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</p:sldMasterIdLst>
  <p:notesMasterIdLst>
    <p:notesMasterId r:id="rId28"/>
  </p:notesMasterIdLst>
  <p:sldIdLst>
    <p:sldId id="362" r:id="rId3"/>
    <p:sldId id="257" r:id="rId4"/>
    <p:sldId id="258" r:id="rId5"/>
    <p:sldId id="318" r:id="rId6"/>
    <p:sldId id="340" r:id="rId7"/>
    <p:sldId id="341" r:id="rId8"/>
    <p:sldId id="342" r:id="rId9"/>
    <p:sldId id="343" r:id="rId10"/>
    <p:sldId id="344" r:id="rId11"/>
    <p:sldId id="345" r:id="rId12"/>
    <p:sldId id="346" r:id="rId13"/>
    <p:sldId id="347" r:id="rId14"/>
    <p:sldId id="348" r:id="rId15"/>
    <p:sldId id="349" r:id="rId16"/>
    <p:sldId id="350" r:id="rId17"/>
    <p:sldId id="351" r:id="rId18"/>
    <p:sldId id="352" r:id="rId19"/>
    <p:sldId id="353" r:id="rId20"/>
    <p:sldId id="354" r:id="rId21"/>
    <p:sldId id="355" r:id="rId22"/>
    <p:sldId id="356" r:id="rId23"/>
    <p:sldId id="357" r:id="rId24"/>
    <p:sldId id="358" r:id="rId25"/>
    <p:sldId id="359" r:id="rId26"/>
    <p:sldId id="360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24" autoAdjust="0"/>
    <p:restoredTop sz="94434" autoAdjust="0"/>
  </p:normalViewPr>
  <p:slideViewPr>
    <p:cSldViewPr>
      <p:cViewPr>
        <p:scale>
          <a:sx n="75" d="100"/>
          <a:sy n="75" d="100"/>
        </p:scale>
        <p:origin x="-894" y="-8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5BE9FE-6220-43BA-BE7A-E86648D0F90A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484FA2-8AD8-4DAB-9451-D51F57B25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692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1FC80-FC3C-414C-BD6C-3405DB069076}" type="datetime1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70249-D464-4463-89C0-48EFC824295E}" type="datetime1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0BD5C-3DCF-48A4-A38A-1F08C49AEBC0}" type="datetime1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2" y="329185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18597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F6A59B0B-27CB-4279-84EE-13F34D832C20}" type="datetime1">
              <a:rPr lang="en-US" smtClean="0">
                <a:solidFill>
                  <a:srgbClr val="E3DED1">
                    <a:shade val="50000"/>
                  </a:srgbClr>
                </a:solidFill>
              </a:rPr>
              <a:pPr/>
              <a:t>2/10/2024</a:t>
            </a:fld>
            <a:endParaRPr lang="en-US" dirty="0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>
                <a:solidFill>
                  <a:srgbClr val="E3DED1">
                    <a:shade val="50000"/>
                  </a:srgbClr>
                </a:solidFill>
              </a:rPr>
              <a:t>Memory-Mapped SPM</a:t>
            </a:r>
            <a:endParaRPr lang="en-US" dirty="0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srgbClr val="E3DED1">
                    <a:shade val="50000"/>
                  </a:srgbClr>
                </a:solidFill>
              </a:rPr>
              <a:pPr/>
              <a:t>‹#›</a:t>
            </a:fld>
            <a:endParaRPr lang="en-US" dirty="0">
              <a:solidFill>
                <a:srgbClr val="E3DED1">
                  <a:shade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77867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87946A9-DE9C-4C0F-8CC5-C706728E934F}" type="datetime1">
              <a:rPr lang="en-US" smtClean="0">
                <a:solidFill>
                  <a:srgbClr val="E3DED1">
                    <a:shade val="50000"/>
                  </a:srgbClr>
                </a:solidFill>
              </a:rPr>
              <a:pPr/>
              <a:t>2/10/2024</a:t>
            </a:fld>
            <a:endParaRPr lang="en-US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>
                <a:solidFill>
                  <a:srgbClr val="E3DED1">
                    <a:shade val="50000"/>
                  </a:srgbClr>
                </a:solidFill>
              </a:rPr>
              <a:t>Memory-Mapped SPM</a:t>
            </a:r>
            <a:endParaRPr lang="en-US" dirty="0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srgbClr val="E3DED1">
                    <a:shade val="50000"/>
                  </a:srgbClr>
                </a:solidFill>
              </a:rPr>
              <a:pPr/>
              <a:t>‹#›</a:t>
            </a:fld>
            <a:endParaRPr lang="en-US">
              <a:solidFill>
                <a:srgbClr val="E3DED1">
                  <a:shade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1295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2" y="329185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18597" y="434163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8237A1E-E215-416E-8D25-5F336D5B557C}" type="datetime1">
              <a:rPr lang="en-US" smtClean="0">
                <a:solidFill>
                  <a:srgbClr val="E3DED1">
                    <a:shade val="50000"/>
                  </a:srgbClr>
                </a:solidFill>
              </a:rPr>
              <a:pPr/>
              <a:t>2/10/2024</a:t>
            </a:fld>
            <a:endParaRPr lang="en-US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>
                <a:solidFill>
                  <a:srgbClr val="E3DED1">
                    <a:shade val="50000"/>
                  </a:srgbClr>
                </a:solidFill>
              </a:rPr>
              <a:t>Memory-Mapped SPM</a:t>
            </a:r>
            <a:endParaRPr lang="en-US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srgbClr val="E3DED1">
                    <a:shade val="50000"/>
                  </a:srgbClr>
                </a:solidFill>
              </a:rPr>
              <a:pPr/>
              <a:t>‹#›</a:t>
            </a:fld>
            <a:endParaRPr lang="en-US">
              <a:solidFill>
                <a:srgbClr val="E3DED1">
                  <a:shade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2408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B3FD8B5B-8A46-412C-A2D2-8F2B1B2EC62B}" type="datetime1">
              <a:rPr lang="en-US" smtClean="0">
                <a:solidFill>
                  <a:srgbClr val="E3DED1">
                    <a:shade val="50000"/>
                  </a:srgbClr>
                </a:solidFill>
              </a:rPr>
              <a:pPr/>
              <a:t>2/10/2024</a:t>
            </a:fld>
            <a:endParaRPr lang="en-US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>
                <a:solidFill>
                  <a:srgbClr val="E3DED1">
                    <a:shade val="50000"/>
                  </a:srgbClr>
                </a:solidFill>
              </a:rPr>
              <a:t>Memory-Mapped SPM</a:t>
            </a:r>
            <a:endParaRPr lang="en-US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srgbClr val="E3DED1">
                    <a:shade val="50000"/>
                  </a:srgbClr>
                </a:solidFill>
              </a:rPr>
              <a:pPr/>
              <a:t>‹#›</a:t>
            </a:fld>
            <a:endParaRPr lang="en-US">
              <a:solidFill>
                <a:srgbClr val="E3DED1">
                  <a:shade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63269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3D72D1A0-E9CE-4C54-8D41-8DBB9F509117}" type="datetime1">
              <a:rPr lang="en-US" smtClean="0">
                <a:solidFill>
                  <a:srgbClr val="E3DED1">
                    <a:shade val="50000"/>
                  </a:srgbClr>
                </a:solidFill>
              </a:rPr>
              <a:pPr/>
              <a:t>2/10/2024</a:t>
            </a:fld>
            <a:endParaRPr lang="en-US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>
                <a:solidFill>
                  <a:srgbClr val="E3DED1">
                    <a:shade val="50000"/>
                  </a:srgbClr>
                </a:solidFill>
              </a:rPr>
              <a:t>Memory-Mapped SPM</a:t>
            </a:r>
            <a:endParaRPr lang="en-US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srgbClr val="E3DED1">
                    <a:shade val="50000"/>
                  </a:srgbClr>
                </a:solidFill>
              </a:rPr>
              <a:pPr/>
              <a:t>‹#›</a:t>
            </a:fld>
            <a:endParaRPr lang="en-US">
              <a:solidFill>
                <a:srgbClr val="E3DED1">
                  <a:shade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0680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84E1B4-9FAF-4C2A-A5AC-8C7F175CBD59}" type="datetime1">
              <a:rPr lang="en-US" smtClean="0">
                <a:solidFill>
                  <a:srgbClr val="E3DED1">
                    <a:shade val="50000"/>
                  </a:srgbClr>
                </a:solidFill>
              </a:rPr>
              <a:pPr/>
              <a:t>2/10/2024</a:t>
            </a:fld>
            <a:endParaRPr lang="en-US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>
                <a:solidFill>
                  <a:srgbClr val="E3DED1">
                    <a:shade val="50000"/>
                  </a:srgbClr>
                </a:solidFill>
              </a:rPr>
              <a:t>Memory-Mapped SPM</a:t>
            </a:r>
            <a:endParaRPr lang="en-US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srgbClr val="E3DED1">
                    <a:shade val="50000"/>
                  </a:srgbClr>
                </a:solidFill>
              </a:rPr>
              <a:pPr/>
              <a:t>‹#›</a:t>
            </a:fld>
            <a:endParaRPr lang="en-US">
              <a:solidFill>
                <a:srgbClr val="E3DED1">
                  <a:shade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57667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2" y="329185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2306DEF-8BC5-4D1A-A84F-BC32AA802BDD}" type="datetime1">
              <a:rPr lang="en-US" smtClean="0">
                <a:solidFill>
                  <a:srgbClr val="E3DED1">
                    <a:shade val="50000"/>
                  </a:srgbClr>
                </a:solidFill>
              </a:rPr>
              <a:pPr/>
              <a:t>2/10/2024</a:t>
            </a:fld>
            <a:endParaRPr lang="en-US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>
                <a:solidFill>
                  <a:srgbClr val="E3DED1">
                    <a:shade val="50000"/>
                  </a:srgbClr>
                </a:solidFill>
              </a:rPr>
              <a:t>Memory-Mapped SPM</a:t>
            </a:r>
            <a:endParaRPr lang="en-US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srgbClr val="E3DED1">
                    <a:shade val="50000"/>
                  </a:srgbClr>
                </a:solidFill>
              </a:rPr>
              <a:pPr/>
              <a:t>‹#›</a:t>
            </a:fld>
            <a:endParaRPr lang="en-US">
              <a:solidFill>
                <a:srgbClr val="E3DED1">
                  <a:shade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07570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3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4" y="930145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28B8A3B-8A96-493A-9055-E95E174A1B57}" type="datetime1">
              <a:rPr lang="en-US" smtClean="0">
                <a:solidFill>
                  <a:srgbClr val="E3DED1">
                    <a:shade val="50000"/>
                  </a:srgbClr>
                </a:solidFill>
              </a:rPr>
              <a:pPr/>
              <a:t>2/10/2024</a:t>
            </a:fld>
            <a:endParaRPr lang="en-US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>
                <a:solidFill>
                  <a:srgbClr val="E3DED1">
                    <a:shade val="50000"/>
                  </a:srgbClr>
                </a:solidFill>
              </a:rPr>
              <a:t>Memory-Mapped SPM</a:t>
            </a:r>
            <a:endParaRPr lang="en-US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srgbClr val="E3DED1">
                    <a:shade val="50000"/>
                  </a:srgbClr>
                </a:solidFill>
              </a:rPr>
              <a:pPr/>
              <a:t>‹#›</a:t>
            </a:fld>
            <a:endParaRPr lang="en-US">
              <a:solidFill>
                <a:srgbClr val="E3DED1">
                  <a:shade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275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8A746-2223-4064-B483-7FB2EEDC0423}" type="datetime1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2" y="329185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1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93F6010-06C4-4772-A873-F0169484628B}" type="datetime1">
              <a:rPr lang="en-US" smtClean="0">
                <a:solidFill>
                  <a:srgbClr val="E3DED1">
                    <a:shade val="50000"/>
                  </a:srgbClr>
                </a:solidFill>
              </a:rPr>
              <a:pPr/>
              <a:t>2/10/2024</a:t>
            </a:fld>
            <a:endParaRPr lang="en-US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>
                <a:solidFill>
                  <a:srgbClr val="E3DED1">
                    <a:shade val="50000"/>
                  </a:srgbClr>
                </a:solidFill>
              </a:rPr>
              <a:t>Memory-Mapped SPM</a:t>
            </a:r>
            <a:endParaRPr lang="en-US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srgbClr val="E3DED1">
                    <a:shade val="50000"/>
                  </a:srgbClr>
                </a:solidFill>
              </a:rPr>
              <a:pPr/>
              <a:t>‹#›</a:t>
            </a:fld>
            <a:endParaRPr lang="en-US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6121542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D38C875-1C6F-4BBA-A49D-A655DE5157F6}" type="datetime1">
              <a:rPr lang="en-US" smtClean="0">
                <a:solidFill>
                  <a:srgbClr val="E3DED1">
                    <a:shade val="50000"/>
                  </a:srgbClr>
                </a:solidFill>
              </a:rPr>
              <a:pPr/>
              <a:t>2/10/2024</a:t>
            </a:fld>
            <a:endParaRPr lang="en-US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>
                <a:solidFill>
                  <a:srgbClr val="E3DED1">
                    <a:shade val="50000"/>
                  </a:srgbClr>
                </a:solidFill>
              </a:rPr>
              <a:t>Memory-Mapped SPM</a:t>
            </a:r>
            <a:endParaRPr lang="en-US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srgbClr val="E3DED1">
                    <a:shade val="50000"/>
                  </a:srgbClr>
                </a:solidFill>
              </a:rPr>
              <a:pPr/>
              <a:t>‹#›</a:t>
            </a:fld>
            <a:endParaRPr lang="en-US">
              <a:solidFill>
                <a:srgbClr val="E3DED1">
                  <a:shade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0806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5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3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5A7C28B-237A-4A16-A330-F744D93506D6}" type="datetime1">
              <a:rPr lang="en-US" smtClean="0">
                <a:solidFill>
                  <a:srgbClr val="E3DED1">
                    <a:shade val="50000"/>
                  </a:srgbClr>
                </a:solidFill>
              </a:rPr>
              <a:pPr/>
              <a:t>2/10/2024</a:t>
            </a:fld>
            <a:endParaRPr lang="en-US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r>
              <a:rPr lang="en-US" smtClean="0">
                <a:solidFill>
                  <a:srgbClr val="E3DED1">
                    <a:shade val="50000"/>
                  </a:srgbClr>
                </a:solidFill>
              </a:rPr>
              <a:t>Memory-Mapped SPM</a:t>
            </a:r>
            <a:endParaRPr lang="en-US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>
                <a:solidFill>
                  <a:srgbClr val="E3DED1">
                    <a:shade val="50000"/>
                  </a:srgbClr>
                </a:solidFill>
              </a:rPr>
              <a:pPr/>
              <a:t>‹#›</a:t>
            </a:fld>
            <a:endParaRPr lang="en-US">
              <a:solidFill>
                <a:srgbClr val="E3DED1">
                  <a:shade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17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4618C-FB6C-4090-90A8-34B5E6E50FB9}" type="datetime1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6AC56-71E9-4D04-A79D-B15205391911}" type="datetime1">
              <a:rPr lang="en-US" smtClean="0"/>
              <a:t>2/10/2024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A0867-FAEA-409B-A2F8-D137A3E3DC58}" type="datetime1">
              <a:rPr lang="en-US" smtClean="0"/>
              <a:t>2/10/2024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9FAE7-D21E-42BC-8482-FCD9CAF7EBCF}" type="datetime1">
              <a:rPr lang="en-US" smtClean="0"/>
              <a:t>2/10/2024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EF8CD-974F-4A42-B59D-E8BE18104BFE}" type="datetime1">
              <a:rPr lang="en-US" smtClean="0"/>
              <a:t>2/10/2024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FE27F-F29D-4322-B989-B1CE6DD64EC3}" type="datetime1">
              <a:rPr lang="en-US" smtClean="0"/>
              <a:t>2/10/2024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AE492-2AEF-46CE-86E9-61ED0A8DF1C4}" type="datetime1">
              <a:rPr lang="en-US" smtClean="0"/>
              <a:t>2/10/2024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99168-B6BA-4D74-9918-E4824A299568}" type="datetime1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2" y="329185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18597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6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A27B6C89-3F9A-4856-B9C8-0FA30DF0136D}" type="datetime1">
              <a:rPr lang="en-US" smtClean="0">
                <a:solidFill>
                  <a:srgbClr val="E3DED1">
                    <a:shade val="50000"/>
                  </a:srgbClr>
                </a:solidFill>
              </a:rPr>
              <a:pPr/>
              <a:t>2/10/2024</a:t>
            </a:fld>
            <a:endParaRPr lang="en-US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6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r>
              <a:rPr lang="en-US" smtClean="0">
                <a:solidFill>
                  <a:srgbClr val="E3DED1">
                    <a:shade val="50000"/>
                  </a:srgbClr>
                </a:solidFill>
              </a:rPr>
              <a:t>Memory-Mapped SPM</a:t>
            </a:r>
            <a:endParaRPr lang="en-US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6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B6F15528-21DE-4FAA-801E-634DDDAF4B2B}" type="slidenum">
              <a:rPr lang="en-US" smtClean="0">
                <a:solidFill>
                  <a:srgbClr val="E3DED1">
                    <a:shade val="50000"/>
                  </a:srgbClr>
                </a:solidFill>
              </a:rPr>
              <a:pPr/>
              <a:t>‹#›</a:t>
            </a:fld>
            <a:endParaRPr lang="en-US">
              <a:solidFill>
                <a:srgbClr val="E3DED1">
                  <a:shade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821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20000"/>
                <a:lumOff val="80000"/>
              </a:schemeClr>
            </a:gs>
            <a:gs pos="64999">
              <a:srgbClr val="F0EBD5"/>
            </a:gs>
            <a:gs pos="100000">
              <a:srgbClr val="D1C39F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018691"/>
            <a:ext cx="8229600" cy="1254448"/>
          </a:xfrm>
        </p:spPr>
        <p:txBody>
          <a:bodyPr lIns="0" tIns="0"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en-US" sz="3200" dirty="0">
                <a:solidFill>
                  <a:srgbClr val="C00000"/>
                </a:solidFill>
                <a:effectLst/>
                <a:latin typeface="Times New Roman" pitchFamily="18" charset="0"/>
                <a:cs typeface="B Titr" panose="00000700000000000000" pitchFamily="2" charset="-78"/>
              </a:rPr>
              <a:t>Memory Technologies</a:t>
            </a:r>
            <a:r>
              <a:rPr lang="en-US" sz="2400" dirty="0" smtClean="0">
                <a:solidFill>
                  <a:srgbClr val="C00000"/>
                </a:solidFill>
                <a:effectLst/>
                <a:latin typeface="Times New Roman" pitchFamily="18" charset="0"/>
                <a:cs typeface="B Titr" panose="00000700000000000000" pitchFamily="2" charset="-78"/>
              </a:rPr>
              <a:t/>
            </a:r>
            <a:br>
              <a:rPr lang="en-US" sz="2400" dirty="0" smtClean="0">
                <a:solidFill>
                  <a:srgbClr val="C00000"/>
                </a:solidFill>
                <a:effectLst/>
                <a:latin typeface="Times New Roman" pitchFamily="18" charset="0"/>
                <a:cs typeface="B Titr" panose="00000700000000000000" pitchFamily="2" charset="-78"/>
              </a:rPr>
            </a:br>
            <a:r>
              <a:rPr lang="en-US" sz="2400" dirty="0" smtClean="0">
                <a:solidFill>
                  <a:srgbClr val="C00000"/>
                </a:solidFill>
                <a:effectLst/>
                <a:latin typeface="Times New Roman" pitchFamily="18" charset="0"/>
                <a:cs typeface="B Titr" panose="00000700000000000000" pitchFamily="2" charset="-78"/>
              </a:rPr>
              <a:t> </a:t>
            </a:r>
            <a:r>
              <a:rPr lang="en-US" sz="2000" b="0" dirty="0" smtClean="0">
                <a:solidFill>
                  <a:srgbClr val="130868"/>
                </a:solidFill>
                <a:effectLst/>
                <a:latin typeface="Times New Roman" pitchFamily="18" charset="0"/>
                <a:cs typeface="B Titr" panose="00000700000000000000" pitchFamily="2" charset="-78"/>
              </a:rPr>
              <a:t>Spring 2024</a:t>
            </a:r>
            <a:endParaRPr lang="en-US" sz="1600" b="0" dirty="0">
              <a:solidFill>
                <a:srgbClr val="130868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3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04507" y="610740"/>
            <a:ext cx="1334986" cy="1370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36"/>
          <p:cNvSpPr txBox="1">
            <a:spLocks noChangeArrowheads="1"/>
          </p:cNvSpPr>
          <p:nvPr/>
        </p:nvSpPr>
        <p:spPr bwMode="auto">
          <a:xfrm>
            <a:off x="457200" y="3810000"/>
            <a:ext cx="8382000" cy="2277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algn="r" rtl="1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Aft>
                <a:spcPts val="600"/>
              </a:spcAft>
            </a:pPr>
            <a:r>
              <a:rPr lang="en-US" sz="2400" b="1" dirty="0" smtClean="0">
                <a:solidFill>
                  <a:prstClr val="black"/>
                </a:solidFill>
                <a:latin typeface="Calibri" panose="020F0502020204030204" pitchFamily="34" charset="0"/>
                <a:cs typeface="B Titr" pitchFamily="2" charset="-78"/>
              </a:rPr>
              <a:t>Hamed Farbeh</a:t>
            </a:r>
          </a:p>
          <a:p>
            <a:pPr algn="ctr" eaLnBrk="1" hangingPunct="1">
              <a:spcAft>
                <a:spcPts val="600"/>
              </a:spcAft>
            </a:pPr>
            <a:r>
              <a:rPr lang="en-US" b="1" dirty="0" smtClean="0">
                <a:solidFill>
                  <a:prstClr val="black"/>
                </a:solidFill>
                <a:latin typeface="Calibri" panose="020F0502020204030204" pitchFamily="34" charset="0"/>
                <a:cs typeface="B Titr" pitchFamily="2" charset="-78"/>
              </a:rPr>
              <a:t>farbeh@aut.ac.ir</a:t>
            </a:r>
            <a:endParaRPr lang="fa-IR" b="1" dirty="0">
              <a:solidFill>
                <a:prstClr val="black"/>
              </a:solidFill>
              <a:latin typeface="Calibri" panose="020F0502020204030204" pitchFamily="34" charset="0"/>
              <a:cs typeface="B Titr" pitchFamily="2" charset="-78"/>
            </a:endParaRPr>
          </a:p>
          <a:p>
            <a:pPr algn="ctr" eaLnBrk="1" hangingPunct="1">
              <a:lnSpc>
                <a:spcPct val="150000"/>
              </a:lnSpc>
            </a:pPr>
            <a:r>
              <a:rPr lang="en-US" sz="2000" dirty="0">
                <a:solidFill>
                  <a:prstClr val="black"/>
                </a:solidFill>
                <a:latin typeface="Calibri" panose="020F0502020204030204" pitchFamily="34" charset="0"/>
                <a:cs typeface="B Titr" pitchFamily="2" charset="-78"/>
              </a:rPr>
              <a:t>Department of Computer </a:t>
            </a:r>
            <a:r>
              <a:rPr lang="en-US" sz="2000" dirty="0" smtClean="0">
                <a:solidFill>
                  <a:prstClr val="black"/>
                </a:solidFill>
                <a:latin typeface="Calibri" panose="020F0502020204030204" pitchFamily="34" charset="0"/>
                <a:cs typeface="B Titr" pitchFamily="2" charset="-78"/>
              </a:rPr>
              <a:t>Engineering</a:t>
            </a:r>
          </a:p>
          <a:p>
            <a:pPr algn="ctr" eaLnBrk="1" hangingPunct="1">
              <a:lnSpc>
                <a:spcPct val="150000"/>
              </a:lnSpc>
            </a:pPr>
            <a:r>
              <a:rPr lang="en-US" sz="2000" dirty="0">
                <a:solidFill>
                  <a:prstClr val="black"/>
                </a:solidFill>
                <a:latin typeface="Calibri" panose="020F0502020204030204" pitchFamily="34" charset="0"/>
                <a:cs typeface="B Titr" pitchFamily="2" charset="-78"/>
              </a:rPr>
              <a:t>Amirkabir University of </a:t>
            </a:r>
            <a:r>
              <a:rPr lang="en-US" sz="2000" dirty="0" smtClean="0">
                <a:solidFill>
                  <a:prstClr val="black"/>
                </a:solidFill>
                <a:latin typeface="Calibri" panose="020F0502020204030204" pitchFamily="34" charset="0"/>
                <a:cs typeface="B Titr" pitchFamily="2" charset="-78"/>
              </a:rPr>
              <a:t>Technology</a:t>
            </a:r>
          </a:p>
          <a:p>
            <a:pPr algn="ctr" eaLnBrk="1" hangingPunct="1">
              <a:lnSpc>
                <a:spcPct val="150000"/>
              </a:lnSpc>
            </a:pPr>
            <a:endParaRPr lang="en-US" sz="2000" dirty="0">
              <a:solidFill>
                <a:prstClr val="black"/>
              </a:solidFill>
              <a:latin typeface="Calibri" panose="020F0502020204030204" pitchFamily="34" charset="0"/>
              <a:cs typeface="B Titr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471565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9144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Evolution of the DRAM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Burst EDO </a:t>
            </a:r>
            <a:r>
              <a:rPr lang="en-US" sz="2400" dirty="0" smtClean="0"/>
              <a:t>DRAM</a:t>
            </a:r>
          </a:p>
          <a:p>
            <a:pPr lvl="1"/>
            <a:r>
              <a:rPr lang="en-US" sz="2000" dirty="0" smtClean="0"/>
              <a:t>Could </a:t>
            </a:r>
            <a:r>
              <a:rPr lang="en-US" sz="2000" dirty="0"/>
              <a:t>process four memory addresses in one </a:t>
            </a:r>
            <a:r>
              <a:rPr lang="en-US" sz="2000" dirty="0" smtClean="0"/>
              <a:t>burst</a:t>
            </a:r>
          </a:p>
          <a:p>
            <a:pPr lvl="1"/>
            <a:r>
              <a:rPr lang="en-US" sz="2000" dirty="0" smtClean="0"/>
              <a:t>By adding </a:t>
            </a:r>
            <a:r>
              <a:rPr lang="en-US" sz="2000" dirty="0"/>
              <a:t>an address counter on the chip to keep track of the next </a:t>
            </a:r>
            <a:r>
              <a:rPr lang="en-US" sz="2000" dirty="0" smtClean="0"/>
              <a:t>address</a:t>
            </a:r>
          </a:p>
          <a:p>
            <a:pPr lvl="1"/>
            <a:r>
              <a:rPr lang="en-US" sz="2000" dirty="0" smtClean="0"/>
              <a:t>Never </a:t>
            </a:r>
            <a:r>
              <a:rPr lang="en-US" sz="2000" dirty="0"/>
              <a:t>reached the </a:t>
            </a:r>
            <a:r>
              <a:rPr lang="en-US" sz="2000" dirty="0" smtClean="0"/>
              <a:t>volume of </a:t>
            </a:r>
            <a:r>
              <a:rPr lang="en-US" sz="2000" dirty="0"/>
              <a:t>production that EDO and SDRAM </a:t>
            </a:r>
            <a:r>
              <a:rPr lang="en-US" sz="2000" dirty="0" smtClean="0"/>
              <a:t>did</a:t>
            </a:r>
          </a:p>
          <a:p>
            <a:r>
              <a:rPr lang="en-US" sz="2400" dirty="0" smtClean="0"/>
              <a:t>Synchronous DRAM</a:t>
            </a:r>
          </a:p>
          <a:p>
            <a:pPr lvl="1"/>
            <a:r>
              <a:rPr lang="en-US" sz="2000" dirty="0" smtClean="0"/>
              <a:t>Adding </a:t>
            </a:r>
            <a:r>
              <a:rPr lang="en-US" sz="2000" dirty="0"/>
              <a:t>a clock (and a clock enable) </a:t>
            </a:r>
            <a:r>
              <a:rPr lang="en-US" sz="2000" dirty="0" smtClean="0"/>
              <a:t>line</a:t>
            </a:r>
          </a:p>
          <a:p>
            <a:pPr lvl="2"/>
            <a:r>
              <a:rPr lang="en-US" sz="1600" dirty="0" smtClean="0"/>
              <a:t>All </a:t>
            </a:r>
            <a:r>
              <a:rPr lang="en-US" sz="1600" dirty="0"/>
              <a:t>other signals are received on the rising edge of the </a:t>
            </a:r>
            <a:r>
              <a:rPr lang="en-US" sz="1600" dirty="0" smtClean="0"/>
              <a:t>clock</a:t>
            </a:r>
          </a:p>
          <a:p>
            <a:pPr lvl="1"/>
            <a:r>
              <a:rPr lang="en-US" sz="2000" dirty="0"/>
              <a:t>The /RAS and /CAS inputs no longer act as strobes</a:t>
            </a:r>
            <a:endParaRPr lang="en-US" sz="2000" dirty="0" smtClean="0"/>
          </a:p>
          <a:p>
            <a:pPr lvl="2"/>
            <a:r>
              <a:rPr lang="en-US" sz="1600" dirty="0" smtClean="0"/>
              <a:t>But </a:t>
            </a:r>
            <a:r>
              <a:rPr lang="en-US" sz="1600" dirty="0"/>
              <a:t>are instead, along with /WE, part of a 3-bit </a:t>
            </a:r>
            <a:r>
              <a:rPr lang="en-US" sz="1600" dirty="0" smtClean="0"/>
              <a:t>command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15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9144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Evolution of the DRAM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Synchronous DRAM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3554798"/>
              </p:ext>
            </p:extLst>
          </p:nvPr>
        </p:nvGraphicFramePr>
        <p:xfrm>
          <a:off x="609600" y="2209800"/>
          <a:ext cx="8077206" cy="4163681"/>
        </p:xfrm>
        <a:graphic>
          <a:graphicData uri="http://schemas.openxmlformats.org/drawingml/2006/table">
            <a:tbl>
              <a:tblPr/>
              <a:tblGrid>
                <a:gridCol w="685807"/>
                <a:gridCol w="533400"/>
                <a:gridCol w="533400"/>
                <a:gridCol w="762000"/>
                <a:gridCol w="1143000"/>
                <a:gridCol w="4419599"/>
              </a:tblGrid>
              <a:tr h="50702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/CS</a:t>
                      </a:r>
                    </a:p>
                  </a:txBody>
                  <a:tcPr marL="35638" marR="35638" marT="17819" marB="1781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/RAS</a:t>
                      </a:r>
                    </a:p>
                  </a:txBody>
                  <a:tcPr marL="35638" marR="35638" marT="17819" marB="1781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/CAS</a:t>
                      </a:r>
                    </a:p>
                  </a:txBody>
                  <a:tcPr marL="35638" marR="35638" marT="17819" marB="1781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/WE</a:t>
                      </a:r>
                    </a:p>
                  </a:txBody>
                  <a:tcPr marL="35638" marR="35638" marT="17819" marB="1781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Address</a:t>
                      </a:r>
                    </a:p>
                  </a:txBody>
                  <a:tcPr marL="35638" marR="35638" marT="17819" marB="1781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Command</a:t>
                      </a:r>
                    </a:p>
                  </a:txBody>
                  <a:tcPr marL="35638" marR="35638" marT="17819" marB="1781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</a:tr>
              <a:tr h="37890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H</a:t>
                      </a:r>
                    </a:p>
                  </a:txBody>
                  <a:tcPr marL="35638" marR="35638" marT="17819" marB="1781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x</a:t>
                      </a:r>
                    </a:p>
                  </a:txBody>
                  <a:tcPr marL="35638" marR="35638" marT="17819" marB="1781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x</a:t>
                      </a:r>
                    </a:p>
                  </a:txBody>
                  <a:tcPr marL="35638" marR="35638" marT="17819" marB="1781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x</a:t>
                      </a:r>
                    </a:p>
                  </a:txBody>
                  <a:tcPr marL="35638" marR="35638" marT="17819" marB="1781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x</a:t>
                      </a:r>
                    </a:p>
                  </a:txBody>
                  <a:tcPr marL="35638" marR="35638" marT="17819" marB="1781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Command inhibit (No operation)</a:t>
                      </a:r>
                    </a:p>
                  </a:txBody>
                  <a:tcPr marL="35638" marR="35638" marT="17819" marB="1781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29531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L</a:t>
                      </a:r>
                    </a:p>
                  </a:txBody>
                  <a:tcPr marL="35638" marR="35638" marT="17819" marB="1781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H</a:t>
                      </a:r>
                    </a:p>
                  </a:txBody>
                  <a:tcPr marL="35638" marR="35638" marT="17819" marB="1781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H</a:t>
                      </a:r>
                    </a:p>
                  </a:txBody>
                  <a:tcPr marL="35638" marR="35638" marT="17819" marB="1781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H</a:t>
                      </a:r>
                    </a:p>
                  </a:txBody>
                  <a:tcPr marL="35638" marR="35638" marT="17819" marB="1781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x</a:t>
                      </a:r>
                    </a:p>
                  </a:txBody>
                  <a:tcPr marL="35638" marR="35638" marT="17819" marB="1781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No operation</a:t>
                      </a:r>
                    </a:p>
                  </a:txBody>
                  <a:tcPr marL="35638" marR="35638" marT="17819" marB="1781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507024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L</a:t>
                      </a:r>
                    </a:p>
                  </a:txBody>
                  <a:tcPr marL="35638" marR="35638" marT="17819" marB="1781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H</a:t>
                      </a:r>
                    </a:p>
                  </a:txBody>
                  <a:tcPr marL="35638" marR="35638" marT="17819" marB="1781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H</a:t>
                      </a:r>
                    </a:p>
                  </a:txBody>
                  <a:tcPr marL="35638" marR="35638" marT="17819" marB="1781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L</a:t>
                      </a:r>
                    </a:p>
                  </a:txBody>
                  <a:tcPr marL="35638" marR="35638" marT="17819" marB="1781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x</a:t>
                      </a:r>
                    </a:p>
                  </a:txBody>
                  <a:tcPr marL="35638" marR="35638" marT="17819" marB="1781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Burst Terminate: stop a read or write burst in progress</a:t>
                      </a:r>
                    </a:p>
                  </a:txBody>
                  <a:tcPr marL="35638" marR="35638" marT="17819" marB="1781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378905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L</a:t>
                      </a:r>
                    </a:p>
                  </a:txBody>
                  <a:tcPr marL="35638" marR="35638" marT="17819" marB="1781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H</a:t>
                      </a:r>
                    </a:p>
                  </a:txBody>
                  <a:tcPr marL="35638" marR="35638" marT="17819" marB="1781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L</a:t>
                      </a:r>
                    </a:p>
                  </a:txBody>
                  <a:tcPr marL="35638" marR="35638" marT="17819" marB="1781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H</a:t>
                      </a:r>
                    </a:p>
                  </a:txBody>
                  <a:tcPr marL="35638" marR="35638" marT="17819" marB="1781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column</a:t>
                      </a:r>
                    </a:p>
                  </a:txBody>
                  <a:tcPr marL="35638" marR="35638" marT="17819" marB="1781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Read from currently active row</a:t>
                      </a:r>
                    </a:p>
                  </a:txBody>
                  <a:tcPr marL="35638" marR="35638" marT="17819" marB="1781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369137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L</a:t>
                      </a:r>
                    </a:p>
                  </a:txBody>
                  <a:tcPr marL="35638" marR="35638" marT="17819" marB="1781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H</a:t>
                      </a:r>
                    </a:p>
                  </a:txBody>
                  <a:tcPr marL="35638" marR="35638" marT="17819" marB="1781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L</a:t>
                      </a:r>
                    </a:p>
                  </a:txBody>
                  <a:tcPr marL="35638" marR="35638" marT="17819" marB="1781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L</a:t>
                      </a:r>
                    </a:p>
                  </a:txBody>
                  <a:tcPr marL="35638" marR="35638" marT="17819" marB="1781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column</a:t>
                      </a:r>
                    </a:p>
                  </a:txBody>
                  <a:tcPr marL="35638" marR="35638" marT="17819" marB="1781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Write to currently active row</a:t>
                      </a:r>
                    </a:p>
                  </a:txBody>
                  <a:tcPr marL="35638" marR="35638" marT="17819" marB="1781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369137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L</a:t>
                      </a:r>
                    </a:p>
                  </a:txBody>
                  <a:tcPr marL="35638" marR="35638" marT="17819" marB="1781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L</a:t>
                      </a:r>
                    </a:p>
                  </a:txBody>
                  <a:tcPr marL="35638" marR="35638" marT="17819" marB="1781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H</a:t>
                      </a:r>
                    </a:p>
                  </a:txBody>
                  <a:tcPr marL="35638" marR="35638" marT="17819" marB="1781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H</a:t>
                      </a:r>
                    </a:p>
                  </a:txBody>
                  <a:tcPr marL="35638" marR="35638" marT="17819" marB="1781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row</a:t>
                      </a:r>
                    </a:p>
                  </a:txBody>
                  <a:tcPr marL="35638" marR="35638" marT="17819" marB="1781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Activate a row for read and write</a:t>
                      </a:r>
                    </a:p>
                  </a:txBody>
                  <a:tcPr marL="35638" marR="35638" marT="17819" marB="1781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295310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L</a:t>
                      </a:r>
                    </a:p>
                  </a:txBody>
                  <a:tcPr marL="35638" marR="35638" marT="17819" marB="1781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L</a:t>
                      </a:r>
                    </a:p>
                  </a:txBody>
                  <a:tcPr marL="35638" marR="35638" marT="17819" marB="1781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H</a:t>
                      </a:r>
                    </a:p>
                  </a:txBody>
                  <a:tcPr marL="35638" marR="35638" marT="17819" marB="1781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L</a:t>
                      </a:r>
                    </a:p>
                  </a:txBody>
                  <a:tcPr marL="35638" marR="35638" marT="17819" marB="1781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x</a:t>
                      </a:r>
                    </a:p>
                  </a:txBody>
                  <a:tcPr marL="35638" marR="35638" marT="17819" marB="1781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Precharge (deactivate) the current row</a:t>
                      </a:r>
                    </a:p>
                  </a:txBody>
                  <a:tcPr marL="35638" marR="35638" marT="17819" marB="1781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507024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L</a:t>
                      </a:r>
                    </a:p>
                  </a:txBody>
                  <a:tcPr marL="35638" marR="35638" marT="17819" marB="1781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L</a:t>
                      </a:r>
                    </a:p>
                  </a:txBody>
                  <a:tcPr marL="35638" marR="35638" marT="17819" marB="1781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L</a:t>
                      </a:r>
                    </a:p>
                  </a:txBody>
                  <a:tcPr marL="35638" marR="35638" marT="17819" marB="1781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H</a:t>
                      </a:r>
                    </a:p>
                  </a:txBody>
                  <a:tcPr marL="35638" marR="35638" marT="17819" marB="1781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x</a:t>
                      </a:r>
                    </a:p>
                  </a:txBody>
                  <a:tcPr marL="35638" marR="35638" marT="17819" marB="1781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D3D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Auto refresh: Refresh one row of each bank, using an internal counter</a:t>
                      </a:r>
                    </a:p>
                  </a:txBody>
                  <a:tcPr marL="35638" marR="35638" marT="17819" marB="1781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  <a:tr h="507024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L</a:t>
                      </a:r>
                    </a:p>
                  </a:txBody>
                  <a:tcPr marL="35638" marR="35638" marT="17819" marB="1781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L</a:t>
                      </a:r>
                    </a:p>
                  </a:txBody>
                  <a:tcPr marL="35638" marR="35638" marT="17819" marB="1781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L</a:t>
                      </a:r>
                    </a:p>
                  </a:txBody>
                  <a:tcPr marL="35638" marR="35638" marT="17819" marB="1781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L</a:t>
                      </a:r>
                    </a:p>
                  </a:txBody>
                  <a:tcPr marL="35638" marR="35638" marT="17819" marB="1781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mode</a:t>
                      </a:r>
                    </a:p>
                  </a:txBody>
                  <a:tcPr marL="35638" marR="35638" marT="17819" marB="1781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</a:rPr>
                        <a:t>Load mode register: Address bus specifies DRAM operation mode.</a:t>
                      </a:r>
                    </a:p>
                  </a:txBody>
                  <a:tcPr marL="35638" marR="35638" marT="17819" marB="17819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3217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9144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Evolution of the DRAM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Double Data Rate DRAM (DDR SDRAM</a:t>
            </a:r>
            <a:r>
              <a:rPr lang="en-US" sz="2400" dirty="0" smtClean="0"/>
              <a:t>)</a:t>
            </a:r>
          </a:p>
          <a:p>
            <a:pPr lvl="1"/>
            <a:r>
              <a:rPr lang="en-US" sz="2000" dirty="0" smtClean="0"/>
              <a:t>Doubles </a:t>
            </a:r>
            <a:r>
              <a:rPr lang="en-US" sz="2000" dirty="0"/>
              <a:t>the data bandwidth available from </a:t>
            </a:r>
            <a:r>
              <a:rPr lang="en-US" sz="2000" dirty="0" smtClean="0"/>
              <a:t>single data </a:t>
            </a:r>
            <a:r>
              <a:rPr lang="en-US" sz="2000" dirty="0"/>
              <a:t>rate SDRAM </a:t>
            </a:r>
            <a:endParaRPr lang="en-US" sz="2000" dirty="0" smtClean="0"/>
          </a:p>
          <a:p>
            <a:pPr lvl="2"/>
            <a:r>
              <a:rPr lang="en-US" sz="1800" dirty="0" smtClean="0"/>
              <a:t>By transferring data at both edges of the clock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989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9144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DRAM </a:t>
            </a:r>
            <a:r>
              <a:rPr lang="en-US" dirty="0" smtClean="0"/>
              <a:t>Memory System </a:t>
            </a:r>
            <a:r>
              <a:rPr lang="en-US" dirty="0"/>
              <a:t>Organization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50" y="2514600"/>
            <a:ext cx="8267700" cy="329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991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9144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DRAM </a:t>
            </a:r>
            <a:r>
              <a:rPr lang="en-US" dirty="0" smtClean="0"/>
              <a:t>Memory System </a:t>
            </a:r>
            <a:r>
              <a:rPr lang="en-US" dirty="0"/>
              <a:t>Organization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Channel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899" y="2133600"/>
            <a:ext cx="7770813" cy="2749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3492" y="4953000"/>
            <a:ext cx="6905625" cy="1952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2026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9144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DRAM </a:t>
            </a:r>
            <a:r>
              <a:rPr lang="en-US" dirty="0" smtClean="0"/>
              <a:t>Memory System </a:t>
            </a:r>
            <a:r>
              <a:rPr lang="en-US" dirty="0"/>
              <a:t>Organization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Rank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286000"/>
            <a:ext cx="6509392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1643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9144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DRAM </a:t>
            </a:r>
            <a:r>
              <a:rPr lang="en-US" dirty="0" smtClean="0"/>
              <a:t>Memory System </a:t>
            </a:r>
            <a:r>
              <a:rPr lang="en-US" dirty="0"/>
              <a:t>Organization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Bank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286000"/>
            <a:ext cx="7143750" cy="4362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4188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9144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DRAM </a:t>
            </a:r>
            <a:r>
              <a:rPr lang="en-US" dirty="0" smtClean="0"/>
              <a:t>Memory System </a:t>
            </a:r>
            <a:r>
              <a:rPr lang="en-US" dirty="0"/>
              <a:t>Organization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Row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975" y="2667000"/>
            <a:ext cx="7486650" cy="367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231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9144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DRAM </a:t>
            </a:r>
            <a:r>
              <a:rPr lang="en-US" dirty="0" smtClean="0"/>
              <a:t>Memory System </a:t>
            </a:r>
            <a:r>
              <a:rPr lang="en-US" dirty="0"/>
              <a:t>Organization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column</a:t>
            </a:r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00" y="2971800"/>
            <a:ext cx="8280400" cy="2916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2898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9144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DRAM </a:t>
            </a:r>
            <a:r>
              <a:rPr lang="en-US" dirty="0" smtClean="0"/>
              <a:t>Memory System </a:t>
            </a:r>
            <a:r>
              <a:rPr lang="en-US" dirty="0"/>
              <a:t>Organization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An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01312"/>
            <a:ext cx="7310437" cy="4218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370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</a:p>
          <a:p>
            <a:pPr marL="400050" lvl="1" indent="0">
              <a:buNone/>
            </a:pPr>
            <a:r>
              <a:rPr lang="en-US" sz="2400" dirty="0"/>
              <a:t>Memory Systems: Cache, DRAM, Disk, Bruce Jacob, Spencer W. </a:t>
            </a:r>
            <a:r>
              <a:rPr lang="en-US" sz="2400" dirty="0" smtClean="0"/>
              <a:t>Ng, and </a:t>
            </a:r>
            <a:r>
              <a:rPr lang="en-US" sz="2400" dirty="0"/>
              <a:t>David T. Wang, Morgan Kaufmann, </a:t>
            </a:r>
            <a:r>
              <a:rPr lang="en-US" sz="2400" dirty="0" smtClean="0"/>
              <a:t>2008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185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9144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Memory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Single In-line Memory Module (SIMM</a:t>
            </a:r>
            <a:r>
              <a:rPr lang="en-US" sz="2400" dirty="0" smtClean="0"/>
              <a:t>)</a:t>
            </a:r>
          </a:p>
          <a:p>
            <a:pPr lvl="1"/>
            <a:r>
              <a:rPr lang="en-US" sz="2000" dirty="0" smtClean="0"/>
              <a:t>Contacts </a:t>
            </a:r>
            <a:r>
              <a:rPr lang="en-US" sz="2000" dirty="0"/>
              <a:t>on either side of the bottom of the module </a:t>
            </a:r>
            <a:r>
              <a:rPr lang="en-US" sz="2000" dirty="0" smtClean="0"/>
              <a:t>are identical</a:t>
            </a:r>
          </a:p>
          <a:p>
            <a:pPr lvl="1"/>
            <a:r>
              <a:rPr lang="en-US" sz="2000" dirty="0"/>
              <a:t>30-pin </a:t>
            </a:r>
            <a:r>
              <a:rPr lang="en-US" sz="2000" dirty="0" smtClean="0"/>
              <a:t>SIMMs</a:t>
            </a:r>
          </a:p>
          <a:p>
            <a:pPr lvl="2"/>
            <a:r>
              <a:rPr lang="en-US" sz="1800" dirty="0"/>
              <a:t> </a:t>
            </a:r>
            <a:r>
              <a:rPr lang="en-US" sz="1800" dirty="0" smtClean="0"/>
              <a:t>Late </a:t>
            </a:r>
            <a:r>
              <a:rPr lang="en-US" sz="1800" dirty="0"/>
              <a:t>1980s and early </a:t>
            </a:r>
            <a:r>
              <a:rPr lang="en-US" sz="1800" dirty="0" smtClean="0"/>
              <a:t>1990s</a:t>
            </a:r>
          </a:p>
          <a:p>
            <a:pPr lvl="2"/>
            <a:r>
              <a:rPr lang="en-US" sz="1800" dirty="0" smtClean="0"/>
              <a:t>8 or 9 signals for data bus+ </a:t>
            </a:r>
            <a:r>
              <a:rPr lang="en-US" sz="1800" dirty="0" err="1" smtClean="0"/>
              <a:t>cmds</a:t>
            </a:r>
            <a:r>
              <a:rPr lang="en-US" sz="1800" dirty="0" smtClean="0"/>
              <a:t>, </a:t>
            </a:r>
            <a:r>
              <a:rPr lang="en-US" sz="1800" dirty="0" err="1" smtClean="0"/>
              <a:t>addr</a:t>
            </a:r>
            <a:r>
              <a:rPr lang="en-US" sz="1800" dirty="0" smtClean="0"/>
              <a:t>, power, CS, …</a:t>
            </a:r>
          </a:p>
          <a:p>
            <a:pPr lvl="1"/>
            <a:r>
              <a:rPr lang="en-US" sz="2000" dirty="0" smtClean="0"/>
              <a:t>72-pin SIMMS</a:t>
            </a:r>
          </a:p>
          <a:p>
            <a:pPr lvl="2"/>
            <a:r>
              <a:rPr lang="en-US" sz="1800" dirty="0" smtClean="0"/>
              <a:t>32 to 64 bits data bus</a:t>
            </a:r>
          </a:p>
          <a:p>
            <a:r>
              <a:rPr lang="en-US" sz="2600" dirty="0"/>
              <a:t>Dual In-line Memory Module (DIMM</a:t>
            </a:r>
            <a:r>
              <a:rPr lang="en-US" sz="2600" dirty="0" smtClean="0"/>
              <a:t>)</a:t>
            </a:r>
          </a:p>
          <a:p>
            <a:pPr lvl="1"/>
            <a:r>
              <a:rPr lang="en-US" sz="2000" dirty="0" smtClean="0"/>
              <a:t>Contacts </a:t>
            </a:r>
            <a:r>
              <a:rPr lang="en-US" sz="2000" dirty="0"/>
              <a:t>on either side of a DIMM are electrically different</a:t>
            </a:r>
            <a:endParaRPr lang="en-US" sz="2000" dirty="0" smtClean="0"/>
          </a:p>
          <a:p>
            <a:pPr lvl="1"/>
            <a:r>
              <a:rPr lang="en-US" sz="2000" dirty="0" smtClean="0"/>
              <a:t>Late 1990s</a:t>
            </a:r>
          </a:p>
          <a:p>
            <a:pPr lvl="1"/>
            <a:r>
              <a:rPr lang="en-US" sz="2000" dirty="0" smtClean="0"/>
              <a:t>Physically </a:t>
            </a:r>
            <a:r>
              <a:rPr lang="en-US" sz="2000" dirty="0"/>
              <a:t>larger than </a:t>
            </a:r>
            <a:r>
              <a:rPr lang="en-US" sz="2000" dirty="0" smtClean="0"/>
              <a:t>SIMMs</a:t>
            </a:r>
          </a:p>
          <a:p>
            <a:pPr lvl="1"/>
            <a:r>
              <a:rPr lang="en-US" sz="2000" dirty="0"/>
              <a:t>64- or 72-bit-wide data bus </a:t>
            </a:r>
            <a:r>
              <a:rPr lang="en-US" sz="2000" dirty="0" smtClean="0"/>
              <a:t>interface</a:t>
            </a:r>
          </a:p>
          <a:p>
            <a:pPr lvl="1"/>
            <a:r>
              <a:rPr lang="en-US" sz="2000" dirty="0" smtClean="0"/>
              <a:t>Also </a:t>
            </a:r>
            <a:r>
              <a:rPr lang="en-US" sz="2000" dirty="0"/>
              <a:t>referred to as </a:t>
            </a:r>
            <a:r>
              <a:rPr lang="en-US" sz="2000" dirty="0" err="1"/>
              <a:t>Unbuffered</a:t>
            </a:r>
            <a:r>
              <a:rPr lang="en-US" sz="2000" dirty="0"/>
              <a:t> DIMMs (UDIMMs)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297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9144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Memory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r>
              <a:rPr lang="en-US" sz="2400" dirty="0"/>
              <a:t>Registered Dual In-line Memory Modules (RDIMMs)</a:t>
            </a:r>
            <a:endParaRPr lang="en-US" sz="2400" dirty="0" smtClean="0"/>
          </a:p>
          <a:p>
            <a:pPr lvl="1"/>
            <a:r>
              <a:rPr lang="en-US" sz="2000" dirty="0" smtClean="0"/>
              <a:t>Alleviate </a:t>
            </a:r>
            <a:r>
              <a:rPr lang="en-US" sz="2000" dirty="0"/>
              <a:t>the issue of electrical loading </a:t>
            </a:r>
            <a:r>
              <a:rPr lang="en-US" sz="2000" dirty="0" smtClean="0"/>
              <a:t>of large </a:t>
            </a:r>
            <a:r>
              <a:rPr lang="en-US" sz="2000" dirty="0"/>
              <a:t>numbers of DRAM devices in a large </a:t>
            </a:r>
            <a:r>
              <a:rPr lang="en-US" sz="2000" dirty="0" smtClean="0"/>
              <a:t>memory system</a:t>
            </a:r>
          </a:p>
          <a:p>
            <a:pPr lvl="1"/>
            <a:r>
              <a:rPr lang="en-US" sz="2000" dirty="0" smtClean="0"/>
              <a:t>Use </a:t>
            </a:r>
            <a:r>
              <a:rPr lang="en-US" sz="2000" dirty="0"/>
              <a:t>of registers that buffer </a:t>
            </a:r>
            <a:r>
              <a:rPr lang="en-US" sz="2000" dirty="0" smtClean="0"/>
              <a:t>the address </a:t>
            </a:r>
            <a:r>
              <a:rPr lang="en-US" sz="2000" dirty="0"/>
              <a:t>and control signals at the interface of </a:t>
            </a:r>
            <a:r>
              <a:rPr lang="en-US" sz="2000" dirty="0" smtClean="0"/>
              <a:t>the memory module</a:t>
            </a:r>
          </a:p>
          <a:p>
            <a:pPr lvl="1"/>
            <a:r>
              <a:rPr lang="en-US" sz="2000" dirty="0" smtClean="0"/>
              <a:t>Registers greatly reduce </a:t>
            </a:r>
            <a:r>
              <a:rPr lang="en-US" sz="2000" dirty="0"/>
              <a:t>the number of </a:t>
            </a:r>
            <a:r>
              <a:rPr lang="en-US" sz="2000" dirty="0" smtClean="0"/>
              <a:t>electrical</a:t>
            </a:r>
            <a:br>
              <a:rPr lang="en-US" sz="2000" dirty="0" smtClean="0"/>
            </a:br>
            <a:r>
              <a:rPr lang="en-US" sz="2000" dirty="0" smtClean="0"/>
              <a:t>loads </a:t>
            </a:r>
            <a:r>
              <a:rPr lang="en-US" sz="2000" dirty="0"/>
              <a:t>that a </a:t>
            </a:r>
            <a:r>
              <a:rPr lang="en-US" sz="2000" dirty="0" smtClean="0"/>
              <a:t>memory controller </a:t>
            </a:r>
            <a:r>
              <a:rPr lang="en-US" sz="2000" dirty="0"/>
              <a:t>must drive </a:t>
            </a:r>
            <a:r>
              <a:rPr lang="en-US" sz="2000" dirty="0" smtClean="0"/>
              <a:t>directly</a:t>
            </a:r>
          </a:p>
          <a:p>
            <a:pPr lvl="1"/>
            <a:r>
              <a:rPr lang="en-US" sz="2000" dirty="0"/>
              <a:t> </a:t>
            </a:r>
            <a:r>
              <a:rPr lang="en-US" sz="2000" dirty="0" smtClean="0"/>
              <a:t>Buffering </a:t>
            </a:r>
            <a:r>
              <a:rPr lang="en-US" sz="2000" dirty="0"/>
              <a:t>of the </a:t>
            </a:r>
            <a:r>
              <a:rPr lang="en-US" sz="2000" dirty="0" smtClean="0"/>
              <a:t>address and </a:t>
            </a:r>
            <a:r>
              <a:rPr lang="en-US" sz="2000" dirty="0"/>
              <a:t>control signals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introduces </a:t>
            </a:r>
            <a:r>
              <a:rPr lang="en-US" sz="2000" dirty="0"/>
              <a:t>delays into the memory-access latency</a:t>
            </a:r>
            <a:endParaRPr lang="en-US" sz="2000" dirty="0" smtClean="0"/>
          </a:p>
          <a:p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3124200"/>
            <a:ext cx="2209800" cy="3263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949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9144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Memory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r>
              <a:rPr lang="en-US" sz="2400" dirty="0"/>
              <a:t>Small Outline DIMM (SO-DIMM</a:t>
            </a:r>
            <a:r>
              <a:rPr lang="en-US" sz="2400" dirty="0" smtClean="0"/>
              <a:t>)</a:t>
            </a:r>
          </a:p>
          <a:p>
            <a:pPr lvl="1"/>
            <a:r>
              <a:rPr lang="en-US" sz="2000" dirty="0" smtClean="0"/>
              <a:t>Designed </a:t>
            </a:r>
            <a:r>
              <a:rPr lang="en-US" sz="2000" dirty="0"/>
              <a:t>to fi t into the </a:t>
            </a:r>
            <a:r>
              <a:rPr lang="en-US" sz="2000" dirty="0" smtClean="0"/>
              <a:t>limited space </a:t>
            </a:r>
            <a:r>
              <a:rPr lang="en-US" sz="2000" dirty="0"/>
              <a:t>found in mobile notebook computers</a:t>
            </a:r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200400"/>
            <a:ext cx="7086600" cy="3318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540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4248150"/>
            <a:ext cx="3505200" cy="253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9144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Memory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Different </a:t>
            </a:r>
            <a:r>
              <a:rPr lang="en-US" sz="2400" dirty="0"/>
              <a:t>memory-module organizations </a:t>
            </a:r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Serial </a:t>
            </a:r>
            <a:r>
              <a:rPr lang="en-US" sz="2400" dirty="0"/>
              <a:t>presence detect (SPD</a:t>
            </a:r>
            <a:r>
              <a:rPr lang="en-US" sz="2400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3075" name="Picture 3" descr="C:\Users\hamed\Dropbox\New\1397-2\MemTech\Lectures\cus_memo_stabu1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872037"/>
            <a:ext cx="3521338" cy="158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Users\hamed\Dropbox\New\1397-2\MemTech\Lectures\SPD_SDRAM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432" y="4695824"/>
            <a:ext cx="2939368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746" y="2021345"/>
            <a:ext cx="7351454" cy="1864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5575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91440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Memory System Topology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Determines </a:t>
            </a:r>
            <a:r>
              <a:rPr lang="en-US" sz="2400" dirty="0"/>
              <a:t>the </a:t>
            </a:r>
            <a:r>
              <a:rPr lang="en-US" sz="2400" dirty="0" smtClean="0"/>
              <a:t>signal path </a:t>
            </a:r>
            <a:r>
              <a:rPr lang="en-US" sz="2400" dirty="0"/>
              <a:t>lengths and </a:t>
            </a:r>
            <a:r>
              <a:rPr lang="en-US" sz="2400" dirty="0" smtClean="0"/>
              <a:t>electrical </a:t>
            </a:r>
            <a:r>
              <a:rPr lang="en-US" sz="2400" dirty="0"/>
              <a:t>loading characteristics </a:t>
            </a:r>
            <a:r>
              <a:rPr lang="en-US" sz="2400" dirty="0" smtClean="0"/>
              <a:t>in the </a:t>
            </a:r>
            <a:r>
              <a:rPr lang="en-US" sz="2400" dirty="0"/>
              <a:t>memory system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971800"/>
            <a:ext cx="6432847" cy="3293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9676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91440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Memory System Topology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Direct RDRAM System Topology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429000"/>
            <a:ext cx="8382000" cy="2212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136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914400"/>
          </a:xfrm>
        </p:spPr>
        <p:txBody>
          <a:bodyPr>
            <a:normAutofit/>
          </a:bodyPr>
          <a:lstStyle/>
          <a:p>
            <a:pPr algn="l"/>
            <a:r>
              <a:rPr lang="en-US" sz="3600" dirty="0" smtClean="0"/>
              <a:t>Overview of DRAMs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01383"/>
            <a:ext cx="7391400" cy="4846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C:\Users\hamed\Dropbox\New\1397-2\MemTech\Lectures\item_XXL_23017849_32350345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9921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3200400"/>
            <a:ext cx="2097785" cy="2095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0320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9144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DRAM Internals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DRAM memory array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343346"/>
            <a:ext cx="7010400" cy="3886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2188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9144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DRAM Internals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DRAM memory chip</a:t>
            </a:r>
          </a:p>
          <a:p>
            <a:pPr lvl="1"/>
            <a:r>
              <a:rPr lang="en-US" sz="2000" dirty="0"/>
              <a:t>Each </a:t>
            </a:r>
            <a:r>
              <a:rPr lang="en-US" sz="2000" dirty="0" smtClean="0"/>
              <a:t>set of </a:t>
            </a:r>
            <a:r>
              <a:rPr lang="en-US" sz="2000" dirty="0"/>
              <a:t>memory arrays that operates independently of </a:t>
            </a:r>
            <a:r>
              <a:rPr lang="en-US" sz="2000" dirty="0" smtClean="0"/>
              <a:t>other sets </a:t>
            </a:r>
            <a:r>
              <a:rPr lang="en-US" sz="2000" dirty="0"/>
              <a:t>is referred to as a </a:t>
            </a:r>
            <a:r>
              <a:rPr lang="en-US" sz="2000" dirty="0">
                <a:solidFill>
                  <a:srgbClr val="FF0000"/>
                </a:solidFill>
              </a:rPr>
              <a:t>bank</a:t>
            </a:r>
            <a:r>
              <a:rPr lang="en-US" sz="2000" dirty="0"/>
              <a:t>, not an array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581400"/>
            <a:ext cx="8153400" cy="3041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0485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9144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DRAM Internals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331720"/>
            <a:ext cx="9056910" cy="4226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DIMM, rank, bank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80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0"/>
            <a:ext cx="8229600" cy="9144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Memory Bus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00" y="2667000"/>
            <a:ext cx="8077200" cy="2956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2169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91440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Memory Bus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DRAM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438400"/>
            <a:ext cx="6621012" cy="394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141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229600" cy="9144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Evolution of the DRAM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Fast Page Mode </a:t>
            </a:r>
            <a:r>
              <a:rPr lang="en-US" sz="2400" dirty="0"/>
              <a:t>(FPM</a:t>
            </a:r>
            <a:r>
              <a:rPr lang="en-US" sz="2400" dirty="0" smtClean="0"/>
              <a:t>)</a:t>
            </a:r>
          </a:p>
          <a:p>
            <a:pPr lvl="1"/>
            <a:r>
              <a:rPr lang="en-US" sz="2000" dirty="0" smtClean="0"/>
              <a:t>Allows </a:t>
            </a:r>
            <a:r>
              <a:rPr lang="en-US" sz="2000" dirty="0"/>
              <a:t>the row to remain open across </a:t>
            </a:r>
            <a:r>
              <a:rPr lang="en-US" sz="2000" dirty="0" smtClean="0"/>
              <a:t>multiple CAS commands</a:t>
            </a:r>
          </a:p>
          <a:p>
            <a:pPr lvl="1"/>
            <a:r>
              <a:rPr lang="en-US" sz="2000" dirty="0" smtClean="0"/>
              <a:t>Eliminates </a:t>
            </a:r>
            <a:r>
              <a:rPr lang="en-US" sz="2000" dirty="0"/>
              <a:t>the need for a row address if data is located in the row previously </a:t>
            </a:r>
            <a:r>
              <a:rPr lang="en-US" sz="2000" dirty="0" smtClean="0"/>
              <a:t>accessed</a:t>
            </a:r>
          </a:p>
          <a:p>
            <a:pPr lvl="1"/>
            <a:r>
              <a:rPr lang="en-US" sz="2000" dirty="0" smtClean="0"/>
              <a:t>Speeds </a:t>
            </a:r>
            <a:r>
              <a:rPr lang="en-US" sz="2000" dirty="0"/>
              <a:t>up </a:t>
            </a:r>
            <a:r>
              <a:rPr lang="en-US" sz="2000" dirty="0" smtClean="0"/>
              <a:t>successive accesses </a:t>
            </a:r>
            <a:r>
              <a:rPr lang="en-US" sz="2000" dirty="0"/>
              <a:t>to the same row of the DRAM core</a:t>
            </a:r>
            <a:endParaRPr lang="en-US" sz="2000" dirty="0" smtClean="0"/>
          </a:p>
          <a:p>
            <a:r>
              <a:rPr lang="en-US" sz="2400" dirty="0" smtClean="0"/>
              <a:t>Extended data out </a:t>
            </a:r>
            <a:r>
              <a:rPr lang="en-US" sz="2400" dirty="0"/>
              <a:t>(</a:t>
            </a:r>
            <a:r>
              <a:rPr lang="en-US" sz="2400" dirty="0" smtClean="0"/>
              <a:t>EDO)</a:t>
            </a:r>
          </a:p>
          <a:p>
            <a:pPr lvl="1"/>
            <a:r>
              <a:rPr lang="en-US" sz="2000" dirty="0" smtClean="0"/>
              <a:t>Also referred </a:t>
            </a:r>
            <a:r>
              <a:rPr lang="en-US" sz="2000" dirty="0"/>
              <a:t>to as </a:t>
            </a:r>
            <a:r>
              <a:rPr lang="en-US" sz="2000" dirty="0">
                <a:solidFill>
                  <a:srgbClr val="FF0000"/>
                </a:solidFill>
              </a:rPr>
              <a:t>Hyper Page Mode enabled</a:t>
            </a:r>
            <a:r>
              <a:rPr lang="en-US" sz="2000" dirty="0"/>
              <a:t> </a:t>
            </a:r>
            <a:r>
              <a:rPr lang="en-US" sz="2000" dirty="0" smtClean="0"/>
              <a:t>DRAM</a:t>
            </a:r>
          </a:p>
          <a:p>
            <a:pPr lvl="1"/>
            <a:r>
              <a:rPr lang="en-US" sz="2000" dirty="0"/>
              <a:t> </a:t>
            </a:r>
            <a:r>
              <a:rPr lang="en-US" sz="2000" dirty="0" smtClean="0"/>
              <a:t>Adds </a:t>
            </a:r>
            <a:r>
              <a:rPr lang="en-US" sz="2000" dirty="0"/>
              <a:t>a few transistors to the </a:t>
            </a:r>
            <a:r>
              <a:rPr lang="en-US" sz="2000" dirty="0" smtClean="0"/>
              <a:t>output drivers </a:t>
            </a:r>
            <a:r>
              <a:rPr lang="en-US" sz="2000" dirty="0"/>
              <a:t>of an FPM DRAM to create a latch </a:t>
            </a:r>
            <a:r>
              <a:rPr lang="en-US" sz="2000" dirty="0" smtClean="0"/>
              <a:t>between the </a:t>
            </a:r>
            <a:r>
              <a:rPr lang="en-US" sz="2000" dirty="0"/>
              <a:t>sense amps and the output pins of the DRAM</a:t>
            </a:r>
            <a:endParaRPr lang="en-US" sz="2000" dirty="0" smtClean="0"/>
          </a:p>
          <a:p>
            <a:pPr lvl="1"/>
            <a:r>
              <a:rPr lang="en-US" sz="2000" dirty="0" smtClean="0"/>
              <a:t>A </a:t>
            </a:r>
            <a:r>
              <a:rPr lang="en-US" sz="2000" dirty="0"/>
              <a:t>new access cycle could be started while the data output from the previous cycle was still </a:t>
            </a:r>
            <a:r>
              <a:rPr lang="en-US" sz="2000" dirty="0" smtClean="0"/>
              <a:t>present</a:t>
            </a:r>
            <a:endParaRPr lang="en-US" sz="2000" dirty="0"/>
          </a:p>
          <a:p>
            <a:pPr lvl="1"/>
            <a:r>
              <a:rPr lang="en-US" sz="2000" dirty="0" smtClean="0"/>
              <a:t>It </a:t>
            </a:r>
            <a:r>
              <a:rPr lang="en-US" sz="2000" dirty="0"/>
              <a:t>held the output valid until either </a:t>
            </a:r>
            <a:endParaRPr lang="en-US" sz="2000" dirty="0" smtClean="0"/>
          </a:p>
          <a:p>
            <a:pPr lvl="2"/>
            <a:r>
              <a:rPr lang="en-US" sz="1600" dirty="0" smtClean="0"/>
              <a:t>RAS </a:t>
            </a:r>
            <a:r>
              <a:rPr lang="en-US" sz="1600" dirty="0"/>
              <a:t>was dis-asserted, or </a:t>
            </a:r>
            <a:endParaRPr lang="en-US" sz="1600" dirty="0" smtClean="0"/>
          </a:p>
          <a:p>
            <a:pPr lvl="2"/>
            <a:r>
              <a:rPr lang="en-US" sz="1600" dirty="0" smtClean="0"/>
              <a:t>a </a:t>
            </a:r>
            <a:r>
              <a:rPr lang="en-US" sz="1600" dirty="0"/>
              <a:t>new </a:t>
            </a:r>
            <a:r>
              <a:rPr lang="en-US" sz="1600" dirty="0" smtClean="0"/>
              <a:t>CAS </a:t>
            </a:r>
            <a:r>
              <a:rPr lang="en-US" sz="1600" dirty="0"/>
              <a:t>falling edge selected a different column address</a:t>
            </a:r>
          </a:p>
          <a:p>
            <a:pPr lvl="1"/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523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1874</TotalTime>
  <Words>734</Words>
  <Application>Microsoft Office PowerPoint</Application>
  <PresentationFormat>On-screen Show (4:3)</PresentationFormat>
  <Paragraphs>178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Office Theme</vt:lpstr>
      <vt:lpstr>1_Aspect</vt:lpstr>
      <vt:lpstr>Memory Technologies  Spring 2024</vt:lpstr>
      <vt:lpstr>PowerPoint Presentation</vt:lpstr>
      <vt:lpstr>Overview of DRAMs</vt:lpstr>
      <vt:lpstr>DRAM Internals</vt:lpstr>
      <vt:lpstr>DRAM Internals</vt:lpstr>
      <vt:lpstr>DRAM Internals</vt:lpstr>
      <vt:lpstr>Memory Bus Organization</vt:lpstr>
      <vt:lpstr>Memory Bus Organization</vt:lpstr>
      <vt:lpstr>Evolution of the DRAM Architecture</vt:lpstr>
      <vt:lpstr>Evolution of the DRAM Architecture</vt:lpstr>
      <vt:lpstr>Evolution of the DRAM Architecture</vt:lpstr>
      <vt:lpstr>Evolution of the DRAM Architecture</vt:lpstr>
      <vt:lpstr>DRAM Memory System Organization</vt:lpstr>
      <vt:lpstr>DRAM Memory System Organization</vt:lpstr>
      <vt:lpstr>DRAM Memory System Organization</vt:lpstr>
      <vt:lpstr>DRAM Memory System Organization</vt:lpstr>
      <vt:lpstr>DRAM Memory System Organization</vt:lpstr>
      <vt:lpstr>DRAM Memory System Organization</vt:lpstr>
      <vt:lpstr>DRAM Memory System Organization</vt:lpstr>
      <vt:lpstr>Memory Modules</vt:lpstr>
      <vt:lpstr>Memory Modules</vt:lpstr>
      <vt:lpstr>Memory Modules</vt:lpstr>
      <vt:lpstr>Memory Modules</vt:lpstr>
      <vt:lpstr>Memory System Topology</vt:lpstr>
      <vt:lpstr>Memory System Topology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Memory Technologies</dc:title>
  <dc:creator>Hamed Farbeh</dc:creator>
  <cp:lastModifiedBy>Hamed</cp:lastModifiedBy>
  <cp:revision>156</cp:revision>
  <dcterms:created xsi:type="dcterms:W3CDTF">2006-08-16T00:00:00Z</dcterms:created>
  <dcterms:modified xsi:type="dcterms:W3CDTF">2024-02-10T12:07:39Z</dcterms:modified>
</cp:coreProperties>
</file>