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56" r:id="rId2"/>
    <p:sldId id="265" r:id="rId3"/>
    <p:sldId id="264" r:id="rId4"/>
    <p:sldId id="263" r:id="rId5"/>
    <p:sldId id="266" r:id="rId6"/>
    <p:sldId id="260" r:id="rId7"/>
    <p:sldId id="261" r:id="rId8"/>
    <p:sldId id="269" r:id="rId9"/>
    <p:sldId id="262" r:id="rId10"/>
    <p:sldId id="267" r:id="rId11"/>
    <p:sldId id="268" r:id="rId12"/>
  </p:sldIdLst>
  <p:sldSz cx="6858000" cy="51435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284C"/>
    <a:srgbClr val="C10B32"/>
    <a:srgbClr val="FE9202"/>
    <a:srgbClr val="FF0000"/>
    <a:srgbClr val="007033"/>
    <a:srgbClr val="00E6F2"/>
    <a:srgbClr val="FF015C"/>
    <a:srgbClr val="E50D79"/>
    <a:srgbClr val="CC0099"/>
    <a:srgbClr val="E210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4" autoAdjust="0"/>
    <p:restoredTop sz="79235" autoAdjust="0"/>
  </p:normalViewPr>
  <p:slideViewPr>
    <p:cSldViewPr>
      <p:cViewPr varScale="1">
        <p:scale>
          <a:sx n="77" d="100"/>
          <a:sy n="77" d="100"/>
        </p:scale>
        <p:origin x="1710" y="54"/>
      </p:cViewPr>
      <p:guideLst>
        <p:guide orient="horz" pos="1620"/>
        <p:guide pos="2160"/>
      </p:guideLst>
    </p:cSldViewPr>
  </p:slideViewPr>
  <p:notesTextViewPr>
    <p:cViewPr>
      <p:scale>
        <a:sx n="75" d="100"/>
        <a:sy n="75" d="100"/>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10/21/2023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algn="r"/>
            <a:endParaRPr lang="fa-IR" dirty="0"/>
          </a:p>
          <a:p>
            <a:pPr algn="r"/>
            <a:r>
              <a:rPr lang="fa-IR" dirty="0"/>
              <a:t>2023 عرضه شد</a:t>
            </a:r>
            <a:r>
              <a:rPr lang="en-US" dirty="0"/>
              <a:t>  :i7-13700</a:t>
            </a:r>
            <a:endParaRPr lang="fa-IR" dirty="0"/>
          </a:p>
          <a:p>
            <a:pPr algn="r"/>
            <a:r>
              <a:rPr lang="fa-IR" dirty="0"/>
              <a:t>1/5 برابر ضعیف تر</a:t>
            </a: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5</a:t>
            </a:fld>
            <a:endParaRPr lang="en-US"/>
          </a:p>
        </p:txBody>
      </p:sp>
    </p:spTree>
    <p:extLst>
      <p:ext uri="{BB962C8B-B14F-4D97-AF65-F5344CB8AC3E}">
        <p14:creationId xmlns:p14="http://schemas.microsoft.com/office/powerpoint/2010/main" val="2160024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algn="r" rtl="1">
              <a:lnSpc>
                <a:spcPct val="107000"/>
              </a:lnSpc>
              <a:spcAft>
                <a:spcPts val="800"/>
              </a:spcAft>
            </a:pPr>
            <a:r>
              <a:rPr lang="es-ES" dirty="0"/>
              <a:t>: CL – </a:t>
            </a:r>
            <a:r>
              <a:rPr lang="es-ES" dirty="0" err="1"/>
              <a:t>tRCD</a:t>
            </a:r>
            <a:r>
              <a:rPr lang="es-ES" dirty="0"/>
              <a:t> – </a:t>
            </a:r>
            <a:r>
              <a:rPr lang="es-ES" dirty="0" err="1"/>
              <a:t>tRP</a:t>
            </a:r>
            <a:r>
              <a:rPr lang="es-ES" dirty="0"/>
              <a:t> – </a:t>
            </a:r>
            <a:r>
              <a:rPr lang="es-ES" dirty="0" err="1"/>
              <a:t>tRAS</a:t>
            </a:r>
            <a:r>
              <a:rPr lang="es-ES" dirty="0"/>
              <a:t> – CMD</a:t>
            </a:r>
            <a:br>
              <a:rPr lang="es-ES" dirty="0"/>
            </a:br>
            <a:r>
              <a:rPr lang="en-US" sz="1800" b="1" dirty="0">
                <a:solidFill>
                  <a:srgbClr val="000000"/>
                </a:solidFill>
                <a:effectLst/>
                <a:latin typeface="IRNazanin"/>
                <a:ea typeface="Times New Roman" panose="02020603050405020304" pitchFamily="18" charset="0"/>
                <a:cs typeface="Arial" panose="020B0604020202020204" pitchFamily="34" charset="0"/>
              </a:rPr>
              <a:t>CL</a:t>
            </a:r>
            <a:r>
              <a:rPr lang="en-US" sz="1800" dirty="0">
                <a:solidFill>
                  <a:srgbClr val="000000"/>
                </a:solidFill>
                <a:effectLst/>
                <a:latin typeface="IRNazanin"/>
                <a:ea typeface="Times New Roman" panose="02020603050405020304" pitchFamily="18" charset="0"/>
                <a:cs typeface="Arial" panose="020B0604020202020204" pitchFamily="34" charset="0"/>
              </a:rPr>
              <a:t> : </a:t>
            </a:r>
            <a:r>
              <a:rPr lang="ar-SA" sz="1800" dirty="0">
                <a:solidFill>
                  <a:srgbClr val="000000"/>
                </a:solidFill>
                <a:effectLst/>
                <a:latin typeface="Calibri" panose="020F0502020204030204" pitchFamily="34" charset="0"/>
                <a:ea typeface="Times New Roman" panose="02020603050405020304" pitchFamily="18" charset="0"/>
                <a:cs typeface="IRNazanin"/>
              </a:rPr>
              <a:t>مخفف</a:t>
            </a:r>
            <a:r>
              <a:rPr lang="en-US" sz="1800" dirty="0">
                <a:solidFill>
                  <a:srgbClr val="000000"/>
                </a:solidFill>
                <a:effectLst/>
                <a:latin typeface="IRNazanin"/>
                <a:ea typeface="Times New Roman" panose="02020603050405020304" pitchFamily="18" charset="0"/>
                <a:cs typeface="Arial" panose="020B0604020202020204" pitchFamily="34" charset="0"/>
              </a:rPr>
              <a:t> CAS Delay </a:t>
            </a:r>
            <a:r>
              <a:rPr lang="ar-SA" sz="1800" dirty="0">
                <a:solidFill>
                  <a:srgbClr val="000000"/>
                </a:solidFill>
                <a:effectLst/>
                <a:latin typeface="Calibri" panose="020F0502020204030204" pitchFamily="34" charset="0"/>
                <a:ea typeface="Times New Roman" panose="02020603050405020304" pitchFamily="18" charset="0"/>
                <a:cs typeface="IRNazanin"/>
              </a:rPr>
              <a:t>هست . مدت زمانی که طول می کشه تا حافظه رم به دستور</a:t>
            </a:r>
            <a:r>
              <a:rPr lang="en-US" sz="1800" dirty="0">
                <a:solidFill>
                  <a:srgbClr val="000000"/>
                </a:solidFill>
                <a:effectLst/>
                <a:latin typeface="IRNazanin"/>
                <a:ea typeface="Times New Roman" panose="02020603050405020304" pitchFamily="18" charset="0"/>
                <a:cs typeface="Arial" panose="020B0604020202020204" pitchFamily="34" charset="0"/>
              </a:rPr>
              <a:t> CPU </a:t>
            </a:r>
            <a:r>
              <a:rPr lang="ar-SA" sz="1800" dirty="0">
                <a:solidFill>
                  <a:srgbClr val="000000"/>
                </a:solidFill>
                <a:effectLst/>
                <a:latin typeface="Calibri" panose="020F0502020204030204" pitchFamily="34" charset="0"/>
                <a:ea typeface="Times New Roman" panose="02020603050405020304" pitchFamily="18" charset="0"/>
                <a:cs typeface="IRNazanin"/>
              </a:rPr>
              <a:t>پاسخ بده . مثلا</a:t>
            </a:r>
            <a:r>
              <a:rPr lang="en-US" sz="1800" dirty="0">
                <a:solidFill>
                  <a:srgbClr val="000000"/>
                </a:solidFill>
                <a:effectLst/>
                <a:latin typeface="IRNazanin"/>
                <a:ea typeface="Times New Roman" panose="02020603050405020304" pitchFamily="18" charset="0"/>
                <a:cs typeface="Arial" panose="020B0604020202020204" pitchFamily="34" charset="0"/>
              </a:rPr>
              <a:t> CPU </a:t>
            </a:r>
            <a:r>
              <a:rPr lang="ar-SA" sz="1800" dirty="0">
                <a:solidFill>
                  <a:srgbClr val="000000"/>
                </a:solidFill>
                <a:effectLst/>
                <a:latin typeface="Calibri" panose="020F0502020204030204" pitchFamily="34" charset="0"/>
                <a:ea typeface="Times New Roman" panose="02020603050405020304" pitchFamily="18" charset="0"/>
                <a:cs typeface="IRNazanin"/>
              </a:rPr>
              <a:t>یه خونه ای از حافظه رو فراخونی می کنه اما چند تا کلاک پالس طول می کشه تا رم اون خونه رو آماده کنه</a:t>
            </a:r>
            <a:r>
              <a:rPr lang="en-US" sz="1800" dirty="0">
                <a:solidFill>
                  <a:srgbClr val="000000"/>
                </a:solidFill>
                <a:effectLst/>
                <a:latin typeface="IRNazanin"/>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en-US" sz="1800" b="1" dirty="0" err="1">
                <a:solidFill>
                  <a:srgbClr val="000000"/>
                </a:solidFill>
                <a:effectLst/>
                <a:latin typeface="IRNazanin"/>
                <a:ea typeface="Times New Roman" panose="02020603050405020304" pitchFamily="18" charset="0"/>
                <a:cs typeface="Arial" panose="020B0604020202020204" pitchFamily="34" charset="0"/>
              </a:rPr>
              <a:t>tRCD</a:t>
            </a:r>
            <a:r>
              <a:rPr lang="en-US" sz="1800" dirty="0">
                <a:solidFill>
                  <a:srgbClr val="000000"/>
                </a:solidFill>
                <a:effectLst/>
                <a:latin typeface="IRNazanin"/>
                <a:ea typeface="Times New Roman" panose="02020603050405020304" pitchFamily="18" charset="0"/>
                <a:cs typeface="Arial" panose="020B0604020202020204" pitchFamily="34" charset="0"/>
              </a:rPr>
              <a:t> : </a:t>
            </a:r>
            <a:r>
              <a:rPr lang="ar-SA" sz="1800" dirty="0">
                <a:solidFill>
                  <a:srgbClr val="000000"/>
                </a:solidFill>
                <a:effectLst/>
                <a:latin typeface="Calibri" panose="020F0502020204030204" pitchFamily="34" charset="0"/>
                <a:ea typeface="Times New Roman" panose="02020603050405020304" pitchFamily="18" charset="0"/>
                <a:cs typeface="IRNazanin"/>
              </a:rPr>
              <a:t>مخف </a:t>
            </a:r>
            <a:r>
              <a:rPr lang="en-US" sz="1800" dirty="0">
                <a:solidFill>
                  <a:srgbClr val="000000"/>
                </a:solidFill>
                <a:effectLst/>
                <a:latin typeface="IRNazanin"/>
                <a:ea typeface="Times New Roman" panose="02020603050405020304" pitchFamily="18" charset="0"/>
                <a:cs typeface="Arial" panose="020B0604020202020204" pitchFamily="34" charset="0"/>
              </a:rPr>
              <a:t>RAS to CAS Delay </a:t>
            </a:r>
            <a:r>
              <a:rPr lang="ar-SA" sz="1800" dirty="0">
                <a:solidFill>
                  <a:srgbClr val="000000"/>
                </a:solidFill>
                <a:effectLst/>
                <a:latin typeface="Calibri" panose="020F0502020204030204" pitchFamily="34" charset="0"/>
                <a:ea typeface="Times New Roman" panose="02020603050405020304" pitchFamily="18" charset="0"/>
                <a:cs typeface="IRNazanin"/>
              </a:rPr>
              <a:t>هست . مدت زمانی که سطر و ستون ماتریکس رم برای ذخیره اطلاعات هدر می دن</a:t>
            </a:r>
            <a:r>
              <a:rPr lang="en-US" sz="1800" dirty="0">
                <a:solidFill>
                  <a:srgbClr val="000000"/>
                </a:solidFill>
                <a:effectLst/>
                <a:latin typeface="IRNazanin"/>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en-US" sz="1800" b="1" dirty="0" err="1">
                <a:solidFill>
                  <a:srgbClr val="000000"/>
                </a:solidFill>
                <a:effectLst/>
                <a:latin typeface="IRNazanin"/>
                <a:ea typeface="Times New Roman" panose="02020603050405020304" pitchFamily="18" charset="0"/>
                <a:cs typeface="Arial" panose="020B0604020202020204" pitchFamily="34" charset="0"/>
              </a:rPr>
              <a:t>tRP</a:t>
            </a:r>
            <a:r>
              <a:rPr lang="en-US" sz="1800" dirty="0">
                <a:solidFill>
                  <a:srgbClr val="000000"/>
                </a:solidFill>
                <a:effectLst/>
                <a:latin typeface="IRNazanin"/>
                <a:ea typeface="Times New Roman" panose="02020603050405020304" pitchFamily="18" charset="0"/>
                <a:cs typeface="Arial" panose="020B0604020202020204" pitchFamily="34" charset="0"/>
              </a:rPr>
              <a:t> : </a:t>
            </a:r>
            <a:r>
              <a:rPr lang="ar-SA" sz="1800" dirty="0">
                <a:solidFill>
                  <a:srgbClr val="000000"/>
                </a:solidFill>
                <a:effectLst/>
                <a:latin typeface="Calibri" panose="020F0502020204030204" pitchFamily="34" charset="0"/>
                <a:ea typeface="Times New Roman" panose="02020603050405020304" pitchFamily="18" charset="0"/>
                <a:cs typeface="IRNazanin"/>
              </a:rPr>
              <a:t>مخفف</a:t>
            </a:r>
            <a:r>
              <a:rPr lang="en-US" sz="1800" dirty="0">
                <a:solidFill>
                  <a:srgbClr val="000000"/>
                </a:solidFill>
                <a:effectLst/>
                <a:latin typeface="IRNazanin"/>
                <a:ea typeface="Times New Roman" panose="02020603050405020304" pitchFamily="18" charset="0"/>
                <a:cs typeface="Arial" panose="020B0604020202020204" pitchFamily="34" charset="0"/>
              </a:rPr>
              <a:t> RAS to </a:t>
            </a:r>
            <a:r>
              <a:rPr lang="en-US" sz="1800" dirty="0" err="1">
                <a:solidFill>
                  <a:srgbClr val="000000"/>
                </a:solidFill>
                <a:effectLst/>
                <a:latin typeface="IRNazanin"/>
                <a:ea typeface="Times New Roman" panose="02020603050405020304" pitchFamily="18" charset="0"/>
                <a:cs typeface="Arial" panose="020B0604020202020204" pitchFamily="34" charset="0"/>
              </a:rPr>
              <a:t>Precharge</a:t>
            </a:r>
            <a:r>
              <a:rPr lang="en-US" sz="1800" dirty="0">
                <a:solidFill>
                  <a:srgbClr val="000000"/>
                </a:solidFill>
                <a:effectLst/>
                <a:latin typeface="IRNazanin"/>
                <a:ea typeface="Times New Roman" panose="02020603050405020304" pitchFamily="18" charset="0"/>
                <a:cs typeface="Arial" panose="020B0604020202020204" pitchFamily="34" charset="0"/>
              </a:rPr>
              <a:t> </a:t>
            </a:r>
            <a:r>
              <a:rPr lang="ar-SA" sz="1800" dirty="0">
                <a:solidFill>
                  <a:srgbClr val="000000"/>
                </a:solidFill>
                <a:effectLst/>
                <a:latin typeface="Calibri" panose="020F0502020204030204" pitchFamily="34" charset="0"/>
                <a:ea typeface="Times New Roman" panose="02020603050405020304" pitchFamily="18" charset="0"/>
                <a:cs typeface="IRNazanin"/>
              </a:rPr>
              <a:t>هست . مدت زمانی که طول میکشه تا دسترسی از یک خط از خونه های حافظه به خط دیگه بره</a:t>
            </a:r>
            <a:r>
              <a:rPr lang="en-US" sz="1800" dirty="0">
                <a:solidFill>
                  <a:srgbClr val="000000"/>
                </a:solidFill>
                <a:effectLst/>
                <a:latin typeface="IRNazanin"/>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en-US" sz="1800" b="1" dirty="0" err="1">
                <a:solidFill>
                  <a:srgbClr val="000000"/>
                </a:solidFill>
                <a:effectLst/>
                <a:latin typeface="IRNazanin"/>
                <a:ea typeface="Times New Roman" panose="02020603050405020304" pitchFamily="18" charset="0"/>
                <a:cs typeface="Arial" panose="020B0604020202020204" pitchFamily="34" charset="0"/>
              </a:rPr>
              <a:t>tRAS</a:t>
            </a:r>
            <a:r>
              <a:rPr lang="en-US" sz="1800" dirty="0">
                <a:solidFill>
                  <a:srgbClr val="000000"/>
                </a:solidFill>
                <a:effectLst/>
                <a:latin typeface="IRNazanin"/>
                <a:ea typeface="Times New Roman" panose="02020603050405020304" pitchFamily="18" charset="0"/>
                <a:cs typeface="Arial" panose="020B0604020202020204" pitchFamily="34" charset="0"/>
              </a:rPr>
              <a:t> : </a:t>
            </a:r>
            <a:r>
              <a:rPr lang="ar-SA" sz="1800" dirty="0">
                <a:solidFill>
                  <a:srgbClr val="000000"/>
                </a:solidFill>
                <a:effectLst/>
                <a:latin typeface="Calibri" panose="020F0502020204030204" pitchFamily="34" charset="0"/>
                <a:ea typeface="Times New Roman" panose="02020603050405020304" pitchFamily="18" charset="0"/>
                <a:cs typeface="IRNazanin"/>
              </a:rPr>
              <a:t>مدت زمانی که رم منتظر می مونه تا دوباره بتونه خونه های خودش رو در اختیار دستورات خواندن یا نوشتن قرار بده</a:t>
            </a:r>
            <a:r>
              <a:rPr lang="en-US" sz="1800" dirty="0">
                <a:solidFill>
                  <a:srgbClr val="000000"/>
                </a:solidFill>
                <a:effectLst/>
                <a:latin typeface="IRNazanin"/>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en-US" sz="1800" b="1" dirty="0">
                <a:solidFill>
                  <a:srgbClr val="000000"/>
                </a:solidFill>
                <a:effectLst/>
                <a:latin typeface="IRNazanin"/>
                <a:ea typeface="Times New Roman" panose="02020603050405020304" pitchFamily="18" charset="0"/>
                <a:cs typeface="Arial" panose="020B0604020202020204" pitchFamily="34" charset="0"/>
              </a:rPr>
              <a:t>CMD</a:t>
            </a:r>
            <a:r>
              <a:rPr lang="en-US" sz="1800" dirty="0">
                <a:solidFill>
                  <a:srgbClr val="000000"/>
                </a:solidFill>
                <a:effectLst/>
                <a:latin typeface="IRNazanin"/>
                <a:ea typeface="Times New Roman" panose="02020603050405020304" pitchFamily="18" charset="0"/>
                <a:cs typeface="Arial" panose="020B0604020202020204" pitchFamily="34" charset="0"/>
              </a:rPr>
              <a:t> : </a:t>
            </a:r>
            <a:r>
              <a:rPr lang="ar-SA" sz="1800" dirty="0">
                <a:solidFill>
                  <a:srgbClr val="000000"/>
                </a:solidFill>
                <a:effectLst/>
                <a:latin typeface="Calibri" panose="020F0502020204030204" pitchFamily="34" charset="0"/>
                <a:ea typeface="Times New Roman" panose="02020603050405020304" pitchFamily="18" charset="0"/>
                <a:cs typeface="IRNazanin"/>
              </a:rPr>
              <a:t>مخفف</a:t>
            </a:r>
            <a:r>
              <a:rPr lang="en-US" sz="1800" dirty="0">
                <a:solidFill>
                  <a:srgbClr val="000000"/>
                </a:solidFill>
                <a:effectLst/>
                <a:latin typeface="IRNazanin"/>
                <a:ea typeface="Times New Roman" panose="02020603050405020304" pitchFamily="18" charset="0"/>
                <a:cs typeface="Arial" panose="020B0604020202020204" pitchFamily="34" charset="0"/>
              </a:rPr>
              <a:t> Command Rate </a:t>
            </a:r>
            <a:r>
              <a:rPr lang="ar-SA" sz="1800" dirty="0">
                <a:solidFill>
                  <a:srgbClr val="000000"/>
                </a:solidFill>
                <a:effectLst/>
                <a:latin typeface="Calibri" panose="020F0502020204030204" pitchFamily="34" charset="0"/>
                <a:ea typeface="Times New Roman" panose="02020603050405020304" pitchFamily="18" charset="0"/>
                <a:cs typeface="IRNazanin"/>
              </a:rPr>
              <a:t>هست . همچنین به عنوان دوره فرمان شناخته می شود. این در حافظه مدرن 1</a:t>
            </a:r>
            <a:r>
              <a:rPr lang="en-US" sz="1800" dirty="0">
                <a:solidFill>
                  <a:srgbClr val="000000"/>
                </a:solidFill>
                <a:effectLst/>
                <a:latin typeface="Calibri" panose="020F0502020204030204" pitchFamily="34" charset="0"/>
                <a:ea typeface="Times New Roman" panose="02020603050405020304" pitchFamily="18" charset="0"/>
                <a:cs typeface="IRNazanin"/>
              </a:rPr>
              <a:t>T </a:t>
            </a:r>
            <a:r>
              <a:rPr lang="ar-SA" sz="1800" dirty="0">
                <a:solidFill>
                  <a:srgbClr val="000000"/>
                </a:solidFill>
                <a:effectLst/>
                <a:latin typeface="Calibri" panose="020F0502020204030204" pitchFamily="34" charset="0"/>
                <a:ea typeface="Times New Roman" panose="02020603050405020304" pitchFamily="18" charset="0"/>
                <a:cs typeface="IRNazanin"/>
              </a:rPr>
              <a:t>یا 2</a:t>
            </a:r>
            <a:r>
              <a:rPr lang="en-US" sz="1800" dirty="0">
                <a:solidFill>
                  <a:srgbClr val="000000"/>
                </a:solidFill>
                <a:effectLst/>
                <a:latin typeface="Calibri" panose="020F0502020204030204" pitchFamily="34" charset="0"/>
                <a:ea typeface="Times New Roman" panose="02020603050405020304" pitchFamily="18" charset="0"/>
                <a:cs typeface="IRNazanin"/>
              </a:rPr>
              <a:t>T </a:t>
            </a:r>
            <a:r>
              <a:rPr lang="ar-SA" sz="1800" dirty="0">
                <a:solidFill>
                  <a:srgbClr val="000000"/>
                </a:solidFill>
                <a:effectLst/>
                <a:latin typeface="Calibri" panose="020F0502020204030204" pitchFamily="34" charset="0"/>
                <a:ea typeface="Times New Roman" panose="02020603050405020304" pitchFamily="18" charset="0"/>
                <a:cs typeface="IRNazanin"/>
              </a:rPr>
              <a:t>خواهد بود و 1</a:t>
            </a:r>
            <a:r>
              <a:rPr lang="en-US" sz="1800" dirty="0">
                <a:solidFill>
                  <a:srgbClr val="000000"/>
                </a:solidFill>
                <a:effectLst/>
                <a:latin typeface="Calibri" panose="020F0502020204030204" pitchFamily="34" charset="0"/>
                <a:ea typeface="Times New Roman" panose="02020603050405020304" pitchFamily="18" charset="0"/>
                <a:cs typeface="IRNazanin"/>
              </a:rPr>
              <a:t>T </a:t>
            </a:r>
            <a:r>
              <a:rPr lang="ar-SA" sz="1800" dirty="0">
                <a:solidFill>
                  <a:srgbClr val="000000"/>
                </a:solidFill>
                <a:effectLst/>
                <a:latin typeface="Calibri" panose="020F0502020204030204" pitchFamily="34" charset="0"/>
                <a:ea typeface="Times New Roman" panose="02020603050405020304" pitchFamily="18" charset="0"/>
                <a:cs typeface="IRNazanin"/>
              </a:rPr>
              <a:t>سریعتر است.</a:t>
            </a:r>
            <a:r>
              <a:rPr lang="en-US" sz="1800" dirty="0">
                <a:solidFill>
                  <a:srgbClr val="000000"/>
                </a:solidFill>
                <a:effectLst/>
                <a:latin typeface="IRNazanin"/>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87350B06-B074-48FC-8CFD-53D2CD8FB95F}" type="slidenum">
              <a:rPr lang="en-US" smtClean="0"/>
              <a:t>6</a:t>
            </a:fld>
            <a:endParaRPr lang="en-US"/>
          </a:p>
        </p:txBody>
      </p:sp>
    </p:spTree>
    <p:extLst>
      <p:ext uri="{BB962C8B-B14F-4D97-AF65-F5344CB8AC3E}">
        <p14:creationId xmlns:p14="http://schemas.microsoft.com/office/powerpoint/2010/main" val="1284596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algn="r" rtl="1">
              <a:lnSpc>
                <a:spcPct val="107000"/>
              </a:lnSpc>
              <a:spcAft>
                <a:spcPts val="800"/>
              </a:spcAft>
            </a:pPr>
            <a:br>
              <a:rPr lang="es-ES" dirty="0"/>
            </a:br>
            <a:r>
              <a:rPr lang="en-US" sz="1200" b="1" dirty="0">
                <a:solidFill>
                  <a:srgbClr val="000000"/>
                </a:solidFill>
                <a:effectLst/>
                <a:latin typeface="IRNazanin"/>
                <a:ea typeface="Times New Roman" panose="02020603050405020304" pitchFamily="18" charset="0"/>
                <a:cs typeface="Arial" panose="020B0604020202020204" pitchFamily="34" charset="0"/>
              </a:rPr>
              <a:t>CL</a:t>
            </a:r>
            <a:r>
              <a:rPr lang="en-US" sz="1200" dirty="0">
                <a:solidFill>
                  <a:srgbClr val="000000"/>
                </a:solidFill>
                <a:effectLst/>
                <a:latin typeface="IRNazanin"/>
                <a:ea typeface="Times New Roman" panose="02020603050405020304" pitchFamily="18" charset="0"/>
                <a:cs typeface="Arial" panose="020B0604020202020204" pitchFamily="34" charset="0"/>
              </a:rPr>
              <a:t> : </a:t>
            </a:r>
            <a:r>
              <a:rPr lang="ar-SA" sz="1200" dirty="0">
                <a:solidFill>
                  <a:srgbClr val="000000"/>
                </a:solidFill>
                <a:effectLst/>
                <a:latin typeface="Calibri" panose="020F0502020204030204" pitchFamily="34" charset="0"/>
                <a:ea typeface="Times New Roman" panose="02020603050405020304" pitchFamily="18" charset="0"/>
                <a:cs typeface="IRNazanin"/>
              </a:rPr>
              <a:t>مخفف</a:t>
            </a:r>
            <a:r>
              <a:rPr lang="en-US" sz="1200" dirty="0">
                <a:solidFill>
                  <a:srgbClr val="000000"/>
                </a:solidFill>
                <a:effectLst/>
                <a:latin typeface="IRNazanin"/>
                <a:ea typeface="Times New Roman" panose="02020603050405020304" pitchFamily="18" charset="0"/>
                <a:cs typeface="Arial" panose="020B0604020202020204" pitchFamily="34" charset="0"/>
              </a:rPr>
              <a:t> CAS Delay </a:t>
            </a:r>
            <a:r>
              <a:rPr lang="ar-SA" sz="1200" dirty="0">
                <a:solidFill>
                  <a:srgbClr val="000000"/>
                </a:solidFill>
                <a:effectLst/>
                <a:latin typeface="Calibri" panose="020F0502020204030204" pitchFamily="34" charset="0"/>
                <a:ea typeface="Times New Roman" panose="02020603050405020304" pitchFamily="18" charset="0"/>
                <a:cs typeface="IRNazanin"/>
              </a:rPr>
              <a:t>هست . مدت زمانی که طول می کشه تا حافظه رم به دستور</a:t>
            </a:r>
            <a:r>
              <a:rPr lang="en-US" sz="1200" dirty="0">
                <a:solidFill>
                  <a:srgbClr val="000000"/>
                </a:solidFill>
                <a:effectLst/>
                <a:latin typeface="IRNazanin"/>
                <a:ea typeface="Times New Roman" panose="02020603050405020304" pitchFamily="18" charset="0"/>
                <a:cs typeface="Arial" panose="020B0604020202020204" pitchFamily="34" charset="0"/>
              </a:rPr>
              <a:t> CPU </a:t>
            </a:r>
            <a:r>
              <a:rPr lang="ar-SA" sz="1200" dirty="0">
                <a:solidFill>
                  <a:srgbClr val="000000"/>
                </a:solidFill>
                <a:effectLst/>
                <a:latin typeface="Calibri" panose="020F0502020204030204" pitchFamily="34" charset="0"/>
                <a:ea typeface="Times New Roman" panose="02020603050405020304" pitchFamily="18" charset="0"/>
                <a:cs typeface="IRNazanin"/>
              </a:rPr>
              <a:t>پاسخ بده . مثلا</a:t>
            </a:r>
            <a:r>
              <a:rPr lang="en-US" sz="1200" dirty="0">
                <a:solidFill>
                  <a:srgbClr val="000000"/>
                </a:solidFill>
                <a:effectLst/>
                <a:latin typeface="IRNazanin"/>
                <a:ea typeface="Times New Roman" panose="02020603050405020304" pitchFamily="18" charset="0"/>
                <a:cs typeface="Arial" panose="020B0604020202020204" pitchFamily="34" charset="0"/>
              </a:rPr>
              <a:t> CPU </a:t>
            </a:r>
            <a:r>
              <a:rPr lang="ar-SA" sz="1200" dirty="0">
                <a:solidFill>
                  <a:srgbClr val="000000"/>
                </a:solidFill>
                <a:effectLst/>
                <a:latin typeface="Calibri" panose="020F0502020204030204" pitchFamily="34" charset="0"/>
                <a:ea typeface="Times New Roman" panose="02020603050405020304" pitchFamily="18" charset="0"/>
                <a:cs typeface="IRNazanin"/>
              </a:rPr>
              <a:t>یه خونه ای از حافظه رو فراخونی می کنه اما چند تا کلاک پالس طول می کشه تا رم اون خونه رو آماده کنه</a:t>
            </a:r>
            <a:r>
              <a:rPr lang="en-US" sz="1200" dirty="0">
                <a:solidFill>
                  <a:srgbClr val="000000"/>
                </a:solidFill>
                <a:effectLst/>
                <a:latin typeface="IRNazanin"/>
                <a:ea typeface="Times New Roman" panose="02020603050405020304" pitchFamily="18" charset="0"/>
                <a:cs typeface="Arial" panose="020B0604020202020204" pitchFamily="34" charset="0"/>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en-US" sz="1200" b="1" dirty="0" err="1">
                <a:solidFill>
                  <a:srgbClr val="000000"/>
                </a:solidFill>
                <a:effectLst/>
                <a:latin typeface="IRNazanin"/>
                <a:ea typeface="Times New Roman" panose="02020603050405020304" pitchFamily="18" charset="0"/>
                <a:cs typeface="Arial" panose="020B0604020202020204" pitchFamily="34" charset="0"/>
              </a:rPr>
              <a:t>tRCD</a:t>
            </a:r>
            <a:r>
              <a:rPr lang="en-US" sz="1200" dirty="0">
                <a:solidFill>
                  <a:srgbClr val="000000"/>
                </a:solidFill>
                <a:effectLst/>
                <a:latin typeface="IRNazanin"/>
                <a:ea typeface="Times New Roman" panose="02020603050405020304" pitchFamily="18" charset="0"/>
                <a:cs typeface="Arial" panose="020B0604020202020204" pitchFamily="34" charset="0"/>
              </a:rPr>
              <a:t> : </a:t>
            </a:r>
            <a:r>
              <a:rPr lang="ar-SA" sz="1200" dirty="0">
                <a:solidFill>
                  <a:srgbClr val="000000"/>
                </a:solidFill>
                <a:effectLst/>
                <a:latin typeface="Calibri" panose="020F0502020204030204" pitchFamily="34" charset="0"/>
                <a:ea typeface="Times New Roman" panose="02020603050405020304" pitchFamily="18" charset="0"/>
                <a:cs typeface="IRNazanin"/>
              </a:rPr>
              <a:t>مخف </a:t>
            </a:r>
            <a:r>
              <a:rPr lang="en-US" sz="1200" dirty="0">
                <a:solidFill>
                  <a:srgbClr val="000000"/>
                </a:solidFill>
                <a:effectLst/>
                <a:latin typeface="IRNazanin"/>
                <a:ea typeface="Times New Roman" panose="02020603050405020304" pitchFamily="18" charset="0"/>
                <a:cs typeface="Arial" panose="020B0604020202020204" pitchFamily="34" charset="0"/>
              </a:rPr>
              <a:t>RAS to CAS Delay </a:t>
            </a:r>
            <a:r>
              <a:rPr lang="ar-SA" sz="1200" dirty="0">
                <a:solidFill>
                  <a:srgbClr val="000000"/>
                </a:solidFill>
                <a:effectLst/>
                <a:latin typeface="Calibri" panose="020F0502020204030204" pitchFamily="34" charset="0"/>
                <a:ea typeface="Times New Roman" panose="02020603050405020304" pitchFamily="18" charset="0"/>
                <a:cs typeface="IRNazanin"/>
              </a:rPr>
              <a:t>هست . مدت زمانی که سطر و ستون ماتریکس رم برای ذخیره اطلاعات هدر می دن</a:t>
            </a:r>
            <a:r>
              <a:rPr lang="en-US" sz="1200" dirty="0">
                <a:solidFill>
                  <a:srgbClr val="000000"/>
                </a:solidFill>
                <a:effectLst/>
                <a:latin typeface="IRNazanin"/>
                <a:ea typeface="Times New Roman" panose="02020603050405020304" pitchFamily="18" charset="0"/>
                <a:cs typeface="Arial" panose="020B0604020202020204" pitchFamily="34" charset="0"/>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en-US" sz="1200" b="1" dirty="0" err="1">
                <a:solidFill>
                  <a:srgbClr val="000000"/>
                </a:solidFill>
                <a:effectLst/>
                <a:latin typeface="IRNazanin"/>
                <a:ea typeface="Times New Roman" panose="02020603050405020304" pitchFamily="18" charset="0"/>
                <a:cs typeface="Arial" panose="020B0604020202020204" pitchFamily="34" charset="0"/>
              </a:rPr>
              <a:t>tRP</a:t>
            </a:r>
            <a:r>
              <a:rPr lang="en-US" sz="1200" dirty="0">
                <a:solidFill>
                  <a:srgbClr val="000000"/>
                </a:solidFill>
                <a:effectLst/>
                <a:latin typeface="IRNazanin"/>
                <a:ea typeface="Times New Roman" panose="02020603050405020304" pitchFamily="18" charset="0"/>
                <a:cs typeface="Arial" panose="020B0604020202020204" pitchFamily="34" charset="0"/>
              </a:rPr>
              <a:t> : </a:t>
            </a:r>
            <a:r>
              <a:rPr lang="ar-SA" sz="1200" dirty="0">
                <a:solidFill>
                  <a:srgbClr val="000000"/>
                </a:solidFill>
                <a:effectLst/>
                <a:latin typeface="Calibri" panose="020F0502020204030204" pitchFamily="34" charset="0"/>
                <a:ea typeface="Times New Roman" panose="02020603050405020304" pitchFamily="18" charset="0"/>
                <a:cs typeface="IRNazanin"/>
              </a:rPr>
              <a:t>مخفف</a:t>
            </a:r>
            <a:r>
              <a:rPr lang="en-US" sz="1200" dirty="0">
                <a:solidFill>
                  <a:srgbClr val="000000"/>
                </a:solidFill>
                <a:effectLst/>
                <a:latin typeface="IRNazanin"/>
                <a:ea typeface="Times New Roman" panose="02020603050405020304" pitchFamily="18" charset="0"/>
                <a:cs typeface="Arial" panose="020B0604020202020204" pitchFamily="34" charset="0"/>
              </a:rPr>
              <a:t> RAS to </a:t>
            </a:r>
            <a:r>
              <a:rPr lang="en-US" sz="1200" dirty="0" err="1">
                <a:solidFill>
                  <a:srgbClr val="000000"/>
                </a:solidFill>
                <a:effectLst/>
                <a:latin typeface="IRNazanin"/>
                <a:ea typeface="Times New Roman" panose="02020603050405020304" pitchFamily="18" charset="0"/>
                <a:cs typeface="Arial" panose="020B0604020202020204" pitchFamily="34" charset="0"/>
              </a:rPr>
              <a:t>Precharge</a:t>
            </a:r>
            <a:r>
              <a:rPr lang="en-US" sz="1200" dirty="0">
                <a:solidFill>
                  <a:srgbClr val="000000"/>
                </a:solidFill>
                <a:effectLst/>
                <a:latin typeface="IRNazanin"/>
                <a:ea typeface="Times New Roman" panose="02020603050405020304" pitchFamily="18" charset="0"/>
                <a:cs typeface="Arial" panose="020B0604020202020204" pitchFamily="34" charset="0"/>
              </a:rPr>
              <a:t> </a:t>
            </a:r>
            <a:r>
              <a:rPr lang="ar-SA" sz="1200" dirty="0">
                <a:solidFill>
                  <a:srgbClr val="000000"/>
                </a:solidFill>
                <a:effectLst/>
                <a:latin typeface="Calibri" panose="020F0502020204030204" pitchFamily="34" charset="0"/>
                <a:ea typeface="Times New Roman" panose="02020603050405020304" pitchFamily="18" charset="0"/>
                <a:cs typeface="IRNazanin"/>
              </a:rPr>
              <a:t>هست . مدت زمانی که طول میکشه تا دسترسی از یک خط از خونه های حافظه به خط دیگه بره</a:t>
            </a:r>
            <a:r>
              <a:rPr lang="en-US" sz="1200" dirty="0">
                <a:solidFill>
                  <a:srgbClr val="000000"/>
                </a:solidFill>
                <a:effectLst/>
                <a:latin typeface="IRNazanin"/>
                <a:ea typeface="Times New Roman" panose="02020603050405020304" pitchFamily="18" charset="0"/>
                <a:cs typeface="Arial" panose="020B0604020202020204" pitchFamily="34" charset="0"/>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en-US" sz="1200" b="1" dirty="0" err="1">
                <a:solidFill>
                  <a:srgbClr val="000000"/>
                </a:solidFill>
                <a:effectLst/>
                <a:latin typeface="IRNazanin"/>
                <a:ea typeface="Times New Roman" panose="02020603050405020304" pitchFamily="18" charset="0"/>
                <a:cs typeface="Arial" panose="020B0604020202020204" pitchFamily="34" charset="0"/>
              </a:rPr>
              <a:t>tRAS</a:t>
            </a:r>
            <a:r>
              <a:rPr lang="en-US" sz="1200" dirty="0">
                <a:solidFill>
                  <a:srgbClr val="000000"/>
                </a:solidFill>
                <a:effectLst/>
                <a:latin typeface="IRNazanin"/>
                <a:ea typeface="Times New Roman" panose="02020603050405020304" pitchFamily="18" charset="0"/>
                <a:cs typeface="Arial" panose="020B0604020202020204" pitchFamily="34" charset="0"/>
              </a:rPr>
              <a:t> : </a:t>
            </a:r>
            <a:r>
              <a:rPr lang="ar-SA" sz="1200" dirty="0">
                <a:solidFill>
                  <a:srgbClr val="000000"/>
                </a:solidFill>
                <a:effectLst/>
                <a:latin typeface="Calibri" panose="020F0502020204030204" pitchFamily="34" charset="0"/>
                <a:ea typeface="Times New Roman" panose="02020603050405020304" pitchFamily="18" charset="0"/>
                <a:cs typeface="IRNazanin"/>
              </a:rPr>
              <a:t>مدت زمانی که رم منتظر می مونه تا دوباره بتونه خونه های خودش رو در اختیار دستورات خواندن یا نوشتن قرار بده</a:t>
            </a:r>
            <a:r>
              <a:rPr lang="en-US" sz="1200" dirty="0">
                <a:solidFill>
                  <a:srgbClr val="000000"/>
                </a:solidFill>
                <a:effectLst/>
                <a:latin typeface="IRNazanin"/>
                <a:ea typeface="Times New Roman" panose="02020603050405020304" pitchFamily="18" charset="0"/>
                <a:cs typeface="Arial" panose="020B0604020202020204" pitchFamily="34" charset="0"/>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07000"/>
              </a:lnSpc>
              <a:spcAft>
                <a:spcPts val="800"/>
              </a:spcAft>
            </a:pPr>
            <a:r>
              <a:rPr lang="en-US" sz="1200" b="1" dirty="0">
                <a:solidFill>
                  <a:srgbClr val="000000"/>
                </a:solidFill>
                <a:effectLst/>
                <a:latin typeface="IRNazanin"/>
                <a:ea typeface="Times New Roman" panose="02020603050405020304" pitchFamily="18" charset="0"/>
                <a:cs typeface="Arial" panose="020B0604020202020204" pitchFamily="34" charset="0"/>
              </a:rPr>
              <a:t>CMD</a:t>
            </a:r>
            <a:r>
              <a:rPr lang="en-US" sz="1200" dirty="0">
                <a:solidFill>
                  <a:srgbClr val="000000"/>
                </a:solidFill>
                <a:effectLst/>
                <a:latin typeface="IRNazanin"/>
                <a:ea typeface="Times New Roman" panose="02020603050405020304" pitchFamily="18" charset="0"/>
                <a:cs typeface="Arial" panose="020B0604020202020204" pitchFamily="34" charset="0"/>
              </a:rPr>
              <a:t> : </a:t>
            </a:r>
            <a:r>
              <a:rPr lang="ar-SA" sz="1200" dirty="0">
                <a:solidFill>
                  <a:srgbClr val="000000"/>
                </a:solidFill>
                <a:effectLst/>
                <a:latin typeface="Calibri" panose="020F0502020204030204" pitchFamily="34" charset="0"/>
                <a:ea typeface="Times New Roman" panose="02020603050405020304" pitchFamily="18" charset="0"/>
                <a:cs typeface="IRNazanin"/>
              </a:rPr>
              <a:t>مخفف</a:t>
            </a:r>
            <a:r>
              <a:rPr lang="en-US" sz="1200" dirty="0">
                <a:solidFill>
                  <a:srgbClr val="000000"/>
                </a:solidFill>
                <a:effectLst/>
                <a:latin typeface="IRNazanin"/>
                <a:ea typeface="Times New Roman" panose="02020603050405020304" pitchFamily="18" charset="0"/>
                <a:cs typeface="Arial" panose="020B0604020202020204" pitchFamily="34" charset="0"/>
              </a:rPr>
              <a:t> Command Rate </a:t>
            </a:r>
            <a:r>
              <a:rPr lang="ar-SA" sz="1200" dirty="0">
                <a:solidFill>
                  <a:srgbClr val="000000"/>
                </a:solidFill>
                <a:effectLst/>
                <a:latin typeface="Calibri" panose="020F0502020204030204" pitchFamily="34" charset="0"/>
                <a:ea typeface="Times New Roman" panose="02020603050405020304" pitchFamily="18" charset="0"/>
                <a:cs typeface="IRNazanin"/>
              </a:rPr>
              <a:t>هست . همچنین به عنوان دوره فرمان شناخته می شود. این در حافظه مدرن 1</a:t>
            </a:r>
            <a:r>
              <a:rPr lang="en-US" sz="1200" dirty="0">
                <a:solidFill>
                  <a:srgbClr val="000000"/>
                </a:solidFill>
                <a:effectLst/>
                <a:latin typeface="Calibri" panose="020F0502020204030204" pitchFamily="34" charset="0"/>
                <a:ea typeface="Times New Roman" panose="02020603050405020304" pitchFamily="18" charset="0"/>
                <a:cs typeface="IRNazanin"/>
              </a:rPr>
              <a:t>T </a:t>
            </a:r>
            <a:r>
              <a:rPr lang="ar-SA" sz="1200" dirty="0">
                <a:solidFill>
                  <a:srgbClr val="000000"/>
                </a:solidFill>
                <a:effectLst/>
                <a:latin typeface="Calibri" panose="020F0502020204030204" pitchFamily="34" charset="0"/>
                <a:ea typeface="Times New Roman" panose="02020603050405020304" pitchFamily="18" charset="0"/>
                <a:cs typeface="IRNazanin"/>
              </a:rPr>
              <a:t>یا 2</a:t>
            </a:r>
            <a:r>
              <a:rPr lang="en-US" sz="1200" dirty="0">
                <a:solidFill>
                  <a:srgbClr val="000000"/>
                </a:solidFill>
                <a:effectLst/>
                <a:latin typeface="Calibri" panose="020F0502020204030204" pitchFamily="34" charset="0"/>
                <a:ea typeface="Times New Roman" panose="02020603050405020304" pitchFamily="18" charset="0"/>
                <a:cs typeface="IRNazanin"/>
              </a:rPr>
              <a:t>T </a:t>
            </a:r>
            <a:r>
              <a:rPr lang="ar-SA" sz="1200" dirty="0">
                <a:solidFill>
                  <a:srgbClr val="000000"/>
                </a:solidFill>
                <a:effectLst/>
                <a:latin typeface="Calibri" panose="020F0502020204030204" pitchFamily="34" charset="0"/>
                <a:ea typeface="Times New Roman" panose="02020603050405020304" pitchFamily="18" charset="0"/>
                <a:cs typeface="IRNazanin"/>
              </a:rPr>
              <a:t>خواهد بود و 1</a:t>
            </a:r>
            <a:r>
              <a:rPr lang="en-US" sz="1200" dirty="0">
                <a:solidFill>
                  <a:srgbClr val="000000"/>
                </a:solidFill>
                <a:effectLst/>
                <a:latin typeface="Calibri" panose="020F0502020204030204" pitchFamily="34" charset="0"/>
                <a:ea typeface="Times New Roman" panose="02020603050405020304" pitchFamily="18" charset="0"/>
                <a:cs typeface="IRNazanin"/>
              </a:rPr>
              <a:t>T </a:t>
            </a:r>
            <a:r>
              <a:rPr lang="ar-SA" sz="1200" dirty="0">
                <a:solidFill>
                  <a:srgbClr val="000000"/>
                </a:solidFill>
                <a:effectLst/>
                <a:latin typeface="Calibri" panose="020F0502020204030204" pitchFamily="34" charset="0"/>
                <a:ea typeface="Times New Roman" panose="02020603050405020304" pitchFamily="18" charset="0"/>
                <a:cs typeface="IRNazanin"/>
              </a:rPr>
              <a:t>سریعتر است.</a:t>
            </a: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2570355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a-IR" dirty="0"/>
              <a:t>پهنای باند راه مقایسه مناسبیه برای سنجش کارایی رم نسبت به هسته های همروند پردازنده</a:t>
            </a:r>
            <a:endParaRPr lang="en-US" dirty="0"/>
          </a:p>
          <a:p>
            <a:pPr algn="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9</a:t>
            </a:fld>
            <a:endParaRPr lang="en-US"/>
          </a:p>
        </p:txBody>
      </p:sp>
    </p:spTree>
    <p:extLst>
      <p:ext uri="{BB962C8B-B14F-4D97-AF65-F5344CB8AC3E}">
        <p14:creationId xmlns:p14="http://schemas.microsoft.com/office/powerpoint/2010/main" val="3647822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34864421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0311" y="1218857"/>
            <a:ext cx="5844476" cy="1505598"/>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80309" y="2982335"/>
            <a:ext cx="5844477" cy="763524"/>
          </a:xfrm>
        </p:spPr>
        <p:txBody>
          <a:bodyPr>
            <a:normAutofit/>
          </a:bodyPr>
          <a:lstStyle>
            <a:lvl1pPr marL="0" indent="0" algn="l">
              <a:buNone/>
              <a:defRPr sz="2800" b="0" i="0">
                <a:solidFill>
                  <a:schemeClr val="bg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10/21/2023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3600450"/>
            <a:ext cx="41148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216" y="459581"/>
            <a:ext cx="4114800" cy="30861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344216" y="4025506"/>
            <a:ext cx="4114800" cy="603647"/>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205979"/>
            <a:ext cx="154305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2900" y="205979"/>
            <a:ext cx="451485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2856356" y="2326216"/>
            <a:ext cx="1097838"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1" y="281175"/>
            <a:ext cx="6184553" cy="763524"/>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336725" y="1350110"/>
            <a:ext cx="6184553" cy="341715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2900" y="376240"/>
            <a:ext cx="4804031" cy="763525"/>
          </a:xfrm>
        </p:spPr>
        <p:txBody>
          <a:bodyPr>
            <a:normAutofit/>
          </a:bodyPr>
          <a:lstStyle>
            <a:lvl1pPr algn="l">
              <a:defRPr sz="3600">
                <a:solidFill>
                  <a:srgbClr val="CE284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342901" y="1197405"/>
            <a:ext cx="4804031" cy="3576168"/>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3305176"/>
            <a:ext cx="58293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735" y="2180035"/>
            <a:ext cx="5829300" cy="1125140"/>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2900" y="1200151"/>
            <a:ext cx="302895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1200151"/>
            <a:ext cx="302895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0164" y="260744"/>
            <a:ext cx="6057672"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402659" y="1655520"/>
            <a:ext cx="3030141" cy="479822"/>
          </a:xfrm>
        </p:spPr>
        <p:txBody>
          <a:bodyPr anchor="b"/>
          <a:lstStyle>
            <a:lvl1pPr marL="0" indent="0" algn="ctr">
              <a:buNone/>
              <a:defRPr sz="2400" b="1">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02659" y="2127917"/>
            <a:ext cx="3030141"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3429002" y="1655520"/>
            <a:ext cx="3031331" cy="479822"/>
          </a:xfrm>
        </p:spPr>
        <p:txBody>
          <a:bodyPr anchor="b"/>
          <a:lstStyle>
            <a:lvl1pPr marL="0" indent="0" algn="ctr">
              <a:buNone/>
              <a:defRPr sz="2400" b="1">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3429002" y="2127917"/>
            <a:ext cx="3031331"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2" y="204787"/>
            <a:ext cx="2256235"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204791"/>
            <a:ext cx="383381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2" y="1076328"/>
            <a:ext cx="2256235" cy="3518297"/>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205979"/>
            <a:ext cx="61722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42900" y="1200151"/>
            <a:ext cx="61722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00" y="4767263"/>
            <a:ext cx="16002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10/21/2023</a:t>
            </a:fld>
            <a:endParaRPr lang="en-US"/>
          </a:p>
        </p:txBody>
      </p:sp>
      <p:sp>
        <p:nvSpPr>
          <p:cNvPr id="5" name="Footer Placeholder 4"/>
          <p:cNvSpPr>
            <a:spLocks noGrp="1"/>
          </p:cNvSpPr>
          <p:nvPr>
            <p:ph type="ftr" sz="quarter" idx="3"/>
          </p:nvPr>
        </p:nvSpPr>
        <p:spPr>
          <a:xfrm>
            <a:off x="2343150" y="4767263"/>
            <a:ext cx="21717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4767263"/>
            <a:ext cx="16002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6862" y="5213747"/>
            <a:ext cx="6292219"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61" y="1066151"/>
            <a:ext cx="5452226" cy="1505599"/>
          </a:xfrm>
        </p:spPr>
        <p:txBody>
          <a:bodyPr>
            <a:normAutofit/>
          </a:bodyPr>
          <a:lstStyle/>
          <a:p>
            <a:pPr rtl="1"/>
            <a:r>
              <a:rPr lang="en-US" sz="2800" i="1" dirty="0">
                <a:latin typeface="Irnazanin"/>
                <a:cs typeface="B Zar" panose="00000400000000000000" pitchFamily="2" charset="-78"/>
              </a:rPr>
              <a:t>The cause of memory limitation in computer architecture today</a:t>
            </a:r>
          </a:p>
        </p:txBody>
      </p:sp>
      <p:sp>
        <p:nvSpPr>
          <p:cNvPr id="3" name="Subtitle 2"/>
          <p:cNvSpPr>
            <a:spLocks noGrp="1"/>
          </p:cNvSpPr>
          <p:nvPr>
            <p:ph type="subTitle" idx="1"/>
          </p:nvPr>
        </p:nvSpPr>
        <p:spPr>
          <a:xfrm>
            <a:off x="222195" y="2877160"/>
            <a:ext cx="7792636" cy="763524"/>
          </a:xfrm>
          <a:ln w="3175">
            <a:noFill/>
          </a:ln>
        </p:spPr>
        <p:txBody>
          <a:bodyPr>
            <a:normAutofit fontScale="55000" lnSpcReduction="20000"/>
          </a:bodyPr>
          <a:lstStyle/>
          <a:p>
            <a:r>
              <a:rPr lang="en-US" b="1" dirty="0"/>
              <a:t>Mohammad Saeed Rajabi</a:t>
            </a:r>
          </a:p>
          <a:p>
            <a:r>
              <a:rPr lang="en-US" b="1" dirty="0"/>
              <a:t>Mohammad </a:t>
            </a:r>
            <a:r>
              <a:rPr lang="en-US" b="1" dirty="0" err="1"/>
              <a:t>mahdi</a:t>
            </a:r>
            <a:r>
              <a:rPr lang="en-US" b="1" dirty="0"/>
              <a:t> </a:t>
            </a:r>
            <a:r>
              <a:rPr lang="en-US" b="1" dirty="0" err="1"/>
              <a:t>nemati</a:t>
            </a:r>
            <a:endParaRPr lang="en-US" b="1" dirty="0"/>
          </a:p>
          <a:p>
            <a:r>
              <a:rPr lang="en-US" b="1" dirty="0"/>
              <a:t>Amir Ali </a:t>
            </a:r>
            <a:r>
              <a:rPr lang="en-US" b="1" dirty="0" err="1"/>
              <a:t>Roshanzadeh</a:t>
            </a:r>
            <a:endParaRPr lang="en-US" b="1" dirty="0"/>
          </a:p>
        </p:txBody>
      </p:sp>
    </p:spTree>
    <p:extLst>
      <p:ext uri="{BB962C8B-B14F-4D97-AF65-F5344CB8AC3E}">
        <p14:creationId xmlns:p14="http://schemas.microsoft.com/office/powerpoint/2010/main" val="3639203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3D6828-11C5-2328-20DF-18C019F4F955}"/>
              </a:ext>
            </a:extLst>
          </p:cNvPr>
          <p:cNvSpPr txBox="1"/>
          <p:nvPr/>
        </p:nvSpPr>
        <p:spPr>
          <a:xfrm>
            <a:off x="69490" y="281175"/>
            <a:ext cx="3874074" cy="646331"/>
          </a:xfrm>
          <a:prstGeom prst="rect">
            <a:avLst/>
          </a:prstGeom>
          <a:noFill/>
        </p:spPr>
        <p:txBody>
          <a:bodyPr wrap="none" rtlCol="0">
            <a:spAutoFit/>
          </a:bodyPr>
          <a:lstStyle/>
          <a:p>
            <a:r>
              <a:rPr lang="en-US" sz="3600" i="1" dirty="0">
                <a:solidFill>
                  <a:schemeClr val="bg1"/>
                </a:solidFill>
              </a:rPr>
              <a:t>Memory Bandwidth</a:t>
            </a:r>
          </a:p>
        </p:txBody>
      </p:sp>
      <p:pic>
        <p:nvPicPr>
          <p:cNvPr id="7" name="Picture 6">
            <a:extLst>
              <a:ext uri="{FF2B5EF4-FFF2-40B4-BE49-F238E27FC236}">
                <a16:creationId xmlns:a16="http://schemas.microsoft.com/office/drawing/2014/main" id="{99A5DBF1-C966-6E9B-1EE7-438062C3386D}"/>
              </a:ext>
            </a:extLst>
          </p:cNvPr>
          <p:cNvPicPr>
            <a:picLocks noChangeAspect="1"/>
          </p:cNvPicPr>
          <p:nvPr/>
        </p:nvPicPr>
        <p:blipFill>
          <a:blip r:embed="rId3"/>
          <a:stretch>
            <a:fillRect/>
          </a:stretch>
        </p:blipFill>
        <p:spPr>
          <a:xfrm>
            <a:off x="494890" y="1502815"/>
            <a:ext cx="5868219" cy="3640685"/>
          </a:xfrm>
          <a:prstGeom prst="rect">
            <a:avLst/>
          </a:prstGeom>
        </p:spPr>
      </p:pic>
      <p:sp>
        <p:nvSpPr>
          <p:cNvPr id="8" name="TextBox 7">
            <a:extLst>
              <a:ext uri="{FF2B5EF4-FFF2-40B4-BE49-F238E27FC236}">
                <a16:creationId xmlns:a16="http://schemas.microsoft.com/office/drawing/2014/main" id="{9131AE0F-453E-7D4E-8260-0FEF02E33ABF}"/>
              </a:ext>
            </a:extLst>
          </p:cNvPr>
          <p:cNvSpPr txBox="1"/>
          <p:nvPr/>
        </p:nvSpPr>
        <p:spPr>
          <a:xfrm>
            <a:off x="113365" y="1133483"/>
            <a:ext cx="1985165" cy="369332"/>
          </a:xfrm>
          <a:prstGeom prst="rect">
            <a:avLst/>
          </a:prstGeom>
          <a:noFill/>
        </p:spPr>
        <p:txBody>
          <a:bodyPr wrap="square" rtlCol="0">
            <a:spAutoFit/>
          </a:bodyPr>
          <a:lstStyle/>
          <a:p>
            <a:r>
              <a:rPr lang="en-US" dirty="0"/>
              <a:t>In reality:</a:t>
            </a:r>
          </a:p>
        </p:txBody>
      </p:sp>
    </p:spTree>
    <p:extLst>
      <p:ext uri="{BB962C8B-B14F-4D97-AF65-F5344CB8AC3E}">
        <p14:creationId xmlns:p14="http://schemas.microsoft.com/office/powerpoint/2010/main" val="13687873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2A037D-D840-1F79-548D-1B8139CC5DA4}"/>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r="8076"/>
          <a:stretch/>
        </p:blipFill>
        <p:spPr>
          <a:xfrm>
            <a:off x="222195" y="1145620"/>
            <a:ext cx="6413610" cy="1832460"/>
          </a:xfrm>
          <a:prstGeom prst="rect">
            <a:avLst/>
          </a:prstGeom>
        </p:spPr>
      </p:pic>
      <p:pic>
        <p:nvPicPr>
          <p:cNvPr id="5" name="Picture 4">
            <a:extLst>
              <a:ext uri="{FF2B5EF4-FFF2-40B4-BE49-F238E27FC236}">
                <a16:creationId xmlns:a16="http://schemas.microsoft.com/office/drawing/2014/main" id="{C583AF3B-414C-05EE-02E6-8F7B6E228EF2}"/>
              </a:ext>
            </a:extLst>
          </p:cNvPr>
          <p:cNvPicPr>
            <a:picLocks noChangeAspect="1"/>
          </p:cNvPicPr>
          <p:nvPr/>
        </p:nvPicPr>
        <p:blipFill>
          <a:blip r:embed="rId4"/>
          <a:stretch>
            <a:fillRect/>
          </a:stretch>
        </p:blipFill>
        <p:spPr>
          <a:xfrm>
            <a:off x="42994" y="3422742"/>
            <a:ext cx="6858000" cy="1576343"/>
          </a:xfrm>
          <a:prstGeom prst="rect">
            <a:avLst/>
          </a:prstGeom>
        </p:spPr>
      </p:pic>
      <p:sp>
        <p:nvSpPr>
          <p:cNvPr id="6" name="TextBox 5">
            <a:extLst>
              <a:ext uri="{FF2B5EF4-FFF2-40B4-BE49-F238E27FC236}">
                <a16:creationId xmlns:a16="http://schemas.microsoft.com/office/drawing/2014/main" id="{B93C9DEC-CE6D-669E-BC0D-D2C27D6E9ABC}"/>
              </a:ext>
            </a:extLst>
          </p:cNvPr>
          <p:cNvSpPr txBox="1"/>
          <p:nvPr/>
        </p:nvSpPr>
        <p:spPr>
          <a:xfrm>
            <a:off x="69490" y="281175"/>
            <a:ext cx="3284041" cy="646331"/>
          </a:xfrm>
          <a:prstGeom prst="rect">
            <a:avLst/>
          </a:prstGeom>
          <a:noFill/>
        </p:spPr>
        <p:txBody>
          <a:bodyPr wrap="none" rtlCol="0">
            <a:spAutoFit/>
          </a:bodyPr>
          <a:lstStyle/>
          <a:p>
            <a:r>
              <a:rPr lang="en-US" sz="3600" i="1" dirty="0">
                <a:solidFill>
                  <a:schemeClr val="bg1"/>
                </a:solidFill>
              </a:rPr>
              <a:t>Memory Latency</a:t>
            </a:r>
          </a:p>
        </p:txBody>
      </p:sp>
      <p:sp>
        <p:nvSpPr>
          <p:cNvPr id="7" name="TextBox 6">
            <a:extLst>
              <a:ext uri="{FF2B5EF4-FFF2-40B4-BE49-F238E27FC236}">
                <a16:creationId xmlns:a16="http://schemas.microsoft.com/office/drawing/2014/main" id="{0BED292C-1B6F-E00F-1652-BA75240F8538}"/>
              </a:ext>
            </a:extLst>
          </p:cNvPr>
          <p:cNvSpPr txBox="1"/>
          <p:nvPr/>
        </p:nvSpPr>
        <p:spPr>
          <a:xfrm>
            <a:off x="222195" y="3038807"/>
            <a:ext cx="1985165" cy="369332"/>
          </a:xfrm>
          <a:prstGeom prst="rect">
            <a:avLst/>
          </a:prstGeom>
          <a:noFill/>
        </p:spPr>
        <p:txBody>
          <a:bodyPr wrap="square" rtlCol="0">
            <a:spAutoFit/>
          </a:bodyPr>
          <a:lstStyle/>
          <a:p>
            <a:r>
              <a:rPr lang="en-US" dirty="0"/>
              <a:t>In reality:</a:t>
            </a:r>
          </a:p>
        </p:txBody>
      </p:sp>
    </p:spTree>
    <p:extLst>
      <p:ext uri="{BB962C8B-B14F-4D97-AF65-F5344CB8AC3E}">
        <p14:creationId xmlns:p14="http://schemas.microsoft.com/office/powerpoint/2010/main" val="3776520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3940-36FA-B5F8-F1F6-F8D79680B75E}"/>
              </a:ext>
            </a:extLst>
          </p:cNvPr>
          <p:cNvSpPr>
            <a:spLocks noGrp="1"/>
          </p:cNvSpPr>
          <p:nvPr>
            <p:ph type="title"/>
          </p:nvPr>
        </p:nvSpPr>
        <p:spPr>
          <a:xfrm>
            <a:off x="-846739" y="586587"/>
            <a:ext cx="8246071" cy="763524"/>
          </a:xfrm>
        </p:spPr>
        <p:txBody>
          <a:bodyPr>
            <a:normAutofit fontScale="90000"/>
          </a:bodyPr>
          <a:lstStyle/>
          <a:p>
            <a:br>
              <a:rPr lang="en-US" dirty="0"/>
            </a:br>
            <a:endParaRPr lang="en-US" dirty="0"/>
          </a:p>
        </p:txBody>
      </p:sp>
      <p:pic>
        <p:nvPicPr>
          <p:cNvPr id="5" name="Content Placeholder 4">
            <a:extLst>
              <a:ext uri="{FF2B5EF4-FFF2-40B4-BE49-F238E27FC236}">
                <a16:creationId xmlns:a16="http://schemas.microsoft.com/office/drawing/2014/main" id="{9979FE01-F88A-87A4-D994-DB305293B9D4}"/>
              </a:ext>
            </a:extLst>
          </p:cNvPr>
          <p:cNvPicPr>
            <a:picLocks noGrp="1" noChangeAspect="1"/>
          </p:cNvPicPr>
          <p:nvPr>
            <p:ph idx="1"/>
          </p:nvPr>
        </p:nvPicPr>
        <p:blipFill rotWithShape="1">
          <a:blip r:embed="rId2"/>
          <a:srcRect t="17110"/>
          <a:stretch/>
        </p:blipFill>
        <p:spPr>
          <a:xfrm>
            <a:off x="222195" y="1197405"/>
            <a:ext cx="6413614" cy="3664920"/>
          </a:xfrm>
        </p:spPr>
      </p:pic>
      <p:sp>
        <p:nvSpPr>
          <p:cNvPr id="6" name="Title 1">
            <a:extLst>
              <a:ext uri="{FF2B5EF4-FFF2-40B4-BE49-F238E27FC236}">
                <a16:creationId xmlns:a16="http://schemas.microsoft.com/office/drawing/2014/main" id="{24103F16-4FAA-600B-66B0-627589B6B04A}"/>
              </a:ext>
            </a:extLst>
          </p:cNvPr>
          <p:cNvSpPr txBox="1">
            <a:spLocks/>
          </p:cNvSpPr>
          <p:nvPr/>
        </p:nvSpPr>
        <p:spPr>
          <a:xfrm>
            <a:off x="69489" y="204825"/>
            <a:ext cx="8246071" cy="763524"/>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baseline="0">
                <a:solidFill>
                  <a:schemeClr val="bg1"/>
                </a:solidFill>
                <a:effectLst>
                  <a:outerShdw blurRad="50800" dist="38100" dir="2700000" algn="tl" rotWithShape="0">
                    <a:prstClr val="black">
                      <a:alpha val="40000"/>
                    </a:prstClr>
                  </a:outerShdw>
                </a:effectLst>
                <a:latin typeface="+mj-lt"/>
                <a:ea typeface="+mj-ea"/>
                <a:cs typeface="+mj-cs"/>
              </a:defRPr>
            </a:lvl1pPr>
          </a:lstStyle>
          <a:p>
            <a:r>
              <a:rPr lang="en-US" sz="2400" b="1" i="1" dirty="0">
                <a:effectLst/>
                <a:latin typeface="Arial" panose="020B0604020202020204" pitchFamily="34" charset="0"/>
              </a:rPr>
              <a:t>Static RAM vs. dynamic RAM</a:t>
            </a:r>
            <a:endParaRPr lang="en-US" sz="2400" i="1" dirty="0"/>
          </a:p>
        </p:txBody>
      </p:sp>
    </p:spTree>
    <p:extLst>
      <p:ext uri="{BB962C8B-B14F-4D97-AF65-F5344CB8AC3E}">
        <p14:creationId xmlns:p14="http://schemas.microsoft.com/office/powerpoint/2010/main" val="25557471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3DE53-FD19-3ED7-15CD-D015A1138957}"/>
              </a:ext>
            </a:extLst>
          </p:cNvPr>
          <p:cNvSpPr>
            <a:spLocks noGrp="1"/>
          </p:cNvSpPr>
          <p:nvPr>
            <p:ph type="title"/>
          </p:nvPr>
        </p:nvSpPr>
        <p:spPr>
          <a:xfrm>
            <a:off x="222194" y="128470"/>
            <a:ext cx="8246071" cy="763524"/>
          </a:xfrm>
        </p:spPr>
        <p:txBody>
          <a:bodyPr/>
          <a:lstStyle/>
          <a:p>
            <a:r>
              <a:rPr lang="en-US" i="1" dirty="0"/>
              <a:t>Type of DRAM</a:t>
            </a:r>
          </a:p>
        </p:txBody>
      </p:sp>
      <p:sp>
        <p:nvSpPr>
          <p:cNvPr id="3" name="Content Placeholder 2">
            <a:extLst>
              <a:ext uri="{FF2B5EF4-FFF2-40B4-BE49-F238E27FC236}">
                <a16:creationId xmlns:a16="http://schemas.microsoft.com/office/drawing/2014/main" id="{F242DACA-BD8B-F8E7-C615-BA42C2743ADA}"/>
              </a:ext>
            </a:extLst>
          </p:cNvPr>
          <p:cNvSpPr>
            <a:spLocks noGrp="1"/>
          </p:cNvSpPr>
          <p:nvPr>
            <p:ph idx="1"/>
          </p:nvPr>
        </p:nvSpPr>
        <p:spPr>
          <a:xfrm>
            <a:off x="374899" y="1221640"/>
            <a:ext cx="8246071" cy="3946095"/>
          </a:xfrm>
        </p:spPr>
        <p:txBody>
          <a:bodyPr>
            <a:noAutofit/>
          </a:bodyPr>
          <a:lstStyle/>
          <a:p>
            <a:r>
              <a:rPr lang="en-US" sz="1800" b="1" dirty="0">
                <a:latin typeface="Söhne"/>
              </a:rPr>
              <a:t>SDRAM (Synchronous Dynamic RAM)</a:t>
            </a:r>
          </a:p>
          <a:p>
            <a:r>
              <a:rPr lang="en-US" sz="1800" b="1" dirty="0">
                <a:latin typeface="Söhne"/>
              </a:rPr>
              <a:t>RDRAM (Rambus DRAM)</a:t>
            </a:r>
          </a:p>
          <a:p>
            <a:r>
              <a:rPr lang="en-US" sz="1800" b="1" dirty="0">
                <a:latin typeface="Söhne"/>
              </a:rPr>
              <a:t>LPDDR (Low Power DDR)</a:t>
            </a:r>
          </a:p>
          <a:p>
            <a:r>
              <a:rPr lang="en-US" sz="1800" b="1" dirty="0">
                <a:latin typeface="Söhne"/>
              </a:rPr>
              <a:t>DDR ECC (Error-Correcting Code) RAM</a:t>
            </a:r>
          </a:p>
          <a:p>
            <a:r>
              <a:rPr lang="en-US" sz="1800" b="1" dirty="0">
                <a:latin typeface="Söhne"/>
              </a:rPr>
              <a:t>RDIMM (Registered DIMM)</a:t>
            </a:r>
          </a:p>
          <a:p>
            <a:r>
              <a:rPr lang="en-US" sz="1800" b="1" dirty="0">
                <a:latin typeface="Söhne"/>
              </a:rPr>
              <a:t>UDIMM (Unbuffered DIMM)</a:t>
            </a:r>
          </a:p>
          <a:p>
            <a:r>
              <a:rPr lang="en-US" sz="1800" b="1" dirty="0">
                <a:latin typeface="Söhne"/>
              </a:rPr>
              <a:t>SO-DIMM (Small Outline DIMM)</a:t>
            </a:r>
          </a:p>
          <a:p>
            <a:r>
              <a:rPr lang="en-US" sz="1800" b="1" dirty="0">
                <a:latin typeface="Söhne"/>
              </a:rPr>
              <a:t>DIMM (Dual In-line Memory Module)</a:t>
            </a:r>
          </a:p>
          <a:p>
            <a:r>
              <a:rPr lang="en-US" sz="1800" b="1" dirty="0">
                <a:latin typeface="Söhne"/>
              </a:rPr>
              <a:t>NVRAM (Non-Volatile RAM)</a:t>
            </a:r>
          </a:p>
          <a:p>
            <a:r>
              <a:rPr lang="en-US" sz="1800" b="1" dirty="0">
                <a:latin typeface="Söhne"/>
              </a:rPr>
              <a:t>HBM (High Bandwidth Memory)</a:t>
            </a:r>
          </a:p>
          <a:p>
            <a:r>
              <a:rPr lang="pt-BR" sz="1800" b="1" dirty="0">
                <a:latin typeface="Söhne"/>
              </a:rPr>
              <a:t>XDR RAM (Extreme Data Rate RAM)</a:t>
            </a:r>
            <a:endParaRPr lang="en-US" dirty="0"/>
          </a:p>
        </p:txBody>
      </p:sp>
    </p:spTree>
    <p:extLst>
      <p:ext uri="{BB962C8B-B14F-4D97-AF65-F5344CB8AC3E}">
        <p14:creationId xmlns:p14="http://schemas.microsoft.com/office/powerpoint/2010/main" val="3932090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4EB-2A35-164B-C6A5-C39FC154589A}"/>
              </a:ext>
            </a:extLst>
          </p:cNvPr>
          <p:cNvSpPr>
            <a:spLocks noGrp="1"/>
          </p:cNvSpPr>
          <p:nvPr>
            <p:ph type="title"/>
          </p:nvPr>
        </p:nvSpPr>
        <p:spPr>
          <a:xfrm>
            <a:off x="69490" y="164340"/>
            <a:ext cx="8246071" cy="763524"/>
          </a:xfrm>
        </p:spPr>
        <p:txBody>
          <a:bodyPr/>
          <a:lstStyle/>
          <a:p>
            <a:r>
              <a:rPr lang="en-US" i="1" dirty="0"/>
              <a:t>Type of SDRAM</a:t>
            </a:r>
          </a:p>
        </p:txBody>
      </p:sp>
      <p:pic>
        <p:nvPicPr>
          <p:cNvPr id="5" name="Content Placeholder 4">
            <a:extLst>
              <a:ext uri="{FF2B5EF4-FFF2-40B4-BE49-F238E27FC236}">
                <a16:creationId xmlns:a16="http://schemas.microsoft.com/office/drawing/2014/main" id="{35E38C2D-A173-C626-A2D9-49E588735A7C}"/>
              </a:ext>
            </a:extLst>
          </p:cNvPr>
          <p:cNvPicPr>
            <a:picLocks noGrp="1" noChangeAspect="1"/>
          </p:cNvPicPr>
          <p:nvPr>
            <p:ph idx="1"/>
          </p:nvPr>
        </p:nvPicPr>
        <p:blipFill>
          <a:blip r:embed="rId2"/>
          <a:stretch>
            <a:fillRect/>
          </a:stretch>
        </p:blipFill>
        <p:spPr>
          <a:xfrm>
            <a:off x="4039822" y="2014112"/>
            <a:ext cx="2748688" cy="2156999"/>
          </a:xfrm>
        </p:spPr>
      </p:pic>
      <p:sp>
        <p:nvSpPr>
          <p:cNvPr id="6" name="TextBox 5">
            <a:extLst>
              <a:ext uri="{FF2B5EF4-FFF2-40B4-BE49-F238E27FC236}">
                <a16:creationId xmlns:a16="http://schemas.microsoft.com/office/drawing/2014/main" id="{846015A0-3F68-22B9-E43F-319BFA24EBC6}"/>
              </a:ext>
            </a:extLst>
          </p:cNvPr>
          <p:cNvSpPr txBox="1"/>
          <p:nvPr/>
        </p:nvSpPr>
        <p:spPr>
          <a:xfrm>
            <a:off x="69491" y="1215173"/>
            <a:ext cx="3970330" cy="3785652"/>
          </a:xfrm>
          <a:prstGeom prst="rect">
            <a:avLst/>
          </a:prstGeom>
          <a:noFill/>
        </p:spPr>
        <p:txBody>
          <a:bodyPr wrap="square" rtlCol="0">
            <a:spAutoFit/>
          </a:bodyPr>
          <a:lstStyle/>
          <a:p>
            <a:pPr algn="justLow"/>
            <a:r>
              <a:rPr lang="en-US" sz="1200" dirty="0"/>
              <a:t>SDR (Single Data Rate) SDRAM: SDR SDRAM is a version of Synchronous Dynamic RAM (SDRAM) in which data is transferred only once in each clock cycle. In other words, only one data transaction occurs per clock cycle. This type of DRAM had limited data transfer speeds and is generally considered an older generation of SDRAM.</a:t>
            </a:r>
          </a:p>
          <a:p>
            <a:pPr algn="justLow"/>
            <a:endParaRPr lang="en-US" sz="1200" dirty="0"/>
          </a:p>
          <a:p>
            <a:pPr algn="justLow"/>
            <a:r>
              <a:rPr lang="en-US" sz="1200" dirty="0"/>
              <a:t>DDR (Double Data Rate) SDRAM: DDR SDRAM has a double data transfer rate compared to the previous generation SDR SDRAM. In this type, data is transferred on both the rising and falling edges of the clock, so two data transfers occur in each clock cycle. In other words, DDR means that data is transferred twice in each clock cycle.</a:t>
            </a:r>
          </a:p>
          <a:p>
            <a:pPr algn="justLow"/>
            <a:endParaRPr lang="en-US" sz="1200" dirty="0"/>
          </a:p>
          <a:p>
            <a:pPr algn="justLow"/>
            <a:r>
              <a:rPr lang="en-US" sz="1200" dirty="0"/>
              <a:t>QDR (Quad Data Rate) SRAM: QDR SDRAM is an advanced generation beyond DDR SDRAM, where data is transferred four times in each clock cycle. This means that four data transactions occur in each clock cycle. QDR SDRAM is typically used in systems that require high speed and processing of large data</a:t>
            </a:r>
          </a:p>
        </p:txBody>
      </p:sp>
    </p:spTree>
    <p:extLst>
      <p:ext uri="{BB962C8B-B14F-4D97-AF65-F5344CB8AC3E}">
        <p14:creationId xmlns:p14="http://schemas.microsoft.com/office/powerpoint/2010/main" val="41954855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B20DA-37B1-A8D2-8F13-0F224D88097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792B14-3B25-CBA2-3AF1-B243479E33A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CA20393-229F-5E01-27B9-FDBD08090031}"/>
              </a:ext>
            </a:extLst>
          </p:cNvPr>
          <p:cNvPicPr>
            <a:picLocks noChangeAspect="1"/>
          </p:cNvPicPr>
          <p:nvPr/>
        </p:nvPicPr>
        <p:blipFill>
          <a:blip r:embed="rId3"/>
          <a:stretch>
            <a:fillRect/>
          </a:stretch>
        </p:blipFill>
        <p:spPr>
          <a:xfrm>
            <a:off x="0" y="1"/>
            <a:ext cx="6858000" cy="5143500"/>
          </a:xfrm>
          <a:prstGeom prst="rect">
            <a:avLst/>
          </a:prstGeom>
        </p:spPr>
      </p:pic>
      <p:pic>
        <p:nvPicPr>
          <p:cNvPr id="7" name="Picture 6">
            <a:extLst>
              <a:ext uri="{FF2B5EF4-FFF2-40B4-BE49-F238E27FC236}">
                <a16:creationId xmlns:a16="http://schemas.microsoft.com/office/drawing/2014/main" id="{A3501C41-19FA-B1C3-4C0B-85D30CF93057}"/>
              </a:ext>
            </a:extLst>
          </p:cNvPr>
          <p:cNvPicPr>
            <a:picLocks noChangeAspect="1"/>
          </p:cNvPicPr>
          <p:nvPr/>
        </p:nvPicPr>
        <p:blipFill>
          <a:blip r:embed="rId4"/>
          <a:stretch>
            <a:fillRect/>
          </a:stretch>
        </p:blipFill>
        <p:spPr>
          <a:xfrm>
            <a:off x="596506" y="2266342"/>
            <a:ext cx="5428480" cy="61025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340647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8F9137-970F-25C7-38A4-1991BEEA90C8}"/>
              </a:ext>
            </a:extLst>
          </p:cNvPr>
          <p:cNvSpPr txBox="1"/>
          <p:nvPr/>
        </p:nvSpPr>
        <p:spPr>
          <a:xfrm>
            <a:off x="374900" y="185562"/>
            <a:ext cx="2476960" cy="646331"/>
          </a:xfrm>
          <a:prstGeom prst="rect">
            <a:avLst/>
          </a:prstGeom>
          <a:noFill/>
        </p:spPr>
        <p:txBody>
          <a:bodyPr wrap="none" rtlCol="0">
            <a:spAutoFit/>
          </a:bodyPr>
          <a:lstStyle/>
          <a:p>
            <a:r>
              <a:rPr lang="en-US" sz="3600" i="1" dirty="0">
                <a:solidFill>
                  <a:schemeClr val="bg1"/>
                </a:solidFill>
              </a:rPr>
              <a:t>RAM Timing</a:t>
            </a:r>
          </a:p>
        </p:txBody>
      </p:sp>
      <p:sp>
        <p:nvSpPr>
          <p:cNvPr id="6" name="TextBox 5">
            <a:extLst>
              <a:ext uri="{FF2B5EF4-FFF2-40B4-BE49-F238E27FC236}">
                <a16:creationId xmlns:a16="http://schemas.microsoft.com/office/drawing/2014/main" id="{10F85EEC-8648-0B6B-E4C4-CB7919EBA9CC}"/>
              </a:ext>
            </a:extLst>
          </p:cNvPr>
          <p:cNvSpPr txBox="1"/>
          <p:nvPr/>
        </p:nvSpPr>
        <p:spPr>
          <a:xfrm>
            <a:off x="-32394" y="1490880"/>
            <a:ext cx="3636853" cy="2308324"/>
          </a:xfrm>
          <a:prstGeom prst="rect">
            <a:avLst/>
          </a:prstGeom>
          <a:noFill/>
        </p:spPr>
        <p:txBody>
          <a:bodyPr wrap="square">
            <a:spAutoFit/>
          </a:bodyPr>
          <a:lstStyle/>
          <a:p>
            <a:pPr marL="285744" indent="-285744" algn="justLow">
              <a:buFont typeface="Arial" panose="020B0604020202020204" pitchFamily="34" charset="0"/>
              <a:buChar char="•"/>
            </a:pPr>
            <a:r>
              <a:rPr lang="en-US" sz="1600" dirty="0"/>
              <a:t>RAM timing means the time or clock pulses that it takes for a data to sit in the RAM memory or to be called.</a:t>
            </a:r>
            <a:endParaRPr lang="fa-IR" sz="1600" dirty="0"/>
          </a:p>
          <a:p>
            <a:pPr marL="285744" indent="-285744" algn="justLow">
              <a:buFont typeface="Arial" panose="020B0604020202020204" pitchFamily="34" charset="0"/>
              <a:buChar char="•"/>
            </a:pPr>
            <a:endParaRPr lang="fa-IR" sz="1600" dirty="0"/>
          </a:p>
          <a:p>
            <a:pPr marL="285744" indent="-285744" algn="justLow">
              <a:buFont typeface="Arial" panose="020B0604020202020204" pitchFamily="34" charset="0"/>
              <a:buChar char="•"/>
            </a:pPr>
            <a:r>
              <a:rPr lang="en-US" sz="1600" dirty="0">
                <a:latin typeface="Söhne"/>
              </a:rPr>
              <a:t>Each RAM module has parameters such as "CAS</a:t>
            </a:r>
            <a:r>
              <a:rPr lang="fa-IR" sz="1600" dirty="0">
                <a:latin typeface="Söhne"/>
              </a:rPr>
              <a:t> </a:t>
            </a:r>
            <a:r>
              <a:rPr lang="en-US" sz="1600" dirty="0">
                <a:latin typeface="Söhne"/>
              </a:rPr>
              <a:t>OR CL" , "TRCD“ , "TRP“ , "TRAS" and "</a:t>
            </a:r>
            <a:r>
              <a:rPr lang="en-US" sz="1600" dirty="0" err="1">
                <a:latin typeface="Söhne"/>
              </a:rPr>
              <a:t>CMD."is</a:t>
            </a:r>
            <a:r>
              <a:rPr lang="en-US" sz="1600" dirty="0">
                <a:latin typeface="Söhne"/>
              </a:rPr>
              <a:t> that each of them represents a range of the working cycle of RAM</a:t>
            </a:r>
            <a:endParaRPr lang="en-US" sz="1600" dirty="0"/>
          </a:p>
        </p:txBody>
      </p:sp>
      <p:pic>
        <p:nvPicPr>
          <p:cNvPr id="10" name="Picture 9">
            <a:extLst>
              <a:ext uri="{FF2B5EF4-FFF2-40B4-BE49-F238E27FC236}">
                <a16:creationId xmlns:a16="http://schemas.microsoft.com/office/drawing/2014/main" id="{988AE087-B880-21EE-E7BE-0962179C4C68}"/>
              </a:ext>
            </a:extLst>
          </p:cNvPr>
          <p:cNvPicPr>
            <a:picLocks noChangeAspect="1"/>
          </p:cNvPicPr>
          <p:nvPr/>
        </p:nvPicPr>
        <p:blipFill rotWithShape="1">
          <a:blip r:embed="rId3">
            <a:extLst>
              <a:ext uri="{28A0092B-C50C-407E-A947-70E740481C1C}">
                <a14:useLocalDpi xmlns:a14="http://schemas.microsoft.com/office/drawing/2010/main" val="0"/>
              </a:ext>
            </a:extLst>
          </a:blip>
          <a:srcRect t="25855" r="21178"/>
          <a:stretch/>
        </p:blipFill>
        <p:spPr bwMode="auto">
          <a:xfrm>
            <a:off x="3650857" y="1339627"/>
            <a:ext cx="3151657" cy="1543772"/>
          </a:xfrm>
          <a:prstGeom prst="rect">
            <a:avLst/>
          </a:prstGeom>
          <a:noFill/>
          <a:ln>
            <a:noFill/>
          </a:ln>
        </p:spPr>
      </p:pic>
      <p:pic>
        <p:nvPicPr>
          <p:cNvPr id="12" name="Picture 11">
            <a:extLst>
              <a:ext uri="{FF2B5EF4-FFF2-40B4-BE49-F238E27FC236}">
                <a16:creationId xmlns:a16="http://schemas.microsoft.com/office/drawing/2014/main" id="{D7FE0A7F-71D5-9A0E-90AC-CFC7CFF7843D}"/>
              </a:ext>
            </a:extLst>
          </p:cNvPr>
          <p:cNvPicPr>
            <a:picLocks noChangeAspect="1"/>
          </p:cNvPicPr>
          <p:nvPr/>
        </p:nvPicPr>
        <p:blipFill rotWithShape="1">
          <a:blip r:embed="rId4"/>
          <a:srcRect l="16328"/>
          <a:stretch/>
        </p:blipFill>
        <p:spPr>
          <a:xfrm>
            <a:off x="3706344" y="3030781"/>
            <a:ext cx="2929462" cy="1867728"/>
          </a:xfrm>
          <a:prstGeom prst="rect">
            <a:avLst/>
          </a:prstGeom>
        </p:spPr>
      </p:pic>
      <p:sp>
        <p:nvSpPr>
          <p:cNvPr id="13" name="Rectangle 12">
            <a:extLst>
              <a:ext uri="{FF2B5EF4-FFF2-40B4-BE49-F238E27FC236}">
                <a16:creationId xmlns:a16="http://schemas.microsoft.com/office/drawing/2014/main" id="{4BB620DF-1D8F-A45C-2BF8-EF1A5F90A5E2}"/>
              </a:ext>
            </a:extLst>
          </p:cNvPr>
          <p:cNvSpPr/>
          <p:nvPr/>
        </p:nvSpPr>
        <p:spPr>
          <a:xfrm>
            <a:off x="5946875" y="2987363"/>
            <a:ext cx="829447" cy="444227"/>
          </a:xfrm>
          <a:prstGeom prst="rect">
            <a:avLst/>
          </a:prstGeom>
          <a:solidFill>
            <a:schemeClr val="bg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CC6FB59B-9BE6-2ED0-E213-F8F94BD7D452}"/>
              </a:ext>
            </a:extLst>
          </p:cNvPr>
          <p:cNvPicPr>
            <a:picLocks noChangeAspect="1"/>
          </p:cNvPicPr>
          <p:nvPr/>
        </p:nvPicPr>
        <p:blipFill>
          <a:blip r:embed="rId5"/>
          <a:stretch>
            <a:fillRect/>
          </a:stretch>
        </p:blipFill>
        <p:spPr>
          <a:xfrm>
            <a:off x="5304451" y="3525071"/>
            <a:ext cx="1512537" cy="1344078"/>
          </a:xfrm>
          <a:prstGeom prst="rect">
            <a:avLst/>
          </a:prstGeom>
        </p:spPr>
      </p:pic>
      <p:sp>
        <p:nvSpPr>
          <p:cNvPr id="19" name="Rectangle 18">
            <a:extLst>
              <a:ext uri="{FF2B5EF4-FFF2-40B4-BE49-F238E27FC236}">
                <a16:creationId xmlns:a16="http://schemas.microsoft.com/office/drawing/2014/main" id="{0E5F2B2A-5CBF-7A14-4073-1C9B6CBB3577}"/>
              </a:ext>
            </a:extLst>
          </p:cNvPr>
          <p:cNvSpPr/>
          <p:nvPr/>
        </p:nvSpPr>
        <p:spPr>
          <a:xfrm>
            <a:off x="4793567" y="3412360"/>
            <a:ext cx="262017" cy="14062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706D3D28-83B1-EE9F-3D4B-1A632BEB1D68}"/>
              </a:ext>
            </a:extLst>
          </p:cNvPr>
          <p:cNvCxnSpPr>
            <a:cxnSpLocks/>
          </p:cNvCxnSpPr>
          <p:nvPr/>
        </p:nvCxnSpPr>
        <p:spPr>
          <a:xfrm>
            <a:off x="5055584" y="3552983"/>
            <a:ext cx="575086" cy="8770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pic>
        <p:nvPicPr>
          <p:cNvPr id="24" name="Picture 23">
            <a:extLst>
              <a:ext uri="{FF2B5EF4-FFF2-40B4-BE49-F238E27FC236}">
                <a16:creationId xmlns:a16="http://schemas.microsoft.com/office/drawing/2014/main" id="{A3194889-AFBE-EB82-E23E-E437558C400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1027" y="3964888"/>
            <a:ext cx="2595985" cy="897437"/>
          </a:xfrm>
          <a:prstGeom prst="rect">
            <a:avLst/>
          </a:prstGeom>
        </p:spPr>
      </p:pic>
    </p:spTree>
    <p:extLst>
      <p:ext uri="{BB962C8B-B14F-4D97-AF65-F5344CB8AC3E}">
        <p14:creationId xmlns:p14="http://schemas.microsoft.com/office/powerpoint/2010/main" val="1091006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8DD5BE-846D-A8CC-E915-FA6FA67E573C}"/>
              </a:ext>
            </a:extLst>
          </p:cNvPr>
          <p:cNvPicPr>
            <a:picLocks noChangeAspect="1"/>
          </p:cNvPicPr>
          <p:nvPr/>
        </p:nvPicPr>
        <p:blipFill rotWithShape="1">
          <a:blip r:embed="rId3"/>
          <a:srcRect/>
          <a:stretch/>
        </p:blipFill>
        <p:spPr>
          <a:xfrm>
            <a:off x="-1" y="-1"/>
            <a:ext cx="6858002" cy="5473147"/>
          </a:xfrm>
          <a:prstGeom prst="rect">
            <a:avLst/>
          </a:prstGeom>
        </p:spPr>
      </p:pic>
      <p:sp>
        <p:nvSpPr>
          <p:cNvPr id="5" name="Rectangle 4">
            <a:extLst>
              <a:ext uri="{FF2B5EF4-FFF2-40B4-BE49-F238E27FC236}">
                <a16:creationId xmlns:a16="http://schemas.microsoft.com/office/drawing/2014/main" id="{0138B72A-3B5F-FF35-7993-1BD0E77F4921}"/>
              </a:ext>
            </a:extLst>
          </p:cNvPr>
          <p:cNvSpPr/>
          <p:nvPr/>
        </p:nvSpPr>
        <p:spPr>
          <a:xfrm>
            <a:off x="1749245" y="5143500"/>
            <a:ext cx="720000" cy="3054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64911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76D4C6-4881-774F-55D1-9EB11E96E3C0}"/>
              </a:ext>
            </a:extLst>
          </p:cNvPr>
          <p:cNvSpPr txBox="1"/>
          <p:nvPr/>
        </p:nvSpPr>
        <p:spPr>
          <a:xfrm>
            <a:off x="69490" y="281175"/>
            <a:ext cx="4602798" cy="461665"/>
          </a:xfrm>
          <a:prstGeom prst="rect">
            <a:avLst/>
          </a:prstGeom>
          <a:noFill/>
        </p:spPr>
        <p:txBody>
          <a:bodyPr wrap="none" rtlCol="0">
            <a:spAutoFit/>
          </a:bodyPr>
          <a:lstStyle/>
          <a:p>
            <a:r>
              <a:rPr lang="en-US" sz="2400" i="1" dirty="0">
                <a:solidFill>
                  <a:schemeClr val="bg1"/>
                </a:solidFill>
              </a:rPr>
              <a:t>Factors determining RAM efficiency</a:t>
            </a:r>
          </a:p>
        </p:txBody>
      </p:sp>
      <p:sp>
        <p:nvSpPr>
          <p:cNvPr id="5" name="TextBox 4">
            <a:extLst>
              <a:ext uri="{FF2B5EF4-FFF2-40B4-BE49-F238E27FC236}">
                <a16:creationId xmlns:a16="http://schemas.microsoft.com/office/drawing/2014/main" id="{8FB79EFF-BAF2-FE7D-97DA-857877936A25}"/>
              </a:ext>
            </a:extLst>
          </p:cNvPr>
          <p:cNvSpPr txBox="1"/>
          <p:nvPr/>
        </p:nvSpPr>
        <p:spPr>
          <a:xfrm>
            <a:off x="527605" y="1502815"/>
            <a:ext cx="5308697" cy="4216539"/>
          </a:xfrm>
          <a:prstGeom prst="rect">
            <a:avLst/>
          </a:prstGeom>
          <a:noFill/>
        </p:spPr>
        <p:txBody>
          <a:bodyPr wrap="none" rtlCol="0">
            <a:spAutoFit/>
          </a:bodyPr>
          <a:lstStyle/>
          <a:p>
            <a:pPr marL="571500" indent="-571500">
              <a:buFont typeface="Arial" panose="020B0604020202020204" pitchFamily="34" charset="0"/>
              <a:buChar char="•"/>
            </a:pPr>
            <a:r>
              <a:rPr lang="en-US" sz="3200" i="1" dirty="0">
                <a:solidFill>
                  <a:schemeClr val="accent6">
                    <a:lumMod val="50000"/>
                  </a:schemeClr>
                </a:solidFill>
              </a:rPr>
              <a:t>memory Bandwidth</a:t>
            </a:r>
            <a:endParaRPr lang="en-US" sz="3600" i="1" dirty="0">
              <a:solidFill>
                <a:schemeClr val="accent6">
                  <a:lumMod val="50000"/>
                </a:schemeClr>
              </a:solidFill>
            </a:endParaRPr>
          </a:p>
          <a:p>
            <a:r>
              <a:rPr lang="en-US" sz="1600" i="1" dirty="0"/>
              <a:t>refers to the rate at which data can be transferred from one</a:t>
            </a:r>
          </a:p>
          <a:p>
            <a:r>
              <a:rPr lang="en-US" sz="1600" i="1" dirty="0"/>
              <a:t>location to another over a communication channel.</a:t>
            </a:r>
            <a:endParaRPr lang="fa-IR" sz="1600" i="1" dirty="0"/>
          </a:p>
          <a:p>
            <a:r>
              <a:rPr lang="fa-IR" sz="1600" i="1" dirty="0"/>
              <a:t>*</a:t>
            </a:r>
            <a:r>
              <a:rPr lang="en-US" sz="1600" i="1" dirty="0"/>
              <a:t> The best measure for</a:t>
            </a:r>
            <a:r>
              <a:rPr lang="fa-IR" sz="1600" i="1" dirty="0"/>
              <a:t> </a:t>
            </a:r>
            <a:r>
              <a:rPr lang="en-US" sz="1600" i="1" dirty="0"/>
              <a:t>large continuous data</a:t>
            </a:r>
            <a:r>
              <a:rPr lang="fa-IR" sz="1600" i="1" dirty="0"/>
              <a:t>.</a:t>
            </a:r>
            <a:r>
              <a:rPr lang="en-US" sz="1600" i="1" dirty="0"/>
              <a:t> </a:t>
            </a:r>
          </a:p>
          <a:p>
            <a:endParaRPr lang="en-US" sz="1600" i="1" dirty="0"/>
          </a:p>
          <a:p>
            <a:endParaRPr lang="fa-IR" sz="1600" i="1" dirty="0"/>
          </a:p>
          <a:p>
            <a:pPr marL="571500" indent="-571500">
              <a:buFont typeface="Arial" panose="020B0604020202020204" pitchFamily="34" charset="0"/>
              <a:buChar char="•"/>
            </a:pPr>
            <a:r>
              <a:rPr lang="en-US" sz="3600" i="1" dirty="0">
                <a:solidFill>
                  <a:schemeClr val="accent6">
                    <a:lumMod val="50000"/>
                  </a:schemeClr>
                </a:solidFill>
              </a:rPr>
              <a:t>memory Latency</a:t>
            </a:r>
          </a:p>
          <a:p>
            <a:r>
              <a:rPr lang="en-US" sz="1600" i="1" dirty="0"/>
              <a:t>refers to the delay or the time it takes for data to be accessed </a:t>
            </a:r>
          </a:p>
          <a:p>
            <a:r>
              <a:rPr lang="en-US" sz="1600" i="1" dirty="0"/>
              <a:t>or transferred from one location to another.</a:t>
            </a:r>
            <a:endParaRPr lang="fa-IR" sz="1600" i="1" dirty="0"/>
          </a:p>
          <a:p>
            <a:r>
              <a:rPr lang="fa-IR" sz="1600" i="1" dirty="0"/>
              <a:t>*</a:t>
            </a:r>
            <a:r>
              <a:rPr lang="en-US" sz="1600" i="1" dirty="0"/>
              <a:t>The best measure for small random data.</a:t>
            </a:r>
          </a:p>
          <a:p>
            <a:br>
              <a:rPr lang="fa-IR" sz="3600" i="1" dirty="0"/>
            </a:br>
            <a:endParaRPr lang="en-US" sz="3600" i="1" dirty="0"/>
          </a:p>
        </p:txBody>
      </p:sp>
    </p:spTree>
    <p:extLst>
      <p:ext uri="{BB962C8B-B14F-4D97-AF65-F5344CB8AC3E}">
        <p14:creationId xmlns:p14="http://schemas.microsoft.com/office/powerpoint/2010/main" val="13936340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D9F49B-5531-251D-95D5-959A7B53CED2}"/>
              </a:ext>
            </a:extLst>
          </p:cNvPr>
          <p:cNvPicPr>
            <a:picLocks noChangeAspect="1"/>
          </p:cNvPicPr>
          <p:nvPr/>
        </p:nvPicPr>
        <p:blipFill>
          <a:blip r:embed="rId3"/>
          <a:stretch>
            <a:fillRect/>
          </a:stretch>
        </p:blipFill>
        <p:spPr>
          <a:xfrm>
            <a:off x="532996" y="1502815"/>
            <a:ext cx="5792008" cy="2838846"/>
          </a:xfrm>
          <a:prstGeom prst="rect">
            <a:avLst/>
          </a:prstGeom>
        </p:spPr>
      </p:pic>
      <p:sp>
        <p:nvSpPr>
          <p:cNvPr id="5" name="TextBox 4">
            <a:extLst>
              <a:ext uri="{FF2B5EF4-FFF2-40B4-BE49-F238E27FC236}">
                <a16:creationId xmlns:a16="http://schemas.microsoft.com/office/drawing/2014/main" id="{9A8E1AD6-1CFB-9272-AAE5-EC9A6764A6B7}"/>
              </a:ext>
            </a:extLst>
          </p:cNvPr>
          <p:cNvSpPr txBox="1"/>
          <p:nvPr/>
        </p:nvSpPr>
        <p:spPr>
          <a:xfrm>
            <a:off x="69490" y="281175"/>
            <a:ext cx="3902928" cy="646331"/>
          </a:xfrm>
          <a:prstGeom prst="rect">
            <a:avLst/>
          </a:prstGeom>
          <a:noFill/>
        </p:spPr>
        <p:txBody>
          <a:bodyPr wrap="none" rtlCol="0">
            <a:spAutoFit/>
          </a:bodyPr>
          <a:lstStyle/>
          <a:p>
            <a:r>
              <a:rPr lang="en-US" sz="3600" i="1" dirty="0">
                <a:solidFill>
                  <a:schemeClr val="bg1"/>
                </a:solidFill>
              </a:rPr>
              <a:t>Memory Bandwidth</a:t>
            </a:r>
          </a:p>
        </p:txBody>
      </p:sp>
    </p:spTree>
    <p:extLst>
      <p:ext uri="{BB962C8B-B14F-4D97-AF65-F5344CB8AC3E}">
        <p14:creationId xmlns:p14="http://schemas.microsoft.com/office/powerpoint/2010/main" val="21263240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794</Words>
  <Application>Microsoft Office PowerPoint</Application>
  <PresentationFormat>Custom</PresentationFormat>
  <Paragraphs>64</Paragraphs>
  <Slides>11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Irnazanin</vt:lpstr>
      <vt:lpstr>Irnazanin</vt:lpstr>
      <vt:lpstr>Söhne</vt:lpstr>
      <vt:lpstr>Office Theme</vt:lpstr>
      <vt:lpstr>The cause of memory limitation in computer architecture today</vt:lpstr>
      <vt:lpstr> </vt:lpstr>
      <vt:lpstr>Type of DRAM</vt:lpstr>
      <vt:lpstr>Type of SDRAM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2023-10-21T20:38:51Z</dcterms:modified>
</cp:coreProperties>
</file>