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760" r:id="rId2"/>
  </p:sldMasterIdLst>
  <p:notesMasterIdLst>
    <p:notesMasterId r:id="rId32"/>
  </p:notesMasterIdLst>
  <p:sldIdLst>
    <p:sldId id="334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3" r:id="rId12"/>
    <p:sldId id="278" r:id="rId13"/>
    <p:sldId id="339" r:id="rId14"/>
    <p:sldId id="280" r:id="rId15"/>
    <p:sldId id="281" r:id="rId16"/>
    <p:sldId id="350" r:id="rId17"/>
    <p:sldId id="283" r:id="rId18"/>
    <p:sldId id="351" r:id="rId19"/>
    <p:sldId id="352" r:id="rId20"/>
    <p:sldId id="282" r:id="rId21"/>
    <p:sldId id="284" r:id="rId22"/>
    <p:sldId id="285" r:id="rId23"/>
    <p:sldId id="287" r:id="rId24"/>
    <p:sldId id="335" r:id="rId25"/>
    <p:sldId id="341" r:id="rId26"/>
    <p:sldId id="336" r:id="rId27"/>
    <p:sldId id="288" r:id="rId28"/>
    <p:sldId id="338" r:id="rId29"/>
    <p:sldId id="289" r:id="rId30"/>
    <p:sldId id="286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CC"/>
    <a:srgbClr val="CCFFCC"/>
    <a:srgbClr val="990000"/>
    <a:srgbClr val="66FFCC"/>
    <a:srgbClr val="00B000"/>
    <a:srgbClr val="00CC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2796" autoAdjust="0"/>
  </p:normalViewPr>
  <p:slideViewPr>
    <p:cSldViewPr showGuides="1">
      <p:cViewPr varScale="1">
        <p:scale>
          <a:sx n="59" d="100"/>
          <a:sy n="59" d="100"/>
        </p:scale>
        <p:origin x="876" y="38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73E1760-A30E-4472-B01A-3B10AF3A106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941369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13D4D6-1B4C-47DF-B0FB-0D68881835A1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91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799F03-37DC-4CCC-AA03-4D8391CC4329}" type="slidenum">
              <a:rPr lang="en-US" altLang="fa-I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fa-IR" smtClean="0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32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1AB34E-EE9F-40A6-A4DB-BDD064855244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69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024629-CB57-4340-8F4B-0BB1F06D28BC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6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14C2CB-EDF5-41AC-84DC-08B6AC2FB077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57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A02DEE-601B-4FB3-B579-278131710DAD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102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A02DEE-601B-4FB3-B579-278131710DAD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76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8A4ECD-A3DD-4CE8-A2E3-4B086157252C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50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BEEC82-0CC4-40F3-B867-E557F2184AF5}" type="slidenum">
              <a:rPr lang="en-US" altLang="fa-IR"/>
              <a:pPr>
                <a:spcBef>
                  <a:spcPct val="0"/>
                </a:spcBef>
              </a:pPr>
              <a:t>17</a:t>
            </a:fld>
            <a:endParaRPr lang="en-US" altLang="fa-I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608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84ED29F-A6E4-41D4-84E9-C1B358CE7D0F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64573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7D2B29-06DB-41DC-A17A-1832522CACEB}" type="slidenum">
              <a:rPr lang="en-US" altLang="fa-IR" smtClean="0"/>
              <a:pPr>
                <a:spcBef>
                  <a:spcPct val="0"/>
                </a:spcBef>
              </a:pPr>
              <a:t>19</a:t>
            </a:fld>
            <a:endParaRPr lang="en-US" altLang="fa-I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7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714B96-E5FC-48AE-B43C-ADE51CD33DFD}" type="slidenum">
              <a:rPr lang="en-US" altLang="fa-I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fa-IR" smtClean="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69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6886E9-54A4-4136-B7BA-AEF9763CF940}" type="slidenum">
              <a:rPr lang="en-US" altLang="fa-IR" smtClean="0"/>
              <a:pPr>
                <a:spcBef>
                  <a:spcPct val="0"/>
                </a:spcBef>
              </a:pPr>
              <a:t>20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80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44FE14-B238-4A14-9A97-625346B3B5E2}" type="slidenum">
              <a:rPr lang="en-US" altLang="fa-IR" smtClean="0"/>
              <a:pPr>
                <a:spcBef>
                  <a:spcPct val="0"/>
                </a:spcBef>
              </a:pPr>
              <a:t>21</a:t>
            </a:fld>
            <a:endParaRPr lang="en-US" altLang="fa-I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78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A80907-7C7B-46DE-91B0-F48906841558}" type="slidenum">
              <a:rPr lang="en-US" altLang="fa-IR" smtClean="0"/>
              <a:pPr>
                <a:spcBef>
                  <a:spcPct val="0"/>
                </a:spcBef>
              </a:pPr>
              <a:t>22</a:t>
            </a:fld>
            <a:endParaRPr lang="en-US" altLang="fa-I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81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E94B6E-7290-4D54-AF74-46C21FA1C503}" type="slidenum">
              <a:rPr lang="en-US" altLang="fa-IR" smtClean="0"/>
              <a:pPr>
                <a:spcBef>
                  <a:spcPct val="0"/>
                </a:spcBef>
              </a:pPr>
              <a:t>23</a:t>
            </a:fld>
            <a:endParaRPr lang="en-US" altLang="fa-I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896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E318CB-D294-4D31-A81C-39FD2DCC9907}" type="slidenum">
              <a:rPr lang="en-US" altLang="fa-IR" smtClean="0"/>
              <a:pPr>
                <a:spcBef>
                  <a:spcPct val="0"/>
                </a:spcBef>
              </a:pPr>
              <a:t>24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4015136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4F3C1A-F7A1-4DBD-B5AF-CFDA08FE1E34}" type="slidenum">
              <a:rPr lang="en-US" altLang="fa-IR" smtClean="0"/>
              <a:pPr>
                <a:spcBef>
                  <a:spcPct val="0"/>
                </a:spcBef>
              </a:pPr>
              <a:t>25</a:t>
            </a:fld>
            <a:endParaRPr lang="en-US" altLang="fa-I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193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28513E-624E-4B32-8041-64EA0C79BB39}" type="slidenum">
              <a:rPr lang="en-US" altLang="fa-IR" smtClean="0"/>
              <a:pPr>
                <a:spcBef>
                  <a:spcPct val="0"/>
                </a:spcBef>
              </a:pPr>
              <a:t>26</a:t>
            </a:fld>
            <a:endParaRPr lang="en-US" altLang="fa-I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72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ED79B1-76B3-4C5E-AB20-AB137B3F6D11}" type="slidenum">
              <a:rPr lang="en-US" altLang="fa-IR" smtClean="0"/>
              <a:pPr>
                <a:spcBef>
                  <a:spcPct val="0"/>
                </a:spcBef>
              </a:pPr>
              <a:t>27</a:t>
            </a:fld>
            <a:endParaRPr lang="en-US" altLang="fa-I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040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5F5C35-4B3D-4741-BFCC-0C2251F9F342}" type="slidenum">
              <a:rPr lang="en-US" altLang="fa-IR" smtClean="0"/>
              <a:pPr>
                <a:spcBef>
                  <a:spcPct val="0"/>
                </a:spcBef>
              </a:pPr>
              <a:t>28</a:t>
            </a:fld>
            <a:endParaRPr lang="en-US" altLang="fa-I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928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87778C-11C4-4C7C-ACA5-6BA092B99AC9}" type="slidenum">
              <a:rPr lang="en-US" altLang="fa-IR" smtClean="0"/>
              <a:pPr>
                <a:spcBef>
                  <a:spcPct val="0"/>
                </a:spcBef>
              </a:pPr>
              <a:t>29</a:t>
            </a:fld>
            <a:endParaRPr lang="en-US" altLang="fa-I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76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FC38503-9C4C-4377-9116-D8334EDCF7B3}" type="slidenum">
              <a:rPr lang="en-US" altLang="en-US" sz="1200">
                <a:solidFill>
                  <a:srgbClr val="000000"/>
                </a:solidFill>
              </a:rPr>
              <a:pPr/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87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C2F9911-0E6F-432F-96D8-22E44C5403B2}" type="slidenum">
              <a:rPr lang="en-US" altLang="en-US" sz="1200">
                <a:solidFill>
                  <a:srgbClr val="000000"/>
                </a:solidFill>
              </a:rPr>
              <a:pPr/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758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FB5C10D-5904-4C80-BED1-40A0FC08C317}" type="slidenum">
              <a:rPr lang="en-US" altLang="en-US" sz="1200">
                <a:solidFill>
                  <a:srgbClr val="000000"/>
                </a:solidFill>
              </a:rPr>
              <a:pPr/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670038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FB5C10D-5904-4C80-BED1-40A0FC08C317}" type="slidenum">
              <a:rPr lang="en-US" altLang="en-US" sz="1200">
                <a:solidFill>
                  <a:srgbClr val="000000"/>
                </a:solidFill>
              </a:rPr>
              <a:pPr/>
              <a:t>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230845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767BE82-D671-482D-8B97-B7BC036CA068}" type="slidenum">
              <a:rPr lang="en-US" altLang="en-US" sz="1200">
                <a:solidFill>
                  <a:srgbClr val="000000"/>
                </a:solidFill>
              </a:rPr>
              <a:pPr/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0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767BE82-D671-482D-8B97-B7BC036CA068}" type="slidenum">
              <a:rPr lang="en-US" altLang="en-US" sz="1200">
                <a:solidFill>
                  <a:srgbClr val="000000"/>
                </a:solidFill>
              </a:rPr>
              <a:pPr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06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EAF16EB-25B3-4741-BA63-EA051C52DA7B}" type="slidenum">
              <a:rPr lang="en-US" altLang="en-US" sz="1200">
                <a:solidFill>
                  <a:srgbClr val="000000"/>
                </a:solidFill>
              </a:rPr>
              <a:pPr/>
              <a:t>9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4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274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F53B1-3508-4524-8E1A-E4808CF5A04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1625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8877A-C56D-4AD2-B728-FD5CF5EF902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97387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60649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3200"/>
            </a:lvl3pPr>
            <a:lvl4pPr algn="r" rtl="1">
              <a:defRPr sz="2000"/>
            </a:lvl4pPr>
            <a:lvl5pPr algn="r" rtl="1"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0292A-4858-4D15-B849-76AD50E4C91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26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51A07-A7B6-48B6-BF97-1D20721DF4B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19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AFF45-754B-424D-ADF4-208A5E4B582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40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01D18-32A2-4269-86F7-675BD878F7C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628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4B4C0-30B3-41B4-89E2-7255227574D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38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13167-4A8F-4F16-AC11-A57E72FADBB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38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B7EAA-041B-4C0F-9A37-9DDFF815917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81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A74DD-17B6-416C-9792-78623DE82FE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3668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35331-5CE4-4167-A2F5-7DD1E8B5973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60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FEB11-7B55-47F3-8D32-CB237F95948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93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38311-AF4E-4A40-A3AA-956EE0B1513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7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8E2FF-C3C8-453F-9651-09CFCDF6936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291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FCD6C-CDC1-405C-A13C-525D20DFE12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3987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0FD37-9D57-4B4F-870C-1D2F2A53955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4338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9BA8F-CDAA-4C42-AE69-DC5BB90D4B9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8195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2C477-E310-47C5-86A6-4A6CC24B757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7755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6BE8E-BBA5-4CD7-819D-AD6714F9197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7045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69EC9-3883-4429-B7C5-026F1EC5F37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3186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9AA8C33-0A61-4345-A46F-A9206F32C73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 b="1">
          <a:solidFill>
            <a:srgbClr val="FF5050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200">
          <a:solidFill>
            <a:srgbClr val="0000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4pPr>
      <a:lvl5pPr marL="2057400" indent="-2317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D28F0D0-04CF-4E48-9084-6286AB61015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99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Architecture Design Methodology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1243F3-0ECC-48F4-8B02-681EF0D01AC6}" type="slidenum">
              <a:rPr lang="en-US" altLang="fa-IR" sz="1300" b="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Architecture Design Methodology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The effects of architecture design on metrics:</a:t>
            </a:r>
          </a:p>
          <a:p>
            <a:pPr lvl="1" eaLnBrk="1" hangingPunct="1"/>
            <a:r>
              <a:rPr lang="en-US" altLang="fa-IR" smtClean="0"/>
              <a:t>Area (cost)</a:t>
            </a:r>
          </a:p>
          <a:p>
            <a:pPr lvl="1" eaLnBrk="1" hangingPunct="1"/>
            <a:r>
              <a:rPr lang="en-US" altLang="fa-IR" smtClean="0"/>
              <a:t>Performance</a:t>
            </a:r>
          </a:p>
          <a:p>
            <a:pPr lvl="1" eaLnBrk="1" hangingPunct="1"/>
            <a:r>
              <a:rPr lang="en-US" altLang="fa-IR" smtClean="0"/>
              <a:t>Power</a:t>
            </a:r>
          </a:p>
          <a:p>
            <a:pPr eaLnBrk="1" hangingPunct="1"/>
            <a:r>
              <a:rPr lang="en-US" altLang="fa-IR" smtClean="0"/>
              <a:t>Target market:</a:t>
            </a:r>
          </a:p>
          <a:p>
            <a:pPr lvl="1" eaLnBrk="1" hangingPunct="1"/>
            <a:r>
              <a:rPr lang="en-US" altLang="fa-IR" smtClean="0"/>
              <a:t>A set of application circuits to be attempted</a:t>
            </a:r>
          </a:p>
        </p:txBody>
      </p:sp>
    </p:spTree>
    <p:extLst>
      <p:ext uri="{BB962C8B-B14F-4D97-AF65-F5344CB8AC3E}">
        <p14:creationId xmlns:p14="http://schemas.microsoft.com/office/powerpoint/2010/main" val="3853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1DACC0-5AAC-4FC9-A608-6E932645B8A9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Methodology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696913"/>
          </a:xfrm>
        </p:spPr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05038"/>
            <a:ext cx="55149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B37543-AB6F-4D96-88B9-C120C42590F6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Aspects of an Experimental Flow</a:t>
            </a:r>
          </a:p>
        </p:txBody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820150" cy="4648200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fa-IR" sz="2000" dirty="0" smtClean="0"/>
              <a:t>The depth of the CAD flow:</a:t>
            </a:r>
          </a:p>
          <a:p>
            <a:pPr marL="876300" lvl="1" indent="-419100" eaLnBrk="1" hangingPunct="1">
              <a:lnSpc>
                <a:spcPct val="90000"/>
              </a:lnSpc>
              <a:defRPr/>
            </a:pPr>
            <a:r>
              <a:rPr lang="en-US" altLang="fa-IR" sz="2000" dirty="0" smtClean="0"/>
              <a:t>The deeper the CAD flow, the more precise and believable the results.</a:t>
            </a:r>
          </a:p>
          <a:p>
            <a:pPr marL="876300" lvl="1" indent="-419100" eaLnBrk="1" hangingPunct="1">
              <a:lnSpc>
                <a:spcPct val="90000"/>
              </a:lnSpc>
              <a:defRPr/>
            </a:pPr>
            <a:r>
              <a:rPr lang="en-US" altLang="fa-IR" sz="2000" dirty="0" smtClean="0"/>
              <a:t>More effort and computation time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 startAt="2"/>
              <a:defRPr/>
            </a:pPr>
            <a:r>
              <a:rPr lang="en-US" altLang="fa-IR" sz="2000" dirty="0" smtClean="0"/>
              <a:t>The quality of the CAD tools used:</a:t>
            </a:r>
          </a:p>
          <a:p>
            <a:pPr marL="876300" lvl="1" indent="-419100" eaLnBrk="1" hangingPunct="1">
              <a:lnSpc>
                <a:spcPct val="90000"/>
              </a:lnSpc>
              <a:defRPr/>
            </a:pPr>
            <a:r>
              <a:rPr lang="en-US" altLang="fa-IR" sz="2000" dirty="0" smtClean="0">
                <a:sym typeface="Wingdings" panose="05000000000000000000" pitchFamily="2" charset="2"/>
              </a:rPr>
              <a:t>U</a:t>
            </a:r>
            <a:r>
              <a:rPr lang="en-US" altLang="fa-IR" sz="2000" dirty="0" smtClean="0"/>
              <a:t>se the best tools</a:t>
            </a:r>
          </a:p>
          <a:p>
            <a:pPr marL="876300" lvl="1" indent="-419100" eaLnBrk="1" hangingPunct="1">
              <a:lnSpc>
                <a:spcPct val="90000"/>
              </a:lnSpc>
              <a:defRPr/>
            </a:pPr>
            <a:r>
              <a:rPr lang="en-US" altLang="fa-IR" sz="2000" dirty="0" smtClean="0"/>
              <a:t>Low-quality tools </a:t>
            </a:r>
            <a:r>
              <a:rPr lang="en-US" altLang="fa-IR" sz="2000" dirty="0" smtClean="0">
                <a:sym typeface="Wingdings" panose="05000000000000000000" pitchFamily="2" charset="2"/>
              </a:rPr>
              <a:t> </a:t>
            </a:r>
            <a:r>
              <a:rPr lang="en-US" altLang="fa-IR" sz="2000" dirty="0" smtClean="0"/>
              <a:t>misleading architectural results</a:t>
            </a:r>
          </a:p>
          <a:p>
            <a:pPr marL="876300" lvl="1" indent="-419100" eaLnBrk="1" hangingPunct="1">
              <a:lnSpc>
                <a:spcPct val="90000"/>
              </a:lnSpc>
              <a:defRPr/>
            </a:pPr>
            <a:endParaRPr lang="en-US" altLang="fa-IR" sz="2000" dirty="0" smtClean="0"/>
          </a:p>
          <a:p>
            <a:pPr marL="457200" indent="-457200" eaLnBrk="1" hangingPunct="1">
              <a:lnSpc>
                <a:spcPct val="90000"/>
              </a:lnSpc>
              <a:buFontTx/>
              <a:buAutoNum type="arabicPeriod" startAt="2"/>
              <a:defRPr/>
            </a:pPr>
            <a:r>
              <a:rPr lang="en-US" altLang="fa-IR" sz="2000" dirty="0" smtClean="0"/>
              <a:t>The set of benchmark circuits used:</a:t>
            </a:r>
          </a:p>
          <a:p>
            <a:pPr marL="876300" lvl="1" indent="-419100" eaLnBrk="1" hangingPunct="1">
              <a:lnSpc>
                <a:spcPct val="90000"/>
              </a:lnSpc>
              <a:defRPr/>
            </a:pPr>
            <a:r>
              <a:rPr lang="en-US" altLang="fa-IR" sz="2000" dirty="0" smtClean="0"/>
              <a:t>How representative the benchmark circuits are w.r.t. typical circuits.</a:t>
            </a:r>
          </a:p>
          <a:p>
            <a:pPr marL="876300" lvl="1" indent="-419100" eaLnBrk="1" hangingPunct="1">
              <a:lnSpc>
                <a:spcPct val="90000"/>
              </a:lnSpc>
              <a:defRPr/>
            </a:pPr>
            <a:endParaRPr lang="en-US" altLang="fa-IR" sz="2000" dirty="0" smtClean="0"/>
          </a:p>
          <a:p>
            <a:pPr marL="457200" indent="-457200" eaLnBrk="1" hangingPunct="1">
              <a:lnSpc>
                <a:spcPct val="90000"/>
              </a:lnSpc>
              <a:buFontTx/>
              <a:buAutoNum type="arabicPeriod" startAt="2"/>
              <a:defRPr/>
            </a:pPr>
            <a:r>
              <a:rPr lang="en-US" altLang="fa-IR" sz="2000" dirty="0" smtClean="0"/>
              <a:t>The quality of the models and algorithms in analysis tools:</a:t>
            </a:r>
          </a:p>
          <a:p>
            <a:pPr marL="876300" lvl="1" indent="-419100" eaLnBrk="1" hangingPunct="1">
              <a:lnSpc>
                <a:spcPct val="90000"/>
              </a:lnSpc>
              <a:defRPr/>
            </a:pPr>
            <a:r>
              <a:rPr lang="en-US" altLang="fa-IR" sz="2000" dirty="0" smtClean="0"/>
              <a:t>Simple or accurate models/algorithms?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4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4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4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4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4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4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E8CEE4-40FB-4485-8DC9-ADFFAA181C92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847013" cy="841375"/>
          </a:xfrm>
        </p:spPr>
        <p:txBody>
          <a:bodyPr/>
          <a:lstStyle/>
          <a:p>
            <a:pPr eaLnBrk="1" hangingPunct="1"/>
            <a:r>
              <a:rPr lang="en-US" altLang="fa-IR" smtClean="0"/>
              <a:t>Area-granularity experiment:</a:t>
            </a: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927225"/>
            <a:ext cx="63373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A52978-E19D-4043-9C76-15677208EC3B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135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476250"/>
            <a:ext cx="8535987" cy="4648200"/>
          </a:xfrm>
        </p:spPr>
        <p:txBody>
          <a:bodyPr/>
          <a:lstStyle/>
          <a:p>
            <a:pPr marL="419100" indent="-419100" eaLnBrk="1" hangingPunct="1"/>
            <a:r>
              <a:rPr lang="en-US" altLang="fa-IR" dirty="0" smtClean="0"/>
              <a:t>Observations:</a:t>
            </a:r>
          </a:p>
          <a:p>
            <a:pPr marL="876300" lvl="1" indent="-419100" eaLnBrk="1" hangingPunct="1"/>
            <a:r>
              <a:rPr lang="en-US" altLang="fa-IR" dirty="0" smtClean="0"/>
              <a:t>As the </a:t>
            </a:r>
            <a:r>
              <a:rPr lang="en-US" altLang="fa-IR" dirty="0" err="1" smtClean="0"/>
              <a:t>LUT</a:t>
            </a:r>
            <a:r>
              <a:rPr lang="en-US" altLang="fa-IR" dirty="0" smtClean="0"/>
              <a:t> size (</a:t>
            </a:r>
            <a:r>
              <a:rPr lang="en-US" altLang="fa-IR" i="1" dirty="0" smtClean="0"/>
              <a:t>K</a:t>
            </a:r>
            <a:r>
              <a:rPr lang="en-US" altLang="fa-IR" dirty="0" smtClean="0"/>
              <a:t>) increases, the number of </a:t>
            </a:r>
            <a:r>
              <a:rPr lang="en-US" altLang="fa-IR" dirty="0" err="1" smtClean="0"/>
              <a:t>LUTs</a:t>
            </a:r>
            <a:r>
              <a:rPr lang="en-US" altLang="fa-IR" dirty="0" smtClean="0"/>
              <a:t> required to implement the circuits significantly decreases.</a:t>
            </a:r>
          </a:p>
          <a:p>
            <a:pPr marL="876300" lvl="1" indent="-419100" eaLnBrk="1" hangingPunct="1"/>
            <a:r>
              <a:rPr lang="en-US" altLang="fa-IR" dirty="0" smtClean="0"/>
              <a:t>The area required for each block increases significantly.</a:t>
            </a:r>
          </a:p>
          <a:p>
            <a:pPr marL="876300" lvl="1" indent="-419100" eaLnBrk="1" hangingPunct="1"/>
            <a:endParaRPr lang="en-US" altLang="fa-IR" dirty="0" smtClean="0"/>
          </a:p>
          <a:p>
            <a:pPr marL="419100" indent="-419100" eaLnBrk="1" hangingPunct="1"/>
            <a:r>
              <a:rPr lang="en-US" altLang="fa-IR" dirty="0" smtClean="0"/>
              <a:t>Justification for area increase:</a:t>
            </a:r>
          </a:p>
          <a:p>
            <a:pPr marL="876300" lvl="1" indent="-419100" eaLnBrk="1" hangingPunct="1">
              <a:buFont typeface="Wingdings" panose="05000000000000000000" pitchFamily="2" charset="2"/>
              <a:buAutoNum type="arabicPeriod"/>
            </a:pPr>
            <a:r>
              <a:rPr lang="en-US" altLang="fa-IR" dirty="0"/>
              <a:t># of transistors in the </a:t>
            </a:r>
            <a:r>
              <a:rPr lang="en-US" altLang="fa-IR" dirty="0" err="1"/>
              <a:t>LUT</a:t>
            </a:r>
            <a:r>
              <a:rPr lang="en-US" altLang="fa-IR" dirty="0"/>
              <a:t> increases</a:t>
            </a:r>
            <a:r>
              <a:rPr lang="en-US" altLang="fa-IR" dirty="0" smtClean="0"/>
              <a:t>.</a:t>
            </a:r>
          </a:p>
          <a:p>
            <a:pPr marL="876300" lvl="1" indent="-419100" eaLnBrk="1" hangingPunct="1">
              <a:buFont typeface="Wingdings" panose="05000000000000000000" pitchFamily="2" charset="2"/>
              <a:buAutoNum type="arabicPeriod"/>
            </a:pPr>
            <a:r>
              <a:rPr lang="en-US" altLang="fa-IR" dirty="0" smtClean="0"/>
              <a:t># of programming bits in a </a:t>
            </a:r>
            <a:r>
              <a:rPr lang="en-US" altLang="fa-IR" i="1" dirty="0" smtClean="0"/>
              <a:t>K</a:t>
            </a:r>
            <a:r>
              <a:rPr lang="en-US" altLang="fa-IR" dirty="0" smtClean="0"/>
              <a:t>-input lookup table is </a:t>
            </a:r>
            <a:r>
              <a:rPr lang="en-US" altLang="fa-IR" dirty="0" err="1" smtClean="0"/>
              <a:t>2</a:t>
            </a:r>
            <a:r>
              <a:rPr lang="en-US" altLang="fa-IR" i="1" baseline="30000" dirty="0" err="1" smtClean="0"/>
              <a:t>K</a:t>
            </a:r>
            <a:r>
              <a:rPr lang="en-US" altLang="fa-IR" dirty="0" smtClean="0"/>
              <a:t>.</a:t>
            </a:r>
          </a:p>
          <a:p>
            <a:pPr marL="876300" lvl="1" indent="-419100" eaLnBrk="1" hangingPunct="1">
              <a:buFont typeface="Wingdings" panose="05000000000000000000" pitchFamily="2" charset="2"/>
              <a:buAutoNum type="arabicPeriod"/>
            </a:pPr>
            <a:r>
              <a:rPr lang="en-US" altLang="fa-IR" dirty="0" smtClean="0"/>
              <a:t># of pins connecting into the logic block increases.</a:t>
            </a:r>
          </a:p>
          <a:p>
            <a:pPr marL="876300" lvl="1" indent="-419100" eaLnBrk="1" hangingPunct="1"/>
            <a:r>
              <a:rPr lang="en-US" altLang="fa-IR" dirty="0" smtClean="0">
                <a:sym typeface="Wingdings" panose="05000000000000000000" pitchFamily="2" charset="2"/>
              </a:rPr>
              <a:t> </a:t>
            </a:r>
            <a:r>
              <a:rPr lang="en-US" altLang="fa-IR" dirty="0" smtClean="0"/>
              <a:t># of routing tracks surrounding the logic required for successful routing increases.</a:t>
            </a:r>
          </a:p>
          <a:p>
            <a:pPr marL="876300" lvl="1" indent="-419100" eaLnBrk="1" hangingPunct="1"/>
            <a:endParaRPr lang="en-US" altLang="fa-I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5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5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5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5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A52978-E19D-4043-9C76-15677208EC3B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dirty="0" err="1" smtClean="0"/>
              <a:t>LUT</a:t>
            </a:r>
            <a:r>
              <a:rPr lang="en-US" altLang="fa-IR" sz="2700" dirty="0" smtClean="0"/>
              <a:t> Structure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16831"/>
            <a:ext cx="3672408" cy="248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94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E6502C-50E7-4CA2-A6A4-FDFBFA3A6F5C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Hierarchical Structure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0063" y="1700213"/>
            <a:ext cx="3563937" cy="987425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fa-IR" smtClean="0"/>
              <a:t>Basic Logic Element (BLE)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51000"/>
            <a:ext cx="4968875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235325"/>
            <a:ext cx="4465637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6121400" y="4005263"/>
            <a:ext cx="302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fa-IR"/>
              <a:t>Logic Cluster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971550" y="908050"/>
            <a:ext cx="5276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</a:rPr>
              <a:t>- Instead of growing LUT size: Hierarchical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</a:rPr>
              <a:t>- Commonly used in most industrial FPGAs</a:t>
            </a:r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3059113" y="3141663"/>
            <a:ext cx="1225550" cy="2951162"/>
          </a:xfrm>
          <a:prstGeom prst="ellipse">
            <a:avLst/>
          </a:prstGeom>
          <a:noFill/>
          <a:ln w="9525">
            <a:solidFill>
              <a:srgbClr val="00B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971550" y="3789363"/>
            <a:ext cx="18716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rgbClr val="00B000"/>
                </a:solidFill>
              </a:rPr>
              <a:t>Local interconnect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99E968-2FF1-4689-8194-D59B22A50751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dirty="0" smtClean="0"/>
              <a:t>Intel Cyclone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052513"/>
            <a:ext cx="5838825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6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اتصالات</a:t>
            </a:r>
            <a:endParaRPr lang="en-US" alt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CEB95BB-382C-4B73-BCDE-9B11D78C09E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18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pic>
        <p:nvPicPr>
          <p:cNvPr id="81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524000"/>
            <a:ext cx="664845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8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1CD9BC-A0C2-444D-94DB-F5E7B6C3A12A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Example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Product of two curves:</a:t>
            </a:r>
          </a:p>
          <a:p>
            <a:pPr lvl="1" eaLnBrk="1" hangingPunct="1"/>
            <a:r>
              <a:rPr lang="en-US" altLang="fa-IR" smtClean="0"/>
              <a:t>Total area.</a:t>
            </a:r>
          </a:p>
          <a:p>
            <a:pPr lvl="1" eaLnBrk="1" hangingPunct="1"/>
            <a:endParaRPr lang="en-US" altLang="fa-IR" smtClean="0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133600"/>
            <a:ext cx="6484938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3888" y="6380163"/>
            <a:ext cx="554037" cy="3349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7B67BA-3CEF-4F2F-9F4E-ACA80841125C}" type="slidenum">
              <a:rPr lang="en-US" altLang="fa-IR" sz="1300" b="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Aspects of an Experimental Flow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335040" y="928688"/>
            <a:ext cx="1376362" cy="8080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3489027" y="1044575"/>
            <a:ext cx="1017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000000"/>
                </a:solidFill>
                <a:latin typeface="Times New Roman" panose="02020603050405020304" pitchFamily="18" charset="0"/>
              </a:rPr>
              <a:t>Design Entry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335040" y="2139950"/>
            <a:ext cx="1376362" cy="8080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199" name="TextBox 8"/>
          <p:cNvSpPr txBox="1">
            <a:spLocks noChangeArrowheads="1"/>
          </p:cNvSpPr>
          <p:nvPr/>
        </p:nvSpPr>
        <p:spPr bwMode="auto">
          <a:xfrm>
            <a:off x="3417590" y="2214563"/>
            <a:ext cx="1231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000000"/>
                </a:solidFill>
                <a:latin typeface="Times New Roman" panose="02020603050405020304" pitchFamily="18" charset="0"/>
              </a:rPr>
              <a:t>Synthesis &amp; Packing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335040" y="3351213"/>
            <a:ext cx="1376362" cy="8080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201" name="TextBox 10"/>
          <p:cNvSpPr txBox="1">
            <a:spLocks noChangeArrowheads="1"/>
          </p:cNvSpPr>
          <p:nvPr/>
        </p:nvSpPr>
        <p:spPr bwMode="auto">
          <a:xfrm>
            <a:off x="3346152" y="3559175"/>
            <a:ext cx="1285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000000"/>
                </a:solidFill>
                <a:latin typeface="Times New Roman" panose="02020603050405020304" pitchFamily="18" charset="0"/>
              </a:rPr>
              <a:t>Placement</a:t>
            </a:r>
          </a:p>
        </p:txBody>
      </p:sp>
      <p:cxnSp>
        <p:nvCxnSpPr>
          <p:cNvPr id="8202" name="Straight Arrow Connector 12"/>
          <p:cNvCxnSpPr>
            <a:cxnSpLocks noChangeShapeType="1"/>
            <a:stCxn id="5" idx="2"/>
            <a:endCxn id="7" idx="0"/>
          </p:cNvCxnSpPr>
          <p:nvPr/>
        </p:nvCxnSpPr>
        <p:spPr bwMode="auto">
          <a:xfrm rot="5400000">
            <a:off x="3821608" y="1937544"/>
            <a:ext cx="403225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Straight Arrow Connector 13"/>
          <p:cNvCxnSpPr>
            <a:cxnSpLocks noChangeShapeType="1"/>
          </p:cNvCxnSpPr>
          <p:nvPr/>
        </p:nvCxnSpPr>
        <p:spPr bwMode="auto">
          <a:xfrm rot="5400000">
            <a:off x="3846214" y="3149601"/>
            <a:ext cx="403225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Straight Arrow Connector 14"/>
          <p:cNvCxnSpPr>
            <a:cxnSpLocks noChangeShapeType="1"/>
          </p:cNvCxnSpPr>
          <p:nvPr/>
        </p:nvCxnSpPr>
        <p:spPr bwMode="auto">
          <a:xfrm rot="5400000">
            <a:off x="3846214" y="4360863"/>
            <a:ext cx="404813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5" name="Rounded Rectangle 16"/>
          <p:cNvSpPr>
            <a:spLocks noChangeArrowheads="1"/>
          </p:cNvSpPr>
          <p:nvPr/>
        </p:nvSpPr>
        <p:spPr bwMode="auto">
          <a:xfrm>
            <a:off x="4965402" y="1736725"/>
            <a:ext cx="2238375" cy="4032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6" name="TextBox 17"/>
          <p:cNvSpPr txBox="1">
            <a:spLocks noChangeArrowheads="1"/>
          </p:cNvSpPr>
          <p:nvPr/>
        </p:nvSpPr>
        <p:spPr bwMode="auto">
          <a:xfrm>
            <a:off x="4914602" y="1785938"/>
            <a:ext cx="22891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latin typeface="Times New Roman" panose="02020603050405020304" pitchFamily="18" charset="0"/>
              </a:rPr>
              <a:t>Verification &amp; Analysis</a:t>
            </a:r>
            <a:endParaRPr lang="en-US" altLang="fa-IR" sz="20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8207" name="Straight Arrow Connector 18"/>
          <p:cNvCxnSpPr>
            <a:cxnSpLocks noChangeShapeType="1"/>
            <a:endCxn id="8205" idx="1"/>
          </p:cNvCxnSpPr>
          <p:nvPr/>
        </p:nvCxnSpPr>
        <p:spPr bwMode="auto">
          <a:xfrm>
            <a:off x="4033540" y="1938338"/>
            <a:ext cx="931862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8" name="Rounded Rectangle 24"/>
          <p:cNvSpPr>
            <a:spLocks noChangeArrowheads="1"/>
          </p:cNvSpPr>
          <p:nvPr/>
        </p:nvSpPr>
        <p:spPr bwMode="auto">
          <a:xfrm>
            <a:off x="4990802" y="2947988"/>
            <a:ext cx="2212975" cy="4032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9" name="TextBox 25"/>
          <p:cNvSpPr txBox="1">
            <a:spLocks noChangeArrowheads="1"/>
          </p:cNvSpPr>
          <p:nvPr/>
        </p:nvSpPr>
        <p:spPr bwMode="auto">
          <a:xfrm>
            <a:off x="4940002" y="3005138"/>
            <a:ext cx="23352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latin typeface="Times New Roman" panose="02020603050405020304" pitchFamily="18" charset="0"/>
              </a:rPr>
              <a:t>Verification &amp; Analysis</a:t>
            </a:r>
            <a:endParaRPr lang="en-US" altLang="fa-IR" sz="20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fa-IR" sz="20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8210" name="Straight Arrow Connector 26"/>
          <p:cNvCxnSpPr>
            <a:cxnSpLocks noChangeShapeType="1"/>
            <a:endCxn id="8208" idx="1"/>
          </p:cNvCxnSpPr>
          <p:nvPr/>
        </p:nvCxnSpPr>
        <p:spPr bwMode="auto">
          <a:xfrm>
            <a:off x="4052590" y="3148013"/>
            <a:ext cx="93821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Straight Arrow Connector 30"/>
          <p:cNvCxnSpPr>
            <a:cxnSpLocks noChangeShapeType="1"/>
          </p:cNvCxnSpPr>
          <p:nvPr/>
        </p:nvCxnSpPr>
        <p:spPr bwMode="auto">
          <a:xfrm>
            <a:off x="4060527" y="4341813"/>
            <a:ext cx="930275" cy="31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3335040" y="4502150"/>
            <a:ext cx="1376362" cy="806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213" name="TextBox 10"/>
          <p:cNvSpPr txBox="1">
            <a:spLocks noChangeArrowheads="1"/>
          </p:cNvSpPr>
          <p:nvPr/>
        </p:nvSpPr>
        <p:spPr bwMode="auto">
          <a:xfrm>
            <a:off x="3543002" y="4702175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000000"/>
                </a:solidFill>
                <a:latin typeface="Times New Roman" panose="02020603050405020304" pitchFamily="18" charset="0"/>
              </a:rPr>
              <a:t>Routing</a:t>
            </a:r>
          </a:p>
        </p:txBody>
      </p:sp>
      <p:cxnSp>
        <p:nvCxnSpPr>
          <p:cNvPr id="8214" name="Straight Arrow Connector 14"/>
          <p:cNvCxnSpPr>
            <a:cxnSpLocks noChangeShapeType="1"/>
          </p:cNvCxnSpPr>
          <p:nvPr/>
        </p:nvCxnSpPr>
        <p:spPr bwMode="auto">
          <a:xfrm rot="5400000">
            <a:off x="3846214" y="5510213"/>
            <a:ext cx="404813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5" name="TextBox 15"/>
          <p:cNvSpPr txBox="1">
            <a:spLocks noChangeArrowheads="1"/>
          </p:cNvSpPr>
          <p:nvPr/>
        </p:nvSpPr>
        <p:spPr bwMode="auto">
          <a:xfrm>
            <a:off x="3131840" y="5578475"/>
            <a:ext cx="18843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000" b="0">
                <a:solidFill>
                  <a:srgbClr val="000000"/>
                </a:solidFill>
                <a:latin typeface="Times New Roman" panose="02020603050405020304" pitchFamily="18" charset="0"/>
              </a:rPr>
              <a:t>Configuration Bitstream</a:t>
            </a:r>
          </a:p>
        </p:txBody>
      </p:sp>
      <p:cxnSp>
        <p:nvCxnSpPr>
          <p:cNvPr id="8216" name="Straight Arrow Connector 30"/>
          <p:cNvCxnSpPr>
            <a:cxnSpLocks noChangeShapeType="1"/>
          </p:cNvCxnSpPr>
          <p:nvPr/>
        </p:nvCxnSpPr>
        <p:spPr bwMode="auto">
          <a:xfrm>
            <a:off x="4060527" y="5491163"/>
            <a:ext cx="930275" cy="31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7" name="Rounded Rectangle 16"/>
          <p:cNvSpPr>
            <a:spLocks noChangeArrowheads="1"/>
          </p:cNvSpPr>
          <p:nvPr/>
        </p:nvSpPr>
        <p:spPr bwMode="auto">
          <a:xfrm>
            <a:off x="4968577" y="4098925"/>
            <a:ext cx="2238375" cy="4048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8" name="TextBox 17"/>
          <p:cNvSpPr txBox="1">
            <a:spLocks noChangeArrowheads="1"/>
          </p:cNvSpPr>
          <p:nvPr/>
        </p:nvSpPr>
        <p:spPr bwMode="auto">
          <a:xfrm>
            <a:off x="4917777" y="4143375"/>
            <a:ext cx="2289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latin typeface="Times New Roman" panose="02020603050405020304" pitchFamily="18" charset="0"/>
              </a:rPr>
              <a:t>Verification &amp; Analysis</a:t>
            </a:r>
            <a:endParaRPr lang="en-US" altLang="fa-IR" sz="20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9" name="Rounded Rectangle 24"/>
          <p:cNvSpPr>
            <a:spLocks noChangeArrowheads="1"/>
          </p:cNvSpPr>
          <p:nvPr/>
        </p:nvSpPr>
        <p:spPr bwMode="auto">
          <a:xfrm>
            <a:off x="4993977" y="5311775"/>
            <a:ext cx="2212975" cy="4032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0" name="TextBox 17"/>
          <p:cNvSpPr txBox="1">
            <a:spLocks noChangeArrowheads="1"/>
          </p:cNvSpPr>
          <p:nvPr/>
        </p:nvSpPr>
        <p:spPr bwMode="auto">
          <a:xfrm>
            <a:off x="4917777" y="5357813"/>
            <a:ext cx="22891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latin typeface="Times New Roman" panose="02020603050405020304" pitchFamily="18" charset="0"/>
              </a:rPr>
              <a:t>Verification &amp; Analysis</a:t>
            </a:r>
            <a:endParaRPr lang="en-US" altLang="fa-IR" sz="20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239A82-C283-44A6-93DF-904AA8780FA8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Speed Trade-Offs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/>
              <a:t>Increase in functionality of the logic block </a:t>
            </a:r>
          </a:p>
          <a:p>
            <a:pPr lvl="1" eaLnBrk="1" hangingPunct="1"/>
            <a:r>
              <a:rPr lang="en-US" altLang="fa-IR" dirty="0">
                <a:sym typeface="Wingdings" panose="05000000000000000000" pitchFamily="2" charset="2"/>
              </a:rPr>
              <a:t> </a:t>
            </a:r>
            <a:r>
              <a:rPr lang="en-US" altLang="fa-IR" dirty="0"/>
              <a:t>Its internal delay increases</a:t>
            </a:r>
          </a:p>
          <a:p>
            <a:pPr lvl="1" eaLnBrk="1" hangingPunct="1"/>
            <a:r>
              <a:rPr lang="en-US" altLang="fa-IR" dirty="0" smtClean="0">
                <a:sym typeface="Wingdings" panose="05000000000000000000" pitchFamily="2" charset="2"/>
              </a:rPr>
              <a:t></a:t>
            </a:r>
            <a:r>
              <a:rPr lang="en-US" altLang="fa-IR" dirty="0" smtClean="0"/>
              <a:t>Fewer logic blocks are used on the critical path</a:t>
            </a:r>
          </a:p>
          <a:p>
            <a:pPr lvl="2" eaLnBrk="1" hangingPunct="1"/>
            <a:r>
              <a:rPr lang="en-US" altLang="fa-IR" dirty="0" smtClean="0">
                <a:sym typeface="Wingdings" panose="05000000000000000000" pitchFamily="2" charset="2"/>
              </a:rPr>
              <a:t> </a:t>
            </a:r>
            <a:r>
              <a:rPr lang="en-US" altLang="fa-IR" dirty="0" smtClean="0"/>
              <a:t>Fewer logic levels needed</a:t>
            </a:r>
          </a:p>
          <a:p>
            <a:pPr lvl="2" eaLnBrk="1" hangingPunct="1"/>
            <a:r>
              <a:rPr lang="en-US" altLang="fa-IR" dirty="0" smtClean="0">
                <a:sym typeface="Wingdings" panose="05000000000000000000" pitchFamily="2" charset="2"/>
              </a:rPr>
              <a:t> </a:t>
            </a:r>
            <a:r>
              <a:rPr lang="en-US" altLang="fa-IR" dirty="0" smtClean="0"/>
              <a:t>Higher overall speed</a:t>
            </a:r>
          </a:p>
          <a:p>
            <a:pPr lvl="1" eaLnBrk="1" hangingPunct="1"/>
            <a:endParaRPr lang="en-US" altLang="fa-IR" dirty="0" smtClean="0"/>
          </a:p>
          <a:p>
            <a:pPr lvl="1" eaLnBrk="1" hangingPunct="1"/>
            <a:endParaRPr lang="en-US" altLang="fa-I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312845-2792-4C5A-A263-B18A23A50B16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06488"/>
            <a:ext cx="7094538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800" smtClean="0"/>
              <a:t>Speed Trade-Offs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86450"/>
            <a:ext cx="7772400" cy="782638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BLE = LUT in this figure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6084888" y="5805488"/>
            <a:ext cx="22320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[Ahmed06]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AFD7C9-A11C-45AC-8648-A7111D096B8D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800" smtClean="0"/>
              <a:t>Speed Trade-Offs</a:t>
            </a:r>
          </a:p>
        </p:txBody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229225"/>
            <a:ext cx="8713787" cy="12144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a-IR" sz="1500" b="0" dirty="0" smtClean="0"/>
              <a:t>Total FPGA delay as a function of </a:t>
            </a:r>
            <a:r>
              <a:rPr lang="en-US" altLang="fa-IR" sz="1500" b="0" dirty="0" err="1" smtClean="0"/>
              <a:t>LUT</a:t>
            </a:r>
            <a:r>
              <a:rPr lang="en-US" altLang="fa-IR" sz="1500" b="0" dirty="0" smtClean="0"/>
              <a:t> size includes the routing delay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500" b="1" dirty="0" smtClean="0"/>
              <a:t>Recent trends in commercial architectures: larger </a:t>
            </a:r>
            <a:r>
              <a:rPr lang="en-US" altLang="fa-IR" sz="1500" b="1" dirty="0" err="1" smtClean="0"/>
              <a:t>LUT</a:t>
            </a:r>
            <a:r>
              <a:rPr lang="en-US" altLang="fa-IR" sz="1500" b="1" dirty="0" smtClean="0"/>
              <a:t> sizes to capture these gains: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400" b="1" smtClean="0"/>
              <a:t>Intel </a:t>
            </a:r>
            <a:r>
              <a:rPr lang="en-US" altLang="fa-IR" sz="1400" b="1" dirty="0" err="1" smtClean="0"/>
              <a:t>Stratix</a:t>
            </a:r>
            <a:r>
              <a:rPr lang="en-US" altLang="fa-IR" sz="1400" b="1" dirty="0" smtClean="0"/>
              <a:t> III, IV, V, 10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400" b="1" dirty="0" smtClean="0"/>
              <a:t>Xilinx Virtex 5, 6, 7</a:t>
            </a:r>
          </a:p>
          <a:p>
            <a:pPr eaLnBrk="1" hangingPunct="1">
              <a:lnSpc>
                <a:spcPct val="80000"/>
              </a:lnSpc>
            </a:pPr>
            <a:endParaRPr lang="en-US" altLang="fa-IR" sz="1500" dirty="0" smtClean="0"/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6408738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6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6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E06103-7F83-412D-A0FE-EEDFD500F922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Virtex 5, Virtex 6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36613"/>
            <a:ext cx="8280400" cy="52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Virtex 7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altLang="fa-IR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F74C61-77A1-4F42-82F0-5CA6D68FE39D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071563"/>
            <a:ext cx="7929562" cy="919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82C69B-CBE5-4157-B5C4-4EC3FF6AC782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dirty="0" err="1" smtClean="0"/>
              <a:t>Stratix</a:t>
            </a:r>
            <a:r>
              <a:rPr lang="en-US" altLang="fa-IR" sz="2700" dirty="0" smtClean="0"/>
              <a:t>/Cyclone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052513"/>
            <a:ext cx="7775575" cy="445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4816EC-AB65-425B-B97A-8D6B4B217564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Power Trade-Offs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Experiments:</a:t>
            </a:r>
          </a:p>
          <a:p>
            <a:pPr lvl="1" eaLnBrk="1" hangingPunct="1"/>
            <a:r>
              <a:rPr lang="en-US" altLang="fa-IR" smtClean="0"/>
              <a:t>Best logic block architectures for area </a:t>
            </a:r>
            <a:r>
              <a:rPr lang="en-US" altLang="fa-IR" smtClean="0">
                <a:sym typeface="Wingdings" panose="05000000000000000000" pitchFamily="2" charset="2"/>
              </a:rPr>
              <a:t> B</a:t>
            </a:r>
            <a:r>
              <a:rPr lang="en-US" altLang="fa-IR" smtClean="0"/>
              <a:t>est for power consumption</a:t>
            </a:r>
          </a:p>
          <a:p>
            <a:pPr lvl="1" eaLnBrk="1" hangingPunct="1"/>
            <a:r>
              <a:rPr lang="en-US" altLang="fa-IR" smtClean="0"/>
              <a:t>For a fixed, standard logic block architecture:</a:t>
            </a:r>
          </a:p>
          <a:p>
            <a:pPr lvl="2" eaLnBrk="1" hangingPunct="1"/>
            <a:r>
              <a:rPr lang="en-US" altLang="fa-IR" smtClean="0"/>
              <a:t>Sleep transistors and threshold voltage settings achieve significant power consumption reductions.</a:t>
            </a:r>
          </a:p>
          <a:p>
            <a:pPr lvl="1" eaLnBrk="1" hangingPunct="1"/>
            <a:endParaRPr lang="en-US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D4EA7A-0B06-47C4-AD24-19E1E93873A8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PLA/PAL-Style Logic Blocks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20713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fa-IR" b="0" smtClean="0"/>
              <a:t>[Cong05]:</a:t>
            </a:r>
          </a:p>
          <a:p>
            <a:pPr lvl="1" eaLnBrk="1" hangingPunct="1"/>
            <a:r>
              <a:rPr lang="en-US" altLang="fa-IR" b="1" smtClean="0"/>
              <a:t>Fairly small PAL-like structure:</a:t>
            </a:r>
          </a:p>
          <a:p>
            <a:pPr lvl="1" eaLnBrk="1" hangingPunct="1"/>
            <a:r>
              <a:rPr lang="en-US" altLang="fa-IR" b="1" smtClean="0"/>
              <a:t>With 7–10 inputs</a:t>
            </a:r>
          </a:p>
          <a:p>
            <a:pPr lvl="1" eaLnBrk="1" hangingPunct="1"/>
            <a:r>
              <a:rPr lang="en-US" altLang="fa-IR" b="1" smtClean="0"/>
              <a:t>10–13 product terms</a:t>
            </a:r>
          </a:p>
          <a:p>
            <a:pPr lvl="2" eaLnBrk="1" hangingPunct="1"/>
            <a:r>
              <a:rPr lang="en-US" altLang="fa-IR" b="1" smtClean="0"/>
              <a:t>Performance gains (up to 33%)</a:t>
            </a:r>
          </a:p>
          <a:p>
            <a:pPr lvl="2" eaLnBrk="1" hangingPunct="1"/>
            <a:r>
              <a:rPr lang="en-US" altLang="fa-IR" b="1" smtClean="0"/>
              <a:t>Excessive area (27%)</a:t>
            </a:r>
          </a:p>
          <a:p>
            <a:pPr lvl="2" eaLnBrk="1" hangingPunct="1"/>
            <a:r>
              <a:rPr lang="en-US" altLang="fa-IR" b="1" smtClean="0"/>
              <a:t>Excessive power</a:t>
            </a:r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3643313"/>
            <a:ext cx="7685088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428625" y="5500688"/>
            <a:ext cx="8072438" cy="1357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845A1F-F416-4EB0-A345-4AD49A7A55CB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PLA/PAL-Style Logic Blocks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81050"/>
            <a:ext cx="8321675" cy="4648200"/>
          </a:xfrm>
        </p:spPr>
        <p:txBody>
          <a:bodyPr/>
          <a:lstStyle/>
          <a:p>
            <a:pPr lvl="1" eaLnBrk="1" hangingPunct="1"/>
            <a:r>
              <a:rPr lang="en-US" altLang="fa-IR" b="1" smtClean="0"/>
              <a:t>Another routing architecture:</a:t>
            </a:r>
          </a:p>
          <a:p>
            <a:pPr lvl="2" eaLnBrk="1" hangingPunct="1"/>
            <a:r>
              <a:rPr lang="en-US" altLang="fa-IR" b="1" smtClean="0"/>
              <a:t>RA1:</a:t>
            </a:r>
          </a:p>
          <a:p>
            <a:pPr lvl="3" eaLnBrk="1" hangingPunct="1"/>
            <a:r>
              <a:rPr lang="en-US" altLang="fa-IR" sz="1800" b="1" smtClean="0"/>
              <a:t>Only buffer switched wires of length 1</a:t>
            </a:r>
          </a:p>
          <a:p>
            <a:pPr lvl="2" eaLnBrk="1" hangingPunct="1"/>
            <a:r>
              <a:rPr lang="en-US" altLang="fa-IR" b="1" smtClean="0"/>
              <a:t>RA2: </a:t>
            </a:r>
          </a:p>
          <a:p>
            <a:pPr lvl="3" eaLnBrk="1" hangingPunct="1"/>
            <a:r>
              <a:rPr lang="en-US" altLang="fa-IR" sz="1800" b="1" smtClean="0"/>
              <a:t>50% buffer switched wires of length 4 + 50% pass transistor switched wires of length 4</a:t>
            </a:r>
          </a:p>
          <a:p>
            <a:pPr lvl="2" eaLnBrk="1" hangingPunct="1"/>
            <a:r>
              <a:rPr lang="en-US" altLang="fa-IR" b="1" smtClean="0"/>
              <a:t>Performance gains (up to 27%)</a:t>
            </a:r>
          </a:p>
          <a:p>
            <a:pPr lvl="2" eaLnBrk="1" hangingPunct="1"/>
            <a:r>
              <a:rPr lang="en-US" altLang="fa-IR" b="1" smtClean="0"/>
              <a:t>Area </a:t>
            </a:r>
            <a:r>
              <a:rPr lang="en-US" altLang="fa-IR" b="1" i="1" smtClean="0"/>
              <a:t>reduction </a:t>
            </a:r>
            <a:r>
              <a:rPr lang="en-US" altLang="fa-IR" b="1" smtClean="0"/>
              <a:t>(17%), excessive power</a:t>
            </a:r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714750"/>
            <a:ext cx="6875462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874ADC-D0EF-4AD8-86AA-7E1B4ADEDF0D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References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z="2000" b="0" dirty="0" smtClean="0"/>
              <a:t>[</a:t>
            </a:r>
            <a:r>
              <a:rPr lang="en-US" altLang="fa-IR" sz="2000" b="0" dirty="0" err="1" smtClean="0"/>
              <a:t>Kuon07</a:t>
            </a:r>
            <a:r>
              <a:rPr lang="en-US" altLang="fa-IR" sz="2000" b="0" dirty="0" smtClean="0"/>
              <a:t>] I. </a:t>
            </a:r>
            <a:r>
              <a:rPr lang="en-US" altLang="fa-IR" sz="2000" b="0" dirty="0" err="1" smtClean="0"/>
              <a:t>Kuon</a:t>
            </a:r>
            <a:r>
              <a:rPr lang="en-US" altLang="fa-IR" sz="2000" b="0" dirty="0" smtClean="0"/>
              <a:t> and J. Rose, “Measuring the gap between FPGAs and ASICs,” </a:t>
            </a:r>
            <a:r>
              <a:rPr lang="en-US" altLang="fa-IR" sz="2000" b="0" i="1" dirty="0" smtClean="0"/>
              <a:t>IEEE Transactions on Computer-Aided Design of Integrated Circuits and Systems</a:t>
            </a:r>
            <a:r>
              <a:rPr lang="en-US" altLang="fa-IR" sz="2000" b="0" dirty="0" smtClean="0"/>
              <a:t>, vol. 26, no. 2, pp. 203–215, 2007.</a:t>
            </a:r>
          </a:p>
          <a:p>
            <a:pPr eaLnBrk="1" hangingPunct="1"/>
            <a:r>
              <a:rPr lang="en-US" altLang="fa-IR" sz="2000" b="0" dirty="0" smtClean="0"/>
              <a:t>[</a:t>
            </a:r>
            <a:r>
              <a:rPr lang="en-US" altLang="fa-IR" sz="2000" b="0" dirty="0" err="1" smtClean="0"/>
              <a:t>Ahmed01</a:t>
            </a:r>
            <a:r>
              <a:rPr lang="en-US" altLang="fa-IR" sz="2000" b="0" dirty="0" smtClean="0"/>
              <a:t>] E. Ahmed, The Effect of Logic Block Granularity on Deep-Submicron FPGA Performance and Density. Master’s thesis, University of Toronto, Department of Electrical and Computer Engineering, 2001.</a:t>
            </a:r>
          </a:p>
          <a:p>
            <a:pPr eaLnBrk="1" hangingPunct="1"/>
            <a:r>
              <a:rPr lang="en-US" altLang="fa-IR" sz="2000" b="0" dirty="0" smtClean="0"/>
              <a:t>[Xilinx] </a:t>
            </a:r>
            <a:r>
              <a:rPr lang="en-US" altLang="fa-IR" sz="2000" b="0" dirty="0" err="1" smtClean="0"/>
              <a:t>www.xilinx.com</a:t>
            </a:r>
            <a:endParaRPr lang="en-US" altLang="fa-IR" sz="2000" b="0" dirty="0" smtClean="0"/>
          </a:p>
          <a:p>
            <a:pPr eaLnBrk="1" hangingPunct="1"/>
            <a:r>
              <a:rPr lang="en-US" altLang="fa-IR" sz="2000" b="0" dirty="0" smtClean="0"/>
              <a:t>[Altera] </a:t>
            </a:r>
            <a:r>
              <a:rPr lang="en-US" altLang="fa-IR" sz="2000" b="0" dirty="0" err="1" smtClean="0"/>
              <a:t>www.intel.com</a:t>
            </a:r>
            <a:endParaRPr lang="en-US" altLang="fa-IR" sz="2000" b="0" dirty="0" smtClean="0"/>
          </a:p>
          <a:p>
            <a:pPr algn="r" rtl="1" eaLnBrk="1" hangingPunct="1"/>
            <a:r>
              <a:rPr lang="fa-IR" altLang="fa-IR" sz="2000" dirty="0">
                <a:cs typeface="B Nazanin" panose="00000400000000000000" pitchFamily="2" charset="-78"/>
              </a:rPr>
              <a:t>م. صاحب‌الزمانی، طراحی کامپیوتری سیستم‌های دیجیتال، نشر شیخ بهایی، 1398</a:t>
            </a:r>
            <a:endParaRPr lang="en-US" altLang="fa-IR" sz="2000" dirty="0">
              <a:cs typeface="B Nazanin" panose="00000400000000000000" pitchFamily="2" charset="-78"/>
            </a:endParaRPr>
          </a:p>
          <a:p>
            <a:pPr eaLnBrk="1" hangingPunct="1"/>
            <a:endParaRPr lang="en-US" altLang="fa-IR" sz="2000" b="0" dirty="0" smtClean="0"/>
          </a:p>
          <a:p>
            <a:pPr eaLnBrk="1" hangingPunct="1"/>
            <a:r>
              <a:rPr lang="en-US" altLang="fa-IR" sz="2000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[</a:t>
            </a:r>
            <a:r>
              <a:rPr lang="en-US" altLang="fa-IR" sz="2000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Cong05</a:t>
            </a:r>
            <a:r>
              <a:rPr lang="en-US" altLang="fa-IR" sz="2000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] J. Cong, H. Huang, and X. Yuan, “Technology mapping and architecture evaluation for k/m-</a:t>
            </a:r>
            <a:r>
              <a:rPr lang="en-US" altLang="fa-IR" sz="2000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macrocell</a:t>
            </a:r>
            <a:r>
              <a:rPr lang="en-US" altLang="fa-IR" sz="2000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-based FPGAs,” </a:t>
            </a:r>
            <a:r>
              <a:rPr lang="en-US" altLang="fa-IR" sz="2000" b="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TODAES</a:t>
            </a:r>
            <a:r>
              <a:rPr lang="en-US" altLang="fa-IR" sz="2000" b="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vol. 10, pp. 3–23, January 2005.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چرخة طراحی</a:t>
            </a:r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85179" y="1000125"/>
            <a:ext cx="8679309" cy="5214938"/>
          </a:xfrm>
        </p:spPr>
        <p:txBody>
          <a:bodyPr/>
          <a:lstStyle/>
          <a:p>
            <a:r>
              <a:rPr lang="fa-IR" altLang="en-US" dirty="0" smtClean="0"/>
              <a:t>سنتز:</a:t>
            </a:r>
          </a:p>
          <a:p>
            <a:pPr lvl="1"/>
            <a:r>
              <a:rPr lang="fa-IR" altLang="en-US" dirty="0" smtClean="0"/>
              <a:t>تولید مدار</a:t>
            </a:r>
          </a:p>
          <a:p>
            <a:pPr lvl="2"/>
            <a:r>
              <a:rPr lang="fa-IR" altLang="en-US" dirty="0" smtClean="0"/>
              <a:t> </a:t>
            </a:r>
            <a:r>
              <a:rPr lang="fa-IR" altLang="en-US" sz="2800" dirty="0" smtClean="0"/>
              <a:t>فلیپ فلاپ‌ها + معادلات بولین مدارهای ترکیبی</a:t>
            </a:r>
            <a:endParaRPr lang="fa-IR" altLang="en-US" dirty="0" smtClean="0"/>
          </a:p>
          <a:p>
            <a:pPr lvl="1"/>
            <a:r>
              <a:rPr lang="fa-IR" altLang="en-US" dirty="0" smtClean="0"/>
              <a:t>نگاشت فناوری </a:t>
            </a:r>
            <a:r>
              <a:rPr lang="fa-IR" altLang="en-US" sz="2400" dirty="0" smtClean="0"/>
              <a:t>(</a:t>
            </a:r>
            <a:r>
              <a:rPr lang="en-US" altLang="en-US" sz="2000" dirty="0" smtClean="0"/>
              <a:t>technology mapping</a:t>
            </a:r>
            <a:r>
              <a:rPr lang="fa-IR" altLang="en-US" sz="2400" dirty="0" smtClean="0"/>
              <a:t>)</a:t>
            </a:r>
            <a:endParaRPr lang="fa-IR" altLang="en-US" dirty="0" smtClean="0"/>
          </a:p>
          <a:p>
            <a:pPr lvl="2"/>
            <a:r>
              <a:rPr lang="fa-IR" altLang="en-US" sz="2800" dirty="0" smtClean="0"/>
              <a:t> تبدیل معادلات بولین به منابع سخت‌افزاری موجود در تکنولوژی (</a:t>
            </a:r>
            <a:r>
              <a:rPr lang="en-US" altLang="en-US" sz="2400" dirty="0" smtClean="0"/>
              <a:t>FPGA</a:t>
            </a:r>
            <a:r>
              <a:rPr lang="fa-IR" altLang="en-US" sz="2800" dirty="0" smtClean="0"/>
              <a:t>)</a:t>
            </a:r>
          </a:p>
          <a:p>
            <a:pPr lvl="1"/>
            <a:r>
              <a:rPr lang="fa-IR" altLang="en-US" dirty="0" smtClean="0"/>
              <a:t>بهینه‌سازی مدار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B9A71F3-446A-452F-A005-DEB78855A0F4}" type="slidenum">
              <a:rPr lang="en-US" altLang="en-US" sz="1300" b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6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324600"/>
            <a:ext cx="533400" cy="4572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9B9B9CF-D32A-4601-A4A8-7BDBB69722A1}" type="slidenum">
              <a:rPr lang="en-US" altLang="en-US" sz="1300" b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mtClean="0"/>
              <a:t>سنتز و نگاشت فناوری</a:t>
            </a:r>
            <a:endParaRPr lang="en-US" altLang="en-US" smtClean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7315200" y="4114800"/>
            <a:ext cx="1447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28750" y="4786313"/>
            <a:ext cx="7358063" cy="1428750"/>
          </a:xfrm>
          <a:prstGeom prst="rect">
            <a:avLst/>
          </a:prstGeom>
        </p:spPr>
        <p:txBody>
          <a:bodyPr/>
          <a:lstStyle/>
          <a:p>
            <a:pPr marL="342900" indent="-342900" algn="r" rtl="1">
              <a:spcBef>
                <a:spcPct val="20000"/>
              </a:spcBef>
              <a:buFontTx/>
              <a:buChar char="•"/>
              <a:defRPr/>
            </a:pPr>
            <a:r>
              <a:rPr lang="fa-IR" sz="2400" b="1" kern="0" dirty="0">
                <a:solidFill>
                  <a:srgbClr val="FF5050"/>
                </a:solidFill>
                <a:latin typeface="Arial"/>
                <a:cs typeface="B Mitra" pitchFamily="2" charset="-78"/>
              </a:rPr>
              <a:t>خروجی سنتز:</a:t>
            </a:r>
          </a:p>
          <a:p>
            <a:pPr marL="895350" lvl="1" indent="-43815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sz="22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نت لیست مدار بر حسب اجزای موجود در تراشه</a:t>
            </a:r>
          </a:p>
          <a:p>
            <a:pPr marL="1143000" lvl="2" indent="-228600" algn="r" rtl="1">
              <a:spcBef>
                <a:spcPct val="20000"/>
              </a:spcBef>
              <a:buFont typeface="Arial" charset="0"/>
              <a:buChar char="−"/>
              <a:defRPr/>
            </a:pPr>
            <a:r>
              <a:rPr lang="fa-IR" sz="2400" kern="0" dirty="0">
                <a:solidFill>
                  <a:srgbClr val="000000"/>
                </a:solidFill>
                <a:latin typeface="Arial"/>
                <a:cs typeface="B Mitra" pitchFamily="2" charset="-78"/>
              </a:rPr>
              <a:t> چه اجزایی و نحوة اتصال آنها (به هم و به پورت‌ها)</a:t>
            </a:r>
            <a:endParaRPr lang="fa-IR" sz="2200" kern="0" dirty="0">
              <a:solidFill>
                <a:srgbClr val="0000FF"/>
              </a:solidFill>
              <a:latin typeface="Arial"/>
              <a:cs typeface="B Mitra" pitchFamily="2" charset="-78"/>
            </a:endParaRPr>
          </a:p>
        </p:txBody>
      </p:sp>
      <p:sp>
        <p:nvSpPr>
          <p:cNvPr id="3" name="Curved Up Arrow 2"/>
          <p:cNvSpPr/>
          <p:nvPr/>
        </p:nvSpPr>
        <p:spPr bwMode="auto">
          <a:xfrm rot="10800000" flipH="1">
            <a:off x="2627784" y="1057120"/>
            <a:ext cx="2218826" cy="432047"/>
          </a:xfrm>
          <a:prstGeom prst="curvedUpArrow">
            <a:avLst>
              <a:gd name="adj1" fmla="val 25000"/>
              <a:gd name="adj2" fmla="val 52071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19175" eaLnBrk="1" hangingPunct="1"/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844824"/>
            <a:ext cx="2678908" cy="2657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679760"/>
            <a:ext cx="2777895" cy="291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1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CCC52E6-3977-435D-8B04-AC502842597D}" type="slidenum">
              <a:rPr lang="en-US" altLang="en-US" sz="1300" b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412" name="Rectangle 221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fa-IR" altLang="en-US" dirty="0" smtClean="0"/>
              <a:t>خروجی ابزار سنتز (مثال)</a:t>
            </a:r>
            <a:endParaRPr lang="de-DE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41905" y="1556792"/>
            <a:ext cx="3646119" cy="17081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T</a:t>
            </a:r>
            <a:r>
              <a:rPr lang="en-US" baseline="-25000" dirty="0" err="1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= 1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T</a:t>
            </a:r>
            <a:r>
              <a:rPr lang="en-US" baseline="-25000" dirty="0" err="1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err="1" smtClean="0">
                <a:solidFill>
                  <a:srgbClr val="000000"/>
                </a:solidFill>
              </a:rPr>
              <a:t>z</a:t>
            </a:r>
            <a:r>
              <a:rPr lang="en-US" baseline="-25000" dirty="0" err="1" smtClean="0">
                <a:solidFill>
                  <a:srgbClr val="000000"/>
                </a:solidFill>
              </a:rPr>
              <a:t>1</a:t>
            </a:r>
            <a:r>
              <a:rPr lang="en-US" dirty="0" err="1" smtClean="0">
                <a:solidFill>
                  <a:srgbClr val="000000"/>
                </a:solidFill>
              </a:rPr>
              <a:t>.z</a:t>
            </a:r>
            <a:r>
              <a:rPr lang="en-US" baseline="-25000" dirty="0" err="1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’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T</a:t>
            </a:r>
            <a:r>
              <a:rPr lang="en-US" baseline="-25000" dirty="0" err="1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err="1" smtClean="0">
                <a:solidFill>
                  <a:srgbClr val="000000"/>
                </a:solidFill>
              </a:rPr>
              <a:t>z</a:t>
            </a:r>
            <a:r>
              <a:rPr lang="en-US" baseline="-25000" dirty="0" err="1" smtClean="0">
                <a:solidFill>
                  <a:srgbClr val="000000"/>
                </a:solidFill>
              </a:rPr>
              <a:t>1</a:t>
            </a:r>
            <a:r>
              <a:rPr lang="en-US" dirty="0" err="1" smtClean="0">
                <a:solidFill>
                  <a:srgbClr val="000000"/>
                </a:solidFill>
              </a:rPr>
              <a:t>.z</a:t>
            </a:r>
            <a:r>
              <a:rPr lang="en-US" baseline="-25000" dirty="0" err="1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T</a:t>
            </a:r>
            <a:r>
              <a:rPr lang="en-US" baseline="-25000" dirty="0" err="1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err="1" smtClean="0">
                <a:solidFill>
                  <a:srgbClr val="000000"/>
                </a:solidFill>
              </a:rPr>
              <a:t>z</a:t>
            </a:r>
            <a:r>
              <a:rPr lang="en-US" baseline="-25000" dirty="0" err="1" smtClean="0">
                <a:solidFill>
                  <a:srgbClr val="000000"/>
                </a:solidFill>
              </a:rPr>
              <a:t>1</a:t>
            </a:r>
            <a:r>
              <a:rPr lang="en-US" dirty="0" err="1" smtClean="0">
                <a:solidFill>
                  <a:srgbClr val="000000"/>
                </a:solidFill>
              </a:rPr>
              <a:t>.z</a:t>
            </a:r>
            <a:r>
              <a:rPr lang="en-US" baseline="-25000" dirty="0" err="1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 + </a:t>
            </a:r>
            <a:r>
              <a:rPr lang="en-US" dirty="0" err="1" smtClean="0">
                <a:solidFill>
                  <a:srgbClr val="000000"/>
                </a:solidFill>
              </a:rPr>
              <a:t>z</a:t>
            </a:r>
            <a:r>
              <a:rPr lang="en-US" baseline="-25000" dirty="0" err="1" smtClean="0">
                <a:solidFill>
                  <a:srgbClr val="000000"/>
                </a:solidFill>
              </a:rPr>
              <a:t>1</a:t>
            </a:r>
            <a:r>
              <a:rPr lang="en-US" dirty="0" err="1" smtClean="0">
                <a:solidFill>
                  <a:srgbClr val="000000"/>
                </a:solidFill>
              </a:rPr>
              <a:t>.z</a:t>
            </a:r>
            <a:r>
              <a:rPr lang="en-US" baseline="-25000" dirty="0" err="1" smtClean="0">
                <a:solidFill>
                  <a:srgbClr val="000000"/>
                </a:solidFill>
              </a:rPr>
              <a:t>2</a:t>
            </a:r>
            <a:r>
              <a:rPr lang="en-US" dirty="0" err="1" smtClean="0">
                <a:solidFill>
                  <a:srgbClr val="000000"/>
                </a:solidFill>
              </a:rPr>
              <a:t>.z</a:t>
            </a:r>
            <a:r>
              <a:rPr lang="en-US" baseline="-25000" dirty="0" err="1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  <a:p>
            <a:endParaRPr lang="fa-I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535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defTabSz="820738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CCC52E6-3977-435D-8B04-AC502842597D}" type="slidenum">
              <a:rPr lang="en-US" altLang="en-US" sz="1300" b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7411" name="Picture 220" descr="exampl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130324"/>
            <a:ext cx="8642350" cy="510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221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fa-IR" altLang="en-US" smtClean="0"/>
              <a:t>خروجی ابزار سنتز</a:t>
            </a:r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2252371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چرخة طراحی</a:t>
            </a:r>
            <a:endParaRPr lang="en-US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57625" y="1000125"/>
            <a:ext cx="4929188" cy="5214938"/>
          </a:xfrm>
        </p:spPr>
        <p:txBody>
          <a:bodyPr/>
          <a:lstStyle/>
          <a:p>
            <a:r>
              <a:rPr lang="fa-IR" altLang="en-US" dirty="0" smtClean="0"/>
              <a:t>جایابی </a:t>
            </a:r>
            <a:r>
              <a:rPr lang="en-US" altLang="en-US" dirty="0" smtClean="0"/>
              <a:t>(</a:t>
            </a:r>
            <a:r>
              <a:rPr lang="en-US" altLang="en-US" sz="2800" dirty="0" smtClean="0"/>
              <a:t>placement</a:t>
            </a:r>
            <a:r>
              <a:rPr lang="en-US" altLang="en-US" dirty="0" smtClean="0"/>
              <a:t>)</a:t>
            </a:r>
            <a:r>
              <a:rPr lang="fa-IR" altLang="en-US" dirty="0" smtClean="0"/>
              <a:t>:</a:t>
            </a:r>
          </a:p>
          <a:p>
            <a:pPr lvl="1"/>
            <a:r>
              <a:rPr lang="fa-IR" altLang="en-US" dirty="0" smtClean="0"/>
              <a:t>اختصاص محل به اجزای مدار</a:t>
            </a:r>
          </a:p>
          <a:p>
            <a:pPr lvl="2"/>
            <a:r>
              <a:rPr lang="fa-IR" altLang="en-US" sz="2800" dirty="0" smtClean="0"/>
              <a:t> تخصیص بلوک‌های منطقی به اجزای مدار</a:t>
            </a:r>
          </a:p>
          <a:p>
            <a:pPr lvl="2"/>
            <a:r>
              <a:rPr lang="fa-IR" altLang="en-US" sz="2800" dirty="0" smtClean="0"/>
              <a:t> تلاش برای چیدمان بهینه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A44E6AF-C74C-4268-86DF-CE162F5985D6}" type="slidenum">
              <a:rPr lang="en-US" altLang="en-US" sz="1300" b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9461" name="Group 23"/>
          <p:cNvGrpSpPr>
            <a:grpSpLocks/>
          </p:cNvGrpSpPr>
          <p:nvPr/>
        </p:nvGrpSpPr>
        <p:grpSpPr bwMode="auto">
          <a:xfrm>
            <a:off x="357188" y="571500"/>
            <a:ext cx="3071812" cy="4143375"/>
            <a:chOff x="320674" y="601678"/>
            <a:chExt cx="4108450" cy="5026619"/>
          </a:xfrm>
        </p:grpSpPr>
        <p:sp>
          <p:nvSpPr>
            <p:cNvPr id="25" name="Rounded Rectangle 24"/>
            <p:cNvSpPr/>
            <p:nvPr/>
          </p:nvSpPr>
          <p:spPr bwMode="auto">
            <a:xfrm>
              <a:off x="607309" y="601678"/>
              <a:ext cx="1927893" cy="9995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>
                <a:defRPr/>
              </a:pPr>
              <a:endParaRPr lang="en-US" sz="18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9464" name="TextBox 6"/>
            <p:cNvSpPr txBox="1">
              <a:spLocks noChangeArrowheads="1"/>
            </p:cNvSpPr>
            <p:nvPr/>
          </p:nvSpPr>
          <p:spPr bwMode="auto">
            <a:xfrm>
              <a:off x="820736" y="744553"/>
              <a:ext cx="1428750" cy="765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Design Entry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607309" y="2101961"/>
              <a:ext cx="1927893" cy="9995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>
                <a:defRPr/>
              </a:pPr>
              <a:endParaRPr lang="en-US" sz="18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9466" name="TextBox 8"/>
            <p:cNvSpPr txBox="1">
              <a:spLocks noChangeArrowheads="1"/>
            </p:cNvSpPr>
            <p:nvPr/>
          </p:nvSpPr>
          <p:spPr bwMode="auto">
            <a:xfrm>
              <a:off x="820736" y="2244740"/>
              <a:ext cx="1428750" cy="437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Synthesis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607309" y="3602242"/>
              <a:ext cx="1927893" cy="9995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>
                <a:defRPr/>
              </a:pPr>
              <a:endParaRPr lang="en-US" sz="18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9468" name="TextBox 10"/>
            <p:cNvSpPr txBox="1">
              <a:spLocks noChangeArrowheads="1"/>
            </p:cNvSpPr>
            <p:nvPr/>
          </p:nvSpPr>
          <p:spPr bwMode="auto">
            <a:xfrm>
              <a:off x="820736" y="3744928"/>
              <a:ext cx="1428750" cy="765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Place &amp; Route</a:t>
              </a:r>
            </a:p>
          </p:txBody>
        </p:sp>
        <p:cxnSp>
          <p:nvCxnSpPr>
            <p:cNvPr id="19469" name="Straight Arrow Connector 12"/>
            <p:cNvCxnSpPr>
              <a:cxnSpLocks noChangeShapeType="1"/>
              <a:stCxn id="25" idx="2"/>
              <a:endCxn id="27" idx="0"/>
            </p:cNvCxnSpPr>
            <p:nvPr/>
          </p:nvCxnSpPr>
          <p:spPr bwMode="auto">
            <a:xfrm rot="5400000">
              <a:off x="1320799" y="1851040"/>
              <a:ext cx="500062" cy="158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0" name="Straight Arrow Connector 13"/>
            <p:cNvCxnSpPr>
              <a:cxnSpLocks noChangeShapeType="1"/>
            </p:cNvCxnSpPr>
            <p:nvPr/>
          </p:nvCxnSpPr>
          <p:spPr bwMode="auto">
            <a:xfrm rot="5400000">
              <a:off x="1355723" y="3351228"/>
              <a:ext cx="500063" cy="158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1" name="Straight Arrow Connector 14"/>
            <p:cNvCxnSpPr>
              <a:cxnSpLocks noChangeShapeType="1"/>
            </p:cNvCxnSpPr>
            <p:nvPr/>
          </p:nvCxnSpPr>
          <p:spPr bwMode="auto">
            <a:xfrm rot="5400000">
              <a:off x="1357312" y="4851415"/>
              <a:ext cx="500062" cy="1587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2" name="TextBox 15"/>
            <p:cNvSpPr txBox="1">
              <a:spLocks noChangeArrowheads="1"/>
            </p:cNvSpPr>
            <p:nvPr/>
          </p:nvSpPr>
          <p:spPr bwMode="auto">
            <a:xfrm>
              <a:off x="320674" y="4935553"/>
              <a:ext cx="2643187" cy="69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1600" b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Configuration Bitstream</a:t>
              </a:r>
            </a:p>
          </p:txBody>
        </p:sp>
        <p:sp>
          <p:nvSpPr>
            <p:cNvPr id="19473" name="Rounded Rectangle 16"/>
            <p:cNvSpPr>
              <a:spLocks noChangeArrowheads="1"/>
            </p:cNvSpPr>
            <p:nvPr/>
          </p:nvSpPr>
          <p:spPr bwMode="auto">
            <a:xfrm>
              <a:off x="2892424" y="1601803"/>
              <a:ext cx="1428750" cy="50006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r" defTabSz="1019175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endParaRPr lang="en-US" altLang="en-US" sz="1800" b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474" name="TextBox 17"/>
            <p:cNvSpPr txBox="1">
              <a:spLocks noChangeArrowheads="1"/>
            </p:cNvSpPr>
            <p:nvPr/>
          </p:nvSpPr>
          <p:spPr bwMode="auto">
            <a:xfrm>
              <a:off x="2820986" y="1744678"/>
              <a:ext cx="1571625" cy="364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Simulation</a:t>
              </a:r>
              <a:endParaRPr lang="en-US" altLang="en-US" sz="1800" b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9475" name="Straight Arrow Connector 18"/>
            <p:cNvCxnSpPr>
              <a:cxnSpLocks noChangeShapeType="1"/>
              <a:endCxn id="19473" idx="1"/>
            </p:cNvCxnSpPr>
            <p:nvPr/>
          </p:nvCxnSpPr>
          <p:spPr bwMode="auto">
            <a:xfrm>
              <a:off x="1585911" y="1851040"/>
              <a:ext cx="1306513" cy="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6" name="Rounded Rectangle 24"/>
            <p:cNvSpPr>
              <a:spLocks noChangeArrowheads="1"/>
            </p:cNvSpPr>
            <p:nvPr/>
          </p:nvSpPr>
          <p:spPr bwMode="auto">
            <a:xfrm>
              <a:off x="2928936" y="3101990"/>
              <a:ext cx="1428750" cy="500063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r" defTabSz="1019175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endParaRPr lang="en-US" altLang="en-US" sz="1800" b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477" name="TextBox 25"/>
            <p:cNvSpPr txBox="1">
              <a:spLocks noChangeArrowheads="1"/>
            </p:cNvSpPr>
            <p:nvPr/>
          </p:nvSpPr>
          <p:spPr bwMode="auto">
            <a:xfrm>
              <a:off x="2857499" y="3173428"/>
              <a:ext cx="1571625" cy="364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Simulation</a:t>
              </a:r>
              <a:endParaRPr lang="en-US" altLang="en-US" sz="1800" b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9478" name="Straight Arrow Connector 26"/>
            <p:cNvCxnSpPr>
              <a:cxnSpLocks noChangeShapeType="1"/>
              <a:endCxn id="19476" idx="1"/>
            </p:cNvCxnSpPr>
            <p:nvPr/>
          </p:nvCxnSpPr>
          <p:spPr bwMode="auto">
            <a:xfrm>
              <a:off x="1611311" y="3349640"/>
              <a:ext cx="1317625" cy="3175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9" name="Rounded Rectangle 28"/>
            <p:cNvSpPr>
              <a:spLocks noChangeArrowheads="1"/>
            </p:cNvSpPr>
            <p:nvPr/>
          </p:nvSpPr>
          <p:spPr bwMode="auto">
            <a:xfrm>
              <a:off x="2928936" y="4602178"/>
              <a:ext cx="1428750" cy="50006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r" defTabSz="1019175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defTabSz="1019175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endParaRPr lang="en-US" altLang="en-US" sz="1800" b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480" name="TextBox 29"/>
            <p:cNvSpPr txBox="1">
              <a:spLocks noChangeArrowheads="1"/>
            </p:cNvSpPr>
            <p:nvPr/>
          </p:nvSpPr>
          <p:spPr bwMode="auto">
            <a:xfrm>
              <a:off x="2857499" y="4673616"/>
              <a:ext cx="1571625" cy="364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Simulation</a:t>
              </a:r>
              <a:endParaRPr lang="en-US" altLang="en-US" sz="1800" b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9481" name="Straight Arrow Connector 30"/>
            <p:cNvCxnSpPr>
              <a:cxnSpLocks noChangeShapeType="1"/>
              <a:endCxn id="19479" idx="1"/>
            </p:cNvCxnSpPr>
            <p:nvPr/>
          </p:nvCxnSpPr>
          <p:spPr bwMode="auto">
            <a:xfrm>
              <a:off x="1624011" y="4848240"/>
              <a:ext cx="1304925" cy="4763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773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چرخة طراحی</a:t>
            </a:r>
            <a:endParaRPr lang="en-US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57625" y="1000125"/>
            <a:ext cx="4929188" cy="5214938"/>
          </a:xfrm>
        </p:spPr>
        <p:txBody>
          <a:bodyPr/>
          <a:lstStyle/>
          <a:p>
            <a:r>
              <a:rPr lang="fa-IR" altLang="en-US" dirty="0" smtClean="0"/>
              <a:t>جایابی </a:t>
            </a:r>
            <a:r>
              <a:rPr lang="en-US" altLang="en-US" dirty="0" smtClean="0"/>
              <a:t>(</a:t>
            </a:r>
            <a:r>
              <a:rPr lang="en-US" altLang="en-US" sz="2800" dirty="0" smtClean="0"/>
              <a:t>placement</a:t>
            </a:r>
            <a:r>
              <a:rPr lang="en-US" altLang="en-US" dirty="0" smtClean="0"/>
              <a:t>)</a:t>
            </a:r>
            <a:r>
              <a:rPr lang="fa-IR" altLang="en-US" dirty="0" smtClean="0"/>
              <a:t>: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A44E6AF-C74C-4268-86DF-CE162F5985D6}" type="slidenum">
              <a:rPr lang="en-US" altLang="en-US" sz="1300" b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9482" name="Picture 26" descr="fig1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44" y="3136732"/>
            <a:ext cx="3683063" cy="302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 descr="fig1-2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42" b="15519"/>
          <a:stretch/>
        </p:blipFill>
        <p:spPr bwMode="auto">
          <a:xfrm>
            <a:off x="863515" y="2996952"/>
            <a:ext cx="3191023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Curved Up Arrow 29"/>
          <p:cNvSpPr/>
          <p:nvPr/>
        </p:nvSpPr>
        <p:spPr bwMode="auto">
          <a:xfrm flipV="1">
            <a:off x="3419872" y="2352265"/>
            <a:ext cx="1584176" cy="469776"/>
          </a:xfrm>
          <a:prstGeom prst="curvedUpArrow">
            <a:avLst>
              <a:gd name="adj1" fmla="val 25000"/>
              <a:gd name="adj2" fmla="val 52071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19175" eaLnBrk="1" hangingPunct="1"/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چرخة طراحی</a:t>
            </a:r>
            <a:endParaRPr lang="en-US" alt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285875" y="1000125"/>
            <a:ext cx="7500938" cy="2000250"/>
          </a:xfrm>
        </p:spPr>
        <p:txBody>
          <a:bodyPr/>
          <a:lstStyle/>
          <a:p>
            <a:r>
              <a:rPr lang="fa-IR" altLang="en-US" smtClean="0"/>
              <a:t>مسیریابی (</a:t>
            </a:r>
            <a:r>
              <a:rPr lang="en-US" altLang="en-US" sz="2800" smtClean="0"/>
              <a:t>routing</a:t>
            </a:r>
            <a:r>
              <a:rPr lang="fa-IR" altLang="en-US" smtClean="0"/>
              <a:t>):</a:t>
            </a:r>
          </a:p>
          <a:p>
            <a:pPr lvl="1"/>
            <a:r>
              <a:rPr lang="fa-IR" altLang="en-US" smtClean="0"/>
              <a:t>تعیین مسیر برای اتصالات</a:t>
            </a:r>
          </a:p>
          <a:p>
            <a:pPr lvl="2"/>
            <a:r>
              <a:rPr lang="fa-IR" altLang="en-US" sz="2800" smtClean="0"/>
              <a:t> تعیین قطع یا وصل بودن سوییچ‌ها</a:t>
            </a:r>
          </a:p>
          <a:p>
            <a:pPr lvl="2"/>
            <a:r>
              <a:rPr lang="fa-IR" altLang="en-US" sz="2800" smtClean="0"/>
              <a:t> تلاش برای تکمیل مسیریابی همة اتصالات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3538392-3A3E-421F-938D-E5E30FBC94D4}" type="slidenum">
              <a:rPr lang="en-US" altLang="en-US" sz="1300" b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70" y="2998646"/>
            <a:ext cx="4023616" cy="331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6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28937</TotalTime>
  <Words>839</Words>
  <Application>Microsoft Office PowerPoint</Application>
  <PresentationFormat>On-screen Show (4:3)</PresentationFormat>
  <Paragraphs>195</Paragraphs>
  <Slides>29</Slides>
  <Notes>29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 Mitra</vt:lpstr>
      <vt:lpstr>B Nazanin</vt:lpstr>
      <vt:lpstr>B Titr</vt:lpstr>
      <vt:lpstr>Lotus</vt:lpstr>
      <vt:lpstr>Times New Roman</vt:lpstr>
      <vt:lpstr>Wingdings</vt:lpstr>
      <vt:lpstr>1_presentation_template</vt:lpstr>
      <vt:lpstr>2_presentation_template</vt:lpstr>
      <vt:lpstr>Architecture Design Methodology</vt:lpstr>
      <vt:lpstr>Aspects of an Experimental Flow</vt:lpstr>
      <vt:lpstr>چرخة طراحی</vt:lpstr>
      <vt:lpstr>سنتز و نگاشت فناوری</vt:lpstr>
      <vt:lpstr>خروجی ابزار سنتز (مثال)</vt:lpstr>
      <vt:lpstr>خروجی ابزار سنتز</vt:lpstr>
      <vt:lpstr>چرخة طراحی</vt:lpstr>
      <vt:lpstr>چرخة طراحی</vt:lpstr>
      <vt:lpstr>چرخة طراحی</vt:lpstr>
      <vt:lpstr>Architecture Design Methodology</vt:lpstr>
      <vt:lpstr>Methodology</vt:lpstr>
      <vt:lpstr>Aspects of an Experimental Flow</vt:lpstr>
      <vt:lpstr>Example</vt:lpstr>
      <vt:lpstr>Example</vt:lpstr>
      <vt:lpstr>LUT Structure</vt:lpstr>
      <vt:lpstr>Hierarchical Structure</vt:lpstr>
      <vt:lpstr>Intel Cyclone</vt:lpstr>
      <vt:lpstr>معماری اتصالات</vt:lpstr>
      <vt:lpstr>Example</vt:lpstr>
      <vt:lpstr>Speed Trade-Offs</vt:lpstr>
      <vt:lpstr>Speed Trade-Offs</vt:lpstr>
      <vt:lpstr>Speed Trade-Offs</vt:lpstr>
      <vt:lpstr>Virtex 5, Virtex 6</vt:lpstr>
      <vt:lpstr>Virtex 7</vt:lpstr>
      <vt:lpstr>Stratix/Cyclone</vt:lpstr>
      <vt:lpstr>Power Trade-Offs</vt:lpstr>
      <vt:lpstr>PLA/PAL-Style Logic Blocks</vt:lpstr>
      <vt:lpstr>PLA/PAL-Style Logic Blocks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985</cp:revision>
  <dcterms:created xsi:type="dcterms:W3CDTF">1601-01-01T00:00:00Z</dcterms:created>
  <dcterms:modified xsi:type="dcterms:W3CDTF">2022-03-14T19:32:41Z</dcterms:modified>
</cp:coreProperties>
</file>