
<file path=[Content_Types].xml><?xml version="1.0" encoding="utf-8"?>
<Types xmlns="http://schemas.openxmlformats.org/package/2006/content-types"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13"/>
  </p:notesMasterIdLst>
  <p:sldIdLst>
    <p:sldId id="256" r:id="rId3"/>
    <p:sldId id="271" r:id="rId4"/>
    <p:sldId id="274" r:id="rId5"/>
    <p:sldId id="278" r:id="rId6"/>
    <p:sldId id="279" r:id="rId7"/>
    <p:sldId id="281" r:id="rId8"/>
    <p:sldId id="276" r:id="rId9"/>
    <p:sldId id="282" r:id="rId10"/>
    <p:sldId id="270" r:id="rId11"/>
    <p:sldId id="272" r:id="rId1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CC"/>
    <a:srgbClr val="CCFFCC"/>
    <a:srgbClr val="990000"/>
    <a:srgbClr val="66FFCC"/>
    <a:srgbClr val="FF3399"/>
    <a:srgbClr val="FF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8679" autoAdjust="0"/>
  </p:normalViewPr>
  <p:slideViewPr>
    <p:cSldViewPr>
      <p:cViewPr varScale="1">
        <p:scale>
          <a:sx n="58" d="100"/>
          <a:sy n="58" d="100"/>
        </p:scale>
        <p:origin x="984" y="1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C8C0A457-8A62-43A1-AFF3-B72EA10F954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96765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E2C17DF-5A26-4323-B9C3-03DA2393BBB4}" type="slidenum">
              <a:rPr lang="en-US" altLang="fa-IR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34642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FD47C17-B093-403D-B7E1-B4D8157D1033}" type="slidenum">
              <a:rPr lang="en-US" altLang="fa-IR"/>
              <a:pPr>
                <a:spcBef>
                  <a:spcPct val="0"/>
                </a:spcBef>
              </a:pPr>
              <a:t>10</a:t>
            </a:fld>
            <a:endParaRPr lang="en-US" altLang="fa-IR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7122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4371C07-D256-4F58-A90F-495B666A8E8B}" type="slidenum">
              <a:rPr lang="en-US" altLang="fa-IR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2973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D69B9E-696F-4A9B-984A-D4E8FE501E11}" type="slidenum">
              <a:rPr lang="en-US" altLang="fa-IR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5826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AD69B9E-696F-4A9B-984A-D4E8FE501E11}" type="slidenum">
              <a:rPr lang="en-US" altLang="fa-IR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151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3C44E4-A5FD-43ED-AB4B-3F55D2DABFCD}" type="slidenum">
              <a:rPr lang="en-US" altLang="fa-IR"/>
              <a:pPr>
                <a:spcBef>
                  <a:spcPct val="0"/>
                </a:spcBef>
              </a:pPr>
              <a:t>5</a:t>
            </a:fld>
            <a:endParaRPr lang="en-US" altLang="fa-IR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5400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300A86-4CDC-4A33-A92B-33CB236C31AE}" type="slidenum">
              <a:rPr lang="en-US" altLang="fa-IR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192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337B29-EA1B-4355-89EA-283F7DE07A59}" type="slidenum">
              <a:rPr lang="en-US" altLang="fa-IR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812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42B079B-963E-470F-A92A-AF5D33D44D14}" type="slidenum">
              <a:rPr lang="en-US" altLang="fa-IR"/>
              <a:pPr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86997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AD890D2-77BD-4753-B27C-6BEC1A7BBBD9}" type="slidenum">
              <a:rPr lang="en-US" altLang="fa-IR"/>
              <a:pPr>
                <a:spcBef>
                  <a:spcPct val="0"/>
                </a:spcBef>
              </a:pPr>
              <a:t>9</a:t>
            </a:fld>
            <a:endParaRPr lang="en-US" altLang="fa-IR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74886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594786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5E4E17-B6AD-46E5-912C-EF2F019EB02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234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AA0D24-8FCF-4B34-9B10-944736A26DF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04334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8DB390-5EB0-4FA5-B16A-C96FD4A6E7C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533791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E09F5-B6C9-4245-BA3E-E0462C3FECD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234764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5F0C86-859D-4DCB-BCC6-6B3F1E3CD00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5632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09E8C8-B7D7-43BA-891F-BB7A67707D7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2307645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886DCB-7828-46AD-A803-9CE1E5F9B7AD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59522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165C24-A38F-48B8-B391-C93C94D2E243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6583699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3231BF-B9FE-40B1-8009-077943311007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5760307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56990F-227A-481D-9901-D91CCB9EF7B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355577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E9C450-170C-475A-8EE0-A6AF219E4B7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8364390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8A6F5-C91F-44CB-8B55-C28874FEFD8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94728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87A17F-51D0-4B2C-85EE-E40B4E6EE77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880982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3EF002-FC6B-46FF-BACD-EB0569FDF792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714433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E3F079-E48D-4D86-B8A9-EA1FD5889FF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27981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B24506-4A78-40B2-9681-3C50A6F89BB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11216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E2C9D3-A367-4DE8-A590-33BB5650F07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507442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5AFF2D-9402-4B3B-A9A6-0326BA70642B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73607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431-3B7B-427E-AAE7-274D2B776F89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785231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A2BD83-B839-4E34-A868-F9F91E24D28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5587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3586E9-A24E-4DBD-A5D7-C2E57A5FEE0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40200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151F3D74-800B-45AE-9FAF-7F066309FA6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9" r:id="rId1"/>
    <p:sldLayoutId id="2147483838" r:id="rId2"/>
    <p:sldLayoutId id="2147483839" r:id="rId3"/>
    <p:sldLayoutId id="2147483840" r:id="rId4"/>
    <p:sldLayoutId id="2147483841" r:id="rId5"/>
    <p:sldLayoutId id="2147483842" r:id="rId6"/>
    <p:sldLayoutId id="2147483843" r:id="rId7"/>
    <p:sldLayoutId id="2147483844" r:id="rId8"/>
    <p:sldLayoutId id="2147483845" r:id="rId9"/>
    <p:sldLayoutId id="2147483846" r:id="rId10"/>
    <p:sldLayoutId id="2147483847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0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300">
          <a:solidFill>
            <a:schemeClr val="tx1"/>
          </a:solidFill>
          <a:latin typeface="+mn-lt"/>
          <a:cs typeface="+mn-cs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100">
          <a:solidFill>
            <a:schemeClr val="tx1"/>
          </a:solidFill>
          <a:latin typeface="+mn-lt"/>
          <a:cs typeface="+mn-cs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1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1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1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1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smtClean="0"/>
            </a:lvl1pPr>
          </a:lstStyle>
          <a:p>
            <a:pPr>
              <a:defRPr/>
            </a:pPr>
            <a:fld id="{9851E916-7E62-4496-BC28-09C02C10C720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Reconfigurable Architectures</a:t>
            </a:r>
          </a:p>
        </p:txBody>
      </p:sp>
      <p:sp>
        <p:nvSpPr>
          <p:cNvPr id="5123" name="Rectangle 4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Granularity</a:t>
            </a:r>
            <a:endParaRPr lang="fa-IR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22B249-F3C3-4E3E-AF73-D3984AF790F8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References</a:t>
            </a:r>
          </a:p>
        </p:txBody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fa-IR" dirty="0" smtClean="0"/>
              <a:t>[</a:t>
            </a:r>
            <a:r>
              <a:rPr lang="en-US" altLang="fa-IR" dirty="0" err="1" smtClean="0"/>
              <a:t>Hartenstein07</a:t>
            </a:r>
            <a:r>
              <a:rPr lang="en-US" altLang="fa-IR" dirty="0" smtClean="0"/>
              <a:t>] Hartenstein, “Basics of Reconfigurable Computing,” S. P. J. Henkel, Ed. New York: Springer-</a:t>
            </a:r>
            <a:r>
              <a:rPr lang="en-US" altLang="fa-IR" dirty="0" err="1" smtClean="0"/>
              <a:t>Verlag</a:t>
            </a:r>
            <a:r>
              <a:rPr lang="en-US" altLang="fa-IR" dirty="0" smtClean="0"/>
              <a:t>, 2007. </a:t>
            </a:r>
            <a:r>
              <a:rPr lang="en-US" altLang="fa-IR" dirty="0" smtClean="0">
                <a:solidFill>
                  <a:srgbClr val="FF0000"/>
                </a:solidFill>
              </a:rPr>
              <a:t>(updated)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fa-IR" dirty="0" smtClean="0"/>
              <a:t>[</a:t>
            </a:r>
            <a:r>
              <a:rPr lang="en-US" altLang="fa-IR" dirty="0" err="1" smtClean="0"/>
              <a:t>Kastner04</a:t>
            </a:r>
            <a:r>
              <a:rPr lang="en-US" altLang="fa-IR" dirty="0" smtClean="0"/>
              <a:t>] </a:t>
            </a:r>
            <a:r>
              <a:rPr lang="en-US" altLang="fa-IR" dirty="0" err="1" smtClean="0"/>
              <a:t>Kastner</a:t>
            </a:r>
            <a:r>
              <a:rPr lang="en-US" altLang="fa-IR" dirty="0" smtClean="0"/>
              <a:t>, Kaplan, </a:t>
            </a:r>
            <a:r>
              <a:rPr lang="en-US" altLang="fa-IR" dirty="0" err="1" smtClean="0"/>
              <a:t>Sarrafzadeh</a:t>
            </a:r>
            <a:r>
              <a:rPr lang="en-US" altLang="fa-IR" dirty="0" smtClean="0"/>
              <a:t>, “Synthesis techniques and optimizations for reconfigurable systems,” Kluwer, 2004.</a:t>
            </a:r>
          </a:p>
          <a:p>
            <a:pPr lvl="1" eaLnBrk="1" hangingPunct="1"/>
            <a:endParaRPr lang="en-US" altLang="fa-IR" dirty="0" smtClean="0"/>
          </a:p>
          <a:p>
            <a:pPr lvl="1" eaLnBrk="1" hangingPunct="1"/>
            <a:endParaRPr lang="en-US" alt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9DF81B8-9190-42E4-AADE-FDECAF11ACB0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Granularity of Reconfigurable Systems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/>
              <a:t>Granularity:</a:t>
            </a:r>
          </a:p>
          <a:p>
            <a:pPr lvl="1" eaLnBrk="1" hangingPunct="1"/>
            <a:r>
              <a:rPr lang="en-US" altLang="fa-IR" dirty="0" smtClean="0"/>
              <a:t>The abstraction level used to configure the device</a:t>
            </a:r>
          </a:p>
          <a:p>
            <a:pPr lvl="1" eaLnBrk="1" hangingPunct="1"/>
            <a:r>
              <a:rPr lang="en-US" altLang="fa-IR" dirty="0" smtClean="0"/>
              <a:t>May use a </a:t>
            </a:r>
          </a:p>
          <a:p>
            <a:pPr lvl="2" eaLnBrk="1" hangingPunct="1"/>
            <a:r>
              <a:rPr lang="en-US" altLang="fa-IR" sz="2000" dirty="0" smtClean="0"/>
              <a:t>Boolean-level,</a:t>
            </a:r>
          </a:p>
          <a:p>
            <a:pPr lvl="2" eaLnBrk="1" hangingPunct="1"/>
            <a:r>
              <a:rPr lang="en-US" altLang="fa-IR" sz="2000" dirty="0" smtClean="0"/>
              <a:t>instruction-level,</a:t>
            </a:r>
          </a:p>
          <a:p>
            <a:pPr lvl="2" eaLnBrk="1" hangingPunct="1"/>
            <a:r>
              <a:rPr lang="en-US" altLang="fa-IR" sz="2000" smtClean="0"/>
              <a:t>process-level</a:t>
            </a:r>
            <a:endParaRPr lang="en-US" altLang="fa-IR" sz="2000" dirty="0" smtClean="0"/>
          </a:p>
          <a:p>
            <a:pPr marL="914400" lvl="2" indent="0" eaLnBrk="1" hangingPunct="1">
              <a:buNone/>
            </a:pPr>
            <a:r>
              <a:rPr lang="en-US" altLang="fa-IR" sz="2000" dirty="0"/>
              <a:t>	</a:t>
            </a:r>
            <a:r>
              <a:rPr lang="en-US" altLang="fa-IR" sz="2000" dirty="0" smtClean="0"/>
              <a:t>	representation.</a:t>
            </a:r>
          </a:p>
          <a:p>
            <a:pPr lvl="2" eaLnBrk="1" hangingPunct="1"/>
            <a:endParaRPr lang="en-US" altLang="fa-IR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619099-1E59-4861-BC27-7C644D0FDCB3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Granularity of Reconfigurable Systems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5449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1800" dirty="0" smtClean="0"/>
              <a:t>Fine-grain (Boolean-level) architecture: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dirty="0" smtClean="0"/>
              <a:t>FPGA: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500" dirty="0" smtClean="0"/>
              <a:t>Primary computational elements: limited-input </a:t>
            </a:r>
            <a:r>
              <a:rPr lang="en-US" altLang="fa-IR" sz="1500" dirty="0" err="1" smtClean="0"/>
              <a:t>LUTs</a:t>
            </a:r>
            <a:endParaRPr lang="en-US" altLang="fa-IR" sz="15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dirty="0" smtClean="0"/>
              <a:t>Suitable for simple to complex Boolean functions.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500" dirty="0" smtClean="0"/>
              <a:t>Inefficient for complex functions like multipliers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1800" dirty="0" smtClean="0"/>
              <a:t>Instruction-level:</a:t>
            </a:r>
          </a:p>
          <a:p>
            <a:pPr eaLnBrk="1" hangingPunct="1">
              <a:lnSpc>
                <a:spcPct val="90000"/>
              </a:lnSpc>
            </a:pPr>
            <a:endParaRPr lang="en-US" altLang="fa-IR" sz="1800" dirty="0"/>
          </a:p>
          <a:p>
            <a:pPr eaLnBrk="1" hangingPunct="1">
              <a:lnSpc>
                <a:spcPct val="90000"/>
              </a:lnSpc>
            </a:pPr>
            <a:endParaRPr lang="en-US" altLang="fa-IR" sz="1800" dirty="0" smtClean="0"/>
          </a:p>
          <a:p>
            <a:pPr eaLnBrk="1" hangingPunct="1">
              <a:lnSpc>
                <a:spcPct val="90000"/>
              </a:lnSpc>
            </a:pPr>
            <a:endParaRPr lang="en-US" altLang="fa-IR" sz="1800" dirty="0"/>
          </a:p>
          <a:p>
            <a:pPr eaLnBrk="1" hangingPunct="1">
              <a:lnSpc>
                <a:spcPct val="90000"/>
              </a:lnSpc>
            </a:pPr>
            <a:endParaRPr lang="en-US" altLang="fa-IR" sz="1800" dirty="0" smtClean="0"/>
          </a:p>
          <a:p>
            <a:pPr eaLnBrk="1" hangingPunct="1">
              <a:lnSpc>
                <a:spcPct val="90000"/>
              </a:lnSpc>
            </a:pPr>
            <a:endParaRPr lang="en-US" altLang="fa-IR" sz="1800" dirty="0"/>
          </a:p>
          <a:p>
            <a:pPr eaLnBrk="1" hangingPunct="1">
              <a:lnSpc>
                <a:spcPct val="90000"/>
              </a:lnSpc>
            </a:pPr>
            <a:r>
              <a:rPr lang="en-US" altLang="fa-IR" sz="1800" dirty="0" smtClean="0"/>
              <a:t>Process-Level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43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43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43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4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4374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B619099-1E59-4861-BC27-7C644D0FDCB3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Granularity of Reconfigurable Systems</a:t>
            </a:r>
          </a:p>
        </p:txBody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544988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1800" dirty="0" smtClean="0"/>
              <a:t>Fine-grain (Boolean-level) architecture: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z="2000" dirty="0" smtClean="0"/>
          </a:p>
          <a:p>
            <a:pPr eaLnBrk="1" hangingPunct="1">
              <a:lnSpc>
                <a:spcPct val="90000"/>
              </a:lnSpc>
            </a:pPr>
            <a:endParaRPr lang="en-US" altLang="fa-IR" dirty="0"/>
          </a:p>
          <a:p>
            <a:pPr eaLnBrk="1" hangingPunct="1">
              <a:lnSpc>
                <a:spcPct val="90000"/>
              </a:lnSpc>
            </a:pPr>
            <a:endParaRPr lang="en-US" altLang="fa-IR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fa-IR" sz="1800" dirty="0" smtClean="0"/>
              <a:t>Instruction-level: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dirty="0" smtClean="0"/>
              <a:t>With computational units that perform instruction-level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dirty="0" smtClean="0"/>
              <a:t>Units: byte-width to word-width (32-bit) datapath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dirty="0" smtClean="0"/>
              <a:t>Efficient for performing instructions but inefficient at performing Boolean </a:t>
            </a:r>
            <a:r>
              <a:rPr lang="en-US" altLang="fa-IR" sz="2000" smtClean="0"/>
              <a:t>operations.</a:t>
            </a:r>
            <a:endParaRPr lang="en-US" altLang="fa-IR" sz="1800" dirty="0" smtClean="0"/>
          </a:p>
          <a:p>
            <a:pPr eaLnBrk="1" hangingPunct="1">
              <a:lnSpc>
                <a:spcPct val="90000"/>
              </a:lnSpc>
            </a:pPr>
            <a:endParaRPr lang="en-US" altLang="fa-IR" sz="1800" dirty="0" smtClean="0"/>
          </a:p>
          <a:p>
            <a:pPr eaLnBrk="1" hangingPunct="1">
              <a:lnSpc>
                <a:spcPct val="90000"/>
              </a:lnSpc>
            </a:pPr>
            <a:endParaRPr lang="en-US" altLang="fa-IR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fa-IR" sz="1800" dirty="0" smtClean="0"/>
              <a:t>Process-Level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z="2000" dirty="0" smtClean="0"/>
          </a:p>
        </p:txBody>
      </p:sp>
    </p:spTree>
    <p:extLst>
      <p:ext uri="{BB962C8B-B14F-4D97-AF65-F5344CB8AC3E}">
        <p14:creationId xmlns:p14="http://schemas.microsoft.com/office/powerpoint/2010/main" val="419154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3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43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43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5437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437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4374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89B9CD-51AA-419E-A7AD-119019B6C4B7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Granularity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75" y="1143000"/>
            <a:ext cx="777240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1800" dirty="0" smtClean="0"/>
              <a:t>Fine-grain (Boolean-level) architecture: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z="2000" dirty="0" smtClean="0"/>
          </a:p>
          <a:p>
            <a:pPr eaLnBrk="1" hangingPunct="1">
              <a:lnSpc>
                <a:spcPct val="90000"/>
              </a:lnSpc>
            </a:pPr>
            <a:endParaRPr lang="en-US" altLang="fa-IR" dirty="0" smtClean="0"/>
          </a:p>
          <a:p>
            <a:pPr eaLnBrk="1" hangingPunct="1">
              <a:lnSpc>
                <a:spcPct val="90000"/>
              </a:lnSpc>
            </a:pPr>
            <a:endParaRPr lang="en-US" altLang="fa-IR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fa-IR" sz="1800" dirty="0" smtClean="0"/>
              <a:t>Instruction-level:</a:t>
            </a:r>
          </a:p>
          <a:p>
            <a:pPr eaLnBrk="1" hangingPunct="1"/>
            <a:endParaRPr lang="en-US" altLang="fa-IR" dirty="0" smtClean="0"/>
          </a:p>
          <a:p>
            <a:pPr eaLnBrk="1" hangingPunct="1"/>
            <a:endParaRPr lang="en-US" altLang="fa-IR" smtClean="0"/>
          </a:p>
          <a:p>
            <a:pPr eaLnBrk="1" hangingPunct="1"/>
            <a:endParaRPr lang="en-US" altLang="fa-IR" dirty="0" smtClean="0"/>
          </a:p>
          <a:p>
            <a:pPr eaLnBrk="1" hangingPunct="1"/>
            <a:r>
              <a:rPr lang="en-US" altLang="fa-IR" dirty="0" smtClean="0"/>
              <a:t>Process-level:</a:t>
            </a:r>
          </a:p>
          <a:p>
            <a:pPr lvl="1" eaLnBrk="1" hangingPunct="1"/>
            <a:r>
              <a:rPr lang="en-US" altLang="fa-IR"/>
              <a:t>Units are complex multi-cycle operations</a:t>
            </a:r>
          </a:p>
          <a:p>
            <a:pPr lvl="1" eaLnBrk="1" hangingPunct="1"/>
            <a:r>
              <a:rPr lang="en-US" altLang="fa-IR" smtClean="0"/>
              <a:t>Example</a:t>
            </a:r>
            <a:r>
              <a:rPr lang="en-US" altLang="fa-IR" dirty="0" smtClean="0"/>
              <a:t>:</a:t>
            </a:r>
          </a:p>
          <a:p>
            <a:pPr lvl="2" eaLnBrk="1" hangingPunct="1"/>
            <a:r>
              <a:rPr lang="en-US" altLang="fa-IR" sz="1800" dirty="0" smtClean="0"/>
              <a:t>A cryptography device which decides on the algorithm based on the input key.</a:t>
            </a:r>
          </a:p>
          <a:p>
            <a:pPr lvl="2" eaLnBrk="1" hangingPunct="1"/>
            <a:endParaRPr lang="en-US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370354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17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17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17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1EE199-B95C-4C3E-8194-7D4523D4BFED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Granularity</a:t>
            </a:r>
          </a:p>
        </p:txBody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81075"/>
            <a:ext cx="7772400" cy="56165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1800" dirty="0" smtClean="0"/>
              <a:t>Granularity: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dirty="0" smtClean="0"/>
              <a:t>Proportional to the length of a configuration: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800" dirty="0" smtClean="0"/>
              <a:t>Fine/low-grain: long configuration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800" dirty="0" smtClean="0"/>
              <a:t>Coarse grain (high-level granularity): short configuration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fa-I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fa-IR" dirty="0" smtClean="0"/>
              <a:t>Efficiency: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dirty="0" smtClean="0"/>
              <a:t>The more closely the application operation is matched to the granularity, the more efficient the device will execute.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dirty="0" smtClean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dirty="0" smtClean="0"/>
              <a:t>DSP application needs a lot of word-size add and </a:t>
            </a:r>
            <a:r>
              <a:rPr lang="en-US" altLang="fa-IR" dirty="0" err="1" smtClean="0"/>
              <a:t>mult</a:t>
            </a:r>
            <a:r>
              <a:rPr lang="en-US" altLang="fa-IR" dirty="0" smtClean="0"/>
              <a:t>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2000" dirty="0" smtClean="0">
                <a:sym typeface="Wingdings" panose="05000000000000000000" pitchFamily="2" charset="2"/>
              </a:rPr>
              <a:t> instruction-level granularity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dirty="0" smtClean="0"/>
              <a:t>Application with a lot of Boolean operations: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2000" dirty="0" smtClean="0">
                <a:sym typeface="Wingdings" panose="05000000000000000000" pitchFamily="2" charset="2"/>
              </a:rPr>
              <a:t> Boolean-level granularity</a:t>
            </a:r>
          </a:p>
        </p:txBody>
      </p:sp>
    </p:spTree>
    <p:extLst>
      <p:ext uri="{BB962C8B-B14F-4D97-AF65-F5344CB8AC3E}">
        <p14:creationId xmlns:p14="http://schemas.microsoft.com/office/powerpoint/2010/main" val="562294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41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41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541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541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541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5416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5416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416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5" dur="500"/>
                                        <p:tgtEl>
                                          <p:spTgt spid="5416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5416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1" dur="500"/>
                                        <p:tgtEl>
                                          <p:spTgt spid="54169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0B0B4D1-4063-4592-8021-D8ADABCE9E7D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Hybrid Devices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dirty="0" smtClean="0"/>
              <a:t>Recent commercial FPGA devices with multiple levels of granularity:</a:t>
            </a:r>
          </a:p>
          <a:p>
            <a:pPr lvl="1" eaLnBrk="1" hangingPunct="1"/>
            <a:r>
              <a:rPr lang="en-US" altLang="fa-IR" dirty="0" err="1" smtClean="0"/>
              <a:t>LUTs</a:t>
            </a:r>
            <a:endParaRPr lang="en-US" altLang="fa-IR" dirty="0" smtClean="0"/>
          </a:p>
          <a:p>
            <a:pPr lvl="1" eaLnBrk="1" hangingPunct="1"/>
            <a:r>
              <a:rPr lang="en-US" altLang="fa-IR" dirty="0" smtClean="0"/>
              <a:t>Dedicated adders/multipliers</a:t>
            </a:r>
          </a:p>
          <a:p>
            <a:pPr lvl="1" eaLnBrk="1" hangingPunct="1"/>
            <a:r>
              <a:rPr lang="en-US" altLang="fa-IR" dirty="0" smtClean="0"/>
              <a:t>DSP units</a:t>
            </a:r>
          </a:p>
          <a:p>
            <a:pPr lvl="1" eaLnBrk="1" hangingPunct="1"/>
            <a:r>
              <a:rPr lang="en-US" altLang="fa-IR" dirty="0" smtClean="0"/>
              <a:t>Microprocessors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46C9C7-B9EE-4B22-836D-99E06133724A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Granularity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913656"/>
          </a:xfrm>
        </p:spPr>
        <p:txBody>
          <a:bodyPr/>
          <a:lstStyle/>
          <a:p>
            <a:pPr lvl="1" eaLnBrk="1" hangingPunct="1"/>
            <a:r>
              <a:rPr lang="en-US" altLang="fa-IR" dirty="0" smtClean="0"/>
              <a:t>Coarse-grained reconfigurable architectures (CGRA)</a:t>
            </a:r>
          </a:p>
          <a:p>
            <a:pPr lvl="1" eaLnBrk="1" hangingPunct="1"/>
            <a:r>
              <a:rPr lang="en-US" altLang="fa-IR" dirty="0" smtClean="0"/>
              <a:t>Fine-grained reconfigurable devices (FPGA)</a:t>
            </a:r>
          </a:p>
          <a:p>
            <a:pPr lvl="2" eaLnBrk="1" hangingPunct="1"/>
            <a:endParaRPr lang="en-US" altLang="fa-IR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696664"/>
              </p:ext>
            </p:extLst>
          </p:nvPr>
        </p:nvGraphicFramePr>
        <p:xfrm>
          <a:off x="390075" y="2348880"/>
          <a:ext cx="8312334" cy="3876040"/>
        </p:xfrm>
        <a:graphic>
          <a:graphicData uri="http://schemas.openxmlformats.org/drawingml/2006/table">
            <a:tbl>
              <a:tblPr rtl="1" firstRow="1" bandRow="1">
                <a:tableStyleId>{6E25E649-3F16-4E02-A733-19D2CDBF48F0}</a:tableStyleId>
              </a:tblPr>
              <a:tblGrid>
                <a:gridCol w="2606410"/>
                <a:gridCol w="3221587"/>
                <a:gridCol w="2484337"/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CGRA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FPGA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endParaRPr lang="fa-IR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Terminology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Coarse-grained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Fine-grained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Reconf</a:t>
                      </a:r>
                      <a:r>
                        <a:rPr lang="en-US" dirty="0" smtClean="0"/>
                        <a:t>. granularity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~32 bits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1</a:t>
                      </a:r>
                      <a:r>
                        <a:rPr lang="en-US" baseline="0" dirty="0" smtClean="0"/>
                        <a:t> bit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Datapath width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Register-transfer level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Gate level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Physical level of basic units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Adder/</a:t>
                      </a:r>
                      <a:r>
                        <a:rPr lang="en-US" dirty="0" err="1" smtClean="0"/>
                        <a:t>Mult</a:t>
                      </a:r>
                      <a:r>
                        <a:rPr lang="en-US" dirty="0" smtClean="0"/>
                        <a:t>/MAC/FP units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err="1" smtClean="0"/>
                        <a:t>LUT</a:t>
                      </a:r>
                      <a:r>
                        <a:rPr lang="en-US" dirty="0" smtClean="0"/>
                        <a:t>, AND/OR/</a:t>
                      </a:r>
                      <a:r>
                        <a:rPr lang="en-US" dirty="0" err="1" smtClean="0"/>
                        <a:t>XOR</a:t>
                      </a:r>
                      <a:r>
                        <a:rPr lang="en-US" dirty="0" smtClean="0"/>
                        <a:t>,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FF</a:t>
                      </a:r>
                      <a:r>
                        <a:rPr lang="en-US" baseline="0" dirty="0" smtClean="0"/>
                        <a:t>, MUX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Basic units examples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Very fast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Fast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smtClean="0"/>
                        <a:t>Configuration speed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GHz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~100</a:t>
                      </a:r>
                      <a:r>
                        <a:rPr lang="en-US" baseline="0" dirty="0" smtClean="0"/>
                        <a:t> MHz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Clock cycle time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High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Medium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 dirty="0" smtClean="0"/>
                        <a:t>Density</a:t>
                      </a:r>
                      <a:endParaRPr lang="fa-I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3510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0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3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5BC6BDC-100C-4283-A3B1-4B918488981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Area Efficiency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grpSp>
        <p:nvGrpSpPr>
          <p:cNvPr id="19461" name="Group 13"/>
          <p:cNvGrpSpPr>
            <a:grpSpLocks/>
          </p:cNvGrpSpPr>
          <p:nvPr/>
        </p:nvGrpSpPr>
        <p:grpSpPr bwMode="auto">
          <a:xfrm>
            <a:off x="1906588" y="2133600"/>
            <a:ext cx="5329237" cy="3695700"/>
            <a:chOff x="1201" y="1525"/>
            <a:chExt cx="3357" cy="2328"/>
          </a:xfrm>
        </p:grpSpPr>
        <p:pic>
          <p:nvPicPr>
            <p:cNvPr id="1946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1" y="1525"/>
              <a:ext cx="3357" cy="232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463" name="Rectangle 5"/>
            <p:cNvSpPr>
              <a:spLocks noChangeArrowheads="1"/>
            </p:cNvSpPr>
            <p:nvPr/>
          </p:nvSpPr>
          <p:spPr bwMode="auto">
            <a:xfrm>
              <a:off x="1610" y="2840"/>
              <a:ext cx="408" cy="1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4" name="Rectangle 6"/>
            <p:cNvSpPr>
              <a:spLocks noChangeArrowheads="1"/>
            </p:cNvSpPr>
            <p:nvPr/>
          </p:nvSpPr>
          <p:spPr bwMode="auto">
            <a:xfrm>
              <a:off x="2064" y="2824"/>
              <a:ext cx="408" cy="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5" name="Rectangle 7"/>
            <p:cNvSpPr>
              <a:spLocks noChangeArrowheads="1"/>
            </p:cNvSpPr>
            <p:nvPr/>
          </p:nvSpPr>
          <p:spPr bwMode="auto">
            <a:xfrm>
              <a:off x="2064" y="2614"/>
              <a:ext cx="408" cy="19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6" name="Rectangle 8"/>
            <p:cNvSpPr>
              <a:spLocks noChangeArrowheads="1"/>
            </p:cNvSpPr>
            <p:nvPr/>
          </p:nvSpPr>
          <p:spPr bwMode="auto">
            <a:xfrm>
              <a:off x="2521" y="2606"/>
              <a:ext cx="480" cy="19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7" name="Rectangle 9"/>
            <p:cNvSpPr>
              <a:spLocks noChangeArrowheads="1"/>
            </p:cNvSpPr>
            <p:nvPr/>
          </p:nvSpPr>
          <p:spPr bwMode="auto">
            <a:xfrm>
              <a:off x="2608" y="2432"/>
              <a:ext cx="393" cy="1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8" name="Rectangle 10"/>
            <p:cNvSpPr>
              <a:spLocks noChangeArrowheads="1"/>
            </p:cNvSpPr>
            <p:nvPr/>
          </p:nvSpPr>
          <p:spPr bwMode="auto">
            <a:xfrm>
              <a:off x="3016" y="2395"/>
              <a:ext cx="480" cy="19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69" name="Rectangle 11"/>
            <p:cNvSpPr>
              <a:spLocks noChangeArrowheads="1"/>
            </p:cNvSpPr>
            <p:nvPr/>
          </p:nvSpPr>
          <p:spPr bwMode="auto">
            <a:xfrm>
              <a:off x="3198" y="2205"/>
              <a:ext cx="298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9470" name="Rectangle 12"/>
            <p:cNvSpPr>
              <a:spLocks noChangeArrowheads="1"/>
            </p:cNvSpPr>
            <p:nvPr/>
          </p:nvSpPr>
          <p:spPr bwMode="auto">
            <a:xfrm>
              <a:off x="3515" y="2197"/>
              <a:ext cx="480" cy="16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0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3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1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" name="TextBox 1"/>
          <p:cNvSpPr txBox="1"/>
          <p:nvPr/>
        </p:nvSpPr>
        <p:spPr>
          <a:xfrm rot="20273570">
            <a:off x="5727673" y="2702565"/>
            <a:ext cx="1310490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r>
              <a:rPr lang="en-US" sz="1200" b="1" dirty="0" smtClean="0">
                <a:latin typeface="+mj-lt"/>
              </a:rPr>
              <a:t>CGRA</a:t>
            </a:r>
            <a:endParaRPr lang="fa-IR" sz="1200" b="1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13252</TotalTime>
  <Words>363</Words>
  <Application>Microsoft Office PowerPoint</Application>
  <PresentationFormat>On-screen Show (4:3)</PresentationFormat>
  <Paragraphs>118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Times New Roman</vt:lpstr>
      <vt:lpstr>Wingdings</vt:lpstr>
      <vt:lpstr>1_presentation_template</vt:lpstr>
      <vt:lpstr>Custom Design</vt:lpstr>
      <vt:lpstr>Reconfigurable Architectures</vt:lpstr>
      <vt:lpstr>Granularity of Reconfigurable Systems</vt:lpstr>
      <vt:lpstr>Granularity of Reconfigurable Systems</vt:lpstr>
      <vt:lpstr>Granularity of Reconfigurable Systems</vt:lpstr>
      <vt:lpstr>Granularity</vt:lpstr>
      <vt:lpstr>Granularity</vt:lpstr>
      <vt:lpstr>Hybrid Devices</vt:lpstr>
      <vt:lpstr>Granularity</vt:lpstr>
      <vt:lpstr>Area Efficiency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266</cp:revision>
  <dcterms:created xsi:type="dcterms:W3CDTF">1601-01-01T00:00:00Z</dcterms:created>
  <dcterms:modified xsi:type="dcterms:W3CDTF">2024-10-08T11:15:17Z</dcterms:modified>
</cp:coreProperties>
</file>