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5539" r:id="rId3"/>
  </p:sldMasterIdLst>
  <p:notesMasterIdLst>
    <p:notesMasterId r:id="rId28"/>
  </p:notesMasterIdLst>
  <p:sldIdLst>
    <p:sldId id="586" r:id="rId4"/>
    <p:sldId id="632" r:id="rId5"/>
    <p:sldId id="686" r:id="rId6"/>
    <p:sldId id="683" r:id="rId7"/>
    <p:sldId id="684" r:id="rId8"/>
    <p:sldId id="685" r:id="rId9"/>
    <p:sldId id="687" r:id="rId10"/>
    <p:sldId id="637" r:id="rId11"/>
    <p:sldId id="688" r:id="rId12"/>
    <p:sldId id="692" r:id="rId13"/>
    <p:sldId id="689" r:id="rId14"/>
    <p:sldId id="690" r:id="rId15"/>
    <p:sldId id="691" r:id="rId16"/>
    <p:sldId id="696" r:id="rId17"/>
    <p:sldId id="693" r:id="rId18"/>
    <p:sldId id="694" r:id="rId19"/>
    <p:sldId id="697" r:id="rId20"/>
    <p:sldId id="699" r:id="rId21"/>
    <p:sldId id="703" r:id="rId22"/>
    <p:sldId id="704" r:id="rId23"/>
    <p:sldId id="705" r:id="rId24"/>
    <p:sldId id="706" r:id="rId25"/>
    <p:sldId id="707" r:id="rId26"/>
    <p:sldId id="70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6699FF"/>
    <a:srgbClr val="0033CC"/>
    <a:srgbClr val="47FFD1"/>
    <a:srgbClr val="0000FF"/>
    <a:srgbClr val="CC6600"/>
    <a:srgbClr val="669900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>
      <p:cViewPr varScale="1">
        <p:scale>
          <a:sx n="65" d="100"/>
          <a:sy n="65" d="100"/>
        </p:scale>
        <p:origin x="737" y="3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D495D4-DFEA-4791-BDAC-A539B2FBB4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4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6C6CDC2-0C6C-45E5-94AF-5A300A9CD150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0589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0AE106-E0CC-4198-B60A-D3AE15E0C2B1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58998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A121C37-5B99-4188-BC52-BE938D4558E7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2036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83E5CB-742A-41A2-B352-09F8450F52C6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9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93996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240F743-A90E-4E74-BEBE-FF591AC8805B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61399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63530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03905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36947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4F69769-6DCC-47BE-B74E-C45F4BD065CC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7506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6DB42B-E0C6-4DE6-ADF7-3A2066A0F063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5970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47C4569-5B71-4426-8063-4CA5578FB2B2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1111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65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7227B-6AFD-440E-B351-21B357B73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4CE78-6B8C-4381-9903-6B3DE64B3E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20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2174-1894-42A9-AB66-8E96FF5C01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52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F9A44-E286-4798-8A8D-DD9642FC27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86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8B387-CAD3-45AC-BF71-D87BE3EA70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4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24D3C-F103-4C54-92EC-D368C3884E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0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9DC0B-F9A0-48B0-A31A-9FEC32A763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24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19BB-3C6F-4042-B0D3-F31D745A9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081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3A0B5-F88E-462D-B876-30C0AC3C53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2169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39C1-5248-4DA9-BCB8-28432FC8D7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B1581-2FDF-4DA0-8CA5-6FBE80F20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495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5BB3D-4FD1-4C71-8DFD-A4E3B57991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55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4A49F-2615-4866-919A-379580D737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708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C544-DD48-4E71-AE96-0CC2F1B4E2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330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2474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2B4C2-DC43-4575-8998-4A601A46D7A3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975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0DCC9-BD8E-4CE8-B61B-DEC5A6A4F7FC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266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712AB-42B3-4E39-9C60-5ACC0BC9AD06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684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E7CF5-8588-42B3-BAC4-3E9245F16633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EAABD-11D9-4787-8FBB-BCD3E52D4B05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6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7C1BF9-776D-475D-94EE-EBC46342D1AE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8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6C19E-5ABC-4EC5-B788-33988AE9F7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2030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49CBF-1F14-4CC1-9C5E-159E4D867EAC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5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5B24D-7FBE-4A5F-8538-643617A9B476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687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60E56-3544-46B9-AFC9-8EAFC218C014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08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4EED8-84DD-413B-AB69-1C135206B2C4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5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20B31-338A-4FCA-B06F-81742930B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96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B1942-9B66-478D-B054-946E7E38E6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21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A3BC1-2829-4041-8338-D8E7F7ED0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8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093ED-A064-4A10-BA51-1A25904A1A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06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A1EBF-5602-46DB-8BFA-9C4FF27A0B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6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D99BA-BE2A-404A-9D40-C316207120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36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B56D9FD-E649-4EE8-8B72-8E4DA8967B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8" r:id="rId1"/>
    <p:sldLayoutId id="2147485517" r:id="rId2"/>
    <p:sldLayoutId id="2147485518" r:id="rId3"/>
    <p:sldLayoutId id="2147485519" r:id="rId4"/>
    <p:sldLayoutId id="2147485520" r:id="rId5"/>
    <p:sldLayoutId id="2147485521" r:id="rId6"/>
    <p:sldLayoutId id="2147485522" r:id="rId7"/>
    <p:sldLayoutId id="2147485523" r:id="rId8"/>
    <p:sldLayoutId id="2147485524" r:id="rId9"/>
    <p:sldLayoutId id="2147485525" r:id="rId10"/>
    <p:sldLayoutId id="21474855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56BC6F7-A88A-4205-B450-60CC770009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7" r:id="rId1"/>
    <p:sldLayoutId id="2147485528" r:id="rId2"/>
    <p:sldLayoutId id="2147485529" r:id="rId3"/>
    <p:sldLayoutId id="2147485530" r:id="rId4"/>
    <p:sldLayoutId id="2147485531" r:id="rId5"/>
    <p:sldLayoutId id="2147485532" r:id="rId6"/>
    <p:sldLayoutId id="2147485533" r:id="rId7"/>
    <p:sldLayoutId id="2147485534" r:id="rId8"/>
    <p:sldLayoutId id="2147485535" r:id="rId9"/>
    <p:sldLayoutId id="2147485536" r:id="rId10"/>
    <p:sldLayoutId id="21474855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7850F2-D4FD-4D5B-AFFD-272DB208A9DD}" type="slidenum">
              <a:rPr lang="en-US" altLang="fa-I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fa-I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1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40" r:id="rId1"/>
    <p:sldLayoutId id="2147485541" r:id="rId2"/>
    <p:sldLayoutId id="2147485542" r:id="rId3"/>
    <p:sldLayoutId id="2147485543" r:id="rId4"/>
    <p:sldLayoutId id="2147485544" r:id="rId5"/>
    <p:sldLayoutId id="2147485545" r:id="rId6"/>
    <p:sldLayoutId id="2147485546" r:id="rId7"/>
    <p:sldLayoutId id="2147485547" r:id="rId8"/>
    <p:sldLayoutId id="2147485548" r:id="rId9"/>
    <p:sldLayoutId id="2147485549" r:id="rId10"/>
    <p:sldLayoutId id="214748555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tera.com/devices/fpga/cyclone-v-fpgas/overview/cyv-overview.html#notetable7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dirty="0" smtClean="0"/>
              <a:t>تراشه هاي</a:t>
            </a:r>
            <a:r>
              <a:rPr lang="fa-IR" altLang="en-US" dirty="0"/>
              <a:t> </a:t>
            </a:r>
            <a:r>
              <a:rPr lang="fa-IR" altLang="en-US" dirty="0" smtClean="0"/>
              <a:t>تجاری</a:t>
            </a:r>
            <a:endParaRPr lang="en-US" altLang="en-US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مدار </a:t>
            </a:r>
            <a:r>
              <a:rPr lang="en-US" altLang="en-US" dirty="0" smtClean="0"/>
              <a:t>ALM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331641" y="1219200"/>
            <a:ext cx="7126560" cy="2424113"/>
          </a:xfrm>
        </p:spPr>
        <p:txBody>
          <a:bodyPr/>
          <a:lstStyle/>
          <a:p>
            <a:r>
              <a:rPr lang="fa-IR" altLang="en-US" dirty="0" smtClean="0"/>
              <a:t>تطبیق‌پذیری </a:t>
            </a:r>
            <a:r>
              <a:rPr lang="en-US" altLang="en-US" dirty="0" smtClean="0"/>
              <a:t>ALM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6 ورودی</a:t>
            </a:r>
          </a:p>
          <a:p>
            <a:pPr lvl="1"/>
            <a:r>
              <a:rPr lang="fa-IR" altLang="en-US" dirty="0" smtClean="0"/>
              <a:t>دو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</a:t>
            </a:r>
          </a:p>
          <a:p>
            <a:pPr lvl="1"/>
            <a:r>
              <a:rPr lang="fa-IR" altLang="en-US" dirty="0" smtClean="0"/>
              <a:t>یک </a:t>
            </a:r>
            <a:r>
              <a:rPr lang="en-US" altLang="en-US" dirty="0" smtClean="0"/>
              <a:t>LUT</a:t>
            </a:r>
            <a:r>
              <a:rPr lang="fa-IR" altLang="en-US" dirty="0" smtClean="0"/>
              <a:t> 4 ورودی + دو </a:t>
            </a:r>
            <a:r>
              <a:rPr lang="en-US" altLang="en-US" dirty="0"/>
              <a:t>LUT</a:t>
            </a:r>
            <a:r>
              <a:rPr lang="fa-IR" altLang="en-US" dirty="0"/>
              <a:t> 3 ورودی </a:t>
            </a:r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5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0851"/>
            <a:ext cx="7200800" cy="611145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4067944" y="260648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118886" y="3000023"/>
            <a:ext cx="943640" cy="43204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118886" y="3429000"/>
            <a:ext cx="765482" cy="32456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4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538407"/>
              </p:ext>
            </p:extLst>
          </p:nvPr>
        </p:nvGraphicFramePr>
        <p:xfrm>
          <a:off x="692150" y="1484784"/>
          <a:ext cx="6768752" cy="4536504"/>
        </p:xfrm>
        <a:graphic>
          <a:graphicData uri="http://schemas.openxmlformats.org/drawingml/2006/table">
            <a:tbl>
              <a:tblPr rtl="1" firstRow="1" firstCol="1" lastCol="1" bandRow="1" bandCol="1">
                <a:tableStyleId>{21E4AEA4-8DFA-4A89-87EB-49C32662AFE0}</a:tableStyleId>
              </a:tblPr>
              <a:tblGrid>
                <a:gridCol w="1250452">
                  <a:extLst>
                    <a:ext uri="{9D8B030D-6E8A-4147-A177-3AD203B41FA5}">
                      <a16:colId xmlns="" xmlns:a16="http://schemas.microsoft.com/office/drawing/2014/main" val="2093328278"/>
                    </a:ext>
                  </a:extLst>
                </a:gridCol>
                <a:gridCol w="1291227">
                  <a:extLst>
                    <a:ext uri="{9D8B030D-6E8A-4147-A177-3AD203B41FA5}">
                      <a16:colId xmlns="" xmlns:a16="http://schemas.microsoft.com/office/drawing/2014/main" val="2341487455"/>
                    </a:ext>
                  </a:extLst>
                </a:gridCol>
                <a:gridCol w="1495106">
                  <a:extLst>
                    <a:ext uri="{9D8B030D-6E8A-4147-A177-3AD203B41FA5}">
                      <a16:colId xmlns="" xmlns:a16="http://schemas.microsoft.com/office/drawing/2014/main" val="147911646"/>
                    </a:ext>
                  </a:extLst>
                </a:gridCol>
                <a:gridCol w="1578168">
                  <a:extLst>
                    <a:ext uri="{9D8B030D-6E8A-4147-A177-3AD203B41FA5}">
                      <a16:colId xmlns="" xmlns:a16="http://schemas.microsoft.com/office/drawing/2014/main" val="3393615367"/>
                    </a:ext>
                  </a:extLst>
                </a:gridCol>
                <a:gridCol w="1153799">
                  <a:extLst>
                    <a:ext uri="{9D8B030D-6E8A-4147-A177-3AD203B41FA5}">
                      <a16:colId xmlns="" xmlns:a16="http://schemas.microsoft.com/office/drawing/2014/main" val="656815074"/>
                    </a:ext>
                  </a:extLst>
                </a:gridCol>
              </a:tblGrid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ثبات ها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ALMs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KLEs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نام تراشه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خانواده (سری)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16735386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37,736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9,434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5CEA2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سایکلون 5</a:t>
                      </a:r>
                      <a:b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</a:b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 dirty="0">
                          <a:effectLst/>
                          <a:cs typeface="B Nazanin" panose="00000400000000000000" pitchFamily="2" charset="-78"/>
                        </a:rPr>
                        <a:t>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3239570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73,920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18,480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49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5CEA4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9821061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116,320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29,080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77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5CEA5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06305619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225,920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56,480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149.5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5CEA7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0781955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454,240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113,560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301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5CEA9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19007842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47,600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11,900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5CGXC3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سایکلون 5</a:t>
                      </a:r>
                      <a:br>
                        <a:rPr lang="fa-IR" sz="1300" b="1">
                          <a:effectLst/>
                          <a:cs typeface="B Nazanin" panose="00000400000000000000" pitchFamily="2" charset="-78"/>
                        </a:rPr>
                      </a:b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GX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85514699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75,472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18,868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5CGXC4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19394790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116,320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29,080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75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5CGXC5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88035336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225,920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56,480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150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5CGXC7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8077694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454,240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113,560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300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5CGXC9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86208350"/>
                  </a:ext>
                </a:extLst>
              </a:tr>
              <a:tr h="31611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116,320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29,080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77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5CGTD5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سایکلون 5</a:t>
                      </a:r>
                      <a:br>
                        <a:rPr lang="fa-IR" sz="1300" b="1">
                          <a:effectLst/>
                          <a:cs typeface="B Nazanin" panose="00000400000000000000" pitchFamily="2" charset="-78"/>
                        </a:rPr>
                      </a:br>
                      <a:r>
                        <a:rPr lang="fa-IR" sz="1300" b="1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GT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865317777"/>
                  </a:ext>
                </a:extLst>
              </a:tr>
              <a:tr h="32983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225,920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56,480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149.5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5CGTD7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7857614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454,240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113,560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301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effectLst/>
                          <a:cs typeface="B Nazanin" panose="00000400000000000000" pitchFamily="2" charset="-78"/>
                        </a:rPr>
                        <a:t>5CGTD9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22813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3779912" y="1484784"/>
            <a:ext cx="86409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948264" y="476672"/>
            <a:ext cx="207965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FF0000"/>
                </a:solidFill>
              </a:rPr>
              <a:t>تخمین ظرفیت منطقی بر حسب تعداد </a:t>
            </a:r>
            <a:r>
              <a:rPr lang="en-US" altLang="en-US" sz="2000" kern="0" dirty="0" smtClean="0">
                <a:solidFill>
                  <a:srgbClr val="FF0000"/>
                </a:solidFill>
              </a:rPr>
              <a:t>LUT</a:t>
            </a:r>
            <a:r>
              <a:rPr lang="fa-IR" altLang="en-US" sz="2000" kern="0" dirty="0" smtClean="0">
                <a:solidFill>
                  <a:srgbClr val="FF0000"/>
                </a:solidFill>
              </a:rPr>
              <a:t> چهار ورودی</a:t>
            </a:r>
          </a:p>
          <a:p>
            <a:pPr lvl="1"/>
            <a:endParaRPr lang="en-US" altLang="en-US" sz="2000" kern="0" dirty="0" smtClean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4355976" y="1052736"/>
            <a:ext cx="25922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ounded Rectangle 9"/>
          <p:cNvSpPr/>
          <p:nvPr/>
        </p:nvSpPr>
        <p:spPr bwMode="auto">
          <a:xfrm>
            <a:off x="6516216" y="1486347"/>
            <a:ext cx="785874" cy="2352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solidFill>
                <a:srgbClr val="0000CC"/>
              </a:solidFill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740351" y="2193851"/>
            <a:ext cx="1403649" cy="123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a-IR" altLang="en-US" sz="2000" kern="0" dirty="0" smtClean="0">
                <a:solidFill>
                  <a:srgbClr val="0000CC"/>
                </a:solidFill>
              </a:rPr>
              <a:t>هر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ALM</a:t>
            </a:r>
            <a:r>
              <a:rPr lang="fa-IR" altLang="en-US" sz="2000" kern="0" dirty="0" smtClean="0">
                <a:solidFill>
                  <a:srgbClr val="0000CC"/>
                </a:solidFill>
              </a:rPr>
              <a:t>، چهار </a:t>
            </a:r>
            <a:r>
              <a:rPr lang="en-US" altLang="en-US" sz="2000" kern="0" dirty="0" smtClean="0">
                <a:solidFill>
                  <a:srgbClr val="0000CC"/>
                </a:solidFill>
              </a:rPr>
              <a:t>FF</a:t>
            </a:r>
            <a:endParaRPr lang="fa-IR" altLang="en-US" sz="2000" kern="0" dirty="0" smtClean="0">
              <a:solidFill>
                <a:srgbClr val="0000CC"/>
              </a:solidFill>
            </a:endParaRPr>
          </a:p>
          <a:p>
            <a:pPr lvl="1"/>
            <a:endParaRPr lang="en-US" altLang="en-US" sz="2000" kern="0" dirty="0" smtClean="0">
              <a:solidFill>
                <a:srgbClr val="0000CC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7302090" y="1628800"/>
            <a:ext cx="726294" cy="56505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57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حافظه در </a:t>
            </a:r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692696"/>
            <a:ext cx="5326360" cy="4658072"/>
          </a:xfrm>
        </p:spPr>
        <p:txBody>
          <a:bodyPr/>
          <a:lstStyle/>
          <a:p>
            <a:r>
              <a:rPr lang="fa-IR" dirty="0" smtClean="0"/>
              <a:t>دو نوع:</a:t>
            </a:r>
          </a:p>
          <a:p>
            <a:pPr lvl="1"/>
            <a:r>
              <a:rPr lang="fa-IR" dirty="0" smtClean="0"/>
              <a:t>بلوک‌های </a:t>
            </a:r>
            <a:r>
              <a:rPr lang="en-US" dirty="0" smtClean="0"/>
              <a:t>M10K</a:t>
            </a:r>
            <a:r>
              <a:rPr lang="fa-IR" dirty="0" smtClean="0"/>
              <a:t>:</a:t>
            </a:r>
            <a:endParaRPr lang="en-US" dirty="0" smtClean="0"/>
          </a:p>
          <a:p>
            <a:pPr lvl="2"/>
            <a:r>
              <a:rPr lang="fa-IR" dirty="0" smtClean="0"/>
              <a:t>8 کیلوبیت:</a:t>
            </a:r>
          </a:p>
          <a:p>
            <a:pPr lvl="3"/>
            <a:r>
              <a:rPr lang="fa-IR" dirty="0" smtClean="0"/>
              <a:t>هر 4 بیت: 1 بیت توازن (</a:t>
            </a:r>
            <a:r>
              <a:rPr lang="en-US" dirty="0" smtClean="0"/>
              <a:t>parity</a:t>
            </a:r>
            <a:r>
              <a:rPr lang="fa-IR" dirty="0" smtClean="0"/>
              <a:t>)</a:t>
            </a:r>
          </a:p>
          <a:p>
            <a:pPr lvl="2"/>
            <a:r>
              <a:rPr lang="fa-IR" dirty="0"/>
              <a:t>10 </a:t>
            </a:r>
            <a:r>
              <a:rPr lang="fa-IR" dirty="0" smtClean="0"/>
              <a:t>کیلوبیت داده</a:t>
            </a:r>
          </a:p>
          <a:p>
            <a:pPr lvl="2"/>
            <a:r>
              <a:rPr lang="en-US" dirty="0" smtClean="0"/>
              <a:t>Single/dual port</a:t>
            </a:r>
            <a:endParaRPr lang="fa-IR" dirty="0" smtClean="0"/>
          </a:p>
          <a:p>
            <a:pPr lvl="2"/>
            <a:r>
              <a:rPr lang="fa-IR" dirty="0" smtClean="0"/>
              <a:t>(در </a:t>
            </a:r>
            <a:r>
              <a:rPr lang="en-US" dirty="0" smtClean="0"/>
              <a:t>Cyclone IV</a:t>
            </a:r>
            <a:r>
              <a:rPr lang="fa-IR" dirty="0" smtClean="0"/>
              <a:t>: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M9K</a:t>
            </a:r>
          </a:p>
          <a:p>
            <a:pPr lvl="3"/>
            <a:r>
              <a:rPr lang="fa-IR" dirty="0" smtClean="0"/>
              <a:t>بلوک‌های </a:t>
            </a:r>
            <a:r>
              <a:rPr lang="en-US" dirty="0" smtClean="0"/>
              <a:t>M144K</a:t>
            </a:r>
            <a:r>
              <a:rPr lang="fa-IR" dirty="0" smtClean="0"/>
              <a:t>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MLAB</a:t>
            </a:r>
            <a:r>
              <a:rPr lang="fa-IR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640-bit dual port RAM</a:t>
            </a: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هر </a:t>
            </a:r>
            <a:r>
              <a:rPr lang="en-US" dirty="0" smtClean="0">
                <a:sym typeface="Wingdings" panose="05000000000000000000" pitchFamily="2" charset="2"/>
              </a:rPr>
              <a:t>ALM</a:t>
            </a:r>
            <a:r>
              <a:rPr lang="fa-IR" dirty="0" smtClean="0">
                <a:sym typeface="Wingdings" panose="05000000000000000000" pitchFamily="2" charset="2"/>
              </a:rPr>
              <a:t>: </a:t>
            </a:r>
            <a:r>
              <a:rPr lang="en-US" dirty="0" smtClean="0">
                <a:sym typeface="Wingdings" panose="05000000000000000000" pitchFamily="2" charset="2"/>
              </a:rPr>
              <a:t>32 x 2</a:t>
            </a:r>
            <a:endParaRPr lang="fa-IR" dirty="0" smtClean="0">
              <a:sym typeface="Wingdings" panose="05000000000000000000" pitchFamily="2" charset="2"/>
            </a:endParaRPr>
          </a:p>
          <a:p>
            <a:pPr lvl="3"/>
            <a:r>
              <a:rPr lang="fa-IR" dirty="0" smtClean="0">
                <a:sym typeface="Wingdings" panose="05000000000000000000" pitchFamily="2" charset="2"/>
              </a:rPr>
              <a:t>برای </a:t>
            </a:r>
            <a:r>
              <a:rPr lang="en-US" dirty="0" smtClean="0">
                <a:sym typeface="Wingdings" panose="05000000000000000000" pitchFamily="2" charset="2"/>
              </a:rPr>
              <a:t>shift register</a:t>
            </a:r>
            <a:r>
              <a:rPr lang="fa-IR" dirty="0" smtClean="0">
                <a:sym typeface="Wingdings" panose="05000000000000000000" pitchFamily="2" charset="2"/>
              </a:rPr>
              <a:t> و </a:t>
            </a:r>
            <a:r>
              <a:rPr lang="en-US" dirty="0" smtClean="0">
                <a:sym typeface="Wingdings" panose="05000000000000000000" pitchFamily="2" charset="2"/>
              </a:rPr>
              <a:t>FIFO</a:t>
            </a:r>
            <a:r>
              <a:rPr lang="fa-IR" dirty="0" smtClean="0">
                <a:sym typeface="Wingdings" panose="05000000000000000000" pitchFamily="2" charset="2"/>
              </a:rPr>
              <a:t> کوچک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79451"/>
              </p:ext>
            </p:extLst>
          </p:nvPr>
        </p:nvGraphicFramePr>
        <p:xfrm>
          <a:off x="1043608" y="1412776"/>
          <a:ext cx="2833042" cy="3681070"/>
        </p:xfrm>
        <a:graphic>
          <a:graphicData uri="http://schemas.openxmlformats.org/drawingml/2006/table">
            <a:tbl>
              <a:tblPr rtl="1" firstRow="1" firstCol="1" lastCol="1" bandRow="1" bandCol="1">
                <a:tableStyleId>{21E4AEA4-8DFA-4A89-87EB-49C32662AFE0}</a:tableStyleId>
              </a:tblPr>
              <a:tblGrid>
                <a:gridCol w="2833042">
                  <a:extLst>
                    <a:ext uri="{9D8B030D-6E8A-4147-A177-3AD203B41FA5}">
                      <a16:colId xmlns="" xmlns:a16="http://schemas.microsoft.com/office/drawing/2014/main" val="2368847688"/>
                    </a:ext>
                  </a:extLst>
                </a:gridCol>
              </a:tblGrid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>
                          <a:effectLst/>
                        </a:rPr>
                        <a:t>پیکربندی ( تعداد بیت × تعداد کلمات 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8868291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40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1764712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32 × 256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29001947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20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50558898"/>
                  </a:ext>
                </a:extLst>
              </a:tr>
              <a:tr h="3474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>
                          <a:effectLst/>
                        </a:rPr>
                        <a:t>16 × 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6786644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>
                          <a:effectLst/>
                        </a:rPr>
                        <a:t>10 </a:t>
                      </a:r>
                      <a:r>
                        <a:rPr lang="fa-IR" sz="1300" dirty="0" smtClean="0">
                          <a:effectLst/>
                        </a:rPr>
                        <a:t>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727149445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 smtClean="0">
                          <a:effectLst/>
                        </a:rPr>
                        <a:t>8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fa-IR" sz="1300" dirty="0">
                          <a:effectLst/>
                        </a:rPr>
                        <a:t>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74436114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 smtClean="0">
                          <a:effectLst/>
                        </a:rPr>
                        <a:t> 5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fa-IR" sz="1300" dirty="0">
                          <a:effectLst/>
                        </a:rPr>
                        <a:t>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30674099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 smtClean="0">
                          <a:effectLst/>
                        </a:rPr>
                        <a:t> 4×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25725763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 smtClean="0">
                          <a:effectLst/>
                        </a:rPr>
                        <a:t> 2×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227438782"/>
                  </a:ext>
                </a:extLst>
              </a:tr>
              <a:tr h="333366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300" dirty="0" smtClean="0">
                          <a:effectLst/>
                        </a:rPr>
                        <a:t> 1</a:t>
                      </a:r>
                      <a:r>
                        <a:rPr lang="en-US" sz="1300" dirty="0" smtClean="0">
                          <a:effectLst/>
                        </a:rPr>
                        <a:t> </a:t>
                      </a:r>
                      <a:r>
                        <a:rPr lang="fa-IR" sz="1300" dirty="0">
                          <a:effectLst/>
                        </a:rPr>
                        <a:t>× </a:t>
                      </a:r>
                      <a:r>
                        <a:rPr lang="en-US" sz="1300" dirty="0" smtClean="0">
                          <a:effectLst/>
                        </a:rPr>
                        <a:t>k</a:t>
                      </a:r>
                      <a:r>
                        <a:rPr lang="fa-IR" sz="13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73172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2411760" y="1759966"/>
            <a:ext cx="720080" cy="371846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7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/>
              <a:t>بلوک‌های محاسباتی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76056" y="764704"/>
            <a:ext cx="3598169" cy="2424113"/>
          </a:xfrm>
        </p:spPr>
        <p:txBody>
          <a:bodyPr/>
          <a:lstStyle/>
          <a:p>
            <a:r>
              <a:rPr lang="en-US" sz="2800" dirty="0"/>
              <a:t>DSP Block</a:t>
            </a:r>
            <a:r>
              <a:rPr lang="fa-IR" altLang="en-US" sz="2800" dirty="0" smtClean="0"/>
              <a:t>:</a:t>
            </a:r>
          </a:p>
          <a:p>
            <a:pPr lvl="1"/>
            <a:r>
              <a:rPr lang="fa-IR" altLang="en-US" sz="2400" dirty="0" smtClean="0"/>
              <a:t>دو ضرب </a:t>
            </a:r>
            <a:r>
              <a:rPr lang="en-US" altLang="en-US" sz="2400" dirty="0" smtClean="0"/>
              <a:t>18 x 18</a:t>
            </a:r>
          </a:p>
          <a:p>
            <a:pPr lvl="1"/>
            <a:r>
              <a:rPr lang="fa-IR" altLang="en-US" sz="2400" dirty="0" smtClean="0"/>
              <a:t>یک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27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27</a:t>
            </a:r>
          </a:p>
          <a:p>
            <a:pPr lvl="1"/>
            <a:r>
              <a:rPr lang="fa-IR" altLang="en-US" sz="2400" dirty="0" smtClean="0"/>
              <a:t>سه </a:t>
            </a:r>
            <a:r>
              <a:rPr lang="fa-IR" altLang="en-US" sz="2400" dirty="0"/>
              <a:t>ضرب </a:t>
            </a:r>
            <a:r>
              <a:rPr lang="en-US" altLang="en-US" sz="2400" dirty="0" smtClean="0"/>
              <a:t>9 </a:t>
            </a:r>
            <a:r>
              <a:rPr lang="en-US" altLang="en-US" sz="2400" dirty="0"/>
              <a:t>x </a:t>
            </a:r>
            <a:r>
              <a:rPr lang="en-US" altLang="en-US" sz="2400" dirty="0" smtClean="0"/>
              <a:t>9</a:t>
            </a:r>
            <a:endParaRPr lang="en-US" altLang="en-US" sz="2400" dirty="0"/>
          </a:p>
          <a:p>
            <a:pPr lvl="1"/>
            <a:endParaRPr lang="fa-IR" altLang="en-US" sz="2400" dirty="0" smtClean="0"/>
          </a:p>
          <a:p>
            <a:pPr lvl="1"/>
            <a:endParaRPr lang="en-US" altLang="en-US" sz="24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04141"/>
              </p:ext>
            </p:extLst>
          </p:nvPr>
        </p:nvGraphicFramePr>
        <p:xfrm>
          <a:off x="611560" y="2492896"/>
          <a:ext cx="7200800" cy="385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5" name="Visio" r:id="rId4" imgW="10077305" imgH="5400675" progId="Visio.Drawing.11">
                  <p:embed/>
                </p:oleObj>
              </mc:Choice>
              <mc:Fallback>
                <p:oleObj name="Visio" r:id="rId4" imgW="10077305" imgH="540067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492896"/>
                        <a:ext cx="7200800" cy="3859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2483768" y="3427239"/>
            <a:ext cx="1008112" cy="58707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91" y="1412776"/>
            <a:ext cx="8024147" cy="4065658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707904" y="1772817"/>
            <a:ext cx="576064" cy="370561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پردازنده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پردازندة سخت:</a:t>
            </a:r>
          </a:p>
          <a:p>
            <a:pPr lvl="1"/>
            <a:r>
              <a:rPr lang="en-US" dirty="0" smtClean="0"/>
              <a:t>ARM</a:t>
            </a:r>
          </a:p>
          <a:p>
            <a:pPr lvl="2"/>
            <a:r>
              <a:rPr lang="fa-IR" dirty="0" smtClean="0"/>
              <a:t>بلوک‌های واسط</a:t>
            </a:r>
          </a:p>
          <a:p>
            <a:pPr lvl="2"/>
            <a:r>
              <a:rPr lang="fa-IR" dirty="0" smtClean="0"/>
              <a:t>کنترل‌کنندة حافظه</a:t>
            </a:r>
          </a:p>
          <a:p>
            <a:pPr lvl="2"/>
            <a:r>
              <a:rPr lang="fa-IR" dirty="0" smtClean="0"/>
              <a:t>حافظة نهان</a:t>
            </a:r>
          </a:p>
          <a:p>
            <a:pPr lvl="2"/>
            <a:r>
              <a:rPr lang="fa-IR" dirty="0" smtClean="0"/>
              <a:t>واحد ممیز شناور</a:t>
            </a:r>
          </a:p>
          <a:p>
            <a:pPr lvl="2"/>
            <a:r>
              <a:rPr lang="fa-IR" dirty="0" smtClean="0"/>
              <a:t>تک هسته‌ای یا دوهسته‌ای</a:t>
            </a:r>
          </a:p>
          <a:p>
            <a:pPr lvl="2"/>
            <a:r>
              <a:rPr lang="fa-IR" dirty="0" smtClean="0"/>
              <a:t>ارتباط با بلوک‌های منطقی: باس آمبا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84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282472"/>
              </p:ext>
            </p:extLst>
          </p:nvPr>
        </p:nvGraphicFramePr>
        <p:xfrm>
          <a:off x="611560" y="1219200"/>
          <a:ext cx="6912770" cy="49149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382554">
                  <a:extLst>
                    <a:ext uri="{9D8B030D-6E8A-4147-A177-3AD203B41FA5}">
                      <a16:colId xmlns="" xmlns:a16="http://schemas.microsoft.com/office/drawing/2014/main" val="506316551"/>
                    </a:ext>
                  </a:extLst>
                </a:gridCol>
                <a:gridCol w="1382554">
                  <a:extLst>
                    <a:ext uri="{9D8B030D-6E8A-4147-A177-3AD203B41FA5}">
                      <a16:colId xmlns="" xmlns:a16="http://schemas.microsoft.com/office/drawing/2014/main" val="3914867322"/>
                    </a:ext>
                  </a:extLst>
                </a:gridCol>
                <a:gridCol w="1382554">
                  <a:extLst>
                    <a:ext uri="{9D8B030D-6E8A-4147-A177-3AD203B41FA5}">
                      <a16:colId xmlns="" xmlns:a16="http://schemas.microsoft.com/office/drawing/2014/main" val="2673325963"/>
                    </a:ext>
                  </a:extLst>
                </a:gridCol>
                <a:gridCol w="1382554">
                  <a:extLst>
                    <a:ext uri="{9D8B030D-6E8A-4147-A177-3AD203B41FA5}">
                      <a16:colId xmlns="" xmlns:a16="http://schemas.microsoft.com/office/drawing/2014/main" val="2007409854"/>
                    </a:ext>
                  </a:extLst>
                </a:gridCol>
                <a:gridCol w="1382554">
                  <a:extLst>
                    <a:ext uri="{9D8B030D-6E8A-4147-A177-3AD203B41FA5}">
                      <a16:colId xmlns="" xmlns:a16="http://schemas.microsoft.com/office/drawing/2014/main" val="1509566799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r>
                        <a:rPr lang="en-US" sz="1050" b="1"/>
                        <a:t>Device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5CSEA2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5CSEA4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5CSEA5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sz="1050" b="1"/>
                        <a:t>5CSEA6</a:t>
                      </a: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="" xmlns:a16="http://schemas.microsoft.com/office/drawing/2014/main" val="39918665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LEs (K)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1108751777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Adaptive logic modules (ALMs)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9,434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15,094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32,075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41,509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19604113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blocks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397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514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1287465778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M10K memory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1,400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2,240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3,972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5,140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475934959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MLABs (Kb)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138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480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621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4616683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18-bit x 19-bit multipliers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72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174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224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2941544361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Variable-precision DSP blocks </a:t>
                      </a:r>
                      <a:r>
                        <a:rPr lang="en-US" sz="1050" b="1">
                          <a:hlinkClick r:id="rId2"/>
                        </a:rPr>
                        <a:t>(1)</a:t>
                      </a:r>
                      <a:endParaRPr lang="en-US" sz="1050" b="1"/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87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112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41781592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4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6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144288781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PLLs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3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3222284258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FPGA user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145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288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288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2254515051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Maximum HPS I/Os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188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84716682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FPGA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3100004266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algn="l"/>
                      <a:r>
                        <a:rPr lang="en-US" sz="1050" b="1"/>
                        <a:t>HPS hard memory controllers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1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3792797795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l"/>
                      <a:r>
                        <a:rPr lang="pt-BR" sz="1050" b="1"/>
                        <a:t>Processor cores (ARM Cortex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-A9 MPCore</a:t>
                      </a:r>
                      <a:r>
                        <a:rPr lang="pt-BR" sz="1050" b="1" baseline="30000"/>
                        <a:t>TM</a:t>
                      </a:r>
                      <a:r>
                        <a:rPr lang="pt-BR" sz="1050" b="1"/>
                        <a:t>) 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Single or dual</a:t>
                      </a: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Single or dual</a:t>
                      </a: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="" xmlns:a16="http://schemas.microsoft.com/office/drawing/2014/main" val="43960569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ounded Rectangle 5"/>
          <p:cNvSpPr/>
          <p:nvPr/>
        </p:nvSpPr>
        <p:spPr bwMode="auto">
          <a:xfrm flipV="1">
            <a:off x="467544" y="5589240"/>
            <a:ext cx="7056786" cy="5448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1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/>
          <p:cNvSpPr>
            <a:spLocks noGrp="1"/>
          </p:cNvSpPr>
          <p:nvPr>
            <p:ph type="ctrTitle" sz="quarter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err="1" smtClean="0"/>
              <a:t>Stratix</a:t>
            </a:r>
            <a:r>
              <a:rPr lang="en-US" altLang="en-US" dirty="0" smtClean="0"/>
              <a:t> Family (Intel FPGA)</a:t>
            </a:r>
          </a:p>
        </p:txBody>
      </p:sp>
      <p:sp>
        <p:nvSpPr>
          <p:cNvPr id="6147" name="Subtitle 5"/>
          <p:cNvSpPr>
            <a:spLocks noGrp="1"/>
          </p:cNvSpPr>
          <p:nvPr>
            <p:ph type="subTitle" sz="quarter" idx="1"/>
          </p:nvPr>
        </p:nvSpPr>
        <p:spPr>
          <a:ln w="9525"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87C25B6-6520-40B1-94CF-8C8A8D71BD10}" type="slidenum">
              <a:rPr lang="en-US" altLang="en-US" sz="1300">
                <a:latin typeface="Arial" panose="020B0604020202020204" pitchFamily="34" charset="0"/>
              </a:rPr>
              <a:pPr/>
              <a:t>19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هدف:</a:t>
            </a:r>
          </a:p>
          <a:p>
            <a:pPr lvl="1"/>
            <a:r>
              <a:rPr lang="fa-IR" altLang="en-US" dirty="0" smtClean="0"/>
              <a:t>آشنایی کلی و مقدماتی با تراشه‌های موجود</a:t>
            </a:r>
          </a:p>
          <a:p>
            <a:pPr lvl="1"/>
            <a:r>
              <a:rPr lang="fa-IR" altLang="en-US" dirty="0" smtClean="0"/>
              <a:t>مشاهدة امکانات تراشه‌ها</a:t>
            </a:r>
          </a:p>
          <a:p>
            <a:pPr lvl="1"/>
            <a:r>
              <a:rPr lang="fa-IR" altLang="en-US" smtClean="0"/>
              <a:t>کمک </a:t>
            </a:r>
            <a:r>
              <a:rPr lang="fa-IR" altLang="en-US" dirty="0" smtClean="0"/>
              <a:t>به مطالعة داده‌برگه‌ها و </a:t>
            </a:r>
            <a:r>
              <a:rPr lang="fa-IR" altLang="en-US" smtClean="0"/>
              <a:t>کتابچه‌های راهنما</a:t>
            </a:r>
          </a:p>
          <a:p>
            <a:pPr lvl="1"/>
            <a:endParaRPr lang="fa-IR" altLang="en-US"/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</a:t>
            </a:r>
            <a:r>
              <a:rPr lang="fa-IR" altLang="en-US"/>
              <a:t>تسهیل انتخاب بین </a:t>
            </a:r>
            <a:r>
              <a:rPr lang="fa-IR" altLang="en-US" smtClean="0"/>
              <a:t>آنها</a:t>
            </a:r>
          </a:p>
          <a:p>
            <a:pPr lvl="1"/>
            <a:r>
              <a:rPr lang="fa-IR" altLang="en-US" smtClean="0">
                <a:sym typeface="Wingdings" panose="05000000000000000000" pitchFamily="2" charset="2"/>
              </a:rPr>
              <a:t> ارائه/اصلاح معماری</a:t>
            </a:r>
            <a:endParaRPr lang="fa-IR" altLang="en-US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Stratix Family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CDED14B-FE01-4666-A8FF-5855CC7C9BED}" type="slidenum">
              <a:rPr lang="en-US" altLang="en-US" sz="1300">
                <a:latin typeface="Arial" panose="020B0604020202020204" pitchFamily="34" charset="0"/>
              </a:rPr>
              <a:pPr/>
              <a:t>20</a:t>
            </a:fld>
            <a:endParaRPr lang="en-US" altLang="en-US" sz="1300">
              <a:latin typeface="Arial" panose="020B0604020202020204" pitchFamily="34" charset="0"/>
            </a:endParaRPr>
          </a:p>
        </p:txBody>
      </p:sp>
      <p:sp>
        <p:nvSpPr>
          <p:cNvPr id="717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a-IR" altLang="en-US" smtClean="0"/>
              <a:t>معماری بلوک‌های منطقی</a:t>
            </a:r>
          </a:p>
          <a:p>
            <a:pPr lvl="1"/>
            <a:r>
              <a:rPr lang="fa-IR" altLang="en-US" smtClean="0"/>
              <a:t>معماری اتصالات</a:t>
            </a:r>
          </a:p>
          <a:p>
            <a:pPr lvl="1"/>
            <a:r>
              <a:rPr lang="fa-IR" altLang="en-US" smtClean="0"/>
              <a:t>بلوک‌های محاسباتی</a:t>
            </a:r>
          </a:p>
          <a:p>
            <a:pPr lvl="1"/>
            <a:r>
              <a:rPr lang="fa-IR" altLang="en-US" smtClean="0"/>
              <a:t>بلوک‌های حافظه</a:t>
            </a:r>
          </a:p>
          <a:p>
            <a:pPr lvl="1"/>
            <a:r>
              <a:rPr lang="fa-IR" altLang="en-US" smtClean="0"/>
              <a:t>بلوک‌های ورودی-خروجی</a:t>
            </a:r>
          </a:p>
          <a:p>
            <a:pPr lvl="1"/>
            <a:r>
              <a:rPr lang="fa-IR" altLang="en-US" smtClean="0"/>
              <a:t>بلوک‌های فرستنده-گیرندة گیگابیتی</a:t>
            </a:r>
          </a:p>
          <a:p>
            <a:pPr lvl="1"/>
            <a:endParaRPr lang="fa-IR" altLang="en-US" smtClean="0"/>
          </a:p>
          <a:p>
            <a:pPr lvl="1" algn="ctr">
              <a:buFont typeface="Wingdings" pitchFamily="2" charset="2"/>
              <a:buNone/>
            </a:pPr>
            <a:r>
              <a:rPr lang="fa-IR" altLang="en-US" sz="3600" b="1" smtClean="0"/>
              <a:t>مشابه سایکلون</a:t>
            </a:r>
            <a:endParaRPr lang="en-US" altLang="en-US" sz="3600" b="1" smtClean="0"/>
          </a:p>
        </p:txBody>
      </p:sp>
    </p:spTree>
    <p:extLst>
      <p:ext uri="{BB962C8B-B14F-4D97-AF65-F5344CB8AC3E}">
        <p14:creationId xmlns:p14="http://schemas.microsoft.com/office/powerpoint/2010/main" val="2093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تفاوت خانواده‌های سایکلون و استراتیکس</a:t>
            </a:r>
            <a:endParaRPr lang="en-US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277276"/>
              </p:ext>
            </p:extLst>
          </p:nvPr>
        </p:nvGraphicFramePr>
        <p:xfrm>
          <a:off x="1536700" y="1928813"/>
          <a:ext cx="6070600" cy="3299353"/>
        </p:xfrm>
        <a:graphic>
          <a:graphicData uri="http://schemas.openxmlformats.org/drawingml/2006/table">
            <a:tbl>
              <a:tblPr rtl="1"/>
              <a:tblGrid>
                <a:gridCol w="3035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09706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خانواده‌ی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سایکلون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(مزایا)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خانواده‌ی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استراتیکس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(مزایا)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4560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a-IR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B Nazanin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قیمت </a:t>
                      </a: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پایین‌تر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a-IR" sz="2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B Nazanin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پهنای باند بالاتر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مقدار مدار منطقی بیشتر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615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توان 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مصرفی کمتر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2400" dirty="0" smtClean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کارایی (سرعت</a:t>
                      </a:r>
                      <a:r>
                        <a:rPr lang="fa-IR" sz="2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B Nazanin"/>
                        </a:rPr>
                        <a:t>) بالاتر</a:t>
                      </a:r>
                      <a:endParaRPr lang="en-US" sz="20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9835A75-2EF5-4ACE-9786-88B25B0AAAE3}" type="slidenum">
              <a:rPr lang="en-US" altLang="en-US" sz="1300">
                <a:latin typeface="Arial" panose="020B0604020202020204" pitchFamily="34" charset="0"/>
              </a:rPr>
              <a:pPr/>
              <a:t>21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4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92150" y="285750"/>
            <a:ext cx="7773988" cy="444500"/>
          </a:xfrm>
        </p:spPr>
        <p:txBody>
          <a:bodyPr/>
          <a:lstStyle/>
          <a:p>
            <a:r>
              <a:rPr lang="en-US" altLang="en-US" smtClean="0"/>
              <a:t>Stratix 10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14313" y="855663"/>
          <a:ext cx="8572502" cy="5645151"/>
        </p:xfrm>
        <a:graphic>
          <a:graphicData uri="http://schemas.openxmlformats.org/drawingml/2006/table">
            <a:tbl>
              <a:tblPr/>
              <a:tblGrid>
                <a:gridCol w="2110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6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7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51531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solidFill>
                            <a:srgbClr val="FFFFFF"/>
                          </a:solidFill>
                          <a:latin typeface="myriad-pro"/>
                        </a:rPr>
                        <a:t>Stratix 10 Product Line</a:t>
                      </a:r>
                    </a:p>
                  </a:txBody>
                  <a:tcPr marL="17660" marR="17660" marT="17658" marB="17658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500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650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650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850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850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1100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1100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1650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1650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2100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2100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2500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2800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2800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4500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4500</a:t>
                      </a:r>
                      <a:b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GX 5500</a:t>
                      </a:r>
                    </a:p>
                    <a:p>
                      <a:pPr algn="l" fontAlgn="t"/>
                      <a:r>
                        <a:rPr lang="en-US" sz="1000" b="1">
                          <a:solidFill>
                            <a:srgbClr val="FFFFFF"/>
                          </a:solidFill>
                          <a:latin typeface="myriad-pro"/>
                        </a:rPr>
                        <a:t>SX 5500</a:t>
                      </a:r>
                    </a:p>
                  </a:txBody>
                  <a:tcPr marL="17660" marR="17660" marT="17658" marB="17658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Equivalent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LEs</a:t>
                      </a:r>
                      <a:r>
                        <a:rPr lang="en-US" sz="1000" b="1" baseline="30000">
                          <a:latin typeface="myriad-pro"/>
                        </a:rPr>
                        <a:t>1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484,000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646,000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841,000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1,092,000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1,624,000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2,005,000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2,422,000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2,753,000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4,463,000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5,510,000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Adaptive Logic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Modules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(ALMs)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164,160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218,880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284,960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370,080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550,540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679,680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821,150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933,120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1,512,820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1,867,680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6025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ALM Registers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656,640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875,520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1,139,840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1,480,320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2,202,160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2,718,720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3,284,600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3,732,480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6,051,280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7,470,720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Hyper-Registers from HyperFlex Architecture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yriad-pro"/>
                        </a:rPr>
                        <a:t>Millions of Hyper-Registers distributed throughout the monolithic FPGA fabric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Programmable Clock Trees Synthesizeable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myriad-pro"/>
                        </a:rPr>
                        <a:t>Hundreds of synthesizable clock trees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Maximum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Transceiver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Count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GXT Full Duplex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Transceiver Count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(30 Gbps)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15318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GX Full Duplex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Transceiver Count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(17.4 Gbps)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M20K Memory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Blocks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2,196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2,583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3,477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4,401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5,851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6,501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9,963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11,721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7,033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7,033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yriad-pro"/>
                        </a:rPr>
                        <a:t>M20K Memory </a:t>
                      </a:r>
                      <a:br>
                        <a:rPr lang="en-US" sz="1000" b="1" dirty="0">
                          <a:latin typeface="myriad-pro"/>
                        </a:rPr>
                      </a:br>
                      <a:r>
                        <a:rPr lang="en-US" sz="1000" b="1" dirty="0">
                          <a:latin typeface="myriad-pro"/>
                        </a:rPr>
                        <a:t>(Mb)</a:t>
                      </a:r>
                      <a:endParaRPr lang="en-US" sz="1000" b="0" dirty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127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195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229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137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MLAB Memory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(Mb)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23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29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Variable-Precision</a:t>
                      </a:r>
                      <a:endParaRPr lang="en-US" sz="1000" b="0">
                        <a:latin typeface="myriad-pro"/>
                      </a:endParaRPr>
                    </a:p>
                    <a:p>
                      <a:pPr algn="l"/>
                      <a:r>
                        <a:rPr lang="en-US" sz="1000" b="1">
                          <a:latin typeface="myriad-pro"/>
                        </a:rPr>
                        <a:t>DSP Blocks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1,152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1,440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2,016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3,145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3,744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5,011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5,760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1,980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1,980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55317">
                <a:tc>
                  <a:txBody>
                    <a:bodyPr/>
                    <a:lstStyle/>
                    <a:p>
                      <a:pPr algn="l"/>
                      <a:r>
                        <a:rPr lang="en-US" sz="1000" b="1">
                          <a:latin typeface="myriad-pro"/>
                        </a:rPr>
                        <a:t>18 x 19 </a:t>
                      </a:r>
                      <a:br>
                        <a:rPr lang="en-US" sz="1000" b="1">
                          <a:latin typeface="myriad-pro"/>
                        </a:rPr>
                      </a:br>
                      <a:r>
                        <a:rPr lang="en-US" sz="1000" b="1">
                          <a:latin typeface="myriad-pro"/>
                        </a:rPr>
                        <a:t>Multipliers</a:t>
                      </a:r>
                      <a:endParaRPr lang="en-US" sz="1000" b="0">
                        <a:latin typeface="myriad-pro"/>
                      </a:endParaRPr>
                    </a:p>
                  </a:txBody>
                  <a:tcPr marL="17660" marR="17660" marT="17658" marB="17658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2,304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2,880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4,032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5,040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6290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7,488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10,022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11,520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latin typeface="myriad-pro"/>
                        </a:rPr>
                        <a:t>3,960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latin typeface="myriad-pro"/>
                        </a:rPr>
                        <a:t>3,960</a:t>
                      </a:r>
                    </a:p>
                  </a:txBody>
                  <a:tcPr marL="17660" marR="17660" marT="17658" marB="17658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3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0D95746-981A-4CE6-9727-14DB9AE1444B}" type="slidenum">
              <a:rPr lang="en-US" altLang="en-US" sz="1300">
                <a:latin typeface="Arial" panose="020B0604020202020204" pitchFamily="34" charset="0"/>
              </a:rPr>
              <a:pPr/>
              <a:t>22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1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Stratix 10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57188" y="1373188"/>
          <a:ext cx="8572502" cy="3308351"/>
        </p:xfrm>
        <a:graphic>
          <a:graphicData uri="http://schemas.openxmlformats.org/drawingml/2006/table">
            <a:tbl>
              <a:tblPr/>
              <a:tblGrid>
                <a:gridCol w="2110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0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067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64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790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350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52162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</a:tblGrid>
              <a:tr h="583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solidFill>
                            <a:srgbClr val="FFFFFF"/>
                          </a:solidFill>
                          <a:latin typeface="myriad-pro"/>
                        </a:rPr>
                        <a:t>Stratix 10 Product Line</a:t>
                      </a:r>
                    </a:p>
                  </a:txBody>
                  <a:tcPr marL="17660" marR="17660" marT="17660" marB="17660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500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650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650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850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850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1100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1100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1650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1650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2100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2100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2500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2800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2800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4500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4500</a:t>
                      </a:r>
                      <a:b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</a:br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GX 5500</a:t>
                      </a:r>
                    </a:p>
                    <a:p>
                      <a:pPr algn="l" fontAlgn="t"/>
                      <a:r>
                        <a:rPr lang="en-US" sz="1200" b="1">
                          <a:solidFill>
                            <a:srgbClr val="FFFFFF"/>
                          </a:solidFill>
                          <a:latin typeface="myriad-pro"/>
                        </a:rPr>
                        <a:t>SX 5500</a:t>
                      </a:r>
                    </a:p>
                  </a:txBody>
                  <a:tcPr marL="17660" marR="17660" marT="17660" marB="17660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A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latin typeface="myriad-pro"/>
                        </a:rPr>
                        <a:t>Fixed Point Performance (TMACS)</a:t>
                      </a:r>
                      <a:r>
                        <a:rPr lang="en-US" sz="1200" b="1" baseline="30000" dirty="0">
                          <a:latin typeface="myriad-pro"/>
                        </a:rPr>
                        <a:t>2</a:t>
                      </a:r>
                      <a:endParaRPr lang="en-US" sz="1200" b="0" dirty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4.6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5.8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8.1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10.1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12.6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15.0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20.0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23.0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7.9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7.9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Single Precision Floating Point (TFLOPS)</a:t>
                      </a:r>
                      <a:r>
                        <a:rPr lang="en-US" sz="1200" b="1" baseline="30000">
                          <a:latin typeface="myriad-pro"/>
                        </a:rPr>
                        <a:t>3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1.8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2.3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5.0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8.0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9.2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3.2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18202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Maximum User I/O Pins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488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488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736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736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704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704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1160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1160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1640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1640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49727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PCI Express</a:t>
                      </a:r>
                      <a:r>
                        <a:rPr lang="en-US" sz="1200" b="1" baseline="30000">
                          <a:latin typeface="myriad-pro"/>
                        </a:rPr>
                        <a:t>®</a:t>
                      </a:r>
                      <a:r>
                        <a:rPr lang="en-US" sz="1200" b="1">
                          <a:latin typeface="myriad-pro"/>
                        </a:rPr>
                        <a:t>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(PCIe</a:t>
                      </a:r>
                      <a:r>
                        <a:rPr lang="en-US" sz="1200" b="1" baseline="30000">
                          <a:latin typeface="myriad-pro"/>
                        </a:rPr>
                        <a:t>®</a:t>
                      </a:r>
                      <a:r>
                        <a:rPr lang="en-US" sz="1200" b="1">
                          <a:latin typeface="myriad-pro"/>
                        </a:rPr>
                        <a:t>) Hardened Intellectual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Property (IP) </a:t>
                      </a:r>
                      <a:br>
                        <a:rPr lang="en-US" sz="1200" b="1">
                          <a:latin typeface="myriad-pro"/>
                        </a:rPr>
                      </a:br>
                      <a:r>
                        <a:rPr lang="en-US" sz="1200" b="1">
                          <a:latin typeface="myriad-pro"/>
                        </a:rPr>
                        <a:t>Block(s) (up to Gen3)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1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2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4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6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latin typeface="myriad-pro"/>
                        </a:rPr>
                        <a:t>3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083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Secure Device Manager</a:t>
                      </a:r>
                      <a:r>
                        <a:rPr lang="en-US" sz="1200" b="0">
                          <a:latin typeface="myriad-pro"/>
                        </a:rPr>
                        <a:t/>
                      </a:r>
                      <a:br>
                        <a:rPr lang="en-US" sz="1200" b="0">
                          <a:latin typeface="myriad-pro"/>
                        </a:rPr>
                      </a:br>
                      <a:r>
                        <a:rPr lang="en-US" sz="1200" b="0">
                          <a:latin typeface="myriad-pro"/>
                        </a:rPr>
                        <a:t> </a:t>
                      </a: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AES-256/SHA-256 </a:t>
                      </a:r>
                      <a:r>
                        <a:rPr lang="en-US" sz="1200" dirty="0" err="1">
                          <a:latin typeface="myriad-pro"/>
                        </a:rPr>
                        <a:t>bitsream</a:t>
                      </a:r>
                      <a:r>
                        <a:rPr lang="en-US" sz="1200" dirty="0">
                          <a:latin typeface="myriad-pro"/>
                        </a:rPr>
                        <a:t> encryption/authentication, physically </a:t>
                      </a:r>
                      <a:r>
                        <a:rPr lang="en-US" sz="1200" dirty="0" err="1">
                          <a:latin typeface="myriad-pro"/>
                        </a:rPr>
                        <a:t>unclonable</a:t>
                      </a:r>
                      <a:r>
                        <a:rPr lang="en-US" sz="1200" dirty="0">
                          <a:latin typeface="myriad-pro"/>
                        </a:rPr>
                        <a:t> function (PUF), </a:t>
                      </a: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3209"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latin typeface="myriad-pro"/>
                        </a:rPr>
                        <a:t>Hard Processor System</a:t>
                      </a:r>
                      <a:r>
                        <a:rPr lang="en-US" sz="1200" b="1" baseline="30000">
                          <a:latin typeface="myriad-pro"/>
                        </a:rPr>
                        <a:t>4</a:t>
                      </a:r>
                      <a:endParaRPr lang="en-US" sz="1200" b="0">
                        <a:latin typeface="myriad-pro"/>
                      </a:endParaRPr>
                    </a:p>
                  </a:txBody>
                  <a:tcPr marL="17660" marR="17660" marT="17660" marB="17660" anchor="ctr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myriad-pro"/>
                        </a:rPr>
                        <a:t>Quad-core 64 bit ARM Cortex-A53 up to 1.5 </a:t>
                      </a:r>
                      <a:r>
                        <a:rPr lang="en-US" sz="1200" dirty="0" smtClean="0">
                          <a:latin typeface="myriad-pro"/>
                        </a:rPr>
                        <a:t>GHz</a:t>
                      </a:r>
                      <a:endParaRPr lang="en-US" sz="1200" dirty="0">
                        <a:latin typeface="myriad-pro"/>
                      </a:endParaRPr>
                    </a:p>
                  </a:txBody>
                  <a:tcPr marL="17660" marR="17660" marT="17660" marB="1766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3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B914D53-C45D-4D96-9267-7856E47F0BF6}" type="slidenum">
              <a:rPr lang="en-US" altLang="en-US" sz="1300">
                <a:latin typeface="Arial" panose="020B0604020202020204" pitchFamily="34" charset="0"/>
              </a:rPr>
              <a:pPr/>
              <a:t>23</a:t>
            </a:fld>
            <a:endParaRPr lang="en-US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1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6D0C6-203B-45CB-BAFA-BF41D6F2EFF3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b="0" smtClean="0"/>
              <a:t>[</a:t>
            </a:r>
            <a:r>
              <a:rPr lang="en-US" altLang="fa-IR" b="0" smtClean="0"/>
              <a:t>Xilinx/AMD] www.xilinx.com, www.amd.com</a:t>
            </a:r>
            <a:endParaRPr lang="en-US" altLang="fa-IR" b="0" dirty="0" smtClean="0"/>
          </a:p>
          <a:p>
            <a:pPr eaLnBrk="1" hangingPunct="1"/>
            <a:r>
              <a:rPr lang="en-US" altLang="fa-IR" b="0" dirty="0" smtClean="0"/>
              <a:t>[Altera/Intel] </a:t>
            </a:r>
            <a:r>
              <a:rPr lang="en-US" altLang="fa-IR" b="0" dirty="0" err="1" smtClean="0"/>
              <a:t>www.altera.com</a:t>
            </a:r>
            <a:r>
              <a:rPr lang="en-US" altLang="fa-IR" b="0" dirty="0" smtClean="0"/>
              <a:t>, </a:t>
            </a:r>
            <a:r>
              <a:rPr lang="en-US" altLang="fa-IR" b="0" dirty="0" err="1" smtClean="0"/>
              <a:t>www.intel.com</a:t>
            </a:r>
            <a:endParaRPr lang="en-US" altLang="fa-IR" b="0" dirty="0" smtClean="0"/>
          </a:p>
          <a:p>
            <a:pPr eaLnBrk="1" hangingPunct="1"/>
            <a:r>
              <a:rPr lang="fa-IR" altLang="fa-IR" b="0" dirty="0" smtClean="0">
                <a:cs typeface="B Nazanin" panose="00000400000000000000" pitchFamily="2" charset="-78"/>
              </a:rPr>
              <a:t>م. صاحب‌الزمانی، طراحی کامپیوتری سیستم‌های دیجیتال، نشر شیخ بهایی، 1398</a:t>
            </a:r>
            <a:endParaRPr lang="en-US" altLang="fa-IR" b="0" dirty="0" smtClean="0">
              <a:cs typeface="B Nazanin" panose="00000400000000000000" pitchFamily="2" charset="-78"/>
            </a:endParaRPr>
          </a:p>
          <a:p>
            <a:pPr eaLnBrk="1" hangingPunct="1"/>
            <a:endParaRPr lang="en-US" altLang="fa-IR" b="0" dirty="0" smtClean="0"/>
          </a:p>
        </p:txBody>
      </p:sp>
    </p:spTree>
    <p:extLst>
      <p:ext uri="{BB962C8B-B14F-4D97-AF65-F5344CB8AC3E}">
        <p14:creationId xmlns:p14="http://schemas.microsoft.com/office/powerpoint/2010/main" val="6555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/>
              <a:t>تراشه‌های برنامه‌پذیر تجاری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04056" y="980728"/>
            <a:ext cx="7772400" cy="4648200"/>
          </a:xfrm>
        </p:spPr>
        <p:txBody>
          <a:bodyPr/>
          <a:lstStyle/>
          <a:p>
            <a:pPr lvl="1"/>
            <a:r>
              <a:rPr lang="fa-IR" altLang="en-US" dirty="0" smtClean="0"/>
              <a:t>معماری کلی، بسیار شبیه</a:t>
            </a:r>
          </a:p>
          <a:p>
            <a:pPr lvl="2" algn="r"/>
            <a:r>
              <a:rPr lang="fa-IR" altLang="en-US" dirty="0" smtClean="0"/>
              <a:t>حتی در تراشه‌های دو خانوادة مختلف با نام متفاوت</a:t>
            </a:r>
          </a:p>
          <a:p>
            <a:pPr lvl="2" algn="r"/>
            <a:r>
              <a:rPr lang="fa-IR" altLang="en-US" dirty="0" smtClean="0"/>
              <a:t>و حتی دو شرکت مختلف</a:t>
            </a:r>
          </a:p>
          <a:p>
            <a:pPr lvl="1"/>
            <a:r>
              <a:rPr lang="fa-IR" altLang="en-US" dirty="0" smtClean="0"/>
              <a:t>تفاوت‌ها:</a:t>
            </a:r>
          </a:p>
          <a:p>
            <a:pPr lvl="2"/>
            <a:r>
              <a:rPr lang="fa-IR" altLang="en-US" dirty="0" smtClean="0"/>
              <a:t>جنبه‌هایی که بحث شد</a:t>
            </a:r>
          </a:p>
          <a:p>
            <a:pPr lvl="1"/>
            <a:r>
              <a:rPr lang="fa-IR" altLang="en-US" dirty="0" smtClean="0"/>
              <a:t>بازار متغیر:</a:t>
            </a:r>
          </a:p>
          <a:p>
            <a:pPr lvl="2"/>
            <a:r>
              <a:rPr lang="fa-IR" altLang="en-US" dirty="0" smtClean="0"/>
              <a:t>هر دو سال یک یا چند نوع تراشة جدید</a:t>
            </a:r>
          </a:p>
          <a:p>
            <a:pPr lvl="2"/>
            <a:r>
              <a:rPr lang="fa-IR" altLang="en-US" dirty="0" smtClean="0"/>
              <a:t>توقف تولید قبلی‌ها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مراقبت هنگام انتخاب تراشه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اصول حاکم ثابت مانده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آشنایی با اصول: </a:t>
            </a:r>
          </a:p>
          <a:p>
            <a:pPr lvl="3"/>
            <a:r>
              <a:rPr lang="fa-IR" altLang="en-US" dirty="0" smtClean="0">
                <a:sym typeface="Wingdings" panose="05000000000000000000" pitchFamily="2" charset="2"/>
              </a:rPr>
              <a:t> آشنایی سریع با محصولات جدید</a:t>
            </a:r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9A65139-92EE-4DCC-A871-6C079A3BCE1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4822304" cy="769640"/>
          </a:xfrm>
        </p:spPr>
        <p:txBody>
          <a:bodyPr/>
          <a:lstStyle/>
          <a:p>
            <a:pPr algn="l" rtl="0"/>
            <a:r>
              <a:rPr lang="en-US" dirty="0" smtClean="0"/>
              <a:t>Intel low cost FPGA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76872"/>
            <a:ext cx="5486356" cy="30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1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428" y="980728"/>
            <a:ext cx="5360055" cy="54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Cyclone V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963905"/>
              </p:ext>
            </p:extLst>
          </p:nvPr>
        </p:nvGraphicFramePr>
        <p:xfrm>
          <a:off x="692150" y="1268762"/>
          <a:ext cx="7773987" cy="4608513"/>
        </p:xfrm>
        <a:graphic>
          <a:graphicData uri="http://schemas.openxmlformats.org/drawingml/2006/table">
            <a:tbl>
              <a:tblPr firstRow="1" firstCol="1" bandRow="1" bandCol="1">
                <a:tableStyleId>{21E4AEA4-8DFA-4A89-87EB-49C32662AFE0}</a:tableStyleId>
              </a:tblPr>
              <a:tblGrid>
                <a:gridCol w="1329607">
                  <a:extLst>
                    <a:ext uri="{9D8B030D-6E8A-4147-A177-3AD203B41FA5}">
                      <a16:colId xmlns="" xmlns:a16="http://schemas.microsoft.com/office/drawing/2014/main" val="3389702455"/>
                    </a:ext>
                  </a:extLst>
                </a:gridCol>
                <a:gridCol w="6444380">
                  <a:extLst>
                    <a:ext uri="{9D8B030D-6E8A-4147-A177-3AD203B41FA5}">
                      <a16:colId xmlns="" xmlns:a16="http://schemas.microsoft.com/office/drawing/2014/main" val="4164678841"/>
                    </a:ext>
                  </a:extLst>
                </a:gridCol>
              </a:tblGrid>
              <a:tr h="8762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 dirty="0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گروه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>
                          <a:effectLst/>
                          <a:cs typeface="B Nazanin" panose="00000400000000000000" pitchFamily="2" charset="-78"/>
                        </a:rPr>
                        <a:t> </a:t>
                      </a:r>
                      <a:endParaRPr lang="en-US" sz="1100" b="1">
                        <a:effectLst/>
                        <a:cs typeface="B Nazanin" panose="00000400000000000000" pitchFamily="2" charset="-78"/>
                      </a:endParaRPr>
                    </a:p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>
                          <a:effectLst/>
                          <a:cs typeface="B Nazanin" panose="00000400000000000000" pitchFamily="2" charset="-78"/>
                        </a:rPr>
                        <a:t>مشخصات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92726919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E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فقط شامل 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بلوک‌های </a:t>
                      </a:r>
                      <a:r>
                        <a:rPr lang="fa-IR" sz="1300" b="1" dirty="0">
                          <a:effectLst/>
                          <a:cs typeface="B Nazanin" panose="00000400000000000000" pitchFamily="2" charset="-78"/>
                        </a:rPr>
                        <a:t>منطقی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2557813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>
                          <a:effectLst/>
                          <a:cs typeface="B Nazanin" panose="00000400000000000000" pitchFamily="2" charset="-78"/>
                        </a:rPr>
                        <a:t>سری  </a:t>
                      </a:r>
                      <a:r>
                        <a:rPr lang="en-US" sz="1300" b="1">
                          <a:effectLst/>
                          <a:cs typeface="B Nazanin" panose="00000400000000000000" pitchFamily="2" charset="-78"/>
                        </a:rPr>
                        <a:t>GX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منطقی و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فرستنده/گیرنده 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3/125</a:t>
                      </a:r>
                      <a:r>
                        <a:rPr lang="fa-IR" sz="1300" b="1" baseline="0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گیگابیت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در ثانیه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13991502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 dirty="0">
                          <a:effectLst/>
                          <a:cs typeface="B Nazanin" panose="00000400000000000000" pitchFamily="2" charset="-78"/>
                        </a:rPr>
                        <a:t>GT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شامل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منطقی و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فرستنده/گیرنده 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6/143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گیگابیت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در ثانیه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85916501"/>
                  </a:ext>
                </a:extLst>
              </a:tr>
              <a:tr h="604847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سری  </a:t>
                      </a:r>
                      <a:r>
                        <a:rPr lang="en-US" sz="1300" b="1" dirty="0">
                          <a:effectLst/>
                          <a:cs typeface="B Nazanin" panose="00000400000000000000" pitchFamily="2" charset="-78"/>
                        </a:rPr>
                        <a:t>SE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منطقی و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پردازنده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سخت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83108632"/>
                  </a:ext>
                </a:extLst>
              </a:tr>
              <a:tr h="68938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 dirty="0" err="1">
                          <a:effectLst/>
                          <a:cs typeface="B Nazanin" panose="00000400000000000000" pitchFamily="2" charset="-78"/>
                        </a:rPr>
                        <a:t>SX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منطقی و پردازنده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سخت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و 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فرستنده/گیرنده 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3/125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گیگابیت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در ثانیه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1958094"/>
                  </a:ext>
                </a:extLst>
              </a:tr>
              <a:tr h="62353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سری </a:t>
                      </a:r>
                      <a:r>
                        <a:rPr lang="en-US" sz="1300" b="1" dirty="0">
                          <a:effectLst/>
                          <a:cs typeface="B Nazanin" panose="00000400000000000000" pitchFamily="2" charset="-78"/>
                        </a:rPr>
                        <a:t>ST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بلوکهای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منطقی و پردازنده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سخت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و  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بلوک</a:t>
                      </a:r>
                      <a:r>
                        <a:rPr lang="fa-IR" sz="1300" b="1" dirty="0" smtClean="0">
                          <a:effectLst/>
                          <a:cs typeface="B Nazanin" panose="00000400000000000000" pitchFamily="2" charset="-78"/>
                        </a:rPr>
                        <a:t>‌</a:t>
                      </a:r>
                      <a:r>
                        <a:rPr lang="ar-SA" sz="1300" b="1" dirty="0" smtClean="0">
                          <a:effectLst/>
                          <a:cs typeface="B Nazanin" panose="00000400000000000000" pitchFamily="2" charset="-78"/>
                        </a:rPr>
                        <a:t>های فرستنده/گیرنده </a:t>
                      </a:r>
                      <a:r>
                        <a:rPr lang="ar-SA" sz="1300" b="1" dirty="0">
                          <a:effectLst/>
                          <a:cs typeface="B Nazanin" panose="00000400000000000000" pitchFamily="2" charset="-78"/>
                        </a:rPr>
                        <a:t>5 گیگابیت در ثانیه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5382909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بلوک‌های منطقی و معماری اتصالات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5" y="1196752"/>
            <a:ext cx="8736578" cy="48186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 bwMode="auto">
          <a:xfrm>
            <a:off x="3563888" y="2780928"/>
            <a:ext cx="367184" cy="259228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6732240" y="2780928"/>
            <a:ext cx="432048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19872" y="2708920"/>
            <a:ext cx="1164538" cy="278965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5796136" y="1197098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7133508" y="5365994"/>
            <a:ext cx="1368152" cy="3596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547664" y="3573016"/>
            <a:ext cx="1074091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264188" y="5306514"/>
            <a:ext cx="612068" cy="19206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4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بلوک‌های منطقی و معماری اتصالات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357563" y="1219200"/>
            <a:ext cx="5100637" cy="2424113"/>
          </a:xfrm>
        </p:spPr>
        <p:txBody>
          <a:bodyPr/>
          <a:lstStyle/>
          <a:p>
            <a:r>
              <a:rPr lang="fa-IR" altLang="en-US" dirty="0" smtClean="0"/>
              <a:t>معماری اتصالات:</a:t>
            </a:r>
          </a:p>
          <a:p>
            <a:pPr lvl="1"/>
            <a:r>
              <a:rPr lang="fa-IR" altLang="en-US" dirty="0" smtClean="0"/>
              <a:t>سلسله‌مراتبی</a:t>
            </a:r>
          </a:p>
          <a:p>
            <a:pPr lvl="1"/>
            <a:r>
              <a:rPr lang="fa-IR" altLang="en-US" dirty="0" smtClean="0"/>
              <a:t>دوسطحی</a:t>
            </a:r>
          </a:p>
          <a:p>
            <a:pPr lvl="1"/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dirty="0" smtClean="0"/>
              <a:t>مدار </a:t>
            </a:r>
            <a:r>
              <a:rPr lang="en-US" dirty="0" smtClean="0"/>
              <a:t>ALM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80" y="797024"/>
            <a:ext cx="7772400" cy="4648200"/>
          </a:xfrm>
        </p:spPr>
        <p:txBody>
          <a:bodyPr/>
          <a:lstStyle/>
          <a:p>
            <a:r>
              <a:rPr lang="en-US" dirty="0" smtClean="0"/>
              <a:t>Adaptive Logic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B1581-2FDF-4DA0-8CA5-6FBE80F200C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28043"/>
            <a:ext cx="6984776" cy="510212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1120080" y="1844824"/>
            <a:ext cx="1147664" cy="3600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843808" y="1484784"/>
            <a:ext cx="220488" cy="435423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283968" y="1844825"/>
            <a:ext cx="2160240" cy="122413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n w="19050">
                <a:solidFill>
                  <a:schemeClr val="tx1"/>
                </a:solidFill>
              </a:ln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4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26866</TotalTime>
  <Words>1034</Words>
  <Application>Microsoft Office PowerPoint</Application>
  <PresentationFormat>On-screen Show (4:3)</PresentationFormat>
  <Paragraphs>525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B Mitra</vt:lpstr>
      <vt:lpstr>B Nazanin</vt:lpstr>
      <vt:lpstr>B Titr</vt:lpstr>
      <vt:lpstr>Calibri</vt:lpstr>
      <vt:lpstr>myriad-pro</vt:lpstr>
      <vt:lpstr>Times New Roman</vt:lpstr>
      <vt:lpstr>Wingdings</vt:lpstr>
      <vt:lpstr>1_presentation_template</vt:lpstr>
      <vt:lpstr>Custom Design</vt:lpstr>
      <vt:lpstr>2_presentation_template</vt:lpstr>
      <vt:lpstr>Visio</vt:lpstr>
      <vt:lpstr>تراشه هاي تجاری</vt:lpstr>
      <vt:lpstr>تراشه‌های برنامه‌پذیر تجاری</vt:lpstr>
      <vt:lpstr>تراشه‌های برنامه‌پذیر تجاری</vt:lpstr>
      <vt:lpstr>Cyclone</vt:lpstr>
      <vt:lpstr>Cyclone</vt:lpstr>
      <vt:lpstr>Cyclone V</vt:lpstr>
      <vt:lpstr>بلوک‌های منطقی و معماری اتصالات</vt:lpstr>
      <vt:lpstr>بلوک‌های منطقی و معماری اتصالات</vt:lpstr>
      <vt:lpstr>مدار ALM</vt:lpstr>
      <vt:lpstr>مدار ALM</vt:lpstr>
      <vt:lpstr>مدار ALM</vt:lpstr>
      <vt:lpstr>Cyclone V</vt:lpstr>
      <vt:lpstr>حافظه در Cyclone</vt:lpstr>
      <vt:lpstr>Cyclone V</vt:lpstr>
      <vt:lpstr>بلوک‌های محاسباتی</vt:lpstr>
      <vt:lpstr>Cyclone V</vt:lpstr>
      <vt:lpstr>پردازنده</vt:lpstr>
      <vt:lpstr>Cyclone V</vt:lpstr>
      <vt:lpstr>Stratix Family (Intel FPGA)</vt:lpstr>
      <vt:lpstr>Stratix Family</vt:lpstr>
      <vt:lpstr>تفاوت خانواده‌های سایکلون و استراتیکس</vt:lpstr>
      <vt:lpstr>Stratix 10</vt:lpstr>
      <vt:lpstr>Stratix 10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1105</cp:revision>
  <dcterms:created xsi:type="dcterms:W3CDTF">1601-01-01T00:00:00Z</dcterms:created>
  <dcterms:modified xsi:type="dcterms:W3CDTF">2023-10-20T17:14:18Z</dcterms:modified>
</cp:coreProperties>
</file>