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7"/>
  </p:notesMasterIdLst>
  <p:sldIdLst>
    <p:sldId id="639" r:id="rId3"/>
    <p:sldId id="640" r:id="rId4"/>
    <p:sldId id="641" r:id="rId5"/>
    <p:sldId id="645" r:id="rId6"/>
    <p:sldId id="672" r:id="rId7"/>
    <p:sldId id="642" r:id="rId8"/>
    <p:sldId id="644" r:id="rId9"/>
    <p:sldId id="646" r:id="rId10"/>
    <p:sldId id="647" r:id="rId11"/>
    <p:sldId id="650" r:id="rId12"/>
    <p:sldId id="648" r:id="rId13"/>
    <p:sldId id="651" r:id="rId14"/>
    <p:sldId id="652" r:id="rId15"/>
    <p:sldId id="653" r:id="rId16"/>
    <p:sldId id="649" r:id="rId17"/>
    <p:sldId id="654" r:id="rId18"/>
    <p:sldId id="655" r:id="rId19"/>
    <p:sldId id="656" r:id="rId20"/>
    <p:sldId id="657" r:id="rId21"/>
    <p:sldId id="671" r:id="rId22"/>
    <p:sldId id="664" r:id="rId23"/>
    <p:sldId id="666" r:id="rId24"/>
    <p:sldId id="668" r:id="rId25"/>
    <p:sldId id="667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0033CC"/>
    <a:srgbClr val="47FFD1"/>
    <a:srgbClr val="0000CC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0493" autoAdjust="0"/>
  </p:normalViewPr>
  <p:slideViewPr>
    <p:cSldViewPr>
      <p:cViewPr varScale="1">
        <p:scale>
          <a:sx n="65" d="100"/>
          <a:sy n="65" d="100"/>
        </p:scale>
        <p:origin x="737" y="3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D15426-1D08-4C5A-895B-59DBAD2FD4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03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298CF7-3090-4801-AADB-7851D18A3838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147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4ED29F-A6E4-41D4-84E9-C1B358CE7D0F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571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413EF8B8-994A-4C57-945B-C1DDDCEDCCD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1766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4ED29F-A6E4-41D4-84E9-C1B358CE7D0F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9392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1AB4F3F6-E414-48B2-95AE-69EF3D912482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040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5974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EAE1E43A-FF65-446B-AA7B-6F8B9607DE38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46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9298CF7-3090-4801-AADB-7851D18A3838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0008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8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B20-E380-4E93-A7BB-980790A99E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43088-D7AB-4EC4-AFD5-0E79AD763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00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2B04-88AB-4572-8A48-C451A15A4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929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7FE17-9FF0-4344-98C9-C258329B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06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501FB-C33C-416C-9087-52877609B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F894B-8592-4A81-863E-40FF279CCF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669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EB22C-7899-4AA3-B9A8-BE7E8BEE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400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C5043-F201-4D7D-8DEE-930C75C57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6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BF38-7166-4666-B54B-988E7A79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2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7D6FA-B15D-40C7-92F3-DE7932113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4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9B80-BBC6-4923-BFC8-1F9F33FB6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47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695F-721F-46BB-A853-313BEC2E1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725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43922-55A8-4F3C-BFC4-3495BCD0F5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9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EA8-9727-44CA-84B9-A2EBAFE99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5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53937-9BB9-40F9-91CC-AA18D07A9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1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F42-27CD-4FAE-980F-036FB8427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40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A8987-0481-4125-8D8E-5349E5ED4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F614-C5FC-4C55-9C5E-2FC3F43DA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04E-36EC-4446-8875-EAC9227C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39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E4B2D-55AB-4F40-AA53-BC8A8F37B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9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CAD4C-35F9-4F58-AFCD-D4C0B8B4BB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2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47426-8241-409A-A9BB-79DBDCCBA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2" r:id="rId1"/>
    <p:sldLayoutId id="2147485471" r:id="rId2"/>
    <p:sldLayoutId id="2147485472" r:id="rId3"/>
    <p:sldLayoutId id="2147485473" r:id="rId4"/>
    <p:sldLayoutId id="2147485474" r:id="rId5"/>
    <p:sldLayoutId id="2147485475" r:id="rId6"/>
    <p:sldLayoutId id="2147485476" r:id="rId7"/>
    <p:sldLayoutId id="2147485477" r:id="rId8"/>
    <p:sldLayoutId id="2147485478" r:id="rId9"/>
    <p:sldLayoutId id="2147485479" r:id="rId10"/>
    <p:sldLayoutId id="214748548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EF38EC-C54E-4148-AB98-7F69B794F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81" r:id="rId1"/>
    <p:sldLayoutId id="2147485482" r:id="rId2"/>
    <p:sldLayoutId id="2147485483" r:id="rId3"/>
    <p:sldLayoutId id="2147485484" r:id="rId4"/>
    <p:sldLayoutId id="2147485485" r:id="rId5"/>
    <p:sldLayoutId id="2147485486" r:id="rId6"/>
    <p:sldLayoutId id="2147485487" r:id="rId7"/>
    <p:sldLayoutId id="2147485488" r:id="rId8"/>
    <p:sldLayoutId id="2147485489" r:id="rId9"/>
    <p:sldLayoutId id="2147485490" r:id="rId10"/>
    <p:sldLayoutId id="21474854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Spartan Family (Xilinx/AMD FPGA)</a:t>
            </a:r>
          </a:p>
        </p:txBody>
      </p:sp>
      <p:sp>
        <p:nvSpPr>
          <p:cNvPr id="5123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1E9A3B-2AC4-4B2D-8E78-9744A71FC1E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مدار ساده شده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87653"/>
              </p:ext>
            </p:extLst>
          </p:nvPr>
        </p:nvGraphicFramePr>
        <p:xfrm>
          <a:off x="1331640" y="1988840"/>
          <a:ext cx="63055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Visio" r:id="rId3" imgW="6305579" imgH="2476661" progId="Visio.Drawing.11">
                  <p:embed/>
                </p:oleObj>
              </mc:Choice>
              <mc:Fallback>
                <p:oleObj name="Visio" r:id="rId3" imgW="6305579" imgH="247666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988840"/>
                        <a:ext cx="6305550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0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5" y="841753"/>
            <a:ext cx="4320480" cy="56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96834693-DF36-401A-96ED-77B357D1ED18}" type="slidenum">
              <a:rPr lang="en-US" altLang="en-US" sz="1400" b="0" smtClean="0"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 dirty="0">
              <a:cs typeface="Times New Roman" panose="02020603050405020304" pitchFamily="18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22463"/>
            <a:ext cx="4148138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8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EB95BB-382C-4B73-BCDE-9B11D78C09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0"/>
            <a:ext cx="664845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5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3F226B57-38FD-47CC-B7C8-78611943811C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781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8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حافظة بلوکی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207133"/>
              </p:ext>
            </p:extLst>
          </p:nvPr>
        </p:nvGraphicFramePr>
        <p:xfrm>
          <a:off x="1619672" y="2785993"/>
          <a:ext cx="5904656" cy="3667343"/>
        </p:xfrm>
        <a:graphic>
          <a:graphicData uri="http://schemas.openxmlformats.org/drawingml/2006/table">
            <a:tbl>
              <a:tblPr rtl="1" firstRow="1" firstCol="1" lastCol="1" bandRow="1" bandCol="1"/>
              <a:tblGrid>
                <a:gridCol w="5904656">
                  <a:extLst>
                    <a:ext uri="{9D8B030D-6E8A-4147-A177-3AD203B41FA5}">
                      <a16:colId xmlns:a16="http://schemas.microsoft.com/office/drawing/2014/main" xmlns="" val="942117233"/>
                    </a:ext>
                  </a:extLst>
                </a:gridCol>
              </a:tblGrid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پیکربندی ( تعداد بیت × تعداد کلمات 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8613827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18 × 512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9465506"/>
                  </a:ext>
                </a:extLst>
              </a:tr>
              <a:tr h="460132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16 × 512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181432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9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0844305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8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6737925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4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752594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2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536353"/>
                  </a:ext>
                </a:extLst>
              </a:tr>
              <a:tr h="4581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1 ×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k</a:t>
                      </a:r>
                      <a:r>
                        <a:rPr lang="fa-IR" sz="16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a:t> 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095241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2150" y="764704"/>
            <a:ext cx="7772400" cy="228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kern="0" dirty="0" smtClean="0"/>
              <a:t>بلوک 18 کیلوبیتی</a:t>
            </a:r>
          </a:p>
          <a:p>
            <a:pPr lvl="1"/>
            <a:r>
              <a:rPr lang="fa-IR" kern="0" dirty="0" smtClean="0"/>
              <a:t>نمونه:</a:t>
            </a:r>
          </a:p>
          <a:p>
            <a:pPr lvl="2"/>
            <a:r>
              <a:rPr lang="fa-IR" kern="0" dirty="0" smtClean="0"/>
              <a:t>پیکربندی‌های گوناگون به صورت </a:t>
            </a:r>
            <a:r>
              <a:rPr lang="en-US" kern="0" dirty="0" smtClean="0"/>
              <a:t>dual port</a:t>
            </a:r>
            <a:endParaRPr lang="fa-IR" kern="0" dirty="0" smtClean="0"/>
          </a:p>
          <a:p>
            <a:pPr lvl="2"/>
            <a:r>
              <a:rPr lang="fa-IR" kern="0" dirty="0" smtClean="0"/>
              <a:t>یا یک نیمة 9</a:t>
            </a:r>
            <a:r>
              <a:rPr lang="fa-IR" kern="0" dirty="0"/>
              <a:t> </a:t>
            </a:r>
            <a:r>
              <a:rPr lang="fa-IR" kern="0" dirty="0" smtClean="0"/>
              <a:t>کیلوبیتی به صورت </a:t>
            </a:r>
            <a:r>
              <a:rPr lang="en-US" kern="0" dirty="0" smtClean="0"/>
              <a:t>single port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93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5863"/>
            <a:ext cx="8618413" cy="2458566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7</a:t>
            </a:r>
            <a:endParaRPr lang="en-US" alt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5368" name="Rounded Rectangle 7"/>
          <p:cNvSpPr>
            <a:spLocks noChangeArrowheads="1"/>
          </p:cNvSpPr>
          <p:nvPr/>
        </p:nvSpPr>
        <p:spPr bwMode="auto">
          <a:xfrm>
            <a:off x="1668091" y="2366316"/>
            <a:ext cx="721560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Rounded Rectangle 8"/>
          <p:cNvSpPr>
            <a:spLocks noChangeArrowheads="1"/>
          </p:cNvSpPr>
          <p:nvPr/>
        </p:nvSpPr>
        <p:spPr bwMode="auto">
          <a:xfrm>
            <a:off x="2389651" y="2366317"/>
            <a:ext cx="742189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ounded Rectangle 9"/>
          <p:cNvSpPr>
            <a:spLocks noChangeArrowheads="1"/>
          </p:cNvSpPr>
          <p:nvPr/>
        </p:nvSpPr>
        <p:spPr bwMode="auto">
          <a:xfrm>
            <a:off x="4788024" y="2366316"/>
            <a:ext cx="504056" cy="171075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5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836712"/>
            <a:ext cx="7772400" cy="4648200"/>
          </a:xfrm>
        </p:spPr>
        <p:txBody>
          <a:bodyPr/>
          <a:lstStyle/>
          <a:p>
            <a:r>
              <a:rPr lang="en-US" sz="2800" dirty="0" smtClean="0"/>
              <a:t>DSP48A1</a:t>
            </a:r>
            <a:r>
              <a:rPr lang="fa-IR" sz="2800" dirty="0" smtClean="0"/>
              <a:t>:</a:t>
            </a:r>
          </a:p>
          <a:p>
            <a:pPr lvl="1"/>
            <a:r>
              <a:rPr lang="fa-IR" sz="2400" dirty="0" smtClean="0"/>
              <a:t>یک ضرب کنندة 18 </a:t>
            </a:r>
            <a:r>
              <a:rPr lang="fa-IR" sz="2400" dirty="0"/>
              <a:t>بیت در 18 </a:t>
            </a:r>
            <a:r>
              <a:rPr lang="fa-IR" sz="2400" dirty="0" smtClean="0"/>
              <a:t>بیت</a:t>
            </a:r>
          </a:p>
          <a:p>
            <a:pPr lvl="1"/>
            <a:r>
              <a:rPr lang="fa-IR" sz="2400" dirty="0" smtClean="0"/>
              <a:t>یک </a:t>
            </a:r>
            <a:r>
              <a:rPr lang="fa-IR" sz="2400" dirty="0"/>
              <a:t>انباشتگر 48 </a:t>
            </a:r>
            <a:r>
              <a:rPr lang="fa-IR" sz="2400" dirty="0" smtClean="0"/>
              <a:t>بیتی</a:t>
            </a:r>
          </a:p>
          <a:p>
            <a:pPr lvl="1"/>
            <a:r>
              <a:rPr lang="fa-IR" sz="2400" dirty="0" smtClean="0"/>
              <a:t>تعدادی </a:t>
            </a:r>
            <a:r>
              <a:rPr lang="fa-IR" sz="2400" dirty="0"/>
              <a:t>جمع </a:t>
            </a:r>
            <a:r>
              <a:rPr lang="fa-IR" sz="2400" dirty="0" smtClean="0"/>
              <a:t>کننده</a:t>
            </a:r>
          </a:p>
          <a:p>
            <a:pPr lvl="1"/>
            <a:r>
              <a:rPr lang="fa-IR" sz="2400" dirty="0" smtClean="0"/>
              <a:t>ثبات‌ها:</a:t>
            </a:r>
          </a:p>
          <a:p>
            <a:pPr lvl="2"/>
            <a:r>
              <a:rPr lang="fa-IR" sz="2000" dirty="0" smtClean="0"/>
              <a:t>همگام </a:t>
            </a:r>
            <a:r>
              <a:rPr lang="fa-IR" sz="2000" dirty="0"/>
              <a:t>کردن عملیات با </a:t>
            </a:r>
            <a:r>
              <a:rPr lang="fa-IR" sz="2000" dirty="0" smtClean="0"/>
              <a:t>کلاک</a:t>
            </a:r>
          </a:p>
          <a:p>
            <a:pPr lvl="2"/>
            <a:r>
              <a:rPr lang="fa-IR" sz="2000" dirty="0" smtClean="0"/>
              <a:t>ایجاد خط لوله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69882"/>
              </p:ext>
            </p:extLst>
          </p:nvPr>
        </p:nvGraphicFramePr>
        <p:xfrm>
          <a:off x="539552" y="3529012"/>
          <a:ext cx="6096000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name="Visio" r:id="rId3" imgW="13058666" imgH="6124414" progId="Visio.Drawing.11">
                  <p:embed/>
                </p:oleObj>
              </mc:Choice>
              <mc:Fallback>
                <p:oleObj name="Visio" r:id="rId3" imgW="13058666" imgH="612441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3529012"/>
                        <a:ext cx="6096000" cy="285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79512" y="1061120"/>
            <a:ext cx="4392488" cy="27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400" kern="0" dirty="0" smtClean="0"/>
              <a:t>OPMODE</a:t>
            </a:r>
            <a:r>
              <a:rPr lang="fa-IR" sz="2400" kern="0" dirty="0" smtClean="0"/>
              <a:t>:</a:t>
            </a:r>
          </a:p>
          <a:p>
            <a:pPr lvl="2"/>
            <a:r>
              <a:rPr lang="fa-IR" sz="2000" kern="0" dirty="0" smtClean="0"/>
              <a:t>انتخاب </a:t>
            </a:r>
            <a:r>
              <a:rPr lang="en-US" sz="2000" kern="0" dirty="0" smtClean="0"/>
              <a:t>C</a:t>
            </a:r>
            <a:r>
              <a:rPr lang="fa-IR" sz="2000" kern="0" dirty="0" smtClean="0"/>
              <a:t> از بیرون</a:t>
            </a:r>
          </a:p>
          <a:p>
            <a:pPr lvl="2"/>
            <a:r>
              <a:rPr lang="fa-IR" sz="2000" kern="0" dirty="0" smtClean="0"/>
              <a:t>جمع و </a:t>
            </a:r>
            <a:r>
              <a:rPr lang="fa-IR" sz="2000" kern="0" smtClean="0"/>
              <a:t>تفریق </a:t>
            </a:r>
            <a:r>
              <a:rPr lang="en-US" sz="2000" kern="0" smtClean="0"/>
              <a:t>B</a:t>
            </a:r>
            <a:r>
              <a:rPr lang="fa-IR" sz="2000" kern="0" smtClean="0"/>
              <a:t> </a:t>
            </a:r>
            <a:r>
              <a:rPr lang="fa-IR" sz="2000" kern="0" dirty="0" smtClean="0"/>
              <a:t>و </a:t>
            </a:r>
            <a:r>
              <a:rPr lang="en-US" sz="2000" kern="0" dirty="0" smtClean="0"/>
              <a:t>D</a:t>
            </a:r>
            <a:r>
              <a:rPr lang="fa-IR" sz="2000" kern="0" dirty="0" smtClean="0"/>
              <a:t> پیش از ضرب</a:t>
            </a:r>
          </a:p>
          <a:p>
            <a:pPr lvl="2"/>
            <a:r>
              <a:rPr lang="en-US" sz="2000" kern="0" dirty="0" smtClean="0"/>
              <a:t>MAC</a:t>
            </a:r>
            <a:r>
              <a:rPr lang="fa-IR" sz="2000" kern="0" dirty="0" smtClean="0"/>
              <a:t>: انتخاب مسیر فیدبک </a:t>
            </a:r>
            <a:r>
              <a:rPr lang="en-US" sz="2000" kern="0" dirty="0" smtClean="0"/>
              <a:t>P</a:t>
            </a:r>
            <a:endParaRPr lang="fa-IR" sz="2000" kern="0" dirty="0" smtClean="0"/>
          </a:p>
          <a:p>
            <a:pPr lvl="2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62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4" y="836712"/>
            <a:ext cx="7772400" cy="4648200"/>
          </a:xfrm>
        </p:spPr>
        <p:txBody>
          <a:bodyPr/>
          <a:lstStyle/>
          <a:p>
            <a:r>
              <a:rPr lang="en-US" sz="2800" dirty="0" smtClean="0"/>
              <a:t>DSP48A1</a:t>
            </a:r>
            <a:r>
              <a:rPr lang="fa-IR" sz="2800" dirty="0" smtClean="0"/>
              <a:t>: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37369"/>
              </p:ext>
            </p:extLst>
          </p:nvPr>
        </p:nvGraphicFramePr>
        <p:xfrm>
          <a:off x="357895" y="1566069"/>
          <a:ext cx="8107951" cy="391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Visio" r:id="rId3" imgW="13201650" imgH="6381879" progId="Visio.Drawing.11">
                  <p:embed/>
                </p:oleObj>
              </mc:Choice>
              <mc:Fallback>
                <p:oleObj name="Visio" r:id="rId3" imgW="13201650" imgH="638187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895" y="1566069"/>
                        <a:ext cx="8107951" cy="3918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18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941040"/>
            <a:ext cx="6912768" cy="331759"/>
          </a:xfrm>
        </p:spPr>
        <p:txBody>
          <a:bodyPr/>
          <a:lstStyle/>
          <a:p>
            <a:r>
              <a:rPr lang="fa-IR" sz="2800" dirty="0" smtClean="0"/>
              <a:t>پیاده‌سازی </a:t>
            </a:r>
            <a:r>
              <a:rPr lang="en-US" sz="2800" dirty="0" smtClean="0"/>
              <a:t>FIR Filter</a:t>
            </a:r>
            <a:r>
              <a:rPr lang="fa-IR" sz="2800" dirty="0" smtClean="0"/>
              <a:t> با </a:t>
            </a:r>
            <a:r>
              <a:rPr lang="en-US" sz="2800" dirty="0" smtClean="0"/>
              <a:t>DSP48A1</a:t>
            </a:r>
            <a:r>
              <a:rPr lang="fa-IR" sz="2800" dirty="0" smtClean="0"/>
              <a:t>: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236944"/>
              </p:ext>
            </p:extLst>
          </p:nvPr>
        </p:nvGraphicFramePr>
        <p:xfrm>
          <a:off x="539553" y="3641779"/>
          <a:ext cx="6408712" cy="273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Visio" r:id="rId3" imgW="8667851" imgH="3705193" progId="Visio.Drawing.11">
                  <p:embed/>
                </p:oleObj>
              </mc:Choice>
              <mc:Fallback>
                <p:oleObj name="Visio" r:id="rId3" imgW="8667851" imgH="370519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3" y="3641779"/>
                        <a:ext cx="6408712" cy="2739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5536" y="1372476"/>
                <a:ext cx="784835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127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127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72476"/>
                <a:ext cx="7848352" cy="415498"/>
              </a:xfrm>
              <a:prstGeom prst="rect">
                <a:avLst/>
              </a:prstGeom>
              <a:blipFill>
                <a:blip r:embed="rId7"/>
                <a:stretch>
                  <a:fillRect t="-126471" b="-19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151" y="1848142"/>
            <a:ext cx="5031977" cy="17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خانوادة اسپارتان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Spartan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برنامه‌ریزی مبتنی بر </a:t>
            </a:r>
            <a:r>
              <a:rPr lang="en-US" altLang="en-US" dirty="0" smtClean="0"/>
              <a:t>SRAM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دو دسته:</a:t>
            </a:r>
          </a:p>
          <a:p>
            <a:pPr lvl="2"/>
            <a:r>
              <a:rPr lang="en-US" altLang="en-US" dirty="0" smtClean="0"/>
              <a:t>LX</a:t>
            </a:r>
            <a:r>
              <a:rPr lang="fa-IR" altLang="en-US" dirty="0" smtClean="0"/>
              <a:t>: بدون </a:t>
            </a:r>
            <a:r>
              <a:rPr lang="en-US" altLang="en-US" dirty="0" smtClean="0"/>
              <a:t>Gigabit </a:t>
            </a:r>
            <a:r>
              <a:rPr lang="en-US" altLang="en-US" dirty="0" err="1" smtClean="0"/>
              <a:t>Xceiver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LTX</a:t>
            </a:r>
            <a:r>
              <a:rPr lang="fa-IR" altLang="en-US" dirty="0" smtClean="0"/>
              <a:t>: با</a:t>
            </a:r>
            <a:r>
              <a:rPr lang="fa-IR" altLang="en-US" dirty="0"/>
              <a:t> </a:t>
            </a:r>
            <a:r>
              <a:rPr lang="en-US" altLang="en-US" dirty="0"/>
              <a:t>Gigabit </a:t>
            </a:r>
            <a:r>
              <a:rPr lang="en-US" altLang="en-US" dirty="0" err="1" smtClean="0"/>
              <a:t>Xceiver</a:t>
            </a:r>
            <a:endParaRPr lang="fa-IR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EC1555F-54FD-4AF7-8734-A8853BA2C514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8" descr="http://industrial.softing.com/fileadmin/sof-files/S6_chip_300p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32835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5863"/>
            <a:ext cx="8618413" cy="2458566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dirty="0" smtClean="0"/>
              <a:t>مشخصات اسپارتان 7</a:t>
            </a:r>
            <a:endParaRPr lang="en-US" altLang="en-US" dirty="0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01FEED8A-DDB2-41BB-B1D1-E2E11F0DFBD6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sp>
        <p:nvSpPr>
          <p:cNvPr id="11" name="Rounded Rectangle 9"/>
          <p:cNvSpPr>
            <a:spLocks noChangeArrowheads="1"/>
          </p:cNvSpPr>
          <p:nvPr/>
        </p:nvSpPr>
        <p:spPr bwMode="auto">
          <a:xfrm>
            <a:off x="3203848" y="2175863"/>
            <a:ext cx="576064" cy="1829201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3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بلوک‌های فرستنده/گیرندة گیگابیتی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19200"/>
            <a:ext cx="6478488" cy="2929880"/>
          </a:xfrm>
        </p:spPr>
        <p:txBody>
          <a:bodyPr/>
          <a:lstStyle/>
          <a:p>
            <a:r>
              <a:rPr lang="en-US" dirty="0" smtClean="0"/>
              <a:t>GTP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614 </a:t>
            </a:r>
            <a:r>
              <a:rPr lang="en-US" dirty="0" smtClean="0"/>
              <a:t>Mbps</a:t>
            </a:r>
            <a:r>
              <a:rPr lang="fa-IR" dirty="0" smtClean="0"/>
              <a:t> تا 3/125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0" y="2669684"/>
            <a:ext cx="8496945" cy="37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7236296" y="2678958"/>
            <a:ext cx="784217" cy="377437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2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7 Series </a:t>
            </a:r>
            <a:r>
              <a:rPr lang="en-US" altLang="en-US" smtClean="0"/>
              <a:t>Family (Xilinx/AMD </a:t>
            </a:r>
            <a:r>
              <a:rPr lang="en-US" altLang="en-US" dirty="0" smtClean="0"/>
              <a:t>FPGA)</a:t>
            </a:r>
          </a:p>
        </p:txBody>
      </p:sp>
      <p:sp>
        <p:nvSpPr>
          <p:cNvPr id="5123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A1E9A3B-2AC4-4B2D-8E78-9744A71FC1EB}" type="slidenum">
              <a:rPr lang="en-US" altLang="en-US" sz="1300" b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6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مشخصات </a:t>
            </a:r>
            <a:r>
              <a:rPr lang="fa-IR"/>
              <a:t>تراشه‌های </a:t>
            </a:r>
            <a:r>
              <a:rPr lang="en-US" smtClean="0"/>
              <a:t>AMD </a:t>
            </a:r>
            <a:r>
              <a:rPr lang="en-US" dirty="0"/>
              <a:t>FPGA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0584"/>
              </p:ext>
            </p:extLst>
          </p:nvPr>
        </p:nvGraphicFramePr>
        <p:xfrm>
          <a:off x="323532" y="1412776"/>
          <a:ext cx="8474393" cy="4309867"/>
        </p:xfrm>
        <a:graphic>
          <a:graphicData uri="http://schemas.openxmlformats.org/drawingml/2006/table">
            <a:tbl>
              <a:tblPr rtl="1" firstRow="1" firstCol="1" bandRow="1"/>
              <a:tblGrid>
                <a:gridCol w="988213">
                  <a:extLst>
                    <a:ext uri="{9D8B030D-6E8A-4147-A177-3AD203B41FA5}">
                      <a16:colId xmlns:a16="http://schemas.microsoft.com/office/drawing/2014/main" xmlns="" val="2352945102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xmlns="" val="2914989647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xmlns="" val="2383221309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xmlns="" val="1846145908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xmlns="" val="2035408827"/>
                    </a:ext>
                  </a:extLst>
                </a:gridCol>
                <a:gridCol w="988213">
                  <a:extLst>
                    <a:ext uri="{9D8B030D-6E8A-4147-A177-3AD203B41FA5}">
                      <a16:colId xmlns:a16="http://schemas.microsoft.com/office/drawing/2014/main" xmlns="" val="2955712837"/>
                    </a:ext>
                  </a:extLst>
                </a:gridCol>
                <a:gridCol w="2545115">
                  <a:extLst>
                    <a:ext uri="{9D8B030D-6E8A-4147-A177-3AD203B41FA5}">
                      <a16:colId xmlns:a16="http://schemas.microsoft.com/office/drawing/2014/main" xmlns="" val="4129710904"/>
                    </a:ext>
                  </a:extLst>
                </a:gridCol>
              </a:tblGrid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ورتکس اولترا اسکیل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کینتکس اولترا اسکیل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ورتکس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کینتکس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آرتیکس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اسپارتان 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38893"/>
                  </a:ext>
                </a:extLst>
              </a:tr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4,407,480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1,160,880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1,954,560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477,760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215,360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147,443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سلول های منطقی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4509846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115Mb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76Mb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68Mb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34Mb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13Mb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4.8Mb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Block RAM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9247414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2,880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5,520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3,600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1,920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740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بلوک های 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DSP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1700320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بلوک های فرستنده/گیرنده گیگابیتی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049154"/>
                  </a:ext>
                </a:extLst>
              </a:tr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32.75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16.3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28.05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12.5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6.6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3.2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سرعت فرستنده/گیرنده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317397"/>
                  </a:ext>
                </a:extLst>
              </a:tr>
              <a:tr h="65226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5,101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2,086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2,784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800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211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 Gb/s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مجموع پهنای باند فرستنده/گیرنده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4189527"/>
                  </a:ext>
                </a:extLst>
              </a:tr>
              <a:tr h="32613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1,456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832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1,200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576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تعداد پین های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a:t>I/O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945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51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Virtex</a:t>
            </a:r>
            <a:r>
              <a:rPr lang="en-US" dirty="0" smtClean="0"/>
              <a:t> Family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8308"/>
            <a:ext cx="2820987" cy="2479655"/>
          </a:xfrm>
          <a:prstGeom prst="rect">
            <a:avLst/>
          </a:prstGeom>
        </p:spPr>
      </p:pic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685800" y="869032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/>
              <a:t>Virtex</a:t>
            </a:r>
            <a:r>
              <a:rPr lang="fa-IR" dirty="0"/>
              <a:t>:</a:t>
            </a:r>
          </a:p>
          <a:p>
            <a:pPr lvl="1"/>
            <a:r>
              <a:rPr lang="fa-IR" altLang="en-US" kern="0" dirty="0" smtClean="0"/>
              <a:t>معماری بلوک‌های منطقی</a:t>
            </a:r>
          </a:p>
          <a:p>
            <a:pPr lvl="1"/>
            <a:r>
              <a:rPr lang="fa-IR" altLang="en-US" kern="0" dirty="0" smtClean="0"/>
              <a:t>معماری اتصالات</a:t>
            </a:r>
          </a:p>
          <a:p>
            <a:pPr lvl="1"/>
            <a:r>
              <a:rPr lang="fa-IR" altLang="en-US" kern="0" dirty="0" smtClean="0"/>
              <a:t>بلوک‌های محاسباتی</a:t>
            </a:r>
          </a:p>
          <a:p>
            <a:pPr lvl="1"/>
            <a:r>
              <a:rPr lang="fa-IR" altLang="en-US" kern="0" dirty="0" smtClean="0"/>
              <a:t>بلوک‌های حافظه</a:t>
            </a:r>
          </a:p>
          <a:p>
            <a:pPr lvl="1"/>
            <a:r>
              <a:rPr lang="fa-IR" altLang="en-US" kern="0" dirty="0" smtClean="0"/>
              <a:t>بلوک‌های ورودی-خروجی</a:t>
            </a:r>
          </a:p>
          <a:p>
            <a:pPr lvl="1"/>
            <a:r>
              <a:rPr lang="fa-IR" altLang="en-US" kern="0" dirty="0" smtClean="0"/>
              <a:t>بلوک‌های </a:t>
            </a:r>
            <a:r>
              <a:rPr lang="fa-IR" altLang="en-US" kern="0" smtClean="0"/>
              <a:t>فرستنده-گیرندة </a:t>
            </a:r>
            <a:r>
              <a:rPr lang="fa-IR" altLang="en-US" kern="0" smtClean="0"/>
              <a:t>گیگابیتی</a:t>
            </a:r>
            <a:endParaRPr lang="fa-IR" altLang="en-US" kern="0" dirty="0" smtClean="0"/>
          </a:p>
          <a:p>
            <a:pPr marL="457200" lvl="1" indent="0">
              <a:buNone/>
            </a:pPr>
            <a:r>
              <a:rPr lang="fa-IR" altLang="en-US" b="1" kern="0" dirty="0" smtClean="0"/>
              <a:t>				</a:t>
            </a:r>
            <a:r>
              <a:rPr lang="fa-IR" altLang="en-US" sz="3600" b="1" kern="0" dirty="0" smtClean="0"/>
              <a:t>مشابه </a:t>
            </a:r>
            <a:r>
              <a:rPr lang="fa-IR" altLang="en-US" sz="3600" b="1" kern="0" dirty="0"/>
              <a:t>اسپارتان</a:t>
            </a:r>
            <a:endParaRPr lang="en-US" altLang="en-US" b="1" kern="0" dirty="0"/>
          </a:p>
          <a:p>
            <a:r>
              <a:rPr lang="fa-IR" altLang="en-US" kern="0" dirty="0" smtClean="0"/>
              <a:t>قابلیت‌های بیشتر</a:t>
            </a:r>
          </a:p>
          <a:p>
            <a:r>
              <a:rPr lang="fa-IR" altLang="en-US" kern="0" dirty="0" smtClean="0"/>
              <a:t>قیمت بیشتر</a:t>
            </a:r>
          </a:p>
          <a:p>
            <a:pPr lvl="1"/>
            <a:endParaRPr lang="fa-IR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017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بلوک‌های منطقی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CLB</a:t>
            </a:r>
            <a:r>
              <a:rPr lang="fa-IR" dirty="0" smtClean="0"/>
              <a:t>:</a:t>
            </a:r>
          </a:p>
          <a:p>
            <a:pPr lvl="1"/>
            <a:r>
              <a:rPr lang="en-US" dirty="0" smtClean="0"/>
              <a:t>Configurable Logic Block</a:t>
            </a:r>
          </a:p>
          <a:p>
            <a:pPr lvl="1"/>
            <a:r>
              <a:rPr lang="fa-IR" dirty="0" smtClean="0"/>
              <a:t>دو </a:t>
            </a:r>
            <a:r>
              <a:rPr lang="en-US" dirty="0" smtClean="0"/>
              <a:t>Slice</a:t>
            </a:r>
            <a:r>
              <a:rPr lang="fa-IR" dirty="0" smtClean="0"/>
              <a:t> مشابه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Slice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چهار </a:t>
            </a:r>
            <a:r>
              <a:rPr lang="en-US" dirty="0" smtClean="0"/>
              <a:t>LUT</a:t>
            </a:r>
            <a:r>
              <a:rPr lang="fa-IR" dirty="0" smtClean="0"/>
              <a:t> و هشت </a:t>
            </a:r>
            <a:r>
              <a:rPr lang="en-US" dirty="0" smtClean="0"/>
              <a:t>FF</a:t>
            </a:r>
            <a:r>
              <a:rPr lang="fa-IR" dirty="0" smtClean="0"/>
              <a:t> و …</a:t>
            </a:r>
            <a:endParaRPr lang="fa-IR" dirty="0"/>
          </a:p>
          <a:p>
            <a:pPr lvl="1"/>
            <a:r>
              <a:rPr lang="en-US" dirty="0" err="1" smtClean="0"/>
              <a:t>SliceM</a:t>
            </a:r>
            <a:r>
              <a:rPr lang="fa-IR" dirty="0" smtClean="0"/>
              <a:t> و </a:t>
            </a:r>
            <a:r>
              <a:rPr lang="en-US" dirty="0" err="1" smtClean="0"/>
              <a:t>SliceL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مدار </a:t>
            </a:r>
            <a:r>
              <a:rPr lang="en-US" dirty="0" smtClean="0"/>
              <a:t>carry chain</a:t>
            </a:r>
          </a:p>
          <a:p>
            <a:pPr lvl="2"/>
            <a:r>
              <a:rPr lang="en-US" dirty="0" err="1" smtClean="0"/>
              <a:t>SliceL</a:t>
            </a:r>
            <a:r>
              <a:rPr lang="fa-IR" dirty="0" smtClean="0"/>
              <a:t>: بدون حافظة توزیع شده و ثبات انتقال</a:t>
            </a:r>
            <a:endParaRPr lang="en-US" dirty="0" smtClean="0"/>
          </a:p>
          <a:p>
            <a:pPr lvl="1"/>
            <a:r>
              <a:rPr lang="en-US" dirty="0" err="1" smtClean="0"/>
              <a:t>SliceX</a:t>
            </a:r>
            <a:r>
              <a:rPr lang="fa-IR" dirty="0" smtClean="0"/>
              <a:t>:</a:t>
            </a:r>
          </a:p>
          <a:p>
            <a:pPr lvl="2"/>
            <a:r>
              <a:rPr lang="fa-IR" dirty="0" smtClean="0"/>
              <a:t>بدون </a:t>
            </a:r>
            <a:r>
              <a:rPr lang="en-US" dirty="0" smtClean="0"/>
              <a:t>carry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24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CLB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72936"/>
              </p:ext>
            </p:extLst>
          </p:nvPr>
        </p:nvGraphicFramePr>
        <p:xfrm>
          <a:off x="1331640" y="847725"/>
          <a:ext cx="6636128" cy="540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Visio" r:id="rId3" imgW="10601477" imgH="8639255" progId="Visio.Drawing.11">
                  <p:embed/>
                </p:oleObj>
              </mc:Choice>
              <mc:Fallback>
                <p:oleObj name="Visio" r:id="rId3" imgW="10601477" imgH="863925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847725"/>
                        <a:ext cx="6636128" cy="5408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1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Spartan Architecture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EB95BB-382C-4B73-BCDE-9B11D78C09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0"/>
            <a:ext cx="664845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98" y="403225"/>
            <a:ext cx="3750122" cy="444500"/>
          </a:xfrm>
        </p:spPr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691044"/>
              </p:ext>
            </p:extLst>
          </p:nvPr>
        </p:nvGraphicFramePr>
        <p:xfrm>
          <a:off x="323528" y="116632"/>
          <a:ext cx="6640165" cy="648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Visio" r:id="rId3" imgW="27489063" imgH="26860452" progId="Visio.Drawing.15">
                  <p:embed/>
                </p:oleObj>
              </mc:Choice>
              <mc:Fallback>
                <p:oleObj name="Visio" r:id="rId3" imgW="27489063" imgH="2686045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116632"/>
                        <a:ext cx="6640165" cy="648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016417" y="95126"/>
            <a:ext cx="220488" cy="7672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126661" y="5719130"/>
            <a:ext cx="220488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09984" y="883920"/>
            <a:ext cx="653903" cy="477732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275856" y="883920"/>
            <a:ext cx="273735" cy="16881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71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836712"/>
            <a:ext cx="8278688" cy="4648200"/>
          </a:xfrm>
        </p:spPr>
        <p:txBody>
          <a:bodyPr/>
          <a:lstStyle/>
          <a:p>
            <a:r>
              <a:rPr lang="en-US" sz="2800" dirty="0" smtClean="0"/>
              <a:t>LUT</a:t>
            </a:r>
            <a:r>
              <a:rPr lang="fa-IR" sz="2800" dirty="0" smtClean="0"/>
              <a:t> به عنوان جدول جستجو:</a:t>
            </a:r>
          </a:p>
          <a:p>
            <a:pPr lvl="1"/>
            <a:r>
              <a:rPr lang="fa-IR" sz="2400" dirty="0" smtClean="0"/>
              <a:t>تابع شش ورودی: فقط </a:t>
            </a:r>
            <a:r>
              <a:rPr lang="en-US" sz="2400" dirty="0" smtClean="0"/>
              <a:t>O6</a:t>
            </a:r>
            <a:r>
              <a:rPr lang="fa-IR" sz="2400" dirty="0" smtClean="0"/>
              <a:t> قابل استفاده</a:t>
            </a:r>
          </a:p>
          <a:p>
            <a:pPr lvl="1"/>
            <a:r>
              <a:rPr lang="fa-IR" sz="2400" dirty="0" smtClean="0"/>
              <a:t>دو تابع پنج ورودی با ورودی‌های مشترک (</a:t>
            </a:r>
            <a:r>
              <a:rPr lang="en-US" sz="2400" dirty="0" smtClean="0"/>
              <a:t>A1-A5</a:t>
            </a:r>
            <a:r>
              <a:rPr lang="fa-IR" sz="2400" dirty="0" smtClean="0"/>
              <a:t>):  خروجی‌های </a:t>
            </a:r>
            <a:r>
              <a:rPr lang="en-US" sz="2400" dirty="0" smtClean="0"/>
              <a:t>O5</a:t>
            </a:r>
            <a:r>
              <a:rPr lang="fa-IR" sz="2400" dirty="0"/>
              <a:t> </a:t>
            </a:r>
            <a:r>
              <a:rPr lang="fa-IR" sz="2400" dirty="0" smtClean="0"/>
              <a:t>و </a:t>
            </a:r>
            <a:r>
              <a:rPr lang="en-US" sz="2400" dirty="0" smtClean="0"/>
              <a:t>O6</a:t>
            </a:r>
            <a:endParaRPr lang="fa-IR" sz="24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758"/>
              </p:ext>
            </p:extLst>
          </p:nvPr>
        </p:nvGraphicFramePr>
        <p:xfrm>
          <a:off x="395536" y="1910011"/>
          <a:ext cx="8860644" cy="865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Visio" r:id="rId3" imgW="27489063" imgH="26860452" progId="Visio.Drawing.15">
                  <p:embed/>
                </p:oleObj>
              </mc:Choice>
              <mc:Fallback>
                <p:oleObj name="Visio" r:id="rId3" imgW="27489063" imgH="26860452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910011"/>
                        <a:ext cx="8860644" cy="865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907704" y="2564904"/>
            <a:ext cx="648072" cy="11521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4648200"/>
          </a:xfrm>
        </p:spPr>
        <p:txBody>
          <a:bodyPr/>
          <a:lstStyle/>
          <a:p>
            <a:r>
              <a:rPr lang="en-US" sz="2800" dirty="0" smtClean="0"/>
              <a:t>LUT</a:t>
            </a:r>
            <a:r>
              <a:rPr lang="fa-IR" sz="2800" dirty="0" smtClean="0"/>
              <a:t> به عنوان حافظة توزیع شده:</a:t>
            </a:r>
          </a:p>
          <a:p>
            <a:pPr lvl="1"/>
            <a:r>
              <a:rPr lang="en-US" sz="2400" dirty="0" smtClean="0"/>
              <a:t>Single/Dual/Quad-Port Memory</a:t>
            </a:r>
          </a:p>
          <a:p>
            <a:pPr lvl="1"/>
            <a:r>
              <a:rPr lang="en-US" sz="2400" dirty="0" smtClean="0"/>
              <a:t>32-bit Shift Register</a:t>
            </a:r>
            <a:r>
              <a:rPr lang="fa-IR" sz="2400" dirty="0" smtClean="0"/>
              <a:t> (دنبالة </a:t>
            </a:r>
            <a:r>
              <a:rPr lang="en-US" sz="2400" dirty="0" smtClean="0"/>
              <a:t>MC31</a:t>
            </a:r>
            <a:r>
              <a:rPr lang="fa-IR" sz="2400" dirty="0" smtClean="0"/>
              <a:t>)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35740"/>
              </p:ext>
            </p:extLst>
          </p:nvPr>
        </p:nvGraphicFramePr>
        <p:xfrm>
          <a:off x="395536" y="2132856"/>
          <a:ext cx="8860644" cy="865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Visio" r:id="rId3" imgW="27489063" imgH="26860452" progId="Visio.Drawing.15">
                  <p:embed/>
                </p:oleObj>
              </mc:Choice>
              <mc:Fallback>
                <p:oleObj name="Visio" r:id="rId3" imgW="27489063" imgH="26860452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132856"/>
                        <a:ext cx="8860644" cy="865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907704" y="2780928"/>
            <a:ext cx="648072" cy="11521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</a:t>
            </a:r>
            <a:r>
              <a:rPr lang="en-US" dirty="0" err="1" smtClean="0"/>
              <a:t>SliceM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5976" y="836712"/>
            <a:ext cx="4102224" cy="2232248"/>
          </a:xfrm>
        </p:spPr>
        <p:txBody>
          <a:bodyPr/>
          <a:lstStyle/>
          <a:p>
            <a:r>
              <a:rPr lang="fa-IR" sz="2800" dirty="0" smtClean="0"/>
              <a:t>دسته اول عناصر حافظه:</a:t>
            </a:r>
          </a:p>
          <a:p>
            <a:pPr lvl="1"/>
            <a:r>
              <a:rPr lang="en-US" sz="2000" dirty="0" smtClean="0"/>
              <a:t>DFF</a:t>
            </a:r>
            <a:r>
              <a:rPr lang="fa-IR" sz="2000" dirty="0" smtClean="0"/>
              <a:t> یا لچ</a:t>
            </a:r>
          </a:p>
          <a:p>
            <a:pPr lvl="1"/>
            <a:r>
              <a:rPr lang="fa-IR" sz="2000" dirty="0" smtClean="0"/>
              <a:t>ورودی </a:t>
            </a:r>
            <a:r>
              <a:rPr lang="fa-IR" sz="2000" dirty="0"/>
              <a:t>از </a:t>
            </a:r>
            <a:r>
              <a:rPr lang="en-US" sz="2000" dirty="0" smtClean="0"/>
              <a:t>LUT</a:t>
            </a:r>
            <a:r>
              <a:rPr lang="fa-IR" sz="2000" dirty="0" smtClean="0"/>
              <a:t> (</a:t>
            </a:r>
            <a:r>
              <a:rPr lang="en-US" sz="2000" dirty="0" smtClean="0"/>
              <a:t>O5</a:t>
            </a:r>
            <a:r>
              <a:rPr lang="fa-IR" sz="2000" dirty="0" smtClean="0"/>
              <a:t> یا </a:t>
            </a:r>
            <a:r>
              <a:rPr lang="en-US" sz="2000" dirty="0" smtClean="0"/>
              <a:t>O6</a:t>
            </a:r>
            <a:r>
              <a:rPr lang="fa-IR" sz="2000" dirty="0" smtClean="0"/>
              <a:t>)</a:t>
            </a:r>
            <a:endParaRPr lang="fa-IR" sz="2000" dirty="0"/>
          </a:p>
          <a:p>
            <a:pPr lvl="1"/>
            <a:r>
              <a:rPr lang="fa-IR" sz="2000" dirty="0" smtClean="0"/>
              <a:t>مستقیم از بیرون (</a:t>
            </a:r>
            <a:r>
              <a:rPr lang="en-US" sz="2000" dirty="0" smtClean="0"/>
              <a:t>DX</a:t>
            </a:r>
            <a:r>
              <a:rPr lang="fa-IR" sz="2000" dirty="0" smtClean="0"/>
              <a:t>)</a:t>
            </a:r>
          </a:p>
          <a:p>
            <a:pPr lvl="1"/>
            <a:r>
              <a:rPr lang="fa-IR" sz="2000" dirty="0" smtClean="0"/>
              <a:t>از </a:t>
            </a:r>
            <a:r>
              <a:rPr lang="en-US" sz="2000" dirty="0" smtClean="0"/>
              <a:t>MC31</a:t>
            </a:r>
            <a:r>
              <a:rPr lang="fa-IR" sz="2000" dirty="0" smtClean="0"/>
              <a:t> آخری</a:t>
            </a:r>
          </a:p>
          <a:p>
            <a:pPr lvl="1"/>
            <a:r>
              <a:rPr lang="fa-IR" sz="2000" dirty="0" smtClean="0"/>
              <a:t>از </a:t>
            </a:r>
            <a:r>
              <a:rPr lang="en-US" sz="2000" dirty="0" smtClean="0"/>
              <a:t>Carry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34472"/>
              </p:ext>
            </p:extLst>
          </p:nvPr>
        </p:nvGraphicFramePr>
        <p:xfrm>
          <a:off x="283356" y="2394199"/>
          <a:ext cx="8860644" cy="8657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Visio" r:id="rId3" imgW="27506151" imgH="26876256" progId="Visio.Drawing.15">
                  <p:embed/>
                </p:oleObj>
              </mc:Choice>
              <mc:Fallback>
                <p:oleObj name="Visio" r:id="rId3" imgW="27506151" imgH="26876256" progId="Visio.Drawing.15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56" y="2394199"/>
                        <a:ext cx="8860644" cy="8657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7472357" y="3645024"/>
            <a:ext cx="648072" cy="77224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283356" y="764704"/>
            <a:ext cx="37909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a-IR" sz="2800" dirty="0"/>
              <a:t>دسته </a:t>
            </a:r>
            <a:r>
              <a:rPr lang="fa-IR" sz="2800" dirty="0" smtClean="0"/>
              <a:t>دوم </a:t>
            </a:r>
            <a:r>
              <a:rPr lang="fa-IR" sz="2800" dirty="0"/>
              <a:t>عناصر حافظه:</a:t>
            </a:r>
          </a:p>
          <a:p>
            <a:pPr lvl="1"/>
            <a:r>
              <a:rPr lang="fa-IR" sz="2000" kern="0" dirty="0" smtClean="0"/>
              <a:t>فقط </a:t>
            </a:r>
            <a:r>
              <a:rPr lang="en-US" sz="2000" kern="0" dirty="0" smtClean="0"/>
              <a:t>DFF</a:t>
            </a:r>
            <a:endParaRPr lang="fa-IR" sz="2000" kern="0" dirty="0" smtClean="0"/>
          </a:p>
          <a:p>
            <a:pPr lvl="1"/>
            <a:r>
              <a:rPr lang="fa-IR" sz="2000" kern="0" dirty="0" smtClean="0"/>
              <a:t>ورودی از </a:t>
            </a:r>
            <a:r>
              <a:rPr lang="en-US" sz="2000" kern="0" dirty="0" smtClean="0"/>
              <a:t>LUT</a:t>
            </a:r>
            <a:r>
              <a:rPr lang="fa-IR" sz="2000" kern="0" dirty="0" smtClean="0"/>
              <a:t> (فقط </a:t>
            </a:r>
            <a:r>
              <a:rPr lang="en-US" sz="2000" kern="0" dirty="0" smtClean="0"/>
              <a:t>O5</a:t>
            </a:r>
            <a:r>
              <a:rPr lang="fa-IR" sz="20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7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24796</TotalTime>
  <Words>461</Words>
  <Application>Microsoft Office PowerPoint</Application>
  <PresentationFormat>On-screen Show (4:3)</PresentationFormat>
  <Paragraphs>180</Paragraphs>
  <Slides>24</Slides>
  <Notes>8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B Mitra</vt:lpstr>
      <vt:lpstr>B Nazanin</vt:lpstr>
      <vt:lpstr>B Titr</vt:lpstr>
      <vt:lpstr>Calibri</vt:lpstr>
      <vt:lpstr>Cambria Math</vt:lpstr>
      <vt:lpstr>Lotus</vt:lpstr>
      <vt:lpstr>Times New Roman</vt:lpstr>
      <vt:lpstr>Wingdings</vt:lpstr>
      <vt:lpstr>1_presentation_template</vt:lpstr>
      <vt:lpstr>Custom Design</vt:lpstr>
      <vt:lpstr>Visio</vt:lpstr>
      <vt:lpstr>Spartan Family (Xilinx/AMD FPGA)</vt:lpstr>
      <vt:lpstr>خانوادة اسپارتان</vt:lpstr>
      <vt:lpstr>بلوک‌های منطقی</vt:lpstr>
      <vt:lpstr>Spartan CLB</vt:lpstr>
      <vt:lpstr>Spartan Architecture</vt:lpstr>
      <vt:lpstr>Spartan SliceM</vt:lpstr>
      <vt:lpstr>Spartan SliceM</vt:lpstr>
      <vt:lpstr>Spartan SliceM</vt:lpstr>
      <vt:lpstr>Spartan SliceM</vt:lpstr>
      <vt:lpstr>مدار ساده شده</vt:lpstr>
      <vt:lpstr>Spartan SliceL</vt:lpstr>
      <vt:lpstr>معماری اتصالات</vt:lpstr>
      <vt:lpstr>معماری اتصالات</vt:lpstr>
      <vt:lpstr>معماری اتصالات</vt:lpstr>
      <vt:lpstr>حافظة بلوکی</vt:lpstr>
      <vt:lpstr>مشخصات اسپارتان 7</vt:lpstr>
      <vt:lpstr>بلوک‌های محاسباتی</vt:lpstr>
      <vt:lpstr>بلوک‌های محاسباتی</vt:lpstr>
      <vt:lpstr>بلوک‌های محاسباتی</vt:lpstr>
      <vt:lpstr>مشخصات اسپارتان 7</vt:lpstr>
      <vt:lpstr>بلوک‌های فرستنده/گیرندة گیگابیتی</vt:lpstr>
      <vt:lpstr>7 Series Family (Xilinx/AMD FPGA)</vt:lpstr>
      <vt:lpstr>مشخصات تراشه‌های AMD FPGA</vt:lpstr>
      <vt:lpstr>Virtex Family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1091</cp:revision>
  <dcterms:created xsi:type="dcterms:W3CDTF">1601-01-01T00:00:00Z</dcterms:created>
  <dcterms:modified xsi:type="dcterms:W3CDTF">2024-10-22T05:39:31Z</dcterms:modified>
</cp:coreProperties>
</file>