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3791" r:id="rId3"/>
    <p:sldMasterId id="2147484363" r:id="rId4"/>
    <p:sldMasterId id="2147484375" r:id="rId5"/>
    <p:sldMasterId id="2147484387" r:id="rId6"/>
    <p:sldMasterId id="2147484695" r:id="rId7"/>
    <p:sldMasterId id="2147484707" r:id="rId8"/>
    <p:sldMasterId id="2147484719" r:id="rId9"/>
  </p:sldMasterIdLst>
  <p:notesMasterIdLst>
    <p:notesMasterId r:id="rId59"/>
  </p:notesMasterIdLst>
  <p:sldIdLst>
    <p:sldId id="319" r:id="rId10"/>
    <p:sldId id="269" r:id="rId11"/>
    <p:sldId id="277" r:id="rId12"/>
    <p:sldId id="278" r:id="rId13"/>
    <p:sldId id="279" r:id="rId14"/>
    <p:sldId id="289" r:id="rId15"/>
    <p:sldId id="364" r:id="rId16"/>
    <p:sldId id="290" r:id="rId17"/>
    <p:sldId id="312" r:id="rId18"/>
    <p:sldId id="292" r:id="rId19"/>
    <p:sldId id="291" r:id="rId20"/>
    <p:sldId id="317" r:id="rId21"/>
    <p:sldId id="311" r:id="rId22"/>
    <p:sldId id="294" r:id="rId23"/>
    <p:sldId id="344" r:id="rId24"/>
    <p:sldId id="345" r:id="rId25"/>
    <p:sldId id="362" r:id="rId26"/>
    <p:sldId id="346" r:id="rId27"/>
    <p:sldId id="347" r:id="rId28"/>
    <p:sldId id="348" r:id="rId29"/>
    <p:sldId id="357" r:id="rId30"/>
    <p:sldId id="358" r:id="rId31"/>
    <p:sldId id="359" r:id="rId32"/>
    <p:sldId id="360" r:id="rId33"/>
    <p:sldId id="361" r:id="rId34"/>
    <p:sldId id="349" r:id="rId35"/>
    <p:sldId id="350" r:id="rId36"/>
    <p:sldId id="351" r:id="rId37"/>
    <p:sldId id="352" r:id="rId38"/>
    <p:sldId id="353" r:id="rId39"/>
    <p:sldId id="354" r:id="rId40"/>
    <p:sldId id="356" r:id="rId41"/>
    <p:sldId id="341" r:id="rId42"/>
    <p:sldId id="328" r:id="rId43"/>
    <p:sldId id="329" r:id="rId44"/>
    <p:sldId id="330" r:id="rId45"/>
    <p:sldId id="342" r:id="rId46"/>
    <p:sldId id="340" r:id="rId47"/>
    <p:sldId id="305" r:id="rId48"/>
    <p:sldId id="313" r:id="rId49"/>
    <p:sldId id="331" r:id="rId50"/>
    <p:sldId id="320" r:id="rId51"/>
    <p:sldId id="321" r:id="rId52"/>
    <p:sldId id="363" r:id="rId53"/>
    <p:sldId id="322" r:id="rId54"/>
    <p:sldId id="323" r:id="rId55"/>
    <p:sldId id="324" r:id="rId56"/>
    <p:sldId id="325" r:id="rId57"/>
    <p:sldId id="270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FFCC"/>
    <a:srgbClr val="FF5050"/>
    <a:srgbClr val="FF66CC"/>
    <a:srgbClr val="FF3399"/>
    <a:srgbClr val="008000"/>
    <a:srgbClr val="0033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9" autoAdjust="0"/>
  </p:normalViewPr>
  <p:slideViewPr>
    <p:cSldViewPr>
      <p:cViewPr varScale="1">
        <p:scale>
          <a:sx n="57" d="100"/>
          <a:sy n="57" d="100"/>
        </p:scale>
        <p:origin x="1015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FFDB5F7-3AA5-40F2-995A-006496462F6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1329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066047-935A-42F2-89C5-0A0B3F562097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2672974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5BC4D6-5D20-45F4-B8C8-B496820697C4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1391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7E7CC0-E7EF-4503-970A-B2C4C49E7049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141325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E1624B-3C56-453D-9836-9BEE0D63B346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10085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463CD2-44E2-474F-A261-4EBB331B756C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27583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915BE2-9FC8-430A-8F0B-FF8B6D879A7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684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897011D-39C8-41FE-8166-5153A37CF3D8}" type="slidenum">
              <a:rPr lang="en-US" altLang="en-US" sz="1200" smtClean="0">
                <a:solidFill>
                  <a:srgbClr val="000000"/>
                </a:solidFill>
              </a:rPr>
              <a:pPr/>
              <a:t>15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02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1F6C3BD-8A09-46A0-BDC2-C6A007B06195}" type="slidenum">
              <a:rPr lang="en-US" altLang="en-US" sz="1200" smtClean="0">
                <a:solidFill>
                  <a:srgbClr val="000000"/>
                </a:solidFill>
              </a:rPr>
              <a:pPr/>
              <a:t>16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50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A0771F-7EDF-4D86-ADEE-83C9E492DE02}" type="slidenum">
              <a:rPr lang="en-US" altLang="en-US" sz="1200" smtClean="0">
                <a:solidFill>
                  <a:srgbClr val="000000"/>
                </a:solidFill>
              </a:rPr>
              <a:pPr/>
              <a:t>17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1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67824E0-4D91-4BD8-A483-F531537E122E}" type="slidenum">
              <a:rPr lang="en-US" altLang="en-US" sz="1200" smtClean="0">
                <a:solidFill>
                  <a:srgbClr val="000000"/>
                </a:solidFill>
              </a:rPr>
              <a:pPr/>
              <a:t>18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42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0BB4162-1721-440A-B88E-43ACA6C8BCD5}" type="slidenum">
              <a:rPr lang="en-US" altLang="en-US" sz="1200" smtClean="0">
                <a:solidFill>
                  <a:srgbClr val="000000"/>
                </a:solidFill>
              </a:rPr>
              <a:pPr/>
              <a:t>19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54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797DDB-B0FD-4228-BD4C-739AF007369F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4760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49941FE-85D0-4D74-8890-C65D51C7C887}" type="slidenum">
              <a:rPr lang="en-US" altLang="en-US" sz="1200" smtClean="0">
                <a:solidFill>
                  <a:srgbClr val="000000"/>
                </a:solidFill>
              </a:rPr>
              <a:pPr/>
              <a:t>20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81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E62B523-6F75-4CF4-8BD0-8BCF1B5AEE04}" type="slidenum">
              <a:rPr lang="en-US" altLang="en-US" sz="1200" smtClean="0">
                <a:solidFill>
                  <a:srgbClr val="000000"/>
                </a:solidFill>
              </a:rPr>
              <a:pPr/>
              <a:t>26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90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5F2DC89-318C-46C2-85AB-BA6C6EA9C8B2}" type="slidenum">
              <a:rPr lang="en-US" altLang="en-US" sz="1200" smtClean="0">
                <a:solidFill>
                  <a:srgbClr val="000000"/>
                </a:solidFill>
              </a:rPr>
              <a:pPr/>
              <a:t>28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44686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38B28B8-DCD1-4569-A6AC-6088A1FECD7C}" type="slidenum">
              <a:rPr lang="en-US" altLang="en-US" sz="1200" smtClean="0">
                <a:solidFill>
                  <a:srgbClr val="000000"/>
                </a:solidFill>
              </a:rPr>
              <a:pPr/>
              <a:t>34</a:t>
            </a:fld>
            <a:endParaRPr lang="en-US" altLang="en-US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45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54E3F5-8C33-4457-9400-802485EC1374}" type="slidenum">
              <a:rPr lang="en-US" altLang="en-US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075021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D680CD-1C0A-412F-87A2-6BA7B8A89CC5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37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1376776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915766-7CFF-4ECB-9B9D-32756A3A8355}" type="slidenum">
              <a:rPr lang="en-US" altLang="fa-IR" smtClean="0"/>
              <a:pPr>
                <a:spcBef>
                  <a:spcPct val="0"/>
                </a:spcBef>
              </a:pPr>
              <a:t>39</a:t>
            </a:fld>
            <a:endParaRPr lang="en-US" altLang="fa-IR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1695018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37881D-8651-4B2A-9A99-E7503DBE1689}" type="slidenum">
              <a:rPr lang="en-US" altLang="fa-IR" smtClean="0"/>
              <a:pPr>
                <a:spcBef>
                  <a:spcPct val="0"/>
                </a:spcBef>
              </a:pPr>
              <a:t>40</a:t>
            </a:fld>
            <a:endParaRPr lang="en-US" altLang="fa-I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649749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9DEEF-7D59-4C5B-81CE-77577766066D}" type="slidenum">
              <a:rPr lang="en-US" altLang="fa-IR" smtClean="0"/>
              <a:pPr>
                <a:spcBef>
                  <a:spcPct val="0"/>
                </a:spcBef>
              </a:pPr>
              <a:t>49</a:t>
            </a:fld>
            <a:endParaRPr lang="en-US" altLang="fa-I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99251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3950D4-9F8B-4FF2-A2B4-ECD99D401993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38295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2E3969-A73D-4BD1-A68E-0942CC6AADDB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312254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9E7310-9F97-40C0-B898-7944283B38D7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286148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9E6F0C-9081-4935-A28B-450E0B86E454}" type="slidenum">
              <a:rPr lang="en-US" altLang="fa-IR" smtClean="0"/>
              <a:pPr>
                <a:spcBef>
                  <a:spcPct val="0"/>
                </a:spcBef>
              </a:pPr>
              <a:t>6</a:t>
            </a:fld>
            <a:endParaRPr lang="en-US" altLang="fa-IR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6771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0FE926-A694-46C0-957B-A420F7BEA7D4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425131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6B6266-F195-4C93-966C-BD93883BD2F6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70802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010546-D176-4849-A12F-96EBCF0AEC6A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/>
          </a:p>
        </p:txBody>
      </p:sp>
    </p:spTree>
    <p:extLst>
      <p:ext uri="{BB962C8B-B14F-4D97-AF65-F5344CB8AC3E}">
        <p14:creationId xmlns:p14="http://schemas.microsoft.com/office/powerpoint/2010/main" val="74096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6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9D4BB-AE81-4423-BB99-9E7DF5F4A99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968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FBF11-067D-49E2-9C82-280836D1432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9893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6504D-F3F8-47BC-A790-9A9DF346886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55911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AB84C-BEEB-4E18-AFE1-4FC2D0DDDE0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17436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08B05-EA7A-40A7-88AC-547541D6C93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73107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79C49-E949-4612-AB3B-C434D395DF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37954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4A973C-7782-433B-B4A0-46227B2E7D6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49704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A5B15-9665-415B-8CEF-C00FD5E0E1F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45463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DF58B-29DC-48B8-B97F-499F9232AAC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216557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75D774-8839-4D6C-9042-70F6998E450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31996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6423A-7E6D-4CAC-BFF1-55E0DE244C4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70641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00B85-2F3A-4620-9A19-487B0BB01E9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109102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C9D5F-1453-46B2-96F5-8C2C99819D3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15956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875138-D878-4B56-8AC7-ABDC969D6EE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42490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1684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8B72-E5D1-4C38-81D9-EE04EB71BE0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02460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7684-AC6C-4E87-8F57-9B6F59DB06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430572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19EE2-EC84-474B-8561-DC6C13E7C7B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403073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DAAA7-A936-410E-B0CB-00D752B794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035417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D2444-CA08-466F-A4A2-9BC55875856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745429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C6821-1E95-498E-B035-623166F148F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17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4AF94-45CC-4FBB-BB2A-54F5ED5CAC0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660176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B520B-8219-4FC7-B6DD-A0B68CF39B0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72243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BAF69-E47B-4160-827E-27ED061F9B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7475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5DE61-84FF-4760-B873-9A726FD908F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118349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6E52-E57D-43E1-BD3B-1FA9BBA668D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937242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43934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15F2D-8B58-4196-A790-A1DF87FD7E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061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CAF40-F386-4C85-9E43-5DBD39725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80763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A8BB9-0B34-443C-B065-7969BC1000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252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F7AAC-BAD9-4CE7-926B-650E40EFE3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998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998D32-D2B0-47D6-A8FD-EBD6779232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54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C387-A53A-4BBF-8481-00D6C762239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03415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89667-2DA6-4614-A5D0-C55C098E1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2026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E7B67-C781-4822-B514-CE9916B162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04053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DD15F-B74B-4688-BB04-8AFEEEF1AD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941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20188-4B13-4C4D-B373-80116BBBE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2026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16EB7-7269-4F2A-97A1-BBB4CB532D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6714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390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277B4-6B3C-4E25-B1DC-3D36F1BCB7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2616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7469F-977C-40F9-89B5-F10DA4C579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6896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5528C-B51B-4408-82D5-70EC95ECD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6280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C1782-10D4-4292-9CC7-B025FF25A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19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1E9F6-5412-48BC-AA76-5973FDA626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23066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6D432-E302-4CAD-ACE2-37B1AA2BF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7255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99E62-3AEA-40D7-9D67-A1B2AC5FC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5889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C3283-A1B5-4527-A8FD-F2A72DC584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3634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43FC4-6FFB-4300-8DC7-DE4D2A254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722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C3027-61AA-473F-BE36-5A61AE3842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330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B1170-5C40-4772-998A-354650012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46725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2972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F2FE0-D495-4B70-B0C3-3D936C4AD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347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14E49-B673-4BFA-838B-19ACE4C1DE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133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51C77-88BE-44A6-BCB2-9E86F5C205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25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BAE1-9098-4A01-BAE5-381B43D913C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235660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4F48B-9355-4BB5-AACB-7F7BF43CB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3315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B84B-4BD4-4696-B0A0-4EE8524F00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7385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F2FE3-F63E-4E64-81A6-4A724B4CFE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637465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5B604-3F87-4383-BC4B-CC076C9B04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43827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8B4456-106A-4C8D-AC60-11CA62A7C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18453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F7A2C7-F258-4499-90B7-6E3EC03F12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3893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E3050-9F29-4F10-8F63-88A4B15DA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52197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662887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BA50-72B2-4363-BDF9-B8DFDF2871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0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EEAC-2D4B-4DDD-A241-A14ACD953C3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6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6DD7E-CF39-4B4A-91BE-6834DB246D3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4616672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A2DB7-A1DE-41F3-A621-F99C8327279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9942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5786C-AD80-49ED-B2A4-5F3FB656DAA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498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9AAD-B9D0-4668-9061-0C007F4D4B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0792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FD0EA-4E7C-4EB4-A947-C90CCA4984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9984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8B52-BDB2-4F8E-BE6A-160B77204E5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6546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EEACE-7534-4B01-9ADB-C537983F5D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999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1899C-4E79-4022-9B41-B9531A07BE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172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02AF-3D50-40D3-9F2C-EE932B1F1CB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1921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97515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27BA50-72B2-4363-BDF9-B8DFDF28715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3E394-EEDB-41AA-999B-D46CFE6493A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174270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EEAC-2D4B-4DDD-A241-A14ACD953C3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662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4A2DB7-A1DE-41F3-A621-F99C83272793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35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5786C-AD80-49ED-B2A4-5F3FB656DAA7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2892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79AAD-B9D0-4668-9061-0C007F4D4BE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2227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FD0EA-4E7C-4EB4-A947-C90CCA49847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18203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B8B52-BDB2-4F8E-BE6A-160B77204E58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1622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EEACE-7534-4B01-9ADB-C537983F5D5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3927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1899C-4E79-4022-9B41-B9531A07BE7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1982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702AF-3D50-40D3-9F2C-EE932B1F1CBF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7993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019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A3191-7AF6-4669-BFDD-B4962AD55CE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8042031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3200"/>
            </a:lvl3pPr>
            <a:lvl4pPr algn="r" rtl="1">
              <a:defRPr sz="2000"/>
            </a:lvl4pPr>
            <a:lvl5pPr algn="r" rtl="1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0B144-E8B2-4EAA-B3E2-41FBFA79CD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70684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A6AA8-AA08-439F-8DC7-4AF321C5F4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2796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CAA6B-15A6-431B-B69F-43F425933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04975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AFE42-9EEB-4728-8B2B-0262776245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908297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0F5EA-88CD-454D-A5D7-AF43B5B2DF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29022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1E9A4-C763-4D93-BA4D-914E032332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125600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EF7FC-8F21-41A9-A448-782946A2BB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88738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8B9C4-42A6-49AC-AE86-05A80DAC3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34184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B107D-6F5D-412C-A1A4-0F5AA29930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43985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E3D9-3871-4FBB-A111-4CCCF3DC7C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781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EDAAD3-B6E7-4ABA-899E-A3BFD50BE9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8" r:id="rId1"/>
    <p:sldLayoutId id="2147484617" r:id="rId2"/>
    <p:sldLayoutId id="2147484618" r:id="rId3"/>
    <p:sldLayoutId id="2147484619" r:id="rId4"/>
    <p:sldLayoutId id="2147484620" r:id="rId5"/>
    <p:sldLayoutId id="2147484621" r:id="rId6"/>
    <p:sldLayoutId id="2147484622" r:id="rId7"/>
    <p:sldLayoutId id="2147484623" r:id="rId8"/>
    <p:sldLayoutId id="2147484624" r:id="rId9"/>
    <p:sldLayoutId id="2147484625" r:id="rId10"/>
    <p:sldLayoutId id="214748462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A03FAB2-FEF6-472C-8CDB-53A7D7B5846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29" r:id="rId3"/>
    <p:sldLayoutId id="2147484630" r:id="rId4"/>
    <p:sldLayoutId id="2147484631" r:id="rId5"/>
    <p:sldLayoutId id="2147484632" r:id="rId6"/>
    <p:sldLayoutId id="2147484633" r:id="rId7"/>
    <p:sldLayoutId id="2147484634" r:id="rId8"/>
    <p:sldLayoutId id="2147484635" r:id="rId9"/>
    <p:sldLayoutId id="2147484636" r:id="rId10"/>
    <p:sldLayoutId id="21474846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E8124E-73AA-4AE6-B8C6-37A6A21BA2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9" r:id="rId1"/>
    <p:sldLayoutId id="2147484638" r:id="rId2"/>
    <p:sldLayoutId id="2147484639" r:id="rId3"/>
    <p:sldLayoutId id="2147484640" r:id="rId4"/>
    <p:sldLayoutId id="2147484641" r:id="rId5"/>
    <p:sldLayoutId id="2147484642" r:id="rId6"/>
    <p:sldLayoutId id="2147484643" r:id="rId7"/>
    <p:sldLayoutId id="2147484644" r:id="rId8"/>
    <p:sldLayoutId id="2147484645" r:id="rId9"/>
    <p:sldLayoutId id="2147484646" r:id="rId10"/>
    <p:sldLayoutId id="214748464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98D795-B1A3-4BEA-8B46-490CB11F7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0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2CC5DBE-291A-4BEE-8B5A-214B952B7A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9C65F0-00E1-4351-B683-C9D59C9EFF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68" r:id="rId2"/>
    <p:sldLayoutId id="2147484669" r:id="rId3"/>
    <p:sldLayoutId id="2147484670" r:id="rId4"/>
    <p:sldLayoutId id="2147484671" r:id="rId5"/>
    <p:sldLayoutId id="2147484672" r:id="rId6"/>
    <p:sldLayoutId id="2147484673" r:id="rId7"/>
    <p:sldLayoutId id="2147484674" r:id="rId8"/>
    <p:sldLayoutId id="2147484675" r:id="rId9"/>
    <p:sldLayoutId id="2147484676" r:id="rId10"/>
    <p:sldLayoutId id="214748467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91A7C7-AFBB-45C7-9896-0133D8C655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63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  <p:sldLayoutId id="2147484700" r:id="rId5"/>
    <p:sldLayoutId id="2147484701" r:id="rId6"/>
    <p:sldLayoutId id="2147484702" r:id="rId7"/>
    <p:sldLayoutId id="2147484703" r:id="rId8"/>
    <p:sldLayoutId id="2147484704" r:id="rId9"/>
    <p:sldLayoutId id="2147484705" r:id="rId10"/>
    <p:sldLayoutId id="2147484706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91A7C7-AFBB-45C7-9896-0133D8C65539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  <p:sldLayoutId id="2147484712" r:id="rId5"/>
    <p:sldLayoutId id="2147484713" r:id="rId6"/>
    <p:sldLayoutId id="2147484714" r:id="rId7"/>
    <p:sldLayoutId id="2147484715" r:id="rId8"/>
    <p:sldLayoutId id="2147484716" r:id="rId9"/>
    <p:sldLayoutId id="2147484717" r:id="rId10"/>
    <p:sldLayoutId id="2147484718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8BF7EC-B241-4B8B-A87F-62F4A91E34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23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0" r:id="rId1"/>
    <p:sldLayoutId id="2147484721" r:id="rId2"/>
    <p:sldLayoutId id="2147484722" r:id="rId3"/>
    <p:sldLayoutId id="2147484723" r:id="rId4"/>
    <p:sldLayoutId id="2147484724" r:id="rId5"/>
    <p:sldLayoutId id="2147484725" r:id="rId6"/>
    <p:sldLayoutId id="2147484726" r:id="rId7"/>
    <p:sldLayoutId id="2147484727" r:id="rId8"/>
    <p:sldLayoutId id="2147484728" r:id="rId9"/>
    <p:sldLayoutId id="2147484729" r:id="rId10"/>
    <p:sldLayoutId id="2147484730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Microsoft_Visio_2003-2010_Drawing1.vsd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emf"/><Relationship Id="rId4" Type="http://schemas.openxmlformats.org/officeDocument/2006/relationships/oleObject" Target="../embeddings/Microsoft_Visio_2003-2010_Drawing2.vsd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emf"/><Relationship Id="rId4" Type="http://schemas.openxmlformats.org/officeDocument/2006/relationships/oleObject" Target="../embeddings/Microsoft_Visio_2003-2010_Drawing3.vsd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RCS Phylosophy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423988"/>
            <a:ext cx="7772400" cy="4648200"/>
          </a:xfrm>
        </p:spPr>
        <p:txBody>
          <a:bodyPr/>
          <a:lstStyle/>
          <a:p>
            <a:r>
              <a:rPr lang="en-US" altLang="fa-IR" sz="3200" smtClean="0"/>
              <a:t>Think about how to use hardware flexibility for gaining improvements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FFD8C2-5685-4E58-A7AB-E3922803EFA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Design Flow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A90E45-2F5D-4D4D-A8C4-B3D60B3AFC5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1036638"/>
            <a:ext cx="5376862" cy="5200650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>
                <a:cs typeface="Lucida Sans Unicode" panose="020B0602030504020204" pitchFamily="34" charset="0"/>
              </a:rPr>
              <a:t>Implementation of a reconfigurable system: 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A hardware/software co-design process:</a:t>
            </a:r>
          </a:p>
          <a:p>
            <a:pPr marL="457200" indent="-457200" defTabSz="449263" eaLnBrk="1" hangingPunct="1">
              <a:lnSpc>
                <a:spcPct val="90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600" smtClean="0">
              <a:solidFill>
                <a:srgbClr val="008000"/>
              </a:solidFill>
              <a:cs typeface="Lucida Sans Unicode" panose="020B0602030504020204" pitchFamily="34" charset="0"/>
            </a:endParaRPr>
          </a:p>
          <a:p>
            <a:pPr marL="457200" indent="-457200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>
                <a:cs typeface="Lucida Sans Unicode" panose="020B0602030504020204" pitchFamily="34" charset="0"/>
              </a:rPr>
              <a:t>Software part: </a:t>
            </a:r>
            <a:r>
              <a:rPr lang="en-GB" altLang="fa-IR" sz="1800" b="0" smtClean="0">
                <a:solidFill>
                  <a:schemeClr val="tx1"/>
                </a:solidFill>
                <a:cs typeface="Lucida Sans Unicode" panose="020B0602030504020204" pitchFamily="34" charset="0"/>
              </a:rPr>
              <a:t>(code-segment to be executed on the processor)</a:t>
            </a:r>
          </a:p>
          <a:p>
            <a:pPr marL="863600" lvl="1" indent="-287338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Development in a software language with common tools</a:t>
            </a:r>
          </a:p>
          <a:p>
            <a:pPr marL="457200" indent="-457200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>
                <a:cs typeface="Lucida Sans Unicode" panose="020B0602030504020204" pitchFamily="34" charset="0"/>
              </a:rPr>
              <a:t>Hardware part: </a:t>
            </a:r>
            <a:r>
              <a:rPr lang="en-GB" altLang="fa-IR" sz="1800" b="0" smtClean="0">
                <a:solidFill>
                  <a:schemeClr val="tx1"/>
                </a:solidFill>
                <a:cs typeface="Lucida Sans Unicode" panose="020B0602030504020204" pitchFamily="34" charset="0"/>
              </a:rPr>
              <a:t>(to be executed on the RD)</a:t>
            </a:r>
          </a:p>
          <a:p>
            <a:pPr marL="863600" lvl="1" indent="-287338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Development in HDL</a:t>
            </a:r>
          </a:p>
          <a:p>
            <a:pPr marL="457200" indent="-457200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>
                <a:cs typeface="Lucida Sans Unicode" panose="020B0602030504020204" pitchFamily="34" charset="0"/>
              </a:rPr>
              <a:t>Interface:</a:t>
            </a:r>
          </a:p>
          <a:p>
            <a:pPr marL="863600" lvl="1" indent="-287338" defTabSz="449263" eaLnBrk="1" hangingPunct="1">
              <a:lnSpc>
                <a:spcPct val="90000"/>
              </a:lnSpc>
              <a:spcBef>
                <a:spcPts val="788"/>
              </a:spcBef>
              <a:spcAft>
                <a:spcPts val="288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HDL or system-level languages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285875"/>
            <a:ext cx="3729037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432425" y="1085850"/>
            <a:ext cx="1666875" cy="3797300"/>
          </a:xfrm>
          <a:prstGeom prst="ellipse">
            <a:avLst/>
          </a:prstGeom>
          <a:solidFill>
            <a:srgbClr val="FFFF00">
              <a:alpha val="34901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7470775" y="1085850"/>
            <a:ext cx="1503363" cy="3797300"/>
          </a:xfrm>
          <a:prstGeom prst="ellipse">
            <a:avLst/>
          </a:prstGeom>
          <a:solidFill>
            <a:srgbClr val="00B8FF">
              <a:alpha val="25098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5608638" y="5470525"/>
            <a:ext cx="1230312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Software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C, C++, Java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etc ...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480300" y="5470525"/>
            <a:ext cx="14684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Hardware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VHDL, Verilog</a:t>
            </a:r>
          </a:p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HandelC, etc..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 flipV="1">
            <a:off x="6307138" y="4899025"/>
            <a:ext cx="4762" cy="54451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8251825" y="4899025"/>
            <a:ext cx="3175" cy="544513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6829425" y="2112963"/>
            <a:ext cx="819150" cy="1995487"/>
          </a:xfrm>
          <a:prstGeom prst="ellipse">
            <a:avLst/>
          </a:prstGeom>
          <a:solidFill>
            <a:srgbClr val="FF3333">
              <a:alpha val="45097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 flipH="1" flipV="1">
            <a:off x="7240588" y="4138613"/>
            <a:ext cx="7937" cy="803275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6854825" y="4954588"/>
            <a:ext cx="839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600" b="0">
                <a:solidFill>
                  <a:srgbClr val="000000"/>
                </a:solidFill>
                <a:latin typeface="Times New Roman" panose="02020603050405020304" pitchFamily="18" charset="0"/>
              </a:rPr>
              <a:t>Interface</a:t>
            </a:r>
          </a:p>
        </p:txBody>
      </p:sp>
      <p:sp>
        <p:nvSpPr>
          <p:cNvPr id="31758" name="Rectangle 1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Hardware/Software Partitioning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2"/>
          <p:cNvSpPr>
            <a:spLocks noGrp="1"/>
          </p:cNvSpPr>
          <p:nvPr>
            <p:ph type="ctrTitle" sz="quarter"/>
          </p:nvPr>
        </p:nvSpPr>
        <p:spPr>
          <a:ln w="9525"/>
        </p:spPr>
        <p:txBody>
          <a:bodyPr/>
          <a:lstStyle/>
          <a:p>
            <a:r>
              <a:rPr lang="en-US" altLang="fa-IR" smtClean="0"/>
              <a:t>Hardware Design Flow</a:t>
            </a:r>
          </a:p>
        </p:txBody>
      </p:sp>
      <p:sp>
        <p:nvSpPr>
          <p:cNvPr id="33795" name="Subtitle 3"/>
          <p:cNvSpPr>
            <a:spLocks noGrp="1"/>
          </p:cNvSpPr>
          <p:nvPr>
            <p:ph type="subTitle" sz="quarter" idx="1"/>
          </p:nvPr>
        </p:nvSpPr>
        <p:spPr>
          <a:ln w="9525"/>
        </p:spPr>
        <p:txBody>
          <a:bodyPr/>
          <a:lstStyle/>
          <a:p>
            <a:endParaRPr lang="fa-IR" altLang="fa-IR" smtClean="0"/>
          </a:p>
        </p:txBody>
      </p:sp>
      <p:sp>
        <p:nvSpPr>
          <p:cNvPr id="3379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EA9E4-552C-4A4E-A612-B440A90588E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BC148B-4A29-450A-A485-018323DD5CE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FPGA Architecture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6613"/>
            <a:ext cx="7772400" cy="1655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1600" smtClean="0"/>
              <a:t>FPGA architecture from CAD tools’ point of view: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N BLE’s (Basic Logic Element)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K-LUT: k-input LUT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I inputs, N outputs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Inputs and outputs fully connected to the inputs of each LUT through MUXes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401888"/>
            <a:ext cx="76835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243888" y="6380163"/>
            <a:ext cx="554037" cy="3349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C81C4-036F-436E-B92A-5FAD313AD39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Design Flow for H/w Part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0" y="1279525"/>
            <a:ext cx="506888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3598" tIns="41799" rIns="83598" bIns="41799"/>
          <a:lstStyle>
            <a:lvl1pPr marL="457200" indent="-457200" defTabSz="449263">
              <a:spcBef>
                <a:spcPct val="20000"/>
              </a:spcBef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63600" indent="-287338" defTabSz="44926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  <a:tab pos="9410700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3000"/>
              </a:lnSpc>
              <a:buSzPct val="85000"/>
            </a:pPr>
            <a:r>
              <a:rPr lang="en-GB" altLang="fa-IR" sz="2000">
                <a:cs typeface="Lucida Sans Unicode" panose="020B0602030504020204" pitchFamily="34" charset="0"/>
              </a:rPr>
              <a:t>Almost the same for all digital circuit design</a:t>
            </a:r>
          </a:p>
          <a:p>
            <a:pPr eaLnBrk="1" hangingPunct="1">
              <a:lnSpc>
                <a:spcPct val="93000"/>
              </a:lnSpc>
              <a:buSzPct val="85000"/>
            </a:pPr>
            <a:r>
              <a:rPr lang="en-GB" altLang="fa-IR" sz="1800">
                <a:cs typeface="Lucida Sans Unicode" panose="020B0602030504020204" pitchFamily="34" charset="0"/>
              </a:rPr>
              <a:t>Synthesis</a:t>
            </a:r>
          </a:p>
          <a:p>
            <a:pPr lvl="1" eaLnBrk="1" hangingPunct="1">
              <a:lnSpc>
                <a:spcPct val="93000"/>
              </a:lnSpc>
              <a:buSzPct val="85000"/>
            </a:pPr>
            <a:r>
              <a:rPr lang="en-GB" altLang="fa-IR" sz="2000">
                <a:cs typeface="Lucida Sans Unicode" panose="020B0602030504020204" pitchFamily="34" charset="0"/>
              </a:rPr>
              <a:t>Different particularly in technology mapping</a:t>
            </a:r>
          </a:p>
          <a:p>
            <a:pPr lvl="2" eaLnBrk="1" hangingPunct="1">
              <a:lnSpc>
                <a:spcPct val="93000"/>
              </a:lnSpc>
              <a:buSzPct val="85000"/>
            </a:pPr>
            <a:r>
              <a:rPr lang="en-GB" altLang="fa-IR" sz="1700">
                <a:cs typeface="Lucida Sans Unicode" panose="020B0602030504020204" pitchFamily="34" charset="0"/>
              </a:rPr>
              <a:t>LUT-technology mapping</a:t>
            </a:r>
          </a:p>
          <a:p>
            <a:pPr lvl="2" eaLnBrk="1" hangingPunct="1">
              <a:lnSpc>
                <a:spcPct val="93000"/>
              </a:lnSpc>
              <a:buSzPct val="85000"/>
            </a:pPr>
            <a:r>
              <a:rPr lang="en-GB" altLang="fa-IR" sz="1700">
                <a:cs typeface="Lucida Sans Unicode" panose="020B0602030504020204" pitchFamily="34" charset="0"/>
              </a:rPr>
              <a:t>Specific to target technology (device)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072063" y="1214438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37894" name="TextBox 6"/>
          <p:cNvSpPr txBox="1">
            <a:spLocks noChangeArrowheads="1"/>
          </p:cNvSpPr>
          <p:nvPr/>
        </p:nvSpPr>
        <p:spPr bwMode="auto">
          <a:xfrm>
            <a:off x="5286375" y="1357313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Design Entry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072063" y="2714625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5286375" y="2857500"/>
            <a:ext cx="1428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Synthesis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072063" y="4214813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5286375" y="4357688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Place &amp; Route</a:t>
            </a:r>
          </a:p>
        </p:txBody>
      </p:sp>
      <p:cxnSp>
        <p:nvCxnSpPr>
          <p:cNvPr id="37899" name="Straight Arrow Connector 12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5786438" y="2463800"/>
            <a:ext cx="5000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Straight Arrow Connector 13"/>
          <p:cNvCxnSpPr>
            <a:cxnSpLocks noChangeShapeType="1"/>
          </p:cNvCxnSpPr>
          <p:nvPr/>
        </p:nvCxnSpPr>
        <p:spPr bwMode="auto">
          <a:xfrm rot="5400000">
            <a:off x="5821362" y="3963988"/>
            <a:ext cx="5000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1" name="Straight Arrow Connector 14"/>
          <p:cNvCxnSpPr>
            <a:cxnSpLocks noChangeShapeType="1"/>
          </p:cNvCxnSpPr>
          <p:nvPr/>
        </p:nvCxnSpPr>
        <p:spPr bwMode="auto">
          <a:xfrm rot="5400000">
            <a:off x="5822951" y="5464175"/>
            <a:ext cx="5000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2" name="TextBox 15"/>
          <p:cNvSpPr txBox="1">
            <a:spLocks noChangeArrowheads="1"/>
          </p:cNvSpPr>
          <p:nvPr/>
        </p:nvSpPr>
        <p:spPr bwMode="auto">
          <a:xfrm>
            <a:off x="4786313" y="5548313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Times New Roman" panose="02020603050405020304" pitchFamily="18" charset="0"/>
              </a:rPr>
              <a:t>Configuration Bitstream</a:t>
            </a:r>
          </a:p>
        </p:txBody>
      </p:sp>
      <p:sp>
        <p:nvSpPr>
          <p:cNvPr id="37903" name="Rounded Rectangle 16"/>
          <p:cNvSpPr>
            <a:spLocks noChangeArrowheads="1"/>
          </p:cNvSpPr>
          <p:nvPr/>
        </p:nvSpPr>
        <p:spPr bwMode="auto">
          <a:xfrm>
            <a:off x="7358063" y="2214563"/>
            <a:ext cx="1428750" cy="500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TextBox 17"/>
          <p:cNvSpPr txBox="1">
            <a:spLocks noChangeArrowheads="1"/>
          </p:cNvSpPr>
          <p:nvPr/>
        </p:nvSpPr>
        <p:spPr bwMode="auto">
          <a:xfrm>
            <a:off x="7286625" y="2357438"/>
            <a:ext cx="1571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7905" name="Straight Arrow Connector 18"/>
          <p:cNvCxnSpPr>
            <a:cxnSpLocks noChangeShapeType="1"/>
            <a:endCxn id="37903" idx="1"/>
          </p:cNvCxnSpPr>
          <p:nvPr/>
        </p:nvCxnSpPr>
        <p:spPr bwMode="auto">
          <a:xfrm>
            <a:off x="6051550" y="2463800"/>
            <a:ext cx="1306513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6" name="Rounded Rectangle 24"/>
          <p:cNvSpPr>
            <a:spLocks noChangeArrowheads="1"/>
          </p:cNvSpPr>
          <p:nvPr/>
        </p:nvSpPr>
        <p:spPr bwMode="auto">
          <a:xfrm>
            <a:off x="7394575" y="3714750"/>
            <a:ext cx="1428750" cy="5000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7" name="TextBox 25"/>
          <p:cNvSpPr txBox="1">
            <a:spLocks noChangeArrowheads="1"/>
          </p:cNvSpPr>
          <p:nvPr/>
        </p:nvSpPr>
        <p:spPr bwMode="auto">
          <a:xfrm>
            <a:off x="7323138" y="3786188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7908" name="Straight Arrow Connector 26"/>
          <p:cNvCxnSpPr>
            <a:cxnSpLocks noChangeShapeType="1"/>
            <a:endCxn id="37906" idx="1"/>
          </p:cNvCxnSpPr>
          <p:nvPr/>
        </p:nvCxnSpPr>
        <p:spPr bwMode="auto">
          <a:xfrm>
            <a:off x="6076950" y="3962400"/>
            <a:ext cx="1317625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9" name="Rounded Rectangle 28"/>
          <p:cNvSpPr>
            <a:spLocks noChangeArrowheads="1"/>
          </p:cNvSpPr>
          <p:nvPr/>
        </p:nvSpPr>
        <p:spPr bwMode="auto">
          <a:xfrm>
            <a:off x="7394575" y="5214938"/>
            <a:ext cx="1428750" cy="50006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10" name="TextBox 29"/>
          <p:cNvSpPr txBox="1">
            <a:spLocks noChangeArrowheads="1"/>
          </p:cNvSpPr>
          <p:nvPr/>
        </p:nvSpPr>
        <p:spPr bwMode="auto">
          <a:xfrm>
            <a:off x="7323138" y="5286375"/>
            <a:ext cx="157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7911" name="Straight Arrow Connector 30"/>
          <p:cNvCxnSpPr>
            <a:cxnSpLocks noChangeShapeType="1"/>
            <a:endCxn id="37909" idx="1"/>
          </p:cNvCxnSpPr>
          <p:nvPr/>
        </p:nvCxnSpPr>
        <p:spPr bwMode="auto">
          <a:xfrm>
            <a:off x="6089650" y="5461000"/>
            <a:ext cx="1304925" cy="476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2B02093-17BC-4322-9E1C-D5FDFFBF140A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891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093788"/>
            <a:ext cx="6700837" cy="50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138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r>
              <a:rPr lang="fa-IR" altLang="en-US" smtClean="0"/>
              <a:t>کمیتة استاندارد </a:t>
            </a:r>
            <a:r>
              <a:rPr lang="en-US" altLang="en-US" sz="2000" smtClean="0"/>
              <a:t>VHDL</a:t>
            </a:r>
            <a:r>
              <a:rPr lang="fa-IR" altLang="en-US" sz="1600" smtClean="0"/>
              <a:t>: </a:t>
            </a:r>
            <a:r>
              <a:rPr lang="fa-IR" altLang="en-US" smtClean="0"/>
              <a:t>«سطحی از توصیف طرح دیجیتال که در آن رفتار کلاک‌دار طرح برحسب انتقال داده‌ها بین عناصر حافظه در مدارهای ترتیبی و مدارهای ترکیبی، که می‌توانند نمایندة هر مدار منطقی محاسباتی یا منطقی باشند، بیان می‌شود»</a:t>
            </a:r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8A8D33F-2A6F-4E96-A382-F34DA486D0D5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3716338"/>
            <a:ext cx="382428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smtClean="0"/>
              <a:t>RTL Specification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995738" y="1000125"/>
            <a:ext cx="4937125" cy="5214938"/>
          </a:xfrm>
        </p:spPr>
        <p:txBody>
          <a:bodyPr/>
          <a:lstStyle/>
          <a:p>
            <a:r>
              <a:rPr lang="fa-IR" altLang="en-US" smtClean="0"/>
              <a:t>انتقال ثبات (</a:t>
            </a:r>
            <a:r>
              <a:rPr lang="en-US" altLang="en-US" sz="2400" smtClean="0"/>
              <a:t>Register-Transfer Level</a:t>
            </a:r>
            <a:r>
              <a:rPr lang="fa-IR" altLang="en-US" smtClean="0"/>
              <a:t>) </a:t>
            </a:r>
            <a:r>
              <a:rPr lang="en-US" altLang="en-US" sz="2400" smtClean="0"/>
              <a:t>RTL</a:t>
            </a:r>
            <a:r>
              <a:rPr lang="fa-IR" altLang="en-US" smtClean="0"/>
              <a:t>:</a:t>
            </a:r>
            <a:endParaRPr lang="en-US" altLang="en-US" smtClean="0"/>
          </a:p>
          <a:p>
            <a:pPr lvl="1"/>
            <a:r>
              <a:rPr lang="fa-IR" altLang="en-US" smtClean="0"/>
              <a:t> مسیر داده</a:t>
            </a:r>
          </a:p>
          <a:p>
            <a:pPr lvl="2"/>
            <a:r>
              <a:rPr lang="fa-IR" altLang="en-US" sz="2400" smtClean="0"/>
              <a:t> ثبات‌ها</a:t>
            </a:r>
          </a:p>
          <a:p>
            <a:pPr lvl="2"/>
            <a:r>
              <a:rPr lang="fa-IR" altLang="en-US" sz="2400" smtClean="0"/>
              <a:t> مدارهای ترکیبی</a:t>
            </a:r>
          </a:p>
          <a:p>
            <a:pPr lvl="2"/>
            <a:r>
              <a:rPr lang="fa-IR" altLang="en-US" sz="2400" smtClean="0"/>
              <a:t> منابع ارتباط دهنده‌ بین آنها</a:t>
            </a:r>
          </a:p>
          <a:p>
            <a:pPr lvl="3"/>
            <a:r>
              <a:rPr lang="fa-IR" altLang="en-US" smtClean="0"/>
              <a:t>گذرگاه</a:t>
            </a:r>
          </a:p>
          <a:p>
            <a:pPr lvl="3"/>
            <a:r>
              <a:rPr lang="fa-IR" altLang="en-US" smtClean="0"/>
              <a:t>مالتی‌پلکسر</a:t>
            </a:r>
          </a:p>
          <a:p>
            <a:pPr lvl="3"/>
            <a:r>
              <a:rPr lang="fa-IR" altLang="en-US" smtClean="0"/>
              <a:t>سیم</a:t>
            </a:r>
          </a:p>
          <a:p>
            <a:pPr lvl="3"/>
            <a:r>
              <a:rPr lang="fa-IR" altLang="en-US" smtClean="0"/>
              <a:t>...</a:t>
            </a:r>
          </a:p>
          <a:p>
            <a:pPr lvl="1"/>
            <a:r>
              <a:rPr lang="fa-IR" altLang="en-US" smtClean="0"/>
              <a:t> کنترل‌کننده (مسیر کنترل)</a:t>
            </a:r>
          </a:p>
          <a:p>
            <a:pPr lvl="2"/>
            <a:r>
              <a:rPr lang="fa-IR" altLang="en-US" sz="2400" smtClean="0"/>
              <a:t> ماشین حالت متناهی </a:t>
            </a:r>
            <a:r>
              <a:rPr lang="en-US" altLang="en-US" sz="2400" smtClean="0"/>
              <a:t>FSM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0E2C9D-327D-48C2-ABC4-01461C342B80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/>
        </p:nvGraphicFramePr>
        <p:xfrm>
          <a:off x="246063" y="625475"/>
          <a:ext cx="4392612" cy="578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5" name="Visio" r:id="rId5" imgW="14722602" imgH="19471640" progId="Visio.Drawing.11">
                  <p:embed/>
                </p:oleObj>
              </mc:Choice>
              <mc:Fallback>
                <p:oleObj name="Visio" r:id="rId5" imgW="14722602" imgH="194716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625475"/>
                        <a:ext cx="4392612" cy="578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urved Left Arrow 3"/>
          <p:cNvSpPr>
            <a:spLocks noChangeArrowheads="1"/>
          </p:cNvSpPr>
          <p:nvPr/>
        </p:nvSpPr>
        <p:spPr bwMode="auto">
          <a:xfrm>
            <a:off x="4333875" y="2349500"/>
            <a:ext cx="576263" cy="2519363"/>
          </a:xfrm>
          <a:prstGeom prst="curvedLeftArrow">
            <a:avLst>
              <a:gd name="adj1" fmla="val 24997"/>
              <a:gd name="adj2" fmla="val 49973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Curved Right Arrow 6"/>
          <p:cNvSpPr>
            <a:spLocks noChangeArrowheads="1"/>
          </p:cNvSpPr>
          <p:nvPr/>
        </p:nvSpPr>
        <p:spPr bwMode="auto">
          <a:xfrm rot="10800000" flipH="1">
            <a:off x="517525" y="2276475"/>
            <a:ext cx="454025" cy="2305050"/>
          </a:xfrm>
          <a:prstGeom prst="curvedRightArrow">
            <a:avLst>
              <a:gd name="adj1" fmla="val 25009"/>
              <a:gd name="adj2" fmla="val 4997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FF7D449-0554-42A2-8151-CF863DAA095A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187450" y="1989138"/>
            <a:ext cx="2663825" cy="100806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r>
              <a:rPr lang="fa-IR" sz="3200" dirty="0">
                <a:solidFill>
                  <a:srgbClr val="000000"/>
                </a:solidFill>
                <a:cs typeface="B Nazanin" pitchFamily="2" charset="-78"/>
              </a:rPr>
              <a:t>ترکیبی</a:t>
            </a:r>
            <a:endParaRPr lang="en-US" dirty="0">
              <a:solidFill>
                <a:srgbClr val="000000"/>
              </a:solidFill>
              <a:cs typeface="B Nazanin" pitchFamily="2" charset="-78"/>
            </a:endParaRPr>
          </a:p>
        </p:txBody>
      </p:sp>
      <p:cxnSp>
        <p:nvCxnSpPr>
          <p:cNvPr id="43014" name="Straight Arrow Connector 7"/>
          <p:cNvCxnSpPr>
            <a:cxnSpLocks noChangeShapeType="1"/>
          </p:cNvCxnSpPr>
          <p:nvPr/>
        </p:nvCxnSpPr>
        <p:spPr bwMode="auto">
          <a:xfrm>
            <a:off x="539750" y="2060575"/>
            <a:ext cx="936625" cy="73025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5" name="Straight Arrow Connector 8"/>
          <p:cNvCxnSpPr>
            <a:cxnSpLocks noChangeShapeType="1"/>
          </p:cNvCxnSpPr>
          <p:nvPr/>
        </p:nvCxnSpPr>
        <p:spPr bwMode="auto">
          <a:xfrm>
            <a:off x="611188" y="2420938"/>
            <a:ext cx="647700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Straight Arrow Connector 10"/>
          <p:cNvCxnSpPr>
            <a:cxnSpLocks noChangeShapeType="1"/>
          </p:cNvCxnSpPr>
          <p:nvPr/>
        </p:nvCxnSpPr>
        <p:spPr bwMode="auto">
          <a:xfrm flipV="1">
            <a:off x="468313" y="2781300"/>
            <a:ext cx="935037" cy="71438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Straight Arrow Connector 12"/>
          <p:cNvCxnSpPr>
            <a:cxnSpLocks noChangeShapeType="1"/>
          </p:cNvCxnSpPr>
          <p:nvPr/>
        </p:nvCxnSpPr>
        <p:spPr bwMode="auto">
          <a:xfrm>
            <a:off x="3779838" y="2636838"/>
            <a:ext cx="936625" cy="71437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Straight Arrow Connector 13"/>
          <p:cNvCxnSpPr>
            <a:cxnSpLocks noChangeShapeType="1"/>
          </p:cNvCxnSpPr>
          <p:nvPr/>
        </p:nvCxnSpPr>
        <p:spPr bwMode="auto">
          <a:xfrm flipV="1">
            <a:off x="3779838" y="2205038"/>
            <a:ext cx="1008062" cy="144462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Straight Arrow Connector 15"/>
          <p:cNvCxnSpPr>
            <a:cxnSpLocks noChangeShapeType="1"/>
          </p:cNvCxnSpPr>
          <p:nvPr/>
        </p:nvCxnSpPr>
        <p:spPr bwMode="auto">
          <a:xfrm>
            <a:off x="3851275" y="2492375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0" name="Rectangle 2"/>
          <p:cNvSpPr>
            <a:spLocks noChangeArrowheads="1"/>
          </p:cNvSpPr>
          <p:nvPr/>
        </p:nvSpPr>
        <p:spPr bwMode="auto">
          <a:xfrm>
            <a:off x="755650" y="3408363"/>
            <a:ext cx="4464050" cy="2554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 (A, B, C, D)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 (A = "1101") 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 &lt;= A;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 (C = "0110") then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 B;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 &lt;= D;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 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</p:spTree>
    <p:extLst>
      <p:ext uri="{BB962C8B-B14F-4D97-AF65-F5344CB8AC3E}">
        <p14:creationId xmlns:p14="http://schemas.microsoft.com/office/powerpoint/2010/main" val="3235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r>
              <a:rPr lang="fa-IR" altLang="en-US" smtClean="0"/>
              <a:t>توصیف ثبات</a:t>
            </a:r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94C5556-25DD-4E28-A258-F87B4AE0775B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5061" name="Straight Arrow Connector 7"/>
          <p:cNvCxnSpPr>
            <a:cxnSpLocks noChangeShapeType="1"/>
          </p:cNvCxnSpPr>
          <p:nvPr/>
        </p:nvCxnSpPr>
        <p:spPr bwMode="auto">
          <a:xfrm>
            <a:off x="611188" y="19891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2" name="Straight Arrow Connector 10"/>
          <p:cNvCxnSpPr>
            <a:cxnSpLocks noChangeShapeType="1"/>
          </p:cNvCxnSpPr>
          <p:nvPr/>
        </p:nvCxnSpPr>
        <p:spPr bwMode="auto">
          <a:xfrm>
            <a:off x="539750" y="2924175"/>
            <a:ext cx="1008063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396875" y="3849688"/>
            <a:ext cx="4462463" cy="206216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 &lt;= ’0’;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(CLK`event and CLK= ’1’)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Q &lt;= 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47813" y="1557338"/>
            <a:ext cx="2160587" cy="158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1512094" y="2817019"/>
            <a:ext cx="287338" cy="2159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ln w="38100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3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Computation Flow – Design Flow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طراحی و درستی‌سنجی درون تراشه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85800" y="1412875"/>
            <a:ext cx="7772400" cy="1697038"/>
          </a:xfrm>
        </p:spPr>
        <p:txBody>
          <a:bodyPr/>
          <a:lstStyle/>
          <a:p>
            <a:r>
              <a:rPr lang="fa-IR" altLang="en-US" smtClean="0"/>
              <a:t>توصیف طرح:</a:t>
            </a:r>
          </a:p>
          <a:p>
            <a:pPr lvl="1"/>
            <a:r>
              <a:rPr lang="fa-IR" altLang="en-US" smtClean="0"/>
              <a:t>سطح انتقال ثبات:</a:t>
            </a:r>
          </a:p>
          <a:p>
            <a:pPr lvl="2"/>
            <a:r>
              <a:rPr lang="fa-IR" altLang="en-US" smtClean="0"/>
              <a:t>توصیف مرکب مدار ترکیبی و ثبات</a:t>
            </a:r>
          </a:p>
          <a:p>
            <a:pPr lvl="2"/>
            <a:endParaRPr lang="fa-IR" altLang="en-US" smtClean="0"/>
          </a:p>
          <a:p>
            <a:pPr lvl="2"/>
            <a:endParaRPr lang="fa-IR" altLang="en-US" smtClean="0"/>
          </a:p>
          <a:p>
            <a:pPr lvl="1"/>
            <a:endParaRPr lang="fa-IR" altLang="en-US" smtClean="0"/>
          </a:p>
          <a:p>
            <a:pPr lvl="1"/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F3C412D-C603-4415-BC1D-F8B73DCCC283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47109" name="Straight Arrow Connector 7"/>
          <p:cNvCxnSpPr>
            <a:cxnSpLocks noChangeShapeType="1"/>
          </p:cNvCxnSpPr>
          <p:nvPr/>
        </p:nvCxnSpPr>
        <p:spPr bwMode="auto">
          <a:xfrm>
            <a:off x="611188" y="19891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0" name="Straight Arrow Connector 10"/>
          <p:cNvCxnSpPr>
            <a:cxnSpLocks noChangeShapeType="1"/>
          </p:cNvCxnSpPr>
          <p:nvPr/>
        </p:nvCxnSpPr>
        <p:spPr bwMode="auto">
          <a:xfrm>
            <a:off x="539750" y="2924175"/>
            <a:ext cx="1008063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2054225" y="3357563"/>
            <a:ext cx="4462463" cy="3046412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(CLK, RST)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(RST = ’1’)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(CLK`event and CLK= ’1’)</a:t>
            </a:r>
            <a:b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case 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ST1 =&gt; STATE &lt;= ST2;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ST2 =&gt; STATE &lt;= ST3;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when ST3 =&gt; STATE &lt;= ST1;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case;</a:t>
            </a:r>
            <a:endParaRPr lang="en-US" altLang="en-US" sz="1600">
              <a:solidFill>
                <a:srgbClr val="0000CC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 process;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47813" y="1557338"/>
            <a:ext cx="2160587" cy="158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Isosceles Triangle 20"/>
          <p:cNvSpPr/>
          <p:nvPr/>
        </p:nvSpPr>
        <p:spPr bwMode="auto">
          <a:xfrm rot="5400000">
            <a:off x="1512094" y="2817019"/>
            <a:ext cx="287338" cy="21590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ln w="38100">
                <a:solidFill>
                  <a:srgbClr val="000000"/>
                </a:solidFill>
              </a:ln>
              <a:solidFill>
                <a:srgbClr val="000000"/>
              </a:solidFill>
            </a:endParaRPr>
          </a:p>
        </p:txBody>
      </p:sp>
      <p:cxnSp>
        <p:nvCxnSpPr>
          <p:cNvPr id="47114" name="Straight Arrow Connector 9"/>
          <p:cNvCxnSpPr>
            <a:cxnSpLocks noChangeShapeType="1"/>
          </p:cNvCxnSpPr>
          <p:nvPr/>
        </p:nvCxnSpPr>
        <p:spPr bwMode="auto">
          <a:xfrm>
            <a:off x="611188" y="22050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11"/>
          <p:cNvCxnSpPr>
            <a:cxnSpLocks noChangeShapeType="1"/>
          </p:cNvCxnSpPr>
          <p:nvPr/>
        </p:nvCxnSpPr>
        <p:spPr bwMode="auto">
          <a:xfrm>
            <a:off x="611188" y="2420938"/>
            <a:ext cx="936625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12"/>
          <p:cNvCxnSpPr>
            <a:cxnSpLocks noChangeShapeType="1"/>
          </p:cNvCxnSpPr>
          <p:nvPr/>
        </p:nvCxnSpPr>
        <p:spPr bwMode="auto">
          <a:xfrm>
            <a:off x="3708400" y="1989138"/>
            <a:ext cx="935038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7" name="Straight Arrow Connector 13"/>
          <p:cNvCxnSpPr>
            <a:cxnSpLocks noChangeShapeType="1"/>
          </p:cNvCxnSpPr>
          <p:nvPr/>
        </p:nvCxnSpPr>
        <p:spPr bwMode="auto">
          <a:xfrm>
            <a:off x="3708400" y="2205038"/>
            <a:ext cx="935038" cy="0"/>
          </a:xfrm>
          <a:prstGeom prst="straightConnector1">
            <a:avLst/>
          </a:prstGeom>
          <a:noFill/>
          <a:ln w="38100" algn="ctr">
            <a:solidFill>
              <a:srgbClr val="CC66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934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ماشین حالت متناهی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2846388" y="981075"/>
            <a:ext cx="6118225" cy="1389063"/>
          </a:xfrm>
        </p:spPr>
        <p:txBody>
          <a:bodyPr/>
          <a:lstStyle/>
          <a:p>
            <a:r>
              <a:rPr lang="en-US" altLang="en-US" smtClean="0"/>
              <a:t>FSM</a:t>
            </a:r>
            <a:r>
              <a:rPr lang="fa-IR" altLang="en-US" smtClean="0"/>
              <a:t>:</a:t>
            </a:r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717E183-C929-4929-929A-E0F2A059B3B9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3875" y="963613"/>
            <a:ext cx="4248150" cy="1600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entity FSM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port(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CLK : in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RESET : in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INPUTS : in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OUTPUTS : out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FSM;</a:t>
            </a:r>
          </a:p>
        </p:txBody>
      </p:sp>
      <p:pic>
        <p:nvPicPr>
          <p:cNvPr id="2970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924175"/>
            <a:ext cx="7154863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95738"/>
            <a:ext cx="4862513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ماشین حالت متناهی</a:t>
            </a:r>
            <a:endParaRPr lang="en-US" altLang="en-US" smtClean="0"/>
          </a:p>
        </p:txBody>
      </p:sp>
      <p:sp>
        <p:nvSpPr>
          <p:cNvPr id="30724" name="Content Placeholder 2"/>
          <p:cNvSpPr>
            <a:spLocks noGrp="1"/>
          </p:cNvSpPr>
          <p:nvPr>
            <p:ph idx="1"/>
          </p:nvPr>
        </p:nvSpPr>
        <p:spPr>
          <a:xfrm>
            <a:off x="4932363" y="981075"/>
            <a:ext cx="4032250" cy="1389063"/>
          </a:xfrm>
        </p:spPr>
        <p:txBody>
          <a:bodyPr/>
          <a:lstStyle/>
          <a:p>
            <a:r>
              <a:rPr lang="en-US" altLang="en-US" smtClean="0"/>
              <a:t>FSM</a:t>
            </a:r>
            <a:r>
              <a:rPr lang="fa-IR" altLang="en-US" smtClean="0"/>
              <a:t>: بخش ثبات‌ها</a:t>
            </a:r>
            <a:endParaRPr lang="en-US" altLang="en-US" smtClean="0"/>
          </a:p>
          <a:p>
            <a:pPr lvl="1"/>
            <a:r>
              <a:rPr lang="fa-IR" altLang="en-US" smtClean="0"/>
              <a:t>تعداد </a:t>
            </a:r>
            <a:r>
              <a:rPr lang="en-US" altLang="en-US" smtClean="0"/>
              <a:t>FF</a:t>
            </a:r>
            <a:r>
              <a:rPr lang="fa-IR" altLang="en-US" smtClean="0"/>
              <a:t>ها:</a:t>
            </a:r>
          </a:p>
          <a:p>
            <a:pPr lvl="2"/>
            <a:r>
              <a:rPr lang="fa-IR" altLang="en-US" smtClean="0"/>
              <a:t>بستگی به تعداد حالت‌ها</a:t>
            </a:r>
          </a:p>
          <a:p>
            <a:pPr lvl="2"/>
            <a:r>
              <a:rPr lang="fa-IR" altLang="en-US" smtClean="0"/>
              <a:t>بستگی به نوع کدگذاری</a:t>
            </a:r>
            <a:endParaRPr lang="en-US" altLang="en-US" smtClean="0"/>
          </a:p>
        </p:txBody>
      </p:sp>
      <p:sp>
        <p:nvSpPr>
          <p:cNvPr id="3072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C534477-3851-4CE8-8603-D23FC2E565FA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50850" y="981075"/>
            <a:ext cx="5056188" cy="353853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architecture arch ...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type STATE_TYPE is (RST_ST, ST1, ...);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signal CUR_STATE, NEXT_STATE : STATE_TYPE;</a:t>
            </a:r>
          </a:p>
          <a:p>
            <a:pPr algn="l" rtl="0"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FF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process(CLK)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if rising_edge(CLK)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RESET = '1'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RST_ST;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CUR_STATE &lt;= NEXT_STATE;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692150" y="4652963"/>
            <a:ext cx="927100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</a:rPr>
              <a:t>RST_ST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51050" y="5300663"/>
            <a:ext cx="928688" cy="649287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</a:rPr>
              <a:t>ST1</a:t>
            </a:r>
          </a:p>
        </p:txBody>
      </p:sp>
      <p:cxnSp>
        <p:nvCxnSpPr>
          <p:cNvPr id="30729" name="Straight Arrow Connector 3"/>
          <p:cNvCxnSpPr>
            <a:cxnSpLocks noChangeShapeType="1"/>
          </p:cNvCxnSpPr>
          <p:nvPr/>
        </p:nvCxnSpPr>
        <p:spPr bwMode="auto">
          <a:xfrm>
            <a:off x="539750" y="4784725"/>
            <a:ext cx="166688" cy="100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TextBox 4"/>
          <p:cNvSpPr txBox="1">
            <a:spLocks noChangeArrowheads="1"/>
          </p:cNvSpPr>
          <p:nvPr/>
        </p:nvSpPr>
        <p:spPr bwMode="auto">
          <a:xfrm>
            <a:off x="300038" y="4522788"/>
            <a:ext cx="720725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30731" name="Curved Connector 6"/>
          <p:cNvCxnSpPr>
            <a:cxnSpLocks noChangeShapeType="1"/>
            <a:stCxn id="2" idx="7"/>
            <a:endCxn id="9" idx="0"/>
          </p:cNvCxnSpPr>
          <p:nvPr/>
        </p:nvCxnSpPr>
        <p:spPr bwMode="auto">
          <a:xfrm rot="16200000" flipH="1">
            <a:off x="1724026" y="4508500"/>
            <a:ext cx="552450" cy="1031875"/>
          </a:xfrm>
          <a:prstGeom prst="curvedConnector3">
            <a:avLst>
              <a:gd name="adj1" fmla="val -1013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2" name="Curved Connector 13"/>
          <p:cNvCxnSpPr>
            <a:cxnSpLocks noChangeShapeType="1"/>
            <a:stCxn id="9" idx="3"/>
          </p:cNvCxnSpPr>
          <p:nvPr/>
        </p:nvCxnSpPr>
        <p:spPr bwMode="auto">
          <a:xfrm rot="5400000">
            <a:off x="1640682" y="5618956"/>
            <a:ext cx="311150" cy="782637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/>
          <p:nvPr/>
        </p:nvSpPr>
        <p:spPr bwMode="auto">
          <a:xfrm>
            <a:off x="490538" y="5797550"/>
            <a:ext cx="928687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dirty="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30734" name="Rounded Rectangle 4"/>
          <p:cNvSpPr>
            <a:spLocks noChangeArrowheads="1"/>
          </p:cNvSpPr>
          <p:nvPr/>
        </p:nvSpPr>
        <p:spPr bwMode="auto">
          <a:xfrm>
            <a:off x="5938838" y="4092575"/>
            <a:ext cx="677862" cy="163988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5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ماشین حالت متناهی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846388" y="836712"/>
            <a:ext cx="6118225" cy="1389063"/>
          </a:xfrm>
        </p:spPr>
        <p:txBody>
          <a:bodyPr/>
          <a:lstStyle/>
          <a:p>
            <a:r>
              <a:rPr lang="en-US" altLang="en-US" dirty="0" smtClean="0"/>
              <a:t>FSM</a:t>
            </a:r>
            <a:r>
              <a:rPr lang="fa-IR" altLang="en-US" dirty="0" smtClean="0"/>
              <a:t>: بخش تعیین حالت بعدی</a:t>
            </a:r>
            <a:endParaRPr lang="en-US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1CFCC7B-0A0C-453E-852D-EACC66650208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5288" y="1376363"/>
            <a:ext cx="4248150" cy="41862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process(CUR_STATE, INPUTS)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case CUR_STATE is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RST_ST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(INPUTS = ...)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ST1 =&gt;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if (INPUTS = ...)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else 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NEXT_STATE &lt;= ...;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when 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case;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...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51500" y="1722438"/>
            <a:ext cx="1008063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RST_ST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011988" y="2370138"/>
            <a:ext cx="1006475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ST1</a:t>
            </a:r>
          </a:p>
        </p:txBody>
      </p:sp>
      <p:cxnSp>
        <p:nvCxnSpPr>
          <p:cNvPr id="31752" name="Straight Arrow Connector 11"/>
          <p:cNvCxnSpPr>
            <a:cxnSpLocks noChangeShapeType="1"/>
          </p:cNvCxnSpPr>
          <p:nvPr/>
        </p:nvCxnSpPr>
        <p:spPr bwMode="auto">
          <a:xfrm>
            <a:off x="5499100" y="1852613"/>
            <a:ext cx="168275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3" name="TextBox 12"/>
          <p:cNvSpPr txBox="1">
            <a:spLocks noChangeArrowheads="1"/>
          </p:cNvSpPr>
          <p:nvPr/>
        </p:nvSpPr>
        <p:spPr bwMode="auto">
          <a:xfrm>
            <a:off x="5259388" y="1590675"/>
            <a:ext cx="782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31754" name="Curved Connector 13"/>
          <p:cNvCxnSpPr>
            <a:cxnSpLocks noChangeShapeType="1"/>
            <a:stCxn id="9" idx="7"/>
            <a:endCxn id="11" idx="0"/>
          </p:cNvCxnSpPr>
          <p:nvPr/>
        </p:nvCxnSpPr>
        <p:spPr bwMode="auto">
          <a:xfrm rot="16200000" flipH="1">
            <a:off x="6737350" y="1592263"/>
            <a:ext cx="552450" cy="1003300"/>
          </a:xfrm>
          <a:prstGeom prst="curvedConnector3">
            <a:avLst>
              <a:gd name="adj1" fmla="val -58509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5" name="Curved Connector 14"/>
          <p:cNvCxnSpPr>
            <a:cxnSpLocks noChangeShapeType="1"/>
            <a:stCxn id="11" idx="3"/>
          </p:cNvCxnSpPr>
          <p:nvPr/>
        </p:nvCxnSpPr>
        <p:spPr bwMode="auto">
          <a:xfrm rot="5400000">
            <a:off x="6607175" y="2681288"/>
            <a:ext cx="311150" cy="7937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5451475" y="2867025"/>
            <a:ext cx="1006475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31757" name="TextBox 1"/>
          <p:cNvSpPr txBox="1">
            <a:spLocks noChangeArrowheads="1"/>
          </p:cNvSpPr>
          <p:nvPr/>
        </p:nvSpPr>
        <p:spPr bwMode="auto">
          <a:xfrm>
            <a:off x="6873875" y="1511300"/>
            <a:ext cx="7143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/010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1758" name="Curved Connector 3"/>
          <p:cNvCxnSpPr>
            <a:cxnSpLocks noChangeShapeType="1"/>
            <a:stCxn id="9" idx="4"/>
            <a:endCxn id="16" idx="1"/>
          </p:cNvCxnSpPr>
          <p:nvPr/>
        </p:nvCxnSpPr>
        <p:spPr bwMode="auto">
          <a:xfrm rot="5400000">
            <a:off x="5581650" y="2387601"/>
            <a:ext cx="592137" cy="557212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9" name="TextBox 17"/>
          <p:cNvSpPr txBox="1">
            <a:spLocks noChangeArrowheads="1"/>
          </p:cNvSpPr>
          <p:nvPr/>
        </p:nvSpPr>
        <p:spPr bwMode="auto">
          <a:xfrm>
            <a:off x="5307013" y="2455863"/>
            <a:ext cx="809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</a:t>
            </a: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/111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1760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995738"/>
            <a:ext cx="4862513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1" name="Rounded Rectangle 4"/>
          <p:cNvSpPr>
            <a:spLocks noChangeArrowheads="1"/>
          </p:cNvSpPr>
          <p:nvPr/>
        </p:nvSpPr>
        <p:spPr bwMode="auto">
          <a:xfrm>
            <a:off x="4724400" y="4149725"/>
            <a:ext cx="855663" cy="15827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93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95738"/>
            <a:ext cx="4862513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ماشین حالت متناهی</a:t>
            </a:r>
            <a:endParaRPr lang="en-US" altLang="en-US" smtClean="0"/>
          </a:p>
        </p:txBody>
      </p:sp>
      <p:sp>
        <p:nvSpPr>
          <p:cNvPr id="32772" name="Content Placeholder 2"/>
          <p:cNvSpPr>
            <a:spLocks noGrp="1"/>
          </p:cNvSpPr>
          <p:nvPr>
            <p:ph idx="1"/>
          </p:nvPr>
        </p:nvSpPr>
        <p:spPr>
          <a:xfrm>
            <a:off x="2846388" y="981075"/>
            <a:ext cx="6118225" cy="1389063"/>
          </a:xfrm>
        </p:spPr>
        <p:txBody>
          <a:bodyPr/>
          <a:lstStyle/>
          <a:p>
            <a:r>
              <a:rPr lang="en-US" altLang="en-US" smtClean="0"/>
              <a:t>FSM</a:t>
            </a:r>
            <a:r>
              <a:rPr lang="fa-IR" altLang="en-US" smtClean="0"/>
              <a:t>: بخش تعیین خروجی</a:t>
            </a:r>
            <a:endParaRPr lang="en-US" altLang="en-US" smtClean="0"/>
          </a:p>
        </p:txBody>
      </p:sp>
      <p:sp>
        <p:nvSpPr>
          <p:cNvPr id="327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FF87008-DC70-4494-AE28-E069170A2C70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5150" y="1739900"/>
            <a:ext cx="3862388" cy="954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process(CUR_STATE)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OUTPUTS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51500" y="2068513"/>
            <a:ext cx="962025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RST_ST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011988" y="2716213"/>
            <a:ext cx="927100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ST1</a:t>
            </a:r>
          </a:p>
        </p:txBody>
      </p:sp>
      <p:cxnSp>
        <p:nvCxnSpPr>
          <p:cNvPr id="32777" name="Straight Arrow Connector 11"/>
          <p:cNvCxnSpPr>
            <a:cxnSpLocks noChangeShapeType="1"/>
          </p:cNvCxnSpPr>
          <p:nvPr/>
        </p:nvCxnSpPr>
        <p:spPr bwMode="auto">
          <a:xfrm>
            <a:off x="5499100" y="2198688"/>
            <a:ext cx="168275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2"/>
          <p:cNvSpPr txBox="1">
            <a:spLocks noChangeArrowheads="1"/>
          </p:cNvSpPr>
          <p:nvPr/>
        </p:nvSpPr>
        <p:spPr bwMode="auto">
          <a:xfrm>
            <a:off x="5259388" y="1936750"/>
            <a:ext cx="720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32779" name="Curved Connector 13"/>
          <p:cNvCxnSpPr>
            <a:cxnSpLocks noChangeShapeType="1"/>
            <a:stCxn id="9" idx="7"/>
            <a:endCxn id="11" idx="0"/>
          </p:cNvCxnSpPr>
          <p:nvPr/>
        </p:nvCxnSpPr>
        <p:spPr bwMode="auto">
          <a:xfrm rot="16200000" flipH="1">
            <a:off x="6697663" y="1938338"/>
            <a:ext cx="552450" cy="1003300"/>
          </a:xfrm>
          <a:prstGeom prst="curvedConnector3">
            <a:avLst>
              <a:gd name="adj1" fmla="val -1637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Curved Connector 14"/>
          <p:cNvCxnSpPr>
            <a:cxnSpLocks noChangeShapeType="1"/>
            <a:stCxn id="11" idx="3"/>
          </p:cNvCxnSpPr>
          <p:nvPr/>
        </p:nvCxnSpPr>
        <p:spPr bwMode="auto">
          <a:xfrm rot="5400000">
            <a:off x="6601618" y="3034507"/>
            <a:ext cx="309563" cy="7810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5451475" y="3213100"/>
            <a:ext cx="927100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32782" name="TextBox 1"/>
          <p:cNvSpPr txBox="1">
            <a:spLocks noChangeArrowheads="1"/>
          </p:cNvSpPr>
          <p:nvPr/>
        </p:nvSpPr>
        <p:spPr bwMode="auto">
          <a:xfrm>
            <a:off x="6873875" y="1857375"/>
            <a:ext cx="793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11/</a:t>
            </a: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010</a:t>
            </a:r>
            <a:endParaRPr lang="en-US" altLang="en-US" sz="210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783" name="Curved Connector 3"/>
          <p:cNvCxnSpPr>
            <a:cxnSpLocks noChangeShapeType="1"/>
            <a:stCxn id="9" idx="4"/>
            <a:endCxn id="16" idx="1"/>
          </p:cNvCxnSpPr>
          <p:nvPr/>
        </p:nvCxnSpPr>
        <p:spPr bwMode="auto">
          <a:xfrm rot="5400000">
            <a:off x="5564188" y="2740025"/>
            <a:ext cx="592137" cy="5445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4" name="TextBox 17"/>
          <p:cNvSpPr txBox="1">
            <a:spLocks noChangeArrowheads="1"/>
          </p:cNvSpPr>
          <p:nvPr/>
        </p:nvSpPr>
        <p:spPr bwMode="auto">
          <a:xfrm>
            <a:off x="5307013" y="2801938"/>
            <a:ext cx="809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01/</a:t>
            </a: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111</a:t>
            </a:r>
            <a:endParaRPr lang="en-US" altLang="en-US" sz="210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785" name="Rounded Rectangle 16"/>
          <p:cNvSpPr>
            <a:spLocks noChangeArrowheads="1"/>
          </p:cNvSpPr>
          <p:nvPr/>
        </p:nvSpPr>
        <p:spPr bwMode="auto">
          <a:xfrm>
            <a:off x="6948488" y="4149725"/>
            <a:ext cx="857250" cy="15827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863600" y="2689225"/>
            <a:ext cx="3897313" cy="9540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میلی یا مور؟</a:t>
            </a:r>
          </a:p>
        </p:txBody>
      </p:sp>
    </p:spTree>
    <p:extLst>
      <p:ext uri="{BB962C8B-B14F-4D97-AF65-F5344CB8AC3E}">
        <p14:creationId xmlns:p14="http://schemas.microsoft.com/office/powerpoint/2010/main" val="32392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995738"/>
            <a:ext cx="4862513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توصیف ماشین حالت متناهی</a:t>
            </a:r>
            <a:endParaRPr lang="en-US" altLang="en-US" smtClean="0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2846388" y="981075"/>
            <a:ext cx="6118225" cy="1389063"/>
          </a:xfrm>
        </p:spPr>
        <p:txBody>
          <a:bodyPr/>
          <a:lstStyle/>
          <a:p>
            <a:r>
              <a:rPr lang="en-US" altLang="en-US" smtClean="0"/>
              <a:t>FSM</a:t>
            </a:r>
            <a:r>
              <a:rPr lang="fa-IR" altLang="en-US" smtClean="0"/>
              <a:t>: بخش تعیین خروجی</a:t>
            </a:r>
            <a:endParaRPr lang="en-US" altLang="en-US" smtClean="0"/>
          </a:p>
        </p:txBody>
      </p:sp>
      <p:sp>
        <p:nvSpPr>
          <p:cNvPr id="3379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45FD784-638F-4395-A38B-28A720D4E98F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5150" y="1739900"/>
            <a:ext cx="3862388" cy="954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process(CUR_STATE)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OUTPUTS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651500" y="2068513"/>
            <a:ext cx="962025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RST_ST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011988" y="2716213"/>
            <a:ext cx="927100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ST1</a:t>
            </a:r>
          </a:p>
        </p:txBody>
      </p:sp>
      <p:cxnSp>
        <p:nvCxnSpPr>
          <p:cNvPr id="33801" name="Straight Arrow Connector 11"/>
          <p:cNvCxnSpPr>
            <a:cxnSpLocks noChangeShapeType="1"/>
          </p:cNvCxnSpPr>
          <p:nvPr/>
        </p:nvCxnSpPr>
        <p:spPr bwMode="auto">
          <a:xfrm>
            <a:off x="5499100" y="2198688"/>
            <a:ext cx="168275" cy="101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TextBox 12"/>
          <p:cNvSpPr txBox="1">
            <a:spLocks noChangeArrowheads="1"/>
          </p:cNvSpPr>
          <p:nvPr/>
        </p:nvSpPr>
        <p:spPr bwMode="auto">
          <a:xfrm>
            <a:off x="5259388" y="1936750"/>
            <a:ext cx="72072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RESET</a:t>
            </a:r>
          </a:p>
        </p:txBody>
      </p:sp>
      <p:cxnSp>
        <p:nvCxnSpPr>
          <p:cNvPr id="33803" name="Curved Connector 13"/>
          <p:cNvCxnSpPr>
            <a:cxnSpLocks noChangeShapeType="1"/>
            <a:stCxn id="9" idx="7"/>
            <a:endCxn id="11" idx="0"/>
          </p:cNvCxnSpPr>
          <p:nvPr/>
        </p:nvCxnSpPr>
        <p:spPr bwMode="auto">
          <a:xfrm rot="16200000" flipH="1">
            <a:off x="6697663" y="1938338"/>
            <a:ext cx="552450" cy="1003300"/>
          </a:xfrm>
          <a:prstGeom prst="curvedConnector3">
            <a:avLst>
              <a:gd name="adj1" fmla="val -1637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4" name="Curved Connector 14"/>
          <p:cNvCxnSpPr>
            <a:cxnSpLocks noChangeShapeType="1"/>
            <a:stCxn id="11" idx="3"/>
          </p:cNvCxnSpPr>
          <p:nvPr/>
        </p:nvCxnSpPr>
        <p:spPr bwMode="auto">
          <a:xfrm rot="5400000">
            <a:off x="6601618" y="3034507"/>
            <a:ext cx="309563" cy="781050"/>
          </a:xfrm>
          <a:prstGeom prst="curved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5451475" y="3213100"/>
            <a:ext cx="927100" cy="647700"/>
          </a:xfrm>
          <a:prstGeom prst="ellipse">
            <a:avLst/>
          </a:prstGeom>
          <a:solidFill>
            <a:srgbClr val="47FFD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r>
              <a:rPr lang="en-US" sz="1050" b="1" dirty="0">
                <a:solidFill>
                  <a:srgbClr val="000000"/>
                </a:solidFill>
              </a:rPr>
              <a:t>ST2</a:t>
            </a:r>
          </a:p>
        </p:txBody>
      </p:sp>
      <p:sp>
        <p:nvSpPr>
          <p:cNvPr id="33806" name="TextBox 1"/>
          <p:cNvSpPr txBox="1">
            <a:spLocks noChangeArrowheads="1"/>
          </p:cNvSpPr>
          <p:nvPr/>
        </p:nvSpPr>
        <p:spPr bwMode="auto">
          <a:xfrm>
            <a:off x="6873875" y="1857375"/>
            <a:ext cx="793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11/</a:t>
            </a: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010</a:t>
            </a:r>
            <a:endParaRPr lang="en-US" altLang="en-US" sz="210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3807" name="Curved Connector 3"/>
          <p:cNvCxnSpPr>
            <a:cxnSpLocks noChangeShapeType="1"/>
            <a:stCxn id="9" idx="4"/>
            <a:endCxn id="16" idx="1"/>
          </p:cNvCxnSpPr>
          <p:nvPr/>
        </p:nvCxnSpPr>
        <p:spPr bwMode="auto">
          <a:xfrm rot="5400000">
            <a:off x="5564188" y="2740025"/>
            <a:ext cx="592137" cy="544513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8" name="TextBox 17"/>
          <p:cNvSpPr txBox="1">
            <a:spLocks noChangeArrowheads="1"/>
          </p:cNvSpPr>
          <p:nvPr/>
        </p:nvSpPr>
        <p:spPr bwMode="auto">
          <a:xfrm>
            <a:off x="5307013" y="2801938"/>
            <a:ext cx="809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01/</a:t>
            </a:r>
            <a:r>
              <a:rPr lang="en-US" altLang="en-US" sz="120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111</a:t>
            </a:r>
            <a:endParaRPr lang="en-US" altLang="en-US" sz="210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3809" name="Rounded Rectangle 16"/>
          <p:cNvSpPr>
            <a:spLocks noChangeArrowheads="1"/>
          </p:cNvSpPr>
          <p:nvPr/>
        </p:nvSpPr>
        <p:spPr bwMode="auto">
          <a:xfrm>
            <a:off x="6948488" y="4149725"/>
            <a:ext cx="857250" cy="1582738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250825" y="3873500"/>
            <a:ext cx="3816350" cy="9540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process(CUR_STATE,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INPUTS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a-IR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توصیف مدار ترکیبی و تولید خروجی‌ها در </a:t>
            </a: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B Nazanin" panose="00000400000000000000" pitchFamily="2" charset="-78"/>
              </a:rPr>
              <a:t>OUTPUTS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863600" y="2689225"/>
            <a:ext cx="3897313" cy="9540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میلی یا مور؟</a:t>
            </a:r>
          </a:p>
          <a:p>
            <a:pPr lvl="2">
              <a:defRPr/>
            </a:pPr>
            <a:r>
              <a:rPr lang="fa-IR" altLang="en-US" kern="0" dirty="0" smtClean="0">
                <a:solidFill>
                  <a:srgbClr val="000000"/>
                </a:solidFill>
              </a:rPr>
              <a:t>میلی چطور؟</a:t>
            </a:r>
            <a:endParaRPr lang="en-US" altLang="en-US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89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سطوح تجرید</a:t>
            </a:r>
            <a:endParaRPr lang="en-US" altLang="en-US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707904" y="1000125"/>
            <a:ext cx="4937125" cy="5214938"/>
          </a:xfrm>
        </p:spPr>
        <p:txBody>
          <a:bodyPr/>
          <a:lstStyle/>
          <a:p>
            <a:r>
              <a:rPr lang="fa-IR" altLang="en-US" dirty="0" smtClean="0"/>
              <a:t>سنتز:</a:t>
            </a:r>
          </a:p>
          <a:p>
            <a:pPr lvl="1"/>
            <a:r>
              <a:rPr lang="fa-IR" altLang="en-US" dirty="0" smtClean="0"/>
              <a:t>تبدیل توصیف طرح از یک سطح تجرید به سطح پایین تر</a:t>
            </a:r>
          </a:p>
          <a:p>
            <a:pPr lvl="2"/>
            <a:r>
              <a:rPr lang="fa-IR" altLang="en-US" dirty="0" smtClean="0"/>
              <a:t>با جزئیات بیشتر</a:t>
            </a:r>
            <a:endParaRPr lang="en-US" alt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60538A-6A58-41CD-90A8-B0C522C0C569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9157" name="Picture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0" t="19559"/>
          <a:stretch/>
        </p:blipFill>
        <p:spPr bwMode="auto">
          <a:xfrm>
            <a:off x="899592" y="1484783"/>
            <a:ext cx="5018608" cy="384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2484438" y="2565400"/>
            <a:ext cx="2232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High-Level Synthesis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2447925" y="4365625"/>
            <a:ext cx="306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Place &amp; Route (Layout Synthesis)</a:t>
            </a:r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2420938" y="3500438"/>
            <a:ext cx="16462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Logic Synthesis</a:t>
            </a:r>
          </a:p>
        </p:txBody>
      </p:sp>
    </p:spTree>
    <p:extLst>
      <p:ext uri="{BB962C8B-B14F-4D97-AF65-F5344CB8AC3E}">
        <p14:creationId xmlns:p14="http://schemas.microsoft.com/office/powerpoint/2010/main" val="3155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067175" y="981075"/>
            <a:ext cx="4391025" cy="5184775"/>
          </a:xfrm>
        </p:spPr>
        <p:txBody>
          <a:bodyPr/>
          <a:lstStyle/>
          <a:p>
            <a:r>
              <a:rPr lang="fa-IR" altLang="en-US" smtClean="0"/>
              <a:t>مراحل سنتز:</a:t>
            </a:r>
          </a:p>
          <a:p>
            <a:pPr lvl="1"/>
            <a:r>
              <a:rPr lang="fa-IR" altLang="en-US" smtClean="0"/>
              <a:t>به دست آوردن مدار بر حسب بلوک‌ها</a:t>
            </a:r>
          </a:p>
          <a:p>
            <a:pPr lvl="1"/>
            <a:r>
              <a:rPr lang="fa-IR" altLang="en-US" smtClean="0"/>
              <a:t>تبدیل به معادلات بولین و تعدادی بلوک مشخص (ضرب)</a:t>
            </a:r>
          </a:p>
          <a:p>
            <a:pPr lvl="1"/>
            <a:r>
              <a:rPr lang="fa-IR" altLang="en-US" smtClean="0"/>
              <a:t>بهینه‌سازی مستقل از فناوری</a:t>
            </a:r>
            <a:endParaRPr lang="en-US" altLang="en-US" smtClean="0"/>
          </a:p>
          <a:p>
            <a:pPr lvl="1"/>
            <a:r>
              <a:rPr lang="fa-IR" altLang="en-US" smtClean="0"/>
              <a:t>نگاشت فناوری (تبدیل به منابع سخت‌افزاری موجود)</a:t>
            </a:r>
          </a:p>
          <a:p>
            <a:pPr lvl="2"/>
            <a:r>
              <a:rPr lang="en-US" altLang="en-US" smtClean="0"/>
              <a:t>LUT</a:t>
            </a:r>
            <a:r>
              <a:rPr lang="fa-IR" altLang="en-US" smtClean="0"/>
              <a:t>، ضرب‌کننده، ...</a:t>
            </a:r>
          </a:p>
          <a:p>
            <a:pPr lvl="1"/>
            <a:r>
              <a:rPr lang="fa-IR" altLang="en-US" smtClean="0"/>
              <a:t>بهینه‌سازی وابسته به فناوری</a:t>
            </a:r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EB460C2-65A0-441F-8CBE-499BFCC0727C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9750" y="1090613"/>
            <a:ext cx="3527425" cy="255428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process (A, B, C, D)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begin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if (A = "1101")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A;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elsif (C = "0110") then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B;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else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OUTPUT &lt;= D;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end if;</a:t>
            </a:r>
          </a:p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CC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 process;</a:t>
            </a:r>
          </a:p>
        </p:txBody>
      </p:sp>
      <p:pic>
        <p:nvPicPr>
          <p:cNvPr id="44038" name="Object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02" r="-3258" b="-150"/>
          <a:stretch>
            <a:fillRect/>
          </a:stretch>
        </p:blipFill>
        <p:spPr bwMode="auto">
          <a:xfrm>
            <a:off x="212725" y="3860800"/>
            <a:ext cx="50069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35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324600"/>
            <a:ext cx="5334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73057A4-085A-400D-8F26-EA06EC884E36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mtClean="0"/>
              <a:t>سنتز و نگاشت فناوری</a:t>
            </a:r>
            <a:endParaRPr lang="en-US" alt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7315200" y="4114800"/>
            <a:ext cx="1447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8750" y="4786313"/>
            <a:ext cx="7358063" cy="1428750"/>
          </a:xfrm>
          <a:prstGeom prst="rect">
            <a:avLst/>
          </a:prstGeom>
        </p:spPr>
        <p:txBody>
          <a:bodyPr/>
          <a:lstStyle/>
          <a:p>
            <a:pPr marL="342900" indent="-342900" algn="r" rtl="1">
              <a:spcBef>
                <a:spcPct val="20000"/>
              </a:spcBef>
              <a:buFontTx/>
              <a:buChar char="•"/>
              <a:defRPr/>
            </a:pPr>
            <a:r>
              <a:rPr lang="fa-IR" sz="2400" b="1" kern="0" dirty="0">
                <a:solidFill>
                  <a:srgbClr val="FF5050"/>
                </a:solidFill>
                <a:latin typeface="Arial"/>
                <a:cs typeface="B Mitra" pitchFamily="2" charset="-78"/>
              </a:rPr>
              <a:t>خروجی سنتز:</a:t>
            </a:r>
          </a:p>
          <a:p>
            <a:pPr marL="895350" lvl="1" indent="-438150" algn="r" rtl="1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a-IR" sz="2200" kern="0" dirty="0">
                <a:solidFill>
                  <a:srgbClr val="0000FF"/>
                </a:solidFill>
                <a:latin typeface="Arial"/>
                <a:cs typeface="B Mitra" pitchFamily="2" charset="-78"/>
              </a:rPr>
              <a:t>نت لیست مدار بر حسب اجزای موجود در تراشه</a:t>
            </a:r>
          </a:p>
          <a:p>
            <a:pPr marL="1143000" lvl="2" indent="-228600" algn="r" rtl="1">
              <a:spcBef>
                <a:spcPct val="20000"/>
              </a:spcBef>
              <a:buFont typeface="Arial" charset="0"/>
              <a:buChar char="−"/>
              <a:defRPr/>
            </a:pPr>
            <a:r>
              <a:rPr lang="fa-IR" sz="2400" kern="0" dirty="0">
                <a:solidFill>
                  <a:srgbClr val="000000"/>
                </a:solidFill>
                <a:latin typeface="Arial"/>
                <a:cs typeface="B Mitra" pitchFamily="2" charset="-78"/>
              </a:rPr>
              <a:t> چه اجزایی و نحوة اتصال آنها (به هم و به پورت‌ها)</a:t>
            </a:r>
            <a:endParaRPr lang="fa-IR" sz="2200" kern="0" dirty="0">
              <a:solidFill>
                <a:srgbClr val="0000FF"/>
              </a:solidFill>
              <a:latin typeface="Arial"/>
              <a:cs typeface="B Mitra" pitchFamily="2" charset="-78"/>
            </a:endParaRPr>
          </a:p>
        </p:txBody>
      </p:sp>
      <p:pic>
        <p:nvPicPr>
          <p:cNvPr id="52230" name="Picture 9" descr="fig1-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68" b="17249"/>
          <a:stretch>
            <a:fillRect/>
          </a:stretch>
        </p:blipFill>
        <p:spPr bwMode="auto">
          <a:xfrm>
            <a:off x="1897063" y="1038225"/>
            <a:ext cx="5770562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Curved Up Arrow 2"/>
          <p:cNvSpPr>
            <a:spLocks noChangeArrowheads="1"/>
          </p:cNvSpPr>
          <p:nvPr/>
        </p:nvSpPr>
        <p:spPr bwMode="auto">
          <a:xfrm flipH="1">
            <a:off x="4067175" y="3898900"/>
            <a:ext cx="1584325" cy="431800"/>
          </a:xfrm>
          <a:prstGeom prst="curvedUpArrow">
            <a:avLst>
              <a:gd name="adj1" fmla="val 25021"/>
              <a:gd name="adj2" fmla="val 520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419475" y="1219200"/>
            <a:ext cx="5038725" cy="1273175"/>
          </a:xfrm>
        </p:spPr>
        <p:txBody>
          <a:bodyPr/>
          <a:lstStyle/>
          <a:p>
            <a:r>
              <a:rPr lang="fa-IR" altLang="en-US" smtClean="0"/>
              <a:t>فهرست اتصالات (</a:t>
            </a:r>
            <a:r>
              <a:rPr lang="en-US" altLang="en-US" sz="2800" smtClean="0"/>
              <a:t>netlist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EA28D64-FDAF-4336-A7C9-B5464FFCFC74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427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019300"/>
            <a:ext cx="5954713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55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4DE51-3AFA-4900-B6C0-B90FB94FDCF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836613"/>
            <a:ext cx="6192837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Computation Flow</a:t>
            </a:r>
            <a:endParaRPr lang="de-DE" altLang="fa-IR" smtClean="0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395288" y="1412875"/>
            <a:ext cx="25209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a-IR" b="0" dirty="0">
                <a:solidFill>
                  <a:srgbClr val="0000FF"/>
                </a:solidFill>
              </a:rPr>
              <a:t>For both run-time and compile-time</a:t>
            </a:r>
          </a:p>
          <a:p>
            <a:pPr eaLnBrk="1" hangingPunct="1">
              <a:spcBef>
                <a:spcPct val="0"/>
              </a:spcBef>
            </a:pPr>
            <a:endParaRPr lang="en-GB" altLang="fa-IR" b="0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7938" y="2928938"/>
            <a:ext cx="857250" cy="554037"/>
          </a:xfrm>
          <a:prstGeom prst="rect">
            <a:avLst/>
          </a:prstGeom>
          <a:solidFill>
            <a:srgbClr val="FF5050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00" b="1" dirty="0">
                <a:cs typeface="Arial" charset="0"/>
              </a:rPr>
              <a:t>Wait for</a:t>
            </a:r>
          </a:p>
          <a:p>
            <a:pPr eaLnBrk="1" hangingPunct="1">
              <a:defRPr/>
            </a:pPr>
            <a:r>
              <a:rPr lang="en-US" sz="1000" b="1" dirty="0">
                <a:cs typeface="Arial" charset="0"/>
              </a:rPr>
              <a:t>start signal</a:t>
            </a:r>
          </a:p>
          <a:p>
            <a:pPr eaLnBrk="1" hangingPunct="1">
              <a:defRPr/>
            </a:pPr>
            <a:r>
              <a:rPr lang="en-US" sz="1000" b="1" dirty="0">
                <a:cs typeface="Arial" charset="0"/>
              </a:rPr>
              <a:t>from CPU</a:t>
            </a:r>
            <a:endParaRPr lang="en-US" sz="1050" b="1" dirty="0">
              <a:cs typeface="Arial" charset="0"/>
            </a:endParaRPr>
          </a:p>
        </p:txBody>
      </p:sp>
      <p:sp>
        <p:nvSpPr>
          <p:cNvPr id="17415" name="TextBox 6"/>
          <p:cNvSpPr txBox="1">
            <a:spLocks noChangeArrowheads="1"/>
          </p:cNvSpPr>
          <p:nvPr/>
        </p:nvSpPr>
        <p:spPr bwMode="auto">
          <a:xfrm>
            <a:off x="2857500" y="928688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bg1"/>
                </a:solidFill>
                <a:latin typeface="Times New Roman" panose="02020603050405020304" pitchFamily="18" charset="0"/>
              </a:rPr>
              <a:t>CPU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سنتز</a:t>
            </a:r>
            <a:endParaRPr lang="en-US" altLang="en-US" smtClean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3563938" y="836613"/>
            <a:ext cx="5184775" cy="2736850"/>
          </a:xfrm>
        </p:spPr>
        <p:txBody>
          <a:bodyPr/>
          <a:lstStyle/>
          <a:p>
            <a:r>
              <a:rPr lang="fa-IR" altLang="en-US" dirty="0" smtClean="0"/>
              <a:t>سنتز:</a:t>
            </a:r>
          </a:p>
          <a:p>
            <a:pPr lvl="1"/>
            <a:r>
              <a:rPr lang="fa-IR" altLang="en-US" dirty="0" smtClean="0"/>
              <a:t>استفادة مناسب از منابع سخت‌افزاری:</a:t>
            </a:r>
          </a:p>
          <a:p>
            <a:pPr lvl="2"/>
            <a:r>
              <a:rPr lang="fa-IR" altLang="en-US" dirty="0" smtClean="0"/>
              <a:t>محدودیت (</a:t>
            </a:r>
            <a:r>
              <a:rPr lang="en-US" altLang="en-US" sz="2000" dirty="0" smtClean="0"/>
              <a:t>constraints</a:t>
            </a:r>
            <a:r>
              <a:rPr lang="fa-IR" altLang="en-US" dirty="0" smtClean="0"/>
              <a:t>)</a:t>
            </a:r>
            <a:endParaRPr lang="en-US" altLang="en-US" dirty="0" smtClean="0"/>
          </a:p>
          <a:p>
            <a:pPr lvl="3"/>
            <a:r>
              <a:rPr lang="fa-IR" altLang="en-US" dirty="0" smtClean="0"/>
              <a:t>حداقل فرکانس کلاک</a:t>
            </a:r>
          </a:p>
          <a:p>
            <a:pPr lvl="3"/>
            <a:r>
              <a:rPr lang="fa-IR" altLang="en-US" dirty="0" smtClean="0"/>
              <a:t>نوع کد کردن حالات </a:t>
            </a:r>
            <a:r>
              <a:rPr lang="en-US" altLang="en-US" sz="1800" dirty="0" smtClean="0"/>
              <a:t>FSM</a:t>
            </a:r>
            <a:endParaRPr lang="fa-IR" alt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C37ABEC-A751-4CA6-AFB5-B50FD51306E1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-107950" y="1525588"/>
            <a:ext cx="461486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kern="0" dirty="0" smtClean="0"/>
              <a:t>کتابخانة </a:t>
            </a:r>
            <a:r>
              <a:rPr lang="en-US" altLang="en-US" sz="2400" kern="0" dirty="0" smtClean="0"/>
              <a:t>macro-block</a:t>
            </a:r>
            <a:r>
              <a:rPr lang="fa-IR" altLang="en-US" kern="0" dirty="0" smtClean="0"/>
              <a:t>ها</a:t>
            </a:r>
          </a:p>
          <a:p>
            <a:pPr lvl="2">
              <a:defRPr/>
            </a:pPr>
            <a:r>
              <a:rPr lang="fa-IR" altLang="en-US" kern="0" dirty="0" smtClean="0">
                <a:solidFill>
                  <a:srgbClr val="000000"/>
                </a:solidFill>
              </a:rPr>
              <a:t>دیکودر</a:t>
            </a:r>
          </a:p>
          <a:p>
            <a:pPr lvl="2">
              <a:defRPr/>
            </a:pPr>
            <a:r>
              <a:rPr lang="fa-IR" altLang="en-US" kern="0" dirty="0" smtClean="0">
                <a:solidFill>
                  <a:srgbClr val="000000"/>
                </a:solidFill>
              </a:rPr>
              <a:t>جمع‌کننده</a:t>
            </a:r>
          </a:p>
          <a:p>
            <a:pPr lvl="2">
              <a:defRPr/>
            </a:pPr>
            <a:r>
              <a:rPr lang="fa-IR" altLang="en-US" kern="0" dirty="0" smtClean="0">
                <a:solidFill>
                  <a:srgbClr val="000000"/>
                </a:solidFill>
              </a:rPr>
              <a:t>پردازندة نرم: سنتزشده</a:t>
            </a:r>
          </a:p>
          <a:p>
            <a:pPr lvl="1">
              <a:defRPr/>
            </a:pPr>
            <a:endParaRPr lang="en-US" altLang="en-US" kern="0" dirty="0" smtClean="0">
              <a:solidFill>
                <a:srgbClr val="000000"/>
              </a:solidFill>
            </a:endParaRPr>
          </a:p>
        </p:txBody>
      </p:sp>
      <p:pic>
        <p:nvPicPr>
          <p:cNvPr id="5530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3716338"/>
            <a:ext cx="4648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2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درستی‌سنجی</a:t>
            </a:r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92150" y="981075"/>
            <a:ext cx="7766050" cy="4968875"/>
          </a:xfrm>
        </p:spPr>
        <p:txBody>
          <a:bodyPr/>
          <a:lstStyle/>
          <a:p>
            <a:r>
              <a:rPr lang="fa-IR" altLang="en-US" dirty="0" smtClean="0"/>
              <a:t>درستی‌سنجی پس از سنتز:</a:t>
            </a:r>
          </a:p>
          <a:p>
            <a:pPr lvl="1"/>
            <a:r>
              <a:rPr lang="fa-IR" altLang="en-US" sz="3200" dirty="0" smtClean="0"/>
              <a:t>شبیه‌سازی:</a:t>
            </a:r>
          </a:p>
          <a:p>
            <a:pPr lvl="2"/>
            <a:r>
              <a:rPr lang="en-US" altLang="en-US" sz="2800" dirty="0" err="1" smtClean="0"/>
              <a:t>Testbench</a:t>
            </a:r>
            <a:endParaRPr lang="en-US" altLang="en-US" sz="2800" dirty="0" smtClean="0"/>
          </a:p>
          <a:p>
            <a:pPr lvl="2"/>
            <a:r>
              <a:rPr lang="fa-IR" altLang="en-US" dirty="0" smtClean="0"/>
              <a:t>اعمال ورودی‌ها و تحلیل خروجی‌ها (داده‌های پیش از سنتز)</a:t>
            </a:r>
          </a:p>
          <a:p>
            <a:pPr lvl="2"/>
            <a:r>
              <a:rPr lang="fa-IR" altLang="en-US" dirty="0" smtClean="0"/>
              <a:t>تفاوت با شبیه‌سازی پیش از سنتز: اطلاعات بسیار بیشتر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 کندتر</a:t>
            </a:r>
          </a:p>
          <a:p>
            <a:pPr lvl="2"/>
            <a:endParaRPr lang="fa-IR" altLang="en-US" sz="2800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DF4CB1B-4988-43D3-9589-87BE284592C6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78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درستی‌سنجی</a:t>
            </a:r>
            <a:endParaRPr lang="en-US" altLang="en-US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211638" y="981075"/>
            <a:ext cx="4246562" cy="4968875"/>
          </a:xfrm>
        </p:spPr>
        <p:txBody>
          <a:bodyPr/>
          <a:lstStyle/>
          <a:p>
            <a:r>
              <a:rPr lang="fa-IR" altLang="en-US" smtClean="0"/>
              <a:t>درستی‌سنجی پس از سنتز:</a:t>
            </a:r>
          </a:p>
          <a:p>
            <a:pPr lvl="1"/>
            <a:r>
              <a:rPr lang="fa-IR" altLang="en-US" smtClean="0"/>
              <a:t>تحلیل مدار</a:t>
            </a:r>
          </a:p>
          <a:p>
            <a:pPr lvl="2"/>
            <a:r>
              <a:rPr lang="fa-IR" altLang="en-US" smtClean="0"/>
              <a:t>تحلیل زمانی: تخمینی</a:t>
            </a:r>
          </a:p>
          <a:p>
            <a:pPr lvl="2"/>
            <a:r>
              <a:rPr lang="fa-IR" altLang="en-US" smtClean="0"/>
              <a:t>تحلیل توان مصرفی: تخمینی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97E67E3-A2E7-40F8-8A1E-B143BA658727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468688"/>
            <a:ext cx="558165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5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جایابی و مسیریابی</a:t>
            </a:r>
            <a:endParaRPr lang="en-US" altLang="en-US" smtClean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284663" y="981075"/>
            <a:ext cx="4608512" cy="5256237"/>
          </a:xfrm>
        </p:spPr>
        <p:txBody>
          <a:bodyPr/>
          <a:lstStyle/>
          <a:p>
            <a:r>
              <a:rPr lang="fa-IR" altLang="en-US" dirty="0" smtClean="0"/>
              <a:t>جایابی:</a:t>
            </a:r>
          </a:p>
          <a:p>
            <a:pPr lvl="1"/>
            <a:r>
              <a:rPr lang="fa-IR" altLang="en-US" dirty="0" smtClean="0"/>
              <a:t>تعیین محل هر بلوک منطقی</a:t>
            </a:r>
          </a:p>
          <a:p>
            <a:pPr lvl="1"/>
            <a:r>
              <a:rPr lang="fa-IR" altLang="en-US" dirty="0" smtClean="0"/>
              <a:t>تعیین محل برای بلوک‌های محاسباتی</a:t>
            </a:r>
          </a:p>
          <a:p>
            <a:pPr lvl="1"/>
            <a:r>
              <a:rPr lang="fa-IR" altLang="en-US" dirty="0" smtClean="0"/>
              <a:t>تعیین محل برای حافظه‌ها</a:t>
            </a:r>
          </a:p>
          <a:p>
            <a:pPr lvl="1"/>
            <a:r>
              <a:rPr lang="fa-IR" altLang="en-US" dirty="0" smtClean="0"/>
              <a:t>معیار:</a:t>
            </a:r>
          </a:p>
          <a:p>
            <a:pPr lvl="2"/>
            <a:r>
              <a:rPr lang="fa-IR" altLang="en-US" dirty="0" smtClean="0"/>
              <a:t> نگاشت بلوک‌های متصل به هم در نت لیست به بلوک‌های منطقی نزدیک در </a:t>
            </a:r>
            <a:r>
              <a:rPr lang="en-US" altLang="en-US" sz="2000" dirty="0" err="1" smtClean="0"/>
              <a:t>PLD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 کاهش تأخیر</a:t>
            </a:r>
          </a:p>
          <a:p>
            <a:pPr lvl="2"/>
            <a:r>
              <a:rPr lang="fa-IR" altLang="en-US" dirty="0" smtClean="0"/>
              <a:t> افزایش احتمال موفقیت مسیریاب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237BD06-89C4-4B4C-A5C7-1B488E17A93E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5939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4648200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چرخة طراحی</a:t>
            </a:r>
            <a:endParaRPr lang="en-US" altLang="en-US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3857625" y="1000125"/>
            <a:ext cx="4929188" cy="5214938"/>
          </a:xfrm>
        </p:spPr>
        <p:txBody>
          <a:bodyPr/>
          <a:lstStyle/>
          <a:p>
            <a:r>
              <a:rPr lang="fa-IR" altLang="en-US" smtClean="0"/>
              <a:t>جایابی </a:t>
            </a:r>
            <a:r>
              <a:rPr lang="en-US" altLang="en-US" smtClean="0"/>
              <a:t>(</a:t>
            </a:r>
            <a:r>
              <a:rPr lang="en-US" altLang="en-US" sz="2800" smtClean="0"/>
              <a:t>placement</a:t>
            </a:r>
            <a:r>
              <a:rPr lang="en-US" altLang="en-US" smtClean="0"/>
              <a:t>)</a:t>
            </a:r>
            <a:r>
              <a:rPr lang="fa-IR" altLang="en-US" smtClean="0"/>
              <a:t>: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140E059-7F56-434C-BB93-6C5B845E6CF2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57349" name="Picture 26" descr="fig1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8" y="3136900"/>
            <a:ext cx="368300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9" descr="fig1-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3" b="15520"/>
          <a:stretch>
            <a:fillRect/>
          </a:stretch>
        </p:blipFill>
        <p:spPr bwMode="auto">
          <a:xfrm>
            <a:off x="863600" y="2997200"/>
            <a:ext cx="3190875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1" name="Curved Up Arrow 29"/>
          <p:cNvSpPr>
            <a:spLocks noChangeArrowheads="1"/>
          </p:cNvSpPr>
          <p:nvPr/>
        </p:nvSpPr>
        <p:spPr bwMode="auto">
          <a:xfrm flipV="1">
            <a:off x="3419475" y="2352675"/>
            <a:ext cx="1584325" cy="469900"/>
          </a:xfrm>
          <a:prstGeom prst="curvedUpArrow">
            <a:avLst>
              <a:gd name="adj1" fmla="val 24991"/>
              <a:gd name="adj2" fmla="val 52057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r" defTabSz="1019175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1019175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1019175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defTabSz="820738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defTabSz="820738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defTabSz="820738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65953AA-9F89-42AF-B17B-B7ED34794D7C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altLang="en-US" sz="2700" smtClean="0"/>
              <a:t>تأثیر جایابی روی موفقیت مسیریابی</a:t>
            </a:r>
            <a:endParaRPr lang="en-US" altLang="en-US" sz="2700" smtClean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5516563"/>
            <a:ext cx="7772400" cy="936625"/>
          </a:xfrm>
        </p:spPr>
        <p:txBody>
          <a:bodyPr/>
          <a:lstStyle/>
          <a:p>
            <a:pPr lvl="1" eaLnBrk="1" hangingPunct="1"/>
            <a:r>
              <a:rPr lang="fa-IR" altLang="en-US" smtClean="0"/>
              <a:t>تنظیم میزان تلاش توسط طراح</a:t>
            </a:r>
            <a:r>
              <a:rPr lang="en-US" altLang="en-US" smtClean="0"/>
              <a:t> </a:t>
            </a:r>
            <a:r>
              <a:rPr lang="fa-IR" altLang="en-US" smtClean="0"/>
              <a:t> (</a:t>
            </a:r>
            <a:r>
              <a:rPr lang="en-US" altLang="en-US" smtClean="0"/>
              <a:t>effort level</a:t>
            </a:r>
            <a:r>
              <a:rPr lang="fa-IR" altLang="en-US" smtClean="0"/>
              <a:t> یا </a:t>
            </a:r>
            <a:r>
              <a:rPr lang="en-US" altLang="en-US" smtClean="0"/>
              <a:t>opt_level</a:t>
            </a:r>
            <a:r>
              <a:rPr lang="fa-IR" altLang="en-US" smtClean="0"/>
              <a:t>)</a:t>
            </a:r>
            <a:endParaRPr lang="en-US" altLang="en-US" smtClean="0"/>
          </a:p>
        </p:txBody>
      </p:sp>
      <p:pic>
        <p:nvPicPr>
          <p:cNvPr id="59397" name="Picture 4" descr="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95375"/>
            <a:ext cx="40687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5" descr="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192213"/>
            <a:ext cx="4103687" cy="403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dirty="0" smtClean="0"/>
              <a:t>مسیریابی (</a:t>
            </a:r>
            <a:r>
              <a:rPr lang="en-US" altLang="en-US" dirty="0" smtClean="0"/>
              <a:t>Routing</a:t>
            </a:r>
            <a:r>
              <a:rPr lang="fa-IR" altLang="en-US" dirty="0" smtClean="0"/>
              <a:t>)</a:t>
            </a:r>
            <a:endParaRPr lang="en-US" altLang="en-US" dirty="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925888" y="1196975"/>
            <a:ext cx="4749800" cy="4670425"/>
          </a:xfrm>
        </p:spPr>
        <p:txBody>
          <a:bodyPr/>
          <a:lstStyle/>
          <a:p>
            <a:r>
              <a:rPr lang="fa-IR" altLang="en-US" dirty="0" smtClean="0"/>
              <a:t>مسیریابی:</a:t>
            </a:r>
          </a:p>
          <a:p>
            <a:pPr lvl="1"/>
            <a:r>
              <a:rPr lang="fa-IR" altLang="en-US" dirty="0" smtClean="0"/>
              <a:t>تعیین مسیرها</a:t>
            </a:r>
          </a:p>
          <a:p>
            <a:pPr lvl="2"/>
            <a:r>
              <a:rPr lang="fa-IR" altLang="en-US" dirty="0" smtClean="0"/>
              <a:t>تعیین نقاط برنامه‌ریزی اتصالات</a:t>
            </a:r>
          </a:p>
          <a:p>
            <a:pPr lvl="3"/>
            <a:r>
              <a:rPr lang="fa-IR" altLang="en-US" sz="2400" dirty="0" smtClean="0"/>
              <a:t>سوییچ</a:t>
            </a:r>
          </a:p>
          <a:p>
            <a:pPr lvl="3"/>
            <a:r>
              <a:rPr lang="en-US" altLang="en-US" sz="1800" dirty="0" smtClean="0"/>
              <a:t>MUX</a:t>
            </a:r>
            <a:endParaRPr lang="fa-IR" altLang="en-US" sz="1800" dirty="0" smtClean="0"/>
          </a:p>
          <a:p>
            <a:pPr lvl="3"/>
            <a:endParaRPr lang="fa-IR" altLang="en-US" sz="1800" dirty="0" smtClean="0"/>
          </a:p>
          <a:p>
            <a:pPr lvl="1"/>
            <a:endParaRPr lang="en-US" alt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ABFB99E5-BB38-48AA-83D6-FAFB56DE69D1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14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535238"/>
            <a:ext cx="4022725" cy="330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fa-IR" dirty="0">
                <a:cs typeface="B Titr" pitchFamily="2" charset="-78"/>
              </a:rPr>
              <a:t>طراحی فیزیکی: جایابی و مسیریابی</a:t>
            </a:r>
            <a:endParaRPr lang="de-DE" altLang="fa-IR" dirty="0">
              <a:cs typeface="B Titr" pitchFamily="2" charset="-78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07704" y="1196975"/>
            <a:ext cx="6767984" cy="46704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1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r" rtl="1"/>
            <a:r>
              <a:rPr lang="fa-IR" altLang="en-US" sz="3200" dirty="0" smtClean="0">
                <a:cs typeface="B Mitra" pitchFamily="2" charset="-78"/>
              </a:rPr>
              <a:t>جایابی و مسیریابی: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en-US" sz="3400" dirty="0">
                <a:cs typeface="B Mitra" pitchFamily="2" charset="-78"/>
              </a:rPr>
              <a:t> </a:t>
            </a:r>
            <a:r>
              <a:rPr lang="fa-IR" altLang="en-US" sz="3400" dirty="0" smtClean="0">
                <a:cs typeface="B Mitra" pitchFamily="2" charset="-78"/>
              </a:rPr>
              <a:t>مسائل بهینه‌سازی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en-US" sz="3400" dirty="0">
                <a:cs typeface="B Mitra" pitchFamily="2" charset="-78"/>
              </a:rPr>
              <a:t> </a:t>
            </a:r>
            <a:r>
              <a:rPr lang="fa-IR" altLang="en-US" sz="3400" dirty="0" smtClean="0">
                <a:cs typeface="B Mitra" pitchFamily="2" charset="-78"/>
                <a:sym typeface="Wingdings" panose="05000000000000000000" pitchFamily="2" charset="2"/>
              </a:rPr>
              <a:t> معیارها برای کمینه‌سازی:</a:t>
            </a:r>
          </a:p>
          <a:p>
            <a:pPr lvl="2" algn="r" rtl="1"/>
            <a:r>
              <a:rPr lang="fa-IR" altLang="en-US" sz="2800" dirty="0" smtClean="0">
                <a:cs typeface="B Mitra" pitchFamily="2" charset="-78"/>
                <a:sym typeface="Wingdings" panose="05000000000000000000" pitchFamily="2" charset="2"/>
              </a:rPr>
              <a:t> فرکانس کلاک (تأخیر مسیر بحرانی)</a:t>
            </a:r>
          </a:p>
          <a:p>
            <a:pPr lvl="2" algn="r" rtl="1"/>
            <a:r>
              <a:rPr lang="fa-IR" altLang="en-US" sz="2800" dirty="0">
                <a:cs typeface="B Mitra" pitchFamily="2" charset="-78"/>
                <a:sym typeface="Wingdings" panose="05000000000000000000" pitchFamily="2" charset="2"/>
              </a:rPr>
              <a:t> </a:t>
            </a:r>
            <a:r>
              <a:rPr lang="fa-IR" altLang="en-US" sz="2800" dirty="0" smtClean="0">
                <a:cs typeface="B Mitra" pitchFamily="2" charset="-78"/>
                <a:sym typeface="Wingdings" panose="05000000000000000000" pitchFamily="2" charset="2"/>
              </a:rPr>
              <a:t>توان مصرفی</a:t>
            </a:r>
          </a:p>
          <a:p>
            <a:pPr lvl="2" algn="r" rtl="1"/>
            <a:r>
              <a:rPr lang="fa-IR" altLang="en-US" sz="2800" dirty="0" smtClean="0">
                <a:cs typeface="B Mitra" pitchFamily="2" charset="-78"/>
                <a:sym typeface="Wingdings" panose="05000000000000000000" pitchFamily="2" charset="2"/>
              </a:rPr>
              <a:t> منابع مسیریابی</a:t>
            </a:r>
          </a:p>
          <a:p>
            <a:pPr lvl="2" algn="r" rtl="1"/>
            <a:r>
              <a:rPr lang="fa-IR" altLang="en-US" sz="2800" dirty="0">
                <a:cs typeface="B Mitra" pitchFamily="2" charset="-78"/>
                <a:sym typeface="Wingdings" panose="05000000000000000000" pitchFamily="2" charset="2"/>
              </a:rPr>
              <a:t> </a:t>
            </a:r>
            <a:r>
              <a:rPr lang="fa-IR" altLang="en-US" sz="2800" dirty="0" smtClean="0">
                <a:cs typeface="B Mitra" pitchFamily="2" charset="-78"/>
                <a:sym typeface="Wingdings" panose="05000000000000000000" pitchFamily="2" charset="2"/>
              </a:rPr>
              <a:t>....</a:t>
            </a:r>
            <a:endParaRPr lang="fa-IR" altLang="en-US" sz="2800" dirty="0">
              <a:cs typeface="B Mitra" pitchFamily="2" charset="-78"/>
            </a:endParaRPr>
          </a:p>
          <a:p>
            <a:pPr lvl="2" algn="r" rtl="1"/>
            <a:endParaRPr lang="fa-IR" altLang="en-US" sz="3200" b="1" dirty="0">
              <a:solidFill>
                <a:srgbClr val="FF5050"/>
              </a:solidFill>
              <a:cs typeface="B Mitra" pitchFamily="2" charset="-78"/>
            </a:endParaRPr>
          </a:p>
          <a:p>
            <a:pPr lvl="3" algn="r" rtl="1"/>
            <a:endParaRPr lang="fa-IR" altLang="en-US" sz="3200" b="1" dirty="0">
              <a:solidFill>
                <a:srgbClr val="FF5050"/>
              </a:solidFill>
              <a:cs typeface="B Mitra" pitchFamily="2" charset="-78"/>
            </a:endParaRPr>
          </a:p>
          <a:p>
            <a:pPr lvl="1" algn="r" rtl="1"/>
            <a:endParaRPr lang="en-US" altLang="en-US" sz="3200" b="1" dirty="0">
              <a:solidFill>
                <a:srgbClr val="FF5050"/>
              </a:solidFill>
              <a:cs typeface="B Mitr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78438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درستی‌سنجی بعد از چینش</a:t>
            </a:r>
            <a:endParaRPr lang="en-US" altLang="en-US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23850" y="836613"/>
            <a:ext cx="8142288" cy="2646362"/>
          </a:xfrm>
        </p:spPr>
        <p:txBody>
          <a:bodyPr/>
          <a:lstStyle/>
          <a:p>
            <a:r>
              <a:rPr lang="fa-IR" altLang="en-US" smtClean="0"/>
              <a:t>شبیه‌سازی بعد از چینش (</a:t>
            </a:r>
            <a:r>
              <a:rPr lang="en-US" altLang="en-US" sz="2800" smtClean="0"/>
              <a:t>post-layout simulation</a:t>
            </a:r>
            <a:r>
              <a:rPr lang="fa-IR" altLang="en-US" smtClean="0"/>
              <a:t>)</a:t>
            </a:r>
          </a:p>
          <a:p>
            <a:pPr lvl="1"/>
            <a:r>
              <a:rPr lang="fa-IR" altLang="en-US" smtClean="0"/>
              <a:t>لزوم:</a:t>
            </a:r>
          </a:p>
          <a:p>
            <a:pPr lvl="2"/>
            <a:r>
              <a:rPr lang="fa-IR" altLang="en-US" smtClean="0"/>
              <a:t>اطلاعات کامل طرح (شامل طول سیم‌ها، تعداد سوییچ‌های موجود در مسیر)</a:t>
            </a:r>
          </a:p>
          <a:p>
            <a:pPr lvl="2"/>
            <a:r>
              <a:rPr lang="fa-IR" altLang="en-US" smtClean="0"/>
              <a:t>تأخیرهای دقیق (حداکثر فرکانس کلاک)</a:t>
            </a:r>
          </a:p>
          <a:p>
            <a:pPr lvl="1"/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9DFB5882-F9A9-4C4F-96BA-F05EABCF5FB5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cxnSp>
        <p:nvCxnSpPr>
          <p:cNvPr id="65541" name="Elbow Connector 5"/>
          <p:cNvCxnSpPr>
            <a:cxnSpLocks noChangeShapeType="1"/>
          </p:cNvCxnSpPr>
          <p:nvPr/>
        </p:nvCxnSpPr>
        <p:spPr bwMode="auto">
          <a:xfrm flipV="1">
            <a:off x="900113" y="3411538"/>
            <a:ext cx="792162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2" name="Elbow Connector 8"/>
          <p:cNvCxnSpPr>
            <a:cxnSpLocks noChangeShapeType="1"/>
          </p:cNvCxnSpPr>
          <p:nvPr/>
        </p:nvCxnSpPr>
        <p:spPr bwMode="auto">
          <a:xfrm>
            <a:off x="1692275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3" name="Elbow Connector 9"/>
          <p:cNvCxnSpPr>
            <a:cxnSpLocks noChangeShapeType="1"/>
          </p:cNvCxnSpPr>
          <p:nvPr/>
        </p:nvCxnSpPr>
        <p:spPr bwMode="auto">
          <a:xfrm flipV="1">
            <a:off x="2051050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4" name="Elbow Connector 10"/>
          <p:cNvCxnSpPr>
            <a:cxnSpLocks noChangeShapeType="1"/>
          </p:cNvCxnSpPr>
          <p:nvPr/>
        </p:nvCxnSpPr>
        <p:spPr bwMode="auto">
          <a:xfrm>
            <a:off x="2843213" y="3411538"/>
            <a:ext cx="433387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Elbow Connector 15"/>
          <p:cNvCxnSpPr>
            <a:cxnSpLocks noChangeShapeType="1"/>
          </p:cNvCxnSpPr>
          <p:nvPr/>
        </p:nvCxnSpPr>
        <p:spPr bwMode="auto">
          <a:xfrm flipV="1">
            <a:off x="1187450" y="4132263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Elbow Connector 16"/>
          <p:cNvCxnSpPr>
            <a:cxnSpLocks noChangeShapeType="1"/>
          </p:cNvCxnSpPr>
          <p:nvPr/>
        </p:nvCxnSpPr>
        <p:spPr bwMode="auto">
          <a:xfrm>
            <a:off x="1979613" y="4132263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Elbow Connector 17"/>
          <p:cNvCxnSpPr>
            <a:cxnSpLocks noChangeShapeType="1"/>
          </p:cNvCxnSpPr>
          <p:nvPr/>
        </p:nvCxnSpPr>
        <p:spPr bwMode="auto">
          <a:xfrm flipV="1">
            <a:off x="2195513" y="4132263"/>
            <a:ext cx="792162" cy="360362"/>
          </a:xfrm>
          <a:prstGeom prst="bentConnector3">
            <a:avLst>
              <a:gd name="adj1" fmla="val 2494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Elbow Connector 18"/>
          <p:cNvCxnSpPr>
            <a:cxnSpLocks noChangeShapeType="1"/>
          </p:cNvCxnSpPr>
          <p:nvPr/>
        </p:nvCxnSpPr>
        <p:spPr bwMode="auto">
          <a:xfrm>
            <a:off x="2987675" y="4132263"/>
            <a:ext cx="431800" cy="360362"/>
          </a:xfrm>
          <a:prstGeom prst="bentConnector3">
            <a:avLst>
              <a:gd name="adj1" fmla="val 207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Straight Arrow Connector 23"/>
          <p:cNvCxnSpPr>
            <a:cxnSpLocks noChangeShapeType="1"/>
          </p:cNvCxnSpPr>
          <p:nvPr/>
        </p:nvCxnSpPr>
        <p:spPr bwMode="auto">
          <a:xfrm>
            <a:off x="1908175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Straight Arrow Connector 26"/>
          <p:cNvCxnSpPr>
            <a:cxnSpLocks noChangeShapeType="1"/>
          </p:cNvCxnSpPr>
          <p:nvPr/>
        </p:nvCxnSpPr>
        <p:spPr bwMode="auto">
          <a:xfrm>
            <a:off x="3059113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Straight Connector 28"/>
          <p:cNvCxnSpPr>
            <a:cxnSpLocks noChangeShapeType="1"/>
          </p:cNvCxnSpPr>
          <p:nvPr/>
        </p:nvCxnSpPr>
        <p:spPr bwMode="auto">
          <a:xfrm flipH="1">
            <a:off x="900113" y="4492625"/>
            <a:ext cx="358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2" name="TextBox 29"/>
          <p:cNvSpPr txBox="1">
            <a:spLocks noChangeArrowheads="1"/>
          </p:cNvSpPr>
          <p:nvPr/>
        </p:nvSpPr>
        <p:spPr bwMode="auto">
          <a:xfrm>
            <a:off x="684213" y="34639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65553" name="TextBox 30"/>
          <p:cNvSpPr txBox="1">
            <a:spLocks noChangeArrowheads="1"/>
          </p:cNvSpPr>
          <p:nvPr/>
        </p:nvSpPr>
        <p:spPr bwMode="auto">
          <a:xfrm>
            <a:off x="684213" y="41116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65554" name="Elbow Connector 31"/>
          <p:cNvCxnSpPr>
            <a:cxnSpLocks noChangeShapeType="1"/>
          </p:cNvCxnSpPr>
          <p:nvPr/>
        </p:nvCxnSpPr>
        <p:spPr bwMode="auto">
          <a:xfrm flipV="1">
            <a:off x="1511300" y="5067300"/>
            <a:ext cx="792163" cy="36036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5" name="Straight Connector 32"/>
          <p:cNvCxnSpPr>
            <a:cxnSpLocks noChangeShapeType="1"/>
          </p:cNvCxnSpPr>
          <p:nvPr/>
        </p:nvCxnSpPr>
        <p:spPr bwMode="auto">
          <a:xfrm flipH="1">
            <a:off x="900113" y="54276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6" name="TextBox 33"/>
          <p:cNvSpPr txBox="1">
            <a:spLocks noChangeArrowheads="1"/>
          </p:cNvSpPr>
          <p:nvPr/>
        </p:nvSpPr>
        <p:spPr bwMode="auto">
          <a:xfrm>
            <a:off x="684213" y="50482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FFQ</a:t>
            </a:r>
            <a:r>
              <a:rPr lang="en-US" altLang="en-US" sz="1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5557" name="Straight Connector 36"/>
          <p:cNvCxnSpPr>
            <a:cxnSpLocks noChangeShapeType="1"/>
          </p:cNvCxnSpPr>
          <p:nvPr/>
        </p:nvCxnSpPr>
        <p:spPr bwMode="auto">
          <a:xfrm>
            <a:off x="1908175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8" name="Straight Connector 38"/>
          <p:cNvCxnSpPr>
            <a:cxnSpLocks noChangeShapeType="1"/>
          </p:cNvCxnSpPr>
          <p:nvPr/>
        </p:nvCxnSpPr>
        <p:spPr bwMode="auto">
          <a:xfrm>
            <a:off x="3059113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9" name="Elbow Connector 40"/>
          <p:cNvCxnSpPr>
            <a:cxnSpLocks noChangeShapeType="1"/>
          </p:cNvCxnSpPr>
          <p:nvPr/>
        </p:nvCxnSpPr>
        <p:spPr bwMode="auto">
          <a:xfrm>
            <a:off x="2268538" y="5067300"/>
            <a:ext cx="1223962" cy="360363"/>
          </a:xfrm>
          <a:prstGeom prst="bentConnector3">
            <a:avLst>
              <a:gd name="adj1" fmla="val 6409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0" name="Elbow Connector 43"/>
          <p:cNvCxnSpPr>
            <a:cxnSpLocks noChangeShapeType="1"/>
          </p:cNvCxnSpPr>
          <p:nvPr/>
        </p:nvCxnSpPr>
        <p:spPr bwMode="auto">
          <a:xfrm flipV="1">
            <a:off x="1511300" y="5716588"/>
            <a:ext cx="792163" cy="358775"/>
          </a:xfrm>
          <a:prstGeom prst="bentConnector3">
            <a:avLst>
              <a:gd name="adj1" fmla="val 8616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Straight Connector 44"/>
          <p:cNvCxnSpPr>
            <a:cxnSpLocks noChangeShapeType="1"/>
          </p:cNvCxnSpPr>
          <p:nvPr/>
        </p:nvCxnSpPr>
        <p:spPr bwMode="auto">
          <a:xfrm flipH="1">
            <a:off x="900113" y="60753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2" name="TextBox 45"/>
          <p:cNvSpPr txBox="1">
            <a:spLocks noChangeArrowheads="1"/>
          </p:cNvSpPr>
          <p:nvPr/>
        </p:nvSpPr>
        <p:spPr bwMode="auto">
          <a:xfrm>
            <a:off x="684213" y="56959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65563" name="Elbow Connector 46"/>
          <p:cNvCxnSpPr>
            <a:cxnSpLocks noChangeShapeType="1"/>
          </p:cNvCxnSpPr>
          <p:nvPr/>
        </p:nvCxnSpPr>
        <p:spPr bwMode="auto">
          <a:xfrm>
            <a:off x="2268538" y="5716588"/>
            <a:ext cx="1223962" cy="358775"/>
          </a:xfrm>
          <a:prstGeom prst="bentConnector3">
            <a:avLst>
              <a:gd name="adj1" fmla="val 64093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4" name="Straight Connector 48"/>
          <p:cNvCxnSpPr>
            <a:cxnSpLocks noChangeShapeType="1"/>
          </p:cNvCxnSpPr>
          <p:nvPr/>
        </p:nvCxnSpPr>
        <p:spPr bwMode="auto">
          <a:xfrm>
            <a:off x="1576388" y="4221163"/>
            <a:ext cx="0" cy="1871662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5" name="Elbow Connector 49"/>
          <p:cNvCxnSpPr>
            <a:cxnSpLocks noChangeShapeType="1"/>
          </p:cNvCxnSpPr>
          <p:nvPr/>
        </p:nvCxnSpPr>
        <p:spPr bwMode="auto">
          <a:xfrm flipV="1">
            <a:off x="4787900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6" name="Elbow Connector 50"/>
          <p:cNvCxnSpPr>
            <a:cxnSpLocks noChangeShapeType="1"/>
          </p:cNvCxnSpPr>
          <p:nvPr/>
        </p:nvCxnSpPr>
        <p:spPr bwMode="auto">
          <a:xfrm>
            <a:off x="5580063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7" name="Elbow Connector 51"/>
          <p:cNvCxnSpPr>
            <a:cxnSpLocks noChangeShapeType="1"/>
          </p:cNvCxnSpPr>
          <p:nvPr/>
        </p:nvCxnSpPr>
        <p:spPr bwMode="auto">
          <a:xfrm flipV="1">
            <a:off x="5940425" y="3411538"/>
            <a:ext cx="792163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8" name="Elbow Connector 52"/>
          <p:cNvCxnSpPr>
            <a:cxnSpLocks noChangeShapeType="1"/>
          </p:cNvCxnSpPr>
          <p:nvPr/>
        </p:nvCxnSpPr>
        <p:spPr bwMode="auto">
          <a:xfrm>
            <a:off x="6732588" y="3411538"/>
            <a:ext cx="431800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9" name="Elbow Connector 53"/>
          <p:cNvCxnSpPr>
            <a:cxnSpLocks noChangeShapeType="1"/>
          </p:cNvCxnSpPr>
          <p:nvPr/>
        </p:nvCxnSpPr>
        <p:spPr bwMode="auto">
          <a:xfrm flipV="1">
            <a:off x="5076825" y="4132263"/>
            <a:ext cx="790575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0" name="Elbow Connector 54"/>
          <p:cNvCxnSpPr>
            <a:cxnSpLocks noChangeShapeType="1"/>
          </p:cNvCxnSpPr>
          <p:nvPr/>
        </p:nvCxnSpPr>
        <p:spPr bwMode="auto">
          <a:xfrm>
            <a:off x="5867400" y="4132263"/>
            <a:ext cx="433388" cy="36036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1" name="Elbow Connector 55"/>
          <p:cNvCxnSpPr>
            <a:cxnSpLocks noChangeShapeType="1"/>
          </p:cNvCxnSpPr>
          <p:nvPr/>
        </p:nvCxnSpPr>
        <p:spPr bwMode="auto">
          <a:xfrm flipV="1">
            <a:off x="6084888" y="4132263"/>
            <a:ext cx="790575" cy="360362"/>
          </a:xfrm>
          <a:prstGeom prst="bentConnector3">
            <a:avLst>
              <a:gd name="adj1" fmla="val 2494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2" name="Elbow Connector 56"/>
          <p:cNvCxnSpPr>
            <a:cxnSpLocks noChangeShapeType="1"/>
          </p:cNvCxnSpPr>
          <p:nvPr/>
        </p:nvCxnSpPr>
        <p:spPr bwMode="auto">
          <a:xfrm>
            <a:off x="6875463" y="4132263"/>
            <a:ext cx="433387" cy="360362"/>
          </a:xfrm>
          <a:prstGeom prst="bentConnector3">
            <a:avLst>
              <a:gd name="adj1" fmla="val 207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3" name="Straight Arrow Connector 57"/>
          <p:cNvCxnSpPr>
            <a:cxnSpLocks noChangeShapeType="1"/>
          </p:cNvCxnSpPr>
          <p:nvPr/>
        </p:nvCxnSpPr>
        <p:spPr bwMode="auto">
          <a:xfrm>
            <a:off x="5795963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4" name="Straight Arrow Connector 58"/>
          <p:cNvCxnSpPr>
            <a:cxnSpLocks noChangeShapeType="1"/>
          </p:cNvCxnSpPr>
          <p:nvPr/>
        </p:nvCxnSpPr>
        <p:spPr bwMode="auto">
          <a:xfrm>
            <a:off x="6948488" y="3411538"/>
            <a:ext cx="0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5" name="Straight Connector 59"/>
          <p:cNvCxnSpPr>
            <a:cxnSpLocks noChangeShapeType="1"/>
          </p:cNvCxnSpPr>
          <p:nvPr/>
        </p:nvCxnSpPr>
        <p:spPr bwMode="auto">
          <a:xfrm flipH="1">
            <a:off x="4787900" y="4492625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76" name="TextBox 60"/>
          <p:cNvSpPr txBox="1">
            <a:spLocks noChangeArrowheads="1"/>
          </p:cNvSpPr>
          <p:nvPr/>
        </p:nvSpPr>
        <p:spPr bwMode="auto">
          <a:xfrm>
            <a:off x="4572000" y="34639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CLK</a:t>
            </a:r>
          </a:p>
        </p:txBody>
      </p:sp>
      <p:sp>
        <p:nvSpPr>
          <p:cNvPr id="65577" name="TextBox 61"/>
          <p:cNvSpPr txBox="1">
            <a:spLocks noChangeArrowheads="1"/>
          </p:cNvSpPr>
          <p:nvPr/>
        </p:nvSpPr>
        <p:spPr bwMode="auto">
          <a:xfrm>
            <a:off x="4572000" y="4111625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65578" name="Elbow Connector 62"/>
          <p:cNvCxnSpPr>
            <a:cxnSpLocks noChangeShapeType="1"/>
          </p:cNvCxnSpPr>
          <p:nvPr/>
        </p:nvCxnSpPr>
        <p:spPr bwMode="auto">
          <a:xfrm flipV="1">
            <a:off x="5400675" y="5067300"/>
            <a:ext cx="792163" cy="360363"/>
          </a:xfrm>
          <a:prstGeom prst="bentConnector3">
            <a:avLst>
              <a:gd name="adj1" fmla="val 66338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9" name="Straight Connector 63"/>
          <p:cNvCxnSpPr>
            <a:cxnSpLocks noChangeShapeType="1"/>
          </p:cNvCxnSpPr>
          <p:nvPr/>
        </p:nvCxnSpPr>
        <p:spPr bwMode="auto">
          <a:xfrm flipH="1">
            <a:off x="4787900" y="54276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0" name="TextBox 64"/>
          <p:cNvSpPr txBox="1">
            <a:spLocks noChangeArrowheads="1"/>
          </p:cNvSpPr>
          <p:nvPr/>
        </p:nvSpPr>
        <p:spPr bwMode="auto">
          <a:xfrm>
            <a:off x="4572000" y="50482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FFQ</a:t>
            </a:r>
            <a:r>
              <a:rPr lang="en-US" altLang="en-US" sz="1400" b="0" baseline="-250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14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65581" name="Straight Connector 65"/>
          <p:cNvCxnSpPr>
            <a:cxnSpLocks noChangeShapeType="1"/>
          </p:cNvCxnSpPr>
          <p:nvPr/>
        </p:nvCxnSpPr>
        <p:spPr bwMode="auto">
          <a:xfrm>
            <a:off x="5795963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2" name="Straight Connector 66"/>
          <p:cNvCxnSpPr>
            <a:cxnSpLocks noChangeShapeType="1"/>
          </p:cNvCxnSpPr>
          <p:nvPr/>
        </p:nvCxnSpPr>
        <p:spPr bwMode="auto">
          <a:xfrm>
            <a:off x="6948488" y="3556000"/>
            <a:ext cx="0" cy="1871663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3" name="Elbow Connector 67"/>
          <p:cNvCxnSpPr>
            <a:cxnSpLocks noChangeShapeType="1"/>
          </p:cNvCxnSpPr>
          <p:nvPr/>
        </p:nvCxnSpPr>
        <p:spPr bwMode="auto">
          <a:xfrm>
            <a:off x="6156325" y="5067300"/>
            <a:ext cx="1223963" cy="360363"/>
          </a:xfrm>
          <a:prstGeom prst="bentConnector3">
            <a:avLst>
              <a:gd name="adj1" fmla="val 7255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4" name="Elbow Connector 68"/>
          <p:cNvCxnSpPr>
            <a:cxnSpLocks noChangeShapeType="1"/>
          </p:cNvCxnSpPr>
          <p:nvPr/>
        </p:nvCxnSpPr>
        <p:spPr bwMode="auto">
          <a:xfrm flipV="1">
            <a:off x="5400675" y="5716588"/>
            <a:ext cx="792163" cy="358775"/>
          </a:xfrm>
          <a:prstGeom prst="bentConnector3">
            <a:avLst>
              <a:gd name="adj1" fmla="val 21685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5" name="Straight Connector 69"/>
          <p:cNvCxnSpPr>
            <a:cxnSpLocks noChangeShapeType="1"/>
          </p:cNvCxnSpPr>
          <p:nvPr/>
        </p:nvCxnSpPr>
        <p:spPr bwMode="auto">
          <a:xfrm flipH="1">
            <a:off x="4787900" y="6075363"/>
            <a:ext cx="6477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86" name="TextBox 70"/>
          <p:cNvSpPr txBox="1">
            <a:spLocks noChangeArrowheads="1"/>
          </p:cNvSpPr>
          <p:nvPr/>
        </p:nvSpPr>
        <p:spPr bwMode="auto">
          <a:xfrm>
            <a:off x="4572000" y="5695950"/>
            <a:ext cx="647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400" b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65587" name="Elbow Connector 71"/>
          <p:cNvCxnSpPr>
            <a:cxnSpLocks noChangeShapeType="1"/>
          </p:cNvCxnSpPr>
          <p:nvPr/>
        </p:nvCxnSpPr>
        <p:spPr bwMode="auto">
          <a:xfrm>
            <a:off x="6156325" y="5716588"/>
            <a:ext cx="1223963" cy="358775"/>
          </a:xfrm>
          <a:prstGeom prst="bentConnector3">
            <a:avLst>
              <a:gd name="adj1" fmla="val 83824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88" name="Straight Connector 72"/>
          <p:cNvCxnSpPr>
            <a:cxnSpLocks noChangeShapeType="1"/>
          </p:cNvCxnSpPr>
          <p:nvPr/>
        </p:nvCxnSpPr>
        <p:spPr bwMode="auto">
          <a:xfrm>
            <a:off x="5465763" y="4221163"/>
            <a:ext cx="0" cy="1871662"/>
          </a:xfrm>
          <a:prstGeom prst="lin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786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4D5A3-BBC3-4E97-9756-53AAE5748E7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03313"/>
            <a:ext cx="5938838" cy="5205412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>
                <a:cs typeface="Lucida Sans Unicode" panose="020B0602030504020204" pitchFamily="34" charset="0"/>
              </a:rPr>
              <a:t>Bitstream:</a:t>
            </a:r>
          </a:p>
          <a:p>
            <a:pPr marL="457200" indent="-457200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40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600" smtClean="0">
                <a:cs typeface="Lucida Sans Unicode" panose="020B0602030504020204" pitchFamily="34" charset="0"/>
              </a:rPr>
              <a:t>LUT contents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US" altLang="fa-IR" sz="260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600" smtClean="0">
                <a:cs typeface="Lucida Sans Unicode" panose="020B0602030504020204" pitchFamily="34" charset="0"/>
              </a:rPr>
              <a:t>Multiplexer control lines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US" altLang="fa-IR" sz="260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600" smtClean="0">
                <a:cs typeface="Lucida Sans Unicode" panose="020B0602030504020204" pitchFamily="34" charset="0"/>
              </a:rPr>
              <a:t>Interconnections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US" altLang="fa-IR" sz="2600" smtClean="0">
              <a:cs typeface="Lucida Sans Unicode" panose="020B0602030504020204" pitchFamily="34" charset="0"/>
            </a:endParaRP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US" altLang="fa-IR" sz="2600" smtClean="0">
                <a:cs typeface="Lucida Sans Unicode" panose="020B0602030504020204" pitchFamily="34" charset="0"/>
              </a:rPr>
              <a:t>….</a:t>
            </a:r>
            <a:endParaRPr lang="en-GB" altLang="fa-IR" smtClean="0">
              <a:cs typeface="Lucida Sans Unicode" panose="020B0602030504020204" pitchFamily="34" charset="0"/>
            </a:endParaRP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600" smtClean="0">
              <a:cs typeface="Lucida Sans Unicode" panose="020B0602030504020204" pitchFamily="34" charset="0"/>
            </a:endParaRPr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Configuration Bitstream</a:t>
            </a:r>
            <a:endParaRPr lang="de-DE" altLang="fa-IR" smtClean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500813" y="1214438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62470" name="TextBox 7"/>
          <p:cNvSpPr txBox="1">
            <a:spLocks noChangeArrowheads="1"/>
          </p:cNvSpPr>
          <p:nvPr/>
        </p:nvSpPr>
        <p:spPr bwMode="auto">
          <a:xfrm>
            <a:off x="6715125" y="1357313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Design Entry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6500813" y="2714625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62472" name="TextBox 9"/>
          <p:cNvSpPr txBox="1">
            <a:spLocks noChangeArrowheads="1"/>
          </p:cNvSpPr>
          <p:nvPr/>
        </p:nvSpPr>
        <p:spPr bwMode="auto">
          <a:xfrm>
            <a:off x="6715125" y="2857500"/>
            <a:ext cx="1428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Synthesis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6500813" y="4214813"/>
            <a:ext cx="1928812" cy="1000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/>
          </a:p>
        </p:txBody>
      </p:sp>
      <p:sp>
        <p:nvSpPr>
          <p:cNvPr id="62474" name="TextBox 11"/>
          <p:cNvSpPr txBox="1">
            <a:spLocks noChangeArrowheads="1"/>
          </p:cNvSpPr>
          <p:nvPr/>
        </p:nvSpPr>
        <p:spPr bwMode="auto">
          <a:xfrm>
            <a:off x="6715125" y="4357688"/>
            <a:ext cx="14287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Place &amp; Route</a:t>
            </a:r>
          </a:p>
        </p:txBody>
      </p:sp>
      <p:cxnSp>
        <p:nvCxnSpPr>
          <p:cNvPr id="62475" name="Straight Arrow Connector 12"/>
          <p:cNvCxnSpPr>
            <a:cxnSpLocks noChangeShapeType="1"/>
            <a:stCxn id="7" idx="2"/>
            <a:endCxn id="9" idx="0"/>
          </p:cNvCxnSpPr>
          <p:nvPr/>
        </p:nvCxnSpPr>
        <p:spPr bwMode="auto">
          <a:xfrm rot="5400000">
            <a:off x="7215188" y="2463800"/>
            <a:ext cx="5000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6" name="Straight Arrow Connector 13"/>
          <p:cNvCxnSpPr>
            <a:cxnSpLocks noChangeShapeType="1"/>
          </p:cNvCxnSpPr>
          <p:nvPr/>
        </p:nvCxnSpPr>
        <p:spPr bwMode="auto">
          <a:xfrm rot="5400000">
            <a:off x="7250112" y="3963988"/>
            <a:ext cx="5000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7" name="Straight Arrow Connector 14"/>
          <p:cNvCxnSpPr>
            <a:cxnSpLocks noChangeShapeType="1"/>
          </p:cNvCxnSpPr>
          <p:nvPr/>
        </p:nvCxnSpPr>
        <p:spPr bwMode="auto">
          <a:xfrm rot="5400000">
            <a:off x="7251701" y="5464175"/>
            <a:ext cx="5000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8" name="TextBox 15"/>
          <p:cNvSpPr txBox="1">
            <a:spLocks noChangeArrowheads="1"/>
          </p:cNvSpPr>
          <p:nvPr/>
        </p:nvSpPr>
        <p:spPr bwMode="auto">
          <a:xfrm>
            <a:off x="6215063" y="5649913"/>
            <a:ext cx="26431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Times New Roman" panose="02020603050405020304" pitchFamily="18" charset="0"/>
              </a:rPr>
              <a:t>Configuration Bitstream</a:t>
            </a:r>
          </a:p>
        </p:txBody>
      </p:sp>
      <p:sp>
        <p:nvSpPr>
          <p:cNvPr id="62479" name="TextBox 16"/>
          <p:cNvSpPr txBox="1">
            <a:spLocks noChangeArrowheads="1"/>
          </p:cNvSpPr>
          <p:nvPr/>
        </p:nvSpPr>
        <p:spPr bwMode="auto">
          <a:xfrm>
            <a:off x="7358063" y="3721100"/>
            <a:ext cx="1357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b="0">
                <a:solidFill>
                  <a:schemeClr val="tx1"/>
                </a:solidFill>
                <a:latin typeface="Times New Roman" panose="02020603050405020304" pitchFamily="18" charset="0"/>
              </a:rPr>
              <a:t>Netlist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FD900F-8E24-456A-B3B4-CBE01A83AE3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285750" y="1092200"/>
            <a:ext cx="5580063" cy="5216525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altLang="fa-IR" dirty="0" smtClean="0"/>
              <a:t>If many reconfigurations</a:t>
            </a:r>
          </a:p>
          <a:p>
            <a:pPr marL="576262" lvl="1" indent="0" defTabSz="449263" eaLnBrk="1" hangingPunct="1">
              <a:buFont typeface="Wingdings" panose="05000000000000000000" pitchFamily="2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altLang="fa-IR" dirty="0" smtClean="0"/>
              <a:t> </a:t>
            </a:r>
            <a:r>
              <a:rPr lang="en-GB" altLang="fa-IR" dirty="0" smtClean="0">
                <a:sym typeface="Wingdings" panose="05000000000000000000" pitchFamily="2" charset="2"/>
              </a:rPr>
              <a:t> </a:t>
            </a:r>
            <a:r>
              <a:rPr lang="en-GB" altLang="fa-IR" dirty="0" smtClean="0"/>
              <a:t> </a:t>
            </a:r>
            <a:r>
              <a:rPr lang="en-GB" altLang="fa-IR" dirty="0" smtClean="0">
                <a:solidFill>
                  <a:srgbClr val="FF0000"/>
                </a:solidFill>
              </a:rPr>
              <a:t>Reiteration</a:t>
            </a:r>
            <a:endParaRPr lang="en-GB" altLang="fa-IR" dirty="0" smtClean="0"/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altLang="fa-IR" sz="700" dirty="0" smtClean="0"/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altLang="fa-IR" dirty="0" smtClean="0">
                <a:solidFill>
                  <a:srgbClr val="FF0000"/>
                </a:solidFill>
              </a:rPr>
              <a:t>Blocking access</a:t>
            </a:r>
            <a:r>
              <a:rPr lang="en-GB" altLang="fa-IR" dirty="0" smtClean="0"/>
              <a:t> for the memory access between two devices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Computation flow</a:t>
            </a:r>
            <a:endParaRPr lang="de-DE" altLang="fa-IR" smtClean="0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836613"/>
            <a:ext cx="4087813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Box 9"/>
          <p:cNvSpPr txBox="1">
            <a:spLocks noChangeArrowheads="1"/>
          </p:cNvSpPr>
          <p:nvPr/>
        </p:nvSpPr>
        <p:spPr bwMode="auto">
          <a:xfrm>
            <a:off x="7500938" y="2214563"/>
            <a:ext cx="657225" cy="41592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Wait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start signal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from CPU</a:t>
            </a:r>
            <a:endParaRPr lang="en-US" altLang="fa-IR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24"/>
          <p:cNvSpPr>
            <a:spLocks noChangeArrowheads="1"/>
          </p:cNvSpPr>
          <p:nvPr/>
        </p:nvSpPr>
        <p:spPr bwMode="auto">
          <a:xfrm>
            <a:off x="6080125" y="5929313"/>
            <a:ext cx="1173163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58188" y="6286500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98293C-CCA1-4206-82A1-67AD4ED4657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Design Flow</a:t>
            </a:r>
          </a:p>
        </p:txBody>
      </p:sp>
      <p:sp>
        <p:nvSpPr>
          <p:cNvPr id="33" name="Rounded Rectangle 32"/>
          <p:cNvSpPr/>
          <p:nvPr/>
        </p:nvSpPr>
        <p:spPr bwMode="auto">
          <a:xfrm>
            <a:off x="5929313" y="571500"/>
            <a:ext cx="1511300" cy="650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4" name="TextBox 6"/>
          <p:cNvSpPr txBox="1">
            <a:spLocks noChangeArrowheads="1"/>
          </p:cNvSpPr>
          <p:nvPr/>
        </p:nvSpPr>
        <p:spPr bwMode="auto">
          <a:xfrm>
            <a:off x="6096000" y="630238"/>
            <a:ext cx="1119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Design Entry</a:t>
            </a:r>
          </a:p>
        </p:txBody>
      </p:sp>
      <p:sp>
        <p:nvSpPr>
          <p:cNvPr id="35" name="Rounded Rectangle 34"/>
          <p:cNvSpPr/>
          <p:nvPr/>
        </p:nvSpPr>
        <p:spPr bwMode="auto">
          <a:xfrm>
            <a:off x="5857875" y="3214688"/>
            <a:ext cx="1511300" cy="64293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6143625" y="3313113"/>
            <a:ext cx="1119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Synthesis</a:t>
            </a:r>
            <a:endParaRPr lang="en-US" altLang="fa-IR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9" name="Straight Arrow Connector 12"/>
          <p:cNvCxnSpPr>
            <a:cxnSpLocks noChangeShapeType="1"/>
          </p:cNvCxnSpPr>
          <p:nvPr/>
        </p:nvCxnSpPr>
        <p:spPr bwMode="auto">
          <a:xfrm rot="5400000">
            <a:off x="6476207" y="1381919"/>
            <a:ext cx="338137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Arrow Connector 13"/>
          <p:cNvCxnSpPr>
            <a:cxnSpLocks noChangeShapeType="1"/>
            <a:endCxn id="73" idx="2"/>
          </p:cNvCxnSpPr>
          <p:nvPr/>
        </p:nvCxnSpPr>
        <p:spPr bwMode="auto">
          <a:xfrm rot="5400000" flipH="1" flipV="1">
            <a:off x="7649369" y="3747294"/>
            <a:ext cx="1493838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6669088" y="1357313"/>
            <a:ext cx="1792287" cy="25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Rounded Rectangle 24"/>
          <p:cNvSpPr>
            <a:spLocks noChangeArrowheads="1"/>
          </p:cNvSpPr>
          <p:nvPr/>
        </p:nvSpPr>
        <p:spPr bwMode="auto">
          <a:xfrm>
            <a:off x="6096000" y="2571750"/>
            <a:ext cx="1173163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054725" y="2643188"/>
            <a:ext cx="1231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8" name="Straight Arrow Connector 26"/>
          <p:cNvCxnSpPr>
            <a:cxnSpLocks noChangeShapeType="1"/>
          </p:cNvCxnSpPr>
          <p:nvPr/>
        </p:nvCxnSpPr>
        <p:spPr bwMode="auto">
          <a:xfrm>
            <a:off x="7286625" y="2786063"/>
            <a:ext cx="5715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30"/>
          <p:cNvCxnSpPr>
            <a:cxnSpLocks noChangeShapeType="1"/>
            <a:stCxn id="73" idx="0"/>
          </p:cNvCxnSpPr>
          <p:nvPr/>
        </p:nvCxnSpPr>
        <p:spPr bwMode="auto">
          <a:xfrm rot="5400000" flipH="1" flipV="1">
            <a:off x="7805738" y="1947863"/>
            <a:ext cx="1214437" cy="3333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285750" y="1071563"/>
            <a:ext cx="5351463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spcBef>
                <a:spcPct val="20000"/>
              </a:spcBef>
              <a:buSzPct val="85000"/>
              <a:buFontTx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1800" b="1" kern="0" dirty="0">
                <a:solidFill>
                  <a:srgbClr val="FF5050"/>
                </a:solidFill>
                <a:latin typeface="+mn-lt"/>
                <a:cs typeface="Lucida Sans Unicode" pitchFamily="34" charset="0"/>
              </a:rPr>
              <a:t>Debug:</a:t>
            </a:r>
          </a:p>
          <a:p>
            <a:pPr marL="863600" lvl="1" indent="-287338" defTabSz="449263" eaLnBrk="1" hangingPunct="1">
              <a:spcBef>
                <a:spcPct val="20000"/>
              </a:spcBef>
              <a:buSzPct val="85000"/>
              <a:buFont typeface="Wingdings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/>
            </a:pPr>
            <a:r>
              <a:rPr lang="en-GB" sz="2000" kern="0" dirty="0">
                <a:solidFill>
                  <a:srgbClr val="0000FF"/>
                </a:solidFill>
                <a:latin typeface="+mn-lt"/>
                <a:cs typeface="Lucida Sans Unicode" pitchFamily="34" charset="0"/>
              </a:rPr>
              <a:t>Similar to software debugging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5929313" y="1571625"/>
            <a:ext cx="1511300" cy="650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3" name="TextBox 8"/>
          <p:cNvSpPr txBox="1">
            <a:spLocks noChangeArrowheads="1"/>
          </p:cNvSpPr>
          <p:nvPr/>
        </p:nvSpPr>
        <p:spPr bwMode="auto">
          <a:xfrm>
            <a:off x="6035675" y="1714500"/>
            <a:ext cx="1322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Compilation</a:t>
            </a:r>
          </a:p>
        </p:txBody>
      </p:sp>
      <p:sp>
        <p:nvSpPr>
          <p:cNvPr id="69" name="Rounded Rectangle 24"/>
          <p:cNvSpPr>
            <a:spLocks noChangeArrowheads="1"/>
          </p:cNvSpPr>
          <p:nvPr/>
        </p:nvSpPr>
        <p:spPr bwMode="auto">
          <a:xfrm>
            <a:off x="6024563" y="4286250"/>
            <a:ext cx="1173162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TextBox 25"/>
          <p:cNvSpPr txBox="1">
            <a:spLocks noChangeArrowheads="1"/>
          </p:cNvSpPr>
          <p:nvPr/>
        </p:nvSpPr>
        <p:spPr bwMode="auto">
          <a:xfrm>
            <a:off x="5983288" y="4357688"/>
            <a:ext cx="1231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ounded Rectangle 24"/>
          <p:cNvSpPr>
            <a:spLocks noChangeArrowheads="1"/>
          </p:cNvSpPr>
          <p:nvPr/>
        </p:nvSpPr>
        <p:spPr bwMode="auto">
          <a:xfrm>
            <a:off x="7810500" y="2571750"/>
            <a:ext cx="1173163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Box 25"/>
          <p:cNvSpPr txBox="1">
            <a:spLocks noChangeArrowheads="1"/>
          </p:cNvSpPr>
          <p:nvPr/>
        </p:nvSpPr>
        <p:spPr bwMode="auto">
          <a:xfrm>
            <a:off x="7769225" y="2643188"/>
            <a:ext cx="1231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Edit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3" name="Straight Arrow Connector 26"/>
          <p:cNvCxnSpPr>
            <a:cxnSpLocks noChangeShapeType="1"/>
          </p:cNvCxnSpPr>
          <p:nvPr/>
        </p:nvCxnSpPr>
        <p:spPr bwMode="auto">
          <a:xfrm>
            <a:off x="7286625" y="4498975"/>
            <a:ext cx="1096963" cy="2063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Arrow Connector 12"/>
          <p:cNvCxnSpPr>
            <a:cxnSpLocks noChangeShapeType="1"/>
          </p:cNvCxnSpPr>
          <p:nvPr/>
        </p:nvCxnSpPr>
        <p:spPr bwMode="auto">
          <a:xfrm rot="5400000">
            <a:off x="6476207" y="2401094"/>
            <a:ext cx="338137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6546850" y="3108326"/>
            <a:ext cx="212725" cy="63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12"/>
          <p:cNvCxnSpPr>
            <a:cxnSpLocks noChangeShapeType="1"/>
            <a:stCxn id="35" idx="2"/>
            <a:endCxn id="69" idx="0"/>
          </p:cNvCxnSpPr>
          <p:nvPr/>
        </p:nvCxnSpPr>
        <p:spPr bwMode="auto">
          <a:xfrm rot="5400000">
            <a:off x="6398419" y="4071144"/>
            <a:ext cx="428625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ounded Rectangle 98"/>
          <p:cNvSpPr/>
          <p:nvPr/>
        </p:nvSpPr>
        <p:spPr bwMode="auto">
          <a:xfrm>
            <a:off x="1357313" y="2786063"/>
            <a:ext cx="1511300" cy="650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4540" name="TextBox 6"/>
          <p:cNvSpPr txBox="1">
            <a:spLocks noChangeArrowheads="1"/>
          </p:cNvSpPr>
          <p:nvPr/>
        </p:nvSpPr>
        <p:spPr bwMode="auto">
          <a:xfrm>
            <a:off x="1428750" y="2947988"/>
            <a:ext cx="1333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Programming</a:t>
            </a:r>
          </a:p>
        </p:txBody>
      </p:sp>
      <p:cxnSp>
        <p:nvCxnSpPr>
          <p:cNvPr id="64541" name="Straight Arrow Connector 12"/>
          <p:cNvCxnSpPr>
            <a:cxnSpLocks noChangeShapeType="1"/>
          </p:cNvCxnSpPr>
          <p:nvPr/>
        </p:nvCxnSpPr>
        <p:spPr bwMode="auto">
          <a:xfrm rot="5400000">
            <a:off x="1904207" y="3596481"/>
            <a:ext cx="338138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2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2097088" y="3571875"/>
            <a:ext cx="1792287" cy="25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43" name="Rounded Rectangle 24"/>
          <p:cNvSpPr>
            <a:spLocks noChangeArrowheads="1"/>
          </p:cNvSpPr>
          <p:nvPr/>
        </p:nvSpPr>
        <p:spPr bwMode="auto">
          <a:xfrm>
            <a:off x="1524000" y="4786313"/>
            <a:ext cx="1173163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44" name="TextBox 25"/>
          <p:cNvSpPr txBox="1">
            <a:spLocks noChangeArrowheads="1"/>
          </p:cNvSpPr>
          <p:nvPr/>
        </p:nvSpPr>
        <p:spPr bwMode="auto">
          <a:xfrm>
            <a:off x="1482725" y="4857750"/>
            <a:ext cx="1231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Execution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4545" name="Straight Arrow Connector 26"/>
          <p:cNvCxnSpPr>
            <a:cxnSpLocks noChangeShapeType="1"/>
          </p:cNvCxnSpPr>
          <p:nvPr/>
        </p:nvCxnSpPr>
        <p:spPr bwMode="auto">
          <a:xfrm>
            <a:off x="2714625" y="5000625"/>
            <a:ext cx="5715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46" name="Straight Arrow Connector 30"/>
          <p:cNvCxnSpPr>
            <a:cxnSpLocks noChangeShapeType="1"/>
            <a:stCxn id="64549" idx="0"/>
          </p:cNvCxnSpPr>
          <p:nvPr/>
        </p:nvCxnSpPr>
        <p:spPr bwMode="auto">
          <a:xfrm rot="5400000" flipH="1" flipV="1">
            <a:off x="3233738" y="4162425"/>
            <a:ext cx="1214438" cy="3333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" name="Rounded Rectangle 109"/>
          <p:cNvSpPr/>
          <p:nvPr/>
        </p:nvSpPr>
        <p:spPr bwMode="auto">
          <a:xfrm>
            <a:off x="1357313" y="3786188"/>
            <a:ext cx="1511300" cy="6508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4548" name="TextBox 8"/>
          <p:cNvSpPr txBox="1">
            <a:spLocks noChangeArrowheads="1"/>
          </p:cNvSpPr>
          <p:nvPr/>
        </p:nvSpPr>
        <p:spPr bwMode="auto">
          <a:xfrm>
            <a:off x="1463675" y="3929063"/>
            <a:ext cx="1322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Compilation</a:t>
            </a:r>
          </a:p>
        </p:txBody>
      </p:sp>
      <p:sp>
        <p:nvSpPr>
          <p:cNvPr id="64549" name="Rounded Rectangle 24"/>
          <p:cNvSpPr>
            <a:spLocks noChangeArrowheads="1"/>
          </p:cNvSpPr>
          <p:nvPr/>
        </p:nvSpPr>
        <p:spPr bwMode="auto">
          <a:xfrm>
            <a:off x="3238500" y="4786313"/>
            <a:ext cx="1173163" cy="4286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50" name="TextBox 25"/>
          <p:cNvSpPr txBox="1">
            <a:spLocks noChangeArrowheads="1"/>
          </p:cNvSpPr>
          <p:nvPr/>
        </p:nvSpPr>
        <p:spPr bwMode="auto">
          <a:xfrm>
            <a:off x="3197225" y="4857750"/>
            <a:ext cx="1231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Edit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4551" name="Straight Arrow Connector 12"/>
          <p:cNvCxnSpPr>
            <a:cxnSpLocks noChangeShapeType="1"/>
          </p:cNvCxnSpPr>
          <p:nvPr/>
        </p:nvCxnSpPr>
        <p:spPr bwMode="auto">
          <a:xfrm rot="5400000">
            <a:off x="1904207" y="4615656"/>
            <a:ext cx="338138" cy="317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5929313" y="4876800"/>
            <a:ext cx="1511300" cy="7667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2" name="TextBox 8"/>
          <p:cNvSpPr txBox="1">
            <a:spLocks noChangeArrowheads="1"/>
          </p:cNvSpPr>
          <p:nvPr/>
        </p:nvSpPr>
        <p:spPr bwMode="auto">
          <a:xfrm>
            <a:off x="6072188" y="4975225"/>
            <a:ext cx="111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Place &amp; Route</a:t>
            </a:r>
          </a:p>
        </p:txBody>
      </p:sp>
      <p:sp>
        <p:nvSpPr>
          <p:cNvPr id="43" name="TextBox 25"/>
          <p:cNvSpPr txBox="1">
            <a:spLocks noChangeArrowheads="1"/>
          </p:cNvSpPr>
          <p:nvPr/>
        </p:nvSpPr>
        <p:spPr bwMode="auto">
          <a:xfrm>
            <a:off x="6000750" y="6019800"/>
            <a:ext cx="12319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  <a:latin typeface="Times New Roman" panose="02020603050405020304" pitchFamily="18" charset="0"/>
              </a:rPr>
              <a:t>Simulation</a:t>
            </a:r>
            <a:endParaRPr lang="en-US" altLang="fa-IR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4" name="Straight Arrow Connector 12"/>
          <p:cNvCxnSpPr>
            <a:cxnSpLocks noChangeShapeType="1"/>
            <a:stCxn id="41" idx="2"/>
            <a:endCxn id="49" idx="0"/>
          </p:cNvCxnSpPr>
          <p:nvPr/>
        </p:nvCxnSpPr>
        <p:spPr bwMode="auto">
          <a:xfrm rot="5400000">
            <a:off x="6533357" y="5777706"/>
            <a:ext cx="285750" cy="1746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Arrow Connector 12"/>
          <p:cNvCxnSpPr>
            <a:cxnSpLocks noChangeShapeType="1"/>
          </p:cNvCxnSpPr>
          <p:nvPr/>
        </p:nvCxnSpPr>
        <p:spPr bwMode="auto">
          <a:xfrm rot="16200000" flipH="1">
            <a:off x="6540500" y="4818063"/>
            <a:ext cx="212725" cy="63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Arrow Connector 26"/>
          <p:cNvCxnSpPr>
            <a:cxnSpLocks noChangeShapeType="1"/>
          </p:cNvCxnSpPr>
          <p:nvPr/>
        </p:nvCxnSpPr>
        <p:spPr bwMode="auto">
          <a:xfrm>
            <a:off x="7286625" y="6122988"/>
            <a:ext cx="1096963" cy="2063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7683500" y="5462588"/>
            <a:ext cx="13509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Arrow Connector 18"/>
          <p:cNvCxnSpPr>
            <a:cxnSpLocks noChangeShapeType="1"/>
          </p:cNvCxnSpPr>
          <p:nvPr/>
        </p:nvCxnSpPr>
        <p:spPr bwMode="auto">
          <a:xfrm rot="10800000" flipV="1">
            <a:off x="6643688" y="4760913"/>
            <a:ext cx="1792287" cy="25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3" grpId="0" animBg="1"/>
      <p:bldP spid="34" grpId="0"/>
      <p:bldP spid="35" grpId="0" animBg="1"/>
      <p:bldP spid="36" grpId="0"/>
      <p:bldP spid="46" grpId="0" animBg="1"/>
      <p:bldP spid="47" grpId="0"/>
      <p:bldP spid="62" grpId="0" animBg="1"/>
      <p:bldP spid="63" grpId="0"/>
      <p:bldP spid="69" grpId="0" animBg="1"/>
      <p:bldP spid="70" grpId="0"/>
      <p:bldP spid="73" grpId="0" animBg="1"/>
      <p:bldP spid="74" grpId="0"/>
      <p:bldP spid="41" grpId="0" animBg="1"/>
      <p:bldP spid="42" grpId="0"/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539750" y="1268413"/>
            <a:ext cx="7772400" cy="4648200"/>
          </a:xfrm>
        </p:spPr>
        <p:txBody>
          <a:bodyPr/>
          <a:lstStyle/>
          <a:p>
            <a:pPr algn="r" rtl="1"/>
            <a:r>
              <a:rPr lang="fa-IR" altLang="fa-IR" sz="2800" dirty="0" smtClean="0">
                <a:cs typeface="B Nazanin" panose="00000400000000000000" pitchFamily="2" charset="-78"/>
              </a:rPr>
              <a:t>ساختار یک بلوک منطقی فرضی: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800" dirty="0" smtClean="0">
                <a:cs typeface="B Nazanin" panose="00000400000000000000" pitchFamily="2" charset="-78"/>
              </a:rPr>
              <a:t> </a:t>
            </a:r>
            <a:r>
              <a:rPr lang="en-US" altLang="fa-IR" sz="2800" dirty="0" err="1" smtClean="0">
                <a:cs typeface="B Nazanin" panose="00000400000000000000" pitchFamily="2" charset="-78"/>
              </a:rPr>
              <a:t>LUT</a:t>
            </a:r>
            <a:r>
              <a:rPr lang="fa-IR" altLang="fa-IR" sz="2800" dirty="0" smtClean="0">
                <a:cs typeface="B Nazanin" panose="00000400000000000000" pitchFamily="2" charset="-78"/>
              </a:rPr>
              <a:t> سه ورودی</a:t>
            </a: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800" dirty="0" smtClean="0">
                <a:cs typeface="B Nazanin" panose="00000400000000000000" pitchFamily="2" charset="-78"/>
              </a:rPr>
              <a:t> </a:t>
            </a:r>
            <a:r>
              <a:rPr lang="en-US" altLang="fa-IR" sz="2800" dirty="0" err="1" smtClean="0">
                <a:cs typeface="B Nazanin" panose="00000400000000000000" pitchFamily="2" charset="-78"/>
              </a:rPr>
              <a:t>FF</a:t>
            </a:r>
            <a:endParaRPr lang="fa-IR" altLang="fa-IR" sz="2800" dirty="0" smtClean="0">
              <a:cs typeface="B Nazanin" panose="00000400000000000000" pitchFamily="2" charset="-78"/>
            </a:endParaRPr>
          </a:p>
          <a:p>
            <a:pPr lvl="1" algn="r" rtl="1">
              <a:buFont typeface="Wingdings" panose="05000000000000000000" pitchFamily="2" charset="2"/>
              <a:buChar char="q"/>
            </a:pPr>
            <a:r>
              <a:rPr lang="fa-IR" altLang="fa-IR" sz="2800" dirty="0" smtClean="0">
                <a:cs typeface="B Nazanin" panose="00000400000000000000" pitchFamily="2" charset="-78"/>
              </a:rPr>
              <a:t> </a:t>
            </a:r>
            <a:r>
              <a:rPr lang="en-US" altLang="fa-IR" sz="2800" dirty="0" smtClean="0">
                <a:cs typeface="B Nazanin" panose="00000400000000000000" pitchFamily="2" charset="-78"/>
              </a:rPr>
              <a:t>MUX</a:t>
            </a:r>
            <a:r>
              <a:rPr lang="fa-IR" altLang="fa-IR" sz="2800" dirty="0" smtClean="0">
                <a:cs typeface="B Nazanin" panose="00000400000000000000" pitchFamily="2" charset="-78"/>
              </a:rPr>
              <a:t> کنارگذر</a:t>
            </a:r>
            <a:endParaRPr lang="en-US" altLang="fa-IR" sz="2800" dirty="0" smtClean="0">
              <a:cs typeface="B Nazanin" panose="00000400000000000000" pitchFamily="2" charset="-78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088C82-AE97-458C-80DD-EAE1B886623A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pic>
        <p:nvPicPr>
          <p:cNvPr id="665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97200"/>
            <a:ext cx="2276475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539750" y="1268413"/>
            <a:ext cx="7772400" cy="4648200"/>
          </a:xfrm>
        </p:spPr>
        <p:txBody>
          <a:bodyPr/>
          <a:lstStyle/>
          <a:p>
            <a:r>
              <a:rPr lang="fa-IR" altLang="fa-IR" smtClean="0"/>
              <a:t>پیاده‌سازی </a:t>
            </a:r>
            <a:r>
              <a:rPr lang="en-US" altLang="fa-IR" smtClean="0"/>
              <a:t>FSM</a:t>
            </a:r>
            <a:r>
              <a:rPr lang="fa-IR" altLang="fa-IR" smtClean="0"/>
              <a:t> روی </a:t>
            </a:r>
            <a:r>
              <a:rPr lang="en-US" altLang="fa-IR" smtClean="0"/>
              <a:t>FPGA</a:t>
            </a:r>
          </a:p>
          <a:p>
            <a:pPr lvl="1"/>
            <a:r>
              <a:rPr lang="fa-IR" altLang="fa-IR" smtClean="0"/>
              <a:t>ورودی‌ها: </a:t>
            </a:r>
            <a:r>
              <a:rPr lang="en-US" altLang="fa-IR" smtClean="0"/>
              <a:t>D</a:t>
            </a:r>
            <a:r>
              <a:rPr lang="fa-IR" altLang="fa-IR" smtClean="0"/>
              <a:t> و </a:t>
            </a:r>
            <a:r>
              <a:rPr lang="en-US" altLang="fa-IR" smtClean="0"/>
              <a:t>P</a:t>
            </a:r>
          </a:p>
          <a:p>
            <a:pPr lvl="1"/>
            <a:r>
              <a:rPr lang="fa-IR" altLang="fa-IR" smtClean="0"/>
              <a:t>خروجی: </a:t>
            </a:r>
            <a:r>
              <a:rPr lang="en-US" altLang="fa-IR" smtClean="0"/>
              <a:t>DOOR</a:t>
            </a:r>
          </a:p>
          <a:p>
            <a:r>
              <a:rPr lang="fa-IR" altLang="fa-IR" smtClean="0"/>
              <a:t>کد حالات: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fa-IR" smtClean="0"/>
              <a:t>START: 00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fa-IR" smtClean="0"/>
              <a:t>P200: 01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fa-IR" smtClean="0"/>
              <a:t>P400: 10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altLang="fa-IR" smtClean="0"/>
              <a:t>FULL: 11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19DCE9A-53CC-4FFC-B87A-6975FAADFC81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758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052513"/>
            <a:ext cx="268287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989716"/>
              </p:ext>
            </p:extLst>
          </p:nvPr>
        </p:nvGraphicFramePr>
        <p:xfrm>
          <a:off x="468313" y="896938"/>
          <a:ext cx="4024312" cy="476408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</a:tblGrid>
              <a:tr h="8378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(خروجی)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بعدی)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 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(ورودی­ها)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جاری)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87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13883DA-5321-4A45-BE7D-09DD182CA6B1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989716"/>
              </p:ext>
            </p:extLst>
          </p:nvPr>
        </p:nvGraphicFramePr>
        <p:xfrm>
          <a:off x="468313" y="896938"/>
          <a:ext cx="4024312" cy="476408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  <a:gridCol w="1006078">
                  <a:extLst>
                    <a:ext uri="{9D8B030D-6E8A-4147-A177-3AD203B41FA5}"/>
                  </a:extLst>
                </a:gridCol>
              </a:tblGrid>
              <a:tr h="837829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(خروجی)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بعدی)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 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(ورودی­ها)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جاری)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START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P400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  <a:tr h="24539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FULL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FULL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0856" marR="70856" marT="0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687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13883DA-5321-4A45-BE7D-09DD182CA6B1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59244"/>
              </p:ext>
            </p:extLst>
          </p:nvPr>
        </p:nvGraphicFramePr>
        <p:xfrm>
          <a:off x="4578370" y="873125"/>
          <a:ext cx="3879830" cy="4934451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953690">
                  <a:extLst>
                    <a:ext uri="{9D8B030D-6E8A-4147-A177-3AD203B41FA5}"/>
                  </a:extLst>
                </a:gridCol>
                <a:gridCol w="953690">
                  <a:extLst>
                    <a:ext uri="{9D8B030D-6E8A-4147-A177-3AD203B41FA5}"/>
                  </a:extLst>
                </a:gridCol>
                <a:gridCol w="953690">
                  <a:extLst>
                    <a:ext uri="{9D8B030D-6E8A-4147-A177-3AD203B41FA5}"/>
                  </a:extLst>
                </a:gridCol>
                <a:gridCol w="1018760">
                  <a:extLst>
                    <a:ext uri="{9D8B030D-6E8A-4147-A177-3AD203B41FA5}"/>
                  </a:extLst>
                </a:gridCol>
              </a:tblGrid>
              <a:tr h="82768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(خروجی)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بعدی)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D P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(ورودی­ها)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A B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(حالت جاری)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X 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0 1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  <a:tr h="256673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1 1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1 1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3036" marR="73036" marT="0" marB="0" anchor="ctr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49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692150" y="392113"/>
            <a:ext cx="7773988" cy="444500"/>
          </a:xfrm>
        </p:spPr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01C4FE6-A608-4683-B926-AD438090E4A4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69636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562100"/>
          </a:xfrm>
        </p:spPr>
        <p:txBody>
          <a:bodyPr/>
          <a:lstStyle/>
          <a:p>
            <a:r>
              <a:rPr lang="fa-IR" altLang="fa-IR" smtClean="0"/>
              <a:t>معادلات اولیة ورودی‌های </a:t>
            </a:r>
            <a:r>
              <a:rPr lang="en-US" altLang="fa-IR" smtClean="0"/>
              <a:t>FF</a:t>
            </a:r>
            <a:r>
              <a:rPr lang="fa-IR" altLang="fa-IR" smtClean="0"/>
              <a:t>ها:</a:t>
            </a:r>
          </a:p>
          <a:p>
            <a:pPr lvl="1" algn="l" rtl="0"/>
            <a:r>
              <a:rPr lang="en-US" altLang="fa-IR" smtClean="0"/>
              <a:t>D</a:t>
            </a:r>
            <a:r>
              <a:rPr lang="en-US" altLang="fa-IR" baseline="-25000" smtClean="0"/>
              <a:t>A</a:t>
            </a:r>
            <a:r>
              <a:rPr lang="en-US" altLang="fa-IR" smtClean="0"/>
              <a:t> = …</a:t>
            </a:r>
          </a:p>
          <a:p>
            <a:pPr lvl="1" algn="l" rtl="0"/>
            <a:r>
              <a:rPr lang="en-US" altLang="fa-IR" smtClean="0"/>
              <a:t>D</a:t>
            </a:r>
            <a:r>
              <a:rPr lang="en-US" altLang="fa-IR" baseline="-25000" smtClean="0"/>
              <a:t>B</a:t>
            </a:r>
            <a:r>
              <a:rPr lang="en-US" altLang="fa-IR" smtClean="0"/>
              <a:t> =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58813" y="2565400"/>
            <a:ext cx="7772400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kern="0" dirty="0" smtClean="0"/>
              <a:t>معادلات اولیة خروجی:</a:t>
            </a:r>
          </a:p>
          <a:p>
            <a:pPr lvl="1" algn="l" rtl="0">
              <a:defRPr/>
            </a:pPr>
            <a:r>
              <a:rPr lang="en-US" kern="0" dirty="0" smtClean="0"/>
              <a:t>DOOR = </a:t>
            </a:r>
          </a:p>
          <a:p>
            <a:pPr lvl="1" algn="l" rtl="0">
              <a:defRPr/>
            </a:pPr>
            <a:endParaRPr lang="en-US" kern="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58813" y="3768725"/>
            <a:ext cx="77724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990600" indent="-53340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8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defRPr/>
            </a:pPr>
            <a:r>
              <a:rPr lang="fa-IR" kern="0" dirty="0" smtClean="0"/>
              <a:t>بهینه‌سازی مستقل از فناوری:</a:t>
            </a:r>
          </a:p>
          <a:p>
            <a:pPr lvl="1" algn="l" rtl="0">
              <a:defRPr/>
            </a:pPr>
            <a:r>
              <a:rPr lang="en-US" kern="0" dirty="0"/>
              <a:t>D</a:t>
            </a:r>
            <a:r>
              <a:rPr lang="en-US" kern="0" baseline="-25000" dirty="0"/>
              <a:t>A</a:t>
            </a:r>
            <a:r>
              <a:rPr lang="en-US" kern="0" dirty="0"/>
              <a:t> = A + P + B.D</a:t>
            </a:r>
          </a:p>
          <a:p>
            <a:pPr lvl="1" algn="l" rtl="0">
              <a:defRPr/>
            </a:pPr>
            <a:r>
              <a:rPr lang="en-US" kern="0" dirty="0"/>
              <a:t>D</a:t>
            </a:r>
            <a:r>
              <a:rPr lang="en-US" kern="0" baseline="-25000" dirty="0"/>
              <a:t>B</a:t>
            </a:r>
            <a:r>
              <a:rPr lang="en-US" kern="0" dirty="0"/>
              <a:t> = B.D’ + P + B’.D + </a:t>
            </a:r>
            <a:r>
              <a:rPr lang="en-US" kern="0" dirty="0" smtClean="0"/>
              <a:t>A.B</a:t>
            </a:r>
            <a:endParaRPr lang="fa-IR" kern="0" dirty="0" smtClean="0"/>
          </a:p>
          <a:p>
            <a:pPr lvl="1" algn="l" rtl="0">
              <a:defRPr/>
            </a:pPr>
            <a:r>
              <a:rPr lang="en-US" dirty="0">
                <a:ea typeface="Calibri" panose="020F0502020204030204" pitchFamily="34" charset="0"/>
                <a:cs typeface="B Nazanin" panose="00000400000000000000" pitchFamily="2" charset="-78"/>
              </a:rPr>
              <a:t>DOOR = A.B’.D + B’.P + A’.P</a:t>
            </a:r>
            <a:endParaRPr lang="en-US" sz="2000" dirty="0">
              <a:ea typeface="Calibri" panose="020F0502020204030204" pitchFamily="34" charset="0"/>
            </a:endParaRPr>
          </a:p>
          <a:p>
            <a:pPr lvl="1" algn="l" rtl="0">
              <a:defRPr/>
            </a:pPr>
            <a:endParaRPr lang="en-US" kern="0" dirty="0"/>
          </a:p>
          <a:p>
            <a:pPr lvl="1" algn="l" rtl="0">
              <a:defRPr/>
            </a:pPr>
            <a:endParaRPr 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fa-IR" smtClean="0"/>
              <a:t>نگاشت فناوری</a:t>
            </a:r>
            <a:endParaRPr lang="en-US" altLang="fa-IR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68BF5A77-EC3B-4D69-8A45-5969F20434B6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 flipV="1">
            <a:off x="1068388" y="228600"/>
            <a:ext cx="8112125" cy="4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0662" name="Object 5"/>
          <p:cNvGraphicFramePr>
            <a:graphicFrameLocks noChangeAspect="1"/>
          </p:cNvGraphicFramePr>
          <p:nvPr/>
        </p:nvGraphicFramePr>
        <p:xfrm>
          <a:off x="539750" y="403225"/>
          <a:ext cx="4895850" cy="603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7" name="Visio" r:id="rId4" imgW="40595492" imgH="49996789" progId="Visio.Drawing.11">
                  <p:embed/>
                </p:oleObj>
              </mc:Choice>
              <mc:Fallback>
                <p:oleObj name="Visio" r:id="rId4" imgW="40595492" imgH="4999678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3225"/>
                        <a:ext cx="4895850" cy="603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831850" y="1219200"/>
            <a:ext cx="7772400" cy="4648200"/>
          </a:xfrm>
        </p:spPr>
        <p:txBody>
          <a:bodyPr/>
          <a:lstStyle/>
          <a:p>
            <a:r>
              <a:rPr lang="fa-IR" altLang="fa-IR" smtClean="0"/>
              <a:t>جایابی</a:t>
            </a:r>
            <a:endParaRPr lang="en-US" altLang="fa-IR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909D266-47CB-48B1-B4D7-7AE10B60DB34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692150" y="836613"/>
          <a:ext cx="6111875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0" name="Visio" r:id="rId4" imgW="39966972" imgH="36309268" progId="Visio.Drawing.11">
                  <p:embed/>
                </p:oleObj>
              </mc:Choice>
              <mc:Fallback>
                <p:oleObj name="Visio" r:id="rId4" imgW="39966972" imgH="3630926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836613"/>
                        <a:ext cx="6111875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fa-IR" smtClean="0"/>
              <a:t>مثال</a:t>
            </a:r>
            <a:endParaRPr lang="en-US" altLang="fa-IR" smtClean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altLang="fa-IR" smtClean="0"/>
              <a:t>مسیریابی</a:t>
            </a:r>
            <a:endParaRPr lang="en-US" altLang="fa-IR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BD5F30A-F9ED-4500-B619-9DE04CA83F6C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300" b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270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819150"/>
            <a:ext cx="5557837" cy="55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5FDB4-D6B4-4D9F-A4EB-73E98120BF7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fa-IR" smtClean="0"/>
              <a:t>[Bobda07] C. Bobda, “Introduction to Reconfigurable Computing: Architectures, Algorithms and Applications,” Springer, 2007.</a:t>
            </a:r>
          </a:p>
          <a:p>
            <a:pPr lvl="1" eaLnBrk="1" hangingPunct="1"/>
            <a:endParaRPr lang="en-US" altLang="fa-IR" smtClean="0"/>
          </a:p>
          <a:p>
            <a:pPr lvl="1" algn="r" rtl="1" eaLnBrk="1" hangingPunct="1"/>
            <a:r>
              <a:rPr lang="fa-IR" altLang="fa-IR" b="1" smtClean="0">
                <a:cs typeface="B Nazanin" panose="00000400000000000000" pitchFamily="2" charset="-78"/>
              </a:rPr>
              <a:t>م. صاحب‌الزمانی، طراحی کامپیوتری سیستم‌های دیجیتال، نشر شیخ بهایی، 1398.</a:t>
            </a:r>
          </a:p>
          <a:p>
            <a:pPr lvl="1" algn="r" rt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22C82-55D4-4673-9D53-5E96238512C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1108075"/>
            <a:ext cx="5376862" cy="5200650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>Devices with one or more hard-macro processors:</a:t>
            </a:r>
          </a:p>
          <a:p>
            <a:pPr marL="1265237" lvl="2" indent="-287338" defTabSz="449263" eaLnBrk="1" hangingPunct="1">
              <a:lnSpc>
                <a:spcPct val="93000"/>
              </a:lnSpc>
              <a:buSzPct val="85000"/>
              <a:buFont typeface="Arial" charset="0"/>
              <a:buChar char="−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000" dirty="0" err="1" smtClean="0"/>
              <a:t>Xilinx</a:t>
            </a:r>
            <a:r>
              <a:rPr lang="en-GB" sz="2000" dirty="0" smtClean="0"/>
              <a:t> </a:t>
            </a:r>
            <a:r>
              <a:rPr lang="en-GB" sz="2000" dirty="0" err="1" smtClean="0"/>
              <a:t>Virtex</a:t>
            </a:r>
            <a:r>
              <a:rPr lang="en-GB" sz="2000" dirty="0" smtClean="0"/>
              <a:t> II-Pro up </a:t>
            </a:r>
          </a:p>
          <a:p>
            <a:pPr marL="1265237" lvl="2" indent="-287338" defTabSz="449263" eaLnBrk="1" hangingPunct="1">
              <a:lnSpc>
                <a:spcPct val="93000"/>
              </a:lnSpc>
              <a:buSzPct val="85000"/>
              <a:buFont typeface="Arial" charset="0"/>
              <a:buChar char="−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000" dirty="0" smtClean="0"/>
              <a:t>Intel Cyclone V and </a:t>
            </a:r>
            <a:r>
              <a:rPr lang="en-GB" sz="2000" dirty="0" err="1" smtClean="0"/>
              <a:t>Arria</a:t>
            </a:r>
            <a:r>
              <a:rPr lang="en-GB" sz="2000" dirty="0" smtClean="0"/>
              <a:t> V</a:t>
            </a:r>
          </a:p>
          <a:p>
            <a:pPr marL="1295400" lvl="2" indent="-215900" defTabSz="449263" eaLnBrk="1" hangingPunct="1">
              <a:lnSpc>
                <a:spcPct val="93000"/>
              </a:lnSpc>
              <a:buSzPct val="85000"/>
              <a:buFont typeface="Arial" charset="0"/>
              <a:buChar char="−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000" dirty="0"/>
              <a:t>C</a:t>
            </a:r>
            <a:r>
              <a:rPr lang="en-GB" sz="2000" dirty="0" smtClean="0"/>
              <a:t>omplete system in one device</a:t>
            </a:r>
          </a:p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2000" dirty="0" smtClean="0">
              <a:solidFill>
                <a:schemeClr val="tx1"/>
              </a:solidFill>
            </a:endParaRPr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dirty="0" smtClean="0"/>
              <a:t>Reconfiguration process can be:</a:t>
            </a:r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endParaRPr lang="en-GB" sz="700" dirty="0" smtClean="0"/>
          </a:p>
          <a:p>
            <a:pPr marL="1295400" lvl="2" indent="-215900" defTabSz="449263" eaLnBrk="1" hangingPunct="1">
              <a:buSzPct val="85000"/>
              <a:buFont typeface="Arial" charset="0"/>
              <a:buChar char="−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000" dirty="0" smtClean="0">
                <a:solidFill>
                  <a:srgbClr val="FF3300"/>
                </a:solidFill>
              </a:rPr>
              <a:t>Full:</a:t>
            </a:r>
            <a:r>
              <a:rPr lang="en-GB" sz="2000" dirty="0" smtClean="0"/>
              <a:t> The complete device have to be reconfigured.</a:t>
            </a:r>
          </a:p>
          <a:p>
            <a:pPr marL="1295400" lvl="2" indent="-215900" defTabSz="449263" eaLnBrk="1" hangingPunct="1">
              <a:buSzPct val="85000"/>
              <a:buFont typeface="Arial" charset="0"/>
              <a:buChar char="−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GB" sz="2000" dirty="0" smtClean="0">
                <a:solidFill>
                  <a:srgbClr val="FF3300"/>
                </a:solidFill>
              </a:rPr>
              <a:t>Partial:</a:t>
            </a:r>
            <a:r>
              <a:rPr lang="en-GB" sz="2000" dirty="0" smtClean="0"/>
              <a:t> Only part of the device is configured while the rest keeps running. 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Computation flow</a:t>
            </a:r>
            <a:endParaRPr lang="de-DE" altLang="fa-IR" smtClean="0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25" y="836613"/>
            <a:ext cx="4087813" cy="373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7500938" y="2214563"/>
            <a:ext cx="657225" cy="415925"/>
          </a:xfrm>
          <a:prstGeom prst="rect">
            <a:avLst/>
          </a:prstGeom>
          <a:solidFill>
            <a:srgbClr val="FF5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Wait for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start signal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700">
                <a:solidFill>
                  <a:schemeClr val="tx1"/>
                </a:solidFill>
                <a:latin typeface="Times New Roman" panose="02020603050405020304" pitchFamily="18" charset="0"/>
              </a:rPr>
              <a:t>from CPU</a:t>
            </a:r>
            <a:endParaRPr lang="en-US" altLang="fa-IR" sz="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7D5635-B854-4F59-A23B-86300C7BE59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RTR Challenges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5832475" cy="5305425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Management of </a:t>
            </a:r>
            <a:r>
              <a:rPr lang="en-US" altLang="fa-IR" dirty="0" err="1" smtClean="0"/>
              <a:t>Reconf</a:t>
            </a:r>
            <a:r>
              <a:rPr lang="en-US" altLang="fa-IR" dirty="0" smtClean="0"/>
              <a:t>. Device:</a:t>
            </a:r>
          </a:p>
          <a:p>
            <a:pPr lvl="2" eaLnBrk="1" hangingPunct="1"/>
            <a:r>
              <a:rPr lang="en-US" altLang="fa-IR" dirty="0" smtClean="0"/>
              <a:t>Usually as a part of the OS running on a processor</a:t>
            </a:r>
          </a:p>
          <a:p>
            <a:pPr lvl="1" eaLnBrk="1" hangingPunct="1"/>
            <a:r>
              <a:rPr lang="en-US" altLang="fa-IR" dirty="0" smtClean="0"/>
              <a:t>Scheduler</a:t>
            </a:r>
          </a:p>
          <a:p>
            <a:pPr lvl="2" eaLnBrk="1" hangingPunct="1"/>
            <a:r>
              <a:rPr lang="en-US" altLang="fa-IR" dirty="0" smtClean="0"/>
              <a:t>Decides when a task must be executed</a:t>
            </a:r>
          </a:p>
          <a:p>
            <a:pPr lvl="2" eaLnBrk="1" hangingPunct="1"/>
            <a:r>
              <a:rPr lang="en-US" altLang="fa-IR" dirty="0" smtClean="0"/>
              <a:t>Tasks as modules in a database</a:t>
            </a:r>
          </a:p>
          <a:p>
            <a:pPr lvl="2" eaLnBrk="1" hangingPunct="1"/>
            <a:r>
              <a:rPr lang="en-US" altLang="fa-IR" dirty="0" smtClean="0"/>
              <a:t>Characterized by (</a:t>
            </a:r>
            <a:r>
              <a:rPr lang="en-US" altLang="fa-IR" dirty="0" err="1" smtClean="0"/>
              <a:t>bbox</a:t>
            </a:r>
            <a:r>
              <a:rPr lang="en-US" altLang="fa-IR" dirty="0" smtClean="0"/>
              <a:t>, run time)</a:t>
            </a:r>
          </a:p>
          <a:p>
            <a:pPr lvl="1" eaLnBrk="1" hangingPunct="1"/>
            <a:r>
              <a:rPr lang="en-US" altLang="fa-IR" dirty="0" smtClean="0"/>
              <a:t>Placer</a:t>
            </a:r>
          </a:p>
          <a:p>
            <a:pPr lvl="2" eaLnBrk="1" hangingPunct="1"/>
            <a:r>
              <a:rPr lang="en-US" altLang="fa-IR" dirty="0" smtClean="0"/>
              <a:t>Temporal placement: management of tasks considering their run time</a:t>
            </a:r>
          </a:p>
          <a:p>
            <a:pPr lvl="2" eaLnBrk="1" hangingPunct="1"/>
            <a:r>
              <a:rPr lang="en-US" altLang="fa-IR" dirty="0" smtClean="0"/>
              <a:t>Allocates a set of resources for the task.</a:t>
            </a:r>
          </a:p>
          <a:p>
            <a:pPr lvl="2" eaLnBrk="1" hangingPunct="1"/>
            <a:r>
              <a:rPr lang="en-US" altLang="fa-IR" dirty="0" smtClean="0"/>
              <a:t>If cannot find a site, task is rejected</a:t>
            </a:r>
          </a:p>
          <a:p>
            <a:pPr eaLnBrk="1" hangingPunct="1"/>
            <a:r>
              <a:rPr lang="en-US" altLang="fa-IR" dirty="0" smtClean="0"/>
              <a:t>Challenges:</a:t>
            </a:r>
          </a:p>
          <a:p>
            <a:pPr lvl="1" eaLnBrk="1" hangingPunct="1"/>
            <a:r>
              <a:rPr lang="en-US" altLang="fa-IR" dirty="0" smtClean="0"/>
              <a:t>Fragmentation</a:t>
            </a:r>
          </a:p>
          <a:p>
            <a:pPr lvl="1" eaLnBrk="1" hangingPunct="1"/>
            <a:r>
              <a:rPr lang="en-US" altLang="fa-IR" dirty="0" smtClean="0"/>
              <a:t>Communication between new/old tasks</a:t>
            </a:r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5969000" y="2195513"/>
            <a:ext cx="2830513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6126163" y="1854200"/>
            <a:ext cx="1587" cy="423863"/>
          </a:xfrm>
          <a:prstGeom prst="line">
            <a:avLst/>
          </a:prstGeom>
          <a:noFill/>
          <a:ln w="2844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59" name="Text Box 6"/>
          <p:cNvSpPr txBox="1">
            <a:spLocks noChangeArrowheads="1"/>
          </p:cNvSpPr>
          <p:nvPr/>
        </p:nvSpPr>
        <p:spPr bwMode="auto">
          <a:xfrm>
            <a:off x="5864225" y="2244725"/>
            <a:ext cx="849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788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 i="1">
                <a:solidFill>
                  <a:srgbClr val="FF3300"/>
                </a:solidFill>
                <a:latin typeface="Times New Roman" panose="02020603050405020304" pitchFamily="18" charset="0"/>
              </a:rPr>
              <a:t>Services</a:t>
            </a:r>
          </a:p>
        </p:txBody>
      </p:sp>
      <p:sp>
        <p:nvSpPr>
          <p:cNvPr id="23560" name="Oval 7"/>
          <p:cNvSpPr>
            <a:spLocks noChangeArrowheads="1"/>
          </p:cNvSpPr>
          <p:nvPr/>
        </p:nvSpPr>
        <p:spPr bwMode="auto">
          <a:xfrm>
            <a:off x="6161088" y="1296988"/>
            <a:ext cx="709612" cy="427037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1" name="Text Box 8"/>
          <p:cNvSpPr txBox="1">
            <a:spLocks noChangeArrowheads="1"/>
          </p:cNvSpPr>
          <p:nvPr/>
        </p:nvSpPr>
        <p:spPr bwMode="auto">
          <a:xfrm>
            <a:off x="6261100" y="1395413"/>
            <a:ext cx="5667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1</a:t>
            </a:r>
          </a:p>
        </p:txBody>
      </p:sp>
      <p:sp>
        <p:nvSpPr>
          <p:cNvPr id="23562" name="Oval 9"/>
          <p:cNvSpPr>
            <a:spLocks noChangeArrowheads="1"/>
          </p:cNvSpPr>
          <p:nvPr/>
        </p:nvSpPr>
        <p:spPr bwMode="auto">
          <a:xfrm>
            <a:off x="6978650" y="915988"/>
            <a:ext cx="708025" cy="425450"/>
          </a:xfrm>
          <a:prstGeom prst="ellipse">
            <a:avLst/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3" name="Text Box 10"/>
          <p:cNvSpPr txBox="1">
            <a:spLocks noChangeArrowheads="1"/>
          </p:cNvSpPr>
          <p:nvPr/>
        </p:nvSpPr>
        <p:spPr bwMode="auto">
          <a:xfrm>
            <a:off x="7077075" y="1012825"/>
            <a:ext cx="568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2</a:t>
            </a:r>
          </a:p>
        </p:txBody>
      </p:sp>
      <p:sp>
        <p:nvSpPr>
          <p:cNvPr id="23564" name="Oval 11"/>
          <p:cNvSpPr>
            <a:spLocks noChangeArrowheads="1"/>
          </p:cNvSpPr>
          <p:nvPr/>
        </p:nvSpPr>
        <p:spPr bwMode="auto">
          <a:xfrm>
            <a:off x="7756525" y="1311275"/>
            <a:ext cx="709613" cy="42703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5" name="Text Box 12"/>
          <p:cNvSpPr txBox="1">
            <a:spLocks noChangeArrowheads="1"/>
          </p:cNvSpPr>
          <p:nvPr/>
        </p:nvSpPr>
        <p:spPr bwMode="auto">
          <a:xfrm>
            <a:off x="7856538" y="1411288"/>
            <a:ext cx="5667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N</a:t>
            </a:r>
          </a:p>
        </p:txBody>
      </p:sp>
      <p:sp>
        <p:nvSpPr>
          <p:cNvPr id="23566" name="Line 13"/>
          <p:cNvSpPr>
            <a:spLocks noChangeShapeType="1"/>
          </p:cNvSpPr>
          <p:nvPr/>
        </p:nvSpPr>
        <p:spPr bwMode="auto">
          <a:xfrm>
            <a:off x="6586538" y="1792288"/>
            <a:ext cx="24765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7" name="Line 14"/>
          <p:cNvSpPr>
            <a:spLocks noChangeShapeType="1"/>
          </p:cNvSpPr>
          <p:nvPr/>
        </p:nvSpPr>
        <p:spPr bwMode="auto">
          <a:xfrm flipH="1">
            <a:off x="7896225" y="1792288"/>
            <a:ext cx="17780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8" name="Line 15"/>
          <p:cNvSpPr>
            <a:spLocks noChangeShapeType="1"/>
          </p:cNvSpPr>
          <p:nvPr/>
        </p:nvSpPr>
        <p:spPr bwMode="auto">
          <a:xfrm>
            <a:off x="7364413" y="1474788"/>
            <a:ext cx="1587" cy="708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69" name="AutoShape 16"/>
          <p:cNvSpPr>
            <a:spLocks noChangeArrowheads="1"/>
          </p:cNvSpPr>
          <p:nvPr/>
        </p:nvSpPr>
        <p:spPr bwMode="auto">
          <a:xfrm>
            <a:off x="6197600" y="2882900"/>
            <a:ext cx="1028700" cy="1076325"/>
          </a:xfrm>
          <a:prstGeom prst="roundRect">
            <a:avLst>
              <a:gd name="adj" fmla="val 19185"/>
            </a:avLst>
          </a:prstGeom>
          <a:solidFill>
            <a:srgbClr val="CC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AutoShape 17"/>
          <p:cNvSpPr>
            <a:spLocks noChangeArrowheads="1"/>
          </p:cNvSpPr>
          <p:nvPr/>
        </p:nvSpPr>
        <p:spPr bwMode="auto">
          <a:xfrm>
            <a:off x="7718425" y="2746375"/>
            <a:ext cx="981075" cy="538163"/>
          </a:xfrm>
          <a:prstGeom prst="roundRect">
            <a:avLst>
              <a:gd name="adj" fmla="val 19250"/>
            </a:avLst>
          </a:prstGeom>
          <a:solidFill>
            <a:srgbClr val="F6F8A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571" name="Group 18"/>
          <p:cNvGrpSpPr>
            <a:grpSpLocks/>
          </p:cNvGrpSpPr>
          <p:nvPr/>
        </p:nvGrpSpPr>
        <p:grpSpPr bwMode="auto">
          <a:xfrm>
            <a:off x="7718425" y="3614738"/>
            <a:ext cx="979488" cy="534987"/>
            <a:chOff x="5360" y="2510"/>
            <a:chExt cx="680" cy="371"/>
          </a:xfrm>
        </p:grpSpPr>
        <p:sp>
          <p:nvSpPr>
            <p:cNvPr id="23613" name="AutoShape 19"/>
            <p:cNvSpPr>
              <a:spLocks noChangeArrowheads="1"/>
            </p:cNvSpPr>
            <p:nvPr/>
          </p:nvSpPr>
          <p:spPr bwMode="auto">
            <a:xfrm>
              <a:off x="5360" y="2510"/>
              <a:ext cx="681" cy="372"/>
            </a:xfrm>
            <a:prstGeom prst="roundRect">
              <a:avLst>
                <a:gd name="adj" fmla="val 19083"/>
              </a:avLst>
            </a:prstGeom>
            <a:solidFill>
              <a:srgbClr val="CCE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4" name="Text Box 20"/>
            <p:cNvSpPr txBox="1">
              <a:spLocks noChangeArrowheads="1"/>
            </p:cNvSpPr>
            <p:nvPr/>
          </p:nvSpPr>
          <p:spPr bwMode="auto">
            <a:xfrm>
              <a:off x="5381" y="2530"/>
              <a:ext cx="64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tabLst>
                  <a:tab pos="657225" algn="l"/>
                </a:tabLst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tabLst>
                  <a:tab pos="657225" algn="l"/>
                </a:tabLst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Placer</a:t>
              </a:r>
            </a:p>
          </p:txBody>
        </p:sp>
      </p:grpSp>
      <p:sp>
        <p:nvSpPr>
          <p:cNvPr id="23572" name="Line 21"/>
          <p:cNvSpPr>
            <a:spLocks noChangeShapeType="1"/>
          </p:cNvSpPr>
          <p:nvPr/>
        </p:nvSpPr>
        <p:spPr bwMode="auto">
          <a:xfrm>
            <a:off x="8205788" y="3281363"/>
            <a:ext cx="3175" cy="3444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3573" name="Group 22"/>
          <p:cNvGrpSpPr>
            <a:grpSpLocks/>
          </p:cNvGrpSpPr>
          <p:nvPr/>
        </p:nvGrpSpPr>
        <p:grpSpPr bwMode="auto">
          <a:xfrm>
            <a:off x="6346825" y="3568700"/>
            <a:ext cx="292100" cy="290513"/>
            <a:chOff x="4407" y="2478"/>
            <a:chExt cx="203" cy="202"/>
          </a:xfrm>
        </p:grpSpPr>
        <p:sp>
          <p:nvSpPr>
            <p:cNvPr id="23611" name="AutoShape 23"/>
            <p:cNvSpPr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2" name="Text Box 24"/>
            <p:cNvSpPr txBox="1"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M2</a:t>
              </a:r>
            </a:p>
          </p:txBody>
        </p:sp>
      </p:grpSp>
      <p:grpSp>
        <p:nvGrpSpPr>
          <p:cNvPr id="23574" name="Group 25"/>
          <p:cNvGrpSpPr>
            <a:grpSpLocks/>
          </p:cNvGrpSpPr>
          <p:nvPr/>
        </p:nvGrpSpPr>
        <p:grpSpPr bwMode="auto">
          <a:xfrm>
            <a:off x="6835775" y="3225800"/>
            <a:ext cx="293688" cy="290513"/>
            <a:chOff x="4747" y="2240"/>
            <a:chExt cx="204" cy="202"/>
          </a:xfrm>
        </p:grpSpPr>
        <p:sp>
          <p:nvSpPr>
            <p:cNvPr id="23609" name="AutoShape 26"/>
            <p:cNvSpPr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0" name="Text Box 27"/>
            <p:cNvSpPr txBox="1"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M4</a:t>
              </a:r>
            </a:p>
          </p:txBody>
        </p:sp>
      </p:grpSp>
      <p:grpSp>
        <p:nvGrpSpPr>
          <p:cNvPr id="23575" name="Group 28"/>
          <p:cNvGrpSpPr>
            <a:grpSpLocks/>
          </p:cNvGrpSpPr>
          <p:nvPr/>
        </p:nvGrpSpPr>
        <p:grpSpPr bwMode="auto">
          <a:xfrm>
            <a:off x="6688138" y="3568700"/>
            <a:ext cx="442912" cy="290513"/>
            <a:chOff x="4645" y="2478"/>
            <a:chExt cx="307" cy="202"/>
          </a:xfrm>
        </p:grpSpPr>
        <p:sp>
          <p:nvSpPr>
            <p:cNvPr id="23607" name="AutoShape 29"/>
            <p:cNvSpPr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08" name="Text Box 30"/>
            <p:cNvSpPr txBox="1"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M3</a:t>
              </a:r>
            </a:p>
          </p:txBody>
        </p:sp>
      </p:grpSp>
      <p:grpSp>
        <p:nvGrpSpPr>
          <p:cNvPr id="23576" name="Group 31"/>
          <p:cNvGrpSpPr>
            <a:grpSpLocks/>
          </p:cNvGrpSpPr>
          <p:nvPr/>
        </p:nvGrpSpPr>
        <p:grpSpPr bwMode="auto">
          <a:xfrm>
            <a:off x="6246813" y="3273425"/>
            <a:ext cx="487362" cy="196850"/>
            <a:chOff x="4338" y="2273"/>
            <a:chExt cx="339" cy="137"/>
          </a:xfrm>
        </p:grpSpPr>
        <p:sp>
          <p:nvSpPr>
            <p:cNvPr id="23605" name="AutoShape 32"/>
            <p:cNvSpPr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oundRect">
              <a:avLst>
                <a:gd name="adj" fmla="val 72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06" name="Text Box 33"/>
            <p:cNvSpPr txBox="1"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M1</a:t>
              </a:r>
            </a:p>
          </p:txBody>
        </p:sp>
      </p:grpSp>
      <p:sp>
        <p:nvSpPr>
          <p:cNvPr id="23577" name="Text Box 34"/>
          <p:cNvSpPr txBox="1">
            <a:spLocks noChangeArrowheads="1"/>
          </p:cNvSpPr>
          <p:nvPr/>
        </p:nvSpPr>
        <p:spPr bwMode="auto">
          <a:xfrm>
            <a:off x="6297613" y="2921000"/>
            <a:ext cx="8334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Module Database</a:t>
            </a:r>
          </a:p>
        </p:txBody>
      </p:sp>
      <p:sp>
        <p:nvSpPr>
          <p:cNvPr id="23578" name="Text Box 35"/>
          <p:cNvSpPr txBox="1">
            <a:spLocks noChangeArrowheads="1"/>
          </p:cNvSpPr>
          <p:nvPr/>
        </p:nvSpPr>
        <p:spPr bwMode="auto">
          <a:xfrm>
            <a:off x="7816850" y="2892425"/>
            <a:ext cx="833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Scheduler</a:t>
            </a:r>
          </a:p>
        </p:txBody>
      </p:sp>
      <p:sp>
        <p:nvSpPr>
          <p:cNvPr id="23579" name="Line 36"/>
          <p:cNvSpPr>
            <a:spLocks noChangeShapeType="1"/>
          </p:cNvSpPr>
          <p:nvPr/>
        </p:nvSpPr>
        <p:spPr bwMode="auto">
          <a:xfrm flipV="1">
            <a:off x="8208963" y="4144963"/>
            <a:ext cx="1587" cy="376237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0" name="Line 37"/>
          <p:cNvSpPr>
            <a:spLocks noChangeShapeType="1"/>
          </p:cNvSpPr>
          <p:nvPr/>
        </p:nvSpPr>
        <p:spPr bwMode="auto">
          <a:xfrm>
            <a:off x="8208963" y="2500313"/>
            <a:ext cx="1587" cy="238125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1" name="Line 38"/>
          <p:cNvSpPr>
            <a:spLocks noChangeShapeType="1"/>
          </p:cNvSpPr>
          <p:nvPr/>
        </p:nvSpPr>
        <p:spPr bwMode="auto">
          <a:xfrm flipH="1">
            <a:off x="7213600" y="2998788"/>
            <a:ext cx="496888" cy="1063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2" name="AutoShape 39"/>
          <p:cNvSpPr>
            <a:spLocks noChangeArrowheads="1"/>
          </p:cNvSpPr>
          <p:nvPr/>
        </p:nvSpPr>
        <p:spPr bwMode="auto">
          <a:xfrm>
            <a:off x="7675563" y="2220913"/>
            <a:ext cx="1158875" cy="276225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>
                <a:solidFill>
                  <a:srgbClr val="000000"/>
                </a:solidFill>
                <a:latin typeface="Times New Roman" panose="02020603050405020304" pitchFamily="18" charset="0"/>
              </a:rPr>
              <a:t>Task Request</a:t>
            </a:r>
          </a:p>
        </p:txBody>
      </p:sp>
      <p:sp>
        <p:nvSpPr>
          <p:cNvPr id="23583" name="AutoShape 40"/>
          <p:cNvSpPr>
            <a:spLocks noChangeArrowheads="1"/>
          </p:cNvSpPr>
          <p:nvPr/>
        </p:nvSpPr>
        <p:spPr bwMode="auto">
          <a:xfrm>
            <a:off x="5910263" y="2273300"/>
            <a:ext cx="3179762" cy="2022475"/>
          </a:xfrm>
          <a:prstGeom prst="roundRect">
            <a:avLst>
              <a:gd name="adj" fmla="val 69"/>
            </a:avLst>
          </a:prstGeom>
          <a:solidFill>
            <a:srgbClr val="FFFF00">
              <a:alpha val="20000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4" name="AutoShape 41"/>
          <p:cNvSpPr>
            <a:spLocks noChangeArrowheads="1"/>
          </p:cNvSpPr>
          <p:nvPr/>
        </p:nvSpPr>
        <p:spPr bwMode="auto">
          <a:xfrm>
            <a:off x="5905500" y="4068763"/>
            <a:ext cx="444500" cy="274637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O.S.</a:t>
            </a:r>
          </a:p>
        </p:txBody>
      </p:sp>
      <p:sp>
        <p:nvSpPr>
          <p:cNvPr id="23585" name="Line 42"/>
          <p:cNvSpPr>
            <a:spLocks noChangeShapeType="1"/>
          </p:cNvSpPr>
          <p:nvPr/>
        </p:nvSpPr>
        <p:spPr bwMode="auto">
          <a:xfrm flipH="1" flipV="1">
            <a:off x="7213600" y="3668713"/>
            <a:ext cx="496888" cy="24923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6" name="Line 43"/>
          <p:cNvSpPr>
            <a:spLocks noChangeShapeType="1"/>
          </p:cNvSpPr>
          <p:nvPr/>
        </p:nvSpPr>
        <p:spPr bwMode="auto">
          <a:xfrm>
            <a:off x="8701088" y="3989388"/>
            <a:ext cx="211137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7" name="Line 44"/>
          <p:cNvSpPr>
            <a:spLocks noChangeShapeType="1"/>
          </p:cNvSpPr>
          <p:nvPr/>
        </p:nvSpPr>
        <p:spPr bwMode="auto">
          <a:xfrm flipV="1">
            <a:off x="8913813" y="3033713"/>
            <a:ext cx="1587" cy="9572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8" name="Line 45"/>
          <p:cNvSpPr>
            <a:spLocks noChangeShapeType="1"/>
          </p:cNvSpPr>
          <p:nvPr/>
        </p:nvSpPr>
        <p:spPr bwMode="auto">
          <a:xfrm flipH="1">
            <a:off x="8701088" y="3033713"/>
            <a:ext cx="214312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89" name="AutoShape 46"/>
          <p:cNvSpPr>
            <a:spLocks noChangeArrowheads="1"/>
          </p:cNvSpPr>
          <p:nvPr/>
        </p:nvSpPr>
        <p:spPr bwMode="auto">
          <a:xfrm>
            <a:off x="7375525" y="4511675"/>
            <a:ext cx="1309688" cy="1238250"/>
          </a:xfrm>
          <a:prstGeom prst="roundRect">
            <a:avLst>
              <a:gd name="adj" fmla="val 11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0" name="AutoShape 47"/>
          <p:cNvSpPr>
            <a:spLocks noChangeArrowheads="1"/>
          </p:cNvSpPr>
          <p:nvPr/>
        </p:nvSpPr>
        <p:spPr bwMode="auto">
          <a:xfrm>
            <a:off x="7446963" y="5289550"/>
            <a:ext cx="247650" cy="390525"/>
          </a:xfrm>
          <a:prstGeom prst="roundRect">
            <a:avLst>
              <a:gd name="adj" fmla="val 579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1" name="AutoShape 48"/>
          <p:cNvSpPr>
            <a:spLocks noChangeArrowheads="1"/>
          </p:cNvSpPr>
          <p:nvPr/>
        </p:nvSpPr>
        <p:spPr bwMode="auto">
          <a:xfrm>
            <a:off x="7659688" y="5289550"/>
            <a:ext cx="354012" cy="390525"/>
          </a:xfrm>
          <a:prstGeom prst="roundRect">
            <a:avLst>
              <a:gd name="adj" fmla="val 403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2" name="Text Box 49"/>
          <p:cNvSpPr txBox="1">
            <a:spLocks noChangeArrowheads="1"/>
          </p:cNvSpPr>
          <p:nvPr/>
        </p:nvSpPr>
        <p:spPr bwMode="auto">
          <a:xfrm>
            <a:off x="7623175" y="5353050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93" name="AutoShape 50"/>
          <p:cNvSpPr>
            <a:spLocks noChangeArrowheads="1"/>
          </p:cNvSpPr>
          <p:nvPr/>
        </p:nvSpPr>
        <p:spPr bwMode="auto">
          <a:xfrm>
            <a:off x="8118475" y="5000625"/>
            <a:ext cx="282575" cy="141288"/>
          </a:xfrm>
          <a:prstGeom prst="roundRect">
            <a:avLst>
              <a:gd name="adj" fmla="val 101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AutoShape 51"/>
          <p:cNvSpPr>
            <a:spLocks noChangeArrowheads="1"/>
          </p:cNvSpPr>
          <p:nvPr/>
        </p:nvSpPr>
        <p:spPr bwMode="auto">
          <a:xfrm>
            <a:off x="8118475" y="5141913"/>
            <a:ext cx="282575" cy="530225"/>
          </a:xfrm>
          <a:prstGeom prst="roundRect">
            <a:avLst>
              <a:gd name="adj" fmla="val 50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5" name="Text Box 52"/>
          <p:cNvSpPr txBox="1">
            <a:spLocks noChangeArrowheads="1"/>
          </p:cNvSpPr>
          <p:nvPr/>
        </p:nvSpPr>
        <p:spPr bwMode="auto">
          <a:xfrm>
            <a:off x="8118475" y="5248275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3596" name="Line 53"/>
          <p:cNvSpPr>
            <a:spLocks noChangeShapeType="1"/>
          </p:cNvSpPr>
          <p:nvPr/>
        </p:nvSpPr>
        <p:spPr bwMode="auto">
          <a:xfrm>
            <a:off x="8013700" y="4822825"/>
            <a:ext cx="425450" cy="1588"/>
          </a:xfrm>
          <a:prstGeom prst="line">
            <a:avLst/>
          </a:prstGeom>
          <a:noFill/>
          <a:ln w="9360">
            <a:solidFill>
              <a:srgbClr val="1FAD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7" name="Line 54"/>
          <p:cNvSpPr>
            <a:spLocks noChangeShapeType="1"/>
          </p:cNvSpPr>
          <p:nvPr/>
        </p:nvSpPr>
        <p:spPr bwMode="auto">
          <a:xfrm>
            <a:off x="7659688" y="5283200"/>
            <a:ext cx="1587" cy="387350"/>
          </a:xfrm>
          <a:prstGeom prst="line">
            <a:avLst/>
          </a:prstGeom>
          <a:noFill/>
          <a:ln w="9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8" name="Line 55"/>
          <p:cNvSpPr>
            <a:spLocks noChangeShapeType="1"/>
          </p:cNvSpPr>
          <p:nvPr/>
        </p:nvSpPr>
        <p:spPr bwMode="auto">
          <a:xfrm>
            <a:off x="8118475" y="5141913"/>
            <a:ext cx="282575" cy="1587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599" name="Line 56"/>
          <p:cNvSpPr>
            <a:spLocks noChangeShapeType="1"/>
          </p:cNvSpPr>
          <p:nvPr/>
        </p:nvSpPr>
        <p:spPr bwMode="auto">
          <a:xfrm>
            <a:off x="8401050" y="5318125"/>
            <a:ext cx="1588" cy="352425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0" name="Text Box 57"/>
          <p:cNvSpPr txBox="1">
            <a:spLocks noChangeArrowheads="1"/>
          </p:cNvSpPr>
          <p:nvPr/>
        </p:nvSpPr>
        <p:spPr bwMode="auto">
          <a:xfrm>
            <a:off x="7340600" y="5749925"/>
            <a:ext cx="1533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Reconfigurable Device</a:t>
            </a:r>
          </a:p>
        </p:txBody>
      </p:sp>
      <p:sp>
        <p:nvSpPr>
          <p:cNvPr id="23601" name="Line 58"/>
          <p:cNvSpPr>
            <a:spLocks noChangeShapeType="1"/>
          </p:cNvSpPr>
          <p:nvPr/>
        </p:nvSpPr>
        <p:spPr bwMode="auto">
          <a:xfrm>
            <a:off x="8402638" y="5289550"/>
            <a:ext cx="1587" cy="390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2" name="Line 59"/>
          <p:cNvSpPr>
            <a:spLocks noChangeShapeType="1"/>
          </p:cNvSpPr>
          <p:nvPr/>
        </p:nvSpPr>
        <p:spPr bwMode="auto">
          <a:xfrm>
            <a:off x="7446963" y="5289550"/>
            <a:ext cx="5651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3603" name="AutoShape 60"/>
          <p:cNvSpPr>
            <a:spLocks noChangeArrowheads="1"/>
          </p:cNvSpPr>
          <p:nvPr/>
        </p:nvSpPr>
        <p:spPr bwMode="auto">
          <a:xfrm>
            <a:off x="7446963" y="4573588"/>
            <a:ext cx="1131887" cy="249237"/>
          </a:xfrm>
          <a:prstGeom prst="roundRect">
            <a:avLst>
              <a:gd name="adj" fmla="val 579"/>
            </a:avLst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604" name="Text Box 61"/>
          <p:cNvSpPr txBox="1">
            <a:spLocks noChangeArrowheads="1"/>
          </p:cNvSpPr>
          <p:nvPr/>
        </p:nvSpPr>
        <p:spPr bwMode="auto">
          <a:xfrm>
            <a:off x="7870825" y="4583113"/>
            <a:ext cx="3175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0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7AA55E-11E8-48F1-8DBD-35B57524599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Firm vs. Soft Modules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5589588"/>
            <a:ext cx="3165475" cy="4095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fa-IR" sz="1800" smtClean="0"/>
              <a:t>Placement of soft modules</a:t>
            </a:r>
          </a:p>
        </p:txBody>
      </p:sp>
      <p:pic>
        <p:nvPicPr>
          <p:cNvPr id="64517" name="Picture 4" descr="ΰH砂W砂焑真㱸眭ࣸΰ࣌ΰĞ砂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41538"/>
            <a:ext cx="3887788" cy="3321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5" descr="ɂH砂W砂焑真㱸眭쬠ɂ쫴ɂĞ砂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132013"/>
            <a:ext cx="3313113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4859338" y="5661025"/>
            <a:ext cx="36004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fa-IR" sz="1800"/>
              <a:t>Placement of firm modules</a:t>
            </a:r>
          </a:p>
        </p:txBody>
      </p:sp>
    </p:spTree>
    <p:extLst>
      <p:ext uri="{BB962C8B-B14F-4D97-AF65-F5344CB8AC3E}">
        <p14:creationId xmlns:p14="http://schemas.microsoft.com/office/powerpoint/2010/main" val="351031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47E3D-8A28-432A-9A39-AD6DD60BA24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1176338"/>
            <a:ext cx="5857875" cy="2395537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lnSpc>
                <a:spcPct val="93000"/>
              </a:lnSpc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2000" smtClean="0"/>
              <a:t>RTR with full reconfiguration devices</a:t>
            </a:r>
          </a:p>
          <a:p>
            <a:pPr marL="1295400" lvl="2" indent="-215900" defTabSz="449263" eaLnBrk="1" hangingPunct="1">
              <a:lnSpc>
                <a:spcPct val="93000"/>
              </a:lnSpc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1800" smtClean="0"/>
              <a:t>Function to be downloaded at run-time are developed and stored in a database.</a:t>
            </a:r>
          </a:p>
          <a:p>
            <a:pPr marL="1295400" lvl="2" indent="-215900" defTabSz="449263" eaLnBrk="1" hangingPunct="1">
              <a:lnSpc>
                <a:spcPct val="93000"/>
              </a:lnSpc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1800" smtClean="0"/>
              <a:t>No geometrical constraints are required for the function.</a:t>
            </a:r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fa-IR" sz="1800" smtClean="0">
              <a:solidFill>
                <a:schemeClr val="tx1"/>
              </a:solidFill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5969000" y="2195513"/>
            <a:ext cx="2830513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126163" y="1854200"/>
            <a:ext cx="1587" cy="423863"/>
          </a:xfrm>
          <a:prstGeom prst="line">
            <a:avLst/>
          </a:prstGeom>
          <a:noFill/>
          <a:ln w="2844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864225" y="2244725"/>
            <a:ext cx="849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788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 i="1">
                <a:solidFill>
                  <a:srgbClr val="FF3300"/>
                </a:solidFill>
                <a:latin typeface="Times New Roman" panose="02020603050405020304" pitchFamily="18" charset="0"/>
              </a:rPr>
              <a:t>Services</a:t>
            </a: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161088" y="1296988"/>
            <a:ext cx="709612" cy="427037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261100" y="1395413"/>
            <a:ext cx="5667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1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6978650" y="915988"/>
            <a:ext cx="708025" cy="425450"/>
          </a:xfrm>
          <a:prstGeom prst="ellipse">
            <a:avLst/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7077075" y="1012825"/>
            <a:ext cx="568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2</a:t>
            </a:r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7756525" y="1311275"/>
            <a:ext cx="709613" cy="42703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7856538" y="1411288"/>
            <a:ext cx="5667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N</a:t>
            </a: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6586538" y="1792288"/>
            <a:ext cx="24765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7896225" y="1792288"/>
            <a:ext cx="17780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364413" y="1474788"/>
            <a:ext cx="1587" cy="708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6197600" y="2882900"/>
            <a:ext cx="1028700" cy="1076325"/>
          </a:xfrm>
          <a:prstGeom prst="roundRect">
            <a:avLst>
              <a:gd name="adj" fmla="val 19185"/>
            </a:avLst>
          </a:prstGeom>
          <a:solidFill>
            <a:srgbClr val="CC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7" name="AutoShape 17"/>
          <p:cNvSpPr>
            <a:spLocks noChangeArrowheads="1"/>
          </p:cNvSpPr>
          <p:nvPr/>
        </p:nvSpPr>
        <p:spPr bwMode="auto">
          <a:xfrm>
            <a:off x="7718425" y="2746375"/>
            <a:ext cx="981075" cy="538163"/>
          </a:xfrm>
          <a:prstGeom prst="roundRect">
            <a:avLst>
              <a:gd name="adj" fmla="val 19250"/>
            </a:avLst>
          </a:prstGeom>
          <a:solidFill>
            <a:srgbClr val="F6F8A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618" name="Group 18"/>
          <p:cNvGrpSpPr>
            <a:grpSpLocks/>
          </p:cNvGrpSpPr>
          <p:nvPr/>
        </p:nvGrpSpPr>
        <p:grpSpPr bwMode="auto">
          <a:xfrm>
            <a:off x="7718425" y="3614738"/>
            <a:ext cx="979488" cy="534987"/>
            <a:chOff x="5360" y="2510"/>
            <a:chExt cx="680" cy="371"/>
          </a:xfrm>
        </p:grpSpPr>
        <p:sp>
          <p:nvSpPr>
            <p:cNvPr id="25717" name="AutoShape 19"/>
            <p:cNvSpPr>
              <a:spLocks noChangeArrowheads="1"/>
            </p:cNvSpPr>
            <p:nvPr/>
          </p:nvSpPr>
          <p:spPr bwMode="auto">
            <a:xfrm>
              <a:off x="5360" y="2510"/>
              <a:ext cx="681" cy="372"/>
            </a:xfrm>
            <a:prstGeom prst="roundRect">
              <a:avLst>
                <a:gd name="adj" fmla="val 19083"/>
              </a:avLst>
            </a:prstGeom>
            <a:solidFill>
              <a:srgbClr val="CCE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18" name="Text Box 20"/>
            <p:cNvSpPr txBox="1">
              <a:spLocks noChangeArrowheads="1"/>
            </p:cNvSpPr>
            <p:nvPr/>
          </p:nvSpPr>
          <p:spPr bwMode="auto">
            <a:xfrm>
              <a:off x="5381" y="2530"/>
              <a:ext cx="64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tabLst>
                  <a:tab pos="657225" algn="l"/>
                </a:tabLst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tabLst>
                  <a:tab pos="657225" algn="l"/>
                </a:tabLst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Placer</a:t>
              </a:r>
            </a:p>
          </p:txBody>
        </p:sp>
      </p:grpSp>
      <p:sp>
        <p:nvSpPr>
          <p:cNvPr id="25619" name="Line 21"/>
          <p:cNvSpPr>
            <a:spLocks noChangeShapeType="1"/>
          </p:cNvSpPr>
          <p:nvPr/>
        </p:nvSpPr>
        <p:spPr bwMode="auto">
          <a:xfrm>
            <a:off x="8205788" y="3281363"/>
            <a:ext cx="3175" cy="3444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5620" name="Group 22"/>
          <p:cNvGrpSpPr>
            <a:grpSpLocks/>
          </p:cNvGrpSpPr>
          <p:nvPr/>
        </p:nvGrpSpPr>
        <p:grpSpPr bwMode="auto">
          <a:xfrm>
            <a:off x="6346825" y="3568700"/>
            <a:ext cx="292100" cy="290513"/>
            <a:chOff x="4407" y="2478"/>
            <a:chExt cx="203" cy="202"/>
          </a:xfrm>
        </p:grpSpPr>
        <p:sp>
          <p:nvSpPr>
            <p:cNvPr id="25715" name="AutoShape 23"/>
            <p:cNvSpPr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16" name="Text Box 24"/>
            <p:cNvSpPr txBox="1"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M2</a:t>
              </a:r>
            </a:p>
          </p:txBody>
        </p:sp>
      </p:grpSp>
      <p:grpSp>
        <p:nvGrpSpPr>
          <p:cNvPr id="25621" name="Group 25"/>
          <p:cNvGrpSpPr>
            <a:grpSpLocks/>
          </p:cNvGrpSpPr>
          <p:nvPr/>
        </p:nvGrpSpPr>
        <p:grpSpPr bwMode="auto">
          <a:xfrm>
            <a:off x="6835775" y="3225800"/>
            <a:ext cx="293688" cy="290513"/>
            <a:chOff x="4747" y="2240"/>
            <a:chExt cx="204" cy="202"/>
          </a:xfrm>
        </p:grpSpPr>
        <p:sp>
          <p:nvSpPr>
            <p:cNvPr id="25713" name="AutoShape 26"/>
            <p:cNvSpPr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14" name="Text Box 27"/>
            <p:cNvSpPr txBox="1"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M4</a:t>
              </a:r>
            </a:p>
          </p:txBody>
        </p:sp>
      </p:grpSp>
      <p:grpSp>
        <p:nvGrpSpPr>
          <p:cNvPr id="25622" name="Group 28"/>
          <p:cNvGrpSpPr>
            <a:grpSpLocks/>
          </p:cNvGrpSpPr>
          <p:nvPr/>
        </p:nvGrpSpPr>
        <p:grpSpPr bwMode="auto">
          <a:xfrm>
            <a:off x="6688138" y="3568700"/>
            <a:ext cx="442912" cy="290513"/>
            <a:chOff x="4645" y="2478"/>
            <a:chExt cx="307" cy="202"/>
          </a:xfrm>
        </p:grpSpPr>
        <p:sp>
          <p:nvSpPr>
            <p:cNvPr id="25711" name="AutoShape 29"/>
            <p:cNvSpPr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12" name="Text Box 30"/>
            <p:cNvSpPr txBox="1"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M3</a:t>
              </a:r>
            </a:p>
          </p:txBody>
        </p:sp>
      </p:grpSp>
      <p:grpSp>
        <p:nvGrpSpPr>
          <p:cNvPr id="25623" name="Group 31"/>
          <p:cNvGrpSpPr>
            <a:grpSpLocks/>
          </p:cNvGrpSpPr>
          <p:nvPr/>
        </p:nvGrpSpPr>
        <p:grpSpPr bwMode="auto">
          <a:xfrm>
            <a:off x="6246813" y="3273425"/>
            <a:ext cx="487362" cy="196850"/>
            <a:chOff x="4338" y="2273"/>
            <a:chExt cx="339" cy="137"/>
          </a:xfrm>
        </p:grpSpPr>
        <p:sp>
          <p:nvSpPr>
            <p:cNvPr id="25709" name="AutoShape 32"/>
            <p:cNvSpPr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oundRect">
              <a:avLst>
                <a:gd name="adj" fmla="val 72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10" name="Text Box 33"/>
            <p:cNvSpPr txBox="1"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M1</a:t>
              </a:r>
            </a:p>
          </p:txBody>
        </p:sp>
      </p:grpSp>
      <p:sp>
        <p:nvSpPr>
          <p:cNvPr id="25624" name="Text Box 34"/>
          <p:cNvSpPr txBox="1">
            <a:spLocks noChangeArrowheads="1"/>
          </p:cNvSpPr>
          <p:nvPr/>
        </p:nvSpPr>
        <p:spPr bwMode="auto">
          <a:xfrm>
            <a:off x="6297613" y="2921000"/>
            <a:ext cx="8334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Module Database</a:t>
            </a:r>
          </a:p>
        </p:txBody>
      </p:sp>
      <p:sp>
        <p:nvSpPr>
          <p:cNvPr id="25625" name="Text Box 35"/>
          <p:cNvSpPr txBox="1">
            <a:spLocks noChangeArrowheads="1"/>
          </p:cNvSpPr>
          <p:nvPr/>
        </p:nvSpPr>
        <p:spPr bwMode="auto">
          <a:xfrm>
            <a:off x="7816850" y="2892425"/>
            <a:ext cx="833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Scheduler</a:t>
            </a:r>
          </a:p>
        </p:txBody>
      </p:sp>
      <p:sp>
        <p:nvSpPr>
          <p:cNvPr id="25626" name="Line 36"/>
          <p:cNvSpPr>
            <a:spLocks noChangeShapeType="1"/>
          </p:cNvSpPr>
          <p:nvPr/>
        </p:nvSpPr>
        <p:spPr bwMode="auto">
          <a:xfrm flipV="1">
            <a:off x="8208963" y="4144963"/>
            <a:ext cx="1587" cy="376237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7" name="Line 37"/>
          <p:cNvSpPr>
            <a:spLocks noChangeShapeType="1"/>
          </p:cNvSpPr>
          <p:nvPr/>
        </p:nvSpPr>
        <p:spPr bwMode="auto">
          <a:xfrm>
            <a:off x="8208963" y="2500313"/>
            <a:ext cx="1587" cy="238125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8" name="Line 38"/>
          <p:cNvSpPr>
            <a:spLocks noChangeShapeType="1"/>
          </p:cNvSpPr>
          <p:nvPr/>
        </p:nvSpPr>
        <p:spPr bwMode="auto">
          <a:xfrm flipH="1">
            <a:off x="7213600" y="2998788"/>
            <a:ext cx="496888" cy="1063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29" name="AutoShape 39"/>
          <p:cNvSpPr>
            <a:spLocks noChangeArrowheads="1"/>
          </p:cNvSpPr>
          <p:nvPr/>
        </p:nvSpPr>
        <p:spPr bwMode="auto">
          <a:xfrm>
            <a:off x="7675563" y="2220913"/>
            <a:ext cx="1158875" cy="276225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>
                <a:solidFill>
                  <a:srgbClr val="000000"/>
                </a:solidFill>
                <a:latin typeface="Times New Roman" panose="02020603050405020304" pitchFamily="18" charset="0"/>
              </a:rPr>
              <a:t>Task Request</a:t>
            </a:r>
          </a:p>
        </p:txBody>
      </p:sp>
      <p:sp>
        <p:nvSpPr>
          <p:cNvPr id="25630" name="AutoShape 40"/>
          <p:cNvSpPr>
            <a:spLocks noChangeArrowheads="1"/>
          </p:cNvSpPr>
          <p:nvPr/>
        </p:nvSpPr>
        <p:spPr bwMode="auto">
          <a:xfrm>
            <a:off x="5910263" y="2273300"/>
            <a:ext cx="3179762" cy="2022475"/>
          </a:xfrm>
          <a:prstGeom prst="roundRect">
            <a:avLst>
              <a:gd name="adj" fmla="val 69"/>
            </a:avLst>
          </a:prstGeom>
          <a:solidFill>
            <a:srgbClr val="FFFF00">
              <a:alpha val="20000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1" name="AutoShape 41"/>
          <p:cNvSpPr>
            <a:spLocks noChangeArrowheads="1"/>
          </p:cNvSpPr>
          <p:nvPr/>
        </p:nvSpPr>
        <p:spPr bwMode="auto">
          <a:xfrm>
            <a:off x="5905500" y="4068763"/>
            <a:ext cx="444500" cy="274637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O.S.</a:t>
            </a:r>
          </a:p>
        </p:txBody>
      </p:sp>
      <p:sp>
        <p:nvSpPr>
          <p:cNvPr id="25632" name="Line 42"/>
          <p:cNvSpPr>
            <a:spLocks noChangeShapeType="1"/>
          </p:cNvSpPr>
          <p:nvPr/>
        </p:nvSpPr>
        <p:spPr bwMode="auto">
          <a:xfrm flipH="1" flipV="1">
            <a:off x="7213600" y="3668713"/>
            <a:ext cx="496888" cy="24923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3" name="Line 43"/>
          <p:cNvSpPr>
            <a:spLocks noChangeShapeType="1"/>
          </p:cNvSpPr>
          <p:nvPr/>
        </p:nvSpPr>
        <p:spPr bwMode="auto">
          <a:xfrm>
            <a:off x="8701088" y="3989388"/>
            <a:ext cx="211137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4" name="Line 44"/>
          <p:cNvSpPr>
            <a:spLocks noChangeShapeType="1"/>
          </p:cNvSpPr>
          <p:nvPr/>
        </p:nvSpPr>
        <p:spPr bwMode="auto">
          <a:xfrm flipV="1">
            <a:off x="8913813" y="3033713"/>
            <a:ext cx="1587" cy="9572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5" name="Line 45"/>
          <p:cNvSpPr>
            <a:spLocks noChangeShapeType="1"/>
          </p:cNvSpPr>
          <p:nvPr/>
        </p:nvSpPr>
        <p:spPr bwMode="auto">
          <a:xfrm flipH="1">
            <a:off x="8701088" y="3033713"/>
            <a:ext cx="214312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36" name="AutoShape 46"/>
          <p:cNvSpPr>
            <a:spLocks noChangeArrowheads="1"/>
          </p:cNvSpPr>
          <p:nvPr/>
        </p:nvSpPr>
        <p:spPr bwMode="auto">
          <a:xfrm>
            <a:off x="7375525" y="4511675"/>
            <a:ext cx="1309688" cy="1238250"/>
          </a:xfrm>
          <a:prstGeom prst="roundRect">
            <a:avLst>
              <a:gd name="adj" fmla="val 11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7" name="AutoShape 47"/>
          <p:cNvSpPr>
            <a:spLocks noChangeArrowheads="1"/>
          </p:cNvSpPr>
          <p:nvPr/>
        </p:nvSpPr>
        <p:spPr bwMode="auto">
          <a:xfrm>
            <a:off x="7446963" y="5289550"/>
            <a:ext cx="247650" cy="390525"/>
          </a:xfrm>
          <a:prstGeom prst="roundRect">
            <a:avLst>
              <a:gd name="adj" fmla="val 579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8" name="AutoShape 48"/>
          <p:cNvSpPr>
            <a:spLocks noChangeArrowheads="1"/>
          </p:cNvSpPr>
          <p:nvPr/>
        </p:nvSpPr>
        <p:spPr bwMode="auto">
          <a:xfrm>
            <a:off x="7659688" y="5289550"/>
            <a:ext cx="354012" cy="390525"/>
          </a:xfrm>
          <a:prstGeom prst="roundRect">
            <a:avLst>
              <a:gd name="adj" fmla="val 403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9" name="Text Box 49"/>
          <p:cNvSpPr txBox="1">
            <a:spLocks noChangeArrowheads="1"/>
          </p:cNvSpPr>
          <p:nvPr/>
        </p:nvSpPr>
        <p:spPr bwMode="auto">
          <a:xfrm>
            <a:off x="7623175" y="5353050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40" name="AutoShape 50"/>
          <p:cNvSpPr>
            <a:spLocks noChangeArrowheads="1"/>
          </p:cNvSpPr>
          <p:nvPr/>
        </p:nvSpPr>
        <p:spPr bwMode="auto">
          <a:xfrm>
            <a:off x="8118475" y="5000625"/>
            <a:ext cx="282575" cy="141288"/>
          </a:xfrm>
          <a:prstGeom prst="roundRect">
            <a:avLst>
              <a:gd name="adj" fmla="val 101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1" name="AutoShape 51"/>
          <p:cNvSpPr>
            <a:spLocks noChangeArrowheads="1"/>
          </p:cNvSpPr>
          <p:nvPr/>
        </p:nvSpPr>
        <p:spPr bwMode="auto">
          <a:xfrm>
            <a:off x="8118475" y="5141913"/>
            <a:ext cx="282575" cy="530225"/>
          </a:xfrm>
          <a:prstGeom prst="roundRect">
            <a:avLst>
              <a:gd name="adj" fmla="val 50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42" name="Text Box 52"/>
          <p:cNvSpPr txBox="1">
            <a:spLocks noChangeArrowheads="1"/>
          </p:cNvSpPr>
          <p:nvPr/>
        </p:nvSpPr>
        <p:spPr bwMode="auto">
          <a:xfrm>
            <a:off x="8118475" y="5248275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5643" name="Line 53"/>
          <p:cNvSpPr>
            <a:spLocks noChangeShapeType="1"/>
          </p:cNvSpPr>
          <p:nvPr/>
        </p:nvSpPr>
        <p:spPr bwMode="auto">
          <a:xfrm>
            <a:off x="8013700" y="4822825"/>
            <a:ext cx="425450" cy="1588"/>
          </a:xfrm>
          <a:prstGeom prst="line">
            <a:avLst/>
          </a:prstGeom>
          <a:noFill/>
          <a:ln w="9360">
            <a:solidFill>
              <a:srgbClr val="1FAD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4" name="Line 54"/>
          <p:cNvSpPr>
            <a:spLocks noChangeShapeType="1"/>
          </p:cNvSpPr>
          <p:nvPr/>
        </p:nvSpPr>
        <p:spPr bwMode="auto">
          <a:xfrm>
            <a:off x="7659688" y="5283200"/>
            <a:ext cx="1587" cy="387350"/>
          </a:xfrm>
          <a:prstGeom prst="line">
            <a:avLst/>
          </a:prstGeom>
          <a:noFill/>
          <a:ln w="9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5" name="Line 55"/>
          <p:cNvSpPr>
            <a:spLocks noChangeShapeType="1"/>
          </p:cNvSpPr>
          <p:nvPr/>
        </p:nvSpPr>
        <p:spPr bwMode="auto">
          <a:xfrm>
            <a:off x="8118475" y="5141913"/>
            <a:ext cx="282575" cy="1587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6" name="Line 56"/>
          <p:cNvSpPr>
            <a:spLocks noChangeShapeType="1"/>
          </p:cNvSpPr>
          <p:nvPr/>
        </p:nvSpPr>
        <p:spPr bwMode="auto">
          <a:xfrm>
            <a:off x="8401050" y="5318125"/>
            <a:ext cx="1588" cy="352425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7" name="Text Box 57"/>
          <p:cNvSpPr txBox="1">
            <a:spLocks noChangeArrowheads="1"/>
          </p:cNvSpPr>
          <p:nvPr/>
        </p:nvSpPr>
        <p:spPr bwMode="auto">
          <a:xfrm>
            <a:off x="7340600" y="5749925"/>
            <a:ext cx="1533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Reconfigurable Device</a:t>
            </a:r>
          </a:p>
        </p:txBody>
      </p:sp>
      <p:sp>
        <p:nvSpPr>
          <p:cNvPr id="25648" name="Line 58"/>
          <p:cNvSpPr>
            <a:spLocks noChangeShapeType="1"/>
          </p:cNvSpPr>
          <p:nvPr/>
        </p:nvSpPr>
        <p:spPr bwMode="auto">
          <a:xfrm>
            <a:off x="8402638" y="5289550"/>
            <a:ext cx="1587" cy="390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49" name="Line 59"/>
          <p:cNvSpPr>
            <a:spLocks noChangeShapeType="1"/>
          </p:cNvSpPr>
          <p:nvPr/>
        </p:nvSpPr>
        <p:spPr bwMode="auto">
          <a:xfrm>
            <a:off x="7446963" y="5289550"/>
            <a:ext cx="5651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5650" name="AutoShape 60"/>
          <p:cNvSpPr>
            <a:spLocks noChangeArrowheads="1"/>
          </p:cNvSpPr>
          <p:nvPr/>
        </p:nvSpPr>
        <p:spPr bwMode="auto">
          <a:xfrm>
            <a:off x="7446963" y="4573588"/>
            <a:ext cx="1131887" cy="249237"/>
          </a:xfrm>
          <a:prstGeom prst="roundRect">
            <a:avLst>
              <a:gd name="adj" fmla="val 579"/>
            </a:avLst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51" name="Text Box 61"/>
          <p:cNvSpPr txBox="1">
            <a:spLocks noChangeArrowheads="1"/>
          </p:cNvSpPr>
          <p:nvPr/>
        </p:nvSpPr>
        <p:spPr bwMode="auto">
          <a:xfrm>
            <a:off x="7870825" y="4583113"/>
            <a:ext cx="3175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5652" name="Rectangle 6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Computation flow</a:t>
            </a:r>
            <a:endParaRPr lang="de-DE" altLang="fa-IR" smtClean="0"/>
          </a:p>
        </p:txBody>
      </p:sp>
      <p:grpSp>
        <p:nvGrpSpPr>
          <p:cNvPr id="7" name="Group 78"/>
          <p:cNvGrpSpPr>
            <a:grpSpLocks/>
          </p:cNvGrpSpPr>
          <p:nvPr/>
        </p:nvGrpSpPr>
        <p:grpSpPr bwMode="auto">
          <a:xfrm>
            <a:off x="785813" y="4738688"/>
            <a:ext cx="1533525" cy="1619250"/>
            <a:chOff x="1928794" y="4664075"/>
            <a:chExt cx="1533525" cy="1619250"/>
          </a:xfrm>
        </p:grpSpPr>
        <p:sp>
          <p:nvSpPr>
            <p:cNvPr id="25693" name="AutoShape 46"/>
            <p:cNvSpPr>
              <a:spLocks noChangeArrowheads="1"/>
            </p:cNvSpPr>
            <p:nvPr/>
          </p:nvSpPr>
          <p:spPr bwMode="auto">
            <a:xfrm>
              <a:off x="1963719" y="4664075"/>
              <a:ext cx="1309688" cy="1238250"/>
            </a:xfrm>
            <a:prstGeom prst="roundRect">
              <a:avLst>
                <a:gd name="adj" fmla="val 11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4" name="AutoShape 47"/>
            <p:cNvSpPr>
              <a:spLocks noChangeArrowheads="1"/>
            </p:cNvSpPr>
            <p:nvPr/>
          </p:nvSpPr>
          <p:spPr bwMode="auto">
            <a:xfrm>
              <a:off x="2035157" y="5441950"/>
              <a:ext cx="247650" cy="390525"/>
            </a:xfrm>
            <a:prstGeom prst="roundRect">
              <a:avLst>
                <a:gd name="adj" fmla="val 579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5" name="AutoShape 48"/>
            <p:cNvSpPr>
              <a:spLocks noChangeArrowheads="1"/>
            </p:cNvSpPr>
            <p:nvPr/>
          </p:nvSpPr>
          <p:spPr bwMode="auto">
            <a:xfrm>
              <a:off x="2247882" y="5441950"/>
              <a:ext cx="354012" cy="390525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6" name="Text Box 49"/>
            <p:cNvSpPr txBox="1">
              <a:spLocks noChangeArrowheads="1"/>
            </p:cNvSpPr>
            <p:nvPr/>
          </p:nvSpPr>
          <p:spPr bwMode="auto">
            <a:xfrm>
              <a:off x="2211369" y="5505450"/>
              <a:ext cx="319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97" name="AutoShape 50"/>
            <p:cNvSpPr>
              <a:spLocks noChangeArrowheads="1"/>
            </p:cNvSpPr>
            <p:nvPr/>
          </p:nvSpPr>
          <p:spPr bwMode="auto">
            <a:xfrm>
              <a:off x="2706669" y="5153025"/>
              <a:ext cx="282575" cy="141288"/>
            </a:xfrm>
            <a:prstGeom prst="roundRect">
              <a:avLst>
                <a:gd name="adj" fmla="val 1019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8" name="AutoShape 51"/>
            <p:cNvSpPr>
              <a:spLocks noChangeArrowheads="1"/>
            </p:cNvSpPr>
            <p:nvPr/>
          </p:nvSpPr>
          <p:spPr bwMode="auto">
            <a:xfrm>
              <a:off x="2706669" y="5294313"/>
              <a:ext cx="282575" cy="530225"/>
            </a:xfrm>
            <a:prstGeom prst="roundRect">
              <a:avLst>
                <a:gd name="adj" fmla="val 509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9" name="Text Box 52"/>
            <p:cNvSpPr txBox="1">
              <a:spLocks noChangeArrowheads="1"/>
            </p:cNvSpPr>
            <p:nvPr/>
          </p:nvSpPr>
          <p:spPr bwMode="auto">
            <a:xfrm>
              <a:off x="2706669" y="5400675"/>
              <a:ext cx="319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700" name="Line 53"/>
            <p:cNvSpPr>
              <a:spLocks noChangeShapeType="1"/>
            </p:cNvSpPr>
            <p:nvPr/>
          </p:nvSpPr>
          <p:spPr bwMode="auto">
            <a:xfrm>
              <a:off x="2601894" y="4975225"/>
              <a:ext cx="425450" cy="1588"/>
            </a:xfrm>
            <a:prstGeom prst="line">
              <a:avLst/>
            </a:prstGeom>
            <a:noFill/>
            <a:ln w="9360">
              <a:solidFill>
                <a:srgbClr val="1FAD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1" name="Line 54"/>
            <p:cNvSpPr>
              <a:spLocks noChangeShapeType="1"/>
            </p:cNvSpPr>
            <p:nvPr/>
          </p:nvSpPr>
          <p:spPr bwMode="auto">
            <a:xfrm>
              <a:off x="2247882" y="5435600"/>
              <a:ext cx="1587" cy="387350"/>
            </a:xfrm>
            <a:prstGeom prst="line">
              <a:avLst/>
            </a:prstGeom>
            <a:noFill/>
            <a:ln w="936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2" name="Line 55"/>
            <p:cNvSpPr>
              <a:spLocks noChangeShapeType="1"/>
            </p:cNvSpPr>
            <p:nvPr/>
          </p:nvSpPr>
          <p:spPr bwMode="auto">
            <a:xfrm>
              <a:off x="2706669" y="5294313"/>
              <a:ext cx="282575" cy="1587"/>
            </a:xfrm>
            <a:prstGeom prst="line">
              <a:avLst/>
            </a:prstGeom>
            <a:noFill/>
            <a:ln w="936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3" name="Line 56"/>
            <p:cNvSpPr>
              <a:spLocks noChangeShapeType="1"/>
            </p:cNvSpPr>
            <p:nvPr/>
          </p:nvSpPr>
          <p:spPr bwMode="auto">
            <a:xfrm>
              <a:off x="2989244" y="5470525"/>
              <a:ext cx="1588" cy="352425"/>
            </a:xfrm>
            <a:prstGeom prst="line">
              <a:avLst/>
            </a:prstGeom>
            <a:noFill/>
            <a:ln w="936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4" name="Text Box 57"/>
            <p:cNvSpPr txBox="1">
              <a:spLocks noChangeArrowheads="1"/>
            </p:cNvSpPr>
            <p:nvPr/>
          </p:nvSpPr>
          <p:spPr bwMode="auto">
            <a:xfrm>
              <a:off x="1928794" y="5902325"/>
              <a:ext cx="15335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tabLst>
                  <a:tab pos="657225" algn="l"/>
                  <a:tab pos="1312863" algn="l"/>
                </a:tabLst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tabLst>
                  <a:tab pos="657225" algn="l"/>
                  <a:tab pos="1312863" algn="l"/>
                </a:tabLst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Reconfigurable Device</a:t>
              </a:r>
            </a:p>
          </p:txBody>
        </p:sp>
        <p:sp>
          <p:nvSpPr>
            <p:cNvPr id="25705" name="Line 58"/>
            <p:cNvSpPr>
              <a:spLocks noChangeShapeType="1"/>
            </p:cNvSpPr>
            <p:nvPr/>
          </p:nvSpPr>
          <p:spPr bwMode="auto">
            <a:xfrm>
              <a:off x="2990832" y="5441950"/>
              <a:ext cx="1587" cy="390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6" name="Line 59"/>
            <p:cNvSpPr>
              <a:spLocks noChangeShapeType="1"/>
            </p:cNvSpPr>
            <p:nvPr/>
          </p:nvSpPr>
          <p:spPr bwMode="auto">
            <a:xfrm>
              <a:off x="2035157" y="5441950"/>
              <a:ext cx="56515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707" name="AutoShape 60"/>
            <p:cNvSpPr>
              <a:spLocks noChangeArrowheads="1"/>
            </p:cNvSpPr>
            <p:nvPr/>
          </p:nvSpPr>
          <p:spPr bwMode="auto">
            <a:xfrm>
              <a:off x="2035157" y="4725988"/>
              <a:ext cx="1131887" cy="249237"/>
            </a:xfrm>
            <a:prstGeom prst="roundRect">
              <a:avLst>
                <a:gd name="adj" fmla="val 579"/>
              </a:avLst>
            </a:prstGeom>
            <a:solidFill>
              <a:srgbClr val="1FAD5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708" name="Text Box 61"/>
            <p:cNvSpPr txBox="1">
              <a:spLocks noChangeArrowheads="1"/>
            </p:cNvSpPr>
            <p:nvPr/>
          </p:nvSpPr>
          <p:spPr bwMode="auto">
            <a:xfrm>
              <a:off x="2459019" y="4735513"/>
              <a:ext cx="3175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8" name="Group 98"/>
          <p:cNvGrpSpPr>
            <a:grpSpLocks/>
          </p:cNvGrpSpPr>
          <p:nvPr/>
        </p:nvGrpSpPr>
        <p:grpSpPr bwMode="auto">
          <a:xfrm>
            <a:off x="2500313" y="4738688"/>
            <a:ext cx="1533525" cy="1619250"/>
            <a:chOff x="2500298" y="4738708"/>
            <a:chExt cx="1533525" cy="1619250"/>
          </a:xfrm>
        </p:grpSpPr>
        <p:sp>
          <p:nvSpPr>
            <p:cNvPr id="25675" name="AutoShape 46"/>
            <p:cNvSpPr>
              <a:spLocks noChangeArrowheads="1"/>
            </p:cNvSpPr>
            <p:nvPr/>
          </p:nvSpPr>
          <p:spPr bwMode="auto">
            <a:xfrm>
              <a:off x="2535223" y="4738708"/>
              <a:ext cx="1309688" cy="1238250"/>
            </a:xfrm>
            <a:prstGeom prst="roundRect">
              <a:avLst>
                <a:gd name="adj" fmla="val 116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76" name="AutoShape 47"/>
            <p:cNvSpPr>
              <a:spLocks noChangeArrowheads="1"/>
            </p:cNvSpPr>
            <p:nvPr/>
          </p:nvSpPr>
          <p:spPr bwMode="auto">
            <a:xfrm>
              <a:off x="2606661" y="5516583"/>
              <a:ext cx="247650" cy="390525"/>
            </a:xfrm>
            <a:prstGeom prst="roundRect">
              <a:avLst>
                <a:gd name="adj" fmla="val 579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77" name="AutoShape 48"/>
            <p:cNvSpPr>
              <a:spLocks noChangeArrowheads="1"/>
            </p:cNvSpPr>
            <p:nvPr/>
          </p:nvSpPr>
          <p:spPr bwMode="auto">
            <a:xfrm>
              <a:off x="2819386" y="5516583"/>
              <a:ext cx="354012" cy="390525"/>
            </a:xfrm>
            <a:prstGeom prst="roundRect">
              <a:avLst>
                <a:gd name="adj" fmla="val 403"/>
              </a:avLst>
            </a:prstGeom>
            <a:solidFill>
              <a:srgbClr val="FFFF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78" name="Text Box 49"/>
            <p:cNvSpPr txBox="1">
              <a:spLocks noChangeArrowheads="1"/>
            </p:cNvSpPr>
            <p:nvPr/>
          </p:nvSpPr>
          <p:spPr bwMode="auto">
            <a:xfrm>
              <a:off x="2782873" y="5580083"/>
              <a:ext cx="319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79" name="AutoShape 50"/>
            <p:cNvSpPr>
              <a:spLocks noChangeArrowheads="1"/>
            </p:cNvSpPr>
            <p:nvPr/>
          </p:nvSpPr>
          <p:spPr bwMode="auto">
            <a:xfrm>
              <a:off x="3278173" y="5227658"/>
              <a:ext cx="282575" cy="141288"/>
            </a:xfrm>
            <a:prstGeom prst="roundRect">
              <a:avLst>
                <a:gd name="adj" fmla="val 1019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80" name="AutoShape 51"/>
            <p:cNvSpPr>
              <a:spLocks noChangeArrowheads="1"/>
            </p:cNvSpPr>
            <p:nvPr/>
          </p:nvSpPr>
          <p:spPr bwMode="auto">
            <a:xfrm>
              <a:off x="3278173" y="5368946"/>
              <a:ext cx="282575" cy="530225"/>
            </a:xfrm>
            <a:prstGeom prst="roundRect">
              <a:avLst>
                <a:gd name="adj" fmla="val 509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81" name="Text Box 52"/>
            <p:cNvSpPr txBox="1">
              <a:spLocks noChangeArrowheads="1"/>
            </p:cNvSpPr>
            <p:nvPr/>
          </p:nvSpPr>
          <p:spPr bwMode="auto">
            <a:xfrm>
              <a:off x="3278173" y="5475308"/>
              <a:ext cx="319088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25682" name="Line 53"/>
            <p:cNvSpPr>
              <a:spLocks noChangeShapeType="1"/>
            </p:cNvSpPr>
            <p:nvPr/>
          </p:nvSpPr>
          <p:spPr bwMode="auto">
            <a:xfrm>
              <a:off x="3173398" y="5049858"/>
              <a:ext cx="425450" cy="1588"/>
            </a:xfrm>
            <a:prstGeom prst="line">
              <a:avLst/>
            </a:prstGeom>
            <a:noFill/>
            <a:ln w="9360">
              <a:solidFill>
                <a:srgbClr val="1FAD5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3" name="Line 54"/>
            <p:cNvSpPr>
              <a:spLocks noChangeShapeType="1"/>
            </p:cNvSpPr>
            <p:nvPr/>
          </p:nvSpPr>
          <p:spPr bwMode="auto">
            <a:xfrm>
              <a:off x="2819386" y="5510233"/>
              <a:ext cx="1587" cy="387350"/>
            </a:xfrm>
            <a:prstGeom prst="line">
              <a:avLst/>
            </a:prstGeom>
            <a:noFill/>
            <a:ln w="936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4" name="Line 55"/>
            <p:cNvSpPr>
              <a:spLocks noChangeShapeType="1"/>
            </p:cNvSpPr>
            <p:nvPr/>
          </p:nvSpPr>
          <p:spPr bwMode="auto">
            <a:xfrm>
              <a:off x="3278173" y="5368946"/>
              <a:ext cx="282575" cy="1587"/>
            </a:xfrm>
            <a:prstGeom prst="line">
              <a:avLst/>
            </a:prstGeom>
            <a:noFill/>
            <a:ln w="936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5" name="Line 56"/>
            <p:cNvSpPr>
              <a:spLocks noChangeShapeType="1"/>
            </p:cNvSpPr>
            <p:nvPr/>
          </p:nvSpPr>
          <p:spPr bwMode="auto">
            <a:xfrm>
              <a:off x="3560748" y="5545158"/>
              <a:ext cx="1588" cy="352425"/>
            </a:xfrm>
            <a:prstGeom prst="line">
              <a:avLst/>
            </a:prstGeom>
            <a:noFill/>
            <a:ln w="936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6" name="Text Box 57"/>
            <p:cNvSpPr txBox="1">
              <a:spLocks noChangeArrowheads="1"/>
            </p:cNvSpPr>
            <p:nvPr/>
          </p:nvSpPr>
          <p:spPr bwMode="auto">
            <a:xfrm>
              <a:off x="2500298" y="5976958"/>
              <a:ext cx="1533525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tabLst>
                  <a:tab pos="657225" algn="l"/>
                  <a:tab pos="1312863" algn="l"/>
                </a:tabLst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tabLst>
                  <a:tab pos="657225" algn="l"/>
                  <a:tab pos="1312863" algn="l"/>
                </a:tabLst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  <a:tab pos="1312863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Reconfigurable Device</a:t>
              </a:r>
            </a:p>
          </p:txBody>
        </p:sp>
        <p:sp>
          <p:nvSpPr>
            <p:cNvPr id="25687" name="Line 58"/>
            <p:cNvSpPr>
              <a:spLocks noChangeShapeType="1"/>
            </p:cNvSpPr>
            <p:nvPr/>
          </p:nvSpPr>
          <p:spPr bwMode="auto">
            <a:xfrm>
              <a:off x="3562336" y="5516583"/>
              <a:ext cx="1587" cy="39052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8" name="Line 59"/>
            <p:cNvSpPr>
              <a:spLocks noChangeShapeType="1"/>
            </p:cNvSpPr>
            <p:nvPr/>
          </p:nvSpPr>
          <p:spPr bwMode="auto">
            <a:xfrm>
              <a:off x="2606661" y="5516583"/>
              <a:ext cx="56515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5689" name="AutoShape 60"/>
            <p:cNvSpPr>
              <a:spLocks noChangeArrowheads="1"/>
            </p:cNvSpPr>
            <p:nvPr/>
          </p:nvSpPr>
          <p:spPr bwMode="auto">
            <a:xfrm>
              <a:off x="2606661" y="4800621"/>
              <a:ext cx="465141" cy="557205"/>
            </a:xfrm>
            <a:prstGeom prst="roundRect">
              <a:avLst>
                <a:gd name="adj" fmla="val 579"/>
              </a:avLst>
            </a:prstGeom>
            <a:solidFill>
              <a:srgbClr val="1FAD5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0" name="Text Box 61"/>
            <p:cNvSpPr txBox="1">
              <a:spLocks noChangeArrowheads="1"/>
            </p:cNvSpPr>
            <p:nvPr/>
          </p:nvSpPr>
          <p:spPr bwMode="auto">
            <a:xfrm>
              <a:off x="2714612" y="4951425"/>
              <a:ext cx="317500" cy="263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91" name="Rectangle 96"/>
            <p:cNvSpPr>
              <a:spLocks noChangeArrowheads="1"/>
            </p:cNvSpPr>
            <p:nvPr/>
          </p:nvSpPr>
          <p:spPr bwMode="auto">
            <a:xfrm>
              <a:off x="3286116" y="4857760"/>
              <a:ext cx="428628" cy="107157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191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92" name="Text Box 52"/>
            <p:cNvSpPr txBox="1">
              <a:spLocks noChangeArrowheads="1"/>
            </p:cNvSpPr>
            <p:nvPr/>
          </p:nvSpPr>
          <p:spPr bwMode="auto">
            <a:xfrm>
              <a:off x="3395656" y="5143512"/>
              <a:ext cx="319088" cy="24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>
                <a:lnSpc>
                  <a:spcPct val="95000"/>
                </a:lnSpc>
                <a:spcBef>
                  <a:spcPts val="675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r>
                <a:rPr lang="en-GB" altLang="fa-IR" sz="1100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9" name="Group 121"/>
          <p:cNvGrpSpPr>
            <a:grpSpLocks/>
          </p:cNvGrpSpPr>
          <p:nvPr/>
        </p:nvGrpSpPr>
        <p:grpSpPr bwMode="auto">
          <a:xfrm>
            <a:off x="4286250" y="4738688"/>
            <a:ext cx="1533525" cy="1619250"/>
            <a:chOff x="4286248" y="4738708"/>
            <a:chExt cx="1533525" cy="1619250"/>
          </a:xfrm>
        </p:grpSpPr>
        <p:grpSp>
          <p:nvGrpSpPr>
            <p:cNvPr id="25656" name="Group 100"/>
            <p:cNvGrpSpPr>
              <a:grpSpLocks/>
            </p:cNvGrpSpPr>
            <p:nvPr/>
          </p:nvGrpSpPr>
          <p:grpSpPr bwMode="auto">
            <a:xfrm>
              <a:off x="4286248" y="4738708"/>
              <a:ext cx="1533525" cy="1619250"/>
              <a:chOff x="2500298" y="4738708"/>
              <a:chExt cx="1533525" cy="1619250"/>
            </a:xfrm>
          </p:grpSpPr>
          <p:sp>
            <p:nvSpPr>
              <p:cNvPr id="25659" name="AutoShape 46"/>
              <p:cNvSpPr>
                <a:spLocks noChangeArrowheads="1"/>
              </p:cNvSpPr>
              <p:nvPr/>
            </p:nvSpPr>
            <p:spPr bwMode="auto">
              <a:xfrm>
                <a:off x="2535223" y="4738708"/>
                <a:ext cx="1309688" cy="1238250"/>
              </a:xfrm>
              <a:prstGeom prst="roundRect">
                <a:avLst>
                  <a:gd name="adj" fmla="val 116"/>
                </a:avLst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DE" altLang="fa-IR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0" name="AutoShape 47"/>
              <p:cNvSpPr>
                <a:spLocks noChangeArrowheads="1"/>
              </p:cNvSpPr>
              <p:nvPr/>
            </p:nvSpPr>
            <p:spPr bwMode="auto">
              <a:xfrm>
                <a:off x="2606660" y="5715016"/>
                <a:ext cx="536579" cy="192092"/>
              </a:xfrm>
              <a:prstGeom prst="roundRect">
                <a:avLst>
                  <a:gd name="adj" fmla="val 579"/>
                </a:avLst>
              </a:prstGeom>
              <a:solidFill>
                <a:srgbClr val="CCFFCC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DE" altLang="fa-IR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1" name="Text Box 49"/>
              <p:cNvSpPr txBox="1">
                <a:spLocks noChangeArrowheads="1"/>
              </p:cNvSpPr>
              <p:nvPr/>
            </p:nvSpPr>
            <p:spPr bwMode="auto">
              <a:xfrm>
                <a:off x="2782873" y="5715016"/>
                <a:ext cx="319088" cy="24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9" tIns="42452" rIns="81639" bIns="42452">
                <a:spAutoFit/>
              </a:bodyPr>
              <a:lstStyle>
                <a:lvl1pPr defTabSz="828675"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86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ts val="675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fa-IR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fa-IR" sz="11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25662" name="AutoShape 50"/>
              <p:cNvSpPr>
                <a:spLocks noChangeArrowheads="1"/>
              </p:cNvSpPr>
              <p:nvPr/>
            </p:nvSpPr>
            <p:spPr bwMode="auto">
              <a:xfrm>
                <a:off x="3278173" y="5227658"/>
                <a:ext cx="282575" cy="141288"/>
              </a:xfrm>
              <a:prstGeom prst="roundRect">
                <a:avLst>
                  <a:gd name="adj" fmla="val 1019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DE" altLang="fa-IR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3" name="AutoShape 51"/>
              <p:cNvSpPr>
                <a:spLocks noChangeArrowheads="1"/>
              </p:cNvSpPr>
              <p:nvPr/>
            </p:nvSpPr>
            <p:spPr bwMode="auto">
              <a:xfrm>
                <a:off x="3278173" y="5368946"/>
                <a:ext cx="282575" cy="530225"/>
              </a:xfrm>
              <a:prstGeom prst="roundRect">
                <a:avLst>
                  <a:gd name="adj" fmla="val 509"/>
                </a:avLst>
              </a:prstGeom>
              <a:solidFill>
                <a:srgbClr val="FF0000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DE" altLang="fa-IR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64" name="Text Box 52"/>
              <p:cNvSpPr txBox="1">
                <a:spLocks noChangeArrowheads="1"/>
              </p:cNvSpPr>
              <p:nvPr/>
            </p:nvSpPr>
            <p:spPr bwMode="auto">
              <a:xfrm>
                <a:off x="3278173" y="5475308"/>
                <a:ext cx="319088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9" tIns="42452" rIns="81639" bIns="42452">
                <a:spAutoFit/>
              </a:bodyPr>
              <a:lstStyle>
                <a:lvl1pPr defTabSz="828675"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86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ts val="675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fa-IR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fa-IR" sz="11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sp>
            <p:nvSpPr>
              <p:cNvPr id="25665" name="Line 53"/>
              <p:cNvSpPr>
                <a:spLocks noChangeShapeType="1"/>
              </p:cNvSpPr>
              <p:nvPr/>
            </p:nvSpPr>
            <p:spPr bwMode="auto">
              <a:xfrm>
                <a:off x="3173398" y="5049858"/>
                <a:ext cx="425450" cy="1588"/>
              </a:xfrm>
              <a:prstGeom prst="line">
                <a:avLst/>
              </a:prstGeom>
              <a:noFill/>
              <a:ln w="9360">
                <a:solidFill>
                  <a:srgbClr val="1FAD5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5666" name="Line 55"/>
              <p:cNvSpPr>
                <a:spLocks noChangeShapeType="1"/>
              </p:cNvSpPr>
              <p:nvPr/>
            </p:nvSpPr>
            <p:spPr bwMode="auto">
              <a:xfrm>
                <a:off x="3278173" y="5368946"/>
                <a:ext cx="282575" cy="1587"/>
              </a:xfrm>
              <a:prstGeom prst="line">
                <a:avLst/>
              </a:prstGeom>
              <a:noFill/>
              <a:ln w="936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5667" name="Line 56"/>
              <p:cNvSpPr>
                <a:spLocks noChangeShapeType="1"/>
              </p:cNvSpPr>
              <p:nvPr/>
            </p:nvSpPr>
            <p:spPr bwMode="auto">
              <a:xfrm>
                <a:off x="3560748" y="5545158"/>
                <a:ext cx="1588" cy="352425"/>
              </a:xfrm>
              <a:prstGeom prst="line">
                <a:avLst/>
              </a:prstGeom>
              <a:noFill/>
              <a:ln w="936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5668" name="Text Box 57"/>
              <p:cNvSpPr txBox="1">
                <a:spLocks noChangeArrowheads="1"/>
              </p:cNvSpPr>
              <p:nvPr/>
            </p:nvSpPr>
            <p:spPr bwMode="auto">
              <a:xfrm>
                <a:off x="2500298" y="5976958"/>
                <a:ext cx="1533525" cy="381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9" tIns="42452" rIns="81639" bIns="42452">
                <a:spAutoFit/>
              </a:bodyPr>
              <a:lstStyle>
                <a:lvl1pPr defTabSz="828675">
                  <a:spcBef>
                    <a:spcPct val="20000"/>
                  </a:spcBef>
                  <a:buChar char="•"/>
                  <a:tabLst>
                    <a:tab pos="657225" algn="l"/>
                    <a:tab pos="1312863" algn="l"/>
                  </a:tabLst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8675">
                  <a:spcBef>
                    <a:spcPct val="20000"/>
                  </a:spcBef>
                  <a:buFont typeface="Wingdings" panose="05000000000000000000" pitchFamily="2" charset="2"/>
                  <a:buChar char="Ø"/>
                  <a:tabLst>
                    <a:tab pos="657225" algn="l"/>
                    <a:tab pos="1312863" algn="l"/>
                  </a:tabLst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tabLst>
                    <a:tab pos="657225" algn="l"/>
                    <a:tab pos="1312863" algn="l"/>
                  </a:tabLst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ct val="0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fa-IR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Reconfigurable Device</a:t>
                </a:r>
              </a:p>
            </p:txBody>
          </p:sp>
          <p:sp>
            <p:nvSpPr>
              <p:cNvPr id="25669" name="Line 58"/>
              <p:cNvSpPr>
                <a:spLocks noChangeShapeType="1"/>
              </p:cNvSpPr>
              <p:nvPr/>
            </p:nvSpPr>
            <p:spPr bwMode="auto">
              <a:xfrm>
                <a:off x="3562336" y="5516583"/>
                <a:ext cx="1587" cy="390525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5670" name="Line 59"/>
              <p:cNvSpPr>
                <a:spLocks noChangeShapeType="1"/>
              </p:cNvSpPr>
              <p:nvPr/>
            </p:nvSpPr>
            <p:spPr bwMode="auto">
              <a:xfrm>
                <a:off x="2606661" y="5516583"/>
                <a:ext cx="565150" cy="1588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25671" name="AutoShape 60"/>
              <p:cNvSpPr>
                <a:spLocks noChangeArrowheads="1"/>
              </p:cNvSpPr>
              <p:nvPr/>
            </p:nvSpPr>
            <p:spPr bwMode="auto">
              <a:xfrm>
                <a:off x="2606661" y="4800621"/>
                <a:ext cx="1036645" cy="342891"/>
              </a:xfrm>
              <a:prstGeom prst="roundRect">
                <a:avLst>
                  <a:gd name="adj" fmla="val 579"/>
                </a:avLst>
              </a:prstGeom>
              <a:solidFill>
                <a:srgbClr val="1FAD5F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de-DE" altLang="fa-IR" sz="2400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72" name="Text Box 61"/>
              <p:cNvSpPr txBox="1">
                <a:spLocks noChangeArrowheads="1"/>
              </p:cNvSpPr>
              <p:nvPr/>
            </p:nvSpPr>
            <p:spPr bwMode="auto">
              <a:xfrm>
                <a:off x="2754302" y="4808549"/>
                <a:ext cx="317500" cy="263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9" tIns="42452" rIns="81639" bIns="42452">
                <a:spAutoFit/>
              </a:bodyPr>
              <a:lstStyle>
                <a:lvl1pPr defTabSz="828675"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86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ts val="675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fa-IR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fa-IR" sz="11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5673" name="Rectangle 117"/>
              <p:cNvSpPr>
                <a:spLocks noChangeArrowheads="1"/>
              </p:cNvSpPr>
              <p:nvPr/>
            </p:nvSpPr>
            <p:spPr bwMode="auto">
              <a:xfrm>
                <a:off x="3286116" y="5214950"/>
                <a:ext cx="428628" cy="71438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19175"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10191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10191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10191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a-IR" altLang="fa-IR" sz="2100" b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74" name="Text Box 52"/>
              <p:cNvSpPr txBox="1">
                <a:spLocks noChangeArrowheads="1"/>
              </p:cNvSpPr>
              <p:nvPr/>
            </p:nvSpPr>
            <p:spPr bwMode="auto">
              <a:xfrm>
                <a:off x="3395656" y="5539908"/>
                <a:ext cx="319088" cy="2465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81639" tIns="42452" rIns="81639" bIns="42452">
                <a:spAutoFit/>
              </a:bodyPr>
              <a:lstStyle>
                <a:lvl1pPr defTabSz="828675">
                  <a:spcBef>
                    <a:spcPct val="20000"/>
                  </a:spcBef>
                  <a:buChar char="•"/>
                  <a:defRPr sz="2000" b="1">
                    <a:solidFill>
                      <a:srgbClr val="FF505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defTabSz="828675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20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defTabSz="828675">
                  <a:spcBef>
                    <a:spcPct val="20000"/>
                  </a:spcBef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828675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−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>
                  <a:lnSpc>
                    <a:spcPct val="95000"/>
                  </a:lnSpc>
                  <a:spcBef>
                    <a:spcPts val="675"/>
                  </a:spcBef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altLang="fa-IR" sz="11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GB" altLang="fa-IR" sz="1100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25657" name="AutoShape 60"/>
            <p:cNvSpPr>
              <a:spLocks noChangeArrowheads="1"/>
            </p:cNvSpPr>
            <p:nvPr/>
          </p:nvSpPr>
          <p:spPr bwMode="auto">
            <a:xfrm>
              <a:off x="4402135" y="5095897"/>
              <a:ext cx="312741" cy="547681"/>
            </a:xfrm>
            <a:prstGeom prst="roundRect">
              <a:avLst>
                <a:gd name="adj" fmla="val 579"/>
              </a:avLst>
            </a:prstGeom>
            <a:solidFill>
              <a:srgbClr val="1FAD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36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8" name="Rectangle 120"/>
            <p:cNvSpPr>
              <a:spLocks noChangeArrowheads="1"/>
            </p:cNvSpPr>
            <p:nvPr/>
          </p:nvSpPr>
          <p:spPr bwMode="auto">
            <a:xfrm>
              <a:off x="4867276" y="5205426"/>
              <a:ext cx="347666" cy="2952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defTabSz="10191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1B21EC-83AA-44D1-9602-00005B0FEC18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8" y="962025"/>
            <a:ext cx="5837237" cy="5346700"/>
          </a:xfrm>
        </p:spPr>
        <p:txBody>
          <a:bodyPr lIns="83598" tIns="41799" rIns="83598" bIns="41799"/>
          <a:lstStyle/>
          <a:p>
            <a:pPr marL="863600" lvl="1" indent="-287338" defTabSz="449263" eaLnBrk="1" hangingPunct="1">
              <a:buSzPct val="85000"/>
              <a:buFont typeface="Wingdings" panose="05000000000000000000" pitchFamily="2" charset="2"/>
              <a:buNone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n-GB" altLang="fa-IR" sz="1800" smtClean="0">
              <a:solidFill>
                <a:schemeClr val="tx1"/>
              </a:solidFill>
            </a:endParaRPr>
          </a:p>
          <a:p>
            <a:pPr marL="863600" lvl="1" indent="-287338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2000" smtClean="0"/>
              <a:t>RTR with partial reconfiguration capabilities</a:t>
            </a:r>
          </a:p>
          <a:p>
            <a:pPr marL="1295400" lvl="2" indent="-215900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1800" smtClean="0"/>
              <a:t>Modules represented as rectangular boxes, are pre-computed and stored in a data base.  </a:t>
            </a:r>
          </a:p>
          <a:p>
            <a:pPr marL="1295400" lvl="2" indent="-215900" defTabSz="449263" eaLnBrk="1" hangingPunct="1">
              <a:buSzPct val="85000"/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n-GB" altLang="fa-IR" sz="1800" smtClean="0"/>
              <a:t>With relocation, each module is assigned to a position on the device at run-time.</a:t>
            </a:r>
            <a:endParaRPr lang="en-GB" altLang="fa-IR" sz="800" smtClean="0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5969000" y="2195513"/>
            <a:ext cx="2830513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26163" y="1854200"/>
            <a:ext cx="1587" cy="423863"/>
          </a:xfrm>
          <a:prstGeom prst="line">
            <a:avLst/>
          </a:prstGeom>
          <a:noFill/>
          <a:ln w="28440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864225" y="2244725"/>
            <a:ext cx="84931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788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 i="1">
                <a:solidFill>
                  <a:srgbClr val="FF3300"/>
                </a:solidFill>
                <a:latin typeface="Times New Roman" panose="02020603050405020304" pitchFamily="18" charset="0"/>
              </a:rPr>
              <a:t>Services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161088" y="1296988"/>
            <a:ext cx="709612" cy="427037"/>
          </a:xfrm>
          <a:prstGeom prst="ellipse">
            <a:avLst/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6261100" y="1395413"/>
            <a:ext cx="5667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1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978650" y="915988"/>
            <a:ext cx="708025" cy="425450"/>
          </a:xfrm>
          <a:prstGeom prst="ellipse">
            <a:avLst/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7077075" y="1012825"/>
            <a:ext cx="56832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2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7756525" y="1311275"/>
            <a:ext cx="709613" cy="427038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856538" y="1411288"/>
            <a:ext cx="56673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task N</a:t>
            </a: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586538" y="1792288"/>
            <a:ext cx="24765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H="1">
            <a:off x="7896225" y="1792288"/>
            <a:ext cx="177800" cy="3905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364413" y="1474788"/>
            <a:ext cx="1587" cy="708025"/>
          </a:xfrm>
          <a:prstGeom prst="line">
            <a:avLst/>
          </a:prstGeom>
          <a:noFill/>
          <a:ln w="255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64" name="AutoShape 16"/>
          <p:cNvSpPr>
            <a:spLocks noChangeArrowheads="1"/>
          </p:cNvSpPr>
          <p:nvPr/>
        </p:nvSpPr>
        <p:spPr bwMode="auto">
          <a:xfrm>
            <a:off x="6197600" y="2882900"/>
            <a:ext cx="1028700" cy="1076325"/>
          </a:xfrm>
          <a:prstGeom prst="roundRect">
            <a:avLst>
              <a:gd name="adj" fmla="val 19185"/>
            </a:avLst>
          </a:prstGeom>
          <a:solidFill>
            <a:srgbClr val="CC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5" name="AutoShape 17"/>
          <p:cNvSpPr>
            <a:spLocks noChangeArrowheads="1"/>
          </p:cNvSpPr>
          <p:nvPr/>
        </p:nvSpPr>
        <p:spPr bwMode="auto">
          <a:xfrm>
            <a:off x="7718425" y="2746375"/>
            <a:ext cx="981075" cy="538163"/>
          </a:xfrm>
          <a:prstGeom prst="roundRect">
            <a:avLst>
              <a:gd name="adj" fmla="val 19250"/>
            </a:avLst>
          </a:prstGeom>
          <a:solidFill>
            <a:srgbClr val="F6F8A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666" name="Group 18"/>
          <p:cNvGrpSpPr>
            <a:grpSpLocks/>
          </p:cNvGrpSpPr>
          <p:nvPr/>
        </p:nvGrpSpPr>
        <p:grpSpPr bwMode="auto">
          <a:xfrm>
            <a:off x="7718425" y="3614738"/>
            <a:ext cx="979488" cy="534987"/>
            <a:chOff x="5360" y="2510"/>
            <a:chExt cx="680" cy="371"/>
          </a:xfrm>
        </p:grpSpPr>
        <p:sp>
          <p:nvSpPr>
            <p:cNvPr id="27709" name="AutoShape 19"/>
            <p:cNvSpPr>
              <a:spLocks noChangeArrowheads="1"/>
            </p:cNvSpPr>
            <p:nvPr/>
          </p:nvSpPr>
          <p:spPr bwMode="auto">
            <a:xfrm>
              <a:off x="5360" y="2510"/>
              <a:ext cx="681" cy="372"/>
            </a:xfrm>
            <a:prstGeom prst="roundRect">
              <a:avLst>
                <a:gd name="adj" fmla="val 19083"/>
              </a:avLst>
            </a:prstGeom>
            <a:solidFill>
              <a:srgbClr val="CCEC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0" name="Text Box 20"/>
            <p:cNvSpPr txBox="1">
              <a:spLocks noChangeArrowheads="1"/>
            </p:cNvSpPr>
            <p:nvPr/>
          </p:nvSpPr>
          <p:spPr bwMode="auto">
            <a:xfrm>
              <a:off x="5381" y="2530"/>
              <a:ext cx="64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81639" tIns="42452" rIns="81639" bIns="42452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tabLst>
                  <a:tab pos="657225" algn="l"/>
                </a:tabLst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tabLst>
                  <a:tab pos="657225" algn="l"/>
                </a:tabLst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tabLst>
                  <a:tab pos="657225" algn="l"/>
                </a:tabLst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1100">
                  <a:solidFill>
                    <a:srgbClr val="000000"/>
                  </a:solidFill>
                  <a:latin typeface="Times New Roman" panose="02020603050405020304" pitchFamily="18" charset="0"/>
                </a:rPr>
                <a:t>Placer</a:t>
              </a:r>
            </a:p>
          </p:txBody>
        </p:sp>
      </p:grpSp>
      <p:sp>
        <p:nvSpPr>
          <p:cNvPr id="27667" name="Line 21"/>
          <p:cNvSpPr>
            <a:spLocks noChangeShapeType="1"/>
          </p:cNvSpPr>
          <p:nvPr/>
        </p:nvSpPr>
        <p:spPr bwMode="auto">
          <a:xfrm>
            <a:off x="8205788" y="3281363"/>
            <a:ext cx="3175" cy="3444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grpSp>
        <p:nvGrpSpPr>
          <p:cNvPr id="27668" name="Group 22"/>
          <p:cNvGrpSpPr>
            <a:grpSpLocks/>
          </p:cNvGrpSpPr>
          <p:nvPr/>
        </p:nvGrpSpPr>
        <p:grpSpPr bwMode="auto">
          <a:xfrm>
            <a:off x="6346825" y="3568700"/>
            <a:ext cx="292100" cy="290513"/>
            <a:chOff x="4407" y="2478"/>
            <a:chExt cx="203" cy="202"/>
          </a:xfrm>
        </p:grpSpPr>
        <p:sp>
          <p:nvSpPr>
            <p:cNvPr id="27707" name="AutoShape 23"/>
            <p:cNvSpPr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8" name="Text Box 24"/>
            <p:cNvSpPr txBox="1">
              <a:spLocks noChangeArrowheads="1"/>
            </p:cNvSpPr>
            <p:nvPr/>
          </p:nvSpPr>
          <p:spPr bwMode="auto">
            <a:xfrm>
              <a:off x="4407" y="2478"/>
              <a:ext cx="20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M2</a:t>
              </a:r>
            </a:p>
          </p:txBody>
        </p:sp>
      </p:grpSp>
      <p:grpSp>
        <p:nvGrpSpPr>
          <p:cNvPr id="27669" name="Group 25"/>
          <p:cNvGrpSpPr>
            <a:grpSpLocks/>
          </p:cNvGrpSpPr>
          <p:nvPr/>
        </p:nvGrpSpPr>
        <p:grpSpPr bwMode="auto">
          <a:xfrm>
            <a:off x="6835775" y="3225800"/>
            <a:ext cx="293688" cy="290513"/>
            <a:chOff x="4747" y="2240"/>
            <a:chExt cx="204" cy="202"/>
          </a:xfrm>
        </p:grpSpPr>
        <p:sp>
          <p:nvSpPr>
            <p:cNvPr id="27705" name="AutoShape 26"/>
            <p:cNvSpPr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6" name="Text Box 27"/>
            <p:cNvSpPr txBox="1">
              <a:spLocks noChangeArrowheads="1"/>
            </p:cNvSpPr>
            <p:nvPr/>
          </p:nvSpPr>
          <p:spPr bwMode="auto">
            <a:xfrm>
              <a:off x="4747" y="2240"/>
              <a:ext cx="205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M4</a:t>
              </a:r>
            </a:p>
          </p:txBody>
        </p:sp>
      </p:grpSp>
      <p:grpSp>
        <p:nvGrpSpPr>
          <p:cNvPr id="27670" name="Group 28"/>
          <p:cNvGrpSpPr>
            <a:grpSpLocks/>
          </p:cNvGrpSpPr>
          <p:nvPr/>
        </p:nvGrpSpPr>
        <p:grpSpPr bwMode="auto">
          <a:xfrm>
            <a:off x="6688138" y="3568700"/>
            <a:ext cx="442912" cy="290513"/>
            <a:chOff x="4645" y="2478"/>
            <a:chExt cx="307" cy="202"/>
          </a:xfrm>
        </p:grpSpPr>
        <p:sp>
          <p:nvSpPr>
            <p:cNvPr id="27703" name="AutoShape 29"/>
            <p:cNvSpPr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oundRect">
              <a:avLst>
                <a:gd name="adj" fmla="val 491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4" name="Text Box 30"/>
            <p:cNvSpPr txBox="1">
              <a:spLocks noChangeArrowheads="1"/>
            </p:cNvSpPr>
            <p:nvPr/>
          </p:nvSpPr>
          <p:spPr bwMode="auto">
            <a:xfrm>
              <a:off x="4645" y="2478"/>
              <a:ext cx="308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M3</a:t>
              </a:r>
            </a:p>
          </p:txBody>
        </p:sp>
      </p:grpSp>
      <p:grpSp>
        <p:nvGrpSpPr>
          <p:cNvPr id="27671" name="Group 31"/>
          <p:cNvGrpSpPr>
            <a:grpSpLocks/>
          </p:cNvGrpSpPr>
          <p:nvPr/>
        </p:nvGrpSpPr>
        <p:grpSpPr bwMode="auto">
          <a:xfrm>
            <a:off x="6246813" y="3273425"/>
            <a:ext cx="487362" cy="196850"/>
            <a:chOff x="4338" y="2273"/>
            <a:chExt cx="339" cy="137"/>
          </a:xfrm>
        </p:grpSpPr>
        <p:sp>
          <p:nvSpPr>
            <p:cNvPr id="27701" name="AutoShape 32"/>
            <p:cNvSpPr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oundRect">
              <a:avLst>
                <a:gd name="adj" fmla="val 722"/>
              </a:avLst>
            </a:prstGeom>
            <a:solidFill>
              <a:srgbClr val="BBE0E3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de-DE" altLang="fa-IR" sz="2400" b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2" name="Text Box 33"/>
            <p:cNvSpPr txBox="1">
              <a:spLocks noChangeArrowheads="1"/>
            </p:cNvSpPr>
            <p:nvPr/>
          </p:nvSpPr>
          <p:spPr bwMode="auto">
            <a:xfrm>
              <a:off x="4338" y="2273"/>
              <a:ext cx="34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33962" tIns="16981" rIns="33962" bIns="16981" anchor="ctr">
              <a:spAutoFit/>
            </a:bodyPr>
            <a:lstStyle>
              <a:lvl1pPr defTabSz="828675"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8286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828675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8286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lnSpc>
                  <a:spcPct val="95000"/>
                </a:lnSpc>
                <a:spcBef>
                  <a:spcPct val="0"/>
                </a:spcBef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a-IR" sz="900">
                  <a:solidFill>
                    <a:srgbClr val="000000"/>
                  </a:solidFill>
                  <a:latin typeface="Times New Roman" panose="02020603050405020304" pitchFamily="18" charset="0"/>
                </a:rPr>
                <a:t>M1</a:t>
              </a:r>
            </a:p>
          </p:txBody>
        </p:sp>
      </p:grpSp>
      <p:sp>
        <p:nvSpPr>
          <p:cNvPr id="27672" name="Text Box 34"/>
          <p:cNvSpPr txBox="1">
            <a:spLocks noChangeArrowheads="1"/>
          </p:cNvSpPr>
          <p:nvPr/>
        </p:nvSpPr>
        <p:spPr bwMode="auto">
          <a:xfrm>
            <a:off x="6297613" y="2921000"/>
            <a:ext cx="833437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Module Database</a:t>
            </a:r>
          </a:p>
        </p:txBody>
      </p:sp>
      <p:sp>
        <p:nvSpPr>
          <p:cNvPr id="27673" name="Text Box 35"/>
          <p:cNvSpPr txBox="1">
            <a:spLocks noChangeArrowheads="1"/>
          </p:cNvSpPr>
          <p:nvPr/>
        </p:nvSpPr>
        <p:spPr bwMode="auto">
          <a:xfrm>
            <a:off x="7816850" y="2892425"/>
            <a:ext cx="83343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3962" tIns="16981" rIns="33962" bIns="16981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Scheduler</a:t>
            </a:r>
          </a:p>
        </p:txBody>
      </p:sp>
      <p:sp>
        <p:nvSpPr>
          <p:cNvPr id="27674" name="Line 36"/>
          <p:cNvSpPr>
            <a:spLocks noChangeShapeType="1"/>
          </p:cNvSpPr>
          <p:nvPr/>
        </p:nvSpPr>
        <p:spPr bwMode="auto">
          <a:xfrm flipV="1">
            <a:off x="8208963" y="4144963"/>
            <a:ext cx="1587" cy="376237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75" name="Line 37"/>
          <p:cNvSpPr>
            <a:spLocks noChangeShapeType="1"/>
          </p:cNvSpPr>
          <p:nvPr/>
        </p:nvSpPr>
        <p:spPr bwMode="auto">
          <a:xfrm>
            <a:off x="8208963" y="2500313"/>
            <a:ext cx="1587" cy="238125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76" name="Line 38"/>
          <p:cNvSpPr>
            <a:spLocks noChangeShapeType="1"/>
          </p:cNvSpPr>
          <p:nvPr/>
        </p:nvSpPr>
        <p:spPr bwMode="auto">
          <a:xfrm flipH="1">
            <a:off x="7213600" y="2998788"/>
            <a:ext cx="496888" cy="1063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77" name="AutoShape 39"/>
          <p:cNvSpPr>
            <a:spLocks noChangeArrowheads="1"/>
          </p:cNvSpPr>
          <p:nvPr/>
        </p:nvSpPr>
        <p:spPr bwMode="auto">
          <a:xfrm>
            <a:off x="7675563" y="2220913"/>
            <a:ext cx="1158875" cy="276225"/>
          </a:xfrm>
          <a:prstGeom prst="roundRect">
            <a:avLst>
              <a:gd name="adj" fmla="val 51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300" b="0">
                <a:solidFill>
                  <a:srgbClr val="000000"/>
                </a:solidFill>
                <a:latin typeface="Times New Roman" panose="02020603050405020304" pitchFamily="18" charset="0"/>
              </a:rPr>
              <a:t>Task Request</a:t>
            </a:r>
          </a:p>
        </p:txBody>
      </p:sp>
      <p:sp>
        <p:nvSpPr>
          <p:cNvPr id="27678" name="AutoShape 40"/>
          <p:cNvSpPr>
            <a:spLocks noChangeArrowheads="1"/>
          </p:cNvSpPr>
          <p:nvPr/>
        </p:nvSpPr>
        <p:spPr bwMode="auto">
          <a:xfrm>
            <a:off x="5910263" y="2273300"/>
            <a:ext cx="3179762" cy="2022475"/>
          </a:xfrm>
          <a:prstGeom prst="roundRect">
            <a:avLst>
              <a:gd name="adj" fmla="val 69"/>
            </a:avLst>
          </a:prstGeom>
          <a:solidFill>
            <a:srgbClr val="FFFF00">
              <a:alpha val="20000"/>
            </a:srgbClr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9" name="AutoShape 41"/>
          <p:cNvSpPr>
            <a:spLocks noChangeArrowheads="1"/>
          </p:cNvSpPr>
          <p:nvPr/>
        </p:nvSpPr>
        <p:spPr bwMode="auto">
          <a:xfrm>
            <a:off x="5905500" y="4068763"/>
            <a:ext cx="444500" cy="274637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 b="0">
                <a:solidFill>
                  <a:srgbClr val="000000"/>
                </a:solidFill>
                <a:latin typeface="Times New Roman" panose="02020603050405020304" pitchFamily="18" charset="0"/>
              </a:rPr>
              <a:t>O.S.</a:t>
            </a:r>
          </a:p>
        </p:txBody>
      </p:sp>
      <p:sp>
        <p:nvSpPr>
          <p:cNvPr id="27680" name="Line 42"/>
          <p:cNvSpPr>
            <a:spLocks noChangeShapeType="1"/>
          </p:cNvSpPr>
          <p:nvPr/>
        </p:nvSpPr>
        <p:spPr bwMode="auto">
          <a:xfrm flipH="1" flipV="1">
            <a:off x="7213600" y="3668713"/>
            <a:ext cx="496888" cy="24923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81" name="Line 43"/>
          <p:cNvSpPr>
            <a:spLocks noChangeShapeType="1"/>
          </p:cNvSpPr>
          <p:nvPr/>
        </p:nvSpPr>
        <p:spPr bwMode="auto">
          <a:xfrm>
            <a:off x="8701088" y="3989388"/>
            <a:ext cx="211137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82" name="Line 44"/>
          <p:cNvSpPr>
            <a:spLocks noChangeShapeType="1"/>
          </p:cNvSpPr>
          <p:nvPr/>
        </p:nvSpPr>
        <p:spPr bwMode="auto">
          <a:xfrm flipV="1">
            <a:off x="8913813" y="3033713"/>
            <a:ext cx="1587" cy="957262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83" name="Line 45"/>
          <p:cNvSpPr>
            <a:spLocks noChangeShapeType="1"/>
          </p:cNvSpPr>
          <p:nvPr/>
        </p:nvSpPr>
        <p:spPr bwMode="auto">
          <a:xfrm flipH="1">
            <a:off x="8701088" y="3033713"/>
            <a:ext cx="214312" cy="1587"/>
          </a:xfrm>
          <a:prstGeom prst="line">
            <a:avLst/>
          </a:prstGeom>
          <a:noFill/>
          <a:ln w="2844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84" name="AutoShape 46"/>
          <p:cNvSpPr>
            <a:spLocks noChangeArrowheads="1"/>
          </p:cNvSpPr>
          <p:nvPr/>
        </p:nvSpPr>
        <p:spPr bwMode="auto">
          <a:xfrm>
            <a:off x="7375525" y="4511675"/>
            <a:ext cx="1309688" cy="1238250"/>
          </a:xfrm>
          <a:prstGeom prst="roundRect">
            <a:avLst>
              <a:gd name="adj" fmla="val 116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5" name="AutoShape 47"/>
          <p:cNvSpPr>
            <a:spLocks noChangeArrowheads="1"/>
          </p:cNvSpPr>
          <p:nvPr/>
        </p:nvSpPr>
        <p:spPr bwMode="auto">
          <a:xfrm>
            <a:off x="7446963" y="5289550"/>
            <a:ext cx="247650" cy="390525"/>
          </a:xfrm>
          <a:prstGeom prst="roundRect">
            <a:avLst>
              <a:gd name="adj" fmla="val 579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6" name="AutoShape 48"/>
          <p:cNvSpPr>
            <a:spLocks noChangeArrowheads="1"/>
          </p:cNvSpPr>
          <p:nvPr/>
        </p:nvSpPr>
        <p:spPr bwMode="auto">
          <a:xfrm>
            <a:off x="7659688" y="5289550"/>
            <a:ext cx="354012" cy="390525"/>
          </a:xfrm>
          <a:prstGeom prst="roundRect">
            <a:avLst>
              <a:gd name="adj" fmla="val 403"/>
            </a:avLst>
          </a:prstGeom>
          <a:solidFill>
            <a:srgbClr val="FFFF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7" name="Text Box 49"/>
          <p:cNvSpPr txBox="1">
            <a:spLocks noChangeArrowheads="1"/>
          </p:cNvSpPr>
          <p:nvPr/>
        </p:nvSpPr>
        <p:spPr bwMode="auto">
          <a:xfrm>
            <a:off x="7623175" y="5353050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88" name="AutoShape 50"/>
          <p:cNvSpPr>
            <a:spLocks noChangeArrowheads="1"/>
          </p:cNvSpPr>
          <p:nvPr/>
        </p:nvSpPr>
        <p:spPr bwMode="auto">
          <a:xfrm>
            <a:off x="8118475" y="5000625"/>
            <a:ext cx="282575" cy="141288"/>
          </a:xfrm>
          <a:prstGeom prst="roundRect">
            <a:avLst>
              <a:gd name="adj" fmla="val 101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89" name="AutoShape 51"/>
          <p:cNvSpPr>
            <a:spLocks noChangeArrowheads="1"/>
          </p:cNvSpPr>
          <p:nvPr/>
        </p:nvSpPr>
        <p:spPr bwMode="auto">
          <a:xfrm>
            <a:off x="8118475" y="5141913"/>
            <a:ext cx="282575" cy="530225"/>
          </a:xfrm>
          <a:prstGeom prst="roundRect">
            <a:avLst>
              <a:gd name="adj" fmla="val 509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0" name="Text Box 52"/>
          <p:cNvSpPr txBox="1">
            <a:spLocks noChangeArrowheads="1"/>
          </p:cNvSpPr>
          <p:nvPr/>
        </p:nvSpPr>
        <p:spPr bwMode="auto">
          <a:xfrm>
            <a:off x="8118475" y="5248275"/>
            <a:ext cx="3190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7691" name="Line 53"/>
          <p:cNvSpPr>
            <a:spLocks noChangeShapeType="1"/>
          </p:cNvSpPr>
          <p:nvPr/>
        </p:nvSpPr>
        <p:spPr bwMode="auto">
          <a:xfrm>
            <a:off x="8013700" y="4822825"/>
            <a:ext cx="425450" cy="1588"/>
          </a:xfrm>
          <a:prstGeom prst="line">
            <a:avLst/>
          </a:prstGeom>
          <a:noFill/>
          <a:ln w="9360">
            <a:solidFill>
              <a:srgbClr val="1FAD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2" name="Line 54"/>
          <p:cNvSpPr>
            <a:spLocks noChangeShapeType="1"/>
          </p:cNvSpPr>
          <p:nvPr/>
        </p:nvSpPr>
        <p:spPr bwMode="auto">
          <a:xfrm>
            <a:off x="7659688" y="5283200"/>
            <a:ext cx="1587" cy="387350"/>
          </a:xfrm>
          <a:prstGeom prst="line">
            <a:avLst/>
          </a:prstGeom>
          <a:noFill/>
          <a:ln w="936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3" name="Line 55"/>
          <p:cNvSpPr>
            <a:spLocks noChangeShapeType="1"/>
          </p:cNvSpPr>
          <p:nvPr/>
        </p:nvSpPr>
        <p:spPr bwMode="auto">
          <a:xfrm>
            <a:off x="8118475" y="5141913"/>
            <a:ext cx="282575" cy="1587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4" name="Line 56"/>
          <p:cNvSpPr>
            <a:spLocks noChangeShapeType="1"/>
          </p:cNvSpPr>
          <p:nvPr/>
        </p:nvSpPr>
        <p:spPr bwMode="auto">
          <a:xfrm>
            <a:off x="8401050" y="5318125"/>
            <a:ext cx="1588" cy="352425"/>
          </a:xfrm>
          <a:prstGeom prst="line">
            <a:avLst/>
          </a:prstGeom>
          <a:noFill/>
          <a:ln w="936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5" name="Text Box 57"/>
          <p:cNvSpPr txBox="1">
            <a:spLocks noChangeArrowheads="1"/>
          </p:cNvSpPr>
          <p:nvPr/>
        </p:nvSpPr>
        <p:spPr bwMode="auto">
          <a:xfrm>
            <a:off x="7340600" y="5749925"/>
            <a:ext cx="1533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tabLst>
                <a:tab pos="657225" algn="l"/>
                <a:tab pos="1312863" algn="l"/>
              </a:tabLst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57225" algn="l"/>
                <a:tab pos="1312863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657225" algn="l"/>
                <a:tab pos="1312863" algn="l"/>
              </a:tabLst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Reconfigurable Device</a:t>
            </a:r>
          </a:p>
        </p:txBody>
      </p:sp>
      <p:sp>
        <p:nvSpPr>
          <p:cNvPr id="27696" name="Line 58"/>
          <p:cNvSpPr>
            <a:spLocks noChangeShapeType="1"/>
          </p:cNvSpPr>
          <p:nvPr/>
        </p:nvSpPr>
        <p:spPr bwMode="auto">
          <a:xfrm>
            <a:off x="8402638" y="5289550"/>
            <a:ext cx="1587" cy="3905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7" name="Line 59"/>
          <p:cNvSpPr>
            <a:spLocks noChangeShapeType="1"/>
          </p:cNvSpPr>
          <p:nvPr/>
        </p:nvSpPr>
        <p:spPr bwMode="auto">
          <a:xfrm>
            <a:off x="7446963" y="5289550"/>
            <a:ext cx="56515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7698" name="AutoShape 60"/>
          <p:cNvSpPr>
            <a:spLocks noChangeArrowheads="1"/>
          </p:cNvSpPr>
          <p:nvPr/>
        </p:nvSpPr>
        <p:spPr bwMode="auto">
          <a:xfrm>
            <a:off x="7446963" y="4573588"/>
            <a:ext cx="1131887" cy="249237"/>
          </a:xfrm>
          <a:prstGeom prst="roundRect">
            <a:avLst>
              <a:gd name="adj" fmla="val 579"/>
            </a:avLst>
          </a:prstGeom>
          <a:solidFill>
            <a:srgbClr val="1FAD5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99" name="Text Box 61"/>
          <p:cNvSpPr txBox="1">
            <a:spLocks noChangeArrowheads="1"/>
          </p:cNvSpPr>
          <p:nvPr/>
        </p:nvSpPr>
        <p:spPr bwMode="auto">
          <a:xfrm>
            <a:off x="7870825" y="4583113"/>
            <a:ext cx="3175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39" tIns="42452" rIns="81639" bIns="42452">
            <a:spAutoFit/>
          </a:bodyPr>
          <a:lstStyle>
            <a:lvl1pPr defTabSz="828675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86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95000"/>
              </a:lnSpc>
              <a:spcBef>
                <a:spcPts val="675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fa-IR" sz="110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GB" altLang="fa-IR" sz="11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700" name="Rectangle 6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Computation flow</a:t>
            </a:r>
            <a:endParaRPr lang="de-DE" altLang="fa-IR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14875</TotalTime>
  <Words>1971</Words>
  <Application>Microsoft Office PowerPoint</Application>
  <PresentationFormat>On-screen Show (4:3)</PresentationFormat>
  <Paragraphs>751</Paragraphs>
  <Slides>49</Slides>
  <Notes>28</Notes>
  <HiddenSlides>5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9" baseType="lpstr">
      <vt:lpstr>Arial</vt:lpstr>
      <vt:lpstr>B Mitra</vt:lpstr>
      <vt:lpstr>B Nazanin</vt:lpstr>
      <vt:lpstr>B Titr</vt:lpstr>
      <vt:lpstr>Calibri</vt:lpstr>
      <vt:lpstr>Courier New</vt:lpstr>
      <vt:lpstr>Lucida Sans Unicode</vt:lpstr>
      <vt:lpstr>StarSymbol</vt:lpstr>
      <vt:lpstr>Times New Roman</vt:lpstr>
      <vt:lpstr>Wingdings</vt:lpstr>
      <vt:lpstr>1_presentation_template</vt:lpstr>
      <vt:lpstr>Custom Design</vt:lpstr>
      <vt:lpstr>2_presentation_template</vt:lpstr>
      <vt:lpstr>3_presentation_template</vt:lpstr>
      <vt:lpstr>4_presentation_template</vt:lpstr>
      <vt:lpstr>5_presentation_template</vt:lpstr>
      <vt:lpstr>7_presentation_template</vt:lpstr>
      <vt:lpstr>8_presentation_template</vt:lpstr>
      <vt:lpstr>6_presentation_template</vt:lpstr>
      <vt:lpstr>Visio</vt:lpstr>
      <vt:lpstr>RCS Phylosophy</vt:lpstr>
      <vt:lpstr>Computation Flow – Design Flow</vt:lpstr>
      <vt:lpstr>Computation Flow</vt:lpstr>
      <vt:lpstr>Computation flow</vt:lpstr>
      <vt:lpstr>Computation flow</vt:lpstr>
      <vt:lpstr>RTR Challenges</vt:lpstr>
      <vt:lpstr>Firm vs. Soft Modules</vt:lpstr>
      <vt:lpstr>Computation flow</vt:lpstr>
      <vt:lpstr>Computation flow</vt:lpstr>
      <vt:lpstr>Design Flow</vt:lpstr>
      <vt:lpstr>Hardware/Software Partitioning</vt:lpstr>
      <vt:lpstr>Hardware Design Flow</vt:lpstr>
      <vt:lpstr>FPGA Architecture</vt:lpstr>
      <vt:lpstr>Design Flow for H/w Part</vt:lpstr>
      <vt:lpstr>طراحی و درستی‌سنجی درون تراشه</vt:lpstr>
      <vt:lpstr>طراحی و درستی‌سنجی درون تراشه</vt:lpstr>
      <vt:lpstr>RTL Specification</vt:lpstr>
      <vt:lpstr>طراحی و درستی‌سنجی درون تراشه</vt:lpstr>
      <vt:lpstr>طراحی و درستی‌سنجی درون تراشه</vt:lpstr>
      <vt:lpstr>طراحی و درستی‌سنجی درون تراشه</vt:lpstr>
      <vt:lpstr>توصیف ماشین حالت متناهی</vt:lpstr>
      <vt:lpstr>توصیف ماشین حالت متناهی</vt:lpstr>
      <vt:lpstr>توصیف ماشین حالت متناهی</vt:lpstr>
      <vt:lpstr>توصیف ماشین حالت متناهی</vt:lpstr>
      <vt:lpstr>توصیف ماشین حالت متناهی</vt:lpstr>
      <vt:lpstr>سطوح تجرید</vt:lpstr>
      <vt:lpstr>سنتز</vt:lpstr>
      <vt:lpstr>سنتز و نگاشت فناوری</vt:lpstr>
      <vt:lpstr>سنتز</vt:lpstr>
      <vt:lpstr>سنتز</vt:lpstr>
      <vt:lpstr>درستی‌سنجی</vt:lpstr>
      <vt:lpstr>درستی‌سنجی</vt:lpstr>
      <vt:lpstr>جایابی و مسیریابی</vt:lpstr>
      <vt:lpstr>چرخة طراحی</vt:lpstr>
      <vt:lpstr>تأثیر جایابی روی موفقیت مسیریابی</vt:lpstr>
      <vt:lpstr>مسیریابی (Routing)</vt:lpstr>
      <vt:lpstr>طراحی فیزیکی: جایابی و مسیریابی</vt:lpstr>
      <vt:lpstr>درستی‌سنجی بعد از چینش</vt:lpstr>
      <vt:lpstr>Configuration Bitstream</vt:lpstr>
      <vt:lpstr>Design Flow</vt:lpstr>
      <vt:lpstr>مثال</vt:lpstr>
      <vt:lpstr>مثال</vt:lpstr>
      <vt:lpstr>مثال</vt:lpstr>
      <vt:lpstr>مثال</vt:lpstr>
      <vt:lpstr>مثال</vt:lpstr>
      <vt:lpstr>مثال</vt:lpstr>
      <vt:lpstr>مثال</vt:lpstr>
      <vt:lpstr>مثال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324</cp:revision>
  <dcterms:created xsi:type="dcterms:W3CDTF">1601-01-01T00:00:00Z</dcterms:created>
  <dcterms:modified xsi:type="dcterms:W3CDTF">2023-12-05T05:27:45Z</dcterms:modified>
</cp:coreProperties>
</file>