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sldIdLst>
    <p:sldId id="303" r:id="rId2"/>
    <p:sldId id="367" r:id="rId3"/>
    <p:sldId id="368" r:id="rId4"/>
    <p:sldId id="304" r:id="rId5"/>
    <p:sldId id="351" r:id="rId6"/>
    <p:sldId id="352" r:id="rId7"/>
    <p:sldId id="362" r:id="rId8"/>
    <p:sldId id="361" r:id="rId9"/>
    <p:sldId id="366" r:id="rId10"/>
    <p:sldId id="308" r:id="rId11"/>
    <p:sldId id="356" r:id="rId12"/>
    <p:sldId id="363" r:id="rId13"/>
    <p:sldId id="364" r:id="rId14"/>
    <p:sldId id="31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CCFFCC"/>
    <a:srgbClr val="990000"/>
    <a:srgbClr val="66FFCC"/>
    <a:srgbClr val="FF3399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88679" autoAdjust="0"/>
  </p:normalViewPr>
  <p:slideViewPr>
    <p:cSldViewPr>
      <p:cViewPr varScale="1">
        <p:scale>
          <a:sx n="58" d="100"/>
          <a:sy n="58" d="100"/>
        </p:scale>
        <p:origin x="833" y="19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E999C6-06C0-4170-99A4-FA85DCB37F0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88440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A6E7B4-A3B0-475D-ABAF-053EEDD44C9D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1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7F80ED-03BA-490E-A77E-1A3A72E146D8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7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ACC515-4344-40ED-9EAE-98A5649D5C09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2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60A50C-1E02-4A77-9ACE-F57E129888F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7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72564-BF5B-4989-BAF7-4B760248C439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8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0C619-EF45-4F8A-B18F-9B8E24D6CB1A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4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743F1B-E7E1-4FB6-8B18-B394EADF5E9D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59251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A465BD-67AF-48D8-90CD-C2AFFA9E3103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1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C93A62-EBEB-4BB8-A55B-3EE0BA2754DC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0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A465BD-67AF-48D8-90CD-C2AFFA9E3103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0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D9497C-509D-46F9-B96A-387175D10189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AC7F3-FB86-4B67-A773-751A68DDD15D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4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81FE4E-47B7-49C5-A433-0F1DD76BD66C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4343400"/>
            <a:ext cx="591185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5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F1B667-44A3-44AD-AE15-930C3C3F3DBA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34692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670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C41D4-D812-4B16-90DE-E62311A4FE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7737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9669-6CC0-48C4-AB69-68559F4BDCE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3451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7808-EC56-4311-B0EA-B313251A74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4707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92326-BBC3-4B11-9661-DC62B43983F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138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ECA1A-BB52-4FD3-B99C-C235D93CA80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371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B2E3-E5EA-4644-A362-3EFAA112A26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9752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0F96-F099-445A-B16D-8A57E597565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596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7480-FFE5-48B9-835C-C0179DBE7A8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9314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7290C-F694-4F3A-91E7-45DCB3275B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115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FBF1A-DC41-4066-B82A-B93E5A48205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48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DBA2F-3267-49E5-92F6-E1D4D4BA35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95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336190-859F-486D-8001-CAFD28F52BC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FPGA Technology Mapping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5FBBB0-7D1F-4C3D-9C71-3269E2AFA6A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0723" name="Text Box 17"/>
          <p:cNvSpPr txBox="1">
            <a:spLocks noChangeArrowheads="1"/>
          </p:cNvSpPr>
          <p:nvPr/>
        </p:nvSpPr>
        <p:spPr bwMode="auto">
          <a:xfrm>
            <a:off x="2051050" y="6092825"/>
            <a:ext cx="2328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700" b="0">
                <a:solidFill>
                  <a:srgbClr val="000000"/>
                </a:solidFill>
                <a:latin typeface="Times New Roman" panose="02020603050405020304" pitchFamily="18" charset="0"/>
              </a:rPr>
              <a:t>Graph covering with cones</a:t>
            </a:r>
          </a:p>
        </p:txBody>
      </p:sp>
      <p:sp>
        <p:nvSpPr>
          <p:cNvPr id="30724" name="Text Box 18"/>
          <p:cNvSpPr txBox="1">
            <a:spLocks noChangeArrowheads="1"/>
          </p:cNvSpPr>
          <p:nvPr/>
        </p:nvSpPr>
        <p:spPr bwMode="auto">
          <a:xfrm>
            <a:off x="6372225" y="6092825"/>
            <a:ext cx="1252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7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LUT Mapping</a:t>
            </a:r>
          </a:p>
        </p:txBody>
      </p:sp>
      <p:sp>
        <p:nvSpPr>
          <p:cNvPr id="30725" name="AutoShape 19"/>
          <p:cNvSpPr>
            <a:spLocks noChangeArrowheads="1"/>
          </p:cNvSpPr>
          <p:nvPr/>
        </p:nvSpPr>
        <p:spPr bwMode="auto">
          <a:xfrm>
            <a:off x="6523038" y="3875088"/>
            <a:ext cx="34925" cy="474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z="3400" smtClean="0"/>
              <a:t>LUT-Technology Mapping</a:t>
            </a:r>
            <a:endParaRPr lang="de-DE" altLang="fa-IR" sz="3400" smtClean="0"/>
          </a:p>
        </p:txBody>
      </p:sp>
      <p:pic>
        <p:nvPicPr>
          <p:cNvPr id="3072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565400"/>
            <a:ext cx="17097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636838"/>
            <a:ext cx="1582738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14"/>
          <p:cNvSpPr>
            <a:spLocks noChangeArrowheads="1"/>
          </p:cNvSpPr>
          <p:nvPr/>
        </p:nvSpPr>
        <p:spPr bwMode="auto">
          <a:xfrm>
            <a:off x="539750" y="5734050"/>
            <a:ext cx="11922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[Chen06]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E882D7-58A7-435D-AE71-C96152E482B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1875"/>
            <a:ext cx="8377238" cy="1533525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/>
              <a:t>LUT-technology mapping problem: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/>
              <a:t>Covering a Boolean network with a set of K-feasible cones.</a:t>
            </a:r>
          </a:p>
        </p:txBody>
      </p:sp>
      <p:pic>
        <p:nvPicPr>
          <p:cNvPr id="3277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52738"/>
            <a:ext cx="56880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2051050" y="6092825"/>
            <a:ext cx="2328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700" b="0">
                <a:solidFill>
                  <a:srgbClr val="000000"/>
                </a:solidFill>
                <a:latin typeface="Times New Roman" panose="02020603050405020304" pitchFamily="18" charset="0"/>
              </a:rPr>
              <a:t>Graph covering with cones</a:t>
            </a:r>
          </a:p>
        </p:txBody>
      </p:sp>
      <p:sp>
        <p:nvSpPr>
          <p:cNvPr id="32774" name="Text Box 18"/>
          <p:cNvSpPr txBox="1">
            <a:spLocks noChangeArrowheads="1"/>
          </p:cNvSpPr>
          <p:nvPr/>
        </p:nvSpPr>
        <p:spPr bwMode="auto">
          <a:xfrm>
            <a:off x="6372225" y="6092825"/>
            <a:ext cx="1252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7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LUT Mapping</a:t>
            </a:r>
          </a:p>
        </p:txBody>
      </p:sp>
      <p:sp>
        <p:nvSpPr>
          <p:cNvPr id="32775" name="AutoShape 19"/>
          <p:cNvSpPr>
            <a:spLocks noChangeArrowheads="1"/>
          </p:cNvSpPr>
          <p:nvPr/>
        </p:nvSpPr>
        <p:spPr bwMode="auto">
          <a:xfrm>
            <a:off x="6523038" y="3875088"/>
            <a:ext cx="34925" cy="474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z="3400" dirty="0" smtClean="0"/>
              <a:t>LUT-Technology Mapping</a:t>
            </a:r>
            <a:endParaRPr lang="de-DE" altLang="fa-IR" sz="3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4AB38-1C6B-4B84-9F36-B646CDCE873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fa-IR" sz="3200"/>
              <a:t>LUT-Technology Mapping</a:t>
            </a:r>
            <a:endParaRPr lang="en-US" altLang="fa-IR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376363"/>
          </a:xfrm>
        </p:spPr>
        <p:txBody>
          <a:bodyPr/>
          <a:lstStyle/>
          <a:p>
            <a:pPr eaLnBrk="1" hangingPunct="1"/>
            <a:r>
              <a:rPr lang="en-US" altLang="fa-IR" smtClean="0"/>
              <a:t>Find the largest logic cone that will fit into the LUT:</a:t>
            </a:r>
          </a:p>
        </p:txBody>
      </p:sp>
      <p:sp>
        <p:nvSpPr>
          <p:cNvPr id="821250" name="AutoShape 2"/>
          <p:cNvSpPr>
            <a:spLocks noChangeArrowheads="1"/>
          </p:cNvSpPr>
          <p:nvPr/>
        </p:nvSpPr>
        <p:spPr bwMode="auto">
          <a:xfrm rot="10800000">
            <a:off x="1065213" y="3048000"/>
            <a:ext cx="7239000" cy="3200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AutoShape 5"/>
          <p:cNvSpPr>
            <a:spLocks noChangeArrowheads="1"/>
          </p:cNvSpPr>
          <p:nvPr/>
        </p:nvSpPr>
        <p:spPr bwMode="auto">
          <a:xfrm rot="10800000" flipV="1">
            <a:off x="3732213" y="5408613"/>
            <a:ext cx="2209800" cy="612775"/>
          </a:xfrm>
          <a:prstGeom prst="roundRect">
            <a:avLst>
              <a:gd name="adj" fmla="val 16667"/>
            </a:avLst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r = q + s’</a:t>
            </a: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 rot="10800000" flipV="1">
            <a:off x="5364163" y="4365625"/>
            <a:ext cx="2209800" cy="563563"/>
          </a:xfrm>
          <a:prstGeom prst="roundRect">
            <a:avLst>
              <a:gd name="adj" fmla="val 16667"/>
            </a:avLst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q = g’ + h</a:t>
            </a:r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 rot="10800000" flipV="1">
            <a:off x="2001838" y="4452938"/>
            <a:ext cx="2209800" cy="560387"/>
          </a:xfrm>
          <a:prstGeom prst="roundRect">
            <a:avLst>
              <a:gd name="adj" fmla="val 16667"/>
            </a:avLst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s = d’</a:t>
            </a:r>
          </a:p>
        </p:txBody>
      </p:sp>
      <p:sp>
        <p:nvSpPr>
          <p:cNvPr id="34825" name="AutoShape 8"/>
          <p:cNvSpPr>
            <a:spLocks noChangeArrowheads="1"/>
          </p:cNvSpPr>
          <p:nvPr/>
        </p:nvSpPr>
        <p:spPr bwMode="auto">
          <a:xfrm rot="10800000" flipV="1">
            <a:off x="1979613" y="3357563"/>
            <a:ext cx="2209800" cy="619125"/>
          </a:xfrm>
          <a:prstGeom prst="roundRect">
            <a:avLst>
              <a:gd name="adj" fmla="val 16667"/>
            </a:avLst>
          </a:prstGeom>
          <a:solidFill>
            <a:srgbClr val="FAFD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 = a + b</a:t>
            </a: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rot="10800000">
            <a:off x="4799013" y="601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rot="10800000" flipH="1">
            <a:off x="5180013" y="495300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 rot="10800000">
            <a:off x="2970213" y="50292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rot="10800000">
            <a:off x="3046413" y="3962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 rot="10800000" flipH="1">
            <a:off x="3275013" y="2971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rot="10800000">
            <a:off x="2436813" y="29718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rot="10800000" flipH="1">
            <a:off x="7010400" y="2895600"/>
            <a:ext cx="381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rot="10800000">
            <a:off x="5408613" y="2895600"/>
            <a:ext cx="5334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E3E789-EB0B-4008-80F7-49F4D8C51FF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311150"/>
            <a:ext cx="6286500" cy="381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fa-IR" sz="3400" smtClean="0"/>
              <a:t>How much fits in an LUT?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00100"/>
            <a:ext cx="8370887" cy="5424488"/>
          </a:xfrm>
          <a:noFill/>
        </p:spPr>
        <p:txBody>
          <a:bodyPr lIns="90488" tIns="44450" rIns="90488" bIns="44450"/>
          <a:lstStyle/>
          <a:p>
            <a:pPr marL="685800" lvl="1" indent="-228600" eaLnBrk="1" hangingPunct="1"/>
            <a:r>
              <a:rPr lang="en-US" altLang="fa-IR" sz="2300" b="1" smtClean="0"/>
              <a:t>One 2-input NAND gate frequently used for comparison.</a:t>
            </a:r>
          </a:p>
          <a:p>
            <a:pPr marL="685800" lvl="1" indent="-228600" eaLnBrk="1" hangingPunct="1"/>
            <a:endParaRPr lang="en-US" altLang="fa-IR" sz="2300" b="1" smtClean="0"/>
          </a:p>
          <a:p>
            <a:pPr marL="685800" lvl="1" indent="-228600" eaLnBrk="1" hangingPunct="1"/>
            <a:endParaRPr lang="en-US" altLang="fa-IR" sz="2300" b="1" smtClean="0"/>
          </a:p>
          <a:p>
            <a:pPr marL="685800" lvl="1" indent="-228600" eaLnBrk="1" hangingPunct="1"/>
            <a:endParaRPr lang="en-US" altLang="fa-IR" sz="2300" b="1" smtClean="0"/>
          </a:p>
          <a:p>
            <a:pPr marL="685800" lvl="1" indent="-228600" eaLnBrk="1" hangingPunct="1"/>
            <a:endParaRPr lang="en-US" altLang="fa-IR" sz="2300" b="1" smtClean="0"/>
          </a:p>
          <a:p>
            <a:pPr marL="685800" lvl="1" indent="-228600" eaLnBrk="1" hangingPunct="1"/>
            <a:endParaRPr lang="en-US" altLang="fa-IR" sz="2300" b="1" smtClean="0"/>
          </a:p>
          <a:p>
            <a:pPr marL="685800" lvl="1" indent="-228600" eaLnBrk="1" hangingPunct="1"/>
            <a:r>
              <a:rPr lang="en-US" altLang="fa-IR" sz="2300" b="1" smtClean="0"/>
              <a:t>Approximately 12 ~ 15 gates per </a:t>
            </a:r>
            <a:r>
              <a:rPr lang="en-US" altLang="fa-IR" sz="2300" b="1"/>
              <a:t>4</a:t>
            </a:r>
            <a:r>
              <a:rPr lang="en-US" altLang="fa-IR" sz="2300" b="1" smtClean="0"/>
              <a:t>-input LUT</a:t>
            </a:r>
          </a:p>
          <a:p>
            <a:pPr marL="685800" lvl="1" indent="-228600" eaLnBrk="1" hangingPunct="1"/>
            <a:r>
              <a:rPr lang="en-US" altLang="fa-IR" sz="2300" b="1" smtClean="0"/>
              <a:t>20 ~ 30 gates per 6-input LUT</a:t>
            </a:r>
            <a:endParaRPr lang="en-US" altLang="fa-IR" sz="2300" b="1" smtClean="0"/>
          </a:p>
          <a:p>
            <a:pPr marL="285750" indent="-228600" eaLnBrk="1" hangingPunct="1"/>
            <a:r>
              <a:rPr lang="en-US" altLang="fa-IR" sz="2300" smtClean="0"/>
              <a:t>Number of different functions for a 4- input LUT:</a:t>
            </a:r>
          </a:p>
          <a:p>
            <a:pPr marL="685800" lvl="1" indent="-228600" eaLnBrk="1" hangingPunct="1"/>
            <a:r>
              <a:rPr lang="en-US" altLang="fa-IR" sz="2300" b="1" smtClean="0"/>
              <a:t>2</a:t>
            </a:r>
            <a:r>
              <a:rPr lang="en-US" altLang="fa-IR" sz="2300" b="1" baseline="30000" smtClean="0"/>
              <a:t>16 </a:t>
            </a:r>
            <a:r>
              <a:rPr lang="en-US" altLang="fa-IR" sz="2300" b="1" smtClean="0"/>
              <a:t>  functions -&gt; </a:t>
            </a:r>
            <a:r>
              <a:rPr lang="en-US" altLang="fa-IR" sz="2000" b="1" smtClean="0"/>
              <a:t>80 after IO swapping</a:t>
            </a:r>
          </a:p>
          <a:p>
            <a:pPr marL="685800" lvl="1" indent="-228600" eaLnBrk="1" hangingPunct="1">
              <a:buFont typeface="Wingdings" panose="05000000000000000000" pitchFamily="2" charset="2"/>
              <a:buNone/>
            </a:pPr>
            <a:r>
              <a:rPr lang="en-US" altLang="fa-IR" sz="2000" b="1" smtClean="0"/>
              <a:t>                                    14 after IO inversion</a:t>
            </a:r>
          </a:p>
          <a:p>
            <a:pPr marL="685800" lvl="1" indent="-228600" eaLnBrk="1" hangingPunct="1"/>
            <a:endParaRPr lang="en-US" altLang="fa-IR" sz="2300" b="1" smtClean="0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1752600" y="1830388"/>
            <a:ext cx="1981200" cy="1235075"/>
            <a:chOff x="624" y="1440"/>
            <a:chExt cx="1248" cy="778"/>
          </a:xfrm>
        </p:grpSpPr>
        <p:grpSp>
          <p:nvGrpSpPr>
            <p:cNvPr id="36912" name="Group 5"/>
            <p:cNvGrpSpPr>
              <a:grpSpLocks/>
            </p:cNvGrpSpPr>
            <p:nvPr/>
          </p:nvGrpSpPr>
          <p:grpSpPr bwMode="auto">
            <a:xfrm>
              <a:off x="864" y="1488"/>
              <a:ext cx="1008" cy="710"/>
              <a:chOff x="1632" y="1392"/>
              <a:chExt cx="1008" cy="710"/>
            </a:xfrm>
          </p:grpSpPr>
          <p:sp>
            <p:nvSpPr>
              <p:cNvPr id="36919" name="Freeform 6"/>
              <p:cNvSpPr>
                <a:spLocks/>
              </p:cNvSpPr>
              <p:nvPr/>
            </p:nvSpPr>
            <p:spPr bwMode="auto">
              <a:xfrm>
                <a:off x="2398" y="1597"/>
                <a:ext cx="140" cy="158"/>
              </a:xfrm>
              <a:custGeom>
                <a:avLst/>
                <a:gdLst>
                  <a:gd name="T0" fmla="*/ 0 w 561"/>
                  <a:gd name="T1" fmla="*/ 0 h 630"/>
                  <a:gd name="T2" fmla="*/ 0 w 561"/>
                  <a:gd name="T3" fmla="*/ 0 h 630"/>
                  <a:gd name="T4" fmla="*/ 0 w 561"/>
                  <a:gd name="T5" fmla="*/ 0 h 630"/>
                  <a:gd name="T6" fmla="*/ 0 w 561"/>
                  <a:gd name="T7" fmla="*/ 0 h 630"/>
                  <a:gd name="T8" fmla="*/ 0 w 561"/>
                  <a:gd name="T9" fmla="*/ 0 h 630"/>
                  <a:gd name="T10" fmla="*/ 0 w 561"/>
                  <a:gd name="T11" fmla="*/ 0 h 630"/>
                  <a:gd name="T12" fmla="*/ 0 w 561"/>
                  <a:gd name="T13" fmla="*/ 0 h 630"/>
                  <a:gd name="T14" fmla="*/ 0 w 561"/>
                  <a:gd name="T15" fmla="*/ 0 h 630"/>
                  <a:gd name="T16" fmla="*/ 0 w 561"/>
                  <a:gd name="T17" fmla="*/ 0 h 630"/>
                  <a:gd name="T18" fmla="*/ 0 w 561"/>
                  <a:gd name="T19" fmla="*/ 0 h 630"/>
                  <a:gd name="T20" fmla="*/ 0 w 561"/>
                  <a:gd name="T21" fmla="*/ 0 h 630"/>
                  <a:gd name="T22" fmla="*/ 0 w 561"/>
                  <a:gd name="T23" fmla="*/ 0 h 630"/>
                  <a:gd name="T24" fmla="*/ 0 w 561"/>
                  <a:gd name="T25" fmla="*/ 0 h 630"/>
                  <a:gd name="T26" fmla="*/ 0 w 561"/>
                  <a:gd name="T27" fmla="*/ 0 h 630"/>
                  <a:gd name="T28" fmla="*/ 0 w 561"/>
                  <a:gd name="T29" fmla="*/ 0 h 630"/>
                  <a:gd name="T30" fmla="*/ 0 w 561"/>
                  <a:gd name="T31" fmla="*/ 0 h 630"/>
                  <a:gd name="T32" fmla="*/ 0 w 561"/>
                  <a:gd name="T33" fmla="*/ 0 h 630"/>
                  <a:gd name="T34" fmla="*/ 0 w 561"/>
                  <a:gd name="T35" fmla="*/ 0 h 630"/>
                  <a:gd name="T36" fmla="*/ 0 w 561"/>
                  <a:gd name="T37" fmla="*/ 0 h 630"/>
                  <a:gd name="T38" fmla="*/ 0 w 561"/>
                  <a:gd name="T39" fmla="*/ 0 h 630"/>
                  <a:gd name="T40" fmla="*/ 0 w 561"/>
                  <a:gd name="T41" fmla="*/ 0 h 630"/>
                  <a:gd name="T42" fmla="*/ 0 w 561"/>
                  <a:gd name="T43" fmla="*/ 0 h 630"/>
                  <a:gd name="T44" fmla="*/ 0 w 561"/>
                  <a:gd name="T45" fmla="*/ 0 h 630"/>
                  <a:gd name="T46" fmla="*/ 0 w 561"/>
                  <a:gd name="T47" fmla="*/ 0 h 630"/>
                  <a:gd name="T48" fmla="*/ 0 w 561"/>
                  <a:gd name="T49" fmla="*/ 0 h 630"/>
                  <a:gd name="T50" fmla="*/ 0 w 561"/>
                  <a:gd name="T51" fmla="*/ 0 h 630"/>
                  <a:gd name="T52" fmla="*/ 0 w 561"/>
                  <a:gd name="T53" fmla="*/ 0 h 630"/>
                  <a:gd name="T54" fmla="*/ 0 w 561"/>
                  <a:gd name="T55" fmla="*/ 0 h 630"/>
                  <a:gd name="T56" fmla="*/ 0 w 561"/>
                  <a:gd name="T57" fmla="*/ 0 h 630"/>
                  <a:gd name="T58" fmla="*/ 0 w 561"/>
                  <a:gd name="T59" fmla="*/ 0 h 630"/>
                  <a:gd name="T60" fmla="*/ 0 w 561"/>
                  <a:gd name="T61" fmla="*/ 0 h 630"/>
                  <a:gd name="T62" fmla="*/ 0 w 561"/>
                  <a:gd name="T63" fmla="*/ 0 h 630"/>
                  <a:gd name="T64" fmla="*/ 0 w 561"/>
                  <a:gd name="T65" fmla="*/ 0 h 630"/>
                  <a:gd name="T66" fmla="*/ 0 w 561"/>
                  <a:gd name="T67" fmla="*/ 0 h 630"/>
                  <a:gd name="T68" fmla="*/ 0 w 561"/>
                  <a:gd name="T69" fmla="*/ 0 h 630"/>
                  <a:gd name="T70" fmla="*/ 0 w 561"/>
                  <a:gd name="T71" fmla="*/ 0 h 630"/>
                  <a:gd name="T72" fmla="*/ 0 w 561"/>
                  <a:gd name="T73" fmla="*/ 0 h 630"/>
                  <a:gd name="T74" fmla="*/ 0 w 561"/>
                  <a:gd name="T75" fmla="*/ 0 h 630"/>
                  <a:gd name="T76" fmla="*/ 0 w 561"/>
                  <a:gd name="T77" fmla="*/ 0 h 630"/>
                  <a:gd name="T78" fmla="*/ 0 w 561"/>
                  <a:gd name="T79" fmla="*/ 0 h 6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1"/>
                  <a:gd name="T121" fmla="*/ 0 h 630"/>
                  <a:gd name="T122" fmla="*/ 561 w 561"/>
                  <a:gd name="T123" fmla="*/ 630 h 63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1" h="630">
                    <a:moveTo>
                      <a:pt x="6" y="31"/>
                    </a:moveTo>
                    <a:lnTo>
                      <a:pt x="0" y="30"/>
                    </a:lnTo>
                    <a:lnTo>
                      <a:pt x="72" y="58"/>
                    </a:lnTo>
                    <a:lnTo>
                      <a:pt x="134" y="87"/>
                    </a:lnTo>
                    <a:lnTo>
                      <a:pt x="188" y="115"/>
                    </a:lnTo>
                    <a:lnTo>
                      <a:pt x="234" y="145"/>
                    </a:lnTo>
                    <a:lnTo>
                      <a:pt x="274" y="175"/>
                    </a:lnTo>
                    <a:lnTo>
                      <a:pt x="309" y="206"/>
                    </a:lnTo>
                    <a:lnTo>
                      <a:pt x="339" y="237"/>
                    </a:lnTo>
                    <a:lnTo>
                      <a:pt x="366" y="271"/>
                    </a:lnTo>
                    <a:lnTo>
                      <a:pt x="389" y="307"/>
                    </a:lnTo>
                    <a:lnTo>
                      <a:pt x="411" y="344"/>
                    </a:lnTo>
                    <a:lnTo>
                      <a:pt x="429" y="386"/>
                    </a:lnTo>
                    <a:lnTo>
                      <a:pt x="449" y="428"/>
                    </a:lnTo>
                    <a:lnTo>
                      <a:pt x="468" y="473"/>
                    </a:lnTo>
                    <a:lnTo>
                      <a:pt x="488" y="522"/>
                    </a:lnTo>
                    <a:lnTo>
                      <a:pt x="509" y="574"/>
                    </a:lnTo>
                    <a:lnTo>
                      <a:pt x="533" y="630"/>
                    </a:lnTo>
                    <a:lnTo>
                      <a:pt x="561" y="617"/>
                    </a:lnTo>
                    <a:lnTo>
                      <a:pt x="537" y="563"/>
                    </a:lnTo>
                    <a:lnTo>
                      <a:pt x="516" y="511"/>
                    </a:lnTo>
                    <a:lnTo>
                      <a:pt x="496" y="462"/>
                    </a:lnTo>
                    <a:lnTo>
                      <a:pt x="477" y="415"/>
                    </a:lnTo>
                    <a:lnTo>
                      <a:pt x="457" y="373"/>
                    </a:lnTo>
                    <a:lnTo>
                      <a:pt x="437" y="331"/>
                    </a:lnTo>
                    <a:lnTo>
                      <a:pt x="415" y="291"/>
                    </a:lnTo>
                    <a:lnTo>
                      <a:pt x="390" y="254"/>
                    </a:lnTo>
                    <a:lnTo>
                      <a:pt x="363" y="218"/>
                    </a:lnTo>
                    <a:lnTo>
                      <a:pt x="331" y="184"/>
                    </a:lnTo>
                    <a:lnTo>
                      <a:pt x="294" y="151"/>
                    </a:lnTo>
                    <a:lnTo>
                      <a:pt x="252" y="119"/>
                    </a:lnTo>
                    <a:lnTo>
                      <a:pt x="203" y="89"/>
                    </a:lnTo>
                    <a:lnTo>
                      <a:pt x="147" y="59"/>
                    </a:lnTo>
                    <a:lnTo>
                      <a:pt x="83" y="30"/>
                    </a:lnTo>
                    <a:lnTo>
                      <a:pt x="11" y="1"/>
                    </a:lnTo>
                    <a:lnTo>
                      <a:pt x="6" y="0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0" name="Freeform 7"/>
              <p:cNvSpPr>
                <a:spLocks/>
              </p:cNvSpPr>
              <p:nvPr/>
            </p:nvSpPr>
            <p:spPr bwMode="auto">
              <a:xfrm>
                <a:off x="2255" y="1597"/>
                <a:ext cx="144" cy="8"/>
              </a:xfrm>
              <a:custGeom>
                <a:avLst/>
                <a:gdLst>
                  <a:gd name="T0" fmla="*/ 0 w 575"/>
                  <a:gd name="T1" fmla="*/ 0 h 31"/>
                  <a:gd name="T2" fmla="*/ 0 w 575"/>
                  <a:gd name="T3" fmla="*/ 0 h 31"/>
                  <a:gd name="T4" fmla="*/ 0 w 575"/>
                  <a:gd name="T5" fmla="*/ 0 h 31"/>
                  <a:gd name="T6" fmla="*/ 0 w 575"/>
                  <a:gd name="T7" fmla="*/ 0 h 31"/>
                  <a:gd name="T8" fmla="*/ 0 w 575"/>
                  <a:gd name="T9" fmla="*/ 0 h 31"/>
                  <a:gd name="T10" fmla="*/ 0 w 575"/>
                  <a:gd name="T11" fmla="*/ 0 h 31"/>
                  <a:gd name="T12" fmla="*/ 0 w 575"/>
                  <a:gd name="T13" fmla="*/ 0 h 31"/>
                  <a:gd name="T14" fmla="*/ 0 w 575"/>
                  <a:gd name="T15" fmla="*/ 0 h 31"/>
                  <a:gd name="T16" fmla="*/ 0 w 575"/>
                  <a:gd name="T17" fmla="*/ 0 h 31"/>
                  <a:gd name="T18" fmla="*/ 0 w 575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5"/>
                  <a:gd name="T31" fmla="*/ 0 h 31"/>
                  <a:gd name="T32" fmla="*/ 575 w 575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5" h="31">
                    <a:moveTo>
                      <a:pt x="44" y="6"/>
                    </a:moveTo>
                    <a:lnTo>
                      <a:pt x="34" y="31"/>
                    </a:lnTo>
                    <a:lnTo>
                      <a:pt x="575" y="31"/>
                    </a:lnTo>
                    <a:lnTo>
                      <a:pt x="575" y="0"/>
                    </a:lnTo>
                    <a:lnTo>
                      <a:pt x="34" y="0"/>
                    </a:lnTo>
                    <a:lnTo>
                      <a:pt x="23" y="25"/>
                    </a:lnTo>
                    <a:lnTo>
                      <a:pt x="34" y="0"/>
                    </a:lnTo>
                    <a:lnTo>
                      <a:pt x="0" y="0"/>
                    </a:lnTo>
                    <a:lnTo>
                      <a:pt x="23" y="25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1" name="Freeform 8"/>
              <p:cNvSpPr>
                <a:spLocks/>
              </p:cNvSpPr>
              <p:nvPr/>
            </p:nvSpPr>
            <p:spPr bwMode="auto">
              <a:xfrm>
                <a:off x="2261" y="1599"/>
                <a:ext cx="74" cy="154"/>
              </a:xfrm>
              <a:custGeom>
                <a:avLst/>
                <a:gdLst>
                  <a:gd name="T0" fmla="*/ 0 w 296"/>
                  <a:gd name="T1" fmla="*/ 0 h 618"/>
                  <a:gd name="T2" fmla="*/ 0 w 296"/>
                  <a:gd name="T3" fmla="*/ 0 h 618"/>
                  <a:gd name="T4" fmla="*/ 0 w 296"/>
                  <a:gd name="T5" fmla="*/ 0 h 618"/>
                  <a:gd name="T6" fmla="*/ 0 w 296"/>
                  <a:gd name="T7" fmla="*/ 0 h 618"/>
                  <a:gd name="T8" fmla="*/ 0 w 296"/>
                  <a:gd name="T9" fmla="*/ 0 h 618"/>
                  <a:gd name="T10" fmla="*/ 0 w 296"/>
                  <a:gd name="T11" fmla="*/ 0 h 618"/>
                  <a:gd name="T12" fmla="*/ 0 w 296"/>
                  <a:gd name="T13" fmla="*/ 0 h 618"/>
                  <a:gd name="T14" fmla="*/ 0 w 296"/>
                  <a:gd name="T15" fmla="*/ 0 h 618"/>
                  <a:gd name="T16" fmla="*/ 0 w 296"/>
                  <a:gd name="T17" fmla="*/ 0 h 618"/>
                  <a:gd name="T18" fmla="*/ 0 w 296"/>
                  <a:gd name="T19" fmla="*/ 0 h 618"/>
                  <a:gd name="T20" fmla="*/ 0 w 296"/>
                  <a:gd name="T21" fmla="*/ 0 h 618"/>
                  <a:gd name="T22" fmla="*/ 0 w 296"/>
                  <a:gd name="T23" fmla="*/ 0 h 618"/>
                  <a:gd name="T24" fmla="*/ 0 w 296"/>
                  <a:gd name="T25" fmla="*/ 0 h 618"/>
                  <a:gd name="T26" fmla="*/ 0 w 296"/>
                  <a:gd name="T27" fmla="*/ 0 h 618"/>
                  <a:gd name="T28" fmla="*/ 0 w 296"/>
                  <a:gd name="T29" fmla="*/ 0 h 618"/>
                  <a:gd name="T30" fmla="*/ 0 w 296"/>
                  <a:gd name="T31" fmla="*/ 0 h 618"/>
                  <a:gd name="T32" fmla="*/ 0 w 296"/>
                  <a:gd name="T33" fmla="*/ 0 h 618"/>
                  <a:gd name="T34" fmla="*/ 0 w 296"/>
                  <a:gd name="T35" fmla="*/ 0 h 618"/>
                  <a:gd name="T36" fmla="*/ 0 w 296"/>
                  <a:gd name="T37" fmla="*/ 0 h 618"/>
                  <a:gd name="T38" fmla="*/ 0 w 296"/>
                  <a:gd name="T39" fmla="*/ 0 h 618"/>
                  <a:gd name="T40" fmla="*/ 0 w 296"/>
                  <a:gd name="T41" fmla="*/ 0 h 618"/>
                  <a:gd name="T42" fmla="*/ 0 w 296"/>
                  <a:gd name="T43" fmla="*/ 0 h 618"/>
                  <a:gd name="T44" fmla="*/ 0 w 296"/>
                  <a:gd name="T45" fmla="*/ 0 h 618"/>
                  <a:gd name="T46" fmla="*/ 0 w 296"/>
                  <a:gd name="T47" fmla="*/ 0 h 618"/>
                  <a:gd name="T48" fmla="*/ 0 w 296"/>
                  <a:gd name="T49" fmla="*/ 0 h 618"/>
                  <a:gd name="T50" fmla="*/ 0 w 296"/>
                  <a:gd name="T51" fmla="*/ 0 h 618"/>
                  <a:gd name="T52" fmla="*/ 0 w 296"/>
                  <a:gd name="T53" fmla="*/ 0 h 618"/>
                  <a:gd name="T54" fmla="*/ 0 w 296"/>
                  <a:gd name="T55" fmla="*/ 0 h 618"/>
                  <a:gd name="T56" fmla="*/ 0 w 296"/>
                  <a:gd name="T57" fmla="*/ 0 h 618"/>
                  <a:gd name="T58" fmla="*/ 0 w 296"/>
                  <a:gd name="T59" fmla="*/ 0 h 618"/>
                  <a:gd name="T60" fmla="*/ 0 w 296"/>
                  <a:gd name="T61" fmla="*/ 0 h 618"/>
                  <a:gd name="T62" fmla="*/ 0 w 296"/>
                  <a:gd name="T63" fmla="*/ 0 h 618"/>
                  <a:gd name="T64" fmla="*/ 0 w 296"/>
                  <a:gd name="T65" fmla="*/ 0 h 618"/>
                  <a:gd name="T66" fmla="*/ 0 w 296"/>
                  <a:gd name="T67" fmla="*/ 0 h 618"/>
                  <a:gd name="T68" fmla="*/ 0 w 296"/>
                  <a:gd name="T69" fmla="*/ 0 h 618"/>
                  <a:gd name="T70" fmla="*/ 0 w 296"/>
                  <a:gd name="T71" fmla="*/ 0 h 618"/>
                  <a:gd name="T72" fmla="*/ 0 w 296"/>
                  <a:gd name="T73" fmla="*/ 0 h 618"/>
                  <a:gd name="T74" fmla="*/ 0 w 296"/>
                  <a:gd name="T75" fmla="*/ 0 h 618"/>
                  <a:gd name="T76" fmla="*/ 0 w 296"/>
                  <a:gd name="T77" fmla="*/ 0 h 61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96"/>
                  <a:gd name="T118" fmla="*/ 0 h 618"/>
                  <a:gd name="T119" fmla="*/ 296 w 296"/>
                  <a:gd name="T120" fmla="*/ 618 h 61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96" h="618">
                    <a:moveTo>
                      <a:pt x="296" y="618"/>
                    </a:moveTo>
                    <a:lnTo>
                      <a:pt x="296" y="618"/>
                    </a:lnTo>
                    <a:lnTo>
                      <a:pt x="295" y="579"/>
                    </a:lnTo>
                    <a:lnTo>
                      <a:pt x="290" y="540"/>
                    </a:lnTo>
                    <a:lnTo>
                      <a:pt x="283" y="499"/>
                    </a:lnTo>
                    <a:lnTo>
                      <a:pt x="273" y="457"/>
                    </a:lnTo>
                    <a:lnTo>
                      <a:pt x="260" y="416"/>
                    </a:lnTo>
                    <a:lnTo>
                      <a:pt x="245" y="374"/>
                    </a:lnTo>
                    <a:lnTo>
                      <a:pt x="229" y="333"/>
                    </a:lnTo>
                    <a:lnTo>
                      <a:pt x="211" y="291"/>
                    </a:lnTo>
                    <a:lnTo>
                      <a:pt x="190" y="251"/>
                    </a:lnTo>
                    <a:lnTo>
                      <a:pt x="169" y="210"/>
                    </a:lnTo>
                    <a:lnTo>
                      <a:pt x="146" y="171"/>
                    </a:lnTo>
                    <a:lnTo>
                      <a:pt x="123" y="133"/>
                    </a:lnTo>
                    <a:lnTo>
                      <a:pt x="97" y="97"/>
                    </a:lnTo>
                    <a:lnTo>
                      <a:pt x="73" y="63"/>
                    </a:lnTo>
                    <a:lnTo>
                      <a:pt x="47" y="30"/>
                    </a:lnTo>
                    <a:lnTo>
                      <a:pt x="21" y="0"/>
                    </a:lnTo>
                    <a:lnTo>
                      <a:pt x="0" y="19"/>
                    </a:lnTo>
                    <a:lnTo>
                      <a:pt x="24" y="50"/>
                    </a:lnTo>
                    <a:lnTo>
                      <a:pt x="49" y="80"/>
                    </a:lnTo>
                    <a:lnTo>
                      <a:pt x="73" y="114"/>
                    </a:lnTo>
                    <a:lnTo>
                      <a:pt x="97" y="150"/>
                    </a:lnTo>
                    <a:lnTo>
                      <a:pt x="120" y="186"/>
                    </a:lnTo>
                    <a:lnTo>
                      <a:pt x="143" y="225"/>
                    </a:lnTo>
                    <a:lnTo>
                      <a:pt x="164" y="264"/>
                    </a:lnTo>
                    <a:lnTo>
                      <a:pt x="183" y="304"/>
                    </a:lnTo>
                    <a:lnTo>
                      <a:pt x="201" y="344"/>
                    </a:lnTo>
                    <a:lnTo>
                      <a:pt x="217" y="385"/>
                    </a:lnTo>
                    <a:lnTo>
                      <a:pt x="231" y="425"/>
                    </a:lnTo>
                    <a:lnTo>
                      <a:pt x="244" y="466"/>
                    </a:lnTo>
                    <a:lnTo>
                      <a:pt x="253" y="505"/>
                    </a:lnTo>
                    <a:lnTo>
                      <a:pt x="260" y="544"/>
                    </a:lnTo>
                    <a:lnTo>
                      <a:pt x="265" y="581"/>
                    </a:lnTo>
                    <a:lnTo>
                      <a:pt x="266" y="618"/>
                    </a:lnTo>
                    <a:lnTo>
                      <a:pt x="296" y="61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2" name="Freeform 9"/>
              <p:cNvSpPr>
                <a:spLocks/>
              </p:cNvSpPr>
              <p:nvPr/>
            </p:nvSpPr>
            <p:spPr bwMode="auto">
              <a:xfrm>
                <a:off x="2397" y="1752"/>
                <a:ext cx="141" cy="157"/>
              </a:xfrm>
              <a:custGeom>
                <a:avLst/>
                <a:gdLst>
                  <a:gd name="T0" fmla="*/ 0 w 563"/>
                  <a:gd name="T1" fmla="*/ 0 h 629"/>
                  <a:gd name="T2" fmla="*/ 0 w 563"/>
                  <a:gd name="T3" fmla="*/ 0 h 629"/>
                  <a:gd name="T4" fmla="*/ 0 w 563"/>
                  <a:gd name="T5" fmla="*/ 0 h 629"/>
                  <a:gd name="T6" fmla="*/ 0 w 563"/>
                  <a:gd name="T7" fmla="*/ 0 h 629"/>
                  <a:gd name="T8" fmla="*/ 0 w 563"/>
                  <a:gd name="T9" fmla="*/ 0 h 629"/>
                  <a:gd name="T10" fmla="*/ 0 w 563"/>
                  <a:gd name="T11" fmla="*/ 0 h 629"/>
                  <a:gd name="T12" fmla="*/ 0 w 563"/>
                  <a:gd name="T13" fmla="*/ 0 h 629"/>
                  <a:gd name="T14" fmla="*/ 0 w 563"/>
                  <a:gd name="T15" fmla="*/ 0 h 629"/>
                  <a:gd name="T16" fmla="*/ 0 w 563"/>
                  <a:gd name="T17" fmla="*/ 0 h 629"/>
                  <a:gd name="T18" fmla="*/ 0 w 563"/>
                  <a:gd name="T19" fmla="*/ 0 h 629"/>
                  <a:gd name="T20" fmla="*/ 0 w 563"/>
                  <a:gd name="T21" fmla="*/ 0 h 629"/>
                  <a:gd name="T22" fmla="*/ 0 w 563"/>
                  <a:gd name="T23" fmla="*/ 0 h 629"/>
                  <a:gd name="T24" fmla="*/ 0 w 563"/>
                  <a:gd name="T25" fmla="*/ 0 h 629"/>
                  <a:gd name="T26" fmla="*/ 0 w 563"/>
                  <a:gd name="T27" fmla="*/ 0 h 629"/>
                  <a:gd name="T28" fmla="*/ 0 w 563"/>
                  <a:gd name="T29" fmla="*/ 0 h 629"/>
                  <a:gd name="T30" fmla="*/ 0 w 563"/>
                  <a:gd name="T31" fmla="*/ 0 h 629"/>
                  <a:gd name="T32" fmla="*/ 0 w 563"/>
                  <a:gd name="T33" fmla="*/ 0 h 629"/>
                  <a:gd name="T34" fmla="*/ 0 w 563"/>
                  <a:gd name="T35" fmla="*/ 0 h 629"/>
                  <a:gd name="T36" fmla="*/ 0 w 563"/>
                  <a:gd name="T37" fmla="*/ 0 h 629"/>
                  <a:gd name="T38" fmla="*/ 0 w 563"/>
                  <a:gd name="T39" fmla="*/ 0 h 629"/>
                  <a:gd name="T40" fmla="*/ 0 w 563"/>
                  <a:gd name="T41" fmla="*/ 0 h 629"/>
                  <a:gd name="T42" fmla="*/ 0 w 563"/>
                  <a:gd name="T43" fmla="*/ 0 h 629"/>
                  <a:gd name="T44" fmla="*/ 0 w 563"/>
                  <a:gd name="T45" fmla="*/ 0 h 629"/>
                  <a:gd name="T46" fmla="*/ 0 w 563"/>
                  <a:gd name="T47" fmla="*/ 0 h 629"/>
                  <a:gd name="T48" fmla="*/ 0 w 563"/>
                  <a:gd name="T49" fmla="*/ 0 h 629"/>
                  <a:gd name="T50" fmla="*/ 0 w 563"/>
                  <a:gd name="T51" fmla="*/ 0 h 629"/>
                  <a:gd name="T52" fmla="*/ 0 w 563"/>
                  <a:gd name="T53" fmla="*/ 0 h 629"/>
                  <a:gd name="T54" fmla="*/ 0 w 563"/>
                  <a:gd name="T55" fmla="*/ 0 h 629"/>
                  <a:gd name="T56" fmla="*/ 0 w 563"/>
                  <a:gd name="T57" fmla="*/ 0 h 629"/>
                  <a:gd name="T58" fmla="*/ 0 w 563"/>
                  <a:gd name="T59" fmla="*/ 0 h 629"/>
                  <a:gd name="T60" fmla="*/ 0 w 563"/>
                  <a:gd name="T61" fmla="*/ 0 h 629"/>
                  <a:gd name="T62" fmla="*/ 0 w 563"/>
                  <a:gd name="T63" fmla="*/ 0 h 629"/>
                  <a:gd name="T64" fmla="*/ 0 w 563"/>
                  <a:gd name="T65" fmla="*/ 0 h 629"/>
                  <a:gd name="T66" fmla="*/ 0 w 563"/>
                  <a:gd name="T67" fmla="*/ 0 h 629"/>
                  <a:gd name="T68" fmla="*/ 0 w 563"/>
                  <a:gd name="T69" fmla="*/ 0 h 6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63"/>
                  <a:gd name="T106" fmla="*/ 0 h 629"/>
                  <a:gd name="T107" fmla="*/ 563 w 563"/>
                  <a:gd name="T108" fmla="*/ 629 h 6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63" h="629">
                    <a:moveTo>
                      <a:pt x="535" y="0"/>
                    </a:moveTo>
                    <a:lnTo>
                      <a:pt x="510" y="55"/>
                    </a:lnTo>
                    <a:lnTo>
                      <a:pt x="485" y="107"/>
                    </a:lnTo>
                    <a:lnTo>
                      <a:pt x="459" y="156"/>
                    </a:lnTo>
                    <a:lnTo>
                      <a:pt x="432" y="201"/>
                    </a:lnTo>
                    <a:lnTo>
                      <a:pt x="405" y="244"/>
                    </a:lnTo>
                    <a:lnTo>
                      <a:pt x="378" y="285"/>
                    </a:lnTo>
                    <a:lnTo>
                      <a:pt x="348" y="323"/>
                    </a:lnTo>
                    <a:lnTo>
                      <a:pt x="318" y="358"/>
                    </a:lnTo>
                    <a:lnTo>
                      <a:pt x="286" y="393"/>
                    </a:lnTo>
                    <a:lnTo>
                      <a:pt x="253" y="425"/>
                    </a:lnTo>
                    <a:lnTo>
                      <a:pt x="217" y="457"/>
                    </a:lnTo>
                    <a:lnTo>
                      <a:pt x="179" y="487"/>
                    </a:lnTo>
                    <a:lnTo>
                      <a:pt x="138" y="517"/>
                    </a:lnTo>
                    <a:lnTo>
                      <a:pt x="94" y="546"/>
                    </a:lnTo>
                    <a:lnTo>
                      <a:pt x="49" y="575"/>
                    </a:lnTo>
                    <a:lnTo>
                      <a:pt x="0" y="603"/>
                    </a:lnTo>
                    <a:lnTo>
                      <a:pt x="15" y="629"/>
                    </a:lnTo>
                    <a:lnTo>
                      <a:pt x="64" y="601"/>
                    </a:lnTo>
                    <a:lnTo>
                      <a:pt x="112" y="572"/>
                    </a:lnTo>
                    <a:lnTo>
                      <a:pt x="155" y="541"/>
                    </a:lnTo>
                    <a:lnTo>
                      <a:pt x="196" y="511"/>
                    </a:lnTo>
                    <a:lnTo>
                      <a:pt x="236" y="481"/>
                    </a:lnTo>
                    <a:lnTo>
                      <a:pt x="272" y="447"/>
                    </a:lnTo>
                    <a:lnTo>
                      <a:pt x="308" y="415"/>
                    </a:lnTo>
                    <a:lnTo>
                      <a:pt x="341" y="378"/>
                    </a:lnTo>
                    <a:lnTo>
                      <a:pt x="372" y="342"/>
                    </a:lnTo>
                    <a:lnTo>
                      <a:pt x="402" y="302"/>
                    </a:lnTo>
                    <a:lnTo>
                      <a:pt x="431" y="261"/>
                    </a:lnTo>
                    <a:lnTo>
                      <a:pt x="458" y="217"/>
                    </a:lnTo>
                    <a:lnTo>
                      <a:pt x="485" y="171"/>
                    </a:lnTo>
                    <a:lnTo>
                      <a:pt x="511" y="120"/>
                    </a:lnTo>
                    <a:lnTo>
                      <a:pt x="538" y="68"/>
                    </a:lnTo>
                    <a:lnTo>
                      <a:pt x="563" y="13"/>
                    </a:lnTo>
                    <a:lnTo>
                      <a:pt x="5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3" name="Freeform 10"/>
              <p:cNvSpPr>
                <a:spLocks/>
              </p:cNvSpPr>
              <p:nvPr/>
            </p:nvSpPr>
            <p:spPr bwMode="auto">
              <a:xfrm>
                <a:off x="1867" y="1531"/>
                <a:ext cx="139" cy="139"/>
              </a:xfrm>
              <a:custGeom>
                <a:avLst/>
                <a:gdLst>
                  <a:gd name="T0" fmla="*/ 0 w 557"/>
                  <a:gd name="T1" fmla="*/ 0 h 557"/>
                  <a:gd name="T2" fmla="*/ 0 w 557"/>
                  <a:gd name="T3" fmla="*/ 0 h 557"/>
                  <a:gd name="T4" fmla="*/ 0 w 557"/>
                  <a:gd name="T5" fmla="*/ 0 h 557"/>
                  <a:gd name="T6" fmla="*/ 0 w 557"/>
                  <a:gd name="T7" fmla="*/ 0 h 557"/>
                  <a:gd name="T8" fmla="*/ 0 w 557"/>
                  <a:gd name="T9" fmla="*/ 0 h 557"/>
                  <a:gd name="T10" fmla="*/ 0 w 557"/>
                  <a:gd name="T11" fmla="*/ 0 h 557"/>
                  <a:gd name="T12" fmla="*/ 0 w 557"/>
                  <a:gd name="T13" fmla="*/ 0 h 557"/>
                  <a:gd name="T14" fmla="*/ 0 w 557"/>
                  <a:gd name="T15" fmla="*/ 0 h 557"/>
                  <a:gd name="T16" fmla="*/ 0 w 557"/>
                  <a:gd name="T17" fmla="*/ 0 h 557"/>
                  <a:gd name="T18" fmla="*/ 0 w 557"/>
                  <a:gd name="T19" fmla="*/ 0 h 557"/>
                  <a:gd name="T20" fmla="*/ 0 w 557"/>
                  <a:gd name="T21" fmla="*/ 0 h 557"/>
                  <a:gd name="T22" fmla="*/ 0 w 557"/>
                  <a:gd name="T23" fmla="*/ 0 h 557"/>
                  <a:gd name="T24" fmla="*/ 0 w 557"/>
                  <a:gd name="T25" fmla="*/ 0 h 557"/>
                  <a:gd name="T26" fmla="*/ 0 w 557"/>
                  <a:gd name="T27" fmla="*/ 0 h 557"/>
                  <a:gd name="T28" fmla="*/ 0 w 557"/>
                  <a:gd name="T29" fmla="*/ 0 h 557"/>
                  <a:gd name="T30" fmla="*/ 0 w 557"/>
                  <a:gd name="T31" fmla="*/ 0 h 557"/>
                  <a:gd name="T32" fmla="*/ 0 w 557"/>
                  <a:gd name="T33" fmla="*/ 0 h 557"/>
                  <a:gd name="T34" fmla="*/ 0 w 557"/>
                  <a:gd name="T35" fmla="*/ 0 h 557"/>
                  <a:gd name="T36" fmla="*/ 0 w 557"/>
                  <a:gd name="T37" fmla="*/ 0 h 557"/>
                  <a:gd name="T38" fmla="*/ 0 w 557"/>
                  <a:gd name="T39" fmla="*/ 0 h 557"/>
                  <a:gd name="T40" fmla="*/ 0 w 557"/>
                  <a:gd name="T41" fmla="*/ 0 h 557"/>
                  <a:gd name="T42" fmla="*/ 0 w 557"/>
                  <a:gd name="T43" fmla="*/ 0 h 557"/>
                  <a:gd name="T44" fmla="*/ 0 w 557"/>
                  <a:gd name="T45" fmla="*/ 0 h 557"/>
                  <a:gd name="T46" fmla="*/ 0 w 557"/>
                  <a:gd name="T47" fmla="*/ 0 h 557"/>
                  <a:gd name="T48" fmla="*/ 0 w 557"/>
                  <a:gd name="T49" fmla="*/ 0 h 557"/>
                  <a:gd name="T50" fmla="*/ 0 w 557"/>
                  <a:gd name="T51" fmla="*/ 0 h 557"/>
                  <a:gd name="T52" fmla="*/ 0 w 557"/>
                  <a:gd name="T53" fmla="*/ 0 h 557"/>
                  <a:gd name="T54" fmla="*/ 0 w 557"/>
                  <a:gd name="T55" fmla="*/ 0 h 557"/>
                  <a:gd name="T56" fmla="*/ 0 w 557"/>
                  <a:gd name="T57" fmla="*/ 0 h 557"/>
                  <a:gd name="T58" fmla="*/ 0 w 557"/>
                  <a:gd name="T59" fmla="*/ 0 h 557"/>
                  <a:gd name="T60" fmla="*/ 0 w 557"/>
                  <a:gd name="T61" fmla="*/ 0 h 557"/>
                  <a:gd name="T62" fmla="*/ 0 w 557"/>
                  <a:gd name="T63" fmla="*/ 0 h 557"/>
                  <a:gd name="T64" fmla="*/ 0 w 557"/>
                  <a:gd name="T65" fmla="*/ 0 h 557"/>
                  <a:gd name="T66" fmla="*/ 0 w 557"/>
                  <a:gd name="T67" fmla="*/ 0 h 557"/>
                  <a:gd name="T68" fmla="*/ 0 w 557"/>
                  <a:gd name="T69" fmla="*/ 0 h 557"/>
                  <a:gd name="T70" fmla="*/ 0 w 557"/>
                  <a:gd name="T71" fmla="*/ 0 h 557"/>
                  <a:gd name="T72" fmla="*/ 0 w 557"/>
                  <a:gd name="T73" fmla="*/ 0 h 55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57"/>
                  <a:gd name="T112" fmla="*/ 0 h 557"/>
                  <a:gd name="T113" fmla="*/ 557 w 557"/>
                  <a:gd name="T114" fmla="*/ 557 h 55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57" h="557">
                    <a:moveTo>
                      <a:pt x="526" y="0"/>
                    </a:moveTo>
                    <a:lnTo>
                      <a:pt x="526" y="0"/>
                    </a:lnTo>
                    <a:lnTo>
                      <a:pt x="523" y="54"/>
                    </a:lnTo>
                    <a:lnTo>
                      <a:pt x="515" y="105"/>
                    </a:lnTo>
                    <a:lnTo>
                      <a:pt x="502" y="156"/>
                    </a:lnTo>
                    <a:lnTo>
                      <a:pt x="485" y="205"/>
                    </a:lnTo>
                    <a:lnTo>
                      <a:pt x="462" y="250"/>
                    </a:lnTo>
                    <a:lnTo>
                      <a:pt x="435" y="294"/>
                    </a:lnTo>
                    <a:lnTo>
                      <a:pt x="405" y="335"/>
                    </a:lnTo>
                    <a:lnTo>
                      <a:pt x="371" y="371"/>
                    </a:lnTo>
                    <a:lnTo>
                      <a:pt x="335" y="405"/>
                    </a:lnTo>
                    <a:lnTo>
                      <a:pt x="294" y="435"/>
                    </a:lnTo>
                    <a:lnTo>
                      <a:pt x="250" y="462"/>
                    </a:lnTo>
                    <a:lnTo>
                      <a:pt x="205" y="485"/>
                    </a:lnTo>
                    <a:lnTo>
                      <a:pt x="156" y="502"/>
                    </a:lnTo>
                    <a:lnTo>
                      <a:pt x="105" y="515"/>
                    </a:lnTo>
                    <a:lnTo>
                      <a:pt x="54" y="523"/>
                    </a:lnTo>
                    <a:lnTo>
                      <a:pt x="0" y="526"/>
                    </a:lnTo>
                    <a:lnTo>
                      <a:pt x="0" y="557"/>
                    </a:lnTo>
                    <a:lnTo>
                      <a:pt x="56" y="553"/>
                    </a:lnTo>
                    <a:lnTo>
                      <a:pt x="112" y="546"/>
                    </a:lnTo>
                    <a:lnTo>
                      <a:pt x="165" y="531"/>
                    </a:lnTo>
                    <a:lnTo>
                      <a:pt x="216" y="513"/>
                    </a:lnTo>
                    <a:lnTo>
                      <a:pt x="265" y="488"/>
                    </a:lnTo>
                    <a:lnTo>
                      <a:pt x="311" y="461"/>
                    </a:lnTo>
                    <a:lnTo>
                      <a:pt x="354" y="429"/>
                    </a:lnTo>
                    <a:lnTo>
                      <a:pt x="393" y="393"/>
                    </a:lnTo>
                    <a:lnTo>
                      <a:pt x="429" y="354"/>
                    </a:lnTo>
                    <a:lnTo>
                      <a:pt x="461" y="311"/>
                    </a:lnTo>
                    <a:lnTo>
                      <a:pt x="488" y="265"/>
                    </a:lnTo>
                    <a:lnTo>
                      <a:pt x="513" y="216"/>
                    </a:lnTo>
                    <a:lnTo>
                      <a:pt x="531" y="165"/>
                    </a:lnTo>
                    <a:lnTo>
                      <a:pt x="546" y="112"/>
                    </a:lnTo>
                    <a:lnTo>
                      <a:pt x="553" y="57"/>
                    </a:lnTo>
                    <a:lnTo>
                      <a:pt x="557" y="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4" name="Freeform 11"/>
              <p:cNvSpPr>
                <a:spLocks/>
              </p:cNvSpPr>
              <p:nvPr/>
            </p:nvSpPr>
            <p:spPr bwMode="auto">
              <a:xfrm>
                <a:off x="1867" y="1392"/>
                <a:ext cx="139" cy="139"/>
              </a:xfrm>
              <a:custGeom>
                <a:avLst/>
                <a:gdLst>
                  <a:gd name="T0" fmla="*/ 0 w 557"/>
                  <a:gd name="T1" fmla="*/ 0 h 556"/>
                  <a:gd name="T2" fmla="*/ 0 w 557"/>
                  <a:gd name="T3" fmla="*/ 0 h 556"/>
                  <a:gd name="T4" fmla="*/ 0 w 557"/>
                  <a:gd name="T5" fmla="*/ 0 h 556"/>
                  <a:gd name="T6" fmla="*/ 0 w 557"/>
                  <a:gd name="T7" fmla="*/ 0 h 556"/>
                  <a:gd name="T8" fmla="*/ 0 w 557"/>
                  <a:gd name="T9" fmla="*/ 0 h 556"/>
                  <a:gd name="T10" fmla="*/ 0 w 557"/>
                  <a:gd name="T11" fmla="*/ 0 h 556"/>
                  <a:gd name="T12" fmla="*/ 0 w 557"/>
                  <a:gd name="T13" fmla="*/ 0 h 556"/>
                  <a:gd name="T14" fmla="*/ 0 w 557"/>
                  <a:gd name="T15" fmla="*/ 0 h 556"/>
                  <a:gd name="T16" fmla="*/ 0 w 557"/>
                  <a:gd name="T17" fmla="*/ 0 h 556"/>
                  <a:gd name="T18" fmla="*/ 0 w 557"/>
                  <a:gd name="T19" fmla="*/ 0 h 556"/>
                  <a:gd name="T20" fmla="*/ 0 w 557"/>
                  <a:gd name="T21" fmla="*/ 0 h 556"/>
                  <a:gd name="T22" fmla="*/ 0 w 557"/>
                  <a:gd name="T23" fmla="*/ 0 h 556"/>
                  <a:gd name="T24" fmla="*/ 0 w 557"/>
                  <a:gd name="T25" fmla="*/ 0 h 556"/>
                  <a:gd name="T26" fmla="*/ 0 w 557"/>
                  <a:gd name="T27" fmla="*/ 0 h 556"/>
                  <a:gd name="T28" fmla="*/ 0 w 557"/>
                  <a:gd name="T29" fmla="*/ 0 h 556"/>
                  <a:gd name="T30" fmla="*/ 0 w 557"/>
                  <a:gd name="T31" fmla="*/ 0 h 556"/>
                  <a:gd name="T32" fmla="*/ 0 w 557"/>
                  <a:gd name="T33" fmla="*/ 0 h 556"/>
                  <a:gd name="T34" fmla="*/ 0 w 557"/>
                  <a:gd name="T35" fmla="*/ 0 h 556"/>
                  <a:gd name="T36" fmla="*/ 0 w 557"/>
                  <a:gd name="T37" fmla="*/ 0 h 556"/>
                  <a:gd name="T38" fmla="*/ 0 w 557"/>
                  <a:gd name="T39" fmla="*/ 0 h 556"/>
                  <a:gd name="T40" fmla="*/ 0 w 557"/>
                  <a:gd name="T41" fmla="*/ 0 h 556"/>
                  <a:gd name="T42" fmla="*/ 0 w 557"/>
                  <a:gd name="T43" fmla="*/ 0 h 556"/>
                  <a:gd name="T44" fmla="*/ 0 w 557"/>
                  <a:gd name="T45" fmla="*/ 0 h 556"/>
                  <a:gd name="T46" fmla="*/ 0 w 557"/>
                  <a:gd name="T47" fmla="*/ 0 h 556"/>
                  <a:gd name="T48" fmla="*/ 0 w 557"/>
                  <a:gd name="T49" fmla="*/ 0 h 556"/>
                  <a:gd name="T50" fmla="*/ 0 w 557"/>
                  <a:gd name="T51" fmla="*/ 0 h 556"/>
                  <a:gd name="T52" fmla="*/ 0 w 557"/>
                  <a:gd name="T53" fmla="*/ 0 h 556"/>
                  <a:gd name="T54" fmla="*/ 0 w 557"/>
                  <a:gd name="T55" fmla="*/ 0 h 556"/>
                  <a:gd name="T56" fmla="*/ 0 w 557"/>
                  <a:gd name="T57" fmla="*/ 0 h 556"/>
                  <a:gd name="T58" fmla="*/ 0 w 557"/>
                  <a:gd name="T59" fmla="*/ 0 h 556"/>
                  <a:gd name="T60" fmla="*/ 0 w 557"/>
                  <a:gd name="T61" fmla="*/ 0 h 556"/>
                  <a:gd name="T62" fmla="*/ 0 w 557"/>
                  <a:gd name="T63" fmla="*/ 0 h 556"/>
                  <a:gd name="T64" fmla="*/ 0 w 557"/>
                  <a:gd name="T65" fmla="*/ 0 h 556"/>
                  <a:gd name="T66" fmla="*/ 0 w 557"/>
                  <a:gd name="T67" fmla="*/ 0 h 556"/>
                  <a:gd name="T68" fmla="*/ 0 w 557"/>
                  <a:gd name="T69" fmla="*/ 0 h 5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57"/>
                  <a:gd name="T106" fmla="*/ 0 h 556"/>
                  <a:gd name="T107" fmla="*/ 557 w 557"/>
                  <a:gd name="T108" fmla="*/ 556 h 5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57" h="556">
                    <a:moveTo>
                      <a:pt x="0" y="30"/>
                    </a:moveTo>
                    <a:lnTo>
                      <a:pt x="54" y="34"/>
                    </a:lnTo>
                    <a:lnTo>
                      <a:pt x="105" y="41"/>
                    </a:lnTo>
                    <a:lnTo>
                      <a:pt x="156" y="54"/>
                    </a:lnTo>
                    <a:lnTo>
                      <a:pt x="205" y="72"/>
                    </a:lnTo>
                    <a:lnTo>
                      <a:pt x="250" y="94"/>
                    </a:lnTo>
                    <a:lnTo>
                      <a:pt x="294" y="121"/>
                    </a:lnTo>
                    <a:lnTo>
                      <a:pt x="335" y="152"/>
                    </a:lnTo>
                    <a:lnTo>
                      <a:pt x="371" y="185"/>
                    </a:lnTo>
                    <a:lnTo>
                      <a:pt x="405" y="222"/>
                    </a:lnTo>
                    <a:lnTo>
                      <a:pt x="435" y="263"/>
                    </a:lnTo>
                    <a:lnTo>
                      <a:pt x="462" y="306"/>
                    </a:lnTo>
                    <a:lnTo>
                      <a:pt x="485" y="352"/>
                    </a:lnTo>
                    <a:lnTo>
                      <a:pt x="502" y="400"/>
                    </a:lnTo>
                    <a:lnTo>
                      <a:pt x="515" y="451"/>
                    </a:lnTo>
                    <a:lnTo>
                      <a:pt x="523" y="502"/>
                    </a:lnTo>
                    <a:lnTo>
                      <a:pt x="526" y="556"/>
                    </a:lnTo>
                    <a:lnTo>
                      <a:pt x="557" y="556"/>
                    </a:lnTo>
                    <a:lnTo>
                      <a:pt x="553" y="500"/>
                    </a:lnTo>
                    <a:lnTo>
                      <a:pt x="546" y="445"/>
                    </a:lnTo>
                    <a:lnTo>
                      <a:pt x="531" y="392"/>
                    </a:lnTo>
                    <a:lnTo>
                      <a:pt x="513" y="341"/>
                    </a:lnTo>
                    <a:lnTo>
                      <a:pt x="488" y="291"/>
                    </a:lnTo>
                    <a:lnTo>
                      <a:pt x="461" y="246"/>
                    </a:lnTo>
                    <a:lnTo>
                      <a:pt x="429" y="202"/>
                    </a:lnTo>
                    <a:lnTo>
                      <a:pt x="393" y="163"/>
                    </a:lnTo>
                    <a:lnTo>
                      <a:pt x="354" y="128"/>
                    </a:lnTo>
                    <a:lnTo>
                      <a:pt x="311" y="95"/>
                    </a:lnTo>
                    <a:lnTo>
                      <a:pt x="265" y="68"/>
                    </a:lnTo>
                    <a:lnTo>
                      <a:pt x="216" y="43"/>
                    </a:lnTo>
                    <a:lnTo>
                      <a:pt x="165" y="26"/>
                    </a:lnTo>
                    <a:lnTo>
                      <a:pt x="112" y="11"/>
                    </a:lnTo>
                    <a:lnTo>
                      <a:pt x="56" y="3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5" name="Freeform 12"/>
              <p:cNvSpPr>
                <a:spLocks/>
              </p:cNvSpPr>
              <p:nvPr/>
            </p:nvSpPr>
            <p:spPr bwMode="auto">
              <a:xfrm>
                <a:off x="1728" y="1392"/>
                <a:ext cx="139" cy="8"/>
              </a:xfrm>
              <a:custGeom>
                <a:avLst/>
                <a:gdLst>
                  <a:gd name="T0" fmla="*/ 0 w 556"/>
                  <a:gd name="T1" fmla="*/ 0 h 30"/>
                  <a:gd name="T2" fmla="*/ 0 w 556"/>
                  <a:gd name="T3" fmla="*/ 0 h 30"/>
                  <a:gd name="T4" fmla="*/ 0 w 556"/>
                  <a:gd name="T5" fmla="*/ 0 h 30"/>
                  <a:gd name="T6" fmla="*/ 0 w 556"/>
                  <a:gd name="T7" fmla="*/ 0 h 30"/>
                  <a:gd name="T8" fmla="*/ 0 w 556"/>
                  <a:gd name="T9" fmla="*/ 0 h 30"/>
                  <a:gd name="T10" fmla="*/ 0 w 556"/>
                  <a:gd name="T11" fmla="*/ 0 h 30"/>
                  <a:gd name="T12" fmla="*/ 0 w 556"/>
                  <a:gd name="T13" fmla="*/ 0 h 30"/>
                  <a:gd name="T14" fmla="*/ 0 w 556"/>
                  <a:gd name="T15" fmla="*/ 0 h 30"/>
                  <a:gd name="T16" fmla="*/ 0 w 556"/>
                  <a:gd name="T17" fmla="*/ 0 h 30"/>
                  <a:gd name="T18" fmla="*/ 0 w 556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6"/>
                  <a:gd name="T31" fmla="*/ 0 h 30"/>
                  <a:gd name="T32" fmla="*/ 556 w 556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6" h="30">
                    <a:moveTo>
                      <a:pt x="30" y="15"/>
                    </a:moveTo>
                    <a:lnTo>
                      <a:pt x="15" y="30"/>
                    </a:lnTo>
                    <a:lnTo>
                      <a:pt x="556" y="30"/>
                    </a:lnTo>
                    <a:lnTo>
                      <a:pt x="556" y="0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6" name="Freeform 13"/>
              <p:cNvSpPr>
                <a:spLocks/>
              </p:cNvSpPr>
              <p:nvPr/>
            </p:nvSpPr>
            <p:spPr bwMode="auto">
              <a:xfrm>
                <a:off x="1728" y="1396"/>
                <a:ext cx="7" cy="274"/>
              </a:xfrm>
              <a:custGeom>
                <a:avLst/>
                <a:gdLst>
                  <a:gd name="T0" fmla="*/ 0 w 30"/>
                  <a:gd name="T1" fmla="*/ 0 h 1098"/>
                  <a:gd name="T2" fmla="*/ 0 w 30"/>
                  <a:gd name="T3" fmla="*/ 0 h 1098"/>
                  <a:gd name="T4" fmla="*/ 0 w 30"/>
                  <a:gd name="T5" fmla="*/ 0 h 1098"/>
                  <a:gd name="T6" fmla="*/ 0 w 30"/>
                  <a:gd name="T7" fmla="*/ 0 h 1098"/>
                  <a:gd name="T8" fmla="*/ 0 w 30"/>
                  <a:gd name="T9" fmla="*/ 0 h 1098"/>
                  <a:gd name="T10" fmla="*/ 0 w 30"/>
                  <a:gd name="T11" fmla="*/ 0 h 1098"/>
                  <a:gd name="T12" fmla="*/ 0 w 30"/>
                  <a:gd name="T13" fmla="*/ 0 h 1098"/>
                  <a:gd name="T14" fmla="*/ 0 w 30"/>
                  <a:gd name="T15" fmla="*/ 0 h 1098"/>
                  <a:gd name="T16" fmla="*/ 0 w 30"/>
                  <a:gd name="T17" fmla="*/ 0 h 1098"/>
                  <a:gd name="T18" fmla="*/ 0 w 30"/>
                  <a:gd name="T19" fmla="*/ 0 h 10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1098"/>
                  <a:gd name="T32" fmla="*/ 30 w 30"/>
                  <a:gd name="T33" fmla="*/ 1098 h 10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1098">
                    <a:moveTo>
                      <a:pt x="15" y="1067"/>
                    </a:moveTo>
                    <a:lnTo>
                      <a:pt x="30" y="1082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1082"/>
                    </a:lnTo>
                    <a:lnTo>
                      <a:pt x="15" y="1098"/>
                    </a:lnTo>
                    <a:lnTo>
                      <a:pt x="0" y="1082"/>
                    </a:lnTo>
                    <a:lnTo>
                      <a:pt x="0" y="1098"/>
                    </a:lnTo>
                    <a:lnTo>
                      <a:pt x="15" y="1098"/>
                    </a:lnTo>
                    <a:lnTo>
                      <a:pt x="15" y="106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7" name="Freeform 14"/>
              <p:cNvSpPr>
                <a:spLocks/>
              </p:cNvSpPr>
              <p:nvPr/>
            </p:nvSpPr>
            <p:spPr bwMode="auto">
              <a:xfrm>
                <a:off x="1732" y="1663"/>
                <a:ext cx="135" cy="7"/>
              </a:xfrm>
              <a:custGeom>
                <a:avLst/>
                <a:gdLst>
                  <a:gd name="T0" fmla="*/ 0 w 541"/>
                  <a:gd name="T1" fmla="*/ 0 h 31"/>
                  <a:gd name="T2" fmla="*/ 0 w 541"/>
                  <a:gd name="T3" fmla="*/ 0 h 31"/>
                  <a:gd name="T4" fmla="*/ 0 w 541"/>
                  <a:gd name="T5" fmla="*/ 0 h 31"/>
                  <a:gd name="T6" fmla="*/ 0 w 541"/>
                  <a:gd name="T7" fmla="*/ 0 h 31"/>
                  <a:gd name="T8" fmla="*/ 0 w 541"/>
                  <a:gd name="T9" fmla="*/ 0 h 31"/>
                  <a:gd name="T10" fmla="*/ 0 w 54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31"/>
                  <a:gd name="T20" fmla="*/ 541 w 54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31">
                    <a:moveTo>
                      <a:pt x="541" y="15"/>
                    </a:moveTo>
                    <a:lnTo>
                      <a:pt x="541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541" y="31"/>
                    </a:lnTo>
                    <a:lnTo>
                      <a:pt x="54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8" name="Freeform 15"/>
              <p:cNvSpPr>
                <a:spLocks/>
              </p:cNvSpPr>
              <p:nvPr/>
            </p:nvSpPr>
            <p:spPr bwMode="auto">
              <a:xfrm>
                <a:off x="2002" y="1528"/>
                <a:ext cx="170" cy="7"/>
              </a:xfrm>
              <a:custGeom>
                <a:avLst/>
                <a:gdLst>
                  <a:gd name="T0" fmla="*/ 0 w 677"/>
                  <a:gd name="T1" fmla="*/ 0 h 30"/>
                  <a:gd name="T2" fmla="*/ 0 w 677"/>
                  <a:gd name="T3" fmla="*/ 0 h 30"/>
                  <a:gd name="T4" fmla="*/ 0 w 677"/>
                  <a:gd name="T5" fmla="*/ 0 h 30"/>
                  <a:gd name="T6" fmla="*/ 0 w 677"/>
                  <a:gd name="T7" fmla="*/ 0 h 30"/>
                  <a:gd name="T8" fmla="*/ 0 w 677"/>
                  <a:gd name="T9" fmla="*/ 0 h 30"/>
                  <a:gd name="T10" fmla="*/ 0 w 677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7"/>
                  <a:gd name="T19" fmla="*/ 0 h 30"/>
                  <a:gd name="T20" fmla="*/ 677 w 677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7" h="30">
                    <a:moveTo>
                      <a:pt x="0" y="15"/>
                    </a:moveTo>
                    <a:lnTo>
                      <a:pt x="0" y="30"/>
                    </a:lnTo>
                    <a:lnTo>
                      <a:pt x="677" y="30"/>
                    </a:lnTo>
                    <a:lnTo>
                      <a:pt x="677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29" name="Freeform 16"/>
              <p:cNvSpPr>
                <a:spLocks/>
              </p:cNvSpPr>
              <p:nvPr/>
            </p:nvSpPr>
            <p:spPr bwMode="auto">
              <a:xfrm>
                <a:off x="2255" y="1753"/>
                <a:ext cx="80" cy="156"/>
              </a:xfrm>
              <a:custGeom>
                <a:avLst/>
                <a:gdLst>
                  <a:gd name="T0" fmla="*/ 0 w 319"/>
                  <a:gd name="T1" fmla="*/ 0 h 624"/>
                  <a:gd name="T2" fmla="*/ 0 w 319"/>
                  <a:gd name="T3" fmla="*/ 0 h 624"/>
                  <a:gd name="T4" fmla="*/ 0 w 319"/>
                  <a:gd name="T5" fmla="*/ 0 h 624"/>
                  <a:gd name="T6" fmla="*/ 0 w 319"/>
                  <a:gd name="T7" fmla="*/ 0 h 624"/>
                  <a:gd name="T8" fmla="*/ 0 w 319"/>
                  <a:gd name="T9" fmla="*/ 0 h 624"/>
                  <a:gd name="T10" fmla="*/ 0 w 319"/>
                  <a:gd name="T11" fmla="*/ 0 h 624"/>
                  <a:gd name="T12" fmla="*/ 0 w 319"/>
                  <a:gd name="T13" fmla="*/ 0 h 624"/>
                  <a:gd name="T14" fmla="*/ 0 w 319"/>
                  <a:gd name="T15" fmla="*/ 0 h 624"/>
                  <a:gd name="T16" fmla="*/ 0 w 319"/>
                  <a:gd name="T17" fmla="*/ 0 h 624"/>
                  <a:gd name="T18" fmla="*/ 0 w 319"/>
                  <a:gd name="T19" fmla="*/ 0 h 624"/>
                  <a:gd name="T20" fmla="*/ 0 w 319"/>
                  <a:gd name="T21" fmla="*/ 0 h 624"/>
                  <a:gd name="T22" fmla="*/ 0 w 319"/>
                  <a:gd name="T23" fmla="*/ 0 h 624"/>
                  <a:gd name="T24" fmla="*/ 0 w 319"/>
                  <a:gd name="T25" fmla="*/ 0 h 624"/>
                  <a:gd name="T26" fmla="*/ 0 w 319"/>
                  <a:gd name="T27" fmla="*/ 0 h 624"/>
                  <a:gd name="T28" fmla="*/ 0 w 319"/>
                  <a:gd name="T29" fmla="*/ 0 h 624"/>
                  <a:gd name="T30" fmla="*/ 0 w 319"/>
                  <a:gd name="T31" fmla="*/ 0 h 624"/>
                  <a:gd name="T32" fmla="*/ 0 w 319"/>
                  <a:gd name="T33" fmla="*/ 0 h 624"/>
                  <a:gd name="T34" fmla="*/ 0 w 319"/>
                  <a:gd name="T35" fmla="*/ 0 h 624"/>
                  <a:gd name="T36" fmla="*/ 0 w 319"/>
                  <a:gd name="T37" fmla="*/ 0 h 624"/>
                  <a:gd name="T38" fmla="*/ 0 w 319"/>
                  <a:gd name="T39" fmla="*/ 0 h 624"/>
                  <a:gd name="T40" fmla="*/ 0 w 319"/>
                  <a:gd name="T41" fmla="*/ 0 h 624"/>
                  <a:gd name="T42" fmla="*/ 0 w 319"/>
                  <a:gd name="T43" fmla="*/ 0 h 624"/>
                  <a:gd name="T44" fmla="*/ 0 w 319"/>
                  <a:gd name="T45" fmla="*/ 0 h 624"/>
                  <a:gd name="T46" fmla="*/ 0 w 319"/>
                  <a:gd name="T47" fmla="*/ 0 h 624"/>
                  <a:gd name="T48" fmla="*/ 0 w 319"/>
                  <a:gd name="T49" fmla="*/ 0 h 624"/>
                  <a:gd name="T50" fmla="*/ 0 w 319"/>
                  <a:gd name="T51" fmla="*/ 0 h 624"/>
                  <a:gd name="T52" fmla="*/ 0 w 319"/>
                  <a:gd name="T53" fmla="*/ 0 h 624"/>
                  <a:gd name="T54" fmla="*/ 0 w 319"/>
                  <a:gd name="T55" fmla="*/ 0 h 624"/>
                  <a:gd name="T56" fmla="*/ 0 w 319"/>
                  <a:gd name="T57" fmla="*/ 0 h 624"/>
                  <a:gd name="T58" fmla="*/ 0 w 319"/>
                  <a:gd name="T59" fmla="*/ 0 h 624"/>
                  <a:gd name="T60" fmla="*/ 0 w 319"/>
                  <a:gd name="T61" fmla="*/ 0 h 624"/>
                  <a:gd name="T62" fmla="*/ 0 w 319"/>
                  <a:gd name="T63" fmla="*/ 0 h 624"/>
                  <a:gd name="T64" fmla="*/ 0 w 319"/>
                  <a:gd name="T65" fmla="*/ 0 h 624"/>
                  <a:gd name="T66" fmla="*/ 0 w 319"/>
                  <a:gd name="T67" fmla="*/ 0 h 624"/>
                  <a:gd name="T68" fmla="*/ 0 w 319"/>
                  <a:gd name="T69" fmla="*/ 0 h 624"/>
                  <a:gd name="T70" fmla="*/ 0 w 319"/>
                  <a:gd name="T71" fmla="*/ 0 h 624"/>
                  <a:gd name="T72" fmla="*/ 0 w 319"/>
                  <a:gd name="T73" fmla="*/ 0 h 624"/>
                  <a:gd name="T74" fmla="*/ 0 w 319"/>
                  <a:gd name="T75" fmla="*/ 0 h 624"/>
                  <a:gd name="T76" fmla="*/ 0 w 319"/>
                  <a:gd name="T77" fmla="*/ 0 h 624"/>
                  <a:gd name="T78" fmla="*/ 0 w 319"/>
                  <a:gd name="T79" fmla="*/ 0 h 62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9"/>
                  <a:gd name="T121" fmla="*/ 0 h 624"/>
                  <a:gd name="T122" fmla="*/ 319 w 319"/>
                  <a:gd name="T123" fmla="*/ 624 h 62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9" h="624">
                    <a:moveTo>
                      <a:pt x="34" y="594"/>
                    </a:moveTo>
                    <a:lnTo>
                      <a:pt x="44" y="619"/>
                    </a:lnTo>
                    <a:lnTo>
                      <a:pt x="70" y="588"/>
                    </a:lnTo>
                    <a:lnTo>
                      <a:pt x="95" y="555"/>
                    </a:lnTo>
                    <a:lnTo>
                      <a:pt x="121" y="519"/>
                    </a:lnTo>
                    <a:lnTo>
                      <a:pt x="145" y="481"/>
                    </a:lnTo>
                    <a:lnTo>
                      <a:pt x="169" y="442"/>
                    </a:lnTo>
                    <a:lnTo>
                      <a:pt x="191" y="401"/>
                    </a:lnTo>
                    <a:lnTo>
                      <a:pt x="212" y="360"/>
                    </a:lnTo>
                    <a:lnTo>
                      <a:pt x="232" y="319"/>
                    </a:lnTo>
                    <a:lnTo>
                      <a:pt x="250" y="276"/>
                    </a:lnTo>
                    <a:lnTo>
                      <a:pt x="266" y="233"/>
                    </a:lnTo>
                    <a:lnTo>
                      <a:pt x="280" y="191"/>
                    </a:lnTo>
                    <a:lnTo>
                      <a:pt x="293" y="151"/>
                    </a:lnTo>
                    <a:lnTo>
                      <a:pt x="304" y="110"/>
                    </a:lnTo>
                    <a:lnTo>
                      <a:pt x="312" y="71"/>
                    </a:lnTo>
                    <a:lnTo>
                      <a:pt x="317" y="34"/>
                    </a:lnTo>
                    <a:lnTo>
                      <a:pt x="319" y="0"/>
                    </a:lnTo>
                    <a:lnTo>
                      <a:pt x="289" y="0"/>
                    </a:lnTo>
                    <a:lnTo>
                      <a:pt x="287" y="32"/>
                    </a:lnTo>
                    <a:lnTo>
                      <a:pt x="281" y="67"/>
                    </a:lnTo>
                    <a:lnTo>
                      <a:pt x="274" y="104"/>
                    </a:lnTo>
                    <a:lnTo>
                      <a:pt x="265" y="142"/>
                    </a:lnTo>
                    <a:lnTo>
                      <a:pt x="252" y="183"/>
                    </a:lnTo>
                    <a:lnTo>
                      <a:pt x="238" y="223"/>
                    </a:lnTo>
                    <a:lnTo>
                      <a:pt x="222" y="265"/>
                    </a:lnTo>
                    <a:lnTo>
                      <a:pt x="204" y="306"/>
                    </a:lnTo>
                    <a:lnTo>
                      <a:pt x="184" y="347"/>
                    </a:lnTo>
                    <a:lnTo>
                      <a:pt x="165" y="388"/>
                    </a:lnTo>
                    <a:lnTo>
                      <a:pt x="143" y="427"/>
                    </a:lnTo>
                    <a:lnTo>
                      <a:pt x="119" y="466"/>
                    </a:lnTo>
                    <a:lnTo>
                      <a:pt x="95" y="502"/>
                    </a:lnTo>
                    <a:lnTo>
                      <a:pt x="71" y="537"/>
                    </a:lnTo>
                    <a:lnTo>
                      <a:pt x="47" y="569"/>
                    </a:lnTo>
                    <a:lnTo>
                      <a:pt x="23" y="599"/>
                    </a:lnTo>
                    <a:lnTo>
                      <a:pt x="34" y="624"/>
                    </a:lnTo>
                    <a:lnTo>
                      <a:pt x="23" y="599"/>
                    </a:lnTo>
                    <a:lnTo>
                      <a:pt x="0" y="624"/>
                    </a:lnTo>
                    <a:lnTo>
                      <a:pt x="34" y="624"/>
                    </a:lnTo>
                    <a:lnTo>
                      <a:pt x="34" y="59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30" name="Freeform 17"/>
              <p:cNvSpPr>
                <a:spLocks/>
              </p:cNvSpPr>
              <p:nvPr/>
            </p:nvSpPr>
            <p:spPr bwMode="auto">
              <a:xfrm>
                <a:off x="2264" y="1902"/>
                <a:ext cx="137" cy="7"/>
              </a:xfrm>
              <a:custGeom>
                <a:avLst/>
                <a:gdLst>
                  <a:gd name="T0" fmla="*/ 0 w 548"/>
                  <a:gd name="T1" fmla="*/ 0 h 30"/>
                  <a:gd name="T2" fmla="*/ 0 w 548"/>
                  <a:gd name="T3" fmla="*/ 0 h 30"/>
                  <a:gd name="T4" fmla="*/ 0 w 548"/>
                  <a:gd name="T5" fmla="*/ 0 h 30"/>
                  <a:gd name="T6" fmla="*/ 0 w 548"/>
                  <a:gd name="T7" fmla="*/ 0 h 30"/>
                  <a:gd name="T8" fmla="*/ 0 w 548"/>
                  <a:gd name="T9" fmla="*/ 0 h 30"/>
                  <a:gd name="T10" fmla="*/ 0 w 548"/>
                  <a:gd name="T11" fmla="*/ 0 h 30"/>
                  <a:gd name="T12" fmla="*/ 0 w 548"/>
                  <a:gd name="T13" fmla="*/ 0 h 30"/>
                  <a:gd name="T14" fmla="*/ 0 w 548"/>
                  <a:gd name="T15" fmla="*/ 0 h 30"/>
                  <a:gd name="T16" fmla="*/ 0 w 548"/>
                  <a:gd name="T17" fmla="*/ 0 h 30"/>
                  <a:gd name="T18" fmla="*/ 0 w 548"/>
                  <a:gd name="T19" fmla="*/ 0 h 30"/>
                  <a:gd name="T20" fmla="*/ 0 w 548"/>
                  <a:gd name="T21" fmla="*/ 0 h 30"/>
                  <a:gd name="T22" fmla="*/ 0 w 548"/>
                  <a:gd name="T23" fmla="*/ 0 h 30"/>
                  <a:gd name="T24" fmla="*/ 0 w 548"/>
                  <a:gd name="T25" fmla="*/ 0 h 30"/>
                  <a:gd name="T26" fmla="*/ 0 w 548"/>
                  <a:gd name="T27" fmla="*/ 0 h 30"/>
                  <a:gd name="T28" fmla="*/ 0 w 548"/>
                  <a:gd name="T29" fmla="*/ 0 h 30"/>
                  <a:gd name="T30" fmla="*/ 0 w 548"/>
                  <a:gd name="T31" fmla="*/ 0 h 30"/>
                  <a:gd name="T32" fmla="*/ 0 w 548"/>
                  <a:gd name="T33" fmla="*/ 0 h 30"/>
                  <a:gd name="T34" fmla="*/ 0 w 548"/>
                  <a:gd name="T35" fmla="*/ 0 h 30"/>
                  <a:gd name="T36" fmla="*/ 0 w 548"/>
                  <a:gd name="T37" fmla="*/ 0 h 30"/>
                  <a:gd name="T38" fmla="*/ 0 w 548"/>
                  <a:gd name="T39" fmla="*/ 0 h 30"/>
                  <a:gd name="T40" fmla="*/ 0 w 548"/>
                  <a:gd name="T41" fmla="*/ 0 h 30"/>
                  <a:gd name="T42" fmla="*/ 0 w 548"/>
                  <a:gd name="T43" fmla="*/ 0 h 30"/>
                  <a:gd name="T44" fmla="*/ 0 w 548"/>
                  <a:gd name="T45" fmla="*/ 0 h 30"/>
                  <a:gd name="T46" fmla="*/ 0 w 548"/>
                  <a:gd name="T47" fmla="*/ 0 h 30"/>
                  <a:gd name="T48" fmla="*/ 0 w 548"/>
                  <a:gd name="T49" fmla="*/ 0 h 30"/>
                  <a:gd name="T50" fmla="*/ 0 w 548"/>
                  <a:gd name="T51" fmla="*/ 0 h 30"/>
                  <a:gd name="T52" fmla="*/ 0 w 548"/>
                  <a:gd name="T53" fmla="*/ 0 h 30"/>
                  <a:gd name="T54" fmla="*/ 0 w 548"/>
                  <a:gd name="T55" fmla="*/ 0 h 30"/>
                  <a:gd name="T56" fmla="*/ 0 w 548"/>
                  <a:gd name="T57" fmla="*/ 0 h 30"/>
                  <a:gd name="T58" fmla="*/ 0 w 548"/>
                  <a:gd name="T59" fmla="*/ 0 h 30"/>
                  <a:gd name="T60" fmla="*/ 0 w 548"/>
                  <a:gd name="T61" fmla="*/ 0 h 30"/>
                  <a:gd name="T62" fmla="*/ 0 w 548"/>
                  <a:gd name="T63" fmla="*/ 0 h 30"/>
                  <a:gd name="T64" fmla="*/ 0 w 548"/>
                  <a:gd name="T65" fmla="*/ 0 h 30"/>
                  <a:gd name="T66" fmla="*/ 0 w 548"/>
                  <a:gd name="T67" fmla="*/ 0 h 30"/>
                  <a:gd name="T68" fmla="*/ 0 w 548"/>
                  <a:gd name="T69" fmla="*/ 0 h 30"/>
                  <a:gd name="T70" fmla="*/ 0 w 548"/>
                  <a:gd name="T71" fmla="*/ 0 h 30"/>
                  <a:gd name="T72" fmla="*/ 0 w 548"/>
                  <a:gd name="T73" fmla="*/ 0 h 30"/>
                  <a:gd name="T74" fmla="*/ 0 w 548"/>
                  <a:gd name="T75" fmla="*/ 0 h 30"/>
                  <a:gd name="T76" fmla="*/ 0 w 548"/>
                  <a:gd name="T77" fmla="*/ 0 h 30"/>
                  <a:gd name="T78" fmla="*/ 0 w 548"/>
                  <a:gd name="T79" fmla="*/ 0 h 3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48"/>
                  <a:gd name="T121" fmla="*/ 0 h 30"/>
                  <a:gd name="T122" fmla="*/ 548 w 548"/>
                  <a:gd name="T123" fmla="*/ 30 h 3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48" h="30">
                    <a:moveTo>
                      <a:pt x="533" y="2"/>
                    </a:moveTo>
                    <a:lnTo>
                      <a:pt x="541" y="0"/>
                    </a:lnTo>
                    <a:lnTo>
                      <a:pt x="507" y="0"/>
                    </a:lnTo>
                    <a:lnTo>
                      <a:pt x="473" y="0"/>
                    </a:lnTo>
                    <a:lnTo>
                      <a:pt x="439" y="0"/>
                    </a:lnTo>
                    <a:lnTo>
                      <a:pt x="406" y="0"/>
                    </a:lnTo>
                    <a:lnTo>
                      <a:pt x="371" y="0"/>
                    </a:lnTo>
                    <a:lnTo>
                      <a:pt x="337" y="0"/>
                    </a:lnTo>
                    <a:lnTo>
                      <a:pt x="304" y="0"/>
                    </a:lnTo>
                    <a:lnTo>
                      <a:pt x="270" y="0"/>
                    </a:lnTo>
                    <a:lnTo>
                      <a:pt x="236" y="0"/>
                    </a:lnTo>
                    <a:lnTo>
                      <a:pt x="202" y="0"/>
                    </a:lnTo>
                    <a:lnTo>
                      <a:pt x="168" y="0"/>
                    </a:lnTo>
                    <a:lnTo>
                      <a:pt x="135" y="0"/>
                    </a:lnTo>
                    <a:lnTo>
                      <a:pt x="100" y="0"/>
                    </a:lnTo>
                    <a:lnTo>
                      <a:pt x="67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33" y="30"/>
                    </a:lnTo>
                    <a:lnTo>
                      <a:pt x="67" y="30"/>
                    </a:lnTo>
                    <a:lnTo>
                      <a:pt x="100" y="30"/>
                    </a:lnTo>
                    <a:lnTo>
                      <a:pt x="135" y="30"/>
                    </a:lnTo>
                    <a:lnTo>
                      <a:pt x="168" y="30"/>
                    </a:lnTo>
                    <a:lnTo>
                      <a:pt x="202" y="30"/>
                    </a:lnTo>
                    <a:lnTo>
                      <a:pt x="236" y="30"/>
                    </a:lnTo>
                    <a:lnTo>
                      <a:pt x="270" y="30"/>
                    </a:lnTo>
                    <a:lnTo>
                      <a:pt x="304" y="30"/>
                    </a:lnTo>
                    <a:lnTo>
                      <a:pt x="337" y="30"/>
                    </a:lnTo>
                    <a:lnTo>
                      <a:pt x="371" y="30"/>
                    </a:lnTo>
                    <a:lnTo>
                      <a:pt x="406" y="30"/>
                    </a:lnTo>
                    <a:lnTo>
                      <a:pt x="439" y="30"/>
                    </a:lnTo>
                    <a:lnTo>
                      <a:pt x="473" y="30"/>
                    </a:lnTo>
                    <a:lnTo>
                      <a:pt x="507" y="30"/>
                    </a:lnTo>
                    <a:lnTo>
                      <a:pt x="541" y="30"/>
                    </a:lnTo>
                    <a:lnTo>
                      <a:pt x="548" y="28"/>
                    </a:lnTo>
                    <a:lnTo>
                      <a:pt x="541" y="30"/>
                    </a:lnTo>
                    <a:lnTo>
                      <a:pt x="545" y="30"/>
                    </a:lnTo>
                    <a:lnTo>
                      <a:pt x="548" y="28"/>
                    </a:lnTo>
                    <a:lnTo>
                      <a:pt x="533" y="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36931" name="Group 18"/>
              <p:cNvGrpSpPr>
                <a:grpSpLocks/>
              </p:cNvGrpSpPr>
              <p:nvPr/>
            </p:nvGrpSpPr>
            <p:grpSpPr bwMode="auto">
              <a:xfrm>
                <a:off x="1728" y="1824"/>
                <a:ext cx="278" cy="278"/>
                <a:chOff x="1728" y="1728"/>
                <a:chExt cx="278" cy="278"/>
              </a:xfrm>
            </p:grpSpPr>
            <p:sp>
              <p:nvSpPr>
                <p:cNvPr id="36944" name="Freeform 19"/>
                <p:cNvSpPr>
                  <a:spLocks/>
                </p:cNvSpPr>
                <p:nvPr/>
              </p:nvSpPr>
              <p:spPr bwMode="auto">
                <a:xfrm>
                  <a:off x="1867" y="1867"/>
                  <a:ext cx="139" cy="139"/>
                </a:xfrm>
                <a:custGeom>
                  <a:avLst/>
                  <a:gdLst>
                    <a:gd name="T0" fmla="*/ 0 w 557"/>
                    <a:gd name="T1" fmla="*/ 0 h 556"/>
                    <a:gd name="T2" fmla="*/ 0 w 557"/>
                    <a:gd name="T3" fmla="*/ 0 h 556"/>
                    <a:gd name="T4" fmla="*/ 0 w 557"/>
                    <a:gd name="T5" fmla="*/ 0 h 556"/>
                    <a:gd name="T6" fmla="*/ 0 w 557"/>
                    <a:gd name="T7" fmla="*/ 0 h 556"/>
                    <a:gd name="T8" fmla="*/ 0 w 557"/>
                    <a:gd name="T9" fmla="*/ 0 h 556"/>
                    <a:gd name="T10" fmla="*/ 0 w 557"/>
                    <a:gd name="T11" fmla="*/ 0 h 556"/>
                    <a:gd name="T12" fmla="*/ 0 w 557"/>
                    <a:gd name="T13" fmla="*/ 0 h 556"/>
                    <a:gd name="T14" fmla="*/ 0 w 557"/>
                    <a:gd name="T15" fmla="*/ 0 h 556"/>
                    <a:gd name="T16" fmla="*/ 0 w 557"/>
                    <a:gd name="T17" fmla="*/ 0 h 556"/>
                    <a:gd name="T18" fmla="*/ 0 w 557"/>
                    <a:gd name="T19" fmla="*/ 0 h 556"/>
                    <a:gd name="T20" fmla="*/ 0 w 557"/>
                    <a:gd name="T21" fmla="*/ 0 h 556"/>
                    <a:gd name="T22" fmla="*/ 0 w 557"/>
                    <a:gd name="T23" fmla="*/ 0 h 556"/>
                    <a:gd name="T24" fmla="*/ 0 w 557"/>
                    <a:gd name="T25" fmla="*/ 0 h 556"/>
                    <a:gd name="T26" fmla="*/ 0 w 557"/>
                    <a:gd name="T27" fmla="*/ 0 h 556"/>
                    <a:gd name="T28" fmla="*/ 0 w 557"/>
                    <a:gd name="T29" fmla="*/ 0 h 556"/>
                    <a:gd name="T30" fmla="*/ 0 w 557"/>
                    <a:gd name="T31" fmla="*/ 0 h 556"/>
                    <a:gd name="T32" fmla="*/ 0 w 557"/>
                    <a:gd name="T33" fmla="*/ 0 h 556"/>
                    <a:gd name="T34" fmla="*/ 0 w 557"/>
                    <a:gd name="T35" fmla="*/ 0 h 556"/>
                    <a:gd name="T36" fmla="*/ 0 w 557"/>
                    <a:gd name="T37" fmla="*/ 0 h 556"/>
                    <a:gd name="T38" fmla="*/ 0 w 557"/>
                    <a:gd name="T39" fmla="*/ 0 h 556"/>
                    <a:gd name="T40" fmla="*/ 0 w 557"/>
                    <a:gd name="T41" fmla="*/ 0 h 556"/>
                    <a:gd name="T42" fmla="*/ 0 w 557"/>
                    <a:gd name="T43" fmla="*/ 0 h 556"/>
                    <a:gd name="T44" fmla="*/ 0 w 557"/>
                    <a:gd name="T45" fmla="*/ 0 h 556"/>
                    <a:gd name="T46" fmla="*/ 0 w 557"/>
                    <a:gd name="T47" fmla="*/ 0 h 556"/>
                    <a:gd name="T48" fmla="*/ 0 w 557"/>
                    <a:gd name="T49" fmla="*/ 0 h 556"/>
                    <a:gd name="T50" fmla="*/ 0 w 557"/>
                    <a:gd name="T51" fmla="*/ 0 h 556"/>
                    <a:gd name="T52" fmla="*/ 0 w 557"/>
                    <a:gd name="T53" fmla="*/ 0 h 556"/>
                    <a:gd name="T54" fmla="*/ 0 w 557"/>
                    <a:gd name="T55" fmla="*/ 0 h 556"/>
                    <a:gd name="T56" fmla="*/ 0 w 557"/>
                    <a:gd name="T57" fmla="*/ 0 h 556"/>
                    <a:gd name="T58" fmla="*/ 0 w 557"/>
                    <a:gd name="T59" fmla="*/ 0 h 556"/>
                    <a:gd name="T60" fmla="*/ 0 w 557"/>
                    <a:gd name="T61" fmla="*/ 0 h 556"/>
                    <a:gd name="T62" fmla="*/ 0 w 557"/>
                    <a:gd name="T63" fmla="*/ 0 h 556"/>
                    <a:gd name="T64" fmla="*/ 0 w 557"/>
                    <a:gd name="T65" fmla="*/ 0 h 556"/>
                    <a:gd name="T66" fmla="*/ 0 w 557"/>
                    <a:gd name="T67" fmla="*/ 0 h 556"/>
                    <a:gd name="T68" fmla="*/ 0 w 557"/>
                    <a:gd name="T69" fmla="*/ 0 h 556"/>
                    <a:gd name="T70" fmla="*/ 0 w 557"/>
                    <a:gd name="T71" fmla="*/ 0 h 556"/>
                    <a:gd name="T72" fmla="*/ 0 w 557"/>
                    <a:gd name="T73" fmla="*/ 0 h 55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557"/>
                    <a:gd name="T112" fmla="*/ 0 h 556"/>
                    <a:gd name="T113" fmla="*/ 557 w 557"/>
                    <a:gd name="T114" fmla="*/ 556 h 55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557" h="556">
                      <a:moveTo>
                        <a:pt x="526" y="0"/>
                      </a:moveTo>
                      <a:lnTo>
                        <a:pt x="526" y="0"/>
                      </a:lnTo>
                      <a:lnTo>
                        <a:pt x="523" y="54"/>
                      </a:lnTo>
                      <a:lnTo>
                        <a:pt x="515" y="105"/>
                      </a:lnTo>
                      <a:lnTo>
                        <a:pt x="502" y="156"/>
                      </a:lnTo>
                      <a:lnTo>
                        <a:pt x="485" y="205"/>
                      </a:lnTo>
                      <a:lnTo>
                        <a:pt x="462" y="250"/>
                      </a:lnTo>
                      <a:lnTo>
                        <a:pt x="435" y="293"/>
                      </a:lnTo>
                      <a:lnTo>
                        <a:pt x="405" y="334"/>
                      </a:lnTo>
                      <a:lnTo>
                        <a:pt x="371" y="371"/>
                      </a:lnTo>
                      <a:lnTo>
                        <a:pt x="335" y="405"/>
                      </a:lnTo>
                      <a:lnTo>
                        <a:pt x="294" y="435"/>
                      </a:lnTo>
                      <a:lnTo>
                        <a:pt x="250" y="462"/>
                      </a:lnTo>
                      <a:lnTo>
                        <a:pt x="205" y="485"/>
                      </a:lnTo>
                      <a:lnTo>
                        <a:pt x="156" y="502"/>
                      </a:lnTo>
                      <a:lnTo>
                        <a:pt x="105" y="515"/>
                      </a:lnTo>
                      <a:lnTo>
                        <a:pt x="54" y="523"/>
                      </a:lnTo>
                      <a:lnTo>
                        <a:pt x="0" y="526"/>
                      </a:lnTo>
                      <a:lnTo>
                        <a:pt x="0" y="556"/>
                      </a:lnTo>
                      <a:lnTo>
                        <a:pt x="56" y="553"/>
                      </a:lnTo>
                      <a:lnTo>
                        <a:pt x="112" y="545"/>
                      </a:lnTo>
                      <a:lnTo>
                        <a:pt x="165" y="530"/>
                      </a:lnTo>
                      <a:lnTo>
                        <a:pt x="216" y="513"/>
                      </a:lnTo>
                      <a:lnTo>
                        <a:pt x="265" y="488"/>
                      </a:lnTo>
                      <a:lnTo>
                        <a:pt x="311" y="461"/>
                      </a:lnTo>
                      <a:lnTo>
                        <a:pt x="354" y="429"/>
                      </a:lnTo>
                      <a:lnTo>
                        <a:pt x="393" y="393"/>
                      </a:lnTo>
                      <a:lnTo>
                        <a:pt x="429" y="354"/>
                      </a:lnTo>
                      <a:lnTo>
                        <a:pt x="461" y="311"/>
                      </a:lnTo>
                      <a:lnTo>
                        <a:pt x="488" y="265"/>
                      </a:lnTo>
                      <a:lnTo>
                        <a:pt x="513" y="215"/>
                      </a:lnTo>
                      <a:lnTo>
                        <a:pt x="531" y="165"/>
                      </a:lnTo>
                      <a:lnTo>
                        <a:pt x="546" y="112"/>
                      </a:lnTo>
                      <a:lnTo>
                        <a:pt x="553" y="56"/>
                      </a:lnTo>
                      <a:lnTo>
                        <a:pt x="557" y="0"/>
                      </a:lnTo>
                      <a:lnTo>
                        <a:pt x="5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36945" name="Freeform 20"/>
                <p:cNvSpPr>
                  <a:spLocks/>
                </p:cNvSpPr>
                <p:nvPr/>
              </p:nvSpPr>
              <p:spPr bwMode="auto">
                <a:xfrm>
                  <a:off x="1867" y="1728"/>
                  <a:ext cx="139" cy="139"/>
                </a:xfrm>
                <a:custGeom>
                  <a:avLst/>
                  <a:gdLst>
                    <a:gd name="T0" fmla="*/ 0 w 557"/>
                    <a:gd name="T1" fmla="*/ 0 h 556"/>
                    <a:gd name="T2" fmla="*/ 0 w 557"/>
                    <a:gd name="T3" fmla="*/ 0 h 556"/>
                    <a:gd name="T4" fmla="*/ 0 w 557"/>
                    <a:gd name="T5" fmla="*/ 0 h 556"/>
                    <a:gd name="T6" fmla="*/ 0 w 557"/>
                    <a:gd name="T7" fmla="*/ 0 h 556"/>
                    <a:gd name="T8" fmla="*/ 0 w 557"/>
                    <a:gd name="T9" fmla="*/ 0 h 556"/>
                    <a:gd name="T10" fmla="*/ 0 w 557"/>
                    <a:gd name="T11" fmla="*/ 0 h 556"/>
                    <a:gd name="T12" fmla="*/ 0 w 557"/>
                    <a:gd name="T13" fmla="*/ 0 h 556"/>
                    <a:gd name="T14" fmla="*/ 0 w 557"/>
                    <a:gd name="T15" fmla="*/ 0 h 556"/>
                    <a:gd name="T16" fmla="*/ 0 w 557"/>
                    <a:gd name="T17" fmla="*/ 0 h 556"/>
                    <a:gd name="T18" fmla="*/ 0 w 557"/>
                    <a:gd name="T19" fmla="*/ 0 h 556"/>
                    <a:gd name="T20" fmla="*/ 0 w 557"/>
                    <a:gd name="T21" fmla="*/ 0 h 556"/>
                    <a:gd name="T22" fmla="*/ 0 w 557"/>
                    <a:gd name="T23" fmla="*/ 0 h 556"/>
                    <a:gd name="T24" fmla="*/ 0 w 557"/>
                    <a:gd name="T25" fmla="*/ 0 h 556"/>
                    <a:gd name="T26" fmla="*/ 0 w 557"/>
                    <a:gd name="T27" fmla="*/ 0 h 556"/>
                    <a:gd name="T28" fmla="*/ 0 w 557"/>
                    <a:gd name="T29" fmla="*/ 0 h 556"/>
                    <a:gd name="T30" fmla="*/ 0 w 557"/>
                    <a:gd name="T31" fmla="*/ 0 h 556"/>
                    <a:gd name="T32" fmla="*/ 0 w 557"/>
                    <a:gd name="T33" fmla="*/ 0 h 556"/>
                    <a:gd name="T34" fmla="*/ 0 w 557"/>
                    <a:gd name="T35" fmla="*/ 0 h 556"/>
                    <a:gd name="T36" fmla="*/ 0 w 557"/>
                    <a:gd name="T37" fmla="*/ 0 h 556"/>
                    <a:gd name="T38" fmla="*/ 0 w 557"/>
                    <a:gd name="T39" fmla="*/ 0 h 556"/>
                    <a:gd name="T40" fmla="*/ 0 w 557"/>
                    <a:gd name="T41" fmla="*/ 0 h 556"/>
                    <a:gd name="T42" fmla="*/ 0 w 557"/>
                    <a:gd name="T43" fmla="*/ 0 h 556"/>
                    <a:gd name="T44" fmla="*/ 0 w 557"/>
                    <a:gd name="T45" fmla="*/ 0 h 556"/>
                    <a:gd name="T46" fmla="*/ 0 w 557"/>
                    <a:gd name="T47" fmla="*/ 0 h 556"/>
                    <a:gd name="T48" fmla="*/ 0 w 557"/>
                    <a:gd name="T49" fmla="*/ 0 h 556"/>
                    <a:gd name="T50" fmla="*/ 0 w 557"/>
                    <a:gd name="T51" fmla="*/ 0 h 556"/>
                    <a:gd name="T52" fmla="*/ 0 w 557"/>
                    <a:gd name="T53" fmla="*/ 0 h 556"/>
                    <a:gd name="T54" fmla="*/ 0 w 557"/>
                    <a:gd name="T55" fmla="*/ 0 h 556"/>
                    <a:gd name="T56" fmla="*/ 0 w 557"/>
                    <a:gd name="T57" fmla="*/ 0 h 556"/>
                    <a:gd name="T58" fmla="*/ 0 w 557"/>
                    <a:gd name="T59" fmla="*/ 0 h 556"/>
                    <a:gd name="T60" fmla="*/ 0 w 557"/>
                    <a:gd name="T61" fmla="*/ 0 h 556"/>
                    <a:gd name="T62" fmla="*/ 0 w 557"/>
                    <a:gd name="T63" fmla="*/ 0 h 556"/>
                    <a:gd name="T64" fmla="*/ 0 w 557"/>
                    <a:gd name="T65" fmla="*/ 0 h 556"/>
                    <a:gd name="T66" fmla="*/ 0 w 557"/>
                    <a:gd name="T67" fmla="*/ 0 h 556"/>
                    <a:gd name="T68" fmla="*/ 0 w 557"/>
                    <a:gd name="T69" fmla="*/ 0 h 55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57"/>
                    <a:gd name="T106" fmla="*/ 0 h 556"/>
                    <a:gd name="T107" fmla="*/ 557 w 557"/>
                    <a:gd name="T108" fmla="*/ 556 h 55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57" h="556">
                      <a:moveTo>
                        <a:pt x="0" y="30"/>
                      </a:moveTo>
                      <a:lnTo>
                        <a:pt x="54" y="33"/>
                      </a:lnTo>
                      <a:lnTo>
                        <a:pt x="105" y="41"/>
                      </a:lnTo>
                      <a:lnTo>
                        <a:pt x="156" y="54"/>
                      </a:lnTo>
                      <a:lnTo>
                        <a:pt x="205" y="71"/>
                      </a:lnTo>
                      <a:lnTo>
                        <a:pt x="250" y="94"/>
                      </a:lnTo>
                      <a:lnTo>
                        <a:pt x="294" y="121"/>
                      </a:lnTo>
                      <a:lnTo>
                        <a:pt x="335" y="151"/>
                      </a:lnTo>
                      <a:lnTo>
                        <a:pt x="371" y="185"/>
                      </a:lnTo>
                      <a:lnTo>
                        <a:pt x="405" y="222"/>
                      </a:lnTo>
                      <a:lnTo>
                        <a:pt x="435" y="263"/>
                      </a:lnTo>
                      <a:lnTo>
                        <a:pt x="462" y="306"/>
                      </a:lnTo>
                      <a:lnTo>
                        <a:pt x="485" y="352"/>
                      </a:lnTo>
                      <a:lnTo>
                        <a:pt x="502" y="400"/>
                      </a:lnTo>
                      <a:lnTo>
                        <a:pt x="515" y="451"/>
                      </a:lnTo>
                      <a:lnTo>
                        <a:pt x="523" y="502"/>
                      </a:lnTo>
                      <a:lnTo>
                        <a:pt x="526" y="556"/>
                      </a:lnTo>
                      <a:lnTo>
                        <a:pt x="557" y="556"/>
                      </a:lnTo>
                      <a:lnTo>
                        <a:pt x="553" y="500"/>
                      </a:lnTo>
                      <a:lnTo>
                        <a:pt x="546" y="445"/>
                      </a:lnTo>
                      <a:lnTo>
                        <a:pt x="531" y="392"/>
                      </a:lnTo>
                      <a:lnTo>
                        <a:pt x="513" y="341"/>
                      </a:lnTo>
                      <a:lnTo>
                        <a:pt x="488" y="291"/>
                      </a:lnTo>
                      <a:lnTo>
                        <a:pt x="461" y="246"/>
                      </a:lnTo>
                      <a:lnTo>
                        <a:pt x="429" y="202"/>
                      </a:lnTo>
                      <a:lnTo>
                        <a:pt x="393" y="163"/>
                      </a:lnTo>
                      <a:lnTo>
                        <a:pt x="354" y="128"/>
                      </a:lnTo>
                      <a:lnTo>
                        <a:pt x="311" y="95"/>
                      </a:lnTo>
                      <a:lnTo>
                        <a:pt x="265" y="68"/>
                      </a:lnTo>
                      <a:lnTo>
                        <a:pt x="216" y="43"/>
                      </a:lnTo>
                      <a:lnTo>
                        <a:pt x="165" y="26"/>
                      </a:lnTo>
                      <a:lnTo>
                        <a:pt x="112" y="11"/>
                      </a:lnTo>
                      <a:lnTo>
                        <a:pt x="56" y="3"/>
                      </a:lnTo>
                      <a:lnTo>
                        <a:pt x="0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36946" name="Freeform 21"/>
                <p:cNvSpPr>
                  <a:spLocks/>
                </p:cNvSpPr>
                <p:nvPr/>
              </p:nvSpPr>
              <p:spPr bwMode="auto">
                <a:xfrm>
                  <a:off x="1728" y="1728"/>
                  <a:ext cx="139" cy="8"/>
                </a:xfrm>
                <a:custGeom>
                  <a:avLst/>
                  <a:gdLst>
                    <a:gd name="T0" fmla="*/ 0 w 556"/>
                    <a:gd name="T1" fmla="*/ 0 h 30"/>
                    <a:gd name="T2" fmla="*/ 0 w 556"/>
                    <a:gd name="T3" fmla="*/ 0 h 30"/>
                    <a:gd name="T4" fmla="*/ 0 w 556"/>
                    <a:gd name="T5" fmla="*/ 0 h 30"/>
                    <a:gd name="T6" fmla="*/ 0 w 556"/>
                    <a:gd name="T7" fmla="*/ 0 h 30"/>
                    <a:gd name="T8" fmla="*/ 0 w 556"/>
                    <a:gd name="T9" fmla="*/ 0 h 30"/>
                    <a:gd name="T10" fmla="*/ 0 w 556"/>
                    <a:gd name="T11" fmla="*/ 0 h 30"/>
                    <a:gd name="T12" fmla="*/ 0 w 556"/>
                    <a:gd name="T13" fmla="*/ 0 h 30"/>
                    <a:gd name="T14" fmla="*/ 0 w 556"/>
                    <a:gd name="T15" fmla="*/ 0 h 30"/>
                    <a:gd name="T16" fmla="*/ 0 w 556"/>
                    <a:gd name="T17" fmla="*/ 0 h 30"/>
                    <a:gd name="T18" fmla="*/ 0 w 556"/>
                    <a:gd name="T19" fmla="*/ 0 h 3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6"/>
                    <a:gd name="T31" fmla="*/ 0 h 30"/>
                    <a:gd name="T32" fmla="*/ 556 w 556"/>
                    <a:gd name="T33" fmla="*/ 30 h 3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6" h="30">
                      <a:moveTo>
                        <a:pt x="30" y="15"/>
                      </a:moveTo>
                      <a:lnTo>
                        <a:pt x="15" y="30"/>
                      </a:lnTo>
                      <a:lnTo>
                        <a:pt x="556" y="30"/>
                      </a:lnTo>
                      <a:lnTo>
                        <a:pt x="556" y="0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36947" name="Freeform 22"/>
                <p:cNvSpPr>
                  <a:spLocks/>
                </p:cNvSpPr>
                <p:nvPr/>
              </p:nvSpPr>
              <p:spPr bwMode="auto">
                <a:xfrm>
                  <a:off x="1728" y="1732"/>
                  <a:ext cx="7" cy="274"/>
                </a:xfrm>
                <a:custGeom>
                  <a:avLst/>
                  <a:gdLst>
                    <a:gd name="T0" fmla="*/ 0 w 30"/>
                    <a:gd name="T1" fmla="*/ 0 h 1097"/>
                    <a:gd name="T2" fmla="*/ 0 w 30"/>
                    <a:gd name="T3" fmla="*/ 0 h 1097"/>
                    <a:gd name="T4" fmla="*/ 0 w 30"/>
                    <a:gd name="T5" fmla="*/ 0 h 1097"/>
                    <a:gd name="T6" fmla="*/ 0 w 30"/>
                    <a:gd name="T7" fmla="*/ 0 h 1097"/>
                    <a:gd name="T8" fmla="*/ 0 w 30"/>
                    <a:gd name="T9" fmla="*/ 0 h 1097"/>
                    <a:gd name="T10" fmla="*/ 0 w 30"/>
                    <a:gd name="T11" fmla="*/ 0 h 1097"/>
                    <a:gd name="T12" fmla="*/ 0 w 30"/>
                    <a:gd name="T13" fmla="*/ 0 h 1097"/>
                    <a:gd name="T14" fmla="*/ 0 w 30"/>
                    <a:gd name="T15" fmla="*/ 0 h 1097"/>
                    <a:gd name="T16" fmla="*/ 0 w 30"/>
                    <a:gd name="T17" fmla="*/ 0 h 1097"/>
                    <a:gd name="T18" fmla="*/ 0 w 30"/>
                    <a:gd name="T19" fmla="*/ 0 h 109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"/>
                    <a:gd name="T31" fmla="*/ 0 h 1097"/>
                    <a:gd name="T32" fmla="*/ 30 w 30"/>
                    <a:gd name="T33" fmla="*/ 1097 h 109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" h="1097">
                      <a:moveTo>
                        <a:pt x="15" y="1067"/>
                      </a:moveTo>
                      <a:lnTo>
                        <a:pt x="30" y="1082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1082"/>
                      </a:lnTo>
                      <a:lnTo>
                        <a:pt x="15" y="1097"/>
                      </a:lnTo>
                      <a:lnTo>
                        <a:pt x="0" y="1082"/>
                      </a:lnTo>
                      <a:lnTo>
                        <a:pt x="0" y="1097"/>
                      </a:lnTo>
                      <a:lnTo>
                        <a:pt x="15" y="1097"/>
                      </a:lnTo>
                      <a:lnTo>
                        <a:pt x="15" y="10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36948" name="Freeform 23"/>
                <p:cNvSpPr>
                  <a:spLocks/>
                </p:cNvSpPr>
                <p:nvPr/>
              </p:nvSpPr>
              <p:spPr bwMode="auto">
                <a:xfrm>
                  <a:off x="1732" y="1999"/>
                  <a:ext cx="135" cy="7"/>
                </a:xfrm>
                <a:custGeom>
                  <a:avLst/>
                  <a:gdLst>
                    <a:gd name="T0" fmla="*/ 0 w 541"/>
                    <a:gd name="T1" fmla="*/ 0 h 30"/>
                    <a:gd name="T2" fmla="*/ 0 w 541"/>
                    <a:gd name="T3" fmla="*/ 0 h 30"/>
                    <a:gd name="T4" fmla="*/ 0 w 541"/>
                    <a:gd name="T5" fmla="*/ 0 h 30"/>
                    <a:gd name="T6" fmla="*/ 0 w 541"/>
                    <a:gd name="T7" fmla="*/ 0 h 30"/>
                    <a:gd name="T8" fmla="*/ 0 w 541"/>
                    <a:gd name="T9" fmla="*/ 0 h 30"/>
                    <a:gd name="T10" fmla="*/ 0 w 541"/>
                    <a:gd name="T11" fmla="*/ 0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30"/>
                    <a:gd name="T20" fmla="*/ 541 w 541"/>
                    <a:gd name="T21" fmla="*/ 30 h 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30">
                      <a:moveTo>
                        <a:pt x="541" y="15"/>
                      </a:moveTo>
                      <a:lnTo>
                        <a:pt x="541" y="0"/>
                      </a:lnTo>
                      <a:lnTo>
                        <a:pt x="0" y="0"/>
                      </a:lnTo>
                      <a:lnTo>
                        <a:pt x="0" y="30"/>
                      </a:lnTo>
                      <a:lnTo>
                        <a:pt x="541" y="30"/>
                      </a:lnTo>
                      <a:lnTo>
                        <a:pt x="541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36932" name="Freeform 24"/>
              <p:cNvSpPr>
                <a:spLocks/>
              </p:cNvSpPr>
              <p:nvPr/>
            </p:nvSpPr>
            <p:spPr bwMode="auto">
              <a:xfrm>
                <a:off x="2016" y="1968"/>
                <a:ext cx="170" cy="7"/>
              </a:xfrm>
              <a:custGeom>
                <a:avLst/>
                <a:gdLst>
                  <a:gd name="T0" fmla="*/ 0 w 677"/>
                  <a:gd name="T1" fmla="*/ 0 h 30"/>
                  <a:gd name="T2" fmla="*/ 0 w 677"/>
                  <a:gd name="T3" fmla="*/ 0 h 30"/>
                  <a:gd name="T4" fmla="*/ 0 w 677"/>
                  <a:gd name="T5" fmla="*/ 0 h 30"/>
                  <a:gd name="T6" fmla="*/ 0 w 677"/>
                  <a:gd name="T7" fmla="*/ 0 h 30"/>
                  <a:gd name="T8" fmla="*/ 0 w 677"/>
                  <a:gd name="T9" fmla="*/ 0 h 30"/>
                  <a:gd name="T10" fmla="*/ 0 w 677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7"/>
                  <a:gd name="T19" fmla="*/ 0 h 30"/>
                  <a:gd name="T20" fmla="*/ 677 w 677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7" h="30">
                    <a:moveTo>
                      <a:pt x="0" y="15"/>
                    </a:moveTo>
                    <a:lnTo>
                      <a:pt x="0" y="30"/>
                    </a:lnTo>
                    <a:lnTo>
                      <a:pt x="677" y="30"/>
                    </a:lnTo>
                    <a:lnTo>
                      <a:pt x="677" y="0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33" name="Line 25"/>
              <p:cNvSpPr>
                <a:spLocks noChangeShapeType="1"/>
              </p:cNvSpPr>
              <p:nvPr/>
            </p:nvSpPr>
            <p:spPr bwMode="auto">
              <a:xfrm>
                <a:off x="2160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34" name="Line 26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35" name="Line 27"/>
              <p:cNvSpPr>
                <a:spLocks noChangeShapeType="1"/>
              </p:cNvSpPr>
              <p:nvPr/>
            </p:nvSpPr>
            <p:spPr bwMode="auto">
              <a:xfrm>
                <a:off x="2160" y="168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36" name="Line 28"/>
              <p:cNvSpPr>
                <a:spLocks noChangeShapeType="1"/>
              </p:cNvSpPr>
              <p:nvPr/>
            </p:nvSpPr>
            <p:spPr bwMode="auto">
              <a:xfrm>
                <a:off x="2160" y="182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37" name="Line 29"/>
              <p:cNvSpPr>
                <a:spLocks noChangeShapeType="1"/>
              </p:cNvSpPr>
              <p:nvPr/>
            </p:nvSpPr>
            <p:spPr bwMode="auto">
              <a:xfrm>
                <a:off x="2544" y="17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grpSp>
            <p:nvGrpSpPr>
              <p:cNvPr id="36938" name="Group 30"/>
              <p:cNvGrpSpPr>
                <a:grpSpLocks/>
              </p:cNvGrpSpPr>
              <p:nvPr/>
            </p:nvGrpSpPr>
            <p:grpSpPr bwMode="auto">
              <a:xfrm>
                <a:off x="1632" y="1488"/>
                <a:ext cx="96" cy="96"/>
                <a:chOff x="1632" y="1488"/>
                <a:chExt cx="96" cy="96"/>
              </a:xfrm>
            </p:grpSpPr>
            <p:sp>
              <p:nvSpPr>
                <p:cNvPr id="36942" name="Line 31"/>
                <p:cNvSpPr>
                  <a:spLocks noChangeShapeType="1"/>
                </p:cNvSpPr>
                <p:nvPr/>
              </p:nvSpPr>
              <p:spPr bwMode="auto">
                <a:xfrm>
                  <a:off x="1632" y="1488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36943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36939" name="Group 33"/>
              <p:cNvGrpSpPr>
                <a:grpSpLocks/>
              </p:cNvGrpSpPr>
              <p:nvPr/>
            </p:nvGrpSpPr>
            <p:grpSpPr bwMode="auto">
              <a:xfrm>
                <a:off x="1632" y="1920"/>
                <a:ext cx="96" cy="96"/>
                <a:chOff x="1632" y="1488"/>
                <a:chExt cx="96" cy="96"/>
              </a:xfrm>
            </p:grpSpPr>
            <p:sp>
              <p:nvSpPr>
                <p:cNvPr id="36940" name="Line 34"/>
                <p:cNvSpPr>
                  <a:spLocks noChangeShapeType="1"/>
                </p:cNvSpPr>
                <p:nvPr/>
              </p:nvSpPr>
              <p:spPr bwMode="auto">
                <a:xfrm>
                  <a:off x="1632" y="1488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36941" name="Line 35"/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  <p:grpSp>
          <p:nvGrpSpPr>
            <p:cNvPr id="36913" name="Group 36"/>
            <p:cNvGrpSpPr>
              <a:grpSpLocks/>
            </p:cNvGrpSpPr>
            <p:nvPr/>
          </p:nvGrpSpPr>
          <p:grpSpPr bwMode="auto">
            <a:xfrm>
              <a:off x="624" y="1440"/>
              <a:ext cx="232" cy="394"/>
              <a:chOff x="624" y="1440"/>
              <a:chExt cx="232" cy="394"/>
            </a:xfrm>
          </p:grpSpPr>
          <p:sp>
            <p:nvSpPr>
              <p:cNvPr id="36917" name="Text Box 37"/>
              <p:cNvSpPr txBox="1">
                <a:spLocks noChangeArrowheads="1"/>
              </p:cNvSpPr>
              <p:nvPr/>
            </p:nvSpPr>
            <p:spPr bwMode="auto">
              <a:xfrm>
                <a:off x="624" y="144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A</a:t>
                </a:r>
              </a:p>
            </p:txBody>
          </p:sp>
          <p:sp>
            <p:nvSpPr>
              <p:cNvPr id="36918" name="Text Box 38"/>
              <p:cNvSpPr txBox="1">
                <a:spLocks noChangeArrowheads="1"/>
              </p:cNvSpPr>
              <p:nvPr/>
            </p:nvSpPr>
            <p:spPr bwMode="auto">
              <a:xfrm>
                <a:off x="624" y="158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B</a:t>
                </a:r>
              </a:p>
            </p:txBody>
          </p:sp>
        </p:grpSp>
        <p:grpSp>
          <p:nvGrpSpPr>
            <p:cNvPr id="36914" name="Group 39"/>
            <p:cNvGrpSpPr>
              <a:grpSpLocks/>
            </p:cNvGrpSpPr>
            <p:nvPr/>
          </p:nvGrpSpPr>
          <p:grpSpPr bwMode="auto">
            <a:xfrm>
              <a:off x="624" y="1824"/>
              <a:ext cx="232" cy="394"/>
              <a:chOff x="624" y="1440"/>
              <a:chExt cx="232" cy="394"/>
            </a:xfrm>
          </p:grpSpPr>
          <p:sp>
            <p:nvSpPr>
              <p:cNvPr id="36915" name="Text Box 40"/>
              <p:cNvSpPr txBox="1">
                <a:spLocks noChangeArrowheads="1"/>
              </p:cNvSpPr>
              <p:nvPr/>
            </p:nvSpPr>
            <p:spPr bwMode="auto">
              <a:xfrm>
                <a:off x="624" y="144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C</a:t>
                </a:r>
              </a:p>
            </p:txBody>
          </p:sp>
          <p:sp>
            <p:nvSpPr>
              <p:cNvPr id="36916" name="Text Box 41"/>
              <p:cNvSpPr txBox="1">
                <a:spLocks noChangeArrowheads="1"/>
              </p:cNvSpPr>
              <p:nvPr/>
            </p:nvSpPr>
            <p:spPr bwMode="auto">
              <a:xfrm>
                <a:off x="624" y="158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D</a:t>
                </a:r>
              </a:p>
            </p:txBody>
          </p:sp>
        </p:grpSp>
      </p:grpSp>
      <p:grpSp>
        <p:nvGrpSpPr>
          <p:cNvPr id="36870" name="Group 42"/>
          <p:cNvGrpSpPr>
            <a:grpSpLocks/>
          </p:cNvGrpSpPr>
          <p:nvPr/>
        </p:nvGrpSpPr>
        <p:grpSpPr bwMode="auto">
          <a:xfrm>
            <a:off x="4572000" y="1906588"/>
            <a:ext cx="2209800" cy="1235075"/>
            <a:chOff x="2400" y="1488"/>
            <a:chExt cx="1392" cy="778"/>
          </a:xfrm>
        </p:grpSpPr>
        <p:grpSp>
          <p:nvGrpSpPr>
            <p:cNvPr id="36872" name="Group 43"/>
            <p:cNvGrpSpPr>
              <a:grpSpLocks/>
            </p:cNvGrpSpPr>
            <p:nvPr/>
          </p:nvGrpSpPr>
          <p:grpSpPr bwMode="auto">
            <a:xfrm>
              <a:off x="2736" y="1536"/>
              <a:ext cx="278" cy="278"/>
              <a:chOff x="2736" y="1536"/>
              <a:chExt cx="278" cy="278"/>
            </a:xfrm>
          </p:grpSpPr>
          <p:sp>
            <p:nvSpPr>
              <p:cNvPr id="36907" name="Freeform 44"/>
              <p:cNvSpPr>
                <a:spLocks/>
              </p:cNvSpPr>
              <p:nvPr/>
            </p:nvSpPr>
            <p:spPr bwMode="auto">
              <a:xfrm>
                <a:off x="2875" y="1675"/>
                <a:ext cx="139" cy="139"/>
              </a:xfrm>
              <a:custGeom>
                <a:avLst/>
                <a:gdLst>
                  <a:gd name="T0" fmla="*/ 0 w 557"/>
                  <a:gd name="T1" fmla="*/ 0 h 557"/>
                  <a:gd name="T2" fmla="*/ 0 w 557"/>
                  <a:gd name="T3" fmla="*/ 0 h 557"/>
                  <a:gd name="T4" fmla="*/ 0 w 557"/>
                  <a:gd name="T5" fmla="*/ 0 h 557"/>
                  <a:gd name="T6" fmla="*/ 0 w 557"/>
                  <a:gd name="T7" fmla="*/ 0 h 557"/>
                  <a:gd name="T8" fmla="*/ 0 w 557"/>
                  <a:gd name="T9" fmla="*/ 0 h 557"/>
                  <a:gd name="T10" fmla="*/ 0 w 557"/>
                  <a:gd name="T11" fmla="*/ 0 h 557"/>
                  <a:gd name="T12" fmla="*/ 0 w 557"/>
                  <a:gd name="T13" fmla="*/ 0 h 557"/>
                  <a:gd name="T14" fmla="*/ 0 w 557"/>
                  <a:gd name="T15" fmla="*/ 0 h 557"/>
                  <a:gd name="T16" fmla="*/ 0 w 557"/>
                  <a:gd name="T17" fmla="*/ 0 h 557"/>
                  <a:gd name="T18" fmla="*/ 0 w 557"/>
                  <a:gd name="T19" fmla="*/ 0 h 557"/>
                  <a:gd name="T20" fmla="*/ 0 w 557"/>
                  <a:gd name="T21" fmla="*/ 0 h 557"/>
                  <a:gd name="T22" fmla="*/ 0 w 557"/>
                  <a:gd name="T23" fmla="*/ 0 h 557"/>
                  <a:gd name="T24" fmla="*/ 0 w 557"/>
                  <a:gd name="T25" fmla="*/ 0 h 557"/>
                  <a:gd name="T26" fmla="*/ 0 w 557"/>
                  <a:gd name="T27" fmla="*/ 0 h 557"/>
                  <a:gd name="T28" fmla="*/ 0 w 557"/>
                  <a:gd name="T29" fmla="*/ 0 h 557"/>
                  <a:gd name="T30" fmla="*/ 0 w 557"/>
                  <a:gd name="T31" fmla="*/ 0 h 557"/>
                  <a:gd name="T32" fmla="*/ 0 w 557"/>
                  <a:gd name="T33" fmla="*/ 0 h 557"/>
                  <a:gd name="T34" fmla="*/ 0 w 557"/>
                  <a:gd name="T35" fmla="*/ 0 h 557"/>
                  <a:gd name="T36" fmla="*/ 0 w 557"/>
                  <a:gd name="T37" fmla="*/ 0 h 557"/>
                  <a:gd name="T38" fmla="*/ 0 w 557"/>
                  <a:gd name="T39" fmla="*/ 0 h 557"/>
                  <a:gd name="T40" fmla="*/ 0 w 557"/>
                  <a:gd name="T41" fmla="*/ 0 h 557"/>
                  <a:gd name="T42" fmla="*/ 0 w 557"/>
                  <a:gd name="T43" fmla="*/ 0 h 557"/>
                  <a:gd name="T44" fmla="*/ 0 w 557"/>
                  <a:gd name="T45" fmla="*/ 0 h 557"/>
                  <a:gd name="T46" fmla="*/ 0 w 557"/>
                  <a:gd name="T47" fmla="*/ 0 h 557"/>
                  <a:gd name="T48" fmla="*/ 0 w 557"/>
                  <a:gd name="T49" fmla="*/ 0 h 557"/>
                  <a:gd name="T50" fmla="*/ 0 w 557"/>
                  <a:gd name="T51" fmla="*/ 0 h 557"/>
                  <a:gd name="T52" fmla="*/ 0 w 557"/>
                  <a:gd name="T53" fmla="*/ 0 h 557"/>
                  <a:gd name="T54" fmla="*/ 0 w 557"/>
                  <a:gd name="T55" fmla="*/ 0 h 557"/>
                  <a:gd name="T56" fmla="*/ 0 w 557"/>
                  <a:gd name="T57" fmla="*/ 0 h 557"/>
                  <a:gd name="T58" fmla="*/ 0 w 557"/>
                  <a:gd name="T59" fmla="*/ 0 h 557"/>
                  <a:gd name="T60" fmla="*/ 0 w 557"/>
                  <a:gd name="T61" fmla="*/ 0 h 557"/>
                  <a:gd name="T62" fmla="*/ 0 w 557"/>
                  <a:gd name="T63" fmla="*/ 0 h 557"/>
                  <a:gd name="T64" fmla="*/ 0 w 557"/>
                  <a:gd name="T65" fmla="*/ 0 h 557"/>
                  <a:gd name="T66" fmla="*/ 0 w 557"/>
                  <a:gd name="T67" fmla="*/ 0 h 557"/>
                  <a:gd name="T68" fmla="*/ 0 w 557"/>
                  <a:gd name="T69" fmla="*/ 0 h 557"/>
                  <a:gd name="T70" fmla="*/ 0 w 557"/>
                  <a:gd name="T71" fmla="*/ 0 h 557"/>
                  <a:gd name="T72" fmla="*/ 0 w 557"/>
                  <a:gd name="T73" fmla="*/ 0 h 55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57"/>
                  <a:gd name="T112" fmla="*/ 0 h 557"/>
                  <a:gd name="T113" fmla="*/ 557 w 557"/>
                  <a:gd name="T114" fmla="*/ 557 h 55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57" h="557">
                    <a:moveTo>
                      <a:pt x="526" y="0"/>
                    </a:moveTo>
                    <a:lnTo>
                      <a:pt x="526" y="0"/>
                    </a:lnTo>
                    <a:lnTo>
                      <a:pt x="523" y="54"/>
                    </a:lnTo>
                    <a:lnTo>
                      <a:pt x="515" y="105"/>
                    </a:lnTo>
                    <a:lnTo>
                      <a:pt x="502" y="156"/>
                    </a:lnTo>
                    <a:lnTo>
                      <a:pt x="485" y="205"/>
                    </a:lnTo>
                    <a:lnTo>
                      <a:pt x="462" y="250"/>
                    </a:lnTo>
                    <a:lnTo>
                      <a:pt x="435" y="294"/>
                    </a:lnTo>
                    <a:lnTo>
                      <a:pt x="405" y="335"/>
                    </a:lnTo>
                    <a:lnTo>
                      <a:pt x="371" y="371"/>
                    </a:lnTo>
                    <a:lnTo>
                      <a:pt x="335" y="405"/>
                    </a:lnTo>
                    <a:lnTo>
                      <a:pt x="294" y="435"/>
                    </a:lnTo>
                    <a:lnTo>
                      <a:pt x="250" y="462"/>
                    </a:lnTo>
                    <a:lnTo>
                      <a:pt x="205" y="485"/>
                    </a:lnTo>
                    <a:lnTo>
                      <a:pt x="156" y="502"/>
                    </a:lnTo>
                    <a:lnTo>
                      <a:pt x="105" y="515"/>
                    </a:lnTo>
                    <a:lnTo>
                      <a:pt x="54" y="523"/>
                    </a:lnTo>
                    <a:lnTo>
                      <a:pt x="0" y="526"/>
                    </a:lnTo>
                    <a:lnTo>
                      <a:pt x="0" y="557"/>
                    </a:lnTo>
                    <a:lnTo>
                      <a:pt x="56" y="553"/>
                    </a:lnTo>
                    <a:lnTo>
                      <a:pt x="112" y="546"/>
                    </a:lnTo>
                    <a:lnTo>
                      <a:pt x="165" y="531"/>
                    </a:lnTo>
                    <a:lnTo>
                      <a:pt x="216" y="513"/>
                    </a:lnTo>
                    <a:lnTo>
                      <a:pt x="265" y="488"/>
                    </a:lnTo>
                    <a:lnTo>
                      <a:pt x="311" y="461"/>
                    </a:lnTo>
                    <a:lnTo>
                      <a:pt x="354" y="429"/>
                    </a:lnTo>
                    <a:lnTo>
                      <a:pt x="393" y="393"/>
                    </a:lnTo>
                    <a:lnTo>
                      <a:pt x="429" y="354"/>
                    </a:lnTo>
                    <a:lnTo>
                      <a:pt x="461" y="311"/>
                    </a:lnTo>
                    <a:lnTo>
                      <a:pt x="488" y="265"/>
                    </a:lnTo>
                    <a:lnTo>
                      <a:pt x="513" y="216"/>
                    </a:lnTo>
                    <a:lnTo>
                      <a:pt x="531" y="165"/>
                    </a:lnTo>
                    <a:lnTo>
                      <a:pt x="546" y="112"/>
                    </a:lnTo>
                    <a:lnTo>
                      <a:pt x="553" y="57"/>
                    </a:lnTo>
                    <a:lnTo>
                      <a:pt x="557" y="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8" name="Freeform 45"/>
              <p:cNvSpPr>
                <a:spLocks/>
              </p:cNvSpPr>
              <p:nvPr/>
            </p:nvSpPr>
            <p:spPr bwMode="auto">
              <a:xfrm>
                <a:off x="2875" y="1536"/>
                <a:ext cx="139" cy="139"/>
              </a:xfrm>
              <a:custGeom>
                <a:avLst/>
                <a:gdLst>
                  <a:gd name="T0" fmla="*/ 0 w 557"/>
                  <a:gd name="T1" fmla="*/ 0 h 556"/>
                  <a:gd name="T2" fmla="*/ 0 w 557"/>
                  <a:gd name="T3" fmla="*/ 0 h 556"/>
                  <a:gd name="T4" fmla="*/ 0 w 557"/>
                  <a:gd name="T5" fmla="*/ 0 h 556"/>
                  <a:gd name="T6" fmla="*/ 0 w 557"/>
                  <a:gd name="T7" fmla="*/ 0 h 556"/>
                  <a:gd name="T8" fmla="*/ 0 w 557"/>
                  <a:gd name="T9" fmla="*/ 0 h 556"/>
                  <a:gd name="T10" fmla="*/ 0 w 557"/>
                  <a:gd name="T11" fmla="*/ 0 h 556"/>
                  <a:gd name="T12" fmla="*/ 0 w 557"/>
                  <a:gd name="T13" fmla="*/ 0 h 556"/>
                  <a:gd name="T14" fmla="*/ 0 w 557"/>
                  <a:gd name="T15" fmla="*/ 0 h 556"/>
                  <a:gd name="T16" fmla="*/ 0 w 557"/>
                  <a:gd name="T17" fmla="*/ 0 h 556"/>
                  <a:gd name="T18" fmla="*/ 0 w 557"/>
                  <a:gd name="T19" fmla="*/ 0 h 556"/>
                  <a:gd name="T20" fmla="*/ 0 w 557"/>
                  <a:gd name="T21" fmla="*/ 0 h 556"/>
                  <a:gd name="T22" fmla="*/ 0 w 557"/>
                  <a:gd name="T23" fmla="*/ 0 h 556"/>
                  <a:gd name="T24" fmla="*/ 0 w 557"/>
                  <a:gd name="T25" fmla="*/ 0 h 556"/>
                  <a:gd name="T26" fmla="*/ 0 w 557"/>
                  <a:gd name="T27" fmla="*/ 0 h 556"/>
                  <a:gd name="T28" fmla="*/ 0 w 557"/>
                  <a:gd name="T29" fmla="*/ 0 h 556"/>
                  <a:gd name="T30" fmla="*/ 0 w 557"/>
                  <a:gd name="T31" fmla="*/ 0 h 556"/>
                  <a:gd name="T32" fmla="*/ 0 w 557"/>
                  <a:gd name="T33" fmla="*/ 0 h 556"/>
                  <a:gd name="T34" fmla="*/ 0 w 557"/>
                  <a:gd name="T35" fmla="*/ 0 h 556"/>
                  <a:gd name="T36" fmla="*/ 0 w 557"/>
                  <a:gd name="T37" fmla="*/ 0 h 556"/>
                  <a:gd name="T38" fmla="*/ 0 w 557"/>
                  <a:gd name="T39" fmla="*/ 0 h 556"/>
                  <a:gd name="T40" fmla="*/ 0 w 557"/>
                  <a:gd name="T41" fmla="*/ 0 h 556"/>
                  <a:gd name="T42" fmla="*/ 0 w 557"/>
                  <a:gd name="T43" fmla="*/ 0 h 556"/>
                  <a:gd name="T44" fmla="*/ 0 w 557"/>
                  <a:gd name="T45" fmla="*/ 0 h 556"/>
                  <a:gd name="T46" fmla="*/ 0 w 557"/>
                  <a:gd name="T47" fmla="*/ 0 h 556"/>
                  <a:gd name="T48" fmla="*/ 0 w 557"/>
                  <a:gd name="T49" fmla="*/ 0 h 556"/>
                  <a:gd name="T50" fmla="*/ 0 w 557"/>
                  <a:gd name="T51" fmla="*/ 0 h 556"/>
                  <a:gd name="T52" fmla="*/ 0 w 557"/>
                  <a:gd name="T53" fmla="*/ 0 h 556"/>
                  <a:gd name="T54" fmla="*/ 0 w 557"/>
                  <a:gd name="T55" fmla="*/ 0 h 556"/>
                  <a:gd name="T56" fmla="*/ 0 w 557"/>
                  <a:gd name="T57" fmla="*/ 0 h 556"/>
                  <a:gd name="T58" fmla="*/ 0 w 557"/>
                  <a:gd name="T59" fmla="*/ 0 h 556"/>
                  <a:gd name="T60" fmla="*/ 0 w 557"/>
                  <a:gd name="T61" fmla="*/ 0 h 556"/>
                  <a:gd name="T62" fmla="*/ 0 w 557"/>
                  <a:gd name="T63" fmla="*/ 0 h 556"/>
                  <a:gd name="T64" fmla="*/ 0 w 557"/>
                  <a:gd name="T65" fmla="*/ 0 h 556"/>
                  <a:gd name="T66" fmla="*/ 0 w 557"/>
                  <a:gd name="T67" fmla="*/ 0 h 556"/>
                  <a:gd name="T68" fmla="*/ 0 w 557"/>
                  <a:gd name="T69" fmla="*/ 0 h 5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57"/>
                  <a:gd name="T106" fmla="*/ 0 h 556"/>
                  <a:gd name="T107" fmla="*/ 557 w 557"/>
                  <a:gd name="T108" fmla="*/ 556 h 5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57" h="556">
                    <a:moveTo>
                      <a:pt x="0" y="30"/>
                    </a:moveTo>
                    <a:lnTo>
                      <a:pt x="54" y="34"/>
                    </a:lnTo>
                    <a:lnTo>
                      <a:pt x="105" y="41"/>
                    </a:lnTo>
                    <a:lnTo>
                      <a:pt x="156" y="54"/>
                    </a:lnTo>
                    <a:lnTo>
                      <a:pt x="205" y="72"/>
                    </a:lnTo>
                    <a:lnTo>
                      <a:pt x="250" y="94"/>
                    </a:lnTo>
                    <a:lnTo>
                      <a:pt x="294" y="121"/>
                    </a:lnTo>
                    <a:lnTo>
                      <a:pt x="335" y="152"/>
                    </a:lnTo>
                    <a:lnTo>
                      <a:pt x="371" y="185"/>
                    </a:lnTo>
                    <a:lnTo>
                      <a:pt x="405" y="222"/>
                    </a:lnTo>
                    <a:lnTo>
                      <a:pt x="435" y="263"/>
                    </a:lnTo>
                    <a:lnTo>
                      <a:pt x="462" y="306"/>
                    </a:lnTo>
                    <a:lnTo>
                      <a:pt x="485" y="352"/>
                    </a:lnTo>
                    <a:lnTo>
                      <a:pt x="502" y="400"/>
                    </a:lnTo>
                    <a:lnTo>
                      <a:pt x="515" y="451"/>
                    </a:lnTo>
                    <a:lnTo>
                      <a:pt x="523" y="502"/>
                    </a:lnTo>
                    <a:lnTo>
                      <a:pt x="526" y="556"/>
                    </a:lnTo>
                    <a:lnTo>
                      <a:pt x="557" y="556"/>
                    </a:lnTo>
                    <a:lnTo>
                      <a:pt x="553" y="500"/>
                    </a:lnTo>
                    <a:lnTo>
                      <a:pt x="546" y="445"/>
                    </a:lnTo>
                    <a:lnTo>
                      <a:pt x="531" y="392"/>
                    </a:lnTo>
                    <a:lnTo>
                      <a:pt x="513" y="341"/>
                    </a:lnTo>
                    <a:lnTo>
                      <a:pt x="488" y="291"/>
                    </a:lnTo>
                    <a:lnTo>
                      <a:pt x="461" y="246"/>
                    </a:lnTo>
                    <a:lnTo>
                      <a:pt x="429" y="202"/>
                    </a:lnTo>
                    <a:lnTo>
                      <a:pt x="393" y="163"/>
                    </a:lnTo>
                    <a:lnTo>
                      <a:pt x="354" y="128"/>
                    </a:lnTo>
                    <a:lnTo>
                      <a:pt x="311" y="95"/>
                    </a:lnTo>
                    <a:lnTo>
                      <a:pt x="265" y="68"/>
                    </a:lnTo>
                    <a:lnTo>
                      <a:pt x="216" y="43"/>
                    </a:lnTo>
                    <a:lnTo>
                      <a:pt x="165" y="26"/>
                    </a:lnTo>
                    <a:lnTo>
                      <a:pt x="112" y="11"/>
                    </a:lnTo>
                    <a:lnTo>
                      <a:pt x="56" y="3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9" name="Freeform 46"/>
              <p:cNvSpPr>
                <a:spLocks/>
              </p:cNvSpPr>
              <p:nvPr/>
            </p:nvSpPr>
            <p:spPr bwMode="auto">
              <a:xfrm>
                <a:off x="2736" y="1536"/>
                <a:ext cx="139" cy="8"/>
              </a:xfrm>
              <a:custGeom>
                <a:avLst/>
                <a:gdLst>
                  <a:gd name="T0" fmla="*/ 0 w 556"/>
                  <a:gd name="T1" fmla="*/ 0 h 30"/>
                  <a:gd name="T2" fmla="*/ 0 w 556"/>
                  <a:gd name="T3" fmla="*/ 0 h 30"/>
                  <a:gd name="T4" fmla="*/ 0 w 556"/>
                  <a:gd name="T5" fmla="*/ 0 h 30"/>
                  <a:gd name="T6" fmla="*/ 0 w 556"/>
                  <a:gd name="T7" fmla="*/ 0 h 30"/>
                  <a:gd name="T8" fmla="*/ 0 w 556"/>
                  <a:gd name="T9" fmla="*/ 0 h 30"/>
                  <a:gd name="T10" fmla="*/ 0 w 556"/>
                  <a:gd name="T11" fmla="*/ 0 h 30"/>
                  <a:gd name="T12" fmla="*/ 0 w 556"/>
                  <a:gd name="T13" fmla="*/ 0 h 30"/>
                  <a:gd name="T14" fmla="*/ 0 w 556"/>
                  <a:gd name="T15" fmla="*/ 0 h 30"/>
                  <a:gd name="T16" fmla="*/ 0 w 556"/>
                  <a:gd name="T17" fmla="*/ 0 h 30"/>
                  <a:gd name="T18" fmla="*/ 0 w 556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6"/>
                  <a:gd name="T31" fmla="*/ 0 h 30"/>
                  <a:gd name="T32" fmla="*/ 556 w 556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6" h="30">
                    <a:moveTo>
                      <a:pt x="30" y="15"/>
                    </a:moveTo>
                    <a:lnTo>
                      <a:pt x="15" y="30"/>
                    </a:lnTo>
                    <a:lnTo>
                      <a:pt x="556" y="30"/>
                    </a:lnTo>
                    <a:lnTo>
                      <a:pt x="556" y="0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0" name="Freeform 47"/>
              <p:cNvSpPr>
                <a:spLocks/>
              </p:cNvSpPr>
              <p:nvPr/>
            </p:nvSpPr>
            <p:spPr bwMode="auto">
              <a:xfrm>
                <a:off x="2736" y="1540"/>
                <a:ext cx="7" cy="274"/>
              </a:xfrm>
              <a:custGeom>
                <a:avLst/>
                <a:gdLst>
                  <a:gd name="T0" fmla="*/ 0 w 30"/>
                  <a:gd name="T1" fmla="*/ 0 h 1098"/>
                  <a:gd name="T2" fmla="*/ 0 w 30"/>
                  <a:gd name="T3" fmla="*/ 0 h 1098"/>
                  <a:gd name="T4" fmla="*/ 0 w 30"/>
                  <a:gd name="T5" fmla="*/ 0 h 1098"/>
                  <a:gd name="T6" fmla="*/ 0 w 30"/>
                  <a:gd name="T7" fmla="*/ 0 h 1098"/>
                  <a:gd name="T8" fmla="*/ 0 w 30"/>
                  <a:gd name="T9" fmla="*/ 0 h 1098"/>
                  <a:gd name="T10" fmla="*/ 0 w 30"/>
                  <a:gd name="T11" fmla="*/ 0 h 1098"/>
                  <a:gd name="T12" fmla="*/ 0 w 30"/>
                  <a:gd name="T13" fmla="*/ 0 h 1098"/>
                  <a:gd name="T14" fmla="*/ 0 w 30"/>
                  <a:gd name="T15" fmla="*/ 0 h 1098"/>
                  <a:gd name="T16" fmla="*/ 0 w 30"/>
                  <a:gd name="T17" fmla="*/ 0 h 1098"/>
                  <a:gd name="T18" fmla="*/ 0 w 30"/>
                  <a:gd name="T19" fmla="*/ 0 h 10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1098"/>
                  <a:gd name="T32" fmla="*/ 30 w 30"/>
                  <a:gd name="T33" fmla="*/ 1098 h 10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1098">
                    <a:moveTo>
                      <a:pt x="15" y="1067"/>
                    </a:moveTo>
                    <a:lnTo>
                      <a:pt x="30" y="1082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1082"/>
                    </a:lnTo>
                    <a:lnTo>
                      <a:pt x="15" y="1098"/>
                    </a:lnTo>
                    <a:lnTo>
                      <a:pt x="0" y="1082"/>
                    </a:lnTo>
                    <a:lnTo>
                      <a:pt x="0" y="1098"/>
                    </a:lnTo>
                    <a:lnTo>
                      <a:pt x="15" y="1098"/>
                    </a:lnTo>
                    <a:lnTo>
                      <a:pt x="15" y="106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11" name="Freeform 48"/>
              <p:cNvSpPr>
                <a:spLocks/>
              </p:cNvSpPr>
              <p:nvPr/>
            </p:nvSpPr>
            <p:spPr bwMode="auto">
              <a:xfrm>
                <a:off x="2740" y="1807"/>
                <a:ext cx="135" cy="7"/>
              </a:xfrm>
              <a:custGeom>
                <a:avLst/>
                <a:gdLst>
                  <a:gd name="T0" fmla="*/ 0 w 541"/>
                  <a:gd name="T1" fmla="*/ 0 h 31"/>
                  <a:gd name="T2" fmla="*/ 0 w 541"/>
                  <a:gd name="T3" fmla="*/ 0 h 31"/>
                  <a:gd name="T4" fmla="*/ 0 w 541"/>
                  <a:gd name="T5" fmla="*/ 0 h 31"/>
                  <a:gd name="T6" fmla="*/ 0 w 541"/>
                  <a:gd name="T7" fmla="*/ 0 h 31"/>
                  <a:gd name="T8" fmla="*/ 0 w 541"/>
                  <a:gd name="T9" fmla="*/ 0 h 31"/>
                  <a:gd name="T10" fmla="*/ 0 w 54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31"/>
                  <a:gd name="T20" fmla="*/ 541 w 54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31">
                    <a:moveTo>
                      <a:pt x="541" y="15"/>
                    </a:moveTo>
                    <a:lnTo>
                      <a:pt x="541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541" y="31"/>
                    </a:lnTo>
                    <a:lnTo>
                      <a:pt x="54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6873" name="Freeform 49"/>
            <p:cNvSpPr>
              <a:spLocks/>
            </p:cNvSpPr>
            <p:nvPr/>
          </p:nvSpPr>
          <p:spPr bwMode="auto">
            <a:xfrm>
              <a:off x="3010" y="1672"/>
              <a:ext cx="170" cy="7"/>
            </a:xfrm>
            <a:custGeom>
              <a:avLst/>
              <a:gdLst>
                <a:gd name="T0" fmla="*/ 0 w 677"/>
                <a:gd name="T1" fmla="*/ 0 h 30"/>
                <a:gd name="T2" fmla="*/ 0 w 677"/>
                <a:gd name="T3" fmla="*/ 0 h 30"/>
                <a:gd name="T4" fmla="*/ 0 w 677"/>
                <a:gd name="T5" fmla="*/ 0 h 30"/>
                <a:gd name="T6" fmla="*/ 0 w 677"/>
                <a:gd name="T7" fmla="*/ 0 h 30"/>
                <a:gd name="T8" fmla="*/ 0 w 677"/>
                <a:gd name="T9" fmla="*/ 0 h 30"/>
                <a:gd name="T10" fmla="*/ 0 w 677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7"/>
                <a:gd name="T19" fmla="*/ 0 h 30"/>
                <a:gd name="T20" fmla="*/ 677 w 677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7" h="30">
                  <a:moveTo>
                    <a:pt x="0" y="15"/>
                  </a:moveTo>
                  <a:lnTo>
                    <a:pt x="0" y="30"/>
                  </a:lnTo>
                  <a:lnTo>
                    <a:pt x="677" y="30"/>
                  </a:lnTo>
                  <a:lnTo>
                    <a:pt x="677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874" name="Group 50"/>
            <p:cNvGrpSpPr>
              <a:grpSpLocks/>
            </p:cNvGrpSpPr>
            <p:nvPr/>
          </p:nvGrpSpPr>
          <p:grpSpPr bwMode="auto">
            <a:xfrm>
              <a:off x="2736" y="1968"/>
              <a:ext cx="278" cy="278"/>
              <a:chOff x="1728" y="1728"/>
              <a:chExt cx="278" cy="278"/>
            </a:xfrm>
          </p:grpSpPr>
          <p:sp>
            <p:nvSpPr>
              <p:cNvPr id="36902" name="Freeform 51"/>
              <p:cNvSpPr>
                <a:spLocks/>
              </p:cNvSpPr>
              <p:nvPr/>
            </p:nvSpPr>
            <p:spPr bwMode="auto">
              <a:xfrm>
                <a:off x="1867" y="1867"/>
                <a:ext cx="139" cy="139"/>
              </a:xfrm>
              <a:custGeom>
                <a:avLst/>
                <a:gdLst>
                  <a:gd name="T0" fmla="*/ 0 w 557"/>
                  <a:gd name="T1" fmla="*/ 0 h 556"/>
                  <a:gd name="T2" fmla="*/ 0 w 557"/>
                  <a:gd name="T3" fmla="*/ 0 h 556"/>
                  <a:gd name="T4" fmla="*/ 0 w 557"/>
                  <a:gd name="T5" fmla="*/ 0 h 556"/>
                  <a:gd name="T6" fmla="*/ 0 w 557"/>
                  <a:gd name="T7" fmla="*/ 0 h 556"/>
                  <a:gd name="T8" fmla="*/ 0 w 557"/>
                  <a:gd name="T9" fmla="*/ 0 h 556"/>
                  <a:gd name="T10" fmla="*/ 0 w 557"/>
                  <a:gd name="T11" fmla="*/ 0 h 556"/>
                  <a:gd name="T12" fmla="*/ 0 w 557"/>
                  <a:gd name="T13" fmla="*/ 0 h 556"/>
                  <a:gd name="T14" fmla="*/ 0 w 557"/>
                  <a:gd name="T15" fmla="*/ 0 h 556"/>
                  <a:gd name="T16" fmla="*/ 0 w 557"/>
                  <a:gd name="T17" fmla="*/ 0 h 556"/>
                  <a:gd name="T18" fmla="*/ 0 w 557"/>
                  <a:gd name="T19" fmla="*/ 0 h 556"/>
                  <a:gd name="T20" fmla="*/ 0 w 557"/>
                  <a:gd name="T21" fmla="*/ 0 h 556"/>
                  <a:gd name="T22" fmla="*/ 0 w 557"/>
                  <a:gd name="T23" fmla="*/ 0 h 556"/>
                  <a:gd name="T24" fmla="*/ 0 w 557"/>
                  <a:gd name="T25" fmla="*/ 0 h 556"/>
                  <a:gd name="T26" fmla="*/ 0 w 557"/>
                  <a:gd name="T27" fmla="*/ 0 h 556"/>
                  <a:gd name="T28" fmla="*/ 0 w 557"/>
                  <a:gd name="T29" fmla="*/ 0 h 556"/>
                  <a:gd name="T30" fmla="*/ 0 w 557"/>
                  <a:gd name="T31" fmla="*/ 0 h 556"/>
                  <a:gd name="T32" fmla="*/ 0 w 557"/>
                  <a:gd name="T33" fmla="*/ 0 h 556"/>
                  <a:gd name="T34" fmla="*/ 0 w 557"/>
                  <a:gd name="T35" fmla="*/ 0 h 556"/>
                  <a:gd name="T36" fmla="*/ 0 w 557"/>
                  <a:gd name="T37" fmla="*/ 0 h 556"/>
                  <a:gd name="T38" fmla="*/ 0 w 557"/>
                  <a:gd name="T39" fmla="*/ 0 h 556"/>
                  <a:gd name="T40" fmla="*/ 0 w 557"/>
                  <a:gd name="T41" fmla="*/ 0 h 556"/>
                  <a:gd name="T42" fmla="*/ 0 w 557"/>
                  <a:gd name="T43" fmla="*/ 0 h 556"/>
                  <a:gd name="T44" fmla="*/ 0 w 557"/>
                  <a:gd name="T45" fmla="*/ 0 h 556"/>
                  <a:gd name="T46" fmla="*/ 0 w 557"/>
                  <a:gd name="T47" fmla="*/ 0 h 556"/>
                  <a:gd name="T48" fmla="*/ 0 w 557"/>
                  <a:gd name="T49" fmla="*/ 0 h 556"/>
                  <a:gd name="T50" fmla="*/ 0 w 557"/>
                  <a:gd name="T51" fmla="*/ 0 h 556"/>
                  <a:gd name="T52" fmla="*/ 0 w 557"/>
                  <a:gd name="T53" fmla="*/ 0 h 556"/>
                  <a:gd name="T54" fmla="*/ 0 w 557"/>
                  <a:gd name="T55" fmla="*/ 0 h 556"/>
                  <a:gd name="T56" fmla="*/ 0 w 557"/>
                  <a:gd name="T57" fmla="*/ 0 h 556"/>
                  <a:gd name="T58" fmla="*/ 0 w 557"/>
                  <a:gd name="T59" fmla="*/ 0 h 556"/>
                  <a:gd name="T60" fmla="*/ 0 w 557"/>
                  <a:gd name="T61" fmla="*/ 0 h 556"/>
                  <a:gd name="T62" fmla="*/ 0 w 557"/>
                  <a:gd name="T63" fmla="*/ 0 h 556"/>
                  <a:gd name="T64" fmla="*/ 0 w 557"/>
                  <a:gd name="T65" fmla="*/ 0 h 556"/>
                  <a:gd name="T66" fmla="*/ 0 w 557"/>
                  <a:gd name="T67" fmla="*/ 0 h 556"/>
                  <a:gd name="T68" fmla="*/ 0 w 557"/>
                  <a:gd name="T69" fmla="*/ 0 h 556"/>
                  <a:gd name="T70" fmla="*/ 0 w 557"/>
                  <a:gd name="T71" fmla="*/ 0 h 556"/>
                  <a:gd name="T72" fmla="*/ 0 w 557"/>
                  <a:gd name="T73" fmla="*/ 0 h 5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57"/>
                  <a:gd name="T112" fmla="*/ 0 h 556"/>
                  <a:gd name="T113" fmla="*/ 557 w 557"/>
                  <a:gd name="T114" fmla="*/ 556 h 5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57" h="556">
                    <a:moveTo>
                      <a:pt x="526" y="0"/>
                    </a:moveTo>
                    <a:lnTo>
                      <a:pt x="526" y="0"/>
                    </a:lnTo>
                    <a:lnTo>
                      <a:pt x="523" y="54"/>
                    </a:lnTo>
                    <a:lnTo>
                      <a:pt x="515" y="105"/>
                    </a:lnTo>
                    <a:lnTo>
                      <a:pt x="502" y="156"/>
                    </a:lnTo>
                    <a:lnTo>
                      <a:pt x="485" y="205"/>
                    </a:lnTo>
                    <a:lnTo>
                      <a:pt x="462" y="250"/>
                    </a:lnTo>
                    <a:lnTo>
                      <a:pt x="435" y="293"/>
                    </a:lnTo>
                    <a:lnTo>
                      <a:pt x="405" y="334"/>
                    </a:lnTo>
                    <a:lnTo>
                      <a:pt x="371" y="371"/>
                    </a:lnTo>
                    <a:lnTo>
                      <a:pt x="335" y="405"/>
                    </a:lnTo>
                    <a:lnTo>
                      <a:pt x="294" y="435"/>
                    </a:lnTo>
                    <a:lnTo>
                      <a:pt x="250" y="462"/>
                    </a:lnTo>
                    <a:lnTo>
                      <a:pt x="205" y="485"/>
                    </a:lnTo>
                    <a:lnTo>
                      <a:pt x="156" y="502"/>
                    </a:lnTo>
                    <a:lnTo>
                      <a:pt x="105" y="515"/>
                    </a:lnTo>
                    <a:lnTo>
                      <a:pt x="54" y="523"/>
                    </a:lnTo>
                    <a:lnTo>
                      <a:pt x="0" y="526"/>
                    </a:lnTo>
                    <a:lnTo>
                      <a:pt x="0" y="556"/>
                    </a:lnTo>
                    <a:lnTo>
                      <a:pt x="56" y="553"/>
                    </a:lnTo>
                    <a:lnTo>
                      <a:pt x="112" y="545"/>
                    </a:lnTo>
                    <a:lnTo>
                      <a:pt x="165" y="530"/>
                    </a:lnTo>
                    <a:lnTo>
                      <a:pt x="216" y="513"/>
                    </a:lnTo>
                    <a:lnTo>
                      <a:pt x="265" y="488"/>
                    </a:lnTo>
                    <a:lnTo>
                      <a:pt x="311" y="461"/>
                    </a:lnTo>
                    <a:lnTo>
                      <a:pt x="354" y="429"/>
                    </a:lnTo>
                    <a:lnTo>
                      <a:pt x="393" y="393"/>
                    </a:lnTo>
                    <a:lnTo>
                      <a:pt x="429" y="354"/>
                    </a:lnTo>
                    <a:lnTo>
                      <a:pt x="461" y="311"/>
                    </a:lnTo>
                    <a:lnTo>
                      <a:pt x="488" y="265"/>
                    </a:lnTo>
                    <a:lnTo>
                      <a:pt x="513" y="215"/>
                    </a:lnTo>
                    <a:lnTo>
                      <a:pt x="531" y="165"/>
                    </a:lnTo>
                    <a:lnTo>
                      <a:pt x="546" y="112"/>
                    </a:lnTo>
                    <a:lnTo>
                      <a:pt x="553" y="56"/>
                    </a:lnTo>
                    <a:lnTo>
                      <a:pt x="557" y="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3" name="Freeform 52"/>
              <p:cNvSpPr>
                <a:spLocks/>
              </p:cNvSpPr>
              <p:nvPr/>
            </p:nvSpPr>
            <p:spPr bwMode="auto">
              <a:xfrm>
                <a:off x="1867" y="1728"/>
                <a:ext cx="139" cy="139"/>
              </a:xfrm>
              <a:custGeom>
                <a:avLst/>
                <a:gdLst>
                  <a:gd name="T0" fmla="*/ 0 w 557"/>
                  <a:gd name="T1" fmla="*/ 0 h 556"/>
                  <a:gd name="T2" fmla="*/ 0 w 557"/>
                  <a:gd name="T3" fmla="*/ 0 h 556"/>
                  <a:gd name="T4" fmla="*/ 0 w 557"/>
                  <a:gd name="T5" fmla="*/ 0 h 556"/>
                  <a:gd name="T6" fmla="*/ 0 w 557"/>
                  <a:gd name="T7" fmla="*/ 0 h 556"/>
                  <a:gd name="T8" fmla="*/ 0 w 557"/>
                  <a:gd name="T9" fmla="*/ 0 h 556"/>
                  <a:gd name="T10" fmla="*/ 0 w 557"/>
                  <a:gd name="T11" fmla="*/ 0 h 556"/>
                  <a:gd name="T12" fmla="*/ 0 w 557"/>
                  <a:gd name="T13" fmla="*/ 0 h 556"/>
                  <a:gd name="T14" fmla="*/ 0 w 557"/>
                  <a:gd name="T15" fmla="*/ 0 h 556"/>
                  <a:gd name="T16" fmla="*/ 0 w 557"/>
                  <a:gd name="T17" fmla="*/ 0 h 556"/>
                  <a:gd name="T18" fmla="*/ 0 w 557"/>
                  <a:gd name="T19" fmla="*/ 0 h 556"/>
                  <a:gd name="T20" fmla="*/ 0 w 557"/>
                  <a:gd name="T21" fmla="*/ 0 h 556"/>
                  <a:gd name="T22" fmla="*/ 0 w 557"/>
                  <a:gd name="T23" fmla="*/ 0 h 556"/>
                  <a:gd name="T24" fmla="*/ 0 w 557"/>
                  <a:gd name="T25" fmla="*/ 0 h 556"/>
                  <a:gd name="T26" fmla="*/ 0 w 557"/>
                  <a:gd name="T27" fmla="*/ 0 h 556"/>
                  <a:gd name="T28" fmla="*/ 0 w 557"/>
                  <a:gd name="T29" fmla="*/ 0 h 556"/>
                  <a:gd name="T30" fmla="*/ 0 w 557"/>
                  <a:gd name="T31" fmla="*/ 0 h 556"/>
                  <a:gd name="T32" fmla="*/ 0 w 557"/>
                  <a:gd name="T33" fmla="*/ 0 h 556"/>
                  <a:gd name="T34" fmla="*/ 0 w 557"/>
                  <a:gd name="T35" fmla="*/ 0 h 556"/>
                  <a:gd name="T36" fmla="*/ 0 w 557"/>
                  <a:gd name="T37" fmla="*/ 0 h 556"/>
                  <a:gd name="T38" fmla="*/ 0 w 557"/>
                  <a:gd name="T39" fmla="*/ 0 h 556"/>
                  <a:gd name="T40" fmla="*/ 0 w 557"/>
                  <a:gd name="T41" fmla="*/ 0 h 556"/>
                  <a:gd name="T42" fmla="*/ 0 w 557"/>
                  <a:gd name="T43" fmla="*/ 0 h 556"/>
                  <a:gd name="T44" fmla="*/ 0 w 557"/>
                  <a:gd name="T45" fmla="*/ 0 h 556"/>
                  <a:gd name="T46" fmla="*/ 0 w 557"/>
                  <a:gd name="T47" fmla="*/ 0 h 556"/>
                  <a:gd name="T48" fmla="*/ 0 w 557"/>
                  <a:gd name="T49" fmla="*/ 0 h 556"/>
                  <a:gd name="T50" fmla="*/ 0 w 557"/>
                  <a:gd name="T51" fmla="*/ 0 h 556"/>
                  <a:gd name="T52" fmla="*/ 0 w 557"/>
                  <a:gd name="T53" fmla="*/ 0 h 556"/>
                  <a:gd name="T54" fmla="*/ 0 w 557"/>
                  <a:gd name="T55" fmla="*/ 0 h 556"/>
                  <a:gd name="T56" fmla="*/ 0 w 557"/>
                  <a:gd name="T57" fmla="*/ 0 h 556"/>
                  <a:gd name="T58" fmla="*/ 0 w 557"/>
                  <a:gd name="T59" fmla="*/ 0 h 556"/>
                  <a:gd name="T60" fmla="*/ 0 w 557"/>
                  <a:gd name="T61" fmla="*/ 0 h 556"/>
                  <a:gd name="T62" fmla="*/ 0 w 557"/>
                  <a:gd name="T63" fmla="*/ 0 h 556"/>
                  <a:gd name="T64" fmla="*/ 0 w 557"/>
                  <a:gd name="T65" fmla="*/ 0 h 556"/>
                  <a:gd name="T66" fmla="*/ 0 w 557"/>
                  <a:gd name="T67" fmla="*/ 0 h 556"/>
                  <a:gd name="T68" fmla="*/ 0 w 557"/>
                  <a:gd name="T69" fmla="*/ 0 h 5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57"/>
                  <a:gd name="T106" fmla="*/ 0 h 556"/>
                  <a:gd name="T107" fmla="*/ 557 w 557"/>
                  <a:gd name="T108" fmla="*/ 556 h 5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57" h="556">
                    <a:moveTo>
                      <a:pt x="0" y="30"/>
                    </a:moveTo>
                    <a:lnTo>
                      <a:pt x="54" y="33"/>
                    </a:lnTo>
                    <a:lnTo>
                      <a:pt x="105" y="41"/>
                    </a:lnTo>
                    <a:lnTo>
                      <a:pt x="156" y="54"/>
                    </a:lnTo>
                    <a:lnTo>
                      <a:pt x="205" y="71"/>
                    </a:lnTo>
                    <a:lnTo>
                      <a:pt x="250" y="94"/>
                    </a:lnTo>
                    <a:lnTo>
                      <a:pt x="294" y="121"/>
                    </a:lnTo>
                    <a:lnTo>
                      <a:pt x="335" y="151"/>
                    </a:lnTo>
                    <a:lnTo>
                      <a:pt x="371" y="185"/>
                    </a:lnTo>
                    <a:lnTo>
                      <a:pt x="405" y="222"/>
                    </a:lnTo>
                    <a:lnTo>
                      <a:pt x="435" y="263"/>
                    </a:lnTo>
                    <a:lnTo>
                      <a:pt x="462" y="306"/>
                    </a:lnTo>
                    <a:lnTo>
                      <a:pt x="485" y="352"/>
                    </a:lnTo>
                    <a:lnTo>
                      <a:pt x="502" y="400"/>
                    </a:lnTo>
                    <a:lnTo>
                      <a:pt x="515" y="451"/>
                    </a:lnTo>
                    <a:lnTo>
                      <a:pt x="523" y="502"/>
                    </a:lnTo>
                    <a:lnTo>
                      <a:pt x="526" y="556"/>
                    </a:lnTo>
                    <a:lnTo>
                      <a:pt x="557" y="556"/>
                    </a:lnTo>
                    <a:lnTo>
                      <a:pt x="553" y="500"/>
                    </a:lnTo>
                    <a:lnTo>
                      <a:pt x="546" y="445"/>
                    </a:lnTo>
                    <a:lnTo>
                      <a:pt x="531" y="392"/>
                    </a:lnTo>
                    <a:lnTo>
                      <a:pt x="513" y="341"/>
                    </a:lnTo>
                    <a:lnTo>
                      <a:pt x="488" y="291"/>
                    </a:lnTo>
                    <a:lnTo>
                      <a:pt x="461" y="246"/>
                    </a:lnTo>
                    <a:lnTo>
                      <a:pt x="429" y="202"/>
                    </a:lnTo>
                    <a:lnTo>
                      <a:pt x="393" y="163"/>
                    </a:lnTo>
                    <a:lnTo>
                      <a:pt x="354" y="128"/>
                    </a:lnTo>
                    <a:lnTo>
                      <a:pt x="311" y="95"/>
                    </a:lnTo>
                    <a:lnTo>
                      <a:pt x="265" y="68"/>
                    </a:lnTo>
                    <a:lnTo>
                      <a:pt x="216" y="43"/>
                    </a:lnTo>
                    <a:lnTo>
                      <a:pt x="165" y="26"/>
                    </a:lnTo>
                    <a:lnTo>
                      <a:pt x="112" y="11"/>
                    </a:lnTo>
                    <a:lnTo>
                      <a:pt x="56" y="3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4" name="Freeform 53"/>
              <p:cNvSpPr>
                <a:spLocks/>
              </p:cNvSpPr>
              <p:nvPr/>
            </p:nvSpPr>
            <p:spPr bwMode="auto">
              <a:xfrm>
                <a:off x="1728" y="1728"/>
                <a:ext cx="139" cy="8"/>
              </a:xfrm>
              <a:custGeom>
                <a:avLst/>
                <a:gdLst>
                  <a:gd name="T0" fmla="*/ 0 w 556"/>
                  <a:gd name="T1" fmla="*/ 0 h 30"/>
                  <a:gd name="T2" fmla="*/ 0 w 556"/>
                  <a:gd name="T3" fmla="*/ 0 h 30"/>
                  <a:gd name="T4" fmla="*/ 0 w 556"/>
                  <a:gd name="T5" fmla="*/ 0 h 30"/>
                  <a:gd name="T6" fmla="*/ 0 w 556"/>
                  <a:gd name="T7" fmla="*/ 0 h 30"/>
                  <a:gd name="T8" fmla="*/ 0 w 556"/>
                  <a:gd name="T9" fmla="*/ 0 h 30"/>
                  <a:gd name="T10" fmla="*/ 0 w 556"/>
                  <a:gd name="T11" fmla="*/ 0 h 30"/>
                  <a:gd name="T12" fmla="*/ 0 w 556"/>
                  <a:gd name="T13" fmla="*/ 0 h 30"/>
                  <a:gd name="T14" fmla="*/ 0 w 556"/>
                  <a:gd name="T15" fmla="*/ 0 h 30"/>
                  <a:gd name="T16" fmla="*/ 0 w 556"/>
                  <a:gd name="T17" fmla="*/ 0 h 30"/>
                  <a:gd name="T18" fmla="*/ 0 w 556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6"/>
                  <a:gd name="T31" fmla="*/ 0 h 30"/>
                  <a:gd name="T32" fmla="*/ 556 w 556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6" h="30">
                    <a:moveTo>
                      <a:pt x="30" y="15"/>
                    </a:moveTo>
                    <a:lnTo>
                      <a:pt x="15" y="30"/>
                    </a:lnTo>
                    <a:lnTo>
                      <a:pt x="556" y="30"/>
                    </a:lnTo>
                    <a:lnTo>
                      <a:pt x="556" y="0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5" name="Freeform 54"/>
              <p:cNvSpPr>
                <a:spLocks/>
              </p:cNvSpPr>
              <p:nvPr/>
            </p:nvSpPr>
            <p:spPr bwMode="auto">
              <a:xfrm>
                <a:off x="1728" y="1732"/>
                <a:ext cx="7" cy="274"/>
              </a:xfrm>
              <a:custGeom>
                <a:avLst/>
                <a:gdLst>
                  <a:gd name="T0" fmla="*/ 0 w 30"/>
                  <a:gd name="T1" fmla="*/ 0 h 1097"/>
                  <a:gd name="T2" fmla="*/ 0 w 30"/>
                  <a:gd name="T3" fmla="*/ 0 h 1097"/>
                  <a:gd name="T4" fmla="*/ 0 w 30"/>
                  <a:gd name="T5" fmla="*/ 0 h 1097"/>
                  <a:gd name="T6" fmla="*/ 0 w 30"/>
                  <a:gd name="T7" fmla="*/ 0 h 1097"/>
                  <a:gd name="T8" fmla="*/ 0 w 30"/>
                  <a:gd name="T9" fmla="*/ 0 h 1097"/>
                  <a:gd name="T10" fmla="*/ 0 w 30"/>
                  <a:gd name="T11" fmla="*/ 0 h 1097"/>
                  <a:gd name="T12" fmla="*/ 0 w 30"/>
                  <a:gd name="T13" fmla="*/ 0 h 1097"/>
                  <a:gd name="T14" fmla="*/ 0 w 30"/>
                  <a:gd name="T15" fmla="*/ 0 h 1097"/>
                  <a:gd name="T16" fmla="*/ 0 w 30"/>
                  <a:gd name="T17" fmla="*/ 0 h 1097"/>
                  <a:gd name="T18" fmla="*/ 0 w 30"/>
                  <a:gd name="T19" fmla="*/ 0 h 10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1097"/>
                  <a:gd name="T32" fmla="*/ 30 w 30"/>
                  <a:gd name="T33" fmla="*/ 1097 h 109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1097">
                    <a:moveTo>
                      <a:pt x="15" y="1067"/>
                    </a:moveTo>
                    <a:lnTo>
                      <a:pt x="30" y="1082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1082"/>
                    </a:lnTo>
                    <a:lnTo>
                      <a:pt x="15" y="1097"/>
                    </a:lnTo>
                    <a:lnTo>
                      <a:pt x="0" y="1082"/>
                    </a:lnTo>
                    <a:lnTo>
                      <a:pt x="0" y="1097"/>
                    </a:lnTo>
                    <a:lnTo>
                      <a:pt x="15" y="1097"/>
                    </a:lnTo>
                    <a:lnTo>
                      <a:pt x="15" y="106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6" name="Freeform 55"/>
              <p:cNvSpPr>
                <a:spLocks/>
              </p:cNvSpPr>
              <p:nvPr/>
            </p:nvSpPr>
            <p:spPr bwMode="auto">
              <a:xfrm>
                <a:off x="1732" y="1999"/>
                <a:ext cx="135" cy="7"/>
              </a:xfrm>
              <a:custGeom>
                <a:avLst/>
                <a:gdLst>
                  <a:gd name="T0" fmla="*/ 0 w 541"/>
                  <a:gd name="T1" fmla="*/ 0 h 30"/>
                  <a:gd name="T2" fmla="*/ 0 w 541"/>
                  <a:gd name="T3" fmla="*/ 0 h 30"/>
                  <a:gd name="T4" fmla="*/ 0 w 541"/>
                  <a:gd name="T5" fmla="*/ 0 h 30"/>
                  <a:gd name="T6" fmla="*/ 0 w 541"/>
                  <a:gd name="T7" fmla="*/ 0 h 30"/>
                  <a:gd name="T8" fmla="*/ 0 w 541"/>
                  <a:gd name="T9" fmla="*/ 0 h 30"/>
                  <a:gd name="T10" fmla="*/ 0 w 541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30"/>
                  <a:gd name="T20" fmla="*/ 541 w 541"/>
                  <a:gd name="T21" fmla="*/ 30 h 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30">
                    <a:moveTo>
                      <a:pt x="541" y="15"/>
                    </a:moveTo>
                    <a:lnTo>
                      <a:pt x="541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541" y="30"/>
                    </a:lnTo>
                    <a:lnTo>
                      <a:pt x="54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6875" name="Freeform 56"/>
            <p:cNvSpPr>
              <a:spLocks/>
            </p:cNvSpPr>
            <p:nvPr/>
          </p:nvSpPr>
          <p:spPr bwMode="auto">
            <a:xfrm>
              <a:off x="3024" y="2112"/>
              <a:ext cx="170" cy="7"/>
            </a:xfrm>
            <a:custGeom>
              <a:avLst/>
              <a:gdLst>
                <a:gd name="T0" fmla="*/ 0 w 677"/>
                <a:gd name="T1" fmla="*/ 0 h 30"/>
                <a:gd name="T2" fmla="*/ 0 w 677"/>
                <a:gd name="T3" fmla="*/ 0 h 30"/>
                <a:gd name="T4" fmla="*/ 0 w 677"/>
                <a:gd name="T5" fmla="*/ 0 h 30"/>
                <a:gd name="T6" fmla="*/ 0 w 677"/>
                <a:gd name="T7" fmla="*/ 0 h 30"/>
                <a:gd name="T8" fmla="*/ 0 w 677"/>
                <a:gd name="T9" fmla="*/ 0 h 30"/>
                <a:gd name="T10" fmla="*/ 0 w 677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7"/>
                <a:gd name="T19" fmla="*/ 0 h 30"/>
                <a:gd name="T20" fmla="*/ 677 w 677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7" h="30">
                  <a:moveTo>
                    <a:pt x="0" y="15"/>
                  </a:moveTo>
                  <a:lnTo>
                    <a:pt x="0" y="30"/>
                  </a:lnTo>
                  <a:lnTo>
                    <a:pt x="677" y="30"/>
                  </a:lnTo>
                  <a:lnTo>
                    <a:pt x="677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36876" name="Line 57"/>
            <p:cNvSpPr>
              <a:spLocks noChangeShapeType="1"/>
            </p:cNvSpPr>
            <p:nvPr/>
          </p:nvSpPr>
          <p:spPr bwMode="auto">
            <a:xfrm>
              <a:off x="3168" y="168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7" name="Line 58"/>
            <p:cNvSpPr>
              <a:spLocks noChangeShapeType="1"/>
            </p:cNvSpPr>
            <p:nvPr/>
          </p:nvSpPr>
          <p:spPr bwMode="auto">
            <a:xfrm>
              <a:off x="3168" y="196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8" name="Line 59"/>
            <p:cNvSpPr>
              <a:spLocks noChangeShapeType="1"/>
            </p:cNvSpPr>
            <p:nvPr/>
          </p:nvSpPr>
          <p:spPr bwMode="auto">
            <a:xfrm>
              <a:off x="316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9" name="Line 60"/>
            <p:cNvSpPr>
              <a:spLocks noChangeShapeType="1"/>
            </p:cNvSpPr>
            <p:nvPr/>
          </p:nvSpPr>
          <p:spPr bwMode="auto">
            <a:xfrm>
              <a:off x="3168" y="19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36880" name="Group 61"/>
            <p:cNvGrpSpPr>
              <a:grpSpLocks/>
            </p:cNvGrpSpPr>
            <p:nvPr/>
          </p:nvGrpSpPr>
          <p:grpSpPr bwMode="auto">
            <a:xfrm>
              <a:off x="2640" y="1632"/>
              <a:ext cx="96" cy="96"/>
              <a:chOff x="1632" y="1488"/>
              <a:chExt cx="96" cy="96"/>
            </a:xfrm>
          </p:grpSpPr>
          <p:sp>
            <p:nvSpPr>
              <p:cNvPr id="36900" name="Line 62"/>
              <p:cNvSpPr>
                <a:spLocks noChangeShapeType="1"/>
              </p:cNvSpPr>
              <p:nvPr/>
            </p:nvSpPr>
            <p:spPr bwMode="auto">
              <a:xfrm>
                <a:off x="1632" y="148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901" name="Line 63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6881" name="Group 64"/>
            <p:cNvGrpSpPr>
              <a:grpSpLocks/>
            </p:cNvGrpSpPr>
            <p:nvPr/>
          </p:nvGrpSpPr>
          <p:grpSpPr bwMode="auto">
            <a:xfrm>
              <a:off x="2640" y="2064"/>
              <a:ext cx="96" cy="96"/>
              <a:chOff x="1632" y="1488"/>
              <a:chExt cx="96" cy="96"/>
            </a:xfrm>
          </p:grpSpPr>
          <p:sp>
            <p:nvSpPr>
              <p:cNvPr id="36898" name="Line 65"/>
              <p:cNvSpPr>
                <a:spLocks noChangeShapeType="1"/>
              </p:cNvSpPr>
              <p:nvPr/>
            </p:nvSpPr>
            <p:spPr bwMode="auto">
              <a:xfrm>
                <a:off x="1632" y="1488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9" name="Line 66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6882" name="Group 67"/>
            <p:cNvGrpSpPr>
              <a:grpSpLocks/>
            </p:cNvGrpSpPr>
            <p:nvPr/>
          </p:nvGrpSpPr>
          <p:grpSpPr bwMode="auto">
            <a:xfrm>
              <a:off x="2400" y="1488"/>
              <a:ext cx="232" cy="394"/>
              <a:chOff x="624" y="1440"/>
              <a:chExt cx="232" cy="394"/>
            </a:xfrm>
          </p:grpSpPr>
          <p:sp>
            <p:nvSpPr>
              <p:cNvPr id="36896" name="Text Box 68"/>
              <p:cNvSpPr txBox="1">
                <a:spLocks noChangeArrowheads="1"/>
              </p:cNvSpPr>
              <p:nvPr/>
            </p:nvSpPr>
            <p:spPr bwMode="auto">
              <a:xfrm>
                <a:off x="624" y="144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A</a:t>
                </a:r>
              </a:p>
            </p:txBody>
          </p:sp>
          <p:sp>
            <p:nvSpPr>
              <p:cNvPr id="36897" name="Text Box 69"/>
              <p:cNvSpPr txBox="1">
                <a:spLocks noChangeArrowheads="1"/>
              </p:cNvSpPr>
              <p:nvPr/>
            </p:nvSpPr>
            <p:spPr bwMode="auto">
              <a:xfrm>
                <a:off x="624" y="158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B</a:t>
                </a:r>
              </a:p>
            </p:txBody>
          </p:sp>
        </p:grpSp>
        <p:grpSp>
          <p:nvGrpSpPr>
            <p:cNvPr id="36883" name="Group 70"/>
            <p:cNvGrpSpPr>
              <a:grpSpLocks/>
            </p:cNvGrpSpPr>
            <p:nvPr/>
          </p:nvGrpSpPr>
          <p:grpSpPr bwMode="auto">
            <a:xfrm>
              <a:off x="2400" y="1872"/>
              <a:ext cx="232" cy="394"/>
              <a:chOff x="624" y="1440"/>
              <a:chExt cx="232" cy="394"/>
            </a:xfrm>
          </p:grpSpPr>
          <p:sp>
            <p:nvSpPr>
              <p:cNvPr id="36894" name="Text Box 71"/>
              <p:cNvSpPr txBox="1">
                <a:spLocks noChangeArrowheads="1"/>
              </p:cNvSpPr>
              <p:nvPr/>
            </p:nvSpPr>
            <p:spPr bwMode="auto">
              <a:xfrm>
                <a:off x="624" y="144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C</a:t>
                </a:r>
              </a:p>
            </p:txBody>
          </p:sp>
          <p:sp>
            <p:nvSpPr>
              <p:cNvPr id="36895" name="Text Box 72"/>
              <p:cNvSpPr txBox="1">
                <a:spLocks noChangeArrowheads="1"/>
              </p:cNvSpPr>
              <p:nvPr/>
            </p:nvSpPr>
            <p:spPr bwMode="auto">
              <a:xfrm>
                <a:off x="624" y="158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2000">
                    <a:solidFill>
                      <a:schemeClr val="tx1"/>
                    </a:solidFill>
                    <a:latin typeface="Tekton" pitchFamily="34" charset="0"/>
                  </a:rPr>
                  <a:t>D</a:t>
                </a:r>
              </a:p>
            </p:txBody>
          </p:sp>
        </p:grpSp>
        <p:grpSp>
          <p:nvGrpSpPr>
            <p:cNvPr id="36884" name="Group 73"/>
            <p:cNvGrpSpPr>
              <a:grpSpLocks/>
            </p:cNvGrpSpPr>
            <p:nvPr/>
          </p:nvGrpSpPr>
          <p:grpSpPr bwMode="auto">
            <a:xfrm>
              <a:off x="3312" y="1776"/>
              <a:ext cx="278" cy="278"/>
              <a:chOff x="2736" y="1536"/>
              <a:chExt cx="278" cy="278"/>
            </a:xfrm>
          </p:grpSpPr>
          <p:sp>
            <p:nvSpPr>
              <p:cNvPr id="36889" name="Freeform 74"/>
              <p:cNvSpPr>
                <a:spLocks/>
              </p:cNvSpPr>
              <p:nvPr/>
            </p:nvSpPr>
            <p:spPr bwMode="auto">
              <a:xfrm>
                <a:off x="2875" y="1675"/>
                <a:ext cx="139" cy="139"/>
              </a:xfrm>
              <a:custGeom>
                <a:avLst/>
                <a:gdLst>
                  <a:gd name="T0" fmla="*/ 0 w 557"/>
                  <a:gd name="T1" fmla="*/ 0 h 557"/>
                  <a:gd name="T2" fmla="*/ 0 w 557"/>
                  <a:gd name="T3" fmla="*/ 0 h 557"/>
                  <a:gd name="T4" fmla="*/ 0 w 557"/>
                  <a:gd name="T5" fmla="*/ 0 h 557"/>
                  <a:gd name="T6" fmla="*/ 0 w 557"/>
                  <a:gd name="T7" fmla="*/ 0 h 557"/>
                  <a:gd name="T8" fmla="*/ 0 w 557"/>
                  <a:gd name="T9" fmla="*/ 0 h 557"/>
                  <a:gd name="T10" fmla="*/ 0 w 557"/>
                  <a:gd name="T11" fmla="*/ 0 h 557"/>
                  <a:gd name="T12" fmla="*/ 0 w 557"/>
                  <a:gd name="T13" fmla="*/ 0 h 557"/>
                  <a:gd name="T14" fmla="*/ 0 w 557"/>
                  <a:gd name="T15" fmla="*/ 0 h 557"/>
                  <a:gd name="T16" fmla="*/ 0 w 557"/>
                  <a:gd name="T17" fmla="*/ 0 h 557"/>
                  <a:gd name="T18" fmla="*/ 0 w 557"/>
                  <a:gd name="T19" fmla="*/ 0 h 557"/>
                  <a:gd name="T20" fmla="*/ 0 w 557"/>
                  <a:gd name="T21" fmla="*/ 0 h 557"/>
                  <a:gd name="T22" fmla="*/ 0 w 557"/>
                  <a:gd name="T23" fmla="*/ 0 h 557"/>
                  <a:gd name="T24" fmla="*/ 0 w 557"/>
                  <a:gd name="T25" fmla="*/ 0 h 557"/>
                  <a:gd name="T26" fmla="*/ 0 w 557"/>
                  <a:gd name="T27" fmla="*/ 0 h 557"/>
                  <a:gd name="T28" fmla="*/ 0 w 557"/>
                  <a:gd name="T29" fmla="*/ 0 h 557"/>
                  <a:gd name="T30" fmla="*/ 0 w 557"/>
                  <a:gd name="T31" fmla="*/ 0 h 557"/>
                  <a:gd name="T32" fmla="*/ 0 w 557"/>
                  <a:gd name="T33" fmla="*/ 0 h 557"/>
                  <a:gd name="T34" fmla="*/ 0 w 557"/>
                  <a:gd name="T35" fmla="*/ 0 h 557"/>
                  <a:gd name="T36" fmla="*/ 0 w 557"/>
                  <a:gd name="T37" fmla="*/ 0 h 557"/>
                  <a:gd name="T38" fmla="*/ 0 w 557"/>
                  <a:gd name="T39" fmla="*/ 0 h 557"/>
                  <a:gd name="T40" fmla="*/ 0 w 557"/>
                  <a:gd name="T41" fmla="*/ 0 h 557"/>
                  <a:gd name="T42" fmla="*/ 0 w 557"/>
                  <a:gd name="T43" fmla="*/ 0 h 557"/>
                  <a:gd name="T44" fmla="*/ 0 w 557"/>
                  <a:gd name="T45" fmla="*/ 0 h 557"/>
                  <a:gd name="T46" fmla="*/ 0 w 557"/>
                  <a:gd name="T47" fmla="*/ 0 h 557"/>
                  <a:gd name="T48" fmla="*/ 0 w 557"/>
                  <a:gd name="T49" fmla="*/ 0 h 557"/>
                  <a:gd name="T50" fmla="*/ 0 w 557"/>
                  <a:gd name="T51" fmla="*/ 0 h 557"/>
                  <a:gd name="T52" fmla="*/ 0 w 557"/>
                  <a:gd name="T53" fmla="*/ 0 h 557"/>
                  <a:gd name="T54" fmla="*/ 0 w 557"/>
                  <a:gd name="T55" fmla="*/ 0 h 557"/>
                  <a:gd name="T56" fmla="*/ 0 w 557"/>
                  <a:gd name="T57" fmla="*/ 0 h 557"/>
                  <a:gd name="T58" fmla="*/ 0 w 557"/>
                  <a:gd name="T59" fmla="*/ 0 h 557"/>
                  <a:gd name="T60" fmla="*/ 0 w 557"/>
                  <a:gd name="T61" fmla="*/ 0 h 557"/>
                  <a:gd name="T62" fmla="*/ 0 w 557"/>
                  <a:gd name="T63" fmla="*/ 0 h 557"/>
                  <a:gd name="T64" fmla="*/ 0 w 557"/>
                  <a:gd name="T65" fmla="*/ 0 h 557"/>
                  <a:gd name="T66" fmla="*/ 0 w 557"/>
                  <a:gd name="T67" fmla="*/ 0 h 557"/>
                  <a:gd name="T68" fmla="*/ 0 w 557"/>
                  <a:gd name="T69" fmla="*/ 0 h 557"/>
                  <a:gd name="T70" fmla="*/ 0 w 557"/>
                  <a:gd name="T71" fmla="*/ 0 h 557"/>
                  <a:gd name="T72" fmla="*/ 0 w 557"/>
                  <a:gd name="T73" fmla="*/ 0 h 55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57"/>
                  <a:gd name="T112" fmla="*/ 0 h 557"/>
                  <a:gd name="T113" fmla="*/ 557 w 557"/>
                  <a:gd name="T114" fmla="*/ 557 h 55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57" h="557">
                    <a:moveTo>
                      <a:pt x="526" y="0"/>
                    </a:moveTo>
                    <a:lnTo>
                      <a:pt x="526" y="0"/>
                    </a:lnTo>
                    <a:lnTo>
                      <a:pt x="523" y="54"/>
                    </a:lnTo>
                    <a:lnTo>
                      <a:pt x="515" y="105"/>
                    </a:lnTo>
                    <a:lnTo>
                      <a:pt x="502" y="156"/>
                    </a:lnTo>
                    <a:lnTo>
                      <a:pt x="485" y="205"/>
                    </a:lnTo>
                    <a:lnTo>
                      <a:pt x="462" y="250"/>
                    </a:lnTo>
                    <a:lnTo>
                      <a:pt x="435" y="294"/>
                    </a:lnTo>
                    <a:lnTo>
                      <a:pt x="405" y="335"/>
                    </a:lnTo>
                    <a:lnTo>
                      <a:pt x="371" y="371"/>
                    </a:lnTo>
                    <a:lnTo>
                      <a:pt x="335" y="405"/>
                    </a:lnTo>
                    <a:lnTo>
                      <a:pt x="294" y="435"/>
                    </a:lnTo>
                    <a:lnTo>
                      <a:pt x="250" y="462"/>
                    </a:lnTo>
                    <a:lnTo>
                      <a:pt x="205" y="485"/>
                    </a:lnTo>
                    <a:lnTo>
                      <a:pt x="156" y="502"/>
                    </a:lnTo>
                    <a:lnTo>
                      <a:pt x="105" y="515"/>
                    </a:lnTo>
                    <a:lnTo>
                      <a:pt x="54" y="523"/>
                    </a:lnTo>
                    <a:lnTo>
                      <a:pt x="0" y="526"/>
                    </a:lnTo>
                    <a:lnTo>
                      <a:pt x="0" y="557"/>
                    </a:lnTo>
                    <a:lnTo>
                      <a:pt x="56" y="553"/>
                    </a:lnTo>
                    <a:lnTo>
                      <a:pt x="112" y="546"/>
                    </a:lnTo>
                    <a:lnTo>
                      <a:pt x="165" y="531"/>
                    </a:lnTo>
                    <a:lnTo>
                      <a:pt x="216" y="513"/>
                    </a:lnTo>
                    <a:lnTo>
                      <a:pt x="265" y="488"/>
                    </a:lnTo>
                    <a:lnTo>
                      <a:pt x="311" y="461"/>
                    </a:lnTo>
                    <a:lnTo>
                      <a:pt x="354" y="429"/>
                    </a:lnTo>
                    <a:lnTo>
                      <a:pt x="393" y="393"/>
                    </a:lnTo>
                    <a:lnTo>
                      <a:pt x="429" y="354"/>
                    </a:lnTo>
                    <a:lnTo>
                      <a:pt x="461" y="311"/>
                    </a:lnTo>
                    <a:lnTo>
                      <a:pt x="488" y="265"/>
                    </a:lnTo>
                    <a:lnTo>
                      <a:pt x="513" y="216"/>
                    </a:lnTo>
                    <a:lnTo>
                      <a:pt x="531" y="165"/>
                    </a:lnTo>
                    <a:lnTo>
                      <a:pt x="546" y="112"/>
                    </a:lnTo>
                    <a:lnTo>
                      <a:pt x="553" y="57"/>
                    </a:lnTo>
                    <a:lnTo>
                      <a:pt x="557" y="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0" name="Freeform 75"/>
              <p:cNvSpPr>
                <a:spLocks/>
              </p:cNvSpPr>
              <p:nvPr/>
            </p:nvSpPr>
            <p:spPr bwMode="auto">
              <a:xfrm>
                <a:off x="2875" y="1536"/>
                <a:ext cx="139" cy="139"/>
              </a:xfrm>
              <a:custGeom>
                <a:avLst/>
                <a:gdLst>
                  <a:gd name="T0" fmla="*/ 0 w 557"/>
                  <a:gd name="T1" fmla="*/ 0 h 556"/>
                  <a:gd name="T2" fmla="*/ 0 w 557"/>
                  <a:gd name="T3" fmla="*/ 0 h 556"/>
                  <a:gd name="T4" fmla="*/ 0 w 557"/>
                  <a:gd name="T5" fmla="*/ 0 h 556"/>
                  <a:gd name="T6" fmla="*/ 0 w 557"/>
                  <a:gd name="T7" fmla="*/ 0 h 556"/>
                  <a:gd name="T8" fmla="*/ 0 w 557"/>
                  <a:gd name="T9" fmla="*/ 0 h 556"/>
                  <a:gd name="T10" fmla="*/ 0 w 557"/>
                  <a:gd name="T11" fmla="*/ 0 h 556"/>
                  <a:gd name="T12" fmla="*/ 0 w 557"/>
                  <a:gd name="T13" fmla="*/ 0 h 556"/>
                  <a:gd name="T14" fmla="*/ 0 w 557"/>
                  <a:gd name="T15" fmla="*/ 0 h 556"/>
                  <a:gd name="T16" fmla="*/ 0 w 557"/>
                  <a:gd name="T17" fmla="*/ 0 h 556"/>
                  <a:gd name="T18" fmla="*/ 0 w 557"/>
                  <a:gd name="T19" fmla="*/ 0 h 556"/>
                  <a:gd name="T20" fmla="*/ 0 w 557"/>
                  <a:gd name="T21" fmla="*/ 0 h 556"/>
                  <a:gd name="T22" fmla="*/ 0 w 557"/>
                  <a:gd name="T23" fmla="*/ 0 h 556"/>
                  <a:gd name="T24" fmla="*/ 0 w 557"/>
                  <a:gd name="T25" fmla="*/ 0 h 556"/>
                  <a:gd name="T26" fmla="*/ 0 w 557"/>
                  <a:gd name="T27" fmla="*/ 0 h 556"/>
                  <a:gd name="T28" fmla="*/ 0 w 557"/>
                  <a:gd name="T29" fmla="*/ 0 h 556"/>
                  <a:gd name="T30" fmla="*/ 0 w 557"/>
                  <a:gd name="T31" fmla="*/ 0 h 556"/>
                  <a:gd name="T32" fmla="*/ 0 w 557"/>
                  <a:gd name="T33" fmla="*/ 0 h 556"/>
                  <a:gd name="T34" fmla="*/ 0 w 557"/>
                  <a:gd name="T35" fmla="*/ 0 h 556"/>
                  <a:gd name="T36" fmla="*/ 0 w 557"/>
                  <a:gd name="T37" fmla="*/ 0 h 556"/>
                  <a:gd name="T38" fmla="*/ 0 w 557"/>
                  <a:gd name="T39" fmla="*/ 0 h 556"/>
                  <a:gd name="T40" fmla="*/ 0 w 557"/>
                  <a:gd name="T41" fmla="*/ 0 h 556"/>
                  <a:gd name="T42" fmla="*/ 0 w 557"/>
                  <a:gd name="T43" fmla="*/ 0 h 556"/>
                  <a:gd name="T44" fmla="*/ 0 w 557"/>
                  <a:gd name="T45" fmla="*/ 0 h 556"/>
                  <a:gd name="T46" fmla="*/ 0 w 557"/>
                  <a:gd name="T47" fmla="*/ 0 h 556"/>
                  <a:gd name="T48" fmla="*/ 0 w 557"/>
                  <a:gd name="T49" fmla="*/ 0 h 556"/>
                  <a:gd name="T50" fmla="*/ 0 w 557"/>
                  <a:gd name="T51" fmla="*/ 0 h 556"/>
                  <a:gd name="T52" fmla="*/ 0 w 557"/>
                  <a:gd name="T53" fmla="*/ 0 h 556"/>
                  <a:gd name="T54" fmla="*/ 0 w 557"/>
                  <a:gd name="T55" fmla="*/ 0 h 556"/>
                  <a:gd name="T56" fmla="*/ 0 w 557"/>
                  <a:gd name="T57" fmla="*/ 0 h 556"/>
                  <a:gd name="T58" fmla="*/ 0 w 557"/>
                  <a:gd name="T59" fmla="*/ 0 h 556"/>
                  <a:gd name="T60" fmla="*/ 0 w 557"/>
                  <a:gd name="T61" fmla="*/ 0 h 556"/>
                  <a:gd name="T62" fmla="*/ 0 w 557"/>
                  <a:gd name="T63" fmla="*/ 0 h 556"/>
                  <a:gd name="T64" fmla="*/ 0 w 557"/>
                  <a:gd name="T65" fmla="*/ 0 h 556"/>
                  <a:gd name="T66" fmla="*/ 0 w 557"/>
                  <a:gd name="T67" fmla="*/ 0 h 556"/>
                  <a:gd name="T68" fmla="*/ 0 w 557"/>
                  <a:gd name="T69" fmla="*/ 0 h 5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57"/>
                  <a:gd name="T106" fmla="*/ 0 h 556"/>
                  <a:gd name="T107" fmla="*/ 557 w 557"/>
                  <a:gd name="T108" fmla="*/ 556 h 5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57" h="556">
                    <a:moveTo>
                      <a:pt x="0" y="30"/>
                    </a:moveTo>
                    <a:lnTo>
                      <a:pt x="54" y="34"/>
                    </a:lnTo>
                    <a:lnTo>
                      <a:pt x="105" y="41"/>
                    </a:lnTo>
                    <a:lnTo>
                      <a:pt x="156" y="54"/>
                    </a:lnTo>
                    <a:lnTo>
                      <a:pt x="205" y="72"/>
                    </a:lnTo>
                    <a:lnTo>
                      <a:pt x="250" y="94"/>
                    </a:lnTo>
                    <a:lnTo>
                      <a:pt x="294" y="121"/>
                    </a:lnTo>
                    <a:lnTo>
                      <a:pt x="335" y="152"/>
                    </a:lnTo>
                    <a:lnTo>
                      <a:pt x="371" y="185"/>
                    </a:lnTo>
                    <a:lnTo>
                      <a:pt x="405" y="222"/>
                    </a:lnTo>
                    <a:lnTo>
                      <a:pt x="435" y="263"/>
                    </a:lnTo>
                    <a:lnTo>
                      <a:pt x="462" y="306"/>
                    </a:lnTo>
                    <a:lnTo>
                      <a:pt x="485" y="352"/>
                    </a:lnTo>
                    <a:lnTo>
                      <a:pt x="502" y="400"/>
                    </a:lnTo>
                    <a:lnTo>
                      <a:pt x="515" y="451"/>
                    </a:lnTo>
                    <a:lnTo>
                      <a:pt x="523" y="502"/>
                    </a:lnTo>
                    <a:lnTo>
                      <a:pt x="526" y="556"/>
                    </a:lnTo>
                    <a:lnTo>
                      <a:pt x="557" y="556"/>
                    </a:lnTo>
                    <a:lnTo>
                      <a:pt x="553" y="500"/>
                    </a:lnTo>
                    <a:lnTo>
                      <a:pt x="546" y="445"/>
                    </a:lnTo>
                    <a:lnTo>
                      <a:pt x="531" y="392"/>
                    </a:lnTo>
                    <a:lnTo>
                      <a:pt x="513" y="341"/>
                    </a:lnTo>
                    <a:lnTo>
                      <a:pt x="488" y="291"/>
                    </a:lnTo>
                    <a:lnTo>
                      <a:pt x="461" y="246"/>
                    </a:lnTo>
                    <a:lnTo>
                      <a:pt x="429" y="202"/>
                    </a:lnTo>
                    <a:lnTo>
                      <a:pt x="393" y="163"/>
                    </a:lnTo>
                    <a:lnTo>
                      <a:pt x="354" y="128"/>
                    </a:lnTo>
                    <a:lnTo>
                      <a:pt x="311" y="95"/>
                    </a:lnTo>
                    <a:lnTo>
                      <a:pt x="265" y="68"/>
                    </a:lnTo>
                    <a:lnTo>
                      <a:pt x="216" y="43"/>
                    </a:lnTo>
                    <a:lnTo>
                      <a:pt x="165" y="26"/>
                    </a:lnTo>
                    <a:lnTo>
                      <a:pt x="112" y="11"/>
                    </a:lnTo>
                    <a:lnTo>
                      <a:pt x="56" y="3"/>
                    </a:lnTo>
                    <a:lnTo>
                      <a:pt x="0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1" name="Freeform 76"/>
              <p:cNvSpPr>
                <a:spLocks/>
              </p:cNvSpPr>
              <p:nvPr/>
            </p:nvSpPr>
            <p:spPr bwMode="auto">
              <a:xfrm>
                <a:off x="2736" y="1536"/>
                <a:ext cx="139" cy="8"/>
              </a:xfrm>
              <a:custGeom>
                <a:avLst/>
                <a:gdLst>
                  <a:gd name="T0" fmla="*/ 0 w 556"/>
                  <a:gd name="T1" fmla="*/ 0 h 30"/>
                  <a:gd name="T2" fmla="*/ 0 w 556"/>
                  <a:gd name="T3" fmla="*/ 0 h 30"/>
                  <a:gd name="T4" fmla="*/ 0 w 556"/>
                  <a:gd name="T5" fmla="*/ 0 h 30"/>
                  <a:gd name="T6" fmla="*/ 0 w 556"/>
                  <a:gd name="T7" fmla="*/ 0 h 30"/>
                  <a:gd name="T8" fmla="*/ 0 w 556"/>
                  <a:gd name="T9" fmla="*/ 0 h 30"/>
                  <a:gd name="T10" fmla="*/ 0 w 556"/>
                  <a:gd name="T11" fmla="*/ 0 h 30"/>
                  <a:gd name="T12" fmla="*/ 0 w 556"/>
                  <a:gd name="T13" fmla="*/ 0 h 30"/>
                  <a:gd name="T14" fmla="*/ 0 w 556"/>
                  <a:gd name="T15" fmla="*/ 0 h 30"/>
                  <a:gd name="T16" fmla="*/ 0 w 556"/>
                  <a:gd name="T17" fmla="*/ 0 h 30"/>
                  <a:gd name="T18" fmla="*/ 0 w 556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6"/>
                  <a:gd name="T31" fmla="*/ 0 h 30"/>
                  <a:gd name="T32" fmla="*/ 556 w 556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6" h="30">
                    <a:moveTo>
                      <a:pt x="30" y="15"/>
                    </a:moveTo>
                    <a:lnTo>
                      <a:pt x="15" y="30"/>
                    </a:lnTo>
                    <a:lnTo>
                      <a:pt x="556" y="30"/>
                    </a:lnTo>
                    <a:lnTo>
                      <a:pt x="556" y="0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2" name="Freeform 77"/>
              <p:cNvSpPr>
                <a:spLocks/>
              </p:cNvSpPr>
              <p:nvPr/>
            </p:nvSpPr>
            <p:spPr bwMode="auto">
              <a:xfrm>
                <a:off x="2736" y="1540"/>
                <a:ext cx="7" cy="274"/>
              </a:xfrm>
              <a:custGeom>
                <a:avLst/>
                <a:gdLst>
                  <a:gd name="T0" fmla="*/ 0 w 30"/>
                  <a:gd name="T1" fmla="*/ 0 h 1098"/>
                  <a:gd name="T2" fmla="*/ 0 w 30"/>
                  <a:gd name="T3" fmla="*/ 0 h 1098"/>
                  <a:gd name="T4" fmla="*/ 0 w 30"/>
                  <a:gd name="T5" fmla="*/ 0 h 1098"/>
                  <a:gd name="T6" fmla="*/ 0 w 30"/>
                  <a:gd name="T7" fmla="*/ 0 h 1098"/>
                  <a:gd name="T8" fmla="*/ 0 w 30"/>
                  <a:gd name="T9" fmla="*/ 0 h 1098"/>
                  <a:gd name="T10" fmla="*/ 0 w 30"/>
                  <a:gd name="T11" fmla="*/ 0 h 1098"/>
                  <a:gd name="T12" fmla="*/ 0 w 30"/>
                  <a:gd name="T13" fmla="*/ 0 h 1098"/>
                  <a:gd name="T14" fmla="*/ 0 w 30"/>
                  <a:gd name="T15" fmla="*/ 0 h 1098"/>
                  <a:gd name="T16" fmla="*/ 0 w 30"/>
                  <a:gd name="T17" fmla="*/ 0 h 1098"/>
                  <a:gd name="T18" fmla="*/ 0 w 30"/>
                  <a:gd name="T19" fmla="*/ 0 h 10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"/>
                  <a:gd name="T31" fmla="*/ 0 h 1098"/>
                  <a:gd name="T32" fmla="*/ 30 w 30"/>
                  <a:gd name="T33" fmla="*/ 1098 h 10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" h="1098">
                    <a:moveTo>
                      <a:pt x="15" y="1067"/>
                    </a:moveTo>
                    <a:lnTo>
                      <a:pt x="30" y="1082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1082"/>
                    </a:lnTo>
                    <a:lnTo>
                      <a:pt x="15" y="1098"/>
                    </a:lnTo>
                    <a:lnTo>
                      <a:pt x="0" y="1082"/>
                    </a:lnTo>
                    <a:lnTo>
                      <a:pt x="0" y="1098"/>
                    </a:lnTo>
                    <a:lnTo>
                      <a:pt x="15" y="1098"/>
                    </a:lnTo>
                    <a:lnTo>
                      <a:pt x="15" y="1067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6893" name="Freeform 78"/>
              <p:cNvSpPr>
                <a:spLocks/>
              </p:cNvSpPr>
              <p:nvPr/>
            </p:nvSpPr>
            <p:spPr bwMode="auto">
              <a:xfrm>
                <a:off x="2740" y="1807"/>
                <a:ext cx="135" cy="7"/>
              </a:xfrm>
              <a:custGeom>
                <a:avLst/>
                <a:gdLst>
                  <a:gd name="T0" fmla="*/ 0 w 541"/>
                  <a:gd name="T1" fmla="*/ 0 h 31"/>
                  <a:gd name="T2" fmla="*/ 0 w 541"/>
                  <a:gd name="T3" fmla="*/ 0 h 31"/>
                  <a:gd name="T4" fmla="*/ 0 w 541"/>
                  <a:gd name="T5" fmla="*/ 0 h 31"/>
                  <a:gd name="T6" fmla="*/ 0 w 541"/>
                  <a:gd name="T7" fmla="*/ 0 h 31"/>
                  <a:gd name="T8" fmla="*/ 0 w 541"/>
                  <a:gd name="T9" fmla="*/ 0 h 31"/>
                  <a:gd name="T10" fmla="*/ 0 w 54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31"/>
                  <a:gd name="T20" fmla="*/ 541 w 54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31">
                    <a:moveTo>
                      <a:pt x="541" y="15"/>
                    </a:moveTo>
                    <a:lnTo>
                      <a:pt x="541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541" y="31"/>
                    </a:lnTo>
                    <a:lnTo>
                      <a:pt x="54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6885" name="Oval 79"/>
            <p:cNvSpPr>
              <a:spLocks noChangeArrowheads="1"/>
            </p:cNvSpPr>
            <p:nvPr/>
          </p:nvSpPr>
          <p:spPr bwMode="auto">
            <a:xfrm>
              <a:off x="3024" y="163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6" name="Oval 80"/>
            <p:cNvSpPr>
              <a:spLocks noChangeArrowheads="1"/>
            </p:cNvSpPr>
            <p:nvPr/>
          </p:nvSpPr>
          <p:spPr bwMode="auto">
            <a:xfrm>
              <a:off x="3024" y="2064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7" name="Oval 81"/>
            <p:cNvSpPr>
              <a:spLocks noChangeArrowheads="1"/>
            </p:cNvSpPr>
            <p:nvPr/>
          </p:nvSpPr>
          <p:spPr bwMode="auto">
            <a:xfrm>
              <a:off x="3600" y="1872"/>
              <a:ext cx="96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8" name="Line 82"/>
            <p:cNvSpPr>
              <a:spLocks noChangeShapeType="1"/>
            </p:cNvSpPr>
            <p:nvPr/>
          </p:nvSpPr>
          <p:spPr bwMode="auto">
            <a:xfrm>
              <a:off x="3696" y="19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36871" name="Line 83"/>
          <p:cNvSpPr>
            <a:spLocks noChangeShapeType="1"/>
          </p:cNvSpPr>
          <p:nvPr/>
        </p:nvSpPr>
        <p:spPr bwMode="auto">
          <a:xfrm>
            <a:off x="3733800" y="22113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EF7351-A8BC-4839-A7D3-94CEAAC205B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1875"/>
            <a:ext cx="8377238" cy="5205413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LUT-technology mapping problem:</a:t>
            </a:r>
          </a:p>
          <a:p>
            <a:pPr marL="863600" lvl="1" indent="-287338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dirty="0" smtClean="0"/>
              <a:t>For a combinational logic network, </a:t>
            </a:r>
            <a:r>
              <a:rPr lang="en-GB" altLang="fa-IR" dirty="0" smtClean="0"/>
              <a:t>find an equivalent logic network, such that</a:t>
            </a:r>
          </a:p>
          <a:p>
            <a:pPr lvl="2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each vertex is associated with a function implementable by a LUT.</a:t>
            </a:r>
          </a:p>
          <a:p>
            <a:pPr marL="863600" lvl="1" indent="-287338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Objective:</a:t>
            </a:r>
          </a:p>
          <a:p>
            <a:pPr lvl="2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Min. # vertices or</a:t>
            </a:r>
          </a:p>
          <a:p>
            <a:pPr lvl="2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dirty="0" smtClean="0"/>
              <a:t>Min. critical path delay</a:t>
            </a:r>
          </a:p>
          <a:p>
            <a:pPr marL="863600" lvl="1" indent="-287338" defTabSz="449263" eaLnBrk="1" hangingPunct="1"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dirty="0" smtClean="0"/>
          </a:p>
        </p:txBody>
      </p:sp>
      <p:sp>
        <p:nvSpPr>
          <p:cNvPr id="38916" name="AutoShape 19"/>
          <p:cNvSpPr>
            <a:spLocks noChangeArrowheads="1"/>
          </p:cNvSpPr>
          <p:nvPr/>
        </p:nvSpPr>
        <p:spPr bwMode="auto">
          <a:xfrm>
            <a:off x="6523038" y="3875088"/>
            <a:ext cx="34925" cy="474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z="3400" smtClean="0"/>
              <a:t>LUT-Technology Mapping</a:t>
            </a:r>
            <a:endParaRPr lang="de-DE" altLang="fa-IR" sz="3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Research Topic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Choose a topic for presentation</a:t>
            </a:r>
          </a:p>
          <a:p>
            <a:pPr lvl="1"/>
            <a:r>
              <a:rPr lang="en-US" altLang="fa-IR" smtClean="0"/>
              <a:t>Oral presentation</a:t>
            </a:r>
          </a:p>
          <a:p>
            <a:pPr lvl="1"/>
            <a:r>
              <a:rPr lang="en-US" altLang="fa-IR" smtClean="0"/>
              <a:t>Written report</a:t>
            </a:r>
          </a:p>
          <a:p>
            <a:pPr lvl="2"/>
            <a:r>
              <a:rPr lang="en-US" altLang="fa-IR" smtClean="0"/>
              <a:t>Either a research paper or a practical topic</a:t>
            </a:r>
          </a:p>
          <a:p>
            <a:pPr lvl="3"/>
            <a:endParaRPr lang="en-US" altLang="fa-IR" smtClean="0"/>
          </a:p>
          <a:p>
            <a:r>
              <a:rPr lang="en-US" altLang="fa-IR" smtClean="0"/>
              <a:t>Scehdule:</a:t>
            </a:r>
          </a:p>
          <a:p>
            <a:pPr lvl="1"/>
            <a:r>
              <a:rPr lang="en-US" altLang="fa-IR" smtClean="0"/>
              <a:t>Topic selection: 30 Aban</a:t>
            </a:r>
          </a:p>
          <a:p>
            <a:pPr lvl="1"/>
            <a:r>
              <a:rPr lang="en-US" altLang="fa-IR" smtClean="0"/>
              <a:t>Oral presentations: 15-17 min.</a:t>
            </a:r>
          </a:p>
          <a:p>
            <a:pPr lvl="2"/>
            <a:r>
              <a:rPr lang="en-US" altLang="fa-IR" smtClean="0"/>
              <a:t>29 Azar</a:t>
            </a:r>
          </a:p>
          <a:p>
            <a:pPr lvl="2"/>
            <a:r>
              <a:rPr lang="en-US" altLang="fa-IR" smtClean="0"/>
              <a:t>1 Dey</a:t>
            </a:r>
          </a:p>
          <a:p>
            <a:pPr lvl="2"/>
            <a:r>
              <a:rPr lang="en-US" altLang="fa-IR" smtClean="0"/>
              <a:t>6 Dey</a:t>
            </a:r>
          </a:p>
          <a:p>
            <a:pPr lvl="1"/>
            <a:r>
              <a:rPr lang="en-US" altLang="fa-IR" smtClean="0"/>
              <a:t>Written reports</a:t>
            </a:r>
          </a:p>
          <a:p>
            <a:pPr lvl="2"/>
            <a:r>
              <a:rPr lang="en-US" altLang="fa-IR" smtClean="0"/>
              <a:t>6 Dey</a:t>
            </a:r>
          </a:p>
          <a:p>
            <a:pPr lvl="1"/>
            <a:endParaRPr lang="en-US" altLang="fa-IR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ED048-5CF0-4B65-8377-193465852D7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CA2DFD-28B4-4E42-94E7-E4C38112297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Types of Algorithms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847013" cy="568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fa-IR" sz="2000" dirty="0" smtClean="0"/>
              <a:t>Input to technology mapping: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2000" dirty="0" smtClean="0"/>
              <a:t>Netlist of flip flops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2000" dirty="0" smtClean="0"/>
              <a:t>Nodes with Boolean functions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2000" dirty="0" smtClean="0"/>
              <a:t>[Special-purpose blocks (preserved by synthesis)]</a:t>
            </a:r>
          </a:p>
          <a:p>
            <a:pPr marL="1277937" lvl="2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Multipliers</a:t>
            </a:r>
          </a:p>
          <a:p>
            <a:pPr marL="1277937" lvl="2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Memory blocks</a:t>
            </a:r>
          </a:p>
          <a:p>
            <a:pPr marL="1277937" lvl="2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Adders</a:t>
            </a:r>
          </a:p>
          <a:p>
            <a:pPr marL="1277937" lvl="2" indent="-419100" eaLnBrk="1" hangingPunct="1">
              <a:lnSpc>
                <a:spcPct val="90000"/>
              </a:lnSpc>
            </a:pPr>
            <a:endParaRPr lang="en-US" altLang="fa-IR" sz="1800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96952"/>
            <a:ext cx="4637831" cy="33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6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3CCD8-3AB1-40B3-9B22-FD072003669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8450" y="1031875"/>
            <a:ext cx="8505825" cy="5205413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Technology mapping:</a:t>
            </a:r>
          </a:p>
          <a:p>
            <a:pPr marL="742950" lvl="1" indent="-28575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Implements the optimized nodes of the Boolean network to the target device library.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800" dirty="0" smtClean="0"/>
          </a:p>
          <a:p>
            <a:pPr marL="742950" lvl="1" indent="-28575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For FPGA, library elements = LUT</a:t>
            </a: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>
                <a:sym typeface="Wingdings" panose="05000000000000000000" pitchFamily="2" charset="2"/>
              </a:rPr>
              <a:t> </a:t>
            </a:r>
            <a:r>
              <a:rPr lang="en-GB" altLang="fa-IR" sz="2400" dirty="0" smtClean="0"/>
              <a:t>LUT-based technology mapping (LUT mapping)</a:t>
            </a:r>
            <a:endParaRPr lang="en-GB" altLang="fa-IR" sz="800" dirty="0" smtClean="0"/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400" dirty="0" smtClean="0"/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Objectives:</a:t>
            </a: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Number of </a:t>
            </a:r>
            <a:r>
              <a:rPr lang="en-GB" altLang="fa-IR" sz="2400" dirty="0" err="1" smtClean="0"/>
              <a:t>LUTs</a:t>
            </a:r>
            <a:r>
              <a:rPr lang="en-GB" altLang="fa-IR" sz="2400" dirty="0" smtClean="0"/>
              <a:t> (area)</a:t>
            </a: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Signal delay (speed)</a:t>
            </a: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Routability</a:t>
            </a: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dirty="0" smtClean="0"/>
              <a:t>Power (few publications)</a:t>
            </a:r>
          </a:p>
          <a:p>
            <a:pPr marL="457200" indent="-4572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80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LUT-Technology Mapping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CA2DFD-28B4-4E42-94E7-E4C38112297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Types of Algorithms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847013" cy="5689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US" altLang="fa-IR" sz="2800" dirty="0" smtClean="0"/>
              <a:t>Classification: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fa-IR" sz="1800" dirty="0" smtClean="0"/>
              <a:t>Based on objective functions: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Area-driven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Performance-driven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Routability-driven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Power-driven</a:t>
            </a:r>
          </a:p>
          <a:p>
            <a:pPr marL="419100" indent="-4191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fa-IR" sz="1800" dirty="0" smtClean="0"/>
              <a:t>Based on input network: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Combinational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fa-IR" sz="1600" dirty="0" smtClean="0"/>
              <a:t>Assumes fixed positions for sequential elements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fa-IR" sz="1600" dirty="0" smtClean="0"/>
              <a:t>Only considers the combinational logic between sequential elements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1800" dirty="0" smtClean="0"/>
              <a:t>Sequential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fa-IR" sz="1800" dirty="0" smtClean="0"/>
              <a:t>May relocate </a:t>
            </a:r>
            <a:r>
              <a:rPr lang="en-US" altLang="fa-IR" sz="1800" dirty="0" err="1" smtClean="0"/>
              <a:t>FFs</a:t>
            </a:r>
            <a:r>
              <a:rPr lang="en-US" altLang="fa-IR" sz="1800" dirty="0" smtClean="0"/>
              <a:t> during mapping (retiming)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fa-IR" sz="1800" dirty="0" smtClean="0"/>
              <a:t>Can explore a much larger solution space (better </a:t>
            </a:r>
            <a:r>
              <a:rPr lang="en-US" altLang="fa-IR" sz="1800" smtClean="0"/>
              <a:t>quality)</a:t>
            </a:r>
            <a:endParaRPr lang="en-US" altLang="fa-IR" sz="1800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928688"/>
            <a:ext cx="334168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9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D65D81-FD11-4E20-9642-38CB61457A9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Types of Algorithms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2073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Structural TM: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Does not modify the input netlist (except logic duplication).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Covers a netlist with logic cells (e.g., </a:t>
            </a:r>
            <a:r>
              <a:rPr lang="en-US" altLang="fa-IR" sz="2000" i="1" smtClean="0"/>
              <a:t>K</a:t>
            </a:r>
            <a:r>
              <a:rPr lang="en-US" altLang="fa-IR" sz="2000" smtClean="0"/>
              <a:t>-LUTs)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Efficient for large designs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Most algorithms are structural.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Functional TM: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Mixes Boolean optimization with covering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Can </a:t>
            </a:r>
            <a:r>
              <a:rPr lang="en-US" altLang="fa-IR" sz="2000" i="1" smtClean="0"/>
              <a:t>potentially</a:t>
            </a:r>
            <a:r>
              <a:rPr lang="en-US" altLang="fa-IR" sz="2000" smtClean="0"/>
              <a:t> explore a larger solution space than structural mapping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Time-consuming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>
                <a:sym typeface="Wingdings" panose="05000000000000000000" pitchFamily="2" charset="2"/>
              </a:rPr>
              <a:t> Restricted</a:t>
            </a:r>
            <a:r>
              <a:rPr lang="en-US" altLang="fa-IR" sz="1800" smtClean="0"/>
              <a:t> to small designs (or small portions of a large design)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smtClean="0"/>
          </a:p>
          <a:p>
            <a:pPr lvl="1" eaLnBrk="1" hangingPunct="1">
              <a:lnSpc>
                <a:spcPct val="90000"/>
              </a:lnSpc>
            </a:pPr>
            <a:endParaRPr lang="en-US" altLang="fa-IR" sz="20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9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F61F45-F29C-407B-A482-6877640701D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FPGAs vs. Custom Logic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Cost metric for custom static gates:</a:t>
            </a:r>
          </a:p>
          <a:p>
            <a:pPr lvl="1" eaLnBrk="1" hangingPunct="1"/>
            <a:r>
              <a:rPr lang="en-US" altLang="fa-IR" dirty="0" smtClean="0"/>
              <a:t>Literal</a:t>
            </a:r>
          </a:p>
          <a:p>
            <a:pPr marL="1144587" lvl="2" indent="-285750" eaLnBrk="1" hangingPunct="1"/>
            <a:r>
              <a:rPr lang="en-US" altLang="fa-IR" dirty="0" smtClean="0"/>
              <a:t>ax + </a:t>
            </a:r>
            <a:r>
              <a:rPr lang="en-US" altLang="fa-IR" dirty="0" err="1" smtClean="0"/>
              <a:t>bx</a:t>
            </a:r>
            <a:r>
              <a:rPr lang="en-US" altLang="fa-IR" dirty="0" smtClean="0"/>
              <a:t>’ has four literals: 8 transistors</a:t>
            </a:r>
          </a:p>
          <a:p>
            <a:pPr eaLnBrk="1" hangingPunct="1"/>
            <a:r>
              <a:rPr lang="en-US" altLang="fa-IR" dirty="0" smtClean="0"/>
              <a:t>Cost metric for FPGAs:</a:t>
            </a:r>
          </a:p>
          <a:p>
            <a:pPr lvl="1" eaLnBrk="1" hangingPunct="1"/>
            <a:r>
              <a:rPr lang="en-US" altLang="fa-IR" dirty="0" smtClean="0"/>
              <a:t>Logic element</a:t>
            </a:r>
          </a:p>
          <a:p>
            <a:pPr marL="1144587" lvl="2" indent="-285750" eaLnBrk="1" hangingPunct="1"/>
            <a:r>
              <a:rPr lang="en-US" altLang="fa-IR" dirty="0" smtClean="0"/>
              <a:t>All functions that fit in an LE: same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63EA1-90C8-47DF-826A-7A1D85D499C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FPGA Tech Mapping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219200"/>
            <a:ext cx="7215188" cy="4648200"/>
          </a:xfrm>
        </p:spPr>
        <p:txBody>
          <a:bodyPr/>
          <a:lstStyle/>
          <a:p>
            <a:pPr lvl="1" eaLnBrk="1" hangingPunct="1"/>
            <a:r>
              <a:rPr lang="en-US" altLang="fa-IR" sz="2000" dirty="0" smtClean="0"/>
              <a:t>Cost (number of inputs) doesn’t always increase with added functions</a:t>
            </a:r>
          </a:p>
        </p:txBody>
      </p:sp>
      <p:pic>
        <p:nvPicPr>
          <p:cNvPr id="26629" name="Picture 4" descr="chortle-k-inpu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2514600"/>
            <a:ext cx="4281487" cy="35067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42A3EE-25C8-4A20-BBB2-6084D0A7A67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3857625" y="428625"/>
          <a:ext cx="8659813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Visio" r:id="rId4" imgW="6124368" imgH="4092695" progId="Visio.Drawing.11">
                  <p:embed/>
                </p:oleObj>
              </mc:Choice>
              <mc:Fallback>
                <p:oleObj name="Visio" r:id="rId4" imgW="6124368" imgH="409269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28625"/>
                        <a:ext cx="8659813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85750" y="1714500"/>
            <a:ext cx="5630863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598" tIns="41799" rIns="83598" bIns="41799"/>
          <a:lstStyle/>
          <a:p>
            <a:pPr marL="457200" indent="-457200" defTabSz="449263" eaLnBrk="1" hangingPunct="1">
              <a:spcBef>
                <a:spcPct val="20000"/>
              </a:spcBef>
              <a:buSzPct val="85000"/>
              <a:buFontTx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2200" b="1" kern="0" dirty="0">
                <a:solidFill>
                  <a:srgbClr val="FF5050"/>
                </a:solidFill>
                <a:latin typeface="+mn-lt"/>
                <a:cs typeface="Lucida Sans Unicode" pitchFamily="34" charset="0"/>
              </a:rPr>
              <a:t>LUT-technology mapping problem:</a:t>
            </a:r>
          </a:p>
          <a:p>
            <a:pPr marL="863600" lvl="1" indent="-287338" defTabSz="449263" eaLnBrk="1" hangingPunct="1">
              <a:spcBef>
                <a:spcPct val="20000"/>
              </a:spcBef>
              <a:buSzPct val="85000"/>
              <a:buFont typeface="Wingdings" pitchFamily="2" charset="2"/>
              <a:buChar char="Ø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2200" kern="0" dirty="0">
                <a:solidFill>
                  <a:srgbClr val="0000FF"/>
                </a:solidFill>
                <a:latin typeface="+mn-lt"/>
                <a:cs typeface="Lucida Sans Unicode" pitchFamily="34" charset="0"/>
              </a:rPr>
              <a:t>Covering a Boolean network with a set of K-feasible cones.</a:t>
            </a:r>
          </a:p>
          <a:p>
            <a:pPr marL="1143000" lvl="2" indent="-228600" defTabSz="449263" eaLnBrk="1" hangingPunct="1">
              <a:spcBef>
                <a:spcPct val="20000"/>
              </a:spcBef>
              <a:buSzPct val="85000"/>
              <a:buFont typeface="Arial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2000" kern="0" dirty="0">
                <a:latin typeface="+mn-lt"/>
                <a:cs typeface="Lucida Sans Unicode" pitchFamily="34" charset="0"/>
              </a:rPr>
              <a:t>The Boolean network is usually 2-bounded (if not, it is converted to 2-bounded)</a:t>
            </a:r>
          </a:p>
          <a:p>
            <a:pPr marL="228600" indent="-228600" defTabSz="449263" eaLnBrk="1" hangingPunct="1">
              <a:spcBef>
                <a:spcPct val="20000"/>
              </a:spcBef>
              <a:buSzPct val="85000"/>
              <a:buFont typeface="Arial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endParaRPr lang="en-GB" sz="2000" kern="0" dirty="0">
              <a:latin typeface="+mn-lt"/>
              <a:cs typeface="Lucida Sans Unicode" pitchFamily="34" charset="0"/>
            </a:endParaRPr>
          </a:p>
          <a:p>
            <a:pPr marL="228600" indent="-228600" defTabSz="449263" eaLnBrk="1" hangingPunct="1">
              <a:spcBef>
                <a:spcPct val="20000"/>
              </a:spcBef>
              <a:buSzPct val="85000"/>
              <a:buFont typeface="Arial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2200" b="1" kern="0" dirty="0">
                <a:solidFill>
                  <a:srgbClr val="FF5050"/>
                </a:solidFill>
                <a:latin typeface="+mn-lt"/>
                <a:cs typeface="Lucida Sans Unicode" pitchFamily="34" charset="0"/>
              </a:rPr>
              <a:t>Example:</a:t>
            </a:r>
          </a:p>
          <a:p>
            <a:pPr marL="685800" lvl="1" indent="-228600" defTabSz="449263" eaLnBrk="1" hangingPunct="1">
              <a:spcBef>
                <a:spcPct val="2000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2000" kern="0" dirty="0">
                <a:latin typeface="+mn-lt"/>
                <a:cs typeface="Lucida Sans Unicode" pitchFamily="34" charset="0"/>
              </a:rPr>
              <a:t>K = 4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 anchor="ctr"/>
          <a:lstStyle/>
          <a:p>
            <a:pPr algn="ctr" defTabSz="1019175" eaLnBrk="1" hangingPunct="1">
              <a:defRPr/>
            </a:pPr>
            <a:r>
              <a:rPr lang="en-GB" sz="3400" b="1" kern="0">
                <a:solidFill>
                  <a:srgbClr val="E44EE4"/>
                </a:solidFill>
                <a:latin typeface="+mj-lt"/>
                <a:ea typeface="+mj-ea"/>
                <a:cs typeface="Lucida Sans Unicode" pitchFamily="34" charset="0"/>
              </a:rPr>
              <a:t>LUT-Technology Mapping</a:t>
            </a:r>
            <a:endParaRPr lang="de-DE" sz="3400" b="1" kern="0" dirty="0">
              <a:solidFill>
                <a:srgbClr val="E44EE4"/>
              </a:solidFill>
              <a:latin typeface="+mj-lt"/>
              <a:ea typeface="+mj-ea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21718</TotalTime>
  <Words>544</Words>
  <Application>Microsoft Office PowerPoint</Application>
  <PresentationFormat>On-screen Show (4:3)</PresentationFormat>
  <Paragraphs>145</Paragraphs>
  <Slides>14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Lucida Sans Unicode</vt:lpstr>
      <vt:lpstr>StarSymbol</vt:lpstr>
      <vt:lpstr>Tekton</vt:lpstr>
      <vt:lpstr>Times New Roman</vt:lpstr>
      <vt:lpstr>Wingdings</vt:lpstr>
      <vt:lpstr>1_presentation_template</vt:lpstr>
      <vt:lpstr>Visio</vt:lpstr>
      <vt:lpstr>FPGA Technology Mapping</vt:lpstr>
      <vt:lpstr>Research Topic </vt:lpstr>
      <vt:lpstr>Types of Algorithms</vt:lpstr>
      <vt:lpstr>LUT-Technology Mapping</vt:lpstr>
      <vt:lpstr>Types of Algorithms</vt:lpstr>
      <vt:lpstr>Types of Algorithms</vt:lpstr>
      <vt:lpstr>FPGAs vs. Custom Logic</vt:lpstr>
      <vt:lpstr>FPGA Tech Mapping</vt:lpstr>
      <vt:lpstr>PowerPoint Presentation</vt:lpstr>
      <vt:lpstr>LUT-Technology Mapping</vt:lpstr>
      <vt:lpstr>LUT-Technology Mapping</vt:lpstr>
      <vt:lpstr>LUT-Technology Mapping</vt:lpstr>
      <vt:lpstr>How much fits in an LUT?</vt:lpstr>
      <vt:lpstr>LUT-Technology Mapping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529</cp:revision>
  <dcterms:created xsi:type="dcterms:W3CDTF">1601-01-01T00:00:00Z</dcterms:created>
  <dcterms:modified xsi:type="dcterms:W3CDTF">2024-11-20T15:30:31Z</dcterms:modified>
</cp:coreProperties>
</file>