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976" r:id="rId2"/>
  </p:sldMasterIdLst>
  <p:notesMasterIdLst>
    <p:notesMasterId r:id="rId67"/>
  </p:notesMasterIdLst>
  <p:sldIdLst>
    <p:sldId id="303" r:id="rId3"/>
    <p:sldId id="338" r:id="rId4"/>
    <p:sldId id="467" r:id="rId5"/>
    <p:sldId id="344" r:id="rId6"/>
    <p:sldId id="391" r:id="rId7"/>
    <p:sldId id="392" r:id="rId8"/>
    <p:sldId id="394" r:id="rId9"/>
    <p:sldId id="393" r:id="rId10"/>
    <p:sldId id="395" r:id="rId11"/>
    <p:sldId id="396" r:id="rId12"/>
    <p:sldId id="397" r:id="rId13"/>
    <p:sldId id="398" r:id="rId14"/>
    <p:sldId id="400" r:id="rId15"/>
    <p:sldId id="399" r:id="rId16"/>
    <p:sldId id="401" r:id="rId17"/>
    <p:sldId id="403" r:id="rId18"/>
    <p:sldId id="462" r:id="rId19"/>
    <p:sldId id="457" r:id="rId20"/>
    <p:sldId id="458" r:id="rId21"/>
    <p:sldId id="459" r:id="rId22"/>
    <p:sldId id="460" r:id="rId23"/>
    <p:sldId id="461" r:id="rId24"/>
    <p:sldId id="468" r:id="rId25"/>
    <p:sldId id="469" r:id="rId26"/>
    <p:sldId id="470" r:id="rId27"/>
    <p:sldId id="471" r:id="rId28"/>
    <p:sldId id="472" r:id="rId29"/>
    <p:sldId id="439" r:id="rId30"/>
    <p:sldId id="442" r:id="rId31"/>
    <p:sldId id="443" r:id="rId32"/>
    <p:sldId id="444" r:id="rId33"/>
    <p:sldId id="445" r:id="rId34"/>
    <p:sldId id="446" r:id="rId35"/>
    <p:sldId id="447" r:id="rId36"/>
    <p:sldId id="448" r:id="rId37"/>
    <p:sldId id="449" r:id="rId38"/>
    <p:sldId id="450" r:id="rId39"/>
    <p:sldId id="347" r:id="rId40"/>
    <p:sldId id="348" r:id="rId41"/>
    <p:sldId id="349" r:id="rId42"/>
    <p:sldId id="350" r:id="rId43"/>
    <p:sldId id="412" r:id="rId44"/>
    <p:sldId id="413" r:id="rId45"/>
    <p:sldId id="415" r:id="rId46"/>
    <p:sldId id="416" r:id="rId47"/>
    <p:sldId id="418" r:id="rId48"/>
    <p:sldId id="419" r:id="rId49"/>
    <p:sldId id="420" r:id="rId50"/>
    <p:sldId id="421" r:id="rId51"/>
    <p:sldId id="422" r:id="rId52"/>
    <p:sldId id="423" r:id="rId53"/>
    <p:sldId id="424" r:id="rId54"/>
    <p:sldId id="417" r:id="rId55"/>
    <p:sldId id="425" r:id="rId56"/>
    <p:sldId id="426" r:id="rId57"/>
    <p:sldId id="427" r:id="rId58"/>
    <p:sldId id="428" r:id="rId59"/>
    <p:sldId id="429" r:id="rId60"/>
    <p:sldId id="430" r:id="rId61"/>
    <p:sldId id="431" r:id="rId62"/>
    <p:sldId id="432" r:id="rId63"/>
    <p:sldId id="433" r:id="rId64"/>
    <p:sldId id="434" r:id="rId65"/>
    <p:sldId id="336" r:id="rId6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3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CCFFCC"/>
    <a:srgbClr val="FFFFFF"/>
    <a:srgbClr val="008000"/>
    <a:srgbClr val="0033CC"/>
    <a:srgbClr val="990000"/>
    <a:srgbClr val="FF33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36" autoAdjust="0"/>
    <p:restoredTop sz="88932" autoAdjust="0"/>
  </p:normalViewPr>
  <p:slideViewPr>
    <p:cSldViewPr>
      <p:cViewPr varScale="1">
        <p:scale>
          <a:sx n="58" d="100"/>
          <a:sy n="58" d="100"/>
        </p:scale>
        <p:origin x="833" y="24"/>
      </p:cViewPr>
      <p:guideLst>
        <p:guide orient="horz" pos="193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79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B12C1F7-FDC3-4DDA-BBDB-E4BA1DD731F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3889928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D33680-BB5A-499F-8499-29CDC9D45098}" type="slidenum">
              <a:rPr lang="en-US" altLang="fa-IR" smtClean="0"/>
              <a:pPr>
                <a:spcBef>
                  <a:spcPct val="0"/>
                </a:spcBef>
              </a:pPr>
              <a:t>1</a:t>
            </a:fld>
            <a:endParaRPr lang="en-US" altLang="fa-IR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165125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79C746-B70A-43D6-B27D-71CD2CD46A95}" type="slidenum">
              <a:rPr lang="en-US" altLang="fa-IR" smtClean="0"/>
              <a:pPr>
                <a:spcBef>
                  <a:spcPct val="0"/>
                </a:spcBef>
              </a:pPr>
              <a:t>10</a:t>
            </a:fld>
            <a:endParaRPr lang="en-US" altLang="fa-IR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98882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14B641-62F6-445F-A009-1B70016A0FBC}" type="slidenum">
              <a:rPr lang="en-US" altLang="fa-IR" smtClean="0"/>
              <a:pPr>
                <a:spcBef>
                  <a:spcPct val="0"/>
                </a:spcBef>
              </a:pPr>
              <a:t>11</a:t>
            </a:fld>
            <a:endParaRPr lang="en-US" altLang="fa-IR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571598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CDD376B-EE0C-4996-9CBE-F17437FC55AA}" type="slidenum">
              <a:rPr lang="en-US" altLang="fa-IR" smtClean="0"/>
              <a:pPr>
                <a:spcBef>
                  <a:spcPct val="0"/>
                </a:spcBef>
              </a:pPr>
              <a:t>12</a:t>
            </a:fld>
            <a:endParaRPr lang="en-US" altLang="fa-I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260417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485969-CE0F-466E-B8CB-4F9AD4C94076}" type="slidenum">
              <a:rPr lang="en-US" altLang="fa-IR" smtClean="0"/>
              <a:pPr>
                <a:spcBef>
                  <a:spcPct val="0"/>
                </a:spcBef>
              </a:pPr>
              <a:t>13</a:t>
            </a:fld>
            <a:endParaRPr lang="en-US" altLang="fa-IR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135208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657A46-C46A-499A-89DD-9CBBFD8B8EC8}" type="slidenum">
              <a:rPr lang="en-US" altLang="fa-IR" smtClean="0"/>
              <a:pPr>
                <a:spcBef>
                  <a:spcPct val="0"/>
                </a:spcBef>
              </a:pPr>
              <a:t>14</a:t>
            </a:fld>
            <a:endParaRPr lang="en-US" altLang="fa-IR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80333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2F4A65-AAD5-452F-BC96-6C02FCE9F8F8}" type="slidenum">
              <a:rPr lang="en-US" altLang="fa-IR" smtClean="0"/>
              <a:pPr>
                <a:spcBef>
                  <a:spcPct val="0"/>
                </a:spcBef>
              </a:pPr>
              <a:t>15</a:t>
            </a:fld>
            <a:endParaRPr lang="en-US" altLang="fa-IR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115423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FB762A-435F-4B84-8EF3-79631DA8620A}" type="slidenum">
              <a:rPr lang="en-US" altLang="fa-IR" smtClean="0"/>
              <a:pPr>
                <a:spcBef>
                  <a:spcPct val="0"/>
                </a:spcBef>
              </a:pPr>
              <a:t>16</a:t>
            </a:fld>
            <a:endParaRPr lang="en-US" altLang="fa-IR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6230845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2AF918-B2FC-4BFE-A41E-64C17E0B9195}" type="slidenum">
              <a:rPr lang="en-US" altLang="fa-IR" smtClean="0"/>
              <a:pPr>
                <a:spcBef>
                  <a:spcPct val="0"/>
                </a:spcBef>
              </a:pPr>
              <a:t>17</a:t>
            </a:fld>
            <a:endParaRPr lang="en-US" altLang="fa-IR" smtClean="0"/>
          </a:p>
        </p:txBody>
      </p:sp>
    </p:spTree>
    <p:extLst>
      <p:ext uri="{BB962C8B-B14F-4D97-AF65-F5344CB8AC3E}">
        <p14:creationId xmlns:p14="http://schemas.microsoft.com/office/powerpoint/2010/main" val="3388824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4669E7-2791-4F97-86E0-803E00A9221A}" type="slidenum">
              <a:rPr lang="en-US" altLang="fa-IR" smtClean="0"/>
              <a:pPr>
                <a:spcBef>
                  <a:spcPct val="0"/>
                </a:spcBef>
              </a:pPr>
              <a:t>18</a:t>
            </a:fld>
            <a:endParaRPr lang="en-US" altLang="fa-IR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2672636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A981AC-4B20-4B0E-8268-6FEED97D60D5}" type="slidenum">
              <a:rPr lang="en-US" altLang="fa-IR" smtClean="0"/>
              <a:pPr>
                <a:spcBef>
                  <a:spcPct val="0"/>
                </a:spcBef>
              </a:pPr>
              <a:t>19</a:t>
            </a:fld>
            <a:endParaRPr lang="en-US" altLang="fa-IR" smtClean="0"/>
          </a:p>
        </p:txBody>
      </p:sp>
    </p:spTree>
    <p:extLst>
      <p:ext uri="{BB962C8B-B14F-4D97-AF65-F5344CB8AC3E}">
        <p14:creationId xmlns:p14="http://schemas.microsoft.com/office/powerpoint/2010/main" val="324719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56CFEA-DF4E-4655-9049-468D8290A614}" type="slidenum">
              <a:rPr lang="en-US" altLang="fa-IR" smtClean="0"/>
              <a:pPr>
                <a:spcBef>
                  <a:spcPct val="0"/>
                </a:spcBef>
              </a:pPr>
              <a:t>2</a:t>
            </a:fld>
            <a:endParaRPr lang="en-US" altLang="fa-IR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47825" y="1195388"/>
            <a:ext cx="3611563" cy="2708275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538" y="4375150"/>
            <a:ext cx="4098925" cy="3527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eaLnBrk="1" hangingPunct="1"/>
            <a:endParaRPr lang="de-DE" altLang="fa-IR" smtClean="0"/>
          </a:p>
        </p:txBody>
      </p:sp>
    </p:spTree>
    <p:extLst>
      <p:ext uri="{BB962C8B-B14F-4D97-AF65-F5344CB8AC3E}">
        <p14:creationId xmlns:p14="http://schemas.microsoft.com/office/powerpoint/2010/main" val="2963063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A5AFBE-C22D-43D8-BBB2-9744B7D96C1E}" type="slidenum">
              <a:rPr lang="en-US" altLang="fa-IR" smtClean="0"/>
              <a:pPr>
                <a:spcBef>
                  <a:spcPct val="0"/>
                </a:spcBef>
              </a:pPr>
              <a:t>20</a:t>
            </a:fld>
            <a:endParaRPr lang="en-US" altLang="fa-IR" smtClean="0"/>
          </a:p>
        </p:txBody>
      </p:sp>
    </p:spTree>
    <p:extLst>
      <p:ext uri="{BB962C8B-B14F-4D97-AF65-F5344CB8AC3E}">
        <p14:creationId xmlns:p14="http://schemas.microsoft.com/office/powerpoint/2010/main" val="27482037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10DE0DB-2296-4690-BF8C-60684B28448F}" type="slidenum">
              <a:rPr lang="en-US" altLang="fa-IR" smtClean="0"/>
              <a:pPr>
                <a:spcBef>
                  <a:spcPct val="0"/>
                </a:spcBef>
              </a:pPr>
              <a:t>21</a:t>
            </a:fld>
            <a:endParaRPr lang="en-US" altLang="fa-IR" smtClean="0"/>
          </a:p>
        </p:txBody>
      </p:sp>
    </p:spTree>
    <p:extLst>
      <p:ext uri="{BB962C8B-B14F-4D97-AF65-F5344CB8AC3E}">
        <p14:creationId xmlns:p14="http://schemas.microsoft.com/office/powerpoint/2010/main" val="41482491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652BC8-12D6-4ED8-800E-CBEB3D54E40C}" type="slidenum">
              <a:rPr lang="en-US" altLang="fa-IR" smtClean="0"/>
              <a:pPr>
                <a:spcBef>
                  <a:spcPct val="0"/>
                </a:spcBef>
              </a:pPr>
              <a:t>22</a:t>
            </a:fld>
            <a:endParaRPr lang="en-US" altLang="fa-IR" smtClean="0"/>
          </a:p>
        </p:txBody>
      </p:sp>
    </p:spTree>
    <p:extLst>
      <p:ext uri="{BB962C8B-B14F-4D97-AF65-F5344CB8AC3E}">
        <p14:creationId xmlns:p14="http://schemas.microsoft.com/office/powerpoint/2010/main" val="15370912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2811B5-0759-440E-BD73-5E8995204AA9}" type="slidenum">
              <a:rPr lang="en-US" altLang="fa-IR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23</a:t>
            </a:fld>
            <a:endParaRPr lang="en-US" altLang="fa-IR" smtClean="0">
              <a:solidFill>
                <a:srgbClr val="000000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47825" y="1195388"/>
            <a:ext cx="3611563" cy="27082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538" y="4375150"/>
            <a:ext cx="4098925" cy="3527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eaLnBrk="1" hangingPunct="1"/>
            <a:endParaRPr lang="de-DE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9490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733DB2-8F4B-4B29-97A1-62191F3B5F3B}" type="slidenum">
              <a:rPr lang="en-US" altLang="fa-IR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24</a:t>
            </a:fld>
            <a:endParaRPr lang="en-US" altLang="fa-IR" smtClean="0">
              <a:solidFill>
                <a:srgbClr val="000000"/>
              </a:solidFill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495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AF44B5-0FF9-45BD-9B4C-083B9D8569FF}" type="slidenum">
              <a:rPr lang="en-US" altLang="fa-IR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25</a:t>
            </a:fld>
            <a:endParaRPr lang="en-US" altLang="fa-IR" smtClean="0">
              <a:solidFill>
                <a:srgbClr val="000000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47825" y="1195388"/>
            <a:ext cx="3611563" cy="2708275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538" y="4375150"/>
            <a:ext cx="4098925" cy="3527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eaLnBrk="1" hangingPunct="1"/>
            <a:endParaRPr lang="de-DE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9092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2D34B2-70C7-4C8A-99CE-26FF4AC542BA}" type="slidenum">
              <a:rPr lang="en-US" altLang="fa-IR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26</a:t>
            </a:fld>
            <a:endParaRPr lang="en-US" altLang="fa-IR" smtClean="0">
              <a:solidFill>
                <a:srgbClr val="000000"/>
              </a:solidFill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47825" y="1195388"/>
            <a:ext cx="3611563" cy="2708275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538" y="4375150"/>
            <a:ext cx="4098925" cy="3527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eaLnBrk="1" hangingPunct="1"/>
            <a:endParaRPr lang="de-DE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6735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428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FA17D4-32CE-4037-95F5-2BDE553570D8}" type="slidenum">
              <a:rPr lang="en-US" altLang="fa-IR" smtClean="0"/>
              <a:pPr>
                <a:spcBef>
                  <a:spcPct val="0"/>
                </a:spcBef>
              </a:pPr>
              <a:t>28</a:t>
            </a:fld>
            <a:endParaRPr lang="en-US" altLang="fa-IR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47825" y="1195388"/>
            <a:ext cx="3611563" cy="270827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538" y="4375150"/>
            <a:ext cx="4098925" cy="3527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eaLnBrk="1" hangingPunct="1"/>
            <a:endParaRPr lang="de-DE" altLang="fa-IR" smtClean="0"/>
          </a:p>
        </p:txBody>
      </p:sp>
    </p:spTree>
    <p:extLst>
      <p:ext uri="{BB962C8B-B14F-4D97-AF65-F5344CB8AC3E}">
        <p14:creationId xmlns:p14="http://schemas.microsoft.com/office/powerpoint/2010/main" val="39258311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5F44BAC-887D-412C-B752-A0B1DC4D31F8}" type="slidenum">
              <a:rPr lang="en-US" altLang="fa-IR"/>
              <a:pPr algn="r" eaLnBrk="1" hangingPunct="1">
                <a:spcBef>
                  <a:spcPct val="0"/>
                </a:spcBef>
              </a:pPr>
              <a:t>29</a:t>
            </a:fld>
            <a:endParaRPr lang="en-US" altLang="fa-I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912585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97292C6-99B5-4F73-93A9-3372EFDB0876}" type="slidenum">
              <a:rPr lang="en-US" altLang="fa-IR" smtClean="0"/>
              <a:pPr>
                <a:spcBef>
                  <a:spcPct val="0"/>
                </a:spcBef>
              </a:pPr>
              <a:t>3</a:t>
            </a:fld>
            <a:endParaRPr lang="en-US" altLang="fa-IR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8336271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F86B1B-CEF6-475E-BC7F-402524690015}" type="slidenum">
              <a:rPr lang="en-US" altLang="fa-IR" smtClean="0"/>
              <a:pPr>
                <a:spcBef>
                  <a:spcPct val="0"/>
                </a:spcBef>
              </a:pPr>
              <a:t>30</a:t>
            </a:fld>
            <a:endParaRPr lang="en-US" altLang="fa-IR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5019344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6EBAA5E-2B96-40C3-B3C8-E97ECE2833B1}" type="slidenum">
              <a:rPr lang="en-US" altLang="fa-IR" smtClean="0"/>
              <a:pPr>
                <a:spcBef>
                  <a:spcPct val="0"/>
                </a:spcBef>
              </a:pPr>
              <a:t>31</a:t>
            </a:fld>
            <a:endParaRPr lang="en-US" altLang="fa-IR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6510791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D29C80-2910-495E-A73C-2D0319518AC4}" type="slidenum">
              <a:rPr lang="en-US" altLang="fa-IR" smtClean="0"/>
              <a:pPr>
                <a:spcBef>
                  <a:spcPct val="0"/>
                </a:spcBef>
              </a:pPr>
              <a:t>32</a:t>
            </a:fld>
            <a:endParaRPr lang="en-US" altLang="fa-IR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47825" y="1195388"/>
            <a:ext cx="3611563" cy="2708275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538" y="4375150"/>
            <a:ext cx="4098925" cy="3527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eaLnBrk="1" hangingPunct="1"/>
            <a:endParaRPr lang="de-DE" altLang="fa-IR" smtClean="0"/>
          </a:p>
        </p:txBody>
      </p:sp>
    </p:spTree>
    <p:extLst>
      <p:ext uri="{BB962C8B-B14F-4D97-AF65-F5344CB8AC3E}">
        <p14:creationId xmlns:p14="http://schemas.microsoft.com/office/powerpoint/2010/main" val="2828206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21E064-CD74-489E-8C8C-562BF67B5D4B}" type="slidenum">
              <a:rPr lang="en-US" altLang="fa-IR" smtClean="0"/>
              <a:pPr>
                <a:spcBef>
                  <a:spcPct val="0"/>
                </a:spcBef>
              </a:pPr>
              <a:t>33</a:t>
            </a:fld>
            <a:endParaRPr lang="en-US" altLang="fa-IR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01680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CB1A6D-747B-4A77-A613-4C66A91C999A}" type="slidenum">
              <a:rPr lang="en-US" altLang="fa-IR" smtClean="0"/>
              <a:pPr>
                <a:spcBef>
                  <a:spcPct val="0"/>
                </a:spcBef>
              </a:pPr>
              <a:t>34</a:t>
            </a:fld>
            <a:endParaRPr lang="en-US" altLang="fa-IR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3965223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CDD884-AAC9-4970-8C94-BEBA8DD5678B}" type="slidenum">
              <a:rPr lang="en-US" altLang="fa-IR" smtClean="0"/>
              <a:pPr>
                <a:spcBef>
                  <a:spcPct val="0"/>
                </a:spcBef>
              </a:pPr>
              <a:t>35</a:t>
            </a:fld>
            <a:endParaRPr lang="en-US" altLang="fa-IR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47825" y="1195388"/>
            <a:ext cx="3611563" cy="2708275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538" y="4375150"/>
            <a:ext cx="4098925" cy="3527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eaLnBrk="1" hangingPunct="1"/>
            <a:endParaRPr lang="de-DE" altLang="fa-IR" smtClean="0"/>
          </a:p>
        </p:txBody>
      </p:sp>
    </p:spTree>
    <p:extLst>
      <p:ext uri="{BB962C8B-B14F-4D97-AF65-F5344CB8AC3E}">
        <p14:creationId xmlns:p14="http://schemas.microsoft.com/office/powerpoint/2010/main" val="33187279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9BF5AD0-20B3-4F51-89E9-5A5C9A726F55}" type="slidenum">
              <a:rPr lang="en-US" altLang="fa-IR" smtClean="0"/>
              <a:pPr>
                <a:spcBef>
                  <a:spcPct val="0"/>
                </a:spcBef>
              </a:pPr>
              <a:t>36</a:t>
            </a:fld>
            <a:endParaRPr lang="en-US" altLang="fa-IR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7208855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EB2ACA-289C-4D38-BBB5-85ABD6A4E57B}" type="slidenum">
              <a:rPr lang="en-US" altLang="fa-IR" smtClean="0"/>
              <a:pPr>
                <a:spcBef>
                  <a:spcPct val="0"/>
                </a:spcBef>
              </a:pPr>
              <a:t>37</a:t>
            </a:fld>
            <a:endParaRPr lang="en-US" altLang="fa-IR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8599036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2702EB-E618-49E8-B87F-A3B615FBC0D7}" type="slidenum">
              <a:rPr lang="en-US" altLang="fa-IR" smtClean="0"/>
              <a:pPr>
                <a:spcBef>
                  <a:spcPct val="0"/>
                </a:spcBef>
              </a:pPr>
              <a:t>38</a:t>
            </a:fld>
            <a:endParaRPr lang="en-US" altLang="fa-IR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476456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F18270-D02D-46E6-95F7-D4EC69F4BA41}" type="slidenum">
              <a:rPr lang="en-US" altLang="fa-IR" smtClean="0"/>
              <a:pPr>
                <a:spcBef>
                  <a:spcPct val="0"/>
                </a:spcBef>
              </a:pPr>
              <a:t>39</a:t>
            </a:fld>
            <a:endParaRPr lang="en-US" altLang="fa-IR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708137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97292C6-99B5-4F73-93A9-3372EFDB0876}" type="slidenum">
              <a:rPr lang="en-US" altLang="fa-IR" smtClean="0"/>
              <a:pPr>
                <a:spcBef>
                  <a:spcPct val="0"/>
                </a:spcBef>
              </a:pPr>
              <a:t>4</a:t>
            </a:fld>
            <a:endParaRPr lang="en-US" altLang="fa-IR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4044900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666858-795B-4FC9-A93B-1ACCE4B75F27}" type="slidenum">
              <a:rPr lang="en-US" altLang="fa-IR" smtClean="0"/>
              <a:pPr>
                <a:spcBef>
                  <a:spcPct val="0"/>
                </a:spcBef>
              </a:pPr>
              <a:t>40</a:t>
            </a:fld>
            <a:endParaRPr lang="en-US" altLang="fa-IR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5449820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410AAA-4698-41C8-85DC-8AE3B7B0D254}" type="slidenum">
              <a:rPr lang="en-US" altLang="fa-IR" smtClean="0"/>
              <a:pPr>
                <a:spcBef>
                  <a:spcPct val="0"/>
                </a:spcBef>
              </a:pPr>
              <a:t>41</a:t>
            </a:fld>
            <a:endParaRPr lang="en-US" altLang="fa-IR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2054542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406FDDD-8825-469E-A604-B70155002640}" type="slidenum">
              <a:rPr lang="en-US" altLang="fa-IR" smtClean="0"/>
              <a:pPr>
                <a:spcBef>
                  <a:spcPct val="0"/>
                </a:spcBef>
              </a:pPr>
              <a:t>42</a:t>
            </a:fld>
            <a:endParaRPr lang="en-US" altLang="fa-IR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9153990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69EAAD8-3F67-4D89-AB71-12846918B0EF}" type="slidenum">
              <a:rPr lang="en-US" altLang="fa-IR" smtClean="0"/>
              <a:pPr>
                <a:spcBef>
                  <a:spcPct val="0"/>
                </a:spcBef>
              </a:pPr>
              <a:t>43</a:t>
            </a:fld>
            <a:endParaRPr lang="en-US" altLang="fa-IR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4376013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8AA8DF-AF7E-471A-BB2C-EDDB5270491B}" type="slidenum">
              <a:rPr lang="en-US" altLang="fa-IR" smtClean="0"/>
              <a:pPr>
                <a:spcBef>
                  <a:spcPct val="0"/>
                </a:spcBef>
              </a:pPr>
              <a:t>44</a:t>
            </a:fld>
            <a:endParaRPr lang="en-US" altLang="fa-IR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7899802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702263-68AD-49C7-9E44-EF39611353AB}" type="slidenum">
              <a:rPr lang="en-US" altLang="fa-IR" smtClean="0"/>
              <a:pPr>
                <a:spcBef>
                  <a:spcPct val="0"/>
                </a:spcBef>
              </a:pPr>
              <a:t>45</a:t>
            </a:fld>
            <a:endParaRPr lang="en-US" altLang="fa-IR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8571525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D9B037-D2F4-441D-A77B-40EA8AB0C1D0}" type="slidenum">
              <a:rPr lang="en-US" altLang="fa-IR" smtClean="0"/>
              <a:pPr>
                <a:spcBef>
                  <a:spcPct val="0"/>
                </a:spcBef>
              </a:pPr>
              <a:t>46</a:t>
            </a:fld>
            <a:endParaRPr lang="en-US" altLang="fa-IR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1848313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6B1252-83F3-4A44-83A7-7957E34C1001}" type="slidenum">
              <a:rPr lang="en-US" altLang="fa-IR" smtClean="0"/>
              <a:pPr>
                <a:spcBef>
                  <a:spcPct val="0"/>
                </a:spcBef>
              </a:pPr>
              <a:t>47</a:t>
            </a:fld>
            <a:endParaRPr lang="en-US" altLang="fa-IR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279211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EE18D60-CB81-4F73-95EC-3C2E91D7AC57}" type="slidenum">
              <a:rPr lang="en-US" altLang="fa-IR" smtClean="0"/>
              <a:pPr>
                <a:spcBef>
                  <a:spcPct val="0"/>
                </a:spcBef>
              </a:pPr>
              <a:t>48</a:t>
            </a:fld>
            <a:endParaRPr lang="en-US" altLang="fa-IR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0184292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C32F4F-E6CE-4755-86A9-FFA56B5278CB}" type="slidenum">
              <a:rPr lang="en-US" altLang="fa-IR" smtClean="0"/>
              <a:pPr>
                <a:spcBef>
                  <a:spcPct val="0"/>
                </a:spcBef>
              </a:pPr>
              <a:t>49</a:t>
            </a:fld>
            <a:endParaRPr lang="en-US" altLang="fa-IR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687746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953929-71DB-42A0-B998-87BB1F57D32F}" type="slidenum">
              <a:rPr lang="en-US" altLang="fa-IR" smtClean="0"/>
              <a:pPr>
                <a:spcBef>
                  <a:spcPct val="0"/>
                </a:spcBef>
              </a:pPr>
              <a:t>5</a:t>
            </a:fld>
            <a:endParaRPr lang="en-US" altLang="fa-IR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5324045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612A16-1089-46DE-A48D-F208C56A2AE8}" type="slidenum">
              <a:rPr lang="en-US" altLang="fa-IR" smtClean="0"/>
              <a:pPr>
                <a:spcBef>
                  <a:spcPct val="0"/>
                </a:spcBef>
              </a:pPr>
              <a:t>50</a:t>
            </a:fld>
            <a:endParaRPr lang="en-US" altLang="fa-IR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4422641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D54450-DAB6-4659-BBFC-483E3D8A3BA8}" type="slidenum">
              <a:rPr lang="en-US" altLang="fa-IR" smtClean="0"/>
              <a:pPr>
                <a:spcBef>
                  <a:spcPct val="0"/>
                </a:spcBef>
              </a:pPr>
              <a:t>51</a:t>
            </a:fld>
            <a:endParaRPr lang="en-US" altLang="fa-IR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3267539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EFC4C4-880A-47EF-A07B-14D89EAA560F}" type="slidenum">
              <a:rPr lang="en-US" altLang="fa-IR" smtClean="0"/>
              <a:pPr>
                <a:spcBef>
                  <a:spcPct val="0"/>
                </a:spcBef>
              </a:pPr>
              <a:t>52</a:t>
            </a:fld>
            <a:endParaRPr lang="en-US" altLang="fa-IR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4817196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DE113DB-8F45-4717-897C-A693525788B5}" type="slidenum">
              <a:rPr lang="en-US" altLang="fa-IR" smtClean="0"/>
              <a:pPr>
                <a:spcBef>
                  <a:spcPct val="0"/>
                </a:spcBef>
              </a:pPr>
              <a:t>53</a:t>
            </a:fld>
            <a:endParaRPr lang="en-US" altLang="fa-IR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4429700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EDB102-18D2-445C-AA33-DF6B6F31B6F1}" type="slidenum">
              <a:rPr lang="en-US" altLang="fa-IR" smtClean="0"/>
              <a:pPr>
                <a:spcBef>
                  <a:spcPct val="0"/>
                </a:spcBef>
              </a:pPr>
              <a:t>54</a:t>
            </a:fld>
            <a:endParaRPr lang="en-US" altLang="fa-IR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20875585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A30135-2B8C-4BAC-9CBB-CA4CCED275C4}" type="slidenum">
              <a:rPr lang="en-US" altLang="fa-IR" smtClean="0"/>
              <a:pPr>
                <a:spcBef>
                  <a:spcPct val="0"/>
                </a:spcBef>
              </a:pPr>
              <a:t>55</a:t>
            </a:fld>
            <a:endParaRPr lang="en-US" altLang="fa-IR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59159856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B72480A-DC99-48E8-8DF7-0975A19915BD}" type="slidenum">
              <a:rPr lang="en-US" altLang="fa-IR" smtClean="0"/>
              <a:pPr>
                <a:spcBef>
                  <a:spcPct val="0"/>
                </a:spcBef>
              </a:pPr>
              <a:t>56</a:t>
            </a:fld>
            <a:endParaRPr lang="en-US" altLang="fa-IR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19254960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F73DD78-4897-428A-AB3A-ADC648AB42C4}" type="slidenum">
              <a:rPr lang="en-US" altLang="fa-IR" smtClean="0"/>
              <a:pPr>
                <a:spcBef>
                  <a:spcPct val="0"/>
                </a:spcBef>
              </a:pPr>
              <a:t>57</a:t>
            </a:fld>
            <a:endParaRPr lang="en-US" altLang="fa-IR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22334731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E3DB27-8D3F-49CE-9551-99EEA2795F53}" type="slidenum">
              <a:rPr lang="en-US" altLang="fa-IR" smtClean="0"/>
              <a:pPr>
                <a:spcBef>
                  <a:spcPct val="0"/>
                </a:spcBef>
              </a:pPr>
              <a:t>58</a:t>
            </a:fld>
            <a:endParaRPr lang="en-US" altLang="fa-IR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69679384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F52739-C914-4E77-8230-F2BA2FED3B5D}" type="slidenum">
              <a:rPr lang="en-US" altLang="fa-IR" smtClean="0"/>
              <a:pPr>
                <a:spcBef>
                  <a:spcPct val="0"/>
                </a:spcBef>
              </a:pPr>
              <a:t>59</a:t>
            </a:fld>
            <a:endParaRPr lang="en-US" altLang="fa-IR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468561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44ADA4-1897-41D2-AD9B-00636F63EBBE}" type="slidenum">
              <a:rPr lang="en-US" altLang="fa-IR" smtClean="0"/>
              <a:pPr>
                <a:spcBef>
                  <a:spcPct val="0"/>
                </a:spcBef>
              </a:pPr>
              <a:t>6</a:t>
            </a:fld>
            <a:endParaRPr lang="en-US" altLang="fa-IR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59670164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F43BFE8-9755-44F4-B9A9-1CEFA00E432C}" type="slidenum">
              <a:rPr lang="en-US" altLang="fa-IR" smtClean="0"/>
              <a:pPr>
                <a:spcBef>
                  <a:spcPct val="0"/>
                </a:spcBef>
              </a:pPr>
              <a:t>60</a:t>
            </a:fld>
            <a:endParaRPr lang="en-US" altLang="fa-IR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97368473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DE9380-B2FE-49D8-A4A1-993B7E18C6E2}" type="slidenum">
              <a:rPr lang="en-US" altLang="fa-IR" smtClean="0"/>
              <a:pPr>
                <a:spcBef>
                  <a:spcPct val="0"/>
                </a:spcBef>
              </a:pPr>
              <a:t>61</a:t>
            </a:fld>
            <a:endParaRPr lang="en-US" altLang="fa-IR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19241412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A9529D8-EC4C-475C-BF3E-B3CF136C4E95}" type="slidenum">
              <a:rPr lang="en-US" altLang="fa-IR" smtClean="0"/>
              <a:pPr>
                <a:spcBef>
                  <a:spcPct val="0"/>
                </a:spcBef>
              </a:pPr>
              <a:t>62</a:t>
            </a:fld>
            <a:endParaRPr lang="en-US" altLang="fa-IR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31209000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0C85B7-338E-432F-87E0-EBE658E6EFE8}" type="slidenum">
              <a:rPr lang="en-US" altLang="fa-IR" smtClean="0"/>
              <a:pPr>
                <a:spcBef>
                  <a:spcPct val="0"/>
                </a:spcBef>
              </a:pPr>
              <a:t>63</a:t>
            </a:fld>
            <a:endParaRPr lang="en-US" altLang="fa-IR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7157609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194557A-D476-4A69-9851-0485BF71F27A}" type="slidenum">
              <a:rPr lang="en-US" altLang="fa-IR" smtClean="0"/>
              <a:pPr>
                <a:spcBef>
                  <a:spcPct val="0"/>
                </a:spcBef>
              </a:pPr>
              <a:t>64</a:t>
            </a:fld>
            <a:endParaRPr lang="en-US" altLang="fa-IR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472983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19A014-1F3B-4FAE-9F3E-E4D1A5545E55}" type="slidenum">
              <a:rPr lang="en-US" altLang="fa-IR" smtClean="0"/>
              <a:pPr>
                <a:spcBef>
                  <a:spcPct val="0"/>
                </a:spcBef>
              </a:pPr>
              <a:t>7</a:t>
            </a:fld>
            <a:endParaRPr lang="en-US" altLang="fa-IR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026894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0BA08DC-1F80-4700-A3EC-8DE2930B3B7E}" type="slidenum">
              <a:rPr lang="en-US" altLang="fa-IR" smtClean="0"/>
              <a:pPr>
                <a:spcBef>
                  <a:spcPct val="0"/>
                </a:spcBef>
              </a:pPr>
              <a:t>8</a:t>
            </a:fld>
            <a:endParaRPr lang="en-US" altLang="fa-I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20208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F81CA62-C83C-4F80-BB55-5F7808B87246}" type="slidenum">
              <a:rPr lang="en-US" altLang="fa-IR" smtClean="0"/>
              <a:pPr>
                <a:spcBef>
                  <a:spcPct val="0"/>
                </a:spcBef>
              </a:pPr>
              <a:t>9</a:t>
            </a:fld>
            <a:endParaRPr lang="en-US" altLang="fa-I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208293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2227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0013C-C616-4D08-ABDF-D19FF15B541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3059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568ED-7E5F-4555-988A-5423390D1A6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155242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smtClean="0">
              <a:solidFill>
                <a:srgbClr val="000000"/>
              </a:solidFill>
            </a:endParaRP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79976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92326-BBC3-4B11-9661-DC62B43983FC}" type="slidenum">
              <a:rPr lang="en-US" altLang="fa-I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fa-I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279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ECA1A-BB52-4FD3-B99C-C235D93CA80A}" type="slidenum">
              <a:rPr lang="en-US" altLang="fa-I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fa-I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983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5B2E3-E5EA-4644-A362-3EFAA112A26B}" type="slidenum">
              <a:rPr lang="en-US" altLang="fa-I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fa-I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103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A0F96-F099-445A-B16D-8A57E5975652}" type="slidenum">
              <a:rPr lang="en-US" altLang="fa-I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fa-I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693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A7480-FFE5-48B9-835C-C0179DBE7A81}" type="slidenum">
              <a:rPr lang="en-US" altLang="fa-I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fa-I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8926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7290C-F694-4F3A-91E7-45DCB3275B17}" type="slidenum">
              <a:rPr lang="en-US" altLang="fa-I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fa-I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287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FBF1A-DC41-4066-B82A-B93E5A482056}" type="slidenum">
              <a:rPr lang="en-US" altLang="fa-I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fa-I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76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46307-2CB6-40CD-B811-17626EE123F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46618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DBA2F-3267-49E5-92F6-E1D4D4BA3595}" type="slidenum">
              <a:rPr lang="en-US" altLang="fa-I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fa-I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5473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3C41D4-D812-4B16-90DE-E62311A4FE36}" type="slidenum">
              <a:rPr lang="en-US" altLang="fa-I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fa-I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413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E9669-6CC0-48C4-AB69-68559F4BDCE8}" type="slidenum">
              <a:rPr lang="en-US" altLang="fa-I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fa-I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0042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07808-EC56-4311-B0EA-B313251A74E1}" type="slidenum">
              <a:rPr lang="en-US" altLang="fa-I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fa-I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420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04FC6-7D21-4846-9220-CBCB7795919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80237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64EE3-05B8-4D84-B3FC-FFF5BF22D21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62953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A0BF2-4B6A-4D1D-8D92-91573F0AD1F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2853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0CE54-A5BA-47CE-A6DD-01335851C7B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80371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74C64-95E9-498E-8A62-9D027C158BA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40898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DD10F-F8B0-4F6A-891D-339686B08D2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99244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33DC9-472B-4008-9673-5DC7272BC6E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9415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0AF71B8-7152-45A2-AC26-937FF5B4AE2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 b="1">
          <a:solidFill>
            <a:srgbClr val="FF5050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200">
          <a:solidFill>
            <a:srgbClr val="0000FF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+mn-cs"/>
        </a:defRPr>
      </a:lvl4pPr>
      <a:lvl5pPr marL="2057400" indent="-2317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A336190-859F-486D-8001-CAFD28F52BC8}" type="slidenum">
              <a:rPr lang="en-US" altLang="fa-I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fa-I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62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 b="1">
          <a:solidFill>
            <a:srgbClr val="FF5050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200">
          <a:solidFill>
            <a:srgbClr val="0000FF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+mn-cs"/>
        </a:defRPr>
      </a:lvl4pPr>
      <a:lvl5pPr marL="2057400" indent="-2317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2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2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 smtClean="0"/>
              <a:t>FPGA Technology Mapping Algorithms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 sz="3400" smtClean="0"/>
              <a:t>FlowMap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EF3DCE-788F-4D81-91E1-90056910B79C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Graph Model of Network Flow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887413"/>
            <a:ext cx="5786438" cy="26130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mtClean="0"/>
              <a:t>Graph model: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mtClean="0"/>
              <a:t>Weighted directed graph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mtClean="0"/>
              <a:t>Nodes: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fa-IR" smtClean="0"/>
              <a:t>Source (with no input edge)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fa-IR" smtClean="0"/>
              <a:t>Sink (with no output edge)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fa-IR" smtClean="0"/>
              <a:t>Pipe junctions	</a:t>
            </a:r>
          </a:p>
          <a:p>
            <a:pPr eaLnBrk="1" hangingPunct="1">
              <a:lnSpc>
                <a:spcPct val="90000"/>
              </a:lnSpc>
            </a:pPr>
            <a:endParaRPr lang="en-US" altLang="fa-IR" smtClean="0"/>
          </a:p>
        </p:txBody>
      </p:sp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571875"/>
            <a:ext cx="4248150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619500"/>
            <a:ext cx="3894137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143375" y="1530350"/>
            <a:ext cx="5486400" cy="247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28" tIns="50914" rIns="101828" bIns="50914"/>
          <a:lstStyle/>
          <a:p>
            <a:pPr marL="741363" lvl="1" indent="-284163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200" kern="0" dirty="0">
                <a:solidFill>
                  <a:srgbClr val="0000FF"/>
                </a:solidFill>
                <a:latin typeface="+mn-lt"/>
                <a:cs typeface="+mn-cs"/>
              </a:rPr>
              <a:t>Edges:</a:t>
            </a: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en-US" sz="2000" kern="0" dirty="0">
                <a:latin typeface="+mn-lt"/>
                <a:cs typeface="+mn-cs"/>
              </a:rPr>
              <a:t>Pipes</a:t>
            </a: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en-US" sz="2000" kern="0" dirty="0">
                <a:latin typeface="+mn-lt"/>
                <a:cs typeface="+mn-cs"/>
              </a:rPr>
              <a:t>Directions: oil flow</a:t>
            </a: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en-US" sz="2000" kern="0" dirty="0">
                <a:latin typeface="+mn-lt"/>
                <a:cs typeface="+mn-cs"/>
              </a:rPr>
              <a:t>Weights: </a:t>
            </a:r>
          </a:p>
          <a:p>
            <a:pPr marL="1600200" lvl="3" indent="-2286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en-US" sz="1600" kern="0" dirty="0">
                <a:latin typeface="+mn-lt"/>
                <a:cs typeface="+mn-cs"/>
              </a:rPr>
              <a:t>flow on edge / pipe capacities</a:t>
            </a: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en-US" sz="2000" kern="0" dirty="0">
                <a:latin typeface="+mn-lt"/>
                <a:cs typeface="+mn-cs"/>
              </a:rPr>
              <a:t>Flow in a node = Flow out of it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38150" y="5245100"/>
            <a:ext cx="5786438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28" tIns="50914" rIns="101828" bIns="50914"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200" b="1" kern="0" dirty="0">
              <a:solidFill>
                <a:srgbClr val="FF5050"/>
              </a:solidFill>
              <a:latin typeface="+mn-lt"/>
              <a:cs typeface="+mn-cs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200" b="1" kern="0" dirty="0">
                <a:solidFill>
                  <a:srgbClr val="FF5050"/>
                </a:solidFill>
                <a:latin typeface="+mn-lt"/>
                <a:cs typeface="+mn-cs"/>
              </a:rPr>
              <a:t>Network flow problem: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200" kern="0" dirty="0">
                <a:solidFill>
                  <a:srgbClr val="0000FF"/>
                </a:solidFill>
                <a:latin typeface="+mn-lt"/>
                <a:cs typeface="+mn-cs"/>
              </a:rPr>
              <a:t>Maximize flow out of the output node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39EBEF-E91C-47B2-9B53-7C726AE965A6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800" smtClean="0"/>
              <a:t>Graph Model of Network Flow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Graph model:</a:t>
            </a:r>
          </a:p>
          <a:p>
            <a:pPr lvl="1" eaLnBrk="1" hangingPunct="1"/>
            <a:r>
              <a:rPr lang="en-US" altLang="fa-IR" smtClean="0"/>
              <a:t>Edges can be viewed in both directions:</a:t>
            </a:r>
          </a:p>
          <a:p>
            <a:pPr marL="914400" lvl="2" indent="0" eaLnBrk="1" hangingPunct="1">
              <a:buNone/>
            </a:pPr>
            <a:r>
              <a:rPr lang="en-US" altLang="fa-IR" smtClean="0"/>
              <a:t>(x </a:t>
            </a:r>
            <a:r>
              <a:rPr lang="en-US" altLang="fa-IR" smtClean="0">
                <a:sym typeface="Wingdings" panose="05000000000000000000" pitchFamily="2" charset="2"/>
              </a:rPr>
              <a:t> y), capacity </a:t>
            </a:r>
            <a:r>
              <a:rPr lang="en-US" altLang="fa-IR" i="1" smtClean="0">
                <a:sym typeface="Wingdings" panose="05000000000000000000" pitchFamily="2" charset="2"/>
              </a:rPr>
              <a:t>s</a:t>
            </a:r>
            <a:r>
              <a:rPr lang="en-US" altLang="fa-IR" smtClean="0">
                <a:sym typeface="Wingdings" panose="05000000000000000000" pitchFamily="2" charset="2"/>
              </a:rPr>
              <a:t>, flow </a:t>
            </a:r>
            <a:r>
              <a:rPr lang="en-US" altLang="fa-IR" i="1" smtClean="0">
                <a:sym typeface="Wingdings" panose="05000000000000000000" pitchFamily="2" charset="2"/>
              </a:rPr>
              <a:t>f  =</a:t>
            </a:r>
            <a:endParaRPr lang="en-US" altLang="fa-IR" smtClean="0">
              <a:sym typeface="Wingdings" panose="05000000000000000000" pitchFamily="2" charset="2"/>
            </a:endParaRPr>
          </a:p>
          <a:p>
            <a:pPr marL="914400" lvl="2" indent="0" eaLnBrk="1" hangingPunct="1">
              <a:buNone/>
            </a:pPr>
            <a:r>
              <a:rPr lang="en-US" altLang="fa-IR" smtClean="0">
                <a:sym typeface="Wingdings" panose="05000000000000000000" pitchFamily="2" charset="2"/>
              </a:rPr>
              <a:t>			(y  x), capacity -</a:t>
            </a:r>
            <a:r>
              <a:rPr lang="en-US" altLang="fa-IR" i="1" smtClean="0">
                <a:sym typeface="Wingdings" panose="05000000000000000000" pitchFamily="2" charset="2"/>
              </a:rPr>
              <a:t>s</a:t>
            </a:r>
            <a:r>
              <a:rPr lang="en-US" altLang="fa-IR" smtClean="0">
                <a:sym typeface="Wingdings" panose="05000000000000000000" pitchFamily="2" charset="2"/>
              </a:rPr>
              <a:t>, flow -</a:t>
            </a:r>
            <a:r>
              <a:rPr lang="en-US" altLang="fa-IR" i="1" smtClean="0">
                <a:sym typeface="Wingdings" panose="05000000000000000000" pitchFamily="2" charset="2"/>
              </a:rPr>
              <a:t>f</a:t>
            </a:r>
            <a:endParaRPr lang="en-US" altLang="fa-IR" smtClean="0">
              <a:sym typeface="Wingdings" panose="05000000000000000000" pitchFamily="2" charset="2"/>
            </a:endParaRPr>
          </a:p>
          <a:p>
            <a:pPr lvl="2" eaLnBrk="1" hangingPunct="1"/>
            <a:endParaRPr lang="en-US" altLang="fa-IR" smtClean="0"/>
          </a:p>
        </p:txBody>
      </p:sp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500438"/>
            <a:ext cx="4248150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548063"/>
            <a:ext cx="3894137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Text Box 6"/>
          <p:cNvSpPr txBox="1">
            <a:spLocks noChangeArrowheads="1"/>
          </p:cNvSpPr>
          <p:nvPr/>
        </p:nvSpPr>
        <p:spPr bwMode="auto">
          <a:xfrm>
            <a:off x="6516688" y="5300663"/>
            <a:ext cx="64770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</a:rPr>
              <a:t>2/5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63A28B-273C-4B2E-8B9D-53CBFF155FC2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Ford-Fulkerson Method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FF Algorithm:</a:t>
            </a:r>
          </a:p>
          <a:p>
            <a:pPr lvl="1" eaLnBrk="1" hangingPunct="1"/>
            <a:r>
              <a:rPr lang="en-US" altLang="fa-IR" smtClean="0"/>
              <a:t>Start with a zero flow</a:t>
            </a:r>
          </a:p>
          <a:p>
            <a:pPr lvl="1" eaLnBrk="1" hangingPunct="1"/>
            <a:r>
              <a:rPr lang="en-US" altLang="fa-IR" smtClean="0"/>
              <a:t>Try to increase flow repeatedly</a:t>
            </a:r>
          </a:p>
          <a:p>
            <a:pPr lvl="1" eaLnBrk="1" hangingPunct="1"/>
            <a:r>
              <a:rPr lang="en-US" altLang="fa-IR" smtClean="0"/>
              <a:t>Repeat until no increase possible</a:t>
            </a:r>
          </a:p>
          <a:p>
            <a:pPr lvl="2" eaLnBrk="1" hangingPunct="1"/>
            <a:r>
              <a:rPr lang="en-US" altLang="fa-IR" smtClean="0">
                <a:sym typeface="Wingdings" panose="05000000000000000000" pitchFamily="2" charset="2"/>
              </a:rPr>
              <a:t> Maximum flow found</a:t>
            </a:r>
            <a:endParaRPr lang="en-US" altLang="fa-IR" smtClean="0"/>
          </a:p>
          <a:p>
            <a:pPr lvl="1" eaLnBrk="1" hangingPunct="1"/>
            <a:endParaRPr lang="en-US" altLang="fa-IR" smtClean="0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787900" y="3644900"/>
            <a:ext cx="3894138" cy="2006600"/>
            <a:chOff x="3016" y="2296"/>
            <a:chExt cx="2453" cy="1264"/>
          </a:xfrm>
        </p:grpSpPr>
        <p:pic>
          <p:nvPicPr>
            <p:cNvPr id="24595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" y="2296"/>
              <a:ext cx="2453" cy="1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96" name="Text Box 7"/>
            <p:cNvSpPr txBox="1">
              <a:spLocks noChangeArrowheads="1"/>
            </p:cNvSpPr>
            <p:nvPr/>
          </p:nvSpPr>
          <p:spPr bwMode="auto">
            <a:xfrm>
              <a:off x="4105" y="3339"/>
              <a:ext cx="40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1700">
                  <a:solidFill>
                    <a:schemeClr val="tx1"/>
                  </a:solidFill>
                </a:rPr>
                <a:t>2/5</a:t>
              </a:r>
            </a:p>
          </p:txBody>
        </p:sp>
      </p:grpSp>
      <p:grpSp>
        <p:nvGrpSpPr>
          <p:cNvPr id="24582" name="Group 19"/>
          <p:cNvGrpSpPr>
            <a:grpSpLocks/>
          </p:cNvGrpSpPr>
          <p:nvPr/>
        </p:nvGrpSpPr>
        <p:grpSpPr bwMode="auto">
          <a:xfrm>
            <a:off x="468313" y="3500438"/>
            <a:ext cx="3894137" cy="2286000"/>
            <a:chOff x="295" y="2211"/>
            <a:chExt cx="2453" cy="1440"/>
          </a:xfrm>
        </p:grpSpPr>
        <p:pic>
          <p:nvPicPr>
            <p:cNvPr id="24584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2296"/>
              <a:ext cx="2453" cy="1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5" name="Text Box 8"/>
            <p:cNvSpPr txBox="1">
              <a:spLocks noChangeArrowheads="1"/>
            </p:cNvSpPr>
            <p:nvPr/>
          </p:nvSpPr>
          <p:spPr bwMode="auto">
            <a:xfrm>
              <a:off x="1338" y="3430"/>
              <a:ext cx="408" cy="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1700">
                  <a:solidFill>
                    <a:schemeClr val="tx1"/>
                  </a:solidFill>
                </a:rPr>
                <a:t>0/5</a:t>
              </a:r>
            </a:p>
          </p:txBody>
        </p:sp>
        <p:sp>
          <p:nvSpPr>
            <p:cNvPr id="24586" name="Text Box 9"/>
            <p:cNvSpPr txBox="1">
              <a:spLocks noChangeArrowheads="1"/>
            </p:cNvSpPr>
            <p:nvPr/>
          </p:nvSpPr>
          <p:spPr bwMode="auto">
            <a:xfrm>
              <a:off x="1746" y="2886"/>
              <a:ext cx="408" cy="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1700">
                  <a:solidFill>
                    <a:schemeClr val="tx1"/>
                  </a:solidFill>
                </a:rPr>
                <a:t>0/3</a:t>
              </a:r>
            </a:p>
          </p:txBody>
        </p:sp>
        <p:sp>
          <p:nvSpPr>
            <p:cNvPr id="24587" name="Text Box 10"/>
            <p:cNvSpPr txBox="1">
              <a:spLocks noChangeArrowheads="1"/>
            </p:cNvSpPr>
            <p:nvPr/>
          </p:nvSpPr>
          <p:spPr bwMode="auto">
            <a:xfrm>
              <a:off x="521" y="3203"/>
              <a:ext cx="317" cy="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1700">
                  <a:solidFill>
                    <a:schemeClr val="tx1"/>
                  </a:solidFill>
                </a:rPr>
                <a:t>0/2</a:t>
              </a:r>
            </a:p>
          </p:txBody>
        </p:sp>
        <p:sp>
          <p:nvSpPr>
            <p:cNvPr id="24588" name="Text Box 11"/>
            <p:cNvSpPr txBox="1">
              <a:spLocks noChangeArrowheads="1"/>
            </p:cNvSpPr>
            <p:nvPr/>
          </p:nvSpPr>
          <p:spPr bwMode="auto">
            <a:xfrm>
              <a:off x="1384" y="2211"/>
              <a:ext cx="317" cy="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1700">
                  <a:solidFill>
                    <a:schemeClr val="tx1"/>
                  </a:solidFill>
                </a:rPr>
                <a:t>0/6</a:t>
              </a:r>
            </a:p>
          </p:txBody>
        </p:sp>
        <p:sp>
          <p:nvSpPr>
            <p:cNvPr id="24589" name="Text Box 12"/>
            <p:cNvSpPr txBox="1">
              <a:spLocks noChangeArrowheads="1"/>
            </p:cNvSpPr>
            <p:nvPr/>
          </p:nvSpPr>
          <p:spPr bwMode="auto">
            <a:xfrm>
              <a:off x="2245" y="2438"/>
              <a:ext cx="317" cy="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1700">
                  <a:solidFill>
                    <a:schemeClr val="tx1"/>
                  </a:solidFill>
                </a:rPr>
                <a:t>0/4</a:t>
              </a:r>
            </a:p>
          </p:txBody>
        </p:sp>
        <p:sp>
          <p:nvSpPr>
            <p:cNvPr id="24590" name="Line 13"/>
            <p:cNvSpPr>
              <a:spLocks noChangeShapeType="1"/>
            </p:cNvSpPr>
            <p:nvPr/>
          </p:nvSpPr>
          <p:spPr bwMode="auto">
            <a:xfrm>
              <a:off x="2064" y="2568"/>
              <a:ext cx="408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1" name="Line 14"/>
            <p:cNvSpPr>
              <a:spLocks noChangeShapeType="1"/>
            </p:cNvSpPr>
            <p:nvPr/>
          </p:nvSpPr>
          <p:spPr bwMode="auto">
            <a:xfrm>
              <a:off x="1211" y="2496"/>
              <a:ext cx="63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2" name="Line 16"/>
            <p:cNvSpPr>
              <a:spLocks noChangeShapeType="1"/>
            </p:cNvSpPr>
            <p:nvPr/>
          </p:nvSpPr>
          <p:spPr bwMode="auto">
            <a:xfrm flipH="1" flipV="1">
              <a:off x="1202" y="2614"/>
              <a:ext cx="635" cy="63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3" name="Line 17"/>
            <p:cNvSpPr>
              <a:spLocks noChangeShapeType="1"/>
            </p:cNvSpPr>
            <p:nvPr/>
          </p:nvSpPr>
          <p:spPr bwMode="auto">
            <a:xfrm>
              <a:off x="1247" y="3339"/>
              <a:ext cx="544" cy="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4" name="Line 18"/>
            <p:cNvSpPr>
              <a:spLocks noChangeShapeType="1"/>
            </p:cNvSpPr>
            <p:nvPr/>
          </p:nvSpPr>
          <p:spPr bwMode="auto">
            <a:xfrm>
              <a:off x="567" y="2976"/>
              <a:ext cx="408" cy="31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903190" name="Rectangle 22"/>
          <p:cNvSpPr>
            <a:spLocks noChangeArrowheads="1"/>
          </p:cNvSpPr>
          <p:nvPr/>
        </p:nvSpPr>
        <p:spPr bwMode="auto">
          <a:xfrm>
            <a:off x="1046163" y="5900738"/>
            <a:ext cx="6550025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fa-IR"/>
              <a:t>Increase flow along the path ADEBCF</a:t>
            </a:r>
          </a:p>
          <a:p>
            <a:pPr lvl="1" eaLnBrk="1" hangingPunct="1"/>
            <a:endParaRPr lang="en-US" altLang="fa-I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0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319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2840BE-2C3A-428D-B701-B98AABF0696C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Ford-Fulkerson Method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6550025" cy="841375"/>
          </a:xfrm>
        </p:spPr>
        <p:txBody>
          <a:bodyPr/>
          <a:lstStyle/>
          <a:p>
            <a:pPr lvl="1" eaLnBrk="1" hangingPunct="1"/>
            <a:r>
              <a:rPr lang="en-US" altLang="fa-IR" smtClean="0"/>
              <a:t>Increase flow along the path ABCDEF</a:t>
            </a:r>
          </a:p>
          <a:p>
            <a:pPr lvl="1" eaLnBrk="1" hangingPunct="1"/>
            <a:endParaRPr lang="en-US" altLang="fa-IR" smtClean="0"/>
          </a:p>
        </p:txBody>
      </p:sp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3500438"/>
            <a:ext cx="3894138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2195513" y="5300663"/>
            <a:ext cx="64770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</a:rPr>
              <a:t>2/5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4787900" y="3644900"/>
            <a:ext cx="3744913" cy="2016125"/>
            <a:chOff x="3016" y="2296"/>
            <a:chExt cx="2359" cy="1270"/>
          </a:xfrm>
        </p:grpSpPr>
        <p:pic>
          <p:nvPicPr>
            <p:cNvPr id="26632" name="Picture 2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" y="2296"/>
              <a:ext cx="2359" cy="1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3" name="Text Box 23"/>
            <p:cNvSpPr txBox="1">
              <a:spLocks noChangeArrowheads="1"/>
            </p:cNvSpPr>
            <p:nvPr/>
          </p:nvSpPr>
          <p:spPr bwMode="auto">
            <a:xfrm>
              <a:off x="3697" y="2892"/>
              <a:ext cx="362" cy="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1700">
                  <a:solidFill>
                    <a:schemeClr val="tx1"/>
                  </a:solidFill>
                </a:rPr>
                <a:t>2/2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23180F-BE6F-4DDB-AEE2-080FBDEF6AD6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Ford-Fulkerson Method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1273175"/>
          </a:xfrm>
        </p:spPr>
        <p:txBody>
          <a:bodyPr/>
          <a:lstStyle/>
          <a:p>
            <a:pPr lvl="1" eaLnBrk="1" hangingPunct="1"/>
            <a:r>
              <a:rPr lang="en-US" altLang="fa-IR" smtClean="0"/>
              <a:t>Increase flow along the path ABCF</a:t>
            </a:r>
          </a:p>
          <a:p>
            <a:pPr lvl="1" eaLnBrk="1" hangingPunct="1"/>
            <a:endParaRPr lang="en-US" altLang="fa-IR" smtClean="0"/>
          </a:p>
        </p:txBody>
      </p:sp>
      <p:grpSp>
        <p:nvGrpSpPr>
          <p:cNvPr id="28677" name="Group 4"/>
          <p:cNvGrpSpPr>
            <a:grpSpLocks/>
          </p:cNvGrpSpPr>
          <p:nvPr/>
        </p:nvGrpSpPr>
        <p:grpSpPr bwMode="auto">
          <a:xfrm>
            <a:off x="827088" y="3068638"/>
            <a:ext cx="3744912" cy="2016125"/>
            <a:chOff x="3016" y="2296"/>
            <a:chExt cx="2359" cy="1270"/>
          </a:xfrm>
        </p:grpSpPr>
        <p:pic>
          <p:nvPicPr>
            <p:cNvPr id="2867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" y="2296"/>
              <a:ext cx="2359" cy="1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0" name="Text Box 6"/>
            <p:cNvSpPr txBox="1">
              <a:spLocks noChangeArrowheads="1"/>
            </p:cNvSpPr>
            <p:nvPr/>
          </p:nvSpPr>
          <p:spPr bwMode="auto">
            <a:xfrm>
              <a:off x="3697" y="2892"/>
              <a:ext cx="362" cy="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1700">
                  <a:solidFill>
                    <a:schemeClr val="tx1"/>
                  </a:solidFill>
                </a:rPr>
                <a:t>2/2</a:t>
              </a:r>
            </a:p>
          </p:txBody>
        </p:sp>
      </p:grpSp>
      <p:pic>
        <p:nvPicPr>
          <p:cNvPr id="2867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108325"/>
            <a:ext cx="3816350" cy="19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7BEC06-BA8F-4E8D-AFD3-2AC2D973245A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Ford-Fulkerson Method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1273175"/>
          </a:xfrm>
        </p:spPr>
        <p:txBody>
          <a:bodyPr/>
          <a:lstStyle/>
          <a:p>
            <a:pPr lvl="1" eaLnBrk="1" hangingPunct="1"/>
            <a:r>
              <a:rPr lang="en-US" altLang="fa-IR" smtClean="0"/>
              <a:t>Increase flow along the path ABEF</a:t>
            </a:r>
          </a:p>
          <a:p>
            <a:pPr lvl="1" eaLnBrk="1" hangingPunct="1"/>
            <a:endParaRPr lang="en-US" altLang="fa-IR" smtClean="0"/>
          </a:p>
        </p:txBody>
      </p:sp>
      <p:pic>
        <p:nvPicPr>
          <p:cNvPr id="3072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133600"/>
            <a:ext cx="3816350" cy="19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93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5" y="2133600"/>
            <a:ext cx="3900488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9321" name="Rectangle 9"/>
          <p:cNvSpPr>
            <a:spLocks noChangeArrowheads="1"/>
          </p:cNvSpPr>
          <p:nvPr/>
        </p:nvSpPr>
        <p:spPr bwMode="auto">
          <a:xfrm rot="8100000">
            <a:off x="6700838" y="2317750"/>
            <a:ext cx="144462" cy="144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9322" name="Line 10"/>
          <p:cNvSpPr>
            <a:spLocks noChangeShapeType="1"/>
          </p:cNvSpPr>
          <p:nvPr/>
        </p:nvSpPr>
        <p:spPr bwMode="auto">
          <a:xfrm flipH="1" flipV="1">
            <a:off x="6300788" y="2565400"/>
            <a:ext cx="1008062" cy="1008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09325" name="Rectangle 13"/>
          <p:cNvSpPr>
            <a:spLocks noChangeArrowheads="1"/>
          </p:cNvSpPr>
          <p:nvPr/>
        </p:nvSpPr>
        <p:spPr bwMode="auto">
          <a:xfrm>
            <a:off x="684213" y="4100513"/>
            <a:ext cx="7772400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/>
              <a:t>Condition to stop:</a:t>
            </a:r>
          </a:p>
          <a:p>
            <a:pPr lvl="1" eaLnBrk="1" hangingPunct="1"/>
            <a:r>
              <a:rPr lang="en-US" altLang="fa-IR"/>
              <a:t>For all paths from source to destination: </a:t>
            </a:r>
          </a:p>
          <a:p>
            <a:pPr lvl="2" eaLnBrk="1" hangingPunct="1"/>
            <a:r>
              <a:rPr lang="en-US" altLang="fa-IR"/>
              <a:t>at least one of the forward edges becomes full or </a:t>
            </a:r>
          </a:p>
          <a:p>
            <a:pPr lvl="2" eaLnBrk="1" hangingPunct="1"/>
            <a:r>
              <a:rPr lang="en-US" altLang="fa-IR"/>
              <a:t>at least one of the backward edges becomes empty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09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09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09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09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9321" grpId="0" animBg="1"/>
      <p:bldP spid="909322" grpId="0" animBg="1"/>
      <p:bldP spid="9093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55DF41-E447-450E-8B5E-EC271D222117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Maxflow-Mincut Theorem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28688"/>
            <a:ext cx="7772400" cy="1849437"/>
          </a:xfrm>
        </p:spPr>
        <p:txBody>
          <a:bodyPr/>
          <a:lstStyle/>
          <a:p>
            <a:pPr eaLnBrk="1" hangingPunct="1"/>
            <a:r>
              <a:rPr lang="en-US" altLang="fa-IR" smtClean="0"/>
              <a:t>Cut:</a:t>
            </a:r>
          </a:p>
          <a:p>
            <a:pPr lvl="1" eaLnBrk="1" hangingPunct="1"/>
            <a:r>
              <a:rPr lang="en-US" altLang="fa-IR" smtClean="0"/>
              <a:t>Go through the network (from source to sink) and find the first full forward edge or empty backward edge on every path.</a:t>
            </a:r>
          </a:p>
        </p:txBody>
      </p:sp>
      <p:pic>
        <p:nvPicPr>
          <p:cNvPr id="3277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25" y="2852738"/>
            <a:ext cx="3563938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684213" y="4572000"/>
            <a:ext cx="7772400" cy="184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/>
              <a:t>Maxflow-Mincut Theorem:</a:t>
            </a:r>
          </a:p>
          <a:p>
            <a:pPr lvl="1" eaLnBrk="1" hangingPunct="1"/>
            <a:r>
              <a:rPr lang="en-US" altLang="fa-IR"/>
              <a:t>Whenever the cut flow equals the total flow, we know not only that the flow is maximal, but also that the cut is minimal.</a:t>
            </a:r>
          </a:p>
          <a:p>
            <a:pPr lvl="2" eaLnBrk="1" hangingPunct="1"/>
            <a:r>
              <a:rPr lang="en-US" altLang="fa-IR"/>
              <a:t>Count only the forward edges in cut.</a:t>
            </a:r>
          </a:p>
        </p:txBody>
      </p:sp>
      <p:grpSp>
        <p:nvGrpSpPr>
          <p:cNvPr id="32775" name="Group 19"/>
          <p:cNvGrpSpPr>
            <a:grpSpLocks/>
          </p:cNvGrpSpPr>
          <p:nvPr/>
        </p:nvGrpSpPr>
        <p:grpSpPr bwMode="auto">
          <a:xfrm>
            <a:off x="730250" y="2428875"/>
            <a:ext cx="3603625" cy="2228850"/>
            <a:chOff x="295" y="2211"/>
            <a:chExt cx="2453" cy="1449"/>
          </a:xfrm>
        </p:grpSpPr>
        <p:pic>
          <p:nvPicPr>
            <p:cNvPr id="32779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2296"/>
              <a:ext cx="2453" cy="1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80" name="Text Box 8"/>
            <p:cNvSpPr txBox="1">
              <a:spLocks noChangeArrowheads="1"/>
            </p:cNvSpPr>
            <p:nvPr/>
          </p:nvSpPr>
          <p:spPr bwMode="auto">
            <a:xfrm>
              <a:off x="1338" y="3430"/>
              <a:ext cx="408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1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2781" name="Text Box 9"/>
            <p:cNvSpPr txBox="1">
              <a:spLocks noChangeArrowheads="1"/>
            </p:cNvSpPr>
            <p:nvPr/>
          </p:nvSpPr>
          <p:spPr bwMode="auto">
            <a:xfrm>
              <a:off x="1746" y="2886"/>
              <a:ext cx="408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1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2782" name="Text Box 10"/>
            <p:cNvSpPr txBox="1">
              <a:spLocks noChangeArrowheads="1"/>
            </p:cNvSpPr>
            <p:nvPr/>
          </p:nvSpPr>
          <p:spPr bwMode="auto">
            <a:xfrm>
              <a:off x="521" y="3203"/>
              <a:ext cx="317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1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2783" name="Text Box 11"/>
            <p:cNvSpPr txBox="1">
              <a:spLocks noChangeArrowheads="1"/>
            </p:cNvSpPr>
            <p:nvPr/>
          </p:nvSpPr>
          <p:spPr bwMode="auto">
            <a:xfrm>
              <a:off x="1384" y="2211"/>
              <a:ext cx="317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1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2784" name="Text Box 12"/>
            <p:cNvSpPr txBox="1">
              <a:spLocks noChangeArrowheads="1"/>
            </p:cNvSpPr>
            <p:nvPr/>
          </p:nvSpPr>
          <p:spPr bwMode="auto">
            <a:xfrm>
              <a:off x="2245" y="2438"/>
              <a:ext cx="317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1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2785" name="Line 13"/>
            <p:cNvSpPr>
              <a:spLocks noChangeShapeType="1"/>
            </p:cNvSpPr>
            <p:nvPr/>
          </p:nvSpPr>
          <p:spPr bwMode="auto">
            <a:xfrm>
              <a:off x="2064" y="2568"/>
              <a:ext cx="408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86" name="Line 14"/>
            <p:cNvSpPr>
              <a:spLocks noChangeShapeType="1"/>
            </p:cNvSpPr>
            <p:nvPr/>
          </p:nvSpPr>
          <p:spPr bwMode="auto">
            <a:xfrm>
              <a:off x="1211" y="2496"/>
              <a:ext cx="63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87" name="Line 16"/>
            <p:cNvSpPr>
              <a:spLocks noChangeShapeType="1"/>
            </p:cNvSpPr>
            <p:nvPr/>
          </p:nvSpPr>
          <p:spPr bwMode="auto">
            <a:xfrm flipH="1" flipV="1">
              <a:off x="1202" y="2614"/>
              <a:ext cx="635" cy="63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88" name="Line 17"/>
            <p:cNvSpPr>
              <a:spLocks noChangeShapeType="1"/>
            </p:cNvSpPr>
            <p:nvPr/>
          </p:nvSpPr>
          <p:spPr bwMode="auto">
            <a:xfrm>
              <a:off x="1247" y="3339"/>
              <a:ext cx="544" cy="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89" name="Line 18"/>
            <p:cNvSpPr>
              <a:spLocks noChangeShapeType="1"/>
            </p:cNvSpPr>
            <p:nvPr/>
          </p:nvSpPr>
          <p:spPr bwMode="auto">
            <a:xfrm>
              <a:off x="567" y="2976"/>
              <a:ext cx="408" cy="31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32776" name="Text Box 12"/>
          <p:cNvSpPr txBox="1">
            <a:spLocks noChangeArrowheads="1"/>
          </p:cNvSpPr>
          <p:nvPr/>
        </p:nvSpPr>
        <p:spPr bwMode="auto">
          <a:xfrm>
            <a:off x="3587750" y="3932238"/>
            <a:ext cx="465138" cy="354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777" name="Text Box 12"/>
          <p:cNvSpPr txBox="1">
            <a:spLocks noChangeArrowheads="1"/>
          </p:cNvSpPr>
          <p:nvPr/>
        </p:nvSpPr>
        <p:spPr bwMode="auto">
          <a:xfrm>
            <a:off x="1016000" y="2860675"/>
            <a:ext cx="465138" cy="3540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2778" name="Text Box 12"/>
          <p:cNvSpPr txBox="1">
            <a:spLocks noChangeArrowheads="1"/>
          </p:cNvSpPr>
          <p:nvPr/>
        </p:nvSpPr>
        <p:spPr bwMode="auto">
          <a:xfrm>
            <a:off x="1801813" y="3500438"/>
            <a:ext cx="465137" cy="354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</a:rPr>
              <a:t>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4"/>
          <p:cNvSpPr>
            <a:spLocks noGrp="1"/>
          </p:cNvSpPr>
          <p:nvPr>
            <p:ph type="ctrTitle" sz="quarter"/>
          </p:nvPr>
        </p:nvSpPr>
        <p:spPr>
          <a:xfrm>
            <a:off x="692150" y="2214563"/>
            <a:ext cx="7759700" cy="1143000"/>
          </a:xfrm>
          <a:ln w="9525"/>
        </p:spPr>
        <p:txBody>
          <a:bodyPr/>
          <a:lstStyle/>
          <a:p>
            <a:r>
              <a:rPr lang="en-US" altLang="fa-IR" smtClean="0"/>
              <a:t>Dynamic Programming</a:t>
            </a:r>
          </a:p>
        </p:txBody>
      </p:sp>
      <p:sp>
        <p:nvSpPr>
          <p:cNvPr id="34819" name="Subtitle 5"/>
          <p:cNvSpPr>
            <a:spLocks noGrp="1"/>
          </p:cNvSpPr>
          <p:nvPr>
            <p:ph type="subTitle" sz="quarter" idx="1"/>
          </p:nvPr>
        </p:nvSpPr>
        <p:spPr>
          <a:ln w="9525"/>
        </p:spPr>
        <p:txBody>
          <a:bodyPr/>
          <a:lstStyle/>
          <a:p>
            <a:endParaRPr lang="fa-IR" altLang="fa-IR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9963" y="6388100"/>
            <a:ext cx="554037" cy="33496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49E7A9-C71D-49F4-952B-24326EDCA3A4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F15563-55A8-4FA6-80CF-E23680192C08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Dynamic Programming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19200"/>
            <a:ext cx="813435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2800" smtClean="0"/>
              <a:t>Optimization Technique: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smtClean="0"/>
              <a:t>Procedure: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fa-IR" sz="2400" smtClean="0"/>
              <a:t>Computes and records solutions to all sub-problems proceeding from smallest to largest sub-problem.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fa-IR" sz="2000" smtClean="0"/>
              <a:t>Recording the solution to each sub-problem eliminates the need to recalculate it as part of the solution of any larger sub-problem.</a:t>
            </a:r>
          </a:p>
          <a:p>
            <a:pPr lvl="1" eaLnBrk="1" hangingPunct="1">
              <a:lnSpc>
                <a:spcPct val="90000"/>
              </a:lnSpc>
            </a:pPr>
            <a:endParaRPr lang="en-US" altLang="fa-IR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Dynamic Programming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285750" y="1219200"/>
            <a:ext cx="8143875" cy="4852988"/>
          </a:xfrm>
        </p:spPr>
        <p:txBody>
          <a:bodyPr/>
          <a:lstStyle/>
          <a:p>
            <a:r>
              <a:rPr lang="en-US" altLang="fa-IR" smtClean="0"/>
              <a:t>Example:</a:t>
            </a:r>
          </a:p>
          <a:p>
            <a:pPr lvl="1"/>
            <a:r>
              <a:rPr lang="en-US" altLang="fa-IR" smtClean="0"/>
              <a:t>Shortest path problem</a:t>
            </a:r>
          </a:p>
          <a:p>
            <a:pPr lvl="2"/>
            <a:r>
              <a:rPr lang="en-US" altLang="fa-IR" smtClean="0"/>
              <a:t>From A to J</a:t>
            </a:r>
          </a:p>
          <a:p>
            <a:pPr lvl="2"/>
            <a:r>
              <a:rPr lang="en-US" altLang="fa-IR" smtClean="0"/>
              <a:t>Levelized network:</a:t>
            </a:r>
          </a:p>
          <a:p>
            <a:pPr lvl="3"/>
            <a:r>
              <a:rPr lang="en-US" altLang="fa-IR" smtClean="0"/>
              <a:t>A</a:t>
            </a:r>
          </a:p>
          <a:p>
            <a:pPr lvl="3"/>
            <a:r>
              <a:rPr lang="en-US" altLang="fa-IR" smtClean="0"/>
              <a:t>B, C, D</a:t>
            </a:r>
          </a:p>
          <a:p>
            <a:pPr lvl="3"/>
            <a:r>
              <a:rPr lang="en-US" altLang="fa-IR" smtClean="0"/>
              <a:t>E, F, G</a:t>
            </a:r>
          </a:p>
          <a:p>
            <a:pPr lvl="3"/>
            <a:r>
              <a:rPr lang="en-US" altLang="fa-IR" smtClean="0"/>
              <a:t>H, I</a:t>
            </a:r>
          </a:p>
          <a:p>
            <a:pPr lvl="3"/>
            <a:r>
              <a:rPr lang="en-US" altLang="fa-IR" smtClean="0"/>
              <a:t>J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CA28E3-26EB-4474-94B4-EBDFDAF3EEB5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pic>
        <p:nvPicPr>
          <p:cNvPr id="38917" name="Picture 2" descr="figure1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928938"/>
            <a:ext cx="551497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TextBox 5"/>
          <p:cNvSpPr txBox="1">
            <a:spLocks noChangeArrowheads="1"/>
          </p:cNvSpPr>
          <p:nvPr/>
        </p:nvSpPr>
        <p:spPr bwMode="auto">
          <a:xfrm>
            <a:off x="6572250" y="5786438"/>
            <a:ext cx="18573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100" b="0">
                <a:solidFill>
                  <a:schemeClr val="tx1"/>
                </a:solidFill>
                <a:latin typeface="Times New Roman" panose="02020603050405020304" pitchFamily="18" charset="0"/>
              </a:rPr>
              <a:t>[Trick]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404F3B-8D3D-423F-8A52-E56D7308B967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8450" y="836613"/>
            <a:ext cx="8505825" cy="5567362"/>
          </a:xfrm>
        </p:spPr>
        <p:txBody>
          <a:bodyPr lIns="83598" tIns="41799" rIns="83598" bIns="41799"/>
          <a:lstStyle/>
          <a:p>
            <a:pPr marL="457200" indent="-457200" defTabSz="449263" eaLnBrk="1" hangingPunct="1">
              <a:lnSpc>
                <a:spcPct val="93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000" dirty="0" smtClean="0">
                <a:cs typeface="Lucida Sans Unicode" panose="020B0602030504020204" pitchFamily="34" charset="0"/>
              </a:rPr>
              <a:t>Objective:</a:t>
            </a:r>
          </a:p>
          <a:p>
            <a:pPr marL="863600" lvl="1" indent="-287338" defTabSz="449263" eaLnBrk="1" hangingPunct="1">
              <a:lnSpc>
                <a:spcPct val="93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000" dirty="0" smtClean="0">
                <a:cs typeface="Lucida Sans Unicode" panose="020B0602030504020204" pitchFamily="34" charset="0"/>
              </a:rPr>
              <a:t>Minimizing signal delays of mapped designs</a:t>
            </a:r>
          </a:p>
          <a:p>
            <a:pPr lvl="2" defTabSz="449263" eaLnBrk="1" hangingPunct="1">
              <a:lnSpc>
                <a:spcPct val="93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1800" dirty="0" smtClean="0">
                <a:cs typeface="Lucida Sans Unicode" panose="020B0602030504020204" pitchFamily="34" charset="0"/>
              </a:rPr>
              <a:t>First polynomial-time depth-optimal algorithm</a:t>
            </a:r>
          </a:p>
          <a:p>
            <a:pPr marL="457200" indent="-457200" defTabSz="449263" eaLnBrk="1" hangingPunct="1">
              <a:lnSpc>
                <a:spcPct val="93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000" dirty="0" smtClean="0">
                <a:cs typeface="Lucida Sans Unicode" panose="020B0602030504020204" pitchFamily="34" charset="0"/>
              </a:rPr>
              <a:t>Real signal delay:</a:t>
            </a:r>
          </a:p>
          <a:p>
            <a:pPr marL="863600" lvl="1" indent="-287338" defTabSz="449263" eaLnBrk="1" hangingPunct="1">
              <a:lnSpc>
                <a:spcPct val="93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US" altLang="fa-IR" sz="2000" dirty="0" smtClean="0">
                <a:cs typeface="Lucida Sans Unicode" panose="020B0602030504020204" pitchFamily="34" charset="0"/>
              </a:rPr>
              <a:t>Delay in the </a:t>
            </a:r>
            <a:r>
              <a:rPr lang="en-US" altLang="fa-IR" sz="2000" dirty="0" err="1" smtClean="0">
                <a:cs typeface="Lucida Sans Unicode" panose="020B0602030504020204" pitchFamily="34" charset="0"/>
              </a:rPr>
              <a:t>LUTs</a:t>
            </a:r>
            <a:endParaRPr lang="en-US" altLang="fa-IR" sz="2000" dirty="0" smtClean="0">
              <a:cs typeface="Lucida Sans Unicode" panose="020B0602030504020204" pitchFamily="34" charset="0"/>
            </a:endParaRPr>
          </a:p>
          <a:p>
            <a:pPr marL="863600" lvl="1" indent="-287338" defTabSz="449263" eaLnBrk="1" hangingPunct="1">
              <a:lnSpc>
                <a:spcPct val="93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US" altLang="fa-IR" sz="2000" dirty="0" smtClean="0">
                <a:cs typeface="Lucida Sans Unicode" panose="020B0602030504020204" pitchFamily="34" charset="0"/>
              </a:rPr>
              <a:t>Interconnection delay</a:t>
            </a:r>
          </a:p>
          <a:p>
            <a:pPr marL="457200" indent="-457200" defTabSz="449263" eaLnBrk="1" hangingPunct="1">
              <a:lnSpc>
                <a:spcPct val="80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000" dirty="0" smtClean="0">
                <a:cs typeface="Lucida Sans Unicode" panose="020B0602030504020204" pitchFamily="34" charset="0"/>
              </a:rPr>
              <a:t>LUT placement is not known </a:t>
            </a:r>
          </a:p>
          <a:p>
            <a:pPr marL="863600" lvl="1" indent="-287338" defTabSz="449263" eaLnBrk="1" hangingPunct="1">
              <a:lnSpc>
                <a:spcPct val="80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000" dirty="0" smtClean="0">
                <a:cs typeface="Lucida Sans Unicode" panose="020B0602030504020204" pitchFamily="34" charset="0"/>
              </a:rPr>
              <a:t>	</a:t>
            </a:r>
            <a:r>
              <a:rPr lang="en-GB" altLang="fa-IR" sz="2000" dirty="0" smtClean="0">
                <a:cs typeface="Lucida Sans Unicode" panose="020B0602030504020204" pitchFamily="34" charset="0"/>
                <a:sym typeface="Wingdings" panose="05000000000000000000" pitchFamily="2" charset="2"/>
              </a:rPr>
              <a:t> Only </a:t>
            </a:r>
            <a:r>
              <a:rPr lang="en-GB" altLang="fa-IR" sz="2000" dirty="0" smtClean="0">
                <a:cs typeface="Lucida Sans Unicode" panose="020B0602030504020204" pitchFamily="34" charset="0"/>
              </a:rPr>
              <a:t>LUT delay is considered</a:t>
            </a:r>
          </a:p>
          <a:p>
            <a:pPr marL="863600" lvl="1" indent="-287338" defTabSz="449263" eaLnBrk="1" hangingPunct="1">
              <a:lnSpc>
                <a:spcPct val="80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000" dirty="0" smtClean="0">
                <a:cs typeface="Lucida Sans Unicode" panose="020B0602030504020204" pitchFamily="34" charset="0"/>
                <a:sym typeface="Wingdings" panose="05000000000000000000" pitchFamily="2" charset="2"/>
              </a:rPr>
              <a:t>	 </a:t>
            </a:r>
            <a:r>
              <a:rPr lang="en-GB" altLang="fa-IR" sz="2000" dirty="0" smtClean="0">
                <a:cs typeface="Lucida Sans Unicode" panose="020B0602030504020204" pitchFamily="34" charset="0"/>
              </a:rPr>
              <a:t>Interconnection delay:</a:t>
            </a:r>
          </a:p>
          <a:p>
            <a:pPr lvl="2" defTabSz="449263" eaLnBrk="1" hangingPunct="1">
              <a:lnSpc>
                <a:spcPct val="80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1800" dirty="0" smtClean="0">
                <a:cs typeface="Lucida Sans Unicode" panose="020B0602030504020204" pitchFamily="34" charset="0"/>
              </a:rPr>
              <a:t> Assumed to be the same for all signals</a:t>
            </a:r>
          </a:p>
          <a:p>
            <a:pPr lvl="2" defTabSz="449263" eaLnBrk="1" hangingPunct="1">
              <a:lnSpc>
                <a:spcPct val="80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endParaRPr lang="en-GB" altLang="fa-IR" sz="1800" dirty="0" smtClean="0">
              <a:cs typeface="Lucida Sans Unicode" panose="020B0602030504020204" pitchFamily="34" charset="0"/>
            </a:endParaRPr>
          </a:p>
          <a:p>
            <a:pPr marL="863600" lvl="1" indent="-287338" defTabSz="449263" eaLnBrk="1" hangingPunct="1">
              <a:lnSpc>
                <a:spcPct val="80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1900" dirty="0" smtClean="0">
                <a:cs typeface="Lucida Sans Unicode" panose="020B0602030504020204" pitchFamily="34" charset="0"/>
                <a:sym typeface="Wingdings" panose="05000000000000000000" pitchFamily="2" charset="2"/>
              </a:rPr>
              <a:t> </a:t>
            </a:r>
            <a:r>
              <a:rPr lang="en-GB" altLang="fa-IR" sz="1900" dirty="0" smtClean="0">
                <a:cs typeface="Lucida Sans Unicode" panose="020B0602030504020204" pitchFamily="34" charset="0"/>
              </a:rPr>
              <a:t>The </a:t>
            </a:r>
            <a:r>
              <a:rPr lang="en-GB" altLang="fa-IR" sz="1800" b="1" dirty="0" smtClean="0">
                <a:solidFill>
                  <a:srgbClr val="339933"/>
                </a:solidFill>
                <a:cs typeface="Lucida Sans Unicode" panose="020B0602030504020204" pitchFamily="34" charset="0"/>
              </a:rPr>
              <a:t>delay of a signal</a:t>
            </a:r>
            <a:r>
              <a:rPr lang="en-GB" altLang="fa-IR" sz="1800" b="1" dirty="0" smtClean="0">
                <a:cs typeface="Lucida Sans Unicode" panose="020B0602030504020204" pitchFamily="34" charset="0"/>
              </a:rPr>
              <a:t> </a:t>
            </a:r>
            <a:r>
              <a:rPr lang="en-GB" altLang="fa-IR" sz="1800" dirty="0" smtClean="0">
                <a:cs typeface="Lucida Sans Unicode" panose="020B0602030504020204" pitchFamily="34" charset="0"/>
              </a:rPr>
              <a:t>= the number of </a:t>
            </a:r>
            <a:r>
              <a:rPr lang="en-GB" altLang="fa-IR" sz="1800" dirty="0" err="1" smtClean="0">
                <a:cs typeface="Lucida Sans Unicode" panose="020B0602030504020204" pitchFamily="34" charset="0"/>
              </a:rPr>
              <a:t>LUTs</a:t>
            </a:r>
            <a:r>
              <a:rPr lang="en-GB" altLang="fa-IR" sz="1800" dirty="0" smtClean="0">
                <a:cs typeface="Lucida Sans Unicode" panose="020B0602030504020204" pitchFamily="34" charset="0"/>
              </a:rPr>
              <a:t> that the signal traverses on a path from input to output</a:t>
            </a:r>
          </a:p>
          <a:p>
            <a:pPr marL="457200" indent="-457200" defTabSz="449263" eaLnBrk="1" hangingPunct="1">
              <a:lnSpc>
                <a:spcPct val="80000"/>
              </a:lnSpc>
              <a:buSzPct val="85000"/>
              <a:buFontTx/>
              <a:buNone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1800" dirty="0" smtClean="0">
                <a:cs typeface="Lucida Sans Unicode" panose="020B0602030504020204" pitchFamily="34" charset="0"/>
                <a:sym typeface="Wingdings" panose="05000000000000000000" pitchFamily="2" charset="2"/>
              </a:rPr>
              <a:t>		 </a:t>
            </a:r>
            <a:r>
              <a:rPr lang="en-GB" altLang="fa-IR" sz="1800" dirty="0" smtClean="0">
                <a:solidFill>
                  <a:srgbClr val="339933"/>
                </a:solidFill>
                <a:cs typeface="Lucida Sans Unicode" panose="020B0602030504020204" pitchFamily="34" charset="0"/>
              </a:rPr>
              <a:t>Minimization of the depth of the DAG</a:t>
            </a:r>
            <a:endParaRPr lang="en-GB" altLang="fa-IR" sz="1800" dirty="0" smtClean="0">
              <a:cs typeface="Lucida Sans Unicode" panose="020B0602030504020204" pitchFamily="34" charset="0"/>
            </a:endParaRPr>
          </a:p>
          <a:p>
            <a:pPr marL="457200" indent="-457200" defTabSz="449263" eaLnBrk="1" hangingPunct="1">
              <a:lnSpc>
                <a:spcPct val="80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endParaRPr lang="en-GB" altLang="fa-IR" sz="2000" dirty="0" smtClean="0">
              <a:cs typeface="Lucida Sans Unicode" panose="020B0602030504020204" pitchFamily="34" charset="0"/>
            </a:endParaRPr>
          </a:p>
          <a:p>
            <a:pPr marL="457200" indent="-457200" defTabSz="449263" eaLnBrk="1" hangingPunct="1">
              <a:lnSpc>
                <a:spcPct val="93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000" dirty="0" smtClean="0">
                <a:cs typeface="Lucida Sans Unicode" panose="020B0602030504020204" pitchFamily="34" charset="0"/>
              </a:rPr>
              <a:t>Two Steps:</a:t>
            </a:r>
          </a:p>
          <a:p>
            <a:pPr marL="863600" lvl="1" indent="-287338" defTabSz="449263" eaLnBrk="1" hangingPunct="1">
              <a:lnSpc>
                <a:spcPct val="80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000" dirty="0" smtClean="0">
                <a:cs typeface="Lucida Sans Unicode" panose="020B0602030504020204" pitchFamily="34" charset="0"/>
              </a:rPr>
              <a:t>Node labelling</a:t>
            </a:r>
          </a:p>
          <a:p>
            <a:pPr marL="863600" lvl="1" indent="-287338" defTabSz="449263" eaLnBrk="1" hangingPunct="1">
              <a:lnSpc>
                <a:spcPct val="80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000" dirty="0" smtClean="0">
                <a:cs typeface="Lucida Sans Unicode" panose="020B0602030504020204" pitchFamily="34" charset="0"/>
              </a:rPr>
              <a:t>Node mapping</a:t>
            </a:r>
            <a:endParaRPr lang="en-GB" altLang="fa-IR" sz="200" dirty="0" smtClean="0">
              <a:cs typeface="Lucida Sans Unicode" panose="020B0602030504020204" pitchFamily="34" charset="0"/>
            </a:endParaRPr>
          </a:p>
        </p:txBody>
      </p:sp>
      <p:sp>
        <p:nvSpPr>
          <p:cNvPr id="6148" name="Rectangle 3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en-GB" altLang="fa-IR" smtClean="0"/>
              <a:t>FlowMap</a:t>
            </a:r>
            <a:endParaRPr lang="de-DE" altLang="fa-IR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0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0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Dynamic Programming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285750" y="1219200"/>
            <a:ext cx="7772400" cy="4648200"/>
          </a:xfrm>
        </p:spPr>
        <p:txBody>
          <a:bodyPr/>
          <a:lstStyle/>
          <a:p>
            <a:pPr lvl="1"/>
            <a:r>
              <a:rPr lang="en-US" altLang="fa-IR" smtClean="0"/>
              <a:t>Shortest distance from node </a:t>
            </a:r>
            <a:r>
              <a:rPr lang="en-US" altLang="fa-IR" i="1" smtClean="0"/>
              <a:t>S</a:t>
            </a:r>
            <a:r>
              <a:rPr lang="en-US" altLang="fa-IR" smtClean="0"/>
              <a:t> to the destination </a:t>
            </a:r>
            <a:r>
              <a:rPr lang="en-US" altLang="fa-IR" i="1" smtClean="0"/>
              <a:t>J</a:t>
            </a:r>
            <a:endParaRPr lang="en-US" altLang="fa-IR" sz="2000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B5FCA9-8C28-4038-AA11-4952BD34B7B3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pic>
        <p:nvPicPr>
          <p:cNvPr id="40965" name="Picture 2" descr="figure1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928938"/>
            <a:ext cx="551497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4" descr="displaymath9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8813"/>
            <a:ext cx="5500688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219200"/>
            <a:ext cx="7772400" cy="4648200"/>
          </a:xfrm>
        </p:spPr>
        <p:txBody>
          <a:bodyPr/>
          <a:lstStyle/>
          <a:p>
            <a:pPr lvl="1"/>
            <a:r>
              <a:rPr lang="en-US" altLang="fa-IR" sz="2000" smtClean="0"/>
              <a:t>Stage 4:</a:t>
            </a:r>
          </a:p>
          <a:p>
            <a:pPr lvl="2"/>
            <a:r>
              <a:rPr lang="en-US" altLang="fa-IR" sz="1800" i="1" smtClean="0"/>
              <a:t>F</a:t>
            </a:r>
            <a:r>
              <a:rPr lang="en-US" altLang="fa-IR" sz="1800" i="1" baseline="-25000" smtClean="0"/>
              <a:t>4</a:t>
            </a:r>
            <a:r>
              <a:rPr lang="en-US" altLang="fa-IR" sz="1800" i="1" smtClean="0"/>
              <a:t>(H) = 3</a:t>
            </a:r>
          </a:p>
          <a:p>
            <a:pPr lvl="2"/>
            <a:r>
              <a:rPr lang="en-US" altLang="fa-IR" sz="1800" i="1" smtClean="0"/>
              <a:t>F</a:t>
            </a:r>
            <a:r>
              <a:rPr lang="en-US" altLang="fa-IR" sz="1800" i="1" baseline="-25000" smtClean="0"/>
              <a:t>4</a:t>
            </a:r>
            <a:r>
              <a:rPr lang="en-US" altLang="fa-IR" sz="1800" i="1" smtClean="0"/>
              <a:t>(I) = 4</a:t>
            </a:r>
          </a:p>
          <a:p>
            <a:pPr lvl="2"/>
            <a:endParaRPr lang="en-US" altLang="fa-IR" sz="1800" i="1" smtClean="0"/>
          </a:p>
          <a:p>
            <a:pPr lvl="2"/>
            <a:endParaRPr lang="en-US" altLang="fa-IR" sz="1800" i="1" smtClean="0"/>
          </a:p>
          <a:p>
            <a:pPr lvl="1"/>
            <a:r>
              <a:rPr lang="en-US" altLang="fa-IR" sz="2000" smtClean="0"/>
              <a:t>Stage 3:</a:t>
            </a:r>
          </a:p>
          <a:p>
            <a:pPr lvl="2"/>
            <a:endParaRPr lang="en-US" altLang="fa-IR" i="1" smtClean="0"/>
          </a:p>
          <a:p>
            <a:pPr lvl="2"/>
            <a:endParaRPr lang="en-US" altLang="fa-IR" sz="1800" i="1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42262F-07DE-42E0-BAF4-3A7DAD64150D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pic>
        <p:nvPicPr>
          <p:cNvPr id="43013" name="Picture 2" descr="figure1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000125"/>
            <a:ext cx="551497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img36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3929063"/>
            <a:ext cx="3929062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5" name="TextBox 10"/>
          <p:cNvSpPr txBox="1">
            <a:spLocks noChangeArrowheads="1"/>
          </p:cNvSpPr>
          <p:nvPr/>
        </p:nvSpPr>
        <p:spPr bwMode="auto">
          <a:xfrm>
            <a:off x="7215188" y="1870075"/>
            <a:ext cx="50006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1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3016" name="TextBox 11"/>
          <p:cNvSpPr txBox="1">
            <a:spLocks noChangeArrowheads="1"/>
          </p:cNvSpPr>
          <p:nvPr/>
        </p:nvSpPr>
        <p:spPr bwMode="auto">
          <a:xfrm>
            <a:off x="7286625" y="2798763"/>
            <a:ext cx="5000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10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072188" y="1000125"/>
            <a:ext cx="7858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100">
                <a:solidFill>
                  <a:srgbClr val="FF0000"/>
                </a:solidFill>
                <a:latin typeface="Times New Roman" panose="02020603050405020304" pitchFamily="18" charset="0"/>
              </a:rPr>
              <a:t>4,H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000750" y="2227263"/>
            <a:ext cx="78581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100">
                <a:solidFill>
                  <a:srgbClr val="FF0000"/>
                </a:solidFill>
                <a:latin typeface="Times New Roman" panose="02020603050405020304" pitchFamily="18" charset="0"/>
              </a:rPr>
              <a:t>7,I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072188" y="3441700"/>
            <a:ext cx="7858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100">
                <a:solidFill>
                  <a:srgbClr val="FF0000"/>
                </a:solidFill>
                <a:latin typeface="Times New Roman" panose="02020603050405020304" pitchFamily="18" charset="0"/>
              </a:rPr>
              <a:t>6,H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209675"/>
            <a:ext cx="7772400" cy="4648200"/>
          </a:xfrm>
        </p:spPr>
        <p:txBody>
          <a:bodyPr/>
          <a:lstStyle/>
          <a:p>
            <a:pPr lvl="1"/>
            <a:endParaRPr lang="en-US" altLang="fa-IR" sz="2000" smtClean="0"/>
          </a:p>
          <a:p>
            <a:pPr lvl="1"/>
            <a:endParaRPr lang="en-US" altLang="fa-IR" sz="2000" smtClean="0"/>
          </a:p>
          <a:p>
            <a:pPr lvl="1"/>
            <a:endParaRPr lang="en-US" altLang="fa-IR" sz="2000" smtClean="0"/>
          </a:p>
          <a:p>
            <a:pPr lvl="1"/>
            <a:r>
              <a:rPr lang="en-US" altLang="fa-IR" sz="2000" smtClean="0"/>
              <a:t>Stage 2: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fa-IR" i="1" smtClean="0"/>
          </a:p>
          <a:p>
            <a:pPr lvl="1">
              <a:buFont typeface="Wingdings" panose="05000000000000000000" pitchFamily="2" charset="2"/>
              <a:buNone/>
            </a:pPr>
            <a:endParaRPr lang="en-US" altLang="fa-IR" i="1" smtClean="0"/>
          </a:p>
          <a:p>
            <a:pPr lvl="1"/>
            <a:endParaRPr lang="en-US" altLang="fa-IR" i="1" smtClean="0"/>
          </a:p>
          <a:p>
            <a:pPr lvl="1"/>
            <a:endParaRPr lang="en-US" altLang="fa-IR" i="1" smtClean="0"/>
          </a:p>
          <a:p>
            <a:pPr lvl="1"/>
            <a:endParaRPr lang="en-US" altLang="fa-IR" i="1" smtClean="0"/>
          </a:p>
          <a:p>
            <a:pPr lvl="1"/>
            <a:r>
              <a:rPr lang="en-US" altLang="fa-IR" sz="2000" smtClean="0"/>
              <a:t>Stage 1:</a:t>
            </a:r>
          </a:p>
          <a:p>
            <a:pPr lvl="2"/>
            <a:endParaRPr lang="en-US" altLang="fa-IR" i="1" smtClean="0"/>
          </a:p>
          <a:p>
            <a:pPr lvl="2"/>
            <a:endParaRPr lang="en-US" altLang="fa-IR" sz="1800" i="1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86F7D8-50A3-4640-948C-5CEA49832FB2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pic>
        <p:nvPicPr>
          <p:cNvPr id="45061" name="Picture 2" descr="figure1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000125"/>
            <a:ext cx="551497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6" descr="img37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143250"/>
            <a:ext cx="314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img38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5286375"/>
            <a:ext cx="31432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4" name="TextBox 8"/>
          <p:cNvSpPr txBox="1">
            <a:spLocks noChangeArrowheads="1"/>
          </p:cNvSpPr>
          <p:nvPr/>
        </p:nvSpPr>
        <p:spPr bwMode="auto">
          <a:xfrm>
            <a:off x="7215188" y="1870075"/>
            <a:ext cx="50006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1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5065" name="TextBox 10"/>
          <p:cNvSpPr txBox="1">
            <a:spLocks noChangeArrowheads="1"/>
          </p:cNvSpPr>
          <p:nvPr/>
        </p:nvSpPr>
        <p:spPr bwMode="auto">
          <a:xfrm>
            <a:off x="7286625" y="2798763"/>
            <a:ext cx="5000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10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5066" name="TextBox 11"/>
          <p:cNvSpPr txBox="1">
            <a:spLocks noChangeArrowheads="1"/>
          </p:cNvSpPr>
          <p:nvPr/>
        </p:nvSpPr>
        <p:spPr bwMode="auto">
          <a:xfrm>
            <a:off x="6072188" y="1000125"/>
            <a:ext cx="7858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100">
                <a:solidFill>
                  <a:srgbClr val="FF0000"/>
                </a:solidFill>
                <a:latin typeface="Times New Roman" panose="02020603050405020304" pitchFamily="18" charset="0"/>
              </a:rPr>
              <a:t>4,H</a:t>
            </a:r>
          </a:p>
        </p:txBody>
      </p:sp>
      <p:sp>
        <p:nvSpPr>
          <p:cNvPr id="45067" name="TextBox 12"/>
          <p:cNvSpPr txBox="1">
            <a:spLocks noChangeArrowheads="1"/>
          </p:cNvSpPr>
          <p:nvPr/>
        </p:nvSpPr>
        <p:spPr bwMode="auto">
          <a:xfrm>
            <a:off x="6000750" y="2227263"/>
            <a:ext cx="78581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100">
                <a:solidFill>
                  <a:srgbClr val="FF0000"/>
                </a:solidFill>
                <a:latin typeface="Times New Roman" panose="02020603050405020304" pitchFamily="18" charset="0"/>
              </a:rPr>
              <a:t>7,I</a:t>
            </a:r>
          </a:p>
        </p:txBody>
      </p:sp>
      <p:sp>
        <p:nvSpPr>
          <p:cNvPr id="45068" name="TextBox 13"/>
          <p:cNvSpPr txBox="1">
            <a:spLocks noChangeArrowheads="1"/>
          </p:cNvSpPr>
          <p:nvPr/>
        </p:nvSpPr>
        <p:spPr bwMode="auto">
          <a:xfrm>
            <a:off x="6072188" y="3441700"/>
            <a:ext cx="7858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100">
                <a:solidFill>
                  <a:srgbClr val="FF0000"/>
                </a:solidFill>
                <a:latin typeface="Times New Roman" panose="02020603050405020304" pitchFamily="18" charset="0"/>
              </a:rPr>
              <a:t>6,H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572000" y="1000125"/>
            <a:ext cx="78581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100">
                <a:solidFill>
                  <a:srgbClr val="FF0000"/>
                </a:solidFill>
                <a:latin typeface="Times New Roman" panose="02020603050405020304" pitchFamily="18" charset="0"/>
              </a:rPr>
              <a:t>11,E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00563" y="2227263"/>
            <a:ext cx="7858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100">
                <a:solidFill>
                  <a:srgbClr val="FF0000"/>
                </a:solidFill>
                <a:latin typeface="Times New Roman" panose="02020603050405020304" pitchFamily="18" charset="0"/>
              </a:rPr>
              <a:t>7,E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572000" y="3357563"/>
            <a:ext cx="78581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100">
                <a:solidFill>
                  <a:srgbClr val="FF0000"/>
                </a:solidFill>
                <a:latin typeface="Times New Roman" panose="02020603050405020304" pitchFamily="18" charset="0"/>
              </a:rPr>
              <a:t>8,F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786438" y="5702300"/>
            <a:ext cx="500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148263" y="5659438"/>
            <a:ext cx="500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3DE1A2-93EB-4AEF-AD4B-74801B9186CA}" type="slidenum">
              <a:rPr lang="en-US" altLang="fa-IR" sz="1300" b="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fa-IR" sz="1300" b="0" smtClean="0">
              <a:solidFill>
                <a:srgbClr val="000000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8450" y="908050"/>
            <a:ext cx="8505825" cy="5400675"/>
          </a:xfrm>
        </p:spPr>
        <p:txBody>
          <a:bodyPr lIns="83598" tIns="41799" rIns="83598" bIns="41799"/>
          <a:lstStyle/>
          <a:p>
            <a:pPr marL="457200" indent="-457200" defTabSz="449263" eaLnBrk="1" hangingPunct="1">
              <a:lnSpc>
                <a:spcPct val="93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000" smtClean="0"/>
              <a:t>Fan-in of </a:t>
            </a:r>
            <a:r>
              <a:rPr lang="en-GB" altLang="fa-IR" sz="2000" i="1" smtClean="0"/>
              <a:t>v: </a:t>
            </a:r>
            <a:r>
              <a:rPr lang="en-GB" altLang="fa-IR" sz="2000" i="1" smtClean="0">
                <a:solidFill>
                  <a:srgbClr val="008000"/>
                </a:solidFill>
              </a:rPr>
              <a:t>input(v)</a:t>
            </a:r>
            <a:r>
              <a:rPr lang="en-GB" altLang="fa-IR" sz="2000" i="1" smtClean="0"/>
              <a:t>:</a:t>
            </a:r>
            <a:endParaRPr lang="en-GB" altLang="fa-IR" sz="2000" smtClean="0"/>
          </a:p>
          <a:p>
            <a:pPr marL="863600" lvl="1" indent="-287338" defTabSz="449263" eaLnBrk="1" hangingPunct="1"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000" smtClean="0"/>
              <a:t>The set of nodes whose outputs are inputs of </a:t>
            </a:r>
            <a:r>
              <a:rPr lang="en-GB" altLang="fa-IR" sz="2000" i="1" smtClean="0"/>
              <a:t>v</a:t>
            </a:r>
          </a:p>
          <a:p>
            <a:pPr marL="457200" indent="-457200" defTabSz="449263" eaLnBrk="1" hangingPunct="1">
              <a:lnSpc>
                <a:spcPct val="93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000" smtClean="0"/>
              <a:t>Fan-out of </a:t>
            </a:r>
            <a:r>
              <a:rPr lang="en-GB" altLang="fa-IR" sz="2000" i="1" smtClean="0"/>
              <a:t>v: </a:t>
            </a:r>
            <a:r>
              <a:rPr lang="en-GB" altLang="fa-IR" sz="2000" i="1" smtClean="0">
                <a:solidFill>
                  <a:srgbClr val="008000"/>
                </a:solidFill>
              </a:rPr>
              <a:t>output(v)</a:t>
            </a:r>
            <a:r>
              <a:rPr lang="en-GB" altLang="fa-IR" sz="2000" i="1" smtClean="0"/>
              <a:t>:</a:t>
            </a:r>
            <a:endParaRPr lang="en-GB" altLang="fa-IR" sz="2000" smtClean="0"/>
          </a:p>
          <a:p>
            <a:pPr marL="863600" lvl="1" indent="-287338" defTabSz="449263" eaLnBrk="1" hangingPunct="1"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000" smtClean="0"/>
              <a:t>The set of nodes which use the output of </a:t>
            </a:r>
            <a:r>
              <a:rPr lang="en-GB" altLang="fa-IR" sz="2000" i="1" smtClean="0"/>
              <a:t>v</a:t>
            </a:r>
            <a:r>
              <a:rPr lang="en-GB" altLang="fa-IR" sz="2000" smtClean="0"/>
              <a:t> as inputs</a:t>
            </a:r>
          </a:p>
          <a:p>
            <a:pPr marL="457200" indent="-457200" defTabSz="449263" eaLnBrk="1" hangingPunct="1"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000" smtClean="0"/>
              <a:t>Primary Input:</a:t>
            </a:r>
          </a:p>
          <a:p>
            <a:pPr marL="863600" lvl="1" indent="-287338" defTabSz="449263" eaLnBrk="1" hangingPunct="1"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000" smtClean="0"/>
              <a:t>A node with no predecessor</a:t>
            </a:r>
          </a:p>
          <a:p>
            <a:pPr marL="457200" indent="-457200" defTabSz="449263" eaLnBrk="1" hangingPunct="1"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000" smtClean="0"/>
              <a:t>Primary output:</a:t>
            </a:r>
          </a:p>
          <a:p>
            <a:pPr marL="863600" lvl="1" indent="-287338" defTabSz="449263" eaLnBrk="1" hangingPunct="1"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000" smtClean="0"/>
              <a:t>A node with no successor</a:t>
            </a:r>
          </a:p>
          <a:p>
            <a:pPr marL="457200" indent="-457200" defTabSz="449263" eaLnBrk="1" hangingPunct="1"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000" smtClean="0"/>
              <a:t>Level of a node:</a:t>
            </a:r>
          </a:p>
          <a:p>
            <a:pPr marL="863600" lvl="1" indent="-287338" defTabSz="449263" eaLnBrk="1" hangingPunct="1"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000" smtClean="0"/>
              <a:t>The length of the longest path from PI to that node</a:t>
            </a:r>
          </a:p>
          <a:p>
            <a:pPr marL="457200" indent="-457200" defTabSz="449263" eaLnBrk="1" hangingPunct="1"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000" smtClean="0"/>
              <a:t>Depth of a graph:</a:t>
            </a:r>
          </a:p>
          <a:p>
            <a:pPr marL="863600" lvl="1" indent="-287338" defTabSz="449263" eaLnBrk="1" hangingPunct="1"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000" smtClean="0"/>
              <a:t>The largest level of any node in the graph</a:t>
            </a:r>
          </a:p>
          <a:p>
            <a:pPr marL="457200" indent="-457200" defTabSz="449263" eaLnBrk="1" hangingPunct="1"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000" smtClean="0"/>
              <a:t>K-bounded Boolean network:</a:t>
            </a:r>
          </a:p>
          <a:p>
            <a:pPr marL="863600" lvl="1" indent="-287338" defTabSz="449263" eaLnBrk="1" hangingPunct="1"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000" smtClean="0"/>
              <a:t>if |</a:t>
            </a:r>
            <a:r>
              <a:rPr lang="en-GB" altLang="fa-IR" sz="2000" i="1" smtClean="0"/>
              <a:t>input(v)|≤ K </a:t>
            </a:r>
            <a:r>
              <a:rPr lang="en-GB" altLang="fa-IR" sz="2000" smtClean="0"/>
              <a:t> for all nodes in the graph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en-GB" altLang="fa-IR" smtClean="0"/>
              <a:t>Definitions</a:t>
            </a:r>
            <a:endParaRPr lang="de-DE" altLang="fa-IR" smtClean="0"/>
          </a:p>
        </p:txBody>
      </p:sp>
      <p:graphicFrame>
        <p:nvGraphicFramePr>
          <p:cNvPr id="14341" name="Object 2"/>
          <p:cNvGraphicFramePr>
            <a:graphicFrameLocks noChangeAspect="1"/>
          </p:cNvGraphicFramePr>
          <p:nvPr/>
        </p:nvGraphicFramePr>
        <p:xfrm>
          <a:off x="5286375" y="2012950"/>
          <a:ext cx="6715125" cy="448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4" imgW="6124368" imgH="4092695" progId="Visio.Drawing.11">
                  <p:embed/>
                </p:oleObj>
              </mc:Choice>
              <mc:Fallback>
                <p:oleObj name="Visio" r:id="rId4" imgW="6124368" imgH="409269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2012950"/>
                        <a:ext cx="6715125" cy="448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55655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86AACB-8942-4202-B032-366D5E84FBC1}" type="slidenum">
              <a:rPr lang="en-US" altLang="fa-IR" sz="1300" b="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fa-IR" sz="1300" b="0" smtClean="0">
              <a:solidFill>
                <a:srgbClr val="000000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Definitions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857250"/>
            <a:ext cx="4929187" cy="1928813"/>
          </a:xfrm>
        </p:spPr>
        <p:txBody>
          <a:bodyPr/>
          <a:lstStyle/>
          <a:p>
            <a:pPr lvl="1" eaLnBrk="1" hangingPunct="1"/>
            <a:r>
              <a:rPr lang="en-US" altLang="fa-IR" smtClean="0"/>
              <a:t>Fanin/fanout</a:t>
            </a:r>
          </a:p>
          <a:p>
            <a:pPr lvl="1" eaLnBrk="1" hangingPunct="1"/>
            <a:r>
              <a:rPr lang="en-US" altLang="fa-IR" smtClean="0"/>
              <a:t>PI/PO</a:t>
            </a:r>
          </a:p>
          <a:p>
            <a:pPr lvl="1" eaLnBrk="1" hangingPunct="1"/>
            <a:r>
              <a:rPr lang="en-US" altLang="fa-IR" smtClean="0"/>
              <a:t>Node level, graph depth </a:t>
            </a:r>
          </a:p>
          <a:p>
            <a:pPr lvl="1" eaLnBrk="1" hangingPunct="1"/>
            <a:r>
              <a:rPr lang="en-US" altLang="fa-IR" smtClean="0"/>
              <a:t>4-bounded?</a:t>
            </a:r>
          </a:p>
        </p:txBody>
      </p:sp>
      <p:pic>
        <p:nvPicPr>
          <p:cNvPr id="6256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928938"/>
            <a:ext cx="6985000" cy="347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575711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0962FD-9974-42C6-B542-927427BCC7C8}" type="slidenum">
              <a:rPr lang="en-US" altLang="fa-IR" sz="1300" b="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fa-IR" sz="1300" b="0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98450" y="1103313"/>
            <a:ext cx="8505825" cy="5062537"/>
          </a:xfrm>
        </p:spPr>
        <p:txBody>
          <a:bodyPr lIns="83598" tIns="41799" rIns="83598" bIns="41799"/>
          <a:lstStyle/>
          <a:p>
            <a:pPr marL="457200" indent="-457200" defTabSz="449263" eaLnBrk="1" hangingPunct="1">
              <a:lnSpc>
                <a:spcPct val="93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000" smtClean="0"/>
              <a:t>Tree (</a:t>
            </a:r>
            <a:r>
              <a:rPr lang="en-GB" altLang="fa-IR" sz="2000" smtClean="0">
                <a:solidFill>
                  <a:srgbClr val="339933"/>
                </a:solidFill>
              </a:rPr>
              <a:t>fanout-free</a:t>
            </a:r>
            <a:r>
              <a:rPr lang="en-GB" altLang="fa-IR" sz="2000" smtClean="0"/>
              <a:t> </a:t>
            </a:r>
            <a:r>
              <a:rPr lang="en-GB" altLang="fa-IR" sz="2000" smtClean="0">
                <a:solidFill>
                  <a:srgbClr val="339933"/>
                </a:solidFill>
              </a:rPr>
              <a:t>circuit</a:t>
            </a:r>
            <a:r>
              <a:rPr lang="en-GB" altLang="fa-IR" sz="2000" smtClean="0"/>
              <a:t>)</a:t>
            </a:r>
            <a:r>
              <a:rPr lang="en-GB" altLang="fa-IR" sz="2000" smtClean="0">
                <a:solidFill>
                  <a:srgbClr val="339933"/>
                </a:solidFill>
              </a:rPr>
              <a:t>:</a:t>
            </a:r>
          </a:p>
          <a:p>
            <a:pPr marL="742950" lvl="1" indent="-285750" defTabSz="449263" eaLnBrk="1" hangingPunct="1">
              <a:lnSpc>
                <a:spcPct val="93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000" smtClean="0">
                <a:sym typeface="Symbol" panose="05050102010706020507" pitchFamily="18" charset="2"/>
              </a:rPr>
              <a:t></a:t>
            </a:r>
            <a:r>
              <a:rPr lang="en-GB" altLang="fa-IR" sz="2000" smtClean="0"/>
              <a:t>node </a:t>
            </a:r>
            <a:r>
              <a:rPr lang="en-GB" altLang="fa-IR" sz="2000" i="1" smtClean="0"/>
              <a:t>v</a:t>
            </a:r>
            <a:r>
              <a:rPr lang="en-GB" altLang="fa-IR" sz="2000" smtClean="0"/>
              <a:t>, max(fanout(</a:t>
            </a:r>
            <a:r>
              <a:rPr lang="en-GB" altLang="fa-IR" sz="2000" i="1" smtClean="0"/>
              <a:t>v)) =1</a:t>
            </a:r>
            <a:endParaRPr lang="en-GB" altLang="fa-IR" sz="2000" smtClean="0"/>
          </a:p>
          <a:p>
            <a:pPr marL="457200" indent="-457200" defTabSz="449263" eaLnBrk="1" hangingPunct="1">
              <a:lnSpc>
                <a:spcPct val="93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000" smtClean="0"/>
              <a:t>Forest:</a:t>
            </a:r>
          </a:p>
          <a:p>
            <a:pPr marL="742950" lvl="1" indent="-285750" defTabSz="449263" eaLnBrk="1" hangingPunct="1">
              <a:lnSpc>
                <a:spcPct val="93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000" smtClean="0"/>
              <a:t>An independent set of trees</a:t>
            </a:r>
          </a:p>
          <a:p>
            <a:pPr marL="457200" indent="-457200" defTabSz="449263" eaLnBrk="1" hangingPunct="1"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endParaRPr lang="en-GB" altLang="fa-IR" sz="2000" smtClean="0"/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en-GB" altLang="fa-IR" smtClean="0"/>
              <a:t>Definitions</a:t>
            </a:r>
            <a:endParaRPr lang="de-DE" altLang="fa-IR" smtClean="0"/>
          </a:p>
        </p:txBody>
      </p:sp>
    </p:spTree>
    <p:extLst>
      <p:ext uri="{BB962C8B-B14F-4D97-AF65-F5344CB8AC3E}">
        <p14:creationId xmlns:p14="http://schemas.microsoft.com/office/powerpoint/2010/main" val="5577128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15FE3B-C810-42F7-86DD-205E5A771713}" type="slidenum">
              <a:rPr lang="en-US" altLang="fa-IR" sz="1300" b="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fa-IR" sz="1300" b="0" smtClean="0">
              <a:solidFill>
                <a:srgbClr val="000000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8450" y="1031875"/>
            <a:ext cx="5006975" cy="5205413"/>
          </a:xfrm>
        </p:spPr>
        <p:txBody>
          <a:bodyPr lIns="83598" tIns="41799" rIns="83598" bIns="41799"/>
          <a:lstStyle/>
          <a:p>
            <a:pPr marL="457200" indent="-457200" defTabSz="449263" eaLnBrk="1" hangingPunct="1">
              <a:lnSpc>
                <a:spcPct val="93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dirty="0" smtClean="0"/>
              <a:t>Cone </a:t>
            </a:r>
            <a:r>
              <a:rPr lang="en-GB" altLang="fa-IR" i="1" dirty="0" err="1" smtClean="0"/>
              <a:t>C</a:t>
            </a:r>
            <a:r>
              <a:rPr lang="en-GB" altLang="fa-IR" i="1" baseline="-25000" dirty="0" err="1" smtClean="0"/>
              <a:t>v</a:t>
            </a:r>
            <a:r>
              <a:rPr lang="en-GB" altLang="fa-IR" i="1" dirty="0" smtClean="0"/>
              <a:t> </a:t>
            </a:r>
            <a:r>
              <a:rPr lang="en-GB" altLang="fa-IR" dirty="0" smtClean="0"/>
              <a:t>at node </a:t>
            </a:r>
            <a:r>
              <a:rPr lang="en-GB" altLang="fa-IR" i="1" dirty="0" smtClean="0"/>
              <a:t>v:</a:t>
            </a:r>
          </a:p>
          <a:p>
            <a:pPr marL="863600" lvl="1" indent="-287338" defTabSz="449263" eaLnBrk="1" hangingPunct="1">
              <a:lnSpc>
                <a:spcPct val="93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dirty="0" smtClean="0"/>
              <a:t>The tree (better to say DAG) with root </a:t>
            </a:r>
            <a:r>
              <a:rPr lang="en-GB" altLang="fa-IR" i="1" dirty="0" smtClean="0"/>
              <a:t>v</a:t>
            </a:r>
            <a:r>
              <a:rPr lang="en-GB" altLang="fa-IR" dirty="0" smtClean="0"/>
              <a:t> which spans from </a:t>
            </a:r>
            <a:r>
              <a:rPr lang="en-GB" altLang="fa-IR" i="1" dirty="0" smtClean="0"/>
              <a:t>v</a:t>
            </a:r>
            <a:r>
              <a:rPr lang="en-GB" altLang="fa-IR" dirty="0" smtClean="0"/>
              <a:t> to a set of inputs: </a:t>
            </a:r>
            <a:r>
              <a:rPr lang="en-GB" altLang="fa-IR" i="1" dirty="0"/>
              <a:t>input(</a:t>
            </a:r>
            <a:r>
              <a:rPr lang="en-GB" altLang="fa-IR" i="1" dirty="0" err="1"/>
              <a:t>C</a:t>
            </a:r>
            <a:r>
              <a:rPr lang="en-GB" altLang="fa-IR" i="1" baseline="-25000" dirty="0" err="1"/>
              <a:t>v</a:t>
            </a:r>
            <a:r>
              <a:rPr lang="en-GB" altLang="fa-IR" i="1" dirty="0" smtClean="0"/>
              <a:t>)</a:t>
            </a:r>
            <a:endParaRPr lang="en-GB" altLang="fa-IR" dirty="0" smtClean="0"/>
          </a:p>
          <a:p>
            <a:pPr marL="863600" lvl="1" indent="-287338" defTabSz="449263" eaLnBrk="1" hangingPunct="1">
              <a:lnSpc>
                <a:spcPct val="93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endParaRPr lang="en-GB" altLang="fa-IR" dirty="0" smtClean="0"/>
          </a:p>
          <a:p>
            <a:pPr marL="457200" indent="-457200" defTabSz="449263" eaLnBrk="1" hangingPunct="1">
              <a:lnSpc>
                <a:spcPct val="80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dirty="0" smtClean="0"/>
              <a:t>K-feasible cone :</a:t>
            </a:r>
          </a:p>
          <a:p>
            <a:pPr marL="863600" lvl="1" indent="-287338" defTabSz="449263" eaLnBrk="1" hangingPunct="1">
              <a:lnSpc>
                <a:spcPct val="80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400" i="1" dirty="0" err="1" smtClean="0"/>
              <a:t>C</a:t>
            </a:r>
            <a:r>
              <a:rPr lang="en-GB" altLang="fa-IR" sz="2400" i="1" baseline="-25000" dirty="0" err="1" smtClean="0"/>
              <a:t>v</a:t>
            </a:r>
            <a:r>
              <a:rPr lang="en-GB" altLang="fa-IR" sz="2400" baseline="-25000" dirty="0" smtClean="0"/>
              <a:t> </a:t>
            </a:r>
            <a:r>
              <a:rPr lang="en-GB" altLang="fa-IR" sz="2400" dirty="0" smtClean="0"/>
              <a:t>is K-feasible at node </a:t>
            </a:r>
            <a:r>
              <a:rPr lang="en-GB" altLang="fa-IR" sz="2400" i="1" dirty="0" smtClean="0"/>
              <a:t>v </a:t>
            </a:r>
            <a:r>
              <a:rPr lang="en-GB" altLang="fa-IR" sz="2400" dirty="0" smtClean="0"/>
              <a:t>if:</a:t>
            </a:r>
          </a:p>
          <a:p>
            <a:pPr lvl="2" defTabSz="449263" eaLnBrk="1" hangingPunct="1">
              <a:lnSpc>
                <a:spcPct val="80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i="1" dirty="0" smtClean="0"/>
              <a:t>|input(</a:t>
            </a:r>
            <a:r>
              <a:rPr lang="en-GB" altLang="fa-IR" i="1" dirty="0" err="1" smtClean="0"/>
              <a:t>C</a:t>
            </a:r>
            <a:r>
              <a:rPr lang="en-GB" altLang="fa-IR" i="1" baseline="-25000" dirty="0" err="1" smtClean="0"/>
              <a:t>v</a:t>
            </a:r>
            <a:r>
              <a:rPr lang="en-GB" altLang="fa-IR" i="1" dirty="0" smtClean="0"/>
              <a:t>)| ≤ K </a:t>
            </a:r>
            <a:r>
              <a:rPr lang="en-GB" altLang="fa-IR" sz="2400" b="1" dirty="0" smtClean="0"/>
              <a:t>and</a:t>
            </a:r>
          </a:p>
          <a:p>
            <a:pPr lvl="2" defTabSz="449263" eaLnBrk="1" hangingPunct="1">
              <a:lnSpc>
                <a:spcPct val="80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dirty="0" smtClean="0"/>
              <a:t>any path connecting a node in </a:t>
            </a:r>
            <a:r>
              <a:rPr lang="en-GB" altLang="fa-IR" i="1" dirty="0" err="1" smtClean="0"/>
              <a:t>C</a:t>
            </a:r>
            <a:r>
              <a:rPr lang="en-GB" altLang="fa-IR" i="1" baseline="-25000" dirty="0" err="1" smtClean="0"/>
              <a:t>v</a:t>
            </a:r>
            <a:r>
              <a:rPr lang="en-GB" altLang="fa-IR" i="1" baseline="-25000" dirty="0" smtClean="0"/>
              <a:t> </a:t>
            </a:r>
            <a:r>
              <a:rPr lang="en-GB" altLang="fa-IR" dirty="0" smtClean="0"/>
              <a:t>and </a:t>
            </a:r>
            <a:r>
              <a:rPr lang="en-GB" altLang="fa-IR" i="1" dirty="0" smtClean="0"/>
              <a:t>v</a:t>
            </a:r>
            <a:r>
              <a:rPr lang="en-GB" altLang="fa-IR" dirty="0" smtClean="0"/>
              <a:t> lies entirely in </a:t>
            </a:r>
            <a:r>
              <a:rPr lang="en-GB" altLang="fa-IR" i="1" dirty="0" err="1" smtClean="0"/>
              <a:t>C</a:t>
            </a:r>
            <a:r>
              <a:rPr lang="en-GB" altLang="fa-IR" i="1" baseline="-25000" dirty="0" err="1" smtClean="0"/>
              <a:t>v</a:t>
            </a:r>
            <a:endParaRPr lang="en-GB" altLang="fa-IR" dirty="0" smtClean="0"/>
          </a:p>
          <a:p>
            <a:pPr marL="457200" indent="-457200" defTabSz="449263" eaLnBrk="1" hangingPunct="1">
              <a:lnSpc>
                <a:spcPct val="80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endParaRPr lang="en-GB" altLang="fa-IR" dirty="0" smtClean="0"/>
          </a:p>
          <a:p>
            <a:pPr marL="457200" indent="-457200" defTabSz="449263" eaLnBrk="1" hangingPunct="1">
              <a:lnSpc>
                <a:spcPct val="80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dirty="0" err="1" smtClean="0"/>
              <a:t>Fanout</a:t>
            </a:r>
            <a:r>
              <a:rPr lang="en-GB" altLang="fa-IR" dirty="0" smtClean="0"/>
              <a:t>-free cone:</a:t>
            </a:r>
          </a:p>
          <a:p>
            <a:pPr marL="863600" lvl="1" indent="-287338" defTabSz="449263" eaLnBrk="1" hangingPunct="1">
              <a:lnSpc>
                <a:spcPct val="80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US" altLang="fa-IR" dirty="0" err="1" smtClean="0"/>
              <a:t>Fanouts</a:t>
            </a:r>
            <a:r>
              <a:rPr lang="en-US" altLang="fa-IR" dirty="0" smtClean="0"/>
              <a:t> of every node (other than the root) are inside the cone</a:t>
            </a:r>
          </a:p>
        </p:txBody>
      </p:sp>
      <p:pic>
        <p:nvPicPr>
          <p:cNvPr id="20484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213" y="952500"/>
            <a:ext cx="22161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 Box 15"/>
          <p:cNvSpPr txBox="1">
            <a:spLocks noChangeArrowheads="1"/>
          </p:cNvSpPr>
          <p:nvPr/>
        </p:nvSpPr>
        <p:spPr bwMode="auto">
          <a:xfrm>
            <a:off x="7073900" y="3325813"/>
            <a:ext cx="15208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>
              <a:spcBef>
                <a:spcPct val="20000"/>
              </a:spcBef>
              <a:buChar char="•"/>
              <a:tabLst>
                <a:tab pos="657225" algn="l"/>
                <a:tab pos="1312863" algn="l"/>
              </a:tabLst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657225" algn="l"/>
                <a:tab pos="1312863" algn="l"/>
              </a:tabLst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  <a:tab pos="131286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  <a:tab pos="13128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  <a:tab pos="13128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  <a:tab pos="13128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  <a:tab pos="13128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  <a:tab pos="13128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fa-IR" sz="1300" b="0">
                <a:solidFill>
                  <a:srgbClr val="000000"/>
                </a:solidFill>
                <a:latin typeface="Times New Roman" panose="02020603050405020304" pitchFamily="18" charset="0"/>
              </a:rPr>
              <a:t>A K-feasible Cone at v</a:t>
            </a:r>
          </a:p>
        </p:txBody>
      </p:sp>
      <p:sp>
        <p:nvSpPr>
          <p:cNvPr id="20486" name="AutoShape 19"/>
          <p:cNvSpPr>
            <a:spLocks noChangeArrowheads="1"/>
          </p:cNvSpPr>
          <p:nvPr/>
        </p:nvSpPr>
        <p:spPr bwMode="auto">
          <a:xfrm>
            <a:off x="6523038" y="3875088"/>
            <a:ext cx="34925" cy="4746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fa-IR" sz="2400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7" name="Rectangle 20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en-GB" altLang="fa-IR" smtClean="0"/>
              <a:t>Definitions</a:t>
            </a:r>
            <a:endParaRPr lang="de-DE" altLang="fa-IR" smtClean="0"/>
          </a:p>
        </p:txBody>
      </p:sp>
      <p:sp>
        <p:nvSpPr>
          <p:cNvPr id="10248" name="Rectangle 3"/>
          <p:cNvSpPr>
            <a:spLocks noChangeArrowheads="1"/>
          </p:cNvSpPr>
          <p:nvPr/>
        </p:nvSpPr>
        <p:spPr bwMode="auto">
          <a:xfrm>
            <a:off x="5143500" y="3929063"/>
            <a:ext cx="3671888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598" tIns="41799" rIns="83598" bIns="41799"/>
          <a:lstStyle>
            <a:lvl1pPr marL="342900" indent="-342900" defTabSz="449263">
              <a:spcBef>
                <a:spcPct val="20000"/>
              </a:spcBef>
              <a:buChar char="•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defTabSz="449263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buFont typeface="Arial" panose="020B0604020202020204" pitchFamily="34" charset="0"/>
              <a:buChar char="−"/>
            </a:pPr>
            <a:r>
              <a:rPr lang="en-US" altLang="fa-IR" dirty="0"/>
              <a:t>For each node ν, there is a unique </a:t>
            </a:r>
            <a:r>
              <a:rPr lang="en-US" altLang="fa-IR" i="1" dirty="0"/>
              <a:t>maximum </a:t>
            </a:r>
            <a:r>
              <a:rPr lang="en-US" altLang="fa-IR" i="1" dirty="0" err="1"/>
              <a:t>fanout</a:t>
            </a:r>
            <a:r>
              <a:rPr lang="en-US" altLang="fa-IR" i="1" dirty="0"/>
              <a:t>-free cone</a:t>
            </a:r>
            <a:r>
              <a:rPr lang="en-US" altLang="fa-IR" dirty="0"/>
              <a:t> (</a:t>
            </a:r>
            <a:r>
              <a:rPr lang="en-US" altLang="fa-IR" dirty="0" err="1"/>
              <a:t>MFFCv</a:t>
            </a:r>
            <a:r>
              <a:rPr lang="en-US" altLang="fa-IR" dirty="0"/>
              <a:t>)</a:t>
            </a:r>
          </a:p>
          <a:p>
            <a:pPr lvl="1" eaLnBrk="1" hangingPunct="1">
              <a:buFont typeface="Arial" panose="020B0604020202020204" pitchFamily="34" charset="0"/>
              <a:buChar char="−"/>
            </a:pPr>
            <a:r>
              <a:rPr lang="en-GB" altLang="fa-IR" sz="1800" dirty="0">
                <a:solidFill>
                  <a:srgbClr val="000000"/>
                </a:solidFill>
              </a:rPr>
              <a:t>i.e. contains every </a:t>
            </a:r>
            <a:r>
              <a:rPr lang="en-GB" altLang="fa-IR" sz="1800" dirty="0" err="1">
                <a:solidFill>
                  <a:srgbClr val="000000"/>
                </a:solidFill>
              </a:rPr>
              <a:t>fanout</a:t>
            </a:r>
            <a:r>
              <a:rPr lang="en-GB" altLang="fa-IR" sz="1800" dirty="0">
                <a:solidFill>
                  <a:srgbClr val="000000"/>
                </a:solidFill>
              </a:rPr>
              <a:t>-free cone rooted at </a:t>
            </a:r>
            <a:r>
              <a:rPr lang="en-GB" altLang="fa-IR" sz="1800" i="1" dirty="0">
                <a:solidFill>
                  <a:srgbClr val="000000"/>
                </a:solidFill>
              </a:rPr>
              <a:t>ν</a:t>
            </a:r>
          </a:p>
          <a:p>
            <a:pPr lvl="1" eaLnBrk="1" hangingPunct="1">
              <a:buFont typeface="Arial" panose="020B0604020202020204" pitchFamily="34" charset="0"/>
              <a:buChar char="−"/>
            </a:pPr>
            <a:r>
              <a:rPr lang="en-GB" altLang="fa-IR" sz="1800" i="1" dirty="0">
                <a:solidFill>
                  <a:srgbClr val="000000"/>
                </a:solidFill>
              </a:rPr>
              <a:t>Spans to PIs</a:t>
            </a:r>
            <a:endParaRPr lang="en-GB" altLang="fa-IR" sz="1600" dirty="0">
              <a:solidFill>
                <a:srgbClr val="000000"/>
              </a:solidFill>
            </a:endParaRPr>
          </a:p>
          <a:p>
            <a:pPr lvl="2" eaLnBrk="1" hangingPunct="1">
              <a:lnSpc>
                <a:spcPct val="90000"/>
              </a:lnSpc>
              <a:buSzPct val="85000"/>
            </a:pPr>
            <a:endParaRPr lang="en-GB" altLang="fa-I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7298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0777DD-8512-4ECC-94E7-44F33B7D9FF0}" type="slidenum">
              <a:rPr lang="en-US" altLang="fa-IR" sz="1300" b="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fa-IR" sz="1300" b="0" smtClean="0">
              <a:solidFill>
                <a:srgbClr val="000000"/>
              </a:solidFill>
            </a:endParaRP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2000250"/>
            <a:ext cx="8134350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 bwMode="auto">
          <a:xfrm>
            <a:off x="2857500" y="3357563"/>
            <a:ext cx="571500" cy="5715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35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8004B0-1428-40F0-82CE-7BD8935AFB71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9154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8450" y="1030288"/>
            <a:ext cx="8505825" cy="5351462"/>
          </a:xfrm>
        </p:spPr>
        <p:txBody>
          <a:bodyPr lIns="83598" tIns="41799" rIns="83598" bIns="41799"/>
          <a:lstStyle/>
          <a:p>
            <a:pPr marL="457200" indent="-457200" defTabSz="449263" eaLnBrk="1" hangingPunct="1">
              <a:lnSpc>
                <a:spcPct val="93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000" dirty="0" err="1" smtClean="0">
                <a:cs typeface="Lucida Sans Unicode" panose="020B0602030504020204" pitchFamily="34" charset="0"/>
              </a:rPr>
              <a:t>FlowMap</a:t>
            </a:r>
            <a:r>
              <a:rPr lang="en-GB" altLang="fa-IR" sz="2000" dirty="0" smtClean="0">
                <a:cs typeface="Lucida Sans Unicode" panose="020B0602030504020204" pitchFamily="34" charset="0"/>
              </a:rPr>
              <a:t>: a </a:t>
            </a:r>
            <a:r>
              <a:rPr lang="en-GB" altLang="fa-IR" sz="2000" dirty="0" smtClean="0">
                <a:solidFill>
                  <a:srgbClr val="339933"/>
                </a:solidFill>
                <a:cs typeface="Lucida Sans Unicode" panose="020B0602030504020204" pitchFamily="34" charset="0"/>
              </a:rPr>
              <a:t>network flow-based</a:t>
            </a:r>
            <a:r>
              <a:rPr lang="en-GB" altLang="fa-IR" sz="2000" dirty="0" smtClean="0">
                <a:cs typeface="Lucida Sans Unicode" panose="020B0602030504020204" pitchFamily="34" charset="0"/>
              </a:rPr>
              <a:t> method. </a:t>
            </a:r>
          </a:p>
          <a:p>
            <a:pPr marL="457200" indent="-457200" defTabSz="449263" eaLnBrk="1" hangingPunct="1">
              <a:lnSpc>
                <a:spcPct val="93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endParaRPr lang="en-GB" altLang="fa-IR" sz="200" dirty="0" smtClean="0">
              <a:cs typeface="Lucida Sans Unicode" panose="020B0602030504020204" pitchFamily="34" charset="0"/>
            </a:endParaRPr>
          </a:p>
          <a:p>
            <a:pPr marL="457200" indent="-457200" defTabSz="449263" eaLnBrk="1" hangingPunct="1">
              <a:lnSpc>
                <a:spcPct val="93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000" dirty="0" smtClean="0">
                <a:cs typeface="Lucida Sans Unicode" panose="020B0602030504020204" pitchFamily="34" charset="0"/>
              </a:rPr>
              <a:t>Basics of network flow:</a:t>
            </a:r>
          </a:p>
          <a:p>
            <a:pPr marL="457200" indent="-457200" defTabSz="449263" eaLnBrk="1" hangingPunct="1">
              <a:lnSpc>
                <a:spcPct val="90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000" dirty="0" smtClean="0">
                <a:cs typeface="Lucida Sans Unicode" panose="020B0602030504020204" pitchFamily="34" charset="0"/>
              </a:rPr>
              <a:t>Given </a:t>
            </a:r>
            <a:r>
              <a:rPr lang="en-GB" altLang="fa-IR" sz="2000" dirty="0" smtClean="0">
                <a:solidFill>
                  <a:srgbClr val="339933"/>
                </a:solidFill>
                <a:cs typeface="Lucida Sans Unicode" panose="020B0602030504020204" pitchFamily="34" charset="0"/>
              </a:rPr>
              <a:t>a network</a:t>
            </a:r>
            <a:r>
              <a:rPr lang="en-GB" altLang="fa-IR" sz="2000" dirty="0" smtClean="0">
                <a:cs typeface="Lucida Sans Unicode" panose="020B0602030504020204" pitchFamily="34" charset="0"/>
              </a:rPr>
              <a:t>  </a:t>
            </a:r>
            <a:r>
              <a:rPr lang="en-GB" altLang="fa-IR" sz="2000" i="1" dirty="0" smtClean="0">
                <a:cs typeface="Lucida Sans Unicode" panose="020B0602030504020204" pitchFamily="34" charset="0"/>
              </a:rPr>
              <a:t>N = (V, E)</a:t>
            </a:r>
            <a:r>
              <a:rPr lang="en-GB" altLang="fa-IR" sz="2000" dirty="0" smtClean="0">
                <a:cs typeface="Lucida Sans Unicode" panose="020B0602030504020204" pitchFamily="34" charset="0"/>
              </a:rPr>
              <a:t> (a graph) with a source </a:t>
            </a:r>
            <a:r>
              <a:rPr lang="en-GB" altLang="fa-IR" sz="2000" i="1" dirty="0" smtClean="0">
                <a:cs typeface="Lucida Sans Unicode" panose="020B0602030504020204" pitchFamily="34" charset="0"/>
              </a:rPr>
              <a:t>s</a:t>
            </a:r>
            <a:r>
              <a:rPr lang="en-GB" altLang="fa-IR" sz="2000" dirty="0" smtClean="0">
                <a:cs typeface="Lucida Sans Unicode" panose="020B0602030504020204" pitchFamily="34" charset="0"/>
              </a:rPr>
              <a:t> and target </a:t>
            </a:r>
            <a:r>
              <a:rPr lang="en-GB" altLang="fa-IR" sz="2000" i="1" dirty="0" smtClean="0">
                <a:cs typeface="Lucida Sans Unicode" panose="020B0602030504020204" pitchFamily="34" charset="0"/>
              </a:rPr>
              <a:t>t</a:t>
            </a:r>
            <a:endParaRPr lang="en-GB" altLang="fa-IR" sz="2000" dirty="0" smtClean="0">
              <a:cs typeface="Lucida Sans Unicode" panose="020B0602030504020204" pitchFamily="34" charset="0"/>
            </a:endParaRPr>
          </a:p>
          <a:p>
            <a:pPr marL="863600" lvl="1" indent="-287338" defTabSz="449263" eaLnBrk="1" hangingPunct="1">
              <a:lnSpc>
                <a:spcPct val="90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000" dirty="0" smtClean="0">
                <a:solidFill>
                  <a:srgbClr val="339933"/>
                </a:solidFill>
                <a:cs typeface="Lucida Sans Unicode" panose="020B0602030504020204" pitchFamily="34" charset="0"/>
              </a:rPr>
              <a:t>Cut: </a:t>
            </a:r>
            <a:r>
              <a:rPr lang="en-GB" altLang="fa-IR" sz="2000" dirty="0" smtClean="0">
                <a:cs typeface="Lucida Sans Unicode" panose="020B0602030504020204" pitchFamily="34" charset="0"/>
              </a:rPr>
              <a:t>a partition </a:t>
            </a:r>
            <a:r>
              <a:rPr lang="en-GB" altLang="fa-IR" sz="2000" i="1" dirty="0" smtClean="0">
                <a:cs typeface="Lucida Sans Unicode" panose="020B0602030504020204" pitchFamily="34" charset="0"/>
              </a:rPr>
              <a:t>(</a:t>
            </a:r>
            <a:r>
              <a:rPr lang="en-GB" altLang="fa-IR" sz="2000" i="1" dirty="0" err="1" smtClean="0">
                <a:cs typeface="Lucida Sans Unicode" panose="020B0602030504020204" pitchFamily="34" charset="0"/>
              </a:rPr>
              <a:t>X,X</a:t>
            </a:r>
            <a:r>
              <a:rPr lang="en-GB" altLang="fa-IR" sz="2000" i="1" baseline="-25000" dirty="0" err="1" smtClean="0">
                <a:cs typeface="Lucida Sans Unicode" panose="020B0602030504020204" pitchFamily="34" charset="0"/>
              </a:rPr>
              <a:t>b</a:t>
            </a:r>
            <a:r>
              <a:rPr lang="en-GB" altLang="fa-IR" sz="2000" i="1" dirty="0" smtClean="0">
                <a:cs typeface="Lucida Sans Unicode" panose="020B0602030504020204" pitchFamily="34" charset="0"/>
              </a:rPr>
              <a:t>)</a:t>
            </a:r>
            <a:r>
              <a:rPr lang="en-GB" altLang="fa-IR" sz="2000" dirty="0" smtClean="0">
                <a:cs typeface="Lucida Sans Unicode" panose="020B0602030504020204" pitchFamily="34" charset="0"/>
              </a:rPr>
              <a:t> of </a:t>
            </a:r>
            <a:r>
              <a:rPr lang="en-GB" altLang="fa-IR" sz="2000" i="1" dirty="0" smtClean="0">
                <a:cs typeface="Lucida Sans Unicode" panose="020B0602030504020204" pitchFamily="34" charset="0"/>
              </a:rPr>
              <a:t>N</a:t>
            </a:r>
            <a:r>
              <a:rPr lang="en-GB" altLang="fa-IR" sz="2000" dirty="0" smtClean="0">
                <a:cs typeface="Lucida Sans Unicode" panose="020B0602030504020204" pitchFamily="34" charset="0"/>
              </a:rPr>
              <a:t> with </a:t>
            </a:r>
            <a:r>
              <a:rPr lang="en-GB" altLang="fa-IR" sz="2000" i="1" dirty="0" smtClean="0">
                <a:cs typeface="Lucida Sans Unicode" panose="020B0602030504020204" pitchFamily="34" charset="0"/>
              </a:rPr>
              <a:t>s</a:t>
            </a:r>
            <a:r>
              <a:rPr lang="en-GB" altLang="fa-IR" sz="2000" i="1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 X </a:t>
            </a:r>
            <a:r>
              <a:rPr lang="en-GB" altLang="fa-IR" sz="2000" dirty="0" smtClean="0">
                <a:cs typeface="Lucida Sans Unicode" panose="020B0602030504020204" pitchFamily="34" charset="0"/>
              </a:rPr>
              <a:t>and </a:t>
            </a:r>
            <a:r>
              <a:rPr lang="en-GB" altLang="fa-IR" sz="2000" i="1" dirty="0" smtClean="0">
                <a:cs typeface="Lucida Sans Unicode" panose="020B0602030504020204" pitchFamily="34" charset="0"/>
              </a:rPr>
              <a:t>t </a:t>
            </a:r>
            <a:r>
              <a:rPr lang="en-GB" altLang="fa-IR" sz="2000" i="1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 </a:t>
            </a:r>
            <a:r>
              <a:rPr lang="en-GB" altLang="fa-IR" sz="2000" i="1" dirty="0" err="1" smtClean="0">
                <a:cs typeface="Lucida Sans Unicode" panose="020B0602030504020204" pitchFamily="34" charset="0"/>
                <a:sym typeface="Symbol" panose="05050102010706020507" pitchFamily="18" charset="2"/>
              </a:rPr>
              <a:t>X</a:t>
            </a:r>
            <a:r>
              <a:rPr lang="en-GB" altLang="fa-IR" sz="2400" i="1" baseline="-25000" dirty="0" err="1" smtClean="0">
                <a:cs typeface="Lucida Sans Unicode" panose="020B0602030504020204" pitchFamily="34" charset="0"/>
                <a:sym typeface="Symbol" panose="05050102010706020507" pitchFamily="18" charset="2"/>
              </a:rPr>
              <a:t>b</a:t>
            </a:r>
            <a:endParaRPr lang="en-GB" altLang="fa-IR" sz="2000" dirty="0" smtClean="0">
              <a:cs typeface="Lucida Sans Unicode" panose="020B0602030504020204" pitchFamily="34" charset="0"/>
            </a:endParaRPr>
          </a:p>
          <a:p>
            <a:pPr marL="863600" lvl="1" indent="-287338" defTabSz="449263" eaLnBrk="1" hangingPunct="1">
              <a:lnSpc>
                <a:spcPct val="90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000" dirty="0" smtClean="0">
                <a:solidFill>
                  <a:srgbClr val="339933"/>
                </a:solidFill>
                <a:cs typeface="Lucida Sans Unicode" panose="020B0602030504020204" pitchFamily="34" charset="0"/>
              </a:rPr>
              <a:t>Edge cut-size</a:t>
            </a:r>
            <a:r>
              <a:rPr lang="en-GB" altLang="fa-IR" sz="2000" dirty="0" smtClean="0">
                <a:cs typeface="Lucida Sans Unicode" panose="020B0602030504020204" pitchFamily="34" charset="0"/>
              </a:rPr>
              <a:t> </a:t>
            </a:r>
            <a:r>
              <a:rPr lang="en-GB" altLang="fa-IR" sz="2000" i="1" dirty="0" smtClean="0">
                <a:cs typeface="Lucida Sans Unicode" panose="020B0602030504020204" pitchFamily="34" charset="0"/>
              </a:rPr>
              <a:t>e(</a:t>
            </a:r>
            <a:r>
              <a:rPr lang="en-GB" altLang="fa-IR" sz="2000" i="1" dirty="0" err="1" smtClean="0">
                <a:cs typeface="Lucida Sans Unicode" panose="020B0602030504020204" pitchFamily="34" charset="0"/>
              </a:rPr>
              <a:t>X,X</a:t>
            </a:r>
            <a:r>
              <a:rPr lang="en-GB" altLang="fa-IR" sz="2000" i="1" baseline="-25000" dirty="0" err="1" smtClean="0">
                <a:cs typeface="Lucida Sans Unicode" panose="020B0602030504020204" pitchFamily="34" charset="0"/>
              </a:rPr>
              <a:t>b</a:t>
            </a:r>
            <a:r>
              <a:rPr lang="en-GB" altLang="fa-IR" sz="2000" i="1" dirty="0" smtClean="0">
                <a:cs typeface="Lucida Sans Unicode" panose="020B0602030504020204" pitchFamily="34" charset="0"/>
              </a:rPr>
              <a:t>):  </a:t>
            </a:r>
            <a:r>
              <a:rPr lang="en-GB" altLang="fa-IR" sz="2000" dirty="0" smtClean="0">
                <a:cs typeface="Lucida Sans Unicode" panose="020B0602030504020204" pitchFamily="34" charset="0"/>
              </a:rPr>
              <a:t>weighted sum of crossing edges</a:t>
            </a:r>
          </a:p>
          <a:p>
            <a:pPr marL="863600" lvl="1" indent="-287338" defTabSz="449263" eaLnBrk="1" hangingPunct="1">
              <a:lnSpc>
                <a:spcPct val="90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000" dirty="0" smtClean="0">
                <a:solidFill>
                  <a:srgbClr val="339933"/>
                </a:solidFill>
                <a:cs typeface="Lucida Sans Unicode" panose="020B0602030504020204" pitchFamily="34" charset="0"/>
              </a:rPr>
              <a:t>Node cut-size</a:t>
            </a:r>
            <a:r>
              <a:rPr lang="en-GB" altLang="fa-IR" sz="2000" dirty="0" smtClean="0">
                <a:cs typeface="Lucida Sans Unicode" panose="020B0602030504020204" pitchFamily="34" charset="0"/>
              </a:rPr>
              <a:t> </a:t>
            </a:r>
            <a:r>
              <a:rPr lang="en-GB" altLang="fa-IR" sz="2000" i="1" dirty="0" smtClean="0">
                <a:cs typeface="Lucida Sans Unicode" panose="020B0602030504020204" pitchFamily="34" charset="0"/>
              </a:rPr>
              <a:t>n(</a:t>
            </a:r>
            <a:r>
              <a:rPr lang="en-GB" altLang="fa-IR" sz="2000" i="1" dirty="0" err="1" smtClean="0">
                <a:cs typeface="Lucida Sans Unicode" panose="020B0602030504020204" pitchFamily="34" charset="0"/>
              </a:rPr>
              <a:t>X,X</a:t>
            </a:r>
            <a:r>
              <a:rPr lang="en-GB" altLang="fa-IR" sz="2000" i="1" baseline="-25000" dirty="0" err="1" smtClean="0">
                <a:cs typeface="Lucida Sans Unicode" panose="020B0602030504020204" pitchFamily="34" charset="0"/>
              </a:rPr>
              <a:t>b</a:t>
            </a:r>
            <a:r>
              <a:rPr lang="en-GB" altLang="fa-IR" sz="2000" i="1" dirty="0" smtClean="0">
                <a:cs typeface="Lucida Sans Unicode" panose="020B0602030504020204" pitchFamily="34" charset="0"/>
              </a:rPr>
              <a:t>)</a:t>
            </a:r>
            <a:r>
              <a:rPr lang="en-GB" altLang="fa-IR" sz="2000" dirty="0" smtClean="0">
                <a:cs typeface="Lucida Sans Unicode" panose="020B0602030504020204" pitchFamily="34" charset="0"/>
              </a:rPr>
              <a:t> of a cut </a:t>
            </a:r>
            <a:r>
              <a:rPr lang="en-GB" altLang="fa-IR" sz="2000" i="1" dirty="0" smtClean="0">
                <a:cs typeface="Lucida Sans Unicode" panose="020B0602030504020204" pitchFamily="34" charset="0"/>
              </a:rPr>
              <a:t>(</a:t>
            </a:r>
            <a:r>
              <a:rPr lang="en-GB" altLang="fa-IR" sz="2000" i="1" dirty="0" err="1" smtClean="0">
                <a:cs typeface="Lucida Sans Unicode" panose="020B0602030504020204" pitchFamily="34" charset="0"/>
              </a:rPr>
              <a:t>X,X</a:t>
            </a:r>
            <a:r>
              <a:rPr lang="en-GB" altLang="fa-IR" sz="2000" i="1" baseline="-25000" dirty="0" err="1" smtClean="0">
                <a:cs typeface="Lucida Sans Unicode" panose="020B0602030504020204" pitchFamily="34" charset="0"/>
              </a:rPr>
              <a:t>b</a:t>
            </a:r>
            <a:r>
              <a:rPr lang="en-GB" altLang="fa-IR" sz="2000" i="1" dirty="0" smtClean="0">
                <a:cs typeface="Lucida Sans Unicode" panose="020B0602030504020204" pitchFamily="34" charset="0"/>
              </a:rPr>
              <a:t>): # </a:t>
            </a:r>
            <a:r>
              <a:rPr lang="en-GB" altLang="fa-IR" sz="2000" dirty="0" smtClean="0">
                <a:cs typeface="Lucida Sans Unicode" panose="020B0602030504020204" pitchFamily="34" charset="0"/>
              </a:rPr>
              <a:t>of nodes in </a:t>
            </a:r>
            <a:r>
              <a:rPr lang="en-GB" altLang="fa-IR" sz="2000" i="1" dirty="0" smtClean="0">
                <a:cs typeface="Lucida Sans Unicode" panose="020B0602030504020204" pitchFamily="34" charset="0"/>
              </a:rPr>
              <a:t>X </a:t>
            </a:r>
            <a:r>
              <a:rPr lang="en-GB" altLang="fa-IR" sz="2000" dirty="0" smtClean="0">
                <a:cs typeface="Lucida Sans Unicode" panose="020B0602030504020204" pitchFamily="34" charset="0"/>
              </a:rPr>
              <a:t>adjacent to some nodes in </a:t>
            </a:r>
            <a:r>
              <a:rPr lang="en-GB" altLang="fa-IR" sz="2000" i="1" dirty="0" err="1" smtClean="0">
                <a:cs typeface="Lucida Sans Unicode" panose="020B0602030504020204" pitchFamily="34" charset="0"/>
              </a:rPr>
              <a:t>X</a:t>
            </a:r>
            <a:r>
              <a:rPr lang="en-GB" altLang="fa-IR" sz="2000" i="1" baseline="-25000" dirty="0" err="1" smtClean="0">
                <a:cs typeface="Lucida Sans Unicode" panose="020B0602030504020204" pitchFamily="34" charset="0"/>
              </a:rPr>
              <a:t>b</a:t>
            </a:r>
            <a:endParaRPr lang="en-GB" altLang="fa-IR" sz="2000" dirty="0" smtClean="0">
              <a:cs typeface="Lucida Sans Unicode" panose="020B0602030504020204" pitchFamily="34" charset="0"/>
            </a:endParaRPr>
          </a:p>
          <a:p>
            <a:pPr marL="863600" lvl="1" indent="-287338" defTabSz="449263" eaLnBrk="1" hangingPunct="1">
              <a:lnSpc>
                <a:spcPct val="90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000" dirty="0" smtClean="0">
                <a:solidFill>
                  <a:srgbClr val="339933"/>
                </a:solidFill>
                <a:cs typeface="Lucida Sans Unicode" panose="020B0602030504020204" pitchFamily="34" charset="0"/>
              </a:rPr>
              <a:t>K-feasible cut: </a:t>
            </a:r>
            <a:r>
              <a:rPr lang="en-GB" altLang="fa-IR" sz="2000" dirty="0" err="1" smtClean="0">
                <a:cs typeface="Lucida Sans Unicode" panose="020B0602030504020204" pitchFamily="34" charset="0"/>
              </a:rPr>
              <a:t>iff</a:t>
            </a:r>
            <a:r>
              <a:rPr lang="en-GB" altLang="fa-IR" sz="2000" dirty="0" smtClean="0">
                <a:cs typeface="Lucida Sans Unicode" panose="020B0602030504020204" pitchFamily="34" charset="0"/>
              </a:rPr>
              <a:t> </a:t>
            </a:r>
            <a:r>
              <a:rPr lang="en-GB" altLang="fa-IR" sz="2000" i="1" dirty="0" smtClean="0">
                <a:cs typeface="Lucida Sans Unicode" panose="020B0602030504020204" pitchFamily="34" charset="0"/>
              </a:rPr>
              <a:t>n(</a:t>
            </a:r>
            <a:r>
              <a:rPr lang="en-GB" altLang="fa-IR" sz="2000" i="1" dirty="0" err="1" smtClean="0">
                <a:cs typeface="Lucida Sans Unicode" panose="020B0602030504020204" pitchFamily="34" charset="0"/>
              </a:rPr>
              <a:t>X,X</a:t>
            </a:r>
            <a:r>
              <a:rPr lang="en-GB" altLang="fa-IR" sz="2000" i="1" baseline="-25000" dirty="0" err="1" smtClean="0">
                <a:cs typeface="Lucida Sans Unicode" panose="020B0602030504020204" pitchFamily="34" charset="0"/>
              </a:rPr>
              <a:t>b</a:t>
            </a:r>
            <a:r>
              <a:rPr lang="en-GB" altLang="fa-IR" sz="2000" i="1" dirty="0" smtClean="0">
                <a:cs typeface="Lucida Sans Unicode" panose="020B0602030504020204" pitchFamily="34" charset="0"/>
              </a:rPr>
              <a:t>)</a:t>
            </a:r>
            <a:r>
              <a:rPr lang="en-GB" altLang="fa-IR" sz="2000" dirty="0" smtClean="0">
                <a:cs typeface="Lucida Sans Unicode" panose="020B0602030504020204" pitchFamily="34" charset="0"/>
              </a:rPr>
              <a:t>  ≤ </a:t>
            </a:r>
            <a:r>
              <a:rPr lang="en-GB" altLang="fa-IR" sz="2000" i="1" dirty="0" smtClean="0">
                <a:cs typeface="Lucida Sans Unicode" panose="020B0602030504020204" pitchFamily="34" charset="0"/>
              </a:rPr>
              <a:t>K</a:t>
            </a:r>
          </a:p>
          <a:p>
            <a:pPr marL="863600" lvl="1" indent="-287338" defTabSz="449263" eaLnBrk="1" hangingPunct="1"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000" i="1" dirty="0">
                <a:solidFill>
                  <a:srgbClr val="339933"/>
                </a:solidFill>
                <a:cs typeface="Lucida Sans Unicode" panose="020B0602030504020204" pitchFamily="34" charset="0"/>
              </a:rPr>
              <a:t>input(</a:t>
            </a:r>
            <a:r>
              <a:rPr lang="en-GB" altLang="fa-IR" sz="2000" i="1" dirty="0" err="1">
                <a:solidFill>
                  <a:srgbClr val="339933"/>
                </a:solidFill>
                <a:cs typeface="Lucida Sans Unicode" panose="020B0602030504020204" pitchFamily="34" charset="0"/>
              </a:rPr>
              <a:t>C</a:t>
            </a:r>
            <a:r>
              <a:rPr lang="en-GB" altLang="fa-IR" sz="2000" i="1" baseline="-25000" dirty="0" err="1">
                <a:solidFill>
                  <a:srgbClr val="339933"/>
                </a:solidFill>
                <a:cs typeface="Lucida Sans Unicode" panose="020B0602030504020204" pitchFamily="34" charset="0"/>
              </a:rPr>
              <a:t>v</a:t>
            </a:r>
            <a:r>
              <a:rPr lang="en-GB" altLang="fa-IR" sz="2000" i="1" dirty="0">
                <a:solidFill>
                  <a:srgbClr val="339933"/>
                </a:solidFill>
                <a:cs typeface="Lucida Sans Unicode" panose="020B0602030504020204" pitchFamily="34" charset="0"/>
              </a:rPr>
              <a:t>)</a:t>
            </a:r>
            <a:r>
              <a:rPr lang="en-GB" altLang="fa-IR" sz="2000" dirty="0">
                <a:solidFill>
                  <a:srgbClr val="339933"/>
                </a:solidFill>
                <a:cs typeface="Lucida Sans Unicode" panose="020B0602030504020204" pitchFamily="34" charset="0"/>
              </a:rPr>
              <a:t>:</a:t>
            </a:r>
          </a:p>
          <a:p>
            <a:pPr lvl="2" defTabSz="449263" eaLnBrk="1" hangingPunct="1"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dirty="0"/>
              <a:t>Set of distinct nodes outside of </a:t>
            </a:r>
            <a:endParaRPr lang="en-GB" altLang="fa-IR" dirty="0" smtClean="0"/>
          </a:p>
          <a:p>
            <a:pPr marL="914400" lvl="2" indent="0" defTabSz="449263" eaLnBrk="1" hangingPunct="1">
              <a:buNone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i="1" dirty="0" err="1" smtClean="0"/>
              <a:t>C</a:t>
            </a:r>
            <a:r>
              <a:rPr lang="en-GB" altLang="fa-IR" i="1" baseline="-25000" dirty="0" err="1" smtClean="0"/>
              <a:t>ν</a:t>
            </a:r>
            <a:r>
              <a:rPr lang="en-GB" altLang="fa-IR" i="1" dirty="0" smtClean="0"/>
              <a:t> </a:t>
            </a:r>
            <a:r>
              <a:rPr lang="en-GB" altLang="fa-IR" dirty="0"/>
              <a:t>supplying inputs to gates in </a:t>
            </a:r>
            <a:r>
              <a:rPr lang="en-GB" altLang="fa-IR" i="1" dirty="0" err="1"/>
              <a:t>C</a:t>
            </a:r>
            <a:r>
              <a:rPr lang="en-GB" altLang="fa-IR" i="1" baseline="-25000" dirty="0" err="1"/>
              <a:t>ν</a:t>
            </a:r>
            <a:r>
              <a:rPr lang="en-GB" altLang="fa-IR" dirty="0"/>
              <a:t>.</a:t>
            </a:r>
          </a:p>
          <a:p>
            <a:pPr marL="863600" lvl="1" indent="-287338" defTabSz="449263" eaLnBrk="1" hangingPunct="1">
              <a:lnSpc>
                <a:spcPct val="90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endParaRPr lang="en-GB" altLang="fa-IR" sz="2000" dirty="0" smtClean="0"/>
          </a:p>
        </p:txBody>
      </p:sp>
      <p:sp>
        <p:nvSpPr>
          <p:cNvPr id="47108" name="Rectangle 3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en-GB" altLang="fa-IR" sz="3200" smtClean="0">
                <a:cs typeface="Lucida Sans Unicode" panose="020B0602030504020204" pitchFamily="34" charset="0"/>
              </a:rPr>
              <a:t>Basics of Network Flow</a:t>
            </a:r>
            <a:endParaRPr lang="de-DE" altLang="fa-IR" sz="3200" smtClean="0">
              <a:cs typeface="Lucida Sans Unicode" panose="020B0602030504020204" pitchFamily="34" charset="0"/>
            </a:endParaRPr>
          </a:p>
        </p:txBody>
      </p:sp>
      <p:grpSp>
        <p:nvGrpSpPr>
          <p:cNvPr id="47109" name="Group 4"/>
          <p:cNvGrpSpPr>
            <a:grpSpLocks/>
          </p:cNvGrpSpPr>
          <p:nvPr/>
        </p:nvGrpSpPr>
        <p:grpSpPr bwMode="auto">
          <a:xfrm>
            <a:off x="6446838" y="4333875"/>
            <a:ext cx="323850" cy="312738"/>
            <a:chOff x="7101" y="5044"/>
            <a:chExt cx="360" cy="360"/>
          </a:xfrm>
        </p:grpSpPr>
        <p:sp>
          <p:nvSpPr>
            <p:cNvPr id="47183" name="Line 5"/>
            <p:cNvSpPr>
              <a:spLocks noChangeShapeType="1"/>
            </p:cNvSpPr>
            <p:nvPr/>
          </p:nvSpPr>
          <p:spPr bwMode="auto">
            <a:xfrm>
              <a:off x="7101" y="5044"/>
              <a:ext cx="3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84" name="Freeform 6"/>
            <p:cNvSpPr>
              <a:spLocks/>
            </p:cNvSpPr>
            <p:nvPr/>
          </p:nvSpPr>
          <p:spPr bwMode="auto">
            <a:xfrm>
              <a:off x="7101" y="5224"/>
              <a:ext cx="360" cy="180"/>
            </a:xfrm>
            <a:custGeom>
              <a:avLst/>
              <a:gdLst>
                <a:gd name="T0" fmla="*/ 0 w 360"/>
                <a:gd name="T1" fmla="*/ 0 h 180"/>
                <a:gd name="T2" fmla="*/ 180 w 360"/>
                <a:gd name="T3" fmla="*/ 180 h 180"/>
                <a:gd name="T4" fmla="*/ 360 w 360"/>
                <a:gd name="T5" fmla="*/ 0 h 180"/>
                <a:gd name="T6" fmla="*/ 0 60000 65536"/>
                <a:gd name="T7" fmla="*/ 0 60000 65536"/>
                <a:gd name="T8" fmla="*/ 0 60000 65536"/>
                <a:gd name="T9" fmla="*/ 0 w 360"/>
                <a:gd name="T10" fmla="*/ 0 h 180"/>
                <a:gd name="T11" fmla="*/ 360 w 360"/>
                <a:gd name="T12" fmla="*/ 180 h 1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0" h="180">
                  <a:moveTo>
                    <a:pt x="0" y="0"/>
                  </a:moveTo>
                  <a:cubicBezTo>
                    <a:pt x="60" y="90"/>
                    <a:pt x="120" y="180"/>
                    <a:pt x="180" y="180"/>
                  </a:cubicBezTo>
                  <a:cubicBezTo>
                    <a:pt x="240" y="180"/>
                    <a:pt x="330" y="30"/>
                    <a:pt x="36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85" name="Line 7"/>
            <p:cNvSpPr>
              <a:spLocks noChangeShapeType="1"/>
            </p:cNvSpPr>
            <p:nvPr/>
          </p:nvSpPr>
          <p:spPr bwMode="auto">
            <a:xfrm>
              <a:off x="7101" y="5044"/>
              <a:ext cx="0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86" name="Line 8"/>
            <p:cNvSpPr>
              <a:spLocks noChangeShapeType="1"/>
            </p:cNvSpPr>
            <p:nvPr/>
          </p:nvSpPr>
          <p:spPr bwMode="auto">
            <a:xfrm>
              <a:off x="7461" y="5044"/>
              <a:ext cx="0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47110" name="Group 9"/>
          <p:cNvGrpSpPr>
            <a:grpSpLocks/>
          </p:cNvGrpSpPr>
          <p:nvPr/>
        </p:nvGrpSpPr>
        <p:grpSpPr bwMode="auto">
          <a:xfrm>
            <a:off x="5964238" y="4808538"/>
            <a:ext cx="322262" cy="401637"/>
            <a:chOff x="8001" y="5044"/>
            <a:chExt cx="360" cy="360"/>
          </a:xfrm>
        </p:grpSpPr>
        <p:sp>
          <p:nvSpPr>
            <p:cNvPr id="47179" name="Freeform 10"/>
            <p:cNvSpPr>
              <a:spLocks/>
            </p:cNvSpPr>
            <p:nvPr/>
          </p:nvSpPr>
          <p:spPr bwMode="auto">
            <a:xfrm>
              <a:off x="8001" y="5044"/>
              <a:ext cx="360" cy="180"/>
            </a:xfrm>
            <a:custGeom>
              <a:avLst/>
              <a:gdLst>
                <a:gd name="T0" fmla="*/ 0 w 360"/>
                <a:gd name="T1" fmla="*/ 0 h 180"/>
                <a:gd name="T2" fmla="*/ 180 w 360"/>
                <a:gd name="T3" fmla="*/ 180 h 180"/>
                <a:gd name="T4" fmla="*/ 360 w 360"/>
                <a:gd name="T5" fmla="*/ 0 h 180"/>
                <a:gd name="T6" fmla="*/ 0 60000 65536"/>
                <a:gd name="T7" fmla="*/ 0 60000 65536"/>
                <a:gd name="T8" fmla="*/ 0 60000 65536"/>
                <a:gd name="T9" fmla="*/ 0 w 360"/>
                <a:gd name="T10" fmla="*/ 0 h 180"/>
                <a:gd name="T11" fmla="*/ 360 w 360"/>
                <a:gd name="T12" fmla="*/ 180 h 1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0" h="180">
                  <a:moveTo>
                    <a:pt x="0" y="0"/>
                  </a:moveTo>
                  <a:cubicBezTo>
                    <a:pt x="60" y="90"/>
                    <a:pt x="120" y="180"/>
                    <a:pt x="180" y="180"/>
                  </a:cubicBezTo>
                  <a:cubicBezTo>
                    <a:pt x="240" y="180"/>
                    <a:pt x="300" y="90"/>
                    <a:pt x="36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80" name="Freeform 11"/>
            <p:cNvSpPr>
              <a:spLocks/>
            </p:cNvSpPr>
            <p:nvPr/>
          </p:nvSpPr>
          <p:spPr bwMode="auto">
            <a:xfrm>
              <a:off x="8001" y="5224"/>
              <a:ext cx="360" cy="180"/>
            </a:xfrm>
            <a:custGeom>
              <a:avLst/>
              <a:gdLst>
                <a:gd name="T0" fmla="*/ 0 w 360"/>
                <a:gd name="T1" fmla="*/ 0 h 180"/>
                <a:gd name="T2" fmla="*/ 180 w 360"/>
                <a:gd name="T3" fmla="*/ 180 h 180"/>
                <a:gd name="T4" fmla="*/ 360 w 360"/>
                <a:gd name="T5" fmla="*/ 0 h 180"/>
                <a:gd name="T6" fmla="*/ 0 60000 65536"/>
                <a:gd name="T7" fmla="*/ 0 60000 65536"/>
                <a:gd name="T8" fmla="*/ 0 60000 65536"/>
                <a:gd name="T9" fmla="*/ 0 w 360"/>
                <a:gd name="T10" fmla="*/ 0 h 180"/>
                <a:gd name="T11" fmla="*/ 360 w 360"/>
                <a:gd name="T12" fmla="*/ 180 h 1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0" h="180">
                  <a:moveTo>
                    <a:pt x="0" y="0"/>
                  </a:moveTo>
                  <a:cubicBezTo>
                    <a:pt x="60" y="90"/>
                    <a:pt x="120" y="180"/>
                    <a:pt x="180" y="180"/>
                  </a:cubicBezTo>
                  <a:cubicBezTo>
                    <a:pt x="240" y="180"/>
                    <a:pt x="330" y="30"/>
                    <a:pt x="36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81" name="Line 12"/>
            <p:cNvSpPr>
              <a:spLocks noChangeShapeType="1"/>
            </p:cNvSpPr>
            <p:nvPr/>
          </p:nvSpPr>
          <p:spPr bwMode="auto">
            <a:xfrm>
              <a:off x="8001" y="5044"/>
              <a:ext cx="0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82" name="Line 13"/>
            <p:cNvSpPr>
              <a:spLocks noChangeShapeType="1"/>
            </p:cNvSpPr>
            <p:nvPr/>
          </p:nvSpPr>
          <p:spPr bwMode="auto">
            <a:xfrm>
              <a:off x="8361" y="5044"/>
              <a:ext cx="0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47111" name="Oval 14"/>
          <p:cNvSpPr>
            <a:spLocks noChangeArrowheads="1"/>
          </p:cNvSpPr>
          <p:nvPr/>
        </p:nvSpPr>
        <p:spPr bwMode="auto">
          <a:xfrm>
            <a:off x="6099175" y="5199063"/>
            <a:ext cx="63500" cy="6191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2" name="Oval 15"/>
          <p:cNvSpPr>
            <a:spLocks noChangeArrowheads="1"/>
          </p:cNvSpPr>
          <p:nvPr/>
        </p:nvSpPr>
        <p:spPr bwMode="auto">
          <a:xfrm>
            <a:off x="6486525" y="5726113"/>
            <a:ext cx="65088" cy="5873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7113" name="Group 16"/>
          <p:cNvGrpSpPr>
            <a:grpSpLocks/>
          </p:cNvGrpSpPr>
          <p:nvPr/>
        </p:nvGrpSpPr>
        <p:grpSpPr bwMode="auto">
          <a:xfrm>
            <a:off x="6770688" y="5992813"/>
            <a:ext cx="320675" cy="312737"/>
            <a:chOff x="7101" y="5044"/>
            <a:chExt cx="360" cy="360"/>
          </a:xfrm>
        </p:grpSpPr>
        <p:sp>
          <p:nvSpPr>
            <p:cNvPr id="47175" name="Line 17"/>
            <p:cNvSpPr>
              <a:spLocks noChangeShapeType="1"/>
            </p:cNvSpPr>
            <p:nvPr/>
          </p:nvSpPr>
          <p:spPr bwMode="auto">
            <a:xfrm>
              <a:off x="7101" y="5044"/>
              <a:ext cx="3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76" name="Freeform 18"/>
            <p:cNvSpPr>
              <a:spLocks/>
            </p:cNvSpPr>
            <p:nvPr/>
          </p:nvSpPr>
          <p:spPr bwMode="auto">
            <a:xfrm>
              <a:off x="7101" y="5224"/>
              <a:ext cx="360" cy="180"/>
            </a:xfrm>
            <a:custGeom>
              <a:avLst/>
              <a:gdLst>
                <a:gd name="T0" fmla="*/ 0 w 360"/>
                <a:gd name="T1" fmla="*/ 0 h 180"/>
                <a:gd name="T2" fmla="*/ 180 w 360"/>
                <a:gd name="T3" fmla="*/ 180 h 180"/>
                <a:gd name="T4" fmla="*/ 360 w 360"/>
                <a:gd name="T5" fmla="*/ 0 h 180"/>
                <a:gd name="T6" fmla="*/ 0 60000 65536"/>
                <a:gd name="T7" fmla="*/ 0 60000 65536"/>
                <a:gd name="T8" fmla="*/ 0 60000 65536"/>
                <a:gd name="T9" fmla="*/ 0 w 360"/>
                <a:gd name="T10" fmla="*/ 0 h 180"/>
                <a:gd name="T11" fmla="*/ 360 w 360"/>
                <a:gd name="T12" fmla="*/ 180 h 1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0" h="180">
                  <a:moveTo>
                    <a:pt x="0" y="0"/>
                  </a:moveTo>
                  <a:cubicBezTo>
                    <a:pt x="60" y="90"/>
                    <a:pt x="120" y="180"/>
                    <a:pt x="180" y="180"/>
                  </a:cubicBezTo>
                  <a:cubicBezTo>
                    <a:pt x="240" y="180"/>
                    <a:pt x="330" y="30"/>
                    <a:pt x="36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77" name="Line 19"/>
            <p:cNvSpPr>
              <a:spLocks noChangeShapeType="1"/>
            </p:cNvSpPr>
            <p:nvPr/>
          </p:nvSpPr>
          <p:spPr bwMode="auto">
            <a:xfrm>
              <a:off x="7101" y="5044"/>
              <a:ext cx="0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78" name="Line 20"/>
            <p:cNvSpPr>
              <a:spLocks noChangeShapeType="1"/>
            </p:cNvSpPr>
            <p:nvPr/>
          </p:nvSpPr>
          <p:spPr bwMode="auto">
            <a:xfrm>
              <a:off x="7461" y="5044"/>
              <a:ext cx="0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47114" name="Group 21"/>
          <p:cNvGrpSpPr>
            <a:grpSpLocks/>
          </p:cNvGrpSpPr>
          <p:nvPr/>
        </p:nvGrpSpPr>
        <p:grpSpPr bwMode="auto">
          <a:xfrm>
            <a:off x="6353175" y="5424488"/>
            <a:ext cx="322263" cy="312737"/>
            <a:chOff x="7101" y="5044"/>
            <a:chExt cx="360" cy="360"/>
          </a:xfrm>
        </p:grpSpPr>
        <p:sp>
          <p:nvSpPr>
            <p:cNvPr id="47171" name="Line 22"/>
            <p:cNvSpPr>
              <a:spLocks noChangeShapeType="1"/>
            </p:cNvSpPr>
            <p:nvPr/>
          </p:nvSpPr>
          <p:spPr bwMode="auto">
            <a:xfrm>
              <a:off x="7101" y="5044"/>
              <a:ext cx="3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72" name="Freeform 23"/>
            <p:cNvSpPr>
              <a:spLocks/>
            </p:cNvSpPr>
            <p:nvPr/>
          </p:nvSpPr>
          <p:spPr bwMode="auto">
            <a:xfrm>
              <a:off x="7101" y="5224"/>
              <a:ext cx="360" cy="180"/>
            </a:xfrm>
            <a:custGeom>
              <a:avLst/>
              <a:gdLst>
                <a:gd name="T0" fmla="*/ 0 w 360"/>
                <a:gd name="T1" fmla="*/ 0 h 180"/>
                <a:gd name="T2" fmla="*/ 180 w 360"/>
                <a:gd name="T3" fmla="*/ 180 h 180"/>
                <a:gd name="T4" fmla="*/ 360 w 360"/>
                <a:gd name="T5" fmla="*/ 0 h 180"/>
                <a:gd name="T6" fmla="*/ 0 60000 65536"/>
                <a:gd name="T7" fmla="*/ 0 60000 65536"/>
                <a:gd name="T8" fmla="*/ 0 60000 65536"/>
                <a:gd name="T9" fmla="*/ 0 w 360"/>
                <a:gd name="T10" fmla="*/ 0 h 180"/>
                <a:gd name="T11" fmla="*/ 360 w 360"/>
                <a:gd name="T12" fmla="*/ 180 h 1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0" h="180">
                  <a:moveTo>
                    <a:pt x="0" y="0"/>
                  </a:moveTo>
                  <a:cubicBezTo>
                    <a:pt x="60" y="90"/>
                    <a:pt x="120" y="180"/>
                    <a:pt x="180" y="180"/>
                  </a:cubicBezTo>
                  <a:cubicBezTo>
                    <a:pt x="240" y="180"/>
                    <a:pt x="330" y="30"/>
                    <a:pt x="36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73" name="Line 24"/>
            <p:cNvSpPr>
              <a:spLocks noChangeShapeType="1"/>
            </p:cNvSpPr>
            <p:nvPr/>
          </p:nvSpPr>
          <p:spPr bwMode="auto">
            <a:xfrm>
              <a:off x="7101" y="5044"/>
              <a:ext cx="0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74" name="Line 25"/>
            <p:cNvSpPr>
              <a:spLocks noChangeShapeType="1"/>
            </p:cNvSpPr>
            <p:nvPr/>
          </p:nvSpPr>
          <p:spPr bwMode="auto">
            <a:xfrm>
              <a:off x="7461" y="5044"/>
              <a:ext cx="0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47115" name="Group 26"/>
          <p:cNvGrpSpPr>
            <a:grpSpLocks/>
          </p:cNvGrpSpPr>
          <p:nvPr/>
        </p:nvGrpSpPr>
        <p:grpSpPr bwMode="auto">
          <a:xfrm>
            <a:off x="7145338" y="5405438"/>
            <a:ext cx="320675" cy="398462"/>
            <a:chOff x="8001" y="5044"/>
            <a:chExt cx="360" cy="360"/>
          </a:xfrm>
        </p:grpSpPr>
        <p:sp>
          <p:nvSpPr>
            <p:cNvPr id="47167" name="Freeform 27"/>
            <p:cNvSpPr>
              <a:spLocks/>
            </p:cNvSpPr>
            <p:nvPr/>
          </p:nvSpPr>
          <p:spPr bwMode="auto">
            <a:xfrm>
              <a:off x="8001" y="5044"/>
              <a:ext cx="360" cy="180"/>
            </a:xfrm>
            <a:custGeom>
              <a:avLst/>
              <a:gdLst>
                <a:gd name="T0" fmla="*/ 0 w 360"/>
                <a:gd name="T1" fmla="*/ 0 h 180"/>
                <a:gd name="T2" fmla="*/ 180 w 360"/>
                <a:gd name="T3" fmla="*/ 180 h 180"/>
                <a:gd name="T4" fmla="*/ 360 w 360"/>
                <a:gd name="T5" fmla="*/ 0 h 180"/>
                <a:gd name="T6" fmla="*/ 0 60000 65536"/>
                <a:gd name="T7" fmla="*/ 0 60000 65536"/>
                <a:gd name="T8" fmla="*/ 0 60000 65536"/>
                <a:gd name="T9" fmla="*/ 0 w 360"/>
                <a:gd name="T10" fmla="*/ 0 h 180"/>
                <a:gd name="T11" fmla="*/ 360 w 360"/>
                <a:gd name="T12" fmla="*/ 180 h 1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0" h="180">
                  <a:moveTo>
                    <a:pt x="0" y="0"/>
                  </a:moveTo>
                  <a:cubicBezTo>
                    <a:pt x="60" y="90"/>
                    <a:pt x="120" y="180"/>
                    <a:pt x="180" y="180"/>
                  </a:cubicBezTo>
                  <a:cubicBezTo>
                    <a:pt x="240" y="180"/>
                    <a:pt x="300" y="90"/>
                    <a:pt x="36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68" name="Freeform 28"/>
            <p:cNvSpPr>
              <a:spLocks/>
            </p:cNvSpPr>
            <p:nvPr/>
          </p:nvSpPr>
          <p:spPr bwMode="auto">
            <a:xfrm>
              <a:off x="8001" y="5224"/>
              <a:ext cx="360" cy="180"/>
            </a:xfrm>
            <a:custGeom>
              <a:avLst/>
              <a:gdLst>
                <a:gd name="T0" fmla="*/ 0 w 360"/>
                <a:gd name="T1" fmla="*/ 0 h 180"/>
                <a:gd name="T2" fmla="*/ 180 w 360"/>
                <a:gd name="T3" fmla="*/ 180 h 180"/>
                <a:gd name="T4" fmla="*/ 360 w 360"/>
                <a:gd name="T5" fmla="*/ 0 h 180"/>
                <a:gd name="T6" fmla="*/ 0 60000 65536"/>
                <a:gd name="T7" fmla="*/ 0 60000 65536"/>
                <a:gd name="T8" fmla="*/ 0 60000 65536"/>
                <a:gd name="T9" fmla="*/ 0 w 360"/>
                <a:gd name="T10" fmla="*/ 0 h 180"/>
                <a:gd name="T11" fmla="*/ 360 w 360"/>
                <a:gd name="T12" fmla="*/ 180 h 1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0" h="180">
                  <a:moveTo>
                    <a:pt x="0" y="0"/>
                  </a:moveTo>
                  <a:cubicBezTo>
                    <a:pt x="60" y="90"/>
                    <a:pt x="120" y="180"/>
                    <a:pt x="180" y="180"/>
                  </a:cubicBezTo>
                  <a:cubicBezTo>
                    <a:pt x="240" y="180"/>
                    <a:pt x="330" y="30"/>
                    <a:pt x="36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69" name="Line 29"/>
            <p:cNvSpPr>
              <a:spLocks noChangeShapeType="1"/>
            </p:cNvSpPr>
            <p:nvPr/>
          </p:nvSpPr>
          <p:spPr bwMode="auto">
            <a:xfrm>
              <a:off x="8001" y="5044"/>
              <a:ext cx="0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70" name="Line 30"/>
            <p:cNvSpPr>
              <a:spLocks noChangeShapeType="1"/>
            </p:cNvSpPr>
            <p:nvPr/>
          </p:nvSpPr>
          <p:spPr bwMode="auto">
            <a:xfrm>
              <a:off x="8361" y="5044"/>
              <a:ext cx="0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47116" name="Group 31"/>
          <p:cNvGrpSpPr>
            <a:grpSpLocks/>
          </p:cNvGrpSpPr>
          <p:nvPr/>
        </p:nvGrpSpPr>
        <p:grpSpPr bwMode="auto">
          <a:xfrm>
            <a:off x="6927850" y="4799013"/>
            <a:ext cx="323850" cy="400050"/>
            <a:chOff x="8001" y="5044"/>
            <a:chExt cx="360" cy="360"/>
          </a:xfrm>
        </p:grpSpPr>
        <p:sp>
          <p:nvSpPr>
            <p:cNvPr id="47163" name="Freeform 32"/>
            <p:cNvSpPr>
              <a:spLocks/>
            </p:cNvSpPr>
            <p:nvPr/>
          </p:nvSpPr>
          <p:spPr bwMode="auto">
            <a:xfrm>
              <a:off x="8001" y="5044"/>
              <a:ext cx="360" cy="180"/>
            </a:xfrm>
            <a:custGeom>
              <a:avLst/>
              <a:gdLst>
                <a:gd name="T0" fmla="*/ 0 w 360"/>
                <a:gd name="T1" fmla="*/ 0 h 180"/>
                <a:gd name="T2" fmla="*/ 180 w 360"/>
                <a:gd name="T3" fmla="*/ 180 h 180"/>
                <a:gd name="T4" fmla="*/ 360 w 360"/>
                <a:gd name="T5" fmla="*/ 0 h 180"/>
                <a:gd name="T6" fmla="*/ 0 60000 65536"/>
                <a:gd name="T7" fmla="*/ 0 60000 65536"/>
                <a:gd name="T8" fmla="*/ 0 60000 65536"/>
                <a:gd name="T9" fmla="*/ 0 w 360"/>
                <a:gd name="T10" fmla="*/ 0 h 180"/>
                <a:gd name="T11" fmla="*/ 360 w 360"/>
                <a:gd name="T12" fmla="*/ 180 h 1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0" h="180">
                  <a:moveTo>
                    <a:pt x="0" y="0"/>
                  </a:moveTo>
                  <a:cubicBezTo>
                    <a:pt x="60" y="90"/>
                    <a:pt x="120" y="180"/>
                    <a:pt x="180" y="180"/>
                  </a:cubicBezTo>
                  <a:cubicBezTo>
                    <a:pt x="240" y="180"/>
                    <a:pt x="300" y="90"/>
                    <a:pt x="36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64" name="Freeform 33"/>
            <p:cNvSpPr>
              <a:spLocks/>
            </p:cNvSpPr>
            <p:nvPr/>
          </p:nvSpPr>
          <p:spPr bwMode="auto">
            <a:xfrm>
              <a:off x="8001" y="5224"/>
              <a:ext cx="360" cy="180"/>
            </a:xfrm>
            <a:custGeom>
              <a:avLst/>
              <a:gdLst>
                <a:gd name="T0" fmla="*/ 0 w 360"/>
                <a:gd name="T1" fmla="*/ 0 h 180"/>
                <a:gd name="T2" fmla="*/ 180 w 360"/>
                <a:gd name="T3" fmla="*/ 180 h 180"/>
                <a:gd name="T4" fmla="*/ 360 w 360"/>
                <a:gd name="T5" fmla="*/ 0 h 180"/>
                <a:gd name="T6" fmla="*/ 0 60000 65536"/>
                <a:gd name="T7" fmla="*/ 0 60000 65536"/>
                <a:gd name="T8" fmla="*/ 0 60000 65536"/>
                <a:gd name="T9" fmla="*/ 0 w 360"/>
                <a:gd name="T10" fmla="*/ 0 h 180"/>
                <a:gd name="T11" fmla="*/ 360 w 360"/>
                <a:gd name="T12" fmla="*/ 180 h 1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0" h="180">
                  <a:moveTo>
                    <a:pt x="0" y="0"/>
                  </a:moveTo>
                  <a:cubicBezTo>
                    <a:pt x="60" y="90"/>
                    <a:pt x="120" y="180"/>
                    <a:pt x="180" y="180"/>
                  </a:cubicBezTo>
                  <a:cubicBezTo>
                    <a:pt x="240" y="180"/>
                    <a:pt x="330" y="30"/>
                    <a:pt x="36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65" name="Line 34"/>
            <p:cNvSpPr>
              <a:spLocks noChangeShapeType="1"/>
            </p:cNvSpPr>
            <p:nvPr/>
          </p:nvSpPr>
          <p:spPr bwMode="auto">
            <a:xfrm>
              <a:off x="8001" y="5044"/>
              <a:ext cx="0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66" name="Line 35"/>
            <p:cNvSpPr>
              <a:spLocks noChangeShapeType="1"/>
            </p:cNvSpPr>
            <p:nvPr/>
          </p:nvSpPr>
          <p:spPr bwMode="auto">
            <a:xfrm>
              <a:off x="8361" y="5044"/>
              <a:ext cx="0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47117" name="Line 36"/>
          <p:cNvSpPr>
            <a:spLocks noChangeShapeType="1"/>
          </p:cNvSpPr>
          <p:nvPr/>
        </p:nvSpPr>
        <p:spPr bwMode="auto">
          <a:xfrm>
            <a:off x="6527800" y="3830638"/>
            <a:ext cx="0" cy="4968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7118" name="Line 37"/>
          <p:cNvSpPr>
            <a:spLocks noChangeShapeType="1"/>
          </p:cNvSpPr>
          <p:nvPr/>
        </p:nvSpPr>
        <p:spPr bwMode="auto">
          <a:xfrm>
            <a:off x="6688138" y="3830638"/>
            <a:ext cx="0" cy="4968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7119" name="Line 38"/>
          <p:cNvSpPr>
            <a:spLocks noChangeShapeType="1"/>
          </p:cNvSpPr>
          <p:nvPr/>
        </p:nvSpPr>
        <p:spPr bwMode="auto">
          <a:xfrm>
            <a:off x="6553200" y="4214813"/>
            <a:ext cx="4524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7120" name="Line 39"/>
          <p:cNvSpPr>
            <a:spLocks noChangeShapeType="1"/>
          </p:cNvSpPr>
          <p:nvPr/>
        </p:nvSpPr>
        <p:spPr bwMode="auto">
          <a:xfrm flipV="1">
            <a:off x="7010400" y="4221163"/>
            <a:ext cx="0" cy="723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7121" name="Line 40"/>
          <p:cNvSpPr>
            <a:spLocks noChangeShapeType="1"/>
          </p:cNvSpPr>
          <p:nvPr/>
        </p:nvSpPr>
        <p:spPr bwMode="auto">
          <a:xfrm flipH="1" flipV="1">
            <a:off x="7156450" y="3830638"/>
            <a:ext cx="14288" cy="1117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7122" name="Oval 41"/>
          <p:cNvSpPr>
            <a:spLocks noChangeArrowheads="1"/>
          </p:cNvSpPr>
          <p:nvPr/>
        </p:nvSpPr>
        <p:spPr bwMode="auto">
          <a:xfrm>
            <a:off x="6500813" y="4191000"/>
            <a:ext cx="50800" cy="50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23" name="Line 42"/>
          <p:cNvSpPr>
            <a:spLocks noChangeShapeType="1"/>
          </p:cNvSpPr>
          <p:nvPr/>
        </p:nvSpPr>
        <p:spPr bwMode="auto">
          <a:xfrm>
            <a:off x="6607175" y="4646613"/>
            <a:ext cx="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7124" name="Line 43"/>
          <p:cNvSpPr>
            <a:spLocks noChangeShapeType="1"/>
          </p:cNvSpPr>
          <p:nvPr/>
        </p:nvSpPr>
        <p:spPr bwMode="auto">
          <a:xfrm>
            <a:off x="6607175" y="4646613"/>
            <a:ext cx="0" cy="1539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7125" name="Line 44"/>
          <p:cNvSpPr>
            <a:spLocks noChangeShapeType="1"/>
          </p:cNvSpPr>
          <p:nvPr/>
        </p:nvSpPr>
        <p:spPr bwMode="auto">
          <a:xfrm flipH="1">
            <a:off x="6221413" y="4800600"/>
            <a:ext cx="38576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7126" name="Line 45"/>
          <p:cNvSpPr>
            <a:spLocks noChangeShapeType="1"/>
          </p:cNvSpPr>
          <p:nvPr/>
        </p:nvSpPr>
        <p:spPr bwMode="auto">
          <a:xfrm>
            <a:off x="6218238" y="4800600"/>
            <a:ext cx="0" cy="155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7127" name="Line 46"/>
          <p:cNvSpPr>
            <a:spLocks noChangeShapeType="1"/>
          </p:cNvSpPr>
          <p:nvPr/>
        </p:nvSpPr>
        <p:spPr bwMode="auto">
          <a:xfrm flipV="1">
            <a:off x="6057900" y="3757613"/>
            <a:ext cx="17463" cy="1187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7128" name="Line 47"/>
          <p:cNvSpPr>
            <a:spLocks noChangeShapeType="1"/>
          </p:cNvSpPr>
          <p:nvPr/>
        </p:nvSpPr>
        <p:spPr bwMode="auto">
          <a:xfrm>
            <a:off x="6138863" y="5214938"/>
            <a:ext cx="0" cy="50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7129" name="Line 48"/>
          <p:cNvSpPr>
            <a:spLocks noChangeShapeType="1"/>
          </p:cNvSpPr>
          <p:nvPr/>
        </p:nvSpPr>
        <p:spPr bwMode="auto">
          <a:xfrm>
            <a:off x="7091363" y="5180013"/>
            <a:ext cx="0" cy="88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7130" name="Line 49"/>
          <p:cNvSpPr>
            <a:spLocks noChangeShapeType="1"/>
          </p:cNvSpPr>
          <p:nvPr/>
        </p:nvSpPr>
        <p:spPr bwMode="auto">
          <a:xfrm>
            <a:off x="6527800" y="5789613"/>
            <a:ext cx="0" cy="85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7131" name="Line 50"/>
          <p:cNvSpPr>
            <a:spLocks noChangeShapeType="1"/>
          </p:cNvSpPr>
          <p:nvPr/>
        </p:nvSpPr>
        <p:spPr bwMode="auto">
          <a:xfrm>
            <a:off x="7310438" y="5795963"/>
            <a:ext cx="0" cy="936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7132" name="Line 51"/>
          <p:cNvSpPr>
            <a:spLocks noChangeShapeType="1"/>
          </p:cNvSpPr>
          <p:nvPr/>
        </p:nvSpPr>
        <p:spPr bwMode="auto">
          <a:xfrm>
            <a:off x="6138863" y="5268913"/>
            <a:ext cx="29686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7133" name="Line 52"/>
          <p:cNvSpPr>
            <a:spLocks noChangeShapeType="1"/>
          </p:cNvSpPr>
          <p:nvPr/>
        </p:nvSpPr>
        <p:spPr bwMode="auto">
          <a:xfrm flipH="1">
            <a:off x="6607175" y="5268913"/>
            <a:ext cx="4841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7134" name="Line 53"/>
          <p:cNvSpPr>
            <a:spLocks noChangeShapeType="1"/>
          </p:cNvSpPr>
          <p:nvPr/>
        </p:nvSpPr>
        <p:spPr bwMode="auto">
          <a:xfrm>
            <a:off x="6446838" y="5268913"/>
            <a:ext cx="0" cy="155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7135" name="Line 54"/>
          <p:cNvSpPr>
            <a:spLocks noChangeShapeType="1"/>
          </p:cNvSpPr>
          <p:nvPr/>
        </p:nvSpPr>
        <p:spPr bwMode="auto">
          <a:xfrm>
            <a:off x="6607175" y="5268913"/>
            <a:ext cx="0" cy="155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7136" name="Line 55"/>
          <p:cNvSpPr>
            <a:spLocks noChangeShapeType="1"/>
          </p:cNvSpPr>
          <p:nvPr/>
        </p:nvSpPr>
        <p:spPr bwMode="auto">
          <a:xfrm>
            <a:off x="7091363" y="5268913"/>
            <a:ext cx="1285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7137" name="Line 56"/>
          <p:cNvSpPr>
            <a:spLocks noChangeShapeType="1"/>
          </p:cNvSpPr>
          <p:nvPr/>
        </p:nvSpPr>
        <p:spPr bwMode="auto">
          <a:xfrm>
            <a:off x="7224713" y="5268913"/>
            <a:ext cx="0" cy="2587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7138" name="Line 57"/>
          <p:cNvSpPr>
            <a:spLocks noChangeShapeType="1"/>
          </p:cNvSpPr>
          <p:nvPr/>
        </p:nvSpPr>
        <p:spPr bwMode="auto">
          <a:xfrm>
            <a:off x="6607175" y="4800600"/>
            <a:ext cx="7731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7139" name="Line 58"/>
          <p:cNvSpPr>
            <a:spLocks noChangeShapeType="1"/>
          </p:cNvSpPr>
          <p:nvPr/>
        </p:nvSpPr>
        <p:spPr bwMode="auto">
          <a:xfrm>
            <a:off x="7385050" y="4800600"/>
            <a:ext cx="0" cy="7461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7140" name="Line 59"/>
          <p:cNvSpPr>
            <a:spLocks noChangeShapeType="1"/>
          </p:cNvSpPr>
          <p:nvPr/>
        </p:nvSpPr>
        <p:spPr bwMode="auto">
          <a:xfrm>
            <a:off x="6527800" y="5891213"/>
            <a:ext cx="32226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7141" name="Line 60"/>
          <p:cNvSpPr>
            <a:spLocks noChangeShapeType="1"/>
          </p:cNvSpPr>
          <p:nvPr/>
        </p:nvSpPr>
        <p:spPr bwMode="auto">
          <a:xfrm flipH="1">
            <a:off x="7024688" y="5891213"/>
            <a:ext cx="2952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7142" name="Line 61"/>
          <p:cNvSpPr>
            <a:spLocks noChangeShapeType="1"/>
          </p:cNvSpPr>
          <p:nvPr/>
        </p:nvSpPr>
        <p:spPr bwMode="auto">
          <a:xfrm>
            <a:off x="6850063" y="5891213"/>
            <a:ext cx="0" cy="88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7143" name="Line 62"/>
          <p:cNvSpPr>
            <a:spLocks noChangeShapeType="1"/>
          </p:cNvSpPr>
          <p:nvPr/>
        </p:nvSpPr>
        <p:spPr bwMode="auto">
          <a:xfrm>
            <a:off x="7010400" y="5891213"/>
            <a:ext cx="0" cy="88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7144" name="Line 63"/>
          <p:cNvSpPr>
            <a:spLocks noChangeShapeType="1"/>
          </p:cNvSpPr>
          <p:nvPr/>
        </p:nvSpPr>
        <p:spPr bwMode="auto">
          <a:xfrm>
            <a:off x="6927850" y="6305550"/>
            <a:ext cx="0" cy="409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7145" name="Oval 64"/>
          <p:cNvSpPr>
            <a:spLocks noChangeArrowheads="1"/>
          </p:cNvSpPr>
          <p:nvPr/>
        </p:nvSpPr>
        <p:spPr bwMode="auto">
          <a:xfrm>
            <a:off x="6581775" y="4776788"/>
            <a:ext cx="50800" cy="4762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46" name="Oval 65"/>
          <p:cNvSpPr>
            <a:spLocks noChangeArrowheads="1"/>
          </p:cNvSpPr>
          <p:nvPr/>
        </p:nvSpPr>
        <p:spPr bwMode="auto">
          <a:xfrm>
            <a:off x="7051675" y="5230813"/>
            <a:ext cx="53975" cy="50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47" name="Text Box 66"/>
          <p:cNvSpPr txBox="1">
            <a:spLocks noChangeArrowheads="1"/>
          </p:cNvSpPr>
          <p:nvPr/>
        </p:nvSpPr>
        <p:spPr bwMode="auto">
          <a:xfrm>
            <a:off x="6446838" y="4252913"/>
            <a:ext cx="323850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a</a:t>
            </a:r>
          </a:p>
        </p:txBody>
      </p:sp>
      <p:sp>
        <p:nvSpPr>
          <p:cNvPr id="47148" name="Text Box 67"/>
          <p:cNvSpPr txBox="1">
            <a:spLocks noChangeArrowheads="1"/>
          </p:cNvSpPr>
          <p:nvPr/>
        </p:nvSpPr>
        <p:spPr bwMode="auto">
          <a:xfrm>
            <a:off x="5965825" y="4884738"/>
            <a:ext cx="400050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b</a:t>
            </a:r>
          </a:p>
        </p:txBody>
      </p:sp>
      <p:sp>
        <p:nvSpPr>
          <p:cNvPr id="47149" name="Text Box 68"/>
          <p:cNvSpPr txBox="1">
            <a:spLocks noChangeArrowheads="1"/>
          </p:cNvSpPr>
          <p:nvPr/>
        </p:nvSpPr>
        <p:spPr bwMode="auto">
          <a:xfrm>
            <a:off x="6929438" y="4865688"/>
            <a:ext cx="441325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c</a:t>
            </a:r>
          </a:p>
        </p:txBody>
      </p:sp>
      <p:sp>
        <p:nvSpPr>
          <p:cNvPr id="47150" name="Text Box 69"/>
          <p:cNvSpPr txBox="1">
            <a:spLocks noChangeArrowheads="1"/>
          </p:cNvSpPr>
          <p:nvPr/>
        </p:nvSpPr>
        <p:spPr bwMode="auto">
          <a:xfrm>
            <a:off x="6343650" y="5402263"/>
            <a:ext cx="32226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d</a:t>
            </a:r>
          </a:p>
        </p:txBody>
      </p:sp>
      <p:sp>
        <p:nvSpPr>
          <p:cNvPr id="47151" name="Text Box 70"/>
          <p:cNvSpPr txBox="1">
            <a:spLocks noChangeArrowheads="1"/>
          </p:cNvSpPr>
          <p:nvPr/>
        </p:nvSpPr>
        <p:spPr bwMode="auto">
          <a:xfrm>
            <a:off x="7145338" y="5475288"/>
            <a:ext cx="3746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e</a:t>
            </a:r>
          </a:p>
        </p:txBody>
      </p:sp>
      <p:sp>
        <p:nvSpPr>
          <p:cNvPr id="47152" name="Text Box 71"/>
          <p:cNvSpPr txBox="1">
            <a:spLocks noChangeArrowheads="1"/>
          </p:cNvSpPr>
          <p:nvPr/>
        </p:nvSpPr>
        <p:spPr bwMode="auto">
          <a:xfrm>
            <a:off x="6761163" y="5948363"/>
            <a:ext cx="41433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v</a:t>
            </a:r>
          </a:p>
        </p:txBody>
      </p:sp>
      <p:sp>
        <p:nvSpPr>
          <p:cNvPr id="47153" name="Line 72"/>
          <p:cNvSpPr>
            <a:spLocks noChangeShapeType="1"/>
          </p:cNvSpPr>
          <p:nvPr/>
        </p:nvSpPr>
        <p:spPr bwMode="auto">
          <a:xfrm>
            <a:off x="7251700" y="5891213"/>
            <a:ext cx="482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7154" name="Line 73"/>
          <p:cNvSpPr>
            <a:spLocks noChangeShapeType="1"/>
          </p:cNvSpPr>
          <p:nvPr/>
        </p:nvSpPr>
        <p:spPr bwMode="auto">
          <a:xfrm>
            <a:off x="7734300" y="5891213"/>
            <a:ext cx="0" cy="558800"/>
          </a:xfrm>
          <a:prstGeom prst="line">
            <a:avLst/>
          </a:prstGeom>
          <a:noFill/>
          <a:ln w="1905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7155" name="Oval 74"/>
          <p:cNvSpPr>
            <a:spLocks noChangeArrowheads="1"/>
          </p:cNvSpPr>
          <p:nvPr/>
        </p:nvSpPr>
        <p:spPr bwMode="auto">
          <a:xfrm>
            <a:off x="7294563" y="5854700"/>
            <a:ext cx="50800" cy="4762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56" name="Line 79"/>
          <p:cNvSpPr>
            <a:spLocks noChangeShapeType="1"/>
          </p:cNvSpPr>
          <p:nvPr/>
        </p:nvSpPr>
        <p:spPr bwMode="auto">
          <a:xfrm>
            <a:off x="7734300" y="5889625"/>
            <a:ext cx="6445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7157" name="Line 80"/>
          <p:cNvSpPr>
            <a:spLocks noChangeShapeType="1"/>
          </p:cNvSpPr>
          <p:nvPr/>
        </p:nvSpPr>
        <p:spPr bwMode="auto">
          <a:xfrm>
            <a:off x="8054975" y="5889625"/>
            <a:ext cx="0" cy="560388"/>
          </a:xfrm>
          <a:prstGeom prst="line">
            <a:avLst/>
          </a:prstGeom>
          <a:noFill/>
          <a:ln w="1905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7158" name="Line 81"/>
          <p:cNvSpPr>
            <a:spLocks noChangeShapeType="1"/>
          </p:cNvSpPr>
          <p:nvPr/>
        </p:nvSpPr>
        <p:spPr bwMode="auto">
          <a:xfrm>
            <a:off x="8378825" y="5889625"/>
            <a:ext cx="0" cy="560388"/>
          </a:xfrm>
          <a:prstGeom prst="line">
            <a:avLst/>
          </a:prstGeom>
          <a:noFill/>
          <a:ln w="1905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7159" name="Oval 82"/>
          <p:cNvSpPr>
            <a:spLocks noChangeArrowheads="1"/>
          </p:cNvSpPr>
          <p:nvPr/>
        </p:nvSpPr>
        <p:spPr bwMode="auto">
          <a:xfrm>
            <a:off x="8040688" y="5862638"/>
            <a:ext cx="52387" cy="50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60" name="Oval 83"/>
          <p:cNvSpPr>
            <a:spLocks noChangeArrowheads="1"/>
          </p:cNvSpPr>
          <p:nvPr/>
        </p:nvSpPr>
        <p:spPr bwMode="auto">
          <a:xfrm>
            <a:off x="7713663" y="5862638"/>
            <a:ext cx="52387" cy="50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61" name="Text Box 88"/>
          <p:cNvSpPr txBox="1">
            <a:spLocks noChangeArrowheads="1"/>
          </p:cNvSpPr>
          <p:nvPr/>
        </p:nvSpPr>
        <p:spPr bwMode="auto">
          <a:xfrm>
            <a:off x="5859463" y="3325813"/>
            <a:ext cx="144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1"/>
                </a:solidFill>
                <a:ea typeface="SimSun" panose="02010600030101010101" pitchFamily="2" charset="-122"/>
              </a:rPr>
              <a:t>PIs</a:t>
            </a:r>
          </a:p>
        </p:txBody>
      </p:sp>
      <p:sp>
        <p:nvSpPr>
          <p:cNvPr id="82" name="Freeform 93"/>
          <p:cNvSpPr>
            <a:spLocks/>
          </p:cNvSpPr>
          <p:nvPr/>
        </p:nvSpPr>
        <p:spPr bwMode="auto">
          <a:xfrm>
            <a:off x="5715000" y="5341938"/>
            <a:ext cx="2517775" cy="325437"/>
          </a:xfrm>
          <a:custGeom>
            <a:avLst/>
            <a:gdLst>
              <a:gd name="T0" fmla="*/ 0 w 1586"/>
              <a:gd name="T1" fmla="*/ 2147483646 h 205"/>
              <a:gd name="T2" fmla="*/ 2147483646 w 1586"/>
              <a:gd name="T3" fmla="*/ 2147483646 h 205"/>
              <a:gd name="T4" fmla="*/ 2147483646 w 1586"/>
              <a:gd name="T5" fmla="*/ 2147483646 h 205"/>
              <a:gd name="T6" fmla="*/ 2147483646 w 1586"/>
              <a:gd name="T7" fmla="*/ 2147483646 h 205"/>
              <a:gd name="T8" fmla="*/ 2147483646 w 1586"/>
              <a:gd name="T9" fmla="*/ 0 h 205"/>
              <a:gd name="T10" fmla="*/ 2147483646 w 1586"/>
              <a:gd name="T11" fmla="*/ 2147483646 h 205"/>
              <a:gd name="T12" fmla="*/ 2147483646 w 1586"/>
              <a:gd name="T13" fmla="*/ 2147483646 h 205"/>
              <a:gd name="T14" fmla="*/ 2147483646 w 1586"/>
              <a:gd name="T15" fmla="*/ 2147483646 h 205"/>
              <a:gd name="T16" fmla="*/ 2147483646 w 1586"/>
              <a:gd name="T17" fmla="*/ 2147483646 h 205"/>
              <a:gd name="T18" fmla="*/ 2147483646 w 1586"/>
              <a:gd name="T19" fmla="*/ 2147483646 h 2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586"/>
              <a:gd name="T31" fmla="*/ 0 h 205"/>
              <a:gd name="T32" fmla="*/ 1586 w 1586"/>
              <a:gd name="T33" fmla="*/ 205 h 2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586" h="205">
                <a:moveTo>
                  <a:pt x="0" y="102"/>
                </a:moveTo>
                <a:cubicBezTo>
                  <a:pt x="70" y="100"/>
                  <a:pt x="140" y="101"/>
                  <a:pt x="210" y="95"/>
                </a:cubicBezTo>
                <a:cubicBezTo>
                  <a:pt x="231" y="93"/>
                  <a:pt x="271" y="75"/>
                  <a:pt x="271" y="75"/>
                </a:cubicBezTo>
                <a:cubicBezTo>
                  <a:pt x="322" y="39"/>
                  <a:pt x="363" y="33"/>
                  <a:pt x="427" y="27"/>
                </a:cubicBezTo>
                <a:cubicBezTo>
                  <a:pt x="507" y="10"/>
                  <a:pt x="570" y="5"/>
                  <a:pt x="657" y="0"/>
                </a:cubicBezTo>
                <a:cubicBezTo>
                  <a:pt x="817" y="2"/>
                  <a:pt x="978" y="3"/>
                  <a:pt x="1138" y="7"/>
                </a:cubicBezTo>
                <a:cubicBezTo>
                  <a:pt x="1178" y="8"/>
                  <a:pt x="1204" y="33"/>
                  <a:pt x="1233" y="54"/>
                </a:cubicBezTo>
                <a:cubicBezTo>
                  <a:pt x="1268" y="79"/>
                  <a:pt x="1327" y="98"/>
                  <a:pt x="1369" y="109"/>
                </a:cubicBezTo>
                <a:cubicBezTo>
                  <a:pt x="1424" y="145"/>
                  <a:pt x="1481" y="165"/>
                  <a:pt x="1545" y="176"/>
                </a:cubicBezTo>
                <a:cubicBezTo>
                  <a:pt x="1553" y="182"/>
                  <a:pt x="1586" y="205"/>
                  <a:pt x="1586" y="176"/>
                </a:cubicBezTo>
              </a:path>
            </a:pathLst>
          </a:custGeom>
          <a:noFill/>
          <a:ln w="28575">
            <a:solidFill>
              <a:srgbClr val="FF33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5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915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15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15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15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15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 txBox="1">
            <a:spLocks noGrp="1"/>
          </p:cNvSpPr>
          <p:nvPr/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30" tIns="41015" rIns="82030" bIns="41015" anchor="ctr"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C322EA18-6E19-47A3-B838-03C423F14D02}" type="slidenum">
              <a:rPr lang="en-US" altLang="fa-IR" sz="1300" b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29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fa-IR" sz="3200" smtClean="0">
                <a:cs typeface="Lucida Sans Unicode" panose="020B0602030504020204" pitchFamily="34" charset="0"/>
              </a:rPr>
              <a:t>Basics of Network Flow</a:t>
            </a:r>
            <a:endParaRPr lang="en-US" altLang="fa-IR" sz="3200" smtClean="0">
              <a:cs typeface="Lucida Sans Unicode" panose="020B0602030504020204" pitchFamily="34" charset="0"/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fa-IR" sz="2000" b="0" i="1" smtClean="0">
                <a:sym typeface="Wingdings" panose="05000000000000000000" pitchFamily="2" charset="2"/>
              </a:rPr>
              <a:t> </a:t>
            </a:r>
            <a:r>
              <a:rPr lang="en-US" altLang="fa-IR" sz="2000" b="0" i="1" smtClean="0"/>
              <a:t>C</a:t>
            </a:r>
            <a:r>
              <a:rPr lang="en-US" altLang="fa-IR" sz="2000" b="0" i="1" baseline="-25000" smtClean="0"/>
              <a:t>ν</a:t>
            </a:r>
            <a:r>
              <a:rPr lang="en-US" altLang="fa-IR" sz="2000" b="0" i="1" smtClean="0"/>
              <a:t> </a:t>
            </a:r>
            <a:r>
              <a:rPr lang="en-US" altLang="fa-IR" sz="2000" b="0" smtClean="0"/>
              <a:t>is </a:t>
            </a:r>
            <a:r>
              <a:rPr lang="en-US" altLang="fa-IR" sz="2000" b="0" i="1" smtClean="0"/>
              <a:t>K</a:t>
            </a:r>
            <a:r>
              <a:rPr lang="en-US" altLang="fa-IR" sz="2000" b="0" smtClean="0"/>
              <a:t>-feasible if |input(</a:t>
            </a:r>
            <a:r>
              <a:rPr lang="en-US" altLang="fa-IR" sz="2000" b="0" i="1" smtClean="0"/>
              <a:t>C</a:t>
            </a:r>
            <a:r>
              <a:rPr lang="en-US" altLang="fa-IR" sz="2000" b="0" i="1" baseline="-25000" smtClean="0"/>
              <a:t>ν</a:t>
            </a:r>
            <a:r>
              <a:rPr lang="en-US" altLang="fa-IR" sz="2000" b="0" smtClean="0"/>
              <a:t>)|</a:t>
            </a:r>
            <a:r>
              <a:rPr lang="en-US" altLang="fa-IR" sz="2000" b="0" i="1" smtClean="0"/>
              <a:t> ≤ K</a:t>
            </a:r>
            <a:r>
              <a:rPr lang="en-US" altLang="fa-IR" sz="2000" b="0" smtClean="0"/>
              <a:t>.</a:t>
            </a:r>
          </a:p>
        </p:txBody>
      </p:sp>
      <p:grpSp>
        <p:nvGrpSpPr>
          <p:cNvPr id="53253" name="Group 4"/>
          <p:cNvGrpSpPr>
            <a:grpSpLocks/>
          </p:cNvGrpSpPr>
          <p:nvPr/>
        </p:nvGrpSpPr>
        <p:grpSpPr bwMode="auto">
          <a:xfrm>
            <a:off x="6454775" y="3284538"/>
            <a:ext cx="323850" cy="312737"/>
            <a:chOff x="7101" y="5044"/>
            <a:chExt cx="360" cy="360"/>
          </a:xfrm>
        </p:grpSpPr>
        <p:sp>
          <p:nvSpPr>
            <p:cNvPr id="53337" name="Line 5"/>
            <p:cNvSpPr>
              <a:spLocks noChangeShapeType="1"/>
            </p:cNvSpPr>
            <p:nvPr/>
          </p:nvSpPr>
          <p:spPr bwMode="auto">
            <a:xfrm>
              <a:off x="7101" y="5044"/>
              <a:ext cx="3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3338" name="Freeform 6"/>
            <p:cNvSpPr>
              <a:spLocks/>
            </p:cNvSpPr>
            <p:nvPr/>
          </p:nvSpPr>
          <p:spPr bwMode="auto">
            <a:xfrm>
              <a:off x="7101" y="5224"/>
              <a:ext cx="360" cy="180"/>
            </a:xfrm>
            <a:custGeom>
              <a:avLst/>
              <a:gdLst>
                <a:gd name="T0" fmla="*/ 0 w 360"/>
                <a:gd name="T1" fmla="*/ 0 h 180"/>
                <a:gd name="T2" fmla="*/ 180 w 360"/>
                <a:gd name="T3" fmla="*/ 180 h 180"/>
                <a:gd name="T4" fmla="*/ 360 w 360"/>
                <a:gd name="T5" fmla="*/ 0 h 180"/>
                <a:gd name="T6" fmla="*/ 0 60000 65536"/>
                <a:gd name="T7" fmla="*/ 0 60000 65536"/>
                <a:gd name="T8" fmla="*/ 0 60000 65536"/>
                <a:gd name="T9" fmla="*/ 0 w 360"/>
                <a:gd name="T10" fmla="*/ 0 h 180"/>
                <a:gd name="T11" fmla="*/ 360 w 360"/>
                <a:gd name="T12" fmla="*/ 180 h 1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0" h="180">
                  <a:moveTo>
                    <a:pt x="0" y="0"/>
                  </a:moveTo>
                  <a:cubicBezTo>
                    <a:pt x="60" y="90"/>
                    <a:pt x="120" y="180"/>
                    <a:pt x="180" y="180"/>
                  </a:cubicBezTo>
                  <a:cubicBezTo>
                    <a:pt x="240" y="180"/>
                    <a:pt x="330" y="30"/>
                    <a:pt x="36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3339" name="Line 7"/>
            <p:cNvSpPr>
              <a:spLocks noChangeShapeType="1"/>
            </p:cNvSpPr>
            <p:nvPr/>
          </p:nvSpPr>
          <p:spPr bwMode="auto">
            <a:xfrm>
              <a:off x="7101" y="5044"/>
              <a:ext cx="0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3340" name="Line 8"/>
            <p:cNvSpPr>
              <a:spLocks noChangeShapeType="1"/>
            </p:cNvSpPr>
            <p:nvPr/>
          </p:nvSpPr>
          <p:spPr bwMode="auto">
            <a:xfrm>
              <a:off x="7461" y="5044"/>
              <a:ext cx="0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3254" name="Group 9"/>
          <p:cNvGrpSpPr>
            <a:grpSpLocks/>
          </p:cNvGrpSpPr>
          <p:nvPr/>
        </p:nvGrpSpPr>
        <p:grpSpPr bwMode="auto">
          <a:xfrm>
            <a:off x="5972175" y="3759200"/>
            <a:ext cx="322263" cy="401638"/>
            <a:chOff x="8001" y="5044"/>
            <a:chExt cx="360" cy="360"/>
          </a:xfrm>
        </p:grpSpPr>
        <p:sp>
          <p:nvSpPr>
            <p:cNvPr id="53333" name="Freeform 10"/>
            <p:cNvSpPr>
              <a:spLocks/>
            </p:cNvSpPr>
            <p:nvPr/>
          </p:nvSpPr>
          <p:spPr bwMode="auto">
            <a:xfrm>
              <a:off x="8001" y="5044"/>
              <a:ext cx="360" cy="180"/>
            </a:xfrm>
            <a:custGeom>
              <a:avLst/>
              <a:gdLst>
                <a:gd name="T0" fmla="*/ 0 w 360"/>
                <a:gd name="T1" fmla="*/ 0 h 180"/>
                <a:gd name="T2" fmla="*/ 180 w 360"/>
                <a:gd name="T3" fmla="*/ 180 h 180"/>
                <a:gd name="T4" fmla="*/ 360 w 360"/>
                <a:gd name="T5" fmla="*/ 0 h 180"/>
                <a:gd name="T6" fmla="*/ 0 60000 65536"/>
                <a:gd name="T7" fmla="*/ 0 60000 65536"/>
                <a:gd name="T8" fmla="*/ 0 60000 65536"/>
                <a:gd name="T9" fmla="*/ 0 w 360"/>
                <a:gd name="T10" fmla="*/ 0 h 180"/>
                <a:gd name="T11" fmla="*/ 360 w 360"/>
                <a:gd name="T12" fmla="*/ 180 h 1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0" h="180">
                  <a:moveTo>
                    <a:pt x="0" y="0"/>
                  </a:moveTo>
                  <a:cubicBezTo>
                    <a:pt x="60" y="90"/>
                    <a:pt x="120" y="180"/>
                    <a:pt x="180" y="180"/>
                  </a:cubicBezTo>
                  <a:cubicBezTo>
                    <a:pt x="240" y="180"/>
                    <a:pt x="300" y="90"/>
                    <a:pt x="36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3334" name="Freeform 11"/>
            <p:cNvSpPr>
              <a:spLocks/>
            </p:cNvSpPr>
            <p:nvPr/>
          </p:nvSpPr>
          <p:spPr bwMode="auto">
            <a:xfrm>
              <a:off x="8001" y="5224"/>
              <a:ext cx="360" cy="180"/>
            </a:xfrm>
            <a:custGeom>
              <a:avLst/>
              <a:gdLst>
                <a:gd name="T0" fmla="*/ 0 w 360"/>
                <a:gd name="T1" fmla="*/ 0 h 180"/>
                <a:gd name="T2" fmla="*/ 180 w 360"/>
                <a:gd name="T3" fmla="*/ 180 h 180"/>
                <a:gd name="T4" fmla="*/ 360 w 360"/>
                <a:gd name="T5" fmla="*/ 0 h 180"/>
                <a:gd name="T6" fmla="*/ 0 60000 65536"/>
                <a:gd name="T7" fmla="*/ 0 60000 65536"/>
                <a:gd name="T8" fmla="*/ 0 60000 65536"/>
                <a:gd name="T9" fmla="*/ 0 w 360"/>
                <a:gd name="T10" fmla="*/ 0 h 180"/>
                <a:gd name="T11" fmla="*/ 360 w 360"/>
                <a:gd name="T12" fmla="*/ 180 h 1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0" h="180">
                  <a:moveTo>
                    <a:pt x="0" y="0"/>
                  </a:moveTo>
                  <a:cubicBezTo>
                    <a:pt x="60" y="90"/>
                    <a:pt x="120" y="180"/>
                    <a:pt x="180" y="180"/>
                  </a:cubicBezTo>
                  <a:cubicBezTo>
                    <a:pt x="240" y="180"/>
                    <a:pt x="330" y="30"/>
                    <a:pt x="36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3335" name="Line 12"/>
            <p:cNvSpPr>
              <a:spLocks noChangeShapeType="1"/>
            </p:cNvSpPr>
            <p:nvPr/>
          </p:nvSpPr>
          <p:spPr bwMode="auto">
            <a:xfrm>
              <a:off x="8001" y="5044"/>
              <a:ext cx="0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3336" name="Line 13"/>
            <p:cNvSpPr>
              <a:spLocks noChangeShapeType="1"/>
            </p:cNvSpPr>
            <p:nvPr/>
          </p:nvSpPr>
          <p:spPr bwMode="auto">
            <a:xfrm>
              <a:off x="8361" y="5044"/>
              <a:ext cx="0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3255" name="Oval 14"/>
          <p:cNvSpPr>
            <a:spLocks noChangeArrowheads="1"/>
          </p:cNvSpPr>
          <p:nvPr/>
        </p:nvSpPr>
        <p:spPr bwMode="auto">
          <a:xfrm>
            <a:off x="6107113" y="4149725"/>
            <a:ext cx="63500" cy="61913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6" name="Oval 15"/>
          <p:cNvSpPr>
            <a:spLocks noChangeArrowheads="1"/>
          </p:cNvSpPr>
          <p:nvPr/>
        </p:nvSpPr>
        <p:spPr bwMode="auto">
          <a:xfrm>
            <a:off x="6494463" y="4676775"/>
            <a:ext cx="65087" cy="5873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3257" name="Group 16"/>
          <p:cNvGrpSpPr>
            <a:grpSpLocks/>
          </p:cNvGrpSpPr>
          <p:nvPr/>
        </p:nvGrpSpPr>
        <p:grpSpPr bwMode="auto">
          <a:xfrm>
            <a:off x="6778625" y="4943475"/>
            <a:ext cx="320675" cy="312738"/>
            <a:chOff x="7101" y="5044"/>
            <a:chExt cx="360" cy="360"/>
          </a:xfrm>
        </p:grpSpPr>
        <p:sp>
          <p:nvSpPr>
            <p:cNvPr id="53329" name="Line 17"/>
            <p:cNvSpPr>
              <a:spLocks noChangeShapeType="1"/>
            </p:cNvSpPr>
            <p:nvPr/>
          </p:nvSpPr>
          <p:spPr bwMode="auto">
            <a:xfrm>
              <a:off x="7101" y="5044"/>
              <a:ext cx="3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3330" name="Freeform 18"/>
            <p:cNvSpPr>
              <a:spLocks/>
            </p:cNvSpPr>
            <p:nvPr/>
          </p:nvSpPr>
          <p:spPr bwMode="auto">
            <a:xfrm>
              <a:off x="7101" y="5224"/>
              <a:ext cx="360" cy="180"/>
            </a:xfrm>
            <a:custGeom>
              <a:avLst/>
              <a:gdLst>
                <a:gd name="T0" fmla="*/ 0 w 360"/>
                <a:gd name="T1" fmla="*/ 0 h 180"/>
                <a:gd name="T2" fmla="*/ 180 w 360"/>
                <a:gd name="T3" fmla="*/ 180 h 180"/>
                <a:gd name="T4" fmla="*/ 360 w 360"/>
                <a:gd name="T5" fmla="*/ 0 h 180"/>
                <a:gd name="T6" fmla="*/ 0 60000 65536"/>
                <a:gd name="T7" fmla="*/ 0 60000 65536"/>
                <a:gd name="T8" fmla="*/ 0 60000 65536"/>
                <a:gd name="T9" fmla="*/ 0 w 360"/>
                <a:gd name="T10" fmla="*/ 0 h 180"/>
                <a:gd name="T11" fmla="*/ 360 w 360"/>
                <a:gd name="T12" fmla="*/ 180 h 1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0" h="180">
                  <a:moveTo>
                    <a:pt x="0" y="0"/>
                  </a:moveTo>
                  <a:cubicBezTo>
                    <a:pt x="60" y="90"/>
                    <a:pt x="120" y="180"/>
                    <a:pt x="180" y="180"/>
                  </a:cubicBezTo>
                  <a:cubicBezTo>
                    <a:pt x="240" y="180"/>
                    <a:pt x="330" y="30"/>
                    <a:pt x="36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3331" name="Line 19"/>
            <p:cNvSpPr>
              <a:spLocks noChangeShapeType="1"/>
            </p:cNvSpPr>
            <p:nvPr/>
          </p:nvSpPr>
          <p:spPr bwMode="auto">
            <a:xfrm>
              <a:off x="7101" y="5044"/>
              <a:ext cx="0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3332" name="Line 20"/>
            <p:cNvSpPr>
              <a:spLocks noChangeShapeType="1"/>
            </p:cNvSpPr>
            <p:nvPr/>
          </p:nvSpPr>
          <p:spPr bwMode="auto">
            <a:xfrm>
              <a:off x="7461" y="5044"/>
              <a:ext cx="0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3258" name="Group 21"/>
          <p:cNvGrpSpPr>
            <a:grpSpLocks/>
          </p:cNvGrpSpPr>
          <p:nvPr/>
        </p:nvGrpSpPr>
        <p:grpSpPr bwMode="auto">
          <a:xfrm>
            <a:off x="6361113" y="4375150"/>
            <a:ext cx="322262" cy="312738"/>
            <a:chOff x="7101" y="5044"/>
            <a:chExt cx="360" cy="360"/>
          </a:xfrm>
        </p:grpSpPr>
        <p:sp>
          <p:nvSpPr>
            <p:cNvPr id="53325" name="Line 22"/>
            <p:cNvSpPr>
              <a:spLocks noChangeShapeType="1"/>
            </p:cNvSpPr>
            <p:nvPr/>
          </p:nvSpPr>
          <p:spPr bwMode="auto">
            <a:xfrm>
              <a:off x="7101" y="5044"/>
              <a:ext cx="3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3326" name="Freeform 23"/>
            <p:cNvSpPr>
              <a:spLocks/>
            </p:cNvSpPr>
            <p:nvPr/>
          </p:nvSpPr>
          <p:spPr bwMode="auto">
            <a:xfrm>
              <a:off x="7101" y="5224"/>
              <a:ext cx="360" cy="180"/>
            </a:xfrm>
            <a:custGeom>
              <a:avLst/>
              <a:gdLst>
                <a:gd name="T0" fmla="*/ 0 w 360"/>
                <a:gd name="T1" fmla="*/ 0 h 180"/>
                <a:gd name="T2" fmla="*/ 180 w 360"/>
                <a:gd name="T3" fmla="*/ 180 h 180"/>
                <a:gd name="T4" fmla="*/ 360 w 360"/>
                <a:gd name="T5" fmla="*/ 0 h 180"/>
                <a:gd name="T6" fmla="*/ 0 60000 65536"/>
                <a:gd name="T7" fmla="*/ 0 60000 65536"/>
                <a:gd name="T8" fmla="*/ 0 60000 65536"/>
                <a:gd name="T9" fmla="*/ 0 w 360"/>
                <a:gd name="T10" fmla="*/ 0 h 180"/>
                <a:gd name="T11" fmla="*/ 360 w 360"/>
                <a:gd name="T12" fmla="*/ 180 h 1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0" h="180">
                  <a:moveTo>
                    <a:pt x="0" y="0"/>
                  </a:moveTo>
                  <a:cubicBezTo>
                    <a:pt x="60" y="90"/>
                    <a:pt x="120" y="180"/>
                    <a:pt x="180" y="180"/>
                  </a:cubicBezTo>
                  <a:cubicBezTo>
                    <a:pt x="240" y="180"/>
                    <a:pt x="330" y="30"/>
                    <a:pt x="36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3327" name="Line 24"/>
            <p:cNvSpPr>
              <a:spLocks noChangeShapeType="1"/>
            </p:cNvSpPr>
            <p:nvPr/>
          </p:nvSpPr>
          <p:spPr bwMode="auto">
            <a:xfrm>
              <a:off x="7101" y="5044"/>
              <a:ext cx="0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3328" name="Line 25"/>
            <p:cNvSpPr>
              <a:spLocks noChangeShapeType="1"/>
            </p:cNvSpPr>
            <p:nvPr/>
          </p:nvSpPr>
          <p:spPr bwMode="auto">
            <a:xfrm>
              <a:off x="7461" y="5044"/>
              <a:ext cx="0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3259" name="Group 26"/>
          <p:cNvGrpSpPr>
            <a:grpSpLocks/>
          </p:cNvGrpSpPr>
          <p:nvPr/>
        </p:nvGrpSpPr>
        <p:grpSpPr bwMode="auto">
          <a:xfrm>
            <a:off x="7153275" y="4356100"/>
            <a:ext cx="320675" cy="398463"/>
            <a:chOff x="8001" y="5044"/>
            <a:chExt cx="360" cy="360"/>
          </a:xfrm>
        </p:grpSpPr>
        <p:sp>
          <p:nvSpPr>
            <p:cNvPr id="53321" name="Freeform 27"/>
            <p:cNvSpPr>
              <a:spLocks/>
            </p:cNvSpPr>
            <p:nvPr/>
          </p:nvSpPr>
          <p:spPr bwMode="auto">
            <a:xfrm>
              <a:off x="8001" y="5044"/>
              <a:ext cx="360" cy="180"/>
            </a:xfrm>
            <a:custGeom>
              <a:avLst/>
              <a:gdLst>
                <a:gd name="T0" fmla="*/ 0 w 360"/>
                <a:gd name="T1" fmla="*/ 0 h 180"/>
                <a:gd name="T2" fmla="*/ 180 w 360"/>
                <a:gd name="T3" fmla="*/ 180 h 180"/>
                <a:gd name="T4" fmla="*/ 360 w 360"/>
                <a:gd name="T5" fmla="*/ 0 h 180"/>
                <a:gd name="T6" fmla="*/ 0 60000 65536"/>
                <a:gd name="T7" fmla="*/ 0 60000 65536"/>
                <a:gd name="T8" fmla="*/ 0 60000 65536"/>
                <a:gd name="T9" fmla="*/ 0 w 360"/>
                <a:gd name="T10" fmla="*/ 0 h 180"/>
                <a:gd name="T11" fmla="*/ 360 w 360"/>
                <a:gd name="T12" fmla="*/ 180 h 1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0" h="180">
                  <a:moveTo>
                    <a:pt x="0" y="0"/>
                  </a:moveTo>
                  <a:cubicBezTo>
                    <a:pt x="60" y="90"/>
                    <a:pt x="120" y="180"/>
                    <a:pt x="180" y="180"/>
                  </a:cubicBezTo>
                  <a:cubicBezTo>
                    <a:pt x="240" y="180"/>
                    <a:pt x="300" y="90"/>
                    <a:pt x="36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3322" name="Freeform 28"/>
            <p:cNvSpPr>
              <a:spLocks/>
            </p:cNvSpPr>
            <p:nvPr/>
          </p:nvSpPr>
          <p:spPr bwMode="auto">
            <a:xfrm>
              <a:off x="8001" y="5224"/>
              <a:ext cx="360" cy="180"/>
            </a:xfrm>
            <a:custGeom>
              <a:avLst/>
              <a:gdLst>
                <a:gd name="T0" fmla="*/ 0 w 360"/>
                <a:gd name="T1" fmla="*/ 0 h 180"/>
                <a:gd name="T2" fmla="*/ 180 w 360"/>
                <a:gd name="T3" fmla="*/ 180 h 180"/>
                <a:gd name="T4" fmla="*/ 360 w 360"/>
                <a:gd name="T5" fmla="*/ 0 h 180"/>
                <a:gd name="T6" fmla="*/ 0 60000 65536"/>
                <a:gd name="T7" fmla="*/ 0 60000 65536"/>
                <a:gd name="T8" fmla="*/ 0 60000 65536"/>
                <a:gd name="T9" fmla="*/ 0 w 360"/>
                <a:gd name="T10" fmla="*/ 0 h 180"/>
                <a:gd name="T11" fmla="*/ 360 w 360"/>
                <a:gd name="T12" fmla="*/ 180 h 1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0" h="180">
                  <a:moveTo>
                    <a:pt x="0" y="0"/>
                  </a:moveTo>
                  <a:cubicBezTo>
                    <a:pt x="60" y="90"/>
                    <a:pt x="120" y="180"/>
                    <a:pt x="180" y="180"/>
                  </a:cubicBezTo>
                  <a:cubicBezTo>
                    <a:pt x="240" y="180"/>
                    <a:pt x="330" y="30"/>
                    <a:pt x="36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3323" name="Line 29"/>
            <p:cNvSpPr>
              <a:spLocks noChangeShapeType="1"/>
            </p:cNvSpPr>
            <p:nvPr/>
          </p:nvSpPr>
          <p:spPr bwMode="auto">
            <a:xfrm>
              <a:off x="8001" y="5044"/>
              <a:ext cx="0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3324" name="Line 30"/>
            <p:cNvSpPr>
              <a:spLocks noChangeShapeType="1"/>
            </p:cNvSpPr>
            <p:nvPr/>
          </p:nvSpPr>
          <p:spPr bwMode="auto">
            <a:xfrm>
              <a:off x="8361" y="5044"/>
              <a:ext cx="0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3260" name="Group 31"/>
          <p:cNvGrpSpPr>
            <a:grpSpLocks/>
          </p:cNvGrpSpPr>
          <p:nvPr/>
        </p:nvGrpSpPr>
        <p:grpSpPr bwMode="auto">
          <a:xfrm>
            <a:off x="6935788" y="3749675"/>
            <a:ext cx="323850" cy="400050"/>
            <a:chOff x="8001" y="5044"/>
            <a:chExt cx="360" cy="360"/>
          </a:xfrm>
        </p:grpSpPr>
        <p:sp>
          <p:nvSpPr>
            <p:cNvPr id="53317" name="Freeform 32"/>
            <p:cNvSpPr>
              <a:spLocks/>
            </p:cNvSpPr>
            <p:nvPr/>
          </p:nvSpPr>
          <p:spPr bwMode="auto">
            <a:xfrm>
              <a:off x="8001" y="5044"/>
              <a:ext cx="360" cy="180"/>
            </a:xfrm>
            <a:custGeom>
              <a:avLst/>
              <a:gdLst>
                <a:gd name="T0" fmla="*/ 0 w 360"/>
                <a:gd name="T1" fmla="*/ 0 h 180"/>
                <a:gd name="T2" fmla="*/ 180 w 360"/>
                <a:gd name="T3" fmla="*/ 180 h 180"/>
                <a:gd name="T4" fmla="*/ 360 w 360"/>
                <a:gd name="T5" fmla="*/ 0 h 180"/>
                <a:gd name="T6" fmla="*/ 0 60000 65536"/>
                <a:gd name="T7" fmla="*/ 0 60000 65536"/>
                <a:gd name="T8" fmla="*/ 0 60000 65536"/>
                <a:gd name="T9" fmla="*/ 0 w 360"/>
                <a:gd name="T10" fmla="*/ 0 h 180"/>
                <a:gd name="T11" fmla="*/ 360 w 360"/>
                <a:gd name="T12" fmla="*/ 180 h 1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0" h="180">
                  <a:moveTo>
                    <a:pt x="0" y="0"/>
                  </a:moveTo>
                  <a:cubicBezTo>
                    <a:pt x="60" y="90"/>
                    <a:pt x="120" y="180"/>
                    <a:pt x="180" y="180"/>
                  </a:cubicBezTo>
                  <a:cubicBezTo>
                    <a:pt x="240" y="180"/>
                    <a:pt x="300" y="90"/>
                    <a:pt x="36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3318" name="Freeform 33"/>
            <p:cNvSpPr>
              <a:spLocks/>
            </p:cNvSpPr>
            <p:nvPr/>
          </p:nvSpPr>
          <p:spPr bwMode="auto">
            <a:xfrm>
              <a:off x="8001" y="5224"/>
              <a:ext cx="360" cy="180"/>
            </a:xfrm>
            <a:custGeom>
              <a:avLst/>
              <a:gdLst>
                <a:gd name="T0" fmla="*/ 0 w 360"/>
                <a:gd name="T1" fmla="*/ 0 h 180"/>
                <a:gd name="T2" fmla="*/ 180 w 360"/>
                <a:gd name="T3" fmla="*/ 180 h 180"/>
                <a:gd name="T4" fmla="*/ 360 w 360"/>
                <a:gd name="T5" fmla="*/ 0 h 180"/>
                <a:gd name="T6" fmla="*/ 0 60000 65536"/>
                <a:gd name="T7" fmla="*/ 0 60000 65536"/>
                <a:gd name="T8" fmla="*/ 0 60000 65536"/>
                <a:gd name="T9" fmla="*/ 0 w 360"/>
                <a:gd name="T10" fmla="*/ 0 h 180"/>
                <a:gd name="T11" fmla="*/ 360 w 360"/>
                <a:gd name="T12" fmla="*/ 180 h 1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0" h="180">
                  <a:moveTo>
                    <a:pt x="0" y="0"/>
                  </a:moveTo>
                  <a:cubicBezTo>
                    <a:pt x="60" y="90"/>
                    <a:pt x="120" y="180"/>
                    <a:pt x="180" y="180"/>
                  </a:cubicBezTo>
                  <a:cubicBezTo>
                    <a:pt x="240" y="180"/>
                    <a:pt x="330" y="30"/>
                    <a:pt x="36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3319" name="Line 34"/>
            <p:cNvSpPr>
              <a:spLocks noChangeShapeType="1"/>
            </p:cNvSpPr>
            <p:nvPr/>
          </p:nvSpPr>
          <p:spPr bwMode="auto">
            <a:xfrm>
              <a:off x="8001" y="5044"/>
              <a:ext cx="0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3320" name="Line 35"/>
            <p:cNvSpPr>
              <a:spLocks noChangeShapeType="1"/>
            </p:cNvSpPr>
            <p:nvPr/>
          </p:nvSpPr>
          <p:spPr bwMode="auto">
            <a:xfrm>
              <a:off x="8361" y="5044"/>
              <a:ext cx="0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3261" name="Line 36"/>
          <p:cNvSpPr>
            <a:spLocks noChangeShapeType="1"/>
          </p:cNvSpPr>
          <p:nvPr/>
        </p:nvSpPr>
        <p:spPr bwMode="auto">
          <a:xfrm>
            <a:off x="6535738" y="2781300"/>
            <a:ext cx="0" cy="4968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62" name="Line 37"/>
          <p:cNvSpPr>
            <a:spLocks noChangeShapeType="1"/>
          </p:cNvSpPr>
          <p:nvPr/>
        </p:nvSpPr>
        <p:spPr bwMode="auto">
          <a:xfrm>
            <a:off x="6696075" y="2781300"/>
            <a:ext cx="0" cy="4968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63" name="Line 38"/>
          <p:cNvSpPr>
            <a:spLocks noChangeShapeType="1"/>
          </p:cNvSpPr>
          <p:nvPr/>
        </p:nvSpPr>
        <p:spPr bwMode="auto">
          <a:xfrm>
            <a:off x="6561138" y="3165475"/>
            <a:ext cx="4524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64" name="Line 39"/>
          <p:cNvSpPr>
            <a:spLocks noChangeShapeType="1"/>
          </p:cNvSpPr>
          <p:nvPr/>
        </p:nvSpPr>
        <p:spPr bwMode="auto">
          <a:xfrm flipV="1">
            <a:off x="7018338" y="3171825"/>
            <a:ext cx="0" cy="723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65" name="Line 40"/>
          <p:cNvSpPr>
            <a:spLocks noChangeShapeType="1"/>
          </p:cNvSpPr>
          <p:nvPr/>
        </p:nvSpPr>
        <p:spPr bwMode="auto">
          <a:xfrm flipH="1" flipV="1">
            <a:off x="7164388" y="2781300"/>
            <a:ext cx="14287" cy="1117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66" name="Oval 41"/>
          <p:cNvSpPr>
            <a:spLocks noChangeArrowheads="1"/>
          </p:cNvSpPr>
          <p:nvPr/>
        </p:nvSpPr>
        <p:spPr bwMode="auto">
          <a:xfrm>
            <a:off x="6508750" y="3141663"/>
            <a:ext cx="50800" cy="50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67" name="Line 42"/>
          <p:cNvSpPr>
            <a:spLocks noChangeShapeType="1"/>
          </p:cNvSpPr>
          <p:nvPr/>
        </p:nvSpPr>
        <p:spPr bwMode="auto">
          <a:xfrm>
            <a:off x="6615113" y="3597275"/>
            <a:ext cx="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68" name="Line 43"/>
          <p:cNvSpPr>
            <a:spLocks noChangeShapeType="1"/>
          </p:cNvSpPr>
          <p:nvPr/>
        </p:nvSpPr>
        <p:spPr bwMode="auto">
          <a:xfrm>
            <a:off x="6615113" y="3597275"/>
            <a:ext cx="0" cy="1539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69" name="Line 44"/>
          <p:cNvSpPr>
            <a:spLocks noChangeShapeType="1"/>
          </p:cNvSpPr>
          <p:nvPr/>
        </p:nvSpPr>
        <p:spPr bwMode="auto">
          <a:xfrm flipH="1">
            <a:off x="6229350" y="3751263"/>
            <a:ext cx="38576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70" name="Line 45"/>
          <p:cNvSpPr>
            <a:spLocks noChangeShapeType="1"/>
          </p:cNvSpPr>
          <p:nvPr/>
        </p:nvSpPr>
        <p:spPr bwMode="auto">
          <a:xfrm>
            <a:off x="6226175" y="3751263"/>
            <a:ext cx="0" cy="155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71" name="Line 46"/>
          <p:cNvSpPr>
            <a:spLocks noChangeShapeType="1"/>
          </p:cNvSpPr>
          <p:nvPr/>
        </p:nvSpPr>
        <p:spPr bwMode="auto">
          <a:xfrm flipV="1">
            <a:off x="6065838" y="2708275"/>
            <a:ext cx="17462" cy="1187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72" name="Line 47"/>
          <p:cNvSpPr>
            <a:spLocks noChangeShapeType="1"/>
          </p:cNvSpPr>
          <p:nvPr/>
        </p:nvSpPr>
        <p:spPr bwMode="auto">
          <a:xfrm>
            <a:off x="6146800" y="4165600"/>
            <a:ext cx="0" cy="50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73" name="Line 48"/>
          <p:cNvSpPr>
            <a:spLocks noChangeShapeType="1"/>
          </p:cNvSpPr>
          <p:nvPr/>
        </p:nvSpPr>
        <p:spPr bwMode="auto">
          <a:xfrm>
            <a:off x="7099300" y="4130675"/>
            <a:ext cx="0" cy="88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74" name="Line 49"/>
          <p:cNvSpPr>
            <a:spLocks noChangeShapeType="1"/>
          </p:cNvSpPr>
          <p:nvPr/>
        </p:nvSpPr>
        <p:spPr bwMode="auto">
          <a:xfrm>
            <a:off x="6535738" y="4740275"/>
            <a:ext cx="0" cy="85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75" name="Line 50"/>
          <p:cNvSpPr>
            <a:spLocks noChangeShapeType="1"/>
          </p:cNvSpPr>
          <p:nvPr/>
        </p:nvSpPr>
        <p:spPr bwMode="auto">
          <a:xfrm>
            <a:off x="7318375" y="4746625"/>
            <a:ext cx="0" cy="936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76" name="Line 51"/>
          <p:cNvSpPr>
            <a:spLocks noChangeShapeType="1"/>
          </p:cNvSpPr>
          <p:nvPr/>
        </p:nvSpPr>
        <p:spPr bwMode="auto">
          <a:xfrm>
            <a:off x="6146800" y="4219575"/>
            <a:ext cx="29686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77" name="Line 52"/>
          <p:cNvSpPr>
            <a:spLocks noChangeShapeType="1"/>
          </p:cNvSpPr>
          <p:nvPr/>
        </p:nvSpPr>
        <p:spPr bwMode="auto">
          <a:xfrm flipH="1">
            <a:off x="6615113" y="4219575"/>
            <a:ext cx="4841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78" name="Line 53"/>
          <p:cNvSpPr>
            <a:spLocks noChangeShapeType="1"/>
          </p:cNvSpPr>
          <p:nvPr/>
        </p:nvSpPr>
        <p:spPr bwMode="auto">
          <a:xfrm>
            <a:off x="6454775" y="4219575"/>
            <a:ext cx="0" cy="155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79" name="Line 54"/>
          <p:cNvSpPr>
            <a:spLocks noChangeShapeType="1"/>
          </p:cNvSpPr>
          <p:nvPr/>
        </p:nvSpPr>
        <p:spPr bwMode="auto">
          <a:xfrm>
            <a:off x="6615113" y="4219575"/>
            <a:ext cx="0" cy="155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80" name="Line 55"/>
          <p:cNvSpPr>
            <a:spLocks noChangeShapeType="1"/>
          </p:cNvSpPr>
          <p:nvPr/>
        </p:nvSpPr>
        <p:spPr bwMode="auto">
          <a:xfrm>
            <a:off x="7099300" y="4219575"/>
            <a:ext cx="1285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81" name="Line 56"/>
          <p:cNvSpPr>
            <a:spLocks noChangeShapeType="1"/>
          </p:cNvSpPr>
          <p:nvPr/>
        </p:nvSpPr>
        <p:spPr bwMode="auto">
          <a:xfrm>
            <a:off x="7232650" y="4219575"/>
            <a:ext cx="0" cy="258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82" name="Line 57"/>
          <p:cNvSpPr>
            <a:spLocks noChangeShapeType="1"/>
          </p:cNvSpPr>
          <p:nvPr/>
        </p:nvSpPr>
        <p:spPr bwMode="auto">
          <a:xfrm>
            <a:off x="6615113" y="3751263"/>
            <a:ext cx="7731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83" name="Line 58"/>
          <p:cNvSpPr>
            <a:spLocks noChangeShapeType="1"/>
          </p:cNvSpPr>
          <p:nvPr/>
        </p:nvSpPr>
        <p:spPr bwMode="auto">
          <a:xfrm>
            <a:off x="7392988" y="3751263"/>
            <a:ext cx="0" cy="7461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84" name="Line 59"/>
          <p:cNvSpPr>
            <a:spLocks noChangeShapeType="1"/>
          </p:cNvSpPr>
          <p:nvPr/>
        </p:nvSpPr>
        <p:spPr bwMode="auto">
          <a:xfrm>
            <a:off x="6535738" y="4841875"/>
            <a:ext cx="32226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85" name="Line 60"/>
          <p:cNvSpPr>
            <a:spLocks noChangeShapeType="1"/>
          </p:cNvSpPr>
          <p:nvPr/>
        </p:nvSpPr>
        <p:spPr bwMode="auto">
          <a:xfrm flipH="1">
            <a:off x="7032625" y="4841875"/>
            <a:ext cx="2952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86" name="Line 61"/>
          <p:cNvSpPr>
            <a:spLocks noChangeShapeType="1"/>
          </p:cNvSpPr>
          <p:nvPr/>
        </p:nvSpPr>
        <p:spPr bwMode="auto">
          <a:xfrm>
            <a:off x="6858000" y="4841875"/>
            <a:ext cx="0" cy="88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87" name="Line 62"/>
          <p:cNvSpPr>
            <a:spLocks noChangeShapeType="1"/>
          </p:cNvSpPr>
          <p:nvPr/>
        </p:nvSpPr>
        <p:spPr bwMode="auto">
          <a:xfrm>
            <a:off x="7018338" y="4841875"/>
            <a:ext cx="0" cy="88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88" name="Line 63"/>
          <p:cNvSpPr>
            <a:spLocks noChangeShapeType="1"/>
          </p:cNvSpPr>
          <p:nvPr/>
        </p:nvSpPr>
        <p:spPr bwMode="auto">
          <a:xfrm>
            <a:off x="6935788" y="5256213"/>
            <a:ext cx="0" cy="409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89" name="Oval 64"/>
          <p:cNvSpPr>
            <a:spLocks noChangeArrowheads="1"/>
          </p:cNvSpPr>
          <p:nvPr/>
        </p:nvSpPr>
        <p:spPr bwMode="auto">
          <a:xfrm>
            <a:off x="6589713" y="3727450"/>
            <a:ext cx="50800" cy="4762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90" name="Oval 65"/>
          <p:cNvSpPr>
            <a:spLocks noChangeArrowheads="1"/>
          </p:cNvSpPr>
          <p:nvPr/>
        </p:nvSpPr>
        <p:spPr bwMode="auto">
          <a:xfrm>
            <a:off x="7059613" y="4181475"/>
            <a:ext cx="53975" cy="50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91" name="Text Box 66"/>
          <p:cNvSpPr txBox="1">
            <a:spLocks noChangeArrowheads="1"/>
          </p:cNvSpPr>
          <p:nvPr/>
        </p:nvSpPr>
        <p:spPr bwMode="auto">
          <a:xfrm>
            <a:off x="6454775" y="3203575"/>
            <a:ext cx="32385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a</a:t>
            </a:r>
          </a:p>
        </p:txBody>
      </p:sp>
      <p:sp>
        <p:nvSpPr>
          <p:cNvPr id="53292" name="Text Box 67"/>
          <p:cNvSpPr txBox="1">
            <a:spLocks noChangeArrowheads="1"/>
          </p:cNvSpPr>
          <p:nvPr/>
        </p:nvSpPr>
        <p:spPr bwMode="auto">
          <a:xfrm>
            <a:off x="5973763" y="3835400"/>
            <a:ext cx="40005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b</a:t>
            </a:r>
          </a:p>
        </p:txBody>
      </p:sp>
      <p:sp>
        <p:nvSpPr>
          <p:cNvPr id="53293" name="Text Box 68"/>
          <p:cNvSpPr txBox="1">
            <a:spLocks noChangeArrowheads="1"/>
          </p:cNvSpPr>
          <p:nvPr/>
        </p:nvSpPr>
        <p:spPr bwMode="auto">
          <a:xfrm>
            <a:off x="6937375" y="3816350"/>
            <a:ext cx="44132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c</a:t>
            </a:r>
          </a:p>
        </p:txBody>
      </p:sp>
      <p:sp>
        <p:nvSpPr>
          <p:cNvPr id="53294" name="Text Box 69"/>
          <p:cNvSpPr txBox="1">
            <a:spLocks noChangeArrowheads="1"/>
          </p:cNvSpPr>
          <p:nvPr/>
        </p:nvSpPr>
        <p:spPr bwMode="auto">
          <a:xfrm>
            <a:off x="6351588" y="4352925"/>
            <a:ext cx="322262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d</a:t>
            </a:r>
          </a:p>
        </p:txBody>
      </p:sp>
      <p:sp>
        <p:nvSpPr>
          <p:cNvPr id="53295" name="Text Box 70"/>
          <p:cNvSpPr txBox="1">
            <a:spLocks noChangeArrowheads="1"/>
          </p:cNvSpPr>
          <p:nvPr/>
        </p:nvSpPr>
        <p:spPr bwMode="auto">
          <a:xfrm>
            <a:off x="7153275" y="4425950"/>
            <a:ext cx="37465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e</a:t>
            </a:r>
          </a:p>
        </p:txBody>
      </p:sp>
      <p:sp>
        <p:nvSpPr>
          <p:cNvPr id="53296" name="Text Box 71"/>
          <p:cNvSpPr txBox="1">
            <a:spLocks noChangeArrowheads="1"/>
          </p:cNvSpPr>
          <p:nvPr/>
        </p:nvSpPr>
        <p:spPr bwMode="auto">
          <a:xfrm>
            <a:off x="6769100" y="4899025"/>
            <a:ext cx="41433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v</a:t>
            </a:r>
          </a:p>
        </p:txBody>
      </p:sp>
      <p:sp>
        <p:nvSpPr>
          <p:cNvPr id="53297" name="Line 72"/>
          <p:cNvSpPr>
            <a:spLocks noChangeShapeType="1"/>
          </p:cNvSpPr>
          <p:nvPr/>
        </p:nvSpPr>
        <p:spPr bwMode="auto">
          <a:xfrm>
            <a:off x="7259638" y="4841875"/>
            <a:ext cx="482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98" name="Line 73"/>
          <p:cNvSpPr>
            <a:spLocks noChangeShapeType="1"/>
          </p:cNvSpPr>
          <p:nvPr/>
        </p:nvSpPr>
        <p:spPr bwMode="auto">
          <a:xfrm>
            <a:off x="7742238" y="4841875"/>
            <a:ext cx="0" cy="558800"/>
          </a:xfrm>
          <a:prstGeom prst="line">
            <a:avLst/>
          </a:prstGeom>
          <a:noFill/>
          <a:ln w="1905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99" name="Oval 74"/>
          <p:cNvSpPr>
            <a:spLocks noChangeArrowheads="1"/>
          </p:cNvSpPr>
          <p:nvPr/>
        </p:nvSpPr>
        <p:spPr bwMode="auto">
          <a:xfrm>
            <a:off x="7302500" y="4805363"/>
            <a:ext cx="50800" cy="4762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" name="Group 75"/>
          <p:cNvGrpSpPr>
            <a:grpSpLocks/>
          </p:cNvGrpSpPr>
          <p:nvPr/>
        </p:nvGrpSpPr>
        <p:grpSpPr bwMode="auto">
          <a:xfrm>
            <a:off x="5651500" y="2909888"/>
            <a:ext cx="3054350" cy="2649537"/>
            <a:chOff x="3651" y="1425"/>
            <a:chExt cx="1924" cy="1669"/>
          </a:xfrm>
        </p:grpSpPr>
        <p:sp>
          <p:nvSpPr>
            <p:cNvPr id="53314" name="Text Box 76"/>
            <p:cNvSpPr txBox="1">
              <a:spLocks noChangeArrowheads="1"/>
            </p:cNvSpPr>
            <p:nvPr/>
          </p:nvSpPr>
          <p:spPr bwMode="auto">
            <a:xfrm>
              <a:off x="5239" y="1752"/>
              <a:ext cx="336" cy="300"/>
            </a:xfrm>
            <a:prstGeom prst="rect">
              <a:avLst/>
            </a:prstGeom>
            <a:noFill/>
            <a:ln w="19050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rgbClr val="00FF00"/>
                  </a:solidFill>
                  <a:ea typeface="SimSun" panose="02010600030101010101" pitchFamily="2" charset="-122"/>
                </a:rPr>
                <a:t>F</a:t>
              </a:r>
              <a:r>
                <a:rPr lang="en-US" altLang="zh-CN" sz="2400" i="1" baseline="-25000">
                  <a:solidFill>
                    <a:srgbClr val="00FF00"/>
                  </a:solidFill>
                  <a:ea typeface="SimSun" panose="02010600030101010101" pitchFamily="2" charset="-122"/>
                </a:rPr>
                <a:t>v</a:t>
              </a:r>
            </a:p>
          </p:txBody>
        </p:sp>
        <p:sp>
          <p:nvSpPr>
            <p:cNvPr id="53315" name="Freeform 77"/>
            <p:cNvSpPr>
              <a:spLocks/>
            </p:cNvSpPr>
            <p:nvPr/>
          </p:nvSpPr>
          <p:spPr bwMode="auto">
            <a:xfrm>
              <a:off x="5057" y="1842"/>
              <a:ext cx="208" cy="58"/>
            </a:xfrm>
            <a:custGeom>
              <a:avLst/>
              <a:gdLst>
                <a:gd name="T0" fmla="*/ 0 w 540"/>
                <a:gd name="T1" fmla="*/ 0 h 180"/>
                <a:gd name="T2" fmla="*/ 0 w 540"/>
                <a:gd name="T3" fmla="*/ 0 h 180"/>
                <a:gd name="T4" fmla="*/ 0 w 540"/>
                <a:gd name="T5" fmla="*/ 0 h 180"/>
                <a:gd name="T6" fmla="*/ 0 60000 65536"/>
                <a:gd name="T7" fmla="*/ 0 60000 65536"/>
                <a:gd name="T8" fmla="*/ 0 60000 65536"/>
                <a:gd name="T9" fmla="*/ 0 w 540"/>
                <a:gd name="T10" fmla="*/ 0 h 180"/>
                <a:gd name="T11" fmla="*/ 540 w 540"/>
                <a:gd name="T12" fmla="*/ 180 h 1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0" h="180">
                  <a:moveTo>
                    <a:pt x="540" y="180"/>
                  </a:moveTo>
                  <a:cubicBezTo>
                    <a:pt x="495" y="90"/>
                    <a:pt x="450" y="0"/>
                    <a:pt x="360" y="0"/>
                  </a:cubicBezTo>
                  <a:cubicBezTo>
                    <a:pt x="270" y="0"/>
                    <a:pt x="135" y="90"/>
                    <a:pt x="0" y="180"/>
                  </a:cubicBezTo>
                </a:path>
              </a:pathLst>
            </a:custGeom>
            <a:noFill/>
            <a:ln w="190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3316" name="Freeform 78"/>
            <p:cNvSpPr>
              <a:spLocks/>
            </p:cNvSpPr>
            <p:nvPr/>
          </p:nvSpPr>
          <p:spPr bwMode="auto">
            <a:xfrm>
              <a:off x="3651" y="1425"/>
              <a:ext cx="1418" cy="1669"/>
            </a:xfrm>
            <a:custGeom>
              <a:avLst/>
              <a:gdLst>
                <a:gd name="T0" fmla="*/ 1 w 2520"/>
                <a:gd name="T1" fmla="*/ 1 h 2880"/>
                <a:gd name="T2" fmla="*/ 0 w 2520"/>
                <a:gd name="T3" fmla="*/ 1 h 2880"/>
                <a:gd name="T4" fmla="*/ 0 w 2520"/>
                <a:gd name="T5" fmla="*/ 0 h 2880"/>
                <a:gd name="T6" fmla="*/ 1 w 2520"/>
                <a:gd name="T7" fmla="*/ 0 h 2880"/>
                <a:gd name="T8" fmla="*/ 1 w 2520"/>
                <a:gd name="T9" fmla="*/ 1 h 2880"/>
                <a:gd name="T10" fmla="*/ 1 w 2520"/>
                <a:gd name="T11" fmla="*/ 1 h 28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0"/>
                <a:gd name="T19" fmla="*/ 0 h 2880"/>
                <a:gd name="T20" fmla="*/ 2520 w 2520"/>
                <a:gd name="T21" fmla="*/ 2880 h 28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0" h="2880">
                  <a:moveTo>
                    <a:pt x="1440" y="2880"/>
                  </a:moveTo>
                  <a:lnTo>
                    <a:pt x="0" y="1800"/>
                  </a:lnTo>
                  <a:lnTo>
                    <a:pt x="0" y="0"/>
                  </a:lnTo>
                  <a:lnTo>
                    <a:pt x="2520" y="0"/>
                  </a:lnTo>
                  <a:lnTo>
                    <a:pt x="2520" y="1800"/>
                  </a:lnTo>
                  <a:lnTo>
                    <a:pt x="1440" y="2880"/>
                  </a:lnTo>
                  <a:close/>
                </a:path>
              </a:pathLst>
            </a:custGeom>
            <a:noFill/>
            <a:ln w="19050">
              <a:solidFill>
                <a:srgbClr val="00FF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3301" name="Line 79"/>
          <p:cNvSpPr>
            <a:spLocks noChangeShapeType="1"/>
          </p:cNvSpPr>
          <p:nvPr/>
        </p:nvSpPr>
        <p:spPr bwMode="auto">
          <a:xfrm>
            <a:off x="7742238" y="4840288"/>
            <a:ext cx="6445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302" name="Line 80"/>
          <p:cNvSpPr>
            <a:spLocks noChangeShapeType="1"/>
          </p:cNvSpPr>
          <p:nvPr/>
        </p:nvSpPr>
        <p:spPr bwMode="auto">
          <a:xfrm>
            <a:off x="8062913" y="4840288"/>
            <a:ext cx="0" cy="560387"/>
          </a:xfrm>
          <a:prstGeom prst="line">
            <a:avLst/>
          </a:prstGeom>
          <a:noFill/>
          <a:ln w="1905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303" name="Line 81"/>
          <p:cNvSpPr>
            <a:spLocks noChangeShapeType="1"/>
          </p:cNvSpPr>
          <p:nvPr/>
        </p:nvSpPr>
        <p:spPr bwMode="auto">
          <a:xfrm>
            <a:off x="8386763" y="4840288"/>
            <a:ext cx="0" cy="560387"/>
          </a:xfrm>
          <a:prstGeom prst="line">
            <a:avLst/>
          </a:prstGeom>
          <a:noFill/>
          <a:ln w="1905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304" name="Oval 82"/>
          <p:cNvSpPr>
            <a:spLocks noChangeArrowheads="1"/>
          </p:cNvSpPr>
          <p:nvPr/>
        </p:nvSpPr>
        <p:spPr bwMode="auto">
          <a:xfrm>
            <a:off x="8048625" y="4813300"/>
            <a:ext cx="52388" cy="50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305" name="Oval 83"/>
          <p:cNvSpPr>
            <a:spLocks noChangeArrowheads="1"/>
          </p:cNvSpPr>
          <p:nvPr/>
        </p:nvSpPr>
        <p:spPr bwMode="auto">
          <a:xfrm>
            <a:off x="7721600" y="4813300"/>
            <a:ext cx="52388" cy="50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" name="Group 84"/>
          <p:cNvGrpSpPr>
            <a:grpSpLocks/>
          </p:cNvGrpSpPr>
          <p:nvPr/>
        </p:nvGrpSpPr>
        <p:grpSpPr bwMode="auto">
          <a:xfrm>
            <a:off x="5364163" y="4313238"/>
            <a:ext cx="2378075" cy="1890712"/>
            <a:chOff x="3470" y="2309"/>
            <a:chExt cx="1498" cy="1191"/>
          </a:xfrm>
        </p:grpSpPr>
        <p:sp>
          <p:nvSpPr>
            <p:cNvPr id="53311" name="Text Box 85"/>
            <p:cNvSpPr txBox="1">
              <a:spLocks noChangeArrowheads="1"/>
            </p:cNvSpPr>
            <p:nvPr/>
          </p:nvSpPr>
          <p:spPr bwMode="auto">
            <a:xfrm>
              <a:off x="3470" y="3046"/>
              <a:ext cx="949" cy="454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FF3300"/>
                  </a:solidFill>
                  <a:ea typeface="SimSun" panose="02010600030101010101" pitchFamily="2" charset="-122"/>
                </a:rPr>
                <a:t>3-feasible cone </a:t>
              </a:r>
              <a:r>
                <a:rPr lang="en-US" altLang="zh-CN" sz="2000" i="1">
                  <a:solidFill>
                    <a:srgbClr val="FF3300"/>
                  </a:solidFill>
                  <a:ea typeface="SimSun" panose="02010600030101010101" pitchFamily="2" charset="-122"/>
                </a:rPr>
                <a:t>C</a:t>
              </a:r>
              <a:r>
                <a:rPr lang="en-US" altLang="zh-CN" sz="2000" i="1" baseline="-25000">
                  <a:solidFill>
                    <a:srgbClr val="FF3300"/>
                  </a:solidFill>
                  <a:ea typeface="SimSun" panose="02010600030101010101" pitchFamily="2" charset="-122"/>
                </a:rPr>
                <a:t>v</a:t>
              </a:r>
            </a:p>
          </p:txBody>
        </p:sp>
        <p:sp>
          <p:nvSpPr>
            <p:cNvPr id="53312" name="Freeform 86"/>
            <p:cNvSpPr>
              <a:spLocks/>
            </p:cNvSpPr>
            <p:nvPr/>
          </p:nvSpPr>
          <p:spPr bwMode="auto">
            <a:xfrm>
              <a:off x="3955" y="2309"/>
              <a:ext cx="1013" cy="685"/>
            </a:xfrm>
            <a:custGeom>
              <a:avLst/>
              <a:gdLst>
                <a:gd name="T0" fmla="*/ 1 w 1800"/>
                <a:gd name="T1" fmla="*/ 1 h 1260"/>
                <a:gd name="T2" fmla="*/ 1 w 1800"/>
                <a:gd name="T3" fmla="*/ 1 h 1260"/>
                <a:gd name="T4" fmla="*/ 1 w 1800"/>
                <a:gd name="T5" fmla="*/ 0 h 1260"/>
                <a:gd name="T6" fmla="*/ 0 w 1800"/>
                <a:gd name="T7" fmla="*/ 0 h 1260"/>
                <a:gd name="T8" fmla="*/ 0 w 1800"/>
                <a:gd name="T9" fmla="*/ 1 h 1260"/>
                <a:gd name="T10" fmla="*/ 1 w 1800"/>
                <a:gd name="T11" fmla="*/ 1 h 12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00"/>
                <a:gd name="T19" fmla="*/ 0 h 1260"/>
                <a:gd name="T20" fmla="*/ 1800 w 1800"/>
                <a:gd name="T21" fmla="*/ 1260 h 12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00" h="1260">
                  <a:moveTo>
                    <a:pt x="900" y="1260"/>
                  </a:moveTo>
                  <a:lnTo>
                    <a:pt x="1800" y="360"/>
                  </a:lnTo>
                  <a:lnTo>
                    <a:pt x="1800" y="0"/>
                  </a:lnTo>
                  <a:lnTo>
                    <a:pt x="0" y="0"/>
                  </a:lnTo>
                  <a:lnTo>
                    <a:pt x="0" y="360"/>
                  </a:lnTo>
                  <a:lnTo>
                    <a:pt x="900" y="1260"/>
                  </a:lnTo>
                  <a:close/>
                </a:path>
              </a:pathLst>
            </a:custGeom>
            <a:noFill/>
            <a:ln w="19050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3313" name="Freeform 87"/>
            <p:cNvSpPr>
              <a:spLocks/>
            </p:cNvSpPr>
            <p:nvPr/>
          </p:nvSpPr>
          <p:spPr bwMode="auto">
            <a:xfrm>
              <a:off x="3969" y="2704"/>
              <a:ext cx="181" cy="272"/>
            </a:xfrm>
            <a:custGeom>
              <a:avLst/>
              <a:gdLst>
                <a:gd name="T0" fmla="*/ 0 w 181"/>
                <a:gd name="T1" fmla="*/ 1 h 363"/>
                <a:gd name="T2" fmla="*/ 45 w 181"/>
                <a:gd name="T3" fmla="*/ 1 h 363"/>
                <a:gd name="T4" fmla="*/ 181 w 181"/>
                <a:gd name="T5" fmla="*/ 0 h 363"/>
                <a:gd name="T6" fmla="*/ 0 60000 65536"/>
                <a:gd name="T7" fmla="*/ 0 60000 65536"/>
                <a:gd name="T8" fmla="*/ 0 60000 65536"/>
                <a:gd name="T9" fmla="*/ 0 w 181"/>
                <a:gd name="T10" fmla="*/ 0 h 363"/>
                <a:gd name="T11" fmla="*/ 181 w 181"/>
                <a:gd name="T12" fmla="*/ 363 h 3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1" h="363">
                  <a:moveTo>
                    <a:pt x="0" y="363"/>
                  </a:moveTo>
                  <a:cubicBezTo>
                    <a:pt x="7" y="302"/>
                    <a:pt x="15" y="242"/>
                    <a:pt x="45" y="182"/>
                  </a:cubicBezTo>
                  <a:cubicBezTo>
                    <a:pt x="75" y="122"/>
                    <a:pt x="128" y="61"/>
                    <a:pt x="181" y="0"/>
                  </a:cubicBezTo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fa-IR"/>
            </a:p>
          </p:txBody>
        </p:sp>
      </p:grpSp>
      <p:sp>
        <p:nvSpPr>
          <p:cNvPr id="53307" name="Text Box 88"/>
          <p:cNvSpPr txBox="1">
            <a:spLocks noChangeArrowheads="1"/>
          </p:cNvSpPr>
          <p:nvPr/>
        </p:nvSpPr>
        <p:spPr bwMode="auto">
          <a:xfrm>
            <a:off x="5867400" y="2276475"/>
            <a:ext cx="144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1"/>
                </a:solidFill>
                <a:ea typeface="SimSun" panose="02010600030101010101" pitchFamily="2" charset="-122"/>
              </a:rPr>
              <a:t>PIs</a:t>
            </a:r>
          </a:p>
        </p:txBody>
      </p:sp>
      <p:sp>
        <p:nvSpPr>
          <p:cNvPr id="921693" name="Freeform 93"/>
          <p:cNvSpPr>
            <a:spLocks/>
          </p:cNvSpPr>
          <p:nvPr/>
        </p:nvSpPr>
        <p:spPr bwMode="auto">
          <a:xfrm>
            <a:off x="5722938" y="4292600"/>
            <a:ext cx="2517775" cy="325438"/>
          </a:xfrm>
          <a:custGeom>
            <a:avLst/>
            <a:gdLst>
              <a:gd name="T0" fmla="*/ 0 w 1586"/>
              <a:gd name="T1" fmla="*/ 2147483646 h 205"/>
              <a:gd name="T2" fmla="*/ 2147483646 w 1586"/>
              <a:gd name="T3" fmla="*/ 2147483646 h 205"/>
              <a:gd name="T4" fmla="*/ 2147483646 w 1586"/>
              <a:gd name="T5" fmla="*/ 2147483646 h 205"/>
              <a:gd name="T6" fmla="*/ 2147483646 w 1586"/>
              <a:gd name="T7" fmla="*/ 2147483646 h 205"/>
              <a:gd name="T8" fmla="*/ 2147483646 w 1586"/>
              <a:gd name="T9" fmla="*/ 0 h 205"/>
              <a:gd name="T10" fmla="*/ 2147483646 w 1586"/>
              <a:gd name="T11" fmla="*/ 2147483646 h 205"/>
              <a:gd name="T12" fmla="*/ 2147483646 w 1586"/>
              <a:gd name="T13" fmla="*/ 2147483646 h 205"/>
              <a:gd name="T14" fmla="*/ 2147483646 w 1586"/>
              <a:gd name="T15" fmla="*/ 2147483646 h 205"/>
              <a:gd name="T16" fmla="*/ 2147483646 w 1586"/>
              <a:gd name="T17" fmla="*/ 2147483646 h 205"/>
              <a:gd name="T18" fmla="*/ 2147483646 w 1586"/>
              <a:gd name="T19" fmla="*/ 2147483646 h 2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586"/>
              <a:gd name="T31" fmla="*/ 0 h 205"/>
              <a:gd name="T32" fmla="*/ 1586 w 1586"/>
              <a:gd name="T33" fmla="*/ 205 h 2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586" h="205">
                <a:moveTo>
                  <a:pt x="0" y="102"/>
                </a:moveTo>
                <a:cubicBezTo>
                  <a:pt x="70" y="100"/>
                  <a:pt x="140" y="101"/>
                  <a:pt x="210" y="95"/>
                </a:cubicBezTo>
                <a:cubicBezTo>
                  <a:pt x="231" y="93"/>
                  <a:pt x="271" y="75"/>
                  <a:pt x="271" y="75"/>
                </a:cubicBezTo>
                <a:cubicBezTo>
                  <a:pt x="322" y="39"/>
                  <a:pt x="363" y="33"/>
                  <a:pt x="427" y="27"/>
                </a:cubicBezTo>
                <a:cubicBezTo>
                  <a:pt x="507" y="10"/>
                  <a:pt x="570" y="5"/>
                  <a:pt x="657" y="0"/>
                </a:cubicBezTo>
                <a:cubicBezTo>
                  <a:pt x="817" y="2"/>
                  <a:pt x="978" y="3"/>
                  <a:pt x="1138" y="7"/>
                </a:cubicBezTo>
                <a:cubicBezTo>
                  <a:pt x="1178" y="8"/>
                  <a:pt x="1204" y="33"/>
                  <a:pt x="1233" y="54"/>
                </a:cubicBezTo>
                <a:cubicBezTo>
                  <a:pt x="1268" y="79"/>
                  <a:pt x="1327" y="98"/>
                  <a:pt x="1369" y="109"/>
                </a:cubicBezTo>
                <a:cubicBezTo>
                  <a:pt x="1424" y="145"/>
                  <a:pt x="1481" y="165"/>
                  <a:pt x="1545" y="176"/>
                </a:cubicBezTo>
                <a:cubicBezTo>
                  <a:pt x="1553" y="182"/>
                  <a:pt x="1586" y="205"/>
                  <a:pt x="1586" y="176"/>
                </a:cubicBezTo>
              </a:path>
            </a:pathLst>
          </a:custGeom>
          <a:noFill/>
          <a:ln w="28575">
            <a:solidFill>
              <a:srgbClr val="FF33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53309" name="Text Box 94"/>
          <p:cNvSpPr txBox="1">
            <a:spLocks noChangeArrowheads="1"/>
          </p:cNvSpPr>
          <p:nvPr/>
        </p:nvSpPr>
        <p:spPr bwMode="auto">
          <a:xfrm>
            <a:off x="5507038" y="6308725"/>
            <a:ext cx="172878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100" b="0">
                <a:solidFill>
                  <a:schemeClr val="tx1"/>
                </a:solidFill>
                <a:latin typeface="Times New Roman" panose="02020603050405020304" pitchFamily="18" charset="0"/>
              </a:rPr>
              <a:t>[Chen04]</a:t>
            </a:r>
          </a:p>
        </p:txBody>
      </p:sp>
      <p:sp>
        <p:nvSpPr>
          <p:cNvPr id="921695" name="Text Box 95"/>
          <p:cNvSpPr txBox="1">
            <a:spLocks noChangeArrowheads="1"/>
          </p:cNvSpPr>
          <p:nvPr/>
        </p:nvSpPr>
        <p:spPr bwMode="auto">
          <a:xfrm>
            <a:off x="3995738" y="4365625"/>
            <a:ext cx="1439862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100" b="0">
                <a:solidFill>
                  <a:srgbClr val="FF3300"/>
                </a:solidFill>
              </a:rPr>
              <a:t>3-feasible cut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2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93" grpId="0" animBg="1"/>
      <p:bldP spid="9216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79C7F1-3B04-4638-8639-48EC05B5ADD8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Mapping for Area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1808163"/>
          </a:xfrm>
        </p:spPr>
        <p:txBody>
          <a:bodyPr/>
          <a:lstStyle/>
          <a:p>
            <a:pPr eaLnBrk="1" hangingPunct="1"/>
            <a:r>
              <a:rPr lang="en-US" altLang="fa-IR" sz="1800" smtClean="0"/>
              <a:t>Optimizing for area vs. optimizing for delay</a:t>
            </a:r>
          </a:p>
          <a:p>
            <a:pPr lvl="1" eaLnBrk="1" hangingPunct="1"/>
            <a:r>
              <a:rPr lang="en-US" altLang="fa-IR" sz="1800" smtClean="0"/>
              <a:t>Reducing LUTs (area) may increase delay</a:t>
            </a:r>
          </a:p>
          <a:p>
            <a:pPr eaLnBrk="1" hangingPunct="1"/>
            <a:r>
              <a:rPr lang="en-US" altLang="fa-IR" sz="1800" smtClean="0"/>
              <a:t>Based on network flow problem</a:t>
            </a:r>
          </a:p>
          <a:p>
            <a:pPr lvl="1" eaLnBrk="1" hangingPunct="1"/>
            <a:endParaRPr lang="en-US" altLang="fa-IR" sz="1800" smtClean="0"/>
          </a:p>
        </p:txBody>
      </p:sp>
      <p:grpSp>
        <p:nvGrpSpPr>
          <p:cNvPr id="8197" name="Group 4"/>
          <p:cNvGrpSpPr>
            <a:grpSpLocks/>
          </p:cNvGrpSpPr>
          <p:nvPr/>
        </p:nvGrpSpPr>
        <p:grpSpPr bwMode="auto">
          <a:xfrm>
            <a:off x="3995936" y="2492896"/>
            <a:ext cx="2736304" cy="3895204"/>
            <a:chOff x="768" y="2352"/>
            <a:chExt cx="1141" cy="1728"/>
          </a:xfrm>
        </p:grpSpPr>
        <p:sp>
          <p:nvSpPr>
            <p:cNvPr id="8245" name="Rectangle 5"/>
            <p:cNvSpPr>
              <a:spLocks noChangeArrowheads="1"/>
            </p:cNvSpPr>
            <p:nvPr/>
          </p:nvSpPr>
          <p:spPr bwMode="auto">
            <a:xfrm>
              <a:off x="864" y="2784"/>
              <a:ext cx="173" cy="17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46" name="Rectangle 6"/>
            <p:cNvSpPr>
              <a:spLocks noChangeArrowheads="1"/>
            </p:cNvSpPr>
            <p:nvPr/>
          </p:nvSpPr>
          <p:spPr bwMode="auto">
            <a:xfrm>
              <a:off x="960" y="2448"/>
              <a:ext cx="173" cy="17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47" name="Rectangle 7"/>
            <p:cNvSpPr>
              <a:spLocks noChangeArrowheads="1"/>
            </p:cNvSpPr>
            <p:nvPr/>
          </p:nvSpPr>
          <p:spPr bwMode="auto">
            <a:xfrm>
              <a:off x="768" y="3131"/>
              <a:ext cx="173" cy="17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8248" name="AutoShape 8"/>
            <p:cNvCxnSpPr>
              <a:cxnSpLocks noChangeShapeType="1"/>
              <a:stCxn id="8246" idx="2"/>
              <a:endCxn id="8245" idx="0"/>
            </p:cNvCxnSpPr>
            <p:nvPr/>
          </p:nvCxnSpPr>
          <p:spPr bwMode="auto">
            <a:xfrm rot="5400000">
              <a:off x="917" y="2655"/>
              <a:ext cx="163" cy="96"/>
            </a:xfrm>
            <a:prstGeom prst="bentConnector3">
              <a:avLst>
                <a:gd name="adj1" fmla="val 49694"/>
              </a:avLst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9" name="AutoShape 9"/>
            <p:cNvCxnSpPr>
              <a:cxnSpLocks noChangeShapeType="1"/>
              <a:stCxn id="8245" idx="2"/>
              <a:endCxn id="8247" idx="0"/>
            </p:cNvCxnSpPr>
            <p:nvPr/>
          </p:nvCxnSpPr>
          <p:spPr bwMode="auto">
            <a:xfrm rot="5400000">
              <a:off x="816" y="2996"/>
              <a:ext cx="174" cy="9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50" name="Line 10"/>
            <p:cNvSpPr>
              <a:spLocks noChangeShapeType="1"/>
            </p:cNvSpPr>
            <p:nvPr/>
          </p:nvSpPr>
          <p:spPr bwMode="auto">
            <a:xfrm>
              <a:off x="1080" y="2352"/>
              <a:ext cx="0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51" name="Line 11"/>
            <p:cNvSpPr>
              <a:spLocks noChangeShapeType="1"/>
            </p:cNvSpPr>
            <p:nvPr/>
          </p:nvSpPr>
          <p:spPr bwMode="auto">
            <a:xfrm>
              <a:off x="1016" y="2352"/>
              <a:ext cx="0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52" name="Line 12"/>
            <p:cNvSpPr>
              <a:spLocks noChangeShapeType="1"/>
            </p:cNvSpPr>
            <p:nvPr/>
          </p:nvSpPr>
          <p:spPr bwMode="auto">
            <a:xfrm>
              <a:off x="904" y="2352"/>
              <a:ext cx="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53" name="Line 13"/>
            <p:cNvSpPr>
              <a:spLocks noChangeShapeType="1"/>
            </p:cNvSpPr>
            <p:nvPr/>
          </p:nvSpPr>
          <p:spPr bwMode="auto">
            <a:xfrm>
              <a:off x="808" y="2352"/>
              <a:ext cx="0" cy="777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54" name="Rectangle 14"/>
            <p:cNvSpPr>
              <a:spLocks noChangeArrowheads="1"/>
            </p:cNvSpPr>
            <p:nvPr/>
          </p:nvSpPr>
          <p:spPr bwMode="auto">
            <a:xfrm>
              <a:off x="1267" y="3128"/>
              <a:ext cx="173" cy="17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55" name="Rectangle 15"/>
            <p:cNvSpPr>
              <a:spLocks noChangeArrowheads="1"/>
            </p:cNvSpPr>
            <p:nvPr/>
          </p:nvSpPr>
          <p:spPr bwMode="auto">
            <a:xfrm>
              <a:off x="1363" y="2792"/>
              <a:ext cx="173" cy="17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56" name="Rectangle 16"/>
            <p:cNvSpPr>
              <a:spLocks noChangeArrowheads="1"/>
            </p:cNvSpPr>
            <p:nvPr/>
          </p:nvSpPr>
          <p:spPr bwMode="auto">
            <a:xfrm>
              <a:off x="1171" y="3475"/>
              <a:ext cx="173" cy="17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8257" name="AutoShape 17"/>
            <p:cNvCxnSpPr>
              <a:cxnSpLocks noChangeShapeType="1"/>
              <a:stCxn id="8255" idx="2"/>
              <a:endCxn id="8254" idx="0"/>
            </p:cNvCxnSpPr>
            <p:nvPr/>
          </p:nvCxnSpPr>
          <p:spPr bwMode="auto">
            <a:xfrm rot="5400000">
              <a:off x="1320" y="2999"/>
              <a:ext cx="163" cy="96"/>
            </a:xfrm>
            <a:prstGeom prst="bentConnector3">
              <a:avLst>
                <a:gd name="adj1" fmla="val 49694"/>
              </a:avLst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58" name="Line 18"/>
            <p:cNvSpPr>
              <a:spLocks noChangeShapeType="1"/>
            </p:cNvSpPr>
            <p:nvPr/>
          </p:nvSpPr>
          <p:spPr bwMode="auto">
            <a:xfrm>
              <a:off x="1483" y="2360"/>
              <a:ext cx="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59" name="Line 19"/>
            <p:cNvSpPr>
              <a:spLocks noChangeShapeType="1"/>
            </p:cNvSpPr>
            <p:nvPr/>
          </p:nvSpPr>
          <p:spPr bwMode="auto">
            <a:xfrm>
              <a:off x="1419" y="2360"/>
              <a:ext cx="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60" name="Line 20"/>
            <p:cNvSpPr>
              <a:spLocks noChangeShapeType="1"/>
            </p:cNvSpPr>
            <p:nvPr/>
          </p:nvSpPr>
          <p:spPr bwMode="auto">
            <a:xfrm>
              <a:off x="1307" y="2360"/>
              <a:ext cx="0" cy="76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61" name="Rectangle 21"/>
            <p:cNvSpPr>
              <a:spLocks noChangeArrowheads="1"/>
            </p:cNvSpPr>
            <p:nvPr/>
          </p:nvSpPr>
          <p:spPr bwMode="auto">
            <a:xfrm>
              <a:off x="1640" y="3464"/>
              <a:ext cx="173" cy="17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62" name="Rectangle 22"/>
            <p:cNvSpPr>
              <a:spLocks noChangeArrowheads="1"/>
            </p:cNvSpPr>
            <p:nvPr/>
          </p:nvSpPr>
          <p:spPr bwMode="auto">
            <a:xfrm>
              <a:off x="1736" y="3128"/>
              <a:ext cx="173" cy="17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63" name="Rectangle 23"/>
            <p:cNvSpPr>
              <a:spLocks noChangeArrowheads="1"/>
            </p:cNvSpPr>
            <p:nvPr/>
          </p:nvSpPr>
          <p:spPr bwMode="auto">
            <a:xfrm>
              <a:off x="1544" y="3811"/>
              <a:ext cx="173" cy="17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8264" name="AutoShape 24"/>
            <p:cNvCxnSpPr>
              <a:cxnSpLocks noChangeShapeType="1"/>
              <a:stCxn id="8262" idx="2"/>
              <a:endCxn id="8261" idx="0"/>
            </p:cNvCxnSpPr>
            <p:nvPr/>
          </p:nvCxnSpPr>
          <p:spPr bwMode="auto">
            <a:xfrm rot="5400000">
              <a:off x="1693" y="3335"/>
              <a:ext cx="163" cy="96"/>
            </a:xfrm>
            <a:prstGeom prst="bentConnector3">
              <a:avLst>
                <a:gd name="adj1" fmla="val 49694"/>
              </a:avLst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65" name="Line 25"/>
            <p:cNvSpPr>
              <a:spLocks noChangeShapeType="1"/>
            </p:cNvSpPr>
            <p:nvPr/>
          </p:nvSpPr>
          <p:spPr bwMode="auto">
            <a:xfrm>
              <a:off x="1856" y="2360"/>
              <a:ext cx="0" cy="76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66" name="Line 26"/>
            <p:cNvSpPr>
              <a:spLocks noChangeShapeType="1"/>
            </p:cNvSpPr>
            <p:nvPr/>
          </p:nvSpPr>
          <p:spPr bwMode="auto">
            <a:xfrm>
              <a:off x="1792" y="2360"/>
              <a:ext cx="0" cy="76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67" name="Line 27"/>
            <p:cNvSpPr>
              <a:spLocks noChangeShapeType="1"/>
            </p:cNvSpPr>
            <p:nvPr/>
          </p:nvSpPr>
          <p:spPr bwMode="auto">
            <a:xfrm>
              <a:off x="1680" y="2360"/>
              <a:ext cx="0" cy="109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68" name="Line 28"/>
            <p:cNvSpPr>
              <a:spLocks noChangeShapeType="1"/>
            </p:cNvSpPr>
            <p:nvPr/>
          </p:nvSpPr>
          <p:spPr bwMode="auto">
            <a:xfrm>
              <a:off x="864" y="3323"/>
              <a:ext cx="0" cy="69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69" name="Line 29"/>
            <p:cNvSpPr>
              <a:spLocks noChangeShapeType="1"/>
            </p:cNvSpPr>
            <p:nvPr/>
          </p:nvSpPr>
          <p:spPr bwMode="auto">
            <a:xfrm flipV="1">
              <a:off x="1200" y="3387"/>
              <a:ext cx="0" cy="75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cxnSp>
          <p:nvCxnSpPr>
            <p:cNvPr id="8270" name="AutoShape 30"/>
            <p:cNvCxnSpPr>
              <a:cxnSpLocks noChangeShapeType="1"/>
              <a:stCxn id="8268" idx="1"/>
              <a:endCxn id="8269" idx="1"/>
            </p:cNvCxnSpPr>
            <p:nvPr/>
          </p:nvCxnSpPr>
          <p:spPr bwMode="auto">
            <a:xfrm flipV="1">
              <a:off x="864" y="3388"/>
              <a:ext cx="336" cy="4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71" name="Line 31"/>
            <p:cNvSpPr>
              <a:spLocks noChangeShapeType="1"/>
            </p:cNvSpPr>
            <p:nvPr/>
          </p:nvSpPr>
          <p:spPr bwMode="auto">
            <a:xfrm>
              <a:off x="1256" y="3658"/>
              <a:ext cx="0" cy="69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72" name="Line 32"/>
            <p:cNvSpPr>
              <a:spLocks noChangeShapeType="1"/>
            </p:cNvSpPr>
            <p:nvPr/>
          </p:nvSpPr>
          <p:spPr bwMode="auto">
            <a:xfrm flipV="1">
              <a:off x="1592" y="3725"/>
              <a:ext cx="0" cy="75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cxnSp>
          <p:nvCxnSpPr>
            <p:cNvPr id="8273" name="AutoShape 33"/>
            <p:cNvCxnSpPr>
              <a:cxnSpLocks noChangeShapeType="1"/>
              <a:stCxn id="8271" idx="1"/>
              <a:endCxn id="8272" idx="1"/>
            </p:cNvCxnSpPr>
            <p:nvPr/>
          </p:nvCxnSpPr>
          <p:spPr bwMode="auto">
            <a:xfrm flipV="1">
              <a:off x="1256" y="3726"/>
              <a:ext cx="336" cy="1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74" name="Line 34"/>
            <p:cNvSpPr>
              <a:spLocks noChangeShapeType="1"/>
            </p:cNvSpPr>
            <p:nvPr/>
          </p:nvSpPr>
          <p:spPr bwMode="auto">
            <a:xfrm>
              <a:off x="1344" y="3296"/>
              <a:ext cx="0" cy="8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75" name="Line 35"/>
            <p:cNvSpPr>
              <a:spLocks noChangeShapeType="1"/>
            </p:cNvSpPr>
            <p:nvPr/>
          </p:nvSpPr>
          <p:spPr bwMode="auto">
            <a:xfrm flipV="1">
              <a:off x="1280" y="3384"/>
              <a:ext cx="0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cxnSp>
          <p:nvCxnSpPr>
            <p:cNvPr id="8276" name="AutoShape 36"/>
            <p:cNvCxnSpPr>
              <a:cxnSpLocks noChangeShapeType="1"/>
              <a:stCxn id="8275" idx="1"/>
              <a:endCxn id="8274" idx="1"/>
            </p:cNvCxnSpPr>
            <p:nvPr/>
          </p:nvCxnSpPr>
          <p:spPr bwMode="auto">
            <a:xfrm flipV="1">
              <a:off x="1280" y="3382"/>
              <a:ext cx="64" cy="2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77" name="Line 37"/>
            <p:cNvSpPr>
              <a:spLocks noChangeShapeType="1"/>
            </p:cNvSpPr>
            <p:nvPr/>
          </p:nvSpPr>
          <p:spPr bwMode="auto">
            <a:xfrm>
              <a:off x="1728" y="3640"/>
              <a:ext cx="0" cy="8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78" name="Line 38"/>
            <p:cNvSpPr>
              <a:spLocks noChangeShapeType="1"/>
            </p:cNvSpPr>
            <p:nvPr/>
          </p:nvSpPr>
          <p:spPr bwMode="auto">
            <a:xfrm flipV="1">
              <a:off x="1664" y="3728"/>
              <a:ext cx="0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cxnSp>
          <p:nvCxnSpPr>
            <p:cNvPr id="8279" name="AutoShape 39"/>
            <p:cNvCxnSpPr>
              <a:cxnSpLocks noChangeShapeType="1"/>
              <a:stCxn id="8278" idx="1"/>
              <a:endCxn id="8277" idx="1"/>
            </p:cNvCxnSpPr>
            <p:nvPr/>
          </p:nvCxnSpPr>
          <p:spPr bwMode="auto">
            <a:xfrm flipV="1">
              <a:off x="1664" y="3726"/>
              <a:ext cx="64" cy="2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80" name="Line 40"/>
            <p:cNvSpPr>
              <a:spLocks noChangeShapeType="1"/>
            </p:cNvSpPr>
            <p:nvPr/>
          </p:nvSpPr>
          <p:spPr bwMode="auto">
            <a:xfrm>
              <a:off x="1632" y="3984"/>
              <a:ext cx="0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8204" name="Text Box 83"/>
          <p:cNvSpPr txBox="1">
            <a:spLocks noChangeArrowheads="1"/>
          </p:cNvSpPr>
          <p:nvPr/>
        </p:nvSpPr>
        <p:spPr bwMode="auto">
          <a:xfrm>
            <a:off x="2051720" y="3392165"/>
            <a:ext cx="1017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4-</a:t>
            </a:r>
            <a:r>
              <a:rPr lang="en-US" altLang="fa-IR" sz="2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LUTs</a:t>
            </a:r>
            <a:endParaRPr lang="en-US" altLang="fa-IR" sz="3200" dirty="0">
              <a:solidFill>
                <a:schemeClr val="tx1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27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6D255D-771F-4913-A510-E3559E9C9A68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fa-IR" sz="3200" smtClean="0">
                <a:cs typeface="Lucida Sans Unicode" panose="020B0602030504020204" pitchFamily="34" charset="0"/>
              </a:rPr>
              <a:t>Basics of Network Flow</a:t>
            </a:r>
            <a:endParaRPr lang="en-US" altLang="fa-IR" sz="3200" smtClean="0">
              <a:cs typeface="Lucida Sans Unicode" panose="020B0602030504020204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z="2000" i="1" smtClean="0"/>
              <a:t>K</a:t>
            </a:r>
            <a:r>
              <a:rPr lang="en-US" altLang="fa-IR" sz="2000" smtClean="0"/>
              <a:t>-LUT:</a:t>
            </a:r>
            <a:endParaRPr lang="en-US" altLang="fa-IR" sz="2000" i="1" smtClean="0"/>
          </a:p>
          <a:p>
            <a:pPr lvl="1" eaLnBrk="1" hangingPunct="1"/>
            <a:r>
              <a:rPr lang="en-US" altLang="fa-IR" sz="2000" smtClean="0"/>
              <a:t> </a:t>
            </a:r>
            <a:r>
              <a:rPr lang="en-US" altLang="fa-IR" sz="2000" i="1" smtClean="0"/>
              <a:t>X</a:t>
            </a:r>
            <a:r>
              <a:rPr lang="en-US" altLang="fa-IR" sz="2000" i="1" baseline="-25000" smtClean="0"/>
              <a:t>b</a:t>
            </a:r>
            <a:r>
              <a:rPr lang="en-US" altLang="fa-IR" sz="2000" i="1" smtClean="0"/>
              <a:t> </a:t>
            </a:r>
            <a:r>
              <a:rPr lang="en-US" altLang="fa-IR" sz="2000" smtClean="0"/>
              <a:t>is a </a:t>
            </a:r>
            <a:r>
              <a:rPr lang="en-US" altLang="fa-IR" sz="2000" i="1" smtClean="0"/>
              <a:t>K</a:t>
            </a:r>
            <a:r>
              <a:rPr lang="en-US" altLang="fa-IR" sz="2000" smtClean="0"/>
              <a:t>-LUT that implements </a:t>
            </a:r>
            <a:r>
              <a:rPr lang="en-US" altLang="fa-IR" sz="2000" i="1" smtClean="0"/>
              <a:t>ν </a:t>
            </a:r>
            <a:r>
              <a:rPr lang="en-US" altLang="fa-IR" sz="2000" smtClean="0"/>
              <a:t>with the inputs to the cone.</a:t>
            </a:r>
          </a:p>
          <a:p>
            <a:pPr eaLnBrk="1" hangingPunct="1"/>
            <a:r>
              <a:rPr lang="en-US" altLang="fa-IR" sz="2000" b="0" smtClean="0">
                <a:solidFill>
                  <a:schemeClr val="tx1"/>
                </a:solidFill>
              </a:rPr>
              <a:t>We use cuts, cones, and LUTs interchangeably</a:t>
            </a:r>
          </a:p>
          <a:p>
            <a:pPr eaLnBrk="1" hangingPunct="1"/>
            <a:r>
              <a:rPr lang="en-US" altLang="fa-IR" sz="2000" i="1" smtClean="0"/>
              <a:t>t-bounded</a:t>
            </a:r>
            <a:r>
              <a:rPr lang="en-US" altLang="fa-IR" sz="2000" smtClean="0"/>
              <a:t> Boolean network:</a:t>
            </a:r>
          </a:p>
          <a:p>
            <a:pPr lvl="1" eaLnBrk="1" hangingPunct="1"/>
            <a:r>
              <a:rPr lang="en-US" altLang="fa-IR" sz="2000" smtClean="0"/>
              <a:t>if |input(</a:t>
            </a:r>
            <a:r>
              <a:rPr lang="en-US" altLang="fa-IR" sz="2000" i="1" smtClean="0"/>
              <a:t>ν</a:t>
            </a:r>
            <a:r>
              <a:rPr lang="en-US" altLang="fa-IR" sz="2000" smtClean="0"/>
              <a:t>)| ≤ </a:t>
            </a:r>
            <a:r>
              <a:rPr lang="en-US" altLang="fa-IR" sz="2000" i="1" smtClean="0"/>
              <a:t>t</a:t>
            </a:r>
            <a:r>
              <a:rPr lang="en-US" altLang="fa-IR" sz="2000" smtClean="0"/>
              <a:t> for each node </a:t>
            </a:r>
            <a:r>
              <a:rPr lang="en-US" altLang="fa-IR" sz="2000" i="1" smtClean="0"/>
              <a:t>ν</a:t>
            </a:r>
          </a:p>
          <a:p>
            <a:pPr lvl="1" eaLnBrk="1" hangingPunct="1"/>
            <a:r>
              <a:rPr lang="en-US" altLang="fa-IR" sz="2000" smtClean="0"/>
              <a:t>For Flowmap, the input network must be 2-bounded</a:t>
            </a:r>
          </a:p>
          <a:p>
            <a:pPr lvl="2" eaLnBrk="1" hangingPunct="1"/>
            <a:r>
              <a:rPr lang="en-US" altLang="fa-IR" sz="1800" smtClean="0"/>
              <a:t>Otherwise, it should be decomposed before Flowmap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F3E159-225B-4FAB-86C7-C9B408971992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fa-IR" sz="3200" smtClean="0">
                <a:cs typeface="Lucida Sans Unicode" panose="020B0602030504020204" pitchFamily="34" charset="0"/>
              </a:rPr>
              <a:t>Basics of Network Flow: Example</a:t>
            </a:r>
            <a:endParaRPr lang="en-US" altLang="fa-IR" sz="3200" smtClean="0">
              <a:cs typeface="Lucida Sans Unicode" panose="020B0602030504020204" pitchFamily="34" charset="0"/>
            </a:endParaRP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grpSp>
        <p:nvGrpSpPr>
          <p:cNvPr id="57349" name="Group 4"/>
          <p:cNvGrpSpPr>
            <a:grpSpLocks/>
          </p:cNvGrpSpPr>
          <p:nvPr/>
        </p:nvGrpSpPr>
        <p:grpSpPr bwMode="auto">
          <a:xfrm>
            <a:off x="5951538" y="2133600"/>
            <a:ext cx="323850" cy="312738"/>
            <a:chOff x="7101" y="5044"/>
            <a:chExt cx="360" cy="360"/>
          </a:xfrm>
        </p:grpSpPr>
        <p:sp>
          <p:nvSpPr>
            <p:cNvPr id="57431" name="Line 5"/>
            <p:cNvSpPr>
              <a:spLocks noChangeShapeType="1"/>
            </p:cNvSpPr>
            <p:nvPr/>
          </p:nvSpPr>
          <p:spPr bwMode="auto">
            <a:xfrm>
              <a:off x="7101" y="5044"/>
              <a:ext cx="3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432" name="Freeform 6"/>
            <p:cNvSpPr>
              <a:spLocks/>
            </p:cNvSpPr>
            <p:nvPr/>
          </p:nvSpPr>
          <p:spPr bwMode="auto">
            <a:xfrm>
              <a:off x="7101" y="5224"/>
              <a:ext cx="360" cy="180"/>
            </a:xfrm>
            <a:custGeom>
              <a:avLst/>
              <a:gdLst>
                <a:gd name="T0" fmla="*/ 0 w 360"/>
                <a:gd name="T1" fmla="*/ 0 h 180"/>
                <a:gd name="T2" fmla="*/ 180 w 360"/>
                <a:gd name="T3" fmla="*/ 180 h 180"/>
                <a:gd name="T4" fmla="*/ 360 w 360"/>
                <a:gd name="T5" fmla="*/ 0 h 180"/>
                <a:gd name="T6" fmla="*/ 0 60000 65536"/>
                <a:gd name="T7" fmla="*/ 0 60000 65536"/>
                <a:gd name="T8" fmla="*/ 0 60000 65536"/>
                <a:gd name="T9" fmla="*/ 0 w 360"/>
                <a:gd name="T10" fmla="*/ 0 h 180"/>
                <a:gd name="T11" fmla="*/ 360 w 360"/>
                <a:gd name="T12" fmla="*/ 180 h 1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0" h="180">
                  <a:moveTo>
                    <a:pt x="0" y="0"/>
                  </a:moveTo>
                  <a:cubicBezTo>
                    <a:pt x="60" y="90"/>
                    <a:pt x="120" y="180"/>
                    <a:pt x="180" y="180"/>
                  </a:cubicBezTo>
                  <a:cubicBezTo>
                    <a:pt x="240" y="180"/>
                    <a:pt x="330" y="30"/>
                    <a:pt x="36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433" name="Line 7"/>
            <p:cNvSpPr>
              <a:spLocks noChangeShapeType="1"/>
            </p:cNvSpPr>
            <p:nvPr/>
          </p:nvSpPr>
          <p:spPr bwMode="auto">
            <a:xfrm>
              <a:off x="7101" y="5044"/>
              <a:ext cx="0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434" name="Line 8"/>
            <p:cNvSpPr>
              <a:spLocks noChangeShapeType="1"/>
            </p:cNvSpPr>
            <p:nvPr/>
          </p:nvSpPr>
          <p:spPr bwMode="auto">
            <a:xfrm>
              <a:off x="7461" y="5044"/>
              <a:ext cx="0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350" name="Group 9"/>
          <p:cNvGrpSpPr>
            <a:grpSpLocks/>
          </p:cNvGrpSpPr>
          <p:nvPr/>
        </p:nvGrpSpPr>
        <p:grpSpPr bwMode="auto">
          <a:xfrm>
            <a:off x="5468938" y="2608263"/>
            <a:ext cx="322262" cy="401637"/>
            <a:chOff x="8001" y="5044"/>
            <a:chExt cx="360" cy="360"/>
          </a:xfrm>
        </p:grpSpPr>
        <p:sp>
          <p:nvSpPr>
            <p:cNvPr id="57427" name="Freeform 10"/>
            <p:cNvSpPr>
              <a:spLocks/>
            </p:cNvSpPr>
            <p:nvPr/>
          </p:nvSpPr>
          <p:spPr bwMode="auto">
            <a:xfrm>
              <a:off x="8001" y="5044"/>
              <a:ext cx="360" cy="180"/>
            </a:xfrm>
            <a:custGeom>
              <a:avLst/>
              <a:gdLst>
                <a:gd name="T0" fmla="*/ 0 w 360"/>
                <a:gd name="T1" fmla="*/ 0 h 180"/>
                <a:gd name="T2" fmla="*/ 180 w 360"/>
                <a:gd name="T3" fmla="*/ 180 h 180"/>
                <a:gd name="T4" fmla="*/ 360 w 360"/>
                <a:gd name="T5" fmla="*/ 0 h 180"/>
                <a:gd name="T6" fmla="*/ 0 60000 65536"/>
                <a:gd name="T7" fmla="*/ 0 60000 65536"/>
                <a:gd name="T8" fmla="*/ 0 60000 65536"/>
                <a:gd name="T9" fmla="*/ 0 w 360"/>
                <a:gd name="T10" fmla="*/ 0 h 180"/>
                <a:gd name="T11" fmla="*/ 360 w 360"/>
                <a:gd name="T12" fmla="*/ 180 h 1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0" h="180">
                  <a:moveTo>
                    <a:pt x="0" y="0"/>
                  </a:moveTo>
                  <a:cubicBezTo>
                    <a:pt x="60" y="90"/>
                    <a:pt x="120" y="180"/>
                    <a:pt x="180" y="180"/>
                  </a:cubicBezTo>
                  <a:cubicBezTo>
                    <a:pt x="240" y="180"/>
                    <a:pt x="300" y="90"/>
                    <a:pt x="36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428" name="Freeform 11"/>
            <p:cNvSpPr>
              <a:spLocks/>
            </p:cNvSpPr>
            <p:nvPr/>
          </p:nvSpPr>
          <p:spPr bwMode="auto">
            <a:xfrm>
              <a:off x="8001" y="5224"/>
              <a:ext cx="360" cy="180"/>
            </a:xfrm>
            <a:custGeom>
              <a:avLst/>
              <a:gdLst>
                <a:gd name="T0" fmla="*/ 0 w 360"/>
                <a:gd name="T1" fmla="*/ 0 h 180"/>
                <a:gd name="T2" fmla="*/ 180 w 360"/>
                <a:gd name="T3" fmla="*/ 180 h 180"/>
                <a:gd name="T4" fmla="*/ 360 w 360"/>
                <a:gd name="T5" fmla="*/ 0 h 180"/>
                <a:gd name="T6" fmla="*/ 0 60000 65536"/>
                <a:gd name="T7" fmla="*/ 0 60000 65536"/>
                <a:gd name="T8" fmla="*/ 0 60000 65536"/>
                <a:gd name="T9" fmla="*/ 0 w 360"/>
                <a:gd name="T10" fmla="*/ 0 h 180"/>
                <a:gd name="T11" fmla="*/ 360 w 360"/>
                <a:gd name="T12" fmla="*/ 180 h 1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0" h="180">
                  <a:moveTo>
                    <a:pt x="0" y="0"/>
                  </a:moveTo>
                  <a:cubicBezTo>
                    <a:pt x="60" y="90"/>
                    <a:pt x="120" y="180"/>
                    <a:pt x="180" y="180"/>
                  </a:cubicBezTo>
                  <a:cubicBezTo>
                    <a:pt x="240" y="180"/>
                    <a:pt x="330" y="30"/>
                    <a:pt x="36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429" name="Line 12"/>
            <p:cNvSpPr>
              <a:spLocks noChangeShapeType="1"/>
            </p:cNvSpPr>
            <p:nvPr/>
          </p:nvSpPr>
          <p:spPr bwMode="auto">
            <a:xfrm>
              <a:off x="8001" y="5044"/>
              <a:ext cx="0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430" name="Line 13"/>
            <p:cNvSpPr>
              <a:spLocks noChangeShapeType="1"/>
            </p:cNvSpPr>
            <p:nvPr/>
          </p:nvSpPr>
          <p:spPr bwMode="auto">
            <a:xfrm>
              <a:off x="8361" y="5044"/>
              <a:ext cx="0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7351" name="Oval 14"/>
          <p:cNvSpPr>
            <a:spLocks noChangeArrowheads="1"/>
          </p:cNvSpPr>
          <p:nvPr/>
        </p:nvSpPr>
        <p:spPr bwMode="auto">
          <a:xfrm>
            <a:off x="5603875" y="2998788"/>
            <a:ext cx="63500" cy="6191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52" name="Oval 15"/>
          <p:cNvSpPr>
            <a:spLocks noChangeArrowheads="1"/>
          </p:cNvSpPr>
          <p:nvPr/>
        </p:nvSpPr>
        <p:spPr bwMode="auto">
          <a:xfrm>
            <a:off x="5991225" y="3525838"/>
            <a:ext cx="65088" cy="5873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7353" name="Group 16"/>
          <p:cNvGrpSpPr>
            <a:grpSpLocks/>
          </p:cNvGrpSpPr>
          <p:nvPr/>
        </p:nvGrpSpPr>
        <p:grpSpPr bwMode="auto">
          <a:xfrm>
            <a:off x="6275388" y="3792538"/>
            <a:ext cx="320675" cy="312737"/>
            <a:chOff x="7101" y="5044"/>
            <a:chExt cx="360" cy="360"/>
          </a:xfrm>
        </p:grpSpPr>
        <p:sp>
          <p:nvSpPr>
            <p:cNvPr id="57423" name="Line 17"/>
            <p:cNvSpPr>
              <a:spLocks noChangeShapeType="1"/>
            </p:cNvSpPr>
            <p:nvPr/>
          </p:nvSpPr>
          <p:spPr bwMode="auto">
            <a:xfrm>
              <a:off x="7101" y="5044"/>
              <a:ext cx="3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424" name="Freeform 18"/>
            <p:cNvSpPr>
              <a:spLocks/>
            </p:cNvSpPr>
            <p:nvPr/>
          </p:nvSpPr>
          <p:spPr bwMode="auto">
            <a:xfrm>
              <a:off x="7101" y="5224"/>
              <a:ext cx="360" cy="180"/>
            </a:xfrm>
            <a:custGeom>
              <a:avLst/>
              <a:gdLst>
                <a:gd name="T0" fmla="*/ 0 w 360"/>
                <a:gd name="T1" fmla="*/ 0 h 180"/>
                <a:gd name="T2" fmla="*/ 180 w 360"/>
                <a:gd name="T3" fmla="*/ 180 h 180"/>
                <a:gd name="T4" fmla="*/ 360 w 360"/>
                <a:gd name="T5" fmla="*/ 0 h 180"/>
                <a:gd name="T6" fmla="*/ 0 60000 65536"/>
                <a:gd name="T7" fmla="*/ 0 60000 65536"/>
                <a:gd name="T8" fmla="*/ 0 60000 65536"/>
                <a:gd name="T9" fmla="*/ 0 w 360"/>
                <a:gd name="T10" fmla="*/ 0 h 180"/>
                <a:gd name="T11" fmla="*/ 360 w 360"/>
                <a:gd name="T12" fmla="*/ 180 h 1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0" h="180">
                  <a:moveTo>
                    <a:pt x="0" y="0"/>
                  </a:moveTo>
                  <a:cubicBezTo>
                    <a:pt x="60" y="90"/>
                    <a:pt x="120" y="180"/>
                    <a:pt x="180" y="180"/>
                  </a:cubicBezTo>
                  <a:cubicBezTo>
                    <a:pt x="240" y="180"/>
                    <a:pt x="330" y="30"/>
                    <a:pt x="36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425" name="Line 19"/>
            <p:cNvSpPr>
              <a:spLocks noChangeShapeType="1"/>
            </p:cNvSpPr>
            <p:nvPr/>
          </p:nvSpPr>
          <p:spPr bwMode="auto">
            <a:xfrm>
              <a:off x="7101" y="5044"/>
              <a:ext cx="0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426" name="Line 20"/>
            <p:cNvSpPr>
              <a:spLocks noChangeShapeType="1"/>
            </p:cNvSpPr>
            <p:nvPr/>
          </p:nvSpPr>
          <p:spPr bwMode="auto">
            <a:xfrm>
              <a:off x="7461" y="5044"/>
              <a:ext cx="0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354" name="Group 21"/>
          <p:cNvGrpSpPr>
            <a:grpSpLocks/>
          </p:cNvGrpSpPr>
          <p:nvPr/>
        </p:nvGrpSpPr>
        <p:grpSpPr bwMode="auto">
          <a:xfrm>
            <a:off x="5857875" y="3224213"/>
            <a:ext cx="322263" cy="312737"/>
            <a:chOff x="7101" y="5044"/>
            <a:chExt cx="360" cy="360"/>
          </a:xfrm>
        </p:grpSpPr>
        <p:sp>
          <p:nvSpPr>
            <p:cNvPr id="57419" name="Line 22"/>
            <p:cNvSpPr>
              <a:spLocks noChangeShapeType="1"/>
            </p:cNvSpPr>
            <p:nvPr/>
          </p:nvSpPr>
          <p:spPr bwMode="auto">
            <a:xfrm>
              <a:off x="7101" y="5044"/>
              <a:ext cx="3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420" name="Freeform 23"/>
            <p:cNvSpPr>
              <a:spLocks/>
            </p:cNvSpPr>
            <p:nvPr/>
          </p:nvSpPr>
          <p:spPr bwMode="auto">
            <a:xfrm>
              <a:off x="7101" y="5224"/>
              <a:ext cx="360" cy="180"/>
            </a:xfrm>
            <a:custGeom>
              <a:avLst/>
              <a:gdLst>
                <a:gd name="T0" fmla="*/ 0 w 360"/>
                <a:gd name="T1" fmla="*/ 0 h 180"/>
                <a:gd name="T2" fmla="*/ 180 w 360"/>
                <a:gd name="T3" fmla="*/ 180 h 180"/>
                <a:gd name="T4" fmla="*/ 360 w 360"/>
                <a:gd name="T5" fmla="*/ 0 h 180"/>
                <a:gd name="T6" fmla="*/ 0 60000 65536"/>
                <a:gd name="T7" fmla="*/ 0 60000 65536"/>
                <a:gd name="T8" fmla="*/ 0 60000 65536"/>
                <a:gd name="T9" fmla="*/ 0 w 360"/>
                <a:gd name="T10" fmla="*/ 0 h 180"/>
                <a:gd name="T11" fmla="*/ 360 w 360"/>
                <a:gd name="T12" fmla="*/ 180 h 1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0" h="180">
                  <a:moveTo>
                    <a:pt x="0" y="0"/>
                  </a:moveTo>
                  <a:cubicBezTo>
                    <a:pt x="60" y="90"/>
                    <a:pt x="120" y="180"/>
                    <a:pt x="180" y="180"/>
                  </a:cubicBezTo>
                  <a:cubicBezTo>
                    <a:pt x="240" y="180"/>
                    <a:pt x="330" y="30"/>
                    <a:pt x="36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421" name="Line 24"/>
            <p:cNvSpPr>
              <a:spLocks noChangeShapeType="1"/>
            </p:cNvSpPr>
            <p:nvPr/>
          </p:nvSpPr>
          <p:spPr bwMode="auto">
            <a:xfrm>
              <a:off x="7101" y="5044"/>
              <a:ext cx="0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422" name="Line 25"/>
            <p:cNvSpPr>
              <a:spLocks noChangeShapeType="1"/>
            </p:cNvSpPr>
            <p:nvPr/>
          </p:nvSpPr>
          <p:spPr bwMode="auto">
            <a:xfrm>
              <a:off x="7461" y="5044"/>
              <a:ext cx="0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355" name="Group 26"/>
          <p:cNvGrpSpPr>
            <a:grpSpLocks/>
          </p:cNvGrpSpPr>
          <p:nvPr/>
        </p:nvGrpSpPr>
        <p:grpSpPr bwMode="auto">
          <a:xfrm>
            <a:off x="6650038" y="3205163"/>
            <a:ext cx="320675" cy="398462"/>
            <a:chOff x="8001" y="5044"/>
            <a:chExt cx="360" cy="360"/>
          </a:xfrm>
        </p:grpSpPr>
        <p:sp>
          <p:nvSpPr>
            <p:cNvPr id="57415" name="Freeform 27"/>
            <p:cNvSpPr>
              <a:spLocks/>
            </p:cNvSpPr>
            <p:nvPr/>
          </p:nvSpPr>
          <p:spPr bwMode="auto">
            <a:xfrm>
              <a:off x="8001" y="5044"/>
              <a:ext cx="360" cy="180"/>
            </a:xfrm>
            <a:custGeom>
              <a:avLst/>
              <a:gdLst>
                <a:gd name="T0" fmla="*/ 0 w 360"/>
                <a:gd name="T1" fmla="*/ 0 h 180"/>
                <a:gd name="T2" fmla="*/ 180 w 360"/>
                <a:gd name="T3" fmla="*/ 180 h 180"/>
                <a:gd name="T4" fmla="*/ 360 w 360"/>
                <a:gd name="T5" fmla="*/ 0 h 180"/>
                <a:gd name="T6" fmla="*/ 0 60000 65536"/>
                <a:gd name="T7" fmla="*/ 0 60000 65536"/>
                <a:gd name="T8" fmla="*/ 0 60000 65536"/>
                <a:gd name="T9" fmla="*/ 0 w 360"/>
                <a:gd name="T10" fmla="*/ 0 h 180"/>
                <a:gd name="T11" fmla="*/ 360 w 360"/>
                <a:gd name="T12" fmla="*/ 180 h 1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0" h="180">
                  <a:moveTo>
                    <a:pt x="0" y="0"/>
                  </a:moveTo>
                  <a:cubicBezTo>
                    <a:pt x="60" y="90"/>
                    <a:pt x="120" y="180"/>
                    <a:pt x="180" y="180"/>
                  </a:cubicBezTo>
                  <a:cubicBezTo>
                    <a:pt x="240" y="180"/>
                    <a:pt x="300" y="90"/>
                    <a:pt x="36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416" name="Freeform 28"/>
            <p:cNvSpPr>
              <a:spLocks/>
            </p:cNvSpPr>
            <p:nvPr/>
          </p:nvSpPr>
          <p:spPr bwMode="auto">
            <a:xfrm>
              <a:off x="8001" y="5224"/>
              <a:ext cx="360" cy="180"/>
            </a:xfrm>
            <a:custGeom>
              <a:avLst/>
              <a:gdLst>
                <a:gd name="T0" fmla="*/ 0 w 360"/>
                <a:gd name="T1" fmla="*/ 0 h 180"/>
                <a:gd name="T2" fmla="*/ 180 w 360"/>
                <a:gd name="T3" fmla="*/ 180 h 180"/>
                <a:gd name="T4" fmla="*/ 360 w 360"/>
                <a:gd name="T5" fmla="*/ 0 h 180"/>
                <a:gd name="T6" fmla="*/ 0 60000 65536"/>
                <a:gd name="T7" fmla="*/ 0 60000 65536"/>
                <a:gd name="T8" fmla="*/ 0 60000 65536"/>
                <a:gd name="T9" fmla="*/ 0 w 360"/>
                <a:gd name="T10" fmla="*/ 0 h 180"/>
                <a:gd name="T11" fmla="*/ 360 w 360"/>
                <a:gd name="T12" fmla="*/ 180 h 1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0" h="180">
                  <a:moveTo>
                    <a:pt x="0" y="0"/>
                  </a:moveTo>
                  <a:cubicBezTo>
                    <a:pt x="60" y="90"/>
                    <a:pt x="120" y="180"/>
                    <a:pt x="180" y="180"/>
                  </a:cubicBezTo>
                  <a:cubicBezTo>
                    <a:pt x="240" y="180"/>
                    <a:pt x="330" y="30"/>
                    <a:pt x="36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417" name="Line 29"/>
            <p:cNvSpPr>
              <a:spLocks noChangeShapeType="1"/>
            </p:cNvSpPr>
            <p:nvPr/>
          </p:nvSpPr>
          <p:spPr bwMode="auto">
            <a:xfrm>
              <a:off x="8001" y="5044"/>
              <a:ext cx="0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418" name="Line 30"/>
            <p:cNvSpPr>
              <a:spLocks noChangeShapeType="1"/>
            </p:cNvSpPr>
            <p:nvPr/>
          </p:nvSpPr>
          <p:spPr bwMode="auto">
            <a:xfrm>
              <a:off x="8361" y="5044"/>
              <a:ext cx="0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356" name="Group 31"/>
          <p:cNvGrpSpPr>
            <a:grpSpLocks/>
          </p:cNvGrpSpPr>
          <p:nvPr/>
        </p:nvGrpSpPr>
        <p:grpSpPr bwMode="auto">
          <a:xfrm>
            <a:off x="6432550" y="2598738"/>
            <a:ext cx="323850" cy="400050"/>
            <a:chOff x="8001" y="5044"/>
            <a:chExt cx="360" cy="360"/>
          </a:xfrm>
        </p:grpSpPr>
        <p:sp>
          <p:nvSpPr>
            <p:cNvPr id="57411" name="Freeform 32"/>
            <p:cNvSpPr>
              <a:spLocks/>
            </p:cNvSpPr>
            <p:nvPr/>
          </p:nvSpPr>
          <p:spPr bwMode="auto">
            <a:xfrm>
              <a:off x="8001" y="5044"/>
              <a:ext cx="360" cy="180"/>
            </a:xfrm>
            <a:custGeom>
              <a:avLst/>
              <a:gdLst>
                <a:gd name="T0" fmla="*/ 0 w 360"/>
                <a:gd name="T1" fmla="*/ 0 h 180"/>
                <a:gd name="T2" fmla="*/ 180 w 360"/>
                <a:gd name="T3" fmla="*/ 180 h 180"/>
                <a:gd name="T4" fmla="*/ 360 w 360"/>
                <a:gd name="T5" fmla="*/ 0 h 180"/>
                <a:gd name="T6" fmla="*/ 0 60000 65536"/>
                <a:gd name="T7" fmla="*/ 0 60000 65536"/>
                <a:gd name="T8" fmla="*/ 0 60000 65536"/>
                <a:gd name="T9" fmla="*/ 0 w 360"/>
                <a:gd name="T10" fmla="*/ 0 h 180"/>
                <a:gd name="T11" fmla="*/ 360 w 360"/>
                <a:gd name="T12" fmla="*/ 180 h 1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0" h="180">
                  <a:moveTo>
                    <a:pt x="0" y="0"/>
                  </a:moveTo>
                  <a:cubicBezTo>
                    <a:pt x="60" y="90"/>
                    <a:pt x="120" y="180"/>
                    <a:pt x="180" y="180"/>
                  </a:cubicBezTo>
                  <a:cubicBezTo>
                    <a:pt x="240" y="180"/>
                    <a:pt x="300" y="90"/>
                    <a:pt x="36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412" name="Freeform 33"/>
            <p:cNvSpPr>
              <a:spLocks/>
            </p:cNvSpPr>
            <p:nvPr/>
          </p:nvSpPr>
          <p:spPr bwMode="auto">
            <a:xfrm>
              <a:off x="8001" y="5224"/>
              <a:ext cx="360" cy="180"/>
            </a:xfrm>
            <a:custGeom>
              <a:avLst/>
              <a:gdLst>
                <a:gd name="T0" fmla="*/ 0 w 360"/>
                <a:gd name="T1" fmla="*/ 0 h 180"/>
                <a:gd name="T2" fmla="*/ 180 w 360"/>
                <a:gd name="T3" fmla="*/ 180 h 180"/>
                <a:gd name="T4" fmla="*/ 360 w 360"/>
                <a:gd name="T5" fmla="*/ 0 h 180"/>
                <a:gd name="T6" fmla="*/ 0 60000 65536"/>
                <a:gd name="T7" fmla="*/ 0 60000 65536"/>
                <a:gd name="T8" fmla="*/ 0 60000 65536"/>
                <a:gd name="T9" fmla="*/ 0 w 360"/>
                <a:gd name="T10" fmla="*/ 0 h 180"/>
                <a:gd name="T11" fmla="*/ 360 w 360"/>
                <a:gd name="T12" fmla="*/ 180 h 1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0" h="180">
                  <a:moveTo>
                    <a:pt x="0" y="0"/>
                  </a:moveTo>
                  <a:cubicBezTo>
                    <a:pt x="60" y="90"/>
                    <a:pt x="120" y="180"/>
                    <a:pt x="180" y="180"/>
                  </a:cubicBezTo>
                  <a:cubicBezTo>
                    <a:pt x="240" y="180"/>
                    <a:pt x="330" y="30"/>
                    <a:pt x="36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413" name="Line 34"/>
            <p:cNvSpPr>
              <a:spLocks noChangeShapeType="1"/>
            </p:cNvSpPr>
            <p:nvPr/>
          </p:nvSpPr>
          <p:spPr bwMode="auto">
            <a:xfrm>
              <a:off x="8001" y="5044"/>
              <a:ext cx="0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414" name="Line 35"/>
            <p:cNvSpPr>
              <a:spLocks noChangeShapeType="1"/>
            </p:cNvSpPr>
            <p:nvPr/>
          </p:nvSpPr>
          <p:spPr bwMode="auto">
            <a:xfrm>
              <a:off x="8361" y="5044"/>
              <a:ext cx="0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7357" name="Line 36"/>
          <p:cNvSpPr>
            <a:spLocks noChangeShapeType="1"/>
          </p:cNvSpPr>
          <p:nvPr/>
        </p:nvSpPr>
        <p:spPr bwMode="auto">
          <a:xfrm>
            <a:off x="6032500" y="1630363"/>
            <a:ext cx="0" cy="4968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58" name="Line 37"/>
          <p:cNvSpPr>
            <a:spLocks noChangeShapeType="1"/>
          </p:cNvSpPr>
          <p:nvPr/>
        </p:nvSpPr>
        <p:spPr bwMode="auto">
          <a:xfrm>
            <a:off x="6192838" y="1630363"/>
            <a:ext cx="0" cy="4968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59" name="Line 38"/>
          <p:cNvSpPr>
            <a:spLocks noChangeShapeType="1"/>
          </p:cNvSpPr>
          <p:nvPr/>
        </p:nvSpPr>
        <p:spPr bwMode="auto">
          <a:xfrm>
            <a:off x="6057900" y="2014538"/>
            <a:ext cx="4524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0" name="Line 39"/>
          <p:cNvSpPr>
            <a:spLocks noChangeShapeType="1"/>
          </p:cNvSpPr>
          <p:nvPr/>
        </p:nvSpPr>
        <p:spPr bwMode="auto">
          <a:xfrm flipV="1">
            <a:off x="6515100" y="2020888"/>
            <a:ext cx="0" cy="723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1" name="Line 40"/>
          <p:cNvSpPr>
            <a:spLocks noChangeShapeType="1"/>
          </p:cNvSpPr>
          <p:nvPr/>
        </p:nvSpPr>
        <p:spPr bwMode="auto">
          <a:xfrm flipH="1" flipV="1">
            <a:off x="6661150" y="1630363"/>
            <a:ext cx="14288" cy="1117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2" name="Oval 41"/>
          <p:cNvSpPr>
            <a:spLocks noChangeArrowheads="1"/>
          </p:cNvSpPr>
          <p:nvPr/>
        </p:nvSpPr>
        <p:spPr bwMode="auto">
          <a:xfrm>
            <a:off x="6005513" y="1990725"/>
            <a:ext cx="50800" cy="50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63" name="Line 42"/>
          <p:cNvSpPr>
            <a:spLocks noChangeShapeType="1"/>
          </p:cNvSpPr>
          <p:nvPr/>
        </p:nvSpPr>
        <p:spPr bwMode="auto">
          <a:xfrm>
            <a:off x="6111875" y="2446338"/>
            <a:ext cx="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4" name="Line 43"/>
          <p:cNvSpPr>
            <a:spLocks noChangeShapeType="1"/>
          </p:cNvSpPr>
          <p:nvPr/>
        </p:nvSpPr>
        <p:spPr bwMode="auto">
          <a:xfrm>
            <a:off x="6111875" y="2446338"/>
            <a:ext cx="0" cy="1539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5" name="Line 44"/>
          <p:cNvSpPr>
            <a:spLocks noChangeShapeType="1"/>
          </p:cNvSpPr>
          <p:nvPr/>
        </p:nvSpPr>
        <p:spPr bwMode="auto">
          <a:xfrm flipH="1">
            <a:off x="5726113" y="2600325"/>
            <a:ext cx="38576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6" name="Line 45"/>
          <p:cNvSpPr>
            <a:spLocks noChangeShapeType="1"/>
          </p:cNvSpPr>
          <p:nvPr/>
        </p:nvSpPr>
        <p:spPr bwMode="auto">
          <a:xfrm>
            <a:off x="5722938" y="2600325"/>
            <a:ext cx="0" cy="155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7" name="Line 46"/>
          <p:cNvSpPr>
            <a:spLocks noChangeShapeType="1"/>
          </p:cNvSpPr>
          <p:nvPr/>
        </p:nvSpPr>
        <p:spPr bwMode="auto">
          <a:xfrm flipV="1">
            <a:off x="5562600" y="1557338"/>
            <a:ext cx="17463" cy="1187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8" name="Line 47"/>
          <p:cNvSpPr>
            <a:spLocks noChangeShapeType="1"/>
          </p:cNvSpPr>
          <p:nvPr/>
        </p:nvSpPr>
        <p:spPr bwMode="auto">
          <a:xfrm>
            <a:off x="5643563" y="3014663"/>
            <a:ext cx="0" cy="50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9" name="Line 48"/>
          <p:cNvSpPr>
            <a:spLocks noChangeShapeType="1"/>
          </p:cNvSpPr>
          <p:nvPr/>
        </p:nvSpPr>
        <p:spPr bwMode="auto">
          <a:xfrm>
            <a:off x="6596063" y="2979738"/>
            <a:ext cx="0" cy="88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70" name="Line 49"/>
          <p:cNvSpPr>
            <a:spLocks noChangeShapeType="1"/>
          </p:cNvSpPr>
          <p:nvPr/>
        </p:nvSpPr>
        <p:spPr bwMode="auto">
          <a:xfrm>
            <a:off x="6032500" y="3589338"/>
            <a:ext cx="0" cy="85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71" name="Line 50"/>
          <p:cNvSpPr>
            <a:spLocks noChangeShapeType="1"/>
          </p:cNvSpPr>
          <p:nvPr/>
        </p:nvSpPr>
        <p:spPr bwMode="auto">
          <a:xfrm>
            <a:off x="6815138" y="3595688"/>
            <a:ext cx="0" cy="936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72" name="Line 51"/>
          <p:cNvSpPr>
            <a:spLocks noChangeShapeType="1"/>
          </p:cNvSpPr>
          <p:nvPr/>
        </p:nvSpPr>
        <p:spPr bwMode="auto">
          <a:xfrm>
            <a:off x="5643563" y="3068638"/>
            <a:ext cx="29686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73" name="Line 52"/>
          <p:cNvSpPr>
            <a:spLocks noChangeShapeType="1"/>
          </p:cNvSpPr>
          <p:nvPr/>
        </p:nvSpPr>
        <p:spPr bwMode="auto">
          <a:xfrm flipH="1">
            <a:off x="6111875" y="3068638"/>
            <a:ext cx="4841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74" name="Line 53"/>
          <p:cNvSpPr>
            <a:spLocks noChangeShapeType="1"/>
          </p:cNvSpPr>
          <p:nvPr/>
        </p:nvSpPr>
        <p:spPr bwMode="auto">
          <a:xfrm>
            <a:off x="5951538" y="3068638"/>
            <a:ext cx="0" cy="155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75" name="Line 54"/>
          <p:cNvSpPr>
            <a:spLocks noChangeShapeType="1"/>
          </p:cNvSpPr>
          <p:nvPr/>
        </p:nvSpPr>
        <p:spPr bwMode="auto">
          <a:xfrm>
            <a:off x="6111875" y="3068638"/>
            <a:ext cx="0" cy="155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76" name="Line 55"/>
          <p:cNvSpPr>
            <a:spLocks noChangeShapeType="1"/>
          </p:cNvSpPr>
          <p:nvPr/>
        </p:nvSpPr>
        <p:spPr bwMode="auto">
          <a:xfrm>
            <a:off x="6596063" y="3068638"/>
            <a:ext cx="1285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77" name="Line 56"/>
          <p:cNvSpPr>
            <a:spLocks noChangeShapeType="1"/>
          </p:cNvSpPr>
          <p:nvPr/>
        </p:nvSpPr>
        <p:spPr bwMode="auto">
          <a:xfrm>
            <a:off x="6729413" y="3068638"/>
            <a:ext cx="0" cy="2587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78" name="Line 57"/>
          <p:cNvSpPr>
            <a:spLocks noChangeShapeType="1"/>
          </p:cNvSpPr>
          <p:nvPr/>
        </p:nvSpPr>
        <p:spPr bwMode="auto">
          <a:xfrm>
            <a:off x="6111875" y="2600325"/>
            <a:ext cx="7731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79" name="Line 58"/>
          <p:cNvSpPr>
            <a:spLocks noChangeShapeType="1"/>
          </p:cNvSpPr>
          <p:nvPr/>
        </p:nvSpPr>
        <p:spPr bwMode="auto">
          <a:xfrm>
            <a:off x="6889750" y="2600325"/>
            <a:ext cx="0" cy="7461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80" name="Line 59"/>
          <p:cNvSpPr>
            <a:spLocks noChangeShapeType="1"/>
          </p:cNvSpPr>
          <p:nvPr/>
        </p:nvSpPr>
        <p:spPr bwMode="auto">
          <a:xfrm>
            <a:off x="6032500" y="3690938"/>
            <a:ext cx="32226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81" name="Line 60"/>
          <p:cNvSpPr>
            <a:spLocks noChangeShapeType="1"/>
          </p:cNvSpPr>
          <p:nvPr/>
        </p:nvSpPr>
        <p:spPr bwMode="auto">
          <a:xfrm flipH="1">
            <a:off x="6529388" y="3690938"/>
            <a:ext cx="2952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82" name="Line 61"/>
          <p:cNvSpPr>
            <a:spLocks noChangeShapeType="1"/>
          </p:cNvSpPr>
          <p:nvPr/>
        </p:nvSpPr>
        <p:spPr bwMode="auto">
          <a:xfrm>
            <a:off x="6354763" y="3690938"/>
            <a:ext cx="0" cy="88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83" name="Line 62"/>
          <p:cNvSpPr>
            <a:spLocks noChangeShapeType="1"/>
          </p:cNvSpPr>
          <p:nvPr/>
        </p:nvSpPr>
        <p:spPr bwMode="auto">
          <a:xfrm>
            <a:off x="6515100" y="3690938"/>
            <a:ext cx="0" cy="88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84" name="Line 63"/>
          <p:cNvSpPr>
            <a:spLocks noChangeShapeType="1"/>
          </p:cNvSpPr>
          <p:nvPr/>
        </p:nvSpPr>
        <p:spPr bwMode="auto">
          <a:xfrm>
            <a:off x="6432550" y="4105275"/>
            <a:ext cx="0" cy="409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85" name="Oval 64"/>
          <p:cNvSpPr>
            <a:spLocks noChangeArrowheads="1"/>
          </p:cNvSpPr>
          <p:nvPr/>
        </p:nvSpPr>
        <p:spPr bwMode="auto">
          <a:xfrm>
            <a:off x="6086475" y="2576513"/>
            <a:ext cx="50800" cy="4762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86" name="Oval 65"/>
          <p:cNvSpPr>
            <a:spLocks noChangeArrowheads="1"/>
          </p:cNvSpPr>
          <p:nvPr/>
        </p:nvSpPr>
        <p:spPr bwMode="auto">
          <a:xfrm>
            <a:off x="6556375" y="3030538"/>
            <a:ext cx="53975" cy="50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87" name="Text Box 66"/>
          <p:cNvSpPr txBox="1">
            <a:spLocks noChangeArrowheads="1"/>
          </p:cNvSpPr>
          <p:nvPr/>
        </p:nvSpPr>
        <p:spPr bwMode="auto">
          <a:xfrm>
            <a:off x="5951538" y="2052638"/>
            <a:ext cx="323850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a</a:t>
            </a:r>
          </a:p>
        </p:txBody>
      </p:sp>
      <p:sp>
        <p:nvSpPr>
          <p:cNvPr id="57388" name="Text Box 67"/>
          <p:cNvSpPr txBox="1">
            <a:spLocks noChangeArrowheads="1"/>
          </p:cNvSpPr>
          <p:nvPr/>
        </p:nvSpPr>
        <p:spPr bwMode="auto">
          <a:xfrm>
            <a:off x="5470525" y="2684463"/>
            <a:ext cx="400050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b</a:t>
            </a:r>
          </a:p>
        </p:txBody>
      </p:sp>
      <p:sp>
        <p:nvSpPr>
          <p:cNvPr id="57389" name="Text Box 68"/>
          <p:cNvSpPr txBox="1">
            <a:spLocks noChangeArrowheads="1"/>
          </p:cNvSpPr>
          <p:nvPr/>
        </p:nvSpPr>
        <p:spPr bwMode="auto">
          <a:xfrm>
            <a:off x="6434138" y="2665413"/>
            <a:ext cx="441325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c</a:t>
            </a:r>
          </a:p>
        </p:txBody>
      </p:sp>
      <p:sp>
        <p:nvSpPr>
          <p:cNvPr id="57390" name="Text Box 69"/>
          <p:cNvSpPr txBox="1">
            <a:spLocks noChangeArrowheads="1"/>
          </p:cNvSpPr>
          <p:nvPr/>
        </p:nvSpPr>
        <p:spPr bwMode="auto">
          <a:xfrm>
            <a:off x="5848350" y="3201988"/>
            <a:ext cx="32226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d</a:t>
            </a:r>
          </a:p>
        </p:txBody>
      </p:sp>
      <p:sp>
        <p:nvSpPr>
          <p:cNvPr id="57391" name="Text Box 70"/>
          <p:cNvSpPr txBox="1">
            <a:spLocks noChangeArrowheads="1"/>
          </p:cNvSpPr>
          <p:nvPr/>
        </p:nvSpPr>
        <p:spPr bwMode="auto">
          <a:xfrm>
            <a:off x="6650038" y="3275013"/>
            <a:ext cx="3746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e</a:t>
            </a:r>
          </a:p>
        </p:txBody>
      </p:sp>
      <p:sp>
        <p:nvSpPr>
          <p:cNvPr id="57392" name="Text Box 71"/>
          <p:cNvSpPr txBox="1">
            <a:spLocks noChangeArrowheads="1"/>
          </p:cNvSpPr>
          <p:nvPr/>
        </p:nvSpPr>
        <p:spPr bwMode="auto">
          <a:xfrm>
            <a:off x="6265863" y="3748088"/>
            <a:ext cx="41433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v</a:t>
            </a:r>
          </a:p>
        </p:txBody>
      </p:sp>
      <p:sp>
        <p:nvSpPr>
          <p:cNvPr id="57393" name="Line 72"/>
          <p:cNvSpPr>
            <a:spLocks noChangeShapeType="1"/>
          </p:cNvSpPr>
          <p:nvPr/>
        </p:nvSpPr>
        <p:spPr bwMode="auto">
          <a:xfrm>
            <a:off x="6756400" y="3690938"/>
            <a:ext cx="482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94" name="Line 73"/>
          <p:cNvSpPr>
            <a:spLocks noChangeShapeType="1"/>
          </p:cNvSpPr>
          <p:nvPr/>
        </p:nvSpPr>
        <p:spPr bwMode="auto">
          <a:xfrm>
            <a:off x="7239000" y="3690938"/>
            <a:ext cx="0" cy="558800"/>
          </a:xfrm>
          <a:prstGeom prst="line">
            <a:avLst/>
          </a:prstGeom>
          <a:noFill/>
          <a:ln w="1905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95" name="Oval 74"/>
          <p:cNvSpPr>
            <a:spLocks noChangeArrowheads="1"/>
          </p:cNvSpPr>
          <p:nvPr/>
        </p:nvSpPr>
        <p:spPr bwMode="auto">
          <a:xfrm>
            <a:off x="6799263" y="3654425"/>
            <a:ext cx="50800" cy="4762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96" name="Line 79"/>
          <p:cNvSpPr>
            <a:spLocks noChangeShapeType="1"/>
          </p:cNvSpPr>
          <p:nvPr/>
        </p:nvSpPr>
        <p:spPr bwMode="auto">
          <a:xfrm>
            <a:off x="7239000" y="3689350"/>
            <a:ext cx="6445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97" name="Line 80"/>
          <p:cNvSpPr>
            <a:spLocks noChangeShapeType="1"/>
          </p:cNvSpPr>
          <p:nvPr/>
        </p:nvSpPr>
        <p:spPr bwMode="auto">
          <a:xfrm>
            <a:off x="7559675" y="3689350"/>
            <a:ext cx="0" cy="560388"/>
          </a:xfrm>
          <a:prstGeom prst="line">
            <a:avLst/>
          </a:prstGeom>
          <a:noFill/>
          <a:ln w="1905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98" name="Line 81"/>
          <p:cNvSpPr>
            <a:spLocks noChangeShapeType="1"/>
          </p:cNvSpPr>
          <p:nvPr/>
        </p:nvSpPr>
        <p:spPr bwMode="auto">
          <a:xfrm>
            <a:off x="7883525" y="3689350"/>
            <a:ext cx="0" cy="560388"/>
          </a:xfrm>
          <a:prstGeom prst="line">
            <a:avLst/>
          </a:prstGeom>
          <a:noFill/>
          <a:ln w="1905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99" name="Oval 82"/>
          <p:cNvSpPr>
            <a:spLocks noChangeArrowheads="1"/>
          </p:cNvSpPr>
          <p:nvPr/>
        </p:nvSpPr>
        <p:spPr bwMode="auto">
          <a:xfrm>
            <a:off x="7545388" y="3662363"/>
            <a:ext cx="52387" cy="50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400" name="Oval 83"/>
          <p:cNvSpPr>
            <a:spLocks noChangeArrowheads="1"/>
          </p:cNvSpPr>
          <p:nvPr/>
        </p:nvSpPr>
        <p:spPr bwMode="auto">
          <a:xfrm>
            <a:off x="7218363" y="3662363"/>
            <a:ext cx="52387" cy="50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" name="Group 84"/>
          <p:cNvGrpSpPr>
            <a:grpSpLocks/>
          </p:cNvGrpSpPr>
          <p:nvPr/>
        </p:nvGrpSpPr>
        <p:grpSpPr bwMode="auto">
          <a:xfrm>
            <a:off x="4860925" y="3162300"/>
            <a:ext cx="2378075" cy="1890713"/>
            <a:chOff x="3470" y="2309"/>
            <a:chExt cx="1498" cy="1191"/>
          </a:xfrm>
        </p:grpSpPr>
        <p:sp>
          <p:nvSpPr>
            <p:cNvPr id="57408" name="Text Box 85"/>
            <p:cNvSpPr txBox="1">
              <a:spLocks noChangeArrowheads="1"/>
            </p:cNvSpPr>
            <p:nvPr/>
          </p:nvSpPr>
          <p:spPr bwMode="auto">
            <a:xfrm>
              <a:off x="3470" y="3046"/>
              <a:ext cx="949" cy="454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FF3300"/>
                  </a:solidFill>
                  <a:ea typeface="SimSun" panose="02010600030101010101" pitchFamily="2" charset="-122"/>
                </a:rPr>
                <a:t>3-feasible cone </a:t>
              </a:r>
              <a:r>
                <a:rPr lang="en-US" altLang="zh-CN" sz="2000" i="1">
                  <a:solidFill>
                    <a:srgbClr val="FF3300"/>
                  </a:solidFill>
                  <a:ea typeface="SimSun" panose="02010600030101010101" pitchFamily="2" charset="-122"/>
                </a:rPr>
                <a:t>C</a:t>
              </a:r>
              <a:r>
                <a:rPr lang="en-US" altLang="zh-CN" sz="2000" i="1" baseline="-25000">
                  <a:solidFill>
                    <a:srgbClr val="FF3300"/>
                  </a:solidFill>
                  <a:ea typeface="SimSun" panose="02010600030101010101" pitchFamily="2" charset="-122"/>
                </a:rPr>
                <a:t>v</a:t>
              </a:r>
            </a:p>
          </p:txBody>
        </p:sp>
        <p:sp>
          <p:nvSpPr>
            <p:cNvPr id="57409" name="Freeform 86"/>
            <p:cNvSpPr>
              <a:spLocks/>
            </p:cNvSpPr>
            <p:nvPr/>
          </p:nvSpPr>
          <p:spPr bwMode="auto">
            <a:xfrm>
              <a:off x="3955" y="2309"/>
              <a:ext cx="1013" cy="685"/>
            </a:xfrm>
            <a:custGeom>
              <a:avLst/>
              <a:gdLst>
                <a:gd name="T0" fmla="*/ 1 w 1800"/>
                <a:gd name="T1" fmla="*/ 1 h 1260"/>
                <a:gd name="T2" fmla="*/ 1 w 1800"/>
                <a:gd name="T3" fmla="*/ 1 h 1260"/>
                <a:gd name="T4" fmla="*/ 1 w 1800"/>
                <a:gd name="T5" fmla="*/ 0 h 1260"/>
                <a:gd name="T6" fmla="*/ 0 w 1800"/>
                <a:gd name="T7" fmla="*/ 0 h 1260"/>
                <a:gd name="T8" fmla="*/ 0 w 1800"/>
                <a:gd name="T9" fmla="*/ 1 h 1260"/>
                <a:gd name="T10" fmla="*/ 1 w 1800"/>
                <a:gd name="T11" fmla="*/ 1 h 12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00"/>
                <a:gd name="T19" fmla="*/ 0 h 1260"/>
                <a:gd name="T20" fmla="*/ 1800 w 1800"/>
                <a:gd name="T21" fmla="*/ 1260 h 12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00" h="1260">
                  <a:moveTo>
                    <a:pt x="900" y="1260"/>
                  </a:moveTo>
                  <a:lnTo>
                    <a:pt x="1800" y="360"/>
                  </a:lnTo>
                  <a:lnTo>
                    <a:pt x="1800" y="0"/>
                  </a:lnTo>
                  <a:lnTo>
                    <a:pt x="0" y="0"/>
                  </a:lnTo>
                  <a:lnTo>
                    <a:pt x="0" y="360"/>
                  </a:lnTo>
                  <a:lnTo>
                    <a:pt x="900" y="1260"/>
                  </a:lnTo>
                  <a:close/>
                </a:path>
              </a:pathLst>
            </a:custGeom>
            <a:noFill/>
            <a:ln w="19050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410" name="Freeform 87"/>
            <p:cNvSpPr>
              <a:spLocks/>
            </p:cNvSpPr>
            <p:nvPr/>
          </p:nvSpPr>
          <p:spPr bwMode="auto">
            <a:xfrm>
              <a:off x="3969" y="2704"/>
              <a:ext cx="181" cy="363"/>
            </a:xfrm>
            <a:custGeom>
              <a:avLst/>
              <a:gdLst>
                <a:gd name="T0" fmla="*/ 0 w 181"/>
                <a:gd name="T1" fmla="*/ 363 h 363"/>
                <a:gd name="T2" fmla="*/ 45 w 181"/>
                <a:gd name="T3" fmla="*/ 182 h 363"/>
                <a:gd name="T4" fmla="*/ 181 w 181"/>
                <a:gd name="T5" fmla="*/ 0 h 363"/>
                <a:gd name="T6" fmla="*/ 0 60000 65536"/>
                <a:gd name="T7" fmla="*/ 0 60000 65536"/>
                <a:gd name="T8" fmla="*/ 0 60000 65536"/>
                <a:gd name="T9" fmla="*/ 0 w 181"/>
                <a:gd name="T10" fmla="*/ 0 h 363"/>
                <a:gd name="T11" fmla="*/ 181 w 181"/>
                <a:gd name="T12" fmla="*/ 363 h 3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1" h="363">
                  <a:moveTo>
                    <a:pt x="0" y="363"/>
                  </a:moveTo>
                  <a:cubicBezTo>
                    <a:pt x="7" y="302"/>
                    <a:pt x="15" y="242"/>
                    <a:pt x="45" y="182"/>
                  </a:cubicBezTo>
                  <a:cubicBezTo>
                    <a:pt x="75" y="122"/>
                    <a:pt x="128" y="61"/>
                    <a:pt x="181" y="0"/>
                  </a:cubicBezTo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fa-IR"/>
            </a:p>
          </p:txBody>
        </p:sp>
      </p:grpSp>
      <p:sp>
        <p:nvSpPr>
          <p:cNvPr id="57402" name="Text Box 88"/>
          <p:cNvSpPr txBox="1">
            <a:spLocks noChangeArrowheads="1"/>
          </p:cNvSpPr>
          <p:nvPr/>
        </p:nvSpPr>
        <p:spPr bwMode="auto">
          <a:xfrm>
            <a:off x="5364163" y="1125538"/>
            <a:ext cx="144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1"/>
                </a:solidFill>
                <a:ea typeface="SimSun" panose="02010600030101010101" pitchFamily="2" charset="-122"/>
              </a:rPr>
              <a:t>PIs</a:t>
            </a:r>
          </a:p>
        </p:txBody>
      </p:sp>
      <p:grpSp>
        <p:nvGrpSpPr>
          <p:cNvPr id="9" name="Group 89"/>
          <p:cNvGrpSpPr>
            <a:grpSpLocks/>
          </p:cNvGrpSpPr>
          <p:nvPr/>
        </p:nvGrpSpPr>
        <p:grpSpPr bwMode="auto">
          <a:xfrm>
            <a:off x="5724525" y="1196975"/>
            <a:ext cx="2303463" cy="3835400"/>
            <a:chOff x="4014" y="1071"/>
            <a:chExt cx="1451" cy="2416"/>
          </a:xfrm>
        </p:grpSpPr>
        <p:sp>
          <p:nvSpPr>
            <p:cNvPr id="57405" name="Freeform 90"/>
            <p:cNvSpPr>
              <a:spLocks/>
            </p:cNvSpPr>
            <p:nvPr/>
          </p:nvSpPr>
          <p:spPr bwMode="auto">
            <a:xfrm>
              <a:off x="4014" y="1071"/>
              <a:ext cx="771" cy="2132"/>
            </a:xfrm>
            <a:custGeom>
              <a:avLst/>
              <a:gdLst>
                <a:gd name="T0" fmla="*/ 0 w 771"/>
                <a:gd name="T1" fmla="*/ 0 h 2132"/>
                <a:gd name="T2" fmla="*/ 454 w 771"/>
                <a:gd name="T3" fmla="*/ 589 h 2132"/>
                <a:gd name="T4" fmla="*/ 635 w 771"/>
                <a:gd name="T5" fmla="*/ 680 h 2132"/>
                <a:gd name="T6" fmla="*/ 771 w 771"/>
                <a:gd name="T7" fmla="*/ 1315 h 2132"/>
                <a:gd name="T8" fmla="*/ 545 w 771"/>
                <a:gd name="T9" fmla="*/ 1587 h 2132"/>
                <a:gd name="T10" fmla="*/ 545 w 771"/>
                <a:gd name="T11" fmla="*/ 2132 h 21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1"/>
                <a:gd name="T19" fmla="*/ 0 h 2132"/>
                <a:gd name="T20" fmla="*/ 771 w 771"/>
                <a:gd name="T21" fmla="*/ 2132 h 21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1" h="2132">
                  <a:moveTo>
                    <a:pt x="0" y="0"/>
                  </a:moveTo>
                  <a:lnTo>
                    <a:pt x="454" y="589"/>
                  </a:lnTo>
                  <a:lnTo>
                    <a:pt x="635" y="680"/>
                  </a:lnTo>
                  <a:lnTo>
                    <a:pt x="771" y="1315"/>
                  </a:lnTo>
                  <a:lnTo>
                    <a:pt x="545" y="1587"/>
                  </a:lnTo>
                  <a:lnTo>
                    <a:pt x="545" y="2132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fa-IR"/>
            </a:p>
          </p:txBody>
        </p:sp>
        <p:sp>
          <p:nvSpPr>
            <p:cNvPr id="57406" name="Text Box 91"/>
            <p:cNvSpPr txBox="1">
              <a:spLocks noChangeArrowheads="1"/>
            </p:cNvSpPr>
            <p:nvPr/>
          </p:nvSpPr>
          <p:spPr bwMode="auto">
            <a:xfrm>
              <a:off x="4559" y="3225"/>
              <a:ext cx="906" cy="262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SimSun" panose="02010600030101010101" pitchFamily="2" charset="-122"/>
                </a:rPr>
                <a:t>Delay of 2</a:t>
              </a:r>
            </a:p>
          </p:txBody>
        </p:sp>
        <p:sp>
          <p:nvSpPr>
            <p:cNvPr id="57407" name="Freeform 92"/>
            <p:cNvSpPr>
              <a:spLocks/>
            </p:cNvSpPr>
            <p:nvPr/>
          </p:nvSpPr>
          <p:spPr bwMode="auto">
            <a:xfrm>
              <a:off x="4059" y="1298"/>
              <a:ext cx="908" cy="975"/>
            </a:xfrm>
            <a:custGeom>
              <a:avLst/>
              <a:gdLst>
                <a:gd name="T0" fmla="*/ 488 w 908"/>
                <a:gd name="T1" fmla="*/ 975 h 975"/>
                <a:gd name="T2" fmla="*/ 626 w 908"/>
                <a:gd name="T3" fmla="*/ 929 h 975"/>
                <a:gd name="T4" fmla="*/ 703 w 908"/>
                <a:gd name="T5" fmla="*/ 891 h 975"/>
                <a:gd name="T6" fmla="*/ 818 w 908"/>
                <a:gd name="T7" fmla="*/ 829 h 975"/>
                <a:gd name="T8" fmla="*/ 841 w 908"/>
                <a:gd name="T9" fmla="*/ 783 h 975"/>
                <a:gd name="T10" fmla="*/ 887 w 908"/>
                <a:gd name="T11" fmla="*/ 691 h 975"/>
                <a:gd name="T12" fmla="*/ 908 w 908"/>
                <a:gd name="T13" fmla="*/ 0 h 975"/>
                <a:gd name="T14" fmla="*/ 0 w 908"/>
                <a:gd name="T15" fmla="*/ 0 h 975"/>
                <a:gd name="T16" fmla="*/ 0 w 908"/>
                <a:gd name="T17" fmla="*/ 544 h 975"/>
                <a:gd name="T18" fmla="*/ 488 w 908"/>
                <a:gd name="T19" fmla="*/ 975 h 9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08"/>
                <a:gd name="T31" fmla="*/ 0 h 975"/>
                <a:gd name="T32" fmla="*/ 908 w 908"/>
                <a:gd name="T33" fmla="*/ 975 h 97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08" h="975">
                  <a:moveTo>
                    <a:pt x="488" y="975"/>
                  </a:moveTo>
                  <a:cubicBezTo>
                    <a:pt x="532" y="953"/>
                    <a:pt x="581" y="948"/>
                    <a:pt x="626" y="929"/>
                  </a:cubicBezTo>
                  <a:cubicBezTo>
                    <a:pt x="654" y="917"/>
                    <a:pt x="674" y="900"/>
                    <a:pt x="703" y="891"/>
                  </a:cubicBezTo>
                  <a:cubicBezTo>
                    <a:pt x="739" y="866"/>
                    <a:pt x="776" y="844"/>
                    <a:pt x="818" y="829"/>
                  </a:cubicBezTo>
                  <a:cubicBezTo>
                    <a:pt x="834" y="760"/>
                    <a:pt x="812" y="830"/>
                    <a:pt x="841" y="783"/>
                  </a:cubicBezTo>
                  <a:cubicBezTo>
                    <a:pt x="860" y="753"/>
                    <a:pt x="860" y="718"/>
                    <a:pt x="887" y="691"/>
                  </a:cubicBezTo>
                  <a:lnTo>
                    <a:pt x="908" y="0"/>
                  </a:lnTo>
                  <a:lnTo>
                    <a:pt x="0" y="0"/>
                  </a:lnTo>
                  <a:lnTo>
                    <a:pt x="0" y="544"/>
                  </a:lnTo>
                  <a:lnTo>
                    <a:pt x="488" y="975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921693" name="Freeform 93"/>
          <p:cNvSpPr>
            <a:spLocks/>
          </p:cNvSpPr>
          <p:nvPr/>
        </p:nvSpPr>
        <p:spPr bwMode="auto">
          <a:xfrm>
            <a:off x="5219700" y="3141663"/>
            <a:ext cx="2517775" cy="325437"/>
          </a:xfrm>
          <a:custGeom>
            <a:avLst/>
            <a:gdLst>
              <a:gd name="T0" fmla="*/ 0 w 1586"/>
              <a:gd name="T1" fmla="*/ 2147483646 h 205"/>
              <a:gd name="T2" fmla="*/ 2147483646 w 1586"/>
              <a:gd name="T3" fmla="*/ 2147483646 h 205"/>
              <a:gd name="T4" fmla="*/ 2147483646 w 1586"/>
              <a:gd name="T5" fmla="*/ 2147483646 h 205"/>
              <a:gd name="T6" fmla="*/ 2147483646 w 1586"/>
              <a:gd name="T7" fmla="*/ 2147483646 h 205"/>
              <a:gd name="T8" fmla="*/ 2147483646 w 1586"/>
              <a:gd name="T9" fmla="*/ 0 h 205"/>
              <a:gd name="T10" fmla="*/ 2147483646 w 1586"/>
              <a:gd name="T11" fmla="*/ 2147483646 h 205"/>
              <a:gd name="T12" fmla="*/ 2147483646 w 1586"/>
              <a:gd name="T13" fmla="*/ 2147483646 h 205"/>
              <a:gd name="T14" fmla="*/ 2147483646 w 1586"/>
              <a:gd name="T15" fmla="*/ 2147483646 h 205"/>
              <a:gd name="T16" fmla="*/ 2147483646 w 1586"/>
              <a:gd name="T17" fmla="*/ 2147483646 h 205"/>
              <a:gd name="T18" fmla="*/ 2147483646 w 1586"/>
              <a:gd name="T19" fmla="*/ 2147483646 h 2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586"/>
              <a:gd name="T31" fmla="*/ 0 h 205"/>
              <a:gd name="T32" fmla="*/ 1586 w 1586"/>
              <a:gd name="T33" fmla="*/ 205 h 2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586" h="205">
                <a:moveTo>
                  <a:pt x="0" y="102"/>
                </a:moveTo>
                <a:cubicBezTo>
                  <a:pt x="70" y="100"/>
                  <a:pt x="140" y="101"/>
                  <a:pt x="210" y="95"/>
                </a:cubicBezTo>
                <a:cubicBezTo>
                  <a:pt x="231" y="93"/>
                  <a:pt x="271" y="75"/>
                  <a:pt x="271" y="75"/>
                </a:cubicBezTo>
                <a:cubicBezTo>
                  <a:pt x="322" y="39"/>
                  <a:pt x="363" y="33"/>
                  <a:pt x="427" y="27"/>
                </a:cubicBezTo>
                <a:cubicBezTo>
                  <a:pt x="507" y="10"/>
                  <a:pt x="570" y="5"/>
                  <a:pt x="657" y="0"/>
                </a:cubicBezTo>
                <a:cubicBezTo>
                  <a:pt x="817" y="2"/>
                  <a:pt x="978" y="3"/>
                  <a:pt x="1138" y="7"/>
                </a:cubicBezTo>
                <a:cubicBezTo>
                  <a:pt x="1178" y="8"/>
                  <a:pt x="1204" y="33"/>
                  <a:pt x="1233" y="54"/>
                </a:cubicBezTo>
                <a:cubicBezTo>
                  <a:pt x="1268" y="79"/>
                  <a:pt x="1327" y="98"/>
                  <a:pt x="1369" y="109"/>
                </a:cubicBezTo>
                <a:cubicBezTo>
                  <a:pt x="1424" y="145"/>
                  <a:pt x="1481" y="165"/>
                  <a:pt x="1545" y="176"/>
                </a:cubicBezTo>
                <a:cubicBezTo>
                  <a:pt x="1553" y="182"/>
                  <a:pt x="1586" y="205"/>
                  <a:pt x="1586" y="176"/>
                </a:cubicBezTo>
              </a:path>
            </a:pathLst>
          </a:custGeom>
          <a:noFill/>
          <a:ln w="28575">
            <a:solidFill>
              <a:srgbClr val="FF33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9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875A5C-0312-4A5F-916A-541722B8F14F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8450" y="1031875"/>
            <a:ext cx="8450263" cy="5826125"/>
          </a:xfrm>
        </p:spPr>
        <p:txBody>
          <a:bodyPr lIns="83598" tIns="41799" rIns="83598" bIns="41799"/>
          <a:lstStyle/>
          <a:p>
            <a:pPr marL="457200" indent="-457200" defTabSz="449263" eaLnBrk="1" hangingPunct="1">
              <a:lnSpc>
                <a:spcPct val="93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400" dirty="0" smtClean="0">
                <a:cs typeface="Lucida Sans Unicode" panose="020B0602030504020204" pitchFamily="34" charset="0"/>
              </a:rPr>
              <a:t>Node labelling:</a:t>
            </a:r>
          </a:p>
          <a:p>
            <a:pPr marL="995363" lvl="1" indent="-419100" defTabSz="449263" eaLnBrk="1" hangingPunct="1">
              <a:lnSpc>
                <a:spcPct val="93000"/>
              </a:lnSpc>
              <a:buSzPct val="85000"/>
              <a:buFontTx/>
              <a:buChar char="•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400" dirty="0" smtClean="0">
                <a:cs typeface="Lucida Sans Unicode" panose="020B0602030504020204" pitchFamily="34" charset="0"/>
              </a:rPr>
              <a:t>Labels every node in a topological order</a:t>
            </a:r>
          </a:p>
          <a:p>
            <a:pPr marL="995363" lvl="1" indent="-419100" defTabSz="449263" eaLnBrk="1" hangingPunct="1">
              <a:lnSpc>
                <a:spcPct val="93000"/>
              </a:lnSpc>
              <a:buSzPct val="85000"/>
              <a:buFont typeface="Wingdings" panose="05000000000000000000" pitchFamily="2" charset="2"/>
              <a:buChar char="à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400" dirty="0" smtClean="0">
                <a:cs typeface="Lucida Sans Unicode" panose="020B0602030504020204" pitchFamily="34" charset="0"/>
              </a:rPr>
              <a:t>Each node is processed after all its predecessors</a:t>
            </a:r>
          </a:p>
          <a:p>
            <a:pPr marL="893763" lvl="1" indent="-381000" defTabSz="449263" eaLnBrk="1" hangingPunct="1"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dirty="0" smtClean="0"/>
              <a:t>Label:</a:t>
            </a:r>
          </a:p>
          <a:p>
            <a:pPr marL="1295400" lvl="2" indent="-381000" defTabSz="449263" eaLnBrk="1" hangingPunct="1"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dirty="0" smtClean="0"/>
              <a:t>Minimum possible depth of the node in any mapping solution</a:t>
            </a:r>
          </a:p>
          <a:p>
            <a:pPr marL="995363" lvl="1" indent="-419100" defTabSz="449263" eaLnBrk="1" hangingPunct="1"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US" altLang="fa-IR" sz="2400" dirty="0" smtClean="0">
                <a:cs typeface="Lucida Sans Unicode" panose="020B0602030504020204" pitchFamily="34" charset="0"/>
              </a:rPr>
              <a:t>Dynamic Programming:</a:t>
            </a:r>
          </a:p>
          <a:p>
            <a:pPr marL="1295400" lvl="2" indent="-381000" defTabSz="449263" eaLnBrk="1" hangingPunct="1"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US" altLang="fa-IR" sz="2200" dirty="0" smtClean="0">
                <a:cs typeface="Lucida Sans Unicode" panose="020B0602030504020204" pitchFamily="34" charset="0"/>
              </a:rPr>
              <a:t>Starting from PI nodes, compute node labels in topological order:</a:t>
            </a:r>
          </a:p>
          <a:p>
            <a:pPr marL="1295400" lvl="2" indent="-381000" defTabSz="449263" eaLnBrk="1" hangingPunct="1"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US" altLang="fa-IR" sz="2200" dirty="0" smtClean="0">
                <a:cs typeface="Lucida Sans Unicode" panose="020B0602030504020204" pitchFamily="34" charset="0"/>
              </a:rPr>
              <a:t>Compute the label of a node based on labels of its predecessors</a:t>
            </a:r>
          </a:p>
          <a:p>
            <a:pPr marL="457200" indent="-457200" defTabSz="449263" eaLnBrk="1" hangingPunct="1"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US" altLang="fa-IR" sz="2400" dirty="0" smtClean="0">
                <a:cs typeface="Lucida Sans Unicode" panose="020B0602030504020204" pitchFamily="34" charset="0"/>
              </a:rPr>
              <a:t>Labels of PO nodes:</a:t>
            </a:r>
          </a:p>
          <a:p>
            <a:pPr marL="995363" lvl="1" indent="-419100" defTabSz="449263" eaLnBrk="1" hangingPunct="1"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US" altLang="fa-IR" sz="2400" dirty="0" smtClean="0">
                <a:cs typeface="Lucida Sans Unicode" panose="020B0602030504020204" pitchFamily="34" charset="0"/>
              </a:rPr>
              <a:t>Depth of the optimal mapping solution</a:t>
            </a:r>
            <a:endParaRPr lang="en-GB" altLang="fa-IR" sz="2400" dirty="0" smtClean="0">
              <a:cs typeface="Lucida Sans Unicode" panose="020B0602030504020204" pitchFamily="34" charset="0"/>
            </a:endParaRPr>
          </a:p>
          <a:p>
            <a:pPr marL="457200" indent="-457200" defTabSz="449263" eaLnBrk="1" hangingPunct="1">
              <a:lnSpc>
                <a:spcPct val="93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endParaRPr lang="en-GB" altLang="fa-IR" sz="200" dirty="0" smtClean="0">
              <a:cs typeface="Lucida Sans Unicode" panose="020B0602030504020204" pitchFamily="34" charset="0"/>
            </a:endParaRPr>
          </a:p>
          <a:p>
            <a:pPr marL="457200" indent="-457200" defTabSz="449263" eaLnBrk="1" hangingPunct="1">
              <a:lnSpc>
                <a:spcPct val="90000"/>
              </a:lnSpc>
              <a:buSzPct val="85000"/>
              <a:buFontTx/>
              <a:buNone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endParaRPr lang="en-GB" altLang="fa-IR" sz="300" dirty="0" smtClean="0">
              <a:cs typeface="Lucida Sans Unicode" panose="020B0602030504020204" pitchFamily="34" charset="0"/>
            </a:endParaRPr>
          </a:p>
        </p:txBody>
      </p:sp>
      <p:sp>
        <p:nvSpPr>
          <p:cNvPr id="59396" name="Rectangle 26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en-GB" altLang="fa-IR" smtClean="0"/>
              <a:t>FlowMap: Basic Approach</a:t>
            </a:r>
            <a:endParaRPr lang="de-DE" altLang="fa-IR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7E1025-F467-4232-8603-DBE26B61AD13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FlowMap Algorithm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pic>
        <p:nvPicPr>
          <p:cNvPr id="9236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476250"/>
            <a:ext cx="7227887" cy="610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656" name="Rectangle 8"/>
          <p:cNvSpPr>
            <a:spLocks noChangeArrowheads="1"/>
          </p:cNvSpPr>
          <p:nvPr/>
        </p:nvSpPr>
        <p:spPr bwMode="auto">
          <a:xfrm>
            <a:off x="1258888" y="981075"/>
            <a:ext cx="2160587" cy="503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500188" y="2000250"/>
            <a:ext cx="6357937" cy="40719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714500" y="3286125"/>
            <a:ext cx="5173663" cy="676275"/>
          </a:xfrm>
          <a:prstGeom prst="rect">
            <a:avLst/>
          </a:prstGeom>
          <a:solidFill>
            <a:srgbClr val="FFFFFF">
              <a:alpha val="55000"/>
            </a:srgbClr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00188" y="6286500"/>
            <a:ext cx="2714625" cy="3603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23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56" grpId="0" animBg="1"/>
      <p:bldP spid="7" grpId="0" animBg="1"/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A5570F-1AAA-4EAA-9456-0239C0608453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FlowMap Algorithm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pic>
        <p:nvPicPr>
          <p:cNvPr id="634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276475"/>
            <a:ext cx="6192837" cy="270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25D881-F25B-4EB1-9104-9B08E2B9CF3F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8450" y="1031875"/>
            <a:ext cx="8450263" cy="2613025"/>
          </a:xfrm>
        </p:spPr>
        <p:txBody>
          <a:bodyPr lIns="83598" tIns="41799" rIns="83598" bIns="41799"/>
          <a:lstStyle/>
          <a:p>
            <a:pPr marL="457200" indent="-457200" defTabSz="449263" eaLnBrk="1" hangingPunct="1">
              <a:lnSpc>
                <a:spcPct val="93000"/>
              </a:lnSpc>
              <a:buSzPct val="85000"/>
              <a:buFontTx/>
              <a:buAutoNum type="arabicPeriod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400" smtClean="0">
                <a:cs typeface="Lucida Sans Unicode" panose="020B0602030504020204" pitchFamily="34" charset="0"/>
              </a:rPr>
              <a:t>Node labelling:</a:t>
            </a:r>
          </a:p>
          <a:p>
            <a:pPr marL="457200" indent="-457200" defTabSz="449263" eaLnBrk="1" hangingPunct="1">
              <a:lnSpc>
                <a:spcPct val="93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endParaRPr lang="en-GB" altLang="fa-IR" sz="200" smtClean="0">
              <a:cs typeface="Lucida Sans Unicode" panose="020B0602030504020204" pitchFamily="34" charset="0"/>
            </a:endParaRPr>
          </a:p>
          <a:p>
            <a:pPr marL="457200" indent="-457200" defTabSz="449263" eaLnBrk="1" hangingPunct="1">
              <a:lnSpc>
                <a:spcPct val="93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000" smtClean="0">
                <a:cs typeface="Lucida Sans Unicode" panose="020B0602030504020204" pitchFamily="34" charset="0"/>
              </a:rPr>
              <a:t>Steps:</a:t>
            </a:r>
          </a:p>
          <a:p>
            <a:pPr marL="995363" lvl="1" indent="-419100" defTabSz="449263" eaLnBrk="1" hangingPunct="1">
              <a:lnSpc>
                <a:spcPct val="90000"/>
              </a:lnSpc>
              <a:buSzPct val="85000"/>
              <a:buFont typeface="Wingdings" panose="05000000000000000000" pitchFamily="2" charset="2"/>
              <a:buAutoNum type="arabicPeriod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000" smtClean="0">
                <a:cs typeface="Lucida Sans Unicode" panose="020B0602030504020204" pitchFamily="34" charset="0"/>
              </a:rPr>
              <a:t>For a given node </a:t>
            </a:r>
            <a:r>
              <a:rPr lang="en-GB" altLang="fa-IR" sz="2000" i="1" smtClean="0">
                <a:cs typeface="Lucida Sans Unicode" panose="020B0602030504020204" pitchFamily="34" charset="0"/>
              </a:rPr>
              <a:t>t</a:t>
            </a:r>
            <a:r>
              <a:rPr lang="en-GB" altLang="fa-IR" sz="2000" smtClean="0">
                <a:cs typeface="Lucida Sans Unicode" panose="020B0602030504020204" pitchFamily="34" charset="0"/>
              </a:rPr>
              <a:t>, the cone </a:t>
            </a:r>
            <a:r>
              <a:rPr lang="en-GB" altLang="fa-IR" sz="2000" i="1" smtClean="0">
                <a:cs typeface="Lucida Sans Unicode" panose="020B0602030504020204" pitchFamily="34" charset="0"/>
              </a:rPr>
              <a:t>C</a:t>
            </a:r>
            <a:r>
              <a:rPr lang="en-GB" altLang="fa-IR" sz="2000" i="1" baseline="-25000" smtClean="0">
                <a:cs typeface="Lucida Sans Unicode" panose="020B0602030504020204" pitchFamily="34" charset="0"/>
              </a:rPr>
              <a:t>t</a:t>
            </a:r>
            <a:r>
              <a:rPr lang="en-GB" altLang="fa-IR" sz="2000" i="1" smtClean="0">
                <a:cs typeface="Lucida Sans Unicode" panose="020B0602030504020204" pitchFamily="34" charset="0"/>
              </a:rPr>
              <a:t> </a:t>
            </a:r>
            <a:r>
              <a:rPr lang="en-GB" altLang="fa-IR" sz="2000" smtClean="0">
                <a:cs typeface="Lucida Sans Unicode" panose="020B0602030504020204" pitchFamily="34" charset="0"/>
              </a:rPr>
              <a:t>is transformed into a network </a:t>
            </a:r>
            <a:r>
              <a:rPr lang="en-GB" altLang="fa-IR" sz="2000" i="1" smtClean="0">
                <a:cs typeface="Lucida Sans Unicode" panose="020B0602030504020204" pitchFamily="34" charset="0"/>
              </a:rPr>
              <a:t>N</a:t>
            </a:r>
            <a:r>
              <a:rPr lang="en-GB" altLang="fa-IR" sz="2000" i="1" baseline="-25000" smtClean="0">
                <a:cs typeface="Lucida Sans Unicode" panose="020B0602030504020204" pitchFamily="34" charset="0"/>
              </a:rPr>
              <a:t>t</a:t>
            </a:r>
            <a:r>
              <a:rPr lang="en-GB" altLang="fa-IR" sz="2000" smtClean="0">
                <a:cs typeface="Lucida Sans Unicode" panose="020B0602030504020204" pitchFamily="34" charset="0"/>
              </a:rPr>
              <a:t> :</a:t>
            </a:r>
          </a:p>
          <a:p>
            <a:pPr marL="1295400" lvl="2" indent="-381000" defTabSz="449263" eaLnBrk="1" hangingPunct="1">
              <a:lnSpc>
                <a:spcPct val="90000"/>
              </a:lnSpc>
              <a:buSzPct val="85000"/>
              <a:buFont typeface="Wingdings" panose="05000000000000000000" pitchFamily="2" charset="2"/>
              <a:buChar char="Ø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1800" smtClean="0">
                <a:cs typeface="Lucida Sans Unicode" panose="020B0602030504020204" pitchFamily="34" charset="0"/>
              </a:rPr>
              <a:t>Inserting a source node </a:t>
            </a:r>
            <a:r>
              <a:rPr lang="en-GB" altLang="fa-IR" sz="1800" i="1" smtClean="0">
                <a:cs typeface="Lucida Sans Unicode" panose="020B0602030504020204" pitchFamily="34" charset="0"/>
              </a:rPr>
              <a:t>s</a:t>
            </a:r>
            <a:r>
              <a:rPr lang="en-GB" altLang="fa-IR" sz="1800" smtClean="0">
                <a:cs typeface="Lucida Sans Unicode" panose="020B0602030504020204" pitchFamily="34" charset="0"/>
              </a:rPr>
              <a:t> whose output is connected to all inputs of </a:t>
            </a:r>
            <a:r>
              <a:rPr lang="en-GB" altLang="fa-IR" sz="1800" i="1" smtClean="0">
                <a:cs typeface="Lucida Sans Unicode" panose="020B0602030504020204" pitchFamily="34" charset="0"/>
              </a:rPr>
              <a:t>N</a:t>
            </a:r>
            <a:r>
              <a:rPr lang="en-GB" altLang="fa-IR" sz="1800" i="1" baseline="-25000" smtClean="0">
                <a:cs typeface="Lucida Sans Unicode" panose="020B0602030504020204" pitchFamily="34" charset="0"/>
              </a:rPr>
              <a:t>t</a:t>
            </a:r>
            <a:r>
              <a:rPr lang="en-GB" altLang="fa-IR" sz="1800" smtClean="0">
                <a:cs typeface="Lucida Sans Unicode" panose="020B0602030504020204" pitchFamily="34" charset="0"/>
              </a:rPr>
              <a:t>.</a:t>
            </a:r>
          </a:p>
          <a:p>
            <a:pPr marL="995363" lvl="1" indent="-419100" defTabSz="449263" eaLnBrk="1" hangingPunct="1">
              <a:lnSpc>
                <a:spcPct val="90000"/>
              </a:lnSpc>
              <a:buSzPct val="85000"/>
              <a:buFont typeface="Wingdings" panose="05000000000000000000" pitchFamily="2" charset="2"/>
              <a:buAutoNum type="arabicPeriod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000" i="1" smtClean="0">
                <a:cs typeface="Lucida Sans Unicode" panose="020B0602030504020204" pitchFamily="34" charset="0"/>
              </a:rPr>
              <a:t>l(primary input)</a:t>
            </a:r>
            <a:r>
              <a:rPr lang="en-GB" altLang="fa-IR" sz="2000" smtClean="0">
                <a:cs typeface="Lucida Sans Unicode" panose="020B0602030504020204" pitchFamily="34" charset="0"/>
              </a:rPr>
              <a:t> = 0</a:t>
            </a:r>
          </a:p>
          <a:p>
            <a:pPr marL="995363" lvl="1" indent="-419100" defTabSz="449263" eaLnBrk="1" hangingPunct="1">
              <a:lnSpc>
                <a:spcPct val="90000"/>
              </a:lnSpc>
              <a:buSzPct val="85000"/>
              <a:buFont typeface="Wingdings" panose="05000000000000000000" pitchFamily="2" charset="2"/>
              <a:buAutoNum type="arabicPeriod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000" smtClean="0">
                <a:cs typeface="Lucida Sans Unicode" panose="020B0602030504020204" pitchFamily="34" charset="0"/>
              </a:rPr>
              <a:t>Other nodes’ labels: ?</a:t>
            </a:r>
          </a:p>
          <a:p>
            <a:pPr marL="457200" indent="-457200" defTabSz="449263" eaLnBrk="1" hangingPunct="1">
              <a:lnSpc>
                <a:spcPct val="90000"/>
              </a:lnSpc>
              <a:buSzPct val="85000"/>
              <a:buFontTx/>
              <a:buNone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endParaRPr lang="en-GB" altLang="fa-IR" sz="300" smtClean="0">
              <a:cs typeface="Lucida Sans Unicode" panose="020B0602030504020204" pitchFamily="34" charset="0"/>
            </a:endParaRPr>
          </a:p>
        </p:txBody>
      </p:sp>
      <p:sp>
        <p:nvSpPr>
          <p:cNvPr id="65540" name="Rectangle 26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en-GB" altLang="fa-IR" smtClean="0"/>
              <a:t>FlowMap: Node Labelling</a:t>
            </a:r>
            <a:endParaRPr lang="de-DE" altLang="fa-IR" smtClean="0"/>
          </a:p>
        </p:txBody>
      </p:sp>
      <p:pic>
        <p:nvPicPr>
          <p:cNvPr id="655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500438"/>
            <a:ext cx="2619375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8" y="3355975"/>
            <a:ext cx="262255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3" name="Line 6"/>
          <p:cNvSpPr>
            <a:spLocks noChangeShapeType="1"/>
          </p:cNvSpPr>
          <p:nvPr/>
        </p:nvSpPr>
        <p:spPr bwMode="auto">
          <a:xfrm>
            <a:off x="4246563" y="4940300"/>
            <a:ext cx="649287" cy="0"/>
          </a:xfrm>
          <a:prstGeom prst="line">
            <a:avLst/>
          </a:prstGeom>
          <a:noFill/>
          <a:ln w="1800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5544" name="Text Box 25"/>
          <p:cNvSpPr txBox="1">
            <a:spLocks noChangeArrowheads="1"/>
          </p:cNvSpPr>
          <p:nvPr/>
        </p:nvSpPr>
        <p:spPr bwMode="auto">
          <a:xfrm>
            <a:off x="4048125" y="5589588"/>
            <a:ext cx="1046163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>
              <a:spcBef>
                <a:spcPct val="20000"/>
              </a:spcBef>
              <a:buChar char="•"/>
              <a:tabLst>
                <a:tab pos="657225" algn="l"/>
              </a:tabLst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657225" algn="l"/>
              </a:tabLst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fa-IR" sz="1400" b="0">
                <a:solidFill>
                  <a:srgbClr val="000000"/>
                </a:solidFill>
                <a:latin typeface="Times New Roman" panose="02020603050405020304" pitchFamily="18" charset="0"/>
              </a:rPr>
              <a:t>Network </a:t>
            </a:r>
            <a:br>
              <a:rPr lang="en-GB" altLang="fa-IR" sz="1400" b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GB" altLang="fa-IR" sz="1400" b="0">
                <a:solidFill>
                  <a:srgbClr val="000000"/>
                </a:solidFill>
                <a:latin typeface="Times New Roman" panose="02020603050405020304" pitchFamily="18" charset="0"/>
              </a:rPr>
              <a:t>transformation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29291E-1EB0-4353-8189-E67351F42817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FlowMap: LUT Mapping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785813"/>
            <a:ext cx="5786437" cy="13763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fa-IR" sz="2000" smtClean="0"/>
              <a:t>Lemma: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2000" smtClean="0"/>
              <a:t>If </a:t>
            </a:r>
            <a:r>
              <a:rPr lang="en-US" altLang="fa-IR" sz="2000" i="1" smtClean="0"/>
              <a:t>p</a:t>
            </a:r>
            <a:r>
              <a:rPr lang="en-US" altLang="fa-IR" sz="2000" smtClean="0"/>
              <a:t> is the maximum label in </a:t>
            </a:r>
            <a:r>
              <a:rPr lang="en-US" altLang="fa-IR" sz="2000" i="1" smtClean="0"/>
              <a:t>input(t)</a:t>
            </a:r>
            <a:r>
              <a:rPr lang="en-US" altLang="fa-IR" sz="2000" smtClean="0"/>
              <a:t>, then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fa-IR" sz="2000" i="1" smtClean="0"/>
              <a:t>l(t) = p               </a:t>
            </a:r>
            <a:r>
              <a:rPr lang="en-US" altLang="fa-IR" sz="2000" smtClean="0"/>
              <a:t>OR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fa-IR" sz="2000" i="1" smtClean="0"/>
              <a:t>l(t) = p+1</a:t>
            </a:r>
          </a:p>
        </p:txBody>
      </p:sp>
      <p:pic>
        <p:nvPicPr>
          <p:cNvPr id="6758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888" y="928688"/>
            <a:ext cx="3074987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14313" y="2233613"/>
            <a:ext cx="55721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28" tIns="50914" rIns="101828" bIns="50914"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b="1" kern="0" dirty="0">
                <a:solidFill>
                  <a:srgbClr val="FF5050"/>
                </a:solidFill>
                <a:latin typeface="+mn-lt"/>
                <a:cs typeface="+mn-cs"/>
              </a:rPr>
              <a:t>Algorithm:</a:t>
            </a:r>
          </a:p>
          <a:p>
            <a:pPr marL="741363" lvl="1" indent="-284163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Check whether there is a </a:t>
            </a:r>
            <a:r>
              <a:rPr lang="en-US" sz="2000" i="1" kern="0" dirty="0">
                <a:solidFill>
                  <a:srgbClr val="0000FF"/>
                </a:solidFill>
                <a:latin typeface="+mn-lt"/>
                <a:cs typeface="+mn-cs"/>
              </a:rPr>
              <a:t>K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-feasible cut (</a:t>
            </a:r>
            <a:r>
              <a:rPr lang="en-US" sz="2000" i="1" kern="0" dirty="0" err="1">
                <a:solidFill>
                  <a:srgbClr val="0000FF"/>
                </a:solidFill>
                <a:latin typeface="+mn-lt"/>
                <a:cs typeface="+mn-cs"/>
              </a:rPr>
              <a:t>X,X</a:t>
            </a:r>
            <a:r>
              <a:rPr lang="en-US" sz="2000" i="1" kern="0" baseline="-25000" dirty="0" err="1">
                <a:solidFill>
                  <a:srgbClr val="0000FF"/>
                </a:solidFill>
                <a:latin typeface="+mn-lt"/>
                <a:cs typeface="+mn-cs"/>
              </a:rPr>
              <a:t>b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) of height </a:t>
            </a:r>
            <a:r>
              <a:rPr lang="en-US" sz="2000" i="1" kern="0" dirty="0">
                <a:solidFill>
                  <a:srgbClr val="0000FF"/>
                </a:solidFill>
                <a:latin typeface="+mn-lt"/>
                <a:cs typeface="+mn-cs"/>
              </a:rPr>
              <a:t>p−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1 in </a:t>
            </a:r>
            <a:r>
              <a:rPr lang="en-US" sz="2000" i="1" kern="0" dirty="0">
                <a:solidFill>
                  <a:srgbClr val="0000FF"/>
                </a:solidFill>
                <a:latin typeface="+mn-lt"/>
                <a:cs typeface="+mn-cs"/>
              </a:rPr>
              <a:t>N</a:t>
            </a:r>
            <a:r>
              <a:rPr lang="en-US" sz="2000" i="1" kern="0" baseline="-25000" dirty="0">
                <a:solidFill>
                  <a:srgbClr val="0000FF"/>
                </a:solidFill>
                <a:latin typeface="+mn-lt"/>
                <a:cs typeface="+mn-cs"/>
              </a:rPr>
              <a:t>t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4313" y="3305175"/>
            <a:ext cx="5286375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28" tIns="50914" rIns="101828" bIns="50914"/>
          <a:lstStyle/>
          <a:p>
            <a:pPr marL="741363" lvl="1" indent="-284163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If yes, then </a:t>
            </a:r>
          </a:p>
          <a:p>
            <a:pPr marL="1143000" lvl="2" indent="-228600"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en-US" sz="1800" i="1" kern="0" dirty="0">
                <a:latin typeface="+mn-lt"/>
                <a:cs typeface="+mn-cs"/>
              </a:rPr>
              <a:t>l</a:t>
            </a:r>
            <a:r>
              <a:rPr lang="en-US" sz="1800" kern="0" dirty="0">
                <a:latin typeface="+mn-lt"/>
                <a:cs typeface="+mn-cs"/>
              </a:rPr>
              <a:t>(</a:t>
            </a:r>
            <a:r>
              <a:rPr lang="en-US" sz="1800" i="1" kern="0" dirty="0">
                <a:latin typeface="+mn-lt"/>
                <a:cs typeface="+mn-cs"/>
              </a:rPr>
              <a:t>t</a:t>
            </a:r>
            <a:r>
              <a:rPr lang="en-US" sz="1800" kern="0" dirty="0">
                <a:latin typeface="+mn-lt"/>
                <a:cs typeface="+mn-cs"/>
              </a:rPr>
              <a:t>) </a:t>
            </a:r>
            <a:r>
              <a:rPr lang="en-US" sz="1800" kern="0" dirty="0">
                <a:latin typeface="+mn-lt"/>
                <a:cs typeface="+mn-cs"/>
                <a:sym typeface="Wingdings" pitchFamily="2" charset="2"/>
              </a:rPr>
              <a:t></a:t>
            </a:r>
            <a:r>
              <a:rPr lang="en-US" sz="1800" kern="0" dirty="0">
                <a:latin typeface="+mn-lt"/>
                <a:cs typeface="+mn-cs"/>
              </a:rPr>
              <a:t> </a:t>
            </a:r>
            <a:r>
              <a:rPr lang="en-US" sz="1800" i="1" kern="0" dirty="0">
                <a:latin typeface="+mn-lt"/>
                <a:cs typeface="+mn-cs"/>
              </a:rPr>
              <a:t>p </a:t>
            </a:r>
            <a:r>
              <a:rPr lang="en-US" sz="1800" kern="0" dirty="0">
                <a:latin typeface="+mn-lt"/>
                <a:cs typeface="+mn-cs"/>
              </a:rPr>
              <a:t>and the node </a:t>
            </a:r>
            <a:r>
              <a:rPr lang="en-US" sz="1800" i="1" kern="0" dirty="0">
                <a:latin typeface="+mn-lt"/>
                <a:cs typeface="+mn-cs"/>
              </a:rPr>
              <a:t>t  </a:t>
            </a:r>
            <a:r>
              <a:rPr lang="en-US" sz="1800" kern="0" dirty="0">
                <a:latin typeface="+mn-lt"/>
                <a:cs typeface="+mn-cs"/>
              </a:rPr>
              <a:t>will be packed (in the second phase) in a common LUT with the nodes in </a:t>
            </a:r>
            <a:r>
              <a:rPr lang="en-US" sz="1800" i="1" kern="0" dirty="0" err="1" smtClean="0">
                <a:latin typeface="+mn-lt"/>
                <a:cs typeface="+mn-cs"/>
              </a:rPr>
              <a:t>X</a:t>
            </a:r>
            <a:r>
              <a:rPr lang="en-US" sz="1800" i="1" kern="0" baseline="-25000" dirty="0" err="1" smtClean="0">
                <a:latin typeface="+mn-lt"/>
                <a:cs typeface="+mn-cs"/>
              </a:rPr>
              <a:t>b</a:t>
            </a:r>
            <a:r>
              <a:rPr lang="en-US" sz="1800" kern="0" dirty="0" smtClean="0">
                <a:latin typeface="+mn-lt"/>
                <a:cs typeface="+mn-cs"/>
              </a:rPr>
              <a:t>.</a:t>
            </a:r>
            <a:endParaRPr lang="en-US" sz="1800" kern="0" dirty="0">
              <a:latin typeface="+mn-lt"/>
              <a:cs typeface="+mn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42875" y="4286250"/>
            <a:ext cx="8921750" cy="250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28" tIns="50914" rIns="101828" bIns="50914"/>
          <a:lstStyle/>
          <a:p>
            <a:pPr marL="741363" lvl="1" indent="-284163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If no, then </a:t>
            </a:r>
          </a:p>
          <a:p>
            <a:pPr marL="1143000" lvl="2" indent="-228600"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en-US" sz="1800" kern="0" dirty="0">
                <a:latin typeface="+mn-lt"/>
                <a:cs typeface="+mn-cs"/>
              </a:rPr>
              <a:t>the minimum height of the </a:t>
            </a:r>
            <a:r>
              <a:rPr lang="en-US" sz="1800" i="1" kern="0" dirty="0">
                <a:latin typeface="+mn-lt"/>
                <a:cs typeface="+mn-cs"/>
              </a:rPr>
              <a:t>K</a:t>
            </a:r>
            <a:r>
              <a:rPr lang="en-US" sz="1800" kern="0" dirty="0">
                <a:latin typeface="+mn-lt"/>
                <a:cs typeface="+mn-cs"/>
              </a:rPr>
              <a:t>-feasible cuts in </a:t>
            </a:r>
            <a:r>
              <a:rPr lang="en-US" sz="1800" i="1" kern="0" dirty="0" err="1">
                <a:latin typeface="+mn-lt"/>
                <a:cs typeface="+mn-cs"/>
              </a:rPr>
              <a:t>N</a:t>
            </a:r>
            <a:r>
              <a:rPr lang="en-US" sz="1800" i="1" kern="0" baseline="-25000" dirty="0" err="1">
                <a:latin typeface="+mn-lt"/>
                <a:cs typeface="+mn-cs"/>
              </a:rPr>
              <a:t>t</a:t>
            </a:r>
            <a:r>
              <a:rPr lang="en-US" sz="1800" i="1" kern="0" dirty="0">
                <a:latin typeface="+mn-lt"/>
                <a:cs typeface="+mn-cs"/>
              </a:rPr>
              <a:t> </a:t>
            </a:r>
            <a:r>
              <a:rPr lang="en-US" sz="1800" kern="0" dirty="0">
                <a:latin typeface="+mn-lt"/>
                <a:cs typeface="+mn-cs"/>
              </a:rPr>
              <a:t>is </a:t>
            </a:r>
            <a:r>
              <a:rPr lang="en-US" sz="1800" i="1" kern="0" dirty="0">
                <a:latin typeface="+mn-lt"/>
                <a:cs typeface="+mn-cs"/>
              </a:rPr>
              <a:t>p </a:t>
            </a:r>
            <a:r>
              <a:rPr lang="en-US" sz="1800" kern="0" dirty="0">
                <a:latin typeface="+mn-lt"/>
                <a:cs typeface="+mn-cs"/>
              </a:rPr>
              <a:t>and</a:t>
            </a:r>
          </a:p>
          <a:p>
            <a:pPr marL="1143000" lvl="2" indent="-228600"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en-US" sz="1800" i="1" kern="0" dirty="0" err="1">
                <a:latin typeface="+mn-lt"/>
                <a:cs typeface="+mn-cs"/>
              </a:rPr>
              <a:t>N</a:t>
            </a:r>
            <a:r>
              <a:rPr lang="en-US" sz="1800" i="1" kern="0" baseline="-25000" dirty="0" err="1">
                <a:latin typeface="+mn-lt"/>
                <a:cs typeface="+mn-cs"/>
              </a:rPr>
              <a:t>t</a:t>
            </a:r>
            <a:r>
              <a:rPr lang="en-US" sz="1800" i="1" kern="0" dirty="0">
                <a:latin typeface="+mn-lt"/>
                <a:cs typeface="+mn-cs"/>
              </a:rPr>
              <a:t> − {t} , {t} </a:t>
            </a:r>
            <a:r>
              <a:rPr lang="en-US" sz="1800" kern="0" dirty="0">
                <a:latin typeface="+mn-lt"/>
                <a:cs typeface="+mn-cs"/>
              </a:rPr>
              <a:t>is such a cut. </a:t>
            </a:r>
          </a:p>
          <a:p>
            <a:pPr marL="1143000" lvl="2" indent="-228600"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en-US" sz="1800" i="1" kern="0" dirty="0">
                <a:latin typeface="+mn-lt"/>
                <a:cs typeface="+mn-cs"/>
              </a:rPr>
              <a:t>l</a:t>
            </a:r>
            <a:r>
              <a:rPr lang="en-US" sz="1800" kern="0" dirty="0">
                <a:latin typeface="+mn-lt"/>
                <a:cs typeface="+mn-cs"/>
              </a:rPr>
              <a:t>(</a:t>
            </a:r>
            <a:r>
              <a:rPr lang="en-US" sz="1800" i="1" kern="0" dirty="0">
                <a:latin typeface="+mn-lt"/>
                <a:cs typeface="+mn-cs"/>
              </a:rPr>
              <a:t>t</a:t>
            </a:r>
            <a:r>
              <a:rPr lang="en-US" sz="1800" kern="0" dirty="0">
                <a:latin typeface="+mn-lt"/>
                <a:cs typeface="+mn-cs"/>
              </a:rPr>
              <a:t>) </a:t>
            </a:r>
            <a:r>
              <a:rPr lang="en-US" sz="1800" kern="0" dirty="0">
                <a:latin typeface="+mn-lt"/>
                <a:cs typeface="+mn-cs"/>
                <a:sym typeface="Wingdings" pitchFamily="2" charset="2"/>
              </a:rPr>
              <a:t></a:t>
            </a:r>
            <a:r>
              <a:rPr lang="en-US" sz="1800" kern="0" dirty="0">
                <a:latin typeface="+mn-lt"/>
                <a:cs typeface="+mn-cs"/>
              </a:rPr>
              <a:t> </a:t>
            </a:r>
            <a:r>
              <a:rPr lang="en-US" sz="1800" i="1" kern="0" dirty="0">
                <a:latin typeface="+mn-lt"/>
                <a:cs typeface="+mn-cs"/>
              </a:rPr>
              <a:t>p </a:t>
            </a:r>
            <a:r>
              <a:rPr lang="en-US" sz="1800" kern="0" dirty="0">
                <a:latin typeface="+mn-lt"/>
                <a:cs typeface="+mn-cs"/>
              </a:rPr>
              <a:t>+ 1 and</a:t>
            </a:r>
          </a:p>
          <a:p>
            <a:pPr marL="1143000" lvl="2" indent="-228600"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en-US" sz="1800" kern="0" dirty="0">
                <a:latin typeface="+mn-lt"/>
                <a:cs typeface="+mn-cs"/>
              </a:rPr>
              <a:t>a new LUT will be used for </a:t>
            </a:r>
            <a:r>
              <a:rPr lang="en-US" sz="1800" i="1" kern="0" dirty="0">
                <a:latin typeface="+mn-lt"/>
                <a:cs typeface="+mn-cs"/>
              </a:rPr>
              <a:t>t.</a:t>
            </a:r>
            <a:endParaRPr lang="en-US" sz="1800" kern="0" dirty="0">
              <a:latin typeface="+mn-lt"/>
              <a:cs typeface="+mn-cs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b="1" kern="0" dirty="0">
                <a:solidFill>
                  <a:srgbClr val="FF5050"/>
                </a:solidFill>
                <a:latin typeface="+mn-lt"/>
                <a:cs typeface="+mn-cs"/>
              </a:rPr>
              <a:t>New Problem:</a:t>
            </a:r>
          </a:p>
          <a:p>
            <a:pPr marL="741363" lvl="1" indent="-284163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How to find out if a network has a </a:t>
            </a:r>
            <a:r>
              <a:rPr lang="en-US" sz="2000" i="1" kern="0" dirty="0">
                <a:solidFill>
                  <a:srgbClr val="0000FF"/>
                </a:solidFill>
                <a:latin typeface="+mn-lt"/>
                <a:cs typeface="+mn-cs"/>
              </a:rPr>
              <a:t>K-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feasible cut with a given height </a:t>
            </a:r>
            <a:r>
              <a:rPr lang="en-US" sz="2000" i="1" kern="0" dirty="0">
                <a:solidFill>
                  <a:srgbClr val="0000FF"/>
                </a:solidFill>
                <a:latin typeface="+mn-lt"/>
                <a:cs typeface="+mn-cs"/>
              </a:rPr>
              <a:t>h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88AFAE-0AAA-4081-968F-87164ABF98E5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Network Collapsing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63625"/>
            <a:ext cx="7199312" cy="222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b="0" i="1" smtClean="0"/>
              <a:t>Network Collapsing: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mtClean="0"/>
              <a:t>Collapses all the nodes in </a:t>
            </a:r>
            <a:r>
              <a:rPr lang="en-US" altLang="fa-IR" i="1" smtClean="0"/>
              <a:t>N</a:t>
            </a:r>
            <a:r>
              <a:rPr lang="en-US" altLang="fa-IR" i="1" baseline="-25000" smtClean="0"/>
              <a:t>t</a:t>
            </a:r>
            <a:r>
              <a:rPr lang="en-US" altLang="fa-IR" smtClean="0"/>
              <a:t> with max-label =</a:t>
            </a:r>
            <a:r>
              <a:rPr lang="en-US" altLang="fa-IR" i="1" smtClean="0"/>
              <a:t> p</a:t>
            </a:r>
            <a:r>
              <a:rPr lang="en-US" altLang="fa-IR" smtClean="0"/>
              <a:t> together with </a:t>
            </a:r>
            <a:r>
              <a:rPr lang="en-US" altLang="fa-IR" i="1" smtClean="0"/>
              <a:t>t</a:t>
            </a:r>
            <a:r>
              <a:rPr lang="en-US" altLang="fa-IR" smtClean="0"/>
              <a:t> in a new node </a:t>
            </a:r>
            <a:r>
              <a:rPr lang="en-US" altLang="fa-IR" i="1" smtClean="0"/>
              <a:t>t’</a:t>
            </a:r>
            <a:r>
              <a:rPr lang="en-US" altLang="fa-IR" smtClean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 smtClean="0"/>
              <a:t>Lemma: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mtClean="0"/>
              <a:t>If </a:t>
            </a:r>
            <a:r>
              <a:rPr lang="en-US" altLang="fa-IR" i="1" smtClean="0"/>
              <a:t>N’</a:t>
            </a:r>
            <a:r>
              <a:rPr lang="en-US" altLang="fa-IR" i="1" baseline="-25000" smtClean="0"/>
              <a:t>t</a:t>
            </a:r>
            <a:r>
              <a:rPr lang="en-US" altLang="fa-IR" smtClean="0"/>
              <a:t> has a </a:t>
            </a:r>
            <a:r>
              <a:rPr lang="en-US" altLang="fa-IR" i="1" smtClean="0"/>
              <a:t>K-feasible </a:t>
            </a:r>
            <a:r>
              <a:rPr lang="en-US" altLang="fa-IR" smtClean="0"/>
              <a:t>cut</a:t>
            </a:r>
            <a:r>
              <a:rPr lang="en-US" altLang="fa-IR" i="1" smtClean="0"/>
              <a:t>, N</a:t>
            </a:r>
            <a:r>
              <a:rPr lang="en-US" altLang="fa-IR" i="1" baseline="-25000" smtClean="0"/>
              <a:t>t</a:t>
            </a:r>
            <a:r>
              <a:rPr lang="en-US" altLang="fa-IR" smtClean="0"/>
              <a:t> has a </a:t>
            </a:r>
            <a:r>
              <a:rPr lang="en-US" altLang="fa-IR" i="1" smtClean="0"/>
              <a:t>K-feasible</a:t>
            </a:r>
            <a:r>
              <a:rPr lang="en-US" altLang="fa-IR" smtClean="0"/>
              <a:t> cut of height </a:t>
            </a:r>
            <a:r>
              <a:rPr lang="en-US" altLang="fa-IR" i="1" smtClean="0"/>
              <a:t>p − 1</a:t>
            </a:r>
          </a:p>
        </p:txBody>
      </p:sp>
      <p:pic>
        <p:nvPicPr>
          <p:cNvPr id="69637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284538"/>
            <a:ext cx="2563812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8" name="Line 16"/>
          <p:cNvSpPr>
            <a:spLocks noChangeShapeType="1"/>
          </p:cNvSpPr>
          <p:nvPr/>
        </p:nvSpPr>
        <p:spPr bwMode="auto">
          <a:xfrm flipV="1">
            <a:off x="4140200" y="5084763"/>
            <a:ext cx="863600" cy="0"/>
          </a:xfrm>
          <a:prstGeom prst="line">
            <a:avLst/>
          </a:prstGeom>
          <a:noFill/>
          <a:ln w="1800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9639" name="Text Box 17"/>
          <p:cNvSpPr txBox="1">
            <a:spLocks noChangeArrowheads="1"/>
          </p:cNvSpPr>
          <p:nvPr/>
        </p:nvSpPr>
        <p:spPr bwMode="auto">
          <a:xfrm>
            <a:off x="4152900" y="4005263"/>
            <a:ext cx="8382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>
              <a:spcBef>
                <a:spcPct val="20000"/>
              </a:spcBef>
              <a:buChar char="•"/>
              <a:tabLst>
                <a:tab pos="657225" algn="l"/>
              </a:tabLst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657225" algn="l"/>
              </a:tabLst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fa-IR" sz="1600" b="0">
                <a:solidFill>
                  <a:srgbClr val="000000"/>
                </a:solidFill>
                <a:latin typeface="Times New Roman" panose="02020603050405020304" pitchFamily="18" charset="0"/>
              </a:rPr>
              <a:t>Network </a:t>
            </a:r>
            <a:br>
              <a:rPr lang="en-GB" altLang="fa-IR" sz="1600" b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GB" altLang="fa-IR" sz="1600" b="0">
                <a:solidFill>
                  <a:srgbClr val="000000"/>
                </a:solidFill>
                <a:latin typeface="Times New Roman" panose="02020603050405020304" pitchFamily="18" charset="0"/>
              </a:rPr>
              <a:t>collapsing</a:t>
            </a:r>
          </a:p>
        </p:txBody>
      </p:sp>
      <p:pic>
        <p:nvPicPr>
          <p:cNvPr id="69640" name="Picture 1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284538"/>
            <a:ext cx="2543175" cy="283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1" name="Text Box 8"/>
          <p:cNvSpPr txBox="1">
            <a:spLocks noChangeArrowheads="1"/>
          </p:cNvSpPr>
          <p:nvPr/>
        </p:nvSpPr>
        <p:spPr bwMode="auto">
          <a:xfrm>
            <a:off x="3276600" y="5661025"/>
            <a:ext cx="8636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100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fa-IR" sz="2100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endParaRPr lang="en-US" altLang="fa-IR" sz="2100" i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42" name="Text Box 9"/>
          <p:cNvSpPr txBox="1">
            <a:spLocks noChangeArrowheads="1"/>
          </p:cNvSpPr>
          <p:nvPr/>
        </p:nvSpPr>
        <p:spPr bwMode="auto">
          <a:xfrm>
            <a:off x="5364163" y="5661025"/>
            <a:ext cx="8636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100" i="1">
                <a:solidFill>
                  <a:schemeClr val="tx1"/>
                </a:solidFill>
                <a:latin typeface="Times New Roman" panose="02020603050405020304" pitchFamily="18" charset="0"/>
              </a:rPr>
              <a:t>N’</a:t>
            </a:r>
            <a:r>
              <a:rPr lang="en-US" altLang="fa-IR" sz="2100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endParaRPr lang="en-US" altLang="fa-IR" sz="2100" i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43" name="Rectangle 1"/>
          <p:cNvSpPr>
            <a:spLocks noChangeArrowheads="1"/>
          </p:cNvSpPr>
          <p:nvPr/>
        </p:nvSpPr>
        <p:spPr bwMode="auto">
          <a:xfrm flipV="1">
            <a:off x="1258888" y="4508500"/>
            <a:ext cx="1873250" cy="365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6C7414-7F0D-4155-A7B9-472B207D6E5A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Node Splitting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7772400" cy="4648200"/>
          </a:xfrm>
        </p:spPr>
        <p:txBody>
          <a:bodyPr/>
          <a:lstStyle/>
          <a:p>
            <a:pPr lvl="1" eaLnBrk="1" hangingPunct="1"/>
            <a:r>
              <a:rPr lang="en-US" altLang="fa-IR" b="1" smtClean="0"/>
              <a:t>Finding min height K-feasible cut</a:t>
            </a:r>
            <a:r>
              <a:rPr lang="en-US" altLang="fa-IR" smtClean="0"/>
              <a:t> (in </a:t>
            </a:r>
            <a:r>
              <a:rPr lang="en-US" altLang="fa-IR" i="1" smtClean="0"/>
              <a:t>N</a:t>
            </a:r>
            <a:r>
              <a:rPr lang="en-US" altLang="fa-IR" i="1" baseline="-25000" smtClean="0"/>
              <a:t>t</a:t>
            </a:r>
            <a:r>
              <a:rPr lang="en-US" altLang="fa-IR" i="1" smtClean="0"/>
              <a:t>) </a:t>
            </a:r>
            <a:r>
              <a:rPr lang="en-US" altLang="fa-IR" i="1" smtClean="0">
                <a:sym typeface="Wingdings" panose="05000000000000000000" pitchFamily="2" charset="2"/>
              </a:rPr>
              <a:t> </a:t>
            </a:r>
            <a:r>
              <a:rPr lang="en-US" altLang="fa-IR" b="1" smtClean="0"/>
              <a:t>finding K-feasible cut</a:t>
            </a:r>
            <a:r>
              <a:rPr lang="en-US" altLang="fa-IR" smtClean="0"/>
              <a:t> in </a:t>
            </a:r>
            <a:r>
              <a:rPr lang="en-US" altLang="fa-IR" i="1" smtClean="0"/>
              <a:t>N’</a:t>
            </a:r>
            <a:r>
              <a:rPr lang="en-US" altLang="fa-IR" i="1" baseline="-25000" smtClean="0"/>
              <a:t>t</a:t>
            </a:r>
            <a:endParaRPr lang="en-US" altLang="fa-IR" i="1" baseline="30000" smtClean="0"/>
          </a:p>
          <a:p>
            <a:pPr eaLnBrk="1" hangingPunct="1"/>
            <a:r>
              <a:rPr lang="en-US" altLang="fa-IR" smtClean="0"/>
              <a:t>Question:</a:t>
            </a:r>
          </a:p>
          <a:p>
            <a:pPr lvl="1" eaLnBrk="1" hangingPunct="1"/>
            <a:r>
              <a:rPr lang="en-US" altLang="fa-IR" smtClean="0"/>
              <a:t>How to know if there is a K-feasible cut in </a:t>
            </a:r>
            <a:r>
              <a:rPr lang="en-US" altLang="fa-IR" i="1" smtClean="0"/>
              <a:t>N’</a:t>
            </a:r>
            <a:r>
              <a:rPr lang="en-US" altLang="fa-IR" i="1" baseline="-25000" smtClean="0"/>
              <a:t>t</a:t>
            </a:r>
            <a:r>
              <a:rPr lang="en-US" altLang="fa-IR" i="1" smtClean="0"/>
              <a:t>?</a:t>
            </a:r>
          </a:p>
          <a:p>
            <a:pPr eaLnBrk="1" hangingPunct="1"/>
            <a:r>
              <a:rPr lang="en-US" altLang="fa-IR" smtClean="0"/>
              <a:t>Answer:</a:t>
            </a:r>
          </a:p>
          <a:p>
            <a:pPr lvl="1" eaLnBrk="1" hangingPunct="1"/>
            <a:r>
              <a:rPr lang="en-US" altLang="fa-IR" smtClean="0"/>
              <a:t>Network flow algorithms </a:t>
            </a:r>
          </a:p>
          <a:p>
            <a:pPr lvl="1" eaLnBrk="1" hangingPunct="1"/>
            <a:r>
              <a:rPr lang="en-US" altLang="fa-IR" smtClean="0"/>
              <a:t>Problem:</a:t>
            </a:r>
          </a:p>
          <a:p>
            <a:pPr lvl="2" eaLnBrk="1" hangingPunct="1"/>
            <a:r>
              <a:rPr lang="en-US" altLang="fa-IR" smtClean="0"/>
              <a:t>They use edge cut optimization</a:t>
            </a:r>
          </a:p>
          <a:p>
            <a:pPr lvl="1" eaLnBrk="1" hangingPunct="1"/>
            <a:r>
              <a:rPr lang="en-US" altLang="fa-IR" smtClean="0"/>
              <a:t>Solution:</a:t>
            </a:r>
          </a:p>
          <a:p>
            <a:pPr lvl="2" eaLnBrk="1" hangingPunct="1"/>
            <a:r>
              <a:rPr lang="en-US" altLang="fa-IR" smtClean="0">
                <a:sym typeface="Wingdings" panose="05000000000000000000" pitchFamily="2" charset="2"/>
              </a:rPr>
              <a:t> </a:t>
            </a:r>
            <a:r>
              <a:rPr lang="en-US" altLang="fa-IR" b="1" i="1" smtClean="0">
                <a:sym typeface="Wingdings" panose="05000000000000000000" pitchFamily="2" charset="2"/>
              </a:rPr>
              <a:t>Node splitting</a:t>
            </a:r>
            <a:endParaRPr lang="en-US" altLang="fa-IR" b="1" i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15263" y="6316663"/>
            <a:ext cx="554037" cy="33496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760206-C803-47D3-9F42-AC38C951EDB2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Node Splitting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219200"/>
            <a:ext cx="7773988" cy="4586288"/>
          </a:xfrm>
        </p:spPr>
        <p:txBody>
          <a:bodyPr/>
          <a:lstStyle/>
          <a:p>
            <a:pPr marL="419100" indent="-419100" eaLnBrk="1" hangingPunct="1"/>
            <a:r>
              <a:rPr lang="en-US" altLang="fa-IR" smtClean="0"/>
              <a:t>Transform </a:t>
            </a:r>
            <a:r>
              <a:rPr lang="en-US" altLang="fa-IR" i="1" smtClean="0"/>
              <a:t>N’</a:t>
            </a:r>
            <a:r>
              <a:rPr lang="en-US" altLang="fa-IR" i="1" baseline="-25000" smtClean="0"/>
              <a:t>t</a:t>
            </a:r>
            <a:r>
              <a:rPr lang="en-US" altLang="fa-IR" i="1" smtClean="0"/>
              <a:t> </a:t>
            </a:r>
            <a:r>
              <a:rPr lang="en-US" altLang="fa-IR" smtClean="0"/>
              <a:t>to </a:t>
            </a:r>
            <a:r>
              <a:rPr lang="en-US" altLang="fa-IR" i="1" smtClean="0"/>
              <a:t>N’’</a:t>
            </a:r>
            <a:r>
              <a:rPr lang="en-US" altLang="fa-IR" i="1" baseline="-25000" smtClean="0"/>
              <a:t>t</a:t>
            </a:r>
            <a:r>
              <a:rPr lang="en-US" altLang="fa-IR" smtClean="0"/>
              <a:t>:</a:t>
            </a:r>
          </a:p>
          <a:p>
            <a:pPr marL="876300" lvl="1" indent="-419100" eaLnBrk="1" hangingPunct="1">
              <a:buFont typeface="Wingdings" panose="05000000000000000000" pitchFamily="2" charset="2"/>
              <a:buAutoNum type="arabicPeriod"/>
            </a:pPr>
            <a:r>
              <a:rPr lang="en-US" altLang="fa-IR" smtClean="0"/>
              <a:t>For each node </a:t>
            </a:r>
            <a:r>
              <a:rPr lang="en-US" altLang="fa-IR" i="1" smtClean="0"/>
              <a:t>v</a:t>
            </a:r>
            <a:r>
              <a:rPr lang="en-US" altLang="fa-IR" smtClean="0"/>
              <a:t> in </a:t>
            </a:r>
            <a:r>
              <a:rPr lang="en-US" altLang="fa-IR" i="1" smtClean="0"/>
              <a:t>N’</a:t>
            </a:r>
            <a:r>
              <a:rPr lang="en-US" altLang="fa-IR" i="1" baseline="-25000" smtClean="0"/>
              <a:t>t</a:t>
            </a:r>
            <a:r>
              <a:rPr lang="en-US" altLang="fa-IR" i="1" smtClean="0"/>
              <a:t> </a:t>
            </a:r>
            <a:r>
              <a:rPr lang="en-US" altLang="fa-IR" smtClean="0"/>
              <a:t>(except</a:t>
            </a:r>
            <a:r>
              <a:rPr lang="en-US" altLang="fa-IR" i="1" smtClean="0"/>
              <a:t> s</a:t>
            </a:r>
            <a:r>
              <a:rPr lang="en-US" altLang="fa-IR" smtClean="0"/>
              <a:t> and</a:t>
            </a:r>
            <a:r>
              <a:rPr lang="en-US" altLang="fa-IR" i="1" smtClean="0"/>
              <a:t> t’</a:t>
            </a:r>
            <a:r>
              <a:rPr lang="en-US" altLang="fa-IR" smtClean="0"/>
              <a:t>)</a:t>
            </a:r>
          </a:p>
          <a:p>
            <a:pPr marL="1295400" lvl="2" indent="-381000" eaLnBrk="1" hangingPunct="1">
              <a:buFont typeface="Arial" panose="020B0604020202020204" pitchFamily="34" charset="0"/>
              <a:buAutoNum type="arabicPeriod"/>
            </a:pPr>
            <a:r>
              <a:rPr lang="en-US" altLang="fa-IR" smtClean="0"/>
              <a:t>Introduce </a:t>
            </a:r>
            <a:r>
              <a:rPr lang="en-US" altLang="fa-IR" i="1" smtClean="0"/>
              <a:t>v</a:t>
            </a:r>
            <a:r>
              <a:rPr lang="en-US" altLang="fa-IR" i="1" baseline="-25000" smtClean="0"/>
              <a:t>1</a:t>
            </a:r>
            <a:r>
              <a:rPr lang="en-US" altLang="fa-IR" smtClean="0"/>
              <a:t> and </a:t>
            </a:r>
            <a:r>
              <a:rPr lang="en-US" altLang="fa-IR" i="1" smtClean="0"/>
              <a:t>v</a:t>
            </a:r>
            <a:r>
              <a:rPr lang="en-US" altLang="fa-IR" i="1" baseline="-25000" smtClean="0"/>
              <a:t>2</a:t>
            </a:r>
          </a:p>
          <a:p>
            <a:pPr marL="1295400" lvl="2" indent="-381000" eaLnBrk="1" hangingPunct="1">
              <a:buFont typeface="Arial" panose="020B0604020202020204" pitchFamily="34" charset="0"/>
              <a:buAutoNum type="arabicPeriod"/>
            </a:pPr>
            <a:r>
              <a:rPr lang="en-US" altLang="fa-IR" smtClean="0"/>
              <a:t>Connect them by bridging edge (</a:t>
            </a:r>
            <a:r>
              <a:rPr lang="en-US" altLang="fa-IR" i="1" smtClean="0"/>
              <a:t>v</a:t>
            </a:r>
            <a:r>
              <a:rPr lang="en-US" altLang="fa-IR" i="1" baseline="-25000" smtClean="0"/>
              <a:t>1</a:t>
            </a:r>
            <a:r>
              <a:rPr lang="en-US" altLang="fa-IR" i="1" smtClean="0"/>
              <a:t>, v</a:t>
            </a:r>
            <a:r>
              <a:rPr lang="en-US" altLang="fa-IR" i="1" baseline="-25000" smtClean="0"/>
              <a:t>2</a:t>
            </a:r>
            <a:r>
              <a:rPr lang="en-US" altLang="fa-IR" i="1" smtClean="0"/>
              <a:t>)</a:t>
            </a:r>
          </a:p>
          <a:p>
            <a:pPr marL="876300" lvl="1" indent="-419100" eaLnBrk="1" hangingPunct="1">
              <a:buFont typeface="Arial" panose="020B0604020202020204" pitchFamily="34" charset="0"/>
              <a:buAutoNum type="arabicPeriod"/>
            </a:pPr>
            <a:r>
              <a:rPr lang="en-US" altLang="fa-IR" i="1" smtClean="0"/>
              <a:t>s</a:t>
            </a:r>
            <a:r>
              <a:rPr lang="en-US" altLang="fa-IR" smtClean="0"/>
              <a:t> and </a:t>
            </a:r>
            <a:r>
              <a:rPr lang="en-US" altLang="fa-IR" i="1" smtClean="0"/>
              <a:t>t’</a:t>
            </a:r>
            <a:r>
              <a:rPr lang="en-US" altLang="fa-IR" smtClean="0"/>
              <a:t> appear in </a:t>
            </a:r>
            <a:r>
              <a:rPr lang="en-US" altLang="fa-IR" i="1" smtClean="0"/>
              <a:t>N’’</a:t>
            </a:r>
            <a:r>
              <a:rPr lang="en-US" altLang="fa-IR" i="1" baseline="-25000" smtClean="0"/>
              <a:t>t</a:t>
            </a:r>
            <a:r>
              <a:rPr lang="en-US" altLang="fa-IR" i="1" smtClean="0"/>
              <a:t> </a:t>
            </a:r>
            <a:r>
              <a:rPr lang="en-US" altLang="fa-IR" smtClean="0"/>
              <a:t>too. </a:t>
            </a:r>
          </a:p>
          <a:p>
            <a:pPr marL="1295400" lvl="2" indent="-381000" eaLnBrk="1" hangingPunct="1">
              <a:buFont typeface="Arial" panose="020B0604020202020204" pitchFamily="34" charset="0"/>
              <a:buAutoNum type="arabicPeriod"/>
            </a:pPr>
            <a:r>
              <a:rPr lang="en-US" altLang="fa-IR" smtClean="0"/>
              <a:t>For each (</a:t>
            </a:r>
            <a:r>
              <a:rPr lang="en-US" altLang="fa-IR" i="1" smtClean="0"/>
              <a:t>s, v), </a:t>
            </a:r>
            <a:r>
              <a:rPr lang="en-US" altLang="fa-IR" smtClean="0"/>
              <a:t>create a (</a:t>
            </a:r>
            <a:r>
              <a:rPr lang="en-US" altLang="fa-IR" i="1" smtClean="0"/>
              <a:t>s, v</a:t>
            </a:r>
            <a:r>
              <a:rPr lang="en-US" altLang="fa-IR" i="1" baseline="-25000" smtClean="0"/>
              <a:t>1</a:t>
            </a:r>
            <a:r>
              <a:rPr lang="en-US" altLang="fa-IR" i="1" smtClean="0"/>
              <a:t>)</a:t>
            </a:r>
          </a:p>
          <a:p>
            <a:pPr marL="1295400" lvl="2" indent="-381000" eaLnBrk="1" hangingPunct="1">
              <a:buFont typeface="Arial" panose="020B0604020202020204" pitchFamily="34" charset="0"/>
              <a:buAutoNum type="arabicPeriod"/>
            </a:pPr>
            <a:r>
              <a:rPr lang="en-US" altLang="fa-IR" smtClean="0"/>
              <a:t>For each (</a:t>
            </a:r>
            <a:r>
              <a:rPr lang="en-US" altLang="fa-IR" i="1" smtClean="0"/>
              <a:t>v, t’), </a:t>
            </a:r>
            <a:r>
              <a:rPr lang="en-US" altLang="fa-IR" smtClean="0"/>
              <a:t>create a (</a:t>
            </a:r>
            <a:r>
              <a:rPr lang="en-US" altLang="fa-IR" i="1" smtClean="0"/>
              <a:t>v</a:t>
            </a:r>
            <a:r>
              <a:rPr lang="en-US" altLang="fa-IR" i="1" baseline="-25000" smtClean="0"/>
              <a:t>2</a:t>
            </a:r>
            <a:r>
              <a:rPr lang="en-US" altLang="fa-IR" i="1" smtClean="0"/>
              <a:t> ,t’)</a:t>
            </a:r>
          </a:p>
          <a:p>
            <a:pPr marL="876300" lvl="1" indent="-419100" eaLnBrk="1" hangingPunct="1">
              <a:buFont typeface="Arial" panose="020B0604020202020204" pitchFamily="34" charset="0"/>
              <a:buAutoNum type="arabicPeriod"/>
            </a:pPr>
            <a:r>
              <a:rPr lang="en-US" altLang="fa-IR" smtClean="0"/>
              <a:t>For each (</a:t>
            </a:r>
            <a:r>
              <a:rPr lang="en-US" altLang="fa-IR" i="1" smtClean="0"/>
              <a:t>u, v)</a:t>
            </a:r>
            <a:r>
              <a:rPr lang="en-US" altLang="fa-IR" smtClean="0"/>
              <a:t> in </a:t>
            </a:r>
            <a:r>
              <a:rPr lang="en-US" altLang="fa-IR" i="1" smtClean="0"/>
              <a:t>N’</a:t>
            </a:r>
            <a:r>
              <a:rPr lang="en-US" altLang="fa-IR" i="1" baseline="-25000" smtClean="0"/>
              <a:t>t</a:t>
            </a:r>
            <a:r>
              <a:rPr lang="en-US" altLang="fa-IR" smtClean="0"/>
              <a:t> (</a:t>
            </a:r>
            <a:r>
              <a:rPr lang="en-US" altLang="fa-IR" i="1" smtClean="0"/>
              <a:t>u ≠ s </a:t>
            </a:r>
            <a:r>
              <a:rPr lang="en-US" altLang="fa-IR" smtClean="0"/>
              <a:t>and</a:t>
            </a:r>
            <a:r>
              <a:rPr lang="en-US" altLang="fa-IR" i="1" smtClean="0"/>
              <a:t> v ≠ t’</a:t>
            </a:r>
            <a:r>
              <a:rPr lang="en-US" altLang="fa-IR" smtClean="0"/>
              <a:t>),</a:t>
            </a:r>
          </a:p>
          <a:p>
            <a:pPr marL="1295400" lvl="2" indent="-381000" eaLnBrk="1" hangingPunct="1">
              <a:buFont typeface="Arial" panose="020B0604020202020204" pitchFamily="34" charset="0"/>
              <a:buAutoNum type="arabicPeriod"/>
            </a:pPr>
            <a:r>
              <a:rPr lang="en-US" altLang="fa-IR" smtClean="0"/>
              <a:t>Create </a:t>
            </a:r>
            <a:r>
              <a:rPr lang="en-US" altLang="fa-IR" i="1" smtClean="0"/>
              <a:t>(u</a:t>
            </a:r>
            <a:r>
              <a:rPr lang="en-US" altLang="fa-IR" i="1" baseline="-25000" smtClean="0"/>
              <a:t>2</a:t>
            </a:r>
            <a:r>
              <a:rPr lang="en-US" altLang="fa-IR" i="1" smtClean="0"/>
              <a:t>, v</a:t>
            </a:r>
            <a:r>
              <a:rPr lang="en-US" altLang="fa-IR" i="1" baseline="-25000" smtClean="0"/>
              <a:t>1</a:t>
            </a:r>
            <a:r>
              <a:rPr lang="en-US" altLang="fa-IR" i="1" smtClean="0"/>
              <a:t>)</a:t>
            </a:r>
          </a:p>
          <a:p>
            <a:pPr marL="1295400" lvl="2" indent="-381000" eaLnBrk="1" hangingPunct="1">
              <a:buFont typeface="Arial" panose="020B0604020202020204" pitchFamily="34" charset="0"/>
              <a:buAutoNum type="arabicPeriod"/>
            </a:pPr>
            <a:r>
              <a:rPr lang="en-US" altLang="fa-IR" smtClean="0"/>
              <a:t>Set capacity:</a:t>
            </a:r>
          </a:p>
          <a:p>
            <a:pPr marL="1676400" lvl="3" indent="-304800" eaLnBrk="1" hangingPunct="1">
              <a:buFontTx/>
              <a:buChar char="•"/>
            </a:pPr>
            <a:r>
              <a:rPr lang="en-US" altLang="fa-IR" smtClean="0"/>
              <a:t>1 for bridging edges</a:t>
            </a:r>
          </a:p>
          <a:p>
            <a:pPr marL="1676400" lvl="3" indent="-304800" eaLnBrk="1" hangingPunct="1">
              <a:buFontTx/>
              <a:buChar char="•"/>
            </a:pPr>
            <a:r>
              <a:rPr lang="en-US" altLang="fa-IR" smtClean="0">
                <a:sym typeface="Symbol" panose="05050102010706020507" pitchFamily="18" charset="2"/>
              </a:rPr>
              <a:t> </a:t>
            </a:r>
            <a:r>
              <a:rPr lang="en-US" altLang="fa-IR" smtClean="0"/>
              <a:t>for non-bridging edges</a:t>
            </a:r>
            <a:endParaRPr lang="en-US" altLang="fa-IR" smtClean="0">
              <a:sym typeface="Symbol" panose="05050102010706020507" pitchFamily="18" charset="2"/>
            </a:endParaRPr>
          </a:p>
          <a:p>
            <a:pPr marL="1295400" lvl="2" indent="-381000" eaLnBrk="1" hangingPunct="1">
              <a:buFont typeface="Arial" panose="020B0604020202020204" pitchFamily="34" charset="0"/>
              <a:buAutoNum type="arabicPeriod"/>
            </a:pPr>
            <a:endParaRPr lang="en-US" altLang="fa-IR" smtClean="0"/>
          </a:p>
          <a:p>
            <a:pPr marL="876300" lvl="1" indent="-419100" eaLnBrk="1" hangingPunct="1">
              <a:buFont typeface="Arial" panose="020B0604020202020204" pitchFamily="34" charset="0"/>
              <a:buAutoNum type="arabicPeriod"/>
            </a:pPr>
            <a:endParaRPr lang="en-US" altLang="fa-IR" smtClean="0"/>
          </a:p>
        </p:txBody>
      </p:sp>
      <p:sp>
        <p:nvSpPr>
          <p:cNvPr id="73733" name="Oval 4"/>
          <p:cNvSpPr>
            <a:spLocks noChangeArrowheads="1"/>
          </p:cNvSpPr>
          <p:nvPr/>
        </p:nvSpPr>
        <p:spPr bwMode="auto">
          <a:xfrm>
            <a:off x="7143750" y="1214438"/>
            <a:ext cx="500063" cy="500062"/>
          </a:xfrm>
          <a:prstGeom prst="ellipse">
            <a:avLst/>
          </a:prstGeom>
          <a:solidFill>
            <a:srgbClr val="66FFCC"/>
          </a:solidFill>
          <a:ln w="9525" algn="ctr">
            <a:solidFill>
              <a:srgbClr val="C00000"/>
            </a:solidFill>
            <a:round/>
            <a:headEnd/>
            <a:tailEnd/>
          </a:ln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4" name="Oval 5"/>
          <p:cNvSpPr>
            <a:spLocks noChangeArrowheads="1"/>
          </p:cNvSpPr>
          <p:nvPr/>
        </p:nvSpPr>
        <p:spPr bwMode="auto">
          <a:xfrm>
            <a:off x="6786563" y="2071688"/>
            <a:ext cx="500062" cy="500062"/>
          </a:xfrm>
          <a:prstGeom prst="ellipse">
            <a:avLst/>
          </a:prstGeom>
          <a:solidFill>
            <a:srgbClr val="66FFCC"/>
          </a:solidFill>
          <a:ln w="9525" algn="ctr">
            <a:solidFill>
              <a:srgbClr val="C00000"/>
            </a:solidFill>
            <a:round/>
            <a:headEnd/>
            <a:tailEnd/>
          </a:ln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5" name="Oval 6"/>
          <p:cNvSpPr>
            <a:spLocks noChangeArrowheads="1"/>
          </p:cNvSpPr>
          <p:nvPr/>
        </p:nvSpPr>
        <p:spPr bwMode="auto">
          <a:xfrm>
            <a:off x="7643813" y="2000250"/>
            <a:ext cx="500062" cy="500063"/>
          </a:xfrm>
          <a:prstGeom prst="ellipse">
            <a:avLst/>
          </a:prstGeom>
          <a:solidFill>
            <a:srgbClr val="66FFCC"/>
          </a:solidFill>
          <a:ln w="9525" algn="ctr">
            <a:solidFill>
              <a:srgbClr val="C00000"/>
            </a:solidFill>
            <a:round/>
            <a:headEnd/>
            <a:tailEnd/>
          </a:ln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73736" name="Straight Arrow Connector 8"/>
          <p:cNvCxnSpPr>
            <a:cxnSpLocks noChangeShapeType="1"/>
            <a:stCxn id="73733" idx="4"/>
            <a:endCxn id="73734" idx="0"/>
          </p:cNvCxnSpPr>
          <p:nvPr/>
        </p:nvCxnSpPr>
        <p:spPr bwMode="auto">
          <a:xfrm rot="5400000">
            <a:off x="7037388" y="1714500"/>
            <a:ext cx="357188" cy="357187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37" name="Straight Arrow Connector 11"/>
          <p:cNvCxnSpPr>
            <a:cxnSpLocks noChangeShapeType="1"/>
            <a:stCxn id="73733" idx="4"/>
            <a:endCxn id="73735" idx="1"/>
          </p:cNvCxnSpPr>
          <p:nvPr/>
        </p:nvCxnSpPr>
        <p:spPr bwMode="auto">
          <a:xfrm rot="16200000" flipH="1">
            <a:off x="7376319" y="1732756"/>
            <a:ext cx="358775" cy="322263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38" name="TextBox 15"/>
          <p:cNvSpPr txBox="1">
            <a:spLocks noChangeArrowheads="1"/>
          </p:cNvSpPr>
          <p:nvPr/>
        </p:nvSpPr>
        <p:spPr bwMode="auto">
          <a:xfrm>
            <a:off x="7215188" y="1214438"/>
            <a:ext cx="357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400" i="1">
                <a:solidFill>
                  <a:schemeClr val="tx1"/>
                </a:solidFill>
                <a:latin typeface="Times New Roman" panose="02020603050405020304" pitchFamily="18" charset="0"/>
              </a:rPr>
              <a:t>v</a:t>
            </a:r>
          </a:p>
        </p:txBody>
      </p:sp>
      <p:cxnSp>
        <p:nvCxnSpPr>
          <p:cNvPr id="73739" name="Straight Arrow Connector 16"/>
          <p:cNvCxnSpPr>
            <a:cxnSpLocks noChangeShapeType="1"/>
            <a:endCxn id="73738" idx="0"/>
          </p:cNvCxnSpPr>
          <p:nvPr/>
        </p:nvCxnSpPr>
        <p:spPr bwMode="auto">
          <a:xfrm rot="5400000">
            <a:off x="7233444" y="804069"/>
            <a:ext cx="571500" cy="249238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40" name="Oval 20"/>
          <p:cNvSpPr>
            <a:spLocks noChangeArrowheads="1"/>
          </p:cNvSpPr>
          <p:nvPr/>
        </p:nvSpPr>
        <p:spPr bwMode="auto">
          <a:xfrm>
            <a:off x="7081838" y="5143500"/>
            <a:ext cx="500062" cy="500063"/>
          </a:xfrm>
          <a:prstGeom prst="ellipse">
            <a:avLst/>
          </a:prstGeom>
          <a:solidFill>
            <a:srgbClr val="66FFCC"/>
          </a:solidFill>
          <a:ln w="9525" algn="ctr">
            <a:solidFill>
              <a:srgbClr val="C00000"/>
            </a:solidFill>
            <a:round/>
            <a:headEnd/>
            <a:tailEnd/>
          </a:ln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41" name="Oval 21"/>
          <p:cNvSpPr>
            <a:spLocks noChangeArrowheads="1"/>
          </p:cNvSpPr>
          <p:nvPr/>
        </p:nvSpPr>
        <p:spPr bwMode="auto">
          <a:xfrm>
            <a:off x="6724650" y="6000750"/>
            <a:ext cx="500063" cy="500063"/>
          </a:xfrm>
          <a:prstGeom prst="ellipse">
            <a:avLst/>
          </a:prstGeom>
          <a:solidFill>
            <a:srgbClr val="66FFCC"/>
          </a:solidFill>
          <a:ln w="9525" algn="ctr">
            <a:solidFill>
              <a:srgbClr val="C00000"/>
            </a:solidFill>
            <a:round/>
            <a:headEnd/>
            <a:tailEnd/>
          </a:ln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42" name="Oval 22"/>
          <p:cNvSpPr>
            <a:spLocks noChangeArrowheads="1"/>
          </p:cNvSpPr>
          <p:nvPr/>
        </p:nvSpPr>
        <p:spPr bwMode="auto">
          <a:xfrm>
            <a:off x="7581900" y="5929313"/>
            <a:ext cx="500063" cy="500062"/>
          </a:xfrm>
          <a:prstGeom prst="ellipse">
            <a:avLst/>
          </a:prstGeom>
          <a:solidFill>
            <a:srgbClr val="66FFCC"/>
          </a:solidFill>
          <a:ln w="9525" algn="ctr">
            <a:solidFill>
              <a:srgbClr val="C00000"/>
            </a:solidFill>
            <a:round/>
            <a:headEnd/>
            <a:tailEnd/>
          </a:ln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73743" name="Straight Arrow Connector 23"/>
          <p:cNvCxnSpPr>
            <a:cxnSpLocks noChangeShapeType="1"/>
            <a:stCxn id="73740" idx="4"/>
            <a:endCxn id="73741" idx="0"/>
          </p:cNvCxnSpPr>
          <p:nvPr/>
        </p:nvCxnSpPr>
        <p:spPr bwMode="auto">
          <a:xfrm rot="5400000">
            <a:off x="6975475" y="5643563"/>
            <a:ext cx="357187" cy="357188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4" name="Straight Arrow Connector 24"/>
          <p:cNvCxnSpPr>
            <a:cxnSpLocks noChangeShapeType="1"/>
            <a:stCxn id="73740" idx="4"/>
            <a:endCxn id="73742" idx="1"/>
          </p:cNvCxnSpPr>
          <p:nvPr/>
        </p:nvCxnSpPr>
        <p:spPr bwMode="auto">
          <a:xfrm rot="16200000" flipH="1">
            <a:off x="7314406" y="5661820"/>
            <a:ext cx="358775" cy="322262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45" name="TextBox 25"/>
          <p:cNvSpPr txBox="1">
            <a:spLocks noChangeArrowheads="1"/>
          </p:cNvSpPr>
          <p:nvPr/>
        </p:nvSpPr>
        <p:spPr bwMode="auto">
          <a:xfrm>
            <a:off x="7153275" y="5143500"/>
            <a:ext cx="561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400" i="1">
                <a:solidFill>
                  <a:schemeClr val="tx1"/>
                </a:solidFill>
                <a:latin typeface="Times New Roman" panose="02020603050405020304" pitchFamily="18" charset="0"/>
              </a:rPr>
              <a:t>v</a:t>
            </a:r>
            <a:r>
              <a:rPr lang="en-US" altLang="fa-IR" sz="2400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cxnSp>
        <p:nvCxnSpPr>
          <p:cNvPr id="73746" name="Straight Arrow Connector 26"/>
          <p:cNvCxnSpPr>
            <a:cxnSpLocks noChangeShapeType="1"/>
            <a:stCxn id="73747" idx="4"/>
          </p:cNvCxnSpPr>
          <p:nvPr/>
        </p:nvCxnSpPr>
        <p:spPr bwMode="auto">
          <a:xfrm rot="5400000">
            <a:off x="7023894" y="4834731"/>
            <a:ext cx="571500" cy="46038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47" name="Oval 27"/>
          <p:cNvSpPr>
            <a:spLocks noChangeArrowheads="1"/>
          </p:cNvSpPr>
          <p:nvPr/>
        </p:nvSpPr>
        <p:spPr bwMode="auto">
          <a:xfrm>
            <a:off x="7081838" y="4071938"/>
            <a:ext cx="500062" cy="500062"/>
          </a:xfrm>
          <a:prstGeom prst="ellipse">
            <a:avLst/>
          </a:prstGeom>
          <a:solidFill>
            <a:srgbClr val="66FFCC"/>
          </a:solidFill>
          <a:ln w="9525" algn="ctr">
            <a:solidFill>
              <a:srgbClr val="C00000"/>
            </a:solidFill>
            <a:round/>
            <a:headEnd/>
            <a:tailEnd/>
          </a:ln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48" name="TextBox 28"/>
          <p:cNvSpPr txBox="1">
            <a:spLocks noChangeArrowheads="1"/>
          </p:cNvSpPr>
          <p:nvPr/>
        </p:nvSpPr>
        <p:spPr bwMode="auto">
          <a:xfrm>
            <a:off x="7153275" y="4071938"/>
            <a:ext cx="561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400" i="1">
                <a:solidFill>
                  <a:schemeClr val="tx1"/>
                </a:solidFill>
                <a:latin typeface="Times New Roman" panose="02020603050405020304" pitchFamily="18" charset="0"/>
              </a:rPr>
              <a:t>v</a:t>
            </a:r>
            <a:r>
              <a:rPr lang="en-US" altLang="fa-IR" sz="2400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cxnSp>
        <p:nvCxnSpPr>
          <p:cNvPr id="73749" name="Straight Arrow Connector 29"/>
          <p:cNvCxnSpPr>
            <a:cxnSpLocks noChangeShapeType="1"/>
          </p:cNvCxnSpPr>
          <p:nvPr/>
        </p:nvCxnSpPr>
        <p:spPr bwMode="auto">
          <a:xfrm rot="5400000">
            <a:off x="7269163" y="3660775"/>
            <a:ext cx="571500" cy="250825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50" name="TextBox 34"/>
          <p:cNvSpPr txBox="1">
            <a:spLocks noChangeArrowheads="1"/>
          </p:cNvSpPr>
          <p:nvPr/>
        </p:nvSpPr>
        <p:spPr bwMode="auto">
          <a:xfrm>
            <a:off x="7367588" y="4733925"/>
            <a:ext cx="561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600" i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fa-IR" sz="2400" i="1" baseline="-25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51" name="TextBox 35"/>
          <p:cNvSpPr txBox="1">
            <a:spLocks noChangeArrowheads="1"/>
          </p:cNvSpPr>
          <p:nvPr/>
        </p:nvSpPr>
        <p:spPr bwMode="auto">
          <a:xfrm>
            <a:off x="7581900" y="3590925"/>
            <a:ext cx="561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000" i="1">
                <a:solidFill>
                  <a:srgbClr val="FF0000"/>
                </a:solidFill>
                <a:latin typeface="Times New Roman" panose="02020603050405020304" pitchFamily="18" charset="0"/>
              </a:rPr>
              <a:t>∞</a:t>
            </a:r>
            <a:endParaRPr lang="en-US" altLang="fa-IR" sz="2400" i="1" baseline="-25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52" name="TextBox 36"/>
          <p:cNvSpPr txBox="1">
            <a:spLocks noChangeArrowheads="1"/>
          </p:cNvSpPr>
          <p:nvPr/>
        </p:nvSpPr>
        <p:spPr bwMode="auto">
          <a:xfrm>
            <a:off x="7510463" y="5600700"/>
            <a:ext cx="561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000" i="1">
                <a:solidFill>
                  <a:srgbClr val="FF0000"/>
                </a:solidFill>
                <a:latin typeface="Times New Roman" panose="02020603050405020304" pitchFamily="18" charset="0"/>
              </a:rPr>
              <a:t>∞</a:t>
            </a:r>
            <a:endParaRPr lang="en-US" altLang="fa-IR" sz="2400" i="1" baseline="-25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53" name="TextBox 37"/>
          <p:cNvSpPr txBox="1">
            <a:spLocks noChangeArrowheads="1"/>
          </p:cNvSpPr>
          <p:nvPr/>
        </p:nvSpPr>
        <p:spPr bwMode="auto">
          <a:xfrm>
            <a:off x="6786563" y="5600700"/>
            <a:ext cx="561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000" i="1">
                <a:solidFill>
                  <a:srgbClr val="FF0000"/>
                </a:solidFill>
                <a:latin typeface="Times New Roman" panose="02020603050405020304" pitchFamily="18" charset="0"/>
              </a:rPr>
              <a:t>∞</a:t>
            </a:r>
            <a:endParaRPr lang="en-US" altLang="fa-IR" sz="2400" i="1" baseline="-25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54" name="Oval 38"/>
          <p:cNvSpPr>
            <a:spLocks noChangeArrowheads="1"/>
          </p:cNvSpPr>
          <p:nvPr/>
        </p:nvSpPr>
        <p:spPr bwMode="auto">
          <a:xfrm>
            <a:off x="7429500" y="214313"/>
            <a:ext cx="500063" cy="500062"/>
          </a:xfrm>
          <a:prstGeom prst="ellipse">
            <a:avLst/>
          </a:prstGeom>
          <a:solidFill>
            <a:srgbClr val="66FFCC"/>
          </a:solidFill>
          <a:ln w="9525" algn="ctr">
            <a:solidFill>
              <a:srgbClr val="C00000"/>
            </a:solidFill>
            <a:round/>
            <a:headEnd/>
            <a:tailEnd/>
          </a:ln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55" name="TextBox 39"/>
          <p:cNvSpPr txBox="1">
            <a:spLocks noChangeArrowheads="1"/>
          </p:cNvSpPr>
          <p:nvPr/>
        </p:nvSpPr>
        <p:spPr bwMode="auto">
          <a:xfrm>
            <a:off x="7500938" y="214313"/>
            <a:ext cx="357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400" b="0" i="1">
                <a:solidFill>
                  <a:schemeClr val="tx1"/>
                </a:solidFill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73756" name="Oval 40"/>
          <p:cNvSpPr>
            <a:spLocks noChangeArrowheads="1"/>
          </p:cNvSpPr>
          <p:nvPr/>
        </p:nvSpPr>
        <p:spPr bwMode="auto">
          <a:xfrm>
            <a:off x="7500938" y="3000375"/>
            <a:ext cx="500062" cy="500063"/>
          </a:xfrm>
          <a:prstGeom prst="ellipse">
            <a:avLst/>
          </a:prstGeom>
          <a:solidFill>
            <a:srgbClr val="66FFCC"/>
          </a:solidFill>
          <a:ln w="9525" algn="ctr">
            <a:solidFill>
              <a:srgbClr val="C00000"/>
            </a:solidFill>
            <a:round/>
            <a:headEnd/>
            <a:tailEnd/>
          </a:ln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57" name="TextBox 41"/>
          <p:cNvSpPr txBox="1">
            <a:spLocks noChangeArrowheads="1"/>
          </p:cNvSpPr>
          <p:nvPr/>
        </p:nvSpPr>
        <p:spPr bwMode="auto">
          <a:xfrm>
            <a:off x="7572375" y="3000375"/>
            <a:ext cx="500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400" b="0" i="1">
                <a:solidFill>
                  <a:schemeClr val="tx1"/>
                </a:solidFill>
                <a:latin typeface="Times New Roman" panose="02020603050405020304" pitchFamily="18" charset="0"/>
              </a:rPr>
              <a:t>u</a:t>
            </a:r>
            <a:r>
              <a:rPr lang="en-US" altLang="fa-IR" sz="2400" b="0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endParaRPr lang="en-US" altLang="fa-IR" sz="2400" b="0" i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58" name="Rounded Rectangle 42"/>
          <p:cNvSpPr>
            <a:spLocks noChangeArrowheads="1"/>
          </p:cNvSpPr>
          <p:nvPr/>
        </p:nvSpPr>
        <p:spPr bwMode="auto">
          <a:xfrm>
            <a:off x="6500813" y="142875"/>
            <a:ext cx="1714500" cy="257175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59" name="Rounded Rectangle 43"/>
          <p:cNvSpPr>
            <a:spLocks noChangeArrowheads="1"/>
          </p:cNvSpPr>
          <p:nvPr/>
        </p:nvSpPr>
        <p:spPr bwMode="auto">
          <a:xfrm>
            <a:off x="6643688" y="2857500"/>
            <a:ext cx="1714500" cy="39290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7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27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79C7F1-3B04-4638-8639-48EC05B5ADD8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Mapping for Area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1808163"/>
          </a:xfrm>
        </p:spPr>
        <p:txBody>
          <a:bodyPr/>
          <a:lstStyle/>
          <a:p>
            <a:pPr eaLnBrk="1" hangingPunct="1"/>
            <a:r>
              <a:rPr lang="en-US" altLang="fa-IR" sz="1800" smtClean="0"/>
              <a:t>Optimizing for area vs. optimizing for delay</a:t>
            </a:r>
          </a:p>
          <a:p>
            <a:pPr lvl="1" eaLnBrk="1" hangingPunct="1"/>
            <a:r>
              <a:rPr lang="en-US" altLang="fa-IR" sz="1800" smtClean="0"/>
              <a:t>Reducing LUTs (area) may increase delay</a:t>
            </a:r>
          </a:p>
          <a:p>
            <a:pPr eaLnBrk="1" hangingPunct="1"/>
            <a:r>
              <a:rPr lang="en-US" altLang="fa-IR" sz="1800" smtClean="0"/>
              <a:t>Based on network flow problem</a:t>
            </a:r>
          </a:p>
          <a:p>
            <a:pPr lvl="1" eaLnBrk="1" hangingPunct="1"/>
            <a:endParaRPr lang="en-US" altLang="fa-IR" sz="1800" smtClean="0"/>
          </a:p>
        </p:txBody>
      </p:sp>
      <p:grpSp>
        <p:nvGrpSpPr>
          <p:cNvPr id="8197" name="Group 4"/>
          <p:cNvGrpSpPr>
            <a:grpSpLocks/>
          </p:cNvGrpSpPr>
          <p:nvPr/>
        </p:nvGrpSpPr>
        <p:grpSpPr bwMode="auto">
          <a:xfrm>
            <a:off x="1922463" y="3733800"/>
            <a:ext cx="1811337" cy="2743200"/>
            <a:chOff x="768" y="2352"/>
            <a:chExt cx="1141" cy="1728"/>
          </a:xfrm>
        </p:grpSpPr>
        <p:sp>
          <p:nvSpPr>
            <p:cNvPr id="8245" name="Rectangle 5"/>
            <p:cNvSpPr>
              <a:spLocks noChangeArrowheads="1"/>
            </p:cNvSpPr>
            <p:nvPr/>
          </p:nvSpPr>
          <p:spPr bwMode="auto">
            <a:xfrm>
              <a:off x="864" y="2784"/>
              <a:ext cx="173" cy="17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46" name="Rectangle 6"/>
            <p:cNvSpPr>
              <a:spLocks noChangeArrowheads="1"/>
            </p:cNvSpPr>
            <p:nvPr/>
          </p:nvSpPr>
          <p:spPr bwMode="auto">
            <a:xfrm>
              <a:off x="960" y="2448"/>
              <a:ext cx="173" cy="17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47" name="Rectangle 7"/>
            <p:cNvSpPr>
              <a:spLocks noChangeArrowheads="1"/>
            </p:cNvSpPr>
            <p:nvPr/>
          </p:nvSpPr>
          <p:spPr bwMode="auto">
            <a:xfrm>
              <a:off x="768" y="3131"/>
              <a:ext cx="173" cy="17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8248" name="AutoShape 8"/>
            <p:cNvCxnSpPr>
              <a:cxnSpLocks noChangeShapeType="1"/>
              <a:stCxn id="8246" idx="2"/>
              <a:endCxn id="8245" idx="0"/>
            </p:cNvCxnSpPr>
            <p:nvPr/>
          </p:nvCxnSpPr>
          <p:spPr bwMode="auto">
            <a:xfrm rot="5400000">
              <a:off x="917" y="2655"/>
              <a:ext cx="163" cy="96"/>
            </a:xfrm>
            <a:prstGeom prst="bentConnector3">
              <a:avLst>
                <a:gd name="adj1" fmla="val 49694"/>
              </a:avLst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9" name="AutoShape 9"/>
            <p:cNvCxnSpPr>
              <a:cxnSpLocks noChangeShapeType="1"/>
              <a:stCxn id="8245" idx="2"/>
              <a:endCxn id="8247" idx="0"/>
            </p:cNvCxnSpPr>
            <p:nvPr/>
          </p:nvCxnSpPr>
          <p:spPr bwMode="auto">
            <a:xfrm rot="5400000">
              <a:off x="816" y="2996"/>
              <a:ext cx="174" cy="9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50" name="Line 10"/>
            <p:cNvSpPr>
              <a:spLocks noChangeShapeType="1"/>
            </p:cNvSpPr>
            <p:nvPr/>
          </p:nvSpPr>
          <p:spPr bwMode="auto">
            <a:xfrm>
              <a:off x="1080" y="2352"/>
              <a:ext cx="0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51" name="Line 11"/>
            <p:cNvSpPr>
              <a:spLocks noChangeShapeType="1"/>
            </p:cNvSpPr>
            <p:nvPr/>
          </p:nvSpPr>
          <p:spPr bwMode="auto">
            <a:xfrm>
              <a:off x="1016" y="2352"/>
              <a:ext cx="0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52" name="Line 12"/>
            <p:cNvSpPr>
              <a:spLocks noChangeShapeType="1"/>
            </p:cNvSpPr>
            <p:nvPr/>
          </p:nvSpPr>
          <p:spPr bwMode="auto">
            <a:xfrm>
              <a:off x="904" y="2352"/>
              <a:ext cx="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53" name="Line 13"/>
            <p:cNvSpPr>
              <a:spLocks noChangeShapeType="1"/>
            </p:cNvSpPr>
            <p:nvPr/>
          </p:nvSpPr>
          <p:spPr bwMode="auto">
            <a:xfrm>
              <a:off x="808" y="2352"/>
              <a:ext cx="0" cy="777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54" name="Rectangle 14"/>
            <p:cNvSpPr>
              <a:spLocks noChangeArrowheads="1"/>
            </p:cNvSpPr>
            <p:nvPr/>
          </p:nvSpPr>
          <p:spPr bwMode="auto">
            <a:xfrm>
              <a:off x="1267" y="3128"/>
              <a:ext cx="173" cy="17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55" name="Rectangle 15"/>
            <p:cNvSpPr>
              <a:spLocks noChangeArrowheads="1"/>
            </p:cNvSpPr>
            <p:nvPr/>
          </p:nvSpPr>
          <p:spPr bwMode="auto">
            <a:xfrm>
              <a:off x="1363" y="2792"/>
              <a:ext cx="173" cy="17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56" name="Rectangle 16"/>
            <p:cNvSpPr>
              <a:spLocks noChangeArrowheads="1"/>
            </p:cNvSpPr>
            <p:nvPr/>
          </p:nvSpPr>
          <p:spPr bwMode="auto">
            <a:xfrm>
              <a:off x="1171" y="3475"/>
              <a:ext cx="173" cy="17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8257" name="AutoShape 17"/>
            <p:cNvCxnSpPr>
              <a:cxnSpLocks noChangeShapeType="1"/>
              <a:stCxn id="8255" idx="2"/>
              <a:endCxn id="8254" idx="0"/>
            </p:cNvCxnSpPr>
            <p:nvPr/>
          </p:nvCxnSpPr>
          <p:spPr bwMode="auto">
            <a:xfrm rot="5400000">
              <a:off x="1320" y="2999"/>
              <a:ext cx="163" cy="96"/>
            </a:xfrm>
            <a:prstGeom prst="bentConnector3">
              <a:avLst>
                <a:gd name="adj1" fmla="val 49694"/>
              </a:avLst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58" name="Line 18"/>
            <p:cNvSpPr>
              <a:spLocks noChangeShapeType="1"/>
            </p:cNvSpPr>
            <p:nvPr/>
          </p:nvSpPr>
          <p:spPr bwMode="auto">
            <a:xfrm>
              <a:off x="1483" y="2360"/>
              <a:ext cx="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59" name="Line 19"/>
            <p:cNvSpPr>
              <a:spLocks noChangeShapeType="1"/>
            </p:cNvSpPr>
            <p:nvPr/>
          </p:nvSpPr>
          <p:spPr bwMode="auto">
            <a:xfrm>
              <a:off x="1419" y="2360"/>
              <a:ext cx="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60" name="Line 20"/>
            <p:cNvSpPr>
              <a:spLocks noChangeShapeType="1"/>
            </p:cNvSpPr>
            <p:nvPr/>
          </p:nvSpPr>
          <p:spPr bwMode="auto">
            <a:xfrm>
              <a:off x="1307" y="2360"/>
              <a:ext cx="0" cy="76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61" name="Rectangle 21"/>
            <p:cNvSpPr>
              <a:spLocks noChangeArrowheads="1"/>
            </p:cNvSpPr>
            <p:nvPr/>
          </p:nvSpPr>
          <p:spPr bwMode="auto">
            <a:xfrm>
              <a:off x="1640" y="3464"/>
              <a:ext cx="173" cy="17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62" name="Rectangle 22"/>
            <p:cNvSpPr>
              <a:spLocks noChangeArrowheads="1"/>
            </p:cNvSpPr>
            <p:nvPr/>
          </p:nvSpPr>
          <p:spPr bwMode="auto">
            <a:xfrm>
              <a:off x="1736" y="3128"/>
              <a:ext cx="173" cy="17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63" name="Rectangle 23"/>
            <p:cNvSpPr>
              <a:spLocks noChangeArrowheads="1"/>
            </p:cNvSpPr>
            <p:nvPr/>
          </p:nvSpPr>
          <p:spPr bwMode="auto">
            <a:xfrm>
              <a:off x="1544" y="3811"/>
              <a:ext cx="173" cy="17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8264" name="AutoShape 24"/>
            <p:cNvCxnSpPr>
              <a:cxnSpLocks noChangeShapeType="1"/>
              <a:stCxn id="8262" idx="2"/>
              <a:endCxn id="8261" idx="0"/>
            </p:cNvCxnSpPr>
            <p:nvPr/>
          </p:nvCxnSpPr>
          <p:spPr bwMode="auto">
            <a:xfrm rot="5400000">
              <a:off x="1693" y="3335"/>
              <a:ext cx="163" cy="96"/>
            </a:xfrm>
            <a:prstGeom prst="bentConnector3">
              <a:avLst>
                <a:gd name="adj1" fmla="val 49694"/>
              </a:avLst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65" name="Line 25"/>
            <p:cNvSpPr>
              <a:spLocks noChangeShapeType="1"/>
            </p:cNvSpPr>
            <p:nvPr/>
          </p:nvSpPr>
          <p:spPr bwMode="auto">
            <a:xfrm>
              <a:off x="1856" y="2360"/>
              <a:ext cx="0" cy="76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66" name="Line 26"/>
            <p:cNvSpPr>
              <a:spLocks noChangeShapeType="1"/>
            </p:cNvSpPr>
            <p:nvPr/>
          </p:nvSpPr>
          <p:spPr bwMode="auto">
            <a:xfrm>
              <a:off x="1792" y="2360"/>
              <a:ext cx="0" cy="76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67" name="Line 27"/>
            <p:cNvSpPr>
              <a:spLocks noChangeShapeType="1"/>
            </p:cNvSpPr>
            <p:nvPr/>
          </p:nvSpPr>
          <p:spPr bwMode="auto">
            <a:xfrm>
              <a:off x="1680" y="2360"/>
              <a:ext cx="0" cy="109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68" name="Line 28"/>
            <p:cNvSpPr>
              <a:spLocks noChangeShapeType="1"/>
            </p:cNvSpPr>
            <p:nvPr/>
          </p:nvSpPr>
          <p:spPr bwMode="auto">
            <a:xfrm>
              <a:off x="864" y="3323"/>
              <a:ext cx="0" cy="69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69" name="Line 29"/>
            <p:cNvSpPr>
              <a:spLocks noChangeShapeType="1"/>
            </p:cNvSpPr>
            <p:nvPr/>
          </p:nvSpPr>
          <p:spPr bwMode="auto">
            <a:xfrm flipV="1">
              <a:off x="1200" y="3387"/>
              <a:ext cx="0" cy="75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cxnSp>
          <p:nvCxnSpPr>
            <p:cNvPr id="8270" name="AutoShape 30"/>
            <p:cNvCxnSpPr>
              <a:cxnSpLocks noChangeShapeType="1"/>
              <a:stCxn id="8268" idx="1"/>
              <a:endCxn id="8269" idx="1"/>
            </p:cNvCxnSpPr>
            <p:nvPr/>
          </p:nvCxnSpPr>
          <p:spPr bwMode="auto">
            <a:xfrm flipV="1">
              <a:off x="864" y="3388"/>
              <a:ext cx="336" cy="4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71" name="Line 31"/>
            <p:cNvSpPr>
              <a:spLocks noChangeShapeType="1"/>
            </p:cNvSpPr>
            <p:nvPr/>
          </p:nvSpPr>
          <p:spPr bwMode="auto">
            <a:xfrm>
              <a:off x="1256" y="3658"/>
              <a:ext cx="0" cy="69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72" name="Line 32"/>
            <p:cNvSpPr>
              <a:spLocks noChangeShapeType="1"/>
            </p:cNvSpPr>
            <p:nvPr/>
          </p:nvSpPr>
          <p:spPr bwMode="auto">
            <a:xfrm flipV="1">
              <a:off x="1592" y="3725"/>
              <a:ext cx="0" cy="75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cxnSp>
          <p:nvCxnSpPr>
            <p:cNvPr id="8273" name="AutoShape 33"/>
            <p:cNvCxnSpPr>
              <a:cxnSpLocks noChangeShapeType="1"/>
              <a:stCxn id="8271" idx="1"/>
              <a:endCxn id="8272" idx="1"/>
            </p:cNvCxnSpPr>
            <p:nvPr/>
          </p:nvCxnSpPr>
          <p:spPr bwMode="auto">
            <a:xfrm flipV="1">
              <a:off x="1256" y="3726"/>
              <a:ext cx="336" cy="1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74" name="Line 34"/>
            <p:cNvSpPr>
              <a:spLocks noChangeShapeType="1"/>
            </p:cNvSpPr>
            <p:nvPr/>
          </p:nvSpPr>
          <p:spPr bwMode="auto">
            <a:xfrm>
              <a:off x="1344" y="3296"/>
              <a:ext cx="0" cy="8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75" name="Line 35"/>
            <p:cNvSpPr>
              <a:spLocks noChangeShapeType="1"/>
            </p:cNvSpPr>
            <p:nvPr/>
          </p:nvSpPr>
          <p:spPr bwMode="auto">
            <a:xfrm flipV="1">
              <a:off x="1280" y="3384"/>
              <a:ext cx="0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cxnSp>
          <p:nvCxnSpPr>
            <p:cNvPr id="8276" name="AutoShape 36"/>
            <p:cNvCxnSpPr>
              <a:cxnSpLocks noChangeShapeType="1"/>
              <a:stCxn id="8275" idx="1"/>
              <a:endCxn id="8274" idx="1"/>
            </p:cNvCxnSpPr>
            <p:nvPr/>
          </p:nvCxnSpPr>
          <p:spPr bwMode="auto">
            <a:xfrm flipV="1">
              <a:off x="1280" y="3382"/>
              <a:ext cx="64" cy="2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77" name="Line 37"/>
            <p:cNvSpPr>
              <a:spLocks noChangeShapeType="1"/>
            </p:cNvSpPr>
            <p:nvPr/>
          </p:nvSpPr>
          <p:spPr bwMode="auto">
            <a:xfrm>
              <a:off x="1728" y="3640"/>
              <a:ext cx="0" cy="8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78" name="Line 38"/>
            <p:cNvSpPr>
              <a:spLocks noChangeShapeType="1"/>
            </p:cNvSpPr>
            <p:nvPr/>
          </p:nvSpPr>
          <p:spPr bwMode="auto">
            <a:xfrm flipV="1">
              <a:off x="1664" y="3728"/>
              <a:ext cx="0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cxnSp>
          <p:nvCxnSpPr>
            <p:cNvPr id="8279" name="AutoShape 39"/>
            <p:cNvCxnSpPr>
              <a:cxnSpLocks noChangeShapeType="1"/>
              <a:stCxn id="8278" idx="1"/>
              <a:endCxn id="8277" idx="1"/>
            </p:cNvCxnSpPr>
            <p:nvPr/>
          </p:nvCxnSpPr>
          <p:spPr bwMode="auto">
            <a:xfrm flipV="1">
              <a:off x="1664" y="3726"/>
              <a:ext cx="64" cy="2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80" name="Line 40"/>
            <p:cNvSpPr>
              <a:spLocks noChangeShapeType="1"/>
            </p:cNvSpPr>
            <p:nvPr/>
          </p:nvSpPr>
          <p:spPr bwMode="auto">
            <a:xfrm>
              <a:off x="1632" y="3984"/>
              <a:ext cx="0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782377" name="Text Box 41"/>
          <p:cNvSpPr txBox="1">
            <a:spLocks noChangeArrowheads="1"/>
          </p:cNvSpPr>
          <p:nvPr/>
        </p:nvSpPr>
        <p:spPr bwMode="auto">
          <a:xfrm>
            <a:off x="1066800" y="5715000"/>
            <a:ext cx="12033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>
                <a:solidFill>
                  <a:schemeClr val="tx1"/>
                </a:solidFill>
                <a:latin typeface="Times New Roman" panose="02020603050405020304" pitchFamily="18" charset="0"/>
              </a:rPr>
              <a:t>Area = 3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>
                <a:solidFill>
                  <a:schemeClr val="tx1"/>
                </a:solidFill>
                <a:latin typeface="Times New Roman" panose="02020603050405020304" pitchFamily="18" charset="0"/>
              </a:rPr>
              <a:t>Delay = 3</a:t>
            </a:r>
            <a:endParaRPr lang="en-US" altLang="fa-IR" sz="3200">
              <a:solidFill>
                <a:schemeClr val="tx1"/>
              </a:solidFill>
              <a:latin typeface="Bradley Hand ITC" panose="03070402050302030203" pitchFamily="66" charset="0"/>
            </a:endParaRPr>
          </a:p>
        </p:txBody>
      </p:sp>
      <p:grpSp>
        <p:nvGrpSpPr>
          <p:cNvPr id="8199" name="Group 42"/>
          <p:cNvGrpSpPr>
            <a:grpSpLocks/>
          </p:cNvGrpSpPr>
          <p:nvPr/>
        </p:nvGrpSpPr>
        <p:grpSpPr bwMode="auto">
          <a:xfrm>
            <a:off x="5046663" y="3733800"/>
            <a:ext cx="1811337" cy="2743200"/>
            <a:chOff x="768" y="2352"/>
            <a:chExt cx="1141" cy="1728"/>
          </a:xfrm>
        </p:grpSpPr>
        <p:sp>
          <p:nvSpPr>
            <p:cNvPr id="8209" name="Rectangle 43"/>
            <p:cNvSpPr>
              <a:spLocks noChangeArrowheads="1"/>
            </p:cNvSpPr>
            <p:nvPr/>
          </p:nvSpPr>
          <p:spPr bwMode="auto">
            <a:xfrm>
              <a:off x="864" y="2784"/>
              <a:ext cx="173" cy="17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10" name="Rectangle 44"/>
            <p:cNvSpPr>
              <a:spLocks noChangeArrowheads="1"/>
            </p:cNvSpPr>
            <p:nvPr/>
          </p:nvSpPr>
          <p:spPr bwMode="auto">
            <a:xfrm>
              <a:off x="960" y="2448"/>
              <a:ext cx="173" cy="17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11" name="Rectangle 45"/>
            <p:cNvSpPr>
              <a:spLocks noChangeArrowheads="1"/>
            </p:cNvSpPr>
            <p:nvPr/>
          </p:nvSpPr>
          <p:spPr bwMode="auto">
            <a:xfrm>
              <a:off x="768" y="3131"/>
              <a:ext cx="173" cy="17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8212" name="AutoShape 46"/>
            <p:cNvCxnSpPr>
              <a:cxnSpLocks noChangeShapeType="1"/>
              <a:stCxn id="8210" idx="2"/>
              <a:endCxn id="8209" idx="0"/>
            </p:cNvCxnSpPr>
            <p:nvPr/>
          </p:nvCxnSpPr>
          <p:spPr bwMode="auto">
            <a:xfrm rot="5400000">
              <a:off x="917" y="2655"/>
              <a:ext cx="163" cy="96"/>
            </a:xfrm>
            <a:prstGeom prst="bentConnector3">
              <a:avLst>
                <a:gd name="adj1" fmla="val 49694"/>
              </a:avLst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3" name="AutoShape 47"/>
            <p:cNvCxnSpPr>
              <a:cxnSpLocks noChangeShapeType="1"/>
              <a:stCxn id="8209" idx="2"/>
              <a:endCxn id="8211" idx="0"/>
            </p:cNvCxnSpPr>
            <p:nvPr/>
          </p:nvCxnSpPr>
          <p:spPr bwMode="auto">
            <a:xfrm rot="5400000">
              <a:off x="816" y="2996"/>
              <a:ext cx="174" cy="9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4" name="Line 48"/>
            <p:cNvSpPr>
              <a:spLocks noChangeShapeType="1"/>
            </p:cNvSpPr>
            <p:nvPr/>
          </p:nvSpPr>
          <p:spPr bwMode="auto">
            <a:xfrm>
              <a:off x="1080" y="2352"/>
              <a:ext cx="0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15" name="Line 49"/>
            <p:cNvSpPr>
              <a:spLocks noChangeShapeType="1"/>
            </p:cNvSpPr>
            <p:nvPr/>
          </p:nvSpPr>
          <p:spPr bwMode="auto">
            <a:xfrm>
              <a:off x="1016" y="2352"/>
              <a:ext cx="0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16" name="Line 50"/>
            <p:cNvSpPr>
              <a:spLocks noChangeShapeType="1"/>
            </p:cNvSpPr>
            <p:nvPr/>
          </p:nvSpPr>
          <p:spPr bwMode="auto">
            <a:xfrm>
              <a:off x="904" y="2352"/>
              <a:ext cx="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17" name="Line 51"/>
            <p:cNvSpPr>
              <a:spLocks noChangeShapeType="1"/>
            </p:cNvSpPr>
            <p:nvPr/>
          </p:nvSpPr>
          <p:spPr bwMode="auto">
            <a:xfrm>
              <a:off x="808" y="2352"/>
              <a:ext cx="0" cy="777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18" name="Rectangle 52"/>
            <p:cNvSpPr>
              <a:spLocks noChangeArrowheads="1"/>
            </p:cNvSpPr>
            <p:nvPr/>
          </p:nvSpPr>
          <p:spPr bwMode="auto">
            <a:xfrm>
              <a:off x="1267" y="3128"/>
              <a:ext cx="173" cy="17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19" name="Rectangle 53"/>
            <p:cNvSpPr>
              <a:spLocks noChangeArrowheads="1"/>
            </p:cNvSpPr>
            <p:nvPr/>
          </p:nvSpPr>
          <p:spPr bwMode="auto">
            <a:xfrm>
              <a:off x="1363" y="2792"/>
              <a:ext cx="173" cy="17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20" name="Rectangle 54"/>
            <p:cNvSpPr>
              <a:spLocks noChangeArrowheads="1"/>
            </p:cNvSpPr>
            <p:nvPr/>
          </p:nvSpPr>
          <p:spPr bwMode="auto">
            <a:xfrm>
              <a:off x="1171" y="3475"/>
              <a:ext cx="173" cy="17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8221" name="AutoShape 55"/>
            <p:cNvCxnSpPr>
              <a:cxnSpLocks noChangeShapeType="1"/>
              <a:stCxn id="8219" idx="2"/>
              <a:endCxn id="8218" idx="0"/>
            </p:cNvCxnSpPr>
            <p:nvPr/>
          </p:nvCxnSpPr>
          <p:spPr bwMode="auto">
            <a:xfrm rot="5400000">
              <a:off x="1320" y="2999"/>
              <a:ext cx="163" cy="96"/>
            </a:xfrm>
            <a:prstGeom prst="bentConnector3">
              <a:avLst>
                <a:gd name="adj1" fmla="val 49694"/>
              </a:avLst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22" name="Line 56"/>
            <p:cNvSpPr>
              <a:spLocks noChangeShapeType="1"/>
            </p:cNvSpPr>
            <p:nvPr/>
          </p:nvSpPr>
          <p:spPr bwMode="auto">
            <a:xfrm>
              <a:off x="1483" y="2360"/>
              <a:ext cx="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23" name="Line 57"/>
            <p:cNvSpPr>
              <a:spLocks noChangeShapeType="1"/>
            </p:cNvSpPr>
            <p:nvPr/>
          </p:nvSpPr>
          <p:spPr bwMode="auto">
            <a:xfrm>
              <a:off x="1419" y="2360"/>
              <a:ext cx="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24" name="Line 58"/>
            <p:cNvSpPr>
              <a:spLocks noChangeShapeType="1"/>
            </p:cNvSpPr>
            <p:nvPr/>
          </p:nvSpPr>
          <p:spPr bwMode="auto">
            <a:xfrm>
              <a:off x="1307" y="2360"/>
              <a:ext cx="0" cy="76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25" name="Rectangle 59"/>
            <p:cNvSpPr>
              <a:spLocks noChangeArrowheads="1"/>
            </p:cNvSpPr>
            <p:nvPr/>
          </p:nvSpPr>
          <p:spPr bwMode="auto">
            <a:xfrm>
              <a:off x="1640" y="3464"/>
              <a:ext cx="173" cy="17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26" name="Rectangle 60"/>
            <p:cNvSpPr>
              <a:spLocks noChangeArrowheads="1"/>
            </p:cNvSpPr>
            <p:nvPr/>
          </p:nvSpPr>
          <p:spPr bwMode="auto">
            <a:xfrm>
              <a:off x="1736" y="3128"/>
              <a:ext cx="173" cy="17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27" name="Rectangle 61"/>
            <p:cNvSpPr>
              <a:spLocks noChangeArrowheads="1"/>
            </p:cNvSpPr>
            <p:nvPr/>
          </p:nvSpPr>
          <p:spPr bwMode="auto">
            <a:xfrm>
              <a:off x="1544" y="3811"/>
              <a:ext cx="173" cy="17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8228" name="AutoShape 62"/>
            <p:cNvCxnSpPr>
              <a:cxnSpLocks noChangeShapeType="1"/>
              <a:stCxn id="8226" idx="2"/>
              <a:endCxn id="8225" idx="0"/>
            </p:cNvCxnSpPr>
            <p:nvPr/>
          </p:nvCxnSpPr>
          <p:spPr bwMode="auto">
            <a:xfrm rot="5400000">
              <a:off x="1693" y="3335"/>
              <a:ext cx="163" cy="96"/>
            </a:xfrm>
            <a:prstGeom prst="bentConnector3">
              <a:avLst>
                <a:gd name="adj1" fmla="val 49694"/>
              </a:avLst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29" name="Line 63"/>
            <p:cNvSpPr>
              <a:spLocks noChangeShapeType="1"/>
            </p:cNvSpPr>
            <p:nvPr/>
          </p:nvSpPr>
          <p:spPr bwMode="auto">
            <a:xfrm>
              <a:off x="1856" y="2360"/>
              <a:ext cx="0" cy="76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30" name="Line 64"/>
            <p:cNvSpPr>
              <a:spLocks noChangeShapeType="1"/>
            </p:cNvSpPr>
            <p:nvPr/>
          </p:nvSpPr>
          <p:spPr bwMode="auto">
            <a:xfrm>
              <a:off x="1792" y="2360"/>
              <a:ext cx="0" cy="76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31" name="Line 65"/>
            <p:cNvSpPr>
              <a:spLocks noChangeShapeType="1"/>
            </p:cNvSpPr>
            <p:nvPr/>
          </p:nvSpPr>
          <p:spPr bwMode="auto">
            <a:xfrm>
              <a:off x="1680" y="2360"/>
              <a:ext cx="0" cy="109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32" name="Line 66"/>
            <p:cNvSpPr>
              <a:spLocks noChangeShapeType="1"/>
            </p:cNvSpPr>
            <p:nvPr/>
          </p:nvSpPr>
          <p:spPr bwMode="auto">
            <a:xfrm>
              <a:off x="864" y="3323"/>
              <a:ext cx="0" cy="69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33" name="Line 67"/>
            <p:cNvSpPr>
              <a:spLocks noChangeShapeType="1"/>
            </p:cNvSpPr>
            <p:nvPr/>
          </p:nvSpPr>
          <p:spPr bwMode="auto">
            <a:xfrm flipV="1">
              <a:off x="1200" y="3387"/>
              <a:ext cx="0" cy="75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cxnSp>
          <p:nvCxnSpPr>
            <p:cNvPr id="8234" name="AutoShape 68"/>
            <p:cNvCxnSpPr>
              <a:cxnSpLocks noChangeShapeType="1"/>
              <a:stCxn id="8232" idx="1"/>
              <a:endCxn id="8233" idx="1"/>
            </p:cNvCxnSpPr>
            <p:nvPr/>
          </p:nvCxnSpPr>
          <p:spPr bwMode="auto">
            <a:xfrm flipV="1">
              <a:off x="864" y="3388"/>
              <a:ext cx="336" cy="4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35" name="Line 69"/>
            <p:cNvSpPr>
              <a:spLocks noChangeShapeType="1"/>
            </p:cNvSpPr>
            <p:nvPr/>
          </p:nvSpPr>
          <p:spPr bwMode="auto">
            <a:xfrm>
              <a:off x="1256" y="3658"/>
              <a:ext cx="0" cy="69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36" name="Line 70"/>
            <p:cNvSpPr>
              <a:spLocks noChangeShapeType="1"/>
            </p:cNvSpPr>
            <p:nvPr/>
          </p:nvSpPr>
          <p:spPr bwMode="auto">
            <a:xfrm flipV="1">
              <a:off x="1592" y="3725"/>
              <a:ext cx="0" cy="75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cxnSp>
          <p:nvCxnSpPr>
            <p:cNvPr id="8237" name="AutoShape 71"/>
            <p:cNvCxnSpPr>
              <a:cxnSpLocks noChangeShapeType="1"/>
              <a:stCxn id="8235" idx="1"/>
              <a:endCxn id="8236" idx="1"/>
            </p:cNvCxnSpPr>
            <p:nvPr/>
          </p:nvCxnSpPr>
          <p:spPr bwMode="auto">
            <a:xfrm flipV="1">
              <a:off x="1256" y="3726"/>
              <a:ext cx="336" cy="1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38" name="Line 72"/>
            <p:cNvSpPr>
              <a:spLocks noChangeShapeType="1"/>
            </p:cNvSpPr>
            <p:nvPr/>
          </p:nvSpPr>
          <p:spPr bwMode="auto">
            <a:xfrm>
              <a:off x="1344" y="3296"/>
              <a:ext cx="0" cy="8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39" name="Line 73"/>
            <p:cNvSpPr>
              <a:spLocks noChangeShapeType="1"/>
            </p:cNvSpPr>
            <p:nvPr/>
          </p:nvSpPr>
          <p:spPr bwMode="auto">
            <a:xfrm flipV="1">
              <a:off x="1280" y="3384"/>
              <a:ext cx="0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cxnSp>
          <p:nvCxnSpPr>
            <p:cNvPr id="8240" name="AutoShape 74"/>
            <p:cNvCxnSpPr>
              <a:cxnSpLocks noChangeShapeType="1"/>
              <a:stCxn id="8239" idx="1"/>
              <a:endCxn id="8238" idx="1"/>
            </p:cNvCxnSpPr>
            <p:nvPr/>
          </p:nvCxnSpPr>
          <p:spPr bwMode="auto">
            <a:xfrm flipV="1">
              <a:off x="1280" y="3382"/>
              <a:ext cx="64" cy="2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41" name="Line 75"/>
            <p:cNvSpPr>
              <a:spLocks noChangeShapeType="1"/>
            </p:cNvSpPr>
            <p:nvPr/>
          </p:nvSpPr>
          <p:spPr bwMode="auto">
            <a:xfrm>
              <a:off x="1728" y="3640"/>
              <a:ext cx="0" cy="8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42" name="Line 76"/>
            <p:cNvSpPr>
              <a:spLocks noChangeShapeType="1"/>
            </p:cNvSpPr>
            <p:nvPr/>
          </p:nvSpPr>
          <p:spPr bwMode="auto">
            <a:xfrm flipV="1">
              <a:off x="1664" y="3728"/>
              <a:ext cx="0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cxnSp>
          <p:nvCxnSpPr>
            <p:cNvPr id="8243" name="AutoShape 77"/>
            <p:cNvCxnSpPr>
              <a:cxnSpLocks noChangeShapeType="1"/>
              <a:stCxn id="8242" idx="1"/>
              <a:endCxn id="8241" idx="1"/>
            </p:cNvCxnSpPr>
            <p:nvPr/>
          </p:nvCxnSpPr>
          <p:spPr bwMode="auto">
            <a:xfrm flipV="1">
              <a:off x="1664" y="3726"/>
              <a:ext cx="64" cy="2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44" name="Line 78"/>
            <p:cNvSpPr>
              <a:spLocks noChangeShapeType="1"/>
            </p:cNvSpPr>
            <p:nvPr/>
          </p:nvSpPr>
          <p:spPr bwMode="auto">
            <a:xfrm>
              <a:off x="1632" y="3984"/>
              <a:ext cx="0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782415" name="Text Box 79"/>
          <p:cNvSpPr txBox="1">
            <a:spLocks noChangeArrowheads="1"/>
          </p:cNvSpPr>
          <p:nvPr/>
        </p:nvSpPr>
        <p:spPr bwMode="auto">
          <a:xfrm>
            <a:off x="4191000" y="5715000"/>
            <a:ext cx="11398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>
                <a:solidFill>
                  <a:schemeClr val="tx1"/>
                </a:solidFill>
                <a:latin typeface="Times New Roman" panose="02020603050405020304" pitchFamily="18" charset="0"/>
              </a:rPr>
              <a:t>Area = 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>
                <a:solidFill>
                  <a:schemeClr val="tx1"/>
                </a:solidFill>
                <a:latin typeface="Times New Roman" panose="02020603050405020304" pitchFamily="18" charset="0"/>
              </a:rPr>
              <a:t>Delay =2</a:t>
            </a:r>
            <a:endParaRPr lang="en-US" altLang="fa-IR" sz="3200">
              <a:solidFill>
                <a:schemeClr val="tx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782416" name="Freeform 80"/>
          <p:cNvSpPr>
            <a:spLocks/>
          </p:cNvSpPr>
          <p:nvPr/>
        </p:nvSpPr>
        <p:spPr bwMode="auto">
          <a:xfrm>
            <a:off x="1625600" y="3759200"/>
            <a:ext cx="1125538" cy="1751013"/>
          </a:xfrm>
          <a:custGeom>
            <a:avLst/>
            <a:gdLst>
              <a:gd name="T0" fmla="*/ 2147483646 w 709"/>
              <a:gd name="T1" fmla="*/ 2147483646 h 1103"/>
              <a:gd name="T2" fmla="*/ 2147483646 w 709"/>
              <a:gd name="T3" fmla="*/ 2147483646 h 1103"/>
              <a:gd name="T4" fmla="*/ 2147483646 w 709"/>
              <a:gd name="T5" fmla="*/ 2147483646 h 1103"/>
              <a:gd name="T6" fmla="*/ 2147483646 w 709"/>
              <a:gd name="T7" fmla="*/ 2147483646 h 1103"/>
              <a:gd name="T8" fmla="*/ 2147483646 w 709"/>
              <a:gd name="T9" fmla="*/ 2147483646 h 1103"/>
              <a:gd name="T10" fmla="*/ 2147483646 w 709"/>
              <a:gd name="T11" fmla="*/ 2147483646 h 1103"/>
              <a:gd name="T12" fmla="*/ 2147483646 w 709"/>
              <a:gd name="T13" fmla="*/ 2147483646 h 1103"/>
              <a:gd name="T14" fmla="*/ 2147483646 w 709"/>
              <a:gd name="T15" fmla="*/ 2147483646 h 1103"/>
              <a:gd name="T16" fmla="*/ 2147483646 w 709"/>
              <a:gd name="T17" fmla="*/ 2147483646 h 1103"/>
              <a:gd name="T18" fmla="*/ 2147483646 w 709"/>
              <a:gd name="T19" fmla="*/ 2147483646 h 1103"/>
              <a:gd name="T20" fmla="*/ 2147483646 w 709"/>
              <a:gd name="T21" fmla="*/ 2147483646 h 1103"/>
              <a:gd name="T22" fmla="*/ 2147483646 w 709"/>
              <a:gd name="T23" fmla="*/ 2147483646 h 1103"/>
              <a:gd name="T24" fmla="*/ 2147483646 w 709"/>
              <a:gd name="T25" fmla="*/ 2147483646 h 1103"/>
              <a:gd name="T26" fmla="*/ 2147483646 w 709"/>
              <a:gd name="T27" fmla="*/ 2147483646 h 1103"/>
              <a:gd name="T28" fmla="*/ 2147483646 w 709"/>
              <a:gd name="T29" fmla="*/ 2147483646 h 1103"/>
              <a:gd name="T30" fmla="*/ 2147483646 w 709"/>
              <a:gd name="T31" fmla="*/ 2147483646 h 1103"/>
              <a:gd name="T32" fmla="*/ 2147483646 w 709"/>
              <a:gd name="T33" fmla="*/ 2147483646 h 1103"/>
              <a:gd name="T34" fmla="*/ 2147483646 w 709"/>
              <a:gd name="T35" fmla="*/ 2147483646 h 1103"/>
              <a:gd name="T36" fmla="*/ 2147483646 w 709"/>
              <a:gd name="T37" fmla="*/ 2147483646 h 1103"/>
              <a:gd name="T38" fmla="*/ 2147483646 w 709"/>
              <a:gd name="T39" fmla="*/ 2147483646 h 1103"/>
              <a:gd name="T40" fmla="*/ 2147483646 w 709"/>
              <a:gd name="T41" fmla="*/ 2147483646 h 1103"/>
              <a:gd name="T42" fmla="*/ 2147483646 w 709"/>
              <a:gd name="T43" fmla="*/ 2147483646 h 1103"/>
              <a:gd name="T44" fmla="*/ 2147483646 w 709"/>
              <a:gd name="T45" fmla="*/ 2147483646 h 1103"/>
              <a:gd name="T46" fmla="*/ 2147483646 w 709"/>
              <a:gd name="T47" fmla="*/ 2147483646 h 1103"/>
              <a:gd name="T48" fmla="*/ 2147483646 w 709"/>
              <a:gd name="T49" fmla="*/ 2147483646 h 110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709"/>
              <a:gd name="T76" fmla="*/ 0 h 1103"/>
              <a:gd name="T77" fmla="*/ 709 w 709"/>
              <a:gd name="T78" fmla="*/ 1103 h 110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709" h="1103">
                <a:moveTo>
                  <a:pt x="573" y="97"/>
                </a:moveTo>
                <a:cubicBezTo>
                  <a:pt x="570" y="84"/>
                  <a:pt x="573" y="68"/>
                  <a:pt x="565" y="58"/>
                </a:cubicBezTo>
                <a:cubicBezTo>
                  <a:pt x="544" y="31"/>
                  <a:pt x="503" y="21"/>
                  <a:pt x="472" y="12"/>
                </a:cubicBezTo>
                <a:cubicBezTo>
                  <a:pt x="422" y="15"/>
                  <a:pt x="365" y="0"/>
                  <a:pt x="323" y="27"/>
                </a:cubicBezTo>
                <a:cubicBezTo>
                  <a:pt x="295" y="46"/>
                  <a:pt x="305" y="50"/>
                  <a:pt x="285" y="74"/>
                </a:cubicBezTo>
                <a:cubicBezTo>
                  <a:pt x="248" y="119"/>
                  <a:pt x="219" y="164"/>
                  <a:pt x="191" y="214"/>
                </a:cubicBezTo>
                <a:cubicBezTo>
                  <a:pt x="170" y="251"/>
                  <a:pt x="152" y="276"/>
                  <a:pt x="136" y="315"/>
                </a:cubicBezTo>
                <a:cubicBezTo>
                  <a:pt x="104" y="392"/>
                  <a:pt x="95" y="477"/>
                  <a:pt x="74" y="557"/>
                </a:cubicBezTo>
                <a:cubicBezTo>
                  <a:pt x="53" y="637"/>
                  <a:pt x="31" y="716"/>
                  <a:pt x="20" y="799"/>
                </a:cubicBezTo>
                <a:cubicBezTo>
                  <a:pt x="24" y="887"/>
                  <a:pt x="0" y="1020"/>
                  <a:pt x="105" y="1056"/>
                </a:cubicBezTo>
                <a:cubicBezTo>
                  <a:pt x="146" y="1095"/>
                  <a:pt x="183" y="1096"/>
                  <a:pt x="238" y="1103"/>
                </a:cubicBezTo>
                <a:cubicBezTo>
                  <a:pt x="357" y="1093"/>
                  <a:pt x="333" y="1103"/>
                  <a:pt x="394" y="1025"/>
                </a:cubicBezTo>
                <a:cubicBezTo>
                  <a:pt x="396" y="1017"/>
                  <a:pt x="397" y="1008"/>
                  <a:pt x="401" y="1001"/>
                </a:cubicBezTo>
                <a:cubicBezTo>
                  <a:pt x="405" y="993"/>
                  <a:pt x="414" y="987"/>
                  <a:pt x="417" y="978"/>
                </a:cubicBezTo>
                <a:cubicBezTo>
                  <a:pt x="435" y="930"/>
                  <a:pt x="447" y="865"/>
                  <a:pt x="464" y="814"/>
                </a:cubicBezTo>
                <a:cubicBezTo>
                  <a:pt x="469" y="798"/>
                  <a:pt x="471" y="781"/>
                  <a:pt x="479" y="767"/>
                </a:cubicBezTo>
                <a:cubicBezTo>
                  <a:pt x="488" y="751"/>
                  <a:pt x="511" y="721"/>
                  <a:pt x="511" y="721"/>
                </a:cubicBezTo>
                <a:cubicBezTo>
                  <a:pt x="523" y="678"/>
                  <a:pt x="544" y="650"/>
                  <a:pt x="565" y="612"/>
                </a:cubicBezTo>
                <a:cubicBezTo>
                  <a:pt x="580" y="585"/>
                  <a:pt x="589" y="553"/>
                  <a:pt x="604" y="526"/>
                </a:cubicBezTo>
                <a:cubicBezTo>
                  <a:pt x="613" y="510"/>
                  <a:pt x="629" y="497"/>
                  <a:pt x="635" y="479"/>
                </a:cubicBezTo>
                <a:cubicBezTo>
                  <a:pt x="654" y="423"/>
                  <a:pt x="642" y="446"/>
                  <a:pt x="666" y="409"/>
                </a:cubicBezTo>
                <a:cubicBezTo>
                  <a:pt x="689" y="319"/>
                  <a:pt x="709" y="217"/>
                  <a:pt x="666" y="128"/>
                </a:cubicBezTo>
                <a:cubicBezTo>
                  <a:pt x="662" y="120"/>
                  <a:pt x="659" y="110"/>
                  <a:pt x="651" y="105"/>
                </a:cubicBezTo>
                <a:cubicBezTo>
                  <a:pt x="637" y="96"/>
                  <a:pt x="620" y="94"/>
                  <a:pt x="604" y="89"/>
                </a:cubicBezTo>
                <a:cubicBezTo>
                  <a:pt x="547" y="70"/>
                  <a:pt x="548" y="61"/>
                  <a:pt x="573" y="97"/>
                </a:cubicBez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82417" name="Freeform 81"/>
          <p:cNvSpPr>
            <a:spLocks/>
          </p:cNvSpPr>
          <p:nvPr/>
        </p:nvSpPr>
        <p:spPr bwMode="auto">
          <a:xfrm>
            <a:off x="2286000" y="4191000"/>
            <a:ext cx="1125538" cy="1751013"/>
          </a:xfrm>
          <a:custGeom>
            <a:avLst/>
            <a:gdLst>
              <a:gd name="T0" fmla="*/ 2147483646 w 709"/>
              <a:gd name="T1" fmla="*/ 2147483646 h 1103"/>
              <a:gd name="T2" fmla="*/ 2147483646 w 709"/>
              <a:gd name="T3" fmla="*/ 2147483646 h 1103"/>
              <a:gd name="T4" fmla="*/ 2147483646 w 709"/>
              <a:gd name="T5" fmla="*/ 2147483646 h 1103"/>
              <a:gd name="T6" fmla="*/ 2147483646 w 709"/>
              <a:gd name="T7" fmla="*/ 2147483646 h 1103"/>
              <a:gd name="T8" fmla="*/ 2147483646 w 709"/>
              <a:gd name="T9" fmla="*/ 2147483646 h 1103"/>
              <a:gd name="T10" fmla="*/ 2147483646 w 709"/>
              <a:gd name="T11" fmla="*/ 2147483646 h 1103"/>
              <a:gd name="T12" fmla="*/ 2147483646 w 709"/>
              <a:gd name="T13" fmla="*/ 2147483646 h 1103"/>
              <a:gd name="T14" fmla="*/ 2147483646 w 709"/>
              <a:gd name="T15" fmla="*/ 2147483646 h 1103"/>
              <a:gd name="T16" fmla="*/ 2147483646 w 709"/>
              <a:gd name="T17" fmla="*/ 2147483646 h 1103"/>
              <a:gd name="T18" fmla="*/ 2147483646 w 709"/>
              <a:gd name="T19" fmla="*/ 2147483646 h 1103"/>
              <a:gd name="T20" fmla="*/ 2147483646 w 709"/>
              <a:gd name="T21" fmla="*/ 2147483646 h 1103"/>
              <a:gd name="T22" fmla="*/ 2147483646 w 709"/>
              <a:gd name="T23" fmla="*/ 2147483646 h 1103"/>
              <a:gd name="T24" fmla="*/ 2147483646 w 709"/>
              <a:gd name="T25" fmla="*/ 2147483646 h 1103"/>
              <a:gd name="T26" fmla="*/ 2147483646 w 709"/>
              <a:gd name="T27" fmla="*/ 2147483646 h 1103"/>
              <a:gd name="T28" fmla="*/ 2147483646 w 709"/>
              <a:gd name="T29" fmla="*/ 2147483646 h 1103"/>
              <a:gd name="T30" fmla="*/ 2147483646 w 709"/>
              <a:gd name="T31" fmla="*/ 2147483646 h 1103"/>
              <a:gd name="T32" fmla="*/ 2147483646 w 709"/>
              <a:gd name="T33" fmla="*/ 2147483646 h 1103"/>
              <a:gd name="T34" fmla="*/ 2147483646 w 709"/>
              <a:gd name="T35" fmla="*/ 2147483646 h 1103"/>
              <a:gd name="T36" fmla="*/ 2147483646 w 709"/>
              <a:gd name="T37" fmla="*/ 2147483646 h 1103"/>
              <a:gd name="T38" fmla="*/ 2147483646 w 709"/>
              <a:gd name="T39" fmla="*/ 2147483646 h 1103"/>
              <a:gd name="T40" fmla="*/ 2147483646 w 709"/>
              <a:gd name="T41" fmla="*/ 2147483646 h 1103"/>
              <a:gd name="T42" fmla="*/ 2147483646 w 709"/>
              <a:gd name="T43" fmla="*/ 2147483646 h 1103"/>
              <a:gd name="T44" fmla="*/ 2147483646 w 709"/>
              <a:gd name="T45" fmla="*/ 2147483646 h 1103"/>
              <a:gd name="T46" fmla="*/ 2147483646 w 709"/>
              <a:gd name="T47" fmla="*/ 2147483646 h 1103"/>
              <a:gd name="T48" fmla="*/ 2147483646 w 709"/>
              <a:gd name="T49" fmla="*/ 2147483646 h 110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709"/>
              <a:gd name="T76" fmla="*/ 0 h 1103"/>
              <a:gd name="T77" fmla="*/ 709 w 709"/>
              <a:gd name="T78" fmla="*/ 1103 h 110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709" h="1103">
                <a:moveTo>
                  <a:pt x="573" y="97"/>
                </a:moveTo>
                <a:cubicBezTo>
                  <a:pt x="570" y="84"/>
                  <a:pt x="573" y="68"/>
                  <a:pt x="565" y="58"/>
                </a:cubicBezTo>
                <a:cubicBezTo>
                  <a:pt x="544" y="31"/>
                  <a:pt x="503" y="21"/>
                  <a:pt x="472" y="12"/>
                </a:cubicBezTo>
                <a:cubicBezTo>
                  <a:pt x="422" y="15"/>
                  <a:pt x="365" y="0"/>
                  <a:pt x="323" y="27"/>
                </a:cubicBezTo>
                <a:cubicBezTo>
                  <a:pt x="295" y="46"/>
                  <a:pt x="305" y="50"/>
                  <a:pt x="285" y="74"/>
                </a:cubicBezTo>
                <a:cubicBezTo>
                  <a:pt x="248" y="119"/>
                  <a:pt x="219" y="164"/>
                  <a:pt x="191" y="214"/>
                </a:cubicBezTo>
                <a:cubicBezTo>
                  <a:pt x="170" y="251"/>
                  <a:pt x="152" y="276"/>
                  <a:pt x="136" y="315"/>
                </a:cubicBezTo>
                <a:cubicBezTo>
                  <a:pt x="104" y="392"/>
                  <a:pt x="95" y="477"/>
                  <a:pt x="74" y="557"/>
                </a:cubicBezTo>
                <a:cubicBezTo>
                  <a:pt x="53" y="637"/>
                  <a:pt x="31" y="716"/>
                  <a:pt x="20" y="799"/>
                </a:cubicBezTo>
                <a:cubicBezTo>
                  <a:pt x="24" y="887"/>
                  <a:pt x="0" y="1020"/>
                  <a:pt x="105" y="1056"/>
                </a:cubicBezTo>
                <a:cubicBezTo>
                  <a:pt x="146" y="1095"/>
                  <a:pt x="183" y="1096"/>
                  <a:pt x="238" y="1103"/>
                </a:cubicBezTo>
                <a:cubicBezTo>
                  <a:pt x="357" y="1093"/>
                  <a:pt x="333" y="1103"/>
                  <a:pt x="394" y="1025"/>
                </a:cubicBezTo>
                <a:cubicBezTo>
                  <a:pt x="396" y="1017"/>
                  <a:pt x="397" y="1008"/>
                  <a:pt x="401" y="1001"/>
                </a:cubicBezTo>
                <a:cubicBezTo>
                  <a:pt x="405" y="993"/>
                  <a:pt x="414" y="987"/>
                  <a:pt x="417" y="978"/>
                </a:cubicBezTo>
                <a:cubicBezTo>
                  <a:pt x="435" y="930"/>
                  <a:pt x="447" y="865"/>
                  <a:pt x="464" y="814"/>
                </a:cubicBezTo>
                <a:cubicBezTo>
                  <a:pt x="469" y="798"/>
                  <a:pt x="471" y="781"/>
                  <a:pt x="479" y="767"/>
                </a:cubicBezTo>
                <a:cubicBezTo>
                  <a:pt x="488" y="751"/>
                  <a:pt x="511" y="721"/>
                  <a:pt x="511" y="721"/>
                </a:cubicBezTo>
                <a:cubicBezTo>
                  <a:pt x="523" y="678"/>
                  <a:pt x="544" y="650"/>
                  <a:pt x="565" y="612"/>
                </a:cubicBezTo>
                <a:cubicBezTo>
                  <a:pt x="580" y="585"/>
                  <a:pt x="589" y="553"/>
                  <a:pt x="604" y="526"/>
                </a:cubicBezTo>
                <a:cubicBezTo>
                  <a:pt x="613" y="510"/>
                  <a:pt x="629" y="497"/>
                  <a:pt x="635" y="479"/>
                </a:cubicBezTo>
                <a:cubicBezTo>
                  <a:pt x="654" y="423"/>
                  <a:pt x="642" y="446"/>
                  <a:pt x="666" y="409"/>
                </a:cubicBezTo>
                <a:cubicBezTo>
                  <a:pt x="689" y="319"/>
                  <a:pt x="709" y="217"/>
                  <a:pt x="666" y="128"/>
                </a:cubicBezTo>
                <a:cubicBezTo>
                  <a:pt x="662" y="120"/>
                  <a:pt x="659" y="110"/>
                  <a:pt x="651" y="105"/>
                </a:cubicBezTo>
                <a:cubicBezTo>
                  <a:pt x="637" y="96"/>
                  <a:pt x="620" y="94"/>
                  <a:pt x="604" y="89"/>
                </a:cubicBezTo>
                <a:cubicBezTo>
                  <a:pt x="547" y="70"/>
                  <a:pt x="548" y="61"/>
                  <a:pt x="573" y="97"/>
                </a:cubicBez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82418" name="Freeform 82"/>
          <p:cNvSpPr>
            <a:spLocks/>
          </p:cNvSpPr>
          <p:nvPr/>
        </p:nvSpPr>
        <p:spPr bwMode="auto">
          <a:xfrm>
            <a:off x="2971800" y="4724400"/>
            <a:ext cx="1125538" cy="1751013"/>
          </a:xfrm>
          <a:custGeom>
            <a:avLst/>
            <a:gdLst>
              <a:gd name="T0" fmla="*/ 2147483646 w 709"/>
              <a:gd name="T1" fmla="*/ 2147483646 h 1103"/>
              <a:gd name="T2" fmla="*/ 2147483646 w 709"/>
              <a:gd name="T3" fmla="*/ 2147483646 h 1103"/>
              <a:gd name="T4" fmla="*/ 2147483646 w 709"/>
              <a:gd name="T5" fmla="*/ 2147483646 h 1103"/>
              <a:gd name="T6" fmla="*/ 2147483646 w 709"/>
              <a:gd name="T7" fmla="*/ 2147483646 h 1103"/>
              <a:gd name="T8" fmla="*/ 2147483646 w 709"/>
              <a:gd name="T9" fmla="*/ 2147483646 h 1103"/>
              <a:gd name="T10" fmla="*/ 2147483646 w 709"/>
              <a:gd name="T11" fmla="*/ 2147483646 h 1103"/>
              <a:gd name="T12" fmla="*/ 2147483646 w 709"/>
              <a:gd name="T13" fmla="*/ 2147483646 h 1103"/>
              <a:gd name="T14" fmla="*/ 2147483646 w 709"/>
              <a:gd name="T15" fmla="*/ 2147483646 h 1103"/>
              <a:gd name="T16" fmla="*/ 2147483646 w 709"/>
              <a:gd name="T17" fmla="*/ 2147483646 h 1103"/>
              <a:gd name="T18" fmla="*/ 2147483646 w 709"/>
              <a:gd name="T19" fmla="*/ 2147483646 h 1103"/>
              <a:gd name="T20" fmla="*/ 2147483646 w 709"/>
              <a:gd name="T21" fmla="*/ 2147483646 h 1103"/>
              <a:gd name="T22" fmla="*/ 2147483646 w 709"/>
              <a:gd name="T23" fmla="*/ 2147483646 h 1103"/>
              <a:gd name="T24" fmla="*/ 2147483646 w 709"/>
              <a:gd name="T25" fmla="*/ 2147483646 h 1103"/>
              <a:gd name="T26" fmla="*/ 2147483646 w 709"/>
              <a:gd name="T27" fmla="*/ 2147483646 h 1103"/>
              <a:gd name="T28" fmla="*/ 2147483646 w 709"/>
              <a:gd name="T29" fmla="*/ 2147483646 h 1103"/>
              <a:gd name="T30" fmla="*/ 2147483646 w 709"/>
              <a:gd name="T31" fmla="*/ 2147483646 h 1103"/>
              <a:gd name="T32" fmla="*/ 2147483646 w 709"/>
              <a:gd name="T33" fmla="*/ 2147483646 h 1103"/>
              <a:gd name="T34" fmla="*/ 2147483646 w 709"/>
              <a:gd name="T35" fmla="*/ 2147483646 h 1103"/>
              <a:gd name="T36" fmla="*/ 2147483646 w 709"/>
              <a:gd name="T37" fmla="*/ 2147483646 h 1103"/>
              <a:gd name="T38" fmla="*/ 2147483646 w 709"/>
              <a:gd name="T39" fmla="*/ 2147483646 h 1103"/>
              <a:gd name="T40" fmla="*/ 2147483646 w 709"/>
              <a:gd name="T41" fmla="*/ 2147483646 h 1103"/>
              <a:gd name="T42" fmla="*/ 2147483646 w 709"/>
              <a:gd name="T43" fmla="*/ 2147483646 h 1103"/>
              <a:gd name="T44" fmla="*/ 2147483646 w 709"/>
              <a:gd name="T45" fmla="*/ 2147483646 h 1103"/>
              <a:gd name="T46" fmla="*/ 2147483646 w 709"/>
              <a:gd name="T47" fmla="*/ 2147483646 h 1103"/>
              <a:gd name="T48" fmla="*/ 2147483646 w 709"/>
              <a:gd name="T49" fmla="*/ 2147483646 h 110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709"/>
              <a:gd name="T76" fmla="*/ 0 h 1103"/>
              <a:gd name="T77" fmla="*/ 709 w 709"/>
              <a:gd name="T78" fmla="*/ 1103 h 110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709" h="1103">
                <a:moveTo>
                  <a:pt x="573" y="97"/>
                </a:moveTo>
                <a:cubicBezTo>
                  <a:pt x="570" y="84"/>
                  <a:pt x="573" y="68"/>
                  <a:pt x="565" y="58"/>
                </a:cubicBezTo>
                <a:cubicBezTo>
                  <a:pt x="544" y="31"/>
                  <a:pt x="503" y="21"/>
                  <a:pt x="472" y="12"/>
                </a:cubicBezTo>
                <a:cubicBezTo>
                  <a:pt x="422" y="15"/>
                  <a:pt x="365" y="0"/>
                  <a:pt x="323" y="27"/>
                </a:cubicBezTo>
                <a:cubicBezTo>
                  <a:pt x="295" y="46"/>
                  <a:pt x="305" y="50"/>
                  <a:pt x="285" y="74"/>
                </a:cubicBezTo>
                <a:cubicBezTo>
                  <a:pt x="248" y="119"/>
                  <a:pt x="219" y="164"/>
                  <a:pt x="191" y="214"/>
                </a:cubicBezTo>
                <a:cubicBezTo>
                  <a:pt x="170" y="251"/>
                  <a:pt x="152" y="276"/>
                  <a:pt x="136" y="315"/>
                </a:cubicBezTo>
                <a:cubicBezTo>
                  <a:pt x="104" y="392"/>
                  <a:pt x="95" y="477"/>
                  <a:pt x="74" y="557"/>
                </a:cubicBezTo>
                <a:cubicBezTo>
                  <a:pt x="53" y="637"/>
                  <a:pt x="31" y="716"/>
                  <a:pt x="20" y="799"/>
                </a:cubicBezTo>
                <a:cubicBezTo>
                  <a:pt x="24" y="887"/>
                  <a:pt x="0" y="1020"/>
                  <a:pt x="105" y="1056"/>
                </a:cubicBezTo>
                <a:cubicBezTo>
                  <a:pt x="146" y="1095"/>
                  <a:pt x="183" y="1096"/>
                  <a:pt x="238" y="1103"/>
                </a:cubicBezTo>
                <a:cubicBezTo>
                  <a:pt x="357" y="1093"/>
                  <a:pt x="333" y="1103"/>
                  <a:pt x="394" y="1025"/>
                </a:cubicBezTo>
                <a:cubicBezTo>
                  <a:pt x="396" y="1017"/>
                  <a:pt x="397" y="1008"/>
                  <a:pt x="401" y="1001"/>
                </a:cubicBezTo>
                <a:cubicBezTo>
                  <a:pt x="405" y="993"/>
                  <a:pt x="414" y="987"/>
                  <a:pt x="417" y="978"/>
                </a:cubicBezTo>
                <a:cubicBezTo>
                  <a:pt x="435" y="930"/>
                  <a:pt x="447" y="865"/>
                  <a:pt x="464" y="814"/>
                </a:cubicBezTo>
                <a:cubicBezTo>
                  <a:pt x="469" y="798"/>
                  <a:pt x="471" y="781"/>
                  <a:pt x="479" y="767"/>
                </a:cubicBezTo>
                <a:cubicBezTo>
                  <a:pt x="488" y="751"/>
                  <a:pt x="511" y="721"/>
                  <a:pt x="511" y="721"/>
                </a:cubicBezTo>
                <a:cubicBezTo>
                  <a:pt x="523" y="678"/>
                  <a:pt x="544" y="650"/>
                  <a:pt x="565" y="612"/>
                </a:cubicBezTo>
                <a:cubicBezTo>
                  <a:pt x="580" y="585"/>
                  <a:pt x="589" y="553"/>
                  <a:pt x="604" y="526"/>
                </a:cubicBezTo>
                <a:cubicBezTo>
                  <a:pt x="613" y="510"/>
                  <a:pt x="629" y="497"/>
                  <a:pt x="635" y="479"/>
                </a:cubicBezTo>
                <a:cubicBezTo>
                  <a:pt x="654" y="423"/>
                  <a:pt x="642" y="446"/>
                  <a:pt x="666" y="409"/>
                </a:cubicBezTo>
                <a:cubicBezTo>
                  <a:pt x="689" y="319"/>
                  <a:pt x="709" y="217"/>
                  <a:pt x="666" y="128"/>
                </a:cubicBezTo>
                <a:cubicBezTo>
                  <a:pt x="662" y="120"/>
                  <a:pt x="659" y="110"/>
                  <a:pt x="651" y="105"/>
                </a:cubicBezTo>
                <a:cubicBezTo>
                  <a:pt x="637" y="96"/>
                  <a:pt x="620" y="94"/>
                  <a:pt x="604" y="89"/>
                </a:cubicBezTo>
                <a:cubicBezTo>
                  <a:pt x="547" y="70"/>
                  <a:pt x="548" y="61"/>
                  <a:pt x="573" y="97"/>
                </a:cubicBez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8204" name="Text Box 83"/>
          <p:cNvSpPr txBox="1">
            <a:spLocks noChangeArrowheads="1"/>
          </p:cNvSpPr>
          <p:nvPr/>
        </p:nvSpPr>
        <p:spPr bwMode="auto">
          <a:xfrm>
            <a:off x="3886200" y="3810000"/>
            <a:ext cx="1017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>
                <a:solidFill>
                  <a:schemeClr val="tx1"/>
                </a:solidFill>
                <a:latin typeface="Times New Roman" panose="02020603050405020304" pitchFamily="18" charset="0"/>
              </a:rPr>
              <a:t>4-LUTs</a:t>
            </a:r>
            <a:endParaRPr lang="en-US" altLang="fa-IR" sz="3200">
              <a:solidFill>
                <a:schemeClr val="tx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782420" name="Freeform 84"/>
          <p:cNvSpPr>
            <a:spLocks/>
          </p:cNvSpPr>
          <p:nvPr/>
        </p:nvSpPr>
        <p:spPr bwMode="auto">
          <a:xfrm>
            <a:off x="5059363" y="3786188"/>
            <a:ext cx="682625" cy="1077912"/>
          </a:xfrm>
          <a:custGeom>
            <a:avLst/>
            <a:gdLst>
              <a:gd name="T0" fmla="*/ 2147483646 w 430"/>
              <a:gd name="T1" fmla="*/ 2147483646 h 679"/>
              <a:gd name="T2" fmla="*/ 2147483646 w 430"/>
              <a:gd name="T3" fmla="*/ 2147483646 h 679"/>
              <a:gd name="T4" fmla="*/ 2147483646 w 430"/>
              <a:gd name="T5" fmla="*/ 0 h 679"/>
              <a:gd name="T6" fmla="*/ 2147483646 w 430"/>
              <a:gd name="T7" fmla="*/ 2147483646 h 679"/>
              <a:gd name="T8" fmla="*/ 2147483646 w 430"/>
              <a:gd name="T9" fmla="*/ 2147483646 h 679"/>
              <a:gd name="T10" fmla="*/ 2147483646 w 430"/>
              <a:gd name="T11" fmla="*/ 2147483646 h 679"/>
              <a:gd name="T12" fmla="*/ 2147483646 w 430"/>
              <a:gd name="T13" fmla="*/ 2147483646 h 679"/>
              <a:gd name="T14" fmla="*/ 2147483646 w 430"/>
              <a:gd name="T15" fmla="*/ 2147483646 h 679"/>
              <a:gd name="T16" fmla="*/ 2147483646 w 430"/>
              <a:gd name="T17" fmla="*/ 2147483646 h 679"/>
              <a:gd name="T18" fmla="*/ 2147483646 w 430"/>
              <a:gd name="T19" fmla="*/ 2147483646 h 679"/>
              <a:gd name="T20" fmla="*/ 2147483646 w 430"/>
              <a:gd name="T21" fmla="*/ 2147483646 h 679"/>
              <a:gd name="T22" fmla="*/ 2147483646 w 430"/>
              <a:gd name="T23" fmla="*/ 2147483646 h 679"/>
              <a:gd name="T24" fmla="*/ 2147483646 w 430"/>
              <a:gd name="T25" fmla="*/ 2147483646 h 679"/>
              <a:gd name="T26" fmla="*/ 2147483646 w 430"/>
              <a:gd name="T27" fmla="*/ 2147483646 h 67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30"/>
              <a:gd name="T43" fmla="*/ 0 h 679"/>
              <a:gd name="T44" fmla="*/ 430 w 430"/>
              <a:gd name="T45" fmla="*/ 679 h 67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30" h="679">
                <a:moveTo>
                  <a:pt x="421" y="62"/>
                </a:moveTo>
                <a:cubicBezTo>
                  <a:pt x="418" y="54"/>
                  <a:pt x="420" y="44"/>
                  <a:pt x="413" y="39"/>
                </a:cubicBezTo>
                <a:cubicBezTo>
                  <a:pt x="379" y="15"/>
                  <a:pt x="321" y="12"/>
                  <a:pt x="281" y="0"/>
                </a:cubicBezTo>
                <a:cubicBezTo>
                  <a:pt x="263" y="2"/>
                  <a:pt x="224" y="3"/>
                  <a:pt x="203" y="15"/>
                </a:cubicBezTo>
                <a:cubicBezTo>
                  <a:pt x="187" y="24"/>
                  <a:pt x="172" y="36"/>
                  <a:pt x="156" y="46"/>
                </a:cubicBezTo>
                <a:cubicBezTo>
                  <a:pt x="148" y="51"/>
                  <a:pt x="133" y="62"/>
                  <a:pt x="133" y="62"/>
                </a:cubicBezTo>
                <a:cubicBezTo>
                  <a:pt x="94" y="119"/>
                  <a:pt x="78" y="198"/>
                  <a:pt x="62" y="265"/>
                </a:cubicBezTo>
                <a:cubicBezTo>
                  <a:pt x="50" y="315"/>
                  <a:pt x="29" y="363"/>
                  <a:pt x="16" y="413"/>
                </a:cubicBezTo>
                <a:cubicBezTo>
                  <a:pt x="24" y="569"/>
                  <a:pt x="0" y="638"/>
                  <a:pt x="156" y="678"/>
                </a:cubicBezTo>
                <a:cubicBezTo>
                  <a:pt x="282" y="669"/>
                  <a:pt x="241" y="679"/>
                  <a:pt x="312" y="631"/>
                </a:cubicBezTo>
                <a:cubicBezTo>
                  <a:pt x="323" y="599"/>
                  <a:pt x="340" y="566"/>
                  <a:pt x="359" y="537"/>
                </a:cubicBezTo>
                <a:cubicBezTo>
                  <a:pt x="367" y="500"/>
                  <a:pt x="378" y="464"/>
                  <a:pt x="390" y="428"/>
                </a:cubicBezTo>
                <a:cubicBezTo>
                  <a:pt x="400" y="358"/>
                  <a:pt x="407" y="287"/>
                  <a:pt x="421" y="218"/>
                </a:cubicBezTo>
                <a:cubicBezTo>
                  <a:pt x="430" y="99"/>
                  <a:pt x="421" y="148"/>
                  <a:pt x="421" y="62"/>
                </a:cubicBez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82421" name="Freeform 85"/>
          <p:cNvSpPr>
            <a:spLocks/>
          </p:cNvSpPr>
          <p:nvPr/>
        </p:nvSpPr>
        <p:spPr bwMode="auto">
          <a:xfrm>
            <a:off x="5715000" y="4267200"/>
            <a:ext cx="682625" cy="1077913"/>
          </a:xfrm>
          <a:custGeom>
            <a:avLst/>
            <a:gdLst>
              <a:gd name="T0" fmla="*/ 2147483646 w 430"/>
              <a:gd name="T1" fmla="*/ 2147483646 h 679"/>
              <a:gd name="T2" fmla="*/ 2147483646 w 430"/>
              <a:gd name="T3" fmla="*/ 2147483646 h 679"/>
              <a:gd name="T4" fmla="*/ 2147483646 w 430"/>
              <a:gd name="T5" fmla="*/ 0 h 679"/>
              <a:gd name="T6" fmla="*/ 2147483646 w 430"/>
              <a:gd name="T7" fmla="*/ 2147483646 h 679"/>
              <a:gd name="T8" fmla="*/ 2147483646 w 430"/>
              <a:gd name="T9" fmla="*/ 2147483646 h 679"/>
              <a:gd name="T10" fmla="*/ 2147483646 w 430"/>
              <a:gd name="T11" fmla="*/ 2147483646 h 679"/>
              <a:gd name="T12" fmla="*/ 2147483646 w 430"/>
              <a:gd name="T13" fmla="*/ 2147483646 h 679"/>
              <a:gd name="T14" fmla="*/ 2147483646 w 430"/>
              <a:gd name="T15" fmla="*/ 2147483646 h 679"/>
              <a:gd name="T16" fmla="*/ 2147483646 w 430"/>
              <a:gd name="T17" fmla="*/ 2147483646 h 679"/>
              <a:gd name="T18" fmla="*/ 2147483646 w 430"/>
              <a:gd name="T19" fmla="*/ 2147483646 h 679"/>
              <a:gd name="T20" fmla="*/ 2147483646 w 430"/>
              <a:gd name="T21" fmla="*/ 2147483646 h 679"/>
              <a:gd name="T22" fmla="*/ 2147483646 w 430"/>
              <a:gd name="T23" fmla="*/ 2147483646 h 679"/>
              <a:gd name="T24" fmla="*/ 2147483646 w 430"/>
              <a:gd name="T25" fmla="*/ 2147483646 h 679"/>
              <a:gd name="T26" fmla="*/ 2147483646 w 430"/>
              <a:gd name="T27" fmla="*/ 2147483646 h 67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30"/>
              <a:gd name="T43" fmla="*/ 0 h 679"/>
              <a:gd name="T44" fmla="*/ 430 w 430"/>
              <a:gd name="T45" fmla="*/ 679 h 67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30" h="679">
                <a:moveTo>
                  <a:pt x="421" y="62"/>
                </a:moveTo>
                <a:cubicBezTo>
                  <a:pt x="418" y="54"/>
                  <a:pt x="420" y="44"/>
                  <a:pt x="413" y="39"/>
                </a:cubicBezTo>
                <a:cubicBezTo>
                  <a:pt x="379" y="15"/>
                  <a:pt x="321" y="12"/>
                  <a:pt x="281" y="0"/>
                </a:cubicBezTo>
                <a:cubicBezTo>
                  <a:pt x="263" y="2"/>
                  <a:pt x="224" y="3"/>
                  <a:pt x="203" y="15"/>
                </a:cubicBezTo>
                <a:cubicBezTo>
                  <a:pt x="187" y="24"/>
                  <a:pt x="172" y="36"/>
                  <a:pt x="156" y="46"/>
                </a:cubicBezTo>
                <a:cubicBezTo>
                  <a:pt x="148" y="51"/>
                  <a:pt x="133" y="62"/>
                  <a:pt x="133" y="62"/>
                </a:cubicBezTo>
                <a:cubicBezTo>
                  <a:pt x="94" y="119"/>
                  <a:pt x="78" y="198"/>
                  <a:pt x="62" y="265"/>
                </a:cubicBezTo>
                <a:cubicBezTo>
                  <a:pt x="50" y="315"/>
                  <a:pt x="29" y="363"/>
                  <a:pt x="16" y="413"/>
                </a:cubicBezTo>
                <a:cubicBezTo>
                  <a:pt x="24" y="569"/>
                  <a:pt x="0" y="638"/>
                  <a:pt x="156" y="678"/>
                </a:cubicBezTo>
                <a:cubicBezTo>
                  <a:pt x="282" y="669"/>
                  <a:pt x="241" y="679"/>
                  <a:pt x="312" y="631"/>
                </a:cubicBezTo>
                <a:cubicBezTo>
                  <a:pt x="323" y="599"/>
                  <a:pt x="340" y="566"/>
                  <a:pt x="359" y="537"/>
                </a:cubicBezTo>
                <a:cubicBezTo>
                  <a:pt x="367" y="500"/>
                  <a:pt x="378" y="464"/>
                  <a:pt x="390" y="428"/>
                </a:cubicBezTo>
                <a:cubicBezTo>
                  <a:pt x="400" y="358"/>
                  <a:pt x="407" y="287"/>
                  <a:pt x="421" y="218"/>
                </a:cubicBezTo>
                <a:cubicBezTo>
                  <a:pt x="430" y="99"/>
                  <a:pt x="421" y="148"/>
                  <a:pt x="421" y="62"/>
                </a:cubicBez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82422" name="Freeform 86"/>
          <p:cNvSpPr>
            <a:spLocks/>
          </p:cNvSpPr>
          <p:nvPr/>
        </p:nvSpPr>
        <p:spPr bwMode="auto">
          <a:xfrm>
            <a:off x="6248400" y="4800600"/>
            <a:ext cx="682625" cy="1077913"/>
          </a:xfrm>
          <a:custGeom>
            <a:avLst/>
            <a:gdLst>
              <a:gd name="T0" fmla="*/ 2147483646 w 430"/>
              <a:gd name="T1" fmla="*/ 2147483646 h 679"/>
              <a:gd name="T2" fmla="*/ 2147483646 w 430"/>
              <a:gd name="T3" fmla="*/ 2147483646 h 679"/>
              <a:gd name="T4" fmla="*/ 2147483646 w 430"/>
              <a:gd name="T5" fmla="*/ 0 h 679"/>
              <a:gd name="T6" fmla="*/ 2147483646 w 430"/>
              <a:gd name="T7" fmla="*/ 2147483646 h 679"/>
              <a:gd name="T8" fmla="*/ 2147483646 w 430"/>
              <a:gd name="T9" fmla="*/ 2147483646 h 679"/>
              <a:gd name="T10" fmla="*/ 2147483646 w 430"/>
              <a:gd name="T11" fmla="*/ 2147483646 h 679"/>
              <a:gd name="T12" fmla="*/ 2147483646 w 430"/>
              <a:gd name="T13" fmla="*/ 2147483646 h 679"/>
              <a:gd name="T14" fmla="*/ 2147483646 w 430"/>
              <a:gd name="T15" fmla="*/ 2147483646 h 679"/>
              <a:gd name="T16" fmla="*/ 2147483646 w 430"/>
              <a:gd name="T17" fmla="*/ 2147483646 h 679"/>
              <a:gd name="T18" fmla="*/ 2147483646 w 430"/>
              <a:gd name="T19" fmla="*/ 2147483646 h 679"/>
              <a:gd name="T20" fmla="*/ 2147483646 w 430"/>
              <a:gd name="T21" fmla="*/ 2147483646 h 679"/>
              <a:gd name="T22" fmla="*/ 2147483646 w 430"/>
              <a:gd name="T23" fmla="*/ 2147483646 h 679"/>
              <a:gd name="T24" fmla="*/ 2147483646 w 430"/>
              <a:gd name="T25" fmla="*/ 2147483646 h 679"/>
              <a:gd name="T26" fmla="*/ 2147483646 w 430"/>
              <a:gd name="T27" fmla="*/ 2147483646 h 67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30"/>
              <a:gd name="T43" fmla="*/ 0 h 679"/>
              <a:gd name="T44" fmla="*/ 430 w 430"/>
              <a:gd name="T45" fmla="*/ 679 h 67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30" h="679">
                <a:moveTo>
                  <a:pt x="421" y="62"/>
                </a:moveTo>
                <a:cubicBezTo>
                  <a:pt x="418" y="54"/>
                  <a:pt x="420" y="44"/>
                  <a:pt x="413" y="39"/>
                </a:cubicBezTo>
                <a:cubicBezTo>
                  <a:pt x="379" y="15"/>
                  <a:pt x="321" y="12"/>
                  <a:pt x="281" y="0"/>
                </a:cubicBezTo>
                <a:cubicBezTo>
                  <a:pt x="263" y="2"/>
                  <a:pt x="224" y="3"/>
                  <a:pt x="203" y="15"/>
                </a:cubicBezTo>
                <a:cubicBezTo>
                  <a:pt x="187" y="24"/>
                  <a:pt x="172" y="36"/>
                  <a:pt x="156" y="46"/>
                </a:cubicBezTo>
                <a:cubicBezTo>
                  <a:pt x="148" y="51"/>
                  <a:pt x="133" y="62"/>
                  <a:pt x="133" y="62"/>
                </a:cubicBezTo>
                <a:cubicBezTo>
                  <a:pt x="94" y="119"/>
                  <a:pt x="78" y="198"/>
                  <a:pt x="62" y="265"/>
                </a:cubicBezTo>
                <a:cubicBezTo>
                  <a:pt x="50" y="315"/>
                  <a:pt x="29" y="363"/>
                  <a:pt x="16" y="413"/>
                </a:cubicBezTo>
                <a:cubicBezTo>
                  <a:pt x="24" y="569"/>
                  <a:pt x="0" y="638"/>
                  <a:pt x="156" y="678"/>
                </a:cubicBezTo>
                <a:cubicBezTo>
                  <a:pt x="282" y="669"/>
                  <a:pt x="241" y="679"/>
                  <a:pt x="312" y="631"/>
                </a:cubicBezTo>
                <a:cubicBezTo>
                  <a:pt x="323" y="599"/>
                  <a:pt x="340" y="566"/>
                  <a:pt x="359" y="537"/>
                </a:cubicBezTo>
                <a:cubicBezTo>
                  <a:pt x="367" y="500"/>
                  <a:pt x="378" y="464"/>
                  <a:pt x="390" y="428"/>
                </a:cubicBezTo>
                <a:cubicBezTo>
                  <a:pt x="400" y="358"/>
                  <a:pt x="407" y="287"/>
                  <a:pt x="421" y="218"/>
                </a:cubicBezTo>
                <a:cubicBezTo>
                  <a:pt x="430" y="99"/>
                  <a:pt x="421" y="148"/>
                  <a:pt x="421" y="62"/>
                </a:cubicBez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82423" name="Freeform 87"/>
          <p:cNvSpPr>
            <a:spLocks/>
          </p:cNvSpPr>
          <p:nvPr/>
        </p:nvSpPr>
        <p:spPr bwMode="auto">
          <a:xfrm>
            <a:off x="4884738" y="4886325"/>
            <a:ext cx="1758950" cy="1522413"/>
          </a:xfrm>
          <a:custGeom>
            <a:avLst/>
            <a:gdLst>
              <a:gd name="T0" fmla="*/ 2147483646 w 1108"/>
              <a:gd name="T1" fmla="*/ 2147483646 h 959"/>
              <a:gd name="T2" fmla="*/ 2147483646 w 1108"/>
              <a:gd name="T3" fmla="*/ 2147483646 h 959"/>
              <a:gd name="T4" fmla="*/ 2147483646 w 1108"/>
              <a:gd name="T5" fmla="*/ 2147483646 h 959"/>
              <a:gd name="T6" fmla="*/ 2147483646 w 1108"/>
              <a:gd name="T7" fmla="*/ 2147483646 h 959"/>
              <a:gd name="T8" fmla="*/ 2147483646 w 1108"/>
              <a:gd name="T9" fmla="*/ 2147483646 h 959"/>
              <a:gd name="T10" fmla="*/ 2147483646 w 1108"/>
              <a:gd name="T11" fmla="*/ 2147483646 h 959"/>
              <a:gd name="T12" fmla="*/ 2147483646 w 1108"/>
              <a:gd name="T13" fmla="*/ 2147483646 h 959"/>
              <a:gd name="T14" fmla="*/ 2147483646 w 1108"/>
              <a:gd name="T15" fmla="*/ 2147483646 h 959"/>
              <a:gd name="T16" fmla="*/ 2147483646 w 1108"/>
              <a:gd name="T17" fmla="*/ 2147483646 h 959"/>
              <a:gd name="T18" fmla="*/ 2147483646 w 1108"/>
              <a:gd name="T19" fmla="*/ 2147483646 h 959"/>
              <a:gd name="T20" fmla="*/ 2147483646 w 1108"/>
              <a:gd name="T21" fmla="*/ 2147483646 h 959"/>
              <a:gd name="T22" fmla="*/ 2147483646 w 1108"/>
              <a:gd name="T23" fmla="*/ 2147483646 h 959"/>
              <a:gd name="T24" fmla="*/ 2147483646 w 1108"/>
              <a:gd name="T25" fmla="*/ 2147483646 h 959"/>
              <a:gd name="T26" fmla="*/ 2147483646 w 1108"/>
              <a:gd name="T27" fmla="*/ 2147483646 h 959"/>
              <a:gd name="T28" fmla="*/ 2147483646 w 1108"/>
              <a:gd name="T29" fmla="*/ 2147483646 h 959"/>
              <a:gd name="T30" fmla="*/ 2147483646 w 1108"/>
              <a:gd name="T31" fmla="*/ 2147483646 h 959"/>
              <a:gd name="T32" fmla="*/ 2147483646 w 1108"/>
              <a:gd name="T33" fmla="*/ 2147483646 h 959"/>
              <a:gd name="T34" fmla="*/ 2147483646 w 1108"/>
              <a:gd name="T35" fmla="*/ 2147483646 h 959"/>
              <a:gd name="T36" fmla="*/ 2147483646 w 1108"/>
              <a:gd name="T37" fmla="*/ 2147483646 h 959"/>
              <a:gd name="T38" fmla="*/ 2147483646 w 1108"/>
              <a:gd name="T39" fmla="*/ 2147483646 h 959"/>
              <a:gd name="T40" fmla="*/ 2147483646 w 1108"/>
              <a:gd name="T41" fmla="*/ 2147483646 h 959"/>
              <a:gd name="T42" fmla="*/ 2147483646 w 1108"/>
              <a:gd name="T43" fmla="*/ 2147483646 h 959"/>
              <a:gd name="T44" fmla="*/ 2147483646 w 1108"/>
              <a:gd name="T45" fmla="*/ 2147483646 h 959"/>
              <a:gd name="T46" fmla="*/ 2147483646 w 1108"/>
              <a:gd name="T47" fmla="*/ 2147483646 h 959"/>
              <a:gd name="T48" fmla="*/ 2147483646 w 1108"/>
              <a:gd name="T49" fmla="*/ 2147483646 h 959"/>
              <a:gd name="T50" fmla="*/ 2147483646 w 1108"/>
              <a:gd name="T51" fmla="*/ 2147483646 h 959"/>
              <a:gd name="T52" fmla="*/ 2147483646 w 1108"/>
              <a:gd name="T53" fmla="*/ 2147483646 h 959"/>
              <a:gd name="T54" fmla="*/ 2147483646 w 1108"/>
              <a:gd name="T55" fmla="*/ 2147483646 h 959"/>
              <a:gd name="T56" fmla="*/ 2147483646 w 1108"/>
              <a:gd name="T57" fmla="*/ 2147483646 h 959"/>
              <a:gd name="T58" fmla="*/ 2147483646 w 1108"/>
              <a:gd name="T59" fmla="*/ 2147483646 h 959"/>
              <a:gd name="T60" fmla="*/ 2147483646 w 1108"/>
              <a:gd name="T61" fmla="*/ 2147483646 h 959"/>
              <a:gd name="T62" fmla="*/ 2147483646 w 1108"/>
              <a:gd name="T63" fmla="*/ 2147483646 h 959"/>
              <a:gd name="T64" fmla="*/ 2147483646 w 1108"/>
              <a:gd name="T65" fmla="*/ 2147483646 h 959"/>
              <a:gd name="T66" fmla="*/ 2147483646 w 1108"/>
              <a:gd name="T67" fmla="*/ 2147483646 h 959"/>
              <a:gd name="T68" fmla="*/ 2147483646 w 1108"/>
              <a:gd name="T69" fmla="*/ 2147483646 h 95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108"/>
              <a:gd name="T106" fmla="*/ 0 h 959"/>
              <a:gd name="T107" fmla="*/ 1108 w 1108"/>
              <a:gd name="T108" fmla="*/ 959 h 959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108" h="959">
                <a:moveTo>
                  <a:pt x="79" y="273"/>
                </a:moveTo>
                <a:cubicBezTo>
                  <a:pt x="64" y="231"/>
                  <a:pt x="35" y="197"/>
                  <a:pt x="17" y="156"/>
                </a:cubicBezTo>
                <a:cubicBezTo>
                  <a:pt x="10" y="141"/>
                  <a:pt x="1" y="109"/>
                  <a:pt x="1" y="109"/>
                </a:cubicBezTo>
                <a:cubicBezTo>
                  <a:pt x="4" y="83"/>
                  <a:pt x="0" y="56"/>
                  <a:pt x="9" y="31"/>
                </a:cubicBezTo>
                <a:cubicBezTo>
                  <a:pt x="15" y="13"/>
                  <a:pt x="44" y="18"/>
                  <a:pt x="63" y="16"/>
                </a:cubicBezTo>
                <a:cubicBezTo>
                  <a:pt x="94" y="12"/>
                  <a:pt x="126" y="11"/>
                  <a:pt x="157" y="8"/>
                </a:cubicBezTo>
                <a:cubicBezTo>
                  <a:pt x="243" y="13"/>
                  <a:pt x="276" y="0"/>
                  <a:pt x="336" y="39"/>
                </a:cubicBezTo>
                <a:cubicBezTo>
                  <a:pt x="372" y="94"/>
                  <a:pt x="351" y="76"/>
                  <a:pt x="391" y="102"/>
                </a:cubicBezTo>
                <a:cubicBezTo>
                  <a:pt x="393" y="110"/>
                  <a:pt x="392" y="119"/>
                  <a:pt x="398" y="125"/>
                </a:cubicBezTo>
                <a:cubicBezTo>
                  <a:pt x="411" y="138"/>
                  <a:pt x="445" y="156"/>
                  <a:pt x="445" y="156"/>
                </a:cubicBezTo>
                <a:cubicBezTo>
                  <a:pt x="481" y="211"/>
                  <a:pt x="465" y="188"/>
                  <a:pt x="492" y="226"/>
                </a:cubicBezTo>
                <a:cubicBezTo>
                  <a:pt x="518" y="264"/>
                  <a:pt x="508" y="238"/>
                  <a:pt x="539" y="265"/>
                </a:cubicBezTo>
                <a:cubicBezTo>
                  <a:pt x="627" y="342"/>
                  <a:pt x="559" y="284"/>
                  <a:pt x="601" y="335"/>
                </a:cubicBezTo>
                <a:cubicBezTo>
                  <a:pt x="623" y="362"/>
                  <a:pt x="621" y="356"/>
                  <a:pt x="648" y="374"/>
                </a:cubicBezTo>
                <a:cubicBezTo>
                  <a:pt x="664" y="384"/>
                  <a:pt x="695" y="406"/>
                  <a:pt x="695" y="406"/>
                </a:cubicBezTo>
                <a:cubicBezTo>
                  <a:pt x="731" y="460"/>
                  <a:pt x="711" y="441"/>
                  <a:pt x="749" y="468"/>
                </a:cubicBezTo>
                <a:cubicBezTo>
                  <a:pt x="788" y="523"/>
                  <a:pt x="854" y="557"/>
                  <a:pt x="905" y="600"/>
                </a:cubicBezTo>
                <a:cubicBezTo>
                  <a:pt x="930" y="621"/>
                  <a:pt x="991" y="647"/>
                  <a:pt x="991" y="647"/>
                </a:cubicBezTo>
                <a:cubicBezTo>
                  <a:pt x="1008" y="674"/>
                  <a:pt x="1018" y="692"/>
                  <a:pt x="1045" y="709"/>
                </a:cubicBezTo>
                <a:cubicBezTo>
                  <a:pt x="1054" y="736"/>
                  <a:pt x="1069" y="756"/>
                  <a:pt x="1084" y="780"/>
                </a:cubicBezTo>
                <a:cubicBezTo>
                  <a:pt x="1094" y="828"/>
                  <a:pt x="1108" y="881"/>
                  <a:pt x="1061" y="912"/>
                </a:cubicBezTo>
                <a:cubicBezTo>
                  <a:pt x="1042" y="940"/>
                  <a:pt x="1023" y="948"/>
                  <a:pt x="991" y="959"/>
                </a:cubicBezTo>
                <a:cubicBezTo>
                  <a:pt x="938" y="952"/>
                  <a:pt x="902" y="945"/>
                  <a:pt x="858" y="920"/>
                </a:cubicBezTo>
                <a:cubicBezTo>
                  <a:pt x="848" y="914"/>
                  <a:pt x="838" y="908"/>
                  <a:pt x="827" y="904"/>
                </a:cubicBezTo>
                <a:cubicBezTo>
                  <a:pt x="812" y="898"/>
                  <a:pt x="780" y="889"/>
                  <a:pt x="780" y="889"/>
                </a:cubicBezTo>
                <a:cubicBezTo>
                  <a:pt x="761" y="874"/>
                  <a:pt x="737" y="865"/>
                  <a:pt x="718" y="850"/>
                </a:cubicBezTo>
                <a:cubicBezTo>
                  <a:pt x="701" y="836"/>
                  <a:pt x="689" y="816"/>
                  <a:pt x="671" y="803"/>
                </a:cubicBezTo>
                <a:cubicBezTo>
                  <a:pt x="648" y="787"/>
                  <a:pt x="622" y="774"/>
                  <a:pt x="601" y="756"/>
                </a:cubicBezTo>
                <a:cubicBezTo>
                  <a:pt x="573" y="732"/>
                  <a:pt x="570" y="720"/>
                  <a:pt x="547" y="686"/>
                </a:cubicBezTo>
                <a:cubicBezTo>
                  <a:pt x="540" y="675"/>
                  <a:pt x="525" y="672"/>
                  <a:pt x="515" y="663"/>
                </a:cubicBezTo>
                <a:cubicBezTo>
                  <a:pt x="456" y="613"/>
                  <a:pt x="398" y="548"/>
                  <a:pt x="328" y="515"/>
                </a:cubicBezTo>
                <a:cubicBezTo>
                  <a:pt x="282" y="467"/>
                  <a:pt x="220" y="428"/>
                  <a:pt x="165" y="390"/>
                </a:cubicBezTo>
                <a:cubicBezTo>
                  <a:pt x="146" y="336"/>
                  <a:pt x="173" y="401"/>
                  <a:pt x="134" y="343"/>
                </a:cubicBezTo>
                <a:cubicBezTo>
                  <a:pt x="116" y="316"/>
                  <a:pt x="113" y="265"/>
                  <a:pt x="71" y="265"/>
                </a:cubicBezTo>
                <a:cubicBezTo>
                  <a:pt x="67" y="265"/>
                  <a:pt x="76" y="270"/>
                  <a:pt x="79" y="273"/>
                </a:cubicBez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77" grpId="0" autoUpdateAnimBg="0"/>
      <p:bldP spid="782415" grpId="0" autoUpdateAnimBg="0"/>
      <p:bldP spid="782416" grpId="0" animBg="1"/>
      <p:bldP spid="782417" grpId="0" animBg="1"/>
      <p:bldP spid="782418" grpId="0" animBg="1"/>
      <p:bldP spid="782420" grpId="0" animBg="1"/>
      <p:bldP spid="782421" grpId="0" animBg="1"/>
      <p:bldP spid="782422" grpId="0" animBg="1"/>
      <p:bldP spid="78242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F8FF75-CADE-45B8-BC93-0DF220D83C11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Node Splitting</a:t>
            </a:r>
          </a:p>
        </p:txBody>
      </p:sp>
      <p:sp>
        <p:nvSpPr>
          <p:cNvPr id="75780" name="Line 4"/>
          <p:cNvSpPr>
            <a:spLocks noChangeShapeType="1"/>
          </p:cNvSpPr>
          <p:nvPr/>
        </p:nvSpPr>
        <p:spPr bwMode="auto">
          <a:xfrm>
            <a:off x="3779838" y="4365625"/>
            <a:ext cx="792162" cy="0"/>
          </a:xfrm>
          <a:prstGeom prst="line">
            <a:avLst/>
          </a:prstGeom>
          <a:noFill/>
          <a:ln w="1800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3370263" y="4941888"/>
            <a:ext cx="120173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>
              <a:spcBef>
                <a:spcPct val="20000"/>
              </a:spcBef>
              <a:buChar char="•"/>
              <a:tabLst>
                <a:tab pos="657225" algn="l"/>
              </a:tabLst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657225" algn="l"/>
              </a:tabLst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fa-IR" sz="1600" b="0">
                <a:solidFill>
                  <a:srgbClr val="000000"/>
                </a:solidFill>
                <a:latin typeface="Times New Roman" panose="02020603050405020304" pitchFamily="18" charset="0"/>
              </a:rPr>
              <a:t>Second</a:t>
            </a:r>
          </a:p>
          <a:p>
            <a:pPr eaLnBrk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fa-IR" sz="1600" b="0">
                <a:solidFill>
                  <a:srgbClr val="000000"/>
                </a:solidFill>
                <a:latin typeface="Times New Roman" panose="02020603050405020304" pitchFamily="18" charset="0"/>
              </a:rPr>
              <a:t>transformation</a:t>
            </a:r>
          </a:p>
        </p:txBody>
      </p:sp>
      <p:pic>
        <p:nvPicPr>
          <p:cNvPr id="757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557338"/>
            <a:ext cx="3814763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3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763" y="1196975"/>
            <a:ext cx="3862387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774F7C-B09C-40E0-880E-89D4824E7592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Node Splitting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i="1" dirty="0" err="1" smtClean="0"/>
              <a:t>N’</a:t>
            </a:r>
            <a:r>
              <a:rPr lang="en-US" altLang="fa-IR" i="1" baseline="-25000" dirty="0" err="1" smtClean="0"/>
              <a:t>t</a:t>
            </a:r>
            <a:r>
              <a:rPr lang="en-US" altLang="fa-IR" dirty="0" smtClean="0"/>
              <a:t> to </a:t>
            </a:r>
            <a:r>
              <a:rPr lang="en-US" altLang="fa-IR" i="1" dirty="0" err="1" smtClean="0"/>
              <a:t>N’’</a:t>
            </a:r>
            <a:r>
              <a:rPr lang="en-US" altLang="fa-IR" i="1" baseline="-25000" dirty="0" err="1" smtClean="0"/>
              <a:t>t</a:t>
            </a:r>
            <a:r>
              <a:rPr lang="en-US" altLang="fa-IR" dirty="0" smtClean="0"/>
              <a:t> transformation:</a:t>
            </a:r>
          </a:p>
          <a:p>
            <a:pPr lvl="1" eaLnBrk="1" hangingPunct="1"/>
            <a:r>
              <a:rPr lang="en-US" altLang="fa-IR" dirty="0" smtClean="0"/>
              <a:t>Ensures that if a cut exists in </a:t>
            </a:r>
            <a:r>
              <a:rPr lang="en-US" altLang="fa-IR" i="1" dirty="0" err="1" smtClean="0"/>
              <a:t>N’’</a:t>
            </a:r>
            <a:r>
              <a:rPr lang="en-US" altLang="fa-IR" i="1" baseline="-25000" dirty="0" err="1" smtClean="0"/>
              <a:t>t</a:t>
            </a:r>
            <a:r>
              <a:rPr lang="en-US" altLang="fa-IR" dirty="0" smtClean="0"/>
              <a:t> with capacity &lt; K, then no edge with infinite capacity will be a crossing one.</a:t>
            </a:r>
          </a:p>
          <a:p>
            <a:pPr lvl="1" eaLnBrk="1" hangingPunct="1"/>
            <a:r>
              <a:rPr lang="en-US" altLang="fa-IR" dirty="0" smtClean="0"/>
              <a:t>Only bridging edges are crossing the cut</a:t>
            </a:r>
          </a:p>
          <a:p>
            <a:pPr lvl="2" eaLnBrk="1" hangingPunct="1"/>
            <a:r>
              <a:rPr lang="en-US" altLang="fa-IR" sz="2400" dirty="0" smtClean="0"/>
              <a:t>A LUT may have </a:t>
            </a:r>
            <a:r>
              <a:rPr lang="en-US" altLang="fa-IR" sz="2400" dirty="0" err="1" smtClean="0"/>
              <a:t>fanout</a:t>
            </a:r>
            <a:r>
              <a:rPr lang="en-US" altLang="fa-IR" sz="2400" dirty="0" smtClean="0"/>
              <a:t> &gt; 1</a:t>
            </a:r>
          </a:p>
          <a:p>
            <a:pPr lvl="3" eaLnBrk="1" hangingPunct="1"/>
            <a:r>
              <a:rPr lang="en-US" altLang="fa-IR" sz="1800" dirty="0" smtClean="0">
                <a:sym typeface="Wingdings" panose="05000000000000000000" pitchFamily="2" charset="2"/>
              </a:rPr>
              <a:t> </a:t>
            </a:r>
            <a:r>
              <a:rPr lang="en-US" altLang="fa-IR" sz="2000" dirty="0" smtClean="0">
                <a:sym typeface="Wingdings" panose="05000000000000000000" pitchFamily="2" charset="2"/>
              </a:rPr>
              <a:t>Min-cut in </a:t>
            </a:r>
            <a:r>
              <a:rPr lang="en-US" altLang="fa-IR" sz="2000" i="1" dirty="0" err="1" smtClean="0">
                <a:sym typeface="Wingdings" panose="05000000000000000000" pitchFamily="2" charset="2"/>
              </a:rPr>
              <a:t>N’</a:t>
            </a:r>
            <a:r>
              <a:rPr lang="en-US" altLang="fa-IR" sz="2000" i="1" baseline="-25000" dirty="0" err="1" smtClean="0">
                <a:sym typeface="Wingdings" panose="05000000000000000000" pitchFamily="2" charset="2"/>
              </a:rPr>
              <a:t>t</a:t>
            </a:r>
            <a:r>
              <a:rPr lang="en-US" altLang="fa-IR" sz="2000" i="1" dirty="0" smtClean="0">
                <a:sym typeface="Wingdings" panose="05000000000000000000" pitchFamily="2" charset="2"/>
              </a:rPr>
              <a:t> </a:t>
            </a:r>
            <a:r>
              <a:rPr lang="en-US" altLang="fa-IR" sz="2000" dirty="0" smtClean="0">
                <a:sym typeface="Wingdings" panose="05000000000000000000" pitchFamily="2" charset="2"/>
              </a:rPr>
              <a:t>may not work properly</a:t>
            </a:r>
            <a:endParaRPr lang="en-US" altLang="fa-IR" sz="1800" dirty="0" smtClean="0"/>
          </a:p>
          <a:p>
            <a:pPr eaLnBrk="1" hangingPunct="1"/>
            <a:r>
              <a:rPr lang="en-US" altLang="fa-IR" dirty="0" smtClean="0"/>
              <a:t>Lemma:</a:t>
            </a:r>
          </a:p>
          <a:p>
            <a:pPr lvl="1" eaLnBrk="1" hangingPunct="1"/>
            <a:r>
              <a:rPr lang="en-US" altLang="fa-IR" dirty="0" smtClean="0"/>
              <a:t>If </a:t>
            </a:r>
            <a:r>
              <a:rPr lang="en-US" altLang="fa-IR" i="1" dirty="0" err="1" smtClean="0"/>
              <a:t>N’’</a:t>
            </a:r>
            <a:r>
              <a:rPr lang="en-US" altLang="fa-IR" i="1" baseline="-25000" dirty="0" err="1" smtClean="0"/>
              <a:t>t</a:t>
            </a:r>
            <a:r>
              <a:rPr lang="en-US" altLang="fa-IR" dirty="0" smtClean="0"/>
              <a:t> has a cut with edge cut size ≤ </a:t>
            </a:r>
            <a:r>
              <a:rPr lang="en-US" altLang="fa-IR" i="1" dirty="0" smtClean="0"/>
              <a:t>K, </a:t>
            </a:r>
            <a:r>
              <a:rPr lang="en-US" altLang="fa-IR" i="1" dirty="0" err="1" smtClean="0"/>
              <a:t>N’</a:t>
            </a:r>
            <a:r>
              <a:rPr lang="en-US" altLang="fa-IR" i="1" baseline="-25000" dirty="0" err="1" smtClean="0"/>
              <a:t>t</a:t>
            </a:r>
            <a:r>
              <a:rPr lang="en-US" altLang="fa-IR" dirty="0" smtClean="0"/>
              <a:t> has a </a:t>
            </a:r>
            <a:r>
              <a:rPr lang="en-US" altLang="fa-IR" i="1" dirty="0" smtClean="0"/>
              <a:t>K-feasible</a:t>
            </a:r>
            <a:r>
              <a:rPr lang="en-US" altLang="fa-IR" dirty="0" smtClean="0"/>
              <a:t> cut.</a:t>
            </a:r>
            <a:endParaRPr lang="en-US" altLang="fa-IR" i="1" dirty="0" smtClean="0"/>
          </a:p>
          <a:p>
            <a:pPr eaLnBrk="1" hangingPunct="1"/>
            <a:endParaRPr lang="en-US" altLang="fa-I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30A9DD-76CA-463E-B907-98389ABEA864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Example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0805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fa-IR" smtClean="0"/>
              <a:t>Example:</a:t>
            </a:r>
          </a:p>
          <a:p>
            <a:pPr lvl="1" eaLnBrk="1" hangingPunct="1"/>
            <a:r>
              <a:rPr lang="en-US" altLang="fa-IR" smtClean="0"/>
              <a:t>K = 3</a:t>
            </a:r>
          </a:p>
        </p:txBody>
      </p:sp>
      <p:pic>
        <p:nvPicPr>
          <p:cNvPr id="7987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90725"/>
            <a:ext cx="3225800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062163"/>
            <a:ext cx="3441700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60A870-3AC5-4E19-92BA-1969500E5DB0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2700" smtClean="0"/>
              <a:t>Example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622300"/>
            <a:ext cx="7772400" cy="1439863"/>
          </a:xfrm>
        </p:spPr>
        <p:txBody>
          <a:bodyPr/>
          <a:lstStyle/>
          <a:p>
            <a:pPr lvl="1" eaLnBrk="1" hangingPunct="1"/>
            <a:r>
              <a:rPr lang="en-US" altLang="fa-IR" i="1" smtClean="0"/>
              <a:t>l(i)</a:t>
            </a:r>
            <a:r>
              <a:rPr lang="en-US" altLang="fa-IR" smtClean="0"/>
              <a:t> = 0 for all PIs</a:t>
            </a:r>
          </a:p>
          <a:p>
            <a:pPr lvl="1" eaLnBrk="1" hangingPunct="1"/>
            <a:r>
              <a:rPr lang="en-US" altLang="fa-IR" i="1" smtClean="0"/>
              <a:t>p = </a:t>
            </a:r>
            <a:r>
              <a:rPr lang="en-US" altLang="fa-IR" smtClean="0"/>
              <a:t>0</a:t>
            </a:r>
            <a:endParaRPr lang="en-US" altLang="fa-IR" i="1" smtClean="0"/>
          </a:p>
          <a:p>
            <a:pPr lvl="1" eaLnBrk="1" hangingPunct="1"/>
            <a:r>
              <a:rPr lang="en-US" altLang="fa-IR" smtClean="0"/>
              <a:t>Topological order: {a, b, c, d, e, f, g, h, i, j, k}</a:t>
            </a:r>
          </a:p>
          <a:p>
            <a:pPr lvl="1" eaLnBrk="1" hangingPunct="1"/>
            <a:endParaRPr lang="en-US" altLang="fa-IR" smtClean="0"/>
          </a:p>
        </p:txBody>
      </p:sp>
      <p:pic>
        <p:nvPicPr>
          <p:cNvPr id="819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422525"/>
            <a:ext cx="2124075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1919288"/>
            <a:ext cx="2581275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491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2493963"/>
            <a:ext cx="696912" cy="190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491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925" y="2422525"/>
            <a:ext cx="130175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4920" name="Rectangle 8"/>
          <p:cNvSpPr>
            <a:spLocks noChangeArrowheads="1"/>
          </p:cNvSpPr>
          <p:nvPr/>
        </p:nvSpPr>
        <p:spPr bwMode="auto">
          <a:xfrm>
            <a:off x="266700" y="4943475"/>
            <a:ext cx="77724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fa-IR">
                <a:latin typeface="Times-Roman" charset="0"/>
              </a:rPr>
              <a:t>Not possible to find a cut in </a:t>
            </a:r>
            <a:r>
              <a:rPr lang="en-US" altLang="fa-IR" i="1">
                <a:latin typeface="CMMI10" charset="-95"/>
              </a:rPr>
              <a:t>N’’</a:t>
            </a:r>
            <a:r>
              <a:rPr lang="en-US" altLang="fa-IR" i="1" baseline="-25000">
                <a:latin typeface="CMMI10" charset="-95"/>
              </a:rPr>
              <a:t>a</a:t>
            </a:r>
            <a:r>
              <a:rPr lang="en-US" altLang="fa-IR" i="1">
                <a:latin typeface="CMMI8" charset="0"/>
              </a:rPr>
              <a:t> </a:t>
            </a:r>
            <a:r>
              <a:rPr lang="en-US" altLang="fa-IR">
                <a:latin typeface="Times-Roman" charset="0"/>
              </a:rPr>
              <a:t>with a cutsize smaller or equal to </a:t>
            </a:r>
            <a:r>
              <a:rPr lang="en-US" altLang="fa-IR" i="1">
                <a:latin typeface="CMMI10" charset="-95"/>
              </a:rPr>
              <a:t>K </a:t>
            </a:r>
            <a:r>
              <a:rPr lang="en-US" altLang="fa-IR">
                <a:latin typeface="CMR10" charset="0"/>
              </a:rPr>
              <a:t>= 3</a:t>
            </a:r>
            <a:endParaRPr lang="en-US" altLang="fa-IR">
              <a:latin typeface="Times-Roman" charset="0"/>
            </a:endParaRPr>
          </a:p>
          <a:p>
            <a:pPr lvl="2" eaLnBrk="1" hangingPunct="1"/>
            <a:r>
              <a:rPr lang="en-US" altLang="fa-IR">
                <a:latin typeface="Times-Roman" charset="0"/>
                <a:sym typeface="Wingdings" panose="05000000000000000000" pitchFamily="2" charset="2"/>
              </a:rPr>
              <a:t></a:t>
            </a:r>
            <a:r>
              <a:rPr lang="en-US" altLang="fa-IR">
                <a:latin typeface="Times-Roman" charset="0"/>
              </a:rPr>
              <a:t> </a:t>
            </a:r>
            <a:r>
              <a:rPr lang="en-US" altLang="fa-IR" i="1">
                <a:latin typeface="CMMI10" charset="-95"/>
              </a:rPr>
              <a:t>X</a:t>
            </a:r>
            <a:r>
              <a:rPr lang="en-US" altLang="fa-IR" i="1" baseline="-25000">
                <a:latin typeface="CMMI8" charset="0"/>
              </a:rPr>
              <a:t>b</a:t>
            </a:r>
            <a:r>
              <a:rPr lang="en-US" altLang="fa-IR" i="1">
                <a:latin typeface="CMMI8" charset="0"/>
              </a:rPr>
              <a:t> </a:t>
            </a:r>
            <a:r>
              <a:rPr lang="en-US" altLang="fa-IR">
                <a:latin typeface="CMR10" charset="0"/>
              </a:rPr>
              <a:t>= </a:t>
            </a:r>
            <a:r>
              <a:rPr lang="en-US" altLang="fa-IR" i="1">
                <a:latin typeface="cmsy10" pitchFamily="34" charset="0"/>
              </a:rPr>
              <a:t>{</a:t>
            </a:r>
            <a:r>
              <a:rPr lang="en-US" altLang="fa-IR" i="1">
                <a:latin typeface="CMMI10" charset="-95"/>
              </a:rPr>
              <a:t>a</a:t>
            </a:r>
            <a:r>
              <a:rPr lang="en-US" altLang="fa-IR" i="1">
                <a:latin typeface="cmsy10" pitchFamily="34" charset="0"/>
              </a:rPr>
              <a:t>}</a:t>
            </a:r>
          </a:p>
          <a:p>
            <a:pPr lvl="2" eaLnBrk="1" hangingPunct="1"/>
            <a:r>
              <a:rPr lang="en-US" altLang="fa-IR" i="1">
                <a:latin typeface="CMMI10" charset="-95"/>
              </a:rPr>
              <a:t>l</a:t>
            </a:r>
            <a:r>
              <a:rPr lang="en-US" altLang="fa-IR">
                <a:latin typeface="CMR10" charset="0"/>
              </a:rPr>
              <a:t>(</a:t>
            </a:r>
            <a:r>
              <a:rPr lang="en-US" altLang="fa-IR" i="1">
                <a:latin typeface="CMMI10" charset="-95"/>
              </a:rPr>
              <a:t>a</a:t>
            </a:r>
            <a:r>
              <a:rPr lang="en-US" altLang="fa-IR">
                <a:latin typeface="CMR10" charset="0"/>
              </a:rPr>
              <a:t>) = </a:t>
            </a:r>
            <a:r>
              <a:rPr lang="en-US" altLang="fa-IR" i="1">
                <a:latin typeface="CMMI10" charset="-95"/>
              </a:rPr>
              <a:t>p </a:t>
            </a:r>
            <a:r>
              <a:rPr lang="en-US" altLang="fa-IR">
                <a:latin typeface="CMR10" charset="0"/>
              </a:rPr>
              <a:t>+ 1 = 1</a:t>
            </a:r>
            <a:r>
              <a:rPr lang="en-US" altLang="fa-IR">
                <a:latin typeface="Times-Roman" charset="0"/>
              </a:rPr>
              <a:t>.</a:t>
            </a:r>
          </a:p>
          <a:p>
            <a:pPr lvl="1" eaLnBrk="1" hangingPunct="1"/>
            <a:endParaRPr lang="en-US" altLang="fa-I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4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3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34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2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5AE038-7C42-4632-982B-D88A2FECD9BA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Example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dirty="0" smtClean="0"/>
              <a:t>Nodes </a:t>
            </a:r>
            <a:r>
              <a:rPr lang="en-US" altLang="fa-IR" i="1" dirty="0" smtClean="0"/>
              <a:t>b </a:t>
            </a:r>
            <a:r>
              <a:rPr lang="en-US" altLang="fa-IR" dirty="0" smtClean="0"/>
              <a:t>and </a:t>
            </a:r>
            <a:r>
              <a:rPr lang="en-US" altLang="fa-IR" i="1" dirty="0" smtClean="0"/>
              <a:t>c</a:t>
            </a:r>
            <a:r>
              <a:rPr lang="en-US" altLang="fa-IR" dirty="0" smtClean="0"/>
              <a:t>: </a:t>
            </a:r>
          </a:p>
          <a:p>
            <a:pPr lvl="1" eaLnBrk="1" hangingPunct="1"/>
            <a:r>
              <a:rPr lang="en-US" altLang="fa-IR" dirty="0" smtClean="0"/>
              <a:t>Similar to the case for node </a:t>
            </a:r>
            <a:r>
              <a:rPr lang="en-US" altLang="fa-IR" i="1" dirty="0" smtClean="0"/>
              <a:t>a</a:t>
            </a:r>
            <a:r>
              <a:rPr lang="en-US" altLang="fa-IR" dirty="0" smtClean="0"/>
              <a:t>, </a:t>
            </a:r>
          </a:p>
          <a:p>
            <a:pPr eaLnBrk="1" hangingPunct="1"/>
            <a:r>
              <a:rPr lang="en-US" altLang="fa-IR" dirty="0" smtClean="0">
                <a:sym typeface="Wingdings" panose="05000000000000000000" pitchFamily="2" charset="2"/>
              </a:rPr>
              <a:t>Node b:</a:t>
            </a:r>
          </a:p>
          <a:p>
            <a:pPr lvl="1" eaLnBrk="1" hangingPunct="1"/>
            <a:r>
              <a:rPr lang="en-US" altLang="fa-IR" i="1" dirty="0" err="1" smtClean="0"/>
              <a:t>X</a:t>
            </a:r>
            <a:r>
              <a:rPr lang="en-US" altLang="fa-IR" i="1" baseline="-25000" dirty="0" err="1" smtClean="0"/>
              <a:t>b</a:t>
            </a:r>
            <a:r>
              <a:rPr lang="en-US" altLang="fa-IR" i="1" dirty="0" smtClean="0"/>
              <a:t> </a:t>
            </a:r>
            <a:r>
              <a:rPr lang="en-US" altLang="fa-IR" dirty="0" smtClean="0"/>
              <a:t>= </a:t>
            </a:r>
            <a:r>
              <a:rPr lang="en-US" altLang="fa-IR" i="1" dirty="0" smtClean="0"/>
              <a:t>{b}</a:t>
            </a:r>
            <a:r>
              <a:rPr lang="en-US" altLang="fa-IR" dirty="0" smtClean="0"/>
              <a:t>,</a:t>
            </a:r>
          </a:p>
          <a:p>
            <a:pPr lvl="2" eaLnBrk="1" hangingPunct="1"/>
            <a:r>
              <a:rPr lang="en-US" altLang="fa-IR" i="1" dirty="0" smtClean="0"/>
              <a:t>l</a:t>
            </a:r>
            <a:r>
              <a:rPr lang="en-US" altLang="fa-IR" dirty="0" smtClean="0"/>
              <a:t>(</a:t>
            </a:r>
            <a:r>
              <a:rPr lang="en-US" altLang="fa-IR" i="1" dirty="0" smtClean="0"/>
              <a:t>b</a:t>
            </a:r>
            <a:r>
              <a:rPr lang="en-US" altLang="fa-IR" dirty="0" smtClean="0"/>
              <a:t>) = 1</a:t>
            </a:r>
          </a:p>
          <a:p>
            <a:pPr eaLnBrk="1" hangingPunct="1"/>
            <a:r>
              <a:rPr lang="en-US" altLang="fa-IR" dirty="0" smtClean="0"/>
              <a:t>Node c:</a:t>
            </a:r>
          </a:p>
          <a:p>
            <a:pPr lvl="1" eaLnBrk="1" hangingPunct="1"/>
            <a:r>
              <a:rPr lang="en-US" altLang="fa-IR" i="1" dirty="0" err="1" smtClean="0"/>
              <a:t>X</a:t>
            </a:r>
            <a:r>
              <a:rPr lang="en-US" altLang="fa-IR" i="1" baseline="-25000" dirty="0" err="1" smtClean="0"/>
              <a:t>b</a:t>
            </a:r>
            <a:r>
              <a:rPr lang="en-US" altLang="fa-IR" i="1" dirty="0" smtClean="0"/>
              <a:t> </a:t>
            </a:r>
            <a:r>
              <a:rPr lang="en-US" altLang="fa-IR" dirty="0" smtClean="0"/>
              <a:t>= </a:t>
            </a:r>
            <a:r>
              <a:rPr lang="en-US" altLang="fa-IR" i="1" dirty="0" smtClean="0"/>
              <a:t>{c}</a:t>
            </a:r>
          </a:p>
          <a:p>
            <a:pPr lvl="2" eaLnBrk="1" hangingPunct="1"/>
            <a:r>
              <a:rPr lang="en-US" altLang="fa-IR" i="1" dirty="0" smtClean="0"/>
              <a:t>l</a:t>
            </a:r>
            <a:r>
              <a:rPr lang="en-US" altLang="fa-IR" dirty="0" smtClean="0"/>
              <a:t>(</a:t>
            </a:r>
            <a:r>
              <a:rPr lang="en-US" altLang="fa-IR" i="1" dirty="0" smtClean="0"/>
              <a:t>c</a:t>
            </a:r>
            <a:r>
              <a:rPr lang="en-US" altLang="fa-IR" dirty="0" smtClean="0"/>
              <a:t>) = 1</a:t>
            </a:r>
          </a:p>
          <a:p>
            <a:pPr eaLnBrk="1" hangingPunct="1"/>
            <a:endParaRPr lang="en-US" altLang="fa-IR" b="0" dirty="0" smtClean="0"/>
          </a:p>
          <a:p>
            <a:pPr lvl="1" eaLnBrk="1" hangingPunct="1"/>
            <a:endParaRPr lang="en-US" altLang="fa-IR" dirty="0" smtClean="0"/>
          </a:p>
        </p:txBody>
      </p:sp>
      <p:pic>
        <p:nvPicPr>
          <p:cNvPr id="8397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1919288"/>
            <a:ext cx="2581275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2DD536-2FD7-4064-8DDE-4F6738C2B218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Example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5470525" cy="2281238"/>
          </a:xfrm>
        </p:spPr>
        <p:txBody>
          <a:bodyPr/>
          <a:lstStyle/>
          <a:p>
            <a:pPr eaLnBrk="1" hangingPunct="1"/>
            <a:r>
              <a:rPr lang="en-US" altLang="fa-IR" smtClean="0"/>
              <a:t>Node </a:t>
            </a:r>
            <a:r>
              <a:rPr lang="en-US" altLang="fa-IR" i="1" smtClean="0"/>
              <a:t>d</a:t>
            </a:r>
            <a:r>
              <a:rPr lang="en-US" altLang="fa-IR" smtClean="0"/>
              <a:t>:</a:t>
            </a:r>
          </a:p>
          <a:p>
            <a:pPr lvl="1" eaLnBrk="1" hangingPunct="1"/>
            <a:r>
              <a:rPr lang="en-US" altLang="fa-IR" i="1" smtClean="0"/>
              <a:t>p</a:t>
            </a:r>
            <a:r>
              <a:rPr lang="en-US" altLang="fa-IR" smtClean="0"/>
              <a:t> = 1</a:t>
            </a:r>
          </a:p>
          <a:p>
            <a:pPr lvl="1" eaLnBrk="1" hangingPunct="1"/>
            <a:r>
              <a:rPr lang="en-US" altLang="fa-IR" smtClean="0"/>
              <a:t>Max flow (min-cut) = 3</a:t>
            </a:r>
          </a:p>
          <a:p>
            <a:pPr lvl="1" eaLnBrk="1" hangingPunct="1"/>
            <a:r>
              <a:rPr lang="en-US" altLang="fa-IR" i="1" smtClean="0"/>
              <a:t>X</a:t>
            </a:r>
            <a:r>
              <a:rPr lang="en-US" altLang="fa-IR" i="1" baseline="-25000" smtClean="0"/>
              <a:t>b</a:t>
            </a:r>
            <a:r>
              <a:rPr lang="en-US" altLang="fa-IR" i="1" smtClean="0"/>
              <a:t> </a:t>
            </a:r>
            <a:r>
              <a:rPr lang="en-US" altLang="fa-IR" smtClean="0"/>
              <a:t>= </a:t>
            </a:r>
            <a:r>
              <a:rPr lang="en-US" altLang="fa-IR" i="1" smtClean="0"/>
              <a:t>{a, d}</a:t>
            </a:r>
            <a:endParaRPr lang="en-US" altLang="fa-IR" smtClean="0"/>
          </a:p>
          <a:p>
            <a:pPr lvl="1" eaLnBrk="1" hangingPunct="1"/>
            <a:r>
              <a:rPr lang="en-US" altLang="fa-IR" i="1" smtClean="0"/>
              <a:t>l</a:t>
            </a:r>
            <a:r>
              <a:rPr lang="en-US" altLang="fa-IR" smtClean="0"/>
              <a:t>(</a:t>
            </a:r>
            <a:r>
              <a:rPr lang="en-US" altLang="fa-IR" i="1" smtClean="0"/>
              <a:t>d</a:t>
            </a:r>
            <a:r>
              <a:rPr lang="en-US" altLang="fa-IR" smtClean="0"/>
              <a:t>) = </a:t>
            </a:r>
            <a:r>
              <a:rPr lang="en-US" altLang="fa-IR" i="1" smtClean="0"/>
              <a:t>p </a:t>
            </a:r>
            <a:r>
              <a:rPr lang="en-US" altLang="fa-IR" smtClean="0"/>
              <a:t>= 1</a:t>
            </a:r>
          </a:p>
          <a:p>
            <a:pPr lvl="1" eaLnBrk="1" hangingPunct="1"/>
            <a:endParaRPr lang="en-US" altLang="fa-IR" i="1" smtClean="0"/>
          </a:p>
          <a:p>
            <a:pPr eaLnBrk="1" hangingPunct="1"/>
            <a:endParaRPr lang="en-US" altLang="fa-IR" smtClean="0"/>
          </a:p>
        </p:txBody>
      </p:sp>
      <p:pic>
        <p:nvPicPr>
          <p:cNvPr id="8602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1919288"/>
            <a:ext cx="2581275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500438"/>
            <a:ext cx="1463675" cy="242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644900"/>
            <a:ext cx="1300162" cy="19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4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644900"/>
            <a:ext cx="1657350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D4BBC1-9391-43FA-8A7C-A3FBF306051B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Example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5326063" cy="4514850"/>
          </a:xfrm>
        </p:spPr>
        <p:txBody>
          <a:bodyPr/>
          <a:lstStyle/>
          <a:p>
            <a:pPr eaLnBrk="1" hangingPunct="1"/>
            <a:r>
              <a:rPr lang="en-US" altLang="fa-IR" smtClean="0"/>
              <a:t>Node </a:t>
            </a:r>
            <a:r>
              <a:rPr lang="en-US" altLang="fa-IR" i="1" smtClean="0"/>
              <a:t>e</a:t>
            </a:r>
            <a:r>
              <a:rPr lang="en-US" altLang="fa-IR" smtClean="0"/>
              <a:t>:</a:t>
            </a:r>
          </a:p>
          <a:p>
            <a:pPr lvl="1" eaLnBrk="1" hangingPunct="1"/>
            <a:r>
              <a:rPr lang="en-US" altLang="fa-IR" smtClean="0"/>
              <a:t>Similar to </a:t>
            </a:r>
            <a:r>
              <a:rPr lang="en-US" altLang="fa-IR" i="1" smtClean="0"/>
              <a:t>a</a:t>
            </a:r>
          </a:p>
          <a:p>
            <a:pPr lvl="1" eaLnBrk="1" hangingPunct="1"/>
            <a:r>
              <a:rPr lang="en-US" altLang="fa-IR" i="1" smtClean="0"/>
              <a:t>X</a:t>
            </a:r>
            <a:r>
              <a:rPr lang="en-US" altLang="fa-IR" i="1" baseline="-25000" smtClean="0"/>
              <a:t>b</a:t>
            </a:r>
            <a:r>
              <a:rPr lang="en-US" altLang="fa-IR" i="1" smtClean="0"/>
              <a:t> </a:t>
            </a:r>
            <a:r>
              <a:rPr lang="en-US" altLang="fa-IR" smtClean="0"/>
              <a:t>= </a:t>
            </a:r>
            <a:r>
              <a:rPr lang="en-US" altLang="fa-IR" i="1" smtClean="0"/>
              <a:t>{e}</a:t>
            </a:r>
            <a:endParaRPr lang="en-US" altLang="fa-IR" smtClean="0"/>
          </a:p>
          <a:p>
            <a:pPr lvl="1" eaLnBrk="1" hangingPunct="1"/>
            <a:r>
              <a:rPr lang="en-US" altLang="fa-IR" i="1" smtClean="0"/>
              <a:t>l</a:t>
            </a:r>
            <a:r>
              <a:rPr lang="en-US" altLang="fa-IR" smtClean="0"/>
              <a:t>(</a:t>
            </a:r>
            <a:r>
              <a:rPr lang="en-US" altLang="fa-IR" i="1" smtClean="0"/>
              <a:t>e</a:t>
            </a:r>
            <a:r>
              <a:rPr lang="en-US" altLang="fa-IR" smtClean="0"/>
              <a:t>) = 1</a:t>
            </a:r>
          </a:p>
          <a:p>
            <a:pPr eaLnBrk="1" hangingPunct="1"/>
            <a:r>
              <a:rPr lang="en-US" altLang="fa-IR" smtClean="0"/>
              <a:t>Node </a:t>
            </a:r>
            <a:r>
              <a:rPr lang="en-US" altLang="fa-IR" i="1" smtClean="0"/>
              <a:t>f</a:t>
            </a:r>
            <a:r>
              <a:rPr lang="en-US" altLang="fa-IR" smtClean="0"/>
              <a:t>:</a:t>
            </a:r>
          </a:p>
          <a:p>
            <a:pPr lvl="1" eaLnBrk="1" hangingPunct="1"/>
            <a:r>
              <a:rPr lang="en-US" altLang="fa-IR" smtClean="0">
                <a:latin typeface="Times-Roman" charset="0"/>
              </a:rPr>
              <a:t>similar to </a:t>
            </a:r>
            <a:r>
              <a:rPr lang="en-US" altLang="fa-IR" i="1" smtClean="0">
                <a:latin typeface="CMMI10" charset="-95"/>
              </a:rPr>
              <a:t>d</a:t>
            </a:r>
          </a:p>
          <a:p>
            <a:pPr lvl="1" eaLnBrk="1" hangingPunct="1"/>
            <a:r>
              <a:rPr lang="en-US" altLang="fa-IR" i="1" smtClean="0">
                <a:latin typeface="CMMI10" charset="-95"/>
              </a:rPr>
              <a:t>X</a:t>
            </a:r>
            <a:r>
              <a:rPr lang="en-US" altLang="fa-IR" i="1" baseline="-25000" smtClean="0">
                <a:latin typeface="CMMI8" charset="0"/>
              </a:rPr>
              <a:t>b</a:t>
            </a:r>
            <a:r>
              <a:rPr lang="en-US" altLang="fa-IR" i="1" smtClean="0">
                <a:latin typeface="CMMI8" charset="0"/>
              </a:rPr>
              <a:t> </a:t>
            </a:r>
            <a:r>
              <a:rPr lang="en-US" altLang="fa-IR" smtClean="0">
                <a:latin typeface="CMR10" charset="0"/>
              </a:rPr>
              <a:t>= </a:t>
            </a:r>
            <a:r>
              <a:rPr lang="en-US" altLang="fa-IR" i="1" smtClean="0">
                <a:latin typeface="cmsy10" pitchFamily="34" charset="0"/>
              </a:rPr>
              <a:t>{</a:t>
            </a:r>
            <a:r>
              <a:rPr lang="en-US" altLang="fa-IR" i="1" smtClean="0">
                <a:latin typeface="CMMI10" charset="-95"/>
              </a:rPr>
              <a:t>c, f</a:t>
            </a:r>
            <a:r>
              <a:rPr lang="en-US" altLang="fa-IR" i="1" smtClean="0">
                <a:latin typeface="cmsy10" pitchFamily="34" charset="0"/>
              </a:rPr>
              <a:t>}</a:t>
            </a:r>
          </a:p>
          <a:p>
            <a:pPr lvl="1" eaLnBrk="1" hangingPunct="1"/>
            <a:r>
              <a:rPr lang="en-US" altLang="fa-IR" i="1" smtClean="0">
                <a:latin typeface="CMMI10" charset="-95"/>
              </a:rPr>
              <a:t>l</a:t>
            </a:r>
            <a:r>
              <a:rPr lang="en-US" altLang="fa-IR" smtClean="0">
                <a:latin typeface="CMR10" charset="0"/>
              </a:rPr>
              <a:t>(</a:t>
            </a:r>
            <a:r>
              <a:rPr lang="en-US" altLang="fa-IR" i="1" smtClean="0">
                <a:latin typeface="CMMI10" charset="-95"/>
              </a:rPr>
              <a:t>f</a:t>
            </a:r>
            <a:r>
              <a:rPr lang="en-US" altLang="fa-IR" smtClean="0">
                <a:latin typeface="CMR10" charset="0"/>
              </a:rPr>
              <a:t>) = 1</a:t>
            </a:r>
            <a:endParaRPr lang="en-US" altLang="fa-IR" smtClean="0">
              <a:latin typeface="Times-Roman" charset="0"/>
            </a:endParaRPr>
          </a:p>
          <a:p>
            <a:pPr lvl="1" eaLnBrk="1" hangingPunct="1"/>
            <a:endParaRPr lang="en-US" altLang="fa-IR" smtClean="0"/>
          </a:p>
          <a:p>
            <a:pPr lvl="1" eaLnBrk="1" hangingPunct="1"/>
            <a:endParaRPr lang="en-US" altLang="fa-IR" smtClean="0"/>
          </a:p>
          <a:p>
            <a:pPr lvl="1" eaLnBrk="1" hangingPunct="1"/>
            <a:endParaRPr lang="en-US" altLang="fa-IR" i="1" smtClean="0"/>
          </a:p>
          <a:p>
            <a:pPr eaLnBrk="1" hangingPunct="1"/>
            <a:endParaRPr lang="en-US" altLang="fa-IR" smtClean="0"/>
          </a:p>
        </p:txBody>
      </p:sp>
      <p:pic>
        <p:nvPicPr>
          <p:cNvPr id="8806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1919288"/>
            <a:ext cx="2581275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D006EF-8849-4893-B6AE-E3DAE9EF6A5C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Example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5470525" cy="2281238"/>
          </a:xfrm>
        </p:spPr>
        <p:txBody>
          <a:bodyPr/>
          <a:lstStyle/>
          <a:p>
            <a:pPr eaLnBrk="1" hangingPunct="1"/>
            <a:r>
              <a:rPr lang="en-US" altLang="fa-IR" smtClean="0"/>
              <a:t>Node </a:t>
            </a:r>
            <a:r>
              <a:rPr lang="en-US" altLang="fa-IR" i="1" smtClean="0"/>
              <a:t>g</a:t>
            </a:r>
            <a:r>
              <a:rPr lang="en-US" altLang="fa-IR" smtClean="0"/>
              <a:t>:</a:t>
            </a:r>
          </a:p>
          <a:p>
            <a:pPr lvl="1" eaLnBrk="1" hangingPunct="1"/>
            <a:r>
              <a:rPr lang="en-US" altLang="fa-IR" i="1" smtClean="0">
                <a:latin typeface="CMMI10" charset="-95"/>
              </a:rPr>
              <a:t>X</a:t>
            </a:r>
            <a:r>
              <a:rPr lang="en-US" altLang="fa-IR" i="1" baseline="-25000" smtClean="0">
                <a:latin typeface="CMMI8" charset="0"/>
              </a:rPr>
              <a:t>b</a:t>
            </a:r>
            <a:r>
              <a:rPr lang="en-US" altLang="fa-IR" i="1" smtClean="0">
                <a:latin typeface="CMMI8" charset="0"/>
              </a:rPr>
              <a:t> </a:t>
            </a:r>
            <a:r>
              <a:rPr lang="en-US" altLang="fa-IR" smtClean="0">
                <a:latin typeface="CMR10" charset="0"/>
              </a:rPr>
              <a:t>= </a:t>
            </a:r>
            <a:r>
              <a:rPr lang="en-US" altLang="fa-IR" i="1" smtClean="0">
                <a:latin typeface="cmsy10" pitchFamily="34" charset="0"/>
              </a:rPr>
              <a:t>{</a:t>
            </a:r>
            <a:r>
              <a:rPr lang="en-US" altLang="fa-IR" i="1" smtClean="0">
                <a:latin typeface="CMMI10" charset="-95"/>
              </a:rPr>
              <a:t>c, g</a:t>
            </a:r>
            <a:r>
              <a:rPr lang="en-US" altLang="fa-IR" i="1" smtClean="0">
                <a:latin typeface="cmsy10" pitchFamily="34" charset="0"/>
              </a:rPr>
              <a:t>}</a:t>
            </a:r>
          </a:p>
          <a:p>
            <a:pPr lvl="1" eaLnBrk="1" hangingPunct="1"/>
            <a:r>
              <a:rPr lang="en-US" altLang="fa-IR" i="1" smtClean="0">
                <a:latin typeface="CMMI10" charset="-95"/>
              </a:rPr>
              <a:t>l</a:t>
            </a:r>
            <a:r>
              <a:rPr lang="en-US" altLang="fa-IR" smtClean="0">
                <a:latin typeface="CMR10" charset="0"/>
              </a:rPr>
              <a:t>(</a:t>
            </a:r>
            <a:r>
              <a:rPr lang="en-US" altLang="fa-IR" i="1" smtClean="0">
                <a:latin typeface="CMMI10" charset="-95"/>
              </a:rPr>
              <a:t>g</a:t>
            </a:r>
            <a:r>
              <a:rPr lang="en-US" altLang="fa-IR" smtClean="0">
                <a:latin typeface="CMR10" charset="0"/>
              </a:rPr>
              <a:t>) = </a:t>
            </a:r>
            <a:r>
              <a:rPr lang="en-US" altLang="fa-IR" i="1" smtClean="0">
                <a:latin typeface="CMMI10" charset="-95"/>
              </a:rPr>
              <a:t>p </a:t>
            </a:r>
            <a:r>
              <a:rPr lang="en-US" altLang="fa-IR" smtClean="0">
                <a:latin typeface="CMR10" charset="0"/>
              </a:rPr>
              <a:t>= 1</a:t>
            </a:r>
            <a:endParaRPr lang="en-US" altLang="fa-IR" smtClean="0"/>
          </a:p>
        </p:txBody>
      </p:sp>
      <p:pic>
        <p:nvPicPr>
          <p:cNvPr id="901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1919288"/>
            <a:ext cx="2581275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644900"/>
            <a:ext cx="151765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3641725"/>
            <a:ext cx="831850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2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50" y="3573463"/>
            <a:ext cx="1235075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6C2DA4-A2DB-49F4-9F03-E264881970E0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Example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3381375" cy="1417638"/>
          </a:xfrm>
        </p:spPr>
        <p:txBody>
          <a:bodyPr/>
          <a:lstStyle/>
          <a:p>
            <a:pPr eaLnBrk="1" hangingPunct="1"/>
            <a:r>
              <a:rPr lang="en-US" altLang="fa-IR" smtClean="0"/>
              <a:t>Node </a:t>
            </a:r>
            <a:r>
              <a:rPr lang="en-US" altLang="fa-IR" i="1" smtClean="0"/>
              <a:t>h</a:t>
            </a:r>
            <a:r>
              <a:rPr lang="en-US" altLang="fa-IR" smtClean="0"/>
              <a:t>:</a:t>
            </a:r>
          </a:p>
          <a:p>
            <a:pPr lvl="1" eaLnBrk="1" hangingPunct="1"/>
            <a:r>
              <a:rPr lang="en-US" altLang="fa-IR" i="1" smtClean="0"/>
              <a:t>X</a:t>
            </a:r>
            <a:r>
              <a:rPr lang="en-US" altLang="fa-IR" i="1" baseline="-25000" smtClean="0"/>
              <a:t>b</a:t>
            </a:r>
            <a:r>
              <a:rPr lang="en-US" altLang="fa-IR" i="1" smtClean="0"/>
              <a:t> </a:t>
            </a:r>
            <a:r>
              <a:rPr lang="en-US" altLang="fa-IR" smtClean="0"/>
              <a:t>= </a:t>
            </a:r>
            <a:r>
              <a:rPr lang="en-US" altLang="fa-IR" i="1" smtClean="0"/>
              <a:t>{a, d, h}</a:t>
            </a:r>
          </a:p>
          <a:p>
            <a:pPr lvl="1" eaLnBrk="1" hangingPunct="1"/>
            <a:r>
              <a:rPr lang="en-US" altLang="fa-IR" i="1" smtClean="0"/>
              <a:t>l</a:t>
            </a:r>
            <a:r>
              <a:rPr lang="en-US" altLang="fa-IR" smtClean="0"/>
              <a:t>(</a:t>
            </a:r>
            <a:r>
              <a:rPr lang="en-US" altLang="fa-IR" i="1" smtClean="0"/>
              <a:t>h</a:t>
            </a:r>
            <a:r>
              <a:rPr lang="en-US" altLang="fa-IR" smtClean="0"/>
              <a:t>) = </a:t>
            </a:r>
            <a:r>
              <a:rPr lang="en-US" altLang="fa-IR" i="1" smtClean="0"/>
              <a:t>l</a:t>
            </a:r>
            <a:r>
              <a:rPr lang="en-US" altLang="fa-IR" smtClean="0"/>
              <a:t>(</a:t>
            </a:r>
            <a:r>
              <a:rPr lang="en-US" altLang="fa-IR" i="1" smtClean="0"/>
              <a:t>d</a:t>
            </a:r>
            <a:r>
              <a:rPr lang="en-US" altLang="fa-IR" smtClean="0"/>
              <a:t>) = 1</a:t>
            </a:r>
          </a:p>
        </p:txBody>
      </p:sp>
      <p:pic>
        <p:nvPicPr>
          <p:cNvPr id="9216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38" y="1919288"/>
            <a:ext cx="2581275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068638"/>
            <a:ext cx="167005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3068638"/>
            <a:ext cx="14414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3068638"/>
            <a:ext cx="1647825" cy="245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A34910-9F97-4E90-B445-9B6EFB956287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Example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5326063" cy="14176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2000" smtClean="0"/>
              <a:t>Node </a:t>
            </a:r>
            <a:r>
              <a:rPr lang="en-US" altLang="fa-IR" sz="2000" i="1" smtClean="0"/>
              <a:t>i</a:t>
            </a:r>
            <a:r>
              <a:rPr lang="en-US" altLang="fa-IR" sz="200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i="1" smtClean="0"/>
              <a:t>N’’</a:t>
            </a:r>
            <a:r>
              <a:rPr lang="en-US" altLang="fa-IR" sz="2000" i="1" baseline="-25000" smtClean="0"/>
              <a:t>i</a:t>
            </a:r>
            <a:r>
              <a:rPr lang="en-US" altLang="fa-IR" sz="2000" i="1" smtClean="0"/>
              <a:t> </a:t>
            </a:r>
            <a:r>
              <a:rPr lang="en-US" altLang="fa-IR" sz="2000" smtClean="0"/>
              <a:t>does not contain a K-feasible cut.</a:t>
            </a:r>
            <a:endParaRPr lang="en-US" altLang="fa-IR" sz="2000" i="1" smtClean="0"/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i="1" smtClean="0"/>
              <a:t>X</a:t>
            </a:r>
            <a:r>
              <a:rPr lang="en-US" altLang="fa-IR" sz="2000" i="1" baseline="-25000" smtClean="0"/>
              <a:t>b</a:t>
            </a:r>
            <a:r>
              <a:rPr lang="en-US" altLang="fa-IR" sz="2000" i="1" smtClean="0"/>
              <a:t> </a:t>
            </a:r>
            <a:r>
              <a:rPr lang="en-US" altLang="fa-IR" sz="2000" smtClean="0"/>
              <a:t>= </a:t>
            </a:r>
            <a:r>
              <a:rPr lang="en-US" altLang="fa-IR" sz="2000" i="1" smtClean="0"/>
              <a:t>{i}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i="1" smtClean="0"/>
              <a:t>l</a:t>
            </a:r>
            <a:r>
              <a:rPr lang="en-US" altLang="fa-IR" sz="2000" smtClean="0"/>
              <a:t>(</a:t>
            </a:r>
            <a:r>
              <a:rPr lang="en-US" altLang="fa-IR" sz="2000" i="1" smtClean="0"/>
              <a:t>i</a:t>
            </a:r>
            <a:r>
              <a:rPr lang="en-US" altLang="fa-IR" sz="2000" smtClean="0"/>
              <a:t>) = </a:t>
            </a:r>
            <a:r>
              <a:rPr lang="en-US" altLang="fa-IR" sz="2000" i="1" smtClean="0"/>
              <a:t>p </a:t>
            </a:r>
            <a:r>
              <a:rPr lang="en-US" altLang="fa-IR" sz="2000" smtClean="0"/>
              <a:t>+ 1 = 2</a:t>
            </a:r>
          </a:p>
        </p:txBody>
      </p:sp>
      <p:pic>
        <p:nvPicPr>
          <p:cNvPr id="942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333375"/>
            <a:ext cx="2581275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068638"/>
            <a:ext cx="225742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244850"/>
            <a:ext cx="2447925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3970338"/>
            <a:ext cx="2592388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EF5DFC-5C70-4BB5-B5CF-EE539A7AE725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Network Flow Problem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Input:</a:t>
            </a:r>
          </a:p>
          <a:p>
            <a:pPr lvl="1" eaLnBrk="1" hangingPunct="1"/>
            <a:r>
              <a:rPr lang="en-US" altLang="fa-IR" smtClean="0"/>
              <a:t>A network with a single source (say, an oil field) and a single destination (say, a large refinery) </a:t>
            </a:r>
          </a:p>
          <a:p>
            <a:pPr lvl="1" eaLnBrk="1" hangingPunct="1"/>
            <a:r>
              <a:rPr lang="en-US" altLang="fa-IR" smtClean="0"/>
              <a:t>All of the pipes ultimately connected to them</a:t>
            </a:r>
          </a:p>
          <a:p>
            <a:pPr eaLnBrk="1" hangingPunct="1"/>
            <a:r>
              <a:rPr lang="en-US" altLang="fa-IR" smtClean="0"/>
              <a:t>Problem:</a:t>
            </a:r>
          </a:p>
          <a:p>
            <a:pPr lvl="1" eaLnBrk="1" hangingPunct="1"/>
            <a:r>
              <a:rPr lang="en-US" altLang="fa-IR" smtClean="0"/>
              <a:t>What switch settings will maximize the amount of oil flowing from source to destination?</a:t>
            </a:r>
          </a:p>
          <a:p>
            <a:pPr lvl="1" eaLnBrk="1" hangingPunct="1"/>
            <a:endParaRPr lang="en-US" altLang="fa-IR" smtClean="0"/>
          </a:p>
          <a:p>
            <a:pPr lvl="1" eaLnBrk="1" hangingPunct="1"/>
            <a:endParaRPr lang="en-US" altLang="fa-IR" smtClean="0"/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029075"/>
            <a:ext cx="4729162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87F9B5-5B78-48E8-A1CD-81FABDC98362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Example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08050"/>
            <a:ext cx="5326063" cy="1728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2000" smtClean="0"/>
              <a:t>Node </a:t>
            </a:r>
            <a:r>
              <a:rPr lang="en-US" altLang="fa-IR" sz="2000" i="1" smtClean="0"/>
              <a:t>j</a:t>
            </a:r>
            <a:r>
              <a:rPr lang="en-US" altLang="fa-IR" sz="200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smtClean="0"/>
              <a:t>Only one K-feasible cut in </a:t>
            </a:r>
            <a:r>
              <a:rPr lang="en-US" altLang="fa-IR" sz="2000" i="1" smtClean="0"/>
              <a:t>N’’</a:t>
            </a:r>
            <a:r>
              <a:rPr lang="en-US" altLang="fa-IR" sz="2000" i="1" baseline="-25000" smtClean="0"/>
              <a:t>j</a:t>
            </a:r>
            <a:r>
              <a:rPr lang="en-US" altLang="fa-IR" sz="2000" i="1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smtClean="0"/>
              <a:t>Its height is 1.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i="1" smtClean="0"/>
              <a:t>X</a:t>
            </a:r>
            <a:r>
              <a:rPr lang="en-US" altLang="fa-IR" sz="2000" i="1" baseline="-25000" smtClean="0"/>
              <a:t>b</a:t>
            </a:r>
            <a:r>
              <a:rPr lang="en-US" altLang="fa-IR" sz="2000" i="1" smtClean="0"/>
              <a:t> </a:t>
            </a:r>
            <a:r>
              <a:rPr lang="en-US" altLang="fa-IR" sz="2000" smtClean="0"/>
              <a:t>= </a:t>
            </a:r>
            <a:r>
              <a:rPr lang="en-US" altLang="fa-IR" sz="2000" i="1" smtClean="0"/>
              <a:t>{i, j}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i="1" smtClean="0"/>
              <a:t>l</a:t>
            </a:r>
            <a:r>
              <a:rPr lang="en-US" altLang="fa-IR" sz="2000" smtClean="0"/>
              <a:t>(</a:t>
            </a:r>
            <a:r>
              <a:rPr lang="en-US" altLang="fa-IR" sz="2000" i="1" smtClean="0"/>
              <a:t>j</a:t>
            </a:r>
            <a:r>
              <a:rPr lang="en-US" altLang="fa-IR" sz="2000" smtClean="0"/>
              <a:t>) = </a:t>
            </a:r>
            <a:r>
              <a:rPr lang="en-US" altLang="fa-IR" sz="2000" i="1" smtClean="0"/>
              <a:t>p </a:t>
            </a:r>
            <a:r>
              <a:rPr lang="en-US" altLang="fa-IR" sz="2000" smtClean="0"/>
              <a:t>= 2</a:t>
            </a:r>
          </a:p>
        </p:txBody>
      </p:sp>
      <p:pic>
        <p:nvPicPr>
          <p:cNvPr id="9626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333375"/>
            <a:ext cx="1835150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852738"/>
            <a:ext cx="2425700" cy="330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781300"/>
            <a:ext cx="26035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4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2781300"/>
            <a:ext cx="2155825" cy="369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572250" y="4394200"/>
            <a:ext cx="428625" cy="215900"/>
            <a:chOff x="6572264" y="4394199"/>
            <a:chExt cx="428628" cy="215108"/>
          </a:xfrm>
        </p:grpSpPr>
        <p:sp>
          <p:nvSpPr>
            <p:cNvPr id="96272" name="Rectangle 8"/>
            <p:cNvSpPr>
              <a:spLocks noChangeArrowheads="1"/>
            </p:cNvSpPr>
            <p:nvPr/>
          </p:nvSpPr>
          <p:spPr bwMode="auto">
            <a:xfrm>
              <a:off x="6572264" y="4429132"/>
              <a:ext cx="428628" cy="142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1019175"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96273" name="Straight Connector 10"/>
            <p:cNvCxnSpPr>
              <a:cxnSpLocks noChangeShapeType="1"/>
            </p:cNvCxnSpPr>
            <p:nvPr/>
          </p:nvCxnSpPr>
          <p:spPr bwMode="auto">
            <a:xfrm rot="5400000">
              <a:off x="6674643" y="4501356"/>
              <a:ext cx="215108" cy="79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122988" y="5522913"/>
            <a:ext cx="573087" cy="214312"/>
            <a:chOff x="6123000" y="5522133"/>
            <a:chExt cx="573076" cy="215108"/>
          </a:xfrm>
        </p:grpSpPr>
        <p:sp>
          <p:nvSpPr>
            <p:cNvPr id="96270" name="Rectangle 16"/>
            <p:cNvSpPr>
              <a:spLocks noChangeArrowheads="1"/>
            </p:cNvSpPr>
            <p:nvPr/>
          </p:nvSpPr>
          <p:spPr bwMode="auto">
            <a:xfrm>
              <a:off x="6123000" y="5557066"/>
              <a:ext cx="573076" cy="142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1019175"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96271" name="Straight Connector 17"/>
            <p:cNvCxnSpPr>
              <a:cxnSpLocks noChangeShapeType="1"/>
            </p:cNvCxnSpPr>
            <p:nvPr/>
          </p:nvCxnSpPr>
          <p:spPr bwMode="auto">
            <a:xfrm rot="5400000">
              <a:off x="6342785" y="5629068"/>
              <a:ext cx="215108" cy="123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786563" y="5516563"/>
            <a:ext cx="581025" cy="215900"/>
            <a:chOff x="6786577" y="5516562"/>
            <a:chExt cx="581029" cy="215108"/>
          </a:xfrm>
        </p:grpSpPr>
        <p:sp>
          <p:nvSpPr>
            <p:cNvPr id="96268" name="Rectangle 19"/>
            <p:cNvSpPr>
              <a:spLocks noChangeArrowheads="1"/>
            </p:cNvSpPr>
            <p:nvPr/>
          </p:nvSpPr>
          <p:spPr bwMode="auto">
            <a:xfrm>
              <a:off x="6786577" y="5534025"/>
              <a:ext cx="581029" cy="166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1019175"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96269" name="Straight Connector 20"/>
            <p:cNvCxnSpPr>
              <a:cxnSpLocks noChangeShapeType="1"/>
            </p:cNvCxnSpPr>
            <p:nvPr/>
          </p:nvCxnSpPr>
          <p:spPr bwMode="auto">
            <a:xfrm rot="5400000">
              <a:off x="6935134" y="5623578"/>
              <a:ext cx="215108" cy="107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25A640-3DAA-4F52-BDE5-E627E42E4F42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Example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08050"/>
            <a:ext cx="5326063" cy="1728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2000" smtClean="0"/>
              <a:t>Node </a:t>
            </a:r>
            <a:r>
              <a:rPr lang="en-US" altLang="fa-IR" sz="2000" i="1" smtClean="0"/>
              <a:t>k</a:t>
            </a:r>
            <a:r>
              <a:rPr lang="en-US" altLang="fa-IR" sz="200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smtClean="0"/>
              <a:t>Only one K-feasible cut in </a:t>
            </a:r>
            <a:r>
              <a:rPr lang="en-US" altLang="fa-IR" sz="2000" i="1" smtClean="0"/>
              <a:t>N’’</a:t>
            </a:r>
            <a:r>
              <a:rPr lang="en-US" altLang="fa-IR" sz="2000" i="1" baseline="-25000" smtClean="0"/>
              <a:t>k</a:t>
            </a:r>
            <a:r>
              <a:rPr lang="en-US" altLang="fa-IR" sz="2000" i="1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smtClean="0"/>
              <a:t>Its height is 1.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i="1" smtClean="0"/>
              <a:t>X</a:t>
            </a:r>
            <a:r>
              <a:rPr lang="en-US" altLang="fa-IR" sz="2000" i="1" baseline="-25000" smtClean="0"/>
              <a:t>b</a:t>
            </a:r>
            <a:r>
              <a:rPr lang="en-US" altLang="fa-IR" sz="2000" i="1" smtClean="0"/>
              <a:t> </a:t>
            </a:r>
            <a:r>
              <a:rPr lang="en-US" altLang="fa-IR" sz="2000" smtClean="0"/>
              <a:t>= </a:t>
            </a:r>
            <a:r>
              <a:rPr lang="en-US" altLang="fa-IR" sz="2000" i="1" smtClean="0"/>
              <a:t>{i, k}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i="1" smtClean="0"/>
              <a:t>l</a:t>
            </a:r>
            <a:r>
              <a:rPr lang="en-US" altLang="fa-IR" sz="2000" smtClean="0"/>
              <a:t>(</a:t>
            </a:r>
            <a:r>
              <a:rPr lang="en-US" altLang="fa-IR" sz="2000" i="1" smtClean="0"/>
              <a:t>k</a:t>
            </a:r>
            <a:r>
              <a:rPr lang="en-US" altLang="fa-IR" sz="2000" smtClean="0"/>
              <a:t>) = </a:t>
            </a:r>
            <a:r>
              <a:rPr lang="en-US" altLang="fa-IR" sz="2000" i="1" smtClean="0"/>
              <a:t>p </a:t>
            </a:r>
            <a:r>
              <a:rPr lang="en-US" altLang="fa-IR" sz="2000" smtClean="0"/>
              <a:t>= 2</a:t>
            </a:r>
          </a:p>
        </p:txBody>
      </p:sp>
      <p:pic>
        <p:nvPicPr>
          <p:cNvPr id="9830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333375"/>
            <a:ext cx="1835150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1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781300"/>
            <a:ext cx="2116137" cy="365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1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2708275"/>
            <a:ext cx="1960563" cy="404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12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3273425"/>
            <a:ext cx="2054225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505372-2D45-4CCC-922B-91A4542DB9F1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FlowMap Algorithm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pic>
        <p:nvPicPr>
          <p:cNvPr id="10035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276475"/>
            <a:ext cx="6192837" cy="270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D84321-25F1-4FD8-B76E-72EE0007B366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Example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4173538" cy="4648200"/>
          </a:xfrm>
        </p:spPr>
        <p:txBody>
          <a:bodyPr/>
          <a:lstStyle/>
          <a:p>
            <a:pPr eaLnBrk="1" hangingPunct="1"/>
            <a:r>
              <a:rPr lang="en-US" altLang="fa-IR" smtClean="0"/>
              <a:t>Labels and clusters </a:t>
            </a:r>
            <a:r>
              <a:rPr lang="en-US" altLang="fa-IR" smtClean="0">
                <a:sym typeface="Wingdings" panose="05000000000000000000" pitchFamily="2" charset="2"/>
              </a:rPr>
              <a:t></a:t>
            </a:r>
          </a:p>
          <a:p>
            <a:pPr lvl="1" eaLnBrk="1" hangingPunct="1"/>
            <a:r>
              <a:rPr lang="en-US" altLang="fa-IR" smtClean="0"/>
              <a:t>L = {</a:t>
            </a:r>
            <a:r>
              <a:rPr lang="en-US" altLang="fa-IR" i="1" smtClean="0"/>
              <a:t>h, j, k</a:t>
            </a:r>
            <a:r>
              <a:rPr lang="en-US" altLang="fa-IR" smtClean="0"/>
              <a:t>}</a:t>
            </a:r>
          </a:p>
        </p:txBody>
      </p:sp>
      <p:pic>
        <p:nvPicPr>
          <p:cNvPr id="10240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763" y="1196975"/>
            <a:ext cx="3070225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781300"/>
            <a:ext cx="2695575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FC7535-BE1B-4754-A37E-DACAA1B3E27F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Example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5757863" cy="4648200"/>
          </a:xfrm>
        </p:spPr>
        <p:txBody>
          <a:bodyPr/>
          <a:lstStyle/>
          <a:p>
            <a:pPr lvl="1" eaLnBrk="1" hangingPunct="1"/>
            <a:r>
              <a:rPr lang="en-US" altLang="fa-IR" smtClean="0"/>
              <a:t>Remove </a:t>
            </a:r>
            <a:r>
              <a:rPr lang="en-US" altLang="fa-IR" i="1" smtClean="0"/>
              <a:t>h</a:t>
            </a:r>
            <a:r>
              <a:rPr lang="en-US" altLang="fa-IR" smtClean="0"/>
              <a:t> from </a:t>
            </a:r>
            <a:r>
              <a:rPr lang="en-US" altLang="fa-IR" i="1" smtClean="0"/>
              <a:t>L</a:t>
            </a:r>
            <a:endParaRPr lang="en-US" altLang="fa-IR" smtClean="0"/>
          </a:p>
          <a:p>
            <a:pPr lvl="1" eaLnBrk="1" hangingPunct="1"/>
            <a:r>
              <a:rPr lang="en-US" altLang="fa-IR" i="1" smtClean="0"/>
              <a:t>h’ = </a:t>
            </a:r>
            <a:r>
              <a:rPr lang="en-US" altLang="fa-IR" smtClean="0"/>
              <a:t>K-LUT implementation of </a:t>
            </a:r>
            <a:r>
              <a:rPr lang="en-US" altLang="fa-IR" i="1" smtClean="0"/>
              <a:t>h</a:t>
            </a:r>
            <a:endParaRPr lang="en-US" altLang="fa-IR" smtClean="0"/>
          </a:p>
          <a:p>
            <a:pPr lvl="1" eaLnBrk="1" hangingPunct="1"/>
            <a:r>
              <a:rPr lang="en-US" altLang="fa-IR" smtClean="0"/>
              <a:t>Table: </a:t>
            </a:r>
            <a:r>
              <a:rPr lang="en-US" altLang="fa-IR" i="1" smtClean="0"/>
              <a:t>h’ </a:t>
            </a:r>
            <a:r>
              <a:rPr lang="en-US" altLang="fa-IR" smtClean="0"/>
              <a:t>contains </a:t>
            </a:r>
            <a:r>
              <a:rPr lang="en-US" altLang="fa-IR" i="1" smtClean="0"/>
              <a:t>{a, d, h}</a:t>
            </a:r>
            <a:endParaRPr lang="en-US" altLang="fa-IR" smtClean="0"/>
          </a:p>
          <a:p>
            <a:pPr lvl="1" eaLnBrk="1" hangingPunct="1"/>
            <a:endParaRPr lang="en-US" altLang="fa-IR" i="1" smtClean="0"/>
          </a:p>
        </p:txBody>
      </p:sp>
      <p:pic>
        <p:nvPicPr>
          <p:cNvPr id="10445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636838"/>
            <a:ext cx="3070225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781300"/>
            <a:ext cx="2695575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4CE094-EEBC-46F6-9AA1-5B30313C21A6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Example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5757863" cy="4648200"/>
          </a:xfrm>
        </p:spPr>
        <p:txBody>
          <a:bodyPr/>
          <a:lstStyle/>
          <a:p>
            <a:pPr lvl="1" eaLnBrk="1" hangingPunct="1"/>
            <a:r>
              <a:rPr lang="en-US" altLang="fa-IR" i="1" smtClean="0"/>
              <a:t>input</a:t>
            </a:r>
            <a:r>
              <a:rPr lang="en-US" altLang="fa-IR" smtClean="0"/>
              <a:t>(</a:t>
            </a:r>
            <a:r>
              <a:rPr lang="en-US" altLang="fa-IR" i="1" smtClean="0"/>
              <a:t>h’</a:t>
            </a:r>
            <a:r>
              <a:rPr lang="en-US" altLang="fa-IR" smtClean="0"/>
              <a:t>) contains three PI nodes</a:t>
            </a:r>
          </a:p>
          <a:p>
            <a:pPr lvl="1" eaLnBrk="1" hangingPunct="1"/>
            <a:r>
              <a:rPr lang="en-US" altLang="fa-IR" smtClean="0"/>
              <a:t>We do not add PI nodes into </a:t>
            </a:r>
            <a:r>
              <a:rPr lang="en-US" altLang="fa-IR" i="1" smtClean="0"/>
              <a:t>L</a:t>
            </a:r>
            <a:endParaRPr lang="en-US" altLang="fa-IR" smtClean="0"/>
          </a:p>
          <a:p>
            <a:pPr lvl="1" eaLnBrk="1" hangingPunct="1"/>
            <a:r>
              <a:rPr lang="en-US" altLang="fa-IR" smtClean="0">
                <a:sym typeface="Wingdings" panose="05000000000000000000" pitchFamily="2" charset="2"/>
              </a:rPr>
              <a:t></a:t>
            </a:r>
            <a:r>
              <a:rPr lang="en-US" altLang="fa-IR" smtClean="0"/>
              <a:t> </a:t>
            </a:r>
            <a:r>
              <a:rPr lang="en-US" altLang="fa-IR" i="1" smtClean="0"/>
              <a:t>L </a:t>
            </a:r>
            <a:r>
              <a:rPr lang="en-US" altLang="fa-IR" smtClean="0"/>
              <a:t>= </a:t>
            </a:r>
            <a:r>
              <a:rPr lang="en-US" altLang="fa-IR" i="1" smtClean="0"/>
              <a:t>{j, k}</a:t>
            </a:r>
            <a:endParaRPr lang="en-US" altLang="fa-IR" smtClean="0"/>
          </a:p>
          <a:p>
            <a:pPr lvl="1" eaLnBrk="1" hangingPunct="1"/>
            <a:endParaRPr lang="en-US" altLang="fa-IR" i="1" smtClean="0"/>
          </a:p>
        </p:txBody>
      </p:sp>
      <p:pic>
        <p:nvPicPr>
          <p:cNvPr id="1065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781300"/>
            <a:ext cx="2695575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5" y="2708275"/>
            <a:ext cx="180657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EAC665-9BEB-4D9C-AC09-51BE527F98FE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Example</a:t>
            </a: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6613"/>
            <a:ext cx="5757863" cy="2232025"/>
          </a:xfrm>
        </p:spPr>
        <p:txBody>
          <a:bodyPr/>
          <a:lstStyle/>
          <a:p>
            <a:pPr lvl="1" eaLnBrk="1" hangingPunct="1"/>
            <a:r>
              <a:rPr lang="en-US" altLang="fa-IR" smtClean="0"/>
              <a:t>Remove </a:t>
            </a:r>
            <a:r>
              <a:rPr lang="en-US" altLang="fa-IR" i="1" smtClean="0"/>
              <a:t>j</a:t>
            </a:r>
            <a:r>
              <a:rPr lang="en-US" altLang="fa-IR" smtClean="0"/>
              <a:t> from </a:t>
            </a:r>
            <a:r>
              <a:rPr lang="en-US" altLang="fa-IR" i="1" smtClean="0"/>
              <a:t>L</a:t>
            </a:r>
            <a:endParaRPr lang="en-US" altLang="fa-IR" smtClean="0"/>
          </a:p>
          <a:p>
            <a:pPr lvl="1" eaLnBrk="1" hangingPunct="1"/>
            <a:r>
              <a:rPr lang="en-US" altLang="fa-IR" smtClean="0"/>
              <a:t>Table: </a:t>
            </a:r>
            <a:r>
              <a:rPr lang="en-US" altLang="fa-IR" i="1" smtClean="0"/>
              <a:t>j’ </a:t>
            </a:r>
            <a:r>
              <a:rPr lang="en-US" altLang="fa-IR" smtClean="0"/>
              <a:t>contains </a:t>
            </a:r>
            <a:r>
              <a:rPr lang="en-US" altLang="fa-IR" i="1" smtClean="0"/>
              <a:t>{i, j}</a:t>
            </a:r>
          </a:p>
          <a:p>
            <a:pPr lvl="1" eaLnBrk="1" hangingPunct="1"/>
            <a:r>
              <a:rPr lang="en-US" altLang="fa-IR" i="1" smtClean="0"/>
              <a:t>input</a:t>
            </a:r>
            <a:r>
              <a:rPr lang="en-US" altLang="fa-IR" smtClean="0"/>
              <a:t>(</a:t>
            </a:r>
            <a:r>
              <a:rPr lang="en-US" altLang="fa-IR" i="1" smtClean="0"/>
              <a:t>j’</a:t>
            </a:r>
            <a:r>
              <a:rPr lang="en-US" altLang="fa-IR" smtClean="0"/>
              <a:t>) = </a:t>
            </a:r>
            <a:r>
              <a:rPr lang="en-US" altLang="fa-IR" i="1" smtClean="0"/>
              <a:t>{e, b, f}</a:t>
            </a:r>
          </a:p>
          <a:p>
            <a:pPr lvl="1" eaLnBrk="1" hangingPunct="1"/>
            <a:r>
              <a:rPr lang="en-US" altLang="fa-IR" smtClean="0">
                <a:sym typeface="Wingdings" panose="05000000000000000000" pitchFamily="2" charset="2"/>
              </a:rPr>
              <a:t> </a:t>
            </a:r>
            <a:r>
              <a:rPr lang="en-US" altLang="fa-IR" i="1" smtClean="0"/>
              <a:t>L </a:t>
            </a:r>
            <a:r>
              <a:rPr lang="en-US" altLang="fa-IR" smtClean="0"/>
              <a:t>= </a:t>
            </a:r>
            <a:r>
              <a:rPr lang="en-US" altLang="fa-IR" i="1" smtClean="0"/>
              <a:t>{k} </a:t>
            </a:r>
            <a:r>
              <a:rPr lang="en-US" altLang="fa-IR" smtClean="0">
                <a:sym typeface="Symbol" panose="05050102010706020507" pitchFamily="18" charset="2"/>
              </a:rPr>
              <a:t> </a:t>
            </a:r>
            <a:r>
              <a:rPr lang="en-US" altLang="fa-IR" i="1" smtClean="0"/>
              <a:t>{e, b, f} </a:t>
            </a:r>
            <a:r>
              <a:rPr lang="en-US" altLang="fa-IR" smtClean="0"/>
              <a:t>= </a:t>
            </a:r>
            <a:r>
              <a:rPr lang="en-US" altLang="fa-IR" i="1" smtClean="0"/>
              <a:t>{k, e, b, f}</a:t>
            </a:r>
            <a:endParaRPr lang="en-US" altLang="fa-IR" smtClean="0"/>
          </a:p>
          <a:p>
            <a:pPr lvl="1" eaLnBrk="1" hangingPunct="1"/>
            <a:endParaRPr lang="en-US" altLang="fa-IR" i="1" smtClean="0"/>
          </a:p>
          <a:p>
            <a:pPr lvl="1" eaLnBrk="1" hangingPunct="1"/>
            <a:endParaRPr lang="en-US" altLang="fa-IR" i="1" smtClean="0"/>
          </a:p>
        </p:txBody>
      </p:sp>
      <p:pic>
        <p:nvPicPr>
          <p:cNvPr id="10854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925" y="404813"/>
            <a:ext cx="3070225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5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781300"/>
            <a:ext cx="2695575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5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068638"/>
            <a:ext cx="1827213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51C5E8-EF00-485E-B29A-4360FA775259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Example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6613"/>
            <a:ext cx="5757863" cy="2232025"/>
          </a:xfrm>
        </p:spPr>
        <p:txBody>
          <a:bodyPr/>
          <a:lstStyle/>
          <a:p>
            <a:pPr lvl="1" eaLnBrk="1" hangingPunct="1"/>
            <a:r>
              <a:rPr lang="en-US" altLang="fa-IR" smtClean="0"/>
              <a:t>Remove </a:t>
            </a:r>
            <a:r>
              <a:rPr lang="en-US" altLang="fa-IR" i="1" smtClean="0"/>
              <a:t>k</a:t>
            </a:r>
            <a:r>
              <a:rPr lang="en-US" altLang="fa-IR" smtClean="0"/>
              <a:t> from </a:t>
            </a:r>
            <a:r>
              <a:rPr lang="en-US" altLang="fa-IR" i="1" smtClean="0"/>
              <a:t>L</a:t>
            </a:r>
            <a:endParaRPr lang="en-US" altLang="fa-IR" smtClean="0"/>
          </a:p>
          <a:p>
            <a:pPr lvl="1" eaLnBrk="1" hangingPunct="1"/>
            <a:r>
              <a:rPr lang="en-US" altLang="fa-IR" smtClean="0"/>
              <a:t>Table: </a:t>
            </a:r>
            <a:r>
              <a:rPr lang="en-US" altLang="fa-IR" i="1" smtClean="0"/>
              <a:t>k’ </a:t>
            </a:r>
            <a:r>
              <a:rPr lang="en-US" altLang="fa-IR" smtClean="0"/>
              <a:t>contains </a:t>
            </a:r>
            <a:r>
              <a:rPr lang="en-US" altLang="fa-IR" i="1" smtClean="0"/>
              <a:t>{i, k}</a:t>
            </a:r>
          </a:p>
          <a:p>
            <a:pPr lvl="1" eaLnBrk="1" hangingPunct="1"/>
            <a:r>
              <a:rPr lang="en-US" altLang="fa-IR" i="1" smtClean="0"/>
              <a:t>input</a:t>
            </a:r>
            <a:r>
              <a:rPr lang="en-US" altLang="fa-IR" smtClean="0"/>
              <a:t>(</a:t>
            </a:r>
            <a:r>
              <a:rPr lang="en-US" altLang="fa-IR" i="1" smtClean="0"/>
              <a:t>k’</a:t>
            </a:r>
            <a:r>
              <a:rPr lang="en-US" altLang="fa-IR" smtClean="0"/>
              <a:t>) = </a:t>
            </a:r>
            <a:r>
              <a:rPr lang="en-US" altLang="fa-IR" i="1" smtClean="0"/>
              <a:t>{b, f, g}</a:t>
            </a:r>
          </a:p>
          <a:p>
            <a:pPr lvl="1" eaLnBrk="1" hangingPunct="1"/>
            <a:r>
              <a:rPr lang="en-US" altLang="fa-IR" smtClean="0">
                <a:sym typeface="Wingdings" panose="05000000000000000000" pitchFamily="2" charset="2"/>
              </a:rPr>
              <a:t> </a:t>
            </a:r>
            <a:r>
              <a:rPr lang="en-US" altLang="fa-IR" i="1" smtClean="0"/>
              <a:t>L </a:t>
            </a:r>
            <a:r>
              <a:rPr lang="en-US" altLang="fa-IR" smtClean="0"/>
              <a:t>= </a:t>
            </a:r>
            <a:r>
              <a:rPr lang="en-US" altLang="fa-IR" i="1" smtClean="0"/>
              <a:t>{e, b, f} </a:t>
            </a:r>
            <a:r>
              <a:rPr lang="en-US" altLang="fa-IR" smtClean="0">
                <a:sym typeface="Symbol" panose="05050102010706020507" pitchFamily="18" charset="2"/>
              </a:rPr>
              <a:t></a:t>
            </a:r>
            <a:r>
              <a:rPr lang="en-US" altLang="fa-IR" i="1" smtClean="0"/>
              <a:t> {b, f, g} </a:t>
            </a:r>
            <a:r>
              <a:rPr lang="en-US" altLang="fa-IR" smtClean="0"/>
              <a:t>= </a:t>
            </a:r>
            <a:r>
              <a:rPr lang="en-US" altLang="fa-IR" i="1" smtClean="0"/>
              <a:t>{e, b, f, g}</a:t>
            </a:r>
            <a:endParaRPr lang="en-US" altLang="fa-IR" smtClean="0"/>
          </a:p>
          <a:p>
            <a:pPr lvl="1" eaLnBrk="1" hangingPunct="1"/>
            <a:endParaRPr lang="en-US" altLang="fa-IR" i="1" smtClean="0"/>
          </a:p>
          <a:p>
            <a:pPr lvl="1" eaLnBrk="1" hangingPunct="1"/>
            <a:endParaRPr lang="en-US" altLang="fa-IR" i="1" smtClean="0"/>
          </a:p>
        </p:txBody>
      </p:sp>
      <p:pic>
        <p:nvPicPr>
          <p:cNvPr id="1105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538" y="981075"/>
            <a:ext cx="2614612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781300"/>
            <a:ext cx="2695575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068638"/>
            <a:ext cx="1660525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32CF12-1070-43AC-BEFD-B53B0D85731D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Example</a:t>
            </a:r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6613"/>
            <a:ext cx="5757863" cy="2232025"/>
          </a:xfrm>
        </p:spPr>
        <p:txBody>
          <a:bodyPr/>
          <a:lstStyle/>
          <a:p>
            <a:pPr lvl="1" eaLnBrk="1" hangingPunct="1"/>
            <a:r>
              <a:rPr lang="en-US" altLang="fa-IR" smtClean="0"/>
              <a:t>Remove </a:t>
            </a:r>
            <a:r>
              <a:rPr lang="en-US" altLang="fa-IR" i="1" smtClean="0"/>
              <a:t>e</a:t>
            </a:r>
            <a:r>
              <a:rPr lang="en-US" altLang="fa-IR" smtClean="0"/>
              <a:t> from </a:t>
            </a:r>
            <a:r>
              <a:rPr lang="en-US" altLang="fa-IR" i="1" smtClean="0"/>
              <a:t>L</a:t>
            </a:r>
            <a:endParaRPr lang="en-US" altLang="fa-IR" smtClean="0"/>
          </a:p>
          <a:p>
            <a:pPr lvl="1" eaLnBrk="1" hangingPunct="1"/>
            <a:r>
              <a:rPr lang="en-US" altLang="fa-IR" smtClean="0"/>
              <a:t>Table: </a:t>
            </a:r>
            <a:r>
              <a:rPr lang="en-US" altLang="fa-IR" i="1" smtClean="0"/>
              <a:t>e’ </a:t>
            </a:r>
            <a:r>
              <a:rPr lang="en-US" altLang="fa-IR" smtClean="0"/>
              <a:t>contains </a:t>
            </a:r>
            <a:r>
              <a:rPr lang="en-US" altLang="fa-IR" i="1" smtClean="0"/>
              <a:t>{e}</a:t>
            </a:r>
          </a:p>
          <a:p>
            <a:pPr lvl="1" eaLnBrk="1" hangingPunct="1"/>
            <a:r>
              <a:rPr lang="en-US" altLang="fa-IR" i="1" smtClean="0"/>
              <a:t>input</a:t>
            </a:r>
            <a:r>
              <a:rPr lang="en-US" altLang="fa-IR" smtClean="0"/>
              <a:t>(</a:t>
            </a:r>
            <a:r>
              <a:rPr lang="en-US" altLang="fa-IR" i="1" smtClean="0"/>
              <a:t>e’</a:t>
            </a:r>
            <a:r>
              <a:rPr lang="en-US" altLang="fa-IR" smtClean="0"/>
              <a:t>) = PI nodes</a:t>
            </a:r>
          </a:p>
          <a:p>
            <a:pPr lvl="1" eaLnBrk="1" hangingPunct="1"/>
            <a:r>
              <a:rPr lang="en-US" altLang="fa-IR" smtClean="0">
                <a:sym typeface="Wingdings" panose="05000000000000000000" pitchFamily="2" charset="2"/>
              </a:rPr>
              <a:t> </a:t>
            </a:r>
            <a:r>
              <a:rPr lang="en-US" altLang="fa-IR" i="1" smtClean="0"/>
              <a:t>L </a:t>
            </a:r>
            <a:r>
              <a:rPr lang="en-US" altLang="fa-IR" smtClean="0"/>
              <a:t>= </a:t>
            </a:r>
            <a:r>
              <a:rPr lang="en-US" altLang="fa-IR" i="1" smtClean="0"/>
              <a:t>{b, f, g}</a:t>
            </a:r>
            <a:endParaRPr lang="en-US" altLang="fa-IR" smtClean="0"/>
          </a:p>
          <a:p>
            <a:pPr lvl="1" eaLnBrk="1" hangingPunct="1"/>
            <a:endParaRPr lang="en-US" altLang="fa-IR" i="1" smtClean="0"/>
          </a:p>
          <a:p>
            <a:pPr lvl="1" eaLnBrk="1" hangingPunct="1"/>
            <a:endParaRPr lang="en-US" altLang="fa-IR" i="1" smtClean="0"/>
          </a:p>
        </p:txBody>
      </p:sp>
      <p:pic>
        <p:nvPicPr>
          <p:cNvPr id="11264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538" y="981075"/>
            <a:ext cx="2614612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4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781300"/>
            <a:ext cx="2695575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C48305-CD71-4324-B9B8-7092BCC7012E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Example</a:t>
            </a: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6613"/>
            <a:ext cx="5757863" cy="2232025"/>
          </a:xfrm>
        </p:spPr>
        <p:txBody>
          <a:bodyPr/>
          <a:lstStyle/>
          <a:p>
            <a:pPr lvl="1" eaLnBrk="1" hangingPunct="1"/>
            <a:r>
              <a:rPr lang="en-US" altLang="fa-IR" smtClean="0"/>
              <a:t>Remove </a:t>
            </a:r>
            <a:r>
              <a:rPr lang="en-US" altLang="fa-IR" i="1" smtClean="0"/>
              <a:t>b</a:t>
            </a:r>
            <a:r>
              <a:rPr lang="en-US" altLang="fa-IR" smtClean="0"/>
              <a:t> from </a:t>
            </a:r>
            <a:r>
              <a:rPr lang="en-US" altLang="fa-IR" i="1" smtClean="0"/>
              <a:t>L</a:t>
            </a:r>
            <a:endParaRPr lang="en-US" altLang="fa-IR" smtClean="0"/>
          </a:p>
          <a:p>
            <a:pPr lvl="1" eaLnBrk="1" hangingPunct="1"/>
            <a:r>
              <a:rPr lang="en-US" altLang="fa-IR" smtClean="0"/>
              <a:t>Table: </a:t>
            </a:r>
            <a:r>
              <a:rPr lang="en-US" altLang="fa-IR" i="1" smtClean="0"/>
              <a:t>b’ </a:t>
            </a:r>
            <a:r>
              <a:rPr lang="en-US" altLang="fa-IR" smtClean="0"/>
              <a:t>contains </a:t>
            </a:r>
            <a:r>
              <a:rPr lang="en-US" altLang="fa-IR" i="1" smtClean="0"/>
              <a:t>{b}</a:t>
            </a:r>
          </a:p>
          <a:p>
            <a:pPr lvl="1" eaLnBrk="1" hangingPunct="1"/>
            <a:r>
              <a:rPr lang="en-US" altLang="fa-IR" i="1" smtClean="0"/>
              <a:t>input</a:t>
            </a:r>
            <a:r>
              <a:rPr lang="en-US" altLang="fa-IR" smtClean="0"/>
              <a:t>(</a:t>
            </a:r>
            <a:r>
              <a:rPr lang="en-US" altLang="fa-IR" i="1" smtClean="0"/>
              <a:t>b’</a:t>
            </a:r>
            <a:r>
              <a:rPr lang="en-US" altLang="fa-IR" smtClean="0"/>
              <a:t>) = PI nodes</a:t>
            </a:r>
          </a:p>
          <a:p>
            <a:pPr lvl="1" eaLnBrk="1" hangingPunct="1"/>
            <a:r>
              <a:rPr lang="en-US" altLang="fa-IR" smtClean="0">
                <a:sym typeface="Wingdings" panose="05000000000000000000" pitchFamily="2" charset="2"/>
              </a:rPr>
              <a:t> </a:t>
            </a:r>
            <a:r>
              <a:rPr lang="en-US" altLang="fa-IR" i="1" smtClean="0"/>
              <a:t>L </a:t>
            </a:r>
            <a:r>
              <a:rPr lang="en-US" altLang="fa-IR" smtClean="0"/>
              <a:t>= </a:t>
            </a:r>
            <a:r>
              <a:rPr lang="en-US" altLang="fa-IR" i="1" smtClean="0"/>
              <a:t>{f, g}</a:t>
            </a:r>
            <a:endParaRPr lang="en-US" altLang="fa-IR" smtClean="0"/>
          </a:p>
          <a:p>
            <a:pPr lvl="1" eaLnBrk="1" hangingPunct="1"/>
            <a:endParaRPr lang="en-US" altLang="fa-IR" i="1" smtClean="0"/>
          </a:p>
          <a:p>
            <a:pPr lvl="1" eaLnBrk="1" hangingPunct="1"/>
            <a:endParaRPr lang="en-US" altLang="fa-IR" i="1" smtClean="0"/>
          </a:p>
        </p:txBody>
      </p:sp>
      <p:pic>
        <p:nvPicPr>
          <p:cNvPr id="1146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538" y="981075"/>
            <a:ext cx="2614612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781300"/>
            <a:ext cx="2695575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48B4B8-C7EB-463F-A666-E90911795365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Network Flow Problem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765175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fa-IR" smtClean="0"/>
              <a:t>Assumptions:</a:t>
            </a:r>
          </a:p>
          <a:p>
            <a:pPr lvl="1" eaLnBrk="1" hangingPunct="1"/>
            <a:r>
              <a:rPr lang="en-US" altLang="fa-IR" smtClean="0"/>
              <a:t>Pipes: fixed capacity (proportional to their size)</a:t>
            </a:r>
          </a:p>
          <a:p>
            <a:pPr lvl="1" eaLnBrk="1" hangingPunct="1"/>
            <a:r>
              <a:rPr lang="en-US" altLang="fa-IR" smtClean="0"/>
              <a:t>Oil can flow: only in the direction indicated</a:t>
            </a:r>
          </a:p>
          <a:p>
            <a:pPr lvl="1" eaLnBrk="1" hangingPunct="1"/>
            <a:r>
              <a:rPr lang="en-US" altLang="fa-IR" smtClean="0"/>
              <a:t>Switches at each junction: control how much oil goes in each direction.</a:t>
            </a:r>
          </a:p>
          <a:p>
            <a:pPr eaLnBrk="1" hangingPunct="1"/>
            <a:r>
              <a:rPr lang="en-US" altLang="fa-IR" smtClean="0"/>
              <a:t>The system reaches a state of equilibrium</a:t>
            </a:r>
          </a:p>
          <a:p>
            <a:pPr lvl="1" eaLnBrk="1" hangingPunct="1"/>
            <a:r>
              <a:rPr lang="en-US" altLang="fa-IR" smtClean="0"/>
              <a:t>Oil flowing in = Oil flowing out</a:t>
            </a:r>
          </a:p>
          <a:p>
            <a:pPr lvl="2" eaLnBrk="1" hangingPunct="1"/>
            <a:r>
              <a:rPr lang="en-US" altLang="fa-IR" smtClean="0"/>
              <a:t>No matter how the switches are set</a:t>
            </a:r>
          </a:p>
          <a:p>
            <a:pPr lvl="2" eaLnBrk="1" hangingPunct="1"/>
            <a:endParaRPr lang="en-US" altLang="fa-IR" smtClean="0"/>
          </a:p>
          <a:p>
            <a:pPr lvl="1" eaLnBrk="1" hangingPunct="1"/>
            <a:endParaRPr lang="en-US" altLang="fa-IR" smtClean="0"/>
          </a:p>
          <a:p>
            <a:pPr lvl="1" eaLnBrk="1" hangingPunct="1"/>
            <a:endParaRPr lang="en-US" altLang="fa-IR" smtClean="0"/>
          </a:p>
          <a:p>
            <a:pPr lvl="1" eaLnBrk="1" hangingPunct="1"/>
            <a:endParaRPr lang="en-US" altLang="fa-IR" smtClean="0"/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257675"/>
            <a:ext cx="4248150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7D415E-1076-4BF5-887E-BF9479802775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Example</a:t>
            </a:r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6613"/>
            <a:ext cx="5254625" cy="2232025"/>
          </a:xfrm>
        </p:spPr>
        <p:txBody>
          <a:bodyPr/>
          <a:lstStyle/>
          <a:p>
            <a:pPr lvl="1" eaLnBrk="1" hangingPunct="1"/>
            <a:r>
              <a:rPr lang="en-US" altLang="fa-IR" smtClean="0"/>
              <a:t>Remove </a:t>
            </a:r>
            <a:r>
              <a:rPr lang="en-US" altLang="fa-IR" i="1" smtClean="0"/>
              <a:t>f</a:t>
            </a:r>
            <a:r>
              <a:rPr lang="en-US" altLang="fa-IR" smtClean="0"/>
              <a:t> from </a:t>
            </a:r>
            <a:r>
              <a:rPr lang="en-US" altLang="fa-IR" i="1" smtClean="0"/>
              <a:t>L</a:t>
            </a:r>
            <a:endParaRPr lang="en-US" altLang="fa-IR" smtClean="0"/>
          </a:p>
          <a:p>
            <a:pPr lvl="1" eaLnBrk="1" hangingPunct="1"/>
            <a:r>
              <a:rPr lang="en-US" altLang="fa-IR" smtClean="0"/>
              <a:t>Table: </a:t>
            </a:r>
            <a:r>
              <a:rPr lang="en-US" altLang="fa-IR" i="1" smtClean="0"/>
              <a:t>f’ </a:t>
            </a:r>
            <a:r>
              <a:rPr lang="en-US" altLang="fa-IR" smtClean="0"/>
              <a:t>contains </a:t>
            </a:r>
            <a:r>
              <a:rPr lang="en-US" altLang="fa-IR" i="1" smtClean="0"/>
              <a:t>{c, f}</a:t>
            </a:r>
          </a:p>
          <a:p>
            <a:pPr lvl="1" eaLnBrk="1" hangingPunct="1"/>
            <a:r>
              <a:rPr lang="en-US" altLang="fa-IR" i="1" smtClean="0"/>
              <a:t>input</a:t>
            </a:r>
            <a:r>
              <a:rPr lang="en-US" altLang="fa-IR" smtClean="0"/>
              <a:t>(</a:t>
            </a:r>
            <a:r>
              <a:rPr lang="en-US" altLang="fa-IR" i="1" smtClean="0"/>
              <a:t>f’</a:t>
            </a:r>
            <a:r>
              <a:rPr lang="en-US" altLang="fa-IR" smtClean="0"/>
              <a:t>) = PI nodes</a:t>
            </a:r>
          </a:p>
          <a:p>
            <a:pPr lvl="1" eaLnBrk="1" hangingPunct="1"/>
            <a:r>
              <a:rPr lang="en-US" altLang="fa-IR" smtClean="0">
                <a:sym typeface="Wingdings" panose="05000000000000000000" pitchFamily="2" charset="2"/>
              </a:rPr>
              <a:t> </a:t>
            </a:r>
            <a:r>
              <a:rPr lang="en-US" altLang="fa-IR" i="1" smtClean="0"/>
              <a:t>L </a:t>
            </a:r>
            <a:r>
              <a:rPr lang="en-US" altLang="fa-IR" smtClean="0"/>
              <a:t>= </a:t>
            </a:r>
            <a:r>
              <a:rPr lang="en-US" altLang="fa-IR" i="1" smtClean="0"/>
              <a:t>{g}</a:t>
            </a:r>
            <a:endParaRPr lang="en-US" altLang="fa-IR" smtClean="0"/>
          </a:p>
          <a:p>
            <a:pPr lvl="1" eaLnBrk="1" hangingPunct="1"/>
            <a:endParaRPr lang="en-US" altLang="fa-IR" i="1" smtClean="0"/>
          </a:p>
          <a:p>
            <a:pPr lvl="1" eaLnBrk="1" hangingPunct="1"/>
            <a:endParaRPr lang="en-US" altLang="fa-IR" i="1" smtClean="0"/>
          </a:p>
        </p:txBody>
      </p:sp>
      <p:pic>
        <p:nvPicPr>
          <p:cNvPr id="1167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538" y="981075"/>
            <a:ext cx="2614612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781300"/>
            <a:ext cx="2695575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25513F-C587-4935-8DBB-9C6F4B527376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Example</a:t>
            </a:r>
          </a:p>
        </p:txBody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6613"/>
            <a:ext cx="5254625" cy="2232025"/>
          </a:xfrm>
        </p:spPr>
        <p:txBody>
          <a:bodyPr/>
          <a:lstStyle/>
          <a:p>
            <a:pPr lvl="1" eaLnBrk="1" hangingPunct="1"/>
            <a:r>
              <a:rPr lang="en-US" altLang="fa-IR" smtClean="0"/>
              <a:t>Remove </a:t>
            </a:r>
            <a:r>
              <a:rPr lang="en-US" altLang="fa-IR" i="1" smtClean="0"/>
              <a:t>g</a:t>
            </a:r>
            <a:r>
              <a:rPr lang="en-US" altLang="fa-IR" smtClean="0"/>
              <a:t> from </a:t>
            </a:r>
            <a:r>
              <a:rPr lang="en-US" altLang="fa-IR" i="1" smtClean="0"/>
              <a:t>L</a:t>
            </a:r>
            <a:endParaRPr lang="en-US" altLang="fa-IR" smtClean="0"/>
          </a:p>
          <a:p>
            <a:pPr lvl="1" eaLnBrk="1" hangingPunct="1"/>
            <a:r>
              <a:rPr lang="en-US" altLang="fa-IR" smtClean="0"/>
              <a:t>Table: </a:t>
            </a:r>
            <a:r>
              <a:rPr lang="en-US" altLang="fa-IR" i="1" smtClean="0"/>
              <a:t>g’ </a:t>
            </a:r>
            <a:r>
              <a:rPr lang="en-US" altLang="fa-IR" smtClean="0"/>
              <a:t>contains </a:t>
            </a:r>
            <a:r>
              <a:rPr lang="en-US" altLang="fa-IR" i="1" smtClean="0"/>
              <a:t>{c, g}</a:t>
            </a:r>
          </a:p>
          <a:p>
            <a:pPr lvl="1" eaLnBrk="1" hangingPunct="1"/>
            <a:r>
              <a:rPr lang="en-US" altLang="fa-IR" i="1" smtClean="0"/>
              <a:t>input</a:t>
            </a:r>
            <a:r>
              <a:rPr lang="en-US" altLang="fa-IR" smtClean="0"/>
              <a:t>(</a:t>
            </a:r>
            <a:r>
              <a:rPr lang="en-US" altLang="fa-IR" i="1" smtClean="0"/>
              <a:t>g’</a:t>
            </a:r>
            <a:r>
              <a:rPr lang="en-US" altLang="fa-IR" smtClean="0"/>
              <a:t>) = PI nodes</a:t>
            </a:r>
          </a:p>
          <a:p>
            <a:pPr lvl="1" eaLnBrk="1" hangingPunct="1"/>
            <a:r>
              <a:rPr lang="en-US" altLang="fa-IR" smtClean="0">
                <a:sym typeface="Wingdings" panose="05000000000000000000" pitchFamily="2" charset="2"/>
              </a:rPr>
              <a:t> </a:t>
            </a:r>
            <a:r>
              <a:rPr lang="en-US" altLang="fa-IR" i="1" smtClean="0"/>
              <a:t>L </a:t>
            </a:r>
            <a:r>
              <a:rPr lang="en-US" altLang="fa-IR" smtClean="0"/>
              <a:t>= </a:t>
            </a:r>
            <a:r>
              <a:rPr lang="en-US" altLang="fa-IR" i="1" smtClean="0"/>
              <a:t>Ø</a:t>
            </a:r>
            <a:endParaRPr lang="en-US" altLang="fa-IR" smtClean="0"/>
          </a:p>
          <a:p>
            <a:pPr lvl="1" eaLnBrk="1" hangingPunct="1"/>
            <a:endParaRPr lang="en-US" altLang="fa-IR" i="1" smtClean="0"/>
          </a:p>
          <a:p>
            <a:pPr lvl="1" eaLnBrk="1" hangingPunct="1"/>
            <a:endParaRPr lang="en-US" altLang="fa-IR" i="1" smtClean="0"/>
          </a:p>
        </p:txBody>
      </p:sp>
      <p:pic>
        <p:nvPicPr>
          <p:cNvPr id="11878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538" y="981075"/>
            <a:ext cx="2614612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79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781300"/>
            <a:ext cx="2695575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238705-04CC-4A81-8067-6640D1429A88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Example</a:t>
            </a:r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5326063" cy="1273175"/>
          </a:xfrm>
        </p:spPr>
        <p:txBody>
          <a:bodyPr/>
          <a:lstStyle/>
          <a:p>
            <a:pPr eaLnBrk="1" hangingPunct="1"/>
            <a:r>
              <a:rPr lang="en-US" altLang="fa-IR" smtClean="0"/>
              <a:t>7 </a:t>
            </a:r>
            <a:r>
              <a:rPr lang="en-US" altLang="fa-IR" i="1" smtClean="0"/>
              <a:t>K</a:t>
            </a:r>
            <a:r>
              <a:rPr lang="en-US" altLang="fa-IR" smtClean="0"/>
              <a:t>-LUTs generated</a:t>
            </a:r>
          </a:p>
        </p:txBody>
      </p:sp>
      <p:pic>
        <p:nvPicPr>
          <p:cNvPr id="1208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2205038"/>
            <a:ext cx="2182812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3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844675"/>
            <a:ext cx="3354388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9" name="Line 8"/>
          <p:cNvSpPr>
            <a:spLocks noChangeShapeType="1"/>
          </p:cNvSpPr>
          <p:nvPr/>
        </p:nvSpPr>
        <p:spPr bwMode="auto">
          <a:xfrm>
            <a:off x="4067175" y="3860800"/>
            <a:ext cx="172878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CDA806-F3E0-475A-B668-A1D4B65E9473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Example</a:t>
            </a:r>
          </a:p>
        </p:txBody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5175"/>
            <a:ext cx="5326063" cy="1273175"/>
          </a:xfrm>
        </p:spPr>
        <p:txBody>
          <a:bodyPr/>
          <a:lstStyle/>
          <a:p>
            <a:pPr eaLnBrk="1" hangingPunct="1"/>
            <a:r>
              <a:rPr lang="en-US" altLang="fa-IR" smtClean="0"/>
              <a:t>Max label = 2</a:t>
            </a:r>
          </a:p>
          <a:p>
            <a:pPr lvl="1" eaLnBrk="1" hangingPunct="1"/>
            <a:r>
              <a:rPr lang="en-US" altLang="fa-IR" smtClean="0">
                <a:sym typeface="Wingdings" panose="05000000000000000000" pitchFamily="2" charset="2"/>
              </a:rPr>
              <a:t> Max delay = 2</a:t>
            </a:r>
            <a:endParaRPr lang="en-US" altLang="fa-IR" smtClean="0"/>
          </a:p>
        </p:txBody>
      </p:sp>
      <p:pic>
        <p:nvPicPr>
          <p:cNvPr id="12288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763" y="333375"/>
            <a:ext cx="1649412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1628775"/>
            <a:ext cx="3589338" cy="42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887" name="Group 15"/>
          <p:cNvGrpSpPr>
            <a:grpSpLocks/>
          </p:cNvGrpSpPr>
          <p:nvPr/>
        </p:nvGrpSpPr>
        <p:grpSpPr bwMode="auto">
          <a:xfrm>
            <a:off x="190500" y="1700213"/>
            <a:ext cx="3281363" cy="4033837"/>
            <a:chOff x="249" y="1071"/>
            <a:chExt cx="2067" cy="2541"/>
          </a:xfrm>
        </p:grpSpPr>
        <p:pic>
          <p:nvPicPr>
            <p:cNvPr id="122888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1071"/>
              <a:ext cx="2067" cy="2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889" name="Rectangle 7"/>
            <p:cNvSpPr>
              <a:spLocks noChangeArrowheads="1"/>
            </p:cNvSpPr>
            <p:nvPr/>
          </p:nvSpPr>
          <p:spPr bwMode="auto">
            <a:xfrm>
              <a:off x="1202" y="1525"/>
              <a:ext cx="363" cy="363"/>
            </a:xfrm>
            <a:prstGeom prst="rect">
              <a:avLst/>
            </a:prstGeom>
            <a:noFill/>
            <a:ln w="28575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890" name="Rectangle 8"/>
            <p:cNvSpPr>
              <a:spLocks noChangeArrowheads="1"/>
            </p:cNvSpPr>
            <p:nvPr/>
          </p:nvSpPr>
          <p:spPr bwMode="auto">
            <a:xfrm>
              <a:off x="839" y="2069"/>
              <a:ext cx="363" cy="409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891" name="Rectangle 9"/>
            <p:cNvSpPr>
              <a:spLocks noChangeArrowheads="1"/>
            </p:cNvSpPr>
            <p:nvPr/>
          </p:nvSpPr>
          <p:spPr bwMode="auto">
            <a:xfrm>
              <a:off x="295" y="1525"/>
              <a:ext cx="635" cy="15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892" name="Freeform 10"/>
            <p:cNvSpPr>
              <a:spLocks/>
            </p:cNvSpPr>
            <p:nvPr/>
          </p:nvSpPr>
          <p:spPr bwMode="auto">
            <a:xfrm>
              <a:off x="975" y="2569"/>
              <a:ext cx="680" cy="952"/>
            </a:xfrm>
            <a:custGeom>
              <a:avLst/>
              <a:gdLst>
                <a:gd name="T0" fmla="*/ 272 w 680"/>
                <a:gd name="T1" fmla="*/ 0 h 952"/>
                <a:gd name="T2" fmla="*/ 680 w 680"/>
                <a:gd name="T3" fmla="*/ 0 h 952"/>
                <a:gd name="T4" fmla="*/ 680 w 680"/>
                <a:gd name="T5" fmla="*/ 952 h 952"/>
                <a:gd name="T6" fmla="*/ 0 w 680"/>
                <a:gd name="T7" fmla="*/ 952 h 952"/>
                <a:gd name="T8" fmla="*/ 0 w 680"/>
                <a:gd name="T9" fmla="*/ 544 h 952"/>
                <a:gd name="T10" fmla="*/ 272 w 680"/>
                <a:gd name="T11" fmla="*/ 544 h 952"/>
                <a:gd name="T12" fmla="*/ 272 w 680"/>
                <a:gd name="T13" fmla="*/ 0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0"/>
                <a:gd name="T22" fmla="*/ 0 h 952"/>
                <a:gd name="T23" fmla="*/ 680 w 680"/>
                <a:gd name="T24" fmla="*/ 952 h 9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0" h="952">
                  <a:moveTo>
                    <a:pt x="272" y="0"/>
                  </a:moveTo>
                  <a:lnTo>
                    <a:pt x="680" y="0"/>
                  </a:lnTo>
                  <a:lnTo>
                    <a:pt x="680" y="952"/>
                  </a:lnTo>
                  <a:lnTo>
                    <a:pt x="0" y="952"/>
                  </a:lnTo>
                  <a:lnTo>
                    <a:pt x="0" y="544"/>
                  </a:lnTo>
                  <a:lnTo>
                    <a:pt x="272" y="544"/>
                  </a:lnTo>
                  <a:lnTo>
                    <a:pt x="272" y="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2893" name="Freeform 11"/>
            <p:cNvSpPr>
              <a:spLocks/>
            </p:cNvSpPr>
            <p:nvPr/>
          </p:nvSpPr>
          <p:spPr bwMode="auto">
            <a:xfrm flipH="1">
              <a:off x="1202" y="2523"/>
              <a:ext cx="816" cy="907"/>
            </a:xfrm>
            <a:custGeom>
              <a:avLst/>
              <a:gdLst>
                <a:gd name="T0" fmla="*/ 25906 w 680"/>
                <a:gd name="T1" fmla="*/ 0 h 952"/>
                <a:gd name="T2" fmla="*/ 64859 w 680"/>
                <a:gd name="T3" fmla="*/ 0 h 952"/>
                <a:gd name="T4" fmla="*/ 64859 w 680"/>
                <a:gd name="T5" fmla="*/ 283 h 952"/>
                <a:gd name="T6" fmla="*/ 0 w 680"/>
                <a:gd name="T7" fmla="*/ 283 h 952"/>
                <a:gd name="T8" fmla="*/ 0 w 680"/>
                <a:gd name="T9" fmla="*/ 163 h 952"/>
                <a:gd name="T10" fmla="*/ 25906 w 680"/>
                <a:gd name="T11" fmla="*/ 163 h 952"/>
                <a:gd name="T12" fmla="*/ 25906 w 680"/>
                <a:gd name="T13" fmla="*/ 0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0"/>
                <a:gd name="T22" fmla="*/ 0 h 952"/>
                <a:gd name="T23" fmla="*/ 680 w 680"/>
                <a:gd name="T24" fmla="*/ 952 h 9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0" h="952">
                  <a:moveTo>
                    <a:pt x="272" y="0"/>
                  </a:moveTo>
                  <a:lnTo>
                    <a:pt x="680" y="0"/>
                  </a:lnTo>
                  <a:lnTo>
                    <a:pt x="680" y="952"/>
                  </a:lnTo>
                  <a:lnTo>
                    <a:pt x="0" y="952"/>
                  </a:lnTo>
                  <a:lnTo>
                    <a:pt x="0" y="544"/>
                  </a:lnTo>
                  <a:lnTo>
                    <a:pt x="272" y="544"/>
                  </a:lnTo>
                  <a:lnTo>
                    <a:pt x="272" y="0"/>
                  </a:lnTo>
                  <a:close/>
                </a:path>
              </a:pathLst>
            </a:cu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2894" name="Freeform 12"/>
            <p:cNvSpPr>
              <a:spLocks/>
            </p:cNvSpPr>
            <p:nvPr/>
          </p:nvSpPr>
          <p:spPr bwMode="auto">
            <a:xfrm>
              <a:off x="1701" y="1525"/>
              <a:ext cx="589" cy="1225"/>
            </a:xfrm>
            <a:custGeom>
              <a:avLst/>
              <a:gdLst>
                <a:gd name="T0" fmla="*/ 0 w 589"/>
                <a:gd name="T1" fmla="*/ 0 h 1225"/>
                <a:gd name="T2" fmla="*/ 589 w 589"/>
                <a:gd name="T3" fmla="*/ 0 h 1225"/>
                <a:gd name="T4" fmla="*/ 589 w 589"/>
                <a:gd name="T5" fmla="*/ 1225 h 1225"/>
                <a:gd name="T6" fmla="*/ 226 w 589"/>
                <a:gd name="T7" fmla="*/ 1225 h 1225"/>
                <a:gd name="T8" fmla="*/ 226 w 589"/>
                <a:gd name="T9" fmla="*/ 363 h 1225"/>
                <a:gd name="T10" fmla="*/ 0 w 589"/>
                <a:gd name="T11" fmla="*/ 363 h 12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9"/>
                <a:gd name="T19" fmla="*/ 0 h 1225"/>
                <a:gd name="T20" fmla="*/ 589 w 589"/>
                <a:gd name="T21" fmla="*/ 1225 h 12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9" h="1225">
                  <a:moveTo>
                    <a:pt x="0" y="0"/>
                  </a:moveTo>
                  <a:lnTo>
                    <a:pt x="589" y="0"/>
                  </a:lnTo>
                  <a:lnTo>
                    <a:pt x="589" y="1225"/>
                  </a:lnTo>
                  <a:lnTo>
                    <a:pt x="226" y="1225"/>
                  </a:lnTo>
                  <a:lnTo>
                    <a:pt x="226" y="363"/>
                  </a:lnTo>
                  <a:lnTo>
                    <a:pt x="0" y="363"/>
                  </a:lnTo>
                </a:path>
              </a:pathLst>
            </a:cu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2895" name="Line 13"/>
            <p:cNvSpPr>
              <a:spLocks noChangeShapeType="1"/>
            </p:cNvSpPr>
            <p:nvPr/>
          </p:nvSpPr>
          <p:spPr bwMode="auto">
            <a:xfrm>
              <a:off x="1701" y="1525"/>
              <a:ext cx="0" cy="363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2896" name="Freeform 14"/>
            <p:cNvSpPr>
              <a:spLocks/>
            </p:cNvSpPr>
            <p:nvPr/>
          </p:nvSpPr>
          <p:spPr bwMode="auto">
            <a:xfrm>
              <a:off x="1429" y="1480"/>
              <a:ext cx="544" cy="998"/>
            </a:xfrm>
            <a:custGeom>
              <a:avLst/>
              <a:gdLst>
                <a:gd name="T0" fmla="*/ 30 w 589"/>
                <a:gd name="T1" fmla="*/ 0 h 998"/>
                <a:gd name="T2" fmla="*/ 80 w 589"/>
                <a:gd name="T3" fmla="*/ 0 h 998"/>
                <a:gd name="T4" fmla="*/ 80 w 589"/>
                <a:gd name="T5" fmla="*/ 589 h 998"/>
                <a:gd name="T6" fmla="*/ 49 w 589"/>
                <a:gd name="T7" fmla="*/ 589 h 998"/>
                <a:gd name="T8" fmla="*/ 49 w 589"/>
                <a:gd name="T9" fmla="*/ 998 h 998"/>
                <a:gd name="T10" fmla="*/ 0 w 589"/>
                <a:gd name="T11" fmla="*/ 998 h 998"/>
                <a:gd name="T12" fmla="*/ 0 w 589"/>
                <a:gd name="T13" fmla="*/ 589 h 998"/>
                <a:gd name="T14" fmla="*/ 30 w 589"/>
                <a:gd name="T15" fmla="*/ 589 h 998"/>
                <a:gd name="T16" fmla="*/ 30 w 589"/>
                <a:gd name="T17" fmla="*/ 0 h 99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89"/>
                <a:gd name="T28" fmla="*/ 0 h 998"/>
                <a:gd name="T29" fmla="*/ 589 w 589"/>
                <a:gd name="T30" fmla="*/ 998 h 99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89" h="998">
                  <a:moveTo>
                    <a:pt x="226" y="0"/>
                  </a:moveTo>
                  <a:lnTo>
                    <a:pt x="589" y="0"/>
                  </a:lnTo>
                  <a:lnTo>
                    <a:pt x="589" y="589"/>
                  </a:lnTo>
                  <a:lnTo>
                    <a:pt x="362" y="589"/>
                  </a:lnTo>
                  <a:lnTo>
                    <a:pt x="362" y="998"/>
                  </a:lnTo>
                  <a:lnTo>
                    <a:pt x="0" y="998"/>
                  </a:lnTo>
                  <a:lnTo>
                    <a:pt x="0" y="589"/>
                  </a:lnTo>
                  <a:lnTo>
                    <a:pt x="226" y="589"/>
                  </a:lnTo>
                  <a:lnTo>
                    <a:pt x="226" y="0"/>
                  </a:lnTo>
                  <a:close/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9FA63D-0AAF-41F5-8A1D-BD5E15222D6B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References</a:t>
            </a:r>
          </a:p>
        </p:txBody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162550"/>
          </a:xfrm>
        </p:spPr>
        <p:txBody>
          <a:bodyPr/>
          <a:lstStyle/>
          <a:p>
            <a:pPr lvl="1" eaLnBrk="1" hangingPunct="1"/>
            <a:r>
              <a:rPr lang="en-US" altLang="fa-IR" sz="1800" smtClean="0"/>
              <a:t>[</a:t>
            </a:r>
            <a:r>
              <a:rPr lang="en-US" altLang="fa-IR" sz="1800" smtClean="0"/>
              <a:t>Cong94] J. Cong and Y. Ding, “Flowmap: an optimal technology mapping algorithm for delay optimization in lookup-table based fpga designs,” IEEE Trans. on CAD of Integrated Circuits and Systems, vol. 13, no. 1, pp. 1–12, 1994.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1800" smtClean="0"/>
              <a:t>[</a:t>
            </a:r>
            <a:r>
              <a:rPr lang="en-US" altLang="fa-IR" sz="1800" smtClean="0"/>
              <a:t>Sedgewick83] R. Sedgewick, Algorithms, Addison-Wesley, 1983.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1800" smtClean="0"/>
              <a:t>[Lim08] S. Lim, “Practical Problems in VLSI Physical Design Automation,” Springer, 2008.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DE2B70-54D2-478E-BCED-BCCC9F1BA128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Network Flow Problem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765175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fa-IR" smtClean="0"/>
              <a:t>Goal:</a:t>
            </a:r>
          </a:p>
          <a:p>
            <a:pPr lvl="1" eaLnBrk="1" hangingPunct="1"/>
            <a:r>
              <a:rPr lang="en-US" altLang="fa-IR" smtClean="0"/>
              <a:t>Maximize this amount of flow</a:t>
            </a:r>
          </a:p>
          <a:p>
            <a:pPr lvl="1" eaLnBrk="1" hangingPunct="1"/>
            <a:endParaRPr lang="en-US" altLang="fa-IR" smtClean="0"/>
          </a:p>
          <a:p>
            <a:pPr lvl="1" eaLnBrk="1" hangingPunct="1"/>
            <a:endParaRPr lang="en-US" altLang="fa-IR" smtClean="0"/>
          </a:p>
          <a:p>
            <a:pPr lvl="1" eaLnBrk="1" hangingPunct="1"/>
            <a:endParaRPr lang="en-US" altLang="fa-IR" smtClean="0"/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257675"/>
            <a:ext cx="4248150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5200ED-5CE9-4BD9-8E47-53DA2449407C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Network Flow Problem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19100" indent="-419100" eaLnBrk="1" hangingPunct="1"/>
            <a:r>
              <a:rPr lang="en-US" altLang="fa-IR" b="0" smtClean="0"/>
              <a:t>How can switch settings affect the total flow?</a:t>
            </a:r>
          </a:p>
          <a:p>
            <a:pPr marL="876300" lvl="1" indent="-419100" eaLnBrk="1" hangingPunct="1">
              <a:buFont typeface="Wingdings" panose="05000000000000000000" pitchFamily="2" charset="2"/>
              <a:buAutoNum type="arabicPeriod"/>
            </a:pPr>
            <a:r>
              <a:rPr lang="en-US" altLang="fa-IR" smtClean="0"/>
              <a:t>Suppose all switches are open.</a:t>
            </a:r>
          </a:p>
          <a:p>
            <a:pPr marL="1295400" lvl="2" indent="-381000" eaLnBrk="1" hangingPunct="1"/>
            <a:r>
              <a:rPr lang="en-US" altLang="fa-IR" smtClean="0">
                <a:sym typeface="Wingdings" panose="05000000000000000000" pitchFamily="2" charset="2"/>
              </a:rPr>
              <a:t> Diagonal pipes are full</a:t>
            </a:r>
            <a:endParaRPr lang="en-US" altLang="fa-IR" smtClean="0"/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636838"/>
            <a:ext cx="4081463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901700" y="5157788"/>
            <a:ext cx="7772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2" eaLnBrk="1" hangingPunct="1"/>
            <a:r>
              <a:rPr lang="en-US" altLang="fa-IR" b="1"/>
              <a:t>~ half of the input pipe capacity is used</a:t>
            </a:r>
            <a:endParaRPr lang="en-US" altLang="fa-IR"/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 flipH="1">
            <a:off x="4572000" y="2997200"/>
            <a:ext cx="576263" cy="431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 flipH="1" flipV="1">
            <a:off x="4572000" y="3860800"/>
            <a:ext cx="360363" cy="36036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393" name="Line 8"/>
          <p:cNvSpPr>
            <a:spLocks noChangeShapeType="1"/>
          </p:cNvSpPr>
          <p:nvPr/>
        </p:nvSpPr>
        <p:spPr bwMode="auto">
          <a:xfrm>
            <a:off x="3779838" y="2852738"/>
            <a:ext cx="792162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394" name="Line 9"/>
          <p:cNvSpPr>
            <a:spLocks noChangeShapeType="1"/>
          </p:cNvSpPr>
          <p:nvPr/>
        </p:nvSpPr>
        <p:spPr bwMode="auto">
          <a:xfrm>
            <a:off x="3995738" y="4221163"/>
            <a:ext cx="576262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D40E96-F38E-48B8-AE43-EB3AB1D36601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Network Flow Problem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19100" indent="-419100" eaLnBrk="1" hangingPunct="1"/>
            <a:r>
              <a:rPr lang="en-US" altLang="fa-IR" b="0" smtClean="0"/>
              <a:t>How can switch settings affect the total flow?</a:t>
            </a:r>
          </a:p>
          <a:p>
            <a:pPr marL="876300" lvl="1" indent="-419100" eaLnBrk="1" hangingPunct="1">
              <a:buFont typeface="Wingdings" panose="05000000000000000000" pitchFamily="2" charset="2"/>
              <a:buAutoNum type="arabicPeriod" startAt="2"/>
            </a:pPr>
            <a:r>
              <a:rPr lang="en-US" altLang="fa-IR" smtClean="0"/>
              <a:t>Suppose upward pipe is shut-off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68313" y="5157788"/>
            <a:ext cx="8205787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2" eaLnBrk="1" hangingPunct="1"/>
            <a:r>
              <a:rPr lang="en-US" altLang="fa-IR"/>
              <a:t>Substantial Increase in total flow into and out of the network.</a:t>
            </a:r>
          </a:p>
          <a:p>
            <a:pPr lvl="2" eaLnBrk="1" hangingPunct="1"/>
            <a:endParaRPr lang="en-US" altLang="fa-IR"/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782888"/>
            <a:ext cx="4319588" cy="205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Line 7"/>
          <p:cNvSpPr>
            <a:spLocks noChangeShapeType="1"/>
          </p:cNvSpPr>
          <p:nvPr/>
        </p:nvSpPr>
        <p:spPr bwMode="auto">
          <a:xfrm flipH="1">
            <a:off x="4211638" y="3284538"/>
            <a:ext cx="576262" cy="431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3419475" y="3140075"/>
            <a:ext cx="792163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3635375" y="4508500"/>
            <a:ext cx="576263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28527</TotalTime>
  <Words>2492</Words>
  <Application>Microsoft Office PowerPoint</Application>
  <PresentationFormat>On-screen Show (4:3)</PresentationFormat>
  <Paragraphs>594</Paragraphs>
  <Slides>64</Slides>
  <Notes>64</Notes>
  <HiddenSlides>1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80" baseType="lpstr">
      <vt:lpstr>SimSun</vt:lpstr>
      <vt:lpstr>Arial</vt:lpstr>
      <vt:lpstr>Bradley Hand ITC</vt:lpstr>
      <vt:lpstr>CMMI10</vt:lpstr>
      <vt:lpstr>CMMI8</vt:lpstr>
      <vt:lpstr>CMR10</vt:lpstr>
      <vt:lpstr>cmsy10</vt:lpstr>
      <vt:lpstr>Lucida Sans Unicode</vt:lpstr>
      <vt:lpstr>StarSymbol</vt:lpstr>
      <vt:lpstr>Symbol</vt:lpstr>
      <vt:lpstr>Times New Roman</vt:lpstr>
      <vt:lpstr>Times-Roman</vt:lpstr>
      <vt:lpstr>Wingdings</vt:lpstr>
      <vt:lpstr>1_presentation_template</vt:lpstr>
      <vt:lpstr>2_presentation_template</vt:lpstr>
      <vt:lpstr>Visio</vt:lpstr>
      <vt:lpstr>FPGA Technology Mapping Algorithms</vt:lpstr>
      <vt:lpstr>FlowMap</vt:lpstr>
      <vt:lpstr>Mapping for Area</vt:lpstr>
      <vt:lpstr>Mapping for Area</vt:lpstr>
      <vt:lpstr>Network Flow Problem</vt:lpstr>
      <vt:lpstr>Network Flow Problem</vt:lpstr>
      <vt:lpstr>Network Flow Problem</vt:lpstr>
      <vt:lpstr>Network Flow Problem</vt:lpstr>
      <vt:lpstr>Network Flow Problem</vt:lpstr>
      <vt:lpstr>Graph Model of Network Flow</vt:lpstr>
      <vt:lpstr>Graph Model of Network Flow</vt:lpstr>
      <vt:lpstr>Ford-Fulkerson Method</vt:lpstr>
      <vt:lpstr>Ford-Fulkerson Method</vt:lpstr>
      <vt:lpstr>Ford-Fulkerson Method</vt:lpstr>
      <vt:lpstr>Ford-Fulkerson Method</vt:lpstr>
      <vt:lpstr>Maxflow-Mincut Theorem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Definitions</vt:lpstr>
      <vt:lpstr>Definitions</vt:lpstr>
      <vt:lpstr>Definitions</vt:lpstr>
      <vt:lpstr>Definitions</vt:lpstr>
      <vt:lpstr>PowerPoint Presentation</vt:lpstr>
      <vt:lpstr>Basics of Network Flow</vt:lpstr>
      <vt:lpstr>Basics of Network Flow</vt:lpstr>
      <vt:lpstr>Basics of Network Flow</vt:lpstr>
      <vt:lpstr>Basics of Network Flow: Example</vt:lpstr>
      <vt:lpstr>FlowMap: Basic Approach</vt:lpstr>
      <vt:lpstr>FlowMap Algorithm</vt:lpstr>
      <vt:lpstr>FlowMap Algorithm</vt:lpstr>
      <vt:lpstr>FlowMap: Node Labelling</vt:lpstr>
      <vt:lpstr>FlowMap: LUT Mapping</vt:lpstr>
      <vt:lpstr>Network Collapsing</vt:lpstr>
      <vt:lpstr>Node Splitting</vt:lpstr>
      <vt:lpstr>Node Splitting</vt:lpstr>
      <vt:lpstr>Node Splitting</vt:lpstr>
      <vt:lpstr>Node Splitting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FlowMap 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544</cp:revision>
  <dcterms:created xsi:type="dcterms:W3CDTF">1601-01-01T00:00:00Z</dcterms:created>
  <dcterms:modified xsi:type="dcterms:W3CDTF">2024-11-26T13:54:23Z</dcterms:modified>
</cp:coreProperties>
</file>