
<file path=[Content_Types].xml><?xml version="1.0" encoding="utf-8"?>
<Types xmlns="http://schemas.openxmlformats.org/package/2006/content-types">
  <Default Extension="png" ContentType="image/pn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wmf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2" r:id="rId1"/>
  </p:sldMasterIdLst>
  <p:notesMasterIdLst>
    <p:notesMasterId r:id="rId20"/>
  </p:notesMasterIdLst>
  <p:sldIdLst>
    <p:sldId id="303" r:id="rId2"/>
    <p:sldId id="415" r:id="rId3"/>
    <p:sldId id="418" r:id="rId4"/>
    <p:sldId id="416" r:id="rId5"/>
    <p:sldId id="420" r:id="rId6"/>
    <p:sldId id="421" r:id="rId7"/>
    <p:sldId id="422" r:id="rId8"/>
    <p:sldId id="423" r:id="rId9"/>
    <p:sldId id="424" r:id="rId10"/>
    <p:sldId id="425" r:id="rId11"/>
    <p:sldId id="426" r:id="rId12"/>
    <p:sldId id="427" r:id="rId13"/>
    <p:sldId id="428" r:id="rId14"/>
    <p:sldId id="429" r:id="rId15"/>
    <p:sldId id="430" r:id="rId16"/>
    <p:sldId id="431" r:id="rId17"/>
    <p:sldId id="412" r:id="rId18"/>
    <p:sldId id="432" r:id="rId1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5pPr>
    <a:lvl6pPr marL="22860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6pPr>
    <a:lvl7pPr marL="27432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7pPr>
    <a:lvl8pPr marL="32004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8pPr>
    <a:lvl9pPr marL="3657600" algn="r" defTabSz="914400" rtl="1" eaLnBrk="1" latinLnBrk="0" hangingPunct="1">
      <a:defRPr sz="2100" kern="1200">
        <a:solidFill>
          <a:schemeClr val="tx1"/>
        </a:solidFill>
        <a:latin typeface="Times New Roman" panose="02020603050405020304" pitchFamily="18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933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990000"/>
    <a:srgbClr val="0033CC"/>
    <a:srgbClr val="008000"/>
    <a:srgbClr val="CCFFCC"/>
    <a:srgbClr val="66FFCC"/>
    <a:srgbClr val="FF3399"/>
    <a:srgbClr val="D600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236" autoAdjust="0"/>
    <p:restoredTop sz="90503" autoAdjust="0"/>
  </p:normalViewPr>
  <p:slideViewPr>
    <p:cSldViewPr>
      <p:cViewPr varScale="1">
        <p:scale>
          <a:sx n="59" d="100"/>
          <a:sy n="59" d="100"/>
        </p:scale>
        <p:origin x="809" y="29"/>
      </p:cViewPr>
      <p:guideLst>
        <p:guide orient="horz" pos="1933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793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17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717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cs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17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/>
            </a:lvl1pPr>
          </a:lstStyle>
          <a:p>
            <a:pPr>
              <a:defRPr/>
            </a:pPr>
            <a:fld id="{F34019D6-C460-4633-B010-D53FFE11F358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87902243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1408D52-48D5-44F9-A592-C57B38C1EAC8}" type="slidenum">
              <a:rPr lang="en-US" altLang="fa-IR"/>
              <a:pPr>
                <a:spcBef>
                  <a:spcPct val="0"/>
                </a:spcBef>
              </a:pPr>
              <a:t>1</a:t>
            </a:fld>
            <a:endParaRPr lang="en-US" altLang="fa-IR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23721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AEE93A-3AC4-46FF-881F-75824994BCBD}" type="slidenum">
              <a:rPr lang="en-US" altLang="fa-IR" smtClean="0"/>
              <a:pPr>
                <a:spcBef>
                  <a:spcPct val="0"/>
                </a:spcBef>
              </a:pPr>
              <a:t>14</a:t>
            </a:fld>
            <a:endParaRPr lang="en-US" altLang="fa-IR" smtClean="0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3576770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423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1423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689A6DF9-1D4E-4887-880E-5AFAB2A5EBB5}" type="slidenum">
              <a:rPr lang="en-US" altLang="fa-IR" smtClean="0"/>
              <a:pPr>
                <a:spcBef>
                  <a:spcPct val="0"/>
                </a:spcBef>
              </a:pPr>
              <a:t>15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313289802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EFCAE18-7C0F-4949-9BEB-975B36356FD4}" type="slidenum">
              <a:rPr lang="en-US" altLang="fa-IR" smtClean="0"/>
              <a:pPr>
                <a:spcBef>
                  <a:spcPct val="0"/>
                </a:spcBef>
              </a:pPr>
              <a:t>16</a:t>
            </a:fld>
            <a:endParaRPr lang="en-US" altLang="fa-IR" smtClean="0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255386003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9859E3-17DB-463A-AC9D-030B737C2810}" type="slidenum">
              <a:rPr lang="en-US" altLang="fa-IR"/>
              <a:pPr>
                <a:spcBef>
                  <a:spcPct val="0"/>
                </a:spcBef>
              </a:pPr>
              <a:t>17</a:t>
            </a:fld>
            <a:endParaRPr lang="en-US" altLang="fa-IR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5625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79859E3-17DB-463A-AC9D-030B737C2810}" type="slidenum">
              <a:rPr lang="en-US" altLang="fa-IR"/>
              <a:pPr>
                <a:spcBef>
                  <a:spcPct val="0"/>
                </a:spcBef>
              </a:pPr>
              <a:t>18</a:t>
            </a:fld>
            <a:endParaRPr lang="en-US" altLang="fa-IR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83688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254BA30B-C872-4555-88F8-C2C800267F53}" type="slidenum">
              <a:rPr lang="en-US" altLang="fa-IR"/>
              <a:pPr>
                <a:spcBef>
                  <a:spcPct val="0"/>
                </a:spcBef>
              </a:pPr>
              <a:t>2</a:t>
            </a:fld>
            <a:endParaRPr lang="en-US" altLang="fa-IR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3844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61C1F8E-7247-48BF-9F12-4611D5BEDF77}" type="slidenum">
              <a:rPr lang="en-US" altLang="fa-IR" smtClean="0"/>
              <a:pPr>
                <a:spcBef>
                  <a:spcPct val="0"/>
                </a:spcBef>
              </a:pPr>
              <a:t>7</a:t>
            </a:fld>
            <a:endParaRPr lang="en-US" altLang="fa-IR" smtClean="0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a-IR" smtClean="0"/>
              <a:t>dp9D_2.ppt:</a:t>
            </a:r>
          </a:p>
          <a:p>
            <a:pPr eaLnBrk="1" hangingPunct="1"/>
            <a:r>
              <a:rPr lang="en-US" altLang="ja-JP" smtClean="0"/>
              <a:t>Power Minimization</a:t>
            </a:r>
          </a:p>
          <a:p>
            <a:pPr lvl="1" eaLnBrk="1" hangingPunct="1"/>
            <a:r>
              <a:rPr lang="en-US" altLang="ja-JP" smtClean="0"/>
              <a:t>PowerMinMap, [Li, et al, ASPDAC</a:t>
            </a:r>
            <a:r>
              <a:rPr lang="en-US" altLang="ja-JP" smtClean="0">
                <a:latin typeface="Arial" panose="020B0604020202020204" pitchFamily="34" charset="0"/>
              </a:rPr>
              <a:t>’</a:t>
            </a:r>
            <a:r>
              <a:rPr lang="en-US" altLang="ja-JP" smtClean="0"/>
              <a:t>03]</a:t>
            </a:r>
          </a:p>
          <a:p>
            <a:pPr lvl="1" eaLnBrk="1" hangingPunct="1"/>
            <a:r>
              <a:rPr lang="en-US" altLang="ja-JP" smtClean="0"/>
              <a:t>Emap, [Lamoureux, et al, ICCAD</a:t>
            </a:r>
            <a:r>
              <a:rPr lang="en-US" altLang="ja-JP" smtClean="0">
                <a:latin typeface="Arial" panose="020B0604020202020204" pitchFamily="34" charset="0"/>
              </a:rPr>
              <a:t>’</a:t>
            </a:r>
            <a:r>
              <a:rPr lang="en-US" altLang="ja-JP" smtClean="0"/>
              <a:t>03]</a:t>
            </a:r>
          </a:p>
          <a:p>
            <a:pPr lvl="1" eaLnBrk="1" hangingPunct="1"/>
            <a:r>
              <a:rPr lang="en-US" altLang="ja-JP" smtClean="0"/>
              <a:t>DVmap, [Chen, et al, FPGA</a:t>
            </a:r>
            <a:r>
              <a:rPr lang="en-US" altLang="ja-JP" smtClean="0">
                <a:latin typeface="Arial" panose="020B0604020202020204" pitchFamily="34" charset="0"/>
              </a:rPr>
              <a:t>’</a:t>
            </a:r>
            <a:r>
              <a:rPr lang="en-US" altLang="ja-JP" smtClean="0"/>
              <a:t>04]</a:t>
            </a:r>
            <a:endParaRPr lang="en-US" altLang="fa-IR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0925123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FDDBD28-D894-4F9D-8E69-9584C3353D39}" type="slidenum">
              <a:rPr lang="en-US" altLang="fa-IR" smtClean="0"/>
              <a:pPr>
                <a:spcBef>
                  <a:spcPct val="0"/>
                </a:spcBef>
              </a:pPr>
              <a:t>8</a:t>
            </a:fld>
            <a:endParaRPr lang="en-US" altLang="fa-IR" smtClean="0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fa-IR" dirty="0" err="1" smtClean="0"/>
              <a:t>dp9D_2.ppt</a:t>
            </a:r>
            <a:r>
              <a:rPr lang="en-US" altLang="fa-IR" dirty="0" smtClean="0"/>
              <a:t>:</a:t>
            </a:r>
          </a:p>
          <a:p>
            <a:pPr eaLnBrk="1" hangingPunct="1"/>
            <a:r>
              <a:rPr lang="en-US" altLang="ja-JP" dirty="0" smtClean="0"/>
              <a:t>Power Minimization</a:t>
            </a:r>
          </a:p>
          <a:p>
            <a:pPr lvl="1" eaLnBrk="1" hangingPunct="1"/>
            <a:r>
              <a:rPr lang="en-US" altLang="ja-JP" dirty="0" err="1" smtClean="0"/>
              <a:t>PowerMinMap</a:t>
            </a:r>
            <a:r>
              <a:rPr lang="en-US" altLang="ja-JP" dirty="0" smtClean="0"/>
              <a:t>, [Li, et al, </a:t>
            </a:r>
            <a:r>
              <a:rPr lang="en-US" altLang="ja-JP" dirty="0" err="1" smtClean="0"/>
              <a:t>ASPDAC</a:t>
            </a:r>
            <a:r>
              <a:rPr lang="en-US" altLang="ja-JP" dirty="0" err="1" smtClean="0">
                <a:latin typeface="Arial" panose="020B0604020202020204" pitchFamily="34" charset="0"/>
              </a:rPr>
              <a:t>’</a:t>
            </a:r>
            <a:r>
              <a:rPr lang="en-US" altLang="ja-JP" dirty="0" err="1" smtClean="0"/>
              <a:t>03</a:t>
            </a:r>
            <a:r>
              <a:rPr lang="en-US" altLang="ja-JP" dirty="0" smtClean="0"/>
              <a:t>]</a:t>
            </a:r>
          </a:p>
          <a:p>
            <a:pPr lvl="1" eaLnBrk="1" hangingPunct="1"/>
            <a:r>
              <a:rPr lang="en-US" altLang="ja-JP" dirty="0" err="1" smtClean="0"/>
              <a:t>Emap</a:t>
            </a:r>
            <a:r>
              <a:rPr lang="en-US" altLang="ja-JP" dirty="0" smtClean="0"/>
              <a:t>, [</a:t>
            </a:r>
            <a:r>
              <a:rPr lang="en-US" altLang="ja-JP" dirty="0" err="1" smtClean="0"/>
              <a:t>Lamoureux</a:t>
            </a:r>
            <a:r>
              <a:rPr lang="en-US" altLang="ja-JP" dirty="0" smtClean="0"/>
              <a:t>, et al, </a:t>
            </a:r>
            <a:r>
              <a:rPr lang="en-US" altLang="ja-JP" dirty="0" err="1" smtClean="0"/>
              <a:t>ICCAD</a:t>
            </a:r>
            <a:r>
              <a:rPr lang="en-US" altLang="ja-JP" dirty="0" err="1" smtClean="0">
                <a:latin typeface="Arial" panose="020B0604020202020204" pitchFamily="34" charset="0"/>
              </a:rPr>
              <a:t>’</a:t>
            </a:r>
            <a:r>
              <a:rPr lang="en-US" altLang="ja-JP" dirty="0" err="1" smtClean="0"/>
              <a:t>03</a:t>
            </a:r>
            <a:r>
              <a:rPr lang="en-US" altLang="ja-JP" dirty="0" smtClean="0"/>
              <a:t>]</a:t>
            </a:r>
          </a:p>
          <a:p>
            <a:pPr lvl="1" eaLnBrk="1" hangingPunct="1"/>
            <a:r>
              <a:rPr lang="en-US" altLang="ja-JP" dirty="0" err="1" smtClean="0"/>
              <a:t>DVmap</a:t>
            </a:r>
            <a:r>
              <a:rPr lang="en-US" altLang="ja-JP" dirty="0" smtClean="0"/>
              <a:t>, [Chen, et al, </a:t>
            </a:r>
            <a:r>
              <a:rPr lang="en-US" altLang="ja-JP" dirty="0" err="1" smtClean="0"/>
              <a:t>FPGA</a:t>
            </a:r>
            <a:r>
              <a:rPr lang="en-US" altLang="ja-JP" dirty="0" err="1" smtClean="0">
                <a:latin typeface="Arial" panose="020B0604020202020204" pitchFamily="34" charset="0"/>
              </a:rPr>
              <a:t>’</a:t>
            </a:r>
            <a:r>
              <a:rPr lang="en-US" altLang="ja-JP" dirty="0" err="1" smtClean="0"/>
              <a:t>04</a:t>
            </a:r>
            <a:r>
              <a:rPr lang="en-US" altLang="ja-JP" dirty="0" smtClean="0"/>
              <a:t>]</a:t>
            </a:r>
            <a:endParaRPr lang="en-US" altLang="fa-IR" dirty="0" smtClean="0">
              <a:ea typeface="MS PGothic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5413143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00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1300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9484BCE-2370-47BB-A68C-ED0FF94CA74C}" type="slidenum">
              <a:rPr lang="en-US" altLang="fa-IR" smtClean="0"/>
              <a:pPr>
                <a:spcBef>
                  <a:spcPct val="0"/>
                </a:spcBef>
              </a:pPr>
              <a:t>9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219756761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320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fa-IR" altLang="fa-IR" smtClean="0"/>
          </a:p>
        </p:txBody>
      </p:sp>
      <p:sp>
        <p:nvSpPr>
          <p:cNvPr id="1321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5F27AE-A1C5-4DB3-8705-111630B5C047}" type="slidenum">
              <a:rPr lang="en-US" altLang="fa-IR" smtClean="0"/>
              <a:pPr>
                <a:spcBef>
                  <a:spcPct val="0"/>
                </a:spcBef>
              </a:pPr>
              <a:t>10</a:t>
            </a:fld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20042477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B4B3CC07-68E8-4665-9E15-06B44AB11DD3}" type="slidenum">
              <a:rPr lang="en-US" altLang="fa-IR" smtClean="0"/>
              <a:pPr>
                <a:spcBef>
                  <a:spcPct val="0"/>
                </a:spcBef>
              </a:pPr>
              <a:t>11</a:t>
            </a:fld>
            <a:endParaRPr lang="en-US" altLang="fa-IR" smtClean="0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2201261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7D81685-4A2F-4DF8-9B0D-96DE7B97B12A}" type="slidenum">
              <a:rPr lang="en-US" altLang="fa-IR" smtClean="0"/>
              <a:pPr>
                <a:spcBef>
                  <a:spcPct val="0"/>
                </a:spcBef>
              </a:pPr>
              <a:t>12</a:t>
            </a:fld>
            <a:endParaRPr lang="en-US" altLang="fa-IR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25269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5DA4CB1-D4ED-4257-96D1-0CE9464F8691}" type="slidenum">
              <a:rPr lang="en-US" altLang="fa-IR" smtClean="0"/>
              <a:pPr>
                <a:spcBef>
                  <a:spcPct val="0"/>
                </a:spcBef>
              </a:pPr>
              <a:t>13</a:t>
            </a:fld>
            <a:endParaRPr lang="en-US" altLang="fa-IR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19348551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5" name="Rectangle 3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 sz="2400"/>
          </a:p>
        </p:txBody>
      </p:sp>
      <p:sp>
        <p:nvSpPr>
          <p:cNvPr id="183302" name="Rectangle 6"/>
          <p:cNvSpPr>
            <a:spLocks noGrp="1" noChangeArrowheads="1"/>
          </p:cNvSpPr>
          <p:nvPr>
            <p:ph type="ctrTitle" sz="quarter"/>
          </p:nvPr>
        </p:nvSpPr>
        <p:spPr>
          <a:xfrm>
            <a:off x="692150" y="2286000"/>
            <a:ext cx="7759700" cy="1143000"/>
          </a:xfrm>
          <a:ln w="12700"/>
        </p:spPr>
        <p:txBody>
          <a:bodyPr wrap="none" lIns="82030" tIns="41015" rIns="82030" bIns="41015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3303" name="Rectangle 7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85888" y="3898900"/>
            <a:ext cx="6372225" cy="1749425"/>
          </a:xfrm>
          <a:ln w="12700"/>
        </p:spPr>
        <p:txBody>
          <a:bodyPr wrap="none" lIns="82030" tIns="41015" rIns="82030" bIns="41015" anchor="ctr"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7339102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3BCE27-A107-4DCD-B9B8-8BDA6193A906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8936923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21450" y="403225"/>
            <a:ext cx="1944688" cy="54641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403225"/>
            <a:ext cx="5683250" cy="54641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9C404B-D57A-4311-8637-A099350F986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17456860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a-IR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30725"/>
          </a:xfrm>
        </p:spPr>
        <p:txBody>
          <a:bodyPr/>
          <a:lstStyle/>
          <a:p>
            <a:endParaRPr lang="fa-I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 altLang="fa-I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ru-RU" altLang="fa-I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2133600" cy="457200"/>
          </a:xfrm>
        </p:spPr>
        <p:txBody>
          <a:bodyPr/>
          <a:lstStyle>
            <a:lvl1pPr>
              <a:defRPr/>
            </a:lvl1pPr>
          </a:lstStyle>
          <a:p>
            <a:fld id="{EBD462B9-3C7D-443D-A424-6C751CD2BF0D}" type="slidenum">
              <a:rPr lang="ru-RU" altLang="fa-IR"/>
              <a:pPr/>
              <a:t>‹#›</a:t>
            </a:fld>
            <a:endParaRPr lang="ru-RU" altLang="fa-IR"/>
          </a:p>
        </p:txBody>
      </p:sp>
    </p:spTree>
    <p:extLst>
      <p:ext uri="{BB962C8B-B14F-4D97-AF65-F5344CB8AC3E}">
        <p14:creationId xmlns:p14="http://schemas.microsoft.com/office/powerpoint/2010/main" val="364329674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659EB1-4C40-4B68-8321-4AEBCD19D011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48444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FDAAD7A-3148-4A89-B7E5-E59D37F02B1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5095068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3810000" cy="4648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86ACFC-C38F-4BA4-B3FF-4008D842D5C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499483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62076-443F-4CF7-8E5A-BA72AFA199F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049702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C0FE8BD-BBB4-44F6-9BA1-662210257AB4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25750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A76BFE-921C-4B9A-B777-98B7180124A5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1764117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61B78B-2DC5-4113-BC31-BE554B8E388E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1301720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EAF126-6789-4EA5-AA1C-2B21533107FA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008243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219200"/>
            <a:ext cx="77724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text styles</a:t>
            </a:r>
          </a:p>
          <a:p>
            <a:pPr lvl="1"/>
            <a:r>
              <a:rPr lang="en-US" altLang="fa-IR" smtClean="0"/>
              <a:t>Second level</a:t>
            </a:r>
          </a:p>
          <a:p>
            <a:pPr lvl="2"/>
            <a:r>
              <a:rPr lang="en-US" altLang="fa-IR" smtClean="0"/>
              <a:t>  Third level</a:t>
            </a:r>
          </a:p>
          <a:p>
            <a:pPr lvl="3"/>
            <a:r>
              <a:rPr lang="en-US" altLang="fa-IR" smtClean="0"/>
              <a:t>Fourth level</a:t>
            </a:r>
          </a:p>
          <a:p>
            <a:pPr lvl="4"/>
            <a:r>
              <a:rPr lang="en-US" altLang="fa-IR" smtClean="0"/>
              <a:t>Fifth level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692150" y="403225"/>
            <a:ext cx="7773988" cy="44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fa-IR" smtClean="0"/>
              <a:t>Click to edit Master title style</a:t>
            </a:r>
          </a:p>
        </p:txBody>
      </p:sp>
      <p:sp>
        <p:nvSpPr>
          <p:cNvPr id="1028" name="AutoShape 4"/>
          <p:cNvSpPr>
            <a:spLocks noChangeArrowheads="1"/>
          </p:cNvSpPr>
          <p:nvPr/>
        </p:nvSpPr>
        <p:spPr bwMode="auto">
          <a:xfrm>
            <a:off x="304800" y="304800"/>
            <a:ext cx="8534400" cy="6096000"/>
          </a:xfrm>
          <a:prstGeom prst="roundRect">
            <a:avLst>
              <a:gd name="adj" fmla="val 9644"/>
            </a:avLst>
          </a:prstGeom>
          <a:noFill/>
          <a:ln w="19050">
            <a:solidFill>
              <a:srgbClr val="0000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eaLnBrk="1" hangingPunct="1"/>
            <a:endParaRPr lang="fa-IR" altLang="fa-IR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838200" y="6400800"/>
            <a:ext cx="3657600" cy="306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101828" tIns="50914" rIns="101828" bIns="50914"/>
          <a:lstStyle>
            <a:lvl1pPr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 defTabSz="1019175"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algn="l" defTabSz="1019175" rtl="0" eaLnBrk="0" fontAlgn="base" hangingPunct="0">
              <a:spcBef>
                <a:spcPct val="0"/>
              </a:spcBef>
              <a:spcAft>
                <a:spcPct val="0"/>
              </a:spcAft>
              <a:defRPr sz="21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endParaRPr lang="fa-IR" altLang="fa-IR" sz="1300">
              <a:latin typeface="Arial" panose="020B0604020202020204" pitchFamily="34" charset="0"/>
            </a:endParaRPr>
          </a:p>
        </p:txBody>
      </p:sp>
      <p:sp>
        <p:nvSpPr>
          <p:cNvPr id="182281" name="Rectangle 9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43888" y="6388100"/>
            <a:ext cx="554037" cy="334963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300" smtClean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fld id="{2A4C5BD8-A4D7-48E9-A06E-47C5D662D0DF}" type="slidenum">
              <a:rPr lang="en-US" altLang="fa-IR"/>
              <a:pPr>
                <a:defRPr/>
              </a:pPr>
              <a:t>‹#›</a:t>
            </a:fld>
            <a:endParaRPr lang="en-US" alt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15" r:id="rId1"/>
    <p:sldLayoutId id="2147483905" r:id="rId2"/>
    <p:sldLayoutId id="2147483906" r:id="rId3"/>
    <p:sldLayoutId id="2147483907" r:id="rId4"/>
    <p:sldLayoutId id="2147483908" r:id="rId5"/>
    <p:sldLayoutId id="2147483909" r:id="rId6"/>
    <p:sldLayoutId id="2147483910" r:id="rId7"/>
    <p:sldLayoutId id="2147483911" r:id="rId8"/>
    <p:sldLayoutId id="2147483912" r:id="rId9"/>
    <p:sldLayoutId id="2147483913" r:id="rId10"/>
    <p:sldLayoutId id="2147483914" r:id="rId11"/>
    <p:sldLayoutId id="2147483916" r:id="rId12"/>
  </p:sldLayoutIdLst>
  <p:hf hdr="0" ftr="0" dt="0"/>
  <p:txStyles>
    <p:titleStyle>
      <a:lvl1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+mj-lt"/>
          <a:ea typeface="+mj-ea"/>
          <a:cs typeface="+mj-cs"/>
        </a:defRPr>
      </a:lvl1pPr>
      <a:lvl2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2pPr>
      <a:lvl3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3pPr>
      <a:lvl4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4pPr>
      <a:lvl5pPr algn="ctr" defTabSz="1019175" rtl="0" eaLnBrk="0" fontAlgn="base" hangingPunct="0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5pPr>
      <a:lvl6pPr marL="4572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6pPr>
      <a:lvl7pPr marL="9144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7pPr>
      <a:lvl8pPr marL="13716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8pPr>
      <a:lvl9pPr marL="1828800" algn="ctr" defTabSz="1019175" rtl="0" fontAlgn="base">
        <a:spcBef>
          <a:spcPct val="0"/>
        </a:spcBef>
        <a:spcAft>
          <a:spcPct val="0"/>
        </a:spcAft>
        <a:defRPr sz="3100" b="1">
          <a:solidFill>
            <a:srgbClr val="E44EE4"/>
          </a:solidFill>
          <a:latin typeface="Arial" charset="0"/>
          <a:cs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200" b="1">
          <a:solidFill>
            <a:srgbClr val="FF5050"/>
          </a:solidFill>
          <a:latin typeface="+mn-lt"/>
          <a:ea typeface="+mn-ea"/>
          <a:cs typeface="+mn-cs"/>
        </a:defRPr>
      </a:lvl1pPr>
      <a:lvl2pPr marL="741363" indent="-284163" algn="l" rtl="0" eaLnBrk="0" fontAlgn="base" hangingPunct="0">
        <a:spcBef>
          <a:spcPct val="20000"/>
        </a:spcBef>
        <a:spcAft>
          <a:spcPct val="0"/>
        </a:spcAft>
        <a:buFont typeface="Wingdings" panose="05000000000000000000" pitchFamily="2" charset="2"/>
        <a:buChar char="Ø"/>
        <a:defRPr sz="2200">
          <a:solidFill>
            <a:srgbClr val="0000FF"/>
          </a:solidFill>
          <a:latin typeface="+mn-lt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2000">
          <a:solidFill>
            <a:schemeClr val="tx1"/>
          </a:solidFill>
          <a:latin typeface="+mn-lt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600">
          <a:solidFill>
            <a:schemeClr val="tx1"/>
          </a:solidFill>
          <a:latin typeface="+mn-lt"/>
          <a:cs typeface="+mn-cs"/>
        </a:defRPr>
      </a:lvl4pPr>
      <a:lvl5pPr marL="2057400" indent="-231775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−"/>
        <a:defRPr sz="1200">
          <a:solidFill>
            <a:schemeClr val="tx1"/>
          </a:solidFill>
          <a:latin typeface="+mn-lt"/>
          <a:cs typeface="+mn-cs"/>
        </a:defRPr>
      </a:lvl5pPr>
      <a:lvl6pPr marL="25146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6pPr>
      <a:lvl7pPr marL="29718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7pPr>
      <a:lvl8pPr marL="34290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8pPr>
      <a:lvl9pPr marL="3886200" indent="-231775" algn="l" rtl="0" fontAlgn="base">
        <a:spcBef>
          <a:spcPct val="20000"/>
        </a:spcBef>
        <a:spcAft>
          <a:spcPct val="0"/>
        </a:spcAft>
        <a:buFont typeface="Arial" charset="0"/>
        <a:buChar char="−"/>
        <a:defRPr sz="12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FPGA Technology Mapping Algorithms</a:t>
            </a:r>
          </a:p>
        </p:txBody>
      </p:sp>
      <p:sp>
        <p:nvSpPr>
          <p:cNvPr id="4099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z="3800" smtClean="0"/>
              <a:t>ABC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SliceM</a:t>
            </a:r>
          </a:p>
        </p:txBody>
      </p:sp>
      <p:sp>
        <p:nvSpPr>
          <p:cNvPr id="1310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fa-IR" smtClean="0"/>
              <a:t>LUT:</a:t>
            </a:r>
          </a:p>
          <a:p>
            <a:pPr lvl="1"/>
            <a:r>
              <a:rPr lang="en-US" altLang="fa-IR" smtClean="0"/>
              <a:t>Can implement one 6-input function</a:t>
            </a:r>
          </a:p>
          <a:p>
            <a:pPr lvl="2"/>
            <a:r>
              <a:rPr lang="en-US" altLang="fa-IR" smtClean="0"/>
              <a:t>Only O6 can be used</a:t>
            </a:r>
          </a:p>
          <a:p>
            <a:pPr lvl="1"/>
            <a:r>
              <a:rPr lang="en-US" altLang="fa-IR" smtClean="0"/>
              <a:t>Can implement two 5-inout functions with common inputs (A1-A5)</a:t>
            </a:r>
          </a:p>
          <a:p>
            <a:pPr lvl="2"/>
            <a:r>
              <a:rPr lang="en-US" altLang="fa-IR" smtClean="0"/>
              <a:t>O5 and O6 are used</a:t>
            </a:r>
          </a:p>
        </p:txBody>
      </p:sp>
      <p:sp>
        <p:nvSpPr>
          <p:cNvPr id="13107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47C4D02-A548-4F8A-9E04-4FAD6177C527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327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BC74AF-56ED-4DCB-A88D-6142FC17C3E6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33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Altera Stratix Logic Element</a:t>
            </a:r>
          </a:p>
        </p:txBody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fa-IR" altLang="fa-IR" smtClean="0"/>
          </a:p>
        </p:txBody>
      </p:sp>
      <p:pic>
        <p:nvPicPr>
          <p:cNvPr id="3994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13" y="0"/>
            <a:ext cx="7678737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0914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EB5D24-5936-406C-B24C-EE1E4C9DF2DC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35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Adaptive Logic Module</a:t>
            </a:r>
          </a:p>
        </p:txBody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ALM:</a:t>
            </a:r>
          </a:p>
          <a:p>
            <a:pPr lvl="1" eaLnBrk="1" hangingPunct="1"/>
            <a:r>
              <a:rPr lang="en-US" altLang="fa-IR" smtClean="0"/>
              <a:t>An 8-input structure that can implement many combinations of logic functions, including:</a:t>
            </a:r>
          </a:p>
          <a:p>
            <a:pPr lvl="2" eaLnBrk="1" hangingPunct="1"/>
            <a:r>
              <a:rPr lang="en-US" altLang="fa-IR" smtClean="0"/>
              <a:t>One 6-input logic function</a:t>
            </a:r>
          </a:p>
          <a:p>
            <a:pPr lvl="2" eaLnBrk="1" hangingPunct="1"/>
            <a:r>
              <a:rPr lang="en-US" altLang="fa-IR" smtClean="0"/>
              <a:t>Two 4-input logic functions</a:t>
            </a:r>
          </a:p>
          <a:p>
            <a:pPr lvl="2" eaLnBrk="1" hangingPunct="1"/>
            <a:r>
              <a:rPr lang="en-US" altLang="fa-IR" smtClean="0"/>
              <a:t>One 5-input and one 3-input function</a:t>
            </a:r>
          </a:p>
          <a:p>
            <a:pPr lvl="2" eaLnBrk="1" hangingPunct="1"/>
            <a:r>
              <a:rPr lang="en-US" altLang="fa-IR" smtClean="0"/>
              <a:t>Two 6-input functions that share the same logic function and 4 inputs</a:t>
            </a:r>
          </a:p>
        </p:txBody>
      </p:sp>
    </p:spTree>
    <p:extLst>
      <p:ext uri="{BB962C8B-B14F-4D97-AF65-F5344CB8AC3E}">
        <p14:creationId xmlns:p14="http://schemas.microsoft.com/office/powerpoint/2010/main" val="17513466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4"/>
          <p:cNvSpPr>
            <a:spLocks noGrp="1" noChangeArrowheads="1"/>
          </p:cNvSpPr>
          <p:nvPr>
            <p:ph type="ctrTitle"/>
          </p:nvPr>
        </p:nvSpPr>
        <p:spPr>
          <a:ln w="9525"/>
        </p:spPr>
        <p:txBody>
          <a:bodyPr/>
          <a:lstStyle/>
          <a:p>
            <a:pPr eaLnBrk="1" hangingPunct="1"/>
            <a:r>
              <a:rPr lang="en-US" altLang="fa-IR" smtClean="0"/>
              <a:t>Optimality Study of TM Algorithms</a:t>
            </a:r>
          </a:p>
        </p:txBody>
      </p:sp>
      <p:sp>
        <p:nvSpPr>
          <p:cNvPr id="137219" name="Rectangle 5"/>
          <p:cNvSpPr>
            <a:spLocks noGrp="1" noChangeArrowheads="1"/>
          </p:cNvSpPr>
          <p:nvPr>
            <p:ph type="subTitle" idx="1"/>
          </p:nvPr>
        </p:nvSpPr>
        <p:spPr>
          <a:ln w="9525"/>
        </p:spPr>
        <p:txBody>
          <a:bodyPr/>
          <a:lstStyle/>
          <a:p>
            <a:pPr eaLnBrk="1" hangingPunct="1"/>
            <a:endParaRPr lang="fa-IR" altLang="fa-IR" smtClean="0"/>
          </a:p>
        </p:txBody>
      </p:sp>
    </p:spTree>
    <p:extLst>
      <p:ext uri="{BB962C8B-B14F-4D97-AF65-F5344CB8AC3E}">
        <p14:creationId xmlns:p14="http://schemas.microsoft.com/office/powerpoint/2010/main" val="529673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D2FE073-B61D-4998-BDF3-154DB7AE02E2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39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Potential Success of TM Algorithms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Area-optimal LUT mapping is NP-complete.</a:t>
            </a:r>
          </a:p>
          <a:p>
            <a:pPr eaLnBrk="1" hangingPunct="1"/>
            <a:endParaRPr lang="en-US" altLang="fa-IR" smtClean="0"/>
          </a:p>
          <a:p>
            <a:pPr eaLnBrk="1" hangingPunct="1"/>
            <a:r>
              <a:rPr lang="en-US" altLang="fa-IR" smtClean="0"/>
              <a:t>Optimality study of LUT-based TM [Cong06]:</a:t>
            </a:r>
          </a:p>
          <a:p>
            <a:pPr lvl="1" eaLnBrk="1" hangingPunct="1"/>
            <a:r>
              <a:rPr lang="en-US" altLang="fa-IR" smtClean="0"/>
              <a:t>LEKO examples:</a:t>
            </a:r>
          </a:p>
          <a:p>
            <a:pPr lvl="2" eaLnBrk="1" hangingPunct="1"/>
            <a:r>
              <a:rPr lang="en-US" altLang="fa-IR" smtClean="0"/>
              <a:t>Logic synthesis Examples with Known Optimal</a:t>
            </a:r>
          </a:p>
          <a:p>
            <a:pPr lvl="2" eaLnBrk="1" hangingPunct="1"/>
            <a:r>
              <a:rPr lang="en-US" altLang="fa-IR" smtClean="0"/>
              <a:t>No optimization done</a:t>
            </a:r>
          </a:p>
          <a:p>
            <a:pPr lvl="2" eaLnBrk="1" hangingPunct="1"/>
            <a:r>
              <a:rPr lang="en-US" altLang="fa-IR" smtClean="0"/>
              <a:t>Existing academic LUT-mapping algorithms and commercial tools:</a:t>
            </a:r>
          </a:p>
          <a:p>
            <a:pPr lvl="3" eaLnBrk="1" hangingPunct="1"/>
            <a:r>
              <a:rPr lang="en-US" altLang="fa-IR" smtClean="0"/>
              <a:t>Gap: 5% to 23% (average 15%):</a:t>
            </a:r>
          </a:p>
          <a:p>
            <a:pPr lvl="3" eaLnBrk="1" hangingPunct="1"/>
            <a:r>
              <a:rPr lang="en-US" altLang="fa-IR" smtClean="0"/>
              <a:t>Quartus: 5% (Commercial) (does logic optimization too)</a:t>
            </a:r>
          </a:p>
          <a:p>
            <a:pPr lvl="3" eaLnBrk="1" hangingPunct="1"/>
            <a:r>
              <a:rPr lang="en-US" altLang="fa-IR" smtClean="0"/>
              <a:t>DAOmap: 23% (Academic)</a:t>
            </a:r>
          </a:p>
          <a:p>
            <a:pPr lvl="2" eaLnBrk="1" hangingPunct="1">
              <a:buFont typeface="Arial" panose="020B0604020202020204" pitchFamily="34" charset="0"/>
              <a:buNone/>
            </a:pPr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37855630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4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4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144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144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5" dur="500"/>
                                        <p:tgtEl>
                                          <p:spTgt spid="6144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LEKO Construction</a:t>
            </a:r>
          </a:p>
        </p:txBody>
      </p:sp>
      <p:sp>
        <p:nvSpPr>
          <p:cNvPr id="1413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fa-IR" smtClean="0"/>
              <a:t>Constructing a network Gn of an arbitrarily large size that has a known optimal technology mapping solution.</a:t>
            </a:r>
          </a:p>
          <a:p>
            <a:pPr lvl="2"/>
            <a:r>
              <a:rPr lang="en-US" altLang="fa-IR" smtClean="0"/>
              <a:t>n inputs and outputs</a:t>
            </a:r>
          </a:p>
          <a:p>
            <a:pPr lvl="1"/>
            <a:r>
              <a:rPr lang="en-US" altLang="fa-IR" smtClean="0"/>
              <a:t>G is constructed in a special way by replicating a small circuit with a known optimal mapping solution into a circuit of any size that also has a known optimal mapping solution.</a:t>
            </a:r>
          </a:p>
          <a:p>
            <a:pPr lvl="1"/>
            <a:r>
              <a:rPr lang="en-US" altLang="fa-IR" smtClean="0"/>
              <a:t>The building block of our construction is a “hard graph” named G5, with the following properties:</a:t>
            </a:r>
          </a:p>
          <a:p>
            <a:pPr lvl="2"/>
            <a:r>
              <a:rPr lang="en-US" altLang="fa-IR" smtClean="0"/>
              <a:t>1. It has five inputs and five outputs.</a:t>
            </a:r>
          </a:p>
          <a:p>
            <a:pPr lvl="2"/>
            <a:r>
              <a:rPr lang="en-US" altLang="fa-IR" smtClean="0"/>
              <a:t>2. Every output is a function of all five inputs.</a:t>
            </a:r>
          </a:p>
          <a:p>
            <a:pPr lvl="2"/>
            <a:r>
              <a:rPr lang="en-US" altLang="fa-IR" smtClean="0"/>
              <a:t>3. Each internal node of G5 has exactly two inputs.</a:t>
            </a:r>
          </a:p>
          <a:p>
            <a:pPr lvl="2"/>
            <a:r>
              <a:rPr lang="en-US" altLang="fa-IR" smtClean="0"/>
              <a:t>4. There exists an optimal (in terms of area/depth) mapping of G5 into a 4-LUT mapping solution, denoted M5, such that M5 only has 4-LUTs (no 3-LUTs or 2-LUTs).</a:t>
            </a:r>
          </a:p>
        </p:txBody>
      </p:sp>
      <p:sp>
        <p:nvSpPr>
          <p:cNvPr id="14131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B627CF7-B170-4970-A4BC-360CBA85626F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216548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63C636B-BAD8-4D53-832E-09307BD7C51E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43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Potential Success of TM Algorithms</a:t>
            </a: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138738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LEKU examples:</a:t>
            </a:r>
          </a:p>
          <a:p>
            <a:pPr lvl="2" eaLnBrk="1" hangingPunct="1"/>
            <a:r>
              <a:rPr lang="en-US" altLang="fa-IR" smtClean="0"/>
              <a:t>Logic synthesis Examples with Known Upper bounds (on area)</a:t>
            </a:r>
          </a:p>
          <a:p>
            <a:pPr lvl="2" eaLnBrk="1" hangingPunct="1"/>
            <a:r>
              <a:rPr lang="en-US" altLang="fa-IR" smtClean="0"/>
              <a:t>LEKUs require logic restructuring/optimization to achieve the optimal mapping solutions.</a:t>
            </a:r>
          </a:p>
          <a:p>
            <a:pPr lvl="2" eaLnBrk="1" hangingPunct="1"/>
            <a:endParaRPr lang="en-US" altLang="fa-IR" smtClean="0"/>
          </a:p>
          <a:p>
            <a:pPr lvl="2" eaLnBrk="1" hangingPunct="1"/>
            <a:r>
              <a:rPr lang="en-US" altLang="fa-IR" smtClean="0"/>
              <a:t>Average optimality gap: from x70 to x504 over known upper bounds (average: x172)</a:t>
            </a:r>
          </a:p>
          <a:p>
            <a:pPr lvl="2" eaLnBrk="1" hangingPunct="1"/>
            <a:endParaRPr lang="en-US" altLang="fa-IR" smtClean="0"/>
          </a:p>
          <a:p>
            <a:pPr lvl="1" eaLnBrk="1" hangingPunct="1"/>
            <a:r>
              <a:rPr lang="en-US" altLang="fa-IR" smtClean="0">
                <a:sym typeface="Wingdings" panose="05000000000000000000" pitchFamily="2" charset="2"/>
              </a:rPr>
              <a:t> Poor performance of logic optimization + technology mapping algorithms</a:t>
            </a:r>
            <a:endParaRPr lang="en-US" altLang="fa-IR" smtClean="0"/>
          </a:p>
          <a:p>
            <a:pPr lvl="2" eaLnBrk="1" hangingPunct="1"/>
            <a:endParaRPr lang="en-US" altLang="fa-IR" smtClean="0"/>
          </a:p>
          <a:p>
            <a:pPr lvl="2" eaLnBrk="1" hangingPunct="1"/>
            <a:endParaRPr lang="en-US" altLang="fa-IR" smtClean="0"/>
          </a:p>
          <a:p>
            <a:pPr lvl="1" eaLnBrk="1" hangingPunct="1"/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4101428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14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14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6144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6144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614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719A2B-D7C8-4A50-9A2A-EDC17783C85E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References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162550"/>
          </a:xfrm>
        </p:spPr>
        <p:txBody>
          <a:bodyPr/>
          <a:lstStyle/>
          <a:p>
            <a:pPr lvl="1" eaLnBrk="1" hangingPunct="1"/>
            <a:r>
              <a:rPr lang="en-US" altLang="fa-IR" smtClean="0"/>
              <a:t>[Mishchenko] A. Mishchenko, Introduction to Logic Synthesis with ABC.ppt.</a:t>
            </a:r>
          </a:p>
          <a:p>
            <a:pPr lvl="1" eaLnBrk="1" hangingPunct="1"/>
            <a:r>
              <a:rPr lang="en-US" smtClean="0"/>
              <a:t>[Brayton] R. Brayton, and A. Mishchenko</a:t>
            </a:r>
            <a:r>
              <a:rPr lang="en-US"/>
              <a:t>, </a:t>
            </a:r>
            <a:r>
              <a:rPr lang="en-US" smtClean="0"/>
              <a:t>“</a:t>
            </a:r>
            <a:r>
              <a:rPr lang="en-US" i="1" smtClean="0"/>
              <a:t>ABC: An Academic Industrial-Strength Verification Tool</a:t>
            </a:r>
            <a:r>
              <a:rPr lang="en-US" smtClean="0"/>
              <a:t>. </a:t>
            </a:r>
            <a:r>
              <a:rPr lang="en-US"/>
              <a:t>In: </a:t>
            </a:r>
            <a:r>
              <a:rPr lang="en-US" smtClean="0"/>
              <a:t>T. Touili</a:t>
            </a:r>
            <a:r>
              <a:rPr lang="en-US"/>
              <a:t>, </a:t>
            </a:r>
            <a:r>
              <a:rPr lang="en-US" smtClean="0"/>
              <a:t>B. Cook, P. Jackson, </a:t>
            </a:r>
            <a:r>
              <a:rPr lang="en-US"/>
              <a:t>(eds) Computer Aided Verification. CAV 2010. Lecture Notes in Computer Science, vol 6174. Springer, Berlin, Heidelberg. </a:t>
            </a:r>
            <a:endParaRPr lang="en-US" altLang="fa-IR" smtClean="0"/>
          </a:p>
          <a:p>
            <a:pPr lvl="1" eaLnBrk="1" hangingPunct="1"/>
            <a:r>
              <a:rPr lang="en-US" altLang="fa-IR" sz="2000" smtClean="0">
                <a:solidFill>
                  <a:schemeClr val="bg2">
                    <a:lumMod val="60000"/>
                    <a:lumOff val="40000"/>
                  </a:schemeClr>
                </a:solidFill>
              </a:rPr>
              <a:t>VPR 5.0, http://www.eecg.utoronto.ca/vpr.</a:t>
            </a:r>
          </a:p>
          <a:p>
            <a:pPr lvl="1" eaLnBrk="1" hangingPunct="1"/>
            <a:r>
              <a:rPr lang="en-US" altLang="fa-IR" sz="2000" smtClean="0"/>
              <a:t>VPR </a:t>
            </a:r>
            <a:r>
              <a:rPr lang="en-US" altLang="fa-IR" sz="2000"/>
              <a:t>6.0, Beta Release, May 30, 2011</a:t>
            </a:r>
          </a:p>
          <a:p>
            <a:pPr lvl="1" eaLnBrk="1" hangingPunct="1"/>
            <a:r>
              <a:rPr lang="en-US" altLang="fa-IR" sz="2000" smtClean="0"/>
              <a:t>Now: VTR </a:t>
            </a:r>
            <a:r>
              <a:rPr lang="en-US" altLang="fa-IR" sz="2000"/>
              <a:t>8, March 2020.</a:t>
            </a:r>
          </a:p>
          <a:p>
            <a:pPr lvl="2" eaLnBrk="1" hangingPunct="1"/>
            <a:r>
              <a:rPr lang="en-US" sz="1800"/>
              <a:t>Murray, et al. "VTR 8: High Performance CAD and Customizable FPGA Architecture Modelling". </a:t>
            </a:r>
            <a:r>
              <a:rPr lang="en-US" sz="1800" i="1"/>
              <a:t>ACM Transactions on Reconfigurable Technology and Systems, </a:t>
            </a:r>
            <a:r>
              <a:rPr lang="en-US" sz="1800"/>
              <a:t>Vol. 13, No. 2, 2020, pp. 1-55.</a:t>
            </a:r>
            <a:endParaRPr lang="en-US" altLang="fa-IR" sz="1800"/>
          </a:p>
          <a:p>
            <a:pPr lvl="1" eaLnBrk="1" hangingPunct="1"/>
            <a:endParaRPr lang="en-US" altLang="fa-IR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719A2B-D7C8-4A50-9A2A-EDC17783C85E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421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mtClean="0"/>
              <a:t>References</a:t>
            </a:r>
          </a:p>
        </p:txBody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5162550"/>
          </a:xfrm>
        </p:spPr>
        <p:txBody>
          <a:bodyPr/>
          <a:lstStyle/>
          <a:p>
            <a:pPr lvl="1" eaLnBrk="1" hangingPunct="1"/>
            <a:r>
              <a:rPr lang="en-US" smtClean="0"/>
              <a:t>[Chen04] Chen</a:t>
            </a:r>
            <a:r>
              <a:rPr lang="en-US"/>
              <a:t>, Deming, and Jason Cong. "DAOmap: A depth-optimal area optimization mapping algorithm for FPGA designs." In </a:t>
            </a:r>
            <a:r>
              <a:rPr lang="en-US" i="1"/>
              <a:t>IEEE/ACM International Conference on Computer </a:t>
            </a:r>
            <a:r>
              <a:rPr lang="en-US" i="1"/>
              <a:t>Aided </a:t>
            </a:r>
            <a:r>
              <a:rPr lang="en-US" i="1" smtClean="0"/>
              <a:t>Design, ICCAD</a:t>
            </a:r>
            <a:r>
              <a:rPr lang="en-US" smtClean="0"/>
              <a:t>, </a:t>
            </a:r>
            <a:r>
              <a:rPr lang="en-US"/>
              <a:t>pp</a:t>
            </a:r>
            <a:r>
              <a:rPr lang="en-US"/>
              <a:t>. </a:t>
            </a:r>
            <a:r>
              <a:rPr lang="en-US" smtClean="0"/>
              <a:t>752-759, 2004.</a:t>
            </a:r>
          </a:p>
          <a:p>
            <a:pPr lvl="1" eaLnBrk="1" hangingPunct="1"/>
            <a:r>
              <a:rPr lang="en-US" altLang="fa-IR" smtClean="0"/>
              <a:t>[Smith24] </a:t>
            </a:r>
            <a:r>
              <a:rPr lang="en-US"/>
              <a:t>Smith</a:t>
            </a:r>
            <a:r>
              <a:rPr lang="en-US"/>
              <a:t>, </a:t>
            </a:r>
            <a:r>
              <a:rPr lang="en-US" smtClean="0"/>
              <a:t>et al. </a:t>
            </a:r>
            <a:r>
              <a:rPr lang="en-US"/>
              <a:t>"FPGA Technology Mapping Using Sketch-Guided Program Synthesis." In </a:t>
            </a:r>
            <a:r>
              <a:rPr lang="en-US" i="1"/>
              <a:t>Proceedings of the 29th ACM International Conference on Architectural Support for Programming Languages and Operating </a:t>
            </a:r>
            <a:r>
              <a:rPr lang="en-US" i="1"/>
              <a:t>Systems</a:t>
            </a:r>
            <a:r>
              <a:rPr lang="en-US" i="1" smtClean="0"/>
              <a:t>,</a:t>
            </a:r>
            <a:r>
              <a:rPr lang="en-US" smtClean="0"/>
              <a:t> </a:t>
            </a:r>
            <a:r>
              <a:rPr lang="en-US"/>
              <a:t>pp. 416-432. 2024.</a:t>
            </a:r>
            <a:endParaRPr lang="en-US" altLang="fa-IR" smtClean="0"/>
          </a:p>
        </p:txBody>
      </p:sp>
    </p:spTree>
    <p:extLst>
      <p:ext uri="{BB962C8B-B14F-4D97-AF65-F5344CB8AC3E}">
        <p14:creationId xmlns:p14="http://schemas.microsoft.com/office/powerpoint/2010/main" val="2736444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Number Placeholder 3"/>
          <p:cNvSpPr>
            <a:spLocks noGrp="1"/>
          </p:cNvSpPr>
          <p:nvPr>
            <p:ph type="sldNum" sz="quarter" idx="10"/>
          </p:nvPr>
        </p:nvSpPr>
        <p:spPr>
          <a:xfrm>
            <a:off x="8316416" y="6406405"/>
            <a:ext cx="554037" cy="334963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A9C99BF-F3C0-43CC-BD80-A25F5466421E}" type="slidenum">
              <a:rPr lang="en-US" altLang="fa-IR" sz="1300" b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US" altLang="fa-IR" sz="1300" b="0">
              <a:solidFill>
                <a:schemeClr val="tx1"/>
              </a:solidFill>
            </a:endParaRPr>
          </a:p>
        </p:txBody>
      </p:sp>
      <p:sp>
        <p:nvSpPr>
          <p:cNvPr id="921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fa-IR" sz="2700" smtClean="0"/>
              <a:t>ABC LUT Mapping</a:t>
            </a:r>
            <a:endParaRPr lang="en-US" altLang="fa-IR" sz="2700" smtClean="0"/>
          </a:p>
        </p:txBody>
      </p:sp>
      <p:sp>
        <p:nvSpPr>
          <p:cNvPr id="163" name="Text Box 52"/>
          <p:cNvSpPr txBox="1">
            <a:spLocks noChangeArrowheads="1"/>
          </p:cNvSpPr>
          <p:nvPr/>
        </p:nvSpPr>
        <p:spPr bwMode="auto">
          <a:xfrm>
            <a:off x="4079304" y="1754113"/>
            <a:ext cx="4800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fa-IR" sz="2400">
                <a:solidFill>
                  <a:srgbClr val="0033CC"/>
                </a:solidFill>
              </a:rPr>
              <a:t>F(a,b,c,d) = ab + d(ac’+bc)</a:t>
            </a:r>
            <a:endParaRPr lang="en-US" altLang="fa-IR" sz="2400">
              <a:solidFill>
                <a:srgbClr val="0033CC"/>
              </a:solidFill>
              <a:sym typeface="Symbol" panose="05050102010706020507" pitchFamily="18" charset="2"/>
            </a:endParaRPr>
          </a:p>
        </p:txBody>
      </p:sp>
      <p:sp>
        <p:nvSpPr>
          <p:cNvPr id="164" name="Text Box 53"/>
          <p:cNvSpPr txBox="1">
            <a:spLocks noChangeArrowheads="1"/>
          </p:cNvSpPr>
          <p:nvPr/>
        </p:nvSpPr>
        <p:spPr bwMode="auto">
          <a:xfrm>
            <a:off x="323528" y="3625057"/>
            <a:ext cx="39624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5400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altLang="fa-IR" sz="2000">
                <a:solidFill>
                  <a:srgbClr val="0033CC"/>
                </a:solidFill>
              </a:rPr>
              <a:t>F(a,b,c,d) = ac’(b’d’)’ + c(a’d’)’ = ac’(b+d) + bc(a+d)</a:t>
            </a:r>
            <a:endParaRPr lang="en-US" altLang="fa-IR" sz="2000">
              <a:solidFill>
                <a:srgbClr val="0033CC"/>
              </a:solidFill>
              <a:sym typeface="Symbol" panose="05050102010706020507" pitchFamily="18" charset="2"/>
            </a:endParaRPr>
          </a:p>
        </p:txBody>
      </p:sp>
      <p:sp>
        <p:nvSpPr>
          <p:cNvPr id="165" name="Text Box 112"/>
          <p:cNvSpPr txBox="1">
            <a:spLocks noChangeArrowheads="1"/>
          </p:cNvSpPr>
          <p:nvPr/>
        </p:nvSpPr>
        <p:spPr bwMode="auto">
          <a:xfrm>
            <a:off x="7813104" y="2773288"/>
            <a:ext cx="1295400" cy="90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fa-IR" b="1"/>
              <a:t>6 nodes</a:t>
            </a:r>
          </a:p>
          <a:p>
            <a:pPr>
              <a:spcBef>
                <a:spcPct val="50000"/>
              </a:spcBef>
            </a:pPr>
            <a:r>
              <a:rPr lang="en-US" altLang="fa-IR" b="1"/>
              <a:t>4 levels</a:t>
            </a:r>
            <a:endParaRPr lang="ru-RU" altLang="fa-IR" b="1"/>
          </a:p>
        </p:txBody>
      </p:sp>
      <p:sp>
        <p:nvSpPr>
          <p:cNvPr id="166" name="Text Box 113"/>
          <p:cNvSpPr txBox="1">
            <a:spLocks noChangeArrowheads="1"/>
          </p:cNvSpPr>
          <p:nvPr/>
        </p:nvSpPr>
        <p:spPr bwMode="auto">
          <a:xfrm>
            <a:off x="4209728" y="4734719"/>
            <a:ext cx="1295400" cy="9002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fa-IR" b="1"/>
              <a:t>7 nodes</a:t>
            </a:r>
          </a:p>
          <a:p>
            <a:pPr>
              <a:spcBef>
                <a:spcPct val="50000"/>
              </a:spcBef>
            </a:pPr>
            <a:r>
              <a:rPr lang="en-US" altLang="fa-IR" b="1"/>
              <a:t>3 levels</a:t>
            </a:r>
            <a:endParaRPr lang="ru-RU" altLang="fa-IR" b="1"/>
          </a:p>
        </p:txBody>
      </p:sp>
      <p:grpSp>
        <p:nvGrpSpPr>
          <p:cNvPr id="167" name="Group 114"/>
          <p:cNvGrpSpPr>
            <a:grpSpLocks/>
          </p:cNvGrpSpPr>
          <p:nvPr/>
        </p:nvGrpSpPr>
        <p:grpSpPr bwMode="auto">
          <a:xfrm>
            <a:off x="5082604" y="2181151"/>
            <a:ext cx="2806700" cy="2039937"/>
            <a:chOff x="2984" y="1163"/>
            <a:chExt cx="1768" cy="1285"/>
          </a:xfrm>
        </p:grpSpPr>
        <p:sp>
          <p:nvSpPr>
            <p:cNvPr id="168" name="Oval 115"/>
            <p:cNvSpPr>
              <a:spLocks noChangeArrowheads="1"/>
            </p:cNvSpPr>
            <p:nvPr/>
          </p:nvSpPr>
          <p:spPr bwMode="auto">
            <a:xfrm>
              <a:off x="3488" y="1337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69" name="Oval 116"/>
            <p:cNvSpPr>
              <a:spLocks noChangeArrowheads="1"/>
            </p:cNvSpPr>
            <p:nvPr/>
          </p:nvSpPr>
          <p:spPr bwMode="auto">
            <a:xfrm>
              <a:off x="3200" y="1529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0" name="Oval 117"/>
            <p:cNvSpPr>
              <a:spLocks noChangeArrowheads="1"/>
            </p:cNvSpPr>
            <p:nvPr/>
          </p:nvSpPr>
          <p:spPr bwMode="auto">
            <a:xfrm>
              <a:off x="3816" y="1545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1" name="Oval 118"/>
            <p:cNvSpPr>
              <a:spLocks noChangeArrowheads="1"/>
            </p:cNvSpPr>
            <p:nvPr/>
          </p:nvSpPr>
          <p:spPr bwMode="auto">
            <a:xfrm>
              <a:off x="4104" y="1785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2" name="Oval 119"/>
            <p:cNvSpPr>
              <a:spLocks noChangeArrowheads="1"/>
            </p:cNvSpPr>
            <p:nvPr/>
          </p:nvSpPr>
          <p:spPr bwMode="auto">
            <a:xfrm>
              <a:off x="3912" y="2073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3" name="Oval 120"/>
            <p:cNvSpPr>
              <a:spLocks noChangeArrowheads="1"/>
            </p:cNvSpPr>
            <p:nvPr/>
          </p:nvSpPr>
          <p:spPr bwMode="auto">
            <a:xfrm>
              <a:off x="4392" y="2073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74" name="Line 121"/>
            <p:cNvSpPr>
              <a:spLocks noChangeShapeType="1"/>
            </p:cNvSpPr>
            <p:nvPr/>
          </p:nvSpPr>
          <p:spPr bwMode="auto">
            <a:xfrm>
              <a:off x="3576" y="1401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75" name="Line 122"/>
            <p:cNvSpPr>
              <a:spLocks noChangeShapeType="1"/>
            </p:cNvSpPr>
            <p:nvPr/>
          </p:nvSpPr>
          <p:spPr bwMode="auto">
            <a:xfrm flipH="1">
              <a:off x="3288" y="1401"/>
              <a:ext cx="192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76" name="Line 123"/>
            <p:cNvSpPr>
              <a:spLocks noChangeShapeType="1"/>
            </p:cNvSpPr>
            <p:nvPr/>
          </p:nvSpPr>
          <p:spPr bwMode="auto">
            <a:xfrm>
              <a:off x="3912" y="1641"/>
              <a:ext cx="240" cy="1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77" name="Line 124"/>
            <p:cNvSpPr>
              <a:spLocks noChangeShapeType="1"/>
            </p:cNvSpPr>
            <p:nvPr/>
          </p:nvSpPr>
          <p:spPr bwMode="auto">
            <a:xfrm>
              <a:off x="4200" y="1881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78" name="Line 125"/>
            <p:cNvSpPr>
              <a:spLocks noChangeShapeType="1"/>
            </p:cNvSpPr>
            <p:nvPr/>
          </p:nvSpPr>
          <p:spPr bwMode="auto">
            <a:xfrm flipH="1">
              <a:off x="3960" y="1881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79" name="Line 126"/>
            <p:cNvSpPr>
              <a:spLocks noChangeShapeType="1"/>
            </p:cNvSpPr>
            <p:nvPr/>
          </p:nvSpPr>
          <p:spPr bwMode="auto">
            <a:xfrm flipH="1">
              <a:off x="4296" y="21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80" name="Line 127"/>
            <p:cNvSpPr>
              <a:spLocks noChangeShapeType="1"/>
            </p:cNvSpPr>
            <p:nvPr/>
          </p:nvSpPr>
          <p:spPr bwMode="auto">
            <a:xfrm>
              <a:off x="4488" y="21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81" name="Text Box 128"/>
            <p:cNvSpPr txBox="1">
              <a:spLocks noChangeArrowheads="1"/>
            </p:cNvSpPr>
            <p:nvPr/>
          </p:nvSpPr>
          <p:spPr bwMode="auto">
            <a:xfrm>
              <a:off x="4248" y="2217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fa-IR"/>
                <a:t>b</a:t>
              </a:r>
              <a:endParaRPr lang="ru-RU" altLang="fa-IR"/>
            </a:p>
          </p:txBody>
        </p:sp>
        <p:sp>
          <p:nvSpPr>
            <p:cNvPr id="182" name="Text Box 129"/>
            <p:cNvSpPr txBox="1">
              <a:spLocks noChangeArrowheads="1"/>
            </p:cNvSpPr>
            <p:nvPr/>
          </p:nvSpPr>
          <p:spPr bwMode="auto">
            <a:xfrm>
              <a:off x="4512" y="2217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fa-IR"/>
                <a:t>c</a:t>
              </a:r>
              <a:endParaRPr lang="ru-RU" altLang="fa-IR"/>
            </a:p>
          </p:txBody>
        </p:sp>
        <p:sp>
          <p:nvSpPr>
            <p:cNvPr id="183" name="Line 130"/>
            <p:cNvSpPr>
              <a:spLocks noChangeShapeType="1"/>
            </p:cNvSpPr>
            <p:nvPr/>
          </p:nvSpPr>
          <p:spPr bwMode="auto">
            <a:xfrm flipH="1">
              <a:off x="3816" y="21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84" name="Line 131"/>
            <p:cNvSpPr>
              <a:spLocks noChangeShapeType="1"/>
            </p:cNvSpPr>
            <p:nvPr/>
          </p:nvSpPr>
          <p:spPr bwMode="auto">
            <a:xfrm>
              <a:off x="3992" y="2160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85" name="Text Box 132"/>
            <p:cNvSpPr txBox="1">
              <a:spLocks noChangeArrowheads="1"/>
            </p:cNvSpPr>
            <p:nvPr/>
          </p:nvSpPr>
          <p:spPr bwMode="auto">
            <a:xfrm>
              <a:off x="3752" y="2217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fa-IR"/>
                <a:t>a</a:t>
              </a:r>
              <a:endParaRPr lang="ru-RU" altLang="fa-IR"/>
            </a:p>
          </p:txBody>
        </p:sp>
        <p:sp>
          <p:nvSpPr>
            <p:cNvPr id="186" name="Text Box 133"/>
            <p:cNvSpPr txBox="1">
              <a:spLocks noChangeArrowheads="1"/>
            </p:cNvSpPr>
            <p:nvPr/>
          </p:nvSpPr>
          <p:spPr bwMode="auto">
            <a:xfrm>
              <a:off x="4016" y="2217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fa-IR"/>
                <a:t>c</a:t>
              </a:r>
              <a:endParaRPr lang="ru-RU" altLang="fa-IR"/>
            </a:p>
          </p:txBody>
        </p:sp>
        <p:sp>
          <p:nvSpPr>
            <p:cNvPr id="187" name="Line 134"/>
            <p:cNvSpPr>
              <a:spLocks noChangeShapeType="1"/>
            </p:cNvSpPr>
            <p:nvPr/>
          </p:nvSpPr>
          <p:spPr bwMode="auto">
            <a:xfrm flipH="1">
              <a:off x="3096" y="159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88" name="Line 135"/>
            <p:cNvSpPr>
              <a:spLocks noChangeShapeType="1"/>
            </p:cNvSpPr>
            <p:nvPr/>
          </p:nvSpPr>
          <p:spPr bwMode="auto">
            <a:xfrm>
              <a:off x="3288" y="1592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89" name="Text Box 136"/>
            <p:cNvSpPr txBox="1">
              <a:spLocks noChangeArrowheads="1"/>
            </p:cNvSpPr>
            <p:nvPr/>
          </p:nvSpPr>
          <p:spPr bwMode="auto">
            <a:xfrm>
              <a:off x="2984" y="1665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fa-IR"/>
                <a:t>a</a:t>
              </a:r>
              <a:endParaRPr lang="ru-RU" altLang="fa-IR"/>
            </a:p>
          </p:txBody>
        </p:sp>
        <p:sp>
          <p:nvSpPr>
            <p:cNvPr id="190" name="Text Box 137"/>
            <p:cNvSpPr txBox="1">
              <a:spLocks noChangeArrowheads="1"/>
            </p:cNvSpPr>
            <p:nvPr/>
          </p:nvSpPr>
          <p:spPr bwMode="auto">
            <a:xfrm>
              <a:off x="3328" y="1673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fa-IR"/>
                <a:t>b</a:t>
              </a:r>
              <a:endParaRPr lang="ru-RU" altLang="fa-IR"/>
            </a:p>
          </p:txBody>
        </p:sp>
        <p:sp>
          <p:nvSpPr>
            <p:cNvPr id="191" name="Text Box 138"/>
            <p:cNvSpPr txBox="1">
              <a:spLocks noChangeArrowheads="1"/>
            </p:cNvSpPr>
            <p:nvPr/>
          </p:nvSpPr>
          <p:spPr bwMode="auto">
            <a:xfrm>
              <a:off x="3656" y="1657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fa-IR"/>
                <a:t>d</a:t>
              </a:r>
              <a:endParaRPr lang="ru-RU" altLang="fa-IR"/>
            </a:p>
          </p:txBody>
        </p:sp>
        <p:sp>
          <p:nvSpPr>
            <p:cNvPr id="192" name="Line 139"/>
            <p:cNvSpPr>
              <a:spLocks noChangeShapeType="1"/>
            </p:cNvSpPr>
            <p:nvPr/>
          </p:nvSpPr>
          <p:spPr bwMode="auto">
            <a:xfrm flipH="1">
              <a:off x="3736" y="162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3" name="Oval 140"/>
            <p:cNvSpPr>
              <a:spLocks noChangeArrowheads="1"/>
            </p:cNvSpPr>
            <p:nvPr/>
          </p:nvSpPr>
          <p:spPr bwMode="auto">
            <a:xfrm>
              <a:off x="4280" y="1965"/>
              <a:ext cx="29" cy="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4" name="Oval 141"/>
            <p:cNvSpPr>
              <a:spLocks noChangeArrowheads="1"/>
            </p:cNvSpPr>
            <p:nvPr/>
          </p:nvSpPr>
          <p:spPr bwMode="auto">
            <a:xfrm>
              <a:off x="4019" y="1958"/>
              <a:ext cx="29" cy="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5" name="Oval 142"/>
            <p:cNvSpPr>
              <a:spLocks noChangeArrowheads="1"/>
            </p:cNvSpPr>
            <p:nvPr/>
          </p:nvSpPr>
          <p:spPr bwMode="auto">
            <a:xfrm>
              <a:off x="3992" y="1684"/>
              <a:ext cx="29" cy="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6" name="Oval 143"/>
            <p:cNvSpPr>
              <a:spLocks noChangeArrowheads="1"/>
            </p:cNvSpPr>
            <p:nvPr/>
          </p:nvSpPr>
          <p:spPr bwMode="auto">
            <a:xfrm>
              <a:off x="3670" y="1451"/>
              <a:ext cx="29" cy="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7" name="Oval 144"/>
            <p:cNvSpPr>
              <a:spLocks noChangeArrowheads="1"/>
            </p:cNvSpPr>
            <p:nvPr/>
          </p:nvSpPr>
          <p:spPr bwMode="auto">
            <a:xfrm>
              <a:off x="3368" y="1458"/>
              <a:ext cx="29" cy="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198" name="Line 145"/>
            <p:cNvSpPr>
              <a:spLocks noChangeShapeType="1"/>
            </p:cNvSpPr>
            <p:nvPr/>
          </p:nvSpPr>
          <p:spPr bwMode="auto">
            <a:xfrm flipH="1">
              <a:off x="3539" y="1163"/>
              <a:ext cx="0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199" name="Oval 146"/>
            <p:cNvSpPr>
              <a:spLocks noChangeArrowheads="1"/>
            </p:cNvSpPr>
            <p:nvPr/>
          </p:nvSpPr>
          <p:spPr bwMode="auto">
            <a:xfrm>
              <a:off x="3526" y="1245"/>
              <a:ext cx="29" cy="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00" name="Oval 147"/>
            <p:cNvSpPr>
              <a:spLocks noChangeArrowheads="1"/>
            </p:cNvSpPr>
            <p:nvPr/>
          </p:nvSpPr>
          <p:spPr bwMode="auto">
            <a:xfrm>
              <a:off x="4032" y="2201"/>
              <a:ext cx="29" cy="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grpSp>
        <p:nvGrpSpPr>
          <p:cNvPr id="201" name="Group 148"/>
          <p:cNvGrpSpPr>
            <a:grpSpLocks/>
          </p:cNvGrpSpPr>
          <p:nvPr/>
        </p:nvGrpSpPr>
        <p:grpSpPr bwMode="auto">
          <a:xfrm>
            <a:off x="666428" y="4298157"/>
            <a:ext cx="3314700" cy="1655762"/>
            <a:chOff x="2712" y="3120"/>
            <a:chExt cx="2088" cy="1043"/>
          </a:xfrm>
        </p:grpSpPr>
        <p:sp>
          <p:nvSpPr>
            <p:cNvPr id="202" name="Oval 149"/>
            <p:cNvSpPr>
              <a:spLocks noChangeArrowheads="1"/>
            </p:cNvSpPr>
            <p:nvPr/>
          </p:nvSpPr>
          <p:spPr bwMode="auto">
            <a:xfrm>
              <a:off x="3720" y="3299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03" name="Oval 150"/>
            <p:cNvSpPr>
              <a:spLocks noChangeArrowheads="1"/>
            </p:cNvSpPr>
            <p:nvPr/>
          </p:nvSpPr>
          <p:spPr bwMode="auto">
            <a:xfrm>
              <a:off x="3200" y="3539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04" name="Oval 151"/>
            <p:cNvSpPr>
              <a:spLocks noChangeArrowheads="1"/>
            </p:cNvSpPr>
            <p:nvPr/>
          </p:nvSpPr>
          <p:spPr bwMode="auto">
            <a:xfrm>
              <a:off x="4200" y="3539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05" name="Oval 152"/>
            <p:cNvSpPr>
              <a:spLocks noChangeArrowheads="1"/>
            </p:cNvSpPr>
            <p:nvPr/>
          </p:nvSpPr>
          <p:spPr bwMode="auto">
            <a:xfrm>
              <a:off x="4440" y="3827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06" name="Oval 153"/>
            <p:cNvSpPr>
              <a:spLocks noChangeArrowheads="1"/>
            </p:cNvSpPr>
            <p:nvPr/>
          </p:nvSpPr>
          <p:spPr bwMode="auto">
            <a:xfrm>
              <a:off x="4008" y="3819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07" name="Oval 154"/>
            <p:cNvSpPr>
              <a:spLocks noChangeArrowheads="1"/>
            </p:cNvSpPr>
            <p:nvPr/>
          </p:nvSpPr>
          <p:spPr bwMode="auto">
            <a:xfrm>
              <a:off x="2952" y="3819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08" name="Oval 155"/>
            <p:cNvSpPr>
              <a:spLocks noChangeArrowheads="1"/>
            </p:cNvSpPr>
            <p:nvPr/>
          </p:nvSpPr>
          <p:spPr bwMode="auto">
            <a:xfrm>
              <a:off x="3432" y="3819"/>
              <a:ext cx="96" cy="96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09" name="Line 156"/>
            <p:cNvSpPr>
              <a:spLocks noChangeShapeType="1"/>
            </p:cNvSpPr>
            <p:nvPr/>
          </p:nvSpPr>
          <p:spPr bwMode="auto">
            <a:xfrm flipH="1">
              <a:off x="3288" y="3347"/>
              <a:ext cx="43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0" name="Line 157"/>
            <p:cNvSpPr>
              <a:spLocks noChangeShapeType="1"/>
            </p:cNvSpPr>
            <p:nvPr/>
          </p:nvSpPr>
          <p:spPr bwMode="auto">
            <a:xfrm>
              <a:off x="3816" y="3347"/>
              <a:ext cx="38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1" name="Line 158"/>
            <p:cNvSpPr>
              <a:spLocks noChangeShapeType="1"/>
            </p:cNvSpPr>
            <p:nvPr/>
          </p:nvSpPr>
          <p:spPr bwMode="auto">
            <a:xfrm flipH="1">
              <a:off x="3000" y="3611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2" name="Line 159"/>
            <p:cNvSpPr>
              <a:spLocks noChangeShapeType="1"/>
            </p:cNvSpPr>
            <p:nvPr/>
          </p:nvSpPr>
          <p:spPr bwMode="auto">
            <a:xfrm flipH="1">
              <a:off x="4056" y="3635"/>
              <a:ext cx="144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3" name="Line 160"/>
            <p:cNvSpPr>
              <a:spLocks noChangeShapeType="1"/>
            </p:cNvSpPr>
            <p:nvPr/>
          </p:nvSpPr>
          <p:spPr bwMode="auto">
            <a:xfrm>
              <a:off x="3288" y="3635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4" name="Line 161"/>
            <p:cNvSpPr>
              <a:spLocks noChangeShapeType="1"/>
            </p:cNvSpPr>
            <p:nvPr/>
          </p:nvSpPr>
          <p:spPr bwMode="auto">
            <a:xfrm>
              <a:off x="4296" y="3635"/>
              <a:ext cx="192" cy="19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5" name="Line 162"/>
            <p:cNvSpPr>
              <a:spLocks noChangeShapeType="1"/>
            </p:cNvSpPr>
            <p:nvPr/>
          </p:nvSpPr>
          <p:spPr bwMode="auto">
            <a:xfrm flipH="1">
              <a:off x="2856" y="389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6" name="Line 163"/>
            <p:cNvSpPr>
              <a:spLocks noChangeShapeType="1"/>
            </p:cNvSpPr>
            <p:nvPr/>
          </p:nvSpPr>
          <p:spPr bwMode="auto">
            <a:xfrm flipH="1">
              <a:off x="3336" y="387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7" name="Line 164"/>
            <p:cNvSpPr>
              <a:spLocks noChangeShapeType="1"/>
            </p:cNvSpPr>
            <p:nvPr/>
          </p:nvSpPr>
          <p:spPr bwMode="auto">
            <a:xfrm flipH="1">
              <a:off x="3912" y="387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8" name="Line 165"/>
            <p:cNvSpPr>
              <a:spLocks noChangeShapeType="1"/>
            </p:cNvSpPr>
            <p:nvPr/>
          </p:nvSpPr>
          <p:spPr bwMode="auto">
            <a:xfrm flipH="1">
              <a:off x="4344" y="387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19" name="Line 166"/>
            <p:cNvSpPr>
              <a:spLocks noChangeShapeType="1"/>
            </p:cNvSpPr>
            <p:nvPr/>
          </p:nvSpPr>
          <p:spPr bwMode="auto">
            <a:xfrm>
              <a:off x="3048" y="389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0" name="Line 167"/>
            <p:cNvSpPr>
              <a:spLocks noChangeShapeType="1"/>
            </p:cNvSpPr>
            <p:nvPr/>
          </p:nvSpPr>
          <p:spPr bwMode="auto">
            <a:xfrm>
              <a:off x="4536" y="387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1" name="Line 168"/>
            <p:cNvSpPr>
              <a:spLocks noChangeShapeType="1"/>
            </p:cNvSpPr>
            <p:nvPr/>
          </p:nvSpPr>
          <p:spPr bwMode="auto">
            <a:xfrm>
              <a:off x="3528" y="3875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2" name="Line 169"/>
            <p:cNvSpPr>
              <a:spLocks noChangeShapeType="1"/>
            </p:cNvSpPr>
            <p:nvPr/>
          </p:nvSpPr>
          <p:spPr bwMode="auto">
            <a:xfrm>
              <a:off x="4096" y="3891"/>
              <a:ext cx="96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23" name="Text Box 170"/>
            <p:cNvSpPr txBox="1">
              <a:spLocks noChangeArrowheads="1"/>
            </p:cNvSpPr>
            <p:nvPr/>
          </p:nvSpPr>
          <p:spPr bwMode="auto">
            <a:xfrm>
              <a:off x="2712" y="393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fa-IR"/>
                <a:t>a</a:t>
              </a:r>
              <a:endParaRPr lang="ru-RU" altLang="fa-IR"/>
            </a:p>
          </p:txBody>
        </p:sp>
        <p:sp>
          <p:nvSpPr>
            <p:cNvPr id="224" name="Text Box 171"/>
            <p:cNvSpPr txBox="1">
              <a:spLocks noChangeArrowheads="1"/>
            </p:cNvSpPr>
            <p:nvPr/>
          </p:nvSpPr>
          <p:spPr bwMode="auto">
            <a:xfrm>
              <a:off x="3016" y="393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fa-IR"/>
                <a:t>c</a:t>
              </a:r>
              <a:endParaRPr lang="ru-RU" altLang="fa-IR"/>
            </a:p>
          </p:txBody>
        </p:sp>
        <p:sp>
          <p:nvSpPr>
            <p:cNvPr id="225" name="Text Box 172"/>
            <p:cNvSpPr txBox="1">
              <a:spLocks noChangeArrowheads="1"/>
            </p:cNvSpPr>
            <p:nvPr/>
          </p:nvSpPr>
          <p:spPr bwMode="auto">
            <a:xfrm>
              <a:off x="3272" y="393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fa-IR"/>
                <a:t>b</a:t>
              </a:r>
              <a:endParaRPr lang="ru-RU" altLang="fa-IR"/>
            </a:p>
          </p:txBody>
        </p:sp>
        <p:sp>
          <p:nvSpPr>
            <p:cNvPr id="226" name="Text Box 173"/>
            <p:cNvSpPr txBox="1">
              <a:spLocks noChangeArrowheads="1"/>
            </p:cNvSpPr>
            <p:nvPr/>
          </p:nvSpPr>
          <p:spPr bwMode="auto">
            <a:xfrm>
              <a:off x="3576" y="393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fa-IR"/>
                <a:t>d</a:t>
              </a:r>
              <a:endParaRPr lang="ru-RU" altLang="fa-IR"/>
            </a:p>
          </p:txBody>
        </p:sp>
        <p:sp>
          <p:nvSpPr>
            <p:cNvPr id="227" name="Text Box 174"/>
            <p:cNvSpPr txBox="1">
              <a:spLocks noChangeArrowheads="1"/>
            </p:cNvSpPr>
            <p:nvPr/>
          </p:nvSpPr>
          <p:spPr bwMode="auto">
            <a:xfrm>
              <a:off x="3816" y="393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fa-IR"/>
                <a:t>b</a:t>
              </a:r>
              <a:endParaRPr lang="ru-RU" altLang="fa-IR"/>
            </a:p>
          </p:txBody>
        </p:sp>
        <p:sp>
          <p:nvSpPr>
            <p:cNvPr id="228" name="Text Box 175"/>
            <p:cNvSpPr txBox="1">
              <a:spLocks noChangeArrowheads="1"/>
            </p:cNvSpPr>
            <p:nvPr/>
          </p:nvSpPr>
          <p:spPr bwMode="auto">
            <a:xfrm>
              <a:off x="4096" y="393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fa-IR"/>
                <a:t>c</a:t>
              </a:r>
              <a:endParaRPr lang="ru-RU" altLang="fa-IR"/>
            </a:p>
          </p:txBody>
        </p:sp>
        <p:sp>
          <p:nvSpPr>
            <p:cNvPr id="229" name="Text Box 176"/>
            <p:cNvSpPr txBox="1">
              <a:spLocks noChangeArrowheads="1"/>
            </p:cNvSpPr>
            <p:nvPr/>
          </p:nvSpPr>
          <p:spPr bwMode="auto">
            <a:xfrm>
              <a:off x="4296" y="393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fa-IR"/>
                <a:t>a</a:t>
              </a:r>
              <a:endParaRPr lang="ru-RU" altLang="fa-IR"/>
            </a:p>
          </p:txBody>
        </p:sp>
        <p:sp>
          <p:nvSpPr>
            <p:cNvPr id="230" name="Text Box 177"/>
            <p:cNvSpPr txBox="1">
              <a:spLocks noChangeArrowheads="1"/>
            </p:cNvSpPr>
            <p:nvPr/>
          </p:nvSpPr>
          <p:spPr bwMode="auto">
            <a:xfrm>
              <a:off x="4560" y="3932"/>
              <a:ext cx="240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fa-IR"/>
                <a:t>d</a:t>
              </a:r>
              <a:endParaRPr lang="ru-RU" altLang="fa-IR"/>
            </a:p>
          </p:txBody>
        </p:sp>
        <p:sp>
          <p:nvSpPr>
            <p:cNvPr id="231" name="Line 178"/>
            <p:cNvSpPr>
              <a:spLocks noChangeShapeType="1"/>
            </p:cNvSpPr>
            <p:nvPr/>
          </p:nvSpPr>
          <p:spPr bwMode="auto">
            <a:xfrm flipH="1">
              <a:off x="3766" y="3120"/>
              <a:ext cx="0" cy="17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fa-IR"/>
            </a:p>
          </p:txBody>
        </p:sp>
        <p:sp>
          <p:nvSpPr>
            <p:cNvPr id="232" name="Oval 179"/>
            <p:cNvSpPr>
              <a:spLocks noChangeArrowheads="1"/>
            </p:cNvSpPr>
            <p:nvPr/>
          </p:nvSpPr>
          <p:spPr bwMode="auto">
            <a:xfrm>
              <a:off x="3753" y="3202"/>
              <a:ext cx="29" cy="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33" name="Oval 180"/>
            <p:cNvSpPr>
              <a:spLocks noChangeArrowheads="1"/>
            </p:cNvSpPr>
            <p:nvPr/>
          </p:nvSpPr>
          <p:spPr bwMode="auto">
            <a:xfrm>
              <a:off x="4569" y="3909"/>
              <a:ext cx="29" cy="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34" name="Oval 181"/>
            <p:cNvSpPr>
              <a:spLocks noChangeArrowheads="1"/>
            </p:cNvSpPr>
            <p:nvPr/>
          </p:nvSpPr>
          <p:spPr bwMode="auto">
            <a:xfrm>
              <a:off x="4370" y="3908"/>
              <a:ext cx="29" cy="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35" name="Oval 182"/>
            <p:cNvSpPr>
              <a:spLocks noChangeArrowheads="1"/>
            </p:cNvSpPr>
            <p:nvPr/>
          </p:nvSpPr>
          <p:spPr bwMode="auto">
            <a:xfrm>
              <a:off x="4377" y="3709"/>
              <a:ext cx="29" cy="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36" name="Oval 183"/>
            <p:cNvSpPr>
              <a:spLocks noChangeArrowheads="1"/>
            </p:cNvSpPr>
            <p:nvPr/>
          </p:nvSpPr>
          <p:spPr bwMode="auto">
            <a:xfrm>
              <a:off x="3560" y="3908"/>
              <a:ext cx="29" cy="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37" name="Oval 184"/>
            <p:cNvSpPr>
              <a:spLocks noChangeArrowheads="1"/>
            </p:cNvSpPr>
            <p:nvPr/>
          </p:nvSpPr>
          <p:spPr bwMode="auto">
            <a:xfrm>
              <a:off x="3369" y="3901"/>
              <a:ext cx="29" cy="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38" name="Oval 185"/>
            <p:cNvSpPr>
              <a:spLocks noChangeArrowheads="1"/>
            </p:cNvSpPr>
            <p:nvPr/>
          </p:nvSpPr>
          <p:spPr bwMode="auto">
            <a:xfrm>
              <a:off x="3361" y="3716"/>
              <a:ext cx="29" cy="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39" name="Oval 186"/>
            <p:cNvSpPr>
              <a:spLocks noChangeArrowheads="1"/>
            </p:cNvSpPr>
            <p:nvPr/>
          </p:nvSpPr>
          <p:spPr bwMode="auto">
            <a:xfrm>
              <a:off x="3986" y="3428"/>
              <a:ext cx="29" cy="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40" name="Oval 187"/>
            <p:cNvSpPr>
              <a:spLocks noChangeArrowheads="1"/>
            </p:cNvSpPr>
            <p:nvPr/>
          </p:nvSpPr>
          <p:spPr bwMode="auto">
            <a:xfrm>
              <a:off x="3519" y="3421"/>
              <a:ext cx="29" cy="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  <p:sp>
          <p:nvSpPr>
            <p:cNvPr id="241" name="Oval 188"/>
            <p:cNvSpPr>
              <a:spLocks noChangeArrowheads="1"/>
            </p:cNvSpPr>
            <p:nvPr/>
          </p:nvSpPr>
          <p:spPr bwMode="auto">
            <a:xfrm>
              <a:off x="3079" y="3922"/>
              <a:ext cx="29" cy="29"/>
            </a:xfrm>
            <a:prstGeom prst="ellips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fa-IR"/>
            </a:p>
          </p:txBody>
        </p:sp>
      </p:grpSp>
      <p:sp>
        <p:nvSpPr>
          <p:cNvPr id="242" name="Content Placeholder 2"/>
          <p:cNvSpPr>
            <a:spLocks noGrp="1"/>
          </p:cNvSpPr>
          <p:nvPr>
            <p:ph idx="1"/>
          </p:nvPr>
        </p:nvSpPr>
        <p:spPr>
          <a:xfrm>
            <a:off x="310704" y="1219199"/>
            <a:ext cx="3973264" cy="1915319"/>
          </a:xfrm>
        </p:spPr>
        <p:txBody>
          <a:bodyPr/>
          <a:lstStyle/>
          <a:p>
            <a:pPr eaLnBrk="1" hangingPunct="1"/>
            <a:r>
              <a:rPr lang="en-GB" altLang="fa-IR"/>
              <a:t>VTR (Verilog to Routing):</a:t>
            </a:r>
            <a:endParaRPr lang="en-US" altLang="fa-IR"/>
          </a:p>
          <a:p>
            <a:pPr lvl="1" eaLnBrk="1" hangingPunct="1"/>
            <a:r>
              <a:rPr lang="en-US" altLang="fa-IR"/>
              <a:t>AIG (And-Inverter Graph)</a:t>
            </a:r>
          </a:p>
          <a:p>
            <a:pPr lvl="2" eaLnBrk="1" hangingPunct="1"/>
            <a:r>
              <a:rPr lang="en-US" altLang="fa-IR"/>
              <a:t>Boolean network composed of two-input ANDs and inverters</a:t>
            </a:r>
          </a:p>
          <a:p>
            <a:pPr lvl="2" eaLnBrk="1" hangingPunct="1"/>
            <a:endParaRPr lang="en-US" altLang="fa-IR"/>
          </a:p>
          <a:p>
            <a:endParaRPr lang="fa-IR"/>
          </a:p>
        </p:txBody>
      </p:sp>
      <p:sp>
        <p:nvSpPr>
          <p:cNvPr id="243" name="Oval 149"/>
          <p:cNvSpPr>
            <a:spLocks noChangeArrowheads="1"/>
          </p:cNvSpPr>
          <p:nvPr/>
        </p:nvSpPr>
        <p:spPr bwMode="auto">
          <a:xfrm>
            <a:off x="6219800" y="5334000"/>
            <a:ext cx="152400" cy="1524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" name="TextBox 1"/>
          <p:cNvSpPr txBox="1"/>
          <p:nvPr/>
        </p:nvSpPr>
        <p:spPr>
          <a:xfrm>
            <a:off x="7013004" y="5230019"/>
            <a:ext cx="17354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b="1" smtClean="0">
                <a:latin typeface="+mn-lt"/>
              </a:rPr>
              <a:t>2-input AND</a:t>
            </a:r>
          </a:p>
        </p:txBody>
      </p:sp>
      <p:sp>
        <p:nvSpPr>
          <p:cNvPr id="245" name="Oval 186"/>
          <p:cNvSpPr>
            <a:spLocks noChangeArrowheads="1"/>
          </p:cNvSpPr>
          <p:nvPr/>
        </p:nvSpPr>
        <p:spPr bwMode="auto">
          <a:xfrm>
            <a:off x="6254154" y="5903243"/>
            <a:ext cx="46038" cy="46037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247" name="TextBox 246"/>
          <p:cNvSpPr txBox="1"/>
          <p:nvPr/>
        </p:nvSpPr>
        <p:spPr>
          <a:xfrm>
            <a:off x="7020272" y="5723964"/>
            <a:ext cx="1735460" cy="369332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r>
              <a:rPr lang="en-US" sz="1800" b="1" smtClean="0">
                <a:latin typeface="+mn-lt"/>
              </a:rPr>
              <a:t>NOT</a:t>
            </a:r>
          </a:p>
        </p:txBody>
      </p:sp>
      <p:sp>
        <p:nvSpPr>
          <p:cNvPr id="3" name="Rectangle 2"/>
          <p:cNvSpPr/>
          <p:nvPr/>
        </p:nvSpPr>
        <p:spPr bwMode="auto">
          <a:xfrm>
            <a:off x="5989067" y="5077619"/>
            <a:ext cx="2687389" cy="1087685"/>
          </a:xfrm>
          <a:prstGeom prst="rect">
            <a:avLst/>
          </a:prstGeom>
          <a:noFill/>
          <a:ln w="19050" cap="flat" cmpd="sng" algn="ctr">
            <a:solidFill>
              <a:schemeClr val="tx2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1" anchor="t" anchorCtr="0" compatLnSpc="1">
            <a:prstTxWarp prst="textNoShape">
              <a:avLst/>
            </a:prstTxWarp>
          </a:bodyPr>
          <a:lstStyle/>
          <a:p>
            <a:pPr marL="0" marR="0" indent="0" algn="l" defTabSz="101917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fa-IR" sz="21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  <a:cs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4141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4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0" dur="500"/>
                                        <p:tgtEl>
                                          <p:spTgt spid="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3" dur="500"/>
                                        <p:tgtEl>
                                          <p:spTgt spid="2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4" grpId="0"/>
      <p:bldP spid="16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lide Number Placeholder 5"/>
          <p:cNvSpPr>
            <a:spLocks noGrp="1"/>
          </p:cNvSpPr>
          <p:nvPr>
            <p:ph type="sldNum" sz="quarter" idx="4294967295"/>
          </p:nvPr>
        </p:nvSpPr>
        <p:spPr>
          <a:xfrm>
            <a:off x="8172400" y="6248400"/>
            <a:ext cx="514400" cy="4572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none" lIns="82030" tIns="41015" rIns="82030" bIns="41015" numCol="1" anchor="ctr" anchorCtr="0" compatLnSpc="1">
            <a:prstTxWarp prst="textNoShape">
              <a:avLst/>
            </a:prstTxWarp>
          </a:bodyPr>
          <a:lstStyle/>
          <a:p>
            <a:pPr algn="r"/>
            <a:fld id="{27291855-ADBF-47D3-90F0-676A2F93B2EF}" type="slidenum">
              <a:rPr lang="ru-RU" altLang="fa-IR" sz="1300">
                <a:latin typeface="Arial" panose="020B0604020202020204" pitchFamily="34" charset="0"/>
              </a:rPr>
              <a:pPr algn="r"/>
              <a:t>3</a:t>
            </a:fld>
            <a:endParaRPr lang="ru-RU" altLang="fa-IR" sz="1300">
              <a:latin typeface="Arial" panose="020B0604020202020204" pitchFamily="34" charset="0"/>
            </a:endParaRPr>
          </a:p>
        </p:txBody>
      </p:sp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z="4000"/>
              <a:t>Structural Cuts in AIG</a:t>
            </a:r>
          </a:p>
        </p:txBody>
      </p:sp>
      <p:sp>
        <p:nvSpPr>
          <p:cNvPr id="121878" name="Text Box 22"/>
          <p:cNvSpPr txBox="1">
            <a:spLocks noChangeArrowheads="1"/>
          </p:cNvSpPr>
          <p:nvPr/>
        </p:nvSpPr>
        <p:spPr bwMode="auto">
          <a:xfrm>
            <a:off x="457200" y="1905000"/>
            <a:ext cx="3810000" cy="48628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eaLnBrk="1" hangingPunct="1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+mn-lt"/>
                <a:cs typeface="+mn-cs"/>
              </a:defRPr>
            </a:lvl1pPr>
            <a:lvl2pPr marL="741363" lvl="1" indent="-284163" eaLnBrk="1" hangingPunct="1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+mn-lt"/>
                <a:cs typeface="+mn-cs"/>
              </a:defRPr>
            </a:lvl2pPr>
            <a:lvl3pPr marL="1143000" lvl="2" indent="-228600" eaLnBrk="1" hangingPunct="1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latin typeface="+mn-lt"/>
                <a:cs typeface="+mn-cs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latin typeface="+mn-lt"/>
                <a:cs typeface="+mn-cs"/>
              </a:defRPr>
            </a:lvl4pPr>
            <a:lvl5pPr marL="2057400" indent="-231775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latin typeface="+mn-lt"/>
                <a:cs typeface="+mn-cs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1200"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1200"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1200"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1200">
                <a:latin typeface="+mn-lt"/>
                <a:cs typeface="+mn-cs"/>
              </a:defRPr>
            </a:lvl9pPr>
          </a:lstStyle>
          <a:p>
            <a:r>
              <a:rPr lang="en-US" altLang="fa-IR" smtClean="0"/>
              <a:t>Cut </a:t>
            </a:r>
            <a:r>
              <a:rPr lang="en-US" altLang="fa-IR"/>
              <a:t>of a node </a:t>
            </a:r>
            <a:r>
              <a:rPr lang="en-US" altLang="fa-IR" smtClean="0"/>
              <a:t>n:</a:t>
            </a:r>
          </a:p>
          <a:p>
            <a:pPr lvl="1"/>
            <a:r>
              <a:rPr lang="en-US" altLang="fa-IR" smtClean="0"/>
              <a:t>A </a:t>
            </a:r>
            <a:r>
              <a:rPr lang="en-US" altLang="fa-IR"/>
              <a:t>set of nodes in transitive fan-in 	such </a:t>
            </a:r>
            <a:r>
              <a:rPr lang="en-US" altLang="fa-IR" smtClean="0"/>
              <a:t>that</a:t>
            </a:r>
          </a:p>
          <a:p>
            <a:pPr lvl="2"/>
            <a:r>
              <a:rPr lang="en-US" altLang="fa-IR" smtClean="0"/>
              <a:t>every </a:t>
            </a:r>
            <a:r>
              <a:rPr lang="en-US" altLang="fa-IR"/>
              <a:t>path from the node to PIs is blocked by nodes in the cut.</a:t>
            </a:r>
          </a:p>
          <a:p>
            <a:r>
              <a:rPr lang="en-US" altLang="fa-IR" smtClean="0"/>
              <a:t>k-feasible cut:</a:t>
            </a:r>
          </a:p>
          <a:p>
            <a:pPr lvl="1"/>
            <a:r>
              <a:rPr lang="en-US" altLang="fa-IR" smtClean="0"/>
              <a:t>size </a:t>
            </a:r>
            <a:r>
              <a:rPr lang="en-US" altLang="fa-IR"/>
              <a:t>of the cut </a:t>
            </a:r>
            <a:r>
              <a:rPr lang="en-US" altLang="fa-IR" smtClean="0"/>
              <a:t>≤ k</a:t>
            </a:r>
            <a:endParaRPr lang="en-US" altLang="fa-IR"/>
          </a:p>
          <a:p>
            <a:endParaRPr lang="en-US" altLang="fa-IR"/>
          </a:p>
        </p:txBody>
      </p:sp>
      <p:grpSp>
        <p:nvGrpSpPr>
          <p:cNvPr id="121882" name="Group 26"/>
          <p:cNvGrpSpPr>
            <a:grpSpLocks/>
          </p:cNvGrpSpPr>
          <p:nvPr/>
        </p:nvGrpSpPr>
        <p:grpSpPr bwMode="auto">
          <a:xfrm>
            <a:off x="5263110" y="1524000"/>
            <a:ext cx="2302916" cy="2838124"/>
            <a:chOff x="3296" y="772"/>
            <a:chExt cx="1735" cy="2090"/>
          </a:xfrm>
        </p:grpSpPr>
        <p:grpSp>
          <p:nvGrpSpPr>
            <p:cNvPr id="121859" name="Group 3"/>
            <p:cNvGrpSpPr>
              <a:grpSpLocks/>
            </p:cNvGrpSpPr>
            <p:nvPr/>
          </p:nvGrpSpPr>
          <p:grpSpPr bwMode="auto">
            <a:xfrm>
              <a:off x="3336" y="929"/>
              <a:ext cx="1392" cy="1584"/>
              <a:chOff x="624" y="1632"/>
              <a:chExt cx="864" cy="1056"/>
            </a:xfrm>
          </p:grpSpPr>
          <p:sp>
            <p:nvSpPr>
              <p:cNvPr id="121860" name="Oval 4"/>
              <p:cNvSpPr>
                <a:spLocks noChangeArrowheads="1"/>
              </p:cNvSpPr>
              <p:nvPr/>
            </p:nvSpPr>
            <p:spPr bwMode="auto">
              <a:xfrm>
                <a:off x="1392" y="2592"/>
                <a:ext cx="96" cy="96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21861" name="Oval 5"/>
              <p:cNvSpPr>
                <a:spLocks noChangeArrowheads="1"/>
              </p:cNvSpPr>
              <p:nvPr/>
            </p:nvSpPr>
            <p:spPr bwMode="auto">
              <a:xfrm>
                <a:off x="624" y="2592"/>
                <a:ext cx="96" cy="96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21862" name="Oval 6"/>
              <p:cNvSpPr>
                <a:spLocks noChangeArrowheads="1"/>
              </p:cNvSpPr>
              <p:nvPr/>
            </p:nvSpPr>
            <p:spPr bwMode="auto">
              <a:xfrm>
                <a:off x="1008" y="2592"/>
                <a:ext cx="96" cy="96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21863" name="Oval 7"/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96" cy="96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sp>
            <p:nvSpPr>
              <p:cNvPr id="121864" name="Oval 8"/>
              <p:cNvSpPr>
                <a:spLocks noChangeArrowheads="1"/>
              </p:cNvSpPr>
              <p:nvPr/>
            </p:nvSpPr>
            <p:spPr bwMode="auto">
              <a:xfrm>
                <a:off x="1248" y="2112"/>
                <a:ext cx="96" cy="96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cxnSp>
            <p:nvCxnSpPr>
              <p:cNvPr id="121865" name="AutoShape 9"/>
              <p:cNvCxnSpPr>
                <a:cxnSpLocks noChangeShapeType="1"/>
                <a:stCxn id="121861" idx="0"/>
                <a:endCxn id="121863" idx="3"/>
              </p:cNvCxnSpPr>
              <p:nvPr/>
            </p:nvCxnSpPr>
            <p:spPr bwMode="auto">
              <a:xfrm flipV="1">
                <a:off x="672" y="2194"/>
                <a:ext cx="158" cy="3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1866" name="AutoShape 10"/>
              <p:cNvCxnSpPr>
                <a:cxnSpLocks noChangeShapeType="1"/>
                <a:stCxn id="121862" idx="0"/>
                <a:endCxn id="121863" idx="5"/>
              </p:cNvCxnSpPr>
              <p:nvPr/>
            </p:nvCxnSpPr>
            <p:spPr bwMode="auto">
              <a:xfrm flipH="1" flipV="1">
                <a:off x="898" y="2194"/>
                <a:ext cx="158" cy="3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1867" name="AutoShape 11"/>
              <p:cNvCxnSpPr>
                <a:cxnSpLocks noChangeShapeType="1"/>
                <a:stCxn id="121862" idx="0"/>
                <a:endCxn id="121864" idx="3"/>
              </p:cNvCxnSpPr>
              <p:nvPr/>
            </p:nvCxnSpPr>
            <p:spPr bwMode="auto">
              <a:xfrm flipV="1">
                <a:off x="1056" y="2194"/>
                <a:ext cx="206" cy="3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1868" name="AutoShape 12"/>
              <p:cNvCxnSpPr>
                <a:cxnSpLocks noChangeShapeType="1"/>
                <a:stCxn id="121860" idx="0"/>
                <a:endCxn id="121864" idx="5"/>
              </p:cNvCxnSpPr>
              <p:nvPr/>
            </p:nvCxnSpPr>
            <p:spPr bwMode="auto">
              <a:xfrm flipH="1" flipV="1">
                <a:off x="1330" y="2194"/>
                <a:ext cx="110" cy="3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21869" name="Oval 13"/>
              <p:cNvSpPr>
                <a:spLocks noChangeArrowheads="1"/>
              </p:cNvSpPr>
              <p:nvPr/>
            </p:nvSpPr>
            <p:spPr bwMode="auto">
              <a:xfrm>
                <a:off x="1056" y="1632"/>
                <a:ext cx="96" cy="96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a-IR"/>
              </a:p>
            </p:txBody>
          </p:sp>
          <p:cxnSp>
            <p:nvCxnSpPr>
              <p:cNvPr id="121870" name="AutoShape 14"/>
              <p:cNvCxnSpPr>
                <a:cxnSpLocks noChangeShapeType="1"/>
                <a:stCxn id="121863" idx="0"/>
                <a:endCxn id="121869" idx="3"/>
              </p:cNvCxnSpPr>
              <p:nvPr/>
            </p:nvCxnSpPr>
            <p:spPr bwMode="auto">
              <a:xfrm flipV="1">
                <a:off x="864" y="1714"/>
                <a:ext cx="206" cy="3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21871" name="AutoShape 15"/>
              <p:cNvCxnSpPr>
                <a:cxnSpLocks noChangeShapeType="1"/>
                <a:stCxn id="121864" idx="0"/>
                <a:endCxn id="121869" idx="5"/>
              </p:cNvCxnSpPr>
              <p:nvPr/>
            </p:nvCxnSpPr>
            <p:spPr bwMode="auto">
              <a:xfrm flipH="1" flipV="1">
                <a:off x="1138" y="1714"/>
                <a:ext cx="158" cy="3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21872" name="Text Box 16"/>
            <p:cNvSpPr txBox="1">
              <a:spLocks noChangeArrowheads="1"/>
            </p:cNvSpPr>
            <p:nvPr/>
          </p:nvSpPr>
          <p:spPr bwMode="auto">
            <a:xfrm>
              <a:off x="3296" y="2556"/>
              <a:ext cx="230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fa-IR">
                  <a:solidFill>
                    <a:srgbClr val="FF0000"/>
                  </a:solidFill>
                </a:rPr>
                <a:t>a</a:t>
              </a:r>
            </a:p>
          </p:txBody>
        </p:sp>
        <p:sp>
          <p:nvSpPr>
            <p:cNvPr id="121873" name="Text Box 17"/>
            <p:cNvSpPr txBox="1">
              <a:spLocks noChangeArrowheads="1"/>
            </p:cNvSpPr>
            <p:nvPr/>
          </p:nvSpPr>
          <p:spPr bwMode="auto">
            <a:xfrm>
              <a:off x="3910" y="2556"/>
              <a:ext cx="241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fa-IR">
                  <a:solidFill>
                    <a:srgbClr val="FF0000"/>
                  </a:solidFill>
                </a:rPr>
                <a:t>b</a:t>
              </a:r>
            </a:p>
          </p:txBody>
        </p:sp>
        <p:sp>
          <p:nvSpPr>
            <p:cNvPr id="121874" name="Text Box 18"/>
            <p:cNvSpPr txBox="1">
              <a:spLocks noChangeArrowheads="1"/>
            </p:cNvSpPr>
            <p:nvPr/>
          </p:nvSpPr>
          <p:spPr bwMode="auto">
            <a:xfrm>
              <a:off x="4492" y="2556"/>
              <a:ext cx="230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fa-IR">
                  <a:solidFill>
                    <a:srgbClr val="FF0000"/>
                  </a:solidFill>
                </a:rPr>
                <a:t>c</a:t>
              </a:r>
            </a:p>
          </p:txBody>
        </p:sp>
        <p:sp>
          <p:nvSpPr>
            <p:cNvPr id="121875" name="Text Box 19"/>
            <p:cNvSpPr txBox="1">
              <a:spLocks noChangeArrowheads="1"/>
            </p:cNvSpPr>
            <p:nvPr/>
          </p:nvSpPr>
          <p:spPr bwMode="auto">
            <a:xfrm>
              <a:off x="3762" y="1553"/>
              <a:ext cx="241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fa-IR">
                  <a:solidFill>
                    <a:srgbClr val="FF0000"/>
                  </a:solidFill>
                </a:rPr>
                <a:t>p</a:t>
              </a:r>
            </a:p>
          </p:txBody>
        </p:sp>
        <p:sp>
          <p:nvSpPr>
            <p:cNvPr id="121876" name="Text Box 20"/>
            <p:cNvSpPr txBox="1">
              <a:spLocks noChangeArrowheads="1"/>
            </p:cNvSpPr>
            <p:nvPr/>
          </p:nvSpPr>
          <p:spPr bwMode="auto">
            <a:xfrm>
              <a:off x="4455" y="1560"/>
              <a:ext cx="241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fa-IR">
                  <a:solidFill>
                    <a:srgbClr val="FF0000"/>
                  </a:solidFill>
                </a:rPr>
                <a:t>q</a:t>
              </a:r>
            </a:p>
          </p:txBody>
        </p:sp>
        <p:sp>
          <p:nvSpPr>
            <p:cNvPr id="121877" name="Text Box 21"/>
            <p:cNvSpPr txBox="1">
              <a:spLocks noChangeArrowheads="1"/>
            </p:cNvSpPr>
            <p:nvPr/>
          </p:nvSpPr>
          <p:spPr bwMode="auto">
            <a:xfrm>
              <a:off x="4166" y="772"/>
              <a:ext cx="192" cy="30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fa-IR">
                  <a:solidFill>
                    <a:srgbClr val="FF0000"/>
                  </a:solidFill>
                </a:rPr>
                <a:t>n</a:t>
              </a:r>
            </a:p>
          </p:txBody>
        </p:sp>
        <p:sp>
          <p:nvSpPr>
            <p:cNvPr id="121879" name="Freeform 23"/>
            <p:cNvSpPr>
              <a:spLocks/>
            </p:cNvSpPr>
            <p:nvPr/>
          </p:nvSpPr>
          <p:spPr bwMode="auto">
            <a:xfrm>
              <a:off x="3495" y="1471"/>
              <a:ext cx="1536" cy="1296"/>
            </a:xfrm>
            <a:custGeom>
              <a:avLst/>
              <a:gdLst>
                <a:gd name="T0" fmla="*/ 8 w 1064"/>
                <a:gd name="T1" fmla="*/ 192 h 944"/>
                <a:gd name="T2" fmla="*/ 248 w 1064"/>
                <a:gd name="T3" fmla="*/ 768 h 944"/>
                <a:gd name="T4" fmla="*/ 968 w 1064"/>
                <a:gd name="T5" fmla="*/ 912 h 944"/>
                <a:gd name="T6" fmla="*/ 824 w 1064"/>
                <a:gd name="T7" fmla="*/ 576 h 944"/>
                <a:gd name="T8" fmla="*/ 488 w 1064"/>
                <a:gd name="T9" fmla="*/ 480 h 944"/>
                <a:gd name="T10" fmla="*/ 296 w 1064"/>
                <a:gd name="T11" fmla="*/ 48 h 944"/>
                <a:gd name="T12" fmla="*/ 8 w 1064"/>
                <a:gd name="T13" fmla="*/ 192 h 94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1064" h="944">
                  <a:moveTo>
                    <a:pt x="8" y="192"/>
                  </a:moveTo>
                  <a:cubicBezTo>
                    <a:pt x="0" y="312"/>
                    <a:pt x="88" y="648"/>
                    <a:pt x="248" y="768"/>
                  </a:cubicBezTo>
                  <a:cubicBezTo>
                    <a:pt x="408" y="888"/>
                    <a:pt x="872" y="944"/>
                    <a:pt x="968" y="912"/>
                  </a:cubicBezTo>
                  <a:cubicBezTo>
                    <a:pt x="1064" y="880"/>
                    <a:pt x="904" y="648"/>
                    <a:pt x="824" y="576"/>
                  </a:cubicBezTo>
                  <a:cubicBezTo>
                    <a:pt x="744" y="504"/>
                    <a:pt x="576" y="568"/>
                    <a:pt x="488" y="480"/>
                  </a:cubicBezTo>
                  <a:cubicBezTo>
                    <a:pt x="400" y="392"/>
                    <a:pt x="376" y="96"/>
                    <a:pt x="296" y="48"/>
                  </a:cubicBezTo>
                  <a:cubicBezTo>
                    <a:pt x="216" y="0"/>
                    <a:pt x="16" y="72"/>
                    <a:pt x="8" y="192"/>
                  </a:cubicBezTo>
                  <a:close/>
                </a:path>
              </a:pathLst>
            </a:custGeom>
            <a:noFill/>
            <a:ln w="38100" cap="flat" cmpd="sng">
              <a:solidFill>
                <a:schemeClr val="folHlink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endParaRPr lang="fa-IR"/>
            </a:p>
          </p:txBody>
        </p:sp>
      </p:grpSp>
      <p:sp>
        <p:nvSpPr>
          <p:cNvPr id="121880" name="Text Box 24"/>
          <p:cNvSpPr txBox="1">
            <a:spLocks noChangeArrowheads="1"/>
          </p:cNvSpPr>
          <p:nvPr/>
        </p:nvSpPr>
        <p:spPr bwMode="auto">
          <a:xfrm>
            <a:off x="4139952" y="4479925"/>
            <a:ext cx="44958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fa-IR" sz="2000" smtClean="0">
                <a:solidFill>
                  <a:srgbClr val="FF0000"/>
                </a:solidFill>
              </a:rPr>
              <a:t>{</a:t>
            </a:r>
            <a:r>
              <a:rPr lang="en-US" altLang="fa-IR" sz="2000">
                <a:solidFill>
                  <a:srgbClr val="FF0000"/>
                </a:solidFill>
              </a:rPr>
              <a:t>p, b, c</a:t>
            </a:r>
            <a:r>
              <a:rPr lang="en-US" altLang="fa-IR" sz="2000" smtClean="0">
                <a:solidFill>
                  <a:srgbClr val="FF0000"/>
                </a:solidFill>
              </a:rPr>
              <a:t>}: </a:t>
            </a:r>
            <a:r>
              <a:rPr lang="en-US" altLang="fa-IR" sz="2000" smtClean="0"/>
              <a:t>3-feasible </a:t>
            </a:r>
            <a:r>
              <a:rPr lang="en-US" altLang="fa-IR" sz="2000"/>
              <a:t>cut of node </a:t>
            </a:r>
            <a:r>
              <a:rPr lang="en-US" altLang="fa-IR" sz="2000" smtClean="0">
                <a:solidFill>
                  <a:srgbClr val="FF0000"/>
                </a:solidFill>
              </a:rPr>
              <a:t>n</a:t>
            </a:r>
            <a:r>
              <a:rPr lang="en-US" altLang="fa-IR" sz="2000" smtClean="0"/>
              <a:t> (also </a:t>
            </a:r>
            <a:r>
              <a:rPr lang="en-US" altLang="fa-IR" sz="2000"/>
              <a:t>a 4-feasible </a:t>
            </a:r>
            <a:r>
              <a:rPr lang="en-US" altLang="fa-IR" sz="2000" smtClean="0"/>
              <a:t>cut)</a:t>
            </a:r>
            <a:endParaRPr lang="en-US" altLang="fa-IR" sz="2000"/>
          </a:p>
        </p:txBody>
      </p:sp>
      <p:sp>
        <p:nvSpPr>
          <p:cNvPr id="121881" name="Text Box 25"/>
          <p:cNvSpPr txBox="1">
            <a:spLocks noChangeArrowheads="1"/>
          </p:cNvSpPr>
          <p:nvPr/>
        </p:nvSpPr>
        <p:spPr bwMode="auto">
          <a:xfrm>
            <a:off x="669925" y="5607050"/>
            <a:ext cx="771207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fa-IR" i="1"/>
              <a:t>k</a:t>
            </a:r>
            <a:r>
              <a:rPr lang="en-US" altLang="fa-IR"/>
              <a:t>-feasible </a:t>
            </a:r>
            <a:r>
              <a:rPr lang="en-US" altLang="fa-IR" smtClean="0"/>
              <a:t>cut can </a:t>
            </a:r>
            <a:r>
              <a:rPr lang="en-US" altLang="fa-IR"/>
              <a:t>be replaced by a </a:t>
            </a:r>
            <a:r>
              <a:rPr lang="en-US" altLang="fa-IR" i="1" smtClean="0"/>
              <a:t>k-</a:t>
            </a:r>
            <a:r>
              <a:rPr lang="en-US" altLang="fa-IR" smtClean="0"/>
              <a:t>LUT.</a:t>
            </a:r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3692860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Cut Enumeration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812" y="1196752"/>
            <a:ext cx="2435028" cy="720080"/>
          </a:xfrm>
        </p:spPr>
        <p:txBody>
          <a:bodyPr/>
          <a:lstStyle/>
          <a:p>
            <a:endParaRPr lang="fa-IR"/>
          </a:p>
        </p:txBody>
      </p:sp>
      <p:sp>
        <p:nvSpPr>
          <p:cNvPr id="59" name="Text Box 4"/>
          <p:cNvSpPr txBox="1">
            <a:spLocks noChangeArrowheads="1"/>
          </p:cNvSpPr>
          <p:nvPr/>
        </p:nvSpPr>
        <p:spPr bwMode="auto">
          <a:xfrm>
            <a:off x="928688" y="54959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fa-IR" i="1">
                <a:effectLst>
                  <a:outerShdw blurRad="38100" dist="38100" dir="2700000" algn="tl">
                    <a:srgbClr val="010199"/>
                  </a:outerShdw>
                </a:effectLst>
              </a:rPr>
              <a:t>a</a:t>
            </a: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1385888" y="5500688"/>
            <a:ext cx="3111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fa-IR" i="1">
                <a:effectLst>
                  <a:outerShdw blurRad="38100" dist="38100" dir="2700000" algn="tl">
                    <a:srgbClr val="010199"/>
                  </a:outerShdw>
                </a:effectLst>
              </a:rPr>
              <a:t>b</a:t>
            </a:r>
          </a:p>
        </p:txBody>
      </p:sp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1843088" y="54959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fa-IR" i="1">
                <a:effectLst>
                  <a:outerShdw blurRad="38100" dist="38100" dir="2700000" algn="tl">
                    <a:srgbClr val="010199"/>
                  </a:outerShdw>
                </a:effectLst>
              </a:rPr>
              <a:t>c</a:t>
            </a:r>
          </a:p>
        </p:txBody>
      </p:sp>
      <p:sp>
        <p:nvSpPr>
          <p:cNvPr id="62" name="Oval 7"/>
          <p:cNvSpPr>
            <a:spLocks noChangeArrowheads="1"/>
          </p:cNvSpPr>
          <p:nvPr/>
        </p:nvSpPr>
        <p:spPr bwMode="auto">
          <a:xfrm>
            <a:off x="1004888" y="5324475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63" name="Oval 8"/>
          <p:cNvSpPr>
            <a:spLocks noChangeArrowheads="1"/>
          </p:cNvSpPr>
          <p:nvPr/>
        </p:nvSpPr>
        <p:spPr bwMode="auto">
          <a:xfrm>
            <a:off x="1462088" y="5324475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64" name="Oval 9"/>
          <p:cNvSpPr>
            <a:spLocks noChangeArrowheads="1"/>
          </p:cNvSpPr>
          <p:nvPr/>
        </p:nvSpPr>
        <p:spPr bwMode="auto">
          <a:xfrm>
            <a:off x="1919288" y="5324475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65" name="Oval 10"/>
          <p:cNvSpPr>
            <a:spLocks noChangeArrowheads="1"/>
          </p:cNvSpPr>
          <p:nvPr/>
        </p:nvSpPr>
        <p:spPr bwMode="auto">
          <a:xfrm>
            <a:off x="2768600" y="5324475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66" name="Text Box 11"/>
          <p:cNvSpPr txBox="1">
            <a:spLocks noChangeArrowheads="1"/>
          </p:cNvSpPr>
          <p:nvPr/>
        </p:nvSpPr>
        <p:spPr bwMode="auto">
          <a:xfrm>
            <a:off x="2660650" y="5495925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fa-IR" i="1">
                <a:effectLst>
                  <a:outerShdw blurRad="38100" dist="38100" dir="2700000" algn="tl">
                    <a:srgbClr val="010199"/>
                  </a:outerShdw>
                </a:effectLst>
              </a:rPr>
              <a:t>d</a:t>
            </a:r>
          </a:p>
        </p:txBody>
      </p:sp>
      <p:sp>
        <p:nvSpPr>
          <p:cNvPr id="67" name="Oval 12"/>
          <p:cNvSpPr>
            <a:spLocks noChangeArrowheads="1"/>
          </p:cNvSpPr>
          <p:nvPr/>
        </p:nvSpPr>
        <p:spPr bwMode="auto">
          <a:xfrm>
            <a:off x="1238250" y="4724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cxnSp>
        <p:nvCxnSpPr>
          <p:cNvPr id="68" name="AutoShape 13"/>
          <p:cNvCxnSpPr>
            <a:cxnSpLocks noChangeShapeType="1"/>
            <a:stCxn id="62" idx="0"/>
            <a:endCxn id="67" idx="3"/>
          </p:cNvCxnSpPr>
          <p:nvPr/>
        </p:nvCxnSpPr>
        <p:spPr bwMode="auto">
          <a:xfrm flipV="1">
            <a:off x="1081088" y="4864100"/>
            <a:ext cx="179387" cy="460375"/>
          </a:xfrm>
          <a:prstGeom prst="straightConnector1">
            <a:avLst/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9" name="AutoShape 14"/>
          <p:cNvCxnSpPr>
            <a:cxnSpLocks noChangeShapeType="1"/>
            <a:stCxn id="63" idx="0"/>
            <a:endCxn id="67" idx="5"/>
          </p:cNvCxnSpPr>
          <p:nvPr/>
        </p:nvCxnSpPr>
        <p:spPr bwMode="auto">
          <a:xfrm flipH="1" flipV="1">
            <a:off x="1368425" y="4864100"/>
            <a:ext cx="169863" cy="460375"/>
          </a:xfrm>
          <a:prstGeom prst="straightConnector1">
            <a:avLst/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0" name="AutoShape 15"/>
          <p:cNvCxnSpPr>
            <a:cxnSpLocks noChangeShapeType="1"/>
            <a:stCxn id="84" idx="7"/>
            <a:endCxn id="89" idx="3"/>
          </p:cNvCxnSpPr>
          <p:nvPr/>
        </p:nvCxnSpPr>
        <p:spPr bwMode="auto">
          <a:xfrm flipV="1">
            <a:off x="1368425" y="3035300"/>
            <a:ext cx="649288" cy="406400"/>
          </a:xfrm>
          <a:prstGeom prst="straightConnector1">
            <a:avLst/>
          </a:prstGeom>
          <a:noFill/>
          <a:ln w="19050">
            <a:solidFill>
              <a:srgbClr val="0033CC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1" name="AutoShape 16"/>
          <p:cNvCxnSpPr>
            <a:cxnSpLocks noChangeShapeType="1"/>
            <a:stCxn id="67" idx="0"/>
            <a:endCxn id="84" idx="4"/>
          </p:cNvCxnSpPr>
          <p:nvPr/>
        </p:nvCxnSpPr>
        <p:spPr bwMode="auto">
          <a:xfrm flipV="1">
            <a:off x="1314450" y="3590925"/>
            <a:ext cx="0" cy="1123950"/>
          </a:xfrm>
          <a:prstGeom prst="straightConnector1">
            <a:avLst/>
          </a:prstGeom>
          <a:noFill/>
          <a:ln w="19050">
            <a:solidFill>
              <a:srgbClr val="0033CC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2" name="AutoShape 17"/>
          <p:cNvCxnSpPr>
            <a:cxnSpLocks noChangeShapeType="1"/>
            <a:stCxn id="93" idx="0"/>
            <a:endCxn id="92" idx="4"/>
          </p:cNvCxnSpPr>
          <p:nvPr/>
        </p:nvCxnSpPr>
        <p:spPr bwMode="auto">
          <a:xfrm flipH="1" flipV="1">
            <a:off x="3138488" y="2600325"/>
            <a:ext cx="228600" cy="2733675"/>
          </a:xfrm>
          <a:prstGeom prst="straightConnector1">
            <a:avLst/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3" name="AutoShape 18"/>
          <p:cNvCxnSpPr>
            <a:cxnSpLocks noChangeShapeType="1"/>
          </p:cNvCxnSpPr>
          <p:nvPr/>
        </p:nvCxnSpPr>
        <p:spPr bwMode="auto">
          <a:xfrm flipV="1">
            <a:off x="3138488" y="1905000"/>
            <a:ext cx="0" cy="533400"/>
          </a:xfrm>
          <a:prstGeom prst="straightConnector1">
            <a:avLst/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4" name="Text Box 19"/>
          <p:cNvSpPr txBox="1">
            <a:spLocks noChangeArrowheads="1"/>
          </p:cNvSpPr>
          <p:nvPr/>
        </p:nvSpPr>
        <p:spPr bwMode="auto">
          <a:xfrm>
            <a:off x="2833688" y="1905000"/>
            <a:ext cx="247650" cy="366713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fa-IR" i="1">
                <a:effectLst>
                  <a:outerShdw blurRad="38100" dist="38100" dir="2700000" algn="tl">
                    <a:srgbClr val="010199"/>
                  </a:outerShdw>
                </a:effectLst>
              </a:rPr>
              <a:t>f</a:t>
            </a:r>
          </a:p>
        </p:txBody>
      </p:sp>
      <p:sp>
        <p:nvSpPr>
          <p:cNvPr id="75" name="Oval 20"/>
          <p:cNvSpPr>
            <a:spLocks noChangeArrowheads="1"/>
          </p:cNvSpPr>
          <p:nvPr/>
        </p:nvSpPr>
        <p:spPr bwMode="auto">
          <a:xfrm>
            <a:off x="1919288" y="4724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76" name="Oval 21"/>
          <p:cNvSpPr>
            <a:spLocks noChangeArrowheads="1"/>
          </p:cNvSpPr>
          <p:nvPr/>
        </p:nvSpPr>
        <p:spPr bwMode="auto">
          <a:xfrm>
            <a:off x="2459038" y="4724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cxnSp>
        <p:nvCxnSpPr>
          <p:cNvPr id="77" name="AutoShape 22"/>
          <p:cNvCxnSpPr>
            <a:cxnSpLocks noChangeShapeType="1"/>
            <a:stCxn id="64" idx="0"/>
            <a:endCxn id="75" idx="4"/>
          </p:cNvCxnSpPr>
          <p:nvPr/>
        </p:nvCxnSpPr>
        <p:spPr bwMode="auto">
          <a:xfrm flipV="1">
            <a:off x="1995488" y="4886325"/>
            <a:ext cx="0" cy="438150"/>
          </a:xfrm>
          <a:prstGeom prst="straightConnector1">
            <a:avLst/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8" name="AutoShape 23"/>
          <p:cNvCxnSpPr>
            <a:cxnSpLocks noChangeShapeType="1"/>
            <a:stCxn id="65" idx="0"/>
            <a:endCxn id="76" idx="4"/>
          </p:cNvCxnSpPr>
          <p:nvPr/>
        </p:nvCxnSpPr>
        <p:spPr bwMode="auto">
          <a:xfrm flipH="1" flipV="1">
            <a:off x="2535238" y="4886325"/>
            <a:ext cx="309562" cy="438150"/>
          </a:xfrm>
          <a:prstGeom prst="straightConnector1">
            <a:avLst/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9" name="AutoShape 24"/>
          <p:cNvCxnSpPr>
            <a:cxnSpLocks noChangeShapeType="1"/>
            <a:stCxn id="65" idx="1"/>
            <a:endCxn id="75" idx="5"/>
          </p:cNvCxnSpPr>
          <p:nvPr/>
        </p:nvCxnSpPr>
        <p:spPr bwMode="auto">
          <a:xfrm flipH="1" flipV="1">
            <a:off x="2049463" y="4864100"/>
            <a:ext cx="741362" cy="482600"/>
          </a:xfrm>
          <a:prstGeom prst="straightConnector1">
            <a:avLst/>
          </a:prstGeom>
          <a:noFill/>
          <a:ln w="19050">
            <a:solidFill>
              <a:srgbClr val="0033CC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0" name="AutoShape 25"/>
          <p:cNvCxnSpPr>
            <a:cxnSpLocks noChangeShapeType="1"/>
            <a:stCxn id="64" idx="7"/>
            <a:endCxn id="76" idx="3"/>
          </p:cNvCxnSpPr>
          <p:nvPr/>
        </p:nvCxnSpPr>
        <p:spPr bwMode="auto">
          <a:xfrm flipV="1">
            <a:off x="2049463" y="4864100"/>
            <a:ext cx="431800" cy="482600"/>
          </a:xfrm>
          <a:prstGeom prst="straightConnector1">
            <a:avLst/>
          </a:prstGeom>
          <a:noFill/>
          <a:ln w="19050">
            <a:solidFill>
              <a:srgbClr val="0033CC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1" name="Oval 26"/>
          <p:cNvSpPr>
            <a:spLocks noChangeArrowheads="1"/>
          </p:cNvSpPr>
          <p:nvPr/>
        </p:nvSpPr>
        <p:spPr bwMode="auto">
          <a:xfrm>
            <a:off x="2205038" y="42672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cxnSp>
        <p:nvCxnSpPr>
          <p:cNvPr id="82" name="AutoShape 27"/>
          <p:cNvCxnSpPr>
            <a:cxnSpLocks noChangeShapeType="1"/>
            <a:stCxn id="75" idx="0"/>
            <a:endCxn id="81" idx="3"/>
          </p:cNvCxnSpPr>
          <p:nvPr/>
        </p:nvCxnSpPr>
        <p:spPr bwMode="auto">
          <a:xfrm flipV="1">
            <a:off x="1995488" y="4406900"/>
            <a:ext cx="231775" cy="307975"/>
          </a:xfrm>
          <a:prstGeom prst="straightConnector1">
            <a:avLst/>
          </a:prstGeom>
          <a:noFill/>
          <a:ln w="19050">
            <a:solidFill>
              <a:srgbClr val="0033CC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3" name="AutoShape 28"/>
          <p:cNvCxnSpPr>
            <a:cxnSpLocks noChangeShapeType="1"/>
            <a:stCxn id="76" idx="0"/>
            <a:endCxn id="81" idx="5"/>
          </p:cNvCxnSpPr>
          <p:nvPr/>
        </p:nvCxnSpPr>
        <p:spPr bwMode="auto">
          <a:xfrm flipH="1" flipV="1">
            <a:off x="2335213" y="4406900"/>
            <a:ext cx="200025" cy="307975"/>
          </a:xfrm>
          <a:prstGeom prst="straightConnector1">
            <a:avLst/>
          </a:prstGeom>
          <a:noFill/>
          <a:ln w="19050">
            <a:solidFill>
              <a:srgbClr val="0033CC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4" name="Oval 29"/>
          <p:cNvSpPr>
            <a:spLocks noChangeArrowheads="1"/>
          </p:cNvSpPr>
          <p:nvPr/>
        </p:nvSpPr>
        <p:spPr bwMode="auto">
          <a:xfrm>
            <a:off x="1238250" y="34290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cxnSp>
        <p:nvCxnSpPr>
          <p:cNvPr id="85" name="AutoShape 30"/>
          <p:cNvCxnSpPr>
            <a:cxnSpLocks noChangeShapeType="1"/>
            <a:stCxn id="81" idx="0"/>
            <a:endCxn id="84" idx="4"/>
          </p:cNvCxnSpPr>
          <p:nvPr/>
        </p:nvCxnSpPr>
        <p:spPr bwMode="auto">
          <a:xfrm flipH="1" flipV="1">
            <a:off x="1314450" y="3590925"/>
            <a:ext cx="966788" cy="666750"/>
          </a:xfrm>
          <a:prstGeom prst="straightConnector1">
            <a:avLst/>
          </a:prstGeom>
          <a:noFill/>
          <a:ln w="19050">
            <a:solidFill>
              <a:srgbClr val="0033CC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6" name="Oval 31"/>
          <p:cNvSpPr>
            <a:spLocks noChangeArrowheads="1"/>
          </p:cNvSpPr>
          <p:nvPr/>
        </p:nvSpPr>
        <p:spPr bwMode="auto">
          <a:xfrm>
            <a:off x="2767013" y="34290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cxnSp>
        <p:nvCxnSpPr>
          <p:cNvPr id="87" name="AutoShape 32"/>
          <p:cNvCxnSpPr>
            <a:cxnSpLocks noChangeShapeType="1"/>
            <a:stCxn id="65" idx="0"/>
            <a:endCxn id="86" idx="4"/>
          </p:cNvCxnSpPr>
          <p:nvPr/>
        </p:nvCxnSpPr>
        <p:spPr bwMode="auto">
          <a:xfrm flipH="1" flipV="1">
            <a:off x="2843213" y="3590925"/>
            <a:ext cx="1587" cy="1733550"/>
          </a:xfrm>
          <a:prstGeom prst="straightConnector1">
            <a:avLst/>
          </a:prstGeom>
          <a:noFill/>
          <a:ln w="19050">
            <a:solidFill>
              <a:srgbClr val="0033CC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8" name="AutoShape 33"/>
          <p:cNvCxnSpPr>
            <a:cxnSpLocks noChangeShapeType="1"/>
            <a:stCxn id="67" idx="7"/>
            <a:endCxn id="86" idx="3"/>
          </p:cNvCxnSpPr>
          <p:nvPr/>
        </p:nvCxnSpPr>
        <p:spPr bwMode="auto">
          <a:xfrm flipV="1">
            <a:off x="1368425" y="3568700"/>
            <a:ext cx="1420813" cy="1168400"/>
          </a:xfrm>
          <a:prstGeom prst="straightConnector1">
            <a:avLst/>
          </a:prstGeom>
          <a:noFill/>
          <a:ln w="19050">
            <a:solidFill>
              <a:srgbClr val="0033CC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89" name="Oval 34"/>
          <p:cNvSpPr>
            <a:spLocks noChangeArrowheads="1"/>
          </p:cNvSpPr>
          <p:nvPr/>
        </p:nvSpPr>
        <p:spPr bwMode="auto">
          <a:xfrm>
            <a:off x="1995488" y="28956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cxnSp>
        <p:nvCxnSpPr>
          <p:cNvPr id="90" name="AutoShape 35"/>
          <p:cNvCxnSpPr>
            <a:cxnSpLocks noChangeShapeType="1"/>
            <a:stCxn id="86" idx="1"/>
            <a:endCxn id="89" idx="5"/>
          </p:cNvCxnSpPr>
          <p:nvPr/>
        </p:nvCxnSpPr>
        <p:spPr bwMode="auto">
          <a:xfrm flipH="1" flipV="1">
            <a:off x="2125663" y="3035300"/>
            <a:ext cx="663575" cy="406400"/>
          </a:xfrm>
          <a:prstGeom prst="straightConnector1">
            <a:avLst/>
          </a:prstGeom>
          <a:noFill/>
          <a:ln w="19050">
            <a:solidFill>
              <a:srgbClr val="0033CC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1" name="AutoShape 36"/>
          <p:cNvCxnSpPr>
            <a:cxnSpLocks noChangeShapeType="1"/>
            <a:stCxn id="89" idx="7"/>
          </p:cNvCxnSpPr>
          <p:nvPr/>
        </p:nvCxnSpPr>
        <p:spPr bwMode="auto">
          <a:xfrm flipV="1">
            <a:off x="2125663" y="2505075"/>
            <a:ext cx="936625" cy="403225"/>
          </a:xfrm>
          <a:prstGeom prst="straightConnector1">
            <a:avLst/>
          </a:prstGeom>
          <a:noFill/>
          <a:ln w="19050">
            <a:solidFill>
              <a:srgbClr val="0033CC"/>
            </a:solidFill>
            <a:prstDash val="dash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92" name="Oval 37"/>
          <p:cNvSpPr>
            <a:spLocks noChangeArrowheads="1"/>
          </p:cNvSpPr>
          <p:nvPr/>
        </p:nvSpPr>
        <p:spPr bwMode="auto">
          <a:xfrm>
            <a:off x="3062288" y="2438400"/>
            <a:ext cx="152400" cy="152400"/>
          </a:xfrm>
          <a:prstGeom prst="ellipse">
            <a:avLst/>
          </a:prstGeom>
          <a:solidFill>
            <a:srgbClr val="FFFF00"/>
          </a:solidFill>
          <a:ln w="19050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3" name="Oval 38"/>
          <p:cNvSpPr>
            <a:spLocks noChangeArrowheads="1"/>
          </p:cNvSpPr>
          <p:nvPr/>
        </p:nvSpPr>
        <p:spPr bwMode="auto">
          <a:xfrm>
            <a:off x="3290888" y="5334000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94" name="Text Box 39"/>
          <p:cNvSpPr txBox="1">
            <a:spLocks noChangeArrowheads="1"/>
          </p:cNvSpPr>
          <p:nvPr/>
        </p:nvSpPr>
        <p:spPr bwMode="auto">
          <a:xfrm>
            <a:off x="3194050" y="5486400"/>
            <a:ext cx="311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r" eaLnBrk="0" hangingPunct="0"/>
            <a:r>
              <a:rPr lang="en-US" altLang="fa-IR" i="1">
                <a:effectLst>
                  <a:outerShdw blurRad="38100" dist="38100" dir="2700000" algn="tl">
                    <a:srgbClr val="010199"/>
                  </a:outerShdw>
                </a:effectLst>
              </a:rPr>
              <a:t>e</a:t>
            </a:r>
          </a:p>
        </p:txBody>
      </p:sp>
      <p:sp>
        <p:nvSpPr>
          <p:cNvPr id="95" name="Freeform 40"/>
          <p:cNvSpPr>
            <a:spLocks/>
          </p:cNvSpPr>
          <p:nvPr/>
        </p:nvSpPr>
        <p:spPr bwMode="auto">
          <a:xfrm>
            <a:off x="1219200" y="2743200"/>
            <a:ext cx="1828800" cy="1371600"/>
          </a:xfrm>
          <a:custGeom>
            <a:avLst/>
            <a:gdLst>
              <a:gd name="T0" fmla="*/ 0 w 1152"/>
              <a:gd name="T1" fmla="*/ 0 h 864"/>
              <a:gd name="T2" fmla="*/ 528 w 1152"/>
              <a:gd name="T3" fmla="*/ 528 h 864"/>
              <a:gd name="T4" fmla="*/ 1152 w 1152"/>
              <a:gd name="T5" fmla="*/ 864 h 86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152" h="864">
                <a:moveTo>
                  <a:pt x="0" y="0"/>
                </a:moveTo>
                <a:cubicBezTo>
                  <a:pt x="168" y="192"/>
                  <a:pt x="336" y="384"/>
                  <a:pt x="528" y="528"/>
                </a:cubicBezTo>
                <a:cubicBezTo>
                  <a:pt x="720" y="672"/>
                  <a:pt x="936" y="768"/>
                  <a:pt x="1152" y="864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6" name="Freeform 41"/>
          <p:cNvSpPr>
            <a:spLocks/>
          </p:cNvSpPr>
          <p:nvPr/>
        </p:nvSpPr>
        <p:spPr bwMode="auto">
          <a:xfrm>
            <a:off x="1066800" y="3048000"/>
            <a:ext cx="1676400" cy="1143000"/>
          </a:xfrm>
          <a:custGeom>
            <a:avLst/>
            <a:gdLst>
              <a:gd name="T0" fmla="*/ 0 w 1056"/>
              <a:gd name="T1" fmla="*/ 720 h 720"/>
              <a:gd name="T2" fmla="*/ 624 w 1056"/>
              <a:gd name="T3" fmla="*/ 480 h 720"/>
              <a:gd name="T4" fmla="*/ 1056 w 1056"/>
              <a:gd name="T5" fmla="*/ 0 h 72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1056" h="720">
                <a:moveTo>
                  <a:pt x="0" y="720"/>
                </a:moveTo>
                <a:cubicBezTo>
                  <a:pt x="224" y="660"/>
                  <a:pt x="448" y="600"/>
                  <a:pt x="624" y="480"/>
                </a:cubicBezTo>
                <a:cubicBezTo>
                  <a:pt x="800" y="360"/>
                  <a:pt x="928" y="180"/>
                  <a:pt x="1056" y="0"/>
                </a:cubicBezTo>
              </a:path>
            </a:pathLst>
          </a:custGeom>
          <a:noFill/>
          <a:ln w="28575" cap="flat" cmpd="sng">
            <a:solidFill>
              <a:srgbClr val="0033CC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7" name="Freeform 42"/>
          <p:cNvSpPr>
            <a:spLocks/>
          </p:cNvSpPr>
          <p:nvPr/>
        </p:nvSpPr>
        <p:spPr bwMode="auto">
          <a:xfrm>
            <a:off x="838200" y="3733800"/>
            <a:ext cx="2286000" cy="1549400"/>
          </a:xfrm>
          <a:custGeom>
            <a:avLst/>
            <a:gdLst>
              <a:gd name="T0" fmla="*/ 0 w 1440"/>
              <a:gd name="T1" fmla="*/ 0 h 976"/>
              <a:gd name="T2" fmla="*/ 576 w 1440"/>
              <a:gd name="T3" fmla="*/ 816 h 976"/>
              <a:gd name="T4" fmla="*/ 960 w 1440"/>
              <a:gd name="T5" fmla="*/ 960 h 976"/>
              <a:gd name="T6" fmla="*/ 1440 w 1440"/>
              <a:gd name="T7" fmla="*/ 768 h 97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440" h="976">
                <a:moveTo>
                  <a:pt x="0" y="0"/>
                </a:moveTo>
                <a:cubicBezTo>
                  <a:pt x="208" y="328"/>
                  <a:pt x="416" y="656"/>
                  <a:pt x="576" y="816"/>
                </a:cubicBezTo>
                <a:cubicBezTo>
                  <a:pt x="736" y="976"/>
                  <a:pt x="816" y="968"/>
                  <a:pt x="960" y="960"/>
                </a:cubicBezTo>
                <a:cubicBezTo>
                  <a:pt x="1104" y="952"/>
                  <a:pt x="1272" y="860"/>
                  <a:pt x="1440" y="768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8" name="Freeform 43"/>
          <p:cNvSpPr>
            <a:spLocks/>
          </p:cNvSpPr>
          <p:nvPr/>
        </p:nvSpPr>
        <p:spPr bwMode="auto">
          <a:xfrm>
            <a:off x="914400" y="3987800"/>
            <a:ext cx="2133600" cy="1358900"/>
          </a:xfrm>
          <a:custGeom>
            <a:avLst/>
            <a:gdLst>
              <a:gd name="T0" fmla="*/ 0 w 1344"/>
              <a:gd name="T1" fmla="*/ 704 h 856"/>
              <a:gd name="T2" fmla="*/ 480 w 1344"/>
              <a:gd name="T3" fmla="*/ 800 h 856"/>
              <a:gd name="T4" fmla="*/ 624 w 1344"/>
              <a:gd name="T5" fmla="*/ 368 h 856"/>
              <a:gd name="T6" fmla="*/ 1008 w 1344"/>
              <a:gd name="T7" fmla="*/ 32 h 856"/>
              <a:gd name="T8" fmla="*/ 1344 w 1344"/>
              <a:gd name="T9" fmla="*/ 176 h 85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1344" h="856">
                <a:moveTo>
                  <a:pt x="0" y="704"/>
                </a:moveTo>
                <a:cubicBezTo>
                  <a:pt x="188" y="780"/>
                  <a:pt x="376" y="856"/>
                  <a:pt x="480" y="800"/>
                </a:cubicBezTo>
                <a:cubicBezTo>
                  <a:pt x="584" y="744"/>
                  <a:pt x="536" y="496"/>
                  <a:pt x="624" y="368"/>
                </a:cubicBezTo>
                <a:cubicBezTo>
                  <a:pt x="712" y="240"/>
                  <a:pt x="888" y="64"/>
                  <a:pt x="1008" y="32"/>
                </a:cubicBezTo>
                <a:cubicBezTo>
                  <a:pt x="1128" y="0"/>
                  <a:pt x="1236" y="88"/>
                  <a:pt x="1344" y="176"/>
                </a:cubicBezTo>
              </a:path>
            </a:pathLst>
          </a:custGeom>
          <a:noFill/>
          <a:ln w="28575" cap="flat" cmpd="sng">
            <a:solidFill>
              <a:srgbClr val="FF0000"/>
            </a:solidFill>
            <a:prstDash val="solid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endParaRPr lang="fa-IR"/>
          </a:p>
        </p:txBody>
      </p:sp>
      <p:sp>
        <p:nvSpPr>
          <p:cNvPr id="99" name="Oval 44"/>
          <p:cNvSpPr>
            <a:spLocks noChangeArrowheads="1"/>
          </p:cNvSpPr>
          <p:nvPr/>
        </p:nvSpPr>
        <p:spPr bwMode="auto">
          <a:xfrm>
            <a:off x="1981200" y="2895600"/>
            <a:ext cx="152400" cy="152400"/>
          </a:xfrm>
          <a:prstGeom prst="ellipse">
            <a:avLst/>
          </a:prstGeom>
          <a:solidFill>
            <a:srgbClr val="FF0000"/>
          </a:solidFill>
          <a:ln w="19050">
            <a:solidFill>
              <a:srgbClr val="0033CC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fa-IR"/>
          </a:p>
        </p:txBody>
      </p:sp>
      <p:sp>
        <p:nvSpPr>
          <p:cNvPr id="100" name="Freeform 46"/>
          <p:cNvSpPr>
            <a:spLocks/>
          </p:cNvSpPr>
          <p:nvPr/>
        </p:nvSpPr>
        <p:spPr bwMode="auto">
          <a:xfrm>
            <a:off x="673100" y="2514600"/>
            <a:ext cx="2476500" cy="2768600"/>
          </a:xfrm>
          <a:custGeom>
            <a:avLst/>
            <a:gdLst>
              <a:gd name="T0" fmla="*/ 152 w 1560"/>
              <a:gd name="T1" fmla="*/ 1600 h 1744"/>
              <a:gd name="T2" fmla="*/ 440 w 1560"/>
              <a:gd name="T3" fmla="*/ 1696 h 1744"/>
              <a:gd name="T4" fmla="*/ 632 w 1560"/>
              <a:gd name="T5" fmla="*/ 1696 h 1744"/>
              <a:gd name="T6" fmla="*/ 728 w 1560"/>
              <a:gd name="T7" fmla="*/ 1408 h 1744"/>
              <a:gd name="T8" fmla="*/ 824 w 1560"/>
              <a:gd name="T9" fmla="*/ 1168 h 1744"/>
              <a:gd name="T10" fmla="*/ 1064 w 1560"/>
              <a:gd name="T11" fmla="*/ 976 h 1744"/>
              <a:gd name="T12" fmla="*/ 1208 w 1560"/>
              <a:gd name="T13" fmla="*/ 928 h 1744"/>
              <a:gd name="T14" fmla="*/ 1400 w 1560"/>
              <a:gd name="T15" fmla="*/ 1024 h 1744"/>
              <a:gd name="T16" fmla="*/ 1544 w 1560"/>
              <a:gd name="T17" fmla="*/ 832 h 1744"/>
              <a:gd name="T18" fmla="*/ 1496 w 1560"/>
              <a:gd name="T19" fmla="*/ 400 h 1744"/>
              <a:gd name="T20" fmla="*/ 1208 w 1560"/>
              <a:gd name="T21" fmla="*/ 160 h 1744"/>
              <a:gd name="T22" fmla="*/ 824 w 1560"/>
              <a:gd name="T23" fmla="*/ 16 h 1744"/>
              <a:gd name="T24" fmla="*/ 392 w 1560"/>
              <a:gd name="T25" fmla="*/ 256 h 1744"/>
              <a:gd name="T26" fmla="*/ 200 w 1560"/>
              <a:gd name="T27" fmla="*/ 592 h 1744"/>
              <a:gd name="T28" fmla="*/ 104 w 1560"/>
              <a:gd name="T29" fmla="*/ 928 h 1744"/>
              <a:gd name="T30" fmla="*/ 8 w 1560"/>
              <a:gd name="T31" fmla="*/ 1264 h 1744"/>
              <a:gd name="T32" fmla="*/ 56 w 1560"/>
              <a:gd name="T33" fmla="*/ 1504 h 1744"/>
              <a:gd name="T34" fmla="*/ 152 w 1560"/>
              <a:gd name="T35" fmla="*/ 1600 h 174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</a:cxnLst>
            <a:rect l="0" t="0" r="r" b="b"/>
            <a:pathLst>
              <a:path w="1560" h="1744">
                <a:moveTo>
                  <a:pt x="152" y="1600"/>
                </a:moveTo>
                <a:cubicBezTo>
                  <a:pt x="216" y="1632"/>
                  <a:pt x="360" y="1680"/>
                  <a:pt x="440" y="1696"/>
                </a:cubicBezTo>
                <a:cubicBezTo>
                  <a:pt x="520" y="1712"/>
                  <a:pt x="584" y="1744"/>
                  <a:pt x="632" y="1696"/>
                </a:cubicBezTo>
                <a:cubicBezTo>
                  <a:pt x="680" y="1648"/>
                  <a:pt x="696" y="1496"/>
                  <a:pt x="728" y="1408"/>
                </a:cubicBezTo>
                <a:cubicBezTo>
                  <a:pt x="760" y="1320"/>
                  <a:pt x="768" y="1240"/>
                  <a:pt x="824" y="1168"/>
                </a:cubicBezTo>
                <a:cubicBezTo>
                  <a:pt x="880" y="1096"/>
                  <a:pt x="1000" y="1016"/>
                  <a:pt x="1064" y="976"/>
                </a:cubicBezTo>
                <a:cubicBezTo>
                  <a:pt x="1128" y="936"/>
                  <a:pt x="1152" y="920"/>
                  <a:pt x="1208" y="928"/>
                </a:cubicBezTo>
                <a:cubicBezTo>
                  <a:pt x="1264" y="936"/>
                  <a:pt x="1344" y="1040"/>
                  <a:pt x="1400" y="1024"/>
                </a:cubicBezTo>
                <a:cubicBezTo>
                  <a:pt x="1456" y="1008"/>
                  <a:pt x="1528" y="936"/>
                  <a:pt x="1544" y="832"/>
                </a:cubicBezTo>
                <a:cubicBezTo>
                  <a:pt x="1560" y="728"/>
                  <a:pt x="1552" y="512"/>
                  <a:pt x="1496" y="400"/>
                </a:cubicBezTo>
                <a:cubicBezTo>
                  <a:pt x="1440" y="288"/>
                  <a:pt x="1320" y="224"/>
                  <a:pt x="1208" y="160"/>
                </a:cubicBezTo>
                <a:cubicBezTo>
                  <a:pt x="1096" y="96"/>
                  <a:pt x="960" y="0"/>
                  <a:pt x="824" y="16"/>
                </a:cubicBezTo>
                <a:cubicBezTo>
                  <a:pt x="688" y="32"/>
                  <a:pt x="496" y="160"/>
                  <a:pt x="392" y="256"/>
                </a:cubicBezTo>
                <a:cubicBezTo>
                  <a:pt x="288" y="352"/>
                  <a:pt x="248" y="480"/>
                  <a:pt x="200" y="592"/>
                </a:cubicBezTo>
                <a:cubicBezTo>
                  <a:pt x="152" y="704"/>
                  <a:pt x="136" y="816"/>
                  <a:pt x="104" y="928"/>
                </a:cubicBezTo>
                <a:cubicBezTo>
                  <a:pt x="72" y="1040"/>
                  <a:pt x="16" y="1168"/>
                  <a:pt x="8" y="1264"/>
                </a:cubicBezTo>
                <a:cubicBezTo>
                  <a:pt x="0" y="1360"/>
                  <a:pt x="32" y="1448"/>
                  <a:pt x="56" y="1504"/>
                </a:cubicBezTo>
                <a:cubicBezTo>
                  <a:pt x="80" y="1560"/>
                  <a:pt x="88" y="1568"/>
                  <a:pt x="152" y="1600"/>
                </a:cubicBezTo>
                <a:close/>
              </a:path>
            </a:pathLst>
          </a:custGeom>
          <a:noFill/>
          <a:ln w="28575" cap="flat" cmpd="sng">
            <a:solidFill>
              <a:schemeClr val="tx1"/>
            </a:solidFill>
            <a:prstDash val="solid"/>
            <a:round/>
            <a:headEnd/>
            <a:tailEnd/>
          </a:ln>
          <a:effectLst/>
        </p:spPr>
        <p:txBody>
          <a:bodyPr/>
          <a:lstStyle/>
          <a:p>
            <a:endParaRPr lang="fa-IR"/>
          </a:p>
        </p:txBody>
      </p:sp>
      <p:sp>
        <p:nvSpPr>
          <p:cNvPr id="101" name="Text Box 47"/>
          <p:cNvSpPr txBox="1">
            <a:spLocks noChangeArrowheads="1"/>
          </p:cNvSpPr>
          <p:nvPr/>
        </p:nvSpPr>
        <p:spPr bwMode="auto">
          <a:xfrm>
            <a:off x="669924" y="6037838"/>
            <a:ext cx="44061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fa-IR" sz="1800" smtClean="0">
                <a:solidFill>
                  <a:srgbClr val="0033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Dotted lines: NOT</a:t>
            </a:r>
            <a:endParaRPr lang="en-US" altLang="fa-IR" sz="1800">
              <a:solidFill>
                <a:srgbClr val="0033CC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+mj-lt"/>
            </a:endParaRPr>
          </a:p>
        </p:txBody>
      </p:sp>
      <p:sp>
        <p:nvSpPr>
          <p:cNvPr id="102" name="Text Box 47"/>
          <p:cNvSpPr txBox="1">
            <a:spLocks noChangeArrowheads="1"/>
          </p:cNvSpPr>
          <p:nvPr/>
        </p:nvSpPr>
        <p:spPr bwMode="auto">
          <a:xfrm>
            <a:off x="3347864" y="1069286"/>
            <a:ext cx="4406131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fa-IR">
                <a:solidFill>
                  <a:srgbClr val="0033CC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+mj-lt"/>
              </a:rPr>
              <a:t>Different cuts for the same node</a:t>
            </a:r>
          </a:p>
        </p:txBody>
      </p:sp>
      <p:sp>
        <p:nvSpPr>
          <p:cNvPr id="103" name="Text Box 7"/>
          <p:cNvSpPr txBox="1">
            <a:spLocks noChangeArrowheads="1"/>
          </p:cNvSpPr>
          <p:nvPr/>
        </p:nvSpPr>
        <p:spPr bwMode="auto">
          <a:xfrm>
            <a:off x="5416550" y="5726584"/>
            <a:ext cx="21272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fa-IR"/>
              <a:t>The mapped netlist</a:t>
            </a:r>
          </a:p>
        </p:txBody>
      </p:sp>
      <p:grpSp>
        <p:nvGrpSpPr>
          <p:cNvPr id="104" name="Group 46"/>
          <p:cNvGrpSpPr>
            <a:grpSpLocks/>
          </p:cNvGrpSpPr>
          <p:nvPr/>
        </p:nvGrpSpPr>
        <p:grpSpPr bwMode="auto">
          <a:xfrm>
            <a:off x="5635625" y="1883246"/>
            <a:ext cx="1771650" cy="3657600"/>
            <a:chOff x="3984" y="1392"/>
            <a:chExt cx="1116" cy="2304"/>
          </a:xfrm>
        </p:grpSpPr>
        <p:sp>
          <p:nvSpPr>
            <p:cNvPr id="105" name="AutoShape 47"/>
            <p:cNvSpPr>
              <a:spLocks noChangeArrowheads="1"/>
            </p:cNvSpPr>
            <p:nvPr/>
          </p:nvSpPr>
          <p:spPr bwMode="auto">
            <a:xfrm rot="10800000">
              <a:off x="3988" y="2880"/>
              <a:ext cx="400" cy="33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0C0C0">
                <a:alpha val="49001"/>
              </a:srgbClr>
            </a:solidFill>
            <a:ln w="3810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fa-IR"/>
            </a:p>
          </p:txBody>
        </p:sp>
        <p:sp>
          <p:nvSpPr>
            <p:cNvPr id="106" name="AutoShape 48"/>
            <p:cNvSpPr>
              <a:spLocks noChangeArrowheads="1"/>
            </p:cNvSpPr>
            <p:nvPr/>
          </p:nvSpPr>
          <p:spPr bwMode="auto">
            <a:xfrm rot="10800000">
              <a:off x="4212" y="2256"/>
              <a:ext cx="592" cy="336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0C0C0">
                <a:alpha val="49001"/>
              </a:srgbClr>
            </a:solidFill>
            <a:ln w="3810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fa-IR"/>
            </a:p>
          </p:txBody>
        </p:sp>
        <p:sp>
          <p:nvSpPr>
            <p:cNvPr id="107" name="AutoShape 49"/>
            <p:cNvSpPr>
              <a:spLocks noChangeArrowheads="1"/>
            </p:cNvSpPr>
            <p:nvPr/>
          </p:nvSpPr>
          <p:spPr bwMode="auto">
            <a:xfrm rot="10800000">
              <a:off x="4591" y="1599"/>
              <a:ext cx="401" cy="379"/>
            </a:xfrm>
            <a:custGeom>
              <a:avLst/>
              <a:gdLst>
                <a:gd name="G0" fmla="+- 5400 0 0"/>
                <a:gd name="G1" fmla="+- 21600 0 5400"/>
                <a:gd name="G2" fmla="*/ 5400 1 2"/>
                <a:gd name="G3" fmla="+- 21600 0 G2"/>
                <a:gd name="G4" fmla="+/ 5400 21600 2"/>
                <a:gd name="G5" fmla="+/ G1 0 2"/>
                <a:gd name="G6" fmla="*/ 21600 21600 5400"/>
                <a:gd name="G7" fmla="*/ G6 1 2"/>
                <a:gd name="G8" fmla="+- 21600 0 G7"/>
                <a:gd name="G9" fmla="*/ 21600 1 2"/>
                <a:gd name="G10" fmla="+- 5400 0 G9"/>
                <a:gd name="G11" fmla="?: G10 G8 0"/>
                <a:gd name="G12" fmla="?: G10 G7 21600"/>
                <a:gd name="T0" fmla="*/ 18900 w 21600"/>
                <a:gd name="T1" fmla="*/ 10800 h 21600"/>
                <a:gd name="T2" fmla="*/ 10800 w 21600"/>
                <a:gd name="T3" fmla="*/ 21600 h 21600"/>
                <a:gd name="T4" fmla="*/ 2700 w 21600"/>
                <a:gd name="T5" fmla="*/ 10800 h 21600"/>
                <a:gd name="T6" fmla="*/ 10800 w 21600"/>
                <a:gd name="T7" fmla="*/ 0 h 21600"/>
                <a:gd name="T8" fmla="*/ 4500 w 21600"/>
                <a:gd name="T9" fmla="*/ 4500 h 21600"/>
                <a:gd name="T10" fmla="*/ 17100 w 21600"/>
                <a:gd name="T11" fmla="*/ 171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5400" y="21600"/>
                  </a:lnTo>
                  <a:lnTo>
                    <a:pt x="162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C0C0C0">
                <a:alpha val="49001"/>
              </a:srgbClr>
            </a:solidFill>
            <a:ln w="38100" algn="ctr">
              <a:solidFill>
                <a:schemeClr val="accent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10800000" anchor="ctr">
              <a:spAutoFit/>
            </a:bodyPr>
            <a:lstStyle/>
            <a:p>
              <a:pPr algn="ctr"/>
              <a:endParaRPr lang="fa-IR" altLang="fa-IR">
                <a:solidFill>
                  <a:schemeClr val="accent1"/>
                </a:solidFill>
              </a:endParaRPr>
            </a:p>
          </p:txBody>
        </p:sp>
        <p:sp>
          <p:nvSpPr>
            <p:cNvPr id="108" name="Line 50"/>
            <p:cNvSpPr>
              <a:spLocks noChangeShapeType="1"/>
            </p:cNvSpPr>
            <p:nvPr/>
          </p:nvSpPr>
          <p:spPr bwMode="auto">
            <a:xfrm flipV="1">
              <a:off x="4084" y="3216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fa-IR"/>
            </a:p>
          </p:txBody>
        </p:sp>
        <p:sp>
          <p:nvSpPr>
            <p:cNvPr id="109" name="Line 51"/>
            <p:cNvSpPr>
              <a:spLocks noChangeShapeType="1"/>
            </p:cNvSpPr>
            <p:nvPr/>
          </p:nvSpPr>
          <p:spPr bwMode="auto">
            <a:xfrm flipV="1">
              <a:off x="4276" y="3216"/>
              <a:ext cx="0" cy="24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fa-IR"/>
            </a:p>
          </p:txBody>
        </p:sp>
        <p:sp>
          <p:nvSpPr>
            <p:cNvPr id="110" name="Line 52"/>
            <p:cNvSpPr>
              <a:spLocks noChangeShapeType="1"/>
            </p:cNvSpPr>
            <p:nvPr/>
          </p:nvSpPr>
          <p:spPr bwMode="auto">
            <a:xfrm flipV="1">
              <a:off x="4516" y="2592"/>
              <a:ext cx="0" cy="86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fa-IR"/>
            </a:p>
          </p:txBody>
        </p:sp>
        <p:sp>
          <p:nvSpPr>
            <p:cNvPr id="111" name="Line 53"/>
            <p:cNvSpPr>
              <a:spLocks noChangeShapeType="1"/>
            </p:cNvSpPr>
            <p:nvPr/>
          </p:nvSpPr>
          <p:spPr bwMode="auto">
            <a:xfrm flipV="1">
              <a:off x="4708" y="2592"/>
              <a:ext cx="0" cy="864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fa-IR"/>
            </a:p>
          </p:txBody>
        </p:sp>
        <p:sp>
          <p:nvSpPr>
            <p:cNvPr id="112" name="Line 54"/>
            <p:cNvSpPr>
              <a:spLocks noChangeShapeType="1"/>
            </p:cNvSpPr>
            <p:nvPr/>
          </p:nvSpPr>
          <p:spPr bwMode="auto">
            <a:xfrm flipV="1">
              <a:off x="4348" y="2584"/>
              <a:ext cx="0" cy="15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fa-IR"/>
            </a:p>
          </p:txBody>
        </p:sp>
        <p:sp>
          <p:nvSpPr>
            <p:cNvPr id="113" name="Line 55"/>
            <p:cNvSpPr>
              <a:spLocks noChangeShapeType="1"/>
            </p:cNvSpPr>
            <p:nvPr/>
          </p:nvSpPr>
          <p:spPr bwMode="auto">
            <a:xfrm flipV="1">
              <a:off x="4180" y="2736"/>
              <a:ext cx="0" cy="15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fa-IR"/>
            </a:p>
          </p:txBody>
        </p:sp>
        <p:sp>
          <p:nvSpPr>
            <p:cNvPr id="114" name="Line 56"/>
            <p:cNvSpPr>
              <a:spLocks noChangeShapeType="1"/>
            </p:cNvSpPr>
            <p:nvPr/>
          </p:nvSpPr>
          <p:spPr bwMode="auto">
            <a:xfrm flipH="1" flipV="1">
              <a:off x="4168" y="2736"/>
              <a:ext cx="19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fa-IR"/>
            </a:p>
          </p:txBody>
        </p:sp>
        <p:sp>
          <p:nvSpPr>
            <p:cNvPr id="115" name="Line 57"/>
            <p:cNvSpPr>
              <a:spLocks noChangeShapeType="1"/>
            </p:cNvSpPr>
            <p:nvPr/>
          </p:nvSpPr>
          <p:spPr bwMode="auto">
            <a:xfrm flipV="1">
              <a:off x="4660" y="1954"/>
              <a:ext cx="0" cy="15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fa-IR"/>
            </a:p>
          </p:txBody>
        </p:sp>
        <p:sp>
          <p:nvSpPr>
            <p:cNvPr id="116" name="Line 58"/>
            <p:cNvSpPr>
              <a:spLocks noChangeShapeType="1"/>
            </p:cNvSpPr>
            <p:nvPr/>
          </p:nvSpPr>
          <p:spPr bwMode="auto">
            <a:xfrm flipV="1">
              <a:off x="4492" y="2106"/>
              <a:ext cx="0" cy="15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fa-IR"/>
            </a:p>
          </p:txBody>
        </p:sp>
        <p:sp>
          <p:nvSpPr>
            <p:cNvPr id="117" name="Line 59"/>
            <p:cNvSpPr>
              <a:spLocks noChangeShapeType="1"/>
            </p:cNvSpPr>
            <p:nvPr/>
          </p:nvSpPr>
          <p:spPr bwMode="auto">
            <a:xfrm flipH="1" flipV="1">
              <a:off x="4480" y="2106"/>
              <a:ext cx="192" cy="0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fa-IR"/>
            </a:p>
          </p:txBody>
        </p:sp>
        <p:sp>
          <p:nvSpPr>
            <p:cNvPr id="118" name="Line 60"/>
            <p:cNvSpPr>
              <a:spLocks noChangeShapeType="1"/>
            </p:cNvSpPr>
            <p:nvPr/>
          </p:nvSpPr>
          <p:spPr bwMode="auto">
            <a:xfrm flipV="1">
              <a:off x="4912" y="1968"/>
              <a:ext cx="0" cy="1488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fa-IR"/>
            </a:p>
          </p:txBody>
        </p:sp>
        <p:sp>
          <p:nvSpPr>
            <p:cNvPr id="119" name="Text Box 61"/>
            <p:cNvSpPr txBox="1">
              <a:spLocks noChangeArrowheads="1"/>
            </p:cNvSpPr>
            <p:nvPr/>
          </p:nvSpPr>
          <p:spPr bwMode="auto">
            <a:xfrm>
              <a:off x="3984" y="346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fa-IR"/>
                <a:t>a</a:t>
              </a:r>
            </a:p>
          </p:txBody>
        </p:sp>
        <p:sp>
          <p:nvSpPr>
            <p:cNvPr id="120" name="Text Box 62"/>
            <p:cNvSpPr txBox="1">
              <a:spLocks noChangeArrowheads="1"/>
            </p:cNvSpPr>
            <p:nvPr/>
          </p:nvSpPr>
          <p:spPr bwMode="auto">
            <a:xfrm>
              <a:off x="4189" y="3465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fa-IR"/>
                <a:t>b</a:t>
              </a:r>
            </a:p>
          </p:txBody>
        </p:sp>
        <p:sp>
          <p:nvSpPr>
            <p:cNvPr id="121" name="Text Box 63"/>
            <p:cNvSpPr txBox="1">
              <a:spLocks noChangeArrowheads="1"/>
            </p:cNvSpPr>
            <p:nvPr/>
          </p:nvSpPr>
          <p:spPr bwMode="auto">
            <a:xfrm>
              <a:off x="4420" y="346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fa-IR"/>
                <a:t>c</a:t>
              </a:r>
            </a:p>
          </p:txBody>
        </p:sp>
        <p:sp>
          <p:nvSpPr>
            <p:cNvPr id="122" name="Text Box 64"/>
            <p:cNvSpPr txBox="1">
              <a:spLocks noChangeArrowheads="1"/>
            </p:cNvSpPr>
            <p:nvPr/>
          </p:nvSpPr>
          <p:spPr bwMode="auto">
            <a:xfrm>
              <a:off x="4608" y="3462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fa-IR"/>
                <a:t>d</a:t>
              </a:r>
            </a:p>
          </p:txBody>
        </p:sp>
        <p:sp>
          <p:nvSpPr>
            <p:cNvPr id="123" name="Text Box 65"/>
            <p:cNvSpPr txBox="1">
              <a:spLocks noChangeArrowheads="1"/>
            </p:cNvSpPr>
            <p:nvPr/>
          </p:nvSpPr>
          <p:spPr bwMode="auto">
            <a:xfrm>
              <a:off x="4804" y="3456"/>
              <a:ext cx="19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fa-IR"/>
                <a:t>e</a:t>
              </a:r>
            </a:p>
          </p:txBody>
        </p:sp>
        <p:sp>
          <p:nvSpPr>
            <p:cNvPr id="124" name="Line 66"/>
            <p:cNvSpPr>
              <a:spLocks noChangeShapeType="1"/>
            </p:cNvSpPr>
            <p:nvPr/>
          </p:nvSpPr>
          <p:spPr bwMode="auto">
            <a:xfrm flipV="1">
              <a:off x="4801" y="1458"/>
              <a:ext cx="0" cy="152"/>
            </a:xfrm>
            <a:prstGeom prst="line">
              <a:avLst/>
            </a:prstGeom>
            <a:noFill/>
            <a:ln w="38100">
              <a:solidFill>
                <a:schemeClr val="accent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lstStyle/>
            <a:p>
              <a:endParaRPr lang="fa-IR"/>
            </a:p>
          </p:txBody>
        </p:sp>
        <p:sp>
          <p:nvSpPr>
            <p:cNvPr id="125" name="Text Box 67"/>
            <p:cNvSpPr txBox="1">
              <a:spLocks noChangeArrowheads="1"/>
            </p:cNvSpPr>
            <p:nvPr/>
          </p:nvSpPr>
          <p:spPr bwMode="auto">
            <a:xfrm>
              <a:off x="4944" y="1392"/>
              <a:ext cx="156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fa-IR"/>
                <a:t>f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78724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5" grpId="0" animBg="1"/>
      <p:bldP spid="95" grpId="1" animBg="1"/>
      <p:bldP spid="96" grpId="0" animBg="1"/>
      <p:bldP spid="96" grpId="1" animBg="1"/>
      <p:bldP spid="97" grpId="0" animBg="1"/>
      <p:bldP spid="97" grpId="1" animBg="1"/>
      <p:bldP spid="98" grpId="0" animBg="1"/>
      <p:bldP spid="98" grpId="1" animBg="1"/>
      <p:bldP spid="99" grpId="0" animBg="1"/>
      <p:bldP spid="100" grpId="0" animBg="1"/>
      <p:bldP spid="10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Cut Enumeration</a:t>
            </a:r>
            <a:endParaRPr lang="fa-I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19200"/>
            <a:ext cx="7772400" cy="1417712"/>
          </a:xfrm>
        </p:spPr>
        <p:txBody>
          <a:bodyPr/>
          <a:lstStyle/>
          <a:p>
            <a:pPr lvl="1"/>
            <a:r>
              <a:rPr lang="en-US" smtClean="0"/>
              <a:t>For each node, tries all possible cuts.</a:t>
            </a:r>
          </a:p>
          <a:p>
            <a:pPr lvl="1"/>
            <a:r>
              <a:rPr lang="en-US" smtClean="0"/>
              <a:t>Finds the best.</a:t>
            </a:r>
          </a:p>
          <a:p>
            <a:pPr lvl="1"/>
            <a:r>
              <a:rPr lang="en-US" smtClean="0"/>
              <a:t>Nodes processed in topological order (from inputs)</a:t>
            </a:r>
          </a:p>
          <a:p>
            <a:pPr lvl="1"/>
            <a:endParaRPr lang="en-US" smtClean="0"/>
          </a:p>
          <a:p>
            <a:pPr lvl="1"/>
            <a:endParaRPr lang="fa-I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5659EB1-4C40-4B68-8321-4AEBCD19D011}" type="slidenum">
              <a:rPr lang="en-US" altLang="fa-IR" smtClean="0"/>
              <a:pPr>
                <a:defRPr/>
              </a:pPr>
              <a:t>5</a:t>
            </a:fld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2574869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1E4E48-157F-45D2-986B-FFB01D834768}" type="slidenum">
              <a:rPr lang="ru-RU" altLang="fa-IR"/>
              <a:pPr/>
              <a:t>6</a:t>
            </a:fld>
            <a:endParaRPr lang="ru-RU" altLang="fa-IR"/>
          </a:p>
        </p:txBody>
      </p:sp>
      <p:sp>
        <p:nvSpPr>
          <p:cNvPr id="118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/>
              <a:t>Cut Computation</a:t>
            </a:r>
          </a:p>
        </p:txBody>
      </p:sp>
      <p:grpSp>
        <p:nvGrpSpPr>
          <p:cNvPr id="118817" name="Group 33"/>
          <p:cNvGrpSpPr>
            <a:grpSpLocks/>
          </p:cNvGrpSpPr>
          <p:nvPr/>
        </p:nvGrpSpPr>
        <p:grpSpPr bwMode="auto">
          <a:xfrm>
            <a:off x="2447206" y="2780928"/>
            <a:ext cx="5509170" cy="3478213"/>
            <a:chOff x="1584" y="1200"/>
            <a:chExt cx="2688" cy="2191"/>
          </a:xfrm>
        </p:grpSpPr>
        <p:grpSp>
          <p:nvGrpSpPr>
            <p:cNvPr id="118787" name="Group 3"/>
            <p:cNvGrpSpPr>
              <a:grpSpLocks/>
            </p:cNvGrpSpPr>
            <p:nvPr/>
          </p:nvGrpSpPr>
          <p:grpSpPr bwMode="auto">
            <a:xfrm>
              <a:off x="2152" y="1525"/>
              <a:ext cx="1392" cy="1584"/>
              <a:chOff x="624" y="1632"/>
              <a:chExt cx="864" cy="1056"/>
            </a:xfrm>
          </p:grpSpPr>
          <p:sp>
            <p:nvSpPr>
              <p:cNvPr id="118788" name="Oval 4"/>
              <p:cNvSpPr>
                <a:spLocks noChangeArrowheads="1"/>
              </p:cNvSpPr>
              <p:nvPr/>
            </p:nvSpPr>
            <p:spPr bwMode="auto">
              <a:xfrm>
                <a:off x="1392" y="2592"/>
                <a:ext cx="96" cy="96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a-IR">
                  <a:latin typeface="+mn-lt"/>
                </a:endParaRPr>
              </a:p>
            </p:txBody>
          </p:sp>
          <p:sp>
            <p:nvSpPr>
              <p:cNvPr id="118789" name="Oval 5"/>
              <p:cNvSpPr>
                <a:spLocks noChangeArrowheads="1"/>
              </p:cNvSpPr>
              <p:nvPr/>
            </p:nvSpPr>
            <p:spPr bwMode="auto">
              <a:xfrm>
                <a:off x="624" y="2592"/>
                <a:ext cx="96" cy="96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a-IR">
                  <a:latin typeface="+mn-lt"/>
                </a:endParaRPr>
              </a:p>
            </p:txBody>
          </p:sp>
          <p:sp>
            <p:nvSpPr>
              <p:cNvPr id="118790" name="Oval 6"/>
              <p:cNvSpPr>
                <a:spLocks noChangeArrowheads="1"/>
              </p:cNvSpPr>
              <p:nvPr/>
            </p:nvSpPr>
            <p:spPr bwMode="auto">
              <a:xfrm>
                <a:off x="1008" y="2592"/>
                <a:ext cx="96" cy="96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a-IR">
                  <a:latin typeface="+mn-lt"/>
                </a:endParaRPr>
              </a:p>
            </p:txBody>
          </p:sp>
          <p:sp>
            <p:nvSpPr>
              <p:cNvPr id="118791" name="Oval 7"/>
              <p:cNvSpPr>
                <a:spLocks noChangeArrowheads="1"/>
              </p:cNvSpPr>
              <p:nvPr/>
            </p:nvSpPr>
            <p:spPr bwMode="auto">
              <a:xfrm>
                <a:off x="816" y="2112"/>
                <a:ext cx="96" cy="96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a-IR">
                  <a:latin typeface="+mn-lt"/>
                </a:endParaRPr>
              </a:p>
            </p:txBody>
          </p:sp>
          <p:sp>
            <p:nvSpPr>
              <p:cNvPr id="118792" name="Oval 8"/>
              <p:cNvSpPr>
                <a:spLocks noChangeArrowheads="1"/>
              </p:cNvSpPr>
              <p:nvPr/>
            </p:nvSpPr>
            <p:spPr bwMode="auto">
              <a:xfrm>
                <a:off x="1248" y="2112"/>
                <a:ext cx="96" cy="96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a-IR">
                  <a:latin typeface="+mn-lt"/>
                </a:endParaRPr>
              </a:p>
            </p:txBody>
          </p:sp>
          <p:cxnSp>
            <p:nvCxnSpPr>
              <p:cNvPr id="118793" name="AutoShape 9"/>
              <p:cNvCxnSpPr>
                <a:cxnSpLocks noChangeShapeType="1"/>
                <a:stCxn id="118789" idx="0"/>
                <a:endCxn id="118791" idx="3"/>
              </p:cNvCxnSpPr>
              <p:nvPr/>
            </p:nvCxnSpPr>
            <p:spPr bwMode="auto">
              <a:xfrm flipV="1">
                <a:off x="672" y="2194"/>
                <a:ext cx="158" cy="3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794" name="AutoShape 10"/>
              <p:cNvCxnSpPr>
                <a:cxnSpLocks noChangeShapeType="1"/>
                <a:stCxn id="118790" idx="0"/>
                <a:endCxn id="118791" idx="5"/>
              </p:cNvCxnSpPr>
              <p:nvPr/>
            </p:nvCxnSpPr>
            <p:spPr bwMode="auto">
              <a:xfrm flipH="1" flipV="1">
                <a:off x="898" y="2194"/>
                <a:ext cx="158" cy="3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795" name="AutoShape 11"/>
              <p:cNvCxnSpPr>
                <a:cxnSpLocks noChangeShapeType="1"/>
                <a:stCxn id="118790" idx="0"/>
                <a:endCxn id="118792" idx="3"/>
              </p:cNvCxnSpPr>
              <p:nvPr/>
            </p:nvCxnSpPr>
            <p:spPr bwMode="auto">
              <a:xfrm flipV="1">
                <a:off x="1056" y="2194"/>
                <a:ext cx="206" cy="3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796" name="AutoShape 12"/>
              <p:cNvCxnSpPr>
                <a:cxnSpLocks noChangeShapeType="1"/>
                <a:stCxn id="118788" idx="0"/>
                <a:endCxn id="118792" idx="5"/>
              </p:cNvCxnSpPr>
              <p:nvPr/>
            </p:nvCxnSpPr>
            <p:spPr bwMode="auto">
              <a:xfrm flipH="1" flipV="1">
                <a:off x="1330" y="2194"/>
                <a:ext cx="110" cy="3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118797" name="Oval 13"/>
              <p:cNvSpPr>
                <a:spLocks noChangeArrowheads="1"/>
              </p:cNvSpPr>
              <p:nvPr/>
            </p:nvSpPr>
            <p:spPr bwMode="auto">
              <a:xfrm>
                <a:off x="1056" y="1632"/>
                <a:ext cx="96" cy="96"/>
              </a:xfrm>
              <a:prstGeom prst="ellipse">
                <a:avLst/>
              </a:prstGeom>
              <a:solidFill>
                <a:srgbClr val="3366FF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fa-IR">
                  <a:latin typeface="+mn-lt"/>
                </a:endParaRPr>
              </a:p>
            </p:txBody>
          </p:sp>
          <p:cxnSp>
            <p:nvCxnSpPr>
              <p:cNvPr id="118798" name="AutoShape 14"/>
              <p:cNvCxnSpPr>
                <a:cxnSpLocks noChangeShapeType="1"/>
                <a:stCxn id="118791" idx="0"/>
                <a:endCxn id="118797" idx="3"/>
              </p:cNvCxnSpPr>
              <p:nvPr/>
            </p:nvCxnSpPr>
            <p:spPr bwMode="auto">
              <a:xfrm flipV="1">
                <a:off x="864" y="1714"/>
                <a:ext cx="206" cy="3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118799" name="AutoShape 15"/>
              <p:cNvCxnSpPr>
                <a:cxnSpLocks noChangeShapeType="1"/>
                <a:stCxn id="118792" idx="0"/>
                <a:endCxn id="118797" idx="5"/>
              </p:cNvCxnSpPr>
              <p:nvPr/>
            </p:nvCxnSpPr>
            <p:spPr bwMode="auto">
              <a:xfrm flipH="1" flipV="1">
                <a:off x="1138" y="1714"/>
                <a:ext cx="158" cy="398"/>
              </a:xfrm>
              <a:prstGeom prst="straightConnector1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  <p:sp>
          <p:nvSpPr>
            <p:cNvPr id="118800" name="Text Box 16"/>
            <p:cNvSpPr txBox="1">
              <a:spLocks noChangeArrowheads="1"/>
            </p:cNvSpPr>
            <p:nvPr/>
          </p:nvSpPr>
          <p:spPr bwMode="auto">
            <a:xfrm>
              <a:off x="2161" y="3109"/>
              <a:ext cx="1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fa-IR" b="1">
                  <a:latin typeface="+mn-lt"/>
                </a:rPr>
                <a:t>a</a:t>
              </a:r>
            </a:p>
          </p:txBody>
        </p:sp>
        <p:sp>
          <p:nvSpPr>
            <p:cNvPr id="118801" name="Text Box 17"/>
            <p:cNvSpPr txBox="1">
              <a:spLocks noChangeArrowheads="1"/>
            </p:cNvSpPr>
            <p:nvPr/>
          </p:nvSpPr>
          <p:spPr bwMode="auto">
            <a:xfrm>
              <a:off x="2777" y="3129"/>
              <a:ext cx="171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fa-IR" b="1">
                  <a:latin typeface="+mn-lt"/>
                </a:rPr>
                <a:t>b</a:t>
              </a:r>
            </a:p>
          </p:txBody>
        </p:sp>
        <p:sp>
          <p:nvSpPr>
            <p:cNvPr id="118802" name="Text Box 18"/>
            <p:cNvSpPr txBox="1">
              <a:spLocks noChangeArrowheads="1"/>
            </p:cNvSpPr>
            <p:nvPr/>
          </p:nvSpPr>
          <p:spPr bwMode="auto">
            <a:xfrm>
              <a:off x="3405" y="3119"/>
              <a:ext cx="163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fa-IR" b="1">
                  <a:latin typeface="+mn-lt"/>
                </a:rPr>
                <a:t>c</a:t>
              </a:r>
            </a:p>
          </p:txBody>
        </p:sp>
        <p:sp>
          <p:nvSpPr>
            <p:cNvPr id="118803" name="Text Box 19"/>
            <p:cNvSpPr txBox="1">
              <a:spLocks noChangeArrowheads="1"/>
            </p:cNvSpPr>
            <p:nvPr/>
          </p:nvSpPr>
          <p:spPr bwMode="auto">
            <a:xfrm>
              <a:off x="2649" y="2149"/>
              <a:ext cx="171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fa-IR" b="1">
                  <a:latin typeface="+mn-lt"/>
                </a:rPr>
                <a:t>p</a:t>
              </a:r>
            </a:p>
          </p:txBody>
        </p:sp>
        <p:sp>
          <p:nvSpPr>
            <p:cNvPr id="118804" name="Text Box 20"/>
            <p:cNvSpPr txBox="1">
              <a:spLocks noChangeArrowheads="1"/>
            </p:cNvSpPr>
            <p:nvPr/>
          </p:nvSpPr>
          <p:spPr bwMode="auto">
            <a:xfrm>
              <a:off x="2989" y="2150"/>
              <a:ext cx="171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fa-IR" b="1">
                  <a:latin typeface="+mn-lt"/>
                </a:rPr>
                <a:t>q</a:t>
              </a:r>
            </a:p>
          </p:txBody>
        </p:sp>
        <p:sp>
          <p:nvSpPr>
            <p:cNvPr id="118805" name="Text Box 21"/>
            <p:cNvSpPr txBox="1">
              <a:spLocks noChangeArrowheads="1"/>
            </p:cNvSpPr>
            <p:nvPr/>
          </p:nvSpPr>
          <p:spPr bwMode="auto">
            <a:xfrm>
              <a:off x="1920" y="1920"/>
              <a:ext cx="886" cy="26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b="1">
                  <a:solidFill>
                    <a:srgbClr val="990000"/>
                  </a:solidFill>
                  <a:latin typeface="+mn-lt"/>
                </a:rPr>
                <a:t> { </a:t>
              </a:r>
              <a:r>
                <a:rPr lang="en-US" altLang="fa-IR" b="1">
                  <a:solidFill>
                    <a:srgbClr val="FF0000"/>
                  </a:solidFill>
                  <a:latin typeface="+mn-lt"/>
                </a:rPr>
                <a:t>{p}</a:t>
              </a:r>
              <a:r>
                <a:rPr lang="en-US" altLang="fa-IR" b="1">
                  <a:solidFill>
                    <a:srgbClr val="990000"/>
                  </a:solidFill>
                  <a:latin typeface="+mn-lt"/>
                </a:rPr>
                <a:t>, {a, b} }</a:t>
              </a:r>
            </a:p>
          </p:txBody>
        </p:sp>
        <p:sp>
          <p:nvSpPr>
            <p:cNvPr id="118806" name="Text Box 22"/>
            <p:cNvSpPr txBox="1">
              <a:spLocks noChangeArrowheads="1"/>
            </p:cNvSpPr>
            <p:nvPr/>
          </p:nvSpPr>
          <p:spPr bwMode="auto">
            <a:xfrm>
              <a:off x="2976" y="1920"/>
              <a:ext cx="850" cy="26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 b="1">
                  <a:solidFill>
                    <a:srgbClr val="C00000"/>
                  </a:solidFill>
                  <a:latin typeface="+mn-lt"/>
                </a:rPr>
                <a:t>{ </a:t>
              </a:r>
              <a:r>
                <a:rPr lang="en-US" altLang="fa-IR" b="1">
                  <a:solidFill>
                    <a:srgbClr val="FF0000"/>
                  </a:solidFill>
                  <a:latin typeface="+mn-lt"/>
                </a:rPr>
                <a:t>{q}</a:t>
              </a:r>
              <a:r>
                <a:rPr lang="en-US" altLang="fa-IR" b="1">
                  <a:solidFill>
                    <a:srgbClr val="C00000"/>
                  </a:solidFill>
                  <a:latin typeface="+mn-lt"/>
                </a:rPr>
                <a:t>, {b, c} }</a:t>
              </a:r>
            </a:p>
          </p:txBody>
        </p:sp>
        <p:sp>
          <p:nvSpPr>
            <p:cNvPr id="118807" name="Text Box 23"/>
            <p:cNvSpPr txBox="1">
              <a:spLocks noChangeArrowheads="1"/>
            </p:cNvSpPr>
            <p:nvPr/>
          </p:nvSpPr>
          <p:spPr bwMode="auto">
            <a:xfrm>
              <a:off x="2064" y="2649"/>
              <a:ext cx="426" cy="26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>
                  <a:latin typeface="+mn-lt"/>
                </a:rPr>
                <a:t>{ </a:t>
              </a:r>
              <a:r>
                <a:rPr lang="en-US" altLang="fa-IR" b="1">
                  <a:solidFill>
                    <a:srgbClr val="FF0000"/>
                  </a:solidFill>
                  <a:latin typeface="+mn-lt"/>
                </a:rPr>
                <a:t>{a}</a:t>
              </a:r>
              <a:r>
                <a:rPr lang="en-US" altLang="fa-IR">
                  <a:latin typeface="+mn-lt"/>
                </a:rPr>
                <a:t> }</a:t>
              </a:r>
            </a:p>
          </p:txBody>
        </p:sp>
        <p:sp>
          <p:nvSpPr>
            <p:cNvPr id="118808" name="Text Box 24"/>
            <p:cNvSpPr txBox="1">
              <a:spLocks noChangeArrowheads="1"/>
            </p:cNvSpPr>
            <p:nvPr/>
          </p:nvSpPr>
          <p:spPr bwMode="auto">
            <a:xfrm>
              <a:off x="2675" y="2640"/>
              <a:ext cx="433" cy="26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r" eaLnBrk="0" hangingPunct="0"/>
              <a:r>
                <a:rPr lang="en-US" altLang="fa-IR">
                  <a:latin typeface="+mn-lt"/>
                </a:rPr>
                <a:t>{ </a:t>
              </a:r>
              <a:r>
                <a:rPr lang="en-US" altLang="fa-IR" b="1">
                  <a:solidFill>
                    <a:srgbClr val="FF0000"/>
                  </a:solidFill>
                  <a:latin typeface="+mn-lt"/>
                </a:rPr>
                <a:t>{b}</a:t>
              </a:r>
              <a:r>
                <a:rPr lang="en-US" altLang="fa-IR">
                  <a:latin typeface="+mn-lt"/>
                </a:rPr>
                <a:t> }</a:t>
              </a:r>
            </a:p>
          </p:txBody>
        </p:sp>
        <p:sp>
          <p:nvSpPr>
            <p:cNvPr id="118809" name="Text Box 25"/>
            <p:cNvSpPr txBox="1">
              <a:spLocks noChangeArrowheads="1"/>
            </p:cNvSpPr>
            <p:nvPr/>
          </p:nvSpPr>
          <p:spPr bwMode="auto">
            <a:xfrm>
              <a:off x="3188" y="2640"/>
              <a:ext cx="426" cy="262"/>
            </a:xfrm>
            <a:prstGeom prst="rect">
              <a:avLst/>
            </a:prstGeom>
            <a:solidFill>
              <a:schemeClr val="bg1">
                <a:alpha val="89999"/>
              </a:schemeClr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fa-IR">
                  <a:latin typeface="+mn-lt"/>
                </a:rPr>
                <a:t>{ </a:t>
              </a:r>
              <a:r>
                <a:rPr lang="en-US" altLang="fa-IR" b="1">
                  <a:solidFill>
                    <a:srgbClr val="FF0000"/>
                  </a:solidFill>
                  <a:latin typeface="+mn-lt"/>
                </a:rPr>
                <a:t>{c}</a:t>
              </a:r>
              <a:r>
                <a:rPr lang="en-US" altLang="fa-IR">
                  <a:latin typeface="+mn-lt"/>
                </a:rPr>
                <a:t> }</a:t>
              </a:r>
            </a:p>
          </p:txBody>
        </p:sp>
        <p:sp>
          <p:nvSpPr>
            <p:cNvPr id="118810" name="Text Box 26"/>
            <p:cNvSpPr txBox="1">
              <a:spLocks noChangeArrowheads="1"/>
            </p:cNvSpPr>
            <p:nvPr/>
          </p:nvSpPr>
          <p:spPr bwMode="auto">
            <a:xfrm>
              <a:off x="3072" y="1440"/>
              <a:ext cx="192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fa-IR" b="1">
                  <a:solidFill>
                    <a:schemeClr val="tx2"/>
                  </a:solidFill>
                  <a:latin typeface="+mn-lt"/>
                </a:rPr>
                <a:t>n</a:t>
              </a:r>
            </a:p>
          </p:txBody>
        </p:sp>
        <p:sp>
          <p:nvSpPr>
            <p:cNvPr id="118811" name="Text Box 27"/>
            <p:cNvSpPr txBox="1">
              <a:spLocks noChangeArrowheads="1"/>
            </p:cNvSpPr>
            <p:nvPr/>
          </p:nvSpPr>
          <p:spPr bwMode="auto">
            <a:xfrm>
              <a:off x="1584" y="1200"/>
              <a:ext cx="2688" cy="26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3366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eaLnBrk="0" hangingPunct="0"/>
              <a:r>
                <a:rPr lang="en-US" altLang="fa-IR" b="1">
                  <a:solidFill>
                    <a:srgbClr val="990000"/>
                  </a:solidFill>
                  <a:latin typeface="+mn-lt"/>
                </a:rPr>
                <a:t>{ </a:t>
              </a:r>
              <a:r>
                <a:rPr lang="en-US" altLang="fa-IR" b="1">
                  <a:solidFill>
                    <a:srgbClr val="FF0000"/>
                  </a:solidFill>
                  <a:latin typeface="+mn-lt"/>
                </a:rPr>
                <a:t>{n}</a:t>
              </a:r>
              <a:r>
                <a:rPr lang="en-US" altLang="fa-IR" b="1">
                  <a:solidFill>
                    <a:srgbClr val="990000"/>
                  </a:solidFill>
                  <a:latin typeface="+mn-lt"/>
                </a:rPr>
                <a:t>, {p, q}, {p, b, c}, {a, b, q}, {a, b, c} }</a:t>
              </a:r>
            </a:p>
          </p:txBody>
        </p:sp>
      </p:grpSp>
      <p:sp>
        <p:nvSpPr>
          <p:cNvPr id="118813" name="AutoShape 29"/>
          <p:cNvSpPr>
            <a:spLocks noChangeArrowheads="1"/>
          </p:cNvSpPr>
          <p:nvPr/>
        </p:nvSpPr>
        <p:spPr bwMode="auto">
          <a:xfrm>
            <a:off x="1475655" y="3614018"/>
            <a:ext cx="326593" cy="685800"/>
          </a:xfrm>
          <a:prstGeom prst="upArrow">
            <a:avLst>
              <a:gd name="adj1" fmla="val 50000"/>
              <a:gd name="adj2" fmla="val 60000"/>
            </a:avLst>
          </a:prstGeom>
          <a:noFill/>
          <a:ln w="38100" algn="ctr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3366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anchor="ctr">
            <a:spAutoFit/>
          </a:bodyPr>
          <a:lstStyle/>
          <a:p>
            <a:endParaRPr lang="fa-IR"/>
          </a:p>
        </p:txBody>
      </p:sp>
      <p:sp>
        <p:nvSpPr>
          <p:cNvPr id="118815" name="Text Box 31"/>
          <p:cNvSpPr txBox="1">
            <a:spLocks noChangeArrowheads="1"/>
          </p:cNvSpPr>
          <p:nvPr/>
        </p:nvSpPr>
        <p:spPr bwMode="auto">
          <a:xfrm>
            <a:off x="609600" y="4299818"/>
            <a:ext cx="2090192" cy="738664"/>
          </a:xfrm>
          <a:prstGeom prst="rect">
            <a:avLst/>
          </a:prstGeom>
          <a:solidFill>
            <a:schemeClr val="bg1">
              <a:alpha val="89999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 eaLnBrk="0" hangingPunct="0"/>
            <a:r>
              <a:rPr lang="en-US" altLang="fa-IR"/>
              <a:t>Computation is done bottom-up</a:t>
            </a:r>
          </a:p>
        </p:txBody>
      </p:sp>
      <p:sp>
        <p:nvSpPr>
          <p:cNvPr id="37" name="Content Placeholder 2"/>
          <p:cNvSpPr txBox="1">
            <a:spLocks/>
          </p:cNvSpPr>
          <p:nvPr/>
        </p:nvSpPr>
        <p:spPr bwMode="auto">
          <a:xfrm>
            <a:off x="467544" y="980728"/>
            <a:ext cx="7772400" cy="1417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1828" tIns="50914" rIns="101828" bIns="50914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200" b="1">
                <a:solidFill>
                  <a:srgbClr val="FF5050"/>
                </a:solidFill>
                <a:latin typeface="+mn-lt"/>
                <a:ea typeface="+mn-ea"/>
                <a:cs typeface="+mn-cs"/>
              </a:defRPr>
            </a:lvl1pPr>
            <a:lvl2pPr marL="741363" indent="-284163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+mn-lt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+mn-lt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+mn-lt"/>
                <a:cs typeface="+mn-cs"/>
              </a:defRPr>
            </a:lvl4pPr>
            <a:lvl5pPr marL="2057400" indent="-231775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5pPr>
            <a:lvl6pPr marL="2514600" indent="-2317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317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317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31775" algn="l" rtl="0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−"/>
              <a:defRPr sz="12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lvl="1"/>
            <a:r>
              <a:rPr lang="en-US" altLang="fa-IR"/>
              <a:t>Set of cuts of a node: ‘cross product’ of the sets of cuts of its </a:t>
            </a:r>
            <a:r>
              <a:rPr lang="en-US" altLang="fa-IR" smtClean="0"/>
              <a:t>children</a:t>
            </a:r>
          </a:p>
          <a:p>
            <a:pPr lvl="1"/>
            <a:r>
              <a:rPr lang="en-US" altLang="fa-IR"/>
              <a:t>Any cut that is of size greater than </a:t>
            </a:r>
            <a:r>
              <a:rPr lang="en-US" altLang="fa-IR" i="1"/>
              <a:t>k </a:t>
            </a:r>
            <a:r>
              <a:rPr lang="en-US" altLang="fa-IR"/>
              <a:t>is discarded</a:t>
            </a:r>
            <a:r>
              <a:rPr lang="en-US" altLang="fa-IR" smtClean="0"/>
              <a:t>.</a:t>
            </a:r>
          </a:p>
          <a:p>
            <a:pPr lvl="1"/>
            <a:r>
              <a:rPr lang="en-US" altLang="fa-IR" smtClean="0"/>
              <a:t>Best cut (area, delay, power) is selected.</a:t>
            </a:r>
            <a:endParaRPr lang="en-US" altLang="fa-IR"/>
          </a:p>
        </p:txBody>
      </p:sp>
    </p:spTree>
    <p:extLst>
      <p:ext uri="{BB962C8B-B14F-4D97-AF65-F5344CB8AC3E}">
        <p14:creationId xmlns:p14="http://schemas.microsoft.com/office/powerpoint/2010/main" val="4083260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69E3DE6-AB3A-4044-A7B0-23CBAF4D50DF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2493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Later Problems/Issues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08050"/>
            <a:ext cx="7847013" cy="53292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1800" dirty="0" smtClean="0"/>
              <a:t>Area optimization while maintaining performance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1800" dirty="0" err="1" smtClean="0"/>
              <a:t>DAOmap</a:t>
            </a:r>
            <a:r>
              <a:rPr lang="en-US" altLang="fa-IR" sz="1800" dirty="0" smtClean="0"/>
              <a:t> [</a:t>
            </a:r>
            <a:r>
              <a:rPr lang="en-US" altLang="fa-IR" sz="1800" dirty="0" err="1" smtClean="0"/>
              <a:t>Chen04</a:t>
            </a:r>
            <a:r>
              <a:rPr lang="en-US" altLang="fa-IR" sz="1800" dirty="0" smtClean="0"/>
              <a:t>] guarantees optimal delay, reducing area significantly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z="1800" dirty="0" smtClean="0"/>
              <a:t>Integrated approaches: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1800" dirty="0" smtClean="0"/>
              <a:t>with retiming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1800" dirty="0" smtClean="0"/>
              <a:t>with synthesis</a:t>
            </a:r>
            <a:endParaRPr lang="en-US" altLang="fa-IR" sz="1600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fa-IR" sz="1800" dirty="0" smtClean="0"/>
              <a:t>with clustering and placement</a:t>
            </a:r>
          </a:p>
          <a:p>
            <a:pPr lvl="1" eaLnBrk="1" hangingPunct="1">
              <a:lnSpc>
                <a:spcPct val="90000"/>
              </a:lnSpc>
            </a:pPr>
            <a:endParaRPr lang="en-US" altLang="fa-IR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fa-IR" sz="1800" dirty="0" smtClean="0"/>
              <a:t>More area/delay reduction heuristics</a:t>
            </a:r>
          </a:p>
          <a:p>
            <a:pPr lvl="1"/>
            <a:r>
              <a:rPr lang="en-US" altLang="fa-IR" sz="1800" dirty="0" smtClean="0"/>
              <a:t>Improvements on delay and area  as well as the runtime and </a:t>
            </a:r>
            <a:r>
              <a:rPr lang="en-US" altLang="fa-IR" sz="1800" smtClean="0"/>
              <a:t>memory requirements</a:t>
            </a:r>
            <a:endParaRPr lang="en-US" altLang="fa-IR" sz="1800" dirty="0" smtClean="0"/>
          </a:p>
          <a:p>
            <a:pPr lvl="1" eaLnBrk="1" hangingPunct="1">
              <a:lnSpc>
                <a:spcPct val="90000"/>
              </a:lnSpc>
            </a:pPr>
            <a:endParaRPr lang="en-US" altLang="fa-IR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fa-IR" sz="1800" dirty="0" smtClean="0"/>
              <a:t>Power minimization techniques [</a:t>
            </a:r>
            <a:r>
              <a:rPr lang="en-US" altLang="fa-IR" sz="1800" dirty="0" err="1" smtClean="0"/>
              <a:t>Cheng07</a:t>
            </a:r>
            <a:r>
              <a:rPr lang="en-US" altLang="fa-IR" sz="1800" dirty="0" smtClean="0"/>
              <a:t>]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1800" dirty="0"/>
              <a:t>TM for dual </a:t>
            </a:r>
            <a:r>
              <a:rPr lang="en-US" altLang="fa-IR" sz="1800"/>
              <a:t>supply </a:t>
            </a:r>
            <a:r>
              <a:rPr lang="en-US" altLang="fa-IR" sz="1800" smtClean="0"/>
              <a:t>voltages</a:t>
            </a:r>
          </a:p>
          <a:p>
            <a:pPr lvl="1" eaLnBrk="1" hangingPunct="1">
              <a:lnSpc>
                <a:spcPct val="90000"/>
              </a:lnSpc>
            </a:pPr>
            <a:endParaRPr lang="en-US" altLang="fa-IR" sz="1800" smtClean="0"/>
          </a:p>
          <a:p>
            <a:pPr eaLnBrk="1" hangingPunct="1">
              <a:lnSpc>
                <a:spcPct val="90000"/>
              </a:lnSpc>
            </a:pPr>
            <a:r>
              <a:rPr lang="en-US" altLang="fa-IR" sz="1800" smtClean="0"/>
              <a:t>TM for </a:t>
            </a:r>
            <a:r>
              <a:rPr lang="en-US" altLang="fa-IR" sz="1800" smtClean="0"/>
              <a:t>reliability</a:t>
            </a:r>
          </a:p>
          <a:p>
            <a:pPr eaLnBrk="1" hangingPunct="1">
              <a:lnSpc>
                <a:spcPct val="90000"/>
              </a:lnSpc>
            </a:pPr>
            <a:endParaRPr lang="en-US" altLang="fa-IR" sz="1800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fa-IR" sz="1800" dirty="0" smtClean="0"/>
              <a:t>Parallel algorithms </a:t>
            </a:r>
            <a:r>
              <a:rPr lang="en-US" altLang="fa-IR" sz="1800" smtClean="0"/>
              <a:t>for TM</a:t>
            </a:r>
            <a:endParaRPr lang="en-US" altLang="fa-IR" sz="1800" dirty="0" smtClean="0"/>
          </a:p>
        </p:txBody>
      </p:sp>
    </p:spTree>
    <p:extLst>
      <p:ext uri="{BB962C8B-B14F-4D97-AF65-F5344CB8AC3E}">
        <p14:creationId xmlns:p14="http://schemas.microsoft.com/office/powerpoint/2010/main" val="110130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982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982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98201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8201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98201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20738"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820738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820738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defTabSz="820738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7FE2930-7B33-4839-BA32-CC06B333098F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sp>
        <p:nvSpPr>
          <p:cNvPr id="12697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fa-IR" sz="2700" smtClean="0"/>
              <a:t>Later Problems/Issues</a:t>
            </a:r>
          </a:p>
        </p:txBody>
      </p:sp>
      <p:sp>
        <p:nvSpPr>
          <p:cNvPr id="9820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908050"/>
            <a:ext cx="7847013" cy="53292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fa-IR" sz="2400" dirty="0" smtClean="0"/>
              <a:t>Mapping for FPGAs with heterogeneous resources: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dirty="0" smtClean="0"/>
              <a:t>FPGAs with different LUT sizes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dirty="0" err="1" smtClean="0"/>
              <a:t>Stratix</a:t>
            </a:r>
            <a:r>
              <a:rPr lang="en-US" altLang="fa-IR" dirty="0" smtClean="0"/>
              <a:t>-5:</a:t>
            </a:r>
          </a:p>
          <a:p>
            <a:pPr lvl="3" eaLnBrk="1" hangingPunct="1">
              <a:lnSpc>
                <a:spcPct val="90000"/>
              </a:lnSpc>
            </a:pPr>
            <a:endParaRPr lang="en-US" altLang="fa-IR" sz="2000" dirty="0" smtClean="0"/>
          </a:p>
          <a:p>
            <a:pPr lvl="2" eaLnBrk="1" hangingPunct="1">
              <a:lnSpc>
                <a:spcPct val="90000"/>
              </a:lnSpc>
            </a:pPr>
            <a:r>
              <a:rPr lang="en-US" altLang="fa-IR" smtClean="0"/>
              <a:t>Virtex-7:</a:t>
            </a:r>
            <a:endParaRPr lang="en-US" altLang="fa-IR" dirty="0" smtClean="0"/>
          </a:p>
          <a:p>
            <a:pPr lvl="1" eaLnBrk="1" hangingPunct="1">
              <a:lnSpc>
                <a:spcPct val="90000"/>
              </a:lnSpc>
            </a:pPr>
            <a:r>
              <a:rPr lang="en-US" altLang="fa-IR" dirty="0" err="1" smtClean="0"/>
              <a:t>FLUT</a:t>
            </a:r>
            <a:r>
              <a:rPr lang="en-US" altLang="fa-IR" dirty="0" smtClean="0"/>
              <a:t> (</a:t>
            </a:r>
            <a:r>
              <a:rPr lang="en-US" altLang="fa-IR" dirty="0" err="1" smtClean="0"/>
              <a:t>Fracturable</a:t>
            </a:r>
            <a:r>
              <a:rPr lang="en-US" altLang="fa-IR" dirty="0" smtClean="0"/>
              <a:t> LUT) Mapping [</a:t>
            </a:r>
            <a:r>
              <a:rPr lang="en-US" altLang="fa-IR" err="1" smtClean="0"/>
              <a:t>Dickin11</a:t>
            </a:r>
            <a:r>
              <a:rPr lang="en-US" altLang="fa-IR" smtClean="0"/>
              <a:t>]</a:t>
            </a:r>
          </a:p>
          <a:p>
            <a:pPr lvl="1" eaLnBrk="1" hangingPunct="1">
              <a:lnSpc>
                <a:spcPct val="90000"/>
              </a:lnSpc>
            </a:pPr>
            <a:endParaRPr lang="en-US" altLang="fa-IR" dirty="0" smtClean="0"/>
          </a:p>
          <a:p>
            <a:pPr eaLnBrk="1" hangingPunct="1">
              <a:lnSpc>
                <a:spcPct val="90000"/>
              </a:lnSpc>
            </a:pPr>
            <a:r>
              <a:rPr lang="en-US" altLang="fa-IR" sz="2400" dirty="0" smtClean="0"/>
              <a:t>Mapping with embedded memory blocks (not so recent):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fa-IR" sz="2400" dirty="0" smtClean="0"/>
              <a:t>Unused </a:t>
            </a:r>
            <a:r>
              <a:rPr lang="en-US" altLang="fa-IR" sz="2400" dirty="0" err="1" smtClean="0"/>
              <a:t>EMBs</a:t>
            </a:r>
            <a:r>
              <a:rPr lang="en-US" altLang="fa-IR" sz="2400" dirty="0" smtClean="0"/>
              <a:t> can be used to implement logic.</a:t>
            </a:r>
          </a:p>
          <a:p>
            <a:pPr lvl="2" eaLnBrk="1" hangingPunct="1">
              <a:lnSpc>
                <a:spcPct val="90000"/>
              </a:lnSpc>
            </a:pPr>
            <a:r>
              <a:rPr lang="en-US" altLang="fa-IR" dirty="0" smtClean="0"/>
              <a:t>Large </a:t>
            </a:r>
            <a:r>
              <a:rPr lang="en-US" altLang="fa-IR" smtClean="0"/>
              <a:t>multi-input/multi-output LUTs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fa-IR" smtClean="0"/>
              <a:t>Mapping DSP </a:t>
            </a:r>
            <a:r>
              <a:rPr lang="en-US" altLang="fa-IR" smtClean="0"/>
              <a:t>blocks [Smith24]</a:t>
            </a:r>
            <a:endParaRPr lang="en-US" altLang="fa-IR" dirty="0" smtClean="0"/>
          </a:p>
        </p:txBody>
      </p:sp>
    </p:spTree>
    <p:extLst>
      <p:ext uri="{BB962C8B-B14F-4D97-AF65-F5344CB8AC3E}">
        <p14:creationId xmlns:p14="http://schemas.microsoft.com/office/powerpoint/2010/main" val="1959022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9820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9820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9820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6" dur="500"/>
                                        <p:tgtEl>
                                          <p:spTgt spid="9820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9" dur="500"/>
                                        <p:tgtEl>
                                          <p:spTgt spid="9820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4" dur="500"/>
                                        <p:tgtEl>
                                          <p:spTgt spid="9820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9820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9820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2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98201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fa-IR" smtClean="0"/>
              <a:t>SliceM</a:t>
            </a:r>
          </a:p>
        </p:txBody>
      </p:sp>
      <p:sp>
        <p:nvSpPr>
          <p:cNvPr id="12902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a-IR" altLang="fa-IR" smtClean="0"/>
          </a:p>
        </p:txBody>
      </p:sp>
      <p:sp>
        <p:nvSpPr>
          <p:cNvPr id="129028" name="Footer Placeholder 3"/>
          <p:cNvSpPr>
            <a:spLocks noGrp="1"/>
          </p:cNvSpPr>
          <p:nvPr>
            <p:ph type="ftr" sz="quarter" idx="4294967295"/>
          </p:nvPr>
        </p:nvSpPr>
        <p:spPr bwMode="auto">
          <a:xfrm>
            <a:off x="5562600" y="6248400"/>
            <a:ext cx="28956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fa-IR" altLang="fa-IR" sz="2100" b="0">
                <a:solidFill>
                  <a:schemeClr val="tx1"/>
                </a:solidFill>
                <a:latin typeface="Times New Roman" panose="02020603050405020304" pitchFamily="18" charset="0"/>
              </a:rPr>
              <a:t>مرتضي صاحب الزماني</a:t>
            </a:r>
            <a:r>
              <a:rPr lang="en-US" altLang="fa-IR" sz="1400" b="0">
                <a:solidFill>
                  <a:schemeClr val="tx1"/>
                </a:solidFill>
                <a:latin typeface="Times New Roman" panose="02020603050405020304" pitchFamily="18" charset="0"/>
              </a:rPr>
              <a:t>             </a:t>
            </a:r>
            <a:r>
              <a:rPr lang="fa-IR" altLang="fa-IR" sz="1400" b="0">
                <a:solidFill>
                  <a:schemeClr val="tx1"/>
                </a:solidFill>
                <a:latin typeface="Times New Roman" panose="02020603050405020304" pitchFamily="18" charset="0"/>
              </a:rPr>
              <a:t> </a:t>
            </a:r>
            <a:endParaRPr lang="en-US" altLang="fa-IR" sz="1400" b="0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129029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0" y="6400800"/>
            <a:ext cx="533400" cy="457200"/>
          </a:xfrm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2200" b="1">
                <a:solidFill>
                  <a:srgbClr val="FF505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Font typeface="Wingdings" panose="05000000000000000000" pitchFamily="2" charset="2"/>
              <a:buChar char="Ø"/>
              <a:defRPr sz="220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20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6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−"/>
              <a:defRPr sz="12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C909E8A-91A9-4D27-B13C-B12FF5F60409}" type="slidenum">
              <a:rPr lang="en-US" altLang="fa-IR" sz="1300" b="0" smtClean="0">
                <a:solidFill>
                  <a:schemeClr val="tx1"/>
                </a:solidFill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lang="en-US" altLang="fa-IR" sz="1300" b="0" smtClean="0">
              <a:solidFill>
                <a:schemeClr val="tx1"/>
              </a:solidFill>
            </a:endParaRPr>
          </a:p>
        </p:txBody>
      </p:sp>
      <p:pic>
        <p:nvPicPr>
          <p:cNvPr id="1290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876300"/>
            <a:ext cx="882015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5584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presentation_template">
  <a:themeElements>
    <a:clrScheme name="1_presentation_templat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1_presentation_templat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1019175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cs typeface="Arial" charset="0"/>
          </a:defRPr>
        </a:defPPr>
      </a:lstStyle>
    </a:lnDef>
  </a:objectDefaults>
  <a:extraClrSchemeLst>
    <a:extraClrScheme>
      <a:clrScheme name="1_presentation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presentation_templat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presentation_templat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22752</TotalTime>
  <Words>1024</Words>
  <Application>Microsoft Office PowerPoint</Application>
  <PresentationFormat>On-screen Show (4:3)</PresentationFormat>
  <Paragraphs>204</Paragraphs>
  <Slides>18</Slides>
  <Notes>14</Notes>
  <HiddenSlides>4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MS PGothic</vt:lpstr>
      <vt:lpstr>MS PGothic</vt:lpstr>
      <vt:lpstr>Arial</vt:lpstr>
      <vt:lpstr>Symbol</vt:lpstr>
      <vt:lpstr>Times New Roman</vt:lpstr>
      <vt:lpstr>Wingdings</vt:lpstr>
      <vt:lpstr>1_presentation_template</vt:lpstr>
      <vt:lpstr>FPGA Technology Mapping Algorithms</vt:lpstr>
      <vt:lpstr>ABC LUT Mapping</vt:lpstr>
      <vt:lpstr>Structural Cuts in AIG</vt:lpstr>
      <vt:lpstr>Cut Enumeration</vt:lpstr>
      <vt:lpstr>Cut Enumeration</vt:lpstr>
      <vt:lpstr>Cut Computation</vt:lpstr>
      <vt:lpstr>Later Problems/Issues</vt:lpstr>
      <vt:lpstr>Later Problems/Issues</vt:lpstr>
      <vt:lpstr>SliceM</vt:lpstr>
      <vt:lpstr>SliceM</vt:lpstr>
      <vt:lpstr>Altera Stratix Logic Element</vt:lpstr>
      <vt:lpstr>Adaptive Logic Module</vt:lpstr>
      <vt:lpstr>Optimality Study of TM Algorithms</vt:lpstr>
      <vt:lpstr>Potential Success of TM Algorithms</vt:lpstr>
      <vt:lpstr>LEKO Construction</vt:lpstr>
      <vt:lpstr>Potential Success of TM Algorithms</vt:lpstr>
      <vt:lpstr>References</vt:lpstr>
      <vt:lpstr>References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 msz</dc:creator>
  <cp:lastModifiedBy>M msz</cp:lastModifiedBy>
  <cp:revision>577</cp:revision>
  <dcterms:created xsi:type="dcterms:W3CDTF">1601-01-01T00:00:00Z</dcterms:created>
  <dcterms:modified xsi:type="dcterms:W3CDTF">2024-12-02T18:17:22Z</dcterms:modified>
</cp:coreProperties>
</file>