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6"/>
  </p:notesMasterIdLst>
  <p:sldIdLst>
    <p:sldId id="303" r:id="rId2"/>
    <p:sldId id="338" r:id="rId3"/>
    <p:sldId id="337" r:id="rId4"/>
    <p:sldId id="365" r:id="rId5"/>
    <p:sldId id="369" r:id="rId6"/>
    <p:sldId id="386" r:id="rId7"/>
    <p:sldId id="385" r:id="rId8"/>
    <p:sldId id="342" r:id="rId9"/>
    <p:sldId id="384" r:id="rId10"/>
    <p:sldId id="344" r:id="rId11"/>
    <p:sldId id="345" r:id="rId12"/>
    <p:sldId id="346" r:id="rId13"/>
    <p:sldId id="347" r:id="rId14"/>
    <p:sldId id="383" r:id="rId15"/>
    <p:sldId id="339" r:id="rId16"/>
    <p:sldId id="371" r:id="rId17"/>
    <p:sldId id="373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48" r:id="rId26"/>
    <p:sldId id="349" r:id="rId27"/>
    <p:sldId id="366" r:id="rId28"/>
    <p:sldId id="350" r:id="rId29"/>
    <p:sldId id="351" r:id="rId30"/>
    <p:sldId id="367" r:id="rId31"/>
    <p:sldId id="352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4" r:id="rId44"/>
    <p:sldId id="33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8000"/>
    <a:srgbClr val="0033CC"/>
    <a:srgbClr val="CCFFCC"/>
    <a:srgbClr val="990000"/>
    <a:srgbClr val="66FFCC"/>
    <a:srgbClr val="FF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88679" autoAdjust="0"/>
  </p:normalViewPr>
  <p:slideViewPr>
    <p:cSldViewPr>
      <p:cViewPr varScale="1">
        <p:scale>
          <a:sx n="58" d="100"/>
          <a:sy n="58" d="100"/>
        </p:scale>
        <p:origin x="833" y="19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357C6B6-80B2-45E8-8A56-EBA654113BF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35275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415489-D29D-4CD7-9CD1-6430BE2551F8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6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EFA356-3698-4FFA-9450-13C36954208A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39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1403F6-AC1B-4AC1-94DA-49FC8F18C6F9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5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E50F6F-ADC0-4A83-BD65-7C727E4E7461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89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33587F-DB80-4653-8FFA-6C32641BD189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21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9282D-A026-4CB9-ABE4-3696C4421264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98335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3570D0-EEF3-4742-A647-1B04348FB336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88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DD9B5F-C41C-4C38-BB9F-8DF046E17546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833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0CA27D-362C-4D5F-84EB-33BA19C8F895}" type="slidenum">
              <a:rPr lang="en-US" altLang="fa-IR" smtClean="0"/>
              <a:pPr>
                <a:spcBef>
                  <a:spcPct val="0"/>
                </a:spcBef>
              </a:pPr>
              <a:t>17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213719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55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15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54791E-A30C-4322-AC72-83A51044BD05}" type="slidenum">
              <a:rPr lang="en-US" altLang="fa-IR" smtClean="0"/>
              <a:pPr>
                <a:spcBef>
                  <a:spcPct val="0"/>
                </a:spcBef>
              </a:pPr>
              <a:t>2</a:t>
            </a:fld>
            <a:endParaRPr lang="en-US" altLang="fa-IR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65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75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61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49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27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19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59B04D-23EF-4B70-BF89-D9C2D606FDF6}" type="slidenum">
              <a:rPr lang="en-US" altLang="fa-IR" smtClean="0"/>
              <a:pPr>
                <a:spcBef>
                  <a:spcPct val="0"/>
                </a:spcBef>
              </a:pPr>
              <a:t>25</a:t>
            </a:fld>
            <a:endParaRPr lang="en-US" altLang="fa-IR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3950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427CBC-BF38-4EB9-81CA-37A5D45BC928}" type="slidenum">
              <a:rPr lang="en-US" altLang="fa-IR" smtClean="0"/>
              <a:pPr>
                <a:spcBef>
                  <a:spcPct val="0"/>
                </a:spcBef>
              </a:pPr>
              <a:t>26</a:t>
            </a:fld>
            <a:endParaRPr lang="en-US" altLang="fa-IR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80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1DB02C-C8E5-4BF5-B2CA-3CD1B03CC4F0}" type="slidenum">
              <a:rPr lang="en-US" altLang="fa-IR" smtClean="0"/>
              <a:pPr>
                <a:spcBef>
                  <a:spcPct val="0"/>
                </a:spcBef>
              </a:pPr>
              <a:t>27</a:t>
            </a:fld>
            <a:endParaRPr lang="en-US" altLang="fa-IR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738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B0383C-170E-4A57-B522-92C1B8C84668}" type="slidenum">
              <a:rPr lang="en-US" altLang="fa-IR" smtClean="0"/>
              <a:pPr>
                <a:spcBef>
                  <a:spcPct val="0"/>
                </a:spcBef>
              </a:pPr>
              <a:t>28</a:t>
            </a:fld>
            <a:endParaRPr lang="en-US" altLang="fa-IR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7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25EC9E6-54BA-4F63-AF0B-553FD581A947}" type="slidenum">
              <a:rPr lang="en-US" altLang="fa-IR" smtClean="0"/>
              <a:pPr>
                <a:spcBef>
                  <a:spcPct val="0"/>
                </a:spcBef>
              </a:pPr>
              <a:t>29</a:t>
            </a:fld>
            <a:endParaRPr lang="en-US" altLang="fa-IR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917481-15EF-413D-A71A-142C035BB2F0}" type="slidenum">
              <a:rPr lang="en-US" altLang="fa-IR" smtClean="0"/>
              <a:pPr>
                <a:spcBef>
                  <a:spcPct val="0"/>
                </a:spcBef>
              </a:pPr>
              <a:t>3</a:t>
            </a:fld>
            <a:endParaRPr lang="en-US" altLang="fa-IR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56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8AD4D-2454-4BFE-A992-2C628DF8CF36}" type="slidenum">
              <a:rPr lang="en-US" altLang="fa-IR" smtClean="0"/>
              <a:pPr>
                <a:spcBef>
                  <a:spcPct val="0"/>
                </a:spcBef>
              </a:pPr>
              <a:t>30</a:t>
            </a:fld>
            <a:endParaRPr lang="en-US" altLang="fa-IR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6625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C739F0-A91B-471B-A5F2-BB786E02DABE}" type="slidenum">
              <a:rPr lang="en-US" altLang="fa-IR" smtClean="0"/>
              <a:pPr>
                <a:spcBef>
                  <a:spcPct val="0"/>
                </a:spcBef>
              </a:pPr>
              <a:t>31</a:t>
            </a:fld>
            <a:endParaRPr lang="en-US" altLang="fa-IR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1776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A15B3D-FB3F-479F-B51C-B97BF0099609}" type="slidenum">
              <a:rPr lang="en-US" altLang="fa-IR" smtClean="0"/>
              <a:pPr>
                <a:spcBef>
                  <a:spcPct val="0"/>
                </a:spcBef>
              </a:pPr>
              <a:t>32</a:t>
            </a:fld>
            <a:endParaRPr lang="en-US" altLang="fa-IR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779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B67C9C-E27E-41A1-99B2-84F1EE48B458}" type="slidenum">
              <a:rPr lang="en-US" altLang="fa-IR" smtClean="0"/>
              <a:pPr>
                <a:spcBef>
                  <a:spcPct val="0"/>
                </a:spcBef>
              </a:pPr>
              <a:t>33</a:t>
            </a:fld>
            <a:endParaRPr lang="en-US" altLang="fa-IR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745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6BADB9E-E0A8-4B05-96FF-053BC8C99B44}" type="slidenum">
              <a:rPr lang="en-US" altLang="fa-IR" smtClean="0"/>
              <a:pPr>
                <a:spcBef>
                  <a:spcPct val="0"/>
                </a:spcBef>
              </a:pPr>
              <a:t>34</a:t>
            </a:fld>
            <a:endParaRPr lang="en-US" altLang="fa-IR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68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588C38-0D9E-4710-8115-4475642A8106}" type="slidenum">
              <a:rPr lang="en-US" altLang="fa-IR" smtClean="0"/>
              <a:pPr>
                <a:spcBef>
                  <a:spcPct val="0"/>
                </a:spcBef>
              </a:pPr>
              <a:t>35</a:t>
            </a:fld>
            <a:endParaRPr lang="en-US" altLang="fa-IR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31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9A9C37-F6F0-4320-8827-2AC3EB253710}" type="slidenum">
              <a:rPr lang="en-US" altLang="fa-IR" smtClean="0"/>
              <a:pPr>
                <a:spcBef>
                  <a:spcPct val="0"/>
                </a:spcBef>
              </a:pPr>
              <a:t>36</a:t>
            </a:fld>
            <a:endParaRPr lang="en-US" altLang="fa-IR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875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90D6B3-32EB-4911-9926-44508E176313}" type="slidenum">
              <a:rPr lang="en-US" altLang="fa-IR" smtClean="0"/>
              <a:pPr>
                <a:spcBef>
                  <a:spcPct val="0"/>
                </a:spcBef>
              </a:pPr>
              <a:t>37</a:t>
            </a:fld>
            <a:endParaRPr lang="en-US" altLang="fa-IR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91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4F3B16C-DAFF-423F-85DD-3D4611A5AF24}" type="slidenum">
              <a:rPr lang="en-US" altLang="fa-IR" smtClean="0"/>
              <a:pPr>
                <a:spcBef>
                  <a:spcPct val="0"/>
                </a:spcBef>
              </a:pPr>
              <a:t>38</a:t>
            </a:fld>
            <a:endParaRPr lang="en-US" altLang="fa-IR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67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F3DC8E-099E-4E4D-8943-914DB6BB7B9C}" type="slidenum">
              <a:rPr lang="en-US" altLang="fa-IR" smtClean="0"/>
              <a:pPr>
                <a:spcBef>
                  <a:spcPct val="0"/>
                </a:spcBef>
              </a:pPr>
              <a:t>39</a:t>
            </a:fld>
            <a:endParaRPr lang="en-US" altLang="fa-IR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94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0D5B85-5796-4B37-9823-C8E8E93C839E}" type="slidenum">
              <a:rPr lang="en-US" altLang="fa-IR" smtClean="0"/>
              <a:pPr>
                <a:spcBef>
                  <a:spcPct val="0"/>
                </a:spcBef>
              </a:pPr>
              <a:t>4</a:t>
            </a:fld>
            <a:endParaRPr lang="en-US" altLang="fa-IR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92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EC7A91-51DA-41C0-9389-8352EE45BB98}" type="slidenum">
              <a:rPr lang="en-US" altLang="fa-IR" smtClean="0"/>
              <a:pPr>
                <a:spcBef>
                  <a:spcPct val="0"/>
                </a:spcBef>
              </a:pPr>
              <a:t>40</a:t>
            </a:fld>
            <a:endParaRPr lang="en-US" altLang="fa-IR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8567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B07482-1375-424A-80EE-8F7BD7EAC3F0}" type="slidenum">
              <a:rPr lang="en-US" altLang="fa-IR" smtClean="0"/>
              <a:pPr>
                <a:spcBef>
                  <a:spcPct val="0"/>
                </a:spcBef>
              </a:pPr>
              <a:t>41</a:t>
            </a:fld>
            <a:endParaRPr lang="en-US" altLang="fa-IR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283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281953D-8475-406A-869A-24DD63A91ED3}" type="slidenum">
              <a:rPr lang="en-US" altLang="fa-IR" smtClean="0"/>
              <a:pPr>
                <a:spcBef>
                  <a:spcPct val="0"/>
                </a:spcBef>
              </a:pPr>
              <a:t>42</a:t>
            </a:fld>
            <a:endParaRPr lang="en-US" altLang="fa-IR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013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6DEC2A-941E-494E-B8A2-033CE2BE46BA}" type="slidenum">
              <a:rPr lang="en-US" altLang="fa-IR" smtClean="0"/>
              <a:pPr>
                <a:spcBef>
                  <a:spcPct val="0"/>
                </a:spcBef>
              </a:pPr>
              <a:t>43</a:t>
            </a:fld>
            <a:endParaRPr lang="en-US" altLang="fa-IR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411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56129B-BC35-4774-BFD6-54D1BC311AC4}" type="slidenum">
              <a:rPr lang="en-US" altLang="fa-IR" smtClean="0"/>
              <a:pPr>
                <a:spcBef>
                  <a:spcPct val="0"/>
                </a:spcBef>
              </a:pPr>
              <a:t>44</a:t>
            </a:fld>
            <a:endParaRPr lang="en-US" altLang="fa-IR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824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CE7FB0-CE68-433A-AE93-589D2D9E02E5}" type="slidenum">
              <a:rPr lang="en-US" altLang="fa-IR" smtClean="0"/>
              <a:pPr>
                <a:spcBef>
                  <a:spcPct val="0"/>
                </a:spcBef>
              </a:pPr>
              <a:t>5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92373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D938B0-A7CA-4944-86EC-20A207609E26}" type="slidenum">
              <a:rPr lang="en-US" smtClean="0">
                <a:cs typeface="Arial" pitchFamily="34" charset="0"/>
              </a:rPr>
              <a:pPr/>
              <a:t>6</a:t>
            </a:fld>
            <a:endParaRPr lang="en-US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796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F9FBAD-EB41-4799-BC3B-93AABC51099D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680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C4A769-22C1-49A4-909C-FB911D0F4FEA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27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FE47597-1A33-496F-B701-D2C411DFBB63}" type="slidenum">
              <a:rPr lang="en-US" altLang="fa-IR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9</a:t>
            </a:fld>
            <a:endParaRPr lang="en-US" altLang="fa-IR" smtClean="0"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368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623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65EB2-363F-473C-B035-859175121DD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08600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9DCBA-D4D0-4D9D-A3A7-4109B9C02EF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53991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150" y="403225"/>
            <a:ext cx="7773988" cy="4445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01F3A-9ACE-47DD-BA75-336291F1BB2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16101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F59E5-F18D-4BFA-B31D-B743F239D33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72982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04F9-210E-4CCC-A483-B4FD7FD6C0F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726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284B3-E18A-4129-818B-679469F208C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8005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DB7C-2A3D-4B30-B67F-2229ADA78D0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6924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69C90-C256-4628-9645-87F88E6BE57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340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93AC2-BD83-4018-A0BD-F4F24FE5329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38896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E1395-BE56-4480-BC1A-EA94045DDB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4193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5755B-BE1C-4370-81DF-F0336816B37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483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2CBF7B4-075C-467F-B0BC-DD3163AB525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Placement and Routing Algorithms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390003-B516-47E2-983F-DEF51747929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Temperature Reduction Function</a:t>
            </a:r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381000" y="2190750"/>
          <a:ext cx="73056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Chart" r:id="rId4" imgW="7305913" imgH="2476738" progId="Excel.Chart.8">
                  <p:embed/>
                </p:oleObj>
              </mc:Choice>
              <mc:Fallback>
                <p:oleObj name="Chart" r:id="rId4" imgW="7305913" imgH="247673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90750"/>
                        <a:ext cx="7305675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000875" y="4714875"/>
            <a:ext cx="1357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9A445A-4EC8-4690-801C-01C19D65948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Cost Decrease</a:t>
            </a:r>
          </a:p>
        </p:txBody>
      </p:sp>
      <p:graphicFrame>
        <p:nvGraphicFramePr>
          <p:cNvPr id="24580" name="Object 3"/>
          <p:cNvGraphicFramePr>
            <a:graphicFrameLocks noChangeAspect="1"/>
          </p:cNvGraphicFramePr>
          <p:nvPr/>
        </p:nvGraphicFramePr>
        <p:xfrm>
          <a:off x="304800" y="2190750"/>
          <a:ext cx="73152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Chart" r:id="rId4" imgW="7315438" imgH="2476738" progId="Excel.Chart.8">
                  <p:embed/>
                </p:oleObj>
              </mc:Choice>
              <mc:Fallback>
                <p:oleObj name="Chart" r:id="rId4" imgW="7315438" imgH="247673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90750"/>
                        <a:ext cx="73152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7000875" y="4714875"/>
            <a:ext cx="1357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iteration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5800" y="4941168"/>
            <a:ext cx="7772400" cy="926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31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lvl="1" indent="0" eaLnBrk="1" hangingPunct="1">
              <a:buNone/>
            </a:pPr>
            <a:r>
              <a:rPr lang="en-US" altLang="fa-IR" kern="0" dirty="0" smtClean="0"/>
              <a:t>Cost of current placement</a:t>
            </a:r>
          </a:p>
          <a:p>
            <a:pPr lvl="1" eaLnBrk="1" hangingPunct="1"/>
            <a:endParaRPr lang="en-US" altLang="fa-IR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48C569-EE3A-4F2E-9660-BDA30DAEB7E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Accepted Moves</a:t>
            </a:r>
          </a:p>
        </p:txBody>
      </p:sp>
      <p:graphicFrame>
        <p:nvGraphicFramePr>
          <p:cNvPr id="26628" name="Object 3"/>
          <p:cNvGraphicFramePr>
            <a:graphicFrameLocks noChangeAspect="1"/>
          </p:cNvGraphicFramePr>
          <p:nvPr/>
        </p:nvGraphicFramePr>
        <p:xfrm>
          <a:off x="381000" y="2190750"/>
          <a:ext cx="73152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Chart" r:id="rId4" imgW="7315438" imgH="2476738" progId="Excel.Chart.8">
                  <p:embed/>
                </p:oleObj>
              </mc:Choice>
              <mc:Fallback>
                <p:oleObj name="Chart" r:id="rId4" imgW="7315438" imgH="2476738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190750"/>
                        <a:ext cx="73152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000875" y="4714875"/>
            <a:ext cx="1357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  <a:latin typeface="Times New Roman" panose="02020603050405020304" pitchFamily="18" charset="0"/>
              </a:rPr>
              <a:t>iteration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59F466-4435-4856-8F85-4623BA704A6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fa-IR" smtClean="0"/>
              <a:t>SA Paramters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The quality of results is highly dependent on parameters:</a:t>
            </a:r>
          </a:p>
          <a:p>
            <a:pPr lvl="1" eaLnBrk="1" hangingPunct="1"/>
            <a:r>
              <a:rPr lang="en-US" altLang="fa-IR"/>
              <a:t> Initial Temperature</a:t>
            </a:r>
          </a:p>
          <a:p>
            <a:pPr lvl="1" eaLnBrk="1" hangingPunct="1"/>
            <a:r>
              <a:rPr lang="en-US" altLang="fa-IR"/>
              <a:t>  Final Temperature</a:t>
            </a:r>
          </a:p>
          <a:p>
            <a:pPr lvl="1" eaLnBrk="1" hangingPunct="1"/>
            <a:r>
              <a:rPr lang="en-US" altLang="fa-IR"/>
              <a:t>  Inner Loop Criterion</a:t>
            </a:r>
          </a:p>
          <a:p>
            <a:pPr lvl="1" eaLnBrk="1" hangingPunct="1"/>
            <a:r>
              <a:rPr lang="en-US" altLang="fa-IR"/>
              <a:t>  Cooling Schedule</a:t>
            </a:r>
          </a:p>
          <a:p>
            <a:pPr lvl="1" eaLnBrk="1" hangingPunct="1"/>
            <a:r>
              <a:rPr lang="en-US" altLang="fa-IR"/>
              <a:t>  Move Function</a:t>
            </a:r>
          </a:p>
          <a:p>
            <a:pPr lvl="1" eaLnBrk="1" hangingPunct="1"/>
            <a:r>
              <a:rPr lang="en-US" altLang="fa-IR"/>
              <a:t>  Cost Function</a:t>
            </a:r>
          </a:p>
          <a:p>
            <a:pPr lvl="2" eaLnBrk="1" hangingPunct="1"/>
            <a:endParaRPr lang="en-US" altLang="fa-IR"/>
          </a:p>
          <a:p>
            <a:pPr lvl="2" eaLnBrk="1" hangingPunct="1"/>
            <a:endParaRPr lang="en-US" alt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1905000" cy="457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031F99-C207-4800-A1C1-6243E7196A7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dirty="0" smtClean="0">
              <a:solidFill>
                <a:schemeClr val="tx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Range Limit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720"/>
            <a:ext cx="7772400" cy="1152128"/>
          </a:xfrm>
        </p:spPr>
        <p:txBody>
          <a:bodyPr/>
          <a:lstStyle/>
          <a:p>
            <a:r>
              <a:rPr lang="en-US" altLang="fa-IR" sz="2800" dirty="0" smtClean="0"/>
              <a:t>Range Limiter:</a:t>
            </a:r>
          </a:p>
          <a:p>
            <a:pPr lvl="1"/>
            <a:r>
              <a:rPr lang="en-US" altLang="fa-IR" sz="2800" dirty="0" smtClean="0"/>
              <a:t>Defines maximum </a:t>
            </a:r>
            <a:r>
              <a:rPr lang="en-US" altLang="fa-IR" sz="2800" dirty="0" smtClean="0">
                <a:sym typeface="Symbol" panose="05050102010706020507" pitchFamily="18" charset="2"/>
              </a:rPr>
              <a:t>x and y accepted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4" y="2060848"/>
            <a:ext cx="4438788" cy="43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003AE6-0A41-42E0-A169-63BEA22B2C0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Placement Algorithm: VPR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71563"/>
            <a:ext cx="8820150" cy="4648200"/>
          </a:xfrm>
        </p:spPr>
        <p:txBody>
          <a:bodyPr/>
          <a:lstStyle/>
          <a:p>
            <a:pPr eaLnBrk="1" hangingPunct="1"/>
            <a:r>
              <a:rPr lang="en-US" altLang="fa-IR" dirty="0" err="1" smtClean="0"/>
              <a:t>VPR</a:t>
            </a:r>
            <a:r>
              <a:rPr lang="en-US" altLang="fa-IR" dirty="0" smtClean="0"/>
              <a:t>:</a:t>
            </a:r>
          </a:p>
          <a:p>
            <a:pPr lvl="1" eaLnBrk="1" hangingPunct="1"/>
            <a:r>
              <a:rPr lang="en-US" altLang="fa-IR" dirty="0" smtClean="0"/>
              <a:t>Based on simulated annealing</a:t>
            </a:r>
          </a:p>
          <a:p>
            <a:pPr lvl="1" eaLnBrk="1" hangingPunct="1"/>
            <a:endParaRPr lang="en-US" altLang="fa-IR" dirty="0" smtClean="0"/>
          </a:p>
          <a:p>
            <a:pPr eaLnBrk="1" hangingPunct="1"/>
            <a:r>
              <a:rPr lang="en-US" altLang="fa-IR" dirty="0" smtClean="0"/>
              <a:t>Temperature updating:</a:t>
            </a:r>
          </a:p>
          <a:p>
            <a:pPr lvl="1"/>
            <a:r>
              <a:rPr lang="en-US" altLang="fa-IR" dirty="0" err="1" smtClean="0"/>
              <a:t>T</a:t>
            </a:r>
            <a:r>
              <a:rPr lang="en-US" altLang="fa-IR" baseline="-25000" dirty="0" err="1" smtClean="0"/>
              <a:t>new</a:t>
            </a:r>
            <a:r>
              <a:rPr lang="en-US" altLang="fa-IR" dirty="0" smtClean="0"/>
              <a:t>=</a:t>
            </a:r>
            <a:r>
              <a:rPr lang="en-US" altLang="fa-IR" dirty="0" err="1" smtClean="0"/>
              <a:t>T</a:t>
            </a:r>
            <a:r>
              <a:rPr lang="en-US" altLang="fa-IR" baseline="-25000" dirty="0" err="1" smtClean="0"/>
              <a:t>old</a:t>
            </a:r>
            <a:r>
              <a:rPr lang="en-US" altLang="fa-IR" dirty="0" err="1" smtClean="0"/>
              <a:t>×</a:t>
            </a:r>
            <a:r>
              <a:rPr lang="en-US" altLang="fa-IR" dirty="0" err="1" smtClean="0">
                <a:latin typeface="Symbol" panose="05050102010706020507" pitchFamily="18" charset="2"/>
              </a:rPr>
              <a:t>g</a:t>
            </a:r>
            <a:endParaRPr lang="en-US" altLang="fa-IR" dirty="0" smtClean="0">
              <a:latin typeface="Symbol" panose="05050102010706020507" pitchFamily="18" charset="2"/>
            </a:endParaRPr>
          </a:p>
          <a:p>
            <a:pPr lvl="1"/>
            <a:r>
              <a:rPr lang="en-US" altLang="fa-IR" b="1" dirty="0" smtClean="0"/>
              <a:t>Idea:</a:t>
            </a:r>
            <a:endParaRPr lang="en-US" altLang="fa-IR" dirty="0" smtClean="0"/>
          </a:p>
          <a:p>
            <a:pPr lvl="2"/>
            <a:r>
              <a:rPr lang="en-US" altLang="fa-IR" dirty="0" smtClean="0"/>
              <a:t>If </a:t>
            </a:r>
            <a:r>
              <a:rPr lang="en-US" altLang="fa-IR" dirty="0" smtClean="0">
                <a:latin typeface="Symbol" panose="05050102010706020507" pitchFamily="18" charset="2"/>
              </a:rPr>
              <a:t>a </a:t>
            </a:r>
            <a:r>
              <a:rPr lang="en-US" altLang="fa-IR" dirty="0" smtClean="0"/>
              <a:t>too large due to high temperature</a:t>
            </a:r>
          </a:p>
          <a:p>
            <a:pPr lvl="3"/>
            <a:r>
              <a:rPr lang="en-US" altLang="fa-IR" dirty="0" smtClean="0"/>
              <a:t>Decrease temperature faster</a:t>
            </a:r>
          </a:p>
          <a:p>
            <a:pPr lvl="2"/>
            <a:r>
              <a:rPr lang="en-US" altLang="fa-IR" dirty="0" smtClean="0"/>
              <a:t>If </a:t>
            </a:r>
            <a:r>
              <a:rPr lang="en-US" altLang="fa-IR" dirty="0" smtClean="0">
                <a:latin typeface="Symbol" panose="05050102010706020507" pitchFamily="18" charset="2"/>
              </a:rPr>
              <a:t>a </a:t>
            </a:r>
            <a:r>
              <a:rPr lang="en-US" altLang="fa-IR" dirty="0" smtClean="0"/>
              <a:t>too small due to no significant improvement</a:t>
            </a:r>
          </a:p>
          <a:p>
            <a:pPr lvl="3"/>
            <a:r>
              <a:rPr lang="en-US" altLang="fa-IR" dirty="0" smtClean="0"/>
              <a:t>Decrease temperature faster</a:t>
            </a:r>
          </a:p>
          <a:p>
            <a:pPr lvl="2"/>
            <a:r>
              <a:rPr lang="en-US" altLang="fa-IR" dirty="0" smtClean="0"/>
              <a:t>Spend more time in good </a:t>
            </a:r>
            <a:r>
              <a:rPr lang="en-US" altLang="fa-IR" dirty="0" smtClean="0">
                <a:latin typeface="Symbol" panose="05050102010706020507" pitchFamily="18" charset="2"/>
              </a:rPr>
              <a:t>a</a:t>
            </a:r>
            <a:r>
              <a:rPr lang="en-US" altLang="fa-IR" dirty="0" smtClean="0"/>
              <a:t> range with more productive perturbs.</a:t>
            </a:r>
          </a:p>
          <a:p>
            <a:pPr eaLnBrk="1" hangingPunct="1"/>
            <a:r>
              <a:rPr lang="en-US" altLang="fa-IR" dirty="0" smtClean="0"/>
              <a:t>Cost:</a:t>
            </a:r>
          </a:p>
          <a:p>
            <a:pPr lvl="1" eaLnBrk="1" hangingPunct="1"/>
            <a:r>
              <a:rPr lang="en-US" altLang="fa-IR" dirty="0" smtClean="0"/>
              <a:t>Total wire length (Bounding box)</a:t>
            </a:r>
          </a:p>
          <a:p>
            <a:pPr lvl="1" eaLnBrk="1" hangingPunct="1"/>
            <a:r>
              <a:rPr lang="en-US" altLang="fa-IR" dirty="0" smtClean="0"/>
              <a:t>Congestion</a:t>
            </a:r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838" y="1000125"/>
            <a:ext cx="28321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5912735" y="1571625"/>
            <a:ext cx="17556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lvl="2" eaLnBrk="1" hangingPunct="1">
              <a:spcBef>
                <a:spcPct val="0"/>
              </a:spcBef>
              <a:buFontTx/>
              <a:buNone/>
            </a:pPr>
            <a:r>
              <a:rPr lang="en-US" altLang="fa-IR" dirty="0" smtClean="0">
                <a:latin typeface="Times New Roman" panose="02020603050405020304" pitchFamily="18" charset="0"/>
              </a:rPr>
              <a:t>acceptance rate</a:t>
            </a:r>
            <a:endParaRPr lang="en-US" altLang="fa-I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7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7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277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STA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86A646-733B-49D8-9C57-DBB14E5F6C2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35175"/>
            <a:ext cx="3487737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857375"/>
            <a:ext cx="472916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Sequential Circuits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Represented as:</a:t>
            </a:r>
          </a:p>
          <a:p>
            <a:pPr lvl="1"/>
            <a:r>
              <a:rPr lang="en-US" altLang="fa-IR" smtClean="0"/>
              <a:t>a set of combinational blocks that lie between latches.</a:t>
            </a:r>
          </a:p>
          <a:p>
            <a:pPr lvl="1"/>
            <a:r>
              <a:rPr lang="en-US" altLang="fa-IR" smtClean="0"/>
              <a:t>A timing graph may be constructed for each of these blocks</a:t>
            </a:r>
          </a:p>
          <a:p>
            <a:pPr lvl="2"/>
            <a:r>
              <a:rPr lang="en-US" altLang="fa-IR" smtClean="0"/>
              <a:t>Inputs of graph: PIs + FF outputs</a:t>
            </a:r>
          </a:p>
          <a:p>
            <a:pPr lvl="2"/>
            <a:r>
              <a:rPr lang="en-US" altLang="fa-IR" smtClean="0"/>
              <a:t>Outputs of graph: POs + FF inputs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4F6CAC-7A7F-4922-9D23-D7F38802EB0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857625"/>
            <a:ext cx="60960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fa-IR" smtClean="0"/>
              <a:t>STA Algorithm</a:t>
            </a:r>
          </a:p>
        </p:txBody>
      </p:sp>
      <p:sp>
        <p:nvSpPr>
          <p:cNvPr id="38915" name="Slide Number Placeholder 3"/>
          <p:cNvSpPr txBox="1">
            <a:spLocks noGrp="1"/>
          </p:cNvSpPr>
          <p:nvPr/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7F7621C-B14E-4880-8526-0209E026A2C2}" type="slidenum">
              <a:rPr lang="en-US" altLang="fa-IR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755650" y="3429000"/>
          <a:ext cx="6934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Microsoft Equation 3.0" r:id="rId4" imgW="2959100" imgH="584200" progId="Equation.3">
                  <p:embed/>
                </p:oleObj>
              </mc:Choice>
              <mc:Fallback>
                <p:oleObj name="Microsoft Equation 3.0" r:id="rId4" imgW="29591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29000"/>
                        <a:ext cx="6934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Content Placeholder 2"/>
          <p:cNvSpPr>
            <a:spLocks/>
          </p:cNvSpPr>
          <p:nvPr/>
        </p:nvSpPr>
        <p:spPr bwMode="auto">
          <a:xfrm>
            <a:off x="685800" y="1219200"/>
            <a:ext cx="8243888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en-US" altLang="fa-IR"/>
              <a:t>Traverse in topological order</a:t>
            </a:r>
          </a:p>
          <a:p>
            <a:pPr lvl="1"/>
            <a:r>
              <a:rPr lang="en-US" altLang="fa-IR"/>
              <a:t>Apply:</a:t>
            </a:r>
            <a:endParaRPr lang="en-US" altLang="fa-IR" i="1"/>
          </a:p>
        </p:txBody>
      </p:sp>
      <p:sp>
        <p:nvSpPr>
          <p:cNvPr id="389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5B298-CED4-4DBE-B73B-679F9414425B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STA Algorithm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2DE04-1B90-4653-9AA6-29E68EB28C7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990600" y="5146675"/>
          <a:ext cx="6934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0" name="Equation" r:id="rId4" imgW="2959100" imgH="584200" progId="Equation.3">
                  <p:embed/>
                </p:oleObj>
              </mc:Choice>
              <mc:Fallback>
                <p:oleObj name="Equation" r:id="rId4" imgW="2959100" imgH="584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46675"/>
                        <a:ext cx="6934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Oval 7"/>
          <p:cNvSpPr>
            <a:spLocks noChangeArrowheads="1"/>
          </p:cNvSpPr>
          <p:nvPr/>
        </p:nvSpPr>
        <p:spPr bwMode="auto">
          <a:xfrm>
            <a:off x="1476375" y="1268413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6" name="Oval 8"/>
          <p:cNvSpPr>
            <a:spLocks noChangeArrowheads="1"/>
          </p:cNvSpPr>
          <p:nvPr/>
        </p:nvSpPr>
        <p:spPr bwMode="auto">
          <a:xfrm>
            <a:off x="1476375" y="22050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7" name="Oval 9"/>
          <p:cNvSpPr>
            <a:spLocks noChangeArrowheads="1"/>
          </p:cNvSpPr>
          <p:nvPr/>
        </p:nvSpPr>
        <p:spPr bwMode="auto">
          <a:xfrm>
            <a:off x="1476375" y="3140075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1476375" y="4076700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3276600" y="26368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0" name="Oval 12"/>
          <p:cNvSpPr>
            <a:spLocks noChangeArrowheads="1"/>
          </p:cNvSpPr>
          <p:nvPr/>
        </p:nvSpPr>
        <p:spPr bwMode="auto">
          <a:xfrm>
            <a:off x="5076825" y="1628775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1" name="Oval 13"/>
          <p:cNvSpPr>
            <a:spLocks noChangeArrowheads="1"/>
          </p:cNvSpPr>
          <p:nvPr/>
        </p:nvSpPr>
        <p:spPr bwMode="auto">
          <a:xfrm>
            <a:off x="5076825" y="37163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2" name="Oval 14"/>
          <p:cNvSpPr>
            <a:spLocks noChangeArrowheads="1"/>
          </p:cNvSpPr>
          <p:nvPr/>
        </p:nvSpPr>
        <p:spPr bwMode="auto">
          <a:xfrm>
            <a:off x="6877050" y="26368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73" name="Freeform 19"/>
          <p:cNvSpPr>
            <a:spLocks/>
          </p:cNvSpPr>
          <p:nvPr/>
        </p:nvSpPr>
        <p:spPr bwMode="auto">
          <a:xfrm>
            <a:off x="2195513" y="1628775"/>
            <a:ext cx="2881312" cy="215900"/>
          </a:xfrm>
          <a:custGeom>
            <a:avLst/>
            <a:gdLst>
              <a:gd name="T0" fmla="*/ 0 w 1815"/>
              <a:gd name="T1" fmla="*/ 0 h 136"/>
              <a:gd name="T2" fmla="*/ 2147483646 w 1815"/>
              <a:gd name="T3" fmla="*/ 0 h 136"/>
              <a:gd name="T4" fmla="*/ 2147483646 w 1815"/>
              <a:gd name="T5" fmla="*/ 2147483646 h 136"/>
              <a:gd name="T6" fmla="*/ 2147483646 w 1815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1815"/>
              <a:gd name="T13" fmla="*/ 0 h 136"/>
              <a:gd name="T14" fmla="*/ 1815 w 1815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5" h="136">
                <a:moveTo>
                  <a:pt x="0" y="0"/>
                </a:moveTo>
                <a:lnTo>
                  <a:pt x="1406" y="0"/>
                </a:lnTo>
                <a:lnTo>
                  <a:pt x="1406" y="136"/>
                </a:lnTo>
                <a:lnTo>
                  <a:pt x="1815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4" name="Freeform 20"/>
          <p:cNvSpPr>
            <a:spLocks/>
          </p:cNvSpPr>
          <p:nvPr/>
        </p:nvSpPr>
        <p:spPr bwMode="auto">
          <a:xfrm>
            <a:off x="2195513" y="2492375"/>
            <a:ext cx="1081087" cy="360363"/>
          </a:xfrm>
          <a:custGeom>
            <a:avLst/>
            <a:gdLst>
              <a:gd name="T0" fmla="*/ 0 w 681"/>
              <a:gd name="T1" fmla="*/ 0 h 227"/>
              <a:gd name="T2" fmla="*/ 2147483646 w 681"/>
              <a:gd name="T3" fmla="*/ 0 h 227"/>
              <a:gd name="T4" fmla="*/ 2147483646 w 681"/>
              <a:gd name="T5" fmla="*/ 2147483646 h 227"/>
              <a:gd name="T6" fmla="*/ 2147483646 w 681"/>
              <a:gd name="T7" fmla="*/ 2147483646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227"/>
              <a:gd name="T14" fmla="*/ 681 w 681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227">
                <a:moveTo>
                  <a:pt x="0" y="0"/>
                </a:moveTo>
                <a:lnTo>
                  <a:pt x="408" y="0"/>
                </a:lnTo>
                <a:lnTo>
                  <a:pt x="408" y="227"/>
                </a:lnTo>
                <a:lnTo>
                  <a:pt x="681" y="22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5" name="Freeform 21"/>
          <p:cNvSpPr>
            <a:spLocks/>
          </p:cNvSpPr>
          <p:nvPr/>
        </p:nvSpPr>
        <p:spPr bwMode="auto">
          <a:xfrm>
            <a:off x="2195513" y="3141663"/>
            <a:ext cx="1081087" cy="358775"/>
          </a:xfrm>
          <a:custGeom>
            <a:avLst/>
            <a:gdLst>
              <a:gd name="T0" fmla="*/ 0 w 681"/>
              <a:gd name="T1" fmla="*/ 2147483646 h 226"/>
              <a:gd name="T2" fmla="*/ 2147483646 w 681"/>
              <a:gd name="T3" fmla="*/ 2147483646 h 226"/>
              <a:gd name="T4" fmla="*/ 2147483646 w 681"/>
              <a:gd name="T5" fmla="*/ 0 h 226"/>
              <a:gd name="T6" fmla="*/ 2147483646 w 681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226"/>
              <a:gd name="T14" fmla="*/ 681 w 681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226">
                <a:moveTo>
                  <a:pt x="0" y="226"/>
                </a:moveTo>
                <a:lnTo>
                  <a:pt x="408" y="226"/>
                </a:lnTo>
                <a:lnTo>
                  <a:pt x="408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6" name="Freeform 22"/>
          <p:cNvSpPr>
            <a:spLocks/>
          </p:cNvSpPr>
          <p:nvPr/>
        </p:nvSpPr>
        <p:spPr bwMode="auto">
          <a:xfrm>
            <a:off x="2195513" y="4292600"/>
            <a:ext cx="2952750" cy="144463"/>
          </a:xfrm>
          <a:custGeom>
            <a:avLst/>
            <a:gdLst>
              <a:gd name="T0" fmla="*/ 0 w 1860"/>
              <a:gd name="T1" fmla="*/ 2147483646 h 91"/>
              <a:gd name="T2" fmla="*/ 2147483646 w 1860"/>
              <a:gd name="T3" fmla="*/ 2147483646 h 91"/>
              <a:gd name="T4" fmla="*/ 2147483646 w 1860"/>
              <a:gd name="T5" fmla="*/ 0 h 91"/>
              <a:gd name="T6" fmla="*/ 2147483646 w 1860"/>
              <a:gd name="T7" fmla="*/ 0 h 91"/>
              <a:gd name="T8" fmla="*/ 0 60000 65536"/>
              <a:gd name="T9" fmla="*/ 0 60000 65536"/>
              <a:gd name="T10" fmla="*/ 0 60000 65536"/>
              <a:gd name="T11" fmla="*/ 0 60000 65536"/>
              <a:gd name="T12" fmla="*/ 0 w 1860"/>
              <a:gd name="T13" fmla="*/ 0 h 91"/>
              <a:gd name="T14" fmla="*/ 1860 w 186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0" h="91">
                <a:moveTo>
                  <a:pt x="0" y="91"/>
                </a:moveTo>
                <a:lnTo>
                  <a:pt x="1452" y="91"/>
                </a:lnTo>
                <a:lnTo>
                  <a:pt x="1452" y="0"/>
                </a:lnTo>
                <a:lnTo>
                  <a:pt x="18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7" name="Freeform 23"/>
          <p:cNvSpPr>
            <a:spLocks/>
          </p:cNvSpPr>
          <p:nvPr/>
        </p:nvSpPr>
        <p:spPr bwMode="auto">
          <a:xfrm>
            <a:off x="3995738" y="2133600"/>
            <a:ext cx="1081087" cy="863600"/>
          </a:xfrm>
          <a:custGeom>
            <a:avLst/>
            <a:gdLst>
              <a:gd name="T0" fmla="*/ 0 w 681"/>
              <a:gd name="T1" fmla="*/ 2147483646 h 544"/>
              <a:gd name="T2" fmla="*/ 2147483646 w 681"/>
              <a:gd name="T3" fmla="*/ 2147483646 h 544"/>
              <a:gd name="T4" fmla="*/ 2147483646 w 681"/>
              <a:gd name="T5" fmla="*/ 0 h 544"/>
              <a:gd name="T6" fmla="*/ 2147483646 w 681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544"/>
              <a:gd name="T14" fmla="*/ 681 w 681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544">
                <a:moveTo>
                  <a:pt x="0" y="544"/>
                </a:moveTo>
                <a:lnTo>
                  <a:pt x="408" y="544"/>
                </a:lnTo>
                <a:lnTo>
                  <a:pt x="408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8" name="Freeform 24"/>
          <p:cNvSpPr>
            <a:spLocks/>
          </p:cNvSpPr>
          <p:nvPr/>
        </p:nvSpPr>
        <p:spPr bwMode="auto">
          <a:xfrm>
            <a:off x="4643438" y="2997200"/>
            <a:ext cx="433387" cy="1008063"/>
          </a:xfrm>
          <a:custGeom>
            <a:avLst/>
            <a:gdLst>
              <a:gd name="T0" fmla="*/ 0 w 273"/>
              <a:gd name="T1" fmla="*/ 0 h 635"/>
              <a:gd name="T2" fmla="*/ 0 w 273"/>
              <a:gd name="T3" fmla="*/ 2147483646 h 635"/>
              <a:gd name="T4" fmla="*/ 2147483646 w 273"/>
              <a:gd name="T5" fmla="*/ 2147483646 h 635"/>
              <a:gd name="T6" fmla="*/ 0 60000 65536"/>
              <a:gd name="T7" fmla="*/ 0 60000 65536"/>
              <a:gd name="T8" fmla="*/ 0 60000 65536"/>
              <a:gd name="T9" fmla="*/ 0 w 273"/>
              <a:gd name="T10" fmla="*/ 0 h 635"/>
              <a:gd name="T11" fmla="*/ 273 w 273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635">
                <a:moveTo>
                  <a:pt x="0" y="0"/>
                </a:moveTo>
                <a:lnTo>
                  <a:pt x="0" y="635"/>
                </a:lnTo>
                <a:lnTo>
                  <a:pt x="273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79" name="Freeform 25"/>
          <p:cNvSpPr>
            <a:spLocks/>
          </p:cNvSpPr>
          <p:nvPr/>
        </p:nvSpPr>
        <p:spPr bwMode="auto">
          <a:xfrm>
            <a:off x="5795963" y="1989138"/>
            <a:ext cx="1152525" cy="792162"/>
          </a:xfrm>
          <a:custGeom>
            <a:avLst/>
            <a:gdLst>
              <a:gd name="T0" fmla="*/ 0 w 726"/>
              <a:gd name="T1" fmla="*/ 0 h 499"/>
              <a:gd name="T2" fmla="*/ 2147483646 w 726"/>
              <a:gd name="T3" fmla="*/ 0 h 499"/>
              <a:gd name="T4" fmla="*/ 2147483646 w 726"/>
              <a:gd name="T5" fmla="*/ 2147483646 h 499"/>
              <a:gd name="T6" fmla="*/ 2147483646 w 726"/>
              <a:gd name="T7" fmla="*/ 2147483646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499"/>
              <a:gd name="T14" fmla="*/ 726 w 726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499">
                <a:moveTo>
                  <a:pt x="0" y="0"/>
                </a:moveTo>
                <a:lnTo>
                  <a:pt x="272" y="0"/>
                </a:lnTo>
                <a:lnTo>
                  <a:pt x="272" y="499"/>
                </a:lnTo>
                <a:lnTo>
                  <a:pt x="726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0" name="Freeform 26"/>
          <p:cNvSpPr>
            <a:spLocks/>
          </p:cNvSpPr>
          <p:nvPr/>
        </p:nvSpPr>
        <p:spPr bwMode="auto">
          <a:xfrm>
            <a:off x="5795963" y="3141663"/>
            <a:ext cx="1081087" cy="935037"/>
          </a:xfrm>
          <a:custGeom>
            <a:avLst/>
            <a:gdLst>
              <a:gd name="T0" fmla="*/ 0 w 681"/>
              <a:gd name="T1" fmla="*/ 2147483646 h 589"/>
              <a:gd name="T2" fmla="*/ 2147483646 w 681"/>
              <a:gd name="T3" fmla="*/ 2147483646 h 589"/>
              <a:gd name="T4" fmla="*/ 2147483646 w 681"/>
              <a:gd name="T5" fmla="*/ 0 h 589"/>
              <a:gd name="T6" fmla="*/ 2147483646 w 681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589"/>
              <a:gd name="T14" fmla="*/ 681 w 681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589">
                <a:moveTo>
                  <a:pt x="0" y="589"/>
                </a:moveTo>
                <a:lnTo>
                  <a:pt x="363" y="589"/>
                </a:lnTo>
                <a:lnTo>
                  <a:pt x="363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1" name="Line 27"/>
          <p:cNvSpPr>
            <a:spLocks noChangeShapeType="1"/>
          </p:cNvSpPr>
          <p:nvPr/>
        </p:nvSpPr>
        <p:spPr bwMode="auto">
          <a:xfrm>
            <a:off x="900113" y="24209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2" name="Line 28"/>
          <p:cNvSpPr>
            <a:spLocks noChangeShapeType="1"/>
          </p:cNvSpPr>
          <p:nvPr/>
        </p:nvSpPr>
        <p:spPr bwMode="auto">
          <a:xfrm>
            <a:off x="900113" y="27813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3" name="Line 29"/>
          <p:cNvSpPr>
            <a:spLocks noChangeShapeType="1"/>
          </p:cNvSpPr>
          <p:nvPr/>
        </p:nvSpPr>
        <p:spPr bwMode="auto">
          <a:xfrm>
            <a:off x="900113" y="14128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4" name="Line 30"/>
          <p:cNvSpPr>
            <a:spLocks noChangeShapeType="1"/>
          </p:cNvSpPr>
          <p:nvPr/>
        </p:nvSpPr>
        <p:spPr bwMode="auto">
          <a:xfrm>
            <a:off x="900113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5" name="Line 31"/>
          <p:cNvSpPr>
            <a:spLocks noChangeShapeType="1"/>
          </p:cNvSpPr>
          <p:nvPr/>
        </p:nvSpPr>
        <p:spPr bwMode="auto">
          <a:xfrm>
            <a:off x="900113" y="32845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6" name="Line 32"/>
          <p:cNvSpPr>
            <a:spLocks noChangeShapeType="1"/>
          </p:cNvSpPr>
          <p:nvPr/>
        </p:nvSpPr>
        <p:spPr bwMode="auto">
          <a:xfrm>
            <a:off x="900113" y="36449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7" name="Line 33"/>
          <p:cNvSpPr>
            <a:spLocks noChangeShapeType="1"/>
          </p:cNvSpPr>
          <p:nvPr/>
        </p:nvSpPr>
        <p:spPr bwMode="auto">
          <a:xfrm>
            <a:off x="900113" y="42926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8" name="Line 34"/>
          <p:cNvSpPr>
            <a:spLocks noChangeShapeType="1"/>
          </p:cNvSpPr>
          <p:nvPr/>
        </p:nvSpPr>
        <p:spPr bwMode="auto">
          <a:xfrm>
            <a:off x="900113" y="46529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0989" name="Text Box 35"/>
          <p:cNvSpPr txBox="1">
            <a:spLocks noChangeArrowheads="1"/>
          </p:cNvSpPr>
          <p:nvPr/>
        </p:nvSpPr>
        <p:spPr bwMode="auto">
          <a:xfrm>
            <a:off x="1692275" y="14128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90" name="Text Box 36"/>
          <p:cNvSpPr txBox="1">
            <a:spLocks noChangeArrowheads="1"/>
          </p:cNvSpPr>
          <p:nvPr/>
        </p:nvSpPr>
        <p:spPr bwMode="auto">
          <a:xfrm>
            <a:off x="1692275" y="22764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0991" name="Text Box 37"/>
          <p:cNvSpPr txBox="1">
            <a:spLocks noChangeArrowheads="1"/>
          </p:cNvSpPr>
          <p:nvPr/>
        </p:nvSpPr>
        <p:spPr bwMode="auto">
          <a:xfrm>
            <a:off x="1692275" y="32131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92" name="Text Box 38"/>
          <p:cNvSpPr txBox="1">
            <a:spLocks noChangeArrowheads="1"/>
          </p:cNvSpPr>
          <p:nvPr/>
        </p:nvSpPr>
        <p:spPr bwMode="auto">
          <a:xfrm>
            <a:off x="1692275" y="422116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0993" name="Text Box 39"/>
          <p:cNvSpPr txBox="1">
            <a:spLocks noChangeArrowheads="1"/>
          </p:cNvSpPr>
          <p:nvPr/>
        </p:nvSpPr>
        <p:spPr bwMode="auto">
          <a:xfrm>
            <a:off x="611188" y="11255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4" name="Text Box 40"/>
          <p:cNvSpPr txBox="1">
            <a:spLocks noChangeArrowheads="1"/>
          </p:cNvSpPr>
          <p:nvPr/>
        </p:nvSpPr>
        <p:spPr bwMode="auto">
          <a:xfrm>
            <a:off x="611188" y="16287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5" name="Text Box 41"/>
          <p:cNvSpPr txBox="1">
            <a:spLocks noChangeArrowheads="1"/>
          </p:cNvSpPr>
          <p:nvPr/>
        </p:nvSpPr>
        <p:spPr bwMode="auto">
          <a:xfrm>
            <a:off x="611188" y="20605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6" name="Text Box 42"/>
          <p:cNvSpPr txBox="1">
            <a:spLocks noChangeArrowheads="1"/>
          </p:cNvSpPr>
          <p:nvPr/>
        </p:nvSpPr>
        <p:spPr bwMode="auto">
          <a:xfrm>
            <a:off x="611188" y="2563813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7" name="Text Box 43"/>
          <p:cNvSpPr txBox="1">
            <a:spLocks noChangeArrowheads="1"/>
          </p:cNvSpPr>
          <p:nvPr/>
        </p:nvSpPr>
        <p:spPr bwMode="auto">
          <a:xfrm>
            <a:off x="611188" y="2978150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8" name="Text Box 44"/>
          <p:cNvSpPr txBox="1">
            <a:spLocks noChangeArrowheads="1"/>
          </p:cNvSpPr>
          <p:nvPr/>
        </p:nvSpPr>
        <p:spPr bwMode="auto">
          <a:xfrm>
            <a:off x="611188" y="348138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0999" name="Text Box 45"/>
          <p:cNvSpPr txBox="1">
            <a:spLocks noChangeArrowheads="1"/>
          </p:cNvSpPr>
          <p:nvPr/>
        </p:nvSpPr>
        <p:spPr bwMode="auto">
          <a:xfrm>
            <a:off x="611188" y="391318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000" name="Text Box 46"/>
          <p:cNvSpPr txBox="1">
            <a:spLocks noChangeArrowheads="1"/>
          </p:cNvSpPr>
          <p:nvPr/>
        </p:nvSpPr>
        <p:spPr bwMode="auto">
          <a:xfrm>
            <a:off x="611188" y="441642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071" name="Text Box 47"/>
          <p:cNvSpPr txBox="1">
            <a:spLocks noChangeArrowheads="1"/>
          </p:cNvSpPr>
          <p:nvPr/>
        </p:nvSpPr>
        <p:spPr bwMode="auto">
          <a:xfrm>
            <a:off x="2627313" y="11969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72" name="Text Box 48"/>
          <p:cNvSpPr txBox="1">
            <a:spLocks noChangeArrowheads="1"/>
          </p:cNvSpPr>
          <p:nvPr/>
        </p:nvSpPr>
        <p:spPr bwMode="auto">
          <a:xfrm>
            <a:off x="2411413" y="30686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073" name="Text Box 49"/>
          <p:cNvSpPr txBox="1">
            <a:spLocks noChangeArrowheads="1"/>
          </p:cNvSpPr>
          <p:nvPr/>
        </p:nvSpPr>
        <p:spPr bwMode="auto">
          <a:xfrm>
            <a:off x="2484438" y="19891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074" name="Text Box 50"/>
          <p:cNvSpPr txBox="1">
            <a:spLocks noChangeArrowheads="1"/>
          </p:cNvSpPr>
          <p:nvPr/>
        </p:nvSpPr>
        <p:spPr bwMode="auto">
          <a:xfrm>
            <a:off x="2555875" y="400526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1005" name="Text Box 51"/>
          <p:cNvSpPr txBox="1">
            <a:spLocks noChangeArrowheads="1"/>
          </p:cNvSpPr>
          <p:nvPr/>
        </p:nvSpPr>
        <p:spPr bwMode="auto">
          <a:xfrm>
            <a:off x="3490913" y="27082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076" name="Text Box 52"/>
          <p:cNvSpPr txBox="1">
            <a:spLocks noChangeArrowheads="1"/>
          </p:cNvSpPr>
          <p:nvPr/>
        </p:nvSpPr>
        <p:spPr bwMode="auto">
          <a:xfrm>
            <a:off x="4067175" y="25654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7" name="Text Box 53"/>
          <p:cNvSpPr txBox="1">
            <a:spLocks noChangeArrowheads="1"/>
          </p:cNvSpPr>
          <p:nvPr/>
        </p:nvSpPr>
        <p:spPr bwMode="auto">
          <a:xfrm>
            <a:off x="5291138" y="1700213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078" name="Text Box 54"/>
          <p:cNvSpPr txBox="1">
            <a:spLocks noChangeArrowheads="1"/>
          </p:cNvSpPr>
          <p:nvPr/>
        </p:nvSpPr>
        <p:spPr bwMode="auto">
          <a:xfrm>
            <a:off x="5940425" y="153511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9" name="Text Box 55"/>
          <p:cNvSpPr txBox="1">
            <a:spLocks noChangeArrowheads="1"/>
          </p:cNvSpPr>
          <p:nvPr/>
        </p:nvSpPr>
        <p:spPr bwMode="auto">
          <a:xfrm>
            <a:off x="5219700" y="38608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1010" name="Text Box 56"/>
          <p:cNvSpPr txBox="1">
            <a:spLocks noChangeArrowheads="1"/>
          </p:cNvSpPr>
          <p:nvPr/>
        </p:nvSpPr>
        <p:spPr bwMode="auto">
          <a:xfrm>
            <a:off x="7019925" y="27813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1011" name="Line 57"/>
          <p:cNvSpPr>
            <a:spLocks noChangeShapeType="1"/>
          </p:cNvSpPr>
          <p:nvPr/>
        </p:nvSpPr>
        <p:spPr bwMode="auto">
          <a:xfrm>
            <a:off x="7596188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82" name="Text Box 58"/>
          <p:cNvSpPr txBox="1">
            <a:spLocks noChangeArrowheads="1"/>
          </p:cNvSpPr>
          <p:nvPr/>
        </p:nvSpPr>
        <p:spPr bwMode="auto">
          <a:xfrm>
            <a:off x="5795963" y="3644900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auto">
          <a:xfrm>
            <a:off x="7667625" y="24923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143500" y="4643438"/>
            <a:ext cx="3357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latin typeface="+mj-lt"/>
              </a:rPr>
              <a:t>Wire delays integrated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" grpId="0"/>
      <p:bldP spid="1072" grpId="0"/>
      <p:bldP spid="1073" grpId="0"/>
      <p:bldP spid="1074" grpId="0"/>
      <p:bldP spid="1076" grpId="0"/>
      <p:bldP spid="1078" grpId="0"/>
      <p:bldP spid="1082" grpId="0"/>
      <p:bldP spid="10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D28C0-AA4E-4870-A1AA-42C6E99D647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FPGA Placement &amp; Routing</a:t>
            </a:r>
          </a:p>
        </p:txBody>
      </p:sp>
      <p:pic>
        <p:nvPicPr>
          <p:cNvPr id="614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39850"/>
            <a:ext cx="53340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2700" smtClean="0"/>
              <a:t>STA: Critical Path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mtClean="0"/>
              <a:t>Critical path:</a:t>
            </a:r>
          </a:p>
          <a:p>
            <a:pPr lvl="1"/>
            <a:r>
              <a:rPr lang="en-US" altLang="fa-IR" smtClean="0"/>
              <a:t>Trace back from the PO with largest arrival time</a:t>
            </a:r>
          </a:p>
          <a:p>
            <a:pPr lvl="2"/>
            <a:r>
              <a:rPr lang="en-US" altLang="fa-IR" smtClean="0"/>
              <a:t>This is the output of last block on critical path</a:t>
            </a:r>
          </a:p>
          <a:p>
            <a:pPr lvl="1"/>
            <a:r>
              <a:rPr lang="en-US" altLang="fa-IR" smtClean="0"/>
              <a:t>Identify the latest arriving input of the block</a:t>
            </a:r>
          </a:p>
          <a:p>
            <a:pPr lvl="1"/>
            <a:r>
              <a:rPr lang="en-US" altLang="fa-IR" smtClean="0"/>
              <a:t>Identify the block that causes this transition</a:t>
            </a:r>
          </a:p>
          <a:p>
            <a:pPr lvl="1"/>
            <a:r>
              <a:rPr lang="en-US" altLang="fa-IR" smtClean="0"/>
              <a:t>Repeat</a:t>
            </a:r>
          </a:p>
          <a:p>
            <a:pPr lvl="1"/>
            <a:endParaRPr lang="en-US" altLang="fa-IR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A8A74F-1D71-4736-8521-98AE540B0A2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2700" smtClean="0"/>
              <a:t>Critical Path: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476375" y="1268413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476375" y="22050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1476375" y="3140075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476375" y="4076700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3276600" y="26368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5" name="Oval 9"/>
          <p:cNvSpPr>
            <a:spLocks noChangeArrowheads="1"/>
          </p:cNvSpPr>
          <p:nvPr/>
        </p:nvSpPr>
        <p:spPr bwMode="auto">
          <a:xfrm>
            <a:off x="5076825" y="1628775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6" name="Oval 10"/>
          <p:cNvSpPr>
            <a:spLocks noChangeArrowheads="1"/>
          </p:cNvSpPr>
          <p:nvPr/>
        </p:nvSpPr>
        <p:spPr bwMode="auto">
          <a:xfrm>
            <a:off x="5076825" y="37163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6877050" y="26368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8" name="Freeform 12"/>
          <p:cNvSpPr>
            <a:spLocks/>
          </p:cNvSpPr>
          <p:nvPr/>
        </p:nvSpPr>
        <p:spPr bwMode="auto">
          <a:xfrm>
            <a:off x="2195513" y="1628775"/>
            <a:ext cx="2881312" cy="215900"/>
          </a:xfrm>
          <a:custGeom>
            <a:avLst/>
            <a:gdLst>
              <a:gd name="T0" fmla="*/ 0 w 1815"/>
              <a:gd name="T1" fmla="*/ 0 h 136"/>
              <a:gd name="T2" fmla="*/ 2147483646 w 1815"/>
              <a:gd name="T3" fmla="*/ 0 h 136"/>
              <a:gd name="T4" fmla="*/ 2147483646 w 1815"/>
              <a:gd name="T5" fmla="*/ 2147483646 h 136"/>
              <a:gd name="T6" fmla="*/ 2147483646 w 1815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1815"/>
              <a:gd name="T13" fmla="*/ 0 h 136"/>
              <a:gd name="T14" fmla="*/ 1815 w 1815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5" h="136">
                <a:moveTo>
                  <a:pt x="0" y="0"/>
                </a:moveTo>
                <a:lnTo>
                  <a:pt x="1406" y="0"/>
                </a:lnTo>
                <a:lnTo>
                  <a:pt x="1406" y="136"/>
                </a:lnTo>
                <a:lnTo>
                  <a:pt x="1815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69" name="Freeform 13"/>
          <p:cNvSpPr>
            <a:spLocks/>
          </p:cNvSpPr>
          <p:nvPr/>
        </p:nvSpPr>
        <p:spPr bwMode="auto">
          <a:xfrm>
            <a:off x="2195513" y="2492375"/>
            <a:ext cx="1081087" cy="360363"/>
          </a:xfrm>
          <a:custGeom>
            <a:avLst/>
            <a:gdLst>
              <a:gd name="T0" fmla="*/ 0 w 681"/>
              <a:gd name="T1" fmla="*/ 0 h 227"/>
              <a:gd name="T2" fmla="*/ 2147483646 w 681"/>
              <a:gd name="T3" fmla="*/ 0 h 227"/>
              <a:gd name="T4" fmla="*/ 2147483646 w 681"/>
              <a:gd name="T5" fmla="*/ 2147483646 h 227"/>
              <a:gd name="T6" fmla="*/ 2147483646 w 681"/>
              <a:gd name="T7" fmla="*/ 2147483646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227"/>
              <a:gd name="T14" fmla="*/ 681 w 681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227">
                <a:moveTo>
                  <a:pt x="0" y="0"/>
                </a:moveTo>
                <a:lnTo>
                  <a:pt x="408" y="0"/>
                </a:lnTo>
                <a:lnTo>
                  <a:pt x="408" y="227"/>
                </a:lnTo>
                <a:lnTo>
                  <a:pt x="681" y="22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0" name="Freeform 14"/>
          <p:cNvSpPr>
            <a:spLocks/>
          </p:cNvSpPr>
          <p:nvPr/>
        </p:nvSpPr>
        <p:spPr bwMode="auto">
          <a:xfrm>
            <a:off x="2195513" y="3141663"/>
            <a:ext cx="1081087" cy="358775"/>
          </a:xfrm>
          <a:custGeom>
            <a:avLst/>
            <a:gdLst>
              <a:gd name="T0" fmla="*/ 0 w 681"/>
              <a:gd name="T1" fmla="*/ 2147483646 h 226"/>
              <a:gd name="T2" fmla="*/ 2147483646 w 681"/>
              <a:gd name="T3" fmla="*/ 2147483646 h 226"/>
              <a:gd name="T4" fmla="*/ 2147483646 w 681"/>
              <a:gd name="T5" fmla="*/ 0 h 226"/>
              <a:gd name="T6" fmla="*/ 2147483646 w 681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226"/>
              <a:gd name="T14" fmla="*/ 681 w 681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226">
                <a:moveTo>
                  <a:pt x="0" y="226"/>
                </a:moveTo>
                <a:lnTo>
                  <a:pt x="408" y="226"/>
                </a:lnTo>
                <a:lnTo>
                  <a:pt x="408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1" name="Freeform 15"/>
          <p:cNvSpPr>
            <a:spLocks/>
          </p:cNvSpPr>
          <p:nvPr/>
        </p:nvSpPr>
        <p:spPr bwMode="auto">
          <a:xfrm>
            <a:off x="2195513" y="4292600"/>
            <a:ext cx="2952750" cy="144463"/>
          </a:xfrm>
          <a:custGeom>
            <a:avLst/>
            <a:gdLst>
              <a:gd name="T0" fmla="*/ 0 w 1860"/>
              <a:gd name="T1" fmla="*/ 2147483646 h 91"/>
              <a:gd name="T2" fmla="*/ 2147483646 w 1860"/>
              <a:gd name="T3" fmla="*/ 2147483646 h 91"/>
              <a:gd name="T4" fmla="*/ 2147483646 w 1860"/>
              <a:gd name="T5" fmla="*/ 0 h 91"/>
              <a:gd name="T6" fmla="*/ 2147483646 w 1860"/>
              <a:gd name="T7" fmla="*/ 0 h 91"/>
              <a:gd name="T8" fmla="*/ 0 60000 65536"/>
              <a:gd name="T9" fmla="*/ 0 60000 65536"/>
              <a:gd name="T10" fmla="*/ 0 60000 65536"/>
              <a:gd name="T11" fmla="*/ 0 60000 65536"/>
              <a:gd name="T12" fmla="*/ 0 w 1860"/>
              <a:gd name="T13" fmla="*/ 0 h 91"/>
              <a:gd name="T14" fmla="*/ 1860 w 186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0" h="91">
                <a:moveTo>
                  <a:pt x="0" y="91"/>
                </a:moveTo>
                <a:lnTo>
                  <a:pt x="1452" y="91"/>
                </a:lnTo>
                <a:lnTo>
                  <a:pt x="1452" y="0"/>
                </a:lnTo>
                <a:lnTo>
                  <a:pt x="18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3995738" y="2133600"/>
            <a:ext cx="1081087" cy="863600"/>
          </a:xfrm>
          <a:custGeom>
            <a:avLst/>
            <a:gdLst>
              <a:gd name="T0" fmla="*/ 0 w 681"/>
              <a:gd name="T1" fmla="*/ 2147483646 h 544"/>
              <a:gd name="T2" fmla="*/ 2147483646 w 681"/>
              <a:gd name="T3" fmla="*/ 2147483646 h 544"/>
              <a:gd name="T4" fmla="*/ 2147483646 w 681"/>
              <a:gd name="T5" fmla="*/ 0 h 544"/>
              <a:gd name="T6" fmla="*/ 2147483646 w 681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544"/>
              <a:gd name="T14" fmla="*/ 681 w 681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544">
                <a:moveTo>
                  <a:pt x="0" y="544"/>
                </a:moveTo>
                <a:lnTo>
                  <a:pt x="408" y="544"/>
                </a:lnTo>
                <a:lnTo>
                  <a:pt x="408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4643438" y="2997200"/>
            <a:ext cx="433387" cy="1008063"/>
          </a:xfrm>
          <a:custGeom>
            <a:avLst/>
            <a:gdLst>
              <a:gd name="T0" fmla="*/ 0 w 273"/>
              <a:gd name="T1" fmla="*/ 0 h 635"/>
              <a:gd name="T2" fmla="*/ 0 w 273"/>
              <a:gd name="T3" fmla="*/ 2147483646 h 635"/>
              <a:gd name="T4" fmla="*/ 2147483646 w 273"/>
              <a:gd name="T5" fmla="*/ 2147483646 h 635"/>
              <a:gd name="T6" fmla="*/ 0 60000 65536"/>
              <a:gd name="T7" fmla="*/ 0 60000 65536"/>
              <a:gd name="T8" fmla="*/ 0 60000 65536"/>
              <a:gd name="T9" fmla="*/ 0 w 273"/>
              <a:gd name="T10" fmla="*/ 0 h 635"/>
              <a:gd name="T11" fmla="*/ 273 w 273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635">
                <a:moveTo>
                  <a:pt x="0" y="0"/>
                </a:moveTo>
                <a:lnTo>
                  <a:pt x="0" y="635"/>
                </a:lnTo>
                <a:lnTo>
                  <a:pt x="273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5795963" y="1989138"/>
            <a:ext cx="1152525" cy="792162"/>
          </a:xfrm>
          <a:custGeom>
            <a:avLst/>
            <a:gdLst>
              <a:gd name="T0" fmla="*/ 0 w 726"/>
              <a:gd name="T1" fmla="*/ 0 h 499"/>
              <a:gd name="T2" fmla="*/ 2147483646 w 726"/>
              <a:gd name="T3" fmla="*/ 0 h 499"/>
              <a:gd name="T4" fmla="*/ 2147483646 w 726"/>
              <a:gd name="T5" fmla="*/ 2147483646 h 499"/>
              <a:gd name="T6" fmla="*/ 2147483646 w 726"/>
              <a:gd name="T7" fmla="*/ 2147483646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499"/>
              <a:gd name="T14" fmla="*/ 726 w 726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499">
                <a:moveTo>
                  <a:pt x="0" y="0"/>
                </a:moveTo>
                <a:lnTo>
                  <a:pt x="272" y="0"/>
                </a:lnTo>
                <a:lnTo>
                  <a:pt x="272" y="499"/>
                </a:lnTo>
                <a:lnTo>
                  <a:pt x="726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5" name="Freeform 19"/>
          <p:cNvSpPr>
            <a:spLocks/>
          </p:cNvSpPr>
          <p:nvPr/>
        </p:nvSpPr>
        <p:spPr bwMode="auto">
          <a:xfrm>
            <a:off x="5795963" y="3141663"/>
            <a:ext cx="1081087" cy="935037"/>
          </a:xfrm>
          <a:custGeom>
            <a:avLst/>
            <a:gdLst>
              <a:gd name="T0" fmla="*/ 0 w 681"/>
              <a:gd name="T1" fmla="*/ 2147483646 h 589"/>
              <a:gd name="T2" fmla="*/ 2147483646 w 681"/>
              <a:gd name="T3" fmla="*/ 2147483646 h 589"/>
              <a:gd name="T4" fmla="*/ 2147483646 w 681"/>
              <a:gd name="T5" fmla="*/ 0 h 589"/>
              <a:gd name="T6" fmla="*/ 2147483646 w 681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589"/>
              <a:gd name="T14" fmla="*/ 681 w 681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589">
                <a:moveTo>
                  <a:pt x="0" y="589"/>
                </a:moveTo>
                <a:lnTo>
                  <a:pt x="363" y="589"/>
                </a:lnTo>
                <a:lnTo>
                  <a:pt x="363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900113" y="24209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900113" y="27813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900113" y="14128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900113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900113" y="32845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900113" y="36449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900113" y="42926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83" name="Line 27"/>
          <p:cNvSpPr>
            <a:spLocks noChangeShapeType="1"/>
          </p:cNvSpPr>
          <p:nvPr/>
        </p:nvSpPr>
        <p:spPr bwMode="auto">
          <a:xfrm>
            <a:off x="900113" y="46529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1692275" y="14128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1692275" y="22764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1692275" y="32131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1692275" y="422116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611188" y="11255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611188" y="16287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611188" y="20605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611188" y="2563813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11188" y="2978150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611188" y="348138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611188" y="391318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611188" y="441642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5096" name="Text Box 40"/>
          <p:cNvSpPr txBox="1">
            <a:spLocks noChangeArrowheads="1"/>
          </p:cNvSpPr>
          <p:nvPr/>
        </p:nvSpPr>
        <p:spPr bwMode="auto">
          <a:xfrm>
            <a:off x="2627313" y="11969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97" name="Text Box 41"/>
          <p:cNvSpPr txBox="1">
            <a:spLocks noChangeArrowheads="1"/>
          </p:cNvSpPr>
          <p:nvPr/>
        </p:nvSpPr>
        <p:spPr bwMode="auto">
          <a:xfrm>
            <a:off x="2411413" y="30686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098" name="Text Box 42"/>
          <p:cNvSpPr txBox="1">
            <a:spLocks noChangeArrowheads="1"/>
          </p:cNvSpPr>
          <p:nvPr/>
        </p:nvSpPr>
        <p:spPr bwMode="auto">
          <a:xfrm>
            <a:off x="2484438" y="19891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5099" name="Text Box 43"/>
          <p:cNvSpPr txBox="1">
            <a:spLocks noChangeArrowheads="1"/>
          </p:cNvSpPr>
          <p:nvPr/>
        </p:nvSpPr>
        <p:spPr bwMode="auto">
          <a:xfrm>
            <a:off x="2555875" y="400526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100" name="Text Box 44"/>
          <p:cNvSpPr txBox="1">
            <a:spLocks noChangeArrowheads="1"/>
          </p:cNvSpPr>
          <p:nvPr/>
        </p:nvSpPr>
        <p:spPr bwMode="auto">
          <a:xfrm>
            <a:off x="3490913" y="27082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101" name="Text Box 45"/>
          <p:cNvSpPr txBox="1">
            <a:spLocks noChangeArrowheads="1"/>
          </p:cNvSpPr>
          <p:nvPr/>
        </p:nvSpPr>
        <p:spPr bwMode="auto">
          <a:xfrm>
            <a:off x="4067175" y="25654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02" name="Text Box 46"/>
          <p:cNvSpPr txBox="1">
            <a:spLocks noChangeArrowheads="1"/>
          </p:cNvSpPr>
          <p:nvPr/>
        </p:nvSpPr>
        <p:spPr bwMode="auto">
          <a:xfrm>
            <a:off x="5291138" y="1700213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5103" name="Text Box 47"/>
          <p:cNvSpPr txBox="1">
            <a:spLocks noChangeArrowheads="1"/>
          </p:cNvSpPr>
          <p:nvPr/>
        </p:nvSpPr>
        <p:spPr bwMode="auto">
          <a:xfrm>
            <a:off x="5940425" y="153511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04" name="Text Box 48"/>
          <p:cNvSpPr txBox="1">
            <a:spLocks noChangeArrowheads="1"/>
          </p:cNvSpPr>
          <p:nvPr/>
        </p:nvSpPr>
        <p:spPr bwMode="auto">
          <a:xfrm>
            <a:off x="5219700" y="38608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5105" name="Text Box 49"/>
          <p:cNvSpPr txBox="1">
            <a:spLocks noChangeArrowheads="1"/>
          </p:cNvSpPr>
          <p:nvPr/>
        </p:nvSpPr>
        <p:spPr bwMode="auto">
          <a:xfrm>
            <a:off x="7019925" y="27813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7596188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5107" name="Text Box 51"/>
          <p:cNvSpPr txBox="1">
            <a:spLocks noChangeArrowheads="1"/>
          </p:cNvSpPr>
          <p:nvPr/>
        </p:nvSpPr>
        <p:spPr bwMode="auto">
          <a:xfrm>
            <a:off x="5795963" y="3644900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7667625" y="24923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17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109" name="Slide Number Placeholder 5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79902F-5359-4C75-9DF3-836EEF0C674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2700" smtClean="0"/>
              <a:t>Required Arrival Times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mtClean="0"/>
              <a:t>If timing constraints are specified:</a:t>
            </a:r>
          </a:p>
          <a:p>
            <a:pPr lvl="1"/>
            <a:r>
              <a:rPr lang="en-US" altLang="fa-IR" smtClean="0"/>
              <a:t>For each node, must check if met or not</a:t>
            </a:r>
          </a:p>
          <a:p>
            <a:pPr lvl="1"/>
            <a:r>
              <a:rPr lang="en-US" altLang="fa-IR" smtClean="0"/>
              <a:t>Useful to know which parts should be sped up</a:t>
            </a:r>
          </a:p>
          <a:p>
            <a:pPr lvl="2"/>
            <a:r>
              <a:rPr lang="en-US" altLang="fa-IR" smtClean="0"/>
              <a:t>If AT</a:t>
            </a:r>
            <a:r>
              <a:rPr lang="en-US" altLang="fa-IR" baseline="-25000" smtClean="0"/>
              <a:t>node</a:t>
            </a:r>
            <a:r>
              <a:rPr lang="en-US" altLang="fa-IR" smtClean="0"/>
              <a:t> &gt; RT</a:t>
            </a:r>
            <a:r>
              <a:rPr lang="en-US" altLang="fa-IR" baseline="-25000" smtClean="0"/>
              <a:t>node</a:t>
            </a:r>
            <a:r>
              <a:rPr lang="en-US" altLang="fa-IR" smtClean="0"/>
              <a:t>, </a:t>
            </a:r>
            <a:r>
              <a:rPr lang="en-US" altLang="fa-IR" smtClean="0">
                <a:sym typeface="Wingdings" panose="05000000000000000000" pitchFamily="2" charset="2"/>
              </a:rPr>
              <a:t> the path that the node lies on must be sped up</a:t>
            </a:r>
          </a:p>
          <a:p>
            <a:pPr lvl="2"/>
            <a:endParaRPr lang="en-US" altLang="fa-IR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0CA1B0-9E1F-4B29-B31E-72DAC8F4912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2700" smtClean="0"/>
              <a:t>Required Arrival Times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951413"/>
            <a:ext cx="7772400" cy="1430337"/>
          </a:xfrm>
        </p:spPr>
        <p:txBody>
          <a:bodyPr/>
          <a:lstStyle/>
          <a:p>
            <a:pPr lvl="1"/>
            <a:r>
              <a:rPr lang="en-US" altLang="fa-IR" smtClean="0"/>
              <a:t>Consider delays as –ve</a:t>
            </a:r>
          </a:p>
          <a:p>
            <a:pPr lvl="1"/>
            <a:r>
              <a:rPr lang="en-US" altLang="fa-IR" smtClean="0"/>
              <a:t>Apply the same procedure from output to inputs</a:t>
            </a:r>
          </a:p>
          <a:p>
            <a:pPr lvl="2"/>
            <a:r>
              <a:rPr lang="en-US" altLang="fa-IR" smtClean="0"/>
              <a:t>Arrow directions reversed</a:t>
            </a:r>
          </a:p>
          <a:p>
            <a:pPr lvl="1"/>
            <a:endParaRPr lang="en-US" altLang="fa-IR" smtClean="0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476375" y="1268413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1476375" y="22050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1476375" y="3140075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476375" y="4076700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3276600" y="26368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5076825" y="1628775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076825" y="37163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6877050" y="2636838"/>
            <a:ext cx="720725" cy="72072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64" name="Freeform 12"/>
          <p:cNvSpPr>
            <a:spLocks/>
          </p:cNvSpPr>
          <p:nvPr/>
        </p:nvSpPr>
        <p:spPr bwMode="auto">
          <a:xfrm>
            <a:off x="2195513" y="1628775"/>
            <a:ext cx="2881312" cy="215900"/>
          </a:xfrm>
          <a:custGeom>
            <a:avLst/>
            <a:gdLst>
              <a:gd name="T0" fmla="*/ 0 w 1815"/>
              <a:gd name="T1" fmla="*/ 0 h 136"/>
              <a:gd name="T2" fmla="*/ 2147483646 w 1815"/>
              <a:gd name="T3" fmla="*/ 0 h 136"/>
              <a:gd name="T4" fmla="*/ 2147483646 w 1815"/>
              <a:gd name="T5" fmla="*/ 2147483646 h 136"/>
              <a:gd name="T6" fmla="*/ 2147483646 w 1815"/>
              <a:gd name="T7" fmla="*/ 2147483646 h 136"/>
              <a:gd name="T8" fmla="*/ 0 60000 65536"/>
              <a:gd name="T9" fmla="*/ 0 60000 65536"/>
              <a:gd name="T10" fmla="*/ 0 60000 65536"/>
              <a:gd name="T11" fmla="*/ 0 60000 65536"/>
              <a:gd name="T12" fmla="*/ 0 w 1815"/>
              <a:gd name="T13" fmla="*/ 0 h 136"/>
              <a:gd name="T14" fmla="*/ 1815 w 1815"/>
              <a:gd name="T15" fmla="*/ 136 h 1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5" h="136">
                <a:moveTo>
                  <a:pt x="0" y="0"/>
                </a:moveTo>
                <a:lnTo>
                  <a:pt x="1406" y="0"/>
                </a:lnTo>
                <a:lnTo>
                  <a:pt x="1406" y="136"/>
                </a:lnTo>
                <a:lnTo>
                  <a:pt x="1815" y="1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5" name="Freeform 13"/>
          <p:cNvSpPr>
            <a:spLocks/>
          </p:cNvSpPr>
          <p:nvPr/>
        </p:nvSpPr>
        <p:spPr bwMode="auto">
          <a:xfrm>
            <a:off x="2195513" y="2492375"/>
            <a:ext cx="1081087" cy="360363"/>
          </a:xfrm>
          <a:custGeom>
            <a:avLst/>
            <a:gdLst>
              <a:gd name="T0" fmla="*/ 0 w 681"/>
              <a:gd name="T1" fmla="*/ 0 h 227"/>
              <a:gd name="T2" fmla="*/ 2147483646 w 681"/>
              <a:gd name="T3" fmla="*/ 0 h 227"/>
              <a:gd name="T4" fmla="*/ 2147483646 w 681"/>
              <a:gd name="T5" fmla="*/ 2147483646 h 227"/>
              <a:gd name="T6" fmla="*/ 2147483646 w 681"/>
              <a:gd name="T7" fmla="*/ 2147483646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227"/>
              <a:gd name="T14" fmla="*/ 681 w 681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227">
                <a:moveTo>
                  <a:pt x="0" y="0"/>
                </a:moveTo>
                <a:lnTo>
                  <a:pt x="408" y="0"/>
                </a:lnTo>
                <a:lnTo>
                  <a:pt x="408" y="227"/>
                </a:lnTo>
                <a:lnTo>
                  <a:pt x="681" y="227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6" name="Freeform 14"/>
          <p:cNvSpPr>
            <a:spLocks/>
          </p:cNvSpPr>
          <p:nvPr/>
        </p:nvSpPr>
        <p:spPr bwMode="auto">
          <a:xfrm>
            <a:off x="2195513" y="3141663"/>
            <a:ext cx="1081087" cy="358775"/>
          </a:xfrm>
          <a:custGeom>
            <a:avLst/>
            <a:gdLst>
              <a:gd name="T0" fmla="*/ 0 w 681"/>
              <a:gd name="T1" fmla="*/ 2147483646 h 226"/>
              <a:gd name="T2" fmla="*/ 2147483646 w 681"/>
              <a:gd name="T3" fmla="*/ 2147483646 h 226"/>
              <a:gd name="T4" fmla="*/ 2147483646 w 681"/>
              <a:gd name="T5" fmla="*/ 0 h 226"/>
              <a:gd name="T6" fmla="*/ 2147483646 w 681"/>
              <a:gd name="T7" fmla="*/ 0 h 226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226"/>
              <a:gd name="T14" fmla="*/ 681 w 681"/>
              <a:gd name="T15" fmla="*/ 226 h 2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226">
                <a:moveTo>
                  <a:pt x="0" y="226"/>
                </a:moveTo>
                <a:lnTo>
                  <a:pt x="408" y="226"/>
                </a:lnTo>
                <a:lnTo>
                  <a:pt x="408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2195513" y="4292600"/>
            <a:ext cx="2952750" cy="144463"/>
          </a:xfrm>
          <a:custGeom>
            <a:avLst/>
            <a:gdLst>
              <a:gd name="T0" fmla="*/ 0 w 1860"/>
              <a:gd name="T1" fmla="*/ 2147483646 h 91"/>
              <a:gd name="T2" fmla="*/ 2147483646 w 1860"/>
              <a:gd name="T3" fmla="*/ 2147483646 h 91"/>
              <a:gd name="T4" fmla="*/ 2147483646 w 1860"/>
              <a:gd name="T5" fmla="*/ 0 h 91"/>
              <a:gd name="T6" fmla="*/ 2147483646 w 1860"/>
              <a:gd name="T7" fmla="*/ 0 h 91"/>
              <a:gd name="T8" fmla="*/ 0 60000 65536"/>
              <a:gd name="T9" fmla="*/ 0 60000 65536"/>
              <a:gd name="T10" fmla="*/ 0 60000 65536"/>
              <a:gd name="T11" fmla="*/ 0 60000 65536"/>
              <a:gd name="T12" fmla="*/ 0 w 1860"/>
              <a:gd name="T13" fmla="*/ 0 h 91"/>
              <a:gd name="T14" fmla="*/ 1860 w 186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60" h="91">
                <a:moveTo>
                  <a:pt x="0" y="91"/>
                </a:moveTo>
                <a:lnTo>
                  <a:pt x="1452" y="91"/>
                </a:lnTo>
                <a:lnTo>
                  <a:pt x="1452" y="0"/>
                </a:lnTo>
                <a:lnTo>
                  <a:pt x="186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8" name="Freeform 16"/>
          <p:cNvSpPr>
            <a:spLocks/>
          </p:cNvSpPr>
          <p:nvPr/>
        </p:nvSpPr>
        <p:spPr bwMode="auto">
          <a:xfrm>
            <a:off x="3995738" y="2133600"/>
            <a:ext cx="1081087" cy="863600"/>
          </a:xfrm>
          <a:custGeom>
            <a:avLst/>
            <a:gdLst>
              <a:gd name="T0" fmla="*/ 0 w 681"/>
              <a:gd name="T1" fmla="*/ 2147483646 h 544"/>
              <a:gd name="T2" fmla="*/ 2147483646 w 681"/>
              <a:gd name="T3" fmla="*/ 2147483646 h 544"/>
              <a:gd name="T4" fmla="*/ 2147483646 w 681"/>
              <a:gd name="T5" fmla="*/ 0 h 544"/>
              <a:gd name="T6" fmla="*/ 2147483646 w 681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544"/>
              <a:gd name="T14" fmla="*/ 681 w 681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544">
                <a:moveTo>
                  <a:pt x="0" y="544"/>
                </a:moveTo>
                <a:lnTo>
                  <a:pt x="408" y="544"/>
                </a:lnTo>
                <a:lnTo>
                  <a:pt x="408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69" name="Freeform 17"/>
          <p:cNvSpPr>
            <a:spLocks/>
          </p:cNvSpPr>
          <p:nvPr/>
        </p:nvSpPr>
        <p:spPr bwMode="auto">
          <a:xfrm>
            <a:off x="4643438" y="2997200"/>
            <a:ext cx="433387" cy="1008063"/>
          </a:xfrm>
          <a:custGeom>
            <a:avLst/>
            <a:gdLst>
              <a:gd name="T0" fmla="*/ 0 w 273"/>
              <a:gd name="T1" fmla="*/ 0 h 635"/>
              <a:gd name="T2" fmla="*/ 0 w 273"/>
              <a:gd name="T3" fmla="*/ 2147483646 h 635"/>
              <a:gd name="T4" fmla="*/ 2147483646 w 273"/>
              <a:gd name="T5" fmla="*/ 2147483646 h 635"/>
              <a:gd name="T6" fmla="*/ 0 60000 65536"/>
              <a:gd name="T7" fmla="*/ 0 60000 65536"/>
              <a:gd name="T8" fmla="*/ 0 60000 65536"/>
              <a:gd name="T9" fmla="*/ 0 w 273"/>
              <a:gd name="T10" fmla="*/ 0 h 635"/>
              <a:gd name="T11" fmla="*/ 273 w 273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635">
                <a:moveTo>
                  <a:pt x="0" y="0"/>
                </a:moveTo>
                <a:lnTo>
                  <a:pt x="0" y="635"/>
                </a:lnTo>
                <a:lnTo>
                  <a:pt x="273" y="63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0" name="Freeform 18"/>
          <p:cNvSpPr>
            <a:spLocks/>
          </p:cNvSpPr>
          <p:nvPr/>
        </p:nvSpPr>
        <p:spPr bwMode="auto">
          <a:xfrm>
            <a:off x="5795963" y="1989138"/>
            <a:ext cx="1152525" cy="792162"/>
          </a:xfrm>
          <a:custGeom>
            <a:avLst/>
            <a:gdLst>
              <a:gd name="T0" fmla="*/ 0 w 726"/>
              <a:gd name="T1" fmla="*/ 0 h 499"/>
              <a:gd name="T2" fmla="*/ 2147483646 w 726"/>
              <a:gd name="T3" fmla="*/ 0 h 499"/>
              <a:gd name="T4" fmla="*/ 2147483646 w 726"/>
              <a:gd name="T5" fmla="*/ 2147483646 h 499"/>
              <a:gd name="T6" fmla="*/ 2147483646 w 726"/>
              <a:gd name="T7" fmla="*/ 2147483646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726"/>
              <a:gd name="T13" fmla="*/ 0 h 499"/>
              <a:gd name="T14" fmla="*/ 726 w 726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6" h="499">
                <a:moveTo>
                  <a:pt x="0" y="0"/>
                </a:moveTo>
                <a:lnTo>
                  <a:pt x="272" y="0"/>
                </a:lnTo>
                <a:lnTo>
                  <a:pt x="272" y="499"/>
                </a:lnTo>
                <a:lnTo>
                  <a:pt x="726" y="49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1" name="Freeform 19"/>
          <p:cNvSpPr>
            <a:spLocks/>
          </p:cNvSpPr>
          <p:nvPr/>
        </p:nvSpPr>
        <p:spPr bwMode="auto">
          <a:xfrm>
            <a:off x="5795963" y="3141663"/>
            <a:ext cx="1081087" cy="935037"/>
          </a:xfrm>
          <a:custGeom>
            <a:avLst/>
            <a:gdLst>
              <a:gd name="T0" fmla="*/ 0 w 681"/>
              <a:gd name="T1" fmla="*/ 2147483646 h 589"/>
              <a:gd name="T2" fmla="*/ 2147483646 w 681"/>
              <a:gd name="T3" fmla="*/ 2147483646 h 589"/>
              <a:gd name="T4" fmla="*/ 2147483646 w 681"/>
              <a:gd name="T5" fmla="*/ 0 h 589"/>
              <a:gd name="T6" fmla="*/ 2147483646 w 681"/>
              <a:gd name="T7" fmla="*/ 0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681"/>
              <a:gd name="T13" fmla="*/ 0 h 589"/>
              <a:gd name="T14" fmla="*/ 681 w 681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1" h="589">
                <a:moveTo>
                  <a:pt x="0" y="589"/>
                </a:moveTo>
                <a:lnTo>
                  <a:pt x="363" y="589"/>
                </a:lnTo>
                <a:lnTo>
                  <a:pt x="363" y="0"/>
                </a:lnTo>
                <a:lnTo>
                  <a:pt x="681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2" name="Line 20"/>
          <p:cNvSpPr>
            <a:spLocks noChangeShapeType="1"/>
          </p:cNvSpPr>
          <p:nvPr/>
        </p:nvSpPr>
        <p:spPr bwMode="auto">
          <a:xfrm>
            <a:off x="900113" y="24209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900113" y="27813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4" name="Line 22"/>
          <p:cNvSpPr>
            <a:spLocks noChangeShapeType="1"/>
          </p:cNvSpPr>
          <p:nvPr/>
        </p:nvSpPr>
        <p:spPr bwMode="auto">
          <a:xfrm>
            <a:off x="900113" y="14128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900113" y="184467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900113" y="3284538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7" name="Line 25"/>
          <p:cNvSpPr>
            <a:spLocks noChangeShapeType="1"/>
          </p:cNvSpPr>
          <p:nvPr/>
        </p:nvSpPr>
        <p:spPr bwMode="auto">
          <a:xfrm>
            <a:off x="900113" y="36449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8" name="Line 26"/>
          <p:cNvSpPr>
            <a:spLocks noChangeShapeType="1"/>
          </p:cNvSpPr>
          <p:nvPr/>
        </p:nvSpPr>
        <p:spPr bwMode="auto">
          <a:xfrm>
            <a:off x="900113" y="42926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900113" y="465296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1692275" y="14128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81" name="Text Box 29"/>
          <p:cNvSpPr txBox="1">
            <a:spLocks noChangeArrowheads="1"/>
          </p:cNvSpPr>
          <p:nvPr/>
        </p:nvSpPr>
        <p:spPr bwMode="auto">
          <a:xfrm>
            <a:off x="1692275" y="22764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1692275" y="32131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1692275" y="422116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611188" y="11255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539750" y="16287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611188" y="20605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611188" y="2563813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611188" y="2978150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611188" y="348138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611188" y="391318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611188" y="441642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10</a:t>
            </a:r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2627313" y="11969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2411413" y="30686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2484438" y="1989138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2555875" y="400526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13</a:t>
            </a:r>
          </a:p>
        </p:txBody>
      </p:sp>
      <p:sp>
        <p:nvSpPr>
          <p:cNvPr id="49196" name="Text Box 44"/>
          <p:cNvSpPr txBox="1">
            <a:spLocks noChangeArrowheads="1"/>
          </p:cNvSpPr>
          <p:nvPr/>
        </p:nvSpPr>
        <p:spPr bwMode="auto">
          <a:xfrm>
            <a:off x="3490913" y="2708275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4067175" y="2565400"/>
            <a:ext cx="1933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>
                <a:solidFill>
                  <a:schemeClr val="tx1"/>
                </a:solidFill>
                <a:latin typeface="Times New Roman" panose="02020603050405020304" pitchFamily="18" charset="0"/>
              </a:rPr>
              <a:t>Min(15,13) = 13</a:t>
            </a:r>
            <a:endParaRPr lang="en-US" altLang="fa-IR" sz="16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5291138" y="1700213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5940425" y="1535113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00" name="Text Box 48"/>
          <p:cNvSpPr txBox="1">
            <a:spLocks noChangeArrowheads="1"/>
          </p:cNvSpPr>
          <p:nvPr/>
        </p:nvSpPr>
        <p:spPr bwMode="auto">
          <a:xfrm>
            <a:off x="5219700" y="38608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7019925" y="2781300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9202" name="Line 50"/>
          <p:cNvSpPr>
            <a:spLocks noChangeShapeType="1"/>
          </p:cNvSpPr>
          <p:nvPr/>
        </p:nvSpPr>
        <p:spPr bwMode="auto">
          <a:xfrm>
            <a:off x="7596188" y="299720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5795963" y="3644900"/>
            <a:ext cx="5762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7667625" y="2492375"/>
            <a:ext cx="576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90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r>
            <a:endParaRPr lang="en-US" altLang="fa-IR" sz="25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05" name="Slide Number Placeholder 5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61BCD8-27A2-4ED0-A9DC-7CC4860C80E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714375" y="1524000"/>
            <a:ext cx="7632700" cy="3690938"/>
            <a:chOff x="714348" y="1523953"/>
            <a:chExt cx="7632700" cy="3690997"/>
          </a:xfrm>
        </p:grpSpPr>
        <p:sp>
          <p:nvSpPr>
            <p:cNvPr id="49207" name="Text Box 32"/>
            <p:cNvSpPr txBox="1">
              <a:spLocks noChangeArrowheads="1"/>
            </p:cNvSpPr>
            <p:nvPr/>
          </p:nvSpPr>
          <p:spPr bwMode="auto">
            <a:xfrm>
              <a:off x="714348" y="1523953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08" name="Text Box 33"/>
            <p:cNvSpPr txBox="1">
              <a:spLocks noChangeArrowheads="1"/>
            </p:cNvSpPr>
            <p:nvPr/>
          </p:nvSpPr>
          <p:spPr bwMode="auto">
            <a:xfrm>
              <a:off x="714348" y="2027190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09" name="Text Box 34"/>
            <p:cNvSpPr txBox="1">
              <a:spLocks noChangeArrowheads="1"/>
            </p:cNvSpPr>
            <p:nvPr/>
          </p:nvSpPr>
          <p:spPr bwMode="auto">
            <a:xfrm>
              <a:off x="714348" y="2458990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10" name="Text Box 35"/>
            <p:cNvSpPr txBox="1">
              <a:spLocks noChangeArrowheads="1"/>
            </p:cNvSpPr>
            <p:nvPr/>
          </p:nvSpPr>
          <p:spPr bwMode="auto">
            <a:xfrm>
              <a:off x="714348" y="2962228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11" name="Text Box 36"/>
            <p:cNvSpPr txBox="1">
              <a:spLocks noChangeArrowheads="1"/>
            </p:cNvSpPr>
            <p:nvPr/>
          </p:nvSpPr>
          <p:spPr bwMode="auto">
            <a:xfrm>
              <a:off x="714348" y="3376565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12" name="Text Box 37"/>
            <p:cNvSpPr txBox="1">
              <a:spLocks noChangeArrowheads="1"/>
            </p:cNvSpPr>
            <p:nvPr/>
          </p:nvSpPr>
          <p:spPr bwMode="auto">
            <a:xfrm>
              <a:off x="714348" y="3879803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13" name="Text Box 38"/>
            <p:cNvSpPr txBox="1">
              <a:spLocks noChangeArrowheads="1"/>
            </p:cNvSpPr>
            <p:nvPr/>
          </p:nvSpPr>
          <p:spPr bwMode="auto">
            <a:xfrm>
              <a:off x="714348" y="4311603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14" name="Text Box 39"/>
            <p:cNvSpPr txBox="1">
              <a:spLocks noChangeArrowheads="1"/>
            </p:cNvSpPr>
            <p:nvPr/>
          </p:nvSpPr>
          <p:spPr bwMode="auto">
            <a:xfrm>
              <a:off x="714348" y="4814840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9215" name="Text Box 40"/>
            <p:cNvSpPr txBox="1">
              <a:spLocks noChangeArrowheads="1"/>
            </p:cNvSpPr>
            <p:nvPr/>
          </p:nvSpPr>
          <p:spPr bwMode="auto">
            <a:xfrm>
              <a:off x="2730473" y="1595390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216" name="Text Box 41"/>
            <p:cNvSpPr txBox="1">
              <a:spLocks noChangeArrowheads="1"/>
            </p:cNvSpPr>
            <p:nvPr/>
          </p:nvSpPr>
          <p:spPr bwMode="auto">
            <a:xfrm>
              <a:off x="2514573" y="3467053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217" name="Text Box 42"/>
            <p:cNvSpPr txBox="1">
              <a:spLocks noChangeArrowheads="1"/>
            </p:cNvSpPr>
            <p:nvPr/>
          </p:nvSpPr>
          <p:spPr bwMode="auto">
            <a:xfrm>
              <a:off x="2587598" y="2387553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218" name="Text Box 43"/>
            <p:cNvSpPr txBox="1">
              <a:spLocks noChangeArrowheads="1"/>
            </p:cNvSpPr>
            <p:nvPr/>
          </p:nvSpPr>
          <p:spPr bwMode="auto">
            <a:xfrm>
              <a:off x="2659035" y="4403678"/>
              <a:ext cx="576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219" name="Text Box 45"/>
            <p:cNvSpPr txBox="1">
              <a:spLocks noChangeArrowheads="1"/>
            </p:cNvSpPr>
            <p:nvPr/>
          </p:nvSpPr>
          <p:spPr bwMode="auto">
            <a:xfrm>
              <a:off x="4170335" y="2963815"/>
              <a:ext cx="576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10</a:t>
              </a:r>
              <a:endParaRPr lang="en-US" altLang="fa-IR" sz="1800" b="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20" name="Text Box 47"/>
            <p:cNvSpPr txBox="1">
              <a:spLocks noChangeArrowheads="1"/>
            </p:cNvSpPr>
            <p:nvPr/>
          </p:nvSpPr>
          <p:spPr bwMode="auto">
            <a:xfrm>
              <a:off x="6043585" y="1933528"/>
              <a:ext cx="576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13</a:t>
              </a:r>
              <a:endParaRPr lang="en-US" altLang="fa-IR" sz="1800" b="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21" name="Text Box 51"/>
            <p:cNvSpPr txBox="1">
              <a:spLocks noChangeArrowheads="1"/>
            </p:cNvSpPr>
            <p:nvPr/>
          </p:nvSpPr>
          <p:spPr bwMode="auto">
            <a:xfrm>
              <a:off x="5899123" y="4043315"/>
              <a:ext cx="5762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15</a:t>
              </a:r>
              <a:endParaRPr lang="en-US" altLang="fa-IR" sz="1800" b="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22" name="Text Box 52"/>
            <p:cNvSpPr txBox="1">
              <a:spLocks noChangeArrowheads="1"/>
            </p:cNvSpPr>
            <p:nvPr/>
          </p:nvSpPr>
          <p:spPr bwMode="auto">
            <a:xfrm>
              <a:off x="7770785" y="2890790"/>
              <a:ext cx="5762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2000">
                  <a:solidFill>
                    <a:srgbClr val="FF9933"/>
                  </a:solidFill>
                  <a:latin typeface="Times New Roman" panose="02020603050405020304" pitchFamily="18" charset="0"/>
                </a:rPr>
                <a:t>17</a:t>
              </a:r>
              <a:endParaRPr lang="en-US" altLang="fa-IR" sz="1800" b="0">
                <a:solidFill>
                  <a:srgbClr val="FF9933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8" grpId="0"/>
      <p:bldP spid="70689" grpId="0"/>
      <p:bldP spid="70690" grpId="0"/>
      <p:bldP spid="70691" grpId="0"/>
      <p:bldP spid="70692" grpId="0"/>
      <p:bldP spid="70693" grpId="0"/>
      <p:bldP spid="70694" grpId="0"/>
      <p:bldP spid="70695" grpId="0"/>
      <p:bldP spid="70696" grpId="0"/>
      <p:bldP spid="70697" grpId="0"/>
      <p:bldP spid="70698" grpId="0"/>
      <p:bldP spid="70699" grpId="0"/>
      <p:bldP spid="70701" grpId="0"/>
      <p:bldP spid="70703" grpId="0"/>
      <p:bldP spid="707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2700" smtClean="0"/>
              <a:t>Slack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mtClean="0"/>
              <a:t>Slack of a node:</a:t>
            </a:r>
          </a:p>
          <a:p>
            <a:pPr lvl="1"/>
            <a:r>
              <a:rPr lang="en-US" altLang="fa-IR" smtClean="0"/>
              <a:t>RT</a:t>
            </a:r>
            <a:r>
              <a:rPr lang="en-US" altLang="fa-IR" baseline="-25000" smtClean="0"/>
              <a:t>node</a:t>
            </a:r>
            <a:r>
              <a:rPr lang="en-US" altLang="fa-IR" smtClean="0"/>
              <a:t> – AT</a:t>
            </a:r>
            <a:r>
              <a:rPr lang="en-US" altLang="fa-IR" baseline="-25000" smtClean="0"/>
              <a:t>node</a:t>
            </a:r>
          </a:p>
          <a:p>
            <a:r>
              <a:rPr lang="en-US" altLang="fa-IR" smtClean="0"/>
              <a:t>+ve slack </a:t>
            </a:r>
            <a:r>
              <a:rPr lang="en-US" altLang="fa-IR" i="1" smtClean="0"/>
              <a:t>s</a:t>
            </a:r>
            <a:r>
              <a:rPr lang="en-US" altLang="fa-IR" smtClean="0"/>
              <a:t>:</a:t>
            </a:r>
          </a:p>
          <a:p>
            <a:pPr lvl="1"/>
            <a:r>
              <a:rPr lang="en-US" altLang="fa-IR" smtClean="0">
                <a:sym typeface="Wingdings" panose="05000000000000000000" pitchFamily="2" charset="2"/>
              </a:rPr>
              <a:t> Arrival time of that node can be increased by </a:t>
            </a:r>
            <a:r>
              <a:rPr lang="en-US" altLang="fa-IR" i="1" smtClean="0">
                <a:sym typeface="Wingdings" panose="05000000000000000000" pitchFamily="2" charset="2"/>
              </a:rPr>
              <a:t>s</a:t>
            </a:r>
            <a:r>
              <a:rPr lang="en-US" altLang="fa-IR" smtClean="0">
                <a:sym typeface="Wingdings" panose="05000000000000000000" pitchFamily="2" charset="2"/>
              </a:rPr>
              <a:t> w/o affecting the overall delay of circuit</a:t>
            </a:r>
          </a:p>
          <a:p>
            <a:pPr lvl="1"/>
            <a:r>
              <a:rPr lang="en-US" altLang="fa-IR" smtClean="0">
                <a:sym typeface="Wingdings" panose="05000000000000000000" pitchFamily="2" charset="2"/>
              </a:rPr>
              <a:t> Potential to optimize power/area/….</a:t>
            </a:r>
          </a:p>
          <a:p>
            <a:pPr lvl="2"/>
            <a:r>
              <a:rPr lang="en-US" altLang="fa-IR" smtClean="0"/>
              <a:t>In FPGAs, &gt;75% of nodes have &gt; 50% slack [Anderson04]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2919A4-5B8A-47A0-A7AE-B367EB4E314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FE2052-CCBF-4FD1-AEE6-29B895969E7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Timing-Driven VPR</a:t>
            </a:r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Timing-driven VPR: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Adds timing cost term to the objective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Timing cost = summation of the delay times and the timing criticality over all connections in the design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Criticality of a net: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/>
              <a:t>depends on its timing slack.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Every accepted move may change delays in a number of connections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>
                <a:sym typeface="Wingdings" panose="05000000000000000000" pitchFamily="2" charset="2"/>
              </a:rPr>
              <a:t>Change</a:t>
            </a:r>
            <a:r>
              <a:rPr lang="en-US" altLang="fa-IR" sz="1800" smtClean="0"/>
              <a:t> the slack distribution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>
                <a:sym typeface="Wingdings" panose="05000000000000000000" pitchFamily="2" charset="2"/>
              </a:rPr>
              <a:t>S</a:t>
            </a:r>
            <a:r>
              <a:rPr lang="en-US" altLang="fa-IR" sz="1800" smtClean="0"/>
              <a:t>tatic timing analysis is required to recompute all the slacks after each accepted move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>
                <a:sym typeface="Wingdings" panose="05000000000000000000" pitchFamily="2" charset="2"/>
              </a:rPr>
              <a:t> Too costly (i.t.o. run time)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/>
              <a:t>Update slacks after a number of moves (typically at the end of each temperature iteration)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0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0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08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08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4F5C01-3C64-49C5-8550-71177CB2747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Timing-Driven VPR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089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1800" smtClean="0"/>
              <a:t>Timing-driven VPR: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Two terms in objective function </a:t>
            </a:r>
            <a:r>
              <a:rPr lang="en-US" altLang="fa-IR" sz="1800" smtClean="0">
                <a:sym typeface="Wingdings" panose="05000000000000000000" pitchFamily="2" charset="2"/>
              </a:rPr>
              <a:t> Careful scaling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Self-normalization: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600" smtClean="0"/>
              <a:t>Changes of timing cost and wirelength of a move are scaled by the total timing cost and total wirelength at the end of the previous temperature iteration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Very good results 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smtClean="0"/>
              <a:t>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TD VPR minimizes the weighted delays of ALL connections where the weight of a connection depends on its slack.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>
                <a:sym typeface="Wingdings" panose="05000000000000000000" pitchFamily="2" charset="2"/>
              </a:rPr>
              <a:t> I</a:t>
            </a:r>
            <a:r>
              <a:rPr lang="en-US" altLang="fa-IR" sz="1800" smtClean="0"/>
              <a:t>gnores important path sharing: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600" smtClean="0"/>
              <a:t>A connection appearing in many critical paths should be given a higher weight.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smtClean="0"/>
              <a:t>Difficult to capture: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600" smtClean="0"/>
              <a:t>An exponential number of paths going through a connection, each with a different timing criticality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1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1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1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10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10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010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010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A3605-2C76-4362-823E-B9B29D099E8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PathFinder/VPR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 recent enhancement:</a:t>
            </a:r>
          </a:p>
          <a:p>
            <a:pPr lvl="1" eaLnBrk="1" hangingPunct="1"/>
            <a:r>
              <a:rPr lang="en-US" altLang="fa-IR" smtClean="0"/>
              <a:t>Ken Eguro Scott Hauck, “Enhancing Timing-Driven FPGA Placement for Pipelined Netlists,” DAC, 2008.</a:t>
            </a:r>
          </a:p>
          <a:p>
            <a:pPr eaLnBrk="1" hangingPunct="1"/>
            <a:endParaRPr lang="en-US" altLang="fa-IR" b="0" smtClean="0"/>
          </a:p>
          <a:p>
            <a:pPr eaLnBrk="1" hangingPunct="1"/>
            <a:endParaRPr lang="en-US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92150" y="2286000"/>
            <a:ext cx="7759700" cy="1790700"/>
          </a:xfrm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A Novel Net Weighting Algorithm for</a:t>
            </a:r>
            <a:br>
              <a:rPr lang="en-US" altLang="fa-IR" smtClean="0"/>
            </a:br>
            <a:r>
              <a:rPr lang="en-US" altLang="fa-IR" smtClean="0"/>
              <a:t>Timing-Driven Placement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algn="l" eaLnBrk="1" hangingPunct="1"/>
            <a:r>
              <a:rPr lang="en-US" altLang="fa-IR" b="0" smtClean="0"/>
              <a:t>Tim (Tianming) Kong, ICCAD 2002</a:t>
            </a:r>
            <a:endParaRPr lang="en-US" altLang="fa-IR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20A90-D0DB-497A-81AB-4D1A3886BBD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Net-Weighting Approaches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772400" cy="5181600"/>
          </a:xfrm>
          <a:noFill/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</a:pPr>
            <a:endParaRPr lang="en-US" altLang="fa-IR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1800" smtClean="0"/>
              <a:t>Net weighting for timing-driven placement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Very popular in industry and academia</a:t>
            </a:r>
          </a:p>
          <a:p>
            <a:pPr eaLnBrk="1" hangingPunct="1">
              <a:lnSpc>
                <a:spcPct val="80000"/>
              </a:lnSpc>
            </a:pPr>
            <a:endParaRPr lang="en-US" altLang="fa-IR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1800" smtClean="0">
                <a:solidFill>
                  <a:srgbClr val="FF0000"/>
                </a:solidFill>
              </a:rPr>
              <a:t>Advantages:</a:t>
            </a:r>
            <a:r>
              <a:rPr lang="en-US" altLang="fa-IR" sz="18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Low complexity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High flexibility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Ease of implementation</a:t>
            </a:r>
          </a:p>
          <a:p>
            <a:pPr eaLnBrk="1" hangingPunct="1">
              <a:lnSpc>
                <a:spcPct val="80000"/>
              </a:lnSpc>
            </a:pPr>
            <a:endParaRPr lang="en-US" altLang="fa-IR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4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4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25CABE-2435-49D8-892B-B6F41AA3BC3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Placement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Placement:</a:t>
            </a:r>
          </a:p>
          <a:p>
            <a:pPr lvl="1" eaLnBrk="1" hangingPunct="1"/>
            <a:r>
              <a:rPr lang="en-US" altLang="fa-IR" dirty="0" smtClean="0"/>
              <a:t>Defines the amount of interconnect in the design</a:t>
            </a:r>
          </a:p>
          <a:p>
            <a:pPr lvl="1" eaLnBrk="1" hangingPunct="1"/>
            <a:endParaRPr lang="en-US" altLang="fa-IR" dirty="0" smtClean="0"/>
          </a:p>
          <a:p>
            <a:pPr lvl="1" eaLnBrk="1" hangingPunct="1"/>
            <a:r>
              <a:rPr lang="en-US" altLang="fa-IR" dirty="0" smtClean="0"/>
              <a:t>Large impact on performance and </a:t>
            </a:r>
            <a:r>
              <a:rPr lang="en-US" altLang="fa-IR" dirty="0" err="1" smtClean="0"/>
              <a:t>routability</a:t>
            </a:r>
            <a:endParaRPr lang="en-US" altLang="fa-IR" dirty="0" smtClean="0"/>
          </a:p>
          <a:p>
            <a:pPr lvl="2" eaLnBrk="1" hangingPunct="1"/>
            <a:r>
              <a:rPr lang="en-US" altLang="fa-IR" dirty="0" smtClean="0"/>
              <a:t>Even worse in FPGA due to switches</a:t>
            </a:r>
          </a:p>
          <a:p>
            <a:pPr lvl="1"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F471F5-1EC6-459B-8868-98489F3FDD8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Net-Weighting Approaches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772400" cy="5181600"/>
          </a:xfrm>
          <a:noFill/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</a:pPr>
            <a:endParaRPr lang="en-US" altLang="fa-IR" sz="18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1800" smtClean="0">
                <a:solidFill>
                  <a:srgbClr val="FF0000"/>
                </a:solidFill>
              </a:rPr>
              <a:t>Basic idea: </a:t>
            </a:r>
            <a:endParaRPr lang="en-US" altLang="fa-IR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Put a higher weight for nets that are more timing critical</a:t>
            </a:r>
          </a:p>
          <a:p>
            <a:pPr eaLnBrk="1" hangingPunct="1">
              <a:lnSpc>
                <a:spcPct val="80000"/>
              </a:lnSpc>
            </a:pPr>
            <a:endParaRPr lang="en-US" altLang="fa-IR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A good net weighting algorithm should assign net weights based on path analysis.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18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fa-IR" sz="1800" smtClean="0"/>
              <a:t>Can be used with any length-based placement algorithm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4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7FAB60-3FA0-43E4-9BC4-3D022D32327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Net-Weighting Approaches</a:t>
            </a:r>
          </a:p>
        </p:txBody>
      </p:sp>
      <p:sp>
        <p:nvSpPr>
          <p:cNvPr id="1016835" name="Rectangle 3"/>
          <p:cNvSpPr>
            <a:spLocks noChangeArrowheads="1"/>
          </p:cNvSpPr>
          <p:nvPr/>
        </p:nvSpPr>
        <p:spPr bwMode="auto">
          <a:xfrm>
            <a:off x="228600" y="11430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sz="1900"/>
              <a:t>Timing-driven placement:</a:t>
            </a:r>
          </a:p>
          <a:p>
            <a:pPr lvl="1" eaLnBrk="1" hangingPunct="1"/>
            <a:r>
              <a:rPr lang="en-US" altLang="fa-IR" sz="2000"/>
              <a:t>A static </a:t>
            </a:r>
            <a:r>
              <a:rPr lang="en-US" altLang="fa-IR" sz="2000">
                <a:solidFill>
                  <a:srgbClr val="FF0000"/>
                </a:solidFill>
              </a:rPr>
              <a:t>timing analysis engine</a:t>
            </a:r>
            <a:r>
              <a:rPr lang="en-US" altLang="fa-IR" sz="2000"/>
              <a:t> computes delay of longest path</a:t>
            </a:r>
          </a:p>
          <a:p>
            <a:pPr lvl="1" eaLnBrk="1" hangingPunct="1"/>
            <a:r>
              <a:rPr lang="en-US" altLang="fa-IR" sz="2000"/>
              <a:t>Results are then used by the </a:t>
            </a:r>
            <a:r>
              <a:rPr lang="en-US" altLang="fa-IR" sz="2000">
                <a:solidFill>
                  <a:srgbClr val="FF0000"/>
                </a:solidFill>
              </a:rPr>
              <a:t>placement optimization engine</a:t>
            </a:r>
            <a:r>
              <a:rPr lang="en-US" altLang="fa-IR" sz="2000"/>
              <a:t> to minimize longest path delay.</a:t>
            </a:r>
          </a:p>
          <a:p>
            <a:pPr eaLnBrk="1" hangingPunct="1"/>
            <a:endParaRPr lang="en-US" altLang="fa-IR" sz="1900"/>
          </a:p>
          <a:p>
            <a:pPr eaLnBrk="1" hangingPunct="1"/>
            <a:r>
              <a:rPr lang="en-US" altLang="fa-IR" sz="1900"/>
              <a:t>Longest path delay: </a:t>
            </a:r>
          </a:p>
          <a:p>
            <a:pPr lvl="1" eaLnBrk="1" hangingPunct="1"/>
            <a:r>
              <a:rPr lang="en-US" altLang="fa-IR" sz="2000"/>
              <a:t>by computing the </a:t>
            </a:r>
            <a:r>
              <a:rPr lang="en-US" altLang="fa-IR" sz="2000" i="1">
                <a:solidFill>
                  <a:srgbClr val="FF3300"/>
                </a:solidFill>
              </a:rPr>
              <a:t>arrival time</a:t>
            </a:r>
            <a:r>
              <a:rPr lang="en-US" altLang="fa-IR" sz="2000"/>
              <a:t>, iteratively:</a:t>
            </a:r>
          </a:p>
        </p:txBody>
      </p:sp>
      <p:graphicFrame>
        <p:nvGraphicFramePr>
          <p:cNvPr id="1016836" name="Object 4"/>
          <p:cNvGraphicFramePr>
            <a:graphicFrameLocks noChangeAspect="1"/>
          </p:cNvGraphicFramePr>
          <p:nvPr/>
        </p:nvGraphicFramePr>
        <p:xfrm>
          <a:off x="990600" y="5146675"/>
          <a:ext cx="69342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7" name="Equation" r:id="rId4" imgW="2959100" imgH="584200" progId="Equation.3">
                  <p:embed/>
                </p:oleObj>
              </mc:Choice>
              <mc:Fallback>
                <p:oleObj name="Equation" r:id="rId4" imgW="2959100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46675"/>
                        <a:ext cx="69342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0" y="3048000"/>
            <a:ext cx="3048000" cy="2133600"/>
            <a:chOff x="2880" y="1776"/>
            <a:chExt cx="1920" cy="1344"/>
          </a:xfrm>
        </p:grpSpPr>
        <p:sp>
          <p:nvSpPr>
            <p:cNvPr id="65543" name="Oval 6"/>
            <p:cNvSpPr>
              <a:spLocks noChangeArrowheads="1"/>
            </p:cNvSpPr>
            <p:nvPr/>
          </p:nvSpPr>
          <p:spPr bwMode="auto">
            <a:xfrm>
              <a:off x="4512" y="2352"/>
              <a:ext cx="144" cy="144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4272" y="1968"/>
              <a:ext cx="288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4032" y="2304"/>
              <a:ext cx="480" cy="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 flipV="1">
              <a:off x="3504" y="2448"/>
              <a:ext cx="1008" cy="38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47" name="Line 10"/>
            <p:cNvSpPr>
              <a:spLocks noChangeShapeType="1"/>
            </p:cNvSpPr>
            <p:nvPr/>
          </p:nvSpPr>
          <p:spPr bwMode="auto">
            <a:xfrm flipV="1">
              <a:off x="4320" y="2496"/>
              <a:ext cx="192" cy="3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48" name="Text Box 11"/>
            <p:cNvSpPr txBox="1">
              <a:spLocks noChangeArrowheads="1"/>
            </p:cNvSpPr>
            <p:nvPr/>
          </p:nvSpPr>
          <p:spPr bwMode="auto">
            <a:xfrm>
              <a:off x="3888" y="177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solidFill>
                    <a:srgbClr val="CC6600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s1</a:t>
              </a:r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3600" y="220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solidFill>
                    <a:srgbClr val="CC6600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s2</a:t>
              </a:r>
            </a:p>
          </p:txBody>
        </p:sp>
        <p:sp>
          <p:nvSpPr>
            <p:cNvPr id="65550" name="Text Box 13"/>
            <p:cNvSpPr txBox="1">
              <a:spLocks noChangeArrowheads="1"/>
            </p:cNvSpPr>
            <p:nvPr/>
          </p:nvSpPr>
          <p:spPr bwMode="auto">
            <a:xfrm>
              <a:off x="3024" y="264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solidFill>
                    <a:srgbClr val="CC6600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s3</a:t>
              </a:r>
            </a:p>
          </p:txBody>
        </p:sp>
        <p:sp>
          <p:nvSpPr>
            <p:cNvPr id="65551" name="Text Box 14"/>
            <p:cNvSpPr txBox="1">
              <a:spLocks noChangeArrowheads="1"/>
            </p:cNvSpPr>
            <p:nvPr/>
          </p:nvSpPr>
          <p:spPr bwMode="auto">
            <a:xfrm>
              <a:off x="3840" y="268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solidFill>
                    <a:srgbClr val="CC6600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s4</a:t>
              </a:r>
            </a:p>
          </p:txBody>
        </p:sp>
        <p:sp>
          <p:nvSpPr>
            <p:cNvPr id="65552" name="Text Box 15"/>
            <p:cNvSpPr txBox="1">
              <a:spLocks noChangeArrowheads="1"/>
            </p:cNvSpPr>
            <p:nvPr/>
          </p:nvSpPr>
          <p:spPr bwMode="auto">
            <a:xfrm>
              <a:off x="4464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r" rtl="1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2400">
                  <a:solidFill>
                    <a:srgbClr val="CC6600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t</a:t>
              </a:r>
            </a:p>
          </p:txBody>
        </p:sp>
        <p:sp>
          <p:nvSpPr>
            <p:cNvPr id="65553" name="Oval 16"/>
            <p:cNvSpPr>
              <a:spLocks noChangeArrowheads="1"/>
            </p:cNvSpPr>
            <p:nvPr/>
          </p:nvSpPr>
          <p:spPr bwMode="auto">
            <a:xfrm>
              <a:off x="4128" y="1872"/>
              <a:ext cx="144" cy="144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4" name="Oval 17"/>
            <p:cNvSpPr>
              <a:spLocks noChangeArrowheads="1"/>
            </p:cNvSpPr>
            <p:nvPr/>
          </p:nvSpPr>
          <p:spPr bwMode="auto">
            <a:xfrm>
              <a:off x="3888" y="2208"/>
              <a:ext cx="144" cy="144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5" name="Oval 18"/>
            <p:cNvSpPr>
              <a:spLocks noChangeArrowheads="1"/>
            </p:cNvSpPr>
            <p:nvPr/>
          </p:nvSpPr>
          <p:spPr bwMode="auto">
            <a:xfrm>
              <a:off x="3360" y="2832"/>
              <a:ext cx="144" cy="144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6" name="Oval 19"/>
            <p:cNvSpPr>
              <a:spLocks noChangeArrowheads="1"/>
            </p:cNvSpPr>
            <p:nvPr/>
          </p:nvSpPr>
          <p:spPr bwMode="auto">
            <a:xfrm>
              <a:off x="4224" y="2832"/>
              <a:ext cx="144" cy="144"/>
            </a:xfrm>
            <a:prstGeom prst="ellips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7" name="Line 20"/>
            <p:cNvSpPr>
              <a:spLocks noChangeShapeType="1"/>
            </p:cNvSpPr>
            <p:nvPr/>
          </p:nvSpPr>
          <p:spPr bwMode="auto">
            <a:xfrm flipV="1">
              <a:off x="3408" y="2928"/>
              <a:ext cx="816" cy="192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58" name="Line 21"/>
            <p:cNvSpPr>
              <a:spLocks noChangeShapeType="1"/>
            </p:cNvSpPr>
            <p:nvPr/>
          </p:nvSpPr>
          <p:spPr bwMode="auto">
            <a:xfrm flipV="1">
              <a:off x="2880" y="2928"/>
              <a:ext cx="480" cy="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59" name="Line 22"/>
            <p:cNvSpPr>
              <a:spLocks noChangeShapeType="1"/>
            </p:cNvSpPr>
            <p:nvPr/>
          </p:nvSpPr>
          <p:spPr bwMode="auto">
            <a:xfrm>
              <a:off x="2880" y="2784"/>
              <a:ext cx="480" cy="9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60" name="Line 23"/>
            <p:cNvSpPr>
              <a:spLocks noChangeShapeType="1"/>
            </p:cNvSpPr>
            <p:nvPr/>
          </p:nvSpPr>
          <p:spPr bwMode="auto">
            <a:xfrm>
              <a:off x="3696" y="1920"/>
              <a:ext cx="240" cy="288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  <p:sp>
          <p:nvSpPr>
            <p:cNvPr id="65561" name="Line 24"/>
            <p:cNvSpPr>
              <a:spLocks noChangeShapeType="1"/>
            </p:cNvSpPr>
            <p:nvPr/>
          </p:nvSpPr>
          <p:spPr bwMode="auto">
            <a:xfrm flipV="1">
              <a:off x="3360" y="2352"/>
              <a:ext cx="528" cy="24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5" grpId="0" build="allAtOnce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80115-B2D8-4F2C-9762-B344E2BF359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Net-Weighting Approaches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7696200" cy="5181600"/>
          </a:xfrm>
          <a:noFill/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</a:pPr>
            <a:r>
              <a:rPr lang="en-US" altLang="fa-IR" sz="2000" smtClean="0"/>
              <a:t>Main Idea: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If two critical paths share a common segment, the edges in the common segment should receive higher weights.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i="1" smtClean="0">
                <a:solidFill>
                  <a:srgbClr val="FF3300"/>
                </a:solidFill>
              </a:rPr>
              <a:t>Path counting</a:t>
            </a:r>
            <a:r>
              <a:rPr lang="en-US" altLang="fa-IR" sz="2000" smtClean="0"/>
              <a:t> is a general way to assign net weights with consideration of such effect.</a:t>
            </a:r>
          </a:p>
          <a:p>
            <a:pPr eaLnBrk="1" hangingPunct="1">
              <a:lnSpc>
                <a:spcPct val="80000"/>
              </a:lnSpc>
            </a:pPr>
            <a:endParaRPr lang="en-US" altLang="fa-IR" sz="31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2000" smtClean="0"/>
              <a:t>Two path counting algorithm: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Critical Path Counting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Accurate All Path Counting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1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1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49463B-B4E7-4055-A81E-099986A98401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Critical Path Counting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6934200" cy="5181600"/>
          </a:xfrm>
          <a:noFill/>
        </p:spPr>
        <p:txBody>
          <a:bodyPr lIns="91440" tIns="45720" rIns="91440" bIns="45720"/>
          <a:lstStyle/>
          <a:p>
            <a:pPr eaLnBrk="1" hangingPunct="1">
              <a:lnSpc>
                <a:spcPct val="80000"/>
              </a:lnSpc>
            </a:pPr>
            <a:endParaRPr lang="en-US" altLang="fa-IR" sz="3100" smtClean="0"/>
          </a:p>
          <a:p>
            <a:pPr eaLnBrk="1" hangingPunct="1">
              <a:lnSpc>
                <a:spcPct val="80000"/>
              </a:lnSpc>
            </a:pPr>
            <a:r>
              <a:rPr lang="en-US" altLang="fa-IR" sz="2000" smtClean="0"/>
              <a:t>After timing analysis: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Compute the total number of critical paths passing each edge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000" smtClean="0"/>
              <a:t>For each pin, define two variables: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F(p): the number of different critical paths starting from PI elements, terminating at p.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B(p): the number of different critical paths starting from PO elements, terminating at p, (if all signal flow directions are reversed).</a:t>
            </a:r>
          </a:p>
          <a:p>
            <a:pPr lvl="1" eaLnBrk="1" hangingPunct="1">
              <a:lnSpc>
                <a:spcPct val="80000"/>
              </a:lnSpc>
            </a:pPr>
            <a:endParaRPr lang="en-US" altLang="fa-IR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E0B03A-2BF2-44B4-816D-B5381C5E6B6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247650"/>
          </a:xfrm>
        </p:spPr>
        <p:txBody>
          <a:bodyPr/>
          <a:lstStyle/>
          <a:p>
            <a:pPr eaLnBrk="1" hangingPunct="1"/>
            <a:r>
              <a:rPr lang="en-US" altLang="fa-IR" smtClean="0"/>
              <a:t>Critical Path Counting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pPr eaLnBrk="1" hangingPunct="1"/>
            <a:endParaRPr lang="en-US" altLang="fa-IR" smtClean="0"/>
          </a:p>
          <a:p>
            <a:pPr lvl="1" eaLnBrk="1" hangingPunct="1"/>
            <a:r>
              <a:rPr lang="en-US" altLang="fa-IR" smtClean="0"/>
              <a:t>The number of different critical paths passing through an edge (s,t) :</a:t>
            </a:r>
          </a:p>
          <a:p>
            <a:pPr lvl="2" eaLnBrk="1" hangingPunct="1"/>
            <a:r>
              <a:rPr lang="en-US" altLang="fa-IR" smtClean="0"/>
              <a:t> </a:t>
            </a:r>
            <a:r>
              <a:rPr lang="en-US" altLang="fa-IR" smtClean="0">
                <a:solidFill>
                  <a:srgbClr val="FF3300"/>
                </a:solidFill>
              </a:rPr>
              <a:t>GP(s,t) = F(s) * B(t)</a:t>
            </a:r>
          </a:p>
          <a:p>
            <a:pPr eaLnBrk="1" hangingPunct="1"/>
            <a:endParaRPr lang="en-US" altLang="fa-IR" smtClean="0"/>
          </a:p>
          <a:p>
            <a:pPr lvl="1" eaLnBrk="1" hangingPunct="1"/>
            <a:r>
              <a:rPr lang="en-US" altLang="fa-IR" smtClean="0"/>
              <a:t>Weights are assigned to nets proportional to GP(s,t).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369A37-D12B-4BFD-BB86-8F44F4D86C6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320675"/>
          </a:xfrm>
        </p:spPr>
        <p:txBody>
          <a:bodyPr/>
          <a:lstStyle/>
          <a:p>
            <a:pPr eaLnBrk="1" hangingPunct="1"/>
            <a:r>
              <a:rPr lang="en-US" altLang="fa-IR" smtClean="0"/>
              <a:t>Critical Path Counting Example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fa-IR" sz="2500" smtClean="0"/>
              <a:t>F(t) computations:</a:t>
            </a:r>
          </a:p>
        </p:txBody>
      </p:sp>
      <p:sp>
        <p:nvSpPr>
          <p:cNvPr id="73733" name="Oval 4"/>
          <p:cNvSpPr>
            <a:spLocks noChangeArrowheads="1"/>
          </p:cNvSpPr>
          <p:nvPr/>
        </p:nvSpPr>
        <p:spPr bwMode="auto">
          <a:xfrm>
            <a:off x="19812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4" name="Oval 5"/>
          <p:cNvSpPr>
            <a:spLocks noChangeArrowheads="1"/>
          </p:cNvSpPr>
          <p:nvPr/>
        </p:nvSpPr>
        <p:spPr bwMode="auto">
          <a:xfrm>
            <a:off x="1981200" y="3505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5" name="Oval 6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6" name="Oval 7"/>
          <p:cNvSpPr>
            <a:spLocks noChangeArrowheads="1"/>
          </p:cNvSpPr>
          <p:nvPr/>
        </p:nvSpPr>
        <p:spPr bwMode="auto">
          <a:xfrm>
            <a:off x="19812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7" name="Oval 8"/>
          <p:cNvSpPr>
            <a:spLocks noChangeArrowheads="1"/>
          </p:cNvSpPr>
          <p:nvPr/>
        </p:nvSpPr>
        <p:spPr bwMode="auto">
          <a:xfrm>
            <a:off x="1981200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8" name="Oval 9"/>
          <p:cNvSpPr>
            <a:spLocks noChangeArrowheads="1"/>
          </p:cNvSpPr>
          <p:nvPr/>
        </p:nvSpPr>
        <p:spPr bwMode="auto">
          <a:xfrm>
            <a:off x="304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9" name="Oval 10"/>
          <p:cNvSpPr>
            <a:spLocks noChangeArrowheads="1"/>
          </p:cNvSpPr>
          <p:nvPr/>
        </p:nvSpPr>
        <p:spPr bwMode="auto">
          <a:xfrm>
            <a:off x="30480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0" name="Oval 11"/>
          <p:cNvSpPr>
            <a:spLocks noChangeArrowheads="1"/>
          </p:cNvSpPr>
          <p:nvPr/>
        </p:nvSpPr>
        <p:spPr bwMode="auto">
          <a:xfrm>
            <a:off x="3048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1" name="Oval 12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2" name="Oval 13"/>
          <p:cNvSpPr>
            <a:spLocks noChangeArrowheads="1"/>
          </p:cNvSpPr>
          <p:nvPr/>
        </p:nvSpPr>
        <p:spPr bwMode="auto">
          <a:xfrm>
            <a:off x="4038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3" name="Oval 14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4" name="Oval 15"/>
          <p:cNvSpPr>
            <a:spLocks noChangeArrowheads="1"/>
          </p:cNvSpPr>
          <p:nvPr/>
        </p:nvSpPr>
        <p:spPr bwMode="auto">
          <a:xfrm>
            <a:off x="48768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5" name="Oval 16"/>
          <p:cNvSpPr>
            <a:spLocks noChangeArrowheads="1"/>
          </p:cNvSpPr>
          <p:nvPr/>
        </p:nvSpPr>
        <p:spPr bwMode="auto">
          <a:xfrm>
            <a:off x="49530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6" name="Oval 17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47" name="Line 18"/>
          <p:cNvSpPr>
            <a:spLocks noChangeShapeType="1"/>
          </p:cNvSpPr>
          <p:nvPr/>
        </p:nvSpPr>
        <p:spPr bwMode="auto">
          <a:xfrm>
            <a:off x="2209800" y="4267200"/>
            <a:ext cx="8382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48" name="Line 19"/>
          <p:cNvSpPr>
            <a:spLocks noChangeShapeType="1"/>
          </p:cNvSpPr>
          <p:nvPr/>
        </p:nvSpPr>
        <p:spPr bwMode="auto">
          <a:xfrm flipV="1">
            <a:off x="2209800" y="45720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49" name="Line 20"/>
          <p:cNvSpPr>
            <a:spLocks noChangeShapeType="1"/>
          </p:cNvSpPr>
          <p:nvPr/>
        </p:nvSpPr>
        <p:spPr bwMode="auto">
          <a:xfrm flipV="1">
            <a:off x="3276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0" name="Line 21"/>
          <p:cNvSpPr>
            <a:spLocks noChangeShapeType="1"/>
          </p:cNvSpPr>
          <p:nvPr/>
        </p:nvSpPr>
        <p:spPr bwMode="auto">
          <a:xfrm>
            <a:off x="3276600" y="4495800"/>
            <a:ext cx="7620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1" name="Line 22"/>
          <p:cNvSpPr>
            <a:spLocks noChangeShapeType="1"/>
          </p:cNvSpPr>
          <p:nvPr/>
        </p:nvSpPr>
        <p:spPr bwMode="auto">
          <a:xfrm>
            <a:off x="22098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2" name="Line 23"/>
          <p:cNvSpPr>
            <a:spLocks noChangeShapeType="1"/>
          </p:cNvSpPr>
          <p:nvPr/>
        </p:nvSpPr>
        <p:spPr bwMode="auto">
          <a:xfrm>
            <a:off x="2209800" y="2895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3" name="Line 24"/>
          <p:cNvSpPr>
            <a:spLocks noChangeShapeType="1"/>
          </p:cNvSpPr>
          <p:nvPr/>
        </p:nvSpPr>
        <p:spPr bwMode="auto">
          <a:xfrm flipV="1">
            <a:off x="2209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4" name="Line 25"/>
          <p:cNvSpPr>
            <a:spLocks noChangeShapeType="1"/>
          </p:cNvSpPr>
          <p:nvPr/>
        </p:nvSpPr>
        <p:spPr bwMode="auto">
          <a:xfrm>
            <a:off x="22098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5" name="Line 26"/>
          <p:cNvSpPr>
            <a:spLocks noChangeShapeType="1"/>
          </p:cNvSpPr>
          <p:nvPr/>
        </p:nvSpPr>
        <p:spPr bwMode="auto">
          <a:xfrm>
            <a:off x="2133600" y="4343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6" name="Line 27"/>
          <p:cNvSpPr>
            <a:spLocks noChangeShapeType="1"/>
          </p:cNvSpPr>
          <p:nvPr/>
        </p:nvSpPr>
        <p:spPr bwMode="auto">
          <a:xfrm flipV="1">
            <a:off x="2209800" y="4800600"/>
            <a:ext cx="18288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7" name="Line 28"/>
          <p:cNvSpPr>
            <a:spLocks noChangeShapeType="1"/>
          </p:cNvSpPr>
          <p:nvPr/>
        </p:nvSpPr>
        <p:spPr bwMode="auto">
          <a:xfrm flipV="1">
            <a:off x="2209800" y="27432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8" name="Line 29"/>
          <p:cNvSpPr>
            <a:spLocks noChangeShapeType="1"/>
          </p:cNvSpPr>
          <p:nvPr/>
        </p:nvSpPr>
        <p:spPr bwMode="auto">
          <a:xfrm flipV="1">
            <a:off x="2209800" y="26670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59" name="Line 30"/>
          <p:cNvSpPr>
            <a:spLocks noChangeShapeType="1"/>
          </p:cNvSpPr>
          <p:nvPr/>
        </p:nvSpPr>
        <p:spPr bwMode="auto">
          <a:xfrm>
            <a:off x="42672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60" name="Line 31"/>
          <p:cNvSpPr>
            <a:spLocks noChangeShapeType="1"/>
          </p:cNvSpPr>
          <p:nvPr/>
        </p:nvSpPr>
        <p:spPr bwMode="auto">
          <a:xfrm flipV="1">
            <a:off x="3276600" y="31242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61" name="Line 32"/>
          <p:cNvSpPr>
            <a:spLocks noChangeShapeType="1"/>
          </p:cNvSpPr>
          <p:nvPr/>
        </p:nvSpPr>
        <p:spPr bwMode="auto">
          <a:xfrm>
            <a:off x="3276600" y="32766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62" name="Line 33"/>
          <p:cNvSpPr>
            <a:spLocks noChangeShapeType="1"/>
          </p:cNvSpPr>
          <p:nvPr/>
        </p:nvSpPr>
        <p:spPr bwMode="auto">
          <a:xfrm>
            <a:off x="42672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63" name="Line 34"/>
          <p:cNvSpPr>
            <a:spLocks noChangeShapeType="1"/>
          </p:cNvSpPr>
          <p:nvPr/>
        </p:nvSpPr>
        <p:spPr bwMode="auto">
          <a:xfrm flipV="1">
            <a:off x="4267200" y="4267200"/>
            <a:ext cx="6858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64" name="Line 35"/>
          <p:cNvSpPr>
            <a:spLocks noChangeShapeType="1"/>
          </p:cNvSpPr>
          <p:nvPr/>
        </p:nvSpPr>
        <p:spPr bwMode="auto">
          <a:xfrm flipV="1">
            <a:off x="3276600" y="54864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65" name="Line 36"/>
          <p:cNvSpPr>
            <a:spLocks noChangeShapeType="1"/>
          </p:cNvSpPr>
          <p:nvPr/>
        </p:nvSpPr>
        <p:spPr bwMode="auto">
          <a:xfrm>
            <a:off x="3276600" y="4572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66" name="Oval 37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67" name="Oval 3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68" name="Oval 39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69" name="Line 40"/>
          <p:cNvSpPr>
            <a:spLocks noChangeShapeType="1"/>
          </p:cNvSpPr>
          <p:nvPr/>
        </p:nvSpPr>
        <p:spPr bwMode="auto">
          <a:xfrm>
            <a:off x="42672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0" name="Line 41"/>
          <p:cNvSpPr>
            <a:spLocks noChangeShapeType="1"/>
          </p:cNvSpPr>
          <p:nvPr/>
        </p:nvSpPr>
        <p:spPr bwMode="auto">
          <a:xfrm flipV="1">
            <a:off x="51054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1" name="Line 42"/>
          <p:cNvSpPr>
            <a:spLocks noChangeShapeType="1"/>
          </p:cNvSpPr>
          <p:nvPr/>
        </p:nvSpPr>
        <p:spPr bwMode="auto">
          <a:xfrm flipV="1">
            <a:off x="42672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2" name="Line 43"/>
          <p:cNvSpPr>
            <a:spLocks noChangeShapeType="1"/>
          </p:cNvSpPr>
          <p:nvPr/>
        </p:nvSpPr>
        <p:spPr bwMode="auto">
          <a:xfrm>
            <a:off x="5181600" y="4267200"/>
            <a:ext cx="9144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3" name="Line 44"/>
          <p:cNvSpPr>
            <a:spLocks noChangeShapeType="1"/>
          </p:cNvSpPr>
          <p:nvPr/>
        </p:nvSpPr>
        <p:spPr bwMode="auto">
          <a:xfrm flipV="1">
            <a:off x="4267200" y="25908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4" name="Line 45"/>
          <p:cNvSpPr>
            <a:spLocks noChangeShapeType="1"/>
          </p:cNvSpPr>
          <p:nvPr/>
        </p:nvSpPr>
        <p:spPr bwMode="auto">
          <a:xfrm>
            <a:off x="5181600" y="3200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5" name="Line 46"/>
          <p:cNvSpPr>
            <a:spLocks noChangeShapeType="1"/>
          </p:cNvSpPr>
          <p:nvPr/>
        </p:nvSpPr>
        <p:spPr bwMode="auto">
          <a:xfrm flipV="1">
            <a:off x="5181600" y="2667000"/>
            <a:ext cx="914400" cy="1524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6" name="Line 47"/>
          <p:cNvSpPr>
            <a:spLocks noChangeShapeType="1"/>
          </p:cNvSpPr>
          <p:nvPr/>
        </p:nvSpPr>
        <p:spPr bwMode="auto">
          <a:xfrm>
            <a:off x="4267200" y="2743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7" name="Oval 48"/>
          <p:cNvSpPr>
            <a:spLocks noChangeArrowheads="1"/>
          </p:cNvSpPr>
          <p:nvPr/>
        </p:nvSpPr>
        <p:spPr bwMode="auto">
          <a:xfrm>
            <a:off x="60198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78" name="Line 49"/>
          <p:cNvSpPr>
            <a:spLocks noChangeShapeType="1"/>
          </p:cNvSpPr>
          <p:nvPr/>
        </p:nvSpPr>
        <p:spPr bwMode="auto">
          <a:xfrm>
            <a:off x="3276600" y="5638800"/>
            <a:ext cx="274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79" name="Line 50"/>
          <p:cNvSpPr>
            <a:spLocks noChangeShapeType="1"/>
          </p:cNvSpPr>
          <p:nvPr/>
        </p:nvSpPr>
        <p:spPr bwMode="auto">
          <a:xfrm>
            <a:off x="5105400" y="5486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80" name="Line 51"/>
          <p:cNvSpPr>
            <a:spLocks noChangeShapeType="1"/>
          </p:cNvSpPr>
          <p:nvPr/>
        </p:nvSpPr>
        <p:spPr bwMode="auto">
          <a:xfrm>
            <a:off x="4191000" y="39624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81" name="Oval 52"/>
          <p:cNvSpPr>
            <a:spLocks noChangeArrowheads="1"/>
          </p:cNvSpPr>
          <p:nvPr/>
        </p:nvSpPr>
        <p:spPr bwMode="auto">
          <a:xfrm>
            <a:off x="7010400" y="2514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82" name="Oval 53"/>
          <p:cNvSpPr>
            <a:spLocks noChangeArrowheads="1"/>
          </p:cNvSpPr>
          <p:nvPr/>
        </p:nvSpPr>
        <p:spPr bwMode="auto">
          <a:xfrm>
            <a:off x="701040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83" name="Oval 54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84" name="Line 55"/>
          <p:cNvSpPr>
            <a:spLocks noChangeShapeType="1"/>
          </p:cNvSpPr>
          <p:nvPr/>
        </p:nvSpPr>
        <p:spPr bwMode="auto">
          <a:xfrm>
            <a:off x="6324600" y="2667000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85" name="Line 56"/>
          <p:cNvSpPr>
            <a:spLocks noChangeShapeType="1"/>
          </p:cNvSpPr>
          <p:nvPr/>
        </p:nvSpPr>
        <p:spPr bwMode="auto">
          <a:xfrm>
            <a:off x="6324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86" name="Line 57"/>
          <p:cNvSpPr>
            <a:spLocks noChangeShapeType="1"/>
          </p:cNvSpPr>
          <p:nvPr/>
        </p:nvSpPr>
        <p:spPr bwMode="auto">
          <a:xfrm>
            <a:off x="6248400" y="4800600"/>
            <a:ext cx="762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87" name="Oval 58"/>
          <p:cNvSpPr>
            <a:spLocks noChangeArrowheads="1"/>
          </p:cNvSpPr>
          <p:nvPr/>
        </p:nvSpPr>
        <p:spPr bwMode="auto">
          <a:xfrm>
            <a:off x="70104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88" name="Line 59"/>
          <p:cNvSpPr>
            <a:spLocks noChangeShapeType="1"/>
          </p:cNvSpPr>
          <p:nvPr/>
        </p:nvSpPr>
        <p:spPr bwMode="auto">
          <a:xfrm>
            <a:off x="6248400" y="601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3789" name="Text Box 60"/>
          <p:cNvSpPr txBox="1">
            <a:spLocks noChangeArrowheads="1"/>
          </p:cNvSpPr>
          <p:nvPr/>
        </p:nvSpPr>
        <p:spPr bwMode="auto">
          <a:xfrm>
            <a:off x="1828800" y="601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PI</a:t>
            </a:r>
          </a:p>
        </p:txBody>
      </p:sp>
      <p:sp>
        <p:nvSpPr>
          <p:cNvPr id="73790" name="Text Box 61"/>
          <p:cNvSpPr txBox="1">
            <a:spLocks noChangeArrowheads="1"/>
          </p:cNvSpPr>
          <p:nvPr/>
        </p:nvSpPr>
        <p:spPr bwMode="auto">
          <a:xfrm>
            <a:off x="6858000" y="624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PO</a:t>
            </a:r>
          </a:p>
        </p:txBody>
      </p:sp>
      <p:sp>
        <p:nvSpPr>
          <p:cNvPr id="1025086" name="Text Box 62"/>
          <p:cNvSpPr txBox="1">
            <a:spLocks noChangeArrowheads="1"/>
          </p:cNvSpPr>
          <p:nvPr/>
        </p:nvSpPr>
        <p:spPr bwMode="auto">
          <a:xfrm>
            <a:off x="1676400" y="2667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87" name="Text Box 63"/>
          <p:cNvSpPr txBox="1">
            <a:spLocks noChangeArrowheads="1"/>
          </p:cNvSpPr>
          <p:nvPr/>
        </p:nvSpPr>
        <p:spPr bwMode="auto">
          <a:xfrm>
            <a:off x="1676400" y="3429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88" name="Text Box 64"/>
          <p:cNvSpPr txBox="1">
            <a:spLocks noChangeArrowheads="1"/>
          </p:cNvSpPr>
          <p:nvPr/>
        </p:nvSpPr>
        <p:spPr bwMode="auto">
          <a:xfrm>
            <a:off x="16002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5089" name="Text Box 65"/>
          <p:cNvSpPr txBox="1">
            <a:spLocks noChangeArrowheads="1"/>
          </p:cNvSpPr>
          <p:nvPr/>
        </p:nvSpPr>
        <p:spPr bwMode="auto">
          <a:xfrm>
            <a:off x="16002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5090" name="Text Box 66"/>
          <p:cNvSpPr txBox="1">
            <a:spLocks noChangeArrowheads="1"/>
          </p:cNvSpPr>
          <p:nvPr/>
        </p:nvSpPr>
        <p:spPr bwMode="auto">
          <a:xfrm>
            <a:off x="1676400" y="54864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91" name="Text Box 67"/>
          <p:cNvSpPr txBox="1">
            <a:spLocks noChangeArrowheads="1"/>
          </p:cNvSpPr>
          <p:nvPr/>
        </p:nvSpPr>
        <p:spPr bwMode="auto">
          <a:xfrm>
            <a:off x="2971800" y="2895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92" name="Text Box 68"/>
          <p:cNvSpPr txBox="1">
            <a:spLocks noChangeArrowheads="1"/>
          </p:cNvSpPr>
          <p:nvPr/>
        </p:nvSpPr>
        <p:spPr bwMode="auto">
          <a:xfrm>
            <a:off x="29718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5093" name="Text Box 69"/>
          <p:cNvSpPr txBox="1">
            <a:spLocks noChangeArrowheads="1"/>
          </p:cNvSpPr>
          <p:nvPr/>
        </p:nvSpPr>
        <p:spPr bwMode="auto">
          <a:xfrm>
            <a:off x="4038600" y="4343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5094" name="Text Box 70"/>
          <p:cNvSpPr txBox="1">
            <a:spLocks noChangeArrowheads="1"/>
          </p:cNvSpPr>
          <p:nvPr/>
        </p:nvSpPr>
        <p:spPr bwMode="auto">
          <a:xfrm>
            <a:off x="3124200" y="5257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95" name="Text Box 71"/>
          <p:cNvSpPr txBox="1">
            <a:spLocks noChangeArrowheads="1"/>
          </p:cNvSpPr>
          <p:nvPr/>
        </p:nvSpPr>
        <p:spPr bwMode="auto">
          <a:xfrm>
            <a:off x="4038600" y="2286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96" name="Text Box 72"/>
          <p:cNvSpPr txBox="1">
            <a:spLocks noChangeArrowheads="1"/>
          </p:cNvSpPr>
          <p:nvPr/>
        </p:nvSpPr>
        <p:spPr bwMode="auto">
          <a:xfrm>
            <a:off x="4038600" y="3429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97" name="Text Box 73"/>
          <p:cNvSpPr txBox="1">
            <a:spLocks noChangeArrowheads="1"/>
          </p:cNvSpPr>
          <p:nvPr/>
        </p:nvSpPr>
        <p:spPr bwMode="auto">
          <a:xfrm>
            <a:off x="6019800" y="2286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5098" name="Text Box 74"/>
          <p:cNvSpPr txBox="1">
            <a:spLocks noChangeArrowheads="1"/>
          </p:cNvSpPr>
          <p:nvPr/>
        </p:nvSpPr>
        <p:spPr bwMode="auto">
          <a:xfrm>
            <a:off x="6096000" y="31242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099" name="Text Box 75"/>
          <p:cNvSpPr txBox="1">
            <a:spLocks noChangeArrowheads="1"/>
          </p:cNvSpPr>
          <p:nvPr/>
        </p:nvSpPr>
        <p:spPr bwMode="auto">
          <a:xfrm>
            <a:off x="6019800" y="4419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5100" name="Text Box 76"/>
          <p:cNvSpPr txBox="1">
            <a:spLocks noChangeArrowheads="1"/>
          </p:cNvSpPr>
          <p:nvPr/>
        </p:nvSpPr>
        <p:spPr bwMode="auto">
          <a:xfrm>
            <a:off x="49530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5101" name="Text Box 77"/>
          <p:cNvSpPr txBox="1">
            <a:spLocks noChangeArrowheads="1"/>
          </p:cNvSpPr>
          <p:nvPr/>
        </p:nvSpPr>
        <p:spPr bwMode="auto">
          <a:xfrm>
            <a:off x="6096000" y="5562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102" name="Text Box 78"/>
          <p:cNvSpPr txBox="1">
            <a:spLocks noChangeArrowheads="1"/>
          </p:cNvSpPr>
          <p:nvPr/>
        </p:nvSpPr>
        <p:spPr bwMode="auto">
          <a:xfrm>
            <a:off x="7010400" y="2209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5103" name="Text Box 79"/>
          <p:cNvSpPr txBox="1">
            <a:spLocks noChangeArrowheads="1"/>
          </p:cNvSpPr>
          <p:nvPr/>
        </p:nvSpPr>
        <p:spPr bwMode="auto">
          <a:xfrm>
            <a:off x="7010400" y="31242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104" name="Text Box 80"/>
          <p:cNvSpPr txBox="1">
            <a:spLocks noChangeArrowheads="1"/>
          </p:cNvSpPr>
          <p:nvPr/>
        </p:nvSpPr>
        <p:spPr bwMode="auto">
          <a:xfrm>
            <a:off x="7010400" y="4419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5105" name="Text Box 81"/>
          <p:cNvSpPr txBox="1">
            <a:spLocks noChangeArrowheads="1"/>
          </p:cNvSpPr>
          <p:nvPr/>
        </p:nvSpPr>
        <p:spPr bwMode="auto">
          <a:xfrm>
            <a:off x="7010400" y="5562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106" name="Text Box 82"/>
          <p:cNvSpPr txBox="1">
            <a:spLocks noChangeArrowheads="1"/>
          </p:cNvSpPr>
          <p:nvPr/>
        </p:nvSpPr>
        <p:spPr bwMode="auto">
          <a:xfrm>
            <a:off x="4876800" y="50292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5107" name="Text Box 83"/>
          <p:cNvSpPr txBox="1">
            <a:spLocks noChangeArrowheads="1"/>
          </p:cNvSpPr>
          <p:nvPr/>
        </p:nvSpPr>
        <p:spPr bwMode="auto">
          <a:xfrm>
            <a:off x="4953000" y="27432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2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2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86" grpId="0"/>
      <p:bldP spid="1025087" grpId="0"/>
      <p:bldP spid="1025088" grpId="0"/>
      <p:bldP spid="1025089" grpId="0"/>
      <p:bldP spid="1025090" grpId="0"/>
      <p:bldP spid="1025091" grpId="0"/>
      <p:bldP spid="1025092" grpId="0"/>
      <p:bldP spid="1025093" grpId="0"/>
      <p:bldP spid="1025094" grpId="0"/>
      <p:bldP spid="1025095" grpId="0"/>
      <p:bldP spid="1025096" grpId="0"/>
      <p:bldP spid="1025097" grpId="0"/>
      <p:bldP spid="1025098" grpId="0"/>
      <p:bldP spid="1025099" grpId="0"/>
      <p:bldP spid="1025100" grpId="0"/>
      <p:bldP spid="1025101" grpId="0"/>
      <p:bldP spid="1025102" grpId="0"/>
      <p:bldP spid="1025103" grpId="0"/>
      <p:bldP spid="1025104" grpId="0"/>
      <p:bldP spid="1025105" grpId="0"/>
      <p:bldP spid="1025106" grpId="0"/>
      <p:bldP spid="102510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AA5FF-7FEC-499C-8CF7-6E232EB7D165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320675"/>
          </a:xfrm>
        </p:spPr>
        <p:txBody>
          <a:bodyPr/>
          <a:lstStyle/>
          <a:p>
            <a:pPr eaLnBrk="1" hangingPunct="1"/>
            <a:r>
              <a:rPr lang="en-US" altLang="fa-IR" smtClean="0"/>
              <a:t>Critical Path Counting Example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fa-IR" sz="2500" smtClean="0"/>
              <a:t>B(t) computations:</a:t>
            </a:r>
          </a:p>
        </p:txBody>
      </p:sp>
      <p:sp>
        <p:nvSpPr>
          <p:cNvPr id="75781" name="Oval 4"/>
          <p:cNvSpPr>
            <a:spLocks noChangeArrowheads="1"/>
          </p:cNvSpPr>
          <p:nvPr/>
        </p:nvSpPr>
        <p:spPr bwMode="auto">
          <a:xfrm>
            <a:off x="19812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2" name="Oval 5"/>
          <p:cNvSpPr>
            <a:spLocks noChangeArrowheads="1"/>
          </p:cNvSpPr>
          <p:nvPr/>
        </p:nvSpPr>
        <p:spPr bwMode="auto">
          <a:xfrm>
            <a:off x="1981200" y="3505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3" name="Oval 6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4" name="Oval 7"/>
          <p:cNvSpPr>
            <a:spLocks noChangeArrowheads="1"/>
          </p:cNvSpPr>
          <p:nvPr/>
        </p:nvSpPr>
        <p:spPr bwMode="auto">
          <a:xfrm>
            <a:off x="19812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5" name="Oval 8"/>
          <p:cNvSpPr>
            <a:spLocks noChangeArrowheads="1"/>
          </p:cNvSpPr>
          <p:nvPr/>
        </p:nvSpPr>
        <p:spPr bwMode="auto">
          <a:xfrm>
            <a:off x="1981200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6" name="Oval 9"/>
          <p:cNvSpPr>
            <a:spLocks noChangeArrowheads="1"/>
          </p:cNvSpPr>
          <p:nvPr/>
        </p:nvSpPr>
        <p:spPr bwMode="auto">
          <a:xfrm>
            <a:off x="304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7" name="Oval 10"/>
          <p:cNvSpPr>
            <a:spLocks noChangeArrowheads="1"/>
          </p:cNvSpPr>
          <p:nvPr/>
        </p:nvSpPr>
        <p:spPr bwMode="auto">
          <a:xfrm>
            <a:off x="30480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8" name="Oval 11"/>
          <p:cNvSpPr>
            <a:spLocks noChangeArrowheads="1"/>
          </p:cNvSpPr>
          <p:nvPr/>
        </p:nvSpPr>
        <p:spPr bwMode="auto">
          <a:xfrm>
            <a:off x="3048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9" name="Oval 12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0" name="Oval 13"/>
          <p:cNvSpPr>
            <a:spLocks noChangeArrowheads="1"/>
          </p:cNvSpPr>
          <p:nvPr/>
        </p:nvSpPr>
        <p:spPr bwMode="auto">
          <a:xfrm>
            <a:off x="4038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1" name="Oval 14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2" name="Oval 15"/>
          <p:cNvSpPr>
            <a:spLocks noChangeArrowheads="1"/>
          </p:cNvSpPr>
          <p:nvPr/>
        </p:nvSpPr>
        <p:spPr bwMode="auto">
          <a:xfrm>
            <a:off x="48768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3" name="Oval 16"/>
          <p:cNvSpPr>
            <a:spLocks noChangeArrowheads="1"/>
          </p:cNvSpPr>
          <p:nvPr/>
        </p:nvSpPr>
        <p:spPr bwMode="auto">
          <a:xfrm>
            <a:off x="49530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4" name="Oval 17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95" name="Line 18"/>
          <p:cNvSpPr>
            <a:spLocks noChangeShapeType="1"/>
          </p:cNvSpPr>
          <p:nvPr/>
        </p:nvSpPr>
        <p:spPr bwMode="auto">
          <a:xfrm>
            <a:off x="2209800" y="4267200"/>
            <a:ext cx="8382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96" name="Line 19"/>
          <p:cNvSpPr>
            <a:spLocks noChangeShapeType="1"/>
          </p:cNvSpPr>
          <p:nvPr/>
        </p:nvSpPr>
        <p:spPr bwMode="auto">
          <a:xfrm flipV="1">
            <a:off x="2209800" y="45720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97" name="Line 20"/>
          <p:cNvSpPr>
            <a:spLocks noChangeShapeType="1"/>
          </p:cNvSpPr>
          <p:nvPr/>
        </p:nvSpPr>
        <p:spPr bwMode="auto">
          <a:xfrm flipV="1">
            <a:off x="3276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98" name="Line 21"/>
          <p:cNvSpPr>
            <a:spLocks noChangeShapeType="1"/>
          </p:cNvSpPr>
          <p:nvPr/>
        </p:nvSpPr>
        <p:spPr bwMode="auto">
          <a:xfrm>
            <a:off x="3276600" y="4495800"/>
            <a:ext cx="7620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799" name="Line 22"/>
          <p:cNvSpPr>
            <a:spLocks noChangeShapeType="1"/>
          </p:cNvSpPr>
          <p:nvPr/>
        </p:nvSpPr>
        <p:spPr bwMode="auto">
          <a:xfrm>
            <a:off x="22098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0" name="Line 23"/>
          <p:cNvSpPr>
            <a:spLocks noChangeShapeType="1"/>
          </p:cNvSpPr>
          <p:nvPr/>
        </p:nvSpPr>
        <p:spPr bwMode="auto">
          <a:xfrm>
            <a:off x="2209800" y="2895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1" name="Line 24"/>
          <p:cNvSpPr>
            <a:spLocks noChangeShapeType="1"/>
          </p:cNvSpPr>
          <p:nvPr/>
        </p:nvSpPr>
        <p:spPr bwMode="auto">
          <a:xfrm flipV="1">
            <a:off x="2209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2" name="Line 25"/>
          <p:cNvSpPr>
            <a:spLocks noChangeShapeType="1"/>
          </p:cNvSpPr>
          <p:nvPr/>
        </p:nvSpPr>
        <p:spPr bwMode="auto">
          <a:xfrm>
            <a:off x="22098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3" name="Line 26"/>
          <p:cNvSpPr>
            <a:spLocks noChangeShapeType="1"/>
          </p:cNvSpPr>
          <p:nvPr/>
        </p:nvSpPr>
        <p:spPr bwMode="auto">
          <a:xfrm>
            <a:off x="2133600" y="4343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4" name="Line 27"/>
          <p:cNvSpPr>
            <a:spLocks noChangeShapeType="1"/>
          </p:cNvSpPr>
          <p:nvPr/>
        </p:nvSpPr>
        <p:spPr bwMode="auto">
          <a:xfrm flipV="1">
            <a:off x="2209800" y="4800600"/>
            <a:ext cx="18288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5" name="Line 28"/>
          <p:cNvSpPr>
            <a:spLocks noChangeShapeType="1"/>
          </p:cNvSpPr>
          <p:nvPr/>
        </p:nvSpPr>
        <p:spPr bwMode="auto">
          <a:xfrm flipV="1">
            <a:off x="2209800" y="27432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6" name="Line 29"/>
          <p:cNvSpPr>
            <a:spLocks noChangeShapeType="1"/>
          </p:cNvSpPr>
          <p:nvPr/>
        </p:nvSpPr>
        <p:spPr bwMode="auto">
          <a:xfrm flipV="1">
            <a:off x="2209800" y="26670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7" name="Line 30"/>
          <p:cNvSpPr>
            <a:spLocks noChangeShapeType="1"/>
          </p:cNvSpPr>
          <p:nvPr/>
        </p:nvSpPr>
        <p:spPr bwMode="auto">
          <a:xfrm>
            <a:off x="42672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8" name="Line 31"/>
          <p:cNvSpPr>
            <a:spLocks noChangeShapeType="1"/>
          </p:cNvSpPr>
          <p:nvPr/>
        </p:nvSpPr>
        <p:spPr bwMode="auto">
          <a:xfrm flipV="1">
            <a:off x="3276600" y="31242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09" name="Line 32"/>
          <p:cNvSpPr>
            <a:spLocks noChangeShapeType="1"/>
          </p:cNvSpPr>
          <p:nvPr/>
        </p:nvSpPr>
        <p:spPr bwMode="auto">
          <a:xfrm>
            <a:off x="3276600" y="32766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0" name="Line 33"/>
          <p:cNvSpPr>
            <a:spLocks noChangeShapeType="1"/>
          </p:cNvSpPr>
          <p:nvPr/>
        </p:nvSpPr>
        <p:spPr bwMode="auto">
          <a:xfrm>
            <a:off x="42672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1" name="Line 34"/>
          <p:cNvSpPr>
            <a:spLocks noChangeShapeType="1"/>
          </p:cNvSpPr>
          <p:nvPr/>
        </p:nvSpPr>
        <p:spPr bwMode="auto">
          <a:xfrm flipV="1">
            <a:off x="4267200" y="4267200"/>
            <a:ext cx="6858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2" name="Line 35"/>
          <p:cNvSpPr>
            <a:spLocks noChangeShapeType="1"/>
          </p:cNvSpPr>
          <p:nvPr/>
        </p:nvSpPr>
        <p:spPr bwMode="auto">
          <a:xfrm flipV="1">
            <a:off x="3276600" y="54864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3" name="Line 36"/>
          <p:cNvSpPr>
            <a:spLocks noChangeShapeType="1"/>
          </p:cNvSpPr>
          <p:nvPr/>
        </p:nvSpPr>
        <p:spPr bwMode="auto">
          <a:xfrm>
            <a:off x="3276600" y="4572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4" name="Oval 37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15" name="Oval 3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16" name="Oval 39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17" name="Line 40"/>
          <p:cNvSpPr>
            <a:spLocks noChangeShapeType="1"/>
          </p:cNvSpPr>
          <p:nvPr/>
        </p:nvSpPr>
        <p:spPr bwMode="auto">
          <a:xfrm>
            <a:off x="42672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8" name="Line 41"/>
          <p:cNvSpPr>
            <a:spLocks noChangeShapeType="1"/>
          </p:cNvSpPr>
          <p:nvPr/>
        </p:nvSpPr>
        <p:spPr bwMode="auto">
          <a:xfrm flipV="1">
            <a:off x="51054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19" name="Line 42"/>
          <p:cNvSpPr>
            <a:spLocks noChangeShapeType="1"/>
          </p:cNvSpPr>
          <p:nvPr/>
        </p:nvSpPr>
        <p:spPr bwMode="auto">
          <a:xfrm flipV="1">
            <a:off x="42672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0" name="Line 43"/>
          <p:cNvSpPr>
            <a:spLocks noChangeShapeType="1"/>
          </p:cNvSpPr>
          <p:nvPr/>
        </p:nvSpPr>
        <p:spPr bwMode="auto">
          <a:xfrm>
            <a:off x="5181600" y="4267200"/>
            <a:ext cx="9144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1" name="Line 44"/>
          <p:cNvSpPr>
            <a:spLocks noChangeShapeType="1"/>
          </p:cNvSpPr>
          <p:nvPr/>
        </p:nvSpPr>
        <p:spPr bwMode="auto">
          <a:xfrm flipV="1">
            <a:off x="4267200" y="25908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2" name="Line 45"/>
          <p:cNvSpPr>
            <a:spLocks noChangeShapeType="1"/>
          </p:cNvSpPr>
          <p:nvPr/>
        </p:nvSpPr>
        <p:spPr bwMode="auto">
          <a:xfrm>
            <a:off x="5181600" y="3200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3" name="Line 46"/>
          <p:cNvSpPr>
            <a:spLocks noChangeShapeType="1"/>
          </p:cNvSpPr>
          <p:nvPr/>
        </p:nvSpPr>
        <p:spPr bwMode="auto">
          <a:xfrm flipV="1">
            <a:off x="5181600" y="2667000"/>
            <a:ext cx="914400" cy="1524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4" name="Line 47"/>
          <p:cNvSpPr>
            <a:spLocks noChangeShapeType="1"/>
          </p:cNvSpPr>
          <p:nvPr/>
        </p:nvSpPr>
        <p:spPr bwMode="auto">
          <a:xfrm>
            <a:off x="4267200" y="2743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5" name="Oval 48"/>
          <p:cNvSpPr>
            <a:spLocks noChangeArrowheads="1"/>
          </p:cNvSpPr>
          <p:nvPr/>
        </p:nvSpPr>
        <p:spPr bwMode="auto">
          <a:xfrm>
            <a:off x="60198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26" name="Line 49"/>
          <p:cNvSpPr>
            <a:spLocks noChangeShapeType="1"/>
          </p:cNvSpPr>
          <p:nvPr/>
        </p:nvSpPr>
        <p:spPr bwMode="auto">
          <a:xfrm>
            <a:off x="3276600" y="5638800"/>
            <a:ext cx="274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7" name="Line 50"/>
          <p:cNvSpPr>
            <a:spLocks noChangeShapeType="1"/>
          </p:cNvSpPr>
          <p:nvPr/>
        </p:nvSpPr>
        <p:spPr bwMode="auto">
          <a:xfrm>
            <a:off x="5105400" y="5486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8" name="Line 51"/>
          <p:cNvSpPr>
            <a:spLocks noChangeShapeType="1"/>
          </p:cNvSpPr>
          <p:nvPr/>
        </p:nvSpPr>
        <p:spPr bwMode="auto">
          <a:xfrm>
            <a:off x="4191000" y="39624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29" name="Oval 52"/>
          <p:cNvSpPr>
            <a:spLocks noChangeArrowheads="1"/>
          </p:cNvSpPr>
          <p:nvPr/>
        </p:nvSpPr>
        <p:spPr bwMode="auto">
          <a:xfrm>
            <a:off x="7010400" y="2514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30" name="Oval 53"/>
          <p:cNvSpPr>
            <a:spLocks noChangeArrowheads="1"/>
          </p:cNvSpPr>
          <p:nvPr/>
        </p:nvSpPr>
        <p:spPr bwMode="auto">
          <a:xfrm>
            <a:off x="701040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31" name="Oval 54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32" name="Line 55"/>
          <p:cNvSpPr>
            <a:spLocks noChangeShapeType="1"/>
          </p:cNvSpPr>
          <p:nvPr/>
        </p:nvSpPr>
        <p:spPr bwMode="auto">
          <a:xfrm>
            <a:off x="6324600" y="2667000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33" name="Line 56"/>
          <p:cNvSpPr>
            <a:spLocks noChangeShapeType="1"/>
          </p:cNvSpPr>
          <p:nvPr/>
        </p:nvSpPr>
        <p:spPr bwMode="auto">
          <a:xfrm>
            <a:off x="6324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34" name="Line 57"/>
          <p:cNvSpPr>
            <a:spLocks noChangeShapeType="1"/>
          </p:cNvSpPr>
          <p:nvPr/>
        </p:nvSpPr>
        <p:spPr bwMode="auto">
          <a:xfrm>
            <a:off x="6248400" y="4800600"/>
            <a:ext cx="762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35" name="Oval 58"/>
          <p:cNvSpPr>
            <a:spLocks noChangeArrowheads="1"/>
          </p:cNvSpPr>
          <p:nvPr/>
        </p:nvSpPr>
        <p:spPr bwMode="auto">
          <a:xfrm>
            <a:off x="70104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836" name="Line 59"/>
          <p:cNvSpPr>
            <a:spLocks noChangeShapeType="1"/>
          </p:cNvSpPr>
          <p:nvPr/>
        </p:nvSpPr>
        <p:spPr bwMode="auto">
          <a:xfrm>
            <a:off x="6248400" y="601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837" name="Text Box 60"/>
          <p:cNvSpPr txBox="1">
            <a:spLocks noChangeArrowheads="1"/>
          </p:cNvSpPr>
          <p:nvPr/>
        </p:nvSpPr>
        <p:spPr bwMode="auto">
          <a:xfrm>
            <a:off x="1828800" y="601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PI</a:t>
            </a:r>
          </a:p>
        </p:txBody>
      </p:sp>
      <p:sp>
        <p:nvSpPr>
          <p:cNvPr id="75838" name="Text Box 61"/>
          <p:cNvSpPr txBox="1">
            <a:spLocks noChangeArrowheads="1"/>
          </p:cNvSpPr>
          <p:nvPr/>
        </p:nvSpPr>
        <p:spPr bwMode="auto">
          <a:xfrm>
            <a:off x="6858000" y="624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PO</a:t>
            </a:r>
          </a:p>
        </p:txBody>
      </p:sp>
      <p:sp>
        <p:nvSpPr>
          <p:cNvPr id="1027134" name="Text Box 62"/>
          <p:cNvSpPr txBox="1">
            <a:spLocks noChangeArrowheads="1"/>
          </p:cNvSpPr>
          <p:nvPr/>
        </p:nvSpPr>
        <p:spPr bwMode="auto">
          <a:xfrm>
            <a:off x="1676400" y="2667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35" name="Text Box 63"/>
          <p:cNvSpPr txBox="1">
            <a:spLocks noChangeArrowheads="1"/>
          </p:cNvSpPr>
          <p:nvPr/>
        </p:nvSpPr>
        <p:spPr bwMode="auto">
          <a:xfrm>
            <a:off x="1676400" y="3429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36" name="Text Box 64"/>
          <p:cNvSpPr txBox="1">
            <a:spLocks noChangeArrowheads="1"/>
          </p:cNvSpPr>
          <p:nvPr/>
        </p:nvSpPr>
        <p:spPr bwMode="auto">
          <a:xfrm>
            <a:off x="16002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7137" name="Text Box 65"/>
          <p:cNvSpPr txBox="1">
            <a:spLocks noChangeArrowheads="1"/>
          </p:cNvSpPr>
          <p:nvPr/>
        </p:nvSpPr>
        <p:spPr bwMode="auto">
          <a:xfrm>
            <a:off x="16002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7138" name="Text Box 66"/>
          <p:cNvSpPr txBox="1">
            <a:spLocks noChangeArrowheads="1"/>
          </p:cNvSpPr>
          <p:nvPr/>
        </p:nvSpPr>
        <p:spPr bwMode="auto">
          <a:xfrm>
            <a:off x="1676400" y="54864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39" name="Text Box 67"/>
          <p:cNvSpPr txBox="1">
            <a:spLocks noChangeArrowheads="1"/>
          </p:cNvSpPr>
          <p:nvPr/>
        </p:nvSpPr>
        <p:spPr bwMode="auto">
          <a:xfrm>
            <a:off x="2971800" y="2895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40" name="Text Box 68"/>
          <p:cNvSpPr txBox="1">
            <a:spLocks noChangeArrowheads="1"/>
          </p:cNvSpPr>
          <p:nvPr/>
        </p:nvSpPr>
        <p:spPr bwMode="auto">
          <a:xfrm>
            <a:off x="2971800" y="411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7141" name="Text Box 69"/>
          <p:cNvSpPr txBox="1">
            <a:spLocks noChangeArrowheads="1"/>
          </p:cNvSpPr>
          <p:nvPr/>
        </p:nvSpPr>
        <p:spPr bwMode="auto">
          <a:xfrm>
            <a:off x="4038600" y="4343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7142" name="Text Box 70"/>
          <p:cNvSpPr txBox="1">
            <a:spLocks noChangeArrowheads="1"/>
          </p:cNvSpPr>
          <p:nvPr/>
        </p:nvSpPr>
        <p:spPr bwMode="auto">
          <a:xfrm>
            <a:off x="3124200" y="52578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43" name="Text Box 71"/>
          <p:cNvSpPr txBox="1">
            <a:spLocks noChangeArrowheads="1"/>
          </p:cNvSpPr>
          <p:nvPr/>
        </p:nvSpPr>
        <p:spPr bwMode="auto">
          <a:xfrm>
            <a:off x="4038600" y="2286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44" name="Text Box 72"/>
          <p:cNvSpPr txBox="1">
            <a:spLocks noChangeArrowheads="1"/>
          </p:cNvSpPr>
          <p:nvPr/>
        </p:nvSpPr>
        <p:spPr bwMode="auto">
          <a:xfrm>
            <a:off x="4038600" y="3429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45" name="Text Box 73"/>
          <p:cNvSpPr txBox="1">
            <a:spLocks noChangeArrowheads="1"/>
          </p:cNvSpPr>
          <p:nvPr/>
        </p:nvSpPr>
        <p:spPr bwMode="auto">
          <a:xfrm>
            <a:off x="6019800" y="2286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7146" name="Text Box 74"/>
          <p:cNvSpPr txBox="1">
            <a:spLocks noChangeArrowheads="1"/>
          </p:cNvSpPr>
          <p:nvPr/>
        </p:nvSpPr>
        <p:spPr bwMode="auto">
          <a:xfrm>
            <a:off x="6096000" y="31242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47" name="Text Box 75"/>
          <p:cNvSpPr txBox="1">
            <a:spLocks noChangeArrowheads="1"/>
          </p:cNvSpPr>
          <p:nvPr/>
        </p:nvSpPr>
        <p:spPr bwMode="auto">
          <a:xfrm>
            <a:off x="6019800" y="4419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7148" name="Text Box 76"/>
          <p:cNvSpPr txBox="1">
            <a:spLocks noChangeArrowheads="1"/>
          </p:cNvSpPr>
          <p:nvPr/>
        </p:nvSpPr>
        <p:spPr bwMode="auto">
          <a:xfrm>
            <a:off x="4953000" y="3810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7149" name="Text Box 77"/>
          <p:cNvSpPr txBox="1">
            <a:spLocks noChangeArrowheads="1"/>
          </p:cNvSpPr>
          <p:nvPr/>
        </p:nvSpPr>
        <p:spPr bwMode="auto">
          <a:xfrm>
            <a:off x="6096000" y="5562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50" name="Text Box 78"/>
          <p:cNvSpPr txBox="1">
            <a:spLocks noChangeArrowheads="1"/>
          </p:cNvSpPr>
          <p:nvPr/>
        </p:nvSpPr>
        <p:spPr bwMode="auto">
          <a:xfrm>
            <a:off x="7010400" y="2209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7151" name="Text Box 79"/>
          <p:cNvSpPr txBox="1">
            <a:spLocks noChangeArrowheads="1"/>
          </p:cNvSpPr>
          <p:nvPr/>
        </p:nvSpPr>
        <p:spPr bwMode="auto">
          <a:xfrm>
            <a:off x="7010400" y="31242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52" name="Text Box 80"/>
          <p:cNvSpPr txBox="1">
            <a:spLocks noChangeArrowheads="1"/>
          </p:cNvSpPr>
          <p:nvPr/>
        </p:nvSpPr>
        <p:spPr bwMode="auto">
          <a:xfrm>
            <a:off x="7010400" y="4419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27153" name="Text Box 81"/>
          <p:cNvSpPr txBox="1">
            <a:spLocks noChangeArrowheads="1"/>
          </p:cNvSpPr>
          <p:nvPr/>
        </p:nvSpPr>
        <p:spPr bwMode="auto">
          <a:xfrm>
            <a:off x="7010400" y="55626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54" name="Text Box 82"/>
          <p:cNvSpPr txBox="1">
            <a:spLocks noChangeArrowheads="1"/>
          </p:cNvSpPr>
          <p:nvPr/>
        </p:nvSpPr>
        <p:spPr bwMode="auto">
          <a:xfrm>
            <a:off x="4800600" y="50292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7155" name="Text Box 83"/>
          <p:cNvSpPr txBox="1">
            <a:spLocks noChangeArrowheads="1"/>
          </p:cNvSpPr>
          <p:nvPr/>
        </p:nvSpPr>
        <p:spPr bwMode="auto">
          <a:xfrm>
            <a:off x="4953000" y="27432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2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2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2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2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2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02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34" grpId="0"/>
      <p:bldP spid="1027135" grpId="0"/>
      <p:bldP spid="1027136" grpId="0"/>
      <p:bldP spid="1027137" grpId="0"/>
      <p:bldP spid="1027138" grpId="0"/>
      <p:bldP spid="1027139" grpId="0"/>
      <p:bldP spid="1027140" grpId="0"/>
      <p:bldP spid="1027141" grpId="0"/>
      <p:bldP spid="1027142" grpId="0"/>
      <p:bldP spid="1027143" grpId="0"/>
      <p:bldP spid="1027144" grpId="0"/>
      <p:bldP spid="1027145" grpId="0"/>
      <p:bldP spid="1027146" grpId="0"/>
      <p:bldP spid="1027147" grpId="0"/>
      <p:bldP spid="1027148" grpId="0"/>
      <p:bldP spid="1027149" grpId="0"/>
      <p:bldP spid="1027150" grpId="0"/>
      <p:bldP spid="1027151" grpId="0"/>
      <p:bldP spid="1027152" grpId="0"/>
      <p:bldP spid="1027153" grpId="0"/>
      <p:bldP spid="1027154" grpId="0"/>
      <p:bldP spid="102715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71962-CD35-48BE-A3F5-E6FCDB16085D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320675"/>
          </a:xfrm>
        </p:spPr>
        <p:txBody>
          <a:bodyPr/>
          <a:lstStyle/>
          <a:p>
            <a:pPr eaLnBrk="1" hangingPunct="1"/>
            <a:r>
              <a:rPr lang="en-US" altLang="fa-IR" sz="3200" smtClean="0"/>
              <a:t>Pseudo code</a:t>
            </a:r>
          </a:p>
        </p:txBody>
      </p:sp>
      <p:pic>
        <p:nvPicPr>
          <p:cNvPr id="7782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401763"/>
            <a:ext cx="7053263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124" name="Rectangle 4"/>
          <p:cNvSpPr>
            <a:spLocks noChangeArrowheads="1"/>
          </p:cNvSpPr>
          <p:nvPr/>
        </p:nvSpPr>
        <p:spPr bwMode="auto">
          <a:xfrm>
            <a:off x="1784350" y="1670050"/>
            <a:ext cx="5632450" cy="508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125" name="Rectangle 5"/>
          <p:cNvSpPr>
            <a:spLocks noChangeArrowheads="1"/>
          </p:cNvSpPr>
          <p:nvPr/>
        </p:nvSpPr>
        <p:spPr bwMode="auto">
          <a:xfrm>
            <a:off x="1784350" y="2047875"/>
            <a:ext cx="5632450" cy="13335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126" name="Rectangle 6"/>
          <p:cNvSpPr>
            <a:spLocks noChangeArrowheads="1"/>
          </p:cNvSpPr>
          <p:nvPr/>
        </p:nvSpPr>
        <p:spPr bwMode="auto">
          <a:xfrm>
            <a:off x="1784350" y="3571875"/>
            <a:ext cx="6227763" cy="1754188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127" name="Rectangle 7"/>
          <p:cNvSpPr>
            <a:spLocks noChangeArrowheads="1"/>
          </p:cNvSpPr>
          <p:nvPr/>
        </p:nvSpPr>
        <p:spPr bwMode="auto">
          <a:xfrm>
            <a:off x="1784350" y="5445125"/>
            <a:ext cx="6227763" cy="66516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029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2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9" dur="500"/>
                                        <p:tgtEl>
                                          <p:spTgt spid="1029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2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1029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1029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4" grpId="0" animBg="1"/>
      <p:bldP spid="1029124" grpId="1" animBg="1"/>
      <p:bldP spid="1029125" grpId="0" animBg="1"/>
      <p:bldP spid="1029125" grpId="1" animBg="1"/>
      <p:bldP spid="1029126" grpId="0" animBg="1"/>
      <p:bldP spid="1029126" grpId="1" animBg="1"/>
      <p:bldP spid="1029127" grpId="0" animBg="1"/>
      <p:bldP spid="1029127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51DB0-09F6-4291-A777-DC548D67C75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320675"/>
          </a:xfrm>
        </p:spPr>
        <p:txBody>
          <a:bodyPr/>
          <a:lstStyle/>
          <a:p>
            <a:pPr eaLnBrk="1" hangingPunct="1"/>
            <a:r>
              <a:rPr lang="en-US" altLang="fa-IR" smtClean="0"/>
              <a:t>Critical Path Counting Example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96837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fa-IR" sz="2100" smtClean="0"/>
              <a:t>Selected edge share with 2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100" smtClean="0">
                <a:sym typeface="Wingdings" panose="05000000000000000000" pitchFamily="2" charset="2"/>
              </a:rPr>
              <a:t> </a:t>
            </a:r>
            <a:r>
              <a:rPr lang="en-US" altLang="fa-IR" sz="2100" smtClean="0"/>
              <a:t>GP(s,t) = F(s) * B(t) = 2*2=4</a:t>
            </a:r>
          </a:p>
        </p:txBody>
      </p:sp>
      <p:sp>
        <p:nvSpPr>
          <p:cNvPr id="79877" name="Oval 4"/>
          <p:cNvSpPr>
            <a:spLocks noChangeArrowheads="1"/>
          </p:cNvSpPr>
          <p:nvPr/>
        </p:nvSpPr>
        <p:spPr bwMode="auto">
          <a:xfrm>
            <a:off x="19812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8" name="Oval 5"/>
          <p:cNvSpPr>
            <a:spLocks noChangeArrowheads="1"/>
          </p:cNvSpPr>
          <p:nvPr/>
        </p:nvSpPr>
        <p:spPr bwMode="auto">
          <a:xfrm>
            <a:off x="1981200" y="3505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Oval 6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Oval 7"/>
          <p:cNvSpPr>
            <a:spLocks noChangeArrowheads="1"/>
          </p:cNvSpPr>
          <p:nvPr/>
        </p:nvSpPr>
        <p:spPr bwMode="auto">
          <a:xfrm>
            <a:off x="19812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1" name="Oval 8"/>
          <p:cNvSpPr>
            <a:spLocks noChangeArrowheads="1"/>
          </p:cNvSpPr>
          <p:nvPr/>
        </p:nvSpPr>
        <p:spPr bwMode="auto">
          <a:xfrm>
            <a:off x="1981200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2" name="Oval 9"/>
          <p:cNvSpPr>
            <a:spLocks noChangeArrowheads="1"/>
          </p:cNvSpPr>
          <p:nvPr/>
        </p:nvSpPr>
        <p:spPr bwMode="auto">
          <a:xfrm>
            <a:off x="304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3" name="Oval 10"/>
          <p:cNvSpPr>
            <a:spLocks noChangeArrowheads="1"/>
          </p:cNvSpPr>
          <p:nvPr/>
        </p:nvSpPr>
        <p:spPr bwMode="auto">
          <a:xfrm>
            <a:off x="30480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4" name="Oval 11"/>
          <p:cNvSpPr>
            <a:spLocks noChangeArrowheads="1"/>
          </p:cNvSpPr>
          <p:nvPr/>
        </p:nvSpPr>
        <p:spPr bwMode="auto">
          <a:xfrm>
            <a:off x="3048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5" name="Oval 12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6" name="Oval 13"/>
          <p:cNvSpPr>
            <a:spLocks noChangeArrowheads="1"/>
          </p:cNvSpPr>
          <p:nvPr/>
        </p:nvSpPr>
        <p:spPr bwMode="auto">
          <a:xfrm>
            <a:off x="4038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7" name="Oval 14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79888" name="Oval 15"/>
          <p:cNvSpPr>
            <a:spLocks noChangeArrowheads="1"/>
          </p:cNvSpPr>
          <p:nvPr/>
        </p:nvSpPr>
        <p:spPr bwMode="auto">
          <a:xfrm>
            <a:off x="48768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9" name="Oval 16"/>
          <p:cNvSpPr>
            <a:spLocks noChangeArrowheads="1"/>
          </p:cNvSpPr>
          <p:nvPr/>
        </p:nvSpPr>
        <p:spPr bwMode="auto">
          <a:xfrm>
            <a:off x="49530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0" name="Oval 17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9891" name="Line 18"/>
          <p:cNvSpPr>
            <a:spLocks noChangeShapeType="1"/>
          </p:cNvSpPr>
          <p:nvPr/>
        </p:nvSpPr>
        <p:spPr bwMode="auto">
          <a:xfrm>
            <a:off x="2209800" y="42672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2" name="Line 19"/>
          <p:cNvSpPr>
            <a:spLocks noChangeShapeType="1"/>
          </p:cNvSpPr>
          <p:nvPr/>
        </p:nvSpPr>
        <p:spPr bwMode="auto">
          <a:xfrm flipV="1">
            <a:off x="2209800" y="45720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3" name="Line 20"/>
          <p:cNvSpPr>
            <a:spLocks noChangeShapeType="1"/>
          </p:cNvSpPr>
          <p:nvPr/>
        </p:nvSpPr>
        <p:spPr bwMode="auto">
          <a:xfrm flipV="1">
            <a:off x="3276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4" name="Line 21"/>
          <p:cNvSpPr>
            <a:spLocks noChangeShapeType="1"/>
          </p:cNvSpPr>
          <p:nvPr/>
        </p:nvSpPr>
        <p:spPr bwMode="auto">
          <a:xfrm>
            <a:off x="3276600" y="4495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5" name="Line 22"/>
          <p:cNvSpPr>
            <a:spLocks noChangeShapeType="1"/>
          </p:cNvSpPr>
          <p:nvPr/>
        </p:nvSpPr>
        <p:spPr bwMode="auto">
          <a:xfrm>
            <a:off x="22098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6" name="Line 23"/>
          <p:cNvSpPr>
            <a:spLocks noChangeShapeType="1"/>
          </p:cNvSpPr>
          <p:nvPr/>
        </p:nvSpPr>
        <p:spPr bwMode="auto">
          <a:xfrm>
            <a:off x="2209800" y="2895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7" name="Line 24"/>
          <p:cNvSpPr>
            <a:spLocks noChangeShapeType="1"/>
          </p:cNvSpPr>
          <p:nvPr/>
        </p:nvSpPr>
        <p:spPr bwMode="auto">
          <a:xfrm flipV="1">
            <a:off x="2209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8" name="Line 25"/>
          <p:cNvSpPr>
            <a:spLocks noChangeShapeType="1"/>
          </p:cNvSpPr>
          <p:nvPr/>
        </p:nvSpPr>
        <p:spPr bwMode="auto">
          <a:xfrm>
            <a:off x="22098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899" name="Line 26"/>
          <p:cNvSpPr>
            <a:spLocks noChangeShapeType="1"/>
          </p:cNvSpPr>
          <p:nvPr/>
        </p:nvSpPr>
        <p:spPr bwMode="auto">
          <a:xfrm>
            <a:off x="2133600" y="4343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0" name="Line 27"/>
          <p:cNvSpPr>
            <a:spLocks noChangeShapeType="1"/>
          </p:cNvSpPr>
          <p:nvPr/>
        </p:nvSpPr>
        <p:spPr bwMode="auto">
          <a:xfrm flipV="1">
            <a:off x="2209800" y="48006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1" name="Line 28"/>
          <p:cNvSpPr>
            <a:spLocks noChangeShapeType="1"/>
          </p:cNvSpPr>
          <p:nvPr/>
        </p:nvSpPr>
        <p:spPr bwMode="auto">
          <a:xfrm flipV="1">
            <a:off x="2209800" y="27432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2" name="Line 29"/>
          <p:cNvSpPr>
            <a:spLocks noChangeShapeType="1"/>
          </p:cNvSpPr>
          <p:nvPr/>
        </p:nvSpPr>
        <p:spPr bwMode="auto">
          <a:xfrm flipV="1">
            <a:off x="2209800" y="26670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3" name="Line 30"/>
          <p:cNvSpPr>
            <a:spLocks noChangeShapeType="1"/>
          </p:cNvSpPr>
          <p:nvPr/>
        </p:nvSpPr>
        <p:spPr bwMode="auto">
          <a:xfrm>
            <a:off x="42672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4" name="Line 31"/>
          <p:cNvSpPr>
            <a:spLocks noChangeShapeType="1"/>
          </p:cNvSpPr>
          <p:nvPr/>
        </p:nvSpPr>
        <p:spPr bwMode="auto">
          <a:xfrm flipV="1">
            <a:off x="3276600" y="31242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5" name="Line 32"/>
          <p:cNvSpPr>
            <a:spLocks noChangeShapeType="1"/>
          </p:cNvSpPr>
          <p:nvPr/>
        </p:nvSpPr>
        <p:spPr bwMode="auto">
          <a:xfrm>
            <a:off x="3276600" y="32766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6" name="Line 33"/>
          <p:cNvSpPr>
            <a:spLocks noChangeShapeType="1"/>
          </p:cNvSpPr>
          <p:nvPr/>
        </p:nvSpPr>
        <p:spPr bwMode="auto">
          <a:xfrm>
            <a:off x="42672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7" name="Line 34"/>
          <p:cNvSpPr>
            <a:spLocks noChangeShapeType="1"/>
          </p:cNvSpPr>
          <p:nvPr/>
        </p:nvSpPr>
        <p:spPr bwMode="auto">
          <a:xfrm flipV="1">
            <a:off x="4267200" y="4267200"/>
            <a:ext cx="6858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8" name="Line 35"/>
          <p:cNvSpPr>
            <a:spLocks noChangeShapeType="1"/>
          </p:cNvSpPr>
          <p:nvPr/>
        </p:nvSpPr>
        <p:spPr bwMode="auto">
          <a:xfrm flipV="1">
            <a:off x="3276600" y="54864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09" name="Line 36"/>
          <p:cNvSpPr>
            <a:spLocks noChangeShapeType="1"/>
          </p:cNvSpPr>
          <p:nvPr/>
        </p:nvSpPr>
        <p:spPr bwMode="auto">
          <a:xfrm>
            <a:off x="3276600" y="4572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10" name="Oval 37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1" name="Oval 38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2" name="Oval 39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13" name="Line 40"/>
          <p:cNvSpPr>
            <a:spLocks noChangeShapeType="1"/>
          </p:cNvSpPr>
          <p:nvPr/>
        </p:nvSpPr>
        <p:spPr bwMode="auto">
          <a:xfrm>
            <a:off x="42672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14" name="Line 41"/>
          <p:cNvSpPr>
            <a:spLocks noChangeShapeType="1"/>
          </p:cNvSpPr>
          <p:nvPr/>
        </p:nvSpPr>
        <p:spPr bwMode="auto">
          <a:xfrm flipV="1">
            <a:off x="51054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15" name="Line 42"/>
          <p:cNvSpPr>
            <a:spLocks noChangeShapeType="1"/>
          </p:cNvSpPr>
          <p:nvPr/>
        </p:nvSpPr>
        <p:spPr bwMode="auto">
          <a:xfrm flipV="1">
            <a:off x="42672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16" name="Line 43"/>
          <p:cNvSpPr>
            <a:spLocks noChangeShapeType="1"/>
          </p:cNvSpPr>
          <p:nvPr/>
        </p:nvSpPr>
        <p:spPr bwMode="auto">
          <a:xfrm>
            <a:off x="5181600" y="4267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17" name="Line 44"/>
          <p:cNvSpPr>
            <a:spLocks noChangeShapeType="1"/>
          </p:cNvSpPr>
          <p:nvPr/>
        </p:nvSpPr>
        <p:spPr bwMode="auto">
          <a:xfrm flipV="1">
            <a:off x="4267200" y="25908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18" name="Line 45"/>
          <p:cNvSpPr>
            <a:spLocks noChangeShapeType="1"/>
          </p:cNvSpPr>
          <p:nvPr/>
        </p:nvSpPr>
        <p:spPr bwMode="auto">
          <a:xfrm>
            <a:off x="5181600" y="3200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19" name="Line 46"/>
          <p:cNvSpPr>
            <a:spLocks noChangeShapeType="1"/>
          </p:cNvSpPr>
          <p:nvPr/>
        </p:nvSpPr>
        <p:spPr bwMode="auto">
          <a:xfrm flipV="1">
            <a:off x="5181600" y="2667000"/>
            <a:ext cx="9144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20" name="Line 47"/>
          <p:cNvSpPr>
            <a:spLocks noChangeShapeType="1"/>
          </p:cNvSpPr>
          <p:nvPr/>
        </p:nvSpPr>
        <p:spPr bwMode="auto">
          <a:xfrm>
            <a:off x="4267200" y="2743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21" name="Oval 48"/>
          <p:cNvSpPr>
            <a:spLocks noChangeArrowheads="1"/>
          </p:cNvSpPr>
          <p:nvPr/>
        </p:nvSpPr>
        <p:spPr bwMode="auto">
          <a:xfrm>
            <a:off x="60198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2" name="Line 49"/>
          <p:cNvSpPr>
            <a:spLocks noChangeShapeType="1"/>
          </p:cNvSpPr>
          <p:nvPr/>
        </p:nvSpPr>
        <p:spPr bwMode="auto">
          <a:xfrm>
            <a:off x="3276600" y="5638800"/>
            <a:ext cx="274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23" name="Line 50"/>
          <p:cNvSpPr>
            <a:spLocks noChangeShapeType="1"/>
          </p:cNvSpPr>
          <p:nvPr/>
        </p:nvSpPr>
        <p:spPr bwMode="auto">
          <a:xfrm>
            <a:off x="5105400" y="5486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24" name="Line 51"/>
          <p:cNvSpPr>
            <a:spLocks noChangeShapeType="1"/>
          </p:cNvSpPr>
          <p:nvPr/>
        </p:nvSpPr>
        <p:spPr bwMode="auto">
          <a:xfrm>
            <a:off x="4191000" y="39624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25" name="Oval 52"/>
          <p:cNvSpPr>
            <a:spLocks noChangeArrowheads="1"/>
          </p:cNvSpPr>
          <p:nvPr/>
        </p:nvSpPr>
        <p:spPr bwMode="auto">
          <a:xfrm>
            <a:off x="7010400" y="2514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6" name="Oval 53"/>
          <p:cNvSpPr>
            <a:spLocks noChangeArrowheads="1"/>
          </p:cNvSpPr>
          <p:nvPr/>
        </p:nvSpPr>
        <p:spPr bwMode="auto">
          <a:xfrm>
            <a:off x="701040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7" name="Oval 54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8" name="Line 55"/>
          <p:cNvSpPr>
            <a:spLocks noChangeShapeType="1"/>
          </p:cNvSpPr>
          <p:nvPr/>
        </p:nvSpPr>
        <p:spPr bwMode="auto">
          <a:xfrm>
            <a:off x="6324600" y="2667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29" name="Line 56"/>
          <p:cNvSpPr>
            <a:spLocks noChangeShapeType="1"/>
          </p:cNvSpPr>
          <p:nvPr/>
        </p:nvSpPr>
        <p:spPr bwMode="auto">
          <a:xfrm>
            <a:off x="6324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0" name="Line 57"/>
          <p:cNvSpPr>
            <a:spLocks noChangeShapeType="1"/>
          </p:cNvSpPr>
          <p:nvPr/>
        </p:nvSpPr>
        <p:spPr bwMode="auto">
          <a:xfrm>
            <a:off x="6248400" y="4800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1" name="Oval 58"/>
          <p:cNvSpPr>
            <a:spLocks noChangeArrowheads="1"/>
          </p:cNvSpPr>
          <p:nvPr/>
        </p:nvSpPr>
        <p:spPr bwMode="auto">
          <a:xfrm>
            <a:off x="70104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32" name="Line 59"/>
          <p:cNvSpPr>
            <a:spLocks noChangeShapeType="1"/>
          </p:cNvSpPr>
          <p:nvPr/>
        </p:nvSpPr>
        <p:spPr bwMode="auto">
          <a:xfrm>
            <a:off x="6248400" y="601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9933" name="Text Box 60"/>
          <p:cNvSpPr txBox="1">
            <a:spLocks noChangeArrowheads="1"/>
          </p:cNvSpPr>
          <p:nvPr/>
        </p:nvSpPr>
        <p:spPr bwMode="auto">
          <a:xfrm>
            <a:off x="1828800" y="601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PI</a:t>
            </a:r>
          </a:p>
        </p:txBody>
      </p:sp>
      <p:sp>
        <p:nvSpPr>
          <p:cNvPr id="79934" name="Text Box 61"/>
          <p:cNvSpPr txBox="1">
            <a:spLocks noChangeArrowheads="1"/>
          </p:cNvSpPr>
          <p:nvPr/>
        </p:nvSpPr>
        <p:spPr bwMode="auto">
          <a:xfrm>
            <a:off x="6858000" y="6248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PO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396E61-E8CB-4620-ADBF-D18451E2E7B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Accurate All Path Counting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eaLnBrk="1" hangingPunct="1"/>
            <a:r>
              <a:rPr lang="en-US" altLang="fa-IR" sz="2100" smtClean="0"/>
              <a:t>Define two variables: </a:t>
            </a:r>
          </a:p>
          <a:p>
            <a:pPr lvl="1" eaLnBrk="1" hangingPunct="1"/>
            <a:r>
              <a:rPr lang="en-US" altLang="fa-IR" sz="2000" smtClean="0"/>
              <a:t>Forward local slack for edge e(s,t):</a:t>
            </a:r>
          </a:p>
          <a:p>
            <a:pPr lvl="1" eaLnBrk="1" hangingPunct="1"/>
            <a:endParaRPr lang="en-US" altLang="fa-IR" sz="2000" smtClean="0"/>
          </a:p>
          <a:p>
            <a:pPr lvl="1" eaLnBrk="1" hangingPunct="1"/>
            <a:endParaRPr lang="en-US" altLang="fa-IR" sz="2000" smtClean="0"/>
          </a:p>
          <a:p>
            <a:pPr lvl="1" eaLnBrk="1" hangingPunct="1"/>
            <a:r>
              <a:rPr lang="en-US" altLang="fa-IR" sz="2000" smtClean="0"/>
              <a:t>Backward local slack for edge e(s,t):</a:t>
            </a:r>
          </a:p>
          <a:p>
            <a:pPr lvl="1" eaLnBrk="1" hangingPunct="1"/>
            <a:endParaRPr lang="en-US" altLang="fa-IR" sz="2000" smtClean="0"/>
          </a:p>
          <a:p>
            <a:pPr lvl="1" eaLnBrk="1" hangingPunct="1"/>
            <a:endParaRPr lang="en-US" altLang="fa-IR" sz="2000" smtClean="0"/>
          </a:p>
          <a:p>
            <a:pPr eaLnBrk="1" hangingPunct="1"/>
            <a:r>
              <a:rPr lang="en-US" altLang="fa-IR" sz="2100" smtClean="0"/>
              <a:t>Define a discount function:</a:t>
            </a:r>
          </a:p>
          <a:p>
            <a:pPr eaLnBrk="1" hangingPunct="1"/>
            <a:endParaRPr lang="en-US" altLang="fa-IR" sz="2100" smtClean="0"/>
          </a:p>
          <a:p>
            <a:pPr eaLnBrk="1" hangingPunct="1"/>
            <a:endParaRPr lang="en-US" altLang="fa-IR" sz="2100" smtClean="0"/>
          </a:p>
          <a:p>
            <a:pPr lvl="1" eaLnBrk="1" hangingPunct="1"/>
            <a:r>
              <a:rPr lang="en-US" altLang="fa-IR" sz="2000" smtClean="0"/>
              <a:t>a is a constant.</a:t>
            </a:r>
          </a:p>
        </p:txBody>
      </p:sp>
      <p:graphicFrame>
        <p:nvGraphicFramePr>
          <p:cNvPr id="8192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6000" y="2428875"/>
          <a:ext cx="4373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4" imgW="2171700" imgH="228600" progId="Equation.3">
                  <p:embed/>
                </p:oleObj>
              </mc:Choice>
              <mc:Fallback>
                <p:oleObj name="Equation" r:id="rId4" imgW="21717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428875"/>
                        <a:ext cx="43735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98700" y="3430588"/>
          <a:ext cx="41449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Equation" r:id="rId6" imgW="2197100" imgH="228600" progId="Equation.3">
                  <p:embed/>
                </p:oleObj>
              </mc:Choice>
              <mc:Fallback>
                <p:oleObj name="Equation" r:id="rId6" imgW="21971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430588"/>
                        <a:ext cx="41449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6"/>
          <p:cNvGraphicFramePr>
            <a:graphicFrameLocks noChangeAspect="1"/>
          </p:cNvGraphicFramePr>
          <p:nvPr/>
        </p:nvGraphicFramePr>
        <p:xfrm>
          <a:off x="3581400" y="4419600"/>
          <a:ext cx="17526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Equation" r:id="rId8" imgW="850531" imgH="355446" progId="Equation.3">
                  <p:embed/>
                </p:oleObj>
              </mc:Choice>
              <mc:Fallback>
                <p:oleObj name="Equation" r:id="rId8" imgW="850531" imgH="35544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17526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96D88-4BD1-4E7C-9C7C-0D881CDE966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Placement Impact on Routing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10245" name="Picture 4" descr="bef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55738"/>
            <a:ext cx="4068763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 descr="af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52575"/>
            <a:ext cx="4103687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3DD85D-0E84-451A-B56E-A1A4F964D05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</a:t>
            </a:r>
          </a:p>
        </p:txBody>
      </p:sp>
      <p:sp>
        <p:nvSpPr>
          <p:cNvPr id="83972" name="Oval 3"/>
          <p:cNvSpPr>
            <a:spLocks noChangeArrowheads="1"/>
          </p:cNvSpPr>
          <p:nvPr/>
        </p:nvSpPr>
        <p:spPr bwMode="auto">
          <a:xfrm>
            <a:off x="1981200" y="2743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Oval 4"/>
          <p:cNvSpPr>
            <a:spLocks noChangeArrowheads="1"/>
          </p:cNvSpPr>
          <p:nvPr/>
        </p:nvSpPr>
        <p:spPr bwMode="auto">
          <a:xfrm>
            <a:off x="1981200" y="35052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4" name="Oval 5"/>
          <p:cNvSpPr>
            <a:spLocks noChangeArrowheads="1"/>
          </p:cNvSpPr>
          <p:nvPr/>
        </p:nvSpPr>
        <p:spPr bwMode="auto">
          <a:xfrm>
            <a:off x="1981200" y="41148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5" name="Oval 6"/>
          <p:cNvSpPr>
            <a:spLocks noChangeArrowheads="1"/>
          </p:cNvSpPr>
          <p:nvPr/>
        </p:nvSpPr>
        <p:spPr bwMode="auto">
          <a:xfrm>
            <a:off x="1981200" y="4800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6" name="Oval 7"/>
          <p:cNvSpPr>
            <a:spLocks noChangeArrowheads="1"/>
          </p:cNvSpPr>
          <p:nvPr/>
        </p:nvSpPr>
        <p:spPr bwMode="auto">
          <a:xfrm>
            <a:off x="1981200" y="5562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7" name="Oval 8"/>
          <p:cNvSpPr>
            <a:spLocks noChangeArrowheads="1"/>
          </p:cNvSpPr>
          <p:nvPr/>
        </p:nvSpPr>
        <p:spPr bwMode="auto">
          <a:xfrm>
            <a:off x="3048000" y="3200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8" name="Oval 9"/>
          <p:cNvSpPr>
            <a:spLocks noChangeArrowheads="1"/>
          </p:cNvSpPr>
          <p:nvPr/>
        </p:nvSpPr>
        <p:spPr bwMode="auto">
          <a:xfrm>
            <a:off x="3048000" y="4419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9" name="Oval 10"/>
          <p:cNvSpPr>
            <a:spLocks noChangeArrowheads="1"/>
          </p:cNvSpPr>
          <p:nvPr/>
        </p:nvSpPr>
        <p:spPr bwMode="auto">
          <a:xfrm>
            <a:off x="3048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0" name="Oval 11"/>
          <p:cNvSpPr>
            <a:spLocks noChangeArrowheads="1"/>
          </p:cNvSpPr>
          <p:nvPr/>
        </p:nvSpPr>
        <p:spPr bwMode="auto">
          <a:xfrm>
            <a:off x="4038600" y="3733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1" name="Oval 12"/>
          <p:cNvSpPr>
            <a:spLocks noChangeArrowheads="1"/>
          </p:cNvSpPr>
          <p:nvPr/>
        </p:nvSpPr>
        <p:spPr bwMode="auto">
          <a:xfrm>
            <a:off x="40386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2" name="Oval 13"/>
          <p:cNvSpPr>
            <a:spLocks noChangeArrowheads="1"/>
          </p:cNvSpPr>
          <p:nvPr/>
        </p:nvSpPr>
        <p:spPr bwMode="auto">
          <a:xfrm>
            <a:off x="4038600" y="4648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3" name="Oval 14"/>
          <p:cNvSpPr>
            <a:spLocks noChangeArrowheads="1"/>
          </p:cNvSpPr>
          <p:nvPr/>
        </p:nvSpPr>
        <p:spPr bwMode="auto">
          <a:xfrm>
            <a:off x="48768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4" name="Oval 15"/>
          <p:cNvSpPr>
            <a:spLocks noChangeArrowheads="1"/>
          </p:cNvSpPr>
          <p:nvPr/>
        </p:nvSpPr>
        <p:spPr bwMode="auto">
          <a:xfrm>
            <a:off x="49530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5" name="Oval 16"/>
          <p:cNvSpPr>
            <a:spLocks noChangeArrowheads="1"/>
          </p:cNvSpPr>
          <p:nvPr/>
        </p:nvSpPr>
        <p:spPr bwMode="auto">
          <a:xfrm>
            <a:off x="4953000" y="4114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86" name="Line 17"/>
          <p:cNvSpPr>
            <a:spLocks noChangeShapeType="1"/>
          </p:cNvSpPr>
          <p:nvPr/>
        </p:nvSpPr>
        <p:spPr bwMode="auto">
          <a:xfrm>
            <a:off x="2209800" y="4267200"/>
            <a:ext cx="8382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87" name="Line 18"/>
          <p:cNvSpPr>
            <a:spLocks noChangeShapeType="1"/>
          </p:cNvSpPr>
          <p:nvPr/>
        </p:nvSpPr>
        <p:spPr bwMode="auto">
          <a:xfrm flipV="1">
            <a:off x="2209800" y="45720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88" name="Line 19"/>
          <p:cNvSpPr>
            <a:spLocks noChangeShapeType="1"/>
          </p:cNvSpPr>
          <p:nvPr/>
        </p:nvSpPr>
        <p:spPr bwMode="auto">
          <a:xfrm flipV="1">
            <a:off x="3276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89" name="Line 20"/>
          <p:cNvSpPr>
            <a:spLocks noChangeShapeType="1"/>
          </p:cNvSpPr>
          <p:nvPr/>
        </p:nvSpPr>
        <p:spPr bwMode="auto">
          <a:xfrm>
            <a:off x="3276600" y="4495800"/>
            <a:ext cx="76200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0" name="Line 21"/>
          <p:cNvSpPr>
            <a:spLocks noChangeShapeType="1"/>
          </p:cNvSpPr>
          <p:nvPr/>
        </p:nvSpPr>
        <p:spPr bwMode="auto">
          <a:xfrm>
            <a:off x="22098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1" name="Line 22"/>
          <p:cNvSpPr>
            <a:spLocks noChangeShapeType="1"/>
          </p:cNvSpPr>
          <p:nvPr/>
        </p:nvSpPr>
        <p:spPr bwMode="auto">
          <a:xfrm>
            <a:off x="2209800" y="2895600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2" name="Line 23"/>
          <p:cNvSpPr>
            <a:spLocks noChangeShapeType="1"/>
          </p:cNvSpPr>
          <p:nvPr/>
        </p:nvSpPr>
        <p:spPr bwMode="auto">
          <a:xfrm flipV="1">
            <a:off x="2209800" y="3352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3" name="Line 24"/>
          <p:cNvSpPr>
            <a:spLocks noChangeShapeType="1"/>
          </p:cNvSpPr>
          <p:nvPr/>
        </p:nvSpPr>
        <p:spPr bwMode="auto">
          <a:xfrm>
            <a:off x="2209800" y="563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4" name="Line 25"/>
          <p:cNvSpPr>
            <a:spLocks noChangeShapeType="1"/>
          </p:cNvSpPr>
          <p:nvPr/>
        </p:nvSpPr>
        <p:spPr bwMode="auto">
          <a:xfrm>
            <a:off x="2133600" y="43434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5" name="Line 26"/>
          <p:cNvSpPr>
            <a:spLocks noChangeShapeType="1"/>
          </p:cNvSpPr>
          <p:nvPr/>
        </p:nvSpPr>
        <p:spPr bwMode="auto">
          <a:xfrm flipV="1">
            <a:off x="2209800" y="4800600"/>
            <a:ext cx="1828800" cy="152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6" name="Line 27"/>
          <p:cNvSpPr>
            <a:spLocks noChangeShapeType="1"/>
          </p:cNvSpPr>
          <p:nvPr/>
        </p:nvSpPr>
        <p:spPr bwMode="auto">
          <a:xfrm flipV="1">
            <a:off x="2209800" y="2743200"/>
            <a:ext cx="1828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7" name="Line 28"/>
          <p:cNvSpPr>
            <a:spLocks noChangeShapeType="1"/>
          </p:cNvSpPr>
          <p:nvPr/>
        </p:nvSpPr>
        <p:spPr bwMode="auto">
          <a:xfrm flipV="1">
            <a:off x="2209800" y="2667000"/>
            <a:ext cx="1828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8" name="Line 29"/>
          <p:cNvSpPr>
            <a:spLocks noChangeShapeType="1"/>
          </p:cNvSpPr>
          <p:nvPr/>
        </p:nvSpPr>
        <p:spPr bwMode="auto">
          <a:xfrm>
            <a:off x="4267200" y="26670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3999" name="Line 30"/>
          <p:cNvSpPr>
            <a:spLocks noChangeShapeType="1"/>
          </p:cNvSpPr>
          <p:nvPr/>
        </p:nvSpPr>
        <p:spPr bwMode="auto">
          <a:xfrm flipV="1">
            <a:off x="3276600" y="3124200"/>
            <a:ext cx="1676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00" name="Line 31"/>
          <p:cNvSpPr>
            <a:spLocks noChangeShapeType="1"/>
          </p:cNvSpPr>
          <p:nvPr/>
        </p:nvSpPr>
        <p:spPr bwMode="auto">
          <a:xfrm>
            <a:off x="3276600" y="3276600"/>
            <a:ext cx="838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01" name="Line 32"/>
          <p:cNvSpPr>
            <a:spLocks noChangeShapeType="1"/>
          </p:cNvSpPr>
          <p:nvPr/>
        </p:nvSpPr>
        <p:spPr bwMode="auto">
          <a:xfrm>
            <a:off x="4267200" y="38862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02" name="Line 33"/>
          <p:cNvSpPr>
            <a:spLocks noChangeShapeType="1"/>
          </p:cNvSpPr>
          <p:nvPr/>
        </p:nvSpPr>
        <p:spPr bwMode="auto">
          <a:xfrm flipV="1">
            <a:off x="4267200" y="4267200"/>
            <a:ext cx="6858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03" name="Line 34"/>
          <p:cNvSpPr>
            <a:spLocks noChangeShapeType="1"/>
          </p:cNvSpPr>
          <p:nvPr/>
        </p:nvSpPr>
        <p:spPr bwMode="auto">
          <a:xfrm flipV="1">
            <a:off x="3276600" y="5486400"/>
            <a:ext cx="1600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04" name="Line 35"/>
          <p:cNvSpPr>
            <a:spLocks noChangeShapeType="1"/>
          </p:cNvSpPr>
          <p:nvPr/>
        </p:nvSpPr>
        <p:spPr bwMode="auto">
          <a:xfrm>
            <a:off x="3276600" y="45720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05" name="Oval 36"/>
          <p:cNvSpPr>
            <a:spLocks noChangeArrowheads="1"/>
          </p:cNvSpPr>
          <p:nvPr/>
        </p:nvSpPr>
        <p:spPr bwMode="auto">
          <a:xfrm>
            <a:off x="60960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6" name="Oval 37"/>
          <p:cNvSpPr>
            <a:spLocks noChangeArrowheads="1"/>
          </p:cNvSpPr>
          <p:nvPr/>
        </p:nvSpPr>
        <p:spPr bwMode="auto">
          <a:xfrm>
            <a:off x="6096000" y="3429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7" name="Oval 38"/>
          <p:cNvSpPr>
            <a:spLocks noChangeArrowheads="1"/>
          </p:cNvSpPr>
          <p:nvPr/>
        </p:nvSpPr>
        <p:spPr bwMode="auto">
          <a:xfrm>
            <a:off x="60198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08" name="Line 39"/>
          <p:cNvSpPr>
            <a:spLocks noChangeShapeType="1"/>
          </p:cNvSpPr>
          <p:nvPr/>
        </p:nvSpPr>
        <p:spPr bwMode="auto">
          <a:xfrm>
            <a:off x="42672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09" name="Line 40"/>
          <p:cNvSpPr>
            <a:spLocks noChangeShapeType="1"/>
          </p:cNvSpPr>
          <p:nvPr/>
        </p:nvSpPr>
        <p:spPr bwMode="auto">
          <a:xfrm flipV="1">
            <a:off x="5105400" y="4876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0" name="Line 41"/>
          <p:cNvSpPr>
            <a:spLocks noChangeShapeType="1"/>
          </p:cNvSpPr>
          <p:nvPr/>
        </p:nvSpPr>
        <p:spPr bwMode="auto">
          <a:xfrm flipV="1">
            <a:off x="4267200" y="35814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1" name="Line 42"/>
          <p:cNvSpPr>
            <a:spLocks noChangeShapeType="1"/>
          </p:cNvSpPr>
          <p:nvPr/>
        </p:nvSpPr>
        <p:spPr bwMode="auto">
          <a:xfrm>
            <a:off x="5181600" y="4267200"/>
            <a:ext cx="91440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2" name="Line 43"/>
          <p:cNvSpPr>
            <a:spLocks noChangeShapeType="1"/>
          </p:cNvSpPr>
          <p:nvPr/>
        </p:nvSpPr>
        <p:spPr bwMode="auto">
          <a:xfrm flipV="1">
            <a:off x="4267200" y="25908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3" name="Line 44"/>
          <p:cNvSpPr>
            <a:spLocks noChangeShapeType="1"/>
          </p:cNvSpPr>
          <p:nvPr/>
        </p:nvSpPr>
        <p:spPr bwMode="auto">
          <a:xfrm>
            <a:off x="5181600" y="32004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4" name="Line 45"/>
          <p:cNvSpPr>
            <a:spLocks noChangeShapeType="1"/>
          </p:cNvSpPr>
          <p:nvPr/>
        </p:nvSpPr>
        <p:spPr bwMode="auto">
          <a:xfrm flipV="1">
            <a:off x="5181600" y="2667000"/>
            <a:ext cx="914400" cy="1524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5" name="Line 46"/>
          <p:cNvSpPr>
            <a:spLocks noChangeShapeType="1"/>
          </p:cNvSpPr>
          <p:nvPr/>
        </p:nvSpPr>
        <p:spPr bwMode="auto">
          <a:xfrm>
            <a:off x="4267200" y="2743200"/>
            <a:ext cx="762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6" name="Oval 47"/>
          <p:cNvSpPr>
            <a:spLocks noChangeArrowheads="1"/>
          </p:cNvSpPr>
          <p:nvPr/>
        </p:nvSpPr>
        <p:spPr bwMode="auto">
          <a:xfrm>
            <a:off x="6019800" y="5867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17" name="Line 48"/>
          <p:cNvSpPr>
            <a:spLocks noChangeShapeType="1"/>
          </p:cNvSpPr>
          <p:nvPr/>
        </p:nvSpPr>
        <p:spPr bwMode="auto">
          <a:xfrm>
            <a:off x="3276600" y="5638800"/>
            <a:ext cx="2743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8" name="Line 49"/>
          <p:cNvSpPr>
            <a:spLocks noChangeShapeType="1"/>
          </p:cNvSpPr>
          <p:nvPr/>
        </p:nvSpPr>
        <p:spPr bwMode="auto">
          <a:xfrm>
            <a:off x="5105400" y="54864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19" name="Line 50"/>
          <p:cNvSpPr>
            <a:spLocks noChangeShapeType="1"/>
          </p:cNvSpPr>
          <p:nvPr/>
        </p:nvSpPr>
        <p:spPr bwMode="auto">
          <a:xfrm>
            <a:off x="4191000" y="3962400"/>
            <a:ext cx="19050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0" name="Oval 51"/>
          <p:cNvSpPr>
            <a:spLocks noChangeArrowheads="1"/>
          </p:cNvSpPr>
          <p:nvPr/>
        </p:nvSpPr>
        <p:spPr bwMode="auto">
          <a:xfrm>
            <a:off x="7010400" y="25146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1" name="Oval 52"/>
          <p:cNvSpPr>
            <a:spLocks noChangeArrowheads="1"/>
          </p:cNvSpPr>
          <p:nvPr/>
        </p:nvSpPr>
        <p:spPr bwMode="auto">
          <a:xfrm>
            <a:off x="7010400" y="34290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2" name="Oval 53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3" name="Line 54"/>
          <p:cNvSpPr>
            <a:spLocks noChangeShapeType="1"/>
          </p:cNvSpPr>
          <p:nvPr/>
        </p:nvSpPr>
        <p:spPr bwMode="auto">
          <a:xfrm>
            <a:off x="6324600" y="2667000"/>
            <a:ext cx="685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4" name="Line 55"/>
          <p:cNvSpPr>
            <a:spLocks noChangeShapeType="1"/>
          </p:cNvSpPr>
          <p:nvPr/>
        </p:nvSpPr>
        <p:spPr bwMode="auto">
          <a:xfrm>
            <a:off x="63246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5" name="Line 56"/>
          <p:cNvSpPr>
            <a:spLocks noChangeShapeType="1"/>
          </p:cNvSpPr>
          <p:nvPr/>
        </p:nvSpPr>
        <p:spPr bwMode="auto">
          <a:xfrm>
            <a:off x="6248400" y="4800600"/>
            <a:ext cx="762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6" name="Oval 57"/>
          <p:cNvSpPr>
            <a:spLocks noChangeArrowheads="1"/>
          </p:cNvSpPr>
          <p:nvPr/>
        </p:nvSpPr>
        <p:spPr bwMode="auto">
          <a:xfrm>
            <a:off x="7010400" y="5867400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027" name="Line 58"/>
          <p:cNvSpPr>
            <a:spLocks noChangeShapeType="1"/>
          </p:cNvSpPr>
          <p:nvPr/>
        </p:nvSpPr>
        <p:spPr bwMode="auto">
          <a:xfrm>
            <a:off x="6248400" y="6019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4028" name="Text Box 59"/>
          <p:cNvSpPr txBox="1">
            <a:spLocks noChangeArrowheads="1"/>
          </p:cNvSpPr>
          <p:nvPr/>
        </p:nvSpPr>
        <p:spPr bwMode="auto">
          <a:xfrm>
            <a:off x="1828800" y="6019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PI</a:t>
            </a:r>
          </a:p>
        </p:txBody>
      </p:sp>
      <p:sp>
        <p:nvSpPr>
          <p:cNvPr id="1035324" name="Text Box 60"/>
          <p:cNvSpPr txBox="1">
            <a:spLocks noChangeArrowheads="1"/>
          </p:cNvSpPr>
          <p:nvPr/>
        </p:nvSpPr>
        <p:spPr bwMode="auto">
          <a:xfrm>
            <a:off x="1676400" y="2667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5325" name="Text Box 61"/>
          <p:cNvSpPr txBox="1">
            <a:spLocks noChangeArrowheads="1"/>
          </p:cNvSpPr>
          <p:nvPr/>
        </p:nvSpPr>
        <p:spPr bwMode="auto">
          <a:xfrm>
            <a:off x="1676400" y="34290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5326" name="Text Box 62"/>
          <p:cNvSpPr txBox="1">
            <a:spLocks noChangeArrowheads="1"/>
          </p:cNvSpPr>
          <p:nvPr/>
        </p:nvSpPr>
        <p:spPr bwMode="auto">
          <a:xfrm>
            <a:off x="1600200" y="4038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5327" name="Text Box 63"/>
          <p:cNvSpPr txBox="1">
            <a:spLocks noChangeArrowheads="1"/>
          </p:cNvSpPr>
          <p:nvPr/>
        </p:nvSpPr>
        <p:spPr bwMode="auto">
          <a:xfrm>
            <a:off x="1600200" y="4724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5328" name="Text Box 64"/>
          <p:cNvSpPr txBox="1">
            <a:spLocks noChangeArrowheads="1"/>
          </p:cNvSpPr>
          <p:nvPr/>
        </p:nvSpPr>
        <p:spPr bwMode="auto">
          <a:xfrm>
            <a:off x="1676400" y="5486400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35329" name="Text Box 65"/>
          <p:cNvSpPr txBox="1">
            <a:spLocks noChangeArrowheads="1"/>
          </p:cNvSpPr>
          <p:nvPr/>
        </p:nvSpPr>
        <p:spPr bwMode="auto">
          <a:xfrm>
            <a:off x="2971800" y="4114800"/>
            <a:ext cx="60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35330" name="Text Box 66"/>
          <p:cNvSpPr txBox="1">
            <a:spLocks noChangeArrowheads="1"/>
          </p:cNvSpPr>
          <p:nvPr/>
        </p:nvSpPr>
        <p:spPr bwMode="auto">
          <a:xfrm>
            <a:off x="4038600" y="43434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035331" name="Text Box 67"/>
          <p:cNvSpPr txBox="1">
            <a:spLocks noChangeArrowheads="1"/>
          </p:cNvSpPr>
          <p:nvPr/>
        </p:nvSpPr>
        <p:spPr bwMode="auto">
          <a:xfrm>
            <a:off x="6019800" y="44196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110</a:t>
            </a:r>
          </a:p>
        </p:txBody>
      </p:sp>
      <p:sp>
        <p:nvSpPr>
          <p:cNvPr id="1035332" name="Text Box 68"/>
          <p:cNvSpPr txBox="1">
            <a:spLocks noChangeArrowheads="1"/>
          </p:cNvSpPr>
          <p:nvPr/>
        </p:nvSpPr>
        <p:spPr bwMode="auto">
          <a:xfrm>
            <a:off x="4953000" y="3810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</a:rPr>
              <a:t>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3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3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3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35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5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3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3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3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324" grpId="0"/>
      <p:bldP spid="1035325" grpId="0"/>
      <p:bldP spid="1035326" grpId="0"/>
      <p:bldP spid="1035327" grpId="0"/>
      <p:bldP spid="1035328" grpId="0"/>
      <p:bldP spid="1035329" grpId="0"/>
      <p:bldP spid="1035330" grpId="0"/>
      <p:bldP spid="1035331" grpId="0"/>
      <p:bldP spid="10353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8F842-7768-490E-B7C8-D396188A228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Discount function</a:t>
            </a:r>
          </a:p>
        </p:txBody>
      </p:sp>
      <p:graphicFrame>
        <p:nvGraphicFramePr>
          <p:cNvPr id="8602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39838" y="1924050"/>
          <a:ext cx="1684337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8" name="Equation" r:id="rId4" imgW="863225" imgH="1269449" progId="Equation.3">
                  <p:embed/>
                </p:oleObj>
              </mc:Choice>
              <mc:Fallback>
                <p:oleObj name="Equation" r:id="rId4" imgW="863225" imgH="126944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924050"/>
                        <a:ext cx="1684337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762000" y="5486400"/>
            <a:ext cx="701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Objective: put smaller weight on path with larger slack</a:t>
            </a:r>
          </a:p>
        </p:txBody>
      </p:sp>
      <p:grpSp>
        <p:nvGrpSpPr>
          <p:cNvPr id="86022" name="Group 5"/>
          <p:cNvGrpSpPr>
            <a:grpSpLocks/>
          </p:cNvGrpSpPr>
          <p:nvPr/>
        </p:nvGrpSpPr>
        <p:grpSpPr bwMode="auto">
          <a:xfrm>
            <a:off x="4343400" y="2057400"/>
            <a:ext cx="3606800" cy="2271713"/>
            <a:chOff x="2736" y="1296"/>
            <a:chExt cx="2272" cy="1431"/>
          </a:xfrm>
        </p:grpSpPr>
        <p:sp>
          <p:nvSpPr>
            <p:cNvPr id="86023" name="Line 6"/>
            <p:cNvSpPr>
              <a:spLocks noChangeShapeType="1"/>
            </p:cNvSpPr>
            <p:nvPr/>
          </p:nvSpPr>
          <p:spPr bwMode="auto">
            <a:xfrm flipV="1">
              <a:off x="3168" y="1536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24" name="Line 7"/>
            <p:cNvSpPr>
              <a:spLocks noChangeShapeType="1"/>
            </p:cNvSpPr>
            <p:nvPr/>
          </p:nvSpPr>
          <p:spPr bwMode="auto">
            <a:xfrm>
              <a:off x="3168" y="264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25" name="Line 8"/>
            <p:cNvSpPr>
              <a:spLocks noChangeShapeType="1"/>
            </p:cNvSpPr>
            <p:nvPr/>
          </p:nvSpPr>
          <p:spPr bwMode="auto">
            <a:xfrm flipH="1">
              <a:off x="3072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26" name="Text Box 9"/>
            <p:cNvSpPr txBox="1">
              <a:spLocks noChangeArrowheads="1"/>
            </p:cNvSpPr>
            <p:nvPr/>
          </p:nvSpPr>
          <p:spPr bwMode="auto">
            <a:xfrm>
              <a:off x="2832" y="16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6027" name="Text Box 10"/>
            <p:cNvSpPr txBox="1">
              <a:spLocks noChangeArrowheads="1"/>
            </p:cNvSpPr>
            <p:nvPr/>
          </p:nvSpPr>
          <p:spPr bwMode="auto">
            <a:xfrm>
              <a:off x="2736" y="2304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</a:rPr>
                <a:t>1/a</a:t>
              </a:r>
            </a:p>
          </p:txBody>
        </p:sp>
        <p:sp>
          <p:nvSpPr>
            <p:cNvPr id="86028" name="Line 11"/>
            <p:cNvSpPr>
              <a:spLocks noChangeShapeType="1"/>
            </p:cNvSpPr>
            <p:nvPr/>
          </p:nvSpPr>
          <p:spPr bwMode="auto">
            <a:xfrm flipH="1">
              <a:off x="3072" y="244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29" name="Freeform 12"/>
            <p:cNvSpPr>
              <a:spLocks/>
            </p:cNvSpPr>
            <p:nvPr/>
          </p:nvSpPr>
          <p:spPr bwMode="auto">
            <a:xfrm>
              <a:off x="3168" y="1824"/>
              <a:ext cx="1840" cy="680"/>
            </a:xfrm>
            <a:custGeom>
              <a:avLst/>
              <a:gdLst>
                <a:gd name="T0" fmla="*/ 0 w 1840"/>
                <a:gd name="T1" fmla="*/ 0 h 680"/>
                <a:gd name="T2" fmla="*/ 624 w 1840"/>
                <a:gd name="T3" fmla="*/ 576 h 680"/>
                <a:gd name="T4" fmla="*/ 1680 w 1840"/>
                <a:gd name="T5" fmla="*/ 624 h 680"/>
                <a:gd name="T6" fmla="*/ 1584 w 1840"/>
                <a:gd name="T7" fmla="*/ 624 h 6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0"/>
                <a:gd name="T13" fmla="*/ 0 h 680"/>
                <a:gd name="T14" fmla="*/ 1840 w 1840"/>
                <a:gd name="T15" fmla="*/ 680 h 6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0" h="680">
                  <a:moveTo>
                    <a:pt x="0" y="0"/>
                  </a:moveTo>
                  <a:cubicBezTo>
                    <a:pt x="172" y="236"/>
                    <a:pt x="344" y="472"/>
                    <a:pt x="624" y="576"/>
                  </a:cubicBezTo>
                  <a:cubicBezTo>
                    <a:pt x="904" y="680"/>
                    <a:pt x="1520" y="616"/>
                    <a:pt x="1680" y="624"/>
                  </a:cubicBezTo>
                  <a:cubicBezTo>
                    <a:pt x="1840" y="632"/>
                    <a:pt x="1712" y="628"/>
                    <a:pt x="1584" y="62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6030" name="Rectangle 13"/>
            <p:cNvSpPr>
              <a:spLocks noChangeArrowheads="1"/>
            </p:cNvSpPr>
            <p:nvPr/>
          </p:nvSpPr>
          <p:spPr bwMode="auto">
            <a:xfrm>
              <a:off x="4464" y="230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6031" name="Text Box 14"/>
            <p:cNvSpPr txBox="1">
              <a:spLocks noChangeArrowheads="1"/>
            </p:cNvSpPr>
            <p:nvPr/>
          </p:nvSpPr>
          <p:spPr bwMode="auto">
            <a:xfrm>
              <a:off x="4560" y="249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86032" name="Text Box 15"/>
            <p:cNvSpPr txBox="1">
              <a:spLocks noChangeArrowheads="1"/>
            </p:cNvSpPr>
            <p:nvPr/>
          </p:nvSpPr>
          <p:spPr bwMode="auto">
            <a:xfrm>
              <a:off x="3072" y="1296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800" b="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FE9565-4D1D-4447-937D-F124E02D9CD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25500"/>
          </a:xfrm>
        </p:spPr>
        <p:txBody>
          <a:bodyPr/>
          <a:lstStyle/>
          <a:p>
            <a:pPr eaLnBrk="1" hangingPunct="1"/>
            <a:r>
              <a:rPr lang="en-US" altLang="fa-IR" smtClean="0"/>
              <a:t>Accurate All Path Counting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28956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1900" smtClean="0"/>
              <a:t>F(t)</a:t>
            </a:r>
            <a:r>
              <a:rPr lang="en-US" altLang="fa-IR" sz="3400" smtClean="0"/>
              <a:t> </a:t>
            </a:r>
            <a:r>
              <a:rPr lang="en-US" altLang="fa-IR" sz="1900" smtClean="0"/>
              <a:t>computations:</a:t>
            </a:r>
          </a:p>
        </p:txBody>
      </p:sp>
      <p:sp>
        <p:nvSpPr>
          <p:cNvPr id="88069" name="Oval 4"/>
          <p:cNvSpPr>
            <a:spLocks noChangeArrowheads="1"/>
          </p:cNvSpPr>
          <p:nvPr/>
        </p:nvSpPr>
        <p:spPr bwMode="auto">
          <a:xfrm>
            <a:off x="3568700" y="41783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8070" name="Oval 5"/>
          <p:cNvSpPr>
            <a:spLocks noChangeArrowheads="1"/>
          </p:cNvSpPr>
          <p:nvPr/>
        </p:nvSpPr>
        <p:spPr bwMode="auto">
          <a:xfrm>
            <a:off x="1587500" y="2578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88071" name="Oval 6"/>
          <p:cNvSpPr>
            <a:spLocks noChangeArrowheads="1"/>
          </p:cNvSpPr>
          <p:nvPr/>
        </p:nvSpPr>
        <p:spPr bwMode="auto">
          <a:xfrm>
            <a:off x="977900" y="37211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88072" name="Oval 7"/>
          <p:cNvSpPr>
            <a:spLocks noChangeArrowheads="1"/>
          </p:cNvSpPr>
          <p:nvPr/>
        </p:nvSpPr>
        <p:spPr bwMode="auto">
          <a:xfrm>
            <a:off x="1130300" y="5397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88073" name="Oval 8"/>
          <p:cNvSpPr>
            <a:spLocks noChangeArrowheads="1"/>
          </p:cNvSpPr>
          <p:nvPr/>
        </p:nvSpPr>
        <p:spPr bwMode="auto">
          <a:xfrm>
            <a:off x="2349500" y="61595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s4</a:t>
            </a:r>
          </a:p>
        </p:txBody>
      </p:sp>
      <p:sp>
        <p:nvSpPr>
          <p:cNvPr id="88074" name="Line 9"/>
          <p:cNvSpPr>
            <a:spLocks noChangeShapeType="1"/>
          </p:cNvSpPr>
          <p:nvPr/>
        </p:nvSpPr>
        <p:spPr bwMode="auto">
          <a:xfrm>
            <a:off x="1943100" y="2887663"/>
            <a:ext cx="1719263" cy="1344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5" name="Line 10"/>
          <p:cNvSpPr>
            <a:spLocks noChangeShapeType="1"/>
          </p:cNvSpPr>
          <p:nvPr/>
        </p:nvSpPr>
        <p:spPr bwMode="auto">
          <a:xfrm>
            <a:off x="1320800" y="4017963"/>
            <a:ext cx="2271713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6" name="Line 11"/>
          <p:cNvSpPr>
            <a:spLocks noChangeShapeType="1"/>
          </p:cNvSpPr>
          <p:nvPr/>
        </p:nvSpPr>
        <p:spPr bwMode="auto">
          <a:xfrm flipV="1">
            <a:off x="1503363" y="4398963"/>
            <a:ext cx="2065337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7" name="Line 12"/>
          <p:cNvSpPr>
            <a:spLocks noChangeShapeType="1"/>
          </p:cNvSpPr>
          <p:nvPr/>
        </p:nvSpPr>
        <p:spPr bwMode="auto">
          <a:xfrm flipV="1">
            <a:off x="2616200" y="4497388"/>
            <a:ext cx="1012825" cy="1677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8" name="Line 13"/>
          <p:cNvSpPr>
            <a:spLocks noChangeShapeType="1"/>
          </p:cNvSpPr>
          <p:nvPr/>
        </p:nvSpPr>
        <p:spPr bwMode="auto">
          <a:xfrm>
            <a:off x="3962400" y="4402138"/>
            <a:ext cx="2181225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79" name="Oval 14"/>
          <p:cNvSpPr>
            <a:spLocks noChangeArrowheads="1"/>
          </p:cNvSpPr>
          <p:nvPr/>
        </p:nvSpPr>
        <p:spPr bwMode="auto">
          <a:xfrm>
            <a:off x="6102350" y="5054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80" name="Text Box 15"/>
          <p:cNvSpPr txBox="1">
            <a:spLocks noChangeArrowheads="1"/>
          </p:cNvSpPr>
          <p:nvPr/>
        </p:nvSpPr>
        <p:spPr bwMode="auto">
          <a:xfrm>
            <a:off x="1481138" y="22161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ARR=1.2</a:t>
            </a:r>
          </a:p>
        </p:txBody>
      </p:sp>
      <p:sp>
        <p:nvSpPr>
          <p:cNvPr id="88081" name="Text Box 16"/>
          <p:cNvSpPr txBox="1">
            <a:spLocks noChangeArrowheads="1"/>
          </p:cNvSpPr>
          <p:nvPr/>
        </p:nvSpPr>
        <p:spPr bwMode="auto">
          <a:xfrm>
            <a:off x="665163" y="3359150"/>
            <a:ext cx="1112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ARR=</a:t>
            </a:r>
            <a:r>
              <a:rPr lang="en-US" altLang="fa-IR" sz="1600" b="0">
                <a:solidFill>
                  <a:schemeClr val="tx1"/>
                </a:solidFill>
              </a:rPr>
              <a:t>1.4</a:t>
            </a:r>
          </a:p>
        </p:txBody>
      </p:sp>
      <p:sp>
        <p:nvSpPr>
          <p:cNvPr id="88082" name="Text Box 17"/>
          <p:cNvSpPr txBox="1">
            <a:spLocks noChangeArrowheads="1"/>
          </p:cNvSpPr>
          <p:nvPr/>
        </p:nvSpPr>
        <p:spPr bwMode="auto">
          <a:xfrm>
            <a:off x="655638" y="5043488"/>
            <a:ext cx="12461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ARR=</a:t>
            </a:r>
            <a:r>
              <a:rPr lang="en-US" altLang="fa-IR" sz="1600" b="0">
                <a:solidFill>
                  <a:schemeClr val="tx1"/>
                </a:solidFill>
              </a:rPr>
              <a:t>1.3</a:t>
            </a:r>
          </a:p>
        </p:txBody>
      </p:sp>
      <p:sp>
        <p:nvSpPr>
          <p:cNvPr id="88083" name="Text Box 18"/>
          <p:cNvSpPr txBox="1">
            <a:spLocks noChangeArrowheads="1"/>
          </p:cNvSpPr>
          <p:nvPr/>
        </p:nvSpPr>
        <p:spPr bwMode="auto">
          <a:xfrm>
            <a:off x="2757488" y="6053138"/>
            <a:ext cx="1165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ARR=</a:t>
            </a:r>
            <a:r>
              <a:rPr lang="en-US" altLang="fa-IR" sz="1600" b="0">
                <a:solidFill>
                  <a:schemeClr val="tx1"/>
                </a:solidFill>
              </a:rPr>
              <a:t>1.4</a:t>
            </a:r>
          </a:p>
        </p:txBody>
      </p:sp>
      <p:sp>
        <p:nvSpPr>
          <p:cNvPr id="88084" name="Text Box 19"/>
          <p:cNvSpPr txBox="1">
            <a:spLocks noChangeArrowheads="1"/>
          </p:cNvSpPr>
          <p:nvPr/>
        </p:nvSpPr>
        <p:spPr bwMode="auto">
          <a:xfrm>
            <a:off x="2482850" y="31591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rgbClr val="996600"/>
                </a:solidFill>
              </a:rPr>
              <a:t>1</a:t>
            </a:r>
          </a:p>
        </p:txBody>
      </p:sp>
      <p:sp>
        <p:nvSpPr>
          <p:cNvPr id="88085" name="Text Box 20"/>
          <p:cNvSpPr txBox="1">
            <a:spLocks noChangeArrowheads="1"/>
          </p:cNvSpPr>
          <p:nvPr/>
        </p:nvSpPr>
        <p:spPr bwMode="auto">
          <a:xfrm>
            <a:off x="2006600" y="38449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rgbClr val="996600"/>
                </a:solidFill>
              </a:rPr>
              <a:t>1</a:t>
            </a:r>
          </a:p>
        </p:txBody>
      </p:sp>
      <p:sp>
        <p:nvSpPr>
          <p:cNvPr id="88086" name="Text Box 21"/>
          <p:cNvSpPr txBox="1">
            <a:spLocks noChangeArrowheads="1"/>
          </p:cNvSpPr>
          <p:nvPr/>
        </p:nvSpPr>
        <p:spPr bwMode="auto">
          <a:xfrm>
            <a:off x="1968500" y="48260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rgbClr val="996600"/>
                </a:solidFill>
              </a:rPr>
              <a:t>1.5</a:t>
            </a:r>
          </a:p>
        </p:txBody>
      </p:sp>
      <p:sp>
        <p:nvSpPr>
          <p:cNvPr id="88087" name="Text Box 22"/>
          <p:cNvSpPr txBox="1">
            <a:spLocks noChangeArrowheads="1"/>
          </p:cNvSpPr>
          <p:nvPr/>
        </p:nvSpPr>
        <p:spPr bwMode="auto">
          <a:xfrm>
            <a:off x="2911475" y="534987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rgbClr val="996600"/>
                </a:solidFill>
              </a:rPr>
              <a:t>1.4</a:t>
            </a:r>
          </a:p>
        </p:txBody>
      </p:sp>
      <p:sp>
        <p:nvSpPr>
          <p:cNvPr id="1039383" name="Text Box 23"/>
          <p:cNvSpPr txBox="1">
            <a:spLocks noChangeArrowheads="1"/>
          </p:cNvSpPr>
          <p:nvPr/>
        </p:nvSpPr>
        <p:spPr bwMode="auto">
          <a:xfrm>
            <a:off x="3700463" y="38655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 b="0">
                <a:solidFill>
                  <a:schemeClr val="tx1"/>
                </a:solidFill>
              </a:rPr>
              <a:t>ARR=</a:t>
            </a:r>
            <a:r>
              <a:rPr lang="en-US" altLang="fa-IR" sz="1600" b="0">
                <a:solidFill>
                  <a:schemeClr val="tx1"/>
                </a:solidFill>
              </a:rPr>
              <a:t>2.8</a:t>
            </a:r>
          </a:p>
        </p:txBody>
      </p:sp>
      <p:sp>
        <p:nvSpPr>
          <p:cNvPr id="88089" name="Line 24"/>
          <p:cNvSpPr>
            <a:spLocks noChangeShapeType="1"/>
          </p:cNvSpPr>
          <p:nvPr/>
        </p:nvSpPr>
        <p:spPr bwMode="auto">
          <a:xfrm flipV="1">
            <a:off x="3956050" y="4278313"/>
            <a:ext cx="2089150" cy="47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8090" name="Oval 25"/>
          <p:cNvSpPr>
            <a:spLocks noChangeArrowheads="1"/>
          </p:cNvSpPr>
          <p:nvPr/>
        </p:nvSpPr>
        <p:spPr bwMode="auto">
          <a:xfrm>
            <a:off x="6026150" y="4149725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1" name="Oval 26"/>
          <p:cNvSpPr>
            <a:spLocks noChangeArrowheads="1"/>
          </p:cNvSpPr>
          <p:nvPr/>
        </p:nvSpPr>
        <p:spPr bwMode="auto">
          <a:xfrm>
            <a:off x="565785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92" name="Line 27"/>
          <p:cNvSpPr>
            <a:spLocks noChangeShapeType="1"/>
          </p:cNvSpPr>
          <p:nvPr/>
        </p:nvSpPr>
        <p:spPr bwMode="auto">
          <a:xfrm>
            <a:off x="3949700" y="4462463"/>
            <a:ext cx="1787525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039388" name="Text Box 28"/>
          <p:cNvSpPr txBox="1">
            <a:spLocks noChangeArrowheads="1"/>
          </p:cNvSpPr>
          <p:nvPr/>
        </p:nvSpPr>
        <p:spPr bwMode="auto">
          <a:xfrm>
            <a:off x="2987675" y="1366838"/>
            <a:ext cx="254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F</a:t>
            </a:r>
            <a:r>
              <a:rPr lang="en-US" altLang="fa-IR" sz="900" b="0">
                <a:solidFill>
                  <a:schemeClr val="tx1"/>
                </a:solidFill>
              </a:rPr>
              <a:t>s </a:t>
            </a:r>
            <a:r>
              <a:rPr lang="en-US" altLang="fa-IR" sz="1600" b="0">
                <a:solidFill>
                  <a:schemeClr val="tx1"/>
                </a:solidFill>
              </a:rPr>
              <a:t>(s1,t) = 2.8-1.2-1=0.6 </a:t>
            </a:r>
          </a:p>
        </p:txBody>
      </p:sp>
      <p:sp>
        <p:nvSpPr>
          <p:cNvPr id="1039389" name="Text Box 29"/>
          <p:cNvSpPr txBox="1">
            <a:spLocks noChangeArrowheads="1"/>
          </p:cNvSpPr>
          <p:nvPr/>
        </p:nvSpPr>
        <p:spPr bwMode="auto">
          <a:xfrm>
            <a:off x="3000375" y="1862138"/>
            <a:ext cx="254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F</a:t>
            </a:r>
            <a:r>
              <a:rPr lang="en-US" altLang="fa-IR" sz="900" b="0">
                <a:solidFill>
                  <a:schemeClr val="tx1"/>
                </a:solidFill>
              </a:rPr>
              <a:t>s </a:t>
            </a:r>
            <a:r>
              <a:rPr lang="en-US" altLang="fa-IR" sz="1600" b="0">
                <a:solidFill>
                  <a:schemeClr val="tx1"/>
                </a:solidFill>
              </a:rPr>
              <a:t>(s2,t) = 2.8-1.4-1=0.4</a:t>
            </a:r>
          </a:p>
        </p:txBody>
      </p:sp>
      <p:sp>
        <p:nvSpPr>
          <p:cNvPr id="1039390" name="Text Box 30"/>
          <p:cNvSpPr txBox="1">
            <a:spLocks noChangeArrowheads="1"/>
          </p:cNvSpPr>
          <p:nvPr/>
        </p:nvSpPr>
        <p:spPr bwMode="auto">
          <a:xfrm>
            <a:off x="3013075" y="2332038"/>
            <a:ext cx="254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F</a:t>
            </a:r>
            <a:r>
              <a:rPr lang="en-US" altLang="fa-IR" sz="900" b="0">
                <a:solidFill>
                  <a:schemeClr val="tx1"/>
                </a:solidFill>
              </a:rPr>
              <a:t>s </a:t>
            </a:r>
            <a:r>
              <a:rPr lang="en-US" altLang="fa-IR" sz="1600" b="0">
                <a:solidFill>
                  <a:schemeClr val="tx1"/>
                </a:solidFill>
              </a:rPr>
              <a:t>(s3,t) = 2.8-1.3-1.5=0</a:t>
            </a:r>
          </a:p>
        </p:txBody>
      </p:sp>
      <p:sp>
        <p:nvSpPr>
          <p:cNvPr id="1039391" name="Text Box 31"/>
          <p:cNvSpPr txBox="1">
            <a:spLocks noChangeArrowheads="1"/>
          </p:cNvSpPr>
          <p:nvPr/>
        </p:nvSpPr>
        <p:spPr bwMode="auto">
          <a:xfrm>
            <a:off x="2987675" y="2801938"/>
            <a:ext cx="2540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F</a:t>
            </a:r>
            <a:r>
              <a:rPr lang="en-US" altLang="fa-IR" sz="900" b="0">
                <a:solidFill>
                  <a:schemeClr val="tx1"/>
                </a:solidFill>
              </a:rPr>
              <a:t>s </a:t>
            </a:r>
            <a:r>
              <a:rPr lang="en-US" altLang="fa-IR" sz="1600" b="0">
                <a:solidFill>
                  <a:schemeClr val="tx1"/>
                </a:solidFill>
              </a:rPr>
              <a:t>(s4,t) = 2.8-1.4-1.4=0</a:t>
            </a:r>
          </a:p>
        </p:txBody>
      </p:sp>
      <p:sp>
        <p:nvSpPr>
          <p:cNvPr id="1039392" name="Text Box 32"/>
          <p:cNvSpPr txBox="1">
            <a:spLocks noChangeArrowheads="1"/>
          </p:cNvSpPr>
          <p:nvPr/>
        </p:nvSpPr>
        <p:spPr bwMode="auto">
          <a:xfrm>
            <a:off x="5426075" y="1341438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D1=0.959</a:t>
            </a:r>
          </a:p>
        </p:txBody>
      </p:sp>
      <p:sp>
        <p:nvSpPr>
          <p:cNvPr id="1039393" name="Text Box 33"/>
          <p:cNvSpPr txBox="1">
            <a:spLocks noChangeArrowheads="1"/>
          </p:cNvSpPr>
          <p:nvPr/>
        </p:nvSpPr>
        <p:spPr bwMode="auto">
          <a:xfrm>
            <a:off x="5426075" y="1862138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D2=0.972</a:t>
            </a:r>
          </a:p>
        </p:txBody>
      </p:sp>
      <p:sp>
        <p:nvSpPr>
          <p:cNvPr id="1039394" name="Text Box 34"/>
          <p:cNvSpPr txBox="1">
            <a:spLocks noChangeArrowheads="1"/>
          </p:cNvSpPr>
          <p:nvPr/>
        </p:nvSpPr>
        <p:spPr bwMode="auto">
          <a:xfrm>
            <a:off x="5426075" y="2319338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D3=1</a:t>
            </a:r>
          </a:p>
        </p:txBody>
      </p:sp>
      <p:sp>
        <p:nvSpPr>
          <p:cNvPr id="1039395" name="Text Box 35"/>
          <p:cNvSpPr txBox="1">
            <a:spLocks noChangeArrowheads="1"/>
          </p:cNvSpPr>
          <p:nvPr/>
        </p:nvSpPr>
        <p:spPr bwMode="auto">
          <a:xfrm>
            <a:off x="5426075" y="2776538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 b="0">
                <a:solidFill>
                  <a:schemeClr val="tx1"/>
                </a:solidFill>
              </a:rPr>
              <a:t>D4=1</a:t>
            </a:r>
          </a:p>
        </p:txBody>
      </p:sp>
      <p:sp>
        <p:nvSpPr>
          <p:cNvPr id="1039396" name="Text Box 36"/>
          <p:cNvSpPr txBox="1">
            <a:spLocks noChangeArrowheads="1"/>
          </p:cNvSpPr>
          <p:nvPr/>
        </p:nvSpPr>
        <p:spPr bwMode="auto">
          <a:xfrm>
            <a:off x="6407150" y="4953000"/>
            <a:ext cx="17462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F(t) =D1*F(s1)+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         D2*F(s2)+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         D3*F(s3)+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         D4*F(s4)</a:t>
            </a:r>
          </a:p>
        </p:txBody>
      </p:sp>
      <p:sp>
        <p:nvSpPr>
          <p:cNvPr id="1039397" name="Text Box 37"/>
          <p:cNvSpPr txBox="1">
            <a:spLocks noChangeArrowheads="1"/>
          </p:cNvSpPr>
          <p:nvPr/>
        </p:nvSpPr>
        <p:spPr bwMode="auto">
          <a:xfrm>
            <a:off x="6934200" y="1143000"/>
            <a:ext cx="119697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Assume: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a=2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T=10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600">
                <a:solidFill>
                  <a:srgbClr val="FF0000"/>
                </a:solidFill>
              </a:rPr>
              <a:t>D = a</a:t>
            </a:r>
            <a:r>
              <a:rPr lang="en-US" altLang="fa-IR" sz="1600" baseline="30000">
                <a:solidFill>
                  <a:srgbClr val="FF0000"/>
                </a:solidFill>
              </a:rPr>
              <a:t>-Fs/T</a:t>
            </a:r>
            <a:endParaRPr lang="en-US" altLang="fa-IR" sz="1600">
              <a:solidFill>
                <a:srgbClr val="FF0000"/>
              </a:solidFill>
            </a:endParaRPr>
          </a:p>
        </p:txBody>
      </p:sp>
      <p:sp>
        <p:nvSpPr>
          <p:cNvPr id="1039398" name="Text Box 38"/>
          <p:cNvSpPr txBox="1">
            <a:spLocks noChangeArrowheads="1"/>
          </p:cNvSpPr>
          <p:nvPr/>
        </p:nvSpPr>
        <p:spPr bwMode="auto">
          <a:xfrm>
            <a:off x="6553200" y="2665413"/>
            <a:ext cx="16398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800">
                <a:solidFill>
                  <a:srgbClr val="FF0000"/>
                </a:solidFill>
              </a:rPr>
              <a:t>Fs (s1,t) is larger, thus D1 is lower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9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9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3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3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39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88" grpId="0"/>
      <p:bldP spid="1039389" grpId="0"/>
      <p:bldP spid="1039390" grpId="0"/>
      <p:bldP spid="1039391" grpId="0"/>
      <p:bldP spid="1039392" grpId="0"/>
      <p:bldP spid="1039393" grpId="0"/>
      <p:bldP spid="1039394" grpId="0"/>
      <p:bldP spid="1039395" grpId="0"/>
      <p:bldP spid="1039396" grpId="0"/>
      <p:bldP spid="1039397" grpId="0"/>
      <p:bldP spid="103939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B9E367-EC24-4564-AEEF-F7C37860C6DA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320675"/>
          </a:xfrm>
        </p:spPr>
        <p:txBody>
          <a:bodyPr/>
          <a:lstStyle/>
          <a:p>
            <a:pPr eaLnBrk="1" hangingPunct="1"/>
            <a:r>
              <a:rPr lang="en-US" altLang="fa-IR" sz="2000" smtClean="0"/>
              <a:t>Pseudo code:</a:t>
            </a:r>
          </a:p>
        </p:txBody>
      </p:sp>
      <p:pic>
        <p:nvPicPr>
          <p:cNvPr id="901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389063"/>
            <a:ext cx="6523037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901825" y="1752600"/>
            <a:ext cx="5641975" cy="18288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1C23CE-C8A7-47B6-BF75-F4DF9133A6F4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References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08720"/>
            <a:ext cx="8566720" cy="5162550"/>
          </a:xfrm>
        </p:spPr>
        <p:txBody>
          <a:bodyPr/>
          <a:lstStyle/>
          <a:p>
            <a:pPr lvl="1" eaLnBrk="1" hangingPunct="1"/>
            <a:r>
              <a:rPr lang="en-US" altLang="fa-IR" sz="2000" dirty="0" smtClean="0"/>
              <a:t>[</a:t>
            </a:r>
            <a:r>
              <a:rPr lang="en-US" altLang="fa-IR" sz="2000" dirty="0" err="1" smtClean="0"/>
              <a:t>Chen06</a:t>
            </a:r>
            <a:r>
              <a:rPr lang="en-US" altLang="fa-IR" sz="2000" dirty="0" smtClean="0"/>
              <a:t>] D. Chen, J. Cong and P. Pan, “FPGA Design Automation: A Survey,” Foundations and Trends in Electronic Design Automation, Vol. 1, No</a:t>
            </a:r>
            <a:r>
              <a:rPr lang="en-US" altLang="fa-IR" sz="2000" smtClean="0"/>
              <a:t>. 3, 2006, pp. 195–330</a:t>
            </a:r>
            <a:r>
              <a:rPr lang="en-US" altLang="fa-IR" sz="2000" dirty="0" smtClean="0"/>
              <a:t>.</a:t>
            </a:r>
          </a:p>
          <a:p>
            <a:pPr lvl="1" eaLnBrk="1" hangingPunct="1"/>
            <a:r>
              <a:rPr lang="en-US" altLang="fa-I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Kong, “A Novel Net Weighting Algorithm for Timing-Driven Placement,” </a:t>
            </a:r>
            <a:r>
              <a:rPr lang="en-US" altLang="fa-I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ICCAD</a:t>
            </a:r>
            <a:r>
              <a:rPr lang="en-US" altLang="fa-I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2002.</a:t>
            </a:r>
          </a:p>
          <a:p>
            <a:pPr lvl="1" eaLnBrk="1" hangingPunct="1"/>
            <a:r>
              <a:rPr lang="en-US" altLang="fa-IR" sz="2000" smtClean="0"/>
              <a:t>J</a:t>
            </a:r>
            <a:r>
              <a:rPr lang="en-US" altLang="fa-IR" sz="2000" dirty="0" smtClean="0"/>
              <a:t>. </a:t>
            </a:r>
            <a:r>
              <a:rPr lang="en-US" altLang="fa-IR" sz="2000" dirty="0" err="1" smtClean="0"/>
              <a:t>Luu</a:t>
            </a:r>
            <a:r>
              <a:rPr lang="en-US" altLang="fa-IR" sz="2000" dirty="0" smtClean="0"/>
              <a:t>, et al, “</a:t>
            </a:r>
            <a:r>
              <a:rPr lang="en-US" altLang="fa-IR" sz="2000" dirty="0" err="1" smtClean="0"/>
              <a:t>VPR</a:t>
            </a:r>
            <a:r>
              <a:rPr lang="en-US" altLang="fa-IR" sz="2000" dirty="0" smtClean="0"/>
              <a:t> 5.0: FPGA CAD and Architecture Exploration Tools with Single-Driver Routing, Heterogeneity and Process Scaling,” </a:t>
            </a:r>
            <a:r>
              <a:rPr lang="en-US" altLang="fa-IR" sz="2000" smtClean="0"/>
              <a:t>FPGA 2009.</a:t>
            </a:r>
            <a:endParaRPr lang="en-US" altLang="fa-IR" sz="2000" dirty="0" smtClean="0"/>
          </a:p>
          <a:p>
            <a:pPr lvl="1" eaLnBrk="1" hangingPunct="1"/>
            <a:r>
              <a:rPr lang="en-US" altLang="fa-I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VPR</a:t>
            </a:r>
            <a:r>
              <a:rPr lang="en-US" altLang="fa-I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 5.0, http://</a:t>
            </a:r>
            <a:r>
              <a:rPr lang="en-US" altLang="fa-I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www.eecg.utoronto.ca</a:t>
            </a:r>
            <a:r>
              <a:rPr lang="en-US" altLang="fa-I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/</a:t>
            </a:r>
            <a:r>
              <a:rPr lang="en-US" altLang="fa-IR" sz="2000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vpr</a:t>
            </a:r>
            <a:r>
              <a:rPr lang="en-US" altLang="fa-IR" sz="20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</a:p>
          <a:p>
            <a:pPr lvl="1" eaLnBrk="1" hangingPunct="1"/>
            <a:r>
              <a:rPr lang="en-US" altLang="fa-IR" sz="2000" dirty="0" err="1" smtClean="0"/>
              <a:t>VPR</a:t>
            </a:r>
            <a:r>
              <a:rPr lang="en-US" altLang="fa-IR" sz="2000" dirty="0" smtClean="0"/>
              <a:t> 6.0, Beta Release, May 30, 2011</a:t>
            </a:r>
          </a:p>
          <a:p>
            <a:pPr lvl="1" eaLnBrk="1" hangingPunct="1"/>
            <a:r>
              <a:rPr lang="en-US" altLang="fa-IR" sz="2000" dirty="0" smtClean="0"/>
              <a:t>Now:  as part of </a:t>
            </a:r>
            <a:r>
              <a:rPr lang="en-US" altLang="fa-IR" sz="2000" dirty="0" err="1" smtClean="0"/>
              <a:t>VTR</a:t>
            </a:r>
            <a:r>
              <a:rPr lang="en-US" altLang="fa-IR" sz="2000" dirty="0" smtClean="0"/>
              <a:t> 8, March 2020.</a:t>
            </a:r>
          </a:p>
          <a:p>
            <a:pPr lvl="2" eaLnBrk="1" hangingPunct="1"/>
            <a:r>
              <a:rPr lang="en-US" sz="1800" dirty="0"/>
              <a:t>Murray, </a:t>
            </a:r>
            <a:r>
              <a:rPr lang="en-US" sz="1800" dirty="0" smtClean="0"/>
              <a:t>et al. "</a:t>
            </a:r>
            <a:r>
              <a:rPr lang="en-US" sz="1800" dirty="0" err="1"/>
              <a:t>VTR</a:t>
            </a:r>
            <a:r>
              <a:rPr lang="en-US" sz="1800" dirty="0"/>
              <a:t> 8: High Performance CAD and Customizable FPGA Architecture Modelling". </a:t>
            </a:r>
            <a:r>
              <a:rPr lang="en-US" sz="1800" i="1" dirty="0"/>
              <a:t>ACM Transactions on Reconfigurable Technology </a:t>
            </a:r>
            <a:r>
              <a:rPr lang="en-US" sz="1800" i="1"/>
              <a:t>and </a:t>
            </a:r>
            <a:r>
              <a:rPr lang="en-US" sz="1800" i="1" smtClean="0"/>
              <a:t>Systems, </a:t>
            </a:r>
            <a:r>
              <a:rPr lang="en-US" sz="1800" smtClean="0"/>
              <a:t>Vol. 13, No. 2, 2020, pp. 1-55.</a:t>
            </a:r>
            <a:endParaRPr lang="en-US" altLang="fa-I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Simulated Annealing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Annealing process for crystals</a:t>
            </a:r>
          </a:p>
          <a:p>
            <a:pPr lvl="1"/>
            <a:r>
              <a:rPr lang="en-US" altLang="fa-IR" smtClean="0"/>
              <a:t>At high temperature</a:t>
            </a:r>
          </a:p>
          <a:p>
            <a:pPr lvl="2"/>
            <a:r>
              <a:rPr lang="en-US" altLang="fa-IR" smtClean="0"/>
              <a:t>Molecules move freely</a:t>
            </a:r>
          </a:p>
          <a:p>
            <a:pPr lvl="2"/>
            <a:r>
              <a:rPr lang="en-US" altLang="fa-IR" smtClean="0"/>
              <a:t>Get into and out of minimum energy state due to high speed</a:t>
            </a:r>
            <a:endParaRPr lang="en-US" altLang="fa-IR" smtClean="0"/>
          </a:p>
          <a:p>
            <a:pPr lvl="1"/>
            <a:r>
              <a:rPr lang="en-US" altLang="fa-IR" smtClean="0"/>
              <a:t>At low temperature</a:t>
            </a:r>
            <a:endParaRPr lang="en-US" altLang="fa-IR" dirty="0" smtClean="0"/>
          </a:p>
          <a:p>
            <a:pPr lvl="2"/>
            <a:r>
              <a:rPr lang="en-US" altLang="fa-IR" smtClean="0"/>
              <a:t>Molecules move slowly</a:t>
            </a:r>
          </a:p>
          <a:p>
            <a:pPr lvl="1"/>
            <a:r>
              <a:rPr lang="en-US" altLang="fa-IR" smtClean="0"/>
              <a:t>If freezed fast, trap to local minimum energy state</a:t>
            </a:r>
          </a:p>
          <a:p>
            <a:pPr lvl="2"/>
            <a:r>
              <a:rPr lang="en-US" altLang="fa-IR" smtClean="0">
                <a:sym typeface="Wingdings" panose="05000000000000000000" pitchFamily="2" charset="2"/>
              </a:rPr>
              <a:t> fragie crystal</a:t>
            </a:r>
            <a:endParaRPr lang="en-US" altLang="fa-IR" smtClean="0"/>
          </a:p>
          <a:p>
            <a:pPr lvl="1"/>
            <a:r>
              <a:rPr lang="en-US" altLang="fa-IR" smtClean="0"/>
              <a:t>If cooling slowly enough, minimum energy state</a:t>
            </a:r>
          </a:p>
          <a:p>
            <a:pPr lvl="2"/>
            <a:r>
              <a:rPr lang="en-US" altLang="fa-IR" smtClean="0"/>
              <a:t>Probability of getting out of minimum energy state decreases</a:t>
            </a:r>
          </a:p>
          <a:p>
            <a:pPr lvl="2"/>
            <a:r>
              <a:rPr lang="en-US" altLang="fa-IR" smtClean="0">
                <a:sym typeface="Wingdings" panose="05000000000000000000" pitchFamily="2" charset="2"/>
              </a:rPr>
              <a:t> solid crystal</a:t>
            </a:r>
            <a:endParaRPr lang="en-US" altLang="fa-IR" smtClean="0"/>
          </a:p>
        </p:txBody>
      </p:sp>
      <p:sp>
        <p:nvSpPr>
          <p:cNvPr id="16388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8CB09-EAE7-4A74-96EE-7BCC7632B7A3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Simulated Annealing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mtClean="0"/>
              <a:t>Simulates annealing process for placement</a:t>
            </a:r>
          </a:p>
          <a:p>
            <a:pPr lvl="1"/>
            <a:r>
              <a:rPr lang="en-US" smtClean="0"/>
              <a:t>Initial placement</a:t>
            </a:r>
          </a:p>
          <a:p>
            <a:pPr lvl="2"/>
            <a:r>
              <a:rPr lang="en-US" smtClean="0"/>
              <a:t>Random positions</a:t>
            </a:r>
          </a:p>
          <a:p>
            <a:pPr lvl="1"/>
            <a:r>
              <a:rPr lang="en-US" smtClean="0"/>
              <a:t>Perturb by block exchanging</a:t>
            </a:r>
          </a:p>
          <a:p>
            <a:pPr lvl="1"/>
            <a:r>
              <a:rPr lang="en-US" smtClean="0"/>
              <a:t>If </a:t>
            </a:r>
            <a:r>
              <a:rPr lang="el-GR" smtClean="0"/>
              <a:t>Δ</a:t>
            </a:r>
            <a:r>
              <a:rPr lang="en-US" smtClean="0"/>
              <a:t>cost &lt; 0, </a:t>
            </a:r>
            <a:r>
              <a:rPr lang="en-US" smtClean="0">
                <a:sym typeface="Wingdings" pitchFamily="2" charset="2"/>
              </a:rPr>
              <a:t> </a:t>
            </a:r>
            <a:r>
              <a:rPr lang="en-US" smtClean="0"/>
              <a:t>accept</a:t>
            </a:r>
          </a:p>
          <a:p>
            <a:pPr lvl="1"/>
            <a:r>
              <a:rPr lang="en-US" smtClean="0"/>
              <a:t>otherwise, may still accept if const increase is not too much</a:t>
            </a:r>
          </a:p>
          <a:p>
            <a:pPr lvl="2"/>
            <a:r>
              <a:rPr lang="en-US" smtClean="0"/>
              <a:t>Too much increase?</a:t>
            </a:r>
          </a:p>
          <a:p>
            <a:pPr lvl="2"/>
            <a:r>
              <a:rPr lang="en-US" smtClean="0"/>
              <a:t>Depends on the algorithm stage</a:t>
            </a:r>
          </a:p>
          <a:p>
            <a:pPr lvl="1"/>
            <a:endParaRPr lang="en-US" smtClean="0"/>
          </a:p>
        </p:txBody>
      </p:sp>
      <p:sp>
        <p:nvSpPr>
          <p:cNvPr id="1843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197070-A81A-4D00-983F-3D46BD233CB4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3169E6-223C-4FC8-9A10-5A892378B15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Island-Style Global Routing</a:t>
            </a:r>
          </a:p>
        </p:txBody>
      </p:sp>
      <p:pic>
        <p:nvPicPr>
          <p:cNvPr id="2867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0728"/>
            <a:ext cx="5530250" cy="547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27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16F1FC-7B2E-48E7-B6E4-4B6931A7177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Search Space</a:t>
            </a:r>
          </a:p>
        </p:txBody>
      </p:sp>
      <p:sp>
        <p:nvSpPr>
          <p:cNvPr id="18436" name="Freeform 3"/>
          <p:cNvSpPr>
            <a:spLocks/>
          </p:cNvSpPr>
          <p:nvPr/>
        </p:nvSpPr>
        <p:spPr bwMode="auto">
          <a:xfrm>
            <a:off x="1219200" y="2971800"/>
            <a:ext cx="4191000" cy="3162300"/>
          </a:xfrm>
          <a:custGeom>
            <a:avLst/>
            <a:gdLst>
              <a:gd name="T0" fmla="*/ 0 w 2640"/>
              <a:gd name="T1" fmla="*/ 0 h 1992"/>
              <a:gd name="T2" fmla="*/ 2147483646 w 2640"/>
              <a:gd name="T3" fmla="*/ 2147483646 h 1992"/>
              <a:gd name="T4" fmla="*/ 2147483646 w 2640"/>
              <a:gd name="T5" fmla="*/ 2147483646 h 1992"/>
              <a:gd name="T6" fmla="*/ 2147483646 w 2640"/>
              <a:gd name="T7" fmla="*/ 2147483646 h 1992"/>
              <a:gd name="T8" fmla="*/ 2147483646 w 2640"/>
              <a:gd name="T9" fmla="*/ 2147483646 h 1992"/>
              <a:gd name="T10" fmla="*/ 2147483646 w 2640"/>
              <a:gd name="T11" fmla="*/ 2147483646 h 1992"/>
              <a:gd name="T12" fmla="*/ 2147483646 w 2640"/>
              <a:gd name="T13" fmla="*/ 2147483646 h 1992"/>
              <a:gd name="T14" fmla="*/ 2147483646 w 2640"/>
              <a:gd name="T15" fmla="*/ 2147483646 h 1992"/>
              <a:gd name="T16" fmla="*/ 2147483646 w 2640"/>
              <a:gd name="T17" fmla="*/ 2147483646 h 1992"/>
              <a:gd name="T18" fmla="*/ 2147483646 w 2640"/>
              <a:gd name="T19" fmla="*/ 0 h 199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640"/>
              <a:gd name="T31" fmla="*/ 0 h 1992"/>
              <a:gd name="T32" fmla="*/ 2640 w 2640"/>
              <a:gd name="T33" fmla="*/ 1992 h 199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640" h="1992">
                <a:moveTo>
                  <a:pt x="0" y="0"/>
                </a:moveTo>
                <a:cubicBezTo>
                  <a:pt x="216" y="444"/>
                  <a:pt x="432" y="888"/>
                  <a:pt x="576" y="1008"/>
                </a:cubicBezTo>
                <a:cubicBezTo>
                  <a:pt x="720" y="1128"/>
                  <a:pt x="792" y="776"/>
                  <a:pt x="864" y="720"/>
                </a:cubicBezTo>
                <a:cubicBezTo>
                  <a:pt x="936" y="664"/>
                  <a:pt x="936" y="576"/>
                  <a:pt x="1008" y="672"/>
                </a:cubicBezTo>
                <a:cubicBezTo>
                  <a:pt x="1080" y="768"/>
                  <a:pt x="1208" y="1264"/>
                  <a:pt x="1296" y="1296"/>
                </a:cubicBezTo>
                <a:cubicBezTo>
                  <a:pt x="1384" y="1328"/>
                  <a:pt x="1480" y="912"/>
                  <a:pt x="1536" y="864"/>
                </a:cubicBezTo>
                <a:cubicBezTo>
                  <a:pt x="1592" y="816"/>
                  <a:pt x="1584" y="1032"/>
                  <a:pt x="1632" y="1008"/>
                </a:cubicBezTo>
                <a:cubicBezTo>
                  <a:pt x="1680" y="984"/>
                  <a:pt x="1744" y="576"/>
                  <a:pt x="1824" y="720"/>
                </a:cubicBezTo>
                <a:cubicBezTo>
                  <a:pt x="1904" y="864"/>
                  <a:pt x="1976" y="1992"/>
                  <a:pt x="2112" y="1872"/>
                </a:cubicBezTo>
                <a:cubicBezTo>
                  <a:pt x="2248" y="1752"/>
                  <a:pt x="2444" y="876"/>
                  <a:pt x="264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fa-IR"/>
          </a:p>
        </p:txBody>
      </p:sp>
      <p:sp>
        <p:nvSpPr>
          <p:cNvPr id="18437" name="Line 4"/>
          <p:cNvSpPr>
            <a:spLocks noChangeShapeType="1"/>
          </p:cNvSpPr>
          <p:nvPr/>
        </p:nvSpPr>
        <p:spPr bwMode="auto">
          <a:xfrm flipV="1">
            <a:off x="457200" y="19050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fa-IR"/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533400" y="16764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400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Cost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85800" y="1219200"/>
            <a:ext cx="7772400" cy="566738"/>
          </a:xfrm>
          <a:prstGeom prst="rect">
            <a:avLst/>
          </a:prstGeom>
        </p:spPr>
        <p:txBody>
          <a:bodyPr/>
          <a:lstStyle/>
          <a:p>
            <a:pPr marL="741363" lvl="1" indent="-284163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2200" kern="0" dirty="0">
                <a:solidFill>
                  <a:srgbClr val="0000FF"/>
                </a:solidFill>
                <a:latin typeface="+mn-lt"/>
                <a:cs typeface="+mn-cs"/>
              </a:rPr>
              <a:t>Avoids getting trapped in local minimum</a:t>
            </a:r>
            <a:endParaRPr lang="en-US" sz="2000" kern="0" dirty="0">
              <a:latin typeface="+mn-lt"/>
              <a:cs typeface="+mn-cs"/>
            </a:endParaRPr>
          </a:p>
          <a:p>
            <a:pPr marL="741363" lvl="1" indent="-284163">
              <a:spcBef>
                <a:spcPct val="20000"/>
              </a:spcBef>
              <a:buFont typeface="Wingdings" pitchFamily="2" charset="2"/>
              <a:buChar char="Ø"/>
              <a:defRPr/>
            </a:pPr>
            <a:endParaRPr lang="en-US" sz="2200" kern="0" dirty="0">
              <a:solidFill>
                <a:srgbClr val="0000FF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Simulated Annealing Algorithm</a:t>
            </a:r>
          </a:p>
        </p:txBody>
      </p:sp>
      <p:sp>
        <p:nvSpPr>
          <p:cNvPr id="16387" name="Rectangle 85"/>
          <p:cNvSpPr>
            <a:spLocks noGrp="1" noChangeArrowheads="1"/>
          </p:cNvSpPr>
          <p:nvPr>
            <p:ph idx="1"/>
          </p:nvPr>
        </p:nvSpPr>
        <p:spPr>
          <a:xfrm>
            <a:off x="142875" y="1214438"/>
            <a:ext cx="8858250" cy="5259387"/>
          </a:xfrm>
          <a:ln algn="ctr">
            <a:solidFill>
              <a:schemeClr val="accent2"/>
            </a:solidFill>
            <a:miter lim="800000"/>
            <a:headEnd/>
            <a:tailEnd/>
          </a:ln>
        </p:spPr>
        <p:txBody>
          <a:bodyPr lIns="191084" tIns="44939" rIns="89877" bIns="67941" anchor="ctr">
            <a:spAutoFit/>
          </a:bodyPr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Input: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    initial solution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init_sol</a:t>
            </a:r>
            <a:endParaRPr lang="en-US" altLang="zh-CN" sz="1600" dirty="0" smtClean="0">
              <a:solidFill>
                <a:schemeClr val="accent6"/>
              </a:solidFill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Output: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 optimized new solution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curr_sol</a:t>
            </a: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/>
            </a:r>
            <a:b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</a:rPr>
            </a:br>
            <a:endParaRPr lang="en-US" altLang="zh-CN" sz="1600" dirty="0" smtClean="0">
              <a:solidFill>
                <a:schemeClr val="accent6"/>
              </a:solidFill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=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T</a:t>
            </a:r>
            <a:r>
              <a:rPr lang="en-US" altLang="zh-CN" sz="1600" baseline="-25000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0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					// initialization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i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= 0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curr_sol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=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init_sol</a:t>
            </a:r>
            <a:endParaRPr lang="en-US" altLang="zh-CN" sz="1600" dirty="0" smtClean="0">
              <a:solidFill>
                <a:schemeClr val="accent6"/>
              </a:solidFill>
              <a:ea typeface="SimSun" panose="02010600030101010101" pitchFamily="2" charset="-122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curr_cost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= COST(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curr_sol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)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while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(</a:t>
            </a: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&gt;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T</a:t>
            </a:r>
            <a:r>
              <a:rPr lang="en-US" altLang="zh-CN" sz="1600" i="1" baseline="-25000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min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)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   while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(stopping criterion is not met)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   	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i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=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i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+ 1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	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trial_sol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= </a:t>
            </a:r>
            <a:r>
              <a:rPr lang="en-US" altLang="zh-CN" sz="1600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TRY_MOVE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(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curr_sol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)		// try small local change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  	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trial_cost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= COST(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trial_sol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)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</a:rPr>
              <a:t>    	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</a:t>
            </a: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trial_cost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–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curr_cost</a:t>
            </a:r>
            <a:endParaRPr lang="en-US" altLang="zh-CN" sz="1600" dirty="0" smtClean="0">
              <a:solidFill>
                <a:schemeClr val="accent6"/>
              </a:solidFill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	</a:t>
            </a: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(</a:t>
            </a: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</a:rPr>
              <a:t>cost 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&lt; 0)				// if there is improvement,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  	   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curr_cost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trial_cost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	//  update the cost and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    	   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curr_sol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= MOVE(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curr_sol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)		//  execute the move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	</a:t>
            </a: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else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						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  	    </a:t>
            </a: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= RANDOM(0,1)		// random number [0,1]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   	    </a:t>
            </a:r>
            <a:r>
              <a:rPr lang="en-US" altLang="zh-CN" sz="1600" b="1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if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&lt; </a:t>
            </a:r>
            <a:r>
              <a:rPr lang="en-US" altLang="zh-CN" sz="1600" i="1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e </a:t>
            </a:r>
            <a:r>
              <a:rPr lang="en-US" altLang="zh-CN" sz="1600" baseline="300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sz="1600" baseline="30000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Δ</a:t>
            </a:r>
            <a:r>
              <a:rPr lang="en-US" altLang="zh-CN" sz="1600" i="1" baseline="30000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cost</a:t>
            </a:r>
            <a:r>
              <a:rPr lang="en-US" altLang="zh-CN" sz="1600" baseline="300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/</a:t>
            </a:r>
            <a:r>
              <a:rPr lang="en-US" altLang="zh-CN" sz="1600" i="1" baseline="300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)			// if it meets threshold,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    	         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curr_cost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trial_cost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		//   update the cost and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     	          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curr_sol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= MOVE(</a:t>
            </a:r>
            <a:r>
              <a:rPr lang="en-US" altLang="zh-CN" sz="1600" i="1" dirty="0" err="1" smtClean="0">
                <a:solidFill>
                  <a:schemeClr val="accent6"/>
                </a:solidFill>
                <a:ea typeface="SimSun" panose="02010600030101010101" pitchFamily="2" charset="-122"/>
              </a:rPr>
              <a:t>curr_sol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)		//   execute the move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tabLst>
                <a:tab pos="266700" algn="l"/>
              </a:tabLst>
            </a:pP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fr-FR" altLang="fa-IR" sz="1600" i="1" dirty="0" smtClean="0">
                <a:solidFill>
                  <a:schemeClr val="accent6"/>
                </a:solidFill>
                <a:sym typeface="Symbol" panose="05050102010706020507" pitchFamily="18" charset="2"/>
              </a:rPr>
              <a:t>T</a:t>
            </a:r>
            <a:r>
              <a:rPr lang="fr-FR" altLang="fa-IR" sz="1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fr-FR" altLang="fa-IR" sz="1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 ∙ </a:t>
            </a:r>
            <a:r>
              <a:rPr lang="fr-FR" altLang="fa-IR" sz="1600" i="1" dirty="0" smtClean="0">
                <a:solidFill>
                  <a:schemeClr val="accent6"/>
                </a:solidFill>
                <a:sym typeface="Symbol" panose="05050102010706020507" pitchFamily="18" charset="2"/>
              </a:rPr>
              <a:t>T</a:t>
            </a:r>
            <a:r>
              <a:rPr lang="fr-FR" altLang="fa-IR" sz="1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				// 0 &lt; 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fr-FR" altLang="fa-IR" sz="1600" i="1" dirty="0" smtClean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  <a:r>
              <a:rPr lang="fr-FR" altLang="fa-IR" sz="1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&lt; 1, </a:t>
            </a:r>
            <a:r>
              <a:rPr lang="fr-FR" altLang="fa-IR" sz="1600" i="1" dirty="0" smtClean="0">
                <a:solidFill>
                  <a:schemeClr val="accent6"/>
                </a:solidFill>
                <a:sym typeface="Symbol" panose="05050102010706020507" pitchFamily="18" charset="2"/>
              </a:rPr>
              <a:t>T</a:t>
            </a:r>
            <a:r>
              <a:rPr lang="fr-FR" altLang="fa-IR" sz="1600" dirty="0" smtClean="0">
                <a:solidFill>
                  <a:schemeClr val="accent6"/>
                </a:solidFill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solidFill>
                  <a:schemeClr val="accent6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reduction </a:t>
            </a:r>
          </a:p>
        </p:txBody>
      </p:sp>
      <p:sp>
        <p:nvSpPr>
          <p:cNvPr id="16388" name="Rounded Rectangle 3"/>
          <p:cNvSpPr>
            <a:spLocks noChangeArrowheads="1"/>
          </p:cNvSpPr>
          <p:nvPr/>
        </p:nvSpPr>
        <p:spPr bwMode="auto">
          <a:xfrm>
            <a:off x="71438" y="2935288"/>
            <a:ext cx="4500562" cy="37084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endParaRPr lang="fa-IR" altLang="fa-IR"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16389" name="Rounded Rectangle 4"/>
          <p:cNvSpPr>
            <a:spLocks noChangeArrowheads="1"/>
          </p:cNvSpPr>
          <p:nvPr/>
        </p:nvSpPr>
        <p:spPr bwMode="auto">
          <a:xfrm>
            <a:off x="357188" y="3143250"/>
            <a:ext cx="4070796" cy="34925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buFontTx/>
              <a:buNone/>
            </a:pPr>
            <a:endParaRPr lang="fa-IR" altLang="fa-IR"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751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20660</TotalTime>
  <Words>1557</Words>
  <Application>Microsoft Office PowerPoint</Application>
  <PresentationFormat>On-screen Show (4:3)</PresentationFormat>
  <Paragraphs>504</Paragraphs>
  <Slides>44</Slides>
  <Notes>44</Notes>
  <HiddenSlides>28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SimSun</vt:lpstr>
      <vt:lpstr>Arial</vt:lpstr>
      <vt:lpstr>Lotus</vt:lpstr>
      <vt:lpstr>Symbol</vt:lpstr>
      <vt:lpstr>Times New Roman</vt:lpstr>
      <vt:lpstr>Wingdings</vt:lpstr>
      <vt:lpstr>1_presentation_template</vt:lpstr>
      <vt:lpstr>Chart</vt:lpstr>
      <vt:lpstr>Microsoft Equation 3.0</vt:lpstr>
      <vt:lpstr>Equation</vt:lpstr>
      <vt:lpstr>Placement and Routing Algorithms</vt:lpstr>
      <vt:lpstr>FPGA Placement &amp; Routing</vt:lpstr>
      <vt:lpstr>Placement</vt:lpstr>
      <vt:lpstr>Placement Impact on Routing</vt:lpstr>
      <vt:lpstr>Simulated Annealing</vt:lpstr>
      <vt:lpstr>Simulated Annealing</vt:lpstr>
      <vt:lpstr>Island-Style Global Routing</vt:lpstr>
      <vt:lpstr>Search Space</vt:lpstr>
      <vt:lpstr>Simulated Annealing Algorithm</vt:lpstr>
      <vt:lpstr>Temperature Reduction Function</vt:lpstr>
      <vt:lpstr>Cost Decrease</vt:lpstr>
      <vt:lpstr>Accepted Moves</vt:lpstr>
      <vt:lpstr>SA Paramters</vt:lpstr>
      <vt:lpstr>Range Limit</vt:lpstr>
      <vt:lpstr>Placement Algorithm: VPR</vt:lpstr>
      <vt:lpstr>STA</vt:lpstr>
      <vt:lpstr>Sequential Circuits</vt:lpstr>
      <vt:lpstr>STA Algorithm</vt:lpstr>
      <vt:lpstr>STA Algorithm</vt:lpstr>
      <vt:lpstr>STA: Critical Path</vt:lpstr>
      <vt:lpstr>Critical Path: Example</vt:lpstr>
      <vt:lpstr>Required Arrival Times</vt:lpstr>
      <vt:lpstr>Required Arrival Times</vt:lpstr>
      <vt:lpstr>Slack</vt:lpstr>
      <vt:lpstr>Timing-Driven VPR</vt:lpstr>
      <vt:lpstr>Timing-Driven VPR</vt:lpstr>
      <vt:lpstr>PathFinder/VPR</vt:lpstr>
      <vt:lpstr>A Novel Net Weighting Algorithm for Timing-Driven Placement</vt:lpstr>
      <vt:lpstr>Net-Weighting Approaches</vt:lpstr>
      <vt:lpstr>Net-Weighting Approaches</vt:lpstr>
      <vt:lpstr>Net-Weighting Approaches</vt:lpstr>
      <vt:lpstr>Net-Weighting Approaches</vt:lpstr>
      <vt:lpstr>Critical Path Counting</vt:lpstr>
      <vt:lpstr>Critical Path Counting</vt:lpstr>
      <vt:lpstr>Critical Path Counting Example</vt:lpstr>
      <vt:lpstr>Critical Path Counting Example</vt:lpstr>
      <vt:lpstr>Pseudo code</vt:lpstr>
      <vt:lpstr>Critical Path Counting Example</vt:lpstr>
      <vt:lpstr>Accurate All Path Counting</vt:lpstr>
      <vt:lpstr>Example</vt:lpstr>
      <vt:lpstr>Discount function</vt:lpstr>
      <vt:lpstr>Accurate All Path Counting</vt:lpstr>
      <vt:lpstr>Pseudo code: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525</cp:revision>
  <dcterms:created xsi:type="dcterms:W3CDTF">1601-01-01T00:00:00Z</dcterms:created>
  <dcterms:modified xsi:type="dcterms:W3CDTF">2024-12-07T07:18:50Z</dcterms:modified>
</cp:coreProperties>
</file>