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6" r:id="rId3"/>
    <p:sldId id="287" r:id="rId4"/>
    <p:sldId id="372" r:id="rId5"/>
    <p:sldId id="373" r:id="rId6"/>
    <p:sldId id="408" r:id="rId7"/>
    <p:sldId id="385" r:id="rId8"/>
    <p:sldId id="295" r:id="rId9"/>
    <p:sldId id="387" r:id="rId10"/>
    <p:sldId id="389" r:id="rId11"/>
    <p:sldId id="388" r:id="rId12"/>
    <p:sldId id="293" r:id="rId13"/>
    <p:sldId id="291" r:id="rId14"/>
    <p:sldId id="283" r:id="rId15"/>
    <p:sldId id="290" r:id="rId16"/>
    <p:sldId id="298" r:id="rId17"/>
    <p:sldId id="377" r:id="rId18"/>
    <p:sldId id="384" r:id="rId19"/>
    <p:sldId id="386" r:id="rId20"/>
    <p:sldId id="382" r:id="rId21"/>
    <p:sldId id="375" r:id="rId22"/>
    <p:sldId id="393" r:id="rId23"/>
    <p:sldId id="294" r:id="rId24"/>
    <p:sldId id="296" r:id="rId25"/>
    <p:sldId id="390" r:id="rId26"/>
    <p:sldId id="394" r:id="rId27"/>
    <p:sldId id="391" r:id="rId28"/>
    <p:sldId id="395" r:id="rId29"/>
    <p:sldId id="396" r:id="rId30"/>
    <p:sldId id="392" r:id="rId31"/>
    <p:sldId id="297" r:id="rId32"/>
    <p:sldId id="368" r:id="rId33"/>
    <p:sldId id="398" r:id="rId34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4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D4294-FD2D-E549-803F-6696C784C6AA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5AC7-F138-5543-A0C4-96412FDF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86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3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0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CAE7F-C858-D347-952D-4ACEA31BE7CA}" type="slidenum">
              <a:rPr lang="en-US"/>
              <a:pPr/>
              <a:t>12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0691" name="Rectangle 3"/>
          <p:cNvSpPr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</p:spPr>
        <p:txBody>
          <a:bodyPr lIns="91440" tIns="45720" rIns="91440" bIns="45720"/>
          <a:lstStyle/>
          <a:p>
            <a:pPr>
              <a:buFont typeface="Times New Roman" charset="0"/>
              <a:buChar char="•"/>
            </a:pPr>
            <a:r>
              <a:rPr lang="en-US"/>
              <a:t>There are components at different levels that work together in making it work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75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92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9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4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62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2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56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1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30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35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6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34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3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1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31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5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12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3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5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1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4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98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10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25AC7-F138-5543-A0C4-96412FDF05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63DD-F1D7-4DFE-85BB-B739EB829D82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7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7EFF-2DCC-43A8-9A89-18D7B2B249C4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855C-208E-4AA7-A6FC-913F763C5A45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396-A812-446C-97BB-C635BFF0CBD3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0099-A788-45B8-A20A-62C3AECE9C6F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7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3C76-D2B8-4865-A77E-040DB582FE8E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6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E90C-4E26-4F36-A87B-66100E706043}" type="datetime1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99EB-755A-45DA-B900-6CDECCE8FE88}" type="datetime1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F24C5-9011-44CE-9A4D-40CE110573BB}" type="datetime1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4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A60E-67A0-466C-BC0B-9DED410E6CBF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2E26-9106-4229-A252-CF382D3B9ADC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6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BA4D-45DC-4C89-BFDD-0DD155A6E7B7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7AE-A5F2-FF41-8C5B-1BCD45BF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5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157"/>
            <a:ext cx="7772400" cy="1470025"/>
          </a:xfrm>
        </p:spPr>
        <p:txBody>
          <a:bodyPr/>
          <a:lstStyle/>
          <a:p>
            <a:r>
              <a:rPr lang="en-US" b="1" dirty="0"/>
              <a:t>Software Defined Networking</a:t>
            </a:r>
            <a:br>
              <a:rPr lang="en-US" b="1" dirty="0"/>
            </a:br>
            <a:r>
              <a:rPr lang="en-US" b="1" dirty="0"/>
              <a:t>and Open Flow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Theophilus Benson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C2079-B0BA-40FA-82D4-F8A870C8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0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SDN Works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21803" y="1813100"/>
            <a:ext cx="2207778" cy="263218"/>
            <a:chOff x="5053993" y="3449312"/>
            <a:chExt cx="3477204" cy="578240"/>
          </a:xfrm>
        </p:grpSpPr>
        <p:sp>
          <p:nvSpPr>
            <p:cNvPr id="32" name="Rectangle 31"/>
            <p:cNvSpPr/>
            <p:nvPr/>
          </p:nvSpPr>
          <p:spPr>
            <a:xfrm>
              <a:off x="5053993" y="3449312"/>
              <a:ext cx="3477204" cy="5782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1908" y="3502142"/>
              <a:ext cx="2856850" cy="472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Controller (N. O.S.)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1803" y="1343262"/>
            <a:ext cx="2207777" cy="370292"/>
            <a:chOff x="5053993" y="2460936"/>
            <a:chExt cx="3477204" cy="795510"/>
          </a:xfrm>
        </p:grpSpPr>
        <p:sp>
          <p:nvSpPr>
            <p:cNvPr id="27" name="Rectangle 26"/>
            <p:cNvSpPr/>
            <p:nvPr/>
          </p:nvSpPr>
          <p:spPr>
            <a:xfrm>
              <a:off x="5053993" y="2460936"/>
              <a:ext cx="3477204" cy="7955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141811" y="2496380"/>
              <a:ext cx="3146947" cy="664470"/>
              <a:chOff x="2970160" y="1695266"/>
              <a:chExt cx="3306446" cy="66447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70160" y="1695266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Applications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22560" y="1775972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Applications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4960" y="1887404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Applications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074572" y="2444493"/>
            <a:ext cx="127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Southbound</a:t>
            </a:r>
          </a:p>
          <a:p>
            <a:pPr algn="ctr"/>
            <a:r>
              <a:rPr lang="en-US" sz="1200" b="1" dirty="0"/>
              <a:t>API</a:t>
            </a:r>
          </a:p>
        </p:txBody>
      </p:sp>
      <p:cxnSp>
        <p:nvCxnSpPr>
          <p:cNvPr id="12" name="Straight Arrow Connector 11"/>
          <p:cNvCxnSpPr>
            <a:stCxn id="32" idx="2"/>
            <a:endCxn id="50" idx="0"/>
          </p:cNvCxnSpPr>
          <p:nvPr/>
        </p:nvCxnSpPr>
        <p:spPr>
          <a:xfrm>
            <a:off x="4525692" y="2076318"/>
            <a:ext cx="779349" cy="1323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4" idx="0"/>
          </p:cNvCxnSpPr>
          <p:nvPr/>
        </p:nvCxnSpPr>
        <p:spPr>
          <a:xfrm flipH="1">
            <a:off x="3383826" y="2076318"/>
            <a:ext cx="1062825" cy="1323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604477" y="3399518"/>
            <a:ext cx="1558697" cy="1363521"/>
            <a:chOff x="1386383" y="3747014"/>
            <a:chExt cx="1558697" cy="1363521"/>
          </a:xfrm>
        </p:grpSpPr>
        <p:sp>
          <p:nvSpPr>
            <p:cNvPr id="24" name="Rectangle 23"/>
            <p:cNvSpPr/>
            <p:nvPr/>
          </p:nvSpPr>
          <p:spPr>
            <a:xfrm>
              <a:off x="1386383" y="3747014"/>
              <a:ext cx="1558697" cy="136352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474032" y="3982727"/>
              <a:ext cx="1411613" cy="9719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Switch H.W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499952" y="3794137"/>
              <a:ext cx="1353032" cy="1339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Switch O.S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90670" y="41042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90669" y="4306631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90669" y="4503838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90670" y="47010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25692" y="3399518"/>
            <a:ext cx="1558697" cy="1363521"/>
            <a:chOff x="1386383" y="3747014"/>
            <a:chExt cx="1558697" cy="1363521"/>
          </a:xfrm>
        </p:grpSpPr>
        <p:sp>
          <p:nvSpPr>
            <p:cNvPr id="50" name="Rectangle 49"/>
            <p:cNvSpPr/>
            <p:nvPr/>
          </p:nvSpPr>
          <p:spPr>
            <a:xfrm>
              <a:off x="1386383" y="3747014"/>
              <a:ext cx="1558697" cy="136352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474032" y="3982727"/>
              <a:ext cx="1411613" cy="9719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Switch H.W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499952" y="3794137"/>
              <a:ext cx="1353032" cy="1339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Switch O.S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90670" y="41042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90669" y="4306631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90669" y="4503838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90670" y="47010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</p:grpSp>
      <p:grpSp>
        <p:nvGrpSpPr>
          <p:cNvPr id="61" name="Group 48"/>
          <p:cNvGrpSpPr>
            <a:grpSpLocks/>
          </p:cNvGrpSpPr>
          <p:nvPr/>
        </p:nvGrpSpPr>
        <p:grpSpPr bwMode="auto">
          <a:xfrm>
            <a:off x="824830" y="4323225"/>
            <a:ext cx="911225" cy="909638"/>
            <a:chOff x="0" y="0"/>
            <a:chExt cx="816" cy="816"/>
          </a:xfrm>
        </p:grpSpPr>
        <p:pic>
          <p:nvPicPr>
            <p:cNvPr id="62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63" name="Group 50"/>
          <p:cNvGrpSpPr>
            <a:grpSpLocks/>
          </p:cNvGrpSpPr>
          <p:nvPr/>
        </p:nvGrpSpPr>
        <p:grpSpPr bwMode="auto">
          <a:xfrm>
            <a:off x="1693252" y="5232863"/>
            <a:ext cx="911225" cy="911225"/>
            <a:chOff x="0" y="0"/>
            <a:chExt cx="816" cy="816"/>
          </a:xfrm>
        </p:grpSpPr>
        <p:pic>
          <p:nvPicPr>
            <p:cNvPr id="64" name="Picture 5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66" name="Group 48"/>
          <p:cNvGrpSpPr>
            <a:grpSpLocks/>
          </p:cNvGrpSpPr>
          <p:nvPr/>
        </p:nvGrpSpPr>
        <p:grpSpPr bwMode="auto">
          <a:xfrm>
            <a:off x="7176100" y="4095937"/>
            <a:ext cx="911225" cy="909638"/>
            <a:chOff x="0" y="0"/>
            <a:chExt cx="816" cy="816"/>
          </a:xfrm>
        </p:grpSpPr>
        <p:pic>
          <p:nvPicPr>
            <p:cNvPr id="67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68" name="Group 50"/>
          <p:cNvGrpSpPr>
            <a:grpSpLocks/>
          </p:cNvGrpSpPr>
          <p:nvPr/>
        </p:nvGrpSpPr>
        <p:grpSpPr bwMode="auto">
          <a:xfrm>
            <a:off x="6459428" y="5061974"/>
            <a:ext cx="911225" cy="911225"/>
            <a:chOff x="0" y="0"/>
            <a:chExt cx="816" cy="816"/>
          </a:xfrm>
        </p:grpSpPr>
        <p:pic>
          <p:nvPicPr>
            <p:cNvPr id="69" name="Picture 5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70" name="Right Brace 69"/>
          <p:cNvSpPr/>
          <p:nvPr/>
        </p:nvSpPr>
        <p:spPr>
          <a:xfrm>
            <a:off x="6798246" y="2156243"/>
            <a:ext cx="515473" cy="11442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162CD-5190-4A82-98F1-4FE20C0A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Pick an SDN Environment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64139" y="4090654"/>
            <a:ext cx="3246332" cy="11010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Rectangle 33"/>
          <p:cNvSpPr/>
          <p:nvPr/>
        </p:nvSpPr>
        <p:spPr>
          <a:xfrm>
            <a:off x="4464139" y="2637031"/>
            <a:ext cx="3246332" cy="594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Rectangle 34"/>
          <p:cNvSpPr/>
          <p:nvPr/>
        </p:nvSpPr>
        <p:spPr>
          <a:xfrm>
            <a:off x="4464139" y="1620602"/>
            <a:ext cx="3246332" cy="8180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ectangle 12"/>
          <p:cNvSpPr/>
          <p:nvPr/>
        </p:nvSpPr>
        <p:spPr>
          <a:xfrm>
            <a:off x="4754236" y="2691360"/>
            <a:ext cx="2856850" cy="4857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 O.S.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16614" y="1657052"/>
            <a:ext cx="3146947" cy="683329"/>
            <a:chOff x="2970160" y="1695266"/>
            <a:chExt cx="3306446" cy="664470"/>
          </a:xfrm>
        </p:grpSpPr>
        <p:sp>
          <p:nvSpPr>
            <p:cNvPr id="14" name="Rectangle 13"/>
            <p:cNvSpPr/>
            <p:nvPr/>
          </p:nvSpPr>
          <p:spPr>
            <a:xfrm>
              <a:off x="2970160" y="1695266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Applications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2560" y="1775972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Applications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4960" y="1887404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Applications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148121" y="3368905"/>
            <a:ext cx="136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Southbound</a:t>
            </a:r>
          </a:p>
          <a:p>
            <a:pPr algn="ctr"/>
            <a:r>
              <a:rPr lang="en-US" b="1" dirty="0"/>
              <a:t>API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29399" y="3192516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SDN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52694" y="3231683"/>
            <a:ext cx="0" cy="8589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754237" y="4190307"/>
            <a:ext cx="2711802" cy="4603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Operating System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54236" y="4650662"/>
            <a:ext cx="2711802" cy="4603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Hardware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7791450" y="1620603"/>
            <a:ext cx="398034" cy="35710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270138" y="2995008"/>
            <a:ext cx="371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Southbound AP!?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5696" y="4841943"/>
            <a:ext cx="382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 the switch hardware and OS closed?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5696" y="3906155"/>
            <a:ext cx="369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 the switch virtual or physical?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5697" y="1555685"/>
            <a:ext cx="371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easy is it to develop on for the</a:t>
            </a:r>
          </a:p>
          <a:p>
            <a:r>
              <a:rPr lang="en-US" b="1" dirty="0"/>
              <a:t>Controller platform?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EDE15-10EF-4329-A8A8-1927047E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1"/>
          <p:cNvSpPr>
            <a:spLocks noGrp="1"/>
          </p:cNvSpPr>
          <p:nvPr>
            <p:ph type="sldNum" idx="10"/>
          </p:nvPr>
        </p:nvSpPr>
        <p:spPr>
          <a:xfrm>
            <a:off x="475130" y="6356350"/>
            <a:ext cx="2133600" cy="365125"/>
          </a:xfrm>
          <a:ln>
            <a:solidFill>
              <a:srgbClr val="DCE6F2"/>
            </a:solidFill>
          </a:ln>
        </p:spPr>
        <p:txBody>
          <a:bodyPr/>
          <a:lstStyle/>
          <a:p>
            <a:fld id="{DC921A90-1D2D-EC4F-AD9B-9A2ECDB05DC6}" type="slidenum">
              <a:rPr lang="en-US" b="1"/>
              <a:pPr/>
              <a:t>12</a:t>
            </a:fld>
            <a:endParaRPr lang="en-US" b="1"/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421155" y="1220788"/>
            <a:ext cx="8335963" cy="838200"/>
          </a:xfrm>
          <a:prstGeom prst="roundRect">
            <a:avLst>
              <a:gd name="adj" fmla="val 16667"/>
            </a:avLst>
          </a:prstGeom>
          <a:solidFill>
            <a:srgbClr val="B3A2C7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endParaRPr lang="en-US" b="1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9667" name="Rectangle 3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r>
              <a:rPr lang="en-US" sz="3000" b="1" dirty="0"/>
              <a:t>The SDN Stack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408455" y="3238500"/>
            <a:ext cx="8334375" cy="712788"/>
          </a:xfrm>
          <a:prstGeom prst="roundRect">
            <a:avLst>
              <a:gd name="adj" fmla="val 16667"/>
            </a:avLst>
          </a:prstGeom>
          <a:solidFill>
            <a:srgbClr val="FDEADA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9317" name="TextBox 25"/>
          <p:cNvSpPr txBox="1">
            <a:spLocks noChangeArrowheads="1"/>
          </p:cNvSpPr>
          <p:nvPr/>
        </p:nvSpPr>
        <p:spPr bwMode="auto">
          <a:xfrm>
            <a:off x="7369643" y="3344863"/>
            <a:ext cx="1468415" cy="461665"/>
          </a:xfrm>
          <a:prstGeom prst="rect">
            <a:avLst/>
          </a:prstGeom>
          <a:noFill/>
          <a:ln>
            <a:solidFill>
              <a:srgbClr val="DCE6F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Controller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560855" y="3330575"/>
            <a:ext cx="1033463" cy="522288"/>
          </a:xfrm>
          <a:prstGeom prst="roundRect">
            <a:avLst>
              <a:gd name="adj" fmla="val 16667"/>
            </a:avLst>
          </a:prstGeom>
          <a:solidFill>
            <a:srgbClr val="E46C0A">
              <a:alpha val="76862"/>
            </a:srgbClr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NOX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408455" y="4008438"/>
            <a:ext cx="8334375" cy="887412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9320" name="TextBox 22"/>
          <p:cNvSpPr txBox="1">
            <a:spLocks noChangeArrowheads="1"/>
          </p:cNvSpPr>
          <p:nvPr/>
        </p:nvSpPr>
        <p:spPr bwMode="auto">
          <a:xfrm>
            <a:off x="7447233" y="4008438"/>
            <a:ext cx="1340047" cy="830997"/>
          </a:xfrm>
          <a:prstGeom prst="rect">
            <a:avLst/>
          </a:prstGeom>
          <a:noFill/>
          <a:ln>
            <a:solidFill>
              <a:srgbClr val="DCE6F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buClrTx/>
              <a:buSzTx/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Slicing</a:t>
            </a:r>
          </a:p>
          <a:p>
            <a:pPr algn="r">
              <a:buClrTx/>
              <a:buSzTx/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Software</a:t>
            </a:r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2888130" y="4254500"/>
            <a:ext cx="3313113" cy="522288"/>
          </a:xfrm>
          <a:prstGeom prst="roundRect">
            <a:avLst>
              <a:gd name="adj" fmla="val 16667"/>
            </a:avLst>
          </a:prstGeom>
          <a:solidFill>
            <a:srgbClr val="215968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1" dirty="0" err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FlowVisor</a:t>
            </a:r>
            <a:endParaRPr lang="en-US" b="1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3" name="Straight Arrow Connector 32"/>
          <p:cNvCxnSpPr>
            <a:cxnSpLocks noChangeShapeType="1"/>
            <a:stCxn id="25" idx="1"/>
          </p:cNvCxnSpPr>
          <p:nvPr/>
        </p:nvCxnSpPr>
        <p:spPr bwMode="auto">
          <a:xfrm rot="10800000">
            <a:off x="2483318" y="4514850"/>
            <a:ext cx="404812" cy="1588"/>
          </a:xfrm>
          <a:prstGeom prst="straightConnector1">
            <a:avLst/>
          </a:prstGeom>
          <a:noFill/>
          <a:ln w="25400">
            <a:solidFill>
              <a:srgbClr val="DCE6F2"/>
            </a:solidFill>
            <a:round/>
            <a:headEnd type="arrow" w="med" len="med"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1251418" y="4210050"/>
            <a:ext cx="1220787" cy="520700"/>
          </a:xfrm>
          <a:prstGeom prst="roundRect">
            <a:avLst>
              <a:gd name="adj" fmla="val 16667"/>
            </a:avLst>
          </a:prstGeom>
          <a:solidFill>
            <a:srgbClr val="31859C">
              <a:alpha val="70979"/>
            </a:srgbClr>
          </a:solidFill>
          <a:ln w="9525">
            <a:solidFill>
              <a:srgbClr val="DCE6F2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SzTx/>
              <a:buFontTx/>
              <a:buNone/>
            </a:pPr>
            <a:r>
              <a:rPr lang="en-US" b="1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FlowVisor</a:t>
            </a:r>
          </a:p>
          <a:p>
            <a:pPr algn="ctr">
              <a:buClrTx/>
              <a:buSzTx/>
              <a:buFontTx/>
              <a:buNone/>
            </a:pPr>
            <a:r>
              <a:rPr lang="en-US" b="1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Console</a:t>
            </a:r>
          </a:p>
        </p:txBody>
      </p:sp>
      <p:sp>
        <p:nvSpPr>
          <p:cNvPr id="48" name="Slide Number Placeholder 47"/>
          <p:cNvSpPr txBox="1">
            <a:spLocks noGrp="1"/>
          </p:cNvSpPr>
          <p:nvPr/>
        </p:nvSpPr>
        <p:spPr bwMode="auto">
          <a:xfrm>
            <a:off x="6199655" y="6470650"/>
            <a:ext cx="2133600" cy="365125"/>
          </a:xfrm>
          <a:prstGeom prst="rect">
            <a:avLst/>
          </a:prstGeom>
          <a:noFill/>
          <a:ln>
            <a:solidFill>
              <a:srgbClr val="DCE6F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buClrTx/>
              <a:buSzTx/>
              <a:buFontTx/>
              <a:buNone/>
            </a:pPr>
            <a:fld id="{A8B39ACB-0CDE-734A-8A47-064C653542C2}" type="slidenum">
              <a:rPr lang="en-US" sz="1200" b="1">
                <a:solidFill>
                  <a:srgbClr val="898989"/>
                </a:solidFill>
                <a:latin typeface="Calibri" charset="0"/>
                <a:ea typeface="MS PGothic" charset="0"/>
                <a:cs typeface="MS PGothic" charset="0"/>
              </a:rPr>
              <a:pPr algn="r">
                <a:buClrTx/>
                <a:buSzTx/>
                <a:buFontTx/>
                <a:buNone/>
              </a:pPr>
              <a:t>12</a:t>
            </a:fld>
            <a:endParaRPr lang="en-US" sz="1200" b="1">
              <a:solidFill>
                <a:srgbClr val="898989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408455" y="2095500"/>
            <a:ext cx="8334375" cy="1089025"/>
          </a:xfrm>
          <a:prstGeom prst="roundRect">
            <a:avLst>
              <a:gd name="adj" fmla="val 16667"/>
            </a:avLst>
          </a:prstGeom>
          <a:solidFill>
            <a:srgbClr val="F2DCDB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9326" name="TextBox 26"/>
          <p:cNvSpPr txBox="1">
            <a:spLocks noChangeArrowheads="1"/>
          </p:cNvSpPr>
          <p:nvPr/>
        </p:nvSpPr>
        <p:spPr bwMode="auto">
          <a:xfrm>
            <a:off x="7083893" y="2476500"/>
            <a:ext cx="1763753" cy="461665"/>
          </a:xfrm>
          <a:prstGeom prst="rect">
            <a:avLst/>
          </a:prstGeom>
          <a:noFill/>
          <a:ln>
            <a:solidFill>
              <a:srgbClr val="DCE6F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Applications</a:t>
            </a:r>
          </a:p>
        </p:txBody>
      </p:sp>
      <p:sp>
        <p:nvSpPr>
          <p:cNvPr id="38" name="Rounded Rectangle 37"/>
          <p:cNvSpPr>
            <a:spLocks noChangeArrowheads="1"/>
          </p:cNvSpPr>
          <p:nvPr/>
        </p:nvSpPr>
        <p:spPr bwMode="auto">
          <a:xfrm>
            <a:off x="2008655" y="2476500"/>
            <a:ext cx="1335088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LAVI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560855" y="2476500"/>
            <a:ext cx="1335088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1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ENVI (GUI)</a:t>
            </a:r>
          </a:p>
        </p:txBody>
      </p:sp>
      <p:sp>
        <p:nvSpPr>
          <p:cNvPr id="63" name="Rounded Rectangle 62"/>
          <p:cNvSpPr>
            <a:spLocks noChangeArrowheads="1"/>
          </p:cNvSpPr>
          <p:nvPr/>
        </p:nvSpPr>
        <p:spPr bwMode="auto">
          <a:xfrm>
            <a:off x="5056655" y="2476500"/>
            <a:ext cx="1828800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</a:pPr>
            <a:r>
              <a:rPr lang="en-US" b="1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…</a:t>
            </a: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3456455" y="2501900"/>
            <a:ext cx="1466850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n-Casting</a:t>
            </a:r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408455" y="4957763"/>
            <a:ext cx="8334375" cy="1755775"/>
          </a:xfrm>
          <a:prstGeom prst="roundRect">
            <a:avLst>
              <a:gd name="adj" fmla="val 16667"/>
            </a:avLst>
          </a:prstGeom>
          <a:solidFill>
            <a:srgbClr val="C6D9F1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1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4551830" y="5302250"/>
            <a:ext cx="1343025" cy="522288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sz="1700" b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NetFPGA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218330" y="5302250"/>
            <a:ext cx="1295400" cy="522288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sz="1700" b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Software </a:t>
            </a:r>
          </a:p>
          <a:p>
            <a:pPr algn="ctr">
              <a:buClrTx/>
              <a:buSzTx/>
              <a:buFontTx/>
              <a:buNone/>
              <a:defRPr/>
            </a:pPr>
            <a:r>
              <a:rPr lang="en-US" sz="1700" b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Ref. Switch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5932955" y="5302250"/>
            <a:ext cx="1355725" cy="522288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sz="1700" b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Broadcom </a:t>
            </a:r>
          </a:p>
          <a:p>
            <a:pPr algn="ctr">
              <a:buClrTx/>
              <a:buSzTx/>
              <a:buFontTx/>
              <a:buNone/>
              <a:defRPr/>
            </a:pPr>
            <a:r>
              <a:rPr lang="en-US" sz="1700" b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Ref. Switch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218330" y="5976938"/>
            <a:ext cx="1295400" cy="522287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sz="1700" b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OpenWRT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4551830" y="5976938"/>
            <a:ext cx="1371600" cy="522287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sz="1700" b="1" dirty="0" err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PCEngine</a:t>
            </a:r>
            <a:r>
              <a:rPr lang="en-US" sz="1700" b="1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 </a:t>
            </a:r>
            <a:br>
              <a:rPr lang="en-US" sz="1700" b="1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</a:br>
            <a:r>
              <a:rPr lang="en-US" sz="1700" b="1" dirty="0" err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WiFi</a:t>
            </a:r>
            <a:r>
              <a:rPr lang="en-US" sz="1700" b="1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AP</a:t>
            </a:r>
          </a:p>
        </p:txBody>
      </p:sp>
      <p:sp>
        <p:nvSpPr>
          <p:cNvPr id="269337" name="TextBox 18"/>
          <p:cNvSpPr txBox="1">
            <a:spLocks noChangeArrowheads="1"/>
          </p:cNvSpPr>
          <p:nvPr/>
        </p:nvSpPr>
        <p:spPr bwMode="auto">
          <a:xfrm>
            <a:off x="644993" y="4989513"/>
            <a:ext cx="2212080" cy="369332"/>
          </a:xfrm>
          <a:prstGeom prst="rect">
            <a:avLst/>
          </a:prstGeom>
          <a:noFill/>
          <a:ln>
            <a:solidFill>
              <a:srgbClr val="DCE6F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Commercial Switches</a:t>
            </a:r>
          </a:p>
        </p:txBody>
      </p:sp>
      <p:sp>
        <p:nvSpPr>
          <p:cNvPr id="269339" name="TextBox 21"/>
          <p:cNvSpPr txBox="1">
            <a:spLocks noChangeArrowheads="1"/>
          </p:cNvSpPr>
          <p:nvPr/>
        </p:nvSpPr>
        <p:spPr bwMode="auto">
          <a:xfrm>
            <a:off x="7350593" y="5465763"/>
            <a:ext cx="1488934" cy="830997"/>
          </a:xfrm>
          <a:prstGeom prst="rect">
            <a:avLst/>
          </a:prstGeom>
          <a:noFill/>
          <a:ln>
            <a:solidFill>
              <a:srgbClr val="DCE6F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OpenFlow</a:t>
            </a:r>
          </a:p>
          <a:p>
            <a:pPr>
              <a:buClrTx/>
              <a:buSzTx/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Switches</a:t>
            </a:r>
          </a:p>
        </p:txBody>
      </p:sp>
      <p:sp>
        <p:nvSpPr>
          <p:cNvPr id="2" name="Rounded Rectangle 27"/>
          <p:cNvSpPr>
            <a:spLocks noChangeArrowheads="1"/>
          </p:cNvSpPr>
          <p:nvPr/>
        </p:nvSpPr>
        <p:spPr bwMode="auto">
          <a:xfrm>
            <a:off x="5723405" y="3340100"/>
            <a:ext cx="895350" cy="522288"/>
          </a:xfrm>
          <a:prstGeom prst="roundRect">
            <a:avLst>
              <a:gd name="adj" fmla="val 16667"/>
            </a:avLst>
          </a:prstGeom>
          <a:solidFill>
            <a:srgbClr val="E46C0A">
              <a:alpha val="76862"/>
            </a:srgbClr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</a:pPr>
            <a:r>
              <a:rPr lang="en-US" b="1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…</a:t>
            </a:r>
          </a:p>
        </p:txBody>
      </p:sp>
      <p:sp>
        <p:nvSpPr>
          <p:cNvPr id="269342" name="TextBox 26"/>
          <p:cNvSpPr txBox="1">
            <a:spLocks noChangeArrowheads="1"/>
          </p:cNvSpPr>
          <p:nvPr/>
        </p:nvSpPr>
        <p:spPr bwMode="auto">
          <a:xfrm>
            <a:off x="6508527" y="1333500"/>
            <a:ext cx="2218428" cy="690638"/>
          </a:xfrm>
          <a:prstGeom prst="rect">
            <a:avLst/>
          </a:prstGeom>
          <a:noFill/>
          <a:ln>
            <a:solidFill>
              <a:srgbClr val="DCE6F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80000"/>
              </a:lnSpc>
              <a:buClrTx/>
              <a:buSzTx/>
              <a:buFontTx/>
              <a:buNone/>
            </a:pPr>
            <a:r>
              <a:rPr lang="en-US" sz="2400" b="1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Monitoring/</a:t>
            </a:r>
            <a:br>
              <a:rPr lang="en-US" sz="2400" b="1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</a:br>
            <a:r>
              <a:rPr lang="en-US" sz="2400" b="1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rPr>
              <a:t>debugging tools</a:t>
            </a:r>
          </a:p>
        </p:txBody>
      </p:sp>
      <p:sp>
        <p:nvSpPr>
          <p:cNvPr id="3" name="Rounded Rectangle 37"/>
          <p:cNvSpPr>
            <a:spLocks noChangeArrowheads="1"/>
          </p:cNvSpPr>
          <p:nvPr/>
        </p:nvSpPr>
        <p:spPr bwMode="auto">
          <a:xfrm>
            <a:off x="2389655" y="1409700"/>
            <a:ext cx="1335088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oflops</a:t>
            </a:r>
          </a:p>
        </p:txBody>
      </p:sp>
      <p:sp>
        <p:nvSpPr>
          <p:cNvPr id="4" name="Rounded Rectangle 38"/>
          <p:cNvSpPr>
            <a:spLocks noChangeArrowheads="1"/>
          </p:cNvSpPr>
          <p:nvPr/>
        </p:nvSpPr>
        <p:spPr bwMode="auto">
          <a:xfrm>
            <a:off x="941855" y="1409700"/>
            <a:ext cx="1335088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oftrace</a:t>
            </a:r>
          </a:p>
        </p:txBody>
      </p:sp>
      <p:sp>
        <p:nvSpPr>
          <p:cNvPr id="5" name="Rounded Rectangle 63"/>
          <p:cNvSpPr>
            <a:spLocks noChangeArrowheads="1"/>
          </p:cNvSpPr>
          <p:nvPr/>
        </p:nvSpPr>
        <p:spPr bwMode="auto">
          <a:xfrm>
            <a:off x="3837455" y="1435100"/>
            <a:ext cx="1466850" cy="508000"/>
          </a:xfrm>
          <a:prstGeom prst="roundRect">
            <a:avLst>
              <a:gd name="adj" fmla="val 16667"/>
            </a:avLst>
          </a:prstGeom>
          <a:solidFill>
            <a:srgbClr val="953735"/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openseer</a:t>
            </a:r>
          </a:p>
        </p:txBody>
      </p:sp>
      <p:sp>
        <p:nvSpPr>
          <p:cNvPr id="6" name="Rounded Rectangle 16"/>
          <p:cNvSpPr>
            <a:spLocks noChangeArrowheads="1"/>
          </p:cNvSpPr>
          <p:nvPr/>
        </p:nvSpPr>
        <p:spPr bwMode="auto">
          <a:xfrm>
            <a:off x="5948830" y="5967413"/>
            <a:ext cx="1308100" cy="522287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lIns="0" tIns="0" rIns="0" bIns="0"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sz="1700" b="1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Open </a:t>
            </a:r>
            <a:r>
              <a:rPr lang="en-US" sz="1700" b="1" dirty="0" err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vSwitch</a:t>
            </a:r>
            <a:endParaRPr lang="en-US" sz="1700" b="1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ounded Rectangle 13"/>
          <p:cNvSpPr>
            <a:spLocks noChangeArrowheads="1"/>
          </p:cNvSpPr>
          <p:nvPr/>
        </p:nvSpPr>
        <p:spPr bwMode="auto">
          <a:xfrm>
            <a:off x="675155" y="5448300"/>
            <a:ext cx="1911350" cy="936625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HP, IBM, NEC, Pronto, Juniper.. and many more </a:t>
            </a:r>
          </a:p>
        </p:txBody>
      </p:sp>
      <p:sp>
        <p:nvSpPr>
          <p:cNvPr id="8" name="Rounded Rectangle 27"/>
          <p:cNvSpPr>
            <a:spLocks noChangeArrowheads="1"/>
          </p:cNvSpPr>
          <p:nvPr/>
        </p:nvSpPr>
        <p:spPr bwMode="auto">
          <a:xfrm>
            <a:off x="1822918" y="3330575"/>
            <a:ext cx="1131887" cy="522288"/>
          </a:xfrm>
          <a:prstGeom prst="roundRect">
            <a:avLst>
              <a:gd name="adj" fmla="val 16667"/>
            </a:avLst>
          </a:prstGeom>
          <a:solidFill>
            <a:srgbClr val="E46C0A">
              <a:alpha val="76862"/>
            </a:srgbClr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Beacon</a:t>
            </a:r>
          </a:p>
        </p:txBody>
      </p:sp>
      <p:sp>
        <p:nvSpPr>
          <p:cNvPr id="9" name="Rounded Rectangle 27"/>
          <p:cNvSpPr>
            <a:spLocks noChangeArrowheads="1"/>
          </p:cNvSpPr>
          <p:nvPr/>
        </p:nvSpPr>
        <p:spPr bwMode="auto">
          <a:xfrm>
            <a:off x="3218330" y="3344863"/>
            <a:ext cx="895350" cy="522287"/>
          </a:xfrm>
          <a:prstGeom prst="roundRect">
            <a:avLst>
              <a:gd name="adj" fmla="val 16667"/>
            </a:avLst>
          </a:prstGeom>
          <a:solidFill>
            <a:srgbClr val="E46C0A">
              <a:alpha val="76862"/>
            </a:srgbClr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  <a:defRPr/>
            </a:pPr>
            <a:r>
              <a:rPr lang="en-US" b="1" dirty="0" err="1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Trema</a:t>
            </a:r>
            <a:endParaRPr lang="en-US" b="1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ounded Rectangle 27"/>
          <p:cNvSpPr>
            <a:spLocks noChangeArrowheads="1"/>
          </p:cNvSpPr>
          <p:nvPr/>
        </p:nvSpPr>
        <p:spPr bwMode="auto">
          <a:xfrm>
            <a:off x="4361329" y="3352800"/>
            <a:ext cx="1266847" cy="522288"/>
          </a:xfrm>
          <a:prstGeom prst="roundRect">
            <a:avLst>
              <a:gd name="adj" fmla="val 16667"/>
            </a:avLst>
          </a:prstGeom>
          <a:solidFill>
            <a:srgbClr val="E46C0A">
              <a:alpha val="76862"/>
            </a:srgbClr>
          </a:solidFill>
          <a:ln w="9525">
            <a:solidFill>
              <a:srgbClr val="DCE6F2"/>
            </a:solidFill>
            <a:round/>
            <a:headEnd/>
            <a:tailEnd/>
          </a:ln>
          <a:effectLst>
            <a:outerShdw blurRad="63500" dist="38100" dir="2700000" algn="br" rotWithShape="0">
              <a:srgbClr val="00000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buClrTx/>
              <a:buSzTx/>
              <a:buFontTx/>
              <a:buNone/>
            </a:pPr>
            <a:r>
              <a:rPr lang="en-US" b="1" dirty="0" err="1">
                <a:solidFill>
                  <a:srgbClr val="FFFFFF"/>
                </a:solidFill>
                <a:latin typeface="Calibri" charset="0"/>
                <a:ea typeface="MS PGothic" charset="0"/>
                <a:cs typeface="MS PGothic" charset="0"/>
              </a:rPr>
              <a:t>FloodLight</a:t>
            </a:r>
            <a:endParaRPr lang="en-US" b="1" dirty="0">
              <a:solidFill>
                <a:srgbClr val="FFFFFF"/>
              </a:solidFill>
              <a:latin typeface="Calibri" charset="0"/>
              <a:ea typeface="MS PGothic" charset="0"/>
              <a:cs typeface="MS PGothic" charset="0"/>
            </a:endParaRPr>
          </a:p>
        </p:txBody>
      </p:sp>
      <p:sp>
        <p:nvSpPr>
          <p:cNvPr id="369701" name="Text Box 37"/>
          <p:cNvSpPr txBox="1">
            <a:spLocks noChangeArrowheads="1"/>
          </p:cNvSpPr>
          <p:nvPr/>
        </p:nvSpPr>
        <p:spPr bwMode="auto">
          <a:xfrm>
            <a:off x="322730" y="6564313"/>
            <a:ext cx="1992853" cy="338554"/>
          </a:xfrm>
          <a:prstGeom prst="rect">
            <a:avLst/>
          </a:prstGeom>
          <a:noFill/>
          <a:ln>
            <a:solidFill>
              <a:srgbClr val="DCE6F2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73038" indent="-173038"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Tx/>
              <a:buFont typeface="Wingdings" charset="0"/>
              <a:buNone/>
            </a:pPr>
            <a:r>
              <a:rPr lang="en-US" sz="800" b="1">
                <a:solidFill>
                  <a:schemeClr val="bg2"/>
                </a:solidFill>
              </a:rPr>
              <a:t>Source:  SDN Tutorial  by B. Heller</a:t>
            </a:r>
          </a:p>
          <a:p>
            <a:pPr defTabSz="9144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Tx/>
              <a:buFont typeface="Wingdings" charset="0"/>
              <a:buNone/>
            </a:pPr>
            <a:r>
              <a:rPr lang="en-US" sz="800" b="1">
                <a:solidFill>
                  <a:schemeClr val="bg2"/>
                </a:solidFill>
              </a:rPr>
              <a:t>Open Networking Summit, April 2012</a:t>
            </a:r>
          </a:p>
        </p:txBody>
      </p:sp>
    </p:spTree>
    <p:extLst>
      <p:ext uri="{BB962C8B-B14F-4D97-AF65-F5344CB8AC3E}">
        <p14:creationId xmlns:p14="http://schemas.microsoft.com/office/powerpoint/2010/main" val="5131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1" grpId="0" animBg="1"/>
      <p:bldP spid="269317" grpId="0" animBg="1"/>
      <p:bldP spid="28" grpId="0" animBg="1"/>
      <p:bldP spid="30" grpId="0" animBg="1"/>
      <p:bldP spid="269320" grpId="0" animBg="1"/>
      <p:bldP spid="25" grpId="0" animBg="1"/>
      <p:bldP spid="34" grpId="0" animBg="1"/>
      <p:bldP spid="48" grpId="0" animBg="1"/>
      <p:bldP spid="37" grpId="0" animBg="1"/>
      <p:bldP spid="269326" grpId="0" animBg="1"/>
      <p:bldP spid="38" grpId="0" animBg="1"/>
      <p:bldP spid="39" grpId="0" animBg="1"/>
      <p:bldP spid="63" grpId="0" animBg="1"/>
      <p:bldP spid="64" grpId="0" animBg="1"/>
      <p:bldP spid="2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9337" grpId="0" animBg="1"/>
      <p:bldP spid="269339" grpId="0" animBg="1"/>
      <p:bldP spid="2" grpId="0" animBg="1"/>
      <p:bldP spid="26934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Dimensions of SDN Environments:</a:t>
            </a:r>
            <a:br>
              <a:rPr lang="en-US" b="1" dirty="0"/>
            </a:br>
            <a:r>
              <a:rPr lang="en-US" b="1" dirty="0"/>
              <a:t>Vendor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Vertical Stacks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37160" indent="-137160"/>
            <a:r>
              <a:rPr lang="en-US" b="1" dirty="0"/>
              <a:t>Vendor bundles switch and switch OS</a:t>
            </a:r>
          </a:p>
          <a:p>
            <a:pPr lvl="1"/>
            <a:r>
              <a:rPr lang="en-US" b="1" dirty="0"/>
              <a:t>Restricted to vendor OS and vendor interface</a:t>
            </a:r>
          </a:p>
          <a:p>
            <a:pPr lvl="1"/>
            <a:endParaRPr lang="en-US" b="1" dirty="0"/>
          </a:p>
          <a:p>
            <a:pPr marL="137160" indent="-137160"/>
            <a:r>
              <a:rPr lang="en-US" b="1" dirty="0"/>
              <a:t>Low operational overhead</a:t>
            </a:r>
          </a:p>
          <a:p>
            <a:pPr lvl="1"/>
            <a:r>
              <a:rPr lang="en-US" b="1" dirty="0"/>
              <a:t>One stop shop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Whitebox</a:t>
            </a:r>
            <a:r>
              <a:rPr lang="en-US" dirty="0"/>
              <a:t> Networking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37160" indent="-137160"/>
            <a:r>
              <a:rPr lang="en-US" b="1" dirty="0"/>
              <a:t>Vendor provides hardware with no switch OS</a:t>
            </a:r>
          </a:p>
          <a:p>
            <a:pPr marL="137160" indent="-137160"/>
            <a:r>
              <a:rPr lang="en-US" b="1" dirty="0"/>
              <a:t>Switch OS provided by third party</a:t>
            </a:r>
          </a:p>
          <a:p>
            <a:pPr lvl="1"/>
            <a:r>
              <a:rPr lang="en-US" b="1" dirty="0"/>
              <a:t>Flexibility in picking OS</a:t>
            </a:r>
          </a:p>
          <a:p>
            <a:pPr lvl="1"/>
            <a:endParaRPr lang="en-US" b="1" dirty="0"/>
          </a:p>
          <a:p>
            <a:pPr marL="137160" indent="-137160"/>
            <a:r>
              <a:rPr lang="en-US" b="1" dirty="0"/>
              <a:t>High operational overhead</a:t>
            </a:r>
          </a:p>
          <a:p>
            <a:pPr lvl="1"/>
            <a:r>
              <a:rPr lang="en-US" b="1" dirty="0"/>
              <a:t>Must deal with multiple vendors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72BE8-88A4-46E3-A37D-7117CFB3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4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Dimensions of SDN Environments:</a:t>
            </a:r>
            <a:br>
              <a:rPr lang="en-US" b="1" dirty="0"/>
            </a:br>
            <a:r>
              <a:rPr lang="en-US" b="1" dirty="0"/>
              <a:t>Switch Hardware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Virtual: Overlay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37160" indent="-137160"/>
            <a:r>
              <a:rPr lang="en-US" sz="1800" b="1" dirty="0"/>
              <a:t>Pure software implementation</a:t>
            </a:r>
          </a:p>
          <a:p>
            <a:pPr marL="457200" lvl="1" indent="-182880"/>
            <a:r>
              <a:rPr lang="en-US" sz="1600" b="1" dirty="0"/>
              <a:t>Assumes programmable virtual switches</a:t>
            </a:r>
          </a:p>
          <a:p>
            <a:pPr marL="457200" lvl="1" indent="-182880"/>
            <a:r>
              <a:rPr lang="en-US" sz="1600" b="1" dirty="0"/>
              <a:t>Run in Hypervisor or in the OS</a:t>
            </a:r>
          </a:p>
          <a:p>
            <a:pPr marL="457200" lvl="1" indent="-182880"/>
            <a:r>
              <a:rPr lang="en-US" sz="1600" b="1" dirty="0"/>
              <a:t>Larger Flow Table entries (more memory and CPU)</a:t>
            </a:r>
          </a:p>
          <a:p>
            <a:pPr marL="137160" indent="-137160"/>
            <a:r>
              <a:rPr lang="en-US" sz="1800" b="1" dirty="0"/>
              <a:t>Backward compatible</a:t>
            </a:r>
          </a:p>
          <a:p>
            <a:pPr marL="457200" lvl="1" indent="-182880"/>
            <a:r>
              <a:rPr lang="en-US" sz="1600" b="1" dirty="0"/>
              <a:t>Physical switches run traditional protocols</a:t>
            </a:r>
          </a:p>
          <a:p>
            <a:pPr marL="137160" indent="-137160"/>
            <a:r>
              <a:rPr lang="en-US" sz="1800" b="1" dirty="0"/>
              <a:t>Traffic sent in tunnels</a:t>
            </a:r>
          </a:p>
          <a:p>
            <a:pPr marL="457200" lvl="1" indent="-182880"/>
            <a:r>
              <a:rPr lang="en-US" sz="1600" b="1" dirty="0"/>
              <a:t>Lack of visibility into physical network</a:t>
            </a:r>
          </a:p>
          <a:p>
            <a:pPr lvl="1"/>
            <a:endParaRPr lang="en-US" b="1" dirty="0"/>
          </a:p>
          <a:p>
            <a:pPr lvl="1"/>
            <a:endParaRPr lang="en-US" sz="2200" b="1" dirty="0"/>
          </a:p>
          <a:p>
            <a:pPr lvl="1"/>
            <a:endParaRPr lang="en-US" b="1" dirty="0"/>
          </a:p>
          <a:p>
            <a:endParaRPr lang="en-US" sz="2400" b="1" dirty="0"/>
          </a:p>
          <a:p>
            <a:pPr lvl="1"/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Physical: Underlay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37160" indent="-137160"/>
            <a:r>
              <a:rPr lang="en-US" sz="1800" b="1" dirty="0"/>
              <a:t>Fine grained control and visibility into network</a:t>
            </a:r>
          </a:p>
          <a:p>
            <a:pPr marL="137160" indent="-137160"/>
            <a:r>
              <a:rPr lang="en-US" sz="1800" b="1" dirty="0"/>
              <a:t>Assumes specialized hardware</a:t>
            </a:r>
          </a:p>
          <a:p>
            <a:pPr marL="457200" lvl="1" indent="-182880"/>
            <a:r>
              <a:rPr lang="en-US" sz="1800" b="1" dirty="0"/>
              <a:t>Limited Flow Table entries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92AC5-9975-4EEC-B326-8E474928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Dimensions of SDN Environments: </a:t>
            </a:r>
            <a:br>
              <a:rPr lang="en-US" b="1" dirty="0"/>
            </a:br>
            <a:r>
              <a:rPr lang="en-US" b="1" dirty="0"/>
              <a:t>Southbound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82880" indent="-182880"/>
            <a:r>
              <a:rPr lang="en-US" b="1" dirty="0"/>
              <a:t>Flexible matching</a:t>
            </a:r>
          </a:p>
          <a:p>
            <a:pPr marL="457200" lvl="1" indent="-182880"/>
            <a:r>
              <a:rPr lang="en-US" b="1" dirty="0"/>
              <a:t>L2, L3, VLAN, MPLS</a:t>
            </a:r>
          </a:p>
          <a:p>
            <a:pPr lvl="1"/>
            <a:endParaRPr lang="en-US" b="1" dirty="0"/>
          </a:p>
          <a:p>
            <a:pPr marL="182880" indent="-182880"/>
            <a:r>
              <a:rPr lang="en-US" b="1" dirty="0"/>
              <a:t>Flexible actions</a:t>
            </a:r>
          </a:p>
          <a:p>
            <a:pPr marL="457200" lvl="1" indent="-182880"/>
            <a:r>
              <a:rPr lang="en-US" b="1" dirty="0"/>
              <a:t>Encapsulation: IP-in-IP</a:t>
            </a:r>
          </a:p>
          <a:p>
            <a:pPr marL="457200" lvl="1" indent="-182880"/>
            <a:r>
              <a:rPr lang="en-US" b="1" dirty="0"/>
              <a:t>Address rewriting: </a:t>
            </a:r>
          </a:p>
          <a:p>
            <a:pPr marL="914400" lvl="2" indent="-182880"/>
            <a:r>
              <a:rPr lang="en-US" b="1" dirty="0"/>
              <a:t>IP address</a:t>
            </a:r>
          </a:p>
          <a:p>
            <a:pPr marL="914400" lvl="2" indent="-182880"/>
            <a:r>
              <a:rPr lang="en-US" b="1" dirty="0"/>
              <a:t>Mac address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BGP/XMPP/IS-IS/</a:t>
            </a:r>
            <a:r>
              <a:rPr lang="en-US" dirty="0" err="1"/>
              <a:t>NetConf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82880" indent="-182880"/>
            <a:r>
              <a:rPr lang="en-US" b="1" dirty="0"/>
              <a:t>Limited matching</a:t>
            </a:r>
          </a:p>
          <a:p>
            <a:pPr marL="457200" lvl="1" indent="-182880"/>
            <a:r>
              <a:rPr lang="en-US" b="1" dirty="0"/>
              <a:t>IS-IS: L3</a:t>
            </a:r>
          </a:p>
          <a:p>
            <a:pPr marL="457200" lvl="1" indent="-182880"/>
            <a:r>
              <a:rPr lang="en-US" b="1" dirty="0"/>
              <a:t>BGP+MPLS: L3+MPLS</a:t>
            </a:r>
          </a:p>
          <a:p>
            <a:pPr lvl="1"/>
            <a:endParaRPr lang="en-US" b="1" dirty="0"/>
          </a:p>
          <a:p>
            <a:pPr marL="182880" indent="-182880"/>
            <a:r>
              <a:rPr lang="en-US" b="1" dirty="0"/>
              <a:t>Limited actions</a:t>
            </a:r>
          </a:p>
          <a:p>
            <a:pPr marL="457200" lvl="1" indent="-182880"/>
            <a:r>
              <a:rPr lang="en-US" b="1" dirty="0"/>
              <a:t>L3/l2 forwarding</a:t>
            </a:r>
          </a:p>
          <a:p>
            <a:pPr marL="457200" lvl="1" indent="-182880"/>
            <a:r>
              <a:rPr lang="en-US" b="1" dirty="0"/>
              <a:t>Encapsulation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4E5BD-B66A-419E-B10B-2145C54C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Dimensions of SDN Environments:</a:t>
            </a:r>
            <a:br>
              <a:rPr lang="en-US" b="1" dirty="0"/>
            </a:br>
            <a:r>
              <a:rPr lang="en-US" b="1" dirty="0"/>
              <a:t>Controller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Modular Controllers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82880" indent="-182880"/>
            <a:r>
              <a:rPr lang="en-US" sz="2000" b="1" dirty="0"/>
              <a:t>Application code manipulates forwarding rules</a:t>
            </a:r>
          </a:p>
          <a:p>
            <a:pPr marL="457200" lvl="1" indent="-182880"/>
            <a:r>
              <a:rPr lang="en-US" sz="1800" b="1" dirty="0"/>
              <a:t>E.g. </a:t>
            </a:r>
            <a:r>
              <a:rPr lang="en-US" sz="1800" b="1" dirty="0" err="1"/>
              <a:t>OpenDaylight</a:t>
            </a:r>
            <a:r>
              <a:rPr lang="en-US" sz="1800" b="1" dirty="0"/>
              <a:t>, Floodlight</a:t>
            </a:r>
          </a:p>
          <a:p>
            <a:pPr lvl="1"/>
            <a:endParaRPr lang="en-US" sz="1800" b="1" dirty="0"/>
          </a:p>
          <a:p>
            <a:pPr marL="182880" indent="-182880"/>
            <a:r>
              <a:rPr lang="en-US" sz="2200" b="1" dirty="0"/>
              <a:t>Written in imperative languages</a:t>
            </a:r>
          </a:p>
          <a:p>
            <a:pPr marL="457200" lvl="1" indent="-182880"/>
            <a:r>
              <a:rPr lang="en-US" sz="1800" b="1" dirty="0"/>
              <a:t>Java, C++, Python</a:t>
            </a:r>
          </a:p>
          <a:p>
            <a:endParaRPr lang="en-US" sz="2200" b="1" dirty="0"/>
          </a:p>
          <a:p>
            <a:pPr marL="182880" indent="-182880"/>
            <a:r>
              <a:rPr lang="en-US" sz="2200" b="1" dirty="0"/>
              <a:t>Dominant controller style</a:t>
            </a:r>
          </a:p>
          <a:p>
            <a:pPr lvl="1"/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High Level Controllers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82880" indent="-182880"/>
            <a:r>
              <a:rPr lang="en-US" sz="2200" b="1" dirty="0"/>
              <a:t>Application code specifies declarative policies</a:t>
            </a:r>
          </a:p>
          <a:p>
            <a:pPr marL="457200" lvl="1" indent="-182880"/>
            <a:r>
              <a:rPr lang="en-US" sz="1800" b="1" dirty="0"/>
              <a:t>E.g. Frenetic, </a:t>
            </a:r>
            <a:r>
              <a:rPr lang="en-US" sz="1800" b="1" dirty="0" err="1"/>
              <a:t>McNettle</a:t>
            </a:r>
            <a:endParaRPr lang="en-US" sz="1800" b="1" dirty="0"/>
          </a:p>
          <a:p>
            <a:pPr lvl="1"/>
            <a:endParaRPr lang="en-US" sz="1600" b="1" dirty="0"/>
          </a:p>
          <a:p>
            <a:pPr marL="182880" indent="-182880"/>
            <a:r>
              <a:rPr lang="en-US" sz="2200" b="1" dirty="0"/>
              <a:t>Application code is verifiable</a:t>
            </a:r>
          </a:p>
          <a:p>
            <a:pPr marL="457200" lvl="1" indent="-182880"/>
            <a:r>
              <a:rPr lang="en-US" sz="1800" b="1" dirty="0"/>
              <a:t>Amendable to formal verification</a:t>
            </a:r>
          </a:p>
          <a:p>
            <a:pPr lvl="1"/>
            <a:endParaRPr lang="en-US" sz="1600" b="1" dirty="0"/>
          </a:p>
          <a:p>
            <a:pPr marL="182880" indent="-182880"/>
            <a:r>
              <a:rPr lang="en-US" b="1" dirty="0"/>
              <a:t>Written in functional languages</a:t>
            </a:r>
          </a:p>
          <a:p>
            <a:pPr marL="457200" lvl="1" indent="-182880"/>
            <a:r>
              <a:rPr lang="en-US" sz="1800" b="1" dirty="0"/>
              <a:t>Nettle, </a:t>
            </a:r>
            <a:r>
              <a:rPr lang="en-US" sz="1800" b="1" dirty="0" err="1"/>
              <a:t>OCamal</a:t>
            </a:r>
            <a:endParaRPr lang="en-US" sz="18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2AA68-40EA-4A0C-BBC3-EBB79005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3"/>
          <a:srcRect t="-29701" b="-29701"/>
          <a:stretch>
            <a:fillRect/>
          </a:stretch>
        </p:blipFill>
        <p:spPr>
          <a:xfrm>
            <a:off x="2601724" y="412796"/>
            <a:ext cx="6085076" cy="696760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7726"/>
            <a:ext cx="3008313" cy="1162050"/>
          </a:xfrm>
        </p:spPr>
        <p:txBody>
          <a:bodyPr/>
          <a:lstStyle/>
          <a:p>
            <a:r>
              <a:rPr lang="en-US" u="sng" dirty="0" err="1"/>
              <a:t>BigSwitch</a:t>
            </a:r>
            <a:endParaRPr lang="en-US" u="sn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209776"/>
            <a:ext cx="3008313" cy="2118729"/>
          </a:xfrm>
        </p:spPr>
        <p:txBody>
          <a:bodyPr>
            <a:normAutofit lnSpcReduction="10000"/>
          </a:bodyPr>
          <a:lstStyle/>
          <a:p>
            <a:pPr marL="182880" indent="-182880">
              <a:buFont typeface="Arial"/>
              <a:buChar char="•"/>
            </a:pPr>
            <a:r>
              <a:rPr lang="en-US" sz="1600" b="1" dirty="0"/>
              <a:t>Controller Type</a:t>
            </a:r>
          </a:p>
          <a:p>
            <a:pPr lvl="1" indent="-182880">
              <a:buFont typeface="Arial"/>
              <a:buChar char="•"/>
            </a:pPr>
            <a:r>
              <a:rPr lang="en-US" sz="1400" b="1" dirty="0"/>
              <a:t>Modular: Floodlight</a:t>
            </a:r>
          </a:p>
          <a:p>
            <a:pPr marL="182880" indent="-182880">
              <a:buFont typeface="Arial"/>
              <a:buChar char="•"/>
            </a:pPr>
            <a:r>
              <a:rPr lang="en-US" sz="1600" b="1" dirty="0"/>
              <a:t>Southbound API: OpenFlow</a:t>
            </a:r>
          </a:p>
          <a:p>
            <a:pPr lvl="1" indent="-182880">
              <a:buFont typeface="Arial"/>
              <a:buChar char="•"/>
            </a:pPr>
            <a:r>
              <a:rPr lang="en-US" sz="1400" b="1" dirty="0" err="1"/>
              <a:t>OpenFlow</a:t>
            </a:r>
            <a:r>
              <a:rPr lang="en-US" sz="1400" b="1" dirty="0"/>
              <a:t> 1.3</a:t>
            </a:r>
          </a:p>
          <a:p>
            <a:pPr marL="182880" indent="-182880">
              <a:buFont typeface="Arial"/>
              <a:buChar char="•"/>
            </a:pPr>
            <a:r>
              <a:rPr lang="en-US" sz="1600" b="1" dirty="0"/>
              <a:t>SDN Device: </a:t>
            </a:r>
            <a:r>
              <a:rPr lang="en-US" sz="1600" b="1" dirty="0" err="1"/>
              <a:t>Whitebox</a:t>
            </a:r>
            <a:endParaRPr lang="en-US" sz="1600" b="1" dirty="0"/>
          </a:p>
          <a:p>
            <a:pPr lvl="1" indent="-182880">
              <a:buFont typeface="Arial"/>
              <a:buChar char="•"/>
            </a:pPr>
            <a:r>
              <a:rPr lang="en-US" sz="1400" b="1" dirty="0"/>
              <a:t> (indigo)</a:t>
            </a:r>
          </a:p>
          <a:p>
            <a:pPr marL="182880" indent="-182880">
              <a:buFont typeface="Arial"/>
              <a:buChar char="•"/>
            </a:pPr>
            <a:r>
              <a:rPr lang="en-US" sz="1600" b="1" dirty="0"/>
              <a:t>SDN Flavor</a:t>
            </a:r>
          </a:p>
          <a:p>
            <a:pPr lvl="1" indent="-182880">
              <a:buFont typeface="Arial"/>
              <a:buChar char="•"/>
            </a:pPr>
            <a:r>
              <a:rPr lang="en-US" sz="1400" b="1" dirty="0" err="1"/>
              <a:t>Underlay+Overlay</a:t>
            </a:r>
            <a:endParaRPr lang="en-US" sz="1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73666-FE84-4770-BA7C-B28C81CB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72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SDN </a:t>
            </a:r>
            <a:r>
              <a:rPr lang="en-US" b="1" dirty="0" err="1"/>
              <a:t>EcoSystem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30289" y="1591477"/>
            <a:ext cx="1946077" cy="1475419"/>
            <a:chOff x="1167646" y="1873568"/>
            <a:chExt cx="1946077" cy="1475419"/>
          </a:xfrm>
        </p:grpSpPr>
        <p:sp>
          <p:nvSpPr>
            <p:cNvPr id="7" name="Rectangle 6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Arista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OF + proprietary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Underlay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Vertical Stack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90220" y="1591477"/>
            <a:ext cx="1946077" cy="1475419"/>
            <a:chOff x="1167646" y="1873568"/>
            <a:chExt cx="1946077" cy="1475419"/>
          </a:xfrm>
        </p:grpSpPr>
        <p:sp>
          <p:nvSpPr>
            <p:cNvPr id="14" name="Rectangle 13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Broadcom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OF + proprietary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Underlay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Vertical Stack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17713" y="3332861"/>
            <a:ext cx="1946077" cy="1475419"/>
            <a:chOff x="1167646" y="1873568"/>
            <a:chExt cx="1946077" cy="1475419"/>
          </a:xfrm>
        </p:grpSpPr>
        <p:sp>
          <p:nvSpPr>
            <p:cNvPr id="20" name="Rectangle 19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HP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OF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Underlay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Vertical Stack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601329" y="1579745"/>
            <a:ext cx="1946077" cy="1475419"/>
            <a:chOff x="1167646" y="1873568"/>
            <a:chExt cx="1946077" cy="1475419"/>
          </a:xfrm>
        </p:grpSpPr>
        <p:sp>
          <p:nvSpPr>
            <p:cNvPr id="27" name="Rectangle 26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Cisco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OF + proprietary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Underlay+Overlay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Vertical Stack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06603" y="3332861"/>
            <a:ext cx="1946077" cy="1475419"/>
            <a:chOff x="1167646" y="1873568"/>
            <a:chExt cx="1946077" cy="1475419"/>
          </a:xfrm>
        </p:grpSpPr>
        <p:sp>
          <p:nvSpPr>
            <p:cNvPr id="33" name="Rectangle 32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FloodLight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OF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Underlay+Overlay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Whitebox</a:t>
              </a:r>
              <a:endParaRPr lang="en-US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04414" y="3321129"/>
            <a:ext cx="1946077" cy="1475419"/>
            <a:chOff x="1167646" y="1873568"/>
            <a:chExt cx="1946077" cy="1475419"/>
          </a:xfrm>
        </p:grpSpPr>
        <p:sp>
          <p:nvSpPr>
            <p:cNvPr id="39" name="Rectangle 38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Dell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OF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Underlay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Vertical Stack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7200" y="3331331"/>
            <a:ext cx="1946077" cy="1475419"/>
            <a:chOff x="1167646" y="1873568"/>
            <a:chExt cx="1946077" cy="1475419"/>
          </a:xfrm>
        </p:grpSpPr>
        <p:sp>
          <p:nvSpPr>
            <p:cNvPr id="45" name="Rectangle 44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HP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OF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Underlay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Vertical Stack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706604" y="5075362"/>
            <a:ext cx="1946077" cy="1475419"/>
            <a:chOff x="1167646" y="1873568"/>
            <a:chExt cx="1946077" cy="1475419"/>
          </a:xfrm>
        </p:grpSpPr>
        <p:sp>
          <p:nvSpPr>
            <p:cNvPr id="51" name="Rectangle 50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Alcatel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BGP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Overlay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Vertical Stack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24949" y="5096801"/>
            <a:ext cx="1946077" cy="1475419"/>
            <a:chOff x="1167646" y="1873568"/>
            <a:chExt cx="1946077" cy="1475419"/>
          </a:xfrm>
        </p:grpSpPr>
        <p:sp>
          <p:nvSpPr>
            <p:cNvPr id="57" name="Rectangle 56"/>
            <p:cNvSpPr/>
            <p:nvPr/>
          </p:nvSpPr>
          <p:spPr>
            <a:xfrm>
              <a:off x="1167646" y="1873568"/>
              <a:ext cx="1946077" cy="14754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67647" y="1894053"/>
              <a:ext cx="19460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Juniper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67647" y="2263385"/>
              <a:ext cx="1946076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err="1"/>
                <a:t>BGP+NetConf</a:t>
              </a:r>
              <a:endParaRPr 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67647" y="2600451"/>
              <a:ext cx="1946076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Overlay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67647" y="2967923"/>
              <a:ext cx="194607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Vertical Stack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70430-35A5-4D26-B3A3-9D7512E9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2380231" y="3670678"/>
            <a:ext cx="3286775" cy="11261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SDN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18" y="4995203"/>
            <a:ext cx="6935724" cy="1579404"/>
          </a:xfrm>
        </p:spPr>
        <p:txBody>
          <a:bodyPr>
            <a:normAutofit fontScale="85000" lnSpcReduction="10000"/>
          </a:bodyPr>
          <a:lstStyle/>
          <a:p>
            <a:pPr marL="182880" indent="-182880"/>
            <a:r>
              <a:rPr lang="en-US" sz="2400" b="1" dirty="0"/>
              <a:t>Southbound API: decouples the switch hardware from control function</a:t>
            </a:r>
          </a:p>
          <a:p>
            <a:pPr marL="457200" lvl="1" indent="-182880"/>
            <a:r>
              <a:rPr lang="en-US" sz="2000" b="1" dirty="0"/>
              <a:t>Data plane from control plane</a:t>
            </a:r>
          </a:p>
          <a:p>
            <a:pPr lvl="1"/>
            <a:endParaRPr lang="en-US" sz="2000" b="1" dirty="0"/>
          </a:p>
          <a:p>
            <a:pPr marL="182880" indent="-182880"/>
            <a:r>
              <a:rPr lang="en-US" sz="2400" b="1" dirty="0"/>
              <a:t>Switch Operating System: exposes switch hardware primitives</a:t>
            </a:r>
          </a:p>
          <a:p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2542873" y="2266832"/>
            <a:ext cx="3001646" cy="472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(Network O.S.)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38073" y="1353248"/>
            <a:ext cx="3306446" cy="777132"/>
            <a:chOff x="2970160" y="1695266"/>
            <a:chExt cx="3306446" cy="777132"/>
          </a:xfrm>
        </p:grpSpPr>
        <p:sp>
          <p:nvSpPr>
            <p:cNvPr id="14" name="Rectangle 13"/>
            <p:cNvSpPr/>
            <p:nvPr/>
          </p:nvSpPr>
          <p:spPr>
            <a:xfrm>
              <a:off x="2970160" y="1695266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Applications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2560" y="1847666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Applications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4960" y="2000066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Applications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41902" y="2987129"/>
            <a:ext cx="136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Southbound</a:t>
            </a:r>
          </a:p>
          <a:p>
            <a:pPr algn="ctr"/>
            <a:r>
              <a:rPr lang="en-US" b="1" dirty="0"/>
              <a:t>API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6424038" y="1380420"/>
            <a:ext cx="541599" cy="33791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7214417" y="2787075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SDN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2210" y="2853694"/>
            <a:ext cx="0" cy="835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542874" y="3785861"/>
            <a:ext cx="2849246" cy="4476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Operating System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542873" y="4233510"/>
            <a:ext cx="2849246" cy="4476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D310-CB89-4D1F-B38F-FE0DA3DA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1: SDN Ecosystem</a:t>
            </a:r>
          </a:p>
          <a:p>
            <a:pPr lvl="1"/>
            <a:r>
              <a:rPr lang="en-US" b="1" dirty="0"/>
              <a:t>SDN Motivation</a:t>
            </a:r>
          </a:p>
          <a:p>
            <a:pPr lvl="1"/>
            <a:r>
              <a:rPr lang="en-US" b="1" dirty="0"/>
              <a:t>SDN Primer</a:t>
            </a:r>
          </a:p>
          <a:p>
            <a:pPr lvl="1"/>
            <a:r>
              <a:rPr lang="en-US" b="1" dirty="0"/>
              <a:t>Dimensions of SDN Environments</a:t>
            </a:r>
          </a:p>
          <a:p>
            <a:pPr lvl="1"/>
            <a:r>
              <a:rPr lang="en-US" b="1" dirty="0"/>
              <a:t>Dimensions of SDN Applications</a:t>
            </a:r>
          </a:p>
          <a:p>
            <a:pPr lvl="1"/>
            <a:endParaRPr lang="en-US" b="1" dirty="0"/>
          </a:p>
          <a:p>
            <a:r>
              <a:rPr lang="en-US" b="1" dirty="0"/>
              <a:t>Section 2: OpenFlow Primer</a:t>
            </a:r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28ECC-713E-4DD5-AAF3-C349BFC9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40F0491-F124-7748-8481-B972A88A4F3B}" type="slidenum">
              <a:rPr lang="en-US"/>
              <a:pPr/>
              <a:t>20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0"/>
            <a:ext cx="8685213" cy="4556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Section2: Southbound API: </a:t>
            </a:r>
            <a:r>
              <a:rPr lang="en-US" b="1" dirty="0" err="1"/>
              <a:t>OpenFlow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5829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Developed in Stanford</a:t>
            </a:r>
          </a:p>
          <a:p>
            <a:pPr lvl="1"/>
            <a:r>
              <a:rPr lang="en-US" sz="2000" b="1" dirty="0"/>
              <a:t>Standardized by Open Networking Foundation (ONF)</a:t>
            </a:r>
          </a:p>
          <a:p>
            <a:pPr lvl="1"/>
            <a:r>
              <a:rPr lang="en-US" sz="2000" b="1" dirty="0"/>
              <a:t>Current Version 1.4</a:t>
            </a:r>
          </a:p>
          <a:p>
            <a:pPr lvl="2"/>
            <a:r>
              <a:rPr lang="en-US" sz="1600" b="1" dirty="0"/>
              <a:t>Version implemented by switch vendors: 1.3</a:t>
            </a:r>
          </a:p>
          <a:p>
            <a:pPr lvl="1"/>
            <a:endParaRPr lang="en-US" sz="2400" b="1" dirty="0"/>
          </a:p>
          <a:p>
            <a:r>
              <a:rPr lang="en-US" sz="2800" b="1" dirty="0"/>
              <a:t>Allows control of underlay + overlay	</a:t>
            </a:r>
          </a:p>
          <a:p>
            <a:pPr lvl="1"/>
            <a:r>
              <a:rPr lang="en-US" sz="2400" b="1" dirty="0"/>
              <a:t>Overlay switches: </a:t>
            </a:r>
            <a:r>
              <a:rPr lang="en-US" sz="2400" b="1" dirty="0" err="1"/>
              <a:t>OpenVSwitch</a:t>
            </a:r>
            <a:r>
              <a:rPr lang="en-US" sz="2400" b="1" dirty="0"/>
              <a:t>/Indigo-light</a:t>
            </a:r>
          </a:p>
          <a:p>
            <a:endParaRPr lang="en-US" b="1" dirty="0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5605602" y="4009592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>
              <a:buClrTx/>
              <a:buSzTx/>
              <a:buFontTx/>
              <a:buNone/>
            </a:pPr>
            <a:r>
              <a:rPr lang="en-US" sz="1200" b="1" dirty="0">
                <a:solidFill>
                  <a:schemeClr val="bg1"/>
                </a:solidFill>
              </a:rPr>
              <a:t>PC</a:t>
            </a:r>
          </a:p>
        </p:txBody>
      </p:sp>
      <p:pic>
        <p:nvPicPr>
          <p:cNvPr id="5" name="Picture 29" descr="screenshot 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90" y="4791661"/>
            <a:ext cx="1723556" cy="160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FAE2-B1F2-41CE-B8E6-46894DE5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18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SDN Works: </a:t>
            </a:r>
            <a:r>
              <a:rPr lang="en-US" b="1" dirty="0" err="1"/>
              <a:t>OpenFlow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354406" y="1885997"/>
            <a:ext cx="2207778" cy="263218"/>
            <a:chOff x="5053993" y="3449312"/>
            <a:chExt cx="3477204" cy="578240"/>
          </a:xfrm>
        </p:grpSpPr>
        <p:sp>
          <p:nvSpPr>
            <p:cNvPr id="32" name="Rectangle 31"/>
            <p:cNvSpPr/>
            <p:nvPr/>
          </p:nvSpPr>
          <p:spPr>
            <a:xfrm>
              <a:off x="5053993" y="3449312"/>
              <a:ext cx="3477204" cy="5782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31908" y="3502142"/>
              <a:ext cx="2856850" cy="472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Controller (N. O.S.)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54406" y="1416159"/>
            <a:ext cx="2207777" cy="370292"/>
            <a:chOff x="5053993" y="2460936"/>
            <a:chExt cx="3477204" cy="795510"/>
          </a:xfrm>
        </p:grpSpPr>
        <p:sp>
          <p:nvSpPr>
            <p:cNvPr id="27" name="Rectangle 26"/>
            <p:cNvSpPr/>
            <p:nvPr/>
          </p:nvSpPr>
          <p:spPr>
            <a:xfrm>
              <a:off x="5053993" y="2460936"/>
              <a:ext cx="3477204" cy="7955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141811" y="2496380"/>
              <a:ext cx="3146947" cy="664470"/>
              <a:chOff x="2970160" y="1695266"/>
              <a:chExt cx="3306446" cy="66447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70160" y="1695266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Applications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22560" y="1775972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Applications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4960" y="1887404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Applications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7007175" y="2517390"/>
            <a:ext cx="1270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Southbound</a:t>
            </a:r>
          </a:p>
          <a:p>
            <a:pPr algn="ctr"/>
            <a:r>
              <a:rPr lang="en-US" sz="1100" b="1" dirty="0"/>
              <a:t>API</a:t>
            </a:r>
          </a:p>
        </p:txBody>
      </p:sp>
      <p:cxnSp>
        <p:nvCxnSpPr>
          <p:cNvPr id="12" name="Straight Arrow Connector 11"/>
          <p:cNvCxnSpPr>
            <a:stCxn id="32" idx="2"/>
            <a:endCxn id="50" idx="0"/>
          </p:cNvCxnSpPr>
          <p:nvPr/>
        </p:nvCxnSpPr>
        <p:spPr>
          <a:xfrm>
            <a:off x="4458295" y="2149215"/>
            <a:ext cx="779349" cy="1323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4" idx="0"/>
          </p:cNvCxnSpPr>
          <p:nvPr/>
        </p:nvCxnSpPr>
        <p:spPr>
          <a:xfrm flipH="1">
            <a:off x="3316429" y="2149215"/>
            <a:ext cx="1062825" cy="1323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537080" y="3472415"/>
            <a:ext cx="1558697" cy="1363521"/>
            <a:chOff x="1386383" y="3747014"/>
            <a:chExt cx="1558697" cy="1363521"/>
          </a:xfrm>
        </p:grpSpPr>
        <p:sp>
          <p:nvSpPr>
            <p:cNvPr id="24" name="Rectangle 23"/>
            <p:cNvSpPr/>
            <p:nvPr/>
          </p:nvSpPr>
          <p:spPr>
            <a:xfrm>
              <a:off x="1386383" y="3747014"/>
              <a:ext cx="1558697" cy="136352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474032" y="3982727"/>
              <a:ext cx="1411613" cy="9719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Switch H.W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499952" y="3794137"/>
              <a:ext cx="1353032" cy="1339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Switch O.S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90670" y="41042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90669" y="4306631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90669" y="4503838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90670" y="47010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58295" y="3472415"/>
            <a:ext cx="1558697" cy="1363521"/>
            <a:chOff x="1386383" y="3747014"/>
            <a:chExt cx="1558697" cy="1363521"/>
          </a:xfrm>
        </p:grpSpPr>
        <p:sp>
          <p:nvSpPr>
            <p:cNvPr id="50" name="Rectangle 49"/>
            <p:cNvSpPr/>
            <p:nvPr/>
          </p:nvSpPr>
          <p:spPr>
            <a:xfrm>
              <a:off x="1386383" y="3747014"/>
              <a:ext cx="1558697" cy="136352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474032" y="3982727"/>
              <a:ext cx="1411613" cy="9719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Switch H.W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499952" y="3794137"/>
              <a:ext cx="1353032" cy="1339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Switch O.S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90670" y="41042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590669" y="4306631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590669" y="4503838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90670" y="47010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grpSp>
        <p:nvGrpSpPr>
          <p:cNvPr id="61" name="Group 48"/>
          <p:cNvGrpSpPr>
            <a:grpSpLocks/>
          </p:cNvGrpSpPr>
          <p:nvPr/>
        </p:nvGrpSpPr>
        <p:grpSpPr bwMode="auto">
          <a:xfrm>
            <a:off x="757433" y="4396122"/>
            <a:ext cx="911225" cy="909638"/>
            <a:chOff x="0" y="0"/>
            <a:chExt cx="816" cy="816"/>
          </a:xfrm>
        </p:grpSpPr>
        <p:pic>
          <p:nvPicPr>
            <p:cNvPr id="62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63" name="Group 50"/>
          <p:cNvGrpSpPr>
            <a:grpSpLocks/>
          </p:cNvGrpSpPr>
          <p:nvPr/>
        </p:nvGrpSpPr>
        <p:grpSpPr bwMode="auto">
          <a:xfrm>
            <a:off x="1625855" y="5305760"/>
            <a:ext cx="911225" cy="911225"/>
            <a:chOff x="0" y="0"/>
            <a:chExt cx="816" cy="816"/>
          </a:xfrm>
        </p:grpSpPr>
        <p:pic>
          <p:nvPicPr>
            <p:cNvPr id="64" name="Picture 5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66" name="Group 48"/>
          <p:cNvGrpSpPr>
            <a:grpSpLocks/>
          </p:cNvGrpSpPr>
          <p:nvPr/>
        </p:nvGrpSpPr>
        <p:grpSpPr bwMode="auto">
          <a:xfrm>
            <a:off x="7108703" y="4168834"/>
            <a:ext cx="911225" cy="909638"/>
            <a:chOff x="0" y="0"/>
            <a:chExt cx="816" cy="816"/>
          </a:xfrm>
        </p:grpSpPr>
        <p:pic>
          <p:nvPicPr>
            <p:cNvPr id="67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68" name="Group 50"/>
          <p:cNvGrpSpPr>
            <a:grpSpLocks/>
          </p:cNvGrpSpPr>
          <p:nvPr/>
        </p:nvGrpSpPr>
        <p:grpSpPr bwMode="auto">
          <a:xfrm>
            <a:off x="6392031" y="5134871"/>
            <a:ext cx="911225" cy="911225"/>
            <a:chOff x="0" y="0"/>
            <a:chExt cx="816" cy="816"/>
          </a:xfrm>
        </p:grpSpPr>
        <p:pic>
          <p:nvPicPr>
            <p:cNvPr id="69" name="Picture 5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70" name="Right Brace 69"/>
          <p:cNvSpPr/>
          <p:nvPr/>
        </p:nvSpPr>
        <p:spPr>
          <a:xfrm>
            <a:off x="6730849" y="2229140"/>
            <a:ext cx="515473" cy="11442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4686761" y="2648195"/>
            <a:ext cx="1270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OpenFlow</a:t>
            </a:r>
            <a:endParaRPr 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883660" y="2539638"/>
            <a:ext cx="1270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OpenFlow</a:t>
            </a:r>
            <a:endParaRPr lang="en-US" sz="1100" b="1" dirty="0"/>
          </a:p>
        </p:txBody>
      </p:sp>
      <p:pic>
        <p:nvPicPr>
          <p:cNvPr id="43" name="Picture 29" descr="screenshot logo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68" y="4314564"/>
            <a:ext cx="664884" cy="61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9" descr="screenshot logo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116" y="4271430"/>
            <a:ext cx="664884" cy="61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748111" y="3829645"/>
            <a:ext cx="1189552" cy="197207"/>
            <a:chOff x="938213" y="1839913"/>
            <a:chExt cx="7238001" cy="687387"/>
          </a:xfrm>
        </p:grpSpPr>
        <p:sp>
          <p:nvSpPr>
            <p:cNvPr id="45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6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7" name="Rectangle 26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8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7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 dirty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49534" y="4026450"/>
            <a:ext cx="1189552" cy="197207"/>
            <a:chOff x="938213" y="1839913"/>
            <a:chExt cx="7238001" cy="687387"/>
          </a:xfrm>
        </p:grpSpPr>
        <p:sp>
          <p:nvSpPr>
            <p:cNvPr id="59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0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5" name="Rectangle 26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1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2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 dirty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661158" y="3835227"/>
            <a:ext cx="1189552" cy="197207"/>
            <a:chOff x="938213" y="1839913"/>
            <a:chExt cx="7238001" cy="687387"/>
          </a:xfrm>
        </p:grpSpPr>
        <p:sp>
          <p:nvSpPr>
            <p:cNvPr id="74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5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6" name="Rectangle 26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7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78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 dirty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62581" y="4032032"/>
            <a:ext cx="1189552" cy="197207"/>
            <a:chOff x="938213" y="1839913"/>
            <a:chExt cx="7238001" cy="687387"/>
          </a:xfrm>
        </p:grpSpPr>
        <p:sp>
          <p:nvSpPr>
            <p:cNvPr id="80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2" name="Rectangle 26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84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 dirty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83FD7-F619-4393-ACAD-5708DB01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1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7" y="274638"/>
            <a:ext cx="9128809" cy="1143000"/>
          </a:xfrm>
        </p:spPr>
        <p:txBody>
          <a:bodyPr>
            <a:normAutofit/>
          </a:bodyPr>
          <a:lstStyle/>
          <a:p>
            <a:r>
              <a:rPr lang="en-US" sz="3800" b="1" dirty="0" err="1"/>
              <a:t>OpenFlow</a:t>
            </a:r>
            <a:r>
              <a:rPr lang="en-US" sz="3800" b="1" dirty="0"/>
              <a:t>: Anatomy of a Flow Table Entry</a:t>
            </a:r>
          </a:p>
        </p:txBody>
      </p:sp>
      <p:sp>
        <p:nvSpPr>
          <p:cNvPr id="4" name="Rectangle 2"/>
          <p:cNvSpPr>
            <a:spLocks/>
          </p:cNvSpPr>
          <p:nvPr/>
        </p:nvSpPr>
        <p:spPr bwMode="auto">
          <a:xfrm>
            <a:off x="370808" y="5829926"/>
            <a:ext cx="698500" cy="471488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416846" y="5824913"/>
            <a:ext cx="5794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alibri" charset="0"/>
              </a:rPr>
              <a:t>Switch</a:t>
            </a:r>
          </a:p>
          <a:p>
            <a:pPr algn="ctr">
              <a:buClrTx/>
              <a:buSzTx/>
              <a:buFontTx/>
              <a:buNone/>
            </a:pPr>
            <a:r>
              <a:rPr lang="en-US" sz="1600" b="1" dirty="0">
                <a:solidFill>
                  <a:schemeClr val="tx1"/>
                </a:solidFill>
                <a:latin typeface="Calibri" charset="0"/>
              </a:rPr>
              <a:t>Port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320258" y="5831514"/>
            <a:ext cx="700088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2456783" y="5822317"/>
            <a:ext cx="435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MAC</a:t>
            </a:r>
          </a:p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src</a:t>
            </a:r>
          </a:p>
        </p:txBody>
      </p:sp>
      <p:sp>
        <p:nvSpPr>
          <p:cNvPr id="8" name="Rectangle 6"/>
          <p:cNvSpPr>
            <a:spLocks/>
          </p:cNvSpPr>
          <p:nvPr/>
        </p:nvSpPr>
        <p:spPr bwMode="auto">
          <a:xfrm>
            <a:off x="3020346" y="5831514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9" name="Rectangle 7"/>
          <p:cNvSpPr>
            <a:spLocks/>
          </p:cNvSpPr>
          <p:nvPr/>
        </p:nvSpPr>
        <p:spPr bwMode="auto">
          <a:xfrm>
            <a:off x="3126708" y="5822317"/>
            <a:ext cx="435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MAC</a:t>
            </a:r>
          </a:p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dst</a:t>
            </a:r>
          </a:p>
        </p:txBody>
      </p:sp>
      <p:sp>
        <p:nvSpPr>
          <p:cNvPr id="10" name="Rectangle 8"/>
          <p:cNvSpPr>
            <a:spLocks/>
          </p:cNvSpPr>
          <p:nvPr/>
        </p:nvSpPr>
        <p:spPr bwMode="auto">
          <a:xfrm>
            <a:off x="3691858" y="5831514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1" name="Rectangle 9"/>
          <p:cNvSpPr>
            <a:spLocks/>
          </p:cNvSpPr>
          <p:nvPr/>
        </p:nvSpPr>
        <p:spPr bwMode="auto">
          <a:xfrm>
            <a:off x="3855931" y="5801587"/>
            <a:ext cx="403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1700" b="1" dirty="0">
                <a:solidFill>
                  <a:schemeClr val="tx1"/>
                </a:solidFill>
                <a:latin typeface="Calibri" charset="0"/>
              </a:rPr>
              <a:t>Eth</a:t>
            </a:r>
          </a:p>
          <a:p>
            <a:pPr algn="ctr">
              <a:buClrTx/>
              <a:buSzTx/>
              <a:buFontTx/>
              <a:buNone/>
            </a:pPr>
            <a:r>
              <a:rPr lang="en-US" sz="1700" b="1" dirty="0">
                <a:solidFill>
                  <a:schemeClr val="tx1"/>
                </a:solidFill>
                <a:latin typeface="Calibri" charset="0"/>
              </a:rPr>
              <a:t>type</a:t>
            </a:r>
          </a:p>
        </p:txBody>
      </p:sp>
      <p:sp>
        <p:nvSpPr>
          <p:cNvPr id="12" name="Rectangle 10"/>
          <p:cNvSpPr>
            <a:spLocks/>
          </p:cNvSpPr>
          <p:nvPr/>
        </p:nvSpPr>
        <p:spPr bwMode="auto">
          <a:xfrm>
            <a:off x="1061371" y="5831514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3" name="Rectangle 11"/>
          <p:cNvSpPr>
            <a:spLocks/>
          </p:cNvSpPr>
          <p:nvPr/>
        </p:nvSpPr>
        <p:spPr bwMode="auto">
          <a:xfrm>
            <a:off x="1135983" y="5823110"/>
            <a:ext cx="4969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VLAN</a:t>
            </a:r>
          </a:p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ID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4382421" y="5831514"/>
            <a:ext cx="59055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" name="Rectangle 13"/>
          <p:cNvSpPr>
            <a:spLocks/>
          </p:cNvSpPr>
          <p:nvPr/>
        </p:nvSpPr>
        <p:spPr bwMode="auto">
          <a:xfrm>
            <a:off x="4571333" y="5805648"/>
            <a:ext cx="2678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IP</a:t>
            </a:r>
          </a:p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Src</a:t>
            </a:r>
          </a:p>
        </p:txBody>
      </p:sp>
      <p:sp>
        <p:nvSpPr>
          <p:cNvPr id="16" name="Rectangle 14"/>
          <p:cNvSpPr>
            <a:spLocks/>
          </p:cNvSpPr>
          <p:nvPr/>
        </p:nvSpPr>
        <p:spPr bwMode="auto">
          <a:xfrm>
            <a:off x="4974558" y="5831514"/>
            <a:ext cx="57785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7" name="Rectangle 15"/>
          <p:cNvSpPr>
            <a:spLocks/>
          </p:cNvSpPr>
          <p:nvPr/>
        </p:nvSpPr>
        <p:spPr bwMode="auto">
          <a:xfrm>
            <a:off x="5138071" y="5805648"/>
            <a:ext cx="29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IP</a:t>
            </a:r>
          </a:p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Dst</a:t>
            </a:r>
          </a:p>
        </p:txBody>
      </p:sp>
      <p:sp>
        <p:nvSpPr>
          <p:cNvPr id="18" name="Rectangle 16"/>
          <p:cNvSpPr>
            <a:spLocks/>
          </p:cNvSpPr>
          <p:nvPr/>
        </p:nvSpPr>
        <p:spPr bwMode="auto">
          <a:xfrm>
            <a:off x="6142958" y="5831514"/>
            <a:ext cx="5588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9" name="Rectangle 17"/>
          <p:cNvSpPr>
            <a:spLocks/>
          </p:cNvSpPr>
          <p:nvPr/>
        </p:nvSpPr>
        <p:spPr bwMode="auto">
          <a:xfrm>
            <a:off x="6225508" y="5805648"/>
            <a:ext cx="3820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IP</a:t>
            </a:r>
          </a:p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Prot</a:t>
            </a:r>
          </a:p>
        </p:txBody>
      </p:sp>
      <p:sp>
        <p:nvSpPr>
          <p:cNvPr id="20" name="Rectangle 18"/>
          <p:cNvSpPr>
            <a:spLocks/>
          </p:cNvSpPr>
          <p:nvPr/>
        </p:nvSpPr>
        <p:spPr bwMode="auto">
          <a:xfrm>
            <a:off x="6701758" y="5831514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1" name="Rectangle 19"/>
          <p:cNvSpPr>
            <a:spLocks/>
          </p:cNvSpPr>
          <p:nvPr/>
        </p:nvSpPr>
        <p:spPr bwMode="auto">
          <a:xfrm>
            <a:off x="6801771" y="5805648"/>
            <a:ext cx="4728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L4</a:t>
            </a:r>
          </a:p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sport</a:t>
            </a:r>
          </a:p>
        </p:txBody>
      </p:sp>
      <p:sp>
        <p:nvSpPr>
          <p:cNvPr id="22" name="Rectangle 20"/>
          <p:cNvSpPr>
            <a:spLocks/>
          </p:cNvSpPr>
          <p:nvPr/>
        </p:nvSpPr>
        <p:spPr bwMode="auto">
          <a:xfrm>
            <a:off x="7391853" y="5831514"/>
            <a:ext cx="69850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3" name="Rectangle 21"/>
          <p:cNvSpPr>
            <a:spLocks/>
          </p:cNvSpPr>
          <p:nvPr/>
        </p:nvSpPr>
        <p:spPr bwMode="auto">
          <a:xfrm>
            <a:off x="7490746" y="5805648"/>
            <a:ext cx="5033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1700" b="1" dirty="0">
                <a:solidFill>
                  <a:schemeClr val="tx1"/>
                </a:solidFill>
                <a:latin typeface="Calibri" charset="0"/>
              </a:rPr>
              <a:t>L4</a:t>
            </a:r>
          </a:p>
          <a:p>
            <a:pPr algn="ctr">
              <a:buClrTx/>
              <a:buSzTx/>
              <a:buFontTx/>
              <a:buNone/>
            </a:pPr>
            <a:r>
              <a:rPr lang="en-US" sz="1700" b="1" dirty="0" err="1">
                <a:solidFill>
                  <a:schemeClr val="tx1"/>
                </a:solidFill>
                <a:latin typeface="Calibri" charset="0"/>
              </a:rPr>
              <a:t>dport</a:t>
            </a:r>
            <a:endParaRPr lang="en-US" sz="1700" b="1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4" name="Rectangle 22"/>
          <p:cNvSpPr>
            <a:spLocks/>
          </p:cNvSpPr>
          <p:nvPr/>
        </p:nvSpPr>
        <p:spPr bwMode="auto">
          <a:xfrm>
            <a:off x="370808" y="1635585"/>
            <a:ext cx="1446213" cy="6873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5" name="Rectangle 23"/>
          <p:cNvSpPr>
            <a:spLocks/>
          </p:cNvSpPr>
          <p:nvPr/>
        </p:nvSpPr>
        <p:spPr bwMode="auto">
          <a:xfrm>
            <a:off x="800197" y="1827058"/>
            <a:ext cx="6104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alibri" charset="0"/>
              </a:rPr>
              <a:t>Match</a:t>
            </a:r>
          </a:p>
        </p:txBody>
      </p:sp>
      <p:sp>
        <p:nvSpPr>
          <p:cNvPr id="26" name="Rectangle 24"/>
          <p:cNvSpPr>
            <a:spLocks/>
          </p:cNvSpPr>
          <p:nvPr/>
        </p:nvSpPr>
        <p:spPr bwMode="auto">
          <a:xfrm>
            <a:off x="1831045" y="1635585"/>
            <a:ext cx="1446213" cy="687387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7" name="Rectangle 25"/>
          <p:cNvSpPr>
            <a:spLocks/>
          </p:cNvSpPr>
          <p:nvPr/>
        </p:nvSpPr>
        <p:spPr bwMode="auto">
          <a:xfrm>
            <a:off x="2244771" y="1838011"/>
            <a:ext cx="6187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alibri" charset="0"/>
              </a:rPr>
              <a:t>Action</a:t>
            </a:r>
          </a:p>
        </p:txBody>
      </p:sp>
      <p:sp>
        <p:nvSpPr>
          <p:cNvPr id="28" name="Rectangle 26"/>
          <p:cNvSpPr>
            <a:spLocks/>
          </p:cNvSpPr>
          <p:nvPr/>
        </p:nvSpPr>
        <p:spPr bwMode="auto">
          <a:xfrm>
            <a:off x="3277258" y="1635585"/>
            <a:ext cx="1447800" cy="687387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29" name="Rectangle 27"/>
          <p:cNvSpPr>
            <a:spLocks/>
          </p:cNvSpPr>
          <p:nvPr/>
        </p:nvSpPr>
        <p:spPr bwMode="auto">
          <a:xfrm>
            <a:off x="3617838" y="1839192"/>
            <a:ext cx="7600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alibri" charset="0"/>
              </a:rPr>
              <a:t>Counter</a:t>
            </a:r>
          </a:p>
        </p:txBody>
      </p:sp>
      <p:sp>
        <p:nvSpPr>
          <p:cNvPr id="30" name="Rectangle 28"/>
          <p:cNvSpPr>
            <a:spLocks/>
          </p:cNvSpPr>
          <p:nvPr/>
        </p:nvSpPr>
        <p:spPr bwMode="auto">
          <a:xfrm>
            <a:off x="1359947" y="4288431"/>
            <a:ext cx="5634037" cy="1385910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57188" indent="-330200">
              <a:buClrTx/>
              <a:buSzTx/>
              <a:buFontTx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Calibri" charset="0"/>
              </a:rPr>
              <a:t>Forward packet to zero or more ports</a:t>
            </a:r>
          </a:p>
          <a:p>
            <a:pPr marL="357188" indent="-330200">
              <a:buClrTx/>
              <a:buSzTx/>
              <a:buFontTx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Calibri" charset="0"/>
              </a:rPr>
              <a:t>Encapsulate and forward to controller</a:t>
            </a:r>
          </a:p>
          <a:p>
            <a:pPr marL="357188" indent="-330200">
              <a:buClrTx/>
              <a:buSzTx/>
              <a:buFontTx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Calibri" charset="0"/>
              </a:rPr>
              <a:t>Send to normal processing pipeline</a:t>
            </a:r>
          </a:p>
          <a:p>
            <a:pPr marL="357188" indent="-330200">
              <a:buClrTx/>
              <a:buSzTx/>
              <a:buFontTx/>
              <a:buAutoNum type="arabicPeriod"/>
            </a:pPr>
            <a:r>
              <a:rPr lang="en-US" sz="2200" b="1" dirty="0">
                <a:solidFill>
                  <a:schemeClr val="tx1"/>
                </a:solidFill>
                <a:latin typeface="Calibri" charset="0"/>
              </a:rPr>
              <a:t>Modify Fields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996283" y="2115010"/>
            <a:ext cx="0" cy="374904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 b="1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2583704" y="2130090"/>
            <a:ext cx="0" cy="219456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 b="1"/>
          </a:p>
        </p:txBody>
      </p:sp>
      <p:grpSp>
        <p:nvGrpSpPr>
          <p:cNvPr id="46" name="Group 45"/>
          <p:cNvGrpSpPr/>
          <p:nvPr/>
        </p:nvGrpSpPr>
        <p:grpSpPr>
          <a:xfrm>
            <a:off x="5877845" y="2611295"/>
            <a:ext cx="3044825" cy="384175"/>
            <a:chOff x="5224032" y="2625725"/>
            <a:chExt cx="3044825" cy="384175"/>
          </a:xfrm>
          <a:solidFill>
            <a:schemeClr val="bg2">
              <a:lumMod val="75000"/>
            </a:schemeClr>
          </a:solidFill>
        </p:grpSpPr>
        <p:sp>
          <p:nvSpPr>
            <p:cNvPr id="34" name="Rectangle 32"/>
            <p:cNvSpPr>
              <a:spLocks/>
            </p:cNvSpPr>
            <p:nvPr/>
          </p:nvSpPr>
          <p:spPr bwMode="auto">
            <a:xfrm>
              <a:off x="5224032" y="2625725"/>
              <a:ext cx="3044825" cy="384175"/>
            </a:xfrm>
            <a:prstGeom prst="rect">
              <a:avLst/>
            </a:prstGeom>
            <a:grpFill/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35" name="Rectangle 33"/>
            <p:cNvSpPr>
              <a:spLocks/>
            </p:cNvSpPr>
            <p:nvPr/>
          </p:nvSpPr>
          <p:spPr bwMode="auto">
            <a:xfrm>
              <a:off x="5278516" y="2654258"/>
              <a:ext cx="2936551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Calibri" charset="0"/>
                </a:rPr>
                <a:t>When to delete the entry</a:t>
              </a:r>
            </a:p>
          </p:txBody>
        </p:sp>
      </p:grpSp>
      <p:sp>
        <p:nvSpPr>
          <p:cNvPr id="37" name="Rectangle 4"/>
          <p:cNvSpPr>
            <a:spLocks/>
          </p:cNvSpPr>
          <p:nvPr/>
        </p:nvSpPr>
        <p:spPr bwMode="auto">
          <a:xfrm>
            <a:off x="1759871" y="5831514"/>
            <a:ext cx="60325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8" name="Rectangle 5"/>
          <p:cNvSpPr>
            <a:spLocks/>
          </p:cNvSpPr>
          <p:nvPr/>
        </p:nvSpPr>
        <p:spPr bwMode="auto">
          <a:xfrm>
            <a:off x="1819821" y="5822317"/>
            <a:ext cx="4969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1700" b="1" dirty="0">
                <a:solidFill>
                  <a:schemeClr val="tx1"/>
                </a:solidFill>
                <a:latin typeface="Calibri" charset="0"/>
              </a:rPr>
              <a:t>VLAN</a:t>
            </a:r>
          </a:p>
          <a:p>
            <a:pPr algn="ctr">
              <a:buClrTx/>
              <a:buSzTx/>
              <a:buFontTx/>
              <a:buNone/>
            </a:pPr>
            <a:r>
              <a:rPr lang="en-US" sz="1700" b="1" dirty="0" err="1">
                <a:solidFill>
                  <a:schemeClr val="tx1"/>
                </a:solidFill>
                <a:latin typeface="Calibri" charset="0"/>
              </a:rPr>
              <a:t>pcp</a:t>
            </a:r>
            <a:endParaRPr lang="en-US" sz="1700" b="1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5558758" y="5831514"/>
            <a:ext cx="577850" cy="4714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0" name="Rectangle 15"/>
          <p:cNvSpPr>
            <a:spLocks/>
          </p:cNvSpPr>
          <p:nvPr/>
        </p:nvSpPr>
        <p:spPr bwMode="auto">
          <a:xfrm>
            <a:off x="5722271" y="5806442"/>
            <a:ext cx="3081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IP</a:t>
            </a:r>
          </a:p>
          <a:p>
            <a:pPr algn="ctr">
              <a:buClrTx/>
              <a:buSzTx/>
              <a:buFontTx/>
              <a:buNone/>
            </a:pPr>
            <a:r>
              <a:rPr lang="en-US" sz="1700" b="1">
                <a:solidFill>
                  <a:schemeClr val="tx1"/>
                </a:solidFill>
                <a:latin typeface="Calibri" charset="0"/>
              </a:rPr>
              <a:t>ToS</a:t>
            </a:r>
          </a:p>
        </p:txBody>
      </p:sp>
      <p:sp>
        <p:nvSpPr>
          <p:cNvPr id="42" name="Rectangle 26"/>
          <p:cNvSpPr>
            <a:spLocks/>
          </p:cNvSpPr>
          <p:nvPr/>
        </p:nvSpPr>
        <p:spPr bwMode="auto">
          <a:xfrm>
            <a:off x="4737747" y="1635004"/>
            <a:ext cx="1447800" cy="687387"/>
          </a:xfrm>
          <a:prstGeom prst="rect">
            <a:avLst/>
          </a:prstGeom>
          <a:solidFill>
            <a:srgbClr val="ED7D31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1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3" name="Rectangle 27"/>
          <p:cNvSpPr>
            <a:spLocks/>
          </p:cNvSpPr>
          <p:nvPr/>
        </p:nvSpPr>
        <p:spPr bwMode="auto">
          <a:xfrm>
            <a:off x="5135950" y="1827057"/>
            <a:ext cx="7117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b="1" dirty="0">
                <a:latin typeface="Calibri" charset="0"/>
              </a:rPr>
              <a:t>Priority</a:t>
            </a:r>
            <a:endParaRPr lang="en-US" b="1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4" name="Rectangle 26"/>
          <p:cNvSpPr>
            <a:spLocks/>
          </p:cNvSpPr>
          <p:nvPr/>
        </p:nvSpPr>
        <p:spPr bwMode="auto">
          <a:xfrm>
            <a:off x="6197560" y="1636902"/>
            <a:ext cx="1447800" cy="68738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buClrTx/>
              <a:buSzTx/>
              <a:buFontTx/>
              <a:buNone/>
            </a:pPr>
            <a:endParaRPr lang="en-US" b="1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5" name="Rectangle 27"/>
          <p:cNvSpPr>
            <a:spLocks/>
          </p:cNvSpPr>
          <p:nvPr/>
        </p:nvSpPr>
        <p:spPr bwMode="auto">
          <a:xfrm>
            <a:off x="6525655" y="1838011"/>
            <a:ext cx="8704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b="1" dirty="0">
                <a:latin typeface="Calibri" charset="0"/>
              </a:rPr>
              <a:t>Time-out</a:t>
            </a:r>
            <a:endParaRPr lang="en-US" b="1" dirty="0">
              <a:solidFill>
                <a:schemeClr val="tx1"/>
              </a:solidFill>
              <a:latin typeface="Calibri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270544" y="3217782"/>
            <a:ext cx="3690745" cy="384175"/>
            <a:chOff x="5224032" y="2625725"/>
            <a:chExt cx="3789880" cy="384175"/>
          </a:xfrm>
          <a:solidFill>
            <a:srgbClr val="ED7D31"/>
          </a:solidFill>
        </p:grpSpPr>
        <p:sp>
          <p:nvSpPr>
            <p:cNvPr id="48" name="Rectangle 32"/>
            <p:cNvSpPr>
              <a:spLocks/>
            </p:cNvSpPr>
            <p:nvPr/>
          </p:nvSpPr>
          <p:spPr bwMode="auto">
            <a:xfrm>
              <a:off x="5224032" y="2625725"/>
              <a:ext cx="3789880" cy="384175"/>
            </a:xfrm>
            <a:prstGeom prst="rect">
              <a:avLst/>
            </a:prstGeom>
            <a:grpFill/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49" name="Rectangle 33"/>
            <p:cNvSpPr>
              <a:spLocks/>
            </p:cNvSpPr>
            <p:nvPr/>
          </p:nvSpPr>
          <p:spPr bwMode="auto">
            <a:xfrm>
              <a:off x="5332304" y="2663223"/>
              <a:ext cx="3681607" cy="3385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Calibri" charset="0"/>
                </a:rPr>
                <a:t>What order to </a:t>
              </a:r>
              <a:r>
                <a:rPr lang="en-US" sz="2200" b="1" dirty="0">
                  <a:latin typeface="Calibri" charset="0"/>
                </a:rPr>
                <a:t>process the rule</a:t>
              </a:r>
              <a:endParaRPr lang="en-US" sz="2200" b="1" dirty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20513" y="3754604"/>
            <a:ext cx="4979381" cy="384175"/>
            <a:chOff x="5224032" y="2625725"/>
            <a:chExt cx="4011506" cy="384175"/>
          </a:xfrm>
        </p:grpSpPr>
        <p:sp>
          <p:nvSpPr>
            <p:cNvPr id="51" name="Rectangle 32"/>
            <p:cNvSpPr>
              <a:spLocks/>
            </p:cNvSpPr>
            <p:nvPr/>
          </p:nvSpPr>
          <p:spPr bwMode="auto">
            <a:xfrm>
              <a:off x="5224032" y="2625725"/>
              <a:ext cx="3789880" cy="384175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52" name="Rectangle 33"/>
            <p:cNvSpPr>
              <a:spLocks/>
            </p:cNvSpPr>
            <p:nvPr/>
          </p:nvSpPr>
          <p:spPr bwMode="auto">
            <a:xfrm>
              <a:off x="5332305" y="2663223"/>
              <a:ext cx="39032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>
                <a:buClrTx/>
                <a:buSzTx/>
                <a:buFontTx/>
                <a:buNone/>
              </a:pPr>
              <a:r>
                <a:rPr lang="en-US" sz="2200" b="1" dirty="0">
                  <a:latin typeface="Calibri" charset="0"/>
                </a:rPr>
                <a:t># of Packet/Bytes processed by the rule</a:t>
              </a:r>
              <a:endParaRPr lang="en-US" sz="2200" b="1" dirty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sp>
        <p:nvSpPr>
          <p:cNvPr id="53" name="Line 34"/>
          <p:cNvSpPr>
            <a:spLocks noChangeShapeType="1"/>
          </p:cNvSpPr>
          <p:nvPr/>
        </p:nvSpPr>
        <p:spPr bwMode="auto">
          <a:xfrm rot="10800000">
            <a:off x="6921457" y="2024013"/>
            <a:ext cx="0" cy="54864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 b="1"/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 rot="10800000" flipH="1">
            <a:off x="3968365" y="2185167"/>
            <a:ext cx="0" cy="155448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0C8EA-73C9-4EBA-B067-DEBC7DE0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23</a:t>
            </a:fld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rot="10800000" flipH="1">
            <a:off x="5435396" y="2115010"/>
            <a:ext cx="0" cy="109343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99084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OpenFlow</a:t>
            </a:r>
            <a:r>
              <a:rPr lang="en-US" b="1" dirty="0"/>
              <a:t>: Types of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36" y="1555375"/>
            <a:ext cx="9081247" cy="4725739"/>
          </a:xfrm>
        </p:spPr>
        <p:txBody>
          <a:bodyPr>
            <a:normAutofit fontScale="77500" lnSpcReduction="20000"/>
          </a:bodyPr>
          <a:lstStyle/>
          <a:p>
            <a:pPr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b="1" dirty="0">
                <a:solidFill>
                  <a:srgbClr val="000000"/>
                </a:solidFill>
              </a:rPr>
              <a:t>Asynchronous (Controller-to-Switch)</a:t>
            </a: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b="1" dirty="0">
                <a:solidFill>
                  <a:srgbClr val="FF0000"/>
                </a:solidFill>
              </a:rPr>
              <a:t>Send-packet: </a:t>
            </a:r>
            <a:r>
              <a:rPr lang="en-US" sz="1600" b="1" dirty="0">
                <a:solidFill>
                  <a:srgbClr val="000000"/>
                </a:solidFill>
              </a:rPr>
              <a:t>to send packet out of a specific port on a switch</a:t>
            </a: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b="1" dirty="0">
                <a:solidFill>
                  <a:srgbClr val="FF0000"/>
                </a:solidFill>
              </a:rPr>
              <a:t>Flow-mod</a:t>
            </a:r>
            <a:r>
              <a:rPr lang="en-US" sz="1600" b="1" dirty="0">
                <a:solidFill>
                  <a:srgbClr val="000000"/>
                </a:solidFill>
              </a:rPr>
              <a:t>: to add/delete/modify flows in the flow table</a:t>
            </a: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endParaRPr lang="en-US" sz="1600" b="1" dirty="0">
              <a:solidFill>
                <a:srgbClr val="000000"/>
              </a:solidFill>
            </a:endParaRPr>
          </a:p>
          <a:p>
            <a:pPr marL="330200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3100" b="1" dirty="0">
                <a:solidFill>
                  <a:srgbClr val="000000"/>
                </a:solidFill>
              </a:rPr>
              <a:t>Asynchronous (initiated by the switch)</a:t>
            </a: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b="1" dirty="0">
                <a:solidFill>
                  <a:srgbClr val="FF0000"/>
                </a:solidFill>
              </a:rPr>
              <a:t>Read-state: </a:t>
            </a:r>
            <a:r>
              <a:rPr lang="en-US" sz="1600" b="1" dirty="0">
                <a:solidFill>
                  <a:srgbClr val="000000"/>
                </a:solidFill>
              </a:rPr>
              <a:t>to collect statistics about flow table, ports and individual flows</a:t>
            </a: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b="1" dirty="0">
                <a:solidFill>
                  <a:srgbClr val="FF0000"/>
                </a:solidFill>
              </a:rPr>
              <a:t>Features: </a:t>
            </a:r>
            <a:r>
              <a:rPr lang="en-US" sz="1600" b="1" dirty="0">
                <a:solidFill>
                  <a:srgbClr val="000000"/>
                </a:solidFill>
              </a:rPr>
              <a:t>sent by controller when a switch connects to find out the features supported by a switch</a:t>
            </a: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b="1" dirty="0">
                <a:solidFill>
                  <a:srgbClr val="FF0000"/>
                </a:solidFill>
              </a:rPr>
              <a:t>Configuration: </a:t>
            </a:r>
            <a:r>
              <a:rPr lang="en-US" sz="1600" b="1" dirty="0">
                <a:solidFill>
                  <a:srgbClr val="000000"/>
                </a:solidFill>
              </a:rPr>
              <a:t>to set and query configuration parameters in the switch</a:t>
            </a:r>
          </a:p>
          <a:p>
            <a:pPr marL="730250" lvl="1" indent="-374650"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endParaRPr lang="en-US" sz="1600" b="1" dirty="0">
              <a:solidFill>
                <a:srgbClr val="000000"/>
              </a:solidFill>
            </a:endParaRPr>
          </a:p>
          <a:p>
            <a:pPr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b="1" dirty="0">
                <a:solidFill>
                  <a:srgbClr val="000000"/>
                </a:solidFill>
              </a:rPr>
              <a:t>Asynchronous (initiated by the switch)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b="1" dirty="0">
                <a:solidFill>
                  <a:srgbClr val="FF0000"/>
                </a:solidFill>
              </a:rPr>
              <a:t>Packet-in</a:t>
            </a:r>
            <a:r>
              <a:rPr lang="en-US" sz="1600" b="1" dirty="0"/>
              <a:t>: for all packets that do not have a matching rule, this event is sent to controller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b="1" dirty="0">
                <a:solidFill>
                  <a:srgbClr val="FF0000"/>
                </a:solidFill>
              </a:rPr>
              <a:t>Flow-removed:  </a:t>
            </a:r>
            <a:r>
              <a:rPr lang="en-US" sz="1600" b="1" dirty="0">
                <a:solidFill>
                  <a:srgbClr val="000000"/>
                </a:solidFill>
              </a:rPr>
              <a:t>whenever a flow rule expires, the controller is sent a flow-removed message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b="1" dirty="0">
                <a:solidFill>
                  <a:srgbClr val="FF0000"/>
                </a:solidFill>
              </a:rPr>
              <a:t>Port-status: </a:t>
            </a:r>
            <a:r>
              <a:rPr lang="en-US" sz="1600" b="1" dirty="0">
                <a:solidFill>
                  <a:srgbClr val="000000"/>
                </a:solidFill>
              </a:rPr>
              <a:t>whenever a port configuration or  state changes, a message is sent to controller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b="1" dirty="0">
                <a:solidFill>
                  <a:srgbClr val="FF0000"/>
                </a:solidFill>
              </a:rPr>
              <a:t>Error:  </a:t>
            </a:r>
            <a:r>
              <a:rPr lang="en-US" sz="1600" b="1" dirty="0">
                <a:solidFill>
                  <a:srgbClr val="000000"/>
                </a:solidFill>
              </a:rPr>
              <a:t>error messages </a:t>
            </a:r>
          </a:p>
          <a:p>
            <a:pPr defTabSz="914400">
              <a:spcBef>
                <a:spcPts val="45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b="1" dirty="0">
                <a:solidFill>
                  <a:srgbClr val="000000"/>
                </a:solidFill>
              </a:rPr>
              <a:t>Symmetric (can be sent in either direction without solicitation)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b="1" dirty="0">
                <a:solidFill>
                  <a:srgbClr val="FF0000"/>
                </a:solidFill>
              </a:rPr>
              <a:t>Hello: </a:t>
            </a:r>
            <a:r>
              <a:rPr lang="en-US" sz="1600" b="1" dirty="0">
                <a:solidFill>
                  <a:srgbClr val="000000"/>
                </a:solidFill>
              </a:rPr>
              <a:t>at connection startup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b="1" dirty="0">
                <a:solidFill>
                  <a:srgbClr val="FF0000"/>
                </a:solidFill>
              </a:rPr>
              <a:t>Echo: </a:t>
            </a:r>
            <a:r>
              <a:rPr lang="en-US" sz="1600" b="1" dirty="0">
                <a:solidFill>
                  <a:srgbClr val="000000"/>
                </a:solidFill>
              </a:rPr>
              <a:t>to indicate latency, bandwidth or liveliness of a controller-switch connection</a:t>
            </a:r>
          </a:p>
          <a:p>
            <a:pPr marL="684213" lvl="1" defTabSz="914400">
              <a:spcBef>
                <a:spcPts val="400"/>
              </a:spcBef>
              <a:buClr>
                <a:schemeClr val="accent2"/>
              </a:buClr>
              <a:buFont typeface="Wingdings" charset="0"/>
              <a:buChar char="§"/>
            </a:pPr>
            <a:r>
              <a:rPr lang="en-US" sz="1600" b="1" dirty="0">
                <a:solidFill>
                  <a:srgbClr val="FF0000"/>
                </a:solidFill>
              </a:rPr>
              <a:t>Vendor: </a:t>
            </a:r>
            <a:r>
              <a:rPr lang="en-US" sz="1600" b="1" dirty="0">
                <a:solidFill>
                  <a:srgbClr val="000000"/>
                </a:solidFill>
              </a:rPr>
              <a:t>for extensions (that can be included in later </a:t>
            </a:r>
            <a:r>
              <a:rPr lang="en-US" sz="1600" b="1" dirty="0" err="1">
                <a:solidFill>
                  <a:srgbClr val="000000"/>
                </a:solidFill>
              </a:rPr>
              <a:t>OpenFlow</a:t>
            </a:r>
            <a:r>
              <a:rPr lang="en-US" sz="1600" b="1" dirty="0">
                <a:solidFill>
                  <a:srgbClr val="000000"/>
                </a:solidFill>
              </a:rPr>
              <a:t> versions)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A87F-A341-42B2-9323-33694104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08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Dimension of SDN Applications:</a:t>
            </a:r>
            <a:br>
              <a:rPr lang="en-US" b="1" dirty="0"/>
            </a:br>
            <a:r>
              <a:rPr lang="en-US" b="1" dirty="0"/>
              <a:t>Rule installation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9464" y="1595024"/>
            <a:ext cx="4040188" cy="639762"/>
          </a:xfrm>
        </p:spPr>
        <p:txBody>
          <a:bodyPr/>
          <a:lstStyle/>
          <a:p>
            <a:pPr algn="ctr"/>
            <a:r>
              <a:rPr lang="en-US" dirty="0"/>
              <a:t>Proactive Rules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593457"/>
            <a:ext cx="4041775" cy="639762"/>
          </a:xfrm>
        </p:spPr>
        <p:txBody>
          <a:bodyPr/>
          <a:lstStyle/>
          <a:p>
            <a:pPr algn="ctr"/>
            <a:r>
              <a:rPr lang="en-US" dirty="0"/>
              <a:t>Reactive Rules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54306" y="2660466"/>
            <a:ext cx="3855704" cy="2686721"/>
            <a:chOff x="-184875" y="2680627"/>
            <a:chExt cx="4411530" cy="2686721"/>
          </a:xfrm>
        </p:grpSpPr>
        <p:grpSp>
          <p:nvGrpSpPr>
            <p:cNvPr id="86" name="Group 85"/>
            <p:cNvGrpSpPr/>
            <p:nvPr/>
          </p:nvGrpSpPr>
          <p:grpSpPr>
            <a:xfrm>
              <a:off x="1015306" y="3150465"/>
              <a:ext cx="2207778" cy="263218"/>
              <a:chOff x="5053993" y="3449312"/>
              <a:chExt cx="3477204" cy="57824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Controller (N. O.S.)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015306" y="2680627"/>
              <a:ext cx="2207777" cy="370292"/>
              <a:chOff x="5053993" y="2460936"/>
              <a:chExt cx="3477204" cy="79551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Applications</a:t>
                  </a: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Applications</a:t>
                  </a: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Applications</a:t>
                  </a:r>
                </a:p>
              </p:txBody>
            </p:sp>
          </p:grpSp>
        </p:grpSp>
        <p:cxnSp>
          <p:nvCxnSpPr>
            <p:cNvPr id="88" name="Straight Arrow Connector 87"/>
            <p:cNvCxnSpPr>
              <a:stCxn id="118" idx="2"/>
              <a:endCxn id="108" idx="0"/>
            </p:cNvCxnSpPr>
            <p:nvPr/>
          </p:nvCxnSpPr>
          <p:spPr>
            <a:xfrm>
              <a:off x="2119195" y="3413683"/>
              <a:ext cx="0" cy="5901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1339846" y="4003827"/>
              <a:ext cx="1558697" cy="1363521"/>
              <a:chOff x="1386383" y="3747014"/>
              <a:chExt cx="1558697" cy="1363521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1386383" y="3747014"/>
                <a:ext cx="1558697" cy="136352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1474032" y="3991608"/>
                <a:ext cx="1411613" cy="97192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  <a:p>
                <a:pPr algn="ctr"/>
                <a:endParaRPr lang="en-US" sz="1200" b="1" dirty="0"/>
              </a:p>
              <a:p>
                <a:pPr algn="ctr"/>
                <a:endParaRPr lang="en-US" sz="1200" b="1" dirty="0"/>
              </a:p>
              <a:p>
                <a:pPr algn="ctr"/>
                <a:endParaRPr lang="en-US" sz="1200" b="1" dirty="0"/>
              </a:p>
              <a:p>
                <a:pPr algn="ctr"/>
                <a:r>
                  <a:rPr lang="en-US" sz="1200" b="1" dirty="0"/>
                  <a:t>Switch H.W</a:t>
                </a: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1499952" y="3794137"/>
                <a:ext cx="1353032" cy="13392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O.S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90670" y="4104245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590669" y="4306631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</p:grpSp>
        <p:grpSp>
          <p:nvGrpSpPr>
            <p:cNvPr id="90" name="Group 48"/>
            <p:cNvGrpSpPr>
              <a:grpSpLocks/>
            </p:cNvGrpSpPr>
            <p:nvPr/>
          </p:nvGrpSpPr>
          <p:grpSpPr bwMode="auto">
            <a:xfrm>
              <a:off x="-184875" y="4184873"/>
              <a:ext cx="911225" cy="909638"/>
              <a:chOff x="-86" y="0"/>
              <a:chExt cx="816" cy="816"/>
            </a:xfrm>
          </p:grpSpPr>
          <p:pic>
            <p:nvPicPr>
              <p:cNvPr id="107" name="Picture 4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86" y="0"/>
                <a:ext cx="816" cy="8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91" name="Group 48"/>
            <p:cNvGrpSpPr>
              <a:grpSpLocks/>
            </p:cNvGrpSpPr>
            <p:nvPr/>
          </p:nvGrpSpPr>
          <p:grpSpPr bwMode="auto">
            <a:xfrm>
              <a:off x="3315430" y="4216713"/>
              <a:ext cx="911225" cy="909638"/>
              <a:chOff x="0" y="0"/>
              <a:chExt cx="816" cy="816"/>
            </a:xfrm>
          </p:grpSpPr>
          <p:pic>
            <p:nvPicPr>
              <p:cNvPr id="106" name="Picture 4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16" cy="8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1550877" y="4361057"/>
              <a:ext cx="1189552" cy="197207"/>
              <a:chOff x="938213" y="1839913"/>
              <a:chExt cx="7238001" cy="687387"/>
            </a:xfrm>
          </p:grpSpPr>
          <p:sp>
            <p:nvSpPr>
              <p:cNvPr id="101" name="Rectangle 22"/>
              <p:cNvSpPr>
                <a:spLocks/>
              </p:cNvSpPr>
              <p:nvPr/>
            </p:nvSpPr>
            <p:spPr bwMode="auto">
              <a:xfrm>
                <a:off x="938213" y="1839913"/>
                <a:ext cx="1446212" cy="68738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sz="2000" b="1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02" name="Rectangle 24"/>
              <p:cNvSpPr>
                <a:spLocks/>
              </p:cNvSpPr>
              <p:nvPr/>
            </p:nvSpPr>
            <p:spPr bwMode="auto">
              <a:xfrm>
                <a:off x="2384425" y="1839913"/>
                <a:ext cx="1446213" cy="687387"/>
              </a:xfrm>
              <a:prstGeom prst="rect">
                <a:avLst/>
              </a:prstGeom>
              <a:solidFill>
                <a:srgbClr val="CBE97B"/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sz="2000" b="1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03" name="Rectangle 102"/>
              <p:cNvSpPr>
                <a:spLocks/>
              </p:cNvSpPr>
              <p:nvPr/>
            </p:nvSpPr>
            <p:spPr bwMode="auto">
              <a:xfrm>
                <a:off x="3830638" y="1839913"/>
                <a:ext cx="1447800" cy="687387"/>
              </a:xfrm>
              <a:prstGeom prst="rect">
                <a:avLst/>
              </a:prstGeom>
              <a:solidFill>
                <a:srgbClr val="FA90AB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sz="2000" b="1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04" name="Rectangle 26"/>
              <p:cNvSpPr>
                <a:spLocks/>
              </p:cNvSpPr>
              <p:nvPr/>
            </p:nvSpPr>
            <p:spPr bwMode="auto">
              <a:xfrm>
                <a:off x="5280614" y="1839913"/>
                <a:ext cx="1447800" cy="68738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sz="2000" b="1" dirty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05" name="Rectangle 26"/>
              <p:cNvSpPr>
                <a:spLocks/>
              </p:cNvSpPr>
              <p:nvPr/>
            </p:nvSpPr>
            <p:spPr bwMode="auto">
              <a:xfrm>
                <a:off x="6728414" y="1839913"/>
                <a:ext cx="1447800" cy="6873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sz="2000" b="1" dirty="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552300" y="4557862"/>
              <a:ext cx="1189552" cy="197207"/>
              <a:chOff x="938213" y="1839913"/>
              <a:chExt cx="7238001" cy="687387"/>
            </a:xfrm>
          </p:grpSpPr>
          <p:sp>
            <p:nvSpPr>
              <p:cNvPr id="96" name="Rectangle 22"/>
              <p:cNvSpPr>
                <a:spLocks/>
              </p:cNvSpPr>
              <p:nvPr/>
            </p:nvSpPr>
            <p:spPr bwMode="auto">
              <a:xfrm>
                <a:off x="938213" y="1839913"/>
                <a:ext cx="1446212" cy="68738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sz="2000" b="1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97" name="Rectangle 24"/>
              <p:cNvSpPr>
                <a:spLocks/>
              </p:cNvSpPr>
              <p:nvPr/>
            </p:nvSpPr>
            <p:spPr bwMode="auto">
              <a:xfrm>
                <a:off x="2384425" y="1839913"/>
                <a:ext cx="1446213" cy="687387"/>
              </a:xfrm>
              <a:prstGeom prst="rect">
                <a:avLst/>
              </a:prstGeom>
              <a:solidFill>
                <a:srgbClr val="CBE97B"/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sz="2000" b="1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98" name="Rectangle 26"/>
              <p:cNvSpPr>
                <a:spLocks/>
              </p:cNvSpPr>
              <p:nvPr/>
            </p:nvSpPr>
            <p:spPr bwMode="auto">
              <a:xfrm>
                <a:off x="3830638" y="1839913"/>
                <a:ext cx="1447800" cy="687387"/>
              </a:xfrm>
              <a:prstGeom prst="rect">
                <a:avLst/>
              </a:prstGeom>
              <a:solidFill>
                <a:srgbClr val="FA90AB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sz="2000" b="1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99" name="Rectangle 26"/>
              <p:cNvSpPr>
                <a:spLocks/>
              </p:cNvSpPr>
              <p:nvPr/>
            </p:nvSpPr>
            <p:spPr bwMode="auto">
              <a:xfrm>
                <a:off x="5280614" y="1839913"/>
                <a:ext cx="1447800" cy="68738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sz="2000" b="1" dirty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100" name="Rectangle 26"/>
              <p:cNvSpPr>
                <a:spLocks/>
              </p:cNvSpPr>
              <p:nvPr/>
            </p:nvSpPr>
            <p:spPr bwMode="auto">
              <a:xfrm>
                <a:off x="6728414" y="1839913"/>
                <a:ext cx="1447800" cy="6873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sz="2000" b="1" dirty="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4462410" y="2678228"/>
            <a:ext cx="3855704" cy="2686721"/>
            <a:chOff x="-184875" y="2680627"/>
            <a:chExt cx="4411530" cy="2686721"/>
          </a:xfrm>
        </p:grpSpPr>
        <p:grpSp>
          <p:nvGrpSpPr>
            <p:cNvPr id="121" name="Group 120"/>
            <p:cNvGrpSpPr/>
            <p:nvPr/>
          </p:nvGrpSpPr>
          <p:grpSpPr>
            <a:xfrm>
              <a:off x="1015306" y="3150465"/>
              <a:ext cx="2207778" cy="263218"/>
              <a:chOff x="5053993" y="3449312"/>
              <a:chExt cx="3477204" cy="57824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Controller (N. O.S.)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1015306" y="2680627"/>
              <a:ext cx="2207777" cy="370292"/>
              <a:chOff x="5053993" y="2460936"/>
              <a:chExt cx="3477204" cy="79551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Applications</a:t>
                  </a: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Applications</a:t>
                  </a: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Applications</a:t>
                  </a:r>
                </a:p>
              </p:txBody>
            </p:sp>
          </p:grpSp>
        </p:grpSp>
        <p:cxnSp>
          <p:nvCxnSpPr>
            <p:cNvPr id="123" name="Straight Arrow Connector 122"/>
            <p:cNvCxnSpPr>
              <a:stCxn id="151" idx="2"/>
              <a:endCxn id="141" idx="0"/>
            </p:cNvCxnSpPr>
            <p:nvPr/>
          </p:nvCxnSpPr>
          <p:spPr>
            <a:xfrm>
              <a:off x="2119195" y="3413683"/>
              <a:ext cx="0" cy="5901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1339846" y="4003827"/>
              <a:ext cx="1558697" cy="1363521"/>
              <a:chOff x="1386383" y="3747014"/>
              <a:chExt cx="1558697" cy="1363521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1386383" y="3747014"/>
                <a:ext cx="1558697" cy="136352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1474032" y="3991608"/>
                <a:ext cx="1411613" cy="97192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  <a:p>
                <a:pPr algn="ctr"/>
                <a:endParaRPr lang="en-US" sz="1200" b="1" dirty="0"/>
              </a:p>
              <a:p>
                <a:pPr algn="ctr"/>
                <a:endParaRPr lang="en-US" sz="1200" b="1" dirty="0"/>
              </a:p>
              <a:p>
                <a:pPr algn="ctr"/>
                <a:endParaRPr lang="en-US" sz="1200" b="1" dirty="0"/>
              </a:p>
              <a:p>
                <a:pPr algn="ctr"/>
                <a:r>
                  <a:rPr lang="en-US" sz="1200" b="1" dirty="0"/>
                  <a:t>Switch H.W</a:t>
                </a:r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1499952" y="3794137"/>
                <a:ext cx="1353032" cy="13392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O.S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590670" y="4104245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590669" y="4306631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</p:grpSp>
        <p:grpSp>
          <p:nvGrpSpPr>
            <p:cNvPr id="125" name="Group 48"/>
            <p:cNvGrpSpPr>
              <a:grpSpLocks/>
            </p:cNvGrpSpPr>
            <p:nvPr/>
          </p:nvGrpSpPr>
          <p:grpSpPr bwMode="auto">
            <a:xfrm>
              <a:off x="-184875" y="4184873"/>
              <a:ext cx="911225" cy="909638"/>
              <a:chOff x="-86" y="0"/>
              <a:chExt cx="816" cy="816"/>
            </a:xfrm>
          </p:grpSpPr>
          <p:pic>
            <p:nvPicPr>
              <p:cNvPr id="140" name="Picture 4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86" y="0"/>
                <a:ext cx="816" cy="8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6" name="Group 48"/>
            <p:cNvGrpSpPr>
              <a:grpSpLocks/>
            </p:cNvGrpSpPr>
            <p:nvPr/>
          </p:nvGrpSpPr>
          <p:grpSpPr bwMode="auto">
            <a:xfrm>
              <a:off x="3315430" y="4216713"/>
              <a:ext cx="911225" cy="909638"/>
              <a:chOff x="0" y="0"/>
              <a:chExt cx="816" cy="816"/>
            </a:xfrm>
          </p:grpSpPr>
          <p:pic>
            <p:nvPicPr>
              <p:cNvPr id="139" name="Picture 4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16" cy="8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CC0FE-30DA-4628-918E-0D91A1F7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Dimension of SDN Applications:</a:t>
            </a:r>
            <a:br>
              <a:rPr lang="en-US" b="1" dirty="0"/>
            </a:br>
            <a:r>
              <a:rPr lang="en-US" b="1" dirty="0"/>
              <a:t>Rule installation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Proactive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Controller pre-installs flow table entries</a:t>
            </a:r>
          </a:p>
          <a:p>
            <a:pPr lvl="1"/>
            <a:r>
              <a:rPr lang="en-US" b="1" dirty="0"/>
              <a:t>Zero flow setup time</a:t>
            </a:r>
          </a:p>
          <a:p>
            <a:pPr lvl="1"/>
            <a:endParaRPr lang="en-US" b="1" dirty="0"/>
          </a:p>
          <a:p>
            <a:r>
              <a:rPr lang="en-US" b="1" dirty="0"/>
              <a:t>Requires installation of rules for all possible traffic patterns</a:t>
            </a:r>
          </a:p>
          <a:p>
            <a:pPr lvl="1"/>
            <a:r>
              <a:rPr lang="en-US" b="1" dirty="0"/>
              <a:t>Requires use of aggregate rules (Wildcards)</a:t>
            </a:r>
          </a:p>
          <a:p>
            <a:pPr lvl="1"/>
            <a:r>
              <a:rPr lang="en-US" b="1" dirty="0"/>
              <a:t>Require foreknowledge of traffic patterns</a:t>
            </a:r>
          </a:p>
          <a:p>
            <a:pPr lvl="1"/>
            <a:r>
              <a:rPr lang="en-US" b="1" dirty="0"/>
              <a:t>Waste flow table entries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Reactive Rules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First packet of each flow triggers rule insertion by the controller</a:t>
            </a:r>
          </a:p>
          <a:p>
            <a:pPr lvl="1"/>
            <a:r>
              <a:rPr lang="en-US" b="1" dirty="0"/>
              <a:t>Each flow incurs flow setup time</a:t>
            </a:r>
          </a:p>
          <a:p>
            <a:pPr lvl="1"/>
            <a:r>
              <a:rPr lang="en-US" b="1" dirty="0"/>
              <a:t>Controller is bottleneck</a:t>
            </a:r>
          </a:p>
          <a:p>
            <a:pPr lvl="1"/>
            <a:r>
              <a:rPr lang="en-US" b="1" dirty="0"/>
              <a:t>Efficient use of flow tables</a:t>
            </a:r>
          </a:p>
          <a:p>
            <a:pPr lvl="1"/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1CACFB-64DC-4BFA-B6E8-B40FA3D4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73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Dimensions of SDN Applications:</a:t>
            </a:r>
            <a:br>
              <a:rPr lang="en-US" dirty="0"/>
            </a:br>
            <a:r>
              <a:rPr lang="en-US" dirty="0"/>
              <a:t>Granularity of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Microflow</a:t>
            </a:r>
            <a:r>
              <a:rPr lang="en-US" dirty="0"/>
              <a:t>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WildCards</a:t>
            </a:r>
            <a:r>
              <a:rPr lang="en-US" dirty="0"/>
              <a:t> (aggregated rules)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2870" y="2680627"/>
            <a:ext cx="3855704" cy="2686721"/>
            <a:chOff x="-184875" y="2680627"/>
            <a:chExt cx="4411530" cy="2686721"/>
          </a:xfrm>
        </p:grpSpPr>
        <p:grpSp>
          <p:nvGrpSpPr>
            <p:cNvPr id="10" name="Group 9"/>
            <p:cNvGrpSpPr/>
            <p:nvPr/>
          </p:nvGrpSpPr>
          <p:grpSpPr>
            <a:xfrm>
              <a:off x="1015306" y="3150465"/>
              <a:ext cx="2207778" cy="263218"/>
              <a:chOff x="5053993" y="3449312"/>
              <a:chExt cx="3477204" cy="5782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Controller (N. O.S.)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15306" y="2680627"/>
              <a:ext cx="2207777" cy="370292"/>
              <a:chOff x="5053993" y="2460936"/>
              <a:chExt cx="3477204" cy="79551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</p:grpSp>
        </p:grpSp>
        <p:cxnSp>
          <p:nvCxnSpPr>
            <p:cNvPr id="12" name="Straight Arrow Connector 11"/>
            <p:cNvCxnSpPr>
              <a:stCxn id="44" idx="2"/>
              <a:endCxn id="32" idx="0"/>
            </p:cNvCxnSpPr>
            <p:nvPr/>
          </p:nvCxnSpPr>
          <p:spPr>
            <a:xfrm>
              <a:off x="2119195" y="3413683"/>
              <a:ext cx="0" cy="5901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339846" y="4003827"/>
              <a:ext cx="1558697" cy="1363521"/>
              <a:chOff x="1386383" y="3747014"/>
              <a:chExt cx="1558697" cy="136352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6383" y="3747014"/>
                <a:ext cx="1558697" cy="136352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474032" y="3991608"/>
                <a:ext cx="1411613" cy="97192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/>
              </a:p>
              <a:p>
                <a:pPr algn="ctr"/>
                <a:endParaRPr lang="en-US" sz="1100" b="1" dirty="0"/>
              </a:p>
              <a:p>
                <a:pPr algn="ctr"/>
                <a:endParaRPr lang="en-US" sz="1100" b="1" dirty="0"/>
              </a:p>
              <a:p>
                <a:pPr algn="ctr"/>
                <a:endParaRPr lang="en-US" sz="1100" b="1" dirty="0"/>
              </a:p>
              <a:p>
                <a:pPr algn="ctr"/>
                <a:r>
                  <a:rPr lang="en-US" sz="1100" b="1" dirty="0"/>
                  <a:t>Switch H.W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499952" y="3794137"/>
                <a:ext cx="1353032" cy="13392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O.S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90670" y="4104245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590669" y="4306631"/>
                <a:ext cx="1205178" cy="1972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-184875" y="4184873"/>
              <a:ext cx="911225" cy="909638"/>
              <a:chOff x="-86" y="0"/>
              <a:chExt cx="816" cy="816"/>
            </a:xfrm>
          </p:grpSpPr>
          <p:pic>
            <p:nvPicPr>
              <p:cNvPr id="31" name="Picture 4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-86" y="0"/>
                <a:ext cx="816" cy="8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48"/>
            <p:cNvGrpSpPr>
              <a:grpSpLocks/>
            </p:cNvGrpSpPr>
            <p:nvPr/>
          </p:nvGrpSpPr>
          <p:grpSpPr bwMode="auto">
            <a:xfrm>
              <a:off x="3315430" y="4216713"/>
              <a:ext cx="911225" cy="909638"/>
              <a:chOff x="0" y="0"/>
              <a:chExt cx="816" cy="816"/>
            </a:xfrm>
          </p:grpSpPr>
          <p:pic>
            <p:nvPicPr>
              <p:cNvPr id="30" name="Picture 4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16" cy="8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1550877" y="4361057"/>
              <a:ext cx="1189552" cy="197207"/>
              <a:chOff x="938213" y="1839913"/>
              <a:chExt cx="7238001" cy="687387"/>
            </a:xfrm>
          </p:grpSpPr>
          <p:sp>
            <p:nvSpPr>
              <p:cNvPr id="25" name="Rectangle 22"/>
              <p:cNvSpPr>
                <a:spLocks/>
              </p:cNvSpPr>
              <p:nvPr/>
            </p:nvSpPr>
            <p:spPr bwMode="auto">
              <a:xfrm>
                <a:off x="938213" y="1839913"/>
                <a:ext cx="1446212" cy="68738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1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6" name="Rectangle 24"/>
              <p:cNvSpPr>
                <a:spLocks/>
              </p:cNvSpPr>
              <p:nvPr/>
            </p:nvSpPr>
            <p:spPr bwMode="auto">
              <a:xfrm>
                <a:off x="2384425" y="1839913"/>
                <a:ext cx="1446213" cy="687387"/>
              </a:xfrm>
              <a:prstGeom prst="rect">
                <a:avLst/>
              </a:prstGeom>
              <a:solidFill>
                <a:srgbClr val="CBE97B"/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1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7" name="Rectangle 26"/>
              <p:cNvSpPr>
                <a:spLocks/>
              </p:cNvSpPr>
              <p:nvPr/>
            </p:nvSpPr>
            <p:spPr bwMode="auto">
              <a:xfrm>
                <a:off x="3830638" y="1839913"/>
                <a:ext cx="1447800" cy="687387"/>
              </a:xfrm>
              <a:prstGeom prst="rect">
                <a:avLst/>
              </a:prstGeom>
              <a:solidFill>
                <a:srgbClr val="FA90AB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1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8" name="Rectangle 26"/>
              <p:cNvSpPr>
                <a:spLocks/>
              </p:cNvSpPr>
              <p:nvPr/>
            </p:nvSpPr>
            <p:spPr bwMode="auto">
              <a:xfrm>
                <a:off x="5280614" y="1839913"/>
                <a:ext cx="1447800" cy="68738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1" dirty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9" name="Rectangle 26"/>
              <p:cNvSpPr>
                <a:spLocks/>
              </p:cNvSpPr>
              <p:nvPr/>
            </p:nvSpPr>
            <p:spPr bwMode="auto">
              <a:xfrm>
                <a:off x="6728414" y="1839913"/>
                <a:ext cx="1447800" cy="6873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1" dirty="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552300" y="4557862"/>
              <a:ext cx="1189552" cy="197207"/>
              <a:chOff x="938213" y="1839913"/>
              <a:chExt cx="7238001" cy="687387"/>
            </a:xfrm>
          </p:grpSpPr>
          <p:sp>
            <p:nvSpPr>
              <p:cNvPr id="20" name="Rectangle 22"/>
              <p:cNvSpPr>
                <a:spLocks/>
              </p:cNvSpPr>
              <p:nvPr/>
            </p:nvSpPr>
            <p:spPr bwMode="auto">
              <a:xfrm>
                <a:off x="938213" y="1839913"/>
                <a:ext cx="1446212" cy="687387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1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1" name="Rectangle 24"/>
              <p:cNvSpPr>
                <a:spLocks/>
              </p:cNvSpPr>
              <p:nvPr/>
            </p:nvSpPr>
            <p:spPr bwMode="auto">
              <a:xfrm>
                <a:off x="2384425" y="1839913"/>
                <a:ext cx="1446213" cy="687387"/>
              </a:xfrm>
              <a:prstGeom prst="rect">
                <a:avLst/>
              </a:prstGeom>
              <a:solidFill>
                <a:srgbClr val="CBE97B"/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1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2" name="Rectangle 26"/>
              <p:cNvSpPr>
                <a:spLocks/>
              </p:cNvSpPr>
              <p:nvPr/>
            </p:nvSpPr>
            <p:spPr bwMode="auto">
              <a:xfrm>
                <a:off x="3830638" y="1839913"/>
                <a:ext cx="1447800" cy="687387"/>
              </a:xfrm>
              <a:prstGeom prst="rect">
                <a:avLst/>
              </a:prstGeom>
              <a:solidFill>
                <a:srgbClr val="FA90AB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1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3" name="Rectangle 26"/>
              <p:cNvSpPr>
                <a:spLocks/>
              </p:cNvSpPr>
              <p:nvPr/>
            </p:nvSpPr>
            <p:spPr bwMode="auto">
              <a:xfrm>
                <a:off x="5280614" y="1839913"/>
                <a:ext cx="1447800" cy="687387"/>
              </a:xfrm>
              <a:prstGeom prst="rect">
                <a:avLst/>
              </a:prstGeom>
              <a:solidFill>
                <a:srgbClr val="ED7D31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1" dirty="0">
                  <a:solidFill>
                    <a:schemeClr val="tx1"/>
                  </a:solidFill>
                  <a:latin typeface="Calibri" charset="0"/>
                </a:endParaRPr>
              </a:p>
            </p:txBody>
          </p:sp>
          <p:sp>
            <p:nvSpPr>
              <p:cNvPr id="24" name="Rectangle 26"/>
              <p:cNvSpPr>
                <a:spLocks/>
              </p:cNvSpPr>
              <p:nvPr/>
            </p:nvSpPr>
            <p:spPr bwMode="auto">
              <a:xfrm>
                <a:off x="6728414" y="1839913"/>
                <a:ext cx="1447800" cy="68738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buClrTx/>
                  <a:buSzTx/>
                  <a:buFontTx/>
                  <a:buNone/>
                </a:pPr>
                <a:endParaRPr lang="en-US" b="1" dirty="0">
                  <a:solidFill>
                    <a:schemeClr val="tx1"/>
                  </a:solidFill>
                  <a:latin typeface="Calibri" charset="0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flipV="1">
              <a:off x="641360" y="4456878"/>
              <a:ext cx="2819436" cy="11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0" idx="1"/>
            </p:cNvCxnSpPr>
            <p:nvPr/>
          </p:nvCxnSpPr>
          <p:spPr>
            <a:xfrm flipH="1">
              <a:off x="593412" y="4671532"/>
              <a:ext cx="2722018" cy="4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552274" y="3061025"/>
            <a:ext cx="1929611" cy="263218"/>
            <a:chOff x="5053993" y="3449312"/>
            <a:chExt cx="3477204" cy="578240"/>
          </a:xfrm>
        </p:grpSpPr>
        <p:sp>
          <p:nvSpPr>
            <p:cNvPr id="81" name="Rectangle 80"/>
            <p:cNvSpPr/>
            <p:nvPr/>
          </p:nvSpPr>
          <p:spPr>
            <a:xfrm>
              <a:off x="5053993" y="3449312"/>
              <a:ext cx="3477204" cy="5782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431908" y="3502142"/>
              <a:ext cx="2856850" cy="472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Controller (N. O.S.)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52274" y="2591187"/>
            <a:ext cx="1929611" cy="370292"/>
            <a:chOff x="5053993" y="2460936"/>
            <a:chExt cx="3477204" cy="795510"/>
          </a:xfrm>
        </p:grpSpPr>
        <p:sp>
          <p:nvSpPr>
            <p:cNvPr id="76" name="Rectangle 75"/>
            <p:cNvSpPr/>
            <p:nvPr/>
          </p:nvSpPr>
          <p:spPr>
            <a:xfrm>
              <a:off x="5053993" y="2460936"/>
              <a:ext cx="3477204" cy="7955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5141811" y="2496380"/>
              <a:ext cx="3146947" cy="664470"/>
              <a:chOff x="2970160" y="1695266"/>
              <a:chExt cx="3306446" cy="66447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970160" y="1695266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Applications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122560" y="1775972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Applications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274960" y="1887404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Applications</a:t>
                </a:r>
              </a:p>
            </p:txBody>
          </p:sp>
        </p:grpSp>
      </p:grpSp>
      <p:cxnSp>
        <p:nvCxnSpPr>
          <p:cNvPr id="49" name="Straight Arrow Connector 48"/>
          <p:cNvCxnSpPr>
            <a:stCxn id="81" idx="2"/>
            <a:endCxn id="69" idx="0"/>
          </p:cNvCxnSpPr>
          <p:nvPr/>
        </p:nvCxnSpPr>
        <p:spPr>
          <a:xfrm>
            <a:off x="6517080" y="3324243"/>
            <a:ext cx="0" cy="5901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835924" y="3914387"/>
            <a:ext cx="1362311" cy="1363521"/>
            <a:chOff x="1386383" y="3747014"/>
            <a:chExt cx="1558697" cy="1363521"/>
          </a:xfrm>
        </p:grpSpPr>
        <p:sp>
          <p:nvSpPr>
            <p:cNvPr id="69" name="Rectangle 68"/>
            <p:cNvSpPr/>
            <p:nvPr/>
          </p:nvSpPr>
          <p:spPr>
            <a:xfrm>
              <a:off x="1386383" y="3747014"/>
              <a:ext cx="1558697" cy="136352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474032" y="3982727"/>
              <a:ext cx="1411613" cy="9719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  <a:p>
              <a:pPr algn="ctr"/>
              <a:endParaRPr lang="en-US" sz="1100" b="1" dirty="0"/>
            </a:p>
            <a:p>
              <a:pPr algn="ctr"/>
              <a:endParaRPr lang="en-US" sz="1100" b="1" dirty="0"/>
            </a:p>
            <a:p>
              <a:pPr algn="ctr"/>
              <a:endParaRPr lang="en-US" sz="1100" b="1" dirty="0"/>
            </a:p>
            <a:p>
              <a:pPr algn="ctr"/>
              <a:r>
                <a:rPr lang="en-US" sz="1100" b="1" dirty="0"/>
                <a:t>Switch H.W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499952" y="3794137"/>
              <a:ext cx="1353032" cy="1339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O.S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590670" y="4104245"/>
              <a:ext cx="1205178" cy="1972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4503309" y="4095433"/>
            <a:ext cx="796416" cy="909638"/>
            <a:chOff x="-86" y="0"/>
            <a:chExt cx="816" cy="816"/>
          </a:xfrm>
        </p:grpSpPr>
        <p:pic>
          <p:nvPicPr>
            <p:cNvPr id="68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86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52" name="Group 48"/>
          <p:cNvGrpSpPr>
            <a:grpSpLocks/>
          </p:cNvGrpSpPr>
          <p:nvPr/>
        </p:nvGrpSpPr>
        <p:grpSpPr bwMode="auto">
          <a:xfrm>
            <a:off x="7562597" y="4127273"/>
            <a:ext cx="796416" cy="909638"/>
            <a:chOff x="0" y="0"/>
            <a:chExt cx="816" cy="816"/>
          </a:xfrm>
        </p:grpSpPr>
        <p:pic>
          <p:nvPicPr>
            <p:cNvPr id="67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6" cy="8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53" name="Group 52"/>
          <p:cNvGrpSpPr/>
          <p:nvPr/>
        </p:nvGrpSpPr>
        <p:grpSpPr>
          <a:xfrm>
            <a:off x="6020367" y="4271617"/>
            <a:ext cx="1039676" cy="197207"/>
            <a:chOff x="938213" y="1839913"/>
            <a:chExt cx="7238001" cy="687387"/>
          </a:xfrm>
        </p:grpSpPr>
        <p:sp>
          <p:nvSpPr>
            <p:cNvPr id="62" name="Rectangle 22"/>
            <p:cNvSpPr>
              <a:spLocks/>
            </p:cNvSpPr>
            <p:nvPr/>
          </p:nvSpPr>
          <p:spPr bwMode="auto">
            <a:xfrm>
              <a:off x="938213" y="1839913"/>
              <a:ext cx="1446212" cy="687387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3" name="Rectangle 24"/>
            <p:cNvSpPr>
              <a:spLocks/>
            </p:cNvSpPr>
            <p:nvPr/>
          </p:nvSpPr>
          <p:spPr bwMode="auto">
            <a:xfrm>
              <a:off x="2384425" y="1839913"/>
              <a:ext cx="1446213" cy="687387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3830638" y="1839913"/>
              <a:ext cx="1447800" cy="687387"/>
            </a:xfrm>
            <a:prstGeom prst="rect">
              <a:avLst/>
            </a:prstGeom>
            <a:solidFill>
              <a:srgbClr val="FA90AB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5" name="Rectangle 26"/>
            <p:cNvSpPr>
              <a:spLocks/>
            </p:cNvSpPr>
            <p:nvPr/>
          </p:nvSpPr>
          <p:spPr bwMode="auto">
            <a:xfrm>
              <a:off x="5280614" y="1839913"/>
              <a:ext cx="1447800" cy="687387"/>
            </a:xfrm>
            <a:prstGeom prst="rect">
              <a:avLst/>
            </a:prstGeom>
            <a:solidFill>
              <a:srgbClr val="ED7D31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66" name="Rectangle 26"/>
            <p:cNvSpPr>
              <a:spLocks/>
            </p:cNvSpPr>
            <p:nvPr/>
          </p:nvSpPr>
          <p:spPr bwMode="auto">
            <a:xfrm>
              <a:off x="6728414" y="1839913"/>
              <a:ext cx="1447800" cy="6873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buClrTx/>
                <a:buSzTx/>
                <a:buFontTx/>
                <a:buNone/>
              </a:pPr>
              <a:endParaRPr lang="en-US" b="1" dirty="0">
                <a:solidFill>
                  <a:schemeClr val="tx1"/>
                </a:solidFill>
                <a:latin typeface="Calibri" charset="0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V="1">
            <a:off x="5225443" y="4367438"/>
            <a:ext cx="2464204" cy="1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90108" y="4440003"/>
            <a:ext cx="2379060" cy="4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96513-1A1B-4387-9C27-50BE2D23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Dimensions of SDN Applications:</a:t>
            </a:r>
            <a:br>
              <a:rPr lang="en-US" b="1" dirty="0"/>
            </a:br>
            <a:r>
              <a:rPr lang="en-US" b="1" dirty="0"/>
              <a:t>Granularity of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err="1"/>
              <a:t>Microflow</a:t>
            </a:r>
            <a:r>
              <a:rPr lang="en-US" dirty="0"/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One flow table matches one flow</a:t>
            </a:r>
          </a:p>
          <a:p>
            <a:r>
              <a:rPr lang="en-US" b="1" dirty="0"/>
              <a:t>Uses CAM/hash-table</a:t>
            </a:r>
          </a:p>
          <a:p>
            <a:pPr lvl="1"/>
            <a:r>
              <a:rPr lang="en-US" b="1" dirty="0"/>
              <a:t>10-20K per physical switch</a:t>
            </a:r>
          </a:p>
          <a:p>
            <a:r>
              <a:rPr lang="en-US" b="1" dirty="0"/>
              <a:t>Allows precisions</a:t>
            </a:r>
          </a:p>
          <a:p>
            <a:pPr lvl="1"/>
            <a:r>
              <a:rPr lang="en-US" b="1" dirty="0"/>
              <a:t>Monitoring: gives counters for individual flows</a:t>
            </a:r>
          </a:p>
          <a:p>
            <a:pPr lvl="1"/>
            <a:r>
              <a:rPr lang="en-US" b="1" dirty="0"/>
              <a:t>Access-Control: allow/deny individual flows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WildCards</a:t>
            </a:r>
            <a:r>
              <a:rPr lang="en-US" dirty="0"/>
              <a:t> (aggregated rules)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One flow table entry matches a group of flow</a:t>
            </a:r>
          </a:p>
          <a:p>
            <a:r>
              <a:rPr lang="en-US" b="1" dirty="0"/>
              <a:t>Uses TCAM</a:t>
            </a:r>
          </a:p>
          <a:p>
            <a:pPr lvl="1"/>
            <a:r>
              <a:rPr lang="en-US" b="1" dirty="0"/>
              <a:t>5000~4K per physical switch</a:t>
            </a:r>
          </a:p>
          <a:p>
            <a:r>
              <a:rPr lang="en-US" b="1" dirty="0"/>
              <a:t>Allows scale</a:t>
            </a:r>
          </a:p>
          <a:p>
            <a:pPr lvl="1"/>
            <a:r>
              <a:rPr lang="en-US" b="1" dirty="0"/>
              <a:t>Minimizes overhead by grouping flows</a:t>
            </a:r>
          </a:p>
          <a:p>
            <a:pPr lvl="1"/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3200B-4A0E-4CD8-BF8B-CEBFB0D5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4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Dimensions of SDN Applications:</a:t>
            </a:r>
            <a:br>
              <a:rPr lang="en-US" b="1" dirty="0"/>
            </a:br>
            <a:r>
              <a:rPr lang="en-US" b="1" dirty="0"/>
              <a:t>Granularity of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Distributed Controller 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Centralized Controller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985736" y="2701143"/>
            <a:ext cx="2732961" cy="2193808"/>
            <a:chOff x="5215470" y="2312475"/>
            <a:chExt cx="3613509" cy="4146666"/>
          </a:xfrm>
        </p:grpSpPr>
        <p:grpSp>
          <p:nvGrpSpPr>
            <p:cNvPr id="74" name="Group 73"/>
            <p:cNvGrpSpPr/>
            <p:nvPr/>
          </p:nvGrpSpPr>
          <p:grpSpPr>
            <a:xfrm>
              <a:off x="5715323" y="3200548"/>
              <a:ext cx="2919114" cy="497527"/>
              <a:chOff x="5053993" y="3449312"/>
              <a:chExt cx="3477204" cy="57824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Controller (N. O.S.)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715323" y="2312475"/>
              <a:ext cx="2919113" cy="699914"/>
              <a:chOff x="5053993" y="2460936"/>
              <a:chExt cx="3477204" cy="79551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</p:grpSp>
        </p:grpSp>
        <p:cxnSp>
          <p:nvCxnSpPr>
            <p:cNvPr id="83" name="Straight Arrow Connector 82"/>
            <p:cNvCxnSpPr/>
            <p:nvPr/>
          </p:nvCxnSpPr>
          <p:spPr>
            <a:xfrm>
              <a:off x="6904025" y="3750786"/>
              <a:ext cx="0" cy="111203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5215470" y="5726769"/>
              <a:ext cx="1572910" cy="732372"/>
              <a:chOff x="5053993" y="4807319"/>
              <a:chExt cx="3477204" cy="1253108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5053993" y="4807319"/>
                <a:ext cx="3477204" cy="125310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5431909" y="4959719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Switch O.S</a:t>
                </a: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5431908" y="5407368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Switch HW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6375521" y="4853197"/>
              <a:ext cx="1572910" cy="732372"/>
              <a:chOff x="5053993" y="4807319"/>
              <a:chExt cx="3477204" cy="1253108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053993" y="4807319"/>
                <a:ext cx="3477204" cy="125310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5431909" y="4959719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Switch O.S</a:t>
                </a: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5431908" y="5407368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Switch HW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256069" y="5726769"/>
              <a:ext cx="1572910" cy="732372"/>
              <a:chOff x="5053993" y="4807319"/>
              <a:chExt cx="3477204" cy="125310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053993" y="4807319"/>
                <a:ext cx="3477204" cy="125310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5431909" y="4959719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Switch O.S</a:t>
                </a: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5431908" y="5407368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Switch HW</a:t>
                </a: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6061478" y="3780962"/>
              <a:ext cx="0" cy="19543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8368797" y="3791204"/>
              <a:ext cx="0" cy="19543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24633" y="3967059"/>
            <a:ext cx="1683098" cy="733056"/>
            <a:chOff x="1123641" y="3018428"/>
            <a:chExt cx="2207778" cy="733056"/>
          </a:xfrm>
        </p:grpSpPr>
        <p:grpSp>
          <p:nvGrpSpPr>
            <p:cNvPr id="106" name="Group 105"/>
            <p:cNvGrpSpPr/>
            <p:nvPr/>
          </p:nvGrpSpPr>
          <p:grpSpPr>
            <a:xfrm>
              <a:off x="1123641" y="3488266"/>
              <a:ext cx="2207778" cy="263218"/>
              <a:chOff x="5053993" y="3449312"/>
              <a:chExt cx="3477204" cy="57824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Controller (N. O.S.)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123641" y="3018428"/>
              <a:ext cx="2207777" cy="370292"/>
              <a:chOff x="5053993" y="2460936"/>
              <a:chExt cx="3477204" cy="79551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</p:grpSp>
        </p:grpSp>
      </p:grpSp>
      <p:cxnSp>
        <p:nvCxnSpPr>
          <p:cNvPr id="108" name="Straight Arrow Connector 107"/>
          <p:cNvCxnSpPr>
            <a:stCxn id="128" idx="2"/>
          </p:cNvCxnSpPr>
          <p:nvPr/>
        </p:nvCxnSpPr>
        <p:spPr>
          <a:xfrm>
            <a:off x="1166182" y="4700115"/>
            <a:ext cx="723928" cy="8226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13026" y="5979827"/>
            <a:ext cx="1189620" cy="387464"/>
            <a:chOff x="5053993" y="4807319"/>
            <a:chExt cx="3477204" cy="1253108"/>
          </a:xfrm>
        </p:grpSpPr>
        <p:sp>
          <p:nvSpPr>
            <p:cNvPr id="120" name="Rectangle 119"/>
            <p:cNvSpPr/>
            <p:nvPr/>
          </p:nvSpPr>
          <p:spPr>
            <a:xfrm>
              <a:off x="5053993" y="4807319"/>
              <a:ext cx="3477204" cy="12531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5431909" y="4959719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Switch O.S</a:t>
              </a: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431908" y="5407368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Switch HW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490393" y="5517661"/>
            <a:ext cx="1189620" cy="387464"/>
            <a:chOff x="5053993" y="4807319"/>
            <a:chExt cx="3477204" cy="1253108"/>
          </a:xfrm>
        </p:grpSpPr>
        <p:sp>
          <p:nvSpPr>
            <p:cNvPr id="117" name="Rectangle 116"/>
            <p:cNvSpPr/>
            <p:nvPr/>
          </p:nvSpPr>
          <p:spPr>
            <a:xfrm>
              <a:off x="5053993" y="4807319"/>
              <a:ext cx="3477204" cy="12531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5431909" y="4959719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Switch O.S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5431908" y="5407368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Switch HW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156367" y="5979827"/>
            <a:ext cx="1189620" cy="387464"/>
            <a:chOff x="5053993" y="4807319"/>
            <a:chExt cx="3477204" cy="1253108"/>
          </a:xfrm>
        </p:grpSpPr>
        <p:sp>
          <p:nvSpPr>
            <p:cNvPr id="114" name="Rectangle 113"/>
            <p:cNvSpPr/>
            <p:nvPr/>
          </p:nvSpPr>
          <p:spPr>
            <a:xfrm>
              <a:off x="5053993" y="4807319"/>
              <a:ext cx="3477204" cy="12531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b="1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431909" y="4959719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Switch O.S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5431908" y="5407368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Switch HW</a:t>
              </a:r>
            </a:p>
          </p:txBody>
        </p:sp>
      </p:grpSp>
      <p:cxnSp>
        <p:nvCxnSpPr>
          <p:cNvPr id="112" name="Straight Arrow Connector 111"/>
          <p:cNvCxnSpPr>
            <a:stCxn id="128" idx="2"/>
          </p:cNvCxnSpPr>
          <p:nvPr/>
        </p:nvCxnSpPr>
        <p:spPr>
          <a:xfrm>
            <a:off x="1166182" y="4700115"/>
            <a:ext cx="86695" cy="12842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49" idx="2"/>
            <a:endCxn id="114" idx="0"/>
          </p:cNvCxnSpPr>
          <p:nvPr/>
        </p:nvCxnSpPr>
        <p:spPr>
          <a:xfrm flipH="1">
            <a:off x="2751177" y="4652365"/>
            <a:ext cx="507875" cy="13274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1444110" y="2660484"/>
            <a:ext cx="1683098" cy="733056"/>
            <a:chOff x="1123641" y="3018428"/>
            <a:chExt cx="2207778" cy="733056"/>
          </a:xfrm>
        </p:grpSpPr>
        <p:grpSp>
          <p:nvGrpSpPr>
            <p:cNvPr id="131" name="Group 130"/>
            <p:cNvGrpSpPr/>
            <p:nvPr/>
          </p:nvGrpSpPr>
          <p:grpSpPr>
            <a:xfrm>
              <a:off x="1123641" y="3488266"/>
              <a:ext cx="2207778" cy="263218"/>
              <a:chOff x="5053993" y="3449312"/>
              <a:chExt cx="3477204" cy="57824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Controller (N. O.S.)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123641" y="3018428"/>
              <a:ext cx="2207777" cy="370292"/>
              <a:chOff x="5053993" y="2460936"/>
              <a:chExt cx="3477204" cy="79551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</p:grpSp>
        </p:grpSp>
      </p:grpSp>
      <p:grpSp>
        <p:nvGrpSpPr>
          <p:cNvPr id="140" name="Group 139"/>
          <p:cNvGrpSpPr/>
          <p:nvPr/>
        </p:nvGrpSpPr>
        <p:grpSpPr>
          <a:xfrm>
            <a:off x="2384715" y="3943470"/>
            <a:ext cx="1683098" cy="733056"/>
            <a:chOff x="1123641" y="3018428"/>
            <a:chExt cx="2207778" cy="733056"/>
          </a:xfrm>
        </p:grpSpPr>
        <p:grpSp>
          <p:nvGrpSpPr>
            <p:cNvPr id="141" name="Group 140"/>
            <p:cNvGrpSpPr/>
            <p:nvPr/>
          </p:nvGrpSpPr>
          <p:grpSpPr>
            <a:xfrm>
              <a:off x="1123641" y="3488266"/>
              <a:ext cx="2207778" cy="263218"/>
              <a:chOff x="5053993" y="3449312"/>
              <a:chExt cx="3477204" cy="57824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Controller (N. O.S.)</a:t>
                </a: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1123641" y="3018428"/>
              <a:ext cx="2207777" cy="370292"/>
              <a:chOff x="5053993" y="2460936"/>
              <a:chExt cx="3477204" cy="79551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</p:grp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83925-F985-44F9-8867-E096D9F5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0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Section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295ED-4763-4ADC-B9A5-52180140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1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0" y="-206711"/>
            <a:ext cx="3487271" cy="1162050"/>
          </a:xfrm>
        </p:spPr>
        <p:txBody>
          <a:bodyPr>
            <a:normAutofit/>
          </a:bodyPr>
          <a:lstStyle/>
          <a:p>
            <a:r>
              <a:rPr lang="en-US" sz="2400" u="sng" dirty="0"/>
              <a:t>Google’ B4 Application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41138" y="968936"/>
            <a:ext cx="3008313" cy="4477273"/>
          </a:xfrm>
        </p:spPr>
        <p:txBody>
          <a:bodyPr>
            <a:normAutofit/>
          </a:bodyPr>
          <a:lstStyle/>
          <a:p>
            <a:pPr marL="182880" indent="-182880">
              <a:buFont typeface="Arial"/>
              <a:buChar char="•"/>
            </a:pPr>
            <a:r>
              <a:rPr lang="en-US" sz="1600" b="1" dirty="0"/>
              <a:t>Rule installation</a:t>
            </a:r>
          </a:p>
          <a:p>
            <a:pPr lvl="1" indent="-182880">
              <a:buFont typeface="Arial"/>
              <a:buChar char="•"/>
            </a:pPr>
            <a:r>
              <a:rPr lang="en-US" sz="1400" b="1" dirty="0"/>
              <a:t>Proactive</a:t>
            </a:r>
          </a:p>
          <a:p>
            <a:pPr marL="182880" indent="-182880">
              <a:buFont typeface="Arial"/>
              <a:buChar char="•"/>
            </a:pPr>
            <a:r>
              <a:rPr lang="en-US" sz="1600" b="1" dirty="0"/>
              <a:t>Rule Granularity</a:t>
            </a:r>
          </a:p>
          <a:p>
            <a:pPr lvl="1" indent="-182880">
              <a:buFont typeface="Arial"/>
              <a:buChar char="•"/>
            </a:pPr>
            <a:r>
              <a:rPr lang="en-US" sz="1400" b="1" dirty="0"/>
              <a:t>Aggregate</a:t>
            </a:r>
          </a:p>
          <a:p>
            <a:pPr marL="182880" indent="-182880">
              <a:buFont typeface="Arial"/>
              <a:buChar char="•"/>
            </a:pPr>
            <a:r>
              <a:rPr lang="en-US" sz="1600" b="1" dirty="0"/>
              <a:t>Distributed</a:t>
            </a:r>
          </a:p>
          <a:p>
            <a:pPr lvl="1" indent="-182880">
              <a:buFont typeface="Arial"/>
              <a:buChar char="•"/>
            </a:pPr>
            <a:r>
              <a:rPr lang="en-US" sz="1400" b="1" dirty="0"/>
              <a:t>Multiple instances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t="-26335" b="-26335"/>
          <a:stretch>
            <a:fillRect/>
          </a:stretch>
        </p:blipFill>
        <p:spPr>
          <a:xfrm>
            <a:off x="2366682" y="785475"/>
            <a:ext cx="6336180" cy="72551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A80323-4194-425E-B082-2C05FF9D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3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OpenFlow</a:t>
            </a:r>
            <a:r>
              <a:rPr lang="en-US" b="1" dirty="0"/>
              <a:t>: Message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9194"/>
            <a:ext cx="8229600" cy="1014139"/>
          </a:xfrm>
        </p:spPr>
        <p:txBody>
          <a:bodyPr>
            <a:noAutofit/>
          </a:bodyPr>
          <a:lstStyle/>
          <a:p>
            <a:r>
              <a:rPr lang="en-US" sz="2400" b="1" dirty="0"/>
              <a:t>Controller encapsulates message into an object</a:t>
            </a:r>
          </a:p>
          <a:p>
            <a:pPr lvl="1"/>
            <a:r>
              <a:rPr lang="en-US" sz="2000" b="1" dirty="0"/>
              <a:t>Accessor functions to different fields</a:t>
            </a:r>
          </a:p>
          <a:p>
            <a:pPr lvl="1"/>
            <a:r>
              <a:rPr lang="en-US" sz="2000" b="1" dirty="0"/>
              <a:t>No need to worry about crafting network packets</a:t>
            </a:r>
          </a:p>
          <a:p>
            <a:pPr marL="457200" lvl="1" indent="0">
              <a:buNone/>
            </a:pPr>
            <a:endParaRPr lang="en-US" sz="2000" b="1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" y="1398291"/>
            <a:ext cx="3764145" cy="31737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1451620"/>
            <a:ext cx="3695700" cy="3120380"/>
          </a:xfrm>
          <a:prstGeom prst="rect">
            <a:avLst/>
          </a:prstGeom>
        </p:spPr>
      </p:pic>
      <p:cxnSp>
        <p:nvCxnSpPr>
          <p:cNvPr id="6" name="直接连接符 7"/>
          <p:cNvCxnSpPr/>
          <p:nvPr/>
        </p:nvCxnSpPr>
        <p:spPr>
          <a:xfrm flipV="1">
            <a:off x="4029075" y="1907822"/>
            <a:ext cx="621947" cy="2822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>
          <a:xfrm>
            <a:off x="4029075" y="2506133"/>
            <a:ext cx="621947" cy="19755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866C8F-9CD3-4ECE-A75C-AB0865AD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3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A04F4CA-C19D-6B40-881C-A1838DE227D1}" type="slidenum">
              <a:rPr lang="en-US"/>
              <a:pPr/>
              <a:t>32</a:t>
            </a:fld>
            <a:endParaRPr lang="en-US"/>
          </a:p>
        </p:txBody>
      </p:sp>
      <p:sp>
        <p:nvSpPr>
          <p:cNvPr id="245762" name="Title 1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991600" cy="455613"/>
          </a:xfrm>
        </p:spPr>
        <p:txBody>
          <a:bodyPr lIns="91440" tIns="45720" rIns="91440" bIns="45720" anchor="ctr">
            <a:normAutofit fontScale="90000"/>
          </a:bodyPr>
          <a:lstStyle/>
          <a:p>
            <a:r>
              <a:rPr lang="en-US" sz="2400" b="1" dirty="0"/>
              <a:t>OpenFlow Actions (Partial list  from OpenFlow 1.0 spec)</a:t>
            </a:r>
          </a:p>
        </p:txBody>
      </p:sp>
      <p:sp>
        <p:nvSpPr>
          <p:cNvPr id="245763" name="Content Placeholder 2"/>
          <p:cNvSpPr>
            <a:spLocks noGrp="1"/>
          </p:cNvSpPr>
          <p:nvPr>
            <p:ph idx="4294967295"/>
          </p:nvPr>
        </p:nvSpPr>
        <p:spPr>
          <a:xfrm>
            <a:off x="152400" y="685800"/>
            <a:ext cx="8686800" cy="5943600"/>
          </a:xfrm>
        </p:spPr>
        <p:txBody>
          <a:bodyPr lIns="91440" tIns="45720" rIns="91440" bIns="45720">
            <a:normAutofit fontScale="62500" lnSpcReduction="20000"/>
          </a:bodyPr>
          <a:lstStyle/>
          <a:p>
            <a:pPr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Output to switch port (Physical ports &amp; virtual ports). Virtual ports include the following: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ALL (all standard ports excluding the ingress port) - flood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CONTROLLER (encapsulate and send the packet to controller) – PACKET_IN message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LOCAL (switch’s stack) – go through the IP layer, </a:t>
            </a:r>
            <a:r>
              <a:rPr lang="en-US" b="1" dirty="0" err="1"/>
              <a:t>etc</a:t>
            </a:r>
            <a:r>
              <a:rPr lang="en-US" b="1" dirty="0"/>
              <a:t> (mostly used for </a:t>
            </a:r>
            <a:r>
              <a:rPr lang="en-US" b="1" dirty="0" err="1"/>
              <a:t>vSwitches</a:t>
            </a:r>
            <a:r>
              <a:rPr lang="en-US" b="1" dirty="0"/>
              <a:t>)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NORMAL (process the packet using traditional non-</a:t>
            </a:r>
            <a:r>
              <a:rPr lang="en-US" b="1" dirty="0" err="1"/>
              <a:t>OpenFlow</a:t>
            </a:r>
            <a:r>
              <a:rPr lang="en-US" b="1" dirty="0"/>
              <a:t> pipeline of the switch) – traditional L2 forwarding, L3 routing</a:t>
            </a:r>
          </a:p>
          <a:p>
            <a:pPr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Drop</a:t>
            </a:r>
          </a:p>
          <a:p>
            <a:pPr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Set fields (packet modification/header rewriting)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Ethernet Source address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Ethernet </a:t>
            </a:r>
            <a:r>
              <a:rPr lang="en-US" b="1" dirty="0" err="1"/>
              <a:t>Dest</a:t>
            </a:r>
            <a:r>
              <a:rPr lang="en-US" b="1" dirty="0"/>
              <a:t> address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IP source &amp; </a:t>
            </a:r>
            <a:r>
              <a:rPr lang="en-US" b="1" dirty="0" err="1"/>
              <a:t>dest</a:t>
            </a:r>
            <a:r>
              <a:rPr lang="en-US" b="1" dirty="0"/>
              <a:t> addresses, IP </a:t>
            </a:r>
            <a:r>
              <a:rPr lang="en-US" b="1" dirty="0" err="1"/>
              <a:t>ToS</a:t>
            </a:r>
            <a:r>
              <a:rPr lang="en-US" b="1" dirty="0"/>
              <a:t>, IP ECN, IP TTL, VLAN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TCP/UDP source and destination ports</a:t>
            </a:r>
          </a:p>
          <a:p>
            <a:pPr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Strip (pop) the outer VLAN tag</a:t>
            </a:r>
          </a:p>
          <a:p>
            <a:pPr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Set queue ID when outputting to a port (</a:t>
            </a:r>
            <a:r>
              <a:rPr lang="en-US" b="1" dirty="0" err="1"/>
              <a:t>Enqueue</a:t>
            </a:r>
            <a:r>
              <a:rPr lang="en-US" b="1" dirty="0"/>
              <a:t>)</a:t>
            </a:r>
          </a:p>
          <a:p>
            <a:pPr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New in </a:t>
            </a:r>
            <a:r>
              <a:rPr lang="en-US" b="1" dirty="0" err="1"/>
              <a:t>OpenFlow</a:t>
            </a:r>
            <a:r>
              <a:rPr lang="en-US" b="1" dirty="0"/>
              <a:t> 1.1+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Support for matching across </a:t>
            </a:r>
            <a:r>
              <a:rPr lang="en-US" b="1" dirty="0" err="1"/>
              <a:t>mulitple</a:t>
            </a:r>
            <a:r>
              <a:rPr lang="en-US" b="1" dirty="0"/>
              <a:t> tables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Support for tunneling</a:t>
            </a:r>
          </a:p>
          <a:p>
            <a:pPr marL="684213" lvl="1" defTabSz="914400">
              <a:buClr>
                <a:schemeClr val="accent2"/>
              </a:buClr>
              <a:buFont typeface="Wingdings" charset="0"/>
              <a:buChar char="§"/>
            </a:pPr>
            <a:r>
              <a:rPr lang="en-US" b="1" dirty="0"/>
              <a:t>Support for Push/Pop </a:t>
            </a:r>
            <a:r>
              <a:rPr lang="en-US" b="1" dirty="0" err="1"/>
              <a:t>mulitple</a:t>
            </a:r>
            <a:r>
              <a:rPr lang="en-US" b="1" dirty="0"/>
              <a:t> VLAN/MPLS/PBB tags</a:t>
            </a:r>
          </a:p>
        </p:txBody>
      </p:sp>
    </p:spTree>
    <p:extLst>
      <p:ext uri="{BB962C8B-B14F-4D97-AF65-F5344CB8AC3E}">
        <p14:creationId xmlns:p14="http://schemas.microsoft.com/office/powerpoint/2010/main" val="2507130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-182880"/>
            <a:r>
              <a:rPr lang="en-US" b="1" dirty="0"/>
              <a:t>An overview of SDN technologies</a:t>
            </a:r>
          </a:p>
          <a:p>
            <a:pPr marL="182880" indent="-182880"/>
            <a:endParaRPr lang="en-US" b="1" dirty="0"/>
          </a:p>
          <a:p>
            <a:pPr marL="182880" indent="-182880"/>
            <a:r>
              <a:rPr lang="en-US" b="1" dirty="0"/>
              <a:t>Introduction to </a:t>
            </a:r>
            <a:r>
              <a:rPr lang="en-US" b="1" dirty="0" err="1"/>
              <a:t>OpenFlow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B3A95-CFEA-4BC0-A202-F96C0CA1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b="1" smtClean="0"/>
              <a:t>33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2077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Network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08401"/>
          </a:xfrm>
        </p:spPr>
        <p:txBody>
          <a:bodyPr/>
          <a:lstStyle/>
          <a:p>
            <a:r>
              <a:rPr lang="en-US" b="1" dirty="0"/>
              <a:t>Vertical integrated stacks</a:t>
            </a:r>
          </a:p>
          <a:p>
            <a:pPr lvl="1"/>
            <a:r>
              <a:rPr lang="en-US" b="1" dirty="0"/>
              <a:t>Similar to PC in 1980s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6400" y="467161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IBM’s Mainframe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21333" y="467161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Cisco Routers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69547" y="3104878"/>
            <a:ext cx="2663052" cy="1370458"/>
            <a:chOff x="1065222" y="3060734"/>
            <a:chExt cx="2663052" cy="1370458"/>
          </a:xfrm>
        </p:grpSpPr>
        <p:sp>
          <p:nvSpPr>
            <p:cNvPr id="24" name="Rectangle 23"/>
            <p:cNvSpPr/>
            <p:nvPr/>
          </p:nvSpPr>
          <p:spPr>
            <a:xfrm>
              <a:off x="1065222" y="3060734"/>
              <a:ext cx="2663052" cy="137045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7404" y="3142665"/>
              <a:ext cx="957108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D.B.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7404" y="3559289"/>
              <a:ext cx="2478439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O.S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7404" y="3995240"/>
              <a:ext cx="2478439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CPU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4512" y="3143622"/>
              <a:ext cx="152133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COBOL Apps.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57901" y="3118783"/>
            <a:ext cx="2663052" cy="1370458"/>
            <a:chOff x="4957901" y="3118783"/>
            <a:chExt cx="2663052" cy="1370458"/>
          </a:xfrm>
        </p:grpSpPr>
        <p:sp>
          <p:nvSpPr>
            <p:cNvPr id="25" name="Rectangle 24"/>
            <p:cNvSpPr/>
            <p:nvPr/>
          </p:nvSpPr>
          <p:spPr>
            <a:xfrm>
              <a:off x="4957901" y="3118783"/>
              <a:ext cx="2663052" cy="137045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04416" y="3189957"/>
              <a:ext cx="1211239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VLANS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7216" y="3625908"/>
              <a:ext cx="2478439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Switch O.S.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7216" y="4061859"/>
              <a:ext cx="2478439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ASIC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37216" y="3189957"/>
              <a:ext cx="1211239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L3 Routing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0CBAA-1872-4FC5-B885-7E5A3EE8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9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Implications of Networking…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Restricted to ill defined vendor CLI</a:t>
            </a:r>
          </a:p>
          <a:p>
            <a:pPr lvl="1"/>
            <a:r>
              <a:rPr lang="en-US" b="1" dirty="0"/>
              <a:t>Provisioning is slow….</a:t>
            </a:r>
          </a:p>
          <a:p>
            <a:pPr lvl="2"/>
            <a:r>
              <a:rPr lang="en-US" b="1" dirty="0"/>
              <a:t>VM provisioning: 1min</a:t>
            </a:r>
          </a:p>
          <a:p>
            <a:pPr lvl="2"/>
            <a:r>
              <a:rPr lang="en-US" b="1" dirty="0"/>
              <a:t>Virtual network provisioning: 1-3 weeks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ADC47-63CC-4D67-ABE6-AB3B976C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Background: Switch Internals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idx="1"/>
          </p:nvPr>
        </p:nvSpPr>
        <p:spPr>
          <a:xfrm>
            <a:off x="258672" y="1596524"/>
            <a:ext cx="4040188" cy="639762"/>
          </a:xfrm>
        </p:spPr>
        <p:txBody>
          <a:bodyPr/>
          <a:lstStyle/>
          <a:p>
            <a:pPr algn="ctr"/>
            <a:r>
              <a:rPr lang="en-US" dirty="0"/>
              <a:t>Logical View of a Switch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3"/>
          </p:nvPr>
        </p:nvSpPr>
        <p:spPr>
          <a:xfrm>
            <a:off x="4679764" y="1596524"/>
            <a:ext cx="4041775" cy="639762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Physical Architecture of a Switch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151488" y="2495828"/>
            <a:ext cx="3124810" cy="2831027"/>
            <a:chOff x="216" y="411"/>
            <a:chExt cx="5310" cy="319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214" y="1590"/>
              <a:ext cx="1314" cy="18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buClrTx/>
                <a:buSzTx/>
                <a:buFontTx/>
                <a:buNone/>
              </a:pPr>
              <a:r>
                <a:rPr lang="en-US" sz="1200" b="1" dirty="0">
                  <a:latin typeface="Times New Roman" charset="0"/>
                </a:rPr>
                <a:t>Switching</a:t>
              </a:r>
            </a:p>
            <a:p>
              <a:pPr algn="ctr" defTabSz="914400" eaLnBrk="0" hangingPunct="0">
                <a:buClrTx/>
                <a:buSzTx/>
                <a:buFontTx/>
                <a:buNone/>
              </a:pPr>
              <a:r>
                <a:rPr lang="en-US" sz="1200" b="1" dirty="0">
                  <a:latin typeface="Times New Roman" charset="0"/>
                </a:rPr>
                <a:t>Fabric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231" y="555"/>
              <a:ext cx="1314" cy="819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buClrTx/>
                <a:buSzTx/>
                <a:buFontTx/>
                <a:buNone/>
              </a:pPr>
              <a:r>
                <a:rPr lang="en-US" sz="1200" b="1">
                  <a:latin typeface="Times New Roman" charset="0"/>
                </a:rPr>
                <a:t>Processor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745" y="1374"/>
              <a:ext cx="207" cy="21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26" y="1725"/>
              <a:ext cx="963" cy="1581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989" y="1815"/>
              <a:ext cx="225" cy="14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118" y="2440"/>
              <a:ext cx="83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1000" b="1" dirty="0">
                  <a:solidFill>
                    <a:schemeClr val="bg1"/>
                  </a:solidFill>
                  <a:latin typeface="Times New Roman" charset="0"/>
                </a:rPr>
                <a:t>ASIC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16" y="1896"/>
              <a:ext cx="8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 flipH="1">
              <a:off x="3744" y="1731"/>
              <a:ext cx="963" cy="1575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 flipH="1">
              <a:off x="3519" y="1830"/>
              <a:ext cx="225" cy="14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 flipH="1">
              <a:off x="3828" y="2440"/>
              <a:ext cx="83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914400" eaLnBrk="0" hangingPunct="0">
                <a:buClrTx/>
                <a:buSzTx/>
                <a:buFontTx/>
                <a:buNone/>
              </a:pPr>
              <a:r>
                <a:rPr lang="en-US" sz="1000" b="1" dirty="0">
                  <a:solidFill>
                    <a:schemeClr val="bg1"/>
                  </a:solidFill>
                  <a:latin typeface="Times New Roman" charset="0"/>
                </a:rPr>
                <a:t>AISC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716" y="1902"/>
              <a:ext cx="8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02" y="411"/>
              <a:ext cx="4347" cy="3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235" y="1190"/>
              <a:ext cx="508" cy="460"/>
            </a:xfrm>
            <a:custGeom>
              <a:avLst/>
              <a:gdLst>
                <a:gd name="T0" fmla="*/ 0 w 508"/>
                <a:gd name="T1" fmla="*/ 0 h 460"/>
                <a:gd name="T2" fmla="*/ 576263 w 508"/>
                <a:gd name="T3" fmla="*/ 230188 h 460"/>
                <a:gd name="T4" fmla="*/ 806450 w 508"/>
                <a:gd name="T5" fmla="*/ 730250 h 460"/>
                <a:gd name="T6" fmla="*/ 0 60000 65536"/>
                <a:gd name="T7" fmla="*/ 0 60000 65536"/>
                <a:gd name="T8" fmla="*/ 0 60000 65536"/>
                <a:gd name="T9" fmla="*/ 0 w 508"/>
                <a:gd name="T10" fmla="*/ 0 h 460"/>
                <a:gd name="T11" fmla="*/ 508 w 50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8" h="460">
                  <a:moveTo>
                    <a:pt x="0" y="0"/>
                  </a:moveTo>
                  <a:cubicBezTo>
                    <a:pt x="139" y="34"/>
                    <a:pt x="278" y="68"/>
                    <a:pt x="363" y="145"/>
                  </a:cubicBezTo>
                  <a:cubicBezTo>
                    <a:pt x="448" y="222"/>
                    <a:pt x="478" y="341"/>
                    <a:pt x="508" y="46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563" y="924"/>
              <a:ext cx="1433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defTabSz="914400">
                <a:buClrTx/>
                <a:buSzTx/>
                <a:buFontTx/>
                <a:buNone/>
              </a:pPr>
              <a:r>
                <a:rPr lang="en-US" sz="1100">
                  <a:solidFill>
                    <a:srgbClr val="0000FF"/>
                  </a:solidFill>
                  <a:latin typeface="Helvetica" charset="0"/>
                </a:rPr>
                <a:t>data plane</a:t>
              </a: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3582" y="900"/>
              <a:ext cx="411" cy="201"/>
            </a:xfrm>
            <a:custGeom>
              <a:avLst/>
              <a:gdLst>
                <a:gd name="T0" fmla="*/ 652463 w 411"/>
                <a:gd name="T1" fmla="*/ 0 h 201"/>
                <a:gd name="T2" fmla="*/ 384175 w 411"/>
                <a:gd name="T3" fmla="*/ 268288 h 201"/>
                <a:gd name="T4" fmla="*/ 0 w 411"/>
                <a:gd name="T5" fmla="*/ 306388 h 201"/>
                <a:gd name="T6" fmla="*/ 0 60000 65536"/>
                <a:gd name="T7" fmla="*/ 0 60000 65536"/>
                <a:gd name="T8" fmla="*/ 0 60000 65536"/>
                <a:gd name="T9" fmla="*/ 0 w 411"/>
                <a:gd name="T10" fmla="*/ 0 h 201"/>
                <a:gd name="T11" fmla="*/ 411 w 411"/>
                <a:gd name="T12" fmla="*/ 201 h 2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" h="201">
                  <a:moveTo>
                    <a:pt x="411" y="0"/>
                  </a:moveTo>
                  <a:cubicBezTo>
                    <a:pt x="360" y="68"/>
                    <a:pt x="310" y="137"/>
                    <a:pt x="242" y="169"/>
                  </a:cubicBezTo>
                  <a:cubicBezTo>
                    <a:pt x="174" y="201"/>
                    <a:pt x="87" y="197"/>
                    <a:pt x="0" y="193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400">
                <a:buClrTx/>
                <a:buSzTx/>
                <a:buFontTx/>
                <a:buNone/>
              </a:pPr>
              <a:endParaRPr lang="en-US" sz="11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545" y="635"/>
              <a:ext cx="168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defTabSz="914400">
                <a:buClrTx/>
                <a:buSzTx/>
                <a:buFontTx/>
                <a:buNone/>
              </a:pPr>
              <a:r>
                <a:rPr lang="en-US" sz="1100" dirty="0">
                  <a:solidFill>
                    <a:srgbClr val="0000FF"/>
                  </a:solidFill>
                  <a:latin typeface="Helvetica" charset="0"/>
                </a:rPr>
                <a:t>control plane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4172" y="3211781"/>
            <a:ext cx="2662527" cy="1565640"/>
            <a:chOff x="452538" y="2412401"/>
            <a:chExt cx="2662527" cy="1565640"/>
          </a:xfrm>
        </p:grpSpPr>
        <p:sp>
          <p:nvSpPr>
            <p:cNvPr id="38" name="Rectangle 37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499" y="3114708"/>
              <a:ext cx="247795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Network O.S.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6499" y="3550659"/>
              <a:ext cx="2477950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ASIC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7946" y="2637789"/>
              <a:ext cx="222262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Applications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6498" y="2583392"/>
              <a:ext cx="244407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Applications</a:t>
              </a:r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4503135" y="1424748"/>
            <a:ext cx="0" cy="4931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71A29-BCC6-452B-B85E-CA6E9312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64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Software Defined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10292"/>
            <a:ext cx="8158900" cy="1579404"/>
          </a:xfrm>
        </p:spPr>
        <p:txBody>
          <a:bodyPr>
            <a:normAutofit/>
          </a:bodyPr>
          <a:lstStyle/>
          <a:p>
            <a:pPr marL="91440" indent="-182880"/>
            <a:r>
              <a:rPr lang="en-US" sz="2000" b="1" dirty="0"/>
              <a:t>Southbound API: decouples the switch hardware from control function</a:t>
            </a:r>
          </a:p>
          <a:p>
            <a:pPr marL="457200" lvl="1" indent="-182880"/>
            <a:r>
              <a:rPr lang="en-US" sz="1800" b="1" dirty="0"/>
              <a:t>Data plane from control plane</a:t>
            </a:r>
          </a:p>
          <a:p>
            <a:pPr marL="91440" lvl="1" indent="-182880"/>
            <a:endParaRPr lang="en-US" sz="1800" b="1" dirty="0"/>
          </a:p>
          <a:p>
            <a:pPr marL="91440" indent="-182880"/>
            <a:r>
              <a:rPr lang="en-US" sz="2000" b="1" dirty="0"/>
              <a:t>Switch Operating System: exposes switch hardware primitives</a:t>
            </a:r>
          </a:p>
          <a:p>
            <a:pPr marL="91440" indent="-182880"/>
            <a:endParaRPr lang="en-US" sz="2000" b="1" dirty="0"/>
          </a:p>
        </p:txBody>
      </p:sp>
      <p:sp>
        <p:nvSpPr>
          <p:cNvPr id="33" name="Rectangle 32"/>
          <p:cNvSpPr/>
          <p:nvPr/>
        </p:nvSpPr>
        <p:spPr>
          <a:xfrm>
            <a:off x="3858963" y="3775245"/>
            <a:ext cx="3246332" cy="11010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4" name="Rectangle 33"/>
          <p:cNvSpPr/>
          <p:nvPr/>
        </p:nvSpPr>
        <p:spPr>
          <a:xfrm>
            <a:off x="3858963" y="2321622"/>
            <a:ext cx="3246332" cy="594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Rectangle 34"/>
          <p:cNvSpPr/>
          <p:nvPr/>
        </p:nvSpPr>
        <p:spPr>
          <a:xfrm>
            <a:off x="3858963" y="1305193"/>
            <a:ext cx="3246332" cy="8180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ectangle 12"/>
          <p:cNvSpPr/>
          <p:nvPr/>
        </p:nvSpPr>
        <p:spPr>
          <a:xfrm>
            <a:off x="4149060" y="2375951"/>
            <a:ext cx="2856850" cy="4857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 O.S.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911438" y="1341643"/>
            <a:ext cx="3146947" cy="683329"/>
            <a:chOff x="2970160" y="1695266"/>
            <a:chExt cx="3306446" cy="664470"/>
          </a:xfrm>
        </p:grpSpPr>
        <p:sp>
          <p:nvSpPr>
            <p:cNvPr id="14" name="Rectangle 13"/>
            <p:cNvSpPr/>
            <p:nvPr/>
          </p:nvSpPr>
          <p:spPr>
            <a:xfrm>
              <a:off x="2970160" y="1695266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Applications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2560" y="1775972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Applications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4960" y="1887404"/>
              <a:ext cx="3001646" cy="472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Applications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42944" y="3151702"/>
            <a:ext cx="136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Southbound</a:t>
            </a:r>
          </a:p>
          <a:p>
            <a:pPr algn="ctr"/>
            <a:r>
              <a:rPr lang="en-US" b="1" dirty="0"/>
              <a:t>API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98247" y="2845673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SDN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547518" y="2916274"/>
            <a:ext cx="0" cy="8589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149061" y="3874898"/>
            <a:ext cx="2711802" cy="4603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Operating System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149060" y="4335253"/>
            <a:ext cx="2711802" cy="4603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Hardware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0390" y="2412401"/>
            <a:ext cx="2662527" cy="1565640"/>
            <a:chOff x="452538" y="2412401"/>
            <a:chExt cx="2662527" cy="1565640"/>
          </a:xfrm>
        </p:grpSpPr>
        <p:sp>
          <p:nvSpPr>
            <p:cNvPr id="28" name="Rectangle 27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6499" y="3114708"/>
              <a:ext cx="247795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Network O.S.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6499" y="3550659"/>
              <a:ext cx="2477950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ASIC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7946" y="2637789"/>
              <a:ext cx="222262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Applications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6498" y="2583392"/>
              <a:ext cx="244407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Applications</a:t>
              </a:r>
            </a:p>
          </p:txBody>
        </p:sp>
      </p:grpSp>
      <p:sp>
        <p:nvSpPr>
          <p:cNvPr id="4" name="Rounded Rectangular Callout 3"/>
          <p:cNvSpPr/>
          <p:nvPr/>
        </p:nvSpPr>
        <p:spPr>
          <a:xfrm>
            <a:off x="1437125" y="1188020"/>
            <a:ext cx="1649044" cy="873402"/>
          </a:xfrm>
          <a:prstGeom prst="wedgeRoundRectCallout">
            <a:avLst>
              <a:gd name="adj1" fmla="val -54546"/>
              <a:gd name="adj2" fmla="val 915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Current Switch</a:t>
            </a:r>
          </a:p>
          <a:p>
            <a:pPr algn="ctr"/>
            <a:r>
              <a:rPr lang="en-US" b="1" dirty="0"/>
              <a:t>Vertical stack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7700852" y="3718172"/>
            <a:ext cx="1363769" cy="873402"/>
          </a:xfrm>
          <a:prstGeom prst="wedgeRoundRectCallout">
            <a:avLst>
              <a:gd name="adj1" fmla="val -80032"/>
              <a:gd name="adj2" fmla="val 2747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SDN Switch</a:t>
            </a:r>
          </a:p>
          <a:p>
            <a:pPr algn="ctr"/>
            <a:r>
              <a:rPr lang="en-US" b="1" dirty="0"/>
              <a:t>Decoupled stack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7185379" y="1401184"/>
            <a:ext cx="515473" cy="34750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 flipH="1">
            <a:off x="0" y="3513347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281D-63C8-49C3-84A4-284B5F88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1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 Of SDN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694302" y="2896897"/>
            <a:ext cx="2919114" cy="497527"/>
            <a:chOff x="5053993" y="3449312"/>
            <a:chExt cx="3477204" cy="578240"/>
          </a:xfrm>
        </p:grpSpPr>
        <p:sp>
          <p:nvSpPr>
            <p:cNvPr id="31" name="Rectangle 30"/>
            <p:cNvSpPr/>
            <p:nvPr/>
          </p:nvSpPr>
          <p:spPr>
            <a:xfrm>
              <a:off x="5053993" y="3449312"/>
              <a:ext cx="3477204" cy="5782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31908" y="3502142"/>
              <a:ext cx="2856850" cy="472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Controller (N. O.S.)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694302" y="2008824"/>
            <a:ext cx="2919113" cy="699914"/>
            <a:chOff x="5053993" y="2460936"/>
            <a:chExt cx="3477204" cy="795510"/>
          </a:xfrm>
        </p:grpSpPr>
        <p:sp>
          <p:nvSpPr>
            <p:cNvPr id="32" name="Rectangle 31"/>
            <p:cNvSpPr/>
            <p:nvPr/>
          </p:nvSpPr>
          <p:spPr>
            <a:xfrm>
              <a:off x="5053993" y="2460936"/>
              <a:ext cx="3477204" cy="7955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141811" y="2496380"/>
              <a:ext cx="3146947" cy="664470"/>
              <a:chOff x="2970160" y="1695266"/>
              <a:chExt cx="3306446" cy="66447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970160" y="1695266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Applications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122560" y="1775972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Applications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74960" y="1887404"/>
                <a:ext cx="3001646" cy="472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Applications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6878431" y="3857336"/>
            <a:ext cx="136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Southbound</a:t>
            </a:r>
          </a:p>
          <a:p>
            <a:pPr algn="ctr"/>
            <a:r>
              <a:rPr lang="en-US" b="1" dirty="0"/>
              <a:t>API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883004" y="3447135"/>
            <a:ext cx="0" cy="1112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194449" y="5423118"/>
            <a:ext cx="1572910" cy="732372"/>
            <a:chOff x="5053993" y="4807319"/>
            <a:chExt cx="3477204" cy="1253108"/>
          </a:xfrm>
        </p:grpSpPr>
        <p:sp>
          <p:nvSpPr>
            <p:cNvPr id="30" name="Rectangle 29"/>
            <p:cNvSpPr/>
            <p:nvPr/>
          </p:nvSpPr>
          <p:spPr>
            <a:xfrm>
              <a:off x="5053993" y="4807319"/>
              <a:ext cx="3477204" cy="12531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31909" y="4959719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Switch O.S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31908" y="5407368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Switch HW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354500" y="4549546"/>
            <a:ext cx="1572910" cy="732372"/>
            <a:chOff x="5053993" y="4807319"/>
            <a:chExt cx="3477204" cy="1253108"/>
          </a:xfrm>
        </p:grpSpPr>
        <p:sp>
          <p:nvSpPr>
            <p:cNvPr id="49" name="Rectangle 48"/>
            <p:cNvSpPr/>
            <p:nvPr/>
          </p:nvSpPr>
          <p:spPr>
            <a:xfrm>
              <a:off x="5053993" y="4807319"/>
              <a:ext cx="3477204" cy="12531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431909" y="4959719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Switch O.S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431908" y="5407368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Switch HW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235048" y="5423118"/>
            <a:ext cx="1572910" cy="732372"/>
            <a:chOff x="5053993" y="4807319"/>
            <a:chExt cx="3477204" cy="1253108"/>
          </a:xfrm>
        </p:grpSpPr>
        <p:sp>
          <p:nvSpPr>
            <p:cNvPr id="53" name="Rectangle 52"/>
            <p:cNvSpPr/>
            <p:nvPr/>
          </p:nvSpPr>
          <p:spPr>
            <a:xfrm>
              <a:off x="5053993" y="4807319"/>
              <a:ext cx="3477204" cy="12531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431909" y="4959719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Switch O.S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431908" y="5407368"/>
              <a:ext cx="2711802" cy="44764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Switch HW</a:t>
              </a:r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040457" y="3477311"/>
            <a:ext cx="0" cy="1954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8347776" y="3487553"/>
            <a:ext cx="0" cy="1954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ular Callout 60"/>
          <p:cNvSpPr/>
          <p:nvPr/>
        </p:nvSpPr>
        <p:spPr>
          <a:xfrm>
            <a:off x="4079916" y="2530180"/>
            <a:ext cx="1285483" cy="465174"/>
          </a:xfrm>
          <a:prstGeom prst="wedgeRectCallout">
            <a:avLst>
              <a:gd name="adj1" fmla="val 96553"/>
              <a:gd name="adj2" fmla="val 7614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Global View</a:t>
            </a:r>
          </a:p>
        </p:txBody>
      </p:sp>
      <p:sp>
        <p:nvSpPr>
          <p:cNvPr id="62" name="Rectangular Callout 61"/>
          <p:cNvSpPr/>
          <p:nvPr/>
        </p:nvSpPr>
        <p:spPr>
          <a:xfrm>
            <a:off x="3907028" y="3763001"/>
            <a:ext cx="1433951" cy="465174"/>
          </a:xfrm>
          <a:prstGeom prst="wedgeRectCallout">
            <a:avLst>
              <a:gd name="adj1" fmla="val 101368"/>
              <a:gd name="adj2" fmla="val 541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Programmatic</a:t>
            </a:r>
          </a:p>
          <a:p>
            <a:pPr algn="ctr"/>
            <a:r>
              <a:rPr lang="en-US" sz="1600" b="1" dirty="0"/>
              <a:t>Control</a:t>
            </a:r>
          </a:p>
        </p:txBody>
      </p:sp>
      <p:sp>
        <p:nvSpPr>
          <p:cNvPr id="56" name="Text Placeholder 6"/>
          <p:cNvSpPr>
            <a:spLocks noGrp="1"/>
          </p:cNvSpPr>
          <p:nvPr>
            <p:ph type="body" idx="1"/>
          </p:nvPr>
        </p:nvSpPr>
        <p:spPr>
          <a:xfrm>
            <a:off x="457200" y="1017436"/>
            <a:ext cx="4040188" cy="706791"/>
          </a:xfrm>
        </p:spPr>
        <p:txBody>
          <a:bodyPr/>
          <a:lstStyle/>
          <a:p>
            <a:r>
              <a:rPr lang="en-US" dirty="0"/>
              <a:t>Current Networking</a:t>
            </a:r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017436"/>
            <a:ext cx="4041775" cy="706791"/>
          </a:xfrm>
        </p:spPr>
        <p:txBody>
          <a:bodyPr/>
          <a:lstStyle/>
          <a:p>
            <a:r>
              <a:rPr lang="en-US" dirty="0"/>
              <a:t>SDN Enabled Environment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2591" y="1269953"/>
            <a:ext cx="3247769" cy="51586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5" name="Rectangle 64"/>
          <p:cNvSpPr/>
          <p:nvPr/>
        </p:nvSpPr>
        <p:spPr>
          <a:xfrm>
            <a:off x="3768007" y="1259149"/>
            <a:ext cx="5163402" cy="51586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63" name="Group 62"/>
          <p:cNvGrpSpPr/>
          <p:nvPr/>
        </p:nvGrpSpPr>
        <p:grpSpPr>
          <a:xfrm>
            <a:off x="312458" y="2285390"/>
            <a:ext cx="1316484" cy="890803"/>
            <a:chOff x="452538" y="2412401"/>
            <a:chExt cx="2662527" cy="1573055"/>
          </a:xfrm>
        </p:grpSpPr>
        <p:sp>
          <p:nvSpPr>
            <p:cNvPr id="64" name="Rectangle 63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6498" y="3114707"/>
              <a:ext cx="2477950" cy="43479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Network O.S.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6498" y="3550658"/>
              <a:ext cx="2477950" cy="4347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ASIC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7947" y="2637790"/>
              <a:ext cx="2222623" cy="434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Applications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6496" y="2583392"/>
              <a:ext cx="2444072" cy="434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Applications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030622" y="2655375"/>
            <a:ext cx="1316484" cy="890803"/>
            <a:chOff x="452538" y="2412401"/>
            <a:chExt cx="2662527" cy="1573055"/>
          </a:xfrm>
        </p:grpSpPr>
        <p:sp>
          <p:nvSpPr>
            <p:cNvPr id="71" name="Rectangle 70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6498" y="3114707"/>
              <a:ext cx="2477950" cy="43479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Network O.S.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6498" y="3550658"/>
              <a:ext cx="2477950" cy="4347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ASIC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57947" y="2637790"/>
              <a:ext cx="2222623" cy="434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Applications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6496" y="2583392"/>
              <a:ext cx="2444072" cy="434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Applications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67931" y="3960408"/>
            <a:ext cx="1316484" cy="890803"/>
            <a:chOff x="452538" y="2412401"/>
            <a:chExt cx="2662527" cy="1573055"/>
          </a:xfrm>
        </p:grpSpPr>
        <p:sp>
          <p:nvSpPr>
            <p:cNvPr id="77" name="Rectangle 76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6498" y="3114707"/>
              <a:ext cx="2477950" cy="43479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Network O.S.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6498" y="3550658"/>
              <a:ext cx="2477950" cy="4347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ASIC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7947" y="2637790"/>
              <a:ext cx="2222623" cy="434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Applications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6496" y="2583392"/>
              <a:ext cx="2444072" cy="434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Applications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75969-7342-435C-B716-0612D0C4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7359" y="6447547"/>
            <a:ext cx="2133600" cy="365125"/>
          </a:xfrm>
        </p:spPr>
        <p:txBody>
          <a:bodyPr/>
          <a:lstStyle/>
          <a:p>
            <a:fld id="{AC4167AE-A5F2-FF41-8C5B-1BCD45BF31CE}" type="slidenum">
              <a:rPr lang="en-US" sz="1100" b="1" smtClean="0"/>
              <a:t>8</a:t>
            </a:fld>
            <a:endParaRPr lang="en-US" sz="1100" b="1"/>
          </a:p>
        </p:txBody>
      </p:sp>
    </p:spTree>
    <p:extLst>
      <p:ext uri="{BB962C8B-B14F-4D97-AF65-F5344CB8AC3E}">
        <p14:creationId xmlns:p14="http://schemas.microsoft.com/office/powerpoint/2010/main" val="205924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 Of SDN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017436"/>
            <a:ext cx="4040188" cy="706791"/>
          </a:xfrm>
        </p:spPr>
        <p:txBody>
          <a:bodyPr/>
          <a:lstStyle/>
          <a:p>
            <a:r>
              <a:rPr lang="en-US" dirty="0"/>
              <a:t>Current Networking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833290" y="1017436"/>
            <a:ext cx="4041775" cy="706791"/>
          </a:xfrm>
        </p:spPr>
        <p:txBody>
          <a:bodyPr/>
          <a:lstStyle/>
          <a:p>
            <a:r>
              <a:rPr lang="en-US" dirty="0"/>
              <a:t>SDN Enabled Environment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03735" y="1861827"/>
            <a:ext cx="2732961" cy="2193808"/>
            <a:chOff x="5215470" y="2312475"/>
            <a:chExt cx="3613509" cy="4146666"/>
          </a:xfrm>
        </p:grpSpPr>
        <p:grpSp>
          <p:nvGrpSpPr>
            <p:cNvPr id="46" name="Group 45"/>
            <p:cNvGrpSpPr/>
            <p:nvPr/>
          </p:nvGrpSpPr>
          <p:grpSpPr>
            <a:xfrm>
              <a:off x="5715323" y="3200548"/>
              <a:ext cx="2919114" cy="497527"/>
              <a:chOff x="5053993" y="3449312"/>
              <a:chExt cx="3477204" cy="57824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053993" y="3449312"/>
                <a:ext cx="3477204" cy="5782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431908" y="3502142"/>
                <a:ext cx="2856850" cy="472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Controller (N. O.S.)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715323" y="2312475"/>
              <a:ext cx="2919113" cy="699914"/>
              <a:chOff x="5053993" y="2460936"/>
              <a:chExt cx="3477204" cy="79551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053993" y="2460936"/>
                <a:ext cx="3477204" cy="79551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5141811" y="2496380"/>
                <a:ext cx="3146947" cy="664470"/>
                <a:chOff x="2970160" y="1695266"/>
                <a:chExt cx="3306446" cy="66447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970160" y="1695266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122560" y="1775972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274960" y="1887404"/>
                  <a:ext cx="3001646" cy="472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/>
                    <a:t>Applications</a:t>
                  </a:r>
                </a:p>
              </p:txBody>
            </p:sp>
          </p:grpSp>
        </p:grpSp>
        <p:sp>
          <p:nvSpPr>
            <p:cNvPr id="36" name="TextBox 35"/>
            <p:cNvSpPr txBox="1"/>
            <p:nvPr/>
          </p:nvSpPr>
          <p:spPr>
            <a:xfrm>
              <a:off x="6982180" y="3986763"/>
              <a:ext cx="1195814" cy="814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Southbound</a:t>
              </a:r>
            </a:p>
            <a:p>
              <a:pPr algn="ctr"/>
              <a:r>
                <a:rPr lang="en-US" sz="1100" b="1" dirty="0"/>
                <a:t>API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6904025" y="3750786"/>
              <a:ext cx="0" cy="111203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5215470" y="5726769"/>
              <a:ext cx="1572910" cy="732372"/>
              <a:chOff x="5053993" y="4807319"/>
              <a:chExt cx="3477204" cy="12531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053993" y="4807319"/>
                <a:ext cx="3477204" cy="125310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5431909" y="4959719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Switch O.S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431908" y="5407368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Switch HW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375521" y="4853197"/>
              <a:ext cx="1572910" cy="732372"/>
              <a:chOff x="5053993" y="4807319"/>
              <a:chExt cx="3477204" cy="1253108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053993" y="4807319"/>
                <a:ext cx="3477204" cy="125310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5431909" y="4959719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Switch O.S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5431908" y="5407368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Switch HW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256069" y="5726769"/>
              <a:ext cx="1572910" cy="732372"/>
              <a:chOff x="5053993" y="4807319"/>
              <a:chExt cx="3477204" cy="125310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053993" y="4807319"/>
                <a:ext cx="3477204" cy="125310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b="1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5431909" y="4959719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Switch O.S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5431908" y="5407368"/>
                <a:ext cx="2711802" cy="4476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/>
                  <a:t>Switch HW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>
              <a:off x="6061478" y="3780962"/>
              <a:ext cx="0" cy="19543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8368797" y="3791204"/>
              <a:ext cx="0" cy="195430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247144" y="1269953"/>
            <a:ext cx="3502938" cy="46757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956272" y="1259149"/>
            <a:ext cx="4918793" cy="46865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795" y="4340212"/>
            <a:ext cx="3572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7160">
              <a:buFont typeface="Arial"/>
              <a:buChar char="•"/>
            </a:pPr>
            <a:r>
              <a:rPr lang="en-US" sz="1600" b="1" dirty="0"/>
              <a:t>Distributed protocols</a:t>
            </a:r>
          </a:p>
          <a:p>
            <a:pPr lvl="1" indent="-137160">
              <a:buFont typeface="Arial"/>
              <a:buChar char="•"/>
            </a:pPr>
            <a:r>
              <a:rPr lang="en-US" sz="1600" dirty="0"/>
              <a:t>Each switch has a brain</a:t>
            </a:r>
          </a:p>
          <a:p>
            <a:pPr lvl="1" indent="-137160">
              <a:buFont typeface="Arial"/>
              <a:buChar char="•"/>
            </a:pPr>
            <a:r>
              <a:rPr lang="en-US" sz="1600" dirty="0"/>
              <a:t>Hard to achieve optimal solution</a:t>
            </a:r>
          </a:p>
          <a:p>
            <a:pPr indent="-137160">
              <a:buFont typeface="Arial"/>
              <a:buChar char="•"/>
            </a:pPr>
            <a:r>
              <a:rPr lang="en-US" sz="1600" b="1" dirty="0"/>
              <a:t>Network configured indirectly</a:t>
            </a:r>
          </a:p>
          <a:p>
            <a:pPr lvl="1" indent="-137160">
              <a:buFont typeface="Arial"/>
              <a:buChar char="•"/>
            </a:pPr>
            <a:r>
              <a:rPr lang="en-US" sz="1600" dirty="0"/>
              <a:t>Configure protocols</a:t>
            </a:r>
          </a:p>
          <a:p>
            <a:pPr lvl="1" indent="-137160">
              <a:buFont typeface="Arial"/>
              <a:buChar char="•"/>
            </a:pPr>
            <a:r>
              <a:rPr lang="en-US" sz="1600" dirty="0"/>
              <a:t>Hope protocols converge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84818" y="4376052"/>
            <a:ext cx="5513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7160">
              <a:buFont typeface="Arial"/>
              <a:buChar char="•"/>
            </a:pPr>
            <a:r>
              <a:rPr lang="en-US" sz="1600" b="1" dirty="0"/>
              <a:t>Global view of the network</a:t>
            </a:r>
          </a:p>
          <a:p>
            <a:pPr lvl="1" indent="-137160">
              <a:buFont typeface="Arial"/>
              <a:buChar char="•"/>
            </a:pPr>
            <a:r>
              <a:rPr lang="en-US" sz="1600" dirty="0"/>
              <a:t>Applications can achieve optimal</a:t>
            </a:r>
          </a:p>
          <a:p>
            <a:pPr indent="-137160">
              <a:buFont typeface="Arial"/>
              <a:buChar char="•"/>
            </a:pPr>
            <a:r>
              <a:rPr lang="en-US" sz="1600" b="1" dirty="0"/>
              <a:t>Southbound API gives fine grained control over switch</a:t>
            </a:r>
          </a:p>
          <a:p>
            <a:pPr lvl="1" indent="-137160">
              <a:buFont typeface="Arial"/>
              <a:buChar char="•"/>
            </a:pPr>
            <a:r>
              <a:rPr lang="en-US" sz="1600" dirty="0"/>
              <a:t>Network configured directly</a:t>
            </a:r>
          </a:p>
          <a:p>
            <a:pPr lvl="1" indent="-137160">
              <a:buFont typeface="Arial"/>
              <a:buChar char="•"/>
            </a:pPr>
            <a:r>
              <a:rPr lang="en-US" sz="1600" dirty="0"/>
              <a:t>Allows automation</a:t>
            </a:r>
          </a:p>
          <a:p>
            <a:pPr lvl="1" indent="-137160">
              <a:buFont typeface="Arial"/>
              <a:buChar char="•"/>
            </a:pPr>
            <a:r>
              <a:rPr lang="en-US" sz="1600" dirty="0"/>
              <a:t>Allows definition of new interfaces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337586" y="1970746"/>
            <a:ext cx="1316484" cy="890803"/>
            <a:chOff x="452538" y="2412401"/>
            <a:chExt cx="2662527" cy="1573055"/>
          </a:xfrm>
        </p:grpSpPr>
        <p:sp>
          <p:nvSpPr>
            <p:cNvPr id="59" name="Rectangle 58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6498" y="3114707"/>
              <a:ext cx="2477950" cy="43479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Network O.S.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6498" y="3550658"/>
              <a:ext cx="2477950" cy="4347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ASIC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7947" y="2637790"/>
              <a:ext cx="2222623" cy="434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Applications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6496" y="2583392"/>
              <a:ext cx="2444072" cy="434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Applications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72601" y="2071054"/>
            <a:ext cx="1316484" cy="890803"/>
            <a:chOff x="452538" y="2412401"/>
            <a:chExt cx="2662527" cy="1573055"/>
          </a:xfrm>
        </p:grpSpPr>
        <p:sp>
          <p:nvSpPr>
            <p:cNvPr id="68" name="Rectangle 67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6498" y="3114707"/>
              <a:ext cx="2477950" cy="43479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Network O.S.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6498" y="3550658"/>
              <a:ext cx="2477950" cy="4347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ASIC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7947" y="2637790"/>
              <a:ext cx="2222623" cy="434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Applications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6496" y="2583392"/>
              <a:ext cx="2444072" cy="434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Applications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414359" y="3357384"/>
            <a:ext cx="1316484" cy="890803"/>
            <a:chOff x="452538" y="2412401"/>
            <a:chExt cx="2662527" cy="1573055"/>
          </a:xfrm>
        </p:grpSpPr>
        <p:sp>
          <p:nvSpPr>
            <p:cNvPr id="74" name="Rectangle 73"/>
            <p:cNvSpPr/>
            <p:nvPr/>
          </p:nvSpPr>
          <p:spPr>
            <a:xfrm>
              <a:off x="452538" y="2412401"/>
              <a:ext cx="2662527" cy="156564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6498" y="3114707"/>
              <a:ext cx="2477950" cy="43479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Network O.S.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6498" y="3550658"/>
              <a:ext cx="2477950" cy="4347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ASIC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7947" y="2637790"/>
              <a:ext cx="2222623" cy="434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Applications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6496" y="2583392"/>
              <a:ext cx="2444072" cy="434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Applications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D7F1D-622E-41B5-B56F-4114D03B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67AE-A5F2-FF41-8C5B-1BCD45BF3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8743</TotalTime>
  <Words>1874</Words>
  <Application>Microsoft Office PowerPoint</Application>
  <PresentationFormat>On-screen Show (4:3)</PresentationFormat>
  <Paragraphs>607</Paragraphs>
  <Slides>33</Slides>
  <Notes>33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Helvetica</vt:lpstr>
      <vt:lpstr>Times New Roman</vt:lpstr>
      <vt:lpstr>Wingdings</vt:lpstr>
      <vt:lpstr>Office Theme</vt:lpstr>
      <vt:lpstr>Software Defined Networking and Open Flow Protocol</vt:lpstr>
      <vt:lpstr>Outline</vt:lpstr>
      <vt:lpstr>Section 1</vt:lpstr>
      <vt:lpstr>Network Today…</vt:lpstr>
      <vt:lpstr>Implications of Networking…</vt:lpstr>
      <vt:lpstr>Background: Switch Internals</vt:lpstr>
      <vt:lpstr>Software Defined Networking</vt:lpstr>
      <vt:lpstr>Implications Of SDN</vt:lpstr>
      <vt:lpstr>Implications Of SDN</vt:lpstr>
      <vt:lpstr>How SDN Works</vt:lpstr>
      <vt:lpstr>How to Pick an SDN Environment</vt:lpstr>
      <vt:lpstr>The SDN Stack</vt:lpstr>
      <vt:lpstr>Dimensions of SDN Environments: Vendor Devices</vt:lpstr>
      <vt:lpstr>Dimensions of SDN Environments: Switch Hardware</vt:lpstr>
      <vt:lpstr>Dimensions of SDN Environments:  Southbound Interface</vt:lpstr>
      <vt:lpstr>Dimensions of SDN Environments: Controller Types</vt:lpstr>
      <vt:lpstr>BigSwitch</vt:lpstr>
      <vt:lpstr>SDN EcoSystem</vt:lpstr>
      <vt:lpstr>SDN Stack</vt:lpstr>
      <vt:lpstr>Section2: Southbound API: OpenFlow</vt:lpstr>
      <vt:lpstr>OpenFlow</vt:lpstr>
      <vt:lpstr>How SDN Works: OpenFlow</vt:lpstr>
      <vt:lpstr>OpenFlow: Anatomy of a Flow Table Entry</vt:lpstr>
      <vt:lpstr>OpenFlow: Types of Messages</vt:lpstr>
      <vt:lpstr>Dimension of SDN Applications: Rule installation</vt:lpstr>
      <vt:lpstr>Dimension of SDN Applications: Rule installation</vt:lpstr>
      <vt:lpstr>Dimensions of SDN Applications: Granularity of Rules</vt:lpstr>
      <vt:lpstr>Dimensions of SDN Applications: Granularity of Rules</vt:lpstr>
      <vt:lpstr>Dimensions of SDN Applications: Granularity of Rules</vt:lpstr>
      <vt:lpstr>Google’ B4 Application</vt:lpstr>
      <vt:lpstr>OpenFlow: Message Formats</vt:lpstr>
      <vt:lpstr>OpenFlow Actions (Partial list  from OpenFlow 1.0 spec)</vt:lpstr>
      <vt:lpstr>Conclusion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Theophilus Benson</dc:creator>
  <cp:lastModifiedBy>Masoud Sabaei</cp:lastModifiedBy>
  <cp:revision>183</cp:revision>
  <cp:lastPrinted>2021-12-18T16:36:12Z</cp:lastPrinted>
  <dcterms:created xsi:type="dcterms:W3CDTF">2014-04-06T01:54:31Z</dcterms:created>
  <dcterms:modified xsi:type="dcterms:W3CDTF">2021-12-19T05:46:57Z</dcterms:modified>
</cp:coreProperties>
</file>