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42"/>
  </p:notesMasterIdLst>
  <p:sldIdLst>
    <p:sldId id="256" r:id="rId3"/>
    <p:sldId id="311" r:id="rId4"/>
    <p:sldId id="261" r:id="rId5"/>
    <p:sldId id="318" r:id="rId6"/>
    <p:sldId id="319" r:id="rId7"/>
    <p:sldId id="320" r:id="rId8"/>
    <p:sldId id="321" r:id="rId9"/>
    <p:sldId id="323" r:id="rId10"/>
    <p:sldId id="362" r:id="rId11"/>
    <p:sldId id="332" r:id="rId12"/>
    <p:sldId id="342" r:id="rId13"/>
    <p:sldId id="337" r:id="rId14"/>
    <p:sldId id="333" r:id="rId15"/>
    <p:sldId id="335" r:id="rId16"/>
    <p:sldId id="336" r:id="rId17"/>
    <p:sldId id="334" r:id="rId18"/>
    <p:sldId id="357" r:id="rId19"/>
    <p:sldId id="338" r:id="rId20"/>
    <p:sldId id="343" r:id="rId21"/>
    <p:sldId id="340" r:id="rId22"/>
    <p:sldId id="341" r:id="rId23"/>
    <p:sldId id="344" r:id="rId24"/>
    <p:sldId id="324" r:id="rId25"/>
    <p:sldId id="325" r:id="rId26"/>
    <p:sldId id="358" r:id="rId27"/>
    <p:sldId id="329" r:id="rId28"/>
    <p:sldId id="345" r:id="rId29"/>
    <p:sldId id="328" r:id="rId30"/>
    <p:sldId id="354" r:id="rId31"/>
    <p:sldId id="355" r:id="rId32"/>
    <p:sldId id="330" r:id="rId33"/>
    <p:sldId id="331" r:id="rId34"/>
    <p:sldId id="351" r:id="rId35"/>
    <p:sldId id="346" r:id="rId36"/>
    <p:sldId id="348" r:id="rId37"/>
    <p:sldId id="349" r:id="rId38"/>
    <p:sldId id="360" r:id="rId39"/>
    <p:sldId id="361" r:id="rId40"/>
    <p:sldId id="294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669900"/>
    <a:srgbClr val="0033CC"/>
    <a:srgbClr val="CCFFCC"/>
    <a:srgbClr val="990000"/>
    <a:srgbClr val="66FFCC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7" autoAdjust="0"/>
    <p:restoredTop sz="88641" autoAdjust="0"/>
  </p:normalViewPr>
  <p:slideViewPr>
    <p:cSldViewPr>
      <p:cViewPr varScale="1">
        <p:scale>
          <a:sx n="58" d="100"/>
          <a:sy n="58" d="100"/>
        </p:scale>
        <p:origin x="626" y="1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28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70CC7A-BF82-4BCE-B458-9A9639FE7EA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65900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D38F6A-25C9-4371-93EA-C86F91AF865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094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96C29A-AF17-4C35-BC85-756F620491AD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8682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BC342F-5617-4028-8D15-98228A738E23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60621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906685-1DC9-4EEA-8743-932EC942FA8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27564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FAAC84-ACF9-418B-BCC2-4B41F6839DF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1667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16E282-405C-4ABF-9A25-A8A571DBD0FA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5160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8125AB-C95B-4C06-A777-669DE81E7E60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0680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F063B-B35D-473C-BCA9-27FBC3E5A792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76788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F6272-C61B-439E-AE72-49F82620CBC9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2268063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BD05B3-6E27-46B6-B7DE-41F214609BDB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5258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BC5AF-79D7-4EEF-9D39-A09C44000153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07621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C9D7C5-07E8-43C4-B687-FFD9062D96BA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3497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09BFD0-B3F1-453C-84DE-5F1E680A723D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14950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86414A-B995-4DA1-852A-EBB588F0B659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617368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6E7849-F36E-4359-8CCD-60999C2E78DD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304862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E51DED-1827-45B2-BF6B-4BE8ADA13792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42537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5E2F26-8E0D-4226-8D31-4EFC2551EC13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63138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2B9870-3AF2-4D5C-9D82-4742C9EA7B4A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9991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9AC921-3A9C-4F52-8627-93DB8C293FB5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18883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42FF92-9D4F-4548-9D2D-6368E9D93ED6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128858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D9CBC2-A07E-4C92-BCA0-EC63BEFB36D7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5557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002FDA-B1EC-45A1-993B-F7B729BE5B09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86964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484714-8024-4E7C-86C3-BF25B9885340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32795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80A52-B77B-49DD-A214-A6D562F3663E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939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861C7A-5557-4563-88A2-5632FC8E70EB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72511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FF567A-7E26-489C-90B8-FDC0CBF4B3D4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058388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820482-DB93-4E91-B983-ABE68F026B0B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970150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2CE918-4A71-484B-BA00-12BB6CF56E30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587442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64F1BE-9B5D-4796-850F-6433D0516BE1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076547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625C9D-DB08-456C-B150-B9D4036FF9FD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94290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E96D5E-82E8-4570-98E3-A52814226FD3}" type="slidenum">
              <a:rPr lang="en-US" altLang="fa-IR" smtClean="0"/>
              <a:pPr>
                <a:spcBef>
                  <a:spcPct val="0"/>
                </a:spcBef>
              </a:pPr>
              <a:t>37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886605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3EDD05-21A2-4297-8CF2-383D1AFFD0EA}" type="slidenum">
              <a:rPr lang="en-US" altLang="fa-IR" smtClean="0"/>
              <a:pPr>
                <a:spcBef>
                  <a:spcPct val="0"/>
                </a:spcBef>
              </a:pPr>
              <a:t>38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19193414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82C7FF-ED78-48A5-B6B8-805DCFBE1BA1}" type="slidenum">
              <a:rPr lang="en-US" altLang="fa-IR" smtClean="0"/>
              <a:pPr>
                <a:spcBef>
                  <a:spcPct val="0"/>
                </a:spcBef>
              </a:pPr>
              <a:t>39</a:t>
            </a:fld>
            <a:endParaRPr lang="en-US" altLang="fa-IR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1714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35C503-A959-421A-A0E7-6AD3D18E9464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4891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00FACB-CB8D-4454-9D9C-265AABEFC5FB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434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065B9A-8010-47D9-9393-0941713F3F67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3829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C2B69B-9EE6-4CC0-B2D4-02145684AE29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61921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5C6203-6652-47DD-8B77-3B650B7EA183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796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5C6203-6652-47DD-8B77-3B650B7EA183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7253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16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528CF-3C44-428A-9912-D0BD583C52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450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7F895-1036-41FA-B255-63D11579C0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559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929AD-C8CA-4500-A620-DB9CB5CED20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86210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CF19D-E815-4380-B067-3EAFB5323A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6003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A745D-3AE7-40EF-AAF4-34675CEDCC8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56214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DBAE-CE91-4C74-8E32-5AA2C9C1BDB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1141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059C4-3ED1-4DED-9DB7-63A7A5EB944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2673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9B2BE-C551-4753-9167-84FA5902090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72225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065F7-BDFF-479E-BC6F-E1338988B58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56284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782-D3EB-433C-8840-5DC49E2B55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741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97A8F-3574-4450-B873-366E278F42A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0945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9812E-0177-4FB2-AF13-E0107DE5C6F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53817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6CFAF-E0F9-448A-AD6F-8E4A7FF5039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21434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15C6C-A313-4BE9-B5FA-F360F4282F2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52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FF5A0-08CE-4DA3-96EF-3ADD820299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142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E77B-EAB3-478F-BE71-E0F75690A41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785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C7A89-164C-4BEB-A37B-A17E260CA9E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217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DC2A5-6E94-49DD-A3B2-DE0363ED30A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047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FAFD-9600-49E2-BB5A-06857D157CA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785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5A985-DC8F-4D4B-8499-C90F8BA1850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9224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480B8-CEE5-4C82-9FB0-9BC846D2E58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871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79EBEC-860E-45BA-96BC-6ABD233767C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A8A85AA-5899-4E62-8427-40A3842B743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ample%20Paper%20Structure.l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How to Read Technical Papers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 bwMode="auto">
          <a:xfrm rot="5400000" flipV="1">
            <a:off x="7185596" y="4488309"/>
            <a:ext cx="1511300" cy="14097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 defTabSz="1019175" eaLnBrk="1" hangingPunct="1">
              <a:defRPr/>
            </a:pPr>
            <a:endParaRPr lang="fa-IR"/>
          </a:p>
        </p:txBody>
      </p:sp>
      <p:sp>
        <p:nvSpPr>
          <p:cNvPr id="3" name="Isosceles Triangle 2"/>
          <p:cNvSpPr/>
          <p:nvPr/>
        </p:nvSpPr>
        <p:spPr bwMode="auto">
          <a:xfrm rot="5400000">
            <a:off x="5539358" y="4323209"/>
            <a:ext cx="1882775" cy="180022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1"/>
          <a:lstStyle/>
          <a:p>
            <a:pPr defTabSz="1019175" eaLnBrk="1" hangingPunct="1">
              <a:defRPr/>
            </a:pPr>
            <a:endParaRPr lang="fa-IR"/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BA51F-75C5-4277-A036-11CA2B624D1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984" y="908720"/>
            <a:ext cx="7772400" cy="46482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  <a:defRPr/>
            </a:pPr>
            <a:r>
              <a:rPr lang="en-US" dirty="0" smtClean="0"/>
              <a:t>Paper Reading Methodology</a:t>
            </a:r>
            <a:r>
              <a:rPr lang="en-GB" dirty="0" smtClean="0"/>
              <a:t>:</a:t>
            </a:r>
          </a:p>
          <a:p>
            <a:pPr marL="739775" lvl="1" indent="-341313" defTabSz="449263" eaLnBrk="1" hangingPunct="1">
              <a:lnSpc>
                <a:spcPct val="93000"/>
              </a:lnSpc>
              <a:defRPr/>
            </a:pPr>
            <a:r>
              <a:rPr lang="en-GB" sz="2600" dirty="0" smtClean="0"/>
              <a:t>During choosing area/topic: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sz="2800" dirty="0" smtClean="0"/>
              <a:t>Need to start from </a:t>
            </a:r>
            <a:r>
              <a:rPr lang="en-GB" sz="2800" u="sng" dirty="0" smtClean="0"/>
              <a:t>broad</a:t>
            </a:r>
            <a:r>
              <a:rPr lang="en-GB" sz="2800" dirty="0" smtClean="0"/>
              <a:t> and end with </a:t>
            </a:r>
            <a:r>
              <a:rPr lang="en-GB" sz="2800" u="sng" dirty="0" smtClean="0"/>
              <a:t>specific</a:t>
            </a:r>
            <a:r>
              <a:rPr lang="en-GB" sz="2800" dirty="0" smtClean="0"/>
              <a:t> gradually: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sz="2800" b="1" dirty="0" smtClean="0"/>
              <a:t>Beginning</a:t>
            </a:r>
            <a:r>
              <a:rPr lang="en-GB" sz="2800" dirty="0" smtClean="0"/>
              <a:t>: read many papers fast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sz="2800" dirty="0" smtClean="0"/>
              <a:t>…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sz="2800" b="1" dirty="0" smtClean="0"/>
              <a:t>End</a:t>
            </a:r>
            <a:r>
              <a:rPr lang="en-GB" sz="2800" dirty="0" smtClean="0"/>
              <a:t>: read few papers in depth</a:t>
            </a:r>
            <a:endParaRPr lang="en-US" sz="2800" dirty="0" smtClean="0"/>
          </a:p>
          <a:p>
            <a:pPr marL="739776" lvl="1" indent="-341313" defTabSz="449263" eaLnBrk="1" hangingPunct="1">
              <a:defRPr/>
            </a:pPr>
            <a:r>
              <a:rPr lang="de-DE" sz="2400" dirty="0" smtClean="0"/>
              <a:t>If found a key paper:</a:t>
            </a:r>
          </a:p>
          <a:p>
            <a:pPr marL="1141413" lvl="2" indent="-341313" defTabSz="449263" eaLnBrk="1" hangingPunct="1">
              <a:buFont typeface="Arial" charset="0"/>
              <a:buChar char="−"/>
              <a:defRPr/>
            </a:pPr>
            <a:r>
              <a:rPr lang="de-DE" dirty="0" smtClean="0"/>
              <a:t>Refer backward and forward</a:t>
            </a:r>
          </a:p>
          <a:p>
            <a:pPr marL="1141413" lvl="2" indent="-341313" defTabSz="449263" eaLnBrk="1" hangingPunct="1">
              <a:buFont typeface="Arial" charset="0"/>
              <a:buChar char="−"/>
              <a:defRPr/>
            </a:pPr>
            <a:r>
              <a:rPr lang="de-DE" dirty="0" smtClean="0"/>
              <a:t>Explore </a:t>
            </a:r>
            <a:r>
              <a:rPr lang="de-DE" smtClean="0"/>
              <a:t>related papers</a:t>
            </a:r>
          </a:p>
          <a:p>
            <a:pPr marL="1141413" lvl="2" indent="-341313" defTabSz="449263" eaLnBrk="1" hangingPunct="1">
              <a:buFont typeface="Arial" charset="0"/>
              <a:buChar char="−"/>
              <a:defRPr/>
            </a:pPr>
            <a:endParaRPr lang="de-DE"/>
          </a:p>
          <a:p>
            <a:pPr marL="1141413" lvl="2" indent="-341313" defTabSz="449263" eaLnBrk="1" hangingPunct="1">
              <a:buFont typeface="Arial" charset="0"/>
              <a:buChar char="−"/>
              <a:defRPr/>
            </a:pPr>
            <a:r>
              <a:rPr lang="de-DE">
                <a:hlinkClick r:id="rId3"/>
              </a:rPr>
              <a:t>https://</a:t>
            </a:r>
            <a:r>
              <a:rPr lang="de-DE" smtClean="0">
                <a:hlinkClick r:id="rId3"/>
              </a:rPr>
              <a:t>scholar.google.com</a:t>
            </a:r>
            <a:endParaRPr lang="de-DE" smtClean="0"/>
          </a:p>
          <a:p>
            <a:pPr marL="1141413" lvl="2" indent="-341313" defTabSz="449263" eaLnBrk="1" hangingPunct="1">
              <a:buFont typeface="Arial" charset="0"/>
              <a:buChar char="−"/>
              <a:defRPr/>
            </a:pPr>
            <a:endParaRPr lang="de-DE" dirty="0" smtClean="0"/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Engineering Research Papers</a:t>
            </a:r>
            <a:endParaRPr lang="de-DE" altLang="fa-IR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64288" y="5013176"/>
            <a:ext cx="215900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5436096" y="4149080"/>
            <a:ext cx="0" cy="2095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5444480" y="6237312"/>
            <a:ext cx="3448000" cy="151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ED551-36C4-4BC9-ADEF-8C8D809D516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1071563"/>
            <a:ext cx="8858250" cy="542925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Paper Reading Methodology</a:t>
            </a:r>
            <a:r>
              <a:rPr lang="en-GB" altLang="fa-IR" smtClean="0"/>
              <a:t>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GB" altLang="fa-IR" sz="2600" smtClean="0"/>
              <a:t>During choosing area/topic (if options not provided to you):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GB" altLang="fa-IR" smtClean="0"/>
              <a:t>Browse recent conference proceedings/journals</a:t>
            </a:r>
          </a:p>
          <a:p>
            <a:pPr marL="1598613" lvl="3" indent="-341313" defTabSz="449263" eaLnBrk="1" hangingPunct="1">
              <a:lnSpc>
                <a:spcPct val="93000"/>
              </a:lnSpc>
            </a:pPr>
            <a:r>
              <a:rPr lang="en-GB" altLang="fa-IR" sz="2000" smtClean="0"/>
              <a:t>Good ones? (Ask your advisor)</a:t>
            </a:r>
          </a:p>
          <a:p>
            <a:pPr marL="1598613" lvl="3" indent="-341313" defTabSz="449263" eaLnBrk="1" hangingPunct="1">
              <a:lnSpc>
                <a:spcPct val="93000"/>
              </a:lnSpc>
            </a:pPr>
            <a:r>
              <a:rPr lang="en-GB" altLang="fa-IR" sz="2000" smtClean="0"/>
              <a:t>Journals vs. conferences (rigorous review, newer achievements)</a:t>
            </a:r>
            <a:endParaRPr lang="en-GB" altLang="fa-IR" sz="1800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GB" altLang="fa-IR" smtClean="0"/>
              <a:t>Choose appropriate sessions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GB" altLang="fa-IR" smtClean="0"/>
              <a:t>Read the paper titles and choose the papers of your interest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GB" altLang="fa-IR" smtClean="0"/>
              <a:t>Old problems (not solved well): low priority</a:t>
            </a:r>
          </a:p>
          <a:p>
            <a:pPr marL="1598613" lvl="3" indent="-341313" defTabSz="449263" eaLnBrk="1" hangingPunct="1">
              <a:lnSpc>
                <a:spcPct val="93000"/>
              </a:lnSpc>
            </a:pPr>
            <a:r>
              <a:rPr lang="en-GB" altLang="fa-IR" sz="2000" smtClean="0"/>
              <a:t>E.g. give a better solution to an</a:t>
            </a:r>
            <a:r>
              <a:rPr lang="en-US" altLang="fa-IR" sz="2000" smtClean="0"/>
              <a:t> old </a:t>
            </a:r>
            <a:r>
              <a:rPr lang="en-GB" altLang="fa-IR" sz="2000" smtClean="0"/>
              <a:t>NP-complete problem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GB" altLang="fa-IR" sz="2800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sz="2800" smtClean="0"/>
          </a:p>
          <a:p>
            <a:pPr marL="341313" indent="-341313" defTabSz="449263" eaLnBrk="1" hangingPunct="1"/>
            <a:endParaRPr lang="de-DE" altLang="fa-IR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Engineering Research Papers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2D0EEC-7374-48B2-B0D4-12D0287A801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  <a:defRPr/>
            </a:pPr>
            <a:r>
              <a:rPr lang="en-US" dirty="0" smtClean="0"/>
              <a:t>Paper Reading Methodology</a:t>
            </a:r>
            <a:r>
              <a:rPr lang="en-GB" dirty="0" smtClean="0"/>
              <a:t>: 3-pass approach</a:t>
            </a:r>
          </a:p>
          <a:p>
            <a:pPr marL="341313" indent="-341313" defTabSz="449263" eaLnBrk="1" hangingPunct="1">
              <a:lnSpc>
                <a:spcPct val="93000"/>
              </a:lnSpc>
              <a:defRPr/>
            </a:pPr>
            <a:endParaRPr lang="en-GB" sz="500" u="sng" dirty="0" smtClean="0"/>
          </a:p>
          <a:p>
            <a:pPr marL="1047750" lvl="1" indent="-514350" defTabSz="449263" eaLnBrk="1" hangingPunct="1">
              <a:buFont typeface="+mj-lt"/>
              <a:buAutoNum type="arabicPeriod"/>
              <a:defRPr/>
            </a:pPr>
            <a:r>
              <a:rPr lang="en-US" sz="2600" dirty="0" smtClean="0"/>
              <a:t>Get general idea</a:t>
            </a:r>
          </a:p>
          <a:p>
            <a:pPr marL="1047750" lvl="1" indent="-514350" defTabSz="449263" eaLnBrk="1" hangingPunct="1">
              <a:buFont typeface="+mj-lt"/>
              <a:buAutoNum type="arabicPeriod"/>
              <a:defRPr/>
            </a:pPr>
            <a:r>
              <a:rPr lang="en-US" sz="2600" dirty="0" smtClean="0"/>
              <a:t>Grasp the paper’s content </a:t>
            </a:r>
          </a:p>
          <a:p>
            <a:pPr marL="1449387" lvl="2" indent="-514350" defTabSz="449263" eaLnBrk="1" hangingPunct="1">
              <a:defRPr/>
            </a:pPr>
            <a:r>
              <a:rPr lang="en-US" smtClean="0"/>
              <a:t>Not </a:t>
            </a:r>
            <a:r>
              <a:rPr lang="en-US" dirty="0" smtClean="0"/>
              <a:t>in details</a:t>
            </a:r>
          </a:p>
          <a:p>
            <a:pPr marL="1047750" lvl="1" indent="-514350" defTabSz="449263" eaLnBrk="1" hangingPunct="1">
              <a:buFont typeface="+mj-lt"/>
              <a:buAutoNum type="arabicPeriod"/>
              <a:defRPr/>
            </a:pPr>
            <a:r>
              <a:rPr lang="en-US" sz="2600" dirty="0" smtClean="0"/>
              <a:t>Understand the paper in depth</a:t>
            </a:r>
          </a:p>
          <a:p>
            <a:pPr marL="1165225" lvl="2" indent="-231775" defTabSz="449263" eaLnBrk="1" hangingPunct="1">
              <a:defRPr/>
            </a:pPr>
            <a:endParaRPr lang="en-US" sz="2800" dirty="0" smtClean="0"/>
          </a:p>
          <a:p>
            <a:pPr marL="341313" indent="-341313" defTabSz="449263" eaLnBrk="1" hangingPunct="1">
              <a:defRPr/>
            </a:pPr>
            <a:endParaRPr lang="de-DE" dirty="0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Engineering Research Papers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6AF7B2-7A4B-42C3-A62D-58F27346A9F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19200"/>
            <a:ext cx="8496944" cy="46482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Pass 1 (get general idea):</a:t>
            </a:r>
            <a:endParaRPr lang="en-GB" altLang="fa-IR" dirty="0" smtClean="0"/>
          </a:p>
          <a:p>
            <a:pPr marL="341313" indent="-341313" defTabSz="449263" eaLnBrk="1" hangingPunct="1">
              <a:lnSpc>
                <a:spcPct val="93000"/>
              </a:lnSpc>
            </a:pPr>
            <a:endParaRPr lang="en-GB" altLang="fa-IR" sz="500" u="sng" dirty="0" smtClean="0"/>
          </a:p>
          <a:p>
            <a:pPr marL="1047750" lvl="1" indent="-514350" defTabSz="449263" eaLnBrk="1" hangingPunct="1"/>
            <a:r>
              <a:rPr lang="en-US" altLang="fa-IR" sz="2600" dirty="0" smtClean="0"/>
              <a:t>A quick scan to get the main idea</a:t>
            </a:r>
          </a:p>
          <a:p>
            <a:pPr marL="1047750" lvl="1" indent="-514350" defTabSz="449263" eaLnBrk="1" hangingPunct="1"/>
            <a:r>
              <a:rPr lang="en-US" altLang="fa-IR" sz="2600" dirty="0" smtClean="0"/>
              <a:t>Can decide whether you need to do more passes </a:t>
            </a:r>
          </a:p>
          <a:p>
            <a:pPr marL="1047750" lvl="1" indent="-514350" defTabSz="449263" eaLnBrk="1" hangingPunct="1"/>
            <a:r>
              <a:rPr lang="en-US" altLang="fa-IR" sz="2600" dirty="0" smtClean="0"/>
              <a:t>5-10 minutes</a:t>
            </a:r>
          </a:p>
          <a:p>
            <a:pPr marL="1047750" lvl="1" indent="-514350" defTabSz="449263" eaLnBrk="1" hangingPunct="1">
              <a:buFont typeface="Wingdings" panose="05000000000000000000" pitchFamily="2" charset="2"/>
              <a:buNone/>
            </a:pPr>
            <a:endParaRPr lang="en-US" altLang="fa-IR" sz="2600" dirty="0" smtClean="0"/>
          </a:p>
          <a:p>
            <a:pPr marL="1165225" lvl="2" indent="-231775" defTabSz="449263" eaLnBrk="1" hangingPunct="1"/>
            <a:endParaRPr lang="en-US" altLang="fa-IR" sz="2800" dirty="0" smtClean="0"/>
          </a:p>
          <a:p>
            <a:pPr marL="341313" indent="-341313" defTabSz="449263" eaLnBrk="1" hangingPunct="1"/>
            <a:endParaRPr lang="de-DE" altLang="fa-IR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8FB2A-D224-4E7C-BA49-3AD9DC0AEFD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Pass 1 (get general idea):</a:t>
            </a:r>
            <a:endParaRPr lang="en-GB" altLang="fa-IR" smtClean="0"/>
          </a:p>
          <a:p>
            <a:pPr marL="341313" indent="-341313" defTabSz="449263" eaLnBrk="1" hangingPunct="1">
              <a:lnSpc>
                <a:spcPct val="93000"/>
              </a:lnSpc>
            </a:pPr>
            <a:endParaRPr lang="en-GB" altLang="fa-IR" sz="500" u="sng" smtClean="0"/>
          </a:p>
          <a:p>
            <a:pPr marL="1047750" lvl="1" indent="-514350" defTabSz="449263" eaLnBrk="1" hangingPunct="1"/>
            <a:r>
              <a:rPr lang="en-US" altLang="fa-IR" sz="2600" smtClean="0"/>
              <a:t>Steps:</a:t>
            </a:r>
          </a:p>
          <a:p>
            <a:pPr marL="1447800" lvl="2" indent="-514350" defTabSz="449263" eaLnBrk="1" hangingPunct="1">
              <a:buFont typeface="Arial" panose="020B0604020202020204" pitchFamily="34" charset="0"/>
              <a:buAutoNum type="arabicPeriod"/>
            </a:pPr>
            <a:r>
              <a:rPr lang="en-US" altLang="fa-IR" sz="2800" smtClean="0"/>
              <a:t>Carefully read the title, abstract, [parts of introduction]</a:t>
            </a:r>
          </a:p>
          <a:p>
            <a:pPr marL="1447800" lvl="2" indent="-514350" defTabSz="449263" eaLnBrk="1" hangingPunct="1">
              <a:buFont typeface="Arial" panose="020B0604020202020204" pitchFamily="34" charset="0"/>
              <a:buAutoNum type="arabicPeriod"/>
            </a:pPr>
            <a:r>
              <a:rPr lang="en-US" altLang="fa-IR" sz="2800" smtClean="0"/>
              <a:t>Read (sub-)sections headings</a:t>
            </a:r>
          </a:p>
          <a:p>
            <a:pPr marL="1447800" lvl="2" indent="-514350" defTabSz="449263" eaLnBrk="1" hangingPunct="1">
              <a:buFont typeface="Arial" panose="020B0604020202020204" pitchFamily="34" charset="0"/>
              <a:buAutoNum type="arabicPeriod"/>
            </a:pPr>
            <a:r>
              <a:rPr lang="en-US" altLang="fa-IR" sz="2800" smtClean="0"/>
              <a:t>Read conclusions</a:t>
            </a:r>
          </a:p>
          <a:p>
            <a:pPr marL="1447800" lvl="2" indent="-514350" defTabSz="449263" eaLnBrk="1" hangingPunct="1">
              <a:buFont typeface="Arial" panose="020B0604020202020204" pitchFamily="34" charset="0"/>
              <a:buAutoNum type="arabicPeriod"/>
            </a:pPr>
            <a:r>
              <a:rPr lang="en-US" altLang="fa-IR" sz="2800" smtClean="0"/>
              <a:t>Glance over the references</a:t>
            </a:r>
          </a:p>
          <a:p>
            <a:pPr marL="341313" indent="-341313" defTabSz="449263" eaLnBrk="1" hangingPunct="1"/>
            <a:endParaRPr lang="de-DE" altLang="fa-IR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7F9EA3-E4DF-4637-BEDE-0791D569E75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666750"/>
            <a:ext cx="7772400" cy="57150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Pass 1 (get general idea):</a:t>
            </a:r>
            <a:endParaRPr lang="en-GB" altLang="fa-IR" dirty="0" smtClean="0"/>
          </a:p>
          <a:p>
            <a:pPr marL="341313" indent="-341313" defTabSz="449263" eaLnBrk="1" hangingPunct="1">
              <a:lnSpc>
                <a:spcPct val="93000"/>
              </a:lnSpc>
            </a:pPr>
            <a:endParaRPr lang="en-GB" altLang="fa-IR" sz="500" u="sng" dirty="0" smtClean="0"/>
          </a:p>
          <a:p>
            <a:pPr marL="1047750" lvl="1" indent="-514350" defTabSz="449263" eaLnBrk="1" hangingPunct="1"/>
            <a:r>
              <a:rPr lang="en-US" altLang="fa-IR" sz="2600" dirty="0" smtClean="0"/>
              <a:t>After pass 1: should be able to answer to:</a:t>
            </a:r>
          </a:p>
          <a:p>
            <a:pPr marL="1447800" lvl="2" indent="-514350" defTabSz="449263" eaLnBrk="1" hangingPunct="1"/>
            <a:r>
              <a:rPr lang="en-US" altLang="fa-IR" dirty="0" smtClean="0"/>
              <a:t>Category:</a:t>
            </a:r>
          </a:p>
          <a:p>
            <a:pPr marL="1905000" lvl="3" indent="-514350" defTabSz="449263" eaLnBrk="1" hangingPunct="1"/>
            <a:r>
              <a:rPr lang="en-US" altLang="fa-IR" sz="2000" dirty="0" smtClean="0"/>
              <a:t>What type of paper is this?</a:t>
            </a:r>
          </a:p>
          <a:p>
            <a:pPr marL="2362200" lvl="4" indent="-514350" defTabSz="449263" eaLnBrk="1" hangingPunct="1"/>
            <a:r>
              <a:rPr lang="en-US" altLang="fa-IR" sz="1800" dirty="0" smtClean="0"/>
              <a:t>Analysis of an existing system?</a:t>
            </a:r>
          </a:p>
          <a:p>
            <a:pPr marL="2362200" lvl="4" indent="-514350" defTabSz="449263" eaLnBrk="1" hangingPunct="1"/>
            <a:r>
              <a:rPr lang="en-US" altLang="fa-IR" sz="1800" dirty="0" smtClean="0"/>
              <a:t>An algorithm development paper?</a:t>
            </a:r>
            <a:endParaRPr lang="en-US" altLang="fa-IR" sz="1400" dirty="0" smtClean="0"/>
          </a:p>
          <a:p>
            <a:pPr marL="2362200" lvl="4" indent="-514350" defTabSz="449263" eaLnBrk="1" hangingPunct="1"/>
            <a:r>
              <a:rPr lang="en-US" altLang="fa-IR" sz="1400" dirty="0" smtClean="0"/>
              <a:t>…</a:t>
            </a:r>
          </a:p>
          <a:p>
            <a:pPr marL="1447800" lvl="2" indent="-514350" defTabSz="449263" eaLnBrk="1" hangingPunct="1"/>
            <a:r>
              <a:rPr lang="en-US" altLang="fa-IR" dirty="0" smtClean="0"/>
              <a:t>Context:</a:t>
            </a:r>
          </a:p>
          <a:p>
            <a:pPr marL="1905000" lvl="3" indent="-514350" defTabSz="449263" eaLnBrk="1" hangingPunct="1"/>
            <a:r>
              <a:rPr lang="en-US" altLang="fa-IR" sz="1800" dirty="0" smtClean="0"/>
              <a:t>Which other papers is it related to?</a:t>
            </a:r>
          </a:p>
          <a:p>
            <a:pPr marL="1905000" lvl="3" indent="-514350" defTabSz="449263" eaLnBrk="1" hangingPunct="1"/>
            <a:r>
              <a:rPr lang="en-US" altLang="fa-IR" sz="1800" dirty="0" smtClean="0"/>
              <a:t>Which theoretical bases used?</a:t>
            </a:r>
            <a:endParaRPr lang="en-US" altLang="fa-IR" dirty="0" smtClean="0"/>
          </a:p>
          <a:p>
            <a:pPr marL="1447800" lvl="2" indent="-514350" defTabSz="449263" eaLnBrk="1" hangingPunct="1"/>
            <a:r>
              <a:rPr lang="en-US" altLang="fa-IR" dirty="0" smtClean="0"/>
              <a:t>[Correctness:</a:t>
            </a:r>
          </a:p>
          <a:p>
            <a:pPr marL="1905000" lvl="3" indent="-514350" defTabSz="449263" eaLnBrk="1" hangingPunct="1"/>
            <a:r>
              <a:rPr lang="en-US" altLang="fa-IR" sz="1800" dirty="0" smtClean="0"/>
              <a:t>Assumptions valid?]</a:t>
            </a:r>
          </a:p>
          <a:p>
            <a:pPr marL="1447800" lvl="2" indent="-514350" defTabSz="449263" eaLnBrk="1" hangingPunct="1"/>
            <a:r>
              <a:rPr lang="en-US" altLang="fa-IR" dirty="0" smtClean="0"/>
              <a:t>Main contributions? </a:t>
            </a:r>
          </a:p>
          <a:p>
            <a:pPr marL="1447800" lvl="2" indent="-514350" defTabSz="449263" eaLnBrk="1" hangingPunct="1"/>
            <a:r>
              <a:rPr lang="en-US" altLang="fa-IR" dirty="0" smtClean="0"/>
              <a:t>Clarity?</a:t>
            </a:r>
          </a:p>
          <a:p>
            <a:pPr marL="1905000" lvl="3" indent="-514350" defTabSz="449263" eaLnBrk="1" hangingPunct="1"/>
            <a:r>
              <a:rPr lang="en-US" altLang="fa-IR" sz="1800" dirty="0" smtClean="0"/>
              <a:t>Well written?</a:t>
            </a:r>
          </a:p>
          <a:p>
            <a:pPr marL="2362200" lvl="4" indent="-514350" defTabSz="449263" eaLnBrk="1" hangingPunct="1"/>
            <a:endParaRPr lang="en-US" altLang="fa-IR" dirty="0" smtClean="0"/>
          </a:p>
          <a:p>
            <a:pPr marL="341313" indent="-341313" defTabSz="449263" eaLnBrk="1" hangingPunct="1"/>
            <a:endParaRPr lang="de-DE" altLang="fa-IR" dirty="0" smtClean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285750"/>
            <a:ext cx="7773988" cy="444500"/>
          </a:xfrm>
        </p:spPr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418A2-DB3F-4D35-A575-9844B73CA39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6482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Pass 1 (get general idea):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Reasons for not reading further: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Doesn’t interest you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/>
              <a:t>Authors make invalid assumptions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You don’t know enough about the area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dirty="0" smtClean="0"/>
          </a:p>
          <a:p>
            <a:pPr marL="341313" indent="-341313" defTabSz="449263" eaLnBrk="1" hangingPunct="1">
              <a:lnSpc>
                <a:spcPct val="93000"/>
              </a:lnSpc>
            </a:pPr>
            <a:endParaRPr lang="en-US" altLang="fa-IR" sz="2000" dirty="0" smtClean="0">
              <a:sym typeface="Wingdings" panose="05000000000000000000" pitchFamily="2" charset="2"/>
            </a:endParaRPr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dirty="0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GB" altLang="fa-IR" dirty="0" smtClean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CEE75-93D1-49A9-9034-A56CCEEFF90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7772400" cy="46482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endParaRPr lang="en-US" altLang="fa-IR" dirty="0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dirty="0" smtClean="0"/>
          </a:p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Important note for writing paper: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Reviewer may make one pass over your paper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>
                <a:sym typeface="Wingdings" panose="05000000000000000000" pitchFamily="2" charset="2"/>
              </a:rPr>
              <a:t> 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>
                <a:sym typeface="Wingdings" panose="05000000000000000000" pitchFamily="2" charset="2"/>
              </a:rPr>
              <a:t>Choose the title best indicating the content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>
                <a:sym typeface="Wingdings" panose="05000000000000000000" pitchFamily="2" charset="2"/>
              </a:rPr>
              <a:t>Write comprehensive abstract/intro/conclusion</a:t>
            </a:r>
          </a:p>
          <a:p>
            <a:pPr marL="1598613" lvl="3" indent="-341313" defTabSz="449263" eaLnBrk="1" hangingPunct="1">
              <a:lnSpc>
                <a:spcPct val="93000"/>
              </a:lnSpc>
            </a:pPr>
            <a:r>
              <a:rPr lang="en-US" altLang="fa-IR" sz="2000" b="1" dirty="0" smtClean="0">
                <a:sym typeface="Wingdings" panose="05000000000000000000" pitchFamily="2" charset="2"/>
              </a:rPr>
              <a:t>If the reviewer cannot understand the main idea of your paper in 5 minutes  likely reject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dirty="0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GB" altLang="fa-IR" dirty="0" smtClean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0C0F1-BCD5-4B13-9710-4D69F6F8C9F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1121" y="1238399"/>
            <a:ext cx="8715375" cy="5214937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  <a:defRPr/>
            </a:pPr>
            <a:r>
              <a:rPr lang="en-US" sz="2800" dirty="0" smtClean="0"/>
              <a:t>Pass 2:</a:t>
            </a:r>
          </a:p>
          <a:p>
            <a:pPr marL="739776" lvl="1" indent="-341313" defTabSz="449263" eaLnBrk="1" hangingPunct="1">
              <a:lnSpc>
                <a:spcPct val="93000"/>
              </a:lnSpc>
              <a:defRPr/>
            </a:pPr>
            <a:r>
              <a:rPr lang="en-US" sz="2600" dirty="0" smtClean="0"/>
              <a:t>Grasp the paper’s content</a:t>
            </a:r>
          </a:p>
          <a:p>
            <a:pPr marL="739776" lvl="1" indent="-341313" defTabSz="449263" eaLnBrk="1" hangingPunct="1">
              <a:lnSpc>
                <a:spcPct val="93000"/>
              </a:lnSpc>
              <a:defRPr/>
            </a:pPr>
            <a:r>
              <a:rPr lang="en-US" sz="2400" dirty="0" smtClean="0"/>
              <a:t>~ 1 hour</a:t>
            </a:r>
          </a:p>
          <a:p>
            <a:pPr marL="739776" lvl="1" indent="-341313" defTabSz="449263" eaLnBrk="1" hangingPunct="1">
              <a:lnSpc>
                <a:spcPct val="93000"/>
              </a:lnSpc>
              <a:defRPr/>
            </a:pPr>
            <a:r>
              <a:rPr lang="en-US" sz="2400" dirty="0" smtClean="0"/>
              <a:t>Steps:</a:t>
            </a:r>
          </a:p>
          <a:p>
            <a:pPr marL="1257300" lvl="2" indent="-457200" defTabSz="449263" eaLnBrk="1" hangingPunct="1">
              <a:lnSpc>
                <a:spcPct val="93000"/>
              </a:lnSpc>
              <a:buFont typeface="+mj-lt"/>
              <a:buAutoNum type="arabicPeriod"/>
              <a:defRPr/>
            </a:pPr>
            <a:r>
              <a:rPr lang="en-US" sz="2800" dirty="0" smtClean="0"/>
              <a:t>Read the whole paper but ignore details</a:t>
            </a:r>
          </a:p>
          <a:p>
            <a:pPr marL="1714500" lvl="3" indent="-457200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 smtClean="0"/>
              <a:t>E.g., proofs, the details of implementation/experiments.</a:t>
            </a:r>
          </a:p>
          <a:p>
            <a:pPr marL="1257300" lvl="2" indent="-457200" defTabSz="449263" eaLnBrk="1" hangingPunct="1">
              <a:lnSpc>
                <a:spcPct val="93000"/>
              </a:lnSpc>
              <a:buFont typeface="+mj-lt"/>
              <a:buAutoNum type="arabicPeriod"/>
              <a:defRPr/>
            </a:pPr>
            <a:r>
              <a:rPr lang="en-US" sz="2800" dirty="0" smtClean="0"/>
              <a:t>Look carefully at the figures, diagrams, etc.</a:t>
            </a:r>
          </a:p>
          <a:p>
            <a:pPr marL="1714500" lvl="3" indent="-457200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/>
              <a:t>To</a:t>
            </a:r>
            <a:r>
              <a:rPr lang="en-US" sz="2000" dirty="0" smtClean="0"/>
              <a:t> get an idea of the proposed solution, etc.</a:t>
            </a:r>
          </a:p>
          <a:p>
            <a:pPr marL="1257300" lvl="2" indent="-457200" defTabSz="449263" eaLnBrk="1" hangingPunct="1">
              <a:lnSpc>
                <a:spcPct val="93000"/>
              </a:lnSpc>
              <a:buFont typeface="+mj-lt"/>
              <a:buAutoNum type="arabicPeriod"/>
              <a:defRPr/>
            </a:pPr>
            <a:r>
              <a:rPr lang="en-US" sz="2800" dirty="0" smtClean="0"/>
              <a:t>Mark relevant references for further reading</a:t>
            </a:r>
          </a:p>
          <a:p>
            <a:pPr marL="1714500" lvl="3" indent="-457200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 smtClean="0"/>
              <a:t>Write a statement in front of it</a:t>
            </a:r>
          </a:p>
          <a:p>
            <a:pPr marL="1714500" lvl="3" indent="-457200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 smtClean="0"/>
              <a:t>Keep a list of references which you wish to get back to </a:t>
            </a:r>
          </a:p>
          <a:p>
            <a:pPr marL="800100" lvl="2" indent="0" defTabSz="449263" eaLnBrk="1" hangingPunct="1">
              <a:lnSpc>
                <a:spcPct val="93000"/>
              </a:lnSpc>
              <a:buNone/>
              <a:defRPr/>
            </a:pPr>
            <a:endParaRPr lang="en-US" sz="2800" dirty="0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A1991-DD2A-498D-8075-3B0C5A08AE3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4438"/>
            <a:ext cx="8029575" cy="46482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  <a:defRPr/>
            </a:pPr>
            <a:r>
              <a:rPr lang="en-US" dirty="0" smtClean="0"/>
              <a:t>Pass 2 (grasp the paper’s content):</a:t>
            </a:r>
            <a:endParaRPr lang="en-GB" dirty="0" smtClean="0"/>
          </a:p>
          <a:p>
            <a:pPr marL="341313" indent="-341313" defTabSz="449263" eaLnBrk="1" hangingPunct="1">
              <a:lnSpc>
                <a:spcPct val="93000"/>
              </a:lnSpc>
              <a:defRPr/>
            </a:pPr>
            <a:endParaRPr lang="en-GB" sz="500" u="sng" dirty="0" smtClean="0"/>
          </a:p>
          <a:p>
            <a:pPr marL="1047750" lvl="1" indent="-514350" defTabSz="449263" eaLnBrk="1" hangingPunct="1">
              <a:defRPr/>
            </a:pPr>
            <a:r>
              <a:rPr lang="en-US" sz="2600" dirty="0" smtClean="0"/>
              <a:t>After pass 2: should be able to:</a:t>
            </a:r>
            <a:endParaRPr lang="en-US" dirty="0" smtClean="0"/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dirty="0" smtClean="0"/>
              <a:t>Summarize the main point,</a:t>
            </a:r>
            <a:r>
              <a:rPr lang="en-US" dirty="0" smtClean="0"/>
              <a:t> with supporting evidence, to someone else</a:t>
            </a:r>
          </a:p>
          <a:p>
            <a:pPr marL="739776" lvl="1" indent="-341313" defTabSz="449263" eaLnBrk="1" hangingPunct="1">
              <a:lnSpc>
                <a:spcPct val="93000"/>
              </a:lnSpc>
              <a:defRPr/>
            </a:pPr>
            <a:r>
              <a:rPr lang="en-US" sz="2800" dirty="0" smtClean="0"/>
              <a:t>If you don’t understand it, possible reasons: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dirty="0" smtClean="0"/>
              <a:t>Subject matter is new to you, with unfamiliar terminology and acronyms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dirty="0" smtClean="0"/>
              <a:t>Authors may use techniques/matters that you don’t understand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dirty="0" smtClean="0"/>
              <a:t>Poorly written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GB" dirty="0" smtClean="0"/>
              <a:t>You’re tired!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6B539-7E94-4E58-9952-9B5E9CE40DB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GB" altLang="fa-IR" dirty="0" smtClean="0"/>
              <a:t>Challenges for reading:</a:t>
            </a:r>
          </a:p>
          <a:p>
            <a:pPr marL="341313" indent="-341313" defTabSz="449263" eaLnBrk="1" hangingPunct="1">
              <a:lnSpc>
                <a:spcPct val="93000"/>
              </a:lnSpc>
            </a:pPr>
            <a:endParaRPr lang="en-GB" altLang="fa-IR" sz="500" u="sng" dirty="0" smtClean="0"/>
          </a:p>
          <a:p>
            <a:pPr marL="765175" lvl="1" indent="-231775" defTabSz="449263" eaLnBrk="1" hangingPunct="1"/>
            <a:r>
              <a:rPr lang="en-US" altLang="fa-IR" sz="2600" dirty="0" smtClean="0"/>
              <a:t> Written succinctly</a:t>
            </a:r>
          </a:p>
          <a:p>
            <a:pPr marL="1165225" lvl="2" indent="-231775" defTabSz="449263" eaLnBrk="1" hangingPunct="1"/>
            <a:r>
              <a:rPr lang="en-US" altLang="fa-IR" sz="2800" dirty="0" smtClean="0"/>
              <a:t>Page limitation </a:t>
            </a:r>
          </a:p>
          <a:p>
            <a:pPr marL="1165225" lvl="2" indent="-231775" defTabSz="449263" eaLnBrk="1" hangingPunct="1"/>
            <a:r>
              <a:rPr lang="en-US" altLang="fa-IR" sz="2800" dirty="0" smtClean="0"/>
              <a:t>Accepted style</a:t>
            </a:r>
          </a:p>
          <a:p>
            <a:pPr marL="1622425" lvl="3" indent="-231775" defTabSz="449263" eaLnBrk="1" hangingPunct="1"/>
            <a:r>
              <a:rPr lang="en-US" altLang="fa-IR" sz="2000" dirty="0" smtClean="0"/>
              <a:t>Don’t write verbosely</a:t>
            </a:r>
          </a:p>
          <a:p>
            <a:pPr marL="765175" lvl="1" indent="-231775" defTabSz="449263" eaLnBrk="1" hangingPunct="1"/>
            <a:r>
              <a:rPr lang="en-US" altLang="fa-IR" sz="2600" dirty="0" smtClean="0"/>
              <a:t> For specific audience</a:t>
            </a:r>
          </a:p>
          <a:p>
            <a:pPr marL="1165225" lvl="2" indent="-231775" defTabSz="449263" eaLnBrk="1" hangingPunct="1"/>
            <a:r>
              <a:rPr lang="en-US" altLang="fa-IR" sz="2800" dirty="0" smtClean="0"/>
              <a:t>Knows area well</a:t>
            </a:r>
          </a:p>
          <a:p>
            <a:pPr marL="765175" lvl="1" indent="-231775" defTabSz="449263" eaLnBrk="1" hangingPunct="1"/>
            <a:endParaRPr lang="en-US" altLang="fa-IR" sz="2600" dirty="0" smtClean="0"/>
          </a:p>
          <a:p>
            <a:pPr marL="341313" indent="-341313" defTabSz="449263" eaLnBrk="1" hangingPunct="1"/>
            <a:endParaRPr lang="de-DE" altLang="fa-IR" dirty="0" smtClean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Engineering Research Papers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F1FCC-B2A6-4C80-88F0-3EEBC683FB2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214438"/>
            <a:ext cx="8101012" cy="4648200"/>
          </a:xfrm>
        </p:spPr>
        <p:txBody>
          <a:bodyPr lIns="92160" tIns="46080" rIns="92160" bIns="46080"/>
          <a:lstStyle/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Then, possible options (based on your judgment):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Set the paper aside, hoping you don’t need to understand the material to be successful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Return to the paper later, perhaps after reading background material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Persevere and go on to the third pass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GB" altLang="fa-IR" smtClean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29CA6-B3AA-4FC0-A9B4-04B91819AF3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14438"/>
            <a:ext cx="8501063" cy="464820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Pass 3 (understand the paper in depth):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dirty="0"/>
              <a:t>~5 hours for beginners, ~1 hour for experienced reader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>
                <a:sym typeface="Wingdings" panose="05000000000000000000" pitchFamily="2" charset="2"/>
              </a:rPr>
              <a:t></a:t>
            </a:r>
            <a:r>
              <a:rPr lang="en-US" altLang="fa-IR" sz="2400" dirty="0" smtClean="0"/>
              <a:t>After pass 3: should be able to:	</a:t>
            </a:r>
            <a:endParaRPr lang="en-US" altLang="fa-IR" dirty="0" smtClean="0">
              <a:sym typeface="Wingdings" panose="05000000000000000000" pitchFamily="2" charset="2"/>
            </a:endParaRP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identify and challenge every assumption in every statement (</a:t>
            </a:r>
            <a:r>
              <a:rPr lang="en-US" altLang="fa-IR" dirty="0" smtClean="0">
                <a:sym typeface="Wingdings" panose="05000000000000000000" pitchFamily="2" charset="2"/>
              </a:rPr>
              <a:t>hidden failings and assumptions)</a:t>
            </a:r>
            <a:endParaRPr lang="en-US" altLang="fa-IR" dirty="0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think </a:t>
            </a:r>
            <a:r>
              <a:rPr lang="en-US" altLang="fa-IR" dirty="0"/>
              <a:t>about how you yourself would propose </a:t>
            </a:r>
            <a:r>
              <a:rPr lang="en-US" altLang="fa-IR" dirty="0" smtClean="0"/>
              <a:t>ideas for future work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virtually re-implement the paper</a:t>
            </a:r>
          </a:p>
          <a:p>
            <a:pPr marL="1598613" lvl="3" indent="-341313" defTabSz="449263" eaLnBrk="1" hangingPunct="1">
              <a:lnSpc>
                <a:spcPct val="93000"/>
              </a:lnSpc>
            </a:pPr>
            <a:r>
              <a:rPr lang="en-US" altLang="fa-IR" sz="2000" b="1" dirty="0" smtClean="0"/>
              <a:t>i.e., making the same assumptions as the authors, re-create the work</a:t>
            </a:r>
            <a:endParaRPr lang="en-GB" altLang="fa-IR" sz="1800" b="1" dirty="0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Three-Pass Approach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Important Questions </a:t>
            </a:r>
            <a:br>
              <a:rPr lang="en-US" altLang="fa-IR" smtClean="0"/>
            </a:br>
            <a:r>
              <a:rPr lang="en-US" altLang="fa-IR" smtClean="0"/>
              <a:t>to Be Answered by Reader</a:t>
            </a:r>
          </a:p>
        </p:txBody>
      </p:sp>
      <p:sp>
        <p:nvSpPr>
          <p:cNvPr id="48131" name="Subtitle 3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C14C7B-C24F-4BE8-8240-4BE4FC18968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11716-5115-4CAF-BD83-C9E97336B68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Important point:</a:t>
            </a:r>
          </a:p>
          <a:p>
            <a:pPr marL="739776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What do you want from the paper</a:t>
            </a:r>
          </a:p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Questions which you should look for answers to: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What are the motivations for this work?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z="2000" dirty="0" smtClean="0"/>
              <a:t>Expectation: a problem solved that no one has solved before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z="2000" smtClean="0"/>
              <a:t>Types </a:t>
            </a:r>
            <a:r>
              <a:rPr lang="en-US" altLang="fa-IR" sz="2000" dirty="0" smtClean="0"/>
              <a:t>of problems:</a:t>
            </a:r>
          </a:p>
          <a:p>
            <a:pPr lvl="3" indent="-342900" defTabSz="449263" eaLnBrk="1" hangingPunct="1">
              <a:lnSpc>
                <a:spcPct val="93000"/>
              </a:lnSpc>
              <a:buFont typeface="Arial" panose="020B0604020202020204" pitchFamily="34" charset="0"/>
              <a:buAutoNum type="arabicPeriod"/>
            </a:pPr>
            <a:r>
              <a:rPr lang="en-US" altLang="fa-IR" sz="1800" b="1" dirty="0" smtClean="0"/>
              <a:t>People’s problem</a:t>
            </a:r>
            <a:r>
              <a:rPr lang="en-US" altLang="fa-IR" sz="1800" dirty="0" smtClean="0"/>
              <a:t> (often not stated): benefits that are desired in the world (e.g., errors in mobile </a:t>
            </a:r>
            <a:r>
              <a:rPr lang="en-US" altLang="fa-IR" sz="1800" dirty="0" err="1" smtClean="0"/>
              <a:t>comm</a:t>
            </a:r>
            <a:r>
              <a:rPr lang="en-US" altLang="fa-IR" sz="1800" dirty="0" smtClean="0"/>
              <a:t>, slow computations)</a:t>
            </a:r>
          </a:p>
          <a:p>
            <a:pPr lvl="3" indent="-342900" defTabSz="449263" eaLnBrk="1" hangingPunct="1">
              <a:lnSpc>
                <a:spcPct val="93000"/>
              </a:lnSpc>
              <a:buFont typeface="Arial" panose="020B0604020202020204" pitchFamily="34" charset="0"/>
              <a:buAutoNum type="arabicPeriod"/>
            </a:pPr>
            <a:r>
              <a:rPr lang="en-US" altLang="fa-IR" sz="1800" b="1" dirty="0" smtClean="0"/>
              <a:t>Technical problem</a:t>
            </a:r>
            <a:r>
              <a:rPr lang="en-US" altLang="fa-IR" sz="1800" dirty="0" smtClean="0"/>
              <a:t>: why doesn’t people’s problem have a trivial solution</a:t>
            </a:r>
          </a:p>
          <a:p>
            <a:pPr lvl="3" indent="-342900" defTabSz="449263" eaLnBrk="1" hangingPunct="1">
              <a:lnSpc>
                <a:spcPct val="93000"/>
              </a:lnSpc>
            </a:pPr>
            <a:r>
              <a:rPr lang="en-US" altLang="fa-IR" sz="1800" dirty="0" smtClean="0">
                <a:sym typeface="Wingdings" panose="05000000000000000000" pitchFamily="2" charset="2"/>
              </a:rPr>
              <a:t> What are previous solutions</a:t>
            </a:r>
          </a:p>
          <a:p>
            <a:pPr lvl="3" indent="-342900" defTabSz="449263" eaLnBrk="1" hangingPunct="1">
              <a:lnSpc>
                <a:spcPct val="93000"/>
              </a:lnSpc>
            </a:pPr>
            <a:r>
              <a:rPr lang="en-US" altLang="fa-IR" sz="1800" dirty="0" smtClean="0">
                <a:sym typeface="Wingdings" panose="05000000000000000000" pitchFamily="2" charset="2"/>
              </a:rPr>
              <a:t>and why they are not adequate</a:t>
            </a:r>
            <a:endParaRPr lang="en-US" altLang="fa-IR" sz="2000" dirty="0" smtClean="0">
              <a:sym typeface="Wingdings" panose="05000000000000000000" pitchFamily="2" charset="2"/>
            </a:endParaRPr>
          </a:p>
          <a:p>
            <a:pPr marL="1141413" lvl="2" indent="-341313" defTabSz="449263" eaLnBrk="1" hangingPunct="1">
              <a:lnSpc>
                <a:spcPct val="93000"/>
              </a:lnSpc>
              <a:buFont typeface="Arial" panose="020B0604020202020204" pitchFamily="34" charset="0"/>
              <a:buNone/>
            </a:pPr>
            <a:endParaRPr lang="en-US" altLang="fa-IR" sz="2600" dirty="0" smtClean="0"/>
          </a:p>
          <a:p>
            <a:pPr marL="341313" indent="-341313" defTabSz="449263" eaLnBrk="1" hangingPunct="1">
              <a:buFontTx/>
              <a:buNone/>
            </a:pPr>
            <a:endParaRPr lang="de-DE" altLang="fa-IR" dirty="0" smtClean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Questions to Be Looked for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1B679-18D7-4A03-BB2E-6BD0E460D96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76388"/>
            <a:ext cx="7772400" cy="2781300"/>
          </a:xfrm>
        </p:spPr>
        <p:txBody>
          <a:bodyPr lIns="92160" tIns="46080" rIns="92160" bIns="46080"/>
          <a:lstStyle/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What is the proposed solution? (hypothesis or idea)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Why is it believed that it will work?</a:t>
            </a:r>
          </a:p>
          <a:p>
            <a:pPr marL="1141412" lvl="2" indent="-341313" defTabSz="449263" eaLnBrk="1" hangingPunct="1">
              <a:lnSpc>
                <a:spcPct val="93000"/>
              </a:lnSpc>
            </a:pPr>
            <a:r>
              <a:rPr lang="en-US" altLang="fa-IR" sz="2000"/>
              <a:t>What are the supporting evidences of the idea?</a:t>
            </a:r>
          </a:p>
          <a:p>
            <a:pPr marL="1598612" lvl="3" indent="-341313" defTabSz="449263" eaLnBrk="1" hangingPunct="1">
              <a:lnSpc>
                <a:spcPct val="93000"/>
              </a:lnSpc>
            </a:pPr>
            <a:r>
              <a:rPr lang="en-US" altLang="fa-IR" sz="1800"/>
              <a:t>Argument</a:t>
            </a:r>
          </a:p>
          <a:p>
            <a:pPr marL="1598612" lvl="3" indent="-341313" defTabSz="449263" eaLnBrk="1" hangingPunct="1">
              <a:lnSpc>
                <a:spcPct val="93000"/>
              </a:lnSpc>
            </a:pPr>
            <a:r>
              <a:rPr lang="en-US" altLang="fa-IR" sz="1800"/>
              <a:t>Implementation</a:t>
            </a:r>
          </a:p>
          <a:p>
            <a:pPr marL="1598612" lvl="3" indent="-341313" defTabSz="449263" eaLnBrk="1" hangingPunct="1">
              <a:lnSpc>
                <a:spcPct val="93000"/>
              </a:lnSpc>
            </a:pPr>
            <a:r>
              <a:rPr lang="en-US" altLang="fa-IR" sz="1800"/>
              <a:t>Experiments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Why is it believed that it is better than others?</a:t>
            </a:r>
          </a:p>
          <a:p>
            <a:pPr marL="739775" lvl="1" indent="-341313" defTabSz="449263" eaLnBrk="1" hangingPunct="1">
              <a:lnSpc>
                <a:spcPct val="93000"/>
              </a:lnSpc>
              <a:defRPr/>
            </a:pPr>
            <a:r>
              <a:rPr lang="en-US"/>
              <a:t>What benefits are identified?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/>
              <a:t>An idea alone is not adequate for </a:t>
            </a:r>
            <a:r>
              <a:rPr lang="en-US" sz="2000" smtClean="0"/>
              <a:t>publication</a:t>
            </a:r>
            <a:endParaRPr lang="en-US" altLang="fa-IR" sz="2000" smtClean="0"/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How is the solution achieved (or achievable)?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sz="2600" smtClean="0"/>
          </a:p>
          <a:p>
            <a:pPr marL="341313" indent="-341313" defTabSz="449263" eaLnBrk="1" hangingPunct="1">
              <a:buFontTx/>
              <a:buNone/>
            </a:pPr>
            <a:endParaRPr lang="de-DE" altLang="fa-IR" smtClean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Questions to Be Looked for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5817A8-8ECB-4CAE-88F1-375E4C29E6D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138738"/>
          </a:xfrm>
        </p:spPr>
        <p:txBody>
          <a:bodyPr lIns="92160" tIns="46080" rIns="92160" bIns="46080"/>
          <a:lstStyle/>
          <a:p>
            <a:pPr marL="739775" lvl="1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What is </a:t>
            </a:r>
            <a:r>
              <a:rPr lang="en-US" altLang="fa-IR" sz="2400" i="1" smtClean="0"/>
              <a:t>your</a:t>
            </a:r>
            <a:r>
              <a:rPr lang="en-US" altLang="fa-IR" sz="2400" smtClean="0"/>
              <a:t> analysis of the identified problem?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Is it a good idea? (what are the flaws?)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What are the most interesting points made?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(In some practical areas) who would want it?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(In some theoretical areas) when might it become a reality?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sz="2600" smtClean="0"/>
          </a:p>
          <a:p>
            <a:pPr marL="341313" indent="-341313" defTabSz="449263" eaLnBrk="1" hangingPunct="1">
              <a:buFontTx/>
              <a:buNone/>
            </a:pPr>
            <a:endParaRPr lang="de-DE" altLang="fa-IR" smtClean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Questions to Be Looked for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65AFCB-984D-454F-9788-4FCA539334D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19200"/>
            <a:ext cx="8286750" cy="5138738"/>
          </a:xfrm>
        </p:spPr>
        <p:txBody>
          <a:bodyPr lIns="92160" tIns="46080" rIns="92160" bIns="46080"/>
          <a:lstStyle/>
          <a:p>
            <a:pPr marL="739775" lvl="1" indent="-341313" defTabSz="449263" eaLnBrk="1" hangingPunct="1">
              <a:lnSpc>
                <a:spcPct val="93000"/>
              </a:lnSpc>
              <a:defRPr/>
            </a:pPr>
            <a:r>
              <a:rPr lang="en-US" dirty="0" smtClean="0"/>
              <a:t>What are the future directions for this research?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 smtClean="0"/>
              <a:t>Their insight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 smtClean="0"/>
              <a:t>Your own ideas (take notes for future research)</a:t>
            </a:r>
          </a:p>
          <a:p>
            <a:pPr marL="1598613" lvl="3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dirty="0" smtClean="0"/>
              <a:t>Can it be generalized/specialized?</a:t>
            </a:r>
          </a:p>
          <a:p>
            <a:pPr marL="1598613" lvl="3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dirty="0" smtClean="0"/>
              <a:t>Can the flaws be overcome?</a:t>
            </a:r>
          </a:p>
          <a:p>
            <a:pPr marL="1598613" lvl="3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dirty="0" smtClean="0"/>
              <a:t>Can the assumptions be corrected and solve it again?</a:t>
            </a:r>
          </a:p>
          <a:p>
            <a:pPr marL="739775" lvl="1" indent="-341313" defTabSz="449263" eaLnBrk="1" hangingPunct="1">
              <a:lnSpc>
                <a:spcPct val="93000"/>
              </a:lnSpc>
              <a:defRPr/>
            </a:pPr>
            <a:r>
              <a:rPr lang="en-US" dirty="0" smtClean="0"/>
              <a:t>What is your </a:t>
            </a:r>
            <a:r>
              <a:rPr lang="en-US" b="1" dirty="0" smtClean="0">
                <a:solidFill>
                  <a:srgbClr val="FF0000"/>
                </a:solidFill>
              </a:rPr>
              <a:t>take-away message </a:t>
            </a:r>
            <a:r>
              <a:rPr lang="en-US" dirty="0" smtClean="0"/>
              <a:t>from this paper?</a:t>
            </a:r>
          </a:p>
          <a:p>
            <a:pPr marL="1141413" lvl="2" indent="-341313" defTabSz="449263" eaLnBrk="1" hangingPunct="1">
              <a:lnSpc>
                <a:spcPct val="93000"/>
              </a:lnSpc>
              <a:buFont typeface="Arial" charset="0"/>
              <a:buChar char="−"/>
              <a:defRPr/>
            </a:pPr>
            <a:r>
              <a:rPr lang="en-US" sz="2000" dirty="0" smtClean="0"/>
              <a:t>Sum up the main implication of the paper from your own perspective</a:t>
            </a:r>
          </a:p>
          <a:p>
            <a:pPr marL="1714500" lvl="3" indent="-457200" defTabSz="449263" eaLnBrk="1" hangingPunct="1">
              <a:lnSpc>
                <a:spcPct val="93000"/>
              </a:lnSpc>
              <a:buFont typeface="+mj-lt"/>
              <a:buAutoNum type="arabicPeriod"/>
              <a:defRPr/>
            </a:pPr>
            <a:r>
              <a:rPr lang="en-US" sz="2000" dirty="0" smtClean="0"/>
              <a:t>Very useful for quick review and refreshing your memory</a:t>
            </a:r>
          </a:p>
          <a:p>
            <a:pPr marL="1714500" lvl="3" indent="-457200" defTabSz="449263" eaLnBrk="1" hangingPunct="1">
              <a:lnSpc>
                <a:spcPct val="93000"/>
              </a:lnSpc>
              <a:buFont typeface="+mj-lt"/>
              <a:buAutoNum type="arabicPeriod"/>
              <a:defRPr/>
            </a:pPr>
            <a:r>
              <a:rPr lang="en-US" sz="2000" dirty="0" smtClean="0"/>
              <a:t>Forces you to try to identify the essence of the work</a:t>
            </a:r>
          </a:p>
          <a:p>
            <a:pPr lvl="1">
              <a:defRPr/>
            </a:pPr>
            <a:r>
              <a:rPr lang="en-US" dirty="0" smtClean="0"/>
              <a:t>What questions are you left with? </a:t>
            </a:r>
          </a:p>
          <a:p>
            <a:pPr lvl="2">
              <a:buFont typeface="Arial" charset="0"/>
              <a:buChar char="−"/>
              <a:defRPr/>
            </a:pPr>
            <a:r>
              <a:rPr lang="en-US" sz="2000" dirty="0" smtClean="0"/>
              <a:t>What questions would you like to raise in an open discussion of the work</a:t>
            </a:r>
          </a:p>
          <a:p>
            <a:pPr lvl="2">
              <a:buFont typeface="Arial" charset="0"/>
              <a:buChar char="−"/>
              <a:defRPr/>
            </a:pPr>
            <a:r>
              <a:rPr lang="en-US" sz="2000" dirty="0" smtClean="0"/>
              <a:t>What do you find difficult to understand?</a:t>
            </a:r>
            <a:endParaRPr lang="en-US" dirty="0" smtClean="0"/>
          </a:p>
          <a:p>
            <a:pPr marL="341313" indent="-341313" defTabSz="449263" eaLnBrk="1" hangingPunct="1">
              <a:buFontTx/>
              <a:buNone/>
              <a:defRPr/>
            </a:pPr>
            <a:endParaRPr lang="de-DE" dirty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Questions to Be Looked for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2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Note Taking Practice</a:t>
            </a:r>
          </a:p>
        </p:txBody>
      </p:sp>
      <p:sp>
        <p:nvSpPr>
          <p:cNvPr id="60419" name="Subtitle 3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  <p:sp>
        <p:nvSpPr>
          <p:cNvPr id="6042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91672D-5C1E-498B-8EFE-26DC3FAA859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A3D538-C89A-4FC5-A0CC-F46AE82F05F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19200"/>
            <a:ext cx="828675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z="2800" smtClean="0"/>
              <a:t>Note taking: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Highlight important comment: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Use a highlighter combined with underlining.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Should really help key sentences/words "pop out" at you when you return to review the paper later.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Note Taking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06ECFE-3563-4A7C-BBDF-10741DAB741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313" y="0"/>
            <a:ext cx="121983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BBAF0-54EE-4B3A-A9DE-5737FDC9E48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2736"/>
            <a:ext cx="7772400" cy="5353050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  <a:defRPr/>
            </a:pPr>
            <a:r>
              <a:rPr lang="en-GB" dirty="0" smtClean="0"/>
              <a:t>Challenges for reading:</a:t>
            </a:r>
          </a:p>
          <a:p>
            <a:pPr marL="341313" indent="-341313" defTabSz="449263" eaLnBrk="1" hangingPunct="1">
              <a:lnSpc>
                <a:spcPct val="93000"/>
              </a:lnSpc>
              <a:defRPr/>
            </a:pPr>
            <a:endParaRPr lang="en-GB" sz="500" u="sng" dirty="0" smtClean="0"/>
          </a:p>
          <a:p>
            <a:pPr marL="765175" lvl="1" indent="-231775" defTabSz="449263" eaLnBrk="1" hangingPunct="1">
              <a:defRPr/>
            </a:pPr>
            <a:r>
              <a:rPr lang="en-US" sz="2600" dirty="0" smtClean="0"/>
              <a:t>Time is limited:</a:t>
            </a:r>
          </a:p>
          <a:p>
            <a:pPr marL="1165225" lvl="2" indent="-231775" defTabSz="449263" eaLnBrk="1" hangingPunct="1">
              <a:defRPr/>
            </a:pPr>
            <a:r>
              <a:rPr lang="en-US" sz="2800" dirty="0" smtClean="0"/>
              <a:t>Don’t read every word of every paper</a:t>
            </a:r>
          </a:p>
          <a:p>
            <a:pPr marL="1165225" lvl="2" indent="-231775" defTabSz="449263" eaLnBrk="1" hangingPunct="1">
              <a:defRPr/>
            </a:pPr>
            <a:r>
              <a:rPr lang="en-US" sz="2800" dirty="0" smtClean="0"/>
              <a:t>Don’t read every paper several times (unless it is specifically very related to your research)</a:t>
            </a:r>
          </a:p>
          <a:p>
            <a:pPr marL="1165225" lvl="2" indent="-231775" defTabSz="449263" eaLnBrk="1" hangingPunct="1">
              <a:defRPr/>
            </a:pPr>
            <a:r>
              <a:rPr lang="en-US" sz="2800" dirty="0" smtClean="0"/>
              <a:t>Don’t try to understand everything in the paper (unless you know it is very important)</a:t>
            </a:r>
          </a:p>
          <a:p>
            <a:pPr marL="341313" indent="-341313" defTabSz="449263" eaLnBrk="1" hangingPunct="1">
              <a:defRPr/>
            </a:pPr>
            <a:r>
              <a:rPr lang="de-DE" sz="2800" dirty="0" smtClean="0"/>
              <a:t>General tip:</a:t>
            </a:r>
          </a:p>
          <a:p>
            <a:pPr marL="739776" lvl="1" indent="-341313" defTabSz="449263" eaLnBrk="1" hangingPunct="1">
              <a:defRPr/>
            </a:pPr>
            <a:r>
              <a:rPr lang="de-DE" sz="2800" dirty="0" smtClean="0"/>
              <a:t>See what you want from this paper.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Engineering Research Papers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68BDA-DB20-4E70-96C2-19150B41925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19200"/>
            <a:ext cx="828675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z="2800" smtClean="0"/>
              <a:t>Note taking: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Mark the important paragraphs according to 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motivation/problem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idea/solution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their evaluation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contributions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On the front of the paper, write down the take-away message</a:t>
            </a:r>
            <a:endParaRPr lang="de-DE" altLang="fa-IR" sz="240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Note Taking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5BAF0-9745-4DCF-A17D-B5047FEDA72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219200"/>
            <a:ext cx="8715375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Note taking: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On the front of the paper, or near the end, write down your key questions.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Other questions may be written in the margins as you read.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smtClean="0"/>
              <a:t>Try to answer the questions for yourself, as best you can.</a:t>
            </a:r>
          </a:p>
          <a:p>
            <a:pPr marL="1139825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Use other sources as appropriate </a:t>
            </a:r>
          </a:p>
          <a:p>
            <a:pPr marL="1597025" lvl="3" indent="-341313" defTabSz="449263" eaLnBrk="1" hangingPunct="1">
              <a:lnSpc>
                <a:spcPct val="93000"/>
              </a:lnSpc>
            </a:pPr>
            <a:r>
              <a:rPr lang="en-US" altLang="fa-IR" sz="2000" smtClean="0"/>
              <a:t>Wikipedia</a:t>
            </a:r>
          </a:p>
          <a:p>
            <a:pPr marL="1597025" lvl="3" indent="-341313" defTabSz="449263" eaLnBrk="1" hangingPunct="1">
              <a:lnSpc>
                <a:spcPct val="93000"/>
              </a:lnSpc>
            </a:pPr>
            <a:r>
              <a:rPr lang="en-US" altLang="fa-IR" sz="2000" smtClean="0"/>
              <a:t>Google</a:t>
            </a:r>
            <a:endParaRPr lang="en-US" altLang="fa-IR" sz="2000" i="1" smtClean="0"/>
          </a:p>
          <a:p>
            <a:pPr marL="1597025" lvl="3" indent="-341313" defTabSz="449263" eaLnBrk="1" hangingPunct="1">
              <a:lnSpc>
                <a:spcPct val="93000"/>
              </a:lnSpc>
            </a:pPr>
            <a:r>
              <a:rPr lang="en-US" altLang="fa-IR" sz="2000" smtClean="0"/>
              <a:t>Text books</a:t>
            </a:r>
          </a:p>
          <a:p>
            <a:pPr marL="1597025" lvl="3" indent="-341313" defTabSz="449263" eaLnBrk="1" hangingPunct="1">
              <a:lnSpc>
                <a:spcPct val="93000"/>
              </a:lnSpc>
            </a:pPr>
            <a:r>
              <a:rPr lang="de-DE" altLang="fa-IR" sz="1800" smtClean="0"/>
              <a:t>...</a:t>
            </a:r>
          </a:p>
          <a:p>
            <a:pPr marL="1597025" lvl="3" indent="-341313" defTabSz="449263" eaLnBrk="1" hangingPunct="1">
              <a:lnSpc>
                <a:spcPct val="93000"/>
              </a:lnSpc>
            </a:pPr>
            <a:endParaRPr lang="de-DE" altLang="fa-IR" smtClean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Note Taking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6DFC1D-C86C-46DC-B9FB-0C6847403C6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219200"/>
            <a:ext cx="828675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Criticizing the paper: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Should first complete the above process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Another pass over the paper may be needed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endParaRPr lang="de-DE" altLang="fa-IR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Paper Reading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Notes</a:t>
            </a:r>
          </a:p>
        </p:txBody>
      </p:sp>
      <p:sp>
        <p:nvSpPr>
          <p:cNvPr id="72707" name="Content Placeholder 3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4648200"/>
          </a:xfrm>
        </p:spPr>
        <p:txBody>
          <a:bodyPr/>
          <a:lstStyle/>
          <a:p>
            <a:r>
              <a:rPr lang="en-US" altLang="fa-IR" dirty="0" smtClean="0"/>
              <a:t>Components of notes:</a:t>
            </a:r>
          </a:p>
          <a:p>
            <a:pPr lvl="1"/>
            <a:r>
              <a:rPr lang="en-US" altLang="fa-IR" dirty="0" smtClean="0"/>
              <a:t>Take-away message (your own)</a:t>
            </a:r>
          </a:p>
          <a:p>
            <a:pPr lvl="1"/>
            <a:r>
              <a:rPr lang="en-US" altLang="fa-IR" dirty="0" smtClean="0"/>
              <a:t>Category (analysis, algorithm, circuit, …)</a:t>
            </a:r>
          </a:p>
          <a:p>
            <a:pPr lvl="1"/>
            <a:r>
              <a:rPr lang="en-US" altLang="fa-IR" dirty="0" smtClean="0"/>
              <a:t>Problem</a:t>
            </a:r>
          </a:p>
          <a:p>
            <a:pPr lvl="2"/>
            <a:r>
              <a:rPr lang="en-US" altLang="fa-IR" dirty="0" smtClean="0"/>
              <a:t>People’s vs. technical problem</a:t>
            </a:r>
          </a:p>
          <a:p>
            <a:pPr lvl="1"/>
            <a:r>
              <a:rPr lang="en-US" altLang="fa-IR" dirty="0" smtClean="0"/>
              <a:t>Solution</a:t>
            </a:r>
          </a:p>
          <a:p>
            <a:pPr lvl="3"/>
            <a:r>
              <a:rPr lang="en-US" altLang="fa-IR" sz="2000" dirty="0" smtClean="0"/>
              <a:t>Use the words which will remind you instantly</a:t>
            </a:r>
          </a:p>
          <a:p>
            <a:pPr lvl="1"/>
            <a:r>
              <a:rPr lang="en-US" altLang="fa-IR" dirty="0" smtClean="0"/>
              <a:t>Main differences with other papers</a:t>
            </a:r>
          </a:p>
          <a:p>
            <a:pPr lvl="1"/>
            <a:r>
              <a:rPr lang="en-US" altLang="fa-IR" dirty="0" smtClean="0"/>
              <a:t>Inspired ideas</a:t>
            </a:r>
          </a:p>
          <a:p>
            <a:pPr lvl="1"/>
            <a:r>
              <a:rPr lang="en-US" altLang="fa-IR" dirty="0" smtClean="0"/>
              <a:t>Critical views</a:t>
            </a:r>
          </a:p>
          <a:p>
            <a:pPr lvl="1"/>
            <a:r>
              <a:rPr lang="en-US" altLang="fa-IR" dirty="0" smtClean="0"/>
              <a:t>Key questions</a:t>
            </a:r>
          </a:p>
          <a:p>
            <a:pPr lvl="1"/>
            <a:r>
              <a:rPr lang="en-US" altLang="fa-IR" dirty="0" smtClean="0"/>
              <a:t>Future directions</a:t>
            </a:r>
          </a:p>
          <a:p>
            <a:r>
              <a:rPr lang="en-US" altLang="fa-IR" dirty="0" smtClean="0"/>
              <a:t>Classification of papers</a:t>
            </a:r>
          </a:p>
        </p:txBody>
      </p:sp>
      <p:sp>
        <p:nvSpPr>
          <p:cNvPr id="7270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6AD67-A855-4721-B852-87BA9AFB9F9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Literature Survey</a:t>
            </a:r>
          </a:p>
        </p:txBody>
      </p:sp>
      <p:sp>
        <p:nvSpPr>
          <p:cNvPr id="74755" name="Subtitle 3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  <p:sp>
        <p:nvSpPr>
          <p:cNvPr id="7475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AD53C4-E596-4F99-99F7-67BE887B274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Literature Survey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What is literature survey for a paper/thesis?</a:t>
            </a:r>
          </a:p>
          <a:p>
            <a:pPr lvl="1"/>
            <a:r>
              <a:rPr lang="en-US" altLang="fa-IR" smtClean="0"/>
              <a:t>“Use of ideas in the literature to justify </a:t>
            </a:r>
          </a:p>
          <a:p>
            <a:pPr lvl="2"/>
            <a:r>
              <a:rPr lang="en-US" altLang="fa-IR" smtClean="0"/>
              <a:t>the particular approach to the topic,</a:t>
            </a:r>
          </a:p>
          <a:p>
            <a:pPr lvl="2"/>
            <a:r>
              <a:rPr lang="en-US" altLang="fa-IR" smtClean="0"/>
              <a:t>the selection of methods, and </a:t>
            </a:r>
          </a:p>
          <a:p>
            <a:pPr lvl="2"/>
            <a:r>
              <a:rPr lang="en-US" altLang="fa-IR" smtClean="0"/>
              <a:t>demonstration that this research contributes something new.” [Hart98]</a:t>
            </a:r>
          </a:p>
          <a:p>
            <a:r>
              <a:rPr lang="en-US" altLang="fa-IR" smtClean="0"/>
              <a:t>Novice researchers’ view:</a:t>
            </a:r>
          </a:p>
          <a:p>
            <a:pPr lvl="1"/>
            <a:r>
              <a:rPr lang="en-US" altLang="fa-IR" smtClean="0"/>
              <a:t>A collection of summaries of related papers!</a:t>
            </a:r>
          </a:p>
          <a:p>
            <a:pPr lvl="1"/>
            <a:endParaRPr lang="en-US" altLang="fa-IR" smtClean="0"/>
          </a:p>
        </p:txBody>
      </p:sp>
      <p:sp>
        <p:nvSpPr>
          <p:cNvPr id="768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4E72-2856-4D80-B0A1-DCC257AB990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Literature Survey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500063" y="1219200"/>
            <a:ext cx="8215312" cy="4648200"/>
          </a:xfrm>
        </p:spPr>
        <p:txBody>
          <a:bodyPr/>
          <a:lstStyle/>
          <a:p>
            <a:pPr lvl="1"/>
            <a:r>
              <a:rPr lang="en-US" altLang="fa-IR" smtClean="0"/>
              <a:t>“Authors of literature review are at risk for producing mind-numbing lists of citations and findings that resemble a phone book – impressive case, lots of numbers, but not much plot” [Bem95].</a:t>
            </a:r>
          </a:p>
          <a:p>
            <a:pPr lvl="1"/>
            <a:endParaRPr lang="en-US" altLang="fa-IR" smtClean="0"/>
          </a:p>
          <a:p>
            <a:pPr lvl="1"/>
            <a:r>
              <a:rPr lang="en-US" altLang="fa-IR" smtClean="0"/>
              <a:t>Researchers must continuously ask themselves:</a:t>
            </a:r>
          </a:p>
          <a:p>
            <a:pPr lvl="2"/>
            <a:r>
              <a:rPr lang="en-US" altLang="fa-IR" smtClean="0"/>
              <a:t>How is the work presented in the article related to my study?</a:t>
            </a:r>
          </a:p>
          <a:p>
            <a:pPr lvl="3"/>
            <a:r>
              <a:rPr lang="en-US" altLang="fa-IR" sz="2000" smtClean="0">
                <a:sym typeface="Wingdings" panose="05000000000000000000" pitchFamily="2" charset="2"/>
              </a:rPr>
              <a:t> allows them to tie the literature into their own study</a:t>
            </a:r>
            <a:endParaRPr lang="en-US" altLang="fa-IR" sz="200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32039B-C6AD-4BCE-A7C8-C41B24D34F6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Literature Survey Paper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dirty="0" smtClean="0"/>
              <a:t>Stand-alone literature survey:</a:t>
            </a:r>
          </a:p>
          <a:p>
            <a:pPr lvl="1"/>
            <a:r>
              <a:rPr lang="en-US" altLang="fa-IR" dirty="0" smtClean="0"/>
              <a:t>Introduces the area</a:t>
            </a:r>
          </a:p>
          <a:p>
            <a:pPr lvl="1"/>
            <a:r>
              <a:rPr lang="en-US" altLang="fa-IR" dirty="0" smtClean="0"/>
              <a:t>Basic concepts</a:t>
            </a:r>
          </a:p>
          <a:p>
            <a:pPr lvl="1"/>
            <a:r>
              <a:rPr lang="en-US" altLang="fa-IR" dirty="0" smtClean="0"/>
              <a:t>Definition of problem (related problems)</a:t>
            </a:r>
          </a:p>
          <a:p>
            <a:pPr lvl="2"/>
            <a:r>
              <a:rPr lang="en-US" altLang="fa-IR" dirty="0" smtClean="0"/>
              <a:t>People’s problems and technical problems</a:t>
            </a:r>
          </a:p>
          <a:p>
            <a:pPr lvl="1"/>
            <a:r>
              <a:rPr lang="en-US" altLang="fa-IR" dirty="0" smtClean="0"/>
              <a:t>Solutions and classification</a:t>
            </a:r>
          </a:p>
          <a:p>
            <a:pPr lvl="2"/>
            <a:r>
              <a:rPr lang="en-US" altLang="fa-IR" dirty="0" smtClean="0"/>
              <a:t>Their relationship</a:t>
            </a:r>
          </a:p>
          <a:p>
            <a:pPr lvl="1"/>
            <a:r>
              <a:rPr lang="en-US" altLang="fa-IR" dirty="0" smtClean="0"/>
              <a:t>Critical analysis:</a:t>
            </a:r>
          </a:p>
          <a:p>
            <a:pPr lvl="2"/>
            <a:r>
              <a:rPr lang="en-US" altLang="fa-IR" dirty="0" smtClean="0"/>
              <a:t>Advantages/disadvantages</a:t>
            </a:r>
          </a:p>
          <a:p>
            <a:pPr marL="457200" lvl="1" indent="0">
              <a:buNone/>
            </a:pPr>
            <a:endParaRPr lang="en-US" altLang="fa-IR" dirty="0" smtClean="0"/>
          </a:p>
          <a:p>
            <a:pPr lvl="1"/>
            <a:endParaRPr lang="en-US" altLang="fa-IR" dirty="0" smtClean="0"/>
          </a:p>
          <a:p>
            <a:pPr lvl="1"/>
            <a:endParaRPr lang="en-US" altLang="fa-IR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87F1E-59A8-4E53-98FA-B2C06CF8E3A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Literature Survey</a:t>
            </a:r>
          </a:p>
        </p:txBody>
      </p:sp>
      <p:sp>
        <p:nvSpPr>
          <p:cNvPr id="84995" name="Content Placeholder 3"/>
          <p:cNvSpPr>
            <a:spLocks noGrp="1"/>
          </p:cNvSpPr>
          <p:nvPr>
            <p:ph idx="1"/>
          </p:nvPr>
        </p:nvSpPr>
        <p:spPr>
          <a:xfrm>
            <a:off x="693738" y="1196752"/>
            <a:ext cx="7772400" cy="4648200"/>
          </a:xfrm>
        </p:spPr>
        <p:txBody>
          <a:bodyPr/>
          <a:lstStyle/>
          <a:p>
            <a:r>
              <a:rPr lang="en-US" altLang="fa-IR" dirty="0" smtClean="0"/>
              <a:t>Stand-alone literature survey:</a:t>
            </a:r>
          </a:p>
          <a:p>
            <a:pPr lvl="1"/>
            <a:r>
              <a:rPr lang="en-US" altLang="fa-IR" dirty="0" smtClean="0"/>
              <a:t>Should explain how one piece of research </a:t>
            </a:r>
            <a:r>
              <a:rPr lang="en-US" altLang="fa-IR" dirty="0" smtClean="0">
                <a:solidFill>
                  <a:srgbClr val="C00000"/>
                </a:solidFill>
              </a:rPr>
              <a:t>builds on</a:t>
            </a:r>
            <a:r>
              <a:rPr lang="en-US" altLang="fa-IR" dirty="0" smtClean="0"/>
              <a:t> another [</a:t>
            </a:r>
            <a:r>
              <a:rPr lang="en-US" altLang="fa-IR" dirty="0" err="1" smtClean="0"/>
              <a:t>Shaw95</a:t>
            </a:r>
            <a:r>
              <a:rPr lang="en-US" altLang="fa-IR" dirty="0" smtClean="0"/>
              <a:t>]</a:t>
            </a:r>
          </a:p>
          <a:p>
            <a:pPr lvl="2"/>
            <a:r>
              <a:rPr lang="en-US" altLang="fa-IR" sz="2000" dirty="0" smtClean="0"/>
              <a:t>“If I have seen further, it is by standing on </a:t>
            </a:r>
            <a:r>
              <a:rPr lang="en-US" altLang="fa-IR" sz="2000" smtClean="0"/>
              <a:t>ye shoulders </a:t>
            </a:r>
            <a:r>
              <a:rPr lang="en-US" altLang="fa-IR" sz="2000" dirty="0" smtClean="0"/>
              <a:t>of Giants.” </a:t>
            </a:r>
            <a:r>
              <a:rPr lang="en-US" altLang="fa-IR" sz="1600" dirty="0" smtClean="0"/>
              <a:t>Isaac Newton</a:t>
            </a:r>
            <a:endParaRPr lang="en-US" altLang="fa-IR" sz="2000" dirty="0" smtClean="0"/>
          </a:p>
          <a:p>
            <a:pPr lvl="1"/>
            <a:r>
              <a:rPr lang="en-US" altLang="fa-IR" dirty="0" smtClean="0"/>
              <a:t>Creates a firm foundation for advancing knowledge</a:t>
            </a:r>
          </a:p>
          <a:p>
            <a:pPr lvl="2"/>
            <a:r>
              <a:rPr lang="en-US" altLang="fa-IR" dirty="0" smtClean="0"/>
              <a:t>Facilitates theory development</a:t>
            </a:r>
          </a:p>
          <a:p>
            <a:pPr lvl="2"/>
            <a:r>
              <a:rPr lang="en-US" altLang="fa-IR" dirty="0" smtClean="0"/>
              <a:t>[Closes areas where a plethora of research exists]</a:t>
            </a:r>
          </a:p>
          <a:p>
            <a:pPr lvl="2"/>
            <a:r>
              <a:rPr lang="en-US" altLang="fa-IR" dirty="0" smtClean="0"/>
              <a:t>Uncovers areas where research is needed [</a:t>
            </a:r>
            <a:r>
              <a:rPr lang="en-US" altLang="fa-IR" err="1" smtClean="0"/>
              <a:t>Webster02</a:t>
            </a:r>
            <a:r>
              <a:rPr lang="en-US" altLang="fa-IR" smtClean="0"/>
              <a:t>]</a:t>
            </a:r>
          </a:p>
          <a:p>
            <a:r>
              <a:rPr lang="en-US" altLang="fa-IR" smtClean="0"/>
              <a:t>A sample paper in fileserver [Tehranipour10]:</a:t>
            </a:r>
          </a:p>
        </p:txBody>
      </p:sp>
      <p:sp>
        <p:nvSpPr>
          <p:cNvPr id="8499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91CF12-E7B0-4FCC-ACE1-29F700485E4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9F64D-302A-411D-B1AC-20DC6B962BC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References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W. Griswold, “How to Read an Engineering Research Paper,” </a:t>
            </a:r>
            <a:r>
              <a:rPr lang="en-US" altLang="fa-IR" i="1" smtClean="0"/>
              <a:t>cseweb.ucsd.edu/~wgg/CSE210/</a:t>
            </a:r>
            <a:r>
              <a:rPr lang="en-US" altLang="fa-IR" b="1" i="1" smtClean="0"/>
              <a:t>howtoread</a:t>
            </a:r>
            <a:r>
              <a:rPr lang="en-US" altLang="fa-IR" i="1" smtClean="0"/>
              <a:t>.html</a:t>
            </a:r>
            <a:endParaRPr lang="en-US" altLang="fa-IR" smtClean="0"/>
          </a:p>
          <a:p>
            <a:pPr lvl="1" eaLnBrk="1" hangingPunct="1"/>
            <a:endParaRPr lang="en-US" altLang="fa-IR" smtClean="0"/>
          </a:p>
          <a:p>
            <a:pPr lvl="1" eaLnBrk="1" hangingPunct="1"/>
            <a:r>
              <a:rPr lang="en-US" altLang="fa-IR" smtClean="0"/>
              <a:t>S. Keshav, “How to Read a Paper,” ACM SIGCOMM Computer Communication Review, Volume 37, Number 3, July 2007.</a:t>
            </a:r>
          </a:p>
          <a:p>
            <a:pPr lvl="1" eaLnBrk="1" hangingPunct="1"/>
            <a:r>
              <a:rPr lang="en-US" altLang="fa-IR" smtClean="0"/>
              <a:t>Y. Levy and T. Ellis, “A Systems Approach to Conduct an Effective Literature Review in Support of  Information Systems Research”, </a:t>
            </a:r>
            <a:r>
              <a:rPr lang="fr-FR" altLang="fa-IR" smtClean="0"/>
              <a:t>Informing Science Journal, Volume 9, 2006.</a:t>
            </a:r>
            <a:endParaRPr lang="en-US" altLang="fa-IR" smtClean="0"/>
          </a:p>
          <a:p>
            <a:pPr lvl="1"/>
            <a:r>
              <a:rPr lang="en-US" altLang="fa-IR" smtClean="0"/>
              <a:t>M. Tehranipour and F. Koushanfar, “A Survey of Hardware Trojan Taxonomy and Detection,” IEEE Design &amp; Test of Computers, 2010.</a:t>
            </a:r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09B49-369A-4D46-A427-26EF60FCBCD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z="2800" dirty="0" smtClean="0"/>
              <a:t>Despite different contents, very similar structure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dirty="0" smtClean="0">
                <a:sym typeface="Wingdings" panose="05000000000000000000" pitchFamily="2" charset="2"/>
              </a:rPr>
              <a:t> Paper reading: a repetitive activity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z="2400" dirty="0" smtClean="0">
                <a:sym typeface="Wingdings" panose="05000000000000000000" pitchFamily="2" charset="2"/>
              </a:rPr>
              <a:t>By knowing the structure of papers, you may want to read a paper out of order</a:t>
            </a:r>
            <a:endParaRPr lang="en-US" altLang="fa-IR" sz="2400" dirty="0" smtClean="0"/>
          </a:p>
          <a:p>
            <a:pPr marL="341313" indent="-341313" defTabSz="449263" eaLnBrk="1" hangingPunct="1">
              <a:buFontTx/>
              <a:buNone/>
            </a:pPr>
            <a:endParaRPr lang="de-DE" altLang="fa-IR" sz="2800" dirty="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General Structure of a Paper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7CE503-BFF7-4E7C-A840-BB5A04CCEEE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Abstract: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Abstract of the paper: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 brief intro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Problem statement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Authors’ contribution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Achievements</a:t>
            </a:r>
          </a:p>
          <a:p>
            <a:pPr marL="341313" indent="-341313" defTabSz="449263" eaLnBrk="1" hangingPunct="1">
              <a:buFontTx/>
              <a:buNone/>
            </a:pPr>
            <a:endParaRPr lang="de-DE" altLang="fa-IR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General Structure of a Paper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4C292-E58B-4966-833D-2AEA265DE6D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6694512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Introduction: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The entry statements to the subject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More clear “statement of the problem”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What is solved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Motivations 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Why it is important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Literature review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Sometimes in a separate section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Contribution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How it is solved (one/two before last paragraphs)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Organization of the paper</a:t>
            </a:r>
          </a:p>
          <a:p>
            <a:pPr marL="341313" indent="-341313" defTabSz="449263" eaLnBrk="1" hangingPunct="1">
              <a:buFontTx/>
              <a:buNone/>
            </a:pPr>
            <a:endParaRPr lang="de-DE" altLang="fa-IR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General Structure of a Paper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AF4E5-32D3-4416-A280-701479850FA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Literature Review: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Related work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How they approached the same/related problem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What are the disadvantages</a:t>
            </a:r>
          </a:p>
          <a:p>
            <a:pPr marL="1598613" lvl="3" indent="-341313" defTabSz="449263" eaLnBrk="1" hangingPunct="1">
              <a:lnSpc>
                <a:spcPct val="93000"/>
              </a:lnSpc>
            </a:pPr>
            <a:r>
              <a:rPr lang="en-US" altLang="fa-IR" sz="1800" dirty="0" smtClean="0"/>
              <a:t>Body: should show that their paper doesn’t have these problems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endParaRPr lang="en-US" altLang="fa-IR" sz="2600" dirty="0" smtClean="0"/>
          </a:p>
          <a:p>
            <a:pPr marL="341313" indent="-341313" defTabSz="449263" eaLnBrk="1" hangingPunct="1">
              <a:buFontTx/>
              <a:buNone/>
            </a:pPr>
            <a:endParaRPr lang="de-DE" altLang="fa-IR" dirty="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General Structure of a Paper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7406C-7BD4-4849-863A-359A3537718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Body: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Basic concepts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Terminology (definitions)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Assumptions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Their solution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Experimental Results: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The environment for experiments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Results</a:t>
            </a:r>
          </a:p>
          <a:p>
            <a:pPr marL="739775" lvl="1" indent="-341313" defTabSz="449263" eaLnBrk="1" hangingPunct="1">
              <a:lnSpc>
                <a:spcPct val="93000"/>
              </a:lnSpc>
            </a:pPr>
            <a:r>
              <a:rPr lang="en-US" altLang="fa-IR" smtClean="0"/>
              <a:t>Analysis of results</a:t>
            </a:r>
          </a:p>
          <a:p>
            <a:pPr marL="341313" indent="-341313" defTabSz="449263" eaLnBrk="1" hangingPunct="1">
              <a:lnSpc>
                <a:spcPct val="93000"/>
              </a:lnSpc>
            </a:pPr>
            <a:endParaRPr lang="en-US" altLang="fa-IR" smtClean="0"/>
          </a:p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smtClean="0"/>
              <a:t>Conclusion and Future works</a:t>
            </a:r>
          </a:p>
          <a:p>
            <a:pPr marL="0" indent="0" algn="ctr" defTabSz="449263" eaLnBrk="1" hangingPunct="1">
              <a:lnSpc>
                <a:spcPct val="93000"/>
              </a:lnSpc>
              <a:buNone/>
            </a:pPr>
            <a:r>
              <a:rPr lang="en-US" altLang="fa-IR" smtClean="0">
                <a:solidFill>
                  <a:schemeClr val="tx1"/>
                </a:solidFill>
                <a:hlinkClick r:id="rId3" action="ppaction://hlinkfile"/>
              </a:rPr>
              <a:t>Sample paper</a:t>
            </a:r>
            <a:endParaRPr lang="en-US" altLang="fa-IR" smtClean="0">
              <a:solidFill>
                <a:schemeClr val="tx1"/>
              </a:solidFill>
            </a:endParaRPr>
          </a:p>
          <a:p>
            <a:pPr marL="341313" indent="-341313" defTabSz="449263" eaLnBrk="1" hangingPunct="1">
              <a:buFontTx/>
              <a:buNone/>
            </a:pPr>
            <a:endParaRPr lang="de-DE" altLang="fa-IR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General Structure of a Paper</a:t>
            </a:r>
            <a:endParaRPr lang="de-DE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07406C-7BD4-4849-863A-359A3537718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5138738"/>
          </a:xfrm>
        </p:spPr>
        <p:txBody>
          <a:bodyPr lIns="92160" tIns="46080" rIns="92160" bIns="46080"/>
          <a:lstStyle/>
          <a:p>
            <a:pPr marL="341313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Homework:</a:t>
            </a:r>
          </a:p>
          <a:p>
            <a:pPr marL="739776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Select a paper in the field of Computer Architecture/Computer Networks</a:t>
            </a:r>
          </a:p>
          <a:p>
            <a:pPr marL="739776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Annotate </a:t>
            </a:r>
            <a:r>
              <a:rPr lang="en-US" altLang="fa-IR" dirty="0"/>
              <a:t>sections/paragraphs </a:t>
            </a:r>
            <a:r>
              <a:rPr lang="en-US" altLang="fa-IR" dirty="0" smtClean="0"/>
              <a:t>according to the general structure of papers</a:t>
            </a:r>
          </a:p>
          <a:p>
            <a:pPr marL="739776" lvl="1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Deadline:</a:t>
            </a:r>
          </a:p>
          <a:p>
            <a:pPr marL="1141413" lvl="2" indent="-341313" defTabSz="449263" eaLnBrk="1" hangingPunct="1">
              <a:lnSpc>
                <a:spcPct val="93000"/>
              </a:lnSpc>
            </a:pPr>
            <a:r>
              <a:rPr lang="en-US" altLang="fa-IR" dirty="0" smtClean="0"/>
              <a:t>Next </a:t>
            </a:r>
            <a:r>
              <a:rPr lang="en-US" altLang="fa-IR" smtClean="0"/>
              <a:t>Tuesday </a:t>
            </a:r>
            <a:r>
              <a:rPr lang="en-US" altLang="fa-IR" smtClean="0"/>
              <a:t>(9 Aban</a:t>
            </a:r>
            <a:r>
              <a:rPr lang="en-US" altLang="fa-IR" smtClean="0"/>
              <a:t>)</a:t>
            </a:r>
            <a:endParaRPr lang="de-DE" altLang="fa-IR" dirty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General Structure of a Paper</a:t>
            </a:r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42476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18789</TotalTime>
  <Words>1829</Words>
  <Application>Microsoft Office PowerPoint</Application>
  <PresentationFormat>On-screen Show (4:3)</PresentationFormat>
  <Paragraphs>391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Times New Roman</vt:lpstr>
      <vt:lpstr>Wingdings</vt:lpstr>
      <vt:lpstr>1_presentation_template</vt:lpstr>
      <vt:lpstr>Custom Design</vt:lpstr>
      <vt:lpstr>How to Read Technical Papers</vt:lpstr>
      <vt:lpstr>Engineering Research Papers</vt:lpstr>
      <vt:lpstr>Engineering Research Papers</vt:lpstr>
      <vt:lpstr>General Structure of a Paper</vt:lpstr>
      <vt:lpstr>General Structure of a Paper</vt:lpstr>
      <vt:lpstr>General Structure of a Paper</vt:lpstr>
      <vt:lpstr>General Structure of a Paper</vt:lpstr>
      <vt:lpstr>General Structure of a Paper</vt:lpstr>
      <vt:lpstr>General Structure of a Paper</vt:lpstr>
      <vt:lpstr>Engineering Research Papers</vt:lpstr>
      <vt:lpstr>Engineering Research Papers</vt:lpstr>
      <vt:lpstr>Engineering Research Papers</vt:lpstr>
      <vt:lpstr>Three-Pass Approach</vt:lpstr>
      <vt:lpstr>Three-Pass Approach</vt:lpstr>
      <vt:lpstr>Three-Pass Approach</vt:lpstr>
      <vt:lpstr>Three-Pass Approach</vt:lpstr>
      <vt:lpstr>Three-Pass Approach</vt:lpstr>
      <vt:lpstr>Three-Pass Approach</vt:lpstr>
      <vt:lpstr>Three-Pass Approach</vt:lpstr>
      <vt:lpstr>Three-Pass Approach</vt:lpstr>
      <vt:lpstr>Three-Pass Approach</vt:lpstr>
      <vt:lpstr>Important Questions  to Be Answered by Reader</vt:lpstr>
      <vt:lpstr>Questions to Be Looked for</vt:lpstr>
      <vt:lpstr>Questions to Be Looked for</vt:lpstr>
      <vt:lpstr>Questions to Be Looked for</vt:lpstr>
      <vt:lpstr>Questions to Be Looked for</vt:lpstr>
      <vt:lpstr>Note Taking Practice</vt:lpstr>
      <vt:lpstr>Note Taking</vt:lpstr>
      <vt:lpstr>PowerPoint Presentation</vt:lpstr>
      <vt:lpstr>Note Taking</vt:lpstr>
      <vt:lpstr>Note Taking</vt:lpstr>
      <vt:lpstr>Paper Reading</vt:lpstr>
      <vt:lpstr>Notes</vt:lpstr>
      <vt:lpstr>Literature Survey</vt:lpstr>
      <vt:lpstr>Literature Survey</vt:lpstr>
      <vt:lpstr>Literature Survey</vt:lpstr>
      <vt:lpstr>Literature Survey Paper</vt:lpstr>
      <vt:lpstr>Literature Survey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482</cp:revision>
  <dcterms:created xsi:type="dcterms:W3CDTF">1601-01-01T00:00:00Z</dcterms:created>
  <dcterms:modified xsi:type="dcterms:W3CDTF">2023-10-24T15:53:27Z</dcterms:modified>
</cp:coreProperties>
</file>