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1"/>
  </p:notesMasterIdLst>
  <p:sldIdLst>
    <p:sldId id="256" r:id="rId3"/>
    <p:sldId id="394" r:id="rId4"/>
    <p:sldId id="315" r:id="rId5"/>
    <p:sldId id="395" r:id="rId6"/>
    <p:sldId id="389" r:id="rId7"/>
    <p:sldId id="391" r:id="rId8"/>
    <p:sldId id="392" r:id="rId9"/>
    <p:sldId id="39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CC6600"/>
    <a:srgbClr val="669900"/>
    <a:srgbClr val="CCFFCC"/>
    <a:srgbClr val="990000"/>
    <a:srgbClr val="66FF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0472" autoAdjust="0"/>
  </p:normalViewPr>
  <p:slideViewPr>
    <p:cSldViewPr>
      <p:cViewPr varScale="1">
        <p:scale>
          <a:sx n="59" d="100"/>
          <a:sy n="59" d="100"/>
        </p:scale>
        <p:origin x="816" y="2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4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8837FCA-F1FB-408D-A34F-F0BD43EB9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0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15ACF-33BD-4571-9C4E-6B91D0957EB9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0B06A-7BFE-4296-A5EC-8B856F9F5860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0B06A-7BFE-4296-A5EC-8B856F9F5860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8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>
              <a:cs typeface="Arial" pitchFamily="34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584A7-B008-4B8C-BE3E-7F8F1DE2F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CB83-CADF-4F83-9CD4-3F6B0C9A9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071AF-1F50-4A93-8B2C-9205C4B39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C2FB-BCD9-4922-B048-D3FD9C646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E75D-E41A-46C0-A4D4-3D5D528B6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B080F-664E-405B-BFFA-9F758913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20937-B370-44CA-B87B-62AD8E6C3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36142-9091-4C56-A553-67C506B89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3F02-F27A-4B43-92E7-E63FE0323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FA11D-51FD-484C-9ADE-DB78A24ED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buFont typeface="Wingdings" pitchFamily="2" charset="2"/>
              <a:buChar char=""/>
              <a:defRPr sz="2800"/>
            </a:lvl2pPr>
            <a:lvl3pPr>
              <a:defRPr sz="32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fa-IR" dirty="0" smtClean="0"/>
              <a:t> </a:t>
            </a: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6316-F35B-4513-B0A2-E006E4C9C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F005-B8C6-435D-8515-F569A41CE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97D9-EA36-43D1-A9AB-F463CB9C7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481DA-FFE7-4E78-A2ED-C8792D876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9B63F-48E7-4235-B611-A6AB52052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4436C-C075-4D96-AF30-CA2AFA8DF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6B00-492B-42DA-A6E1-D08B7E961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E275-54D1-4F9C-BF88-067FA16E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6281E-0304-4E91-96B0-6DA2FE1AC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67926-A5A7-47C8-B529-B3EF43018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669BF-0905-43AC-8C64-1665888CE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C9D1B6-5FBF-492E-9C3C-35FF9D097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22B9F18F-F7DB-42F0-A6A9-69254549B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dirty="0" smtClean="0"/>
              <a:t>معیارهای ارزیابی مقالات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نویسندگان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19200"/>
            <a:ext cx="7630616" cy="1633736"/>
          </a:xfrm>
        </p:spPr>
        <p:txBody>
          <a:bodyPr/>
          <a:lstStyle/>
          <a:p>
            <a:pPr algn="r" rtl="1"/>
            <a:r>
              <a:rPr lang="fa-IR" dirty="0" smtClean="0"/>
              <a:t>مؤسسه نویسندگان مقاله:</a:t>
            </a:r>
          </a:p>
          <a:p>
            <a:pPr lvl="1" algn="r" rtl="1"/>
            <a:r>
              <a:rPr lang="fa-IR" dirty="0"/>
              <a:t> </a:t>
            </a:r>
            <a:r>
              <a:rPr lang="en-US" dirty="0" smtClean="0"/>
              <a:t>affiliation</a:t>
            </a:r>
            <a:r>
              <a:rPr lang="fa-IR" dirty="0" smtClean="0"/>
              <a:t> </a:t>
            </a:r>
          </a:p>
          <a:p>
            <a:pPr lvl="1" algn="r" rtl="1"/>
            <a:r>
              <a:rPr lang="fa-IR" dirty="0"/>
              <a:t> </a:t>
            </a:r>
            <a:r>
              <a:rPr lang="en-US" smtClean="0"/>
              <a:t>h-index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5" y="3375091"/>
            <a:ext cx="8172400" cy="30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معیارها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725016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تعداد ارجاع‌ها به مقاله</a:t>
            </a:r>
          </a:p>
          <a:p>
            <a:pPr lvl="1" algn="r" rtl="1"/>
            <a:endParaRPr lang="fa-IR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1D70B4-FC1B-4CE7-8196-2034E8ACCC5C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09677"/>
            <a:ext cx="8136904" cy="3734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معیارها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pPr algn="r" rtl="1"/>
            <a:r>
              <a:rPr lang="fa-IR" smtClean="0"/>
              <a:t>محل </a:t>
            </a:r>
            <a:r>
              <a:rPr lang="fa-IR" dirty="0" smtClean="0"/>
              <a:t>انتشار</a:t>
            </a:r>
          </a:p>
          <a:p>
            <a:pPr lvl="1" algn="r" rtl="1"/>
            <a:r>
              <a:rPr lang="fa-IR" dirty="0" smtClean="0"/>
              <a:t> مجله:</a:t>
            </a:r>
          </a:p>
          <a:p>
            <a:pPr lvl="2" algn="r" rtl="1"/>
            <a:r>
              <a:rPr lang="fa-IR" dirty="0" smtClean="0"/>
              <a:t> ضریب تأثیر: </a:t>
            </a:r>
            <a:r>
              <a:rPr lang="en-US" sz="2800" dirty="0" err="1" smtClean="0"/>
              <a:t>SJR</a:t>
            </a:r>
            <a:r>
              <a:rPr lang="en-US" sz="2800" dirty="0" smtClean="0"/>
              <a:t>/JCR Impact Factor</a:t>
            </a:r>
            <a:endParaRPr lang="fa-IR" sz="2800" dirty="0" smtClean="0"/>
          </a:p>
          <a:p>
            <a:pPr lvl="2" algn="r" rtl="1"/>
            <a:r>
              <a:rPr lang="fa-IR" dirty="0"/>
              <a:t> ضریب ويژه: </a:t>
            </a:r>
            <a:r>
              <a:rPr lang="en-US" sz="2800" smtClean="0"/>
              <a:t>Eigen Factor</a:t>
            </a:r>
            <a:endParaRPr lang="fa-IR" sz="2800" smtClean="0"/>
          </a:p>
          <a:p>
            <a:pPr lvl="2"/>
            <a:r>
              <a:rPr lang="en-US" sz="1800" smtClean="0"/>
              <a:t>“For </a:t>
            </a:r>
            <a:r>
              <a:rPr lang="en-US" sz="1800"/>
              <a:t>a given number of citations, citations from more significant journals will result in a higher Eigenfactor </a:t>
            </a:r>
            <a:r>
              <a:rPr lang="en-US" sz="1800" smtClean="0"/>
              <a:t>score.</a:t>
            </a:r>
            <a:r>
              <a:rPr lang="en-US" sz="1800" baseline="30000" smtClean="0"/>
              <a:t>”</a:t>
            </a:r>
          </a:p>
          <a:p>
            <a:pPr marL="1371600" lvl="3" indent="0">
              <a:buNone/>
            </a:pPr>
            <a:r>
              <a:rPr lang="en-US" sz="1050" smtClean="0"/>
              <a:t>West, Jevin D.; Bergstrom, Theodore; Bergstrom, Carl T. (2010). "Big Macs and Eigenfactor Scores: Don't Let Correlation Coefficients Fool You". arXiv:0911.1807v2.</a:t>
            </a:r>
            <a:endParaRPr lang="en-US" sz="900" smtClean="0"/>
          </a:p>
          <a:p>
            <a:pPr lvl="2" algn="r" rtl="1"/>
            <a:r>
              <a:rPr lang="fa-IR" smtClean="0"/>
              <a:t> </a:t>
            </a:r>
            <a:r>
              <a:rPr lang="en-US" sz="2800" dirty="0" smtClean="0"/>
              <a:t>h-index</a:t>
            </a:r>
            <a:endParaRPr lang="fa-IR" sz="2800" dirty="0" smtClean="0"/>
          </a:p>
          <a:p>
            <a:pPr lvl="2" algn="r" rtl="1"/>
            <a:r>
              <a:rPr lang="fa-IR" sz="2800" dirty="0"/>
              <a:t> </a:t>
            </a:r>
            <a:r>
              <a:rPr lang="en-US" sz="2800" dirty="0" smtClean="0"/>
              <a:t>Quartile</a:t>
            </a:r>
            <a:endParaRPr lang="fa-IR" sz="28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1D70B4-FC1B-4CE7-8196-2034E8ACCC5C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JCR Journal List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6" y="905780"/>
            <a:ext cx="8136396" cy="542426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259632" y="3933056"/>
            <a:ext cx="504056" cy="100811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59832" y="3933056"/>
            <a:ext cx="504056" cy="100811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6176" y="3897553"/>
            <a:ext cx="504056" cy="100811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h-index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168" y="1219200"/>
            <a:ext cx="2374032" cy="4442048"/>
          </a:xfrm>
        </p:spPr>
        <p:txBody>
          <a:bodyPr/>
          <a:lstStyle/>
          <a:p>
            <a:pPr algn="r" rtl="1"/>
            <a:r>
              <a:rPr lang="en-US" dirty="0" smtClean="0"/>
              <a:t>h-index</a:t>
            </a:r>
            <a:r>
              <a:rPr lang="fa-IR" dirty="0" smtClean="0"/>
              <a:t>: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ttps://upload.wikimedia.org/wikipedia/commons/thumb/d/da/H-index-en.svg/300px-H-index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3" y="1230547"/>
            <a:ext cx="4934757" cy="49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معیار برای کنفرانس‌ها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841648"/>
          </a:xfrm>
        </p:spPr>
        <p:txBody>
          <a:bodyPr/>
          <a:lstStyle/>
          <a:p>
            <a:pPr algn="r" rtl="1"/>
            <a:r>
              <a:rPr lang="en-US" dirty="0"/>
              <a:t>http://</a:t>
            </a:r>
            <a:r>
              <a:rPr lang="en-US" dirty="0" err="1"/>
              <a:t>www.conferenceranks.com</a:t>
            </a:r>
            <a:r>
              <a:rPr lang="en-US" dirty="0" smtClean="0"/>
              <a:t>/	</a:t>
            </a:r>
          </a:p>
          <a:p>
            <a:pPr lvl="1"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78922"/>
            <a:ext cx="6357605" cy="209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49080"/>
            <a:ext cx="6336704" cy="21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معیار برای کنفرانس‌ها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841648"/>
          </a:xfrm>
        </p:spPr>
        <p:txBody>
          <a:bodyPr/>
          <a:lstStyle/>
          <a:p>
            <a:pPr algn="r" rtl="1"/>
            <a:r>
              <a:rPr lang="en-US" dirty="0"/>
              <a:t>http://</a:t>
            </a:r>
            <a:r>
              <a:rPr lang="en-US" dirty="0" err="1"/>
              <a:t>www.conferenceranks.com</a:t>
            </a:r>
            <a:r>
              <a:rPr lang="en-US" dirty="0" smtClean="0"/>
              <a:t>/	</a:t>
            </a:r>
          </a:p>
          <a:p>
            <a:pPr lvl="1"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064896" cy="33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9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19273</TotalTime>
  <Words>124</Words>
  <Application>Microsoft Office PowerPoint</Application>
  <PresentationFormat>On-screen Show (4:3)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Mitra</vt:lpstr>
      <vt:lpstr>B Titr</vt:lpstr>
      <vt:lpstr>Times New Roman</vt:lpstr>
      <vt:lpstr>Wingdings</vt:lpstr>
      <vt:lpstr>1_presentation_template</vt:lpstr>
      <vt:lpstr>Custom Design</vt:lpstr>
      <vt:lpstr>معیارهای ارزیابی مقالات</vt:lpstr>
      <vt:lpstr>نویسندگان</vt:lpstr>
      <vt:lpstr>معیارها</vt:lpstr>
      <vt:lpstr>معیارها</vt:lpstr>
      <vt:lpstr>JCR Journal List</vt:lpstr>
      <vt:lpstr>h-index</vt:lpstr>
      <vt:lpstr>معیار برای کنفرانس‌ها</vt:lpstr>
      <vt:lpstr>معیار برای کنفرانس‌ها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651</cp:revision>
  <dcterms:created xsi:type="dcterms:W3CDTF">1601-01-01T00:00:00Z</dcterms:created>
  <dcterms:modified xsi:type="dcterms:W3CDTF">2023-03-07T11:23:09Z</dcterms:modified>
</cp:coreProperties>
</file>