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1"/>
  </p:notesMasterIdLst>
  <p:sldIdLst>
    <p:sldId id="269" r:id="rId3"/>
    <p:sldId id="281" r:id="rId4"/>
    <p:sldId id="273" r:id="rId5"/>
    <p:sldId id="274" r:id="rId6"/>
    <p:sldId id="275" r:id="rId7"/>
    <p:sldId id="282" r:id="rId8"/>
    <p:sldId id="283" r:id="rId9"/>
    <p:sldId id="284" r:id="rId10"/>
    <p:sldId id="285" r:id="rId11"/>
    <p:sldId id="288" r:id="rId12"/>
    <p:sldId id="287" r:id="rId13"/>
    <p:sldId id="293" r:id="rId14"/>
    <p:sldId id="276" r:id="rId15"/>
    <p:sldId id="271" r:id="rId16"/>
    <p:sldId id="291" r:id="rId17"/>
    <p:sldId id="292" r:id="rId18"/>
    <p:sldId id="290" r:id="rId19"/>
    <p:sldId id="28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CCFFCC"/>
    <a:srgbClr val="990000"/>
    <a:srgbClr val="66FFCC"/>
    <a:srgbClr val="FF3399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9" autoAdjust="0"/>
  </p:normalViewPr>
  <p:slideViewPr>
    <p:cSldViewPr>
      <p:cViewPr varScale="1">
        <p:scale>
          <a:sx n="66" d="100"/>
          <a:sy n="66" d="100"/>
        </p:scale>
        <p:origin x="1067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C87BF3-B4FF-465F-A25B-EB5D3C0DF20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3610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C5412C-D1E4-4D62-9657-94703E28CFE1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D6DEFD-8124-41EB-B542-9F90FD9729A7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7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CA18F-B588-44F8-B4A2-48FC90E0BCAE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4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C5412C-D1E4-4D62-9657-94703E28CFE1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99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48D2BB-75F3-4BDF-89BB-C25DB902CD4E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2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308E46-293C-4B4B-9559-04754C54894A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9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5EAAE2-E91F-45A1-9E29-8CFB79E17BA7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40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026272-9562-452F-8E32-4DA3E69161FF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8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92C786-7B23-4245-8D22-5C63D1ACE05F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2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C97689-B077-49A5-BEF5-7D9BBDA6E4F5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55572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82C06A-CE22-47FF-B237-FC3483E35CD7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2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6184C4-AE72-4472-A910-3FA3C0AAB28E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0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A3883A-0C80-498D-8016-339026C0B32D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9455DE-2323-4B95-869E-903ACAFCCC84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5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168042-9F2A-4389-B95A-68D996DB161C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2CD433-A924-44D3-A4A0-04751565C1BA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4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97E03F-14A5-4277-BF20-7CD2FB7B0582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8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FB4543-37F5-4510-8F49-D48353A0EB53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6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19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76B70-D3E7-48E6-B368-049B73948D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780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BC894-E07F-4AA6-AD7B-843111F0C1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79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749B5-F83E-4545-92E4-D95B89833B5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7163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73446-178D-4670-AC0C-FCC00D18207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245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8360A-C42B-407B-BED8-90FDEA5E40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4394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626DB-3310-4D17-B212-B2F7E691C23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6940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49C93-AA9A-49D7-9366-55D0FEAA83C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2997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DBB2A-BAD3-4E28-8044-686BAF14F3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75019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12973-A5CA-463E-8133-2A02300F91A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8143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EE6AA-B7D8-465A-B1ED-C1D264AEBF5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680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E4F93-66BD-43FF-9C1F-A9B8A15610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23077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4A3B-8F4F-4305-975B-DE6B79F07E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7346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A8A9A-9FB4-49C8-9766-F999B44A3A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40637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3EF6-9113-439A-82D5-90645A2A195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4380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B6FFD-DF19-40B6-A752-2B8A808C60E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69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D09D1-8ABC-4842-8F67-B47FA0D6A9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801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996D-5D2E-47BC-ABDD-9CCAB902B2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4088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85D8C-92E1-461E-9479-B7A888881F6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6884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05492-3520-47D8-8696-0E289EEA05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5546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C4FA5-3AD3-4767-9EF0-4BA576DC6F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714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1263-BA04-447D-86BD-E245B9F201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880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11AA4-0F12-40B0-8EAE-14C84858C0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7125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0F6456-D5BB-4B78-B9E2-C3D9F8A65FE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D28074E-E6ED-4859-B2DA-DA6D6614EEF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In-System Integration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6CEE0-658B-42DC-B429-28AEA329B6C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Proximity: Summary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Tighter Coupling:</a:t>
            </a:r>
          </a:p>
          <a:p>
            <a:pPr lvl="1" eaLnBrk="1" hangingPunct="1"/>
            <a:r>
              <a:rPr lang="en-US" altLang="fa-IR" smtClean="0"/>
              <a:t>Lower communication overhead</a:t>
            </a:r>
            <a:r>
              <a:rPr lang="en-US" altLang="fa-IR" smtClean="0">
                <a:sym typeface="Wingdings" panose="05000000000000000000" pitchFamily="2" charset="2"/>
              </a:rPr>
              <a:t> 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Reconf. h/w can be used </a:t>
            </a:r>
            <a:r>
              <a:rPr lang="en-US" altLang="fa-IR" smtClean="0"/>
              <a:t>more frequently within an application.</a:t>
            </a:r>
          </a:p>
          <a:p>
            <a:pPr lvl="1" eaLnBrk="1" hangingPunct="1"/>
            <a:r>
              <a:rPr lang="en-US" altLang="fa-IR" smtClean="0"/>
              <a:t>Reconf. h/w is unable to operate for significant portions of time without intervention of host.</a:t>
            </a:r>
          </a:p>
          <a:p>
            <a:pPr lvl="1" eaLnBrk="1" hangingPunct="1"/>
            <a:r>
              <a:rPr lang="en-US" altLang="fa-IR" smtClean="0"/>
              <a:t>Amount of reconfigurable logic available often limited.</a:t>
            </a:r>
          </a:p>
          <a:p>
            <a:pPr lvl="1" eaLnBrk="1" hangingPunct="1"/>
            <a:endParaRPr lang="en-US" altLang="fa-IR" smtClean="0"/>
          </a:p>
          <a:p>
            <a:pPr eaLnBrk="1" hangingPunct="1"/>
            <a:r>
              <a:rPr lang="en-US" altLang="fa-IR" smtClean="0"/>
              <a:t>Looser Coupling:</a:t>
            </a:r>
          </a:p>
          <a:p>
            <a:pPr lvl="1" eaLnBrk="1" hangingPunct="1"/>
            <a:r>
              <a:rPr lang="en-US" altLang="fa-IR" smtClean="0"/>
              <a:t>Greater parallelism in program execution,</a:t>
            </a:r>
          </a:p>
          <a:p>
            <a:pPr lvl="1" eaLnBrk="1" hangingPunct="1"/>
            <a:r>
              <a:rPr lang="en-US" altLang="fa-IR" smtClean="0"/>
              <a:t>Higher communications overhead.</a:t>
            </a:r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47DCCE-688D-4719-9143-BAE23ACA54F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560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Classification: Proximity</a:t>
            </a:r>
          </a:p>
        </p:txBody>
      </p:sp>
      <p:pic>
        <p:nvPicPr>
          <p:cNvPr id="25604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2804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dirty="0" smtClean="0"/>
              <a:t>Terminology</a:t>
            </a:r>
            <a:endParaRPr lang="en-US" altLang="fa-I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1146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6F819-0675-4594-8D16-68432AB2FF5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8" y="76200"/>
            <a:ext cx="9144000" cy="904875"/>
          </a:xfrm>
        </p:spPr>
        <p:txBody>
          <a:bodyPr lIns="81639" tIns="42452" rIns="81639" bIns="42452"/>
          <a:lstStyle/>
          <a:p>
            <a:pPr defTabSz="449263" eaLnBrk="1" hangingPunct="1">
              <a:lnSpc>
                <a:spcPct val="93000"/>
              </a:lnSpc>
              <a:buClr>
                <a:srgbClr val="0000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altLang="fa-IR" smtClean="0"/>
              <a:t>Static and Dynamic Reconfiguration  </a:t>
            </a:r>
          </a:p>
        </p:txBody>
      </p:sp>
      <p:sp>
        <p:nvSpPr>
          <p:cNvPr id="27652" name="Rounded Rectangle 4"/>
          <p:cNvSpPr>
            <a:spLocks noChangeArrowheads="1"/>
          </p:cNvSpPr>
          <p:nvPr/>
        </p:nvSpPr>
        <p:spPr bwMode="auto">
          <a:xfrm>
            <a:off x="857250" y="2786063"/>
            <a:ext cx="2786063" cy="1000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5" y="2874963"/>
            <a:ext cx="2857500" cy="8397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1200" lvl="1" indent="-449263" algn="ctr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/>
            </a:pPr>
            <a:r>
              <a:rPr lang="en-GB" sz="1800" dirty="0">
                <a:latin typeface="+mj-lt"/>
                <a:cs typeface="Arial" charset="0"/>
              </a:rPr>
              <a:t>Offline Reconfigurable System</a:t>
            </a:r>
          </a:p>
          <a:p>
            <a:pPr marL="711200" lvl="1" indent="-449263" algn="ctr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/>
            </a:pPr>
            <a:r>
              <a:rPr lang="en-GB" sz="1800" dirty="0">
                <a:latin typeface="+mj-lt"/>
                <a:cs typeface="Arial" charset="0"/>
              </a:rPr>
              <a:t>(static)</a:t>
            </a:r>
          </a:p>
        </p:txBody>
      </p:sp>
      <p:sp>
        <p:nvSpPr>
          <p:cNvPr id="27654" name="Rounded Rectangle 13"/>
          <p:cNvSpPr>
            <a:spLocks noChangeArrowheads="1"/>
          </p:cNvSpPr>
          <p:nvPr/>
        </p:nvSpPr>
        <p:spPr bwMode="auto">
          <a:xfrm>
            <a:off x="4429125" y="2786063"/>
            <a:ext cx="2786063" cy="1000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6250" y="2874963"/>
            <a:ext cx="2857500" cy="1089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1200" lvl="1" indent="-449263" algn="ctr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/>
            </a:pPr>
            <a:r>
              <a:rPr lang="en-GB" sz="1800" dirty="0">
                <a:latin typeface="+mj-lt"/>
                <a:cs typeface="Arial" charset="0"/>
              </a:rPr>
              <a:t>Run-time reconfigurable systems</a:t>
            </a:r>
          </a:p>
          <a:p>
            <a:pPr marL="711200" lvl="1" indent="-449263" algn="ctr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/>
            </a:pPr>
            <a:endParaRPr lang="en-GB" sz="1800" dirty="0">
              <a:latin typeface="+mj-lt"/>
              <a:cs typeface="Arial" charset="0"/>
            </a:endParaRPr>
          </a:p>
        </p:txBody>
      </p:sp>
      <p:sp>
        <p:nvSpPr>
          <p:cNvPr id="27656" name="Rounded Rectangle 15"/>
          <p:cNvSpPr>
            <a:spLocks noChangeArrowheads="1"/>
          </p:cNvSpPr>
          <p:nvPr/>
        </p:nvSpPr>
        <p:spPr bwMode="auto">
          <a:xfrm>
            <a:off x="3286125" y="4786313"/>
            <a:ext cx="1714500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28938" y="4946650"/>
            <a:ext cx="2286000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1200" lvl="1" indent="-449263" algn="ctr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/>
            </a:pPr>
            <a:r>
              <a:rPr lang="en-GB" sz="1800" dirty="0">
                <a:latin typeface="+mj-lt"/>
                <a:cs typeface="Arial" charset="0"/>
              </a:rPr>
              <a:t>Static</a:t>
            </a:r>
          </a:p>
        </p:txBody>
      </p:sp>
      <p:sp>
        <p:nvSpPr>
          <p:cNvPr id="27658" name="Rounded Rectangle 17"/>
          <p:cNvSpPr>
            <a:spLocks noChangeArrowheads="1"/>
          </p:cNvSpPr>
          <p:nvPr/>
        </p:nvSpPr>
        <p:spPr bwMode="auto">
          <a:xfrm>
            <a:off x="6357938" y="4786313"/>
            <a:ext cx="1571625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5063" y="4929188"/>
            <a:ext cx="1714500" cy="341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1200" lvl="1" indent="-449263" algn="ctr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/>
            </a:pPr>
            <a:r>
              <a:rPr lang="en-GB" sz="1800" dirty="0">
                <a:latin typeface="+mj-lt"/>
                <a:cs typeface="Arial" charset="0"/>
              </a:rPr>
              <a:t>Dynamic</a:t>
            </a:r>
          </a:p>
        </p:txBody>
      </p:sp>
      <p:cxnSp>
        <p:nvCxnSpPr>
          <p:cNvPr id="27660" name="Straight Arrow Connector 20"/>
          <p:cNvCxnSpPr>
            <a:cxnSpLocks noChangeShapeType="1"/>
            <a:stCxn id="27654" idx="2"/>
            <a:endCxn id="27656" idx="0"/>
          </p:cNvCxnSpPr>
          <p:nvPr/>
        </p:nvCxnSpPr>
        <p:spPr bwMode="auto">
          <a:xfrm rot="5400000">
            <a:off x="4483100" y="3446463"/>
            <a:ext cx="1000125" cy="1679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2"/>
          <p:cNvCxnSpPr>
            <a:cxnSpLocks noChangeShapeType="1"/>
            <a:stCxn id="27654" idx="2"/>
            <a:endCxn id="27658" idx="0"/>
          </p:cNvCxnSpPr>
          <p:nvPr/>
        </p:nvCxnSpPr>
        <p:spPr bwMode="auto">
          <a:xfrm rot="16200000" flipH="1">
            <a:off x="5983287" y="3625851"/>
            <a:ext cx="1000125" cy="1320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Straight Arrow Connector 24"/>
          <p:cNvCxnSpPr>
            <a:cxnSpLocks noChangeShapeType="1"/>
            <a:endCxn id="27652" idx="0"/>
          </p:cNvCxnSpPr>
          <p:nvPr/>
        </p:nvCxnSpPr>
        <p:spPr bwMode="auto">
          <a:xfrm rot="10800000" flipV="1">
            <a:off x="2249488" y="1500188"/>
            <a:ext cx="1893887" cy="128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Straight Arrow Connector 26"/>
          <p:cNvCxnSpPr>
            <a:cxnSpLocks noChangeShapeType="1"/>
            <a:endCxn id="27654" idx="0"/>
          </p:cNvCxnSpPr>
          <p:nvPr/>
        </p:nvCxnSpPr>
        <p:spPr bwMode="auto">
          <a:xfrm>
            <a:off x="4143375" y="1500188"/>
            <a:ext cx="1679575" cy="128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9DD4A-2D5D-4BB9-A7BA-A933808D885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02550" cy="368300"/>
          </a:xfrm>
        </p:spPr>
        <p:txBody>
          <a:bodyPr/>
          <a:lstStyle/>
          <a:p>
            <a:pPr eaLnBrk="1" hangingPunct="1"/>
            <a:r>
              <a:rPr lang="en-GB" altLang="fa-IR" smtClean="0"/>
              <a:t>Offline vs. Run-Time Reconfiguration</a:t>
            </a:r>
            <a:endParaRPr lang="en-US" altLang="fa-IR" smtClean="0"/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600200" y="1447800"/>
          <a:ext cx="580072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Bitmap Image" r:id="rId4" imgW="5800000" imgH="3333333" progId="Paint.Picture">
                  <p:embed/>
                </p:oleObj>
              </mc:Choice>
              <mc:Fallback>
                <p:oleObj name="Bitmap Image" r:id="rId4" imgW="5800000" imgH="33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800725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714500" y="1214438"/>
            <a:ext cx="2500313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714500" y="3143250"/>
            <a:ext cx="2786063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FE717-12CD-475E-B546-BF41390004C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8" y="76200"/>
            <a:ext cx="9144000" cy="904875"/>
          </a:xfrm>
        </p:spPr>
        <p:txBody>
          <a:bodyPr lIns="81639" tIns="42452" rIns="81639" bIns="42452"/>
          <a:lstStyle/>
          <a:p>
            <a:pPr defTabSz="449263" eaLnBrk="1" hangingPunct="1">
              <a:lnSpc>
                <a:spcPct val="93000"/>
              </a:lnSpc>
              <a:buClr>
                <a:srgbClr val="0000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altLang="fa-IR" smtClean="0"/>
              <a:t>Static and Dynamic Reconfiguration 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058863"/>
            <a:ext cx="8610600" cy="5106987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Font typeface="StarSymbol" charset="0"/>
              <a:buChar char="●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endParaRPr lang="en-GB" altLang="fa-IR" sz="2400" smtClean="0"/>
          </a:p>
          <a:p>
            <a:pPr marL="889000" lvl="1" indent="-431800" defTabSz="449263" eaLnBrk="1" hangingPunct="1">
              <a:lnSpc>
                <a:spcPct val="90000"/>
              </a:lnSpc>
              <a:buFont typeface="StarSymbol" charset="0"/>
              <a:buAutoNum type="arabicPeriod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800" smtClean="0"/>
              <a:t>Off-line static reconfigurable systems</a:t>
            </a:r>
          </a:p>
          <a:p>
            <a:pPr marL="1346200" lvl="2" indent="-431800" defTabSz="449263" eaLnBrk="1" hangingPunct="1">
              <a:lnSpc>
                <a:spcPct val="90000"/>
              </a:lnSpc>
              <a:buFontTx/>
              <a:buChar char="-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400" smtClean="0"/>
              <a:t>The computation and reconfiguration is defined once at compile time.</a:t>
            </a:r>
          </a:p>
          <a:p>
            <a:pPr marL="1346200" lvl="2" indent="-431800" defTabSz="449263" eaLnBrk="1" hangingPunct="1">
              <a:lnSpc>
                <a:spcPct val="90000"/>
              </a:lnSpc>
              <a:buFontTx/>
              <a:buChar char="-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400" smtClean="0"/>
              <a:t>No reconfiguration during run-time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08CE8-9FB0-42A2-A0E5-3AF795DAF8C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8" y="76200"/>
            <a:ext cx="9144000" cy="904875"/>
          </a:xfrm>
        </p:spPr>
        <p:txBody>
          <a:bodyPr lIns="81639" tIns="42452" rIns="81639" bIns="42452"/>
          <a:lstStyle/>
          <a:p>
            <a:pPr defTabSz="449263" eaLnBrk="1" hangingPunct="1">
              <a:lnSpc>
                <a:spcPct val="93000"/>
              </a:lnSpc>
              <a:buClr>
                <a:srgbClr val="0000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altLang="fa-IR" smtClean="0"/>
              <a:t>Static and Dynamic Reconfiguration 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058863"/>
            <a:ext cx="8610600" cy="5106987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Font typeface="StarSymbol" charset="0"/>
              <a:buChar char="●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endParaRPr lang="en-GB" altLang="fa-IR" dirty="0" smtClean="0"/>
          </a:p>
          <a:p>
            <a:pPr marL="914400" lvl="1" indent="-457200" defTabSz="449263" eaLnBrk="1" hangingPunct="1">
              <a:lnSpc>
                <a:spcPct val="90000"/>
              </a:lnSpc>
              <a:buFont typeface="Arial" panose="020B0604020202020204" pitchFamily="34" charset="0"/>
              <a:buAutoNum type="arabicPeriod" startAt="2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400" dirty="0" smtClean="0"/>
              <a:t>Run-time static reconfigurable systems</a:t>
            </a:r>
          </a:p>
          <a:p>
            <a:pPr marL="1428750" lvl="2" indent="-514350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000" dirty="0" smtClean="0"/>
              <a:t>The computation and reconfiguration is defined once at compile time</a:t>
            </a:r>
          </a:p>
          <a:p>
            <a:pPr marL="1428750" lvl="2" indent="-514350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000" dirty="0" smtClean="0"/>
              <a:t>The computation and </a:t>
            </a:r>
            <a:r>
              <a:rPr lang="en-GB" altLang="fa-IR" sz="2000" dirty="0" smtClean="0">
                <a:solidFill>
                  <a:srgbClr val="FF0000"/>
                </a:solidFill>
              </a:rPr>
              <a:t>reconfiguration</a:t>
            </a:r>
            <a:r>
              <a:rPr lang="en-GB" altLang="fa-IR" sz="2000" dirty="0" smtClean="0"/>
              <a:t> </a:t>
            </a:r>
            <a:r>
              <a:rPr lang="en-GB" altLang="fa-IR" sz="2000" dirty="0" smtClean="0">
                <a:solidFill>
                  <a:srgbClr val="FF0000"/>
                </a:solidFill>
              </a:rPr>
              <a:t>sequences</a:t>
            </a:r>
            <a:r>
              <a:rPr lang="en-GB" altLang="fa-IR" sz="2000" dirty="0" smtClean="0"/>
              <a:t> are known at compile-time</a:t>
            </a:r>
          </a:p>
          <a:p>
            <a:pPr marL="1428750" lvl="2" indent="-514350" defTabSz="449263" eaLnBrk="1" hangingPunct="1">
              <a:lnSpc>
                <a:spcPct val="90000"/>
              </a:lnSpc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000" dirty="0" smtClean="0"/>
              <a:t>Reconfiguration during run-time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6A1D6-D067-416A-A27B-2CD0A77776B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8" y="76200"/>
            <a:ext cx="9144000" cy="904875"/>
          </a:xfrm>
        </p:spPr>
        <p:txBody>
          <a:bodyPr lIns="81639" tIns="42452" rIns="81639" bIns="42452"/>
          <a:lstStyle/>
          <a:p>
            <a:pPr defTabSz="449263" eaLnBrk="1" hangingPunct="1">
              <a:lnSpc>
                <a:spcPct val="93000"/>
              </a:lnSpc>
              <a:buClr>
                <a:srgbClr val="0000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altLang="fa-IR" smtClean="0"/>
              <a:t>Static and Dynamic Reconfiguration 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058863"/>
            <a:ext cx="8610600" cy="5106987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Font typeface="StarSymbol" charset="0"/>
              <a:buChar char="●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endParaRPr lang="en-GB" altLang="fa-IR" smtClean="0"/>
          </a:p>
          <a:p>
            <a:pPr marL="914400" lvl="1" indent="-457200" defTabSz="449263" eaLnBrk="1" hangingPunct="1">
              <a:lnSpc>
                <a:spcPct val="90000"/>
              </a:lnSpc>
              <a:buFont typeface="Arial" panose="020B0604020202020204" pitchFamily="34" charset="0"/>
              <a:buAutoNum type="arabicPeriod" startAt="3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400" smtClean="0"/>
              <a:t>Run-time dynamic reconfigurable systems</a:t>
            </a:r>
          </a:p>
          <a:p>
            <a:pPr marL="1346200" lvl="2" indent="-431800" defTabSz="449263" eaLnBrk="1" hangingPunct="1">
              <a:lnSpc>
                <a:spcPct val="90000"/>
              </a:lnSpc>
              <a:buFontTx/>
              <a:buChar char="-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000" smtClean="0"/>
              <a:t>The computation and reconfiguration sequences are not known at compile-time.</a:t>
            </a:r>
          </a:p>
          <a:p>
            <a:pPr marL="1346200" lvl="2" indent="-431800" defTabSz="449263" eaLnBrk="1" hangingPunct="1">
              <a:lnSpc>
                <a:spcPct val="90000"/>
              </a:lnSpc>
              <a:buFontTx/>
              <a:buChar char="-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</a:pPr>
            <a:r>
              <a:rPr lang="en-GB" altLang="fa-IR" sz="2000" smtClean="0"/>
              <a:t>The system reacts dynamically at run-time to computation.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b="0" smtClean="0"/>
              <a:t>[Bobda07] C. Bobda, “Introduction to Reconfigurable Computing: Architectures, Algorithms and Applications,” Springer, 2007.</a:t>
            </a:r>
          </a:p>
          <a:p>
            <a:pPr eaLnBrk="1" hangingPunct="1"/>
            <a:r>
              <a:rPr lang="en-US" altLang="fa-IR" b="0" smtClean="0"/>
              <a:t>[Todman05] T.J. Todman, G.A. Constantinides, S.J.E. Wilton, O. Mencer, W. Luk and P.Y.K. Cheung, “Reconfigurable computing: architectures and design methods,” IEE Proceedings, 2005.</a:t>
            </a:r>
          </a:p>
          <a:p>
            <a:pPr eaLnBrk="1" hangingPunct="1"/>
            <a:r>
              <a:rPr lang="en-US" altLang="fa-IR" b="0" smtClean="0"/>
              <a:t>[Compton02] K. Compton, S. Hauck, “Reconfigurable Computing: A Survey of Systems and Software, ACM Computing Surveys,” Vol. 34, No. 2, June 2002, pp. 171–210.</a:t>
            </a:r>
          </a:p>
          <a:p>
            <a:pPr eaLnBrk="1" hangingPunct="1"/>
            <a:endParaRPr lang="en-US" altLang="fa-IR" b="0" smtClean="0"/>
          </a:p>
          <a:p>
            <a:pPr eaLnBrk="1" hangingPunct="1"/>
            <a:endParaRPr lang="en-US" altLang="fa-IR" smtClean="0"/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BBF62-B3AE-419C-BB74-635AC610E19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C963E-0996-423B-9BC3-93633496B93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Types of Using Reconfigurable Devices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  <a:buFont typeface="StarSymbol" charset="0"/>
              <a:buChar char="●"/>
            </a:pPr>
            <a:r>
              <a:rPr lang="en-GB" altLang="fa-IR" sz="1800" smtClean="0"/>
              <a:t>Reconfigurable devices (RD) are usually used in three different ways:</a:t>
            </a:r>
          </a:p>
          <a:p>
            <a:pPr eaLnBrk="1" hangingPunct="1">
              <a:lnSpc>
                <a:spcPct val="93000"/>
              </a:lnSpc>
              <a:buFont typeface="StarSymbol" charset="0"/>
              <a:buChar char="●"/>
            </a:pPr>
            <a:endParaRPr lang="en-GB" altLang="fa-IR" sz="500" i="1" smtClean="0"/>
          </a:p>
          <a:p>
            <a:pPr lvl="1" eaLnBrk="1" hangingPunct="1">
              <a:buFont typeface="StarSymbol" charset="0"/>
              <a:buAutoNum type="arabicPeriod"/>
            </a:pPr>
            <a:r>
              <a:rPr lang="en-GB" altLang="fa-IR" smtClean="0"/>
              <a:t>Rapid prototyping</a:t>
            </a:r>
          </a:p>
          <a:p>
            <a:pPr lvl="1" eaLnBrk="1" hangingPunct="1">
              <a:buFont typeface="StarSymbol" charset="0"/>
              <a:buAutoNum type="arabicPeriod"/>
            </a:pPr>
            <a:r>
              <a:rPr lang="en-GB" altLang="fa-IR" smtClean="0"/>
              <a:t>Non-frequently reconfigurable systems</a:t>
            </a:r>
          </a:p>
          <a:p>
            <a:pPr lvl="1" eaLnBrk="1" hangingPunct="1">
              <a:buFont typeface="StarSymbol" charset="0"/>
              <a:buAutoNum type="arabicPeriod"/>
            </a:pPr>
            <a:r>
              <a:rPr lang="en-GB" altLang="fa-IR" smtClean="0"/>
              <a:t>Frequently reconfigurable systems</a:t>
            </a:r>
            <a:endParaRPr lang="en-US" altLang="fa-I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49BEF-5B12-440D-9F7A-67E1C0F6F91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19213"/>
            <a:ext cx="7096125" cy="4411662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Font typeface="StarSymbol" charset="0"/>
              <a:buChar char="●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500" i="1" smtClean="0"/>
          </a:p>
          <a:p>
            <a:pPr marL="495300" lvl="1" indent="-2794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/>
              <a:t>The RD is used as emulator for a circuit to be produced later as ASIC.</a:t>
            </a:r>
          </a:p>
          <a:p>
            <a:pPr marL="495300" lvl="1" indent="-2794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mtClean="0"/>
          </a:p>
          <a:p>
            <a:pPr marL="495300" lvl="1" indent="-2794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/>
              <a:t>The emulation process allows for testing the correctness of the circuit, before production.</a:t>
            </a:r>
          </a:p>
          <a:p>
            <a:pPr marL="495300" lvl="1" indent="-2794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mtClean="0"/>
          </a:p>
          <a:p>
            <a:pPr marL="495300" lvl="1" indent="-2794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/>
              <a:t>Reconfiguration only when a new implementation of ASIC is needed.	</a:t>
            </a:r>
          </a:p>
        </p:txBody>
      </p:sp>
      <p:sp>
        <p:nvSpPr>
          <p:cNvPr id="9220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1. Rapid Prototyping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81100"/>
            <a:ext cx="8393112" cy="4962525"/>
          </a:xfrm>
        </p:spPr>
        <p:txBody>
          <a:bodyPr lIns="83598" tIns="41799" rIns="83598" bIns="41799"/>
          <a:lstStyle/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mtClean="0"/>
              <a:t>The RD is used as application specific device similar to ASIC.</a:t>
            </a:r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fa-IR" smtClean="0"/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mtClean="0"/>
              <a:t>Possibility of upgrading the system by means of reconfiguration.</a:t>
            </a:r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fa-IR" smtClean="0"/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mtClean="0"/>
              <a:t>Configuration usually in EEPROM/flash.</a:t>
            </a:r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fa-IR" smtClean="0"/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mtClean="0"/>
              <a:t>No reconfiguration during operation.</a:t>
            </a:r>
          </a:p>
          <a:p>
            <a:pPr defTabSz="449263" eaLnBrk="1" hangingPunct="1">
              <a:lnSpc>
                <a:spcPct val="93000"/>
              </a:lnSpc>
              <a:buFontTx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mtClean="0"/>
              <a:t/>
            </a:r>
            <a:br>
              <a:rPr lang="en-GB" altLang="fa-IR" smtClean="0"/>
            </a:br>
            <a:r>
              <a:rPr lang="en-GB" altLang="fa-IR" smtClean="0"/>
              <a:t> 	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2. Non-Frequent Reconfiguration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1130300"/>
            <a:ext cx="8180388" cy="4962525"/>
          </a:xfrm>
        </p:spPr>
        <p:txBody>
          <a:bodyPr lIns="83598" tIns="41799" rIns="83598" bIns="41799"/>
          <a:lstStyle/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dirty="0" smtClean="0"/>
              <a:t>Usually coupled with a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processor</a:t>
            </a:r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dirty="0" smtClean="0"/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dirty="0" smtClean="0"/>
              <a:t>RD is used as an accelerator for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time-critical</a:t>
            </a:r>
            <a:r>
              <a:rPr lang="en-GB" dirty="0" smtClean="0"/>
              <a:t> parts of applications.</a:t>
            </a:r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dirty="0" smtClean="0"/>
          </a:p>
          <a:p>
            <a:pPr marL="863600" lvl="1" indent="-287338" defTabSz="449263" eaLnBrk="1" hangingPunct="1">
              <a:lnSpc>
                <a:spcPct val="9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dirty="0" smtClean="0"/>
              <a:t> The processor accesses the RD using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function calls</a:t>
            </a:r>
            <a:r>
              <a:rPr lang="en-GB" dirty="0" smtClean="0"/>
              <a:t>.</a:t>
            </a:r>
          </a:p>
          <a:p>
            <a:pPr defTabSz="449263" eaLnBrk="1" hangingPunct="1">
              <a:lnSpc>
                <a:spcPct val="93000"/>
              </a:lnSpc>
              <a:buFontTx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More and more stand-alone frequently reconfigurable systems are appearing.</a:t>
            </a:r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3. Frequent Reconfiguration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480F4-61BA-405B-A4FE-1A11726FA8E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Classification: Proximity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3988" cy="3024188"/>
          </a:xfrm>
        </p:spPr>
        <p:txBody>
          <a:bodyPr/>
          <a:lstStyle/>
          <a:p>
            <a:pPr marL="381000" indent="-381000" eaLnBrk="1" hangingPunct="1"/>
            <a:r>
              <a:rPr lang="en-US" altLang="fa-IR" sz="2400" smtClean="0"/>
              <a:t>Degree of Coupling with CPU: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600" smtClean="0"/>
              <a:t>Reconfigurable fabric as a standalone device</a:t>
            </a:r>
          </a:p>
          <a:p>
            <a:pPr marL="1219200" lvl="2" indent="-304800" eaLnBrk="1" hangingPunct="1">
              <a:buFont typeface="Wingdings" panose="05000000000000000000" pitchFamily="2" charset="2"/>
              <a:buChar char="Ø"/>
            </a:pPr>
            <a:r>
              <a:rPr lang="en-US" altLang="fa-IR" sz="1800" smtClean="0"/>
              <a:t>Communication by existing CPU I/O mechanism.</a:t>
            </a:r>
          </a:p>
          <a:p>
            <a:pPr marL="1219200" lvl="2" indent="-304800" eaLnBrk="1" hangingPunct="1">
              <a:buFont typeface="Wingdings" panose="05000000000000000000" pitchFamily="2" charset="2"/>
              <a:buChar char="Ø"/>
            </a:pPr>
            <a:r>
              <a:rPr lang="en-US" altLang="fa-IR" sz="1800" smtClean="0"/>
              <a:t>Slow data transfer</a:t>
            </a:r>
          </a:p>
          <a:p>
            <a:pPr marL="1619250" lvl="3" indent="-247650" eaLnBrk="1" hangingPunct="1">
              <a:buFont typeface="Wingdings" panose="05000000000000000000" pitchFamily="2" charset="2"/>
              <a:buChar char="Ø"/>
            </a:pPr>
            <a:r>
              <a:rPr lang="en-US" altLang="fa-IR" sz="1500" smtClean="0">
                <a:sym typeface="Wingdings" panose="05000000000000000000" pitchFamily="2" charset="2"/>
              </a:rPr>
              <a:t> Applications in which a significant amount of processing can be done by the fabric without processor intervention.</a:t>
            </a:r>
          </a:p>
          <a:p>
            <a:pPr marL="1619250" lvl="3" indent="-247650" eaLnBrk="1" hangingPunct="1">
              <a:buFont typeface="Wingdings" panose="05000000000000000000" pitchFamily="2" charset="2"/>
              <a:buChar char="Ø"/>
            </a:pPr>
            <a:r>
              <a:rPr lang="en-US" altLang="fa-IR" sz="1500" smtClean="0">
                <a:sym typeface="Wingdings" panose="05000000000000000000" pitchFamily="2" charset="2"/>
              </a:rPr>
              <a:t>E.g. emulation systems: (Cadence Palladium, Mentor’s Vstation Pro)</a:t>
            </a:r>
            <a:endParaRPr lang="en-US" altLang="fa-IR" sz="1500" smtClean="0"/>
          </a:p>
          <a:p>
            <a:pPr marL="876300" lvl="1" indent="-419100" eaLnBrk="1" hangingPunct="1"/>
            <a:endParaRPr lang="en-US" altLang="fa-IR" sz="2600" smtClean="0"/>
          </a:p>
          <a:p>
            <a:pPr marL="876300" lvl="1" indent="-419100" eaLnBrk="1" hangingPunct="1"/>
            <a:endParaRPr lang="en-US" altLang="fa-IR" sz="2600" smtClean="0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165600"/>
            <a:ext cx="49133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164388" y="3716338"/>
            <a:ext cx="1622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[Todman05]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[Compton02]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31E13-BB3B-40CD-BCC5-5FBD6AFB76D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Classification: Proximity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81300"/>
            <a:ext cx="33845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395288" y="765175"/>
            <a:ext cx="77739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81000" indent="-381000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200" indent="-3048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/>
              <a:t>Degree of Coupling with CPU:</a:t>
            </a:r>
          </a:p>
          <a:p>
            <a:pPr lvl="1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fa-IR" sz="2600"/>
              <a:t>As an attached processing unit/co-processor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Acts as an extra processor in a multi-processor system/co-processor.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Host and the reconfigurable logic can execute simultaneously.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Cost of communication is lower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Cannot/can see the host’s Cache</a:t>
            </a:r>
          </a:p>
          <a:p>
            <a:pPr lvl="1" eaLnBrk="1" hangingPunct="1"/>
            <a:endParaRPr lang="en-US" altLang="fa-IR" sz="2600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901700" y="3717925"/>
            <a:ext cx="36703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200" indent="-3048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600"/>
              <a:t>Examples: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PipeRench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Garp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MorphoSys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PAM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OneChip</a:t>
            </a:r>
          </a:p>
          <a:p>
            <a:pPr lvl="1" eaLnBrk="1" hangingPunct="1"/>
            <a:endParaRPr lang="en-US" altLang="fa-IR" sz="2600"/>
          </a:p>
          <a:p>
            <a:pPr lvl="1" eaLnBrk="1" hangingPunct="1"/>
            <a:endParaRPr lang="en-US" altLang="fa-IR" sz="2600"/>
          </a:p>
        </p:txBody>
      </p:sp>
      <p:pic>
        <p:nvPicPr>
          <p:cNvPr id="17415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4581525"/>
            <a:ext cx="3352800" cy="1992313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B0928-5981-4769-B3FD-C7795C7047F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Classification: Proximity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5800" y="981075"/>
            <a:ext cx="77739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81000" indent="-381000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200" indent="-3048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/>
              <a:t>Degree of Coupling with CPU:</a:t>
            </a:r>
          </a:p>
          <a:p>
            <a:pPr lvl="1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fa-IR" sz="2600"/>
              <a:t>As a functional unit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Very tightly-coupled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/>
              <a:t>RFUs execute as functional units on the main microprocessor datapath,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/>
              <a:t>Registers used to hold the input and output operands</a:t>
            </a:r>
            <a:endParaRPr lang="en-US" altLang="fa-IR" sz="180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RFU allows custom instructions (may change over time)</a:t>
            </a:r>
          </a:p>
          <a:p>
            <a:pPr lvl="1" eaLnBrk="1" hangingPunct="1"/>
            <a:r>
              <a:rPr lang="en-US" altLang="fa-IR" sz="2600"/>
              <a:t>Examples: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MATRIX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RAW</a:t>
            </a:r>
          </a:p>
          <a:p>
            <a:pPr lvl="1" eaLnBrk="1" hangingPunct="1"/>
            <a:endParaRPr lang="en-US" altLang="fa-IR" sz="2600"/>
          </a:p>
          <a:p>
            <a:pPr lvl="1" eaLnBrk="1" hangingPunct="1"/>
            <a:endParaRPr lang="en-US" altLang="fa-IR" sz="2600"/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65625"/>
            <a:ext cx="38195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44A1CF-2D82-42EA-9E1B-C71F49F376F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Classification: Proximity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981075"/>
            <a:ext cx="77739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81000" indent="-381000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200" indent="-3048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/>
              <a:t>Degree of Coupling with CPU:</a:t>
            </a:r>
          </a:p>
          <a:p>
            <a:pPr lvl="1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fa-IR" sz="2600"/>
              <a:t>CPU embedded in reconf fabric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Hard core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fa-IR" sz="1800"/>
              <a:t>Soft core</a:t>
            </a:r>
          </a:p>
          <a:p>
            <a:pPr lvl="2" eaLnBrk="1" hangingPunct="1"/>
            <a:endParaRPr lang="en-US" altLang="fa-IR" sz="1800"/>
          </a:p>
          <a:p>
            <a:pPr lvl="1" eaLnBrk="1" hangingPunct="1"/>
            <a:endParaRPr lang="en-US" altLang="fa-IR" sz="260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143250"/>
            <a:ext cx="1968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12286</TotalTime>
  <Words>624</Words>
  <Application>Microsoft Office PowerPoint</Application>
  <PresentationFormat>On-screen Show (4:3)</PresentationFormat>
  <Paragraphs>140</Paragraphs>
  <Slides>18</Slides>
  <Notes>18</Notes>
  <HiddenSlides>12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StarSymbol</vt:lpstr>
      <vt:lpstr>Times New Roman</vt:lpstr>
      <vt:lpstr>Wingdings</vt:lpstr>
      <vt:lpstr>1_presentation_template</vt:lpstr>
      <vt:lpstr>Custom Design</vt:lpstr>
      <vt:lpstr>Bitmap Image</vt:lpstr>
      <vt:lpstr>In-System Integration</vt:lpstr>
      <vt:lpstr>Types of Using Reconfigurable Devices</vt:lpstr>
      <vt:lpstr>1. Rapid Prototyping</vt:lpstr>
      <vt:lpstr>2. Non-Frequent Reconfiguration</vt:lpstr>
      <vt:lpstr>3. Frequent Reconfiguration</vt:lpstr>
      <vt:lpstr>Classification: Proximity</vt:lpstr>
      <vt:lpstr>Classification: Proximity</vt:lpstr>
      <vt:lpstr>Classification: Proximity</vt:lpstr>
      <vt:lpstr>Classification: Proximity</vt:lpstr>
      <vt:lpstr>Proximity: Summary</vt:lpstr>
      <vt:lpstr>Classification: Proximity</vt:lpstr>
      <vt:lpstr>Terminology</vt:lpstr>
      <vt:lpstr>Static and Dynamic Reconfiguration  </vt:lpstr>
      <vt:lpstr>Offline vs. Run-Time Reconfiguration</vt:lpstr>
      <vt:lpstr>Static and Dynamic Reconfiguration  </vt:lpstr>
      <vt:lpstr>Static and Dynamic Reconfiguration  </vt:lpstr>
      <vt:lpstr>Static and Dynamic Reconfiguration 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262</cp:revision>
  <dcterms:created xsi:type="dcterms:W3CDTF">1601-01-01T00:00:00Z</dcterms:created>
  <dcterms:modified xsi:type="dcterms:W3CDTF">2021-05-09T18:36:59Z</dcterms:modified>
</cp:coreProperties>
</file>