
<file path=[Content_Types].xml><?xml version="1.0" encoding="utf-8"?>
<Types xmlns="http://schemas.openxmlformats.org/package/2006/content-types">
  <Default Extension="png" ContentType="image/png"/>
  <Default Extension="vsd" ContentType="application/vnd.visio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  <p:sldMasterId id="2147485493" r:id="rId3"/>
  </p:sldMasterIdLst>
  <p:notesMasterIdLst>
    <p:notesMasterId r:id="rId18"/>
  </p:notesMasterIdLst>
  <p:sldIdLst>
    <p:sldId id="657" r:id="rId4"/>
    <p:sldId id="587" r:id="rId5"/>
    <p:sldId id="589" r:id="rId6"/>
    <p:sldId id="591" r:id="rId7"/>
    <p:sldId id="631" r:id="rId8"/>
    <p:sldId id="633" r:id="rId9"/>
    <p:sldId id="634" r:id="rId10"/>
    <p:sldId id="638" r:id="rId11"/>
    <p:sldId id="658" r:id="rId12"/>
    <p:sldId id="641" r:id="rId13"/>
    <p:sldId id="642" r:id="rId14"/>
    <p:sldId id="636" r:id="rId15"/>
    <p:sldId id="643" r:id="rId16"/>
    <p:sldId id="640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CC"/>
    <a:srgbClr val="47FFD1"/>
    <a:srgbClr val="0000CC"/>
    <a:srgbClr val="0000FF"/>
    <a:srgbClr val="CC6600"/>
    <a:srgbClr val="669900"/>
    <a:srgbClr val="CCFFC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7" autoAdjust="0"/>
    <p:restoredTop sz="90493" autoAdjust="0"/>
  </p:normalViewPr>
  <p:slideViewPr>
    <p:cSldViewPr>
      <p:cViewPr varScale="1">
        <p:scale>
          <a:sx n="65" d="100"/>
          <a:sy n="65" d="100"/>
        </p:scale>
        <p:origin x="737" y="38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76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28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3B3D69F-68FE-4FE5-A8E5-EAD424A295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510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654112-2295-4857-BB38-18CD4BDB4D86}" type="slidenum">
              <a:rPr lang="en-US" altLang="fa-IR" smtClean="0"/>
              <a:pPr>
                <a:spcBef>
                  <a:spcPct val="0"/>
                </a:spcBef>
              </a:pPr>
              <a:t>1</a:t>
            </a:fld>
            <a:endParaRPr lang="en-US" altLang="fa-IR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787865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4DA492-CD08-4D40-9E2C-B8394EFAE913}" type="slidenum">
              <a:rPr lang="en-US" altLang="fa-IR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en-US" altLang="fa-IR" smtClean="0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64141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F86E9E-FE21-48A6-875C-632C2E9EAC9B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3054639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62AF0F-CB38-402F-AFD9-4700926A7E67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530367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662AF0F-CB38-402F-AFD9-4700926A7E67}" type="slidenum">
              <a:rPr lang="en-US" altLang="en-US" smtClean="0"/>
              <a:pPr>
                <a:spcBef>
                  <a:spcPct val="0"/>
                </a:spcBef>
              </a:pPr>
              <a:t>13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950971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7BDFDA-B2F7-41F3-B148-F3FDD992FE9D}" type="slidenum">
              <a:rPr lang="en-US" altLang="en-US" smtClean="0"/>
              <a:pPr>
                <a:spcBef>
                  <a:spcPct val="0"/>
                </a:spcBef>
              </a:pPr>
              <a:t>14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348175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A365397-F426-4F3E-A76D-7BD21FD8E1BD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2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340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22A4B7-5026-4B2A-8E3C-DFD0E873FD43}" type="slidenum">
              <a:rPr lang="en-US" altLang="en-US" b="1" smtClean="0">
                <a:cs typeface="Lotus" panose="00000400000000000000" pitchFamily="2" charset="-78"/>
              </a:rPr>
              <a:pPr>
                <a:spcBef>
                  <a:spcPct val="0"/>
                </a:spcBef>
              </a:pPr>
              <a:t>3</a:t>
            </a:fld>
            <a:endParaRPr lang="en-US" altLang="en-US" b="1" smtClean="0">
              <a:cs typeface="Lotus" panose="00000400000000000000" pitchFamily="2" charset="-78"/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169355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286FB3-5D25-478E-86C7-AD10FB5EEC50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652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A1DA26E-D9F6-4214-B20A-D356111D1C6C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348332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6E6B252-3CDA-4964-9B0A-6598423F39AC}" type="slidenum">
              <a:rPr lang="en-US" altLang="en-US" smtClean="0"/>
              <a:pPr>
                <a:spcBef>
                  <a:spcPct val="0"/>
                </a:spcBef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4197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7CAC545-59CE-4C32-B86B-6D8480933F64}" type="slidenum">
              <a:rPr lang="en-US" altLang="en-US" smtClean="0"/>
              <a:pPr>
                <a:spcBef>
                  <a:spcPct val="0"/>
                </a:spcBef>
              </a:pPr>
              <a:t>7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0462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25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1D1170-0E5C-4DCE-8EF5-659EA730D1DB}" type="slidenum">
              <a:rPr lang="en-US" altLang="en-US" smtClean="0"/>
              <a:pPr>
                <a:spcBef>
                  <a:spcPct val="0"/>
                </a:spcBef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13265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D7FB16C-29BD-42C5-A2B2-75AB44B152DC}" type="slidenum">
              <a:rPr lang="en-US" altLang="fa-IR"/>
              <a:pPr algn="r" eaLnBrk="1" hangingPunct="1"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00541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1791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8C356B-C43D-4018-892F-3DE558008A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8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C0AB9-4C23-40D4-B9C9-1A09A04D6F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859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ED644-A822-4CB5-9DB7-5108354599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5411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7DAC5-E4A2-4640-9F63-D9935CC70C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370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600758-044D-4A81-9918-DA3838BC5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288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C681F4-202A-4F45-A97B-B7942D59FF0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87875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F5B9F-4338-4945-8DFB-FE8D5B4897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7012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E39430-E0DA-4066-9AB2-DDC815E558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314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A6D75-BBB4-4B10-9F65-EEF05A6CBCC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7178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EBC4-DF98-45B2-B726-B9A94D5DA8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634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r" rtl="1">
              <a:defRPr sz="3200"/>
            </a:lvl1pPr>
            <a:lvl2pPr marL="990600" indent="-533400" algn="r" rtl="1">
              <a:buFont typeface="Wingdings" pitchFamily="2" charset="2"/>
              <a:buChar char="q"/>
              <a:defRPr sz="2800"/>
            </a:lvl2pPr>
            <a:lvl3pPr algn="r" rtl="1">
              <a:defRPr sz="2400"/>
            </a:lvl3pPr>
            <a:lvl4pPr algn="r" rtl="1">
              <a:defRPr sz="2000"/>
            </a:lvl4pPr>
            <a:lvl5pPr algn="r" rtl="1"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C6DAD-0C0F-461D-87D8-7EC9E246B17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4108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62AD56-B477-4006-829E-7CD78D2FA8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63193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3200A4-A194-4715-A32D-B351D69A13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7855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E1C75-5A79-4500-B794-B763C95FCC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30122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>
              <a:solidFill>
                <a:srgbClr val="000000"/>
              </a:solidFill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z="2400" smtClean="0">
              <a:solidFill>
                <a:srgbClr val="000000"/>
              </a:solidFill>
            </a:endParaRPr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973538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2F306-4972-4DF2-BB97-3D7DBF3F1C0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554600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EA9D6B-3954-4662-A2A5-5892E88D116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044392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0E3081-BE52-4D6B-9CBE-706A32F0E95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826373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6FEDC-EA22-49FC-8F5F-F49AF11A8DC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88456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445A9-88A4-4DB5-8F5C-656C258520A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2121677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1216AA-CBEE-439D-8641-31684E26A8D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41030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A83D6-E26B-4FA8-A972-C6194F70870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44610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A8150-B30C-4914-BDB7-8B0781826C6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258632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D8DEE1-51E2-4568-9943-BCB9EDAD9FE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98258082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0B4A33-0E81-4FCC-8169-F176A651A27C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908274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FC8CFB-768D-4425-9001-B8266FCE1CC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64034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99378B-E553-4ED3-94F9-D9494CCA46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669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9B801-E3F0-4200-BA25-16D8B8486D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165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73B843-C240-4069-84EE-E131A6B070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8407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11E2DB-9902-45FB-98EC-F75AD6A0E2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9418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60D0A3-DD4E-46A5-B278-A0678E85E1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573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9379B9-D90C-4C5A-A60B-2AC14A5981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0383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/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/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24CBE59-C8FF-4C69-9535-3C43FA4FB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3" r:id="rId1"/>
    <p:sldLayoutId id="2147485542" r:id="rId2"/>
    <p:sldLayoutId id="2147485543" r:id="rId3"/>
    <p:sldLayoutId id="2147485544" r:id="rId4"/>
    <p:sldLayoutId id="2147485545" r:id="rId5"/>
    <p:sldLayoutId id="2147485546" r:id="rId6"/>
    <p:sldLayoutId id="2147485547" r:id="rId7"/>
    <p:sldLayoutId id="2147485548" r:id="rId8"/>
    <p:sldLayoutId id="2147485549" r:id="rId9"/>
    <p:sldLayoutId id="2147485550" r:id="rId10"/>
    <p:sldLayoutId id="2147485551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B Titr" pitchFamily="2" charset="-78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B Titr" pitchFamily="2" charset="-78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r" rtl="1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B Mitra" pitchFamily="2" charset="-78"/>
        </a:defRPr>
      </a:lvl1pPr>
      <a:lvl2pPr marL="895350" indent="-438150" algn="r" rtl="1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2200">
          <a:solidFill>
            <a:srgbClr val="0000FF"/>
          </a:solidFill>
          <a:latin typeface="+mn-lt"/>
          <a:cs typeface="B Mitra" pitchFamily="2" charset="-78"/>
        </a:defRPr>
      </a:lvl2pPr>
      <a:lvl3pPr marL="11430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B Mitra" pitchFamily="2" charset="-78"/>
        </a:defRPr>
      </a:lvl3pPr>
      <a:lvl4pPr marL="1600200" indent="-228600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B Mitra" pitchFamily="2" charset="-78"/>
        </a:defRPr>
      </a:lvl4pPr>
      <a:lvl5pPr marL="2057400" indent="-231775" algn="r" rtl="1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B Mitra" pitchFamily="2" charset="-78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27F64D0A-BDC4-41D4-9712-8117084295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52" r:id="rId1"/>
    <p:sldLayoutId id="2147485553" r:id="rId2"/>
    <p:sldLayoutId id="2147485554" r:id="rId3"/>
    <p:sldLayoutId id="2147485555" r:id="rId4"/>
    <p:sldLayoutId id="2147485556" r:id="rId5"/>
    <p:sldLayoutId id="2147485557" r:id="rId6"/>
    <p:sldLayoutId id="2147485558" r:id="rId7"/>
    <p:sldLayoutId id="2147485559" r:id="rId8"/>
    <p:sldLayoutId id="2147485560" r:id="rId9"/>
    <p:sldLayoutId id="2147485561" r:id="rId10"/>
    <p:sldLayoutId id="2147485562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fa-IR" altLang="fa-IR" smtClean="0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fa-IR" altLang="fa-IR" sz="1300" smtClean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90CF9A-DC4C-46C3-8B25-E4FEECC14AE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574" r:id="rId1"/>
    <p:sldLayoutId id="2147485563" r:id="rId2"/>
    <p:sldLayoutId id="2147485564" r:id="rId3"/>
    <p:sldLayoutId id="2147485565" r:id="rId4"/>
    <p:sldLayoutId id="2147485566" r:id="rId5"/>
    <p:sldLayoutId id="2147485567" r:id="rId6"/>
    <p:sldLayoutId id="2147485568" r:id="rId7"/>
    <p:sldLayoutId id="2147485569" r:id="rId8"/>
    <p:sldLayoutId id="2147485570" r:id="rId9"/>
    <p:sldLayoutId id="2147485571" r:id="rId10"/>
    <p:sldLayoutId id="2147485572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Microsoft_Visio_2003-2010_Drawing2.vsd"/><Relationship Id="rId5" Type="http://schemas.openxmlformats.org/officeDocument/2006/relationships/image" Target="../media/image4.emf"/><Relationship Id="rId4" Type="http://schemas.openxmlformats.org/officeDocument/2006/relationships/oleObject" Target="../embeddings/Microsoft_Visio_2003-2010_Drawing1.vsd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emf"/><Relationship Id="rId4" Type="http://schemas.openxmlformats.org/officeDocument/2006/relationships/oleObject" Target="../embeddings/Microsoft_Visio_2003-2010_Drawing3.vsd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2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D2BD67-0887-4561-A7A1-F7D92102630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en-US" altLang="fa-IR" smtClean="0"/>
              <a:t>FPLDs</a:t>
            </a:r>
          </a:p>
        </p:txBody>
      </p:sp>
      <p:sp>
        <p:nvSpPr>
          <p:cNvPr id="1261571" name="Text Box 3"/>
          <p:cNvSpPr txBox="1">
            <a:spLocks noChangeArrowheads="1"/>
          </p:cNvSpPr>
          <p:nvPr/>
        </p:nvSpPr>
        <p:spPr bwMode="auto">
          <a:xfrm>
            <a:off x="685800" y="1981200"/>
            <a:ext cx="7162800" cy="323215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+mn-lt"/>
                <a:cs typeface="B Nazanin" pitchFamily="2" charset="-78"/>
              </a:rPr>
              <a:t> FPLD Characteristics: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fa-IR" sz="2400" dirty="0">
                <a:solidFill>
                  <a:srgbClr val="0000FF"/>
                </a:solidFill>
                <a:latin typeface="Arial" pitchFamily="34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Programmability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 Logic Blocks Architecture</a:t>
            </a:r>
            <a:endParaRPr lang="fa-IR" sz="2400" dirty="0">
              <a:solidFill>
                <a:srgbClr val="0000FF"/>
              </a:solidFill>
              <a:latin typeface="Arial" pitchFamily="34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fa-IR" sz="2400" dirty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I/O Blocks</a:t>
            </a:r>
            <a:endParaRPr lang="fa-IR" sz="2400" dirty="0">
              <a:solidFill>
                <a:srgbClr val="0000FF"/>
              </a:solidFill>
              <a:latin typeface="Arial" pitchFamily="34" charset="0"/>
            </a:endParaRP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fa-IR" sz="2400" dirty="0">
                <a:solidFill>
                  <a:srgbClr val="0000FF"/>
                </a:solidFill>
                <a:latin typeface="Arial" pitchFamily="34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Interconnection Architecture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  <a:defRPr/>
            </a:pPr>
            <a:r>
              <a:rPr lang="en-US" sz="2400" dirty="0">
                <a:solidFill>
                  <a:srgbClr val="0000FF"/>
                </a:solidFill>
                <a:latin typeface="Arial" pitchFamily="34" charset="0"/>
              </a:rPr>
              <a:t> Special-Purpose Hard Cores</a:t>
            </a:r>
          </a:p>
        </p:txBody>
      </p:sp>
    </p:spTree>
    <p:extLst>
      <p:ext uri="{BB962C8B-B14F-4D97-AF65-F5344CB8AC3E}">
        <p14:creationId xmlns:p14="http://schemas.microsoft.com/office/powerpoint/2010/main" val="396797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26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1571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E65854-BAF8-4AB1-AE57-2B1D828824AA}" type="slidenum">
              <a:rPr lang="en-US" altLang="fa-IR" sz="1300" b="0" smtClean="0">
                <a:solidFill>
                  <a:srgbClr val="000000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rgbClr val="000000"/>
              </a:solidFill>
            </a:endParaRPr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Static CMOS Gate vs. LUT</a:t>
            </a:r>
          </a:p>
        </p:txBody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dirty="0" smtClean="0"/>
              <a:t>Number of transistors: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dirty="0" err="1" smtClean="0"/>
              <a:t>NAND</a:t>
            </a:r>
            <a:r>
              <a:rPr lang="en-US" altLang="fa-IR" sz="2000" dirty="0" smtClean="0"/>
              <a:t>/NOR gate has </a:t>
            </a:r>
            <a:r>
              <a:rPr lang="en-US" altLang="fa-IR" sz="2000" dirty="0" err="1" smtClean="0"/>
              <a:t>2n</a:t>
            </a:r>
            <a:r>
              <a:rPr lang="en-US" altLang="fa-IR" sz="2000" dirty="0" smtClean="0"/>
              <a:t> transistors.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dirty="0" smtClean="0"/>
              <a:t>4-input </a:t>
            </a:r>
            <a:r>
              <a:rPr lang="en-US" altLang="fa-IR" sz="2000" dirty="0" err="1" smtClean="0"/>
              <a:t>LUT</a:t>
            </a:r>
            <a:r>
              <a:rPr lang="en-US" altLang="fa-IR" sz="2000" dirty="0" smtClean="0"/>
              <a:t> has 96 transistors in SRAM, 30 in multiplexer</a:t>
            </a:r>
            <a:r>
              <a:rPr lang="fa-IR" altLang="fa-IR" sz="2000" dirty="0" smtClean="0"/>
              <a:t> </a:t>
            </a:r>
            <a:r>
              <a:rPr lang="en-US" altLang="fa-IR" sz="2000" dirty="0" smtClean="0"/>
              <a:t> (for </a:t>
            </a:r>
            <a:r>
              <a:rPr lang="en-US" altLang="fa-IR" sz="2000" dirty="0" err="1" smtClean="0"/>
              <a:t>LUT</a:t>
            </a:r>
            <a:r>
              <a:rPr lang="en-US" altLang="fa-IR" sz="2000" dirty="0" smtClean="0"/>
              <a:t> decoders, …).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a-IR" dirty="0" smtClean="0"/>
              <a:t>Delay: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dirty="0" smtClean="0"/>
              <a:t>4-input </a:t>
            </a:r>
            <a:r>
              <a:rPr lang="en-US" altLang="fa-IR" sz="2000" dirty="0" err="1" smtClean="0"/>
              <a:t>NAND</a:t>
            </a:r>
            <a:r>
              <a:rPr lang="en-US" altLang="fa-IR" sz="2000" dirty="0" smtClean="0"/>
              <a:t> gate has much less delay than </a:t>
            </a:r>
            <a:r>
              <a:rPr lang="en-US" altLang="fa-IR" sz="2000" dirty="0" err="1" smtClean="0"/>
              <a:t>LUT</a:t>
            </a:r>
            <a:r>
              <a:rPr lang="en-US" altLang="fa-IR" sz="2000" dirty="0" smtClean="0"/>
              <a:t>.</a:t>
            </a:r>
            <a:endParaRPr lang="en-US" altLang="fa-IR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fa-IR" dirty="0" smtClean="0"/>
              <a:t>Power: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dirty="0" smtClean="0"/>
              <a:t>SRAM burns more power.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D9E5F3-93DB-4992-9625-00AEFBD2E8E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fa-IR" smtClean="0"/>
              <a:t>Static CMOS Gate vs. LUT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6705600" cy="4343400"/>
          </a:xfrm>
        </p:spPr>
        <p:txBody>
          <a:bodyPr/>
          <a:lstStyle/>
          <a:p>
            <a:pPr eaLnBrk="1" hangingPunct="1"/>
            <a:r>
              <a:rPr lang="en-US" altLang="fa-IR" sz="2600" dirty="0" smtClean="0">
                <a:sym typeface="Wingdings" panose="05000000000000000000" pitchFamily="2" charset="2"/>
              </a:rPr>
              <a:t> LUT LE: considerably more expensive than static CMOS gate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dirty="0" smtClean="0">
                <a:sym typeface="Wingdings" panose="05000000000000000000" pitchFamily="2" charset="2"/>
              </a:rPr>
              <a:t> LE design requires careful attention to circuit characteristics.</a:t>
            </a:r>
            <a:endParaRPr lang="en-US" altLang="fa-IR" dirty="0" smtClean="0"/>
          </a:p>
          <a:p>
            <a:pPr lvl="1" eaLnBrk="1" hangingPunct="1"/>
            <a:endParaRPr lang="en-US" altLang="fa-IR" sz="2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بلوک‌های منطقی </a:t>
            </a:r>
            <a:r>
              <a:rPr lang="en-US" altLang="en-US" smtClean="0"/>
              <a:t>MUX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042988" y="1268413"/>
            <a:ext cx="7199312" cy="1655762"/>
          </a:xfrm>
        </p:spPr>
        <p:txBody>
          <a:bodyPr/>
          <a:lstStyle/>
          <a:p>
            <a:r>
              <a:rPr lang="en-US" altLang="en-US" smtClean="0"/>
              <a:t>MUX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پیاده‌سازی هر مدار ترکیبی با </a:t>
            </a:r>
            <a:r>
              <a:rPr lang="en-US" altLang="en-US" smtClean="0"/>
              <a:t>MUX</a:t>
            </a:r>
            <a:endParaRPr lang="fa-IR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7F9B95B-9D89-43D6-AEBE-E0C31BAF902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rapezoid 2"/>
          <p:cNvSpPr/>
          <p:nvPr/>
        </p:nvSpPr>
        <p:spPr bwMode="auto">
          <a:xfrm rot="5400000">
            <a:off x="6656388" y="3546475"/>
            <a:ext cx="1201738" cy="534987"/>
          </a:xfrm>
          <a:prstGeom prst="trapezoi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27655" name="Straight Connector 6"/>
          <p:cNvCxnSpPr>
            <a:cxnSpLocks noChangeShapeType="1"/>
          </p:cNvCxnSpPr>
          <p:nvPr/>
        </p:nvCxnSpPr>
        <p:spPr bwMode="auto">
          <a:xfrm>
            <a:off x="6715125" y="3500438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Straight Connector 11"/>
          <p:cNvCxnSpPr>
            <a:cxnSpLocks noChangeShapeType="1"/>
          </p:cNvCxnSpPr>
          <p:nvPr/>
        </p:nvCxnSpPr>
        <p:spPr bwMode="auto">
          <a:xfrm>
            <a:off x="6710363" y="3644900"/>
            <a:ext cx="287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Straight Connector 12"/>
          <p:cNvCxnSpPr>
            <a:cxnSpLocks noChangeShapeType="1"/>
          </p:cNvCxnSpPr>
          <p:nvPr/>
        </p:nvCxnSpPr>
        <p:spPr bwMode="auto">
          <a:xfrm>
            <a:off x="6702425" y="3789363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Straight Connector 13"/>
          <p:cNvCxnSpPr>
            <a:cxnSpLocks noChangeShapeType="1"/>
          </p:cNvCxnSpPr>
          <p:nvPr/>
        </p:nvCxnSpPr>
        <p:spPr bwMode="auto">
          <a:xfrm>
            <a:off x="6702425" y="3933825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Straight Connector 14"/>
          <p:cNvCxnSpPr>
            <a:cxnSpLocks noChangeShapeType="1"/>
          </p:cNvCxnSpPr>
          <p:nvPr/>
        </p:nvCxnSpPr>
        <p:spPr bwMode="auto">
          <a:xfrm>
            <a:off x="6699250" y="4076700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Connector 15"/>
          <p:cNvCxnSpPr>
            <a:cxnSpLocks noChangeShapeType="1"/>
          </p:cNvCxnSpPr>
          <p:nvPr/>
        </p:nvCxnSpPr>
        <p:spPr bwMode="auto">
          <a:xfrm>
            <a:off x="6710363" y="4221163"/>
            <a:ext cx="287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Connector 16"/>
          <p:cNvCxnSpPr>
            <a:cxnSpLocks noChangeShapeType="1"/>
          </p:cNvCxnSpPr>
          <p:nvPr/>
        </p:nvCxnSpPr>
        <p:spPr bwMode="auto">
          <a:xfrm>
            <a:off x="6699250" y="4329113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Straight Connector 17"/>
          <p:cNvCxnSpPr>
            <a:cxnSpLocks noChangeShapeType="1"/>
          </p:cNvCxnSpPr>
          <p:nvPr/>
        </p:nvCxnSpPr>
        <p:spPr bwMode="auto">
          <a:xfrm>
            <a:off x="6697663" y="3335338"/>
            <a:ext cx="288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3" name="TextBox 7"/>
          <p:cNvSpPr txBox="1">
            <a:spLocks noChangeArrowheads="1"/>
          </p:cNvSpPr>
          <p:nvPr/>
        </p:nvSpPr>
        <p:spPr bwMode="auto">
          <a:xfrm>
            <a:off x="6424613" y="3200400"/>
            <a:ext cx="325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664" name="TextBox 19"/>
          <p:cNvSpPr txBox="1">
            <a:spLocks noChangeArrowheads="1"/>
          </p:cNvSpPr>
          <p:nvPr/>
        </p:nvSpPr>
        <p:spPr bwMode="auto">
          <a:xfrm>
            <a:off x="6421438" y="3354388"/>
            <a:ext cx="325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665" name="TextBox 20"/>
          <p:cNvSpPr txBox="1">
            <a:spLocks noChangeArrowheads="1"/>
          </p:cNvSpPr>
          <p:nvPr/>
        </p:nvSpPr>
        <p:spPr bwMode="auto">
          <a:xfrm>
            <a:off x="6416675" y="3490913"/>
            <a:ext cx="32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666" name="TextBox 21"/>
          <p:cNvSpPr txBox="1">
            <a:spLocks noChangeArrowheads="1"/>
          </p:cNvSpPr>
          <p:nvPr/>
        </p:nvSpPr>
        <p:spPr bwMode="auto">
          <a:xfrm>
            <a:off x="6407150" y="3768725"/>
            <a:ext cx="325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667" name="TextBox 22"/>
          <p:cNvSpPr txBox="1">
            <a:spLocks noChangeArrowheads="1"/>
          </p:cNvSpPr>
          <p:nvPr/>
        </p:nvSpPr>
        <p:spPr bwMode="auto">
          <a:xfrm>
            <a:off x="6407150" y="4029075"/>
            <a:ext cx="325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6407150" y="3630613"/>
            <a:ext cx="325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6411913" y="4184650"/>
            <a:ext cx="325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670" name="TextBox 25"/>
          <p:cNvSpPr txBox="1">
            <a:spLocks noChangeArrowheads="1"/>
          </p:cNvSpPr>
          <p:nvPr/>
        </p:nvSpPr>
        <p:spPr bwMode="auto">
          <a:xfrm>
            <a:off x="6408738" y="3900488"/>
            <a:ext cx="325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7671" name="Straight Connector 26"/>
          <p:cNvCxnSpPr>
            <a:cxnSpLocks noChangeShapeType="1"/>
          </p:cNvCxnSpPr>
          <p:nvPr/>
        </p:nvCxnSpPr>
        <p:spPr bwMode="auto">
          <a:xfrm>
            <a:off x="7524750" y="3767138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Straight Connector 9"/>
          <p:cNvCxnSpPr>
            <a:cxnSpLocks noChangeShapeType="1"/>
          </p:cNvCxnSpPr>
          <p:nvPr/>
        </p:nvCxnSpPr>
        <p:spPr bwMode="auto">
          <a:xfrm>
            <a:off x="7100888" y="4389438"/>
            <a:ext cx="0" cy="493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Straight Connector 27"/>
          <p:cNvCxnSpPr>
            <a:cxnSpLocks noChangeShapeType="1"/>
            <a:stCxn id="3" idx="3"/>
          </p:cNvCxnSpPr>
          <p:nvPr/>
        </p:nvCxnSpPr>
        <p:spPr bwMode="auto">
          <a:xfrm>
            <a:off x="7256463" y="4348163"/>
            <a:ext cx="0" cy="520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Straight Connector 29"/>
          <p:cNvCxnSpPr>
            <a:cxnSpLocks noChangeShapeType="1"/>
          </p:cNvCxnSpPr>
          <p:nvPr/>
        </p:nvCxnSpPr>
        <p:spPr bwMode="auto">
          <a:xfrm>
            <a:off x="7451725" y="4306888"/>
            <a:ext cx="0" cy="576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TextBox 34"/>
          <p:cNvSpPr txBox="1">
            <a:spLocks noChangeArrowheads="1"/>
          </p:cNvSpPr>
          <p:nvPr/>
        </p:nvSpPr>
        <p:spPr bwMode="auto">
          <a:xfrm>
            <a:off x="6942138" y="4935538"/>
            <a:ext cx="325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676" name="TextBox 35"/>
          <p:cNvSpPr txBox="1">
            <a:spLocks noChangeArrowheads="1"/>
          </p:cNvSpPr>
          <p:nvPr/>
        </p:nvSpPr>
        <p:spPr bwMode="auto">
          <a:xfrm>
            <a:off x="7113588" y="4935538"/>
            <a:ext cx="32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7677" name="TextBox 36"/>
          <p:cNvSpPr txBox="1">
            <a:spLocks noChangeArrowheads="1"/>
          </p:cNvSpPr>
          <p:nvPr/>
        </p:nvSpPr>
        <p:spPr bwMode="auto">
          <a:xfrm>
            <a:off x="7331075" y="4919663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678" name="TextBox 37"/>
          <p:cNvSpPr txBox="1">
            <a:spLocks noChangeArrowheads="1"/>
          </p:cNvSpPr>
          <p:nvPr/>
        </p:nvSpPr>
        <p:spPr bwMode="auto">
          <a:xfrm>
            <a:off x="8027988" y="3636963"/>
            <a:ext cx="325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6571" t="587"/>
          <a:stretch/>
        </p:blipFill>
        <p:spPr>
          <a:xfrm>
            <a:off x="3995936" y="2780927"/>
            <a:ext cx="1554848" cy="30700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بلوک‌های منطقی </a:t>
            </a:r>
            <a:r>
              <a:rPr lang="en-US" altLang="en-US" smtClean="0"/>
              <a:t>MUX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1042988" y="1268413"/>
            <a:ext cx="7199312" cy="1655762"/>
          </a:xfrm>
        </p:spPr>
        <p:txBody>
          <a:bodyPr/>
          <a:lstStyle/>
          <a:p>
            <a:r>
              <a:rPr lang="en-US" altLang="en-US" smtClean="0"/>
              <a:t>MUX</a:t>
            </a:r>
            <a:r>
              <a:rPr lang="fa-IR" altLang="en-US" smtClean="0"/>
              <a:t>:</a:t>
            </a:r>
          </a:p>
          <a:p>
            <a:pPr lvl="1"/>
            <a:r>
              <a:rPr lang="fa-IR" altLang="en-US" smtClean="0"/>
              <a:t>پیاده‌سازی هر مدار ترکیبی با </a:t>
            </a:r>
            <a:r>
              <a:rPr lang="en-US" altLang="en-US" smtClean="0"/>
              <a:t>MUX</a:t>
            </a:r>
            <a:endParaRPr lang="fa-IR" altLang="en-US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D7F9B95B-9D89-43D6-AEBE-E0C31BAF902C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3" name="Trapezoid 2"/>
          <p:cNvSpPr/>
          <p:nvPr/>
        </p:nvSpPr>
        <p:spPr bwMode="auto">
          <a:xfrm rot="5400000">
            <a:off x="6656388" y="3546475"/>
            <a:ext cx="1201738" cy="534987"/>
          </a:xfrm>
          <a:prstGeom prst="trapezoid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 dirty="0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27655" name="Straight Connector 6"/>
          <p:cNvCxnSpPr>
            <a:cxnSpLocks noChangeShapeType="1"/>
          </p:cNvCxnSpPr>
          <p:nvPr/>
        </p:nvCxnSpPr>
        <p:spPr bwMode="auto">
          <a:xfrm>
            <a:off x="6715125" y="3500438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6" name="Straight Connector 11"/>
          <p:cNvCxnSpPr>
            <a:cxnSpLocks noChangeShapeType="1"/>
          </p:cNvCxnSpPr>
          <p:nvPr/>
        </p:nvCxnSpPr>
        <p:spPr bwMode="auto">
          <a:xfrm>
            <a:off x="6710363" y="3644900"/>
            <a:ext cx="287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7" name="Straight Connector 12"/>
          <p:cNvCxnSpPr>
            <a:cxnSpLocks noChangeShapeType="1"/>
          </p:cNvCxnSpPr>
          <p:nvPr/>
        </p:nvCxnSpPr>
        <p:spPr bwMode="auto">
          <a:xfrm>
            <a:off x="6702425" y="3789363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8" name="Straight Connector 13"/>
          <p:cNvCxnSpPr>
            <a:cxnSpLocks noChangeShapeType="1"/>
          </p:cNvCxnSpPr>
          <p:nvPr/>
        </p:nvCxnSpPr>
        <p:spPr bwMode="auto">
          <a:xfrm>
            <a:off x="6702425" y="3933825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Straight Connector 14"/>
          <p:cNvCxnSpPr>
            <a:cxnSpLocks noChangeShapeType="1"/>
          </p:cNvCxnSpPr>
          <p:nvPr/>
        </p:nvCxnSpPr>
        <p:spPr bwMode="auto">
          <a:xfrm>
            <a:off x="6699250" y="4076700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Straight Connector 15"/>
          <p:cNvCxnSpPr>
            <a:cxnSpLocks noChangeShapeType="1"/>
          </p:cNvCxnSpPr>
          <p:nvPr/>
        </p:nvCxnSpPr>
        <p:spPr bwMode="auto">
          <a:xfrm>
            <a:off x="6710363" y="4221163"/>
            <a:ext cx="287337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Straight Connector 16"/>
          <p:cNvCxnSpPr>
            <a:cxnSpLocks noChangeShapeType="1"/>
          </p:cNvCxnSpPr>
          <p:nvPr/>
        </p:nvCxnSpPr>
        <p:spPr bwMode="auto">
          <a:xfrm>
            <a:off x="6699250" y="4329113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2" name="Straight Connector 17"/>
          <p:cNvCxnSpPr>
            <a:cxnSpLocks noChangeShapeType="1"/>
          </p:cNvCxnSpPr>
          <p:nvPr/>
        </p:nvCxnSpPr>
        <p:spPr bwMode="auto">
          <a:xfrm>
            <a:off x="6697663" y="3335338"/>
            <a:ext cx="2889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3" name="TextBox 7"/>
          <p:cNvSpPr txBox="1">
            <a:spLocks noChangeArrowheads="1"/>
          </p:cNvSpPr>
          <p:nvPr/>
        </p:nvSpPr>
        <p:spPr bwMode="auto">
          <a:xfrm>
            <a:off x="6424613" y="3200400"/>
            <a:ext cx="325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664" name="TextBox 19"/>
          <p:cNvSpPr txBox="1">
            <a:spLocks noChangeArrowheads="1"/>
          </p:cNvSpPr>
          <p:nvPr/>
        </p:nvSpPr>
        <p:spPr bwMode="auto">
          <a:xfrm>
            <a:off x="6421438" y="3354388"/>
            <a:ext cx="325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665" name="TextBox 20"/>
          <p:cNvSpPr txBox="1">
            <a:spLocks noChangeArrowheads="1"/>
          </p:cNvSpPr>
          <p:nvPr/>
        </p:nvSpPr>
        <p:spPr bwMode="auto">
          <a:xfrm>
            <a:off x="6416675" y="3490913"/>
            <a:ext cx="3270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666" name="TextBox 21"/>
          <p:cNvSpPr txBox="1">
            <a:spLocks noChangeArrowheads="1"/>
          </p:cNvSpPr>
          <p:nvPr/>
        </p:nvSpPr>
        <p:spPr bwMode="auto">
          <a:xfrm>
            <a:off x="6407150" y="3768725"/>
            <a:ext cx="325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0</a:t>
            </a:r>
          </a:p>
        </p:txBody>
      </p:sp>
      <p:sp>
        <p:nvSpPr>
          <p:cNvPr id="27667" name="TextBox 22"/>
          <p:cNvSpPr txBox="1">
            <a:spLocks noChangeArrowheads="1"/>
          </p:cNvSpPr>
          <p:nvPr/>
        </p:nvSpPr>
        <p:spPr bwMode="auto">
          <a:xfrm>
            <a:off x="6407150" y="4029075"/>
            <a:ext cx="32543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6407150" y="3630613"/>
            <a:ext cx="3254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6411913" y="4184650"/>
            <a:ext cx="3254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7670" name="TextBox 25"/>
          <p:cNvSpPr txBox="1">
            <a:spLocks noChangeArrowheads="1"/>
          </p:cNvSpPr>
          <p:nvPr/>
        </p:nvSpPr>
        <p:spPr bwMode="auto">
          <a:xfrm>
            <a:off x="6408738" y="3900488"/>
            <a:ext cx="3254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200" b="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</a:p>
        </p:txBody>
      </p:sp>
      <p:cxnSp>
        <p:nvCxnSpPr>
          <p:cNvPr id="27671" name="Straight Connector 26"/>
          <p:cNvCxnSpPr>
            <a:cxnSpLocks noChangeShapeType="1"/>
          </p:cNvCxnSpPr>
          <p:nvPr/>
        </p:nvCxnSpPr>
        <p:spPr bwMode="auto">
          <a:xfrm>
            <a:off x="7524750" y="3767138"/>
            <a:ext cx="287338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2" name="Straight Connector 9"/>
          <p:cNvCxnSpPr>
            <a:cxnSpLocks noChangeShapeType="1"/>
          </p:cNvCxnSpPr>
          <p:nvPr/>
        </p:nvCxnSpPr>
        <p:spPr bwMode="auto">
          <a:xfrm>
            <a:off x="7100888" y="4389438"/>
            <a:ext cx="0" cy="49371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3" name="Straight Connector 27"/>
          <p:cNvCxnSpPr>
            <a:cxnSpLocks noChangeShapeType="1"/>
            <a:stCxn id="3" idx="3"/>
          </p:cNvCxnSpPr>
          <p:nvPr/>
        </p:nvCxnSpPr>
        <p:spPr bwMode="auto">
          <a:xfrm>
            <a:off x="7256463" y="4348163"/>
            <a:ext cx="0" cy="5207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74" name="Straight Connector 29"/>
          <p:cNvCxnSpPr>
            <a:cxnSpLocks noChangeShapeType="1"/>
          </p:cNvCxnSpPr>
          <p:nvPr/>
        </p:nvCxnSpPr>
        <p:spPr bwMode="auto">
          <a:xfrm>
            <a:off x="7451725" y="4306888"/>
            <a:ext cx="0" cy="576262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75" name="TextBox 34"/>
          <p:cNvSpPr txBox="1">
            <a:spLocks noChangeArrowheads="1"/>
          </p:cNvSpPr>
          <p:nvPr/>
        </p:nvSpPr>
        <p:spPr bwMode="auto">
          <a:xfrm>
            <a:off x="6942138" y="4935538"/>
            <a:ext cx="325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27676" name="TextBox 35"/>
          <p:cNvSpPr txBox="1">
            <a:spLocks noChangeArrowheads="1"/>
          </p:cNvSpPr>
          <p:nvPr/>
        </p:nvSpPr>
        <p:spPr bwMode="auto">
          <a:xfrm>
            <a:off x="7113588" y="4935538"/>
            <a:ext cx="3270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27677" name="TextBox 36"/>
          <p:cNvSpPr txBox="1">
            <a:spLocks noChangeArrowheads="1"/>
          </p:cNvSpPr>
          <p:nvPr/>
        </p:nvSpPr>
        <p:spPr bwMode="auto">
          <a:xfrm>
            <a:off x="7331075" y="4919663"/>
            <a:ext cx="50323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27678" name="TextBox 37"/>
          <p:cNvSpPr txBox="1">
            <a:spLocks noChangeArrowheads="1"/>
          </p:cNvSpPr>
          <p:nvPr/>
        </p:nvSpPr>
        <p:spPr bwMode="auto">
          <a:xfrm>
            <a:off x="8027988" y="3636963"/>
            <a:ext cx="3254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>
              <a:spcBef>
                <a:spcPct val="0"/>
              </a:spcBef>
              <a:buFontTx/>
              <a:buNone/>
            </a:pPr>
            <a:r>
              <a:rPr lang="en-US" altLang="en-US" sz="16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rPr>
              <a:t>F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762819"/>
            <a:ext cx="4651192" cy="308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40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بلوک‌های منطقی </a:t>
            </a:r>
            <a:r>
              <a:rPr lang="en-US" altLang="en-US" smtClean="0"/>
              <a:t>MUX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1622425" y="908050"/>
            <a:ext cx="7197725" cy="1657350"/>
          </a:xfrm>
        </p:spPr>
        <p:txBody>
          <a:bodyPr/>
          <a:lstStyle/>
          <a:p>
            <a:r>
              <a:rPr lang="fa-IR" altLang="en-US" smtClean="0"/>
              <a:t>بلوک منطقی نمونه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631" y="1696811"/>
            <a:ext cx="3215521" cy="40711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25F8EAFE-637C-41F3-9AE3-4DF4E1570A05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CPLD</a:t>
            </a:r>
          </a:p>
        </p:txBody>
      </p:sp>
      <p:pic>
        <p:nvPicPr>
          <p:cNvPr id="9221" name="Picture 3" descr="CPL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9463" y="1828800"/>
            <a:ext cx="5043487" cy="396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Text Box 4"/>
          <p:cNvSpPr txBox="1">
            <a:spLocks noChangeArrowheads="1"/>
          </p:cNvSpPr>
          <p:nvPr/>
        </p:nvSpPr>
        <p:spPr bwMode="auto">
          <a:xfrm>
            <a:off x="3124200" y="3505200"/>
            <a:ext cx="2743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algn="l" rtl="0" eaLnBrk="1" hangingPunct="1">
              <a:spcBef>
                <a:spcPct val="50000"/>
              </a:spcBef>
              <a:buFontTx/>
              <a:buNone/>
            </a:pP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Interconection</a:t>
            </a:r>
            <a:r>
              <a:rPr lang="en-US" altLang="en-US">
                <a:solidFill>
                  <a:srgbClr val="FF0000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 </a:t>
            </a:r>
            <a:r>
              <a:rPr lang="en-US" altLang="en-US" sz="1600">
                <a:solidFill>
                  <a:srgbClr val="FF0000"/>
                </a:solidFill>
                <a:latin typeface="Times New Roman" panose="02020603050405020304" pitchFamily="18" charset="0"/>
                <a:cs typeface="Lotus" panose="00000400000000000000" pitchFamily="2" charset="-78"/>
              </a:rPr>
              <a:t>Wires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 eaLnBrk="1" hangingPunct="1">
              <a:spcBef>
                <a:spcPct val="0"/>
              </a:spcBef>
              <a:buFontTx/>
              <a:buNone/>
            </a:pPr>
            <a:fld id="{45608413-D88F-4C04-9019-6B4440D6FAEE}" type="slidenum">
              <a:rPr lang="en-US" altLang="en-US" sz="1400" b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rtl="0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 smtClean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rtl="1" eaLnBrk="1" hangingPunct="1"/>
            <a:r>
              <a:rPr lang="fa-IR" altLang="en-US" smtClean="0"/>
              <a:t>ساختار </a:t>
            </a:r>
            <a:r>
              <a:rPr lang="en-US" altLang="en-US" smtClean="0"/>
              <a:t>FPGA</a:t>
            </a:r>
          </a:p>
        </p:txBody>
      </p:sp>
      <p:pic>
        <p:nvPicPr>
          <p:cNvPr id="1126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00200"/>
            <a:ext cx="4733925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بلوک‌های منطقی</a:t>
            </a:r>
            <a:endParaRPr lang="en-US" altLang="en-US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323529" y="1268413"/>
            <a:ext cx="8474396" cy="4648200"/>
          </a:xfrm>
        </p:spPr>
        <p:txBody>
          <a:bodyPr/>
          <a:lstStyle/>
          <a:p>
            <a:r>
              <a:rPr lang="fa-IR" altLang="en-US" dirty="0" smtClean="0"/>
              <a:t>بلوک‌های منطقی: (</a:t>
            </a:r>
            <a:r>
              <a:rPr lang="en-US" altLang="en-US" dirty="0" err="1" smtClean="0"/>
              <a:t>LB</a:t>
            </a:r>
            <a:r>
              <a:rPr lang="fa-IR" altLang="en-US" dirty="0" smtClean="0"/>
              <a:t>، </a:t>
            </a:r>
            <a:r>
              <a:rPr lang="en-US" altLang="en-US" dirty="0" smtClean="0"/>
              <a:t>LC</a:t>
            </a:r>
            <a:r>
              <a:rPr lang="fa-IR" altLang="en-US" dirty="0" smtClean="0"/>
              <a:t>، </a:t>
            </a:r>
            <a:r>
              <a:rPr lang="en-US" altLang="en-US" dirty="0" err="1" smtClean="0"/>
              <a:t>CLB</a:t>
            </a:r>
            <a:r>
              <a:rPr lang="fa-IR" altLang="en-US" dirty="0" smtClean="0"/>
              <a:t>، </a:t>
            </a:r>
            <a:r>
              <a:rPr lang="en-US" altLang="en-US" dirty="0" smtClean="0"/>
              <a:t>LE</a:t>
            </a:r>
            <a:r>
              <a:rPr lang="fa-IR" altLang="en-US" dirty="0" smtClean="0"/>
              <a:t>، </a:t>
            </a:r>
            <a:r>
              <a:rPr lang="en-US" altLang="en-US" dirty="0" smtClean="0"/>
              <a:t>LM</a:t>
            </a:r>
            <a:r>
              <a:rPr lang="fa-IR" altLang="en-US" dirty="0" smtClean="0"/>
              <a:t>، </a:t>
            </a:r>
            <a:r>
              <a:rPr lang="en-US" altLang="en-US" dirty="0" err="1" smtClean="0"/>
              <a:t>ALM</a:t>
            </a:r>
            <a:r>
              <a:rPr lang="fa-IR" altLang="en-US" dirty="0" smtClean="0"/>
              <a:t>)</a:t>
            </a:r>
          </a:p>
          <a:p>
            <a:pPr lvl="1"/>
            <a:r>
              <a:rPr lang="fa-IR" altLang="en-US" dirty="0" smtClean="0"/>
              <a:t>خصوصیت اصلی:</a:t>
            </a:r>
          </a:p>
          <a:p>
            <a:pPr lvl="2"/>
            <a:r>
              <a:rPr lang="fa-IR" altLang="en-US" dirty="0" smtClean="0"/>
              <a:t>انعطاف­پذیری بالا </a:t>
            </a:r>
            <a:r>
              <a:rPr lang="fa-IR" altLang="en-US" dirty="0" smtClean="0">
                <a:sym typeface="Wingdings" panose="05000000000000000000" pitchFamily="2" charset="2"/>
              </a:rPr>
              <a:t> </a:t>
            </a:r>
            <a:r>
              <a:rPr lang="fa-IR" altLang="en-US" dirty="0" smtClean="0"/>
              <a:t>امکان پیاده سازی طیف وسیعی از عملیات منطقی</a:t>
            </a:r>
          </a:p>
          <a:p>
            <a:pPr lvl="2"/>
            <a:r>
              <a:rPr lang="fa-IR" altLang="en-US" dirty="0" smtClean="0"/>
              <a:t>کارامدی </a:t>
            </a:r>
            <a:r>
              <a:rPr lang="fa-IR" altLang="en-US" dirty="0" smtClean="0">
                <a:sym typeface="Wingdings" panose="05000000000000000000" pitchFamily="2" charset="2"/>
              </a:rPr>
              <a:t> عدم کاهش </a:t>
            </a:r>
            <a:r>
              <a:rPr lang="fa-IR" altLang="en-US" dirty="0" smtClean="0"/>
              <a:t>کیفیت معیارهای طراحی (تأخیر، توان مصرفی و مساحت)</a:t>
            </a:r>
          </a:p>
          <a:p>
            <a:pPr lvl="1"/>
            <a:r>
              <a:rPr lang="fa-IR" altLang="en-US" dirty="0" smtClean="0"/>
              <a:t>انواع اصلی:</a:t>
            </a:r>
          </a:p>
          <a:p>
            <a:pPr lvl="2"/>
            <a:r>
              <a:rPr lang="fa-IR" altLang="en-US" dirty="0" smtClean="0"/>
              <a:t>مبتنی بر </a:t>
            </a:r>
            <a:r>
              <a:rPr lang="en-US" altLang="en-US" dirty="0" smtClean="0"/>
              <a:t>SOP</a:t>
            </a:r>
            <a:endParaRPr lang="fa-IR" altLang="en-US" dirty="0" smtClean="0"/>
          </a:p>
          <a:p>
            <a:pPr lvl="2"/>
            <a:r>
              <a:rPr lang="fa-IR" altLang="en-US" dirty="0" smtClean="0"/>
              <a:t>مبتنی بر </a:t>
            </a:r>
            <a:r>
              <a:rPr lang="en-US" altLang="en-US" dirty="0" err="1" smtClean="0"/>
              <a:t>LUT</a:t>
            </a:r>
            <a:endParaRPr lang="fa-IR" altLang="en-US" dirty="0" smtClean="0"/>
          </a:p>
          <a:p>
            <a:pPr lvl="2"/>
            <a:r>
              <a:rPr lang="fa-IR" altLang="en-US" dirty="0" smtClean="0"/>
              <a:t>مبتنی بر </a:t>
            </a:r>
            <a:r>
              <a:rPr lang="en-US" altLang="en-US" dirty="0" smtClean="0"/>
              <a:t>MUX</a:t>
            </a:r>
            <a:endParaRPr lang="fa-IR" alt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4B59A82E-6763-4884-BC2F-E09309467EE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بلوک‌های منطقی </a:t>
            </a:r>
            <a:r>
              <a:rPr lang="en-US" altLang="en-US" smtClean="0"/>
              <a:t>SOP</a:t>
            </a:r>
          </a:p>
        </p:txBody>
      </p:sp>
      <p:sp>
        <p:nvSpPr>
          <p:cNvPr id="15363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21DBDC87-750A-4965-A0F5-F5FBA0774237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5536" y="1196752"/>
            <a:ext cx="5827215" cy="49936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بلوک‌های منطقی </a:t>
            </a:r>
            <a:r>
              <a:rPr lang="en-US" altLang="en-US" smtClean="0"/>
              <a:t>SOP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2679700" y="1268413"/>
            <a:ext cx="6118225" cy="504825"/>
          </a:xfrm>
        </p:spPr>
        <p:txBody>
          <a:bodyPr/>
          <a:lstStyle/>
          <a:p>
            <a:pPr lvl="1"/>
            <a:r>
              <a:rPr lang="en-US" altLang="en-US" dirty="0" err="1" smtClean="0"/>
              <a:t>FF</a:t>
            </a:r>
            <a:r>
              <a:rPr lang="fa-IR" altLang="en-US" dirty="0" smtClean="0"/>
              <a:t>ها ممکن است قابل برنامه‌ریزی باشند</a:t>
            </a:r>
          </a:p>
          <a:p>
            <a:pPr lvl="2"/>
            <a:r>
              <a:rPr lang="en-US" altLang="en-US" dirty="0" smtClean="0"/>
              <a:t>T/D</a:t>
            </a:r>
            <a:endParaRPr lang="fa-IR" altLang="en-US" dirty="0" smtClean="0"/>
          </a:p>
          <a:p>
            <a:pPr lvl="2"/>
            <a:r>
              <a:rPr lang="fa-IR" altLang="en-US" dirty="0" smtClean="0"/>
              <a:t>بازنشانی همگام/ناهمگام</a:t>
            </a:r>
          </a:p>
          <a:p>
            <a:pPr lvl="2"/>
            <a:r>
              <a:rPr lang="fa-IR" altLang="en-US" dirty="0" smtClean="0"/>
              <a:t>لبة فعال کلاک: بالا/پایین‌رونده</a:t>
            </a:r>
          </a:p>
          <a:p>
            <a:pPr lvl="2"/>
            <a:r>
              <a:rPr lang="fa-IR" altLang="en-US" dirty="0" smtClean="0"/>
              <a:t>...</a:t>
            </a: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0ED612C6-F747-475E-BE24-197276CA9B62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بلوک‌های منطقی </a:t>
            </a:r>
            <a:r>
              <a:rPr lang="en-US" altLang="en-US" smtClean="0"/>
              <a:t>LUT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1042988" y="1268413"/>
            <a:ext cx="7199312" cy="1655762"/>
          </a:xfrm>
        </p:spPr>
        <p:txBody>
          <a:bodyPr/>
          <a:lstStyle/>
          <a:p>
            <a:r>
              <a:rPr lang="en-US" altLang="en-US" dirty="0" err="1" smtClean="0"/>
              <a:t>LUT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حافظة </a:t>
            </a:r>
            <a:r>
              <a:rPr lang="en-US" altLang="en-US" dirty="0" err="1" smtClean="0"/>
              <a:t>2</a:t>
            </a:r>
            <a:r>
              <a:rPr lang="en-US" altLang="en-US" baseline="30000" dirty="0" err="1" smtClean="0"/>
              <a:t>k</a:t>
            </a:r>
            <a:r>
              <a:rPr lang="fa-IR" altLang="en-US" dirty="0" smtClean="0"/>
              <a:t> خانة تک بیتی</a:t>
            </a:r>
          </a:p>
          <a:p>
            <a:pPr lvl="1"/>
            <a:r>
              <a:rPr lang="fa-IR" altLang="en-US" dirty="0" smtClean="0"/>
              <a:t>ابزار: تجزیه کل مدار به </a:t>
            </a:r>
            <a:r>
              <a:rPr lang="en-US" altLang="en-US" sz="2400" dirty="0" err="1" smtClean="0"/>
              <a:t>FF</a:t>
            </a:r>
            <a:r>
              <a:rPr lang="fa-IR" altLang="en-US" dirty="0" smtClean="0"/>
              <a:t>ها و </a:t>
            </a:r>
            <a:r>
              <a:rPr lang="en-US" altLang="en-US" sz="2400" dirty="0" err="1" smtClean="0"/>
              <a:t>LUT</a:t>
            </a:r>
            <a:r>
              <a:rPr lang="fa-IR" altLang="en-US" dirty="0" smtClean="0"/>
              <a:t>ها</a:t>
            </a: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F5FA1B3D-F660-4558-B81B-D942D656F8E9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900113" y="3644900"/>
          <a:ext cx="3455987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1" name="Visio" r:id="rId4" imgW="22878905" imgH="12820521" progId="Visio.Drawing.11">
                  <p:embed/>
                </p:oleObj>
              </mc:Choice>
              <mc:Fallback>
                <p:oleObj name="Visio" r:id="rId4" imgW="22878905" imgH="12820521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644900"/>
                        <a:ext cx="3455987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4512950"/>
              </p:ext>
            </p:extLst>
          </p:nvPr>
        </p:nvGraphicFramePr>
        <p:xfrm>
          <a:off x="1979613" y="3168650"/>
          <a:ext cx="6337300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02" name="Visio" r:id="rId6" imgW="43464337" imgH="18775539" progId="Visio.Drawing.11">
                  <p:embed/>
                </p:oleObj>
              </mc:Choice>
              <mc:Fallback>
                <p:oleObj name="Visio" r:id="rId6" imgW="43464337" imgH="18775539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168650"/>
                        <a:ext cx="6337300" cy="2736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fa-IR" altLang="en-US" smtClean="0"/>
              <a:t>بلوک‌های منطقی </a:t>
            </a:r>
            <a:r>
              <a:rPr lang="en-US" altLang="en-US" smtClean="0"/>
              <a:t>LUT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1042988" y="1268413"/>
            <a:ext cx="7199312" cy="1655762"/>
          </a:xfrm>
        </p:spPr>
        <p:txBody>
          <a:bodyPr/>
          <a:lstStyle/>
          <a:p>
            <a:r>
              <a:rPr lang="en-US" altLang="en-US" dirty="0" err="1" smtClean="0"/>
              <a:t>LUT</a:t>
            </a:r>
            <a:r>
              <a:rPr lang="fa-IR" altLang="en-US" dirty="0" smtClean="0"/>
              <a:t>:</a:t>
            </a:r>
          </a:p>
          <a:p>
            <a:pPr lvl="1"/>
            <a:r>
              <a:rPr lang="fa-IR" altLang="en-US" dirty="0" smtClean="0"/>
              <a:t>امکان پیاده‌سازی هر مدار ترکیبی</a:t>
            </a:r>
          </a:p>
          <a:p>
            <a:pPr lvl="1"/>
            <a:r>
              <a:rPr lang="fa-IR" altLang="en-US" dirty="0" smtClean="0"/>
              <a:t>امکان پیاده‌سازی ثبات انتقال</a:t>
            </a:r>
          </a:p>
          <a:p>
            <a:pPr lvl="1"/>
            <a:r>
              <a:rPr lang="fa-IR" altLang="en-US" dirty="0" smtClean="0"/>
              <a:t>امکان پیاده‌سازی حافظة </a:t>
            </a:r>
            <a:r>
              <a:rPr lang="en-US" altLang="en-US" sz="2400" dirty="0" smtClean="0"/>
              <a:t>RAM</a:t>
            </a:r>
            <a:r>
              <a:rPr lang="fa-IR" altLang="en-US" dirty="0" smtClean="0"/>
              <a:t> به صورت توزیع‌شده</a:t>
            </a:r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rtl="1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1pPr>
            <a:lvl2pPr marL="742950" indent="-285750" algn="r" rtl="1">
              <a:spcBef>
                <a:spcPct val="20000"/>
              </a:spcBef>
              <a:buFont typeface="Wingdings" panose="05000000000000000000" pitchFamily="2" charset="2"/>
              <a:buChar char="q"/>
              <a:defRPr sz="2200">
                <a:solidFill>
                  <a:srgbClr val="0000FF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2pPr>
            <a:lvl3pPr marL="11430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3pPr>
            <a:lvl4pPr marL="16002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4pPr>
            <a:lvl5pPr marL="2057400" indent="-228600" algn="r" rtl="1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B Mitra" panose="00000400000000000000" pitchFamily="2" charset="-78"/>
              </a:defRPr>
            </a:lvl9pPr>
          </a:lstStyle>
          <a:p>
            <a:pPr rtl="0">
              <a:spcBef>
                <a:spcPct val="0"/>
              </a:spcBef>
              <a:buFontTx/>
              <a:buNone/>
            </a:pPr>
            <a:fld id="{C4790C0B-3238-4310-A083-84C7034E0F05}" type="slidenum">
              <a:rPr lang="en-US" altLang="en-US" sz="1300" b="0" smtClean="0">
                <a:solidFill>
                  <a:schemeClr val="tx1"/>
                </a:solidFill>
                <a:cs typeface="Arial" panose="020B0604020202020204" pitchFamily="34" charset="0"/>
              </a:rPr>
              <a:pPr rtl="0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300" b="0" smtClean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2"/>
          <p:cNvSpPr txBox="1">
            <a:spLocks noGrp="1"/>
          </p:cNvSpPr>
          <p:nvPr/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 anchor="ctr"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98432C5-2A4E-4D62-9861-15797846B6ED}" type="slidenum">
              <a:rPr lang="en-US" altLang="fa-IR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LUT</a:t>
            </a:r>
          </a:p>
        </p:txBody>
      </p:sp>
      <p:sp>
        <p:nvSpPr>
          <p:cNvPr id="38917" name="Rectangle 4"/>
          <p:cNvSpPr>
            <a:spLocks noChangeArrowheads="1"/>
          </p:cNvSpPr>
          <p:nvPr/>
        </p:nvSpPr>
        <p:spPr bwMode="auto">
          <a:xfrm>
            <a:off x="901700" y="90805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419100" indent="-4191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lvl="1" indent="0" eaLnBrk="1" hangingPunct="1">
              <a:buNone/>
            </a:pPr>
            <a:endParaRPr lang="en-US" altLang="fa-IR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430664"/>
              </p:ext>
            </p:extLst>
          </p:nvPr>
        </p:nvGraphicFramePr>
        <p:xfrm>
          <a:off x="1475656" y="2060848"/>
          <a:ext cx="6096000" cy="263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0" name="Visio" r:id="rId4" imgW="43464337" imgH="18775539" progId="Visio.Drawing.11">
                  <p:embed/>
                </p:oleObj>
              </mc:Choice>
              <mc:Fallback>
                <p:oleObj name="Visio" r:id="rId4" imgW="43464337" imgH="18775539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2060848"/>
                        <a:ext cx="6096000" cy="2632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868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>
            <a:lumMod val="40000"/>
            <a:lumOff val="60000"/>
          </a:schemeClr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dirty="0" smtClean="0">
            <a:ln w="19050">
              <a:solidFill>
                <a:schemeClr val="tx1"/>
              </a:solidFill>
            </a:ln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25407</TotalTime>
  <Words>308</Words>
  <Application>Microsoft Office PowerPoint</Application>
  <PresentationFormat>On-screen Show (4:3)</PresentationFormat>
  <Paragraphs>106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B Mitra</vt:lpstr>
      <vt:lpstr>B Nazanin</vt:lpstr>
      <vt:lpstr>B Titr</vt:lpstr>
      <vt:lpstr>Lotus</vt:lpstr>
      <vt:lpstr>Times New Roman</vt:lpstr>
      <vt:lpstr>Wingdings</vt:lpstr>
      <vt:lpstr>1_presentation_template</vt:lpstr>
      <vt:lpstr>Custom Design</vt:lpstr>
      <vt:lpstr>2_presentation_template</vt:lpstr>
      <vt:lpstr>Visio</vt:lpstr>
      <vt:lpstr>FPLDs</vt:lpstr>
      <vt:lpstr>CPLD</vt:lpstr>
      <vt:lpstr>ساختار FPGA</vt:lpstr>
      <vt:lpstr>بلوک‌های منطقی</vt:lpstr>
      <vt:lpstr>بلوک‌های منطقی SOP</vt:lpstr>
      <vt:lpstr>بلوک‌های منطقی SOP</vt:lpstr>
      <vt:lpstr>بلوک‌های منطقی LUT</vt:lpstr>
      <vt:lpstr>بلوک‌های منطقی LUT</vt:lpstr>
      <vt:lpstr>LUT</vt:lpstr>
      <vt:lpstr>Static CMOS Gate vs. LUT</vt:lpstr>
      <vt:lpstr>Static CMOS Gate vs. LUT</vt:lpstr>
      <vt:lpstr>بلوک‌های منطقی MUX</vt:lpstr>
      <vt:lpstr>بلوک‌های منطقی MUX</vt:lpstr>
      <vt:lpstr>بلوک‌های منطقی MUX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szamani</dc:creator>
  <cp:lastModifiedBy>M msz</cp:lastModifiedBy>
  <cp:revision>1049</cp:revision>
  <dcterms:created xsi:type="dcterms:W3CDTF">1601-01-01T00:00:00Z</dcterms:created>
  <dcterms:modified xsi:type="dcterms:W3CDTF">2024-09-16T09:46:58Z</dcterms:modified>
</cp:coreProperties>
</file>