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24"/>
  </p:notesMasterIdLst>
  <p:sldIdLst>
    <p:sldId id="586" r:id="rId3"/>
    <p:sldId id="587" r:id="rId4"/>
    <p:sldId id="588" r:id="rId5"/>
    <p:sldId id="589" r:id="rId6"/>
    <p:sldId id="590" r:id="rId7"/>
    <p:sldId id="591" r:id="rId8"/>
    <p:sldId id="594" r:id="rId9"/>
    <p:sldId id="634" r:id="rId10"/>
    <p:sldId id="632" r:id="rId11"/>
    <p:sldId id="633" r:id="rId12"/>
    <p:sldId id="619" r:id="rId13"/>
    <p:sldId id="620" r:id="rId14"/>
    <p:sldId id="597" r:id="rId15"/>
    <p:sldId id="621" r:id="rId16"/>
    <p:sldId id="623" r:id="rId17"/>
    <p:sldId id="624" r:id="rId18"/>
    <p:sldId id="600" r:id="rId19"/>
    <p:sldId id="627" r:id="rId20"/>
    <p:sldId id="629" r:id="rId21"/>
    <p:sldId id="630" r:id="rId22"/>
    <p:sldId id="635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47FFD1"/>
    <a:srgbClr val="0000CC"/>
    <a:srgbClr val="0000FF"/>
    <a:srgbClr val="CC6600"/>
    <a:srgbClr val="669900"/>
    <a:srgbClr val="CCFF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17" autoAdjust="0"/>
    <p:restoredTop sz="90493" autoAdjust="0"/>
  </p:normalViewPr>
  <p:slideViewPr>
    <p:cSldViewPr>
      <p:cViewPr varScale="1">
        <p:scale>
          <a:sx n="65" d="100"/>
          <a:sy n="65" d="100"/>
        </p:scale>
        <p:origin x="737" y="38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6F2A577-A1C7-44AA-A711-4740FA0599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145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33D6B1-0CB0-4D69-AE91-549E16FB026B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0764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5005F1-D57C-4A77-B0C0-D2D5B8761723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12168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856F40-206A-4746-9779-64D36EEAA474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18141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27EDD0-AF07-4D03-9AA0-55967A27725B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094785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C9A93D-6F3E-499B-BB8B-6B511CABB5F9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13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12578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85923C-B851-446E-9EAC-E54ADAE41BCF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5938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1FAA09-F80B-466D-93FC-A81FF86B1D9B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89923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6070AC-A1AD-4FA5-9FE5-D524A0761106}" type="slidenum">
              <a:rPr lang="en-US" altLang="en-US" smtClean="0"/>
              <a:pPr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9571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DB0995-9C7B-4E91-A68F-A1A5BFE798A6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17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95194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A057CF0-C492-48FF-AA18-674174EA195D}" type="slidenum">
              <a:rPr lang="en-US" altLang="en-US" smtClean="0"/>
              <a:pPr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1567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408670-D501-48FB-BF74-AD44B3497571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0195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CCDF44-49D9-441D-9FC6-825F3F3803C8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3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7552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8B13C2-C164-4976-BD85-F240E23C4AC3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4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1757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310A54A-8E36-49BC-ACFD-88384DE63D38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46921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726DF1-C672-446F-826A-05253CA54D5E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12568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4F7477-4F39-4858-92F9-BC3FF5F15A21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7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2706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18C181-ADAD-48A6-9C3B-8C421BC8149F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99629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7FB16C-29BD-42C5-A2B2-75AB44B152DC}" type="slidenum">
              <a:rPr lang="en-US" altLang="fa-IR"/>
              <a:pPr algn="r" eaLnBrk="1" hangingPunct="1"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794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238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82C1-9F81-402F-A458-9376F6B9B2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20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A708A-6291-44CF-B351-81557C589A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003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8DD01-B483-4321-A905-BAB6A9ACB2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047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6291A-C1E9-45DB-A19E-F7BFC01CBA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748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5B95E-5029-4F46-A1E1-8A5BFD56D7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470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98FC88-3FDB-4212-BB71-A8F39D7414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477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28FB8-3929-46FF-83FA-E407C994F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132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2A3D8-AC7B-4D59-AEAC-1CA957139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89053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34EB9-B97F-434E-BB21-5189461607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975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3E0B2-7814-46E8-BF4E-82CF9C3941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223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F7D8D5-2E3F-40CB-A02E-9E038431E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5125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F8C3E-4733-483D-A33D-D5389BDE6A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6060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E448C-BD79-4813-AFDC-872EF7D861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256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FFEBE5-F8FA-44A5-8A59-91FC9323D9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23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A2C81-1E53-4E9D-889A-AC33F80112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71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2BC10-6552-4390-8A41-F3CE74C029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62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01AEB9-7849-4196-AF4C-DB3F0FB1F4B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0699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2A723-414B-4C07-898F-FED5D970EF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1924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8FEAE-7BBC-450F-9D66-6DCBEBB68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5E25FF-DA10-4FD8-A956-E271B18E3C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266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749A9-C789-4A2D-BC20-3A7EA9CFA4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94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0106F72-7B3C-45AD-971E-BC5B556F78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30" r:id="rId1"/>
    <p:sldLayoutId id="2147485609" r:id="rId2"/>
    <p:sldLayoutId id="2147485610" r:id="rId3"/>
    <p:sldLayoutId id="2147485611" r:id="rId4"/>
    <p:sldLayoutId id="2147485612" r:id="rId5"/>
    <p:sldLayoutId id="2147485613" r:id="rId6"/>
    <p:sldLayoutId id="2147485614" r:id="rId7"/>
    <p:sldLayoutId id="2147485615" r:id="rId8"/>
    <p:sldLayoutId id="2147485616" r:id="rId9"/>
    <p:sldLayoutId id="2147485617" r:id="rId10"/>
    <p:sldLayoutId id="2147485618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9A5BC3E-F883-4D74-9C7F-0E4B333F8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19" r:id="rId1"/>
    <p:sldLayoutId id="2147485620" r:id="rId2"/>
    <p:sldLayoutId id="2147485621" r:id="rId3"/>
    <p:sldLayoutId id="2147485622" r:id="rId4"/>
    <p:sldLayoutId id="2147485623" r:id="rId5"/>
    <p:sldLayoutId id="2147485624" r:id="rId6"/>
    <p:sldLayoutId id="2147485625" r:id="rId7"/>
    <p:sldLayoutId id="2147485626" r:id="rId8"/>
    <p:sldLayoutId id="2147485627" r:id="rId9"/>
    <p:sldLayoutId id="2147485628" r:id="rId10"/>
    <p:sldLayoutId id="214748562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Microsoft_Visio_2003-2010_Drawing1.vsd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Visio_2003-2010_Drawing2.vs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en-US" smtClean="0"/>
              <a:t>تراشه ها ي منطقي برنامه پذ ير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2933A14-0488-4143-8FD8-1C01F4AF38E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SRAM for LUTs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901700" y="14351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419100" indent="-4191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6300" indent="-41910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Primary users of SRAM:</a:t>
            </a:r>
          </a:p>
          <a:p>
            <a:pPr lvl="1" eaLnBrk="1" hangingPunct="1">
              <a:buFont typeface="Wingdings" panose="05000000000000000000" pitchFamily="2" charset="2"/>
              <a:buAutoNum type="arabicPeriod" startAt="2"/>
            </a:pPr>
            <a:r>
              <a:rPr lang="en-US" altLang="fa-IR"/>
              <a:t>LUTs</a:t>
            </a:r>
          </a:p>
          <a:p>
            <a:pPr lvl="1" eaLnBrk="1" hangingPunct="1"/>
            <a:endParaRPr lang="en-US" altLang="fa-IR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836863"/>
            <a:ext cx="4710112" cy="318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66" name="Straight Connector 6"/>
          <p:cNvCxnSpPr>
            <a:cxnSpLocks noChangeShapeType="1"/>
          </p:cNvCxnSpPr>
          <p:nvPr/>
        </p:nvCxnSpPr>
        <p:spPr bwMode="auto">
          <a:xfrm rot="5400000">
            <a:off x="2892425" y="2892425"/>
            <a:ext cx="9286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7" name="TextBox 7"/>
          <p:cNvSpPr txBox="1">
            <a:spLocks noChangeArrowheads="1"/>
          </p:cNvSpPr>
          <p:nvPr/>
        </p:nvSpPr>
        <p:spPr bwMode="auto">
          <a:xfrm>
            <a:off x="3143250" y="2071688"/>
            <a:ext cx="5715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cxnSp>
        <p:nvCxnSpPr>
          <p:cNvPr id="40968" name="Straight Connector 8"/>
          <p:cNvCxnSpPr>
            <a:cxnSpLocks noChangeShapeType="1"/>
          </p:cNvCxnSpPr>
          <p:nvPr/>
        </p:nvCxnSpPr>
        <p:spPr bwMode="auto">
          <a:xfrm rot="5400000">
            <a:off x="5035550" y="2892425"/>
            <a:ext cx="928688" cy="15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69" name="TextBox 9"/>
          <p:cNvSpPr txBox="1">
            <a:spLocks noChangeArrowheads="1"/>
          </p:cNvSpPr>
          <p:nvPr/>
        </p:nvSpPr>
        <p:spPr bwMode="auto">
          <a:xfrm>
            <a:off x="5286375" y="2070100"/>
            <a:ext cx="5715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4143375" y="2643188"/>
            <a:ext cx="1000125" cy="500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تراشه‌های برنامه‌پذیر مبتنی بر </a:t>
            </a:r>
            <a:r>
              <a:rPr lang="en-US" altLang="en-US" smtClean="0"/>
              <a:t>SRAM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648200"/>
          </a:xfrm>
        </p:spPr>
        <p:txBody>
          <a:bodyPr/>
          <a:lstStyle/>
          <a:p>
            <a:r>
              <a:rPr lang="fa-IR" altLang="en-US" smtClean="0"/>
              <a:t> مزايا:</a:t>
            </a:r>
          </a:p>
          <a:p>
            <a:pPr lvl="1"/>
            <a:r>
              <a:rPr lang="fa-IR" altLang="en-US" smtClean="0"/>
              <a:t>برنامه ريزي مجدد سريع.</a:t>
            </a:r>
          </a:p>
          <a:p>
            <a:pPr lvl="1"/>
            <a:r>
              <a:rPr lang="fa-IR" altLang="en-US" smtClean="0"/>
              <a:t>برنامه ريزي </a:t>
            </a:r>
            <a:r>
              <a:rPr lang="en-US" altLang="en-US" smtClean="0"/>
              <a:t>on-chip</a:t>
            </a:r>
            <a:r>
              <a:rPr lang="fa-IR" altLang="en-US" smtClean="0"/>
              <a:t> به دفعات نامحدود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11AC4EFC-FA81-4ECB-AAFF-B873FC740DD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تراشه‌های برنامه‌پذیر مبتنی بر </a:t>
            </a:r>
            <a:r>
              <a:rPr lang="en-US" altLang="en-US" smtClean="0"/>
              <a:t>SRAM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685800" y="1052513"/>
            <a:ext cx="7772400" cy="4648200"/>
          </a:xfrm>
        </p:spPr>
        <p:txBody>
          <a:bodyPr/>
          <a:lstStyle/>
          <a:p>
            <a:r>
              <a:rPr lang="fa-IR" altLang="en-US" dirty="0" smtClean="0"/>
              <a:t> اشکالات:</a:t>
            </a:r>
          </a:p>
          <a:p>
            <a:pPr lvl="1"/>
            <a:r>
              <a:rPr lang="fa-IR" altLang="en-US" dirty="0" smtClean="0"/>
              <a:t>مساحت (اشکال اصلي):</a:t>
            </a:r>
          </a:p>
          <a:p>
            <a:pPr lvl="2"/>
            <a:r>
              <a:rPr lang="fa-IR" altLang="en-US" dirty="0" smtClean="0"/>
              <a:t>5 یا 6 ترانزيستور براي هر سلول </a:t>
            </a:r>
            <a:r>
              <a:rPr lang="en-US" altLang="en-US" sz="2000" dirty="0" smtClean="0"/>
              <a:t>SRAM</a:t>
            </a:r>
            <a:endParaRPr lang="fa-IR" altLang="en-US" dirty="0" smtClean="0"/>
          </a:p>
          <a:p>
            <a:pPr lvl="2"/>
            <a:r>
              <a:rPr lang="fa-IR" altLang="en-US" dirty="0" smtClean="0"/>
              <a:t>اشغال درصد بالایی از مساحت توسط </a:t>
            </a:r>
            <a:r>
              <a:rPr lang="en-US" altLang="en-US" sz="2000" dirty="0" smtClean="0"/>
              <a:t>SRAM</a:t>
            </a:r>
            <a:endParaRPr lang="fa-IR" altLang="en-US" dirty="0" smtClean="0"/>
          </a:p>
          <a:p>
            <a:pPr lvl="1"/>
            <a:r>
              <a:rPr lang="fa-IR" altLang="en-US" dirty="0" smtClean="0"/>
              <a:t>نياز به حافظة خارجي </a:t>
            </a:r>
            <a:r>
              <a:rPr lang="en-US" altLang="en-US" sz="2400" dirty="0" smtClean="0"/>
              <a:t>non-volatile</a:t>
            </a:r>
            <a:r>
              <a:rPr lang="fa-IR" altLang="en-US" sz="2400" dirty="0" smtClean="0"/>
              <a:t> </a:t>
            </a:r>
            <a:r>
              <a:rPr lang="fa-IR" altLang="en-US" dirty="0" smtClean="0"/>
              <a:t>(فلش)</a:t>
            </a:r>
          </a:p>
          <a:p>
            <a:pPr lvl="2"/>
            <a:r>
              <a:rPr lang="fa-IR" altLang="en-US" dirty="0" smtClean="0"/>
              <a:t>داراي مدار حسگر </a:t>
            </a:r>
            <a:r>
              <a:rPr lang="en-US" altLang="en-US" sz="2000" dirty="0" smtClean="0"/>
              <a:t>power-on</a:t>
            </a:r>
            <a:r>
              <a:rPr lang="fa-IR" altLang="en-US" sz="2000" dirty="0" smtClean="0"/>
              <a:t> </a:t>
            </a:r>
            <a:r>
              <a:rPr lang="fa-IR" altLang="en-US" dirty="0" smtClean="0"/>
              <a:t>براي </a:t>
            </a:r>
            <a:r>
              <a:rPr lang="en-US" altLang="en-US" sz="2000" dirty="0" smtClean="0"/>
              <a:t>initialization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 </a:t>
            </a:r>
            <a:r>
              <a:rPr lang="fa-IR" altLang="en-US" dirty="0" smtClean="0"/>
              <a:t>امنيت کم طرح (</a:t>
            </a:r>
            <a:r>
              <a:rPr lang="en-US" altLang="en-US" sz="2400" dirty="0" smtClean="0"/>
              <a:t>intellectual property</a:t>
            </a:r>
            <a:r>
              <a:rPr lang="fa-IR" altLang="en-US" dirty="0" smtClean="0"/>
              <a:t>) در برابر سرقت</a:t>
            </a:r>
          </a:p>
          <a:p>
            <a:pPr lvl="2"/>
            <a:r>
              <a:rPr lang="fa-IR" altLang="en-US" dirty="0" smtClean="0"/>
              <a:t>نیاز به انتقال </a:t>
            </a:r>
            <a:r>
              <a:rPr lang="en-US" altLang="en-US" sz="2000" dirty="0" smtClean="0"/>
              <a:t>bitstream</a:t>
            </a:r>
            <a:r>
              <a:rPr lang="fa-IR" altLang="en-US" sz="2000" dirty="0" smtClean="0"/>
              <a:t> </a:t>
            </a:r>
            <a:r>
              <a:rPr lang="fa-IR" altLang="en-US" dirty="0" smtClean="0"/>
              <a:t>به </a:t>
            </a:r>
            <a:r>
              <a:rPr lang="en-US" altLang="en-US" sz="2000" dirty="0" smtClean="0"/>
              <a:t>FPGA</a:t>
            </a:r>
            <a:r>
              <a:rPr lang="fa-IR" altLang="en-US" sz="2000" dirty="0" smtClean="0"/>
              <a:t> </a:t>
            </a:r>
            <a:r>
              <a:rPr lang="fa-IR" altLang="en-US" dirty="0" smtClean="0">
                <a:sym typeface="Wingdings" panose="05000000000000000000" pitchFamily="2" charset="2"/>
              </a:rPr>
              <a:t> شنود</a:t>
            </a:r>
          </a:p>
          <a:p>
            <a:pPr lvl="2"/>
            <a:r>
              <a:rPr lang="fa-IR" altLang="en-US" dirty="0" smtClean="0">
                <a:sym typeface="Wingdings" panose="05000000000000000000" pitchFamily="2" charset="2"/>
              </a:rPr>
              <a:t>باید </a:t>
            </a:r>
            <a:r>
              <a:rPr lang="en-US" altLang="en-US" sz="2000" dirty="0" smtClean="0">
                <a:sym typeface="Wingdings" panose="05000000000000000000" pitchFamily="2" charset="2"/>
              </a:rPr>
              <a:t>bitstream</a:t>
            </a:r>
            <a:r>
              <a:rPr lang="fa-IR" altLang="en-US" sz="2000" dirty="0" smtClean="0">
                <a:sym typeface="Wingdings" panose="05000000000000000000" pitchFamily="2" charset="2"/>
              </a:rPr>
              <a:t> </a:t>
            </a:r>
            <a:r>
              <a:rPr lang="fa-IR" altLang="en-US" dirty="0" smtClean="0">
                <a:sym typeface="Wingdings" panose="05000000000000000000" pitchFamily="2" charset="2"/>
              </a:rPr>
              <a:t>کد شود</a:t>
            </a:r>
            <a:endParaRPr lang="en-US" altLang="en-US" dirty="0" smtClean="0"/>
          </a:p>
          <a:p>
            <a:pPr lvl="1"/>
            <a:r>
              <a:rPr lang="fa-IR" altLang="en-US" dirty="0" smtClean="0"/>
              <a:t>توان مصرفي بالاي سلول‌هاي </a:t>
            </a:r>
            <a:r>
              <a:rPr lang="en-US" altLang="en-US" sz="2400" dirty="0" smtClean="0"/>
              <a:t>SRAM</a:t>
            </a:r>
            <a:endParaRPr lang="fa-IR" altLang="en-US" dirty="0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391AC75-E5E4-4F49-852E-51690C4D6F7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69EC4B72-AA52-49F2-82B6-E7DBCA5587A0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en-US" altLang="en-US" smtClean="0"/>
              <a:t>EPROM/EEPROM/Flash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3040063" y="241617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1143000"/>
            <a:ext cx="7712075" cy="2871788"/>
            <a:chOff x="0" y="2160"/>
            <a:chExt cx="4858" cy="1809"/>
          </a:xfrm>
        </p:grpSpPr>
        <p:pic>
          <p:nvPicPr>
            <p:cNvPr id="25609" name="Picture 7" descr="CH04-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400"/>
              <a:ext cx="4858" cy="1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10" name="Text Box 8"/>
            <p:cNvSpPr txBox="1">
              <a:spLocks noChangeArrowheads="1"/>
            </p:cNvSpPr>
            <p:nvPr/>
          </p:nvSpPr>
          <p:spPr bwMode="auto">
            <a:xfrm>
              <a:off x="144" y="2160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r" rtl="1">
                <a:spcBef>
                  <a:spcPct val="20000"/>
                </a:spcBef>
                <a:buChar char="•"/>
                <a:defRPr sz="2400" b="1">
                  <a:solidFill>
                    <a:srgbClr val="FF5050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1pPr>
              <a:lvl2pPr marL="742950" indent="-285750" algn="r" rtl="1">
                <a:spcBef>
                  <a:spcPct val="20000"/>
                </a:spcBef>
                <a:buFont typeface="Wingdings" panose="05000000000000000000" pitchFamily="2" charset="2"/>
                <a:buChar char="q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2pPr>
              <a:lvl3pPr marL="11430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3pPr>
              <a:lvl4pPr marL="16002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4pPr>
              <a:lvl5pPr marL="2057400" indent="-228600" algn="r" rtl="1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B Mitra" panose="00000400000000000000" pitchFamily="2" charset="-78"/>
                </a:defRPr>
              </a:lvl9pPr>
            </a:lstStyle>
            <a:p>
              <a:pPr algn="l" rtl="0" eaLnBrk="1" hangingPunct="1">
                <a:spcBef>
                  <a:spcPct val="50000"/>
                </a:spcBef>
                <a:buFontTx/>
                <a:buNone/>
              </a:pPr>
              <a:endPara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Lotus" panose="00000400000000000000" pitchFamily="2" charset="-78"/>
              </a:endParaRPr>
            </a:p>
          </p:txBody>
        </p:sp>
      </p:grpSp>
      <p:sp>
        <p:nvSpPr>
          <p:cNvPr id="345097" name="Text Box 9"/>
          <p:cNvSpPr txBox="1">
            <a:spLocks noChangeArrowheads="1"/>
          </p:cNvSpPr>
          <p:nvPr/>
        </p:nvSpPr>
        <p:spPr bwMode="auto">
          <a:xfrm>
            <a:off x="3810000" y="3886200"/>
            <a:ext cx="4191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a-IR" altLang="en-US" sz="18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ولتاژ برنامه ريزي بالا 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  <a:sym typeface="Wingdings" panose="05000000000000000000" pitchFamily="2" charset="2"/>
              </a:rPr>
              <a:t></a:t>
            </a:r>
            <a:r>
              <a:rPr lang="fa-IR" altLang="en-US" sz="18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  <a:sym typeface="Wingdings" panose="05000000000000000000" pitchFamily="2" charset="2"/>
              </a:rPr>
              <a:t> محبوس شدن الکترونها 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  <a:sym typeface="Wingdings" panose="05000000000000000000" pitchFamily="2" charset="2"/>
              </a:rPr>
              <a:t></a:t>
            </a:r>
            <a:r>
              <a:rPr lang="fa-IR" altLang="en-US" sz="18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  <a:sym typeface="Wingdings" panose="05000000000000000000" pitchFamily="2" charset="2"/>
              </a:rPr>
              <a:t> 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  <a:sym typeface="Wingdings" panose="05000000000000000000" pitchFamily="2" charset="2"/>
              </a:rPr>
              <a:t>Vdd</a:t>
            </a:r>
            <a:r>
              <a:rPr lang="fa-IR" altLang="en-US" sz="18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  <a:sym typeface="Wingdings" panose="05000000000000000000" pitchFamily="2" charset="2"/>
              </a:rPr>
              <a:t> نمي تواند ترانزيستور را روشن کند</a:t>
            </a:r>
            <a:endParaRPr lang="en-US" altLang="en-US" sz="1800">
              <a:solidFill>
                <a:schemeClr val="tx1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4343400" y="4867275"/>
            <a:ext cx="3657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fa-IR" altLang="en-US" sz="18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  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EEPROM</a:t>
            </a:r>
            <a:r>
              <a:rPr lang="fa-IR" altLang="en-US" sz="18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: باز گرداندن الکترونها با ميدان الکتريکي (ظرفيت کمتر از </a:t>
            </a:r>
            <a:r>
              <a:rPr lang="en-US" altLang="en-US" sz="18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EPROM</a:t>
            </a:r>
            <a:r>
              <a:rPr lang="fa-IR" altLang="en-US" sz="1800">
                <a:solidFill>
                  <a:schemeClr val="tx1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).</a:t>
            </a:r>
          </a:p>
        </p:txBody>
      </p:sp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32238"/>
            <a:ext cx="3409950" cy="246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4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7" grpId="0" autoUpdateAnimBg="0"/>
      <p:bldP spid="34509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تراشه‌های برنامه‌پذیر مبتنی بر </a:t>
            </a:r>
            <a:r>
              <a:rPr lang="en-US" altLang="en-US" smtClean="0"/>
              <a:t>E</a:t>
            </a:r>
            <a:r>
              <a:rPr lang="en-US" altLang="en-US" baseline="30000" smtClean="0"/>
              <a:t>2</a:t>
            </a:r>
            <a:r>
              <a:rPr lang="en-US" altLang="en-US" smtClean="0"/>
              <a:t>PROM</a:t>
            </a:r>
            <a:r>
              <a:rPr lang="fa-IR" altLang="en-US" smtClean="0"/>
              <a:t> و فلش</a:t>
            </a:r>
            <a:endParaRPr lang="en-US" altLang="en-US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85800" y="1052513"/>
            <a:ext cx="7772400" cy="4648200"/>
          </a:xfrm>
        </p:spPr>
        <p:txBody>
          <a:bodyPr/>
          <a:lstStyle/>
          <a:p>
            <a:endParaRPr lang="en-US" altLang="en-US" dirty="0" smtClean="0"/>
          </a:p>
          <a:p>
            <a:r>
              <a:rPr lang="en-US" altLang="en-US" sz="2800" dirty="0" err="1" smtClean="0"/>
              <a:t>EEPROM</a:t>
            </a:r>
            <a:r>
              <a:rPr lang="fa-IR" altLang="en-US" sz="2800" dirty="0" smtClean="0"/>
              <a:t> </a:t>
            </a:r>
            <a:r>
              <a:rPr lang="fa-IR" altLang="en-US" dirty="0" smtClean="0"/>
              <a:t>و فلش:</a:t>
            </a:r>
          </a:p>
          <a:p>
            <a:pPr lvl="1"/>
            <a:r>
              <a:rPr lang="fa-IR" altLang="en-US" dirty="0" smtClean="0"/>
              <a:t>پاک کردن به صورت الکتریکی</a:t>
            </a:r>
          </a:p>
          <a:p>
            <a:r>
              <a:rPr lang="fa-IR" altLang="en-US" dirty="0" smtClean="0"/>
              <a:t>فلش:</a:t>
            </a:r>
          </a:p>
          <a:p>
            <a:pPr lvl="1"/>
            <a:r>
              <a:rPr lang="fa-IR" altLang="en-US" dirty="0" smtClean="0"/>
              <a:t>پاک </a:t>
            </a:r>
            <a:r>
              <a:rPr lang="fa-IR" altLang="en-US" smtClean="0"/>
              <a:t>کردن </a:t>
            </a:r>
            <a:r>
              <a:rPr lang="fa-IR" altLang="en-US" smtClean="0"/>
              <a:t>و نوشتن به </a:t>
            </a:r>
            <a:r>
              <a:rPr lang="fa-IR" altLang="en-US" dirty="0" smtClean="0"/>
              <a:t>صورت </a:t>
            </a:r>
            <a:r>
              <a:rPr lang="fa-IR" altLang="en-US" smtClean="0"/>
              <a:t>بلوک </a:t>
            </a:r>
            <a:r>
              <a:rPr lang="fa-IR" altLang="en-US" smtClean="0"/>
              <a:t>بزرگ</a:t>
            </a:r>
            <a:endParaRPr lang="fa-IR" altLang="en-US" dirty="0" smtClean="0"/>
          </a:p>
          <a:p>
            <a:pPr lvl="1"/>
            <a:r>
              <a:rPr lang="fa-IR" altLang="en-US" dirty="0" smtClean="0">
                <a:sym typeface="Wingdings" panose="05000000000000000000" pitchFamily="2" charset="2"/>
              </a:rPr>
              <a:t> </a:t>
            </a:r>
            <a:r>
              <a:rPr lang="fa-IR" altLang="en-US" dirty="0" smtClean="0"/>
              <a:t>بسيار ارزانتر از </a:t>
            </a:r>
            <a:r>
              <a:rPr lang="en-US" altLang="en-US" sz="2400" dirty="0" smtClean="0"/>
              <a:t>byte-programmable </a:t>
            </a:r>
            <a:r>
              <a:rPr lang="en-US" altLang="en-US" sz="2400" dirty="0" err="1" smtClean="0"/>
              <a:t>EEPROM</a:t>
            </a:r>
            <a:endParaRPr lang="en-US" altLang="en-US" dirty="0" smtClean="0"/>
          </a:p>
          <a:p>
            <a:pPr lvl="2"/>
            <a:r>
              <a:rPr lang="fa-IR" altLang="en-US" smtClean="0"/>
              <a:t>یک ترانزیستور برای هر سلول</a:t>
            </a:r>
          </a:p>
          <a:p>
            <a:pPr lvl="2"/>
            <a:endParaRPr lang="fa-IR" altLang="en-US" dirty="0" smtClean="0"/>
          </a:p>
          <a:p>
            <a:pPr lvl="1"/>
            <a:endParaRPr lang="fa-IR" alt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2F0617F-8B32-48EE-A910-B35DC1B6CAD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تراشه‌های برنامه‌پذیر مبتنی بر </a:t>
            </a:r>
            <a:r>
              <a:rPr lang="en-US" altLang="en-US" smtClean="0"/>
              <a:t>E</a:t>
            </a:r>
            <a:r>
              <a:rPr lang="en-US" altLang="en-US" baseline="30000" smtClean="0"/>
              <a:t>2</a:t>
            </a:r>
            <a:r>
              <a:rPr lang="en-US" altLang="en-US" smtClean="0"/>
              <a:t>PROM</a:t>
            </a:r>
            <a:r>
              <a:rPr lang="fa-IR" altLang="en-US" smtClean="0"/>
              <a:t> و فلش</a:t>
            </a:r>
            <a:endParaRPr lang="en-US" altLang="en-US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685800" y="1052513"/>
            <a:ext cx="7772400" cy="4648200"/>
          </a:xfrm>
        </p:spPr>
        <p:txBody>
          <a:bodyPr/>
          <a:lstStyle/>
          <a:p>
            <a:r>
              <a:rPr lang="fa-IR" altLang="en-US" dirty="0" smtClean="0"/>
              <a:t>مزايا:</a:t>
            </a:r>
          </a:p>
          <a:p>
            <a:pPr lvl="1"/>
            <a:r>
              <a:rPr lang="fa-IR" altLang="en-US" dirty="0" smtClean="0"/>
              <a:t>عدم نياز به حافظة خارجي</a:t>
            </a:r>
          </a:p>
          <a:p>
            <a:pPr lvl="2"/>
            <a:r>
              <a:rPr lang="fa-IR" altLang="en-US" dirty="0" smtClean="0"/>
              <a:t>فضای کمتر روی بورد</a:t>
            </a:r>
          </a:p>
          <a:p>
            <a:pPr lvl="1"/>
            <a:r>
              <a:rPr lang="fa-IR" altLang="en-US" dirty="0"/>
              <a:t>مساحت بسیار کمتر از </a:t>
            </a:r>
            <a:r>
              <a:rPr lang="en-US" altLang="en-US" sz="2400" dirty="0" smtClean="0"/>
              <a:t>SRAM</a:t>
            </a:r>
            <a:endParaRPr lang="fa-IR" altLang="en-US" dirty="0"/>
          </a:p>
          <a:p>
            <a:pPr lvl="1"/>
            <a:r>
              <a:rPr lang="fa-IR" altLang="en-US" dirty="0" smtClean="0"/>
              <a:t>امنیت بالای طرح</a:t>
            </a:r>
          </a:p>
          <a:p>
            <a:pPr lvl="2"/>
            <a:r>
              <a:rPr lang="fa-IR" altLang="en-US" dirty="0" smtClean="0"/>
              <a:t>عدم نیاز به کد کردن </a:t>
            </a:r>
            <a:r>
              <a:rPr lang="en-US" altLang="en-US" sz="2000" dirty="0" smtClean="0"/>
              <a:t>bitstream</a:t>
            </a:r>
          </a:p>
          <a:p>
            <a:pPr lvl="2"/>
            <a:endParaRPr lang="fa-IR" altLang="en-US" dirty="0" smtClean="0"/>
          </a:p>
          <a:p>
            <a:pPr lvl="1"/>
            <a:endParaRPr lang="fa-IR" altLang="en-US" dirty="0" smtClean="0"/>
          </a:p>
          <a:p>
            <a:pPr lvl="1"/>
            <a:endParaRPr lang="fa-IR" alt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B2E6A043-7FD9-4F96-8226-CED47BE1ECF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تراشه‌های برنامه‌پذیر مبتنی بر </a:t>
            </a:r>
            <a:r>
              <a:rPr lang="en-US" altLang="en-US" smtClean="0"/>
              <a:t>E</a:t>
            </a:r>
            <a:r>
              <a:rPr lang="en-US" altLang="en-US" baseline="30000" smtClean="0"/>
              <a:t>2</a:t>
            </a:r>
            <a:r>
              <a:rPr lang="en-US" altLang="en-US" smtClean="0"/>
              <a:t>PROM</a:t>
            </a:r>
            <a:r>
              <a:rPr lang="fa-IR" altLang="en-US" smtClean="0"/>
              <a:t> و فلش</a:t>
            </a:r>
            <a:endParaRPr lang="en-US" alt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052513"/>
            <a:ext cx="7772400" cy="4648200"/>
          </a:xfrm>
        </p:spPr>
        <p:txBody>
          <a:bodyPr/>
          <a:lstStyle/>
          <a:p>
            <a:r>
              <a:rPr lang="fa-IR" altLang="en-US" dirty="0" smtClean="0"/>
              <a:t>اشکالات:</a:t>
            </a:r>
          </a:p>
          <a:p>
            <a:pPr lvl="1"/>
            <a:r>
              <a:rPr lang="fa-IR" altLang="en-US" dirty="0" smtClean="0"/>
              <a:t>هزینة ساخت بیشتر</a:t>
            </a:r>
          </a:p>
          <a:p>
            <a:pPr lvl="2"/>
            <a:r>
              <a:rPr lang="fa-IR" altLang="en-US" dirty="0" smtClean="0"/>
              <a:t> نياز به چند مرحله ساخت علاوه بر پروسة استاندارد </a:t>
            </a:r>
            <a:r>
              <a:rPr lang="en-US" altLang="en-US" sz="2000" dirty="0" smtClean="0"/>
              <a:t>CMOS</a:t>
            </a:r>
            <a:endParaRPr lang="fa-IR" altLang="en-US" dirty="0" smtClean="0"/>
          </a:p>
          <a:p>
            <a:pPr lvl="1"/>
            <a:r>
              <a:rPr lang="fa-IR" altLang="en-US" dirty="0" smtClean="0"/>
              <a:t>کند بودن برنامه‌ريزي مجدد</a:t>
            </a:r>
          </a:p>
          <a:p>
            <a:pPr lvl="2"/>
            <a:r>
              <a:rPr lang="fa-IR" altLang="en-US" smtClean="0"/>
              <a:t> نامناسب </a:t>
            </a:r>
            <a:r>
              <a:rPr lang="fa-IR" altLang="en-US" dirty="0" smtClean="0"/>
              <a:t>برای کاربردهای </a:t>
            </a:r>
            <a:r>
              <a:rPr lang="en-US" altLang="en-US" sz="2000" dirty="0" smtClean="0"/>
              <a:t>run-time reconfiguration</a:t>
            </a:r>
            <a:endParaRPr lang="fa-IR" altLang="en-US" dirty="0" smtClean="0"/>
          </a:p>
          <a:p>
            <a:pPr lvl="1"/>
            <a:r>
              <a:rPr lang="fa-IR" altLang="en-US" dirty="0" smtClean="0"/>
              <a:t>مقاومت روشن ترانزيستور: زياد</a:t>
            </a:r>
          </a:p>
          <a:p>
            <a:pPr lvl="1"/>
            <a:r>
              <a:rPr lang="fa-IR" altLang="en-US" dirty="0" smtClean="0"/>
              <a:t>توان استاتيک</a:t>
            </a:r>
            <a:r>
              <a:rPr lang="fa-IR" altLang="en-US" smtClean="0"/>
              <a:t>: </a:t>
            </a:r>
            <a:r>
              <a:rPr lang="fa-IR" altLang="en-US" smtClean="0"/>
              <a:t>نسبتا </a:t>
            </a:r>
            <a:r>
              <a:rPr lang="fa-IR" altLang="en-US" smtClean="0"/>
              <a:t>زياد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1"/>
            <a:endParaRPr lang="fa-IR" altLang="en-US" dirty="0" smtClean="0"/>
          </a:p>
          <a:p>
            <a:pPr lvl="1"/>
            <a:endParaRPr lang="fa-IR" alt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72676D38-4B2E-4EEC-ADFB-F8FC67D57C9F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7FB556E7-FD49-4635-BB34-CFE4B200A0FF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733425" y="441325"/>
            <a:ext cx="7773988" cy="444500"/>
          </a:xfrm>
        </p:spPr>
        <p:txBody>
          <a:bodyPr/>
          <a:lstStyle/>
          <a:p>
            <a:pPr rtl="1" eaLnBrk="1" hangingPunct="1"/>
            <a:r>
              <a:rPr lang="fa-IR" altLang="en-US" smtClean="0"/>
              <a:t>آنتی فیوز</a:t>
            </a:r>
            <a:endParaRPr lang="en-US" altLang="en-US" smtClean="0"/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3040063" y="2949575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0"/>
              </a:spcBef>
              <a:buFontTx/>
              <a:buNone/>
            </a:pP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Lotus" panose="00000400000000000000" pitchFamily="2" charset="-78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685800" y="1157288"/>
            <a:ext cx="7772400" cy="4648200"/>
          </a:xfrm>
          <a:prstGeom prst="rect">
            <a:avLst/>
          </a:prstGeom>
        </p:spPr>
        <p:txBody>
          <a:bodyPr/>
          <a:lstStyle>
            <a:lvl1pPr marL="342900" indent="-342900" algn="r" rtl="1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5050"/>
                </a:solidFill>
                <a:latin typeface="+mn-lt"/>
                <a:ea typeface="+mn-ea"/>
                <a:cs typeface="B Mitra" pitchFamily="2" charset="-78"/>
              </a:defRPr>
            </a:lvl1pPr>
            <a:lvl2pPr marL="895350" indent="-438150" algn="r" rtl="1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+mn-lt"/>
                <a:cs typeface="B Mitra" pitchFamily="2" charset="-78"/>
              </a:defRPr>
            </a:lvl2pPr>
            <a:lvl3pPr marL="1143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+mn-lt"/>
                <a:cs typeface="B Mitra" pitchFamily="2" charset="-78"/>
              </a:defRPr>
            </a:lvl3pPr>
            <a:lvl4pPr marL="1600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B Mitra" pitchFamily="2" charset="-78"/>
              </a:defRPr>
            </a:lvl4pPr>
            <a:lvl5pPr marL="2057400" indent="-231775" algn="r" rtl="1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B Mitra" pitchFamily="2" charset="-78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>
              <a:defRPr/>
            </a:pPr>
            <a:r>
              <a:rPr lang="fa-IR" altLang="en-US" dirty="0" smtClean="0">
                <a:cs typeface="B Nazanin" panose="00000400000000000000" pitchFamily="2" charset="-78"/>
              </a:rPr>
              <a:t>جريان برنامه ريزي بالا </a:t>
            </a:r>
          </a:p>
          <a:p>
            <a:pPr lvl="1">
              <a:defRPr/>
            </a:pPr>
            <a:r>
              <a:rPr lang="en-US" alt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</a:t>
            </a:r>
            <a:r>
              <a:rPr lang="fa-IR" alt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 ذوب عايق </a:t>
            </a:r>
            <a:r>
              <a:rPr lang="en-US" alt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ONO</a:t>
            </a:r>
            <a:r>
              <a:rPr lang="fa-IR" alt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 </a:t>
            </a:r>
          </a:p>
          <a:p>
            <a:pPr lvl="1">
              <a:defRPr/>
            </a:pPr>
            <a:r>
              <a:rPr lang="fa-IR" altLang="en-US" dirty="0" smtClean="0">
                <a:cs typeface="B Nazanin" panose="00000400000000000000" pitchFamily="2" charset="-78"/>
                <a:sym typeface="Wingdings" panose="05000000000000000000" pitchFamily="2" charset="2"/>
              </a:rPr>
              <a:t> اتصال دايم</a:t>
            </a:r>
            <a:endParaRPr lang="en-US" altLang="en-US" kern="0" dirty="0" smtClean="0"/>
          </a:p>
          <a:p>
            <a:pPr lvl="1">
              <a:defRPr/>
            </a:pPr>
            <a:endParaRPr lang="fa-IR" altLang="en-US" kern="0" dirty="0" smtClean="0"/>
          </a:p>
          <a:p>
            <a:pPr lvl="1">
              <a:defRPr/>
            </a:pPr>
            <a:endParaRPr lang="fa-IR" altLang="en-US" kern="0" dirty="0"/>
          </a:p>
        </p:txBody>
      </p:sp>
      <p:sp>
        <p:nvSpPr>
          <p:cNvPr id="3" name="Cube 2"/>
          <p:cNvSpPr/>
          <p:nvPr/>
        </p:nvSpPr>
        <p:spPr bwMode="auto">
          <a:xfrm>
            <a:off x="1619250" y="3000375"/>
            <a:ext cx="3529013" cy="288925"/>
          </a:xfrm>
          <a:prstGeom prst="cube">
            <a:avLst>
              <a:gd name="adj" fmla="val 45965"/>
            </a:avLst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" name="Cube 4"/>
          <p:cNvSpPr/>
          <p:nvPr/>
        </p:nvSpPr>
        <p:spPr bwMode="auto">
          <a:xfrm>
            <a:off x="3219450" y="2825750"/>
            <a:ext cx="360363" cy="287338"/>
          </a:xfrm>
          <a:prstGeom prst="cube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4" name="Cube 3"/>
          <p:cNvSpPr/>
          <p:nvPr/>
        </p:nvSpPr>
        <p:spPr bwMode="auto">
          <a:xfrm>
            <a:off x="2411413" y="2017713"/>
            <a:ext cx="1744662" cy="1698625"/>
          </a:xfrm>
          <a:prstGeom prst="cube">
            <a:avLst>
              <a:gd name="adj" fmla="val 86190"/>
            </a:avLst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تراشه‌های برنامه‌پذیر مبتنی بر آنتی فیوز</a:t>
            </a:r>
            <a:endParaRPr lang="en-US" alt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323850" y="1039813"/>
            <a:ext cx="8569325" cy="6061075"/>
          </a:xfrm>
        </p:spPr>
        <p:txBody>
          <a:bodyPr/>
          <a:lstStyle/>
          <a:p>
            <a:r>
              <a:rPr lang="fa-IR" altLang="en-US" sz="2800" smtClean="0"/>
              <a:t>مزایا:</a:t>
            </a:r>
          </a:p>
          <a:p>
            <a:pPr lvl="1"/>
            <a:r>
              <a:rPr lang="fa-IR" altLang="en-US" sz="2400" smtClean="0"/>
              <a:t>عدم نياز به حافظة خارجي</a:t>
            </a:r>
          </a:p>
          <a:p>
            <a:pPr lvl="1"/>
            <a:r>
              <a:rPr lang="fa-IR" altLang="en-US" sz="2400" smtClean="0"/>
              <a:t>مساحت بسيارکم</a:t>
            </a:r>
            <a:endParaRPr lang="fa-IR" altLang="en-US" sz="2000" smtClean="0"/>
          </a:p>
          <a:p>
            <a:pPr lvl="2"/>
            <a:r>
              <a:rPr lang="fa-IR" altLang="en-US" sz="2000" smtClean="0">
                <a:sym typeface="Wingdings" panose="05000000000000000000" pitchFamily="2" charset="2"/>
              </a:rPr>
              <a:t> ظرفیت بالای تراشه</a:t>
            </a:r>
            <a:endParaRPr lang="fa-IR" altLang="en-US" sz="2000" smtClean="0"/>
          </a:p>
          <a:p>
            <a:pPr lvl="1"/>
            <a:r>
              <a:rPr lang="fa-IR" altLang="en-US" sz="2400" smtClean="0"/>
              <a:t>مقاومت کم در حالت روشن (در طي زمان هم کم </a:t>
            </a:r>
            <a:r>
              <a:rPr lang="fa-IR" altLang="en-US" sz="2400" smtClean="0"/>
              <a:t>مي‌ماند</a:t>
            </a:r>
            <a:r>
              <a:rPr lang="fa-IR" altLang="en-US" sz="2400" smtClean="0"/>
              <a:t>).</a:t>
            </a:r>
          </a:p>
          <a:p>
            <a:pPr lvl="1"/>
            <a:r>
              <a:rPr lang="fa-IR" altLang="en-US" sz="2400" smtClean="0"/>
              <a:t>خازن بسيار کمتر</a:t>
            </a:r>
          </a:p>
          <a:p>
            <a:pPr lvl="1"/>
            <a:r>
              <a:rPr lang="fa-IR" altLang="en-US" sz="2400" smtClean="0"/>
              <a:t>امنيت بالاي طرح در برابر سرقت</a:t>
            </a:r>
          </a:p>
          <a:p>
            <a:pPr lvl="1"/>
            <a:r>
              <a:rPr lang="fa-IR" altLang="en-US" sz="2400" smtClean="0"/>
              <a:t>عدم امکان تغییر طرح توسط متخاصم (</a:t>
            </a:r>
            <a:r>
              <a:rPr lang="fa-IR" altLang="en-US" sz="2400" smtClean="0">
                <a:sym typeface="Wingdings" panose="05000000000000000000" pitchFamily="2" charset="2"/>
              </a:rPr>
              <a:t> برای کاربردهای حساس)</a:t>
            </a:r>
            <a:endParaRPr lang="fa-IR" altLang="en-US" sz="2400" smtClean="0"/>
          </a:p>
          <a:p>
            <a:pPr lvl="1"/>
            <a:r>
              <a:rPr lang="fa-IR" altLang="en-US" sz="2400" smtClean="0"/>
              <a:t>توان مصرفي بسيار کمتر</a:t>
            </a:r>
          </a:p>
          <a:p>
            <a:r>
              <a:rPr lang="fa-IR" altLang="en-US" sz="2800" smtClean="0"/>
              <a:t>اشکالات:</a:t>
            </a:r>
          </a:p>
          <a:p>
            <a:pPr lvl="1"/>
            <a:r>
              <a:rPr lang="fa-IR" altLang="en-US" sz="2400" smtClean="0"/>
              <a:t>عدم امکان برنامه ريزي مجدد</a:t>
            </a:r>
          </a:p>
          <a:p>
            <a:endParaRPr lang="fa-IR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36A3B917-CE31-40D3-9BD8-F253899169F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مقایسة تراشه‌ها</a:t>
            </a:r>
            <a:endParaRPr lang="en-US" altLang="en-US" smtClean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985252"/>
              </p:ext>
            </p:extLst>
          </p:nvPr>
        </p:nvGraphicFramePr>
        <p:xfrm>
          <a:off x="827088" y="2100263"/>
          <a:ext cx="7639050" cy="3448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76136">
                  <a:extLst>
                    <a:ext uri="{9D8B030D-6E8A-4147-A177-3AD203B41FA5}"/>
                  </a:extLst>
                </a:gridCol>
                <a:gridCol w="677271">
                  <a:extLst>
                    <a:ext uri="{9D8B030D-6E8A-4147-A177-3AD203B41FA5}"/>
                  </a:extLst>
                </a:gridCol>
                <a:gridCol w="778583">
                  <a:extLst>
                    <a:ext uri="{9D8B030D-6E8A-4147-A177-3AD203B41FA5}"/>
                  </a:extLst>
                </a:gridCol>
                <a:gridCol w="766618">
                  <a:extLst>
                    <a:ext uri="{9D8B030D-6E8A-4147-A177-3AD203B41FA5}"/>
                  </a:extLst>
                </a:gridCol>
                <a:gridCol w="726731">
                  <a:extLst>
                    <a:ext uri="{9D8B030D-6E8A-4147-A177-3AD203B41FA5}"/>
                  </a:extLst>
                </a:gridCol>
                <a:gridCol w="691631">
                  <a:extLst>
                    <a:ext uri="{9D8B030D-6E8A-4147-A177-3AD203B41FA5}"/>
                  </a:extLst>
                </a:gridCol>
                <a:gridCol w="646160">
                  <a:extLst>
                    <a:ext uri="{9D8B030D-6E8A-4147-A177-3AD203B41FA5}"/>
                  </a:extLst>
                </a:gridCol>
                <a:gridCol w="805706">
                  <a:extLst>
                    <a:ext uri="{9D8B030D-6E8A-4147-A177-3AD203B41FA5}"/>
                  </a:extLst>
                </a:gridCol>
                <a:gridCol w="724338">
                  <a:extLst>
                    <a:ext uri="{9D8B030D-6E8A-4147-A177-3AD203B41FA5}"/>
                  </a:extLst>
                </a:gridCol>
                <a:gridCol w="745876">
                  <a:extLst>
                    <a:ext uri="{9D8B030D-6E8A-4147-A177-3AD203B41FA5}"/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kern="1200" dirty="0">
                          <a:solidFill>
                            <a:srgbClr val="0033CC"/>
                          </a:solidFill>
                          <a:effectLst/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فناوری برنامه­ریزی</a:t>
                      </a:r>
                      <a:endParaRPr lang="en-US" sz="1600" b="1" kern="1200" dirty="0">
                        <a:solidFill>
                          <a:srgbClr val="0033CC"/>
                        </a:solidFill>
                        <a:effectLst/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قابلیت برنامه­ریزی مجدد</a:t>
                      </a:r>
                      <a:endParaRPr lang="en-US" sz="14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مساحت سلول برنامه­ریزی</a:t>
                      </a:r>
                      <a:endParaRPr lang="en-US" sz="14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تأخیر سوییچ­های برنامه­پذیر</a:t>
                      </a:r>
                      <a:endParaRPr lang="en-US" sz="14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توان مصرفی</a:t>
                      </a:r>
                      <a:endParaRPr lang="en-US" sz="14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سرعت برنامه­ریزی مجدد</a:t>
                      </a:r>
                      <a:endParaRPr lang="en-US" sz="14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امنیت تراشه</a:t>
                      </a:r>
                      <a:endParaRPr lang="en-US" sz="14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فرایند ساخت</a:t>
                      </a:r>
                      <a:endParaRPr lang="en-US" sz="14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باراوری برنامه­ریزی</a:t>
                      </a:r>
                      <a:endParaRPr lang="en-US" sz="14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مقاومت </a:t>
                      </a:r>
                      <a:r>
                        <a:rPr lang="fa-IR" sz="16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در </a:t>
                      </a:r>
                      <a:r>
                        <a:rPr lang="fa-IR" sz="1600" b="1" smtClean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برابر</a:t>
                      </a:r>
                      <a:r>
                        <a:rPr lang="fa-IR" sz="1600" b="1" baseline="0" smtClean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 خطای نرم</a:t>
                      </a:r>
                      <a:endParaRPr lang="en-US" sz="14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SRAM</a:t>
                      </a:r>
                      <a:endParaRPr lang="en-US" sz="14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دارد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زیاد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بالا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مناسب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CMOS</a:t>
                      </a: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 استاندارد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100%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ضعیف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E</a:t>
                      </a:r>
                      <a:r>
                        <a:rPr lang="en-US" sz="1600" b="1" baseline="30000" dirty="0" err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2</a:t>
                      </a:r>
                      <a:r>
                        <a:rPr lang="en-US" sz="1600" b="1" dirty="0" err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PROM</a:t>
                      </a:r>
                      <a:r>
                        <a:rPr lang="fa-IR" sz="16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 و فلش</a:t>
                      </a:r>
                      <a:endParaRPr lang="en-US" sz="14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دارد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کم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متوسط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خیلی خوب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فرایند فلش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100%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قابل قبول</a:t>
                      </a:r>
                      <a:endParaRPr lang="en-US" sz="1200" b="1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  <a:tr h="994410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6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آنتی­فیوز</a:t>
                      </a:r>
                      <a:endParaRPr lang="en-US" sz="14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ندارد</a:t>
                      </a:r>
                      <a:endParaRPr lang="en-US" sz="12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خیلی کم</a:t>
                      </a:r>
                      <a:endParaRPr lang="en-US" sz="12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کم</a:t>
                      </a:r>
                      <a:endParaRPr lang="en-US" sz="12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کم</a:t>
                      </a:r>
                      <a:endParaRPr lang="en-US" sz="12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غیر قابل برنامه­ریزی مجدد</a:t>
                      </a:r>
                      <a:endParaRPr lang="en-US" sz="12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خیلی خوب</a:t>
                      </a:r>
                      <a:endParaRPr lang="en-US" sz="12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فرایند آنتی­فیوز</a:t>
                      </a:r>
                      <a:endParaRPr lang="en-US" sz="12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&gt; </a:t>
                      </a:r>
                      <a:r>
                        <a:rPr lang="fa-IR" sz="14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90%</a:t>
                      </a:r>
                      <a:endParaRPr lang="en-US" sz="12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a-IR" sz="1400" b="1" dirty="0">
                          <a:solidFill>
                            <a:srgbClr val="0033CC"/>
                          </a:solidFill>
                          <a:effectLst/>
                          <a:cs typeface="B Nazanin" panose="00000400000000000000" pitchFamily="2" charset="-78"/>
                        </a:rPr>
                        <a:t>عالی</a:t>
                      </a:r>
                      <a:endParaRPr lang="en-US" sz="1200" b="1" dirty="0">
                        <a:solidFill>
                          <a:srgbClr val="0033CC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B Nazanin" panose="00000400000000000000" pitchFamily="2" charset="-78"/>
                      </a:endParaRPr>
                    </a:p>
                  </a:txBody>
                  <a:tcPr marL="68584" marR="6858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/>
                </a:extLst>
              </a:tr>
            </a:tbl>
          </a:graphicData>
        </a:graphic>
      </p:graphicFrame>
      <p:sp>
        <p:nvSpPr>
          <p:cNvPr id="379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84EC66B-5656-4367-A9F1-6B4FA4281D63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7949" name="Rectangle 1"/>
          <p:cNvSpPr>
            <a:spLocks noChangeArrowheads="1"/>
          </p:cNvSpPr>
          <p:nvPr/>
        </p:nvSpPr>
        <p:spPr bwMode="auto">
          <a:xfrm>
            <a:off x="1531938" y="2100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altLang="en-US" sz="21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</a:b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7950" name="Rectangle 2"/>
          <p:cNvSpPr>
            <a:spLocks noChangeArrowheads="1"/>
          </p:cNvSpPr>
          <p:nvPr/>
        </p:nvSpPr>
        <p:spPr bwMode="auto">
          <a:xfrm>
            <a:off x="1531938" y="2100263"/>
            <a:ext cx="3017837" cy="635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endParaRPr lang="en-US" altLang="en-US" sz="2100" b="0">
              <a:solidFill>
                <a:schemeClr val="tx1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DC9FEAEC-150E-49BD-8B3D-2C0ED0E9DB8E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CPLD</a:t>
            </a:r>
          </a:p>
        </p:txBody>
      </p:sp>
      <p:pic>
        <p:nvPicPr>
          <p:cNvPr id="7172" name="Picture 3" descr="CP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1828800"/>
            <a:ext cx="5043487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3124200" y="3505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Interconection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Wires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مقایسة تراشه‌ها</a:t>
            </a:r>
            <a:endParaRPr lang="en-US" alt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536" y="1219200"/>
            <a:ext cx="8062664" cy="4648200"/>
          </a:xfrm>
        </p:spPr>
        <p:txBody>
          <a:bodyPr/>
          <a:lstStyle/>
          <a:p>
            <a:r>
              <a:rPr lang="en-US" altLang="en-US" dirty="0" smtClean="0"/>
              <a:t>Programming yield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درصد تراشه‌هایی که به طور موفقیت‌آمیز </a:t>
            </a:r>
            <a:r>
              <a:rPr lang="fa-IR" altLang="en-US" smtClean="0"/>
              <a:t>برنامه‌ریزی </a:t>
            </a:r>
            <a:r>
              <a:rPr lang="fa-IR" altLang="en-US" smtClean="0"/>
              <a:t>می‌شوند</a:t>
            </a:r>
            <a:endParaRPr lang="fa-IR" alt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A37EC32-854E-426D-9A9C-44701FABB29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altLang="en-US" smtClean="0"/>
              <a:t>مقایسة تراشه‌ها</a:t>
            </a:r>
            <a:endParaRPr lang="en-US" altLang="en-US" dirty="0" smtClean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395536" y="1219200"/>
            <a:ext cx="8062664" cy="4648200"/>
          </a:xfrm>
        </p:spPr>
        <p:txBody>
          <a:bodyPr/>
          <a:lstStyle/>
          <a:p>
            <a:r>
              <a:rPr lang="en-US" altLang="en-US" smtClean="0"/>
              <a:t>Soft </a:t>
            </a:r>
            <a:r>
              <a:rPr lang="en-US" altLang="en-US" dirty="0" smtClean="0"/>
              <a:t>error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اثرات تشعشعی ذرات نوترون (در جوّ) یا آلفا (در مواد بسته‌بندی تراشه)</a:t>
            </a:r>
          </a:p>
          <a:p>
            <a:pPr lvl="1"/>
            <a:r>
              <a:rPr lang="fa-IR" altLang="en-US" dirty="0" smtClean="0"/>
              <a:t>در تراشه‌های مبتنی بر </a:t>
            </a:r>
            <a:r>
              <a:rPr lang="en-US" altLang="en-US" sz="2400" dirty="0" smtClean="0"/>
              <a:t>SRAM</a:t>
            </a:r>
            <a:r>
              <a:rPr lang="fa-IR" altLang="en-US" dirty="0" smtClean="0"/>
              <a:t>:</a:t>
            </a:r>
          </a:p>
          <a:p>
            <a:pPr lvl="2"/>
            <a:r>
              <a:rPr lang="fa-IR" altLang="en-US" dirty="0" smtClean="0"/>
              <a:t>هم </a:t>
            </a:r>
            <a:r>
              <a:rPr lang="en-US" altLang="en-US" sz="2000" dirty="0" smtClean="0"/>
              <a:t>SRAM</a:t>
            </a:r>
            <a:r>
              <a:rPr lang="fa-IR" altLang="en-US" dirty="0" smtClean="0"/>
              <a:t>ها هم </a:t>
            </a:r>
            <a:r>
              <a:rPr lang="en-US" altLang="en-US" sz="2000" dirty="0" err="1" smtClean="0"/>
              <a:t>FF</a:t>
            </a:r>
            <a:r>
              <a:rPr lang="fa-IR" altLang="en-US" dirty="0" smtClean="0"/>
              <a:t>ها</a:t>
            </a:r>
            <a:endParaRPr lang="en-US" altLang="en-US" dirty="0" smtClean="0"/>
          </a:p>
          <a:p>
            <a:pPr lvl="2"/>
            <a:r>
              <a:rPr lang="fa-IR" altLang="en-US" dirty="0" smtClean="0"/>
              <a:t>تعداد </a:t>
            </a:r>
            <a:r>
              <a:rPr lang="en-US" altLang="en-US" sz="2000" dirty="0" smtClean="0"/>
              <a:t>SRAM</a:t>
            </a:r>
            <a:r>
              <a:rPr lang="fa-IR" altLang="en-US" dirty="0" smtClean="0"/>
              <a:t>ها خیلی بیشتر از </a:t>
            </a:r>
            <a:r>
              <a:rPr lang="en-US" altLang="en-US" sz="2000" dirty="0" err="1" smtClean="0"/>
              <a:t>FF</a:t>
            </a:r>
            <a:r>
              <a:rPr lang="fa-IR" altLang="en-US" dirty="0" smtClean="0"/>
              <a:t>ها</a:t>
            </a:r>
            <a:endParaRPr lang="en-US" altLang="en-US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A37EC32-854E-426D-9A9C-44701FABB291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62064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B3D5D05C-3868-4EB6-BE7A-D3632D665274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بخشي از </a:t>
            </a:r>
            <a:r>
              <a:rPr lang="en-US" altLang="en-US" smtClean="0"/>
              <a:t>CPLD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502920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F568CA65-85D1-4965-9363-E4F33302F485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ساختار </a:t>
            </a:r>
            <a:r>
              <a:rPr lang="en-US" altLang="en-US" smtClean="0"/>
              <a:t>FPGA</a:t>
            </a:r>
          </a:p>
        </p:txBody>
      </p:sp>
      <p:pic>
        <p:nvPicPr>
          <p:cNvPr id="112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4733925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انواع تراشه‌های برنامه‌پذیر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648200"/>
          </a:xfrm>
        </p:spPr>
        <p:txBody>
          <a:bodyPr/>
          <a:lstStyle/>
          <a:p>
            <a:r>
              <a:rPr lang="fa-IR" altLang="en-US" smtClean="0"/>
              <a:t>جنبه‌های تفاوت:</a:t>
            </a:r>
          </a:p>
          <a:p>
            <a:pPr lvl="1"/>
            <a:r>
              <a:rPr lang="fa-IR" altLang="en-US" smtClean="0"/>
              <a:t>فناوری برنامه­‌ریزی تراشه</a:t>
            </a:r>
            <a:endParaRPr lang="en-US" altLang="en-US" smtClean="0"/>
          </a:p>
          <a:p>
            <a:pPr lvl="1"/>
            <a:r>
              <a:rPr lang="fa-IR" altLang="en-US" smtClean="0"/>
              <a:t>ساختار بلوک‌های منطقی</a:t>
            </a:r>
            <a:endParaRPr lang="en-US" altLang="en-US" smtClean="0"/>
          </a:p>
          <a:p>
            <a:pPr lvl="1"/>
            <a:r>
              <a:rPr lang="fa-IR" altLang="en-US" smtClean="0"/>
              <a:t>معماری اتصالات برنامه­پذیر</a:t>
            </a:r>
            <a:endParaRPr lang="en-US" altLang="en-US" smtClean="0"/>
          </a:p>
          <a:p>
            <a:pPr lvl="1"/>
            <a:r>
              <a:rPr lang="fa-IR" altLang="en-US" smtClean="0"/>
              <a:t>ساختار مدار </a:t>
            </a:r>
            <a:r>
              <a:rPr lang="en-US" altLang="en-US" smtClean="0"/>
              <a:t>IO block</a:t>
            </a:r>
          </a:p>
          <a:p>
            <a:pPr lvl="1"/>
            <a:r>
              <a:rPr lang="en-US" altLang="en-US" smtClean="0"/>
              <a:t>Hard core</a:t>
            </a:r>
            <a:endParaRPr lang="fa-IR" altLang="en-US" smtClean="0"/>
          </a:p>
          <a:p>
            <a:pPr lvl="2"/>
            <a:r>
              <a:rPr lang="fa-IR" altLang="en-US" sz="2800" smtClean="0"/>
              <a:t>امکانات سخت­افزاری خاص</a:t>
            </a:r>
            <a:endParaRPr lang="en-US" altLang="en-US" sz="280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E300C554-12C3-4F00-8323-1EEBE1702CC0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تکنولوژيهاي برنامه ريزي </a:t>
            </a:r>
            <a:r>
              <a:rPr lang="en-US" altLang="en-US" smtClean="0"/>
              <a:t>FPLD</a:t>
            </a:r>
            <a:r>
              <a:rPr lang="fa-IR" altLang="en-US" smtClean="0"/>
              <a:t>ها</a:t>
            </a:r>
            <a:endParaRPr lang="en-US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85800" y="1268413"/>
            <a:ext cx="7772400" cy="4648200"/>
          </a:xfrm>
        </p:spPr>
        <p:txBody>
          <a:bodyPr/>
          <a:lstStyle/>
          <a:p>
            <a:r>
              <a:rPr lang="fa-IR" altLang="en-US" smtClean="0"/>
              <a:t>تکنولوژيهاي اصلي:</a:t>
            </a:r>
          </a:p>
          <a:p>
            <a:pPr lvl="1"/>
            <a:r>
              <a:rPr lang="en-US" altLang="en-US" smtClean="0"/>
              <a:t>SRAM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 سوييچ‌هاي قابل برنامه ريزي= ترانزيستورهاي کنترل شده توسط سلولهاي </a:t>
            </a:r>
            <a:r>
              <a:rPr lang="en-US" altLang="en-US" smtClean="0"/>
              <a:t>SRAM </a:t>
            </a:r>
          </a:p>
          <a:p>
            <a:pPr lvl="1"/>
            <a:r>
              <a:rPr lang="en-US" altLang="en-US" smtClean="0"/>
              <a:t>EPROM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سوييچ‌هاي قابل برنامه ريزي= ترانزيستورهاي </a:t>
            </a:r>
            <a:r>
              <a:rPr lang="en-US" altLang="en-US" smtClean="0"/>
              <a:t>floating gate</a:t>
            </a:r>
            <a:r>
              <a:rPr lang="fa-IR" altLang="en-US" smtClean="0"/>
              <a:t> که با تزريق بار به گيت شناور، خاموش مي شوند.</a:t>
            </a:r>
          </a:p>
          <a:p>
            <a:pPr lvl="1"/>
            <a:r>
              <a:rPr lang="en-US" altLang="en-US" smtClean="0"/>
              <a:t>EEPROM</a:t>
            </a:r>
            <a:r>
              <a:rPr lang="fa-IR" altLang="en-US" smtClean="0"/>
              <a:t> و </a:t>
            </a:r>
            <a:r>
              <a:rPr lang="en-US" altLang="en-US" smtClean="0"/>
              <a:t>Flash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قابل پاک کردن به صورت الکتريکي</a:t>
            </a:r>
          </a:p>
          <a:p>
            <a:pPr lvl="1"/>
            <a:r>
              <a:rPr lang="en-US" altLang="en-US" smtClean="0"/>
              <a:t>Antifuse</a:t>
            </a:r>
            <a:r>
              <a:rPr lang="fa-IR" altLang="en-US" smtClean="0"/>
              <a:t>:</a:t>
            </a:r>
          </a:p>
          <a:p>
            <a:pPr lvl="2"/>
            <a:r>
              <a:rPr lang="fa-IR" altLang="en-US" smtClean="0"/>
              <a:t>با برنامه ريزي الکتريکي، يک مسير دائمی با مقاومت کم پديد مي آيد.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8E8D7341-9108-4B5E-B91D-97FBFFD6E436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34D5A004-7581-439F-B4B9-B937429E7984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en-US" altLang="en-US" smtClean="0"/>
              <a:t>SRAM</a:t>
            </a:r>
          </a:p>
        </p:txBody>
      </p:sp>
      <p:graphicFrame>
        <p:nvGraphicFramePr>
          <p:cNvPr id="17412" name="Object 6"/>
          <p:cNvGraphicFramePr>
            <a:graphicFrameLocks noChangeAspect="1"/>
          </p:cNvGraphicFramePr>
          <p:nvPr/>
        </p:nvGraphicFramePr>
        <p:xfrm>
          <a:off x="611188" y="1363663"/>
          <a:ext cx="8205787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Visio" r:id="rId4" imgW="56000591" imgH="26572293" progId="Visio.Drawing.11">
                  <p:embed/>
                </p:oleObj>
              </mc:Choice>
              <mc:Fallback>
                <p:oleObj name="Visio" r:id="rId4" imgW="56000591" imgH="26572293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63663"/>
                        <a:ext cx="8205787" cy="350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E88005-4A04-4E26-A21C-F9550F3C3460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MUX with SRAM</a:t>
            </a:r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963863"/>
            <a:ext cx="4203700" cy="253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 rot="5400000" flipV="1">
            <a:off x="5750719" y="3298032"/>
            <a:ext cx="2192337" cy="1524000"/>
            <a:chOff x="3072" y="2304"/>
            <a:chExt cx="1632" cy="960"/>
          </a:xfrm>
        </p:grpSpPr>
        <p:sp>
          <p:nvSpPr>
            <p:cNvPr id="36871" name="Rectangle 6"/>
            <p:cNvSpPr>
              <a:spLocks noChangeArrowheads="1"/>
            </p:cNvSpPr>
            <p:nvPr/>
          </p:nvSpPr>
          <p:spPr bwMode="auto">
            <a:xfrm>
              <a:off x="3120" y="2543"/>
              <a:ext cx="480" cy="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2" name="Rectangle 7"/>
            <p:cNvSpPr>
              <a:spLocks noChangeArrowheads="1"/>
            </p:cNvSpPr>
            <p:nvPr/>
          </p:nvSpPr>
          <p:spPr bwMode="auto">
            <a:xfrm>
              <a:off x="3120" y="2783"/>
              <a:ext cx="480" cy="24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3" name="AutoShape 8"/>
            <p:cNvSpPr>
              <a:spLocks noChangeArrowheads="1"/>
            </p:cNvSpPr>
            <p:nvPr/>
          </p:nvSpPr>
          <p:spPr bwMode="auto">
            <a:xfrm>
              <a:off x="3840" y="2592"/>
              <a:ext cx="864" cy="38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/>
            <a:p>
              <a:endParaRPr lang="fa-IR"/>
            </a:p>
          </p:txBody>
        </p:sp>
        <p:sp>
          <p:nvSpPr>
            <p:cNvPr id="36874" name="Line 9"/>
            <p:cNvSpPr>
              <a:spLocks noChangeShapeType="1"/>
            </p:cNvSpPr>
            <p:nvPr/>
          </p:nvSpPr>
          <p:spPr bwMode="auto">
            <a:xfrm>
              <a:off x="3600" y="264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6875" name="Line 10"/>
            <p:cNvSpPr>
              <a:spLocks noChangeShapeType="1"/>
            </p:cNvSpPr>
            <p:nvPr/>
          </p:nvSpPr>
          <p:spPr bwMode="auto">
            <a:xfrm>
              <a:off x="3600" y="2880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6876" name="Line 11"/>
            <p:cNvSpPr>
              <a:spLocks noChangeShapeType="1"/>
            </p:cNvSpPr>
            <p:nvPr/>
          </p:nvSpPr>
          <p:spPr bwMode="auto">
            <a:xfrm>
              <a:off x="4272" y="29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6877" name="Line 12"/>
            <p:cNvSpPr>
              <a:spLocks noChangeShapeType="1"/>
            </p:cNvSpPr>
            <p:nvPr/>
          </p:nvSpPr>
          <p:spPr bwMode="auto">
            <a:xfrm>
              <a:off x="3984" y="230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6878" name="Line 13"/>
            <p:cNvSpPr>
              <a:spLocks noChangeShapeType="1"/>
            </p:cNvSpPr>
            <p:nvPr/>
          </p:nvSpPr>
          <p:spPr bwMode="auto">
            <a:xfrm>
              <a:off x="4176" y="230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6879" name="Line 14"/>
            <p:cNvSpPr>
              <a:spLocks noChangeShapeType="1"/>
            </p:cNvSpPr>
            <p:nvPr/>
          </p:nvSpPr>
          <p:spPr bwMode="auto">
            <a:xfrm>
              <a:off x="4560" y="230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6880" name="Line 15"/>
            <p:cNvSpPr>
              <a:spLocks noChangeShapeType="1"/>
            </p:cNvSpPr>
            <p:nvPr/>
          </p:nvSpPr>
          <p:spPr bwMode="auto">
            <a:xfrm>
              <a:off x="4368" y="230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36881" name="Text Box 16"/>
            <p:cNvSpPr txBox="1">
              <a:spLocks noChangeArrowheads="1"/>
            </p:cNvSpPr>
            <p:nvPr/>
          </p:nvSpPr>
          <p:spPr bwMode="auto">
            <a:xfrm>
              <a:off x="3072" y="2544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rPr>
                <a:t>Bit 0</a:t>
              </a:r>
            </a:p>
          </p:txBody>
        </p:sp>
        <p:sp>
          <p:nvSpPr>
            <p:cNvPr id="36882" name="Text Box 17"/>
            <p:cNvSpPr txBox="1">
              <a:spLocks noChangeArrowheads="1"/>
            </p:cNvSpPr>
            <p:nvPr/>
          </p:nvSpPr>
          <p:spPr bwMode="auto">
            <a:xfrm>
              <a:off x="3072" y="2812"/>
              <a:ext cx="5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fa-IR" sz="1600">
                  <a:solidFill>
                    <a:schemeClr val="tx1"/>
                  </a:solidFill>
                  <a:latin typeface="Times New Roman" panose="02020603050405020304" pitchFamily="18" charset="0"/>
                  <a:cs typeface="Lotus" panose="00000400000000000000" pitchFamily="2" charset="-78"/>
                </a:rPr>
                <a:t>Bit 1</a:t>
              </a:r>
            </a:p>
          </p:txBody>
        </p:sp>
      </p:grpSp>
      <p:sp>
        <p:nvSpPr>
          <p:cNvPr id="36870" name="Rectangle 30"/>
          <p:cNvSpPr>
            <a:spLocks noChangeArrowheads="1"/>
          </p:cNvSpPr>
          <p:nvPr/>
        </p:nvSpPr>
        <p:spPr bwMode="auto">
          <a:xfrm>
            <a:off x="250825" y="1033463"/>
            <a:ext cx="73215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419100" indent="-4191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6300" indent="-41910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 dirty="0"/>
              <a:t>Primary users of SRAM:</a:t>
            </a:r>
          </a:p>
          <a:p>
            <a:pPr lvl="1" eaLnBrk="1" hangingPunct="1">
              <a:buFont typeface="Wingdings" panose="05000000000000000000" pitchFamily="2" charset="2"/>
              <a:buAutoNum type="arabicPeriod"/>
            </a:pPr>
            <a:r>
              <a:rPr lang="en-US" altLang="fa-IR" dirty="0"/>
              <a:t>Mostly</a:t>
            </a:r>
            <a:r>
              <a:rPr lang="en-US" altLang="fa-IR" dirty="0" smtClean="0"/>
              <a:t>: select </a:t>
            </a:r>
            <a:r>
              <a:rPr lang="en-US" altLang="fa-IR" dirty="0"/>
              <a:t>lines to multiplexers that steer interconnect signals.</a:t>
            </a:r>
          </a:p>
        </p:txBody>
      </p:sp>
    </p:spTree>
    <p:extLst>
      <p:ext uri="{BB962C8B-B14F-4D97-AF65-F5344CB8AC3E}">
        <p14:creationId xmlns:p14="http://schemas.microsoft.com/office/powerpoint/2010/main" val="143360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 txBox="1">
            <a:spLocks noGrp="1"/>
          </p:cNvSpPr>
          <p:nvPr/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30" tIns="41015" rIns="82030" bIns="41015" anchor="ctr"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98432C5-2A4E-4D62-9861-15797846B6ED}" type="slidenum">
              <a:rPr lang="en-US" altLang="fa-IR" sz="1300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LUT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901700" y="90805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419100" indent="-4191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6300" indent="-41910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fa-IR"/>
              <a:t>Primary users of SRAM:</a:t>
            </a:r>
          </a:p>
          <a:p>
            <a:pPr lvl="1" eaLnBrk="1" hangingPunct="1">
              <a:buFont typeface="Wingdings" panose="05000000000000000000" pitchFamily="2" charset="2"/>
              <a:buAutoNum type="arabicPeriod" startAt="2"/>
            </a:pPr>
            <a:r>
              <a:rPr lang="en-US" altLang="fa-IR"/>
              <a:t>The majority of the rest: store data in LUTs</a:t>
            </a:r>
          </a:p>
          <a:p>
            <a:pPr lvl="1" eaLnBrk="1" hangingPunct="1"/>
            <a:endParaRPr lang="en-US" altLang="fa-IR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24469"/>
              </p:ext>
            </p:extLst>
          </p:nvPr>
        </p:nvGraphicFramePr>
        <p:xfrm>
          <a:off x="1475656" y="2060848"/>
          <a:ext cx="609600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Visio" r:id="rId4" imgW="43464337" imgH="18775539" progId="Visio.Drawing.11">
                  <p:embed/>
                </p:oleObj>
              </mc:Choice>
              <mc:Fallback>
                <p:oleObj name="Visio" r:id="rId4" imgW="43464337" imgH="187755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60848"/>
                        <a:ext cx="6096000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699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24922</TotalTime>
  <Words>639</Words>
  <Application>Microsoft Office PowerPoint</Application>
  <PresentationFormat>On-screen Show (4:3)</PresentationFormat>
  <Paragraphs>185</Paragraphs>
  <Slides>21</Slides>
  <Notes>18</Notes>
  <HiddenSlides>1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B Mitra</vt:lpstr>
      <vt:lpstr>B Nazanin</vt:lpstr>
      <vt:lpstr>B Titr</vt:lpstr>
      <vt:lpstr>Calibri</vt:lpstr>
      <vt:lpstr>Lotus</vt:lpstr>
      <vt:lpstr>Times New Roman</vt:lpstr>
      <vt:lpstr>Wingdings</vt:lpstr>
      <vt:lpstr>1_presentation_template</vt:lpstr>
      <vt:lpstr>Custom Design</vt:lpstr>
      <vt:lpstr>Visio</vt:lpstr>
      <vt:lpstr>تراشه ها ي منطقي برنامه پذ ير</vt:lpstr>
      <vt:lpstr>CPLD</vt:lpstr>
      <vt:lpstr>بخشي از CPLD</vt:lpstr>
      <vt:lpstr>ساختار FPGA</vt:lpstr>
      <vt:lpstr>انواع تراشه‌های برنامه‌پذیر</vt:lpstr>
      <vt:lpstr>تکنولوژيهاي برنامه ريزي FPLDها</vt:lpstr>
      <vt:lpstr>SRAM</vt:lpstr>
      <vt:lpstr>MUX with SRAM</vt:lpstr>
      <vt:lpstr>LUT</vt:lpstr>
      <vt:lpstr>SRAM for LUTs</vt:lpstr>
      <vt:lpstr>تراشه‌های برنامه‌پذیر مبتنی بر SRAM</vt:lpstr>
      <vt:lpstr>تراشه‌های برنامه‌پذیر مبتنی بر SRAM</vt:lpstr>
      <vt:lpstr>EPROM/EEPROM/Flash</vt:lpstr>
      <vt:lpstr>تراشه‌های برنامه‌پذیر مبتنی بر E2PROM و فلش</vt:lpstr>
      <vt:lpstr>تراشه‌های برنامه‌پذیر مبتنی بر E2PROM و فلش</vt:lpstr>
      <vt:lpstr>تراشه‌های برنامه‌پذیر مبتنی بر E2PROM و فلش</vt:lpstr>
      <vt:lpstr>آنتی فیوز</vt:lpstr>
      <vt:lpstr>تراشه‌های برنامه‌پذیر مبتنی بر آنتی فیوز</vt:lpstr>
      <vt:lpstr>مقایسة تراشه‌ها</vt:lpstr>
      <vt:lpstr>مقایسة تراشه‌ها</vt:lpstr>
      <vt:lpstr>مقایسة تراشه‌ها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1048</cp:revision>
  <dcterms:created xsi:type="dcterms:W3CDTF">1601-01-01T00:00:00Z</dcterms:created>
  <dcterms:modified xsi:type="dcterms:W3CDTF">2024-09-21T16:18:54Z</dcterms:modified>
</cp:coreProperties>
</file>