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6" r:id="rId4"/>
    <p:sldId id="277" r:id="rId5"/>
    <p:sldId id="257" r:id="rId6"/>
    <p:sldId id="258" r:id="rId7"/>
    <p:sldId id="260" r:id="rId8"/>
    <p:sldId id="261" r:id="rId9"/>
    <p:sldId id="262" r:id="rId10"/>
    <p:sldId id="263" r:id="rId11"/>
    <p:sldId id="264" r:id="rId12"/>
    <p:sldId id="266" r:id="rId13"/>
    <p:sldId id="265" r:id="rId14"/>
    <p:sldId id="267" r:id="rId15"/>
    <p:sldId id="268" r:id="rId16"/>
    <p:sldId id="269" r:id="rId17"/>
    <p:sldId id="270" r:id="rId18"/>
    <p:sldId id="275" r:id="rId19"/>
    <p:sldId id="271" r:id="rId20"/>
    <p:sldId id="272" r:id="rId21"/>
    <p:sldId id="285" r:id="rId22"/>
    <p:sldId id="273" r:id="rId23"/>
    <p:sldId id="274" r:id="rId24"/>
    <p:sldId id="278" r:id="rId25"/>
    <p:sldId id="279" r:id="rId26"/>
    <p:sldId id="280" r:id="rId27"/>
    <p:sldId id="281" r:id="rId28"/>
    <p:sldId id="282" r:id="rId29"/>
    <p:sldId id="284" r:id="rId30"/>
    <p:sldId id="283" r:id="rId3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05BC14-3481-45F4-B315-DB8208772BE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12498D2-3D5A-4249-A9AC-91CF6A25BE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E6367C72-19F5-497C-8036-BF84B12168D5}"/>
              </a:ext>
            </a:extLst>
          </p:cNvPr>
          <p:cNvSpPr>
            <a:spLocks noGrp="1"/>
          </p:cNvSpPr>
          <p:nvPr>
            <p:ph type="dt" sz="half" idx="10"/>
          </p:nvPr>
        </p:nvSpPr>
        <p:spPr/>
        <p:txBody>
          <a:bodyPr/>
          <a:lstStyle/>
          <a:p>
            <a:fld id="{C31ACE7D-74A9-4168-8C87-C610310F9D7C}" type="datetimeFigureOut">
              <a:rPr lang="tr-TR" smtClean="0"/>
              <a:t>23.03.2020</a:t>
            </a:fld>
            <a:endParaRPr lang="tr-TR"/>
          </a:p>
        </p:txBody>
      </p:sp>
      <p:sp>
        <p:nvSpPr>
          <p:cNvPr id="5" name="Alt Bilgi Yer Tutucusu 4">
            <a:extLst>
              <a:ext uri="{FF2B5EF4-FFF2-40B4-BE49-F238E27FC236}">
                <a16:creationId xmlns:a16="http://schemas.microsoft.com/office/drawing/2014/main" id="{C8619DD5-96B0-4E19-ABF7-DB13E49914C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7F1E2D5-20CC-4BA1-B9DF-49F4828A7690}"/>
              </a:ext>
            </a:extLst>
          </p:cNvPr>
          <p:cNvSpPr>
            <a:spLocks noGrp="1"/>
          </p:cNvSpPr>
          <p:nvPr>
            <p:ph type="sldNum" sz="quarter" idx="12"/>
          </p:nvPr>
        </p:nvSpPr>
        <p:spPr/>
        <p:txBody>
          <a:bodyPr/>
          <a:lstStyle/>
          <a:p>
            <a:fld id="{5662E8DA-2534-46B5-BFCA-3743EB9822A1}" type="slidenum">
              <a:rPr lang="tr-TR" smtClean="0"/>
              <a:t>‹#›</a:t>
            </a:fld>
            <a:endParaRPr lang="tr-TR"/>
          </a:p>
        </p:txBody>
      </p:sp>
    </p:spTree>
    <p:extLst>
      <p:ext uri="{BB962C8B-B14F-4D97-AF65-F5344CB8AC3E}">
        <p14:creationId xmlns:p14="http://schemas.microsoft.com/office/powerpoint/2010/main" val="112942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D12978-6185-42FC-886F-2277556CC36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C609AFB-8035-4AF7-806C-B70FBB06212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9BBCE8E-8EF0-4F79-9415-5635A0284210}"/>
              </a:ext>
            </a:extLst>
          </p:cNvPr>
          <p:cNvSpPr>
            <a:spLocks noGrp="1"/>
          </p:cNvSpPr>
          <p:nvPr>
            <p:ph type="dt" sz="half" idx="10"/>
          </p:nvPr>
        </p:nvSpPr>
        <p:spPr/>
        <p:txBody>
          <a:bodyPr/>
          <a:lstStyle/>
          <a:p>
            <a:fld id="{C31ACE7D-74A9-4168-8C87-C610310F9D7C}" type="datetimeFigureOut">
              <a:rPr lang="tr-TR" smtClean="0"/>
              <a:t>23.03.2020</a:t>
            </a:fld>
            <a:endParaRPr lang="tr-TR"/>
          </a:p>
        </p:txBody>
      </p:sp>
      <p:sp>
        <p:nvSpPr>
          <p:cNvPr id="5" name="Alt Bilgi Yer Tutucusu 4">
            <a:extLst>
              <a:ext uri="{FF2B5EF4-FFF2-40B4-BE49-F238E27FC236}">
                <a16:creationId xmlns:a16="http://schemas.microsoft.com/office/drawing/2014/main" id="{60A57300-D4D7-4204-86CE-5F5622406FB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584D99C-1870-4A7B-AE92-A65C61A43AEA}"/>
              </a:ext>
            </a:extLst>
          </p:cNvPr>
          <p:cNvSpPr>
            <a:spLocks noGrp="1"/>
          </p:cNvSpPr>
          <p:nvPr>
            <p:ph type="sldNum" sz="quarter" idx="12"/>
          </p:nvPr>
        </p:nvSpPr>
        <p:spPr/>
        <p:txBody>
          <a:bodyPr/>
          <a:lstStyle/>
          <a:p>
            <a:fld id="{5662E8DA-2534-46B5-BFCA-3743EB9822A1}" type="slidenum">
              <a:rPr lang="tr-TR" smtClean="0"/>
              <a:t>‹#›</a:t>
            </a:fld>
            <a:endParaRPr lang="tr-TR"/>
          </a:p>
        </p:txBody>
      </p:sp>
    </p:spTree>
    <p:extLst>
      <p:ext uri="{BB962C8B-B14F-4D97-AF65-F5344CB8AC3E}">
        <p14:creationId xmlns:p14="http://schemas.microsoft.com/office/powerpoint/2010/main" val="23173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E9DCABE-6C63-4861-8121-68650FBC7DB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C240900C-63C8-4743-8779-4357D44580B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0CC57BA-7BDF-4B41-9A37-E929FC3E1A4B}"/>
              </a:ext>
            </a:extLst>
          </p:cNvPr>
          <p:cNvSpPr>
            <a:spLocks noGrp="1"/>
          </p:cNvSpPr>
          <p:nvPr>
            <p:ph type="dt" sz="half" idx="10"/>
          </p:nvPr>
        </p:nvSpPr>
        <p:spPr/>
        <p:txBody>
          <a:bodyPr/>
          <a:lstStyle/>
          <a:p>
            <a:fld id="{C31ACE7D-74A9-4168-8C87-C610310F9D7C}" type="datetimeFigureOut">
              <a:rPr lang="tr-TR" smtClean="0"/>
              <a:t>23.03.2020</a:t>
            </a:fld>
            <a:endParaRPr lang="tr-TR"/>
          </a:p>
        </p:txBody>
      </p:sp>
      <p:sp>
        <p:nvSpPr>
          <p:cNvPr id="5" name="Alt Bilgi Yer Tutucusu 4">
            <a:extLst>
              <a:ext uri="{FF2B5EF4-FFF2-40B4-BE49-F238E27FC236}">
                <a16:creationId xmlns:a16="http://schemas.microsoft.com/office/drawing/2014/main" id="{CBCE4F6E-2FBA-4471-B16D-B6B3588EACA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9D61C19-2764-4B8F-B495-2B46CA05C409}"/>
              </a:ext>
            </a:extLst>
          </p:cNvPr>
          <p:cNvSpPr>
            <a:spLocks noGrp="1"/>
          </p:cNvSpPr>
          <p:nvPr>
            <p:ph type="sldNum" sz="quarter" idx="12"/>
          </p:nvPr>
        </p:nvSpPr>
        <p:spPr/>
        <p:txBody>
          <a:bodyPr/>
          <a:lstStyle/>
          <a:p>
            <a:fld id="{5662E8DA-2534-46B5-BFCA-3743EB9822A1}" type="slidenum">
              <a:rPr lang="tr-TR" smtClean="0"/>
              <a:t>‹#›</a:t>
            </a:fld>
            <a:endParaRPr lang="tr-TR"/>
          </a:p>
        </p:txBody>
      </p:sp>
    </p:spTree>
    <p:extLst>
      <p:ext uri="{BB962C8B-B14F-4D97-AF65-F5344CB8AC3E}">
        <p14:creationId xmlns:p14="http://schemas.microsoft.com/office/powerpoint/2010/main" val="62595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028BE-A672-4FC1-BF80-296BC284497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58899C7-9B29-41B4-925E-7694632DD55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822A3CF-8B04-4378-A751-E0BF9493FCD7}"/>
              </a:ext>
            </a:extLst>
          </p:cNvPr>
          <p:cNvSpPr>
            <a:spLocks noGrp="1"/>
          </p:cNvSpPr>
          <p:nvPr>
            <p:ph type="dt" sz="half" idx="10"/>
          </p:nvPr>
        </p:nvSpPr>
        <p:spPr/>
        <p:txBody>
          <a:bodyPr/>
          <a:lstStyle/>
          <a:p>
            <a:fld id="{C31ACE7D-74A9-4168-8C87-C610310F9D7C}" type="datetimeFigureOut">
              <a:rPr lang="tr-TR" smtClean="0"/>
              <a:t>23.03.2020</a:t>
            </a:fld>
            <a:endParaRPr lang="tr-TR"/>
          </a:p>
        </p:txBody>
      </p:sp>
      <p:sp>
        <p:nvSpPr>
          <p:cNvPr id="5" name="Alt Bilgi Yer Tutucusu 4">
            <a:extLst>
              <a:ext uri="{FF2B5EF4-FFF2-40B4-BE49-F238E27FC236}">
                <a16:creationId xmlns:a16="http://schemas.microsoft.com/office/drawing/2014/main" id="{A42F5F11-954E-41D7-894C-1F2337771B8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278C9E9-C091-4052-8C2D-846513A795FC}"/>
              </a:ext>
            </a:extLst>
          </p:cNvPr>
          <p:cNvSpPr>
            <a:spLocks noGrp="1"/>
          </p:cNvSpPr>
          <p:nvPr>
            <p:ph type="sldNum" sz="quarter" idx="12"/>
          </p:nvPr>
        </p:nvSpPr>
        <p:spPr/>
        <p:txBody>
          <a:bodyPr/>
          <a:lstStyle/>
          <a:p>
            <a:fld id="{5662E8DA-2534-46B5-BFCA-3743EB9822A1}" type="slidenum">
              <a:rPr lang="tr-TR" smtClean="0"/>
              <a:t>‹#›</a:t>
            </a:fld>
            <a:endParaRPr lang="tr-TR"/>
          </a:p>
        </p:txBody>
      </p:sp>
    </p:spTree>
    <p:extLst>
      <p:ext uri="{BB962C8B-B14F-4D97-AF65-F5344CB8AC3E}">
        <p14:creationId xmlns:p14="http://schemas.microsoft.com/office/powerpoint/2010/main" val="1626613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037C3C-7DDA-4145-B8D3-82B4AE01CF7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E26B4B4A-76F2-4D8F-9F8C-BA9344D45B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E484CE8-3927-4DB0-B2C6-F369FBC9E943}"/>
              </a:ext>
            </a:extLst>
          </p:cNvPr>
          <p:cNvSpPr>
            <a:spLocks noGrp="1"/>
          </p:cNvSpPr>
          <p:nvPr>
            <p:ph type="dt" sz="half" idx="10"/>
          </p:nvPr>
        </p:nvSpPr>
        <p:spPr/>
        <p:txBody>
          <a:bodyPr/>
          <a:lstStyle/>
          <a:p>
            <a:fld id="{C31ACE7D-74A9-4168-8C87-C610310F9D7C}" type="datetimeFigureOut">
              <a:rPr lang="tr-TR" smtClean="0"/>
              <a:t>23.03.2020</a:t>
            </a:fld>
            <a:endParaRPr lang="tr-TR"/>
          </a:p>
        </p:txBody>
      </p:sp>
      <p:sp>
        <p:nvSpPr>
          <p:cNvPr id="5" name="Alt Bilgi Yer Tutucusu 4">
            <a:extLst>
              <a:ext uri="{FF2B5EF4-FFF2-40B4-BE49-F238E27FC236}">
                <a16:creationId xmlns:a16="http://schemas.microsoft.com/office/drawing/2014/main" id="{05B0906C-FC19-45DF-A815-372A88100B7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978D434-4F9C-4EA8-A1CA-DCA8DF91C61C}"/>
              </a:ext>
            </a:extLst>
          </p:cNvPr>
          <p:cNvSpPr>
            <a:spLocks noGrp="1"/>
          </p:cNvSpPr>
          <p:nvPr>
            <p:ph type="sldNum" sz="quarter" idx="12"/>
          </p:nvPr>
        </p:nvSpPr>
        <p:spPr/>
        <p:txBody>
          <a:bodyPr/>
          <a:lstStyle/>
          <a:p>
            <a:fld id="{5662E8DA-2534-46B5-BFCA-3743EB9822A1}" type="slidenum">
              <a:rPr lang="tr-TR" smtClean="0"/>
              <a:t>‹#›</a:t>
            </a:fld>
            <a:endParaRPr lang="tr-TR"/>
          </a:p>
        </p:txBody>
      </p:sp>
    </p:spTree>
    <p:extLst>
      <p:ext uri="{BB962C8B-B14F-4D97-AF65-F5344CB8AC3E}">
        <p14:creationId xmlns:p14="http://schemas.microsoft.com/office/powerpoint/2010/main" val="1824912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1E3E7C-1C72-40BC-8156-1D753F0A76C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9F7C9D6-8169-45FA-B7D5-2F2B2343009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BC083DF-5A3F-4B7E-BF0F-BD26BF71057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B7D16DA-7C84-4A32-A98D-B5DE4C3D8BD1}"/>
              </a:ext>
            </a:extLst>
          </p:cNvPr>
          <p:cNvSpPr>
            <a:spLocks noGrp="1"/>
          </p:cNvSpPr>
          <p:nvPr>
            <p:ph type="dt" sz="half" idx="10"/>
          </p:nvPr>
        </p:nvSpPr>
        <p:spPr/>
        <p:txBody>
          <a:bodyPr/>
          <a:lstStyle/>
          <a:p>
            <a:fld id="{C31ACE7D-74A9-4168-8C87-C610310F9D7C}" type="datetimeFigureOut">
              <a:rPr lang="tr-TR" smtClean="0"/>
              <a:t>23.03.2020</a:t>
            </a:fld>
            <a:endParaRPr lang="tr-TR"/>
          </a:p>
        </p:txBody>
      </p:sp>
      <p:sp>
        <p:nvSpPr>
          <p:cNvPr id="6" name="Alt Bilgi Yer Tutucusu 5">
            <a:extLst>
              <a:ext uri="{FF2B5EF4-FFF2-40B4-BE49-F238E27FC236}">
                <a16:creationId xmlns:a16="http://schemas.microsoft.com/office/drawing/2014/main" id="{F534F5F3-041C-4719-ACD0-A39A3611BF9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C35BDF0-DD27-4038-A61B-F2DE223784B1}"/>
              </a:ext>
            </a:extLst>
          </p:cNvPr>
          <p:cNvSpPr>
            <a:spLocks noGrp="1"/>
          </p:cNvSpPr>
          <p:nvPr>
            <p:ph type="sldNum" sz="quarter" idx="12"/>
          </p:nvPr>
        </p:nvSpPr>
        <p:spPr/>
        <p:txBody>
          <a:bodyPr/>
          <a:lstStyle/>
          <a:p>
            <a:fld id="{5662E8DA-2534-46B5-BFCA-3743EB9822A1}" type="slidenum">
              <a:rPr lang="tr-TR" smtClean="0"/>
              <a:t>‹#›</a:t>
            </a:fld>
            <a:endParaRPr lang="tr-TR"/>
          </a:p>
        </p:txBody>
      </p:sp>
    </p:spTree>
    <p:extLst>
      <p:ext uri="{BB962C8B-B14F-4D97-AF65-F5344CB8AC3E}">
        <p14:creationId xmlns:p14="http://schemas.microsoft.com/office/powerpoint/2010/main" val="55620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37EF40-C12D-439E-8B3D-3E9462C6F40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BAF79C8-FC14-4300-9DC6-4BB915D673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13D6960-172D-4443-B41D-2F5D8C691E0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E750E2B-44AA-4FE0-8FE4-5DEC8EEB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5DBE2BE-BA07-4384-890D-21EB7956018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276B788-6994-4C34-8C94-5624D7DEAC24}"/>
              </a:ext>
            </a:extLst>
          </p:cNvPr>
          <p:cNvSpPr>
            <a:spLocks noGrp="1"/>
          </p:cNvSpPr>
          <p:nvPr>
            <p:ph type="dt" sz="half" idx="10"/>
          </p:nvPr>
        </p:nvSpPr>
        <p:spPr/>
        <p:txBody>
          <a:bodyPr/>
          <a:lstStyle/>
          <a:p>
            <a:fld id="{C31ACE7D-74A9-4168-8C87-C610310F9D7C}" type="datetimeFigureOut">
              <a:rPr lang="tr-TR" smtClean="0"/>
              <a:t>23.03.2020</a:t>
            </a:fld>
            <a:endParaRPr lang="tr-TR"/>
          </a:p>
        </p:txBody>
      </p:sp>
      <p:sp>
        <p:nvSpPr>
          <p:cNvPr id="8" name="Alt Bilgi Yer Tutucusu 7">
            <a:extLst>
              <a:ext uri="{FF2B5EF4-FFF2-40B4-BE49-F238E27FC236}">
                <a16:creationId xmlns:a16="http://schemas.microsoft.com/office/drawing/2014/main" id="{07F3FB5E-7EF3-464F-B536-53B454C4316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78CF166-3CA6-4C5D-8FA3-E5E36FBFC2F2}"/>
              </a:ext>
            </a:extLst>
          </p:cNvPr>
          <p:cNvSpPr>
            <a:spLocks noGrp="1"/>
          </p:cNvSpPr>
          <p:nvPr>
            <p:ph type="sldNum" sz="quarter" idx="12"/>
          </p:nvPr>
        </p:nvSpPr>
        <p:spPr/>
        <p:txBody>
          <a:bodyPr/>
          <a:lstStyle/>
          <a:p>
            <a:fld id="{5662E8DA-2534-46B5-BFCA-3743EB9822A1}" type="slidenum">
              <a:rPr lang="tr-TR" smtClean="0"/>
              <a:t>‹#›</a:t>
            </a:fld>
            <a:endParaRPr lang="tr-TR"/>
          </a:p>
        </p:txBody>
      </p:sp>
    </p:spTree>
    <p:extLst>
      <p:ext uri="{BB962C8B-B14F-4D97-AF65-F5344CB8AC3E}">
        <p14:creationId xmlns:p14="http://schemas.microsoft.com/office/powerpoint/2010/main" val="3768780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EBB584-E473-469F-A02A-3ED7B29436B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6299BE6-AD8F-444D-B60B-C2F99EF4F271}"/>
              </a:ext>
            </a:extLst>
          </p:cNvPr>
          <p:cNvSpPr>
            <a:spLocks noGrp="1"/>
          </p:cNvSpPr>
          <p:nvPr>
            <p:ph type="dt" sz="half" idx="10"/>
          </p:nvPr>
        </p:nvSpPr>
        <p:spPr/>
        <p:txBody>
          <a:bodyPr/>
          <a:lstStyle/>
          <a:p>
            <a:fld id="{C31ACE7D-74A9-4168-8C87-C610310F9D7C}" type="datetimeFigureOut">
              <a:rPr lang="tr-TR" smtClean="0"/>
              <a:t>23.03.2020</a:t>
            </a:fld>
            <a:endParaRPr lang="tr-TR"/>
          </a:p>
        </p:txBody>
      </p:sp>
      <p:sp>
        <p:nvSpPr>
          <p:cNvPr id="4" name="Alt Bilgi Yer Tutucusu 3">
            <a:extLst>
              <a:ext uri="{FF2B5EF4-FFF2-40B4-BE49-F238E27FC236}">
                <a16:creationId xmlns:a16="http://schemas.microsoft.com/office/drawing/2014/main" id="{EEA233A0-2EBB-4ABD-A73F-1CBC71B5B6A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E082CE0-40FF-458A-B55E-751E9816C7F4}"/>
              </a:ext>
            </a:extLst>
          </p:cNvPr>
          <p:cNvSpPr>
            <a:spLocks noGrp="1"/>
          </p:cNvSpPr>
          <p:nvPr>
            <p:ph type="sldNum" sz="quarter" idx="12"/>
          </p:nvPr>
        </p:nvSpPr>
        <p:spPr/>
        <p:txBody>
          <a:bodyPr/>
          <a:lstStyle/>
          <a:p>
            <a:fld id="{5662E8DA-2534-46B5-BFCA-3743EB9822A1}" type="slidenum">
              <a:rPr lang="tr-TR" smtClean="0"/>
              <a:t>‹#›</a:t>
            </a:fld>
            <a:endParaRPr lang="tr-TR"/>
          </a:p>
        </p:txBody>
      </p:sp>
    </p:spTree>
    <p:extLst>
      <p:ext uri="{BB962C8B-B14F-4D97-AF65-F5344CB8AC3E}">
        <p14:creationId xmlns:p14="http://schemas.microsoft.com/office/powerpoint/2010/main" val="4131194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8C779AC-62F7-4762-80A4-6AEB14A59EE5}"/>
              </a:ext>
            </a:extLst>
          </p:cNvPr>
          <p:cNvSpPr>
            <a:spLocks noGrp="1"/>
          </p:cNvSpPr>
          <p:nvPr>
            <p:ph type="dt" sz="half" idx="10"/>
          </p:nvPr>
        </p:nvSpPr>
        <p:spPr/>
        <p:txBody>
          <a:bodyPr/>
          <a:lstStyle/>
          <a:p>
            <a:fld id="{C31ACE7D-74A9-4168-8C87-C610310F9D7C}" type="datetimeFigureOut">
              <a:rPr lang="tr-TR" smtClean="0"/>
              <a:t>23.03.2020</a:t>
            </a:fld>
            <a:endParaRPr lang="tr-TR"/>
          </a:p>
        </p:txBody>
      </p:sp>
      <p:sp>
        <p:nvSpPr>
          <p:cNvPr id="3" name="Alt Bilgi Yer Tutucusu 2">
            <a:extLst>
              <a:ext uri="{FF2B5EF4-FFF2-40B4-BE49-F238E27FC236}">
                <a16:creationId xmlns:a16="http://schemas.microsoft.com/office/drawing/2014/main" id="{FC0F0382-2D47-42CC-A1E3-872FA31A7B8C}"/>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0B9F53B7-6116-4B28-A801-B7E42BEA0D6B}"/>
              </a:ext>
            </a:extLst>
          </p:cNvPr>
          <p:cNvSpPr>
            <a:spLocks noGrp="1"/>
          </p:cNvSpPr>
          <p:nvPr>
            <p:ph type="sldNum" sz="quarter" idx="12"/>
          </p:nvPr>
        </p:nvSpPr>
        <p:spPr/>
        <p:txBody>
          <a:bodyPr/>
          <a:lstStyle/>
          <a:p>
            <a:fld id="{5662E8DA-2534-46B5-BFCA-3743EB9822A1}" type="slidenum">
              <a:rPr lang="tr-TR" smtClean="0"/>
              <a:t>‹#›</a:t>
            </a:fld>
            <a:endParaRPr lang="tr-TR"/>
          </a:p>
        </p:txBody>
      </p:sp>
    </p:spTree>
    <p:extLst>
      <p:ext uri="{BB962C8B-B14F-4D97-AF65-F5344CB8AC3E}">
        <p14:creationId xmlns:p14="http://schemas.microsoft.com/office/powerpoint/2010/main" val="291366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655AAC-0A20-4DFB-A16D-D5DD4131E15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C1C51E6-228F-4012-9C1E-D1A77A390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998F955-628F-40B4-A2B8-F1759ECB8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2869A8E-36CD-4178-9F44-CE26AEB9E3A8}"/>
              </a:ext>
            </a:extLst>
          </p:cNvPr>
          <p:cNvSpPr>
            <a:spLocks noGrp="1"/>
          </p:cNvSpPr>
          <p:nvPr>
            <p:ph type="dt" sz="half" idx="10"/>
          </p:nvPr>
        </p:nvSpPr>
        <p:spPr/>
        <p:txBody>
          <a:bodyPr/>
          <a:lstStyle/>
          <a:p>
            <a:fld id="{C31ACE7D-74A9-4168-8C87-C610310F9D7C}" type="datetimeFigureOut">
              <a:rPr lang="tr-TR" smtClean="0"/>
              <a:t>23.03.2020</a:t>
            </a:fld>
            <a:endParaRPr lang="tr-TR"/>
          </a:p>
        </p:txBody>
      </p:sp>
      <p:sp>
        <p:nvSpPr>
          <p:cNvPr id="6" name="Alt Bilgi Yer Tutucusu 5">
            <a:extLst>
              <a:ext uri="{FF2B5EF4-FFF2-40B4-BE49-F238E27FC236}">
                <a16:creationId xmlns:a16="http://schemas.microsoft.com/office/drawing/2014/main" id="{94E1622E-A95B-4CDE-99FB-BA66FE4B091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2C4A466-491D-42F4-ADF4-A604C6ED160F}"/>
              </a:ext>
            </a:extLst>
          </p:cNvPr>
          <p:cNvSpPr>
            <a:spLocks noGrp="1"/>
          </p:cNvSpPr>
          <p:nvPr>
            <p:ph type="sldNum" sz="quarter" idx="12"/>
          </p:nvPr>
        </p:nvSpPr>
        <p:spPr/>
        <p:txBody>
          <a:bodyPr/>
          <a:lstStyle/>
          <a:p>
            <a:fld id="{5662E8DA-2534-46B5-BFCA-3743EB9822A1}" type="slidenum">
              <a:rPr lang="tr-TR" smtClean="0"/>
              <a:t>‹#›</a:t>
            </a:fld>
            <a:endParaRPr lang="tr-TR"/>
          </a:p>
        </p:txBody>
      </p:sp>
    </p:spTree>
    <p:extLst>
      <p:ext uri="{BB962C8B-B14F-4D97-AF65-F5344CB8AC3E}">
        <p14:creationId xmlns:p14="http://schemas.microsoft.com/office/powerpoint/2010/main" val="62744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9A7EC3-E49E-4309-983A-4E207521081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13A37DE2-0ABA-462B-A5BA-B9317330C4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C07E4E1A-6446-4AC5-B25B-8D045829E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9A07222-720D-49B5-A659-D7BC3BCBD598}"/>
              </a:ext>
            </a:extLst>
          </p:cNvPr>
          <p:cNvSpPr>
            <a:spLocks noGrp="1"/>
          </p:cNvSpPr>
          <p:nvPr>
            <p:ph type="dt" sz="half" idx="10"/>
          </p:nvPr>
        </p:nvSpPr>
        <p:spPr/>
        <p:txBody>
          <a:bodyPr/>
          <a:lstStyle/>
          <a:p>
            <a:fld id="{C31ACE7D-74A9-4168-8C87-C610310F9D7C}" type="datetimeFigureOut">
              <a:rPr lang="tr-TR" smtClean="0"/>
              <a:t>23.03.2020</a:t>
            </a:fld>
            <a:endParaRPr lang="tr-TR"/>
          </a:p>
        </p:txBody>
      </p:sp>
      <p:sp>
        <p:nvSpPr>
          <p:cNvPr id="6" name="Alt Bilgi Yer Tutucusu 5">
            <a:extLst>
              <a:ext uri="{FF2B5EF4-FFF2-40B4-BE49-F238E27FC236}">
                <a16:creationId xmlns:a16="http://schemas.microsoft.com/office/drawing/2014/main" id="{72B73C7C-9852-4AA4-9F76-3CBB2A6EC40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509BF8F-F9F6-4838-87CA-5F7209373BC0}"/>
              </a:ext>
            </a:extLst>
          </p:cNvPr>
          <p:cNvSpPr>
            <a:spLocks noGrp="1"/>
          </p:cNvSpPr>
          <p:nvPr>
            <p:ph type="sldNum" sz="quarter" idx="12"/>
          </p:nvPr>
        </p:nvSpPr>
        <p:spPr/>
        <p:txBody>
          <a:bodyPr/>
          <a:lstStyle/>
          <a:p>
            <a:fld id="{5662E8DA-2534-46B5-BFCA-3743EB9822A1}" type="slidenum">
              <a:rPr lang="tr-TR" smtClean="0"/>
              <a:t>‹#›</a:t>
            </a:fld>
            <a:endParaRPr lang="tr-TR"/>
          </a:p>
        </p:txBody>
      </p:sp>
    </p:spTree>
    <p:extLst>
      <p:ext uri="{BB962C8B-B14F-4D97-AF65-F5344CB8AC3E}">
        <p14:creationId xmlns:p14="http://schemas.microsoft.com/office/powerpoint/2010/main" val="61326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142742B-AB53-48BF-B46D-C06EDA7DB1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F03951F-13EE-4972-8ADD-A908AF3186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F291662-BB76-4685-A556-9C6F3EF22F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ACE7D-74A9-4168-8C87-C610310F9D7C}" type="datetimeFigureOut">
              <a:rPr lang="tr-TR" smtClean="0"/>
              <a:t>23.03.2020</a:t>
            </a:fld>
            <a:endParaRPr lang="tr-TR"/>
          </a:p>
        </p:txBody>
      </p:sp>
      <p:sp>
        <p:nvSpPr>
          <p:cNvPr id="5" name="Alt Bilgi Yer Tutucusu 4">
            <a:extLst>
              <a:ext uri="{FF2B5EF4-FFF2-40B4-BE49-F238E27FC236}">
                <a16:creationId xmlns:a16="http://schemas.microsoft.com/office/drawing/2014/main" id="{3DCBC6F7-4117-4FAE-8FA1-B108C55834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DFC96E7-857A-458F-87F9-535B65FB86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2E8DA-2534-46B5-BFCA-3743EB9822A1}" type="slidenum">
              <a:rPr lang="tr-TR" smtClean="0"/>
              <a:t>‹#›</a:t>
            </a:fld>
            <a:endParaRPr lang="tr-TR"/>
          </a:p>
        </p:txBody>
      </p:sp>
    </p:spTree>
    <p:extLst>
      <p:ext uri="{BB962C8B-B14F-4D97-AF65-F5344CB8AC3E}">
        <p14:creationId xmlns:p14="http://schemas.microsoft.com/office/powerpoint/2010/main" val="3452705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513B58-D143-4CAD-80A6-999B4C496DA2}"/>
              </a:ext>
            </a:extLst>
          </p:cNvPr>
          <p:cNvSpPr>
            <a:spLocks noGrp="1"/>
          </p:cNvSpPr>
          <p:nvPr>
            <p:ph type="ctrTitle"/>
          </p:nvPr>
        </p:nvSpPr>
        <p:spPr/>
        <p:txBody>
          <a:bodyPr/>
          <a:lstStyle/>
          <a:p>
            <a:r>
              <a:rPr lang="tr-TR" dirty="0"/>
              <a:t>Ağ Katmanları</a:t>
            </a:r>
          </a:p>
        </p:txBody>
      </p:sp>
      <p:sp>
        <p:nvSpPr>
          <p:cNvPr id="3" name="Alt Başlık 2">
            <a:extLst>
              <a:ext uri="{FF2B5EF4-FFF2-40B4-BE49-F238E27FC236}">
                <a16:creationId xmlns:a16="http://schemas.microsoft.com/office/drawing/2014/main" id="{F63DCFDB-2673-462A-A2E1-99DEF38A2B20}"/>
              </a:ext>
            </a:extLst>
          </p:cNvPr>
          <p:cNvSpPr>
            <a:spLocks noGrp="1"/>
          </p:cNvSpPr>
          <p:nvPr>
            <p:ph type="subTitle" idx="1"/>
          </p:nvPr>
        </p:nvSpPr>
        <p:spPr/>
        <p:txBody>
          <a:bodyPr>
            <a:normAutofit fontScale="77500" lnSpcReduction="20000"/>
          </a:bodyPr>
          <a:lstStyle/>
          <a:p>
            <a:r>
              <a:rPr lang="tr-TR" dirty="0"/>
              <a:t>Uzaktan Ders-I</a:t>
            </a:r>
          </a:p>
          <a:p>
            <a:endParaRPr lang="tr-TR" dirty="0"/>
          </a:p>
          <a:p>
            <a:r>
              <a:rPr lang="tr-TR" dirty="0"/>
              <a:t>23.03.2020</a:t>
            </a:r>
          </a:p>
          <a:p>
            <a:endParaRPr lang="tr-TR" dirty="0"/>
          </a:p>
          <a:p>
            <a:r>
              <a:rPr lang="tr-TR" dirty="0" err="1"/>
              <a:t>M.Sinan</a:t>
            </a:r>
            <a:r>
              <a:rPr lang="tr-TR" dirty="0"/>
              <a:t> Oruç</a:t>
            </a:r>
          </a:p>
        </p:txBody>
      </p:sp>
    </p:spTree>
    <p:extLst>
      <p:ext uri="{BB962C8B-B14F-4D97-AF65-F5344CB8AC3E}">
        <p14:creationId xmlns:p14="http://schemas.microsoft.com/office/powerpoint/2010/main" val="4219573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04ED34-753F-46FE-A8FD-C86D3926906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ABF151D-AF01-4285-993D-0D53B24E1837}"/>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E6167820-53DF-42BB-A08F-12FEF56A54F2}"/>
              </a:ext>
            </a:extLst>
          </p:cNvPr>
          <p:cNvPicPr>
            <a:picLocks noChangeAspect="1"/>
          </p:cNvPicPr>
          <p:nvPr/>
        </p:nvPicPr>
        <p:blipFill>
          <a:blip r:embed="rId2"/>
          <a:stretch>
            <a:fillRect/>
          </a:stretch>
        </p:blipFill>
        <p:spPr>
          <a:xfrm>
            <a:off x="3238500" y="1690688"/>
            <a:ext cx="5715000" cy="4410075"/>
          </a:xfrm>
          <a:prstGeom prst="rect">
            <a:avLst/>
          </a:prstGeom>
        </p:spPr>
      </p:pic>
    </p:spTree>
    <p:extLst>
      <p:ext uri="{BB962C8B-B14F-4D97-AF65-F5344CB8AC3E}">
        <p14:creationId xmlns:p14="http://schemas.microsoft.com/office/powerpoint/2010/main" val="852361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4F3F72-D2A8-4A23-BA9D-88F44A2CD276}"/>
              </a:ext>
            </a:extLst>
          </p:cNvPr>
          <p:cNvSpPr>
            <a:spLocks noGrp="1"/>
          </p:cNvSpPr>
          <p:nvPr>
            <p:ph type="title"/>
          </p:nvPr>
        </p:nvSpPr>
        <p:spPr/>
        <p:txBody>
          <a:bodyPr/>
          <a:lstStyle/>
          <a:p>
            <a:r>
              <a:rPr lang="tr-TR" dirty="0"/>
              <a:t>Veri Bağı Katmanı(Data Link </a:t>
            </a:r>
            <a:r>
              <a:rPr lang="tr-TR" dirty="0" err="1"/>
              <a:t>Layer</a:t>
            </a:r>
            <a:r>
              <a:rPr lang="tr-TR" dirty="0"/>
              <a:t>)</a:t>
            </a:r>
          </a:p>
        </p:txBody>
      </p:sp>
      <p:sp>
        <p:nvSpPr>
          <p:cNvPr id="3" name="İçerik Yer Tutucusu 2">
            <a:extLst>
              <a:ext uri="{FF2B5EF4-FFF2-40B4-BE49-F238E27FC236}">
                <a16:creationId xmlns:a16="http://schemas.microsoft.com/office/drawing/2014/main" id="{415FA6AB-B4BA-4DAC-B0DF-D2C7AA3D7CF2}"/>
              </a:ext>
            </a:extLst>
          </p:cNvPr>
          <p:cNvSpPr>
            <a:spLocks noGrp="1"/>
          </p:cNvSpPr>
          <p:nvPr>
            <p:ph idx="1"/>
          </p:nvPr>
        </p:nvSpPr>
        <p:spPr/>
        <p:txBody>
          <a:bodyPr>
            <a:normAutofit fontScale="62500" lnSpcReduction="20000"/>
          </a:bodyPr>
          <a:lstStyle/>
          <a:p>
            <a:pPr algn="just"/>
            <a:r>
              <a:rPr lang="tr-TR" dirty="0"/>
              <a:t>Fiziksel katmana erişim ile ilgili kuralları düzenler.</a:t>
            </a:r>
          </a:p>
          <a:p>
            <a:pPr algn="just"/>
            <a:endParaRPr lang="tr-TR" dirty="0"/>
          </a:p>
          <a:p>
            <a:pPr algn="just"/>
            <a:r>
              <a:rPr lang="tr-TR" dirty="0"/>
              <a:t>Bu katmanda işlerin çoğunluğu ağ </a:t>
            </a:r>
            <a:r>
              <a:rPr lang="tr-TR" dirty="0" err="1"/>
              <a:t>arayüz</a:t>
            </a:r>
            <a:r>
              <a:rPr lang="tr-TR" dirty="0"/>
              <a:t> kartı içerisinde gerçekleşmektedir.</a:t>
            </a:r>
          </a:p>
          <a:p>
            <a:pPr algn="just"/>
            <a:endParaRPr lang="tr-TR" dirty="0"/>
          </a:p>
          <a:p>
            <a:pPr algn="just"/>
            <a:r>
              <a:rPr lang="tr-TR" dirty="0"/>
              <a:t>Bu katman ağdaki cihazların tanımlanması, veri hattının hangi cihaz tarafından kullanıldığının belirlenmesinde ve fiziksel katmandan gelen verinin hata denetimini yapar.</a:t>
            </a:r>
          </a:p>
          <a:p>
            <a:pPr algn="just"/>
            <a:endParaRPr lang="tr-TR" dirty="0"/>
          </a:p>
          <a:p>
            <a:pPr algn="just"/>
            <a:r>
              <a:rPr lang="tr-TR" dirty="0"/>
              <a:t>Veriyi ağ katmanından alıp fiziksel katmana iletmek için kullanılan katmandır.</a:t>
            </a:r>
          </a:p>
          <a:p>
            <a:pPr algn="just"/>
            <a:endParaRPr lang="tr-TR" dirty="0"/>
          </a:p>
          <a:p>
            <a:pPr algn="just"/>
            <a:r>
              <a:rPr lang="tr-TR" dirty="0"/>
              <a:t>Eğer veri ağ katmanından geliyorsa ve hata tespit edilirse veriye hata bitleri eklenir ve fiziksel katmana aktarılır, bu katmanda tekrar gözden geçirilen veri ve hata bitlerinde gerçek bir hata görülürse veri iletimi tekrar yapılır.</a:t>
            </a:r>
          </a:p>
          <a:p>
            <a:pPr algn="just"/>
            <a:endParaRPr lang="tr-TR" dirty="0"/>
          </a:p>
          <a:p>
            <a:pPr algn="just"/>
            <a:r>
              <a:rPr lang="en-US" dirty="0"/>
              <a:t>Ethernet, Frame Relay, ISDN, Switch </a:t>
            </a:r>
            <a:r>
              <a:rPr lang="en-US" dirty="0" err="1"/>
              <a:t>ve</a:t>
            </a:r>
            <a:r>
              <a:rPr lang="en-US" dirty="0"/>
              <a:t> Bridge</a:t>
            </a:r>
            <a:endParaRPr lang="tr-TR" dirty="0"/>
          </a:p>
        </p:txBody>
      </p:sp>
    </p:spTree>
    <p:extLst>
      <p:ext uri="{BB962C8B-B14F-4D97-AF65-F5344CB8AC3E}">
        <p14:creationId xmlns:p14="http://schemas.microsoft.com/office/powerpoint/2010/main" val="311784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82B1B5-5AEE-4198-8986-327F9A69A74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EC278C6-05B1-4F1C-ADBE-F865B63A555D}"/>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D222FD94-471F-4086-8405-CDEF26F1EAB2}"/>
              </a:ext>
            </a:extLst>
          </p:cNvPr>
          <p:cNvPicPr>
            <a:picLocks noChangeAspect="1"/>
          </p:cNvPicPr>
          <p:nvPr/>
        </p:nvPicPr>
        <p:blipFill>
          <a:blip r:embed="rId2"/>
          <a:stretch>
            <a:fillRect/>
          </a:stretch>
        </p:blipFill>
        <p:spPr>
          <a:xfrm>
            <a:off x="1885071" y="1322364"/>
            <a:ext cx="8004517" cy="4628270"/>
          </a:xfrm>
          <a:prstGeom prst="rect">
            <a:avLst/>
          </a:prstGeom>
        </p:spPr>
      </p:pic>
    </p:spTree>
    <p:extLst>
      <p:ext uri="{BB962C8B-B14F-4D97-AF65-F5344CB8AC3E}">
        <p14:creationId xmlns:p14="http://schemas.microsoft.com/office/powerpoint/2010/main" val="581101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7844FD-8106-4DBE-8823-0A95A215551D}"/>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7BC68D5-B141-4802-972B-A3C8131B11BC}"/>
              </a:ext>
            </a:extLst>
          </p:cNvPr>
          <p:cNvSpPr>
            <a:spLocks noGrp="1"/>
          </p:cNvSpPr>
          <p:nvPr>
            <p:ph idx="1"/>
          </p:nvPr>
        </p:nvSpPr>
        <p:spPr/>
        <p:txBody>
          <a:bodyPr>
            <a:normAutofit fontScale="92500" lnSpcReduction="10000"/>
          </a:bodyPr>
          <a:lstStyle/>
          <a:p>
            <a:pPr algn="just"/>
            <a:r>
              <a:rPr lang="tr-TR" sz="2200" dirty="0"/>
              <a:t>Veri bağı katmanı LLC(</a:t>
            </a:r>
            <a:r>
              <a:rPr lang="tr-TR" sz="2200" dirty="0" err="1"/>
              <a:t>Logical</a:t>
            </a:r>
            <a:r>
              <a:rPr lang="tr-TR" sz="2200" dirty="0"/>
              <a:t> Link Control) ve MAC(Media Access Control) alt katmanları olmak üzere iki bölüme ayrılmaktadır.</a:t>
            </a:r>
          </a:p>
          <a:p>
            <a:pPr algn="just"/>
            <a:endParaRPr lang="tr-TR" sz="2200" dirty="0"/>
          </a:p>
          <a:p>
            <a:pPr algn="just"/>
            <a:r>
              <a:rPr lang="tr-TR" sz="2200" dirty="0"/>
              <a:t>MAC alt katmanı ağ katmanından veri gönderiminde hata bitleri ve alıcı, verici adreslerin ekleyerek fiziksel katmana geçiş yönünde denetimi gerçekleştirir.</a:t>
            </a:r>
          </a:p>
          <a:p>
            <a:pPr algn="just"/>
            <a:endParaRPr lang="tr-TR" sz="2200" dirty="0"/>
          </a:p>
          <a:p>
            <a:pPr algn="just"/>
            <a:r>
              <a:rPr lang="tr-TR" sz="2200" dirty="0"/>
              <a:t>Aynı şekilde ağ katmanı tarafından gelen veriye ise bu işlemlerin tersini yapar, veriyi LLC katmanına aktarır.</a:t>
            </a:r>
          </a:p>
          <a:p>
            <a:pPr algn="just"/>
            <a:endParaRPr lang="tr-TR" sz="2200" dirty="0"/>
          </a:p>
          <a:p>
            <a:pPr algn="just"/>
            <a:r>
              <a:rPr lang="tr-TR" sz="2200" dirty="0"/>
              <a:t>LLC alt katmanı ise alıcı-gönderici bilgisayarda aynı protokollerin kullanılması ve bozuk paketlerin tekrar gönderilmesini sağlar.</a:t>
            </a:r>
          </a:p>
          <a:p>
            <a:pPr algn="just"/>
            <a:endParaRPr lang="tr-TR" sz="2200" dirty="0"/>
          </a:p>
          <a:p>
            <a:pPr algn="just"/>
            <a:r>
              <a:rPr lang="tr-TR" sz="2200" dirty="0"/>
              <a:t>LLC alt katmanı bir üst katman olan ağ katmanı için geçiş görevi görür.</a:t>
            </a:r>
          </a:p>
          <a:p>
            <a:pPr algn="just"/>
            <a:endParaRPr lang="tr-TR" sz="2200" dirty="0"/>
          </a:p>
        </p:txBody>
      </p:sp>
    </p:spTree>
    <p:extLst>
      <p:ext uri="{BB962C8B-B14F-4D97-AF65-F5344CB8AC3E}">
        <p14:creationId xmlns:p14="http://schemas.microsoft.com/office/powerpoint/2010/main" val="980822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1A88D6-30EB-4BA1-877E-A027E747AEC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B7A722D-BF54-49D0-A157-81D054BCE8C5}"/>
              </a:ext>
            </a:extLst>
          </p:cNvPr>
          <p:cNvSpPr>
            <a:spLocks noGrp="1"/>
          </p:cNvSpPr>
          <p:nvPr>
            <p:ph idx="1"/>
          </p:nvPr>
        </p:nvSpPr>
        <p:spPr/>
        <p:txBody>
          <a:bodyPr>
            <a:normAutofit/>
          </a:bodyPr>
          <a:lstStyle/>
          <a:p>
            <a:pPr algn="just"/>
            <a:r>
              <a:rPr lang="sv-SE" sz="2200" dirty="0"/>
              <a:t>LLC ayrıca veri paketlerinden bozuk gidenlerin (veya karşı</a:t>
            </a:r>
            <a:r>
              <a:rPr lang="tr-TR" sz="2200" dirty="0"/>
              <a:t> taraf için alınanların) tekrar gönderilmesinden sorumludur.</a:t>
            </a:r>
          </a:p>
          <a:p>
            <a:pPr algn="just"/>
            <a:endParaRPr lang="tr-TR" sz="2200" dirty="0"/>
          </a:p>
          <a:p>
            <a:pPr algn="just"/>
            <a:r>
              <a:rPr lang="tr-TR" sz="2200" i="1" dirty="0" err="1"/>
              <a:t>Flow</a:t>
            </a:r>
            <a:r>
              <a:rPr lang="tr-TR" sz="2200" i="1" dirty="0"/>
              <a:t> Control </a:t>
            </a:r>
            <a:r>
              <a:rPr lang="tr-TR" sz="2200" dirty="0"/>
              <a:t>yani alıcının </a:t>
            </a:r>
            <a:r>
              <a:rPr lang="tr-TR" sz="2200" dirty="0" err="1"/>
              <a:t>işleyebileğinden</a:t>
            </a:r>
            <a:r>
              <a:rPr lang="tr-TR" sz="2200" dirty="0"/>
              <a:t> fazla veri paketi gönderilerek boğulmasının engellenmesi de </a:t>
            </a:r>
            <a:r>
              <a:rPr lang="tr-TR" sz="2200" dirty="0" err="1"/>
              <a:t>LLC'nin</a:t>
            </a:r>
            <a:r>
              <a:rPr lang="tr-TR" sz="2200" dirty="0"/>
              <a:t> görevidir.</a:t>
            </a:r>
          </a:p>
        </p:txBody>
      </p:sp>
    </p:spTree>
    <p:extLst>
      <p:ext uri="{BB962C8B-B14F-4D97-AF65-F5344CB8AC3E}">
        <p14:creationId xmlns:p14="http://schemas.microsoft.com/office/powerpoint/2010/main" val="324681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535FC0-F4E9-45DB-9060-91C9286A9978}"/>
              </a:ext>
            </a:extLst>
          </p:cNvPr>
          <p:cNvSpPr>
            <a:spLocks noGrp="1"/>
          </p:cNvSpPr>
          <p:nvPr>
            <p:ph type="title"/>
          </p:nvPr>
        </p:nvSpPr>
        <p:spPr/>
        <p:txBody>
          <a:bodyPr/>
          <a:lstStyle/>
          <a:p>
            <a:r>
              <a:rPr lang="tr-TR" dirty="0"/>
              <a:t>Ağ Katmanı(Network Katmanı)</a:t>
            </a:r>
          </a:p>
        </p:txBody>
      </p:sp>
      <p:sp>
        <p:nvSpPr>
          <p:cNvPr id="3" name="İçerik Yer Tutucusu 2">
            <a:extLst>
              <a:ext uri="{FF2B5EF4-FFF2-40B4-BE49-F238E27FC236}">
                <a16:creationId xmlns:a16="http://schemas.microsoft.com/office/drawing/2014/main" id="{089D8DE8-03EF-4F43-B6AE-E6D7E975C5B8}"/>
              </a:ext>
            </a:extLst>
          </p:cNvPr>
          <p:cNvSpPr>
            <a:spLocks noGrp="1"/>
          </p:cNvSpPr>
          <p:nvPr>
            <p:ph idx="1"/>
          </p:nvPr>
        </p:nvSpPr>
        <p:spPr/>
        <p:txBody>
          <a:bodyPr>
            <a:normAutofit lnSpcReduction="10000"/>
          </a:bodyPr>
          <a:lstStyle/>
          <a:p>
            <a:pPr algn="just"/>
            <a:r>
              <a:rPr lang="tr-TR" sz="2200" dirty="0"/>
              <a:t>Bu katman gelen veri paketlerinin ağ adreslerini kullanarak uygun ağlara yönlendirilmesini sağlar.</a:t>
            </a:r>
          </a:p>
          <a:p>
            <a:pPr algn="just"/>
            <a:endParaRPr lang="tr-TR" sz="2200" dirty="0"/>
          </a:p>
          <a:p>
            <a:pPr algn="just"/>
            <a:r>
              <a:rPr lang="tr-TR" sz="2200" dirty="0"/>
              <a:t>Ağdaki cihazların adresleme işlemlerini gerçekleştirir.</a:t>
            </a:r>
          </a:p>
          <a:p>
            <a:pPr algn="just"/>
            <a:endParaRPr lang="tr-TR" sz="2200" dirty="0"/>
          </a:p>
          <a:p>
            <a:pPr algn="just"/>
            <a:r>
              <a:rPr lang="tr-TR" sz="2200" dirty="0" err="1"/>
              <a:t>Router</a:t>
            </a:r>
            <a:r>
              <a:rPr lang="tr-TR" sz="2200" dirty="0"/>
              <a:t> ve yönlendirilebilir </a:t>
            </a:r>
            <a:r>
              <a:rPr lang="tr-TR" sz="2200" dirty="0" err="1"/>
              <a:t>switch</a:t>
            </a:r>
            <a:r>
              <a:rPr lang="tr-TR" sz="2200" dirty="0"/>
              <a:t> bu katmanda yer alır.</a:t>
            </a:r>
          </a:p>
          <a:p>
            <a:pPr algn="just"/>
            <a:endParaRPr lang="tr-TR" sz="2200" dirty="0"/>
          </a:p>
          <a:p>
            <a:pPr algn="just"/>
            <a:r>
              <a:rPr lang="tr-TR" sz="2200" dirty="0"/>
              <a:t>Adresleme işlemlerini (Mantıksal adres ve fiziksel adres çevrimleri) yürütür.</a:t>
            </a:r>
          </a:p>
          <a:p>
            <a:pPr algn="just"/>
            <a:endParaRPr lang="tr-TR" sz="2200" dirty="0"/>
          </a:p>
          <a:p>
            <a:pPr algn="just"/>
            <a:r>
              <a:rPr lang="tr-TR" sz="2200" dirty="0"/>
              <a:t>Görevi taşıma katmanından gelen isteklere cevap vermek ve veriyi veri bağı katmanına iletmektir. IP, </a:t>
            </a:r>
            <a:r>
              <a:rPr lang="tr-TR" sz="2200" dirty="0" err="1"/>
              <a:t>IPsec</a:t>
            </a:r>
            <a:r>
              <a:rPr lang="tr-TR" sz="2200" dirty="0"/>
              <a:t>.</a:t>
            </a:r>
          </a:p>
        </p:txBody>
      </p:sp>
    </p:spTree>
    <p:extLst>
      <p:ext uri="{BB962C8B-B14F-4D97-AF65-F5344CB8AC3E}">
        <p14:creationId xmlns:p14="http://schemas.microsoft.com/office/powerpoint/2010/main" val="69317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11F1A4-A94E-4DA1-BAA1-AFD236350C0C}"/>
              </a:ext>
            </a:extLst>
          </p:cNvPr>
          <p:cNvSpPr>
            <a:spLocks noGrp="1"/>
          </p:cNvSpPr>
          <p:nvPr>
            <p:ph type="title"/>
          </p:nvPr>
        </p:nvSpPr>
        <p:spPr/>
        <p:txBody>
          <a:bodyPr/>
          <a:lstStyle/>
          <a:p>
            <a:r>
              <a:rPr lang="tr-TR" dirty="0"/>
              <a:t>Taşıma Katmanı (Transport Katmanı)</a:t>
            </a:r>
          </a:p>
        </p:txBody>
      </p:sp>
      <p:sp>
        <p:nvSpPr>
          <p:cNvPr id="3" name="İçerik Yer Tutucusu 2">
            <a:extLst>
              <a:ext uri="{FF2B5EF4-FFF2-40B4-BE49-F238E27FC236}">
                <a16:creationId xmlns:a16="http://schemas.microsoft.com/office/drawing/2014/main" id="{86BDA438-C6FB-4750-AB57-A61BD8B94488}"/>
              </a:ext>
            </a:extLst>
          </p:cNvPr>
          <p:cNvSpPr>
            <a:spLocks noGrp="1"/>
          </p:cNvSpPr>
          <p:nvPr>
            <p:ph idx="1"/>
          </p:nvPr>
        </p:nvSpPr>
        <p:spPr/>
        <p:txBody>
          <a:bodyPr>
            <a:normAutofit fontScale="92500" lnSpcReduction="10000"/>
          </a:bodyPr>
          <a:lstStyle/>
          <a:p>
            <a:pPr algn="just"/>
            <a:r>
              <a:rPr lang="tr-TR" sz="2200" dirty="0"/>
              <a:t>Üst katmandan aldığı verileri bölümlere (</a:t>
            </a:r>
            <a:r>
              <a:rPr lang="tr-TR" sz="2200" dirty="0" err="1"/>
              <a:t>segment</a:t>
            </a:r>
            <a:r>
              <a:rPr lang="tr-TR" sz="2200" dirty="0"/>
              <a:t>) ayırarak bir alt katmana iletir.</a:t>
            </a:r>
          </a:p>
          <a:p>
            <a:pPr algn="just"/>
            <a:endParaRPr lang="tr-TR" sz="2200" dirty="0"/>
          </a:p>
          <a:p>
            <a:pPr algn="just"/>
            <a:r>
              <a:rPr lang="tr-TR" sz="2200" dirty="0"/>
              <a:t>Bir üst katmana bu bölümleri birleştirerek sunar.</a:t>
            </a:r>
          </a:p>
          <a:p>
            <a:pPr algn="just"/>
            <a:endParaRPr lang="tr-TR" sz="2200" dirty="0"/>
          </a:p>
          <a:p>
            <a:pPr algn="just"/>
            <a:r>
              <a:rPr lang="tr-TR" sz="2200" dirty="0"/>
              <a:t>İki düğüm arasında mantıksal bir bağlantının kurulmasını sağlar.</a:t>
            </a:r>
          </a:p>
          <a:p>
            <a:pPr algn="just"/>
            <a:endParaRPr lang="tr-TR" sz="2200" dirty="0"/>
          </a:p>
          <a:p>
            <a:pPr algn="just"/>
            <a:r>
              <a:rPr lang="tr-TR" sz="2200" dirty="0"/>
              <a:t>Aynı zamanda akış kontrolü (</a:t>
            </a:r>
            <a:r>
              <a:rPr lang="tr-TR" sz="2200" dirty="0" err="1"/>
              <a:t>flow</a:t>
            </a:r>
            <a:r>
              <a:rPr lang="tr-TR" sz="2200" dirty="0"/>
              <a:t> </a:t>
            </a:r>
            <a:r>
              <a:rPr lang="tr-TR" sz="2200" dirty="0" err="1"/>
              <a:t>control</a:t>
            </a:r>
            <a:r>
              <a:rPr lang="tr-TR" sz="2200" dirty="0"/>
              <a:t>) kullanarak karşı tarafa gönderilen verinin yerine ulaşıp ulaşmadığını kontrol eder.</a:t>
            </a:r>
          </a:p>
          <a:p>
            <a:pPr algn="just"/>
            <a:endParaRPr lang="tr-TR" sz="2200" dirty="0"/>
          </a:p>
          <a:p>
            <a:pPr algn="just"/>
            <a:r>
              <a:rPr lang="tr-TR" sz="2200" dirty="0"/>
              <a:t>Karşı tarafa gönderilen bölümlerin gönderilen sırayla birleştirilmesini sağlar.</a:t>
            </a:r>
          </a:p>
          <a:p>
            <a:pPr algn="just"/>
            <a:endParaRPr lang="tr-TR" sz="2200" dirty="0"/>
          </a:p>
          <a:p>
            <a:pPr algn="just"/>
            <a:r>
              <a:rPr lang="pt-BR" sz="2400" dirty="0"/>
              <a:t>TCP, UDP (User Datagram Protocol), SPX</a:t>
            </a:r>
            <a:endParaRPr lang="tr-TR" sz="2400" dirty="0"/>
          </a:p>
          <a:p>
            <a:pPr algn="just"/>
            <a:endParaRPr lang="tr-TR" sz="2200" dirty="0"/>
          </a:p>
          <a:p>
            <a:pPr algn="just"/>
            <a:endParaRPr lang="tr-TR" sz="2200" dirty="0"/>
          </a:p>
        </p:txBody>
      </p:sp>
    </p:spTree>
    <p:extLst>
      <p:ext uri="{BB962C8B-B14F-4D97-AF65-F5344CB8AC3E}">
        <p14:creationId xmlns:p14="http://schemas.microsoft.com/office/powerpoint/2010/main" val="1490669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B41102-0270-4D85-98B8-79673F4FC61A}"/>
              </a:ext>
            </a:extLst>
          </p:cNvPr>
          <p:cNvSpPr>
            <a:spLocks noGrp="1"/>
          </p:cNvSpPr>
          <p:nvPr>
            <p:ph type="title"/>
          </p:nvPr>
        </p:nvSpPr>
        <p:spPr/>
        <p:txBody>
          <a:bodyPr/>
          <a:lstStyle/>
          <a:p>
            <a:r>
              <a:rPr lang="tr-TR" dirty="0"/>
              <a:t>Oturum Katmanı(</a:t>
            </a:r>
            <a:r>
              <a:rPr lang="tr-TR" dirty="0" err="1"/>
              <a:t>Session</a:t>
            </a:r>
            <a:r>
              <a:rPr lang="tr-TR" dirty="0"/>
              <a:t> Katmanı)</a:t>
            </a:r>
          </a:p>
        </p:txBody>
      </p:sp>
      <p:sp>
        <p:nvSpPr>
          <p:cNvPr id="3" name="İçerik Yer Tutucusu 2">
            <a:extLst>
              <a:ext uri="{FF2B5EF4-FFF2-40B4-BE49-F238E27FC236}">
                <a16:creationId xmlns:a16="http://schemas.microsoft.com/office/drawing/2014/main" id="{A1BB0D9D-5A5F-43B7-8BB6-1AE6DC6B0404}"/>
              </a:ext>
            </a:extLst>
          </p:cNvPr>
          <p:cNvSpPr>
            <a:spLocks noGrp="1"/>
          </p:cNvSpPr>
          <p:nvPr>
            <p:ph idx="1"/>
          </p:nvPr>
        </p:nvSpPr>
        <p:spPr/>
        <p:txBody>
          <a:bodyPr>
            <a:normAutofit fontScale="85000" lnSpcReduction="20000"/>
          </a:bodyPr>
          <a:lstStyle/>
          <a:p>
            <a:pPr algn="just"/>
            <a:r>
              <a:rPr lang="tr-TR" sz="2200" dirty="0"/>
              <a:t>İki cihaz arasındaki Oturumun kurulması, yönetilmesi ve sonlandırılmasını sağlar.</a:t>
            </a:r>
          </a:p>
          <a:p>
            <a:pPr algn="just"/>
            <a:endParaRPr lang="tr-TR" sz="2200" dirty="0"/>
          </a:p>
          <a:p>
            <a:pPr algn="just"/>
            <a:r>
              <a:rPr lang="tr-TR" sz="2200" dirty="0"/>
              <a:t>Haberleşmenin organize ve senkronize edilmesini sağlar. Örneğin üçüncü bilgisayar iletişime dahil olduğunda oturum katmanı bu iletişimi organize eder.</a:t>
            </a:r>
          </a:p>
          <a:p>
            <a:pPr algn="just"/>
            <a:endParaRPr lang="tr-TR" sz="2200" dirty="0"/>
          </a:p>
          <a:p>
            <a:pPr algn="just"/>
            <a:r>
              <a:rPr lang="tr-TR" sz="2200" dirty="0"/>
              <a:t>Cihazlar arasında iletişim türüne de (</a:t>
            </a:r>
            <a:r>
              <a:rPr lang="tr-TR" sz="2200" dirty="0" err="1"/>
              <a:t>simplex</a:t>
            </a:r>
            <a:r>
              <a:rPr lang="tr-TR" sz="2200" dirty="0"/>
              <a:t>, </a:t>
            </a:r>
            <a:r>
              <a:rPr lang="tr-TR" sz="2200" dirty="0" err="1"/>
              <a:t>half</a:t>
            </a:r>
            <a:r>
              <a:rPr lang="tr-TR" sz="2200" dirty="0"/>
              <a:t> </a:t>
            </a:r>
            <a:r>
              <a:rPr lang="tr-TR" sz="2200" dirty="0" err="1"/>
              <a:t>duplex</a:t>
            </a:r>
            <a:r>
              <a:rPr lang="tr-TR" sz="2200" dirty="0"/>
              <a:t>, </a:t>
            </a:r>
            <a:r>
              <a:rPr lang="tr-TR" sz="2200" dirty="0" err="1"/>
              <a:t>full</a:t>
            </a:r>
            <a:r>
              <a:rPr lang="tr-TR" sz="2200" dirty="0"/>
              <a:t> </a:t>
            </a:r>
            <a:r>
              <a:rPr lang="tr-TR" sz="2200" dirty="0" err="1"/>
              <a:t>duplex</a:t>
            </a:r>
            <a:r>
              <a:rPr lang="tr-TR" sz="2200" dirty="0"/>
              <a:t>)  yine bu katmanda karar verilir.</a:t>
            </a:r>
          </a:p>
          <a:p>
            <a:pPr algn="just"/>
            <a:endParaRPr lang="tr-TR" sz="2200" dirty="0"/>
          </a:p>
          <a:p>
            <a:pPr algn="just"/>
            <a:r>
              <a:rPr lang="tr-TR" sz="2200" dirty="0"/>
              <a:t>Eğer veri iletiminde hata oluşmuş ise tekrar gönderilmesine karar verir.</a:t>
            </a:r>
          </a:p>
          <a:p>
            <a:pPr algn="just"/>
            <a:endParaRPr lang="tr-TR" sz="2200" dirty="0"/>
          </a:p>
          <a:p>
            <a:pPr algn="just"/>
            <a:r>
              <a:rPr lang="tr-TR" sz="2200" dirty="0"/>
              <a:t>Verinin güvenliğini sağlar.</a:t>
            </a:r>
          </a:p>
          <a:p>
            <a:pPr algn="just"/>
            <a:endParaRPr lang="tr-TR" sz="2200" dirty="0"/>
          </a:p>
          <a:p>
            <a:pPr algn="just"/>
            <a:r>
              <a:rPr lang="tr-TR" sz="2200" dirty="0"/>
              <a:t>Bu katmanda çalışan protokollere örnek;</a:t>
            </a:r>
          </a:p>
          <a:p>
            <a:pPr lvl="1" algn="just"/>
            <a:r>
              <a:rPr lang="tr-TR" sz="1800" dirty="0"/>
              <a:t> </a:t>
            </a:r>
            <a:r>
              <a:rPr lang="tr-TR" sz="1800" dirty="0" err="1"/>
              <a:t>NetBIOS</a:t>
            </a:r>
            <a:r>
              <a:rPr lang="tr-TR" sz="1800" dirty="0"/>
              <a:t> (Ağa bağlı cihazların birbiri ile haberleşmesini sağlayan uygulama)</a:t>
            </a:r>
          </a:p>
          <a:p>
            <a:pPr lvl="1" algn="just"/>
            <a:r>
              <a:rPr lang="tr-TR" sz="1800" dirty="0"/>
              <a:t> SSL(İnternet üzerinden güvenli iletişim sağlayan bir yapıdadır.)</a:t>
            </a:r>
          </a:p>
        </p:txBody>
      </p:sp>
    </p:spTree>
    <p:extLst>
      <p:ext uri="{BB962C8B-B14F-4D97-AF65-F5344CB8AC3E}">
        <p14:creationId xmlns:p14="http://schemas.microsoft.com/office/powerpoint/2010/main" val="1183412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B72DEFBC-7948-4400-B3E1-C0265F78E43E}"/>
              </a:ext>
            </a:extLst>
          </p:cNvPr>
          <p:cNvPicPr>
            <a:picLocks noGrp="1" noChangeAspect="1"/>
          </p:cNvPicPr>
          <p:nvPr>
            <p:ph idx="1"/>
          </p:nvPr>
        </p:nvPicPr>
        <p:blipFill>
          <a:blip r:embed="rId2"/>
          <a:stretch>
            <a:fillRect/>
          </a:stretch>
        </p:blipFill>
        <p:spPr>
          <a:xfrm>
            <a:off x="836912" y="643466"/>
            <a:ext cx="10518175" cy="5571067"/>
          </a:xfrm>
          <a:prstGeom prst="rect">
            <a:avLst/>
          </a:prstGeom>
        </p:spPr>
      </p:pic>
    </p:spTree>
    <p:extLst>
      <p:ext uri="{BB962C8B-B14F-4D97-AF65-F5344CB8AC3E}">
        <p14:creationId xmlns:p14="http://schemas.microsoft.com/office/powerpoint/2010/main" val="915044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1CDA74-55AE-44D2-8497-BEE227B5E648}"/>
              </a:ext>
            </a:extLst>
          </p:cNvPr>
          <p:cNvSpPr>
            <a:spLocks noGrp="1"/>
          </p:cNvSpPr>
          <p:nvPr>
            <p:ph type="title"/>
          </p:nvPr>
        </p:nvSpPr>
        <p:spPr/>
        <p:txBody>
          <a:bodyPr/>
          <a:lstStyle/>
          <a:p>
            <a:r>
              <a:rPr lang="tr-TR" dirty="0"/>
              <a:t>Sunum Katmanı(Presentation </a:t>
            </a:r>
            <a:r>
              <a:rPr lang="tr-TR" dirty="0" err="1"/>
              <a:t>Layer</a:t>
            </a:r>
            <a:r>
              <a:rPr lang="tr-TR" dirty="0"/>
              <a:t>)</a:t>
            </a:r>
          </a:p>
        </p:txBody>
      </p:sp>
      <p:sp>
        <p:nvSpPr>
          <p:cNvPr id="3" name="İçerik Yer Tutucusu 2">
            <a:extLst>
              <a:ext uri="{FF2B5EF4-FFF2-40B4-BE49-F238E27FC236}">
                <a16:creationId xmlns:a16="http://schemas.microsoft.com/office/drawing/2014/main" id="{7791D2B2-93F0-4CD6-8A76-29039DF46B64}"/>
              </a:ext>
            </a:extLst>
          </p:cNvPr>
          <p:cNvSpPr>
            <a:spLocks noGrp="1"/>
          </p:cNvSpPr>
          <p:nvPr>
            <p:ph idx="1"/>
          </p:nvPr>
        </p:nvSpPr>
        <p:spPr/>
        <p:txBody>
          <a:bodyPr>
            <a:normAutofit fontScale="85000" lnSpcReduction="20000"/>
          </a:bodyPr>
          <a:lstStyle/>
          <a:p>
            <a:pPr algn="just"/>
            <a:r>
              <a:rPr lang="tr-TR" sz="2200" dirty="0"/>
              <a:t>Bu katmanın temel amacı verinin uygulama katmanı tarafından anlaşılabilir hale gelmesini sağlamaktır.</a:t>
            </a:r>
          </a:p>
          <a:p>
            <a:pPr algn="just"/>
            <a:endParaRPr lang="tr-TR" sz="2200" dirty="0"/>
          </a:p>
          <a:p>
            <a:pPr algn="just"/>
            <a:r>
              <a:rPr lang="tr-TR" sz="2200" dirty="0"/>
              <a:t>Bu katman verileri, uygulama katmanına sunarken veri üzerinde kodlama ve dönüştürme işlemlerini yapar.</a:t>
            </a:r>
          </a:p>
          <a:p>
            <a:pPr algn="just"/>
            <a:endParaRPr lang="tr-TR" sz="2200" dirty="0"/>
          </a:p>
          <a:p>
            <a:pPr algn="just"/>
            <a:r>
              <a:rPr lang="tr-TR" sz="2200" dirty="0"/>
              <a:t>Örneğin farklı işletim sistemlerine aynı veriyi anlamlı kılabilmek için veriyi makine diline çevirmek zorundadır. Bu işletim sistemlerinden birinde veri 8 bit ile anlam kazanırken diğerinde 16 bit ile anlam kazanabilir. Bu sebeple veri genelleştirilmelidir.</a:t>
            </a:r>
          </a:p>
          <a:p>
            <a:pPr algn="just"/>
            <a:endParaRPr lang="tr-TR" sz="2200" dirty="0"/>
          </a:p>
          <a:p>
            <a:pPr algn="just"/>
            <a:r>
              <a:rPr lang="tr-TR" sz="2200" dirty="0"/>
              <a:t> Ayrıca bu katmanda;</a:t>
            </a:r>
          </a:p>
          <a:p>
            <a:pPr lvl="1" algn="just"/>
            <a:r>
              <a:rPr lang="tr-TR" sz="1800" dirty="0"/>
              <a:t> veriyi sıkıştırma/açma,</a:t>
            </a:r>
          </a:p>
          <a:p>
            <a:pPr lvl="1" algn="just"/>
            <a:r>
              <a:rPr lang="tr-TR" sz="1800" dirty="0"/>
              <a:t> şifreleme/şifre çözme,</a:t>
            </a:r>
          </a:p>
          <a:p>
            <a:pPr lvl="1" algn="just"/>
            <a:r>
              <a:rPr lang="tr-TR" sz="1800" dirty="0"/>
              <a:t> Unicode’den ASCII’ye veya tam tersi yönde bir dönüşüm işlemlerini de yerine getirir.</a:t>
            </a:r>
          </a:p>
          <a:p>
            <a:pPr algn="just"/>
            <a:endParaRPr lang="tr-TR" sz="2200" dirty="0"/>
          </a:p>
          <a:p>
            <a:pPr algn="just"/>
            <a:r>
              <a:rPr lang="tr-TR" sz="2200" dirty="0"/>
              <a:t>PICT ,TIFF ,JPEG ,MIDI ,MPEG, HTML.</a:t>
            </a:r>
          </a:p>
          <a:p>
            <a:pPr lvl="1" algn="just"/>
            <a:endParaRPr lang="tr-TR" sz="1800" dirty="0"/>
          </a:p>
          <a:p>
            <a:pPr marL="457200" lvl="1" indent="0" algn="just">
              <a:buNone/>
            </a:pPr>
            <a:endParaRPr lang="tr-TR" sz="1800" dirty="0"/>
          </a:p>
        </p:txBody>
      </p:sp>
    </p:spTree>
    <p:extLst>
      <p:ext uri="{BB962C8B-B14F-4D97-AF65-F5344CB8AC3E}">
        <p14:creationId xmlns:p14="http://schemas.microsoft.com/office/powerpoint/2010/main" val="1210761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3B9898-88A9-435B-98F7-864EACD4227B}"/>
              </a:ext>
            </a:extLst>
          </p:cNvPr>
          <p:cNvSpPr>
            <a:spLocks noGrp="1"/>
          </p:cNvSpPr>
          <p:nvPr>
            <p:ph type="title"/>
          </p:nvPr>
        </p:nvSpPr>
        <p:spPr/>
        <p:txBody>
          <a:bodyPr/>
          <a:lstStyle/>
          <a:p>
            <a:pPr algn="ctr"/>
            <a:r>
              <a:rPr lang="tr-TR" dirty="0"/>
              <a:t>OSI Modeli</a:t>
            </a:r>
          </a:p>
        </p:txBody>
      </p:sp>
      <p:sp>
        <p:nvSpPr>
          <p:cNvPr id="3" name="İçerik Yer Tutucusu 2">
            <a:extLst>
              <a:ext uri="{FF2B5EF4-FFF2-40B4-BE49-F238E27FC236}">
                <a16:creationId xmlns:a16="http://schemas.microsoft.com/office/drawing/2014/main" id="{1BE06817-F8A9-453F-91C2-6AA114352146}"/>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C3F1E694-3A67-4195-9299-EADEC8B2203E}"/>
              </a:ext>
            </a:extLst>
          </p:cNvPr>
          <p:cNvPicPr>
            <a:picLocks noChangeAspect="1"/>
          </p:cNvPicPr>
          <p:nvPr/>
        </p:nvPicPr>
        <p:blipFill>
          <a:blip r:embed="rId2"/>
          <a:stretch>
            <a:fillRect/>
          </a:stretch>
        </p:blipFill>
        <p:spPr>
          <a:xfrm>
            <a:off x="163383" y="1331949"/>
            <a:ext cx="7447980" cy="5338689"/>
          </a:xfrm>
          <a:prstGeom prst="rect">
            <a:avLst/>
          </a:prstGeom>
        </p:spPr>
      </p:pic>
      <p:pic>
        <p:nvPicPr>
          <p:cNvPr id="5" name="Resim 4">
            <a:extLst>
              <a:ext uri="{FF2B5EF4-FFF2-40B4-BE49-F238E27FC236}">
                <a16:creationId xmlns:a16="http://schemas.microsoft.com/office/drawing/2014/main" id="{FEDDC4A5-5E28-45DD-AEF8-BDCBAA9D6BA2}"/>
              </a:ext>
            </a:extLst>
          </p:cNvPr>
          <p:cNvPicPr>
            <a:picLocks noChangeAspect="1"/>
          </p:cNvPicPr>
          <p:nvPr/>
        </p:nvPicPr>
        <p:blipFill>
          <a:blip r:embed="rId3"/>
          <a:stretch>
            <a:fillRect/>
          </a:stretch>
        </p:blipFill>
        <p:spPr>
          <a:xfrm>
            <a:off x="7862668" y="2374289"/>
            <a:ext cx="3810000" cy="2390775"/>
          </a:xfrm>
          <a:prstGeom prst="rect">
            <a:avLst/>
          </a:prstGeom>
        </p:spPr>
      </p:pic>
    </p:spTree>
    <p:extLst>
      <p:ext uri="{BB962C8B-B14F-4D97-AF65-F5344CB8AC3E}">
        <p14:creationId xmlns:p14="http://schemas.microsoft.com/office/powerpoint/2010/main" val="83119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371F51-1BBF-4672-9B6A-8B84C9D597E2}"/>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96146E2D-5727-443B-B81F-896CA4C2FDE2}"/>
              </a:ext>
            </a:extLst>
          </p:cNvPr>
          <p:cNvSpPr>
            <a:spLocks noGrp="1"/>
          </p:cNvSpPr>
          <p:nvPr>
            <p:ph idx="1"/>
          </p:nvPr>
        </p:nvSpPr>
        <p:spPr/>
        <p:txBody>
          <a:bodyPr/>
          <a:lstStyle/>
          <a:p>
            <a:endParaRPr lang="tr-TR"/>
          </a:p>
        </p:txBody>
      </p:sp>
      <p:pic>
        <p:nvPicPr>
          <p:cNvPr id="6" name="Resim 5">
            <a:extLst>
              <a:ext uri="{FF2B5EF4-FFF2-40B4-BE49-F238E27FC236}">
                <a16:creationId xmlns:a16="http://schemas.microsoft.com/office/drawing/2014/main" id="{7D41BFDF-D885-4E10-8DF2-A80C5DB9F8C1}"/>
              </a:ext>
            </a:extLst>
          </p:cNvPr>
          <p:cNvPicPr>
            <a:picLocks noChangeAspect="1"/>
          </p:cNvPicPr>
          <p:nvPr/>
        </p:nvPicPr>
        <p:blipFill>
          <a:blip r:embed="rId2"/>
          <a:stretch>
            <a:fillRect/>
          </a:stretch>
        </p:blipFill>
        <p:spPr>
          <a:xfrm>
            <a:off x="548203" y="1420924"/>
            <a:ext cx="10515599" cy="4890976"/>
          </a:xfrm>
          <a:prstGeom prst="rect">
            <a:avLst/>
          </a:prstGeom>
        </p:spPr>
      </p:pic>
    </p:spTree>
    <p:extLst>
      <p:ext uri="{BB962C8B-B14F-4D97-AF65-F5344CB8AC3E}">
        <p14:creationId xmlns:p14="http://schemas.microsoft.com/office/powerpoint/2010/main" val="3764464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95BC02-1079-4419-82F6-CC71EFE354C3}"/>
              </a:ext>
            </a:extLst>
          </p:cNvPr>
          <p:cNvSpPr>
            <a:spLocks noGrp="1"/>
          </p:cNvSpPr>
          <p:nvPr>
            <p:ph type="title"/>
          </p:nvPr>
        </p:nvSpPr>
        <p:spPr>
          <a:xfrm>
            <a:off x="838199" y="365125"/>
            <a:ext cx="10979727" cy="1325563"/>
          </a:xfrm>
        </p:spPr>
        <p:txBody>
          <a:bodyPr>
            <a:normAutofit fontScale="90000"/>
          </a:bodyPr>
          <a:lstStyle/>
          <a:p>
            <a:r>
              <a:rPr lang="tr-TR" dirty="0"/>
              <a:t>EBCDIC(</a:t>
            </a:r>
            <a:r>
              <a:rPr lang="tr-TR" dirty="0" err="1"/>
              <a:t>Extended</a:t>
            </a:r>
            <a:r>
              <a:rPr lang="tr-TR" dirty="0"/>
              <a:t> </a:t>
            </a:r>
            <a:r>
              <a:rPr lang="tr-TR" dirty="0" err="1"/>
              <a:t>Binary</a:t>
            </a:r>
            <a:r>
              <a:rPr lang="tr-TR" dirty="0"/>
              <a:t> </a:t>
            </a:r>
            <a:r>
              <a:rPr lang="tr-TR" dirty="0" err="1"/>
              <a:t>Coded</a:t>
            </a:r>
            <a:r>
              <a:rPr lang="tr-TR" dirty="0"/>
              <a:t> </a:t>
            </a:r>
            <a:r>
              <a:rPr lang="tr-TR" dirty="0" err="1"/>
              <a:t>Decimal</a:t>
            </a:r>
            <a:r>
              <a:rPr lang="tr-TR" dirty="0"/>
              <a:t> </a:t>
            </a:r>
            <a:r>
              <a:rPr lang="tr-TR" dirty="0" err="1"/>
              <a:t>Interchange</a:t>
            </a:r>
            <a:r>
              <a:rPr lang="tr-TR" dirty="0"/>
              <a:t> </a:t>
            </a:r>
            <a:r>
              <a:rPr lang="tr-TR" dirty="0" err="1"/>
              <a:t>Code</a:t>
            </a:r>
            <a:r>
              <a:rPr lang="tr-TR" dirty="0"/>
              <a:t> =</a:t>
            </a:r>
            <a:br>
              <a:rPr lang="tr-TR" dirty="0"/>
            </a:br>
            <a:r>
              <a:rPr lang="tr-TR" dirty="0"/>
              <a:t>Genişletilmiş İkilik Kodlu Ondalık Değişim Kodu)</a:t>
            </a:r>
          </a:p>
        </p:txBody>
      </p:sp>
      <p:sp>
        <p:nvSpPr>
          <p:cNvPr id="3" name="İçerik Yer Tutucusu 2">
            <a:extLst>
              <a:ext uri="{FF2B5EF4-FFF2-40B4-BE49-F238E27FC236}">
                <a16:creationId xmlns:a16="http://schemas.microsoft.com/office/drawing/2014/main" id="{4DD1B41F-74B9-40EE-A144-4D4BF6B41CC4}"/>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EECAC80B-859F-48F7-AA3A-25894F113DE9}"/>
              </a:ext>
            </a:extLst>
          </p:cNvPr>
          <p:cNvPicPr>
            <a:picLocks noChangeAspect="1"/>
          </p:cNvPicPr>
          <p:nvPr/>
        </p:nvPicPr>
        <p:blipFill>
          <a:blip r:embed="rId2"/>
          <a:stretch>
            <a:fillRect/>
          </a:stretch>
        </p:blipFill>
        <p:spPr>
          <a:xfrm>
            <a:off x="3240258" y="1871971"/>
            <a:ext cx="5711483" cy="4620904"/>
          </a:xfrm>
          <a:prstGeom prst="rect">
            <a:avLst/>
          </a:prstGeom>
        </p:spPr>
      </p:pic>
    </p:spTree>
    <p:extLst>
      <p:ext uri="{BB962C8B-B14F-4D97-AF65-F5344CB8AC3E}">
        <p14:creationId xmlns:p14="http://schemas.microsoft.com/office/powerpoint/2010/main" val="1934616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7DC8D6-901B-4C26-BE7B-43429A1E2D42}"/>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308E8BBA-367A-4A57-89D4-2A1935651CF0}"/>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7BA911B6-0C74-40CB-B9E0-964AA919F4C1}"/>
              </a:ext>
            </a:extLst>
          </p:cNvPr>
          <p:cNvPicPr>
            <a:picLocks noChangeAspect="1"/>
          </p:cNvPicPr>
          <p:nvPr/>
        </p:nvPicPr>
        <p:blipFill>
          <a:blip r:embed="rId2"/>
          <a:stretch>
            <a:fillRect/>
          </a:stretch>
        </p:blipFill>
        <p:spPr>
          <a:xfrm>
            <a:off x="2286000" y="1348581"/>
            <a:ext cx="7620000" cy="5305425"/>
          </a:xfrm>
          <a:prstGeom prst="rect">
            <a:avLst/>
          </a:prstGeom>
        </p:spPr>
      </p:pic>
    </p:spTree>
    <p:extLst>
      <p:ext uri="{BB962C8B-B14F-4D97-AF65-F5344CB8AC3E}">
        <p14:creationId xmlns:p14="http://schemas.microsoft.com/office/powerpoint/2010/main" val="1681078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8E9776-FA5D-4A88-AD9E-68AA7AACBCE5}"/>
              </a:ext>
            </a:extLst>
          </p:cNvPr>
          <p:cNvSpPr>
            <a:spLocks noGrp="1"/>
          </p:cNvSpPr>
          <p:nvPr>
            <p:ph type="title"/>
          </p:nvPr>
        </p:nvSpPr>
        <p:spPr/>
        <p:txBody>
          <a:bodyPr/>
          <a:lstStyle/>
          <a:p>
            <a:r>
              <a:rPr lang="tr-TR" dirty="0"/>
              <a:t>Uygulama Katmanı(Application Katmanı)</a:t>
            </a:r>
          </a:p>
        </p:txBody>
      </p:sp>
      <p:sp>
        <p:nvSpPr>
          <p:cNvPr id="3" name="İçerik Yer Tutucusu 2">
            <a:extLst>
              <a:ext uri="{FF2B5EF4-FFF2-40B4-BE49-F238E27FC236}">
                <a16:creationId xmlns:a16="http://schemas.microsoft.com/office/drawing/2014/main" id="{10191F21-B8E4-42C7-9D35-2683748A3B34}"/>
              </a:ext>
            </a:extLst>
          </p:cNvPr>
          <p:cNvSpPr>
            <a:spLocks noGrp="1"/>
          </p:cNvSpPr>
          <p:nvPr>
            <p:ph idx="1"/>
          </p:nvPr>
        </p:nvSpPr>
        <p:spPr/>
        <p:txBody>
          <a:bodyPr>
            <a:normAutofit/>
          </a:bodyPr>
          <a:lstStyle/>
          <a:p>
            <a:pPr algn="just"/>
            <a:r>
              <a:rPr lang="tr-TR" sz="2200" dirty="0"/>
              <a:t>Kullanıcıya en yakın katmandır.</a:t>
            </a:r>
          </a:p>
          <a:p>
            <a:pPr algn="just"/>
            <a:endParaRPr lang="tr-TR" sz="2200" dirty="0"/>
          </a:p>
          <a:p>
            <a:pPr algn="just"/>
            <a:r>
              <a:rPr lang="tr-TR" sz="2200" dirty="0"/>
              <a:t>Kullanıcı tarafından çalıştırılan tüm uygulamalar bu katmandadır.</a:t>
            </a:r>
          </a:p>
          <a:p>
            <a:pPr algn="just"/>
            <a:endParaRPr lang="tr-TR" sz="2200" dirty="0"/>
          </a:p>
          <a:p>
            <a:pPr algn="just"/>
            <a:r>
              <a:rPr lang="tr-TR" sz="2200" dirty="0"/>
              <a:t>Uygulamalar ile ağ arasındaki geçiş birimidir.</a:t>
            </a:r>
          </a:p>
          <a:p>
            <a:pPr algn="just"/>
            <a:endParaRPr lang="tr-TR" sz="2200" dirty="0"/>
          </a:p>
          <a:p>
            <a:pPr algn="just"/>
            <a:r>
              <a:rPr lang="tr-TR" sz="2200" dirty="0"/>
              <a:t>Dosya paylaşımı, e-mail, </a:t>
            </a:r>
            <a:r>
              <a:rPr lang="tr-TR" sz="2200" dirty="0" err="1"/>
              <a:t>veritabanı</a:t>
            </a:r>
            <a:r>
              <a:rPr lang="tr-TR" sz="2200" dirty="0"/>
              <a:t> gibi işlemlerin gerçekleştirildiği katmandır.</a:t>
            </a:r>
          </a:p>
          <a:p>
            <a:pPr algn="just"/>
            <a:endParaRPr lang="tr-TR" sz="2200" dirty="0"/>
          </a:p>
          <a:p>
            <a:pPr algn="just"/>
            <a:r>
              <a:rPr lang="tr-TR" sz="2200" dirty="0"/>
              <a:t>HTTP, FTP, </a:t>
            </a:r>
            <a:r>
              <a:rPr lang="pt-BR" sz="2200" dirty="0"/>
              <a:t>SMTP – E-mail (Simple Mail Transfer Protocol)</a:t>
            </a:r>
            <a:r>
              <a:rPr lang="tr-TR" sz="2200" dirty="0"/>
              <a:t>,  DNS</a:t>
            </a:r>
          </a:p>
        </p:txBody>
      </p:sp>
    </p:spTree>
    <p:extLst>
      <p:ext uri="{BB962C8B-B14F-4D97-AF65-F5344CB8AC3E}">
        <p14:creationId xmlns:p14="http://schemas.microsoft.com/office/powerpoint/2010/main" val="3550793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a:extLst>
              <a:ext uri="{FF2B5EF4-FFF2-40B4-BE49-F238E27FC236}">
                <a16:creationId xmlns:a16="http://schemas.microsoft.com/office/drawing/2014/main" id="{BC43470A-E97A-4388-99DE-385996D450D9}"/>
              </a:ext>
            </a:extLst>
          </p:cNvPr>
          <p:cNvPicPr>
            <a:picLocks noGrp="1" noChangeAspect="1"/>
          </p:cNvPicPr>
          <p:nvPr>
            <p:ph idx="1"/>
          </p:nvPr>
        </p:nvPicPr>
        <p:blipFill>
          <a:blip r:embed="rId2"/>
          <a:stretch>
            <a:fillRect/>
          </a:stretch>
        </p:blipFill>
        <p:spPr>
          <a:xfrm>
            <a:off x="1993278" y="643467"/>
            <a:ext cx="8205444"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7883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a:extLst>
              <a:ext uri="{FF2B5EF4-FFF2-40B4-BE49-F238E27FC236}">
                <a16:creationId xmlns:a16="http://schemas.microsoft.com/office/drawing/2014/main" id="{092968A3-7771-4472-9010-2B7BAFA852C6}"/>
              </a:ext>
            </a:extLst>
          </p:cNvPr>
          <p:cNvPicPr>
            <a:picLocks noGrp="1" noChangeAspect="1"/>
          </p:cNvPicPr>
          <p:nvPr>
            <p:ph idx="1"/>
          </p:nvPr>
        </p:nvPicPr>
        <p:blipFill>
          <a:blip r:embed="rId2"/>
          <a:stretch>
            <a:fillRect/>
          </a:stretch>
        </p:blipFill>
        <p:spPr>
          <a:xfrm>
            <a:off x="2040174" y="643467"/>
            <a:ext cx="8111652" cy="5571065"/>
          </a:xfrm>
          <a:prstGeom prst="rect">
            <a:avLst/>
          </a:prstGeom>
          <a:ln>
            <a:noFill/>
          </a:ln>
        </p:spPr>
      </p:pic>
    </p:spTree>
    <p:extLst>
      <p:ext uri="{BB962C8B-B14F-4D97-AF65-F5344CB8AC3E}">
        <p14:creationId xmlns:p14="http://schemas.microsoft.com/office/powerpoint/2010/main" val="1954255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a:extLst>
              <a:ext uri="{FF2B5EF4-FFF2-40B4-BE49-F238E27FC236}">
                <a16:creationId xmlns:a16="http://schemas.microsoft.com/office/drawing/2014/main" id="{C456E6A5-3B68-4125-8A31-0932026D4640}"/>
              </a:ext>
            </a:extLst>
          </p:cNvPr>
          <p:cNvPicPr>
            <a:picLocks noGrp="1" noChangeAspect="1"/>
          </p:cNvPicPr>
          <p:nvPr>
            <p:ph idx="1"/>
          </p:nvPr>
        </p:nvPicPr>
        <p:blipFill>
          <a:blip r:embed="rId2"/>
          <a:stretch>
            <a:fillRect/>
          </a:stretch>
        </p:blipFill>
        <p:spPr>
          <a:xfrm>
            <a:off x="1246575" y="643467"/>
            <a:ext cx="9698850"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724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a:extLst>
              <a:ext uri="{FF2B5EF4-FFF2-40B4-BE49-F238E27FC236}">
                <a16:creationId xmlns:a16="http://schemas.microsoft.com/office/drawing/2014/main" id="{765C3074-B6F8-4C56-8273-AEBD01E2B46A}"/>
              </a:ext>
            </a:extLst>
          </p:cNvPr>
          <p:cNvPicPr>
            <a:picLocks noGrp="1" noChangeAspect="1"/>
          </p:cNvPicPr>
          <p:nvPr>
            <p:ph idx="1"/>
          </p:nvPr>
        </p:nvPicPr>
        <p:blipFill>
          <a:blip r:embed="rId2"/>
          <a:stretch>
            <a:fillRect/>
          </a:stretch>
        </p:blipFill>
        <p:spPr>
          <a:xfrm>
            <a:off x="2219298" y="643467"/>
            <a:ext cx="7753403"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302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a:extLst>
              <a:ext uri="{FF2B5EF4-FFF2-40B4-BE49-F238E27FC236}">
                <a16:creationId xmlns:a16="http://schemas.microsoft.com/office/drawing/2014/main" id="{F9E56445-F007-4A3D-B0D9-5E78CE0A1AF1}"/>
              </a:ext>
            </a:extLst>
          </p:cNvPr>
          <p:cNvPicPr>
            <a:picLocks noGrp="1" noChangeAspect="1"/>
          </p:cNvPicPr>
          <p:nvPr>
            <p:ph idx="1"/>
          </p:nvPr>
        </p:nvPicPr>
        <p:blipFill>
          <a:blip r:embed="rId2"/>
          <a:stretch>
            <a:fillRect/>
          </a:stretch>
        </p:blipFill>
        <p:spPr>
          <a:xfrm>
            <a:off x="1018920" y="643467"/>
            <a:ext cx="10154159"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82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içeren bir resim&#10;&#10;Açıklama otomatik olarak oluşturuldu">
            <a:extLst>
              <a:ext uri="{FF2B5EF4-FFF2-40B4-BE49-F238E27FC236}">
                <a16:creationId xmlns:a16="http://schemas.microsoft.com/office/drawing/2014/main" id="{18BDE70D-8CE1-4D28-B464-A1655463F0E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891" t="15771" r="25090" b="6959"/>
          <a:stretch/>
        </p:blipFill>
        <p:spPr>
          <a:xfrm rot="16200000">
            <a:off x="3701655" y="-2296867"/>
            <a:ext cx="4979964" cy="11149280"/>
          </a:xfrm>
          <a:prstGeom prst="rect">
            <a:avLst/>
          </a:prstGeom>
          <a:ln>
            <a:noFill/>
          </a:ln>
        </p:spPr>
      </p:pic>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7969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7863FDD0-8B1C-44BA-A316-418CB9345BEC}"/>
              </a:ext>
            </a:extLst>
          </p:cNvPr>
          <p:cNvPicPr>
            <a:picLocks noGrp="1" noChangeAspect="1"/>
          </p:cNvPicPr>
          <p:nvPr>
            <p:ph idx="1"/>
          </p:nvPr>
        </p:nvPicPr>
        <p:blipFill>
          <a:blip r:embed="rId2"/>
          <a:stretch>
            <a:fillRect/>
          </a:stretch>
        </p:blipFill>
        <p:spPr>
          <a:xfrm>
            <a:off x="2324224" y="643466"/>
            <a:ext cx="7543551" cy="5571067"/>
          </a:xfrm>
          <a:prstGeom prst="rect">
            <a:avLst/>
          </a:prstGeom>
        </p:spPr>
      </p:pic>
    </p:spTree>
    <p:extLst>
      <p:ext uri="{BB962C8B-B14F-4D97-AF65-F5344CB8AC3E}">
        <p14:creationId xmlns:p14="http://schemas.microsoft.com/office/powerpoint/2010/main" val="48447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7444D9-F743-4354-8FB2-E4803FAB4B2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92B71FA-496B-43FA-B328-610771AC105E}"/>
              </a:ext>
            </a:extLst>
          </p:cNvPr>
          <p:cNvSpPr>
            <a:spLocks noGrp="1"/>
          </p:cNvSpPr>
          <p:nvPr>
            <p:ph idx="1"/>
          </p:nvPr>
        </p:nvSpPr>
        <p:spPr/>
        <p:txBody>
          <a:bodyPr>
            <a:normAutofit/>
          </a:bodyPr>
          <a:lstStyle/>
          <a:p>
            <a:pPr marL="0" indent="0" algn="ctr">
              <a:buNone/>
            </a:pPr>
            <a:endParaRPr lang="tr-TR" sz="4000" dirty="0">
              <a:solidFill>
                <a:srgbClr val="FF0000"/>
              </a:solidFill>
            </a:endParaRPr>
          </a:p>
          <a:p>
            <a:pPr marL="0" indent="0" algn="ctr">
              <a:buNone/>
            </a:pPr>
            <a:endParaRPr lang="tr-TR" sz="4000" dirty="0">
              <a:solidFill>
                <a:srgbClr val="FF0000"/>
              </a:solidFill>
            </a:endParaRPr>
          </a:p>
          <a:p>
            <a:pPr marL="0" indent="0" algn="ctr">
              <a:buNone/>
            </a:pPr>
            <a:r>
              <a:rPr lang="tr-TR" sz="4000" dirty="0">
                <a:solidFill>
                  <a:srgbClr val="FF0000"/>
                </a:solidFill>
              </a:rPr>
              <a:t>Uzaktan Eğitim Dönemince Lütfen Evinizden Çıkmayın!!</a:t>
            </a:r>
          </a:p>
        </p:txBody>
      </p:sp>
    </p:spTree>
    <p:extLst>
      <p:ext uri="{BB962C8B-B14F-4D97-AF65-F5344CB8AC3E}">
        <p14:creationId xmlns:p14="http://schemas.microsoft.com/office/powerpoint/2010/main" val="25533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a:extLst>
              <a:ext uri="{FF2B5EF4-FFF2-40B4-BE49-F238E27FC236}">
                <a16:creationId xmlns:a16="http://schemas.microsoft.com/office/drawing/2014/main" id="{E05F0D67-6D48-4D1A-B6EB-3A9F2AA0E242}"/>
              </a:ext>
            </a:extLst>
          </p:cNvPr>
          <p:cNvPicPr>
            <a:picLocks noGrp="1" noChangeAspect="1"/>
          </p:cNvPicPr>
          <p:nvPr>
            <p:ph idx="1"/>
          </p:nvPr>
        </p:nvPicPr>
        <p:blipFill>
          <a:blip r:embed="rId2"/>
          <a:stretch>
            <a:fillRect/>
          </a:stretch>
        </p:blipFill>
        <p:spPr>
          <a:xfrm>
            <a:off x="1993278" y="643467"/>
            <a:ext cx="8205444" cy="5571065"/>
          </a:xfrm>
          <a:prstGeom prst="rect">
            <a:avLst/>
          </a:prstGeom>
          <a:ln>
            <a:noFill/>
          </a:ln>
        </p:spPr>
      </p:pic>
    </p:spTree>
    <p:extLst>
      <p:ext uri="{BB962C8B-B14F-4D97-AF65-F5344CB8AC3E}">
        <p14:creationId xmlns:p14="http://schemas.microsoft.com/office/powerpoint/2010/main" val="338970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E6B8CD-871D-4DDE-81A0-019A495AD3D3}"/>
              </a:ext>
            </a:extLst>
          </p:cNvPr>
          <p:cNvSpPr>
            <a:spLocks noGrp="1"/>
          </p:cNvSpPr>
          <p:nvPr>
            <p:ph type="title"/>
          </p:nvPr>
        </p:nvSpPr>
        <p:spPr/>
        <p:txBody>
          <a:bodyPr/>
          <a:lstStyle/>
          <a:p>
            <a:r>
              <a:rPr lang="tr-TR" dirty="0"/>
              <a:t>OSI Başvuru Modeli</a:t>
            </a:r>
          </a:p>
        </p:txBody>
      </p:sp>
      <p:sp>
        <p:nvSpPr>
          <p:cNvPr id="3" name="İçerik Yer Tutucusu 2">
            <a:extLst>
              <a:ext uri="{FF2B5EF4-FFF2-40B4-BE49-F238E27FC236}">
                <a16:creationId xmlns:a16="http://schemas.microsoft.com/office/drawing/2014/main" id="{30BC68D1-C85E-4000-A3A7-D9BA521562C6}"/>
              </a:ext>
            </a:extLst>
          </p:cNvPr>
          <p:cNvSpPr>
            <a:spLocks noGrp="1"/>
          </p:cNvSpPr>
          <p:nvPr>
            <p:ph idx="1"/>
          </p:nvPr>
        </p:nvSpPr>
        <p:spPr/>
        <p:txBody>
          <a:bodyPr>
            <a:normAutofit lnSpcReduction="10000"/>
          </a:bodyPr>
          <a:lstStyle/>
          <a:p>
            <a:pPr algn="just"/>
            <a:r>
              <a:rPr lang="tr-TR" dirty="0"/>
              <a:t>İki bilgisayar arasındaki iletişimi biçimsel olarak tanımlayan ilk kuruluşlardan birisi ISO(International </a:t>
            </a:r>
            <a:r>
              <a:rPr lang="tr-TR" dirty="0" err="1"/>
              <a:t>Organization</a:t>
            </a:r>
            <a:r>
              <a:rPr lang="tr-TR" dirty="0"/>
              <a:t> </a:t>
            </a:r>
            <a:r>
              <a:rPr lang="tr-TR" dirty="0" err="1"/>
              <a:t>for</a:t>
            </a:r>
            <a:r>
              <a:rPr lang="tr-TR" dirty="0"/>
              <a:t> </a:t>
            </a:r>
            <a:r>
              <a:rPr lang="tr-TR" dirty="0" err="1"/>
              <a:t>Standardization</a:t>
            </a:r>
            <a:r>
              <a:rPr lang="tr-TR" dirty="0"/>
              <a:t>) dur.</a:t>
            </a:r>
          </a:p>
          <a:p>
            <a:pPr algn="just"/>
            <a:endParaRPr lang="tr-TR" dirty="0"/>
          </a:p>
          <a:p>
            <a:pPr algn="just"/>
            <a:r>
              <a:rPr lang="tr-TR" dirty="0"/>
              <a:t>ISO uluslararası veri iletişimini geliştiren kuruluşlardan biridir.</a:t>
            </a:r>
          </a:p>
          <a:p>
            <a:pPr algn="just"/>
            <a:endParaRPr lang="tr-TR" dirty="0"/>
          </a:p>
          <a:p>
            <a:pPr algn="just"/>
            <a:r>
              <a:rPr lang="tr-TR" dirty="0"/>
              <a:t>Farklı bilgisayarların ve standartların gelişmesi ile sorunların ortaya çıkması nedeniyle ISO (International </a:t>
            </a:r>
            <a:r>
              <a:rPr lang="tr-TR" dirty="0" err="1"/>
              <a:t>Organization</a:t>
            </a:r>
            <a:r>
              <a:rPr lang="tr-TR" dirty="0"/>
              <a:t> </a:t>
            </a:r>
            <a:r>
              <a:rPr lang="tr-TR" dirty="0" err="1"/>
              <a:t>for</a:t>
            </a:r>
            <a:r>
              <a:rPr lang="tr-TR" dirty="0"/>
              <a:t> </a:t>
            </a:r>
            <a:r>
              <a:rPr lang="tr-TR" dirty="0" err="1"/>
              <a:t>Standardization</a:t>
            </a:r>
            <a:r>
              <a:rPr lang="tr-TR" dirty="0"/>
              <a:t>), OSI (Open </a:t>
            </a:r>
            <a:r>
              <a:rPr lang="tr-TR" dirty="0" err="1"/>
              <a:t>Systems</a:t>
            </a:r>
            <a:r>
              <a:rPr lang="tr-TR" dirty="0"/>
              <a:t> </a:t>
            </a:r>
            <a:r>
              <a:rPr lang="tr-TR" dirty="0" err="1"/>
              <a:t>Interconnection</a:t>
            </a:r>
            <a:r>
              <a:rPr lang="tr-TR" dirty="0"/>
              <a:t>) modelini 1984’te geliştirdi.</a:t>
            </a:r>
          </a:p>
        </p:txBody>
      </p:sp>
    </p:spTree>
    <p:extLst>
      <p:ext uri="{BB962C8B-B14F-4D97-AF65-F5344CB8AC3E}">
        <p14:creationId xmlns:p14="http://schemas.microsoft.com/office/powerpoint/2010/main" val="342581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122999-9F0B-4B5F-B402-8ECA349407C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1492B03-20F5-447E-BC30-6B90BEFA10B1}"/>
              </a:ext>
            </a:extLst>
          </p:cNvPr>
          <p:cNvSpPr>
            <a:spLocks noGrp="1"/>
          </p:cNvSpPr>
          <p:nvPr>
            <p:ph idx="1"/>
          </p:nvPr>
        </p:nvSpPr>
        <p:spPr/>
        <p:txBody>
          <a:bodyPr>
            <a:normAutofit fontScale="85000" lnSpcReduction="20000"/>
          </a:bodyPr>
          <a:lstStyle/>
          <a:p>
            <a:pPr algn="just"/>
            <a:r>
              <a:rPr lang="tr-TR" dirty="0"/>
              <a:t>OSI ağ katman yapısından önce her donanım üreticisi kendine özgü bir ağ politikası izlediğinden, aynı ağda farklı üreticilerin donanımları çalışamamaktaydı.</a:t>
            </a:r>
          </a:p>
          <a:p>
            <a:pPr algn="just"/>
            <a:endParaRPr lang="tr-TR" dirty="0"/>
          </a:p>
          <a:p>
            <a:pPr algn="just"/>
            <a:r>
              <a:rPr lang="tr-TR" dirty="0"/>
              <a:t>OSI yapısı ile beraber farklı üreticilere ait donanımların uyumsuzlukları kaldırılarak aynı ağda uyumlu şekilde çalışmasına olanak sağlanmıştır.</a:t>
            </a:r>
          </a:p>
          <a:p>
            <a:pPr algn="just"/>
            <a:endParaRPr lang="tr-TR" dirty="0"/>
          </a:p>
          <a:p>
            <a:pPr algn="just"/>
            <a:r>
              <a:rPr lang="tr-TR" dirty="0"/>
              <a:t>OSI yapısı ağı yedi katmana ayrılmıştır.</a:t>
            </a:r>
          </a:p>
          <a:p>
            <a:pPr algn="just"/>
            <a:endParaRPr lang="tr-TR" dirty="0"/>
          </a:p>
          <a:p>
            <a:pPr algn="just"/>
            <a:r>
              <a:rPr lang="tr-TR" dirty="0"/>
              <a:t>Bu katmanlarda haberleşme esnasında kullanılan protokoller ve donanımlar bulunur.</a:t>
            </a:r>
          </a:p>
          <a:p>
            <a:pPr algn="just"/>
            <a:endParaRPr lang="tr-TR" dirty="0"/>
          </a:p>
          <a:p>
            <a:pPr algn="just"/>
            <a:r>
              <a:rPr lang="tr-TR" dirty="0"/>
              <a:t>Bu katman birbirine bağımlıdır.</a:t>
            </a:r>
          </a:p>
        </p:txBody>
      </p:sp>
    </p:spTree>
    <p:extLst>
      <p:ext uri="{BB962C8B-B14F-4D97-AF65-F5344CB8AC3E}">
        <p14:creationId xmlns:p14="http://schemas.microsoft.com/office/powerpoint/2010/main" val="151123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D45032-DCF6-4C04-9AA1-946852B2573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E1C0B11-E7A5-4A32-A7EB-940E79E55BB0}"/>
              </a:ext>
            </a:extLst>
          </p:cNvPr>
          <p:cNvSpPr>
            <a:spLocks noGrp="1"/>
          </p:cNvSpPr>
          <p:nvPr>
            <p:ph idx="1"/>
          </p:nvPr>
        </p:nvSpPr>
        <p:spPr/>
        <p:txBody>
          <a:bodyPr/>
          <a:lstStyle/>
          <a:p>
            <a:pPr algn="just"/>
            <a:r>
              <a:rPr lang="tr-TR" dirty="0"/>
              <a:t>Veri gönderimi yapılırken veri gönderici tarafında en üst katmandan yola çıkarak alıcının ise en alt katmanından başlayarak yukarı doğru tırmanır.</a:t>
            </a:r>
          </a:p>
        </p:txBody>
      </p:sp>
      <p:pic>
        <p:nvPicPr>
          <p:cNvPr id="4" name="Resim 3">
            <a:extLst>
              <a:ext uri="{FF2B5EF4-FFF2-40B4-BE49-F238E27FC236}">
                <a16:creationId xmlns:a16="http://schemas.microsoft.com/office/drawing/2014/main" id="{C9DA8830-1F04-43BD-8570-07D0F0EE9BB4}"/>
              </a:ext>
            </a:extLst>
          </p:cNvPr>
          <p:cNvPicPr>
            <a:picLocks noChangeAspect="1"/>
          </p:cNvPicPr>
          <p:nvPr/>
        </p:nvPicPr>
        <p:blipFill>
          <a:blip r:embed="rId2"/>
          <a:stretch>
            <a:fillRect/>
          </a:stretch>
        </p:blipFill>
        <p:spPr>
          <a:xfrm>
            <a:off x="7076212" y="3463636"/>
            <a:ext cx="3810000" cy="2390775"/>
          </a:xfrm>
          <a:prstGeom prst="rect">
            <a:avLst/>
          </a:prstGeom>
        </p:spPr>
      </p:pic>
      <p:pic>
        <p:nvPicPr>
          <p:cNvPr id="5" name="Resim 4">
            <a:extLst>
              <a:ext uri="{FF2B5EF4-FFF2-40B4-BE49-F238E27FC236}">
                <a16:creationId xmlns:a16="http://schemas.microsoft.com/office/drawing/2014/main" id="{C834DB94-E949-437C-8773-BCAF5AAB4966}"/>
              </a:ext>
            </a:extLst>
          </p:cNvPr>
          <p:cNvPicPr>
            <a:picLocks noChangeAspect="1"/>
          </p:cNvPicPr>
          <p:nvPr/>
        </p:nvPicPr>
        <p:blipFill>
          <a:blip r:embed="rId3"/>
          <a:stretch>
            <a:fillRect/>
          </a:stretch>
        </p:blipFill>
        <p:spPr>
          <a:xfrm>
            <a:off x="450166" y="3080415"/>
            <a:ext cx="4665624" cy="3930728"/>
          </a:xfrm>
          <a:prstGeom prst="rect">
            <a:avLst/>
          </a:prstGeom>
        </p:spPr>
      </p:pic>
    </p:spTree>
    <p:extLst>
      <p:ext uri="{BB962C8B-B14F-4D97-AF65-F5344CB8AC3E}">
        <p14:creationId xmlns:p14="http://schemas.microsoft.com/office/powerpoint/2010/main" val="118437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579AC4-EDE5-4002-BB8D-AA907F672F2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7CD3823-3673-4742-B5DC-67710ED01336}"/>
              </a:ext>
            </a:extLst>
          </p:cNvPr>
          <p:cNvSpPr>
            <a:spLocks noGrp="1"/>
          </p:cNvSpPr>
          <p:nvPr>
            <p:ph idx="1"/>
          </p:nvPr>
        </p:nvSpPr>
        <p:spPr/>
        <p:txBody>
          <a:bodyPr/>
          <a:lstStyle/>
          <a:p>
            <a:pPr algn="just"/>
            <a:r>
              <a:rPr lang="tr-TR" dirty="0"/>
              <a:t>En üst katman veriyi temsil ederken, en alttaki katman bit seviyesindeki veriyi temsil etmektedir.</a:t>
            </a:r>
          </a:p>
        </p:txBody>
      </p:sp>
    </p:spTree>
    <p:extLst>
      <p:ext uri="{BB962C8B-B14F-4D97-AF65-F5344CB8AC3E}">
        <p14:creationId xmlns:p14="http://schemas.microsoft.com/office/powerpoint/2010/main" val="725140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DC22FE-2FA6-4571-9159-B7A9568D52F1}"/>
              </a:ext>
            </a:extLst>
          </p:cNvPr>
          <p:cNvSpPr>
            <a:spLocks noGrp="1"/>
          </p:cNvSpPr>
          <p:nvPr>
            <p:ph type="title"/>
          </p:nvPr>
        </p:nvSpPr>
        <p:spPr/>
        <p:txBody>
          <a:bodyPr/>
          <a:lstStyle/>
          <a:p>
            <a:r>
              <a:rPr lang="tr-TR" dirty="0"/>
              <a:t>Fiziksel Katman(</a:t>
            </a:r>
            <a:r>
              <a:rPr lang="tr-TR" dirty="0" err="1"/>
              <a:t>Physical</a:t>
            </a:r>
            <a:r>
              <a:rPr lang="tr-TR" dirty="0"/>
              <a:t> </a:t>
            </a:r>
            <a:r>
              <a:rPr lang="tr-TR" dirty="0" err="1"/>
              <a:t>Layer</a:t>
            </a:r>
            <a:r>
              <a:rPr lang="tr-TR" dirty="0"/>
              <a:t>)</a:t>
            </a:r>
          </a:p>
        </p:txBody>
      </p:sp>
      <p:sp>
        <p:nvSpPr>
          <p:cNvPr id="3" name="İçerik Yer Tutucusu 2">
            <a:extLst>
              <a:ext uri="{FF2B5EF4-FFF2-40B4-BE49-F238E27FC236}">
                <a16:creationId xmlns:a16="http://schemas.microsoft.com/office/drawing/2014/main" id="{2AFFF5D5-5B79-46CC-95F7-19FD3FC4423B}"/>
              </a:ext>
            </a:extLst>
          </p:cNvPr>
          <p:cNvSpPr>
            <a:spLocks noGrp="1"/>
          </p:cNvSpPr>
          <p:nvPr>
            <p:ph idx="1"/>
          </p:nvPr>
        </p:nvSpPr>
        <p:spPr/>
        <p:txBody>
          <a:bodyPr>
            <a:normAutofit fontScale="85000" lnSpcReduction="10000"/>
          </a:bodyPr>
          <a:lstStyle/>
          <a:p>
            <a:pPr algn="just"/>
            <a:r>
              <a:rPr lang="tr-TR" dirty="0"/>
              <a:t>Bu katman verinin kablolar ile iletiminden sorumludur.</a:t>
            </a:r>
          </a:p>
          <a:p>
            <a:pPr algn="just"/>
            <a:endParaRPr lang="tr-TR" dirty="0"/>
          </a:p>
          <a:p>
            <a:pPr algn="just"/>
            <a:r>
              <a:rPr lang="tr-TR" dirty="0"/>
              <a:t>Verinin elektrik, ışık veya radyo sinyallerine çevrim şekli ve aktarımını tanımlar.</a:t>
            </a:r>
          </a:p>
          <a:p>
            <a:pPr algn="just"/>
            <a:endParaRPr lang="tr-TR" dirty="0"/>
          </a:p>
          <a:p>
            <a:pPr algn="just"/>
            <a:r>
              <a:rPr lang="tr-TR" dirty="0"/>
              <a:t>Veri gönderen taraf dijital sinyalleri 1 ve 0 </a:t>
            </a:r>
            <a:r>
              <a:rPr lang="tr-TR" dirty="0" err="1"/>
              <a:t>lardan</a:t>
            </a:r>
            <a:r>
              <a:rPr lang="tr-TR" dirty="0"/>
              <a:t> oluşan veriyi analog sinyaller (</a:t>
            </a:r>
            <a:r>
              <a:rPr lang="tr-TR" dirty="0" err="1"/>
              <a:t>ışık,elektrik</a:t>
            </a:r>
            <a:r>
              <a:rPr lang="tr-TR" dirty="0"/>
              <a:t> veya radyo) sinyallerinden birine çevirerek iletimini sağlar.</a:t>
            </a:r>
          </a:p>
          <a:p>
            <a:pPr algn="just"/>
            <a:endParaRPr lang="tr-TR" dirty="0"/>
          </a:p>
          <a:p>
            <a:pPr algn="just"/>
            <a:r>
              <a:rPr lang="tr-TR" dirty="0"/>
              <a:t>Veriyi alan taraf ise analog sinyalleri, dijital sinyallere çevirir.</a:t>
            </a:r>
          </a:p>
          <a:p>
            <a:pPr algn="just"/>
            <a:endParaRPr lang="tr-TR" dirty="0"/>
          </a:p>
          <a:p>
            <a:pPr algn="just"/>
            <a:r>
              <a:rPr lang="tr-TR" dirty="0"/>
              <a:t>Ağ katmanındaki </a:t>
            </a:r>
            <a:r>
              <a:rPr lang="tr-TR" dirty="0" err="1"/>
              <a:t>HUB’lar</a:t>
            </a:r>
            <a:r>
              <a:rPr lang="tr-TR" dirty="0"/>
              <a:t> fiziksel katman tanımıdır. Fiziksel katman iletişim türleri RS-232, 10Base-T, 1000Base-TX,DSL vb.</a:t>
            </a:r>
          </a:p>
          <a:p>
            <a:pPr algn="just"/>
            <a:endParaRPr lang="tr-TR" dirty="0"/>
          </a:p>
          <a:p>
            <a:pPr algn="just"/>
            <a:endParaRPr lang="tr-TR" dirty="0"/>
          </a:p>
        </p:txBody>
      </p:sp>
    </p:spTree>
    <p:extLst>
      <p:ext uri="{BB962C8B-B14F-4D97-AF65-F5344CB8AC3E}">
        <p14:creationId xmlns:p14="http://schemas.microsoft.com/office/powerpoint/2010/main" val="98666154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913</Words>
  <Application>Microsoft Office PowerPoint</Application>
  <PresentationFormat>Geniş ekran</PresentationFormat>
  <Paragraphs>123</Paragraphs>
  <Slides>30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30</vt:i4>
      </vt:variant>
    </vt:vector>
  </HeadingPairs>
  <TitlesOfParts>
    <vt:vector size="34" baseType="lpstr">
      <vt:lpstr>Arial</vt:lpstr>
      <vt:lpstr>Calibri</vt:lpstr>
      <vt:lpstr>Calibri Light</vt:lpstr>
      <vt:lpstr>Office Teması</vt:lpstr>
      <vt:lpstr>Ağ Katmanları</vt:lpstr>
      <vt:lpstr>OSI Modeli</vt:lpstr>
      <vt:lpstr>PowerPoint Sunusu</vt:lpstr>
      <vt:lpstr>PowerPoint Sunusu</vt:lpstr>
      <vt:lpstr>OSI Başvuru Modeli</vt:lpstr>
      <vt:lpstr>PowerPoint Sunusu</vt:lpstr>
      <vt:lpstr>PowerPoint Sunusu</vt:lpstr>
      <vt:lpstr>PowerPoint Sunusu</vt:lpstr>
      <vt:lpstr>Fiziksel Katman(Physical Layer)</vt:lpstr>
      <vt:lpstr>PowerPoint Sunusu</vt:lpstr>
      <vt:lpstr>Veri Bağı Katmanı(Data Link Layer)</vt:lpstr>
      <vt:lpstr>PowerPoint Sunusu</vt:lpstr>
      <vt:lpstr>PowerPoint Sunusu</vt:lpstr>
      <vt:lpstr>PowerPoint Sunusu</vt:lpstr>
      <vt:lpstr>Ağ Katmanı(Network Katmanı)</vt:lpstr>
      <vt:lpstr>Taşıma Katmanı (Transport Katmanı)</vt:lpstr>
      <vt:lpstr>Oturum Katmanı(Session Katmanı)</vt:lpstr>
      <vt:lpstr>PowerPoint Sunusu</vt:lpstr>
      <vt:lpstr>Sunum Katmanı(Presentation Layer)</vt:lpstr>
      <vt:lpstr>Unicode</vt:lpstr>
      <vt:lpstr>EBCDIC(Extended Binary Coded Decimal Interchange Code = Genişletilmiş İkilik Kodlu Ondalık Değişim Kodu)</vt:lpstr>
      <vt:lpstr>ASCII</vt:lpstr>
      <vt:lpstr>Uygulama Katmanı(Application Katmanı)</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Ağ Katmanları</dc:title>
  <dc:creator>mehmet sinan oruc</dc:creator>
  <cp:lastModifiedBy>mehmet sinan oruc</cp:lastModifiedBy>
  <cp:revision>9</cp:revision>
  <dcterms:created xsi:type="dcterms:W3CDTF">2020-03-23T07:51:52Z</dcterms:created>
  <dcterms:modified xsi:type="dcterms:W3CDTF">2020-03-23T10:04:38Z</dcterms:modified>
</cp:coreProperties>
</file>