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6" r:id="rId11"/>
    <p:sldId id="270" r:id="rId12"/>
    <p:sldId id="267" r:id="rId13"/>
  </p:sldIdLst>
  <p:sldSz cx="18288000" cy="10287000"/>
  <p:notesSz cx="6858000" cy="9144000"/>
  <p:embeddedFontLst>
    <p:embeddedFont>
      <p:font typeface="DM Sans" pitchFamily="2" charset="0"/>
      <p:regular r:id="rId14"/>
    </p:embeddedFont>
    <p:embeddedFont>
      <p:font typeface="DM Sans Bold" charset="0"/>
      <p:regular r:id="rId15"/>
    </p:embeddedFont>
    <p:embeddedFont>
      <p:font typeface="Montserrat Classic Bold" panose="020B0604020202020204" charset="0"/>
      <p:regular r:id="rId16"/>
    </p:embeddedFont>
    <p:embeddedFont>
      <p:font typeface="Oswald" panose="00000500000000000000" pitchFamily="2" charset="0"/>
      <p:regular r:id="rId17"/>
    </p:embeddedFont>
    <p:embeddedFont>
      <p:font typeface="Oswald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8" d="100"/>
          <a:sy n="38" d="100"/>
        </p:scale>
        <p:origin x="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-761499" y="4709989"/>
            <a:ext cx="20002432" cy="1895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509"/>
              </a:lnSpc>
            </a:pPr>
            <a:r>
              <a:rPr lang="en-US" sz="11239" b="1" spc="1101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SALES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332063" y="3277596"/>
            <a:ext cx="9815307" cy="172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25"/>
              </a:lnSpc>
            </a:pPr>
            <a:r>
              <a:rPr lang="en-US" sz="10163" b="1" spc="995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ADIDAS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09920" y="6732093"/>
            <a:ext cx="13421094" cy="1593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6"/>
              </a:lnSpc>
            </a:pPr>
            <a:r>
              <a:rPr lang="en-US" sz="2713" b="1" spc="143" dirty="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NATIONAL INSTITUTE OF BUSINESS MANAGEMENT (HNDDS24.1F/PE)</a:t>
            </a:r>
          </a:p>
          <a:p>
            <a:pPr algn="l">
              <a:lnSpc>
                <a:spcPts val="4286"/>
              </a:lnSpc>
            </a:pPr>
            <a:r>
              <a:rPr lang="en-US" sz="2713" b="1" spc="143" dirty="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CUSTOMER AND OPERATIONS ANALYTICS</a:t>
            </a:r>
          </a:p>
          <a:p>
            <a:pPr algn="l">
              <a:lnSpc>
                <a:spcPts val="4286"/>
              </a:lnSpc>
            </a:pPr>
            <a:r>
              <a:rPr lang="en-US" sz="2713" b="1" spc="143" dirty="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KIC-HNDDS-241-F-001</a:t>
            </a:r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32FDB7C4-D22F-FBF4-77A3-DF2C929B4971}"/>
              </a:ext>
            </a:extLst>
          </p:cNvPr>
          <p:cNvSpPr/>
          <p:nvPr/>
        </p:nvSpPr>
        <p:spPr>
          <a:xfrm>
            <a:off x="14051653" y="184421"/>
            <a:ext cx="3708511" cy="2715070"/>
          </a:xfrm>
          <a:custGeom>
            <a:avLst/>
            <a:gdLst/>
            <a:ahLst/>
            <a:cxnLst/>
            <a:rect l="l" t="t" r="r" b="b"/>
            <a:pathLst>
              <a:path w="5631819" h="3793656">
                <a:moveTo>
                  <a:pt x="0" y="0"/>
                </a:moveTo>
                <a:lnTo>
                  <a:pt x="5631819" y="0"/>
                </a:lnTo>
                <a:lnTo>
                  <a:pt x="5631819" y="3793656"/>
                </a:lnTo>
                <a:lnTo>
                  <a:pt x="0" y="37936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115323" y="1257300"/>
            <a:ext cx="12057353" cy="1640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48"/>
              </a:lnSpc>
            </a:pPr>
            <a:r>
              <a:rPr lang="en-US" sz="10107" b="1" spc="990" dirty="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  <p:sp>
        <p:nvSpPr>
          <p:cNvPr id="4" name="Freeform 4"/>
          <p:cNvSpPr/>
          <p:nvPr/>
        </p:nvSpPr>
        <p:spPr>
          <a:xfrm rot="16355782">
            <a:off x="12368362" y="901883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BE8F987E-4639-658B-2FA7-7016B4DBA2D1}"/>
              </a:ext>
            </a:extLst>
          </p:cNvPr>
          <p:cNvSpPr txBox="1"/>
          <p:nvPr/>
        </p:nvSpPr>
        <p:spPr>
          <a:xfrm>
            <a:off x="3563352" y="2781387"/>
            <a:ext cx="11161294" cy="4608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167"/>
              </a:lnSpc>
            </a:pPr>
            <a:endParaRPr sz="2970" dirty="0">
              <a:solidFill>
                <a:schemeClr val="bg1"/>
              </a:solidFill>
            </a:endParaRPr>
          </a:p>
          <a:p>
            <a:pPr algn="just">
              <a:lnSpc>
                <a:spcPts val="5167"/>
              </a:lnSpc>
            </a:pPr>
            <a:r>
              <a:rPr lang="en-US" sz="2970" dirty="0">
                <a:solidFill>
                  <a:schemeClr val="bg1"/>
                </a:solidFill>
              </a:rPr>
              <a:t>Adidas can enhance growth by boosting online sales, targeting underperforming regions, and strengthening retailer partnerships to maximize market potential.</a:t>
            </a:r>
          </a:p>
          <a:p>
            <a:pPr algn="just">
              <a:lnSpc>
                <a:spcPts val="5167"/>
              </a:lnSpc>
            </a:pPr>
            <a:endParaRPr lang="en-US" sz="2970" spc="291" dirty="0">
              <a:solidFill>
                <a:schemeClr val="bg1"/>
              </a:solidFill>
              <a:latin typeface="DM Sans"/>
              <a:sym typeface="DM Sans"/>
            </a:endParaRPr>
          </a:p>
          <a:p>
            <a:pPr algn="just">
              <a:lnSpc>
                <a:spcPts val="5167"/>
              </a:lnSpc>
            </a:pPr>
            <a:r>
              <a:rPr lang="en-US" sz="2970" dirty="0">
                <a:solidFill>
                  <a:schemeClr val="bg1"/>
                </a:solidFill>
              </a:rPr>
              <a:t>Adopting these strategies will help Adidas improve customer reach, optimize sales channels, and maintain its competitive edge in the market</a:t>
            </a:r>
            <a:endParaRPr lang="en-US" sz="2970" spc="29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9C6096-BD52-480E-5DB0-4DC9B8689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029727A-B965-F275-8485-57AEF1969C35}"/>
              </a:ext>
            </a:extLst>
          </p:cNvPr>
          <p:cNvSpPr/>
          <p:nvPr/>
        </p:nvSpPr>
        <p:spPr>
          <a:xfrm>
            <a:off x="-6943819" y="-5067300"/>
            <a:ext cx="12549286" cy="12969637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62D3FB7-8573-8CA1-5979-9023A2C09D12}"/>
              </a:ext>
            </a:extLst>
          </p:cNvPr>
          <p:cNvSpPr txBox="1"/>
          <p:nvPr/>
        </p:nvSpPr>
        <p:spPr>
          <a:xfrm>
            <a:off x="3115324" y="4288578"/>
            <a:ext cx="12057353" cy="1640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48"/>
              </a:lnSpc>
            </a:pPr>
            <a:r>
              <a:rPr lang="en-US" sz="10107" b="1" spc="990" dirty="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Q &amp; A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D518120-7598-4F50-6CA6-492B9A8788A5}"/>
              </a:ext>
            </a:extLst>
          </p:cNvPr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5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378942" y="4468724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b="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8590" y="2880726"/>
            <a:ext cx="2253578" cy="6428933"/>
            <a:chOff x="-224683" y="-19050"/>
            <a:chExt cx="593535" cy="1693217"/>
          </a:xfrm>
        </p:grpSpPr>
        <p:sp>
          <p:nvSpPr>
            <p:cNvPr id="4" name="Freeform 4"/>
            <p:cNvSpPr/>
            <p:nvPr/>
          </p:nvSpPr>
          <p:spPr>
            <a:xfrm>
              <a:off x="-224683" y="-19050"/>
              <a:ext cx="368852" cy="1674167"/>
            </a:xfrm>
            <a:custGeom>
              <a:avLst/>
              <a:gdLst/>
              <a:ahLst/>
              <a:cxnLst/>
              <a:rect l="l" t="t" r="r" b="b"/>
              <a:pathLst>
                <a:path w="368852" h="1674167">
                  <a:moveTo>
                    <a:pt x="0" y="0"/>
                  </a:moveTo>
                  <a:lnTo>
                    <a:pt x="368852" y="0"/>
                  </a:lnTo>
                  <a:lnTo>
                    <a:pt x="368852" y="1674167"/>
                  </a:lnTo>
                  <a:lnTo>
                    <a:pt x="0" y="167416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6932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714662" y="475019"/>
            <a:ext cx="7416941" cy="1358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50"/>
              </a:lnSpc>
            </a:pPr>
            <a:r>
              <a:rPr lang="en-US" sz="8079" b="1" spc="79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970938" y="3224006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70937" y="4242792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70936" y="555097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70937" y="6826753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85288" y="800800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905571" y="3297812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905571" y="4456960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METHODOLOGY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905571" y="567748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ANALYSIS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05571" y="6843659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SUGGESTIONS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905571" y="8027498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</a:p>
        </p:txBody>
      </p:sp>
      <p:pic>
        <p:nvPicPr>
          <p:cNvPr id="21" name="Picture 20" descr="A person and person sitting on a computer&#10;&#10;Description automatically generated">
            <a:extLst>
              <a:ext uri="{FF2B5EF4-FFF2-40B4-BE49-F238E27FC236}">
                <a16:creationId xmlns:a16="http://schemas.microsoft.com/office/drawing/2014/main" id="{621119D8-5A8D-49AB-BC4B-89315A98B53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9" y="1925814"/>
            <a:ext cx="12552933" cy="8551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182600" y="5829299"/>
            <a:ext cx="9150354" cy="863819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7113798" y="-4485831"/>
            <a:ext cx="10748321" cy="11029061"/>
          </a:xfrm>
          <a:custGeom>
            <a:avLst/>
            <a:gdLst/>
            <a:ahLst/>
            <a:cxnLst/>
            <a:rect l="l" t="t" r="r" b="b"/>
            <a:pathLst>
              <a:path w="10748321" h="11029061">
                <a:moveTo>
                  <a:pt x="0" y="0"/>
                </a:moveTo>
                <a:lnTo>
                  <a:pt x="10748321" y="0"/>
                </a:lnTo>
                <a:lnTo>
                  <a:pt x="10748321" y="11029062"/>
                </a:lnTo>
                <a:lnTo>
                  <a:pt x="0" y="11029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3986589">
            <a:off x="15804563" y="-3420857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4488831" y="831368"/>
            <a:ext cx="7942168" cy="1358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50"/>
              </a:lnSpc>
            </a:pPr>
            <a:r>
              <a:rPr lang="en-US" sz="8079" b="1" spc="791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55100" y="2381042"/>
            <a:ext cx="14472885" cy="7277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67"/>
              </a:lnSpc>
            </a:pPr>
            <a:endParaRPr dirty="0"/>
          </a:p>
          <a:p>
            <a:pPr marL="641223" lvl="1" indent="-320612" algn="just">
              <a:lnSpc>
                <a:spcPts val="5167"/>
              </a:lnSpc>
              <a:buFont typeface="Arial"/>
              <a:buChar char="•"/>
            </a:pPr>
            <a:r>
              <a:rPr lang="en-US" sz="2970" b="1" spc="291" dirty="0">
                <a:solidFill>
                  <a:schemeClr val="tx2">
                    <a:lumMod val="60000"/>
                    <a:lumOff val="4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Founded</a:t>
            </a:r>
            <a:r>
              <a:rPr lang="en-US" sz="2970" spc="291" dirty="0">
                <a:solidFill>
                  <a:schemeClr val="tx2">
                    <a:lumMod val="60000"/>
                    <a:lumOff val="4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2970" spc="291" dirty="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1924 by Adolf </a:t>
            </a:r>
            <a:r>
              <a:rPr lang="en-US" sz="2970" spc="291" dirty="0" err="1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Dassler</a:t>
            </a:r>
            <a:r>
              <a:rPr lang="en-US" sz="2970" spc="291" dirty="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in Herzogenaurach, Germany.</a:t>
            </a:r>
          </a:p>
          <a:p>
            <a:pPr marL="641223" lvl="1" indent="-320612" algn="just">
              <a:lnSpc>
                <a:spcPts val="5167"/>
              </a:lnSpc>
              <a:buFont typeface="Arial"/>
              <a:buChar char="•"/>
            </a:pPr>
            <a:r>
              <a:rPr lang="en-US" sz="2970" b="1" spc="291" dirty="0">
                <a:solidFill>
                  <a:schemeClr val="tx2">
                    <a:lumMod val="60000"/>
                    <a:lumOff val="4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Headquarters</a:t>
            </a:r>
            <a:r>
              <a:rPr lang="en-US" sz="2970" spc="291" dirty="0">
                <a:solidFill>
                  <a:schemeClr val="tx2">
                    <a:lumMod val="60000"/>
                    <a:lumOff val="4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2970" spc="291" dirty="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Herzogenaurach, Germany.</a:t>
            </a:r>
          </a:p>
          <a:p>
            <a:pPr marL="641223" lvl="1" indent="-320612" algn="just">
              <a:lnSpc>
                <a:spcPts val="5167"/>
              </a:lnSpc>
              <a:buFont typeface="Arial"/>
              <a:buChar char="•"/>
            </a:pPr>
            <a:r>
              <a:rPr lang="en-US" sz="2970" b="1" spc="291" dirty="0">
                <a:solidFill>
                  <a:schemeClr val="tx2">
                    <a:lumMod val="60000"/>
                    <a:lumOff val="4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Industry</a:t>
            </a:r>
            <a:r>
              <a:rPr lang="en-US" sz="2970" spc="291" dirty="0">
                <a:solidFill>
                  <a:schemeClr val="tx2">
                    <a:lumMod val="60000"/>
                    <a:lumOff val="4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2970" spc="291" dirty="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Sportswear and accessories manufacturing.</a:t>
            </a:r>
          </a:p>
          <a:p>
            <a:pPr marL="641223" lvl="1" indent="-320612" algn="just">
              <a:lnSpc>
                <a:spcPts val="5167"/>
              </a:lnSpc>
              <a:buFont typeface="Arial"/>
              <a:buChar char="•"/>
            </a:pPr>
            <a:r>
              <a:rPr lang="en-US" sz="2970" b="1" spc="291" dirty="0">
                <a:solidFill>
                  <a:schemeClr val="tx2">
                    <a:lumMod val="60000"/>
                    <a:lumOff val="4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Global Reach</a:t>
            </a:r>
            <a:r>
              <a:rPr lang="en-US" sz="2970" spc="291" dirty="0">
                <a:solidFill>
                  <a:schemeClr val="tx2">
                    <a:lumMod val="60000"/>
                    <a:lumOff val="4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2970" spc="291" dirty="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One of the largest sportswear brands </a:t>
            </a:r>
          </a:p>
          <a:p>
            <a:pPr algn="just">
              <a:lnSpc>
                <a:spcPts val="5167"/>
              </a:lnSpc>
            </a:pPr>
            <a:r>
              <a:rPr lang="en-US" sz="2970" spc="291" dirty="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   worldwide, competing with Nike and Puma.</a:t>
            </a:r>
          </a:p>
          <a:p>
            <a:pPr marL="641223" lvl="1" indent="-320612" algn="just">
              <a:lnSpc>
                <a:spcPts val="5167"/>
              </a:lnSpc>
              <a:buFont typeface="Arial"/>
              <a:buChar char="•"/>
            </a:pPr>
            <a:r>
              <a:rPr lang="en-US" sz="2970" b="1" spc="291" dirty="0">
                <a:solidFill>
                  <a:schemeClr val="tx2">
                    <a:lumMod val="60000"/>
                    <a:lumOff val="4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Iconic Products</a:t>
            </a:r>
            <a:r>
              <a:rPr lang="en-US" sz="2970" spc="291" dirty="0">
                <a:solidFill>
                  <a:schemeClr val="tx2">
                    <a:lumMod val="60000"/>
                    <a:lumOff val="4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2970" spc="291" dirty="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Footwear, apparel, and </a:t>
            </a:r>
          </a:p>
          <a:p>
            <a:pPr algn="just">
              <a:lnSpc>
                <a:spcPts val="5167"/>
              </a:lnSpc>
            </a:pPr>
            <a:r>
              <a:rPr lang="en-US" sz="2970" spc="291" dirty="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  equipment for various sports.</a:t>
            </a:r>
          </a:p>
          <a:p>
            <a:pPr marL="641223" lvl="1" indent="-320612" algn="just">
              <a:lnSpc>
                <a:spcPts val="5167"/>
              </a:lnSpc>
              <a:buFont typeface="Arial"/>
              <a:buChar char="•"/>
            </a:pPr>
            <a:r>
              <a:rPr lang="en-US" sz="2970" b="1" spc="291" dirty="0">
                <a:solidFill>
                  <a:schemeClr val="tx2">
                    <a:lumMod val="60000"/>
                    <a:lumOff val="4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Mission</a:t>
            </a:r>
            <a:r>
              <a:rPr lang="en-US" sz="2970" spc="291" dirty="0">
                <a:solidFill>
                  <a:schemeClr val="tx2">
                    <a:lumMod val="60000"/>
                    <a:lumOff val="4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2970" spc="291" dirty="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To be the best sports brand in the </a:t>
            </a:r>
          </a:p>
          <a:p>
            <a:pPr algn="just">
              <a:lnSpc>
                <a:spcPts val="5167"/>
              </a:lnSpc>
            </a:pPr>
            <a:r>
              <a:rPr lang="en-US" sz="2970" spc="291" dirty="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  world by driving innovation and sustainability.</a:t>
            </a:r>
          </a:p>
          <a:p>
            <a:pPr algn="l">
              <a:lnSpc>
                <a:spcPts val="5167"/>
              </a:lnSpc>
            </a:pPr>
            <a:endParaRPr lang="en-US" sz="2970" spc="291" dirty="0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4121269" y="6543230"/>
            <a:ext cx="3708511" cy="2715070"/>
          </a:xfrm>
          <a:custGeom>
            <a:avLst/>
            <a:gdLst/>
            <a:ahLst/>
            <a:cxnLst/>
            <a:rect l="l" t="t" r="r" b="b"/>
            <a:pathLst>
              <a:path w="5631819" h="3793656">
                <a:moveTo>
                  <a:pt x="0" y="0"/>
                </a:moveTo>
                <a:lnTo>
                  <a:pt x="5631819" y="0"/>
                </a:lnTo>
                <a:lnTo>
                  <a:pt x="5631819" y="3793656"/>
                </a:lnTo>
                <a:lnTo>
                  <a:pt x="0" y="3793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4580061" y="6030339"/>
            <a:ext cx="9031836" cy="8619443"/>
            <a:chOff x="0" y="0"/>
            <a:chExt cx="12042448" cy="11492591"/>
          </a:xfrm>
        </p:grpSpPr>
        <p:sp>
          <p:nvSpPr>
            <p:cNvPr id="4" name="Freeform 4"/>
            <p:cNvSpPr/>
            <p:nvPr/>
          </p:nvSpPr>
          <p:spPr>
            <a:xfrm>
              <a:off x="1036095" y="1522334"/>
              <a:ext cx="9970257" cy="9970257"/>
            </a:xfrm>
            <a:custGeom>
              <a:avLst/>
              <a:gdLst/>
              <a:ahLst/>
              <a:cxnLst/>
              <a:rect l="l" t="t" r="r" b="b"/>
              <a:pathLst>
                <a:path w="9970257" h="9970257">
                  <a:moveTo>
                    <a:pt x="0" y="0"/>
                  </a:moveTo>
                  <a:lnTo>
                    <a:pt x="9970257" y="0"/>
                  </a:lnTo>
                  <a:lnTo>
                    <a:pt x="9970257" y="9970257"/>
                  </a:lnTo>
                  <a:lnTo>
                    <a:pt x="0" y="9970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4566973" y="0"/>
              <a:ext cx="2908502" cy="2908502"/>
            </a:xfrm>
            <a:custGeom>
              <a:avLst/>
              <a:gdLst/>
              <a:ahLst/>
              <a:cxnLst/>
              <a:rect l="l" t="t" r="r" b="b"/>
              <a:pathLst>
                <a:path w="2908502" h="2908502">
                  <a:moveTo>
                    <a:pt x="0" y="0"/>
                  </a:moveTo>
                  <a:lnTo>
                    <a:pt x="2908502" y="0"/>
                  </a:lnTo>
                  <a:lnTo>
                    <a:pt x="2908502" y="2908502"/>
                  </a:lnTo>
                  <a:lnTo>
                    <a:pt x="0" y="29085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397075" y="741761"/>
              <a:ext cx="1248297" cy="1367656"/>
            </a:xfrm>
            <a:custGeom>
              <a:avLst/>
              <a:gdLst/>
              <a:ahLst/>
              <a:cxnLst/>
              <a:rect l="l" t="t" r="r" b="b"/>
              <a:pathLst>
                <a:path w="1248297" h="1367656">
                  <a:moveTo>
                    <a:pt x="0" y="0"/>
                  </a:moveTo>
                  <a:lnTo>
                    <a:pt x="1248297" y="0"/>
                  </a:lnTo>
                  <a:lnTo>
                    <a:pt x="1248297" y="1367655"/>
                  </a:lnTo>
                  <a:lnTo>
                    <a:pt x="0" y="13676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9133946" y="2438209"/>
              <a:ext cx="2908502" cy="2908502"/>
            </a:xfrm>
            <a:custGeom>
              <a:avLst/>
              <a:gdLst/>
              <a:ahLst/>
              <a:cxnLst/>
              <a:rect l="l" t="t" r="r" b="b"/>
              <a:pathLst>
                <a:path w="2908502" h="2908502">
                  <a:moveTo>
                    <a:pt x="0" y="0"/>
                  </a:moveTo>
                  <a:lnTo>
                    <a:pt x="2908502" y="0"/>
                  </a:lnTo>
                  <a:lnTo>
                    <a:pt x="2908502" y="2908502"/>
                  </a:lnTo>
                  <a:lnTo>
                    <a:pt x="0" y="29085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2438209"/>
              <a:ext cx="2908502" cy="2908502"/>
            </a:xfrm>
            <a:custGeom>
              <a:avLst/>
              <a:gdLst/>
              <a:ahLst/>
              <a:cxnLst/>
              <a:rect l="l" t="t" r="r" b="b"/>
              <a:pathLst>
                <a:path w="2908502" h="2908502">
                  <a:moveTo>
                    <a:pt x="0" y="0"/>
                  </a:moveTo>
                  <a:lnTo>
                    <a:pt x="2908502" y="0"/>
                  </a:lnTo>
                  <a:lnTo>
                    <a:pt x="2908502" y="2908502"/>
                  </a:lnTo>
                  <a:lnTo>
                    <a:pt x="0" y="29085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629990" y="3105666"/>
              <a:ext cx="1648521" cy="1573589"/>
            </a:xfrm>
            <a:custGeom>
              <a:avLst/>
              <a:gdLst/>
              <a:ahLst/>
              <a:cxnLst/>
              <a:rect l="l" t="t" r="r" b="b"/>
              <a:pathLst>
                <a:path w="1648521" h="1573589">
                  <a:moveTo>
                    <a:pt x="0" y="0"/>
                  </a:moveTo>
                  <a:lnTo>
                    <a:pt x="1648522" y="0"/>
                  </a:lnTo>
                  <a:lnTo>
                    <a:pt x="1648522" y="1573588"/>
                  </a:lnTo>
                  <a:lnTo>
                    <a:pt x="0" y="15735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9870413" y="3164082"/>
              <a:ext cx="1435567" cy="1456756"/>
            </a:xfrm>
            <a:custGeom>
              <a:avLst/>
              <a:gdLst/>
              <a:ahLst/>
              <a:cxnLst/>
              <a:rect l="l" t="t" r="r" b="b"/>
              <a:pathLst>
                <a:path w="1435567" h="1456756">
                  <a:moveTo>
                    <a:pt x="0" y="0"/>
                  </a:moveTo>
                  <a:lnTo>
                    <a:pt x="1435567" y="0"/>
                  </a:lnTo>
                  <a:lnTo>
                    <a:pt x="1435567" y="1456756"/>
                  </a:lnTo>
                  <a:lnTo>
                    <a:pt x="0" y="1456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74426" y="3377262"/>
            <a:ext cx="3474003" cy="1150917"/>
            <a:chOff x="0" y="0"/>
            <a:chExt cx="914964" cy="3031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14964" cy="303122"/>
            </a:xfrm>
            <a:custGeom>
              <a:avLst/>
              <a:gdLst/>
              <a:ahLst/>
              <a:cxnLst/>
              <a:rect l="l" t="t" r="r" b="b"/>
              <a:pathLst>
                <a:path w="914964" h="303122">
                  <a:moveTo>
                    <a:pt x="0" y="0"/>
                  </a:moveTo>
                  <a:lnTo>
                    <a:pt x="914964" y="0"/>
                  </a:lnTo>
                  <a:lnTo>
                    <a:pt x="914964" y="303122"/>
                  </a:lnTo>
                  <a:lnTo>
                    <a:pt x="0" y="30312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914964" cy="350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098"/>
                </a:lnSpc>
                <a:spcBef>
                  <a:spcPct val="0"/>
                </a:spcBef>
              </a:pPr>
              <a:r>
                <a:rPr lang="en-US" sz="2970" b="1" spc="29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Enable Strategic Decision-Making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887170" y="895350"/>
            <a:ext cx="11552977" cy="1358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50"/>
              </a:lnSpc>
            </a:pPr>
            <a:r>
              <a:rPr lang="en-US" sz="8079" b="1" spc="42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GOALS AND OBJECTIVES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87525" y="4731337"/>
            <a:ext cx="3360904" cy="1706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Provide prescriptive insights to guide Adidas in achieving business growth and innovation.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406999" y="3377262"/>
            <a:ext cx="3474003" cy="1150917"/>
            <a:chOff x="0" y="0"/>
            <a:chExt cx="914964" cy="30312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14964" cy="303122"/>
            </a:xfrm>
            <a:custGeom>
              <a:avLst/>
              <a:gdLst/>
              <a:ahLst/>
              <a:cxnLst/>
              <a:rect l="l" t="t" r="r" b="b"/>
              <a:pathLst>
                <a:path w="914964" h="303122">
                  <a:moveTo>
                    <a:pt x="0" y="0"/>
                  </a:moveTo>
                  <a:lnTo>
                    <a:pt x="914964" y="0"/>
                  </a:lnTo>
                  <a:lnTo>
                    <a:pt x="914964" y="303122"/>
                  </a:lnTo>
                  <a:lnTo>
                    <a:pt x="0" y="30312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914964" cy="350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098"/>
                </a:lnSpc>
                <a:spcBef>
                  <a:spcPct val="0"/>
                </a:spcBef>
              </a:pPr>
              <a:r>
                <a:rPr lang="en-US" sz="2970" b="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Optimize Product Strategy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6288945" y="4731337"/>
            <a:ext cx="5455897" cy="1020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Provide actionable insights to enhance product offerings and meet market demands.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3284209" y="3377262"/>
            <a:ext cx="3474003" cy="1150917"/>
            <a:chOff x="0" y="0"/>
            <a:chExt cx="914964" cy="3031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14964" cy="303122"/>
            </a:xfrm>
            <a:custGeom>
              <a:avLst/>
              <a:gdLst/>
              <a:ahLst/>
              <a:cxnLst/>
              <a:rect l="l" t="t" r="r" b="b"/>
              <a:pathLst>
                <a:path w="914964" h="303122">
                  <a:moveTo>
                    <a:pt x="0" y="0"/>
                  </a:moveTo>
                  <a:lnTo>
                    <a:pt x="914964" y="0"/>
                  </a:lnTo>
                  <a:lnTo>
                    <a:pt x="914964" y="303122"/>
                  </a:lnTo>
                  <a:lnTo>
                    <a:pt x="0" y="30312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914964" cy="350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098"/>
                </a:lnSpc>
                <a:spcBef>
                  <a:spcPct val="0"/>
                </a:spcBef>
              </a:pPr>
              <a:r>
                <a:rPr lang="en-US" sz="2970" b="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Identify Market Trends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3376643" y="4709005"/>
            <a:ext cx="3360904" cy="1706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Analyze data to uncover sales, product preferences, and customer behavior trends</a:t>
            </a:r>
          </a:p>
        </p:txBody>
      </p:sp>
      <p:sp>
        <p:nvSpPr>
          <p:cNvPr id="24" name="Freeform 2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05E20492-EE1C-C6BC-9A8B-2CF95EE7BED2}"/>
              </a:ext>
            </a:extLst>
          </p:cNvPr>
          <p:cNvSpPr txBox="1"/>
          <p:nvPr/>
        </p:nvSpPr>
        <p:spPr>
          <a:xfrm>
            <a:off x="-530755" y="4047788"/>
            <a:ext cx="3360904" cy="591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880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</a:p>
        </p:txBody>
      </p:sp>
      <p:sp>
        <p:nvSpPr>
          <p:cNvPr id="31" name="TextBox 15">
            <a:extLst>
              <a:ext uri="{FF2B5EF4-FFF2-40B4-BE49-F238E27FC236}">
                <a16:creationId xmlns:a16="http://schemas.microsoft.com/office/drawing/2014/main" id="{B4ACC615-3EB8-AE66-4B2F-4D9A00E1880D}"/>
              </a:ext>
            </a:extLst>
          </p:cNvPr>
          <p:cNvSpPr txBox="1"/>
          <p:nvPr/>
        </p:nvSpPr>
        <p:spPr>
          <a:xfrm>
            <a:off x="5233356" y="4063896"/>
            <a:ext cx="3360904" cy="591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880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</a:p>
        </p:txBody>
      </p:sp>
      <p:sp>
        <p:nvSpPr>
          <p:cNvPr id="32" name="TextBox 15">
            <a:extLst>
              <a:ext uri="{FF2B5EF4-FFF2-40B4-BE49-F238E27FC236}">
                <a16:creationId xmlns:a16="http://schemas.microsoft.com/office/drawing/2014/main" id="{A38129C4-2BFF-9E56-3F08-44E157416374}"/>
              </a:ext>
            </a:extLst>
          </p:cNvPr>
          <p:cNvSpPr txBox="1"/>
          <p:nvPr/>
        </p:nvSpPr>
        <p:spPr>
          <a:xfrm>
            <a:off x="11154373" y="4063896"/>
            <a:ext cx="3360904" cy="591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880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70236">
            <a:off x="11830621" y="-6486191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031848" y="7197090"/>
            <a:ext cx="3467055" cy="1008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8"/>
              </a:lnSpc>
            </a:pPr>
            <a:r>
              <a:rPr lang="en-US" sz="2970" b="1" spc="291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EXTRACTING THE DATASET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89541" y="3011782"/>
            <a:ext cx="15108918" cy="3821009"/>
            <a:chOff x="0" y="0"/>
            <a:chExt cx="20145225" cy="5094678"/>
          </a:xfrm>
        </p:grpSpPr>
        <p:sp>
          <p:nvSpPr>
            <p:cNvPr id="6" name="Freeform 6"/>
            <p:cNvSpPr/>
            <p:nvPr/>
          </p:nvSpPr>
          <p:spPr>
            <a:xfrm>
              <a:off x="1586220" y="0"/>
              <a:ext cx="2703394" cy="4107367"/>
            </a:xfrm>
            <a:custGeom>
              <a:avLst/>
              <a:gdLst/>
              <a:ahLst/>
              <a:cxnLst/>
              <a:rect l="l" t="t" r="r" b="b"/>
              <a:pathLst>
                <a:path w="2703394" h="4107367">
                  <a:moveTo>
                    <a:pt x="0" y="0"/>
                  </a:moveTo>
                  <a:lnTo>
                    <a:pt x="2703394" y="0"/>
                  </a:lnTo>
                  <a:lnTo>
                    <a:pt x="2703394" y="4107367"/>
                  </a:lnTo>
                  <a:lnTo>
                    <a:pt x="0" y="4107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4733468"/>
              <a:ext cx="20145225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2603862" y="4426569"/>
              <a:ext cx="668109" cy="668109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31211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1586220" y="596166"/>
              <a:ext cx="2703394" cy="1457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141"/>
                </a:lnSpc>
              </a:pPr>
              <a:r>
                <a:rPr lang="en-US" sz="6624" b="1" spc="649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01</a:t>
              </a:r>
            </a:p>
          </p:txBody>
        </p:sp>
        <p:sp>
          <p:nvSpPr>
            <p:cNvPr id="12" name="Freeform 12"/>
            <p:cNvSpPr/>
            <p:nvPr/>
          </p:nvSpPr>
          <p:spPr>
            <a:xfrm>
              <a:off x="6237286" y="0"/>
              <a:ext cx="2703394" cy="4107367"/>
            </a:xfrm>
            <a:custGeom>
              <a:avLst/>
              <a:gdLst/>
              <a:ahLst/>
              <a:cxnLst/>
              <a:rect l="l" t="t" r="r" b="b"/>
              <a:pathLst>
                <a:path w="2703394" h="4107367">
                  <a:moveTo>
                    <a:pt x="0" y="0"/>
                  </a:moveTo>
                  <a:lnTo>
                    <a:pt x="2703394" y="0"/>
                  </a:lnTo>
                  <a:lnTo>
                    <a:pt x="2703394" y="4107367"/>
                  </a:lnTo>
                  <a:lnTo>
                    <a:pt x="0" y="4107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7254929" y="4426569"/>
              <a:ext cx="668109" cy="668109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31211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6237286" y="596166"/>
              <a:ext cx="2703394" cy="1457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141"/>
                </a:lnSpc>
              </a:pPr>
              <a:r>
                <a:rPr lang="en-US" sz="6624" b="1" spc="649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02</a:t>
              </a:r>
            </a:p>
          </p:txBody>
        </p:sp>
        <p:sp>
          <p:nvSpPr>
            <p:cNvPr id="17" name="Freeform 17"/>
            <p:cNvSpPr/>
            <p:nvPr/>
          </p:nvSpPr>
          <p:spPr>
            <a:xfrm>
              <a:off x="10891362" y="0"/>
              <a:ext cx="2703394" cy="4107367"/>
            </a:xfrm>
            <a:custGeom>
              <a:avLst/>
              <a:gdLst/>
              <a:ahLst/>
              <a:cxnLst/>
              <a:rect l="l" t="t" r="r" b="b"/>
              <a:pathLst>
                <a:path w="2703394" h="4107367">
                  <a:moveTo>
                    <a:pt x="0" y="0"/>
                  </a:moveTo>
                  <a:lnTo>
                    <a:pt x="2703394" y="0"/>
                  </a:lnTo>
                  <a:lnTo>
                    <a:pt x="2703394" y="4107367"/>
                  </a:lnTo>
                  <a:lnTo>
                    <a:pt x="0" y="4107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" name="Group 18"/>
            <p:cNvGrpSpPr/>
            <p:nvPr/>
          </p:nvGrpSpPr>
          <p:grpSpPr>
            <a:xfrm>
              <a:off x="11909005" y="4426569"/>
              <a:ext cx="668109" cy="668109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31211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10891362" y="596166"/>
              <a:ext cx="2703394" cy="1457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141"/>
                </a:lnSpc>
              </a:pPr>
              <a:r>
                <a:rPr lang="en-US" sz="6624" b="1" spc="649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03</a:t>
              </a:r>
            </a:p>
          </p:txBody>
        </p:sp>
        <p:sp>
          <p:nvSpPr>
            <p:cNvPr id="22" name="Freeform 22"/>
            <p:cNvSpPr/>
            <p:nvPr/>
          </p:nvSpPr>
          <p:spPr>
            <a:xfrm>
              <a:off x="15545438" y="0"/>
              <a:ext cx="2703394" cy="4107367"/>
            </a:xfrm>
            <a:custGeom>
              <a:avLst/>
              <a:gdLst/>
              <a:ahLst/>
              <a:cxnLst/>
              <a:rect l="l" t="t" r="r" b="b"/>
              <a:pathLst>
                <a:path w="2703394" h="4107367">
                  <a:moveTo>
                    <a:pt x="0" y="0"/>
                  </a:moveTo>
                  <a:lnTo>
                    <a:pt x="2703394" y="0"/>
                  </a:lnTo>
                  <a:lnTo>
                    <a:pt x="2703394" y="4107367"/>
                  </a:lnTo>
                  <a:lnTo>
                    <a:pt x="0" y="4107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" name="Group 23"/>
            <p:cNvGrpSpPr/>
            <p:nvPr/>
          </p:nvGrpSpPr>
          <p:grpSpPr>
            <a:xfrm>
              <a:off x="16563081" y="4426569"/>
              <a:ext cx="668109" cy="668109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31211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15545438" y="596166"/>
              <a:ext cx="2703394" cy="1457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141"/>
                </a:lnSpc>
              </a:pPr>
              <a:r>
                <a:rPr lang="en-US" sz="6624" b="1" spc="649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04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5708453" y="7047082"/>
            <a:ext cx="3672165" cy="152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8"/>
              </a:lnSpc>
            </a:pPr>
            <a:r>
              <a:rPr lang="en-US" sz="2970" b="1" spc="291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DATA VISUALIZATION USING POWER BI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485296" y="7197090"/>
            <a:ext cx="3042745" cy="1008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8"/>
              </a:lnSpc>
            </a:pPr>
            <a:r>
              <a:rPr lang="en-US" sz="2970" b="1" spc="291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PRESCRIPTIVE ANALYSIS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632720" y="7047082"/>
            <a:ext cx="3309075" cy="1008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8"/>
              </a:lnSpc>
            </a:pPr>
            <a:r>
              <a:rPr lang="en-US" sz="2970" b="1" spc="291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MAKING SUGGESTIONS</a:t>
            </a:r>
          </a:p>
        </p:txBody>
      </p:sp>
      <p:sp>
        <p:nvSpPr>
          <p:cNvPr id="30" name="Freeform 30"/>
          <p:cNvSpPr/>
          <p:nvPr/>
        </p:nvSpPr>
        <p:spPr>
          <a:xfrm rot="7769755">
            <a:off x="-4921390" y="5155552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31"/>
          <p:cNvSpPr txBox="1"/>
          <p:nvPr/>
        </p:nvSpPr>
        <p:spPr>
          <a:xfrm>
            <a:off x="1028700" y="516199"/>
            <a:ext cx="9752965" cy="1358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53"/>
              </a:lnSpc>
            </a:pPr>
            <a:r>
              <a:rPr lang="en-US" sz="8082" b="1" spc="7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METHODOLOGY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0264C740-BAA2-6548-885C-23D607FB87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8485118"/>
                  </p:ext>
                </p:extLst>
              </p:nvPr>
            </p:nvGraphicFramePr>
            <p:xfrm>
              <a:off x="0" y="0"/>
              <a:ext cx="18745200" cy="105537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0264C740-BAA2-6548-885C-23D607FB87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8745200" cy="105537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1C1E94B8-6A40-9741-FAB2-058CA75805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99301"/>
                  </p:ext>
                </p:extLst>
              </p:nvPr>
            </p:nvGraphicFramePr>
            <p:xfrm>
              <a:off x="0" y="0"/>
              <a:ext cx="18440400" cy="104013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1C1E94B8-6A40-9741-FAB2-058CA75805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8440400" cy="104013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954867" y="505527"/>
            <a:ext cx="7467600" cy="1358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1150"/>
              </a:lnSpc>
              <a:spcBef>
                <a:spcPct val="0"/>
              </a:spcBef>
            </a:pPr>
            <a:r>
              <a:rPr lang="en-US" sz="8079" b="1" spc="791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SUGGESTIONS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74589" y="5624704"/>
            <a:ext cx="3542623" cy="1751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elit. Duis vulputate nulla at ante rhoncus, vel efficitur felis condimentum. Proin odio odio.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65320" y="7781814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STRATEGY N°2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875CF1-4BD4-FE83-FA42-3B1CEAD2F98C}"/>
              </a:ext>
            </a:extLst>
          </p:cNvPr>
          <p:cNvGrpSpPr/>
          <p:nvPr/>
        </p:nvGrpSpPr>
        <p:grpSpPr>
          <a:xfrm>
            <a:off x="1017168" y="324639"/>
            <a:ext cx="1954632" cy="1694661"/>
            <a:chOff x="2497477" y="2303753"/>
            <a:chExt cx="2912618" cy="2912618"/>
          </a:xfrm>
        </p:grpSpPr>
        <p:grpSp>
          <p:nvGrpSpPr>
            <p:cNvPr id="10" name="Group 10"/>
            <p:cNvGrpSpPr/>
            <p:nvPr/>
          </p:nvGrpSpPr>
          <p:grpSpPr>
            <a:xfrm>
              <a:off x="2497477" y="2303753"/>
              <a:ext cx="2912618" cy="2912618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72205" tIns="72205" rIns="72205" bIns="72205" rtlCol="0" anchor="ctr"/>
              <a:lstStyle/>
              <a:p>
                <a:pPr marL="0" lvl="0" indent="0" algn="ctr">
                  <a:lnSpc>
                    <a:spcPts val="4114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2979714" y="2776585"/>
              <a:ext cx="1923209" cy="1923209"/>
            </a:xfrm>
            <a:custGeom>
              <a:avLst/>
              <a:gdLst/>
              <a:ahLst/>
              <a:cxnLst/>
              <a:rect l="l" t="t" r="r" b="b"/>
              <a:pathLst>
                <a:path w="1923209" h="1923209">
                  <a:moveTo>
                    <a:pt x="0" y="0"/>
                  </a:moveTo>
                  <a:lnTo>
                    <a:pt x="1923209" y="0"/>
                  </a:lnTo>
                  <a:lnTo>
                    <a:pt x="1923209" y="1923210"/>
                  </a:lnTo>
                  <a:lnTo>
                    <a:pt x="0" y="19232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6"/>
          <p:cNvSpPr/>
          <p:nvPr/>
        </p:nvSpPr>
        <p:spPr>
          <a:xfrm rot="-10365822">
            <a:off x="12049028" y="-9468817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6150E91E-E064-07EE-ED6C-1577C09E11AC}"/>
              </a:ext>
            </a:extLst>
          </p:cNvPr>
          <p:cNvSpPr txBox="1"/>
          <p:nvPr/>
        </p:nvSpPr>
        <p:spPr>
          <a:xfrm>
            <a:off x="506395" y="2476878"/>
            <a:ext cx="5846333" cy="14585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205" tIns="72205" rIns="72205" bIns="72205" rtlCol="0" anchor="ctr"/>
          <a:lstStyle/>
          <a:p>
            <a:pPr algn="ctr">
              <a:lnSpc>
                <a:spcPts val="4114"/>
              </a:lnSpc>
              <a:spcBef>
                <a:spcPct val="0"/>
              </a:spcBef>
            </a:pPr>
            <a:r>
              <a:rPr lang="en-US" sz="2800" b="1" spc="239" dirty="0">
                <a:solidFill>
                  <a:schemeClr val="tx1">
                    <a:lumMod val="95000"/>
                    <a:lumOff val="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Focus on Summer Sales (July-August)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DCAE6D79-27D2-2067-7BC7-97913F852473}"/>
              </a:ext>
            </a:extLst>
          </p:cNvPr>
          <p:cNvSpPr txBox="1"/>
          <p:nvPr/>
        </p:nvSpPr>
        <p:spPr>
          <a:xfrm>
            <a:off x="506396" y="4228698"/>
            <a:ext cx="5846333" cy="19256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205" tIns="72205" rIns="72205" bIns="72205" rtlCol="0" anchor="ctr"/>
          <a:lstStyle/>
          <a:p>
            <a:pPr algn="ctr">
              <a:lnSpc>
                <a:spcPts val="4114"/>
              </a:lnSpc>
              <a:spcBef>
                <a:spcPct val="0"/>
              </a:spcBef>
            </a:pPr>
            <a:r>
              <a:rPr lang="en-US" sz="2800" b="1" spc="239" dirty="0">
                <a:solidFill>
                  <a:schemeClr val="tx1">
                    <a:lumMod val="95000"/>
                    <a:lumOff val="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Improve Low-Performing Months (February and March)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CA482E30-7AD6-E3EE-82A8-2FCE3C991835}"/>
              </a:ext>
            </a:extLst>
          </p:cNvPr>
          <p:cNvSpPr txBox="1"/>
          <p:nvPr/>
        </p:nvSpPr>
        <p:spPr>
          <a:xfrm>
            <a:off x="506396" y="6370067"/>
            <a:ext cx="5846333" cy="14585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205" tIns="72205" rIns="72205" bIns="72205" rtlCol="0" anchor="ctr"/>
          <a:lstStyle/>
          <a:p>
            <a:pPr algn="ctr">
              <a:lnSpc>
                <a:spcPts val="4114"/>
              </a:lnSpc>
              <a:spcBef>
                <a:spcPct val="0"/>
              </a:spcBef>
            </a:pPr>
            <a:r>
              <a:rPr lang="en-US" sz="2800" b="1" spc="239" dirty="0">
                <a:solidFill>
                  <a:schemeClr val="tx1">
                    <a:lumMod val="95000"/>
                    <a:lumOff val="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Holiday Season Strategies (November-December)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9978062C-C2BD-2030-EB66-8422BC09E44E}"/>
              </a:ext>
            </a:extLst>
          </p:cNvPr>
          <p:cNvSpPr txBox="1"/>
          <p:nvPr/>
        </p:nvSpPr>
        <p:spPr>
          <a:xfrm>
            <a:off x="530757" y="8206351"/>
            <a:ext cx="5846333" cy="14585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205" tIns="72205" rIns="72205" bIns="72205" rtlCol="0" anchor="ctr"/>
          <a:lstStyle/>
          <a:p>
            <a:pPr algn="ctr">
              <a:lnSpc>
                <a:spcPts val="4114"/>
              </a:lnSpc>
              <a:spcBef>
                <a:spcPct val="0"/>
              </a:spcBef>
            </a:pPr>
            <a:r>
              <a:rPr lang="en-US" sz="2800" b="1" spc="239" dirty="0">
                <a:solidFill>
                  <a:schemeClr val="tx1">
                    <a:lumMod val="95000"/>
                    <a:lumOff val="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Stock and Inventory Management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35B0D4-7D23-4A7B-F397-505A6EE14A90}"/>
              </a:ext>
            </a:extLst>
          </p:cNvPr>
          <p:cNvCxnSpPr>
            <a:stCxn id="20" idx="3"/>
          </p:cNvCxnSpPr>
          <p:nvPr/>
        </p:nvCxnSpPr>
        <p:spPr>
          <a:xfrm>
            <a:off x="6352728" y="3206148"/>
            <a:ext cx="1800672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3DD27C-507A-0D10-D243-890B6742FF0D}"/>
              </a:ext>
            </a:extLst>
          </p:cNvPr>
          <p:cNvSpPr/>
          <p:nvPr/>
        </p:nvSpPr>
        <p:spPr>
          <a:xfrm>
            <a:off x="8136467" y="2476878"/>
            <a:ext cx="9399605" cy="14585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pc="29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/>
            <a:r>
              <a:rPr lang="en-US" sz="2000" spc="291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Capitalize on peak summer sales in July and August by increasing marketing efforts and launching limited-edition products.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8B31E5-D5C8-345E-2BEF-F558188A2B46}"/>
              </a:ext>
            </a:extLst>
          </p:cNvPr>
          <p:cNvCxnSpPr/>
          <p:nvPr/>
        </p:nvCxnSpPr>
        <p:spPr>
          <a:xfrm>
            <a:off x="6344561" y="5332053"/>
            <a:ext cx="18006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7EF924B-AB01-E56C-772D-AF907AB3CC7F}"/>
              </a:ext>
            </a:extLst>
          </p:cNvPr>
          <p:cNvSpPr/>
          <p:nvPr/>
        </p:nvSpPr>
        <p:spPr>
          <a:xfrm>
            <a:off x="8120800" y="4575148"/>
            <a:ext cx="9399605" cy="12568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20611" lvl="1" algn="ctr"/>
            <a:endParaRPr lang="en-US" sz="2000" spc="29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20611" lvl="1" algn="ctr"/>
            <a:endParaRPr lang="en-US" sz="2000" spc="29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20611" lvl="1" algn="ctr"/>
            <a:r>
              <a:rPr lang="en-US" sz="2000" spc="291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Boost sales in February and March by introducing promotions, discounts, or new product launches.</a:t>
            </a:r>
            <a:endParaRPr lang="en-US" sz="2000" spc="291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/>
            <a:endParaRPr lang="en-US" sz="2000" spc="29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07C39B-79FA-15C3-2DD5-AFB81DB620B4}"/>
              </a:ext>
            </a:extLst>
          </p:cNvPr>
          <p:cNvCxnSpPr/>
          <p:nvPr/>
        </p:nvCxnSpPr>
        <p:spPr>
          <a:xfrm>
            <a:off x="6344561" y="7171530"/>
            <a:ext cx="18006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290AF34-90CE-2295-B752-6445A32B1825}"/>
              </a:ext>
            </a:extLst>
          </p:cNvPr>
          <p:cNvSpPr/>
          <p:nvPr/>
        </p:nvSpPr>
        <p:spPr>
          <a:xfrm>
            <a:off x="8128300" y="6442260"/>
            <a:ext cx="9399605" cy="14585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spc="29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20611" lvl="1" algn="ctr"/>
            <a:r>
              <a:rPr lang="en-US" sz="2000" spc="291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Start holiday campaigns earlier (e.g. late October) to capture pre-holiday shoppers.</a:t>
            </a:r>
          </a:p>
          <a:p>
            <a:pPr algn="ctr"/>
            <a:endParaRPr lang="en-US" sz="2000" spc="29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A46B85-56EF-D1DF-54AA-9A4C66FE2DDB}"/>
              </a:ext>
            </a:extLst>
          </p:cNvPr>
          <p:cNvCxnSpPr/>
          <p:nvPr/>
        </p:nvCxnSpPr>
        <p:spPr>
          <a:xfrm>
            <a:off x="6337062" y="8928268"/>
            <a:ext cx="18006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191E156-79E8-F735-F0D8-F585942DCFC2}"/>
              </a:ext>
            </a:extLst>
          </p:cNvPr>
          <p:cNvSpPr/>
          <p:nvPr/>
        </p:nvSpPr>
        <p:spPr>
          <a:xfrm>
            <a:off x="8120801" y="8198998"/>
            <a:ext cx="9399605" cy="14585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291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Align production and inventory with seasonal trends to minimize overstock or shortages.</a:t>
            </a:r>
          </a:p>
          <a:p>
            <a:pPr algn="ctr"/>
            <a:endParaRPr lang="en-US" sz="2000" spc="29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C18B4B-6CE0-7554-30A9-4782987876CE}"/>
              </a:ext>
            </a:extLst>
          </p:cNvPr>
          <p:cNvCxnSpPr/>
          <p:nvPr/>
        </p:nvCxnSpPr>
        <p:spPr>
          <a:xfrm>
            <a:off x="6335795" y="5332053"/>
            <a:ext cx="1800672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C63F60-A8BF-EACD-788F-AC7F2FE6DA23}"/>
              </a:ext>
            </a:extLst>
          </p:cNvPr>
          <p:cNvCxnSpPr/>
          <p:nvPr/>
        </p:nvCxnSpPr>
        <p:spPr>
          <a:xfrm>
            <a:off x="6377090" y="7171530"/>
            <a:ext cx="1800672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D97E2B-42EB-1DDE-D235-5D57F90CE0CE}"/>
              </a:ext>
            </a:extLst>
          </p:cNvPr>
          <p:cNvCxnSpPr/>
          <p:nvPr/>
        </p:nvCxnSpPr>
        <p:spPr>
          <a:xfrm>
            <a:off x="6377090" y="8928268"/>
            <a:ext cx="1800672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6BB3E-3796-00D2-A3D1-6D3D0F462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C4A89C52-57C3-6609-3E9C-22AA4306C27C}"/>
              </a:ext>
            </a:extLst>
          </p:cNvPr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41128D8-8008-0A9B-FCDA-C517C72FB9CD}"/>
              </a:ext>
            </a:extLst>
          </p:cNvPr>
          <p:cNvSpPr txBox="1"/>
          <p:nvPr/>
        </p:nvSpPr>
        <p:spPr>
          <a:xfrm>
            <a:off x="2954867" y="505527"/>
            <a:ext cx="7467600" cy="1358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1150"/>
              </a:lnSpc>
              <a:spcBef>
                <a:spcPct val="0"/>
              </a:spcBef>
            </a:pPr>
            <a:r>
              <a:rPr lang="en-US" sz="8079" b="1" spc="791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SUGGESTIONS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01A5C6C-2799-7CAD-AD07-0FB679417BE6}"/>
              </a:ext>
            </a:extLst>
          </p:cNvPr>
          <p:cNvSpPr txBox="1"/>
          <p:nvPr/>
        </p:nvSpPr>
        <p:spPr>
          <a:xfrm>
            <a:off x="2574589" y="5624704"/>
            <a:ext cx="3542623" cy="1751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elit. Duis vulputate nulla at ante rhoncus, vel efficitur felis condimentum. Proin odio odio.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416CD21-257E-30B6-5D86-33BF72258E09}"/>
              </a:ext>
            </a:extLst>
          </p:cNvPr>
          <p:cNvSpPr txBox="1"/>
          <p:nvPr/>
        </p:nvSpPr>
        <p:spPr>
          <a:xfrm>
            <a:off x="7665320" y="7781814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STRATEGY N°2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05E598-DF22-22AD-A36E-0EA644F7B676}"/>
              </a:ext>
            </a:extLst>
          </p:cNvPr>
          <p:cNvGrpSpPr/>
          <p:nvPr/>
        </p:nvGrpSpPr>
        <p:grpSpPr>
          <a:xfrm>
            <a:off x="1017168" y="324639"/>
            <a:ext cx="1954632" cy="1694661"/>
            <a:chOff x="2497477" y="2303753"/>
            <a:chExt cx="2912618" cy="2912618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62BA7D17-F683-3B26-2878-050B1CDE6725}"/>
                </a:ext>
              </a:extLst>
            </p:cNvPr>
            <p:cNvGrpSpPr/>
            <p:nvPr/>
          </p:nvGrpSpPr>
          <p:grpSpPr>
            <a:xfrm>
              <a:off x="2497477" y="2303753"/>
              <a:ext cx="2912618" cy="2912618"/>
              <a:chOff x="0" y="0"/>
              <a:chExt cx="812800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5F65D8AB-9AB2-73F1-98A7-56ED18294BB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9E38417C-B209-43BA-D622-9C2EF53AF299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72205" tIns="72205" rIns="72205" bIns="72205" rtlCol="0" anchor="ctr"/>
              <a:lstStyle/>
              <a:p>
                <a:pPr marL="0" lvl="0" indent="0" algn="ctr">
                  <a:lnSpc>
                    <a:spcPts val="4114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9B6E44A-BAC0-56EB-EC3A-72D5F465D3B1}"/>
                </a:ext>
              </a:extLst>
            </p:cNvPr>
            <p:cNvSpPr/>
            <p:nvPr/>
          </p:nvSpPr>
          <p:spPr>
            <a:xfrm>
              <a:off x="2979714" y="2776585"/>
              <a:ext cx="1923209" cy="1923209"/>
            </a:xfrm>
            <a:custGeom>
              <a:avLst/>
              <a:gdLst/>
              <a:ahLst/>
              <a:cxnLst/>
              <a:rect l="l" t="t" r="r" b="b"/>
              <a:pathLst>
                <a:path w="1923209" h="1923209">
                  <a:moveTo>
                    <a:pt x="0" y="0"/>
                  </a:moveTo>
                  <a:lnTo>
                    <a:pt x="1923209" y="0"/>
                  </a:lnTo>
                  <a:lnTo>
                    <a:pt x="1923209" y="1923210"/>
                  </a:lnTo>
                  <a:lnTo>
                    <a:pt x="0" y="19232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6">
            <a:extLst>
              <a:ext uri="{FF2B5EF4-FFF2-40B4-BE49-F238E27FC236}">
                <a16:creationId xmlns:a16="http://schemas.microsoft.com/office/drawing/2014/main" id="{E7267A06-75B8-9159-9AF9-B9B319362258}"/>
              </a:ext>
            </a:extLst>
          </p:cNvPr>
          <p:cNvSpPr/>
          <p:nvPr/>
        </p:nvSpPr>
        <p:spPr>
          <a:xfrm rot="4301587">
            <a:off x="11885203" y="-88461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DF02A15C-7AFC-8E3D-4986-AA0311E942F6}"/>
              </a:ext>
            </a:extLst>
          </p:cNvPr>
          <p:cNvSpPr txBox="1"/>
          <p:nvPr/>
        </p:nvSpPr>
        <p:spPr>
          <a:xfrm>
            <a:off x="506395" y="2476878"/>
            <a:ext cx="5846333" cy="14585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205" tIns="72205" rIns="72205" bIns="72205" rtlCol="0" anchor="ctr"/>
          <a:lstStyle/>
          <a:p>
            <a:pPr marL="264338" lvl="1" algn="l">
              <a:lnSpc>
                <a:spcPts val="4628"/>
              </a:lnSpc>
            </a:pPr>
            <a:r>
              <a:rPr lang="en-US" sz="2800" b="1" spc="239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Increase Online Sales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69D3F011-67DB-61CB-384C-9B6BA7957C37}"/>
              </a:ext>
            </a:extLst>
          </p:cNvPr>
          <p:cNvSpPr txBox="1"/>
          <p:nvPr/>
        </p:nvSpPr>
        <p:spPr>
          <a:xfrm>
            <a:off x="506396" y="4228698"/>
            <a:ext cx="5846333" cy="19256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205" tIns="72205" rIns="72205" bIns="72205" rtlCol="0" anchor="ctr"/>
          <a:lstStyle/>
          <a:p>
            <a:pPr marL="264338" lvl="1" algn="l">
              <a:lnSpc>
                <a:spcPts val="4628"/>
              </a:lnSpc>
            </a:pPr>
            <a:r>
              <a:rPr lang="en-US" sz="2800" b="1" spc="239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Increase Price for Women’s Athletic Footwear.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FF7006AA-1389-287C-E201-065875E89600}"/>
              </a:ext>
            </a:extLst>
          </p:cNvPr>
          <p:cNvSpPr txBox="1"/>
          <p:nvPr/>
        </p:nvSpPr>
        <p:spPr>
          <a:xfrm>
            <a:off x="506396" y="6370067"/>
            <a:ext cx="5846333" cy="14585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205" tIns="72205" rIns="72205" bIns="72205" rtlCol="0" anchor="ctr"/>
          <a:lstStyle/>
          <a:p>
            <a:pPr marL="264338" lvl="1" algn="l">
              <a:lnSpc>
                <a:spcPts val="4628"/>
              </a:lnSpc>
            </a:pPr>
            <a:r>
              <a:rPr lang="en-US" sz="2800" b="1" spc="239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Regional Sales Performance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CCEDBE28-EC33-2AC8-3FA6-38FFBFA9345A}"/>
              </a:ext>
            </a:extLst>
          </p:cNvPr>
          <p:cNvSpPr txBox="1"/>
          <p:nvPr/>
        </p:nvSpPr>
        <p:spPr>
          <a:xfrm>
            <a:off x="530757" y="8206351"/>
            <a:ext cx="5846333" cy="14585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205" tIns="72205" rIns="72205" bIns="72205" rtlCol="0" anchor="ctr"/>
          <a:lstStyle/>
          <a:p>
            <a:pPr marL="264338" lvl="1" algn="l">
              <a:lnSpc>
                <a:spcPts val="4628"/>
              </a:lnSpc>
            </a:pPr>
            <a:r>
              <a:rPr lang="en-US" sz="2800" b="1" spc="239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Retailer Sales Analysis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B3C3E6-08A7-F3AA-C4E6-A2EA1ABB7CD2}"/>
              </a:ext>
            </a:extLst>
          </p:cNvPr>
          <p:cNvCxnSpPr>
            <a:stCxn id="20" idx="3"/>
          </p:cNvCxnSpPr>
          <p:nvPr/>
        </p:nvCxnSpPr>
        <p:spPr>
          <a:xfrm>
            <a:off x="6352728" y="3206148"/>
            <a:ext cx="18006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CA0EB59-ABC2-A646-90A6-029DBE2117D0}"/>
              </a:ext>
            </a:extLst>
          </p:cNvPr>
          <p:cNvSpPr/>
          <p:nvPr/>
        </p:nvSpPr>
        <p:spPr>
          <a:xfrm>
            <a:off x="8136467" y="2476878"/>
            <a:ext cx="9399605" cy="14585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pc="29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20317" lvl="1" algn="l"/>
            <a:r>
              <a:rPr lang="en-US" sz="2000" spc="29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Adidas should improve its e-commerce strategy, enhance digital marketing, and optimize its online platform to boost sales.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46F23F-B5F8-9EC9-C196-6F1AA3CCDBBF}"/>
              </a:ext>
            </a:extLst>
          </p:cNvPr>
          <p:cNvCxnSpPr/>
          <p:nvPr/>
        </p:nvCxnSpPr>
        <p:spPr>
          <a:xfrm>
            <a:off x="6344561" y="5332053"/>
            <a:ext cx="18006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6D016B2-4CA6-F574-8756-0F35269916FF}"/>
              </a:ext>
            </a:extLst>
          </p:cNvPr>
          <p:cNvSpPr/>
          <p:nvPr/>
        </p:nvSpPr>
        <p:spPr>
          <a:xfrm>
            <a:off x="8120800" y="4575148"/>
            <a:ext cx="9399605" cy="12568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20611" lvl="1" algn="ctr"/>
            <a:endParaRPr lang="en-US" sz="2000" spc="29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20611" lvl="1" algn="ctr"/>
            <a:endParaRPr lang="en-US" sz="2000" spc="29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20611" lvl="1" algn="ctr"/>
            <a:r>
              <a:rPr lang="en-US" sz="2000" spc="29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Position Women’s Athletic Footwear as a premium product and test a price increase</a:t>
            </a:r>
            <a:endParaRPr lang="en-US" sz="2000" spc="29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/>
            <a:endParaRPr lang="en-US" sz="2000" spc="29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E00F205-3EF0-50EE-3FBF-F53B6AF376D7}"/>
              </a:ext>
            </a:extLst>
          </p:cNvPr>
          <p:cNvCxnSpPr/>
          <p:nvPr/>
        </p:nvCxnSpPr>
        <p:spPr>
          <a:xfrm>
            <a:off x="6344561" y="7171530"/>
            <a:ext cx="18006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7D48EC-0D7F-4230-C421-F448514DACA9}"/>
              </a:ext>
            </a:extLst>
          </p:cNvPr>
          <p:cNvSpPr/>
          <p:nvPr/>
        </p:nvSpPr>
        <p:spPr>
          <a:xfrm>
            <a:off x="8128300" y="6442260"/>
            <a:ext cx="9399605" cy="14585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29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Adidas should target promotions and expand its presence in the Midwest to boost sales</a:t>
            </a:r>
            <a:endParaRPr lang="en-US" sz="2000" spc="29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162D9F-2D54-29EA-C718-912D24C83B73}"/>
              </a:ext>
            </a:extLst>
          </p:cNvPr>
          <p:cNvCxnSpPr/>
          <p:nvPr/>
        </p:nvCxnSpPr>
        <p:spPr>
          <a:xfrm>
            <a:off x="6337062" y="8928268"/>
            <a:ext cx="18006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ADC8BA4-DB13-1E55-8CFA-89F742BF255E}"/>
              </a:ext>
            </a:extLst>
          </p:cNvPr>
          <p:cNvSpPr/>
          <p:nvPr/>
        </p:nvSpPr>
        <p:spPr>
          <a:xfrm>
            <a:off x="8120801" y="8188680"/>
            <a:ext cx="9399605" cy="15927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20317" lvl="1" algn="ctr"/>
            <a:r>
              <a:rPr lang="en-US" sz="2000" spc="29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Adidas should strengthen partnerships with Walmart, Amazon, and West Gear through exclusive offers, and expanded product ranges to drive higher sales.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5BD75A-9C44-E8C7-6F43-341AA0FBBA3D}"/>
              </a:ext>
            </a:extLst>
          </p:cNvPr>
          <p:cNvCxnSpPr/>
          <p:nvPr/>
        </p:nvCxnSpPr>
        <p:spPr>
          <a:xfrm>
            <a:off x="6402490" y="3206148"/>
            <a:ext cx="1800672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2F761D-EA08-DB30-CCBF-F37795FBF3A9}"/>
              </a:ext>
            </a:extLst>
          </p:cNvPr>
          <p:cNvCxnSpPr/>
          <p:nvPr/>
        </p:nvCxnSpPr>
        <p:spPr>
          <a:xfrm>
            <a:off x="6335795" y="5332053"/>
            <a:ext cx="1800672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3B5FF0-E8F8-653B-EF0D-02FC38532022}"/>
              </a:ext>
            </a:extLst>
          </p:cNvPr>
          <p:cNvCxnSpPr/>
          <p:nvPr/>
        </p:nvCxnSpPr>
        <p:spPr>
          <a:xfrm>
            <a:off x="6352728" y="7171530"/>
            <a:ext cx="1800672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5987B-74F5-46BB-4F2E-104F08ABD408}"/>
              </a:ext>
            </a:extLst>
          </p:cNvPr>
          <p:cNvCxnSpPr/>
          <p:nvPr/>
        </p:nvCxnSpPr>
        <p:spPr>
          <a:xfrm>
            <a:off x="6352728" y="8943254"/>
            <a:ext cx="1800672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939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51AB0B3F-CC0B-4882-ABD0-F708D88950E9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252734&quot;"/>
    <we:property name="bookmark" value="&quot;H4sIAAAAAAAAA+1ZUW/bOAz+K4Ff9hIcZFuSrb116Q53wHpXLLu+HPJAS0zizbUCWcmaK/LfR9lZu7RZg6Xdllz3FIukP4nUR5pSriNTNrMKln/BJUYvo1fWfrgE96EXR/2o7mQsTlIBTMiCGc6kzCXLSGtnvrR1E728jjy4CfqLsplDFYBI+O+oH0FVncMkjMZQNdiPZugaW0NV/oedMam8m+OqH+HVrLIOAuTQg8cAuyBzGtMS4t9SmhG0Lxc4RO07KbAsk2NkwDQwpbmAJJg1nUG7sq0mAbqdfmBrD2VN0wSZZDE3Y84YZLnKlNHa8CAfl5VfmxTL11czR96Rz8tZCM6JWUCt0UStCw6bbsXX0clk4nACfj18vaEc2Gp+uUU+tHOn8S2OW1XtS7+kOU7BQ28IFTa9E1MaaKIVRezcWYpna/DOeqg6i1b1+7xex4iF4dR+HDikoJog6B/W2v+mB5qpnvTOiEVlfceB+OAd+KcufdMb2socXezPXamxR6NecOLoIn9LHRKO7zmwJf4jkjT0QrWuP7el4F3nlwZn1iqqcMV7KiUh8ek16wy6V8s2909L97kIJf07vhxM3pOzJBoDz6QSMpZMywIRRVcAH4yCxytf2KvNEAS0FIsiw5Rnisk0hljqhO+PhrQeLmSWcM6F5kozwJ1ozRTo9x5WoSDJc4gzVeiMqYynOdsXi0lWKBFzUcSK8QyZFmpfLClEhhmQc5InPI+VyPN9sRTFByWOKWBMpLGUWuDOD9SAuD+xlOgtpTeT9Y+SEsjp6fINLrC6T8sb/X3VZxZegCu7r3ZL4cdRe92E3GBGG2z/s17YUK9OQ3sQzL9YXgDE3q0gqNdORWf0lZ9GexSDpqLp3MY+RJdIrU54MORBG+dZt8ISO701rRrbbbiO3pS0NR32BVTzAPvilN4w9mP9Imq3tWzIM0JAM8Sqqytnu1FC3xTeX+d51xtRtN5/0f20tk27yue11aM2sJnJmU4VM3EMIkkACxE/Kl+euHy/xUkAeObM/F5B7Tgg6XvAFJ1cEtBSoWQ83V0zD6K72b85+4EUpkcz134fDld08BpMwflj6LR2bcZq9BWir/di+T2ofhv8db3DGKg7ywtk1CJkhSq6XuNQ6l2nO0M/tWYLYw7sdPFNh+qdbJ+Vx0P2HceKn8D0O8zp6A6Ys0JzkRUJ5oqxDET6i+4/4hpjJ9uNref+aPj+kOuHQ3eeAh3+6PiextwwJTRjcEh0/3or8H9megHuF8+frIFhfJwbmapUpywxSV7wvS9xZK5kKnLQLJaY5xoUskely/M6QR94Dj9tcwZkuzWLd2fE82LFqD3Wr7bfO9i5b2ag8Rxq3HL/QGSB2oQdefD2oP2r8Ob6YLX6BP2gboeiHAAA&quot;"/>
    <we:property name="creatorSessionId" value="&quot;5a7e8013-5c86-403a-927e-24b7fa9b510e&quot;"/>
    <we:property name="creatorTenantId" value="&quot;a6ec0f1c-2a34-41a9-ad11-2275a4888497&quot;"/>
    <we:property name="creatorUserId" value="&quot;100320028C3D2617&quot;"/>
    <we:property name="datasetId" value="&quot;c78afdfc-c5af-4489-ad33-402a748c93c2&quot;"/>
    <we:property name="embedUrl" value="&quot;/reportEmbed?reportId=90b95aaf-d121-4557-b8aa-3bccce722bea&amp;config=eyJjbHVzdGVyVXJsIjoiaHR0cHM6Ly9XQUJJLVNPVVRILUVBU1QtQVNJQS1yZWRpcmVjdC5hbmFseXNpcy53aW5kb3dzLm5ldCIsImVtYmVkRmVhdHVyZXMiOnsidXNhZ2VNZXRyaWNzVk5leHQiOnRydWV9fQ%3D%3D&amp;disableSensitivityBanner=true&quot;"/>
    <we:property name="initialStateBookmark" value="&quot;H4sIAAAAAAAAA+1Z3W/bOAz/VwK/7CU4yLb8ob11bYc7bFmLZteXQ3GgJSbR5lqBrHTNFfnfj7K9dm2zes02wEX7lIikSZH68cPyVaB0vSxh/QHOMXgdvDHm8znYz6MwGAdVRzs6ejfZO3n374e9ySGRzdJpU9XB66vAgZ2jO9X1CkqvgYj/nI0DKMtjmPvVDMoax8ESbW0qKPV/2AoTy9kVbsYBXi5LY8GrnDpw6NVekDityXb4R0wWQTp9gVOUrqUCy7J0hgyYBCYkTyDyYnUr0Oxsq4hX3ZjfN5UDXZEZT5sBz1KRpGHKZFogYtLK1rqal92Gb579uF76qDi8dIW59PEoPpFhr2mzIYdSFnI144xBlotMKCkVb6zo0nUGi/Xh5dJSrCiCrbY9dQGVRBU0AbFYt/5fBXvzucU5uG55eIu5b8rV+Rb61KysxBOcNazKabcmGwfgYDSFEuvRntIK6sBv99gaOp1G4KNxULYSDevtquoizvxyYb7sW6QjUp4wHtbej+gPWarmowlhUld3HAgH78DflXb1aGpK9eRif2y1xBGtRt6JJxf5G+gQcXbPgS3xPyPKg8VBglUd61Z9oIVVaN+sm9w/0PZrSYvGd3wZTN6Ts76o5SKNkxwkC1PMcwkCWW9R26d4zQ2BownD7QP+U1PQrVys3+MFlvdduebfZ33d+SlY3faNxu2fC0fX/651Brci9Fd1YTzGD3yD8uLfbM8rxNENwbM7p4IJ9ZlFMPgMeFTh7wU/kOz+Aqy7i/22jZPdT9806g4kbUY8L1ScNfNCxvgsV2ksYhmzSEV5wVnv9FEvgH7vzR48Bkz9+BLTDMJEImkK+ak0/eWdwqiVdMPPiMd0496EKMBuzYch9oKHHN+c/UgO/zbItOkCmLOC5vmsiDAXjGWQxEOCeMuboFsY9cxwrky1ci9I/0XI6boDhpBhnBfIsohnhSjy/AXuwxh0lhqfDNp7ZvyhwD0VhWSiYCoCmQpMGY+xF+6DgNbuL8GDmL96wV7q6umgve8wBjHJZCpnMhZMhSEkUQRYJOGQSvsJzr2CHbBSlxR+ewsowTnaeZPKiuw2Hi1bUxpbvlENGxuHr4L3moLQ6j6FcuXVvjqgJ5T5Ur0KmgDqmt7ASAOqKZbtIU76tfh7Z/98d7OxFQaNbP07QHAd1BYDggHSG9uMejtL4jBNZdJf717uVb53r/KskPm8jrqbD5Ikwwy4kCmPeB6KpB2Hd7ksYSkrRBLypAgF4xkymYhddRUCojyHMKP5JWMi43G+8yUOFog8SakkcJ5IcpVqxK66YiwKen3gmWBpHEKYyoj36vrOp61G4ba8MStXL0HiMVS4JX8I8VApn6APor/5VNimD+1GF+Wj0mWz+R/llEFSyxwAAA==&quot;"/>
    <we:property name="isFiltersActionButtonVisible" value="true"/>
    <we:property name="isVisualContainerHeaderHidden" value="false"/>
    <we:property name="pageDisplayName" value="&quot;Duplicate of Page 1&quot;"/>
    <we:property name="pptInsertionSessionID" value="&quot;569A6E2B-4DC4-42AC-A3FC-33EED517BFF7&quot;"/>
    <we:property name="reportEmbeddedTime" value="&quot;2024-12-05T14:51:11.793Z&quot;"/>
    <we:property name="reportName" value="&quot;Adidas_Sales_Analysis&quot;"/>
    <we:property name="reportState" value="&quot;CONNECTED&quot;"/>
    <we:property name="reportUrl" value="&quot;/links/fdYTHOWuId?ctid=a6ec0f1c-2a34-41a9-ad11-2275a4888497&amp;pbi_source=linkShar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891152D-68C4-4D9A-B308-DF95DB26DFE4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252734&quot;"/>
    <we:property name="bookmark" value="&quot;H4sIAAAAAAAAA+1YS2/bOBD+K4YuvRgLWm/mljopdoF6N6i7uSx8GIkjmS0jChTl1hv4v++QdNLm0RZImoXb9GRpZjj8hvPNDOXLSMihV7D9Ey4wOopeav3+Asz7ySyaRl2Q8aJKYdbkVVbGCWcM61iQVvdW6m6Iji4jC6ZFey6HEZRzRMJ/VtMIlDqD1r01oAacRj2aQXeg5L8YjEllzYi7aYQfe6UNOJdLCxad2w2Z0ztBmP2W0I5QW7nBJdY2SHldFAzqeMbypKqzTLDYmQ3BwCO718S59tvPdWdBdrSNk7GsKZM8rzEtZjzlZVHWuZMPsmvVHvCntW+3vTucYQ30S6dRvaNtnZ/djsLJZhUXgIzPSkSe8QpY/FBfTck5y7Mm5XmGwMuqKPlDfQmRZ5ChEIIVScwLlnHm1jZS2f0xVNvTj72hDFJeg6855aPVRta0j8+UwSEk5jKaazVe+KfTG/KlHk2Nb7Dxqs5KuyVPJ2BhsgSFw+RYSAFD5ECdGU3M8AZBt0C71sLr1vrD3CABENER202vMR2LDXQ1ijuAjtvWYAt2/3r6lGjfagsqWHjVq7Hbc5Pdxb4iyVdTVqtxoCSgCCjnazD2ZgbpxQg0L7c+OyfSXJVCPL0V0MGcwm51Vbe04t1nlbknVQjlaVm08tSvqjip07ipcsYzVtVUTfGjqP+7RAOmXm9f4wbVXfDX+ruqK6znYGToeT7Qxx3AvoVf+4xunMkf3UbLGicnrrk688/gOYc4+SRw6n1Q0YJ65PqeUvwmnQdF25kbBI4ukAaFexAUgT/nPiCUGPRaeDX6NFxGryWlJvg+BzU6ty9OaIXQH7oXkU+rHCgy8oBiiSrwa/FtL27quPWeHF9gqLcdPMrnlepQLwXPgQZOGgsOArgbodkhjYo32DoHz2xICN2N9tdoeDxrAskFlMDzOMNCxEzERckwOSSSh7vwz8XxA8P+Fz3QTl07IWEj7Q8cwIK+w2R3K4DZA7oM0V+hWEB/u8n8/1e5fQGEck3yKm7KKo8LXqUC0iRN4ZDK9Ysz6Vndlp62ZQPP6iKLAWeC5UCf9zHDw+KABakolwffOH7krv13J+0wWWolvsOlqpf460r1PQi/8k1id38X06MdeqjxDDq8p5sRl6ATLmNf7UX+r8TrZrTb/QfIdNwAwhQAAA==&quot;"/>
    <we:property name="creatorSessionId" value="&quot;2beaff5e-6989-40ec-ada9-4efef7652973&quot;"/>
    <we:property name="creatorTenantId" value="&quot;a6ec0f1c-2a34-41a9-ad11-2275a4888497&quot;"/>
    <we:property name="creatorUserId" value="&quot;100320028C3D2617&quot;"/>
    <we:property name="datasetId" value="&quot;c78afdfc-c5af-4489-ad33-402a748c93c2&quot;"/>
    <we:property name="embedUrl" value="&quot;/reportEmbed?reportId=90b95aaf-d121-4557-b8aa-3bccce722bea&amp;config=eyJjbHVzdGVyVXJsIjoiaHR0cHM6Ly9XQUJJLVNPVVRILUVBU1QtQVNJQS1yZWRpcmVjdC5hbmFseXNpcy53aW5kb3dzLm5ldCIsImVtYmVkRmVhdHVyZXMiOnsidXNhZ2VNZXRyaWNzVk5leHQiOnRydWV9fQ%3D%3D&amp;disableSensitivityBanner=true&quot;"/>
    <we:property name="initialStateBookmark" value="&quot;H4sIAAAAAAAAA+1Y23LTMBD9lYxeeMkwjuOb+hbSMjAQ2mmgL0yHWVvrRKBaHlkuhE7+nZWUlt6gAxQIl6fYu+vVHumclZQzJmTXKli9gBNkO+yR1u9OwLwbjNiQNRvb/v6z2eTw2ZsXk9kemXVrpW46tnPGLJgF2iPZ9aBcBjK+Ph4yUOoAFu6tBtXhkLVoOt2Akh8xBJPLmh7XQ4YfWqUNuJRzCxZd2lMKp3cae/RwTCNCZeUpzrGywcqrPI+gikdRNi6rNBVR7MK6EOAruzXEpfbDT3VjQTY0jLMJKIBncYq5iCMR50WEPraWym5CytXeh9YQOsK8at2sTKnWhTayAsU8CoNdKPqMTbXqT/zT3hX7XPemwkOsvaux0q4o0y5YGMxBYTeYCCmgY2ualwOjadZ8QJgXZ1zq91OD9CbYTrQeXhQzEafQVGS9XslksTC4ALt53fuZZb7UFlSI8K7HfbNZsGjra9+nBxqpWQzIWEv7BwOYkSZlcw3A6CaAY7J09IHaSPKzOl4GXER/hWIGrdN8+ZbE5aSwPpcjDf72kuA2elh5jfwkARyvnSPnGWQpJrHgIIA7iafbJNdDXLgEW0+Zb9LrnWwRuuntdAnGXqeLNgLNo0CMXWnOu3g8vAZja7Cvj38Dxy9YE0gOPK3yNAYciSgD2sviCLeL5LSBKjR/Gc23rPZXjbTdYK6VuAeFthL/6/M+CB8UOs7KuC7KLM55mQhIxkkC26XQL2xDdxKlU7IioJdpwk6QTvrhsGzBI2rDUBKDXwvvRg/4jD2XNAkh9xGo3qV9sEtfCP2+ecD8BMruaUMnfapqjiqs4uzuLO7a4L73y/AFHvjY7hd06bKMx1US12UW8TQqK56l8Q9x4IkkvKZarp7jKaqbZV/4b7rOqzwCI8N1ykP8Meiba+FFTnZlNmj9NFFlsHt+P7lUnkuIg88G596AYjO6fi3/dWb+W0sd9CJElkKKQogoH8c8j1IebVPPDL4Z2qUWf9nJ5k5tVarvaBFQhCr/HxXui0WB+nXBOV1U64T2CARelHnBXdqv97sl0O+VRXC50lHJBWDERwUiT3kJUfy9uaK0LsZZVmGSj3jCi7yosu/L5dPd1ph1b7sWKjyABm9p0CQgaIRj6Vfbq/8rMfRnqkWW6pv68Xr9CRWHyVPrFAAA&quot;"/>
    <we:property name="isFiltersActionButtonVisible" value="true"/>
    <we:property name="isVisualContainerHeaderHidden" value="false"/>
    <we:property name="pageDisplayName" value="&quot;Duplicate of Page 2&quot;"/>
    <we:property name="pptInsertionSessionID" value="&quot;569A6E2B-4DC4-42AC-A3FC-33EED517BFF7&quot;"/>
    <we:property name="reportEmbeddedTime" value="&quot;2024-12-05T14:51:59.375Z&quot;"/>
    <we:property name="reportName" value="&quot;Adidas_Sales_Analysis&quot;"/>
    <we:property name="reportState" value="&quot;CONNECTED&quot;"/>
    <we:property name="reportUrl" value="&quot;/links/fdYTHOWuId?ctid=a6ec0f1c-2a34-41a9-ad11-2275a4888497&amp;pbi_source=linkShare&amp;bookmarkGuid=4f6c74e0-7354-4654-9baf-b3b41c7b6cad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464</Words>
  <Application>Microsoft Office PowerPoint</Application>
  <PresentationFormat>Custom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Oswald Bold</vt:lpstr>
      <vt:lpstr>Montserrat Classic Bold</vt:lpstr>
      <vt:lpstr>DM Sans Bold</vt:lpstr>
      <vt:lpstr>Oswald</vt:lpstr>
      <vt:lpstr>DM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</dc:title>
  <dc:creator>Sumaiya Marikkar</dc:creator>
  <cp:lastModifiedBy>SUMAIYA M M</cp:lastModifiedBy>
  <cp:revision>6</cp:revision>
  <dcterms:created xsi:type="dcterms:W3CDTF">2006-08-16T00:00:00Z</dcterms:created>
  <dcterms:modified xsi:type="dcterms:W3CDTF">2024-12-06T08:02:33Z</dcterms:modified>
  <dc:identifier>DAGYY2MGL_k</dc:identifier>
</cp:coreProperties>
</file>