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62" r:id="rId9"/>
    <p:sldId id="261" r:id="rId10"/>
    <p:sldId id="264" r:id="rId11"/>
    <p:sldId id="266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NTONIO MARQUEZ ORDOÑEZ" initials="JAMO" lastIdx="1" clrIdx="0">
    <p:extLst>
      <p:ext uri="{19B8F6BF-5375-455C-9EA6-DF929625EA0E}">
        <p15:presenceInfo xmlns:p15="http://schemas.microsoft.com/office/powerpoint/2012/main" userId="JOSE ANTONIO MARQUEZ ORDOÑ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E605B-72A8-BCC4-6669-2CDE8CB922DC}" v="2" dt="2021-05-25T14:52:19.214"/>
    <p1510:client id="{45F77BA0-18F9-4934-89F2-063FB59D2066}" v="599" dt="2021-05-26T14:26:05.645"/>
    <p1510:client id="{F098E4D3-AA71-C70A-241B-826599EACF79}" v="43" dt="2021-05-26T15:17:2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57C56-B9C3-44C9-A7FF-5AE8000919F4}" type="datetimeFigureOut">
              <a:rPr lang="en-US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95A26-89EB-4E21-A441-93E4770ECA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95A26-89EB-4E21-A441-93E4770ECA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Línea de código binario">
            <a:extLst>
              <a:ext uri="{FF2B5EF4-FFF2-40B4-BE49-F238E27FC236}">
                <a16:creationId xmlns:a16="http://schemas.microsoft.com/office/drawing/2014/main" id="{03A38DF1-88A6-4A81-B15C-E6D7ED4A4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4" r="21796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0" y="3048000"/>
            <a:ext cx="4869729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Adrián Rivero Moreno</a:t>
            </a:r>
            <a:endParaRPr lang="es-ES"/>
          </a:p>
          <a:p>
            <a:pPr algn="l"/>
            <a:r>
              <a:rPr lang="en-US">
                <a:solidFill>
                  <a:srgbClr val="FFFFFF"/>
                </a:solidFill>
              </a:rPr>
              <a:t>José Antonio Márquez Ordóñez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Kévin Alberto López Porcheron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3200"/>
              <a:t>Detección</a:t>
            </a:r>
            <a:r>
              <a:rPr lang="en-US" sz="3200"/>
              <a:t> de </a:t>
            </a:r>
            <a:r>
              <a:rPr lang="en-US" sz="3200" err="1"/>
              <a:t>Locuciones</a:t>
            </a:r>
            <a:r>
              <a:rPr lang="en-US" sz="3200"/>
              <a:t> </a:t>
            </a:r>
            <a:r>
              <a:rPr lang="en-US" sz="3200" err="1"/>
              <a:t>Simuladas</a:t>
            </a:r>
            <a:r>
              <a:rPr lang="en-US" sz="3200"/>
              <a:t> Mediante Redes </a:t>
            </a:r>
            <a:r>
              <a:rPr lang="en-US" sz="3200" err="1"/>
              <a:t>Neuronales</a:t>
            </a:r>
            <a:endParaRPr lang="en-US" sz="320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E4963A-C7AD-41FE-A0C0-AC9882A83E4B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230F-68B4-44A4-8F0B-4BE1F5AD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IV.	Modelo de red de neuronas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9EBF5F7-5F62-46C7-81D5-13F0BE3418AE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6458086" cy="1708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2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Definición, compilación </a:t>
            </a:r>
            <a:br>
              <a:rPr lang="es-ES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y entrenamiento del modelo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6B47AD-D2A8-4A0F-A993-3EB8F692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10" y="2282817"/>
            <a:ext cx="4219576" cy="410334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B4D83-BEE5-44D6-AC94-6E3439106A06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10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230F-68B4-44A4-8F0B-4BE1F5AD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IV.	Modelo de red de neuronas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9EBF5F7-5F62-46C7-81D5-13F0BE3418AE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6458086" cy="1708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2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Definición, compilación </a:t>
            </a:r>
            <a:br>
              <a:rPr lang="es-ES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y entrenamiento del modelo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268E98-E9B4-4367-9307-84110C88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1" y="3510645"/>
            <a:ext cx="6458086" cy="13292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4E635B-F47F-4BAD-B1EB-1D80E79A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32" y="4928494"/>
            <a:ext cx="6458086" cy="14082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196AE-946E-4D81-8F63-940272D7BDDC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11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230F-68B4-44A4-8F0B-4BE1F5AD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IV.	Modelo de red de neuronas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38249E3-46A7-4958-932C-B6BA167FC0C6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4881418" cy="2445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3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Conclusión</a:t>
            </a:r>
            <a:br>
              <a:rPr lang="es-ES">
                <a:solidFill>
                  <a:srgbClr val="FFFFFF"/>
                </a:solidFill>
                <a:ea typeface="+mn-lt"/>
                <a:cs typeface="+mn-lt"/>
              </a:rPr>
            </a:br>
            <a:endParaRPr lang="es-E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60BF1A2-31C5-4636-A4A9-3766430C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08" y="2286000"/>
            <a:ext cx="3416899" cy="44222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3D399E-42EB-4C9F-9E99-B195C4E1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695" y="2286000"/>
            <a:ext cx="3506678" cy="442224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91073-F379-4BAE-8070-FD555CCE583F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12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9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230F-68B4-44A4-8F0B-4BE1F5AD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V. Futuros Desarrollos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38249E3-46A7-4958-932C-B6BA167FC0C6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6944811" cy="380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Mejorar Entrenamiento</a:t>
            </a:r>
            <a:endParaRPr lang="en-US"/>
          </a:p>
          <a:p>
            <a:pPr marL="971550" lvl="1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Aumentar casos de entrenamiento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pPr marL="971550" lvl="1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Más </a:t>
            </a:r>
            <a:r>
              <a:rPr lang="es-ES" i="1" err="1">
                <a:solidFill>
                  <a:srgbClr val="FFFFFF"/>
                </a:solidFill>
                <a:ea typeface="+mn-lt"/>
                <a:cs typeface="+mn-lt"/>
              </a:rPr>
              <a:t>epochs</a:t>
            </a:r>
            <a:endParaRPr lang="es-ES" i="1">
              <a:solidFill>
                <a:srgbClr val="FFFFFF"/>
              </a:solidFill>
              <a:ea typeface="+mn-lt"/>
              <a:cs typeface="+mn-lt"/>
            </a:endParaRPr>
          </a:p>
          <a:p>
            <a:pPr marL="971550" lvl="1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Factor Limitante: Tiempo</a:t>
            </a:r>
          </a:p>
          <a:p>
            <a:pPr marL="514350" indent="-514350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Arquitectura de la CNN</a:t>
            </a:r>
          </a:p>
          <a:p>
            <a:pPr marL="971550" lvl="1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Más densa</a:t>
            </a:r>
          </a:p>
          <a:p>
            <a:pPr marL="971550" lvl="1"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Utilización de arquitecturas más complejas y probadas como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ResNET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, VGG,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AlexNet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....</a:t>
            </a:r>
            <a:br>
              <a:rPr lang="es-ES">
                <a:ea typeface="+mn-lt"/>
                <a:cs typeface="+mn-lt"/>
              </a:rPr>
            </a:br>
            <a:endParaRPr lang="es-E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91073-F379-4BAE-8070-FD555CCE583F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13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1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Línea de código binario">
            <a:extLst>
              <a:ext uri="{FF2B5EF4-FFF2-40B4-BE49-F238E27FC236}">
                <a16:creationId xmlns:a16="http://schemas.microsoft.com/office/drawing/2014/main" id="{03A38DF1-88A6-4A81-B15C-E6D7ED4A4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4" r="21796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55259" y="2320237"/>
            <a:ext cx="5128516" cy="3330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>
                <a:latin typeface="Consolas"/>
              </a:rPr>
              <a:t>¡GRACIAS!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E4963A-C7AD-41FE-A0C0-AC9882A83E4B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14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0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1F44B-5CF9-4270-BB1A-EE1532A5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00D89-57FA-467A-BD97-0FBB6304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4899"/>
            <a:ext cx="10668000" cy="433179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Introducción</a:t>
            </a:r>
          </a:p>
          <a:p>
            <a:pPr marL="571500" indent="-571500">
              <a:buFont typeface="+mj-lt"/>
              <a:buAutoNum type="romanU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Carga y clasificación de los datos</a:t>
            </a:r>
            <a:endParaRPr lang="es-ES">
              <a:solidFill>
                <a:srgbClr val="FFFFFF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Verificación de los datos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Waveforms</a:t>
            </a:r>
            <a:endParaRPr lang="es-ES">
              <a:solidFill>
                <a:srgbClr val="FFFFFF"/>
              </a:solidFill>
              <a:ea typeface="+mn-lt"/>
              <a:cs typeface="+mn-lt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Espectrogramas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Etiquetas</a:t>
            </a:r>
          </a:p>
          <a:p>
            <a:pPr marL="571500" indent="-571500">
              <a:buFont typeface="+mj-lt"/>
              <a:buAutoNum type="romanU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Modelo de red de neuronas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Procesamiento de los datos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Definición, compilación y entrenamiento del modelo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Conclusiones</a:t>
            </a:r>
          </a:p>
          <a:p>
            <a:pPr marL="514350" indent="-514350">
              <a:buAutoNum type="romanU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Futuros Desarrollos</a:t>
            </a:r>
          </a:p>
          <a:p>
            <a:pPr marL="457200" indent="-457200">
              <a:buAutoNum type="alphaLcParenR"/>
            </a:pPr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3C3B3F7-51BF-4BB6-A2AC-9D120F1BDFFE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2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06E7B-D42F-4EEE-8FEC-52F95C82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8F8FF-AE0A-4CF0-88B5-86F21CD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Google </a:t>
            </a:r>
            <a:r>
              <a:rPr lang="es-ES" err="1">
                <a:solidFill>
                  <a:srgbClr val="FFFFFF"/>
                </a:solidFill>
              </a:rPr>
              <a:t>collab</a:t>
            </a:r>
            <a:endParaRPr lang="es-ES" err="1"/>
          </a:p>
          <a:p>
            <a:r>
              <a:rPr lang="es-ES">
                <a:solidFill>
                  <a:srgbClr val="FFFFFF"/>
                </a:solidFill>
              </a:rPr>
              <a:t>Número de muestras de cada audio, aumentado mediante data </a:t>
            </a:r>
            <a:r>
              <a:rPr lang="es-ES" err="1">
                <a:solidFill>
                  <a:srgbClr val="FFFFFF"/>
                </a:solidFill>
              </a:rPr>
              <a:t>augmentation</a:t>
            </a:r>
            <a:endParaRPr lang="es-ES" err="1"/>
          </a:p>
          <a:p>
            <a:r>
              <a:rPr lang="es-ES">
                <a:solidFill>
                  <a:srgbClr val="FFFFFF"/>
                </a:solidFill>
              </a:rPr>
              <a:t>Número de casos de entrenamiento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A2298DF-57D1-42DF-BCAB-AF73ADD32FD1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3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933D-12EA-4ECE-88C6-1C6F583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II.	Carga y clasificación de los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D2957-62CD-47C3-9E6B-B29D19027CD0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4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6" name="Imagen 5" descr="Interfaz de usuario gráfica, Aplicación, Teams, PowerPoint&#10;&#10;Descripción generada automáticamente">
            <a:extLst>
              <a:ext uri="{FF2B5EF4-FFF2-40B4-BE49-F238E27FC236}">
                <a16:creationId xmlns:a16="http://schemas.microsoft.com/office/drawing/2014/main" id="{012F986A-1D0A-4544-9549-3A46A43C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41" y="2286000"/>
            <a:ext cx="4544542" cy="3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933D-12EA-4ECE-88C6-1C6F583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II.	Carga y clasificación de los datos (árbol)</a:t>
            </a:r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B071108-9BAE-477D-B491-1EBD4CC6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56" y="2689692"/>
            <a:ext cx="7454688" cy="147861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D2957-62CD-47C3-9E6B-B29D19027CD0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5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3578B-FCA2-45D4-B818-1741A6C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III.	Verificación de los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3BA61-7F51-45DB-BF76-5A5229D1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2600036" cy="66963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ES" err="1"/>
              <a:t>Waveforms</a:t>
            </a:r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C137FEF9-8288-4B1B-9DAF-61CCD91E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3" y="1973259"/>
            <a:ext cx="4610787" cy="4884741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3D0A53B-2047-4984-A8B0-5595CB6DFE2A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6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3578B-FCA2-45D4-B818-1741A6C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III.	Verificación de los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3BA61-7F51-45DB-BF76-5A5229D1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191164" cy="69734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s-ES">
                <a:solidFill>
                  <a:srgbClr val="FFFFFF"/>
                </a:solidFill>
              </a:rPr>
              <a:t> Espectrogramas</a:t>
            </a:r>
            <a:endParaRPr lang="es-E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F563D2C-5354-4EE5-A458-3C5E29297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0" y="2525737"/>
            <a:ext cx="5251710" cy="414284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398418-F3EF-490C-A2DE-D18C232417BA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7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5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3578B-FCA2-45D4-B818-1741A6C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III.	Verificación de los datos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3CDB57-B131-4F1F-B16A-5024DCA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999673" cy="6973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s-ES"/>
              <a:t> Etiquetas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4F0AEFDD-DAD2-40A6-9C69-52B5C14A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15" y="2084151"/>
            <a:ext cx="5124778" cy="462863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FBFDC0-C649-43A5-8667-2BC7455E0AE9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/>
                </a:solidFill>
              </a:rPr>
              <a:t>8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0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230F-68B4-44A4-8F0B-4BE1F5AD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IV.	Modelo de red de neuronas</a:t>
            </a:r>
            <a:endParaRPr lang="es-E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B5E49A-C282-42A6-B7F6-A7C6A7C9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5999"/>
            <a:ext cx="5426364" cy="688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Procesamiento de los datos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62C7052-9FEC-4908-904A-2BA3EC390A39}"/>
              </a:ext>
            </a:extLst>
          </p:cNvPr>
          <p:cNvSpPr txBox="1">
            <a:spLocks/>
          </p:cNvSpPr>
          <p:nvPr/>
        </p:nvSpPr>
        <p:spPr>
          <a:xfrm>
            <a:off x="1299410" y="3195781"/>
            <a:ext cx="10130589" cy="2370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Convertir el listado de ficheros al formato </a:t>
            </a:r>
            <a:r>
              <a:rPr lang="es-ES" i="1" err="1">
                <a:solidFill>
                  <a:srgbClr val="FFFFFF"/>
                </a:solidFill>
                <a:ea typeface="+mn-lt"/>
                <a:cs typeface="+mn-lt"/>
              </a:rPr>
              <a:t>dataset</a:t>
            </a:r>
            <a:r>
              <a:rPr lang="es-ES" i="1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de </a:t>
            </a:r>
            <a:r>
              <a:rPr lang="es-ES" i="1" err="1">
                <a:solidFill>
                  <a:srgbClr val="FFFFFF"/>
                </a:solidFill>
                <a:ea typeface="+mn-lt"/>
                <a:cs typeface="+mn-lt"/>
              </a:rPr>
              <a:t>TensorFlow</a:t>
            </a:r>
            <a:endParaRPr lang="es-ES" i="1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Obtener su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waveform</a:t>
            </a:r>
            <a:endParaRPr lang="es-ES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Obtener su espectrograma</a:t>
            </a:r>
          </a:p>
          <a:p>
            <a:pPr marL="514350" indent="-514350">
              <a:buFont typeface="+mj-lt"/>
              <a:buAutoNum type="arabicPeriod"/>
            </a:pPr>
            <a:endParaRPr lang="es-E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850B0-32B5-42D1-BDAE-1C7EDE384A56}"/>
              </a:ext>
            </a:extLst>
          </p:cNvPr>
          <p:cNvSpPr txBox="1">
            <a:spLocks/>
          </p:cNvSpPr>
          <p:nvPr/>
        </p:nvSpPr>
        <p:spPr>
          <a:xfrm>
            <a:off x="10428269" y="94181"/>
            <a:ext cx="2600036" cy="669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08912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0F3F0"/>
      </a:lt2>
      <a:accent1>
        <a:srgbClr val="E729E4"/>
      </a:accent1>
      <a:accent2>
        <a:srgbClr val="8917D5"/>
      </a:accent2>
      <a:accent3>
        <a:srgbClr val="4F2DE7"/>
      </a:accent3>
      <a:accent4>
        <a:srgbClr val="1744D5"/>
      </a:accent4>
      <a:accent5>
        <a:srgbClr val="29A5E7"/>
      </a:accent5>
      <a:accent6>
        <a:srgbClr val="15C0B5"/>
      </a:accent6>
      <a:hlink>
        <a:srgbClr val="3F7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PebbleVTI</vt:lpstr>
      <vt:lpstr>Detección de Locuciones Simuladas Mediante Redes Neuronales</vt:lpstr>
      <vt:lpstr>Índice:</vt:lpstr>
      <vt:lpstr>I. Introducción</vt:lpstr>
      <vt:lpstr>II. Carga y clasificación de los datos</vt:lpstr>
      <vt:lpstr>II. Carga y clasificación de los datos (árbol)</vt:lpstr>
      <vt:lpstr>III. Verificación de los datos</vt:lpstr>
      <vt:lpstr>III. Verificación de los datos</vt:lpstr>
      <vt:lpstr>III. Verificación de los datos</vt:lpstr>
      <vt:lpstr>IV. Modelo de red de neuronas</vt:lpstr>
      <vt:lpstr>IV. Modelo de red de neuronas</vt:lpstr>
      <vt:lpstr>IV. Modelo de red de neuronas</vt:lpstr>
      <vt:lpstr>IV. Modelo de red de neuronas</vt:lpstr>
      <vt:lpstr>V. Futuros Desarrollos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2021-05-11T16:29:16Z</dcterms:created>
  <dcterms:modified xsi:type="dcterms:W3CDTF">2021-07-13T12:15:40Z</dcterms:modified>
</cp:coreProperties>
</file>