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0" r:id="rId14"/>
    <p:sldId id="271" r:id="rId15"/>
    <p:sldId id="268" r:id="rId16"/>
    <p:sldId id="272" r:id="rId17"/>
    <p:sldId id="269"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19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C8585D-1038-4ADB-BD56-82C81EF6054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AE4FB59-62BB-41EE-BFDC-E021715FA988}">
      <dgm:prSet/>
      <dgm:spPr/>
      <dgm:t>
        <a:bodyPr/>
        <a:lstStyle/>
        <a:p>
          <a:r>
            <a:rPr lang="es-ES" dirty="0"/>
            <a:t>No soy un experto</a:t>
          </a:r>
          <a:endParaRPr lang="en-US" dirty="0"/>
        </a:p>
      </dgm:t>
    </dgm:pt>
    <dgm:pt modelId="{39CFE587-6423-430A-9BD0-04090BC3C18B}" type="parTrans" cxnId="{1EAF31E9-B8C1-4E3F-B759-7D2FA4D8E8A0}">
      <dgm:prSet/>
      <dgm:spPr/>
      <dgm:t>
        <a:bodyPr/>
        <a:lstStyle/>
        <a:p>
          <a:endParaRPr lang="en-US"/>
        </a:p>
      </dgm:t>
    </dgm:pt>
    <dgm:pt modelId="{07AEB9C7-A8F2-4AE8-AA26-C1396BF89850}" type="sibTrans" cxnId="{1EAF31E9-B8C1-4E3F-B759-7D2FA4D8E8A0}">
      <dgm:prSet/>
      <dgm:spPr/>
      <dgm:t>
        <a:bodyPr/>
        <a:lstStyle/>
        <a:p>
          <a:endParaRPr lang="en-US"/>
        </a:p>
      </dgm:t>
    </dgm:pt>
    <dgm:pt modelId="{E0891DA9-5896-4635-A2D4-4CE6D6280F7F}">
      <dgm:prSet/>
      <dgm:spPr/>
      <dgm:t>
        <a:bodyPr/>
        <a:lstStyle/>
        <a:p>
          <a:r>
            <a:rPr lang="es-ES" dirty="0"/>
            <a:t>Si hay errores, podéis decirlo en los comentarios y corregiré el vídeo o avisaré de los mismos lo antes posible.</a:t>
          </a:r>
          <a:endParaRPr lang="en-US" dirty="0"/>
        </a:p>
      </dgm:t>
    </dgm:pt>
    <dgm:pt modelId="{4FE4B916-5D9E-4787-A9F5-15039BA799B5}" type="parTrans" cxnId="{15F105E7-1D4D-46B7-8DD1-22B0366877D7}">
      <dgm:prSet/>
      <dgm:spPr/>
      <dgm:t>
        <a:bodyPr/>
        <a:lstStyle/>
        <a:p>
          <a:endParaRPr lang="en-US"/>
        </a:p>
      </dgm:t>
    </dgm:pt>
    <dgm:pt modelId="{5F2B2B3D-8C9C-440C-8A22-78CC290500B8}" type="sibTrans" cxnId="{15F105E7-1D4D-46B7-8DD1-22B0366877D7}">
      <dgm:prSet/>
      <dgm:spPr/>
      <dgm:t>
        <a:bodyPr/>
        <a:lstStyle/>
        <a:p>
          <a:endParaRPr lang="en-US"/>
        </a:p>
      </dgm:t>
    </dgm:pt>
    <dgm:pt modelId="{2F6F46DB-5629-4DA1-B0FE-29BCE8CD32A0}">
      <dgm:prSet/>
      <dgm:spPr/>
      <dgm:t>
        <a:bodyPr/>
        <a:lstStyle/>
        <a:p>
          <a:r>
            <a:rPr lang="es-ES" dirty="0"/>
            <a:t>Solo pretendo ofreceros mi forma de entender el lenguaje ensamblador.</a:t>
          </a:r>
          <a:endParaRPr lang="en-US" dirty="0"/>
        </a:p>
      </dgm:t>
    </dgm:pt>
    <dgm:pt modelId="{BCA82E7D-4AB2-4815-ACF4-06DCDC1E5C4B}" type="parTrans" cxnId="{9F0C7D2F-FA0B-45D2-95EA-1F365CF4B8AD}">
      <dgm:prSet/>
      <dgm:spPr/>
      <dgm:t>
        <a:bodyPr/>
        <a:lstStyle/>
        <a:p>
          <a:endParaRPr lang="en-US"/>
        </a:p>
      </dgm:t>
    </dgm:pt>
    <dgm:pt modelId="{643F654D-B226-40FB-B62C-6527B2BBEAC3}" type="sibTrans" cxnId="{9F0C7D2F-FA0B-45D2-95EA-1F365CF4B8AD}">
      <dgm:prSet/>
      <dgm:spPr/>
      <dgm:t>
        <a:bodyPr/>
        <a:lstStyle/>
        <a:p>
          <a:endParaRPr lang="en-US"/>
        </a:p>
      </dgm:t>
    </dgm:pt>
    <dgm:pt modelId="{5451621C-DAFA-456E-B5CB-31BA024D029B}">
      <dgm:prSet/>
      <dgm:spPr/>
      <dgm:t>
        <a:bodyPr/>
        <a:lstStyle/>
        <a:p>
          <a:r>
            <a:rPr lang="en-US" dirty="0"/>
            <a:t>Cada apartado teórico </a:t>
          </a:r>
          <a:r>
            <a:rPr lang="es-ES" noProof="0" dirty="0"/>
            <a:t>irá</a:t>
          </a:r>
          <a:r>
            <a:rPr lang="en-US" dirty="0"/>
            <a:t> </a:t>
          </a:r>
          <a:r>
            <a:rPr lang="en-US" dirty="0" err="1"/>
            <a:t>acompañado</a:t>
          </a:r>
          <a:r>
            <a:rPr lang="en-US" dirty="0"/>
            <a:t> de apartado </a:t>
          </a:r>
          <a:r>
            <a:rPr lang="en-US" dirty="0" err="1"/>
            <a:t>práctico</a:t>
          </a:r>
          <a:r>
            <a:rPr lang="en-US" dirty="0"/>
            <a:t>. </a:t>
          </a:r>
        </a:p>
        <a:p>
          <a:r>
            <a:rPr lang="en-US" dirty="0"/>
            <a:t>Las instrucciones que </a:t>
          </a:r>
          <a:r>
            <a:rPr lang="en-US" dirty="0" err="1"/>
            <a:t>aparezcan</a:t>
          </a:r>
          <a:r>
            <a:rPr lang="en-US" dirty="0"/>
            <a:t> no </a:t>
          </a:r>
          <a:r>
            <a:rPr lang="en-US" dirty="0" err="1"/>
            <a:t>tienen</a:t>
          </a:r>
          <a:r>
            <a:rPr lang="en-US" dirty="0"/>
            <a:t> </a:t>
          </a:r>
          <a:r>
            <a:rPr lang="en-US" dirty="0" err="1"/>
            <a:t>porqué</a:t>
          </a:r>
          <a:r>
            <a:rPr lang="en-US" dirty="0"/>
            <a:t> ser </a:t>
          </a:r>
          <a:r>
            <a:rPr lang="en-US" dirty="0" err="1"/>
            <a:t>todas</a:t>
          </a:r>
          <a:r>
            <a:rPr lang="en-US" dirty="0"/>
            <a:t>  las instrucciones </a:t>
          </a:r>
          <a:r>
            <a:rPr lang="en-US" dirty="0" err="1"/>
            <a:t>disponibles</a:t>
          </a:r>
          <a:r>
            <a:rPr lang="en-US" dirty="0"/>
            <a:t>.</a:t>
          </a:r>
        </a:p>
      </dgm:t>
    </dgm:pt>
    <dgm:pt modelId="{3299BC8C-A129-4FFE-A45C-CD24607F533C}" type="parTrans" cxnId="{98D084A0-9D6C-4548-9771-11600DE5852A}">
      <dgm:prSet/>
      <dgm:spPr/>
      <dgm:t>
        <a:bodyPr/>
        <a:lstStyle/>
        <a:p>
          <a:endParaRPr lang="en-US"/>
        </a:p>
      </dgm:t>
    </dgm:pt>
    <dgm:pt modelId="{CA73D681-1584-4C22-AADD-C733F0402C92}" type="sibTrans" cxnId="{98D084A0-9D6C-4548-9771-11600DE5852A}">
      <dgm:prSet/>
      <dgm:spPr/>
      <dgm:t>
        <a:bodyPr/>
        <a:lstStyle/>
        <a:p>
          <a:endParaRPr lang="en-US"/>
        </a:p>
      </dgm:t>
    </dgm:pt>
    <dgm:pt modelId="{494DA692-C7F5-470B-8E96-CA52D65EB0C6}">
      <dgm:prSet/>
      <dgm:spPr/>
      <dgm:t>
        <a:bodyPr/>
        <a:lstStyle/>
        <a:p>
          <a:r>
            <a:rPr lang="en-US" dirty="0"/>
            <a:t>Lo que </a:t>
          </a:r>
          <a:r>
            <a:rPr lang="en-US" dirty="0" err="1"/>
            <a:t>aquí</a:t>
          </a:r>
          <a:r>
            <a:rPr lang="en-US" dirty="0"/>
            <a:t> </a:t>
          </a:r>
          <a:r>
            <a:rPr lang="en-US" dirty="0" err="1"/>
            <a:t>expongo</a:t>
          </a:r>
          <a:r>
            <a:rPr lang="en-US" dirty="0"/>
            <a:t> </a:t>
          </a:r>
          <a:r>
            <a:rPr lang="en-US" dirty="0" err="1"/>
            <a:t>carece</a:t>
          </a:r>
          <a:r>
            <a:rPr lang="en-US" dirty="0"/>
            <a:t> de </a:t>
          </a:r>
          <a:r>
            <a:rPr lang="en-US" dirty="0" err="1"/>
            <a:t>relación</a:t>
          </a:r>
          <a:r>
            <a:rPr lang="en-US" dirty="0"/>
            <a:t> con el material </a:t>
          </a:r>
          <a:r>
            <a:rPr lang="en-US" dirty="0" err="1"/>
            <a:t>expuesto</a:t>
          </a:r>
          <a:r>
            <a:rPr lang="en-US" dirty="0"/>
            <a:t> en </a:t>
          </a:r>
          <a:r>
            <a:rPr lang="en-US" dirty="0" err="1"/>
            <a:t>cualquier</a:t>
          </a:r>
          <a:r>
            <a:rPr lang="en-US" dirty="0"/>
            <a:t> </a:t>
          </a:r>
          <a:r>
            <a:rPr lang="en-US" dirty="0" err="1"/>
            <a:t>institución</a:t>
          </a:r>
          <a:r>
            <a:rPr lang="en-US" dirty="0"/>
            <a:t> del </a:t>
          </a:r>
          <a:r>
            <a:rPr lang="en-US" dirty="0" err="1"/>
            <a:t>conocimiento</a:t>
          </a:r>
          <a:r>
            <a:rPr lang="en-US" dirty="0"/>
            <a:t> salvo en las </a:t>
          </a:r>
          <a:r>
            <a:rPr lang="en-US" dirty="0" err="1"/>
            <a:t>herramientas</a:t>
          </a:r>
          <a:r>
            <a:rPr lang="en-US" dirty="0"/>
            <a:t> usadas y </a:t>
          </a:r>
          <a:r>
            <a:rPr lang="en-US" dirty="0" err="1"/>
            <a:t>cuya</a:t>
          </a:r>
          <a:r>
            <a:rPr lang="en-US" dirty="0"/>
            <a:t> </a:t>
          </a:r>
          <a:r>
            <a:rPr lang="en-US" dirty="0" err="1"/>
            <a:t>relación</a:t>
          </a:r>
          <a:r>
            <a:rPr lang="en-US" dirty="0"/>
            <a:t> </a:t>
          </a:r>
          <a:r>
            <a:rPr lang="en-US" dirty="0" err="1"/>
            <a:t>queda</a:t>
          </a:r>
          <a:r>
            <a:rPr lang="en-US" dirty="0"/>
            <a:t> </a:t>
          </a:r>
          <a:r>
            <a:rPr lang="en-US" dirty="0" err="1"/>
            <a:t>explícitamente</a:t>
          </a:r>
          <a:r>
            <a:rPr lang="en-US" dirty="0"/>
            <a:t> </a:t>
          </a:r>
          <a:r>
            <a:rPr lang="en-US" dirty="0" err="1"/>
            <a:t>definida</a:t>
          </a:r>
          <a:r>
            <a:rPr lang="en-US" dirty="0"/>
            <a:t> con </a:t>
          </a:r>
          <a:r>
            <a:rPr lang="en-US" dirty="0" err="1"/>
            <a:t>su</a:t>
          </a:r>
          <a:r>
            <a:rPr lang="en-US" dirty="0"/>
            <a:t> </a:t>
          </a:r>
          <a:r>
            <a:rPr lang="en-US" dirty="0" err="1"/>
            <a:t>introducción</a:t>
          </a:r>
          <a:r>
            <a:rPr lang="en-US" dirty="0"/>
            <a:t>.</a:t>
          </a:r>
        </a:p>
      </dgm:t>
    </dgm:pt>
    <dgm:pt modelId="{50A11BE5-EC20-4C06-B7B2-B54697361430}" type="parTrans" cxnId="{BC570404-2E9F-471A-A675-8DE70398F77F}">
      <dgm:prSet/>
      <dgm:spPr/>
      <dgm:t>
        <a:bodyPr/>
        <a:lstStyle/>
        <a:p>
          <a:endParaRPr lang="en-US"/>
        </a:p>
      </dgm:t>
    </dgm:pt>
    <dgm:pt modelId="{DEEF04FB-C57E-4B40-BACD-CABFD2B82ED4}" type="sibTrans" cxnId="{BC570404-2E9F-471A-A675-8DE70398F77F}">
      <dgm:prSet/>
      <dgm:spPr/>
      <dgm:t>
        <a:bodyPr/>
        <a:lstStyle/>
        <a:p>
          <a:endParaRPr lang="en-US"/>
        </a:p>
      </dgm:t>
    </dgm:pt>
    <dgm:pt modelId="{7C83483D-6208-469C-978B-6E2F9021134C}" type="pres">
      <dgm:prSet presAssocID="{24C8585D-1038-4ADB-BD56-82C81EF6054A}" presName="linear" presStyleCnt="0">
        <dgm:presLayoutVars>
          <dgm:animLvl val="lvl"/>
          <dgm:resizeHandles val="exact"/>
        </dgm:presLayoutVars>
      </dgm:prSet>
      <dgm:spPr/>
    </dgm:pt>
    <dgm:pt modelId="{794DB026-33D0-4925-9F37-03163E45DB3D}" type="pres">
      <dgm:prSet presAssocID="{FAE4FB59-62BB-41EE-BFDC-E021715FA988}" presName="parentText" presStyleLbl="node1" presStyleIdx="0" presStyleCnt="5">
        <dgm:presLayoutVars>
          <dgm:chMax val="0"/>
          <dgm:bulletEnabled val="1"/>
        </dgm:presLayoutVars>
      </dgm:prSet>
      <dgm:spPr/>
    </dgm:pt>
    <dgm:pt modelId="{3CCA3BC2-4492-4D8B-ADB8-1A67325EEC3F}" type="pres">
      <dgm:prSet presAssocID="{07AEB9C7-A8F2-4AE8-AA26-C1396BF89850}" presName="spacer" presStyleCnt="0"/>
      <dgm:spPr/>
    </dgm:pt>
    <dgm:pt modelId="{2E3A6CAB-F35A-42FD-ACAA-3195F3B7A3B2}" type="pres">
      <dgm:prSet presAssocID="{E0891DA9-5896-4635-A2D4-4CE6D6280F7F}" presName="parentText" presStyleLbl="node1" presStyleIdx="1" presStyleCnt="5">
        <dgm:presLayoutVars>
          <dgm:chMax val="0"/>
          <dgm:bulletEnabled val="1"/>
        </dgm:presLayoutVars>
      </dgm:prSet>
      <dgm:spPr/>
    </dgm:pt>
    <dgm:pt modelId="{5614B8D1-E85C-4D1B-A5FC-A0EC82019495}" type="pres">
      <dgm:prSet presAssocID="{5F2B2B3D-8C9C-440C-8A22-78CC290500B8}" presName="spacer" presStyleCnt="0"/>
      <dgm:spPr/>
    </dgm:pt>
    <dgm:pt modelId="{BDEDE134-6858-4E95-8901-C1AB60A36BB3}" type="pres">
      <dgm:prSet presAssocID="{2F6F46DB-5629-4DA1-B0FE-29BCE8CD32A0}" presName="parentText" presStyleLbl="node1" presStyleIdx="2" presStyleCnt="5">
        <dgm:presLayoutVars>
          <dgm:chMax val="0"/>
          <dgm:bulletEnabled val="1"/>
        </dgm:presLayoutVars>
      </dgm:prSet>
      <dgm:spPr/>
    </dgm:pt>
    <dgm:pt modelId="{C3124287-8264-4CBD-A21A-DFF65D0A9E1C}" type="pres">
      <dgm:prSet presAssocID="{643F654D-B226-40FB-B62C-6527B2BBEAC3}" presName="spacer" presStyleCnt="0"/>
      <dgm:spPr/>
    </dgm:pt>
    <dgm:pt modelId="{E5EC779E-B62B-497A-90F5-7EF1E9C4E65F}" type="pres">
      <dgm:prSet presAssocID="{5451621C-DAFA-456E-B5CB-31BA024D029B}" presName="parentText" presStyleLbl="node1" presStyleIdx="3" presStyleCnt="5">
        <dgm:presLayoutVars>
          <dgm:chMax val="0"/>
          <dgm:bulletEnabled val="1"/>
        </dgm:presLayoutVars>
      </dgm:prSet>
      <dgm:spPr/>
    </dgm:pt>
    <dgm:pt modelId="{CE228DC8-97A6-4124-A20A-671290FCC867}" type="pres">
      <dgm:prSet presAssocID="{CA73D681-1584-4C22-AADD-C733F0402C92}" presName="spacer" presStyleCnt="0"/>
      <dgm:spPr/>
    </dgm:pt>
    <dgm:pt modelId="{B9E1CFD4-F23D-49B4-AAC9-99B60C745736}" type="pres">
      <dgm:prSet presAssocID="{494DA692-C7F5-470B-8E96-CA52D65EB0C6}" presName="parentText" presStyleLbl="node1" presStyleIdx="4" presStyleCnt="5">
        <dgm:presLayoutVars>
          <dgm:chMax val="0"/>
          <dgm:bulletEnabled val="1"/>
        </dgm:presLayoutVars>
      </dgm:prSet>
      <dgm:spPr/>
    </dgm:pt>
  </dgm:ptLst>
  <dgm:cxnLst>
    <dgm:cxn modelId="{BC570404-2E9F-471A-A675-8DE70398F77F}" srcId="{24C8585D-1038-4ADB-BD56-82C81EF6054A}" destId="{494DA692-C7F5-470B-8E96-CA52D65EB0C6}" srcOrd="4" destOrd="0" parTransId="{50A11BE5-EC20-4C06-B7B2-B54697361430}" sibTransId="{DEEF04FB-C57E-4B40-BACD-CABFD2B82ED4}"/>
    <dgm:cxn modelId="{0D2B110B-793A-41CC-AFBB-0FC812082C73}" type="presOf" srcId="{E0891DA9-5896-4635-A2D4-4CE6D6280F7F}" destId="{2E3A6CAB-F35A-42FD-ACAA-3195F3B7A3B2}" srcOrd="0" destOrd="0" presId="urn:microsoft.com/office/officeart/2005/8/layout/vList2"/>
    <dgm:cxn modelId="{03EA0713-7DE1-4677-9FBB-ABF61F1254C4}" type="presOf" srcId="{494DA692-C7F5-470B-8E96-CA52D65EB0C6}" destId="{B9E1CFD4-F23D-49B4-AAC9-99B60C745736}" srcOrd="0" destOrd="0" presId="urn:microsoft.com/office/officeart/2005/8/layout/vList2"/>
    <dgm:cxn modelId="{9F0C7D2F-FA0B-45D2-95EA-1F365CF4B8AD}" srcId="{24C8585D-1038-4ADB-BD56-82C81EF6054A}" destId="{2F6F46DB-5629-4DA1-B0FE-29BCE8CD32A0}" srcOrd="2" destOrd="0" parTransId="{BCA82E7D-4AB2-4815-ACF4-06DCDC1E5C4B}" sibTransId="{643F654D-B226-40FB-B62C-6527B2BBEAC3}"/>
    <dgm:cxn modelId="{FD42073D-C54C-41C5-87CC-89B17C711EF2}" type="presOf" srcId="{24C8585D-1038-4ADB-BD56-82C81EF6054A}" destId="{7C83483D-6208-469C-978B-6E2F9021134C}" srcOrd="0" destOrd="0" presId="urn:microsoft.com/office/officeart/2005/8/layout/vList2"/>
    <dgm:cxn modelId="{3526CB4B-B422-4801-869F-50216FB2B3B3}" type="presOf" srcId="{5451621C-DAFA-456E-B5CB-31BA024D029B}" destId="{E5EC779E-B62B-497A-90F5-7EF1E9C4E65F}" srcOrd="0" destOrd="0" presId="urn:microsoft.com/office/officeart/2005/8/layout/vList2"/>
    <dgm:cxn modelId="{84432E8A-A7D8-484C-85AD-940DDDB7C6F8}" type="presOf" srcId="{2F6F46DB-5629-4DA1-B0FE-29BCE8CD32A0}" destId="{BDEDE134-6858-4E95-8901-C1AB60A36BB3}" srcOrd="0" destOrd="0" presId="urn:microsoft.com/office/officeart/2005/8/layout/vList2"/>
    <dgm:cxn modelId="{E9C64094-EFF0-411D-940B-B52CD025183A}" type="presOf" srcId="{FAE4FB59-62BB-41EE-BFDC-E021715FA988}" destId="{794DB026-33D0-4925-9F37-03163E45DB3D}" srcOrd="0" destOrd="0" presId="urn:microsoft.com/office/officeart/2005/8/layout/vList2"/>
    <dgm:cxn modelId="{98D084A0-9D6C-4548-9771-11600DE5852A}" srcId="{24C8585D-1038-4ADB-BD56-82C81EF6054A}" destId="{5451621C-DAFA-456E-B5CB-31BA024D029B}" srcOrd="3" destOrd="0" parTransId="{3299BC8C-A129-4FFE-A45C-CD24607F533C}" sibTransId="{CA73D681-1584-4C22-AADD-C733F0402C92}"/>
    <dgm:cxn modelId="{15F105E7-1D4D-46B7-8DD1-22B0366877D7}" srcId="{24C8585D-1038-4ADB-BD56-82C81EF6054A}" destId="{E0891DA9-5896-4635-A2D4-4CE6D6280F7F}" srcOrd="1" destOrd="0" parTransId="{4FE4B916-5D9E-4787-A9F5-15039BA799B5}" sibTransId="{5F2B2B3D-8C9C-440C-8A22-78CC290500B8}"/>
    <dgm:cxn modelId="{1EAF31E9-B8C1-4E3F-B759-7D2FA4D8E8A0}" srcId="{24C8585D-1038-4ADB-BD56-82C81EF6054A}" destId="{FAE4FB59-62BB-41EE-BFDC-E021715FA988}" srcOrd="0" destOrd="0" parTransId="{39CFE587-6423-430A-9BD0-04090BC3C18B}" sibTransId="{07AEB9C7-A8F2-4AE8-AA26-C1396BF89850}"/>
    <dgm:cxn modelId="{A87C27DB-F023-42DC-83F9-CBBBE9C4DB1D}" type="presParOf" srcId="{7C83483D-6208-469C-978B-6E2F9021134C}" destId="{794DB026-33D0-4925-9F37-03163E45DB3D}" srcOrd="0" destOrd="0" presId="urn:microsoft.com/office/officeart/2005/8/layout/vList2"/>
    <dgm:cxn modelId="{6E3559DD-1B7A-4D3D-9AB3-2F26D05C6F1E}" type="presParOf" srcId="{7C83483D-6208-469C-978B-6E2F9021134C}" destId="{3CCA3BC2-4492-4D8B-ADB8-1A67325EEC3F}" srcOrd="1" destOrd="0" presId="urn:microsoft.com/office/officeart/2005/8/layout/vList2"/>
    <dgm:cxn modelId="{EA01D897-0563-4A08-8618-8EB7E1A6B478}" type="presParOf" srcId="{7C83483D-6208-469C-978B-6E2F9021134C}" destId="{2E3A6CAB-F35A-42FD-ACAA-3195F3B7A3B2}" srcOrd="2" destOrd="0" presId="urn:microsoft.com/office/officeart/2005/8/layout/vList2"/>
    <dgm:cxn modelId="{B3B87F0E-2F03-4941-B071-99088CBB1EB4}" type="presParOf" srcId="{7C83483D-6208-469C-978B-6E2F9021134C}" destId="{5614B8D1-E85C-4D1B-A5FC-A0EC82019495}" srcOrd="3" destOrd="0" presId="urn:microsoft.com/office/officeart/2005/8/layout/vList2"/>
    <dgm:cxn modelId="{6E001A2C-0A22-4BFC-871F-4C1B5CE29563}" type="presParOf" srcId="{7C83483D-6208-469C-978B-6E2F9021134C}" destId="{BDEDE134-6858-4E95-8901-C1AB60A36BB3}" srcOrd="4" destOrd="0" presId="urn:microsoft.com/office/officeart/2005/8/layout/vList2"/>
    <dgm:cxn modelId="{1B98CDB2-58CE-4E88-881F-31B18874546D}" type="presParOf" srcId="{7C83483D-6208-469C-978B-6E2F9021134C}" destId="{C3124287-8264-4CBD-A21A-DFF65D0A9E1C}" srcOrd="5" destOrd="0" presId="urn:microsoft.com/office/officeart/2005/8/layout/vList2"/>
    <dgm:cxn modelId="{4E83197A-C32C-45E2-89F8-AF94BA28421B}" type="presParOf" srcId="{7C83483D-6208-469C-978B-6E2F9021134C}" destId="{E5EC779E-B62B-497A-90F5-7EF1E9C4E65F}" srcOrd="6" destOrd="0" presId="urn:microsoft.com/office/officeart/2005/8/layout/vList2"/>
    <dgm:cxn modelId="{2546EC8C-1409-4245-B615-334748EACC5E}" type="presParOf" srcId="{7C83483D-6208-469C-978B-6E2F9021134C}" destId="{CE228DC8-97A6-4124-A20A-671290FCC867}" srcOrd="7" destOrd="0" presId="urn:microsoft.com/office/officeart/2005/8/layout/vList2"/>
    <dgm:cxn modelId="{6B0D8BC1-7660-4796-B8AD-93884861F8BF}" type="presParOf" srcId="{7C83483D-6208-469C-978B-6E2F9021134C}" destId="{B9E1CFD4-F23D-49B4-AAC9-99B60C745736}"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B3E0D-775C-4CE6-AC95-FDF35FFAB65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2E3FEA1-3CD7-4EB0-874B-64666403B4C9}">
      <dgm:prSet/>
      <dgm:spPr/>
      <dgm:t>
        <a:bodyPr/>
        <a:lstStyle/>
        <a:p>
          <a:r>
            <a:rPr lang="en-US"/>
            <a:t>CONTROL DE FLUJO</a:t>
          </a:r>
        </a:p>
      </dgm:t>
    </dgm:pt>
    <dgm:pt modelId="{8349ED0A-FFCB-4FCF-9DF4-ED7A63F58017}" type="parTrans" cxnId="{A09D02F5-D717-43DB-B68C-3CAC1ADBD238}">
      <dgm:prSet/>
      <dgm:spPr/>
      <dgm:t>
        <a:bodyPr/>
        <a:lstStyle/>
        <a:p>
          <a:endParaRPr lang="en-US"/>
        </a:p>
      </dgm:t>
    </dgm:pt>
    <dgm:pt modelId="{3931B16C-6A9D-4E77-883F-FB0413D3F1BC}" type="sibTrans" cxnId="{A09D02F5-D717-43DB-B68C-3CAC1ADBD238}">
      <dgm:prSet/>
      <dgm:spPr/>
      <dgm:t>
        <a:bodyPr/>
        <a:lstStyle/>
        <a:p>
          <a:endParaRPr lang="en-US"/>
        </a:p>
      </dgm:t>
    </dgm:pt>
    <dgm:pt modelId="{72FB1DEF-D04C-4CCE-818C-376F9270613E}">
      <dgm:prSet/>
      <dgm:spPr/>
      <dgm:t>
        <a:bodyPr/>
        <a:lstStyle/>
        <a:p>
          <a:r>
            <a:rPr lang="en-US"/>
            <a:t>Son las que permiten decidir qué partes del programa ejecutamos y cuando</a:t>
          </a:r>
        </a:p>
      </dgm:t>
    </dgm:pt>
    <dgm:pt modelId="{59597612-FAB9-41CD-B223-3A0E7E0C7D9C}" type="parTrans" cxnId="{251B278D-5916-4803-BD1A-8C2126CA809D}">
      <dgm:prSet/>
      <dgm:spPr/>
      <dgm:t>
        <a:bodyPr/>
        <a:lstStyle/>
        <a:p>
          <a:endParaRPr lang="en-US"/>
        </a:p>
      </dgm:t>
    </dgm:pt>
    <dgm:pt modelId="{0837F4CF-5775-476B-A195-7C5FBD146948}" type="sibTrans" cxnId="{251B278D-5916-4803-BD1A-8C2126CA809D}">
      <dgm:prSet/>
      <dgm:spPr/>
      <dgm:t>
        <a:bodyPr/>
        <a:lstStyle/>
        <a:p>
          <a:endParaRPr lang="en-US"/>
        </a:p>
      </dgm:t>
    </dgm:pt>
    <dgm:pt modelId="{F9FC9FA2-ABEC-4513-9FD8-413BBB5878E7}">
      <dgm:prSet/>
      <dgm:spPr/>
      <dgm:t>
        <a:bodyPr/>
        <a:lstStyle/>
        <a:p>
          <a:r>
            <a:rPr lang="en-US"/>
            <a:t>L</a:t>
          </a:r>
          <a:r>
            <a:rPr lang="es-ES"/>
            <a:t>ÓGICAS</a:t>
          </a:r>
          <a:endParaRPr lang="en-US"/>
        </a:p>
      </dgm:t>
    </dgm:pt>
    <dgm:pt modelId="{A861FAB9-D4FA-46B7-B770-EE329DEAB4F0}" type="parTrans" cxnId="{6D0CD2C1-629B-4893-93BA-92ABBC618C06}">
      <dgm:prSet/>
      <dgm:spPr/>
      <dgm:t>
        <a:bodyPr/>
        <a:lstStyle/>
        <a:p>
          <a:endParaRPr lang="en-US"/>
        </a:p>
      </dgm:t>
    </dgm:pt>
    <dgm:pt modelId="{EB707E97-6709-4EB9-A366-1A24A8A479D3}" type="sibTrans" cxnId="{6D0CD2C1-629B-4893-93BA-92ABBC618C06}">
      <dgm:prSet/>
      <dgm:spPr/>
      <dgm:t>
        <a:bodyPr/>
        <a:lstStyle/>
        <a:p>
          <a:endParaRPr lang="en-US"/>
        </a:p>
      </dgm:t>
    </dgm:pt>
    <dgm:pt modelId="{9D42EB14-FABE-46A8-9871-7CC73F0FB01C}">
      <dgm:prSet/>
      <dgm:spPr/>
      <dgm:t>
        <a:bodyPr/>
        <a:lstStyle/>
        <a:p>
          <a:r>
            <a:rPr lang="es-ES"/>
            <a:t>Son las que permiten realizar comparaciones lógicas</a:t>
          </a:r>
          <a:endParaRPr lang="en-US"/>
        </a:p>
      </dgm:t>
    </dgm:pt>
    <dgm:pt modelId="{47E3FC7F-5D50-4272-82A0-2535B9331FB8}" type="parTrans" cxnId="{20039BA0-E778-44FB-BE82-F79FC096B1B5}">
      <dgm:prSet/>
      <dgm:spPr/>
      <dgm:t>
        <a:bodyPr/>
        <a:lstStyle/>
        <a:p>
          <a:endParaRPr lang="en-US"/>
        </a:p>
      </dgm:t>
    </dgm:pt>
    <dgm:pt modelId="{05A521F3-D2E8-4616-BAFC-CB393B26207A}" type="sibTrans" cxnId="{20039BA0-E778-44FB-BE82-F79FC096B1B5}">
      <dgm:prSet/>
      <dgm:spPr/>
      <dgm:t>
        <a:bodyPr/>
        <a:lstStyle/>
        <a:p>
          <a:endParaRPr lang="en-US"/>
        </a:p>
      </dgm:t>
    </dgm:pt>
    <dgm:pt modelId="{4C1BD865-82F3-4E42-945D-85EF2B1F5BAF}">
      <dgm:prSet/>
      <dgm:spPr/>
      <dgm:t>
        <a:bodyPr/>
        <a:lstStyle/>
        <a:p>
          <a:r>
            <a:rPr lang="es-ES"/>
            <a:t>ARITMÉTICAS</a:t>
          </a:r>
          <a:endParaRPr lang="en-US"/>
        </a:p>
      </dgm:t>
    </dgm:pt>
    <dgm:pt modelId="{A176F9B3-CA25-4573-BC8E-600AF8990FDD}" type="parTrans" cxnId="{429EF566-5E7D-4379-90B8-EBDCA899394E}">
      <dgm:prSet/>
      <dgm:spPr/>
      <dgm:t>
        <a:bodyPr/>
        <a:lstStyle/>
        <a:p>
          <a:endParaRPr lang="en-US"/>
        </a:p>
      </dgm:t>
    </dgm:pt>
    <dgm:pt modelId="{7F58FB6C-41FE-4103-B5A1-63DD4B229B0F}" type="sibTrans" cxnId="{429EF566-5E7D-4379-90B8-EBDCA899394E}">
      <dgm:prSet/>
      <dgm:spPr/>
      <dgm:t>
        <a:bodyPr/>
        <a:lstStyle/>
        <a:p>
          <a:endParaRPr lang="en-US"/>
        </a:p>
      </dgm:t>
    </dgm:pt>
    <dgm:pt modelId="{F29763B3-8D77-4486-A1C8-328DA6D8E9E8}">
      <dgm:prSet/>
      <dgm:spPr/>
      <dgm:t>
        <a:bodyPr/>
        <a:lstStyle/>
        <a:p>
          <a:r>
            <a:rPr lang="es-ES" dirty="0"/>
            <a:t>Nos permiten realizar operaciones sobre registros</a:t>
          </a:r>
          <a:endParaRPr lang="en-US" dirty="0"/>
        </a:p>
      </dgm:t>
    </dgm:pt>
    <dgm:pt modelId="{E2F4A4E1-6237-4AE5-9218-C2E8AD7CFF5B}" type="parTrans" cxnId="{14F9038E-B2A9-407B-8933-6AE32D186F44}">
      <dgm:prSet/>
      <dgm:spPr/>
      <dgm:t>
        <a:bodyPr/>
        <a:lstStyle/>
        <a:p>
          <a:endParaRPr lang="en-US"/>
        </a:p>
      </dgm:t>
    </dgm:pt>
    <dgm:pt modelId="{DB8A35D8-AD59-49B6-91E0-D8BFD23B17E0}" type="sibTrans" cxnId="{14F9038E-B2A9-407B-8933-6AE32D186F44}">
      <dgm:prSet/>
      <dgm:spPr/>
      <dgm:t>
        <a:bodyPr/>
        <a:lstStyle/>
        <a:p>
          <a:endParaRPr lang="en-US"/>
        </a:p>
      </dgm:t>
    </dgm:pt>
    <dgm:pt modelId="{86F9F801-F176-4DF3-B47D-C37AF2765D56}">
      <dgm:prSet/>
      <dgm:spPr/>
      <dgm:t>
        <a:bodyPr/>
        <a:lstStyle/>
        <a:p>
          <a:r>
            <a:rPr lang="es-ES"/>
            <a:t>MEMORIA</a:t>
          </a:r>
          <a:endParaRPr lang="en-US"/>
        </a:p>
      </dgm:t>
    </dgm:pt>
    <dgm:pt modelId="{21B0D59A-D639-427E-8077-47615F612367}" type="parTrans" cxnId="{1E64312A-772B-44F5-95BB-883436EEDBC7}">
      <dgm:prSet/>
      <dgm:spPr/>
      <dgm:t>
        <a:bodyPr/>
        <a:lstStyle/>
        <a:p>
          <a:endParaRPr lang="en-US"/>
        </a:p>
      </dgm:t>
    </dgm:pt>
    <dgm:pt modelId="{1C758237-7DCA-4DD6-AE11-38D58368A5E2}" type="sibTrans" cxnId="{1E64312A-772B-44F5-95BB-883436EEDBC7}">
      <dgm:prSet/>
      <dgm:spPr/>
      <dgm:t>
        <a:bodyPr/>
        <a:lstStyle/>
        <a:p>
          <a:endParaRPr lang="en-US"/>
        </a:p>
      </dgm:t>
    </dgm:pt>
    <dgm:pt modelId="{10BD3D10-06DD-4819-9BF7-0EC7F0625717}">
      <dgm:prSet/>
      <dgm:spPr/>
      <dgm:t>
        <a:bodyPr/>
        <a:lstStyle/>
        <a:p>
          <a:r>
            <a:rPr lang="es-ES" dirty="0"/>
            <a:t>Nos permiten acceder y realizar modificaciones sobre la memoria principal.</a:t>
          </a:r>
          <a:endParaRPr lang="en-US" dirty="0"/>
        </a:p>
      </dgm:t>
    </dgm:pt>
    <dgm:pt modelId="{3D30FA43-36B9-4778-B80D-5059F310D475}" type="parTrans" cxnId="{5065749B-47BD-4305-A322-93D9A409CDEA}">
      <dgm:prSet/>
      <dgm:spPr/>
      <dgm:t>
        <a:bodyPr/>
        <a:lstStyle/>
        <a:p>
          <a:endParaRPr lang="en-US"/>
        </a:p>
      </dgm:t>
    </dgm:pt>
    <dgm:pt modelId="{5397932F-2204-48A2-BA6B-800F08A75015}" type="sibTrans" cxnId="{5065749B-47BD-4305-A322-93D9A409CDEA}">
      <dgm:prSet/>
      <dgm:spPr/>
      <dgm:t>
        <a:bodyPr/>
        <a:lstStyle/>
        <a:p>
          <a:endParaRPr lang="en-US"/>
        </a:p>
      </dgm:t>
    </dgm:pt>
    <dgm:pt modelId="{C8D31578-1960-4E5D-A640-CDE139AB67A1}">
      <dgm:prSet/>
      <dgm:spPr/>
      <dgm:t>
        <a:bodyPr/>
        <a:lstStyle/>
        <a:p>
          <a:r>
            <a:rPr lang="es-ES"/>
            <a:t>MIXTAS</a:t>
          </a:r>
          <a:endParaRPr lang="en-US"/>
        </a:p>
      </dgm:t>
    </dgm:pt>
    <dgm:pt modelId="{6D9CF786-CB7A-4179-8606-3C5D7C84E89E}" type="parTrans" cxnId="{71F90F08-7EFE-4574-8A68-FFCCB78785B5}">
      <dgm:prSet/>
      <dgm:spPr/>
      <dgm:t>
        <a:bodyPr/>
        <a:lstStyle/>
        <a:p>
          <a:endParaRPr lang="en-US"/>
        </a:p>
      </dgm:t>
    </dgm:pt>
    <dgm:pt modelId="{3BDB07EE-DECC-466B-BE1E-1F23C4142CE6}" type="sibTrans" cxnId="{71F90F08-7EFE-4574-8A68-FFCCB78785B5}">
      <dgm:prSet/>
      <dgm:spPr/>
      <dgm:t>
        <a:bodyPr/>
        <a:lstStyle/>
        <a:p>
          <a:endParaRPr lang="en-US"/>
        </a:p>
      </dgm:t>
    </dgm:pt>
    <dgm:pt modelId="{96C6B8B4-E2AB-44BC-B169-78FF21BC9F6E}">
      <dgm:prSet/>
      <dgm:spPr/>
      <dgm:t>
        <a:bodyPr/>
        <a:lstStyle/>
        <a:p>
          <a:r>
            <a:rPr lang="es-ES"/>
            <a:t>Muchas operaciones, aunque no lo parezca, realmente son mixtas y realizan varias funciones. </a:t>
          </a:r>
          <a:endParaRPr lang="en-US"/>
        </a:p>
      </dgm:t>
    </dgm:pt>
    <dgm:pt modelId="{96322867-C2F0-4327-879A-D5498C9E9EEB}" type="parTrans" cxnId="{6A858077-9393-416A-A90C-6335B331A98A}">
      <dgm:prSet/>
      <dgm:spPr/>
      <dgm:t>
        <a:bodyPr/>
        <a:lstStyle/>
        <a:p>
          <a:endParaRPr lang="en-US"/>
        </a:p>
      </dgm:t>
    </dgm:pt>
    <dgm:pt modelId="{5799528B-F2CF-43B3-ABB0-BA19AB7AE245}" type="sibTrans" cxnId="{6A858077-9393-416A-A90C-6335B331A98A}">
      <dgm:prSet/>
      <dgm:spPr/>
      <dgm:t>
        <a:bodyPr/>
        <a:lstStyle/>
        <a:p>
          <a:endParaRPr lang="en-US"/>
        </a:p>
      </dgm:t>
    </dgm:pt>
    <dgm:pt modelId="{F22A72A6-BFA8-4A27-A142-725D4A6248CA}">
      <dgm:prSet/>
      <dgm:spPr/>
      <dgm:t>
        <a:bodyPr/>
        <a:lstStyle/>
        <a:p>
          <a:r>
            <a:rPr lang="es-ES" dirty="0"/>
            <a:t>En M88110, </a:t>
          </a:r>
          <a:r>
            <a:rPr lang="es-ES" b="1" dirty="0"/>
            <a:t>bb0 </a:t>
          </a:r>
          <a:r>
            <a:rPr lang="es-ES" dirty="0"/>
            <a:t>combina el control de flujo de una instrucción tipo</a:t>
          </a:r>
          <a:r>
            <a:rPr lang="es-ES" b="1" dirty="0"/>
            <a:t> </a:t>
          </a:r>
          <a:r>
            <a:rPr lang="es-ES" b="1" dirty="0" err="1"/>
            <a:t>branch</a:t>
          </a:r>
          <a:r>
            <a:rPr lang="es-ES" dirty="0"/>
            <a:t> con una lógica tipo </a:t>
          </a:r>
          <a:r>
            <a:rPr lang="es-ES" b="1" dirty="0"/>
            <a:t>compare</a:t>
          </a:r>
          <a:r>
            <a:rPr lang="es-ES" dirty="0"/>
            <a:t>.</a:t>
          </a:r>
          <a:endParaRPr lang="en-US" dirty="0"/>
        </a:p>
      </dgm:t>
    </dgm:pt>
    <dgm:pt modelId="{4EC919C5-23C8-48DB-82CC-43469289D0D7}" type="parTrans" cxnId="{6BA5469F-45D3-4DC4-B326-0DBD9CAB7887}">
      <dgm:prSet/>
      <dgm:spPr/>
      <dgm:t>
        <a:bodyPr/>
        <a:lstStyle/>
        <a:p>
          <a:endParaRPr lang="en-US"/>
        </a:p>
      </dgm:t>
    </dgm:pt>
    <dgm:pt modelId="{407895CD-9DE0-47D1-ABD2-505A44A80469}" type="sibTrans" cxnId="{6BA5469F-45D3-4DC4-B326-0DBD9CAB7887}">
      <dgm:prSet/>
      <dgm:spPr/>
      <dgm:t>
        <a:bodyPr/>
        <a:lstStyle/>
        <a:p>
          <a:endParaRPr lang="en-US"/>
        </a:p>
      </dgm:t>
    </dgm:pt>
    <dgm:pt modelId="{6702B14B-CC22-4436-A158-446ABD9F0226}">
      <dgm:prSet/>
      <dgm:spPr/>
      <dgm:t>
        <a:bodyPr/>
        <a:lstStyle/>
        <a:p>
          <a:r>
            <a:rPr lang="es-ES" dirty="0"/>
            <a:t>PSEUDOINSTRUCCIONES</a:t>
          </a:r>
        </a:p>
      </dgm:t>
    </dgm:pt>
    <dgm:pt modelId="{0F4CD878-4F06-46E5-94C2-55E839C7B61D}" type="parTrans" cxnId="{507EEE52-12DD-4351-9131-14894EE6D624}">
      <dgm:prSet/>
      <dgm:spPr/>
      <dgm:t>
        <a:bodyPr/>
        <a:lstStyle/>
        <a:p>
          <a:endParaRPr lang="en-US"/>
        </a:p>
      </dgm:t>
    </dgm:pt>
    <dgm:pt modelId="{952B387F-5ECF-42E7-BE2F-FBB610E16A91}" type="sibTrans" cxnId="{507EEE52-12DD-4351-9131-14894EE6D624}">
      <dgm:prSet/>
      <dgm:spPr/>
      <dgm:t>
        <a:bodyPr/>
        <a:lstStyle/>
        <a:p>
          <a:endParaRPr lang="en-US"/>
        </a:p>
      </dgm:t>
    </dgm:pt>
    <dgm:pt modelId="{D02979D2-1AC1-465B-B476-23F2F492FFF0}">
      <dgm:prSet/>
      <dgm:spPr/>
      <dgm:t>
        <a:bodyPr/>
        <a:lstStyle/>
        <a:p>
          <a:r>
            <a:rPr lang="es-ES" b="0" dirty="0"/>
            <a:t>No suelen tener uso para el hardware</a:t>
          </a:r>
          <a:endParaRPr lang="en-US" b="0" dirty="0"/>
        </a:p>
      </dgm:t>
    </dgm:pt>
    <dgm:pt modelId="{4AA277C7-BA9F-4F80-99A7-3AEBC2625956}" type="parTrans" cxnId="{D91CD5FB-40CA-450A-A086-7C8F946EBCC3}">
      <dgm:prSet/>
      <dgm:spPr/>
      <dgm:t>
        <a:bodyPr/>
        <a:lstStyle/>
        <a:p>
          <a:endParaRPr lang="en-US"/>
        </a:p>
      </dgm:t>
    </dgm:pt>
    <dgm:pt modelId="{9AAB1692-3D80-46D6-8633-F50C02643C2E}" type="sibTrans" cxnId="{D91CD5FB-40CA-450A-A086-7C8F946EBCC3}">
      <dgm:prSet/>
      <dgm:spPr/>
      <dgm:t>
        <a:bodyPr/>
        <a:lstStyle/>
        <a:p>
          <a:endParaRPr lang="en-US"/>
        </a:p>
      </dgm:t>
    </dgm:pt>
    <dgm:pt modelId="{3E25BCB7-BB87-46C0-9A0F-7F331E059005}">
      <dgm:prSet/>
      <dgm:spPr/>
      <dgm:t>
        <a:bodyPr/>
        <a:lstStyle/>
        <a:p>
          <a:r>
            <a:rPr lang="es-ES" b="0" dirty="0"/>
            <a:t>Sirven para dirigir el software ensamblador o compilador.</a:t>
          </a:r>
          <a:endParaRPr lang="en-US" b="0" dirty="0"/>
        </a:p>
      </dgm:t>
    </dgm:pt>
    <dgm:pt modelId="{64B45E9B-0CDF-42F5-9476-2FC213E33E58}" type="parTrans" cxnId="{ED00C004-78CC-4786-8D24-F985013B080B}">
      <dgm:prSet/>
      <dgm:spPr/>
      <dgm:t>
        <a:bodyPr/>
        <a:lstStyle/>
        <a:p>
          <a:endParaRPr lang="en-US"/>
        </a:p>
      </dgm:t>
    </dgm:pt>
    <dgm:pt modelId="{9E3B118F-0ADF-449F-8D55-E6D33526FEDA}" type="sibTrans" cxnId="{ED00C004-78CC-4786-8D24-F985013B080B}">
      <dgm:prSet/>
      <dgm:spPr/>
      <dgm:t>
        <a:bodyPr/>
        <a:lstStyle/>
        <a:p>
          <a:endParaRPr lang="en-US"/>
        </a:p>
      </dgm:t>
    </dgm:pt>
    <dgm:pt modelId="{5A983DAF-A17E-4569-8A89-69F382AF9FF5}" type="pres">
      <dgm:prSet presAssocID="{028B3E0D-775C-4CE6-AC95-FDF35FFAB654}" presName="linear" presStyleCnt="0">
        <dgm:presLayoutVars>
          <dgm:animLvl val="lvl"/>
          <dgm:resizeHandles val="exact"/>
        </dgm:presLayoutVars>
      </dgm:prSet>
      <dgm:spPr/>
    </dgm:pt>
    <dgm:pt modelId="{9EA35358-8614-4932-B37D-9CF64051475D}" type="pres">
      <dgm:prSet presAssocID="{F2E3FEA1-3CD7-4EB0-874B-64666403B4C9}" presName="parentText" presStyleLbl="node1" presStyleIdx="0" presStyleCnt="6">
        <dgm:presLayoutVars>
          <dgm:chMax val="0"/>
          <dgm:bulletEnabled val="1"/>
        </dgm:presLayoutVars>
      </dgm:prSet>
      <dgm:spPr/>
    </dgm:pt>
    <dgm:pt modelId="{342F1D38-7360-4345-8407-DFA5AE007E39}" type="pres">
      <dgm:prSet presAssocID="{F2E3FEA1-3CD7-4EB0-874B-64666403B4C9}" presName="childText" presStyleLbl="revTx" presStyleIdx="0" presStyleCnt="6">
        <dgm:presLayoutVars>
          <dgm:bulletEnabled val="1"/>
        </dgm:presLayoutVars>
      </dgm:prSet>
      <dgm:spPr/>
    </dgm:pt>
    <dgm:pt modelId="{382B5FC1-7A9C-426F-9552-7F543B569A68}" type="pres">
      <dgm:prSet presAssocID="{F9FC9FA2-ABEC-4513-9FD8-413BBB5878E7}" presName="parentText" presStyleLbl="node1" presStyleIdx="1" presStyleCnt="6">
        <dgm:presLayoutVars>
          <dgm:chMax val="0"/>
          <dgm:bulletEnabled val="1"/>
        </dgm:presLayoutVars>
      </dgm:prSet>
      <dgm:spPr/>
    </dgm:pt>
    <dgm:pt modelId="{5BAFF8FF-E859-41DD-8B57-735B71136490}" type="pres">
      <dgm:prSet presAssocID="{F9FC9FA2-ABEC-4513-9FD8-413BBB5878E7}" presName="childText" presStyleLbl="revTx" presStyleIdx="1" presStyleCnt="6">
        <dgm:presLayoutVars>
          <dgm:bulletEnabled val="1"/>
        </dgm:presLayoutVars>
      </dgm:prSet>
      <dgm:spPr/>
    </dgm:pt>
    <dgm:pt modelId="{93BBFEA4-02AB-4EC8-899F-9432F958F1F9}" type="pres">
      <dgm:prSet presAssocID="{4C1BD865-82F3-4E42-945D-85EF2B1F5BAF}" presName="parentText" presStyleLbl="node1" presStyleIdx="2" presStyleCnt="6">
        <dgm:presLayoutVars>
          <dgm:chMax val="0"/>
          <dgm:bulletEnabled val="1"/>
        </dgm:presLayoutVars>
      </dgm:prSet>
      <dgm:spPr/>
    </dgm:pt>
    <dgm:pt modelId="{3E406E83-54B5-4AFC-B8C1-0CC4C1FB6156}" type="pres">
      <dgm:prSet presAssocID="{4C1BD865-82F3-4E42-945D-85EF2B1F5BAF}" presName="childText" presStyleLbl="revTx" presStyleIdx="2" presStyleCnt="6">
        <dgm:presLayoutVars>
          <dgm:bulletEnabled val="1"/>
        </dgm:presLayoutVars>
      </dgm:prSet>
      <dgm:spPr/>
    </dgm:pt>
    <dgm:pt modelId="{4CC6E6F6-28EF-4F26-B11D-EAD6AD7FDE60}" type="pres">
      <dgm:prSet presAssocID="{86F9F801-F176-4DF3-B47D-C37AF2765D56}" presName="parentText" presStyleLbl="node1" presStyleIdx="3" presStyleCnt="6">
        <dgm:presLayoutVars>
          <dgm:chMax val="0"/>
          <dgm:bulletEnabled val="1"/>
        </dgm:presLayoutVars>
      </dgm:prSet>
      <dgm:spPr/>
    </dgm:pt>
    <dgm:pt modelId="{399F4193-0DD7-4F1C-B483-C26C71E39D27}" type="pres">
      <dgm:prSet presAssocID="{86F9F801-F176-4DF3-B47D-C37AF2765D56}" presName="childText" presStyleLbl="revTx" presStyleIdx="3" presStyleCnt="6">
        <dgm:presLayoutVars>
          <dgm:bulletEnabled val="1"/>
        </dgm:presLayoutVars>
      </dgm:prSet>
      <dgm:spPr/>
    </dgm:pt>
    <dgm:pt modelId="{6D4E4703-799F-43FF-921E-E53E6E396831}" type="pres">
      <dgm:prSet presAssocID="{C8D31578-1960-4E5D-A640-CDE139AB67A1}" presName="parentText" presStyleLbl="node1" presStyleIdx="4" presStyleCnt="6">
        <dgm:presLayoutVars>
          <dgm:chMax val="0"/>
          <dgm:bulletEnabled val="1"/>
        </dgm:presLayoutVars>
      </dgm:prSet>
      <dgm:spPr/>
    </dgm:pt>
    <dgm:pt modelId="{A5A58F76-78B7-4BE8-B14B-160D7DCE1FFF}" type="pres">
      <dgm:prSet presAssocID="{C8D31578-1960-4E5D-A640-CDE139AB67A1}" presName="childText" presStyleLbl="revTx" presStyleIdx="4" presStyleCnt="6">
        <dgm:presLayoutVars>
          <dgm:bulletEnabled val="1"/>
        </dgm:presLayoutVars>
      </dgm:prSet>
      <dgm:spPr/>
    </dgm:pt>
    <dgm:pt modelId="{74E25A49-DF5E-4B4D-B96B-38E5ED44788F}" type="pres">
      <dgm:prSet presAssocID="{6702B14B-CC22-4436-A158-446ABD9F0226}" presName="parentText" presStyleLbl="node1" presStyleIdx="5" presStyleCnt="6">
        <dgm:presLayoutVars>
          <dgm:chMax val="0"/>
          <dgm:bulletEnabled val="1"/>
        </dgm:presLayoutVars>
      </dgm:prSet>
      <dgm:spPr/>
    </dgm:pt>
    <dgm:pt modelId="{97DE8DC6-0FED-4AEF-929C-3F2C05D7652D}" type="pres">
      <dgm:prSet presAssocID="{6702B14B-CC22-4436-A158-446ABD9F0226}" presName="childText" presStyleLbl="revTx" presStyleIdx="5" presStyleCnt="6">
        <dgm:presLayoutVars>
          <dgm:bulletEnabled val="1"/>
        </dgm:presLayoutVars>
      </dgm:prSet>
      <dgm:spPr/>
    </dgm:pt>
  </dgm:ptLst>
  <dgm:cxnLst>
    <dgm:cxn modelId="{ED00C004-78CC-4786-8D24-F985013B080B}" srcId="{6702B14B-CC22-4436-A158-446ABD9F0226}" destId="{3E25BCB7-BB87-46C0-9A0F-7F331E059005}" srcOrd="1" destOrd="0" parTransId="{64B45E9B-0CDF-42F5-9476-2FC213E33E58}" sibTransId="{9E3B118F-0ADF-449F-8D55-E6D33526FEDA}"/>
    <dgm:cxn modelId="{71F90F08-7EFE-4574-8A68-FFCCB78785B5}" srcId="{028B3E0D-775C-4CE6-AC95-FDF35FFAB654}" destId="{C8D31578-1960-4E5D-A640-CDE139AB67A1}" srcOrd="4" destOrd="0" parTransId="{6D9CF786-CB7A-4179-8606-3C5D7C84E89E}" sibTransId="{3BDB07EE-DECC-466B-BE1E-1F23C4142CE6}"/>
    <dgm:cxn modelId="{15C63E0C-B0CB-43D6-999C-C714DAC67BCC}" type="presOf" srcId="{72FB1DEF-D04C-4CCE-818C-376F9270613E}" destId="{342F1D38-7360-4345-8407-DFA5AE007E39}" srcOrd="0" destOrd="0" presId="urn:microsoft.com/office/officeart/2005/8/layout/vList2"/>
    <dgm:cxn modelId="{68D4EF12-ED09-4797-A695-B378CAFEE189}" type="presOf" srcId="{D02979D2-1AC1-465B-B476-23F2F492FFF0}" destId="{97DE8DC6-0FED-4AEF-929C-3F2C05D7652D}" srcOrd="0" destOrd="0" presId="urn:microsoft.com/office/officeart/2005/8/layout/vList2"/>
    <dgm:cxn modelId="{6855E918-9958-4C1F-87A5-D03A8F147444}" type="presOf" srcId="{9D42EB14-FABE-46A8-9871-7CC73F0FB01C}" destId="{5BAFF8FF-E859-41DD-8B57-735B71136490}" srcOrd="0" destOrd="0" presId="urn:microsoft.com/office/officeart/2005/8/layout/vList2"/>
    <dgm:cxn modelId="{0E512419-D26D-4AAE-92DA-1590ACC2113D}" type="presOf" srcId="{F29763B3-8D77-4486-A1C8-328DA6D8E9E8}" destId="{3E406E83-54B5-4AFC-B8C1-0CC4C1FB6156}" srcOrd="0" destOrd="0" presId="urn:microsoft.com/office/officeart/2005/8/layout/vList2"/>
    <dgm:cxn modelId="{DD76941B-8969-4584-BEB4-82451C394AC1}" type="presOf" srcId="{96C6B8B4-E2AB-44BC-B169-78FF21BC9F6E}" destId="{A5A58F76-78B7-4BE8-B14B-160D7DCE1FFF}" srcOrd="0" destOrd="0" presId="urn:microsoft.com/office/officeart/2005/8/layout/vList2"/>
    <dgm:cxn modelId="{1E64312A-772B-44F5-95BB-883436EEDBC7}" srcId="{028B3E0D-775C-4CE6-AC95-FDF35FFAB654}" destId="{86F9F801-F176-4DF3-B47D-C37AF2765D56}" srcOrd="3" destOrd="0" parTransId="{21B0D59A-D639-427E-8077-47615F612367}" sibTransId="{1C758237-7DCA-4DD6-AE11-38D58368A5E2}"/>
    <dgm:cxn modelId="{9FE1802D-7BA7-471F-8BCD-BE96BB965D96}" type="presOf" srcId="{6702B14B-CC22-4436-A158-446ABD9F0226}" destId="{74E25A49-DF5E-4B4D-B96B-38E5ED44788F}" srcOrd="0" destOrd="0" presId="urn:microsoft.com/office/officeart/2005/8/layout/vList2"/>
    <dgm:cxn modelId="{3FEB053D-09DF-4CDE-8845-8638E42DF696}" type="presOf" srcId="{86F9F801-F176-4DF3-B47D-C37AF2765D56}" destId="{4CC6E6F6-28EF-4F26-B11D-EAD6AD7FDE60}" srcOrd="0" destOrd="0" presId="urn:microsoft.com/office/officeart/2005/8/layout/vList2"/>
    <dgm:cxn modelId="{429EF566-5E7D-4379-90B8-EBDCA899394E}" srcId="{028B3E0D-775C-4CE6-AC95-FDF35FFAB654}" destId="{4C1BD865-82F3-4E42-945D-85EF2B1F5BAF}" srcOrd="2" destOrd="0" parTransId="{A176F9B3-CA25-4573-BC8E-600AF8990FDD}" sibTransId="{7F58FB6C-41FE-4103-B5A1-63DD4B229B0F}"/>
    <dgm:cxn modelId="{53DF6E4A-3F73-4C81-AA37-41DA9FC7B02C}" type="presOf" srcId="{3E25BCB7-BB87-46C0-9A0F-7F331E059005}" destId="{97DE8DC6-0FED-4AEF-929C-3F2C05D7652D}" srcOrd="0" destOrd="1" presId="urn:microsoft.com/office/officeart/2005/8/layout/vList2"/>
    <dgm:cxn modelId="{BAE23B4E-7027-4119-AC96-CEE853BC711B}" type="presOf" srcId="{F22A72A6-BFA8-4A27-A142-725D4A6248CA}" destId="{A5A58F76-78B7-4BE8-B14B-160D7DCE1FFF}" srcOrd="0" destOrd="1" presId="urn:microsoft.com/office/officeart/2005/8/layout/vList2"/>
    <dgm:cxn modelId="{507EEE52-12DD-4351-9131-14894EE6D624}" srcId="{028B3E0D-775C-4CE6-AC95-FDF35FFAB654}" destId="{6702B14B-CC22-4436-A158-446ABD9F0226}" srcOrd="5" destOrd="0" parTransId="{0F4CD878-4F06-46E5-94C2-55E839C7B61D}" sibTransId="{952B387F-5ECF-42E7-BE2F-FBB610E16A91}"/>
    <dgm:cxn modelId="{6A858077-9393-416A-A90C-6335B331A98A}" srcId="{C8D31578-1960-4E5D-A640-CDE139AB67A1}" destId="{96C6B8B4-E2AB-44BC-B169-78FF21BC9F6E}" srcOrd="0" destOrd="0" parTransId="{96322867-C2F0-4327-879A-D5498C9E9EEB}" sibTransId="{5799528B-F2CF-43B3-ABB0-BA19AB7AE245}"/>
    <dgm:cxn modelId="{6EDB8D7F-15DF-407C-A675-FAE37B11AFC1}" type="presOf" srcId="{10BD3D10-06DD-4819-9BF7-0EC7F0625717}" destId="{399F4193-0DD7-4F1C-B483-C26C71E39D27}" srcOrd="0" destOrd="0" presId="urn:microsoft.com/office/officeart/2005/8/layout/vList2"/>
    <dgm:cxn modelId="{251B278D-5916-4803-BD1A-8C2126CA809D}" srcId="{F2E3FEA1-3CD7-4EB0-874B-64666403B4C9}" destId="{72FB1DEF-D04C-4CCE-818C-376F9270613E}" srcOrd="0" destOrd="0" parTransId="{59597612-FAB9-41CD-B223-3A0E7E0C7D9C}" sibTransId="{0837F4CF-5775-476B-A195-7C5FBD146948}"/>
    <dgm:cxn modelId="{14F9038E-B2A9-407B-8933-6AE32D186F44}" srcId="{4C1BD865-82F3-4E42-945D-85EF2B1F5BAF}" destId="{F29763B3-8D77-4486-A1C8-328DA6D8E9E8}" srcOrd="0" destOrd="0" parTransId="{E2F4A4E1-6237-4AE5-9218-C2E8AD7CFF5B}" sibTransId="{DB8A35D8-AD59-49B6-91E0-D8BFD23B17E0}"/>
    <dgm:cxn modelId="{5065749B-47BD-4305-A322-93D9A409CDEA}" srcId="{86F9F801-F176-4DF3-B47D-C37AF2765D56}" destId="{10BD3D10-06DD-4819-9BF7-0EC7F0625717}" srcOrd="0" destOrd="0" parTransId="{3D30FA43-36B9-4778-B80D-5059F310D475}" sibTransId="{5397932F-2204-48A2-BA6B-800F08A75015}"/>
    <dgm:cxn modelId="{6BA5469F-45D3-4DC4-B326-0DBD9CAB7887}" srcId="{C8D31578-1960-4E5D-A640-CDE139AB67A1}" destId="{F22A72A6-BFA8-4A27-A142-725D4A6248CA}" srcOrd="1" destOrd="0" parTransId="{4EC919C5-23C8-48DB-82CC-43469289D0D7}" sibTransId="{407895CD-9DE0-47D1-ABD2-505A44A80469}"/>
    <dgm:cxn modelId="{20039BA0-E778-44FB-BE82-F79FC096B1B5}" srcId="{F9FC9FA2-ABEC-4513-9FD8-413BBB5878E7}" destId="{9D42EB14-FABE-46A8-9871-7CC73F0FB01C}" srcOrd="0" destOrd="0" parTransId="{47E3FC7F-5D50-4272-82A0-2535B9331FB8}" sibTransId="{05A521F3-D2E8-4616-BAFC-CB393B26207A}"/>
    <dgm:cxn modelId="{6D0CD2C1-629B-4893-93BA-92ABBC618C06}" srcId="{028B3E0D-775C-4CE6-AC95-FDF35FFAB654}" destId="{F9FC9FA2-ABEC-4513-9FD8-413BBB5878E7}" srcOrd="1" destOrd="0" parTransId="{A861FAB9-D4FA-46B7-B770-EE329DEAB4F0}" sibTransId="{EB707E97-6709-4EB9-A366-1A24A8A479D3}"/>
    <dgm:cxn modelId="{51AEEAC7-3EBA-48D9-BEE7-98FB536A8D80}" type="presOf" srcId="{F9FC9FA2-ABEC-4513-9FD8-413BBB5878E7}" destId="{382B5FC1-7A9C-426F-9552-7F543B569A68}" srcOrd="0" destOrd="0" presId="urn:microsoft.com/office/officeart/2005/8/layout/vList2"/>
    <dgm:cxn modelId="{920E9CC8-79A2-4527-9F49-43CB7A175B6E}" type="presOf" srcId="{028B3E0D-775C-4CE6-AC95-FDF35FFAB654}" destId="{5A983DAF-A17E-4569-8A89-69F382AF9FF5}" srcOrd="0" destOrd="0" presId="urn:microsoft.com/office/officeart/2005/8/layout/vList2"/>
    <dgm:cxn modelId="{2626B1DD-1691-4FE7-8302-94FAAB868B92}" type="presOf" srcId="{C8D31578-1960-4E5D-A640-CDE139AB67A1}" destId="{6D4E4703-799F-43FF-921E-E53E6E396831}" srcOrd="0" destOrd="0" presId="urn:microsoft.com/office/officeart/2005/8/layout/vList2"/>
    <dgm:cxn modelId="{A09D02F5-D717-43DB-B68C-3CAC1ADBD238}" srcId="{028B3E0D-775C-4CE6-AC95-FDF35FFAB654}" destId="{F2E3FEA1-3CD7-4EB0-874B-64666403B4C9}" srcOrd="0" destOrd="0" parTransId="{8349ED0A-FFCB-4FCF-9DF4-ED7A63F58017}" sibTransId="{3931B16C-6A9D-4E77-883F-FB0413D3F1BC}"/>
    <dgm:cxn modelId="{2C4153FB-B4C7-4CBB-B506-8D48ADE8D9CB}" type="presOf" srcId="{F2E3FEA1-3CD7-4EB0-874B-64666403B4C9}" destId="{9EA35358-8614-4932-B37D-9CF64051475D}" srcOrd="0" destOrd="0" presId="urn:microsoft.com/office/officeart/2005/8/layout/vList2"/>
    <dgm:cxn modelId="{74ECC3FB-E848-46DE-9380-7759AFD229CF}" type="presOf" srcId="{4C1BD865-82F3-4E42-945D-85EF2B1F5BAF}" destId="{93BBFEA4-02AB-4EC8-899F-9432F958F1F9}" srcOrd="0" destOrd="0" presId="urn:microsoft.com/office/officeart/2005/8/layout/vList2"/>
    <dgm:cxn modelId="{D91CD5FB-40CA-450A-A086-7C8F946EBCC3}" srcId="{6702B14B-CC22-4436-A158-446ABD9F0226}" destId="{D02979D2-1AC1-465B-B476-23F2F492FFF0}" srcOrd="0" destOrd="0" parTransId="{4AA277C7-BA9F-4F80-99A7-3AEBC2625956}" sibTransId="{9AAB1692-3D80-46D6-8633-F50C02643C2E}"/>
    <dgm:cxn modelId="{81E4995C-8BE4-48AD-9461-3F7CE2F42267}" type="presParOf" srcId="{5A983DAF-A17E-4569-8A89-69F382AF9FF5}" destId="{9EA35358-8614-4932-B37D-9CF64051475D}" srcOrd="0" destOrd="0" presId="urn:microsoft.com/office/officeart/2005/8/layout/vList2"/>
    <dgm:cxn modelId="{BFAE5935-D596-43C9-8FC5-A5E9A2DA17FA}" type="presParOf" srcId="{5A983DAF-A17E-4569-8A89-69F382AF9FF5}" destId="{342F1D38-7360-4345-8407-DFA5AE007E39}" srcOrd="1" destOrd="0" presId="urn:microsoft.com/office/officeart/2005/8/layout/vList2"/>
    <dgm:cxn modelId="{E90991EC-A726-4037-A634-D3D54E88C1F1}" type="presParOf" srcId="{5A983DAF-A17E-4569-8A89-69F382AF9FF5}" destId="{382B5FC1-7A9C-426F-9552-7F543B569A68}" srcOrd="2" destOrd="0" presId="urn:microsoft.com/office/officeart/2005/8/layout/vList2"/>
    <dgm:cxn modelId="{EDFB54D9-44FB-4477-839D-3D394677B087}" type="presParOf" srcId="{5A983DAF-A17E-4569-8A89-69F382AF9FF5}" destId="{5BAFF8FF-E859-41DD-8B57-735B71136490}" srcOrd="3" destOrd="0" presId="urn:microsoft.com/office/officeart/2005/8/layout/vList2"/>
    <dgm:cxn modelId="{C84FB98A-EB98-49E4-B4D4-50F725A8A10F}" type="presParOf" srcId="{5A983DAF-A17E-4569-8A89-69F382AF9FF5}" destId="{93BBFEA4-02AB-4EC8-899F-9432F958F1F9}" srcOrd="4" destOrd="0" presId="urn:microsoft.com/office/officeart/2005/8/layout/vList2"/>
    <dgm:cxn modelId="{64EC187F-A3F0-47E6-9FB6-D3C483CC909E}" type="presParOf" srcId="{5A983DAF-A17E-4569-8A89-69F382AF9FF5}" destId="{3E406E83-54B5-4AFC-B8C1-0CC4C1FB6156}" srcOrd="5" destOrd="0" presId="urn:microsoft.com/office/officeart/2005/8/layout/vList2"/>
    <dgm:cxn modelId="{5107FC46-7A22-427C-B177-7D58292134F7}" type="presParOf" srcId="{5A983DAF-A17E-4569-8A89-69F382AF9FF5}" destId="{4CC6E6F6-28EF-4F26-B11D-EAD6AD7FDE60}" srcOrd="6" destOrd="0" presId="urn:microsoft.com/office/officeart/2005/8/layout/vList2"/>
    <dgm:cxn modelId="{7CA3B7C5-8464-4EE3-A5B5-D878C99799ED}" type="presParOf" srcId="{5A983DAF-A17E-4569-8A89-69F382AF9FF5}" destId="{399F4193-0DD7-4F1C-B483-C26C71E39D27}" srcOrd="7" destOrd="0" presId="urn:microsoft.com/office/officeart/2005/8/layout/vList2"/>
    <dgm:cxn modelId="{B241AC02-A407-4704-A9A1-83C84543DB6E}" type="presParOf" srcId="{5A983DAF-A17E-4569-8A89-69F382AF9FF5}" destId="{6D4E4703-799F-43FF-921E-E53E6E396831}" srcOrd="8" destOrd="0" presId="urn:microsoft.com/office/officeart/2005/8/layout/vList2"/>
    <dgm:cxn modelId="{D517D145-A030-4E19-9450-770E7ABC2B9A}" type="presParOf" srcId="{5A983DAF-A17E-4569-8A89-69F382AF9FF5}" destId="{A5A58F76-78B7-4BE8-B14B-160D7DCE1FFF}" srcOrd="9" destOrd="0" presId="urn:microsoft.com/office/officeart/2005/8/layout/vList2"/>
    <dgm:cxn modelId="{6C9CD9D4-ACD8-4C26-8EC5-0B45F8989FB9}" type="presParOf" srcId="{5A983DAF-A17E-4569-8A89-69F382AF9FF5}" destId="{74E25A49-DF5E-4B4D-B96B-38E5ED44788F}" srcOrd="10" destOrd="0" presId="urn:microsoft.com/office/officeart/2005/8/layout/vList2"/>
    <dgm:cxn modelId="{60A45598-EFF5-47AB-A64C-3AC502E8C2DD}" type="presParOf" srcId="{5A983DAF-A17E-4569-8A89-69F382AF9FF5}" destId="{97DE8DC6-0FED-4AEF-929C-3F2C05D7652D}" srcOrd="1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DB026-33D0-4925-9F37-03163E45DB3D}">
      <dsp:nvSpPr>
        <dsp:cNvPr id="0" name=""/>
        <dsp:cNvSpPr/>
      </dsp:nvSpPr>
      <dsp:spPr>
        <a:xfrm>
          <a:off x="0" y="37103"/>
          <a:ext cx="5141912" cy="10343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No soy un experto</a:t>
          </a:r>
          <a:endParaRPr lang="en-US" sz="1400" kern="1200" dirty="0"/>
        </a:p>
      </dsp:txBody>
      <dsp:txXfrm>
        <a:off x="50491" y="87594"/>
        <a:ext cx="5040930" cy="933325"/>
      </dsp:txXfrm>
    </dsp:sp>
    <dsp:sp modelId="{2E3A6CAB-F35A-42FD-ACAA-3195F3B7A3B2}">
      <dsp:nvSpPr>
        <dsp:cNvPr id="0" name=""/>
        <dsp:cNvSpPr/>
      </dsp:nvSpPr>
      <dsp:spPr>
        <a:xfrm>
          <a:off x="0" y="1111731"/>
          <a:ext cx="5141912" cy="1034307"/>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Si hay errores, podéis decirlo en los comentarios y corregiré el vídeo o avisaré de los mismos lo antes posible.</a:t>
          </a:r>
          <a:endParaRPr lang="en-US" sz="1400" kern="1200" dirty="0"/>
        </a:p>
      </dsp:txBody>
      <dsp:txXfrm>
        <a:off x="50491" y="1162222"/>
        <a:ext cx="5040930" cy="933325"/>
      </dsp:txXfrm>
    </dsp:sp>
    <dsp:sp modelId="{BDEDE134-6858-4E95-8901-C1AB60A36BB3}">
      <dsp:nvSpPr>
        <dsp:cNvPr id="0" name=""/>
        <dsp:cNvSpPr/>
      </dsp:nvSpPr>
      <dsp:spPr>
        <a:xfrm>
          <a:off x="0" y="2186358"/>
          <a:ext cx="5141912" cy="1034307"/>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kern="1200" dirty="0"/>
            <a:t>Solo pretendo ofreceros mi forma de entender el lenguaje ensamblador.</a:t>
          </a:r>
          <a:endParaRPr lang="en-US" sz="1400" kern="1200" dirty="0"/>
        </a:p>
      </dsp:txBody>
      <dsp:txXfrm>
        <a:off x="50491" y="2236849"/>
        <a:ext cx="5040930" cy="933325"/>
      </dsp:txXfrm>
    </dsp:sp>
    <dsp:sp modelId="{E5EC779E-B62B-497A-90F5-7EF1E9C4E65F}">
      <dsp:nvSpPr>
        <dsp:cNvPr id="0" name=""/>
        <dsp:cNvSpPr/>
      </dsp:nvSpPr>
      <dsp:spPr>
        <a:xfrm>
          <a:off x="0" y="3260986"/>
          <a:ext cx="5141912" cy="1034307"/>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Cada apartado teórico </a:t>
          </a:r>
          <a:r>
            <a:rPr lang="es-ES" sz="1400" kern="1200" noProof="0" dirty="0"/>
            <a:t>irá</a:t>
          </a:r>
          <a:r>
            <a:rPr lang="en-US" sz="1400" kern="1200" dirty="0"/>
            <a:t> </a:t>
          </a:r>
          <a:r>
            <a:rPr lang="en-US" sz="1400" kern="1200" dirty="0" err="1"/>
            <a:t>acompañado</a:t>
          </a:r>
          <a:r>
            <a:rPr lang="en-US" sz="1400" kern="1200" dirty="0"/>
            <a:t> de apartado </a:t>
          </a:r>
          <a:r>
            <a:rPr lang="en-US" sz="1400" kern="1200" dirty="0" err="1"/>
            <a:t>práctico</a:t>
          </a:r>
          <a:r>
            <a:rPr lang="en-US" sz="1400" kern="1200" dirty="0"/>
            <a:t>. </a:t>
          </a:r>
        </a:p>
        <a:p>
          <a:pPr marL="0" lvl="0" indent="0" algn="l" defTabSz="622300">
            <a:lnSpc>
              <a:spcPct val="90000"/>
            </a:lnSpc>
            <a:spcBef>
              <a:spcPct val="0"/>
            </a:spcBef>
            <a:spcAft>
              <a:spcPct val="35000"/>
            </a:spcAft>
            <a:buNone/>
          </a:pPr>
          <a:r>
            <a:rPr lang="en-US" sz="1400" kern="1200" dirty="0"/>
            <a:t>Las instrucciones que </a:t>
          </a:r>
          <a:r>
            <a:rPr lang="en-US" sz="1400" kern="1200" dirty="0" err="1"/>
            <a:t>aparezcan</a:t>
          </a:r>
          <a:r>
            <a:rPr lang="en-US" sz="1400" kern="1200" dirty="0"/>
            <a:t> no </a:t>
          </a:r>
          <a:r>
            <a:rPr lang="en-US" sz="1400" kern="1200" dirty="0" err="1"/>
            <a:t>tienen</a:t>
          </a:r>
          <a:r>
            <a:rPr lang="en-US" sz="1400" kern="1200" dirty="0"/>
            <a:t> </a:t>
          </a:r>
          <a:r>
            <a:rPr lang="en-US" sz="1400" kern="1200" dirty="0" err="1"/>
            <a:t>porqué</a:t>
          </a:r>
          <a:r>
            <a:rPr lang="en-US" sz="1400" kern="1200" dirty="0"/>
            <a:t> ser </a:t>
          </a:r>
          <a:r>
            <a:rPr lang="en-US" sz="1400" kern="1200" dirty="0" err="1"/>
            <a:t>todas</a:t>
          </a:r>
          <a:r>
            <a:rPr lang="en-US" sz="1400" kern="1200" dirty="0"/>
            <a:t>  las instrucciones </a:t>
          </a:r>
          <a:r>
            <a:rPr lang="en-US" sz="1400" kern="1200" dirty="0" err="1"/>
            <a:t>disponibles</a:t>
          </a:r>
          <a:r>
            <a:rPr lang="en-US" sz="1400" kern="1200" dirty="0"/>
            <a:t>.</a:t>
          </a:r>
        </a:p>
      </dsp:txBody>
      <dsp:txXfrm>
        <a:off x="50491" y="3311477"/>
        <a:ext cx="5040930" cy="933325"/>
      </dsp:txXfrm>
    </dsp:sp>
    <dsp:sp modelId="{B9E1CFD4-F23D-49B4-AAC9-99B60C745736}">
      <dsp:nvSpPr>
        <dsp:cNvPr id="0" name=""/>
        <dsp:cNvSpPr/>
      </dsp:nvSpPr>
      <dsp:spPr>
        <a:xfrm>
          <a:off x="0" y="4335613"/>
          <a:ext cx="5141912" cy="1034307"/>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Lo que </a:t>
          </a:r>
          <a:r>
            <a:rPr lang="en-US" sz="1400" kern="1200" dirty="0" err="1"/>
            <a:t>aquí</a:t>
          </a:r>
          <a:r>
            <a:rPr lang="en-US" sz="1400" kern="1200" dirty="0"/>
            <a:t> </a:t>
          </a:r>
          <a:r>
            <a:rPr lang="en-US" sz="1400" kern="1200" dirty="0" err="1"/>
            <a:t>expongo</a:t>
          </a:r>
          <a:r>
            <a:rPr lang="en-US" sz="1400" kern="1200" dirty="0"/>
            <a:t> </a:t>
          </a:r>
          <a:r>
            <a:rPr lang="en-US" sz="1400" kern="1200" dirty="0" err="1"/>
            <a:t>carece</a:t>
          </a:r>
          <a:r>
            <a:rPr lang="en-US" sz="1400" kern="1200" dirty="0"/>
            <a:t> de </a:t>
          </a:r>
          <a:r>
            <a:rPr lang="en-US" sz="1400" kern="1200" dirty="0" err="1"/>
            <a:t>relación</a:t>
          </a:r>
          <a:r>
            <a:rPr lang="en-US" sz="1400" kern="1200" dirty="0"/>
            <a:t> con el material </a:t>
          </a:r>
          <a:r>
            <a:rPr lang="en-US" sz="1400" kern="1200" dirty="0" err="1"/>
            <a:t>expuesto</a:t>
          </a:r>
          <a:r>
            <a:rPr lang="en-US" sz="1400" kern="1200" dirty="0"/>
            <a:t> en </a:t>
          </a:r>
          <a:r>
            <a:rPr lang="en-US" sz="1400" kern="1200" dirty="0" err="1"/>
            <a:t>cualquier</a:t>
          </a:r>
          <a:r>
            <a:rPr lang="en-US" sz="1400" kern="1200" dirty="0"/>
            <a:t> </a:t>
          </a:r>
          <a:r>
            <a:rPr lang="en-US" sz="1400" kern="1200" dirty="0" err="1"/>
            <a:t>institución</a:t>
          </a:r>
          <a:r>
            <a:rPr lang="en-US" sz="1400" kern="1200" dirty="0"/>
            <a:t> del </a:t>
          </a:r>
          <a:r>
            <a:rPr lang="en-US" sz="1400" kern="1200" dirty="0" err="1"/>
            <a:t>conocimiento</a:t>
          </a:r>
          <a:r>
            <a:rPr lang="en-US" sz="1400" kern="1200" dirty="0"/>
            <a:t> salvo en las </a:t>
          </a:r>
          <a:r>
            <a:rPr lang="en-US" sz="1400" kern="1200" dirty="0" err="1"/>
            <a:t>herramientas</a:t>
          </a:r>
          <a:r>
            <a:rPr lang="en-US" sz="1400" kern="1200" dirty="0"/>
            <a:t> usadas y </a:t>
          </a:r>
          <a:r>
            <a:rPr lang="en-US" sz="1400" kern="1200" dirty="0" err="1"/>
            <a:t>cuya</a:t>
          </a:r>
          <a:r>
            <a:rPr lang="en-US" sz="1400" kern="1200" dirty="0"/>
            <a:t> </a:t>
          </a:r>
          <a:r>
            <a:rPr lang="en-US" sz="1400" kern="1200" dirty="0" err="1"/>
            <a:t>relación</a:t>
          </a:r>
          <a:r>
            <a:rPr lang="en-US" sz="1400" kern="1200" dirty="0"/>
            <a:t> </a:t>
          </a:r>
          <a:r>
            <a:rPr lang="en-US" sz="1400" kern="1200" dirty="0" err="1"/>
            <a:t>queda</a:t>
          </a:r>
          <a:r>
            <a:rPr lang="en-US" sz="1400" kern="1200" dirty="0"/>
            <a:t> </a:t>
          </a:r>
          <a:r>
            <a:rPr lang="en-US" sz="1400" kern="1200" dirty="0" err="1"/>
            <a:t>explícitamente</a:t>
          </a:r>
          <a:r>
            <a:rPr lang="en-US" sz="1400" kern="1200" dirty="0"/>
            <a:t> </a:t>
          </a:r>
          <a:r>
            <a:rPr lang="en-US" sz="1400" kern="1200" dirty="0" err="1"/>
            <a:t>definida</a:t>
          </a:r>
          <a:r>
            <a:rPr lang="en-US" sz="1400" kern="1200" dirty="0"/>
            <a:t> con </a:t>
          </a:r>
          <a:r>
            <a:rPr lang="en-US" sz="1400" kern="1200" dirty="0" err="1"/>
            <a:t>su</a:t>
          </a:r>
          <a:r>
            <a:rPr lang="en-US" sz="1400" kern="1200" dirty="0"/>
            <a:t> </a:t>
          </a:r>
          <a:r>
            <a:rPr lang="en-US" sz="1400" kern="1200" dirty="0" err="1"/>
            <a:t>introducción</a:t>
          </a:r>
          <a:r>
            <a:rPr lang="en-US" sz="1400" kern="1200" dirty="0"/>
            <a:t>.</a:t>
          </a:r>
        </a:p>
      </dsp:txBody>
      <dsp:txXfrm>
        <a:off x="50491" y="4386104"/>
        <a:ext cx="5040930" cy="933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35358-8614-4932-B37D-9CF64051475D}">
      <dsp:nvSpPr>
        <dsp:cNvPr id="0" name=""/>
        <dsp:cNvSpPr/>
      </dsp:nvSpPr>
      <dsp:spPr>
        <a:xfrm>
          <a:off x="0" y="51977"/>
          <a:ext cx="5141912" cy="421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CONTROL DE FLUJO</a:t>
          </a:r>
        </a:p>
      </dsp:txBody>
      <dsp:txXfrm>
        <a:off x="20561" y="72538"/>
        <a:ext cx="5100790" cy="380078"/>
      </dsp:txXfrm>
    </dsp:sp>
    <dsp:sp modelId="{342F1D38-7360-4345-8407-DFA5AE007E39}">
      <dsp:nvSpPr>
        <dsp:cNvPr id="0" name=""/>
        <dsp:cNvSpPr/>
      </dsp:nvSpPr>
      <dsp:spPr>
        <a:xfrm>
          <a:off x="0" y="473177"/>
          <a:ext cx="5141912"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Son las que permiten decidir qué partes del programa ejecutamos y cuando</a:t>
          </a:r>
        </a:p>
      </dsp:txBody>
      <dsp:txXfrm>
        <a:off x="0" y="473177"/>
        <a:ext cx="5141912" cy="428490"/>
      </dsp:txXfrm>
    </dsp:sp>
    <dsp:sp modelId="{382B5FC1-7A9C-426F-9552-7F543B569A68}">
      <dsp:nvSpPr>
        <dsp:cNvPr id="0" name=""/>
        <dsp:cNvSpPr/>
      </dsp:nvSpPr>
      <dsp:spPr>
        <a:xfrm>
          <a:off x="0" y="901667"/>
          <a:ext cx="5141912" cy="4212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L</a:t>
          </a:r>
          <a:r>
            <a:rPr lang="es-ES" sz="1800" kern="1200"/>
            <a:t>ÓGICAS</a:t>
          </a:r>
          <a:endParaRPr lang="en-US" sz="1800" kern="1200"/>
        </a:p>
      </dsp:txBody>
      <dsp:txXfrm>
        <a:off x="20561" y="922228"/>
        <a:ext cx="5100790" cy="380078"/>
      </dsp:txXfrm>
    </dsp:sp>
    <dsp:sp modelId="{5BAFF8FF-E859-41DD-8B57-735B71136490}">
      <dsp:nvSpPr>
        <dsp:cNvPr id="0" name=""/>
        <dsp:cNvSpPr/>
      </dsp:nvSpPr>
      <dsp:spPr>
        <a:xfrm>
          <a:off x="0" y="1322867"/>
          <a:ext cx="5141912"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Son las que permiten realizar comparaciones lógicas</a:t>
          </a:r>
          <a:endParaRPr lang="en-US" sz="1400" kern="1200"/>
        </a:p>
      </dsp:txBody>
      <dsp:txXfrm>
        <a:off x="0" y="1322867"/>
        <a:ext cx="5141912" cy="298080"/>
      </dsp:txXfrm>
    </dsp:sp>
    <dsp:sp modelId="{93BBFEA4-02AB-4EC8-899F-9432F958F1F9}">
      <dsp:nvSpPr>
        <dsp:cNvPr id="0" name=""/>
        <dsp:cNvSpPr/>
      </dsp:nvSpPr>
      <dsp:spPr>
        <a:xfrm>
          <a:off x="0" y="1620947"/>
          <a:ext cx="5141912" cy="4212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ARITMÉTICAS</a:t>
          </a:r>
          <a:endParaRPr lang="en-US" sz="1800" kern="1200"/>
        </a:p>
      </dsp:txBody>
      <dsp:txXfrm>
        <a:off x="20561" y="1641508"/>
        <a:ext cx="5100790" cy="380078"/>
      </dsp:txXfrm>
    </dsp:sp>
    <dsp:sp modelId="{3E406E83-54B5-4AFC-B8C1-0CC4C1FB6156}">
      <dsp:nvSpPr>
        <dsp:cNvPr id="0" name=""/>
        <dsp:cNvSpPr/>
      </dsp:nvSpPr>
      <dsp:spPr>
        <a:xfrm>
          <a:off x="0" y="2042147"/>
          <a:ext cx="5141912"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t>Nos permiten realizar operaciones sobre registros</a:t>
          </a:r>
          <a:endParaRPr lang="en-US" sz="1400" kern="1200" dirty="0"/>
        </a:p>
      </dsp:txBody>
      <dsp:txXfrm>
        <a:off x="0" y="2042147"/>
        <a:ext cx="5141912" cy="298080"/>
      </dsp:txXfrm>
    </dsp:sp>
    <dsp:sp modelId="{4CC6E6F6-28EF-4F26-B11D-EAD6AD7FDE60}">
      <dsp:nvSpPr>
        <dsp:cNvPr id="0" name=""/>
        <dsp:cNvSpPr/>
      </dsp:nvSpPr>
      <dsp:spPr>
        <a:xfrm>
          <a:off x="0" y="2340227"/>
          <a:ext cx="5141912" cy="421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MEMORIA</a:t>
          </a:r>
          <a:endParaRPr lang="en-US" sz="1800" kern="1200"/>
        </a:p>
      </dsp:txBody>
      <dsp:txXfrm>
        <a:off x="20561" y="2360788"/>
        <a:ext cx="5100790" cy="380078"/>
      </dsp:txXfrm>
    </dsp:sp>
    <dsp:sp modelId="{399F4193-0DD7-4F1C-B483-C26C71E39D27}">
      <dsp:nvSpPr>
        <dsp:cNvPr id="0" name=""/>
        <dsp:cNvSpPr/>
      </dsp:nvSpPr>
      <dsp:spPr>
        <a:xfrm>
          <a:off x="0" y="2761427"/>
          <a:ext cx="5141912" cy="428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dirty="0"/>
            <a:t>Nos permiten acceder y realizar modificaciones sobre la memoria principal.</a:t>
          </a:r>
          <a:endParaRPr lang="en-US" sz="1400" kern="1200" dirty="0"/>
        </a:p>
      </dsp:txBody>
      <dsp:txXfrm>
        <a:off x="0" y="2761427"/>
        <a:ext cx="5141912" cy="428490"/>
      </dsp:txXfrm>
    </dsp:sp>
    <dsp:sp modelId="{6D4E4703-799F-43FF-921E-E53E6E396831}">
      <dsp:nvSpPr>
        <dsp:cNvPr id="0" name=""/>
        <dsp:cNvSpPr/>
      </dsp:nvSpPr>
      <dsp:spPr>
        <a:xfrm>
          <a:off x="0" y="3189917"/>
          <a:ext cx="5141912" cy="4212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a:t>MIXTAS</a:t>
          </a:r>
          <a:endParaRPr lang="en-US" sz="1800" kern="1200"/>
        </a:p>
      </dsp:txBody>
      <dsp:txXfrm>
        <a:off x="20561" y="3210478"/>
        <a:ext cx="5100790" cy="380078"/>
      </dsp:txXfrm>
    </dsp:sp>
    <dsp:sp modelId="{A5A58F76-78B7-4BE8-B14B-160D7DCE1FFF}">
      <dsp:nvSpPr>
        <dsp:cNvPr id="0" name=""/>
        <dsp:cNvSpPr/>
      </dsp:nvSpPr>
      <dsp:spPr>
        <a:xfrm>
          <a:off x="0" y="3611117"/>
          <a:ext cx="5141912" cy="8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kern="1200"/>
            <a:t>Muchas operaciones, aunque no lo parezca, realmente son mixtas y realizan varias funciones. </a:t>
          </a:r>
          <a:endParaRPr lang="en-US" sz="1400" kern="1200"/>
        </a:p>
        <a:p>
          <a:pPr marL="114300" lvl="1" indent="-114300" algn="l" defTabSz="622300">
            <a:lnSpc>
              <a:spcPct val="90000"/>
            </a:lnSpc>
            <a:spcBef>
              <a:spcPct val="0"/>
            </a:spcBef>
            <a:spcAft>
              <a:spcPct val="20000"/>
            </a:spcAft>
            <a:buChar char="•"/>
          </a:pPr>
          <a:r>
            <a:rPr lang="es-ES" sz="1400" kern="1200" dirty="0"/>
            <a:t>En M88110, </a:t>
          </a:r>
          <a:r>
            <a:rPr lang="es-ES" sz="1400" b="1" kern="1200" dirty="0"/>
            <a:t>bb0 </a:t>
          </a:r>
          <a:r>
            <a:rPr lang="es-ES" sz="1400" kern="1200" dirty="0"/>
            <a:t>combina el control de flujo de una instrucción tipo</a:t>
          </a:r>
          <a:r>
            <a:rPr lang="es-ES" sz="1400" b="1" kern="1200" dirty="0"/>
            <a:t> </a:t>
          </a:r>
          <a:r>
            <a:rPr lang="es-ES" sz="1400" b="1" kern="1200" dirty="0" err="1"/>
            <a:t>branch</a:t>
          </a:r>
          <a:r>
            <a:rPr lang="es-ES" sz="1400" kern="1200" dirty="0"/>
            <a:t> con una lógica tipo </a:t>
          </a:r>
          <a:r>
            <a:rPr lang="es-ES" sz="1400" b="1" kern="1200" dirty="0"/>
            <a:t>compare</a:t>
          </a:r>
          <a:r>
            <a:rPr lang="es-ES" sz="1400" kern="1200" dirty="0"/>
            <a:t>.</a:t>
          </a:r>
          <a:endParaRPr lang="en-US" sz="1400" kern="1200" dirty="0"/>
        </a:p>
      </dsp:txBody>
      <dsp:txXfrm>
        <a:off x="0" y="3611117"/>
        <a:ext cx="5141912" cy="856980"/>
      </dsp:txXfrm>
    </dsp:sp>
    <dsp:sp modelId="{74E25A49-DF5E-4B4D-B96B-38E5ED44788F}">
      <dsp:nvSpPr>
        <dsp:cNvPr id="0" name=""/>
        <dsp:cNvSpPr/>
      </dsp:nvSpPr>
      <dsp:spPr>
        <a:xfrm>
          <a:off x="0" y="4468097"/>
          <a:ext cx="5141912" cy="421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kern="1200" dirty="0"/>
            <a:t>PSEUDOINSTRUCCIONES</a:t>
          </a:r>
        </a:p>
      </dsp:txBody>
      <dsp:txXfrm>
        <a:off x="20561" y="4488658"/>
        <a:ext cx="5100790" cy="380078"/>
      </dsp:txXfrm>
    </dsp:sp>
    <dsp:sp modelId="{97DE8DC6-0FED-4AEF-929C-3F2C05D7652D}">
      <dsp:nvSpPr>
        <dsp:cNvPr id="0" name=""/>
        <dsp:cNvSpPr/>
      </dsp:nvSpPr>
      <dsp:spPr>
        <a:xfrm>
          <a:off x="0" y="4889297"/>
          <a:ext cx="5141912" cy="465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25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sz="1400" b="0" kern="1200" dirty="0"/>
            <a:t>No suelen tener uso para el hardware</a:t>
          </a:r>
          <a:endParaRPr lang="en-US" sz="1400" b="0" kern="1200" dirty="0"/>
        </a:p>
        <a:p>
          <a:pPr marL="114300" lvl="1" indent="-114300" algn="l" defTabSz="622300">
            <a:lnSpc>
              <a:spcPct val="90000"/>
            </a:lnSpc>
            <a:spcBef>
              <a:spcPct val="0"/>
            </a:spcBef>
            <a:spcAft>
              <a:spcPct val="20000"/>
            </a:spcAft>
            <a:buChar char="•"/>
          </a:pPr>
          <a:r>
            <a:rPr lang="es-ES" sz="1400" b="0" kern="1200" dirty="0"/>
            <a:t>Sirven para dirigir el software ensamblador o compilador.</a:t>
          </a:r>
          <a:endParaRPr lang="en-US" sz="1400" b="0" kern="1200" dirty="0"/>
        </a:p>
      </dsp:txBody>
      <dsp:txXfrm>
        <a:off x="0" y="4889297"/>
        <a:ext cx="5141912" cy="4657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6350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45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68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604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12/19/2021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598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502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040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750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591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963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7462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12/19/2021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3836221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channel/UCdu-SvdBJ2G5K3mkOyj-sNQ"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T3K/UPM/tree/master/Clases%20de%20Apoyo/Ensamblador-18Diciembre20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eria-labs.com/memory-instructions-load-and-store-part-4/"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M-T3K/UPM/tree/master/Clases%20de%20Apoyo/Ensamblador-18Diciembre202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s.mtsu.edu/~xyang/2170/computerLanguages.html"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openxmlformats.org/officeDocument/2006/relationships/hyperlink" Target="https://en.wikipedia.org/wiki/Assembly_languag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M-T3K/UPM/tree/master/Clases%20de%20Apoyo/Ensamblador-18Diciembre2021/" TargetMode="External"/><Relationship Id="rId3" Type="http://schemas.microsoft.com/office/2007/relationships/hdphoto" Target="../media/hdphoto3.wdp"/><Relationship Id="rId7" Type="http://schemas.openxmlformats.org/officeDocument/2006/relationships/hyperlink" Target="https://marketplace.visualstudio.com/items?itemName=Kiwii.m88k"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11" Type="http://schemas.openxmlformats.org/officeDocument/2006/relationships/image" Target="../media/image2.png"/><Relationship Id="rId5" Type="http://schemas.openxmlformats.org/officeDocument/2006/relationships/hyperlink" Target="https://github.com/M-T3K/UPM/tree/master/Estructura" TargetMode="External"/><Relationship Id="rId10" Type="http://schemas.openxmlformats.org/officeDocument/2006/relationships/hyperlink" Target="http://praxibetel.org/reference/motorola/MC88110_Users_Manual.pdf" TargetMode="External"/><Relationship Id="rId4" Type="http://schemas.openxmlformats.org/officeDocument/2006/relationships/hyperlink" Target="https://www.datsi.fi.upm.es/docencia/Estructura_09/Proyecto_Ensamblador/" TargetMode="External"/><Relationship Id="rId9" Type="http://schemas.openxmlformats.org/officeDocument/2006/relationships/hyperlink" Target="https://git-scm.com/downloads" TargetMode="Externa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microsoft.com/office/2007/relationships/hdphoto" Target="../media/hdphoto3.wdp"/><Relationship Id="rId7" Type="http://schemas.openxmlformats.org/officeDocument/2006/relationships/diagramLayout" Target="../diagrams/layout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microsoft.com/office/2007/relationships/hdphoto" Target="../media/hdphoto2.wdp"/><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AB8C-EA53-4D48-810F-041D2A16D8AB}"/>
              </a:ext>
            </a:extLst>
          </p:cNvPr>
          <p:cNvSpPr>
            <a:spLocks noGrp="1"/>
          </p:cNvSpPr>
          <p:nvPr>
            <p:ph type="ctrTitle"/>
          </p:nvPr>
        </p:nvSpPr>
        <p:spPr>
          <a:xfrm>
            <a:off x="1876424" y="1122363"/>
            <a:ext cx="9579455" cy="2387600"/>
          </a:xfrm>
        </p:spPr>
        <p:txBody>
          <a:bodyPr/>
          <a:lstStyle/>
          <a:p>
            <a:r>
              <a:rPr lang="es-ES" dirty="0"/>
              <a:t>Ensamblador</a:t>
            </a:r>
            <a:endParaRPr lang="en-US" dirty="0"/>
          </a:p>
        </p:txBody>
      </p:sp>
      <p:sp>
        <p:nvSpPr>
          <p:cNvPr id="3" name="Subtitle 2">
            <a:extLst>
              <a:ext uri="{FF2B5EF4-FFF2-40B4-BE49-F238E27FC236}">
                <a16:creationId xmlns:a16="http://schemas.microsoft.com/office/drawing/2014/main" id="{BE12439A-FFAF-4C3C-A405-81E0695D34E7}"/>
              </a:ext>
            </a:extLst>
          </p:cNvPr>
          <p:cNvSpPr>
            <a:spLocks noGrp="1"/>
          </p:cNvSpPr>
          <p:nvPr>
            <p:ph type="subTitle" idx="1"/>
          </p:nvPr>
        </p:nvSpPr>
        <p:spPr/>
        <p:txBody>
          <a:bodyPr/>
          <a:lstStyle/>
          <a:p>
            <a:r>
              <a:rPr lang="es-ES" dirty="0"/>
              <a:t>Con Énfasis en el Motorola 88110</a:t>
            </a:r>
            <a:endParaRPr lang="en-US" dirty="0"/>
          </a:p>
        </p:txBody>
      </p:sp>
      <p:sp>
        <p:nvSpPr>
          <p:cNvPr id="5" name="TextBox 4">
            <a:extLst>
              <a:ext uri="{FF2B5EF4-FFF2-40B4-BE49-F238E27FC236}">
                <a16:creationId xmlns:a16="http://schemas.microsoft.com/office/drawing/2014/main" id="{B48B62B4-C5AF-40F7-B338-B69113139D05}"/>
              </a:ext>
            </a:extLst>
          </p:cNvPr>
          <p:cNvSpPr txBox="1"/>
          <p:nvPr/>
        </p:nvSpPr>
        <p:spPr>
          <a:xfrm>
            <a:off x="1069848" y="5595942"/>
            <a:ext cx="10123388" cy="369332"/>
          </a:xfrm>
          <a:prstGeom prst="rect">
            <a:avLst/>
          </a:prstGeom>
          <a:noFill/>
        </p:spPr>
        <p:txBody>
          <a:bodyPr wrap="square">
            <a:spAutoFit/>
          </a:bodyPr>
          <a:lstStyle/>
          <a:p>
            <a:r>
              <a:rPr lang="es-ES" dirty="0"/>
              <a:t>La charla se subirá a </a:t>
            </a:r>
            <a:r>
              <a:rPr lang="es-ES" dirty="0">
                <a:hlinkClick r:id="rId2"/>
              </a:rPr>
              <a:t>https://www.youtube.com/channel/UCdu-SvdBJ2G5K3mkOyj-sNQ</a:t>
            </a:r>
            <a:r>
              <a:rPr lang="es-ES" dirty="0"/>
              <a:t>  </a:t>
            </a:r>
          </a:p>
        </p:txBody>
      </p:sp>
    </p:spTree>
    <p:extLst>
      <p:ext uri="{BB962C8B-B14F-4D97-AF65-F5344CB8AC3E}">
        <p14:creationId xmlns:p14="http://schemas.microsoft.com/office/powerpoint/2010/main" val="2825365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#1: </a:t>
            </a:r>
            <a:r>
              <a:rPr lang="en-US" dirty="0" err="1"/>
              <a:t>ejecuci</a:t>
            </a:r>
            <a:r>
              <a:rPr lang="es-ES" dirty="0"/>
              <a:t>ón del programa</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p:txBody>
          <a:bodyPr/>
          <a:lstStyle/>
          <a:p>
            <a:r>
              <a:rPr lang="es-ES" dirty="0"/>
              <a:t>Para ejecutar el programa podemos escribir </a:t>
            </a:r>
            <a:r>
              <a:rPr lang="es-ES" b="1" i="1" dirty="0"/>
              <a:t>e</a:t>
            </a:r>
            <a:r>
              <a:rPr lang="es-ES" i="1" dirty="0"/>
              <a:t> </a:t>
            </a:r>
            <a:r>
              <a:rPr lang="es-ES" dirty="0"/>
              <a:t>pero como se trata de un programa corto y queremos ver la ejecución entera, es mejor ir paso a paso.</a:t>
            </a:r>
          </a:p>
          <a:p>
            <a:r>
              <a:rPr lang="es-ES" dirty="0"/>
              <a:t>Por ello, usamos </a:t>
            </a:r>
            <a:r>
              <a:rPr lang="es-ES" b="1" i="1" dirty="0"/>
              <a:t>t </a:t>
            </a:r>
            <a:r>
              <a:rPr lang="es-ES" i="1" dirty="0"/>
              <a:t>seguido de un número: 1 . </a:t>
            </a:r>
          </a:p>
          <a:p>
            <a:r>
              <a:rPr lang="es-ES" i="1" dirty="0"/>
              <a:t>Esto quiere decir que ejecutaremos exactamente 1 instrucción: la instrucción </a:t>
            </a:r>
            <a:br>
              <a:rPr lang="es-ES" i="1" dirty="0"/>
            </a:br>
            <a:r>
              <a:rPr lang="es-ES" i="1" dirty="0" err="1"/>
              <a:t>addu</a:t>
            </a:r>
            <a:r>
              <a:rPr lang="es-ES" i="1" dirty="0"/>
              <a:t> r4, r0, 2</a:t>
            </a:r>
          </a:p>
          <a:p>
            <a:r>
              <a:rPr lang="es-ES" dirty="0"/>
              <a:t>Como se puede apreciar, pasamos a la siguiente instrucción y R4 </a:t>
            </a:r>
            <a:r>
              <a:rPr lang="en-US" dirty="0"/>
              <a:t>= 2</a:t>
            </a:r>
            <a:endParaRPr lang="es-ES" dirty="0"/>
          </a:p>
          <a:p>
            <a:pPr marL="0" indent="0">
              <a:buNone/>
            </a:pPr>
            <a:br>
              <a:rPr lang="es-ES" dirty="0"/>
            </a:br>
            <a:br>
              <a:rPr lang="es-ES" dirty="0"/>
            </a:br>
            <a:endParaRPr lang="en-US" dirty="0"/>
          </a:p>
        </p:txBody>
      </p:sp>
      <p:pic>
        <p:nvPicPr>
          <p:cNvPr id="6" name="Picture 5">
            <a:extLst>
              <a:ext uri="{FF2B5EF4-FFF2-40B4-BE49-F238E27FC236}">
                <a16:creationId xmlns:a16="http://schemas.microsoft.com/office/drawing/2014/main" id="{B824DF5E-96DC-4578-B954-8CD24BD6CF20}"/>
              </a:ext>
            </a:extLst>
          </p:cNvPr>
          <p:cNvPicPr>
            <a:picLocks noChangeAspect="1"/>
          </p:cNvPicPr>
          <p:nvPr/>
        </p:nvPicPr>
        <p:blipFill>
          <a:blip r:embed="rId2"/>
          <a:stretch>
            <a:fillRect/>
          </a:stretch>
        </p:blipFill>
        <p:spPr>
          <a:xfrm>
            <a:off x="3033712" y="4457483"/>
            <a:ext cx="6124575" cy="2038350"/>
          </a:xfrm>
          <a:prstGeom prst="rect">
            <a:avLst/>
          </a:prstGeom>
        </p:spPr>
      </p:pic>
    </p:spTree>
    <p:extLst>
      <p:ext uri="{BB962C8B-B14F-4D97-AF65-F5344CB8AC3E}">
        <p14:creationId xmlns:p14="http://schemas.microsoft.com/office/powerpoint/2010/main" val="1712942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#1: </a:t>
            </a:r>
            <a:r>
              <a:rPr lang="en-US" dirty="0" err="1"/>
              <a:t>ejecuci</a:t>
            </a:r>
            <a:r>
              <a:rPr lang="es-ES" dirty="0"/>
              <a:t>ón del programa</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a:xfrm>
            <a:off x="1069848" y="2121408"/>
            <a:ext cx="5026152" cy="4050792"/>
          </a:xfrm>
        </p:spPr>
        <p:txBody>
          <a:bodyPr/>
          <a:lstStyle/>
          <a:p>
            <a:r>
              <a:rPr lang="es-ES" dirty="0"/>
              <a:t>Lo mismo pasa en las siguientes.</a:t>
            </a:r>
          </a:p>
          <a:p>
            <a:r>
              <a:rPr lang="es-ES" dirty="0"/>
              <a:t>Al final, aparece instrucción incorrecta, pero en este caso realmente significa que no hay más instrucciones.</a:t>
            </a:r>
          </a:p>
          <a:p>
            <a:r>
              <a:rPr lang="es-ES" dirty="0"/>
              <a:t>Como podemos ver, R05 </a:t>
            </a:r>
            <a:r>
              <a:rPr lang="en-US" dirty="0"/>
              <a:t>= 0xFFFFFFF9, es </a:t>
            </a:r>
            <a:r>
              <a:rPr lang="en-US" dirty="0" err="1"/>
              <a:t>decir</a:t>
            </a:r>
            <a:r>
              <a:rPr lang="en-US" dirty="0"/>
              <a:t>, -7. </a:t>
            </a:r>
            <a:r>
              <a:rPr lang="en-US" dirty="0" err="1"/>
              <a:t>Nuestro</a:t>
            </a:r>
            <a:r>
              <a:rPr lang="en-US" dirty="0"/>
              <a:t> c</a:t>
            </a:r>
            <a:r>
              <a:rPr lang="es-ES" dirty="0" err="1"/>
              <a:t>ódigo</a:t>
            </a:r>
            <a:r>
              <a:rPr lang="es-ES" dirty="0"/>
              <a:t> es correcto.</a:t>
            </a:r>
          </a:p>
          <a:p>
            <a:pPr marL="0" indent="0">
              <a:buNone/>
            </a:pPr>
            <a:br>
              <a:rPr lang="es-ES" dirty="0"/>
            </a:br>
            <a:br>
              <a:rPr lang="es-ES" dirty="0"/>
            </a:br>
            <a:endParaRPr lang="en-US" dirty="0"/>
          </a:p>
        </p:txBody>
      </p:sp>
      <p:pic>
        <p:nvPicPr>
          <p:cNvPr id="8" name="Picture 7">
            <a:extLst>
              <a:ext uri="{FF2B5EF4-FFF2-40B4-BE49-F238E27FC236}">
                <a16:creationId xmlns:a16="http://schemas.microsoft.com/office/drawing/2014/main" id="{B43D2963-EFF0-49C8-B58B-9A99F5278484}"/>
              </a:ext>
            </a:extLst>
          </p:cNvPr>
          <p:cNvPicPr>
            <a:picLocks noChangeAspect="1"/>
          </p:cNvPicPr>
          <p:nvPr/>
        </p:nvPicPr>
        <p:blipFill>
          <a:blip r:embed="rId2"/>
          <a:stretch>
            <a:fillRect/>
          </a:stretch>
        </p:blipFill>
        <p:spPr>
          <a:xfrm>
            <a:off x="6096000" y="1694157"/>
            <a:ext cx="4854348" cy="4861828"/>
          </a:xfrm>
          <a:prstGeom prst="rect">
            <a:avLst/>
          </a:prstGeom>
        </p:spPr>
      </p:pic>
    </p:spTree>
    <p:extLst>
      <p:ext uri="{BB962C8B-B14F-4D97-AF65-F5344CB8AC3E}">
        <p14:creationId xmlns:p14="http://schemas.microsoft.com/office/powerpoint/2010/main" val="385310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INSTRUCCIONES Lógicas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69848" y="2121408"/>
            <a:ext cx="5026152" cy="4050792"/>
          </a:xfrm>
        </p:spPr>
        <p:txBody>
          <a:bodyPr>
            <a:normAutofit fontScale="92500" lnSpcReduction="20000"/>
          </a:bodyPr>
          <a:lstStyle/>
          <a:p>
            <a:r>
              <a:rPr lang="es-ES" dirty="0"/>
              <a:t>Existen instrucciones que nos permiten operar a nivel lógico, es decir, simulan una puerta lógica:</a:t>
            </a:r>
          </a:p>
          <a:p>
            <a:pPr lvl="1"/>
            <a:r>
              <a:rPr lang="es-ES" dirty="0"/>
              <a:t>and</a:t>
            </a:r>
          </a:p>
          <a:p>
            <a:pPr lvl="1"/>
            <a:r>
              <a:rPr lang="en-US" dirty="0"/>
              <a:t>or</a:t>
            </a:r>
          </a:p>
          <a:p>
            <a:pPr lvl="1"/>
            <a:r>
              <a:rPr lang="en-US" dirty="0"/>
              <a:t>xor</a:t>
            </a:r>
          </a:p>
          <a:p>
            <a:r>
              <a:rPr lang="en-US" dirty="0"/>
              <a:t>Existen más instrucciones, pero estas son las más usadas.</a:t>
            </a:r>
          </a:p>
          <a:p>
            <a:r>
              <a:rPr lang="en-US" b="1" dirty="0"/>
              <a:t>Problema #2</a:t>
            </a:r>
            <a:br>
              <a:rPr lang="en-US" b="1" dirty="0"/>
            </a:br>
            <a:br>
              <a:rPr lang="en-US" dirty="0"/>
            </a:br>
            <a:r>
              <a:rPr lang="en-US" dirty="0"/>
              <a:t>Queremos poner en r1, r2, y r3 los números 999, 1000, y 1001 respectivamente. </a:t>
            </a:r>
            <a:br>
              <a:rPr lang="en-US" dirty="0"/>
            </a:br>
            <a:r>
              <a:rPr lang="en-US" dirty="0"/>
              <a:t>Luego, queremos dejar r1 y r3 a 0 usando las instrucciones AND y XOR, respectivamente.</a:t>
            </a:r>
          </a:p>
          <a:p>
            <a:endParaRPr lang="en-US" dirty="0"/>
          </a:p>
          <a:p>
            <a:pPr lvl="1"/>
            <a:endParaRPr lang="en-US" dirty="0"/>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096000" y="2093976"/>
            <a:ext cx="5026152" cy="4050792"/>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Soluci</a:t>
            </a:r>
            <a:r>
              <a:rPr lang="es-ES" dirty="0"/>
              <a:t>ón:</a:t>
            </a:r>
          </a:p>
          <a:p>
            <a:pPr marL="0" indent="0">
              <a:buNone/>
            </a:pPr>
            <a:r>
              <a:rPr lang="pt-BR" dirty="0"/>
              <a:t>; Primera Parte: Queremos poner en r1, r2, y r3 los números 999, 1000, y 1001 respectivamente. </a:t>
            </a:r>
          </a:p>
          <a:p>
            <a:pPr marL="0" indent="0">
              <a:buNone/>
            </a:pPr>
            <a:r>
              <a:rPr lang="pt-BR" dirty="0"/>
              <a:t>or r1, r0, 999</a:t>
            </a:r>
          </a:p>
          <a:p>
            <a:pPr marL="0" indent="0">
              <a:buNone/>
            </a:pPr>
            <a:r>
              <a:rPr lang="pt-BR" dirty="0"/>
              <a:t>or r2, r0, 0x3e8 ; Se puede hacer en hexadecimal </a:t>
            </a:r>
            <a:br>
              <a:rPr lang="pt-BR" dirty="0"/>
            </a:br>
            <a:br>
              <a:rPr lang="pt-BR" dirty="0"/>
            </a:br>
            <a:r>
              <a:rPr lang="pt-BR" dirty="0"/>
              <a:t>or r3, r0, 1001</a:t>
            </a:r>
          </a:p>
          <a:p>
            <a:pPr marL="0" indent="0">
              <a:buNone/>
            </a:pPr>
            <a:r>
              <a:rPr lang="pt-BR" dirty="0"/>
              <a:t>; Segunda Parte: queremos dejar r1 y r3 a 0 usando las instrucciones AND y XOR, respectivamente.</a:t>
            </a:r>
          </a:p>
          <a:p>
            <a:pPr marL="0" indent="0">
              <a:buNone/>
            </a:pPr>
            <a:r>
              <a:rPr lang="pt-BR" dirty="0"/>
              <a:t>and r1, r1, r0 </a:t>
            </a:r>
          </a:p>
          <a:p>
            <a:pPr marL="0" indent="0">
              <a:buNone/>
            </a:pPr>
            <a:r>
              <a:rPr lang="pt-BR" dirty="0"/>
              <a:t>xor r3, r3, r3</a:t>
            </a:r>
          </a:p>
          <a:p>
            <a:r>
              <a:rPr lang="en-US" dirty="0"/>
              <a:t>Resultado: </a:t>
            </a:r>
            <a:br>
              <a:rPr lang="en-US" dirty="0"/>
            </a:br>
            <a:r>
              <a:rPr lang="en-US" dirty="0"/>
              <a:t>R02 = 000003E8 h (0x 000003E8 = 1000)</a:t>
            </a:r>
            <a:br>
              <a:rPr lang="en-US" dirty="0"/>
            </a:br>
            <a:endParaRPr lang="en-US" dirty="0"/>
          </a:p>
          <a:p>
            <a:endParaRPr lang="en-US" dirty="0"/>
          </a:p>
          <a:p>
            <a:pPr lvl="1"/>
            <a:endParaRPr lang="en-US" dirty="0"/>
          </a:p>
        </p:txBody>
      </p:sp>
    </p:spTree>
    <p:extLst>
      <p:ext uri="{BB962C8B-B14F-4D97-AF65-F5344CB8AC3E}">
        <p14:creationId xmlns:p14="http://schemas.microsoft.com/office/powerpoint/2010/main" val="1366561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INSTRUCCIONES DE control de flujo y de bit</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69848" y="2121408"/>
            <a:ext cx="5026152" cy="4050792"/>
          </a:xfrm>
        </p:spPr>
        <p:txBody>
          <a:bodyPr>
            <a:normAutofit/>
          </a:bodyPr>
          <a:lstStyle/>
          <a:p>
            <a:r>
              <a:rPr lang="es-ES" dirty="0"/>
              <a:t>Existen instrucciones que nos permiten controlar el flujo del programa, de la misma forma que haríamos con un </a:t>
            </a:r>
            <a:r>
              <a:rPr lang="es-ES" b="1" dirty="0" err="1"/>
              <a:t>if</a:t>
            </a:r>
            <a:r>
              <a:rPr lang="es-ES" dirty="0"/>
              <a:t>.</a:t>
            </a:r>
          </a:p>
          <a:p>
            <a:r>
              <a:rPr lang="es-ES" dirty="0"/>
              <a:t>Es decir, nos permiten controlar qué porción del código se ejecuta.</a:t>
            </a:r>
          </a:p>
          <a:p>
            <a:r>
              <a:rPr lang="en-US" dirty="0"/>
              <a:t>Las más communes en 88110 son:</a:t>
            </a:r>
          </a:p>
          <a:p>
            <a:pPr lvl="1"/>
            <a:r>
              <a:rPr lang="en-US" dirty="0" err="1"/>
              <a:t>br</a:t>
            </a:r>
            <a:r>
              <a:rPr lang="en-US" dirty="0"/>
              <a:t> (Branch) y </a:t>
            </a:r>
            <a:r>
              <a:rPr lang="en-US" dirty="0" err="1"/>
              <a:t>cmp</a:t>
            </a:r>
            <a:r>
              <a:rPr lang="en-US" dirty="0"/>
              <a:t> (Compare)</a:t>
            </a:r>
          </a:p>
          <a:p>
            <a:pPr lvl="2"/>
            <a:r>
              <a:rPr lang="en-US" dirty="0"/>
              <a:t>bb0</a:t>
            </a:r>
          </a:p>
          <a:p>
            <a:pPr lvl="2"/>
            <a:r>
              <a:rPr lang="en-US" dirty="0"/>
              <a:t>bb1</a:t>
            </a:r>
          </a:p>
          <a:p>
            <a:r>
              <a:rPr lang="en-US" dirty="0"/>
              <a:t>Las instrucciones bb0 y bb1 </a:t>
            </a:r>
            <a:r>
              <a:rPr lang="en-US" dirty="0" err="1"/>
              <a:t>realizan</a:t>
            </a:r>
            <a:r>
              <a:rPr lang="en-US" dirty="0"/>
              <a:t> una </a:t>
            </a:r>
            <a:r>
              <a:rPr lang="en-US" dirty="0" err="1"/>
              <a:t>comparación</a:t>
            </a:r>
            <a:r>
              <a:rPr lang="en-US" dirty="0"/>
              <a:t> a </a:t>
            </a:r>
            <a:r>
              <a:rPr lang="en-US" dirty="0" err="1"/>
              <a:t>nivel</a:t>
            </a:r>
            <a:r>
              <a:rPr lang="en-US" dirty="0"/>
              <a:t> de bit.</a:t>
            </a:r>
            <a:br>
              <a:rPr lang="en-US" dirty="0"/>
            </a:br>
            <a:endParaRPr lang="en-US" dirty="0"/>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096000" y="2093976"/>
            <a:ext cx="502615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Asimismo, existen instrucciones que nos permiten cambiar bits específicos:</a:t>
            </a:r>
          </a:p>
          <a:p>
            <a:pPr lvl="1"/>
            <a:r>
              <a:rPr lang="es-ES" dirty="0"/>
              <a:t>set, </a:t>
            </a:r>
            <a:r>
              <a:rPr lang="es-ES" dirty="0" err="1"/>
              <a:t>clr</a:t>
            </a:r>
            <a:r>
              <a:rPr lang="es-ES" dirty="0"/>
              <a:t>, </a:t>
            </a:r>
            <a:r>
              <a:rPr lang="es-ES" dirty="0" err="1"/>
              <a:t>ext</a:t>
            </a:r>
            <a:r>
              <a:rPr lang="es-ES" dirty="0"/>
              <a:t>, </a:t>
            </a:r>
            <a:r>
              <a:rPr lang="es-ES" dirty="0" err="1"/>
              <a:t>mak</a:t>
            </a:r>
            <a:r>
              <a:rPr lang="es-ES" dirty="0"/>
              <a:t>, </a:t>
            </a:r>
            <a:r>
              <a:rPr lang="es-ES" dirty="0" err="1"/>
              <a:t>rot</a:t>
            </a:r>
            <a:r>
              <a:rPr lang="es-ES" dirty="0"/>
              <a:t>, …</a:t>
            </a:r>
          </a:p>
          <a:p>
            <a:pPr lvl="1"/>
            <a:r>
              <a:rPr lang="en-US" dirty="0"/>
              <a:t>Forma General: </a:t>
            </a:r>
            <a:br>
              <a:rPr lang="en-US" dirty="0"/>
            </a:br>
            <a:r>
              <a:rPr lang="en-US" dirty="0" err="1"/>
              <a:t>instrucción</a:t>
            </a:r>
            <a:r>
              <a:rPr lang="en-US" dirty="0"/>
              <a:t> </a:t>
            </a:r>
            <a:r>
              <a:rPr lang="en-US" dirty="0" err="1"/>
              <a:t>regFinal</a:t>
            </a:r>
            <a:r>
              <a:rPr lang="en-US" dirty="0"/>
              <a:t>, reg1, </a:t>
            </a:r>
            <a:r>
              <a:rPr lang="en-US" dirty="0" err="1"/>
              <a:t>numero_bit</a:t>
            </a:r>
            <a:endParaRPr lang="en-US" dirty="0"/>
          </a:p>
          <a:p>
            <a:r>
              <a:rPr lang="es-ES" dirty="0"/>
              <a:t>Para usar una etiqueta, basta con poner </a:t>
            </a:r>
            <a:r>
              <a:rPr lang="es-ES" b="1" dirty="0" err="1"/>
              <a:t>nombre_etiqueta</a:t>
            </a:r>
            <a:r>
              <a:rPr lang="es-ES" b="1" dirty="0"/>
              <a:t>: </a:t>
            </a:r>
            <a:r>
              <a:rPr lang="es-ES" dirty="0"/>
              <a:t>incluyendo los “:”</a:t>
            </a:r>
          </a:p>
          <a:p>
            <a:endParaRPr lang="en-US" dirty="0"/>
          </a:p>
        </p:txBody>
      </p:sp>
    </p:spTree>
    <p:extLst>
      <p:ext uri="{BB962C8B-B14F-4D97-AF65-F5344CB8AC3E}">
        <p14:creationId xmlns:p14="http://schemas.microsoft.com/office/powerpoint/2010/main" val="10463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D8B5-CCEA-494B-955A-96DC6AA6C838}"/>
              </a:ext>
            </a:extLst>
          </p:cNvPr>
          <p:cNvSpPr>
            <a:spLocks noGrp="1"/>
          </p:cNvSpPr>
          <p:nvPr>
            <p:ph type="title"/>
          </p:nvPr>
        </p:nvSpPr>
        <p:spPr/>
        <p:txBody>
          <a:bodyPr/>
          <a:lstStyle/>
          <a:p>
            <a:r>
              <a:rPr lang="es-ES" dirty="0"/>
              <a:t>compilación y Problema </a:t>
            </a:r>
            <a:r>
              <a:rPr lang="en-US" dirty="0"/>
              <a:t>#3</a:t>
            </a:r>
            <a:endParaRPr lang="es-ES" dirty="0"/>
          </a:p>
        </p:txBody>
      </p:sp>
      <p:sp>
        <p:nvSpPr>
          <p:cNvPr id="3" name="Content Placeholder 2">
            <a:extLst>
              <a:ext uri="{FF2B5EF4-FFF2-40B4-BE49-F238E27FC236}">
                <a16:creationId xmlns:a16="http://schemas.microsoft.com/office/drawing/2014/main" id="{8F34847A-A177-47FD-97D0-1BC48759CD31}"/>
              </a:ext>
            </a:extLst>
          </p:cNvPr>
          <p:cNvSpPr>
            <a:spLocks noGrp="1"/>
          </p:cNvSpPr>
          <p:nvPr>
            <p:ph idx="1"/>
          </p:nvPr>
        </p:nvSpPr>
        <p:spPr>
          <a:xfrm>
            <a:off x="1069847" y="2121408"/>
            <a:ext cx="10956145" cy="4050792"/>
          </a:xfrm>
        </p:spPr>
        <p:txBody>
          <a:bodyPr>
            <a:normAutofit/>
          </a:bodyPr>
          <a:lstStyle/>
          <a:p>
            <a:r>
              <a:rPr lang="es-ES" dirty="0"/>
              <a:t>Para compilar con una etiqueta como punto de entrada, se pueden usar los scripts proporcionados o usar el siguiente comando:</a:t>
            </a:r>
            <a:br>
              <a:rPr lang="es-ES" dirty="0"/>
            </a:br>
            <a:br>
              <a:rPr lang="es-ES" dirty="0"/>
            </a:br>
            <a:r>
              <a:rPr lang="pt-BR" dirty="0"/>
              <a:t>88110e -e </a:t>
            </a:r>
            <a:r>
              <a:rPr lang="pt-BR" b="1" dirty="0"/>
              <a:t>nombre_de_etiqueta</a:t>
            </a:r>
            <a:r>
              <a:rPr lang="pt-BR" dirty="0"/>
              <a:t> -ml –o</a:t>
            </a:r>
            <a:r>
              <a:rPr lang="pt-BR" b="1" dirty="0"/>
              <a:t> fichero_destino.bin fichero_ensamblador.ens</a:t>
            </a:r>
          </a:p>
          <a:p>
            <a:r>
              <a:rPr lang="pt-BR" dirty="0"/>
              <a:t>Esto permitirá ejecutar el código empezando en la etiqueta especificada. Esto es muy útil para probar cosas específicas.</a:t>
            </a:r>
          </a:p>
          <a:p>
            <a:r>
              <a:rPr lang="en-US" dirty="0"/>
              <a:t>Problema #3:</a:t>
            </a:r>
            <a:r>
              <a:rPr lang="en-US" b="1" dirty="0"/>
              <a:t> </a:t>
            </a:r>
          </a:p>
          <a:p>
            <a:pPr lvl="1"/>
            <a:r>
              <a:rPr lang="en-US" dirty="0"/>
              <a:t>Queremos </a:t>
            </a:r>
            <a:r>
              <a:rPr lang="en-US" dirty="0" err="1"/>
              <a:t>sumar</a:t>
            </a:r>
            <a:r>
              <a:rPr lang="en-US" dirty="0"/>
              <a:t> dos n</a:t>
            </a:r>
            <a:r>
              <a:rPr lang="es-ES" dirty="0" err="1"/>
              <a:t>úmeros</a:t>
            </a:r>
            <a:r>
              <a:rPr lang="es-ES" dirty="0"/>
              <a:t> y negar el último bit del resultado. Almacenamos en r5, sumándole 7.</a:t>
            </a:r>
          </a:p>
          <a:p>
            <a:r>
              <a:rPr lang="es-ES" dirty="0"/>
              <a:t>La solución al problema está en </a:t>
            </a:r>
            <a:r>
              <a:rPr lang="es-ES" dirty="0" err="1"/>
              <a:t>Github</a:t>
            </a:r>
            <a:endParaRPr lang="es-ES" dirty="0"/>
          </a:p>
          <a:p>
            <a:pPr marL="0" indent="0">
              <a:buNone/>
            </a:pPr>
            <a:r>
              <a:rPr lang="en-US" dirty="0">
                <a:hlinkClick r:id="rId2"/>
              </a:rPr>
              <a:t>https://github.com/M-T3K/UPM/tree/master/Clases%20de%20Apoyo/Ensamblador-18Diciembre2021/</a:t>
            </a:r>
            <a:r>
              <a:rPr lang="en-US" dirty="0"/>
              <a:t> </a:t>
            </a:r>
            <a:endParaRPr lang="es-ES" dirty="0"/>
          </a:p>
          <a:p>
            <a:endParaRPr lang="es-ES" dirty="0"/>
          </a:p>
        </p:txBody>
      </p:sp>
    </p:spTree>
    <p:extLst>
      <p:ext uri="{BB962C8B-B14F-4D97-AF65-F5344CB8AC3E}">
        <p14:creationId xmlns:p14="http://schemas.microsoft.com/office/powerpoint/2010/main" val="2533224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INSTRUCCIONES DE MEMORIA Y PSEUDOINSTRUCCIONES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69848" y="2121408"/>
            <a:ext cx="5026152" cy="4050792"/>
          </a:xfrm>
        </p:spPr>
        <p:txBody>
          <a:bodyPr>
            <a:normAutofit/>
          </a:bodyPr>
          <a:lstStyle/>
          <a:p>
            <a:r>
              <a:rPr lang="es-ES" dirty="0"/>
              <a:t>Existen instrucciones que nos permiten operar con la memoria:</a:t>
            </a:r>
          </a:p>
          <a:p>
            <a:pPr lvl="1"/>
            <a:r>
              <a:rPr lang="es-ES" dirty="0"/>
              <a:t>ld (load / cargar)</a:t>
            </a:r>
          </a:p>
          <a:p>
            <a:pPr lvl="1"/>
            <a:r>
              <a:rPr lang="en-US" dirty="0"/>
              <a:t>st (store / almacenar)</a:t>
            </a:r>
            <a:br>
              <a:rPr lang="en-US" dirty="0"/>
            </a:br>
            <a:endParaRPr lang="en-US" dirty="0"/>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096000" y="2093976"/>
            <a:ext cx="5026152" cy="405079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También existen las siguientes </a:t>
            </a:r>
            <a:r>
              <a:rPr lang="es-ES" dirty="0" err="1"/>
              <a:t>pseudoinstrucciones</a:t>
            </a:r>
            <a:r>
              <a:rPr lang="es-ES" dirty="0"/>
              <a:t>:</a:t>
            </a:r>
          </a:p>
          <a:p>
            <a:pPr lvl="1"/>
            <a:r>
              <a:rPr lang="es-ES" dirty="0" err="1"/>
              <a:t>org</a:t>
            </a:r>
            <a:r>
              <a:rPr lang="es-ES" dirty="0"/>
              <a:t> (organizar)</a:t>
            </a:r>
            <a:br>
              <a:rPr lang="es-ES" dirty="0"/>
            </a:br>
            <a:r>
              <a:rPr lang="es-ES" dirty="0"/>
              <a:t>Sirve para organizar el Código y las regiones correspondientes de memoria, porque </a:t>
            </a:r>
            <a:r>
              <a:rPr lang="es-ES" b="1" dirty="0"/>
              <a:t>el propio código ocupa espacio en memoria </a:t>
            </a:r>
            <a:r>
              <a:rPr lang="es-ES" dirty="0"/>
              <a:t>y por lo tanto </a:t>
            </a:r>
            <a:r>
              <a:rPr lang="es-ES" b="1" dirty="0"/>
              <a:t>podemos cambiarlo si modificamos la memoria.</a:t>
            </a:r>
          </a:p>
          <a:p>
            <a:pPr lvl="1"/>
            <a:r>
              <a:rPr lang="es-ES" dirty="0"/>
              <a:t>data (datos)</a:t>
            </a:r>
            <a:br>
              <a:rPr lang="es-ES" dirty="0"/>
            </a:br>
            <a:r>
              <a:rPr lang="es-ES" dirty="0"/>
              <a:t>Sirve para reservar en memoria el espacio correspondiente a una serie de datos especificados.</a:t>
            </a:r>
          </a:p>
          <a:p>
            <a:pPr lvl="1"/>
            <a:r>
              <a:rPr lang="es-ES" dirty="0"/>
              <a:t>res (reservar)</a:t>
            </a:r>
            <a:br>
              <a:rPr lang="es-ES" dirty="0"/>
            </a:br>
            <a:r>
              <a:rPr lang="es-ES" dirty="0"/>
              <a:t>Debe ser múltiplo de la longitud de palabra (4 en este caso) y se inicializa a un valor indefinido. Se usa para un espacio en el que quieres guardar cosas.</a:t>
            </a:r>
          </a:p>
          <a:p>
            <a:pPr lvl="1"/>
            <a:endParaRPr lang="en-US" dirty="0"/>
          </a:p>
        </p:txBody>
      </p:sp>
      <p:pic>
        <p:nvPicPr>
          <p:cNvPr id="1026" name="Picture 2">
            <a:extLst>
              <a:ext uri="{FF2B5EF4-FFF2-40B4-BE49-F238E27FC236}">
                <a16:creationId xmlns:a16="http://schemas.microsoft.com/office/drawing/2014/main" id="{7495B75E-7DC1-4FC6-98B5-E7D1A9D4E1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55731" y="3429000"/>
            <a:ext cx="5034173" cy="30405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27EA3C-B713-4A4A-AE59-C5FBFB2B63D8}"/>
              </a:ext>
            </a:extLst>
          </p:cNvPr>
          <p:cNvSpPr txBox="1"/>
          <p:nvPr/>
        </p:nvSpPr>
        <p:spPr>
          <a:xfrm>
            <a:off x="6492648" y="5934991"/>
            <a:ext cx="5500688" cy="646331"/>
          </a:xfrm>
          <a:prstGeom prst="rect">
            <a:avLst/>
          </a:prstGeom>
          <a:noFill/>
        </p:spPr>
        <p:txBody>
          <a:bodyPr wrap="square">
            <a:spAutoFit/>
          </a:bodyPr>
          <a:lstStyle/>
          <a:p>
            <a:r>
              <a:rPr lang="es-ES" dirty="0">
                <a:hlinkClick r:id="rId3"/>
              </a:rPr>
              <a:t>https://azeria-labs.com/memory-instructions-load-and-store-part-4/</a:t>
            </a:r>
            <a:r>
              <a:rPr lang="es-ES" dirty="0"/>
              <a:t> </a:t>
            </a:r>
          </a:p>
        </p:txBody>
      </p:sp>
    </p:spTree>
    <p:extLst>
      <p:ext uri="{BB962C8B-B14F-4D97-AF65-F5344CB8AC3E}">
        <p14:creationId xmlns:p14="http://schemas.microsoft.com/office/powerpoint/2010/main" val="360480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MACROS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6" y="1677924"/>
            <a:ext cx="5026152" cy="4050792"/>
          </a:xfrm>
        </p:spPr>
        <p:txBody>
          <a:bodyPr>
            <a:normAutofit/>
          </a:bodyPr>
          <a:lstStyle/>
          <a:p>
            <a:r>
              <a:rPr lang="en-US" dirty="0"/>
              <a:t>Para </a:t>
            </a:r>
            <a:r>
              <a:rPr lang="en-US" dirty="0" err="1"/>
              <a:t>hacernos</a:t>
            </a:r>
            <a:r>
              <a:rPr lang="en-US" dirty="0"/>
              <a:t> la </a:t>
            </a:r>
            <a:r>
              <a:rPr lang="en-US" dirty="0" err="1"/>
              <a:t>vida</a:t>
            </a:r>
            <a:r>
              <a:rPr lang="en-US" dirty="0"/>
              <a:t> más </a:t>
            </a:r>
            <a:r>
              <a:rPr lang="en-US" dirty="0" err="1"/>
              <a:t>fácil</a:t>
            </a:r>
            <a:r>
              <a:rPr lang="en-US" dirty="0"/>
              <a:t>, de la </a:t>
            </a:r>
            <a:r>
              <a:rPr lang="en-US" dirty="0" err="1"/>
              <a:t>misma</a:t>
            </a:r>
            <a:r>
              <a:rPr lang="en-US" dirty="0"/>
              <a:t> forma que hay </a:t>
            </a:r>
            <a:r>
              <a:rPr lang="en-US" dirty="0" err="1"/>
              <a:t>etiquetas</a:t>
            </a:r>
            <a:r>
              <a:rPr lang="en-US" dirty="0"/>
              <a:t> </a:t>
            </a:r>
            <a:r>
              <a:rPr lang="en-US" dirty="0" err="1"/>
              <a:t>existe</a:t>
            </a:r>
            <a:r>
              <a:rPr lang="en-US" dirty="0"/>
              <a:t> la </a:t>
            </a:r>
            <a:r>
              <a:rPr lang="en-US" dirty="0" err="1"/>
              <a:t>posibilidad</a:t>
            </a:r>
            <a:r>
              <a:rPr lang="en-US" dirty="0"/>
              <a:t> de </a:t>
            </a:r>
            <a:r>
              <a:rPr lang="en-US" dirty="0" err="1"/>
              <a:t>designar</a:t>
            </a:r>
            <a:r>
              <a:rPr lang="en-US" dirty="0"/>
              <a:t> </a:t>
            </a:r>
            <a:r>
              <a:rPr lang="en-US" b="1" dirty="0"/>
              <a:t>macros</a:t>
            </a:r>
            <a:r>
              <a:rPr lang="en-US" dirty="0"/>
              <a:t>. </a:t>
            </a:r>
          </a:p>
          <a:p>
            <a:r>
              <a:rPr lang="en-US" dirty="0"/>
              <a:t>Las macros </a:t>
            </a:r>
            <a:r>
              <a:rPr lang="en-US" dirty="0" err="1"/>
              <a:t>nos</a:t>
            </a:r>
            <a:r>
              <a:rPr lang="en-US" dirty="0"/>
              <a:t> </a:t>
            </a:r>
            <a:r>
              <a:rPr lang="en-US" dirty="0" err="1"/>
              <a:t>permiten</a:t>
            </a:r>
            <a:r>
              <a:rPr lang="en-US" dirty="0"/>
              <a:t> </a:t>
            </a:r>
            <a:r>
              <a:rPr lang="en-US" dirty="0" err="1"/>
              <a:t>reútilizar</a:t>
            </a:r>
            <a:r>
              <a:rPr lang="en-US" dirty="0"/>
              <a:t> Código de forma </a:t>
            </a:r>
            <a:r>
              <a:rPr lang="en-US" dirty="0" err="1"/>
              <a:t>sencilla</a:t>
            </a:r>
            <a:r>
              <a:rPr lang="en-US" dirty="0"/>
              <a:t> y se </a:t>
            </a:r>
            <a:r>
              <a:rPr lang="en-US" dirty="0" err="1"/>
              <a:t>asemejan</a:t>
            </a:r>
            <a:r>
              <a:rPr lang="en-US" dirty="0"/>
              <a:t> a </a:t>
            </a:r>
            <a:r>
              <a:rPr lang="en-US" dirty="0" err="1"/>
              <a:t>funciones</a:t>
            </a:r>
            <a:r>
              <a:rPr lang="en-US" dirty="0"/>
              <a:t> o </a:t>
            </a:r>
            <a:r>
              <a:rPr lang="en-US" dirty="0" err="1"/>
              <a:t>métodos</a:t>
            </a:r>
            <a:r>
              <a:rPr lang="en-US" dirty="0"/>
              <a:t> de un </a:t>
            </a:r>
            <a:r>
              <a:rPr lang="en-US" dirty="0" err="1"/>
              <a:t>lenguaje</a:t>
            </a:r>
            <a:r>
              <a:rPr lang="en-US" dirty="0"/>
              <a:t> de </a:t>
            </a:r>
            <a:r>
              <a:rPr lang="en-US" dirty="0" err="1"/>
              <a:t>programación</a:t>
            </a:r>
            <a:r>
              <a:rPr lang="en-US" dirty="0"/>
              <a:t>.</a:t>
            </a:r>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102096" y="1677924"/>
            <a:ext cx="502615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Algunas</a:t>
            </a:r>
            <a:r>
              <a:rPr lang="en-US" dirty="0"/>
              <a:t> </a:t>
            </a:r>
            <a:r>
              <a:rPr lang="en-US" dirty="0" err="1"/>
              <a:t>útiles</a:t>
            </a:r>
            <a:r>
              <a:rPr lang="en-US" dirty="0"/>
              <a:t> son las siguientes:</a:t>
            </a:r>
          </a:p>
          <a:p>
            <a:pPr lvl="1"/>
            <a:r>
              <a:rPr lang="en-US" dirty="0"/>
              <a:t>LEA (LOAD EFFECTIVE ADDRESS) </a:t>
            </a:r>
            <a:r>
              <a:rPr lang="en-US" dirty="0" err="1"/>
              <a:t>permite</a:t>
            </a:r>
            <a:r>
              <a:rPr lang="en-US" dirty="0"/>
              <a:t> </a:t>
            </a:r>
            <a:r>
              <a:rPr lang="en-US" dirty="0" err="1"/>
              <a:t>cargar</a:t>
            </a:r>
            <a:r>
              <a:rPr lang="en-US" dirty="0"/>
              <a:t> la </a:t>
            </a:r>
            <a:r>
              <a:rPr lang="en-US" dirty="0" err="1"/>
              <a:t>dirección</a:t>
            </a:r>
            <a:r>
              <a:rPr lang="en-US" dirty="0"/>
              <a:t> </a:t>
            </a:r>
            <a:r>
              <a:rPr lang="en-US" dirty="0" err="1"/>
              <a:t>efectiva</a:t>
            </a:r>
            <a:r>
              <a:rPr lang="en-US" dirty="0"/>
              <a:t> de una </a:t>
            </a:r>
            <a:r>
              <a:rPr lang="en-US" dirty="0" err="1"/>
              <a:t>etiqueta</a:t>
            </a:r>
            <a:r>
              <a:rPr lang="en-US" dirty="0"/>
              <a:t> y </a:t>
            </a:r>
            <a:r>
              <a:rPr lang="en-US" dirty="0" err="1"/>
              <a:t>cosas</a:t>
            </a:r>
            <a:r>
              <a:rPr lang="en-US" dirty="0"/>
              <a:t> </a:t>
            </a:r>
            <a:r>
              <a:rPr lang="en-US" dirty="0" err="1"/>
              <a:t>similares</a:t>
            </a:r>
            <a:r>
              <a:rPr lang="en-US" dirty="0"/>
              <a:t> que se </a:t>
            </a:r>
            <a:r>
              <a:rPr lang="en-US" dirty="0" err="1"/>
              <a:t>pasan</a:t>
            </a:r>
            <a:r>
              <a:rPr lang="en-US" dirty="0"/>
              <a:t> por </a:t>
            </a:r>
            <a:r>
              <a:rPr lang="en-US" dirty="0" err="1"/>
              <a:t>dirección</a:t>
            </a:r>
            <a:r>
              <a:rPr lang="en-US" dirty="0"/>
              <a:t>.</a:t>
            </a:r>
          </a:p>
          <a:p>
            <a:pPr lvl="1"/>
            <a:r>
              <a:rPr lang="es-ES" dirty="0"/>
              <a:t>LOAD hace un LEA y posteriormente carga en un registro lo que haya.</a:t>
            </a:r>
          </a:p>
          <a:p>
            <a:pPr lvl="1"/>
            <a:r>
              <a:rPr lang="en-US" dirty="0"/>
              <a:t>DBNZ (Decrement branch if not zero) </a:t>
            </a:r>
            <a:r>
              <a:rPr lang="en-US" dirty="0" err="1"/>
              <a:t>decrementa</a:t>
            </a:r>
            <a:r>
              <a:rPr lang="en-US" dirty="0"/>
              <a:t> un Contador y </a:t>
            </a:r>
            <a:r>
              <a:rPr lang="en-US" dirty="0" err="1"/>
              <a:t>hace</a:t>
            </a:r>
            <a:r>
              <a:rPr lang="en-US" dirty="0"/>
              <a:t> un branch </a:t>
            </a:r>
            <a:r>
              <a:rPr lang="en-US" dirty="0" err="1"/>
              <a:t>si</a:t>
            </a:r>
            <a:r>
              <a:rPr lang="en-US" dirty="0"/>
              <a:t> el Contador no ha </a:t>
            </a:r>
            <a:r>
              <a:rPr lang="en-US" dirty="0" err="1"/>
              <a:t>llegado</a:t>
            </a:r>
            <a:r>
              <a:rPr lang="en-US" dirty="0"/>
              <a:t> a 0.</a:t>
            </a:r>
          </a:p>
        </p:txBody>
      </p:sp>
      <p:graphicFrame>
        <p:nvGraphicFramePr>
          <p:cNvPr id="5" name="Table 5">
            <a:extLst>
              <a:ext uri="{FF2B5EF4-FFF2-40B4-BE49-F238E27FC236}">
                <a16:creationId xmlns:a16="http://schemas.microsoft.com/office/drawing/2014/main" id="{B7CAF3AA-E3DF-4FD5-9ABD-9CECDE58DA14}"/>
              </a:ext>
            </a:extLst>
          </p:cNvPr>
          <p:cNvGraphicFramePr>
            <a:graphicFrameLocks noGrp="1"/>
          </p:cNvGraphicFramePr>
          <p:nvPr>
            <p:extLst>
              <p:ext uri="{D42A27DB-BD31-4B8C-83A1-F6EECF244321}">
                <p14:modId xmlns:p14="http://schemas.microsoft.com/office/powerpoint/2010/main" val="1691380096"/>
              </p:ext>
            </p:extLst>
          </p:nvPr>
        </p:nvGraphicFramePr>
        <p:xfrm>
          <a:off x="1960590" y="4677156"/>
          <a:ext cx="8127999" cy="2103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87222067"/>
                    </a:ext>
                  </a:extLst>
                </a:gridCol>
                <a:gridCol w="2709333">
                  <a:extLst>
                    <a:ext uri="{9D8B030D-6E8A-4147-A177-3AD203B41FA5}">
                      <a16:colId xmlns:a16="http://schemas.microsoft.com/office/drawing/2014/main" val="2822475362"/>
                    </a:ext>
                  </a:extLst>
                </a:gridCol>
                <a:gridCol w="2709333">
                  <a:extLst>
                    <a:ext uri="{9D8B030D-6E8A-4147-A177-3AD203B41FA5}">
                      <a16:colId xmlns:a16="http://schemas.microsoft.com/office/drawing/2014/main" val="321442157"/>
                    </a:ext>
                  </a:extLst>
                </a:gridCol>
              </a:tblGrid>
              <a:tr h="349919">
                <a:tc gridSpan="3">
                  <a:txBody>
                    <a:bodyPr/>
                    <a:lstStyle/>
                    <a:p>
                      <a:pPr algn="ctr"/>
                      <a:r>
                        <a:rPr lang="es-ES" dirty="0"/>
                        <a:t>Implementación</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2605854421"/>
                  </a:ext>
                </a:extLst>
              </a:tr>
              <a:tr h="1506788">
                <a:tc>
                  <a:txBody>
                    <a:bodyPr/>
                    <a:lstStyle/>
                    <a:p>
                      <a:r>
                        <a:rPr lang="it-IT" dirty="0"/>
                        <a:t>LEA:   MACRO(ra, eti)</a:t>
                      </a:r>
                    </a:p>
                    <a:p>
                      <a:r>
                        <a:rPr lang="it-IT" dirty="0"/>
                        <a:t>    or   ra, r0, low(eti)</a:t>
                      </a:r>
                    </a:p>
                    <a:p>
                      <a:r>
                        <a:rPr lang="it-IT" dirty="0"/>
                        <a:t>    or.u ra, ra, high(eti)</a:t>
                      </a:r>
                    </a:p>
                    <a:p>
                      <a:r>
                        <a:rPr lang="it-IT" dirty="0"/>
                        <a:t>ENDMACRO</a:t>
                      </a:r>
                      <a:endParaRPr lang="es-ES" dirty="0"/>
                    </a:p>
                  </a:txBody>
                  <a:tcPr/>
                </a:tc>
                <a:tc>
                  <a:txBody>
                    <a:bodyPr/>
                    <a:lstStyle/>
                    <a:p>
                      <a:r>
                        <a:rPr lang="es-ES" dirty="0"/>
                        <a:t>LOAD:   MACRO(</a:t>
                      </a:r>
                      <a:r>
                        <a:rPr lang="es-ES" dirty="0" err="1"/>
                        <a:t>ra</a:t>
                      </a:r>
                      <a:r>
                        <a:rPr lang="es-ES" dirty="0"/>
                        <a:t>, </a:t>
                      </a:r>
                      <a:r>
                        <a:rPr lang="es-ES" dirty="0" err="1"/>
                        <a:t>eti</a:t>
                      </a:r>
                      <a:r>
                        <a:rPr lang="es-ES" dirty="0"/>
                        <a:t>)</a:t>
                      </a:r>
                    </a:p>
                    <a:p>
                      <a:r>
                        <a:rPr lang="es-ES" dirty="0"/>
                        <a:t>    LEA(</a:t>
                      </a:r>
                      <a:r>
                        <a:rPr lang="es-ES" dirty="0" err="1"/>
                        <a:t>ra</a:t>
                      </a:r>
                      <a:r>
                        <a:rPr lang="es-ES" dirty="0"/>
                        <a:t>, </a:t>
                      </a:r>
                      <a:r>
                        <a:rPr lang="es-ES" dirty="0" err="1"/>
                        <a:t>eti</a:t>
                      </a:r>
                      <a:r>
                        <a:rPr lang="es-ES" dirty="0"/>
                        <a:t>)        </a:t>
                      </a:r>
                    </a:p>
                    <a:p>
                      <a:r>
                        <a:rPr lang="es-ES" dirty="0"/>
                        <a:t>    ld </a:t>
                      </a:r>
                      <a:r>
                        <a:rPr lang="es-ES" dirty="0" err="1"/>
                        <a:t>ra</a:t>
                      </a:r>
                      <a:r>
                        <a:rPr lang="es-ES" dirty="0"/>
                        <a:t>, </a:t>
                      </a:r>
                      <a:r>
                        <a:rPr lang="es-ES" dirty="0" err="1"/>
                        <a:t>ra</a:t>
                      </a:r>
                      <a:r>
                        <a:rPr lang="es-ES" dirty="0"/>
                        <a:t>, 0        </a:t>
                      </a:r>
                    </a:p>
                    <a:p>
                      <a:r>
                        <a:rPr lang="es-ES" dirty="0"/>
                        <a:t>ENDMACRO</a:t>
                      </a:r>
                    </a:p>
                  </a:txBody>
                  <a:tcPr/>
                </a:tc>
                <a:tc>
                  <a:txBody>
                    <a:bodyPr/>
                    <a:lstStyle/>
                    <a:p>
                      <a:r>
                        <a:rPr lang="en-US" sz="1800" b="0" kern="1200" dirty="0">
                          <a:solidFill>
                            <a:schemeClr val="dk1"/>
                          </a:solidFill>
                          <a:effectLst/>
                          <a:latin typeface="+mn-lt"/>
                          <a:ea typeface="+mn-ea"/>
                          <a:cs typeface="+mn-cs"/>
                        </a:rPr>
                        <a:t>DBNZ:   MACRO(ra, </a:t>
                      </a:r>
                      <a:r>
                        <a:rPr lang="en-US" sz="1800" b="0" kern="1200" dirty="0" err="1">
                          <a:solidFill>
                            <a:schemeClr val="dk1"/>
                          </a:solidFill>
                          <a:effectLst/>
                          <a:latin typeface="+mn-lt"/>
                          <a:ea typeface="+mn-ea"/>
                          <a:cs typeface="+mn-cs"/>
                        </a:rPr>
                        <a:t>eti</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    sub ra, ra, 1</a:t>
                      </a:r>
                    </a:p>
                    <a:p>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cmp</a:t>
                      </a:r>
                      <a:r>
                        <a:rPr lang="en-US" sz="1800" b="0" kern="1200" dirty="0">
                          <a:solidFill>
                            <a:schemeClr val="dk1"/>
                          </a:solidFill>
                          <a:effectLst/>
                          <a:latin typeface="+mn-lt"/>
                          <a:ea typeface="+mn-ea"/>
                          <a:cs typeface="+mn-cs"/>
                        </a:rPr>
                        <a:t> r2, ra, 0</a:t>
                      </a:r>
                    </a:p>
                    <a:p>
                      <a:r>
                        <a:rPr lang="en-US" sz="1800" b="0" kern="1200" dirty="0">
                          <a:solidFill>
                            <a:schemeClr val="dk1"/>
                          </a:solidFill>
                          <a:effectLst/>
                          <a:latin typeface="+mn-lt"/>
                          <a:ea typeface="+mn-ea"/>
                          <a:cs typeface="+mn-cs"/>
                        </a:rPr>
                        <a:t>    bb0 eq, r2, </a:t>
                      </a:r>
                      <a:r>
                        <a:rPr lang="en-US" sz="1800" b="0" kern="1200" dirty="0" err="1">
                          <a:solidFill>
                            <a:schemeClr val="dk1"/>
                          </a:solidFill>
                          <a:effectLst/>
                          <a:latin typeface="+mn-lt"/>
                          <a:ea typeface="+mn-ea"/>
                          <a:cs typeface="+mn-cs"/>
                        </a:rPr>
                        <a:t>eti</a:t>
                      </a:r>
                      <a:r>
                        <a:rPr lang="en-US" sz="1800" b="0" kern="1200" dirty="0">
                          <a:solidFill>
                            <a:schemeClr val="dk1"/>
                          </a:solidFill>
                          <a:effectLst/>
                          <a:latin typeface="+mn-lt"/>
                          <a:ea typeface="+mn-ea"/>
                          <a:cs typeface="+mn-cs"/>
                        </a:rPr>
                        <a:t>          </a:t>
                      </a:r>
                    </a:p>
                    <a:p>
                      <a:r>
                        <a:rPr lang="en-US" sz="1800" b="0" kern="1200" dirty="0">
                          <a:solidFill>
                            <a:schemeClr val="dk1"/>
                          </a:solidFill>
                          <a:effectLst/>
                          <a:latin typeface="+mn-lt"/>
                          <a:ea typeface="+mn-ea"/>
                          <a:cs typeface="+mn-cs"/>
                        </a:rPr>
                        <a:t>ENDMACRO</a:t>
                      </a:r>
                    </a:p>
                    <a:p>
                      <a:endParaRPr lang="es-ES" dirty="0"/>
                    </a:p>
                  </a:txBody>
                  <a:tcPr/>
                </a:tc>
                <a:extLst>
                  <a:ext uri="{0D108BD9-81ED-4DB2-BD59-A6C34878D82A}">
                    <a16:rowId xmlns:a16="http://schemas.microsoft.com/office/drawing/2014/main" val="2930834418"/>
                  </a:ext>
                </a:extLst>
              </a:tr>
            </a:tbl>
          </a:graphicData>
        </a:graphic>
      </p:graphicFrame>
    </p:spTree>
    <p:extLst>
      <p:ext uri="{BB962C8B-B14F-4D97-AF65-F5344CB8AC3E}">
        <p14:creationId xmlns:p14="http://schemas.microsoft.com/office/powerpoint/2010/main" val="22560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a:t>
            </a:r>
            <a:r>
              <a:rPr lang="es-ES" dirty="0"/>
              <a:t>4</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p:txBody>
          <a:bodyPr>
            <a:normAutofit fontScale="92500" lnSpcReduction="20000"/>
          </a:bodyPr>
          <a:lstStyle/>
          <a:p>
            <a:r>
              <a:rPr lang="en-US" dirty="0"/>
              <a:t>Se </a:t>
            </a:r>
            <a:r>
              <a:rPr lang="en-US" dirty="0" err="1"/>
              <a:t>proporciona</a:t>
            </a:r>
            <a:r>
              <a:rPr lang="en-US" dirty="0"/>
              <a:t> un </a:t>
            </a:r>
            <a:r>
              <a:rPr lang="en-US" dirty="0" err="1"/>
              <a:t>texto</a:t>
            </a:r>
            <a:r>
              <a:rPr lang="en-US" dirty="0"/>
              <a:t> de una longitude </a:t>
            </a:r>
            <a:r>
              <a:rPr lang="en-US" dirty="0" err="1"/>
              <a:t>máxima</a:t>
            </a:r>
            <a:r>
              <a:rPr lang="en-US" dirty="0"/>
              <a:t> de 50 </a:t>
            </a:r>
            <a:r>
              <a:rPr lang="en-US" dirty="0" err="1"/>
              <a:t>caracteres</a:t>
            </a:r>
            <a:r>
              <a:rPr lang="en-US" dirty="0"/>
              <a:t> en la </a:t>
            </a:r>
            <a:r>
              <a:rPr lang="en-US" dirty="0" err="1"/>
              <a:t>dirección</a:t>
            </a:r>
            <a:r>
              <a:rPr lang="en-US" dirty="0"/>
              <a:t> 0.</a:t>
            </a:r>
          </a:p>
          <a:p>
            <a:r>
              <a:rPr lang="en-US" dirty="0"/>
              <a:t>Se </a:t>
            </a:r>
            <a:r>
              <a:rPr lang="en-US" dirty="0" err="1"/>
              <a:t>pretende</a:t>
            </a:r>
            <a:r>
              <a:rPr lang="en-US" dirty="0"/>
              <a:t> </a:t>
            </a:r>
            <a:r>
              <a:rPr lang="en-US" dirty="0" err="1"/>
              <a:t>invertir</a:t>
            </a:r>
            <a:r>
              <a:rPr lang="en-US" dirty="0"/>
              <a:t> </a:t>
            </a:r>
            <a:r>
              <a:rPr lang="en-US" dirty="0" err="1"/>
              <a:t>este</a:t>
            </a:r>
            <a:r>
              <a:rPr lang="en-US" dirty="0"/>
              <a:t> </a:t>
            </a:r>
            <a:r>
              <a:rPr lang="en-US" dirty="0" err="1"/>
              <a:t>texto</a:t>
            </a:r>
            <a:r>
              <a:rPr lang="en-US" dirty="0"/>
              <a:t>, es </a:t>
            </a:r>
            <a:r>
              <a:rPr lang="en-US" dirty="0" err="1"/>
              <a:t>decir</a:t>
            </a:r>
            <a:r>
              <a:rPr lang="en-US" dirty="0"/>
              <a:t>, </a:t>
            </a:r>
            <a:r>
              <a:rPr lang="en-US" dirty="0" err="1"/>
              <a:t>darle</a:t>
            </a:r>
            <a:r>
              <a:rPr lang="en-US" dirty="0"/>
              <a:t> la Vuelta, e </a:t>
            </a:r>
            <a:r>
              <a:rPr lang="en-US" dirty="0" err="1"/>
              <a:t>insertarlo</a:t>
            </a:r>
            <a:r>
              <a:rPr lang="en-US" dirty="0"/>
              <a:t> en una </a:t>
            </a:r>
            <a:r>
              <a:rPr lang="en-US" dirty="0" err="1"/>
              <a:t>sección</a:t>
            </a:r>
            <a:r>
              <a:rPr lang="en-US" dirty="0"/>
              <a:t> </a:t>
            </a:r>
            <a:r>
              <a:rPr lang="en-US" dirty="0" err="1"/>
              <a:t>reservada</a:t>
            </a:r>
            <a:r>
              <a:rPr lang="en-US" dirty="0"/>
              <a:t> </a:t>
            </a:r>
            <a:r>
              <a:rPr lang="en-US" dirty="0" err="1"/>
              <a:t>inmediatamente</a:t>
            </a:r>
            <a:r>
              <a:rPr lang="en-US" dirty="0"/>
              <a:t> </a:t>
            </a:r>
            <a:r>
              <a:rPr lang="en-US" dirty="0" err="1"/>
              <a:t>después</a:t>
            </a:r>
            <a:r>
              <a:rPr lang="en-US" dirty="0"/>
              <a:t> del </a:t>
            </a:r>
            <a:r>
              <a:rPr lang="en-US" dirty="0" err="1"/>
              <a:t>texto</a:t>
            </a:r>
            <a:r>
              <a:rPr lang="en-US" dirty="0"/>
              <a:t> original. </a:t>
            </a:r>
          </a:p>
          <a:p>
            <a:r>
              <a:rPr lang="en-US" dirty="0" err="1"/>
              <a:t>Además</a:t>
            </a:r>
            <a:r>
              <a:rPr lang="en-US" dirty="0"/>
              <a:t>,  en la </a:t>
            </a:r>
            <a:r>
              <a:rPr lang="en-US" dirty="0" err="1"/>
              <a:t>dirección</a:t>
            </a:r>
            <a:r>
              <a:rPr lang="en-US" dirty="0"/>
              <a:t> 1000 </a:t>
            </a:r>
            <a:r>
              <a:rPr lang="en-US" dirty="0" err="1"/>
              <a:t>existirá</a:t>
            </a:r>
            <a:r>
              <a:rPr lang="en-US" dirty="0"/>
              <a:t> una variable global </a:t>
            </a:r>
            <a:r>
              <a:rPr lang="en-US" b="1" dirty="0" err="1"/>
              <a:t>numchars</a:t>
            </a:r>
            <a:r>
              <a:rPr lang="en-US" b="1" dirty="0"/>
              <a:t>. </a:t>
            </a:r>
            <a:r>
              <a:rPr lang="en-US" dirty="0"/>
              <a:t>Por </a:t>
            </a:r>
            <a:r>
              <a:rPr lang="en-US" dirty="0" err="1"/>
              <a:t>cada</a:t>
            </a:r>
            <a:r>
              <a:rPr lang="en-US" dirty="0"/>
              <a:t> </a:t>
            </a:r>
            <a:r>
              <a:rPr lang="en-US" dirty="0" err="1"/>
              <a:t>letra</a:t>
            </a:r>
            <a:r>
              <a:rPr lang="en-US" dirty="0"/>
              <a:t> del </a:t>
            </a:r>
            <a:r>
              <a:rPr lang="en-US" dirty="0" err="1"/>
              <a:t>texto</a:t>
            </a:r>
            <a:r>
              <a:rPr lang="en-US" dirty="0"/>
              <a:t> original, se </a:t>
            </a:r>
            <a:r>
              <a:rPr lang="en-US" dirty="0" err="1"/>
              <a:t>deberá</a:t>
            </a:r>
            <a:r>
              <a:rPr lang="en-US" dirty="0"/>
              <a:t> </a:t>
            </a:r>
            <a:r>
              <a:rPr lang="en-US" dirty="0" err="1"/>
              <a:t>sumar</a:t>
            </a:r>
            <a:r>
              <a:rPr lang="en-US" dirty="0"/>
              <a:t> uno a </a:t>
            </a:r>
            <a:r>
              <a:rPr lang="en-US" dirty="0" err="1"/>
              <a:t>esta</a:t>
            </a:r>
            <a:r>
              <a:rPr lang="en-US" dirty="0"/>
              <a:t> variable global.</a:t>
            </a:r>
          </a:p>
          <a:p>
            <a:r>
              <a:rPr lang="en-US" dirty="0" err="1"/>
              <a:t>Finalmente</a:t>
            </a:r>
            <a:r>
              <a:rPr lang="en-US" dirty="0"/>
              <a:t>, se </a:t>
            </a:r>
            <a:r>
              <a:rPr lang="en-US" dirty="0" err="1"/>
              <a:t>devolvera</a:t>
            </a:r>
            <a:r>
              <a:rPr lang="en-US" dirty="0"/>
              <a:t> en r29 el primer </a:t>
            </a:r>
            <a:r>
              <a:rPr lang="en-US" dirty="0" err="1"/>
              <a:t>carácter</a:t>
            </a:r>
            <a:r>
              <a:rPr lang="en-US" dirty="0"/>
              <a:t> </a:t>
            </a:r>
            <a:r>
              <a:rPr lang="en-US" dirty="0" err="1"/>
              <a:t>leído</a:t>
            </a:r>
            <a:r>
              <a:rPr lang="en-US" dirty="0"/>
              <a:t>.</a:t>
            </a:r>
          </a:p>
          <a:p>
            <a:pPr lvl="1"/>
            <a:r>
              <a:rPr lang="en-US" dirty="0" err="1"/>
              <a:t>Está</a:t>
            </a:r>
            <a:r>
              <a:rPr lang="en-US" dirty="0"/>
              <a:t> </a:t>
            </a:r>
            <a:r>
              <a:rPr lang="en-US" dirty="0" err="1"/>
              <a:t>prohibido</a:t>
            </a:r>
            <a:r>
              <a:rPr lang="en-US" dirty="0"/>
              <a:t> </a:t>
            </a:r>
            <a:r>
              <a:rPr lang="en-US" dirty="0" err="1"/>
              <a:t>almacenarlo</a:t>
            </a:r>
            <a:r>
              <a:rPr lang="en-US" dirty="0"/>
              <a:t> </a:t>
            </a:r>
            <a:r>
              <a:rPr lang="en-US" dirty="0" err="1"/>
              <a:t>simplemente</a:t>
            </a:r>
            <a:r>
              <a:rPr lang="en-US" dirty="0"/>
              <a:t> en r29 al principio de la </a:t>
            </a:r>
            <a:r>
              <a:rPr lang="en-US" dirty="0" err="1"/>
              <a:t>ejecución</a:t>
            </a:r>
            <a:r>
              <a:rPr lang="en-US" dirty="0"/>
              <a:t>.</a:t>
            </a:r>
          </a:p>
          <a:p>
            <a:r>
              <a:rPr lang="es-ES" dirty="0"/>
              <a:t>Para ello es importante tener en cuenta los siguientes detalles:</a:t>
            </a:r>
          </a:p>
          <a:p>
            <a:pPr lvl="1"/>
            <a:r>
              <a:rPr lang="es-ES" dirty="0"/>
              <a:t>Todas las letras del texto serán del tipo </a:t>
            </a:r>
            <a:r>
              <a:rPr lang="es-ES" b="1" dirty="0" err="1"/>
              <a:t>char</a:t>
            </a:r>
            <a:r>
              <a:rPr lang="es-ES" dirty="0"/>
              <a:t>, por lo que ocuparán </a:t>
            </a:r>
            <a:r>
              <a:rPr lang="es-ES" b="1" dirty="0"/>
              <a:t>un solo byte sin signo</a:t>
            </a:r>
            <a:r>
              <a:rPr lang="es-ES" dirty="0"/>
              <a:t>. Es decir, se deberá usar la extensión </a:t>
            </a:r>
            <a:r>
              <a:rPr lang="es-ES" b="1" dirty="0"/>
              <a:t>.bu</a:t>
            </a:r>
            <a:r>
              <a:rPr lang="es-ES" dirty="0"/>
              <a:t> o </a:t>
            </a:r>
            <a:r>
              <a:rPr lang="es-ES" b="1" dirty="0"/>
              <a:t>.b </a:t>
            </a:r>
            <a:r>
              <a:rPr lang="es-ES" dirty="0"/>
              <a:t>siempre que se esté trabajando con este tipo de datos y resulte posible orientar a byte.</a:t>
            </a:r>
          </a:p>
          <a:p>
            <a:pPr lvl="1"/>
            <a:r>
              <a:rPr lang="es-ES" dirty="0"/>
              <a:t>No se podrán realizar subrutinas.</a:t>
            </a:r>
          </a:p>
          <a:p>
            <a:pPr lvl="1"/>
            <a:r>
              <a:rPr lang="es-ES" dirty="0"/>
              <a:t>Se debe recordar que la </a:t>
            </a:r>
            <a:r>
              <a:rPr lang="es-ES" dirty="0" err="1"/>
              <a:t>pseudoinstrucción</a:t>
            </a:r>
            <a:r>
              <a:rPr lang="es-ES" dirty="0"/>
              <a:t> de reserva </a:t>
            </a:r>
            <a:r>
              <a:rPr lang="es-ES" b="1" dirty="0"/>
              <a:t>res</a:t>
            </a:r>
            <a:r>
              <a:rPr lang="es-ES" dirty="0"/>
              <a:t> debe estar orientada a palabra. Por lo tanto, no se puede usar para reservar 50 bytes.</a:t>
            </a:r>
          </a:p>
          <a:p>
            <a:pPr lvl="1"/>
            <a:r>
              <a:rPr lang="es-ES" dirty="0"/>
              <a:t>Se recomienda usar la macro LEA para cargar las direcciones de etiquetas.</a:t>
            </a:r>
            <a:endParaRPr lang="en-US" dirty="0"/>
          </a:p>
        </p:txBody>
      </p:sp>
    </p:spTree>
    <p:extLst>
      <p:ext uri="{BB962C8B-B14F-4D97-AF65-F5344CB8AC3E}">
        <p14:creationId xmlns:p14="http://schemas.microsoft.com/office/powerpoint/2010/main" val="105507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a:t>
            </a:r>
            <a:r>
              <a:rPr lang="es-ES" dirty="0"/>
              <a:t>4</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a:xfrm>
            <a:off x="1069848" y="2121408"/>
            <a:ext cx="5026152" cy="4050792"/>
          </a:xfrm>
        </p:spPr>
        <p:txBody>
          <a:bodyPr>
            <a:normAutofit/>
          </a:bodyPr>
          <a:lstStyle/>
          <a:p>
            <a:pPr marL="0" indent="0" algn="ctr">
              <a:buNone/>
            </a:pPr>
            <a:r>
              <a:rPr lang="en-US" dirty="0" err="1"/>
              <a:t>Situaci</a:t>
            </a:r>
            <a:r>
              <a:rPr lang="es-ES" dirty="0"/>
              <a:t>ón Inicial: </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5" name="Picture 4">
            <a:extLst>
              <a:ext uri="{FF2B5EF4-FFF2-40B4-BE49-F238E27FC236}">
                <a16:creationId xmlns:a16="http://schemas.microsoft.com/office/drawing/2014/main" id="{DE1B9DC6-7170-44C0-9529-DF26D5AA1FD6}"/>
              </a:ext>
            </a:extLst>
          </p:cNvPr>
          <p:cNvPicPr>
            <a:picLocks noChangeAspect="1"/>
          </p:cNvPicPr>
          <p:nvPr/>
        </p:nvPicPr>
        <p:blipFill>
          <a:blip r:embed="rId2"/>
          <a:stretch>
            <a:fillRect/>
          </a:stretch>
        </p:blipFill>
        <p:spPr>
          <a:xfrm>
            <a:off x="400050" y="2575151"/>
            <a:ext cx="5695950" cy="2066925"/>
          </a:xfrm>
          <a:prstGeom prst="rect">
            <a:avLst/>
          </a:prstGeom>
        </p:spPr>
      </p:pic>
      <p:sp>
        <p:nvSpPr>
          <p:cNvPr id="7" name="TextBox 6">
            <a:extLst>
              <a:ext uri="{FF2B5EF4-FFF2-40B4-BE49-F238E27FC236}">
                <a16:creationId xmlns:a16="http://schemas.microsoft.com/office/drawing/2014/main" id="{7D8CA393-6FF0-4D80-9EFC-671F0D61294D}"/>
              </a:ext>
            </a:extLst>
          </p:cNvPr>
          <p:cNvSpPr txBox="1"/>
          <p:nvPr/>
        </p:nvSpPr>
        <p:spPr>
          <a:xfrm>
            <a:off x="1069848" y="4782101"/>
            <a:ext cx="10052304" cy="2031325"/>
          </a:xfrm>
          <a:prstGeom prst="rect">
            <a:avLst/>
          </a:prstGeom>
          <a:noFill/>
        </p:spPr>
        <p:txBody>
          <a:bodyPr wrap="square">
            <a:spAutoFit/>
          </a:bodyPr>
          <a:lstStyle/>
          <a:p>
            <a:pPr marL="0" indent="0" algn="ctr">
              <a:buNone/>
            </a:pPr>
            <a:r>
              <a:rPr lang="en-US" dirty="0" err="1"/>
              <a:t>Comprobado</a:t>
            </a:r>
            <a:r>
              <a:rPr lang="en-US" dirty="0"/>
              <a:t> con el </a:t>
            </a:r>
            <a:r>
              <a:rPr lang="en-US" dirty="0" err="1"/>
              <a:t>mandato</a:t>
            </a:r>
            <a:r>
              <a:rPr lang="en-US" dirty="0"/>
              <a:t> </a:t>
            </a:r>
            <a:r>
              <a:rPr lang="en-US" b="1" dirty="0"/>
              <a:t>v 0 100 </a:t>
            </a:r>
            <a:r>
              <a:rPr lang="en-US" dirty="0"/>
              <a:t>para </a:t>
            </a:r>
            <a:r>
              <a:rPr lang="en-US" dirty="0" err="1"/>
              <a:t>ver</a:t>
            </a:r>
            <a:r>
              <a:rPr lang="en-US" dirty="0"/>
              <a:t> los </a:t>
            </a:r>
            <a:r>
              <a:rPr lang="en-US" dirty="0" err="1"/>
              <a:t>contenidos</a:t>
            </a:r>
            <a:r>
              <a:rPr lang="en-US" dirty="0"/>
              <a:t> de las </a:t>
            </a:r>
            <a:r>
              <a:rPr lang="en-US" dirty="0" err="1"/>
              <a:t>direcciones</a:t>
            </a:r>
            <a:r>
              <a:rPr lang="en-US" dirty="0"/>
              <a:t> 0 a 100</a:t>
            </a:r>
          </a:p>
          <a:p>
            <a:pPr marL="0" indent="0" algn="ctr">
              <a:buNone/>
            </a:pPr>
            <a:r>
              <a:rPr lang="en-US" i="1" dirty="0" err="1"/>
              <a:t>Estrictamente</a:t>
            </a:r>
            <a:r>
              <a:rPr lang="en-US" i="1" dirty="0"/>
              <a:t> </a:t>
            </a:r>
            <a:r>
              <a:rPr lang="en-US" i="1" dirty="0" err="1"/>
              <a:t>hablando</a:t>
            </a:r>
            <a:r>
              <a:rPr lang="en-US" i="1" dirty="0"/>
              <a:t>, el Código </a:t>
            </a:r>
            <a:r>
              <a:rPr lang="en-US" i="1" dirty="0" err="1"/>
              <a:t>hace</a:t>
            </a:r>
            <a:r>
              <a:rPr lang="en-US" i="1" dirty="0"/>
              <a:t> lo que se ha </a:t>
            </a:r>
            <a:r>
              <a:rPr lang="en-US" i="1" dirty="0" err="1"/>
              <a:t>pedido</a:t>
            </a:r>
            <a:r>
              <a:rPr lang="en-US" i="1" dirty="0"/>
              <a:t>, pero…</a:t>
            </a:r>
          </a:p>
          <a:p>
            <a:pPr marL="0" indent="0" algn="ctr">
              <a:buNone/>
            </a:pPr>
            <a:r>
              <a:rPr lang="en-US" i="1" dirty="0"/>
              <a:t>¿</a:t>
            </a:r>
            <a:r>
              <a:rPr lang="en-US" i="1" dirty="0" err="1"/>
              <a:t>podéis</a:t>
            </a:r>
            <a:r>
              <a:rPr lang="en-US" i="1" dirty="0"/>
              <a:t> </a:t>
            </a:r>
            <a:r>
              <a:rPr lang="en-US" i="1" dirty="0" err="1"/>
              <a:t>mejorarlo</a:t>
            </a:r>
            <a:r>
              <a:rPr lang="en-US" i="1" dirty="0"/>
              <a:t>?</a:t>
            </a:r>
          </a:p>
          <a:p>
            <a:pPr marL="0" indent="0" algn="ctr">
              <a:buNone/>
            </a:pPr>
            <a:r>
              <a:rPr lang="es-ES" dirty="0"/>
              <a:t>Ideas:</a:t>
            </a:r>
          </a:p>
          <a:p>
            <a:pPr marL="0" indent="0" algn="ctr">
              <a:buNone/>
            </a:pPr>
            <a:r>
              <a:rPr lang="es-ES" dirty="0"/>
              <a:t>Está </a:t>
            </a:r>
            <a:r>
              <a:rPr lang="es-ES" i="1" dirty="0" err="1"/>
              <a:t>hardcoded</a:t>
            </a:r>
            <a:r>
              <a:rPr lang="es-ES" dirty="0"/>
              <a:t>, es decir, se pone un número como longitud del texto. Se podría medir. Mirad como lo hace C. Esto implica que añade 0s al principio si no se mide la distancia correctamente en bytes.</a:t>
            </a:r>
          </a:p>
        </p:txBody>
      </p:sp>
      <p:sp>
        <p:nvSpPr>
          <p:cNvPr id="8" name="Content Placeholder 2">
            <a:extLst>
              <a:ext uri="{FF2B5EF4-FFF2-40B4-BE49-F238E27FC236}">
                <a16:creationId xmlns:a16="http://schemas.microsoft.com/office/drawing/2014/main" id="{6580BA25-C986-4370-839D-EFDF295AFAD7}"/>
              </a:ext>
            </a:extLst>
          </p:cNvPr>
          <p:cNvSpPr txBox="1">
            <a:spLocks/>
          </p:cNvSpPr>
          <p:nvPr/>
        </p:nvSpPr>
        <p:spPr>
          <a:xfrm>
            <a:off x="6812885" y="427283"/>
            <a:ext cx="502615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Font typeface="Wingdings" pitchFamily="2" charset="2"/>
              <a:buNone/>
            </a:pPr>
            <a:r>
              <a:rPr lang="en-US" dirty="0" err="1"/>
              <a:t>Situaci</a:t>
            </a:r>
            <a:r>
              <a:rPr lang="es-ES" dirty="0"/>
              <a:t>ón Final:</a:t>
            </a:r>
          </a:p>
          <a:p>
            <a:pPr marL="0" indent="0" algn="ctr">
              <a:buFont typeface="Wingdings" pitchFamily="2" charset="2"/>
              <a:buNone/>
            </a:pPr>
            <a:r>
              <a:rPr lang="es-ES" dirty="0"/>
              <a:t>1ª Imagen variable </a:t>
            </a:r>
            <a:r>
              <a:rPr lang="es-ES" dirty="0" err="1"/>
              <a:t>numchars</a:t>
            </a:r>
            <a:r>
              <a:rPr lang="es-ES" dirty="0"/>
              <a:t> y 2ª resultado de la inversión del texto. </a:t>
            </a:r>
          </a:p>
          <a:p>
            <a:pPr marL="0" indent="0">
              <a:buFont typeface="Wingdings" pitchFamily="2" charset="2"/>
              <a:buNone/>
            </a:pPr>
            <a:endParaRPr lang="es-ES" dirty="0"/>
          </a:p>
          <a:p>
            <a:pPr marL="0" indent="0">
              <a:buFont typeface="Wingdings" pitchFamily="2" charset="2"/>
              <a:buNone/>
            </a:pPr>
            <a:endParaRPr lang="es-ES" dirty="0"/>
          </a:p>
          <a:p>
            <a:pPr marL="0" indent="0">
              <a:buFont typeface="Wingdings" pitchFamily="2" charset="2"/>
              <a:buNone/>
            </a:pPr>
            <a:endParaRPr lang="es-ES" dirty="0"/>
          </a:p>
          <a:p>
            <a:pPr marL="0" indent="0">
              <a:buFont typeface="Wingdings" pitchFamily="2" charset="2"/>
              <a:buNone/>
            </a:pPr>
            <a:endParaRPr lang="es-ES" dirty="0"/>
          </a:p>
          <a:p>
            <a:pPr marL="0" indent="0">
              <a:buFont typeface="Wingdings" pitchFamily="2" charset="2"/>
              <a:buNone/>
            </a:pPr>
            <a:endParaRPr lang="es-ES" dirty="0"/>
          </a:p>
        </p:txBody>
      </p:sp>
      <p:pic>
        <p:nvPicPr>
          <p:cNvPr id="11" name="Picture 10">
            <a:extLst>
              <a:ext uri="{FF2B5EF4-FFF2-40B4-BE49-F238E27FC236}">
                <a16:creationId xmlns:a16="http://schemas.microsoft.com/office/drawing/2014/main" id="{03558D5F-EABE-4554-94F6-2EBC0B1CE897}"/>
              </a:ext>
            </a:extLst>
          </p:cNvPr>
          <p:cNvPicPr>
            <a:picLocks noChangeAspect="1"/>
          </p:cNvPicPr>
          <p:nvPr/>
        </p:nvPicPr>
        <p:blipFill>
          <a:blip r:embed="rId3"/>
          <a:stretch>
            <a:fillRect/>
          </a:stretch>
        </p:blipFill>
        <p:spPr>
          <a:xfrm>
            <a:off x="6083427" y="2575150"/>
            <a:ext cx="6074463" cy="2066925"/>
          </a:xfrm>
          <a:prstGeom prst="rect">
            <a:avLst/>
          </a:prstGeom>
        </p:spPr>
      </p:pic>
      <p:pic>
        <p:nvPicPr>
          <p:cNvPr id="13" name="Picture 12">
            <a:extLst>
              <a:ext uri="{FF2B5EF4-FFF2-40B4-BE49-F238E27FC236}">
                <a16:creationId xmlns:a16="http://schemas.microsoft.com/office/drawing/2014/main" id="{AB132120-B5F6-4A0B-B4DB-810A42671134}"/>
              </a:ext>
            </a:extLst>
          </p:cNvPr>
          <p:cNvPicPr>
            <a:picLocks noChangeAspect="1"/>
          </p:cNvPicPr>
          <p:nvPr/>
        </p:nvPicPr>
        <p:blipFill>
          <a:blip r:embed="rId4"/>
          <a:stretch>
            <a:fillRect/>
          </a:stretch>
        </p:blipFill>
        <p:spPr>
          <a:xfrm>
            <a:off x="6487511" y="1444524"/>
            <a:ext cx="5676900" cy="990600"/>
          </a:xfrm>
          <a:prstGeom prst="rect">
            <a:avLst/>
          </a:prstGeom>
        </p:spPr>
      </p:pic>
    </p:spTree>
    <p:extLst>
      <p:ext uri="{BB962C8B-B14F-4D97-AF65-F5344CB8AC3E}">
        <p14:creationId xmlns:p14="http://schemas.microsoft.com/office/powerpoint/2010/main" val="195664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6" y="1677924"/>
            <a:ext cx="5026152" cy="4050792"/>
          </a:xfrm>
        </p:spPr>
        <p:txBody>
          <a:bodyPr>
            <a:normAutofit/>
          </a:bodyPr>
          <a:lstStyle/>
          <a:p>
            <a:r>
              <a:rPr lang="es-ES" dirty="0"/>
              <a:t>Para usar subrutinas, que es lo más parecido a funciones de lo que dispone este ensamblador, tenemos que utilizar la pila para el paso de parámetros.</a:t>
            </a:r>
          </a:p>
          <a:p>
            <a:r>
              <a:rPr lang="es-ES" dirty="0"/>
              <a:t>Esto implica, que tenemos que saber construirla y destruirla </a:t>
            </a:r>
            <a:r>
              <a:rPr lang="es-ES" b="1" dirty="0"/>
              <a:t>continuamente</a:t>
            </a:r>
            <a:r>
              <a:rPr lang="es-ES" dirty="0"/>
              <a:t>. </a:t>
            </a:r>
          </a:p>
          <a:p>
            <a:r>
              <a:rPr lang="es-ES" dirty="0"/>
              <a:t>Debemos estar cómodos con este proceso, pero para facilitarlo se proporcionan dos macros:</a:t>
            </a:r>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289209" y="1677924"/>
            <a:ext cx="5026152" cy="479830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En su forma más básica, la pila no es más que una sección de memoria sobre la que operamos para almacenar datos.</a:t>
            </a:r>
          </a:p>
          <a:p>
            <a:r>
              <a:rPr lang="en-US" dirty="0" err="1"/>
              <a:t>Partimos</a:t>
            </a:r>
            <a:r>
              <a:rPr lang="en-US" dirty="0"/>
              <a:t> de una </a:t>
            </a:r>
            <a:r>
              <a:rPr lang="en-US" dirty="0" err="1"/>
              <a:t>dirección</a:t>
            </a:r>
            <a:r>
              <a:rPr lang="en-US" dirty="0"/>
              <a:t> base </a:t>
            </a:r>
            <a:r>
              <a:rPr lang="en-US" dirty="0" err="1"/>
              <a:t>lejana</a:t>
            </a:r>
            <a:r>
              <a:rPr lang="en-US" dirty="0"/>
              <a:t>, </a:t>
            </a:r>
            <a:r>
              <a:rPr lang="en-US" dirty="0" err="1"/>
              <a:t>como</a:t>
            </a:r>
            <a:r>
              <a:rPr lang="en-US" dirty="0"/>
              <a:t> la 65000 (la </a:t>
            </a:r>
            <a:r>
              <a:rPr lang="en-US" dirty="0" err="1"/>
              <a:t>última</a:t>
            </a:r>
            <a:r>
              <a:rPr lang="en-US" dirty="0"/>
              <a:t> </a:t>
            </a:r>
            <a:r>
              <a:rPr lang="en-US" dirty="0" err="1"/>
              <a:t>dirección</a:t>
            </a:r>
            <a:r>
              <a:rPr lang="en-US" dirty="0"/>
              <a:t> </a:t>
            </a:r>
            <a:r>
              <a:rPr lang="en-US" dirty="0" err="1"/>
              <a:t>posible</a:t>
            </a:r>
            <a:r>
              <a:rPr lang="en-US" dirty="0"/>
              <a:t>). </a:t>
            </a:r>
          </a:p>
          <a:p>
            <a:r>
              <a:rPr lang="en-US" dirty="0"/>
              <a:t>Cada </a:t>
            </a:r>
            <a:r>
              <a:rPr lang="en-US" dirty="0" err="1"/>
              <a:t>vez</a:t>
            </a:r>
            <a:r>
              <a:rPr lang="en-US" dirty="0"/>
              <a:t> que </a:t>
            </a:r>
            <a:r>
              <a:rPr lang="en-US" dirty="0" err="1"/>
              <a:t>añadimos</a:t>
            </a:r>
            <a:r>
              <a:rPr lang="en-US" dirty="0"/>
              <a:t> un </a:t>
            </a:r>
            <a:r>
              <a:rPr lang="en-US" dirty="0" err="1"/>
              <a:t>dato</a:t>
            </a:r>
            <a:r>
              <a:rPr lang="en-US" dirty="0"/>
              <a:t>, </a:t>
            </a:r>
            <a:r>
              <a:rPr lang="en-US" dirty="0" err="1"/>
              <a:t>restamos</a:t>
            </a:r>
            <a:r>
              <a:rPr lang="en-US" dirty="0"/>
              <a:t> una palabra (4 bytes) a la </a:t>
            </a:r>
            <a:r>
              <a:rPr lang="en-US" dirty="0" err="1"/>
              <a:t>dirección</a:t>
            </a:r>
            <a:r>
              <a:rPr lang="en-US" dirty="0"/>
              <a:t> y </a:t>
            </a:r>
            <a:r>
              <a:rPr lang="en-US" dirty="0" err="1"/>
              <a:t>luego</a:t>
            </a:r>
            <a:r>
              <a:rPr lang="en-US" dirty="0"/>
              <a:t> </a:t>
            </a:r>
            <a:r>
              <a:rPr lang="en-US" dirty="0" err="1"/>
              <a:t>hacemos</a:t>
            </a:r>
            <a:r>
              <a:rPr lang="en-US" dirty="0"/>
              <a:t> un store. </a:t>
            </a:r>
          </a:p>
          <a:p>
            <a:r>
              <a:rPr lang="en-US" dirty="0"/>
              <a:t>Cada </a:t>
            </a:r>
            <a:r>
              <a:rPr lang="en-US" dirty="0" err="1"/>
              <a:t>vez</a:t>
            </a:r>
            <a:r>
              <a:rPr lang="en-US" dirty="0"/>
              <a:t> que </a:t>
            </a:r>
            <a:r>
              <a:rPr lang="en-US" dirty="0" err="1"/>
              <a:t>extraemos</a:t>
            </a:r>
            <a:r>
              <a:rPr lang="en-US" dirty="0"/>
              <a:t> un </a:t>
            </a:r>
            <a:r>
              <a:rPr lang="en-US" dirty="0" err="1"/>
              <a:t>dato</a:t>
            </a:r>
            <a:r>
              <a:rPr lang="en-US" dirty="0"/>
              <a:t>, lo </a:t>
            </a:r>
            <a:r>
              <a:rPr lang="en-US" dirty="0" err="1"/>
              <a:t>cargamos</a:t>
            </a:r>
            <a:r>
              <a:rPr lang="en-US" dirty="0"/>
              <a:t> </a:t>
            </a:r>
            <a:r>
              <a:rPr lang="en-US" dirty="0" err="1"/>
              <a:t>mediante</a:t>
            </a:r>
            <a:r>
              <a:rPr lang="en-US" dirty="0"/>
              <a:t> load y </a:t>
            </a:r>
            <a:r>
              <a:rPr lang="en-US" dirty="0" err="1"/>
              <a:t>incrementamos</a:t>
            </a:r>
            <a:r>
              <a:rPr lang="en-US" dirty="0"/>
              <a:t> en 4 bytes la </a:t>
            </a:r>
            <a:r>
              <a:rPr lang="en-US" dirty="0" err="1"/>
              <a:t>dirección</a:t>
            </a:r>
            <a:r>
              <a:rPr lang="en-US" dirty="0"/>
              <a:t> de la pila.</a:t>
            </a:r>
          </a:p>
        </p:txBody>
      </p:sp>
      <p:graphicFrame>
        <p:nvGraphicFramePr>
          <p:cNvPr id="5" name="Table 5">
            <a:extLst>
              <a:ext uri="{FF2B5EF4-FFF2-40B4-BE49-F238E27FC236}">
                <a16:creationId xmlns:a16="http://schemas.microsoft.com/office/drawing/2014/main" id="{B7CAF3AA-E3DF-4FD5-9ABD-9CECDE58DA14}"/>
              </a:ext>
            </a:extLst>
          </p:cNvPr>
          <p:cNvGraphicFramePr>
            <a:graphicFrameLocks noGrp="1"/>
          </p:cNvGraphicFramePr>
          <p:nvPr>
            <p:extLst>
              <p:ext uri="{D42A27DB-BD31-4B8C-83A1-F6EECF244321}">
                <p14:modId xmlns:p14="http://schemas.microsoft.com/office/powerpoint/2010/main" val="2082334205"/>
              </p:ext>
            </p:extLst>
          </p:nvPr>
        </p:nvGraphicFramePr>
        <p:xfrm>
          <a:off x="876639" y="4603678"/>
          <a:ext cx="5418666" cy="187254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22475362"/>
                    </a:ext>
                  </a:extLst>
                </a:gridCol>
                <a:gridCol w="2709333">
                  <a:extLst>
                    <a:ext uri="{9D8B030D-6E8A-4147-A177-3AD203B41FA5}">
                      <a16:colId xmlns:a16="http://schemas.microsoft.com/office/drawing/2014/main" val="321442157"/>
                    </a:ext>
                  </a:extLst>
                </a:gridCol>
              </a:tblGrid>
              <a:tr h="349919">
                <a:tc gridSpan="2">
                  <a:txBody>
                    <a:bodyPr/>
                    <a:lstStyle/>
                    <a:p>
                      <a:pPr algn="ctr"/>
                      <a:r>
                        <a:rPr lang="es-ES" dirty="0"/>
                        <a:t>Implementación</a:t>
                      </a:r>
                    </a:p>
                  </a:txBody>
                  <a:tcPr/>
                </a:tc>
                <a:tc hMerge="1">
                  <a:txBody>
                    <a:bodyPr/>
                    <a:lstStyle/>
                    <a:p>
                      <a:endParaRPr lang="es-ES" dirty="0"/>
                    </a:p>
                  </a:txBody>
                  <a:tcPr/>
                </a:tc>
                <a:extLst>
                  <a:ext uri="{0D108BD9-81ED-4DB2-BD59-A6C34878D82A}">
                    <a16:rowId xmlns:a16="http://schemas.microsoft.com/office/drawing/2014/main" val="2605854421"/>
                  </a:ext>
                </a:extLst>
              </a:tr>
              <a:tr h="1506788">
                <a:tc>
                  <a:txBody>
                    <a:bodyPr/>
                    <a:lstStyle/>
                    <a:p>
                      <a:pPr algn="l"/>
                      <a:r>
                        <a:rPr lang="en-US" sz="1800" b="0" kern="1200" dirty="0">
                          <a:solidFill>
                            <a:schemeClr val="dk1"/>
                          </a:solidFill>
                          <a:effectLst/>
                          <a:latin typeface="+mn-lt"/>
                          <a:ea typeface="+mn-ea"/>
                          <a:cs typeface="+mn-cs"/>
                        </a:rPr>
                        <a:t>PUSH:   MACRO(ra)</a:t>
                      </a:r>
                    </a:p>
                    <a:p>
                      <a:pPr algn="l"/>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subu</a:t>
                      </a:r>
                      <a:r>
                        <a:rPr lang="en-US" sz="1800" b="0" kern="1200" dirty="0">
                          <a:solidFill>
                            <a:schemeClr val="dk1"/>
                          </a:solidFill>
                          <a:effectLst/>
                          <a:latin typeface="+mn-lt"/>
                          <a:ea typeface="+mn-ea"/>
                          <a:cs typeface="+mn-cs"/>
                        </a:rPr>
                        <a:t> r30, r30, 4 </a:t>
                      </a:r>
                    </a:p>
                    <a:p>
                      <a:pPr algn="l"/>
                      <a:r>
                        <a:rPr lang="en-US" sz="1800" b="0" kern="1200" dirty="0">
                          <a:solidFill>
                            <a:schemeClr val="dk1"/>
                          </a:solidFill>
                          <a:effectLst/>
                          <a:latin typeface="+mn-lt"/>
                          <a:ea typeface="+mn-ea"/>
                          <a:cs typeface="+mn-cs"/>
                        </a:rPr>
                        <a:t>    st ra, r30, 0          </a:t>
                      </a:r>
                    </a:p>
                    <a:p>
                      <a:pPr algn="l"/>
                      <a:r>
                        <a:rPr lang="en-US" sz="1800" b="0" kern="1200" dirty="0">
                          <a:solidFill>
                            <a:schemeClr val="dk1"/>
                          </a:solidFill>
                          <a:effectLst/>
                          <a:latin typeface="+mn-lt"/>
                          <a:ea typeface="+mn-ea"/>
                          <a:cs typeface="+mn-cs"/>
                        </a:rPr>
                        <a:t>ENDMACRO</a:t>
                      </a:r>
                    </a:p>
                    <a:p>
                      <a:endParaRPr lang="es-ES" dirty="0"/>
                    </a:p>
                  </a:txBody>
                  <a:tcPr/>
                </a:tc>
                <a:tc>
                  <a:txBody>
                    <a:bodyPr/>
                    <a:lstStyle/>
                    <a:p>
                      <a:r>
                        <a:rPr lang="pt-BR" sz="1800" b="0" kern="1200" dirty="0">
                          <a:solidFill>
                            <a:schemeClr val="dk1"/>
                          </a:solidFill>
                          <a:effectLst/>
                          <a:latin typeface="+mn-lt"/>
                          <a:ea typeface="+mn-ea"/>
                          <a:cs typeface="+mn-cs"/>
                        </a:rPr>
                        <a:t>POP:    MACRO(ra)</a:t>
                      </a:r>
                    </a:p>
                    <a:p>
                      <a:r>
                        <a:rPr lang="pt-BR" sz="1800" b="0" kern="1200" dirty="0">
                          <a:solidFill>
                            <a:schemeClr val="dk1"/>
                          </a:solidFill>
                          <a:effectLst/>
                          <a:latin typeface="+mn-lt"/>
                          <a:ea typeface="+mn-ea"/>
                          <a:cs typeface="+mn-cs"/>
                        </a:rPr>
                        <a:t>    ld ra, r30, 0</a:t>
                      </a:r>
                    </a:p>
                    <a:p>
                      <a:r>
                        <a:rPr lang="pt-BR" sz="1800" b="0" kern="1200" dirty="0">
                          <a:solidFill>
                            <a:schemeClr val="dk1"/>
                          </a:solidFill>
                          <a:effectLst/>
                          <a:latin typeface="+mn-lt"/>
                          <a:ea typeface="+mn-ea"/>
                          <a:cs typeface="+mn-cs"/>
                        </a:rPr>
                        <a:t>    addu r30, r30, 4</a:t>
                      </a:r>
                    </a:p>
                    <a:p>
                      <a:r>
                        <a:rPr lang="pt-BR" sz="1800" b="0" kern="1200" dirty="0">
                          <a:solidFill>
                            <a:schemeClr val="dk1"/>
                          </a:solidFill>
                          <a:effectLst/>
                          <a:latin typeface="+mn-lt"/>
                          <a:ea typeface="+mn-ea"/>
                          <a:cs typeface="+mn-cs"/>
                        </a:rPr>
                        <a:t>ENDMACRO</a:t>
                      </a:r>
                    </a:p>
                    <a:p>
                      <a:endParaRPr lang="es-ES" dirty="0"/>
                    </a:p>
                  </a:txBody>
                  <a:tcPr/>
                </a:tc>
                <a:extLst>
                  <a:ext uri="{0D108BD9-81ED-4DB2-BD59-A6C34878D82A}">
                    <a16:rowId xmlns:a16="http://schemas.microsoft.com/office/drawing/2014/main" val="2930834418"/>
                  </a:ext>
                </a:extLst>
              </a:tr>
            </a:tbl>
          </a:graphicData>
        </a:graphic>
      </p:graphicFrame>
    </p:spTree>
    <p:extLst>
      <p:ext uri="{BB962C8B-B14F-4D97-AF65-F5344CB8AC3E}">
        <p14:creationId xmlns:p14="http://schemas.microsoft.com/office/powerpoint/2010/main" val="125791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F8625DF-9AD0-47A8-9198-F25B857B9106}"/>
              </a:ext>
            </a:extLst>
          </p:cNvPr>
          <p:cNvSpPr>
            <a:spLocks noGrp="1"/>
          </p:cNvSpPr>
          <p:nvPr>
            <p:ph type="title"/>
          </p:nvPr>
        </p:nvSpPr>
        <p:spPr>
          <a:xfrm>
            <a:off x="1490145" y="2376862"/>
            <a:ext cx="2640646" cy="2104273"/>
          </a:xfrm>
          <a:noFill/>
        </p:spPr>
        <p:txBody>
          <a:bodyPr>
            <a:normAutofit/>
          </a:bodyPr>
          <a:lstStyle/>
          <a:p>
            <a:pPr algn="ctr"/>
            <a:r>
              <a:rPr lang="es-ES" sz="3000" dirty="0">
                <a:solidFill>
                  <a:srgbClr val="FFFFFF"/>
                </a:solidFill>
              </a:rPr>
              <a:t>Consideraciones previas</a:t>
            </a:r>
            <a:endParaRPr lang="en-US" sz="3000" dirty="0">
              <a:solidFill>
                <a:srgbClr val="FFFFFF"/>
              </a:solidFill>
            </a:endParaRP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B1BE0D6-0DA6-4FC0-8376-25B99C18104B}"/>
              </a:ext>
            </a:extLst>
          </p:cNvPr>
          <p:cNvGraphicFramePr>
            <a:graphicFrameLocks noGrp="1"/>
          </p:cNvGraphicFramePr>
          <p:nvPr>
            <p:ph idx="1"/>
            <p:extLst>
              <p:ext uri="{D42A27DB-BD31-4B8C-83A1-F6EECF244321}">
                <p14:modId xmlns:p14="http://schemas.microsoft.com/office/powerpoint/2010/main" val="1542787887"/>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79603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546284"/>
          </a:xfrm>
        </p:spPr>
        <p:txBody>
          <a:bodyPr>
            <a:normAutofit/>
          </a:bodyPr>
          <a:lstStyle/>
          <a:p>
            <a:r>
              <a:rPr lang="es-ES" dirty="0"/>
              <a:t>Partiendo de que establecemos la pila en la dirección 0x65000. Pongamos el siguiente ejemplo</a:t>
            </a:r>
            <a:r>
              <a:rPr lang="en-US" b="1" dirty="0"/>
              <a:t>*</a:t>
            </a:r>
            <a:r>
              <a:rPr lang="es-ES" dirty="0"/>
              <a:t>:</a:t>
            </a:r>
          </a:p>
          <a:p>
            <a:pPr lvl="1"/>
            <a:r>
              <a:rPr lang="es-ES" dirty="0"/>
              <a:t>PUSH(12); Restamos 4 a la dirección de pila y almacenamos.</a:t>
            </a:r>
            <a:br>
              <a:rPr lang="es-ES" dirty="0"/>
            </a:br>
            <a:r>
              <a:rPr lang="es-ES" dirty="0"/>
              <a:t>PUSH(6); Restamos 4 a la dirección de pila y almacenamos</a:t>
            </a:r>
            <a:br>
              <a:rPr lang="es-ES" dirty="0"/>
            </a:br>
            <a:r>
              <a:rPr lang="es-ES" dirty="0"/>
              <a:t>PUSH(3); Restamos 4 a la dirección de pila y almacenamos</a:t>
            </a:r>
            <a:br>
              <a:rPr lang="es-ES" dirty="0"/>
            </a:br>
            <a:r>
              <a:rPr lang="es-ES" dirty="0"/>
              <a:t>PUSH(6); Restamos 4 a la dirección de pila y almacenamos</a:t>
            </a:r>
            <a:br>
              <a:rPr lang="es-ES" dirty="0"/>
            </a:br>
            <a:r>
              <a:rPr lang="es-ES" dirty="0"/>
              <a:t>PUSH(12); Restamos 4 a la dirección de pila y almacenamos</a:t>
            </a:r>
          </a:p>
          <a:p>
            <a:r>
              <a:rPr lang="es-ES" dirty="0"/>
              <a:t>La pila del programa quedaría como en la derecha.</a:t>
            </a:r>
          </a:p>
          <a:p>
            <a:r>
              <a:rPr lang="es-ES" b="1" dirty="0"/>
              <a:t>*</a:t>
            </a:r>
            <a:r>
              <a:rPr lang="es-ES" dirty="0"/>
              <a:t>En realidad no podemos pasar los datos directamente, tendríamos que </a:t>
            </a:r>
            <a:r>
              <a:rPr lang="es-ES" b="1" dirty="0"/>
              <a:t>meterlos en un registro</a:t>
            </a:r>
            <a:r>
              <a:rPr lang="es-ES" dirty="0"/>
              <a:t> antes del PUSH tal que así:</a:t>
            </a:r>
          </a:p>
          <a:p>
            <a:pPr marL="0" indent="0">
              <a:buNone/>
            </a:pPr>
            <a:r>
              <a:rPr lang="es-ES" dirty="0"/>
              <a:t>	</a:t>
            </a:r>
            <a:r>
              <a:rPr lang="es-ES" dirty="0" err="1"/>
              <a:t>or</a:t>
            </a:r>
            <a:r>
              <a:rPr lang="es-ES" dirty="0"/>
              <a:t> r5,r0,12</a:t>
            </a:r>
            <a:br>
              <a:rPr lang="es-ES" dirty="0"/>
            </a:br>
            <a:r>
              <a:rPr lang="es-ES" dirty="0"/>
              <a:t>	PUSH(r5)</a:t>
            </a:r>
          </a:p>
          <a:p>
            <a:pPr marL="0" indent="0">
              <a:buNone/>
            </a:pPr>
            <a:endParaRPr lang="es-ES" dirty="0"/>
          </a:p>
        </p:txBody>
      </p:sp>
      <p:graphicFrame>
        <p:nvGraphicFramePr>
          <p:cNvPr id="5" name="Table 5">
            <a:extLst>
              <a:ext uri="{FF2B5EF4-FFF2-40B4-BE49-F238E27FC236}">
                <a16:creationId xmlns:a16="http://schemas.microsoft.com/office/drawing/2014/main" id="{B7CAF3AA-E3DF-4FD5-9ABD-9CECDE58DA14}"/>
              </a:ext>
            </a:extLst>
          </p:cNvPr>
          <p:cNvGraphicFramePr>
            <a:graphicFrameLocks noGrp="1"/>
          </p:cNvGraphicFramePr>
          <p:nvPr>
            <p:extLst>
              <p:ext uri="{D42A27DB-BD31-4B8C-83A1-F6EECF244321}">
                <p14:modId xmlns:p14="http://schemas.microsoft.com/office/powerpoint/2010/main" val="175298494"/>
              </p:ext>
            </p:extLst>
          </p:nvPr>
        </p:nvGraphicFramePr>
        <p:xfrm>
          <a:off x="4065176" y="4830516"/>
          <a:ext cx="4025632" cy="1393692"/>
        </p:xfrm>
        <a:graphic>
          <a:graphicData uri="http://schemas.openxmlformats.org/drawingml/2006/table">
            <a:tbl>
              <a:tblPr firstRow="1" bandRow="1">
                <a:tableStyleId>{5C22544A-7EE6-4342-B048-85BDC9FD1C3A}</a:tableStyleId>
              </a:tblPr>
              <a:tblGrid>
                <a:gridCol w="2012816">
                  <a:extLst>
                    <a:ext uri="{9D8B030D-6E8A-4147-A177-3AD203B41FA5}">
                      <a16:colId xmlns:a16="http://schemas.microsoft.com/office/drawing/2014/main" val="2822475362"/>
                    </a:ext>
                  </a:extLst>
                </a:gridCol>
                <a:gridCol w="2012816">
                  <a:extLst>
                    <a:ext uri="{9D8B030D-6E8A-4147-A177-3AD203B41FA5}">
                      <a16:colId xmlns:a16="http://schemas.microsoft.com/office/drawing/2014/main" val="321442157"/>
                    </a:ext>
                  </a:extLst>
                </a:gridCol>
              </a:tblGrid>
              <a:tr h="271730">
                <a:tc gridSpan="2">
                  <a:txBody>
                    <a:bodyPr/>
                    <a:lstStyle/>
                    <a:p>
                      <a:pPr algn="ctr"/>
                      <a:r>
                        <a:rPr lang="es-ES" sz="1300" dirty="0"/>
                        <a:t>Definición de </a:t>
                      </a:r>
                      <a:r>
                        <a:rPr lang="es-ES" sz="1300" dirty="0" err="1"/>
                        <a:t>MACROs</a:t>
                      </a:r>
                      <a:endParaRPr lang="es-ES" sz="1300" dirty="0"/>
                    </a:p>
                  </a:txBody>
                  <a:tcPr marL="76151" marR="76151" marT="38075" marB="38075"/>
                </a:tc>
                <a:tc hMerge="1">
                  <a:txBody>
                    <a:bodyPr/>
                    <a:lstStyle/>
                    <a:p>
                      <a:endParaRPr lang="es-ES" dirty="0"/>
                    </a:p>
                  </a:txBody>
                  <a:tcPr/>
                </a:tc>
                <a:extLst>
                  <a:ext uri="{0D108BD9-81ED-4DB2-BD59-A6C34878D82A}">
                    <a16:rowId xmlns:a16="http://schemas.microsoft.com/office/drawing/2014/main" val="2605854421"/>
                  </a:ext>
                </a:extLst>
              </a:tr>
              <a:tr h="1119422">
                <a:tc>
                  <a:txBody>
                    <a:bodyPr/>
                    <a:lstStyle/>
                    <a:p>
                      <a:pPr algn="l"/>
                      <a:r>
                        <a:rPr lang="en-US" sz="1300" b="0" kern="1200" dirty="0">
                          <a:solidFill>
                            <a:schemeClr val="dk1"/>
                          </a:solidFill>
                          <a:effectLst/>
                          <a:latin typeface="+mn-lt"/>
                          <a:ea typeface="+mn-ea"/>
                          <a:cs typeface="+mn-cs"/>
                        </a:rPr>
                        <a:t>PUSH:   MACRO(ra)</a:t>
                      </a:r>
                    </a:p>
                    <a:p>
                      <a:pPr algn="l"/>
                      <a:r>
                        <a:rPr lang="en-US" sz="1300" b="0" kern="1200" dirty="0">
                          <a:solidFill>
                            <a:schemeClr val="dk1"/>
                          </a:solidFill>
                          <a:effectLst/>
                          <a:latin typeface="+mn-lt"/>
                          <a:ea typeface="+mn-ea"/>
                          <a:cs typeface="+mn-cs"/>
                        </a:rPr>
                        <a:t>    </a:t>
                      </a:r>
                      <a:r>
                        <a:rPr lang="en-US" sz="1300" b="0" kern="1200" dirty="0" err="1">
                          <a:solidFill>
                            <a:schemeClr val="dk1"/>
                          </a:solidFill>
                          <a:effectLst/>
                          <a:latin typeface="+mn-lt"/>
                          <a:ea typeface="+mn-ea"/>
                          <a:cs typeface="+mn-cs"/>
                        </a:rPr>
                        <a:t>subu</a:t>
                      </a:r>
                      <a:r>
                        <a:rPr lang="en-US" sz="1300" b="0" kern="1200" dirty="0">
                          <a:solidFill>
                            <a:schemeClr val="dk1"/>
                          </a:solidFill>
                          <a:effectLst/>
                          <a:latin typeface="+mn-lt"/>
                          <a:ea typeface="+mn-ea"/>
                          <a:cs typeface="+mn-cs"/>
                        </a:rPr>
                        <a:t> r30, r30, 4 </a:t>
                      </a:r>
                    </a:p>
                    <a:p>
                      <a:pPr algn="l"/>
                      <a:r>
                        <a:rPr lang="en-US" sz="1300" b="0" kern="1200" dirty="0">
                          <a:solidFill>
                            <a:schemeClr val="dk1"/>
                          </a:solidFill>
                          <a:effectLst/>
                          <a:latin typeface="+mn-lt"/>
                          <a:ea typeface="+mn-ea"/>
                          <a:cs typeface="+mn-cs"/>
                        </a:rPr>
                        <a:t>    st ra, r30, 0          </a:t>
                      </a:r>
                    </a:p>
                    <a:p>
                      <a:pPr algn="l"/>
                      <a:r>
                        <a:rPr lang="en-US" sz="1300" b="0" kern="1200" dirty="0">
                          <a:solidFill>
                            <a:schemeClr val="dk1"/>
                          </a:solidFill>
                          <a:effectLst/>
                          <a:latin typeface="+mn-lt"/>
                          <a:ea typeface="+mn-ea"/>
                          <a:cs typeface="+mn-cs"/>
                        </a:rPr>
                        <a:t>ENDMACRO</a:t>
                      </a:r>
                    </a:p>
                    <a:p>
                      <a:endParaRPr lang="es-ES" sz="1300" dirty="0"/>
                    </a:p>
                  </a:txBody>
                  <a:tcPr marL="67933" marR="67933" marT="33966" marB="33966"/>
                </a:tc>
                <a:tc>
                  <a:txBody>
                    <a:bodyPr/>
                    <a:lstStyle/>
                    <a:p>
                      <a:r>
                        <a:rPr lang="pt-BR" sz="1300" b="0" kern="1200" dirty="0">
                          <a:solidFill>
                            <a:schemeClr val="dk1"/>
                          </a:solidFill>
                          <a:effectLst/>
                          <a:latin typeface="+mn-lt"/>
                          <a:ea typeface="+mn-ea"/>
                          <a:cs typeface="+mn-cs"/>
                        </a:rPr>
                        <a:t>POP:    MACRO(ra)</a:t>
                      </a:r>
                    </a:p>
                    <a:p>
                      <a:r>
                        <a:rPr lang="pt-BR" sz="1300" b="0" kern="1200" dirty="0">
                          <a:solidFill>
                            <a:schemeClr val="dk1"/>
                          </a:solidFill>
                          <a:effectLst/>
                          <a:latin typeface="+mn-lt"/>
                          <a:ea typeface="+mn-ea"/>
                          <a:cs typeface="+mn-cs"/>
                        </a:rPr>
                        <a:t>    ld ra, r30, 0</a:t>
                      </a:r>
                    </a:p>
                    <a:p>
                      <a:r>
                        <a:rPr lang="pt-BR" sz="1300" b="0" kern="1200" dirty="0">
                          <a:solidFill>
                            <a:schemeClr val="dk1"/>
                          </a:solidFill>
                          <a:effectLst/>
                          <a:latin typeface="+mn-lt"/>
                          <a:ea typeface="+mn-ea"/>
                          <a:cs typeface="+mn-cs"/>
                        </a:rPr>
                        <a:t>    addu r30, r30, 4</a:t>
                      </a:r>
                    </a:p>
                    <a:p>
                      <a:r>
                        <a:rPr lang="pt-BR" sz="1300" b="0" kern="1200" dirty="0">
                          <a:solidFill>
                            <a:schemeClr val="dk1"/>
                          </a:solidFill>
                          <a:effectLst/>
                          <a:latin typeface="+mn-lt"/>
                          <a:ea typeface="+mn-ea"/>
                          <a:cs typeface="+mn-cs"/>
                        </a:rPr>
                        <a:t>ENDMACRO</a:t>
                      </a:r>
                    </a:p>
                    <a:p>
                      <a:endParaRPr lang="es-ES" sz="1300" dirty="0"/>
                    </a:p>
                  </a:txBody>
                  <a:tcPr marL="67933" marR="67933" marT="33966" marB="33966"/>
                </a:tc>
                <a:extLst>
                  <a:ext uri="{0D108BD9-81ED-4DB2-BD59-A6C34878D82A}">
                    <a16:rowId xmlns:a16="http://schemas.microsoft.com/office/drawing/2014/main" val="2930834418"/>
                  </a:ext>
                </a:extLst>
              </a:tr>
            </a:tbl>
          </a:graphicData>
        </a:graphic>
      </p:graphicFrame>
      <p:graphicFrame>
        <p:nvGraphicFramePr>
          <p:cNvPr id="6" name="Table 6">
            <a:extLst>
              <a:ext uri="{FF2B5EF4-FFF2-40B4-BE49-F238E27FC236}">
                <a16:creationId xmlns:a16="http://schemas.microsoft.com/office/drawing/2014/main" id="{09F029A1-A20B-4865-B075-4A6B8D6BD242}"/>
              </a:ext>
            </a:extLst>
          </p:cNvPr>
          <p:cNvGraphicFramePr>
            <a:graphicFrameLocks noGrp="1"/>
          </p:cNvGraphicFramePr>
          <p:nvPr>
            <p:extLst>
              <p:ext uri="{D42A27DB-BD31-4B8C-83A1-F6EECF244321}">
                <p14:modId xmlns:p14="http://schemas.microsoft.com/office/powerpoint/2010/main" val="2903470389"/>
              </p:ext>
            </p:extLst>
          </p:nvPr>
        </p:nvGraphicFramePr>
        <p:xfrm>
          <a:off x="8090808" y="911740"/>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12</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tc>
                <a:tc>
                  <a:txBody>
                    <a:bodyPr/>
                    <a:lstStyle/>
                    <a:p>
                      <a:pPr algn="ctr"/>
                      <a:r>
                        <a:rPr lang="es-ES" dirty="0"/>
                        <a:t>6</a:t>
                      </a:r>
                    </a:p>
                  </a:txBody>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tc>
                <a:tc>
                  <a:txBody>
                    <a:bodyPr/>
                    <a:lstStyle/>
                    <a:p>
                      <a:pPr algn="ctr"/>
                      <a:r>
                        <a:rPr lang="es-ES" dirty="0"/>
                        <a:t>3</a:t>
                      </a:r>
                    </a:p>
                  </a:txBody>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tc>
                <a:tc>
                  <a:txBody>
                    <a:bodyPr/>
                    <a:lstStyle/>
                    <a:p>
                      <a:pPr algn="ctr"/>
                      <a:r>
                        <a:rPr lang="es-ES" dirty="0"/>
                        <a:t>6</a:t>
                      </a:r>
                    </a:p>
                  </a:txBody>
                  <a:tcPr/>
                </a:tc>
                <a:extLst>
                  <a:ext uri="{0D108BD9-81ED-4DB2-BD59-A6C34878D82A}">
                    <a16:rowId xmlns:a16="http://schemas.microsoft.com/office/drawing/2014/main" val="1600284420"/>
                  </a:ext>
                </a:extLst>
              </a:tr>
              <a:tr h="697895">
                <a:tc>
                  <a:txBody>
                    <a:bodyPr/>
                    <a:lstStyle/>
                    <a:p>
                      <a:r>
                        <a:rPr lang="es-ES" dirty="0"/>
                        <a:t>64FFC</a:t>
                      </a:r>
                    </a:p>
                  </a:txBody>
                  <a:tcPr/>
                </a:tc>
                <a:tc>
                  <a:txBody>
                    <a:bodyPr/>
                    <a:lstStyle/>
                    <a:p>
                      <a:pPr algn="ctr"/>
                      <a:r>
                        <a:rPr lang="es-ES" dirty="0"/>
                        <a:t>12</a:t>
                      </a:r>
                    </a:p>
                  </a:txBody>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133681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050792"/>
          </a:xfrm>
        </p:spPr>
        <p:txBody>
          <a:bodyPr>
            <a:normAutofit/>
          </a:bodyPr>
          <a:lstStyle/>
          <a:p>
            <a:r>
              <a:rPr lang="es-ES" dirty="0"/>
              <a:t>Partiendo de que establecemos la pila en la dirección 0x65000. Pongamos el siguiente ejemplo:</a:t>
            </a:r>
          </a:p>
          <a:p>
            <a:pPr lvl="1"/>
            <a:r>
              <a:rPr lang="es-ES" dirty="0"/>
              <a:t>PUSH(12); Restamos 4 a la dirección de pila y almacenamos.</a:t>
            </a:r>
            <a:br>
              <a:rPr lang="es-ES" dirty="0"/>
            </a:br>
            <a:r>
              <a:rPr lang="es-ES" dirty="0"/>
              <a:t>PUSH(6); Restamos 4 a la dirección de pila y almacenamos</a:t>
            </a:r>
            <a:br>
              <a:rPr lang="es-ES" dirty="0"/>
            </a:br>
            <a:r>
              <a:rPr lang="es-ES" dirty="0"/>
              <a:t>PUSH(3); Restamos 4 a la dirección de pila y almacenamos</a:t>
            </a:r>
            <a:br>
              <a:rPr lang="es-ES" dirty="0"/>
            </a:br>
            <a:r>
              <a:rPr lang="es-ES" dirty="0"/>
              <a:t>PUSH(6); Restamos 4 a la dirección de pila y almacenamos</a:t>
            </a:r>
            <a:br>
              <a:rPr lang="es-ES" dirty="0"/>
            </a:br>
            <a:r>
              <a:rPr lang="es-ES" dirty="0"/>
              <a:t>POP(r5); almacenamos</a:t>
            </a:r>
          </a:p>
          <a:p>
            <a:r>
              <a:rPr lang="es-ES" dirty="0"/>
              <a:t>¿Cómo quedaría el programa? Y ¿los registros?</a:t>
            </a:r>
          </a:p>
          <a:p>
            <a:pPr lvl="1"/>
            <a:r>
              <a:rPr lang="es-ES" dirty="0"/>
              <a:t>Se comprueba en orden secuencial</a:t>
            </a:r>
          </a:p>
          <a:p>
            <a:pPr lvl="2"/>
            <a:r>
              <a:rPr lang="es-ES" dirty="0"/>
              <a:t>Primero los cuatro PUSH</a:t>
            </a:r>
          </a:p>
          <a:p>
            <a:pPr lvl="2"/>
            <a:r>
              <a:rPr lang="es-ES" dirty="0"/>
              <a:t>Finalmente, el POP</a:t>
            </a:r>
          </a:p>
          <a:p>
            <a:pPr lvl="1"/>
            <a:r>
              <a:rPr lang="es-ES" dirty="0"/>
              <a:t>Vayamos paso a paso…</a:t>
            </a:r>
          </a:p>
          <a:p>
            <a:pPr lvl="1"/>
            <a:endParaRPr lang="es-ES" dirty="0"/>
          </a:p>
          <a:p>
            <a:pPr marL="0" indent="0">
              <a:buNone/>
            </a:pPr>
            <a:endParaRPr lang="es-ES" dirty="0"/>
          </a:p>
        </p:txBody>
      </p:sp>
      <p:graphicFrame>
        <p:nvGraphicFramePr>
          <p:cNvPr id="6" name="Table 6">
            <a:extLst>
              <a:ext uri="{FF2B5EF4-FFF2-40B4-BE49-F238E27FC236}">
                <a16:creationId xmlns:a16="http://schemas.microsoft.com/office/drawing/2014/main" id="{09F029A1-A20B-4865-B075-4A6B8D6BD242}"/>
              </a:ext>
            </a:extLst>
          </p:cNvPr>
          <p:cNvGraphicFramePr>
            <a:graphicFrameLocks noGrp="1"/>
          </p:cNvGraphicFramePr>
          <p:nvPr>
            <p:extLst>
              <p:ext uri="{D42A27DB-BD31-4B8C-83A1-F6EECF244321}">
                <p14:modId xmlns:p14="http://schemas.microsoft.com/office/powerpoint/2010/main" val="2458078809"/>
              </p:ext>
            </p:extLst>
          </p:nvPr>
        </p:nvGraphicFramePr>
        <p:xfrm>
          <a:off x="8090808" y="911740"/>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tc>
                <a:tc>
                  <a:txBody>
                    <a:bodyPr/>
                    <a:lstStyle/>
                    <a:p>
                      <a:pPr algn="ctr"/>
                      <a:r>
                        <a:rPr lang="es-ES" dirty="0"/>
                        <a:t>???????</a:t>
                      </a:r>
                    </a:p>
                  </a:txBody>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tc>
                <a:tc>
                  <a:txBody>
                    <a:bodyPr/>
                    <a:lstStyle/>
                    <a:p>
                      <a:pPr algn="ctr"/>
                      <a:r>
                        <a:rPr lang="es-ES" dirty="0"/>
                        <a:t>???????</a:t>
                      </a:r>
                    </a:p>
                  </a:txBody>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tc>
                <a:tc>
                  <a:txBody>
                    <a:bodyPr/>
                    <a:lstStyle/>
                    <a:p>
                      <a:pPr algn="ctr"/>
                      <a:r>
                        <a:rPr lang="es-ES" dirty="0"/>
                        <a:t>???????</a:t>
                      </a:r>
                    </a:p>
                  </a:txBody>
                  <a:tcPr/>
                </a:tc>
                <a:extLst>
                  <a:ext uri="{0D108BD9-81ED-4DB2-BD59-A6C34878D82A}">
                    <a16:rowId xmlns:a16="http://schemas.microsoft.com/office/drawing/2014/main" val="1600284420"/>
                  </a:ext>
                </a:extLst>
              </a:tr>
              <a:tr h="697895">
                <a:tc>
                  <a:txBody>
                    <a:bodyPr/>
                    <a:lstStyle/>
                    <a:p>
                      <a:r>
                        <a:rPr lang="es-ES" dirty="0"/>
                        <a:t>64FFC</a:t>
                      </a:r>
                    </a:p>
                  </a:txBody>
                  <a:tcPr/>
                </a:tc>
                <a:tc>
                  <a:txBody>
                    <a:bodyPr/>
                    <a:lstStyle/>
                    <a:p>
                      <a:pPr algn="ctr"/>
                      <a:r>
                        <a:rPr lang="es-ES" dirty="0"/>
                        <a:t>???????</a:t>
                      </a:r>
                    </a:p>
                  </a:txBody>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172453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050792"/>
          </a:xfrm>
        </p:spPr>
        <p:txBody>
          <a:bodyPr>
            <a:normAutofit/>
          </a:bodyPr>
          <a:lstStyle/>
          <a:p>
            <a:r>
              <a:rPr lang="es-ES" dirty="0"/>
              <a:t>Partiendo de que establecemos la pila en la dirección 0x65000. Pongamos el siguiente ejemplo:</a:t>
            </a:r>
          </a:p>
          <a:p>
            <a:pPr lvl="1"/>
            <a:r>
              <a:rPr lang="es-ES" b="1" dirty="0"/>
              <a:t>PUSH(12)</a:t>
            </a:r>
            <a:r>
              <a:rPr lang="es-ES" dirty="0"/>
              <a:t>; Restamos 4 a la dirección de pila y almacenamos.</a:t>
            </a:r>
            <a:br>
              <a:rPr lang="es-ES" dirty="0"/>
            </a:br>
            <a:r>
              <a:rPr lang="es-ES" dirty="0"/>
              <a:t>PUSH(6); Restamos 4 a la dirección de pila y almacenamos</a:t>
            </a:r>
            <a:br>
              <a:rPr lang="es-ES" dirty="0"/>
            </a:br>
            <a:r>
              <a:rPr lang="es-ES" dirty="0"/>
              <a:t>PUSH(3); Restamos 4 a la dirección de pila y almacenamos</a:t>
            </a:r>
            <a:br>
              <a:rPr lang="es-ES" dirty="0"/>
            </a:br>
            <a:r>
              <a:rPr lang="es-ES" dirty="0"/>
              <a:t>PUSH(6); Restamos 4 a la dirección de pila y almacenamos</a:t>
            </a:r>
            <a:br>
              <a:rPr lang="es-ES" dirty="0"/>
            </a:br>
            <a:r>
              <a:rPr lang="es-ES" dirty="0"/>
              <a:t>POP(r5); almacenamos</a:t>
            </a:r>
          </a:p>
          <a:p>
            <a:r>
              <a:rPr lang="es-ES" dirty="0"/>
              <a:t>El puntero de pila está en la dirección 0x65000. Cuando se realiza el primer PUSH, se disminuye en 4 bytes esta dirección (hasta ser 0x64FFC) y se almacena con </a:t>
            </a:r>
            <a:r>
              <a:rPr lang="es-ES" b="1" dirty="0" err="1"/>
              <a:t>st</a:t>
            </a:r>
            <a:r>
              <a:rPr lang="es-ES" b="1" dirty="0"/>
              <a:t> </a:t>
            </a:r>
            <a:r>
              <a:rPr lang="es-ES" dirty="0"/>
              <a:t>el número 12.</a:t>
            </a:r>
            <a:endParaRPr lang="es-ES" b="1" dirty="0"/>
          </a:p>
          <a:p>
            <a:pPr lvl="1"/>
            <a:endParaRPr lang="es-ES" dirty="0"/>
          </a:p>
          <a:p>
            <a:pPr marL="0" indent="0">
              <a:buNone/>
            </a:pPr>
            <a:endParaRPr lang="es-ES" dirty="0"/>
          </a:p>
        </p:txBody>
      </p:sp>
      <p:graphicFrame>
        <p:nvGraphicFramePr>
          <p:cNvPr id="6" name="Table 6">
            <a:extLst>
              <a:ext uri="{FF2B5EF4-FFF2-40B4-BE49-F238E27FC236}">
                <a16:creationId xmlns:a16="http://schemas.microsoft.com/office/drawing/2014/main" id="{09F029A1-A20B-4865-B075-4A6B8D6BD242}"/>
              </a:ext>
            </a:extLst>
          </p:cNvPr>
          <p:cNvGraphicFramePr>
            <a:graphicFrameLocks noGrp="1"/>
          </p:cNvGraphicFramePr>
          <p:nvPr>
            <p:extLst>
              <p:ext uri="{D42A27DB-BD31-4B8C-83A1-F6EECF244321}">
                <p14:modId xmlns:p14="http://schemas.microsoft.com/office/powerpoint/2010/main" val="3696307362"/>
              </p:ext>
            </p:extLst>
          </p:nvPr>
        </p:nvGraphicFramePr>
        <p:xfrm>
          <a:off x="8090808" y="911740"/>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tc>
                <a:tc>
                  <a:txBody>
                    <a:bodyPr/>
                    <a:lstStyle/>
                    <a:p>
                      <a:pPr algn="ctr"/>
                      <a:r>
                        <a:rPr lang="es-ES" dirty="0"/>
                        <a:t>???????</a:t>
                      </a:r>
                    </a:p>
                  </a:txBody>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tc>
                <a:tc>
                  <a:txBody>
                    <a:bodyPr/>
                    <a:lstStyle/>
                    <a:p>
                      <a:pPr algn="ctr"/>
                      <a:r>
                        <a:rPr lang="es-ES" dirty="0"/>
                        <a:t>???????</a:t>
                      </a:r>
                    </a:p>
                  </a:txBody>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tc>
                <a:tc>
                  <a:txBody>
                    <a:bodyPr/>
                    <a:lstStyle/>
                    <a:p>
                      <a:pPr algn="ctr"/>
                      <a:r>
                        <a:rPr lang="es-ES" dirty="0"/>
                        <a:t>???????</a:t>
                      </a:r>
                    </a:p>
                  </a:txBody>
                  <a:tcPr/>
                </a:tc>
                <a:extLst>
                  <a:ext uri="{0D108BD9-81ED-4DB2-BD59-A6C34878D82A}">
                    <a16:rowId xmlns:a16="http://schemas.microsoft.com/office/drawing/2014/main" val="1600284420"/>
                  </a:ext>
                </a:extLst>
              </a:tr>
              <a:tr h="697895">
                <a:tc>
                  <a:txBody>
                    <a:bodyPr/>
                    <a:lstStyle/>
                    <a:p>
                      <a:r>
                        <a:rPr lang="es-ES" dirty="0"/>
                        <a:t>64FFC</a:t>
                      </a:r>
                    </a:p>
                  </a:txBody>
                  <a:tcPr>
                    <a:solidFill>
                      <a:schemeClr val="accent2"/>
                    </a:solidFill>
                  </a:tcPr>
                </a:tc>
                <a:tc>
                  <a:txBody>
                    <a:bodyPr/>
                    <a:lstStyle/>
                    <a:p>
                      <a:pPr algn="ctr"/>
                      <a:r>
                        <a:rPr lang="es-ES" dirty="0"/>
                        <a:t>12</a:t>
                      </a:r>
                    </a:p>
                  </a:txBody>
                  <a:tcPr>
                    <a:solidFill>
                      <a:schemeClr val="accent2"/>
                    </a:solidFill>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192931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050792"/>
          </a:xfrm>
        </p:spPr>
        <p:txBody>
          <a:bodyPr>
            <a:normAutofit/>
          </a:bodyPr>
          <a:lstStyle/>
          <a:p>
            <a:r>
              <a:rPr lang="es-ES" dirty="0"/>
              <a:t>Partiendo de que establecemos la pila en la dirección 0x65000. Pongamos el siguiente ejemplo:</a:t>
            </a:r>
          </a:p>
          <a:p>
            <a:pPr lvl="1"/>
            <a:r>
              <a:rPr lang="es-ES" b="1" dirty="0"/>
              <a:t>PUSH(12)</a:t>
            </a:r>
            <a:r>
              <a:rPr lang="es-ES" dirty="0"/>
              <a:t>; Restamos 4 a la dirección de pila y almacenamos.</a:t>
            </a:r>
            <a:br>
              <a:rPr lang="es-ES" dirty="0"/>
            </a:br>
            <a:r>
              <a:rPr lang="es-ES" b="1" dirty="0"/>
              <a:t>PUSH(6)</a:t>
            </a:r>
            <a:r>
              <a:rPr lang="es-ES" dirty="0"/>
              <a:t>; Restamos 4 a la dirección de pila y almacenamos</a:t>
            </a:r>
            <a:br>
              <a:rPr lang="es-ES" dirty="0"/>
            </a:br>
            <a:r>
              <a:rPr lang="es-ES" dirty="0"/>
              <a:t>PUSH(3); Restamos 4 a la dirección de pila y almacenamos</a:t>
            </a:r>
            <a:br>
              <a:rPr lang="es-ES" dirty="0"/>
            </a:br>
            <a:r>
              <a:rPr lang="es-ES" dirty="0"/>
              <a:t>PUSH(6); Restamos 4 a la dirección de pila y almacenamos</a:t>
            </a:r>
            <a:br>
              <a:rPr lang="es-ES" dirty="0"/>
            </a:br>
            <a:r>
              <a:rPr lang="es-ES" dirty="0"/>
              <a:t>POP(r5); almacenamos</a:t>
            </a:r>
          </a:p>
          <a:p>
            <a:r>
              <a:rPr lang="es-ES" dirty="0"/>
              <a:t>El puntero de pila está en la dirección 0x64FFC. Cuando se realiza el segundo PUSH, se disminuye en 4 bytes esta dirección (hasta ser 0x64FF8) y se almacena con </a:t>
            </a:r>
            <a:r>
              <a:rPr lang="es-ES" b="1" dirty="0" err="1"/>
              <a:t>st</a:t>
            </a:r>
            <a:r>
              <a:rPr lang="es-ES" b="1" dirty="0"/>
              <a:t> </a:t>
            </a:r>
            <a:r>
              <a:rPr lang="es-ES" dirty="0"/>
              <a:t>el número 6.</a:t>
            </a:r>
            <a:endParaRPr lang="es-ES" b="1" dirty="0"/>
          </a:p>
          <a:p>
            <a:pPr lvl="1"/>
            <a:endParaRPr lang="es-ES" dirty="0"/>
          </a:p>
          <a:p>
            <a:pPr marL="0" indent="0">
              <a:buNone/>
            </a:pPr>
            <a:endParaRPr lang="es-ES" dirty="0"/>
          </a:p>
        </p:txBody>
      </p:sp>
      <p:graphicFrame>
        <p:nvGraphicFramePr>
          <p:cNvPr id="5" name="Table 6">
            <a:extLst>
              <a:ext uri="{FF2B5EF4-FFF2-40B4-BE49-F238E27FC236}">
                <a16:creationId xmlns:a16="http://schemas.microsoft.com/office/drawing/2014/main" id="{DBE117CC-7607-49F1-8562-1C4093141BF6}"/>
              </a:ext>
            </a:extLst>
          </p:cNvPr>
          <p:cNvGraphicFramePr>
            <a:graphicFrameLocks noGrp="1"/>
          </p:cNvGraphicFramePr>
          <p:nvPr>
            <p:extLst>
              <p:ext uri="{D42A27DB-BD31-4B8C-83A1-F6EECF244321}">
                <p14:modId xmlns:p14="http://schemas.microsoft.com/office/powerpoint/2010/main" val="1940177613"/>
              </p:ext>
            </p:extLst>
          </p:nvPr>
        </p:nvGraphicFramePr>
        <p:xfrm>
          <a:off x="8090808" y="772766"/>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tc>
                <a:tc>
                  <a:txBody>
                    <a:bodyPr/>
                    <a:lstStyle/>
                    <a:p>
                      <a:pPr algn="ctr"/>
                      <a:r>
                        <a:rPr lang="es-ES" dirty="0"/>
                        <a:t>???????</a:t>
                      </a:r>
                    </a:p>
                  </a:txBody>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tc>
                <a:tc>
                  <a:txBody>
                    <a:bodyPr/>
                    <a:lstStyle/>
                    <a:p>
                      <a:pPr algn="ctr"/>
                      <a:r>
                        <a:rPr lang="es-ES" dirty="0"/>
                        <a:t>???????</a:t>
                      </a:r>
                    </a:p>
                  </a:txBody>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solidFill>
                      <a:schemeClr val="accent2"/>
                    </a:solidFill>
                  </a:tcPr>
                </a:tc>
                <a:tc>
                  <a:txBody>
                    <a:bodyPr/>
                    <a:lstStyle/>
                    <a:p>
                      <a:pPr algn="ctr"/>
                      <a:r>
                        <a:rPr lang="es-ES" dirty="0"/>
                        <a:t>6</a:t>
                      </a:r>
                    </a:p>
                  </a:txBody>
                  <a:tcPr>
                    <a:solidFill>
                      <a:schemeClr val="accent2"/>
                    </a:solidFill>
                  </a:tcPr>
                </a:tc>
                <a:extLst>
                  <a:ext uri="{0D108BD9-81ED-4DB2-BD59-A6C34878D82A}">
                    <a16:rowId xmlns:a16="http://schemas.microsoft.com/office/drawing/2014/main" val="1600284420"/>
                  </a:ext>
                </a:extLst>
              </a:tr>
              <a:tr h="697895">
                <a:tc>
                  <a:txBody>
                    <a:bodyPr/>
                    <a:lstStyle/>
                    <a:p>
                      <a:r>
                        <a:rPr lang="es-ES" dirty="0"/>
                        <a:t>64FFC</a:t>
                      </a:r>
                    </a:p>
                  </a:txBody>
                  <a:tcPr/>
                </a:tc>
                <a:tc>
                  <a:txBody>
                    <a:bodyPr/>
                    <a:lstStyle/>
                    <a:p>
                      <a:pPr algn="ctr"/>
                      <a:r>
                        <a:rPr lang="es-ES" dirty="0"/>
                        <a:t>12</a:t>
                      </a:r>
                    </a:p>
                  </a:txBody>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321486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050792"/>
          </a:xfrm>
        </p:spPr>
        <p:txBody>
          <a:bodyPr>
            <a:normAutofit/>
          </a:bodyPr>
          <a:lstStyle/>
          <a:p>
            <a:r>
              <a:rPr lang="es-ES" dirty="0"/>
              <a:t>Partiendo de que establecemos la pila en la dirección 0x65000. Pongamos el siguiente ejemplo:</a:t>
            </a:r>
          </a:p>
          <a:p>
            <a:pPr lvl="1"/>
            <a:r>
              <a:rPr lang="es-ES" b="1" dirty="0"/>
              <a:t>PUSH(12)</a:t>
            </a:r>
            <a:r>
              <a:rPr lang="es-ES" dirty="0"/>
              <a:t>; Restamos 4 a la dirección de pila y almacenamos.</a:t>
            </a:r>
            <a:br>
              <a:rPr lang="es-ES" dirty="0"/>
            </a:br>
            <a:r>
              <a:rPr lang="es-ES" b="1" dirty="0"/>
              <a:t>PUSH(6)</a:t>
            </a:r>
            <a:r>
              <a:rPr lang="es-ES" dirty="0"/>
              <a:t>; Restamos 4 a la dirección de pila y almacenamos</a:t>
            </a:r>
            <a:br>
              <a:rPr lang="es-ES" dirty="0"/>
            </a:br>
            <a:r>
              <a:rPr lang="es-ES" b="1" dirty="0"/>
              <a:t>PUSH(3)</a:t>
            </a:r>
            <a:r>
              <a:rPr lang="es-ES" dirty="0"/>
              <a:t>; Restamos 4 a la dirección de pila y almacenamos</a:t>
            </a:r>
            <a:br>
              <a:rPr lang="es-ES" dirty="0"/>
            </a:br>
            <a:r>
              <a:rPr lang="es-ES" b="1" dirty="0"/>
              <a:t>PUSH(6)</a:t>
            </a:r>
            <a:r>
              <a:rPr lang="es-ES" dirty="0"/>
              <a:t>;</a:t>
            </a:r>
            <a:r>
              <a:rPr lang="es-ES" b="1" dirty="0"/>
              <a:t> </a:t>
            </a:r>
            <a:r>
              <a:rPr lang="es-ES" dirty="0"/>
              <a:t>Restamos 4 a la dirección de pila y almacenamos</a:t>
            </a:r>
            <a:br>
              <a:rPr lang="es-ES" dirty="0"/>
            </a:br>
            <a:r>
              <a:rPr lang="es-ES" dirty="0"/>
              <a:t>POP(r5); almacenamos</a:t>
            </a:r>
          </a:p>
          <a:p>
            <a:r>
              <a:rPr lang="es-ES" dirty="0"/>
              <a:t>Se continúa el proceso hasta llegar al POP. Una vez termina el último PUSH, el puntero de la dirección de pila es la 64FF0.</a:t>
            </a:r>
          </a:p>
          <a:p>
            <a:r>
              <a:rPr lang="es-ES" b="1" dirty="0"/>
              <a:t>¿Qué pasará con el POP?</a:t>
            </a:r>
          </a:p>
          <a:p>
            <a:pPr lvl="1"/>
            <a:endParaRPr lang="es-ES" dirty="0"/>
          </a:p>
          <a:p>
            <a:pPr marL="0" indent="0">
              <a:buNone/>
            </a:pPr>
            <a:endParaRPr lang="es-ES" dirty="0"/>
          </a:p>
        </p:txBody>
      </p:sp>
      <p:graphicFrame>
        <p:nvGraphicFramePr>
          <p:cNvPr id="5" name="Table 6">
            <a:extLst>
              <a:ext uri="{FF2B5EF4-FFF2-40B4-BE49-F238E27FC236}">
                <a16:creationId xmlns:a16="http://schemas.microsoft.com/office/drawing/2014/main" id="{DBE117CC-7607-49F1-8562-1C4093141BF6}"/>
              </a:ext>
            </a:extLst>
          </p:cNvPr>
          <p:cNvGraphicFramePr>
            <a:graphicFrameLocks noGrp="1"/>
          </p:cNvGraphicFramePr>
          <p:nvPr>
            <p:extLst>
              <p:ext uri="{D42A27DB-BD31-4B8C-83A1-F6EECF244321}">
                <p14:modId xmlns:p14="http://schemas.microsoft.com/office/powerpoint/2010/main" val="1357573369"/>
              </p:ext>
            </p:extLst>
          </p:nvPr>
        </p:nvGraphicFramePr>
        <p:xfrm>
          <a:off x="8090808" y="772766"/>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solidFill>
                      <a:schemeClr val="accent2"/>
                    </a:solidFill>
                  </a:tcPr>
                </a:tc>
                <a:tc>
                  <a:txBody>
                    <a:bodyPr/>
                    <a:lstStyle/>
                    <a:p>
                      <a:pPr algn="ctr"/>
                      <a:r>
                        <a:rPr lang="es-ES" dirty="0"/>
                        <a:t>6</a:t>
                      </a:r>
                    </a:p>
                  </a:txBody>
                  <a:tcPr>
                    <a:solidFill>
                      <a:schemeClr val="accent2"/>
                    </a:solidFill>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tc>
                <a:tc>
                  <a:txBody>
                    <a:bodyPr/>
                    <a:lstStyle/>
                    <a:p>
                      <a:pPr algn="ctr"/>
                      <a:r>
                        <a:rPr lang="es-ES" dirty="0"/>
                        <a:t>3</a:t>
                      </a:r>
                    </a:p>
                  </a:txBody>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tc>
                <a:tc>
                  <a:txBody>
                    <a:bodyPr/>
                    <a:lstStyle/>
                    <a:p>
                      <a:pPr algn="ctr"/>
                      <a:r>
                        <a:rPr lang="es-ES" dirty="0"/>
                        <a:t>6</a:t>
                      </a:r>
                    </a:p>
                  </a:txBody>
                  <a:tcPr/>
                </a:tc>
                <a:extLst>
                  <a:ext uri="{0D108BD9-81ED-4DB2-BD59-A6C34878D82A}">
                    <a16:rowId xmlns:a16="http://schemas.microsoft.com/office/drawing/2014/main" val="1600284420"/>
                  </a:ext>
                </a:extLst>
              </a:tr>
              <a:tr h="697895">
                <a:tc>
                  <a:txBody>
                    <a:bodyPr/>
                    <a:lstStyle/>
                    <a:p>
                      <a:r>
                        <a:rPr lang="es-ES" dirty="0"/>
                        <a:t>64FFC</a:t>
                      </a:r>
                    </a:p>
                  </a:txBody>
                  <a:tcPr/>
                </a:tc>
                <a:tc>
                  <a:txBody>
                    <a:bodyPr/>
                    <a:lstStyle/>
                    <a:p>
                      <a:pPr algn="ctr"/>
                      <a:r>
                        <a:rPr lang="es-ES" dirty="0"/>
                        <a:t>12</a:t>
                      </a:r>
                    </a:p>
                  </a:txBody>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1974335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Marco de Pila</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695444"/>
          </a:xfrm>
        </p:spPr>
        <p:txBody>
          <a:bodyPr>
            <a:normAutofit lnSpcReduction="10000"/>
          </a:bodyPr>
          <a:lstStyle/>
          <a:p>
            <a:r>
              <a:rPr lang="es-ES" dirty="0"/>
              <a:t>Partiendo de que establecemos la pila en la dirección 0x65000. Pongamos el siguiente ejemplo:</a:t>
            </a:r>
          </a:p>
          <a:p>
            <a:pPr lvl="1"/>
            <a:r>
              <a:rPr lang="es-ES" b="1" dirty="0"/>
              <a:t>PUSH(12)</a:t>
            </a:r>
            <a:r>
              <a:rPr lang="es-ES" dirty="0"/>
              <a:t>; Restamos 4 a la dirección de pila y almacenamos.</a:t>
            </a:r>
            <a:br>
              <a:rPr lang="es-ES" dirty="0"/>
            </a:br>
            <a:r>
              <a:rPr lang="es-ES" b="1" dirty="0"/>
              <a:t>PUSH(6)</a:t>
            </a:r>
            <a:r>
              <a:rPr lang="es-ES" dirty="0"/>
              <a:t>; Restamos 4 a la dirección de pila y almacenamos</a:t>
            </a:r>
            <a:br>
              <a:rPr lang="es-ES" dirty="0"/>
            </a:br>
            <a:r>
              <a:rPr lang="es-ES" b="1" dirty="0"/>
              <a:t>PUSH(3)</a:t>
            </a:r>
            <a:r>
              <a:rPr lang="es-ES" dirty="0"/>
              <a:t>; Restamos 4 a la dirección de pila y almacenamos</a:t>
            </a:r>
            <a:br>
              <a:rPr lang="es-ES" dirty="0"/>
            </a:br>
            <a:r>
              <a:rPr lang="es-ES" b="1" dirty="0"/>
              <a:t>PUSH(6)</a:t>
            </a:r>
            <a:r>
              <a:rPr lang="es-ES" dirty="0"/>
              <a:t>;</a:t>
            </a:r>
            <a:r>
              <a:rPr lang="es-ES" b="1" dirty="0"/>
              <a:t> </a:t>
            </a:r>
            <a:r>
              <a:rPr lang="es-ES" dirty="0"/>
              <a:t>Restamos 4 a la dirección de pila y almacenamos</a:t>
            </a:r>
            <a:br>
              <a:rPr lang="es-ES" dirty="0"/>
            </a:br>
            <a:r>
              <a:rPr lang="es-ES" b="1" dirty="0"/>
              <a:t>POP(r5); </a:t>
            </a:r>
            <a:r>
              <a:rPr lang="es-ES" dirty="0"/>
              <a:t>almacenamos</a:t>
            </a:r>
          </a:p>
          <a:p>
            <a:r>
              <a:rPr lang="es-ES" dirty="0"/>
              <a:t>La dirección actual de pila es la 0x64FF0. </a:t>
            </a:r>
          </a:p>
          <a:p>
            <a:r>
              <a:rPr lang="es-ES" dirty="0"/>
              <a:t>De acuerdo a su definición, el POP primero cargará el valor de la dirección de pila en el registro especificado.</a:t>
            </a:r>
            <a:br>
              <a:rPr lang="es-ES" dirty="0"/>
            </a:br>
            <a:r>
              <a:rPr lang="es-ES" dirty="0"/>
              <a:t>R5 </a:t>
            </a:r>
            <a:r>
              <a:rPr lang="en-US" dirty="0"/>
              <a:t>= 6</a:t>
            </a:r>
          </a:p>
          <a:p>
            <a:r>
              <a:rPr lang="es-ES" dirty="0"/>
              <a:t>Luego, incrementará el puntero de pila en 4 bytes, por lo que la pila apuntará a 0x64FF4.</a:t>
            </a:r>
          </a:p>
          <a:p>
            <a:r>
              <a:rPr lang="es-ES" dirty="0"/>
              <a:t>Sin embargo, el dato que había en la pila sigue estando ahí hasta que otra parte de nuestro código lo sobrescriba.</a:t>
            </a:r>
          </a:p>
          <a:p>
            <a:pPr lvl="1"/>
            <a:endParaRPr lang="es-ES" dirty="0"/>
          </a:p>
          <a:p>
            <a:pPr marL="0" indent="0">
              <a:buNone/>
            </a:pPr>
            <a:endParaRPr lang="es-ES" dirty="0"/>
          </a:p>
        </p:txBody>
      </p:sp>
      <p:graphicFrame>
        <p:nvGraphicFramePr>
          <p:cNvPr id="5" name="Table 6">
            <a:extLst>
              <a:ext uri="{FF2B5EF4-FFF2-40B4-BE49-F238E27FC236}">
                <a16:creationId xmlns:a16="http://schemas.microsoft.com/office/drawing/2014/main" id="{DBE117CC-7607-49F1-8562-1C4093141BF6}"/>
              </a:ext>
            </a:extLst>
          </p:cNvPr>
          <p:cNvGraphicFramePr>
            <a:graphicFrameLocks noGrp="1"/>
          </p:cNvGraphicFramePr>
          <p:nvPr>
            <p:extLst>
              <p:ext uri="{D42A27DB-BD31-4B8C-83A1-F6EECF244321}">
                <p14:modId xmlns:p14="http://schemas.microsoft.com/office/powerpoint/2010/main" val="3401680760"/>
              </p:ext>
            </p:extLst>
          </p:nvPr>
        </p:nvGraphicFramePr>
        <p:xfrm>
          <a:off x="8090808" y="772766"/>
          <a:ext cx="2881992" cy="5312468"/>
        </p:xfrm>
        <a:graphic>
          <a:graphicData uri="http://schemas.openxmlformats.org/drawingml/2006/table">
            <a:tbl>
              <a:tblPr firstRow="1" bandRow="1">
                <a:tableStyleId>{5C22544A-7EE6-4342-B048-85BDC9FD1C3A}</a:tableStyleId>
              </a:tblPr>
              <a:tblGrid>
                <a:gridCol w="881742">
                  <a:extLst>
                    <a:ext uri="{9D8B030D-6E8A-4147-A177-3AD203B41FA5}">
                      <a16:colId xmlns:a16="http://schemas.microsoft.com/office/drawing/2014/main" val="4151693549"/>
                    </a:ext>
                  </a:extLst>
                </a:gridCol>
                <a:gridCol w="2000250">
                  <a:extLst>
                    <a:ext uri="{9D8B030D-6E8A-4147-A177-3AD203B41FA5}">
                      <a16:colId xmlns:a16="http://schemas.microsoft.com/office/drawing/2014/main" val="1255791908"/>
                    </a:ext>
                  </a:extLst>
                </a:gridCol>
              </a:tblGrid>
              <a:tr h="427203">
                <a:tc>
                  <a:txBody>
                    <a:bodyPr/>
                    <a:lstStyle/>
                    <a:p>
                      <a:endParaRPr lang="es-ES"/>
                    </a:p>
                  </a:txBody>
                  <a:tcPr/>
                </a:tc>
                <a:tc>
                  <a:txBody>
                    <a:bodyPr/>
                    <a:lstStyle/>
                    <a:p>
                      <a:pPr algn="ctr"/>
                      <a:r>
                        <a:rPr lang="es-ES" dirty="0"/>
                        <a:t>Memoria</a:t>
                      </a:r>
                    </a:p>
                  </a:txBody>
                  <a:tcPr/>
                </a:tc>
                <a:extLst>
                  <a:ext uri="{0D108BD9-81ED-4DB2-BD59-A6C34878D82A}">
                    <a16:rowId xmlns:a16="http://schemas.microsoft.com/office/drawing/2014/main" val="3053723243"/>
                  </a:ext>
                </a:extLst>
              </a:tr>
              <a:tr h="697895">
                <a:tc>
                  <a:txBody>
                    <a:bodyPr/>
                    <a:lstStyle/>
                    <a:p>
                      <a:r>
                        <a:rPr lang="es-ES" dirty="0"/>
                        <a:t>64FE8</a:t>
                      </a:r>
                    </a:p>
                  </a:txBody>
                  <a:tcPr/>
                </a:tc>
                <a:tc>
                  <a:txBody>
                    <a:bodyPr/>
                    <a:lstStyle/>
                    <a:p>
                      <a:pPr algn="ctr"/>
                      <a:r>
                        <a:rPr lang="es-ES" dirty="0"/>
                        <a:t>???????</a:t>
                      </a:r>
                    </a:p>
                  </a:txBody>
                  <a:tcPr/>
                </a:tc>
                <a:extLst>
                  <a:ext uri="{0D108BD9-81ED-4DB2-BD59-A6C34878D82A}">
                    <a16:rowId xmlns:a16="http://schemas.microsoft.com/office/drawing/2014/main" val="3814659883"/>
                  </a:ext>
                </a:extLst>
              </a:tr>
              <a:tr h="697895">
                <a:tc>
                  <a:txBody>
                    <a:bodyPr/>
                    <a:lstStyle/>
                    <a:p>
                      <a:r>
                        <a:rPr lang="es-ES" dirty="0"/>
                        <a:t>64FEC</a:t>
                      </a:r>
                    </a:p>
                  </a:txBody>
                  <a:tcPr/>
                </a:tc>
                <a:tc>
                  <a:txBody>
                    <a:bodyPr/>
                    <a:lstStyle/>
                    <a:p>
                      <a:pPr algn="ctr"/>
                      <a:r>
                        <a:rPr lang="es-ES" dirty="0"/>
                        <a:t>???????</a:t>
                      </a:r>
                    </a:p>
                  </a:txBody>
                  <a:tcPr/>
                </a:tc>
                <a:extLst>
                  <a:ext uri="{0D108BD9-81ED-4DB2-BD59-A6C34878D82A}">
                    <a16:rowId xmlns:a16="http://schemas.microsoft.com/office/drawing/2014/main" val="67928488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64FF0</a:t>
                      </a:r>
                    </a:p>
                  </a:txBody>
                  <a:tcPr>
                    <a:solidFill>
                      <a:srgbClr val="FFC000"/>
                    </a:solidFill>
                  </a:tcPr>
                </a:tc>
                <a:tc>
                  <a:txBody>
                    <a:bodyPr/>
                    <a:lstStyle/>
                    <a:p>
                      <a:pPr algn="ctr"/>
                      <a:r>
                        <a:rPr lang="es-ES" dirty="0"/>
                        <a:t>6</a:t>
                      </a:r>
                    </a:p>
                  </a:txBody>
                  <a:tcPr>
                    <a:solidFill>
                      <a:srgbClr val="FFC000"/>
                    </a:solidFill>
                  </a:tcPr>
                </a:tc>
                <a:extLst>
                  <a:ext uri="{0D108BD9-81ED-4DB2-BD59-A6C34878D82A}">
                    <a16:rowId xmlns:a16="http://schemas.microsoft.com/office/drawing/2014/main" val="3503963524"/>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64FF4</a:t>
                      </a:r>
                    </a:p>
                  </a:txBody>
                  <a:tcPr>
                    <a:solidFill>
                      <a:schemeClr val="accent2"/>
                    </a:solidFill>
                  </a:tcPr>
                </a:tc>
                <a:tc>
                  <a:txBody>
                    <a:bodyPr/>
                    <a:lstStyle/>
                    <a:p>
                      <a:pPr algn="ctr"/>
                      <a:r>
                        <a:rPr lang="es-ES" dirty="0"/>
                        <a:t>3</a:t>
                      </a:r>
                    </a:p>
                  </a:txBody>
                  <a:tcPr>
                    <a:solidFill>
                      <a:schemeClr val="accent2"/>
                    </a:solidFill>
                  </a:tcPr>
                </a:tc>
                <a:extLst>
                  <a:ext uri="{0D108BD9-81ED-4DB2-BD59-A6C34878D82A}">
                    <a16:rowId xmlns:a16="http://schemas.microsoft.com/office/drawing/2014/main" val="2740018010"/>
                  </a:ext>
                </a:extLst>
              </a:tr>
              <a:tr h="697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64FF8</a:t>
                      </a:r>
                    </a:p>
                  </a:txBody>
                  <a:tcPr/>
                </a:tc>
                <a:tc>
                  <a:txBody>
                    <a:bodyPr/>
                    <a:lstStyle/>
                    <a:p>
                      <a:pPr algn="ctr"/>
                      <a:r>
                        <a:rPr lang="es-ES" dirty="0"/>
                        <a:t>6</a:t>
                      </a:r>
                    </a:p>
                  </a:txBody>
                  <a:tcPr/>
                </a:tc>
                <a:extLst>
                  <a:ext uri="{0D108BD9-81ED-4DB2-BD59-A6C34878D82A}">
                    <a16:rowId xmlns:a16="http://schemas.microsoft.com/office/drawing/2014/main" val="1600284420"/>
                  </a:ext>
                </a:extLst>
              </a:tr>
              <a:tr h="697895">
                <a:tc>
                  <a:txBody>
                    <a:bodyPr/>
                    <a:lstStyle/>
                    <a:p>
                      <a:r>
                        <a:rPr lang="es-ES" dirty="0"/>
                        <a:t>64FFC</a:t>
                      </a:r>
                    </a:p>
                  </a:txBody>
                  <a:tcPr/>
                </a:tc>
                <a:tc>
                  <a:txBody>
                    <a:bodyPr/>
                    <a:lstStyle/>
                    <a:p>
                      <a:pPr algn="ctr"/>
                      <a:r>
                        <a:rPr lang="es-ES" dirty="0"/>
                        <a:t>12</a:t>
                      </a:r>
                    </a:p>
                  </a:txBody>
                  <a:tcPr/>
                </a:tc>
                <a:extLst>
                  <a:ext uri="{0D108BD9-81ED-4DB2-BD59-A6C34878D82A}">
                    <a16:rowId xmlns:a16="http://schemas.microsoft.com/office/drawing/2014/main" val="2047535027"/>
                  </a:ext>
                </a:extLst>
              </a:tr>
              <a:tr h="697895">
                <a:tc>
                  <a:txBody>
                    <a:bodyPr/>
                    <a:lstStyle/>
                    <a:p>
                      <a:r>
                        <a:rPr lang="es-ES" dirty="0"/>
                        <a:t>65000</a:t>
                      </a:r>
                    </a:p>
                  </a:txBody>
                  <a:tcPr/>
                </a:tc>
                <a:tc>
                  <a:txBody>
                    <a:bodyPr/>
                    <a:lstStyle/>
                    <a:p>
                      <a:pPr algn="ctr"/>
                      <a:r>
                        <a:rPr lang="es-ES" dirty="0"/>
                        <a:t>FIN DE MEMORIA</a:t>
                      </a:r>
                    </a:p>
                  </a:txBody>
                  <a:tcPr/>
                </a:tc>
                <a:extLst>
                  <a:ext uri="{0D108BD9-81ED-4DB2-BD59-A6C34878D82A}">
                    <a16:rowId xmlns:a16="http://schemas.microsoft.com/office/drawing/2014/main" val="290571928"/>
                  </a:ext>
                </a:extLst>
              </a:tr>
            </a:tbl>
          </a:graphicData>
        </a:graphic>
      </p:graphicFrame>
    </p:spTree>
    <p:extLst>
      <p:ext uri="{BB962C8B-B14F-4D97-AF65-F5344CB8AC3E}">
        <p14:creationId xmlns:p14="http://schemas.microsoft.com/office/powerpoint/2010/main" val="2764558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Subrutinas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72895" y="1677924"/>
            <a:ext cx="7017913" cy="4546284"/>
          </a:xfrm>
        </p:spPr>
        <p:txBody>
          <a:bodyPr>
            <a:normAutofit fontScale="92500"/>
          </a:bodyPr>
          <a:lstStyle/>
          <a:p>
            <a:r>
              <a:rPr lang="es-ES" dirty="0"/>
              <a:t>Son parecidas a una etiqueta, pero para llamarlas, se utiliza la instrucción </a:t>
            </a:r>
            <a:r>
              <a:rPr lang="es-ES" b="1" dirty="0" err="1"/>
              <a:t>bsr</a:t>
            </a:r>
            <a:r>
              <a:rPr lang="es-ES" dirty="0"/>
              <a:t>. Esta permite retornar y conservar la dirección de retorno. </a:t>
            </a:r>
          </a:p>
          <a:p>
            <a:r>
              <a:rPr lang="es-ES" dirty="0"/>
              <a:t>Sin esto, </a:t>
            </a:r>
            <a:r>
              <a:rPr lang="es-ES" b="1" dirty="0"/>
              <a:t>no sabríamos donde estábamos ejecutando antes de llamar a la subrutina.</a:t>
            </a:r>
            <a:endParaRPr lang="es-ES" dirty="0"/>
          </a:p>
          <a:p>
            <a:r>
              <a:rPr lang="es-ES" dirty="0"/>
              <a:t>Debemos construir el marco de pila individualmente para cada una, con el objetivo de </a:t>
            </a:r>
            <a:r>
              <a:rPr lang="es-ES" b="1" dirty="0"/>
              <a:t>salvaguardar los registros importantes</a:t>
            </a:r>
            <a:r>
              <a:rPr lang="es-ES" dirty="0"/>
              <a:t>. </a:t>
            </a:r>
          </a:p>
          <a:p>
            <a:r>
              <a:rPr lang="es-ES" dirty="0"/>
              <a:t>Esto consigue crear una “pila recursiva” para el que, dentro de la pila, cada subrutina tiene su propio espacio para operar sin el riesgo de tocar datos que no le pertenecen.</a:t>
            </a:r>
          </a:p>
          <a:p>
            <a:r>
              <a:rPr lang="es-ES" dirty="0"/>
              <a:t>A la derecha se muestran los mecanismos de construcción y destrucción de pila, que deberían ser lo primero y último en hacerse respectivamente en una nueva subrutina.</a:t>
            </a:r>
          </a:p>
          <a:p>
            <a:pPr marL="0" indent="0">
              <a:buNone/>
            </a:pPr>
            <a:endParaRPr lang="es-ES" dirty="0"/>
          </a:p>
        </p:txBody>
      </p:sp>
      <p:graphicFrame>
        <p:nvGraphicFramePr>
          <p:cNvPr id="4" name="Table 6">
            <a:extLst>
              <a:ext uri="{FF2B5EF4-FFF2-40B4-BE49-F238E27FC236}">
                <a16:creationId xmlns:a16="http://schemas.microsoft.com/office/drawing/2014/main" id="{3078CC9A-6CA8-4111-AFD0-2FC9318D795D}"/>
              </a:ext>
            </a:extLst>
          </p:cNvPr>
          <p:cNvGraphicFramePr>
            <a:graphicFrameLocks noGrp="1"/>
          </p:cNvGraphicFramePr>
          <p:nvPr>
            <p:extLst>
              <p:ext uri="{D42A27DB-BD31-4B8C-83A1-F6EECF244321}">
                <p14:modId xmlns:p14="http://schemas.microsoft.com/office/powerpoint/2010/main" val="153262037"/>
              </p:ext>
            </p:extLst>
          </p:nvPr>
        </p:nvGraphicFramePr>
        <p:xfrm>
          <a:off x="8262421" y="1677924"/>
          <a:ext cx="2694213" cy="4322825"/>
        </p:xfrm>
        <a:graphic>
          <a:graphicData uri="http://schemas.openxmlformats.org/drawingml/2006/table">
            <a:tbl>
              <a:tblPr firstRow="1" bandRow="1">
                <a:tableStyleId>{5C22544A-7EE6-4342-B048-85BDC9FD1C3A}</a:tableStyleId>
              </a:tblPr>
              <a:tblGrid>
                <a:gridCol w="2694213">
                  <a:extLst>
                    <a:ext uri="{9D8B030D-6E8A-4147-A177-3AD203B41FA5}">
                      <a16:colId xmlns:a16="http://schemas.microsoft.com/office/drawing/2014/main" val="3196421043"/>
                    </a:ext>
                  </a:extLst>
                </a:gridCol>
              </a:tblGrid>
              <a:tr h="711505">
                <a:tc>
                  <a:txBody>
                    <a:bodyPr/>
                    <a:lstStyle/>
                    <a:p>
                      <a:pPr algn="ctr"/>
                      <a:r>
                        <a:rPr lang="es-ES" dirty="0" err="1"/>
                        <a:t>MACROs</a:t>
                      </a:r>
                      <a:endParaRPr lang="es-ES" dirty="0"/>
                    </a:p>
                  </a:txBody>
                  <a:tcPr/>
                </a:tc>
                <a:extLst>
                  <a:ext uri="{0D108BD9-81ED-4DB2-BD59-A6C34878D82A}">
                    <a16:rowId xmlns:a16="http://schemas.microsoft.com/office/drawing/2014/main" val="2379764967"/>
                  </a:ext>
                </a:extLst>
              </a:tr>
              <a:tr h="1805660">
                <a:tc>
                  <a:txBody>
                    <a:bodyPr/>
                    <a:lstStyle/>
                    <a:p>
                      <a:r>
                        <a:rPr lang="pt-BR" sz="1800" b="0" kern="1200" dirty="0">
                          <a:solidFill>
                            <a:schemeClr val="dk1"/>
                          </a:solidFill>
                          <a:effectLst/>
                          <a:latin typeface="+mn-lt"/>
                          <a:ea typeface="+mn-ea"/>
                          <a:cs typeface="+mn-cs"/>
                        </a:rPr>
                        <a:t>cPILA:      MACRO()</a:t>
                      </a:r>
                    </a:p>
                    <a:p>
                      <a:r>
                        <a:rPr lang="pt-BR" sz="1800" b="0" kern="1200" dirty="0">
                          <a:solidFill>
                            <a:schemeClr val="dk1"/>
                          </a:solidFill>
                          <a:effectLst/>
                          <a:latin typeface="+mn-lt"/>
                          <a:ea typeface="+mn-ea"/>
                          <a:cs typeface="+mn-cs"/>
                        </a:rPr>
                        <a:t>            PUSH(r1)</a:t>
                      </a:r>
                    </a:p>
                    <a:p>
                      <a:r>
                        <a:rPr lang="pt-BR" sz="1800" b="0" kern="1200" dirty="0">
                          <a:solidFill>
                            <a:schemeClr val="dk1"/>
                          </a:solidFill>
                          <a:effectLst/>
                          <a:latin typeface="+mn-lt"/>
                          <a:ea typeface="+mn-ea"/>
                          <a:cs typeface="+mn-cs"/>
                        </a:rPr>
                        <a:t>            PUSH(r31)</a:t>
                      </a:r>
                    </a:p>
                    <a:p>
                      <a:r>
                        <a:rPr lang="pt-BR" sz="1800" b="0" kern="1200" dirty="0">
                          <a:solidFill>
                            <a:schemeClr val="dk1"/>
                          </a:solidFill>
                          <a:effectLst/>
                          <a:latin typeface="+mn-lt"/>
                          <a:ea typeface="+mn-ea"/>
                          <a:cs typeface="+mn-cs"/>
                        </a:rPr>
                        <a:t>            or r31, r30, r30</a:t>
                      </a:r>
                    </a:p>
                    <a:p>
                      <a:r>
                        <a:rPr lang="pt-BR" sz="1800" b="0" kern="1200" dirty="0">
                          <a:solidFill>
                            <a:schemeClr val="dk1"/>
                          </a:solidFill>
                          <a:effectLst/>
                          <a:latin typeface="+mn-lt"/>
                          <a:ea typeface="+mn-ea"/>
                          <a:cs typeface="+mn-cs"/>
                        </a:rPr>
                        <a:t>ENDMACRO</a:t>
                      </a:r>
                    </a:p>
                    <a:p>
                      <a:endParaRPr lang="es-ES" dirty="0"/>
                    </a:p>
                  </a:txBody>
                  <a:tcPr/>
                </a:tc>
                <a:extLst>
                  <a:ext uri="{0D108BD9-81ED-4DB2-BD59-A6C34878D82A}">
                    <a16:rowId xmlns:a16="http://schemas.microsoft.com/office/drawing/2014/main" val="1407427574"/>
                  </a:ext>
                </a:extLst>
              </a:tr>
              <a:tr h="1805660">
                <a:tc>
                  <a:txBody>
                    <a:bodyPr/>
                    <a:lstStyle/>
                    <a:p>
                      <a:r>
                        <a:rPr lang="pt-BR" sz="1800" b="0" kern="1200" dirty="0">
                          <a:solidFill>
                            <a:schemeClr val="dk1"/>
                          </a:solidFill>
                          <a:effectLst/>
                          <a:latin typeface="+mn-lt"/>
                          <a:ea typeface="+mn-ea"/>
                          <a:cs typeface="+mn-cs"/>
                        </a:rPr>
                        <a:t>dPILA:      MACRO()</a:t>
                      </a:r>
                    </a:p>
                    <a:p>
                      <a:r>
                        <a:rPr lang="pt-BR" sz="1800" b="0" kern="1200" dirty="0">
                          <a:solidFill>
                            <a:schemeClr val="dk1"/>
                          </a:solidFill>
                          <a:effectLst/>
                          <a:latin typeface="+mn-lt"/>
                          <a:ea typeface="+mn-ea"/>
                          <a:cs typeface="+mn-cs"/>
                        </a:rPr>
                        <a:t>            or r30, r31, r31</a:t>
                      </a:r>
                    </a:p>
                    <a:p>
                      <a:r>
                        <a:rPr lang="pt-BR" sz="1800" b="0" kern="1200" dirty="0">
                          <a:solidFill>
                            <a:schemeClr val="dk1"/>
                          </a:solidFill>
                          <a:effectLst/>
                          <a:latin typeface="+mn-lt"/>
                          <a:ea typeface="+mn-ea"/>
                          <a:cs typeface="+mn-cs"/>
                        </a:rPr>
                        <a:t>            POP(r31)</a:t>
                      </a:r>
                    </a:p>
                    <a:p>
                      <a:r>
                        <a:rPr lang="pt-BR" sz="1800" b="0" kern="1200" dirty="0">
                          <a:solidFill>
                            <a:schemeClr val="dk1"/>
                          </a:solidFill>
                          <a:effectLst/>
                          <a:latin typeface="+mn-lt"/>
                          <a:ea typeface="+mn-ea"/>
                          <a:cs typeface="+mn-cs"/>
                        </a:rPr>
                        <a:t>            POP(r1)</a:t>
                      </a:r>
                    </a:p>
                    <a:p>
                      <a:r>
                        <a:rPr lang="pt-BR" sz="1800" b="0" kern="1200" dirty="0">
                          <a:solidFill>
                            <a:schemeClr val="dk1"/>
                          </a:solidFill>
                          <a:effectLst/>
                          <a:latin typeface="+mn-lt"/>
                          <a:ea typeface="+mn-ea"/>
                          <a:cs typeface="+mn-cs"/>
                        </a:rPr>
                        <a:t>ENDMACRO</a:t>
                      </a:r>
                    </a:p>
                    <a:p>
                      <a:endParaRPr lang="es-ES" dirty="0"/>
                    </a:p>
                  </a:txBody>
                  <a:tcPr/>
                </a:tc>
                <a:extLst>
                  <a:ext uri="{0D108BD9-81ED-4DB2-BD59-A6C34878D82A}">
                    <a16:rowId xmlns:a16="http://schemas.microsoft.com/office/drawing/2014/main" val="4210945305"/>
                  </a:ext>
                </a:extLst>
              </a:tr>
            </a:tbl>
          </a:graphicData>
        </a:graphic>
      </p:graphicFrame>
    </p:spTree>
    <p:extLst>
      <p:ext uri="{BB962C8B-B14F-4D97-AF65-F5344CB8AC3E}">
        <p14:creationId xmlns:p14="http://schemas.microsoft.com/office/powerpoint/2010/main" val="34150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Problema</a:t>
            </a:r>
            <a:r>
              <a:rPr lang="en-US" dirty="0"/>
              <a:t> #5: </a:t>
            </a:r>
            <a:r>
              <a:rPr lang="en-US" dirty="0" err="1"/>
              <a:t>Ahora</a:t>
            </a:r>
            <a:r>
              <a:rPr lang="en-US" dirty="0"/>
              <a:t> con </a:t>
            </a:r>
            <a:r>
              <a:rPr lang="en-US" dirty="0" err="1"/>
              <a:t>subrutinas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69848" y="2121408"/>
            <a:ext cx="5026152" cy="4050792"/>
          </a:xfrm>
        </p:spPr>
        <p:txBody>
          <a:bodyPr>
            <a:normAutofit lnSpcReduction="10000"/>
          </a:bodyPr>
          <a:lstStyle/>
          <a:p>
            <a:r>
              <a:rPr lang="en-US" dirty="0" err="1"/>
              <a:t>Partimos</a:t>
            </a:r>
            <a:r>
              <a:rPr lang="en-US" dirty="0"/>
              <a:t> de la base </a:t>
            </a:r>
            <a:r>
              <a:rPr lang="en-US" dirty="0" err="1"/>
              <a:t>establecida</a:t>
            </a:r>
            <a:r>
              <a:rPr lang="en-US" dirty="0"/>
              <a:t> en el anterior </a:t>
            </a:r>
            <a:r>
              <a:rPr lang="en-US" dirty="0" err="1"/>
              <a:t>problema</a:t>
            </a:r>
            <a:r>
              <a:rPr lang="en-US" dirty="0"/>
              <a:t>, con </a:t>
            </a:r>
            <a:r>
              <a:rPr lang="en-US" dirty="0" err="1"/>
              <a:t>algunas</a:t>
            </a:r>
            <a:r>
              <a:rPr lang="en-US" dirty="0"/>
              <a:t> </a:t>
            </a:r>
            <a:r>
              <a:rPr lang="en-US" dirty="0" err="1"/>
              <a:t>diferencias</a:t>
            </a:r>
            <a:r>
              <a:rPr lang="en-US" dirty="0"/>
              <a:t>.</a:t>
            </a:r>
          </a:p>
          <a:p>
            <a:r>
              <a:rPr lang="en-US" dirty="0"/>
              <a:t>Estamos </a:t>
            </a:r>
            <a:r>
              <a:rPr lang="en-US" dirty="0" err="1"/>
              <a:t>obligados</a:t>
            </a:r>
            <a:r>
              <a:rPr lang="en-US" dirty="0"/>
              <a:t> a </a:t>
            </a:r>
            <a:r>
              <a:rPr lang="en-US" dirty="0" err="1"/>
              <a:t>llamar</a:t>
            </a:r>
            <a:r>
              <a:rPr lang="en-US" dirty="0"/>
              <a:t> a una </a:t>
            </a:r>
            <a:r>
              <a:rPr lang="en-US" dirty="0" err="1"/>
              <a:t>subrutina</a:t>
            </a:r>
            <a:r>
              <a:rPr lang="en-US" dirty="0"/>
              <a:t> para </a:t>
            </a:r>
            <a:r>
              <a:rPr lang="en-US" dirty="0" err="1"/>
              <a:t>incrementar</a:t>
            </a:r>
            <a:r>
              <a:rPr lang="en-US" dirty="0"/>
              <a:t> el valor de la variable </a:t>
            </a:r>
            <a:r>
              <a:rPr lang="en-US" b="1" dirty="0" err="1"/>
              <a:t>numchars</a:t>
            </a:r>
            <a:r>
              <a:rPr lang="en-US" dirty="0"/>
              <a:t>. </a:t>
            </a:r>
          </a:p>
          <a:p>
            <a:r>
              <a:rPr lang="en-US" dirty="0" err="1"/>
              <a:t>Todo</a:t>
            </a:r>
            <a:r>
              <a:rPr lang="en-US" dirty="0"/>
              <a:t> </a:t>
            </a:r>
            <a:r>
              <a:rPr lang="en-US" dirty="0" err="1"/>
              <a:t>partirá</a:t>
            </a:r>
            <a:r>
              <a:rPr lang="en-US" dirty="0"/>
              <a:t> de un </a:t>
            </a:r>
            <a:r>
              <a:rPr lang="en-US" dirty="0" err="1"/>
              <a:t>programa</a:t>
            </a:r>
            <a:r>
              <a:rPr lang="en-US" dirty="0"/>
              <a:t> principal que </a:t>
            </a:r>
            <a:r>
              <a:rPr lang="en-US" dirty="0" err="1"/>
              <a:t>llamará</a:t>
            </a:r>
            <a:r>
              <a:rPr lang="en-US" dirty="0"/>
              <a:t> a la </a:t>
            </a:r>
            <a:r>
              <a:rPr lang="en-US" dirty="0" err="1"/>
              <a:t>subrutina</a:t>
            </a:r>
            <a:r>
              <a:rPr lang="en-US" dirty="0"/>
              <a:t> “</a:t>
            </a:r>
            <a:r>
              <a:rPr lang="en-US" dirty="0" err="1"/>
              <a:t>invertir</a:t>
            </a:r>
            <a:r>
              <a:rPr lang="en-US" dirty="0"/>
              <a:t>” </a:t>
            </a:r>
            <a:r>
              <a:rPr lang="en-US" dirty="0" err="1"/>
              <a:t>pasándole</a:t>
            </a:r>
            <a:r>
              <a:rPr lang="en-US" dirty="0"/>
              <a:t> </a:t>
            </a:r>
            <a:r>
              <a:rPr lang="en-US" dirty="0" err="1"/>
              <a:t>como</a:t>
            </a:r>
            <a:r>
              <a:rPr lang="en-US" dirty="0"/>
              <a:t> </a:t>
            </a:r>
            <a:r>
              <a:rPr lang="en-US" dirty="0" err="1"/>
              <a:t>parámetros</a:t>
            </a:r>
            <a:r>
              <a:rPr lang="en-US" dirty="0"/>
              <a:t> la </a:t>
            </a:r>
            <a:r>
              <a:rPr lang="en-US" dirty="0" err="1"/>
              <a:t>dirección</a:t>
            </a:r>
            <a:r>
              <a:rPr lang="en-US" dirty="0"/>
              <a:t> de los dos buffers y de la variable </a:t>
            </a:r>
            <a:r>
              <a:rPr lang="en-US" b="1" dirty="0" err="1"/>
              <a:t>numchars</a:t>
            </a:r>
            <a:r>
              <a:rPr lang="en-US" dirty="0"/>
              <a:t>, </a:t>
            </a:r>
            <a:r>
              <a:rPr lang="en-US" dirty="0" err="1"/>
              <a:t>así</a:t>
            </a:r>
            <a:r>
              <a:rPr lang="en-US" dirty="0"/>
              <a:t> </a:t>
            </a:r>
            <a:r>
              <a:rPr lang="en-US" dirty="0" err="1"/>
              <a:t>como</a:t>
            </a:r>
            <a:r>
              <a:rPr lang="en-US" dirty="0"/>
              <a:t> un valor </a:t>
            </a:r>
            <a:r>
              <a:rPr lang="en-US" dirty="0" err="1"/>
              <a:t>inicial</a:t>
            </a:r>
            <a:r>
              <a:rPr lang="en-US" dirty="0"/>
              <a:t> que le </a:t>
            </a:r>
            <a:r>
              <a:rPr lang="en-US" dirty="0" err="1"/>
              <a:t>sumaremos</a:t>
            </a:r>
            <a:r>
              <a:rPr lang="en-US" dirty="0"/>
              <a:t> al primer </a:t>
            </a:r>
            <a:r>
              <a:rPr lang="en-US" dirty="0" err="1"/>
              <a:t>caracter</a:t>
            </a:r>
            <a:r>
              <a:rPr lang="en-US" dirty="0"/>
              <a:t> </a:t>
            </a:r>
            <a:r>
              <a:rPr lang="en-US" dirty="0" err="1"/>
              <a:t>leído</a:t>
            </a:r>
            <a:r>
              <a:rPr lang="en-US" dirty="0"/>
              <a:t> antes de </a:t>
            </a:r>
            <a:r>
              <a:rPr lang="en-US" dirty="0" err="1"/>
              <a:t>retornarlo</a:t>
            </a:r>
            <a:r>
              <a:rPr lang="en-US" dirty="0"/>
              <a:t>.</a:t>
            </a:r>
            <a:br>
              <a:rPr lang="en-US" dirty="0"/>
            </a:br>
            <a:endParaRPr lang="en-US" dirty="0"/>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096000" y="2093976"/>
            <a:ext cx="5026152" cy="405079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Resumiendo</a:t>
            </a:r>
            <a:r>
              <a:rPr lang="en-US" dirty="0"/>
              <a:t>, </a:t>
            </a:r>
            <a:r>
              <a:rPr lang="en-US" dirty="0" err="1"/>
              <a:t>debemos</a:t>
            </a:r>
            <a:r>
              <a:rPr lang="en-US" dirty="0"/>
              <a:t>:</a:t>
            </a:r>
          </a:p>
          <a:p>
            <a:r>
              <a:rPr lang="en-US" dirty="0"/>
              <a:t>Usar un </a:t>
            </a:r>
            <a:r>
              <a:rPr lang="en-US" dirty="0" err="1"/>
              <a:t>Programa</a:t>
            </a:r>
            <a:r>
              <a:rPr lang="en-US" dirty="0"/>
              <a:t> Principal (</a:t>
            </a:r>
            <a:r>
              <a:rPr lang="en-US" dirty="0" err="1"/>
              <a:t>ppal</a:t>
            </a:r>
            <a:r>
              <a:rPr lang="en-US" dirty="0"/>
              <a:t>) para </a:t>
            </a:r>
            <a:r>
              <a:rPr lang="en-US" dirty="0" err="1"/>
              <a:t>preparar</a:t>
            </a:r>
            <a:r>
              <a:rPr lang="en-US" dirty="0"/>
              <a:t> </a:t>
            </a:r>
            <a:r>
              <a:rPr lang="en-US" dirty="0" err="1"/>
              <a:t>argumentos</a:t>
            </a:r>
            <a:r>
              <a:rPr lang="en-US" dirty="0"/>
              <a:t> y </a:t>
            </a:r>
            <a:r>
              <a:rPr lang="en-US" dirty="0" err="1"/>
              <a:t>ejecutar</a:t>
            </a:r>
            <a:r>
              <a:rPr lang="en-US" dirty="0"/>
              <a:t> la </a:t>
            </a:r>
            <a:r>
              <a:rPr lang="en-US" dirty="0" err="1"/>
              <a:t>subrutina</a:t>
            </a:r>
            <a:r>
              <a:rPr lang="en-US" dirty="0"/>
              <a:t> </a:t>
            </a:r>
            <a:r>
              <a:rPr lang="en-US" b="1" dirty="0" err="1"/>
              <a:t>invertir</a:t>
            </a:r>
            <a:r>
              <a:rPr lang="en-US" dirty="0"/>
              <a:t>, que </a:t>
            </a:r>
            <a:r>
              <a:rPr lang="en-US" dirty="0" err="1"/>
              <a:t>devolverá</a:t>
            </a:r>
            <a:r>
              <a:rPr lang="en-US" dirty="0"/>
              <a:t> en r29 el primer </a:t>
            </a:r>
            <a:r>
              <a:rPr lang="en-US" dirty="0" err="1"/>
              <a:t>caracter</a:t>
            </a:r>
            <a:r>
              <a:rPr lang="en-US" dirty="0"/>
              <a:t> </a:t>
            </a:r>
            <a:r>
              <a:rPr lang="en-US" dirty="0" err="1"/>
              <a:t>leído</a:t>
            </a:r>
            <a:r>
              <a:rPr lang="en-US" dirty="0"/>
              <a:t>, con los siguientes </a:t>
            </a:r>
            <a:r>
              <a:rPr lang="en-US" dirty="0" err="1"/>
              <a:t>argumentos</a:t>
            </a:r>
            <a:r>
              <a:rPr lang="en-US" dirty="0"/>
              <a:t>:</a:t>
            </a:r>
          </a:p>
          <a:p>
            <a:pPr lvl="1"/>
            <a:r>
              <a:rPr lang="en-US" dirty="0" err="1"/>
              <a:t>Dirección</a:t>
            </a:r>
            <a:r>
              <a:rPr lang="en-US" dirty="0"/>
              <a:t> del Buffer original de </a:t>
            </a:r>
            <a:r>
              <a:rPr lang="en-US" dirty="0" err="1"/>
              <a:t>texto</a:t>
            </a:r>
            <a:r>
              <a:rPr lang="en-US" dirty="0"/>
              <a:t> a </a:t>
            </a:r>
            <a:r>
              <a:rPr lang="en-US" dirty="0" err="1"/>
              <a:t>invertir</a:t>
            </a:r>
            <a:endParaRPr lang="en-US" dirty="0"/>
          </a:p>
          <a:p>
            <a:pPr lvl="1"/>
            <a:r>
              <a:rPr lang="en-US" dirty="0" err="1"/>
              <a:t>Dirección</a:t>
            </a:r>
            <a:r>
              <a:rPr lang="en-US" dirty="0"/>
              <a:t> del Buffer final de </a:t>
            </a:r>
            <a:r>
              <a:rPr lang="en-US" dirty="0" err="1"/>
              <a:t>texto</a:t>
            </a:r>
            <a:r>
              <a:rPr lang="en-US" dirty="0"/>
              <a:t> </a:t>
            </a:r>
            <a:r>
              <a:rPr lang="en-US" dirty="0" err="1"/>
              <a:t>invertido</a:t>
            </a:r>
            <a:r>
              <a:rPr lang="en-US" dirty="0"/>
              <a:t>.</a:t>
            </a:r>
          </a:p>
          <a:p>
            <a:pPr lvl="1"/>
            <a:r>
              <a:rPr lang="en-US" dirty="0"/>
              <a:t> </a:t>
            </a:r>
            <a:r>
              <a:rPr lang="en-US" dirty="0" err="1"/>
              <a:t>Dirección</a:t>
            </a:r>
            <a:r>
              <a:rPr lang="en-US" dirty="0"/>
              <a:t> de la variable</a:t>
            </a:r>
            <a:r>
              <a:rPr lang="en-US" b="1" dirty="0"/>
              <a:t> </a:t>
            </a:r>
            <a:r>
              <a:rPr lang="en-US" b="1" dirty="0" err="1"/>
              <a:t>numchars</a:t>
            </a:r>
            <a:r>
              <a:rPr lang="en-US" dirty="0"/>
              <a:t>.</a:t>
            </a:r>
          </a:p>
          <a:p>
            <a:pPr lvl="1"/>
            <a:r>
              <a:rPr lang="en-US" dirty="0"/>
              <a:t>Valor que </a:t>
            </a:r>
            <a:r>
              <a:rPr lang="en-US" dirty="0" err="1"/>
              <a:t>debemos</a:t>
            </a:r>
            <a:r>
              <a:rPr lang="en-US" dirty="0"/>
              <a:t> </a:t>
            </a:r>
            <a:r>
              <a:rPr lang="en-US" dirty="0" err="1"/>
              <a:t>sumar</a:t>
            </a:r>
            <a:r>
              <a:rPr lang="en-US" dirty="0"/>
              <a:t> al primer </a:t>
            </a:r>
            <a:r>
              <a:rPr lang="en-US" dirty="0" err="1"/>
              <a:t>caracter</a:t>
            </a:r>
            <a:r>
              <a:rPr lang="en-US" dirty="0"/>
              <a:t> </a:t>
            </a:r>
            <a:r>
              <a:rPr lang="en-US" dirty="0" err="1"/>
              <a:t>leido</a:t>
            </a:r>
            <a:r>
              <a:rPr lang="en-US" dirty="0"/>
              <a:t> antes de </a:t>
            </a:r>
            <a:r>
              <a:rPr lang="en-US" dirty="0" err="1"/>
              <a:t>retornarlo</a:t>
            </a:r>
            <a:r>
              <a:rPr lang="en-US" dirty="0"/>
              <a:t>.</a:t>
            </a:r>
          </a:p>
          <a:p>
            <a:r>
              <a:rPr lang="en-US" dirty="0"/>
              <a:t>El </a:t>
            </a:r>
            <a:r>
              <a:rPr lang="en-US" dirty="0" err="1"/>
              <a:t>incremento</a:t>
            </a:r>
            <a:r>
              <a:rPr lang="en-US" dirty="0"/>
              <a:t> de la variable </a:t>
            </a:r>
            <a:r>
              <a:rPr lang="en-US" b="1" dirty="0" err="1"/>
              <a:t>numchars</a:t>
            </a:r>
            <a:r>
              <a:rPr lang="en-US" b="1" dirty="0"/>
              <a:t> </a:t>
            </a:r>
            <a:r>
              <a:rPr lang="en-US" dirty="0" err="1"/>
              <a:t>deberá</a:t>
            </a:r>
            <a:r>
              <a:rPr lang="en-US" dirty="0"/>
              <a:t> usar una </a:t>
            </a:r>
            <a:r>
              <a:rPr lang="en-US" dirty="0" err="1"/>
              <a:t>subrutina</a:t>
            </a:r>
            <a:r>
              <a:rPr lang="en-US" dirty="0"/>
              <a:t>.</a:t>
            </a:r>
          </a:p>
        </p:txBody>
      </p:sp>
      <p:sp>
        <p:nvSpPr>
          <p:cNvPr id="6" name="TextBox 5">
            <a:extLst>
              <a:ext uri="{FF2B5EF4-FFF2-40B4-BE49-F238E27FC236}">
                <a16:creationId xmlns:a16="http://schemas.microsoft.com/office/drawing/2014/main" id="{87ABDA89-733C-4B8C-BB87-7B1E8FB22895}"/>
              </a:ext>
            </a:extLst>
          </p:cNvPr>
          <p:cNvSpPr txBox="1"/>
          <p:nvPr/>
        </p:nvSpPr>
        <p:spPr>
          <a:xfrm>
            <a:off x="1069848" y="5849328"/>
            <a:ext cx="10052304" cy="646331"/>
          </a:xfrm>
          <a:prstGeom prst="rect">
            <a:avLst/>
          </a:prstGeom>
          <a:noFill/>
        </p:spPr>
        <p:txBody>
          <a:bodyPr wrap="square">
            <a:spAutoFit/>
          </a:bodyPr>
          <a:lstStyle/>
          <a:p>
            <a:pPr marL="0" indent="0">
              <a:buNone/>
            </a:pPr>
            <a:r>
              <a:rPr lang="en-US" dirty="0" err="1"/>
              <a:t>Solución</a:t>
            </a:r>
            <a:r>
              <a:rPr lang="en-US" dirty="0"/>
              <a:t>: </a:t>
            </a:r>
            <a:r>
              <a:rPr lang="en-US" dirty="0">
                <a:hlinkClick r:id="rId2"/>
              </a:rPr>
              <a:t>https://github.com/M-T3K/UPM/tree/master/Clases%20de%20Apoyo/Ensamblador-18Diciembre2021/</a:t>
            </a:r>
            <a:r>
              <a:rPr lang="en-US" dirty="0"/>
              <a:t> </a:t>
            </a:r>
            <a:endParaRPr lang="es-ES" dirty="0"/>
          </a:p>
        </p:txBody>
      </p:sp>
    </p:spTree>
    <p:extLst>
      <p:ext uri="{BB962C8B-B14F-4D97-AF65-F5344CB8AC3E}">
        <p14:creationId xmlns:p14="http://schemas.microsoft.com/office/powerpoint/2010/main" val="3410812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02B9-F24B-441F-903B-AF77FE76C9F4}"/>
              </a:ext>
            </a:extLst>
          </p:cNvPr>
          <p:cNvSpPr>
            <a:spLocks noGrp="1"/>
          </p:cNvSpPr>
          <p:nvPr>
            <p:ph type="title"/>
          </p:nvPr>
        </p:nvSpPr>
        <p:spPr/>
        <p:txBody>
          <a:bodyPr/>
          <a:lstStyle/>
          <a:p>
            <a:r>
              <a:rPr lang="en-US" dirty="0"/>
              <a:t>Problema #5: </a:t>
            </a:r>
            <a:r>
              <a:rPr lang="en-US" dirty="0" err="1"/>
              <a:t>pistas</a:t>
            </a:r>
            <a:endParaRPr lang="es-ES" dirty="0"/>
          </a:p>
        </p:txBody>
      </p:sp>
      <p:sp>
        <p:nvSpPr>
          <p:cNvPr id="3" name="Content Placeholder 2">
            <a:extLst>
              <a:ext uri="{FF2B5EF4-FFF2-40B4-BE49-F238E27FC236}">
                <a16:creationId xmlns:a16="http://schemas.microsoft.com/office/drawing/2014/main" id="{144213B9-58D7-42E3-B373-EC89DC241E78}"/>
              </a:ext>
            </a:extLst>
          </p:cNvPr>
          <p:cNvSpPr>
            <a:spLocks noGrp="1"/>
          </p:cNvSpPr>
          <p:nvPr>
            <p:ph idx="1"/>
          </p:nvPr>
        </p:nvSpPr>
        <p:spPr>
          <a:xfrm>
            <a:off x="1069847" y="2121408"/>
            <a:ext cx="5992259" cy="4382522"/>
          </a:xfrm>
        </p:spPr>
        <p:txBody>
          <a:bodyPr>
            <a:normAutofit fontScale="92500" lnSpcReduction="10000"/>
          </a:bodyPr>
          <a:lstStyle/>
          <a:p>
            <a:r>
              <a:rPr lang="en-US" dirty="0"/>
              <a:t>Lo primero a la hora de usar la pila, es </a:t>
            </a:r>
            <a:r>
              <a:rPr lang="en-US" dirty="0" err="1"/>
              <a:t>inicializarla</a:t>
            </a:r>
            <a:r>
              <a:rPr lang="en-US" dirty="0"/>
              <a:t> a un valor </a:t>
            </a:r>
            <a:r>
              <a:rPr lang="en-US" dirty="0" err="1"/>
              <a:t>razonable</a:t>
            </a:r>
            <a:r>
              <a:rPr lang="en-US" dirty="0"/>
              <a:t>, </a:t>
            </a:r>
            <a:r>
              <a:rPr lang="en-US" dirty="0" err="1"/>
              <a:t>como</a:t>
            </a:r>
            <a:r>
              <a:rPr lang="en-US" dirty="0"/>
              <a:t> 65000. En los </a:t>
            </a:r>
            <a:r>
              <a:rPr lang="en-US" dirty="0" err="1"/>
              <a:t>ejemplos</a:t>
            </a:r>
            <a:r>
              <a:rPr lang="en-US" dirty="0"/>
              <a:t> </a:t>
            </a:r>
            <a:r>
              <a:rPr lang="en-US" dirty="0" err="1"/>
              <a:t>anteriores</a:t>
            </a:r>
            <a:r>
              <a:rPr lang="en-US" dirty="0"/>
              <a:t>, se </a:t>
            </a:r>
            <a:r>
              <a:rPr lang="en-US" dirty="0" err="1"/>
              <a:t>pon</a:t>
            </a:r>
            <a:r>
              <a:rPr lang="es-ES" dirty="0"/>
              <a:t>ía 65000 como hexadecimal, pero esto no es necesario: un número 65000 decimal es más que suficiente. Para ello, debemos hacer esto:</a:t>
            </a:r>
            <a:br>
              <a:rPr lang="es-ES" dirty="0"/>
            </a:br>
            <a:br>
              <a:rPr lang="es-ES" dirty="0"/>
            </a:br>
            <a:r>
              <a:rPr lang="es-ES" dirty="0"/>
              <a:t>LEA(r30, 65000); en </a:t>
            </a:r>
            <a:r>
              <a:rPr lang="es-ES" dirty="0" err="1"/>
              <a:t>Hex</a:t>
            </a:r>
            <a:r>
              <a:rPr lang="es-ES" dirty="0"/>
              <a:t> esto sería 0xFDE8</a:t>
            </a:r>
          </a:p>
          <a:p>
            <a:r>
              <a:rPr lang="es-ES" dirty="0"/>
              <a:t>El estado de la pila, tras la primera llamada a la subrutina </a:t>
            </a:r>
            <a:r>
              <a:rPr lang="es-ES" b="1" dirty="0" err="1"/>
              <a:t>nChars</a:t>
            </a:r>
            <a:r>
              <a:rPr lang="es-ES" dirty="0"/>
              <a:t> con la función de incrementar el valor de la variable </a:t>
            </a:r>
            <a:r>
              <a:rPr lang="es-ES" b="1" dirty="0" err="1"/>
              <a:t>numchars</a:t>
            </a:r>
            <a:r>
              <a:rPr lang="es-ES" dirty="0"/>
              <a:t> es el que se ve a la derecha, donde:</a:t>
            </a:r>
          </a:p>
          <a:p>
            <a:pPr lvl="1"/>
            <a:r>
              <a:rPr lang="es-ES" dirty="0"/>
              <a:t>&amp; significa “Dirección de”</a:t>
            </a:r>
          </a:p>
          <a:p>
            <a:pPr lvl="1"/>
            <a:r>
              <a:rPr lang="en-US" dirty="0"/>
              <a:t>* </a:t>
            </a:r>
            <a:r>
              <a:rPr lang="en-US" dirty="0" err="1"/>
              <a:t>significa</a:t>
            </a:r>
            <a:r>
              <a:rPr lang="en-US" dirty="0"/>
              <a:t> “Valor de”</a:t>
            </a:r>
          </a:p>
          <a:p>
            <a:pPr lvl="1"/>
            <a:r>
              <a:rPr lang="en-US" dirty="0"/>
              <a:t>Los </a:t>
            </a:r>
            <a:r>
              <a:rPr lang="en-US" dirty="0" err="1"/>
              <a:t>registros</a:t>
            </a:r>
            <a:r>
              <a:rPr lang="en-US" dirty="0"/>
              <a:t> </a:t>
            </a:r>
            <a:r>
              <a:rPr lang="en-US" dirty="0" err="1"/>
              <a:t>implican</a:t>
            </a:r>
            <a:r>
              <a:rPr lang="en-US" dirty="0"/>
              <a:t> el valor del </a:t>
            </a:r>
            <a:r>
              <a:rPr lang="en-US" dirty="0" err="1"/>
              <a:t>registro</a:t>
            </a:r>
            <a:r>
              <a:rPr lang="en-US" dirty="0"/>
              <a:t> </a:t>
            </a:r>
            <a:r>
              <a:rPr lang="en-US" b="1" dirty="0"/>
              <a:t>en el </a:t>
            </a:r>
            <a:r>
              <a:rPr lang="en-US" b="1" dirty="0" err="1"/>
              <a:t>momento</a:t>
            </a:r>
            <a:r>
              <a:rPr lang="en-US" b="1" dirty="0"/>
              <a:t> del PUSH </a:t>
            </a:r>
            <a:r>
              <a:rPr lang="en-US" dirty="0"/>
              <a:t>y </a:t>
            </a:r>
            <a:r>
              <a:rPr lang="en-US" dirty="0" err="1"/>
              <a:t>pueden</a:t>
            </a:r>
            <a:r>
              <a:rPr lang="en-US" dirty="0"/>
              <a:t> </a:t>
            </a:r>
            <a:r>
              <a:rPr lang="en-US" b="1" dirty="0"/>
              <a:t>no ser </a:t>
            </a:r>
            <a:r>
              <a:rPr lang="en-US" b="1" dirty="0" err="1"/>
              <a:t>iguales</a:t>
            </a:r>
            <a:r>
              <a:rPr lang="en-US" dirty="0"/>
              <a:t> a </a:t>
            </a:r>
            <a:r>
              <a:rPr lang="en-US" dirty="0" err="1"/>
              <a:t>pesar</a:t>
            </a:r>
            <a:r>
              <a:rPr lang="en-US" dirty="0"/>
              <a:t> de </a:t>
            </a:r>
            <a:r>
              <a:rPr lang="en-US" dirty="0" err="1"/>
              <a:t>representar</a:t>
            </a:r>
            <a:r>
              <a:rPr lang="en-US" dirty="0"/>
              <a:t> al </a:t>
            </a:r>
            <a:r>
              <a:rPr lang="en-US" dirty="0" err="1"/>
              <a:t>mismo</a:t>
            </a:r>
            <a:r>
              <a:rPr lang="en-US" dirty="0"/>
              <a:t> </a:t>
            </a:r>
            <a:r>
              <a:rPr lang="en-US" dirty="0" err="1"/>
              <a:t>registro</a:t>
            </a:r>
            <a:r>
              <a:rPr lang="en-US" dirty="0"/>
              <a:t>.</a:t>
            </a:r>
            <a:endParaRPr lang="es-ES" dirty="0"/>
          </a:p>
        </p:txBody>
      </p:sp>
      <p:graphicFrame>
        <p:nvGraphicFramePr>
          <p:cNvPr id="5" name="Table 5">
            <a:extLst>
              <a:ext uri="{FF2B5EF4-FFF2-40B4-BE49-F238E27FC236}">
                <a16:creationId xmlns:a16="http://schemas.microsoft.com/office/drawing/2014/main" id="{29E4FE8C-3BE5-4890-90B1-5D137EF96F45}"/>
              </a:ext>
            </a:extLst>
          </p:cNvPr>
          <p:cNvGraphicFramePr>
            <a:graphicFrameLocks noGrp="1"/>
          </p:cNvGraphicFramePr>
          <p:nvPr>
            <p:extLst>
              <p:ext uri="{D42A27DB-BD31-4B8C-83A1-F6EECF244321}">
                <p14:modId xmlns:p14="http://schemas.microsoft.com/office/powerpoint/2010/main" val="4169392726"/>
              </p:ext>
            </p:extLst>
          </p:nvPr>
        </p:nvGraphicFramePr>
        <p:xfrm>
          <a:off x="7298871" y="768650"/>
          <a:ext cx="3823282" cy="5735280"/>
        </p:xfrm>
        <a:graphic>
          <a:graphicData uri="http://schemas.openxmlformats.org/drawingml/2006/table">
            <a:tbl>
              <a:tblPr firstRow="1" bandRow="1">
                <a:tableStyleId>{5C22544A-7EE6-4342-B048-85BDC9FD1C3A}</a:tableStyleId>
              </a:tblPr>
              <a:tblGrid>
                <a:gridCol w="1348858">
                  <a:extLst>
                    <a:ext uri="{9D8B030D-6E8A-4147-A177-3AD203B41FA5}">
                      <a16:colId xmlns:a16="http://schemas.microsoft.com/office/drawing/2014/main" val="2323736871"/>
                    </a:ext>
                  </a:extLst>
                </a:gridCol>
                <a:gridCol w="2474424">
                  <a:extLst>
                    <a:ext uri="{9D8B030D-6E8A-4147-A177-3AD203B41FA5}">
                      <a16:colId xmlns:a16="http://schemas.microsoft.com/office/drawing/2014/main" val="281060152"/>
                    </a:ext>
                  </a:extLst>
                </a:gridCol>
              </a:tblGrid>
              <a:tr h="509520">
                <a:tc gridSpan="2">
                  <a:txBody>
                    <a:bodyPr/>
                    <a:lstStyle/>
                    <a:p>
                      <a:pPr algn="ctr"/>
                      <a:r>
                        <a:rPr lang="es-ES" b="0" dirty="0"/>
                        <a:t>PILA tras la primera llamada a </a:t>
                      </a:r>
                      <a:r>
                        <a:rPr lang="es-ES" b="1" dirty="0" err="1"/>
                        <a:t>nChars</a:t>
                      </a:r>
                      <a:endParaRPr lang="es-ES" b="1" dirty="0"/>
                    </a:p>
                  </a:txBody>
                  <a:tcPr/>
                </a:tc>
                <a:tc hMerge="1">
                  <a:txBody>
                    <a:bodyPr/>
                    <a:lstStyle/>
                    <a:p>
                      <a:endParaRPr lang="es-ES" dirty="0"/>
                    </a:p>
                  </a:txBody>
                  <a:tcPr/>
                </a:tc>
                <a:extLst>
                  <a:ext uri="{0D108BD9-81ED-4DB2-BD59-A6C34878D82A}">
                    <a16:rowId xmlns:a16="http://schemas.microsoft.com/office/drawing/2014/main" val="262805449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0xFDC4</a:t>
                      </a:r>
                    </a:p>
                  </a:txBody>
                  <a:tcPr/>
                </a:tc>
                <a:tc>
                  <a:txBody>
                    <a:bodyPr/>
                    <a:lstStyle/>
                    <a:p>
                      <a:pPr algn="ctr"/>
                      <a:r>
                        <a:rPr lang="es-ES" dirty="0"/>
                        <a:t>R31</a:t>
                      </a:r>
                    </a:p>
                  </a:txBody>
                  <a:tcPr/>
                </a:tc>
                <a:extLst>
                  <a:ext uri="{0D108BD9-81ED-4DB2-BD59-A6C34878D82A}">
                    <a16:rowId xmlns:a16="http://schemas.microsoft.com/office/drawing/2014/main" val="987441006"/>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0xFDC8</a:t>
                      </a:r>
                    </a:p>
                  </a:txBody>
                  <a:tcPr/>
                </a:tc>
                <a:tc>
                  <a:txBody>
                    <a:bodyPr/>
                    <a:lstStyle/>
                    <a:p>
                      <a:pPr algn="ctr"/>
                      <a:r>
                        <a:rPr lang="es-ES" dirty="0"/>
                        <a:t>R1</a:t>
                      </a:r>
                    </a:p>
                  </a:txBody>
                  <a:tcPr/>
                </a:tc>
                <a:extLst>
                  <a:ext uri="{0D108BD9-81ED-4DB2-BD59-A6C34878D82A}">
                    <a16:rowId xmlns:a16="http://schemas.microsoft.com/office/drawing/2014/main" val="386282232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0xFDCC</a:t>
                      </a:r>
                    </a:p>
                  </a:txBody>
                  <a:tcPr/>
                </a:tc>
                <a:tc>
                  <a:txBody>
                    <a:bodyPr/>
                    <a:lstStyle/>
                    <a:p>
                      <a:pPr algn="ctr"/>
                      <a:r>
                        <a:rPr lang="es-ES" dirty="0"/>
                        <a:t>&amp;</a:t>
                      </a:r>
                      <a:r>
                        <a:rPr lang="es-ES" dirty="0" err="1"/>
                        <a:t>numchars</a:t>
                      </a:r>
                      <a:endParaRPr lang="es-ES" dirty="0"/>
                    </a:p>
                  </a:txBody>
                  <a:tcPr/>
                </a:tc>
                <a:extLst>
                  <a:ext uri="{0D108BD9-81ED-4DB2-BD59-A6C34878D82A}">
                    <a16:rowId xmlns:a16="http://schemas.microsoft.com/office/drawing/2014/main" val="1266727722"/>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0xFDD0</a:t>
                      </a:r>
                    </a:p>
                  </a:txBody>
                  <a:tcPr/>
                </a:tc>
                <a:tc>
                  <a:txBody>
                    <a:bodyPr/>
                    <a:lstStyle/>
                    <a:p>
                      <a:pPr algn="ctr"/>
                      <a:r>
                        <a:rPr lang="es-ES" dirty="0"/>
                        <a:t>R31</a:t>
                      </a:r>
                    </a:p>
                  </a:txBody>
                  <a:tcPr/>
                </a:tc>
                <a:extLst>
                  <a:ext uri="{0D108BD9-81ED-4DB2-BD59-A6C34878D82A}">
                    <a16:rowId xmlns:a16="http://schemas.microsoft.com/office/drawing/2014/main" val="3112663276"/>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0xFDD4</a:t>
                      </a:r>
                    </a:p>
                  </a:txBody>
                  <a:tcPr/>
                </a:tc>
                <a:tc>
                  <a:txBody>
                    <a:bodyPr/>
                    <a:lstStyle/>
                    <a:p>
                      <a:pPr algn="ctr"/>
                      <a:r>
                        <a:rPr lang="es-ES" dirty="0"/>
                        <a:t>R1</a:t>
                      </a:r>
                    </a:p>
                  </a:txBody>
                  <a:tcPr/>
                </a:tc>
                <a:extLst>
                  <a:ext uri="{0D108BD9-81ED-4DB2-BD59-A6C34878D82A}">
                    <a16:rowId xmlns:a16="http://schemas.microsoft.com/office/drawing/2014/main" val="2658299173"/>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0xFDD8</a:t>
                      </a:r>
                    </a:p>
                  </a:txBody>
                  <a:tcPr/>
                </a:tc>
                <a:tc>
                  <a:txBody>
                    <a:bodyPr/>
                    <a:lstStyle/>
                    <a:p>
                      <a:pPr algn="ctr"/>
                      <a:r>
                        <a:rPr lang="es-ES" dirty="0"/>
                        <a:t>*</a:t>
                      </a:r>
                      <a:r>
                        <a:rPr lang="es-ES" dirty="0" err="1"/>
                        <a:t>valsuma</a:t>
                      </a:r>
                      <a:endParaRPr lang="es-ES" dirty="0"/>
                    </a:p>
                  </a:txBody>
                  <a:tcPr/>
                </a:tc>
                <a:extLst>
                  <a:ext uri="{0D108BD9-81ED-4DB2-BD59-A6C34878D82A}">
                    <a16:rowId xmlns:a16="http://schemas.microsoft.com/office/drawing/2014/main" val="4042212354"/>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0xFDDC</a:t>
                      </a:r>
                    </a:p>
                  </a:txBody>
                  <a:tcPr/>
                </a:tc>
                <a:tc>
                  <a:txBody>
                    <a:bodyPr/>
                    <a:lstStyle/>
                    <a:p>
                      <a:pPr algn="ctr"/>
                      <a:r>
                        <a:rPr lang="es-ES" dirty="0"/>
                        <a:t>&amp;</a:t>
                      </a:r>
                      <a:r>
                        <a:rPr lang="es-ES" dirty="0" err="1"/>
                        <a:t>numchars</a:t>
                      </a:r>
                      <a:endParaRPr lang="es-ES" dirty="0"/>
                    </a:p>
                  </a:txBody>
                  <a:tcPr/>
                </a:tc>
                <a:extLst>
                  <a:ext uri="{0D108BD9-81ED-4DB2-BD59-A6C34878D82A}">
                    <a16:rowId xmlns:a16="http://schemas.microsoft.com/office/drawing/2014/main" val="989333051"/>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0xFDE0</a:t>
                      </a:r>
                    </a:p>
                  </a:txBody>
                  <a:tcPr/>
                </a:tc>
                <a:tc>
                  <a:txBody>
                    <a:bodyPr/>
                    <a:lstStyle/>
                    <a:p>
                      <a:pPr algn="ctr"/>
                      <a:r>
                        <a:rPr lang="es-ES" dirty="0"/>
                        <a:t>&amp;inverso</a:t>
                      </a:r>
                    </a:p>
                  </a:txBody>
                  <a:tcPr/>
                </a:tc>
                <a:extLst>
                  <a:ext uri="{0D108BD9-81ED-4DB2-BD59-A6C34878D82A}">
                    <a16:rowId xmlns:a16="http://schemas.microsoft.com/office/drawing/2014/main" val="312526541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0xFDE4</a:t>
                      </a:r>
                    </a:p>
                  </a:txBody>
                  <a:tcPr/>
                </a:tc>
                <a:tc>
                  <a:txBody>
                    <a:bodyPr/>
                    <a:lstStyle/>
                    <a:p>
                      <a:pPr algn="ctr"/>
                      <a:r>
                        <a:rPr lang="es-ES" dirty="0"/>
                        <a:t>&amp;texto</a:t>
                      </a:r>
                    </a:p>
                  </a:txBody>
                  <a:tcPr/>
                </a:tc>
                <a:extLst>
                  <a:ext uri="{0D108BD9-81ED-4DB2-BD59-A6C34878D82A}">
                    <a16:rowId xmlns:a16="http://schemas.microsoft.com/office/drawing/2014/main" val="3081634844"/>
                  </a:ext>
                </a:extLst>
              </a:tr>
              <a:tr h="509520">
                <a:tc>
                  <a:txBody>
                    <a:bodyPr/>
                    <a:lstStyle/>
                    <a:p>
                      <a:r>
                        <a:rPr lang="es-ES" dirty="0"/>
                        <a:t>0xFDE8</a:t>
                      </a:r>
                    </a:p>
                  </a:txBody>
                  <a:tcPr/>
                </a:tc>
                <a:tc>
                  <a:txBody>
                    <a:bodyPr/>
                    <a:lstStyle/>
                    <a:p>
                      <a:pPr algn="ctr"/>
                      <a:r>
                        <a:rPr lang="es-ES" dirty="0"/>
                        <a:t>FIN</a:t>
                      </a:r>
                    </a:p>
                  </a:txBody>
                  <a:tcPr/>
                </a:tc>
                <a:extLst>
                  <a:ext uri="{0D108BD9-81ED-4DB2-BD59-A6C34878D82A}">
                    <a16:rowId xmlns:a16="http://schemas.microsoft.com/office/drawing/2014/main" val="4276501682"/>
                  </a:ext>
                </a:extLst>
              </a:tr>
            </a:tbl>
          </a:graphicData>
        </a:graphic>
      </p:graphicFrame>
    </p:spTree>
    <p:extLst>
      <p:ext uri="{BB962C8B-B14F-4D97-AF65-F5344CB8AC3E}">
        <p14:creationId xmlns:p14="http://schemas.microsoft.com/office/powerpoint/2010/main" val="85771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02B9-F24B-441F-903B-AF77FE76C9F4}"/>
              </a:ext>
            </a:extLst>
          </p:cNvPr>
          <p:cNvSpPr>
            <a:spLocks noGrp="1"/>
          </p:cNvSpPr>
          <p:nvPr>
            <p:ph type="title"/>
          </p:nvPr>
        </p:nvSpPr>
        <p:spPr/>
        <p:txBody>
          <a:bodyPr/>
          <a:lstStyle/>
          <a:p>
            <a:r>
              <a:rPr lang="en-US" dirty="0"/>
              <a:t>Problema #5: </a:t>
            </a:r>
            <a:r>
              <a:rPr lang="en-US" dirty="0" err="1"/>
              <a:t>pistas</a:t>
            </a:r>
            <a:endParaRPr lang="es-ES" dirty="0"/>
          </a:p>
        </p:txBody>
      </p:sp>
      <p:sp>
        <p:nvSpPr>
          <p:cNvPr id="3" name="Content Placeholder 2">
            <a:extLst>
              <a:ext uri="{FF2B5EF4-FFF2-40B4-BE49-F238E27FC236}">
                <a16:creationId xmlns:a16="http://schemas.microsoft.com/office/drawing/2014/main" id="{144213B9-58D7-42E3-B373-EC89DC241E78}"/>
              </a:ext>
            </a:extLst>
          </p:cNvPr>
          <p:cNvSpPr>
            <a:spLocks noGrp="1"/>
          </p:cNvSpPr>
          <p:nvPr>
            <p:ph idx="1"/>
          </p:nvPr>
        </p:nvSpPr>
        <p:spPr>
          <a:xfrm>
            <a:off x="1069847" y="1722664"/>
            <a:ext cx="5992259" cy="4781266"/>
          </a:xfrm>
        </p:spPr>
        <p:txBody>
          <a:bodyPr>
            <a:normAutofit fontScale="92500" lnSpcReduction="10000"/>
          </a:bodyPr>
          <a:lstStyle/>
          <a:p>
            <a:r>
              <a:rPr lang="en-US" dirty="0" err="1"/>
              <a:t>Adem</a:t>
            </a:r>
            <a:r>
              <a:rPr lang="es-ES" dirty="0" err="1"/>
              <a:t>ás</a:t>
            </a:r>
            <a:r>
              <a:rPr lang="es-ES" dirty="0"/>
              <a:t>, se ponen en naranja las partes pertinentes a la subrutina </a:t>
            </a:r>
            <a:r>
              <a:rPr lang="es-ES" b="1" dirty="0" err="1"/>
              <a:t>nChars</a:t>
            </a:r>
            <a:r>
              <a:rPr lang="es-ES" dirty="0"/>
              <a:t>. </a:t>
            </a:r>
          </a:p>
          <a:p>
            <a:r>
              <a:rPr lang="es-ES" dirty="0"/>
              <a:t>El almacenamiento de R1 y r31 realizado por la construcción de pila al inicio de cada subrutina.</a:t>
            </a:r>
          </a:p>
          <a:p>
            <a:r>
              <a:rPr lang="es-ES" dirty="0"/>
              <a:t>Al construir la pila y añadir los dos registros, realmente se está aumentando el tamaño de la pila en 8, por lo que tendréis que tenerlo en cuenta al cargar los elementos.</a:t>
            </a:r>
          </a:p>
          <a:p>
            <a:pPr lvl="1"/>
            <a:r>
              <a:rPr lang="es-ES" dirty="0"/>
              <a:t>Es decir, tendréis que cargarlos a partir de la dirección r31 </a:t>
            </a:r>
            <a:r>
              <a:rPr lang="en-US" dirty="0"/>
              <a:t>+ 8.</a:t>
            </a:r>
          </a:p>
          <a:p>
            <a:r>
              <a:rPr lang="en-US" dirty="0"/>
              <a:t>Como se </a:t>
            </a:r>
            <a:r>
              <a:rPr lang="en-US" dirty="0" err="1"/>
              <a:t>puede</a:t>
            </a:r>
            <a:r>
              <a:rPr lang="en-US" dirty="0"/>
              <a:t> </a:t>
            </a:r>
            <a:r>
              <a:rPr lang="en-US" dirty="0" err="1"/>
              <a:t>apreciar</a:t>
            </a:r>
            <a:r>
              <a:rPr lang="en-US" dirty="0"/>
              <a:t>, la pila </a:t>
            </a:r>
            <a:r>
              <a:rPr lang="en-US" dirty="0" err="1"/>
              <a:t>funciona</a:t>
            </a:r>
            <a:r>
              <a:rPr lang="en-US" dirty="0"/>
              <a:t> de forma </a:t>
            </a:r>
            <a:r>
              <a:rPr lang="en-US" dirty="0" err="1"/>
              <a:t>recursiva</a:t>
            </a:r>
            <a:r>
              <a:rPr lang="en-US" dirty="0"/>
              <a:t>. </a:t>
            </a:r>
            <a:r>
              <a:rPr lang="en-US" dirty="0" err="1"/>
              <a:t>Esto</a:t>
            </a:r>
            <a:r>
              <a:rPr lang="en-US" dirty="0"/>
              <a:t> es </a:t>
            </a:r>
            <a:r>
              <a:rPr lang="en-US" dirty="0" err="1"/>
              <a:t>importante</a:t>
            </a:r>
            <a:r>
              <a:rPr lang="en-US" dirty="0"/>
              <a:t> para </a:t>
            </a:r>
            <a:r>
              <a:rPr lang="en-US" dirty="0" err="1"/>
              <a:t>poder</a:t>
            </a:r>
            <a:r>
              <a:rPr lang="en-US" dirty="0"/>
              <a:t> </a:t>
            </a:r>
            <a:r>
              <a:rPr lang="en-US" dirty="0" err="1"/>
              <a:t>llamar</a:t>
            </a:r>
            <a:r>
              <a:rPr lang="en-US" dirty="0"/>
              <a:t> a </a:t>
            </a:r>
            <a:r>
              <a:rPr lang="en-US" dirty="0" err="1"/>
              <a:t>subrutinas</a:t>
            </a:r>
            <a:r>
              <a:rPr lang="en-US" dirty="0"/>
              <a:t> dentro de </a:t>
            </a:r>
            <a:r>
              <a:rPr lang="en-US" dirty="0" err="1"/>
              <a:t>otras</a:t>
            </a:r>
            <a:r>
              <a:rPr lang="en-US" dirty="0"/>
              <a:t> </a:t>
            </a:r>
            <a:r>
              <a:rPr lang="en-US" dirty="0" err="1"/>
              <a:t>subrutinas</a:t>
            </a:r>
            <a:r>
              <a:rPr lang="en-US" dirty="0"/>
              <a:t>.</a:t>
            </a:r>
          </a:p>
          <a:p>
            <a:r>
              <a:rPr lang="en-US" dirty="0" err="1"/>
              <a:t>Tened</a:t>
            </a:r>
            <a:r>
              <a:rPr lang="en-US" dirty="0"/>
              <a:t> en </a:t>
            </a:r>
            <a:r>
              <a:rPr lang="en-US" dirty="0" err="1"/>
              <a:t>cuenta</a:t>
            </a:r>
            <a:r>
              <a:rPr lang="en-US" dirty="0"/>
              <a:t> que </a:t>
            </a:r>
            <a:r>
              <a:rPr lang="en-US" dirty="0" err="1"/>
              <a:t>cambiar</a:t>
            </a:r>
            <a:r>
              <a:rPr lang="en-US" dirty="0"/>
              <a:t> un </a:t>
            </a:r>
            <a:r>
              <a:rPr lang="en-US" dirty="0" err="1"/>
              <a:t>registro</a:t>
            </a:r>
            <a:r>
              <a:rPr lang="en-US" dirty="0"/>
              <a:t> en una </a:t>
            </a:r>
            <a:r>
              <a:rPr lang="en-US" dirty="0" err="1"/>
              <a:t>subrutina</a:t>
            </a:r>
            <a:r>
              <a:rPr lang="en-US" dirty="0"/>
              <a:t> sin </a:t>
            </a:r>
            <a:r>
              <a:rPr lang="en-US" dirty="0" err="1"/>
              <a:t>salvaguardarlo</a:t>
            </a:r>
            <a:r>
              <a:rPr lang="en-US" dirty="0"/>
              <a:t> </a:t>
            </a:r>
            <a:r>
              <a:rPr lang="en-US" dirty="0" err="1"/>
              <a:t>implica</a:t>
            </a:r>
            <a:r>
              <a:rPr lang="en-US" dirty="0"/>
              <a:t> que ese </a:t>
            </a:r>
            <a:r>
              <a:rPr lang="en-US" dirty="0" err="1"/>
              <a:t>registro</a:t>
            </a:r>
            <a:r>
              <a:rPr lang="en-US" dirty="0"/>
              <a:t> y </a:t>
            </a:r>
            <a:r>
              <a:rPr lang="en-US" dirty="0" err="1"/>
              <a:t>su</a:t>
            </a:r>
            <a:r>
              <a:rPr lang="en-US" dirty="0"/>
              <a:t> valor </a:t>
            </a:r>
            <a:r>
              <a:rPr lang="en-US" dirty="0" err="1"/>
              <a:t>tambien</a:t>
            </a:r>
            <a:r>
              <a:rPr lang="en-US" dirty="0"/>
              <a:t> </a:t>
            </a:r>
            <a:r>
              <a:rPr lang="en-US" dirty="0" err="1"/>
              <a:t>habrá</a:t>
            </a:r>
            <a:r>
              <a:rPr lang="en-US" dirty="0"/>
              <a:t> </a:t>
            </a:r>
            <a:r>
              <a:rPr lang="en-US" dirty="0" err="1"/>
              <a:t>cambiado</a:t>
            </a:r>
            <a:r>
              <a:rPr lang="en-US" dirty="0"/>
              <a:t> en las </a:t>
            </a:r>
            <a:r>
              <a:rPr lang="en-US" dirty="0" err="1"/>
              <a:t>demás</a:t>
            </a:r>
            <a:r>
              <a:rPr lang="en-US" dirty="0"/>
              <a:t> </a:t>
            </a:r>
            <a:r>
              <a:rPr lang="en-US" dirty="0" err="1"/>
              <a:t>subrutinas</a:t>
            </a:r>
            <a:r>
              <a:rPr lang="en-US" dirty="0"/>
              <a:t>. </a:t>
            </a:r>
            <a:r>
              <a:rPr lang="en-US" b="1" dirty="0"/>
              <a:t>IMPORTANTE.</a:t>
            </a:r>
            <a:endParaRPr lang="es-ES" dirty="0"/>
          </a:p>
        </p:txBody>
      </p:sp>
      <p:graphicFrame>
        <p:nvGraphicFramePr>
          <p:cNvPr id="5" name="Table 5">
            <a:extLst>
              <a:ext uri="{FF2B5EF4-FFF2-40B4-BE49-F238E27FC236}">
                <a16:creationId xmlns:a16="http://schemas.microsoft.com/office/drawing/2014/main" id="{29E4FE8C-3BE5-4890-90B1-5D137EF96F45}"/>
              </a:ext>
            </a:extLst>
          </p:cNvPr>
          <p:cNvGraphicFramePr>
            <a:graphicFrameLocks noGrp="1"/>
          </p:cNvGraphicFramePr>
          <p:nvPr>
            <p:extLst>
              <p:ext uri="{D42A27DB-BD31-4B8C-83A1-F6EECF244321}">
                <p14:modId xmlns:p14="http://schemas.microsoft.com/office/powerpoint/2010/main" val="1953274971"/>
              </p:ext>
            </p:extLst>
          </p:nvPr>
        </p:nvGraphicFramePr>
        <p:xfrm>
          <a:off x="7298871" y="768650"/>
          <a:ext cx="3823282" cy="5735280"/>
        </p:xfrm>
        <a:graphic>
          <a:graphicData uri="http://schemas.openxmlformats.org/drawingml/2006/table">
            <a:tbl>
              <a:tblPr firstRow="1" bandRow="1">
                <a:tableStyleId>{5C22544A-7EE6-4342-B048-85BDC9FD1C3A}</a:tableStyleId>
              </a:tblPr>
              <a:tblGrid>
                <a:gridCol w="1348858">
                  <a:extLst>
                    <a:ext uri="{9D8B030D-6E8A-4147-A177-3AD203B41FA5}">
                      <a16:colId xmlns:a16="http://schemas.microsoft.com/office/drawing/2014/main" val="2323736871"/>
                    </a:ext>
                  </a:extLst>
                </a:gridCol>
                <a:gridCol w="2474424">
                  <a:extLst>
                    <a:ext uri="{9D8B030D-6E8A-4147-A177-3AD203B41FA5}">
                      <a16:colId xmlns:a16="http://schemas.microsoft.com/office/drawing/2014/main" val="281060152"/>
                    </a:ext>
                  </a:extLst>
                </a:gridCol>
              </a:tblGrid>
              <a:tr h="509520">
                <a:tc gridSpan="2">
                  <a:txBody>
                    <a:bodyPr/>
                    <a:lstStyle/>
                    <a:p>
                      <a:pPr algn="ctr"/>
                      <a:r>
                        <a:rPr lang="es-ES" b="0" dirty="0"/>
                        <a:t>PILA tras la primera llamada a </a:t>
                      </a:r>
                      <a:r>
                        <a:rPr lang="es-ES" b="1" dirty="0" err="1"/>
                        <a:t>nChars</a:t>
                      </a:r>
                      <a:endParaRPr lang="es-ES" b="1" dirty="0"/>
                    </a:p>
                  </a:txBody>
                  <a:tcPr/>
                </a:tc>
                <a:tc hMerge="1">
                  <a:txBody>
                    <a:bodyPr/>
                    <a:lstStyle/>
                    <a:p>
                      <a:endParaRPr lang="es-ES" dirty="0"/>
                    </a:p>
                  </a:txBody>
                  <a:tcPr/>
                </a:tc>
                <a:extLst>
                  <a:ext uri="{0D108BD9-81ED-4DB2-BD59-A6C34878D82A}">
                    <a16:rowId xmlns:a16="http://schemas.microsoft.com/office/drawing/2014/main" val="262805449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0xFDC4</a:t>
                      </a:r>
                    </a:p>
                  </a:txBody>
                  <a:tcPr>
                    <a:solidFill>
                      <a:srgbClr val="FFC000"/>
                    </a:solidFill>
                  </a:tcPr>
                </a:tc>
                <a:tc>
                  <a:txBody>
                    <a:bodyPr/>
                    <a:lstStyle/>
                    <a:p>
                      <a:pPr algn="ctr"/>
                      <a:r>
                        <a:rPr lang="es-ES" dirty="0"/>
                        <a:t>R31</a:t>
                      </a:r>
                    </a:p>
                  </a:txBody>
                  <a:tcPr>
                    <a:solidFill>
                      <a:srgbClr val="FFC000"/>
                    </a:solidFill>
                  </a:tcPr>
                </a:tc>
                <a:extLst>
                  <a:ext uri="{0D108BD9-81ED-4DB2-BD59-A6C34878D82A}">
                    <a16:rowId xmlns:a16="http://schemas.microsoft.com/office/drawing/2014/main" val="987441006"/>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0xFDC8</a:t>
                      </a:r>
                    </a:p>
                  </a:txBody>
                  <a:tcPr>
                    <a:solidFill>
                      <a:srgbClr val="FFC000"/>
                    </a:solidFill>
                  </a:tcPr>
                </a:tc>
                <a:tc>
                  <a:txBody>
                    <a:bodyPr/>
                    <a:lstStyle/>
                    <a:p>
                      <a:pPr algn="ctr"/>
                      <a:r>
                        <a:rPr lang="es-ES" dirty="0"/>
                        <a:t>R1</a:t>
                      </a:r>
                    </a:p>
                  </a:txBody>
                  <a:tcPr>
                    <a:solidFill>
                      <a:srgbClr val="FFC000"/>
                    </a:solidFill>
                  </a:tcPr>
                </a:tc>
                <a:extLst>
                  <a:ext uri="{0D108BD9-81ED-4DB2-BD59-A6C34878D82A}">
                    <a16:rowId xmlns:a16="http://schemas.microsoft.com/office/drawing/2014/main" val="386282232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0xFDCC</a:t>
                      </a:r>
                    </a:p>
                  </a:txBody>
                  <a:tcPr>
                    <a:solidFill>
                      <a:srgbClr val="FFC000"/>
                    </a:solidFill>
                  </a:tcPr>
                </a:tc>
                <a:tc>
                  <a:txBody>
                    <a:bodyPr/>
                    <a:lstStyle/>
                    <a:p>
                      <a:pPr algn="ctr"/>
                      <a:r>
                        <a:rPr lang="es-ES" dirty="0"/>
                        <a:t>&amp;</a:t>
                      </a:r>
                      <a:r>
                        <a:rPr lang="es-ES" dirty="0" err="1"/>
                        <a:t>numchars</a:t>
                      </a:r>
                      <a:endParaRPr lang="es-ES" dirty="0"/>
                    </a:p>
                  </a:txBody>
                  <a:tcPr>
                    <a:solidFill>
                      <a:srgbClr val="FFC000"/>
                    </a:solidFill>
                  </a:tcPr>
                </a:tc>
                <a:extLst>
                  <a:ext uri="{0D108BD9-81ED-4DB2-BD59-A6C34878D82A}">
                    <a16:rowId xmlns:a16="http://schemas.microsoft.com/office/drawing/2014/main" val="1266727722"/>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0xFDD0</a:t>
                      </a:r>
                    </a:p>
                  </a:txBody>
                  <a:tcPr/>
                </a:tc>
                <a:tc>
                  <a:txBody>
                    <a:bodyPr/>
                    <a:lstStyle/>
                    <a:p>
                      <a:pPr algn="ctr"/>
                      <a:r>
                        <a:rPr lang="es-ES" dirty="0"/>
                        <a:t>R31</a:t>
                      </a:r>
                    </a:p>
                  </a:txBody>
                  <a:tcPr/>
                </a:tc>
                <a:extLst>
                  <a:ext uri="{0D108BD9-81ED-4DB2-BD59-A6C34878D82A}">
                    <a16:rowId xmlns:a16="http://schemas.microsoft.com/office/drawing/2014/main" val="3112663276"/>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0xFDD4</a:t>
                      </a:r>
                    </a:p>
                  </a:txBody>
                  <a:tcPr/>
                </a:tc>
                <a:tc>
                  <a:txBody>
                    <a:bodyPr/>
                    <a:lstStyle/>
                    <a:p>
                      <a:pPr algn="ctr"/>
                      <a:r>
                        <a:rPr lang="es-ES" dirty="0"/>
                        <a:t>R1</a:t>
                      </a:r>
                    </a:p>
                  </a:txBody>
                  <a:tcPr/>
                </a:tc>
                <a:extLst>
                  <a:ext uri="{0D108BD9-81ED-4DB2-BD59-A6C34878D82A}">
                    <a16:rowId xmlns:a16="http://schemas.microsoft.com/office/drawing/2014/main" val="2658299173"/>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0xFDD8</a:t>
                      </a:r>
                    </a:p>
                  </a:txBody>
                  <a:tcPr/>
                </a:tc>
                <a:tc>
                  <a:txBody>
                    <a:bodyPr/>
                    <a:lstStyle/>
                    <a:p>
                      <a:pPr algn="ctr"/>
                      <a:r>
                        <a:rPr lang="es-ES" dirty="0"/>
                        <a:t>*</a:t>
                      </a:r>
                      <a:r>
                        <a:rPr lang="es-ES" dirty="0" err="1"/>
                        <a:t>valsuma</a:t>
                      </a:r>
                      <a:endParaRPr lang="es-ES" dirty="0"/>
                    </a:p>
                  </a:txBody>
                  <a:tcPr/>
                </a:tc>
                <a:extLst>
                  <a:ext uri="{0D108BD9-81ED-4DB2-BD59-A6C34878D82A}">
                    <a16:rowId xmlns:a16="http://schemas.microsoft.com/office/drawing/2014/main" val="4042212354"/>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0xFDDC</a:t>
                      </a:r>
                    </a:p>
                  </a:txBody>
                  <a:tcPr/>
                </a:tc>
                <a:tc>
                  <a:txBody>
                    <a:bodyPr/>
                    <a:lstStyle/>
                    <a:p>
                      <a:pPr algn="ctr"/>
                      <a:r>
                        <a:rPr lang="es-ES" dirty="0"/>
                        <a:t>&amp;</a:t>
                      </a:r>
                      <a:r>
                        <a:rPr lang="es-ES" dirty="0" err="1"/>
                        <a:t>numchars</a:t>
                      </a:r>
                      <a:endParaRPr lang="es-ES" dirty="0"/>
                    </a:p>
                  </a:txBody>
                  <a:tcPr/>
                </a:tc>
                <a:extLst>
                  <a:ext uri="{0D108BD9-81ED-4DB2-BD59-A6C34878D82A}">
                    <a16:rowId xmlns:a16="http://schemas.microsoft.com/office/drawing/2014/main" val="989333051"/>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0xFDE0</a:t>
                      </a:r>
                    </a:p>
                  </a:txBody>
                  <a:tcPr/>
                </a:tc>
                <a:tc>
                  <a:txBody>
                    <a:bodyPr/>
                    <a:lstStyle/>
                    <a:p>
                      <a:pPr algn="ctr"/>
                      <a:r>
                        <a:rPr lang="es-ES" dirty="0"/>
                        <a:t>&amp;inverso</a:t>
                      </a:r>
                    </a:p>
                  </a:txBody>
                  <a:tcPr/>
                </a:tc>
                <a:extLst>
                  <a:ext uri="{0D108BD9-81ED-4DB2-BD59-A6C34878D82A}">
                    <a16:rowId xmlns:a16="http://schemas.microsoft.com/office/drawing/2014/main" val="3125265410"/>
                  </a:ext>
                </a:extLst>
              </a:tr>
              <a:tr h="509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0xFDE4</a:t>
                      </a:r>
                    </a:p>
                  </a:txBody>
                  <a:tcPr/>
                </a:tc>
                <a:tc>
                  <a:txBody>
                    <a:bodyPr/>
                    <a:lstStyle/>
                    <a:p>
                      <a:pPr algn="ctr"/>
                      <a:r>
                        <a:rPr lang="es-ES" dirty="0"/>
                        <a:t>&amp;texto</a:t>
                      </a:r>
                    </a:p>
                  </a:txBody>
                  <a:tcPr/>
                </a:tc>
                <a:extLst>
                  <a:ext uri="{0D108BD9-81ED-4DB2-BD59-A6C34878D82A}">
                    <a16:rowId xmlns:a16="http://schemas.microsoft.com/office/drawing/2014/main" val="3081634844"/>
                  </a:ext>
                </a:extLst>
              </a:tr>
              <a:tr h="509520">
                <a:tc>
                  <a:txBody>
                    <a:bodyPr/>
                    <a:lstStyle/>
                    <a:p>
                      <a:r>
                        <a:rPr lang="es-ES" dirty="0"/>
                        <a:t>0xFDE8</a:t>
                      </a:r>
                    </a:p>
                  </a:txBody>
                  <a:tcPr/>
                </a:tc>
                <a:tc>
                  <a:txBody>
                    <a:bodyPr/>
                    <a:lstStyle/>
                    <a:p>
                      <a:pPr algn="ctr"/>
                      <a:r>
                        <a:rPr lang="es-ES" dirty="0"/>
                        <a:t>FIN</a:t>
                      </a:r>
                    </a:p>
                  </a:txBody>
                  <a:tcPr/>
                </a:tc>
                <a:extLst>
                  <a:ext uri="{0D108BD9-81ED-4DB2-BD59-A6C34878D82A}">
                    <a16:rowId xmlns:a16="http://schemas.microsoft.com/office/drawing/2014/main" val="4276501682"/>
                  </a:ext>
                </a:extLst>
              </a:tr>
            </a:tbl>
          </a:graphicData>
        </a:graphic>
      </p:graphicFrame>
    </p:spTree>
    <p:extLst>
      <p:ext uri="{BB962C8B-B14F-4D97-AF65-F5344CB8AC3E}">
        <p14:creationId xmlns:p14="http://schemas.microsoft.com/office/powerpoint/2010/main" val="93564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0D86-743F-4DFC-B2A3-A4CB8AC8526A}"/>
              </a:ext>
            </a:extLst>
          </p:cNvPr>
          <p:cNvSpPr>
            <a:spLocks noGrp="1"/>
          </p:cNvSpPr>
          <p:nvPr>
            <p:ph type="title"/>
          </p:nvPr>
        </p:nvSpPr>
        <p:spPr>
          <a:xfrm>
            <a:off x="1066800" y="4511898"/>
            <a:ext cx="10058400" cy="1609344"/>
          </a:xfrm>
        </p:spPr>
        <p:txBody>
          <a:bodyPr vert="horz" lIns="91440" tIns="45720" rIns="91440" bIns="45720" rtlCol="0" anchor="ctr">
            <a:normAutofit/>
          </a:bodyPr>
          <a:lstStyle/>
          <a:p>
            <a:r>
              <a:rPr lang="en-US" dirty="0"/>
              <a:t>¿</a:t>
            </a:r>
            <a:r>
              <a:rPr lang="en-US" dirty="0" err="1"/>
              <a:t>Qué</a:t>
            </a:r>
            <a:r>
              <a:rPr lang="en-US" dirty="0"/>
              <a:t> es </a:t>
            </a:r>
            <a:r>
              <a:rPr lang="en-US" dirty="0" err="1"/>
              <a:t>ensamblador</a:t>
            </a:r>
            <a:r>
              <a:rPr lang="en-US" dirty="0"/>
              <a:t>?</a:t>
            </a:r>
          </a:p>
        </p:txBody>
      </p:sp>
      <p:pic>
        <p:nvPicPr>
          <p:cNvPr id="1026" name="Picture 2">
            <a:extLst>
              <a:ext uri="{FF2B5EF4-FFF2-40B4-BE49-F238E27FC236}">
                <a16:creationId xmlns:a16="http://schemas.microsoft.com/office/drawing/2014/main" id="{5AAC80F3-576D-4819-A188-3268440019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88136" y="1221666"/>
            <a:ext cx="6135454" cy="2300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19048B-CADB-439B-B4A5-859DBA330810}"/>
              </a:ext>
            </a:extLst>
          </p:cNvPr>
          <p:cNvSpPr txBox="1"/>
          <p:nvPr/>
        </p:nvSpPr>
        <p:spPr>
          <a:xfrm>
            <a:off x="7534655" y="715021"/>
            <a:ext cx="3776473" cy="3385638"/>
          </a:xfrm>
          <a:prstGeom prst="rect">
            <a:avLst/>
          </a:prstGeom>
        </p:spPr>
        <p:txBody>
          <a:bodyPr vert="horz" lIns="91440" tIns="45720" rIns="91440" bIns="45720" rtlCol="0">
            <a:normAutofit/>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sz="1400" dirty="0">
                <a:hlinkClick r:id="rId3"/>
              </a:rPr>
              <a:t>https://www.cs.mtsu.edu/~xyang/2170/computerLanguages.html</a:t>
            </a:r>
            <a:r>
              <a:rPr lang="en-US" sz="1400" dirty="0"/>
              <a:t> </a:t>
            </a:r>
          </a:p>
          <a:p>
            <a:pPr indent="-182880" defTabSz="914400">
              <a:lnSpc>
                <a:spcPct val="90000"/>
              </a:lnSpc>
              <a:spcAft>
                <a:spcPts val="600"/>
              </a:spcAft>
              <a:buClr>
                <a:schemeClr val="accent1">
                  <a:lumMod val="75000"/>
                </a:schemeClr>
              </a:buClr>
              <a:buSzPct val="85000"/>
              <a:buFont typeface="Wingdings" pitchFamily="2" charset="2"/>
              <a:buChar char="§"/>
            </a:pPr>
            <a:r>
              <a:rPr lang="en-US" sz="1400" dirty="0">
                <a:hlinkClick r:id="rId4"/>
              </a:rPr>
              <a:t>https://en.wikipedia.org/wiki/Assembly_language</a:t>
            </a:r>
            <a:r>
              <a:rPr lang="en-US" sz="1400" dirty="0"/>
              <a:t> </a:t>
            </a:r>
          </a:p>
        </p:txBody>
      </p:sp>
      <p:sp>
        <p:nvSpPr>
          <p:cNvPr id="135" name="Rectangle 134">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100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02B9-F24B-441F-903B-AF77FE76C9F4}"/>
              </a:ext>
            </a:extLst>
          </p:cNvPr>
          <p:cNvSpPr>
            <a:spLocks noGrp="1"/>
          </p:cNvSpPr>
          <p:nvPr>
            <p:ph type="title"/>
          </p:nvPr>
        </p:nvSpPr>
        <p:spPr/>
        <p:txBody>
          <a:bodyPr/>
          <a:lstStyle/>
          <a:p>
            <a:r>
              <a:rPr lang="en-US" dirty="0" err="1"/>
              <a:t>Ensamblador</a:t>
            </a:r>
            <a:r>
              <a:rPr lang="en-US" dirty="0"/>
              <a:t> – testing y endianness</a:t>
            </a:r>
            <a:endParaRPr lang="es-E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4213B9-58D7-42E3-B373-EC89DC241E78}"/>
                  </a:ext>
                </a:extLst>
              </p:cNvPr>
              <p:cNvSpPr>
                <a:spLocks noGrp="1"/>
              </p:cNvSpPr>
              <p:nvPr>
                <p:ph idx="1"/>
              </p:nvPr>
            </p:nvSpPr>
            <p:spPr>
              <a:xfrm>
                <a:off x="1069847" y="1722664"/>
                <a:ext cx="5026153" cy="4781266"/>
              </a:xfrm>
            </p:spPr>
            <p:txBody>
              <a:bodyPr>
                <a:normAutofit/>
              </a:bodyPr>
              <a:lstStyle/>
              <a:p>
                <a:r>
                  <a:rPr lang="es-ES" dirty="0"/>
                  <a:t>El testeo es vital, y más en ensamblador: un error pequeño puede ser un quebradero de cabeza.</a:t>
                </a:r>
              </a:p>
              <a:p>
                <a:r>
                  <a:rPr lang="es-ES" dirty="0"/>
                  <a:t>Se lleva acabo con un programa principal de pruebas y con datos previamente especificados con data, res y </a:t>
                </a:r>
                <a:r>
                  <a:rPr lang="es-ES" dirty="0" err="1"/>
                  <a:t>org</a:t>
                </a:r>
                <a:r>
                  <a:rPr lang="es-ES" dirty="0"/>
                  <a:t>. </a:t>
                </a:r>
              </a:p>
              <a:p>
                <a:r>
                  <a:rPr lang="es-ES" dirty="0"/>
                  <a:t>Recordad el tipo de </a:t>
                </a:r>
                <a:r>
                  <a:rPr lang="es-ES" dirty="0" err="1"/>
                  <a:t>Endianness</a:t>
                </a:r>
                <a:r>
                  <a:rPr lang="es-ES" dirty="0"/>
                  <a:t> del emulador.</a:t>
                </a:r>
              </a:p>
              <a:p>
                <a:r>
                  <a:rPr lang="es-ES" dirty="0"/>
                  <a:t>Ejemplo:</a:t>
                </a:r>
                <a:br>
                  <a:rPr lang="es-ES" dirty="0"/>
                </a:br>
                <a:r>
                  <a:rPr lang="es-ES" dirty="0"/>
                  <a:t>Para un caso de prueba, os proporcionan la siguiente matriz:</a:t>
                </a:r>
              </a:p>
              <a:p>
                <a:pPr marL="0" indent="0">
                  <a:buNone/>
                </a:pPr>
                <a:br>
                  <a:rPr lang="es-E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s-ES" i="1" smtClean="0">
                              <a:latin typeface="Cambria Math" panose="02040503050406030204" pitchFamily="18" charset="0"/>
                            </a:rPr>
                          </m:ctrlPr>
                        </m:dPr>
                        <m:e>
                          <m:m>
                            <m:mPr>
                              <m:mcs>
                                <m:mc>
                                  <m:mcPr>
                                    <m:count m:val="2"/>
                                    <m:mcJc m:val="center"/>
                                  </m:mcPr>
                                </m:mc>
                              </m:mcs>
                              <m:ctrlPr>
                                <a:rPr lang="es-ES" i="1" smtClean="0">
                                  <a:latin typeface="Cambria Math" panose="02040503050406030204" pitchFamily="18" charset="0"/>
                                </a:rPr>
                              </m:ctrlPr>
                            </m:mPr>
                            <m:mr>
                              <m:e>
                                <m:r>
                                  <m:rPr>
                                    <m:brk m:alnAt="7"/>
                                  </m:rPr>
                                  <a:rPr lang="es-ES" b="0" i="1" smtClean="0">
                                    <a:latin typeface="Cambria Math" panose="02040503050406030204" pitchFamily="18" charset="0"/>
                                  </a:rPr>
                                  <m:t>0</m:t>
                                </m:r>
                                <m:r>
                                  <a:rPr lang="es-ES" b="0" i="1" smtClean="0">
                                    <a:latin typeface="Cambria Math" panose="02040503050406030204" pitchFamily="18" charset="0"/>
                                  </a:rPr>
                                  <m:t>𝑥</m:t>
                                </m:r>
                                <m:r>
                                  <a:rPr lang="es-ES" b="0" i="1" smtClean="0">
                                    <a:latin typeface="Cambria Math" panose="02040503050406030204" pitchFamily="18" charset="0"/>
                                  </a:rPr>
                                  <m:t>0</m:t>
                                </m:r>
                              </m:e>
                              <m:e>
                                <m:r>
                                  <a:rPr lang="es-ES" b="0" i="1" smtClean="0">
                                    <a:latin typeface="Cambria Math" panose="02040503050406030204" pitchFamily="18" charset="0"/>
                                  </a:rPr>
                                  <m:t>0</m:t>
                                </m:r>
                                <m:r>
                                  <a:rPr lang="es-ES" b="0" i="1" smtClean="0">
                                    <a:latin typeface="Cambria Math" panose="02040503050406030204" pitchFamily="18" charset="0"/>
                                  </a:rPr>
                                  <m:t>𝑥</m:t>
                                </m:r>
                                <m:r>
                                  <a:rPr lang="es-ES" b="0" i="1" smtClean="0">
                                    <a:latin typeface="Cambria Math" panose="02040503050406030204" pitchFamily="18" charset="0"/>
                                  </a:rPr>
                                  <m:t>12345678</m:t>
                                </m:r>
                              </m:e>
                            </m:mr>
                            <m:mr>
                              <m:e>
                                <m:r>
                                  <a:rPr lang="es-ES" b="0" i="1" smtClean="0">
                                    <a:latin typeface="Cambria Math" panose="02040503050406030204" pitchFamily="18" charset="0"/>
                                  </a:rPr>
                                  <m:t>0</m:t>
                                </m:r>
                                <m:r>
                                  <a:rPr lang="es-ES" b="0" i="1" smtClean="0">
                                    <a:latin typeface="Cambria Math" panose="02040503050406030204" pitchFamily="18" charset="0"/>
                                  </a:rPr>
                                  <m:t>𝑥</m:t>
                                </m:r>
                                <m:r>
                                  <a:rPr lang="es-ES" b="0" i="1" smtClean="0">
                                    <a:latin typeface="Cambria Math" panose="02040503050406030204" pitchFamily="18" charset="0"/>
                                  </a:rPr>
                                  <m:t>87654321</m:t>
                                </m:r>
                              </m:e>
                              <m:e>
                                <m:r>
                                  <a:rPr lang="es-ES" b="0" i="1" smtClean="0">
                                    <a:latin typeface="Cambria Math" panose="02040503050406030204" pitchFamily="18" charset="0"/>
                                  </a:rPr>
                                  <m:t>0</m:t>
                                </m:r>
                                <m:r>
                                  <a:rPr lang="es-ES" b="0" i="1" smtClean="0">
                                    <a:latin typeface="Cambria Math" panose="02040503050406030204" pitchFamily="18" charset="0"/>
                                  </a:rPr>
                                  <m:t>𝑥</m:t>
                                </m:r>
                                <m:r>
                                  <a:rPr lang="es-ES" b="0" i="1" smtClean="0">
                                    <a:latin typeface="Cambria Math" panose="02040503050406030204" pitchFamily="18" charset="0"/>
                                  </a:rPr>
                                  <m:t>1</m:t>
                                </m:r>
                              </m:e>
                            </m:mr>
                          </m:m>
                        </m:e>
                      </m:d>
                    </m:oMath>
                  </m:oMathPara>
                </a14:m>
                <a:endParaRPr lang="es-ES" dirty="0"/>
              </a:p>
            </p:txBody>
          </p:sp>
        </mc:Choice>
        <mc:Fallback xmlns="">
          <p:sp>
            <p:nvSpPr>
              <p:cNvPr id="3" name="Content Placeholder 2">
                <a:extLst>
                  <a:ext uri="{FF2B5EF4-FFF2-40B4-BE49-F238E27FC236}">
                    <a16:creationId xmlns:a16="http://schemas.microsoft.com/office/drawing/2014/main" id="{144213B9-58D7-42E3-B373-EC89DC241E78}"/>
                  </a:ext>
                </a:extLst>
              </p:cNvPr>
              <p:cNvSpPr>
                <a:spLocks noGrp="1" noRot="1" noChangeAspect="1" noMove="1" noResize="1" noEditPoints="1" noAdjustHandles="1" noChangeArrowheads="1" noChangeShapeType="1" noTextEdit="1"/>
              </p:cNvSpPr>
              <p:nvPr>
                <p:ph idx="1"/>
              </p:nvPr>
            </p:nvSpPr>
            <p:spPr>
              <a:xfrm>
                <a:off x="1069847" y="1722664"/>
                <a:ext cx="5026153" cy="4781266"/>
              </a:xfrm>
              <a:blipFill>
                <a:blip r:embed="rId2"/>
                <a:stretch>
                  <a:fillRect l="-485" t="-1403" r="-121" b="-12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0EB73D7-3E85-49AA-BD71-D888EF89867E}"/>
                  </a:ext>
                </a:extLst>
              </p:cNvPr>
              <p:cNvSpPr txBox="1">
                <a:spLocks/>
              </p:cNvSpPr>
              <p:nvPr/>
            </p:nvSpPr>
            <p:spPr>
              <a:xfrm>
                <a:off x="6096000" y="1722664"/>
                <a:ext cx="5203371" cy="47812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Cuando queremos ponerla en el código, no podemos ponerla tal cual. Tenemos que tener en cuenta el modo de </a:t>
                </a:r>
                <a:r>
                  <a:rPr lang="es-ES" dirty="0" err="1"/>
                  <a:t>endian</a:t>
                </a:r>
                <a:r>
                  <a:rPr lang="es-ES" dirty="0"/>
                  <a:t> y cambiarlo adecuadamente.</a:t>
                </a:r>
              </a:p>
              <a:p>
                <a:r>
                  <a:rPr lang="es-ES" dirty="0"/>
                  <a:t>Por lo tanto, la matriz</a:t>
                </a:r>
              </a:p>
              <a:p>
                <a:pPr marL="0" indent="0">
                  <a:buFont typeface="Wingdings" pitchFamily="2" charset="2"/>
                  <a:buNone/>
                </a:pPr>
                <a:br>
                  <a:rPr lang="es-E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s-ES" i="1" smtClean="0">
                              <a:latin typeface="Cambria Math" panose="02040503050406030204" pitchFamily="18" charset="0"/>
                            </a:rPr>
                          </m:ctrlPr>
                        </m:dPr>
                        <m:e>
                          <m:m>
                            <m:mPr>
                              <m:mcs>
                                <m:mc>
                                  <m:mcPr>
                                    <m:count m:val="2"/>
                                    <m:mcJc m:val="center"/>
                                  </m:mcPr>
                                </m:mc>
                              </m:mcs>
                              <m:ctrlPr>
                                <a:rPr lang="es-ES" i="1" smtClean="0">
                                  <a:latin typeface="Cambria Math" panose="02040503050406030204" pitchFamily="18" charset="0"/>
                                </a:rPr>
                              </m:ctrlPr>
                            </m:mPr>
                            <m:mr>
                              <m:e>
                                <m:r>
                                  <m:rPr>
                                    <m:brk m:alnAt="7"/>
                                  </m:rPr>
                                  <a:rPr lang="es-ES" i="1" smtClean="0">
                                    <a:latin typeface="Cambria Math" panose="02040503050406030204" pitchFamily="18" charset="0"/>
                                  </a:rPr>
                                  <m:t>0</m:t>
                                </m:r>
                                <m:r>
                                  <a:rPr lang="es-ES" i="1" smtClean="0">
                                    <a:latin typeface="Cambria Math" panose="02040503050406030204" pitchFamily="18" charset="0"/>
                                  </a:rPr>
                                  <m:t>𝑥</m:t>
                                </m:r>
                                <m:r>
                                  <a:rPr lang="es-ES" i="1" smtClean="0">
                                    <a:latin typeface="Cambria Math" panose="02040503050406030204" pitchFamily="18" charset="0"/>
                                  </a:rPr>
                                  <m:t>0</m:t>
                                </m:r>
                              </m:e>
                              <m:e>
                                <m:r>
                                  <a:rPr lang="es-ES" i="1" smtClean="0">
                                    <a:latin typeface="Cambria Math" panose="02040503050406030204" pitchFamily="18" charset="0"/>
                                  </a:rPr>
                                  <m:t>0</m:t>
                                </m:r>
                                <m:r>
                                  <a:rPr lang="es-ES" i="1" smtClean="0">
                                    <a:latin typeface="Cambria Math" panose="02040503050406030204" pitchFamily="18" charset="0"/>
                                  </a:rPr>
                                  <m:t>𝑥</m:t>
                                </m:r>
                                <m:r>
                                  <a:rPr lang="es-ES" i="1" smtClean="0">
                                    <a:latin typeface="Cambria Math" panose="02040503050406030204" pitchFamily="18" charset="0"/>
                                  </a:rPr>
                                  <m:t>12345678</m:t>
                                </m:r>
                              </m:e>
                            </m:mr>
                            <m:mr>
                              <m:e>
                                <m:r>
                                  <a:rPr lang="es-ES" i="1" smtClean="0">
                                    <a:latin typeface="Cambria Math" panose="02040503050406030204" pitchFamily="18" charset="0"/>
                                  </a:rPr>
                                  <m:t>0</m:t>
                                </m:r>
                                <m:r>
                                  <a:rPr lang="es-ES" i="1" smtClean="0">
                                    <a:latin typeface="Cambria Math" panose="02040503050406030204" pitchFamily="18" charset="0"/>
                                  </a:rPr>
                                  <m:t>𝑥</m:t>
                                </m:r>
                                <m:r>
                                  <a:rPr lang="es-ES" i="1" smtClean="0">
                                    <a:latin typeface="Cambria Math" panose="02040503050406030204" pitchFamily="18" charset="0"/>
                                  </a:rPr>
                                  <m:t>87654321</m:t>
                                </m:r>
                              </m:e>
                              <m:e>
                                <m:r>
                                  <a:rPr lang="es-ES" i="1" smtClean="0">
                                    <a:latin typeface="Cambria Math" panose="02040503050406030204" pitchFamily="18" charset="0"/>
                                  </a:rPr>
                                  <m:t>0</m:t>
                                </m:r>
                                <m:r>
                                  <a:rPr lang="es-ES" i="1" smtClean="0">
                                    <a:latin typeface="Cambria Math" panose="02040503050406030204" pitchFamily="18" charset="0"/>
                                  </a:rPr>
                                  <m:t>𝑥</m:t>
                                </m:r>
                                <m:r>
                                  <a:rPr lang="es-ES" i="1" smtClean="0">
                                    <a:latin typeface="Cambria Math" panose="02040503050406030204" pitchFamily="18" charset="0"/>
                                  </a:rPr>
                                  <m:t>1</m:t>
                                </m:r>
                              </m:e>
                            </m:mr>
                          </m:m>
                        </m:e>
                      </m:d>
                    </m:oMath>
                  </m:oMathPara>
                </a14:m>
                <a:endParaRPr lang="es-ES" dirty="0"/>
              </a:p>
              <a:p>
                <a:r>
                  <a:rPr lang="es-ES" dirty="0"/>
                  <a:t>Realmente debería ser introducida de la siguiente forma:</a:t>
                </a:r>
              </a:p>
              <a:p>
                <a:pPr marL="0" indent="0">
                  <a:buNone/>
                </a:pPr>
                <a:br>
                  <a:rPr lang="es-ES"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s-ES" i="1" smtClean="0">
                              <a:latin typeface="Cambria Math" panose="02040503050406030204" pitchFamily="18" charset="0"/>
                            </a:rPr>
                          </m:ctrlPr>
                        </m:dPr>
                        <m:e>
                          <m:m>
                            <m:mPr>
                              <m:mcs>
                                <m:mc>
                                  <m:mcPr>
                                    <m:count m:val="2"/>
                                    <m:mcJc m:val="center"/>
                                  </m:mcPr>
                                </m:mc>
                              </m:mcs>
                              <m:ctrlPr>
                                <a:rPr lang="es-ES" i="1" smtClean="0">
                                  <a:latin typeface="Cambria Math" panose="02040503050406030204" pitchFamily="18" charset="0"/>
                                </a:rPr>
                              </m:ctrlPr>
                            </m:mPr>
                            <m:mr>
                              <m:e>
                                <m:r>
                                  <m:rPr>
                                    <m:nor/>
                                  </m:rPr>
                                  <a:rPr lang="en-US"/>
                                  <m:t>0</m:t>
                                </m:r>
                                <m:r>
                                  <m:rPr>
                                    <m:nor/>
                                  </m:rPr>
                                  <a:rPr lang="en-US"/>
                                  <m:t>x</m:t>
                                </m:r>
                                <m:r>
                                  <m:rPr>
                                    <m:nor/>
                                  </m:rPr>
                                  <a:rPr lang="en-US"/>
                                  <m:t>00000000 </m:t>
                                </m:r>
                              </m:e>
                              <m:e>
                                <m:r>
                                  <m:rPr>
                                    <m:nor/>
                                  </m:rPr>
                                  <a:rPr lang="en-US"/>
                                  <m:t>0</m:t>
                                </m:r>
                                <m:r>
                                  <m:rPr>
                                    <m:nor/>
                                  </m:rPr>
                                  <a:rPr lang="en-US"/>
                                  <m:t>x</m:t>
                                </m:r>
                                <m:r>
                                  <m:rPr>
                                    <m:nor/>
                                  </m:rPr>
                                  <a:rPr lang="en-US"/>
                                  <m:t>78563412 </m:t>
                                </m:r>
                              </m:e>
                            </m:mr>
                            <m:mr>
                              <m:e>
                                <m:r>
                                  <m:rPr>
                                    <m:nor/>
                                  </m:rPr>
                                  <a:rPr lang="en-US"/>
                                  <m:t>0</m:t>
                                </m:r>
                                <m:r>
                                  <m:rPr>
                                    <m:nor/>
                                  </m:rPr>
                                  <a:rPr lang="en-US"/>
                                  <m:t>x</m:t>
                                </m:r>
                                <m:r>
                                  <m:rPr>
                                    <m:nor/>
                                  </m:rPr>
                                  <a:rPr lang="en-US"/>
                                  <m:t>21436587 </m:t>
                                </m:r>
                              </m:e>
                              <m:e>
                                <m:r>
                                  <m:rPr>
                                    <m:nor/>
                                  </m:rPr>
                                  <a:rPr lang="en-US"/>
                                  <m:t>0</m:t>
                                </m:r>
                                <m:r>
                                  <m:rPr>
                                    <m:nor/>
                                  </m:rPr>
                                  <a:rPr lang="en-US"/>
                                  <m:t>x</m:t>
                                </m:r>
                                <m:r>
                                  <m:rPr>
                                    <m:nor/>
                                  </m:rPr>
                                  <a:rPr lang="en-US"/>
                                  <m:t>01000000 </m:t>
                                </m:r>
                              </m:e>
                            </m:mr>
                          </m:m>
                        </m:e>
                      </m:d>
                    </m:oMath>
                  </m:oMathPara>
                </a14:m>
                <a:endParaRPr lang="es-ES" i="1" dirty="0">
                  <a:latin typeface="Cambria Math" panose="02040503050406030204" pitchFamily="18" charset="0"/>
                </a:endParaRPr>
              </a:p>
              <a:p>
                <a:pPr marL="0" indent="0">
                  <a:buNone/>
                </a:pPr>
                <a:endParaRPr lang="es-ES" dirty="0"/>
              </a:p>
              <a:p>
                <a:pPr marL="0" indent="0">
                  <a:buFont typeface="Wingdings" pitchFamily="2" charset="2"/>
                  <a:buNone/>
                </a:pPr>
                <a:endParaRPr lang="es-ES" dirty="0"/>
              </a:p>
            </p:txBody>
          </p:sp>
        </mc:Choice>
        <mc:Fallback xmlns="">
          <p:sp>
            <p:nvSpPr>
              <p:cNvPr id="7" name="Content Placeholder 2">
                <a:extLst>
                  <a:ext uri="{FF2B5EF4-FFF2-40B4-BE49-F238E27FC236}">
                    <a16:creationId xmlns:a16="http://schemas.microsoft.com/office/drawing/2014/main" id="{90EB73D7-3E85-49AA-BD71-D888EF89867E}"/>
                  </a:ext>
                </a:extLst>
              </p:cNvPr>
              <p:cNvSpPr txBox="1">
                <a:spLocks noRot="1" noChangeAspect="1" noMove="1" noResize="1" noEditPoints="1" noAdjustHandles="1" noChangeArrowheads="1" noChangeShapeType="1" noTextEdit="1"/>
              </p:cNvSpPr>
              <p:nvPr/>
            </p:nvSpPr>
            <p:spPr>
              <a:xfrm>
                <a:off x="6096000" y="1722664"/>
                <a:ext cx="5203371" cy="4781266"/>
              </a:xfrm>
              <a:prstGeom prst="rect">
                <a:avLst/>
              </a:prstGeom>
              <a:blipFill>
                <a:blip r:embed="rId3"/>
                <a:stretch>
                  <a:fillRect l="-468" t="-1403" r="-1405"/>
                </a:stretch>
              </a:blipFill>
            </p:spPr>
            <p:txBody>
              <a:bodyPr/>
              <a:lstStyle/>
              <a:p>
                <a:r>
                  <a:rPr lang="es-ES">
                    <a:noFill/>
                  </a:rPr>
                  <a:t> </a:t>
                </a:r>
              </a:p>
            </p:txBody>
          </p:sp>
        </mc:Fallback>
      </mc:AlternateContent>
    </p:spTree>
    <p:extLst>
      <p:ext uri="{BB962C8B-B14F-4D97-AF65-F5344CB8AC3E}">
        <p14:creationId xmlns:p14="http://schemas.microsoft.com/office/powerpoint/2010/main" val="1973283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02B9-F24B-441F-903B-AF77FE76C9F4}"/>
              </a:ext>
            </a:extLst>
          </p:cNvPr>
          <p:cNvSpPr>
            <a:spLocks noGrp="1"/>
          </p:cNvSpPr>
          <p:nvPr>
            <p:ph type="title"/>
          </p:nvPr>
        </p:nvSpPr>
        <p:spPr/>
        <p:txBody>
          <a:bodyPr/>
          <a:lstStyle/>
          <a:p>
            <a:r>
              <a:rPr lang="en-US" dirty="0" err="1"/>
              <a:t>Ensamblador</a:t>
            </a:r>
            <a:r>
              <a:rPr lang="en-US" dirty="0"/>
              <a:t> – testing y endianness</a:t>
            </a:r>
            <a:endParaRPr lang="es-E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4213B9-58D7-42E3-B373-EC89DC241E78}"/>
                  </a:ext>
                </a:extLst>
              </p:cNvPr>
              <p:cNvSpPr>
                <a:spLocks noGrp="1"/>
              </p:cNvSpPr>
              <p:nvPr>
                <p:ph idx="1"/>
              </p:nvPr>
            </p:nvSpPr>
            <p:spPr>
              <a:xfrm>
                <a:off x="1069847" y="1722664"/>
                <a:ext cx="5026153" cy="4781266"/>
              </a:xfrm>
            </p:spPr>
            <p:txBody>
              <a:bodyPr>
                <a:normAutofit fontScale="92500" lnSpcReduction="10000"/>
              </a:bodyPr>
              <a:lstStyle/>
              <a:p>
                <a:r>
                  <a:rPr lang="es-ES" dirty="0"/>
                  <a:t>La Matriz </a:t>
                </a:r>
                <a:br>
                  <a:rPr lang="es-ES" dirty="0"/>
                </a:br>
                <a:br>
                  <a:rPr lang="es-ES" dirty="0"/>
                </a:br>
                <a:br>
                  <a:rPr lang="es-ES" i="1" dirty="0">
                    <a:latin typeface="Cambria Math" panose="02040503050406030204" pitchFamily="18" charset="0"/>
                  </a:rPr>
                </a:br>
                <a14:m>
                  <m:oMath xmlns:m="http://schemas.openxmlformats.org/officeDocument/2006/math">
                    <m:d>
                      <m:dPr>
                        <m:begChr m:val="["/>
                        <m:endChr m:val="]"/>
                        <m:ctrlPr>
                          <a:rPr lang="es-ES" i="1" smtClean="0">
                            <a:latin typeface="Cambria Math" panose="02040503050406030204" pitchFamily="18" charset="0"/>
                          </a:rPr>
                        </m:ctrlPr>
                      </m:dPr>
                      <m:e>
                        <m:m>
                          <m:mPr>
                            <m:mcs>
                              <m:mc>
                                <m:mcPr>
                                  <m:count m:val="2"/>
                                  <m:mcJc m:val="center"/>
                                </m:mcPr>
                              </m:mc>
                            </m:mcs>
                            <m:ctrlPr>
                              <a:rPr lang="es-ES" i="1" smtClean="0">
                                <a:latin typeface="Cambria Math" panose="02040503050406030204" pitchFamily="18" charset="0"/>
                              </a:rPr>
                            </m:ctrlPr>
                          </m:mPr>
                          <m:mr>
                            <m:e>
                              <m:r>
                                <m:rPr>
                                  <m:nor/>
                                </m:rPr>
                                <a:rPr lang="en-US"/>
                                <m:t>0</m:t>
                              </m:r>
                              <m:r>
                                <m:rPr>
                                  <m:nor/>
                                </m:rPr>
                                <a:rPr lang="en-US"/>
                                <m:t>x</m:t>
                              </m:r>
                              <m:r>
                                <m:rPr>
                                  <m:nor/>
                                </m:rPr>
                                <a:rPr lang="en-US"/>
                                <m:t>00000000 </m:t>
                              </m:r>
                            </m:e>
                            <m:e>
                              <m:r>
                                <m:rPr>
                                  <m:nor/>
                                </m:rPr>
                                <a:rPr lang="en-US"/>
                                <m:t>0</m:t>
                              </m:r>
                              <m:r>
                                <m:rPr>
                                  <m:nor/>
                                </m:rPr>
                                <a:rPr lang="en-US"/>
                                <m:t>x</m:t>
                              </m:r>
                              <m:r>
                                <m:rPr>
                                  <m:nor/>
                                </m:rPr>
                                <a:rPr lang="en-US"/>
                                <m:t>78563412 </m:t>
                              </m:r>
                            </m:e>
                          </m:mr>
                          <m:mr>
                            <m:e>
                              <m:r>
                                <m:rPr>
                                  <m:nor/>
                                </m:rPr>
                                <a:rPr lang="en-US"/>
                                <m:t>0</m:t>
                              </m:r>
                              <m:r>
                                <m:rPr>
                                  <m:nor/>
                                </m:rPr>
                                <a:rPr lang="en-US"/>
                                <m:t>x</m:t>
                              </m:r>
                              <m:r>
                                <m:rPr>
                                  <m:nor/>
                                </m:rPr>
                                <a:rPr lang="en-US"/>
                                <m:t>21436587 </m:t>
                              </m:r>
                            </m:e>
                            <m:e>
                              <m:r>
                                <m:rPr>
                                  <m:nor/>
                                </m:rPr>
                                <a:rPr lang="en-US"/>
                                <m:t>0</m:t>
                              </m:r>
                              <m:r>
                                <m:rPr>
                                  <m:nor/>
                                </m:rPr>
                                <a:rPr lang="en-US"/>
                                <m:t>x</m:t>
                              </m:r>
                              <m:r>
                                <m:rPr>
                                  <m:nor/>
                                </m:rPr>
                                <a:rPr lang="en-US"/>
                                <m:t>01000000 </m:t>
                              </m:r>
                            </m:e>
                          </m:mr>
                        </m:m>
                      </m:e>
                    </m:d>
                  </m:oMath>
                </a14:m>
                <a:br>
                  <a:rPr lang="es-ES" dirty="0"/>
                </a:br>
                <a:br>
                  <a:rPr lang="es-ES" dirty="0"/>
                </a:br>
                <a:br>
                  <a:rPr lang="es-ES" dirty="0"/>
                </a:br>
                <a:r>
                  <a:rPr lang="es-ES" dirty="0"/>
                  <a:t>Se puede introducir con las siguientes </a:t>
                </a:r>
                <a:r>
                  <a:rPr lang="es-ES" dirty="0" err="1"/>
                  <a:t>pseudoinstrucciones</a:t>
                </a:r>
                <a:r>
                  <a:rPr lang="es-ES" dirty="0"/>
                  <a:t>:</a:t>
                </a:r>
                <a:br>
                  <a:rPr lang="es-ES" dirty="0"/>
                </a:br>
                <a:br>
                  <a:rPr lang="es-ES" dirty="0"/>
                </a:br>
                <a:r>
                  <a:rPr lang="es-ES" dirty="0"/>
                  <a:t>	</a:t>
                </a:r>
                <a:r>
                  <a:rPr lang="it-IT" dirty="0"/>
                  <a:t>data     0x00000000 , 0x78563412</a:t>
                </a:r>
              </a:p>
              <a:p>
                <a:pPr marL="0" indent="0">
                  <a:buNone/>
                </a:pPr>
                <a:r>
                  <a:rPr lang="it-IT" dirty="0"/>
                  <a:t>	data    0x21436587, 0x01000000</a:t>
                </a:r>
              </a:p>
              <a:p>
                <a:r>
                  <a:rPr lang="es-ES" dirty="0"/>
                  <a:t>Si usáis la extensión M88K mencionada al principio de la charla, cambiar el modo de </a:t>
                </a:r>
                <a:r>
                  <a:rPr lang="es-ES" dirty="0" err="1"/>
                  <a:t>endian</a:t>
                </a:r>
                <a:r>
                  <a:rPr lang="es-ES" dirty="0"/>
                  <a:t> es muy sencillo: escribís un número hexadecimal y con la combinación </a:t>
                </a:r>
                <a:r>
                  <a:rPr lang="en-US" dirty="0"/>
                  <a:t>“alt + e”  </a:t>
                </a:r>
                <a:r>
                  <a:rPr lang="en-US" dirty="0" err="1"/>
                  <a:t>aparecerá</a:t>
                </a:r>
                <a:r>
                  <a:rPr lang="en-US" dirty="0"/>
                  <a:t> un </a:t>
                </a:r>
                <a:r>
                  <a:rPr lang="en-US" dirty="0" err="1"/>
                  <a:t>desplegable</a:t>
                </a:r>
                <a:r>
                  <a:rPr lang="en-US" dirty="0"/>
                  <a:t>. La </a:t>
                </a:r>
                <a:r>
                  <a:rPr lang="en-US" dirty="0" err="1"/>
                  <a:t>primera</a:t>
                </a:r>
                <a:r>
                  <a:rPr lang="en-US" dirty="0"/>
                  <a:t> </a:t>
                </a:r>
                <a:r>
                  <a:rPr lang="en-US" dirty="0" err="1"/>
                  <a:t>opción</a:t>
                </a:r>
                <a:r>
                  <a:rPr lang="en-US" dirty="0"/>
                  <a:t> lo </a:t>
                </a:r>
                <a:r>
                  <a:rPr lang="en-US" dirty="0" err="1"/>
                  <a:t>hará</a:t>
                </a:r>
                <a:r>
                  <a:rPr lang="en-US" dirty="0"/>
                  <a:t> por </a:t>
                </a:r>
                <a:r>
                  <a:rPr lang="en-US" dirty="0" err="1"/>
                  <a:t>vosotros</a:t>
                </a:r>
                <a:r>
                  <a:rPr lang="en-US" dirty="0"/>
                  <a:t>.</a:t>
                </a:r>
                <a:endParaRPr lang="es-ES" dirty="0"/>
              </a:p>
            </p:txBody>
          </p:sp>
        </mc:Choice>
        <mc:Fallback xmlns="">
          <p:sp>
            <p:nvSpPr>
              <p:cNvPr id="3" name="Content Placeholder 2">
                <a:extLst>
                  <a:ext uri="{FF2B5EF4-FFF2-40B4-BE49-F238E27FC236}">
                    <a16:creationId xmlns:a16="http://schemas.microsoft.com/office/drawing/2014/main" id="{144213B9-58D7-42E3-B373-EC89DC241E78}"/>
                  </a:ext>
                </a:extLst>
              </p:cNvPr>
              <p:cNvSpPr>
                <a:spLocks noGrp="1" noRot="1" noChangeAspect="1" noMove="1" noResize="1" noEditPoints="1" noAdjustHandles="1" noChangeArrowheads="1" noChangeShapeType="1" noTextEdit="1"/>
              </p:cNvSpPr>
              <p:nvPr>
                <p:ph idx="1"/>
              </p:nvPr>
            </p:nvSpPr>
            <p:spPr>
              <a:xfrm>
                <a:off x="1069847" y="1722664"/>
                <a:ext cx="5026153" cy="4781266"/>
              </a:xfrm>
              <a:blipFill>
                <a:blip r:embed="rId2"/>
                <a:stretch>
                  <a:fillRect l="-485" t="-1913" b="-1020"/>
                </a:stretch>
              </a:blipFill>
            </p:spPr>
            <p:txBody>
              <a:bodyPr/>
              <a:lstStyle/>
              <a:p>
                <a:r>
                  <a:rPr lang="es-ES">
                    <a:noFill/>
                  </a:rPr>
                  <a:t> </a:t>
                </a:r>
              </a:p>
            </p:txBody>
          </p:sp>
        </mc:Fallback>
      </mc:AlternateContent>
      <p:sp>
        <p:nvSpPr>
          <p:cNvPr id="7" name="Content Placeholder 2">
            <a:extLst>
              <a:ext uri="{FF2B5EF4-FFF2-40B4-BE49-F238E27FC236}">
                <a16:creationId xmlns:a16="http://schemas.microsoft.com/office/drawing/2014/main" id="{90EB73D7-3E85-49AA-BD71-D888EF89867E}"/>
              </a:ext>
            </a:extLst>
          </p:cNvPr>
          <p:cNvSpPr txBox="1">
            <a:spLocks/>
          </p:cNvSpPr>
          <p:nvPr/>
        </p:nvSpPr>
        <p:spPr>
          <a:xfrm>
            <a:off x="6096000" y="1722664"/>
            <a:ext cx="5203371" cy="478126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Es decir, podéis escribir las cosas como las entendáis, y luego, cambiar el </a:t>
            </a:r>
            <a:r>
              <a:rPr lang="es-ES" dirty="0" err="1"/>
              <a:t>endian</a:t>
            </a:r>
            <a:r>
              <a:rPr lang="es-ES" dirty="0"/>
              <a:t> de forma sencilla</a:t>
            </a:r>
          </a:p>
          <a:p>
            <a:r>
              <a:rPr lang="es-ES" dirty="0"/>
              <a:t>Lo mismo pasa si os dan información salida de la pantalla del emulador: para poder introducirla en el código tendréis que cambiar el modo de </a:t>
            </a:r>
            <a:r>
              <a:rPr lang="es-ES" dirty="0" err="1"/>
              <a:t>endian</a:t>
            </a:r>
            <a:r>
              <a:rPr lang="es-ES" dirty="0"/>
              <a:t>.</a:t>
            </a:r>
          </a:p>
          <a:p>
            <a:r>
              <a:rPr lang="es-ES" dirty="0"/>
              <a:t>La forma sencilla de hacerlo en un número hexadecimal es la siguiente:</a:t>
            </a:r>
          </a:p>
          <a:p>
            <a:pPr marL="0" indent="0">
              <a:buNone/>
            </a:pPr>
            <a:r>
              <a:rPr lang="es-ES" dirty="0"/>
              <a:t>	0x </a:t>
            </a:r>
            <a:r>
              <a:rPr lang="es-ES" dirty="0">
                <a:solidFill>
                  <a:srgbClr val="FF0000"/>
                </a:solidFill>
              </a:rPr>
              <a:t>11</a:t>
            </a:r>
            <a:r>
              <a:rPr lang="es-ES" dirty="0"/>
              <a:t> 00 </a:t>
            </a:r>
            <a:r>
              <a:rPr lang="es-ES" dirty="0">
                <a:solidFill>
                  <a:srgbClr val="00B0F0"/>
                </a:solidFill>
              </a:rPr>
              <a:t>10</a:t>
            </a:r>
            <a:r>
              <a:rPr lang="es-ES" dirty="0"/>
              <a:t> 00</a:t>
            </a:r>
            <a:br>
              <a:rPr lang="es-ES" dirty="0"/>
            </a:br>
            <a:r>
              <a:rPr lang="es-ES" dirty="0"/>
              <a:t>	0x 00 </a:t>
            </a:r>
            <a:r>
              <a:rPr lang="es-ES" dirty="0">
                <a:solidFill>
                  <a:srgbClr val="00B0F0"/>
                </a:solidFill>
              </a:rPr>
              <a:t>10</a:t>
            </a:r>
            <a:r>
              <a:rPr lang="es-ES" dirty="0"/>
              <a:t> 00 </a:t>
            </a:r>
            <a:r>
              <a:rPr lang="es-ES" dirty="0">
                <a:solidFill>
                  <a:srgbClr val="FF0000"/>
                </a:solidFill>
              </a:rPr>
              <a:t>11</a:t>
            </a:r>
            <a:br>
              <a:rPr lang="es-ES" dirty="0">
                <a:solidFill>
                  <a:srgbClr val="FF0000"/>
                </a:solidFill>
              </a:rPr>
            </a:br>
            <a:r>
              <a:rPr lang="es-ES" dirty="0"/>
              <a:t>Es decir, los pares de en medio se invierten, y los de los extremos también.</a:t>
            </a:r>
            <a:endParaRPr lang="es-ES" dirty="0">
              <a:solidFill>
                <a:srgbClr val="FF0000"/>
              </a:solidFill>
            </a:endParaRPr>
          </a:p>
          <a:p>
            <a:pPr marL="0" indent="0">
              <a:buNone/>
            </a:pPr>
            <a:endParaRPr lang="es-ES" dirty="0"/>
          </a:p>
          <a:p>
            <a:pPr marL="0" indent="0">
              <a:buFont typeface="Wingdings" pitchFamily="2" charset="2"/>
              <a:buNone/>
            </a:pPr>
            <a:endParaRPr lang="es-ES" dirty="0"/>
          </a:p>
        </p:txBody>
      </p:sp>
    </p:spTree>
    <p:extLst>
      <p:ext uri="{BB962C8B-B14F-4D97-AF65-F5344CB8AC3E}">
        <p14:creationId xmlns:p14="http://schemas.microsoft.com/office/powerpoint/2010/main" val="3369472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C36CCA23-BC83-40D0-87CB-721C8B7AF743}"/>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MATERIAL A UTILIZAR</a:t>
            </a:r>
          </a:p>
        </p:txBody>
      </p:sp>
      <p:sp>
        <p:nvSpPr>
          <p:cNvPr id="3" name="Content Placeholder 2">
            <a:extLst>
              <a:ext uri="{FF2B5EF4-FFF2-40B4-BE49-F238E27FC236}">
                <a16:creationId xmlns:a16="http://schemas.microsoft.com/office/drawing/2014/main" id="{124F21E0-50E5-440B-97F9-DD751A09B170}"/>
              </a:ext>
            </a:extLst>
          </p:cNvPr>
          <p:cNvSpPr>
            <a:spLocks noGrp="1"/>
          </p:cNvSpPr>
          <p:nvPr>
            <p:ph idx="1"/>
          </p:nvPr>
        </p:nvSpPr>
        <p:spPr>
          <a:xfrm>
            <a:off x="5053780" y="416379"/>
            <a:ext cx="6074467" cy="6270501"/>
          </a:xfrm>
        </p:spPr>
        <p:txBody>
          <a:bodyPr anchor="ctr">
            <a:normAutofit fontScale="92500" lnSpcReduction="10000"/>
          </a:bodyPr>
          <a:lstStyle/>
          <a:p>
            <a:r>
              <a:rPr lang="en-US" dirty="0" err="1"/>
              <a:t>Emulador</a:t>
            </a:r>
            <a:r>
              <a:rPr lang="en-US" dirty="0"/>
              <a:t> del Motorola 881100 del </a:t>
            </a:r>
            <a:r>
              <a:rPr lang="en-US" dirty="0" err="1"/>
              <a:t>Departamento</a:t>
            </a:r>
            <a:r>
              <a:rPr lang="en-US" dirty="0"/>
              <a:t> de </a:t>
            </a:r>
            <a:r>
              <a:rPr lang="en-US" dirty="0" err="1"/>
              <a:t>Arquitectura</a:t>
            </a:r>
            <a:r>
              <a:rPr lang="en-US" dirty="0"/>
              <a:t> y </a:t>
            </a:r>
            <a:r>
              <a:rPr lang="en-US" dirty="0" err="1"/>
              <a:t>Tecnología</a:t>
            </a:r>
            <a:r>
              <a:rPr lang="en-US" dirty="0"/>
              <a:t> de </a:t>
            </a:r>
            <a:r>
              <a:rPr lang="en-US" dirty="0" err="1"/>
              <a:t>Sistemas</a:t>
            </a:r>
            <a:r>
              <a:rPr lang="en-US" dirty="0"/>
              <a:t> </a:t>
            </a:r>
            <a:r>
              <a:rPr lang="en-US" dirty="0" err="1"/>
              <a:t>Informáticos</a:t>
            </a:r>
            <a:r>
              <a:rPr lang="en-US" dirty="0"/>
              <a:t> de la UPM disponible en </a:t>
            </a:r>
            <a:r>
              <a:rPr lang="en-US" dirty="0">
                <a:hlinkClick r:id="rId4"/>
              </a:rPr>
              <a:t>https://www.datsi.fi.upm.es/docencia/Estructura_09/Proyecto_Ensamblador/</a:t>
            </a:r>
            <a:r>
              <a:rPr lang="en-US" dirty="0"/>
              <a:t> </a:t>
            </a:r>
          </a:p>
          <a:p>
            <a:r>
              <a:rPr lang="en-US" dirty="0" err="1"/>
              <a:t>Opcionalmente</a:t>
            </a:r>
            <a:r>
              <a:rPr lang="en-US" dirty="0"/>
              <a:t>:</a:t>
            </a:r>
          </a:p>
          <a:p>
            <a:pPr lvl="1"/>
            <a:r>
              <a:rPr lang="en-US" dirty="0"/>
              <a:t>Scripts de </a:t>
            </a:r>
            <a:r>
              <a:rPr lang="en-US" dirty="0" err="1"/>
              <a:t>Compilación</a:t>
            </a:r>
            <a:r>
              <a:rPr lang="en-US" dirty="0"/>
              <a:t> y </a:t>
            </a:r>
            <a:r>
              <a:rPr lang="en-US" dirty="0" err="1"/>
              <a:t>Ejecución</a:t>
            </a:r>
            <a:r>
              <a:rPr lang="en-US" dirty="0"/>
              <a:t> “</a:t>
            </a:r>
            <a:r>
              <a:rPr lang="en-US" dirty="0" err="1"/>
              <a:t>fácil</a:t>
            </a:r>
            <a:r>
              <a:rPr lang="en-US" dirty="0"/>
              <a:t>”: </a:t>
            </a:r>
            <a:br>
              <a:rPr lang="en-US" dirty="0"/>
            </a:br>
            <a:r>
              <a:rPr lang="en-US" dirty="0">
                <a:hlinkClick r:id="rId5"/>
              </a:rPr>
              <a:t>https://github.com/M-T3K/UPM/tree/master/Estructura</a:t>
            </a:r>
            <a:r>
              <a:rPr lang="en-US" dirty="0"/>
              <a:t> </a:t>
            </a:r>
          </a:p>
          <a:p>
            <a:pPr lvl="1"/>
            <a:r>
              <a:rPr lang="en-US" dirty="0"/>
              <a:t>Visual Studio Code: </a:t>
            </a:r>
            <a:r>
              <a:rPr lang="en-US" dirty="0">
                <a:hlinkClick r:id="rId6"/>
              </a:rPr>
              <a:t>https://code.visualstudio.com</a:t>
            </a:r>
            <a:r>
              <a:rPr lang="en-US" dirty="0"/>
              <a:t> </a:t>
            </a:r>
          </a:p>
          <a:p>
            <a:pPr lvl="1"/>
            <a:r>
              <a:rPr lang="en-US" dirty="0" err="1"/>
              <a:t>Extensi</a:t>
            </a:r>
            <a:r>
              <a:rPr lang="es-ES" dirty="0"/>
              <a:t>ón M88K para </a:t>
            </a:r>
            <a:r>
              <a:rPr lang="es-ES" dirty="0" err="1"/>
              <a:t>VSCode</a:t>
            </a:r>
            <a:r>
              <a:rPr lang="es-ES" dirty="0"/>
              <a:t>: </a:t>
            </a:r>
            <a:br>
              <a:rPr lang="es-ES" dirty="0"/>
            </a:br>
            <a:r>
              <a:rPr lang="es-ES" dirty="0">
                <a:hlinkClick r:id="rId7"/>
              </a:rPr>
              <a:t>https://marketplace.visualstudio.com/items?itemName=Kiwii.m88k</a:t>
            </a:r>
            <a:r>
              <a:rPr lang="es-ES" dirty="0"/>
              <a:t> </a:t>
            </a:r>
          </a:p>
          <a:p>
            <a:pPr lvl="1"/>
            <a:r>
              <a:rPr lang="es-ES" dirty="0"/>
              <a:t>Repositorio de la charla:</a:t>
            </a:r>
          </a:p>
          <a:p>
            <a:pPr marL="274320" lvl="1" indent="0">
              <a:buNone/>
            </a:pPr>
            <a:r>
              <a:rPr lang="en-US" dirty="0">
                <a:hlinkClick r:id="rId8"/>
              </a:rPr>
              <a:t>https://github.com/M-T3K/UPM/tree/master/Clases%20de%20Apoyo/Ensamblador-18Diciembre2021/</a:t>
            </a:r>
            <a:r>
              <a:rPr lang="en-US" dirty="0"/>
              <a:t> </a:t>
            </a:r>
            <a:br>
              <a:rPr lang="en-US" dirty="0"/>
            </a:br>
            <a:br>
              <a:rPr lang="en-US" dirty="0"/>
            </a:br>
            <a:r>
              <a:rPr lang="en-US" dirty="0" err="1"/>
              <a:t>Podéis</a:t>
            </a:r>
            <a:r>
              <a:rPr lang="en-US" dirty="0"/>
              <a:t> </a:t>
            </a:r>
            <a:r>
              <a:rPr lang="en-US" dirty="0" err="1"/>
              <a:t>descargarlo</a:t>
            </a:r>
            <a:r>
              <a:rPr lang="en-US" dirty="0"/>
              <a:t> con </a:t>
            </a:r>
            <a:r>
              <a:rPr lang="en-US" b="1" dirty="0"/>
              <a:t>git (</a:t>
            </a:r>
            <a:r>
              <a:rPr lang="en-US" b="1" dirty="0">
                <a:hlinkClick r:id="rId9"/>
              </a:rPr>
              <a:t>https://git-scm.com/downloads</a:t>
            </a:r>
            <a:r>
              <a:rPr lang="en-US" b="1" dirty="0"/>
              <a:t>) </a:t>
            </a:r>
            <a:r>
              <a:rPr lang="en-US" dirty="0"/>
              <a:t>con el </a:t>
            </a:r>
            <a:r>
              <a:rPr lang="en-US" dirty="0" err="1"/>
              <a:t>mandato</a:t>
            </a:r>
            <a:br>
              <a:rPr lang="en-US" dirty="0"/>
            </a:br>
            <a:r>
              <a:rPr lang="en-US" b="1" dirty="0"/>
              <a:t>git clone https://M-T3K/UPM.git</a:t>
            </a:r>
            <a:endParaRPr lang="es-ES" dirty="0"/>
          </a:p>
          <a:p>
            <a:r>
              <a:rPr lang="es-ES" dirty="0"/>
              <a:t>Además, podéis descargar el manual oficial de los procesadores MC88110:</a:t>
            </a:r>
            <a:br>
              <a:rPr lang="es-ES" dirty="0"/>
            </a:br>
            <a:r>
              <a:rPr lang="es-ES" dirty="0">
                <a:hlinkClick r:id="rId10"/>
              </a:rPr>
              <a:t>http://praxibetel.org/reference/motorola/MC88110_Users_Manual.pdf</a:t>
            </a:r>
            <a:r>
              <a:rPr lang="es-ES" dirty="0"/>
              <a:t> </a:t>
            </a:r>
          </a:p>
          <a:p>
            <a:pPr lvl="1"/>
            <a:endParaRPr lang="en-US"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1">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2595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4"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0C3B0D5-7D9C-49CE-B7D8-C90957B902EA}"/>
              </a:ext>
            </a:extLst>
          </p:cNvPr>
          <p:cNvSpPr>
            <a:spLocks noGrp="1"/>
          </p:cNvSpPr>
          <p:nvPr>
            <p:ph type="title"/>
          </p:nvPr>
        </p:nvSpPr>
        <p:spPr>
          <a:xfrm>
            <a:off x="1490145" y="2376862"/>
            <a:ext cx="2640646" cy="2104273"/>
          </a:xfrm>
          <a:noFill/>
        </p:spPr>
        <p:txBody>
          <a:bodyPr>
            <a:normAutofit/>
          </a:bodyPr>
          <a:lstStyle/>
          <a:p>
            <a:pPr algn="ctr"/>
            <a:r>
              <a:rPr lang="en-US" sz="3000" dirty="0">
                <a:solidFill>
                  <a:srgbClr val="FFFFFF"/>
                </a:solidFill>
              </a:rPr>
              <a:t>ENSAMBLADOR: TIPOS DE INSTRUCCIONES</a:t>
            </a:r>
          </a:p>
        </p:txBody>
      </p:sp>
      <p:sp>
        <p:nvSpPr>
          <p:cNvPr id="2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C6BCE8B-5D46-4856-A6E8-714D38E13129}"/>
              </a:ext>
            </a:extLst>
          </p:cNvPr>
          <p:cNvGraphicFramePr>
            <a:graphicFrameLocks noGrp="1"/>
          </p:cNvGraphicFramePr>
          <p:nvPr>
            <p:ph idx="1"/>
            <p:extLst>
              <p:ext uri="{D42A27DB-BD31-4B8C-83A1-F6EECF244321}">
                <p14:modId xmlns:p14="http://schemas.microsoft.com/office/powerpoint/2010/main" val="676950629"/>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3363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3E04-F007-426A-AFD4-A369012B4D4A}"/>
              </a:ext>
            </a:extLst>
          </p:cNvPr>
          <p:cNvSpPr>
            <a:spLocks noGrp="1"/>
          </p:cNvSpPr>
          <p:nvPr>
            <p:ph type="title"/>
          </p:nvPr>
        </p:nvSpPr>
        <p:spPr>
          <a:xfrm>
            <a:off x="1141411" y="492796"/>
            <a:ext cx="10402889" cy="1609344"/>
          </a:xfrm>
        </p:spPr>
        <p:txBody>
          <a:bodyPr>
            <a:normAutofit/>
          </a:bodyPr>
          <a:lstStyle/>
          <a:p>
            <a:r>
              <a:rPr lang="es-ES" dirty="0"/>
              <a:t>Ensamblador: Modos de direccionamiento</a:t>
            </a:r>
            <a:endParaRPr lang="en-US" dirty="0"/>
          </a:p>
        </p:txBody>
      </p:sp>
      <p:sp>
        <p:nvSpPr>
          <p:cNvPr id="3" name="Content Placeholder 2">
            <a:extLst>
              <a:ext uri="{FF2B5EF4-FFF2-40B4-BE49-F238E27FC236}">
                <a16:creationId xmlns:a16="http://schemas.microsoft.com/office/drawing/2014/main" id="{8DC1577E-FEB7-4F4D-BEC6-1F4A7599FB8D}"/>
              </a:ext>
            </a:extLst>
          </p:cNvPr>
          <p:cNvSpPr>
            <a:spLocks noGrp="1"/>
          </p:cNvSpPr>
          <p:nvPr>
            <p:ph idx="1"/>
          </p:nvPr>
        </p:nvSpPr>
        <p:spPr>
          <a:xfrm>
            <a:off x="1141412" y="2249487"/>
            <a:ext cx="9905999" cy="2306184"/>
          </a:xfrm>
        </p:spPr>
        <p:txBody>
          <a:bodyPr>
            <a:normAutofit/>
          </a:bodyPr>
          <a:lstStyle/>
          <a:p>
            <a:r>
              <a:rPr lang="es-ES" dirty="0"/>
              <a:t>Viene a definir los operandos disponibles y su funcionamiento como instrucción.</a:t>
            </a:r>
          </a:p>
          <a:p>
            <a:r>
              <a:rPr lang="es-ES" dirty="0"/>
              <a:t>Tienen que ver con la dirección de memoria y cómo se calcula. </a:t>
            </a:r>
          </a:p>
          <a:p>
            <a:r>
              <a:rPr lang="en-US" dirty="0"/>
              <a:t>No </a:t>
            </a:r>
            <a:r>
              <a:rPr lang="en-US" dirty="0" err="1"/>
              <a:t>entro</a:t>
            </a:r>
            <a:r>
              <a:rPr lang="en-US" dirty="0"/>
              <a:t> en </a:t>
            </a:r>
            <a:r>
              <a:rPr lang="en-US" dirty="0" err="1"/>
              <a:t>detalle</a:t>
            </a:r>
            <a:r>
              <a:rPr lang="en-US" dirty="0"/>
              <a:t>, solo lo </a:t>
            </a:r>
            <a:r>
              <a:rPr lang="en-US" dirty="0" err="1"/>
              <a:t>vemos</a:t>
            </a:r>
            <a:r>
              <a:rPr lang="en-US" dirty="0"/>
              <a:t> por </a:t>
            </a:r>
            <a:r>
              <a:rPr lang="en-US" dirty="0" err="1"/>
              <a:t>encima</a:t>
            </a:r>
            <a:r>
              <a:rPr lang="en-US" dirty="0"/>
              <a:t>. </a:t>
            </a:r>
          </a:p>
          <a:p>
            <a:r>
              <a:rPr lang="en-US" dirty="0" err="1"/>
              <a:t>Generalmente</a:t>
            </a:r>
            <a:r>
              <a:rPr lang="en-US" dirty="0"/>
              <a:t> </a:t>
            </a:r>
            <a:r>
              <a:rPr lang="en-US" dirty="0" err="1"/>
              <a:t>afectan</a:t>
            </a:r>
            <a:r>
              <a:rPr lang="en-US" dirty="0"/>
              <a:t> a la </a:t>
            </a:r>
            <a:r>
              <a:rPr lang="en-US" dirty="0" err="1"/>
              <a:t>cantidad</a:t>
            </a:r>
            <a:r>
              <a:rPr lang="en-US" dirty="0"/>
              <a:t> de </a:t>
            </a:r>
            <a:r>
              <a:rPr lang="en-US" dirty="0" err="1"/>
              <a:t>operandos</a:t>
            </a:r>
            <a:r>
              <a:rPr lang="en-US" dirty="0"/>
              <a:t> en una </a:t>
            </a:r>
            <a:r>
              <a:rPr lang="en-US" dirty="0" err="1"/>
              <a:t>instrucción</a:t>
            </a:r>
            <a:r>
              <a:rPr lang="en-US" dirty="0"/>
              <a:t>, </a:t>
            </a:r>
            <a:r>
              <a:rPr lang="en-US" dirty="0" err="1"/>
              <a:t>ya</a:t>
            </a:r>
            <a:r>
              <a:rPr lang="en-US" dirty="0"/>
              <a:t> que </a:t>
            </a:r>
            <a:r>
              <a:rPr lang="en-US" dirty="0" err="1"/>
              <a:t>permite</a:t>
            </a:r>
            <a:r>
              <a:rPr lang="en-US" dirty="0"/>
              <a:t> </a:t>
            </a:r>
            <a:r>
              <a:rPr lang="en-US" dirty="0" err="1"/>
              <a:t>operar</a:t>
            </a:r>
            <a:r>
              <a:rPr lang="en-US" dirty="0"/>
              <a:t> con m</a:t>
            </a:r>
            <a:r>
              <a:rPr lang="es-ES" dirty="0" err="1"/>
              <a:t>ás</a:t>
            </a:r>
            <a:r>
              <a:rPr lang="es-ES" dirty="0"/>
              <a:t> o menos registros simultáneamente</a:t>
            </a:r>
            <a:r>
              <a:rPr lang="en-US" dirty="0"/>
              <a:t>.  Por </a:t>
            </a:r>
            <a:r>
              <a:rPr lang="en-US" dirty="0" err="1"/>
              <a:t>ejemplo</a:t>
            </a:r>
            <a:r>
              <a:rPr lang="en-US" dirty="0"/>
              <a:t>:</a:t>
            </a:r>
          </a:p>
        </p:txBody>
      </p:sp>
      <p:graphicFrame>
        <p:nvGraphicFramePr>
          <p:cNvPr id="4" name="Table 4">
            <a:extLst>
              <a:ext uri="{FF2B5EF4-FFF2-40B4-BE49-F238E27FC236}">
                <a16:creationId xmlns:a16="http://schemas.microsoft.com/office/drawing/2014/main" id="{FBE340CC-7D22-4884-B762-C45F38CBDCE6}"/>
              </a:ext>
            </a:extLst>
          </p:cNvPr>
          <p:cNvGraphicFramePr>
            <a:graphicFrameLocks noGrp="1"/>
          </p:cNvGraphicFramePr>
          <p:nvPr>
            <p:extLst>
              <p:ext uri="{D42A27DB-BD31-4B8C-83A1-F6EECF244321}">
                <p14:modId xmlns:p14="http://schemas.microsoft.com/office/powerpoint/2010/main" val="3596756173"/>
              </p:ext>
            </p:extLst>
          </p:nvPr>
        </p:nvGraphicFramePr>
        <p:xfrm>
          <a:off x="1705428" y="4555671"/>
          <a:ext cx="8128000" cy="1381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28492690"/>
                    </a:ext>
                  </a:extLst>
                </a:gridCol>
                <a:gridCol w="4064000">
                  <a:extLst>
                    <a:ext uri="{9D8B030D-6E8A-4147-A177-3AD203B41FA5}">
                      <a16:colId xmlns:a16="http://schemas.microsoft.com/office/drawing/2014/main" val="3092350558"/>
                    </a:ext>
                  </a:extLst>
                </a:gridCol>
              </a:tblGrid>
              <a:tr h="370840">
                <a:tc>
                  <a:txBody>
                    <a:bodyPr/>
                    <a:lstStyle/>
                    <a:p>
                      <a:pPr algn="ctr"/>
                      <a:r>
                        <a:rPr lang="es-ES" dirty="0"/>
                        <a:t>INSTRUCCION1 OP1, OP2, OP3</a:t>
                      </a:r>
                      <a:endParaRPr lang="en-US" dirty="0"/>
                    </a:p>
                  </a:txBody>
                  <a:tcPr/>
                </a:tc>
                <a:tc>
                  <a:txBody>
                    <a:bodyPr/>
                    <a:lstStyle/>
                    <a:p>
                      <a:pPr algn="ctr"/>
                      <a:r>
                        <a:rPr lang="es-ES" dirty="0"/>
                        <a:t>INSTRUCCION2 OP1, OP2</a:t>
                      </a:r>
                      <a:endParaRPr lang="en-US" dirty="0"/>
                    </a:p>
                  </a:txBody>
                  <a:tcPr/>
                </a:tc>
                <a:extLst>
                  <a:ext uri="{0D108BD9-81ED-4DB2-BD59-A6C34878D82A}">
                    <a16:rowId xmlns:a16="http://schemas.microsoft.com/office/drawing/2014/main" val="3704945401"/>
                  </a:ext>
                </a:extLst>
              </a:tr>
              <a:tr h="370840">
                <a:tc>
                  <a:txBody>
                    <a:bodyPr/>
                    <a:lstStyle/>
                    <a:p>
                      <a:pPr algn="ctr"/>
                      <a:r>
                        <a:rPr lang="es-ES" dirty="0"/>
                        <a:t>MOTOROLA 88110</a:t>
                      </a:r>
                      <a:endParaRPr lang="en-US" dirty="0"/>
                    </a:p>
                  </a:txBody>
                  <a:tcPr/>
                </a:tc>
                <a:tc>
                  <a:txBody>
                    <a:bodyPr/>
                    <a:lstStyle/>
                    <a:p>
                      <a:pPr algn="ctr"/>
                      <a:r>
                        <a:rPr lang="es-ES" dirty="0"/>
                        <a:t>MOTOROLA 68000</a:t>
                      </a:r>
                      <a:endParaRPr lang="en-US" dirty="0"/>
                    </a:p>
                  </a:txBody>
                  <a:tcPr/>
                </a:tc>
                <a:extLst>
                  <a:ext uri="{0D108BD9-81ED-4DB2-BD59-A6C34878D82A}">
                    <a16:rowId xmlns:a16="http://schemas.microsoft.com/office/drawing/2014/main" val="3919597733"/>
                  </a:ext>
                </a:extLst>
              </a:tr>
              <a:tr h="370840">
                <a:tc gridSpan="2">
                  <a:txBody>
                    <a:bodyPr/>
                    <a:lstStyle/>
                    <a:p>
                      <a:pPr marL="0" indent="0" algn="ctr">
                        <a:buFont typeface="Arial" panose="020B0604020202020204" pitchFamily="34" charset="0"/>
                        <a:buNone/>
                      </a:pPr>
                      <a:r>
                        <a:rPr lang="en-US" dirty="0"/>
                        <a:t>MAYORMENTE, ALGUNAS INSTRUCCIONES TENDR</a:t>
                      </a:r>
                      <a:r>
                        <a:rPr lang="es-ES" dirty="0"/>
                        <a:t>ÁN MENOS</a:t>
                      </a:r>
                    </a:p>
                    <a:p>
                      <a:pPr marL="0" indent="0" algn="ctr">
                        <a:buFont typeface="Arial" panose="020B0604020202020204" pitchFamily="34" charset="0"/>
                        <a:buNone/>
                      </a:pPr>
                      <a:r>
                        <a:rPr lang="en-US" dirty="0"/>
                        <a:t>(GENERALMENTE LAS DE CONTROL DE FLUJO)</a:t>
                      </a:r>
                    </a:p>
                  </a:txBody>
                  <a:tcPr/>
                </a:tc>
                <a:tc hMerge="1">
                  <a:txBody>
                    <a:bodyPr/>
                    <a:lstStyle/>
                    <a:p>
                      <a:pPr algn="ctr"/>
                      <a:endParaRPr lang="en-US" dirty="0"/>
                    </a:p>
                  </a:txBody>
                  <a:tcPr/>
                </a:tc>
                <a:extLst>
                  <a:ext uri="{0D108BD9-81ED-4DB2-BD59-A6C34878D82A}">
                    <a16:rowId xmlns:a16="http://schemas.microsoft.com/office/drawing/2014/main" val="3946822970"/>
                  </a:ext>
                </a:extLst>
              </a:tr>
            </a:tbl>
          </a:graphicData>
        </a:graphic>
      </p:graphicFrame>
    </p:spTree>
    <p:extLst>
      <p:ext uri="{BB962C8B-B14F-4D97-AF65-F5344CB8AC3E}">
        <p14:creationId xmlns:p14="http://schemas.microsoft.com/office/powerpoint/2010/main" val="123970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2820-C6E0-4FBF-A4E5-1B0BCD1098ED}"/>
              </a:ext>
            </a:extLst>
          </p:cNvPr>
          <p:cNvSpPr>
            <a:spLocks noGrp="1"/>
          </p:cNvSpPr>
          <p:nvPr>
            <p:ph type="title"/>
          </p:nvPr>
        </p:nvSpPr>
        <p:spPr/>
        <p:txBody>
          <a:bodyPr/>
          <a:lstStyle/>
          <a:p>
            <a:r>
              <a:rPr lang="es-ES" dirty="0"/>
              <a:t>INSTRUCCIONES ARITMÉTICAS ENTERAS</a:t>
            </a:r>
            <a:endParaRPr lang="en-US" dirty="0"/>
          </a:p>
        </p:txBody>
      </p:sp>
      <p:sp>
        <p:nvSpPr>
          <p:cNvPr id="3" name="Content Placeholder 2">
            <a:extLst>
              <a:ext uri="{FF2B5EF4-FFF2-40B4-BE49-F238E27FC236}">
                <a16:creationId xmlns:a16="http://schemas.microsoft.com/office/drawing/2014/main" id="{8E0071F6-8AA2-4D6C-BF93-99360C12EFE0}"/>
              </a:ext>
            </a:extLst>
          </p:cNvPr>
          <p:cNvSpPr>
            <a:spLocks noGrp="1"/>
          </p:cNvSpPr>
          <p:nvPr>
            <p:ph idx="1"/>
          </p:nvPr>
        </p:nvSpPr>
        <p:spPr>
          <a:xfrm>
            <a:off x="1069848" y="2121408"/>
            <a:ext cx="5026152" cy="4050792"/>
          </a:xfrm>
        </p:spPr>
        <p:txBody>
          <a:bodyPr>
            <a:normAutofit fontScale="92500"/>
          </a:bodyPr>
          <a:lstStyle/>
          <a:p>
            <a:r>
              <a:rPr lang="es-ES" dirty="0"/>
              <a:t>Existen instrucciones que permiten operar con números enteros con signo:</a:t>
            </a:r>
          </a:p>
          <a:p>
            <a:pPr lvl="1"/>
            <a:r>
              <a:rPr lang="es-ES" dirty="0" err="1"/>
              <a:t>add</a:t>
            </a:r>
            <a:endParaRPr lang="es-ES" dirty="0"/>
          </a:p>
          <a:p>
            <a:pPr lvl="1"/>
            <a:r>
              <a:rPr lang="en-US" dirty="0"/>
              <a:t>sub</a:t>
            </a:r>
          </a:p>
          <a:p>
            <a:pPr lvl="1"/>
            <a:r>
              <a:rPr lang="en-US" dirty="0" err="1"/>
              <a:t>muls</a:t>
            </a:r>
            <a:endParaRPr lang="en-US" dirty="0"/>
          </a:p>
          <a:p>
            <a:pPr lvl="1"/>
            <a:r>
              <a:rPr lang="en-US" dirty="0" err="1"/>
              <a:t>divs</a:t>
            </a:r>
            <a:endParaRPr lang="en-US" dirty="0"/>
          </a:p>
          <a:p>
            <a:r>
              <a:rPr lang="en-US" dirty="0"/>
              <a:t>En </a:t>
            </a:r>
            <a:r>
              <a:rPr lang="en-US" dirty="0" err="1"/>
              <a:t>algunos</a:t>
            </a:r>
            <a:r>
              <a:rPr lang="en-US" dirty="0"/>
              <a:t> </a:t>
            </a:r>
            <a:r>
              <a:rPr lang="en-US" dirty="0" err="1"/>
              <a:t>casos</a:t>
            </a:r>
            <a:r>
              <a:rPr lang="en-US" dirty="0"/>
              <a:t>, </a:t>
            </a:r>
            <a:r>
              <a:rPr lang="en-US" dirty="0" err="1"/>
              <a:t>necesitamos</a:t>
            </a:r>
            <a:r>
              <a:rPr lang="en-US" dirty="0"/>
              <a:t> </a:t>
            </a:r>
            <a:r>
              <a:rPr lang="en-US" dirty="0" err="1"/>
              <a:t>operar</a:t>
            </a:r>
            <a:r>
              <a:rPr lang="en-US" dirty="0"/>
              <a:t> con números sin </a:t>
            </a:r>
            <a:r>
              <a:rPr lang="en-US" dirty="0" err="1"/>
              <a:t>signo</a:t>
            </a:r>
            <a:r>
              <a:rPr lang="en-US" dirty="0"/>
              <a:t>. Existen </a:t>
            </a:r>
            <a:r>
              <a:rPr lang="en-US" dirty="0" err="1"/>
              <a:t>versiones</a:t>
            </a:r>
            <a:r>
              <a:rPr lang="en-US" dirty="0"/>
              <a:t> </a:t>
            </a:r>
            <a:r>
              <a:rPr lang="en-US" b="1" dirty="0"/>
              <a:t>unsigned</a:t>
            </a:r>
            <a:r>
              <a:rPr lang="en-US" dirty="0"/>
              <a:t> de estas instrucciones:</a:t>
            </a:r>
          </a:p>
          <a:p>
            <a:pPr lvl="1"/>
            <a:r>
              <a:rPr lang="en-US" dirty="0" err="1"/>
              <a:t>addu</a:t>
            </a:r>
            <a:endParaRPr lang="en-US" dirty="0"/>
          </a:p>
          <a:p>
            <a:pPr lvl="1"/>
            <a:r>
              <a:rPr lang="en-US" dirty="0" err="1"/>
              <a:t>subu</a:t>
            </a:r>
            <a:endParaRPr lang="en-US" dirty="0"/>
          </a:p>
          <a:p>
            <a:pPr lvl="1"/>
            <a:r>
              <a:rPr lang="en-US" dirty="0" err="1"/>
              <a:t>mulu</a:t>
            </a:r>
            <a:endParaRPr lang="en-US" dirty="0"/>
          </a:p>
          <a:p>
            <a:pPr lvl="1"/>
            <a:r>
              <a:rPr lang="en-US" dirty="0" err="1"/>
              <a:t>divu</a:t>
            </a:r>
            <a:endParaRPr lang="en-US" dirty="0"/>
          </a:p>
          <a:p>
            <a:endParaRPr lang="en-US" dirty="0"/>
          </a:p>
          <a:p>
            <a:pPr lvl="1"/>
            <a:endParaRPr lang="en-US" dirty="0"/>
          </a:p>
        </p:txBody>
      </p:sp>
      <p:sp>
        <p:nvSpPr>
          <p:cNvPr id="4" name="Content Placeholder 2">
            <a:extLst>
              <a:ext uri="{FF2B5EF4-FFF2-40B4-BE49-F238E27FC236}">
                <a16:creationId xmlns:a16="http://schemas.microsoft.com/office/drawing/2014/main" id="{1D9CAFFA-6919-4C47-B467-92307121DECE}"/>
              </a:ext>
            </a:extLst>
          </p:cNvPr>
          <p:cNvSpPr txBox="1">
            <a:spLocks/>
          </p:cNvSpPr>
          <p:nvPr/>
        </p:nvSpPr>
        <p:spPr>
          <a:xfrm>
            <a:off x="6096000" y="2093976"/>
            <a:ext cx="5026152"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Problema #1</a:t>
            </a:r>
            <a:br>
              <a:rPr lang="en-US" dirty="0"/>
            </a:br>
            <a:r>
              <a:rPr lang="en-US" dirty="0"/>
              <a:t>Queremos </a:t>
            </a:r>
            <a:r>
              <a:rPr lang="en-US" dirty="0" err="1"/>
              <a:t>guardar</a:t>
            </a:r>
            <a:r>
              <a:rPr lang="en-US" dirty="0"/>
              <a:t> en r5 el </a:t>
            </a:r>
            <a:r>
              <a:rPr lang="en-US" dirty="0" err="1"/>
              <a:t>resultado</a:t>
            </a:r>
            <a:r>
              <a:rPr lang="en-US" dirty="0"/>
              <a:t> de </a:t>
            </a:r>
            <a:r>
              <a:rPr lang="en-US" dirty="0" err="1"/>
              <a:t>multiplicar</a:t>
            </a:r>
            <a:r>
              <a:rPr lang="en-US" dirty="0"/>
              <a:t> el 7 y el 2 sin </a:t>
            </a:r>
            <a:r>
              <a:rPr lang="en-US" dirty="0" err="1"/>
              <a:t>signo</a:t>
            </a:r>
            <a:r>
              <a:rPr lang="en-US" dirty="0"/>
              <a:t> y </a:t>
            </a:r>
            <a:r>
              <a:rPr lang="en-US" dirty="0" err="1"/>
              <a:t>luego</a:t>
            </a:r>
            <a:r>
              <a:rPr lang="en-US" dirty="0"/>
              <a:t> </a:t>
            </a:r>
            <a:r>
              <a:rPr lang="en-US" dirty="0" err="1"/>
              <a:t>dividirlo</a:t>
            </a:r>
            <a:r>
              <a:rPr lang="en-US" dirty="0"/>
              <a:t> por -2.</a:t>
            </a:r>
          </a:p>
          <a:p>
            <a:r>
              <a:rPr lang="en-US" dirty="0"/>
              <a:t>Soluci</a:t>
            </a:r>
            <a:r>
              <a:rPr lang="es-ES" dirty="0"/>
              <a:t>ón:</a:t>
            </a:r>
            <a:br>
              <a:rPr lang="es-ES" dirty="0"/>
            </a:br>
            <a:br>
              <a:rPr lang="es-ES" dirty="0"/>
            </a:br>
            <a:r>
              <a:rPr lang="es-ES" dirty="0" err="1"/>
              <a:t>addu</a:t>
            </a:r>
            <a:r>
              <a:rPr lang="es-ES" dirty="0"/>
              <a:t> r4, r0, 2 </a:t>
            </a:r>
            <a:r>
              <a:rPr lang="en-US" dirty="0"/>
              <a:t>;  r4 = 2</a:t>
            </a:r>
            <a:br>
              <a:rPr lang="en-US" dirty="0"/>
            </a:br>
            <a:r>
              <a:rPr lang="en-US" dirty="0" err="1"/>
              <a:t>mulu</a:t>
            </a:r>
            <a:r>
              <a:rPr lang="en-US" dirty="0"/>
              <a:t> r4, r4, 7 ;  r4 = r4*2 = 7 * 2 = 14</a:t>
            </a:r>
            <a:br>
              <a:rPr lang="en-US" dirty="0"/>
            </a:br>
            <a:r>
              <a:rPr lang="en-US" dirty="0" err="1"/>
              <a:t>divs</a:t>
            </a:r>
            <a:r>
              <a:rPr lang="en-US" dirty="0"/>
              <a:t> r5, r4, -2 ; r5 = r4 / -2 = 14 / -2 = -7</a:t>
            </a:r>
            <a:br>
              <a:rPr lang="en-US" dirty="0"/>
            </a:br>
            <a:endParaRPr lang="en-US" dirty="0"/>
          </a:p>
          <a:p>
            <a:r>
              <a:rPr lang="en-US" dirty="0"/>
              <a:t>Resultado: </a:t>
            </a:r>
            <a:br>
              <a:rPr lang="en-US" dirty="0"/>
            </a:br>
            <a:r>
              <a:rPr lang="en-US" dirty="0"/>
              <a:t>R05 = FFFFFFF9 h (0x FFFFFFF9 = -7)</a:t>
            </a:r>
            <a:br>
              <a:rPr lang="en-US" dirty="0"/>
            </a:br>
            <a:endParaRPr lang="en-US" dirty="0"/>
          </a:p>
          <a:p>
            <a:endParaRPr lang="en-US" dirty="0"/>
          </a:p>
          <a:p>
            <a:pPr lvl="1"/>
            <a:endParaRPr lang="en-US" dirty="0"/>
          </a:p>
        </p:txBody>
      </p:sp>
    </p:spTree>
    <p:extLst>
      <p:ext uri="{BB962C8B-B14F-4D97-AF65-F5344CB8AC3E}">
        <p14:creationId xmlns:p14="http://schemas.microsoft.com/office/powerpoint/2010/main" val="125697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#1: </a:t>
            </a:r>
            <a:r>
              <a:rPr lang="en-US" dirty="0" err="1"/>
              <a:t>ejecuci</a:t>
            </a:r>
            <a:r>
              <a:rPr lang="es-ES" dirty="0"/>
              <a:t>ón del programa</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p:txBody>
          <a:bodyPr/>
          <a:lstStyle/>
          <a:p>
            <a:r>
              <a:rPr lang="en-US" dirty="0"/>
              <a:t>Para </a:t>
            </a:r>
            <a:r>
              <a:rPr lang="en-US" dirty="0" err="1"/>
              <a:t>ejecutar</a:t>
            </a:r>
            <a:r>
              <a:rPr lang="en-US" dirty="0"/>
              <a:t> y </a:t>
            </a:r>
            <a:r>
              <a:rPr lang="en-US" dirty="0" err="1"/>
              <a:t>compilar</a:t>
            </a:r>
            <a:r>
              <a:rPr lang="en-US" dirty="0"/>
              <a:t> </a:t>
            </a:r>
            <a:r>
              <a:rPr lang="en-US" dirty="0" err="1"/>
              <a:t>usamos</a:t>
            </a:r>
            <a:r>
              <a:rPr lang="en-US" dirty="0"/>
              <a:t> los siguientes </a:t>
            </a:r>
            <a:r>
              <a:rPr lang="en-US" dirty="0" err="1"/>
              <a:t>comandos</a:t>
            </a:r>
            <a:r>
              <a:rPr lang="en-US" dirty="0"/>
              <a:t> (en Windows):</a:t>
            </a:r>
          </a:p>
          <a:p>
            <a:pPr lvl="1"/>
            <a:r>
              <a:rPr lang="en-US" dirty="0" err="1"/>
              <a:t>Compilar</a:t>
            </a:r>
            <a:r>
              <a:rPr lang="en-US" dirty="0"/>
              <a:t>: </a:t>
            </a:r>
            <a:r>
              <a:rPr lang="en-US" b="1" dirty="0"/>
              <a:t>88k_Windows_v10\88110e -ml -o files\</a:t>
            </a:r>
            <a:r>
              <a:rPr lang="en-US" b="1" dirty="0" err="1"/>
              <a:t>test.bin</a:t>
            </a:r>
            <a:r>
              <a:rPr lang="en-US" b="1" dirty="0"/>
              <a:t> files\problema1.ens</a:t>
            </a:r>
          </a:p>
          <a:p>
            <a:pPr lvl="1"/>
            <a:r>
              <a:rPr lang="en-US" dirty="0" err="1"/>
              <a:t>Ejecutar</a:t>
            </a:r>
            <a:r>
              <a:rPr lang="en-US" dirty="0"/>
              <a:t>: </a:t>
            </a:r>
            <a:r>
              <a:rPr lang="en-US" b="1" dirty="0"/>
              <a:t>start 88k_Windows_v10\88110e mc88110.bat files\</a:t>
            </a:r>
            <a:r>
              <a:rPr lang="en-US" b="1" dirty="0" err="1"/>
              <a:t>test.bin</a:t>
            </a:r>
            <a:endParaRPr lang="en-US" b="1" dirty="0"/>
          </a:p>
          <a:p>
            <a:pPr lvl="1"/>
            <a:r>
              <a:rPr lang="en-US" dirty="0"/>
              <a:t>Como </a:t>
            </a:r>
            <a:r>
              <a:rPr lang="en-US" dirty="0" err="1"/>
              <a:t>todavía</a:t>
            </a:r>
            <a:r>
              <a:rPr lang="en-US" dirty="0"/>
              <a:t> no se </a:t>
            </a:r>
            <a:r>
              <a:rPr lang="en-US" dirty="0" err="1"/>
              <a:t>están</a:t>
            </a:r>
            <a:r>
              <a:rPr lang="en-US" dirty="0"/>
              <a:t> usando </a:t>
            </a:r>
            <a:r>
              <a:rPr lang="en-US" dirty="0" err="1"/>
              <a:t>etiquetas</a:t>
            </a:r>
            <a:r>
              <a:rPr lang="en-US" dirty="0"/>
              <a:t>, no es </a:t>
            </a:r>
            <a:r>
              <a:rPr lang="en-US" dirty="0" err="1"/>
              <a:t>recomendable</a:t>
            </a:r>
            <a:r>
              <a:rPr lang="en-US" dirty="0"/>
              <a:t> usar el script de </a:t>
            </a:r>
            <a:r>
              <a:rPr lang="en-US" dirty="0" err="1"/>
              <a:t>compilación</a:t>
            </a:r>
            <a:r>
              <a:rPr lang="en-US" dirty="0"/>
              <a:t>.</a:t>
            </a:r>
          </a:p>
          <a:p>
            <a:r>
              <a:rPr lang="es-ES" dirty="0"/>
              <a:t>Una vez ejecutado compilado y ejecutado el emulador, obtenemos la siguiente ventana:</a:t>
            </a:r>
            <a:endParaRPr lang="en-US" dirty="0"/>
          </a:p>
        </p:txBody>
      </p:sp>
      <p:pic>
        <p:nvPicPr>
          <p:cNvPr id="6" name="Picture 5">
            <a:extLst>
              <a:ext uri="{FF2B5EF4-FFF2-40B4-BE49-F238E27FC236}">
                <a16:creationId xmlns:a16="http://schemas.microsoft.com/office/drawing/2014/main" id="{EDE7245D-C8BA-4DC3-A80E-B32BB392A043}"/>
              </a:ext>
            </a:extLst>
          </p:cNvPr>
          <p:cNvPicPr>
            <a:picLocks noChangeAspect="1"/>
          </p:cNvPicPr>
          <p:nvPr/>
        </p:nvPicPr>
        <p:blipFill>
          <a:blip r:embed="rId2"/>
          <a:stretch>
            <a:fillRect/>
          </a:stretch>
        </p:blipFill>
        <p:spPr>
          <a:xfrm>
            <a:off x="3525404" y="4146804"/>
            <a:ext cx="5141191" cy="1670276"/>
          </a:xfrm>
          <a:prstGeom prst="rect">
            <a:avLst/>
          </a:prstGeom>
        </p:spPr>
      </p:pic>
    </p:spTree>
    <p:extLst>
      <p:ext uri="{BB962C8B-B14F-4D97-AF65-F5344CB8AC3E}">
        <p14:creationId xmlns:p14="http://schemas.microsoft.com/office/powerpoint/2010/main" val="154107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4979-F909-42D6-8B9A-881C98C8C983}"/>
              </a:ext>
            </a:extLst>
          </p:cNvPr>
          <p:cNvSpPr>
            <a:spLocks noGrp="1"/>
          </p:cNvSpPr>
          <p:nvPr>
            <p:ph type="title"/>
          </p:nvPr>
        </p:nvSpPr>
        <p:spPr/>
        <p:txBody>
          <a:bodyPr/>
          <a:lstStyle/>
          <a:p>
            <a:r>
              <a:rPr lang="es-ES" dirty="0"/>
              <a:t>Problema </a:t>
            </a:r>
            <a:r>
              <a:rPr lang="en-US" dirty="0"/>
              <a:t>#1: </a:t>
            </a:r>
            <a:r>
              <a:rPr lang="en-US" dirty="0" err="1"/>
              <a:t>ejecuci</a:t>
            </a:r>
            <a:r>
              <a:rPr lang="es-ES" dirty="0"/>
              <a:t>ón del programa</a:t>
            </a:r>
            <a:endParaRPr lang="en-US" dirty="0"/>
          </a:p>
        </p:txBody>
      </p:sp>
      <p:sp>
        <p:nvSpPr>
          <p:cNvPr id="3" name="Content Placeholder 2">
            <a:extLst>
              <a:ext uri="{FF2B5EF4-FFF2-40B4-BE49-F238E27FC236}">
                <a16:creationId xmlns:a16="http://schemas.microsoft.com/office/drawing/2014/main" id="{090A3B34-025B-4C32-B619-DE44551A43D6}"/>
              </a:ext>
            </a:extLst>
          </p:cNvPr>
          <p:cNvSpPr>
            <a:spLocks noGrp="1"/>
          </p:cNvSpPr>
          <p:nvPr>
            <p:ph idx="1"/>
          </p:nvPr>
        </p:nvSpPr>
        <p:spPr/>
        <p:txBody>
          <a:bodyPr/>
          <a:lstStyle/>
          <a:p>
            <a:r>
              <a:rPr lang="es-ES" dirty="0"/>
              <a:t>Arriba puede verse la instrucción en la que estamos y más información:</a:t>
            </a:r>
            <a:br>
              <a:rPr lang="es-ES" dirty="0"/>
            </a:br>
            <a:br>
              <a:rPr lang="es-ES" dirty="0"/>
            </a:br>
            <a:endParaRPr lang="es-ES" dirty="0"/>
          </a:p>
          <a:p>
            <a:r>
              <a:rPr lang="es-ES" dirty="0"/>
              <a:t>También podemos pedir información de uso:</a:t>
            </a:r>
            <a:br>
              <a:rPr lang="es-ES" dirty="0"/>
            </a:br>
            <a:br>
              <a:rPr lang="es-ES" dirty="0"/>
            </a:br>
            <a:endParaRPr lang="en-US" dirty="0"/>
          </a:p>
        </p:txBody>
      </p:sp>
      <p:pic>
        <p:nvPicPr>
          <p:cNvPr id="5" name="Picture 4">
            <a:extLst>
              <a:ext uri="{FF2B5EF4-FFF2-40B4-BE49-F238E27FC236}">
                <a16:creationId xmlns:a16="http://schemas.microsoft.com/office/drawing/2014/main" id="{F5144D75-A622-46B5-9772-1A519CA9D753}"/>
              </a:ext>
            </a:extLst>
          </p:cNvPr>
          <p:cNvPicPr>
            <a:picLocks noChangeAspect="1"/>
          </p:cNvPicPr>
          <p:nvPr/>
        </p:nvPicPr>
        <p:blipFill rotWithShape="1">
          <a:blip r:embed="rId2"/>
          <a:srcRect b="77367"/>
          <a:stretch/>
        </p:blipFill>
        <p:spPr>
          <a:xfrm>
            <a:off x="3090862" y="2526166"/>
            <a:ext cx="6010275" cy="453799"/>
          </a:xfrm>
          <a:prstGeom prst="rect">
            <a:avLst/>
          </a:prstGeom>
        </p:spPr>
      </p:pic>
      <p:pic>
        <p:nvPicPr>
          <p:cNvPr id="8" name="Picture 7">
            <a:extLst>
              <a:ext uri="{FF2B5EF4-FFF2-40B4-BE49-F238E27FC236}">
                <a16:creationId xmlns:a16="http://schemas.microsoft.com/office/drawing/2014/main" id="{C2E614E4-2591-4078-ADD2-07F7666D39BC}"/>
              </a:ext>
            </a:extLst>
          </p:cNvPr>
          <p:cNvPicPr>
            <a:picLocks noChangeAspect="1"/>
          </p:cNvPicPr>
          <p:nvPr/>
        </p:nvPicPr>
        <p:blipFill>
          <a:blip r:embed="rId3"/>
          <a:stretch>
            <a:fillRect/>
          </a:stretch>
        </p:blipFill>
        <p:spPr>
          <a:xfrm>
            <a:off x="2505075" y="3600450"/>
            <a:ext cx="7181850" cy="2571750"/>
          </a:xfrm>
          <a:prstGeom prst="rect">
            <a:avLst/>
          </a:prstGeom>
        </p:spPr>
      </p:pic>
    </p:spTree>
    <p:extLst>
      <p:ext uri="{BB962C8B-B14F-4D97-AF65-F5344CB8AC3E}">
        <p14:creationId xmlns:p14="http://schemas.microsoft.com/office/powerpoint/2010/main" val="1327694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1146</TotalTime>
  <Words>4081</Words>
  <Application>Microsoft Office PowerPoint</Application>
  <PresentationFormat>Widescreen</PresentationFormat>
  <Paragraphs>425</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Rockwell</vt:lpstr>
      <vt:lpstr>Rockwell Condensed</vt:lpstr>
      <vt:lpstr>Rockwell Extra Bold</vt:lpstr>
      <vt:lpstr>Wingdings</vt:lpstr>
      <vt:lpstr>Wood Type</vt:lpstr>
      <vt:lpstr>Ensamblador</vt:lpstr>
      <vt:lpstr>Consideraciones previas</vt:lpstr>
      <vt:lpstr>¿Qué es ensamblador?</vt:lpstr>
      <vt:lpstr>MATERIAL A UTILIZAR</vt:lpstr>
      <vt:lpstr>ENSAMBLADOR: TIPOS DE INSTRUCCIONES</vt:lpstr>
      <vt:lpstr>Ensamblador: Modos de direccionamiento</vt:lpstr>
      <vt:lpstr>INSTRUCCIONES ARITMÉTICAS ENTERAS</vt:lpstr>
      <vt:lpstr>Problema #1: ejecución del programa</vt:lpstr>
      <vt:lpstr>Problema #1: ejecución del programa</vt:lpstr>
      <vt:lpstr>Problema #1: ejecución del programa</vt:lpstr>
      <vt:lpstr>Problema #1: ejecución del programa</vt:lpstr>
      <vt:lpstr>INSTRUCCIONES Lógicas</vt:lpstr>
      <vt:lpstr>INSTRUCCIONES DE control de flujo y de bit</vt:lpstr>
      <vt:lpstr>compilación y Problema #3</vt:lpstr>
      <vt:lpstr>INSTRUCCIONES DE MEMORIA Y PSEUDOINSTRUCCIONES</vt:lpstr>
      <vt:lpstr>MACROS</vt:lpstr>
      <vt:lpstr>Problema #4</vt:lpstr>
      <vt:lpstr>Problema #4</vt:lpstr>
      <vt:lpstr>Marco de Pila</vt:lpstr>
      <vt:lpstr>Marco de Pila</vt:lpstr>
      <vt:lpstr>Marco de Pila</vt:lpstr>
      <vt:lpstr>Marco de Pila</vt:lpstr>
      <vt:lpstr>Marco de Pila</vt:lpstr>
      <vt:lpstr>Marco de Pila</vt:lpstr>
      <vt:lpstr>Marco de Pila</vt:lpstr>
      <vt:lpstr>Subrutinas</vt:lpstr>
      <vt:lpstr>Problema #5: Ahora con subrutinas</vt:lpstr>
      <vt:lpstr>Problema #5: pistas</vt:lpstr>
      <vt:lpstr>Problema #5: pistas</vt:lpstr>
      <vt:lpstr>Ensamblador – testing y endianness</vt:lpstr>
      <vt:lpstr>Ensamblador – testing y endianness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Ensamblador</dc:title>
  <dc:creator>Kevin Alberto López Porcheron</dc:creator>
  <cp:lastModifiedBy>Kevin Alberto López Porcheron</cp:lastModifiedBy>
  <cp:revision>320</cp:revision>
  <dcterms:created xsi:type="dcterms:W3CDTF">2021-12-18T17:41:44Z</dcterms:created>
  <dcterms:modified xsi:type="dcterms:W3CDTF">2021-12-19T13:04:02Z</dcterms:modified>
</cp:coreProperties>
</file>