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-2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5540A7-DEFF-4CBC-9AC9-C34497C0C28D}" type="doc">
      <dgm:prSet loTypeId="urn:microsoft.com/office/officeart/2005/8/layout/process1" loCatId="process" qsTypeId="urn:microsoft.com/office/officeart/2005/8/quickstyle/simple1" qsCatId="simple" csTypeId="urn:microsoft.com/office/officeart/2005/8/colors/accent2_1" csCatId="accent2" phldr="1"/>
      <dgm:spPr/>
    </dgm:pt>
    <dgm:pt modelId="{9FC94142-BDD6-406B-90B9-2CA31B54ADAE}">
      <dgm:prSet phldrT="[Текст]"/>
      <dgm:spPr/>
      <dgm:t>
        <a:bodyPr/>
        <a:lstStyle/>
        <a:p>
          <a:r>
            <a:rPr lang="en-US" dirty="0" smtClean="0"/>
            <a:t>MATLAB model</a:t>
          </a:r>
          <a:endParaRPr lang="ru-RU" dirty="0"/>
        </a:p>
      </dgm:t>
    </dgm:pt>
    <dgm:pt modelId="{75683248-C1DA-4BA1-A456-A5A34E76F6B5}" type="parTrans" cxnId="{859341E6-B3F9-407E-82C2-3F0829D6FD53}">
      <dgm:prSet/>
      <dgm:spPr/>
      <dgm:t>
        <a:bodyPr/>
        <a:lstStyle/>
        <a:p>
          <a:endParaRPr lang="ru-RU"/>
        </a:p>
      </dgm:t>
    </dgm:pt>
    <dgm:pt modelId="{7B583ACC-898A-4BE2-BC90-8D288E169420}" type="sibTrans" cxnId="{859341E6-B3F9-407E-82C2-3F0829D6FD53}">
      <dgm:prSet/>
      <dgm:spPr/>
      <dgm:t>
        <a:bodyPr/>
        <a:lstStyle/>
        <a:p>
          <a:endParaRPr lang="ru-RU"/>
        </a:p>
      </dgm:t>
    </dgm:pt>
    <dgm:pt modelId="{723AC151-E644-4DB9-AA41-965075472F34}">
      <dgm:prSet phldrT="[Текст]"/>
      <dgm:spPr/>
      <dgm:t>
        <a:bodyPr/>
        <a:lstStyle/>
        <a:p>
          <a:r>
            <a:rPr lang="en-US" dirty="0" smtClean="0"/>
            <a:t>Functional simulation (Testbench)</a:t>
          </a:r>
          <a:endParaRPr lang="ru-RU" dirty="0"/>
        </a:p>
      </dgm:t>
    </dgm:pt>
    <dgm:pt modelId="{9A04F1F8-6E7F-4D99-AF71-79D68C438F4C}" type="parTrans" cxnId="{4F00EB8B-B4D0-428A-8B6F-8D5CA5F35467}">
      <dgm:prSet/>
      <dgm:spPr/>
      <dgm:t>
        <a:bodyPr/>
        <a:lstStyle/>
        <a:p>
          <a:endParaRPr lang="ru-RU"/>
        </a:p>
      </dgm:t>
    </dgm:pt>
    <dgm:pt modelId="{FEF9FD73-176B-44AF-9CB9-D569AA679F16}" type="sibTrans" cxnId="{4F00EB8B-B4D0-428A-8B6F-8D5CA5F35467}">
      <dgm:prSet/>
      <dgm:spPr/>
      <dgm:t>
        <a:bodyPr/>
        <a:lstStyle/>
        <a:p>
          <a:endParaRPr lang="ru-RU"/>
        </a:p>
      </dgm:t>
    </dgm:pt>
    <dgm:pt modelId="{2BD1046A-61DE-4667-B5DA-2095964A9ACA}">
      <dgm:prSet phldrT="[Текст]"/>
      <dgm:spPr/>
      <dgm:t>
        <a:bodyPr/>
        <a:lstStyle/>
        <a:p>
          <a:r>
            <a:rPr lang="en-US" dirty="0" smtClean="0"/>
            <a:t>Synthesis, implementation and bitstream generating</a:t>
          </a:r>
          <a:endParaRPr lang="ru-RU" dirty="0"/>
        </a:p>
      </dgm:t>
    </dgm:pt>
    <dgm:pt modelId="{75E03335-1160-4CE6-B34A-22EFF0850C89}" type="parTrans" cxnId="{5025EDB7-3591-4932-A61A-6D85131EF96A}">
      <dgm:prSet/>
      <dgm:spPr/>
      <dgm:t>
        <a:bodyPr/>
        <a:lstStyle/>
        <a:p>
          <a:endParaRPr lang="ru-RU"/>
        </a:p>
      </dgm:t>
    </dgm:pt>
    <dgm:pt modelId="{4E3C4B0D-9481-419E-91F1-1CAE183D27FD}" type="sibTrans" cxnId="{5025EDB7-3591-4932-A61A-6D85131EF96A}">
      <dgm:prSet/>
      <dgm:spPr/>
      <dgm:t>
        <a:bodyPr/>
        <a:lstStyle/>
        <a:p>
          <a:endParaRPr lang="ru-RU"/>
        </a:p>
      </dgm:t>
    </dgm:pt>
    <dgm:pt modelId="{C71CF4AF-738C-4E39-9A60-74E5A6BF4958}">
      <dgm:prSet phldrT="[Текст]"/>
      <dgm:spPr/>
      <dgm:t>
        <a:bodyPr/>
        <a:lstStyle/>
        <a:p>
          <a:r>
            <a:rPr lang="en-US" dirty="0" smtClean="0"/>
            <a:t>Debugging using logic analyzer and VIO IP core </a:t>
          </a:r>
          <a:endParaRPr lang="ru-RU" dirty="0"/>
        </a:p>
      </dgm:t>
    </dgm:pt>
    <dgm:pt modelId="{1BC1F44F-C5E3-4BA9-AAA6-B6A38563FCED}" type="parTrans" cxnId="{164BCAD7-F79B-4723-B557-25421EA62E7A}">
      <dgm:prSet/>
      <dgm:spPr/>
      <dgm:t>
        <a:bodyPr/>
        <a:lstStyle/>
        <a:p>
          <a:endParaRPr lang="ru-RU"/>
        </a:p>
      </dgm:t>
    </dgm:pt>
    <dgm:pt modelId="{EE009AD6-0930-4539-AB2A-647B6DFFFA1D}" type="sibTrans" cxnId="{164BCAD7-F79B-4723-B557-25421EA62E7A}">
      <dgm:prSet/>
      <dgm:spPr/>
      <dgm:t>
        <a:bodyPr/>
        <a:lstStyle/>
        <a:p>
          <a:endParaRPr lang="ru-RU"/>
        </a:p>
      </dgm:t>
    </dgm:pt>
    <dgm:pt modelId="{A28C3C63-BD33-4061-80BF-6C9EC517766B}" type="pres">
      <dgm:prSet presAssocID="{C25540A7-DEFF-4CBC-9AC9-C34497C0C28D}" presName="Name0" presStyleCnt="0">
        <dgm:presLayoutVars>
          <dgm:dir/>
          <dgm:resizeHandles val="exact"/>
        </dgm:presLayoutVars>
      </dgm:prSet>
      <dgm:spPr/>
    </dgm:pt>
    <dgm:pt modelId="{E6378B68-B0E2-429E-9C41-B45A74F6829C}" type="pres">
      <dgm:prSet presAssocID="{9FC94142-BDD6-406B-90B9-2CA31B54ADA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24C330C-05E8-4CAE-919A-5E081417118C}" type="pres">
      <dgm:prSet presAssocID="{7B583ACC-898A-4BE2-BC90-8D288E169420}" presName="sibTrans" presStyleLbl="sibTrans2D1" presStyleIdx="0" presStyleCnt="3"/>
      <dgm:spPr/>
      <dgm:t>
        <a:bodyPr/>
        <a:lstStyle/>
        <a:p>
          <a:endParaRPr lang="ru-RU"/>
        </a:p>
      </dgm:t>
    </dgm:pt>
    <dgm:pt modelId="{7E111529-E9D2-441D-8B7A-8E9600557F9E}" type="pres">
      <dgm:prSet presAssocID="{7B583ACC-898A-4BE2-BC90-8D288E169420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35F44B84-1BAC-48BD-B3C1-03278AFD5C0C}" type="pres">
      <dgm:prSet presAssocID="{723AC151-E644-4DB9-AA41-965075472F3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76F2C8B-2904-4865-ADC3-F9E1EAD8ABA6}" type="pres">
      <dgm:prSet presAssocID="{FEF9FD73-176B-44AF-9CB9-D569AA679F16}" presName="sibTrans" presStyleLbl="sibTrans2D1" presStyleIdx="1" presStyleCnt="3"/>
      <dgm:spPr/>
      <dgm:t>
        <a:bodyPr/>
        <a:lstStyle/>
        <a:p>
          <a:endParaRPr lang="ru-RU"/>
        </a:p>
      </dgm:t>
    </dgm:pt>
    <dgm:pt modelId="{F2FAAED2-4C33-4214-A12B-27463DAA1E94}" type="pres">
      <dgm:prSet presAssocID="{FEF9FD73-176B-44AF-9CB9-D569AA679F16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72B66847-E372-4C4D-B2D0-3A61F60C17CF}" type="pres">
      <dgm:prSet presAssocID="{2BD1046A-61DE-4667-B5DA-2095964A9AC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2B6F84-A4B0-47A2-B368-DC9A19A5684C}" type="pres">
      <dgm:prSet presAssocID="{4E3C4B0D-9481-419E-91F1-1CAE183D27FD}" presName="sibTrans" presStyleLbl="sibTrans2D1" presStyleIdx="2" presStyleCnt="3"/>
      <dgm:spPr/>
      <dgm:t>
        <a:bodyPr/>
        <a:lstStyle/>
        <a:p>
          <a:endParaRPr lang="ru-RU"/>
        </a:p>
      </dgm:t>
    </dgm:pt>
    <dgm:pt modelId="{46AB28D2-7ADD-41CE-B0F4-7F5F7BA4D861}" type="pres">
      <dgm:prSet presAssocID="{4E3C4B0D-9481-419E-91F1-1CAE183D27FD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CB9E7DE5-84D8-4840-A074-CC6164214347}" type="pres">
      <dgm:prSet presAssocID="{C71CF4AF-738C-4E39-9A60-74E5A6BF495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F6C2234-7B17-47E7-9991-DBFC0497AF25}" type="presOf" srcId="{9FC94142-BDD6-406B-90B9-2CA31B54ADAE}" destId="{E6378B68-B0E2-429E-9C41-B45A74F6829C}" srcOrd="0" destOrd="0" presId="urn:microsoft.com/office/officeart/2005/8/layout/process1"/>
    <dgm:cxn modelId="{B403C163-685F-4C85-8DEB-6B8505B35B10}" type="presOf" srcId="{4E3C4B0D-9481-419E-91F1-1CAE183D27FD}" destId="{432B6F84-A4B0-47A2-B368-DC9A19A5684C}" srcOrd="0" destOrd="0" presId="urn:microsoft.com/office/officeart/2005/8/layout/process1"/>
    <dgm:cxn modelId="{A88E713E-0B37-406D-8832-D138EC6073FB}" type="presOf" srcId="{7B583ACC-898A-4BE2-BC90-8D288E169420}" destId="{324C330C-05E8-4CAE-919A-5E081417118C}" srcOrd="0" destOrd="0" presId="urn:microsoft.com/office/officeart/2005/8/layout/process1"/>
    <dgm:cxn modelId="{65554563-6F77-4AFD-AE9D-3386390292F7}" type="presOf" srcId="{FEF9FD73-176B-44AF-9CB9-D569AA679F16}" destId="{276F2C8B-2904-4865-ADC3-F9E1EAD8ABA6}" srcOrd="0" destOrd="0" presId="urn:microsoft.com/office/officeart/2005/8/layout/process1"/>
    <dgm:cxn modelId="{859341E6-B3F9-407E-82C2-3F0829D6FD53}" srcId="{C25540A7-DEFF-4CBC-9AC9-C34497C0C28D}" destId="{9FC94142-BDD6-406B-90B9-2CA31B54ADAE}" srcOrd="0" destOrd="0" parTransId="{75683248-C1DA-4BA1-A456-A5A34E76F6B5}" sibTransId="{7B583ACC-898A-4BE2-BC90-8D288E169420}"/>
    <dgm:cxn modelId="{86182147-1D34-45FE-84CF-86115535900F}" type="presOf" srcId="{C71CF4AF-738C-4E39-9A60-74E5A6BF4958}" destId="{CB9E7DE5-84D8-4840-A074-CC6164214347}" srcOrd="0" destOrd="0" presId="urn:microsoft.com/office/officeart/2005/8/layout/process1"/>
    <dgm:cxn modelId="{9AB0F027-FD15-4983-A570-A6ABB66AF684}" type="presOf" srcId="{723AC151-E644-4DB9-AA41-965075472F34}" destId="{35F44B84-1BAC-48BD-B3C1-03278AFD5C0C}" srcOrd="0" destOrd="0" presId="urn:microsoft.com/office/officeart/2005/8/layout/process1"/>
    <dgm:cxn modelId="{164BCAD7-F79B-4723-B557-25421EA62E7A}" srcId="{C25540A7-DEFF-4CBC-9AC9-C34497C0C28D}" destId="{C71CF4AF-738C-4E39-9A60-74E5A6BF4958}" srcOrd="3" destOrd="0" parTransId="{1BC1F44F-C5E3-4BA9-AAA6-B6A38563FCED}" sibTransId="{EE009AD6-0930-4539-AB2A-647B6DFFFA1D}"/>
    <dgm:cxn modelId="{ADB6954D-50FB-4343-900D-B5895D9A4892}" type="presOf" srcId="{FEF9FD73-176B-44AF-9CB9-D569AA679F16}" destId="{F2FAAED2-4C33-4214-A12B-27463DAA1E94}" srcOrd="1" destOrd="0" presId="urn:microsoft.com/office/officeart/2005/8/layout/process1"/>
    <dgm:cxn modelId="{4F00EB8B-B4D0-428A-8B6F-8D5CA5F35467}" srcId="{C25540A7-DEFF-4CBC-9AC9-C34497C0C28D}" destId="{723AC151-E644-4DB9-AA41-965075472F34}" srcOrd="1" destOrd="0" parTransId="{9A04F1F8-6E7F-4D99-AF71-79D68C438F4C}" sibTransId="{FEF9FD73-176B-44AF-9CB9-D569AA679F16}"/>
    <dgm:cxn modelId="{E2EEC11A-67E0-46E4-B9BF-F4C624A545F4}" type="presOf" srcId="{7B583ACC-898A-4BE2-BC90-8D288E169420}" destId="{7E111529-E9D2-441D-8B7A-8E9600557F9E}" srcOrd="1" destOrd="0" presId="urn:microsoft.com/office/officeart/2005/8/layout/process1"/>
    <dgm:cxn modelId="{5025EDB7-3591-4932-A61A-6D85131EF96A}" srcId="{C25540A7-DEFF-4CBC-9AC9-C34497C0C28D}" destId="{2BD1046A-61DE-4667-B5DA-2095964A9ACA}" srcOrd="2" destOrd="0" parTransId="{75E03335-1160-4CE6-B34A-22EFF0850C89}" sibTransId="{4E3C4B0D-9481-419E-91F1-1CAE183D27FD}"/>
    <dgm:cxn modelId="{88DC3FC5-E55B-4A53-BBCE-AF1155C6B930}" type="presOf" srcId="{4E3C4B0D-9481-419E-91F1-1CAE183D27FD}" destId="{46AB28D2-7ADD-41CE-B0F4-7F5F7BA4D861}" srcOrd="1" destOrd="0" presId="urn:microsoft.com/office/officeart/2005/8/layout/process1"/>
    <dgm:cxn modelId="{03983676-0FA8-428B-992E-C097D05FC16D}" type="presOf" srcId="{2BD1046A-61DE-4667-B5DA-2095964A9ACA}" destId="{72B66847-E372-4C4D-B2D0-3A61F60C17CF}" srcOrd="0" destOrd="0" presId="urn:microsoft.com/office/officeart/2005/8/layout/process1"/>
    <dgm:cxn modelId="{468178C1-91C8-4C55-ABF8-7E299E4EBDC2}" type="presOf" srcId="{C25540A7-DEFF-4CBC-9AC9-C34497C0C28D}" destId="{A28C3C63-BD33-4061-80BF-6C9EC517766B}" srcOrd="0" destOrd="0" presId="urn:microsoft.com/office/officeart/2005/8/layout/process1"/>
    <dgm:cxn modelId="{54DB5094-83C4-49B4-AA3D-F20720307DFC}" type="presParOf" srcId="{A28C3C63-BD33-4061-80BF-6C9EC517766B}" destId="{E6378B68-B0E2-429E-9C41-B45A74F6829C}" srcOrd="0" destOrd="0" presId="urn:microsoft.com/office/officeart/2005/8/layout/process1"/>
    <dgm:cxn modelId="{A3E596FA-798D-4159-B3E1-CFE67396B39B}" type="presParOf" srcId="{A28C3C63-BD33-4061-80BF-6C9EC517766B}" destId="{324C330C-05E8-4CAE-919A-5E081417118C}" srcOrd="1" destOrd="0" presId="urn:microsoft.com/office/officeart/2005/8/layout/process1"/>
    <dgm:cxn modelId="{F0BB4A63-EA5F-4421-BC5B-D622F97BA81F}" type="presParOf" srcId="{324C330C-05E8-4CAE-919A-5E081417118C}" destId="{7E111529-E9D2-441D-8B7A-8E9600557F9E}" srcOrd="0" destOrd="0" presId="urn:microsoft.com/office/officeart/2005/8/layout/process1"/>
    <dgm:cxn modelId="{21B227A7-8216-4FC2-9FDD-85611738C998}" type="presParOf" srcId="{A28C3C63-BD33-4061-80BF-6C9EC517766B}" destId="{35F44B84-1BAC-48BD-B3C1-03278AFD5C0C}" srcOrd="2" destOrd="0" presId="urn:microsoft.com/office/officeart/2005/8/layout/process1"/>
    <dgm:cxn modelId="{A95677E5-A996-449D-B9CE-F003BD9C226B}" type="presParOf" srcId="{A28C3C63-BD33-4061-80BF-6C9EC517766B}" destId="{276F2C8B-2904-4865-ADC3-F9E1EAD8ABA6}" srcOrd="3" destOrd="0" presId="urn:microsoft.com/office/officeart/2005/8/layout/process1"/>
    <dgm:cxn modelId="{4B7F568E-DBD9-480C-8709-C2F915C713F0}" type="presParOf" srcId="{276F2C8B-2904-4865-ADC3-F9E1EAD8ABA6}" destId="{F2FAAED2-4C33-4214-A12B-27463DAA1E94}" srcOrd="0" destOrd="0" presId="urn:microsoft.com/office/officeart/2005/8/layout/process1"/>
    <dgm:cxn modelId="{C9CD3FA5-A170-4F17-94EF-59612038ACA8}" type="presParOf" srcId="{A28C3C63-BD33-4061-80BF-6C9EC517766B}" destId="{72B66847-E372-4C4D-B2D0-3A61F60C17CF}" srcOrd="4" destOrd="0" presId="urn:microsoft.com/office/officeart/2005/8/layout/process1"/>
    <dgm:cxn modelId="{59DBCBF6-477E-454D-B1E3-694858109158}" type="presParOf" srcId="{A28C3C63-BD33-4061-80BF-6C9EC517766B}" destId="{432B6F84-A4B0-47A2-B368-DC9A19A5684C}" srcOrd="5" destOrd="0" presId="urn:microsoft.com/office/officeart/2005/8/layout/process1"/>
    <dgm:cxn modelId="{65CE8113-32E9-4F5F-AA37-5B339D34DB61}" type="presParOf" srcId="{432B6F84-A4B0-47A2-B368-DC9A19A5684C}" destId="{46AB28D2-7ADD-41CE-B0F4-7F5F7BA4D861}" srcOrd="0" destOrd="0" presId="urn:microsoft.com/office/officeart/2005/8/layout/process1"/>
    <dgm:cxn modelId="{54F6D300-3DD5-4AD8-8A13-88A281396EBB}" type="presParOf" srcId="{A28C3C63-BD33-4061-80BF-6C9EC517766B}" destId="{CB9E7DE5-84D8-4840-A074-CC616421434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7D48AA-58D6-46A5-9743-7B4F945DF30D}" type="doc">
      <dgm:prSet loTypeId="urn:microsoft.com/office/officeart/2005/8/layout/process2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B802F8A3-CAE9-4490-A3F9-2B71BDDE3B7C}">
      <dgm:prSet phldrT="[Текст]"/>
      <dgm:spPr/>
      <dgm:t>
        <a:bodyPr/>
        <a:lstStyle/>
        <a:p>
          <a:r>
            <a:rPr lang="en-US" dirty="0" smtClean="0"/>
            <a:t>Real LFM input  signal 28…32 MHz</a:t>
          </a:r>
          <a:endParaRPr lang="ru-RU" dirty="0"/>
        </a:p>
      </dgm:t>
    </dgm:pt>
    <dgm:pt modelId="{785D99B2-87F2-4C22-A6F0-57DFBB4794E1}" type="parTrans" cxnId="{882B45B5-CFD8-4502-A7F2-69174F5558AD}">
      <dgm:prSet/>
      <dgm:spPr/>
      <dgm:t>
        <a:bodyPr/>
        <a:lstStyle/>
        <a:p>
          <a:endParaRPr lang="ru-RU"/>
        </a:p>
      </dgm:t>
    </dgm:pt>
    <dgm:pt modelId="{35EC5BD9-079C-4539-9B97-636D150538C6}" type="sibTrans" cxnId="{882B45B5-CFD8-4502-A7F2-69174F5558AD}">
      <dgm:prSet/>
      <dgm:spPr/>
      <dgm:t>
        <a:bodyPr/>
        <a:lstStyle/>
        <a:p>
          <a:endParaRPr lang="ru-RU"/>
        </a:p>
      </dgm:t>
    </dgm:pt>
    <dgm:pt modelId="{8449BBBE-04B3-4D8C-B89B-395A7E2D5C4D}">
      <dgm:prSet phldrT="[Текст]"/>
      <dgm:spPr/>
      <dgm:t>
        <a:bodyPr/>
        <a:lstStyle/>
        <a:p>
          <a:r>
            <a:rPr lang="en-US" dirty="0" smtClean="0"/>
            <a:t>COS and SIN Multipliers</a:t>
          </a:r>
          <a:endParaRPr lang="ru-RU" dirty="0"/>
        </a:p>
      </dgm:t>
    </dgm:pt>
    <dgm:pt modelId="{B861A23C-F181-4C9F-BA5F-32FEFA75F63D}" type="parTrans" cxnId="{03CA7562-2C44-4A0B-A0C8-1F60F40AAD03}">
      <dgm:prSet/>
      <dgm:spPr/>
      <dgm:t>
        <a:bodyPr/>
        <a:lstStyle/>
        <a:p>
          <a:endParaRPr lang="ru-RU"/>
        </a:p>
      </dgm:t>
    </dgm:pt>
    <dgm:pt modelId="{D238067A-14C3-4A75-8EB9-B438E073DF51}" type="sibTrans" cxnId="{03CA7562-2C44-4A0B-A0C8-1F60F40AAD03}">
      <dgm:prSet/>
      <dgm:spPr/>
      <dgm:t>
        <a:bodyPr/>
        <a:lstStyle/>
        <a:p>
          <a:endParaRPr lang="ru-RU"/>
        </a:p>
      </dgm:t>
    </dgm:pt>
    <dgm:pt modelId="{CF86B67B-E038-412D-8354-FFC85E3D0438}">
      <dgm:prSet phldrT="[Текст]"/>
      <dgm:spPr/>
      <dgm:t>
        <a:bodyPr/>
        <a:lstStyle/>
        <a:p>
          <a:r>
            <a:rPr lang="en-US" dirty="0" smtClean="0"/>
            <a:t>Low Pass FIR (anti-aliasing)</a:t>
          </a:r>
          <a:endParaRPr lang="ru-RU" dirty="0"/>
        </a:p>
      </dgm:t>
    </dgm:pt>
    <dgm:pt modelId="{AA276959-BA32-4CA9-A6E8-6C887ABAE824}" type="parTrans" cxnId="{59EC45AA-A2DE-4497-8910-541261D6C703}">
      <dgm:prSet/>
      <dgm:spPr/>
      <dgm:t>
        <a:bodyPr/>
        <a:lstStyle/>
        <a:p>
          <a:endParaRPr lang="ru-RU"/>
        </a:p>
      </dgm:t>
    </dgm:pt>
    <dgm:pt modelId="{86028F7C-082A-42FA-B712-2AE095BA8778}" type="sibTrans" cxnId="{59EC45AA-A2DE-4497-8910-541261D6C703}">
      <dgm:prSet/>
      <dgm:spPr/>
      <dgm:t>
        <a:bodyPr/>
        <a:lstStyle/>
        <a:p>
          <a:endParaRPr lang="ru-RU"/>
        </a:p>
      </dgm:t>
    </dgm:pt>
    <dgm:pt modelId="{9A98F6AB-C339-4F47-8968-11F50E793DBA}">
      <dgm:prSet phldrT="[Текст]"/>
      <dgm:spPr/>
      <dgm:t>
        <a:bodyPr/>
        <a:lstStyle/>
        <a:p>
          <a:r>
            <a:rPr lang="en-US" dirty="0" smtClean="0"/>
            <a:t>Down sampling</a:t>
          </a:r>
          <a:endParaRPr lang="ru-RU" dirty="0"/>
        </a:p>
      </dgm:t>
    </dgm:pt>
    <dgm:pt modelId="{76C89241-26DB-4EB9-98C5-3D6535389D59}" type="parTrans" cxnId="{32CB1882-152F-4EF3-AA24-6CD30817ACDF}">
      <dgm:prSet/>
      <dgm:spPr/>
      <dgm:t>
        <a:bodyPr/>
        <a:lstStyle/>
        <a:p>
          <a:endParaRPr lang="ru-RU"/>
        </a:p>
      </dgm:t>
    </dgm:pt>
    <dgm:pt modelId="{7FC88501-F999-4685-AB07-96C42F7394BB}" type="sibTrans" cxnId="{32CB1882-152F-4EF3-AA24-6CD30817ACDF}">
      <dgm:prSet/>
      <dgm:spPr/>
      <dgm:t>
        <a:bodyPr/>
        <a:lstStyle/>
        <a:p>
          <a:endParaRPr lang="ru-RU"/>
        </a:p>
      </dgm:t>
    </dgm:pt>
    <dgm:pt modelId="{26907CF5-2C91-4E1E-817A-7E7260CC0249}" type="pres">
      <dgm:prSet presAssocID="{C77D48AA-58D6-46A5-9743-7B4F945DF30D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AD02653-B03D-4842-B8F4-A693ACED4C67}" type="pres">
      <dgm:prSet presAssocID="{B802F8A3-CAE9-4490-A3F9-2B71BDDE3B7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6C8C98D-E597-44A9-B686-63918619ABF1}" type="pres">
      <dgm:prSet presAssocID="{35EC5BD9-079C-4539-9B97-636D150538C6}" presName="sibTrans" presStyleLbl="sibTrans2D1" presStyleIdx="0" presStyleCnt="3"/>
      <dgm:spPr/>
      <dgm:t>
        <a:bodyPr/>
        <a:lstStyle/>
        <a:p>
          <a:endParaRPr lang="ru-RU"/>
        </a:p>
      </dgm:t>
    </dgm:pt>
    <dgm:pt modelId="{386DFED4-82E4-4930-8DD3-4B52802B88E1}" type="pres">
      <dgm:prSet presAssocID="{35EC5BD9-079C-4539-9B97-636D150538C6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39BBF023-4476-40B7-A129-6F2F071F1926}" type="pres">
      <dgm:prSet presAssocID="{8449BBBE-04B3-4D8C-B89B-395A7E2D5C4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5E12B5-CBC7-4657-83C7-70F6D84D72C2}" type="pres">
      <dgm:prSet presAssocID="{D238067A-14C3-4A75-8EB9-B438E073DF51}" presName="sibTrans" presStyleLbl="sibTrans2D1" presStyleIdx="1" presStyleCnt="3"/>
      <dgm:spPr/>
      <dgm:t>
        <a:bodyPr/>
        <a:lstStyle/>
        <a:p>
          <a:endParaRPr lang="ru-RU"/>
        </a:p>
      </dgm:t>
    </dgm:pt>
    <dgm:pt modelId="{C36F8F67-5F8E-4725-931C-22B9AEDA7385}" type="pres">
      <dgm:prSet presAssocID="{D238067A-14C3-4A75-8EB9-B438E073DF51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94FA74A0-1D93-4F8B-BEC1-03A946F4ACE8}" type="pres">
      <dgm:prSet presAssocID="{CF86B67B-E038-412D-8354-FFC85E3D043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6BA0DF1-3C72-4857-B19C-6ADBD9F654D7}" type="pres">
      <dgm:prSet presAssocID="{86028F7C-082A-42FA-B712-2AE095BA8778}" presName="sibTrans" presStyleLbl="sibTrans2D1" presStyleIdx="2" presStyleCnt="3"/>
      <dgm:spPr/>
      <dgm:t>
        <a:bodyPr/>
        <a:lstStyle/>
        <a:p>
          <a:endParaRPr lang="ru-RU"/>
        </a:p>
      </dgm:t>
    </dgm:pt>
    <dgm:pt modelId="{94DC5EAC-1880-43EB-AA43-F53484657698}" type="pres">
      <dgm:prSet presAssocID="{86028F7C-082A-42FA-B712-2AE095BA8778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F3DDB002-101C-42EB-88DD-612F9F69FC5F}" type="pres">
      <dgm:prSet presAssocID="{9A98F6AB-C339-4F47-8968-11F50E793DB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0180CDF-1117-42C2-8371-87E1CC799132}" type="presOf" srcId="{86028F7C-082A-42FA-B712-2AE095BA8778}" destId="{94DC5EAC-1880-43EB-AA43-F53484657698}" srcOrd="1" destOrd="0" presId="urn:microsoft.com/office/officeart/2005/8/layout/process2"/>
    <dgm:cxn modelId="{03CA7562-2C44-4A0B-A0C8-1F60F40AAD03}" srcId="{C77D48AA-58D6-46A5-9743-7B4F945DF30D}" destId="{8449BBBE-04B3-4D8C-B89B-395A7E2D5C4D}" srcOrd="1" destOrd="0" parTransId="{B861A23C-F181-4C9F-BA5F-32FEFA75F63D}" sibTransId="{D238067A-14C3-4A75-8EB9-B438E073DF51}"/>
    <dgm:cxn modelId="{0DCFAAB3-920A-43D4-9B80-123AD0EE49E5}" type="presOf" srcId="{8449BBBE-04B3-4D8C-B89B-395A7E2D5C4D}" destId="{39BBF023-4476-40B7-A129-6F2F071F1926}" srcOrd="0" destOrd="0" presId="urn:microsoft.com/office/officeart/2005/8/layout/process2"/>
    <dgm:cxn modelId="{59EC45AA-A2DE-4497-8910-541261D6C703}" srcId="{C77D48AA-58D6-46A5-9743-7B4F945DF30D}" destId="{CF86B67B-E038-412D-8354-FFC85E3D0438}" srcOrd="2" destOrd="0" parTransId="{AA276959-BA32-4CA9-A6E8-6C887ABAE824}" sibTransId="{86028F7C-082A-42FA-B712-2AE095BA8778}"/>
    <dgm:cxn modelId="{511E7B10-D230-43A1-BB4D-979648D3C2ED}" type="presOf" srcId="{86028F7C-082A-42FA-B712-2AE095BA8778}" destId="{06BA0DF1-3C72-4857-B19C-6ADBD9F654D7}" srcOrd="0" destOrd="0" presId="urn:microsoft.com/office/officeart/2005/8/layout/process2"/>
    <dgm:cxn modelId="{317FF4AD-9C48-49E5-B3C3-97838241A639}" type="presOf" srcId="{35EC5BD9-079C-4539-9B97-636D150538C6}" destId="{D6C8C98D-E597-44A9-B686-63918619ABF1}" srcOrd="0" destOrd="0" presId="urn:microsoft.com/office/officeart/2005/8/layout/process2"/>
    <dgm:cxn modelId="{61ED9B49-D78D-495C-A6A5-C016EAC50B5D}" type="presOf" srcId="{D238067A-14C3-4A75-8EB9-B438E073DF51}" destId="{9E5E12B5-CBC7-4657-83C7-70F6D84D72C2}" srcOrd="0" destOrd="0" presId="urn:microsoft.com/office/officeart/2005/8/layout/process2"/>
    <dgm:cxn modelId="{32CB1882-152F-4EF3-AA24-6CD30817ACDF}" srcId="{C77D48AA-58D6-46A5-9743-7B4F945DF30D}" destId="{9A98F6AB-C339-4F47-8968-11F50E793DBA}" srcOrd="3" destOrd="0" parTransId="{76C89241-26DB-4EB9-98C5-3D6535389D59}" sibTransId="{7FC88501-F999-4685-AB07-96C42F7394BB}"/>
    <dgm:cxn modelId="{35A0352B-9BE2-4E0D-8872-76E05794CBD6}" type="presOf" srcId="{9A98F6AB-C339-4F47-8968-11F50E793DBA}" destId="{F3DDB002-101C-42EB-88DD-612F9F69FC5F}" srcOrd="0" destOrd="0" presId="urn:microsoft.com/office/officeart/2005/8/layout/process2"/>
    <dgm:cxn modelId="{9400C5B9-82E7-4B98-A5A5-11E56944E24B}" type="presOf" srcId="{CF86B67B-E038-412D-8354-FFC85E3D0438}" destId="{94FA74A0-1D93-4F8B-BEC1-03A946F4ACE8}" srcOrd="0" destOrd="0" presId="urn:microsoft.com/office/officeart/2005/8/layout/process2"/>
    <dgm:cxn modelId="{1A221388-2126-4F32-A4F3-9854DE3BD381}" type="presOf" srcId="{C77D48AA-58D6-46A5-9743-7B4F945DF30D}" destId="{26907CF5-2C91-4E1E-817A-7E7260CC0249}" srcOrd="0" destOrd="0" presId="urn:microsoft.com/office/officeart/2005/8/layout/process2"/>
    <dgm:cxn modelId="{44A56777-4F7E-4549-B8A4-7F546FE331EA}" type="presOf" srcId="{35EC5BD9-079C-4539-9B97-636D150538C6}" destId="{386DFED4-82E4-4930-8DD3-4B52802B88E1}" srcOrd="1" destOrd="0" presId="urn:microsoft.com/office/officeart/2005/8/layout/process2"/>
    <dgm:cxn modelId="{882B45B5-CFD8-4502-A7F2-69174F5558AD}" srcId="{C77D48AA-58D6-46A5-9743-7B4F945DF30D}" destId="{B802F8A3-CAE9-4490-A3F9-2B71BDDE3B7C}" srcOrd="0" destOrd="0" parTransId="{785D99B2-87F2-4C22-A6F0-57DFBB4794E1}" sibTransId="{35EC5BD9-079C-4539-9B97-636D150538C6}"/>
    <dgm:cxn modelId="{79580B43-113C-4748-AD1F-E5D7000996A8}" type="presOf" srcId="{D238067A-14C3-4A75-8EB9-B438E073DF51}" destId="{C36F8F67-5F8E-4725-931C-22B9AEDA7385}" srcOrd="1" destOrd="0" presId="urn:microsoft.com/office/officeart/2005/8/layout/process2"/>
    <dgm:cxn modelId="{429C5E51-D4AA-408F-955F-BBC84A81290E}" type="presOf" srcId="{B802F8A3-CAE9-4490-A3F9-2B71BDDE3B7C}" destId="{8AD02653-B03D-4842-B8F4-A693ACED4C67}" srcOrd="0" destOrd="0" presId="urn:microsoft.com/office/officeart/2005/8/layout/process2"/>
    <dgm:cxn modelId="{65622C80-26D6-43D3-B156-AE6636C6C7AA}" type="presParOf" srcId="{26907CF5-2C91-4E1E-817A-7E7260CC0249}" destId="{8AD02653-B03D-4842-B8F4-A693ACED4C67}" srcOrd="0" destOrd="0" presId="urn:microsoft.com/office/officeart/2005/8/layout/process2"/>
    <dgm:cxn modelId="{3CEDAF56-052E-4475-A1F5-A6B8EA475304}" type="presParOf" srcId="{26907CF5-2C91-4E1E-817A-7E7260CC0249}" destId="{D6C8C98D-E597-44A9-B686-63918619ABF1}" srcOrd="1" destOrd="0" presId="urn:microsoft.com/office/officeart/2005/8/layout/process2"/>
    <dgm:cxn modelId="{8BA62484-EE3F-4F7C-B3D7-B3A16B0834FE}" type="presParOf" srcId="{D6C8C98D-E597-44A9-B686-63918619ABF1}" destId="{386DFED4-82E4-4930-8DD3-4B52802B88E1}" srcOrd="0" destOrd="0" presId="urn:microsoft.com/office/officeart/2005/8/layout/process2"/>
    <dgm:cxn modelId="{1E70CB47-884E-479A-8D84-7DC963DD5EB7}" type="presParOf" srcId="{26907CF5-2C91-4E1E-817A-7E7260CC0249}" destId="{39BBF023-4476-40B7-A129-6F2F071F1926}" srcOrd="2" destOrd="0" presId="urn:microsoft.com/office/officeart/2005/8/layout/process2"/>
    <dgm:cxn modelId="{0F8ABC5C-AF41-434B-BA23-2E635EDD740D}" type="presParOf" srcId="{26907CF5-2C91-4E1E-817A-7E7260CC0249}" destId="{9E5E12B5-CBC7-4657-83C7-70F6D84D72C2}" srcOrd="3" destOrd="0" presId="urn:microsoft.com/office/officeart/2005/8/layout/process2"/>
    <dgm:cxn modelId="{3AF33091-E74D-41F5-9A95-BDA225B882E4}" type="presParOf" srcId="{9E5E12B5-CBC7-4657-83C7-70F6D84D72C2}" destId="{C36F8F67-5F8E-4725-931C-22B9AEDA7385}" srcOrd="0" destOrd="0" presId="urn:microsoft.com/office/officeart/2005/8/layout/process2"/>
    <dgm:cxn modelId="{2E73B774-B843-4BC7-8683-63DB98C515A6}" type="presParOf" srcId="{26907CF5-2C91-4E1E-817A-7E7260CC0249}" destId="{94FA74A0-1D93-4F8B-BEC1-03A946F4ACE8}" srcOrd="4" destOrd="0" presId="urn:microsoft.com/office/officeart/2005/8/layout/process2"/>
    <dgm:cxn modelId="{B6578C63-5D7D-4912-8FF7-6DF6263D995E}" type="presParOf" srcId="{26907CF5-2C91-4E1E-817A-7E7260CC0249}" destId="{06BA0DF1-3C72-4857-B19C-6ADBD9F654D7}" srcOrd="5" destOrd="0" presId="urn:microsoft.com/office/officeart/2005/8/layout/process2"/>
    <dgm:cxn modelId="{153A415B-14D2-4D7C-ACB1-A078A89635FC}" type="presParOf" srcId="{06BA0DF1-3C72-4857-B19C-6ADBD9F654D7}" destId="{94DC5EAC-1880-43EB-AA43-F53484657698}" srcOrd="0" destOrd="0" presId="urn:microsoft.com/office/officeart/2005/8/layout/process2"/>
    <dgm:cxn modelId="{20355E2C-FD3D-4D6C-8C6A-C818611D7931}" type="presParOf" srcId="{26907CF5-2C91-4E1E-817A-7E7260CC0249}" destId="{F3DDB002-101C-42EB-88DD-612F9F69FC5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78B68-B0E2-429E-9C41-B45A74F6829C}">
      <dsp:nvSpPr>
        <dsp:cNvPr id="0" name=""/>
        <dsp:cNvSpPr/>
      </dsp:nvSpPr>
      <dsp:spPr>
        <a:xfrm>
          <a:off x="3571" y="274171"/>
          <a:ext cx="1561703" cy="10687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MATLAB model</a:t>
          </a:r>
          <a:endParaRPr lang="ru-RU" sz="1700" kern="1200" dirty="0"/>
        </a:p>
      </dsp:txBody>
      <dsp:txXfrm>
        <a:off x="34875" y="305475"/>
        <a:ext cx="1499095" cy="1006182"/>
      </dsp:txXfrm>
    </dsp:sp>
    <dsp:sp modelId="{324C330C-05E8-4CAE-919A-5E081417118C}">
      <dsp:nvSpPr>
        <dsp:cNvPr id="0" name=""/>
        <dsp:cNvSpPr/>
      </dsp:nvSpPr>
      <dsp:spPr>
        <a:xfrm>
          <a:off x="1721445" y="61491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1721445" y="692375"/>
        <a:ext cx="231757" cy="232382"/>
      </dsp:txXfrm>
    </dsp:sp>
    <dsp:sp modelId="{35F44B84-1BAC-48BD-B3C1-03278AFD5C0C}">
      <dsp:nvSpPr>
        <dsp:cNvPr id="0" name=""/>
        <dsp:cNvSpPr/>
      </dsp:nvSpPr>
      <dsp:spPr>
        <a:xfrm>
          <a:off x="2189956" y="274171"/>
          <a:ext cx="1561703" cy="10687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Functional simulation (Testbench)</a:t>
          </a:r>
          <a:endParaRPr lang="ru-RU" sz="1700" kern="1200" dirty="0"/>
        </a:p>
      </dsp:txBody>
      <dsp:txXfrm>
        <a:off x="2221260" y="305475"/>
        <a:ext cx="1499095" cy="1006182"/>
      </dsp:txXfrm>
    </dsp:sp>
    <dsp:sp modelId="{276F2C8B-2904-4865-ADC3-F9E1EAD8ABA6}">
      <dsp:nvSpPr>
        <dsp:cNvPr id="0" name=""/>
        <dsp:cNvSpPr/>
      </dsp:nvSpPr>
      <dsp:spPr>
        <a:xfrm>
          <a:off x="3907829" y="61491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3907829" y="692375"/>
        <a:ext cx="231757" cy="232382"/>
      </dsp:txXfrm>
    </dsp:sp>
    <dsp:sp modelId="{72B66847-E372-4C4D-B2D0-3A61F60C17CF}">
      <dsp:nvSpPr>
        <dsp:cNvPr id="0" name=""/>
        <dsp:cNvSpPr/>
      </dsp:nvSpPr>
      <dsp:spPr>
        <a:xfrm>
          <a:off x="4376340" y="274171"/>
          <a:ext cx="1561703" cy="10687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Synthesis, implementation and bitstream generating</a:t>
          </a:r>
          <a:endParaRPr lang="ru-RU" sz="1700" kern="1200" dirty="0"/>
        </a:p>
      </dsp:txBody>
      <dsp:txXfrm>
        <a:off x="4407644" y="305475"/>
        <a:ext cx="1499095" cy="1006182"/>
      </dsp:txXfrm>
    </dsp:sp>
    <dsp:sp modelId="{432B6F84-A4B0-47A2-B368-DC9A19A5684C}">
      <dsp:nvSpPr>
        <dsp:cNvPr id="0" name=""/>
        <dsp:cNvSpPr/>
      </dsp:nvSpPr>
      <dsp:spPr>
        <a:xfrm>
          <a:off x="6094214" y="61491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6094214" y="692375"/>
        <a:ext cx="231757" cy="232382"/>
      </dsp:txXfrm>
    </dsp:sp>
    <dsp:sp modelId="{CB9E7DE5-84D8-4840-A074-CC6164214347}">
      <dsp:nvSpPr>
        <dsp:cNvPr id="0" name=""/>
        <dsp:cNvSpPr/>
      </dsp:nvSpPr>
      <dsp:spPr>
        <a:xfrm>
          <a:off x="6562724" y="274171"/>
          <a:ext cx="1561703" cy="10687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Debugging using logic analyzer and VIO IP core </a:t>
          </a:r>
          <a:endParaRPr lang="ru-RU" sz="1700" kern="1200" dirty="0"/>
        </a:p>
      </dsp:txBody>
      <dsp:txXfrm>
        <a:off x="6594028" y="305475"/>
        <a:ext cx="1499095" cy="10061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02653-B03D-4842-B8F4-A693ACED4C67}">
      <dsp:nvSpPr>
        <dsp:cNvPr id="0" name=""/>
        <dsp:cNvSpPr/>
      </dsp:nvSpPr>
      <dsp:spPr>
        <a:xfrm>
          <a:off x="501015" y="2645"/>
          <a:ext cx="1771650" cy="9842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Real LFM input  signal 28…32 MHz</a:t>
          </a:r>
          <a:endParaRPr lang="ru-RU" sz="2000" kern="1200" dirty="0"/>
        </a:p>
      </dsp:txBody>
      <dsp:txXfrm>
        <a:off x="529843" y="31473"/>
        <a:ext cx="1713994" cy="926594"/>
      </dsp:txXfrm>
    </dsp:sp>
    <dsp:sp modelId="{D6C8C98D-E597-44A9-B686-63918619ABF1}">
      <dsp:nvSpPr>
        <dsp:cNvPr id="0" name=""/>
        <dsp:cNvSpPr/>
      </dsp:nvSpPr>
      <dsp:spPr>
        <a:xfrm rot="5400000">
          <a:off x="1202294" y="1011502"/>
          <a:ext cx="369093" cy="44291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/>
        </a:p>
      </dsp:txBody>
      <dsp:txXfrm rot="-5400000">
        <a:off x="1253967" y="1048411"/>
        <a:ext cx="265748" cy="258365"/>
      </dsp:txXfrm>
    </dsp:sp>
    <dsp:sp modelId="{39BBF023-4476-40B7-A129-6F2F071F1926}">
      <dsp:nvSpPr>
        <dsp:cNvPr id="0" name=""/>
        <dsp:cNvSpPr/>
      </dsp:nvSpPr>
      <dsp:spPr>
        <a:xfrm>
          <a:off x="501015" y="1479020"/>
          <a:ext cx="1771650" cy="9842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COS and SIN Multipliers</a:t>
          </a:r>
          <a:endParaRPr lang="ru-RU" sz="2000" kern="1200" dirty="0"/>
        </a:p>
      </dsp:txBody>
      <dsp:txXfrm>
        <a:off x="529843" y="1507848"/>
        <a:ext cx="1713994" cy="926594"/>
      </dsp:txXfrm>
    </dsp:sp>
    <dsp:sp modelId="{9E5E12B5-CBC7-4657-83C7-70F6D84D72C2}">
      <dsp:nvSpPr>
        <dsp:cNvPr id="0" name=""/>
        <dsp:cNvSpPr/>
      </dsp:nvSpPr>
      <dsp:spPr>
        <a:xfrm rot="5400000">
          <a:off x="1202294" y="2487877"/>
          <a:ext cx="369093" cy="44291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/>
        </a:p>
      </dsp:txBody>
      <dsp:txXfrm rot="-5400000">
        <a:off x="1253967" y="2524786"/>
        <a:ext cx="265748" cy="258365"/>
      </dsp:txXfrm>
    </dsp:sp>
    <dsp:sp modelId="{94FA74A0-1D93-4F8B-BEC1-03A946F4ACE8}">
      <dsp:nvSpPr>
        <dsp:cNvPr id="0" name=""/>
        <dsp:cNvSpPr/>
      </dsp:nvSpPr>
      <dsp:spPr>
        <a:xfrm>
          <a:off x="501015" y="2955396"/>
          <a:ext cx="1771650" cy="9842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Low Pass FIR (anti-aliasing)</a:t>
          </a:r>
          <a:endParaRPr lang="ru-RU" sz="2000" kern="1200" dirty="0"/>
        </a:p>
      </dsp:txBody>
      <dsp:txXfrm>
        <a:off x="529843" y="2984224"/>
        <a:ext cx="1713994" cy="926594"/>
      </dsp:txXfrm>
    </dsp:sp>
    <dsp:sp modelId="{06BA0DF1-3C72-4857-B19C-6ADBD9F654D7}">
      <dsp:nvSpPr>
        <dsp:cNvPr id="0" name=""/>
        <dsp:cNvSpPr/>
      </dsp:nvSpPr>
      <dsp:spPr>
        <a:xfrm rot="5400000">
          <a:off x="1202294" y="3964252"/>
          <a:ext cx="369093" cy="44291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/>
        </a:p>
      </dsp:txBody>
      <dsp:txXfrm rot="-5400000">
        <a:off x="1253967" y="4001161"/>
        <a:ext cx="265748" cy="258365"/>
      </dsp:txXfrm>
    </dsp:sp>
    <dsp:sp modelId="{F3DDB002-101C-42EB-88DD-612F9F69FC5F}">
      <dsp:nvSpPr>
        <dsp:cNvPr id="0" name=""/>
        <dsp:cNvSpPr/>
      </dsp:nvSpPr>
      <dsp:spPr>
        <a:xfrm>
          <a:off x="501015" y="4431771"/>
          <a:ext cx="1771650" cy="9842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Down sampling</a:t>
          </a:r>
          <a:endParaRPr lang="ru-RU" sz="2000" kern="1200" dirty="0"/>
        </a:p>
      </dsp:txBody>
      <dsp:txXfrm>
        <a:off x="529843" y="4460599"/>
        <a:ext cx="1713994" cy="926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9E40912-773D-4C01-815F-02B5A41D867C}" type="datetimeFigureOut">
              <a:rPr lang="x-none" smtClean="0"/>
              <a:t>03.12.2020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7256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03.12.2020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3428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03.12.2020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89323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03.12.2020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415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03.12.2020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31299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03.12.2020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76371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03.12.2020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5764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03.12.2020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99527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03.12.2020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0935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03.12.2020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5953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03.12.2020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1332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03.12.2020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7403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03.12.2020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6667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03.12.2020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8629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03.12.2020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2811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03.12.2020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1620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03.12.2020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6763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40912-773D-4C01-815F-02B5A41D867C}" type="datetimeFigureOut">
              <a:rPr lang="x-none" smtClean="0"/>
              <a:t>03.12.2020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64270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D34D5AB-D328-45F9-8CED-A85C8EA79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8987" y="1971228"/>
            <a:ext cx="7090610" cy="10956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IQ demodulator and decimation</a:t>
            </a:r>
            <a:r>
              <a:rPr lang="ru-RU" dirty="0" smtClean="0"/>
              <a:t> (</a:t>
            </a:r>
            <a:r>
              <a:rPr lang="en-US" dirty="0" smtClean="0"/>
              <a:t>HDL design</a:t>
            </a:r>
            <a:r>
              <a:rPr lang="ru-RU" dirty="0" smtClean="0"/>
              <a:t>)</a:t>
            </a:r>
            <a:endParaRPr lang="x-none" dirty="0"/>
          </a:p>
        </p:txBody>
      </p:sp>
      <p:sp>
        <p:nvSpPr>
          <p:cNvPr id="6" name="TextBox 5"/>
          <p:cNvSpPr txBox="1"/>
          <p:nvPr/>
        </p:nvSpPr>
        <p:spPr>
          <a:xfrm>
            <a:off x="2438399" y="5418676"/>
            <a:ext cx="5967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Aleksei Rostov, PhD, </a:t>
            </a:r>
          </a:p>
          <a:p>
            <a:r>
              <a:rPr lang="en-US" sz="2000" dirty="0" smtClean="0"/>
              <a:t>Senior R&amp;D Engineer, </a:t>
            </a:r>
          </a:p>
          <a:p>
            <a:r>
              <a:rPr lang="en-US" sz="2000" dirty="0" smtClean="0"/>
              <a:t>FPGA/Embedded Linux Developer,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leksei.rostov@protonmail.com</a:t>
            </a:r>
            <a:endParaRPr lang="ru-RU" sz="20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46" r="83040" b="44263"/>
          <a:stretch/>
        </p:blipFill>
        <p:spPr bwMode="auto">
          <a:xfrm>
            <a:off x="6859587" y="5120519"/>
            <a:ext cx="3959225" cy="1539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Figure 1 from Analog IQ impairments in Zero-IF radar receivers: Analysis,  measurements and digital compensation | Semantic Schola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59"/>
          <a:stretch/>
        </p:blipFill>
        <p:spPr bwMode="auto">
          <a:xfrm>
            <a:off x="8001000" y="3747300"/>
            <a:ext cx="4251108" cy="167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50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583279" y="2017018"/>
            <a:ext cx="6898105" cy="749643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DESIGN FLOW</a:t>
            </a:r>
            <a:endParaRPr lang="ru-RU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3252317350"/>
              </p:ext>
            </p:extLst>
          </p:nvPr>
        </p:nvGraphicFramePr>
        <p:xfrm>
          <a:off x="2222332" y="2645444"/>
          <a:ext cx="8128000" cy="1617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Группа 6"/>
          <p:cNvGrpSpPr/>
          <p:nvPr/>
        </p:nvGrpSpPr>
        <p:grpSpPr>
          <a:xfrm>
            <a:off x="3689959" y="4427677"/>
            <a:ext cx="5243880" cy="2244283"/>
            <a:chOff x="725119" y="2340080"/>
            <a:chExt cx="5712561" cy="245724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68" t="31852" r="1023" b="24814"/>
            <a:stretch/>
          </p:blipFill>
          <p:spPr bwMode="auto">
            <a:xfrm>
              <a:off x="725119" y="2340080"/>
              <a:ext cx="5712561" cy="2457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Прямоугольник 5"/>
            <p:cNvSpPr/>
            <p:nvPr/>
          </p:nvSpPr>
          <p:spPr>
            <a:xfrm>
              <a:off x="1327149" y="2755900"/>
              <a:ext cx="1714500" cy="1397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4000" y="165437"/>
            <a:ext cx="1000759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AGENTA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IQ demodulator and decimation filter MATLAB model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HDL design and implementation (Verilog) of </a:t>
            </a:r>
            <a:r>
              <a:rPr lang="en-US" sz="2800" dirty="0"/>
              <a:t>Decimation FIR filter</a:t>
            </a:r>
            <a:endParaRPr lang="en-US" sz="2800" dirty="0" smtClean="0"/>
          </a:p>
          <a:p>
            <a:pPr marL="342900" indent="-342900">
              <a:buAutoNum type="arabicPeriod"/>
            </a:pPr>
            <a:r>
              <a:rPr lang="en-US" sz="2800" dirty="0" smtClean="0"/>
              <a:t>Decimation </a:t>
            </a:r>
            <a:r>
              <a:rPr lang="en-US" sz="2800" dirty="0"/>
              <a:t>FIR filter </a:t>
            </a:r>
            <a:r>
              <a:rPr lang="en-US" sz="2800" dirty="0" smtClean="0"/>
              <a:t>AXIS IP core creation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80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Missing Half the Signal | Analog Dev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578" y="1090140"/>
            <a:ext cx="6361813" cy="219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19589" y="3322757"/>
            <a:ext cx="449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IQ demodulator with decimation</a:t>
            </a:r>
            <a:endParaRPr lang="ru-RU" sz="24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54" t="37037" r="7046" b="39259"/>
          <a:stretch/>
        </p:blipFill>
        <p:spPr bwMode="auto">
          <a:xfrm>
            <a:off x="1084577" y="4116618"/>
            <a:ext cx="6375173" cy="206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026268" y="6308993"/>
            <a:ext cx="449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FIR filter with multiplexed output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26978" y="0"/>
            <a:ext cx="29380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MATLAB model</a:t>
            </a:r>
            <a:endParaRPr lang="en-US" sz="3600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447359856"/>
              </p:ext>
            </p:extLst>
          </p:nvPr>
        </p:nvGraphicFramePr>
        <p:xfrm>
          <a:off x="8046720" y="1079981"/>
          <a:ext cx="277368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51520" y="544613"/>
            <a:ext cx="224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Model structure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0614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021797" y="0"/>
            <a:ext cx="6898105" cy="749643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FIR filter hardware design and implementation</a:t>
            </a:r>
            <a:endParaRPr lang="ru-RU" sz="2000" dirty="0"/>
          </a:p>
        </p:txBody>
      </p:sp>
      <p:pic>
        <p:nvPicPr>
          <p:cNvPr id="4100" name="Picture 4" descr="SoC Zynq device for portable wireless applications | Nutaq | Avada A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02" y="676918"/>
            <a:ext cx="6091555" cy="188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73527" y="2490727"/>
            <a:ext cx="449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FIR filter direct form</a:t>
            </a:r>
            <a:endParaRPr lang="ru-RU" sz="24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02" y="2956560"/>
            <a:ext cx="2023718" cy="3722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685" y="2956560"/>
            <a:ext cx="1540430" cy="3722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Стрелка вправо с вырезом 12"/>
          <p:cNvSpPr/>
          <p:nvPr/>
        </p:nvSpPr>
        <p:spPr>
          <a:xfrm>
            <a:off x="2863822" y="4602480"/>
            <a:ext cx="711200" cy="508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04" name="Picture 8" descr="What is Systolic Multiply-Accumulate - Community Forum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4" t="38558" r="7675" b="4268"/>
          <a:stretch/>
        </p:blipFill>
        <p:spPr bwMode="auto">
          <a:xfrm>
            <a:off x="6733626" y="676918"/>
            <a:ext cx="5389046" cy="188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0" t="11923" r="5419"/>
          <a:stretch/>
        </p:blipFill>
        <p:spPr bwMode="auto">
          <a:xfrm>
            <a:off x="5809398" y="4602480"/>
            <a:ext cx="4797418" cy="2076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The UltraScale DSP48E2: More DSP in every slice - Community Forum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712" y="2721558"/>
            <a:ext cx="4817960" cy="204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83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116967" y="696723"/>
            <a:ext cx="4601808" cy="2584061"/>
            <a:chOff x="1871980" y="1388178"/>
            <a:chExt cx="3995420" cy="1602671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1871980" y="1388178"/>
              <a:ext cx="3995420" cy="160267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8" name="Группа 27"/>
            <p:cNvGrpSpPr/>
            <p:nvPr/>
          </p:nvGrpSpPr>
          <p:grpSpPr>
            <a:xfrm>
              <a:off x="2011680" y="1466215"/>
              <a:ext cx="3734434" cy="1376962"/>
              <a:chOff x="5143500" y="1024608"/>
              <a:chExt cx="3734434" cy="1376962"/>
            </a:xfrm>
          </p:grpSpPr>
          <p:sp>
            <p:nvSpPr>
              <p:cNvPr id="5" name="Прямоугольник 4"/>
              <p:cNvSpPr/>
              <p:nvPr/>
            </p:nvSpPr>
            <p:spPr>
              <a:xfrm>
                <a:off x="6116320" y="1492250"/>
                <a:ext cx="1656080" cy="90932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Mem</a:t>
                </a:r>
                <a:r>
                  <a:rPr lang="en-US" dirty="0" smtClean="0"/>
                  <a:t> file</a:t>
                </a:r>
              </a:p>
              <a:p>
                <a:pPr algn="ctr"/>
                <a:r>
                  <a:rPr lang="en-US" dirty="0" smtClean="0"/>
                  <a:t>TAPS</a:t>
                </a:r>
              </a:p>
              <a:p>
                <a:pPr algn="ctr"/>
                <a:r>
                  <a:rPr lang="en-US" dirty="0" smtClean="0"/>
                  <a:t>Width</a:t>
                </a:r>
                <a:endParaRPr lang="ru-RU" dirty="0"/>
              </a:p>
            </p:txBody>
          </p:sp>
          <p:cxnSp>
            <p:nvCxnSpPr>
              <p:cNvPr id="7" name="Прямая соединительная линия 6"/>
              <p:cNvCxnSpPr/>
              <p:nvPr/>
            </p:nvCxnSpPr>
            <p:spPr>
              <a:xfrm>
                <a:off x="5851525" y="1841500"/>
                <a:ext cx="353695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единительная линия 8"/>
              <p:cNvCxnSpPr/>
              <p:nvPr/>
            </p:nvCxnSpPr>
            <p:spPr>
              <a:xfrm>
                <a:off x="5851525" y="2043430"/>
                <a:ext cx="353695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единительная линия 9"/>
              <p:cNvCxnSpPr/>
              <p:nvPr/>
            </p:nvCxnSpPr>
            <p:spPr>
              <a:xfrm>
                <a:off x="6845300" y="1319530"/>
                <a:ext cx="0" cy="24003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/>
              <p:cNvCxnSpPr/>
              <p:nvPr/>
            </p:nvCxnSpPr>
            <p:spPr>
              <a:xfrm>
                <a:off x="7122160" y="1319530"/>
                <a:ext cx="0" cy="19050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5143500" y="1544320"/>
                <a:ext cx="989013" cy="171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in_data</a:t>
                </a:r>
                <a:endParaRPr lang="ru-RU" sz="12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153977" y="1813838"/>
                <a:ext cx="874395" cy="171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in_vld</a:t>
                </a:r>
                <a:endParaRPr lang="ru-RU" sz="12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622256" y="1042530"/>
                <a:ext cx="4460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clk</a:t>
                </a:r>
                <a:endParaRPr lang="ru-RU" sz="12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944360" y="1024608"/>
                <a:ext cx="4460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rstn</a:t>
                </a:r>
                <a:endParaRPr lang="ru-RU" sz="1200" dirty="0"/>
              </a:p>
            </p:txBody>
          </p:sp>
          <p:cxnSp>
            <p:nvCxnSpPr>
              <p:cNvPr id="21" name="Прямая соединительная линия 20"/>
              <p:cNvCxnSpPr/>
              <p:nvPr/>
            </p:nvCxnSpPr>
            <p:spPr>
              <a:xfrm>
                <a:off x="7705725" y="1820188"/>
                <a:ext cx="353695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единительная линия 21"/>
              <p:cNvCxnSpPr/>
              <p:nvPr/>
            </p:nvCxnSpPr>
            <p:spPr>
              <a:xfrm>
                <a:off x="7712074" y="2053242"/>
                <a:ext cx="353695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7888921" y="1561961"/>
                <a:ext cx="989013" cy="171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fir_data</a:t>
                </a:r>
                <a:endParaRPr lang="ru-RU" sz="1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890349" y="1816516"/>
                <a:ext cx="874395" cy="171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fir_vld</a:t>
                </a:r>
                <a:endParaRPr lang="ru-RU" sz="1200" dirty="0"/>
              </a:p>
            </p:txBody>
          </p:sp>
          <p:cxnSp>
            <p:nvCxnSpPr>
              <p:cNvPr id="25" name="Прямая соединительная линия 24"/>
              <p:cNvCxnSpPr/>
              <p:nvPr/>
            </p:nvCxnSpPr>
            <p:spPr>
              <a:xfrm flipV="1">
                <a:off x="5955346" y="1804531"/>
                <a:ext cx="73026" cy="7393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>
              <a:xfrm flipV="1">
                <a:off x="7853836" y="1779547"/>
                <a:ext cx="73026" cy="7393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3000693" y="1966458"/>
              <a:ext cx="1135699" cy="171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f</a:t>
              </a:r>
              <a:r>
                <a:rPr lang="en-US" sz="1200" dirty="0" err="1" smtClean="0"/>
                <a:t>ir_dec.v</a:t>
              </a:r>
              <a:endParaRPr lang="ru-RU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71980" y="1388178"/>
              <a:ext cx="1135699" cy="171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f</a:t>
              </a:r>
              <a:r>
                <a:rPr lang="en-US" sz="1200" dirty="0" err="1" smtClean="0"/>
                <a:t>ir_dec_tb.v</a:t>
              </a:r>
              <a:endParaRPr lang="ru-RU" sz="1200" dirty="0"/>
            </a:p>
          </p:txBody>
        </p:sp>
      </p:grpSp>
      <p:sp>
        <p:nvSpPr>
          <p:cNvPr id="32" name="Прямоугольник 31"/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1518410" y="3433906"/>
            <a:ext cx="449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Modules for functional simulation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6969758" y="580422"/>
            <a:ext cx="1250727" cy="7112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DDS</a:t>
            </a:r>
            <a:endParaRPr lang="ru-RU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8808718" y="581358"/>
            <a:ext cx="1250727" cy="7112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ILA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6969759" y="1583339"/>
            <a:ext cx="1250727" cy="7112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DDS compiler</a:t>
            </a:r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8808719" y="1583339"/>
            <a:ext cx="1250727" cy="7112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 decimator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8007125" y="2685821"/>
            <a:ext cx="1250727" cy="71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Clock generator</a:t>
            </a:r>
            <a:endParaRPr lang="ru-RU" dirty="0"/>
          </a:p>
        </p:txBody>
      </p:sp>
      <p:cxnSp>
        <p:nvCxnSpPr>
          <p:cNvPr id="40" name="Прямая соединительная линия 39"/>
          <p:cNvCxnSpPr>
            <a:stCxn id="38" idx="1"/>
          </p:cNvCxnSpPr>
          <p:nvPr/>
        </p:nvCxnSpPr>
        <p:spPr>
          <a:xfrm flipH="1">
            <a:off x="6660403" y="3041452"/>
            <a:ext cx="134672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 flipV="1">
            <a:off x="6660403" y="936989"/>
            <a:ext cx="0" cy="2104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endCxn id="34" idx="1"/>
          </p:cNvCxnSpPr>
          <p:nvPr/>
        </p:nvCxnSpPr>
        <p:spPr>
          <a:xfrm>
            <a:off x="6660403" y="936053"/>
            <a:ext cx="30935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endCxn id="36" idx="1"/>
          </p:cNvCxnSpPr>
          <p:nvPr/>
        </p:nvCxnSpPr>
        <p:spPr>
          <a:xfrm>
            <a:off x="6660403" y="1938970"/>
            <a:ext cx="3093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38" idx="3"/>
          </p:cNvCxnSpPr>
          <p:nvPr/>
        </p:nvCxnSpPr>
        <p:spPr>
          <a:xfrm>
            <a:off x="9257852" y="3041452"/>
            <a:ext cx="112111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flipV="1">
            <a:off x="10378963" y="940860"/>
            <a:ext cx="0" cy="21005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endCxn id="35" idx="3"/>
          </p:cNvCxnSpPr>
          <p:nvPr/>
        </p:nvCxnSpPr>
        <p:spPr>
          <a:xfrm flipH="1" flipV="1">
            <a:off x="10059445" y="936989"/>
            <a:ext cx="319518" cy="3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>
            <a:stCxn id="37" idx="3"/>
          </p:cNvCxnSpPr>
          <p:nvPr/>
        </p:nvCxnSpPr>
        <p:spPr>
          <a:xfrm>
            <a:off x="10059446" y="1938970"/>
            <a:ext cx="3195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Стрелка вниз 62"/>
          <p:cNvSpPr/>
          <p:nvPr/>
        </p:nvSpPr>
        <p:spPr>
          <a:xfrm>
            <a:off x="7432562" y="1301844"/>
            <a:ext cx="325121" cy="2698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Стрелка вниз 63"/>
          <p:cNvSpPr/>
          <p:nvPr/>
        </p:nvSpPr>
        <p:spPr>
          <a:xfrm rot="10800000">
            <a:off x="9271521" y="1302296"/>
            <a:ext cx="325121" cy="2698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Стрелка вниз 64"/>
          <p:cNvSpPr/>
          <p:nvPr/>
        </p:nvSpPr>
        <p:spPr>
          <a:xfrm rot="16200000">
            <a:off x="8378490" y="1676695"/>
            <a:ext cx="325121" cy="4533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6467873" y="3433906"/>
            <a:ext cx="449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Hardware design for FPGA</a:t>
            </a:r>
            <a:endParaRPr lang="ru-RU" dirty="0"/>
          </a:p>
        </p:txBody>
      </p:sp>
      <p:sp>
        <p:nvSpPr>
          <p:cNvPr id="68" name="Заголовок 1"/>
          <p:cNvSpPr>
            <a:spLocks noGrp="1"/>
          </p:cNvSpPr>
          <p:nvPr>
            <p:ph type="title"/>
          </p:nvPr>
        </p:nvSpPr>
        <p:spPr>
          <a:xfrm>
            <a:off x="2117557" y="0"/>
            <a:ext cx="6898105" cy="749643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PROJECT MODULES</a:t>
            </a:r>
            <a:endParaRPr lang="ru-RU" sz="2000" dirty="0"/>
          </a:p>
        </p:txBody>
      </p:sp>
      <p:grpSp>
        <p:nvGrpSpPr>
          <p:cNvPr id="97" name="Группа 96"/>
          <p:cNvGrpSpPr/>
          <p:nvPr/>
        </p:nvGrpSpPr>
        <p:grpSpPr>
          <a:xfrm>
            <a:off x="3637281" y="4087899"/>
            <a:ext cx="5378381" cy="2624671"/>
            <a:chOff x="873761" y="4087899"/>
            <a:chExt cx="5378381" cy="2624671"/>
          </a:xfrm>
        </p:grpSpPr>
        <p:sp>
          <p:nvSpPr>
            <p:cNvPr id="70" name="Прямоугольник 69"/>
            <p:cNvSpPr/>
            <p:nvPr/>
          </p:nvSpPr>
          <p:spPr>
            <a:xfrm>
              <a:off x="1935374" y="4087899"/>
              <a:ext cx="2931266" cy="223162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935374" y="4087899"/>
              <a:ext cx="130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</a:t>
              </a:r>
              <a:r>
                <a:rPr lang="en-US" sz="1200" dirty="0" smtClean="0"/>
                <a:t>ontrol_dds.v</a:t>
              </a:r>
              <a:endParaRPr lang="ru-RU" sz="1200" dirty="0"/>
            </a:p>
          </p:txBody>
        </p:sp>
        <p:sp>
          <p:nvSpPr>
            <p:cNvPr id="72" name="Прямоугольник 71"/>
            <p:cNvSpPr/>
            <p:nvPr/>
          </p:nvSpPr>
          <p:spPr>
            <a:xfrm>
              <a:off x="2688229" y="4386936"/>
              <a:ext cx="1110420" cy="73307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Timer process</a:t>
              </a:r>
              <a:endParaRPr lang="ru-RU" dirty="0"/>
            </a:p>
          </p:txBody>
        </p:sp>
        <p:sp>
          <p:nvSpPr>
            <p:cNvPr id="73" name="Прямоугольник 72"/>
            <p:cNvSpPr/>
            <p:nvPr/>
          </p:nvSpPr>
          <p:spPr>
            <a:xfrm>
              <a:off x="2689061" y="5293220"/>
              <a:ext cx="1110420" cy="73307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Phase computing process</a:t>
              </a:r>
              <a:endParaRPr lang="ru-RU" dirty="0"/>
            </a:p>
          </p:txBody>
        </p:sp>
        <p:cxnSp>
          <p:nvCxnSpPr>
            <p:cNvPr id="74" name="Прямая соединительная линия 73"/>
            <p:cNvCxnSpPr/>
            <p:nvPr/>
          </p:nvCxnSpPr>
          <p:spPr>
            <a:xfrm>
              <a:off x="1601150" y="4477721"/>
              <a:ext cx="4073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/>
            <p:cNvCxnSpPr/>
            <p:nvPr/>
          </p:nvCxnSpPr>
          <p:spPr>
            <a:xfrm flipV="1">
              <a:off x="1720728" y="4418114"/>
              <a:ext cx="84109" cy="119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/>
            <p:nvPr/>
          </p:nvCxnSpPr>
          <p:spPr>
            <a:xfrm>
              <a:off x="1601150" y="4795943"/>
              <a:ext cx="4073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720728" y="4736336"/>
              <a:ext cx="84109" cy="119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/>
            <p:nvPr/>
          </p:nvCxnSpPr>
          <p:spPr>
            <a:xfrm>
              <a:off x="1601542" y="5107391"/>
              <a:ext cx="4073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/>
            <p:cNvCxnSpPr/>
            <p:nvPr/>
          </p:nvCxnSpPr>
          <p:spPr>
            <a:xfrm flipV="1">
              <a:off x="1721120" y="5047784"/>
              <a:ext cx="84109" cy="119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/>
            <p:nvPr/>
          </p:nvCxnSpPr>
          <p:spPr>
            <a:xfrm>
              <a:off x="1611310" y="5423126"/>
              <a:ext cx="4073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/>
            <p:nvPr/>
          </p:nvCxnSpPr>
          <p:spPr>
            <a:xfrm>
              <a:off x="1615390" y="5677126"/>
              <a:ext cx="4073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/>
            <p:cNvCxnSpPr/>
            <p:nvPr/>
          </p:nvCxnSpPr>
          <p:spPr>
            <a:xfrm>
              <a:off x="4770013" y="4891759"/>
              <a:ext cx="4073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единительная линия 84"/>
            <p:cNvCxnSpPr/>
            <p:nvPr/>
          </p:nvCxnSpPr>
          <p:spPr>
            <a:xfrm>
              <a:off x="4777326" y="5267523"/>
              <a:ext cx="4073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5113026" y="4597836"/>
              <a:ext cx="11391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phase_data</a:t>
              </a:r>
              <a:endParaRPr lang="ru-RU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131951" y="4990524"/>
              <a:ext cx="10071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phase_vld</a:t>
              </a:r>
              <a:endParaRPr lang="ru-RU" sz="1200" dirty="0"/>
            </a:p>
          </p:txBody>
        </p:sp>
        <p:cxnSp>
          <p:nvCxnSpPr>
            <p:cNvPr id="88" name="Прямая соединительная линия 87"/>
            <p:cNvCxnSpPr/>
            <p:nvPr/>
          </p:nvCxnSpPr>
          <p:spPr>
            <a:xfrm flipV="1">
              <a:off x="4940603" y="4826231"/>
              <a:ext cx="84109" cy="119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/>
            <p:nvPr/>
          </p:nvCxnSpPr>
          <p:spPr>
            <a:xfrm>
              <a:off x="4786329" y="5580462"/>
              <a:ext cx="4073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5113026" y="5303463"/>
              <a:ext cx="10071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sync</a:t>
              </a:r>
              <a:endParaRPr lang="ru-RU" sz="12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8672" y="4191217"/>
              <a:ext cx="6824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</a:t>
              </a:r>
              <a:r>
                <a:rPr lang="en-US" sz="1200" dirty="0" smtClean="0"/>
                <a:t>req_0</a:t>
              </a:r>
              <a:endParaRPr lang="ru-RU" sz="12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19583" y="4539264"/>
              <a:ext cx="6293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dfreq</a:t>
              </a:r>
              <a:endParaRPr lang="ru-RU" sz="12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18672" y="4843007"/>
              <a:ext cx="742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t_mod</a:t>
              </a:r>
              <a:endParaRPr lang="ru-RU" sz="12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73761" y="5217512"/>
              <a:ext cx="734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</a:t>
              </a:r>
              <a:r>
                <a:rPr lang="en-US" sz="1200" dirty="0" smtClean="0"/>
                <a:t>urn_on</a:t>
              </a:r>
              <a:endParaRPr lang="ru-RU" sz="12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76652" y="5521255"/>
              <a:ext cx="742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sin2lfm</a:t>
              </a:r>
              <a:endParaRPr lang="ru-RU" sz="12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252476" y="6343238"/>
              <a:ext cx="4491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Controller for DDS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61678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Составная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686</TotalTime>
  <Words>163</Words>
  <Application>Microsoft Office PowerPoint</Application>
  <PresentationFormat>Произвольный</PresentationFormat>
  <Paragraphs>57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Контур</vt:lpstr>
      <vt:lpstr>IQ demodulator and decimation (HDL design)</vt:lpstr>
      <vt:lpstr>DESIGN FLOW</vt:lpstr>
      <vt:lpstr>Презентация PowerPoint</vt:lpstr>
      <vt:lpstr>FIR filter hardware design and implementation</vt:lpstr>
      <vt:lpstr>PROJECT MODULES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Aleksei Rostov</dc:creator>
  <cp:lastModifiedBy>Alexey Rostov</cp:lastModifiedBy>
  <cp:revision>42</cp:revision>
  <dcterms:created xsi:type="dcterms:W3CDTF">2020-11-10T14:20:06Z</dcterms:created>
  <dcterms:modified xsi:type="dcterms:W3CDTF">2020-12-03T05:53:05Z</dcterms:modified>
</cp:coreProperties>
</file>