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900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340-4CA7-4EB7-8181-2DA0EE1807F6}" type="datetimeFigureOut">
              <a:rPr lang="fa-IR" smtClean="0"/>
              <a:t>6/4/1441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6CF0-3680-4F21-849E-5CF37BFEF79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6036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340-4CA7-4EB7-8181-2DA0EE1807F6}" type="datetimeFigureOut">
              <a:rPr lang="fa-IR" smtClean="0"/>
              <a:t>6/4/1441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6CF0-3680-4F21-849E-5CF37BFEF79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7623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340-4CA7-4EB7-8181-2DA0EE1807F6}" type="datetimeFigureOut">
              <a:rPr lang="fa-IR" smtClean="0"/>
              <a:t>6/4/1441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6CF0-3680-4F21-849E-5CF37BFEF79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2709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340-4CA7-4EB7-8181-2DA0EE1807F6}" type="datetimeFigureOut">
              <a:rPr lang="fa-IR" smtClean="0"/>
              <a:t>6/4/1441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6CF0-3680-4F21-849E-5CF37BFEF79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7944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340-4CA7-4EB7-8181-2DA0EE1807F6}" type="datetimeFigureOut">
              <a:rPr lang="fa-IR" smtClean="0"/>
              <a:t>6/4/1441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6CF0-3680-4F21-849E-5CF37BFEF79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0142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340-4CA7-4EB7-8181-2DA0EE1807F6}" type="datetimeFigureOut">
              <a:rPr lang="fa-IR" smtClean="0"/>
              <a:t>6/4/1441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6CF0-3680-4F21-849E-5CF37BFEF79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0102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340-4CA7-4EB7-8181-2DA0EE1807F6}" type="datetimeFigureOut">
              <a:rPr lang="fa-IR" smtClean="0"/>
              <a:t>6/4/1441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6CF0-3680-4F21-849E-5CF37BFEF79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9691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340-4CA7-4EB7-8181-2DA0EE1807F6}" type="datetimeFigureOut">
              <a:rPr lang="fa-IR" smtClean="0"/>
              <a:t>6/4/1441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6CF0-3680-4F21-849E-5CF37BFEF79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6411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340-4CA7-4EB7-8181-2DA0EE1807F6}" type="datetimeFigureOut">
              <a:rPr lang="fa-IR" smtClean="0"/>
              <a:t>6/4/1441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6CF0-3680-4F21-849E-5CF37BFEF79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3256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340-4CA7-4EB7-8181-2DA0EE1807F6}" type="datetimeFigureOut">
              <a:rPr lang="fa-IR" smtClean="0"/>
              <a:t>6/4/1441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6CF0-3680-4F21-849E-5CF37BFEF79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6670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3340-4CA7-4EB7-8181-2DA0EE1807F6}" type="datetimeFigureOut">
              <a:rPr lang="fa-IR" smtClean="0"/>
              <a:t>6/4/1441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A6CF0-3680-4F21-849E-5CF37BFEF79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2793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13340-4CA7-4EB7-8181-2DA0EE1807F6}" type="datetimeFigureOut">
              <a:rPr lang="fa-IR" smtClean="0"/>
              <a:t>6/4/1441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A6CF0-3680-4F21-849E-5CF37BFEF799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3729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60000"/>
                <a:lumOff val="40000"/>
              </a:schemeClr>
            </a:gs>
            <a:gs pos="87000">
              <a:schemeClr val="tx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38125" y="374650"/>
            <a:ext cx="1498600" cy="7493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cs typeface="B Titr" panose="00000700000000000000" pitchFamily="2" charset="-78"/>
              </a:rPr>
              <a:t>Step 1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987550" y="374650"/>
            <a:ext cx="1498600" cy="7493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cs typeface="B Titr" panose="00000700000000000000" pitchFamily="2" charset="-78"/>
              </a:rPr>
              <a:t>Step 2</a:t>
            </a:r>
            <a:endParaRPr lang="fa-IR" dirty="0">
              <a:cs typeface="B Titr" panose="00000700000000000000" pitchFamily="2" charset="-7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657600" y="374650"/>
            <a:ext cx="1498600" cy="7493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cs typeface="B Titr" panose="00000700000000000000" pitchFamily="2" charset="-78"/>
              </a:rPr>
              <a:t>Step 3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327650" y="374650"/>
            <a:ext cx="1498600" cy="7493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cs typeface="B Titr" panose="00000700000000000000" pitchFamily="2" charset="-78"/>
              </a:rPr>
              <a:t>Step 4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97700" y="374650"/>
            <a:ext cx="1498600" cy="7493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cs typeface="B Titr" panose="00000700000000000000" pitchFamily="2" charset="-78"/>
              </a:rPr>
              <a:t>Step 5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667750" y="374650"/>
            <a:ext cx="1498600" cy="7493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cs typeface="B Titr" panose="00000700000000000000" pitchFamily="2" charset="-78"/>
              </a:rPr>
              <a:t>Step 6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0337800" y="374650"/>
            <a:ext cx="1498600" cy="7493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cs typeface="B Titr" panose="00000700000000000000" pitchFamily="2" charset="-78"/>
              </a:rPr>
              <a:t>Step 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4627" y="1028700"/>
            <a:ext cx="1624403" cy="571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Fundamental</a:t>
            </a:r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0287589" y="1054100"/>
            <a:ext cx="1634133" cy="546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Machine Learning</a:t>
            </a:r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645110" y="1054100"/>
            <a:ext cx="1535520" cy="571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Frameworks,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Libraries..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968552" y="1054100"/>
            <a:ext cx="1567846" cy="571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GUI</a:t>
            </a:r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299882" y="1054100"/>
            <a:ext cx="1589269" cy="571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Data Base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MySql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638539" y="1054100"/>
            <a:ext cx="1544647" cy="571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OOP</a:t>
            </a:r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56197" y="1028700"/>
            <a:ext cx="1556727" cy="571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Tools</a:t>
            </a:r>
            <a:endParaRPr lang="fa-IR" dirty="0">
              <a:solidFill>
                <a:srgbClr val="C00000"/>
              </a:solidFill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238125" y="1701800"/>
            <a:ext cx="1498600" cy="4838700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مقدمات برنامه نویسی پایتون</a:t>
            </a:r>
          </a:p>
          <a:p>
            <a:pPr algn="r"/>
            <a:endParaRPr lang="fa-IR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ساختمان های داده </a:t>
            </a:r>
          </a:p>
          <a:p>
            <a:pPr algn="r"/>
            <a:endParaRPr lang="fa-IR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ساختار های شرطی</a:t>
            </a:r>
          </a:p>
          <a:p>
            <a:pPr algn="r"/>
            <a:endParaRPr lang="fa-IR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ساختار های تکرار</a:t>
            </a:r>
          </a:p>
          <a:p>
            <a:pPr algn="r"/>
            <a:endParaRPr lang="fa-IR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توابع </a:t>
            </a:r>
          </a:p>
          <a:p>
            <a:pPr algn="r"/>
            <a:endParaRPr lang="en-US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Generator</a:t>
            </a:r>
          </a:p>
          <a:p>
            <a:pPr algn="r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endParaRPr lang="fa-IR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پروژه های تقویت تفکر برنامه نویسی </a:t>
            </a:r>
          </a:p>
          <a:p>
            <a:pPr algn="r"/>
            <a:endParaRPr lang="fa-IR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کتابخانه های استاندارد پایتون</a:t>
            </a:r>
          </a:p>
          <a:p>
            <a:pPr algn="r"/>
            <a:endParaRPr lang="fa-IR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رمزنگاری در پایتون</a:t>
            </a:r>
          </a:p>
          <a:p>
            <a:pPr algn="r"/>
            <a:endParaRPr lang="fa-IR" sz="1400" dirty="0" smtClean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پروژه های مسابقات برنامه نویسی</a:t>
            </a:r>
          </a:p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و...</a:t>
            </a:r>
            <a:endParaRPr lang="en-US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1967309" y="1701800"/>
            <a:ext cx="1498600" cy="4838700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1400" dirty="0" smtClean="0">
              <a:cs typeface="B Nazanin" panose="00000400000000000000" pitchFamily="2" charset="-78"/>
            </a:endParaRPr>
          </a:p>
          <a:p>
            <a:pPr algn="r"/>
            <a:endParaRPr lang="en-US" sz="1400" dirty="0">
              <a:cs typeface="B Nazanin" panose="00000400000000000000" pitchFamily="2" charset="-78"/>
            </a:endParaRPr>
          </a:p>
          <a:p>
            <a:pPr algn="l"/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Regular expression</a:t>
            </a:r>
          </a:p>
          <a:p>
            <a:pPr algn="l"/>
            <a:endParaRPr lang="en-US" sz="13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l"/>
            <a:r>
              <a:rPr lang="en-US" sz="13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JSON </a:t>
            </a:r>
          </a:p>
          <a:p>
            <a:pPr algn="l"/>
            <a:endParaRPr lang="en-US" sz="13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l"/>
            <a:endParaRPr lang="en-US" sz="1300" dirty="0" smtClean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l"/>
            <a:endParaRPr lang="en-US" sz="1300" dirty="0">
              <a:cs typeface="B Nazanin" panose="00000400000000000000" pitchFamily="2" charset="-78"/>
            </a:endParaRPr>
          </a:p>
          <a:p>
            <a:pPr algn="l"/>
            <a:endParaRPr lang="en-US" sz="1300" dirty="0" smtClean="0">
              <a:cs typeface="B Nazanin" panose="00000400000000000000" pitchFamily="2" charset="-78"/>
            </a:endParaRPr>
          </a:p>
          <a:p>
            <a:pPr algn="l"/>
            <a:endParaRPr lang="en-US" sz="1300" dirty="0">
              <a:cs typeface="B Nazanin" panose="00000400000000000000" pitchFamily="2" charset="-78"/>
            </a:endParaRPr>
          </a:p>
          <a:p>
            <a:pPr algn="l"/>
            <a:endParaRPr lang="en-US" sz="1300" dirty="0" smtClean="0">
              <a:cs typeface="B Nazanin" panose="00000400000000000000" pitchFamily="2" charset="-78"/>
            </a:endParaRPr>
          </a:p>
          <a:p>
            <a:pPr algn="l"/>
            <a:endParaRPr lang="en-US" sz="1300" dirty="0">
              <a:cs typeface="B Nazanin" panose="00000400000000000000" pitchFamily="2" charset="-78"/>
            </a:endParaRPr>
          </a:p>
          <a:p>
            <a:pPr algn="l"/>
            <a:endParaRPr lang="en-US" sz="1300" dirty="0" smtClean="0">
              <a:cs typeface="B Nazanin" panose="00000400000000000000" pitchFamily="2" charset="-78"/>
            </a:endParaRPr>
          </a:p>
          <a:p>
            <a:pPr algn="l"/>
            <a:endParaRPr lang="en-US" sz="1300" dirty="0">
              <a:cs typeface="B Nazanin" panose="00000400000000000000" pitchFamily="2" charset="-78"/>
            </a:endParaRPr>
          </a:p>
          <a:p>
            <a:pPr algn="l"/>
            <a:endParaRPr lang="en-US" sz="1300" dirty="0" smtClean="0">
              <a:cs typeface="B Nazanin" panose="00000400000000000000" pitchFamily="2" charset="-78"/>
            </a:endParaRPr>
          </a:p>
          <a:p>
            <a:pPr algn="l"/>
            <a:endParaRPr lang="en-US" sz="1300" dirty="0">
              <a:cs typeface="B Nazanin" panose="00000400000000000000" pitchFamily="2" charset="-78"/>
            </a:endParaRPr>
          </a:p>
          <a:p>
            <a:pPr algn="l"/>
            <a:endParaRPr lang="en-US" sz="1300" dirty="0" smtClean="0">
              <a:cs typeface="B Nazanin" panose="00000400000000000000" pitchFamily="2" charset="-78"/>
            </a:endParaRPr>
          </a:p>
          <a:p>
            <a:pPr algn="l"/>
            <a:endParaRPr lang="en-US" sz="1300" dirty="0">
              <a:cs typeface="B Nazanin" panose="00000400000000000000" pitchFamily="2" charset="-78"/>
            </a:endParaRPr>
          </a:p>
          <a:p>
            <a:pPr algn="l"/>
            <a:endParaRPr lang="en-US" sz="1300" dirty="0" smtClean="0">
              <a:cs typeface="B Nazanin" panose="00000400000000000000" pitchFamily="2" charset="-78"/>
            </a:endParaRPr>
          </a:p>
          <a:p>
            <a:pPr algn="l"/>
            <a:endParaRPr lang="en-US" sz="1300" dirty="0">
              <a:cs typeface="B Nazanin" panose="00000400000000000000" pitchFamily="2" charset="-78"/>
            </a:endParaRPr>
          </a:p>
          <a:p>
            <a:pPr algn="l"/>
            <a:endParaRPr lang="en-US" sz="1300" dirty="0" smtClean="0">
              <a:cs typeface="B Nazanin" panose="00000400000000000000" pitchFamily="2" charset="-78"/>
            </a:endParaRPr>
          </a:p>
          <a:p>
            <a:pPr algn="l"/>
            <a:endParaRPr lang="en-US" sz="1300" dirty="0">
              <a:cs typeface="B Nazanin" panose="00000400000000000000" pitchFamily="2" charset="-78"/>
            </a:endParaRPr>
          </a:p>
          <a:p>
            <a:pPr algn="l"/>
            <a:endParaRPr lang="en-US" sz="1300" dirty="0" smtClean="0">
              <a:cs typeface="B Nazanin" panose="00000400000000000000" pitchFamily="2" charset="-78"/>
            </a:endParaRPr>
          </a:p>
          <a:p>
            <a:pPr algn="l"/>
            <a:endParaRPr lang="en-US" sz="1300" dirty="0">
              <a:cs typeface="B Nazanin" panose="00000400000000000000" pitchFamily="2" charset="-78"/>
            </a:endParaRPr>
          </a:p>
          <a:p>
            <a:pPr algn="l"/>
            <a:endParaRPr lang="en-US" sz="1300" dirty="0" smtClean="0">
              <a:cs typeface="B Nazanin" panose="00000400000000000000" pitchFamily="2" charset="-78"/>
            </a:endParaRPr>
          </a:p>
          <a:p>
            <a:pPr algn="l"/>
            <a:endParaRPr lang="en-US" sz="1300" dirty="0">
              <a:cs typeface="B Nazanin" panose="00000400000000000000" pitchFamily="2" charset="-78"/>
            </a:endParaRPr>
          </a:p>
          <a:p>
            <a:pPr algn="l"/>
            <a:endParaRPr lang="en-US" sz="1300" dirty="0" smtClean="0">
              <a:cs typeface="B Nazanin" panose="00000400000000000000" pitchFamily="2" charset="-78"/>
            </a:endParaRPr>
          </a:p>
          <a:p>
            <a:pPr algn="l"/>
            <a:endParaRPr lang="en-US" sz="1300" dirty="0">
              <a:cs typeface="B Nazanin" panose="00000400000000000000" pitchFamily="2" charset="-78"/>
            </a:endParaRP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6997700" y="1701800"/>
            <a:ext cx="1498600" cy="4838700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آشنایی با کتابخانه </a:t>
            </a:r>
            <a:endParaRPr lang="fa-IR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l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PyQt5</a:t>
            </a:r>
          </a:p>
          <a:p>
            <a:pPr algn="l"/>
            <a:endParaRPr lang="fa-IR" sz="1400" dirty="0" smtClean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l"/>
            <a:endParaRPr lang="en-US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Qt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 Designer </a:t>
            </a:r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نصب</a:t>
            </a:r>
          </a:p>
          <a:p>
            <a:pPr algn="r"/>
            <a:endParaRPr lang="en-US" sz="1400" dirty="0" smtClean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نوشتن اولین برنامه گرافیکی</a:t>
            </a:r>
          </a:p>
          <a:p>
            <a:pPr algn="r"/>
            <a:endParaRPr lang="fa-IR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آشنایی با برنامه نویسی رویدادگرا</a:t>
            </a:r>
          </a:p>
          <a:p>
            <a:pPr algn="l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Signal</a:t>
            </a:r>
          </a:p>
          <a:p>
            <a:pPr algn="l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Connect</a:t>
            </a:r>
          </a:p>
          <a:p>
            <a:pPr algn="l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Event Handling</a:t>
            </a:r>
          </a:p>
          <a:p>
            <a:pPr algn="l"/>
            <a:endParaRPr lang="en-US" sz="1400" dirty="0" smtClean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و...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endParaRPr lang="en-US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endParaRPr lang="en-US" sz="1400" dirty="0" smtClean="0">
              <a:cs typeface="B Nazanin" panose="00000400000000000000" pitchFamily="2" charset="-78"/>
            </a:endParaRPr>
          </a:p>
          <a:p>
            <a:pPr algn="r"/>
            <a:endParaRPr lang="en-US" sz="1400" dirty="0">
              <a:cs typeface="B Nazanin" panose="00000400000000000000" pitchFamily="2" charset="-78"/>
            </a:endParaRPr>
          </a:p>
          <a:p>
            <a:pPr algn="r"/>
            <a:endParaRPr lang="en-US" sz="1400" dirty="0" smtClean="0">
              <a:cs typeface="B Nazanin" panose="00000400000000000000" pitchFamily="2" charset="-78"/>
            </a:endParaRPr>
          </a:p>
          <a:p>
            <a:pPr algn="r"/>
            <a:endParaRPr lang="en-US" sz="1400" dirty="0">
              <a:cs typeface="B Nazanin" panose="00000400000000000000" pitchFamily="2" charset="-78"/>
            </a:endParaRPr>
          </a:p>
          <a:p>
            <a:pPr algn="r"/>
            <a:endParaRPr lang="en-US" sz="1400" dirty="0" smtClean="0">
              <a:cs typeface="B Nazanin" panose="00000400000000000000" pitchFamily="2" charset="-78"/>
            </a:endParaRPr>
          </a:p>
          <a:p>
            <a:pPr algn="r"/>
            <a:endParaRPr lang="fa-IR" sz="1400" dirty="0">
              <a:cs typeface="B Nazanin" panose="00000400000000000000" pitchFamily="2" charset="-78"/>
            </a:endParaRPr>
          </a:p>
          <a:p>
            <a:pPr algn="r"/>
            <a:endParaRPr lang="en-US" sz="1400" dirty="0">
              <a:cs typeface="B Nazanin" panose="00000400000000000000" pitchFamily="2" charset="-78"/>
            </a:endParaRPr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>
            <a:off x="5332416" y="1701800"/>
            <a:ext cx="1498600" cy="4838700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نصب کتابخانه</a:t>
            </a:r>
          </a:p>
          <a:p>
            <a:pPr algn="r"/>
            <a:endParaRPr lang="fa-IR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اتصال به پایگاه داده</a:t>
            </a:r>
          </a:p>
          <a:p>
            <a:pPr algn="r"/>
            <a:endParaRPr lang="fa-IR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عملیات اصلی روی دیتا بیس</a:t>
            </a:r>
            <a:endParaRPr lang="en-US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l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CREATE</a:t>
            </a:r>
          </a:p>
          <a:p>
            <a:pPr algn="l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READ</a:t>
            </a:r>
          </a:p>
          <a:p>
            <a:pPr algn="l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UPDATE</a:t>
            </a:r>
          </a:p>
          <a:p>
            <a:pPr algn="l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DELETE</a:t>
            </a:r>
          </a:p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و...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l"/>
            <a:endParaRPr lang="en-US" sz="1400" dirty="0">
              <a:cs typeface="B Nazanin" panose="00000400000000000000" pitchFamily="2" charset="-78"/>
            </a:endParaRPr>
          </a:p>
          <a:p>
            <a:pPr algn="l"/>
            <a:endParaRPr lang="en-US" sz="1400" dirty="0" smtClean="0">
              <a:cs typeface="B Nazanin" panose="00000400000000000000" pitchFamily="2" charset="-78"/>
            </a:endParaRPr>
          </a:p>
          <a:p>
            <a:pPr algn="l"/>
            <a:endParaRPr lang="en-US" sz="1400" dirty="0">
              <a:cs typeface="B Nazanin" panose="00000400000000000000" pitchFamily="2" charset="-78"/>
            </a:endParaRPr>
          </a:p>
          <a:p>
            <a:pPr algn="l"/>
            <a:endParaRPr lang="en-US" sz="1400" dirty="0" smtClean="0">
              <a:cs typeface="B Nazanin" panose="00000400000000000000" pitchFamily="2" charset="-78"/>
            </a:endParaRPr>
          </a:p>
          <a:p>
            <a:pPr algn="l"/>
            <a:endParaRPr lang="en-US" sz="1400" dirty="0">
              <a:cs typeface="B Nazanin" panose="00000400000000000000" pitchFamily="2" charset="-78"/>
            </a:endParaRPr>
          </a:p>
          <a:p>
            <a:pPr algn="l"/>
            <a:endParaRPr lang="en-US" sz="1400" dirty="0" smtClean="0">
              <a:cs typeface="B Nazanin" panose="00000400000000000000" pitchFamily="2" charset="-78"/>
            </a:endParaRPr>
          </a:p>
          <a:p>
            <a:pPr algn="l"/>
            <a:endParaRPr lang="en-US" sz="1400" dirty="0" smtClean="0">
              <a:cs typeface="B Nazanin" panose="00000400000000000000" pitchFamily="2" charset="-78"/>
            </a:endParaRPr>
          </a:p>
          <a:p>
            <a:pPr algn="l"/>
            <a:endParaRPr lang="en-US" sz="1400" dirty="0">
              <a:cs typeface="B Nazanin" panose="00000400000000000000" pitchFamily="2" charset="-78"/>
            </a:endParaRPr>
          </a:p>
          <a:p>
            <a:pPr algn="l"/>
            <a:endParaRPr lang="en-US" sz="1400" dirty="0" smtClean="0">
              <a:cs typeface="B Nazanin" panose="00000400000000000000" pitchFamily="2" charset="-78"/>
            </a:endParaRPr>
          </a:p>
          <a:p>
            <a:pPr algn="l"/>
            <a:endParaRPr lang="en-US" sz="1400" dirty="0">
              <a:cs typeface="B Nazanin" panose="00000400000000000000" pitchFamily="2" charset="-78"/>
            </a:endParaRPr>
          </a:p>
          <a:p>
            <a:pPr algn="l"/>
            <a:endParaRPr lang="en-US" sz="1400" dirty="0" smtClean="0">
              <a:cs typeface="B Nazanin" panose="00000400000000000000" pitchFamily="2" charset="-78"/>
            </a:endParaRPr>
          </a:p>
          <a:p>
            <a:pPr algn="l"/>
            <a:endParaRPr lang="en-US" sz="1400" dirty="0">
              <a:cs typeface="B Nazanin" panose="00000400000000000000" pitchFamily="2" charset="-78"/>
            </a:endParaRPr>
          </a:p>
          <a:p>
            <a:pPr algn="l"/>
            <a:endParaRPr lang="en-US" sz="1400" dirty="0" smtClean="0">
              <a:cs typeface="B Nazanin" panose="00000400000000000000" pitchFamily="2" charset="-78"/>
            </a:endParaRP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3643694" y="1701800"/>
            <a:ext cx="1498600" cy="4838700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مفاهیم اولیه شی گرایی </a:t>
            </a:r>
          </a:p>
          <a:p>
            <a:pPr algn="r"/>
            <a:endParaRPr lang="fa-IR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چرا شی گرایی؟</a:t>
            </a:r>
          </a:p>
          <a:p>
            <a:pPr algn="r"/>
            <a:endParaRPr lang="fa-IR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بررسی متد ها و ویژگیها در کلاس</a:t>
            </a:r>
          </a:p>
          <a:p>
            <a:pPr algn="r"/>
            <a:endParaRPr lang="fa-IR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ساختن شی </a:t>
            </a:r>
          </a:p>
          <a:p>
            <a:pPr algn="r"/>
            <a:endParaRPr lang="fa-IR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Constructors</a:t>
            </a:r>
          </a:p>
          <a:p>
            <a:pPr algn="r"/>
            <a:endParaRPr lang="en-US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Inheritance</a:t>
            </a:r>
            <a:endParaRPr lang="fa-IR" sz="1400" dirty="0" smtClean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endParaRPr lang="en-US" sz="1400" dirty="0" smtClean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endParaRPr lang="en-US" sz="1400" dirty="0">
              <a:cs typeface="B Nazanin" panose="00000400000000000000" pitchFamily="2" charset="-78"/>
            </a:endParaRPr>
          </a:p>
          <a:p>
            <a:pPr algn="r"/>
            <a:endParaRPr lang="en-US" sz="1400" dirty="0" smtClean="0">
              <a:cs typeface="B Nazanin" panose="00000400000000000000" pitchFamily="2" charset="-78"/>
            </a:endParaRPr>
          </a:p>
          <a:p>
            <a:pPr algn="r"/>
            <a:endParaRPr lang="en-US" sz="1400" dirty="0">
              <a:cs typeface="B Nazanin" panose="00000400000000000000" pitchFamily="2" charset="-78"/>
            </a:endParaRPr>
          </a:p>
          <a:p>
            <a:pPr algn="r"/>
            <a:endParaRPr lang="en-US" sz="1400" dirty="0" smtClean="0">
              <a:cs typeface="B Nazanin" panose="00000400000000000000" pitchFamily="2" charset="-78"/>
            </a:endParaRPr>
          </a:p>
          <a:p>
            <a:pPr algn="r"/>
            <a:endParaRPr lang="en-US" sz="1400" dirty="0">
              <a:cs typeface="B Nazanin" panose="00000400000000000000" pitchFamily="2" charset="-78"/>
            </a:endParaRPr>
          </a:p>
          <a:p>
            <a:pPr algn="r"/>
            <a:endParaRPr lang="en-US" sz="1400" dirty="0" smtClean="0">
              <a:cs typeface="B Nazanin" panose="00000400000000000000" pitchFamily="2" charset="-78"/>
            </a:endParaRPr>
          </a:p>
          <a:p>
            <a:pPr algn="r"/>
            <a:endParaRPr lang="en-US" sz="1400" dirty="0">
              <a:cs typeface="B Nazanin" panose="00000400000000000000" pitchFamily="2" charset="-78"/>
            </a:endParaRPr>
          </a:p>
          <a:p>
            <a:pPr algn="r"/>
            <a:endParaRPr lang="en-US" sz="1400" dirty="0" smtClean="0">
              <a:cs typeface="B Nazanin" panose="00000400000000000000" pitchFamily="2" charset="-78"/>
            </a:endParaRPr>
          </a:p>
          <a:p>
            <a:pPr algn="r"/>
            <a:endParaRPr lang="en-US" sz="1400" dirty="0">
              <a:cs typeface="B Nazanin" panose="00000400000000000000" pitchFamily="2" charset="-78"/>
            </a:endParaRPr>
          </a:p>
          <a:p>
            <a:pPr algn="r"/>
            <a:endParaRPr lang="fa-IR" sz="1400" dirty="0">
              <a:cs typeface="B Nazanin" panose="00000400000000000000" pitchFamily="2" charset="-78"/>
            </a:endParaRPr>
          </a:p>
          <a:p>
            <a:pPr algn="r"/>
            <a:r>
              <a:rPr lang="fa-IR" sz="1400" dirty="0" smtClean="0">
                <a:cs typeface="B Nazanin" panose="00000400000000000000" pitchFamily="2" charset="-78"/>
              </a:rPr>
              <a:t> </a:t>
            </a:r>
            <a:r>
              <a:rPr lang="en-US" sz="1400" dirty="0" smtClean="0">
                <a:cs typeface="B Nazanin" panose="00000400000000000000" pitchFamily="2" charset="-78"/>
              </a:rPr>
              <a:t> </a:t>
            </a:r>
            <a:endParaRPr lang="en-US" sz="1400" dirty="0">
              <a:cs typeface="B Nazanin" panose="00000400000000000000" pitchFamily="2" charset="-78"/>
            </a:endParaRPr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10355355" y="1701800"/>
            <a:ext cx="1498600" cy="4838700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Scikit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-Learn </a:t>
            </a:r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کتابخانه</a:t>
            </a:r>
          </a:p>
          <a:p>
            <a:pPr algn="r"/>
            <a:endParaRPr lang="fa-IR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پروژه تشخیص پاس شدن درس دانشجو بر اساس میزان آی کیو بوسیله </a:t>
            </a:r>
          </a:p>
          <a:p>
            <a:pPr algn="l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Bayes Classifier</a:t>
            </a:r>
          </a:p>
          <a:p>
            <a:pPr algn="l"/>
            <a:endParaRPr lang="en-US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پروژه تشخیص جنسیت فرد براساس قد و وزن</a:t>
            </a:r>
          </a:p>
          <a:p>
            <a:pPr algn="l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KNN Classifier</a:t>
            </a:r>
          </a:p>
          <a:p>
            <a:pPr algn="l"/>
            <a:endParaRPr lang="en-US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پروژه پیش بینی جمعیت با رگرسیون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endParaRPr lang="en-US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مقدمه ای بر شبکه های عصبی، شبکه های عصبی کانوولوشنال</a:t>
            </a:r>
          </a:p>
          <a:p>
            <a:pPr algn="r"/>
            <a:endParaRPr lang="fa-IR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یادگیری انتقالی؟</a:t>
            </a:r>
          </a:p>
          <a:p>
            <a:pPr algn="r"/>
            <a:endParaRPr lang="fa-IR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آشنایی با معماری های مهم شبکه کانوولوشنی</a:t>
            </a:r>
          </a:p>
          <a:p>
            <a:pPr algn="r"/>
            <a:endParaRPr lang="fa-IR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Keras</a:t>
            </a:r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 </a:t>
            </a:r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کتابخانه</a:t>
            </a:r>
          </a:p>
          <a:p>
            <a:pPr algn="r"/>
            <a:endParaRPr lang="fa-IR" sz="1400" dirty="0" smtClean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Google </a:t>
            </a:r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Colab</a:t>
            </a:r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معرفی </a:t>
            </a:r>
          </a:p>
          <a:p>
            <a:pPr algn="r"/>
            <a:endParaRPr lang="fa-IR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پروژه نهایی دوره (پردازش تصویر)</a:t>
            </a: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8683618" y="1701800"/>
            <a:ext cx="1498600" cy="4838700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آشنایی با پکیج های زیر</a:t>
            </a:r>
          </a:p>
          <a:p>
            <a:pPr algn="r"/>
            <a:endParaRPr lang="fa-IR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l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Numpy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l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MatplotLib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l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Pandas</a:t>
            </a:r>
          </a:p>
          <a:p>
            <a:pPr algn="l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OpenCV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l"/>
            <a:r>
              <a:rPr lang="en-US" sz="1400" dirty="0" err="1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Scrapy</a:t>
            </a:r>
            <a:endParaRPr lang="en-US" sz="1400" dirty="0" smtClean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l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Selenium</a:t>
            </a:r>
          </a:p>
          <a:p>
            <a:pPr algn="l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Django</a:t>
            </a:r>
          </a:p>
          <a:p>
            <a:pPr algn="l"/>
            <a:r>
              <a:rPr lang="en-US" sz="1400" dirty="0" smtClean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Flask</a:t>
            </a:r>
          </a:p>
          <a:p>
            <a:pPr algn="l"/>
            <a:endParaRPr lang="en-US" sz="1400" dirty="0" smtClean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l"/>
            <a:endParaRPr lang="en-US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l"/>
            <a:endParaRPr lang="en-US" sz="1400" dirty="0" smtClean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l"/>
            <a:endParaRPr lang="en-US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l"/>
            <a:endParaRPr lang="en-US" sz="1400" dirty="0" smtClean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l"/>
            <a:endParaRPr lang="en-US" sz="14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algn="l"/>
            <a:endParaRPr lang="en-US" sz="1400" dirty="0" smtClean="0">
              <a:cs typeface="B Nazanin" panose="00000400000000000000" pitchFamily="2" charset="-78"/>
            </a:endParaRPr>
          </a:p>
          <a:p>
            <a:pPr algn="l"/>
            <a:endParaRPr lang="en-US" sz="1400" dirty="0">
              <a:cs typeface="B Nazanin" panose="00000400000000000000" pitchFamily="2" charset="-78"/>
            </a:endParaRPr>
          </a:p>
          <a:p>
            <a:pPr algn="l"/>
            <a:endParaRPr lang="en-US" sz="1400" dirty="0" smtClean="0">
              <a:cs typeface="B Nazanin" panose="00000400000000000000" pitchFamily="2" charset="-78"/>
            </a:endParaRPr>
          </a:p>
          <a:p>
            <a:pPr algn="l"/>
            <a:endParaRPr lang="en-US" sz="1400" dirty="0">
              <a:cs typeface="B Nazanin" panose="00000400000000000000" pitchFamily="2" charset="-78"/>
            </a:endParaRPr>
          </a:p>
          <a:p>
            <a:pPr algn="l"/>
            <a:endParaRPr lang="en-US" sz="1400" dirty="0" smtClean="0">
              <a:cs typeface="B Nazanin" panose="00000400000000000000" pitchFamily="2" charset="-78"/>
            </a:endParaRPr>
          </a:p>
          <a:p>
            <a:pPr algn="l"/>
            <a:endParaRPr lang="en-US" sz="1400" dirty="0">
              <a:cs typeface="B Nazanin" panose="00000400000000000000" pitchFamily="2" charset="-78"/>
            </a:endParaRPr>
          </a:p>
          <a:p>
            <a:pPr algn="l"/>
            <a:endParaRPr lang="en-US" sz="1400" dirty="0">
              <a:cs typeface="B Nazanin" panose="00000400000000000000" pitchFamily="2" charset="-78"/>
            </a:endParaRPr>
          </a:p>
          <a:p>
            <a:pPr algn="l"/>
            <a:endParaRPr lang="en-US" sz="1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172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205</Words>
  <Application>Microsoft Office PowerPoint</Application>
  <PresentationFormat>Widescreen</PresentationFormat>
  <Paragraphs>169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 Nazanin</vt:lpstr>
      <vt:lpstr>B Titr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2020-01-29T19:11:20Z</dcterms:created>
  <dcterms:modified xsi:type="dcterms:W3CDTF">2020-01-29T20:22:12Z</dcterms:modified>
</cp:coreProperties>
</file>