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2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6" r:id="rId3"/>
    <p:sldId id="257" r:id="rId4"/>
    <p:sldId id="258" r:id="rId5"/>
    <p:sldId id="259" r:id="rId6"/>
    <p:sldId id="261" r:id="rId7"/>
    <p:sldId id="266" r:id="rId8"/>
    <p:sldId id="262" r:id="rId9"/>
    <p:sldId id="264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cuments\Advanced%20SQL%20MySQL%20for%20Ecommerce%20Data%20Analysis\Present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Course!PivotTable1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1">
                <a:alpha val="6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2">
                <a:alpha val="85000"/>
              </a:schemeClr>
            </a:solidFill>
            <a:prstDash val="sysDash"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prstDash val="sysDash"/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chemeClr val="accent1">
                <a:alpha val="6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prstDash val="sysDash"/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1">
                <a:alpha val="6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prstDash val="sysDash"/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'Mid Course'!$C$4</c:f>
              <c:strCache>
                <c:ptCount val="1"/>
                <c:pt idx="0">
                  <c:v>sessions</c:v>
                </c:pt>
              </c:strCache>
            </c:strRef>
          </c:tx>
          <c:spPr>
            <a:ln w="22225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05C-4D35-A2DB-73F3E95C1BA6}"/>
                </c:ext>
              </c:extLst>
            </c:dLbl>
            <c:dLbl>
              <c:idx val="1"/>
              <c:layout>
                <c:manualLayout>
                  <c:x val="-1.7800752116817826E-2"/>
                  <c:y val="7.1080514774043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05C-4D35-A2DB-73F3E95C1BA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05C-4D35-A2DB-73F3E95C1BA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05C-4D35-A2DB-73F3E95C1BA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05C-4D35-A2DB-73F3E95C1BA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05C-4D35-A2DB-73F3E95C1BA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05C-4D35-A2DB-73F3E95C1BA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05C-4D35-A2DB-73F3E95C1BA6}"/>
                </c:ext>
              </c:extLst>
            </c:dLbl>
            <c:dLbl>
              <c:idx val="8"/>
              <c:layout>
                <c:manualLayout>
                  <c:x val="2.22509401460206E-3"/>
                  <c:y val="-3.99827895603991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05C-4D35-A2DB-73F3E95C1BA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05C-4D35-A2DB-73F3E95C1B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Course'!$B$5:$B$15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Course'!$C$5:$C$15</c:f>
              <c:numCache>
                <c:formatCode>#,##0</c:formatCode>
                <c:ptCount val="10"/>
                <c:pt idx="0">
                  <c:v>1860</c:v>
                </c:pt>
                <c:pt idx="1">
                  <c:v>3574</c:v>
                </c:pt>
                <c:pt idx="2">
                  <c:v>3410</c:v>
                </c:pt>
                <c:pt idx="3">
                  <c:v>3578</c:v>
                </c:pt>
                <c:pt idx="4">
                  <c:v>3811</c:v>
                </c:pt>
                <c:pt idx="5">
                  <c:v>4877</c:v>
                </c:pt>
                <c:pt idx="6">
                  <c:v>4491</c:v>
                </c:pt>
                <c:pt idx="7">
                  <c:v>5534</c:v>
                </c:pt>
                <c:pt idx="8">
                  <c:v>9715</c:v>
                </c:pt>
                <c:pt idx="9">
                  <c:v>7038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F8C-40CC-8185-36BAC5D3D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5782111"/>
        <c:axId val="502755328"/>
      </c:lineChart>
      <c:lineChart>
        <c:grouping val="standard"/>
        <c:varyColors val="0"/>
        <c:ser>
          <c:idx val="1"/>
          <c:order val="1"/>
          <c:tx>
            <c:strRef>
              <c:f>'Mid Course'!$D$4</c:f>
              <c:strCache>
                <c:ptCount val="1"/>
                <c:pt idx="0">
                  <c:v>session_to_order_cnv</c:v>
                </c:pt>
              </c:strCache>
            </c:strRef>
          </c:tx>
          <c:spPr>
            <a:ln w="22225" cap="rnd">
              <a:solidFill>
                <a:schemeClr val="accent2">
                  <a:alpha val="8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2">
                    <a:alpha val="85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5C-4D35-A2DB-73F3E95C1BA6}"/>
                </c:ext>
              </c:extLst>
            </c:dLbl>
            <c:dLbl>
              <c:idx val="1"/>
              <c:layout>
                <c:manualLayout>
                  <c:x val="-3.7866452344092416E-2"/>
                  <c:y val="-6.66379826006654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05C-4D35-A2DB-73F3E95C1BA6}"/>
                </c:ext>
              </c:extLst>
            </c:dLbl>
            <c:dLbl>
              <c:idx val="2"/>
              <c:layout>
                <c:manualLayout>
                  <c:x val="-1.893322617204625E-2"/>
                  <c:y val="-9.77357078143091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05C-4D35-A2DB-73F3E95C1BA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5C-4D35-A2DB-73F3E95C1BA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05C-4D35-A2DB-73F3E95C1BA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05C-4D35-A2DB-73F3E95C1BA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05C-4D35-A2DB-73F3E95C1BA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5C-4D35-A2DB-73F3E95C1BA6}"/>
                </c:ext>
              </c:extLst>
            </c:dLbl>
            <c:dLbl>
              <c:idx val="8"/>
              <c:layout>
                <c:manualLayout>
                  <c:x val="-3.306473440642612E-2"/>
                  <c:y val="7.81997600333014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05C-4D35-A2DB-73F3E95C1BA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5C-4D35-A2DB-73F3E95C1B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Course'!$B$5:$B$15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Course'!$D$5:$D$15</c:f>
              <c:numCache>
                <c:formatCode>0.00%;\-0.00%;0.00%</c:formatCode>
                <c:ptCount val="10"/>
                <c:pt idx="0">
                  <c:v>3.2258064516129031E-2</c:v>
                </c:pt>
                <c:pt idx="1">
                  <c:v>2.574146614437605E-2</c:v>
                </c:pt>
                <c:pt idx="2">
                  <c:v>2.8445747800586511E-2</c:v>
                </c:pt>
                <c:pt idx="3">
                  <c:v>3.3817775293460035E-2</c:v>
                </c:pt>
                <c:pt idx="4">
                  <c:v>3.8047756494358438E-2</c:v>
                </c:pt>
                <c:pt idx="5">
                  <c:v>3.7728111543981958E-2</c:v>
                </c:pt>
                <c:pt idx="6">
                  <c:v>4.1861500779336452E-2</c:v>
                </c:pt>
                <c:pt idx="7">
                  <c:v>4.2284062161185403E-2</c:v>
                </c:pt>
                <c:pt idx="8">
                  <c:v>4.2923314462171902E-2</c:v>
                </c:pt>
                <c:pt idx="9">
                  <c:v>4.7314578005115092E-2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F8C-40CC-8185-36BAC5D3D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3468672"/>
        <c:axId val="1249857392"/>
      </c:lineChart>
      <c:catAx>
        <c:axId val="1615782111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55328"/>
        <c:crosses val="autoZero"/>
        <c:auto val="1"/>
        <c:lblAlgn val="ctr"/>
        <c:lblOffset val="100"/>
        <c:noMultiLvlLbl val="1"/>
      </c:catAx>
      <c:valAx>
        <c:axId val="502755328"/>
        <c:scaling>
          <c:orientation val="minMax"/>
          <c:max val="1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dirty="0">
                    <a:solidFill>
                      <a:schemeClr val="accent1">
                        <a:alpha val="60000"/>
                      </a:schemeClr>
                    </a:solidFill>
                  </a:rPr>
                  <a:t>Total Sessions (</a:t>
                </a:r>
                <a:r>
                  <a:rPr lang="en-US" sz="1100" b="0" dirty="0" err="1">
                    <a:solidFill>
                      <a:schemeClr val="accent1">
                        <a:alpha val="60000"/>
                      </a:schemeClr>
                    </a:solidFill>
                  </a:rPr>
                  <a:t>gsearch</a:t>
                </a:r>
                <a:r>
                  <a:rPr lang="en-US" sz="1100" b="0" dirty="0">
                    <a:solidFill>
                      <a:schemeClr val="accent1">
                        <a:alpha val="60000"/>
                      </a:schemeClr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accent1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5782111"/>
        <c:crosses val="autoZero"/>
        <c:crossBetween val="between"/>
        <c:majorUnit val="2000"/>
      </c:valAx>
      <c:valAx>
        <c:axId val="12498573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2">
                        <a:alpha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dirty="0">
                    <a:solidFill>
                      <a:schemeClr val="accent2">
                        <a:alpha val="85000"/>
                      </a:schemeClr>
                    </a:solidFill>
                  </a:rPr>
                  <a:t>Order</a:t>
                </a:r>
                <a:r>
                  <a:rPr lang="en-US" sz="1100" b="0" baseline="0" dirty="0">
                    <a:solidFill>
                      <a:schemeClr val="accent2">
                        <a:alpha val="85000"/>
                      </a:schemeClr>
                    </a:solidFill>
                  </a:rPr>
                  <a:t> Conversion Ratio (</a:t>
                </a:r>
                <a:r>
                  <a:rPr lang="en-US" sz="1100" b="0" baseline="0" dirty="0" err="1">
                    <a:solidFill>
                      <a:schemeClr val="accent2">
                        <a:alpha val="85000"/>
                      </a:schemeClr>
                    </a:solidFill>
                  </a:rPr>
                  <a:t>gsearch</a:t>
                </a:r>
                <a:r>
                  <a:rPr lang="en-US" sz="1100" b="0" baseline="0" dirty="0">
                    <a:solidFill>
                      <a:schemeClr val="accent2">
                        <a:alpha val="85000"/>
                      </a:schemeClr>
                    </a:solidFill>
                  </a:rPr>
                  <a:t>) </a:t>
                </a:r>
                <a:endParaRPr lang="en-US" sz="1100" b="0" dirty="0">
                  <a:solidFill>
                    <a:schemeClr val="accent2">
                      <a:alpha val="8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accent2">
                      <a:alpha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468672"/>
        <c:crosses val="max"/>
        <c:crossBetween val="between"/>
        <c:majorUnit val="1.0000000000000002E-2"/>
      </c:valAx>
      <c:catAx>
        <c:axId val="1513468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49857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1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chemeClr val="accent1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2225" cap="rnd">
            <a:solidFill>
              <a:schemeClr val="accent1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Final!$C$125</c:f>
              <c:strCache>
                <c:ptCount val="1"/>
                <c:pt idx="0">
                  <c:v>total_revenue</c:v>
                </c:pt>
              </c:strCache>
            </c:strRef>
          </c:tx>
          <c:spPr>
            <a:ln w="22225" cap="rnd">
              <a:solidFill>
                <a:schemeClr val="accent1">
                  <a:alpha val="8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>
                    <a:alpha val="80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4-FB09-485D-B81F-BD8D0C6165CE}"/>
                </c:ext>
              </c:extLst>
            </c:dLbl>
            <c:dLbl>
              <c:idx val="1"/>
              <c:layout>
                <c:manualLayout>
                  <c:x val="-3.94330453651534E-2"/>
                  <c:y val="-7.2674002735289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FB09-485D-B81F-BD8D0C6165C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FB09-485D-B81F-BD8D0C6165C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8.4142607752977314E-2"/>
                      <c:h val="0.194496661001527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45-FB09-485D-B81F-BD8D0C6165C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6-FB09-485D-B81F-BD8D0C6165C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2-FB09-485D-B81F-BD8D0C6165C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FB09-485D-B81F-BD8D0C6165C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0-FB09-485D-B81F-BD8D0C6165C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C-FB09-485D-B81F-BD8D0C6165C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FB09-485D-B81F-BD8D0C6165CE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E-FB09-485D-B81F-BD8D0C6165C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FB09-485D-B81F-BD8D0C6165C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FB09-485D-B81F-BD8D0C6165C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A-FB09-485D-B81F-BD8D0C6165CE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FB09-485D-B81F-BD8D0C6165C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FB09-485D-B81F-BD8D0C6165C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FB09-485D-B81F-BD8D0C6165CE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6-FB09-485D-B81F-BD8D0C6165CE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FB09-485D-B81F-BD8D0C6165CE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FB09-485D-B81F-BD8D0C6165CE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FB09-485D-B81F-BD8D0C6165CE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FB09-485D-B81F-BD8D0C6165CE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FB09-485D-B81F-BD8D0C6165CE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FB09-485D-B81F-BD8D0C6165CE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FB09-485D-B81F-BD8D0C6165CE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FB09-485D-B81F-BD8D0C6165CE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FB09-485D-B81F-BD8D0C6165C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FB09-485D-B81F-BD8D0C6165C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FB09-485D-B81F-BD8D0C6165CE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FB09-485D-B81F-BD8D0C6165CE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FB09-485D-B81F-BD8D0C6165CE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FB09-485D-B81F-BD8D0C6165CE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FB09-485D-B81F-BD8D0C6165CE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FB09-485D-B81F-BD8D0C6165CE}"/>
                </c:ext>
              </c:extLst>
            </c:dLbl>
            <c:dLbl>
              <c:idx val="34"/>
              <c:layout>
                <c:manualLayout>
                  <c:x val="-1.3144348455051271E-2"/>
                  <c:y val="-8.1758253077200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FB09-485D-B81F-BD8D0C6165CE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FB09-485D-B81F-BD8D0C6165CE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8-FB09-485D-B81F-BD8D0C6165CE}"/>
                </c:ext>
              </c:extLst>
            </c:dLbl>
            <c:numFmt formatCode="&quot;$&quot;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Final!$B$126:$B$166</c:f>
              <c:multiLvlStrCache>
                <c:ptCount val="37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7</c:v>
                  </c:pt>
                  <c:pt idx="17">
                    <c:v>8</c:v>
                  </c:pt>
                  <c:pt idx="18">
                    <c:v>9</c:v>
                  </c:pt>
                  <c:pt idx="19">
                    <c:v>10</c:v>
                  </c:pt>
                  <c:pt idx="20">
                    <c:v>11</c:v>
                  </c:pt>
                  <c:pt idx="21">
                    <c:v>12</c:v>
                  </c:pt>
                  <c:pt idx="22">
                    <c:v>1</c:v>
                  </c:pt>
                  <c:pt idx="23">
                    <c:v>2</c:v>
                  </c:pt>
                  <c:pt idx="24">
                    <c:v>3</c:v>
                  </c:pt>
                  <c:pt idx="25">
                    <c:v>4</c:v>
                  </c:pt>
                  <c:pt idx="26">
                    <c:v>5</c:v>
                  </c:pt>
                  <c:pt idx="27">
                    <c:v>6</c:v>
                  </c:pt>
                  <c:pt idx="28">
                    <c:v>7</c:v>
                  </c:pt>
                  <c:pt idx="29">
                    <c:v>8</c:v>
                  </c:pt>
                  <c:pt idx="30">
                    <c:v>9</c:v>
                  </c:pt>
                  <c:pt idx="31">
                    <c:v>10</c:v>
                  </c:pt>
                  <c:pt idx="32">
                    <c:v>11</c:v>
                  </c:pt>
                  <c:pt idx="33">
                    <c:v>12</c:v>
                  </c:pt>
                  <c:pt idx="34">
                    <c:v>1</c:v>
                  </c:pt>
                  <c:pt idx="35">
                    <c:v>2</c:v>
                  </c:pt>
                  <c:pt idx="36">
                    <c:v>3</c:v>
                  </c:pt>
                </c:lvl>
                <c:lvl>
                  <c:pt idx="0">
                    <c:v>2012</c:v>
                  </c:pt>
                  <c:pt idx="10">
                    <c:v>2013</c:v>
                  </c:pt>
                  <c:pt idx="22">
                    <c:v>2014</c:v>
                  </c:pt>
                  <c:pt idx="34">
                    <c:v>2015</c:v>
                  </c:pt>
                </c:lvl>
              </c:multiLvlStrCache>
            </c:multiLvlStrRef>
          </c:cat>
          <c:val>
            <c:numRef>
              <c:f>Final!$C$126:$C$166</c:f>
              <c:numCache>
                <c:formatCode>\$#,##0.00;\(\$#,##0.00\);\$#,##0.00</c:formatCode>
                <c:ptCount val="37"/>
                <c:pt idx="0">
                  <c:v>2999.399999999996</c:v>
                </c:pt>
                <c:pt idx="1">
                  <c:v>4949.0099999999875</c:v>
                </c:pt>
                <c:pt idx="2">
                  <c:v>5398.9199999999855</c:v>
                </c:pt>
                <c:pt idx="3">
                  <c:v>6998.5999999999785</c:v>
                </c:pt>
                <c:pt idx="4">
                  <c:v>8448.3099999999722</c:v>
                </c:pt>
                <c:pt idx="5">
                  <c:v>11397.719999999959</c:v>
                </c:pt>
                <c:pt idx="6">
                  <c:v>14347.129999999946</c:v>
                </c:pt>
                <c:pt idx="7">
                  <c:v>18546.290000000008</c:v>
                </c:pt>
                <c:pt idx="8">
                  <c:v>30893.820000000404</c:v>
                </c:pt>
                <c:pt idx="9">
                  <c:v>25294.940000000224</c:v>
                </c:pt>
                <c:pt idx="10">
                  <c:v>20016.09000000004</c:v>
                </c:pt>
                <c:pt idx="11">
                  <c:v>26465.03000000021</c:v>
                </c:pt>
                <c:pt idx="12">
                  <c:v>19896.150000000031</c:v>
                </c:pt>
                <c:pt idx="13">
                  <c:v>28584.470000000299</c:v>
                </c:pt>
                <c:pt idx="14">
                  <c:v>29364.290000000328</c:v>
                </c:pt>
                <c:pt idx="15">
                  <c:v>30594.060000000365</c:v>
                </c:pt>
                <c:pt idx="16">
                  <c:v>31093.97000000038</c:v>
                </c:pt>
                <c:pt idx="17">
                  <c:v>31373.920000000388</c:v>
                </c:pt>
                <c:pt idx="18">
                  <c:v>32723.650000000409</c:v>
                </c:pt>
                <c:pt idx="19">
                  <c:v>38242.620000000461</c:v>
                </c:pt>
                <c:pt idx="20">
                  <c:v>46631.020000000237</c:v>
                </c:pt>
                <c:pt idx="21">
                  <c:v>58262.600000000151</c:v>
                </c:pt>
                <c:pt idx="22">
                  <c:v>56628.880000000441</c:v>
                </c:pt>
                <c:pt idx="23">
                  <c:v>66032.510000001203</c:v>
                </c:pt>
                <c:pt idx="24">
                  <c:v>68109.750000001091</c:v>
                </c:pt>
                <c:pt idx="25">
                  <c:v>78725.430000000386</c:v>
                </c:pt>
                <c:pt idx="26">
                  <c:v>88935.269999999859</c:v>
                </c:pt>
                <c:pt idx="27">
                  <c:v>80051.250000000378</c:v>
                </c:pt>
                <c:pt idx="28">
                  <c:v>83348.540000000197</c:v>
                </c:pt>
                <c:pt idx="29">
                  <c:v>84656.090000000026</c:v>
                </c:pt>
                <c:pt idx="30">
                  <c:v>92232.489999999598</c:v>
                </c:pt>
                <c:pt idx="31">
                  <c:v>103905.9800000002</c:v>
                </c:pt>
                <c:pt idx="32">
                  <c:v>128162.97999999821</c:v>
                </c:pt>
                <c:pt idx="33">
                  <c:v>144823.01999999807</c:v>
                </c:pt>
                <c:pt idx="34">
                  <c:v>132291.51999999979</c:v>
                </c:pt>
                <c:pt idx="35">
                  <c:v>129132.95999999908</c:v>
                </c:pt>
                <c:pt idx="36">
                  <c:v>78951.070000001186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994-4330-A170-ACDCB5034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7588720"/>
        <c:axId val="1287589680"/>
      </c:lineChart>
      <c:lineChart>
        <c:grouping val="standard"/>
        <c:varyColors val="0"/>
        <c:ser>
          <c:idx val="1"/>
          <c:order val="1"/>
          <c:tx>
            <c:strRef>
              <c:f>Final!$D$125</c:f>
              <c:strCache>
                <c:ptCount val="1"/>
                <c:pt idx="0">
                  <c:v>orders</c:v>
                </c:pt>
              </c:strCache>
            </c:strRef>
          </c:tx>
          <c:spPr>
            <a:ln w="22225" cap="rnd">
              <a:solidFill>
                <a:schemeClr val="accent2">
                  <a:alpha val="8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2">
                    <a:alpha val="85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B09-485D-B81F-BD8D0C6165CE}"/>
                </c:ext>
              </c:extLst>
            </c:dLbl>
            <c:dLbl>
              <c:idx val="1"/>
              <c:layout>
                <c:manualLayout>
                  <c:x val="1.3144348455051134E-2"/>
                  <c:y val="1.81685006838224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B09-485D-B81F-BD8D0C6165C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B09-485D-B81F-BD8D0C6165C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B09-485D-B81F-BD8D0C6165CE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B09-485D-B81F-BD8D0C6165C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B09-485D-B81F-BD8D0C6165C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FB09-485D-B81F-BD8D0C6165C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FB09-485D-B81F-BD8D0C6165CE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B09-485D-B81F-BD8D0C6165CE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B09-485D-B81F-BD8D0C6165CE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B09-485D-B81F-BD8D0C6165CE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FB09-485D-B81F-BD8D0C6165CE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FB09-485D-B81F-BD8D0C6165CE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FB09-485D-B81F-BD8D0C6165CE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FB09-485D-B81F-BD8D0C6165CE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FB09-485D-B81F-BD8D0C6165CE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FB09-485D-B81F-BD8D0C6165CE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FB09-485D-B81F-BD8D0C6165CE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FB09-485D-B81F-BD8D0C6165CE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B09-485D-B81F-BD8D0C6165CE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B09-485D-B81F-BD8D0C6165CE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B09-485D-B81F-BD8D0C6165CE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B09-485D-B81F-BD8D0C6165CE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B09-485D-B81F-BD8D0C6165CE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B09-485D-B81F-BD8D0C6165CE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B09-485D-B81F-BD8D0C6165CE}"/>
                </c:ext>
              </c:extLst>
            </c:dLbl>
            <c:dLbl>
              <c:idx val="2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B09-485D-B81F-BD8D0C6165CE}"/>
                </c:ext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B09-485D-B81F-BD8D0C6165CE}"/>
                </c:ext>
              </c:extLst>
            </c:dLbl>
            <c:dLbl>
              <c:idx val="2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B09-485D-B81F-BD8D0C6165CE}"/>
                </c:ext>
              </c:extLst>
            </c:dLbl>
            <c:dLbl>
              <c:idx val="2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09-485D-B81F-BD8D0C6165CE}"/>
                </c:ext>
              </c:extLst>
            </c:dLbl>
            <c:dLbl>
              <c:idx val="3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09-485D-B81F-BD8D0C6165CE}"/>
                </c:ext>
              </c:extLst>
            </c:dLbl>
            <c:dLbl>
              <c:idx val="3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09-485D-B81F-BD8D0C6165CE}"/>
                </c:ext>
              </c:extLst>
            </c:dLbl>
            <c:dLbl>
              <c:idx val="3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09-485D-B81F-BD8D0C6165CE}"/>
                </c:ext>
              </c:extLst>
            </c:dLbl>
            <c:dLbl>
              <c:idx val="3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09-485D-B81F-BD8D0C6165CE}"/>
                </c:ext>
              </c:extLst>
            </c:dLbl>
            <c:dLbl>
              <c:idx val="34"/>
              <c:layout>
                <c:manualLayout>
                  <c:x val="-4.5066337560175314E-2"/>
                  <c:y val="4.84493351568594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FB09-485D-B81F-BD8D0C6165CE}"/>
                </c:ext>
              </c:extLst>
            </c:dLbl>
            <c:dLbl>
              <c:idx val="3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09-485D-B81F-BD8D0C6165CE}"/>
                </c:ext>
              </c:extLst>
            </c:dLbl>
            <c:dLbl>
              <c:idx val="3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FB09-485D-B81F-BD8D0C6165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Final!$B$126:$B$166</c:f>
              <c:multiLvlStrCache>
                <c:ptCount val="37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  <c:pt idx="10">
                    <c:v>1</c:v>
                  </c:pt>
                  <c:pt idx="11">
                    <c:v>2</c:v>
                  </c:pt>
                  <c:pt idx="12">
                    <c:v>3</c:v>
                  </c:pt>
                  <c:pt idx="13">
                    <c:v>4</c:v>
                  </c:pt>
                  <c:pt idx="14">
                    <c:v>5</c:v>
                  </c:pt>
                  <c:pt idx="15">
                    <c:v>6</c:v>
                  </c:pt>
                  <c:pt idx="16">
                    <c:v>7</c:v>
                  </c:pt>
                  <c:pt idx="17">
                    <c:v>8</c:v>
                  </c:pt>
                  <c:pt idx="18">
                    <c:v>9</c:v>
                  </c:pt>
                  <c:pt idx="19">
                    <c:v>10</c:v>
                  </c:pt>
                  <c:pt idx="20">
                    <c:v>11</c:v>
                  </c:pt>
                  <c:pt idx="21">
                    <c:v>12</c:v>
                  </c:pt>
                  <c:pt idx="22">
                    <c:v>1</c:v>
                  </c:pt>
                  <c:pt idx="23">
                    <c:v>2</c:v>
                  </c:pt>
                  <c:pt idx="24">
                    <c:v>3</c:v>
                  </c:pt>
                  <c:pt idx="25">
                    <c:v>4</c:v>
                  </c:pt>
                  <c:pt idx="26">
                    <c:v>5</c:v>
                  </c:pt>
                  <c:pt idx="27">
                    <c:v>6</c:v>
                  </c:pt>
                  <c:pt idx="28">
                    <c:v>7</c:v>
                  </c:pt>
                  <c:pt idx="29">
                    <c:v>8</c:v>
                  </c:pt>
                  <c:pt idx="30">
                    <c:v>9</c:v>
                  </c:pt>
                  <c:pt idx="31">
                    <c:v>10</c:v>
                  </c:pt>
                  <c:pt idx="32">
                    <c:v>11</c:v>
                  </c:pt>
                  <c:pt idx="33">
                    <c:v>12</c:v>
                  </c:pt>
                  <c:pt idx="34">
                    <c:v>1</c:v>
                  </c:pt>
                  <c:pt idx="35">
                    <c:v>2</c:v>
                  </c:pt>
                  <c:pt idx="36">
                    <c:v>3</c:v>
                  </c:pt>
                </c:lvl>
                <c:lvl>
                  <c:pt idx="0">
                    <c:v>2012</c:v>
                  </c:pt>
                  <c:pt idx="10">
                    <c:v>2013</c:v>
                  </c:pt>
                  <c:pt idx="22">
                    <c:v>2014</c:v>
                  </c:pt>
                  <c:pt idx="34">
                    <c:v>2015</c:v>
                  </c:pt>
                </c:lvl>
              </c:multiLvlStrCache>
            </c:multiLvlStrRef>
          </c:cat>
          <c:val>
            <c:numRef>
              <c:f>Final!$D$126:$D$166</c:f>
              <c:numCache>
                <c:formatCode>#,##0</c:formatCode>
                <c:ptCount val="37"/>
                <c:pt idx="0">
                  <c:v>60</c:v>
                </c:pt>
                <c:pt idx="1">
                  <c:v>99</c:v>
                </c:pt>
                <c:pt idx="2">
                  <c:v>108</c:v>
                </c:pt>
                <c:pt idx="3">
                  <c:v>140</c:v>
                </c:pt>
                <c:pt idx="4">
                  <c:v>169</c:v>
                </c:pt>
                <c:pt idx="5">
                  <c:v>228</c:v>
                </c:pt>
                <c:pt idx="6">
                  <c:v>287</c:v>
                </c:pt>
                <c:pt idx="7">
                  <c:v>371</c:v>
                </c:pt>
                <c:pt idx="8">
                  <c:v>618</c:v>
                </c:pt>
                <c:pt idx="9">
                  <c:v>506</c:v>
                </c:pt>
                <c:pt idx="10">
                  <c:v>391</c:v>
                </c:pt>
                <c:pt idx="11">
                  <c:v>497</c:v>
                </c:pt>
                <c:pt idx="12">
                  <c:v>385</c:v>
                </c:pt>
                <c:pt idx="13">
                  <c:v>553</c:v>
                </c:pt>
                <c:pt idx="14">
                  <c:v>571</c:v>
                </c:pt>
                <c:pt idx="15">
                  <c:v>594</c:v>
                </c:pt>
                <c:pt idx="16">
                  <c:v>603</c:v>
                </c:pt>
                <c:pt idx="17">
                  <c:v>608</c:v>
                </c:pt>
                <c:pt idx="18">
                  <c:v>629</c:v>
                </c:pt>
                <c:pt idx="19">
                  <c:v>708</c:v>
                </c:pt>
                <c:pt idx="20">
                  <c:v>861</c:v>
                </c:pt>
                <c:pt idx="21">
                  <c:v>1047</c:v>
                </c:pt>
                <c:pt idx="22">
                  <c:v>983</c:v>
                </c:pt>
                <c:pt idx="23">
                  <c:v>1021</c:v>
                </c:pt>
                <c:pt idx="24">
                  <c:v>1065</c:v>
                </c:pt>
                <c:pt idx="25">
                  <c:v>1241</c:v>
                </c:pt>
                <c:pt idx="26">
                  <c:v>1368</c:v>
                </c:pt>
                <c:pt idx="27">
                  <c:v>1239</c:v>
                </c:pt>
                <c:pt idx="28">
                  <c:v>1287</c:v>
                </c:pt>
                <c:pt idx="29">
                  <c:v>1324</c:v>
                </c:pt>
                <c:pt idx="30">
                  <c:v>1424</c:v>
                </c:pt>
                <c:pt idx="31">
                  <c:v>1609</c:v>
                </c:pt>
                <c:pt idx="32">
                  <c:v>1985</c:v>
                </c:pt>
                <c:pt idx="33">
                  <c:v>2314</c:v>
                </c:pt>
                <c:pt idx="34">
                  <c:v>2099</c:v>
                </c:pt>
                <c:pt idx="35">
                  <c:v>2067</c:v>
                </c:pt>
                <c:pt idx="36">
                  <c:v>1254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994-4330-A170-ACDCB5034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7018560"/>
        <c:axId val="1177021920"/>
      </c:lineChart>
      <c:catAx>
        <c:axId val="1287588720"/>
        <c:scaling>
          <c:orientation val="minMax"/>
        </c:scaling>
        <c:delete val="0"/>
        <c:axPos val="b"/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89680"/>
        <c:crosses val="autoZero"/>
        <c:auto val="1"/>
        <c:lblAlgn val="ctr"/>
        <c:lblOffset val="100"/>
        <c:tickLblSkip val="1"/>
        <c:noMultiLvlLbl val="0"/>
      </c:catAx>
      <c:valAx>
        <c:axId val="12875896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1">
                        <a:alpha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1">
                        <a:alpha val="85000"/>
                      </a:schemeClr>
                    </a:solidFill>
                  </a:rPr>
                  <a:t>Total 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1">
                      <a:alpha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88720"/>
        <c:crosses val="autoZero"/>
        <c:crossBetween val="between"/>
      </c:valAx>
      <c:valAx>
        <c:axId val="11770219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alpha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2">
                        <a:alpha val="85000"/>
                      </a:schemeClr>
                    </a:solidFill>
                  </a:rPr>
                  <a:t>Total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alpha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&quot;K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018560"/>
        <c:crosses val="max"/>
        <c:crossBetween val="between"/>
      </c:valAx>
      <c:catAx>
        <c:axId val="117701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7021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[Presentations.xlsx]Final!PivotTable12</c:name>
    <c:fmtId val="4"/>
  </c:pivotSource>
  <c:chart>
    <c:autoTitleDeleted val="1"/>
    <c:pivotFmts>
      <c:pivotFmt>
        <c:idx val="0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Final!$C$2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Final!$B$3:$B$20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Final!$C$3:$C$20</c:f>
              <c:numCache>
                <c:formatCode>#,##0</c:formatCode>
                <c:ptCount val="13"/>
                <c:pt idx="0">
                  <c:v>1879</c:v>
                </c:pt>
                <c:pt idx="1">
                  <c:v>11433</c:v>
                </c:pt>
                <c:pt idx="2">
                  <c:v>16892</c:v>
                </c:pt>
                <c:pt idx="3">
                  <c:v>32266</c:v>
                </c:pt>
                <c:pt idx="4">
                  <c:v>19833</c:v>
                </c:pt>
                <c:pt idx="5">
                  <c:v>24745</c:v>
                </c:pt>
                <c:pt idx="6">
                  <c:v>27663</c:v>
                </c:pt>
                <c:pt idx="7">
                  <c:v>40540</c:v>
                </c:pt>
                <c:pt idx="8">
                  <c:v>46779</c:v>
                </c:pt>
                <c:pt idx="9">
                  <c:v>53129</c:v>
                </c:pt>
                <c:pt idx="10">
                  <c:v>57141</c:v>
                </c:pt>
                <c:pt idx="11">
                  <c:v>76373</c:v>
                </c:pt>
                <c:pt idx="12">
                  <c:v>64198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12-4888-BE22-784C5796A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23501216"/>
        <c:axId val="1223527616"/>
      </c:barChart>
      <c:lineChart>
        <c:grouping val="standard"/>
        <c:varyColors val="0"/>
        <c:ser>
          <c:idx val="1"/>
          <c:order val="1"/>
          <c:tx>
            <c:strRef>
              <c:f>Final!$D$2</c:f>
              <c:strCache>
                <c:ptCount val="1"/>
                <c:pt idx="0">
                  <c:v>orders</c:v>
                </c:pt>
              </c:strCache>
            </c:strRef>
          </c:tx>
          <c:spPr>
            <a:ln w="22225" cap="rnd">
              <a:solidFill>
                <a:schemeClr val="accent2">
                  <a:alpha val="8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2">
                    <a:alpha val="85000"/>
                  </a:schemeClr>
                </a:solidFill>
              </a:ln>
              <a:effectLst/>
            </c:spPr>
          </c:marker>
          <c:cat>
            <c:multiLvlStrRef>
              <c:f>Final!$B$3:$B$20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Final!$D$3:$D$20</c:f>
              <c:numCache>
                <c:formatCode>#,##0</c:formatCode>
                <c:ptCount val="13"/>
                <c:pt idx="0">
                  <c:v>60</c:v>
                </c:pt>
                <c:pt idx="1">
                  <c:v>347</c:v>
                </c:pt>
                <c:pt idx="2">
                  <c:v>684</c:v>
                </c:pt>
                <c:pt idx="3">
                  <c:v>1495</c:v>
                </c:pt>
                <c:pt idx="4">
                  <c:v>1273</c:v>
                </c:pt>
                <c:pt idx="5">
                  <c:v>1718</c:v>
                </c:pt>
                <c:pt idx="6">
                  <c:v>1840</c:v>
                </c:pt>
                <c:pt idx="7">
                  <c:v>2616</c:v>
                </c:pt>
                <c:pt idx="8">
                  <c:v>3069</c:v>
                </c:pt>
                <c:pt idx="9">
                  <c:v>3848</c:v>
                </c:pt>
                <c:pt idx="10">
                  <c:v>4035</c:v>
                </c:pt>
                <c:pt idx="11">
                  <c:v>5908</c:v>
                </c:pt>
                <c:pt idx="12">
                  <c:v>5420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D12-4888-BE22-784C5796AF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3481536"/>
        <c:axId val="1223481056"/>
      </c:lineChart>
      <c:catAx>
        <c:axId val="122350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27616"/>
        <c:crosses val="autoZero"/>
        <c:auto val="1"/>
        <c:lblAlgn val="ctr"/>
        <c:lblOffset val="100"/>
        <c:noMultiLvlLbl val="1"/>
      </c:catAx>
      <c:valAx>
        <c:axId val="1223527616"/>
        <c:scaling>
          <c:orientation val="minMax"/>
          <c:max val="80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alpha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1">
                        <a:alpha val="65000"/>
                      </a:schemeClr>
                    </a:solidFill>
                  </a:rPr>
                  <a:t>#</a:t>
                </a:r>
                <a:r>
                  <a:rPr lang="en-US" sz="1200" b="1" baseline="0" dirty="0">
                    <a:solidFill>
                      <a:schemeClr val="accent1">
                        <a:alpha val="65000"/>
                      </a:schemeClr>
                    </a:solidFill>
                  </a:rPr>
                  <a:t> of Sessions</a:t>
                </a:r>
                <a:endParaRPr lang="en-US" sz="1200" b="1" dirty="0">
                  <a:solidFill>
                    <a:schemeClr val="accent1">
                      <a:alpha val="6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1">
                      <a:alpha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&quot;K&quot;" sourceLinked="0"/>
        <c:majorTickMark val="out"/>
        <c:minorTickMark val="none"/>
        <c:tickLblPos val="nextTo"/>
        <c:spPr>
          <a:noFill/>
          <a:ln w="9525"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01216"/>
        <c:crosses val="autoZero"/>
        <c:crossBetween val="between"/>
        <c:majorUnit val="10000"/>
      </c:valAx>
      <c:valAx>
        <c:axId val="1223481056"/>
        <c:scaling>
          <c:orientation val="minMax"/>
          <c:max val="6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alpha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2">
                        <a:alpha val="85000"/>
                      </a:schemeClr>
                    </a:solidFill>
                  </a:rPr>
                  <a:t>#</a:t>
                </a:r>
                <a:r>
                  <a:rPr lang="en-US" sz="1200" b="1" baseline="0" dirty="0">
                    <a:solidFill>
                      <a:schemeClr val="accent2">
                        <a:alpha val="85000"/>
                      </a:schemeClr>
                    </a:solidFill>
                  </a:rPr>
                  <a:t> of Orders</a:t>
                </a:r>
                <a:endParaRPr lang="en-US" sz="1200" b="1" dirty="0">
                  <a:solidFill>
                    <a:schemeClr val="accent2">
                      <a:alpha val="8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alpha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&quot;K&quot;" sourceLinked="0"/>
        <c:majorTickMark val="out"/>
        <c:minorTickMark val="none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481536"/>
        <c:crosses val="max"/>
        <c:crossBetween val="between"/>
        <c:majorUnit val="1000"/>
      </c:valAx>
      <c:catAx>
        <c:axId val="1223481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3481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[Presentations.xlsx]Final!PivotTable15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4">
                <a:lumMod val="50000"/>
                <a:alpha val="8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2225" cap="rnd">
            <a:solidFill>
              <a:schemeClr val="accent6">
                <a:lumMod val="50000"/>
                <a:alpha val="7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3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2225" cap="rnd">
            <a:solidFill>
              <a:schemeClr val="accent6">
                <a:lumMod val="75000"/>
                <a:alpha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6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tx2">
              <a:lumMod val="25000"/>
              <a:lumOff val="75000"/>
              <a:alpha val="8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50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60000"/>
              <a:lumOff val="40000"/>
              <a:alpha val="6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50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alpha val="6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lumMod val="60000"/>
              <a:lumOff val="40000"/>
              <a:alpha val="6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2">
              <a:lumMod val="25000"/>
              <a:lumOff val="75000"/>
              <a:alpha val="8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2225" cap="rnd">
            <a:solidFill>
              <a:schemeClr val="accent6">
                <a:lumMod val="75000"/>
                <a:alpha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50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6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>
              <a:lumMod val="60000"/>
              <a:lumOff val="40000"/>
              <a:alpha val="6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tx2">
              <a:lumMod val="25000"/>
              <a:lumOff val="75000"/>
              <a:alpha val="85000"/>
            </a:schemeClr>
          </a:solidFill>
          <a:ln w="22225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2225" cap="rnd">
            <a:solidFill>
              <a:schemeClr val="accent6">
                <a:lumMod val="75000"/>
                <a:alpha val="7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Final!$C$60</c:f>
              <c:strCache>
                <c:ptCount val="1"/>
                <c:pt idx="0">
                  <c:v>bsearch nonbrand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 w="22225">
              <a:noFill/>
            </a:ln>
            <a:effectLst/>
          </c:spPr>
          <c:invertIfNegative val="0"/>
          <c:cat>
            <c:multiLvlStrRef>
              <c:f>Final!$B$61:$B$77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Final!$C$61:$C$77</c:f>
              <c:numCache>
                <c:formatCode>General</c:formatCode>
                <c:ptCount val="13"/>
                <c:pt idx="2" formatCode="#,##0">
                  <c:v>82</c:v>
                </c:pt>
                <c:pt idx="3" formatCode="#,##0">
                  <c:v>311</c:v>
                </c:pt>
                <c:pt idx="4" formatCode="#,##0">
                  <c:v>183</c:v>
                </c:pt>
                <c:pt idx="5" formatCode="#,##0">
                  <c:v>237</c:v>
                </c:pt>
                <c:pt idx="6" formatCode="#,##0">
                  <c:v>245</c:v>
                </c:pt>
                <c:pt idx="7" formatCode="#,##0">
                  <c:v>291</c:v>
                </c:pt>
                <c:pt idx="8" formatCode="#,##0">
                  <c:v>344</c:v>
                </c:pt>
                <c:pt idx="9" formatCode="#,##0">
                  <c:v>427</c:v>
                </c:pt>
                <c:pt idx="10" formatCode="#,##0">
                  <c:v>434</c:v>
                </c:pt>
                <c:pt idx="11" formatCode="#,##0">
                  <c:v>683</c:v>
                </c:pt>
                <c:pt idx="12" formatCode="#,##0">
                  <c:v>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F2-4CFD-84D4-F69EA7B536BF}"/>
            </c:ext>
          </c:extLst>
        </c:ser>
        <c:ser>
          <c:idx val="1"/>
          <c:order val="1"/>
          <c:tx>
            <c:strRef>
              <c:f>Final!$D$60</c:f>
              <c:strCache>
                <c:ptCount val="1"/>
                <c:pt idx="0">
                  <c:v>organic</c:v>
                </c:pt>
              </c:strCache>
            </c:strRef>
          </c:tx>
          <c:spPr>
            <a:solidFill>
              <a:schemeClr val="accent2">
                <a:alpha val="65000"/>
              </a:schemeClr>
            </a:solidFill>
            <a:ln w="22225">
              <a:noFill/>
            </a:ln>
            <a:effectLst/>
          </c:spPr>
          <c:invertIfNegative val="0"/>
          <c:cat>
            <c:multiLvlStrRef>
              <c:f>Final!$B$61:$B$77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Final!$D$61:$D$77</c:f>
              <c:numCache>
                <c:formatCode>#,##0</c:formatCode>
                <c:ptCount val="13"/>
                <c:pt idx="1">
                  <c:v>15</c:v>
                </c:pt>
                <c:pt idx="2">
                  <c:v>40</c:v>
                </c:pt>
                <c:pt idx="3">
                  <c:v>94</c:v>
                </c:pt>
                <c:pt idx="4">
                  <c:v>125</c:v>
                </c:pt>
                <c:pt idx="5">
                  <c:v>134</c:v>
                </c:pt>
                <c:pt idx="6">
                  <c:v>167</c:v>
                </c:pt>
                <c:pt idx="7">
                  <c:v>223</c:v>
                </c:pt>
                <c:pt idx="8">
                  <c:v>338</c:v>
                </c:pt>
                <c:pt idx="9">
                  <c:v>436</c:v>
                </c:pt>
                <c:pt idx="10">
                  <c:v>445</c:v>
                </c:pt>
                <c:pt idx="11">
                  <c:v>605</c:v>
                </c:pt>
                <c:pt idx="12">
                  <c:v>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F2-4CFD-84D4-F69EA7B536BF}"/>
            </c:ext>
          </c:extLst>
        </c:ser>
        <c:ser>
          <c:idx val="2"/>
          <c:order val="2"/>
          <c:tx>
            <c:strRef>
              <c:f>Final!$E$60</c:f>
              <c:strCache>
                <c:ptCount val="1"/>
                <c:pt idx="0">
                  <c:v>brand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65000"/>
              </a:schemeClr>
            </a:solidFill>
            <a:ln w="22225">
              <a:noFill/>
            </a:ln>
            <a:effectLst/>
          </c:spPr>
          <c:invertIfNegative val="0"/>
          <c:cat>
            <c:multiLvlStrRef>
              <c:f>Final!$B$61:$B$77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Final!$E$61:$E$77</c:f>
              <c:numCache>
                <c:formatCode>#,##0</c:formatCode>
                <c:ptCount val="13"/>
                <c:pt idx="1">
                  <c:v>20</c:v>
                </c:pt>
                <c:pt idx="2">
                  <c:v>48</c:v>
                </c:pt>
                <c:pt idx="3">
                  <c:v>88</c:v>
                </c:pt>
                <c:pt idx="4">
                  <c:v>108</c:v>
                </c:pt>
                <c:pt idx="5">
                  <c:v>114</c:v>
                </c:pt>
                <c:pt idx="6">
                  <c:v>153</c:v>
                </c:pt>
                <c:pt idx="7">
                  <c:v>248</c:v>
                </c:pt>
                <c:pt idx="8">
                  <c:v>354</c:v>
                </c:pt>
                <c:pt idx="9">
                  <c:v>410</c:v>
                </c:pt>
                <c:pt idx="10">
                  <c:v>432</c:v>
                </c:pt>
                <c:pt idx="11">
                  <c:v>615</c:v>
                </c:pt>
                <c:pt idx="12">
                  <c:v>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F2-4CFD-84D4-F69EA7B536BF}"/>
            </c:ext>
          </c:extLst>
        </c:ser>
        <c:ser>
          <c:idx val="3"/>
          <c:order val="3"/>
          <c:tx>
            <c:strRef>
              <c:f>Final!$F$60</c:f>
              <c:strCache>
                <c:ptCount val="1"/>
                <c:pt idx="0">
                  <c:v>direct</c:v>
                </c:pt>
              </c:strCache>
            </c:strRef>
          </c:tx>
          <c:spPr>
            <a:solidFill>
              <a:schemeClr val="tx2">
                <a:lumMod val="25000"/>
                <a:lumOff val="75000"/>
                <a:alpha val="85000"/>
              </a:schemeClr>
            </a:solidFill>
            <a:ln w="22225">
              <a:noFill/>
            </a:ln>
            <a:effectLst/>
          </c:spPr>
          <c:invertIfNegative val="0"/>
          <c:cat>
            <c:multiLvlStrRef>
              <c:f>Final!$B$61:$B$77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Final!$F$61:$F$77</c:f>
              <c:numCache>
                <c:formatCode>#,##0</c:formatCode>
                <c:ptCount val="13"/>
                <c:pt idx="1">
                  <c:v>21</c:v>
                </c:pt>
                <c:pt idx="2">
                  <c:v>32</c:v>
                </c:pt>
                <c:pt idx="3">
                  <c:v>89</c:v>
                </c:pt>
                <c:pt idx="4">
                  <c:v>91</c:v>
                </c:pt>
                <c:pt idx="5">
                  <c:v>119</c:v>
                </c:pt>
                <c:pt idx="6">
                  <c:v>143</c:v>
                </c:pt>
                <c:pt idx="7">
                  <c:v>197</c:v>
                </c:pt>
                <c:pt idx="8">
                  <c:v>311</c:v>
                </c:pt>
                <c:pt idx="9">
                  <c:v>367</c:v>
                </c:pt>
                <c:pt idx="10">
                  <c:v>402</c:v>
                </c:pt>
                <c:pt idx="11">
                  <c:v>532</c:v>
                </c:pt>
                <c:pt idx="12">
                  <c:v>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F2-4CFD-84D4-F69EA7B53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428885536"/>
        <c:axId val="1428886016"/>
      </c:barChart>
      <c:lineChart>
        <c:grouping val="standard"/>
        <c:varyColors val="0"/>
        <c:ser>
          <c:idx val="4"/>
          <c:order val="4"/>
          <c:tx>
            <c:strRef>
              <c:f>Final!$G$60</c:f>
              <c:strCache>
                <c:ptCount val="1"/>
                <c:pt idx="0">
                  <c:v>gsearch nonbrand</c:v>
                </c:pt>
              </c:strCache>
            </c:strRef>
          </c:tx>
          <c:spPr>
            <a:ln w="22225" cap="rnd">
              <a:solidFill>
                <a:schemeClr val="accent6">
                  <a:lumMod val="75000"/>
                  <a:alpha val="7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6">
                    <a:lumMod val="75000"/>
                    <a:alpha val="75000"/>
                  </a:schemeClr>
                </a:solidFill>
              </a:ln>
              <a:effectLst/>
            </c:spPr>
          </c:marker>
          <c:cat>
            <c:multiLvlStrRef>
              <c:f>Final!$B$61:$B$77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Final!$G$61:$G$77</c:f>
              <c:numCache>
                <c:formatCode>#,##0</c:formatCode>
                <c:ptCount val="13"/>
                <c:pt idx="0">
                  <c:v>60</c:v>
                </c:pt>
                <c:pt idx="1">
                  <c:v>291</c:v>
                </c:pt>
                <c:pt idx="2">
                  <c:v>482</c:v>
                </c:pt>
                <c:pt idx="3">
                  <c:v>913</c:v>
                </c:pt>
                <c:pt idx="4">
                  <c:v>766</c:v>
                </c:pt>
                <c:pt idx="5">
                  <c:v>1114</c:v>
                </c:pt>
                <c:pt idx="6">
                  <c:v>1132</c:v>
                </c:pt>
                <c:pt idx="7">
                  <c:v>1657</c:v>
                </c:pt>
                <c:pt idx="8">
                  <c:v>1667</c:v>
                </c:pt>
                <c:pt idx="9">
                  <c:v>2208</c:v>
                </c:pt>
                <c:pt idx="10">
                  <c:v>2259</c:v>
                </c:pt>
                <c:pt idx="11">
                  <c:v>3248</c:v>
                </c:pt>
                <c:pt idx="12">
                  <c:v>3025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F4F2-4CFD-84D4-F69EA7B53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055536"/>
        <c:axId val="1077053616"/>
      </c:lineChart>
      <c:catAx>
        <c:axId val="1428885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886016"/>
        <c:crosses val="autoZero"/>
        <c:auto val="1"/>
        <c:lblAlgn val="ctr"/>
        <c:lblOffset val="100"/>
        <c:noMultiLvlLbl val="0"/>
      </c:catAx>
      <c:valAx>
        <c:axId val="142888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# of Orders (Others)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8885536"/>
        <c:crosses val="autoZero"/>
        <c:crossBetween val="between"/>
      </c:valAx>
      <c:valAx>
        <c:axId val="10770536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accent6">
                        <a:lumMod val="75000"/>
                        <a:alpha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u="none" strike="noStrike" kern="1200" baseline="0" dirty="0">
                    <a:solidFill>
                      <a:schemeClr val="accent6">
                        <a:lumMod val="75000"/>
                        <a:alpha val="80000"/>
                      </a:schemeClr>
                    </a:solidFill>
                  </a:rPr>
                  <a:t># of Orders (Gsearch Nonbrand)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accent6">
                      <a:lumMod val="75000"/>
                      <a:alpha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&quot;K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055536"/>
        <c:crosses val="max"/>
        <c:crossBetween val="between"/>
      </c:valAx>
      <c:catAx>
        <c:axId val="107705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70536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[Presentations.xlsx]Final!PivotTable13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2">
              <a:alpha val="8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alpha val="8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alpha val="8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>
              <a:alpha val="80000"/>
            </a:schemeClr>
          </a:solidFill>
          <a:ln>
            <a:noFill/>
          </a:ln>
          <a:effectLst/>
        </c:spPr>
      </c:pivotFmt>
      <c:pivotFmt>
        <c:idx val="49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>
              <a:alpha val="80000"/>
            </a:schemeClr>
          </a:solidFill>
          <a:ln>
            <a:noFill/>
          </a:ln>
          <a:effectLst/>
        </c:spPr>
      </c:pivotFmt>
      <c:pivotFmt>
        <c:idx val="5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2225" cap="rnd">
            <a:solidFill>
              <a:schemeClr val="accent1">
                <a:alpha val="8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>
                  <a:alpha val="8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Final!$D$24</c:f>
              <c:strCache>
                <c:ptCount val="1"/>
                <c:pt idx="0">
                  <c:v>QoQ_cnv_rt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FA0-41FD-9258-2D2596248A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FA0-41FD-9258-2D2596248A6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FA0-41FD-9258-2D2596248A6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A0-41FD-9258-2D2596248A6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DFA0-41FD-9258-2D2596248A66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DFA0-41FD-9258-2D2596248A66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DFA0-41FD-9258-2D2596248A66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DFA0-41FD-9258-2D2596248A66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DFA0-41FD-9258-2D2596248A66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DFA0-41FD-9258-2D2596248A66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DFA0-41FD-9258-2D2596248A6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FA0-41FD-9258-2D2596248A6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A0-41FD-9258-2D2596248A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FA0-41FD-9258-2D2596248A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FA0-41FD-9258-2D2596248A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FA0-41FD-9258-2D2596248A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FA0-41FD-9258-2D2596248A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FA0-41FD-9258-2D2596248A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FA0-41FD-9258-2D2596248A6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DFA0-41FD-9258-2D2596248A6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Final!$B$25:$B$39</c:f>
              <c:multiLvlStrCache>
                <c:ptCount val="12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</c:lvl>
              </c:multiLvlStrCache>
            </c:multiLvlStrRef>
          </c:cat>
          <c:val>
            <c:numRef>
              <c:f>Final!$D$25:$D$39</c:f>
              <c:numCache>
                <c:formatCode>0.00%;\-0.00%;0.00%</c:formatCode>
                <c:ptCount val="12"/>
                <c:pt idx="1">
                  <c:v>-4.9516020875244177E-2</c:v>
                </c:pt>
                <c:pt idx="2">
                  <c:v>0.33415337035214737</c:v>
                </c:pt>
                <c:pt idx="3">
                  <c:v>0.14425029805241005</c:v>
                </c:pt>
                <c:pt idx="4">
                  <c:v>0.38530030099154028</c:v>
                </c:pt>
                <c:pt idx="5">
                  <c:v>8.1672303370260352E-2</c:v>
                </c:pt>
                <c:pt idx="6">
                  <c:v>-4.1961758512366228E-2</c:v>
                </c:pt>
                <c:pt idx="7">
                  <c:v>-2.9857682160399961E-2</c:v>
                </c:pt>
                <c:pt idx="8">
                  <c:v>1.6697977273971012E-2</c:v>
                </c:pt>
                <c:pt idx="9">
                  <c:v>0.10397049605391553</c:v>
                </c:pt>
                <c:pt idx="10">
                  <c:v>-2.5027691648419271E-2</c:v>
                </c:pt>
                <c:pt idx="11">
                  <c:v>9.548121217053622E-2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FA0-41FD-9258-2D2596248A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0"/>
        <c:axId val="1073366560"/>
        <c:axId val="1073368480"/>
      </c:barChart>
      <c:lineChart>
        <c:grouping val="standard"/>
        <c:varyColors val="0"/>
        <c:ser>
          <c:idx val="0"/>
          <c:order val="0"/>
          <c:tx>
            <c:strRef>
              <c:f>Final!$C$24</c:f>
              <c:strCache>
                <c:ptCount val="1"/>
                <c:pt idx="0">
                  <c:v>session_to_order_cnv</c:v>
                </c:pt>
              </c:strCache>
            </c:strRef>
          </c:tx>
          <c:spPr>
            <a:ln w="28575" cap="rnd">
              <a:solidFill>
                <a:schemeClr val="accent1">
                  <a:alpha val="8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>
                    <a:alpha val="8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FA0-41FD-9258-2D2596248A66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FA0-41FD-9258-2D2596248A66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FA0-41FD-9258-2D2596248A66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FA0-41FD-9258-2D2596248A66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FA0-41FD-9258-2D2596248A66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FA0-41FD-9258-2D2596248A66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FA0-41FD-9258-2D2596248A66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FA0-41FD-9258-2D2596248A66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DFA0-41FD-9258-2D2596248A66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>
                      <a:alpha val="8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DFA0-41FD-9258-2D2596248A6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FA0-41FD-9258-2D2596248A6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FA0-41FD-9258-2D2596248A6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FA0-41FD-9258-2D2596248A6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FA0-41FD-9258-2D2596248A6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FA0-41FD-9258-2D2596248A6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FA0-41FD-9258-2D2596248A6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FA0-41FD-9258-2D2596248A6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FA0-41FD-9258-2D2596248A6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FA0-41FD-9258-2D2596248A6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FA0-41FD-9258-2D2596248A6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Final!$B$25:$B$39</c:f>
              <c:multiLvlStrCache>
                <c:ptCount val="12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</c:lvl>
              </c:multiLvlStrCache>
            </c:multiLvlStrRef>
          </c:cat>
          <c:val>
            <c:numRef>
              <c:f>Final!$C$25:$C$39</c:f>
              <c:numCache>
                <c:formatCode>0.00%;\-0.00%;0.00%</c:formatCode>
                <c:ptCount val="12"/>
                <c:pt idx="0">
                  <c:v>3.1931878658861094E-2</c:v>
                </c:pt>
                <c:pt idx="1">
                  <c:v>3.0350739088603165E-2</c:v>
                </c:pt>
                <c:pt idx="2">
                  <c:v>4.0492540847738574E-2</c:v>
                </c:pt>
                <c:pt idx="3">
                  <c:v>4.6333601933924252E-2</c:v>
                </c:pt>
                <c:pt idx="4">
                  <c:v>6.4185952705087479E-2</c:v>
                </c:pt>
                <c:pt idx="5">
                  <c:v>6.9428167306526567E-2</c:v>
                </c:pt>
                <c:pt idx="6">
                  <c:v>6.6514839316053939E-2</c:v>
                </c:pt>
                <c:pt idx="7">
                  <c:v>6.4528860384805126E-2</c:v>
                </c:pt>
                <c:pt idx="8">
                  <c:v>6.560636182902585E-2</c:v>
                </c:pt>
                <c:pt idx="9">
                  <c:v>7.2427487812682337E-2</c:v>
                </c:pt>
                <c:pt idx="10">
                  <c:v>7.0614794980836879E-2</c:v>
                </c:pt>
                <c:pt idx="11">
                  <c:v>7.7357181202781081E-2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8-DFA0-41FD-9258-2D2596248A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73385760"/>
        <c:axId val="1073361280"/>
      </c:lineChart>
      <c:catAx>
        <c:axId val="107336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368480"/>
        <c:crosses val="autoZero"/>
        <c:auto val="1"/>
        <c:lblAlgn val="ctr"/>
        <c:lblOffset val="100"/>
        <c:noMultiLvlLbl val="0"/>
      </c:catAx>
      <c:valAx>
        <c:axId val="1073368480"/>
        <c:scaling>
          <c:orientation val="minMax"/>
          <c:max val="0.45"/>
          <c:min val="-5.000000000000001E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alpha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2">
                        <a:alpha val="80000"/>
                      </a:schemeClr>
                    </a:solidFill>
                  </a:rPr>
                  <a:t>Q-o-Q Order Conversion Rate</a:t>
                </a:r>
                <a:r>
                  <a:rPr lang="en-US" sz="1200" b="1" baseline="0" dirty="0">
                    <a:solidFill>
                      <a:schemeClr val="accent2">
                        <a:alpha val="80000"/>
                      </a:schemeClr>
                    </a:solidFill>
                  </a:rPr>
                  <a:t> </a:t>
                </a:r>
                <a:r>
                  <a:rPr lang="el-GR" sz="1200" b="1" baseline="0">
                    <a:solidFill>
                      <a:schemeClr val="accent2">
                        <a:alpha val="80000"/>
                      </a:schemeClr>
                    </a:solidFill>
                  </a:rPr>
                  <a:t>Δ</a:t>
                </a:r>
                <a:endParaRPr lang="en-US" sz="1200" b="1" dirty="0">
                  <a:solidFill>
                    <a:schemeClr val="accent2">
                      <a:alpha val="8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alpha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366560"/>
        <c:crosses val="autoZero"/>
        <c:crossBetween val="between"/>
        <c:majorUnit val="0.1"/>
      </c:valAx>
      <c:valAx>
        <c:axId val="1073361280"/>
        <c:scaling>
          <c:orientation val="minMax"/>
          <c:max val="8.0000000000000016E-2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alpha val="8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1">
                        <a:alpha val="80000"/>
                      </a:schemeClr>
                    </a:solidFill>
                  </a:rPr>
                  <a:t>Order</a:t>
                </a:r>
                <a:r>
                  <a:rPr lang="en-US" sz="1200" b="1" baseline="0" dirty="0">
                    <a:solidFill>
                      <a:schemeClr val="accent1">
                        <a:alpha val="80000"/>
                      </a:schemeClr>
                    </a:solidFill>
                  </a:rPr>
                  <a:t> Conversion Ratio</a:t>
                </a:r>
                <a:endParaRPr lang="en-US" sz="1200" b="1" dirty="0">
                  <a:solidFill>
                    <a:schemeClr val="accent1">
                      <a:alpha val="8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1">
                      <a:alpha val="8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385760"/>
        <c:crosses val="max"/>
        <c:crossBetween val="between"/>
        <c:majorUnit val="2.0000000000000004E-2"/>
      </c:valAx>
      <c:catAx>
        <c:axId val="1073385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33612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[Presentations.xlsx]Final!PivotTable14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6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alpha val="6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layout>
            <c:manualLayout>
              <c:x val="-2.465483234714004E-2"/>
              <c:y val="2.73865414710485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</c:pivotFmt>
      <c:pivotFmt>
        <c:idx val="15"/>
        <c:dLbl>
          <c:idx val="0"/>
          <c:layout>
            <c:manualLayout>
              <c:x val="-2.47534516765286E-2"/>
              <c:y val="-3.1328170246324845E-2"/>
            </c:manualLayout>
          </c:layout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layout>
            <c:manualLayout>
              <c:x val="-5.4240631163708086E-2"/>
              <c:y val="2.7386541471048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65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1">
              <a:alpha val="65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layout>
            <c:manualLayout>
              <c:x val="-5.4240631163708086E-2"/>
              <c:y val="2.7386541471048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layout>
            <c:manualLayout>
              <c:x val="-2.465483234714004E-2"/>
              <c:y val="2.73865414710485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bg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65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1">
              <a:alpha val="65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layout>
            <c:manualLayout>
              <c:x val="-5.4240631163708086E-2"/>
              <c:y val="2.7386541471048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2225" cap="rnd">
            <a:solidFill>
              <a:schemeClr val="accent2">
                <a:alpha val="90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90000"/>
                </a:schemeClr>
              </a:solidFill>
            </a:ln>
            <a:effectLst/>
          </c:spPr>
        </c:marker>
        <c:dLbl>
          <c:idx val="0"/>
          <c:layout>
            <c:manualLayout>
              <c:x val="-2.465483234714004E-2"/>
              <c:y val="2.73865414710485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Final!$D$42</c:f>
              <c:strCache>
                <c:ptCount val="1"/>
                <c:pt idx="0">
                  <c:v>avg_order_value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071-45C3-A7BE-5403FA93649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71-45C3-A7BE-5403FA936497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71-45C3-A7BE-5403FA93649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071-45C3-A7BE-5403FA93649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071-45C3-A7BE-5403FA93649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071-45C3-A7BE-5403FA93649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071-45C3-A7BE-5403FA93649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071-45C3-A7BE-5403FA93649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071-45C3-A7BE-5403FA93649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071-45C3-A7BE-5403FA93649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71-45C3-A7BE-5403FA93649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071-45C3-A7BE-5403FA93649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71-45C3-A7BE-5403FA936497}"/>
                </c:ext>
              </c:extLst>
            </c:dLbl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Final!$B$43:$B$57</c:f>
              <c:multiLvlStrCache>
                <c:ptCount val="12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</c:lvl>
              </c:multiLvlStrCache>
            </c:multiLvlStrRef>
          </c:cat>
          <c:val>
            <c:numRef>
              <c:f>Final!$D$43:$D$57</c:f>
              <c:numCache>
                <c:formatCode>0.00</c:formatCode>
                <c:ptCount val="12"/>
                <c:pt idx="0">
                  <c:v>49.989999999999931</c:v>
                </c:pt>
                <c:pt idx="1">
                  <c:v>49.98999999999991</c:v>
                </c:pt>
                <c:pt idx="2">
                  <c:v>49.990000000000592</c:v>
                </c:pt>
                <c:pt idx="3">
                  <c:v>49.990000000000059</c:v>
                </c:pt>
                <c:pt idx="4">
                  <c:v>52.142395915160492</c:v>
                </c:pt>
                <c:pt idx="5">
                  <c:v>51.538311990687575</c:v>
                </c:pt>
                <c:pt idx="6">
                  <c:v>51.734532608696654</c:v>
                </c:pt>
                <c:pt idx="7">
                  <c:v>54.715688073396819</c:v>
                </c:pt>
                <c:pt idx="8">
                  <c:v>62.160684261976712</c:v>
                </c:pt>
                <c:pt idx="9">
                  <c:v>64.374207380460149</c:v>
                </c:pt>
                <c:pt idx="10">
                  <c:v>64.494949194550983</c:v>
                </c:pt>
                <c:pt idx="11">
                  <c:v>63.793496953280744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71-45C3-A7BE-5403FA936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067339920"/>
        <c:axId val="1067345200"/>
      </c:barChart>
      <c:lineChart>
        <c:grouping val="standard"/>
        <c:varyColors val="0"/>
        <c:ser>
          <c:idx val="0"/>
          <c:order val="0"/>
          <c:tx>
            <c:strRef>
              <c:f>Final!$C$42</c:f>
              <c:strCache>
                <c:ptCount val="1"/>
                <c:pt idx="0">
                  <c:v>revenue_per_session</c:v>
                </c:pt>
              </c:strCache>
            </c:strRef>
          </c:tx>
          <c:spPr>
            <a:ln w="22225" cap="rnd">
              <a:solidFill>
                <a:schemeClr val="accent2">
                  <a:alpha val="9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2">
                    <a:alpha val="9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2">
                      <a:alpha val="9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071-45C3-A7BE-5403FA936497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2">
                      <a:alpha val="9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071-45C3-A7BE-5403FA936497}"/>
              </c:ext>
            </c:extLst>
          </c:dPt>
          <c:dLbls>
            <c:dLbl>
              <c:idx val="0"/>
              <c:layout>
                <c:manualLayout>
                  <c:x val="-5.4240631163708086E-2"/>
                  <c:y val="2.73865414710483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071-45C3-A7BE-5403FA936497}"/>
                </c:ext>
              </c:extLst>
            </c:dLbl>
            <c:dLbl>
              <c:idx val="11"/>
              <c:layout>
                <c:manualLayout>
                  <c:x val="-2.465483234714004E-2"/>
                  <c:y val="2.7386541471048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071-45C3-A7BE-5403FA936497}"/>
                </c:ext>
              </c:extLst>
            </c:dLbl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Final!$B$43:$B$57</c:f>
              <c:multiLvlStrCache>
                <c:ptCount val="12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</c:lvl>
              </c:multiLvlStrCache>
            </c:multiLvlStrRef>
          </c:cat>
          <c:val>
            <c:numRef>
              <c:f>Final!$C$43:$C$57</c:f>
              <c:numCache>
                <c:formatCode>#,##0.00</c:formatCode>
                <c:ptCount val="12"/>
                <c:pt idx="0">
                  <c:v>1.5962746141564641</c:v>
                </c:pt>
                <c:pt idx="1">
                  <c:v>1.5172334470392697</c:v>
                </c:pt>
                <c:pt idx="2">
                  <c:v>2.0242221169784753</c:v>
                </c:pt>
                <c:pt idx="3">
                  <c:v>2.3162167606768764</c:v>
                </c:pt>
                <c:pt idx="4">
                  <c:v>3.3468093581404381</c:v>
                </c:pt>
                <c:pt idx="5">
                  <c:v>3.5782105475854218</c:v>
                </c:pt>
                <c:pt idx="6">
                  <c:v>3.4411141235586107</c:v>
                </c:pt>
                <c:pt idx="7">
                  <c:v>3.5307409965467706</c:v>
                </c:pt>
                <c:pt idx="8">
                  <c:v>4.0781363432310762</c:v>
                </c:pt>
                <c:pt idx="9">
                  <c:v>4.662462120499363</c:v>
                </c:pt>
                <c:pt idx="10">
                  <c:v>4.5542976146727083</c:v>
                </c:pt>
                <c:pt idx="11">
                  <c:v>4.9348851033740013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8071-45C3-A7BE-5403FA936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353360"/>
        <c:axId val="1067361040"/>
      </c:lineChart>
      <c:catAx>
        <c:axId val="10673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45200"/>
        <c:crosses val="autoZero"/>
        <c:auto val="1"/>
        <c:lblAlgn val="ctr"/>
        <c:lblOffset val="100"/>
        <c:noMultiLvlLbl val="0"/>
      </c:catAx>
      <c:valAx>
        <c:axId val="1067345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alpha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1">
                        <a:alpha val="65000"/>
                      </a:schemeClr>
                    </a:solidFill>
                  </a:rPr>
                  <a:t>Average</a:t>
                </a:r>
                <a:r>
                  <a:rPr lang="en-US" sz="1200" b="1" baseline="0" dirty="0">
                    <a:solidFill>
                      <a:schemeClr val="accent1">
                        <a:alpha val="65000"/>
                      </a:schemeClr>
                    </a:solidFill>
                  </a:rPr>
                  <a:t> Order Value ($)</a:t>
                </a:r>
                <a:endParaRPr lang="en-US" sz="1200" b="1" dirty="0">
                  <a:solidFill>
                    <a:schemeClr val="accent1">
                      <a:alpha val="6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1">
                      <a:alpha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39920"/>
        <c:crosses val="autoZero"/>
        <c:crossBetween val="between"/>
        <c:majorUnit val="10"/>
      </c:valAx>
      <c:valAx>
        <c:axId val="10673610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alpha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2">
                        <a:alpha val="90000"/>
                      </a:schemeClr>
                    </a:solidFill>
                  </a:rPr>
                  <a:t>Average Revenue</a:t>
                </a:r>
                <a:r>
                  <a:rPr lang="en-US" sz="1200" b="1" baseline="0" dirty="0">
                    <a:solidFill>
                      <a:schemeClr val="accent2">
                        <a:alpha val="90000"/>
                      </a:schemeClr>
                    </a:solidFill>
                  </a:rPr>
                  <a:t> Per Session ($)</a:t>
                </a:r>
                <a:endParaRPr lang="en-US" sz="1200" b="1" dirty="0">
                  <a:solidFill>
                    <a:schemeClr val="accent2">
                      <a:alpha val="9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alpha val="9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53360"/>
        <c:crosses val="max"/>
        <c:crossBetween val="between"/>
      </c:valAx>
      <c:catAx>
        <c:axId val="1067353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67361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[Presentations.xlsx]Final!PivotTable2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8292494906668136E-2"/>
              <c:y val="2.6513357226487438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1299487913661057E-2"/>
              <c:y val="4.1647674290429856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0285593671420524E-2"/>
              <c:y val="4.54312535564155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552374135051299E-4"/>
              <c:y val="2.2729777960501817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4.306480920654149E-3"/>
              <c:y val="3.4080515758458614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651561037387891E-2"/>
              <c:y val="4.543125355641558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4.306480920654149E-3"/>
              <c:y val="3.4080515758458614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552374135051299E-4"/>
              <c:y val="2.2729777960501817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0285593671420524E-2"/>
              <c:y val="4.54312535564155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1299487913661057E-2"/>
              <c:y val="4.1647674290429856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651561037387891E-2"/>
              <c:y val="4.543125355641558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8292494906668136E-2"/>
              <c:y val="2.6513357226487438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4.306480920654149E-3"/>
              <c:y val="3.4080515758458614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552374135051299E-4"/>
              <c:y val="2.2729777960501817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0285593671420524E-2"/>
              <c:y val="4.54312535564155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1299487913661057E-2"/>
              <c:y val="4.1647674290429856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651561037387891E-2"/>
              <c:y val="4.543125355641558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8292494906668136E-2"/>
              <c:y val="2.6513357226487438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4.306480920654149E-3"/>
              <c:y val="3.4080515758458614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5552374135051299E-4"/>
              <c:y val="2.2729777960501817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7.0285593671420524E-2"/>
              <c:y val="4.54312535564155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1299487913661057E-2"/>
              <c:y val="4.1647674290429856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651561037387891E-2"/>
              <c:y val="4.5431253556415585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1.8292494906668136E-2"/>
              <c:y val="2.6513357226487438E-2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2225" cap="rnd">
            <a:solidFill>
              <a:schemeClr val="accent1"/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156691329620193E-2"/>
          <c:y val="3.5581763666281338E-2"/>
          <c:w val="0.91209482889933902"/>
          <c:h val="0.80457955706352136"/>
        </c:manualLayout>
      </c:layout>
      <c:lineChart>
        <c:grouping val="standard"/>
        <c:varyColors val="0"/>
        <c:ser>
          <c:idx val="0"/>
          <c:order val="0"/>
          <c:tx>
            <c:strRef>
              <c:f>Final!$C$98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28F-4DF1-BE10-EEF252657B06}"/>
              </c:ext>
            </c:extLst>
          </c:dPt>
          <c:dPt>
            <c:idx val="2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28F-4DF1-BE10-EEF252657B06}"/>
              </c:ext>
            </c:extLst>
          </c:dPt>
          <c:dPt>
            <c:idx val="3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28F-4DF1-BE10-EEF252657B06}"/>
              </c:ext>
            </c:extLst>
          </c:dPt>
          <c:dPt>
            <c:idx val="4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28F-4DF1-BE10-EEF252657B06}"/>
              </c:ext>
            </c:extLst>
          </c:dPt>
          <c:dPt>
            <c:idx val="5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28F-4DF1-BE10-EEF252657B06}"/>
              </c:ext>
            </c:extLst>
          </c:dPt>
          <c:dPt>
            <c:idx val="6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28F-4DF1-BE10-EEF252657B06}"/>
              </c:ext>
            </c:extLst>
          </c:dPt>
          <c:dPt>
            <c:idx val="7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28F-4DF1-BE10-EEF252657B06}"/>
              </c:ext>
            </c:extLst>
          </c:dPt>
          <c:dPt>
            <c:idx val="8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28F-4DF1-BE10-EEF252657B06}"/>
              </c:ext>
            </c:extLst>
          </c:dPt>
          <c:dPt>
            <c:idx val="9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28F-4DF1-BE10-EEF252657B06}"/>
              </c:ext>
            </c:extLst>
          </c:dPt>
          <c:dPt>
            <c:idx val="10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28F-4DF1-BE10-EEF252657B06}"/>
              </c:ext>
            </c:extLst>
          </c:dPt>
          <c:dPt>
            <c:idx val="11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28F-4DF1-BE10-EEF252657B06}"/>
              </c:ext>
            </c:extLst>
          </c:dPt>
          <c:dPt>
            <c:idx val="12"/>
            <c:marker>
              <c:symbol val="circle"/>
              <c:size val="4"/>
              <c:spPr>
                <a:solidFill>
                  <a:schemeClr val="bg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28F-4DF1-BE10-EEF252657B0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28F-4DF1-BE10-EEF252657B06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8F-4DF1-BE10-EEF252657B06}"/>
                </c:ext>
              </c:extLst>
            </c:dLbl>
            <c:dLbl>
              <c:idx val="3"/>
              <c:layout>
                <c:manualLayout>
                  <c:x val="4.306480920654149E-3"/>
                  <c:y val="3.40805157584586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8F-4DF1-BE10-EEF252657B06}"/>
                </c:ext>
              </c:extLst>
            </c:dLbl>
            <c:dLbl>
              <c:idx val="4"/>
              <c:layout>
                <c:manualLayout>
                  <c:x val="-3.5552374135051299E-4"/>
                  <c:y val="2.27297779605018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8F-4DF1-BE10-EEF252657B0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28F-4DF1-BE10-EEF252657B06}"/>
                </c:ext>
              </c:extLst>
            </c:dLbl>
            <c:dLbl>
              <c:idx val="6"/>
              <c:layout>
                <c:manualLayout>
                  <c:x val="-7.0285593671420524E-2"/>
                  <c:y val="4.5431253556415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28F-4DF1-BE10-EEF252657B06}"/>
                </c:ext>
              </c:extLst>
            </c:dLbl>
            <c:dLbl>
              <c:idx val="7"/>
              <c:layout>
                <c:manualLayout>
                  <c:x val="1.1299487913661057E-2"/>
                  <c:y val="4.16476742904298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28F-4DF1-BE10-EEF252657B0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28F-4DF1-BE10-EEF252657B06}"/>
                </c:ext>
              </c:extLst>
            </c:dLbl>
            <c:dLbl>
              <c:idx val="9"/>
              <c:layout>
                <c:manualLayout>
                  <c:x val="-3.7651561037387891E-2"/>
                  <c:y val="4.54312535564155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28F-4DF1-BE10-EEF252657B0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28F-4DF1-BE10-EEF252657B06}"/>
                </c:ext>
              </c:extLst>
            </c:dLbl>
            <c:dLbl>
              <c:idx val="11"/>
              <c:layout>
                <c:manualLayout>
                  <c:x val="1.8292494906668136E-2"/>
                  <c:y val="2.65133572264874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28F-4DF1-BE10-EEF252657B06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28F-4DF1-BE10-EEF252657B06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Final!$B$99:$B$116</c:f>
              <c:multiLvlStrCache>
                <c:ptCount val="1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  <c:pt idx="7">
                    <c:v>4</c:v>
                  </c:pt>
                  <c:pt idx="8">
                    <c:v>1</c:v>
                  </c:pt>
                  <c:pt idx="9">
                    <c:v>2</c:v>
                  </c:pt>
                  <c:pt idx="10">
                    <c:v>3</c:v>
                  </c:pt>
                  <c:pt idx="11">
                    <c:v>4</c:v>
                  </c:pt>
                  <c:pt idx="12">
                    <c:v>1</c:v>
                  </c:pt>
                </c:lvl>
                <c:lvl>
                  <c:pt idx="0">
                    <c:v>2012</c:v>
                  </c:pt>
                  <c:pt idx="4">
                    <c:v>2013</c:v>
                  </c:pt>
                  <c:pt idx="8">
                    <c:v>2014</c:v>
                  </c:pt>
                  <c:pt idx="12">
                    <c:v>2015</c:v>
                  </c:pt>
                </c:lvl>
              </c:multiLvlStrCache>
            </c:multiLvlStrRef>
          </c:cat>
          <c:val>
            <c:numRef>
              <c:f>Final!$C$99:$C$116</c:f>
              <c:numCache>
                <c:formatCode>0.00%;\-0.00%;0.00%</c:formatCode>
                <c:ptCount val="13"/>
                <c:pt idx="0">
                  <c:v>3.1931878658861094E-2</c:v>
                </c:pt>
                <c:pt idx="1">
                  <c:v>3.0350739088603165E-2</c:v>
                </c:pt>
                <c:pt idx="2">
                  <c:v>4.0492540847738574E-2</c:v>
                </c:pt>
                <c:pt idx="3">
                  <c:v>4.6333601933924252E-2</c:v>
                </c:pt>
                <c:pt idx="4">
                  <c:v>6.4185952705087479E-2</c:v>
                </c:pt>
                <c:pt idx="5">
                  <c:v>6.9428167306526567E-2</c:v>
                </c:pt>
                <c:pt idx="6">
                  <c:v>6.6514839316053939E-2</c:v>
                </c:pt>
                <c:pt idx="7">
                  <c:v>6.4528860384805126E-2</c:v>
                </c:pt>
                <c:pt idx="8">
                  <c:v>6.560636182902585E-2</c:v>
                </c:pt>
                <c:pt idx="9">
                  <c:v>7.2427487812682337E-2</c:v>
                </c:pt>
                <c:pt idx="10">
                  <c:v>7.0614794980836879E-2</c:v>
                </c:pt>
                <c:pt idx="11">
                  <c:v>7.7357181202781081E-2</c:v>
                </c:pt>
                <c:pt idx="12">
                  <c:v>8.4426306115455305E-2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C-128F-4DF1-BE10-EEF252657B0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5281632"/>
        <c:axId val="2125282112"/>
      </c:lineChart>
      <c:catAx>
        <c:axId val="2125281632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282112"/>
        <c:crosses val="autoZero"/>
        <c:auto val="1"/>
        <c:lblAlgn val="ctr"/>
        <c:lblOffset val="100"/>
        <c:noMultiLvlLbl val="0"/>
      </c:catAx>
      <c:valAx>
        <c:axId val="2125282112"/>
        <c:scaling>
          <c:orientation val="minMax"/>
        </c:scaling>
        <c:delete val="0"/>
        <c:axPos val="l"/>
        <c:numFmt formatCode="0%;\-0%;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528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[Presentations.xlsx]Final!PivotTable5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8.0645161290322578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0752688172043012E-2"/>
              <c:y val="-4.117951830087329E-17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8.0645161290322578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0752688172043012E-2"/>
              <c:y val="-4.117951830087329E-17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8.0645161290322578E-3"/>
              <c:y val="0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>
              <a:alpha val="85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0752688172043012E-2"/>
              <c:y val="-4.117951830087329E-17"/>
            </c:manualLayout>
          </c:layout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75000"/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Final!$C$216</c:f>
              <c:strCache>
                <c:ptCount val="1"/>
                <c:pt idx="0">
                  <c:v>product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80B-45DC-B283-291DEC7C546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80B-45DC-B283-291DEC7C5465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80B-45DC-B283-291DEC7C546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80B-45DC-B283-291DEC7C54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Final!$B$217:$B$220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Final!$C$217:$C$220</c:f>
              <c:numCache>
                <c:formatCode>0.00%;\-0.00%;0.00%</c:formatCode>
                <c:ptCount val="4"/>
                <c:pt idx="1">
                  <c:v>1.9669551534225019E-2</c:v>
                </c:pt>
                <c:pt idx="2">
                  <c:v>9.1603053435114504E-2</c:v>
                </c:pt>
                <c:pt idx="3">
                  <c:v>2.7538726333907058E-2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0B-45DC-B283-291DEC7C5465}"/>
            </c:ext>
          </c:extLst>
        </c:ser>
        <c:ser>
          <c:idx val="1"/>
          <c:order val="1"/>
          <c:tx>
            <c:strRef>
              <c:f>Final!$D$216</c:f>
              <c:strCache>
                <c:ptCount val="1"/>
                <c:pt idx="0">
                  <c:v>product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80B-45DC-B283-291DEC7C546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80B-45DC-B283-291DEC7C546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680B-45DC-B283-291DEC7C5465}"/>
              </c:ext>
            </c:extLst>
          </c:dPt>
          <c:dLbls>
            <c:dLbl>
              <c:idx val="0"/>
              <c:layout>
                <c:manualLayout>
                  <c:x val="-8.0645161290322578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80B-45DC-B283-291DEC7C546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80B-45DC-B283-291DEC7C546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0B-45DC-B283-291DEC7C546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Final!$B$217:$B$220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Final!$D$217:$D$220</c:f>
              <c:numCache>
                <c:formatCode>General</c:formatCode>
                <c:ptCount val="4"/>
                <c:pt idx="0" formatCode="0.00%;\-0.00%;0.00%">
                  <c:v>5.2809749492213946E-2</c:v>
                </c:pt>
                <c:pt idx="2" formatCode="0.00%;\-0.00%;0.00%">
                  <c:v>4.3620501635768812E-2</c:v>
                </c:pt>
                <c:pt idx="3" formatCode="0.00%;\-0.00%;0.00%">
                  <c:v>1.549053356282272E-2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80B-45DC-B283-291DEC7C5465}"/>
            </c:ext>
          </c:extLst>
        </c:ser>
        <c:ser>
          <c:idx val="2"/>
          <c:order val="2"/>
          <c:tx>
            <c:strRef>
              <c:f>Final!$E$216</c:f>
              <c:strCache>
                <c:ptCount val="1"/>
                <c:pt idx="0">
                  <c:v>product 3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680B-45DC-B283-291DEC7C546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680B-45DC-B283-291DEC7C546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680B-45DC-B283-291DEC7C5465}"/>
              </c:ext>
            </c:extLst>
          </c:dPt>
          <c:dLbls>
            <c:dLbl>
              <c:idx val="0"/>
              <c:layout>
                <c:manualLayout>
                  <c:x val="-1.0752688172043012E-2"/>
                  <c:y val="-4.11795183008732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0B-45DC-B283-291DEC7C546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80B-45DC-B283-291DEC7C546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80B-45DC-B283-291DEC7C5465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Final!$B$217:$B$220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Final!$E$217:$E$220</c:f>
              <c:numCache>
                <c:formatCode>0.00%;\-0.00%;0.00%</c:formatCode>
                <c:ptCount val="4"/>
                <c:pt idx="0">
                  <c:v>0.12389979688557888</c:v>
                </c:pt>
                <c:pt idx="1">
                  <c:v>3.1471282454760031E-2</c:v>
                </c:pt>
                <c:pt idx="3">
                  <c:v>3.7865748709122203E-2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80B-45DC-B283-291DEC7C5465}"/>
            </c:ext>
          </c:extLst>
        </c:ser>
        <c:ser>
          <c:idx val="3"/>
          <c:order val="3"/>
          <c:tx>
            <c:strRef>
              <c:f>Final!$F$216</c:f>
              <c:strCache>
                <c:ptCount val="1"/>
                <c:pt idx="0">
                  <c:v>product 4</c:v>
                </c:pt>
              </c:strCache>
            </c:strRef>
          </c:tx>
          <c:spPr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Final!$B$217:$B$220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Final!$F$217:$F$220</c:f>
              <c:numCache>
                <c:formatCode>0.00%;\-0.00%;0.00%</c:formatCode>
                <c:ptCount val="4"/>
                <c:pt idx="0">
                  <c:v>0.20853080568720378</c:v>
                </c:pt>
                <c:pt idx="1">
                  <c:v>0.20377655389457119</c:v>
                </c:pt>
                <c:pt idx="2">
                  <c:v>0.22464558342420937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80B-45DC-B283-291DEC7C5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10"/>
        <c:axId val="600065519"/>
        <c:axId val="600066959"/>
      </c:barChart>
      <c:catAx>
        <c:axId val="600065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66959"/>
        <c:crosses val="autoZero"/>
        <c:auto val="1"/>
        <c:lblAlgn val="ctr"/>
        <c:lblOffset val="100"/>
        <c:noMultiLvlLbl val="0"/>
      </c:catAx>
      <c:valAx>
        <c:axId val="6000669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%</a:t>
                </a:r>
                <a:r>
                  <a:rPr lang="en-US" sz="1200" baseline="0" dirty="0"/>
                  <a:t> of Orders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06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84883406550136"/>
          <c:y val="0.91324897337866118"/>
          <c:w val="0.57131318262636521"/>
          <c:h val="7.58091559309803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Course!PivotTable4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50000"/>
              <a:alpha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  <a:alpha val="5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  <a:alpha val="5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lumMod val="60000"/>
              <a:lumOff val="40000"/>
              <a:alpha val="5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'Mid Course'!$C$53</c:f>
              <c:strCache>
                <c:ptCount val="1"/>
                <c:pt idx="0">
                  <c:v>unpaid</c:v>
                </c:pt>
              </c:strCache>
            </c:strRef>
          </c:tx>
          <c:spPr>
            <a:solidFill>
              <a:schemeClr val="bg1">
                <a:lumMod val="75000"/>
                <a:alpha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'Mid Course'!$B$54:$B$64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Course'!$C$54:$C$64</c:f>
              <c:numCache>
                <c:formatCode>0.0%;\-0.0%;0.0%</c:formatCode>
                <c:ptCount val="10"/>
                <c:pt idx="0">
                  <c:v>9.0473656200106434E-3</c:v>
                </c:pt>
                <c:pt idx="1">
                  <c:v>3.9903588644884844E-2</c:v>
                </c:pt>
                <c:pt idx="2">
                  <c:v>8.0567451820128477E-2</c:v>
                </c:pt>
                <c:pt idx="3">
                  <c:v>9.0840272520817569E-2</c:v>
                </c:pt>
                <c:pt idx="4">
                  <c:v>9.2727700635443638E-2</c:v>
                </c:pt>
                <c:pt idx="5">
                  <c:v>8.4467771034935218E-2</c:v>
                </c:pt>
                <c:pt idx="6">
                  <c:v>9.4103269172013448E-2</c:v>
                </c:pt>
                <c:pt idx="7">
                  <c:v>0.10607356715141146</c:v>
                </c:pt>
                <c:pt idx="8">
                  <c:v>8.5290129184212402E-2</c:v>
                </c:pt>
                <c:pt idx="9">
                  <c:v>0.13284352660841939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B-49DB-9BDA-A70F3DE3C232}"/>
            </c:ext>
          </c:extLst>
        </c:ser>
        <c:ser>
          <c:idx val="1"/>
          <c:order val="1"/>
          <c:tx>
            <c:strRef>
              <c:f>'Mid Course'!$D$53</c:f>
              <c:strCache>
                <c:ptCount val="1"/>
                <c:pt idx="0">
                  <c:v>bsearch</c:v>
                </c:pt>
              </c:strCache>
            </c:strRef>
          </c:tx>
          <c:spPr>
            <a:solidFill>
              <a:schemeClr val="accent1"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E4B-49DB-9BDA-A70F3DE3C2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E4B-49DB-9BDA-A70F3DE3C23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4B-49DB-9BDA-A70F3DE3C23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E4B-49DB-9BDA-A70F3DE3C23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4B-49DB-9BDA-A70F3DE3C23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E4B-49DB-9BDA-A70F3DE3C23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E4B-49DB-9BDA-A70F3DE3C232}"/>
                </c:ext>
              </c:extLst>
            </c:dLbl>
            <c:spPr>
              <a:noFill/>
              <a:ln w="3175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Course'!$B$54:$B$64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Course'!$D$54:$D$64</c:f>
              <c:numCache>
                <c:formatCode>0.0%;\-0.0%;0.0%</c:formatCode>
                <c:ptCount val="10"/>
                <c:pt idx="0">
                  <c:v>1.0643959552953698E-3</c:v>
                </c:pt>
                <c:pt idx="1">
                  <c:v>2.9459025174076057E-3</c:v>
                </c:pt>
                <c:pt idx="2">
                  <c:v>6.6916488222698075E-3</c:v>
                </c:pt>
                <c:pt idx="3">
                  <c:v>6.3083522583901085E-3</c:v>
                </c:pt>
                <c:pt idx="4">
                  <c:v>1.0355377735937867E-2</c:v>
                </c:pt>
                <c:pt idx="5">
                  <c:v>0.11563063801869772</c:v>
                </c:pt>
                <c:pt idx="6">
                  <c:v>0.21982890314695996</c:v>
                </c:pt>
                <c:pt idx="7">
                  <c:v>0.217646339973115</c:v>
                </c:pt>
                <c:pt idx="8">
                  <c:v>0.22132610092070515</c:v>
                </c:pt>
                <c:pt idx="9">
                  <c:v>0.16838760921366164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4B-49DB-9BDA-A70F3DE3C232}"/>
            </c:ext>
          </c:extLst>
        </c:ser>
        <c:ser>
          <c:idx val="2"/>
          <c:order val="2"/>
          <c:tx>
            <c:strRef>
              <c:f>'Mid Course'!$E$53</c:f>
              <c:strCache>
                <c:ptCount val="1"/>
                <c:pt idx="0">
                  <c:v>gsearch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62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E4B-49DB-9BDA-A70F3DE3C2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E4B-49DB-9BDA-A70F3DE3C23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E4B-49DB-9BDA-A70F3DE3C23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E4B-49DB-9BDA-A70F3DE3C23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E4B-49DB-9BDA-A70F3DE3C23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E4B-49DB-9BDA-A70F3DE3C23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E4B-49DB-9BDA-A70F3DE3C232}"/>
                </c:ext>
              </c:extLst>
            </c:dLbl>
            <c:spPr>
              <a:noFill/>
              <a:ln w="3175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Course'!$B$54:$B$64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Course'!$E$54:$E$64</c:f>
              <c:numCache>
                <c:formatCode>0.0%;\-0.0%;0.0%</c:formatCode>
                <c:ptCount val="10"/>
                <c:pt idx="0">
                  <c:v>0.98988823842469398</c:v>
                </c:pt>
                <c:pt idx="1">
                  <c:v>0.95715050883770758</c:v>
                </c:pt>
                <c:pt idx="2">
                  <c:v>0.91274089935760172</c:v>
                </c:pt>
                <c:pt idx="3">
                  <c:v>0.90285137522079228</c:v>
                </c:pt>
                <c:pt idx="4">
                  <c:v>0.89691692162861847</c:v>
                </c:pt>
                <c:pt idx="5">
                  <c:v>0.79990159094636704</c:v>
                </c:pt>
                <c:pt idx="6">
                  <c:v>0.68606782768102659</c:v>
                </c:pt>
                <c:pt idx="7">
                  <c:v>0.67628009287547353</c:v>
                </c:pt>
                <c:pt idx="8">
                  <c:v>0.69338376989508244</c:v>
                </c:pt>
                <c:pt idx="9">
                  <c:v>0.69876886417791895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4B-49DB-9BDA-A70F3DE3C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612570880"/>
        <c:axId val="612570400"/>
      </c:barChart>
      <c:catAx>
        <c:axId val="6125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570400"/>
        <c:crosses val="autoZero"/>
        <c:auto val="1"/>
        <c:lblAlgn val="ctr"/>
        <c:lblOffset val="100"/>
        <c:noMultiLvlLbl val="1"/>
      </c:catAx>
      <c:valAx>
        <c:axId val="612570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0" i="0" u="none" strike="noStrike" kern="1200" baseline="0" dirty="0" smtClean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baseline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  <a:latin typeface="+mn-lt"/>
                    <a:ea typeface="+mn-ea"/>
                    <a:cs typeface="+mn-cs"/>
                  </a:rPr>
                  <a:t>Website Traffic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0" i="0" u="none" strike="noStrike" kern="1200" baseline="0" dirty="0" smtClean="0">
                  <a:solidFill>
                    <a:prstClr val="black">
                      <a:lumMod val="65000"/>
                      <a:lumOff val="35000"/>
                      <a:alpha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57088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996127912814527"/>
          <c:y val="0.86982370642142237"/>
          <c:w val="0.37630109181961807"/>
          <c:h val="8.2910694746785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Course!PivotTable3</c:name>
    <c:fmtId val="4"/>
  </c:pivotSource>
  <c:chart>
    <c:autoTitleDeleted val="1"/>
    <c:pivotFmts>
      <c:pivotFmt>
        <c:idx val="0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>
                <a:alpha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1">
                  <a:alpha val="3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>
                <a:alpha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1">
                  <a:alpha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>
                <a:alpha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1">
                  <a:alpha val="3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>
                <a:alpha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1">
                  <a:alpha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>
                <a:alpha val="4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1">
                  <a:alpha val="3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>
                <a:alpha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1">
                  <a:alpha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'Mid Course'!$C$37:$C$39</c:f>
              <c:strCache>
                <c:ptCount val="1"/>
                <c:pt idx="0">
                  <c:v>desktop - sessions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'Mid Course'!$B$40:$B$50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Course'!$C$40:$C$50</c:f>
              <c:numCache>
                <c:formatCode>#,##0</c:formatCode>
                <c:ptCount val="10"/>
                <c:pt idx="0">
                  <c:v>1128</c:v>
                </c:pt>
                <c:pt idx="1">
                  <c:v>2139</c:v>
                </c:pt>
                <c:pt idx="2">
                  <c:v>2276</c:v>
                </c:pt>
                <c:pt idx="3">
                  <c:v>2673</c:v>
                </c:pt>
                <c:pt idx="4">
                  <c:v>2774</c:v>
                </c:pt>
                <c:pt idx="5">
                  <c:v>3515</c:v>
                </c:pt>
                <c:pt idx="6">
                  <c:v>3171</c:v>
                </c:pt>
                <c:pt idx="7">
                  <c:v>3934</c:v>
                </c:pt>
                <c:pt idx="8">
                  <c:v>7007</c:v>
                </c:pt>
                <c:pt idx="9">
                  <c:v>4947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E-4973-8890-CB996EE49701}"/>
            </c:ext>
          </c:extLst>
        </c:ser>
        <c:ser>
          <c:idx val="2"/>
          <c:order val="2"/>
          <c:tx>
            <c:strRef>
              <c:f>'Mid Course'!$E$37:$E$39</c:f>
              <c:strCache>
                <c:ptCount val="1"/>
                <c:pt idx="0">
                  <c:v>mobile - sessions</c:v>
                </c:pt>
              </c:strCache>
            </c:strRef>
          </c:tx>
          <c:spPr>
            <a:solidFill>
              <a:schemeClr val="accent1">
                <a:alpha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'Mid Course'!$B$40:$B$50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Course'!$E$40:$E$50</c:f>
              <c:numCache>
                <c:formatCode>#,##0</c:formatCode>
                <c:ptCount val="10"/>
                <c:pt idx="0">
                  <c:v>724</c:v>
                </c:pt>
                <c:pt idx="1">
                  <c:v>1370</c:v>
                </c:pt>
                <c:pt idx="2">
                  <c:v>1019</c:v>
                </c:pt>
                <c:pt idx="3">
                  <c:v>766</c:v>
                </c:pt>
                <c:pt idx="4">
                  <c:v>886</c:v>
                </c:pt>
                <c:pt idx="5">
                  <c:v>1158</c:v>
                </c:pt>
                <c:pt idx="6">
                  <c:v>1056</c:v>
                </c:pt>
                <c:pt idx="7">
                  <c:v>1263</c:v>
                </c:pt>
                <c:pt idx="8">
                  <c:v>2250</c:v>
                </c:pt>
                <c:pt idx="9">
                  <c:v>1548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E-4973-8890-CB996EE49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2022080240"/>
        <c:axId val="2022081680"/>
      </c:barChart>
      <c:lineChart>
        <c:grouping val="standard"/>
        <c:varyColors val="0"/>
        <c:ser>
          <c:idx val="1"/>
          <c:order val="1"/>
          <c:tx>
            <c:strRef>
              <c:f>'Mid Course'!$D$37:$D$39</c:f>
              <c:strCache>
                <c:ptCount val="1"/>
                <c:pt idx="0">
                  <c:v>desktop - session_to_order_cnv</c:v>
                </c:pt>
              </c:strCache>
            </c:strRef>
          </c:tx>
          <c:spPr>
            <a:ln w="22225" cap="rnd">
              <a:solidFill>
                <a:schemeClr val="accent1">
                  <a:alpha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>
                    <a:alpha val="30000"/>
                  </a:schemeClr>
                </a:solidFill>
              </a:ln>
              <a:effectLst/>
            </c:spPr>
          </c:marker>
          <c:cat>
            <c:multiLvlStrRef>
              <c:f>'Mid Course'!$B$40:$B$50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Course'!$D$40:$D$50</c:f>
              <c:numCache>
                <c:formatCode>0.00%;\-0.00%;0.00%</c:formatCode>
                <c:ptCount val="10"/>
                <c:pt idx="0">
                  <c:v>4.4326241134751775E-2</c:v>
                </c:pt>
                <c:pt idx="1">
                  <c:v>3.5063113604488078E-2</c:v>
                </c:pt>
                <c:pt idx="2">
                  <c:v>3.6467486818980668E-2</c:v>
                </c:pt>
                <c:pt idx="3">
                  <c:v>3.9655817433595211E-2</c:v>
                </c:pt>
                <c:pt idx="4">
                  <c:v>4.3979812545061281E-2</c:v>
                </c:pt>
                <c:pt idx="5">
                  <c:v>4.694167852062589E-2</c:v>
                </c:pt>
                <c:pt idx="6">
                  <c:v>4.8880479344055504E-2</c:v>
                </c:pt>
                <c:pt idx="7">
                  <c:v>5.1093035078800204E-2</c:v>
                </c:pt>
                <c:pt idx="8">
                  <c:v>5.0520907663764804E-2</c:v>
                </c:pt>
                <c:pt idx="9">
                  <c:v>5.7004244996967858E-2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381E-4973-8890-CB996EE49701}"/>
            </c:ext>
          </c:extLst>
        </c:ser>
        <c:ser>
          <c:idx val="3"/>
          <c:order val="3"/>
          <c:tx>
            <c:strRef>
              <c:f>'Mid Course'!$F$37:$F$39</c:f>
              <c:strCache>
                <c:ptCount val="1"/>
                <c:pt idx="0">
                  <c:v>mobile - session_to_order_cnv</c:v>
                </c:pt>
              </c:strCache>
            </c:strRef>
          </c:tx>
          <c:spPr>
            <a:ln w="22225" cap="rnd">
              <a:solidFill>
                <a:schemeClr val="accent1">
                  <a:alpha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cat>
            <c:multiLvlStrRef>
              <c:f>'Mid Course'!$B$40:$B$50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Course'!$F$40:$F$50</c:f>
              <c:numCache>
                <c:formatCode>0.00%;\-0.00%;0.00%</c:formatCode>
                <c:ptCount val="10"/>
                <c:pt idx="0">
                  <c:v>1.3812154696132596E-2</c:v>
                </c:pt>
                <c:pt idx="1">
                  <c:v>8.0291970802919711E-3</c:v>
                </c:pt>
                <c:pt idx="2">
                  <c:v>7.8508341511285568E-3</c:v>
                </c:pt>
                <c:pt idx="3">
                  <c:v>1.0443864229765013E-2</c:v>
                </c:pt>
                <c:pt idx="4">
                  <c:v>1.580135440180587E-2</c:v>
                </c:pt>
                <c:pt idx="5">
                  <c:v>7.7720207253886009E-3</c:v>
                </c:pt>
                <c:pt idx="6">
                  <c:v>1.6098484848484848E-2</c:v>
                </c:pt>
                <c:pt idx="7">
                  <c:v>1.4251781472684086E-2</c:v>
                </c:pt>
                <c:pt idx="8">
                  <c:v>1.8666666666666668E-2</c:v>
                </c:pt>
                <c:pt idx="9">
                  <c:v>1.0335917312661499E-2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381E-4973-8890-CB996EE49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24495088"/>
        <c:axId val="2024496048"/>
      </c:lineChart>
      <c:catAx>
        <c:axId val="202449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96048"/>
        <c:crosses val="autoZero"/>
        <c:auto val="1"/>
        <c:lblAlgn val="ctr"/>
        <c:lblOffset val="100"/>
        <c:noMultiLvlLbl val="1"/>
      </c:catAx>
      <c:valAx>
        <c:axId val="2024496048"/>
        <c:scaling>
          <c:orientation val="minMax"/>
          <c:max val="6.0000000000000012E-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200" b="0" i="0" u="none" strike="noStrike" kern="1200" baseline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baseline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  <a:latin typeface="+mn-lt"/>
                    <a:ea typeface="+mn-ea"/>
                    <a:cs typeface="+mn-cs"/>
                  </a:rPr>
                  <a:t>Order Conversion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200" b="0" i="0" u="none" strike="noStrike" kern="1200" baseline="0" dirty="0">
                  <a:solidFill>
                    <a:prstClr val="black">
                      <a:lumMod val="65000"/>
                      <a:lumOff val="35000"/>
                      <a:alpha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95088"/>
        <c:crosses val="autoZero"/>
        <c:crossBetween val="between"/>
        <c:majorUnit val="1.0000000000000002E-2"/>
      </c:valAx>
      <c:valAx>
        <c:axId val="2022081680"/>
        <c:scaling>
          <c:orientation val="minMax"/>
          <c:max val="95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</a:rPr>
                  <a:t>Total Sessions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prstClr val="black">
                      <a:lumMod val="65000"/>
                      <a:lumOff val="35000"/>
                      <a:alpha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080240"/>
        <c:crosses val="max"/>
        <c:crossBetween val="between"/>
        <c:majorUnit val="1500"/>
      </c:valAx>
      <c:catAx>
        <c:axId val="20220802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20816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Course!PivotTable2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6">
                <a:lumMod val="50000"/>
                <a:alpha val="7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6">
                <a:lumMod val="60000"/>
                <a:lumOff val="40000"/>
                <a:alpha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50000"/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50000"/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6">
                <a:lumMod val="50000"/>
                <a:alpha val="7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6">
                <a:lumMod val="60000"/>
                <a:lumOff val="40000"/>
                <a:alpha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50000"/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6">
                <a:lumMod val="50000"/>
                <a:alpha val="7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6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6">
                <a:lumMod val="60000"/>
                <a:lumOff val="40000"/>
                <a:alpha val="60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'Mid Course'!$C$19:$C$21</c:f>
              <c:strCache>
                <c:ptCount val="1"/>
                <c:pt idx="0">
                  <c:v>brand - sessions</c:v>
                </c:pt>
              </c:strCache>
            </c:strRef>
          </c:tx>
          <c:spPr>
            <a:solidFill>
              <a:schemeClr val="accent6">
                <a:lumMod val="50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B97-4027-85F2-8FC665111B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B97-4027-85F2-8FC665111B7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B97-4027-85F2-8FC665111B7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97-4027-85F2-8FC665111B7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97-4027-85F2-8FC665111B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97-4027-85F2-8FC665111B7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97-4027-85F2-8FC665111B7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97-4027-85F2-8FC665111B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Course'!$B$22:$B$32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Course'!$C$22:$C$32</c:f>
              <c:numCache>
                <c:formatCode>#,##0</c:formatCode>
                <c:ptCount val="10"/>
                <c:pt idx="0">
                  <c:v>8</c:v>
                </c:pt>
                <c:pt idx="1">
                  <c:v>65</c:v>
                </c:pt>
                <c:pt idx="2">
                  <c:v>115</c:v>
                </c:pt>
                <c:pt idx="3">
                  <c:v>139</c:v>
                </c:pt>
                <c:pt idx="4">
                  <c:v>151</c:v>
                </c:pt>
                <c:pt idx="5">
                  <c:v>204</c:v>
                </c:pt>
                <c:pt idx="6">
                  <c:v>264</c:v>
                </c:pt>
                <c:pt idx="7">
                  <c:v>337</c:v>
                </c:pt>
                <c:pt idx="8">
                  <c:v>458</c:v>
                </c:pt>
                <c:pt idx="9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A1-43D6-9F9B-6472B599C3A3}"/>
            </c:ext>
          </c:extLst>
        </c:ser>
        <c:ser>
          <c:idx val="2"/>
          <c:order val="2"/>
          <c:tx>
            <c:strRef>
              <c:f>'Mid Course'!$E$19:$E$21</c:f>
              <c:strCache>
                <c:ptCount val="1"/>
                <c:pt idx="0">
                  <c:v>nonbrand - sessions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B97-4027-85F2-8FC665111B7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B97-4027-85F2-8FC665111B7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B97-4027-85F2-8FC665111B7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B97-4027-85F2-8FC665111B7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B97-4027-85F2-8FC665111B7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B97-4027-85F2-8FC665111B7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B97-4027-85F2-8FC665111B7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B97-4027-85F2-8FC665111B75}"/>
                </c:ext>
              </c:extLst>
            </c:dLbl>
            <c:dLbl>
              <c:idx val="8"/>
              <c:layout>
                <c:manualLayout>
                  <c:x val="-1.5011864688808807E-16"/>
                  <c:y val="-0.386769685339976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B97-4027-85F2-8FC665111B75}"/>
                </c:ext>
              </c:extLst>
            </c:dLbl>
            <c:dLbl>
              <c:idx val="9"/>
              <c:layout>
                <c:manualLayout>
                  <c:x val="-1.5011864688808807E-16"/>
                  <c:y val="-0.2973137109752059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B97-4027-85F2-8FC665111B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Course'!$B$22:$B$32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Course'!$E$22:$E$32</c:f>
              <c:numCache>
                <c:formatCode>#,##0</c:formatCode>
                <c:ptCount val="10"/>
                <c:pt idx="0">
                  <c:v>1852</c:v>
                </c:pt>
                <c:pt idx="1">
                  <c:v>3509</c:v>
                </c:pt>
                <c:pt idx="2">
                  <c:v>3295</c:v>
                </c:pt>
                <c:pt idx="3">
                  <c:v>3439</c:v>
                </c:pt>
                <c:pt idx="4">
                  <c:v>3660</c:v>
                </c:pt>
                <c:pt idx="5">
                  <c:v>4673</c:v>
                </c:pt>
                <c:pt idx="6">
                  <c:v>4227</c:v>
                </c:pt>
                <c:pt idx="7">
                  <c:v>5197</c:v>
                </c:pt>
                <c:pt idx="8">
                  <c:v>9257</c:v>
                </c:pt>
                <c:pt idx="9">
                  <c:v>6495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A1-43D6-9F9B-6472B599C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502763120"/>
        <c:axId val="502760720"/>
      </c:barChart>
      <c:lineChart>
        <c:grouping val="standard"/>
        <c:varyColors val="0"/>
        <c:ser>
          <c:idx val="1"/>
          <c:order val="1"/>
          <c:tx>
            <c:strRef>
              <c:f>'Mid Course'!$D$19:$D$21</c:f>
              <c:strCache>
                <c:ptCount val="1"/>
                <c:pt idx="0">
                  <c:v>brand - session_to_order_cnv</c:v>
                </c:pt>
              </c:strCache>
            </c:strRef>
          </c:tx>
          <c:spPr>
            <a:ln w="22225" cap="rnd">
              <a:solidFill>
                <a:schemeClr val="accent6">
                  <a:lumMod val="50000"/>
                  <a:alpha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multiLvlStrRef>
              <c:f>'Mid Course'!$B$22:$B$32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Course'!$D$22:$D$32</c:f>
              <c:numCache>
                <c:formatCode>0.00%;\-0.00%;0.00%</c:formatCode>
                <c:ptCount val="10"/>
                <c:pt idx="1">
                  <c:v>9.2307692307692313E-2</c:v>
                </c:pt>
                <c:pt idx="2">
                  <c:v>5.2173913043478258E-2</c:v>
                </c:pt>
                <c:pt idx="3">
                  <c:v>5.0359712230215826E-2</c:v>
                </c:pt>
                <c:pt idx="4">
                  <c:v>5.9602649006622516E-2</c:v>
                </c:pt>
                <c:pt idx="5">
                  <c:v>4.9019607843137254E-2</c:v>
                </c:pt>
                <c:pt idx="6">
                  <c:v>6.0606060606060608E-2</c:v>
                </c:pt>
                <c:pt idx="7">
                  <c:v>4.4510385756676561E-2</c:v>
                </c:pt>
                <c:pt idx="8">
                  <c:v>4.5851528384279479E-2</c:v>
                </c:pt>
                <c:pt idx="9">
                  <c:v>6.4456721915285453E-2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CA1-43D6-9F9B-6472B599C3A3}"/>
            </c:ext>
          </c:extLst>
        </c:ser>
        <c:ser>
          <c:idx val="3"/>
          <c:order val="3"/>
          <c:tx>
            <c:strRef>
              <c:f>'Mid Course'!$F$19:$F$21</c:f>
              <c:strCache>
                <c:ptCount val="1"/>
                <c:pt idx="0">
                  <c:v>nonbrand - session_to_order_cnv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  <a:lumOff val="40000"/>
                  <a:alpha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multiLvlStrRef>
              <c:f>'Mid Course'!$B$22:$B$32</c:f>
              <c:multiLvlStrCache>
                <c:ptCount val="10"/>
                <c:lvl>
                  <c:pt idx="0">
                    <c:v>3</c:v>
                  </c:pt>
                  <c:pt idx="1">
                    <c:v>4</c:v>
                  </c:pt>
                  <c:pt idx="2">
                    <c:v>5</c:v>
                  </c:pt>
                  <c:pt idx="3">
                    <c:v>6</c:v>
                  </c:pt>
                  <c:pt idx="4">
                    <c:v>7</c:v>
                  </c:pt>
                  <c:pt idx="5">
                    <c:v>8</c:v>
                  </c:pt>
                  <c:pt idx="6">
                    <c:v>9</c:v>
                  </c:pt>
                  <c:pt idx="7">
                    <c:v>10</c:v>
                  </c:pt>
                  <c:pt idx="8">
                    <c:v>11</c:v>
                  </c:pt>
                  <c:pt idx="9">
                    <c:v>12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Course'!$F$22:$F$32</c:f>
              <c:numCache>
                <c:formatCode>0.00%;\-0.00%;0.00%</c:formatCode>
                <c:ptCount val="10"/>
                <c:pt idx="0">
                  <c:v>3.2397408207343416E-2</c:v>
                </c:pt>
                <c:pt idx="1">
                  <c:v>2.4508406953548018E-2</c:v>
                </c:pt>
                <c:pt idx="2">
                  <c:v>2.7617602427921092E-2</c:v>
                </c:pt>
                <c:pt idx="3">
                  <c:v>3.3149171270718231E-2</c:v>
                </c:pt>
                <c:pt idx="4">
                  <c:v>3.7158469945355189E-2</c:v>
                </c:pt>
                <c:pt idx="5">
                  <c:v>3.7235180826021827E-2</c:v>
                </c:pt>
                <c:pt idx="6">
                  <c:v>4.0690797255736932E-2</c:v>
                </c:pt>
                <c:pt idx="7">
                  <c:v>4.2139695978449104E-2</c:v>
                </c:pt>
                <c:pt idx="8">
                  <c:v>4.2778437938857078E-2</c:v>
                </c:pt>
                <c:pt idx="9">
                  <c:v>4.5881447267128561E-2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6CA1-43D6-9F9B-6472B599C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4333536"/>
        <c:axId val="1584331616"/>
      </c:lineChart>
      <c:catAx>
        <c:axId val="158433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331616"/>
        <c:crosses val="autoZero"/>
        <c:auto val="1"/>
        <c:lblAlgn val="ctr"/>
        <c:lblOffset val="100"/>
        <c:noMultiLvlLbl val="1"/>
      </c:catAx>
      <c:valAx>
        <c:axId val="1584331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595959">
                        <a:alpha val="7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dirty="0">
                    <a:solidFill>
                      <a:srgbClr val="595959">
                        <a:alpha val="75000"/>
                      </a:srgbClr>
                    </a:solidFill>
                  </a:rPr>
                  <a:t>Order Conversion</a:t>
                </a:r>
                <a:r>
                  <a:rPr lang="en-US" sz="1200" b="0" baseline="0" dirty="0">
                    <a:solidFill>
                      <a:srgbClr val="595959">
                        <a:alpha val="75000"/>
                      </a:srgbClr>
                    </a:solidFill>
                  </a:rPr>
                  <a:t> Ratio (</a:t>
                </a:r>
                <a:r>
                  <a:rPr lang="en-US" sz="1200" b="0" baseline="0" dirty="0" err="1">
                    <a:solidFill>
                      <a:srgbClr val="595959">
                        <a:alpha val="75000"/>
                      </a:srgbClr>
                    </a:solidFill>
                  </a:rPr>
                  <a:t>gsearch</a:t>
                </a:r>
                <a:r>
                  <a:rPr lang="en-US" sz="1200" b="0" baseline="0" dirty="0">
                    <a:solidFill>
                      <a:srgbClr val="595959">
                        <a:alpha val="75000"/>
                      </a:srgbClr>
                    </a:solidFill>
                  </a:rPr>
                  <a:t>)</a:t>
                </a:r>
                <a:endParaRPr lang="en-US" sz="1200" b="0" dirty="0">
                  <a:solidFill>
                    <a:srgbClr val="595959">
                      <a:alpha val="7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595959">
                      <a:alpha val="7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333536"/>
        <c:crosses val="autoZero"/>
        <c:crossBetween val="between"/>
        <c:majorUnit val="2.0000000000000004E-2"/>
      </c:valAx>
      <c:valAx>
        <c:axId val="502760720"/>
        <c:scaling>
          <c:orientation val="minMax"/>
          <c:max val="10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</a:rPr>
                  <a:t>Total</a:t>
                </a:r>
                <a:r>
                  <a:rPr lang="en-US" sz="1200" b="0" baseline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</a:rPr>
                  <a:t>  Sessions (</a:t>
                </a:r>
                <a:r>
                  <a:rPr lang="en-US" sz="1200" b="0" baseline="0" dirty="0" err="1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</a:rPr>
                  <a:t>gsearch</a:t>
                </a:r>
                <a:r>
                  <a:rPr lang="en-US" sz="1200" b="0" baseline="0" dirty="0">
                    <a:solidFill>
                      <a:prstClr val="black">
                        <a:lumMod val="65000"/>
                        <a:lumOff val="35000"/>
                        <a:alpha val="75000"/>
                      </a:prstClr>
                    </a:solidFill>
                  </a:rPr>
                  <a:t>)</a:t>
                </a:r>
                <a:endParaRPr lang="en-US" sz="1200" b="0" dirty="0">
                  <a:solidFill>
                    <a:prstClr val="black">
                      <a:lumMod val="65000"/>
                      <a:lumOff val="35000"/>
                      <a:alpha val="7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prstClr val="black">
                      <a:lumMod val="65000"/>
                      <a:lumOff val="35000"/>
                      <a:alpha val="7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63120"/>
        <c:crosses val="max"/>
        <c:crossBetween val="between"/>
        <c:majorUnit val="2000"/>
      </c:valAx>
      <c:catAx>
        <c:axId val="5027631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2760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Course!PivotTable6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numFmt formatCode="0.0%;\-0.0%;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numFmt formatCode="0.0%;\-0.0%;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chemeClr val="accent2">
                <a:alpha val="85000"/>
              </a:schemeClr>
            </a:solidFill>
            <a:round/>
          </a:ln>
          <a:effectLst/>
        </c:spPr>
        <c:marker>
          <c:symbol val="circle"/>
          <c:size val="4"/>
          <c:spPr>
            <a:solidFill>
              <a:schemeClr val="bg1"/>
            </a:solidFill>
            <a:ln w="9525">
              <a:solidFill>
                <a:schemeClr val="accent2">
                  <a:alpha val="85000"/>
                </a:schemeClr>
              </a:solidFill>
            </a:ln>
            <a:effectLst/>
          </c:spPr>
        </c:marker>
        <c:dLbl>
          <c:idx val="0"/>
          <c:numFmt formatCode="0.0%;\-0.0%;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'Mid Course'!$D$80</c:f>
              <c:strCache>
                <c:ptCount val="1"/>
                <c:pt idx="0">
                  <c:v>avg_revenue_per_session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Course'!$B$81:$B$86</c:f>
              <c:multiLvlStrCache>
                <c:ptCount val="5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Course'!$D$81:$D$86</c:f>
              <c:numCache>
                <c:formatCode>#,##0.00</c:formatCode>
                <c:ptCount val="5"/>
                <c:pt idx="0">
                  <c:v>1.3547425474254744</c:v>
                </c:pt>
                <c:pt idx="1">
                  <c:v>1.861386689492825</c:v>
                </c:pt>
                <c:pt idx="2">
                  <c:v>2.0341329548142824</c:v>
                </c:pt>
                <c:pt idx="3">
                  <c:v>2.1065634019626631</c:v>
                </c:pt>
                <c:pt idx="4">
                  <c:v>2.1384941125634707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51-4B9E-8E78-FE21DD75A2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223518496"/>
        <c:axId val="1223523296"/>
      </c:barChart>
      <c:lineChart>
        <c:grouping val="standard"/>
        <c:varyColors val="0"/>
        <c:ser>
          <c:idx val="0"/>
          <c:order val="0"/>
          <c:tx>
            <c:strRef>
              <c:f>'Mid Course'!$C$80</c:f>
              <c:strCache>
                <c:ptCount val="1"/>
                <c:pt idx="0">
                  <c:v>session_to_order_cnv_2</c:v>
                </c:pt>
              </c:strCache>
            </c:strRef>
          </c:tx>
          <c:spPr>
            <a:ln w="22225" cap="rnd">
              <a:solidFill>
                <a:schemeClr val="accent2">
                  <a:alpha val="8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chemeClr val="accent2">
                    <a:alpha val="85000"/>
                  </a:schemeClr>
                </a:solidFill>
              </a:ln>
              <a:effectLst/>
            </c:spPr>
          </c:marker>
          <c:dLbls>
            <c:numFmt formatCode="0.0%;\-0.0%;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Course'!$B$81:$B$86</c:f>
              <c:multiLvlStrCache>
                <c:ptCount val="5"/>
                <c:lvl>
                  <c:pt idx="0">
                    <c:v>7</c:v>
                  </c:pt>
                  <c:pt idx="1">
                    <c:v>8</c:v>
                  </c:pt>
                  <c:pt idx="2">
                    <c:v>9</c:v>
                  </c:pt>
                  <c:pt idx="3">
                    <c:v>10</c:v>
                  </c:pt>
                  <c:pt idx="4">
                    <c:v>11</c:v>
                  </c:pt>
                </c:lvl>
                <c:lvl>
                  <c:pt idx="0">
                    <c:v>2012</c:v>
                  </c:pt>
                </c:lvl>
              </c:multiLvlStrCache>
            </c:multiLvlStrRef>
          </c:cat>
          <c:val>
            <c:numRef>
              <c:f>'Mid Course'!$C$81:$C$86</c:f>
              <c:numCache>
                <c:formatCode>0.00%;\-0.00%;0.00%</c:formatCode>
                <c:ptCount val="5"/>
                <c:pt idx="0">
                  <c:v>2.7100271002710029E-2</c:v>
                </c:pt>
                <c:pt idx="1">
                  <c:v>3.7235180826021827E-2</c:v>
                </c:pt>
                <c:pt idx="2">
                  <c:v>4.0690797255736932E-2</c:v>
                </c:pt>
                <c:pt idx="3">
                  <c:v>4.2139695978449104E-2</c:v>
                </c:pt>
                <c:pt idx="4">
                  <c:v>4.2778437938857078E-2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651-4B9E-8E78-FE21DD75A20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23524736"/>
        <c:axId val="1223521856"/>
      </c:lineChart>
      <c:catAx>
        <c:axId val="122351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23296"/>
        <c:crosses val="autoZero"/>
        <c:auto val="1"/>
        <c:lblAlgn val="ctr"/>
        <c:lblOffset val="100"/>
        <c:noMultiLvlLbl val="1"/>
      </c:catAx>
      <c:valAx>
        <c:axId val="12235232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1">
                        <a:alpha val="60000"/>
                      </a:schemeClr>
                    </a:solidFill>
                  </a:rPr>
                  <a:t>Average Revenue Per Session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1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18496"/>
        <c:crosses val="autoZero"/>
        <c:crossBetween val="between"/>
        <c:majorUnit val="0.5"/>
      </c:valAx>
      <c:valAx>
        <c:axId val="12235218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accent2">
                        <a:alpha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accent2">
                        <a:alpha val="85000"/>
                      </a:schemeClr>
                    </a:solidFill>
                  </a:rPr>
                  <a:t>Order Converstion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accent2">
                      <a:alpha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in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524736"/>
        <c:crosses val="max"/>
        <c:crossBetween val="between"/>
        <c:majorUnit val="1.0000000000000002E-2"/>
      </c:valAx>
      <c:catAx>
        <c:axId val="1223524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2352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Course!PivotTable8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'Mid Course'!$C$122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56-4F3E-A695-631F6C826B2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356-4F3E-A695-631F6C826B2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356-4F3E-A695-631F6C826B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Course'!$B$123:$B$125</c:f>
              <c:multiLvlStrCache>
                <c:ptCount val="2"/>
                <c:lvl>
                  <c:pt idx="0">
                    <c:v> /home</c:v>
                  </c:pt>
                  <c:pt idx="1">
                    <c:v> /lander-1</c:v>
                  </c:pt>
                </c:lvl>
                <c:lvl>
                  <c:pt idx="0">
                    <c:v> 2012</c:v>
                  </c:pt>
                </c:lvl>
              </c:multiLvlStrCache>
            </c:multiLvlStrRef>
          </c:cat>
          <c:val>
            <c:numRef>
              <c:f>'Mid Course'!$C$123:$C$125</c:f>
              <c:numCache>
                <c:formatCode>0.00%;\-0.00%;0.00%</c:formatCode>
                <c:ptCount val="2"/>
                <c:pt idx="0">
                  <c:v>3.1844316674038038E-2</c:v>
                </c:pt>
                <c:pt idx="1">
                  <c:v>4.0587219343696031E-2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6-4F3E-A695-631F6C826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983937616"/>
        <c:axId val="983934256"/>
      </c:barChart>
      <c:catAx>
        <c:axId val="983937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3934256"/>
        <c:crosses val="autoZero"/>
        <c:auto val="1"/>
        <c:lblAlgn val="ctr"/>
        <c:lblOffset val="100"/>
        <c:noMultiLvlLbl val="0"/>
      </c:catAx>
      <c:valAx>
        <c:axId val="983934256"/>
        <c:scaling>
          <c:orientation val="minMax"/>
          <c:max val="4.5000000000000012E-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 Order</a:t>
                </a:r>
                <a:r>
                  <a:rPr lang="en-US" sz="1050" baseline="0"/>
                  <a:t> Conversion Ratio</a:t>
                </a:r>
                <a:endParaRPr lang="en-US" sz="105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;\-0%;0%" sourceLinked="0"/>
        <c:majorTickMark val="in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937616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Course!PivotTable7</c:name>
    <c:fmtId val="1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'Mid Course'!$C$113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16-4616-A55B-741715CDC72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216-4616-A55B-741715CDC7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'Mid Course'!$B$114:$B$116</c:f>
              <c:multiLvlStrCache>
                <c:ptCount val="2"/>
                <c:lvl>
                  <c:pt idx="0">
                    <c:v>/home</c:v>
                  </c:pt>
                  <c:pt idx="1">
                    <c:v>/lander-1</c:v>
                  </c:pt>
                </c:lvl>
                <c:lvl>
                  <c:pt idx="0">
                    <c:v> </c:v>
                  </c:pt>
                </c:lvl>
              </c:multiLvlStrCache>
            </c:multiLvlStrRef>
          </c:cat>
          <c:val>
            <c:numRef>
              <c:f>'Mid Course'!$C$114:$C$116</c:f>
              <c:numCache>
                <c:formatCode>\$#,##0.00;\(\$#,##0.00\);\$#,##0.00</c:formatCode>
                <c:ptCount val="2"/>
                <c:pt idx="0">
                  <c:v>3599.2799999999934</c:v>
                </c:pt>
                <c:pt idx="1">
                  <c:v>4699.0599999999886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6-4616-A55B-741715CDC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42"/>
        <c:axId val="1195517184"/>
        <c:axId val="1195516224"/>
      </c:barChart>
      <c:catAx>
        <c:axId val="1195517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16224"/>
        <c:crosses val="autoZero"/>
        <c:auto val="1"/>
        <c:lblAlgn val="ctr"/>
        <c:lblOffset val="100"/>
        <c:noMultiLvlLbl val="0"/>
      </c:catAx>
      <c:valAx>
        <c:axId val="1195516224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/>
                  <a:t> Revenue</a:t>
                </a:r>
                <a:r>
                  <a:rPr lang="en-US" sz="1050" baseline="0"/>
                  <a:t>  ($)</a:t>
                </a:r>
                <a:endParaRPr lang="en-US" sz="105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&quot;K&quot;" sourceLinked="0"/>
        <c:majorTickMark val="in"/>
        <c:minorTickMark val="none"/>
        <c:tickLblPos val="nextTo"/>
        <c:spPr>
          <a:noFill/>
          <a:ln>
            <a:solidFill>
              <a:schemeClr val="bg2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51718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Course!PivotTable11</c:name>
    <c:fmtId val="14"/>
  </c:pivotSource>
  <c:chart>
    <c:autoTitleDeleted val="1"/>
    <c:pivotFmts>
      <c:pivotFmt>
        <c:idx val="0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'Mid Course'!$C$98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94-424B-9077-E8E50DBC699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94-424B-9077-E8E50DBC69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'Mid Course'!$B$99:$B$100</c:f>
              <c:strCache>
                <c:ptCount val="2"/>
                <c:pt idx="0">
                  <c:v>/billing</c:v>
                </c:pt>
                <c:pt idx="1">
                  <c:v>/billing-2</c:v>
                </c:pt>
              </c:strCache>
            </c:strRef>
          </c:cat>
          <c:val>
            <c:numRef>
              <c:f>'Mid Course'!$C$99:$C$100</c:f>
              <c:numCache>
                <c:formatCode>#,##0</c:formatCode>
                <c:ptCount val="2"/>
                <c:pt idx="0">
                  <c:v>610</c:v>
                </c:pt>
                <c:pt idx="1">
                  <c:v>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94-424B-9077-E8E50DBC69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77035376"/>
        <c:axId val="1077037776"/>
      </c:barChart>
      <c:catAx>
        <c:axId val="1077035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037776"/>
        <c:crosses val="autoZero"/>
        <c:auto val="1"/>
        <c:lblAlgn val="ctr"/>
        <c:lblOffset val="100"/>
        <c:noMultiLvlLbl val="0"/>
      </c:catAx>
      <c:valAx>
        <c:axId val="10770377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# of</a:t>
                </a:r>
                <a:r>
                  <a:rPr lang="en-US" sz="1200" baseline="0" dirty="0"/>
                  <a:t> Sessions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crossAx val="107703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[Presentations.xlsx]Mid Course!PivotTable9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bg1">
              <a:lumMod val="85000"/>
              <a:alpha val="8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'Mid Course'!$C$91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C1E-4C94-A424-011CEAF124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C1E-4C94-A424-011CEAF124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'Mid Course'!$B$92:$B$93</c:f>
              <c:strCache>
                <c:ptCount val="2"/>
                <c:pt idx="0">
                  <c:v>/billing</c:v>
                </c:pt>
                <c:pt idx="1">
                  <c:v>/billing-2</c:v>
                </c:pt>
              </c:strCache>
            </c:strRef>
          </c:cat>
          <c:val>
            <c:numRef>
              <c:f>'Mid Course'!$C$92:$C$93</c:f>
              <c:numCache>
                <c:formatCode>#,##0.00</c:formatCode>
                <c:ptCount val="2"/>
                <c:pt idx="0">
                  <c:v>21.553065573770411</c:v>
                </c:pt>
                <c:pt idx="1">
                  <c:v>30.439879931389335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1E-4C94-A424-011CEAF12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3474336"/>
        <c:axId val="1223483936"/>
      </c:barChart>
      <c:catAx>
        <c:axId val="122347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483936"/>
        <c:crosses val="autoZero"/>
        <c:auto val="1"/>
        <c:lblAlgn val="ctr"/>
        <c:lblOffset val="100"/>
        <c:noMultiLvlLbl val="0"/>
      </c:catAx>
      <c:valAx>
        <c:axId val="122348393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Average</a:t>
                </a:r>
                <a:r>
                  <a:rPr lang="en-US" sz="1200" baseline="0" dirty="0"/>
                  <a:t> Revenue Per Session ($)</a:t>
                </a:r>
                <a:endParaRPr lang="en-US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crossAx val="122347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0.30114</cdr:x>
      <cdr:y>0.23851</cdr:y>
    </cdr:from>
    <cdr:to>
      <cdr:x>0.69176</cdr:x>
      <cdr:y>0.30172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807B25A-9FD1-F474-945F-D3B782BDCBF9}"/>
            </a:ext>
          </a:extLst>
        </cdr:cNvPr>
        <cdr:cNvSpPr txBox="1"/>
      </cdr:nvSpPr>
      <cdr:spPr>
        <a:xfrm xmlns:a="http://schemas.openxmlformats.org/drawingml/2006/main" flipH="1">
          <a:off x="1615440" y="632460"/>
          <a:ext cx="2095500" cy="1676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0.30622</cdr:x>
      <cdr:y>0.42951</cdr:y>
    </cdr:from>
    <cdr:to>
      <cdr:x>0.30622</cdr:x>
      <cdr:y>0.8373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23993BFA-79BE-1A30-D896-3860A21CBF86}"/>
            </a:ext>
          </a:extLst>
        </cdr:cNvPr>
        <cdr:cNvCxnSpPr/>
      </cdr:nvCxnSpPr>
      <cdr:spPr>
        <a:xfrm xmlns:a="http://schemas.openxmlformats.org/drawingml/2006/main" flipV="1">
          <a:off x="1885709" y="1642643"/>
          <a:ext cx="0" cy="1559540"/>
        </a:xfrm>
        <a:prstGeom xmlns:a="http://schemas.openxmlformats.org/drawingml/2006/main" prst="line">
          <a:avLst/>
        </a:prstGeom>
        <a:ln xmlns:a="http://schemas.openxmlformats.org/drawingml/2006/main">
          <a:prstDash val="sysDot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0.3775</cdr:x>
      <cdr:y>0.27047</cdr:y>
    </cdr:from>
    <cdr:to>
      <cdr:x>0.3775</cdr:x>
      <cdr:y>0.83866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6B5E5822-9A38-145E-DE17-1BCC99125214}"/>
            </a:ext>
          </a:extLst>
        </cdr:cNvPr>
        <cdr:cNvCxnSpPr/>
      </cdr:nvCxnSpPr>
      <cdr:spPr>
        <a:xfrm xmlns:a="http://schemas.openxmlformats.org/drawingml/2006/main" flipV="1">
          <a:off x="2324620" y="1034404"/>
          <a:ext cx="0" cy="2173007"/>
        </a:xfrm>
        <a:prstGeom xmlns:a="http://schemas.openxmlformats.org/drawingml/2006/main" prst="line">
          <a:avLst/>
        </a:prstGeom>
        <a:ln xmlns:a="http://schemas.openxmlformats.org/drawingml/2006/main">
          <a:prstDash val="sysDot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0.51817</cdr:x>
      <cdr:y>0.24521</cdr:y>
    </cdr:from>
    <cdr:to>
      <cdr:x>0.51817</cdr:x>
      <cdr:y>0.83831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9A562B1A-1596-EF64-4DA5-8AC9E7D97118}"/>
            </a:ext>
          </a:extLst>
        </cdr:cNvPr>
        <cdr:cNvCxnSpPr/>
      </cdr:nvCxnSpPr>
      <cdr:spPr>
        <a:xfrm xmlns:a="http://schemas.openxmlformats.org/drawingml/2006/main" flipV="1">
          <a:off x="3190867" y="937793"/>
          <a:ext cx="0" cy="2268257"/>
        </a:xfrm>
        <a:prstGeom xmlns:a="http://schemas.openxmlformats.org/drawingml/2006/main" prst="line">
          <a:avLst/>
        </a:prstGeom>
        <a:ln xmlns:a="http://schemas.openxmlformats.org/drawingml/2006/main">
          <a:prstDash val="sysDot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0.58722</cdr:x>
      <cdr:y>0.26371</cdr:y>
    </cdr:from>
    <cdr:to>
      <cdr:x>0.58722</cdr:x>
      <cdr:y>0.83831</cdr:y>
    </cdr:to>
    <cdr:cxnSp macro="">
      <cdr:nvCxnSpPr>
        <cdr:cNvPr id="16" name="Straight Connector 15">
          <a:extLst xmlns:a="http://schemas.openxmlformats.org/drawingml/2006/main">
            <a:ext uri="{FF2B5EF4-FFF2-40B4-BE49-F238E27FC236}">
              <a16:creationId xmlns:a16="http://schemas.microsoft.com/office/drawing/2014/main" id="{82AFFC4D-9BE8-37B1-2F2F-E67EB98BD6D3}"/>
            </a:ext>
          </a:extLst>
        </cdr:cNvPr>
        <cdr:cNvCxnSpPr/>
      </cdr:nvCxnSpPr>
      <cdr:spPr>
        <a:xfrm xmlns:a="http://schemas.openxmlformats.org/drawingml/2006/main" flipV="1">
          <a:off x="3616050" y="1008550"/>
          <a:ext cx="0" cy="2197500"/>
        </a:xfrm>
        <a:prstGeom xmlns:a="http://schemas.openxmlformats.org/drawingml/2006/main" prst="line">
          <a:avLst/>
        </a:prstGeom>
        <a:ln xmlns:a="http://schemas.openxmlformats.org/drawingml/2006/main">
          <a:prstDash val="sysDot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0.8701</cdr:x>
      <cdr:y>0.15128</cdr:y>
    </cdr:from>
    <cdr:to>
      <cdr:x>0.8701</cdr:x>
      <cdr:y>0.83688</cdr:y>
    </cdr:to>
    <cdr:cxnSp macro="">
      <cdr:nvCxnSpPr>
        <cdr:cNvPr id="17" name="Straight Connector 16">
          <a:extLst xmlns:a="http://schemas.openxmlformats.org/drawingml/2006/main">
            <a:ext uri="{FF2B5EF4-FFF2-40B4-BE49-F238E27FC236}">
              <a16:creationId xmlns:a16="http://schemas.microsoft.com/office/drawing/2014/main" id="{D2DA1423-767D-3B47-065B-F94B70B0F827}"/>
            </a:ext>
          </a:extLst>
        </cdr:cNvPr>
        <cdr:cNvCxnSpPr/>
      </cdr:nvCxnSpPr>
      <cdr:spPr>
        <a:xfrm xmlns:a="http://schemas.openxmlformats.org/drawingml/2006/main" flipV="1">
          <a:off x="5358060" y="578564"/>
          <a:ext cx="0" cy="2622044"/>
        </a:xfrm>
        <a:prstGeom xmlns:a="http://schemas.openxmlformats.org/drawingml/2006/main" prst="line">
          <a:avLst/>
        </a:prstGeom>
        <a:ln xmlns:a="http://schemas.openxmlformats.org/drawingml/2006/main">
          <a:prstDash val="sysDot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CFDC7-6831-45C4-954A-CD8C0DEFDC12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97DB1-2B46-4896-9688-26ED2A3484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4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97DB1-2B46-4896-9688-26ED2A3484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7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97DB1-2B46-4896-9688-26ED2A3484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1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3D08-2A13-BDAA-3FB0-9967B178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5C4F-D8AC-335B-DC3A-C3330D67B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92653-4CAA-1347-23CD-21D62D5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EC9F8-16AD-A8C8-31CB-0783A980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C38A-5596-C46B-A4D5-628C1072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7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AF96-115C-105B-A679-3B0B0D0A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ABCB-7304-C93C-966D-7EC3FA47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288A-59EB-8C1F-8D66-EFF429BD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3244-6F43-7F0F-2D37-A8C9E54B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6D91-8DB6-5177-BF0D-046FF9C0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04874-7FB3-4291-8A02-9C8D4EC1C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A2611-EF20-E27A-AFA4-BCE100317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1F3C-AB2F-D4F5-9757-2EF77B0D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37DF-BB51-F6DE-CA21-4DF86A3A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EA81-63EE-A4C9-C101-2DFD5916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8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84A5-CCCE-65EF-2BCF-4678C29E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AAA2-6FE0-6EFA-8D90-3C24E85B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C1514-00C6-C279-F55D-1C112168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ED65-D569-7291-BF1C-5D585696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913C-DC36-4013-2097-4268F55B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25FE-2E5A-27F1-F9AE-71141186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E504-4792-42C7-E81C-94C3AB29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61EA-3874-2834-EAA7-8AF1DCD7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7936-BD06-75EE-4A51-F0FF0A5E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B97F-BE81-A171-FF98-13A7707D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9D1B-03E5-B7C4-F0B7-CAF1025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B98D-2965-8F13-862E-9C9B1067D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31785-ABCE-F66F-A127-82F967BF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68431-65D1-28E2-1BFC-58547DF8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25322-CB5D-EFE8-75EB-D633AD9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EA379-272B-0C3E-D59B-A374A5B9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07BB-1A57-AB92-FC56-F3296B83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DDA38-1E07-6604-80D5-7575CCD3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C0C11-DC49-3D37-9D86-2AD4FA09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B46C8-3FF1-B835-1767-FEEB2E8D7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C7576-61F5-EFC1-6BBF-58C13E6E8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2EFCB-94F5-945F-5581-3839FD6B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236C-1492-94FA-FBA9-E6D177D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9D0DC-D5C9-B4F7-BBD2-8246DD1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AF28-2D64-8793-8F39-EADA54F7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4646B-331B-C76B-18C5-59A0B4A2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A960-3022-04F4-871B-B63F235B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F1059-6A8F-B5BA-C8B3-29F51662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3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6B829-A01E-9790-E4FF-475D6B55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647DB-184A-C4AA-300B-AB8C1C90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56B4-FD06-B69D-32A8-04621834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3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0CCB-A997-2402-5207-4B07DE6F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5DEB-C939-CCBF-3A52-3B6564AA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673BF-290A-052F-9FCC-DE57E17B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FC8A4-6352-B151-A4D4-9AF8B702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CC02-7F71-8164-898B-540275B5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8327-BEFC-4812-F6FD-B40607DB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B19B-C23A-3D08-039F-CFE73D8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17347-C1DB-7B68-7143-17726FEB6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3E82B-F3E0-B747-293C-4C8E717A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C158-D3E6-EB00-5A1A-BC22EE16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6A28-0D2B-C397-77EF-FE0D4EB1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0D83C-C762-C7D0-E127-EC31DF4F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8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319F8-6D37-35BD-578E-2C0F3988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2F23-7F8E-7B60-D988-DC0FC0A39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19D2-A910-E502-09CC-5505FD63B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3DA1-B8ED-4CF3-8D0B-CA5CCCEF4E29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71C6-545F-8732-7B70-67F7D0C5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C320-2E1E-BC4A-0FDD-993B33B8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EA82E-C60E-4B9B-A731-BD6D7F9F97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251F-C245-ED48-D556-64CEF707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92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012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BD9E20-A2F9-6822-018D-5507FC5DA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386787"/>
              </p:ext>
            </p:extLst>
          </p:nvPr>
        </p:nvGraphicFramePr>
        <p:xfrm>
          <a:off x="595522" y="1662532"/>
          <a:ext cx="6157954" cy="396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1">
            <a:extLst>
              <a:ext uri="{FF2B5EF4-FFF2-40B4-BE49-F238E27FC236}">
                <a16:creationId xmlns:a16="http://schemas.microsoft.com/office/drawing/2014/main" id="{AF0222CB-29A2-444F-F3CB-0A945C8702AE}"/>
              </a:ext>
            </a:extLst>
          </p:cNvPr>
          <p:cNvSpPr txBox="1"/>
          <p:nvPr/>
        </p:nvSpPr>
        <p:spPr>
          <a:xfrm>
            <a:off x="7888182" y="2777909"/>
            <a:ext cx="1551093" cy="46390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/billing-2 page rolled out for all traffic</a:t>
            </a:r>
          </a:p>
        </p:txBody>
      </p:sp>
      <p:pic>
        <p:nvPicPr>
          <p:cNvPr id="6" name="Graphic 13" descr="Badge 1 outline">
            <a:extLst>
              <a:ext uri="{FF2B5EF4-FFF2-40B4-BE49-F238E27FC236}">
                <a16:creationId xmlns:a16="http://schemas.microsoft.com/office/drawing/2014/main" id="{029C1E18-58F0-6C38-E49C-7844F7136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1871" y="2808078"/>
            <a:ext cx="408589" cy="430984"/>
          </a:xfrm>
          <a:prstGeom prst="rect">
            <a:avLst/>
          </a:prstGeom>
        </p:spPr>
      </p:pic>
      <p:pic>
        <p:nvPicPr>
          <p:cNvPr id="7" name="Graphic 17" descr="Badge outline">
            <a:extLst>
              <a:ext uri="{FF2B5EF4-FFF2-40B4-BE49-F238E27FC236}">
                <a16:creationId xmlns:a16="http://schemas.microsoft.com/office/drawing/2014/main" id="{B28D2E1A-BAE3-11F7-F6E3-0EA0A9ACA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49104" y="2803887"/>
            <a:ext cx="376537" cy="396287"/>
          </a:xfrm>
          <a:prstGeom prst="rect">
            <a:avLst/>
          </a:prstGeom>
        </p:spPr>
      </p:pic>
      <p:pic>
        <p:nvPicPr>
          <p:cNvPr id="8" name="Graphic 26" descr="Badge 5 outline">
            <a:extLst>
              <a:ext uri="{FF2B5EF4-FFF2-40B4-BE49-F238E27FC236}">
                <a16:creationId xmlns:a16="http://schemas.microsoft.com/office/drawing/2014/main" id="{A8BE9C20-1D52-2FE5-C1AB-90DFDBFEA7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5389" y="4064455"/>
            <a:ext cx="367748" cy="387603"/>
          </a:xfrm>
          <a:prstGeom prst="rect">
            <a:avLst/>
          </a:prstGeom>
        </p:spPr>
      </p:pic>
      <p:sp>
        <p:nvSpPr>
          <p:cNvPr id="9" name="TextBox 29">
            <a:extLst>
              <a:ext uri="{FF2B5EF4-FFF2-40B4-BE49-F238E27FC236}">
                <a16:creationId xmlns:a16="http://schemas.microsoft.com/office/drawing/2014/main" id="{F5D909B3-04EA-D0DC-DF7E-1E55911EA1E2}"/>
              </a:ext>
            </a:extLst>
          </p:cNvPr>
          <p:cNvSpPr txBox="1"/>
          <p:nvPr/>
        </p:nvSpPr>
        <p:spPr>
          <a:xfrm>
            <a:off x="10017100" y="4086304"/>
            <a:ext cx="1375785" cy="46390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Mr fuzzy supplier replaced</a:t>
            </a:r>
          </a:p>
        </p:txBody>
      </p:sp>
      <p:pic>
        <p:nvPicPr>
          <p:cNvPr id="11" name="Graphic 7" descr="Badge 3 outline">
            <a:extLst>
              <a:ext uri="{FF2B5EF4-FFF2-40B4-BE49-F238E27FC236}">
                <a16:creationId xmlns:a16="http://schemas.microsoft.com/office/drawing/2014/main" id="{ED5BAD11-161B-FC87-2C4C-34D951C58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6570" y="3464966"/>
            <a:ext cx="380006" cy="400676"/>
          </a:xfrm>
          <a:prstGeom prst="rect">
            <a:avLst/>
          </a:prstGeom>
        </p:spPr>
      </p:pic>
      <p:pic>
        <p:nvPicPr>
          <p:cNvPr id="12" name="Graphic 8" descr="Badge 1 outline">
            <a:extLst>
              <a:ext uri="{FF2B5EF4-FFF2-40B4-BE49-F238E27FC236}">
                <a16:creationId xmlns:a16="http://schemas.microsoft.com/office/drawing/2014/main" id="{D60444F9-0776-05E5-CE46-D46F9E8B4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855" y="3002030"/>
            <a:ext cx="328076" cy="346035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B92A51C1-F833-8669-DBF7-5021F4187E86}"/>
              </a:ext>
            </a:extLst>
          </p:cNvPr>
          <p:cNvSpPr txBox="1"/>
          <p:nvPr/>
        </p:nvSpPr>
        <p:spPr>
          <a:xfrm>
            <a:off x="10013137" y="2775159"/>
            <a:ext cx="1287902" cy="46665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second product launched</a:t>
            </a:r>
          </a:p>
        </p:txBody>
      </p:sp>
      <p:pic>
        <p:nvPicPr>
          <p:cNvPr id="14" name="Graphic 12" descr="Badge outline">
            <a:extLst>
              <a:ext uri="{FF2B5EF4-FFF2-40B4-BE49-F238E27FC236}">
                <a16:creationId xmlns:a16="http://schemas.microsoft.com/office/drawing/2014/main" id="{5FFA0E78-9A4D-AAFF-C5CA-F2D05418B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1883" y="2336152"/>
            <a:ext cx="327148" cy="342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32A199-13A1-BC61-C786-8192C9BED56C}"/>
              </a:ext>
            </a:extLst>
          </p:cNvPr>
          <p:cNvSpPr txBox="1"/>
          <p:nvPr/>
        </p:nvSpPr>
        <p:spPr>
          <a:xfrm>
            <a:off x="9016576" y="3398988"/>
            <a:ext cx="1146963" cy="46665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cross-selling introduced</a:t>
            </a:r>
          </a:p>
        </p:txBody>
      </p:sp>
      <p:pic>
        <p:nvPicPr>
          <p:cNvPr id="16" name="Graphic 16" descr="Badge 3 outline">
            <a:extLst>
              <a:ext uri="{FF2B5EF4-FFF2-40B4-BE49-F238E27FC236}">
                <a16:creationId xmlns:a16="http://schemas.microsoft.com/office/drawing/2014/main" id="{0092B159-945B-3852-7035-FACB928E35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1663" y="2249474"/>
            <a:ext cx="305500" cy="325592"/>
          </a:xfrm>
          <a:prstGeom prst="rect">
            <a:avLst/>
          </a:prstGeom>
        </p:spPr>
      </p:pic>
      <p:pic>
        <p:nvPicPr>
          <p:cNvPr id="17" name="Graphic 23" descr="Badge 4 outline">
            <a:extLst>
              <a:ext uri="{FF2B5EF4-FFF2-40B4-BE49-F238E27FC236}">
                <a16:creationId xmlns:a16="http://schemas.microsoft.com/office/drawing/2014/main" id="{FC81D5A0-B2D4-B9AF-95E1-FF2431A45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77977" y="4086304"/>
            <a:ext cx="367748" cy="384869"/>
          </a:xfrm>
          <a:prstGeom prst="rect">
            <a:avLst/>
          </a:prstGeom>
        </p:spPr>
      </p:pic>
      <p:sp>
        <p:nvSpPr>
          <p:cNvPr id="18" name="TextBox 25">
            <a:extLst>
              <a:ext uri="{FF2B5EF4-FFF2-40B4-BE49-F238E27FC236}">
                <a16:creationId xmlns:a16="http://schemas.microsoft.com/office/drawing/2014/main" id="{86EC3270-A12E-FC59-7736-136CBCE26F8C}"/>
              </a:ext>
            </a:extLst>
          </p:cNvPr>
          <p:cNvSpPr txBox="1"/>
          <p:nvPr/>
        </p:nvSpPr>
        <p:spPr>
          <a:xfrm>
            <a:off x="7950373" y="4083554"/>
            <a:ext cx="1144561" cy="46665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third product launched</a:t>
            </a:r>
          </a:p>
        </p:txBody>
      </p:sp>
      <p:pic>
        <p:nvPicPr>
          <p:cNvPr id="19" name="Graphic 34" descr="Badge 4 outline">
            <a:extLst>
              <a:ext uri="{FF2B5EF4-FFF2-40B4-BE49-F238E27FC236}">
                <a16:creationId xmlns:a16="http://schemas.microsoft.com/office/drawing/2014/main" id="{FA99FA41-6EDB-9E0D-5996-C00C07E0EB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31037" y="2336152"/>
            <a:ext cx="297180" cy="313737"/>
          </a:xfrm>
          <a:prstGeom prst="rect">
            <a:avLst/>
          </a:prstGeom>
        </p:spPr>
      </p:pic>
      <p:pic>
        <p:nvPicPr>
          <p:cNvPr id="20" name="Graphic 35" descr="Badge 5 outline">
            <a:extLst>
              <a:ext uri="{FF2B5EF4-FFF2-40B4-BE49-F238E27FC236}">
                <a16:creationId xmlns:a16="http://schemas.microsoft.com/office/drawing/2014/main" id="{B97939F9-C48B-9C34-2010-96A29361D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05091" y="1845996"/>
            <a:ext cx="327148" cy="3426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B01EE-F334-7B0F-E096-F5D655A29472}"/>
              </a:ext>
            </a:extLst>
          </p:cNvPr>
          <p:cNvSpPr txBox="1"/>
          <p:nvPr/>
        </p:nvSpPr>
        <p:spPr>
          <a:xfrm>
            <a:off x="2560406" y="293028"/>
            <a:ext cx="759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ORDER CONVERSION RATIO TREND</a:t>
            </a:r>
          </a:p>
        </p:txBody>
      </p:sp>
    </p:spTree>
    <p:extLst>
      <p:ext uri="{BB962C8B-B14F-4D97-AF65-F5344CB8AC3E}">
        <p14:creationId xmlns:p14="http://schemas.microsoft.com/office/powerpoint/2010/main" val="381807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5A52FB-6F25-0ED4-5CFE-D21A4AEAD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258971"/>
              </p:ext>
            </p:extLst>
          </p:nvPr>
        </p:nvGraphicFramePr>
        <p:xfrm>
          <a:off x="672964" y="1130709"/>
          <a:ext cx="6062133" cy="475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EA9D43-9DA9-DDFB-5519-A643E2454E38}"/>
              </a:ext>
            </a:extLst>
          </p:cNvPr>
          <p:cNvSpPr txBox="1"/>
          <p:nvPr/>
        </p:nvSpPr>
        <p:spPr>
          <a:xfrm>
            <a:off x="7019925" y="1981200"/>
            <a:ext cx="4286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Since fourth product was made available as a primary product in Dec 2014, all other three products cross-sells with it equally well.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Product 1 cross-sells most with product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Product 2 and 3 cross-sells most with product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13D2D-C438-E731-6711-10AB97870CAD}"/>
              </a:ext>
            </a:extLst>
          </p:cNvPr>
          <p:cNvSpPr txBox="1"/>
          <p:nvPr/>
        </p:nvSpPr>
        <p:spPr>
          <a:xfrm>
            <a:off x="2805881" y="283190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PRODUCT CROSS-SELL ANALYSIS</a:t>
            </a:r>
          </a:p>
        </p:txBody>
      </p:sp>
    </p:spTree>
    <p:extLst>
      <p:ext uri="{BB962C8B-B14F-4D97-AF65-F5344CB8AC3E}">
        <p14:creationId xmlns:p14="http://schemas.microsoft.com/office/powerpoint/2010/main" val="16529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397228-BFE5-FE19-0DE4-955E888EA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577601"/>
              </p:ext>
            </p:extLst>
          </p:nvPr>
        </p:nvGraphicFramePr>
        <p:xfrm>
          <a:off x="309715" y="1012722"/>
          <a:ext cx="5904272" cy="264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7D9C13-58F4-D827-3C9B-B5B3F30C5E82}"/>
              </a:ext>
            </a:extLst>
          </p:cNvPr>
          <p:cNvSpPr txBox="1"/>
          <p:nvPr/>
        </p:nvSpPr>
        <p:spPr>
          <a:xfrm>
            <a:off x="6666270" y="1380103"/>
            <a:ext cx="47293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1">
                    <a:alpha val="60000"/>
                  </a:schemeClr>
                </a:solidFill>
              </a:rPr>
              <a:t>Gsearch</a:t>
            </a:r>
            <a:r>
              <a:rPr lang="en-US" sz="1500" dirty="0">
                <a:solidFill>
                  <a:schemeClr val="accent1">
                    <a:alpha val="60000"/>
                  </a:schemeClr>
                </a:solidFill>
              </a:rPr>
              <a:t> traffic volume </a:t>
            </a: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saw a growth of  nearly 2.5x in 2012.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4B6F4-A801-ED35-BE04-75106D4CF28E}"/>
              </a:ext>
            </a:extLst>
          </p:cNvPr>
          <p:cNvSpPr txBox="1"/>
          <p:nvPr/>
        </p:nvSpPr>
        <p:spPr>
          <a:xfrm>
            <a:off x="6666270" y="2230689"/>
            <a:ext cx="47293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alpha val="85000"/>
                  </a:schemeClr>
                </a:solidFill>
              </a:rPr>
              <a:t>Session to order conversion ratio </a:t>
            </a: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increased from around 3% in initial three months to over 4.2% in the last quarter of 2012.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FD150-5886-2F71-BD15-0DCE2596B84E}"/>
              </a:ext>
            </a:extLst>
          </p:cNvPr>
          <p:cNvSpPr txBox="1"/>
          <p:nvPr/>
        </p:nvSpPr>
        <p:spPr>
          <a:xfrm>
            <a:off x="2615381" y="167148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WEBSITE PEROMANCE METRICS (2012)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9F5F5-F64F-1948-D8C4-BFE14B744F65}"/>
              </a:ext>
            </a:extLst>
          </p:cNvPr>
          <p:cNvSpPr txBox="1"/>
          <p:nvPr/>
        </p:nvSpPr>
        <p:spPr>
          <a:xfrm>
            <a:off x="6666270" y="3872889"/>
            <a:ext cx="472931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Gsearch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brings in the major share of traffic, however, launch of</a:t>
            </a:r>
            <a:r>
              <a:rPr lang="en-US" sz="1500" dirty="0">
                <a:solidFill>
                  <a:schemeClr val="tx1">
                    <a:alpha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alpha val="75000"/>
                  </a:schemeClr>
                </a:solidFill>
              </a:rPr>
              <a:t>Bsearch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nonbrand campaign on 19 August increased </a:t>
            </a:r>
            <a:r>
              <a:rPr lang="en-US" sz="1500" dirty="0" err="1">
                <a:solidFill>
                  <a:schemeClr val="accent1">
                    <a:alpha val="75000"/>
                  </a:schemeClr>
                </a:solidFill>
              </a:rPr>
              <a:t>Bsearch</a:t>
            </a:r>
            <a:r>
              <a:rPr lang="en-US" sz="1500" dirty="0">
                <a:solidFill>
                  <a:schemeClr val="tx1">
                    <a:alpha val="7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traffic from 1% in July to ~12% in August, reducing single channel dependency.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295E910-3BB8-8568-DB7D-E480E2CC0C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878892"/>
              </p:ext>
            </p:extLst>
          </p:nvPr>
        </p:nvGraphicFramePr>
        <p:xfrm>
          <a:off x="309715" y="3735214"/>
          <a:ext cx="5904272" cy="295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067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F9AD4B-DD3A-C54D-8210-605DA5935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62525"/>
              </p:ext>
            </p:extLst>
          </p:nvPr>
        </p:nvGraphicFramePr>
        <p:xfrm>
          <a:off x="531187" y="878101"/>
          <a:ext cx="6203910" cy="270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77096DA-41AB-0E36-D1DD-9815568F003E}"/>
              </a:ext>
            </a:extLst>
          </p:cNvPr>
          <p:cNvGrpSpPr/>
          <p:nvPr/>
        </p:nvGrpSpPr>
        <p:grpSpPr>
          <a:xfrm>
            <a:off x="2505785" y="1072965"/>
            <a:ext cx="2382288" cy="223018"/>
            <a:chOff x="0" y="0"/>
            <a:chExt cx="1726968" cy="223018"/>
          </a:xfrm>
        </p:grpSpPr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30364257-C1B6-4122-ACCB-19F432F5CECA}"/>
                </a:ext>
              </a:extLst>
            </p:cNvPr>
            <p:cNvSpPr txBox="1"/>
            <p:nvPr/>
          </p:nvSpPr>
          <p:spPr>
            <a:xfrm>
              <a:off x="0" y="0"/>
              <a:ext cx="1726968" cy="223018"/>
            </a:xfrm>
            <a:prstGeom prst="rect">
              <a:avLst/>
            </a:prstGeom>
            <a:solidFill>
              <a:schemeClr val="lt1"/>
            </a:solidFill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aseline="0" dirty="0">
                  <a:solidFill>
                    <a:srgbClr val="595959">
                      <a:alpha val="75000"/>
                    </a:srgbClr>
                  </a:solidFill>
                  <a:latin typeface="+mn-lt"/>
                  <a:ea typeface="+mn-ea"/>
                  <a:cs typeface="+mn-cs"/>
                </a:rPr>
                <a:t>desktop</a:t>
              </a:r>
              <a:r>
                <a:rPr lang="en-US" sz="1100" baseline="0" dirty="0"/>
                <a:t>                   </a:t>
              </a:r>
              <a:r>
                <a:rPr lang="en-US" sz="1100" baseline="0" dirty="0">
                  <a:solidFill>
                    <a:srgbClr val="595959">
                      <a:alpha val="75000"/>
                    </a:srgbClr>
                  </a:solidFill>
                </a:rPr>
                <a:t>mobile</a:t>
              </a:r>
              <a:endParaRPr lang="en-US" sz="1100" dirty="0">
                <a:solidFill>
                  <a:srgbClr val="595959">
                    <a:alpha val="75000"/>
                  </a:srgb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1C6153-0439-49B0-B6A5-4109962E14B1}"/>
                </a:ext>
              </a:extLst>
            </p:cNvPr>
            <p:cNvSpPr/>
            <p:nvPr/>
          </p:nvSpPr>
          <p:spPr>
            <a:xfrm>
              <a:off x="495032" y="99826"/>
              <a:ext cx="205439" cy="84941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6FA47EC-2071-4601-9F18-88736DC227F7}"/>
                </a:ext>
              </a:extLst>
            </p:cNvPr>
            <p:cNvSpPr/>
            <p:nvPr/>
          </p:nvSpPr>
          <p:spPr>
            <a:xfrm>
              <a:off x="1143665" y="100912"/>
              <a:ext cx="205439" cy="84941"/>
            </a:xfrm>
            <a:prstGeom prst="round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9A15FC-33D2-6BB1-F575-76E40EAC9A13}"/>
              </a:ext>
            </a:extLst>
          </p:cNvPr>
          <p:cNvGrpSpPr/>
          <p:nvPr/>
        </p:nvGrpSpPr>
        <p:grpSpPr>
          <a:xfrm>
            <a:off x="531187" y="3736804"/>
            <a:ext cx="6203910" cy="2835473"/>
            <a:chOff x="0" y="0"/>
            <a:chExt cx="5844540" cy="2887980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2C7D4AB6-C42D-5F9D-D0AC-4FC3D8EFE4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13995308"/>
                </p:ext>
              </p:extLst>
            </p:nvPr>
          </p:nvGraphicFramePr>
          <p:xfrm>
            <a:off x="0" y="0"/>
            <a:ext cx="5844540" cy="2887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CB78DA-8F54-0EF9-2A91-A5BF9F9CF13E}"/>
                </a:ext>
              </a:extLst>
            </p:cNvPr>
            <p:cNvGrpSpPr/>
            <p:nvPr/>
          </p:nvGrpSpPr>
          <p:grpSpPr>
            <a:xfrm>
              <a:off x="1821788" y="109858"/>
              <a:ext cx="2000759" cy="298757"/>
              <a:chOff x="1833203" y="132994"/>
              <a:chExt cx="1836420" cy="274320"/>
            </a:xfrm>
          </p:grpSpPr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74938937-386F-BA49-487E-1103C29E2591}"/>
                  </a:ext>
                </a:extLst>
              </p:cNvPr>
              <p:cNvSpPr txBox="1"/>
              <p:nvPr/>
            </p:nvSpPr>
            <p:spPr>
              <a:xfrm>
                <a:off x="1833203" y="132994"/>
                <a:ext cx="1836420" cy="274320"/>
              </a:xfrm>
              <a:prstGeom prst="rect">
                <a:avLst/>
              </a:prstGeom>
              <a:solidFill>
                <a:schemeClr val="lt1"/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baseline="0" dirty="0">
                    <a:solidFill>
                      <a:srgbClr val="595959">
                        <a:alpha val="75000"/>
                      </a:srgbClr>
                    </a:solidFill>
                    <a:latin typeface="+mn-lt"/>
                    <a:ea typeface="+mn-ea"/>
                    <a:cs typeface="+mn-cs"/>
                  </a:rPr>
                  <a:t>brand</a:t>
                </a:r>
                <a:r>
                  <a:rPr lang="en-US" sz="1100" baseline="0" dirty="0"/>
                  <a:t>                   </a:t>
                </a:r>
                <a:r>
                  <a:rPr lang="en-US" sz="1100" baseline="0" dirty="0">
                    <a:solidFill>
                      <a:srgbClr val="595959">
                        <a:alpha val="75000"/>
                      </a:srgbClr>
                    </a:solidFill>
                  </a:rPr>
                  <a:t>nonbrand</a:t>
                </a:r>
                <a:endParaRPr lang="en-US" sz="1100" dirty="0">
                  <a:solidFill>
                    <a:srgbClr val="595959">
                      <a:alpha val="75000"/>
                    </a:srgb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9838922-9B1A-657C-9D47-F3D26C6FBF7B}"/>
                  </a:ext>
                </a:extLst>
              </p:cNvPr>
              <p:cNvSpPr/>
              <p:nvPr/>
            </p:nvSpPr>
            <p:spPr>
              <a:xfrm>
                <a:off x="2308773" y="210438"/>
                <a:ext cx="251460" cy="99060"/>
              </a:xfrm>
              <a:prstGeom prst="roundRect">
                <a:avLst/>
              </a:prstGeom>
              <a:solidFill>
                <a:schemeClr val="accent6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80A032D-8036-424B-B1D3-A8916AB9A9EF}"/>
                  </a:ext>
                </a:extLst>
              </p:cNvPr>
              <p:cNvSpPr/>
              <p:nvPr/>
            </p:nvSpPr>
            <p:spPr>
              <a:xfrm>
                <a:off x="3294887" y="219008"/>
                <a:ext cx="251460" cy="9906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B0B1ED6-60FD-D4D2-7960-B8A8BE419E62}"/>
              </a:ext>
            </a:extLst>
          </p:cNvPr>
          <p:cNvSpPr txBox="1"/>
          <p:nvPr/>
        </p:nvSpPr>
        <p:spPr>
          <a:xfrm>
            <a:off x="7137973" y="1024020"/>
            <a:ext cx="43456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alpha val="50000"/>
                  </a:schemeClr>
                </a:solidFill>
              </a:rPr>
              <a:t>Desktop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sessions consistently outperform </a:t>
            </a:r>
            <a:r>
              <a:rPr lang="en-US" sz="1400" dirty="0">
                <a:solidFill>
                  <a:schemeClr val="accent1">
                    <a:alpha val="85000"/>
                  </a:schemeClr>
                </a:solidFill>
              </a:rPr>
              <a:t>mobile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in terms of both volume and order conversion.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In initial months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1">
                    <a:alpha val="50000"/>
                  </a:schemeClr>
                </a:solidFill>
              </a:rPr>
              <a:t>desktop</a:t>
            </a:r>
            <a:r>
              <a:rPr lang="en-US" sz="1400" dirty="0"/>
              <a:t> : </a:t>
            </a:r>
            <a:r>
              <a:rPr lang="en-US" sz="1400" dirty="0">
                <a:solidFill>
                  <a:schemeClr val="accent1">
                    <a:alpha val="85000"/>
                  </a:schemeClr>
                </a:solidFill>
              </a:rPr>
              <a:t>mobile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volume was around 2:1, the gap increased to over 3:1 in the last quarter.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alpha val="50000"/>
                  </a:schemeClr>
                </a:solidFill>
              </a:rPr>
              <a:t>Desktop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traffic grew by around 131% from April to December, the order conversion rate has also increased steadily.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7FB36-8D48-FF46-B8DC-AEEE424964F2}"/>
              </a:ext>
            </a:extLst>
          </p:cNvPr>
          <p:cNvSpPr txBox="1"/>
          <p:nvPr/>
        </p:nvSpPr>
        <p:spPr>
          <a:xfrm>
            <a:off x="2615381" y="167148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WEBSITE PEROMANCE METRICS (2012)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39E38-A179-0645-CD8D-937EBCBDFD60}"/>
              </a:ext>
            </a:extLst>
          </p:cNvPr>
          <p:cNvSpPr txBox="1"/>
          <p:nvPr/>
        </p:nvSpPr>
        <p:spPr>
          <a:xfrm>
            <a:off x="2420006" y="896162"/>
            <a:ext cx="210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95959">
                    <a:alpha val="75000"/>
                  </a:srgbClr>
                </a:solidFill>
              </a:rPr>
              <a:t>(</a:t>
            </a:r>
            <a:r>
              <a:rPr lang="en-US" sz="1100" dirty="0" err="1">
                <a:solidFill>
                  <a:srgbClr val="595959">
                    <a:alpha val="75000"/>
                  </a:srgbClr>
                </a:solidFill>
              </a:rPr>
              <a:t>gsearch</a:t>
            </a:r>
            <a:r>
              <a:rPr lang="en-US" sz="1100" dirty="0">
                <a:solidFill>
                  <a:srgbClr val="595959">
                    <a:alpha val="75000"/>
                  </a:srgbClr>
                </a:solidFill>
              </a:rPr>
              <a:t> nonbrand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CC0589-49F0-568C-40F4-DC85DC0E1194}"/>
              </a:ext>
            </a:extLst>
          </p:cNvPr>
          <p:cNvSpPr txBox="1"/>
          <p:nvPr/>
        </p:nvSpPr>
        <p:spPr>
          <a:xfrm>
            <a:off x="7137973" y="4139381"/>
            <a:ext cx="434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Increase in </a:t>
            </a:r>
            <a:r>
              <a:rPr lang="en-US" sz="1400" dirty="0" err="1">
                <a:solidFill>
                  <a:schemeClr val="accent6">
                    <a:lumMod val="50000"/>
                    <a:alpha val="95000"/>
                  </a:schemeClr>
                </a:solidFill>
              </a:rPr>
              <a:t>Gsearch</a:t>
            </a:r>
            <a:r>
              <a:rPr lang="en-US" sz="1400" dirty="0">
                <a:solidFill>
                  <a:schemeClr val="accent6">
                    <a:lumMod val="50000"/>
                    <a:alpha val="95000"/>
                  </a:schemeClr>
                </a:solidFill>
              </a:rPr>
              <a:t> brand</a:t>
            </a:r>
            <a:r>
              <a:rPr lang="en-US" sz="1400" dirty="0">
                <a:solidFill>
                  <a:schemeClr val="tx1">
                    <a:alpha val="9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sessions by ~35/month is a good indicator of brand growth.</a:t>
            </a:r>
          </a:p>
        </p:txBody>
      </p:sp>
    </p:spTree>
    <p:extLst>
      <p:ext uri="{BB962C8B-B14F-4D97-AF65-F5344CB8AC3E}">
        <p14:creationId xmlns:p14="http://schemas.microsoft.com/office/powerpoint/2010/main" val="341598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543B77-76F3-35B6-880B-557913C811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715542"/>
              </p:ext>
            </p:extLst>
          </p:nvPr>
        </p:nvGraphicFramePr>
        <p:xfrm>
          <a:off x="443554" y="3463106"/>
          <a:ext cx="6233471" cy="312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C5F2CDE-9847-C9FC-511B-D107A2AAC2DA}"/>
              </a:ext>
            </a:extLst>
          </p:cNvPr>
          <p:cNvGrpSpPr/>
          <p:nvPr/>
        </p:nvGrpSpPr>
        <p:grpSpPr>
          <a:xfrm>
            <a:off x="0" y="1455788"/>
            <a:ext cx="7010400" cy="1695450"/>
            <a:chOff x="104837" y="604991"/>
            <a:chExt cx="7844669" cy="1695450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06D999E6-306B-4062-22A5-22915050A8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5478940"/>
                </p:ext>
              </p:extLst>
            </p:nvPr>
          </p:nvGraphicFramePr>
          <p:xfrm>
            <a:off x="4239144" y="612611"/>
            <a:ext cx="3710362" cy="1687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85BAD2D2-AFE2-4777-67F7-91A7B2A974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8931658"/>
                </p:ext>
              </p:extLst>
            </p:nvPr>
          </p:nvGraphicFramePr>
          <p:xfrm>
            <a:off x="104837" y="604991"/>
            <a:ext cx="4134307" cy="16878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C677DCD-68A2-9DD0-8F6E-43F896DE0C9C}"/>
              </a:ext>
            </a:extLst>
          </p:cNvPr>
          <p:cNvSpPr txBox="1"/>
          <p:nvPr/>
        </p:nvSpPr>
        <p:spPr>
          <a:xfrm>
            <a:off x="2615381" y="167148"/>
            <a:ext cx="68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LANDING PAGE A/B TEST (19 Jun - 27 Jul 2012)</a:t>
            </a:r>
          </a:p>
          <a:p>
            <a:pPr algn="ctr"/>
            <a:r>
              <a:rPr lang="en-US" b="1" dirty="0">
                <a:solidFill>
                  <a:schemeClr val="tx1">
                    <a:alpha val="70000"/>
                  </a:schemeClr>
                </a:solidFill>
              </a:rPr>
              <a:t>GSEARCH</a:t>
            </a:r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alpha val="70000"/>
                  </a:schemeClr>
                </a:solidFill>
              </a:rPr>
              <a:t>NONBRAND CAMPAIGN</a:t>
            </a:r>
            <a:endParaRPr lang="en-US" sz="2400" b="1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516D5-B9B9-64C1-50B1-D3398490F142}"/>
              </a:ext>
            </a:extLst>
          </p:cNvPr>
          <p:cNvSpPr txBox="1"/>
          <p:nvPr/>
        </p:nvSpPr>
        <p:spPr>
          <a:xfrm>
            <a:off x="7468135" y="1612842"/>
            <a:ext cx="3694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/Lander-1 page earned an </a:t>
            </a:r>
            <a:r>
              <a:rPr lang="en-US" sz="1400" dirty="0">
                <a:solidFill>
                  <a:schemeClr val="accent1">
                    <a:alpha val="70000"/>
                  </a:schemeClr>
                </a:solidFill>
              </a:rPr>
              <a:t>additional revenue of $4,700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and about 0.88% additional orders per session.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F6AAA-BD21-6978-0929-51DCDE75E276}"/>
              </a:ext>
            </a:extLst>
          </p:cNvPr>
          <p:cNvSpPr txBox="1"/>
          <p:nvPr/>
        </p:nvSpPr>
        <p:spPr>
          <a:xfrm>
            <a:off x="7467600" y="3575008"/>
            <a:ext cx="4147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Post A/B test, since rolling out all nonbrand traffic to /lander-1 page, the monthly average </a:t>
            </a:r>
            <a:r>
              <a:rPr lang="en-US" sz="1400" dirty="0">
                <a:solidFill>
                  <a:schemeClr val="accent1">
                    <a:alpha val="70000"/>
                  </a:schemeClr>
                </a:solidFill>
              </a:rPr>
              <a:t>revenue per session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increased from $1.7 in June to $1.9 in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Total 22,972 sessions received post A/B test amounting to ~50 incremental orders per month compared to if we had been using /home page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The new landing page has been beneficial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41853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0D576C-99E2-E8A2-145A-F3FAEDF65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321431"/>
              </p:ext>
            </p:extLst>
          </p:nvPr>
        </p:nvGraphicFramePr>
        <p:xfrm>
          <a:off x="5564130" y="1252919"/>
          <a:ext cx="5940220" cy="260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B48CFB-BF6B-2764-9B10-A21BD72C6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696896"/>
              </p:ext>
            </p:extLst>
          </p:nvPr>
        </p:nvGraphicFramePr>
        <p:xfrm>
          <a:off x="895350" y="1252919"/>
          <a:ext cx="5791193" cy="2600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F9F340-B731-11F8-3D18-5329FAACDE9E}"/>
              </a:ext>
            </a:extLst>
          </p:cNvPr>
          <p:cNvSpPr txBox="1"/>
          <p:nvPr/>
        </p:nvSpPr>
        <p:spPr>
          <a:xfrm>
            <a:off x="1562100" y="4394098"/>
            <a:ext cx="9363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Oct 27</a:t>
            </a:r>
            <a:r>
              <a:rPr lang="en-US" sz="1600" baseline="30000" dirty="0">
                <a:solidFill>
                  <a:schemeClr val="tx1">
                    <a:alpha val="80000"/>
                  </a:schemeClr>
                </a:solidFill>
              </a:rPr>
              <a:t>th 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to Nov 27</a:t>
            </a:r>
            <a:r>
              <a:rPr lang="en-US" sz="1600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: /billing-2 page has seen more conversions despite lower traffic volume and hence a higher average revenue per session.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Total 583 /billing-2 sessions received from Oct 27</a:t>
            </a:r>
            <a:r>
              <a:rPr lang="en-US" sz="1600" baseline="30000" dirty="0">
                <a:solidFill>
                  <a:schemeClr val="tx1">
                    <a:alpha val="80000"/>
                  </a:schemeClr>
                </a:solidFill>
              </a:rPr>
              <a:t>th 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to Nov 27</a:t>
            </a:r>
            <a:r>
              <a:rPr lang="en-US" sz="1600" baseline="30000" dirty="0">
                <a:solidFill>
                  <a:schemeClr val="tx1">
                    <a:alpha val="80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, amounting to ~ $5,000 incremental revenue compared to if we had been using only /billing page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The new billing page has been beneficial for the business.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83154-E08F-733E-6A0A-2BE057A1D974}"/>
              </a:ext>
            </a:extLst>
          </p:cNvPr>
          <p:cNvSpPr txBox="1"/>
          <p:nvPr/>
        </p:nvSpPr>
        <p:spPr>
          <a:xfrm>
            <a:off x="2615381" y="310023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BILLING PAGE A/B TEST (10 Sep - 10 Nov 2012)</a:t>
            </a:r>
          </a:p>
        </p:txBody>
      </p:sp>
    </p:spTree>
    <p:extLst>
      <p:ext uri="{BB962C8B-B14F-4D97-AF65-F5344CB8AC3E}">
        <p14:creationId xmlns:p14="http://schemas.microsoft.com/office/powerpoint/2010/main" val="15559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4103-F00A-462B-8473-21868A59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3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INVESTOR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921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3BC68D-1E69-B991-51C9-31842BBB6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305572"/>
              </p:ext>
            </p:extLst>
          </p:nvPr>
        </p:nvGraphicFramePr>
        <p:xfrm>
          <a:off x="475637" y="1733550"/>
          <a:ext cx="6763363" cy="4194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66E913-775B-263B-822C-7BABC104D4A9}"/>
              </a:ext>
            </a:extLst>
          </p:cNvPr>
          <p:cNvSpPr txBox="1"/>
          <p:nvPr/>
        </p:nvSpPr>
        <p:spPr>
          <a:xfrm>
            <a:off x="2615381" y="310023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WEBSITE MONTHLY GROWTH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DFC4C-323E-CD38-6019-C9E9311D2E66}"/>
              </a:ext>
            </a:extLst>
          </p:cNvPr>
          <p:cNvSpPr txBox="1"/>
          <p:nvPr/>
        </p:nvSpPr>
        <p:spPr>
          <a:xfrm>
            <a:off x="7896225" y="2132647"/>
            <a:ext cx="38201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Overall </a:t>
            </a:r>
            <a:r>
              <a:rPr lang="en-US" sz="1600" dirty="0">
                <a:solidFill>
                  <a:schemeClr val="accent1">
                    <a:alpha val="92000"/>
                  </a:schemeClr>
                </a:solidFill>
              </a:rPr>
              <a:t>revenue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grew by $0.12M in two years of business.</a:t>
            </a:r>
          </a:p>
          <a:p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Our </a:t>
            </a:r>
            <a:r>
              <a:rPr lang="en-US" sz="1600" dirty="0">
                <a:solidFill>
                  <a:schemeClr val="accent2">
                    <a:alpha val="90000"/>
                  </a:schemeClr>
                </a:solidFill>
              </a:rPr>
              <a:t>order volume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grew at a compound annual growth rate (CAGR) of about 176% between April 2012 and February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Seasonal spikes observed in the months of November and December.</a:t>
            </a:r>
          </a:p>
        </p:txBody>
      </p:sp>
    </p:spTree>
    <p:extLst>
      <p:ext uri="{BB962C8B-B14F-4D97-AF65-F5344CB8AC3E}">
        <p14:creationId xmlns:p14="http://schemas.microsoft.com/office/powerpoint/2010/main" val="406465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8BDE21-0DA9-33B5-3F9F-56CAAE9038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00340"/>
              </p:ext>
            </p:extLst>
          </p:nvPr>
        </p:nvGraphicFramePr>
        <p:xfrm>
          <a:off x="553494" y="1000124"/>
          <a:ext cx="5542506" cy="254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981AB2-2989-845A-DB20-D06411C71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911863"/>
              </p:ext>
            </p:extLst>
          </p:nvPr>
        </p:nvGraphicFramePr>
        <p:xfrm>
          <a:off x="553494" y="3625587"/>
          <a:ext cx="5542506" cy="2941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15080F-3545-6536-1F03-70BA74483C50}"/>
              </a:ext>
            </a:extLst>
          </p:cNvPr>
          <p:cNvSpPr txBox="1"/>
          <p:nvPr/>
        </p:nvSpPr>
        <p:spPr>
          <a:xfrm>
            <a:off x="2605856" y="216515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WEBSITE QUARTERLY GROWTH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EC98B-D045-491A-2639-D6D28E520136}"/>
              </a:ext>
            </a:extLst>
          </p:cNvPr>
          <p:cNvSpPr txBox="1"/>
          <p:nvPr/>
        </p:nvSpPr>
        <p:spPr>
          <a:xfrm>
            <a:off x="6867524" y="1243942"/>
            <a:ext cx="4543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The consistent upward trends in </a:t>
            </a:r>
            <a:r>
              <a:rPr lang="en-US" sz="1400" dirty="0">
                <a:solidFill>
                  <a:schemeClr val="accent1">
                    <a:alpha val="75000"/>
                  </a:schemeClr>
                </a:solidFill>
              </a:rPr>
              <a:t>site traffic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alpha val="95000"/>
                  </a:schemeClr>
                </a:solidFill>
              </a:rPr>
              <a:t>conversion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metrics over our three-year period indicate a healthy and expanding business operation.</a:t>
            </a:r>
          </a:p>
          <a:p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Each year, Q4 has been the biggest business-driver since sales are boosted by holiday season spike.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4BEA1-761C-E35A-8724-83351ED858B4}"/>
              </a:ext>
            </a:extLst>
          </p:cNvPr>
          <p:cNvSpPr txBox="1"/>
          <p:nvPr/>
        </p:nvSpPr>
        <p:spPr>
          <a:xfrm>
            <a:off x="6867525" y="3434252"/>
            <a:ext cx="4543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6">
                    <a:lumMod val="75000"/>
                    <a:alpha val="95000"/>
                  </a:schemeClr>
                </a:solidFill>
              </a:rPr>
              <a:t>Gsearch</a:t>
            </a:r>
            <a:r>
              <a:rPr lang="en-US" sz="1400" dirty="0">
                <a:solidFill>
                  <a:schemeClr val="accent6">
                    <a:lumMod val="75000"/>
                    <a:alpha val="95000"/>
                  </a:schemeClr>
                </a:solidFill>
              </a:rPr>
              <a:t> nonbrand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orders show quarterly patterns: order volume grow at faster rate in Q2 and Q4 compared to Q1 and Q3.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After 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</a:rPr>
              <a:t>gsearch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 nonbrand, </a:t>
            </a:r>
            <a:r>
              <a:rPr lang="en-US" sz="1400" dirty="0" err="1">
                <a:solidFill>
                  <a:schemeClr val="accent1">
                    <a:alpha val="85000"/>
                  </a:schemeClr>
                </a:solidFill>
              </a:rPr>
              <a:t>bsearch</a:t>
            </a:r>
            <a:r>
              <a:rPr lang="en-US" sz="1400" dirty="0">
                <a:solidFill>
                  <a:schemeClr val="accent1">
                    <a:alpha val="85000"/>
                  </a:schemeClr>
                </a:solidFill>
              </a:rPr>
              <a:t> nonbrand</a:t>
            </a:r>
            <a:r>
              <a:rPr lang="en-US" sz="1400" dirty="0">
                <a:solidFill>
                  <a:schemeClr val="tx1">
                    <a:alpha val="8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channel brings in the highest order volume. </a:t>
            </a:r>
          </a:p>
          <a:p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Orders from brand searches, organic traffic and direct type-in traffic has been growing steadily to-date which is indicative of 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brand-recognition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 and that the business has been able to establish 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value amongst customers.</a:t>
            </a:r>
          </a:p>
        </p:txBody>
      </p:sp>
    </p:spTree>
    <p:extLst>
      <p:ext uri="{BB962C8B-B14F-4D97-AF65-F5344CB8AC3E}">
        <p14:creationId xmlns:p14="http://schemas.microsoft.com/office/powerpoint/2010/main" val="316304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7CB8C7-FE82-026B-C50E-265D721A5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194369"/>
              </p:ext>
            </p:extLst>
          </p:nvPr>
        </p:nvGraphicFramePr>
        <p:xfrm>
          <a:off x="414492" y="1332228"/>
          <a:ext cx="7177547" cy="228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B9E0B33-82E8-6248-B4EC-51F4FDE247F0}"/>
              </a:ext>
            </a:extLst>
          </p:cNvPr>
          <p:cNvSpPr txBox="1"/>
          <p:nvPr/>
        </p:nvSpPr>
        <p:spPr>
          <a:xfrm>
            <a:off x="7962900" y="4114800"/>
            <a:ext cx="3619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alpha val="85000"/>
                  </a:schemeClr>
                </a:solidFill>
              </a:rPr>
              <a:t>Average order value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has increased steadily as product portfolio has grown over time, the most significant growth seen in Q1, 2024 of ~ $7.4 which also increased the </a:t>
            </a:r>
            <a:r>
              <a:rPr lang="en-US" sz="1600" dirty="0">
                <a:solidFill>
                  <a:schemeClr val="accent2">
                    <a:alpha val="95000"/>
                  </a:schemeClr>
                </a:solidFill>
              </a:rPr>
              <a:t>revenue/session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to $4.1 from $3.5 in the previous quarter.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C8493-7434-75C5-116D-22BCB78E4DD0}"/>
              </a:ext>
            </a:extLst>
          </p:cNvPr>
          <p:cNvSpPr txBox="1"/>
          <p:nvPr/>
        </p:nvSpPr>
        <p:spPr>
          <a:xfrm>
            <a:off x="2605856" y="283190"/>
            <a:ext cx="683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alpha val="70000"/>
                  </a:schemeClr>
                </a:solidFill>
              </a:rPr>
              <a:t>WEBSITE QUARTERLY GROWTH 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D168A8-B525-18DE-3EC5-CB6134DAE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339102"/>
              </p:ext>
            </p:extLst>
          </p:nvPr>
        </p:nvGraphicFramePr>
        <p:xfrm>
          <a:off x="414493" y="3900186"/>
          <a:ext cx="7177548" cy="2677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F554B4-A614-64A4-A661-5DE22A4BA630}"/>
              </a:ext>
            </a:extLst>
          </p:cNvPr>
          <p:cNvSpPr txBox="1"/>
          <p:nvPr/>
        </p:nvSpPr>
        <p:spPr>
          <a:xfrm>
            <a:off x="7962900" y="1609725"/>
            <a:ext cx="361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alpha val="95000"/>
                  </a:schemeClr>
                </a:solidFill>
              </a:rPr>
              <a:t>Session to order conversion rate</a:t>
            </a:r>
            <a:r>
              <a:rPr lang="en-US" sz="1600" dirty="0">
                <a:solidFill>
                  <a:schemeClr val="tx1">
                    <a:alpha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has seen more than 1.75x growth since the launch of business, Q1 of 2023 saw highest QoQ growth of nearly 39%.  </a:t>
            </a:r>
          </a:p>
        </p:txBody>
      </p:sp>
    </p:spTree>
    <p:extLst>
      <p:ext uri="{BB962C8B-B14F-4D97-AF65-F5344CB8AC3E}">
        <p14:creationId xmlns:p14="http://schemas.microsoft.com/office/powerpoint/2010/main" val="277533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805</Words>
  <Application>Microsoft Office PowerPoint</Application>
  <PresentationFormat>Widescreen</PresentationFormat>
  <Paragraphs>108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BOARD PRESENTATION</vt:lpstr>
      <vt:lpstr>PowerPoint Presentation</vt:lpstr>
      <vt:lpstr>PowerPoint Presentation</vt:lpstr>
      <vt:lpstr>PowerPoint Presentation</vt:lpstr>
      <vt:lpstr>PowerPoint Presentation</vt:lpstr>
      <vt:lpstr>INVESTOR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Zeeshan Siddiqui</dc:creator>
  <cp:lastModifiedBy>Zeeshan Siddiqui</cp:lastModifiedBy>
  <cp:revision>212</cp:revision>
  <dcterms:created xsi:type="dcterms:W3CDTF">2025-09-14T16:09:12Z</dcterms:created>
  <dcterms:modified xsi:type="dcterms:W3CDTF">2025-09-15T15:45:21Z</dcterms:modified>
</cp:coreProperties>
</file>