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6"/>
  </p:notesMasterIdLst>
  <p:sldIdLst>
    <p:sldId id="335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4" r:id="rId13"/>
    <p:sldId id="302" r:id="rId14"/>
    <p:sldId id="315" r:id="rId15"/>
    <p:sldId id="337" r:id="rId16"/>
    <p:sldId id="338" r:id="rId17"/>
    <p:sldId id="318" r:id="rId18"/>
    <p:sldId id="319" r:id="rId19"/>
    <p:sldId id="320" r:id="rId20"/>
    <p:sldId id="321" r:id="rId21"/>
    <p:sldId id="339" r:id="rId22"/>
    <p:sldId id="323" r:id="rId23"/>
    <p:sldId id="324" r:id="rId24"/>
    <p:sldId id="325" r:id="rId25"/>
    <p:sldId id="340" r:id="rId26"/>
    <p:sldId id="327" r:id="rId27"/>
    <p:sldId id="328" r:id="rId28"/>
    <p:sldId id="341" r:id="rId29"/>
    <p:sldId id="330" r:id="rId30"/>
    <p:sldId id="331" r:id="rId31"/>
    <p:sldId id="332" r:id="rId32"/>
    <p:sldId id="333" r:id="rId33"/>
    <p:sldId id="334" r:id="rId34"/>
    <p:sldId id="33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4746"/>
  </p:normalViewPr>
  <p:slideViewPr>
    <p:cSldViewPr snapToGrid="0">
      <p:cViewPr varScale="1">
        <p:scale>
          <a:sx n="109" d="100"/>
          <a:sy n="109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D9904-6924-4BA4-82A7-F7F9CBAE630B}" type="datetimeFigureOut">
              <a:rPr lang="en-US" smtClean="0"/>
              <a:t>24.10.2019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AD7CE-5FB9-4D52-8835-F79CF033B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DFC9-52C7-4885-999F-C51F9ABC0356}" type="datetime1">
              <a:rPr lang="en-US" smtClean="0"/>
              <a:t>24.10.2019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3527-27AD-4B93-B787-75805273E1E7}" type="datetime1">
              <a:rPr lang="en-US" smtClean="0"/>
              <a:t>24.10.2019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3A18-8A74-4F53-8676-8F1514323F17}" type="datetime1">
              <a:rPr lang="en-US" smtClean="0"/>
              <a:t>24.10.2019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60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57F2-1939-455D-9011-3098B9586170}" type="datetime1">
              <a:rPr lang="en-US" smtClean="0"/>
              <a:t>24.10.2019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0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689E-8C3D-4B67-8219-B823EF3A6772}" type="datetime1">
              <a:rPr lang="en-US" smtClean="0"/>
              <a:t>24.10.2019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51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6B5-A457-4DE7-A54A-00EBA9E3B6C4}" type="datetime1">
              <a:rPr lang="en-US" smtClean="0"/>
              <a:t>24.10.2019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5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D3A2-D366-4130-A48F-F6E95EC1B5A3}" type="datetime1">
              <a:rPr lang="en-US" smtClean="0"/>
              <a:t>24.10.2019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DFCE-B56C-4F82-A555-0FE51BB86C08}" type="datetime1">
              <a:rPr lang="en-US" smtClean="0"/>
              <a:t>24.10.2019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E0FE-40C3-4A57-9C06-0E25AF07A75E}" type="datetime1">
              <a:rPr lang="en-US" smtClean="0"/>
              <a:t>24.10.2019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4407-B366-4C38-801B-25537DBBA818}" type="datetime1">
              <a:rPr lang="en-US" smtClean="0"/>
              <a:t>24.10.2019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5DE4-CD88-4E47-8100-ED7DAA2B70B7}" type="datetime1">
              <a:rPr lang="en-US" smtClean="0"/>
              <a:t>24.10.2019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5AAA-2A05-49AE-AE8C-479F31A260AC}" type="datetime1">
              <a:rPr lang="en-US" smtClean="0"/>
              <a:t>24.10.2019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0CC7-49C4-4270-A215-265CB2C6FE95}" type="datetime1">
              <a:rPr lang="en-US" smtClean="0"/>
              <a:t>24.10.2019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6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E6C1-2B9E-40B6-B73D-6CCA5809F82D}" type="datetime1">
              <a:rPr lang="en-US" smtClean="0"/>
              <a:t>24.10.2019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3438-F513-49DC-91CE-8940F3985921}" type="datetime1">
              <a:rPr lang="en-US" smtClean="0"/>
              <a:t>24.10.2019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1B2A-915A-4D5F-B3B8-AB62E1E66D00}" type="datetime1">
              <a:rPr lang="en-US" smtClean="0"/>
              <a:t>24.10.2019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0D62-36BA-402A-A657-95BD7371D82F}" type="datetime1">
              <a:rPr lang="en-US" smtClean="0"/>
              <a:t>24.10.2019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7D2B92-968C-48CD-A3BC-B6920624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620" y="1684283"/>
            <a:ext cx="8915399" cy="2262781"/>
          </a:xfrm>
        </p:spPr>
        <p:txBody>
          <a:bodyPr>
            <a:normAutofit/>
          </a:bodyPr>
          <a:lstStyle/>
          <a:p>
            <a:r>
              <a:rPr lang="tr-TR" dirty="0" smtClean="0"/>
              <a:t>MCE 412 </a:t>
            </a:r>
            <a:r>
              <a:rPr lang="tr-TR" dirty="0"/>
              <a:t>- </a:t>
            </a:r>
            <a:r>
              <a:rPr lang="tr-TR" dirty="0" err="1" smtClean="0"/>
              <a:t>Autonomous</a:t>
            </a:r>
            <a:r>
              <a:rPr lang="tr-TR" dirty="0" smtClean="0"/>
              <a:t> </a:t>
            </a:r>
            <a:r>
              <a:rPr lang="tr-TR" dirty="0" err="1"/>
              <a:t>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4620" y="4529540"/>
            <a:ext cx="9654791" cy="1126283"/>
          </a:xfrm>
        </p:spPr>
        <p:txBody>
          <a:bodyPr>
            <a:noAutofit/>
          </a:bodyPr>
          <a:lstStyle/>
          <a:p>
            <a:r>
              <a:rPr lang="tr-TR" sz="4000" dirty="0" err="1"/>
              <a:t>Probabilities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Bayes</a:t>
            </a:r>
            <a:r>
              <a:rPr lang="tr-TR" sz="4000" dirty="0"/>
              <a:t> </a:t>
            </a:r>
            <a:r>
              <a:rPr lang="tr-TR" sz="4000" dirty="0" err="1"/>
              <a:t>Review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Marginalization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tr-TR" dirty="0"/>
                  <a:t>                      </a:t>
                </a:r>
                <a:r>
                  <a:rPr lang="tr-TR" dirty="0" err="1"/>
                  <a:t>Discrete</a:t>
                </a:r>
                <a:r>
                  <a:rPr lang="tr-TR" dirty="0"/>
                  <a:t> </a:t>
                </a:r>
                <a:r>
                  <a:rPr lang="tr-TR" dirty="0" err="1"/>
                  <a:t>case</a:t>
                </a:r>
                <a:r>
                  <a:rPr lang="tr-TR" dirty="0"/>
                  <a:t>                                       </a:t>
                </a:r>
                <a:r>
                  <a:rPr lang="tr-TR" dirty="0" err="1"/>
                  <a:t>Continuous</a:t>
                </a:r>
                <a:r>
                  <a:rPr lang="tr-TR" dirty="0"/>
                  <a:t> </a:t>
                </a:r>
                <a:r>
                  <a:rPr lang="tr-TR" dirty="0" err="1"/>
                  <a:t>case</a:t>
                </a: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       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tr-TR" i="1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tr-TR" b="0" i="1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Bayes</a:t>
            </a:r>
            <a:r>
              <a:rPr lang="tr-TR" dirty="0"/>
              <a:t>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19072"/>
                <a:ext cx="8915400" cy="41921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𝑙𝑖𝑘𝑒𝑙𝑖h𝑜𝑜𝑑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19072"/>
                <a:ext cx="8915400" cy="41921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11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900672" y="244049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7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Normalization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11855" y="1993757"/>
                <a:ext cx="8915400" cy="18897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1855" y="1993757"/>
                <a:ext cx="8915400" cy="18897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06624" y="3972274"/>
                <a:ext cx="6096000" cy="2088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tr-TR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  <a:r>
                  <a:rPr lang="tr-T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aux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aux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aux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624" y="3972274"/>
                <a:ext cx="6096000" cy="2088329"/>
              </a:xfrm>
              <a:prstGeom prst="rect">
                <a:avLst/>
              </a:prstGeom>
              <a:blipFill>
                <a:blip r:embed="rId3"/>
                <a:stretch>
                  <a:fillRect l="-800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34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333180" y="2304288"/>
                <a:ext cx="8915400" cy="377762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3180" y="2304288"/>
                <a:ext cx="8915400" cy="3777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7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Conditional</a:t>
            </a:r>
            <a:r>
              <a:rPr lang="tr-TR" dirty="0"/>
              <a:t> </a:t>
            </a:r>
            <a:r>
              <a:rPr lang="tr-TR" dirty="0" err="1"/>
              <a:t>Independence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6312" y="1395048"/>
                <a:ext cx="8915400" cy="15503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tr-TR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tr-TR" dirty="0" err="1" smtClean="0"/>
                  <a:t>Equivalent</a:t>
                </a:r>
                <a:r>
                  <a:rPr lang="tr-TR" dirty="0" smtClean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tr-TR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tr-TR" dirty="0"/>
                  <a:t>But </a:t>
                </a:r>
                <a:r>
                  <a:rPr lang="tr-TR" dirty="0" err="1"/>
                  <a:t>this</a:t>
                </a:r>
                <a:r>
                  <a:rPr lang="tr-TR" dirty="0"/>
                  <a:t> </a:t>
                </a:r>
                <a:r>
                  <a:rPr lang="tr-TR" dirty="0" err="1"/>
                  <a:t>does</a:t>
                </a:r>
                <a:r>
                  <a:rPr lang="tr-TR" dirty="0"/>
                  <a:t> not </a:t>
                </a:r>
                <a:r>
                  <a:rPr lang="tr-TR" dirty="0" err="1"/>
                  <a:t>necessarily</a:t>
                </a:r>
                <a:r>
                  <a:rPr lang="tr-TR" dirty="0"/>
                  <a:t> </a:t>
                </a:r>
                <a:r>
                  <a:rPr lang="tr-TR" dirty="0" err="1"/>
                  <a:t>mean</a:t>
                </a:r>
                <a:r>
                  <a:rPr lang="tr-TR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6312" y="1395048"/>
                <a:ext cx="8915400" cy="1550376"/>
              </a:xfrm>
              <a:blipFill>
                <a:blip r:embed="rId2"/>
                <a:stretch>
                  <a:fillRect l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4602" y="3125805"/>
            <a:ext cx="98106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 smtClean="0"/>
              <a:t>Probabilities</a:t>
            </a:r>
            <a:r>
              <a:rPr lang="tr-TR" dirty="0" smtClean="0"/>
              <a:t> of </a:t>
            </a:r>
            <a:r>
              <a:rPr lang="tr-TR" dirty="0" err="1" smtClean="0"/>
              <a:t>going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beach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getting</a:t>
            </a:r>
            <a:r>
              <a:rPr lang="tr-TR" dirty="0" smtClean="0"/>
              <a:t> a </a:t>
            </a:r>
            <a:r>
              <a:rPr lang="tr-TR" dirty="0" err="1" smtClean="0"/>
              <a:t>heat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independent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endParaRPr lang="tr-T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 smtClean="0"/>
              <a:t>Might</a:t>
            </a:r>
            <a:r>
              <a:rPr lang="tr-TR" dirty="0" smtClean="0"/>
              <a:t> be </a:t>
            </a:r>
            <a:r>
              <a:rPr lang="tr-TR" dirty="0" err="1" smtClean="0"/>
              <a:t>independent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know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wheather</a:t>
            </a:r>
            <a:r>
              <a:rPr lang="tr-TR" dirty="0" smtClean="0"/>
              <a:t> is hot</a:t>
            </a:r>
          </a:p>
          <a:p>
            <a:endParaRPr lang="tr-TR" dirty="0"/>
          </a:p>
          <a:p>
            <a:endParaRPr lang="tr-T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/>
              <a:t>Hot </a:t>
            </a:r>
            <a:r>
              <a:rPr lang="tr-TR" dirty="0" err="1" smtClean="0"/>
              <a:t>weather</a:t>
            </a:r>
            <a:r>
              <a:rPr lang="tr-TR" dirty="0" smtClean="0"/>
              <a:t> ‘</a:t>
            </a:r>
            <a:r>
              <a:rPr lang="tr-TR" dirty="0" err="1" smtClean="0"/>
              <a:t>explains</a:t>
            </a:r>
            <a:r>
              <a:rPr lang="tr-TR" dirty="0" smtClean="0"/>
              <a:t>’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dependence</a:t>
            </a:r>
            <a:r>
              <a:rPr lang="tr-TR" dirty="0" smtClean="0"/>
              <a:t> </a:t>
            </a:r>
            <a:r>
              <a:rPr lang="tr-TR" dirty="0" err="1" smtClean="0"/>
              <a:t>betwen</a:t>
            </a:r>
            <a:r>
              <a:rPr lang="tr-TR" dirty="0" smtClean="0"/>
              <a:t> </a:t>
            </a:r>
            <a:r>
              <a:rPr lang="tr-TR" dirty="0" err="1" smtClean="0"/>
              <a:t>beach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heatstroke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07121" y="3577862"/>
                <a:ext cx="2042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121" y="3577862"/>
                <a:ext cx="2042162" cy="276999"/>
              </a:xfrm>
              <a:prstGeom prst="rect">
                <a:avLst/>
              </a:prstGeom>
              <a:blipFill>
                <a:blip r:embed="rId3"/>
                <a:stretch>
                  <a:fillRect l="-2090" r="-328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07121" y="4384218"/>
                <a:ext cx="27885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121" y="4384218"/>
                <a:ext cx="2788520" cy="276999"/>
              </a:xfrm>
              <a:prstGeom prst="rect">
                <a:avLst/>
              </a:prstGeom>
              <a:blipFill>
                <a:blip r:embed="rId4"/>
                <a:stretch>
                  <a:fillRect l="-1532" r="-2407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61" y="5337511"/>
            <a:ext cx="3834581" cy="1328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46312" y="279164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Example</a:t>
            </a:r>
            <a:r>
              <a:rPr lang="tr-TR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3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Simple </a:t>
            </a:r>
            <a:r>
              <a:rPr lang="tr-TR" dirty="0" err="1"/>
              <a:t>Example</a:t>
            </a:r>
            <a:r>
              <a:rPr lang="tr-TR" dirty="0"/>
              <a:t> of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8284"/>
            <a:ext cx="8915400" cy="3777622"/>
          </a:xfrm>
        </p:spPr>
        <p:txBody>
          <a:bodyPr/>
          <a:lstStyle/>
          <a:p>
            <a:r>
              <a:rPr lang="tr-TR" dirty="0" err="1"/>
              <a:t>Suppose</a:t>
            </a:r>
            <a:r>
              <a:rPr lang="tr-TR" dirty="0"/>
              <a:t> robot </a:t>
            </a:r>
            <a:r>
              <a:rPr lang="tr-TR" dirty="0" err="1"/>
              <a:t>obtains</a:t>
            </a:r>
            <a:r>
              <a:rPr lang="tr-TR" dirty="0"/>
              <a:t> a </a:t>
            </a:r>
            <a:r>
              <a:rPr lang="tr-TR" dirty="0" err="1"/>
              <a:t>measurement</a:t>
            </a:r>
            <a:r>
              <a:rPr lang="tr-TR" dirty="0"/>
              <a:t> </a:t>
            </a:r>
            <a:r>
              <a:rPr lang="tr-TR" b="1" dirty="0"/>
              <a:t>z</a:t>
            </a:r>
            <a:endParaRPr lang="tr-TR" dirty="0"/>
          </a:p>
          <a:p>
            <a:r>
              <a:rPr lang="tr-TR" dirty="0" err="1"/>
              <a:t>What</a:t>
            </a:r>
            <a:r>
              <a:rPr lang="tr-TR" dirty="0"/>
              <a:t> is p(</a:t>
            </a:r>
            <a:r>
              <a:rPr lang="tr-TR" dirty="0" err="1"/>
              <a:t>open|z</a:t>
            </a:r>
            <a:r>
              <a:rPr lang="tr-TR" dirty="0"/>
              <a:t>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48" y="2796524"/>
            <a:ext cx="6285650" cy="35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Causal</a:t>
            </a:r>
            <a:r>
              <a:rPr lang="tr-TR" dirty="0"/>
              <a:t> vs. </a:t>
            </a:r>
            <a:r>
              <a:rPr lang="tr-TR" dirty="0" err="1"/>
              <a:t>Diagnostic</a:t>
            </a:r>
            <a:r>
              <a:rPr lang="tr-TR" dirty="0"/>
              <a:t> </a:t>
            </a:r>
            <a:r>
              <a:rPr lang="tr-TR" dirty="0" err="1"/>
              <a:t>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P(</a:t>
            </a:r>
            <a:r>
              <a:rPr lang="tr-TR" dirty="0" err="1"/>
              <a:t>open|z</a:t>
            </a:r>
            <a:r>
              <a:rPr lang="tr-TR" dirty="0"/>
              <a:t>) is </a:t>
            </a:r>
            <a:r>
              <a:rPr lang="tr-TR" dirty="0" err="1"/>
              <a:t>diagnostic</a:t>
            </a:r>
            <a:endParaRPr lang="tr-TR" dirty="0"/>
          </a:p>
          <a:p>
            <a:r>
              <a:rPr lang="tr-TR" dirty="0"/>
              <a:t>P(</a:t>
            </a:r>
            <a:r>
              <a:rPr lang="tr-TR" dirty="0" err="1"/>
              <a:t>z|open</a:t>
            </a:r>
            <a:r>
              <a:rPr lang="tr-TR" dirty="0"/>
              <a:t>) is </a:t>
            </a:r>
            <a:r>
              <a:rPr lang="tr-TR" dirty="0" err="1"/>
              <a:t>causal</a:t>
            </a:r>
            <a:endParaRPr lang="tr-TR" dirty="0"/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situations</a:t>
            </a:r>
            <a:r>
              <a:rPr lang="tr-TR" dirty="0"/>
              <a:t>, </a:t>
            </a:r>
            <a:r>
              <a:rPr lang="tr-TR" dirty="0" err="1"/>
              <a:t>causal</a:t>
            </a:r>
            <a:r>
              <a:rPr lang="tr-TR" dirty="0"/>
              <a:t> </a:t>
            </a:r>
            <a:r>
              <a:rPr lang="tr-TR" dirty="0" err="1"/>
              <a:t>knowledge</a:t>
            </a:r>
            <a:r>
              <a:rPr lang="tr-TR" dirty="0"/>
              <a:t> is </a:t>
            </a:r>
            <a:r>
              <a:rPr lang="tr-TR" dirty="0" err="1"/>
              <a:t>easier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. </a:t>
            </a:r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causal</a:t>
            </a:r>
            <a:r>
              <a:rPr lang="tr-TR" dirty="0"/>
              <a:t> </a:t>
            </a:r>
            <a:r>
              <a:rPr lang="tr-TR" dirty="0" err="1"/>
              <a:t>knowledge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30311" y="4532434"/>
                <a:ext cx="3220176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𝑜𝑝𝑒𝑛</m:t>
                          </m:r>
                        </m:e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𝑜𝑝𝑒𝑛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1" y="4532434"/>
                <a:ext cx="3220176" cy="584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28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8172"/>
          </a:xfrm>
        </p:spPr>
        <p:txBody>
          <a:bodyPr/>
          <a:lstStyle/>
          <a:p>
            <a:r>
              <a:rPr lang="tr-TR" dirty="0" err="1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52282"/>
                <a:ext cx="8915400" cy="44589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tr-TR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′)</m:t>
                        </m:r>
                      </m:den>
                    </m:f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0.6∗0.5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0.6∗0.5+0.3∗0.5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=0.67</m:t>
                    </m:r>
                  </m:oMath>
                </a14:m>
                <a:endParaRPr lang="tr-TR" dirty="0"/>
              </a:p>
              <a:p>
                <a:r>
                  <a:rPr lang="tr-TR" dirty="0"/>
                  <a:t>z </a:t>
                </a:r>
                <a:r>
                  <a:rPr lang="tr-TR" dirty="0" err="1"/>
                  <a:t>raises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probability</a:t>
                </a:r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door</a:t>
                </a:r>
                <a:r>
                  <a:rPr lang="tr-TR" dirty="0"/>
                  <a:t> is </a:t>
                </a:r>
                <a:r>
                  <a:rPr lang="tr-TR" dirty="0" err="1"/>
                  <a:t>open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52282"/>
                <a:ext cx="8915400" cy="4458940"/>
              </a:xfrm>
              <a:blipFill>
                <a:blip r:embed="rId2"/>
                <a:stretch>
                  <a:fillRect l="-479" t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12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Combining</a:t>
            </a:r>
            <a:r>
              <a:rPr lang="tr-TR" dirty="0"/>
              <a:t> </a:t>
            </a:r>
            <a:r>
              <a:rPr lang="tr-TR" dirty="0" err="1"/>
              <a:t>Evidence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err="1"/>
                  <a:t>Suppose</a:t>
                </a:r>
                <a:r>
                  <a:rPr lang="tr-TR" dirty="0"/>
                  <a:t> </a:t>
                </a:r>
                <a:r>
                  <a:rPr lang="tr-TR" dirty="0" err="1"/>
                  <a:t>our</a:t>
                </a:r>
                <a:r>
                  <a:rPr lang="tr-TR" dirty="0"/>
                  <a:t> robot </a:t>
                </a:r>
                <a:r>
                  <a:rPr lang="tr-TR" dirty="0" err="1"/>
                  <a:t>obtains</a:t>
                </a:r>
                <a:r>
                  <a:rPr lang="tr-TR" dirty="0"/>
                  <a:t> </a:t>
                </a:r>
                <a:r>
                  <a:rPr lang="tr-TR" dirty="0" err="1"/>
                  <a:t>another</a:t>
                </a:r>
                <a:r>
                  <a:rPr lang="tr-TR" dirty="0"/>
                  <a:t> </a:t>
                </a:r>
                <a:r>
                  <a:rPr lang="tr-TR" dirty="0" err="1"/>
                  <a:t>observations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r-TR" dirty="0"/>
              </a:p>
              <a:p>
                <a:r>
                  <a:rPr lang="tr-TR" dirty="0"/>
                  <a:t>How can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integrate</a:t>
                </a:r>
                <a:r>
                  <a:rPr lang="tr-TR" dirty="0"/>
                  <a:t> </a:t>
                </a:r>
                <a:r>
                  <a:rPr lang="tr-TR" dirty="0" err="1"/>
                  <a:t>this</a:t>
                </a:r>
                <a:r>
                  <a:rPr lang="tr-TR" dirty="0"/>
                  <a:t> </a:t>
                </a:r>
                <a:r>
                  <a:rPr lang="tr-TR" dirty="0" err="1"/>
                  <a:t>new</a:t>
                </a:r>
                <a:r>
                  <a:rPr lang="tr-TR" dirty="0"/>
                  <a:t> </a:t>
                </a:r>
                <a:r>
                  <a:rPr lang="tr-TR" dirty="0" err="1"/>
                  <a:t>information</a:t>
                </a:r>
                <a:r>
                  <a:rPr lang="tr-TR" dirty="0"/>
                  <a:t>?</a:t>
                </a:r>
              </a:p>
              <a:p>
                <a:r>
                  <a:rPr lang="tr-TR" dirty="0" err="1"/>
                  <a:t>More</a:t>
                </a:r>
                <a:r>
                  <a:rPr lang="tr-TR" dirty="0"/>
                  <a:t> </a:t>
                </a:r>
                <a:r>
                  <a:rPr lang="tr-TR" dirty="0" err="1"/>
                  <a:t>generally</a:t>
                </a:r>
                <a:r>
                  <a:rPr lang="tr-TR" dirty="0"/>
                  <a:t>, how can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estimate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4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Recursive</a:t>
            </a:r>
            <a:r>
              <a:rPr lang="tr-TR" dirty="0"/>
              <a:t> </a:t>
            </a:r>
            <a:r>
              <a:rPr lang="tr-TR" dirty="0" err="1"/>
              <a:t>Bayesian</a:t>
            </a:r>
            <a:r>
              <a:rPr lang="tr-TR" dirty="0"/>
              <a:t> </a:t>
            </a:r>
            <a:r>
              <a:rPr lang="tr-TR" dirty="0" err="1"/>
              <a:t>Updating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tr-TR" dirty="0"/>
              </a:p>
              <a:p>
                <a:r>
                  <a:rPr lang="tr-TR" dirty="0" err="1"/>
                  <a:t>Markov</a:t>
                </a:r>
                <a:r>
                  <a:rPr lang="tr-TR" dirty="0"/>
                  <a:t> </a:t>
                </a:r>
                <a:r>
                  <a:rPr lang="tr-TR" dirty="0" err="1"/>
                  <a:t>assumption</a:t>
                </a:r>
                <a:r>
                  <a:rPr lang="tr-T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dirty="0"/>
                  <a:t> is </a:t>
                </a:r>
                <a:r>
                  <a:rPr lang="tr-TR" dirty="0" err="1"/>
                  <a:t>independent</a:t>
                </a:r>
                <a:r>
                  <a:rPr lang="tr-TR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know</a:t>
                </a:r>
                <a:r>
                  <a:rPr lang="tr-TR" dirty="0"/>
                  <a:t> x</a:t>
                </a:r>
              </a:p>
              <a:p>
                <a:pPr marL="457200" lvl="1" indent="0">
                  <a:buNone/>
                </a:pPr>
                <a:r>
                  <a:rPr lang="tr-TR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tr-T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⋯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1,⋯,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[ 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=1,⋯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Probability</a:t>
            </a:r>
            <a:r>
              <a:rPr lang="tr-TR" dirty="0"/>
              <a:t> </a:t>
            </a:r>
            <a:r>
              <a:rPr lang="tr-TR" dirty="0" err="1"/>
              <a:t>finds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throughout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scientific</a:t>
            </a:r>
            <a:r>
              <a:rPr lang="tr-TR" dirty="0"/>
              <a:t> </a:t>
            </a:r>
            <a:r>
              <a:rPr lang="tr-TR" dirty="0" err="1"/>
              <a:t>fields</a:t>
            </a:r>
            <a:r>
              <a:rPr lang="tr-TR" dirty="0"/>
              <a:t>, </a:t>
            </a:r>
            <a:r>
              <a:rPr lang="tr-TR" dirty="0" err="1"/>
              <a:t>finds</a:t>
            </a:r>
            <a:r>
              <a:rPr lang="tr-TR" dirty="0"/>
              <a:t> </a:t>
            </a:r>
            <a:r>
              <a:rPr lang="tr-TR" dirty="0" err="1"/>
              <a:t>particular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in </a:t>
            </a:r>
            <a:r>
              <a:rPr lang="tr-TR" dirty="0" err="1"/>
              <a:t>robotics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modelling</a:t>
            </a:r>
            <a:r>
              <a:rPr lang="tr-TR" dirty="0"/>
              <a:t> of </a:t>
            </a:r>
            <a:r>
              <a:rPr lang="tr-TR" dirty="0" err="1"/>
              <a:t>uncertainty</a:t>
            </a:r>
            <a:r>
              <a:rPr lang="tr-TR" dirty="0"/>
              <a:t> in </a:t>
            </a:r>
            <a:r>
              <a:rPr lang="tr-TR" dirty="0" err="1"/>
              <a:t>terms</a:t>
            </a:r>
            <a:r>
              <a:rPr lang="tr-TR" dirty="0"/>
              <a:t> of a </a:t>
            </a:r>
            <a:r>
              <a:rPr lang="tr-TR" dirty="0" err="1"/>
              <a:t>vehicle’s</a:t>
            </a:r>
            <a:r>
              <a:rPr lang="tr-TR" dirty="0"/>
              <a:t> </a:t>
            </a:r>
            <a:r>
              <a:rPr lang="tr-TR" dirty="0" err="1"/>
              <a:t>pose</a:t>
            </a:r>
            <a:r>
              <a:rPr lang="tr-TR" dirty="0"/>
              <a:t>, </a:t>
            </a:r>
            <a:r>
              <a:rPr lang="tr-TR" dirty="0" err="1"/>
              <a:t>interpretating</a:t>
            </a:r>
            <a:r>
              <a:rPr lang="tr-TR" dirty="0"/>
              <a:t> sensor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.</a:t>
            </a:r>
          </a:p>
          <a:p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slides</a:t>
            </a:r>
            <a:r>
              <a:rPr lang="tr-TR" dirty="0"/>
              <a:t> </a:t>
            </a:r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aspects</a:t>
            </a:r>
            <a:r>
              <a:rPr lang="tr-TR" dirty="0"/>
              <a:t> of </a:t>
            </a:r>
            <a:r>
              <a:rPr lang="tr-TR" dirty="0" err="1"/>
              <a:t>probability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relates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aspects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mobile </a:t>
            </a:r>
            <a:r>
              <a:rPr lang="tr-TR" dirty="0" err="1"/>
              <a:t>robotics</a:t>
            </a:r>
            <a:r>
              <a:rPr lang="tr-TR" dirty="0"/>
              <a:t> domain.</a:t>
            </a:r>
          </a:p>
          <a:p>
            <a:r>
              <a:rPr lang="tr-TR" dirty="0" err="1"/>
              <a:t>Probability</a:t>
            </a:r>
            <a:r>
              <a:rPr lang="tr-TR" dirty="0"/>
              <a:t> </a:t>
            </a:r>
            <a:r>
              <a:rPr lang="tr-TR" dirty="0" err="1"/>
              <a:t>theory</a:t>
            </a:r>
            <a:r>
              <a:rPr lang="tr-TR" dirty="0"/>
              <a:t> </a:t>
            </a:r>
            <a:r>
              <a:rPr lang="tr-TR" dirty="0" err="1"/>
              <a:t>provides</a:t>
            </a:r>
            <a:r>
              <a:rPr lang="tr-TR" dirty="0"/>
              <a:t> a general </a:t>
            </a:r>
            <a:r>
              <a:rPr lang="tr-TR" dirty="0" err="1"/>
              <a:t>technique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describing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variations</a:t>
            </a:r>
            <a:r>
              <a:rPr lang="tr-TR" dirty="0"/>
              <a:t> on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behaviours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observations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: Second </a:t>
            </a:r>
            <a:r>
              <a:rPr lang="tr-TR" dirty="0" err="1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86753"/>
                <a:ext cx="8915400" cy="43244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)=0.25</m:t>
                    </m:r>
                  </m:oMath>
                </a14:m>
                <a:r>
                  <a:rPr lang="en-US" dirty="0"/>
                  <a:t> </a:t>
                </a:r>
                <a:r>
                  <a:rPr lang="tr-TR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=0.625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lowers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probability</a:t>
                </a:r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door</a:t>
                </a:r>
                <a:r>
                  <a:rPr lang="tr-TR" dirty="0"/>
                  <a:t> is </a:t>
                </a:r>
                <a:r>
                  <a:rPr lang="tr-TR" dirty="0" err="1"/>
                  <a:t>open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86753"/>
                <a:ext cx="8915400" cy="4324469"/>
              </a:xfrm>
              <a:blipFill>
                <a:blip r:embed="rId2"/>
                <a:stretch>
                  <a:fillRect l="-479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4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Typical</a:t>
            </a:r>
            <a:r>
              <a:rPr lang="tr-TR" dirty="0"/>
              <a:t> </a:t>
            </a:r>
            <a:r>
              <a:rPr lang="tr-TR" dirty="0" err="1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robot </a:t>
            </a:r>
            <a:r>
              <a:rPr lang="tr-TR" dirty="0" err="1">
                <a:solidFill>
                  <a:srgbClr val="FF0000"/>
                </a:solidFill>
              </a:rPr>
              <a:t>turns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its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wheels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move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robot </a:t>
            </a:r>
            <a:r>
              <a:rPr lang="tr-TR" dirty="0" err="1">
                <a:solidFill>
                  <a:srgbClr val="FF0000"/>
                </a:solidFill>
              </a:rPr>
              <a:t>uses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its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manipulator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grasp</a:t>
            </a:r>
            <a:r>
              <a:rPr lang="tr-TR" dirty="0"/>
              <a:t> an </a:t>
            </a:r>
            <a:r>
              <a:rPr lang="tr-TR" dirty="0" err="1"/>
              <a:t>object</a:t>
            </a:r>
            <a:endParaRPr lang="tr-TR" dirty="0"/>
          </a:p>
          <a:p>
            <a:r>
              <a:rPr lang="tr-TR" dirty="0" err="1"/>
              <a:t>Plants</a:t>
            </a:r>
            <a:r>
              <a:rPr lang="tr-TR" dirty="0"/>
              <a:t> </a:t>
            </a:r>
            <a:r>
              <a:rPr lang="tr-TR" dirty="0" err="1"/>
              <a:t>grow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time</a:t>
            </a:r>
          </a:p>
          <a:p>
            <a:r>
              <a:rPr lang="tr-TR" dirty="0" err="1">
                <a:solidFill>
                  <a:schemeClr val="tx1"/>
                </a:solidFill>
              </a:rPr>
              <a:t>Actions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never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carried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with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absolute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certainty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>
                <a:solidFill>
                  <a:schemeClr val="tx1"/>
                </a:solidFill>
              </a:rPr>
              <a:t>In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contrast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measurements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rgbClr val="FF0000"/>
                </a:solidFill>
              </a:rPr>
              <a:t>actions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generally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increase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the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uncertainty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53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Modeling</a:t>
            </a:r>
            <a:r>
              <a:rPr lang="tr-TR" dirty="0"/>
              <a:t> </a:t>
            </a:r>
            <a:r>
              <a:rPr lang="tr-TR" dirty="0" err="1"/>
              <a:t>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16851" y="1997922"/>
                <a:ext cx="9272400" cy="2837847"/>
              </a:xfrm>
            </p:spPr>
            <p:txBody>
              <a:bodyPr/>
              <a:lstStyle/>
              <a:p>
                <a:r>
                  <a:rPr lang="tr-TR" dirty="0"/>
                  <a:t>To </a:t>
                </a:r>
                <a:r>
                  <a:rPr lang="tr-TR" dirty="0" err="1"/>
                  <a:t>incorporate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outcome</a:t>
                </a:r>
                <a:r>
                  <a:rPr lang="tr-TR" dirty="0"/>
                  <a:t> of an </a:t>
                </a:r>
                <a:r>
                  <a:rPr lang="tr-TR" dirty="0" err="1"/>
                  <a:t>action</a:t>
                </a:r>
                <a:r>
                  <a:rPr lang="tr-TR" dirty="0"/>
                  <a:t> u </a:t>
                </a:r>
                <a:r>
                  <a:rPr lang="tr-TR" dirty="0" err="1"/>
                  <a:t>into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current</a:t>
                </a:r>
                <a:r>
                  <a:rPr lang="tr-TR" dirty="0"/>
                  <a:t> ‘</a:t>
                </a:r>
                <a:r>
                  <a:rPr lang="tr-TR" dirty="0" err="1"/>
                  <a:t>belief</a:t>
                </a:r>
                <a:r>
                  <a:rPr lang="tr-TR" dirty="0"/>
                  <a:t>’,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use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conditional</a:t>
                </a:r>
                <a:r>
                  <a:rPr lang="tr-TR" dirty="0"/>
                  <a:t> </a:t>
                </a:r>
                <a:r>
                  <a:rPr lang="tr-TR" dirty="0" err="1"/>
                  <a:t>pdf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tr-TR" dirty="0"/>
              </a:p>
              <a:p>
                <a:r>
                  <a:rPr lang="tr-TR" dirty="0" err="1"/>
                  <a:t>This</a:t>
                </a:r>
                <a:r>
                  <a:rPr lang="tr-TR" dirty="0"/>
                  <a:t> term specifies the pdf that executing u changes the state from x’ to x.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6851" y="1997922"/>
                <a:ext cx="9272400" cy="2837847"/>
              </a:xfrm>
              <a:blipFill>
                <a:blip r:embed="rId2"/>
                <a:stretch>
                  <a:fillRect l="-460" t="-1290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0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Closing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1890385"/>
            <a:ext cx="6078071" cy="42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67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18" y="1530665"/>
            <a:ext cx="8320381" cy="48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9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Integrating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Outcome</a:t>
            </a:r>
            <a:r>
              <a:rPr lang="tr-TR" dirty="0"/>
              <a:t> of </a:t>
            </a:r>
            <a:r>
              <a:rPr lang="tr-TR" dirty="0" err="1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Continuous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: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Discrete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: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an </a:t>
            </a:r>
            <a:r>
              <a:rPr lang="tr-TR" dirty="0" err="1"/>
              <a:t>independence</a:t>
            </a:r>
            <a:r>
              <a:rPr lang="tr-TR" dirty="0"/>
              <a:t> </a:t>
            </a:r>
            <a:r>
              <a:rPr lang="tr-TR" dirty="0" err="1"/>
              <a:t>assumption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rid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u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sum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02773" y="2510203"/>
                <a:ext cx="3266920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773" y="2510203"/>
                <a:ext cx="3266920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02773" y="3742664"/>
                <a:ext cx="3070904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773" y="3742664"/>
                <a:ext cx="3070904" cy="670761"/>
              </a:xfrm>
              <a:prstGeom prst="rect">
                <a:avLst/>
              </a:prstGeom>
              <a:blipFill>
                <a:blip r:embed="rId3"/>
                <a:stretch>
                  <a:fillRect l="-823" t="-144444" b="-1981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y 6"/>
          <p:cNvSpPr/>
          <p:nvPr/>
        </p:nvSpPr>
        <p:spPr>
          <a:xfrm>
            <a:off x="7284304" y="2789949"/>
            <a:ext cx="153988" cy="1670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7369094" y="3955235"/>
            <a:ext cx="153988" cy="1670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6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Resulting</a:t>
            </a:r>
            <a:r>
              <a:rPr lang="tr-TR" dirty="0"/>
              <a:t> </a:t>
            </a:r>
            <a:r>
              <a:rPr lang="tr-TR" dirty="0" err="1"/>
              <a:t>Belief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𝑐𝑙𝑜𝑠𝑒𝑑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𝑐𝑙𝑜𝑠𝑒𝑑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𝑐𝑙𝑜𝑠𝑒𝑑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𝑐𝑙𝑜𝑠𝑒𝑑</m:t>
                        </m:r>
                      </m:e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𝑐𝑙𝑜𝑠𝑒𝑑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tr-TR" dirty="0"/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𝑜𝑝𝑒𝑛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𝑐𝑙𝑜𝑠𝑒𝑑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9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Filters</a:t>
            </a:r>
            <a:r>
              <a:rPr lang="tr-TR" dirty="0"/>
              <a:t>: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65729"/>
                <a:ext cx="8915400" cy="5136777"/>
              </a:xfrm>
            </p:spPr>
            <p:txBody>
              <a:bodyPr/>
              <a:lstStyle/>
              <a:p>
                <a:r>
                  <a:rPr lang="tr-TR" b="1" dirty="0"/>
                  <a:t>Given:</a:t>
                </a:r>
                <a:r>
                  <a:rPr lang="tr-TR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tr-TR" dirty="0" err="1"/>
                  <a:t>Stream</a:t>
                </a:r>
                <a:r>
                  <a:rPr lang="tr-TR" dirty="0"/>
                  <a:t> of </a:t>
                </a:r>
                <a:r>
                  <a:rPr lang="tr-TR" dirty="0" err="1"/>
                  <a:t>observations</a:t>
                </a:r>
                <a:r>
                  <a:rPr lang="tr-TR" dirty="0"/>
                  <a:t> z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action</a:t>
                </a:r>
                <a:r>
                  <a:rPr lang="tr-TR" dirty="0"/>
                  <a:t> data u: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tr-T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tr-TR" dirty="0"/>
              </a:p>
              <a:p>
                <a:pPr marL="457200" lvl="1" indent="0">
                  <a:buNone/>
                </a:pPr>
                <a:endParaRPr lang="tr-T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tr-TR" dirty="0">
                    <a:solidFill>
                      <a:srgbClr val="FF0000"/>
                    </a:solidFill>
                  </a:rPr>
                  <a:t>Sensor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tr-TR" dirty="0">
                  <a:solidFill>
                    <a:srgbClr val="FF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tr-TR" dirty="0">
                    <a:solidFill>
                      <a:srgbClr val="FF0000"/>
                    </a:solidFill>
                  </a:rPr>
                  <a:t>Action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tr-TR" dirty="0">
                  <a:solidFill>
                    <a:srgbClr val="FF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tr-TR" dirty="0" err="1">
                    <a:solidFill>
                      <a:srgbClr val="FF0000"/>
                    </a:solidFill>
                  </a:rPr>
                  <a:t>Prior</a:t>
                </a:r>
                <a:r>
                  <a:rPr lang="tr-TR" dirty="0"/>
                  <a:t> </a:t>
                </a:r>
                <a:r>
                  <a:rPr lang="tr-TR" dirty="0" err="1"/>
                  <a:t>probability</a:t>
                </a:r>
                <a:r>
                  <a:rPr lang="tr-TR" dirty="0"/>
                  <a:t> of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system</a:t>
                </a:r>
                <a:r>
                  <a:rPr lang="tr-TR" dirty="0"/>
                  <a:t> </a:t>
                </a:r>
                <a:r>
                  <a:rPr lang="tr-TR" dirty="0" err="1"/>
                  <a:t>state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tr-TR" dirty="0"/>
              </a:p>
              <a:p>
                <a:pPr marL="457200" lvl="1" indent="0">
                  <a:buNone/>
                </a:pPr>
                <a:endParaRPr lang="tr-TR" dirty="0"/>
              </a:p>
              <a:p>
                <a:r>
                  <a:rPr lang="tr-TR" b="1" dirty="0" err="1"/>
                  <a:t>Wanted</a:t>
                </a:r>
                <a:r>
                  <a:rPr lang="tr-TR" b="1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tr-TR" dirty="0" err="1"/>
                  <a:t>Estimate</a:t>
                </a:r>
                <a:r>
                  <a:rPr lang="tr-TR" dirty="0"/>
                  <a:t> of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state</a:t>
                </a:r>
                <a:r>
                  <a:rPr lang="tr-TR" dirty="0"/>
                  <a:t> X of a </a:t>
                </a:r>
                <a:r>
                  <a:rPr lang="tr-TR" dirty="0" err="1">
                    <a:solidFill>
                      <a:srgbClr val="FF0000"/>
                    </a:solidFill>
                  </a:rPr>
                  <a:t>dynamical</a:t>
                </a:r>
                <a:r>
                  <a:rPr lang="tr-TR" dirty="0">
                    <a:solidFill>
                      <a:srgbClr val="FF0000"/>
                    </a:solidFill>
                  </a:rPr>
                  <a:t> </a:t>
                </a:r>
                <a:r>
                  <a:rPr lang="tr-TR" dirty="0" err="1">
                    <a:solidFill>
                      <a:srgbClr val="FF0000"/>
                    </a:solidFill>
                  </a:rPr>
                  <a:t>system</a:t>
                </a:r>
                <a:endParaRPr lang="tr-TR" dirty="0">
                  <a:solidFill>
                    <a:srgbClr val="FF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posterior</a:t>
                </a:r>
                <a:r>
                  <a:rPr lang="tr-TR" dirty="0"/>
                  <a:t> of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state</a:t>
                </a:r>
                <a:r>
                  <a:rPr lang="tr-TR" dirty="0"/>
                  <a:t> is </a:t>
                </a:r>
                <a:r>
                  <a:rPr lang="tr-TR" dirty="0" err="1"/>
                  <a:t>also</a:t>
                </a:r>
                <a:r>
                  <a:rPr lang="tr-TR" dirty="0"/>
                  <a:t> </a:t>
                </a:r>
                <a:r>
                  <a:rPr lang="tr-TR" dirty="0" err="1"/>
                  <a:t>called</a:t>
                </a:r>
                <a:r>
                  <a:rPr lang="tr-TR" dirty="0"/>
                  <a:t> </a:t>
                </a:r>
                <a:r>
                  <a:rPr lang="tr-TR" b="1" dirty="0" err="1"/>
                  <a:t>Belief</a:t>
                </a:r>
                <a:r>
                  <a:rPr lang="tr-TR" dirty="0"/>
                  <a:t>:</a:t>
                </a:r>
              </a:p>
              <a:p>
                <a:pPr marL="457200" lvl="1" indent="0">
                  <a:buNone/>
                </a:pPr>
                <a:endParaRPr lang="tr-T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𝐵𝑒𝑙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65729"/>
                <a:ext cx="8915400" cy="5136777"/>
              </a:xfrm>
              <a:blipFill>
                <a:blip r:embed="rId2"/>
                <a:stretch>
                  <a:fillRect l="-479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6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Markov</a:t>
            </a:r>
            <a:r>
              <a:rPr lang="tr-TR" dirty="0"/>
              <a:t> </a:t>
            </a:r>
            <a:r>
              <a:rPr lang="tr-TR" dirty="0" err="1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251" y="2286847"/>
            <a:ext cx="8915400" cy="4143449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>
                <a:solidFill>
                  <a:srgbClr val="FF0000"/>
                </a:solidFill>
              </a:rPr>
              <a:t>Underlying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Assumptions</a:t>
            </a:r>
            <a:endParaRPr lang="tr-TR" dirty="0">
              <a:solidFill>
                <a:srgbClr val="FF0000"/>
              </a:solidFill>
            </a:endParaRPr>
          </a:p>
          <a:p>
            <a:pPr lvl="1"/>
            <a:r>
              <a:rPr lang="tr-TR" dirty="0" err="1"/>
              <a:t>Static</a:t>
            </a:r>
            <a:r>
              <a:rPr lang="tr-TR" dirty="0"/>
              <a:t> World</a:t>
            </a:r>
          </a:p>
          <a:p>
            <a:pPr lvl="1"/>
            <a:r>
              <a:rPr lang="tr-TR" dirty="0" err="1"/>
              <a:t>Independent</a:t>
            </a:r>
            <a:r>
              <a:rPr lang="tr-TR" dirty="0"/>
              <a:t> </a:t>
            </a:r>
            <a:r>
              <a:rPr lang="tr-TR" dirty="0" err="1"/>
              <a:t>noise</a:t>
            </a:r>
            <a:endParaRPr lang="tr-TR" dirty="0"/>
          </a:p>
          <a:p>
            <a:pPr lvl="1"/>
            <a:r>
              <a:rPr lang="tr-TR" dirty="0"/>
              <a:t>Perfect model,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approximation</a:t>
            </a:r>
            <a:r>
              <a:rPr lang="tr-TR" dirty="0"/>
              <a:t> </a:t>
            </a:r>
            <a:r>
              <a:rPr lang="tr-TR" dirty="0" err="1"/>
              <a:t>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83" y="1405174"/>
            <a:ext cx="4471875" cy="1840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11063" y="3420036"/>
                <a:ext cx="3190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063" y="3420036"/>
                <a:ext cx="3190232" cy="276999"/>
              </a:xfrm>
              <a:prstGeom prst="rect">
                <a:avLst/>
              </a:prstGeom>
              <a:blipFill>
                <a:blip r:embed="rId3"/>
                <a:stretch>
                  <a:fillRect l="-1147" r="-229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1063" y="4046224"/>
                <a:ext cx="4039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063" y="4046224"/>
                <a:ext cx="4039311" cy="276999"/>
              </a:xfrm>
              <a:prstGeom prst="rect">
                <a:avLst/>
              </a:prstGeom>
              <a:blipFill>
                <a:blip r:embed="rId4"/>
                <a:stretch>
                  <a:fillRect r="-75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09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8172"/>
          </a:xfrm>
        </p:spPr>
        <p:txBody>
          <a:bodyPr/>
          <a:lstStyle/>
          <a:p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Filters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0" y="2138082"/>
                <a:ext cx="9790112" cy="377314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𝐵𝑒𝑙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𝐵𝑎𝑦𝑒𝑠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𝑀𝑎𝑟𝑘𝑜𝑣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tr-T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tr-T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𝑀𝑎𝑟𝑘𝑜𝑣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𝑀𝑎𝑟𝑘𝑜𝑣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tr-TR" dirty="0"/>
                  <a:t>   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𝐵𝑒𝑙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0" y="2138082"/>
                <a:ext cx="9790112" cy="3773140"/>
              </a:xfrm>
              <a:blipFill>
                <a:blip r:embed="rId2"/>
                <a:stretch>
                  <a:fillRect l="-2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406" y="5318218"/>
            <a:ext cx="2044345" cy="8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3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6035"/>
          </a:xfrm>
        </p:spPr>
        <p:txBody>
          <a:bodyPr/>
          <a:lstStyle/>
          <a:p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4445"/>
            <a:ext cx="8915400" cy="3105817"/>
          </a:xfrm>
        </p:spPr>
        <p:txBody>
          <a:bodyPr/>
          <a:lstStyle/>
          <a:p>
            <a:r>
              <a:rPr lang="tr-TR" dirty="0" err="1"/>
              <a:t>Explicit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uncertainty</a:t>
            </a:r>
            <a:r>
              <a:rPr lang="tr-TR" dirty="0"/>
              <a:t> (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calculus</a:t>
            </a:r>
            <a:r>
              <a:rPr lang="tr-TR" dirty="0"/>
              <a:t> of </a:t>
            </a:r>
            <a:r>
              <a:rPr lang="tr-TR" dirty="0" err="1"/>
              <a:t>probability</a:t>
            </a:r>
            <a:r>
              <a:rPr lang="tr-TR" dirty="0"/>
              <a:t> </a:t>
            </a:r>
            <a:r>
              <a:rPr lang="tr-TR" dirty="0" err="1"/>
              <a:t>theory</a:t>
            </a:r>
            <a:r>
              <a:rPr lang="tr-T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 err="1"/>
              <a:t>Perception</a:t>
            </a:r>
            <a:r>
              <a:rPr lang="tr-TR" dirty="0"/>
              <a:t> =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estimation</a:t>
            </a:r>
            <a:endParaRPr lang="tr-T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Action = </a:t>
            </a:r>
            <a:r>
              <a:rPr lang="tr-TR" dirty="0" err="1"/>
              <a:t>utility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41513" y="461642"/>
                <a:ext cx="9863100" cy="101740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𝐵𝑒𝑙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𝐵𝑒𝑙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41513" y="461642"/>
                <a:ext cx="9863100" cy="1017403"/>
              </a:xfrm>
              <a:blipFill>
                <a:blip r:embed="rId2"/>
                <a:stretch>
                  <a:fillRect b="-6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78" y="2444260"/>
            <a:ext cx="5466384" cy="3732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05166" y="5237629"/>
            <a:ext cx="2299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Kalman </a:t>
            </a:r>
            <a:r>
              <a:rPr lang="tr-TR" dirty="0" err="1">
                <a:solidFill>
                  <a:srgbClr val="FF0000"/>
                </a:solidFill>
              </a:rPr>
              <a:t>Filters</a:t>
            </a:r>
            <a:endParaRPr lang="tr-T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Particle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Filters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4654" y="1737421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Sensor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5808" y="1713684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Action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16462" y="1655623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Prior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belief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prediction</a:t>
            </a:r>
            <a:r>
              <a:rPr lang="tr-TR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 flipH="1">
            <a:off x="5969976" y="542100"/>
            <a:ext cx="2417885" cy="1143366"/>
          </a:xfrm>
          <a:prstGeom prst="arc">
            <a:avLst>
              <a:gd name="adj1" fmla="val 16200000"/>
              <a:gd name="adj2" fmla="val 16149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4091594" y="537035"/>
            <a:ext cx="1582616" cy="1143366"/>
          </a:xfrm>
          <a:prstGeom prst="arc">
            <a:avLst>
              <a:gd name="adj1" fmla="val 16200000"/>
              <a:gd name="adj2" fmla="val 16149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flipH="1">
            <a:off x="8414236" y="561813"/>
            <a:ext cx="1670541" cy="1093810"/>
          </a:xfrm>
          <a:prstGeom prst="arc">
            <a:avLst>
              <a:gd name="adj1" fmla="val 16200000"/>
              <a:gd name="adj2" fmla="val 16149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26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619" y="147337"/>
            <a:ext cx="8911687" cy="1280890"/>
          </a:xfrm>
        </p:spPr>
        <p:txBody>
          <a:bodyPr/>
          <a:lstStyle/>
          <a:p>
            <a:r>
              <a:rPr lang="tr-TR" dirty="0" err="1"/>
              <a:t>Probabilistic</a:t>
            </a:r>
            <a:r>
              <a:rPr lang="tr-TR" dirty="0"/>
              <a:t> </a:t>
            </a:r>
            <a:r>
              <a:rPr lang="tr-TR" dirty="0" err="1"/>
              <a:t>Localization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342" y="970344"/>
            <a:ext cx="5809128" cy="524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61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960" y="290089"/>
            <a:ext cx="8911687" cy="680255"/>
          </a:xfrm>
        </p:spPr>
        <p:txBody>
          <a:bodyPr/>
          <a:lstStyle/>
          <a:p>
            <a:r>
              <a:rPr lang="tr-TR" dirty="0" err="1"/>
              <a:t>Probabilistic</a:t>
            </a:r>
            <a:r>
              <a:rPr lang="tr-TR" dirty="0"/>
              <a:t> </a:t>
            </a:r>
            <a:r>
              <a:rPr lang="tr-TR" dirty="0" err="1"/>
              <a:t>Localization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60" y="1168866"/>
            <a:ext cx="8277956" cy="55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14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8330834" cy="3777622"/>
          </a:xfrm>
        </p:spPr>
        <p:txBody>
          <a:bodyPr/>
          <a:lstStyle/>
          <a:p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allow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compute</a:t>
            </a:r>
            <a:r>
              <a:rPr lang="tr-TR" dirty="0"/>
              <a:t> </a:t>
            </a:r>
            <a:r>
              <a:rPr lang="tr-TR" dirty="0" err="1"/>
              <a:t>probabilities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hard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assess</a:t>
            </a:r>
            <a:r>
              <a:rPr lang="tr-TR" dirty="0"/>
              <a:t> </a:t>
            </a:r>
            <a:r>
              <a:rPr lang="tr-TR" dirty="0" err="1"/>
              <a:t>otherwise</a:t>
            </a:r>
            <a:endParaRPr lang="tr-TR" dirty="0"/>
          </a:p>
          <a:p>
            <a:r>
              <a:rPr lang="tr-TR" dirty="0"/>
              <a:t>Under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Markov</a:t>
            </a:r>
            <a:r>
              <a:rPr lang="tr-TR" dirty="0"/>
              <a:t> </a:t>
            </a:r>
            <a:r>
              <a:rPr lang="tr-TR" dirty="0" err="1"/>
              <a:t>assumption</a:t>
            </a:r>
            <a:r>
              <a:rPr lang="tr-TR" dirty="0"/>
              <a:t>, </a:t>
            </a:r>
            <a:r>
              <a:rPr lang="tr-TR" dirty="0" err="1"/>
              <a:t>recursive</a:t>
            </a:r>
            <a:r>
              <a:rPr lang="tr-TR" dirty="0"/>
              <a:t> </a:t>
            </a:r>
            <a:r>
              <a:rPr lang="tr-TR" dirty="0" err="1"/>
              <a:t>Bayesian</a:t>
            </a:r>
            <a:r>
              <a:rPr lang="tr-TR" dirty="0"/>
              <a:t> </a:t>
            </a:r>
            <a:r>
              <a:rPr lang="tr-TR" dirty="0" err="1"/>
              <a:t>updating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efficiently</a:t>
            </a:r>
            <a:r>
              <a:rPr lang="tr-TR" dirty="0"/>
              <a:t> </a:t>
            </a:r>
            <a:r>
              <a:rPr lang="tr-TR" dirty="0" err="1"/>
              <a:t>combine</a:t>
            </a:r>
            <a:r>
              <a:rPr lang="tr-TR" dirty="0"/>
              <a:t> </a:t>
            </a:r>
            <a:r>
              <a:rPr lang="tr-TR" dirty="0" err="1"/>
              <a:t>evidence</a:t>
            </a:r>
            <a:endParaRPr lang="tr-TR" dirty="0"/>
          </a:p>
          <a:p>
            <a:r>
              <a:rPr lang="tr-TR" dirty="0" err="1"/>
              <a:t>Bayes</a:t>
            </a:r>
            <a:r>
              <a:rPr lang="tr-TR" dirty="0"/>
              <a:t> </a:t>
            </a:r>
            <a:r>
              <a:rPr lang="tr-TR" dirty="0" err="1"/>
              <a:t>filters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 </a:t>
            </a:r>
            <a:r>
              <a:rPr lang="tr-TR" dirty="0" err="1"/>
              <a:t>probabilistic</a:t>
            </a:r>
            <a:r>
              <a:rPr lang="tr-TR" dirty="0"/>
              <a:t> </a:t>
            </a:r>
            <a:r>
              <a:rPr lang="tr-TR" dirty="0" err="1"/>
              <a:t>tool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estimating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state</a:t>
            </a:r>
            <a:r>
              <a:rPr lang="tr-TR" dirty="0"/>
              <a:t> of </a:t>
            </a:r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5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623" y="2133600"/>
            <a:ext cx="9244989" cy="3777622"/>
          </a:xfrm>
        </p:spPr>
        <p:txBody>
          <a:bodyPr>
            <a:normAutofit/>
          </a:bodyPr>
          <a:lstStyle/>
          <a:p>
            <a:r>
              <a:rPr lang="tr-TR" dirty="0" err="1"/>
              <a:t>Probabilistic</a:t>
            </a:r>
            <a:r>
              <a:rPr lang="tr-TR" dirty="0"/>
              <a:t> </a:t>
            </a:r>
            <a:r>
              <a:rPr lang="tr-TR" dirty="0" err="1"/>
              <a:t>Robotics</a:t>
            </a:r>
            <a:r>
              <a:rPr lang="tr-TR" dirty="0"/>
              <a:t>, </a:t>
            </a:r>
            <a:r>
              <a:rPr lang="tr-TR" dirty="0" err="1"/>
              <a:t>Sebastian</a:t>
            </a:r>
            <a:r>
              <a:rPr lang="tr-TR" dirty="0"/>
              <a:t> </a:t>
            </a:r>
            <a:r>
              <a:rPr lang="tr-TR" dirty="0" err="1"/>
              <a:t>Thrun</a:t>
            </a:r>
            <a:r>
              <a:rPr lang="tr-TR" dirty="0"/>
              <a:t>, </a:t>
            </a:r>
            <a:r>
              <a:rPr lang="tr-TR" dirty="0" err="1"/>
              <a:t>Wolfram</a:t>
            </a:r>
            <a:r>
              <a:rPr lang="tr-TR" dirty="0"/>
              <a:t> </a:t>
            </a:r>
            <a:r>
              <a:rPr lang="tr-TR" dirty="0" err="1"/>
              <a:t>Burgard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Dieter</a:t>
            </a:r>
            <a:r>
              <a:rPr lang="tr-TR" dirty="0"/>
              <a:t> </a:t>
            </a:r>
            <a:r>
              <a:rPr lang="tr-TR" dirty="0" err="1"/>
              <a:t>Fox</a:t>
            </a:r>
            <a:r>
              <a:rPr lang="tr-TR" dirty="0"/>
              <a:t>, </a:t>
            </a:r>
            <a:r>
              <a:rPr lang="tr-TR" dirty="0" err="1"/>
              <a:t>Chapter</a:t>
            </a:r>
            <a:r>
              <a:rPr lang="tr-TR" dirty="0"/>
              <a:t> 1 </a:t>
            </a:r>
            <a:r>
              <a:rPr lang="tr-TR" dirty="0" err="1"/>
              <a:t>and</a:t>
            </a:r>
            <a:r>
              <a:rPr lang="tr-TR" dirty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0617"/>
          </a:xfrm>
        </p:spPr>
        <p:txBody>
          <a:bodyPr/>
          <a:lstStyle/>
          <a:p>
            <a:r>
              <a:rPr lang="tr-TR" dirty="0" err="1"/>
              <a:t>Axioms</a:t>
            </a:r>
            <a:r>
              <a:rPr lang="tr-TR" dirty="0"/>
              <a:t> of </a:t>
            </a:r>
            <a:r>
              <a:rPr lang="tr-TR" dirty="0" err="1"/>
              <a:t>Probability</a:t>
            </a:r>
            <a:r>
              <a:rPr lang="tr-TR" dirty="0"/>
              <a:t> </a:t>
            </a:r>
            <a:r>
              <a:rPr lang="tr-TR" dirty="0" err="1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54727"/>
                <a:ext cx="8915400" cy="445649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𝑇𝑟𝑢𝑒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𝐹𝑎𝑙𝑠𝑒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</m:e>
                      </m: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54727"/>
                <a:ext cx="8915400" cy="4456495"/>
              </a:xfrm>
              <a:blipFill>
                <a:blip r:embed="rId2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792" y="2684133"/>
            <a:ext cx="2396925" cy="17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Discrete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14272"/>
                <a:ext cx="8915400" cy="4496950"/>
              </a:xfrm>
            </p:spPr>
            <p:txBody>
              <a:bodyPr/>
              <a:lstStyle/>
              <a:p>
                <a:r>
                  <a:rPr lang="tr-TR" i="1" dirty="0"/>
                  <a:t>X </a:t>
                </a:r>
                <a:r>
                  <a:rPr lang="tr-TR" dirty="0" err="1"/>
                  <a:t>denotes</a:t>
                </a:r>
                <a:r>
                  <a:rPr lang="tr-TR" dirty="0"/>
                  <a:t> a </a:t>
                </a:r>
                <a:r>
                  <a:rPr lang="tr-TR" dirty="0" err="1">
                    <a:solidFill>
                      <a:srgbClr val="FF0000"/>
                    </a:solidFill>
                  </a:rPr>
                  <a:t>random</a:t>
                </a:r>
                <a:r>
                  <a:rPr lang="tr-TR" dirty="0">
                    <a:solidFill>
                      <a:srgbClr val="FF0000"/>
                    </a:solidFill>
                  </a:rPr>
                  <a:t> </a:t>
                </a:r>
                <a:r>
                  <a:rPr lang="tr-TR" dirty="0" err="1">
                    <a:solidFill>
                      <a:srgbClr val="FF0000"/>
                    </a:solidFill>
                  </a:rPr>
                  <a:t>variable</a:t>
                </a:r>
                <a:endParaRPr lang="tr-TR" dirty="0">
                  <a:solidFill>
                    <a:srgbClr val="FF0000"/>
                  </a:solidFill>
                </a:endParaRPr>
              </a:p>
              <a:p>
                <a:r>
                  <a:rPr lang="tr-TR" i="1" dirty="0"/>
                  <a:t>X</a:t>
                </a:r>
                <a:r>
                  <a:rPr lang="tr-TR" dirty="0"/>
                  <a:t> can </a:t>
                </a:r>
                <a:r>
                  <a:rPr lang="tr-TR" dirty="0" err="1"/>
                  <a:t>take</a:t>
                </a:r>
                <a:r>
                  <a:rPr lang="tr-TR" dirty="0"/>
                  <a:t> on a </a:t>
                </a:r>
                <a:r>
                  <a:rPr lang="tr-TR" dirty="0" err="1"/>
                  <a:t>countable</a:t>
                </a:r>
                <a:r>
                  <a:rPr lang="tr-TR" dirty="0"/>
                  <a:t> </a:t>
                </a:r>
                <a:r>
                  <a:rPr lang="tr-TR" dirty="0" err="1"/>
                  <a:t>number</a:t>
                </a:r>
                <a:r>
                  <a:rPr lang="tr-TR" dirty="0"/>
                  <a:t> of </a:t>
                </a:r>
                <a:r>
                  <a:rPr lang="tr-TR" dirty="0" err="1"/>
                  <a:t>values</a:t>
                </a:r>
                <a:r>
                  <a:rPr lang="tr-TR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tr-TR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i="1" dirty="0"/>
                  <a:t> </a:t>
                </a:r>
                <a:r>
                  <a:rPr lang="tr-TR" dirty="0"/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i="1" dirty="0"/>
                  <a:t> </a:t>
                </a:r>
                <a:r>
                  <a:rPr lang="tr-TR" dirty="0"/>
                  <a:t>is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>
                    <a:solidFill>
                      <a:srgbClr val="FF0000"/>
                    </a:solidFill>
                  </a:rPr>
                  <a:t>probability</a:t>
                </a:r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random</a:t>
                </a:r>
                <a:r>
                  <a:rPr lang="tr-TR" dirty="0"/>
                  <a:t> </a:t>
                </a:r>
                <a:r>
                  <a:rPr lang="tr-TR" dirty="0" err="1"/>
                  <a:t>variable</a:t>
                </a:r>
                <a:r>
                  <a:rPr lang="tr-TR" dirty="0"/>
                  <a:t> </a:t>
                </a:r>
                <a:r>
                  <a:rPr lang="tr-TR" i="1" dirty="0"/>
                  <a:t>X</a:t>
                </a:r>
                <a:r>
                  <a:rPr lang="tr-TR" dirty="0"/>
                  <a:t> </a:t>
                </a:r>
                <a:r>
                  <a:rPr lang="tr-TR" dirty="0" err="1"/>
                  <a:t>takes</a:t>
                </a:r>
                <a:r>
                  <a:rPr lang="tr-TR" dirty="0"/>
                  <a:t> on </a:t>
                </a:r>
                <a:r>
                  <a:rPr lang="tr-TR" dirty="0" err="1"/>
                  <a:t>value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tr-TR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tr-TR" i="1" dirty="0"/>
                  <a:t> </a:t>
                </a:r>
                <a:r>
                  <a:rPr lang="tr-TR" dirty="0"/>
                  <a:t>is </a:t>
                </a:r>
                <a:r>
                  <a:rPr lang="tr-TR" dirty="0" err="1"/>
                  <a:t>called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>
                    <a:solidFill>
                      <a:srgbClr val="FF0000"/>
                    </a:solidFill>
                  </a:rPr>
                  <a:t>probability</a:t>
                </a:r>
                <a:r>
                  <a:rPr lang="tr-TR" dirty="0">
                    <a:solidFill>
                      <a:srgbClr val="FF0000"/>
                    </a:solidFill>
                  </a:rPr>
                  <a:t> </a:t>
                </a:r>
                <a:r>
                  <a:rPr lang="tr-TR" dirty="0" err="1">
                    <a:solidFill>
                      <a:srgbClr val="FF0000"/>
                    </a:solidFill>
                  </a:rPr>
                  <a:t>mass</a:t>
                </a:r>
                <a:r>
                  <a:rPr lang="tr-TR" dirty="0">
                    <a:solidFill>
                      <a:srgbClr val="FF0000"/>
                    </a:solidFill>
                  </a:rPr>
                  <a:t> </a:t>
                </a:r>
                <a:r>
                  <a:rPr lang="tr-TR" dirty="0" err="1">
                    <a:solidFill>
                      <a:srgbClr val="FF0000"/>
                    </a:solidFill>
                  </a:rPr>
                  <a:t>function</a:t>
                </a:r>
                <a:endParaRPr lang="tr-TR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tr-TR" i="1" dirty="0"/>
                  <a:t>                    </a:t>
                </a:r>
                <a:r>
                  <a:rPr lang="tr-TR" i="1" dirty="0" err="1"/>
                  <a:t>e.x</a:t>
                </a:r>
                <a:r>
                  <a:rPr lang="tr-TR" i="1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𝑅𝑜𝑜𝑚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0.7, 0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2, 0.08, 0.02</m:t>
                        </m:r>
                      </m:e>
                    </m:d>
                  </m:oMath>
                </a14:m>
                <a:endParaRPr lang="tr-TR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14272"/>
                <a:ext cx="8915400" cy="4496950"/>
              </a:xfrm>
              <a:blipFill>
                <a:blip r:embed="rId2"/>
                <a:stretch>
                  <a:fillRect l="-570" t="-2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Continuous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43456"/>
                <a:ext cx="8915400" cy="4167766"/>
              </a:xfrm>
            </p:spPr>
            <p:txBody>
              <a:bodyPr/>
              <a:lstStyle/>
              <a:p>
                <a:r>
                  <a:rPr lang="tr-TR" i="1" dirty="0"/>
                  <a:t>X</a:t>
                </a:r>
                <a:r>
                  <a:rPr lang="tr-TR" dirty="0"/>
                  <a:t> </a:t>
                </a:r>
                <a:r>
                  <a:rPr lang="tr-TR" dirty="0" err="1"/>
                  <a:t>takes</a:t>
                </a:r>
                <a:r>
                  <a:rPr lang="tr-TR" dirty="0"/>
                  <a:t> on </a:t>
                </a:r>
                <a:r>
                  <a:rPr lang="tr-TR" dirty="0" err="1"/>
                  <a:t>values</a:t>
                </a:r>
                <a:r>
                  <a:rPr lang="tr-TR" dirty="0"/>
                  <a:t> in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continuum</a:t>
                </a:r>
                <a:endParaRPr lang="tr-TR" dirty="0"/>
              </a:p>
              <a:p>
                <a:r>
                  <a:rPr lang="tr-TR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tr-TR" i="1" dirty="0"/>
                  <a:t> </a:t>
                </a:r>
                <a:r>
                  <a:rPr lang="tr-TR" dirty="0" err="1"/>
                  <a:t>or</a:t>
                </a:r>
                <a:r>
                  <a:rPr lang="tr-TR" dirty="0"/>
                  <a:t>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tr-TR" dirty="0"/>
                  <a:t> is a </a:t>
                </a:r>
                <a:r>
                  <a:rPr lang="tr-TR" dirty="0" err="1">
                    <a:solidFill>
                      <a:srgbClr val="FF0000"/>
                    </a:solidFill>
                  </a:rPr>
                  <a:t>probability</a:t>
                </a:r>
                <a:r>
                  <a:rPr lang="tr-TR" dirty="0">
                    <a:solidFill>
                      <a:srgbClr val="FF0000"/>
                    </a:solidFill>
                  </a:rPr>
                  <a:t> </a:t>
                </a:r>
                <a:r>
                  <a:rPr lang="tr-TR" dirty="0" err="1">
                    <a:solidFill>
                      <a:srgbClr val="FF0000"/>
                    </a:solidFill>
                  </a:rPr>
                  <a:t>density</a:t>
                </a:r>
                <a:r>
                  <a:rPr lang="tr-TR" dirty="0">
                    <a:solidFill>
                      <a:srgbClr val="FF0000"/>
                    </a:solidFill>
                  </a:rPr>
                  <a:t> </a:t>
                </a:r>
                <a:r>
                  <a:rPr lang="tr-TR" dirty="0" err="1">
                    <a:solidFill>
                      <a:srgbClr val="FF0000"/>
                    </a:solidFill>
                  </a:rPr>
                  <a:t>function</a:t>
                </a:r>
                <a:endParaRPr lang="tr-TR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tr-TR" dirty="0"/>
                  <a:t>                        </a:t>
                </a:r>
              </a:p>
              <a:p>
                <a:pPr marL="0" indent="0">
                  <a:buNone/>
                </a:pPr>
                <a:r>
                  <a:rPr lang="tr-TR" dirty="0"/>
                  <a:t>                     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tr-TR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43456"/>
                <a:ext cx="8915400" cy="4167766"/>
              </a:xfrm>
              <a:blipFill>
                <a:blip r:embed="rId2"/>
                <a:stretch>
                  <a:fillRect l="-479" t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008" y="4077674"/>
            <a:ext cx="3503640" cy="13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8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Probability</a:t>
            </a:r>
            <a:r>
              <a:rPr lang="tr-TR" dirty="0"/>
              <a:t> </a:t>
            </a:r>
            <a:r>
              <a:rPr lang="tr-TR" dirty="0" err="1"/>
              <a:t>Sums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tr-TR" dirty="0"/>
                  <a:t>           </a:t>
                </a:r>
                <a:r>
                  <a:rPr lang="tr-TR" dirty="0" err="1"/>
                  <a:t>Discrete</a:t>
                </a:r>
                <a:r>
                  <a:rPr lang="tr-TR" dirty="0"/>
                  <a:t> </a:t>
                </a:r>
                <a:r>
                  <a:rPr lang="tr-TR" dirty="0" err="1"/>
                  <a:t>case</a:t>
                </a:r>
                <a:r>
                  <a:rPr lang="tr-TR" dirty="0"/>
                  <a:t>                     </a:t>
                </a:r>
                <a:r>
                  <a:rPr lang="tr-TR" dirty="0" err="1"/>
                  <a:t>Continuous</a:t>
                </a:r>
                <a:r>
                  <a:rPr lang="tr-TR" dirty="0"/>
                  <a:t> </a:t>
                </a:r>
                <a:r>
                  <a:rPr lang="tr-TR" dirty="0" err="1"/>
                  <a:t>case</a:t>
                </a: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9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Joint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Conditional</a:t>
            </a:r>
            <a:r>
              <a:rPr lang="tr-TR" dirty="0"/>
              <a:t> </a:t>
            </a:r>
            <a:r>
              <a:rPr lang="tr-TR" dirty="0" err="1"/>
              <a:t>Probability</a:t>
            </a:r>
            <a:r>
              <a:rPr lang="tr-TR" dirty="0"/>
              <a:t/>
            </a:r>
            <a:br>
              <a:rPr lang="tr-TR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865376"/>
                <a:ext cx="8915400" cy="404584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r>
                  <a:rPr lang="tr-TR" dirty="0" err="1"/>
                  <a:t>If</a:t>
                </a:r>
                <a:r>
                  <a:rPr lang="tr-TR" dirty="0"/>
                  <a:t> X </a:t>
                </a:r>
                <a:r>
                  <a:rPr lang="tr-TR" dirty="0" err="1"/>
                  <a:t>and</a:t>
                </a:r>
                <a:r>
                  <a:rPr lang="tr-TR" dirty="0"/>
                  <a:t> Y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>
                    <a:solidFill>
                      <a:srgbClr val="FF0000"/>
                    </a:solidFill>
                  </a:rPr>
                  <a:t>independent</a:t>
                </a:r>
                <a:r>
                  <a:rPr lang="tr-TR" dirty="0"/>
                  <a:t> </a:t>
                </a:r>
                <a:r>
                  <a:rPr lang="tr-TR" dirty="0" err="1"/>
                  <a:t>then</a:t>
                </a:r>
                <a:r>
                  <a:rPr lang="tr-TR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tr-TR" i="1" dirty="0"/>
                  <a:t> </a:t>
                </a:r>
                <a:r>
                  <a:rPr lang="tr-TR" dirty="0"/>
                  <a:t>is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probability</a:t>
                </a:r>
                <a:r>
                  <a:rPr lang="tr-TR" dirty="0"/>
                  <a:t> of </a:t>
                </a:r>
                <a:r>
                  <a:rPr lang="tr-TR" dirty="0">
                    <a:solidFill>
                      <a:srgbClr val="FF0000"/>
                    </a:solidFill>
                  </a:rPr>
                  <a:t>x </a:t>
                </a:r>
                <a:r>
                  <a:rPr lang="tr-TR" dirty="0" err="1">
                    <a:solidFill>
                      <a:srgbClr val="FF0000"/>
                    </a:solidFill>
                  </a:rPr>
                  <a:t>given</a:t>
                </a:r>
                <a:r>
                  <a:rPr lang="tr-TR" dirty="0">
                    <a:solidFill>
                      <a:srgbClr val="FF0000"/>
                    </a:solidFill>
                  </a:rPr>
                  <a:t> y</a:t>
                </a:r>
                <a:endParaRPr lang="tr-TR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/>
                  <a:t>If X </a:t>
                </a:r>
                <a:r>
                  <a:rPr lang="tr-TR" dirty="0" err="1"/>
                  <a:t>and</a:t>
                </a:r>
                <a:r>
                  <a:rPr lang="tr-TR" dirty="0"/>
                  <a:t> Y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>
                    <a:solidFill>
                      <a:srgbClr val="FF0000"/>
                    </a:solidFill>
                  </a:rPr>
                  <a:t>independent</a:t>
                </a:r>
                <a:r>
                  <a:rPr lang="tr-TR" dirty="0"/>
                  <a:t> </a:t>
                </a:r>
                <a:r>
                  <a:rPr lang="tr-TR" dirty="0" err="1"/>
                  <a:t>then</a:t>
                </a:r>
                <a:r>
                  <a:rPr lang="tr-TR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865376"/>
                <a:ext cx="8915400" cy="4045846"/>
              </a:xfrm>
              <a:blipFill>
                <a:blip r:embed="rId2"/>
                <a:stretch>
                  <a:fillRect l="-479" t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Law</a:t>
            </a:r>
            <a:r>
              <a:rPr lang="tr-TR" dirty="0"/>
              <a:t> of Total </a:t>
            </a:r>
            <a:r>
              <a:rPr lang="tr-TR" dirty="0" err="1"/>
              <a:t>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tr-TR" dirty="0"/>
                  <a:t>                      </a:t>
                </a:r>
                <a:r>
                  <a:rPr lang="tr-TR" dirty="0" err="1"/>
                  <a:t>Discrete</a:t>
                </a:r>
                <a:r>
                  <a:rPr lang="tr-TR" dirty="0"/>
                  <a:t> </a:t>
                </a:r>
                <a:r>
                  <a:rPr lang="tr-TR" dirty="0" err="1"/>
                  <a:t>case</a:t>
                </a:r>
                <a:r>
                  <a:rPr lang="tr-TR" dirty="0"/>
                  <a:t>                               </a:t>
                </a:r>
                <a:r>
                  <a:rPr lang="tr-TR" dirty="0" err="1"/>
                  <a:t>Continuous</a:t>
                </a:r>
                <a:r>
                  <a:rPr lang="tr-TR" dirty="0"/>
                  <a:t> </a:t>
                </a:r>
                <a:r>
                  <a:rPr lang="tr-TR" dirty="0" err="1"/>
                  <a:t>case</a:t>
                </a:r>
                <a:endParaRPr lang="en-US" dirty="0"/>
              </a:p>
              <a:p>
                <a:pPr marL="0" indent="0">
                  <a:buNone/>
                </a:pPr>
                <a:r>
                  <a:rPr lang="tr-TR" dirty="0"/>
                  <a:t>              </a:t>
                </a:r>
              </a:p>
              <a:p>
                <a:pPr marL="0" indent="0">
                  <a:buNone/>
                </a:pPr>
                <a:r>
                  <a:rPr lang="tr-TR" dirty="0"/>
                  <a:t>       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tr-TR" i="1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B92-968C-48CD-A3BC-B6920624C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198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1269</TotalTime>
  <Words>564</Words>
  <Application>Microsoft Office PowerPoint</Application>
  <PresentationFormat>Widescreen</PresentationFormat>
  <Paragraphs>233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Wisp</vt:lpstr>
      <vt:lpstr>MCE 412 - Autonomous Robotics</vt:lpstr>
      <vt:lpstr>Introduction</vt:lpstr>
      <vt:lpstr>Key Idea</vt:lpstr>
      <vt:lpstr>Axioms of Probability Theory</vt:lpstr>
      <vt:lpstr>Discrete Random Variables</vt:lpstr>
      <vt:lpstr>Continuous Random Variables</vt:lpstr>
      <vt:lpstr>Probability Sums up to One</vt:lpstr>
      <vt:lpstr>Joint and Conditional Probability </vt:lpstr>
      <vt:lpstr>Law of Total Probability</vt:lpstr>
      <vt:lpstr>Marginalization</vt:lpstr>
      <vt:lpstr>Bayes Formula</vt:lpstr>
      <vt:lpstr>Normalization</vt:lpstr>
      <vt:lpstr>Bayes Rule with Background Knowledge</vt:lpstr>
      <vt:lpstr>Conditional Independence</vt:lpstr>
      <vt:lpstr>Simple Example of State Estimation</vt:lpstr>
      <vt:lpstr>Causal vs. Diagnostic Reasoning</vt:lpstr>
      <vt:lpstr>Example</vt:lpstr>
      <vt:lpstr>Combining Evidence</vt:lpstr>
      <vt:lpstr>Recursive Bayesian Updating</vt:lpstr>
      <vt:lpstr>Example: Second Measurement</vt:lpstr>
      <vt:lpstr>Typical Actions</vt:lpstr>
      <vt:lpstr>Modeling Actions</vt:lpstr>
      <vt:lpstr>Example: Closing the door</vt:lpstr>
      <vt:lpstr>State Transitions</vt:lpstr>
      <vt:lpstr>Integrating the Outcome of Actions</vt:lpstr>
      <vt:lpstr>Example: The Resulting Belief</vt:lpstr>
      <vt:lpstr>Bayes Filters: Framework</vt:lpstr>
      <vt:lpstr>Markov Assumption</vt:lpstr>
      <vt:lpstr>Bayes Filters</vt:lpstr>
      <vt:lpstr>Bel(x_t )= ηP(z_t |x_t)∫1▒〖P(x_t |u_t,x_(t-1))Bel(x_(t-1))d〗 x_(t-1)</vt:lpstr>
      <vt:lpstr>Probabilistic Localization</vt:lpstr>
      <vt:lpstr>Probabilistic Localization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509- Selected Topics in Signal Processing (Probabilistic Robotics)</dc:title>
  <dc:creator>Yrd.Doc.Dr. Pinar Oguz Ekim</dc:creator>
  <cp:lastModifiedBy>Yrd.Doc.Dr. Pinar Oguz Ekim</cp:lastModifiedBy>
  <cp:revision>132</cp:revision>
  <dcterms:created xsi:type="dcterms:W3CDTF">2018-09-06T13:50:27Z</dcterms:created>
  <dcterms:modified xsi:type="dcterms:W3CDTF">2019-10-24T12:29:55Z</dcterms:modified>
</cp:coreProperties>
</file>