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6" r:id="rId4"/>
    <p:sldId id="267" r:id="rId5"/>
    <p:sldId id="258" r:id="rId6"/>
    <p:sldId id="260" r:id="rId7"/>
    <p:sldId id="259" r:id="rId8"/>
    <p:sldId id="270" r:id="rId9"/>
    <p:sldId id="269" r:id="rId10"/>
    <p:sldId id="261" r:id="rId11"/>
    <p:sldId id="262" r:id="rId12"/>
    <p:sldId id="264" r:id="rId13"/>
    <p:sldId id="265" r:id="rId14"/>
    <p:sldId id="263" r:id="rId15"/>
    <p:sldId id="268"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85453E-CF0D-41FF-B829-0B2EFA887226}" v="2" dt="2025-02-04T08:37:32.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6" d="100"/>
          <a:sy n="96" d="100"/>
        </p:scale>
        <p:origin x="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i vardhan" userId="4071d61e3bc7330e" providerId="LiveId" clId="{C285453E-CF0D-41FF-B829-0B2EFA887226}"/>
    <pc:docChg chg="custSel addSld modSld sldOrd">
      <pc:chgData name="vamsi vardhan" userId="4071d61e3bc7330e" providerId="LiveId" clId="{C285453E-CF0D-41FF-B829-0B2EFA887226}" dt="2025-02-04T08:37:32.189" v="226" actId="1076"/>
      <pc:docMkLst>
        <pc:docMk/>
      </pc:docMkLst>
      <pc:sldChg chg="modSp mod">
        <pc:chgData name="vamsi vardhan" userId="4071d61e3bc7330e" providerId="LiveId" clId="{C285453E-CF0D-41FF-B829-0B2EFA887226}" dt="2025-02-04T08:37:32.189" v="226" actId="1076"/>
        <pc:sldMkLst>
          <pc:docMk/>
          <pc:sldMk cId="1150443256" sldId="257"/>
        </pc:sldMkLst>
        <pc:spChg chg="mod">
          <ac:chgData name="vamsi vardhan" userId="4071d61e3bc7330e" providerId="LiveId" clId="{C285453E-CF0D-41FF-B829-0B2EFA887226}" dt="2025-02-04T08:37:32.189" v="226" actId="1076"/>
          <ac:spMkLst>
            <pc:docMk/>
            <pc:sldMk cId="1150443256" sldId="257"/>
            <ac:spMk id="4" creationId="{2E3F706D-53FC-24E8-7490-F29C14602A50}"/>
          </ac:spMkLst>
        </pc:spChg>
      </pc:sldChg>
      <pc:sldChg chg="ord">
        <pc:chgData name="vamsi vardhan" userId="4071d61e3bc7330e" providerId="LiveId" clId="{C285453E-CF0D-41FF-B829-0B2EFA887226}" dt="2025-02-04T08:26:08.199" v="193"/>
        <pc:sldMkLst>
          <pc:docMk/>
          <pc:sldMk cId="693255325" sldId="258"/>
        </pc:sldMkLst>
      </pc:sldChg>
      <pc:sldChg chg="ord">
        <pc:chgData name="vamsi vardhan" userId="4071d61e3bc7330e" providerId="LiveId" clId="{C285453E-CF0D-41FF-B829-0B2EFA887226}" dt="2025-02-04T08:24:40.142" v="173"/>
        <pc:sldMkLst>
          <pc:docMk/>
          <pc:sldMk cId="1375266529" sldId="259"/>
        </pc:sldMkLst>
      </pc:sldChg>
      <pc:sldChg chg="modSp mod">
        <pc:chgData name="vamsi vardhan" userId="4071d61e3bc7330e" providerId="LiveId" clId="{C285453E-CF0D-41FF-B829-0B2EFA887226}" dt="2025-02-04T08:13:45.425" v="121" actId="20577"/>
        <pc:sldMkLst>
          <pc:docMk/>
          <pc:sldMk cId="389140567" sldId="260"/>
        </pc:sldMkLst>
        <pc:spChg chg="mod">
          <ac:chgData name="vamsi vardhan" userId="4071d61e3bc7330e" providerId="LiveId" clId="{C285453E-CF0D-41FF-B829-0B2EFA887226}" dt="2025-02-04T08:13:45.425" v="121" actId="20577"/>
          <ac:spMkLst>
            <pc:docMk/>
            <pc:sldMk cId="389140567" sldId="260"/>
            <ac:spMk id="2" creationId="{A9C4168E-B98B-BC58-39BB-AF299AE0D341}"/>
          </ac:spMkLst>
        </pc:spChg>
      </pc:sldChg>
      <pc:sldChg chg="modSp mod ord">
        <pc:chgData name="vamsi vardhan" userId="4071d61e3bc7330e" providerId="LiveId" clId="{C285453E-CF0D-41FF-B829-0B2EFA887226}" dt="2025-02-04T08:35:47.457" v="209"/>
        <pc:sldMkLst>
          <pc:docMk/>
          <pc:sldMk cId="794825298" sldId="263"/>
        </pc:sldMkLst>
        <pc:spChg chg="mod">
          <ac:chgData name="vamsi vardhan" userId="4071d61e3bc7330e" providerId="LiveId" clId="{C285453E-CF0D-41FF-B829-0B2EFA887226}" dt="2025-02-04T08:22:51.481" v="166" actId="20577"/>
          <ac:spMkLst>
            <pc:docMk/>
            <pc:sldMk cId="794825298" sldId="263"/>
            <ac:spMk id="2" creationId="{7528B2DE-B683-6ED9-32D6-34FD3E608060}"/>
          </ac:spMkLst>
        </pc:spChg>
      </pc:sldChg>
      <pc:sldChg chg="ord">
        <pc:chgData name="vamsi vardhan" userId="4071d61e3bc7330e" providerId="LiveId" clId="{C285453E-CF0D-41FF-B829-0B2EFA887226}" dt="2025-02-04T08:36:03.013" v="211"/>
        <pc:sldMkLst>
          <pc:docMk/>
          <pc:sldMk cId="711671498" sldId="265"/>
        </pc:sldMkLst>
      </pc:sldChg>
      <pc:sldChg chg="addSp modSp mod ord">
        <pc:chgData name="vamsi vardhan" userId="4071d61e3bc7330e" providerId="LiveId" clId="{C285453E-CF0D-41FF-B829-0B2EFA887226}" dt="2025-02-04T08:25:44.754" v="191" actId="20577"/>
        <pc:sldMkLst>
          <pc:docMk/>
          <pc:sldMk cId="2380330512" sldId="266"/>
        </pc:sldMkLst>
        <pc:spChg chg="mod">
          <ac:chgData name="vamsi vardhan" userId="4071d61e3bc7330e" providerId="LiveId" clId="{C285453E-CF0D-41FF-B829-0B2EFA887226}" dt="2025-02-04T08:25:44.754" v="191" actId="20577"/>
          <ac:spMkLst>
            <pc:docMk/>
            <pc:sldMk cId="2380330512" sldId="266"/>
            <ac:spMk id="2" creationId="{0AC80E71-0A86-7BFC-1699-71391DFCABB3}"/>
          </ac:spMkLst>
        </pc:spChg>
        <pc:spChg chg="mod">
          <ac:chgData name="vamsi vardhan" userId="4071d61e3bc7330e" providerId="LiveId" clId="{C285453E-CF0D-41FF-B829-0B2EFA887226}" dt="2025-02-04T08:11:19.651" v="6" actId="27636"/>
          <ac:spMkLst>
            <pc:docMk/>
            <pc:sldMk cId="2380330512" sldId="266"/>
            <ac:spMk id="3" creationId="{61E3BE76-BDA6-9B6A-540C-324EFF666BEA}"/>
          </ac:spMkLst>
        </pc:spChg>
        <pc:picChg chg="add mod">
          <ac:chgData name="vamsi vardhan" userId="4071d61e3bc7330e" providerId="LiveId" clId="{C285453E-CF0D-41FF-B829-0B2EFA887226}" dt="2025-02-04T08:11:31.046" v="10" actId="1076"/>
          <ac:picMkLst>
            <pc:docMk/>
            <pc:sldMk cId="2380330512" sldId="266"/>
            <ac:picMk id="5" creationId="{12AE0553-5CFB-23A4-7EE7-228E75014386}"/>
          </ac:picMkLst>
        </pc:picChg>
      </pc:sldChg>
      <pc:sldChg chg="addSp modSp mod ord">
        <pc:chgData name="vamsi vardhan" userId="4071d61e3bc7330e" providerId="LiveId" clId="{C285453E-CF0D-41FF-B829-0B2EFA887226}" dt="2025-02-04T08:12:26.700" v="46" actId="20577"/>
        <pc:sldMkLst>
          <pc:docMk/>
          <pc:sldMk cId="1307343366" sldId="267"/>
        </pc:sldMkLst>
        <pc:spChg chg="mod">
          <ac:chgData name="vamsi vardhan" userId="4071d61e3bc7330e" providerId="LiveId" clId="{C285453E-CF0D-41FF-B829-0B2EFA887226}" dt="2025-02-04T08:12:26.700" v="46" actId="20577"/>
          <ac:spMkLst>
            <pc:docMk/>
            <pc:sldMk cId="1307343366" sldId="267"/>
            <ac:spMk id="3" creationId="{D7E07D2F-0C01-90BB-327F-3147AF4CA96E}"/>
          </ac:spMkLst>
        </pc:spChg>
        <pc:picChg chg="add mod">
          <ac:chgData name="vamsi vardhan" userId="4071d61e3bc7330e" providerId="LiveId" clId="{C285453E-CF0D-41FF-B829-0B2EFA887226}" dt="2025-02-04T08:12:18.063" v="14" actId="14100"/>
          <ac:picMkLst>
            <pc:docMk/>
            <pc:sldMk cId="1307343366" sldId="267"/>
            <ac:picMk id="5" creationId="{F019E70E-9283-7D06-C834-BF16252F6B54}"/>
          </ac:picMkLst>
        </pc:picChg>
      </pc:sldChg>
      <pc:sldChg chg="addSp delSp modSp new mod ord">
        <pc:chgData name="vamsi vardhan" userId="4071d61e3bc7330e" providerId="LiveId" clId="{C285453E-CF0D-41FF-B829-0B2EFA887226}" dt="2025-02-04T08:29:02.659" v="202"/>
        <pc:sldMkLst>
          <pc:docMk/>
          <pc:sldMk cId="4179982512" sldId="269"/>
        </pc:sldMkLst>
        <pc:spChg chg="mod">
          <ac:chgData name="vamsi vardhan" userId="4071d61e3bc7330e" providerId="LiveId" clId="{C285453E-CF0D-41FF-B829-0B2EFA887226}" dt="2025-02-04T08:23:34.478" v="169" actId="20577"/>
          <ac:spMkLst>
            <pc:docMk/>
            <pc:sldMk cId="4179982512" sldId="269"/>
            <ac:spMk id="2" creationId="{5A58299F-D306-8D2F-C886-CBE928EEB3B3}"/>
          </ac:spMkLst>
        </pc:spChg>
        <pc:spChg chg="del">
          <ac:chgData name="vamsi vardhan" userId="4071d61e3bc7330e" providerId="LiveId" clId="{C285453E-CF0D-41FF-B829-0B2EFA887226}" dt="2025-02-04T08:23:32.792" v="168" actId="22"/>
          <ac:spMkLst>
            <pc:docMk/>
            <pc:sldMk cId="4179982512" sldId="269"/>
            <ac:spMk id="3" creationId="{E164B452-9343-8497-66F6-9EFD3104761B}"/>
          </ac:spMkLst>
        </pc:spChg>
        <pc:picChg chg="add mod ord">
          <ac:chgData name="vamsi vardhan" userId="4071d61e3bc7330e" providerId="LiveId" clId="{C285453E-CF0D-41FF-B829-0B2EFA887226}" dt="2025-02-04T08:23:41.682" v="171" actId="14100"/>
          <ac:picMkLst>
            <pc:docMk/>
            <pc:sldMk cId="4179982512" sldId="269"/>
            <ac:picMk id="5" creationId="{8AF1A3AD-F738-0FBB-5030-0676D462FD8B}"/>
          </ac:picMkLst>
        </pc:picChg>
      </pc:sldChg>
      <pc:sldChg chg="addSp modSp new mod">
        <pc:chgData name="vamsi vardhan" userId="4071d61e3bc7330e" providerId="LiveId" clId="{C285453E-CF0D-41FF-B829-0B2EFA887226}" dt="2025-02-04T08:28:18.499" v="200" actId="14100"/>
        <pc:sldMkLst>
          <pc:docMk/>
          <pc:sldMk cId="2680740587" sldId="270"/>
        </pc:sldMkLst>
        <pc:spChg chg="mod">
          <ac:chgData name="vamsi vardhan" userId="4071d61e3bc7330e" providerId="LiveId" clId="{C285453E-CF0D-41FF-B829-0B2EFA887226}" dt="2025-02-04T08:28:01.776" v="196" actId="20577"/>
          <ac:spMkLst>
            <pc:docMk/>
            <pc:sldMk cId="2680740587" sldId="270"/>
            <ac:spMk id="2" creationId="{BA85889E-2C8D-C2BB-5D42-20C3BC654F8D}"/>
          </ac:spMkLst>
        </pc:spChg>
        <pc:spChg chg="mod">
          <ac:chgData name="vamsi vardhan" userId="4071d61e3bc7330e" providerId="LiveId" clId="{C285453E-CF0D-41FF-B829-0B2EFA887226}" dt="2025-02-04T08:28:03.112" v="197" actId="20577"/>
          <ac:spMkLst>
            <pc:docMk/>
            <pc:sldMk cId="2680740587" sldId="270"/>
            <ac:spMk id="3" creationId="{55B0053C-4E0E-5257-8ABD-3883D4B8FE7A}"/>
          </ac:spMkLst>
        </pc:spChg>
        <pc:picChg chg="add mod">
          <ac:chgData name="vamsi vardhan" userId="4071d61e3bc7330e" providerId="LiveId" clId="{C285453E-CF0D-41FF-B829-0B2EFA887226}" dt="2025-02-04T08:28:18.499" v="200" actId="14100"/>
          <ac:picMkLst>
            <pc:docMk/>
            <pc:sldMk cId="2680740587" sldId="270"/>
            <ac:picMk id="5" creationId="{F714F5FB-9E4A-8999-3595-8A081CBA25DD}"/>
          </ac:picMkLst>
        </pc:picChg>
      </pc:sldChg>
      <pc:sldChg chg="modSp new mod ord">
        <pc:chgData name="vamsi vardhan" userId="4071d61e3bc7330e" providerId="LiveId" clId="{C285453E-CF0D-41FF-B829-0B2EFA887226}" dt="2025-02-04T08:36:22.534" v="225" actId="1076"/>
        <pc:sldMkLst>
          <pc:docMk/>
          <pc:sldMk cId="1829530081" sldId="271"/>
        </pc:sldMkLst>
        <pc:spChg chg="mod">
          <ac:chgData name="vamsi vardhan" userId="4071d61e3bc7330e" providerId="LiveId" clId="{C285453E-CF0D-41FF-B829-0B2EFA887226}" dt="2025-02-04T08:36:22.534" v="225" actId="1076"/>
          <ac:spMkLst>
            <pc:docMk/>
            <pc:sldMk cId="1829530081" sldId="271"/>
            <ac:spMk id="2" creationId="{AE506FC7-3146-0BF7-4AFF-7C7C13333F2F}"/>
          </ac:spMkLst>
        </pc:spChg>
        <pc:spChg chg="mod">
          <ac:chgData name="vamsi vardhan" userId="4071d61e3bc7330e" providerId="LiveId" clId="{C285453E-CF0D-41FF-B829-0B2EFA887226}" dt="2025-02-04T08:36:17.912" v="224" actId="20577"/>
          <ac:spMkLst>
            <pc:docMk/>
            <pc:sldMk cId="1829530081" sldId="271"/>
            <ac:spMk id="3" creationId="{003E9970-5EF2-10BA-EE5B-E6E6E34988C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535D4F9-4911-428A-9574-A32CC15C6079}" type="datetimeFigureOut">
              <a:rPr lang="en-IN" smtClean="0"/>
              <a:t>04-02-2025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2670D82-C093-43A6-86B1-9001D413677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537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5D4F9-4911-428A-9574-A32CC15C6079}"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70D82-C093-43A6-86B1-9001D4136770}" type="slidenum">
              <a:rPr lang="en-IN" smtClean="0"/>
              <a:t>‹#›</a:t>
            </a:fld>
            <a:endParaRPr lang="en-IN"/>
          </a:p>
        </p:txBody>
      </p:sp>
    </p:spTree>
    <p:extLst>
      <p:ext uri="{BB962C8B-B14F-4D97-AF65-F5344CB8AC3E}">
        <p14:creationId xmlns:p14="http://schemas.microsoft.com/office/powerpoint/2010/main" val="90602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D4F9-4911-428A-9574-A32CC15C6079}"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0D82-C093-43A6-86B1-9001D413677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782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D4F9-4911-428A-9574-A32CC15C6079}"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0D82-C093-43A6-86B1-9001D413677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189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D4F9-4911-428A-9574-A32CC15C6079}"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0D82-C093-43A6-86B1-9001D4136770}" type="slidenum">
              <a:rPr lang="en-IN" smtClean="0"/>
              <a:t>‹#›</a:t>
            </a:fld>
            <a:endParaRPr lang="en-IN"/>
          </a:p>
        </p:txBody>
      </p:sp>
    </p:spTree>
    <p:extLst>
      <p:ext uri="{BB962C8B-B14F-4D97-AF65-F5344CB8AC3E}">
        <p14:creationId xmlns:p14="http://schemas.microsoft.com/office/powerpoint/2010/main" val="2993708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D4F9-4911-428A-9574-A32CC15C6079}"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0D82-C093-43A6-86B1-9001D413677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490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D4F9-4911-428A-9574-A32CC15C6079}"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0D82-C093-43A6-86B1-9001D413677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0285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5D4F9-4911-428A-9574-A32CC15C6079}"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0D82-C093-43A6-86B1-9001D413677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3355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5D4F9-4911-428A-9574-A32CC15C6079}"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0D82-C093-43A6-86B1-9001D413677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803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5D4F9-4911-428A-9574-A32CC15C6079}"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0D82-C093-43A6-86B1-9001D4136770}" type="slidenum">
              <a:rPr lang="en-IN" smtClean="0"/>
              <a:t>‹#›</a:t>
            </a:fld>
            <a:endParaRPr lang="en-IN"/>
          </a:p>
        </p:txBody>
      </p:sp>
    </p:spTree>
    <p:extLst>
      <p:ext uri="{BB962C8B-B14F-4D97-AF65-F5344CB8AC3E}">
        <p14:creationId xmlns:p14="http://schemas.microsoft.com/office/powerpoint/2010/main" val="388086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5D4F9-4911-428A-9574-A32CC15C6079}"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670D82-C093-43A6-86B1-9001D413677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167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5D4F9-4911-428A-9574-A32CC15C6079}"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70D82-C093-43A6-86B1-9001D4136770}" type="slidenum">
              <a:rPr lang="en-IN" smtClean="0"/>
              <a:t>‹#›</a:t>
            </a:fld>
            <a:endParaRPr lang="en-IN"/>
          </a:p>
        </p:txBody>
      </p:sp>
    </p:spTree>
    <p:extLst>
      <p:ext uri="{BB962C8B-B14F-4D97-AF65-F5344CB8AC3E}">
        <p14:creationId xmlns:p14="http://schemas.microsoft.com/office/powerpoint/2010/main" val="299862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5D4F9-4911-428A-9574-A32CC15C6079}" type="datetimeFigureOut">
              <a:rPr lang="en-IN" smtClean="0"/>
              <a:t>04-02-2025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670D82-C093-43A6-86B1-9001D413677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106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35D4F9-4911-428A-9574-A32CC15C6079}" type="datetimeFigureOut">
              <a:rPr lang="en-IN" smtClean="0"/>
              <a:t>04-02-2025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670D82-C093-43A6-86B1-9001D413677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585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5D4F9-4911-428A-9574-A32CC15C6079}" type="datetimeFigureOut">
              <a:rPr lang="en-IN" smtClean="0"/>
              <a:t>04-02-2025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670D82-C093-43A6-86B1-9001D4136770}" type="slidenum">
              <a:rPr lang="en-IN" smtClean="0"/>
              <a:t>‹#›</a:t>
            </a:fld>
            <a:endParaRPr lang="en-IN"/>
          </a:p>
        </p:txBody>
      </p:sp>
    </p:spTree>
    <p:extLst>
      <p:ext uri="{BB962C8B-B14F-4D97-AF65-F5344CB8AC3E}">
        <p14:creationId xmlns:p14="http://schemas.microsoft.com/office/powerpoint/2010/main" val="136908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5D4F9-4911-428A-9574-A32CC15C6079}"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70D82-C093-43A6-86B1-9001D413677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26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5D4F9-4911-428A-9574-A32CC15C6079}"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670D82-C093-43A6-86B1-9001D4136770}" type="slidenum">
              <a:rPr lang="en-IN" smtClean="0"/>
              <a:t>‹#›</a:t>
            </a:fld>
            <a:endParaRPr lang="en-IN"/>
          </a:p>
        </p:txBody>
      </p:sp>
    </p:spTree>
    <p:extLst>
      <p:ext uri="{BB962C8B-B14F-4D97-AF65-F5344CB8AC3E}">
        <p14:creationId xmlns:p14="http://schemas.microsoft.com/office/powerpoint/2010/main" val="425322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35D4F9-4911-428A-9574-A32CC15C6079}" type="datetimeFigureOut">
              <a:rPr lang="en-IN" smtClean="0"/>
              <a:t>04-02-2025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670D82-C093-43A6-86B1-9001D4136770}" type="slidenum">
              <a:rPr lang="en-IN" smtClean="0"/>
              <a:t>‹#›</a:t>
            </a:fld>
            <a:endParaRPr lang="en-IN"/>
          </a:p>
        </p:txBody>
      </p:sp>
    </p:spTree>
    <p:extLst>
      <p:ext uri="{BB962C8B-B14F-4D97-AF65-F5344CB8AC3E}">
        <p14:creationId xmlns:p14="http://schemas.microsoft.com/office/powerpoint/2010/main" val="9166315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6C3D-21F6-C66A-2245-38DBDC919716}"/>
              </a:ext>
            </a:extLst>
          </p:cNvPr>
          <p:cNvSpPr>
            <a:spLocks noGrp="1"/>
          </p:cNvSpPr>
          <p:nvPr>
            <p:ph type="ctrTitle"/>
          </p:nvPr>
        </p:nvSpPr>
        <p:spPr/>
        <p:txBody>
          <a:bodyPr/>
          <a:lstStyle/>
          <a:p>
            <a:r>
              <a:rPr lang="en-IN" dirty="0"/>
              <a:t>Budget tracker</a:t>
            </a:r>
          </a:p>
        </p:txBody>
      </p:sp>
      <p:sp>
        <p:nvSpPr>
          <p:cNvPr id="3" name="Subtitle 2">
            <a:extLst>
              <a:ext uri="{FF2B5EF4-FFF2-40B4-BE49-F238E27FC236}">
                <a16:creationId xmlns:a16="http://schemas.microsoft.com/office/drawing/2014/main" id="{63A76F16-4BE8-2EA4-C1FA-585C78E8F271}"/>
              </a:ext>
            </a:extLst>
          </p:cNvPr>
          <p:cNvSpPr>
            <a:spLocks noGrp="1"/>
          </p:cNvSpPr>
          <p:nvPr>
            <p:ph type="subTitle" idx="1"/>
          </p:nvPr>
        </p:nvSpPr>
        <p:spPr/>
        <p:txBody>
          <a:bodyPr/>
          <a:lstStyle/>
          <a:p>
            <a:r>
              <a:rPr lang="en-US" dirty="0"/>
              <a:t>Know where your money goes.</a:t>
            </a:r>
            <a:endParaRPr lang="en-IN" dirty="0"/>
          </a:p>
        </p:txBody>
      </p:sp>
    </p:spTree>
    <p:extLst>
      <p:ext uri="{BB962C8B-B14F-4D97-AF65-F5344CB8AC3E}">
        <p14:creationId xmlns:p14="http://schemas.microsoft.com/office/powerpoint/2010/main" val="167250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C579-B909-A7E0-A41E-B1358C43B4BE}"/>
              </a:ext>
            </a:extLst>
          </p:cNvPr>
          <p:cNvSpPr>
            <a:spLocks noGrp="1"/>
          </p:cNvSpPr>
          <p:nvPr>
            <p:ph type="title"/>
          </p:nvPr>
        </p:nvSpPr>
        <p:spPr/>
        <p:txBody>
          <a:bodyPr>
            <a:normAutofit fontScale="90000"/>
          </a:bodyPr>
          <a:lstStyle/>
          <a:p>
            <a:r>
              <a:rPr lang="en-IN" dirty="0"/>
              <a:t>Sample Code for Retrieving Messages from Google Messages</a:t>
            </a:r>
          </a:p>
        </p:txBody>
      </p:sp>
      <p:pic>
        <p:nvPicPr>
          <p:cNvPr id="5" name="Content Placeholder 4">
            <a:extLst>
              <a:ext uri="{FF2B5EF4-FFF2-40B4-BE49-F238E27FC236}">
                <a16:creationId xmlns:a16="http://schemas.microsoft.com/office/drawing/2014/main" id="{08BEE05A-8448-01C8-7302-B4C80E858401}"/>
              </a:ext>
            </a:extLst>
          </p:cNvPr>
          <p:cNvPicPr>
            <a:picLocks noGrp="1" noChangeAspect="1"/>
          </p:cNvPicPr>
          <p:nvPr>
            <p:ph idx="1"/>
          </p:nvPr>
        </p:nvPicPr>
        <p:blipFill>
          <a:blip r:embed="rId2"/>
          <a:stretch>
            <a:fillRect/>
          </a:stretch>
        </p:blipFill>
        <p:spPr>
          <a:xfrm>
            <a:off x="1351722" y="2512611"/>
            <a:ext cx="9422295" cy="3522429"/>
          </a:xfrm>
        </p:spPr>
      </p:pic>
    </p:spTree>
    <p:extLst>
      <p:ext uri="{BB962C8B-B14F-4D97-AF65-F5344CB8AC3E}">
        <p14:creationId xmlns:p14="http://schemas.microsoft.com/office/powerpoint/2010/main" val="2707795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AB19-DFD1-68F8-C244-0C0C6DB81CDE}"/>
              </a:ext>
            </a:extLst>
          </p:cNvPr>
          <p:cNvSpPr>
            <a:spLocks noGrp="1"/>
          </p:cNvSpPr>
          <p:nvPr>
            <p:ph type="title"/>
          </p:nvPr>
        </p:nvSpPr>
        <p:spPr>
          <a:xfrm>
            <a:off x="1135512" y="1077547"/>
            <a:ext cx="9601196" cy="1303867"/>
          </a:xfrm>
        </p:spPr>
        <p:txBody>
          <a:bodyPr/>
          <a:lstStyle/>
          <a:p>
            <a:r>
              <a:rPr lang="en-IN" dirty="0"/>
              <a:t>Sample output</a:t>
            </a:r>
          </a:p>
        </p:txBody>
      </p:sp>
      <p:pic>
        <p:nvPicPr>
          <p:cNvPr id="5" name="Content Placeholder 4">
            <a:extLst>
              <a:ext uri="{FF2B5EF4-FFF2-40B4-BE49-F238E27FC236}">
                <a16:creationId xmlns:a16="http://schemas.microsoft.com/office/drawing/2014/main" id="{F98E5126-716F-9592-7240-0131118B73B2}"/>
              </a:ext>
            </a:extLst>
          </p:cNvPr>
          <p:cNvPicPr>
            <a:picLocks noGrp="1" noChangeAspect="1"/>
          </p:cNvPicPr>
          <p:nvPr>
            <p:ph idx="1"/>
          </p:nvPr>
        </p:nvPicPr>
        <p:blipFill>
          <a:blip r:embed="rId2"/>
          <a:stretch>
            <a:fillRect/>
          </a:stretch>
        </p:blipFill>
        <p:spPr>
          <a:xfrm>
            <a:off x="1987824" y="2520562"/>
            <a:ext cx="8023793" cy="3534991"/>
          </a:xfrm>
        </p:spPr>
      </p:pic>
    </p:spTree>
    <p:extLst>
      <p:ext uri="{BB962C8B-B14F-4D97-AF65-F5344CB8AC3E}">
        <p14:creationId xmlns:p14="http://schemas.microsoft.com/office/powerpoint/2010/main" val="401573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1E14-A757-DDC1-DB0C-643ACAD290F0}"/>
              </a:ext>
            </a:extLst>
          </p:cNvPr>
          <p:cNvSpPr>
            <a:spLocks noGrp="1"/>
          </p:cNvSpPr>
          <p:nvPr>
            <p:ph type="title"/>
          </p:nvPr>
        </p:nvSpPr>
        <p:spPr/>
        <p:txBody>
          <a:bodyPr>
            <a:normAutofit fontScale="90000"/>
          </a:bodyPr>
          <a:lstStyle/>
          <a:p>
            <a:r>
              <a:rPr lang="en-US" dirty="0"/>
              <a:t>Usage of Design Patterns in Message Extraction</a:t>
            </a:r>
            <a:endParaRPr lang="en-IN" dirty="0"/>
          </a:p>
        </p:txBody>
      </p:sp>
      <p:sp>
        <p:nvSpPr>
          <p:cNvPr id="3" name="Content Placeholder 2">
            <a:extLst>
              <a:ext uri="{FF2B5EF4-FFF2-40B4-BE49-F238E27FC236}">
                <a16:creationId xmlns:a16="http://schemas.microsoft.com/office/drawing/2014/main" id="{53D5AF28-3C4F-679D-E52E-06F08063947B}"/>
              </a:ext>
            </a:extLst>
          </p:cNvPr>
          <p:cNvSpPr>
            <a:spLocks noGrp="1"/>
          </p:cNvSpPr>
          <p:nvPr>
            <p:ph idx="1"/>
          </p:nvPr>
        </p:nvSpPr>
        <p:spPr/>
        <p:txBody>
          <a:bodyPr/>
          <a:lstStyle/>
          <a:p>
            <a:r>
              <a:rPr lang="en-US" dirty="0"/>
              <a:t>Design patterns can significantly improve the structure, scalability, and maintainability of your message extraction project.</a:t>
            </a:r>
          </a:p>
          <a:p>
            <a:pPr marL="0" indent="0">
              <a:buNone/>
            </a:pPr>
            <a:r>
              <a:rPr lang="en-IN" dirty="0"/>
              <a:t>1. Strategy Pattern:</a:t>
            </a:r>
          </a:p>
          <a:p>
            <a:endParaRPr lang="en-IN" dirty="0"/>
          </a:p>
          <a:p>
            <a:endParaRPr lang="en-IN" dirty="0"/>
          </a:p>
        </p:txBody>
      </p:sp>
      <p:sp>
        <p:nvSpPr>
          <p:cNvPr id="5" name="Rectangle 2">
            <a:extLst>
              <a:ext uri="{FF2B5EF4-FFF2-40B4-BE49-F238E27FC236}">
                <a16:creationId xmlns:a16="http://schemas.microsoft.com/office/drawing/2014/main" id="{2DCCBC6D-1466-D4CF-F37A-8C0601DA5F89}"/>
              </a:ext>
            </a:extLst>
          </p:cNvPr>
          <p:cNvSpPr>
            <a:spLocks noChangeArrowheads="1"/>
          </p:cNvSpPr>
          <p:nvPr/>
        </p:nvSpPr>
        <p:spPr bwMode="auto">
          <a:xfrm>
            <a:off x="1132398" y="4121542"/>
            <a:ext cx="111197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To allow different extraction methods for various data points (e.g., registration ID, amount).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How it works</a:t>
            </a:r>
            <a:r>
              <a:rPr kumimoji="0" lang="en-US" altLang="en-US" sz="1800" b="0" i="0" u="none" strike="noStrike" cap="none" normalizeH="0" baseline="0" dirty="0">
                <a:ln>
                  <a:noFill/>
                </a:ln>
                <a:solidFill>
                  <a:schemeClr val="tx1"/>
                </a:solidFill>
                <a:effectLst/>
                <a:latin typeface="Arial" panose="020B0604020202020204" pitchFamily="34" charset="0"/>
              </a:rPr>
              <a:t>: Define a family of extraction strategies and select the one that fits the context.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Benefit</a:t>
            </a:r>
            <a:r>
              <a:rPr kumimoji="0" lang="en-US" altLang="en-US" sz="1800" b="0" i="0" u="none" strike="noStrike" cap="none" normalizeH="0" baseline="0" dirty="0">
                <a:ln>
                  <a:noFill/>
                </a:ln>
                <a:solidFill>
                  <a:schemeClr val="tx1"/>
                </a:solidFill>
                <a:effectLst/>
                <a:latin typeface="Arial" panose="020B0604020202020204" pitchFamily="34" charset="0"/>
              </a:rPr>
              <a:t>: Makes it easy to add new types of extraction in the future without modifying existing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3571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E052-A027-AB18-1ECA-22B94583222F}"/>
              </a:ext>
            </a:extLst>
          </p:cNvPr>
          <p:cNvSpPr>
            <a:spLocks noGrp="1"/>
          </p:cNvSpPr>
          <p:nvPr>
            <p:ph type="title"/>
          </p:nvPr>
        </p:nvSpPr>
        <p:spPr>
          <a:xfrm>
            <a:off x="-1305882" y="949582"/>
            <a:ext cx="9601196" cy="1303867"/>
          </a:xfrm>
        </p:spPr>
        <p:txBody>
          <a:bodyPr/>
          <a:lstStyle/>
          <a:p>
            <a:r>
              <a:rPr lang="en-IN" dirty="0"/>
              <a:t>2. Singleton Pattern</a:t>
            </a:r>
          </a:p>
        </p:txBody>
      </p:sp>
      <p:sp>
        <p:nvSpPr>
          <p:cNvPr id="4" name="Rectangle 1">
            <a:extLst>
              <a:ext uri="{FF2B5EF4-FFF2-40B4-BE49-F238E27FC236}">
                <a16:creationId xmlns:a16="http://schemas.microsoft.com/office/drawing/2014/main" id="{7E485282-64B8-F3C0-390E-A12353DDB0C9}"/>
              </a:ext>
            </a:extLst>
          </p:cNvPr>
          <p:cNvSpPr>
            <a:spLocks noGrp="1" noChangeArrowheads="1"/>
          </p:cNvSpPr>
          <p:nvPr>
            <p:ph idx="1"/>
          </p:nvPr>
        </p:nvSpPr>
        <p:spPr bwMode="auto">
          <a:xfrm>
            <a:off x="838200" y="2473453"/>
            <a:ext cx="1078596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To ensure only one instance of WebDriver is used throughout the application.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How it works</a:t>
            </a:r>
            <a:r>
              <a:rPr kumimoji="0" lang="en-US" altLang="en-US" sz="1800" b="0" i="0" u="none" strike="noStrike" cap="none" normalizeH="0" baseline="0" dirty="0">
                <a:ln>
                  <a:noFill/>
                </a:ln>
                <a:solidFill>
                  <a:schemeClr val="tx1"/>
                </a:solidFill>
                <a:effectLst/>
                <a:latin typeface="Arial" panose="020B0604020202020204" pitchFamily="34" charset="0"/>
              </a:rPr>
              <a:t>: Create a class with a static method that ensures only one WebDriver instance is created.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Benefit</a:t>
            </a:r>
            <a:r>
              <a:rPr kumimoji="0" lang="en-US" altLang="en-US" sz="1800" b="0" i="0" u="none" strike="noStrike" cap="none" normalizeH="0" baseline="0" dirty="0">
                <a:ln>
                  <a:noFill/>
                </a:ln>
                <a:solidFill>
                  <a:schemeClr val="tx1"/>
                </a:solidFill>
                <a:effectLst/>
                <a:latin typeface="Arial" panose="020B0604020202020204" pitchFamily="34" charset="0"/>
              </a:rPr>
              <a:t>: Avoids multiple WebDriver instances and saves system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23664D3-B165-DE3D-43D2-A023B8AE8759}"/>
              </a:ext>
            </a:extLst>
          </p:cNvPr>
          <p:cNvSpPr txBox="1"/>
          <p:nvPr/>
        </p:nvSpPr>
        <p:spPr>
          <a:xfrm>
            <a:off x="838200" y="3557841"/>
            <a:ext cx="10346872" cy="2585323"/>
          </a:xfrm>
          <a:prstGeom prst="rect">
            <a:avLst/>
          </a:prstGeom>
          <a:noFill/>
        </p:spPr>
        <p:txBody>
          <a:bodyPr wrap="square" rtlCol="0">
            <a:spAutoFit/>
          </a:bodyPr>
          <a:lstStyle/>
          <a:p>
            <a:r>
              <a:rPr lang="en-US" b="1" dirty="0"/>
              <a:t>Benefits of Using Design Patterns</a:t>
            </a:r>
          </a:p>
          <a:p>
            <a:pPr>
              <a:buFont typeface="Arial" panose="020B0604020202020204" pitchFamily="34" charset="0"/>
              <a:buChar char="•"/>
            </a:pPr>
            <a:r>
              <a:rPr lang="en-US" b="1" dirty="0"/>
              <a:t>Improved Code Organization</a:t>
            </a:r>
            <a:r>
              <a:rPr lang="en-US" dirty="0"/>
              <a:t>: Design patterns help in organizing your code into logical components, making it easier to manage and extend.</a:t>
            </a:r>
          </a:p>
          <a:p>
            <a:pPr>
              <a:buFont typeface="Arial" panose="020B0604020202020204" pitchFamily="34" charset="0"/>
              <a:buChar char="•"/>
            </a:pPr>
            <a:r>
              <a:rPr lang="en-US" b="1" dirty="0"/>
              <a:t>Reusability</a:t>
            </a:r>
            <a:r>
              <a:rPr lang="en-US" dirty="0"/>
              <a:t>: Once you define a pattern, you can reuse it in other parts of your project or even in other projects.</a:t>
            </a:r>
          </a:p>
          <a:p>
            <a:pPr>
              <a:buFont typeface="Arial" panose="020B0604020202020204" pitchFamily="34" charset="0"/>
              <a:buChar char="•"/>
            </a:pPr>
            <a:r>
              <a:rPr lang="en-US" b="1" dirty="0"/>
              <a:t>Maintainability</a:t>
            </a:r>
            <a:r>
              <a:rPr lang="en-US" dirty="0"/>
              <a:t>: Patterns allow for easier debugging and modification as your project grows.</a:t>
            </a:r>
          </a:p>
          <a:p>
            <a:pPr>
              <a:buFont typeface="Arial" panose="020B0604020202020204" pitchFamily="34" charset="0"/>
              <a:buChar char="•"/>
            </a:pPr>
            <a:r>
              <a:rPr lang="en-US" b="1" dirty="0"/>
              <a:t>Scalability</a:t>
            </a:r>
            <a:r>
              <a:rPr lang="en-US" dirty="0"/>
              <a:t>: As your project needs evolve, design patterns allow you to scale your system without a complete redesign.</a:t>
            </a:r>
          </a:p>
          <a:p>
            <a:endParaRPr lang="en-IN" dirty="0"/>
          </a:p>
        </p:txBody>
      </p:sp>
    </p:spTree>
    <p:extLst>
      <p:ext uri="{BB962C8B-B14F-4D97-AF65-F5344CB8AC3E}">
        <p14:creationId xmlns:p14="http://schemas.microsoft.com/office/powerpoint/2010/main" val="71167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B2DE-B683-6ED9-32D6-34FD3E608060}"/>
              </a:ext>
            </a:extLst>
          </p:cNvPr>
          <p:cNvSpPr>
            <a:spLocks noGrp="1"/>
          </p:cNvSpPr>
          <p:nvPr>
            <p:ph type="title"/>
          </p:nvPr>
        </p:nvSpPr>
        <p:spPr/>
        <p:txBody>
          <a:bodyPr>
            <a:normAutofit fontScale="90000"/>
          </a:bodyPr>
          <a:lstStyle/>
          <a:p>
            <a:r>
              <a:rPr lang="en-US" dirty="0"/>
              <a:t>Future implementation / Additional features: Extract Registration ID and Amount</a:t>
            </a:r>
            <a:endParaRPr lang="en-IN" dirty="0"/>
          </a:p>
        </p:txBody>
      </p:sp>
      <p:sp>
        <p:nvSpPr>
          <p:cNvPr id="6" name="Rectangle 3">
            <a:extLst>
              <a:ext uri="{FF2B5EF4-FFF2-40B4-BE49-F238E27FC236}">
                <a16:creationId xmlns:a16="http://schemas.microsoft.com/office/drawing/2014/main" id="{DD7C4C9E-8403-493B-58A5-AABC11B4117C}"/>
              </a:ext>
            </a:extLst>
          </p:cNvPr>
          <p:cNvSpPr>
            <a:spLocks noGrp="1" noChangeArrowheads="1"/>
          </p:cNvSpPr>
          <p:nvPr>
            <p:ph idx="1"/>
          </p:nvPr>
        </p:nvSpPr>
        <p:spPr bwMode="auto">
          <a:xfrm>
            <a:off x="1081377" y="2454300"/>
            <a:ext cx="8277104"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Identify the Pattern for Reg and Amount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Define keywords or regex patterns for "reg" (registration ID) and "amount".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Fetch Messages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Continue extracting messages as done in the current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Parse the Messages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Check if messages contain the reg ID and amount using regex or string matching.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Extract Data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 regex patterns like: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r"Reg</a:t>
            </a:r>
            <a:r>
              <a:rPr kumimoji="0" lang="en-US" altLang="en-US" sz="1600" b="0" i="0" u="none" strike="noStrike" cap="none" normalizeH="0" baseline="0" dirty="0">
                <a:ln>
                  <a:noFill/>
                </a:ln>
                <a:solidFill>
                  <a:schemeClr val="tx1"/>
                </a:solidFill>
                <a:effectLst/>
                <a:latin typeface="Arial Unicode MS"/>
              </a:rPr>
              <a:t>: (\d+)"</a:t>
            </a:r>
            <a:r>
              <a:rPr kumimoji="0" lang="en-US" altLang="en-US" sz="1200" b="0" i="0" u="none" strike="noStrike" cap="none" normalizeH="0" baseline="0" dirty="0">
                <a:ln>
                  <a:noFill/>
                </a:ln>
                <a:solidFill>
                  <a:schemeClr val="tx1"/>
                </a:solidFill>
                <a:effectLst/>
              </a:rPr>
              <a:t> for registration IDs.</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r"Amount</a:t>
            </a:r>
            <a:r>
              <a:rPr kumimoji="0" lang="en-US" altLang="en-US" sz="1600" b="0" i="0" u="none" strike="noStrike" cap="none" normalizeH="0" baseline="0" dirty="0">
                <a:ln>
                  <a:noFill/>
                </a:ln>
                <a:solidFill>
                  <a:schemeClr val="tx1"/>
                </a:solidFill>
                <a:effectLst/>
                <a:latin typeface="Arial Unicode MS"/>
              </a:rPr>
              <a:t>: (\d+)"</a:t>
            </a:r>
            <a:r>
              <a:rPr kumimoji="0" lang="en-US" altLang="en-US" sz="1200" b="0" i="0" u="none" strike="noStrike" cap="none" normalizeH="0" baseline="0" dirty="0">
                <a:ln>
                  <a:noFill/>
                </a:ln>
                <a:solidFill>
                  <a:schemeClr val="tx1"/>
                </a:solidFill>
                <a:effectLst/>
              </a:rPr>
              <a:t> for amounts.</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82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E3F3-06AD-F366-4B0A-017F840DA4EC}"/>
              </a:ext>
            </a:extLst>
          </p:cNvPr>
          <p:cNvSpPr>
            <a:spLocks noGrp="1"/>
          </p:cNvSpPr>
          <p:nvPr>
            <p:ph type="title"/>
          </p:nvPr>
        </p:nvSpPr>
        <p:spPr/>
        <p:txBody>
          <a:bodyPr/>
          <a:lstStyle/>
          <a:p>
            <a:r>
              <a:rPr lang="en-US" dirty="0"/>
              <a:t>Plotting Retrieved Data in Budget Tracker</a:t>
            </a:r>
            <a:endParaRPr lang="en-IN" dirty="0"/>
          </a:p>
        </p:txBody>
      </p:sp>
      <p:sp>
        <p:nvSpPr>
          <p:cNvPr id="3" name="Content Placeholder 2">
            <a:extLst>
              <a:ext uri="{FF2B5EF4-FFF2-40B4-BE49-F238E27FC236}">
                <a16:creationId xmlns:a16="http://schemas.microsoft.com/office/drawing/2014/main" id="{BEC2EB92-81D4-A348-CDC2-C9978C7BC27A}"/>
              </a:ext>
            </a:extLst>
          </p:cNvPr>
          <p:cNvSpPr>
            <a:spLocks noGrp="1"/>
          </p:cNvSpPr>
          <p:nvPr>
            <p:ph idx="1"/>
          </p:nvPr>
        </p:nvSpPr>
        <p:spPr/>
        <p:txBody>
          <a:bodyPr>
            <a:normAutofit fontScale="62500" lnSpcReduction="20000"/>
          </a:bodyPr>
          <a:lstStyle/>
          <a:p>
            <a:pPr marL="0" indent="0">
              <a:buNone/>
            </a:pPr>
            <a:r>
              <a:rPr lang="en-US" dirty="0"/>
              <a:t>In the Java version of the Budget Tracker, we will use </a:t>
            </a:r>
            <a:r>
              <a:rPr lang="en-US" b="1" dirty="0"/>
              <a:t>Swing</a:t>
            </a:r>
            <a:r>
              <a:rPr lang="en-US" dirty="0"/>
              <a:t> for the GUI interface and </a:t>
            </a:r>
            <a:r>
              <a:rPr lang="en-US" b="1" dirty="0" err="1"/>
              <a:t>JFreeChart</a:t>
            </a:r>
            <a:r>
              <a:rPr lang="en-US" dirty="0"/>
              <a:t> for generating dynamic pie charts. Users can:</a:t>
            </a:r>
          </a:p>
          <a:p>
            <a:pPr>
              <a:buFont typeface="Arial" panose="020B0604020202020204" pitchFamily="34" charset="0"/>
              <a:buChar char="•"/>
            </a:pPr>
            <a:r>
              <a:rPr lang="en-US" b="1" dirty="0"/>
              <a:t>Add/Remove Categories</a:t>
            </a:r>
            <a:r>
              <a:rPr lang="en-US" dirty="0"/>
              <a:t>: Manage categories using </a:t>
            </a:r>
            <a:r>
              <a:rPr lang="en-US" b="1" dirty="0" err="1"/>
              <a:t>JList</a:t>
            </a:r>
            <a:r>
              <a:rPr lang="en-US" dirty="0"/>
              <a:t> and </a:t>
            </a:r>
            <a:r>
              <a:rPr lang="en-US" b="1" dirty="0" err="1"/>
              <a:t>DefaultListModel</a:t>
            </a:r>
            <a:r>
              <a:rPr lang="en-US" dirty="0"/>
              <a:t> for easier manipulation.</a:t>
            </a:r>
          </a:p>
          <a:p>
            <a:pPr>
              <a:buFont typeface="Arial" panose="020B0604020202020204" pitchFamily="34" charset="0"/>
              <a:buChar char="•"/>
            </a:pPr>
            <a:r>
              <a:rPr lang="en-US" b="1" dirty="0"/>
              <a:t>Draggable Data</a:t>
            </a:r>
            <a:r>
              <a:rPr lang="en-US" dirty="0"/>
              <a:t>: Use mouse events to drag data from one list and drop it into the appropriate category.</a:t>
            </a:r>
          </a:p>
          <a:p>
            <a:pPr>
              <a:buFont typeface="Arial" panose="020B0604020202020204" pitchFamily="34" charset="0"/>
              <a:buChar char="•"/>
            </a:pPr>
            <a:r>
              <a:rPr lang="en-US" b="1" dirty="0"/>
              <a:t>Dynamic Pie Chart</a:t>
            </a:r>
            <a:r>
              <a:rPr lang="en-US" dirty="0"/>
              <a:t>: The pie chart, created using </a:t>
            </a:r>
            <a:r>
              <a:rPr lang="en-US" b="1" dirty="0" err="1"/>
              <a:t>JFreeChart</a:t>
            </a:r>
            <a:r>
              <a:rPr lang="en-US" dirty="0"/>
              <a:t>, updates in real-time based on changes to the categories and data.</a:t>
            </a:r>
          </a:p>
          <a:p>
            <a:pPr marL="0" indent="0">
              <a:buNone/>
            </a:pPr>
            <a:r>
              <a:rPr lang="en-US" b="1" dirty="0"/>
              <a:t>Key Components:</a:t>
            </a:r>
          </a:p>
          <a:p>
            <a:pPr>
              <a:buFont typeface="+mj-lt"/>
              <a:buAutoNum type="arabicPeriod"/>
            </a:pPr>
            <a:r>
              <a:rPr lang="en-US" b="1" dirty="0" err="1"/>
              <a:t>JFrame</a:t>
            </a:r>
            <a:r>
              <a:rPr lang="en-US" dirty="0"/>
              <a:t> for the main window.</a:t>
            </a:r>
          </a:p>
          <a:p>
            <a:pPr>
              <a:buFont typeface="+mj-lt"/>
              <a:buAutoNum type="arabicPeriod"/>
            </a:pPr>
            <a:r>
              <a:rPr lang="en-US" b="1" dirty="0" err="1"/>
              <a:t>JList</a:t>
            </a:r>
            <a:r>
              <a:rPr lang="en-US" dirty="0"/>
              <a:t> for displaying categories and data.</a:t>
            </a:r>
          </a:p>
          <a:p>
            <a:pPr>
              <a:buFont typeface="+mj-lt"/>
              <a:buAutoNum type="arabicPeriod"/>
            </a:pPr>
            <a:r>
              <a:rPr lang="en-US" b="1" dirty="0" err="1"/>
              <a:t>JFreeChart</a:t>
            </a:r>
            <a:r>
              <a:rPr lang="en-US" dirty="0"/>
              <a:t> for plotting the pie chart.</a:t>
            </a:r>
          </a:p>
          <a:p>
            <a:pPr>
              <a:buFont typeface="+mj-lt"/>
              <a:buAutoNum type="arabicPeriod"/>
            </a:pPr>
            <a:r>
              <a:rPr lang="en-US" b="1" dirty="0" err="1"/>
              <a:t>MouseListener</a:t>
            </a:r>
            <a:r>
              <a:rPr lang="en-US" dirty="0"/>
              <a:t> for drag-and-drop functionality.</a:t>
            </a:r>
          </a:p>
          <a:p>
            <a:pPr marL="0" indent="0">
              <a:buNone/>
            </a:pPr>
            <a:endParaRPr lang="en-IN" dirty="0"/>
          </a:p>
        </p:txBody>
      </p:sp>
    </p:spTree>
    <p:extLst>
      <p:ext uri="{BB962C8B-B14F-4D97-AF65-F5344CB8AC3E}">
        <p14:creationId xmlns:p14="http://schemas.microsoft.com/office/powerpoint/2010/main" val="875775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06FC7-3146-0BF7-4AFF-7C7C13333F2F}"/>
              </a:ext>
            </a:extLst>
          </p:cNvPr>
          <p:cNvSpPr>
            <a:spLocks noGrp="1"/>
          </p:cNvSpPr>
          <p:nvPr>
            <p:ph type="title"/>
          </p:nvPr>
        </p:nvSpPr>
        <p:spPr>
          <a:xfrm>
            <a:off x="1295401" y="2651906"/>
            <a:ext cx="9601196" cy="1303867"/>
          </a:xfrm>
        </p:spPr>
        <p:txBody>
          <a:bodyPr/>
          <a:lstStyle/>
          <a:p>
            <a:r>
              <a:rPr lang="en-IN" dirty="0"/>
              <a:t>Thank you</a:t>
            </a:r>
          </a:p>
        </p:txBody>
      </p:sp>
      <p:sp>
        <p:nvSpPr>
          <p:cNvPr id="3" name="Content Placeholder 2">
            <a:extLst>
              <a:ext uri="{FF2B5EF4-FFF2-40B4-BE49-F238E27FC236}">
                <a16:creationId xmlns:a16="http://schemas.microsoft.com/office/drawing/2014/main" id="{003E9970-5EF2-10BA-EE5B-E6E6E34988CD}"/>
              </a:ext>
            </a:extLst>
          </p:cNvPr>
          <p:cNvSpPr>
            <a:spLocks noGrp="1"/>
          </p:cNvSpPr>
          <p:nvPr>
            <p:ph idx="1"/>
          </p:nvPr>
        </p:nvSpPr>
        <p:spPr/>
        <p:txBody>
          <a:bodyPr/>
          <a:lstStyle/>
          <a:p>
            <a:pPr marL="0" indent="0">
              <a:buNone/>
            </a:pPr>
            <a:r>
              <a:rPr lang="en-IN" dirty="0"/>
              <a:t> </a:t>
            </a:r>
          </a:p>
        </p:txBody>
      </p:sp>
    </p:spTree>
    <p:extLst>
      <p:ext uri="{BB962C8B-B14F-4D97-AF65-F5344CB8AC3E}">
        <p14:creationId xmlns:p14="http://schemas.microsoft.com/office/powerpoint/2010/main" val="182953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E3F706D-53FC-24E8-7490-F29C14602A50}"/>
              </a:ext>
            </a:extLst>
          </p:cNvPr>
          <p:cNvSpPr>
            <a:spLocks noGrp="1" noChangeArrowheads="1"/>
          </p:cNvSpPr>
          <p:nvPr>
            <p:ph type="title"/>
          </p:nvPr>
        </p:nvSpPr>
        <p:spPr bwMode="auto">
          <a:xfrm>
            <a:off x="1233114" y="1380805"/>
            <a:ext cx="486288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Introduction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54C4F2C5-A2E1-C025-0483-9D9852A6B705}"/>
              </a:ext>
            </a:extLst>
          </p:cNvPr>
          <p:cNvSpPr>
            <a:spLocks noGrp="1"/>
          </p:cNvSpPr>
          <p:nvPr>
            <p:ph idx="1"/>
          </p:nvPr>
        </p:nvSpPr>
        <p:spPr/>
        <p:txBody>
          <a:bodyPr>
            <a:normAutofit/>
          </a:bodyPr>
          <a:lstStyle/>
          <a:p>
            <a:pPr marL="0" indent="0">
              <a:buNone/>
            </a:pPr>
            <a:r>
              <a:rPr lang="en-US" dirty="0"/>
              <a:t>A budget tracker helps you </a:t>
            </a:r>
            <a:r>
              <a:rPr lang="en-US" b="1" dirty="0"/>
              <a:t>monitor your expenses, control your spending, and save efficiently</a:t>
            </a:r>
            <a:r>
              <a:rPr lang="en-US" dirty="0"/>
              <a:t>. It ensures you stay within your budget, avoid unnecessary expenses, and achieve financial goals without stress.</a:t>
            </a:r>
          </a:p>
          <a:p>
            <a:pPr marL="0" indent="0" algn="l">
              <a:buNone/>
            </a:pPr>
            <a:r>
              <a:rPr lang="en-US" b="0" i="0" dirty="0">
                <a:solidFill>
                  <a:srgbClr val="000000"/>
                </a:solidFill>
                <a:effectLst/>
                <a:latin typeface="Museo Rounded"/>
              </a:rPr>
              <a:t>In the UK:</a:t>
            </a:r>
          </a:p>
          <a:p>
            <a:pPr algn="l">
              <a:buFont typeface="Arial" panose="020B0604020202020204" pitchFamily="34" charset="0"/>
              <a:buChar char="•"/>
            </a:pPr>
            <a:r>
              <a:rPr lang="en-US" sz="2000" b="0" i="0" dirty="0">
                <a:solidFill>
                  <a:srgbClr val="000000"/>
                </a:solidFill>
                <a:effectLst/>
                <a:latin typeface="Museo Rounded"/>
              </a:rPr>
              <a:t>39% of adults (20.3 million) don’t feel confident managing their money</a:t>
            </a:r>
          </a:p>
          <a:p>
            <a:pPr algn="l">
              <a:buFont typeface="Arial" panose="020B0604020202020204" pitchFamily="34" charset="0"/>
              <a:buChar char="•"/>
            </a:pPr>
            <a:r>
              <a:rPr lang="en-US" sz="2000" b="0" i="0" dirty="0">
                <a:solidFill>
                  <a:srgbClr val="000000"/>
                </a:solidFill>
                <a:effectLst/>
                <a:latin typeface="Museo Rounded"/>
              </a:rPr>
              <a:t>11.5 million have less than £100 in savings</a:t>
            </a:r>
          </a:p>
          <a:p>
            <a:pPr algn="l">
              <a:buFont typeface="Arial" panose="020B0604020202020204" pitchFamily="34" charset="0"/>
              <a:buChar char="•"/>
            </a:pPr>
            <a:r>
              <a:rPr lang="en-US" sz="2000" b="0" i="0" dirty="0">
                <a:solidFill>
                  <a:srgbClr val="000000"/>
                </a:solidFill>
                <a:effectLst/>
                <a:latin typeface="Museo Rounded"/>
              </a:rPr>
              <a:t>nearly nine million of us are in serious debt, and only around a third receive help.</a:t>
            </a:r>
          </a:p>
          <a:p>
            <a:pPr marL="0" indent="0">
              <a:buNone/>
            </a:pPr>
            <a:endParaRPr lang="en-IN" dirty="0"/>
          </a:p>
        </p:txBody>
      </p:sp>
    </p:spTree>
    <p:extLst>
      <p:ext uri="{BB962C8B-B14F-4D97-AF65-F5344CB8AC3E}">
        <p14:creationId xmlns:p14="http://schemas.microsoft.com/office/powerpoint/2010/main" val="115044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0E71-0A86-7BFC-1699-71391DFCABB3}"/>
              </a:ext>
            </a:extLst>
          </p:cNvPr>
          <p:cNvSpPr>
            <a:spLocks noGrp="1"/>
          </p:cNvSpPr>
          <p:nvPr>
            <p:ph type="title"/>
          </p:nvPr>
        </p:nvSpPr>
        <p:spPr/>
        <p:txBody>
          <a:bodyPr>
            <a:normAutofit fontScale="90000"/>
          </a:bodyPr>
          <a:lstStyle/>
          <a:p>
            <a:r>
              <a:rPr lang="en-IN" dirty="0"/>
              <a:t>Survey of Existing applications – Money manager</a:t>
            </a:r>
          </a:p>
        </p:txBody>
      </p:sp>
      <p:sp>
        <p:nvSpPr>
          <p:cNvPr id="3" name="Content Placeholder 2">
            <a:extLst>
              <a:ext uri="{FF2B5EF4-FFF2-40B4-BE49-F238E27FC236}">
                <a16:creationId xmlns:a16="http://schemas.microsoft.com/office/drawing/2014/main" id="{61E3BE76-BDA6-9B6A-540C-324EFF666BEA}"/>
              </a:ext>
            </a:extLst>
          </p:cNvPr>
          <p:cNvSpPr>
            <a:spLocks noGrp="1"/>
          </p:cNvSpPr>
          <p:nvPr>
            <p:ph idx="1"/>
          </p:nvPr>
        </p:nvSpPr>
        <p:spPr/>
        <p:txBody>
          <a:bodyPr>
            <a:normAutofit/>
          </a:bodyPr>
          <a:lstStyle/>
          <a:p>
            <a:pPr marL="0" indent="0">
              <a:buNone/>
            </a:pPr>
            <a:r>
              <a:rPr lang="en-US" b="0" i="0" dirty="0">
                <a:solidFill>
                  <a:srgbClr val="5F6368"/>
                </a:solidFill>
                <a:effectLst/>
                <a:latin typeface="Roboto" panose="02000000000000000000" pitchFamily="2" charset="0"/>
              </a:rPr>
              <a:t>Response 1:</a:t>
            </a:r>
          </a:p>
        </p:txBody>
      </p:sp>
      <p:pic>
        <p:nvPicPr>
          <p:cNvPr id="5" name="Picture 4">
            <a:extLst>
              <a:ext uri="{FF2B5EF4-FFF2-40B4-BE49-F238E27FC236}">
                <a16:creationId xmlns:a16="http://schemas.microsoft.com/office/drawing/2014/main" id="{12AE0553-5CFB-23A4-7EE7-228E75014386}"/>
              </a:ext>
            </a:extLst>
          </p:cNvPr>
          <p:cNvPicPr>
            <a:picLocks noChangeAspect="1"/>
          </p:cNvPicPr>
          <p:nvPr/>
        </p:nvPicPr>
        <p:blipFill>
          <a:blip r:embed="rId2"/>
          <a:stretch>
            <a:fillRect/>
          </a:stretch>
        </p:blipFill>
        <p:spPr>
          <a:xfrm>
            <a:off x="1295401" y="2630482"/>
            <a:ext cx="10149510" cy="2962688"/>
          </a:xfrm>
          <a:prstGeom prst="rect">
            <a:avLst/>
          </a:prstGeom>
        </p:spPr>
      </p:pic>
    </p:spTree>
    <p:extLst>
      <p:ext uri="{BB962C8B-B14F-4D97-AF65-F5344CB8AC3E}">
        <p14:creationId xmlns:p14="http://schemas.microsoft.com/office/powerpoint/2010/main" val="238033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D7ED-544B-1E40-6467-FE25CA7CF23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7E07D2F-0C01-90BB-327F-3147AF4CA96E}"/>
              </a:ext>
            </a:extLst>
          </p:cNvPr>
          <p:cNvSpPr>
            <a:spLocks noGrp="1"/>
          </p:cNvSpPr>
          <p:nvPr>
            <p:ph idx="1"/>
          </p:nvPr>
        </p:nvSpPr>
        <p:spPr>
          <a:xfrm>
            <a:off x="838200" y="1165667"/>
            <a:ext cx="10515600" cy="4351338"/>
          </a:xfrm>
        </p:spPr>
        <p:txBody>
          <a:bodyPr/>
          <a:lstStyle/>
          <a:p>
            <a:pPr marL="0" indent="0">
              <a:buNone/>
            </a:pPr>
            <a:endParaRPr lang="en-US" b="0" i="0" dirty="0">
              <a:solidFill>
                <a:srgbClr val="5F6368"/>
              </a:solidFill>
              <a:effectLst/>
              <a:latin typeface="Roboto" panose="02000000000000000000" pitchFamily="2" charset="0"/>
            </a:endParaRPr>
          </a:p>
          <a:p>
            <a:pPr marL="0" indent="0">
              <a:buNone/>
            </a:pPr>
            <a:r>
              <a:rPr lang="en-US" b="0" i="0" dirty="0">
                <a:solidFill>
                  <a:srgbClr val="5F6368"/>
                </a:solidFill>
                <a:effectLst/>
                <a:latin typeface="Roboto" panose="02000000000000000000" pitchFamily="2" charset="0"/>
              </a:rPr>
              <a:t>Review from a similar app</a:t>
            </a:r>
          </a:p>
          <a:p>
            <a:pPr marL="0" indent="0">
              <a:buNone/>
            </a:pPr>
            <a:endParaRPr lang="en-US" b="0" i="0" dirty="0">
              <a:solidFill>
                <a:srgbClr val="5F6368"/>
              </a:solidFill>
              <a:effectLst/>
              <a:latin typeface="Roboto" panose="02000000000000000000" pitchFamily="2" charset="0"/>
            </a:endParaRPr>
          </a:p>
          <a:p>
            <a:pPr marL="0" indent="0">
              <a:buNone/>
            </a:pPr>
            <a:r>
              <a:rPr lang="en-US" b="0" i="0" dirty="0">
                <a:solidFill>
                  <a:srgbClr val="5F6368"/>
                </a:solidFill>
                <a:effectLst/>
                <a:latin typeface="Roboto" panose="02000000000000000000" pitchFamily="2" charset="0"/>
              </a:rPr>
              <a:t>Its a very good app simple and easy to understand. But it need an option for SIP and SIP step up investment and all other investment options. And the UI could be made more attractive. Many icons for different types of transactions. And I think Income should be in Green, Expenses in Red, Transfer in Blue and Total in White. I hope you consider my suggestions.</a:t>
            </a:r>
            <a:endParaRPr lang="en-IN" dirty="0"/>
          </a:p>
        </p:txBody>
      </p:sp>
      <p:pic>
        <p:nvPicPr>
          <p:cNvPr id="5" name="Picture 4">
            <a:extLst>
              <a:ext uri="{FF2B5EF4-FFF2-40B4-BE49-F238E27FC236}">
                <a16:creationId xmlns:a16="http://schemas.microsoft.com/office/drawing/2014/main" id="{F019E70E-9283-7D06-C834-BF16252F6B54}"/>
              </a:ext>
            </a:extLst>
          </p:cNvPr>
          <p:cNvPicPr>
            <a:picLocks noChangeAspect="1"/>
          </p:cNvPicPr>
          <p:nvPr/>
        </p:nvPicPr>
        <p:blipFill>
          <a:blip r:embed="rId2"/>
          <a:stretch>
            <a:fillRect/>
          </a:stretch>
        </p:blipFill>
        <p:spPr>
          <a:xfrm>
            <a:off x="838200" y="2402423"/>
            <a:ext cx="10365188" cy="3473445"/>
          </a:xfrm>
          <a:prstGeom prst="rect">
            <a:avLst/>
          </a:prstGeom>
        </p:spPr>
      </p:pic>
    </p:spTree>
    <p:extLst>
      <p:ext uri="{BB962C8B-B14F-4D97-AF65-F5344CB8AC3E}">
        <p14:creationId xmlns:p14="http://schemas.microsoft.com/office/powerpoint/2010/main" val="130734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85C9-DB00-B3F6-9803-374A3707F952}"/>
              </a:ext>
            </a:extLst>
          </p:cNvPr>
          <p:cNvSpPr>
            <a:spLocks noGrp="1"/>
          </p:cNvSpPr>
          <p:nvPr>
            <p:ph type="title"/>
          </p:nvPr>
        </p:nvSpPr>
        <p:spPr/>
        <p:txBody>
          <a:bodyPr/>
          <a:lstStyle/>
          <a:p>
            <a:r>
              <a:rPr lang="en-IN" dirty="0"/>
              <a:t>Budget Tracker Features</a:t>
            </a:r>
          </a:p>
        </p:txBody>
      </p:sp>
      <p:sp>
        <p:nvSpPr>
          <p:cNvPr id="4" name="Rectangle 1">
            <a:extLst>
              <a:ext uri="{FF2B5EF4-FFF2-40B4-BE49-F238E27FC236}">
                <a16:creationId xmlns:a16="http://schemas.microsoft.com/office/drawing/2014/main" id="{479928A4-5E12-98B1-A6DE-918E47B86446}"/>
              </a:ext>
            </a:extLst>
          </p:cNvPr>
          <p:cNvSpPr>
            <a:spLocks noGrp="1" noChangeArrowheads="1"/>
          </p:cNvSpPr>
          <p:nvPr>
            <p:ph idx="1"/>
          </p:nvPr>
        </p:nvSpPr>
        <p:spPr bwMode="auto">
          <a:xfrm>
            <a:off x="838200" y="2708634"/>
            <a:ext cx="1040868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Secure Account Creation</a:t>
            </a:r>
            <a:r>
              <a:rPr kumimoji="0" lang="en-US" altLang="en-US" sz="1800" b="0" i="0" u="none" strike="noStrike" cap="none" normalizeH="0" baseline="0" dirty="0">
                <a:ln>
                  <a:noFill/>
                </a:ln>
                <a:solidFill>
                  <a:schemeClr val="tx1"/>
                </a:solidFill>
                <a:effectLst/>
                <a:latin typeface="Arial" panose="020B0604020202020204" pitchFamily="34" charset="0"/>
              </a:rPr>
              <a:t> – Sign up and log in using Firebase authentication.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Google Messages Integration</a:t>
            </a:r>
            <a:r>
              <a:rPr kumimoji="0" lang="en-US" altLang="en-US" sz="1800" b="0" i="0" u="none" strike="noStrike" cap="none" normalizeH="0" baseline="0" dirty="0">
                <a:ln>
                  <a:noFill/>
                </a:ln>
                <a:solidFill>
                  <a:schemeClr val="tx1"/>
                </a:solidFill>
                <a:effectLst/>
                <a:latin typeface="Arial" panose="020B0604020202020204" pitchFamily="34" charset="0"/>
              </a:rPr>
              <a:t> – Automatically retrieve and categorize expense-related messages.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Drag &amp; Drop Simplicity</a:t>
            </a:r>
            <a:r>
              <a:rPr kumimoji="0" lang="en-US" altLang="en-US" sz="1800" b="0" i="0" u="none" strike="noStrike" cap="none" normalizeH="0" baseline="0" dirty="0">
                <a:ln>
                  <a:noFill/>
                </a:ln>
                <a:solidFill>
                  <a:schemeClr val="tx1"/>
                </a:solidFill>
                <a:effectLst/>
                <a:latin typeface="Arial" panose="020B0604020202020204" pitchFamily="34" charset="0"/>
              </a:rPr>
              <a:t> – Easily organize transactions with an intuitive interface.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Sync</a:t>
            </a:r>
            <a:r>
              <a:rPr kumimoji="0" lang="en-US" altLang="en-US" sz="1800" b="0" i="0" u="none" strike="noStrike" cap="none" normalizeH="0" baseline="0" dirty="0">
                <a:ln>
                  <a:noFill/>
                </a:ln>
                <a:solidFill>
                  <a:schemeClr val="tx1"/>
                </a:solidFill>
                <a:effectLst/>
                <a:latin typeface="Arial" panose="020B0604020202020204" pitchFamily="34" charset="0"/>
              </a:rPr>
              <a:t> – Access your budget data across multiple devices seamlessly.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 Categories</a:t>
            </a:r>
            <a:r>
              <a:rPr kumimoji="0" lang="en-US" altLang="en-US" sz="1800" b="0" i="0" u="none" strike="noStrike" cap="none" normalizeH="0" baseline="0" dirty="0">
                <a:ln>
                  <a:noFill/>
                </a:ln>
                <a:solidFill>
                  <a:schemeClr val="tx1"/>
                </a:solidFill>
                <a:effectLst/>
                <a:latin typeface="Arial" panose="020B0604020202020204" pitchFamily="34" charset="0"/>
              </a:rPr>
              <a:t> – Add, edit, or remove categories to personalize your expense tracking. </a:t>
            </a:r>
          </a:p>
        </p:txBody>
      </p:sp>
    </p:spTree>
    <p:extLst>
      <p:ext uri="{BB962C8B-B14F-4D97-AF65-F5344CB8AC3E}">
        <p14:creationId xmlns:p14="http://schemas.microsoft.com/office/powerpoint/2010/main" val="693255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68E-B98B-BC58-39BB-AF299AE0D341}"/>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A94559E9-C5D7-8F9F-5913-9E96E16732D2}"/>
              </a:ext>
            </a:extLst>
          </p:cNvPr>
          <p:cNvSpPr>
            <a:spLocks noGrp="1"/>
          </p:cNvSpPr>
          <p:nvPr>
            <p:ph idx="1"/>
          </p:nvPr>
        </p:nvSpPr>
        <p:spPr/>
        <p:txBody>
          <a:bodyPr>
            <a:normAutofit lnSpcReduction="10000"/>
          </a:bodyPr>
          <a:lstStyle/>
          <a:p>
            <a:r>
              <a:rPr lang="en-IN" dirty="0"/>
              <a:t>Selenium</a:t>
            </a:r>
          </a:p>
          <a:p>
            <a:pPr marL="0" indent="0">
              <a:buNone/>
            </a:pPr>
            <a:r>
              <a:rPr lang="en-IN" dirty="0"/>
              <a:t>Automates web browser interactions.</a:t>
            </a:r>
          </a:p>
          <a:p>
            <a:pPr marL="0" indent="0">
              <a:buNone/>
            </a:pPr>
            <a:r>
              <a:rPr lang="en-IN" dirty="0"/>
              <a:t>Key Components:</a:t>
            </a:r>
          </a:p>
          <a:p>
            <a:pPr marL="0" indent="0">
              <a:buNone/>
            </a:pPr>
            <a:r>
              <a:rPr lang="en-IN" dirty="0" err="1"/>
              <a:t>webdriver</a:t>
            </a:r>
            <a:r>
              <a:rPr lang="en-IN" dirty="0"/>
              <a:t> – Controls the browser.</a:t>
            </a:r>
          </a:p>
          <a:p>
            <a:pPr marL="0" indent="0">
              <a:buNone/>
            </a:pPr>
            <a:r>
              <a:rPr lang="en-IN" dirty="0"/>
              <a:t>By – Locates elements on the page.</a:t>
            </a:r>
          </a:p>
          <a:p>
            <a:pPr marL="0" indent="0">
              <a:buNone/>
            </a:pPr>
            <a:r>
              <a:rPr lang="en-IN" dirty="0" err="1"/>
              <a:t>WebDriverWait</a:t>
            </a:r>
            <a:r>
              <a:rPr lang="en-IN" dirty="0"/>
              <a:t> – Waits for elements to appear.</a:t>
            </a:r>
          </a:p>
          <a:p>
            <a:pPr marL="0" indent="0">
              <a:buNone/>
            </a:pPr>
            <a:r>
              <a:rPr lang="en-IN" dirty="0" err="1"/>
              <a:t>expected_conditions</a:t>
            </a:r>
            <a:r>
              <a:rPr lang="en-IN" dirty="0"/>
              <a:t> – Defines conditions for waiting.</a:t>
            </a:r>
          </a:p>
        </p:txBody>
      </p:sp>
    </p:spTree>
    <p:extLst>
      <p:ext uri="{BB962C8B-B14F-4D97-AF65-F5344CB8AC3E}">
        <p14:creationId xmlns:p14="http://schemas.microsoft.com/office/powerpoint/2010/main" val="38914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ABD4-F910-A407-0467-4094DB641995}"/>
              </a:ext>
            </a:extLst>
          </p:cNvPr>
          <p:cNvSpPr>
            <a:spLocks noGrp="1"/>
          </p:cNvSpPr>
          <p:nvPr>
            <p:ph type="title"/>
          </p:nvPr>
        </p:nvSpPr>
        <p:spPr/>
        <p:txBody>
          <a:bodyPr/>
          <a:lstStyle/>
          <a:p>
            <a:r>
              <a:rPr lang="en-IN" dirty="0"/>
              <a:t>How Messages Are Retrieved</a:t>
            </a:r>
          </a:p>
        </p:txBody>
      </p:sp>
      <p:sp>
        <p:nvSpPr>
          <p:cNvPr id="10" name="Rectangle 7">
            <a:extLst>
              <a:ext uri="{FF2B5EF4-FFF2-40B4-BE49-F238E27FC236}">
                <a16:creationId xmlns:a16="http://schemas.microsoft.com/office/drawing/2014/main" id="{46C59EFF-3CF2-F4DE-AF99-E3C07C9FC8CC}"/>
              </a:ext>
            </a:extLst>
          </p:cNvPr>
          <p:cNvSpPr>
            <a:spLocks noGrp="1" noChangeArrowheads="1"/>
          </p:cNvSpPr>
          <p:nvPr>
            <p:ph idx="1"/>
          </p:nvPr>
        </p:nvSpPr>
        <p:spPr bwMode="auto">
          <a:xfrm>
            <a:off x="771277" y="2710477"/>
            <a:ext cx="1004249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Setup WebDriver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Chrome browser session is initiated using Selenium WebDriver.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User Login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user logs into Google Messages via QR code authentication.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Select Contact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script searches for a specific</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Load All Messages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script scrolls down the conversation to ensure all messages are loaded.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Extract Messages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All messages are retrieved using a CSS selector</a:t>
            </a:r>
          </a:p>
        </p:txBody>
      </p:sp>
    </p:spTree>
    <p:extLst>
      <p:ext uri="{BB962C8B-B14F-4D97-AF65-F5344CB8AC3E}">
        <p14:creationId xmlns:p14="http://schemas.microsoft.com/office/powerpoint/2010/main" val="137526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5889E-2C8D-C2BB-5D42-20C3BC654F8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55B0053C-4E0E-5257-8ABD-3883D4B8FE7A}"/>
              </a:ext>
            </a:extLst>
          </p:cNvPr>
          <p:cNvSpPr>
            <a:spLocks noGrp="1"/>
          </p:cNvSpPr>
          <p:nvPr>
            <p:ph idx="1"/>
          </p:nvPr>
        </p:nvSpPr>
        <p:spPr/>
        <p:txBody>
          <a:bodyPr/>
          <a:lstStyle/>
          <a:p>
            <a:r>
              <a:rPr lang="en-IN" dirty="0"/>
              <a:t> </a:t>
            </a:r>
          </a:p>
        </p:txBody>
      </p:sp>
      <p:pic>
        <p:nvPicPr>
          <p:cNvPr id="5" name="Picture 4">
            <a:extLst>
              <a:ext uri="{FF2B5EF4-FFF2-40B4-BE49-F238E27FC236}">
                <a16:creationId xmlns:a16="http://schemas.microsoft.com/office/drawing/2014/main" id="{F714F5FB-9E4A-8999-3595-8A081CBA25DD}"/>
              </a:ext>
            </a:extLst>
          </p:cNvPr>
          <p:cNvPicPr>
            <a:picLocks noChangeAspect="1"/>
          </p:cNvPicPr>
          <p:nvPr/>
        </p:nvPicPr>
        <p:blipFill>
          <a:blip r:embed="rId2"/>
          <a:stretch>
            <a:fillRect/>
          </a:stretch>
        </p:blipFill>
        <p:spPr>
          <a:xfrm>
            <a:off x="1137037" y="1089000"/>
            <a:ext cx="9759559" cy="4680000"/>
          </a:xfrm>
          <a:prstGeom prst="rect">
            <a:avLst/>
          </a:prstGeom>
        </p:spPr>
      </p:pic>
    </p:spTree>
    <p:extLst>
      <p:ext uri="{BB962C8B-B14F-4D97-AF65-F5344CB8AC3E}">
        <p14:creationId xmlns:p14="http://schemas.microsoft.com/office/powerpoint/2010/main" val="268074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299F-D306-8D2F-C886-CBE928EEB3B3}"/>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8AF1A3AD-F738-0FBB-5030-0676D462FD8B}"/>
              </a:ext>
            </a:extLst>
          </p:cNvPr>
          <p:cNvPicPr>
            <a:picLocks noGrp="1" noChangeAspect="1"/>
          </p:cNvPicPr>
          <p:nvPr>
            <p:ph idx="1"/>
          </p:nvPr>
        </p:nvPicPr>
        <p:blipFill>
          <a:blip r:embed="rId2"/>
          <a:stretch>
            <a:fillRect/>
          </a:stretch>
        </p:blipFill>
        <p:spPr>
          <a:xfrm>
            <a:off x="1169286" y="1208599"/>
            <a:ext cx="9859173" cy="4666740"/>
          </a:xfrm>
        </p:spPr>
      </p:pic>
    </p:spTree>
    <p:extLst>
      <p:ext uri="{BB962C8B-B14F-4D97-AF65-F5344CB8AC3E}">
        <p14:creationId xmlns:p14="http://schemas.microsoft.com/office/powerpoint/2010/main" val="41799825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50</TotalTime>
  <Words>818</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Unicode MS</vt:lpstr>
      <vt:lpstr>Garamond</vt:lpstr>
      <vt:lpstr>Museo Rounded</vt:lpstr>
      <vt:lpstr>Roboto</vt:lpstr>
      <vt:lpstr>Organic</vt:lpstr>
      <vt:lpstr>Budget tracker</vt:lpstr>
      <vt:lpstr>Introduction </vt:lpstr>
      <vt:lpstr>Survey of Existing applications – Money manager</vt:lpstr>
      <vt:lpstr> </vt:lpstr>
      <vt:lpstr>Budget Tracker Features</vt:lpstr>
      <vt:lpstr>Technologies used</vt:lpstr>
      <vt:lpstr>How Messages Are Retrieved</vt:lpstr>
      <vt:lpstr> </vt:lpstr>
      <vt:lpstr> </vt:lpstr>
      <vt:lpstr>Sample Code for Retrieving Messages from Google Messages</vt:lpstr>
      <vt:lpstr>Sample output</vt:lpstr>
      <vt:lpstr>Usage of Design Patterns in Message Extraction</vt:lpstr>
      <vt:lpstr>2. Singleton Pattern</vt:lpstr>
      <vt:lpstr>Future implementation / Additional features: Extract Registration ID and Amount</vt:lpstr>
      <vt:lpstr>Plotting Retrieved Data in Budget Tracker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vamsi vardhan</dc:creator>
  <cp:lastModifiedBy>vamsi vardhan</cp:lastModifiedBy>
  <cp:revision>1</cp:revision>
  <dcterms:created xsi:type="dcterms:W3CDTF">2025-01-29T05:49:17Z</dcterms:created>
  <dcterms:modified xsi:type="dcterms:W3CDTF">2025-02-04T08:37:41Z</dcterms:modified>
</cp:coreProperties>
</file>