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6" r:id="rId4"/>
    <p:sldId id="267" r:id="rId5"/>
    <p:sldId id="268" r:id="rId6"/>
    <p:sldId id="269" r:id="rId7"/>
    <p:sldId id="270" r:id="rId8"/>
    <p:sldId id="271" r:id="rId9"/>
    <p:sldId id="272" r:id="rId10"/>
    <p:sldId id="273" r:id="rId11"/>
    <p:sldId id="280" r:id="rId12"/>
    <p:sldId id="274" r:id="rId13"/>
    <p:sldId id="277" r:id="rId14"/>
    <p:sldId id="276" r:id="rId15"/>
    <p:sldId id="278" r:id="rId16"/>
    <p:sldId id="279" r:id="rId17"/>
    <p:sldId id="28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1520"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240978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387344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3511277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286061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295233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pPr/>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275708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pPr/>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1357690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pPr/>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148820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237373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3753388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2714523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6/21/2022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a:p>
        </p:txBody>
      </p:sp>
    </p:spTree>
    <p:extLst>
      <p:ext uri="{BB962C8B-B14F-4D97-AF65-F5344CB8AC3E}">
        <p14:creationId xmlns:p14="http://schemas.microsoft.com/office/powerpoint/2010/main" val="21005166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direct.com/topics/agricultural-and-biological-sciences/cells" TargetMode="External"/><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id="{2C929152-1FC4-6124-BEB7-68C2026D1257}"/>
              </a:ext>
            </a:extLst>
          </p:cNvPr>
          <p:cNvSpPr txBox="1"/>
          <p:nvPr/>
        </p:nvSpPr>
        <p:spPr>
          <a:xfrm>
            <a:off x="2288915" y="6372867"/>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id="{6DE2409C-707C-96A1-8668-B0A64DAE070F}"/>
              </a:ext>
            </a:extLst>
          </p:cNvPr>
          <p:cNvSpPr txBox="1"/>
          <p:nvPr/>
        </p:nvSpPr>
        <p:spPr>
          <a:xfrm>
            <a:off x="359278" y="6445736"/>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id="{12521675-F94E-D6C7-B508-13CA2EE5E814}"/>
              </a:ext>
            </a:extLst>
          </p:cNvPr>
          <p:cNvSpPr txBox="1"/>
          <p:nvPr/>
        </p:nvSpPr>
        <p:spPr>
          <a:xfrm>
            <a:off x="6544108" y="6445736"/>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a:t>1 </a:t>
            </a:r>
          </a:p>
        </p:txBody>
      </p:sp>
      <p:graphicFrame>
        <p:nvGraphicFramePr>
          <p:cNvPr id="7" name="Table 6">
            <a:extLst>
              <a:ext uri="{FF2B5EF4-FFF2-40B4-BE49-F238E27FC236}">
                <a16:creationId xmlns:a16="http://schemas.microsoft.com/office/drawing/2014/main" id="{8B0FB66D-1FCE-7217-7274-16B1126711E7}"/>
              </a:ext>
            </a:extLst>
          </p:cNvPr>
          <p:cNvGraphicFramePr>
            <a:graphicFrameLocks noGrp="1"/>
          </p:cNvGraphicFramePr>
          <p:nvPr>
            <p:extLst>
              <p:ext uri="{D42A27DB-BD31-4B8C-83A1-F6EECF244321}">
                <p14:modId xmlns:p14="http://schemas.microsoft.com/office/powerpoint/2010/main" val="3637739052"/>
              </p:ext>
            </p:extLst>
          </p:nvPr>
        </p:nvGraphicFramePr>
        <p:xfrm>
          <a:off x="260111" y="1294987"/>
          <a:ext cx="8597440" cy="1136138"/>
        </p:xfrm>
        <a:graphic>
          <a:graphicData uri="http://schemas.openxmlformats.org/drawingml/2006/table">
            <a:tbl>
              <a:tblPr firstRow="1" bandRow="1">
                <a:tableStyleId>{5C22544A-7EE6-4342-B048-85BDC9FD1C3A}</a:tableStyleId>
              </a:tblPr>
              <a:tblGrid>
                <a:gridCol w="4182059">
                  <a:extLst>
                    <a:ext uri="{9D8B030D-6E8A-4147-A177-3AD203B41FA5}">
                      <a16:colId xmlns:a16="http://schemas.microsoft.com/office/drawing/2014/main" val="2564567181"/>
                    </a:ext>
                  </a:extLst>
                </a:gridCol>
                <a:gridCol w="208280">
                  <a:extLst>
                    <a:ext uri="{9D8B030D-6E8A-4147-A177-3AD203B41FA5}">
                      <a16:colId xmlns:a16="http://schemas.microsoft.com/office/drawing/2014/main" val="1464971605"/>
                    </a:ext>
                  </a:extLst>
                </a:gridCol>
                <a:gridCol w="4207101">
                  <a:extLst>
                    <a:ext uri="{9D8B030D-6E8A-4147-A177-3AD203B41FA5}">
                      <a16:colId xmlns:a16="http://schemas.microsoft.com/office/drawing/2014/main" val="1282456386"/>
                    </a:ext>
                  </a:extLst>
                </a:gridCol>
              </a:tblGrid>
              <a:tr h="616415">
                <a:tc gridSpan="3">
                  <a:txBody>
                    <a:bodyPr/>
                    <a:lstStyle/>
                    <a:p>
                      <a:pPr marL="0" lvl="0" algn="ctr">
                        <a:lnSpc>
                          <a:spcPts val="4130"/>
                        </a:lnSpc>
                        <a:spcBef>
                          <a:spcPts val="0"/>
                        </a:spcBef>
                        <a:spcAft>
                          <a:spcPts val="0"/>
                        </a:spcAft>
                        <a:buNone/>
                      </a:pPr>
                      <a:r>
                        <a:rPr lang="en-IN" sz="2700" kern="1200" spc="-5" dirty="0">
                          <a:effectLst/>
                        </a:rPr>
                        <a:t>PLANT DISEASE PREDICTION &amp; CLASSIFICATION</a:t>
                      </a:r>
                      <a:endParaRPr lang="en-US" spc="-5" dirty="0"/>
                    </a:p>
                  </a:txBody>
                  <a:tcPr marL="68580" marR="68580" marT="34290" marB="3429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24360381"/>
                  </a:ext>
                </a:extLst>
              </a:tr>
              <a:tr h="519723">
                <a:tc>
                  <a:txBody>
                    <a:bodyPr/>
                    <a:lstStyle/>
                    <a:p>
                      <a:pPr marL="393065" indent="-173355" algn="ctr" rtl="0" eaLnBrk="1" latinLnBrk="0" hangingPunct="1">
                        <a:spcBef>
                          <a:spcPts val="35"/>
                        </a:spcBef>
                        <a:spcAft>
                          <a:spcPts val="0"/>
                        </a:spcAft>
                        <a:buClrTx/>
                        <a:buSzPts val="2000"/>
                        <a:buFont typeface="Arial" panose="020B0604020202020204" pitchFamily="34" charset="0"/>
                        <a:buChar char="•"/>
                      </a:pPr>
                      <a:r>
                        <a:rPr lang="en-US" sz="1500" kern="1200" spc="-5">
                          <a:effectLst/>
                        </a:rPr>
                        <a:t>NAME OF THE</a:t>
                      </a:r>
                      <a:r>
                        <a:rPr lang="en-US" sz="1500" kern="1200" spc="-90">
                          <a:effectLst/>
                        </a:rPr>
                        <a:t> </a:t>
                      </a:r>
                      <a:r>
                        <a:rPr lang="en-US" sz="1500" kern="1200" spc="-30">
                          <a:effectLst/>
                        </a:rPr>
                        <a:t>SUPERVISOR</a:t>
                      </a:r>
                      <a:r>
                        <a:rPr lang="en-US" sz="1500" kern="1200">
                          <a:effectLst/>
                        </a:rPr>
                        <a:t> </a:t>
                      </a:r>
                      <a:endParaRPr lang="en-US" sz="1500">
                        <a:effectLst/>
                      </a:endParaRPr>
                    </a:p>
                  </a:txBody>
                  <a:tcPr marL="0" marR="0" marT="0" marB="0" anchor="ctr"/>
                </a:tc>
                <a:tc>
                  <a:txBody>
                    <a:bodyPr/>
                    <a:lstStyle/>
                    <a:p>
                      <a:pPr marL="0" algn="l" rtl="0" eaLnBrk="1" latinLnBrk="0" hangingPunct="1">
                        <a:spcBef>
                          <a:spcPts val="0"/>
                        </a:spcBef>
                        <a:spcAft>
                          <a:spcPts val="0"/>
                        </a:spcAft>
                      </a:pPr>
                      <a:endParaRPr lang="en-US" sz="1500" kern="1200">
                        <a:solidFill>
                          <a:schemeClr val="tx1"/>
                        </a:solidFill>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1042035" indent="-173355" algn="l" rtl="0" eaLnBrk="1" latinLnBrk="0" hangingPunct="1">
                        <a:spcBef>
                          <a:spcPts val="35"/>
                        </a:spcBef>
                        <a:spcAft>
                          <a:spcPts val="0"/>
                        </a:spcAft>
                        <a:buClrTx/>
                        <a:buSzPts val="2000"/>
                        <a:buFont typeface="Arial" panose="020B0604020202020204" pitchFamily="34" charset="0"/>
                        <a:buChar char="•"/>
                      </a:pPr>
                      <a:r>
                        <a:rPr lang="en-US" sz="1500" kern="1200" spc="-5" dirty="0">
                          <a:effectLst/>
                        </a:rPr>
                        <a:t>  PROJECT</a:t>
                      </a:r>
                      <a:r>
                        <a:rPr lang="en-US" sz="1500" kern="1200" spc="-65" dirty="0">
                          <a:effectLst/>
                        </a:rPr>
                        <a:t> </a:t>
                      </a:r>
                      <a:r>
                        <a:rPr lang="en-US" sz="1500" kern="1200" spc="-5" dirty="0">
                          <a:effectLst/>
                        </a:rPr>
                        <a:t>MEMBERS</a:t>
                      </a:r>
                      <a:r>
                        <a:rPr lang="en-US" sz="1500" kern="1200" dirty="0">
                          <a:effectLst/>
                        </a:rPr>
                        <a:t> </a:t>
                      </a:r>
                      <a:endParaRPr lang="en-US" sz="1500" dirty="0">
                        <a:effectLst/>
                      </a:endParaRPr>
                    </a:p>
                  </a:txBody>
                  <a:tcPr marL="0" marR="0" marT="0" marB="0" anchor="ctr"/>
                </a:tc>
                <a:extLst>
                  <a:ext uri="{0D108BD9-81ED-4DB2-BD59-A6C34878D82A}">
                    <a16:rowId xmlns:a16="http://schemas.microsoft.com/office/drawing/2014/main" val="1905929370"/>
                  </a:ext>
                </a:extLst>
              </a:tr>
            </a:tbl>
          </a:graphicData>
        </a:graphic>
      </p:graphicFrame>
      <p:pic>
        <p:nvPicPr>
          <p:cNvPr id="12" name="Picture 12" descr="Shape, rectangle&#10;&#10;Description automatically generated">
            <a:extLst>
              <a:ext uri="{FF2B5EF4-FFF2-40B4-BE49-F238E27FC236}">
                <a16:creationId xmlns:a16="http://schemas.microsoft.com/office/drawing/2014/main" id="{B585150C-8D62-3B67-DFCD-F7E71DC65DB5}"/>
              </a:ext>
            </a:extLst>
          </p:cNvPr>
          <p:cNvPicPr>
            <a:picLocks noChangeAspect="1"/>
          </p:cNvPicPr>
          <p:nvPr/>
        </p:nvPicPr>
        <p:blipFill>
          <a:blip r:embed="rId3"/>
          <a:stretch>
            <a:fillRect/>
          </a:stretch>
        </p:blipFill>
        <p:spPr>
          <a:xfrm>
            <a:off x="4650560" y="2620850"/>
            <a:ext cx="4188755" cy="3578785"/>
          </a:xfrm>
          <a:prstGeom prst="rect">
            <a:avLst/>
          </a:prstGeom>
        </p:spPr>
      </p:pic>
      <p:pic>
        <p:nvPicPr>
          <p:cNvPr id="13" name="Picture 12" descr="Shape, rectangle&#10;&#10;Description automatically generated">
            <a:extLst>
              <a:ext uri="{FF2B5EF4-FFF2-40B4-BE49-F238E27FC236}">
                <a16:creationId xmlns:a16="http://schemas.microsoft.com/office/drawing/2014/main" id="{B34F533E-B783-2D71-4371-9C6A4E90AB88}"/>
              </a:ext>
            </a:extLst>
          </p:cNvPr>
          <p:cNvPicPr>
            <a:picLocks noChangeAspect="1"/>
          </p:cNvPicPr>
          <p:nvPr/>
        </p:nvPicPr>
        <p:blipFill>
          <a:blip r:embed="rId3"/>
          <a:stretch>
            <a:fillRect/>
          </a:stretch>
        </p:blipFill>
        <p:spPr>
          <a:xfrm>
            <a:off x="266284" y="2620849"/>
            <a:ext cx="4179387" cy="3580868"/>
          </a:xfrm>
          <a:prstGeom prst="rect">
            <a:avLst/>
          </a:prstGeom>
        </p:spPr>
      </p:pic>
      <p:sp>
        <p:nvSpPr>
          <p:cNvPr id="14" name="TextBox 13">
            <a:extLst>
              <a:ext uri="{FF2B5EF4-FFF2-40B4-BE49-F238E27FC236}">
                <a16:creationId xmlns:a16="http://schemas.microsoft.com/office/drawing/2014/main" id="{52540495-8997-F84F-244C-B597E4D39FD1}"/>
              </a:ext>
            </a:extLst>
          </p:cNvPr>
          <p:cNvSpPr txBox="1"/>
          <p:nvPr/>
        </p:nvSpPr>
        <p:spPr>
          <a:xfrm>
            <a:off x="4723313" y="2733589"/>
            <a:ext cx="4062103" cy="56169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IN" sz="1600" b="1" spc="-19">
                <a:latin typeface="Times New Roman"/>
                <a:cs typeface="Times New Roman"/>
              </a:rPr>
              <a:t>DEPARTMENT OF COMPUTER SCIENCE </a:t>
            </a:r>
            <a:endParaRPr lang="en-US" sz="1600" b="1">
              <a:latin typeface="Times New Roman"/>
              <a:cs typeface="Calibri"/>
            </a:endParaRPr>
          </a:p>
          <a:p>
            <a:pPr algn="ctr"/>
            <a:r>
              <a:rPr lang="en-IN" sz="1600" b="1" spc="-19">
                <a:latin typeface="Times New Roman"/>
                <a:cs typeface="Times New Roman"/>
              </a:rPr>
              <a:t>&amp;  ENGINEERING</a:t>
            </a:r>
          </a:p>
        </p:txBody>
      </p:sp>
      <p:sp>
        <p:nvSpPr>
          <p:cNvPr id="15" name="TextBox 14">
            <a:extLst>
              <a:ext uri="{FF2B5EF4-FFF2-40B4-BE49-F238E27FC236}">
                <a16:creationId xmlns:a16="http://schemas.microsoft.com/office/drawing/2014/main" id="{F567A8EB-2A20-07FE-C483-B94D2D00E9EC}"/>
              </a:ext>
            </a:extLst>
          </p:cNvPr>
          <p:cNvSpPr txBox="1"/>
          <p:nvPr/>
        </p:nvSpPr>
        <p:spPr>
          <a:xfrm>
            <a:off x="4723314" y="3368010"/>
            <a:ext cx="3997445" cy="2777683"/>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600" dirty="0">
                <a:latin typeface="Times New Roman"/>
                <a:cs typeface="Times New Roman"/>
              </a:rPr>
              <a:t>1. Venkatachalam </a:t>
            </a:r>
            <a:r>
              <a:rPr lang="en-IN" sz="1600" dirty="0">
                <a:latin typeface="Times New Roman"/>
                <a:cs typeface="Times New Roman"/>
              </a:rPr>
              <a:t>(210419104182)</a:t>
            </a:r>
            <a:endParaRPr lang="en-US" sz="1600" dirty="0">
              <a:latin typeface="Times New Roman"/>
              <a:cs typeface="Calibri" panose="020F0502020204030204"/>
            </a:endParaRPr>
          </a:p>
          <a:p>
            <a:endParaRPr lang="en-IN" sz="1600" dirty="0">
              <a:latin typeface="Times New Roman"/>
              <a:cs typeface="Times New Roman"/>
            </a:endParaRPr>
          </a:p>
          <a:p>
            <a:r>
              <a:rPr lang="en-IN" sz="1600" dirty="0">
                <a:latin typeface="Times New Roman"/>
                <a:cs typeface="Times New Roman"/>
              </a:rPr>
              <a:t>2. Sai Balaji N</a:t>
            </a:r>
            <a:br>
              <a:rPr lang="en-IN" sz="1600" dirty="0">
                <a:latin typeface="Times New Roman"/>
                <a:cs typeface="Times New Roman"/>
              </a:rPr>
            </a:br>
            <a:r>
              <a:rPr lang="en-IN" sz="1600" dirty="0">
                <a:latin typeface="Times New Roman"/>
                <a:cs typeface="Times New Roman"/>
              </a:rPr>
              <a:t>(210419104140)</a:t>
            </a:r>
            <a:endParaRPr lang="en-IN" sz="1600" dirty="0">
              <a:latin typeface="Times New Roman"/>
              <a:cs typeface="Calibri"/>
            </a:endParaRPr>
          </a:p>
          <a:p>
            <a:endParaRPr lang="en-US" sz="1250" dirty="0">
              <a:latin typeface="Times New Roman"/>
              <a:cs typeface="Calibri" panose="020F0502020204030204"/>
            </a:endParaRPr>
          </a:p>
          <a:p>
            <a:endParaRPr lang="en-US" sz="1350" dirty="0">
              <a:latin typeface="Times New Roman"/>
              <a:cs typeface="Times New Roman"/>
            </a:endParaRPr>
          </a:p>
          <a:p>
            <a:endParaRPr lang="en-US" sz="1350" dirty="0">
              <a:latin typeface="Times New Roman"/>
              <a:cs typeface="Times New Roman"/>
            </a:endParaRPr>
          </a:p>
          <a:p>
            <a:endParaRPr lang="en-US" sz="1350" dirty="0">
              <a:latin typeface="Times New Roman"/>
              <a:cs typeface="Times New Roman"/>
            </a:endParaRPr>
          </a:p>
          <a:p>
            <a:r>
              <a:rPr lang="en-US" sz="1350" spc="8" dirty="0">
                <a:latin typeface="Times New Roman"/>
                <a:cs typeface="Times New Roman"/>
              </a:rPr>
              <a:t>           </a:t>
            </a:r>
            <a:endParaRPr lang="en-US" sz="1350" dirty="0">
              <a:latin typeface="Times New Roman"/>
              <a:cs typeface="Calibri" panose="020F0502020204030204"/>
            </a:endParaRPr>
          </a:p>
          <a:p>
            <a:endParaRPr lang="en-US" sz="1350" spc="8" dirty="0">
              <a:latin typeface="Times New Roman"/>
              <a:cs typeface="Times New Roman"/>
            </a:endParaRPr>
          </a:p>
          <a:p>
            <a:pPr algn="ctr"/>
            <a:r>
              <a:rPr lang="en-US" sz="1600" spc="8" dirty="0">
                <a:latin typeface="Times New Roman"/>
                <a:cs typeface="Times New Roman"/>
              </a:rPr>
              <a:t>CHENNAI INSTITUTE OF</a:t>
            </a:r>
            <a:r>
              <a:rPr lang="en-US" sz="1600" spc="-49" dirty="0">
                <a:latin typeface="Times New Roman"/>
                <a:cs typeface="Times New Roman"/>
              </a:rPr>
              <a:t> </a:t>
            </a:r>
            <a:r>
              <a:rPr lang="en-US" sz="1600" spc="8" dirty="0">
                <a:latin typeface="Times New Roman"/>
                <a:cs typeface="Times New Roman"/>
              </a:rPr>
              <a:t>TECHNOLOGY</a:t>
            </a:r>
            <a:r>
              <a:rPr lang="en-IN" sz="1600" spc="8" dirty="0">
                <a:latin typeface="Times New Roman"/>
                <a:cs typeface="Times New Roman"/>
              </a:rPr>
              <a:t>,</a:t>
            </a:r>
            <a:r>
              <a:rPr lang="en-US" sz="1600" spc="8" dirty="0">
                <a:latin typeface="Times New Roman"/>
                <a:cs typeface="Times New Roman"/>
              </a:rPr>
              <a:t>  </a:t>
            </a:r>
            <a:r>
              <a:rPr lang="en-US" sz="1600" spc="4" dirty="0">
                <a:latin typeface="Times New Roman"/>
                <a:cs typeface="Times New Roman"/>
              </a:rPr>
              <a:t>CHENNAI-600069</a:t>
            </a:r>
            <a:r>
              <a:rPr lang="en-US" sz="1350" dirty="0">
                <a:latin typeface="Times New Roman"/>
                <a:cs typeface="Times New Roman"/>
              </a:rPr>
              <a:t> </a:t>
            </a:r>
            <a:endParaRPr lang="en-US" sz="1350" dirty="0">
              <a:latin typeface="Times New Roman"/>
              <a:cs typeface="Calibri" panose="020F0502020204030204"/>
            </a:endParaRPr>
          </a:p>
        </p:txBody>
      </p:sp>
      <p:sp>
        <p:nvSpPr>
          <p:cNvPr id="16" name="TextBox 15">
            <a:extLst>
              <a:ext uri="{FF2B5EF4-FFF2-40B4-BE49-F238E27FC236}">
                <a16:creationId xmlns:a16="http://schemas.microsoft.com/office/drawing/2014/main" id="{DE1E1700-0BFD-D957-C1AD-D086B8007489}"/>
              </a:ext>
            </a:extLst>
          </p:cNvPr>
          <p:cNvSpPr txBox="1"/>
          <p:nvPr/>
        </p:nvSpPr>
        <p:spPr>
          <a:xfrm>
            <a:off x="355924" y="2801830"/>
            <a:ext cx="4127105" cy="29623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600" b="1" u="sng" spc="-19" dirty="0">
                <a:latin typeface="Times New Roman"/>
                <a:cs typeface="Times New Roman"/>
              </a:rPr>
              <a:t>INTERNAL GUIDE: </a:t>
            </a:r>
          </a:p>
          <a:p>
            <a:endParaRPr lang="en-US" sz="1600" dirty="0">
              <a:latin typeface="Times New Roman"/>
              <a:cs typeface="Calibri"/>
            </a:endParaRPr>
          </a:p>
          <a:p>
            <a:r>
              <a:rPr lang="en-US" spc="-34" dirty="0" err="1">
                <a:latin typeface="Times New Roman"/>
                <a:cs typeface="Calibri"/>
              </a:rPr>
              <a:t>Dr.S.Veeramalai</a:t>
            </a:r>
            <a:r>
              <a:rPr lang="en-US" spc="-34" dirty="0">
                <a:latin typeface="Times New Roman"/>
                <a:cs typeface="Calibri"/>
              </a:rPr>
              <a:t>  </a:t>
            </a:r>
            <a:r>
              <a:rPr lang="en-US" spc="-34" dirty="0" err="1">
                <a:latin typeface="Times New Roman"/>
                <a:cs typeface="Calibri"/>
              </a:rPr>
              <a:t>M.E,Ph.D</a:t>
            </a:r>
            <a:endParaRPr lang="en-US" spc="-34" dirty="0">
              <a:latin typeface="Times New Roman"/>
              <a:cs typeface="Calibri"/>
            </a:endParaRPr>
          </a:p>
          <a:p>
            <a:r>
              <a:rPr lang="en-US" spc="-45" dirty="0">
                <a:latin typeface="Times New Roman"/>
                <a:cs typeface="Times New Roman"/>
              </a:rPr>
              <a:t>Professor,</a:t>
            </a:r>
            <a:r>
              <a:rPr lang="en-US" sz="1600" dirty="0">
                <a:latin typeface="Times New Roman"/>
                <a:cs typeface="Times New Roman"/>
              </a:rPr>
              <a:t> </a:t>
            </a:r>
          </a:p>
          <a:p>
            <a:r>
              <a:rPr lang="en-US" spc="-45" dirty="0">
                <a:latin typeface="Times New Roman"/>
                <a:cs typeface="Times New Roman"/>
              </a:rPr>
              <a:t>Dept. of Computer Science &amp; Engineering</a:t>
            </a:r>
            <a:r>
              <a:rPr lang="en-US" dirty="0">
                <a:latin typeface="Times New Roman"/>
                <a:cs typeface="Times New Roman"/>
              </a:rPr>
              <a:t> </a:t>
            </a:r>
          </a:p>
          <a:p>
            <a:endParaRPr lang="en-US" sz="1600" b="1" u="sng" spc="-4" dirty="0">
              <a:latin typeface="Times New Roman"/>
              <a:cs typeface="Times New Roman"/>
            </a:endParaRPr>
          </a:p>
          <a:p>
            <a:r>
              <a:rPr lang="en-US" sz="1600" b="1" u="sng" spc="-4" dirty="0">
                <a:latin typeface="Times New Roman"/>
                <a:cs typeface="Times New Roman"/>
              </a:rPr>
              <a:t>HEAD OF THE</a:t>
            </a:r>
            <a:r>
              <a:rPr lang="en-US" sz="1600" b="1" u="sng" spc="-101" dirty="0">
                <a:latin typeface="Times New Roman"/>
                <a:cs typeface="Times New Roman"/>
              </a:rPr>
              <a:t> </a:t>
            </a:r>
            <a:r>
              <a:rPr lang="en-US" sz="1600" b="1" u="sng" spc="-19" dirty="0">
                <a:latin typeface="Times New Roman"/>
                <a:cs typeface="Times New Roman"/>
              </a:rPr>
              <a:t>DEPARTMENT:</a:t>
            </a:r>
            <a:r>
              <a:rPr lang="en-US" sz="1600" u="sng" dirty="0">
                <a:latin typeface="Times New Roman"/>
                <a:cs typeface="Times New Roman"/>
              </a:rPr>
              <a:t> </a:t>
            </a:r>
          </a:p>
          <a:p>
            <a:endParaRPr lang="en-US" sz="1600" spc="-34" dirty="0">
              <a:latin typeface="Times New Roman"/>
              <a:cs typeface="Times New Roman"/>
            </a:endParaRPr>
          </a:p>
          <a:p>
            <a:r>
              <a:rPr lang="en-US" spc="-34" dirty="0">
                <a:latin typeface="Times New Roman"/>
                <a:cs typeface="Times New Roman"/>
              </a:rPr>
              <a:t>Dr. </a:t>
            </a:r>
            <a:r>
              <a:rPr lang="en-US" spc="-4" dirty="0">
                <a:latin typeface="Times New Roman"/>
                <a:cs typeface="Times New Roman"/>
              </a:rPr>
              <a:t>S. </a:t>
            </a:r>
            <a:r>
              <a:rPr lang="en-US" spc="-45" dirty="0">
                <a:latin typeface="Times New Roman"/>
                <a:cs typeface="Times New Roman"/>
              </a:rPr>
              <a:t>PAVITHRA, </a:t>
            </a:r>
            <a:r>
              <a:rPr lang="en-US" spc="-4" dirty="0">
                <a:latin typeface="Times New Roman"/>
                <a:cs typeface="Times New Roman"/>
              </a:rPr>
              <a:t>M.E.,</a:t>
            </a:r>
            <a:r>
              <a:rPr lang="en-US" spc="64" dirty="0">
                <a:latin typeface="Times New Roman"/>
                <a:cs typeface="Times New Roman"/>
              </a:rPr>
              <a:t> </a:t>
            </a:r>
            <a:r>
              <a:rPr lang="en-US" spc="-4" dirty="0">
                <a:latin typeface="Times New Roman"/>
                <a:cs typeface="Times New Roman"/>
              </a:rPr>
              <a:t>Ph.D.,</a:t>
            </a:r>
            <a:r>
              <a:rPr lang="en-US" dirty="0">
                <a:latin typeface="Times New Roman"/>
                <a:cs typeface="Times New Roman"/>
              </a:rPr>
              <a:t> </a:t>
            </a:r>
          </a:p>
          <a:p>
            <a:r>
              <a:rPr lang="en-US" spc="-11" dirty="0">
                <a:latin typeface="Times New Roman"/>
                <a:cs typeface="Times New Roman"/>
              </a:rPr>
              <a:t>Associate Professor,</a:t>
            </a:r>
            <a:r>
              <a:rPr lang="en-US" dirty="0">
                <a:latin typeface="Times New Roman"/>
                <a:cs typeface="Times New Roman"/>
              </a:rPr>
              <a:t> </a:t>
            </a:r>
          </a:p>
          <a:p>
            <a:r>
              <a:rPr lang="en-US" spc="-4" dirty="0">
                <a:latin typeface="Times New Roman"/>
                <a:cs typeface="Times New Roman"/>
              </a:rPr>
              <a:t>Dept. </a:t>
            </a:r>
            <a:r>
              <a:rPr lang="en-US" dirty="0">
                <a:latin typeface="Times New Roman"/>
                <a:cs typeface="Times New Roman"/>
              </a:rPr>
              <a:t>of </a:t>
            </a:r>
            <a:r>
              <a:rPr lang="en-US" spc="-4" dirty="0">
                <a:latin typeface="Times New Roman"/>
                <a:cs typeface="Times New Roman"/>
              </a:rPr>
              <a:t>Computer Science </a:t>
            </a:r>
            <a:r>
              <a:rPr lang="en-US" dirty="0">
                <a:latin typeface="Times New Roman"/>
                <a:cs typeface="Times New Roman"/>
              </a:rPr>
              <a:t>&amp;</a:t>
            </a:r>
            <a:r>
              <a:rPr lang="en-US" spc="-38" dirty="0">
                <a:latin typeface="Times New Roman"/>
                <a:cs typeface="Times New Roman"/>
              </a:rPr>
              <a:t> </a:t>
            </a:r>
            <a:r>
              <a:rPr lang="en-US" spc="-4" dirty="0">
                <a:latin typeface="Times New Roman"/>
                <a:cs typeface="Times New Roman"/>
              </a:rPr>
              <a:t>Engineering</a:t>
            </a:r>
            <a:endParaRPr lang="en-US" dirty="0">
              <a:latin typeface="Times New Roman"/>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a:cs typeface="Calibri"/>
              </a:rPr>
              <a:t>10</a:t>
            </a:r>
          </a:p>
        </p:txBody>
      </p:sp>
      <p:sp>
        <p:nvSpPr>
          <p:cNvPr id="6" name="TextBox 5">
            <a:extLst>
              <a:ext uri="{FF2B5EF4-FFF2-40B4-BE49-F238E27FC236}">
                <a16:creationId xmlns:a16="http://schemas.microsoft.com/office/drawing/2014/main" id="{1D5BE082-0D07-0F18-FB5C-5BD33F69451B}"/>
              </a:ext>
            </a:extLst>
          </p:cNvPr>
          <p:cNvSpPr txBox="1"/>
          <p:nvPr/>
        </p:nvSpPr>
        <p:spPr>
          <a:xfrm>
            <a:off x="1223855" y="966139"/>
            <a:ext cx="68094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latin typeface="Times New Roman"/>
              </a:rPr>
              <a:t>7. System Design</a:t>
            </a:r>
            <a:endParaRPr lang="en-US" dirty="0"/>
          </a:p>
        </p:txBody>
      </p:sp>
      <p:pic>
        <p:nvPicPr>
          <p:cNvPr id="14" name="Picture 13">
            <a:extLst>
              <a:ext uri="{FF2B5EF4-FFF2-40B4-BE49-F238E27FC236}">
                <a16:creationId xmlns:a16="http://schemas.microsoft.com/office/drawing/2014/main" id="{A2854E9E-10DD-7CCC-A532-46939A3DD8A6}"/>
              </a:ext>
            </a:extLst>
          </p:cNvPr>
          <p:cNvPicPr/>
          <p:nvPr/>
        </p:nvPicPr>
        <p:blipFill>
          <a:blip r:embed="rId3"/>
          <a:stretch>
            <a:fillRect/>
          </a:stretch>
        </p:blipFill>
        <p:spPr>
          <a:xfrm>
            <a:off x="1732382" y="1746895"/>
            <a:ext cx="5677593" cy="4430763"/>
          </a:xfrm>
          <a:prstGeom prst="rect">
            <a:avLst/>
          </a:prstGeom>
        </p:spPr>
      </p:pic>
    </p:spTree>
    <p:extLst>
      <p:ext uri="{BB962C8B-B14F-4D97-AF65-F5344CB8AC3E}">
        <p14:creationId xmlns:p14="http://schemas.microsoft.com/office/powerpoint/2010/main" val="4259447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dirty="0">
                <a:cs typeface="Calibri"/>
              </a:rPr>
              <a:t>11</a:t>
            </a:r>
          </a:p>
        </p:txBody>
      </p:sp>
      <p:sp>
        <p:nvSpPr>
          <p:cNvPr id="6" name="TextBox 5">
            <a:extLst>
              <a:ext uri="{FF2B5EF4-FFF2-40B4-BE49-F238E27FC236}">
                <a16:creationId xmlns:a16="http://schemas.microsoft.com/office/drawing/2014/main" id="{1D5BE082-0D07-0F18-FB5C-5BD33F69451B}"/>
              </a:ext>
            </a:extLst>
          </p:cNvPr>
          <p:cNvSpPr txBox="1"/>
          <p:nvPr/>
        </p:nvSpPr>
        <p:spPr>
          <a:xfrm>
            <a:off x="1166468" y="1008412"/>
            <a:ext cx="68094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latin typeface="Times New Roman"/>
              </a:rPr>
              <a:t>8. Methodology</a:t>
            </a:r>
            <a:endParaRPr lang="en-US" dirty="0"/>
          </a:p>
        </p:txBody>
      </p:sp>
      <p:sp>
        <p:nvSpPr>
          <p:cNvPr id="11" name="TextBox 10">
            <a:extLst>
              <a:ext uri="{FF2B5EF4-FFF2-40B4-BE49-F238E27FC236}">
                <a16:creationId xmlns:a16="http://schemas.microsoft.com/office/drawing/2014/main" id="{D75ADC67-2278-5C65-4B57-C32743DD3E6B}"/>
              </a:ext>
            </a:extLst>
          </p:cNvPr>
          <p:cNvSpPr txBox="1"/>
          <p:nvPr/>
        </p:nvSpPr>
        <p:spPr>
          <a:xfrm>
            <a:off x="930357" y="1771411"/>
            <a:ext cx="7281644" cy="4127155"/>
          </a:xfrm>
          <a:prstGeom prst="rect">
            <a:avLst/>
          </a:prstGeom>
          <a:noFill/>
        </p:spPr>
        <p:txBody>
          <a:bodyPr wrap="square" rtlCol="0">
            <a:spAutoFit/>
          </a:bodyPr>
          <a:lstStyle/>
          <a:p>
            <a:pPr marL="6350" marR="111125" indent="-6350" algn="just">
              <a:lnSpc>
                <a:spcPct val="102000"/>
              </a:lnSpc>
              <a:spcBef>
                <a:spcPts val="0"/>
              </a:spcBef>
              <a:spcAft>
                <a:spcPts val="0"/>
              </a:spcAft>
            </a:pPr>
            <a:r>
              <a:rPr lang="en-US" sz="1600" u="none" strike="noStrike" dirty="0">
                <a:solidFill>
                  <a:srgbClr val="000000"/>
                </a:solidFill>
                <a:effectLst/>
                <a:latin typeface="Times New Roman" panose="02020603050405020304" pitchFamily="18" charset="0"/>
                <a:ea typeface="Times New Roman" panose="02020603050405020304" pitchFamily="18" charset="0"/>
              </a:rPr>
              <a:t>Algorithm w</a:t>
            </a:r>
            <a:r>
              <a:rPr lang="en-US" sz="1600" dirty="0">
                <a:solidFill>
                  <a:srgbClr val="000000"/>
                </a:solidFill>
                <a:effectLst/>
                <a:latin typeface="Times New Roman" panose="02020603050405020304" pitchFamily="18" charset="0"/>
                <a:ea typeface="Times New Roman" panose="02020603050405020304" pitchFamily="18" charset="0"/>
              </a:rPr>
              <a:t>ritten below illustrated the step by step approach for the proposed image recognition and segmentation processes: </a:t>
            </a:r>
          </a:p>
          <a:p>
            <a:pPr marL="342900" marR="111125" lvl="0" indent="-342900" algn="just" fontAlgn="base">
              <a:lnSpc>
                <a:spcPct val="102000"/>
              </a:lnSpc>
              <a:spcBef>
                <a:spcPts val="0"/>
              </a:spcBef>
              <a:spcAft>
                <a:spcPts val="720"/>
              </a:spcAft>
              <a:buClr>
                <a:srgbClr val="000000"/>
              </a:buClr>
              <a:buSzPts val="1200"/>
              <a:buFont typeface="+mj-lt"/>
              <a:buAutoNum type="arabicParenBoth"/>
            </a:pPr>
            <a:r>
              <a:rPr lang="en-US" sz="16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Image acquisition is the very first step that requires capturing an image with the help of a digital camera.</a:t>
            </a:r>
          </a:p>
          <a:p>
            <a:pPr marL="342900" marR="111125" lvl="0" indent="-342900" algn="just" fontAlgn="base">
              <a:lnSpc>
                <a:spcPct val="102000"/>
              </a:lnSpc>
              <a:spcBef>
                <a:spcPts val="0"/>
              </a:spcBef>
              <a:spcAft>
                <a:spcPts val="0"/>
              </a:spcAft>
              <a:buClr>
                <a:srgbClr val="000000"/>
              </a:buClr>
              <a:buSzPts val="1200"/>
              <a:buFont typeface="+mj-lt"/>
              <a:buAutoNum type="arabicParenBoth"/>
            </a:pPr>
            <a:r>
              <a:rPr lang="en-US" sz="16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Pre-processing of input image to improve the quality of image and to remove the undesired distortion from the image. Clipping of the leaf image is performed to get the interested image region and then image smoothing is done using the smoothing filter. </a:t>
            </a:r>
            <a:r>
              <a:rPr lang="en-US" sz="1600" dirty="0">
                <a:solidFill>
                  <a:srgbClr val="000000"/>
                </a:solidFill>
                <a:effectLst/>
                <a:latin typeface="Times New Roman" panose="02020603050405020304" pitchFamily="18" charset="0"/>
                <a:ea typeface="Times New Roman" panose="02020603050405020304" pitchFamily="18" charset="0"/>
              </a:rPr>
              <a:t>To increase the contrast Image enhancement is also done.</a:t>
            </a:r>
          </a:p>
          <a:p>
            <a:pPr marL="342900" marR="111125" lvl="0" indent="-342900" algn="just" fontAlgn="base">
              <a:lnSpc>
                <a:spcPct val="102000"/>
              </a:lnSpc>
              <a:spcBef>
                <a:spcPts val="0"/>
              </a:spcBef>
              <a:spcAft>
                <a:spcPts val="720"/>
              </a:spcAft>
              <a:buClr>
                <a:srgbClr val="000000"/>
              </a:buClr>
              <a:buSzPts val="1200"/>
              <a:buFont typeface="+mj-lt"/>
              <a:buAutoNum type="arabicParenBoth"/>
            </a:pPr>
            <a:r>
              <a:rPr lang="en-US" sz="16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Mostly green colored pixels, in this step, are masked. In this, we computed a threshold value that is used for these pixels. Then in the following way mostly green pixels are masked: if pixel intensity of the green component is less than the precomputed threshold value, then zero value is assigned to the red, green and blue components of the this pixel.</a:t>
            </a:r>
          </a:p>
          <a:p>
            <a:pPr marL="342900" marR="111125" lvl="0" indent="-342900" algn="just" fontAlgn="base">
              <a:lnSpc>
                <a:spcPct val="102000"/>
              </a:lnSpc>
              <a:spcBef>
                <a:spcPts val="0"/>
              </a:spcBef>
              <a:spcAft>
                <a:spcPts val="800"/>
              </a:spcAft>
              <a:buClr>
                <a:srgbClr val="000000"/>
              </a:buClr>
              <a:buSzPts val="1200"/>
              <a:buFont typeface="+mj-lt"/>
              <a:buAutoNum type="arabicParenBoth"/>
            </a:pPr>
            <a:r>
              <a:rPr lang="en-US" sz="16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 the infected clusters, inside the boundaries, remove the masked</a:t>
            </a:r>
            <a:r>
              <a:rPr lang="en-US" sz="16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3"/>
              </a:rPr>
              <a:t> cells. </a:t>
            </a:r>
            <a:endParaRPr lang="en-US" sz="16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111125" lvl="0" indent="-342900" algn="just" fontAlgn="base">
              <a:lnSpc>
                <a:spcPct val="102000"/>
              </a:lnSpc>
              <a:spcBef>
                <a:spcPts val="0"/>
              </a:spcBef>
              <a:spcAft>
                <a:spcPts val="810"/>
              </a:spcAft>
              <a:buClr>
                <a:srgbClr val="000000"/>
              </a:buClr>
              <a:buSzPts val="1200"/>
              <a:buFont typeface="+mj-lt"/>
              <a:buAutoNum type="arabicParenBoth"/>
            </a:pPr>
            <a:r>
              <a:rPr lang="en-US" sz="16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Obtain the useful segments to classify the leaf diseases.</a:t>
            </a:r>
          </a:p>
        </p:txBody>
      </p:sp>
    </p:spTree>
    <p:extLst>
      <p:ext uri="{BB962C8B-B14F-4D97-AF65-F5344CB8AC3E}">
        <p14:creationId xmlns:p14="http://schemas.microsoft.com/office/powerpoint/2010/main" val="370545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id="{12521675-F94E-D6C7-B508-13CA2EE5E814}"/>
              </a:ext>
            </a:extLst>
          </p:cNvPr>
          <p:cNvSpPr txBox="1"/>
          <p:nvPr/>
        </p:nvSpPr>
        <p:spPr>
          <a:xfrm>
            <a:off x="6553477"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dirty="0">
                <a:cs typeface="Calibri"/>
              </a:rPr>
              <a:t>12</a:t>
            </a:r>
          </a:p>
        </p:txBody>
      </p:sp>
      <p:sp>
        <p:nvSpPr>
          <p:cNvPr id="6" name="TextBox 5">
            <a:extLst>
              <a:ext uri="{FF2B5EF4-FFF2-40B4-BE49-F238E27FC236}">
                <a16:creationId xmlns:a16="http://schemas.microsoft.com/office/drawing/2014/main" id="{1D5BE082-0D07-0F18-FB5C-5BD33F69451B}"/>
              </a:ext>
            </a:extLst>
          </p:cNvPr>
          <p:cNvSpPr txBox="1"/>
          <p:nvPr/>
        </p:nvSpPr>
        <p:spPr>
          <a:xfrm>
            <a:off x="1223856" y="1173888"/>
            <a:ext cx="68094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latin typeface="Times New Roman"/>
                <a:cs typeface="Times New Roman"/>
              </a:rPr>
              <a:t>9. Requirements</a:t>
            </a:r>
            <a:endParaRPr lang="en-US"/>
          </a:p>
        </p:txBody>
      </p:sp>
      <p:sp>
        <p:nvSpPr>
          <p:cNvPr id="9" name="Content Placeholder 8">
            <a:extLst>
              <a:ext uri="{FF2B5EF4-FFF2-40B4-BE49-F238E27FC236}">
                <a16:creationId xmlns:a16="http://schemas.microsoft.com/office/drawing/2014/main" id="{24D76CD2-BB74-F575-5103-74D757946E88}"/>
              </a:ext>
            </a:extLst>
          </p:cNvPr>
          <p:cNvSpPr>
            <a:spLocks noGrp="1"/>
          </p:cNvSpPr>
          <p:nvPr>
            <p:ph sz="half" idx="1"/>
          </p:nvPr>
        </p:nvSpPr>
        <p:spPr>
          <a:xfrm>
            <a:off x="314226" y="2162904"/>
            <a:ext cx="3946814" cy="4351338"/>
          </a:xfrm>
        </p:spPr>
        <p:txBody>
          <a:bodyPr vert="horz" lIns="91440" tIns="45720" rIns="91440" bIns="45720" rtlCol="0" anchor="t">
            <a:normAutofit/>
          </a:bodyPr>
          <a:lstStyle/>
          <a:p>
            <a:pPr marL="0" indent="0">
              <a:buNone/>
            </a:pPr>
            <a:r>
              <a:rPr lang="en-US" b="1" dirty="0">
                <a:latin typeface="Times New Roman"/>
                <a:cs typeface="Calibri"/>
              </a:rPr>
              <a:t>Technology Used:</a:t>
            </a:r>
          </a:p>
          <a:p>
            <a:r>
              <a:rPr lang="en-US" sz="2400" dirty="0" err="1">
                <a:latin typeface="Times New Roman"/>
                <a:cs typeface="Calibri"/>
              </a:rPr>
              <a:t>Tkinter</a:t>
            </a:r>
            <a:endParaRPr lang="en-US" sz="2400" dirty="0">
              <a:latin typeface="Times New Roman"/>
              <a:cs typeface="Times New Roman"/>
            </a:endParaRPr>
          </a:p>
          <a:p>
            <a:r>
              <a:rPr lang="en-US" sz="2400" dirty="0" err="1">
                <a:latin typeface="Times New Roman"/>
                <a:cs typeface="Calibri"/>
              </a:rPr>
              <a:t>Sklearn</a:t>
            </a:r>
            <a:endParaRPr lang="en-US" sz="2400" dirty="0">
              <a:latin typeface="Times New Roman"/>
              <a:cs typeface="Calibri"/>
            </a:endParaRPr>
          </a:p>
          <a:p>
            <a:r>
              <a:rPr lang="en-US" sz="2400" dirty="0">
                <a:latin typeface="Times New Roman"/>
                <a:ea typeface="+mn-lt"/>
                <a:cs typeface="+mn-lt"/>
              </a:rPr>
              <a:t>OpenCV</a:t>
            </a:r>
            <a:endParaRPr lang="en-US" sz="2400" dirty="0">
              <a:latin typeface="Times New Roman"/>
              <a:cs typeface="Calibri"/>
            </a:endParaRPr>
          </a:p>
          <a:p>
            <a:r>
              <a:rPr lang="en-US" sz="2400" dirty="0" err="1">
                <a:ea typeface="+mn-lt"/>
                <a:cs typeface="+mn-lt"/>
              </a:rPr>
              <a:t>Tensorflow</a:t>
            </a:r>
            <a:endParaRPr lang="en-US" sz="2400" dirty="0">
              <a:latin typeface="Times New Roman"/>
              <a:cs typeface="Calibri"/>
            </a:endParaRPr>
          </a:p>
          <a:p>
            <a:pPr marL="0" indent="0">
              <a:buNone/>
            </a:pPr>
            <a:endParaRPr lang="en-US" dirty="0">
              <a:cs typeface="Calibri"/>
            </a:endParaRPr>
          </a:p>
        </p:txBody>
      </p:sp>
      <p:sp>
        <p:nvSpPr>
          <p:cNvPr id="10" name="Content Placeholder 9">
            <a:extLst>
              <a:ext uri="{FF2B5EF4-FFF2-40B4-BE49-F238E27FC236}">
                <a16:creationId xmlns:a16="http://schemas.microsoft.com/office/drawing/2014/main" id="{54719F50-6176-34C2-49D9-35078F752643}"/>
              </a:ext>
            </a:extLst>
          </p:cNvPr>
          <p:cNvSpPr>
            <a:spLocks noGrp="1"/>
          </p:cNvSpPr>
          <p:nvPr>
            <p:ph sz="half" idx="2"/>
          </p:nvPr>
        </p:nvSpPr>
        <p:spPr>
          <a:xfrm>
            <a:off x="4928953" y="2097321"/>
            <a:ext cx="3886200" cy="4351338"/>
          </a:xfrm>
        </p:spPr>
        <p:txBody>
          <a:bodyPr vert="horz" lIns="91440" tIns="45720" rIns="91440" bIns="45720" rtlCol="0" anchor="t">
            <a:normAutofit/>
          </a:bodyPr>
          <a:lstStyle/>
          <a:p>
            <a:pPr marL="0" indent="0">
              <a:buNone/>
            </a:pPr>
            <a:r>
              <a:rPr lang="en-US" sz="2400" b="1" dirty="0">
                <a:latin typeface="Times New Roman"/>
                <a:cs typeface="Calibri"/>
              </a:rPr>
              <a:t>Hardware Tool:</a:t>
            </a:r>
            <a:endParaRPr lang="en-US" sz="2400" b="1" dirty="0"/>
          </a:p>
          <a:p>
            <a:r>
              <a:rPr lang="en-US" sz="2000" dirty="0">
                <a:latin typeface="Times New Roman"/>
                <a:ea typeface="+mn-lt"/>
                <a:cs typeface="+mn-lt"/>
              </a:rPr>
              <a:t>Processor- </a:t>
            </a:r>
            <a:r>
              <a:rPr lang="en-US" sz="2000" dirty="0" err="1">
                <a:latin typeface="Times New Roman"/>
                <a:ea typeface="+mn-lt"/>
                <a:cs typeface="+mn-lt"/>
              </a:rPr>
              <a:t>IntelCore</a:t>
            </a:r>
            <a:r>
              <a:rPr lang="en-US" sz="2000" dirty="0">
                <a:latin typeface="Times New Roman"/>
                <a:ea typeface="+mn-lt"/>
                <a:cs typeface="+mn-lt"/>
              </a:rPr>
              <a:t> </a:t>
            </a:r>
          </a:p>
          <a:p>
            <a:r>
              <a:rPr lang="en-US" sz="2000" dirty="0">
                <a:latin typeface="Times New Roman"/>
                <a:ea typeface="+mn-lt"/>
                <a:cs typeface="+mn-lt"/>
              </a:rPr>
              <a:t>Operating System- Windows 10 (64-bit)</a:t>
            </a:r>
          </a:p>
          <a:p>
            <a:r>
              <a:rPr lang="en-US" sz="2000" dirty="0">
                <a:latin typeface="Times New Roman"/>
                <a:ea typeface="+mn-lt"/>
                <a:cs typeface="+mn-lt"/>
              </a:rPr>
              <a:t>RAM- 8 GB</a:t>
            </a:r>
          </a:p>
          <a:p>
            <a:pPr marL="0" indent="0">
              <a:buNone/>
            </a:pPr>
            <a:br>
              <a:rPr lang="en-US" sz="2400" b="1" dirty="0">
                <a:latin typeface="Times New Roman"/>
                <a:cs typeface="Calibri"/>
              </a:rPr>
            </a:br>
            <a:r>
              <a:rPr lang="en-US" sz="2400" b="1" dirty="0">
                <a:latin typeface="Times New Roman"/>
                <a:cs typeface="Calibri"/>
              </a:rPr>
              <a:t>Software Tool:</a:t>
            </a:r>
          </a:p>
          <a:p>
            <a:r>
              <a:rPr lang="en-US" sz="2000" dirty="0">
                <a:latin typeface="Times New Roman"/>
                <a:ea typeface="+mn-lt"/>
                <a:cs typeface="+mn-lt"/>
              </a:rPr>
              <a:t>Anaconda</a:t>
            </a:r>
            <a:endParaRPr lang="en-US" sz="2000" dirty="0">
              <a:latin typeface="Times New Roman"/>
              <a:cs typeface="Calibri"/>
            </a:endParaRPr>
          </a:p>
          <a:p>
            <a:r>
              <a:rPr lang="en-US" sz="2000" dirty="0" err="1">
                <a:latin typeface="Times New Roman"/>
                <a:ea typeface="+mn-lt"/>
                <a:cs typeface="+mn-lt"/>
              </a:rPr>
              <a:t>Jupyter</a:t>
            </a:r>
            <a:r>
              <a:rPr lang="en-US" sz="2000" dirty="0">
                <a:latin typeface="Times New Roman"/>
                <a:ea typeface="+mn-lt"/>
                <a:cs typeface="+mn-lt"/>
              </a:rPr>
              <a:t> notebook</a:t>
            </a:r>
            <a:endParaRPr lang="en-US" sz="2000" dirty="0">
              <a:latin typeface="Times New Roman"/>
              <a:cs typeface="Times New Roman"/>
            </a:endParaRPr>
          </a:p>
          <a:p>
            <a:endParaRPr lang="en-US" dirty="0">
              <a:cs typeface="Calibri"/>
            </a:endParaRPr>
          </a:p>
        </p:txBody>
      </p:sp>
    </p:spTree>
    <p:extLst>
      <p:ext uri="{BB962C8B-B14F-4D97-AF65-F5344CB8AC3E}">
        <p14:creationId xmlns:p14="http://schemas.microsoft.com/office/powerpoint/2010/main" val="2748082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id="{12521675-F94E-D6C7-B508-13CA2EE5E814}"/>
              </a:ext>
            </a:extLst>
          </p:cNvPr>
          <p:cNvSpPr txBox="1"/>
          <p:nvPr/>
        </p:nvSpPr>
        <p:spPr>
          <a:xfrm>
            <a:off x="6534739"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dirty="0">
                <a:cs typeface="Calibri"/>
              </a:rPr>
              <a:t>13</a:t>
            </a:r>
          </a:p>
        </p:txBody>
      </p:sp>
      <p:sp>
        <p:nvSpPr>
          <p:cNvPr id="6" name="TextBox 5">
            <a:extLst>
              <a:ext uri="{FF2B5EF4-FFF2-40B4-BE49-F238E27FC236}">
                <a16:creationId xmlns:a16="http://schemas.microsoft.com/office/drawing/2014/main" id="{1D5BE082-0D07-0F18-FB5C-5BD33F69451B}"/>
              </a:ext>
            </a:extLst>
          </p:cNvPr>
          <p:cNvSpPr txBox="1"/>
          <p:nvPr/>
        </p:nvSpPr>
        <p:spPr>
          <a:xfrm>
            <a:off x="1166468" y="813554"/>
            <a:ext cx="68094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latin typeface="Times New Roman"/>
              </a:rPr>
              <a:t>10. Implementation</a:t>
            </a:r>
            <a:endParaRPr lang="en-US" dirty="0"/>
          </a:p>
        </p:txBody>
      </p:sp>
      <p:pic>
        <p:nvPicPr>
          <p:cNvPr id="11" name="Picture 10">
            <a:extLst>
              <a:ext uri="{FF2B5EF4-FFF2-40B4-BE49-F238E27FC236}">
                <a16:creationId xmlns:a16="http://schemas.microsoft.com/office/drawing/2014/main" id="{A0C4D6A4-42F0-DD27-13A3-0E8FBCD5443E}"/>
              </a:ext>
            </a:extLst>
          </p:cNvPr>
          <p:cNvPicPr/>
          <p:nvPr/>
        </p:nvPicPr>
        <p:blipFill>
          <a:blip r:embed="rId3"/>
          <a:stretch>
            <a:fillRect/>
          </a:stretch>
        </p:blipFill>
        <p:spPr>
          <a:xfrm>
            <a:off x="2069397" y="1594310"/>
            <a:ext cx="4711700" cy="4522232"/>
          </a:xfrm>
          <a:prstGeom prst="rect">
            <a:avLst/>
          </a:prstGeom>
        </p:spPr>
      </p:pic>
    </p:spTree>
    <p:extLst>
      <p:ext uri="{BB962C8B-B14F-4D97-AF65-F5344CB8AC3E}">
        <p14:creationId xmlns:p14="http://schemas.microsoft.com/office/powerpoint/2010/main" val="1329312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dirty="0">
                <a:cs typeface="Calibri"/>
              </a:rPr>
              <a:t>14</a:t>
            </a:r>
          </a:p>
        </p:txBody>
      </p:sp>
      <p:sp>
        <p:nvSpPr>
          <p:cNvPr id="6" name="TextBox 5">
            <a:extLst>
              <a:ext uri="{FF2B5EF4-FFF2-40B4-BE49-F238E27FC236}">
                <a16:creationId xmlns:a16="http://schemas.microsoft.com/office/drawing/2014/main" id="{1D5BE082-0D07-0F18-FB5C-5BD33F69451B}"/>
              </a:ext>
            </a:extLst>
          </p:cNvPr>
          <p:cNvSpPr txBox="1"/>
          <p:nvPr/>
        </p:nvSpPr>
        <p:spPr>
          <a:xfrm>
            <a:off x="2179552" y="825596"/>
            <a:ext cx="539325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Times New Roman"/>
              </a:rPr>
              <a:t>11. Result</a:t>
            </a:r>
            <a:endParaRPr lang="en-US" sz="1400" dirty="0"/>
          </a:p>
        </p:txBody>
      </p:sp>
      <p:pic>
        <p:nvPicPr>
          <p:cNvPr id="11" name="Picture 10">
            <a:extLst>
              <a:ext uri="{FF2B5EF4-FFF2-40B4-BE49-F238E27FC236}">
                <a16:creationId xmlns:a16="http://schemas.microsoft.com/office/drawing/2014/main" id="{6C5ECF8B-9D72-21AB-3294-B9B9D189480B}"/>
              </a:ext>
            </a:extLst>
          </p:cNvPr>
          <p:cNvPicPr/>
          <p:nvPr/>
        </p:nvPicPr>
        <p:blipFill>
          <a:blip r:embed="rId3"/>
          <a:stretch>
            <a:fillRect/>
          </a:stretch>
        </p:blipFill>
        <p:spPr>
          <a:xfrm>
            <a:off x="583958" y="1457503"/>
            <a:ext cx="3090419" cy="2279312"/>
          </a:xfrm>
          <a:prstGeom prst="rect">
            <a:avLst/>
          </a:prstGeom>
        </p:spPr>
      </p:pic>
      <p:pic>
        <p:nvPicPr>
          <p:cNvPr id="12" name="Picture 11">
            <a:extLst>
              <a:ext uri="{FF2B5EF4-FFF2-40B4-BE49-F238E27FC236}">
                <a16:creationId xmlns:a16="http://schemas.microsoft.com/office/drawing/2014/main" id="{C5B419C9-7FD1-D59D-3A3A-E2DCB2EFA957}"/>
              </a:ext>
            </a:extLst>
          </p:cNvPr>
          <p:cNvPicPr/>
          <p:nvPr/>
        </p:nvPicPr>
        <p:blipFill>
          <a:blip r:embed="rId4"/>
          <a:stretch>
            <a:fillRect/>
          </a:stretch>
        </p:blipFill>
        <p:spPr>
          <a:xfrm>
            <a:off x="4904060" y="1483241"/>
            <a:ext cx="3280095" cy="2146352"/>
          </a:xfrm>
          <a:prstGeom prst="rect">
            <a:avLst/>
          </a:prstGeom>
        </p:spPr>
      </p:pic>
      <p:pic>
        <p:nvPicPr>
          <p:cNvPr id="13" name="Picture 12">
            <a:extLst>
              <a:ext uri="{FF2B5EF4-FFF2-40B4-BE49-F238E27FC236}">
                <a16:creationId xmlns:a16="http://schemas.microsoft.com/office/drawing/2014/main" id="{F24F3851-0E34-00B9-A344-A1D82FE8476D}"/>
              </a:ext>
            </a:extLst>
          </p:cNvPr>
          <p:cNvPicPr/>
          <p:nvPr/>
        </p:nvPicPr>
        <p:blipFill>
          <a:blip r:embed="rId5"/>
          <a:stretch>
            <a:fillRect/>
          </a:stretch>
        </p:blipFill>
        <p:spPr>
          <a:xfrm>
            <a:off x="4876180" y="4189039"/>
            <a:ext cx="3280095" cy="2146352"/>
          </a:xfrm>
          <a:prstGeom prst="rect">
            <a:avLst/>
          </a:prstGeom>
        </p:spPr>
      </p:pic>
      <p:pic>
        <p:nvPicPr>
          <p:cNvPr id="14" name="Picture 13">
            <a:extLst>
              <a:ext uri="{FF2B5EF4-FFF2-40B4-BE49-F238E27FC236}">
                <a16:creationId xmlns:a16="http://schemas.microsoft.com/office/drawing/2014/main" id="{947B45DD-5FC8-B503-C43E-58613768BC66}"/>
              </a:ext>
            </a:extLst>
          </p:cNvPr>
          <p:cNvPicPr/>
          <p:nvPr/>
        </p:nvPicPr>
        <p:blipFill>
          <a:blip r:embed="rId6"/>
          <a:stretch>
            <a:fillRect/>
          </a:stretch>
        </p:blipFill>
        <p:spPr>
          <a:xfrm>
            <a:off x="510058" y="4214777"/>
            <a:ext cx="3280095" cy="2120613"/>
          </a:xfrm>
          <a:prstGeom prst="rect">
            <a:avLst/>
          </a:prstGeom>
        </p:spPr>
      </p:pic>
      <p:sp>
        <p:nvSpPr>
          <p:cNvPr id="15" name="Arrow: Right 14">
            <a:extLst>
              <a:ext uri="{FF2B5EF4-FFF2-40B4-BE49-F238E27FC236}">
                <a16:creationId xmlns:a16="http://schemas.microsoft.com/office/drawing/2014/main" id="{5C1F7EA9-64E7-2A27-1954-26646F1697AA}"/>
              </a:ext>
            </a:extLst>
          </p:cNvPr>
          <p:cNvSpPr/>
          <p:nvPr/>
        </p:nvSpPr>
        <p:spPr>
          <a:xfrm>
            <a:off x="4076242" y="2698668"/>
            <a:ext cx="494938" cy="264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B2CDABDB-583D-1D85-2012-5B78286FAA9F}"/>
              </a:ext>
            </a:extLst>
          </p:cNvPr>
          <p:cNvSpPr/>
          <p:nvPr/>
        </p:nvSpPr>
        <p:spPr>
          <a:xfrm>
            <a:off x="6373345" y="3736815"/>
            <a:ext cx="341523" cy="379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Left 16">
            <a:extLst>
              <a:ext uri="{FF2B5EF4-FFF2-40B4-BE49-F238E27FC236}">
                <a16:creationId xmlns:a16="http://schemas.microsoft.com/office/drawing/2014/main" id="{A317BAEB-717C-2003-035E-515741FB2CB8}"/>
              </a:ext>
            </a:extLst>
          </p:cNvPr>
          <p:cNvSpPr/>
          <p:nvPr/>
        </p:nvSpPr>
        <p:spPr>
          <a:xfrm>
            <a:off x="4075420" y="5109889"/>
            <a:ext cx="495759" cy="2648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38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dirty="0">
                <a:cs typeface="Calibri"/>
              </a:rPr>
              <a:t>15</a:t>
            </a:r>
          </a:p>
        </p:txBody>
      </p:sp>
      <p:sp>
        <p:nvSpPr>
          <p:cNvPr id="8" name="Content Placeholder 7">
            <a:extLst>
              <a:ext uri="{FF2B5EF4-FFF2-40B4-BE49-F238E27FC236}">
                <a16:creationId xmlns:a16="http://schemas.microsoft.com/office/drawing/2014/main" id="{02DF435F-813E-05D3-BC16-D44743DDC8B6}"/>
              </a:ext>
            </a:extLst>
          </p:cNvPr>
          <p:cNvSpPr>
            <a:spLocks noGrp="1"/>
          </p:cNvSpPr>
          <p:nvPr>
            <p:ph sz="half" idx="1"/>
          </p:nvPr>
        </p:nvSpPr>
        <p:spPr>
          <a:xfrm>
            <a:off x="574537" y="1728046"/>
            <a:ext cx="3886200" cy="4351338"/>
          </a:xfrm>
        </p:spPr>
        <p:txBody>
          <a:bodyPr vert="horz" lIns="91440" tIns="45720" rIns="91440" bIns="45720" rtlCol="0" anchor="t">
            <a:normAutofit/>
          </a:bodyPr>
          <a:lstStyle/>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There are number of ways by which we can detect disease of plants and suggest remedies for them. Each has some pros as well as limitations. </a:t>
            </a:r>
          </a:p>
          <a:p>
            <a:r>
              <a:rPr lang="en-US" sz="1800" dirty="0">
                <a:solidFill>
                  <a:srgbClr val="000000"/>
                </a:solidFill>
                <a:effectLst/>
                <a:latin typeface="Times New Roman" panose="02020603050405020304" pitchFamily="18" charset="0"/>
                <a:ea typeface="Times New Roman" panose="02020603050405020304" pitchFamily="18" charset="0"/>
              </a:rPr>
              <a:t>On one hand visual analysis is least expensive and simple method, it is not as efficient and reliable. Image processing is a technique which is most spoken for very high accuracy and least time consumption are major advantages offered. </a:t>
            </a:r>
          </a:p>
          <a:p>
            <a:r>
              <a:rPr lang="en-US" sz="1800" dirty="0">
                <a:solidFill>
                  <a:srgbClr val="000000"/>
                </a:solidFill>
                <a:effectLst/>
                <a:latin typeface="Times New Roman" panose="02020603050405020304" pitchFamily="18" charset="0"/>
                <a:ea typeface="Times New Roman" panose="02020603050405020304" pitchFamily="18" charset="0"/>
              </a:rPr>
              <a:t>Recognizing the disease accurately and efficiently is mainly the purpose of the proposed approach. </a:t>
            </a:r>
            <a:endParaRPr lang="en-US" dirty="0">
              <a:cs typeface="Calibri"/>
            </a:endParaRPr>
          </a:p>
        </p:txBody>
      </p:sp>
      <p:sp>
        <p:nvSpPr>
          <p:cNvPr id="9" name="Content Placeholder 8">
            <a:extLst>
              <a:ext uri="{FF2B5EF4-FFF2-40B4-BE49-F238E27FC236}">
                <a16:creationId xmlns:a16="http://schemas.microsoft.com/office/drawing/2014/main" id="{AFD74F6D-2048-5332-E146-818F92051743}"/>
              </a:ext>
            </a:extLst>
          </p:cNvPr>
          <p:cNvSpPr>
            <a:spLocks noGrp="1"/>
          </p:cNvSpPr>
          <p:nvPr>
            <p:ph sz="half" idx="2"/>
          </p:nvPr>
        </p:nvSpPr>
        <p:spPr>
          <a:xfrm>
            <a:off x="4629150" y="1341221"/>
            <a:ext cx="3886200" cy="4835742"/>
          </a:xfrm>
        </p:spPr>
        <p:txBody>
          <a:bodyPr vert="horz" lIns="91440" tIns="45720" rIns="91440" bIns="45720" rtlCol="0" anchor="t">
            <a:normAutofit/>
          </a:bodyPr>
          <a:lstStyle/>
          <a:p>
            <a:pPr marL="0" indent="0">
              <a:lnSpc>
                <a:spcPct val="100000"/>
              </a:lnSpc>
              <a:buNone/>
            </a:pPr>
            <a:r>
              <a:rPr lang="en-US" b="1" dirty="0">
                <a:latin typeface="Times New Roman"/>
                <a:ea typeface="+mn-lt"/>
                <a:cs typeface="+mn-lt"/>
              </a:rPr>
              <a:t>12.2 Future Scope:</a:t>
            </a:r>
          </a:p>
          <a:p>
            <a:pPr marL="342900" marR="111125" lvl="0" indent="-342900" algn="just" fontAlgn="base">
              <a:lnSpc>
                <a:spcPct val="100000"/>
              </a:lnSpc>
              <a:spcBef>
                <a:spcPts val="0"/>
              </a:spcBef>
              <a:spcAft>
                <a:spcPts val="140"/>
              </a:spcAft>
              <a:buClr>
                <a:srgbClr val="000000"/>
              </a:buClr>
              <a:buSzPts val="1200"/>
              <a:buFont typeface="Arial" panose="020B0604020202020204" pitchFamily="34" charset="0"/>
              <a:buChar char="•"/>
            </a:pPr>
            <a:endParaRPr lang="en-US" sz="1800" dirty="0">
              <a:solidFill>
                <a:srgbClr val="000000"/>
              </a:solidFill>
              <a:latin typeface="Times New Roman" panose="02020603050405020304" pitchFamily="18" charset="0"/>
            </a:endParaRPr>
          </a:p>
          <a:p>
            <a:pPr marL="342900" marR="111125" lvl="0" indent="-342900" algn="just" fontAlgn="base">
              <a:lnSpc>
                <a:spcPct val="100000"/>
              </a:lnSpc>
              <a:spcBef>
                <a:spcPts val="0"/>
              </a:spcBef>
              <a:spcAft>
                <a:spcPts val="140"/>
              </a:spcAft>
              <a:buClr>
                <a:srgbClr val="000000"/>
              </a:buClr>
              <a:buSzPts val="1200"/>
              <a:buFont typeface="Arial" panose="020B0604020202020204" pitchFamily="34" charset="0"/>
              <a:buChar char="•"/>
            </a:pPr>
            <a:r>
              <a:rPr lang="en-US" sz="1800" dirty="0">
                <a:solidFill>
                  <a:srgbClr val="000000"/>
                </a:solidFill>
                <a:latin typeface="Times New Roman" panose="02020603050405020304" pitchFamily="18" charset="0"/>
              </a:rPr>
              <a:t>To improve recognition rate of final classification process hybrid algorithms like Artificial Neural Network, Bayes classifier, Fuzzy Logic can also be used.</a:t>
            </a:r>
          </a:p>
          <a:p>
            <a:pPr marL="342900" marR="111125" lvl="0" indent="-342900" algn="just" fontAlgn="base">
              <a:lnSpc>
                <a:spcPct val="100000"/>
              </a:lnSpc>
              <a:spcBef>
                <a:spcPts val="0"/>
              </a:spcBef>
              <a:spcAft>
                <a:spcPts val="140"/>
              </a:spcAft>
              <a:buClr>
                <a:srgbClr val="000000"/>
              </a:buClr>
              <a:buSzPts val="1200"/>
              <a:buFont typeface="Arial" panose="020B0604020202020204" pitchFamily="34" charset="0"/>
              <a:buChar char="•"/>
            </a:pPr>
            <a:endParaRPr lang="en-US" sz="1800" dirty="0">
              <a:solidFill>
                <a:srgbClr val="000000"/>
              </a:solidFill>
              <a:latin typeface="Times New Roman" panose="02020603050405020304" pitchFamily="18" charset="0"/>
            </a:endParaRPr>
          </a:p>
          <a:p>
            <a:pPr marL="342900" marR="111125" lvl="0" indent="-342900" algn="just" fontAlgn="base">
              <a:lnSpc>
                <a:spcPct val="100000"/>
              </a:lnSpc>
              <a:spcBef>
                <a:spcPts val="0"/>
              </a:spcBef>
              <a:spcAft>
                <a:spcPts val="140"/>
              </a:spcAft>
              <a:buClr>
                <a:srgbClr val="000000"/>
              </a:buClr>
              <a:buSzPts val="1200"/>
              <a:buFont typeface="Arial" panose="020B0604020202020204" pitchFamily="34" charset="0"/>
              <a:buChar char="•"/>
            </a:pPr>
            <a:r>
              <a:rPr lang="en-US" sz="1800" dirty="0">
                <a:solidFill>
                  <a:srgbClr val="000000"/>
                </a:solidFill>
                <a:latin typeface="Times New Roman" panose="02020603050405020304" pitchFamily="18" charset="0"/>
              </a:rPr>
              <a:t>Mobile application can be developed which is handy and easy to use.</a:t>
            </a:r>
          </a:p>
          <a:p>
            <a:pPr>
              <a:lnSpc>
                <a:spcPct val="100000"/>
              </a:lnSpc>
            </a:pPr>
            <a:r>
              <a:rPr lang="en-US" sz="1800" dirty="0">
                <a:solidFill>
                  <a:srgbClr val="000000"/>
                </a:solidFill>
                <a:latin typeface="Times New Roman" panose="02020603050405020304" pitchFamily="18" charset="0"/>
              </a:rPr>
              <a:t>An extension of this work will focus on automatically estimating the severity of the detected disease</a:t>
            </a:r>
          </a:p>
        </p:txBody>
      </p:sp>
      <p:sp>
        <p:nvSpPr>
          <p:cNvPr id="10" name="TextBox 9">
            <a:extLst>
              <a:ext uri="{FF2B5EF4-FFF2-40B4-BE49-F238E27FC236}">
                <a16:creationId xmlns:a16="http://schemas.microsoft.com/office/drawing/2014/main" id="{5180BB25-98E4-F7EE-5A1E-6E37D8360700}"/>
              </a:ext>
            </a:extLst>
          </p:cNvPr>
          <p:cNvSpPr txBox="1"/>
          <p:nvPr/>
        </p:nvSpPr>
        <p:spPr>
          <a:xfrm>
            <a:off x="406123" y="1341221"/>
            <a:ext cx="4572000" cy="522259"/>
          </a:xfrm>
          <a:prstGeom prst="rect">
            <a:avLst/>
          </a:prstGeom>
          <a:noFill/>
        </p:spPr>
        <p:txBody>
          <a:bodyPr wrap="square">
            <a:spAutoFit/>
          </a:bodyPr>
          <a:lstStyle/>
          <a:p>
            <a:pPr marL="6350" marR="68580" indent="-6350" algn="ctr">
              <a:lnSpc>
                <a:spcPct val="107000"/>
              </a:lnSpc>
              <a:spcBef>
                <a:spcPts val="0"/>
              </a:spcBef>
              <a:spcAft>
                <a:spcPts val="785"/>
              </a:spcAft>
            </a:pP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2800" b="1" dirty="0">
                <a:latin typeface="Times New Roman"/>
                <a:ea typeface="+mn-lt"/>
                <a:cs typeface="+mn-lt"/>
              </a:rPr>
              <a:t>12.1 CONCLUSION</a:t>
            </a:r>
          </a:p>
        </p:txBody>
      </p:sp>
    </p:spTree>
    <p:extLst>
      <p:ext uri="{BB962C8B-B14F-4D97-AF65-F5344CB8AC3E}">
        <p14:creationId xmlns:p14="http://schemas.microsoft.com/office/powerpoint/2010/main" val="417210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dirty="0"/>
              <a:t>21-06-2022</a:t>
            </a:r>
            <a:endParaRPr lang="en-US" sz="1350" dirty="0"/>
          </a:p>
        </p:txBody>
      </p:sp>
      <p:sp>
        <p:nvSpPr>
          <p:cNvPr id="5" name="TextBox 4">
            <a:extLst>
              <a:ext uri="{FF2B5EF4-FFF2-40B4-BE49-F238E27FC236}">
                <a16:creationId xmlns:a16="http://schemas.microsoft.com/office/drawing/2014/main"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dirty="0">
                <a:cs typeface="Calibri"/>
              </a:rPr>
              <a:t>16</a:t>
            </a:r>
          </a:p>
        </p:txBody>
      </p:sp>
      <p:sp>
        <p:nvSpPr>
          <p:cNvPr id="6" name="TextBox 5">
            <a:extLst>
              <a:ext uri="{FF2B5EF4-FFF2-40B4-BE49-F238E27FC236}">
                <a16:creationId xmlns:a16="http://schemas.microsoft.com/office/drawing/2014/main" id="{1D5BE082-0D07-0F18-FB5C-5BD33F69451B}"/>
              </a:ext>
            </a:extLst>
          </p:cNvPr>
          <p:cNvSpPr txBox="1"/>
          <p:nvPr/>
        </p:nvSpPr>
        <p:spPr>
          <a:xfrm>
            <a:off x="1223856" y="1173888"/>
            <a:ext cx="68094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latin typeface="Times New Roman"/>
              </a:rPr>
              <a:t>13. References</a:t>
            </a:r>
            <a:endParaRPr lang="en-US"/>
          </a:p>
        </p:txBody>
      </p:sp>
      <p:sp>
        <p:nvSpPr>
          <p:cNvPr id="9" name="Content Placeholder 8">
            <a:extLst>
              <a:ext uri="{FF2B5EF4-FFF2-40B4-BE49-F238E27FC236}">
                <a16:creationId xmlns:a16="http://schemas.microsoft.com/office/drawing/2014/main" id="{F33FDC0D-F8EF-CCB8-B463-396CFC52D98D}"/>
              </a:ext>
            </a:extLst>
          </p:cNvPr>
          <p:cNvSpPr>
            <a:spLocks noGrp="1"/>
          </p:cNvSpPr>
          <p:nvPr>
            <p:ph idx="1"/>
          </p:nvPr>
        </p:nvSpPr>
        <p:spPr>
          <a:xfrm>
            <a:off x="684863" y="2059846"/>
            <a:ext cx="7886700" cy="4351338"/>
          </a:xfrm>
        </p:spPr>
        <p:txBody>
          <a:bodyPr vert="horz" lIns="91440" tIns="45720" rIns="91440" bIns="45720" rtlCol="0" anchor="t">
            <a:normAutofit/>
          </a:bodyPr>
          <a:lstStyle/>
          <a:p>
            <a:pPr marL="342900" marR="111125" lvl="0" indent="-342900" algn="just" fontAlgn="base">
              <a:lnSpc>
                <a:spcPct val="152000"/>
              </a:lnSpc>
              <a:spcBef>
                <a:spcPts val="0"/>
              </a:spcBef>
              <a:spcAft>
                <a:spcPts val="1010"/>
              </a:spcAft>
              <a:buClr>
                <a:srgbClr val="000000"/>
              </a:buClr>
              <a:buSzPts val="1200"/>
              <a:buFont typeface="+mj-lt"/>
              <a:buAutoNum type="arabicPeriod"/>
            </a:pP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 survey on crop disease detection using image processing technique for economic growth of rural area. </a:t>
            </a: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Yashpal Sen1, Chandra Shekhar Mithlesh2, Dr. Vivek Baghel3</a:t>
            </a:r>
            <a:endPar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111125" lvl="0" indent="-342900" algn="just" fontAlgn="base">
              <a:lnSpc>
                <a:spcPct val="157000"/>
              </a:lnSpc>
              <a:spcBef>
                <a:spcPts val="0"/>
              </a:spcBef>
              <a:spcAft>
                <a:spcPts val="0"/>
              </a:spcAft>
              <a:buClr>
                <a:srgbClr val="000000"/>
              </a:buClr>
              <a:buSzPts val="1200"/>
              <a:buFont typeface="+mj-lt"/>
              <a:buAutoNum type="arabicPeriod"/>
            </a:pP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 </a:t>
            </a:r>
            <a:r>
              <a:rPr lang="en-US" sz="2000" b="1"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Elangoran</a:t>
            </a:r>
            <a:r>
              <a:rPr lang="en-US" sz="20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 Nalini, 2011</a:t>
            </a:r>
            <a:r>
              <a:rPr lang="en-US"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“Detection and classification of leaf diseases using K- means-based segmentation and neural-networks-based classification.” Inform </a:t>
            </a:r>
            <a:r>
              <a:rPr lang="en-US" sz="2000" dirty="0">
                <a:solidFill>
                  <a:srgbClr val="000000"/>
                </a:solidFill>
                <a:effectLst/>
                <a:latin typeface="Times New Roman" panose="02020603050405020304" pitchFamily="18" charset="0"/>
                <a:ea typeface="Times New Roman" panose="02020603050405020304" pitchFamily="18" charset="0"/>
              </a:rPr>
              <a:t>Technol. J., 10: 267-275. DOI: 10.3923/itj.2011.267.275.</a:t>
            </a:r>
          </a:p>
          <a:p>
            <a:pPr marL="0" indent="0">
              <a:buNone/>
            </a:pPr>
            <a:endParaRPr lang="en-US" sz="2400" dirty="0">
              <a:latin typeface="Times New Roman"/>
              <a:cs typeface="Times New Roman"/>
            </a:endParaRPr>
          </a:p>
        </p:txBody>
      </p:sp>
    </p:spTree>
    <p:extLst>
      <p:ext uri="{BB962C8B-B14F-4D97-AF65-F5344CB8AC3E}">
        <p14:creationId xmlns:p14="http://schemas.microsoft.com/office/powerpoint/2010/main" val="2209277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68DA-861B-837D-A7B8-8AA0CE2DD8C7}"/>
              </a:ext>
            </a:extLst>
          </p:cNvPr>
          <p:cNvSpPr>
            <a:spLocks noGrp="1"/>
          </p:cNvSpPr>
          <p:nvPr>
            <p:ph type="title"/>
          </p:nvPr>
        </p:nvSpPr>
        <p:spPr>
          <a:xfrm>
            <a:off x="628650" y="2763694"/>
            <a:ext cx="7886700" cy="1325563"/>
          </a:xfrm>
        </p:spPr>
        <p:txBody>
          <a:bodyPr/>
          <a:lstStyle/>
          <a:p>
            <a:pPr algn="ctr"/>
            <a:r>
              <a:rPr lang="en-US" b="1">
                <a:latin typeface="Times New Roman"/>
                <a:cs typeface="Calibri Light"/>
              </a:rPr>
              <a:t>THANK YOU</a:t>
            </a:r>
          </a:p>
        </p:txBody>
      </p:sp>
      <p:pic>
        <p:nvPicPr>
          <p:cNvPr id="4" name="Picture 4" descr="A picture containing text&#10;&#10;Description automatically generated">
            <a:extLst>
              <a:ext uri="{FF2B5EF4-FFF2-40B4-BE49-F238E27FC236}">
                <a16:creationId xmlns:a16="http://schemas.microsoft.com/office/drawing/2014/main" id="{45B595E2-1DCC-CCB1-DE0F-551C0213E928}"/>
              </a:ext>
            </a:extLst>
          </p:cNvPr>
          <p:cNvPicPr>
            <a:picLocks noChangeAspect="1"/>
          </p:cNvPicPr>
          <p:nvPr/>
        </p:nvPicPr>
        <p:blipFill>
          <a:blip r:embed="rId2"/>
          <a:stretch>
            <a:fillRect/>
          </a:stretch>
        </p:blipFill>
        <p:spPr>
          <a:xfrm>
            <a:off x="1605" y="-3968"/>
            <a:ext cx="9139148" cy="936377"/>
          </a:xfrm>
          <a:prstGeom prst="rect">
            <a:avLst/>
          </a:prstGeom>
        </p:spPr>
      </p:pic>
      <p:sp>
        <p:nvSpPr>
          <p:cNvPr id="6" name="TextBox 5">
            <a:extLst>
              <a:ext uri="{FF2B5EF4-FFF2-40B4-BE49-F238E27FC236}">
                <a16:creationId xmlns:a16="http://schemas.microsoft.com/office/drawing/2014/main" id="{52862ACA-C1FE-6C83-D6D4-0F2E50F96953}"/>
              </a:ext>
            </a:extLst>
          </p:cNvPr>
          <p:cNvSpPr txBox="1"/>
          <p:nvPr/>
        </p:nvSpPr>
        <p:spPr>
          <a:xfrm>
            <a:off x="456367"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dirty="0"/>
              <a:t>21-0-2022</a:t>
            </a:r>
            <a:endParaRPr lang="en-US" sz="1350" dirty="0"/>
          </a:p>
        </p:txBody>
      </p:sp>
      <p:sp>
        <p:nvSpPr>
          <p:cNvPr id="8" name="TextBox 7">
            <a:extLst>
              <a:ext uri="{FF2B5EF4-FFF2-40B4-BE49-F238E27FC236}">
                <a16:creationId xmlns:a16="http://schemas.microsoft.com/office/drawing/2014/main" id="{FEAF1727-5CDB-B419-22B5-92DB02044C9E}"/>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dirty="0">
                <a:solidFill>
                  <a:schemeClr val="tx2"/>
                </a:solidFill>
              </a:rPr>
              <a:t>Department of CSE - CS </a:t>
            </a:r>
            <a:r>
              <a:rPr lang="en-IN" dirty="0">
                <a:solidFill>
                  <a:schemeClr val="tx2"/>
                </a:solidFill>
              </a:rPr>
              <a:t>8611 </a:t>
            </a:r>
            <a:r>
              <a:rPr lang="en-IN" sz="1800" dirty="0">
                <a:solidFill>
                  <a:schemeClr val="tx2"/>
                </a:solidFill>
              </a:rPr>
              <a:t>Project Work</a:t>
            </a:r>
            <a:r>
              <a:rPr lang="en-IN" sz="1200" dirty="0">
                <a:solidFill>
                  <a:schemeClr val="tx2"/>
                </a:solidFill>
              </a:rPr>
              <a:t> </a:t>
            </a:r>
          </a:p>
        </p:txBody>
      </p:sp>
      <p:sp>
        <p:nvSpPr>
          <p:cNvPr id="10" name="TextBox 9">
            <a:extLst>
              <a:ext uri="{FF2B5EF4-FFF2-40B4-BE49-F238E27FC236}">
                <a16:creationId xmlns:a16="http://schemas.microsoft.com/office/drawing/2014/main" id="{13ACD82E-CD05-0654-8B17-E432B0E7E795}"/>
              </a:ext>
            </a:extLst>
          </p:cNvPr>
          <p:cNvSpPr txBox="1"/>
          <p:nvPr/>
        </p:nvSpPr>
        <p:spPr>
          <a:xfrm>
            <a:off x="6566142"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dirty="0">
                <a:cs typeface="Calibri"/>
              </a:rPr>
              <a:t>17</a:t>
            </a:r>
          </a:p>
        </p:txBody>
      </p:sp>
    </p:spTree>
    <p:extLst>
      <p:ext uri="{BB962C8B-B14F-4D97-AF65-F5344CB8AC3E}">
        <p14:creationId xmlns:p14="http://schemas.microsoft.com/office/powerpoint/2010/main" val="1108974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BBEABE43-8FF7-E6FC-3B73-C9E2DF2E7158}"/>
              </a:ext>
            </a:extLst>
          </p:cNvPr>
          <p:cNvPicPr>
            <a:picLocks noChangeAspect="1"/>
          </p:cNvPicPr>
          <p:nvPr/>
        </p:nvPicPr>
        <p:blipFill>
          <a:blip r:embed="rId2"/>
          <a:stretch>
            <a:fillRect/>
          </a:stretch>
        </p:blipFill>
        <p:spPr>
          <a:xfrm>
            <a:off x="1605" y="716"/>
            <a:ext cx="9139148" cy="936377"/>
          </a:xfrm>
          <a:prstGeom prst="rect">
            <a:avLst/>
          </a:prstGeom>
        </p:spPr>
      </p:pic>
      <p:sp>
        <p:nvSpPr>
          <p:cNvPr id="2" name="TextBox 1">
            <a:extLst>
              <a:ext uri="{FF2B5EF4-FFF2-40B4-BE49-F238E27FC236}">
                <a16:creationId xmlns:a16="http://schemas.microsoft.com/office/drawing/2014/main" id="{2C929152-1FC4-6124-BEB7-68C2026D1257}"/>
              </a:ext>
            </a:extLst>
          </p:cNvPr>
          <p:cNvSpPr txBox="1"/>
          <p:nvPr/>
        </p:nvSpPr>
        <p:spPr>
          <a:xfrm>
            <a:off x="2654300" y="6339224"/>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id="{6DE2409C-707C-96A1-8668-B0A64DAE070F}"/>
              </a:ext>
            </a:extLst>
          </p:cNvPr>
          <p:cNvSpPr txBox="1"/>
          <p:nvPr/>
        </p:nvSpPr>
        <p:spPr>
          <a:xfrm>
            <a:off x="418330" y="6411384"/>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id="{12521675-F94E-D6C7-B508-13CA2EE5E814}"/>
              </a:ext>
            </a:extLst>
          </p:cNvPr>
          <p:cNvSpPr txBox="1"/>
          <p:nvPr/>
        </p:nvSpPr>
        <p:spPr>
          <a:xfrm>
            <a:off x="6593224" y="6411384"/>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a:cs typeface="Calibri"/>
              </a:rPr>
              <a:t>2 </a:t>
            </a:r>
            <a:endParaRPr lang="en-IN" sz="900"/>
          </a:p>
        </p:txBody>
      </p:sp>
      <p:sp>
        <p:nvSpPr>
          <p:cNvPr id="10" name="Title 9">
            <a:extLst>
              <a:ext uri="{FF2B5EF4-FFF2-40B4-BE49-F238E27FC236}">
                <a16:creationId xmlns:a16="http://schemas.microsoft.com/office/drawing/2014/main" id="{E4FA1B7D-05D3-57A3-A307-3C813F628E2E}"/>
              </a:ext>
            </a:extLst>
          </p:cNvPr>
          <p:cNvSpPr>
            <a:spLocks noGrp="1"/>
          </p:cNvSpPr>
          <p:nvPr>
            <p:ph type="title"/>
          </p:nvPr>
        </p:nvSpPr>
        <p:spPr>
          <a:xfrm>
            <a:off x="763924" y="1025789"/>
            <a:ext cx="7886700" cy="749553"/>
          </a:xfrm>
        </p:spPr>
        <p:txBody>
          <a:bodyPr>
            <a:normAutofit fontScale="90000"/>
          </a:bodyPr>
          <a:lstStyle/>
          <a:p>
            <a:pPr algn="ctr"/>
            <a:br>
              <a:rPr lang="en-US" dirty="0">
                <a:ea typeface="+mj-lt"/>
                <a:cs typeface="+mj-lt"/>
              </a:rPr>
            </a:br>
            <a:r>
              <a:rPr lang="en-US" b="1" dirty="0">
                <a:latin typeface="Times New Roman"/>
                <a:ea typeface="+mj-lt"/>
                <a:cs typeface="+mj-lt"/>
              </a:rPr>
              <a:t>Agenda </a:t>
            </a:r>
            <a:endParaRPr lang="en-US" b="1" dirty="0">
              <a:latin typeface="Times New Roman"/>
              <a:cs typeface="Calibri Light"/>
            </a:endParaRPr>
          </a:p>
          <a:p>
            <a:endParaRPr lang="en-US" dirty="0">
              <a:cs typeface="Calibri Light"/>
            </a:endParaRPr>
          </a:p>
        </p:txBody>
      </p:sp>
      <p:sp>
        <p:nvSpPr>
          <p:cNvPr id="11" name="Content Placeholder 10">
            <a:extLst>
              <a:ext uri="{FF2B5EF4-FFF2-40B4-BE49-F238E27FC236}">
                <a16:creationId xmlns:a16="http://schemas.microsoft.com/office/drawing/2014/main" id="{AFAF4C25-10F5-F28E-06A4-7053A0912EDE}"/>
              </a:ext>
            </a:extLst>
          </p:cNvPr>
          <p:cNvSpPr>
            <a:spLocks noGrp="1"/>
          </p:cNvSpPr>
          <p:nvPr>
            <p:ph idx="1"/>
          </p:nvPr>
        </p:nvSpPr>
        <p:spPr>
          <a:xfrm>
            <a:off x="627829" y="1841682"/>
            <a:ext cx="7886700" cy="4351338"/>
          </a:xfrm>
        </p:spPr>
        <p:txBody>
          <a:bodyPr vert="horz" lIns="68580" tIns="34290" rIns="68580" bIns="34290" rtlCol="0" anchor="t">
            <a:normAutofit fontScale="85000" lnSpcReduction="20000"/>
          </a:bodyPr>
          <a:lstStyle/>
          <a:p>
            <a:r>
              <a:rPr lang="en-US" dirty="0">
                <a:latin typeface="Times New Roman"/>
                <a:cs typeface="Calibri"/>
              </a:rPr>
              <a:t>Abstract</a:t>
            </a:r>
            <a:endParaRPr lang="en-US" dirty="0"/>
          </a:p>
          <a:p>
            <a:r>
              <a:rPr lang="en-US" dirty="0">
                <a:latin typeface="Times New Roman"/>
                <a:cs typeface="Calibri"/>
              </a:rPr>
              <a:t>Objective</a:t>
            </a:r>
          </a:p>
          <a:p>
            <a:r>
              <a:rPr lang="en-US" dirty="0">
                <a:latin typeface="Times New Roman"/>
                <a:cs typeface="Calibri"/>
              </a:rPr>
              <a:t>Introduction</a:t>
            </a:r>
          </a:p>
          <a:p>
            <a:r>
              <a:rPr lang="en-US" dirty="0">
                <a:latin typeface="Times New Roman"/>
                <a:cs typeface="Calibri"/>
              </a:rPr>
              <a:t>Literature Survey</a:t>
            </a:r>
          </a:p>
          <a:p>
            <a:r>
              <a:rPr lang="en-US" dirty="0">
                <a:latin typeface="Times New Roman"/>
                <a:cs typeface="Calibri"/>
              </a:rPr>
              <a:t>Existing System</a:t>
            </a:r>
          </a:p>
          <a:p>
            <a:r>
              <a:rPr lang="en-US" dirty="0">
                <a:latin typeface="Times New Roman"/>
                <a:cs typeface="Calibri"/>
              </a:rPr>
              <a:t>Proposed System</a:t>
            </a:r>
          </a:p>
          <a:p>
            <a:r>
              <a:rPr lang="en-US" dirty="0">
                <a:latin typeface="Times New Roman"/>
                <a:cs typeface="Calibri"/>
              </a:rPr>
              <a:t>System Design</a:t>
            </a:r>
          </a:p>
          <a:p>
            <a:r>
              <a:rPr lang="en-US" dirty="0">
                <a:latin typeface="Times New Roman"/>
                <a:cs typeface="Calibri"/>
              </a:rPr>
              <a:t>Methodology</a:t>
            </a:r>
          </a:p>
          <a:p>
            <a:r>
              <a:rPr lang="en-US" dirty="0">
                <a:latin typeface="Times New Roman"/>
                <a:cs typeface="Calibri"/>
              </a:rPr>
              <a:t>Results </a:t>
            </a:r>
          </a:p>
          <a:p>
            <a:r>
              <a:rPr lang="en-US" dirty="0">
                <a:latin typeface="Times New Roman"/>
                <a:cs typeface="Calibri"/>
              </a:rPr>
              <a:t>Conclusion</a:t>
            </a:r>
          </a:p>
          <a:p>
            <a:r>
              <a:rPr lang="en-US" dirty="0">
                <a:latin typeface="Times New Roman"/>
                <a:cs typeface="Calibri"/>
              </a:rPr>
              <a:t>References</a:t>
            </a:r>
          </a:p>
          <a:p>
            <a:endParaRPr lang="en-US" dirty="0">
              <a:latin typeface="Calibri" panose="020F0502020204030204"/>
              <a:cs typeface="Calibri"/>
            </a:endParaRPr>
          </a:p>
        </p:txBody>
      </p:sp>
    </p:spTree>
    <p:extLst>
      <p:ext uri="{BB962C8B-B14F-4D97-AF65-F5344CB8AC3E}">
        <p14:creationId xmlns:p14="http://schemas.microsoft.com/office/powerpoint/2010/main" val="256319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a:cs typeface="Calibri"/>
              </a:rPr>
              <a:t>3</a:t>
            </a:r>
          </a:p>
        </p:txBody>
      </p:sp>
      <p:sp>
        <p:nvSpPr>
          <p:cNvPr id="12" name="Title 11">
            <a:extLst>
              <a:ext uri="{FF2B5EF4-FFF2-40B4-BE49-F238E27FC236}">
                <a16:creationId xmlns:a16="http://schemas.microsoft.com/office/drawing/2014/main" id="{09AD108A-8616-0C34-C60C-C630A88D7A0F}"/>
              </a:ext>
            </a:extLst>
          </p:cNvPr>
          <p:cNvSpPr>
            <a:spLocks noGrp="1"/>
          </p:cNvSpPr>
          <p:nvPr>
            <p:ph type="title"/>
          </p:nvPr>
        </p:nvSpPr>
        <p:spPr>
          <a:xfrm>
            <a:off x="637309" y="775368"/>
            <a:ext cx="7886700" cy="1325563"/>
          </a:xfrm>
        </p:spPr>
        <p:txBody>
          <a:bodyPr>
            <a:normAutofit/>
          </a:bodyPr>
          <a:lstStyle/>
          <a:p>
            <a:pPr algn="ctr"/>
            <a:r>
              <a:rPr lang="en-US" sz="4000" b="1">
                <a:latin typeface="Times New Roman"/>
                <a:cs typeface="Calibri Light"/>
              </a:rPr>
              <a:t>1. Abstract</a:t>
            </a:r>
          </a:p>
        </p:txBody>
      </p:sp>
      <p:sp>
        <p:nvSpPr>
          <p:cNvPr id="13" name="Content Placeholder 12">
            <a:extLst>
              <a:ext uri="{FF2B5EF4-FFF2-40B4-BE49-F238E27FC236}">
                <a16:creationId xmlns:a16="http://schemas.microsoft.com/office/drawing/2014/main" id="{99DE0647-A9EF-3929-CCDD-944F59257C1B}"/>
              </a:ext>
            </a:extLst>
          </p:cNvPr>
          <p:cNvSpPr>
            <a:spLocks noGrp="1"/>
          </p:cNvSpPr>
          <p:nvPr>
            <p:ph idx="1"/>
          </p:nvPr>
        </p:nvSpPr>
        <p:spPr/>
        <p:txBody>
          <a:bodyPr vert="horz" lIns="91440" tIns="45720" rIns="91440" bIns="45720" rtlCol="0" anchor="t">
            <a:noAutofit/>
          </a:bodyPr>
          <a:lstStyle/>
          <a:p>
            <a:pPr marL="0" marR="0" indent="0">
              <a:lnSpc>
                <a:spcPct val="150000"/>
              </a:lnSpc>
              <a:spcBef>
                <a:spcPts val="0"/>
              </a:spcBef>
              <a:spcAft>
                <a:spcPts val="0"/>
              </a:spcAft>
              <a:buNone/>
            </a:pPr>
            <a:r>
              <a:rPr lang="en-US" sz="1600" dirty="0">
                <a:solidFill>
                  <a:srgbClr val="3E3D40"/>
                </a:solidFill>
                <a:effectLst/>
                <a:latin typeface="Times New Roman" panose="02020603050405020304" pitchFamily="18" charset="0"/>
                <a:ea typeface="Times New Roman" panose="02020603050405020304" pitchFamily="18" charset="0"/>
              </a:rPr>
              <a:t>Plant diseases are a major threat to food security, but their rapid identification remains difficult in many parts of the world due to the lack of the necessary infrastructure. </a:t>
            </a:r>
            <a:r>
              <a:rPr lang="en-US" sz="1600" dirty="0">
                <a:solidFill>
                  <a:srgbClr val="2E2E2E"/>
                </a:solidFill>
                <a:effectLst/>
                <a:latin typeface="Times New Roman" panose="02020603050405020304" pitchFamily="18" charset="0"/>
                <a:ea typeface="Times New Roman" panose="02020603050405020304" pitchFamily="18" charset="0"/>
              </a:rPr>
              <a:t>Agriculture provides food to all the human beings even in case of rapid increase in the population. It is recommended to predict the plant diseases at their early stage in the field of agriculture is essential to cater the food to the overall population. But it unfortunate to predict the diseases at the early stage of the crops. The idea behind the paper is to bring awareness amongst the farmers about the cutting-edge technologies to reduces diseases in plant leaf.</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600" dirty="0">
                <a:solidFill>
                  <a:srgbClr val="3E3D40"/>
                </a:solidFill>
                <a:effectLst/>
                <a:latin typeface="Times New Roman" panose="02020603050405020304" pitchFamily="18" charset="0"/>
                <a:ea typeface="Times New Roman" panose="02020603050405020304" pitchFamily="18" charset="0"/>
              </a:rPr>
              <a:t>The combination of increasing global smartphone penetration and recent advances in computer vision made possible by deep learning has paved the way for smartphone-assisted disease diagnosis</a:t>
            </a:r>
            <a:r>
              <a:rPr lang="en-US" sz="1600" b="1" dirty="0">
                <a:solidFill>
                  <a:srgbClr val="000000"/>
                </a:solidFill>
                <a:effectLst/>
                <a:latin typeface="Times New Roman" panose="02020603050405020304" pitchFamily="18" charset="0"/>
                <a:ea typeface="Times New Roman" panose="02020603050405020304" pitchFamily="18" charset="0"/>
              </a:rPr>
              <a:t>.</a:t>
            </a:r>
            <a:br>
              <a:rPr lang="en-US" sz="1600" b="1" dirty="0">
                <a:solidFill>
                  <a:srgbClr val="000000"/>
                </a:solidFill>
                <a:effectLst/>
                <a:latin typeface="Times New Roman" panose="02020603050405020304" pitchFamily="18" charset="0"/>
                <a:ea typeface="Times New Roman" panose="02020603050405020304" pitchFamily="18" charset="0"/>
              </a:rPr>
            </a:br>
            <a:endParaRPr lang="en-US" sz="1600" dirty="0">
              <a:solidFill>
                <a:srgbClr val="000000"/>
              </a:solidFill>
              <a:effectLst/>
              <a:latin typeface="Times New Roman" panose="02020603050405020304" pitchFamily="18" charset="0"/>
              <a:ea typeface="Times New Roman" panose="02020603050405020304" pitchFamily="18" charset="0"/>
            </a:endParaRPr>
          </a:p>
          <a:p>
            <a:pPr marL="0" indent="0">
              <a:lnSpc>
                <a:spcPct val="150000"/>
              </a:lnSpc>
              <a:buNone/>
            </a:pPr>
            <a:endParaRPr lang="en-US" sz="1600" dirty="0">
              <a:cs typeface="Calibri" panose="020F0502020204030204"/>
            </a:endParaRPr>
          </a:p>
        </p:txBody>
      </p:sp>
    </p:spTree>
    <p:extLst>
      <p:ext uri="{BB962C8B-B14F-4D97-AF65-F5344CB8AC3E}">
        <p14:creationId xmlns:p14="http://schemas.microsoft.com/office/powerpoint/2010/main" val="2923990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a:cs typeface="Calibri"/>
              </a:rPr>
              <a:t>4</a:t>
            </a:r>
          </a:p>
        </p:txBody>
      </p:sp>
      <p:sp>
        <p:nvSpPr>
          <p:cNvPr id="7" name="TextBox 6">
            <a:extLst>
              <a:ext uri="{FF2B5EF4-FFF2-40B4-BE49-F238E27FC236}">
                <a16:creationId xmlns:a16="http://schemas.microsoft.com/office/drawing/2014/main" id="{930B3629-277F-6FED-84BF-F435778C1B92}"/>
              </a:ext>
            </a:extLst>
          </p:cNvPr>
          <p:cNvSpPr txBox="1"/>
          <p:nvPr/>
        </p:nvSpPr>
        <p:spPr>
          <a:xfrm>
            <a:off x="2071312" y="1214345"/>
            <a:ext cx="501188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latin typeface="Times New Roman"/>
                <a:cs typeface="Times New Roman"/>
              </a:rPr>
              <a:t>2. Objective​</a:t>
            </a:r>
            <a:endParaRPr lang="en-US"/>
          </a:p>
        </p:txBody>
      </p:sp>
      <p:sp>
        <p:nvSpPr>
          <p:cNvPr id="8" name="TextBox 7">
            <a:extLst>
              <a:ext uri="{FF2B5EF4-FFF2-40B4-BE49-F238E27FC236}">
                <a16:creationId xmlns:a16="http://schemas.microsoft.com/office/drawing/2014/main" id="{D8B0F81B-F488-7D02-6644-E8C81DC1F8D5}"/>
              </a:ext>
            </a:extLst>
          </p:cNvPr>
          <p:cNvSpPr txBox="1"/>
          <p:nvPr/>
        </p:nvSpPr>
        <p:spPr>
          <a:xfrm>
            <a:off x="408482" y="1926236"/>
            <a:ext cx="8486305" cy="34201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marR="111125" lvl="0" indent="-342900" algn="just" fontAlgn="base">
              <a:lnSpc>
                <a:spcPct val="200000"/>
              </a:lnSpc>
              <a:spcBef>
                <a:spcPts val="0"/>
              </a:spcBef>
              <a:spcAft>
                <a:spcPts val="90"/>
              </a:spcAft>
              <a:buClr>
                <a:srgbClr val="000000"/>
              </a:buClr>
              <a:buSzPts val="1200"/>
              <a:buFont typeface="Arial" panose="020B0604020202020204" pitchFamily="34" charset="0"/>
              <a:buChar char="•"/>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 enhance the given input image by Image acquisition and Image preprocessing.</a:t>
            </a:r>
          </a:p>
          <a:p>
            <a:pPr marL="342900" marR="111125" lvl="0" indent="-342900" algn="just" fontAlgn="base">
              <a:lnSpc>
                <a:spcPct val="200000"/>
              </a:lnSpc>
              <a:spcBef>
                <a:spcPts val="0"/>
              </a:spcBef>
              <a:spcAft>
                <a:spcPts val="585"/>
              </a:spcAft>
              <a:buClr>
                <a:srgbClr val="000000"/>
              </a:buClr>
              <a:buSzPts val="1200"/>
              <a:buFont typeface="Arial" panose="020B0604020202020204" pitchFamily="34" charset="0"/>
              <a:buChar char="•"/>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Identify the affected part through texture analysis and Segmentation.</a:t>
            </a:r>
          </a:p>
          <a:p>
            <a:pPr marL="342900" marR="111125" lvl="0" indent="-342900" algn="just" fontAlgn="base">
              <a:lnSpc>
                <a:spcPct val="200000"/>
              </a:lnSpc>
              <a:spcBef>
                <a:spcPts val="0"/>
              </a:spcBef>
              <a:spcAft>
                <a:spcPts val="35"/>
              </a:spcAft>
              <a:buClr>
                <a:srgbClr val="000000"/>
              </a:buClr>
              <a:buSzPts val="1200"/>
              <a:buFont typeface="Arial" panose="020B0604020202020204" pitchFamily="34" charset="0"/>
              <a:buChar char="•"/>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Classify the healthy and affected leaf part by feature extraction and classification.</a:t>
            </a:r>
          </a:p>
          <a:p>
            <a:pPr marL="342900" marR="111125" lvl="0" indent="-342900" algn="just" fontAlgn="base">
              <a:lnSpc>
                <a:spcPct val="200000"/>
              </a:lnSpc>
              <a:spcBef>
                <a:spcPts val="0"/>
              </a:spcBef>
              <a:spcAft>
                <a:spcPts val="1265"/>
              </a:spcAft>
              <a:buClr>
                <a:srgbClr val="000000"/>
              </a:buClr>
              <a:buSzPts val="1200"/>
              <a:buFont typeface="Arial" panose="020B0604020202020204" pitchFamily="34" charset="0"/>
              <a:buChar char="•"/>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Train the model by using testing data for accurate result.</a:t>
            </a:r>
          </a:p>
        </p:txBody>
      </p:sp>
    </p:spTree>
    <p:extLst>
      <p:ext uri="{BB962C8B-B14F-4D97-AF65-F5344CB8AC3E}">
        <p14:creationId xmlns:p14="http://schemas.microsoft.com/office/powerpoint/2010/main" val="233023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a:cs typeface="Calibri"/>
              </a:rPr>
              <a:t>5</a:t>
            </a:r>
          </a:p>
        </p:txBody>
      </p:sp>
      <p:sp>
        <p:nvSpPr>
          <p:cNvPr id="6" name="TextBox 5">
            <a:extLst>
              <a:ext uri="{FF2B5EF4-FFF2-40B4-BE49-F238E27FC236}">
                <a16:creationId xmlns:a16="http://schemas.microsoft.com/office/drawing/2014/main" id="{1D5BE082-0D07-0F18-FB5C-5BD33F69451B}"/>
              </a:ext>
            </a:extLst>
          </p:cNvPr>
          <p:cNvSpPr txBox="1"/>
          <p:nvPr/>
        </p:nvSpPr>
        <p:spPr>
          <a:xfrm>
            <a:off x="2115743" y="1173888"/>
            <a:ext cx="49130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latin typeface="Times New Roman"/>
              </a:rPr>
              <a:t>3. Introduction</a:t>
            </a:r>
            <a:endParaRPr lang="en-US" sz="4000"/>
          </a:p>
        </p:txBody>
      </p:sp>
      <p:sp>
        <p:nvSpPr>
          <p:cNvPr id="7" name="TextBox 6">
            <a:extLst>
              <a:ext uri="{FF2B5EF4-FFF2-40B4-BE49-F238E27FC236}">
                <a16:creationId xmlns:a16="http://schemas.microsoft.com/office/drawing/2014/main" id="{655BC9EB-04E3-F085-049C-40A61E20DB12}"/>
              </a:ext>
            </a:extLst>
          </p:cNvPr>
          <p:cNvSpPr txBox="1"/>
          <p:nvPr/>
        </p:nvSpPr>
        <p:spPr>
          <a:xfrm>
            <a:off x="464695" y="2141720"/>
            <a:ext cx="8233347" cy="32685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b="0" i="0" dirty="0">
                <a:solidFill>
                  <a:srgbClr val="3E3D40"/>
                </a:solidFill>
                <a:effectLst/>
                <a:latin typeface="Georgia" panose="02040502050405020303" pitchFamily="18" charset="0"/>
              </a:rPr>
              <a:t>Modern technologies have given human society the ability to produce enough food to meet the demand of more than 7 billion people. However, food security remains threatened by a number of factors including climate change, the decline in pollinators, plant diseases and others. Plant diseases are not only a threat to food security at the global scale, but can also have disastrous consequences for smallholder farmers whose livelihoods depend on healthy crops.</a:t>
            </a:r>
            <a:endParaRPr lang="en-US" sz="2000" dirty="0">
              <a:latin typeface="Times New Roman"/>
              <a:cs typeface="Calibri"/>
            </a:endParaRPr>
          </a:p>
        </p:txBody>
      </p:sp>
    </p:spTree>
    <p:extLst>
      <p:ext uri="{BB962C8B-B14F-4D97-AF65-F5344CB8AC3E}">
        <p14:creationId xmlns:p14="http://schemas.microsoft.com/office/powerpoint/2010/main" val="396627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a:cs typeface="Calibri"/>
              </a:rPr>
              <a:t>6</a:t>
            </a:r>
          </a:p>
        </p:txBody>
      </p:sp>
      <p:sp>
        <p:nvSpPr>
          <p:cNvPr id="6" name="TextBox 5">
            <a:extLst>
              <a:ext uri="{FF2B5EF4-FFF2-40B4-BE49-F238E27FC236}">
                <a16:creationId xmlns:a16="http://schemas.microsoft.com/office/drawing/2014/main" id="{1D5BE082-0D07-0F18-FB5C-5BD33F69451B}"/>
              </a:ext>
            </a:extLst>
          </p:cNvPr>
          <p:cNvSpPr txBox="1"/>
          <p:nvPr/>
        </p:nvSpPr>
        <p:spPr>
          <a:xfrm>
            <a:off x="1223856" y="1173888"/>
            <a:ext cx="68094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latin typeface="Times New Roman"/>
              </a:rPr>
              <a:t>4. Literature Survey</a:t>
            </a:r>
            <a:endParaRPr lang="en-US"/>
          </a:p>
        </p:txBody>
      </p:sp>
      <p:sp>
        <p:nvSpPr>
          <p:cNvPr id="13" name="TextBox 12">
            <a:extLst>
              <a:ext uri="{FF2B5EF4-FFF2-40B4-BE49-F238E27FC236}">
                <a16:creationId xmlns:a16="http://schemas.microsoft.com/office/drawing/2014/main" id="{D522121A-BDD6-3686-AD0A-0A48DCEF8220}"/>
              </a:ext>
            </a:extLst>
          </p:cNvPr>
          <p:cNvSpPr txBox="1"/>
          <p:nvPr/>
        </p:nvSpPr>
        <p:spPr>
          <a:xfrm>
            <a:off x="680179" y="1963711"/>
            <a:ext cx="785859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800" b="1" dirty="0">
                <a:solidFill>
                  <a:srgbClr val="000000"/>
                </a:solidFill>
                <a:effectLst/>
                <a:latin typeface="Times New Roman" panose="02020603050405020304" pitchFamily="18" charset="0"/>
                <a:ea typeface="Times New Roman" panose="02020603050405020304" pitchFamily="18" charset="0"/>
              </a:rPr>
              <a:t>Yashpal Sen, Chandra Shekar </a:t>
            </a:r>
            <a:r>
              <a:rPr lang="en-US" sz="1800" b="1" dirty="0" err="1">
                <a:solidFill>
                  <a:srgbClr val="000000"/>
                </a:solidFill>
                <a:effectLst/>
                <a:latin typeface="Times New Roman" panose="02020603050405020304" pitchFamily="18" charset="0"/>
                <a:ea typeface="Times New Roman" panose="02020603050405020304" pitchFamily="18" charset="0"/>
              </a:rPr>
              <a:t>Mithlesh</a:t>
            </a:r>
            <a:r>
              <a:rPr lang="en-US" sz="1800" b="1" dirty="0">
                <a:solidFill>
                  <a:srgbClr val="000000"/>
                </a:solidFill>
                <a:effectLst/>
                <a:latin typeface="Times New Roman" panose="02020603050405020304" pitchFamily="18" charset="0"/>
                <a:ea typeface="Times New Roman" panose="02020603050405020304" pitchFamily="18" charset="0"/>
              </a:rPr>
              <a:t>, Dr. Vivek </a:t>
            </a:r>
            <a:r>
              <a:rPr lang="en-US" sz="1800" b="1" dirty="0" err="1">
                <a:solidFill>
                  <a:srgbClr val="000000"/>
                </a:solidFill>
                <a:effectLst/>
                <a:latin typeface="Times New Roman" panose="02020603050405020304" pitchFamily="18" charset="0"/>
                <a:ea typeface="Times New Roman" panose="02020603050405020304" pitchFamily="18" charset="0"/>
              </a:rPr>
              <a:t>Baghel</a:t>
            </a:r>
            <a:r>
              <a:rPr lang="en-US" b="1" dirty="0">
                <a:solidFill>
                  <a:srgbClr val="000000"/>
                </a:solidFill>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[1]</a:t>
            </a:r>
            <a:r>
              <a:rPr lang="en-US" sz="1800" dirty="0">
                <a:solidFill>
                  <a:srgbClr val="000000"/>
                </a:solidFill>
                <a:effectLst/>
                <a:latin typeface="Times New Roman" panose="02020603050405020304" pitchFamily="18" charset="0"/>
                <a:ea typeface="Times New Roman" panose="02020603050405020304" pitchFamily="18" charset="0"/>
              </a:rPr>
              <a:t> describes an approach for disease detection of crop for economic growth of rural area. This paper discussed about an automated system for identifying and classifying different diseases of the contaminated plants is an emerging research area in precision agriculture.</a:t>
            </a:r>
          </a:p>
          <a:p>
            <a:br>
              <a:rPr lang="en-US" dirty="0">
                <a:latin typeface="Times New Roman"/>
              </a:rPr>
            </a:br>
            <a:endParaRPr lang="en-US" dirty="0">
              <a:latin typeface="Times New Roman"/>
              <a:ea typeface="+mn-lt"/>
              <a:cs typeface="Times New Roman"/>
            </a:endParaRPr>
          </a:p>
          <a:p>
            <a:pPr marL="285750" indent="-285750">
              <a:buFont typeface="Arial"/>
              <a:buChar char="•"/>
            </a:pPr>
            <a:r>
              <a:rPr lang="en-US" sz="1800" b="1" dirty="0">
                <a:solidFill>
                  <a:srgbClr val="000000"/>
                </a:solidFill>
                <a:effectLst/>
                <a:latin typeface="Times New Roman" panose="02020603050405020304" pitchFamily="18" charset="0"/>
                <a:ea typeface="Times New Roman" panose="02020603050405020304" pitchFamily="18" charset="0"/>
              </a:rPr>
              <a:t>K. </a:t>
            </a:r>
            <a:r>
              <a:rPr lang="en-US" sz="1800" b="1" dirty="0" err="1">
                <a:solidFill>
                  <a:srgbClr val="000000"/>
                </a:solidFill>
                <a:effectLst/>
                <a:latin typeface="Times New Roman" panose="02020603050405020304" pitchFamily="18" charset="0"/>
                <a:ea typeface="Times New Roman" panose="02020603050405020304" pitchFamily="18" charset="0"/>
              </a:rPr>
              <a:t>Elangoran</a:t>
            </a:r>
            <a:r>
              <a:rPr lang="en-US" sz="1800" b="1" dirty="0">
                <a:solidFill>
                  <a:srgbClr val="000000"/>
                </a:solidFill>
                <a:effectLst/>
                <a:latin typeface="Times New Roman" panose="02020603050405020304" pitchFamily="18" charset="0"/>
                <a:ea typeface="Times New Roman" panose="02020603050405020304" pitchFamily="18" charset="0"/>
              </a:rPr>
              <a:t>, S. Nalini [2]</a:t>
            </a:r>
            <a:r>
              <a:rPr lang="en-US" sz="1800" dirty="0">
                <a:solidFill>
                  <a:srgbClr val="000000"/>
                </a:solidFill>
                <a:effectLst/>
                <a:latin typeface="Times New Roman" panose="02020603050405020304" pitchFamily="18" charset="0"/>
                <a:ea typeface="Times New Roman" panose="02020603050405020304" pitchFamily="18" charset="0"/>
              </a:rPr>
              <a:t> presented a concept of plant disease  classification using image segmentation and SVM techniques. This paper describes an image processing technique that identifies the visual symptoms of plant diseases using an analysis of colored images, work of software program that recognizes the color and shape of the leaf image. .</a:t>
            </a:r>
            <a:br>
              <a:rPr lang="en-US" dirty="0">
                <a:latin typeface="Times New Roman"/>
              </a:rPr>
            </a:br>
            <a:br>
              <a:rPr lang="en-US" dirty="0">
                <a:latin typeface="ff2"/>
              </a:rPr>
            </a:br>
            <a:endParaRPr lang="en-US" dirty="0">
              <a:latin typeface="ff2"/>
            </a:endParaRPr>
          </a:p>
        </p:txBody>
      </p:sp>
    </p:spTree>
    <p:extLst>
      <p:ext uri="{BB962C8B-B14F-4D97-AF65-F5344CB8AC3E}">
        <p14:creationId xmlns:p14="http://schemas.microsoft.com/office/powerpoint/2010/main" val="292106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a:cs typeface="Calibri"/>
              </a:rPr>
              <a:t>7</a:t>
            </a:r>
          </a:p>
        </p:txBody>
      </p:sp>
      <p:sp>
        <p:nvSpPr>
          <p:cNvPr id="11" name="Text Placeholder 10">
            <a:extLst>
              <a:ext uri="{FF2B5EF4-FFF2-40B4-BE49-F238E27FC236}">
                <a16:creationId xmlns:a16="http://schemas.microsoft.com/office/drawing/2014/main" id="{AED53A19-E299-A4EC-83A4-6D362305C627}"/>
              </a:ext>
            </a:extLst>
          </p:cNvPr>
          <p:cNvSpPr>
            <a:spLocks noGrp="1"/>
          </p:cNvSpPr>
          <p:nvPr>
            <p:ph type="body" idx="1"/>
          </p:nvPr>
        </p:nvSpPr>
        <p:spPr>
          <a:xfrm>
            <a:off x="629842" y="1274186"/>
            <a:ext cx="3868340" cy="823912"/>
          </a:xfrm>
        </p:spPr>
        <p:txBody>
          <a:bodyPr>
            <a:normAutofit/>
          </a:bodyPr>
          <a:lstStyle/>
          <a:p>
            <a:r>
              <a:rPr lang="en-US" sz="3200" dirty="0">
                <a:cs typeface="Calibri"/>
              </a:rPr>
              <a:t>5.1 Existing System</a:t>
            </a:r>
          </a:p>
        </p:txBody>
      </p:sp>
      <p:sp>
        <p:nvSpPr>
          <p:cNvPr id="12" name="Content Placeholder 11">
            <a:extLst>
              <a:ext uri="{FF2B5EF4-FFF2-40B4-BE49-F238E27FC236}">
                <a16:creationId xmlns:a16="http://schemas.microsoft.com/office/drawing/2014/main" id="{85659A09-30C7-3B91-C368-0A65E8A34237}"/>
              </a:ext>
            </a:extLst>
          </p:cNvPr>
          <p:cNvSpPr>
            <a:spLocks noGrp="1"/>
          </p:cNvSpPr>
          <p:nvPr>
            <p:ph sz="half" idx="2"/>
          </p:nvPr>
        </p:nvSpPr>
        <p:spPr>
          <a:xfrm>
            <a:off x="536153" y="2219893"/>
            <a:ext cx="3868340" cy="3684588"/>
          </a:xfrm>
        </p:spPr>
        <p:txBody>
          <a:bodyPr vert="horz" lIns="91440" tIns="45720" rIns="91440" bIns="45720" rtlCol="0" anchor="t">
            <a:normAutofit fontScale="92500" lnSpcReduction="20000"/>
          </a:bodyPr>
          <a:lstStyle/>
          <a:p>
            <a:pPr marL="6350" marR="111125" indent="-6350" algn="just">
              <a:lnSpc>
                <a:spcPct val="152000"/>
              </a:lnSpc>
              <a:spcBef>
                <a:spcPts val="0"/>
              </a:spcBef>
              <a:spcAft>
                <a:spcPts val="740"/>
              </a:spcAft>
            </a:pPr>
            <a:r>
              <a:rPr lang="en-US" sz="1800" dirty="0">
                <a:solidFill>
                  <a:srgbClr val="000000"/>
                </a:solidFill>
                <a:effectLst/>
                <a:latin typeface="Times New Roman" panose="02020603050405020304" pitchFamily="18" charset="0"/>
                <a:ea typeface="Times New Roman" panose="02020603050405020304" pitchFamily="18" charset="0"/>
              </a:rPr>
              <a:t>Leaf shape description is that the key downside in leaf identification. Up to now, several form options are extracted to explain the leaf form</a:t>
            </a:r>
          </a:p>
          <a:p>
            <a:pPr marL="0" marR="111125" indent="0" algn="just">
              <a:lnSpc>
                <a:spcPct val="152000"/>
              </a:lnSpc>
              <a:spcBef>
                <a:spcPts val="0"/>
              </a:spcBef>
              <a:spcAft>
                <a:spcPts val="740"/>
              </a:spcAft>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111125" indent="-6350" algn="just">
              <a:lnSpc>
                <a:spcPct val="102000"/>
              </a:lnSpc>
              <a:spcBef>
                <a:spcPts val="0"/>
              </a:spcBef>
              <a:spcAft>
                <a:spcPts val="1560"/>
              </a:spcAft>
            </a:pPr>
            <a:r>
              <a:rPr lang="en-US" sz="1800" dirty="0">
                <a:solidFill>
                  <a:srgbClr val="000000"/>
                </a:solidFill>
                <a:effectLst/>
                <a:latin typeface="Times New Roman" panose="02020603050405020304" pitchFamily="18" charset="0"/>
                <a:ea typeface="Times New Roman" panose="02020603050405020304" pitchFamily="18" charset="0"/>
              </a:rPr>
              <a:t>A number of the classification techniques used are:</a:t>
            </a:r>
          </a:p>
          <a:p>
            <a:pPr marL="342900" marR="111125" lvl="0" indent="-342900" algn="just" fontAlgn="base">
              <a:lnSpc>
                <a:spcPct val="102000"/>
              </a:lnSpc>
              <a:spcBef>
                <a:spcPts val="0"/>
              </a:spcBef>
              <a:spcAft>
                <a:spcPts val="565"/>
              </a:spcAft>
              <a:buClr>
                <a:srgbClr val="000000"/>
              </a:buClr>
              <a:buSzPts val="1200"/>
              <a:buFont typeface="+mj-lt"/>
              <a:buAutoNum type="arabicPeriod"/>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Fuzzy logic</a:t>
            </a:r>
          </a:p>
          <a:p>
            <a:pPr marL="342900" marR="111125" lvl="0" indent="-342900" algn="just" fontAlgn="base">
              <a:lnSpc>
                <a:spcPct val="102000"/>
              </a:lnSpc>
              <a:spcBef>
                <a:spcPts val="0"/>
              </a:spcBef>
              <a:spcAft>
                <a:spcPts val="615"/>
              </a:spcAft>
              <a:buClr>
                <a:srgbClr val="000000"/>
              </a:buClr>
              <a:buSzPts val="1200"/>
              <a:buFont typeface="+mj-lt"/>
              <a:buAutoNum type="arabicPeriod"/>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Principal component  Analysis</a:t>
            </a:r>
          </a:p>
          <a:p>
            <a:pPr marL="342900" marR="111125" lvl="0" indent="-342900" algn="just" fontAlgn="base">
              <a:lnSpc>
                <a:spcPct val="102000"/>
              </a:lnSpc>
              <a:spcBef>
                <a:spcPts val="0"/>
              </a:spcBef>
              <a:spcAft>
                <a:spcPts val="1240"/>
              </a:spcAft>
              <a:buClr>
                <a:srgbClr val="000000"/>
              </a:buClr>
              <a:buSzPts val="1200"/>
              <a:buFont typeface="+mj-lt"/>
              <a:buAutoNum type="arabicPeriod"/>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k-Nearest Neighbors Classifier</a:t>
            </a:r>
          </a:p>
          <a:p>
            <a:pPr marL="0" marR="111125" indent="0" algn="just">
              <a:lnSpc>
                <a:spcPct val="152000"/>
              </a:lnSpc>
              <a:spcBef>
                <a:spcPts val="0"/>
              </a:spcBef>
              <a:spcAft>
                <a:spcPts val="740"/>
              </a:spcAft>
              <a:buNone/>
            </a:pPr>
            <a:endParaRPr lang="en-US" sz="2000" dirty="0">
              <a:latin typeface="Times New Roman"/>
              <a:ea typeface="+mn-lt"/>
              <a:cs typeface="+mn-lt"/>
            </a:endParaRPr>
          </a:p>
        </p:txBody>
      </p:sp>
      <p:sp>
        <p:nvSpPr>
          <p:cNvPr id="13" name="Text Placeholder 12">
            <a:extLst>
              <a:ext uri="{FF2B5EF4-FFF2-40B4-BE49-F238E27FC236}">
                <a16:creationId xmlns:a16="http://schemas.microsoft.com/office/drawing/2014/main" id="{AFE5F853-79FD-3C4F-3043-E28DAA320791}"/>
              </a:ext>
            </a:extLst>
          </p:cNvPr>
          <p:cNvSpPr>
            <a:spLocks noGrp="1"/>
          </p:cNvSpPr>
          <p:nvPr>
            <p:ph type="body" sz="quarter" idx="3"/>
          </p:nvPr>
        </p:nvSpPr>
        <p:spPr>
          <a:xfrm>
            <a:off x="4914900" y="1369436"/>
            <a:ext cx="4074768" cy="1020657"/>
          </a:xfrm>
        </p:spPr>
        <p:txBody>
          <a:bodyPr>
            <a:noAutofit/>
          </a:bodyPr>
          <a:lstStyle/>
          <a:p>
            <a:r>
              <a:rPr lang="en-US" sz="3200" dirty="0">
                <a:cs typeface="Calibri"/>
              </a:rPr>
              <a:t>5.2 Drawbacks in Existing System</a:t>
            </a:r>
          </a:p>
        </p:txBody>
      </p:sp>
      <p:sp>
        <p:nvSpPr>
          <p:cNvPr id="14" name="Content Placeholder 13">
            <a:extLst>
              <a:ext uri="{FF2B5EF4-FFF2-40B4-BE49-F238E27FC236}">
                <a16:creationId xmlns:a16="http://schemas.microsoft.com/office/drawing/2014/main" id="{99412EC9-CCB6-1F00-9C1C-A7A9D7C9A7A3}"/>
              </a:ext>
            </a:extLst>
          </p:cNvPr>
          <p:cNvSpPr>
            <a:spLocks noGrp="1"/>
          </p:cNvSpPr>
          <p:nvPr>
            <p:ph sz="quarter" idx="4"/>
          </p:nvPr>
        </p:nvSpPr>
        <p:spPr>
          <a:xfrm>
            <a:off x="4629150" y="2388533"/>
            <a:ext cx="3887391" cy="3684588"/>
          </a:xfrm>
        </p:spPr>
        <p:txBody>
          <a:bodyPr vert="horz" lIns="91440" tIns="45720" rIns="91440" bIns="45720" rtlCol="0" anchor="t">
            <a:noAutofit/>
          </a:bodyPr>
          <a:lstStyle/>
          <a:p>
            <a:pPr marL="285750" indent="-285750">
              <a:lnSpc>
                <a:spcPct val="100000"/>
              </a:lnSpc>
              <a:spcBef>
                <a:spcPts val="0"/>
              </a:spcBef>
              <a:buFont typeface="Arial,Sans-Serif" panose="020B0604020202020204" pitchFamily="34" charset="0"/>
            </a:pPr>
            <a:r>
              <a:rPr lang="en-US" sz="2000" dirty="0">
                <a:solidFill>
                  <a:srgbClr val="000000"/>
                </a:solidFill>
                <a:latin typeface="Times New Roman" panose="02020603050405020304" pitchFamily="18" charset="0"/>
              </a:rPr>
              <a:t>There is no correct application to classify the leaf once capturing its image and identifying its attributes</a:t>
            </a:r>
          </a:p>
          <a:p>
            <a:pPr marL="285750" indent="-285750">
              <a:lnSpc>
                <a:spcPct val="100000"/>
              </a:lnSpc>
              <a:spcBef>
                <a:spcPts val="0"/>
              </a:spcBef>
              <a:buFont typeface="Arial,Sans-Serif" panose="020B0604020202020204" pitchFamily="34" charset="0"/>
            </a:pPr>
            <a:endParaRPr lang="en-US" sz="2000" dirty="0">
              <a:solidFill>
                <a:srgbClr val="000000"/>
              </a:solidFill>
              <a:latin typeface="Times New Roman" panose="02020603050405020304" pitchFamily="18" charset="0"/>
            </a:endParaRPr>
          </a:p>
          <a:p>
            <a:pPr marL="0" indent="0">
              <a:lnSpc>
                <a:spcPct val="100000"/>
              </a:lnSpc>
              <a:spcBef>
                <a:spcPts val="0"/>
              </a:spcBef>
              <a:buNone/>
            </a:pPr>
            <a:endParaRPr lang="en-US" sz="2000" dirty="0">
              <a:solidFill>
                <a:srgbClr val="000000"/>
              </a:solidFill>
              <a:latin typeface="Times New Roman" panose="02020603050405020304" pitchFamily="18" charset="0"/>
            </a:endParaRPr>
          </a:p>
          <a:p>
            <a:pPr marL="285750" indent="-285750">
              <a:lnSpc>
                <a:spcPct val="100000"/>
              </a:lnSpc>
              <a:spcBef>
                <a:spcPts val="0"/>
              </a:spcBef>
              <a:buFont typeface="Arial,Sans-Serif" panose="020B0604020202020204" pitchFamily="34" charset="0"/>
            </a:pPr>
            <a:r>
              <a:rPr lang="en-US" sz="2000" dirty="0">
                <a:solidFill>
                  <a:srgbClr val="000000"/>
                </a:solidFill>
                <a:effectLst/>
                <a:latin typeface="Times New Roman" panose="02020603050405020304" pitchFamily="18" charset="0"/>
                <a:ea typeface="Times New Roman" panose="02020603050405020304" pitchFamily="18" charset="0"/>
              </a:rPr>
              <a:t>In plant leaf classification leaf is classed supported its completely different morphological options</a:t>
            </a:r>
            <a:endParaRPr lang="en-US"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18319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a:cs typeface="Calibri"/>
              </a:rPr>
              <a:t>8</a:t>
            </a:r>
          </a:p>
        </p:txBody>
      </p:sp>
      <p:sp>
        <p:nvSpPr>
          <p:cNvPr id="6" name="TextBox 5">
            <a:extLst>
              <a:ext uri="{FF2B5EF4-FFF2-40B4-BE49-F238E27FC236}">
                <a16:creationId xmlns:a16="http://schemas.microsoft.com/office/drawing/2014/main" id="{1D5BE082-0D07-0F18-FB5C-5BD33F69451B}"/>
              </a:ext>
            </a:extLst>
          </p:cNvPr>
          <p:cNvSpPr txBox="1"/>
          <p:nvPr/>
        </p:nvSpPr>
        <p:spPr>
          <a:xfrm>
            <a:off x="1223856" y="1173888"/>
            <a:ext cx="68094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latin typeface="Times New Roman"/>
              </a:rPr>
              <a:t>6. Proposed System </a:t>
            </a:r>
            <a:endParaRPr lang="en-US"/>
          </a:p>
        </p:txBody>
      </p:sp>
      <p:sp>
        <p:nvSpPr>
          <p:cNvPr id="13" name="Content Placeholder 12">
            <a:extLst>
              <a:ext uri="{FF2B5EF4-FFF2-40B4-BE49-F238E27FC236}">
                <a16:creationId xmlns:a16="http://schemas.microsoft.com/office/drawing/2014/main" id="{530B92F9-A36B-1ACC-610D-23759EBAF0B7}"/>
              </a:ext>
            </a:extLst>
          </p:cNvPr>
          <p:cNvSpPr>
            <a:spLocks noGrp="1"/>
          </p:cNvSpPr>
          <p:nvPr>
            <p:ph sz="half" idx="2"/>
          </p:nvPr>
        </p:nvSpPr>
        <p:spPr>
          <a:xfrm>
            <a:off x="702527" y="3250758"/>
            <a:ext cx="7898981" cy="2788177"/>
          </a:xfrm>
        </p:spPr>
        <p:txBody>
          <a:bodyPr vert="horz" lIns="91440" tIns="45720" rIns="91440" bIns="45720" rtlCol="0" anchor="t">
            <a:normAutofit lnSpcReduction="10000"/>
          </a:bodyPr>
          <a:lstStyle/>
          <a:p>
            <a:pPr marL="6350" marR="111125" indent="-6350" algn="just">
              <a:lnSpc>
                <a:spcPct val="151000"/>
              </a:lnSpc>
              <a:spcBef>
                <a:spcPts val="0"/>
              </a:spcBef>
              <a:spcAft>
                <a:spcPts val="750"/>
              </a:spcAft>
            </a:pPr>
            <a:r>
              <a:rPr lang="en-US" sz="1800" dirty="0">
                <a:solidFill>
                  <a:srgbClr val="000000"/>
                </a:solidFill>
                <a:effectLst/>
                <a:latin typeface="Times New Roman" panose="02020603050405020304" pitchFamily="18" charset="0"/>
                <a:ea typeface="Times New Roman" panose="02020603050405020304" pitchFamily="18" charset="0"/>
              </a:rPr>
              <a:t>The main purpose of proposed system is to detect the diseases of plant leaves by using feature extraction methods where features such as shape, color, and texture are taken into consideration. Convolutional neural network (CNN), a machine learning technique is used in classifying the plant leaves into healthy or diseased and if it is a diseased plant leaf, CNN will give the name of that particular disease. Suggesting remedies for particular disease is made which will help in growing healthy plants and improve the productivity.</a:t>
            </a:r>
          </a:p>
        </p:txBody>
      </p:sp>
      <p:pic>
        <p:nvPicPr>
          <p:cNvPr id="12" name="Content Placeholder 11">
            <a:extLst>
              <a:ext uri="{FF2B5EF4-FFF2-40B4-BE49-F238E27FC236}">
                <a16:creationId xmlns:a16="http://schemas.microsoft.com/office/drawing/2014/main" id="{8978A71D-5537-1807-4B0B-5E21F2CA129E}"/>
              </a:ext>
            </a:extLst>
          </p:cNvPr>
          <p:cNvPicPr>
            <a:picLocks noGrp="1"/>
          </p:cNvPicPr>
          <p:nvPr>
            <p:ph sz="half" idx="1"/>
          </p:nvPr>
        </p:nvPicPr>
        <p:blipFill>
          <a:blip r:embed="rId3"/>
          <a:stretch>
            <a:fillRect/>
          </a:stretch>
        </p:blipFill>
        <p:spPr>
          <a:xfrm>
            <a:off x="2377497" y="1913904"/>
            <a:ext cx="4260948" cy="1431462"/>
          </a:xfrm>
          <a:prstGeom prst="rect">
            <a:avLst/>
          </a:prstGeom>
        </p:spPr>
      </p:pic>
    </p:spTree>
    <p:extLst>
      <p:ext uri="{BB962C8B-B14F-4D97-AF65-F5344CB8AC3E}">
        <p14:creationId xmlns:p14="http://schemas.microsoft.com/office/powerpoint/2010/main" val="2478829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a:cs typeface="Calibri"/>
              </a:rPr>
              <a:t>9</a:t>
            </a:r>
          </a:p>
        </p:txBody>
      </p:sp>
      <p:sp>
        <p:nvSpPr>
          <p:cNvPr id="8" name="Content Placeholder 7">
            <a:extLst>
              <a:ext uri="{FF2B5EF4-FFF2-40B4-BE49-F238E27FC236}">
                <a16:creationId xmlns:a16="http://schemas.microsoft.com/office/drawing/2014/main" id="{1797D3D9-F2A2-0AB6-F3D4-89353AA4C6AD}"/>
              </a:ext>
            </a:extLst>
          </p:cNvPr>
          <p:cNvSpPr>
            <a:spLocks noGrp="1"/>
          </p:cNvSpPr>
          <p:nvPr>
            <p:ph sz="half" idx="1"/>
          </p:nvPr>
        </p:nvSpPr>
        <p:spPr>
          <a:xfrm>
            <a:off x="525593" y="1582035"/>
            <a:ext cx="3886200" cy="941076"/>
          </a:xfrm>
        </p:spPr>
        <p:txBody>
          <a:bodyPr vert="horz" lIns="91440" tIns="45720" rIns="91440" bIns="45720" rtlCol="0" anchor="t">
            <a:normAutofit/>
          </a:bodyPr>
          <a:lstStyle/>
          <a:p>
            <a:pPr marL="0" indent="0">
              <a:buNone/>
            </a:pPr>
            <a:r>
              <a:rPr lang="en-US" b="1">
                <a:latin typeface="Calibri"/>
                <a:cs typeface="Calibri"/>
              </a:rPr>
              <a:t>6.1 Advantages of Proposed System</a:t>
            </a:r>
            <a:endParaRPr lang="en-US" sz="1800">
              <a:latin typeface="Calibri"/>
              <a:cs typeface="Calibri"/>
            </a:endParaRPr>
          </a:p>
        </p:txBody>
      </p:sp>
      <p:sp>
        <p:nvSpPr>
          <p:cNvPr id="9" name="Content Placeholder 8">
            <a:extLst>
              <a:ext uri="{FF2B5EF4-FFF2-40B4-BE49-F238E27FC236}">
                <a16:creationId xmlns:a16="http://schemas.microsoft.com/office/drawing/2014/main" id="{238189F2-407E-4409-9A0F-1F675B4190FF}"/>
              </a:ext>
            </a:extLst>
          </p:cNvPr>
          <p:cNvSpPr>
            <a:spLocks noGrp="1"/>
          </p:cNvSpPr>
          <p:nvPr>
            <p:ph sz="half" idx="2"/>
          </p:nvPr>
        </p:nvSpPr>
        <p:spPr>
          <a:xfrm>
            <a:off x="4732208" y="1638248"/>
            <a:ext cx="3876832" cy="753699"/>
          </a:xfrm>
        </p:spPr>
        <p:txBody>
          <a:bodyPr vert="horz" lIns="91440" tIns="45720" rIns="91440" bIns="45720" rtlCol="0" anchor="t">
            <a:normAutofit/>
          </a:bodyPr>
          <a:lstStyle/>
          <a:p>
            <a:pPr marL="0" indent="0">
              <a:buNone/>
            </a:pPr>
            <a:r>
              <a:rPr lang="en-US" b="1">
                <a:latin typeface="Calibri"/>
                <a:cs typeface="Calibri" panose="020F0502020204030204"/>
              </a:rPr>
              <a:t>6.2 Scope</a:t>
            </a:r>
            <a:endParaRPr lang="en-US" b="1">
              <a:latin typeface="Calibri"/>
              <a:cs typeface="Times New Roman"/>
            </a:endParaRPr>
          </a:p>
        </p:txBody>
      </p:sp>
      <p:sp>
        <p:nvSpPr>
          <p:cNvPr id="10" name="TextBox 9">
            <a:extLst>
              <a:ext uri="{FF2B5EF4-FFF2-40B4-BE49-F238E27FC236}">
                <a16:creationId xmlns:a16="http://schemas.microsoft.com/office/drawing/2014/main" id="{4B2B4620-24D7-3575-E971-E9264B429091}"/>
              </a:ext>
            </a:extLst>
          </p:cNvPr>
          <p:cNvSpPr txBox="1"/>
          <p:nvPr/>
        </p:nvSpPr>
        <p:spPr>
          <a:xfrm>
            <a:off x="408482" y="2666375"/>
            <a:ext cx="3886200" cy="32290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marR="111125" lvl="0" indent="-342900" algn="just" fontAlgn="base">
              <a:spcBef>
                <a:spcPts val="0"/>
              </a:spcBef>
              <a:spcAft>
                <a:spcPts val="585"/>
              </a:spcAft>
              <a:buClr>
                <a:srgbClr val="000000"/>
              </a:buClr>
              <a:buSzPts val="1200"/>
              <a:buFont typeface="Arial" panose="020B0604020202020204" pitchFamily="34" charset="0"/>
              <a:buChar char="•"/>
            </a:pPr>
            <a:r>
              <a:rPr lang="en-US"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detection accuracy is enhanced with proposed algorithm.</a:t>
            </a:r>
          </a:p>
          <a:p>
            <a:pPr marL="342900" marR="111125" lvl="0" indent="-342900" algn="just" fontAlgn="base">
              <a:spcBef>
                <a:spcPts val="0"/>
              </a:spcBef>
              <a:spcAft>
                <a:spcPts val="95"/>
              </a:spcAft>
              <a:buClr>
                <a:srgbClr val="000000"/>
              </a:buClr>
              <a:buSzPts val="1200"/>
              <a:buFont typeface="Arial" panose="020B0604020202020204" pitchFamily="34" charset="0"/>
              <a:buChar char="•"/>
            </a:pPr>
            <a:r>
              <a:rPr lang="en-US"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Proposed method is fully automatic while existing methods require user input to select the best segmentation of input image.</a:t>
            </a:r>
          </a:p>
          <a:p>
            <a:pPr marL="342900" marR="111125" lvl="0" indent="-342900" algn="just" fontAlgn="base">
              <a:spcBef>
                <a:spcPts val="0"/>
              </a:spcBef>
              <a:spcAft>
                <a:spcPts val="1430"/>
              </a:spcAft>
              <a:buClr>
                <a:srgbClr val="000000"/>
              </a:buClr>
              <a:buSzPts val="1200"/>
              <a:buFont typeface="Arial" panose="020B0604020202020204" pitchFamily="34" charset="0"/>
              <a:buChar char="•"/>
            </a:pPr>
            <a:r>
              <a:rPr lang="en-US"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It also provides environment friendly recovery measures of the identified disease.</a:t>
            </a:r>
          </a:p>
        </p:txBody>
      </p:sp>
      <p:sp>
        <p:nvSpPr>
          <p:cNvPr id="11" name="TextBox 10">
            <a:extLst>
              <a:ext uri="{FF2B5EF4-FFF2-40B4-BE49-F238E27FC236}">
                <a16:creationId xmlns:a16="http://schemas.microsoft.com/office/drawing/2014/main" id="{FB1234E5-9346-D623-B7F4-D8DB2B8D4658}"/>
              </a:ext>
            </a:extLst>
          </p:cNvPr>
          <p:cNvSpPr txBox="1"/>
          <p:nvPr/>
        </p:nvSpPr>
        <p:spPr>
          <a:xfrm>
            <a:off x="4729865" y="2593767"/>
            <a:ext cx="359576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cs typeface="Arial" panose="020B0604020202020204" pitchFamily="34" charset="0"/>
              </a:rPr>
              <a:t>The scope is to create a model that detects and classifies the infected plant leaves using machine learning and deep learning</a:t>
            </a:r>
            <a:r>
              <a:rPr lang="en-US" dirty="0">
                <a:latin typeface="Times New Roman"/>
                <a:cs typeface="Times New Roman"/>
              </a:rPr>
              <a:t>.</a:t>
            </a:r>
          </a:p>
        </p:txBody>
      </p:sp>
    </p:spTree>
    <p:extLst>
      <p:ext uri="{BB962C8B-B14F-4D97-AF65-F5344CB8AC3E}">
        <p14:creationId xmlns:p14="http://schemas.microsoft.com/office/powerpoint/2010/main" val="927326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TotalTime>
  <Words>1383</Words>
  <Application>Microsoft Office PowerPoint</Application>
  <PresentationFormat>On-screen Show (4:3)</PresentationFormat>
  <Paragraphs>161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Arial,Sans-Serif</vt:lpstr>
      <vt:lpstr>Calibri</vt:lpstr>
      <vt:lpstr>Calibri Light</vt:lpstr>
      <vt:lpstr>ff2</vt:lpstr>
      <vt:lpstr>Georgia</vt:lpstr>
      <vt:lpstr>Times New Roman</vt:lpstr>
      <vt:lpstr>Office Theme</vt:lpstr>
      <vt:lpstr>PowerPoint Presentation</vt:lpstr>
      <vt:lpstr> Agenda  </vt:lpstr>
      <vt:lpstr>1. 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Venkatachalam M</dc:creator>
  <cp:lastModifiedBy>Venkatachalam M</cp:lastModifiedBy>
  <cp:revision>300</cp:revision>
  <dcterms:created xsi:type="dcterms:W3CDTF">2013-07-15T20:26:40Z</dcterms:created>
  <dcterms:modified xsi:type="dcterms:W3CDTF">2022-06-21T04:03:09Z</dcterms:modified>
</cp:coreProperties>
</file>