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6" r:id="rId3"/>
    <p:sldId id="267" r:id="rId4"/>
    <p:sldId id="264" r:id="rId5"/>
    <p:sldId id="257" r:id="rId6"/>
    <p:sldId id="262" r:id="rId7"/>
    <p:sldId id="258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8" r:id="rId16"/>
    <p:sldId id="270" r:id="rId17"/>
    <p:sldId id="271" r:id="rId18"/>
    <p:sldId id="283" r:id="rId19"/>
    <p:sldId id="28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0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A21BD-DC1A-434D-BC74-96ACA0CF1B8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D9EBA-5205-49B5-81B9-88E8C634C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237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612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849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0872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873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7633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7464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498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32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380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816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066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8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08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547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767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821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1EE-B59B-43B7-A017-D7FBFF1108F7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587A-4606-4071-AC71-CA3D1CEA9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8711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C68F39D-867D-4AFF-94C4-C3829AD5C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3" name="Rectangle 9">
              <a:extLst>
                <a:ext uri="{FF2B5EF4-FFF2-40B4-BE49-F238E27FC236}">
                  <a16:creationId xmlns:a16="http://schemas.microsoft.com/office/drawing/2014/main" xmlns="" id="{8EC3C6AD-76A6-4B9E-9700-E70BCEA5BC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xmlns="" id="{DC213DD1-BF02-41F7-80A7-E6A5694F57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2585D0-3B76-4220-A9AE-84C867AFC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6094846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>
                <a:latin typeface="Algerian" panose="04020705040A02060702" pitchFamily="82" charset="0"/>
              </a:rPr>
              <a:t>Neural Networks and </a:t>
            </a:r>
            <a:br>
              <a:rPr lang="en-US" altLang="zh-CN" sz="4400" dirty="0">
                <a:latin typeface="Algerian" panose="04020705040A02060702" pitchFamily="82" charset="0"/>
              </a:rPr>
            </a:br>
            <a:r>
              <a:rPr lang="en-US" altLang="zh-CN" sz="4400" dirty="0">
                <a:latin typeface="Algerian" panose="04020705040A02060702" pitchFamily="82" charset="0"/>
              </a:rPr>
              <a:t>Deep learning</a:t>
            </a:r>
            <a:endParaRPr lang="zh-CN" alt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676ADA8-D651-4E44-8FCA-E1D63F217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2442" y="3981451"/>
            <a:ext cx="5437103" cy="165576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Century Gothic" panose="020B0502020202020204" pitchFamily="34" charset="0"/>
              </a:rPr>
              <a:t>Group G</a:t>
            </a:r>
          </a:p>
          <a:p>
            <a:pPr algn="ctr">
              <a:lnSpc>
                <a:spcPct val="100000"/>
              </a:lnSpc>
            </a:pPr>
            <a:r>
              <a:rPr lang="en-US" altLang="zh-CN" sz="1600" cap="none" dirty="0" err="1">
                <a:latin typeface="Century Gothic" panose="020B0502020202020204" pitchFamily="34" charset="0"/>
              </a:rPr>
              <a:t>Fangqing</a:t>
            </a:r>
            <a:r>
              <a:rPr lang="en-US" altLang="zh-CN" sz="1600" cap="none" dirty="0">
                <a:latin typeface="Century Gothic" panose="020B0502020202020204" pitchFamily="34" charset="0"/>
              </a:rPr>
              <a:t> Xu, </a:t>
            </a:r>
            <a:r>
              <a:rPr lang="en-US" altLang="zh-CN" sz="1600" cap="none" dirty="0" err="1">
                <a:latin typeface="Century Gothic" panose="020B0502020202020204" pitchFamily="34" charset="0"/>
              </a:rPr>
              <a:t>Mingwen</a:t>
            </a:r>
            <a:r>
              <a:rPr lang="en-US" altLang="zh-CN" sz="1600" cap="none" dirty="0">
                <a:latin typeface="Century Gothic" panose="020B0502020202020204" pitchFamily="34" charset="0"/>
              </a:rPr>
              <a:t> Yang, Nan Shen</a:t>
            </a:r>
          </a:p>
          <a:p>
            <a:pPr algn="ctr">
              <a:lnSpc>
                <a:spcPct val="100000"/>
              </a:lnSpc>
            </a:pPr>
            <a:endParaRPr lang="zh-CN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图片包含 塔, 游戏机, 发动机&#10;&#10;描述已自动生成">
            <a:extLst>
              <a:ext uri="{FF2B5EF4-FFF2-40B4-BE49-F238E27FC236}">
                <a16:creationId xmlns:a16="http://schemas.microsoft.com/office/drawing/2014/main" xmlns="" id="{AAA35AFC-C10D-4D19-B0FB-27ADDE109B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80" r="3519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466CCD0-FEF9-460D-9FB6-11613A492B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F642B7E9-F9AF-4BC0-B586-E7B0E8E878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16CE5EA6-3C76-4E5C-9257-D6A61A31C5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DD7BCC42-B325-4F92-B500-14A2933DA3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xmlns="" id="{197BF445-29BA-4C54-A1B4-A4390F0225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B10C1630-E8C0-489C-8FFB-C9BBAEDE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B8778BE5-6D1F-4629-A045-8A87E2C75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A7885ADB-F1C4-4FF3-93CD-7C9337E87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59FC4F71-6E39-414E-9F39-CE1479FF81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3FC9614F-1D2C-4CAC-8CE9-32DC7D8636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2A872F50-76EA-4A5B-AA68-3CE2E26738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CE389546-6A1F-4203-ACD1-BC17DDBFB0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xmlns="" id="{1BA89DC9-FE9A-4228-A4BE-D3A37F8656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FA3E79A5-9B81-48B5-B96F-8D55B02FD5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A76D4D27-C537-45E4-96DE-C5FD2C9A37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C1B158DD-2DCB-42FF-B1FE-3C947FEF02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3307DC3E-0C6E-4E70-AFA2-96538CE3CD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53A9F721-7EE3-4844-BB91-0B995BAC15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8F057800-5B8F-4775-805B-89727A78A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FC6DF692-3394-4FDD-92BA-CA0C41EBC3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B825CD97-262B-4A33-B1E5-55F0D81F40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F00EA2FE-C735-4E1E-B9DC-636C49061F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xmlns="" id="{95B50260-0DDF-4260-8DC1-D504B0643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xmlns="" id="{BBB491EB-35C1-4159-94B2-A367ADC134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xmlns="" id="{7EAA4E1C-EC83-44E0-A4AB-4B0F509A8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xmlns="" id="{BE561717-C43F-46C1-BBCE-C830DE4A19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xmlns="" id="{CC840BC4-F1CE-4A1B-A1DE-BB922689E2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xmlns="" id="{03B586C7-6126-46E0-9BEF-5227986864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xmlns="" id="{45C5C565-0EB6-4E0C-9752-84084CDBB8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xmlns="" id="{5CABC7BF-500C-4275-9EAA-9563EF43C6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xmlns="" id="{C7AA982B-BB49-4311-A724-81AAF8ABC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xmlns="" id="{89D49DD1-C07D-4ADD-BD4A-D6AA725758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xmlns="" id="{4359B9DB-1A95-4934-A839-A76774D792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xmlns="" id="{2B7EEF08-F28B-48E9-BA1D-E61AC62013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xmlns="" id="{E846B9B0-7D1C-4E1B-9256-7F25E8E88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xmlns="" id="{E31B0CE6-7913-4D1C-AC18-2ED44DF92F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xmlns="" id="{0F3517CE-D006-4218-9BB0-65269371EF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xmlns="" id="{DE7DB798-CAAE-42A3-BDFE-D6AD0E0DA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xmlns="" id="{07A53F87-B4E0-4C4E-B913-D336D8993D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xmlns="" id="{587D3AD0-B188-4D2E-A497-5180C1F225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xmlns="" id="{E8B4429B-56DB-4ED5-8296-1C4EB6AE0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xmlns="" id="{ABBE178E-641F-4008-8760-5134D226AA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xmlns="" id="{BB7A09DD-4AE2-4235-BCBA-B52CB79867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xmlns="" id="{64DBEF94-3525-4008-AD35-D566A238B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xmlns="" id="{1C0CEBA3-32C8-4D37-BBD0-8863B008E2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xmlns="" id="{D12DBC8B-AE05-43C6-BF30-3F9CDADE9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xmlns="" id="{47D642DC-B097-481B-8F32-671DE6AB56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xmlns="" id="{0D7CD8F4-0787-4106-9E76-FF0AFA0AC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xmlns="" id="{3ED06726-52C5-468C-BEA2-0194993F8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xmlns="" id="{1541CE8F-816C-4189-8522-7AAA7EABD8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xmlns="" id="{3D0F8D98-15AC-458C-B872-777F4BBF3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xmlns="" id="{C9DE1ACE-C20F-4504-B0A1-5A37CA0D11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xmlns="" id="{E4BDEE62-868F-49A1-B97A-DE8EDC86F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xmlns="" id="{B71AB3E3-099B-47DC-AD0D-215F18FD34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xmlns="" id="{7D4B7844-C6A2-45AA-9147-C1CEC0CB8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176E1971-1C4C-46C8-A821-637664280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xmlns="" id="{35FAC14F-8CA0-40F3-ADE4-31DBF8BD7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xmlns="" id="{778F8CB9-0C96-4B66-B943-C5BF1A1B5D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xmlns="" id="{DB1C8E93-74F9-42A0-B326-E06DC9C584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xmlns="" id="{EC6EA429-8E16-49E0-82D7-5846CDA76C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xmlns="" id="{8F64C508-2357-44C9-93D8-FC81B85AE2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xmlns="" id="{82F6F3F7-8F51-41B4-AC2B-699593A1FA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xmlns="" id="{6F2FC65A-DA31-4602-B324-E53F76BD93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xmlns="" id="{0E9B7CF9-E3CC-495E-A513-A8A1C24228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xmlns="" id="{35C09477-23EA-4E6A-A8C2-5B447B25E9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xmlns="" id="{80A5D070-0FE6-4F72-8077-E259B2D35A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414440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50B557-E91A-43EC-9205-3D40834C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Architecture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7FD3AF-AE59-4A0B-83FF-CB4940D6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 fixed size of (224 * 224) RGB image was given as input to this network which means that the matrix was of shape (224,224,3).</a:t>
            </a:r>
            <a:endParaRPr lang="zh-CN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 only preprocessing that was done is that they subtracted the mean RGB value from each pixel, computed over the whole training set.</a:t>
            </a:r>
            <a:endParaRPr lang="zh-CN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Used kernels of (3 * 3) size with a stride size of 1 pixel, this enabled them to cover the whole notion of the image.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Spatial padding was used to preserve the spatial resolution of the image.</a:t>
            </a:r>
            <a:endParaRPr lang="zh-CN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6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5" name="图形 4" descr="原子">
            <a:extLst>
              <a:ext uri="{FF2B5EF4-FFF2-40B4-BE49-F238E27FC236}">
                <a16:creationId xmlns:a16="http://schemas.microsoft.com/office/drawing/2014/main" xmlns="" id="{2A0AC393-7FF2-4A9C-8018-CB4779D93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1227" y="976104"/>
            <a:ext cx="719712" cy="7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622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50B557-E91A-43EC-9205-3D40834C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Architecture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7FD3AF-AE59-4A0B-83FF-CB4940D6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Max pooling was performed over a 2 * 2 pixel windows with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sride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2.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This was followed by Rectified linear unit(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 to introduce non-linearity to make the model classify better and to improve computational time as the previous models used tanh or sigmoid functions this proved much better than those.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Implemented three fully connected layers from which first two were of size 4096 and after that a layer with 1000 channels for 1000-way ILSVRC classification and the final layer is a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function.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形 3" descr="原子">
            <a:extLst>
              <a:ext uri="{FF2B5EF4-FFF2-40B4-BE49-F238E27FC236}">
                <a16:creationId xmlns:a16="http://schemas.microsoft.com/office/drawing/2014/main" xmlns="" id="{00004C3C-45B0-4A16-8225-B777636B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1227" y="976104"/>
            <a:ext cx="719712" cy="7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179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574D24-4E3F-4DD3-9DAA-7205B02E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Uses of the VGG Neural Network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4890AB-14B6-4051-A63A-C099933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24" y="1681502"/>
            <a:ext cx="9905999" cy="4201647"/>
          </a:xfrm>
        </p:spPr>
        <p:txBody>
          <a:bodyPr>
            <a:noAutofit/>
          </a:bodyPr>
          <a:lstStyle/>
          <a:p>
            <a:pPr>
              <a:lnSpc>
                <a:spcPct val="135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Main purpose </a:t>
            </a:r>
          </a:p>
          <a:p>
            <a:pPr lvl="1">
              <a:lnSpc>
                <a:spcPct val="135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to win the ILSVRC </a:t>
            </a:r>
          </a:p>
          <a:p>
            <a:pPr lvl="1">
              <a:lnSpc>
                <a:spcPct val="135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it has been used in many other ways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good classification architecture for many other datasets </a:t>
            </a:r>
          </a:p>
          <a:p>
            <a:pPr lvl="1">
              <a:lnSpc>
                <a:spcPct val="135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authors made the models available to the public</a:t>
            </a:r>
          </a:p>
          <a:p>
            <a:pPr lvl="1">
              <a:lnSpc>
                <a:spcPct val="135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can be used as is or with modification for other similar tasks also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Transfer learning </a:t>
            </a:r>
          </a:p>
          <a:p>
            <a:pPr lvl="1">
              <a:lnSpc>
                <a:spcPct val="135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can be used for facial recognition tasks also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Weights are easily available with other frameworks like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35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so they can be tinkered with and used for as one wants.</a:t>
            </a:r>
          </a:p>
          <a:p>
            <a:pPr>
              <a:lnSpc>
                <a:spcPct val="135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Content and style loss using VGG-19 network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927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C7A16A-8DC4-4344-83A9-A0CB592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Two types of “loss”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B0EFAA-359E-4396-97D2-201A9182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9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Content loss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Style loss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Once we get the two loss, 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we can compare and calculate the difference between the products and our ideal thoughts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then we could choose the less one.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the content is more similar, 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we can get more property weight to style when we get the summary.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xmlns="" id="{90065828-4B47-47E4-9D5E-82EF1A532F50}"/>
              </a:ext>
            </a:extLst>
          </p:cNvPr>
          <p:cNvSpPr/>
          <p:nvPr/>
        </p:nvSpPr>
        <p:spPr>
          <a:xfrm>
            <a:off x="2902592" y="2520784"/>
            <a:ext cx="151001" cy="545284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BAACB54-A2E8-4C50-A2ED-82A40DFAD74C}"/>
              </a:ext>
            </a:extLst>
          </p:cNvPr>
          <p:cNvSpPr txBox="1"/>
          <p:nvPr/>
        </p:nvSpPr>
        <p:spPr>
          <a:xfrm>
            <a:off x="3397542" y="2624149"/>
            <a:ext cx="5378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two necessary standards while using the reconstruction process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32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C7A16A-8DC4-4344-83A9-A0CB592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Two types of “loss”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B0EFAA-359E-4396-97D2-201A9182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3627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So same as style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When we put the picture into the models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calculate the style and content at the same time. 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Then, we treat loss as a function. 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The parameters stay the same. 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So that, we could lower the gradient and adjust pixel to get a smaller loss.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05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D8230D6-1250-4170-A311-2695BB1D1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7" r="1592"/>
          <a:stretch/>
        </p:blipFill>
        <p:spPr>
          <a:xfrm>
            <a:off x="978184" y="3927092"/>
            <a:ext cx="2696404" cy="19691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7A79DF2-B87C-4A1A-918E-7049E3358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" t="4014" r="2523" b="4049"/>
          <a:stretch/>
        </p:blipFill>
        <p:spPr>
          <a:xfrm>
            <a:off x="3685063" y="3927092"/>
            <a:ext cx="2703257" cy="2003383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xmlns="" id="{A11F296A-093E-4E36-ACF3-2F9F3B2FFC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0" t="4318" r="3680" b="4409"/>
          <a:stretch/>
        </p:blipFill>
        <p:spPr>
          <a:xfrm>
            <a:off x="6806794" y="950835"/>
            <a:ext cx="2295260" cy="2354809"/>
          </a:xfrm>
          <a:prstGeom prst="rect">
            <a:avLst/>
          </a:prstGeom>
        </p:spPr>
      </p:pic>
      <p:pic>
        <p:nvPicPr>
          <p:cNvPr id="9" name="图片 8" descr="建筑的摆设布局&#10;&#10;描述已自动生成">
            <a:extLst>
              <a:ext uri="{FF2B5EF4-FFF2-40B4-BE49-F238E27FC236}">
                <a16:creationId xmlns:a16="http://schemas.microsoft.com/office/drawing/2014/main" xmlns="" id="{EEEA1124-C081-4572-91E4-437591C94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2053" y="950834"/>
            <a:ext cx="2354809" cy="23548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6E01D2E-112B-4E86-A6B8-8AE1BF1AA482}"/>
              </a:ext>
            </a:extLst>
          </p:cNvPr>
          <p:cNvSpPr txBox="1"/>
          <p:nvPr/>
        </p:nvSpPr>
        <p:spPr>
          <a:xfrm>
            <a:off x="978184" y="781213"/>
            <a:ext cx="5402000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 the above method, given a painting (such as Van Gogh's work)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extract its style features, and then given a landscape photo (no style)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integrate the style features into this landscape photo, This is called Neural Style Transfer.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246E006-4C24-4743-A748-B42BF415FDA4}"/>
              </a:ext>
            </a:extLst>
          </p:cNvPr>
          <p:cNvSpPr txBox="1"/>
          <p:nvPr/>
        </p:nvSpPr>
        <p:spPr>
          <a:xfrm>
            <a:off x="7190412" y="4116317"/>
            <a:ext cx="395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This is how the picture looks like after using our model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xmlns="" id="{1793BAF4-28B6-44A6-BE88-D05585468638}"/>
              </a:ext>
            </a:extLst>
          </p:cNvPr>
          <p:cNvSpPr/>
          <p:nvPr/>
        </p:nvSpPr>
        <p:spPr>
          <a:xfrm>
            <a:off x="8942662" y="3572561"/>
            <a:ext cx="318782" cy="385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43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>
                <a:cs typeface="Times New Roman" pitchFamily="18" charset="0"/>
              </a:rPr>
              <a:t>CycleGAN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CycleGAN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technique that involves the automatic training of image-to-image translation models without paired examples. </a:t>
            </a:r>
            <a:endParaRPr lang="en-US" dirty="0"/>
          </a:p>
        </p:txBody>
      </p:sp>
      <p:pic>
        <p:nvPicPr>
          <p:cNvPr id="14338" name="Picture 2" descr="http://fancyerii.github.io/img/cgan/cycle-gan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9520" y="3579139"/>
            <a:ext cx="7854518" cy="2402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CycleGAN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654" y="1872970"/>
            <a:ext cx="6087727" cy="354171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U-net Generator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U-Net consists of two halves: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Downsampling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half, where input images are compressed spatially but expanded channel-wise.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Upsampling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half, where representations are expanded spatially while the number of channels is reduced.</a:t>
            </a:r>
            <a:endParaRPr lang="en-US" dirty="0"/>
          </a:p>
        </p:txBody>
      </p:sp>
      <p:pic>
        <p:nvPicPr>
          <p:cNvPr id="4" name="Picture 4" descr="https://upload.wikimedia.org/wikipedia/commons/2/2b/Example_architecture_of_U-Net_for_producing_k_256-by-256_image_masks_for_a_256-by-256_RGB_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7421" y="2376633"/>
            <a:ext cx="4505819" cy="22814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Cycle Consistency Loss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input x, we first map it to Y with G(x), and then we map it back with F(G(x)), we expect </a:t>
            </a:r>
            <a:r>
              <a:rPr lang="en-US" dirty="0" err="1" smtClean="0"/>
              <a:t>x~F</a:t>
            </a:r>
            <a:r>
              <a:rPr lang="en-US" dirty="0" smtClean="0"/>
              <a:t>(G(x)), and similarly we have </a:t>
            </a:r>
            <a:r>
              <a:rPr lang="en-US" dirty="0" err="1" smtClean="0"/>
              <a:t>y~G</a:t>
            </a:r>
            <a:r>
              <a:rPr lang="en-US" dirty="0" smtClean="0"/>
              <a:t>(F(y)).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图片 3" descr="%FontSize=12&#10;%TeXFontSize=12&#10;\documentclass{article}&#10;\pagestyle{empty}&#10;\begin{document}&#10;\[&#10;\mathcal{L}_{cyc}=\mathbb{E}_{x \sim p_{data}(x)} [\left\lvert x - F(G(x)) \right\lvert_1] + \mathbb{E}_{y \sim p_{data}(y)} [\left\lvert y - G(F(y)) \right\lvert_1]&#10;\]&#10;\end{document}"/>
          <p:cNvPicPr/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2011680" y="3697045"/>
            <a:ext cx="7358231" cy="42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171" y="220485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881" y="1603786"/>
            <a:ext cx="1515932" cy="151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7455" y="1614544"/>
            <a:ext cx="1541930" cy="154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797" y="1614543"/>
            <a:ext cx="1552687" cy="15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04991" y="1625301"/>
            <a:ext cx="1515932" cy="151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21818" y="1625301"/>
            <a:ext cx="1515932" cy="151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2885" y="3841376"/>
            <a:ext cx="1516828" cy="151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09713" y="3841376"/>
            <a:ext cx="1515932" cy="151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96696" y="3852133"/>
            <a:ext cx="1494417" cy="149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992008" y="3852133"/>
            <a:ext cx="1506071" cy="150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00507" y="3862891"/>
            <a:ext cx="1473799" cy="147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574306" y="3862892"/>
            <a:ext cx="1473798" cy="147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438399" y="1611922"/>
            <a:ext cx="1518139" cy="151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Introduction: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654" y="1722361"/>
            <a:ext cx="9905999" cy="4608513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--</a:t>
            </a: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--</a:t>
            </a:r>
            <a:r>
              <a:rPr lang="en-US" dirty="0" smtClean="0">
                <a:latin typeface="Times New Roman" pitchFamily="18" charset="0"/>
                <a:ea typeface="Times New Roman"/>
                <a:cs typeface="Times New Roman" pitchFamily="18" charset="0"/>
                <a:sym typeface="Calibri"/>
              </a:rPr>
              <a:t>Apply Van Gogh’s 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style to an ordinary photograph</a:t>
            </a:r>
          </a:p>
          <a:p>
            <a:pPr algn="just">
              <a:spcBef>
                <a:spcPts val="0"/>
              </a:spcBef>
            </a:pP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--</a:t>
            </a: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Model Used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	--Neural Style Transfer</a:t>
            </a:r>
            <a:b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--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CycleGAN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NST &amp; </a:t>
            </a:r>
            <a:r>
              <a:rPr lang="en-US" dirty="0" err="1" smtClean="0"/>
              <a:t>CycleGAN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Differences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Style Transfer is to mix the style of one of Van Gogh's works with another content picture.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CycleGAN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learns Van Gogh's Style through several pieces of his works, and then mix it with the content picture.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19181"/>
            <a:ext cx="9905999" cy="3541714"/>
          </a:xfrm>
        </p:spPr>
        <p:txBody>
          <a:bodyPr/>
          <a:lstStyle/>
          <a:p>
            <a:r>
              <a:rPr lang="en-US" dirty="0" smtClean="0"/>
              <a:t>216 paintings by Van Gogh preprocessed into 128*128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216 landscape paintings preprocessed into 128*128</a:t>
            </a:r>
            <a:endParaRPr lang="en-US" dirty="0"/>
          </a:p>
        </p:txBody>
      </p:sp>
      <p:pic>
        <p:nvPicPr>
          <p:cNvPr id="1028" name="Picture 4" descr="C:\Users\Administrator\Desktop\2019-2020\ML\vangogh2photo\trainA\00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029" y="2308053"/>
            <a:ext cx="1198940" cy="1198940"/>
          </a:xfrm>
          <a:prstGeom prst="rect">
            <a:avLst/>
          </a:prstGeom>
          <a:noFill/>
        </p:spPr>
      </p:pic>
      <p:pic>
        <p:nvPicPr>
          <p:cNvPr id="1029" name="Picture 5" descr="C:\Users\Administrator\Desktop\2019-2020\ML\vangogh2photo\trainA\000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8972" y="2317376"/>
            <a:ext cx="1168101" cy="1168101"/>
          </a:xfrm>
          <a:prstGeom prst="rect">
            <a:avLst/>
          </a:prstGeom>
          <a:noFill/>
        </p:spPr>
      </p:pic>
      <p:pic>
        <p:nvPicPr>
          <p:cNvPr id="1030" name="Picture 6" descr="C:\Users\Administrator\Desktop\2019-2020\ML\vangogh2photo\trainA\000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5042" y="2323651"/>
            <a:ext cx="1192603" cy="1192603"/>
          </a:xfrm>
          <a:prstGeom prst="rect">
            <a:avLst/>
          </a:prstGeom>
          <a:noFill/>
        </p:spPr>
      </p:pic>
      <p:pic>
        <p:nvPicPr>
          <p:cNvPr id="1032" name="Picture 8" descr="C:\Users\Administrator\Desktop\2019-2020\ML\vangogh2photo\trainB\2013-11-08 16_45_2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2955" y="3944172"/>
            <a:ext cx="1241911" cy="1241911"/>
          </a:xfrm>
          <a:prstGeom prst="rect">
            <a:avLst/>
          </a:prstGeom>
          <a:noFill/>
        </p:spPr>
      </p:pic>
      <p:pic>
        <p:nvPicPr>
          <p:cNvPr id="1033" name="Picture 9" descr="C:\Users\Administrator\Desktop\2019-2020\ML\vangogh2photo\trainB\2013-11-10 00_51_1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1915" y="3963296"/>
            <a:ext cx="1211132" cy="1211132"/>
          </a:xfrm>
          <a:prstGeom prst="rect">
            <a:avLst/>
          </a:prstGeom>
          <a:noFill/>
        </p:spPr>
      </p:pic>
      <p:pic>
        <p:nvPicPr>
          <p:cNvPr id="1034" name="Picture 10" descr="C:\Users\Administrator\Desktop\2019-2020\ML\vangogh2photo\trainB\2013-11-10 06_42_0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6041016" y="3971963"/>
            <a:ext cx="1202465" cy="1202465"/>
          </a:xfrm>
          <a:prstGeom prst="rect">
            <a:avLst/>
          </a:prstGeom>
          <a:noFill/>
        </p:spPr>
      </p:pic>
      <p:pic>
        <p:nvPicPr>
          <p:cNvPr id="1035" name="Picture 11" descr="C:\Users\Administrator\Desktop\2019-2020\ML\vangogh2photo\trainB\2013-11-10 07_43_23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79867" y="3970467"/>
            <a:ext cx="1203961" cy="1203961"/>
          </a:xfrm>
          <a:prstGeom prst="rect">
            <a:avLst/>
          </a:prstGeom>
          <a:noFill/>
        </p:spPr>
      </p:pic>
      <p:pic>
        <p:nvPicPr>
          <p:cNvPr id="1037" name="Picture 13" descr="C:\Users\Administrator\Desktop\2019-2020\ML\vangogh2photo\trainB\微信图片_20200506024552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52944" y="3985483"/>
            <a:ext cx="1188945" cy="1188945"/>
          </a:xfrm>
          <a:prstGeom prst="rect">
            <a:avLst/>
          </a:prstGeom>
          <a:noFill/>
        </p:spPr>
      </p:pic>
      <p:pic>
        <p:nvPicPr>
          <p:cNvPr id="1038" name="Picture 14" descr="C:\Users\Administrator\Desktop\2019-2020\ML\vangogh2photo\trainA\微信图片_20200506024533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73383" y="2318049"/>
            <a:ext cx="1194097" cy="1194097"/>
          </a:xfrm>
          <a:prstGeom prst="rect">
            <a:avLst/>
          </a:prstGeom>
          <a:noFill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24282" y="2313791"/>
            <a:ext cx="1204858" cy="120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C7A16A-8DC4-4344-83A9-A0CB592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Basic theory of our products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B0EFAA-359E-4396-97D2-201A9182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3627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The algorithm of our model can produce new pictures owning the style of the artists. 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The procedures of our model are getting three inputs: 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input picture 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picture content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picture style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After we get the smallest loss, 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would get the new picture that is most similar to ideal content and style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588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C40410-E9C7-464A-B2C9-024FCB5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 Rounded MT Bold" panose="020F0704030504030204" pitchFamily="34" charset="0"/>
              </a:rPr>
              <a:t>Theory OF NST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7F940E-E52A-4866-B9A7-46015BA7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0371"/>
            <a:ext cx="9905999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The works of artist is consisted of two essential parts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 lvl="2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is what's inside of the picture, like the photos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pPr lvl="2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is how he presents his thoughts and content to others</a:t>
            </a:r>
          </a:p>
          <a:p>
            <a:pPr lvl="2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Human can easily distinguish the style when recognizing the content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Based on neural network, each layer is based on former layer.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Hence, the higher level the reconstruction, the more abstract the output will be.</a:t>
            </a:r>
          </a:p>
          <a:p>
            <a:pPr>
              <a:lnSpc>
                <a:spcPct val="150000"/>
              </a:lnSpc>
              <a:buSzPct val="50000"/>
              <a:buFont typeface="Wingdings" panose="05000000000000000000" pitchFamily="2" charset="2"/>
              <a:buChar char="Ø"/>
            </a:pPr>
            <a:endParaRPr lang="en-US" altLang="zh-CN" sz="1600" dirty="0">
              <a:latin typeface="Century Gothic" panose="020B0502020202020204" pitchFamily="34" charset="0"/>
            </a:endParaRPr>
          </a:p>
        </p:txBody>
      </p:sp>
      <p:pic>
        <p:nvPicPr>
          <p:cNvPr id="5" name="图形 4" descr="自行车与人">
            <a:extLst>
              <a:ext uri="{FF2B5EF4-FFF2-40B4-BE49-F238E27FC236}">
                <a16:creationId xmlns:a16="http://schemas.microsoft.com/office/drawing/2014/main" xmlns="" id="{A2ED7345-018B-47D4-8977-655592462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20329" y="1042966"/>
            <a:ext cx="629674" cy="6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380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09E5AE-3533-4F7D-8958-EF715ED3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Content Reconstruction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82E3BF-0B16-485B-96DD-6AA29382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50923" cy="3678561"/>
          </a:xfrm>
        </p:spPr>
        <p:txBody>
          <a:bodyPr anchor="ctr">
            <a:noAutofit/>
          </a:bodyPr>
          <a:lstStyle/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As we see the following pic,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p"/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the lower level of the content construction is based on the details of the original pictures.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When we achieve higher level, the picture becomes more abstract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p"/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so that it cannot rebuild details.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This is what we want to get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p"/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higher level network drop some unnecessary details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p"/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it could make people focus more on content of the picture.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So, we could call the characteristic of higher level as content features</a:t>
            </a:r>
          </a:p>
          <a:p>
            <a:pPr>
              <a:lnSpc>
                <a:spcPts val="22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zh-CN" sz="1400" dirty="0">
              <a:latin typeface="Century Gothic" panose="020B0502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3C1B0F5-6FD1-48E1-9882-BB906EDD0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" t="4043" r="2113" b="2392"/>
          <a:stretch/>
        </p:blipFill>
        <p:spPr>
          <a:xfrm>
            <a:off x="6522098" y="2249487"/>
            <a:ext cx="4879910" cy="34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49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09E5AE-3533-4F7D-8958-EF715ED3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How to extract the style</a:t>
            </a:r>
            <a:r>
              <a:rPr lang="en-US" altLang="zh-CN" dirty="0"/>
              <a:t> </a:t>
            </a:r>
            <a:r>
              <a:rPr lang="zh-CN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82E3BF-0B16-485B-96DD-6AA29382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2923"/>
            <a:ext cx="5250923" cy="3678561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1600" dirty="0" smtClean="0">
                <a:latin typeface="Times New Roman" pitchFamily="18" charset="0"/>
                <a:cs typeface="Times New Roman" pitchFamily="18" charset="0"/>
              </a:rPr>
              <a:t>ach Filter of the high-level network extracts a feature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zh-CN" sz="1600" dirty="0" smtClean="0">
                <a:latin typeface="Times New Roman" pitchFamily="18" charset="0"/>
                <a:cs typeface="Times New Roman" pitchFamily="18" charset="0"/>
              </a:rPr>
              <a:t>different from the content perspective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latin typeface="Times New Roman" pitchFamily="18" charset="0"/>
                <a:cs typeface="Times New Roman" pitchFamily="18" charset="0"/>
              </a:rPr>
              <a:t>The style is an author's personalized feature that is independent of the specific content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zh-CN" sz="1600" dirty="0" smtClean="0">
                <a:latin typeface="Times New Roman" pitchFamily="18" charset="0"/>
                <a:cs typeface="Times New Roman" pitchFamily="18" charset="0"/>
              </a:rPr>
              <a:t>so it exists in different filters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1600" dirty="0" smtClean="0">
                <a:latin typeface="Times New Roman" pitchFamily="18" charset="0"/>
                <a:cs typeface="Times New Roman" pitchFamily="18" charset="0"/>
              </a:rPr>
              <a:t>he extraction style needs to find the common points of different filters.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zh-CN" sz="1600" dirty="0" smtClean="0">
                <a:latin typeface="Times New Roman" pitchFamily="18" charset="0"/>
                <a:cs typeface="Times New Roman" pitchFamily="18" charset="0"/>
              </a:rPr>
              <a:t>Specifically, it extracts style features by calculating the correlation of the same layer of Filter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3C1B0F5-6FD1-48E1-9882-BB906EDD0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4" t="4043" r="2113" b="2392"/>
          <a:stretch/>
        </p:blipFill>
        <p:spPr>
          <a:xfrm>
            <a:off x="6522098" y="2249487"/>
            <a:ext cx="4879910" cy="3470158"/>
          </a:xfrm>
          <a:prstGeom prst="rect">
            <a:avLst/>
          </a:prstGeom>
        </p:spPr>
      </p:pic>
      <p:pic>
        <p:nvPicPr>
          <p:cNvPr id="104" name="图形 103" descr="戴装备的头">
            <a:extLst>
              <a:ext uri="{FF2B5EF4-FFF2-40B4-BE49-F238E27FC236}">
                <a16:creationId xmlns:a16="http://schemas.microsoft.com/office/drawing/2014/main" xmlns="" id="{F2F88784-D638-4121-9C21-F032401464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76887" y="897779"/>
            <a:ext cx="780020" cy="7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053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EB096D-1942-4F94-B430-85BAB491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70A7BD-8768-4EED-85F9-5037EB1A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3" y="2249487"/>
            <a:ext cx="5851503" cy="3541714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came out in 2012 </a:t>
            </a:r>
          </a:p>
          <a:p>
            <a:pPr lvl="1">
              <a:lnSpc>
                <a:spcPct val="11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it improved on the traditional Convolutional neural networks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So we can understand VGG as a successor of the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lnSpc>
                <a:spcPct val="11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but it was created by a different group named as Visual Geometry Group at Oxford’s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Hence the name VGG, </a:t>
            </a:r>
          </a:p>
          <a:p>
            <a:pPr lvl="1">
              <a:lnSpc>
                <a:spcPct val="11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It carries and uses some ideas from it's predecessors </a:t>
            </a:r>
          </a:p>
          <a:p>
            <a:pPr lvl="2">
              <a:lnSpc>
                <a:spcPct val="110000"/>
              </a:lnSpc>
              <a:buSzPct val="5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improves on them and uses deep Convolutional neural layers to improve accuracy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E5A2A1E-0B8B-4350-8305-D0EFCB4E3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5" t="-1" r="5434" b="-504"/>
          <a:stretch/>
        </p:blipFill>
        <p:spPr>
          <a:xfrm>
            <a:off x="6528765" y="2497720"/>
            <a:ext cx="5031864" cy="282072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3198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309946-596F-454E-8570-E7797BD1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VGG-19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38E53E5E-93B0-4262-9A7E-99B08D45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97089"/>
            <a:ext cx="6378183" cy="3959762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convolutional neural network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19 layers deep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load a pretrained version of the network 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trained on more than a million images from the ImageNet database 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Pretrained network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classify images into 1000 object categories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such as keyboard, mouse, pencil, and many animals.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As a result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the network has learned rich feature representations for a wide range of images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Building VGG19 with Keras - Sai Charan Arishanapally - Medium">
            <a:extLst>
              <a:ext uri="{FF2B5EF4-FFF2-40B4-BE49-F238E27FC236}">
                <a16:creationId xmlns:a16="http://schemas.microsoft.com/office/drawing/2014/main" xmlns="" id="{7B9FA3FA-8AEA-47AB-ACE2-FDC14FABE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760" b="-3"/>
          <a:stretch/>
        </p:blipFill>
        <p:spPr bwMode="auto">
          <a:xfrm>
            <a:off x="7328251" y="2400901"/>
            <a:ext cx="4453299" cy="2400851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2842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855</Words>
  <Application>Microsoft Office PowerPoint</Application>
  <PresentationFormat>自定义</PresentationFormat>
  <Paragraphs>119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电路</vt:lpstr>
      <vt:lpstr>Neural Networks and  Deep learning</vt:lpstr>
      <vt:lpstr>Introduction:</vt:lpstr>
      <vt:lpstr>Data description</vt:lpstr>
      <vt:lpstr>Basic theory of our products</vt:lpstr>
      <vt:lpstr>Theory OF NST</vt:lpstr>
      <vt:lpstr>Content Reconstruction</vt:lpstr>
      <vt:lpstr>How to extract the style ?</vt:lpstr>
      <vt:lpstr>Background</vt:lpstr>
      <vt:lpstr>VGG-19</vt:lpstr>
      <vt:lpstr>Architecture</vt:lpstr>
      <vt:lpstr>Architecture</vt:lpstr>
      <vt:lpstr>Uses of the VGG Neural Network</vt:lpstr>
      <vt:lpstr>Two types of “loss”</vt:lpstr>
      <vt:lpstr>Two types of “loss”</vt:lpstr>
      <vt:lpstr>幻灯片 15</vt:lpstr>
      <vt:lpstr>CycleGAN</vt:lpstr>
      <vt:lpstr>CycleGAN Generator</vt:lpstr>
      <vt:lpstr>Cycle Consistency Loss</vt:lpstr>
      <vt:lpstr>Result</vt:lpstr>
      <vt:lpstr>NST &amp; CycleGAN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 Deep learning</dc:title>
  <dc:creator>Xu. C.N.Britney</dc:creator>
  <cp:lastModifiedBy>Administrator</cp:lastModifiedBy>
  <cp:revision>38</cp:revision>
  <dcterms:created xsi:type="dcterms:W3CDTF">2020-05-06T02:45:41Z</dcterms:created>
  <dcterms:modified xsi:type="dcterms:W3CDTF">2020-05-06T14:53:50Z</dcterms:modified>
</cp:coreProperties>
</file>