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6"/>
  </p:notesMasterIdLst>
  <p:sldIdLst>
    <p:sldId id="272" r:id="rId2"/>
    <p:sldId id="273" r:id="rId3"/>
    <p:sldId id="274" r:id="rId4"/>
    <p:sldId id="280" r:id="rId5"/>
    <p:sldId id="275" r:id="rId6"/>
    <p:sldId id="278" r:id="rId7"/>
    <p:sldId id="283" r:id="rId8"/>
    <p:sldId id="281" r:id="rId9"/>
    <p:sldId id="282" r:id="rId10"/>
    <p:sldId id="284" r:id="rId11"/>
    <p:sldId id="286" r:id="rId12"/>
    <p:sldId id="288" r:id="rId13"/>
    <p:sldId id="287" r:id="rId14"/>
    <p:sldId id="28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8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D4573-58E7-4156-A133-2731F5F8D1A6}" type="datetimeFigureOut">
              <a:rPr lang="en-US" smtClean="0"/>
              <a:t>4/3/2024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B0CF2-7F87-4E02-A248-870047730F99}" type="slidenum">
              <a:rPr lang="en-US" smtClean="0"/>
              <a:t>‹#›</a:t>
            </a:fld>
            <a:endParaRPr lang="en-US"/>
          </a:p>
        </p:txBody>
      </p:sp>
    </p:spTree>
    <p:extLst>
      <p:ext uri="{BB962C8B-B14F-4D97-AF65-F5344CB8AC3E}">
        <p14:creationId xmlns:p14="http://schemas.microsoft.com/office/powerpoint/2010/main" val="3614981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3B0CF2-7F87-4E02-A248-870047730F99}" type="slidenum">
              <a:rPr lang="en-US" smtClean="0"/>
              <a:t>1</a:t>
            </a:fld>
            <a:endParaRPr lang="en-US"/>
          </a:p>
        </p:txBody>
      </p:sp>
    </p:spTree>
    <p:extLst>
      <p:ext uri="{BB962C8B-B14F-4D97-AF65-F5344CB8AC3E}">
        <p14:creationId xmlns:p14="http://schemas.microsoft.com/office/powerpoint/2010/main" val="1495133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grpSp>
        <p:nvGrpSpPr>
          <p:cNvPr id="10" name="Group 9"/>
          <p:cNvGrpSpPr/>
          <p:nvPr/>
        </p:nvGrpSpPr>
        <p:grpSpPr>
          <a:xfrm>
            <a:off x="0" y="6208894"/>
            <a:ext cx="12192000" cy="649106"/>
            <a:chOff x="0" y="6208894"/>
            <a:chExt cx="12192000" cy="649106"/>
          </a:xfrm>
        </p:grpSpPr>
        <p:sp>
          <p:nvSpPr>
            <p:cNvPr id="2" name="Rectangle 1"/>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7" name="Straight Connector 6"/>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5" name="Straight Connector 4"/>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tx2"/>
                </a:solidFill>
                <a:effectLst/>
                <a:latin typeface="+mj-lt"/>
                <a:ea typeface="+mj-ea"/>
                <a:cs typeface="+mj-cs"/>
              </a:defRPr>
            </a:lvl1pPr>
          </a:lstStyle>
          <a:p>
            <a:r>
              <a:rPr kumimoji="0" lang="en-US" smtClean="0"/>
              <a:t>Click to edit Master title style</a:t>
            </a:r>
            <a:endParaRPr kumimoji="0" lang="en-US" dirty="0"/>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021A1D30-C0A0-4124-A783-34D9F15FA0FE}" type="datetime1">
              <a:rPr lang="en-US" smtClean="0"/>
              <a:t>4/3/2024</a:t>
            </a:fld>
            <a:endParaRPr lang="en-US"/>
          </a:p>
        </p:txBody>
      </p:sp>
      <p:sp>
        <p:nvSpPr>
          <p:cNvPr id="19" name="Footer Placeholder 18"/>
          <p:cNvSpPr>
            <a:spLocks noGrp="1"/>
          </p:cNvSpPr>
          <p:nvPr>
            <p:ph type="ftr" sz="quarter" idx="11"/>
          </p:nvPr>
        </p:nvSpPr>
        <p:spPr/>
        <p:txBody>
          <a:bodyPr/>
          <a:lstStyle/>
          <a:p>
            <a:r>
              <a:rPr lang="en-US" dirty="0" smtClean="0"/>
              <a:t>Add a footer</a:t>
            </a:r>
            <a:endParaRPr lang="en-US" dirty="0"/>
          </a:p>
        </p:txBody>
      </p:sp>
      <p:sp>
        <p:nvSpPr>
          <p:cNvPr id="27" name="Slide Number Placeholder 2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980820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D2D5871-AB0F-4B3D-8861-97E78CB7B47E}" type="datetime1">
              <a:rPr lang="en-US" smtClean="0"/>
              <a:t>4/3/2024</a:t>
            </a:fld>
            <a:endParaRPr lang="en-US"/>
          </a:p>
        </p:txBody>
      </p:sp>
      <p:sp>
        <p:nvSpPr>
          <p:cNvPr id="5" name="Footer Placeholder 4"/>
          <p:cNvSpPr>
            <a:spLocks noGrp="1"/>
          </p:cNvSpPr>
          <p:nvPr>
            <p:ph type="ftr" sz="quarter" idx="11"/>
          </p:nvPr>
        </p:nvSpPr>
        <p:spPr/>
        <p:txBody>
          <a:bodyPr/>
          <a:lstStyle/>
          <a:p>
            <a:r>
              <a:rPr lang="en-US" dirty="0"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87777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4418406-4C3F-4F3E-80BD-A22568EA37EB}" type="datetime1">
              <a:rPr lang="en-US" smtClean="0"/>
              <a:t>4/3/2024</a:t>
            </a:fld>
            <a:endParaRPr lang="en-US"/>
          </a:p>
        </p:txBody>
      </p:sp>
      <p:sp>
        <p:nvSpPr>
          <p:cNvPr id="5" name="Footer Placeholder 4"/>
          <p:cNvSpPr>
            <a:spLocks noGrp="1"/>
          </p:cNvSpPr>
          <p:nvPr>
            <p:ph type="ftr" sz="quarter" idx="11"/>
          </p:nvPr>
        </p:nvSpPr>
        <p:spPr/>
        <p:txBody>
          <a:bodyPr/>
          <a:lstStyle/>
          <a:p>
            <a:r>
              <a:rPr lang="en-US" dirty="0"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36975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5F28077-7188-48C5-8679-2287FAC952E9}" type="datetime1">
              <a:rPr lang="en-US" smtClean="0"/>
              <a:t>4/3/2024</a:t>
            </a:fld>
            <a:endParaRPr lang="en-US"/>
          </a:p>
        </p:txBody>
      </p:sp>
      <p:sp>
        <p:nvSpPr>
          <p:cNvPr id="5" name="Footer Placeholder 4"/>
          <p:cNvSpPr>
            <a:spLocks noGrp="1"/>
          </p:cNvSpPr>
          <p:nvPr>
            <p:ph type="ftr" sz="quarter" idx="11"/>
          </p:nvPr>
        </p:nvSpPr>
        <p:spPr/>
        <p:txBody>
          <a:bodyPr/>
          <a:lstStyle/>
          <a:p>
            <a:r>
              <a:rPr lang="en-US" dirty="0"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48168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2DCB740-6776-4EE9-99FD-96D592FA5A23}" type="datetime1">
              <a:rPr lang="en-US" smtClean="0"/>
              <a:t>4/3/2024</a:t>
            </a:fld>
            <a:endParaRPr lang="en-US"/>
          </a:p>
        </p:txBody>
      </p:sp>
      <p:sp>
        <p:nvSpPr>
          <p:cNvPr id="5" name="Footer Placeholder 4"/>
          <p:cNvSpPr>
            <a:spLocks noGrp="1"/>
          </p:cNvSpPr>
          <p:nvPr>
            <p:ph type="ftr" sz="quarter" idx="11"/>
          </p:nvPr>
        </p:nvSpPr>
        <p:spPr/>
        <p:txBody>
          <a:bodyPr/>
          <a:lstStyle/>
          <a:p>
            <a:r>
              <a:rPr lang="en-US" dirty="0"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53193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5F6BD99-6FFD-46C5-B5E2-43A34BDA2566}" type="datetime1">
              <a:rPr lang="en-US" smtClean="0"/>
              <a:t>4/3/2024</a:t>
            </a:fld>
            <a:endParaRPr lang="en-US"/>
          </a:p>
        </p:txBody>
      </p:sp>
      <p:sp>
        <p:nvSpPr>
          <p:cNvPr id="6" name="Footer Placeholder 5"/>
          <p:cNvSpPr>
            <a:spLocks noGrp="1"/>
          </p:cNvSpPr>
          <p:nvPr>
            <p:ph type="ftr" sz="quarter" idx="11"/>
          </p:nvPr>
        </p:nvSpPr>
        <p:spPr/>
        <p:txBody>
          <a:bodyPr/>
          <a:lstStyle/>
          <a:p>
            <a:r>
              <a:rPr lang="en-US" dirty="0" smtClean="0"/>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0901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022678E-214C-4CF8-97C7-95015FB02960}" type="datetime1">
              <a:rPr lang="en-US" smtClean="0"/>
              <a:t>4/3/2024</a:t>
            </a:fld>
            <a:endParaRPr lang="en-US"/>
          </a:p>
        </p:txBody>
      </p:sp>
      <p:sp>
        <p:nvSpPr>
          <p:cNvPr id="8" name="Footer Placeholder 7"/>
          <p:cNvSpPr>
            <a:spLocks noGrp="1"/>
          </p:cNvSpPr>
          <p:nvPr>
            <p:ph type="ftr" sz="quarter" idx="11"/>
          </p:nvPr>
        </p:nvSpPr>
        <p:spPr/>
        <p:txBody>
          <a:bodyPr/>
          <a:lstStyle/>
          <a:p>
            <a:r>
              <a:rPr lang="en-US" dirty="0" smtClean="0"/>
              <a:t>Add a footer</a:t>
            </a:r>
            <a:endParaRPr lang="en-US" dirty="0"/>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25018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55660E0-FA77-4473-A859-74127B089143}" type="datetime1">
              <a:rPr lang="en-US" smtClean="0"/>
              <a:t>4/3/2024</a:t>
            </a:fld>
            <a:endParaRPr lang="en-US"/>
          </a:p>
        </p:txBody>
      </p:sp>
      <p:sp>
        <p:nvSpPr>
          <p:cNvPr id="4" name="Footer Placeholder 3"/>
          <p:cNvSpPr>
            <a:spLocks noGrp="1"/>
          </p:cNvSpPr>
          <p:nvPr>
            <p:ph type="ftr" sz="quarter" idx="11"/>
          </p:nvPr>
        </p:nvSpPr>
        <p:spPr/>
        <p:txBody>
          <a:bodyPr/>
          <a:lstStyle/>
          <a:p>
            <a:r>
              <a:rPr lang="en-US" dirty="0" smtClean="0"/>
              <a:t>Add a footer</a:t>
            </a:r>
            <a:endParaRPr lang="en-US" dirty="0"/>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07181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88D7B8-9F07-4899-827D-5F3CFDDEB574}" type="datetime1">
              <a:rPr lang="en-US" smtClean="0"/>
              <a:t>4/3/2024</a:t>
            </a:fld>
            <a:endParaRPr lang="en-US"/>
          </a:p>
        </p:txBody>
      </p:sp>
      <p:sp>
        <p:nvSpPr>
          <p:cNvPr id="3" name="Footer Placeholder 2"/>
          <p:cNvSpPr>
            <a:spLocks noGrp="1"/>
          </p:cNvSpPr>
          <p:nvPr>
            <p:ph type="ftr" sz="quarter" idx="11"/>
          </p:nvPr>
        </p:nvSpPr>
        <p:spPr/>
        <p:txBody>
          <a:bodyPr/>
          <a:lstStyle/>
          <a:p>
            <a:r>
              <a:rPr lang="en-US" dirty="0" smtClean="0"/>
              <a:t>Add a footer</a:t>
            </a:r>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5288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5197C5C-1CD1-417D-A89C-14747F5222C7}" type="datetime1">
              <a:rPr lang="en-US" smtClean="0"/>
              <a:t>4/3/2024</a:t>
            </a:fld>
            <a:endParaRPr lang="en-US"/>
          </a:p>
        </p:txBody>
      </p:sp>
      <p:sp>
        <p:nvSpPr>
          <p:cNvPr id="6" name="Footer Placeholder 5"/>
          <p:cNvSpPr>
            <a:spLocks noGrp="1"/>
          </p:cNvSpPr>
          <p:nvPr>
            <p:ph type="ftr" sz="quarter" idx="11"/>
          </p:nvPr>
        </p:nvSpPr>
        <p:spPr/>
        <p:txBody>
          <a:bodyPr/>
          <a:lstStyle/>
          <a:p>
            <a:r>
              <a:rPr lang="en-US" dirty="0" smtClean="0"/>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99192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3" name="Picture Placeholder 2" descr="An empty placeholder to add an image. Click on the placeholder and select the image that you wish to add"/>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359EFBB-CFA1-4AA8-9123-F0B52DBD84FE}" type="datetime1">
              <a:rPr lang="en-US" smtClean="0"/>
              <a:t>4/3/2024</a:t>
            </a:fld>
            <a:endParaRPr lang="en-US"/>
          </a:p>
        </p:txBody>
      </p:sp>
      <p:sp>
        <p:nvSpPr>
          <p:cNvPr id="6" name="Footer Placeholder 5"/>
          <p:cNvSpPr>
            <a:spLocks noGrp="1"/>
          </p:cNvSpPr>
          <p:nvPr>
            <p:ph type="ftr" sz="quarter" idx="11"/>
          </p:nvPr>
        </p:nvSpPr>
        <p:spPr/>
        <p:txBody>
          <a:bodyPr/>
          <a:lstStyle/>
          <a:p>
            <a:r>
              <a:rPr lang="en-US" dirty="0" smtClean="0"/>
              <a:t>Add a footer</a:t>
            </a:r>
            <a:endParaRPr lang="en-US" dirty="0"/>
          </a:p>
        </p:txBody>
      </p:sp>
      <p:sp>
        <p:nvSpPr>
          <p:cNvPr id="7" name="Slide Number Placeholder 6"/>
          <p:cNvSpPr>
            <a:spLocks noGrp="1"/>
          </p:cNvSpPr>
          <p:nvPr>
            <p:ph type="sldNum" sz="quarter" idx="12"/>
          </p:nvPr>
        </p:nvSpPr>
        <p:spPr>
          <a:xfrm>
            <a:off x="10769600" y="6356351"/>
            <a:ext cx="812800" cy="365125"/>
          </a:xfrm>
        </p:spPr>
        <p:txBody>
          <a:bodyPr/>
          <a:lstStyle/>
          <a:p>
            <a:fld id="{401CF334-2D5C-4859-84A6-CA7E6E43FAEB}" type="slidenum">
              <a:rPr lang="en-US" smtClean="0"/>
              <a:t>‹#›</a:t>
            </a:fld>
            <a:endParaRPr lang="en-US"/>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Tree>
    <p:extLst>
      <p:ext uri="{BB962C8B-B14F-4D97-AF65-F5344CB8AC3E}">
        <p14:creationId xmlns:p14="http://schemas.microsoft.com/office/powerpoint/2010/main" val="251962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25" name="Group 24"/>
          <p:cNvGrpSpPr/>
          <p:nvPr/>
        </p:nvGrpSpPr>
        <p:grpSpPr>
          <a:xfrm>
            <a:off x="-29028" y="-7144"/>
            <a:ext cx="12240731" cy="6879658"/>
            <a:chOff x="0" y="-21658"/>
            <a:chExt cx="12240731" cy="6879658"/>
          </a:xfrm>
        </p:grpSpPr>
        <p:sp>
          <p:nvSpPr>
            <p:cNvPr id="26" name="Rectangle 25"/>
            <p:cNvSpPr/>
            <p:nvPr/>
          </p:nvSpPr>
          <p:spPr>
            <a:xfrm>
              <a:off x="31633"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p:cNvGrpSpPr/>
            <p:nvPr/>
          </p:nvGrpSpPr>
          <p:grpSpPr>
            <a:xfrm>
              <a:off x="0" y="-21658"/>
              <a:ext cx="12240731" cy="1041400"/>
              <a:chOff x="-25356" y="-7144"/>
              <a:chExt cx="12240731" cy="1041400"/>
            </a:xfrm>
          </p:grpSpPr>
          <p:sp>
            <p:nvSpPr>
              <p:cNvPr id="28" name="Freeform 27"/>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29" name="Freeform 28"/>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grpSp>
            <p:nvGrpSpPr>
              <p:cNvPr id="31" name="Group 30"/>
              <p:cNvGrpSpPr/>
              <p:nvPr/>
            </p:nvGrpSpPr>
            <p:grpSpPr>
              <a:xfrm>
                <a:off x="-25356" y="202408"/>
                <a:ext cx="12240731" cy="649224"/>
                <a:chOff x="-19045" y="216550"/>
                <a:chExt cx="9180548" cy="649224"/>
              </a:xfrm>
            </p:grpSpPr>
            <p:sp>
              <p:nvSpPr>
                <p:cNvPr id="32" name="Freeform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33" name="Freeform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grpSp>
        </p:grpSp>
      </p:gr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dirty="0"/>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smtClean="0"/>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100">
                <a:solidFill>
                  <a:schemeClr val="tx1"/>
                </a:solidFill>
              </a:defRPr>
            </a:lvl1pPr>
          </a:lstStyle>
          <a:p>
            <a:fld id="{61146459-E3C3-4969-9224-5ED50B492D17}" type="datetime1">
              <a:rPr lang="en-US" smtClean="0"/>
              <a:pPr/>
              <a:t>4/3/2024</a:t>
            </a:fld>
            <a:endParaRPr lang="en-US" dirty="0"/>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100">
                <a:solidFill>
                  <a:schemeClr val="tx1"/>
                </a:solidFill>
              </a:defRPr>
            </a:lvl1pPr>
          </a:lstStyle>
          <a:p>
            <a:r>
              <a:rPr lang="en-US" dirty="0" smtClean="0"/>
              <a:t>Add a footer</a:t>
            </a:r>
            <a:endParaRPr lang="en-US" dirty="0"/>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100">
                <a:solidFill>
                  <a:schemeClr val="tx1"/>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942852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i.org/10.3389/fncom.2017.00111" TargetMode="External"/><Relationship Id="rId2" Type="http://schemas.openxmlformats.org/officeDocument/2006/relationships/hyperlink" Target="https://www.numenta.com/assets/pdf/biological-and-machine-intelligence/BaMI-SDR.pdf" TargetMode="External"/><Relationship Id="rId1" Type="http://schemas.openxmlformats.org/officeDocument/2006/relationships/slideLayout" Target="../slideLayouts/slideLayout2.xml"/><Relationship Id="rId4" Type="http://schemas.openxmlformats.org/officeDocument/2006/relationships/hyperlink" Target="https://doi.org/10.1007/978-3-319-30070-2_1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711199" y="1371600"/>
            <a:ext cx="10914743" cy="1828800"/>
          </a:xfrm>
        </p:spPr>
        <p:txBody>
          <a:bodyPr>
            <a:normAutofit fontScale="90000"/>
          </a:bodyPr>
          <a:lstStyle/>
          <a:p>
            <a:pPr algn="ctr"/>
            <a:r>
              <a:rPr lang="en-GB" dirty="0"/>
              <a:t>Enhanced Multi-Sequence Learning with Improved Accuracy</a:t>
            </a:r>
          </a:p>
        </p:txBody>
      </p:sp>
      <p:sp>
        <p:nvSpPr>
          <p:cNvPr id="5" name="Subtitle 4"/>
          <p:cNvSpPr>
            <a:spLocks noGrp="1"/>
          </p:cNvSpPr>
          <p:nvPr>
            <p:ph type="subTitle" idx="1"/>
          </p:nvPr>
        </p:nvSpPr>
        <p:spPr>
          <a:xfrm>
            <a:off x="711200" y="3853543"/>
            <a:ext cx="10472928" cy="2120371"/>
          </a:xfrm>
        </p:spPr>
        <p:txBody>
          <a:bodyPr>
            <a:normAutofit fontScale="92500" lnSpcReduction="10000"/>
          </a:bodyPr>
          <a:lstStyle/>
          <a:p>
            <a:pPr algn="ctr"/>
            <a:r>
              <a:rPr lang="en-US" b="1" dirty="0" smtClean="0"/>
              <a:t>Presented by: </a:t>
            </a:r>
            <a:r>
              <a:rPr lang="en-US" b="1" dirty="0" err="1" smtClean="0"/>
              <a:t>Starwars</a:t>
            </a:r>
            <a:r>
              <a:rPr lang="en-US" b="1" dirty="0" smtClean="0"/>
              <a:t> Group</a:t>
            </a:r>
          </a:p>
          <a:p>
            <a:pPr algn="ctr"/>
            <a:endParaRPr lang="en-US" b="1" dirty="0" smtClean="0"/>
          </a:p>
          <a:p>
            <a:pPr algn="ctr"/>
            <a:r>
              <a:rPr lang="en-US" dirty="0" err="1" smtClean="0"/>
              <a:t>Syeda</a:t>
            </a:r>
            <a:r>
              <a:rPr lang="en-US" dirty="0" smtClean="0"/>
              <a:t> Ayesha </a:t>
            </a:r>
            <a:r>
              <a:rPr lang="en-US" dirty="0" err="1" smtClean="0"/>
              <a:t>Asad</a:t>
            </a:r>
            <a:endParaRPr lang="en-US" dirty="0" smtClean="0"/>
          </a:p>
          <a:p>
            <a:pPr algn="ctr"/>
            <a:r>
              <a:rPr lang="en-US" dirty="0" smtClean="0"/>
              <a:t>Muhammad Zubair</a:t>
            </a:r>
          </a:p>
          <a:p>
            <a:pPr algn="ctr"/>
            <a:r>
              <a:rPr lang="en-US" dirty="0" smtClean="0"/>
              <a:t>Syed </a:t>
            </a:r>
            <a:r>
              <a:rPr lang="en-US" dirty="0" err="1" smtClean="0"/>
              <a:t>Tabish</a:t>
            </a:r>
            <a:r>
              <a:rPr lang="en-US" dirty="0" smtClean="0"/>
              <a:t> </a:t>
            </a:r>
            <a:r>
              <a:rPr lang="en-US" dirty="0" err="1" smtClean="0"/>
              <a:t>Talha</a:t>
            </a:r>
            <a:r>
              <a:rPr lang="en-US" dirty="0" smtClean="0"/>
              <a:t> Hassan</a:t>
            </a:r>
            <a:endParaRPr lang="en-US" dirty="0"/>
          </a:p>
          <a:p>
            <a:endParaRPr lang="en-US" dirty="0"/>
          </a:p>
        </p:txBody>
      </p:sp>
    </p:spTree>
    <p:extLst>
      <p:ext uri="{BB962C8B-B14F-4D97-AF65-F5344CB8AC3E}">
        <p14:creationId xmlns:p14="http://schemas.microsoft.com/office/powerpoint/2010/main" val="3549628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6682" y="596668"/>
            <a:ext cx="4134751" cy="1874497"/>
          </a:xfrm>
        </p:spPr>
        <p:txBody>
          <a:bodyPr>
            <a:noAutofit/>
          </a:bodyPr>
          <a:lstStyle/>
          <a:p>
            <a:r>
              <a:rPr lang="en-GB" sz="2800" dirty="0"/>
              <a:t>Flow chart for Enhance Multi Sequence Learning </a:t>
            </a:r>
            <a:r>
              <a:rPr lang="en-GB" sz="2800" dirty="0" smtClean="0"/>
              <a:t>Experiment:</a:t>
            </a:r>
            <a:endParaRPr lang="en-US" sz="2800" dirty="0"/>
          </a:p>
        </p:txBody>
      </p:sp>
      <p:sp>
        <p:nvSpPr>
          <p:cNvPr id="2" name="Content Placeholder 1"/>
          <p:cNvSpPr>
            <a:spLocks noGrp="1"/>
          </p:cNvSpPr>
          <p:nvPr>
            <p:ph idx="1"/>
          </p:nvPr>
        </p:nvSpPr>
        <p:spPr>
          <a:xfrm flipV="1">
            <a:off x="0" y="6843200"/>
            <a:ext cx="45719" cy="45719"/>
          </a:xfrm>
        </p:spPr>
        <p:txBody>
          <a:bodyPr>
            <a:normAutofit fontScale="25000" lnSpcReduction="20000"/>
          </a:bodyPr>
          <a:lstStyle/>
          <a:p>
            <a:pPr marL="0" indent="0">
              <a:lnSpc>
                <a:spcPct val="90000"/>
              </a:lnSpc>
              <a:spcBef>
                <a:spcPct val="0"/>
              </a:spcBef>
              <a:buNone/>
            </a:pPr>
            <a:endParaRPr lang="en-GB" sz="2200" dirty="0">
              <a:solidFill>
                <a:schemeClr val="bg1"/>
              </a:solidFill>
              <a:latin typeface="Arial" panose="020B0604020202020204" pitchFamily="34" charset="0"/>
              <a:cs typeface="Arial" panose="020B0604020202020204" pitchFamily="34" charset="0"/>
            </a:endParaRPr>
          </a:p>
        </p:txBody>
      </p:sp>
      <p:sp>
        <p:nvSpPr>
          <p:cNvPr id="7" name="Content Placeholder 1"/>
          <p:cNvSpPr txBox="1">
            <a:spLocks/>
          </p:cNvSpPr>
          <p:nvPr/>
        </p:nvSpPr>
        <p:spPr>
          <a:xfrm>
            <a:off x="7161318" y="6569552"/>
            <a:ext cx="4722226" cy="295328"/>
          </a:xfrm>
          <a:prstGeom prst="rect">
            <a:avLst/>
          </a:prstGeom>
        </p:spPr>
        <p:txBody>
          <a:bodyPr vert="horz">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0" indent="0">
              <a:lnSpc>
                <a:spcPct val="80000"/>
              </a:lnSpc>
              <a:spcBef>
                <a:spcPct val="0"/>
              </a:spcBef>
              <a:buNone/>
            </a:pPr>
            <a:r>
              <a:rPr lang="en-GB" sz="1100" dirty="0" smtClean="0">
                <a:latin typeface="Arial" panose="020B0604020202020204" pitchFamily="34" charset="0"/>
                <a:cs typeface="Arial" panose="020B0604020202020204" pitchFamily="34" charset="0"/>
              </a:rPr>
              <a:t>Figure.3: </a:t>
            </a:r>
            <a:r>
              <a:rPr lang="en-GB" sz="1100" dirty="0">
                <a:latin typeface="Arial" panose="020B0604020202020204" pitchFamily="34" charset="0"/>
                <a:cs typeface="Arial" panose="020B0604020202020204" pitchFamily="34" charset="0"/>
              </a:rPr>
              <a:t>Flow chart for Enhance Multi Sequence Learning Experiment.</a:t>
            </a:r>
          </a:p>
        </p:txBody>
      </p:sp>
      <p:sp>
        <p:nvSpPr>
          <p:cNvPr id="13" name="Oval 12"/>
          <p:cNvSpPr/>
          <p:nvPr/>
        </p:nvSpPr>
        <p:spPr>
          <a:xfrm>
            <a:off x="5870015" y="744308"/>
            <a:ext cx="1149532" cy="574766"/>
          </a:xfrm>
          <a:prstGeom prst="ellipse">
            <a:avLst/>
          </a:prstGeom>
          <a:no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
              <a:solidFill>
                <a:sysClr val="windowText" lastClr="000000"/>
              </a:solidFill>
            </a:endParaRPr>
          </a:p>
        </p:txBody>
      </p:sp>
      <p:sp>
        <p:nvSpPr>
          <p:cNvPr id="14" name="Rounded Rectangle 13"/>
          <p:cNvSpPr/>
          <p:nvPr/>
        </p:nvSpPr>
        <p:spPr>
          <a:xfrm>
            <a:off x="4121771" y="2833871"/>
            <a:ext cx="1175657" cy="666206"/>
          </a:xfrm>
          <a:prstGeom prst="roundRect">
            <a:avLst/>
          </a:prstGeom>
          <a:no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
          </a:p>
        </p:txBody>
      </p:sp>
      <p:sp>
        <p:nvSpPr>
          <p:cNvPr id="15" name="Rounded Rectangle 14"/>
          <p:cNvSpPr/>
          <p:nvPr/>
        </p:nvSpPr>
        <p:spPr>
          <a:xfrm>
            <a:off x="7597580" y="3710195"/>
            <a:ext cx="1175657" cy="666206"/>
          </a:xfrm>
          <a:prstGeom prst="roundRect">
            <a:avLst/>
          </a:prstGeom>
          <a:no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
          </a:p>
        </p:txBody>
      </p:sp>
      <p:sp>
        <p:nvSpPr>
          <p:cNvPr id="16" name="Rounded Rectangle 15"/>
          <p:cNvSpPr/>
          <p:nvPr/>
        </p:nvSpPr>
        <p:spPr>
          <a:xfrm>
            <a:off x="7597580" y="2833871"/>
            <a:ext cx="1175657" cy="666206"/>
          </a:xfrm>
          <a:prstGeom prst="roundRect">
            <a:avLst/>
          </a:prstGeom>
          <a:no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
          </a:p>
        </p:txBody>
      </p:sp>
      <p:sp>
        <p:nvSpPr>
          <p:cNvPr id="17" name="Parallelogram 16"/>
          <p:cNvSpPr/>
          <p:nvPr/>
        </p:nvSpPr>
        <p:spPr>
          <a:xfrm>
            <a:off x="5755717" y="1708347"/>
            <a:ext cx="1378128" cy="762818"/>
          </a:xfrm>
          <a:prstGeom prst="parallelogram">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
          </a:p>
        </p:txBody>
      </p:sp>
      <p:sp>
        <p:nvSpPr>
          <p:cNvPr id="18" name="Rounded Rectangle 17"/>
          <p:cNvSpPr/>
          <p:nvPr/>
        </p:nvSpPr>
        <p:spPr>
          <a:xfrm>
            <a:off x="5870015" y="4309166"/>
            <a:ext cx="1175657" cy="666206"/>
          </a:xfrm>
          <a:prstGeom prst="roundRect">
            <a:avLst/>
          </a:prstGeom>
          <a:no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
          </a:p>
        </p:txBody>
      </p:sp>
      <p:sp>
        <p:nvSpPr>
          <p:cNvPr id="19" name="Parallelogram 18"/>
          <p:cNvSpPr/>
          <p:nvPr/>
        </p:nvSpPr>
        <p:spPr>
          <a:xfrm>
            <a:off x="5672716" y="5188489"/>
            <a:ext cx="1378128" cy="762818"/>
          </a:xfrm>
          <a:prstGeom prst="parallelogram">
            <a:avLst/>
          </a:prstGeom>
          <a:no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
          </a:p>
        </p:txBody>
      </p:sp>
      <p:sp>
        <p:nvSpPr>
          <p:cNvPr id="20" name="Oval 19"/>
          <p:cNvSpPr/>
          <p:nvPr/>
        </p:nvSpPr>
        <p:spPr>
          <a:xfrm>
            <a:off x="5787014" y="6204765"/>
            <a:ext cx="1149532" cy="574766"/>
          </a:xfrm>
          <a:prstGeom prst="ellipse">
            <a:avLst/>
          </a:prstGeom>
          <a:no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
          </a:p>
        </p:txBody>
      </p:sp>
      <p:cxnSp>
        <p:nvCxnSpPr>
          <p:cNvPr id="22" name="Elbow Connector 21"/>
          <p:cNvCxnSpPr>
            <a:stCxn id="15" idx="2"/>
            <a:endCxn id="18" idx="3"/>
          </p:cNvCxnSpPr>
          <p:nvPr/>
        </p:nvCxnSpPr>
        <p:spPr>
          <a:xfrm rot="5400000">
            <a:off x="7482607" y="3939467"/>
            <a:ext cx="265868" cy="1139737"/>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14" idx="2"/>
            <a:endCxn id="18" idx="1"/>
          </p:cNvCxnSpPr>
          <p:nvPr/>
        </p:nvCxnSpPr>
        <p:spPr>
          <a:xfrm rot="16200000" flipH="1">
            <a:off x="4718711" y="3490965"/>
            <a:ext cx="1142192" cy="116041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3" idx="4"/>
            <a:endCxn id="17" idx="0"/>
          </p:cNvCxnSpPr>
          <p:nvPr/>
        </p:nvCxnSpPr>
        <p:spPr>
          <a:xfrm>
            <a:off x="6444781" y="1319074"/>
            <a:ext cx="0" cy="3892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6" idx="2"/>
            <a:endCxn id="15" idx="0"/>
          </p:cNvCxnSpPr>
          <p:nvPr/>
        </p:nvCxnSpPr>
        <p:spPr>
          <a:xfrm>
            <a:off x="8185409" y="3500077"/>
            <a:ext cx="0" cy="2101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8" idx="2"/>
            <a:endCxn id="19" idx="1"/>
          </p:cNvCxnSpPr>
          <p:nvPr/>
        </p:nvCxnSpPr>
        <p:spPr>
          <a:xfrm flipH="1">
            <a:off x="6457132" y="4975372"/>
            <a:ext cx="712" cy="2131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9" idx="4"/>
            <a:endCxn id="20" idx="0"/>
          </p:cNvCxnSpPr>
          <p:nvPr/>
        </p:nvCxnSpPr>
        <p:spPr>
          <a:xfrm>
            <a:off x="6361780" y="5951307"/>
            <a:ext cx="0" cy="2534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Content Placeholder 1"/>
          <p:cNvSpPr txBox="1">
            <a:spLocks/>
          </p:cNvSpPr>
          <p:nvPr/>
        </p:nvSpPr>
        <p:spPr>
          <a:xfrm>
            <a:off x="6152324" y="919267"/>
            <a:ext cx="604169" cy="373545"/>
          </a:xfrm>
          <a:prstGeom prst="rect">
            <a:avLst/>
          </a:prstGeom>
        </p:spPr>
        <p:txBody>
          <a:bodyPr vert="horz">
            <a:normAutofit fontScale="70000" lnSpcReduction="20000"/>
          </a:bodyPr>
          <a:lst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0" indent="0">
              <a:lnSpc>
                <a:spcPct val="80000"/>
              </a:lnSpc>
              <a:spcBef>
                <a:spcPct val="0"/>
              </a:spcBef>
              <a:buNone/>
            </a:pPr>
            <a:r>
              <a:rPr lang="en-GB" sz="2100" dirty="0" smtClean="0">
                <a:latin typeface="Arial" panose="020B0604020202020204" pitchFamily="34" charset="0"/>
                <a:cs typeface="Arial" panose="020B0604020202020204" pitchFamily="34" charset="0"/>
              </a:rPr>
              <a:t>Start</a:t>
            </a:r>
            <a:r>
              <a:rPr lang="en-GB" sz="1100" dirty="0" smtClean="0">
                <a:latin typeface="Arial" panose="020B0604020202020204" pitchFamily="34" charset="0"/>
                <a:cs typeface="Arial" panose="020B0604020202020204" pitchFamily="34" charset="0"/>
              </a:rPr>
              <a:t>.</a:t>
            </a:r>
            <a:endParaRPr lang="en-GB" sz="1100" dirty="0">
              <a:latin typeface="Arial" panose="020B0604020202020204" pitchFamily="34" charset="0"/>
              <a:cs typeface="Arial" panose="020B0604020202020204" pitchFamily="34" charset="0"/>
            </a:endParaRPr>
          </a:p>
        </p:txBody>
      </p:sp>
      <p:sp>
        <p:nvSpPr>
          <p:cNvPr id="40" name="Content Placeholder 1"/>
          <p:cNvSpPr txBox="1">
            <a:spLocks/>
          </p:cNvSpPr>
          <p:nvPr/>
        </p:nvSpPr>
        <p:spPr>
          <a:xfrm>
            <a:off x="5369479" y="1883814"/>
            <a:ext cx="2209373" cy="943461"/>
          </a:xfrm>
          <a:prstGeom prst="rect">
            <a:avLst/>
          </a:prstGeom>
        </p:spPr>
        <p:txBody>
          <a:bodyPr vert="horz">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0" indent="0" algn="ctr">
              <a:lnSpc>
                <a:spcPct val="80000"/>
              </a:lnSpc>
              <a:spcBef>
                <a:spcPct val="0"/>
              </a:spcBef>
              <a:buNone/>
            </a:pPr>
            <a:r>
              <a:rPr lang="en-GB" sz="1200" dirty="0" smtClean="0">
                <a:latin typeface="Arial" panose="020B0604020202020204" pitchFamily="34" charset="0"/>
                <a:cs typeface="Arial" panose="020B0604020202020204" pitchFamily="34" charset="0"/>
              </a:rPr>
              <a:t>MSL –Number</a:t>
            </a:r>
          </a:p>
          <a:p>
            <a:pPr marL="0" indent="0" algn="ctr">
              <a:lnSpc>
                <a:spcPct val="80000"/>
              </a:lnSpc>
              <a:spcBef>
                <a:spcPct val="0"/>
              </a:spcBef>
              <a:buNone/>
            </a:pPr>
            <a:r>
              <a:rPr lang="en-GB" sz="1200" dirty="0" smtClean="0">
                <a:latin typeface="Arial" panose="020B0604020202020204" pitchFamily="34" charset="0"/>
                <a:cs typeface="Arial" panose="020B0604020202020204" pitchFamily="34" charset="0"/>
              </a:rPr>
              <a:t>MSL -Alphabet</a:t>
            </a:r>
            <a:r>
              <a:rPr lang="en-GB" sz="1050" dirty="0" smtClean="0">
                <a:latin typeface="Arial" panose="020B0604020202020204" pitchFamily="34" charset="0"/>
                <a:cs typeface="Arial" panose="020B0604020202020204" pitchFamily="34" charset="0"/>
              </a:rPr>
              <a:t>.</a:t>
            </a:r>
            <a:endParaRPr lang="en-GB" sz="1050" dirty="0">
              <a:latin typeface="Arial" panose="020B0604020202020204" pitchFamily="34" charset="0"/>
              <a:cs typeface="Arial" panose="020B0604020202020204" pitchFamily="34" charset="0"/>
            </a:endParaRPr>
          </a:p>
        </p:txBody>
      </p:sp>
      <p:sp>
        <p:nvSpPr>
          <p:cNvPr id="43" name="Content Placeholder 1"/>
          <p:cNvSpPr txBox="1">
            <a:spLocks/>
          </p:cNvSpPr>
          <p:nvPr/>
        </p:nvSpPr>
        <p:spPr>
          <a:xfrm>
            <a:off x="4114800" y="2879801"/>
            <a:ext cx="1216126" cy="440277"/>
          </a:xfrm>
          <a:prstGeom prst="rect">
            <a:avLst/>
          </a:prstGeom>
        </p:spPr>
        <p:txBody>
          <a:bodyPr vert="horz">
            <a:noAutofit/>
          </a:bodyPr>
          <a:lst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0" indent="0" algn="ctr">
              <a:lnSpc>
                <a:spcPct val="80000"/>
              </a:lnSpc>
              <a:spcBef>
                <a:spcPct val="0"/>
              </a:spcBef>
              <a:buNone/>
            </a:pPr>
            <a:r>
              <a:rPr lang="en-GB" sz="1400" dirty="0" smtClean="0">
                <a:latin typeface="Arial" panose="020B0604020202020204" pitchFamily="34" charset="0"/>
                <a:cs typeface="Arial" panose="020B0604020202020204" pitchFamily="34" charset="0"/>
              </a:rPr>
              <a:t>Dataset Generation: Number</a:t>
            </a:r>
            <a:endParaRPr lang="en-GB" sz="600" dirty="0">
              <a:latin typeface="Arial" panose="020B0604020202020204" pitchFamily="34" charset="0"/>
              <a:cs typeface="Arial" panose="020B0604020202020204" pitchFamily="34" charset="0"/>
            </a:endParaRPr>
          </a:p>
        </p:txBody>
      </p:sp>
      <p:sp>
        <p:nvSpPr>
          <p:cNvPr id="45" name="Content Placeholder 1"/>
          <p:cNvSpPr txBox="1">
            <a:spLocks/>
          </p:cNvSpPr>
          <p:nvPr/>
        </p:nvSpPr>
        <p:spPr>
          <a:xfrm>
            <a:off x="7606042" y="2879801"/>
            <a:ext cx="1216126" cy="440277"/>
          </a:xfrm>
          <a:prstGeom prst="rect">
            <a:avLst/>
          </a:prstGeom>
        </p:spPr>
        <p:txBody>
          <a:bodyPr vert="horz">
            <a:noAutofit/>
          </a:bodyPr>
          <a:lst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0" indent="0" algn="ctr">
              <a:lnSpc>
                <a:spcPct val="80000"/>
              </a:lnSpc>
              <a:spcBef>
                <a:spcPct val="0"/>
              </a:spcBef>
              <a:buNone/>
            </a:pPr>
            <a:r>
              <a:rPr lang="en-GB" sz="1400" dirty="0" smtClean="0">
                <a:latin typeface="Arial" panose="020B0604020202020204" pitchFamily="34" charset="0"/>
                <a:cs typeface="Arial" panose="020B0604020202020204" pitchFamily="34" charset="0"/>
              </a:rPr>
              <a:t>Dataset Generation: Alphabets</a:t>
            </a:r>
            <a:endParaRPr lang="en-GB" sz="600" dirty="0">
              <a:latin typeface="Arial" panose="020B0604020202020204" pitchFamily="34" charset="0"/>
              <a:cs typeface="Arial" panose="020B0604020202020204" pitchFamily="34" charset="0"/>
            </a:endParaRPr>
          </a:p>
        </p:txBody>
      </p:sp>
      <p:sp>
        <p:nvSpPr>
          <p:cNvPr id="49" name="Diamond 48"/>
          <p:cNvSpPr/>
          <p:nvPr/>
        </p:nvSpPr>
        <p:spPr>
          <a:xfrm>
            <a:off x="6004132" y="2738236"/>
            <a:ext cx="893348" cy="846358"/>
          </a:xfrm>
          <a:prstGeom prst="diamond">
            <a:avLst/>
          </a:prstGeom>
          <a:no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
          </a:p>
        </p:txBody>
      </p:sp>
      <p:cxnSp>
        <p:nvCxnSpPr>
          <p:cNvPr id="53" name="Straight Arrow Connector 52"/>
          <p:cNvCxnSpPr>
            <a:stCxn id="17" idx="4"/>
            <a:endCxn id="49" idx="0"/>
          </p:cNvCxnSpPr>
          <p:nvPr/>
        </p:nvCxnSpPr>
        <p:spPr>
          <a:xfrm>
            <a:off x="6444781" y="2471165"/>
            <a:ext cx="6025" cy="2670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49" idx="3"/>
            <a:endCxn id="16" idx="1"/>
          </p:cNvCxnSpPr>
          <p:nvPr/>
        </p:nvCxnSpPr>
        <p:spPr>
          <a:xfrm>
            <a:off x="6897480" y="3161415"/>
            <a:ext cx="700100" cy="55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9" idx="1"/>
            <a:endCxn id="14" idx="3"/>
          </p:cNvCxnSpPr>
          <p:nvPr/>
        </p:nvCxnSpPr>
        <p:spPr>
          <a:xfrm flipH="1">
            <a:off x="5297428" y="3161415"/>
            <a:ext cx="706704" cy="55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Content Placeholder 1"/>
          <p:cNvSpPr txBox="1">
            <a:spLocks/>
          </p:cNvSpPr>
          <p:nvPr/>
        </p:nvSpPr>
        <p:spPr>
          <a:xfrm>
            <a:off x="6129249" y="2991235"/>
            <a:ext cx="705853" cy="459516"/>
          </a:xfrm>
          <a:prstGeom prst="rect">
            <a:avLst/>
          </a:prstGeom>
        </p:spPr>
        <p:txBody>
          <a:bodyPr vert="horz">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0" indent="0" algn="ctr">
              <a:lnSpc>
                <a:spcPct val="80000"/>
              </a:lnSpc>
              <a:spcBef>
                <a:spcPct val="0"/>
              </a:spcBef>
              <a:buNone/>
            </a:pPr>
            <a:r>
              <a:rPr lang="en-GB" sz="1400" dirty="0" smtClean="0">
                <a:latin typeface="Arial" panose="020B0604020202020204" pitchFamily="34" charset="0"/>
                <a:cs typeface="Arial" panose="020B0604020202020204" pitchFamily="34" charset="0"/>
              </a:rPr>
              <a:t>User Input</a:t>
            </a:r>
            <a:r>
              <a:rPr lang="en-GB" sz="800" dirty="0" smtClean="0">
                <a:latin typeface="Arial" panose="020B0604020202020204" pitchFamily="34" charset="0"/>
                <a:cs typeface="Arial" panose="020B0604020202020204" pitchFamily="34" charset="0"/>
              </a:rPr>
              <a:t>.</a:t>
            </a:r>
            <a:endParaRPr lang="en-GB" sz="800" dirty="0">
              <a:latin typeface="Arial" panose="020B0604020202020204" pitchFamily="34" charset="0"/>
              <a:cs typeface="Arial" panose="020B0604020202020204" pitchFamily="34" charset="0"/>
            </a:endParaRPr>
          </a:p>
        </p:txBody>
      </p:sp>
      <p:sp>
        <p:nvSpPr>
          <p:cNvPr id="59" name="Content Placeholder 1"/>
          <p:cNvSpPr txBox="1">
            <a:spLocks/>
          </p:cNvSpPr>
          <p:nvPr/>
        </p:nvSpPr>
        <p:spPr>
          <a:xfrm>
            <a:off x="7390889" y="3784780"/>
            <a:ext cx="1589532" cy="605068"/>
          </a:xfrm>
          <a:prstGeom prst="rect">
            <a:avLst/>
          </a:prstGeom>
        </p:spPr>
        <p:txBody>
          <a:bodyPr vert="horz">
            <a:noAutofit/>
          </a:bodyPr>
          <a:lst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0" indent="0" algn="ctr">
              <a:lnSpc>
                <a:spcPct val="80000"/>
              </a:lnSpc>
              <a:spcBef>
                <a:spcPct val="0"/>
              </a:spcBef>
              <a:buNone/>
            </a:pPr>
            <a:r>
              <a:rPr lang="en-GB" sz="1300" dirty="0" smtClean="0">
                <a:latin typeface="Arial" panose="020B0604020202020204" pitchFamily="34" charset="0"/>
                <a:cs typeface="Arial" panose="020B0604020202020204" pitchFamily="34" charset="0"/>
              </a:rPr>
              <a:t>Data Transformation into ASCII</a:t>
            </a:r>
            <a:endParaRPr lang="en-GB" sz="1300" dirty="0">
              <a:latin typeface="Arial" panose="020B0604020202020204" pitchFamily="34" charset="0"/>
              <a:cs typeface="Arial" panose="020B0604020202020204" pitchFamily="34" charset="0"/>
            </a:endParaRPr>
          </a:p>
        </p:txBody>
      </p:sp>
      <p:sp>
        <p:nvSpPr>
          <p:cNvPr id="60" name="Content Placeholder 1"/>
          <p:cNvSpPr txBox="1">
            <a:spLocks/>
          </p:cNvSpPr>
          <p:nvPr/>
        </p:nvSpPr>
        <p:spPr>
          <a:xfrm>
            <a:off x="5661536" y="4408941"/>
            <a:ext cx="1589532" cy="605068"/>
          </a:xfrm>
          <a:prstGeom prst="rect">
            <a:avLst/>
          </a:prstGeom>
        </p:spPr>
        <p:txBody>
          <a:bodyPr vert="horz">
            <a:noAutofit/>
          </a:bodyPr>
          <a:lst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0" indent="0" algn="ctr">
              <a:lnSpc>
                <a:spcPct val="80000"/>
              </a:lnSpc>
              <a:spcBef>
                <a:spcPct val="0"/>
              </a:spcBef>
              <a:buNone/>
            </a:pPr>
            <a:r>
              <a:rPr lang="en-GB" sz="1100" dirty="0" smtClean="0">
                <a:latin typeface="Arial" panose="020B0604020202020204" pitchFamily="34" charset="0"/>
                <a:cs typeface="Arial" panose="020B0604020202020204" pitchFamily="34" charset="0"/>
              </a:rPr>
              <a:t>Training of Number/Alphabet sequence</a:t>
            </a:r>
            <a:endParaRPr lang="en-GB" sz="1100" dirty="0">
              <a:latin typeface="Arial" panose="020B0604020202020204" pitchFamily="34" charset="0"/>
              <a:cs typeface="Arial" panose="020B0604020202020204" pitchFamily="34" charset="0"/>
            </a:endParaRPr>
          </a:p>
        </p:txBody>
      </p:sp>
      <p:sp>
        <p:nvSpPr>
          <p:cNvPr id="61" name="Content Placeholder 1"/>
          <p:cNvSpPr txBox="1">
            <a:spLocks/>
          </p:cNvSpPr>
          <p:nvPr/>
        </p:nvSpPr>
        <p:spPr>
          <a:xfrm>
            <a:off x="5544313" y="5452276"/>
            <a:ext cx="1589532" cy="605068"/>
          </a:xfrm>
          <a:prstGeom prst="rect">
            <a:avLst/>
          </a:prstGeom>
        </p:spPr>
        <p:txBody>
          <a:bodyPr vert="horz">
            <a:noAutofit/>
          </a:bodyPr>
          <a:lst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0" indent="0" algn="ctr">
              <a:lnSpc>
                <a:spcPct val="80000"/>
              </a:lnSpc>
              <a:spcBef>
                <a:spcPct val="0"/>
              </a:spcBef>
              <a:buNone/>
            </a:pPr>
            <a:r>
              <a:rPr lang="en-GB" sz="1400" dirty="0" smtClean="0">
                <a:latin typeface="Arial" panose="020B0604020202020204" pitchFamily="34" charset="0"/>
                <a:cs typeface="Arial" panose="020B0604020202020204" pitchFamily="34" charset="0"/>
              </a:rPr>
              <a:t>Prediction</a:t>
            </a:r>
            <a:endParaRPr lang="en-GB" sz="1400" dirty="0">
              <a:latin typeface="Arial" panose="020B0604020202020204" pitchFamily="34" charset="0"/>
              <a:cs typeface="Arial" panose="020B0604020202020204" pitchFamily="34" charset="0"/>
            </a:endParaRPr>
          </a:p>
        </p:txBody>
      </p:sp>
      <p:sp>
        <p:nvSpPr>
          <p:cNvPr id="62" name="Content Placeholder 1"/>
          <p:cNvSpPr txBox="1">
            <a:spLocks/>
          </p:cNvSpPr>
          <p:nvPr/>
        </p:nvSpPr>
        <p:spPr>
          <a:xfrm>
            <a:off x="5571786" y="6360157"/>
            <a:ext cx="1589532" cy="605068"/>
          </a:xfrm>
          <a:prstGeom prst="rect">
            <a:avLst/>
          </a:prstGeom>
        </p:spPr>
        <p:txBody>
          <a:bodyPr vert="horz">
            <a:noAutofit/>
          </a:bodyPr>
          <a:lst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0" indent="0" algn="ctr">
              <a:lnSpc>
                <a:spcPct val="80000"/>
              </a:lnSpc>
              <a:spcBef>
                <a:spcPct val="0"/>
              </a:spcBef>
              <a:buNone/>
            </a:pPr>
            <a:r>
              <a:rPr lang="en-GB" sz="1400" dirty="0" smtClean="0">
                <a:latin typeface="Arial" panose="020B0604020202020204" pitchFamily="34" charset="0"/>
                <a:cs typeface="Arial" panose="020B0604020202020204" pitchFamily="34" charset="0"/>
              </a:rPr>
              <a:t>End</a:t>
            </a:r>
            <a:endParaRPr lang="en-GB"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97302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346785"/>
            <a:ext cx="10972800" cy="1143000"/>
          </a:xfrm>
        </p:spPr>
        <p:txBody>
          <a:bodyPr>
            <a:normAutofit/>
          </a:bodyPr>
          <a:lstStyle/>
          <a:p>
            <a:r>
              <a:rPr lang="en-US" sz="4000" dirty="0" smtClean="0"/>
              <a:t>Results</a:t>
            </a:r>
            <a:endParaRPr lang="en-US" sz="4000" dirty="0"/>
          </a:p>
        </p:txBody>
      </p:sp>
      <p:sp>
        <p:nvSpPr>
          <p:cNvPr id="2" name="Content Placeholder 1"/>
          <p:cNvSpPr>
            <a:spLocks noGrp="1"/>
          </p:cNvSpPr>
          <p:nvPr>
            <p:ph idx="1"/>
          </p:nvPr>
        </p:nvSpPr>
        <p:spPr>
          <a:xfrm>
            <a:off x="609600" y="1546326"/>
            <a:ext cx="10972800" cy="3469496"/>
          </a:xfrm>
        </p:spPr>
        <p:txBody>
          <a:bodyPr>
            <a:noAutofit/>
          </a:bodyPr>
          <a:lstStyle/>
          <a:p>
            <a:pPr marL="0" indent="0">
              <a:lnSpc>
                <a:spcPct val="80000"/>
              </a:lnSpc>
              <a:spcBef>
                <a:spcPct val="0"/>
              </a:spcBef>
              <a:buNone/>
            </a:pPr>
            <a:r>
              <a:rPr lang="en-GB" b="1" dirty="0">
                <a:solidFill>
                  <a:schemeClr val="tx2"/>
                </a:solidFill>
                <a:latin typeface="Arial" panose="020B0604020202020204" pitchFamily="34" charset="0"/>
                <a:ea typeface="+mj-ea"/>
                <a:cs typeface="Arial" panose="020B0604020202020204" pitchFamily="34" charset="0"/>
              </a:rPr>
              <a:t>-Multi Sequence Learning – Sequence of Numbers:</a:t>
            </a:r>
          </a:p>
          <a:p>
            <a:pPr marL="0" indent="0" algn="just">
              <a:buNone/>
            </a:pPr>
            <a:r>
              <a:rPr lang="en-GB" sz="1400" dirty="0">
                <a:latin typeface="Arial" panose="020B0604020202020204" pitchFamily="34" charset="0"/>
                <a:cs typeface="Arial" panose="020B0604020202020204" pitchFamily="34" charset="0"/>
              </a:rPr>
              <a:t>Figure 4</a:t>
            </a:r>
            <a:r>
              <a:rPr lang="en-GB" sz="1400" dirty="0" smtClean="0">
                <a:latin typeface="Arial" panose="020B0604020202020204" pitchFamily="34" charset="0"/>
                <a:cs typeface="Arial" panose="020B0604020202020204" pitchFamily="34" charset="0"/>
              </a:rPr>
              <a:t> </a:t>
            </a:r>
            <a:r>
              <a:rPr lang="en-GB" sz="1400" dirty="0">
                <a:latin typeface="Arial" panose="020B0604020202020204" pitchFamily="34" charset="0"/>
                <a:cs typeface="Arial" panose="020B0604020202020204" pitchFamily="34" charset="0"/>
              </a:rPr>
              <a:t>and figure </a:t>
            </a:r>
            <a:r>
              <a:rPr lang="en-GB" sz="1400" dirty="0" smtClean="0">
                <a:latin typeface="Arial" panose="020B0604020202020204" pitchFamily="34" charset="0"/>
                <a:cs typeface="Arial" panose="020B0604020202020204" pitchFamily="34" charset="0"/>
              </a:rPr>
              <a:t>5 </a:t>
            </a:r>
            <a:r>
              <a:rPr lang="en-GB" sz="1400" dirty="0">
                <a:latin typeface="Arial" panose="020B0604020202020204" pitchFamily="34" charset="0"/>
                <a:cs typeface="Arial" panose="020B0604020202020204" pitchFamily="34" charset="0"/>
              </a:rPr>
              <a:t>below illustrate </a:t>
            </a:r>
            <a:r>
              <a:rPr lang="en-GB" sz="1400" dirty="0" smtClean="0">
                <a:latin typeface="Arial" panose="020B0604020202020204" pitchFamily="34" charset="0"/>
                <a:cs typeface="Arial" panose="020B0604020202020204" pitchFamily="34" charset="0"/>
              </a:rPr>
              <a:t>the </a:t>
            </a:r>
            <a:r>
              <a:rPr lang="en-GB" sz="1400" dirty="0">
                <a:latin typeface="Arial" panose="020B0604020202020204" pitchFamily="34" charset="0"/>
                <a:cs typeface="Arial" panose="020B0604020202020204" pitchFamily="34" charset="0"/>
              </a:rPr>
              <a:t>model in the process of predicting sequences within the evaluation and test datasets. Following training, the model demonstrates the ability to predict each sequence with an accuracy ranging from 35% to 100%, averaging at 53%. This marks a significant improvement compared to the previous implementation, where the test accuracy for number datasets was below 25%. </a:t>
            </a:r>
          </a:p>
          <a:p>
            <a:pPr marL="0" indent="0" algn="just">
              <a:buNone/>
            </a:pPr>
            <a:endParaRPr lang="en-GB" sz="1200" dirty="0">
              <a:latin typeface="Arial" panose="020B0604020202020204" pitchFamily="34" charset="0"/>
              <a:cs typeface="Arial" panose="020B0604020202020204" pitchFamily="34" charset="0"/>
            </a:endParaRPr>
          </a:p>
          <a:p>
            <a:pPr marL="0" indent="0" algn="just">
              <a:buNone/>
            </a:pPr>
            <a:endParaRPr lang="en-GB" sz="1200" dirty="0">
              <a:solidFill>
                <a:srgbClr val="0D0D0D"/>
              </a:solidFill>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28161" y="2838449"/>
            <a:ext cx="2748958" cy="352513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6784" y="2704562"/>
            <a:ext cx="2933092" cy="3659021"/>
          </a:xfrm>
          <a:prstGeom prst="rect">
            <a:avLst/>
          </a:prstGeom>
        </p:spPr>
      </p:pic>
      <p:sp>
        <p:nvSpPr>
          <p:cNvPr id="7" name="Content Placeholder 1"/>
          <p:cNvSpPr txBox="1">
            <a:spLocks/>
          </p:cNvSpPr>
          <p:nvPr/>
        </p:nvSpPr>
        <p:spPr>
          <a:xfrm>
            <a:off x="1612104" y="6434550"/>
            <a:ext cx="4722226" cy="295328"/>
          </a:xfrm>
          <a:prstGeom prst="rect">
            <a:avLst/>
          </a:prstGeom>
        </p:spPr>
        <p:txBody>
          <a:bodyPr vert="horz">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0" indent="0">
              <a:lnSpc>
                <a:spcPct val="80000"/>
              </a:lnSpc>
              <a:spcBef>
                <a:spcPct val="0"/>
              </a:spcBef>
              <a:buNone/>
            </a:pPr>
            <a:r>
              <a:rPr lang="en-GB" sz="1100" dirty="0" smtClean="0">
                <a:latin typeface="Arial" panose="020B0604020202020204" pitchFamily="34" charset="0"/>
                <a:cs typeface="Arial" panose="020B0604020202020204" pitchFamily="34" charset="0"/>
              </a:rPr>
              <a:t>Figure.4: </a:t>
            </a:r>
            <a:r>
              <a:rPr lang="en-GB" sz="1100" dirty="0">
                <a:latin typeface="Arial" panose="020B0604020202020204" pitchFamily="34" charset="0"/>
                <a:cs typeface="Arial" panose="020B0604020202020204" pitchFamily="34" charset="0"/>
              </a:rPr>
              <a:t>Accuracy of evaluation dataset– Sequence of Numbers</a:t>
            </a:r>
          </a:p>
        </p:txBody>
      </p:sp>
      <p:sp>
        <p:nvSpPr>
          <p:cNvPr id="8" name="Content Placeholder 1"/>
          <p:cNvSpPr txBox="1">
            <a:spLocks/>
          </p:cNvSpPr>
          <p:nvPr/>
        </p:nvSpPr>
        <p:spPr>
          <a:xfrm>
            <a:off x="6738254" y="6434550"/>
            <a:ext cx="4722226" cy="442992"/>
          </a:xfrm>
          <a:prstGeom prst="rect">
            <a:avLst/>
          </a:prstGeom>
        </p:spPr>
        <p:txBody>
          <a:bodyPr vert="horz">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0" indent="0">
              <a:lnSpc>
                <a:spcPct val="80000"/>
              </a:lnSpc>
              <a:spcBef>
                <a:spcPct val="0"/>
              </a:spcBef>
              <a:buNone/>
            </a:pPr>
            <a:r>
              <a:rPr lang="en-GB" sz="1100" dirty="0" smtClean="0">
                <a:latin typeface="Arial" panose="020B0604020202020204" pitchFamily="34" charset="0"/>
                <a:cs typeface="Arial" panose="020B0604020202020204" pitchFamily="34" charset="0"/>
              </a:rPr>
              <a:t>Figure.5: </a:t>
            </a:r>
            <a:r>
              <a:rPr lang="en-GB" sz="1100" dirty="0">
                <a:latin typeface="Arial" panose="020B0604020202020204" pitchFamily="34" charset="0"/>
                <a:cs typeface="Arial" panose="020B0604020202020204" pitchFamily="34" charset="0"/>
              </a:rPr>
              <a:t>Accuracy of test dataset– Sequence of Numbers</a:t>
            </a:r>
          </a:p>
        </p:txBody>
      </p:sp>
    </p:spTree>
    <p:extLst>
      <p:ext uri="{BB962C8B-B14F-4D97-AF65-F5344CB8AC3E}">
        <p14:creationId xmlns:p14="http://schemas.microsoft.com/office/powerpoint/2010/main" val="1811587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346785"/>
            <a:ext cx="10972800" cy="1143000"/>
          </a:xfrm>
        </p:spPr>
        <p:txBody>
          <a:bodyPr>
            <a:normAutofit/>
          </a:bodyPr>
          <a:lstStyle/>
          <a:p>
            <a:r>
              <a:rPr lang="en-US" sz="4000" dirty="0" smtClean="0"/>
              <a:t>Results</a:t>
            </a:r>
            <a:endParaRPr lang="en-US" sz="4000" dirty="0"/>
          </a:p>
        </p:txBody>
      </p:sp>
      <p:sp>
        <p:nvSpPr>
          <p:cNvPr id="2" name="Content Placeholder 1"/>
          <p:cNvSpPr>
            <a:spLocks noGrp="1"/>
          </p:cNvSpPr>
          <p:nvPr>
            <p:ph idx="1"/>
          </p:nvPr>
        </p:nvSpPr>
        <p:spPr>
          <a:xfrm>
            <a:off x="609600" y="1546326"/>
            <a:ext cx="10972800" cy="3469496"/>
          </a:xfrm>
        </p:spPr>
        <p:txBody>
          <a:bodyPr>
            <a:noAutofit/>
          </a:bodyPr>
          <a:lstStyle/>
          <a:p>
            <a:pPr marL="0" indent="0">
              <a:lnSpc>
                <a:spcPct val="80000"/>
              </a:lnSpc>
              <a:spcBef>
                <a:spcPct val="0"/>
              </a:spcBef>
              <a:buNone/>
            </a:pPr>
            <a:r>
              <a:rPr lang="en-GB" b="1" dirty="0">
                <a:solidFill>
                  <a:schemeClr val="tx2"/>
                </a:solidFill>
                <a:latin typeface="Arial" panose="020B0604020202020204" pitchFamily="34" charset="0"/>
                <a:ea typeface="+mj-ea"/>
                <a:cs typeface="Arial" panose="020B0604020202020204" pitchFamily="34" charset="0"/>
              </a:rPr>
              <a:t>-Multi Sequence Learning – Sequence of </a:t>
            </a:r>
            <a:r>
              <a:rPr lang="en-GB" b="1" dirty="0" smtClean="0">
                <a:solidFill>
                  <a:schemeClr val="tx2"/>
                </a:solidFill>
                <a:latin typeface="Arial" panose="020B0604020202020204" pitchFamily="34" charset="0"/>
                <a:ea typeface="+mj-ea"/>
                <a:cs typeface="Arial" panose="020B0604020202020204" pitchFamily="34" charset="0"/>
              </a:rPr>
              <a:t>Alphabets </a:t>
            </a:r>
          </a:p>
          <a:p>
            <a:pPr marL="0" indent="0">
              <a:lnSpc>
                <a:spcPct val="80000"/>
              </a:lnSpc>
              <a:spcBef>
                <a:spcPct val="0"/>
              </a:spcBef>
              <a:buNone/>
            </a:pPr>
            <a:endParaRPr lang="en-GB" sz="1400" b="1" dirty="0">
              <a:solidFill>
                <a:schemeClr val="tx2"/>
              </a:solidFill>
              <a:latin typeface="Arial" panose="020B0604020202020204" pitchFamily="34" charset="0"/>
              <a:ea typeface="+mj-ea"/>
              <a:cs typeface="Arial" panose="020B0604020202020204" pitchFamily="34" charset="0"/>
            </a:endParaRPr>
          </a:p>
          <a:p>
            <a:pPr marL="0" indent="0">
              <a:lnSpc>
                <a:spcPct val="80000"/>
              </a:lnSpc>
              <a:spcBef>
                <a:spcPct val="0"/>
              </a:spcBef>
              <a:buNone/>
            </a:pPr>
            <a:r>
              <a:rPr lang="en-GB" sz="1400" dirty="0" smtClean="0">
                <a:latin typeface="Arial" panose="020B0604020202020204" pitchFamily="34" charset="0"/>
                <a:cs typeface="Arial" panose="020B0604020202020204" pitchFamily="34" charset="0"/>
              </a:rPr>
              <a:t>Figure </a:t>
            </a:r>
            <a:r>
              <a:rPr lang="en-GB" sz="1400" dirty="0">
                <a:latin typeface="Arial" panose="020B0604020202020204" pitchFamily="34" charset="0"/>
                <a:cs typeface="Arial" panose="020B0604020202020204" pitchFamily="34" charset="0"/>
              </a:rPr>
              <a:t>6</a:t>
            </a:r>
            <a:r>
              <a:rPr lang="en-GB" sz="1400" dirty="0" smtClean="0">
                <a:latin typeface="Arial" panose="020B0604020202020204" pitchFamily="34" charset="0"/>
                <a:cs typeface="Arial" panose="020B0604020202020204" pitchFamily="34" charset="0"/>
              </a:rPr>
              <a:t> </a:t>
            </a:r>
            <a:r>
              <a:rPr lang="en-GB" sz="1400" dirty="0">
                <a:latin typeface="Arial" panose="020B0604020202020204" pitchFamily="34" charset="0"/>
                <a:cs typeface="Arial" panose="020B0604020202020204" pitchFamily="34" charset="0"/>
              </a:rPr>
              <a:t>and figure 7</a:t>
            </a:r>
            <a:r>
              <a:rPr lang="en-GB" sz="1400" dirty="0" smtClean="0">
                <a:latin typeface="Arial" panose="020B0604020202020204" pitchFamily="34" charset="0"/>
                <a:cs typeface="Arial" panose="020B0604020202020204" pitchFamily="34" charset="0"/>
              </a:rPr>
              <a:t> </a:t>
            </a:r>
            <a:r>
              <a:rPr lang="en-GB" sz="1400" dirty="0">
                <a:latin typeface="Arial" panose="020B0604020202020204" pitchFamily="34" charset="0"/>
                <a:cs typeface="Arial" panose="020B0604020202020204" pitchFamily="34" charset="0"/>
              </a:rPr>
              <a:t>below illustrate the model in the process of predicting sequences within the evaluation and test datasets. Following training, the model demonstrates the ability to predict each sequence with an accuracy ranging from 35% to 100%, averaging at 53%. This marks a significant improvement compared to the previous implementation, where the test accuracy for number datasets was below 25%.  </a:t>
            </a:r>
          </a:p>
          <a:p>
            <a:pPr marL="0" indent="0" algn="just">
              <a:buNone/>
            </a:pPr>
            <a:endParaRPr lang="en-GB" sz="1200" dirty="0">
              <a:latin typeface="Arial" panose="020B0604020202020204" pitchFamily="34" charset="0"/>
              <a:cs typeface="Arial" panose="020B0604020202020204" pitchFamily="34" charset="0"/>
            </a:endParaRPr>
          </a:p>
          <a:p>
            <a:pPr marL="0" indent="0" algn="just">
              <a:buNone/>
            </a:pPr>
            <a:endParaRPr lang="en-GB" sz="1200" dirty="0">
              <a:solidFill>
                <a:srgbClr val="0D0D0D"/>
              </a:solidFill>
              <a:latin typeface="Arial" panose="020B0604020202020204" pitchFamily="34" charset="0"/>
              <a:cs typeface="Arial" panose="020B0604020202020204" pitchFamily="34" charset="0"/>
            </a:endParaRPr>
          </a:p>
        </p:txBody>
      </p:sp>
      <p:sp>
        <p:nvSpPr>
          <p:cNvPr id="7" name="Content Placeholder 1"/>
          <p:cNvSpPr txBox="1">
            <a:spLocks/>
          </p:cNvSpPr>
          <p:nvPr/>
        </p:nvSpPr>
        <p:spPr>
          <a:xfrm>
            <a:off x="1320434" y="6618895"/>
            <a:ext cx="4722226" cy="295328"/>
          </a:xfrm>
          <a:prstGeom prst="rect">
            <a:avLst/>
          </a:prstGeom>
        </p:spPr>
        <p:txBody>
          <a:bodyPr vert="horz">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0" indent="0">
              <a:lnSpc>
                <a:spcPct val="80000"/>
              </a:lnSpc>
              <a:spcBef>
                <a:spcPct val="0"/>
              </a:spcBef>
              <a:buNone/>
            </a:pPr>
            <a:r>
              <a:rPr lang="en-GB" sz="1100" dirty="0" smtClean="0">
                <a:latin typeface="Arial" panose="020B0604020202020204" pitchFamily="34" charset="0"/>
                <a:cs typeface="Arial" panose="020B0604020202020204" pitchFamily="34" charset="0"/>
              </a:rPr>
              <a:t>Figure.6: Accuracy </a:t>
            </a:r>
            <a:r>
              <a:rPr lang="en-GB" sz="1100" dirty="0">
                <a:latin typeface="Arial" panose="020B0604020202020204" pitchFamily="34" charset="0"/>
                <a:cs typeface="Arial" panose="020B0604020202020204" pitchFamily="34" charset="0"/>
              </a:rPr>
              <a:t>of evaluation dataset– Sequence of Alphabets</a:t>
            </a:r>
          </a:p>
        </p:txBody>
      </p:sp>
      <p:sp>
        <p:nvSpPr>
          <p:cNvPr id="8" name="Content Placeholder 1"/>
          <p:cNvSpPr txBox="1">
            <a:spLocks/>
          </p:cNvSpPr>
          <p:nvPr/>
        </p:nvSpPr>
        <p:spPr>
          <a:xfrm>
            <a:off x="6672572" y="6618895"/>
            <a:ext cx="4722226" cy="295328"/>
          </a:xfrm>
          <a:prstGeom prst="rect">
            <a:avLst/>
          </a:prstGeom>
        </p:spPr>
        <p:txBody>
          <a:bodyPr vert="horz">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0" indent="0">
              <a:lnSpc>
                <a:spcPct val="80000"/>
              </a:lnSpc>
              <a:spcBef>
                <a:spcPct val="0"/>
              </a:spcBef>
              <a:buNone/>
            </a:pPr>
            <a:r>
              <a:rPr lang="en-GB" sz="1100" dirty="0">
                <a:latin typeface="Arial" panose="020B0604020202020204" pitchFamily="34" charset="0"/>
                <a:cs typeface="Arial" panose="020B0604020202020204" pitchFamily="34" charset="0"/>
              </a:rPr>
              <a:t>Figure.7: Accuracy of test dataset– Sequence of Alphabets</a:t>
            </a:r>
          </a:p>
        </p:txBody>
      </p:sp>
      <p:pic>
        <p:nvPicPr>
          <p:cNvPr id="9" name="Picture 8"/>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a:xfrm>
            <a:off x="2085190" y="2873828"/>
            <a:ext cx="2783257" cy="3708385"/>
          </a:xfrm>
          <a:prstGeom prst="rect">
            <a:avLst/>
          </a:prstGeom>
          <a:noFill/>
          <a:ln>
            <a:noFill/>
          </a:ln>
        </p:spPr>
      </p:pic>
      <p:pic>
        <p:nvPicPr>
          <p:cNvPr id="10" name="Picture 9"/>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a:xfrm>
            <a:off x="7405352" y="2873828"/>
            <a:ext cx="2768958" cy="3708385"/>
          </a:xfrm>
          <a:prstGeom prst="rect">
            <a:avLst/>
          </a:prstGeom>
          <a:noFill/>
          <a:ln>
            <a:noFill/>
          </a:ln>
        </p:spPr>
      </p:pic>
    </p:spTree>
    <p:extLst>
      <p:ext uri="{BB962C8B-B14F-4D97-AF65-F5344CB8AC3E}">
        <p14:creationId xmlns:p14="http://schemas.microsoft.com/office/powerpoint/2010/main" val="780576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534271"/>
            <a:ext cx="10972800" cy="1143000"/>
          </a:xfrm>
        </p:spPr>
        <p:txBody>
          <a:bodyPr/>
          <a:lstStyle/>
          <a:p>
            <a:r>
              <a:rPr lang="en-US" dirty="0" smtClean="0"/>
              <a:t>Conclusion</a:t>
            </a:r>
            <a:endParaRPr lang="en-US" dirty="0"/>
          </a:p>
        </p:txBody>
      </p:sp>
      <p:sp>
        <p:nvSpPr>
          <p:cNvPr id="2" name="Content Placeholder 1"/>
          <p:cNvSpPr>
            <a:spLocks noGrp="1"/>
          </p:cNvSpPr>
          <p:nvPr>
            <p:ph idx="1"/>
          </p:nvPr>
        </p:nvSpPr>
        <p:spPr>
          <a:xfrm>
            <a:off x="609600" y="2134471"/>
            <a:ext cx="10972800" cy="3469496"/>
          </a:xfrm>
        </p:spPr>
        <p:txBody>
          <a:bodyPr>
            <a:noAutofit/>
          </a:bodyPr>
          <a:lstStyle/>
          <a:p>
            <a:pPr marL="0" indent="0" algn="just">
              <a:buNone/>
            </a:pPr>
            <a:r>
              <a:rPr lang="en-GB" sz="2000" dirty="0">
                <a:latin typeface="Arial" panose="020B0604020202020204" pitchFamily="34" charset="0"/>
                <a:cs typeface="Arial" panose="020B0604020202020204" pitchFamily="34" charset="0"/>
              </a:rPr>
              <a:t>Our project significantly advances multi-sequence learning by enhancing the Hierarchical Temporal Memory (HTM) framework. We developed a versatile dataset generator and implemented concurrent processing for efficient evaluation. Through fine-tuning parameters, we improved accuracy, achieving precise predictions across numeric and alphabetic datasets. Leveraging HTM principles and sparse distributed representations, our model captures complex temporal patterns effectively. Our work highlights the potential of HTM-based approaches in sequence learning and underscores the importance of comprehensive dataset generation and rigorous evaluation strategies. This project lays a solid foundation for further advancements in artificial intelligence and sequence learning methodologies.</a:t>
            </a:r>
          </a:p>
          <a:p>
            <a:pPr marL="742950" lvl="1" indent="-285750" algn="just">
              <a:buFont typeface="Arial" panose="020B0604020202020204" pitchFamily="34" charset="0"/>
              <a:buChar char="•"/>
            </a:pPr>
            <a:endParaRPr lang="en-GB" sz="1800" dirty="0">
              <a:solidFill>
                <a:srgbClr val="0D0D0D"/>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426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534271"/>
            <a:ext cx="10972800" cy="1143000"/>
          </a:xfrm>
        </p:spPr>
        <p:txBody>
          <a:bodyPr/>
          <a:lstStyle/>
          <a:p>
            <a:r>
              <a:rPr lang="en-US" dirty="0" smtClean="0"/>
              <a:t>References</a:t>
            </a:r>
            <a:endParaRPr lang="en-US" dirty="0"/>
          </a:p>
        </p:txBody>
      </p:sp>
      <p:sp>
        <p:nvSpPr>
          <p:cNvPr id="2" name="Content Placeholder 1"/>
          <p:cNvSpPr>
            <a:spLocks noGrp="1"/>
          </p:cNvSpPr>
          <p:nvPr>
            <p:ph idx="1"/>
          </p:nvPr>
        </p:nvSpPr>
        <p:spPr>
          <a:xfrm>
            <a:off x="609600" y="2134470"/>
            <a:ext cx="10972800" cy="5180729"/>
          </a:xfrm>
        </p:spPr>
        <p:txBody>
          <a:bodyPr>
            <a:normAutofit/>
          </a:bodyPr>
          <a:lstStyle/>
          <a:p>
            <a:r>
              <a:rPr lang="en-GB" sz="1600" dirty="0" smtClean="0">
                <a:latin typeface="Arial" panose="020B0604020202020204" pitchFamily="34" charset="0"/>
                <a:cs typeface="Arial" panose="020B0604020202020204" pitchFamily="34" charset="0"/>
              </a:rPr>
              <a:t>“Sparse </a:t>
            </a:r>
            <a:r>
              <a:rPr lang="en-GB" sz="1600" dirty="0">
                <a:latin typeface="Arial" panose="020B0604020202020204" pitchFamily="34" charset="0"/>
                <a:cs typeface="Arial" panose="020B0604020202020204" pitchFamily="34" charset="0"/>
              </a:rPr>
              <a:t>Distributed Representations Sparse Distributed Representations,”2016.</a:t>
            </a:r>
            <a:br>
              <a:rPr lang="en-GB" sz="1600" dirty="0">
                <a:latin typeface="Arial" panose="020B0604020202020204" pitchFamily="34" charset="0"/>
                <a:cs typeface="Arial" panose="020B0604020202020204" pitchFamily="34" charset="0"/>
              </a:rPr>
            </a:br>
            <a:r>
              <a:rPr lang="en-GB" sz="1600" dirty="0">
                <a:latin typeface="Arial" panose="020B0604020202020204" pitchFamily="34" charset="0"/>
                <a:cs typeface="Arial" panose="020B0604020202020204" pitchFamily="34" charset="0"/>
              </a:rPr>
              <a:t>Available</a:t>
            </a:r>
            <a:r>
              <a:rPr lang="en-GB" sz="1600" dirty="0" smtClean="0">
                <a:latin typeface="Arial" panose="020B0604020202020204" pitchFamily="34" charset="0"/>
                <a:cs typeface="Arial" panose="020B0604020202020204" pitchFamily="34" charset="0"/>
              </a:rPr>
              <a:t>: </a:t>
            </a:r>
            <a:r>
              <a:rPr lang="en-GB" sz="1600" u="sng" dirty="0" smtClean="0">
                <a:latin typeface="Arial" panose="020B0604020202020204" pitchFamily="34" charset="0"/>
                <a:cs typeface="Arial" panose="020B0604020202020204" pitchFamily="34" charset="0"/>
                <a:hlinkClick r:id="rId2"/>
              </a:rPr>
              <a:t>https</a:t>
            </a:r>
            <a:r>
              <a:rPr lang="en-GB" sz="1600" u="sng" dirty="0">
                <a:latin typeface="Arial" panose="020B0604020202020204" pitchFamily="34" charset="0"/>
                <a:cs typeface="Arial" panose="020B0604020202020204" pitchFamily="34" charset="0"/>
                <a:hlinkClick r:id="rId2"/>
              </a:rPr>
              <a:t>://</a:t>
            </a:r>
            <a:r>
              <a:rPr lang="en-GB" sz="1600" u="sng" dirty="0" smtClean="0">
                <a:latin typeface="Arial" panose="020B0604020202020204" pitchFamily="34" charset="0"/>
                <a:cs typeface="Arial" panose="020B0604020202020204" pitchFamily="34" charset="0"/>
                <a:hlinkClick r:id="rId2"/>
              </a:rPr>
              <a:t>www.numenta.com/assets/pdf/biological-and-machine-intelligence/BaMI-SDR.pdf</a:t>
            </a:r>
            <a:endParaRPr lang="en-GB" sz="1600" u="sng" dirty="0" smtClean="0">
              <a:latin typeface="Arial" panose="020B0604020202020204" pitchFamily="34" charset="0"/>
              <a:cs typeface="Arial" panose="020B0604020202020204" pitchFamily="34" charset="0"/>
            </a:endParaRPr>
          </a:p>
          <a:p>
            <a:endParaRPr lang="en-GB" sz="1600" dirty="0">
              <a:latin typeface="Arial" panose="020B0604020202020204" pitchFamily="34" charset="0"/>
              <a:cs typeface="Arial" panose="020B0604020202020204" pitchFamily="34" charset="0"/>
            </a:endParaRPr>
          </a:p>
          <a:p>
            <a:r>
              <a:rPr lang="en-GB" sz="1800" dirty="0" smtClean="0">
                <a:latin typeface="Arial" panose="020B0604020202020204" pitchFamily="34" charset="0"/>
                <a:cs typeface="Arial" panose="020B0604020202020204" pitchFamily="34" charset="0"/>
              </a:rPr>
              <a:t>Y</a:t>
            </a:r>
            <a:r>
              <a:rPr lang="en-GB" sz="1800" dirty="0">
                <a:latin typeface="Arial" panose="020B0604020202020204" pitchFamily="34" charset="0"/>
                <a:cs typeface="Arial" panose="020B0604020202020204" pitchFamily="34" charset="0"/>
              </a:rPr>
              <a:t>. Cui, S. Ahmad, and J. Hawkins, “The HTM Spatial Pooler—A Neocortical Algorithm for Online Sparse Distributed Coding,” Frontiers in Computational Neuroscience, vol. 11, Nov. 2017, </a:t>
            </a:r>
            <a:r>
              <a:rPr lang="en-GB" sz="1800" dirty="0" err="1">
                <a:latin typeface="Arial" panose="020B0604020202020204" pitchFamily="34" charset="0"/>
                <a:cs typeface="Arial" panose="020B0604020202020204" pitchFamily="34" charset="0"/>
              </a:rPr>
              <a:t>doi</a:t>
            </a:r>
            <a:r>
              <a:rPr lang="en-GB" sz="1800" dirty="0">
                <a:latin typeface="Arial" panose="020B0604020202020204" pitchFamily="34" charset="0"/>
                <a:cs typeface="Arial" panose="020B0604020202020204" pitchFamily="34" charset="0"/>
              </a:rPr>
              <a:t>:</a:t>
            </a:r>
          </a:p>
          <a:p>
            <a:r>
              <a:rPr lang="en-GB" sz="1800" u="sng" dirty="0">
                <a:latin typeface="Arial" panose="020B0604020202020204" pitchFamily="34" charset="0"/>
                <a:cs typeface="Arial" panose="020B0604020202020204" pitchFamily="34" charset="0"/>
                <a:hlinkClick r:id="rId3"/>
              </a:rPr>
              <a:t>https://doi.org/10.3389/fncom.2017.00111</a:t>
            </a:r>
            <a:r>
              <a:rPr lang="en-GB" sz="1800" dirty="0" smtClean="0">
                <a:latin typeface="Arial" panose="020B0604020202020204" pitchFamily="34" charset="0"/>
                <a:cs typeface="Arial" panose="020B0604020202020204" pitchFamily="34" charset="0"/>
              </a:rPr>
              <a:t>.</a:t>
            </a:r>
          </a:p>
          <a:p>
            <a:endParaRPr lang="en-GB" sz="1800" dirty="0">
              <a:latin typeface="Arial" panose="020B0604020202020204" pitchFamily="34" charset="0"/>
              <a:cs typeface="Arial" panose="020B0604020202020204" pitchFamily="34" charset="0"/>
            </a:endParaRPr>
          </a:p>
          <a:p>
            <a:r>
              <a:rPr lang="en-GB" sz="1800" dirty="0" err="1" smtClean="0">
                <a:latin typeface="Arial" panose="020B0604020202020204" pitchFamily="34" charset="0"/>
                <a:cs typeface="Arial" panose="020B0604020202020204" pitchFamily="34" charset="0"/>
              </a:rPr>
              <a:t>Kjell</a:t>
            </a:r>
            <a:r>
              <a:rPr lang="en-GB" sz="1800" dirty="0" smtClean="0">
                <a:latin typeface="Arial" panose="020B0604020202020204" pitchFamily="34" charset="0"/>
                <a:cs typeface="Arial" panose="020B0604020202020204" pitchFamily="34" charset="0"/>
              </a:rPr>
              <a:t> </a:t>
            </a:r>
            <a:r>
              <a:rPr lang="en-GB" sz="1800" dirty="0" err="1">
                <a:latin typeface="Arial" panose="020B0604020202020204" pitchFamily="34" charset="0"/>
                <a:cs typeface="Arial" panose="020B0604020202020204" pitchFamily="34" charset="0"/>
              </a:rPr>
              <a:t>Jørgen</a:t>
            </a:r>
            <a:r>
              <a:rPr lang="en-GB" sz="1800" dirty="0">
                <a:latin typeface="Arial" panose="020B0604020202020204" pitchFamily="34" charset="0"/>
                <a:cs typeface="Arial" panose="020B0604020202020204" pitchFamily="34" charset="0"/>
              </a:rPr>
              <a:t> Hole, “The HTM Learning Algorithm,” Springer eBooks, pp. 113–124, Jan. 2016, </a:t>
            </a:r>
            <a:r>
              <a:rPr lang="en-GB" sz="1800" dirty="0" err="1">
                <a:latin typeface="Arial" panose="020B0604020202020204" pitchFamily="34" charset="0"/>
                <a:cs typeface="Arial" panose="020B0604020202020204" pitchFamily="34" charset="0"/>
              </a:rPr>
              <a:t>doi</a:t>
            </a:r>
            <a:r>
              <a:rPr lang="en-GB" sz="1800" dirty="0">
                <a:latin typeface="Arial" panose="020B0604020202020204" pitchFamily="34" charset="0"/>
                <a:cs typeface="Arial" panose="020B0604020202020204" pitchFamily="34" charset="0"/>
              </a:rPr>
              <a:t>:</a:t>
            </a:r>
          </a:p>
          <a:p>
            <a:r>
              <a:rPr lang="en-GB" sz="1800" u="sng" dirty="0">
                <a:latin typeface="Arial" panose="020B0604020202020204" pitchFamily="34" charset="0"/>
                <a:cs typeface="Arial" panose="020B0604020202020204" pitchFamily="34" charset="0"/>
                <a:hlinkClick r:id="rId4"/>
              </a:rPr>
              <a:t>https://doi.org/10.1007/978-3-319-30070-2_11</a:t>
            </a:r>
            <a:r>
              <a:rPr lang="en-GB" sz="1800" dirty="0" smtClean="0">
                <a:latin typeface="Arial" panose="020B0604020202020204" pitchFamily="34" charset="0"/>
                <a:cs typeface="Arial" panose="020B0604020202020204" pitchFamily="34" charset="0"/>
              </a:rPr>
              <a:t>.</a:t>
            </a:r>
          </a:p>
          <a:p>
            <a:endParaRPr lang="en-GB" sz="1800" dirty="0" smtClean="0">
              <a:latin typeface="Arial" panose="020B0604020202020204" pitchFamily="34" charset="0"/>
              <a:cs typeface="Arial" panose="020B0604020202020204" pitchFamily="34" charset="0"/>
            </a:endParaRPr>
          </a:p>
          <a:p>
            <a:r>
              <a:rPr lang="en-GB" sz="1800" dirty="0" smtClean="0">
                <a:latin typeface="Arial" panose="020B0604020202020204" pitchFamily="34" charset="0"/>
                <a:cs typeface="Arial" panose="020B0604020202020204" pitchFamily="34" charset="0"/>
              </a:rPr>
              <a:t>S</a:t>
            </a:r>
            <a:r>
              <a:rPr lang="en-GB" sz="1800" dirty="0">
                <a:latin typeface="Arial" panose="020B0604020202020204" pitchFamily="34" charset="0"/>
                <a:cs typeface="Arial" panose="020B0604020202020204" pitchFamily="34" charset="0"/>
              </a:rPr>
              <a:t>. Purdy, “Encoding Data for HTM Systems.,” </a:t>
            </a:r>
            <a:r>
              <a:rPr lang="en-GB" sz="1800" dirty="0" err="1">
                <a:latin typeface="Arial" panose="020B0604020202020204" pitchFamily="34" charset="0"/>
                <a:cs typeface="Arial" panose="020B0604020202020204" pitchFamily="34" charset="0"/>
              </a:rPr>
              <a:t>arXiv</a:t>
            </a:r>
            <a:r>
              <a:rPr lang="en-GB" sz="1800" dirty="0">
                <a:latin typeface="Arial" panose="020B0604020202020204" pitchFamily="34" charset="0"/>
                <a:cs typeface="Arial" panose="020B0604020202020204" pitchFamily="34" charset="0"/>
              </a:rPr>
              <a:t> (Cornell University), Feb. 2016.</a:t>
            </a:r>
          </a:p>
          <a:p>
            <a:endParaRPr lang="en-GB"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endParaRPr lang="en-GB" dirty="0">
              <a:solidFill>
                <a:srgbClr val="0D0D0D"/>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94559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TABLE OF CONTENT</a:t>
            </a:r>
          </a:p>
        </p:txBody>
      </p:sp>
      <p:sp>
        <p:nvSpPr>
          <p:cNvPr id="2" name="Content Placeholder 1"/>
          <p:cNvSpPr>
            <a:spLocks noGrp="1"/>
          </p:cNvSpPr>
          <p:nvPr>
            <p:ph idx="1"/>
          </p:nvPr>
        </p:nvSpPr>
        <p:spPr/>
        <p:txBody>
          <a:bodyPr>
            <a:normAutofit/>
          </a:bodyPr>
          <a:lstStyle/>
          <a:p>
            <a:r>
              <a:rPr lang="en-US" dirty="0" smtClean="0">
                <a:latin typeface="Arial" panose="020B0604020202020204" pitchFamily="34" charset="0"/>
                <a:cs typeface="Arial" panose="020B0604020202020204" pitchFamily="34" charset="0"/>
              </a:rPr>
              <a:t>Problem Statement </a:t>
            </a:r>
          </a:p>
          <a:p>
            <a:r>
              <a:rPr lang="en-US" dirty="0" smtClean="0">
                <a:latin typeface="Arial" panose="020B0604020202020204" pitchFamily="34" charset="0"/>
                <a:cs typeface="Arial" panose="020B0604020202020204" pitchFamily="34" charset="0"/>
              </a:rPr>
              <a:t>Introduction to </a:t>
            </a:r>
            <a:r>
              <a:rPr lang="en-US" dirty="0">
                <a:latin typeface="Arial" panose="020B0604020202020204" pitchFamily="34" charset="0"/>
                <a:cs typeface="Arial" panose="020B0604020202020204" pitchFamily="34" charset="0"/>
              </a:rPr>
              <a:t>Multi-Sequence Learning, Scalar </a:t>
            </a:r>
            <a:r>
              <a:rPr lang="en-US" dirty="0" smtClean="0">
                <a:latin typeface="Arial" panose="020B0604020202020204" pitchFamily="34" charset="0"/>
                <a:cs typeface="Arial" panose="020B0604020202020204" pitchFamily="34" charset="0"/>
              </a:rPr>
              <a:t>Encoders and HTM</a:t>
            </a:r>
          </a:p>
          <a:p>
            <a:r>
              <a:rPr lang="en-US" dirty="0" smtClean="0">
                <a:latin typeface="Arial" panose="020B0604020202020204" pitchFamily="34" charset="0"/>
                <a:cs typeface="Arial" panose="020B0604020202020204" pitchFamily="34" charset="0"/>
              </a:rPr>
              <a:t>Methodology</a:t>
            </a:r>
          </a:p>
          <a:p>
            <a:r>
              <a:rPr lang="en-US" dirty="0" smtClean="0">
                <a:latin typeface="Arial" panose="020B0604020202020204" pitchFamily="34" charset="0"/>
                <a:cs typeface="Arial" panose="020B0604020202020204" pitchFamily="34" charset="0"/>
              </a:rPr>
              <a:t>Implementation</a:t>
            </a:r>
          </a:p>
          <a:p>
            <a:r>
              <a:rPr lang="en-GB" dirty="0" smtClean="0">
                <a:latin typeface="Arial" panose="020B0604020202020204" pitchFamily="34" charset="0"/>
                <a:cs typeface="Arial" panose="020B0604020202020204" pitchFamily="34" charset="0"/>
              </a:rPr>
              <a:t>Flow </a:t>
            </a:r>
            <a:r>
              <a:rPr lang="en-GB" dirty="0">
                <a:latin typeface="Arial" panose="020B0604020202020204" pitchFamily="34" charset="0"/>
                <a:cs typeface="Arial" panose="020B0604020202020204" pitchFamily="34" charset="0"/>
              </a:rPr>
              <a:t>chart for Enhance Multi Sequence </a:t>
            </a:r>
            <a:r>
              <a:rPr lang="en-GB" dirty="0" smtClean="0">
                <a:latin typeface="Arial" panose="020B0604020202020204" pitchFamily="34" charset="0"/>
                <a:cs typeface="Arial" panose="020B0604020202020204" pitchFamily="34" charset="0"/>
              </a:rPr>
              <a:t>Learning</a:t>
            </a:r>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Results</a:t>
            </a:r>
          </a:p>
          <a:p>
            <a:r>
              <a:rPr lang="en-US" dirty="0" smtClean="0">
                <a:latin typeface="Arial" panose="020B0604020202020204" pitchFamily="34" charset="0"/>
                <a:cs typeface="Arial" panose="020B0604020202020204" pitchFamily="34" charset="0"/>
              </a:rPr>
              <a:t>Conclusion</a:t>
            </a:r>
          </a:p>
          <a:p>
            <a:r>
              <a:rPr lang="en-US" dirty="0" smtClean="0">
                <a:latin typeface="Arial" panose="020B0604020202020204" pitchFamily="34" charset="0"/>
                <a:cs typeface="Arial" panose="020B0604020202020204" pitchFamily="34" charset="0"/>
              </a:rPr>
              <a:t>References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08910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Problem Statement </a:t>
            </a:r>
          </a:p>
        </p:txBody>
      </p:sp>
      <p:sp>
        <p:nvSpPr>
          <p:cNvPr id="2" name="Content Placeholder 1"/>
          <p:cNvSpPr>
            <a:spLocks noGrp="1"/>
          </p:cNvSpPr>
          <p:nvPr>
            <p:ph idx="1"/>
          </p:nvPr>
        </p:nvSpPr>
        <p:spPr/>
        <p:txBody>
          <a:bodyPr>
            <a:normAutofit fontScale="85000" lnSpcReduction="20000"/>
          </a:bodyPr>
          <a:lstStyle/>
          <a:p>
            <a:r>
              <a:rPr lang="en-GB" dirty="0" err="1" smtClean="0">
                <a:latin typeface="Arial" panose="020B0604020202020204" pitchFamily="34" charset="0"/>
                <a:cs typeface="Arial" panose="020B0604020202020204" pitchFamily="34" charset="0"/>
              </a:rPr>
              <a:t>Multisequence</a:t>
            </a:r>
            <a:r>
              <a:rPr lang="en-GB" dirty="0" smtClean="0">
                <a:latin typeface="Arial" panose="020B0604020202020204" pitchFamily="34" charset="0"/>
                <a:cs typeface="Arial" panose="020B0604020202020204" pitchFamily="34" charset="0"/>
              </a:rPr>
              <a:t> Learning is a powerful approach for understanding and predicting sequences, such as musical notes or genetic patterns, with applications across various industries. While existing implementations like </a:t>
            </a:r>
            <a:r>
              <a:rPr lang="en-GB" dirty="0" err="1" smtClean="0">
                <a:latin typeface="Arial" panose="020B0604020202020204" pitchFamily="34" charset="0"/>
                <a:cs typeface="Arial" panose="020B0604020202020204" pitchFamily="34" charset="0"/>
              </a:rPr>
              <a:t>MultisequenceLearning.cs</a:t>
            </a:r>
            <a:r>
              <a:rPr lang="en-GB" dirty="0" smtClean="0">
                <a:latin typeface="Arial" panose="020B0604020202020204" pitchFamily="34" charset="0"/>
                <a:cs typeface="Arial" panose="020B0604020202020204" pitchFamily="34" charset="0"/>
              </a:rPr>
              <a:t> offer effective learning and prediction capabilities, there's a need to enhance the process. </a:t>
            </a:r>
          </a:p>
          <a:p>
            <a:endParaRPr lang="en-GB" dirty="0" smtClean="0">
              <a:latin typeface="Arial" panose="020B0604020202020204" pitchFamily="34" charset="0"/>
              <a:cs typeface="Arial" panose="020B0604020202020204" pitchFamily="34" charset="0"/>
            </a:endParaRPr>
          </a:p>
          <a:p>
            <a:r>
              <a:rPr lang="en-GB" dirty="0" smtClean="0">
                <a:latin typeface="Arial" panose="020B0604020202020204" pitchFamily="34" charset="0"/>
                <a:cs typeface="Arial" panose="020B0604020202020204" pitchFamily="34" charset="0"/>
              </a:rPr>
              <a:t>Our task is to develop a new method, </a:t>
            </a:r>
            <a:r>
              <a:rPr lang="en-GB" dirty="0" err="1" smtClean="0">
                <a:latin typeface="Arial" panose="020B0604020202020204" pitchFamily="34" charset="0"/>
                <a:cs typeface="Arial" panose="020B0604020202020204" pitchFamily="34" charset="0"/>
              </a:rPr>
              <a:t>TrainModel</a:t>
            </a:r>
            <a:r>
              <a:rPr lang="en-GB" dirty="0" smtClean="0">
                <a:latin typeface="Arial" panose="020B0604020202020204" pitchFamily="34" charset="0"/>
                <a:cs typeface="Arial" panose="020B0604020202020204" pitchFamily="34" charset="0"/>
              </a:rPr>
              <a:t>, to automatically read sequences from a file and train the model. Since sequences lack semantic connections, implementing a loss function for cross-entropy calculation is not feasible. After training, the model must be evaluated using </a:t>
            </a:r>
            <a:r>
              <a:rPr lang="en-GB" dirty="0" err="1" smtClean="0">
                <a:latin typeface="Arial" panose="020B0604020202020204" pitchFamily="34" charset="0"/>
                <a:cs typeface="Arial" panose="020B0604020202020204" pitchFamily="34" charset="0"/>
              </a:rPr>
              <a:t>subsequences</a:t>
            </a:r>
            <a:r>
              <a:rPr lang="en-GB" dirty="0" smtClean="0">
                <a:latin typeface="Arial" panose="020B0604020202020204" pitchFamily="34" charset="0"/>
                <a:cs typeface="Arial" panose="020B0604020202020204" pitchFamily="34" charset="0"/>
              </a:rPr>
              <a:t> from a testing file. </a:t>
            </a:r>
          </a:p>
          <a:p>
            <a:endParaRPr lang="en-GB" dirty="0" smtClean="0">
              <a:latin typeface="Arial" panose="020B0604020202020204" pitchFamily="34" charset="0"/>
              <a:cs typeface="Arial" panose="020B0604020202020204" pitchFamily="34" charset="0"/>
            </a:endParaRPr>
          </a:p>
          <a:p>
            <a:r>
              <a:rPr lang="en-GB" dirty="0" smtClean="0">
                <a:latin typeface="Arial" panose="020B0604020202020204" pitchFamily="34" charset="0"/>
                <a:cs typeface="Arial" panose="020B0604020202020204" pitchFamily="34" charset="0"/>
              </a:rPr>
              <a:t>Additionally, generate a testing file with unseen sequences similar to those learned. Ultimately, the code should autonomously load sequence files, train the model, and output accuracy, ensuring robustness across different training datasets.</a:t>
            </a:r>
          </a:p>
        </p:txBody>
      </p:sp>
    </p:spTree>
    <p:extLst>
      <p:ext uri="{BB962C8B-B14F-4D97-AF65-F5344CB8AC3E}">
        <p14:creationId xmlns:p14="http://schemas.microsoft.com/office/powerpoint/2010/main" val="3339554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896984"/>
            <a:ext cx="10972800" cy="1143000"/>
          </a:xfrm>
        </p:spPr>
        <p:txBody>
          <a:bodyPr>
            <a:noAutofit/>
          </a:bodyPr>
          <a:lstStyle/>
          <a:p>
            <a:r>
              <a:rPr lang="en-US" sz="3600" dirty="0"/>
              <a:t>Introduction to Multi-Sequence Learning &amp; HTM</a:t>
            </a:r>
          </a:p>
        </p:txBody>
      </p:sp>
      <p:sp>
        <p:nvSpPr>
          <p:cNvPr id="2" name="Content Placeholder 1"/>
          <p:cNvSpPr>
            <a:spLocks noGrp="1"/>
          </p:cNvSpPr>
          <p:nvPr>
            <p:ph idx="1"/>
          </p:nvPr>
        </p:nvSpPr>
        <p:spPr>
          <a:xfrm>
            <a:off x="609600" y="2732316"/>
            <a:ext cx="10972800" cy="4389120"/>
          </a:xfrm>
        </p:spPr>
        <p:txBody>
          <a:bodyPr>
            <a:normAutofit/>
          </a:bodyPr>
          <a:lstStyle/>
          <a:p>
            <a:pPr marL="0" indent="0">
              <a:lnSpc>
                <a:spcPct val="80000"/>
              </a:lnSpc>
              <a:spcBef>
                <a:spcPct val="0"/>
              </a:spcBef>
              <a:buNone/>
            </a:pPr>
            <a:r>
              <a:rPr lang="en-GB" sz="2400" b="1" dirty="0" smtClean="0">
                <a:solidFill>
                  <a:schemeClr val="tx2"/>
                </a:solidFill>
                <a:latin typeface="+mj-lt"/>
                <a:ea typeface="+mj-ea"/>
                <a:cs typeface="+mj-cs"/>
              </a:rPr>
              <a:t>Multi-Sequence </a:t>
            </a:r>
            <a:r>
              <a:rPr lang="en-GB" sz="2400" b="1" dirty="0">
                <a:solidFill>
                  <a:schemeClr val="tx2"/>
                </a:solidFill>
                <a:latin typeface="+mj-lt"/>
                <a:ea typeface="+mj-ea"/>
                <a:cs typeface="+mj-cs"/>
              </a:rPr>
              <a:t>Learning:</a:t>
            </a:r>
          </a:p>
          <a:p>
            <a:pPr lvl="1"/>
            <a:r>
              <a:rPr lang="en-GB" dirty="0">
                <a:latin typeface="Arial" panose="020B0604020202020204" pitchFamily="34" charset="0"/>
                <a:cs typeface="Arial" panose="020B0604020202020204" pitchFamily="34" charset="0"/>
              </a:rPr>
              <a:t>Understand and predict patterns across multiple sequences of data.</a:t>
            </a:r>
          </a:p>
          <a:p>
            <a:pPr lvl="1"/>
            <a:r>
              <a:rPr lang="en-GB" dirty="0">
                <a:latin typeface="Arial" panose="020B0604020202020204" pitchFamily="34" charset="0"/>
                <a:cs typeface="Arial" panose="020B0604020202020204" pitchFamily="34" charset="0"/>
              </a:rPr>
              <a:t>Applicable in finance, healthcare, and natural language processing</a:t>
            </a:r>
            <a:r>
              <a:rPr lang="en-GB" dirty="0" smtClean="0">
                <a:latin typeface="Arial" panose="020B0604020202020204" pitchFamily="34" charset="0"/>
                <a:cs typeface="Arial" panose="020B0604020202020204" pitchFamily="34" charset="0"/>
              </a:rPr>
              <a:t>.</a:t>
            </a:r>
          </a:p>
          <a:p>
            <a:pPr marL="393192" lvl="1" indent="0">
              <a:buNone/>
            </a:pPr>
            <a:endParaRPr lang="en-GB" dirty="0"/>
          </a:p>
          <a:p>
            <a:pPr marL="0" indent="0">
              <a:lnSpc>
                <a:spcPct val="80000"/>
              </a:lnSpc>
              <a:spcBef>
                <a:spcPct val="0"/>
              </a:spcBef>
              <a:buNone/>
            </a:pPr>
            <a:r>
              <a:rPr lang="en-GB" sz="2400" b="1" dirty="0">
                <a:solidFill>
                  <a:schemeClr val="tx2"/>
                </a:solidFill>
                <a:latin typeface="+mj-lt"/>
                <a:ea typeface="+mj-ea"/>
                <a:cs typeface="+mj-cs"/>
              </a:rPr>
              <a:t>Hierarchical Temporal Memory (HTM):</a:t>
            </a:r>
          </a:p>
          <a:p>
            <a:pPr lvl="1"/>
            <a:r>
              <a:rPr lang="en-GB" dirty="0">
                <a:latin typeface="Arial" panose="020B0604020202020204" pitchFamily="34" charset="0"/>
                <a:cs typeface="Arial" panose="020B0604020202020204" pitchFamily="34" charset="0"/>
              </a:rPr>
              <a:t>Inspired by the human neocortex's structure and function.</a:t>
            </a:r>
          </a:p>
          <a:p>
            <a:pPr lvl="1"/>
            <a:r>
              <a:rPr lang="en-GB" dirty="0">
                <a:latin typeface="Arial" panose="020B0604020202020204" pitchFamily="34" charset="0"/>
                <a:cs typeface="Arial" panose="020B0604020202020204" pitchFamily="34" charset="0"/>
              </a:rPr>
              <a:t>Specializes in learning temporal patterns in streaming data.</a:t>
            </a:r>
          </a:p>
          <a:p>
            <a:pPr lvl="1"/>
            <a:r>
              <a:rPr lang="en-GB" dirty="0">
                <a:latin typeface="Arial" panose="020B0604020202020204" pitchFamily="34" charset="0"/>
                <a:cs typeface="Arial" panose="020B0604020202020204" pitchFamily="34" charset="0"/>
              </a:rPr>
              <a:t>Ideal for </a:t>
            </a:r>
            <a:r>
              <a:rPr lang="en-GB" dirty="0" err="1">
                <a:latin typeface="Arial" panose="020B0604020202020204" pitchFamily="34" charset="0"/>
                <a:cs typeface="Arial" panose="020B0604020202020204" pitchFamily="34" charset="0"/>
              </a:rPr>
              <a:t>multisequence</a:t>
            </a:r>
            <a:r>
              <a:rPr lang="en-GB" dirty="0">
                <a:latin typeface="Arial" panose="020B0604020202020204" pitchFamily="34" charset="0"/>
                <a:cs typeface="Arial" panose="020B0604020202020204" pitchFamily="34" charset="0"/>
              </a:rPr>
              <a:t> learning tasks requiring temporal context analysis.</a:t>
            </a:r>
          </a:p>
        </p:txBody>
      </p:sp>
    </p:spTree>
    <p:extLst>
      <p:ext uri="{BB962C8B-B14F-4D97-AF65-F5344CB8AC3E}">
        <p14:creationId xmlns:p14="http://schemas.microsoft.com/office/powerpoint/2010/main" val="767478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831669"/>
            <a:ext cx="10972800" cy="1143000"/>
          </a:xfrm>
        </p:spPr>
        <p:txBody>
          <a:bodyPr>
            <a:noAutofit/>
          </a:bodyPr>
          <a:lstStyle/>
          <a:p>
            <a:r>
              <a:rPr lang="en-US" sz="3600" dirty="0" smtClean="0"/>
              <a:t>Introduction to Scalar Encoders and HTM Prediction Engine</a:t>
            </a:r>
            <a:endParaRPr lang="en-US" sz="3600" dirty="0"/>
          </a:p>
        </p:txBody>
      </p:sp>
      <p:sp>
        <p:nvSpPr>
          <p:cNvPr id="2" name="Content Placeholder 1"/>
          <p:cNvSpPr>
            <a:spLocks noGrp="1"/>
          </p:cNvSpPr>
          <p:nvPr>
            <p:ph idx="1"/>
          </p:nvPr>
        </p:nvSpPr>
        <p:spPr>
          <a:xfrm>
            <a:off x="609600" y="2105297"/>
            <a:ext cx="10972800" cy="4389120"/>
          </a:xfrm>
        </p:spPr>
        <p:txBody>
          <a:bodyPr>
            <a:normAutofit fontScale="77500" lnSpcReduction="20000"/>
          </a:bodyPr>
          <a:lstStyle/>
          <a:p>
            <a:pPr marL="0" indent="0">
              <a:spcBef>
                <a:spcPct val="0"/>
              </a:spcBef>
              <a:buNone/>
            </a:pPr>
            <a:r>
              <a:rPr lang="en-US" sz="3100" b="1" dirty="0">
                <a:solidFill>
                  <a:schemeClr val="tx2"/>
                </a:solidFill>
                <a:latin typeface="+mj-lt"/>
                <a:ea typeface="+mj-ea"/>
                <a:cs typeface="+mj-cs"/>
              </a:rPr>
              <a:t>Scalar Encoders:</a:t>
            </a:r>
          </a:p>
          <a:p>
            <a:endParaRPr lang="en-US" dirty="0"/>
          </a:p>
          <a:p>
            <a:r>
              <a:rPr lang="en-US" dirty="0" smtClean="0">
                <a:latin typeface="Arial" panose="020B0604020202020204" pitchFamily="34" charset="0"/>
                <a:cs typeface="Arial" panose="020B0604020202020204" pitchFamily="34" charset="0"/>
              </a:rPr>
              <a:t>Convert </a:t>
            </a:r>
            <a:r>
              <a:rPr lang="en-US" dirty="0">
                <a:latin typeface="Arial" panose="020B0604020202020204" pitchFamily="34" charset="0"/>
                <a:cs typeface="Arial" panose="020B0604020202020204" pitchFamily="34" charset="0"/>
              </a:rPr>
              <a:t>single-valued data into sparse distributed representations (SDRs).</a:t>
            </a: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SDRs </a:t>
            </a:r>
            <a:r>
              <a:rPr lang="en-US" dirty="0">
                <a:latin typeface="Arial" panose="020B0604020202020204" pitchFamily="34" charset="0"/>
                <a:cs typeface="Arial" panose="020B0604020202020204" pitchFamily="34" charset="0"/>
              </a:rPr>
              <a:t>preserve similarity between scalar values, enabling pattern recognition.</a:t>
            </a:r>
          </a:p>
          <a:p>
            <a:endParaRPr lang="en-US" dirty="0"/>
          </a:p>
          <a:p>
            <a:pPr marL="0" indent="0">
              <a:spcBef>
                <a:spcPct val="0"/>
              </a:spcBef>
              <a:buNone/>
            </a:pPr>
            <a:r>
              <a:rPr lang="en-US" sz="3100" b="1" dirty="0">
                <a:solidFill>
                  <a:schemeClr val="tx2"/>
                </a:solidFill>
                <a:latin typeface="+mj-lt"/>
                <a:ea typeface="+mj-ea"/>
                <a:cs typeface="+mj-cs"/>
              </a:rPr>
              <a:t>HTM Prediction Engine:</a:t>
            </a:r>
          </a:p>
          <a:p>
            <a:pPr marL="0" indent="0">
              <a:buNone/>
            </a:pPr>
            <a:endParaRPr lang="en-US" dirty="0"/>
          </a:p>
          <a:p>
            <a:r>
              <a:rPr lang="en-US" dirty="0" smtClean="0">
                <a:latin typeface="Arial" panose="020B0604020202020204" pitchFamily="34" charset="0"/>
                <a:cs typeface="Arial" panose="020B0604020202020204" pitchFamily="34" charset="0"/>
              </a:rPr>
              <a:t>Analyze </a:t>
            </a:r>
            <a:r>
              <a:rPr lang="en-US" dirty="0">
                <a:latin typeface="Arial" panose="020B0604020202020204" pitchFamily="34" charset="0"/>
                <a:cs typeface="Arial" panose="020B0604020202020204" pitchFamily="34" charset="0"/>
              </a:rPr>
              <a:t>time-series data by learning temporal patterns.</a:t>
            </a:r>
          </a:p>
          <a:p>
            <a:endParaRPr lang="en-US" b="1"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Adapt </a:t>
            </a:r>
            <a:r>
              <a:rPr lang="en-US" dirty="0">
                <a:latin typeface="Arial" panose="020B0604020202020204" pitchFamily="34" charset="0"/>
                <a:cs typeface="Arial" panose="020B0604020202020204" pitchFamily="34" charset="0"/>
              </a:rPr>
              <a:t>to changing data distributions for accurate predictions.</a:t>
            </a:r>
          </a:p>
          <a:p>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Generate predictions about future states or events based on learned patterns.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5085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534271"/>
            <a:ext cx="10972800" cy="1143000"/>
          </a:xfrm>
        </p:spPr>
        <p:txBody>
          <a:bodyPr/>
          <a:lstStyle/>
          <a:p>
            <a:r>
              <a:rPr lang="en-US" dirty="0" smtClean="0"/>
              <a:t>Methodology</a:t>
            </a:r>
            <a:endParaRPr lang="en-US" dirty="0"/>
          </a:p>
        </p:txBody>
      </p:sp>
      <p:sp>
        <p:nvSpPr>
          <p:cNvPr id="2" name="Content Placeholder 1"/>
          <p:cNvSpPr>
            <a:spLocks noGrp="1"/>
          </p:cNvSpPr>
          <p:nvPr>
            <p:ph idx="1"/>
          </p:nvPr>
        </p:nvSpPr>
        <p:spPr>
          <a:xfrm>
            <a:off x="609600" y="1996005"/>
            <a:ext cx="10972800" cy="5180729"/>
          </a:xfrm>
        </p:spPr>
        <p:txBody>
          <a:bodyPr>
            <a:normAutofit/>
          </a:bodyPr>
          <a:lstStyle/>
          <a:p>
            <a:pPr marL="0" indent="0">
              <a:lnSpc>
                <a:spcPct val="110000"/>
              </a:lnSpc>
              <a:spcBef>
                <a:spcPct val="0"/>
              </a:spcBef>
              <a:buNone/>
            </a:pPr>
            <a:r>
              <a:rPr lang="en-GB" sz="2400" b="1" dirty="0">
                <a:solidFill>
                  <a:schemeClr val="tx2"/>
                </a:solidFill>
                <a:latin typeface="+mj-lt"/>
                <a:ea typeface="+mj-ea"/>
                <a:cs typeface="+mj-cs"/>
              </a:rPr>
              <a:t>Analysis of Existing Implementation:</a:t>
            </a:r>
          </a:p>
          <a:p>
            <a:pPr marL="742950" lvl="1" indent="-285750">
              <a:buFont typeface="Arial" panose="020B0604020202020204" pitchFamily="34" charset="0"/>
              <a:buChar char="•"/>
            </a:pPr>
            <a:r>
              <a:rPr lang="en-GB" sz="2000" dirty="0">
                <a:solidFill>
                  <a:srgbClr val="0D0D0D"/>
                </a:solidFill>
                <a:latin typeface="Arial" panose="020B0604020202020204" pitchFamily="34" charset="0"/>
              </a:rPr>
              <a:t>Evaluate the current multi-sequence learning framework based on </a:t>
            </a:r>
            <a:r>
              <a:rPr lang="en-GB" sz="2000" dirty="0" err="1">
                <a:solidFill>
                  <a:srgbClr val="0D0D0D"/>
                </a:solidFill>
                <a:latin typeface="Arial" panose="020B0604020202020204" pitchFamily="34" charset="0"/>
              </a:rPr>
              <a:t>Numenta's</a:t>
            </a:r>
            <a:r>
              <a:rPr lang="en-GB" sz="2000" dirty="0">
                <a:solidFill>
                  <a:srgbClr val="0D0D0D"/>
                </a:solidFill>
                <a:latin typeface="Arial" panose="020B0604020202020204" pitchFamily="34" charset="0"/>
              </a:rPr>
              <a:t> HTM model</a:t>
            </a:r>
            <a:r>
              <a:rPr lang="en-GB" sz="2000" dirty="0" smtClean="0">
                <a:solidFill>
                  <a:srgbClr val="0D0D0D"/>
                </a:solidFill>
                <a:latin typeface="Arial" panose="020B0604020202020204" pitchFamily="34" charset="0"/>
              </a:rPr>
              <a:t>.</a:t>
            </a:r>
            <a:endParaRPr lang="en-GB" sz="2000" dirty="0">
              <a:solidFill>
                <a:srgbClr val="0D0D0D"/>
              </a:solidFill>
              <a:latin typeface="Arial" panose="020B0604020202020204" pitchFamily="34" charset="0"/>
            </a:endParaRPr>
          </a:p>
          <a:p>
            <a:pPr marL="0" indent="0">
              <a:lnSpc>
                <a:spcPct val="110000"/>
              </a:lnSpc>
              <a:spcBef>
                <a:spcPct val="0"/>
              </a:spcBef>
              <a:buNone/>
            </a:pPr>
            <a:r>
              <a:rPr lang="en-GB" sz="2400" b="1" dirty="0">
                <a:solidFill>
                  <a:schemeClr val="tx2"/>
                </a:solidFill>
                <a:latin typeface="+mj-lt"/>
                <a:ea typeface="+mj-ea"/>
                <a:cs typeface="+mj-cs"/>
              </a:rPr>
              <a:t>Identification of Enhancement Areas:</a:t>
            </a:r>
          </a:p>
          <a:p>
            <a:pPr marL="742950" lvl="1" indent="-285750">
              <a:buFont typeface="Arial" panose="020B0604020202020204" pitchFamily="34" charset="0"/>
              <a:buChar char="•"/>
            </a:pPr>
            <a:r>
              <a:rPr lang="en-GB" sz="2000" dirty="0">
                <a:solidFill>
                  <a:srgbClr val="0D0D0D"/>
                </a:solidFill>
                <a:latin typeface="Arial" panose="020B0604020202020204" pitchFamily="34" charset="0"/>
              </a:rPr>
              <a:t>Identify opportunities to enhance accuracy and capabilities</a:t>
            </a:r>
            <a:r>
              <a:rPr lang="en-GB" sz="2000" dirty="0" smtClean="0">
                <a:solidFill>
                  <a:srgbClr val="0D0D0D"/>
                </a:solidFill>
                <a:latin typeface="Arial" panose="020B0604020202020204" pitchFamily="34" charset="0"/>
              </a:rPr>
              <a:t>.</a:t>
            </a:r>
            <a:endParaRPr lang="en-GB" sz="2000" dirty="0">
              <a:solidFill>
                <a:srgbClr val="0D0D0D"/>
              </a:solidFill>
              <a:latin typeface="Arial" panose="020B0604020202020204" pitchFamily="34" charset="0"/>
            </a:endParaRPr>
          </a:p>
          <a:p>
            <a:pPr marL="0" indent="0">
              <a:lnSpc>
                <a:spcPct val="110000"/>
              </a:lnSpc>
              <a:spcBef>
                <a:spcPct val="0"/>
              </a:spcBef>
              <a:buNone/>
            </a:pPr>
            <a:r>
              <a:rPr lang="en-GB" sz="2400" b="1" dirty="0">
                <a:solidFill>
                  <a:schemeClr val="tx2"/>
                </a:solidFill>
                <a:latin typeface="+mj-lt"/>
                <a:ea typeface="+mj-ea"/>
                <a:cs typeface="+mj-cs"/>
              </a:rPr>
              <a:t>Development of Sequence Generator:</a:t>
            </a:r>
          </a:p>
          <a:p>
            <a:pPr marL="742950" lvl="1" indent="-285750">
              <a:buFont typeface="Arial" panose="020B0604020202020204" pitchFamily="34" charset="0"/>
              <a:buChar char="•"/>
            </a:pPr>
            <a:r>
              <a:rPr lang="en-GB" sz="2000" dirty="0">
                <a:solidFill>
                  <a:srgbClr val="0D0D0D"/>
                </a:solidFill>
                <a:latin typeface="Arial" panose="020B0604020202020204" pitchFamily="34" charset="0"/>
              </a:rPr>
              <a:t>Create a sequence generator capable of generating random datasets for alphabetic and numeric sequences based on user-defined parameters</a:t>
            </a:r>
            <a:r>
              <a:rPr lang="en-GB" sz="2000" dirty="0" smtClean="0">
                <a:solidFill>
                  <a:srgbClr val="0D0D0D"/>
                </a:solidFill>
                <a:latin typeface="Arial" panose="020B0604020202020204" pitchFamily="34" charset="0"/>
              </a:rPr>
              <a:t>.</a:t>
            </a:r>
            <a:endParaRPr lang="en-GB" sz="2000" dirty="0">
              <a:solidFill>
                <a:srgbClr val="0D0D0D"/>
              </a:solidFill>
              <a:latin typeface="Arial" panose="020B0604020202020204" pitchFamily="34" charset="0"/>
            </a:endParaRPr>
          </a:p>
          <a:p>
            <a:pPr marL="0" indent="0">
              <a:lnSpc>
                <a:spcPct val="110000"/>
              </a:lnSpc>
              <a:spcBef>
                <a:spcPct val="0"/>
              </a:spcBef>
              <a:buNone/>
            </a:pPr>
            <a:r>
              <a:rPr lang="en-GB" sz="2400" b="1" dirty="0">
                <a:solidFill>
                  <a:schemeClr val="tx2"/>
                </a:solidFill>
                <a:latin typeface="+mj-lt"/>
                <a:ea typeface="+mj-ea"/>
                <a:cs typeface="+mj-cs"/>
              </a:rPr>
              <a:t>Transformation for Alphabetic Sequences:</a:t>
            </a:r>
          </a:p>
          <a:p>
            <a:pPr marL="742950" lvl="1" indent="-285750">
              <a:buFont typeface="Arial" panose="020B0604020202020204" pitchFamily="34" charset="0"/>
              <a:buChar char="•"/>
            </a:pPr>
            <a:r>
              <a:rPr lang="en-GB" sz="2000" dirty="0">
                <a:solidFill>
                  <a:srgbClr val="0D0D0D"/>
                </a:solidFill>
                <a:latin typeface="Arial" panose="020B0604020202020204" pitchFamily="34" charset="0"/>
              </a:rPr>
              <a:t>Devise a method using ASCII encodings to transform alphabetic sequences for compatibility with the HTM model</a:t>
            </a:r>
            <a:r>
              <a:rPr lang="en-GB" sz="2000" dirty="0" smtClean="0">
                <a:solidFill>
                  <a:srgbClr val="0D0D0D"/>
                </a:solidFill>
                <a:latin typeface="Arial" panose="020B0604020202020204" pitchFamily="34" charset="0"/>
              </a:rPr>
              <a:t>.</a:t>
            </a:r>
          </a:p>
          <a:p>
            <a:pPr marL="742950" lvl="1" indent="-285750">
              <a:buFont typeface="Arial" panose="020B0604020202020204" pitchFamily="34" charset="0"/>
              <a:buChar char="•"/>
            </a:pPr>
            <a:endParaRPr lang="en-GB" sz="2000" dirty="0">
              <a:solidFill>
                <a:srgbClr val="0D0D0D"/>
              </a:solidFill>
              <a:latin typeface="Arial" panose="020B0604020202020204" pitchFamily="34" charset="0"/>
            </a:endParaRPr>
          </a:p>
        </p:txBody>
      </p:sp>
    </p:spTree>
    <p:extLst>
      <p:ext uri="{BB962C8B-B14F-4D97-AF65-F5344CB8AC3E}">
        <p14:creationId xmlns:p14="http://schemas.microsoft.com/office/powerpoint/2010/main" val="2054880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534271"/>
            <a:ext cx="10972800" cy="1143000"/>
          </a:xfrm>
        </p:spPr>
        <p:txBody>
          <a:bodyPr/>
          <a:lstStyle/>
          <a:p>
            <a:r>
              <a:rPr lang="en-US" dirty="0" smtClean="0"/>
              <a:t>Methodology</a:t>
            </a:r>
            <a:endParaRPr lang="en-US" dirty="0"/>
          </a:p>
        </p:txBody>
      </p:sp>
      <p:sp>
        <p:nvSpPr>
          <p:cNvPr id="2" name="Content Placeholder 1"/>
          <p:cNvSpPr>
            <a:spLocks noGrp="1"/>
          </p:cNvSpPr>
          <p:nvPr>
            <p:ph idx="1"/>
          </p:nvPr>
        </p:nvSpPr>
        <p:spPr>
          <a:xfrm>
            <a:off x="609600" y="2134470"/>
            <a:ext cx="10972800" cy="5180729"/>
          </a:xfrm>
        </p:spPr>
        <p:txBody>
          <a:bodyPr>
            <a:normAutofit/>
          </a:bodyPr>
          <a:lstStyle/>
          <a:p>
            <a:pPr marL="0" indent="0">
              <a:lnSpc>
                <a:spcPct val="110000"/>
              </a:lnSpc>
              <a:spcBef>
                <a:spcPct val="0"/>
              </a:spcBef>
              <a:buNone/>
            </a:pPr>
            <a:r>
              <a:rPr lang="en-GB" sz="2400" b="1" dirty="0">
                <a:solidFill>
                  <a:schemeClr val="tx2"/>
                </a:solidFill>
                <a:latin typeface="+mj-lt"/>
                <a:ea typeface="+mj-ea"/>
                <a:cs typeface="+mj-cs"/>
              </a:rPr>
              <a:t>Integration with HTM Model:</a:t>
            </a:r>
          </a:p>
          <a:p>
            <a:pPr marL="742950" lvl="1" indent="-285750">
              <a:buFont typeface="Arial" panose="020B0604020202020204" pitchFamily="34" charset="0"/>
              <a:buChar char="•"/>
            </a:pPr>
            <a:r>
              <a:rPr lang="en-GB" sz="2000" dirty="0">
                <a:solidFill>
                  <a:srgbClr val="0D0D0D"/>
                </a:solidFill>
                <a:latin typeface="Arial" panose="020B0604020202020204" pitchFamily="34" charset="0"/>
              </a:rPr>
              <a:t>Integrate transformed alphabetic sequences and numeric datasets into the HTM model for learning and prediction tasks.</a:t>
            </a:r>
          </a:p>
          <a:p>
            <a:pPr marL="0" indent="0">
              <a:lnSpc>
                <a:spcPct val="110000"/>
              </a:lnSpc>
              <a:spcBef>
                <a:spcPct val="0"/>
              </a:spcBef>
              <a:buNone/>
            </a:pPr>
            <a:r>
              <a:rPr lang="en-GB" sz="2400" b="1" dirty="0">
                <a:solidFill>
                  <a:schemeClr val="tx2"/>
                </a:solidFill>
                <a:latin typeface="+mj-lt"/>
                <a:ea typeface="+mj-ea"/>
                <a:cs typeface="+mj-cs"/>
              </a:rPr>
              <a:t>Evaluation and Testing:</a:t>
            </a:r>
          </a:p>
          <a:p>
            <a:pPr marL="742950" lvl="1" indent="-285750">
              <a:buFont typeface="Arial" panose="020B0604020202020204" pitchFamily="34" charset="0"/>
              <a:buChar char="•"/>
            </a:pPr>
            <a:r>
              <a:rPr lang="en-GB" sz="2000" dirty="0">
                <a:solidFill>
                  <a:srgbClr val="0D0D0D"/>
                </a:solidFill>
                <a:latin typeface="Arial" panose="020B0604020202020204" pitchFamily="34" charset="0"/>
              </a:rPr>
              <a:t>Create supplementary datasets for evaluation and testing to assess accuracy and performance.</a:t>
            </a:r>
          </a:p>
          <a:p>
            <a:pPr marL="0" indent="0">
              <a:lnSpc>
                <a:spcPct val="110000"/>
              </a:lnSpc>
              <a:spcBef>
                <a:spcPct val="0"/>
              </a:spcBef>
              <a:buNone/>
            </a:pPr>
            <a:r>
              <a:rPr lang="en-GB" sz="2400" b="1" dirty="0">
                <a:solidFill>
                  <a:schemeClr val="tx2"/>
                </a:solidFill>
                <a:latin typeface="+mj-lt"/>
                <a:ea typeface="+mj-ea"/>
                <a:cs typeface="+mj-cs"/>
              </a:rPr>
              <a:t>Iterative Improvement:</a:t>
            </a:r>
          </a:p>
          <a:p>
            <a:pPr marL="742950" lvl="1" indent="-285750">
              <a:buFont typeface="Arial" panose="020B0604020202020204" pitchFamily="34" charset="0"/>
              <a:buChar char="•"/>
            </a:pPr>
            <a:r>
              <a:rPr lang="en-GB" sz="2000" dirty="0">
                <a:solidFill>
                  <a:srgbClr val="0D0D0D"/>
                </a:solidFill>
                <a:latin typeface="Arial" panose="020B0604020202020204" pitchFamily="34" charset="0"/>
              </a:rPr>
              <a:t>Continuously evaluate model performance and make iterative enhancements based on results.</a:t>
            </a:r>
          </a:p>
          <a:p>
            <a:pPr marL="742950" lvl="1" indent="-285750">
              <a:buFont typeface="Arial" panose="020B0604020202020204" pitchFamily="34" charset="0"/>
              <a:buChar char="•"/>
            </a:pPr>
            <a:endParaRPr lang="en-GB" dirty="0">
              <a:solidFill>
                <a:srgbClr val="0D0D0D"/>
              </a:solidFill>
              <a:latin typeface="Arial" panose="020B0604020202020204" pitchFamily="34" charset="0"/>
            </a:endParaRPr>
          </a:p>
        </p:txBody>
      </p:sp>
    </p:spTree>
    <p:extLst>
      <p:ext uri="{BB962C8B-B14F-4D97-AF65-F5344CB8AC3E}">
        <p14:creationId xmlns:p14="http://schemas.microsoft.com/office/powerpoint/2010/main" val="2076113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Implementation</a:t>
            </a:r>
            <a:endParaRPr lang="en-US" dirty="0"/>
          </a:p>
        </p:txBody>
      </p:sp>
      <p:sp>
        <p:nvSpPr>
          <p:cNvPr id="2" name="Content Placeholder 1"/>
          <p:cNvSpPr>
            <a:spLocks noGrp="1"/>
          </p:cNvSpPr>
          <p:nvPr>
            <p:ph idx="1"/>
          </p:nvPr>
        </p:nvSpPr>
        <p:spPr>
          <a:xfrm>
            <a:off x="609600" y="2196738"/>
            <a:ext cx="8220891" cy="4389120"/>
          </a:xfrm>
        </p:spPr>
        <p:txBody>
          <a:bodyPr>
            <a:normAutofit fontScale="92500" lnSpcReduction="10000"/>
          </a:bodyPr>
          <a:lstStyle/>
          <a:p>
            <a:pPr marL="0" indent="0">
              <a:lnSpc>
                <a:spcPct val="80000"/>
              </a:lnSpc>
              <a:spcBef>
                <a:spcPct val="0"/>
              </a:spcBef>
              <a:buNone/>
            </a:pPr>
            <a:r>
              <a:rPr lang="en-GB" b="1" dirty="0">
                <a:solidFill>
                  <a:schemeClr val="tx2"/>
                </a:solidFill>
                <a:latin typeface="+mj-lt"/>
                <a:ea typeface="+mj-ea"/>
                <a:cs typeface="+mj-cs"/>
              </a:rPr>
              <a:t>Framework Enhancement:</a:t>
            </a:r>
          </a:p>
          <a:p>
            <a:pPr lvl="1"/>
            <a:r>
              <a:rPr lang="en-GB" dirty="0">
                <a:latin typeface="Arial" panose="020B0604020202020204" pitchFamily="34" charset="0"/>
                <a:cs typeface="Arial" panose="020B0604020202020204" pitchFamily="34" charset="0"/>
              </a:rPr>
              <a:t>Significantly improved the multi-sequence learning framework based on </a:t>
            </a:r>
            <a:r>
              <a:rPr lang="en-GB" dirty="0" err="1">
                <a:latin typeface="Arial" panose="020B0604020202020204" pitchFamily="34" charset="0"/>
                <a:cs typeface="Arial" panose="020B0604020202020204" pitchFamily="34" charset="0"/>
              </a:rPr>
              <a:t>Numenta's</a:t>
            </a:r>
            <a:r>
              <a:rPr lang="en-GB" dirty="0">
                <a:latin typeface="Arial" panose="020B0604020202020204" pitchFamily="34" charset="0"/>
                <a:cs typeface="Arial" panose="020B0604020202020204" pitchFamily="34" charset="0"/>
              </a:rPr>
              <a:t> HTM model.</a:t>
            </a:r>
          </a:p>
          <a:p>
            <a:pPr lvl="1"/>
            <a:r>
              <a:rPr lang="en-GB" dirty="0">
                <a:latin typeface="Arial" panose="020B0604020202020204" pitchFamily="34" charset="0"/>
                <a:cs typeface="Arial" panose="020B0604020202020204" pitchFamily="34" charset="0"/>
              </a:rPr>
              <a:t>Expanded capabilities to handle both numeric and alphabetic datasets effectively</a:t>
            </a:r>
            <a:r>
              <a:rPr lang="en-GB" dirty="0" smtClean="0">
                <a:latin typeface="Arial" panose="020B0604020202020204" pitchFamily="34" charset="0"/>
                <a:cs typeface="Arial" panose="020B0604020202020204" pitchFamily="34" charset="0"/>
              </a:rPr>
              <a:t>.</a:t>
            </a:r>
          </a:p>
          <a:p>
            <a:pPr marL="393192" lvl="1" indent="0">
              <a:buNone/>
            </a:pPr>
            <a:endParaRPr lang="en-GB" dirty="0">
              <a:latin typeface="Arial" panose="020B0604020202020204" pitchFamily="34" charset="0"/>
              <a:cs typeface="Arial" panose="020B0604020202020204" pitchFamily="34" charset="0"/>
            </a:endParaRPr>
          </a:p>
          <a:p>
            <a:pPr marL="0" indent="0">
              <a:lnSpc>
                <a:spcPct val="80000"/>
              </a:lnSpc>
              <a:spcBef>
                <a:spcPct val="0"/>
              </a:spcBef>
              <a:buNone/>
            </a:pPr>
            <a:r>
              <a:rPr lang="en-GB" b="1" dirty="0">
                <a:solidFill>
                  <a:schemeClr val="tx2"/>
                </a:solidFill>
                <a:latin typeface="+mj-lt"/>
                <a:ea typeface="+mj-ea"/>
                <a:cs typeface="+mj-cs"/>
              </a:rPr>
              <a:t>Sequence Dataset Generation:</a:t>
            </a:r>
          </a:p>
          <a:p>
            <a:pPr lvl="1"/>
            <a:r>
              <a:rPr lang="en-GB" dirty="0">
                <a:latin typeface="Arial" panose="020B0604020202020204" pitchFamily="34" charset="0"/>
                <a:cs typeface="Arial" panose="020B0604020202020204" pitchFamily="34" charset="0"/>
              </a:rPr>
              <a:t>Developed a sequence generator to create random datasets for alphabetic and numeric sequences.</a:t>
            </a:r>
          </a:p>
          <a:p>
            <a:pPr lvl="1"/>
            <a:r>
              <a:rPr lang="en-GB" dirty="0">
                <a:latin typeface="Arial" panose="020B0604020202020204" pitchFamily="34" charset="0"/>
                <a:cs typeface="Arial" panose="020B0604020202020204" pitchFamily="34" charset="0"/>
              </a:rPr>
              <a:t>User-defined parameters such as the number of sequences and value range facilitate dataset generation.</a:t>
            </a:r>
          </a:p>
          <a:p>
            <a:pPr lvl="1"/>
            <a:r>
              <a:rPr lang="en-GB" dirty="0">
                <a:latin typeface="Arial" panose="020B0604020202020204" pitchFamily="34" charset="0"/>
                <a:cs typeface="Arial" panose="020B0604020202020204" pitchFamily="34" charset="0"/>
              </a:rPr>
              <a:t>Two additional datasets are generated for evaluation and testing purposes, crucial for accuracy assessment</a:t>
            </a:r>
          </a:p>
        </p:txBody>
      </p:sp>
      <p:sp>
        <p:nvSpPr>
          <p:cNvPr id="8" name="Content Placeholder 1"/>
          <p:cNvSpPr txBox="1">
            <a:spLocks/>
          </p:cNvSpPr>
          <p:nvPr/>
        </p:nvSpPr>
        <p:spPr>
          <a:xfrm>
            <a:off x="9056916" y="6585858"/>
            <a:ext cx="2960914" cy="185056"/>
          </a:xfrm>
          <a:prstGeom prst="rect">
            <a:avLst/>
          </a:prstGeom>
        </p:spPr>
        <p:txBody>
          <a:bodyPr vert="horz">
            <a:normAutofit fontScale="85000" lnSpcReduction="20000"/>
          </a:bodyPr>
          <a:lst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0" indent="0">
              <a:lnSpc>
                <a:spcPct val="80000"/>
              </a:lnSpc>
              <a:spcBef>
                <a:spcPct val="0"/>
              </a:spcBef>
              <a:buNone/>
            </a:pPr>
            <a:r>
              <a:rPr lang="en-GB" sz="1100" dirty="0" smtClean="0">
                <a:latin typeface="Arial" panose="020B0604020202020204" pitchFamily="34" charset="0"/>
                <a:cs typeface="Arial" panose="020B0604020202020204" pitchFamily="34" charset="0"/>
              </a:rPr>
              <a:t>Figure.1: </a:t>
            </a:r>
            <a:r>
              <a:rPr lang="en-GB" sz="1100" dirty="0">
                <a:latin typeface="Arial" panose="020B0604020202020204" pitchFamily="34" charset="0"/>
                <a:cs typeface="Arial" panose="020B0604020202020204" pitchFamily="34" charset="0"/>
              </a:rPr>
              <a:t>Generating and preparing dataset.</a:t>
            </a:r>
          </a:p>
        </p:txBody>
      </p:sp>
      <p:sp>
        <p:nvSpPr>
          <p:cNvPr id="9" name="Rounded Rectangle 8"/>
          <p:cNvSpPr/>
          <p:nvPr/>
        </p:nvSpPr>
        <p:spPr>
          <a:xfrm>
            <a:off x="8934994" y="3115383"/>
            <a:ext cx="2795452" cy="431075"/>
          </a:xfrm>
          <a:prstGeom prst="roundRect">
            <a:avLst/>
          </a:prstGeom>
          <a:no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
          </a:p>
        </p:txBody>
      </p:sp>
      <p:sp>
        <p:nvSpPr>
          <p:cNvPr id="10" name="Rounded Rectangle 9"/>
          <p:cNvSpPr/>
          <p:nvPr/>
        </p:nvSpPr>
        <p:spPr>
          <a:xfrm>
            <a:off x="8934994" y="3851094"/>
            <a:ext cx="2795452" cy="431075"/>
          </a:xfrm>
          <a:prstGeom prst="roundRect">
            <a:avLst/>
          </a:prstGeom>
          <a:no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
          </a:p>
        </p:txBody>
      </p:sp>
      <p:sp>
        <p:nvSpPr>
          <p:cNvPr id="11" name="Rounded Rectangle 10"/>
          <p:cNvSpPr/>
          <p:nvPr/>
        </p:nvSpPr>
        <p:spPr>
          <a:xfrm>
            <a:off x="8934994" y="4586805"/>
            <a:ext cx="2795452" cy="431075"/>
          </a:xfrm>
          <a:prstGeom prst="roundRect">
            <a:avLst/>
          </a:prstGeom>
          <a:no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
          </a:p>
        </p:txBody>
      </p:sp>
      <p:sp>
        <p:nvSpPr>
          <p:cNvPr id="12" name="Rounded Rectangle 11"/>
          <p:cNvSpPr/>
          <p:nvPr/>
        </p:nvSpPr>
        <p:spPr>
          <a:xfrm>
            <a:off x="8934994" y="5322516"/>
            <a:ext cx="2795452" cy="431075"/>
          </a:xfrm>
          <a:prstGeom prst="roundRect">
            <a:avLst/>
          </a:prstGeom>
          <a:no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
          </a:p>
        </p:txBody>
      </p:sp>
      <p:sp>
        <p:nvSpPr>
          <p:cNvPr id="13" name="Rounded Rectangle 12"/>
          <p:cNvSpPr/>
          <p:nvPr/>
        </p:nvSpPr>
        <p:spPr>
          <a:xfrm>
            <a:off x="8934994" y="6058227"/>
            <a:ext cx="2795452" cy="431075"/>
          </a:xfrm>
          <a:prstGeom prst="roundRect">
            <a:avLst/>
          </a:prstGeom>
          <a:no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
          </a:p>
        </p:txBody>
      </p:sp>
      <p:cxnSp>
        <p:nvCxnSpPr>
          <p:cNvPr id="15" name="Straight Arrow Connector 14"/>
          <p:cNvCxnSpPr>
            <a:stCxn id="9" idx="2"/>
            <a:endCxn id="10" idx="0"/>
          </p:cNvCxnSpPr>
          <p:nvPr/>
        </p:nvCxnSpPr>
        <p:spPr>
          <a:xfrm>
            <a:off x="10332720" y="3546458"/>
            <a:ext cx="0" cy="3046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10332720" y="4282169"/>
            <a:ext cx="0" cy="3046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10332720" y="5039815"/>
            <a:ext cx="0" cy="3046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10332720" y="5753591"/>
            <a:ext cx="0" cy="3046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Content Placeholder 1"/>
          <p:cNvSpPr txBox="1">
            <a:spLocks/>
          </p:cNvSpPr>
          <p:nvPr/>
        </p:nvSpPr>
        <p:spPr>
          <a:xfrm>
            <a:off x="9000312" y="3241822"/>
            <a:ext cx="2656111" cy="224245"/>
          </a:xfrm>
          <a:prstGeom prst="rect">
            <a:avLst/>
          </a:prstGeom>
        </p:spPr>
        <p:txBody>
          <a:bodyPr vert="horz">
            <a:normAutofit lnSpcReduction="10000"/>
          </a:bodyPr>
          <a:lst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0" indent="0">
              <a:lnSpc>
                <a:spcPct val="80000"/>
              </a:lnSpc>
              <a:spcBef>
                <a:spcPct val="0"/>
              </a:spcBef>
              <a:buFont typeface="Wingdings 2"/>
              <a:buNone/>
            </a:pPr>
            <a:r>
              <a:rPr lang="en-GB" sz="1100" dirty="0" smtClean="0">
                <a:latin typeface="Arial" panose="020B0604020202020204" pitchFamily="34" charset="0"/>
                <a:cs typeface="Arial" panose="020B0604020202020204" pitchFamily="34" charset="0"/>
              </a:rPr>
              <a:t>Taking user input for dataset generation</a:t>
            </a:r>
            <a:endParaRPr lang="en-GB" sz="1100" dirty="0">
              <a:latin typeface="Arial" panose="020B0604020202020204" pitchFamily="34" charset="0"/>
              <a:cs typeface="Arial" panose="020B0604020202020204" pitchFamily="34" charset="0"/>
            </a:endParaRPr>
          </a:p>
        </p:txBody>
      </p:sp>
      <p:sp>
        <p:nvSpPr>
          <p:cNvPr id="20" name="Content Placeholder 1"/>
          <p:cNvSpPr txBox="1">
            <a:spLocks/>
          </p:cNvSpPr>
          <p:nvPr/>
        </p:nvSpPr>
        <p:spPr>
          <a:xfrm>
            <a:off x="9000311" y="3980146"/>
            <a:ext cx="2656111" cy="224245"/>
          </a:xfrm>
          <a:prstGeom prst="rect">
            <a:avLst/>
          </a:prstGeom>
        </p:spPr>
        <p:txBody>
          <a:bodyPr vert="horz">
            <a:normAutofit lnSpcReduction="10000"/>
          </a:bodyPr>
          <a:lst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0" indent="0">
              <a:lnSpc>
                <a:spcPct val="80000"/>
              </a:lnSpc>
              <a:spcBef>
                <a:spcPct val="0"/>
              </a:spcBef>
              <a:buFont typeface="Wingdings 2"/>
              <a:buNone/>
            </a:pPr>
            <a:r>
              <a:rPr lang="en-GB" sz="1100" dirty="0" smtClean="0">
                <a:latin typeface="Arial" panose="020B0604020202020204" pitchFamily="34" charset="0"/>
                <a:cs typeface="Arial" panose="020B0604020202020204" pitchFamily="34" charset="0"/>
              </a:rPr>
              <a:t>Generating (Alphabet/Number) Dataset</a:t>
            </a:r>
            <a:endParaRPr lang="en-GB" sz="1100" dirty="0">
              <a:latin typeface="Arial" panose="020B0604020202020204" pitchFamily="34" charset="0"/>
              <a:cs typeface="Arial" panose="020B0604020202020204" pitchFamily="34" charset="0"/>
            </a:endParaRPr>
          </a:p>
        </p:txBody>
      </p:sp>
      <p:sp>
        <p:nvSpPr>
          <p:cNvPr id="21" name="Content Placeholder 1"/>
          <p:cNvSpPr txBox="1">
            <a:spLocks/>
          </p:cNvSpPr>
          <p:nvPr/>
        </p:nvSpPr>
        <p:spPr>
          <a:xfrm>
            <a:off x="9361719" y="4699310"/>
            <a:ext cx="2656111" cy="224245"/>
          </a:xfrm>
          <a:prstGeom prst="rect">
            <a:avLst/>
          </a:prstGeom>
        </p:spPr>
        <p:txBody>
          <a:bodyPr vert="horz">
            <a:normAutofit lnSpcReduction="10000"/>
          </a:bodyPr>
          <a:lst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0" indent="0">
              <a:lnSpc>
                <a:spcPct val="80000"/>
              </a:lnSpc>
              <a:spcBef>
                <a:spcPct val="0"/>
              </a:spcBef>
              <a:buFont typeface="Wingdings 2"/>
              <a:buNone/>
            </a:pPr>
            <a:r>
              <a:rPr lang="en-GB" sz="1100" dirty="0" smtClean="0">
                <a:latin typeface="Arial" panose="020B0604020202020204" pitchFamily="34" charset="0"/>
                <a:cs typeface="Arial" panose="020B0604020202020204" pitchFamily="34" charset="0"/>
              </a:rPr>
              <a:t>Saving the dataset into a file</a:t>
            </a:r>
            <a:endParaRPr lang="en-GB" sz="1100" dirty="0">
              <a:latin typeface="Arial" panose="020B0604020202020204" pitchFamily="34" charset="0"/>
              <a:cs typeface="Arial" panose="020B0604020202020204" pitchFamily="34" charset="0"/>
            </a:endParaRPr>
          </a:p>
        </p:txBody>
      </p:sp>
      <p:sp>
        <p:nvSpPr>
          <p:cNvPr id="22" name="Content Placeholder 1"/>
          <p:cNvSpPr txBox="1">
            <a:spLocks/>
          </p:cNvSpPr>
          <p:nvPr/>
        </p:nvSpPr>
        <p:spPr>
          <a:xfrm>
            <a:off x="9074335" y="5447866"/>
            <a:ext cx="2656111" cy="224245"/>
          </a:xfrm>
          <a:prstGeom prst="rect">
            <a:avLst/>
          </a:prstGeom>
        </p:spPr>
        <p:txBody>
          <a:bodyPr vert="horz">
            <a:normAutofit lnSpcReduction="10000"/>
          </a:bodyPr>
          <a:lst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0" indent="0">
              <a:lnSpc>
                <a:spcPct val="80000"/>
              </a:lnSpc>
              <a:spcBef>
                <a:spcPct val="0"/>
              </a:spcBef>
              <a:buFont typeface="Wingdings 2"/>
              <a:buNone/>
            </a:pPr>
            <a:r>
              <a:rPr lang="en-GB" sz="1100" dirty="0" smtClean="0">
                <a:latin typeface="Arial" panose="020B0604020202020204" pitchFamily="34" charset="0"/>
                <a:cs typeface="Arial" panose="020B0604020202020204" pitchFamily="34" charset="0"/>
              </a:rPr>
              <a:t>Loading the saved Dataset in program</a:t>
            </a:r>
            <a:endParaRPr lang="en-GB" sz="1100" dirty="0">
              <a:latin typeface="Arial" panose="020B0604020202020204" pitchFamily="34" charset="0"/>
              <a:cs typeface="Arial" panose="020B0604020202020204" pitchFamily="34" charset="0"/>
            </a:endParaRPr>
          </a:p>
        </p:txBody>
      </p:sp>
      <p:sp>
        <p:nvSpPr>
          <p:cNvPr id="23" name="Content Placeholder 1"/>
          <p:cNvSpPr txBox="1">
            <a:spLocks/>
          </p:cNvSpPr>
          <p:nvPr/>
        </p:nvSpPr>
        <p:spPr>
          <a:xfrm>
            <a:off x="8987252" y="6139707"/>
            <a:ext cx="2899955" cy="446151"/>
          </a:xfrm>
          <a:prstGeom prst="rect">
            <a:avLst/>
          </a:prstGeom>
        </p:spPr>
        <p:txBody>
          <a:bodyPr vert="horz">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0" indent="0">
              <a:lnSpc>
                <a:spcPct val="80000"/>
              </a:lnSpc>
              <a:spcBef>
                <a:spcPct val="0"/>
              </a:spcBef>
              <a:buFont typeface="Wingdings 2"/>
              <a:buNone/>
            </a:pPr>
            <a:r>
              <a:rPr lang="en-GB" sz="1000" dirty="0" smtClean="0">
                <a:latin typeface="Arial" panose="020B0604020202020204" pitchFamily="34" charset="0"/>
                <a:cs typeface="Arial" panose="020B0604020202020204" pitchFamily="34" charset="0"/>
              </a:rPr>
              <a:t>Transforming the sequence (if alphabet the change into ASCII) and feeding it to the model</a:t>
            </a:r>
            <a:endParaRPr lang="en-GB"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26798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Implementation</a:t>
            </a:r>
            <a:endParaRPr lang="en-US" dirty="0"/>
          </a:p>
        </p:txBody>
      </p:sp>
      <p:sp>
        <p:nvSpPr>
          <p:cNvPr id="2" name="Content Placeholder 1"/>
          <p:cNvSpPr>
            <a:spLocks noGrp="1"/>
          </p:cNvSpPr>
          <p:nvPr>
            <p:ph idx="1"/>
          </p:nvPr>
        </p:nvSpPr>
        <p:spPr>
          <a:xfrm>
            <a:off x="609600" y="2131424"/>
            <a:ext cx="8116389" cy="4389120"/>
          </a:xfrm>
        </p:spPr>
        <p:txBody>
          <a:bodyPr>
            <a:normAutofit fontScale="92500" lnSpcReduction="10000"/>
          </a:bodyPr>
          <a:lstStyle/>
          <a:p>
            <a:pPr marL="0" indent="0">
              <a:lnSpc>
                <a:spcPct val="90000"/>
              </a:lnSpc>
              <a:spcBef>
                <a:spcPct val="0"/>
              </a:spcBef>
              <a:buNone/>
            </a:pPr>
            <a:r>
              <a:rPr lang="en-GB" sz="2800" b="1" dirty="0">
                <a:solidFill>
                  <a:schemeClr val="tx2"/>
                </a:solidFill>
                <a:latin typeface="+mj-lt"/>
                <a:ea typeface="+mj-ea"/>
                <a:cs typeface="+mj-cs"/>
              </a:rPr>
              <a:t>Numeric and </a:t>
            </a:r>
            <a:r>
              <a:rPr lang="en-GB" sz="2800" b="1" dirty="0" smtClean="0">
                <a:solidFill>
                  <a:schemeClr val="tx2"/>
                </a:solidFill>
                <a:latin typeface="+mj-lt"/>
                <a:ea typeface="+mj-ea"/>
                <a:cs typeface="+mj-cs"/>
              </a:rPr>
              <a:t>Alphabetic Dataset Learning:</a:t>
            </a:r>
            <a:endParaRPr lang="en-GB" sz="2800" b="1" dirty="0">
              <a:solidFill>
                <a:schemeClr val="tx2"/>
              </a:solidFill>
              <a:latin typeface="+mj-lt"/>
              <a:ea typeface="+mj-ea"/>
              <a:cs typeface="+mj-cs"/>
            </a:endParaRPr>
          </a:p>
          <a:p>
            <a:pPr lvl="1"/>
            <a:r>
              <a:rPr lang="en-GB" sz="2200" dirty="0">
                <a:latin typeface="Arial" panose="020B0604020202020204" pitchFamily="34" charset="0"/>
                <a:cs typeface="Arial" panose="020B0604020202020204" pitchFamily="34" charset="0"/>
              </a:rPr>
              <a:t>Alphabetic sequences require transformation to ensure compatibility with the HTM model.</a:t>
            </a:r>
          </a:p>
          <a:p>
            <a:pPr lvl="1"/>
            <a:r>
              <a:rPr lang="en-GB" sz="2200" dirty="0">
                <a:latin typeface="Arial" panose="020B0604020202020204" pitchFamily="34" charset="0"/>
                <a:cs typeface="Arial" panose="020B0604020202020204" pitchFamily="34" charset="0"/>
              </a:rPr>
              <a:t>Utilized ASCII encodings to convert alphabetic sequences into their respective representations.</a:t>
            </a:r>
          </a:p>
          <a:p>
            <a:pPr lvl="1"/>
            <a:r>
              <a:rPr lang="en-GB" sz="2200" dirty="0">
                <a:latin typeface="Arial" panose="020B0604020202020204" pitchFamily="34" charset="0"/>
                <a:cs typeface="Arial" panose="020B0604020202020204" pitchFamily="34" charset="0"/>
              </a:rPr>
              <a:t>Transformed sequences are integrated into the HTM model for seamless learning and prediction processes</a:t>
            </a:r>
            <a:r>
              <a:rPr lang="en-GB" sz="2200" dirty="0" smtClean="0">
                <a:latin typeface="Arial" panose="020B0604020202020204" pitchFamily="34" charset="0"/>
                <a:cs typeface="Arial" panose="020B0604020202020204" pitchFamily="34" charset="0"/>
              </a:rPr>
              <a:t>.</a:t>
            </a:r>
          </a:p>
          <a:p>
            <a:pPr lvl="1"/>
            <a:endParaRPr lang="en-GB" sz="2200" dirty="0">
              <a:latin typeface="Arial" panose="020B0604020202020204" pitchFamily="34" charset="0"/>
              <a:cs typeface="Arial" panose="020B0604020202020204" pitchFamily="34" charset="0"/>
            </a:endParaRPr>
          </a:p>
          <a:p>
            <a:pPr marL="0" indent="0">
              <a:lnSpc>
                <a:spcPct val="90000"/>
              </a:lnSpc>
              <a:spcBef>
                <a:spcPct val="0"/>
              </a:spcBef>
              <a:buNone/>
            </a:pPr>
            <a:r>
              <a:rPr lang="en-GB" sz="2800" b="1" dirty="0">
                <a:solidFill>
                  <a:schemeClr val="tx2"/>
                </a:solidFill>
                <a:latin typeface="+mj-lt"/>
                <a:ea typeface="+mj-ea"/>
                <a:cs typeface="+mj-cs"/>
              </a:rPr>
              <a:t>Evaluation and Testing:</a:t>
            </a:r>
          </a:p>
          <a:p>
            <a:pPr lvl="1"/>
            <a:r>
              <a:rPr lang="en-GB" sz="2200" dirty="0">
                <a:latin typeface="Arial" panose="020B0604020202020204" pitchFamily="34" charset="0"/>
                <a:cs typeface="Arial" panose="020B0604020202020204" pitchFamily="34" charset="0"/>
              </a:rPr>
              <a:t>Evaluation and test datasets derived from primary datasets are essential tools for accuracy assessment.</a:t>
            </a:r>
          </a:p>
          <a:p>
            <a:pPr lvl="1"/>
            <a:r>
              <a:rPr lang="en-GB" sz="2200" dirty="0">
                <a:latin typeface="Arial" panose="020B0604020202020204" pitchFamily="34" charset="0"/>
                <a:cs typeface="Arial" panose="020B0604020202020204" pitchFamily="34" charset="0"/>
              </a:rPr>
              <a:t>Randomly selected </a:t>
            </a:r>
            <a:r>
              <a:rPr lang="en-GB" sz="2200" dirty="0" smtClean="0">
                <a:latin typeface="Arial" panose="020B0604020202020204" pitchFamily="34" charset="0"/>
                <a:cs typeface="Arial" panose="020B0604020202020204" pitchFamily="34" charset="0"/>
              </a:rPr>
              <a:t>sub sequences </a:t>
            </a:r>
            <a:r>
              <a:rPr lang="en-GB" sz="2200" dirty="0">
                <a:latin typeface="Arial" panose="020B0604020202020204" pitchFamily="34" charset="0"/>
                <a:cs typeface="Arial" panose="020B0604020202020204" pitchFamily="34" charset="0"/>
              </a:rPr>
              <a:t>from primary datasets facilitate thorough evaluation and performance analysis.</a:t>
            </a:r>
          </a:p>
        </p:txBody>
      </p:sp>
      <p:sp>
        <p:nvSpPr>
          <p:cNvPr id="7" name="Content Placeholder 1"/>
          <p:cNvSpPr txBox="1">
            <a:spLocks/>
          </p:cNvSpPr>
          <p:nvPr/>
        </p:nvSpPr>
        <p:spPr>
          <a:xfrm>
            <a:off x="9231086" y="4930004"/>
            <a:ext cx="2960914" cy="185056"/>
          </a:xfrm>
          <a:prstGeom prst="rect">
            <a:avLst/>
          </a:prstGeom>
        </p:spPr>
        <p:txBody>
          <a:bodyPr vert="horz">
            <a:normAutofit fontScale="85000" lnSpcReduction="20000"/>
          </a:bodyPr>
          <a:lst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0" indent="0">
              <a:lnSpc>
                <a:spcPct val="80000"/>
              </a:lnSpc>
              <a:spcBef>
                <a:spcPct val="0"/>
              </a:spcBef>
              <a:buNone/>
            </a:pPr>
            <a:r>
              <a:rPr lang="en-GB" sz="1100" dirty="0" smtClean="0">
                <a:latin typeface="Arial" panose="020B0604020202020204" pitchFamily="34" charset="0"/>
                <a:cs typeface="Arial" panose="020B0604020202020204" pitchFamily="34" charset="0"/>
              </a:rPr>
              <a:t>Figure.2: Dataset Learning process.</a:t>
            </a:r>
            <a:endParaRPr lang="en-GB" sz="1100" dirty="0">
              <a:latin typeface="Arial" panose="020B0604020202020204" pitchFamily="34" charset="0"/>
              <a:cs typeface="Arial" panose="020B0604020202020204" pitchFamily="34" charset="0"/>
            </a:endParaRPr>
          </a:p>
        </p:txBody>
      </p:sp>
      <p:sp>
        <p:nvSpPr>
          <p:cNvPr id="8" name="Rounded Rectangle 7"/>
          <p:cNvSpPr/>
          <p:nvPr/>
        </p:nvSpPr>
        <p:spPr>
          <a:xfrm>
            <a:off x="8786948" y="1416013"/>
            <a:ext cx="2795452" cy="431075"/>
          </a:xfrm>
          <a:prstGeom prst="roundRect">
            <a:avLst/>
          </a:prstGeom>
          <a:no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
          </a:p>
        </p:txBody>
      </p:sp>
      <p:sp>
        <p:nvSpPr>
          <p:cNvPr id="9" name="Rounded Rectangle 8"/>
          <p:cNvSpPr/>
          <p:nvPr/>
        </p:nvSpPr>
        <p:spPr>
          <a:xfrm>
            <a:off x="8786948" y="2151724"/>
            <a:ext cx="2795452" cy="431075"/>
          </a:xfrm>
          <a:prstGeom prst="roundRect">
            <a:avLst/>
          </a:prstGeom>
          <a:no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
          </a:p>
        </p:txBody>
      </p:sp>
      <p:sp>
        <p:nvSpPr>
          <p:cNvPr id="10" name="Rounded Rectangle 9"/>
          <p:cNvSpPr/>
          <p:nvPr/>
        </p:nvSpPr>
        <p:spPr>
          <a:xfrm>
            <a:off x="8786948" y="2887435"/>
            <a:ext cx="2795452" cy="431075"/>
          </a:xfrm>
          <a:prstGeom prst="roundRect">
            <a:avLst/>
          </a:prstGeom>
          <a:no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
          </a:p>
        </p:txBody>
      </p:sp>
      <p:sp>
        <p:nvSpPr>
          <p:cNvPr id="11" name="Rounded Rectangle 10"/>
          <p:cNvSpPr/>
          <p:nvPr/>
        </p:nvSpPr>
        <p:spPr>
          <a:xfrm>
            <a:off x="8786948" y="3623146"/>
            <a:ext cx="2795452" cy="431075"/>
          </a:xfrm>
          <a:prstGeom prst="roundRect">
            <a:avLst/>
          </a:prstGeom>
          <a:no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
          </a:p>
        </p:txBody>
      </p:sp>
      <p:sp>
        <p:nvSpPr>
          <p:cNvPr id="12" name="Rounded Rectangle 11"/>
          <p:cNvSpPr/>
          <p:nvPr/>
        </p:nvSpPr>
        <p:spPr>
          <a:xfrm>
            <a:off x="8786948" y="4358857"/>
            <a:ext cx="2795452" cy="431075"/>
          </a:xfrm>
          <a:prstGeom prst="roundRect">
            <a:avLst/>
          </a:prstGeom>
          <a:no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
          </a:p>
        </p:txBody>
      </p:sp>
      <p:cxnSp>
        <p:nvCxnSpPr>
          <p:cNvPr id="13" name="Straight Arrow Connector 12"/>
          <p:cNvCxnSpPr>
            <a:stCxn id="8" idx="2"/>
            <a:endCxn id="9" idx="0"/>
          </p:cNvCxnSpPr>
          <p:nvPr/>
        </p:nvCxnSpPr>
        <p:spPr>
          <a:xfrm>
            <a:off x="10184674" y="1847088"/>
            <a:ext cx="0" cy="3046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10184674" y="2582799"/>
            <a:ext cx="0" cy="3046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10184674" y="3314319"/>
            <a:ext cx="0" cy="3046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10184674" y="4054221"/>
            <a:ext cx="0" cy="3046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Content Placeholder 1"/>
          <p:cNvSpPr txBox="1">
            <a:spLocks/>
          </p:cNvSpPr>
          <p:nvPr/>
        </p:nvSpPr>
        <p:spPr>
          <a:xfrm>
            <a:off x="8852266" y="1542452"/>
            <a:ext cx="2656111" cy="224245"/>
          </a:xfrm>
          <a:prstGeom prst="rect">
            <a:avLst/>
          </a:prstGeom>
        </p:spPr>
        <p:txBody>
          <a:bodyPr vert="horz">
            <a:normAutofit lnSpcReduction="10000"/>
          </a:bodyPr>
          <a:lst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0" indent="0">
              <a:lnSpc>
                <a:spcPct val="80000"/>
              </a:lnSpc>
              <a:spcBef>
                <a:spcPct val="0"/>
              </a:spcBef>
              <a:buFont typeface="Wingdings 2"/>
              <a:buNone/>
            </a:pPr>
            <a:r>
              <a:rPr lang="en-GB" sz="1100" dirty="0" smtClean="0">
                <a:latin typeface="Arial" panose="020B0604020202020204" pitchFamily="34" charset="0"/>
                <a:cs typeface="Arial" panose="020B0604020202020204" pitchFamily="34" charset="0"/>
              </a:rPr>
              <a:t>Passing the Dataset(Alphabet/Number)</a:t>
            </a:r>
            <a:endParaRPr lang="en-GB" sz="1100" dirty="0">
              <a:latin typeface="Arial" panose="020B0604020202020204" pitchFamily="34" charset="0"/>
              <a:cs typeface="Arial" panose="020B0604020202020204" pitchFamily="34" charset="0"/>
            </a:endParaRPr>
          </a:p>
        </p:txBody>
      </p:sp>
      <p:sp>
        <p:nvSpPr>
          <p:cNvPr id="18" name="Content Placeholder 1"/>
          <p:cNvSpPr txBox="1">
            <a:spLocks/>
          </p:cNvSpPr>
          <p:nvPr/>
        </p:nvSpPr>
        <p:spPr>
          <a:xfrm>
            <a:off x="8852265" y="2280776"/>
            <a:ext cx="2656111" cy="224245"/>
          </a:xfrm>
          <a:prstGeom prst="rect">
            <a:avLst/>
          </a:prstGeom>
        </p:spPr>
        <p:txBody>
          <a:bodyPr vert="horz">
            <a:normAutofit lnSpcReduction="10000"/>
          </a:bodyPr>
          <a:lst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0" indent="0">
              <a:lnSpc>
                <a:spcPct val="80000"/>
              </a:lnSpc>
              <a:spcBef>
                <a:spcPct val="0"/>
              </a:spcBef>
              <a:buFont typeface="Wingdings 2"/>
              <a:buNone/>
            </a:pPr>
            <a:r>
              <a:rPr lang="en-GB" sz="1100" dirty="0" smtClean="0">
                <a:latin typeface="Arial" panose="020B0604020202020204" pitchFamily="34" charset="0"/>
                <a:cs typeface="Arial" panose="020B0604020202020204" pitchFamily="34" charset="0"/>
              </a:rPr>
              <a:t>Encoding the data using scalar encoder</a:t>
            </a:r>
            <a:endParaRPr lang="en-GB" sz="1100" dirty="0">
              <a:latin typeface="Arial" panose="020B0604020202020204" pitchFamily="34" charset="0"/>
              <a:cs typeface="Arial" panose="020B0604020202020204" pitchFamily="34" charset="0"/>
            </a:endParaRPr>
          </a:p>
        </p:txBody>
      </p:sp>
      <p:sp>
        <p:nvSpPr>
          <p:cNvPr id="19" name="Content Placeholder 1"/>
          <p:cNvSpPr txBox="1">
            <a:spLocks/>
          </p:cNvSpPr>
          <p:nvPr/>
        </p:nvSpPr>
        <p:spPr>
          <a:xfrm>
            <a:off x="8725989" y="2972181"/>
            <a:ext cx="2843344" cy="340505"/>
          </a:xfrm>
          <a:prstGeom prst="rect">
            <a:avLst/>
          </a:prstGeom>
        </p:spPr>
        <p:txBody>
          <a:bodyPr vert="horz">
            <a:normAutofit lnSpcReduction="10000"/>
          </a:bodyPr>
          <a:lst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0" indent="0" algn="ctr">
              <a:lnSpc>
                <a:spcPct val="80000"/>
              </a:lnSpc>
              <a:spcBef>
                <a:spcPct val="0"/>
              </a:spcBef>
              <a:buFont typeface="Wingdings 2"/>
              <a:buNone/>
            </a:pPr>
            <a:r>
              <a:rPr lang="en-GB" sz="1100" dirty="0" smtClean="0">
                <a:latin typeface="Arial" panose="020B0604020202020204" pitchFamily="34" charset="0"/>
                <a:cs typeface="Arial" panose="020B0604020202020204" pitchFamily="34" charset="0"/>
              </a:rPr>
              <a:t>Stabilizing the spatial pooler for each input through several iterations</a:t>
            </a:r>
            <a:endParaRPr lang="en-GB" sz="1100" dirty="0">
              <a:latin typeface="Arial" panose="020B0604020202020204" pitchFamily="34" charset="0"/>
              <a:cs typeface="Arial" panose="020B0604020202020204" pitchFamily="34" charset="0"/>
            </a:endParaRPr>
          </a:p>
        </p:txBody>
      </p:sp>
      <p:sp>
        <p:nvSpPr>
          <p:cNvPr id="20" name="Content Placeholder 1"/>
          <p:cNvSpPr txBox="1">
            <a:spLocks/>
          </p:cNvSpPr>
          <p:nvPr/>
        </p:nvSpPr>
        <p:spPr>
          <a:xfrm>
            <a:off x="8732521" y="3727650"/>
            <a:ext cx="2895597" cy="264440"/>
          </a:xfrm>
          <a:prstGeom prst="rect">
            <a:avLst/>
          </a:prstGeom>
        </p:spPr>
        <p:txBody>
          <a:bodyPr vert="horz">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0" indent="0" algn="ctr">
              <a:lnSpc>
                <a:spcPct val="80000"/>
              </a:lnSpc>
              <a:spcBef>
                <a:spcPct val="0"/>
              </a:spcBef>
              <a:buFont typeface="Wingdings 2"/>
              <a:buNone/>
            </a:pPr>
            <a:r>
              <a:rPr lang="en-GB" sz="1050" dirty="0" smtClean="0">
                <a:latin typeface="Arial" panose="020B0604020202020204" pitchFamily="34" charset="0"/>
                <a:cs typeface="Arial" panose="020B0604020202020204" pitchFamily="34" charset="0"/>
              </a:rPr>
              <a:t>Recognizing Temporal sequence within data</a:t>
            </a:r>
            <a:endParaRPr lang="en-GB" sz="1050" dirty="0">
              <a:latin typeface="Arial" panose="020B0604020202020204" pitchFamily="34" charset="0"/>
              <a:cs typeface="Arial" panose="020B0604020202020204" pitchFamily="34" charset="0"/>
            </a:endParaRPr>
          </a:p>
        </p:txBody>
      </p:sp>
      <p:sp>
        <p:nvSpPr>
          <p:cNvPr id="21" name="Content Placeholder 1"/>
          <p:cNvSpPr txBox="1">
            <a:spLocks/>
          </p:cNvSpPr>
          <p:nvPr/>
        </p:nvSpPr>
        <p:spPr>
          <a:xfrm>
            <a:off x="8786948" y="4466228"/>
            <a:ext cx="2895597" cy="264440"/>
          </a:xfrm>
          <a:prstGeom prst="rect">
            <a:avLst/>
          </a:prstGeom>
        </p:spPr>
        <p:txBody>
          <a:bodyPr vert="horz">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0" indent="0" algn="ctr">
              <a:lnSpc>
                <a:spcPct val="80000"/>
              </a:lnSpc>
              <a:spcBef>
                <a:spcPct val="0"/>
              </a:spcBef>
              <a:buFont typeface="Wingdings 2"/>
              <a:buNone/>
            </a:pPr>
            <a:r>
              <a:rPr lang="en-GB" sz="1050" dirty="0" smtClean="0">
                <a:latin typeface="Arial" panose="020B0604020202020204" pitchFamily="34" charset="0"/>
                <a:cs typeface="Arial" panose="020B0604020202020204" pitchFamily="34" charset="0"/>
              </a:rPr>
              <a:t>Making a Prediction</a:t>
            </a:r>
            <a:endParaRPr lang="en-GB" sz="105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51353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tion on brainstormin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Business brainstorming presentation.potx" id="{DE77CA07-3D7A-4CF2-AF02-587F794CB3CB}" vid="{13C2A94F-C0A1-4622-B71C-29A3B00D5E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brainstorming presentation</Template>
  <TotalTime>991</TotalTime>
  <Words>1051</Words>
  <Application>Microsoft Office PowerPoint</Application>
  <PresentationFormat>Widescreen</PresentationFormat>
  <Paragraphs>126</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Century Gothic</vt:lpstr>
      <vt:lpstr>Palatino Linotype</vt:lpstr>
      <vt:lpstr>Wingdings 2</vt:lpstr>
      <vt:lpstr>Presentation on brainstorming</vt:lpstr>
      <vt:lpstr>Enhanced Multi-Sequence Learning with Improved Accuracy</vt:lpstr>
      <vt:lpstr>TABLE OF CONTENT</vt:lpstr>
      <vt:lpstr>Problem Statement </vt:lpstr>
      <vt:lpstr>Introduction to Multi-Sequence Learning &amp; HTM</vt:lpstr>
      <vt:lpstr>Introduction to Scalar Encoders and HTM Prediction Engine</vt:lpstr>
      <vt:lpstr>Methodology</vt:lpstr>
      <vt:lpstr>Methodology</vt:lpstr>
      <vt:lpstr>Implementation</vt:lpstr>
      <vt:lpstr>Implementation</vt:lpstr>
      <vt:lpstr>Flow chart for Enhance Multi Sequence Learning Experiment:</vt:lpstr>
      <vt:lpstr>Results</vt:lpstr>
      <vt:lpstr>Results</vt:lpstr>
      <vt:lpstr>Conclusion</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Enhancing Multi-Sequence Learning with accuracy</dc:title>
  <dc:creator>Microsoft account</dc:creator>
  <cp:lastModifiedBy>user</cp:lastModifiedBy>
  <cp:revision>74</cp:revision>
  <dcterms:created xsi:type="dcterms:W3CDTF">2024-03-30T14:50:38Z</dcterms:created>
  <dcterms:modified xsi:type="dcterms:W3CDTF">2024-04-03T09:49:36Z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