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5C077-43C5-4A07-B7EA-00148DF4E8CC}" v="3" dt="2020-05-14T04:58:3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小坂 昌輝(Masaki Kosaka)_SCC" userId="S::kosakam2@sc.sumitomo-chem.co.jp::26889dd0-3516-41f4-84c9-44e6c5364203" providerId="AD" clId="Web-{3ED5C077-43C5-4A07-B7EA-00148DF4E8CC}"/>
    <pc:docChg chg="modSld">
      <pc:chgData name="KO小坂 昌輝(Masaki Kosaka)_SCC" userId="S::kosakam2@sc.sumitomo-chem.co.jp::26889dd0-3516-41f4-84c9-44e6c5364203" providerId="AD" clId="Web-{3ED5C077-43C5-4A07-B7EA-00148DF4E8CC}" dt="2020-05-14T04:58:29.847" v="1" actId="20577"/>
      <pc:docMkLst>
        <pc:docMk/>
      </pc:docMkLst>
      <pc:sldChg chg="modSp">
        <pc:chgData name="KO小坂 昌輝(Masaki Kosaka)_SCC" userId="S::kosakam2@sc.sumitomo-chem.co.jp::26889dd0-3516-41f4-84c9-44e6c5364203" providerId="AD" clId="Web-{3ED5C077-43C5-4A07-B7EA-00148DF4E8CC}" dt="2020-05-14T04:58:29.847" v="0" actId="20577"/>
        <pc:sldMkLst>
          <pc:docMk/>
          <pc:sldMk cId="2476923071" sldId="271"/>
        </pc:sldMkLst>
        <pc:spChg chg="mod">
          <ac:chgData name="KO小坂 昌輝(Masaki Kosaka)_SCC" userId="S::kosakam2@sc.sumitomo-chem.co.jp::26889dd0-3516-41f4-84c9-44e6c5364203" providerId="AD" clId="Web-{3ED5C077-43C5-4A07-B7EA-00148DF4E8CC}" dt="2020-05-14T04:58:29.847" v="0" actId="20577"/>
          <ac:spMkLst>
            <pc:docMk/>
            <pc:sldMk cId="2476923071" sldId="271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48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81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58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7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7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1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1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D1A9-5DD7-430B-B9E9-17212BE7A3B6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5050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5050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5050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5050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Aruneko/items/c79810b0b015bebf30b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conda.com/products/individual#linux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nyoo.hatenablog.com/entry/2019/11/30/002503#section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hyperlink" Target="https://xenonpy.readthedocs.io/en/latest/install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tgen.org/index.html#getting-pymatgen" TargetMode="External"/><Relationship Id="rId2" Type="http://schemas.openxmlformats.org/officeDocument/2006/relationships/hyperlink" Target="https://xenonpy.readthedocs.io/en/latest/install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rdkit.org/docs/Install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xenonpy.readthedocs.io/en/latest/installation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enonpy.readthedocs.io/en/latest/installation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enonpy.readthedocs.io/en/latest/installatio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.8888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xenonpy.readthedocs.io/en/latest/tutorials/2-descripto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M-asaki-K/XenonPy-study/blob/master/Xenonpy_compositiondescriptor_tutorial_and_test%20(1)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qiita.com/Aruneko/items/c79810b0b015bebf30b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組成式から記述子を生成してみよう！</a:t>
            </a:r>
            <a:br>
              <a:rPr kumimoji="1" lang="en-US" altLang="ja-JP" dirty="0"/>
            </a:br>
            <a:r>
              <a:rPr lang="en-US" altLang="ja-JP" dirty="0" err="1"/>
              <a:t>Xenonpy</a:t>
            </a:r>
            <a:r>
              <a:rPr lang="ja-JP" altLang="en-US" dirty="0"/>
              <a:t>インストールマニュアル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Masaki</a:t>
            </a:r>
            <a:r>
              <a:rPr kumimoji="1" lang="ja-JP" altLang="en-US" dirty="0"/>
              <a:t> </a:t>
            </a:r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Lab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WSL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gcc</a:t>
            </a:r>
            <a:r>
              <a:rPr kumimoji="1" lang="ja-JP" altLang="en-US" dirty="0"/>
              <a:t>のインストール）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50" y="1089333"/>
            <a:ext cx="7681899" cy="432106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720001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https://qiita.com/Aruneko/items/c79810b0b015bebf30bb</a:t>
            </a:r>
            <a:r>
              <a:rPr lang="ja-JP" altLang="en-US" dirty="0"/>
              <a:t>　</a:t>
            </a:r>
          </a:p>
        </p:txBody>
      </p:sp>
      <p:sp>
        <p:nvSpPr>
          <p:cNvPr id="6" name="フリーフォーム 5"/>
          <p:cNvSpPr/>
          <p:nvPr/>
        </p:nvSpPr>
        <p:spPr>
          <a:xfrm>
            <a:off x="2941320" y="1500285"/>
            <a:ext cx="5412403" cy="1441035"/>
          </a:xfrm>
          <a:custGeom>
            <a:avLst/>
            <a:gdLst>
              <a:gd name="connsiteX0" fmla="*/ 335280 w 5412403"/>
              <a:gd name="connsiteY0" fmla="*/ 1060035 h 1441035"/>
              <a:gd name="connsiteX1" fmla="*/ 289560 w 5412403"/>
              <a:gd name="connsiteY1" fmla="*/ 983835 h 1441035"/>
              <a:gd name="connsiteX2" fmla="*/ 335280 w 5412403"/>
              <a:gd name="connsiteY2" fmla="*/ 816195 h 1441035"/>
              <a:gd name="connsiteX3" fmla="*/ 350520 w 5412403"/>
              <a:gd name="connsiteY3" fmla="*/ 724755 h 1441035"/>
              <a:gd name="connsiteX4" fmla="*/ 381000 w 5412403"/>
              <a:gd name="connsiteY4" fmla="*/ 602835 h 1441035"/>
              <a:gd name="connsiteX5" fmla="*/ 396240 w 5412403"/>
              <a:gd name="connsiteY5" fmla="*/ 541875 h 1441035"/>
              <a:gd name="connsiteX6" fmla="*/ 411480 w 5412403"/>
              <a:gd name="connsiteY6" fmla="*/ 419955 h 1441035"/>
              <a:gd name="connsiteX7" fmla="*/ 396240 w 5412403"/>
              <a:gd name="connsiteY7" fmla="*/ 313275 h 1441035"/>
              <a:gd name="connsiteX8" fmla="*/ 335280 w 5412403"/>
              <a:gd name="connsiteY8" fmla="*/ 298035 h 1441035"/>
              <a:gd name="connsiteX9" fmla="*/ 274320 w 5412403"/>
              <a:gd name="connsiteY9" fmla="*/ 252315 h 1441035"/>
              <a:gd name="connsiteX10" fmla="*/ 243840 w 5412403"/>
              <a:gd name="connsiteY10" fmla="*/ 145635 h 1441035"/>
              <a:gd name="connsiteX11" fmla="*/ 228600 w 5412403"/>
              <a:gd name="connsiteY11" fmla="*/ 99915 h 1441035"/>
              <a:gd name="connsiteX12" fmla="*/ 243840 w 5412403"/>
              <a:gd name="connsiteY12" fmla="*/ 8475 h 1441035"/>
              <a:gd name="connsiteX13" fmla="*/ 533400 w 5412403"/>
              <a:gd name="connsiteY13" fmla="*/ 54195 h 1441035"/>
              <a:gd name="connsiteX14" fmla="*/ 1082040 w 5412403"/>
              <a:gd name="connsiteY14" fmla="*/ 69435 h 1441035"/>
              <a:gd name="connsiteX15" fmla="*/ 1264920 w 5412403"/>
              <a:gd name="connsiteY15" fmla="*/ 99915 h 1441035"/>
              <a:gd name="connsiteX16" fmla="*/ 1325880 w 5412403"/>
              <a:gd name="connsiteY16" fmla="*/ 115155 h 1441035"/>
              <a:gd name="connsiteX17" fmla="*/ 1584960 w 5412403"/>
              <a:gd name="connsiteY17" fmla="*/ 145635 h 1441035"/>
              <a:gd name="connsiteX18" fmla="*/ 1737360 w 5412403"/>
              <a:gd name="connsiteY18" fmla="*/ 176115 h 1441035"/>
              <a:gd name="connsiteX19" fmla="*/ 1859280 w 5412403"/>
              <a:gd name="connsiteY19" fmla="*/ 206595 h 1441035"/>
              <a:gd name="connsiteX20" fmla="*/ 1905000 w 5412403"/>
              <a:gd name="connsiteY20" fmla="*/ 221835 h 1441035"/>
              <a:gd name="connsiteX21" fmla="*/ 2042160 w 5412403"/>
              <a:gd name="connsiteY21" fmla="*/ 237075 h 1441035"/>
              <a:gd name="connsiteX22" fmla="*/ 2179320 w 5412403"/>
              <a:gd name="connsiteY22" fmla="*/ 267555 h 1441035"/>
              <a:gd name="connsiteX23" fmla="*/ 2636520 w 5412403"/>
              <a:gd name="connsiteY23" fmla="*/ 298035 h 1441035"/>
              <a:gd name="connsiteX24" fmla="*/ 3124200 w 5412403"/>
              <a:gd name="connsiteY24" fmla="*/ 328515 h 1441035"/>
              <a:gd name="connsiteX25" fmla="*/ 3688080 w 5412403"/>
              <a:gd name="connsiteY25" fmla="*/ 313275 h 1441035"/>
              <a:gd name="connsiteX26" fmla="*/ 3870960 w 5412403"/>
              <a:gd name="connsiteY26" fmla="*/ 282795 h 1441035"/>
              <a:gd name="connsiteX27" fmla="*/ 3992880 w 5412403"/>
              <a:gd name="connsiteY27" fmla="*/ 267555 h 1441035"/>
              <a:gd name="connsiteX28" fmla="*/ 4053840 w 5412403"/>
              <a:gd name="connsiteY28" fmla="*/ 252315 h 1441035"/>
              <a:gd name="connsiteX29" fmla="*/ 4282440 w 5412403"/>
              <a:gd name="connsiteY29" fmla="*/ 221835 h 1441035"/>
              <a:gd name="connsiteX30" fmla="*/ 4678680 w 5412403"/>
              <a:gd name="connsiteY30" fmla="*/ 252315 h 1441035"/>
              <a:gd name="connsiteX31" fmla="*/ 4785360 w 5412403"/>
              <a:gd name="connsiteY31" fmla="*/ 282795 h 1441035"/>
              <a:gd name="connsiteX32" fmla="*/ 4846320 w 5412403"/>
              <a:gd name="connsiteY32" fmla="*/ 298035 h 1441035"/>
              <a:gd name="connsiteX33" fmla="*/ 4953000 w 5412403"/>
              <a:gd name="connsiteY33" fmla="*/ 328515 h 1441035"/>
              <a:gd name="connsiteX34" fmla="*/ 5059680 w 5412403"/>
              <a:gd name="connsiteY34" fmla="*/ 389475 h 1441035"/>
              <a:gd name="connsiteX35" fmla="*/ 5120640 w 5412403"/>
              <a:gd name="connsiteY35" fmla="*/ 404715 h 1441035"/>
              <a:gd name="connsiteX36" fmla="*/ 5181600 w 5412403"/>
              <a:gd name="connsiteY36" fmla="*/ 435195 h 1441035"/>
              <a:gd name="connsiteX37" fmla="*/ 5242560 w 5412403"/>
              <a:gd name="connsiteY37" fmla="*/ 511395 h 1441035"/>
              <a:gd name="connsiteX38" fmla="*/ 5349240 w 5412403"/>
              <a:gd name="connsiteY38" fmla="*/ 618075 h 1441035"/>
              <a:gd name="connsiteX39" fmla="*/ 5379720 w 5412403"/>
              <a:gd name="connsiteY39" fmla="*/ 694275 h 1441035"/>
              <a:gd name="connsiteX40" fmla="*/ 5410200 w 5412403"/>
              <a:gd name="connsiteY40" fmla="*/ 739995 h 1441035"/>
              <a:gd name="connsiteX41" fmla="*/ 5334000 w 5412403"/>
              <a:gd name="connsiteY41" fmla="*/ 755235 h 1441035"/>
              <a:gd name="connsiteX42" fmla="*/ 5029200 w 5412403"/>
              <a:gd name="connsiteY42" fmla="*/ 785715 h 1441035"/>
              <a:gd name="connsiteX43" fmla="*/ 4953000 w 5412403"/>
              <a:gd name="connsiteY43" fmla="*/ 831435 h 1441035"/>
              <a:gd name="connsiteX44" fmla="*/ 4846320 w 5412403"/>
              <a:gd name="connsiteY44" fmla="*/ 861915 h 1441035"/>
              <a:gd name="connsiteX45" fmla="*/ 4541520 w 5412403"/>
              <a:gd name="connsiteY45" fmla="*/ 892395 h 1441035"/>
              <a:gd name="connsiteX46" fmla="*/ 4297680 w 5412403"/>
              <a:gd name="connsiteY46" fmla="*/ 922875 h 1441035"/>
              <a:gd name="connsiteX47" fmla="*/ 4175760 w 5412403"/>
              <a:gd name="connsiteY47" fmla="*/ 938115 h 1441035"/>
              <a:gd name="connsiteX48" fmla="*/ 3931920 w 5412403"/>
              <a:gd name="connsiteY48" fmla="*/ 968595 h 1441035"/>
              <a:gd name="connsiteX49" fmla="*/ 3810000 w 5412403"/>
              <a:gd name="connsiteY49" fmla="*/ 1014315 h 1441035"/>
              <a:gd name="connsiteX50" fmla="*/ 3749040 w 5412403"/>
              <a:gd name="connsiteY50" fmla="*/ 1029555 h 1441035"/>
              <a:gd name="connsiteX51" fmla="*/ 3627120 w 5412403"/>
              <a:gd name="connsiteY51" fmla="*/ 1060035 h 1441035"/>
              <a:gd name="connsiteX52" fmla="*/ 3566160 w 5412403"/>
              <a:gd name="connsiteY52" fmla="*/ 1105755 h 1441035"/>
              <a:gd name="connsiteX53" fmla="*/ 3505200 w 5412403"/>
              <a:gd name="connsiteY53" fmla="*/ 1120995 h 1441035"/>
              <a:gd name="connsiteX54" fmla="*/ 3444240 w 5412403"/>
              <a:gd name="connsiteY54" fmla="*/ 1151475 h 1441035"/>
              <a:gd name="connsiteX55" fmla="*/ 3368040 w 5412403"/>
              <a:gd name="connsiteY55" fmla="*/ 1197195 h 1441035"/>
              <a:gd name="connsiteX56" fmla="*/ 3322320 w 5412403"/>
              <a:gd name="connsiteY56" fmla="*/ 1227675 h 1441035"/>
              <a:gd name="connsiteX57" fmla="*/ 3276600 w 5412403"/>
              <a:gd name="connsiteY57" fmla="*/ 1242915 h 1441035"/>
              <a:gd name="connsiteX58" fmla="*/ 3032760 w 5412403"/>
              <a:gd name="connsiteY58" fmla="*/ 1334355 h 1441035"/>
              <a:gd name="connsiteX59" fmla="*/ 2910840 w 5412403"/>
              <a:gd name="connsiteY59" fmla="*/ 1364835 h 1441035"/>
              <a:gd name="connsiteX60" fmla="*/ 2819400 w 5412403"/>
              <a:gd name="connsiteY60" fmla="*/ 1395315 h 1441035"/>
              <a:gd name="connsiteX61" fmla="*/ 1844040 w 5412403"/>
              <a:gd name="connsiteY61" fmla="*/ 1410555 h 1441035"/>
              <a:gd name="connsiteX62" fmla="*/ 1402080 w 5412403"/>
              <a:gd name="connsiteY62" fmla="*/ 1441035 h 1441035"/>
              <a:gd name="connsiteX63" fmla="*/ 822960 w 5412403"/>
              <a:gd name="connsiteY63" fmla="*/ 1410555 h 1441035"/>
              <a:gd name="connsiteX64" fmla="*/ 624840 w 5412403"/>
              <a:gd name="connsiteY64" fmla="*/ 1380075 h 1441035"/>
              <a:gd name="connsiteX65" fmla="*/ 579120 w 5412403"/>
              <a:gd name="connsiteY65" fmla="*/ 1364835 h 1441035"/>
              <a:gd name="connsiteX66" fmla="*/ 518160 w 5412403"/>
              <a:gd name="connsiteY66" fmla="*/ 1349595 h 1441035"/>
              <a:gd name="connsiteX67" fmla="*/ 396240 w 5412403"/>
              <a:gd name="connsiteY67" fmla="*/ 1303875 h 1441035"/>
              <a:gd name="connsiteX68" fmla="*/ 335280 w 5412403"/>
              <a:gd name="connsiteY68" fmla="*/ 1288635 h 1441035"/>
              <a:gd name="connsiteX69" fmla="*/ 289560 w 5412403"/>
              <a:gd name="connsiteY69" fmla="*/ 1273395 h 1441035"/>
              <a:gd name="connsiteX70" fmla="*/ 167640 w 5412403"/>
              <a:gd name="connsiteY70" fmla="*/ 1242915 h 1441035"/>
              <a:gd name="connsiteX71" fmla="*/ 76200 w 5412403"/>
              <a:gd name="connsiteY71" fmla="*/ 1197195 h 1441035"/>
              <a:gd name="connsiteX72" fmla="*/ 15240 w 5412403"/>
              <a:gd name="connsiteY72" fmla="*/ 1120995 h 1441035"/>
              <a:gd name="connsiteX73" fmla="*/ 0 w 5412403"/>
              <a:gd name="connsiteY73" fmla="*/ 1075275 h 1441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412403" h="1441035">
                <a:moveTo>
                  <a:pt x="335280" y="1060035"/>
                </a:moveTo>
                <a:cubicBezTo>
                  <a:pt x="320040" y="1034635"/>
                  <a:pt x="291832" y="1013369"/>
                  <a:pt x="289560" y="983835"/>
                </a:cubicBezTo>
                <a:cubicBezTo>
                  <a:pt x="284175" y="913829"/>
                  <a:pt x="322041" y="875772"/>
                  <a:pt x="335280" y="816195"/>
                </a:cubicBezTo>
                <a:cubicBezTo>
                  <a:pt x="341983" y="786030"/>
                  <a:pt x="344045" y="754970"/>
                  <a:pt x="350520" y="724755"/>
                </a:cubicBezTo>
                <a:cubicBezTo>
                  <a:pt x="359297" y="683794"/>
                  <a:pt x="370840" y="643475"/>
                  <a:pt x="381000" y="602835"/>
                </a:cubicBezTo>
                <a:cubicBezTo>
                  <a:pt x="386080" y="582515"/>
                  <a:pt x="393642" y="562659"/>
                  <a:pt x="396240" y="541875"/>
                </a:cubicBezTo>
                <a:lnTo>
                  <a:pt x="411480" y="419955"/>
                </a:lnTo>
                <a:cubicBezTo>
                  <a:pt x="406400" y="384395"/>
                  <a:pt x="415278" y="343736"/>
                  <a:pt x="396240" y="313275"/>
                </a:cubicBezTo>
                <a:cubicBezTo>
                  <a:pt x="385139" y="295513"/>
                  <a:pt x="354014" y="307402"/>
                  <a:pt x="335280" y="298035"/>
                </a:cubicBezTo>
                <a:cubicBezTo>
                  <a:pt x="312562" y="286676"/>
                  <a:pt x="294640" y="267555"/>
                  <a:pt x="274320" y="252315"/>
                </a:cubicBezTo>
                <a:cubicBezTo>
                  <a:pt x="237780" y="142694"/>
                  <a:pt x="282112" y="279588"/>
                  <a:pt x="243840" y="145635"/>
                </a:cubicBezTo>
                <a:cubicBezTo>
                  <a:pt x="239427" y="130189"/>
                  <a:pt x="233680" y="115155"/>
                  <a:pt x="228600" y="99915"/>
                </a:cubicBezTo>
                <a:cubicBezTo>
                  <a:pt x="233680" y="69435"/>
                  <a:pt x="213983" y="16437"/>
                  <a:pt x="243840" y="8475"/>
                </a:cubicBezTo>
                <a:cubicBezTo>
                  <a:pt x="367538" y="-24511"/>
                  <a:pt x="428327" y="49069"/>
                  <a:pt x="533400" y="54195"/>
                </a:cubicBezTo>
                <a:cubicBezTo>
                  <a:pt x="716133" y="63109"/>
                  <a:pt x="899160" y="64355"/>
                  <a:pt x="1082040" y="69435"/>
                </a:cubicBezTo>
                <a:cubicBezTo>
                  <a:pt x="1143000" y="79595"/>
                  <a:pt x="1204178" y="88526"/>
                  <a:pt x="1264920" y="99915"/>
                </a:cubicBezTo>
                <a:cubicBezTo>
                  <a:pt x="1285507" y="103775"/>
                  <a:pt x="1305272" y="111408"/>
                  <a:pt x="1325880" y="115155"/>
                </a:cubicBezTo>
                <a:cubicBezTo>
                  <a:pt x="1408233" y="130128"/>
                  <a:pt x="1503223" y="137461"/>
                  <a:pt x="1584960" y="145635"/>
                </a:cubicBezTo>
                <a:cubicBezTo>
                  <a:pt x="1777212" y="193698"/>
                  <a:pt x="1475792" y="120065"/>
                  <a:pt x="1737360" y="176115"/>
                </a:cubicBezTo>
                <a:cubicBezTo>
                  <a:pt x="1778321" y="184892"/>
                  <a:pt x="1819539" y="193348"/>
                  <a:pt x="1859280" y="206595"/>
                </a:cubicBezTo>
                <a:cubicBezTo>
                  <a:pt x="1874520" y="211675"/>
                  <a:pt x="1889154" y="219194"/>
                  <a:pt x="1905000" y="221835"/>
                </a:cubicBezTo>
                <a:cubicBezTo>
                  <a:pt x="1950375" y="229398"/>
                  <a:pt x="1996440" y="231995"/>
                  <a:pt x="2042160" y="237075"/>
                </a:cubicBezTo>
                <a:cubicBezTo>
                  <a:pt x="2077049" y="245797"/>
                  <a:pt x="2145901" y="264037"/>
                  <a:pt x="2179320" y="267555"/>
                </a:cubicBezTo>
                <a:cubicBezTo>
                  <a:pt x="2240828" y="274030"/>
                  <a:pt x="2587740" y="294986"/>
                  <a:pt x="2636520" y="298035"/>
                </a:cubicBezTo>
                <a:cubicBezTo>
                  <a:pt x="2835297" y="331164"/>
                  <a:pt x="2795648" y="328515"/>
                  <a:pt x="3124200" y="328515"/>
                </a:cubicBezTo>
                <a:cubicBezTo>
                  <a:pt x="3312229" y="328515"/>
                  <a:pt x="3500120" y="318355"/>
                  <a:pt x="3688080" y="313275"/>
                </a:cubicBezTo>
                <a:cubicBezTo>
                  <a:pt x="3785872" y="293717"/>
                  <a:pt x="3757541" y="297918"/>
                  <a:pt x="3870960" y="282795"/>
                </a:cubicBezTo>
                <a:cubicBezTo>
                  <a:pt x="3911557" y="277382"/>
                  <a:pt x="3952481" y="274288"/>
                  <a:pt x="3992880" y="267555"/>
                </a:cubicBezTo>
                <a:cubicBezTo>
                  <a:pt x="4013540" y="264112"/>
                  <a:pt x="4033232" y="256062"/>
                  <a:pt x="4053840" y="252315"/>
                </a:cubicBezTo>
                <a:cubicBezTo>
                  <a:pt x="4100111" y="243902"/>
                  <a:pt x="4239982" y="227142"/>
                  <a:pt x="4282440" y="221835"/>
                </a:cubicBezTo>
                <a:cubicBezTo>
                  <a:pt x="4414520" y="231995"/>
                  <a:pt x="4546867" y="239134"/>
                  <a:pt x="4678680" y="252315"/>
                </a:cubicBezTo>
                <a:cubicBezTo>
                  <a:pt x="4715328" y="255980"/>
                  <a:pt x="4750369" y="272797"/>
                  <a:pt x="4785360" y="282795"/>
                </a:cubicBezTo>
                <a:cubicBezTo>
                  <a:pt x="4805499" y="288549"/>
                  <a:pt x="4826181" y="292281"/>
                  <a:pt x="4846320" y="298035"/>
                </a:cubicBezTo>
                <a:cubicBezTo>
                  <a:pt x="4999365" y="341762"/>
                  <a:pt x="4762429" y="280872"/>
                  <a:pt x="4953000" y="328515"/>
                </a:cubicBezTo>
                <a:cubicBezTo>
                  <a:pt x="4988560" y="348835"/>
                  <a:pt x="5022395" y="372527"/>
                  <a:pt x="5059680" y="389475"/>
                </a:cubicBezTo>
                <a:cubicBezTo>
                  <a:pt x="5078748" y="398142"/>
                  <a:pt x="5101028" y="397361"/>
                  <a:pt x="5120640" y="404715"/>
                </a:cubicBezTo>
                <a:cubicBezTo>
                  <a:pt x="5141912" y="412692"/>
                  <a:pt x="5161280" y="425035"/>
                  <a:pt x="5181600" y="435195"/>
                </a:cubicBezTo>
                <a:cubicBezTo>
                  <a:pt x="5201920" y="460595"/>
                  <a:pt x="5220580" y="487417"/>
                  <a:pt x="5242560" y="511395"/>
                </a:cubicBezTo>
                <a:cubicBezTo>
                  <a:pt x="5276542" y="548466"/>
                  <a:pt x="5349240" y="618075"/>
                  <a:pt x="5349240" y="618075"/>
                </a:cubicBezTo>
                <a:cubicBezTo>
                  <a:pt x="5359400" y="643475"/>
                  <a:pt x="5367486" y="669806"/>
                  <a:pt x="5379720" y="694275"/>
                </a:cubicBezTo>
                <a:cubicBezTo>
                  <a:pt x="5387911" y="710658"/>
                  <a:pt x="5421190" y="725342"/>
                  <a:pt x="5410200" y="739995"/>
                </a:cubicBezTo>
                <a:cubicBezTo>
                  <a:pt x="5394658" y="760717"/>
                  <a:pt x="5359286" y="749616"/>
                  <a:pt x="5334000" y="755235"/>
                </a:cubicBezTo>
                <a:cubicBezTo>
                  <a:pt x="5169691" y="791748"/>
                  <a:pt x="5388590" y="763253"/>
                  <a:pt x="5029200" y="785715"/>
                </a:cubicBezTo>
                <a:cubicBezTo>
                  <a:pt x="5003800" y="800955"/>
                  <a:pt x="4980343" y="820042"/>
                  <a:pt x="4953000" y="831435"/>
                </a:cubicBezTo>
                <a:cubicBezTo>
                  <a:pt x="4918862" y="845659"/>
                  <a:pt x="4882000" y="852184"/>
                  <a:pt x="4846320" y="861915"/>
                </a:cubicBezTo>
                <a:cubicBezTo>
                  <a:pt x="4721485" y="895961"/>
                  <a:pt x="4747431" y="879526"/>
                  <a:pt x="4541520" y="892395"/>
                </a:cubicBezTo>
                <a:cubicBezTo>
                  <a:pt x="4428969" y="929912"/>
                  <a:pt x="4528289" y="900912"/>
                  <a:pt x="4297680" y="922875"/>
                </a:cubicBezTo>
                <a:cubicBezTo>
                  <a:pt x="4256908" y="926758"/>
                  <a:pt x="4216436" y="933330"/>
                  <a:pt x="4175760" y="938115"/>
                </a:cubicBezTo>
                <a:cubicBezTo>
                  <a:pt x="3958083" y="963724"/>
                  <a:pt x="4119134" y="941850"/>
                  <a:pt x="3931920" y="968595"/>
                </a:cubicBezTo>
                <a:cubicBezTo>
                  <a:pt x="3891280" y="983835"/>
                  <a:pt x="3851176" y="1000590"/>
                  <a:pt x="3810000" y="1014315"/>
                </a:cubicBezTo>
                <a:cubicBezTo>
                  <a:pt x="3790129" y="1020939"/>
                  <a:pt x="3769179" y="1023801"/>
                  <a:pt x="3749040" y="1029555"/>
                </a:cubicBezTo>
                <a:cubicBezTo>
                  <a:pt x="3639694" y="1060797"/>
                  <a:pt x="3782042" y="1029051"/>
                  <a:pt x="3627120" y="1060035"/>
                </a:cubicBezTo>
                <a:cubicBezTo>
                  <a:pt x="3606800" y="1075275"/>
                  <a:pt x="3588878" y="1094396"/>
                  <a:pt x="3566160" y="1105755"/>
                </a:cubicBezTo>
                <a:cubicBezTo>
                  <a:pt x="3547426" y="1115122"/>
                  <a:pt x="3524812" y="1113641"/>
                  <a:pt x="3505200" y="1120995"/>
                </a:cubicBezTo>
                <a:cubicBezTo>
                  <a:pt x="3483928" y="1128972"/>
                  <a:pt x="3464099" y="1140442"/>
                  <a:pt x="3444240" y="1151475"/>
                </a:cubicBezTo>
                <a:cubicBezTo>
                  <a:pt x="3418346" y="1165860"/>
                  <a:pt x="3393159" y="1181496"/>
                  <a:pt x="3368040" y="1197195"/>
                </a:cubicBezTo>
                <a:cubicBezTo>
                  <a:pt x="3352508" y="1206903"/>
                  <a:pt x="3338703" y="1219484"/>
                  <a:pt x="3322320" y="1227675"/>
                </a:cubicBezTo>
                <a:cubicBezTo>
                  <a:pt x="3307952" y="1234859"/>
                  <a:pt x="3291515" y="1236949"/>
                  <a:pt x="3276600" y="1242915"/>
                </a:cubicBezTo>
                <a:cubicBezTo>
                  <a:pt x="3174406" y="1283792"/>
                  <a:pt x="3145855" y="1306081"/>
                  <a:pt x="3032760" y="1334355"/>
                </a:cubicBezTo>
                <a:cubicBezTo>
                  <a:pt x="2992120" y="1344515"/>
                  <a:pt x="2950581" y="1351588"/>
                  <a:pt x="2910840" y="1364835"/>
                </a:cubicBezTo>
                <a:cubicBezTo>
                  <a:pt x="2880360" y="1374995"/>
                  <a:pt x="2851499" y="1393939"/>
                  <a:pt x="2819400" y="1395315"/>
                </a:cubicBezTo>
                <a:cubicBezTo>
                  <a:pt x="2494539" y="1409238"/>
                  <a:pt x="2169160" y="1405475"/>
                  <a:pt x="1844040" y="1410555"/>
                </a:cubicBezTo>
                <a:cubicBezTo>
                  <a:pt x="1769539" y="1416286"/>
                  <a:pt x="1460195" y="1441035"/>
                  <a:pt x="1402080" y="1441035"/>
                </a:cubicBezTo>
                <a:cubicBezTo>
                  <a:pt x="1317709" y="1441035"/>
                  <a:pt x="958739" y="1426222"/>
                  <a:pt x="822960" y="1410555"/>
                </a:cubicBezTo>
                <a:cubicBezTo>
                  <a:pt x="756583" y="1402896"/>
                  <a:pt x="690880" y="1390235"/>
                  <a:pt x="624840" y="1380075"/>
                </a:cubicBezTo>
                <a:cubicBezTo>
                  <a:pt x="609600" y="1374995"/>
                  <a:pt x="594566" y="1369248"/>
                  <a:pt x="579120" y="1364835"/>
                </a:cubicBezTo>
                <a:cubicBezTo>
                  <a:pt x="558981" y="1359081"/>
                  <a:pt x="538031" y="1356219"/>
                  <a:pt x="518160" y="1349595"/>
                </a:cubicBezTo>
                <a:cubicBezTo>
                  <a:pt x="476984" y="1335870"/>
                  <a:pt x="437416" y="1317600"/>
                  <a:pt x="396240" y="1303875"/>
                </a:cubicBezTo>
                <a:cubicBezTo>
                  <a:pt x="376369" y="1297251"/>
                  <a:pt x="355419" y="1294389"/>
                  <a:pt x="335280" y="1288635"/>
                </a:cubicBezTo>
                <a:cubicBezTo>
                  <a:pt x="319834" y="1284222"/>
                  <a:pt x="305058" y="1277622"/>
                  <a:pt x="289560" y="1273395"/>
                </a:cubicBezTo>
                <a:cubicBezTo>
                  <a:pt x="249145" y="1262373"/>
                  <a:pt x="205108" y="1261649"/>
                  <a:pt x="167640" y="1242915"/>
                </a:cubicBezTo>
                <a:lnTo>
                  <a:pt x="76200" y="1197195"/>
                </a:lnTo>
                <a:cubicBezTo>
                  <a:pt x="55880" y="1171795"/>
                  <a:pt x="32480" y="1148579"/>
                  <a:pt x="15240" y="1120995"/>
                </a:cubicBezTo>
                <a:cubicBezTo>
                  <a:pt x="6726" y="1107372"/>
                  <a:pt x="0" y="1075275"/>
                  <a:pt x="0" y="10752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578078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・同じページの下の方に書いてある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・これもインストールしておく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4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lang="ja-JP" altLang="en-US" dirty="0"/>
              <a:t>（ダウンロード）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720001"/>
            <a:ext cx="575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https://www.anaconda.com/products/individual#linux</a:t>
            </a:r>
            <a:r>
              <a:rPr lang="ja-JP" altLang="en-US" dirty="0"/>
              <a:t>　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0" y="1089333"/>
            <a:ext cx="7345680" cy="413194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Anaconda</a:t>
            </a:r>
            <a:r>
              <a:rPr lang="ja-JP" altLang="en-US" sz="3200" dirty="0">
                <a:solidFill>
                  <a:srgbClr val="505050"/>
                </a:solidFill>
              </a:rPr>
              <a:t>のホームページから、</a:t>
            </a:r>
            <a:r>
              <a:rPr lang="en-US" altLang="ja-JP" sz="3200" dirty="0">
                <a:solidFill>
                  <a:srgbClr val="505050"/>
                </a:solidFill>
              </a:rPr>
              <a:t>Linux</a:t>
            </a:r>
            <a:r>
              <a:rPr lang="ja-JP" altLang="en-US" sz="3200" dirty="0">
                <a:solidFill>
                  <a:srgbClr val="505050"/>
                </a:solidFill>
              </a:rPr>
              <a:t>版を落とす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（</a:t>
            </a:r>
            <a:r>
              <a:rPr kumimoji="1" lang="en-US" altLang="ja-JP" dirty="0"/>
              <a:t>Ubuntu</a:t>
            </a:r>
            <a:r>
              <a:rPr lang="ja-JP" altLang="en-US" dirty="0"/>
              <a:t>からインストール）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71" y="1089333"/>
            <a:ext cx="7246037" cy="4075896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0" y="720001"/>
            <a:ext cx="7437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https://penyoo.hatenablog.com/entry/2019/11/30/002503#section6</a:t>
            </a:r>
            <a:r>
              <a:rPr lang="ja-JP" altLang="en-US" dirty="0"/>
              <a:t>　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5165229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・リンク先に</a:t>
            </a:r>
            <a:r>
              <a:rPr lang="en-US" altLang="ja-JP" sz="3200" dirty="0">
                <a:solidFill>
                  <a:srgbClr val="505050"/>
                </a:solidFill>
              </a:rPr>
              <a:t>Ubuntu</a:t>
            </a:r>
            <a:r>
              <a:rPr lang="ja-JP" altLang="en-US" sz="3200" dirty="0">
                <a:solidFill>
                  <a:srgbClr val="505050"/>
                </a:solidFill>
              </a:rPr>
              <a:t>上での作業内容が書いてある（囲み部分）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en-US" altLang="ja-JP" sz="2000" dirty="0">
                <a:solidFill>
                  <a:srgbClr val="505050"/>
                </a:solidFill>
              </a:rPr>
              <a:t>※</a:t>
            </a:r>
            <a:r>
              <a:rPr lang="ja-JP" altLang="en-US" sz="2000" dirty="0">
                <a:solidFill>
                  <a:srgbClr val="505050"/>
                </a:solidFill>
              </a:rPr>
              <a:t>勿論ユーザ名は自分のです。ダウンロードに落とした</a:t>
            </a:r>
            <a:r>
              <a:rPr lang="en-US" altLang="ja-JP" sz="2000" dirty="0">
                <a:solidFill>
                  <a:srgbClr val="505050"/>
                </a:solidFill>
              </a:rPr>
              <a:t>Anaconda</a:t>
            </a:r>
            <a:r>
              <a:rPr lang="ja-JP" altLang="en-US" sz="2000" dirty="0">
                <a:solidFill>
                  <a:srgbClr val="505050"/>
                </a:solidFill>
              </a:rPr>
              <a:t>のプロパティを見れば番地名が分かります。</a:t>
            </a:r>
            <a:endParaRPr lang="en-US" altLang="ja-JP" sz="2000" dirty="0">
              <a:solidFill>
                <a:srgbClr val="505050"/>
              </a:solidFill>
            </a:endParaRPr>
          </a:p>
          <a:p>
            <a:pPr lvl="0"/>
            <a:r>
              <a:rPr lang="ja-JP" altLang="en-US" sz="2000" dirty="0">
                <a:solidFill>
                  <a:srgbClr val="505050"/>
                </a:solidFill>
              </a:rPr>
              <a:t>　バージョンは上記と違うので落とした</a:t>
            </a:r>
            <a:r>
              <a:rPr lang="en-US" altLang="ja-JP" sz="2000" dirty="0">
                <a:solidFill>
                  <a:srgbClr val="505050"/>
                </a:solidFill>
              </a:rPr>
              <a:t>Anaconda</a:t>
            </a:r>
            <a:r>
              <a:rPr lang="ja-JP" altLang="en-US" sz="2000" dirty="0">
                <a:solidFill>
                  <a:srgbClr val="505050"/>
                </a:solidFill>
              </a:rPr>
              <a:t>の名前を正確に入力ください。</a:t>
            </a:r>
            <a:endParaRPr lang="en-US" altLang="ja-JP" sz="20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・後は基本的に</a:t>
            </a:r>
            <a:r>
              <a:rPr lang="en-US" altLang="ja-JP" sz="3200" dirty="0">
                <a:solidFill>
                  <a:srgbClr val="505050"/>
                </a:solidFill>
              </a:rPr>
              <a:t>yes</a:t>
            </a:r>
            <a:r>
              <a:rPr lang="ja-JP" altLang="en-US" sz="3200" dirty="0">
                <a:solidFill>
                  <a:srgbClr val="505050"/>
                </a:solidFill>
              </a:rPr>
              <a:t>と答えて</a:t>
            </a:r>
            <a:r>
              <a:rPr lang="en-US" altLang="ja-JP" sz="3200" dirty="0">
                <a:solidFill>
                  <a:srgbClr val="505050"/>
                </a:solidFill>
              </a:rPr>
              <a:t>Enter</a:t>
            </a:r>
            <a:r>
              <a:rPr lang="ja-JP" altLang="en-US" sz="3200" dirty="0">
                <a:solidFill>
                  <a:srgbClr val="505050"/>
                </a:solidFill>
              </a:rPr>
              <a:t>を押すだけの簡単なお仕事です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3901440" y="2164080"/>
            <a:ext cx="4146101" cy="1234947"/>
          </a:xfrm>
          <a:custGeom>
            <a:avLst/>
            <a:gdLst>
              <a:gd name="connsiteX0" fmla="*/ 411480 w 4146101"/>
              <a:gd name="connsiteY0" fmla="*/ 990600 h 1234947"/>
              <a:gd name="connsiteX1" fmla="*/ 289560 w 4146101"/>
              <a:gd name="connsiteY1" fmla="*/ 1005840 h 1234947"/>
              <a:gd name="connsiteX2" fmla="*/ 304800 w 4146101"/>
              <a:gd name="connsiteY2" fmla="*/ 899160 h 1234947"/>
              <a:gd name="connsiteX3" fmla="*/ 335280 w 4146101"/>
              <a:gd name="connsiteY3" fmla="*/ 853440 h 1234947"/>
              <a:gd name="connsiteX4" fmla="*/ 426720 w 4146101"/>
              <a:gd name="connsiteY4" fmla="*/ 731520 h 1234947"/>
              <a:gd name="connsiteX5" fmla="*/ 746760 w 4146101"/>
              <a:gd name="connsiteY5" fmla="*/ 472440 h 1234947"/>
              <a:gd name="connsiteX6" fmla="*/ 914400 w 4146101"/>
              <a:gd name="connsiteY6" fmla="*/ 365760 h 1234947"/>
              <a:gd name="connsiteX7" fmla="*/ 1005840 w 4146101"/>
              <a:gd name="connsiteY7" fmla="*/ 289560 h 1234947"/>
              <a:gd name="connsiteX8" fmla="*/ 1051560 w 4146101"/>
              <a:gd name="connsiteY8" fmla="*/ 243840 h 1234947"/>
              <a:gd name="connsiteX9" fmla="*/ 1280160 w 4146101"/>
              <a:gd name="connsiteY9" fmla="*/ 76200 h 1234947"/>
              <a:gd name="connsiteX10" fmla="*/ 1325880 w 4146101"/>
              <a:gd name="connsiteY10" fmla="*/ 45720 h 1234947"/>
              <a:gd name="connsiteX11" fmla="*/ 2072640 w 4146101"/>
              <a:gd name="connsiteY11" fmla="*/ 45720 h 1234947"/>
              <a:gd name="connsiteX12" fmla="*/ 2316480 w 4146101"/>
              <a:gd name="connsiteY12" fmla="*/ 15240 h 1234947"/>
              <a:gd name="connsiteX13" fmla="*/ 2484120 w 4146101"/>
              <a:gd name="connsiteY13" fmla="*/ 0 h 1234947"/>
              <a:gd name="connsiteX14" fmla="*/ 2880360 w 4146101"/>
              <a:gd name="connsiteY14" fmla="*/ 15240 h 1234947"/>
              <a:gd name="connsiteX15" fmla="*/ 3017520 w 4146101"/>
              <a:gd name="connsiteY15" fmla="*/ 45720 h 1234947"/>
              <a:gd name="connsiteX16" fmla="*/ 3185160 w 4146101"/>
              <a:gd name="connsiteY16" fmla="*/ 60960 h 1234947"/>
              <a:gd name="connsiteX17" fmla="*/ 3246120 w 4146101"/>
              <a:gd name="connsiteY17" fmla="*/ 76200 h 1234947"/>
              <a:gd name="connsiteX18" fmla="*/ 3291840 w 4146101"/>
              <a:gd name="connsiteY18" fmla="*/ 91440 h 1234947"/>
              <a:gd name="connsiteX19" fmla="*/ 3505200 w 4146101"/>
              <a:gd name="connsiteY19" fmla="*/ 137160 h 1234947"/>
              <a:gd name="connsiteX20" fmla="*/ 3566160 w 4146101"/>
              <a:gd name="connsiteY20" fmla="*/ 152400 h 1234947"/>
              <a:gd name="connsiteX21" fmla="*/ 3764280 w 4146101"/>
              <a:gd name="connsiteY21" fmla="*/ 182880 h 1234947"/>
              <a:gd name="connsiteX22" fmla="*/ 3810000 w 4146101"/>
              <a:gd name="connsiteY22" fmla="*/ 198120 h 1234947"/>
              <a:gd name="connsiteX23" fmla="*/ 4023360 w 4146101"/>
              <a:gd name="connsiteY23" fmla="*/ 243840 h 1234947"/>
              <a:gd name="connsiteX24" fmla="*/ 4130040 w 4146101"/>
              <a:gd name="connsiteY24" fmla="*/ 289560 h 1234947"/>
              <a:gd name="connsiteX25" fmla="*/ 4145280 w 4146101"/>
              <a:gd name="connsiteY25" fmla="*/ 335280 h 1234947"/>
              <a:gd name="connsiteX26" fmla="*/ 4038600 w 4146101"/>
              <a:gd name="connsiteY26" fmla="*/ 441960 h 1234947"/>
              <a:gd name="connsiteX27" fmla="*/ 3870960 w 4146101"/>
              <a:gd name="connsiteY27" fmla="*/ 563880 h 1234947"/>
              <a:gd name="connsiteX28" fmla="*/ 3825240 w 4146101"/>
              <a:gd name="connsiteY28" fmla="*/ 609600 h 1234947"/>
              <a:gd name="connsiteX29" fmla="*/ 3810000 w 4146101"/>
              <a:gd name="connsiteY29" fmla="*/ 655320 h 1234947"/>
              <a:gd name="connsiteX30" fmla="*/ 3703320 w 4146101"/>
              <a:gd name="connsiteY30" fmla="*/ 807720 h 1234947"/>
              <a:gd name="connsiteX31" fmla="*/ 3672840 w 4146101"/>
              <a:gd name="connsiteY31" fmla="*/ 883920 h 1234947"/>
              <a:gd name="connsiteX32" fmla="*/ 3657600 w 4146101"/>
              <a:gd name="connsiteY32" fmla="*/ 944880 h 1234947"/>
              <a:gd name="connsiteX33" fmla="*/ 3627120 w 4146101"/>
              <a:gd name="connsiteY33" fmla="*/ 990600 h 1234947"/>
              <a:gd name="connsiteX34" fmla="*/ 3611880 w 4146101"/>
              <a:gd name="connsiteY34" fmla="*/ 1036320 h 1234947"/>
              <a:gd name="connsiteX35" fmla="*/ 3566160 w 4146101"/>
              <a:gd name="connsiteY35" fmla="*/ 1051560 h 1234947"/>
              <a:gd name="connsiteX36" fmla="*/ 3474720 w 4146101"/>
              <a:gd name="connsiteY36" fmla="*/ 1036320 h 1234947"/>
              <a:gd name="connsiteX37" fmla="*/ 3337560 w 4146101"/>
              <a:gd name="connsiteY37" fmla="*/ 914400 h 1234947"/>
              <a:gd name="connsiteX38" fmla="*/ 3291840 w 4146101"/>
              <a:gd name="connsiteY38" fmla="*/ 883920 h 1234947"/>
              <a:gd name="connsiteX39" fmla="*/ 3246120 w 4146101"/>
              <a:gd name="connsiteY39" fmla="*/ 838200 h 1234947"/>
              <a:gd name="connsiteX40" fmla="*/ 3124200 w 4146101"/>
              <a:gd name="connsiteY40" fmla="*/ 777240 h 1234947"/>
              <a:gd name="connsiteX41" fmla="*/ 3063240 w 4146101"/>
              <a:gd name="connsiteY41" fmla="*/ 746760 h 1234947"/>
              <a:gd name="connsiteX42" fmla="*/ 2712720 w 4146101"/>
              <a:gd name="connsiteY42" fmla="*/ 762000 h 1234947"/>
              <a:gd name="connsiteX43" fmla="*/ 2590800 w 4146101"/>
              <a:gd name="connsiteY43" fmla="*/ 792480 h 1234947"/>
              <a:gd name="connsiteX44" fmla="*/ 2529840 w 4146101"/>
              <a:gd name="connsiteY44" fmla="*/ 822960 h 1234947"/>
              <a:gd name="connsiteX45" fmla="*/ 2270760 w 4146101"/>
              <a:gd name="connsiteY45" fmla="*/ 838200 h 1234947"/>
              <a:gd name="connsiteX46" fmla="*/ 2103120 w 4146101"/>
              <a:gd name="connsiteY46" fmla="*/ 868680 h 1234947"/>
              <a:gd name="connsiteX47" fmla="*/ 1569720 w 4146101"/>
              <a:gd name="connsiteY47" fmla="*/ 914400 h 1234947"/>
              <a:gd name="connsiteX48" fmla="*/ 1219200 w 4146101"/>
              <a:gd name="connsiteY48" fmla="*/ 929640 h 1234947"/>
              <a:gd name="connsiteX49" fmla="*/ 1021080 w 4146101"/>
              <a:gd name="connsiteY49" fmla="*/ 944880 h 1234947"/>
              <a:gd name="connsiteX50" fmla="*/ 807720 w 4146101"/>
              <a:gd name="connsiteY50" fmla="*/ 1005840 h 1234947"/>
              <a:gd name="connsiteX51" fmla="*/ 670560 w 4146101"/>
              <a:gd name="connsiteY51" fmla="*/ 1036320 h 1234947"/>
              <a:gd name="connsiteX52" fmla="*/ 609600 w 4146101"/>
              <a:gd name="connsiteY52" fmla="*/ 1051560 h 1234947"/>
              <a:gd name="connsiteX53" fmla="*/ 487680 w 4146101"/>
              <a:gd name="connsiteY53" fmla="*/ 1097280 h 1234947"/>
              <a:gd name="connsiteX54" fmla="*/ 289560 w 4146101"/>
              <a:gd name="connsiteY54" fmla="*/ 1158240 h 1234947"/>
              <a:gd name="connsiteX55" fmla="*/ 167640 w 4146101"/>
              <a:gd name="connsiteY55" fmla="*/ 1203960 h 1234947"/>
              <a:gd name="connsiteX56" fmla="*/ 91440 w 4146101"/>
              <a:gd name="connsiteY56" fmla="*/ 1219200 h 1234947"/>
              <a:gd name="connsiteX57" fmla="*/ 0 w 4146101"/>
              <a:gd name="connsiteY57" fmla="*/ 1234440 h 123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146101" h="1234947">
                <a:moveTo>
                  <a:pt x="411480" y="990600"/>
                </a:moveTo>
                <a:cubicBezTo>
                  <a:pt x="370840" y="995680"/>
                  <a:pt x="320656" y="1032494"/>
                  <a:pt x="289560" y="1005840"/>
                </a:cubicBezTo>
                <a:cubicBezTo>
                  <a:pt x="262287" y="982463"/>
                  <a:pt x="294478" y="933566"/>
                  <a:pt x="304800" y="899160"/>
                </a:cubicBezTo>
                <a:cubicBezTo>
                  <a:pt x="310063" y="881616"/>
                  <a:pt x="324507" y="868253"/>
                  <a:pt x="335280" y="853440"/>
                </a:cubicBezTo>
                <a:cubicBezTo>
                  <a:pt x="365159" y="812356"/>
                  <a:pt x="390799" y="767441"/>
                  <a:pt x="426720" y="731520"/>
                </a:cubicBezTo>
                <a:cubicBezTo>
                  <a:pt x="544646" y="613594"/>
                  <a:pt x="559363" y="591692"/>
                  <a:pt x="746760" y="472440"/>
                </a:cubicBezTo>
                <a:cubicBezTo>
                  <a:pt x="802640" y="436880"/>
                  <a:pt x="863517" y="408163"/>
                  <a:pt x="914400" y="365760"/>
                </a:cubicBezTo>
                <a:cubicBezTo>
                  <a:pt x="944880" y="340360"/>
                  <a:pt x="976186" y="315919"/>
                  <a:pt x="1005840" y="289560"/>
                </a:cubicBezTo>
                <a:cubicBezTo>
                  <a:pt x="1021949" y="275241"/>
                  <a:pt x="1035451" y="258159"/>
                  <a:pt x="1051560" y="243840"/>
                </a:cubicBezTo>
                <a:cubicBezTo>
                  <a:pt x="1151800" y="154738"/>
                  <a:pt x="1156262" y="158798"/>
                  <a:pt x="1280160" y="76200"/>
                </a:cubicBezTo>
                <a:lnTo>
                  <a:pt x="1325880" y="45720"/>
                </a:lnTo>
                <a:cubicBezTo>
                  <a:pt x="1739703" y="62273"/>
                  <a:pt x="1665436" y="69673"/>
                  <a:pt x="2072640" y="45720"/>
                </a:cubicBezTo>
                <a:cubicBezTo>
                  <a:pt x="2322816" y="31004"/>
                  <a:pt x="2134111" y="36695"/>
                  <a:pt x="2316480" y="15240"/>
                </a:cubicBezTo>
                <a:cubicBezTo>
                  <a:pt x="2372206" y="8684"/>
                  <a:pt x="2428240" y="5080"/>
                  <a:pt x="2484120" y="0"/>
                </a:cubicBezTo>
                <a:cubicBezTo>
                  <a:pt x="2616200" y="5080"/>
                  <a:pt x="2748665" y="3952"/>
                  <a:pt x="2880360" y="15240"/>
                </a:cubicBezTo>
                <a:cubicBezTo>
                  <a:pt x="2927024" y="19240"/>
                  <a:pt x="2971203" y="38772"/>
                  <a:pt x="3017520" y="45720"/>
                </a:cubicBezTo>
                <a:cubicBezTo>
                  <a:pt x="3073010" y="54043"/>
                  <a:pt x="3129280" y="55880"/>
                  <a:pt x="3185160" y="60960"/>
                </a:cubicBezTo>
                <a:cubicBezTo>
                  <a:pt x="3205480" y="66040"/>
                  <a:pt x="3225981" y="70446"/>
                  <a:pt x="3246120" y="76200"/>
                </a:cubicBezTo>
                <a:cubicBezTo>
                  <a:pt x="3261566" y="80613"/>
                  <a:pt x="3276203" y="87761"/>
                  <a:pt x="3291840" y="91440"/>
                </a:cubicBezTo>
                <a:cubicBezTo>
                  <a:pt x="3362641" y="108099"/>
                  <a:pt x="3434197" y="121382"/>
                  <a:pt x="3505200" y="137160"/>
                </a:cubicBezTo>
                <a:cubicBezTo>
                  <a:pt x="3525647" y="141704"/>
                  <a:pt x="3545533" y="148760"/>
                  <a:pt x="3566160" y="152400"/>
                </a:cubicBezTo>
                <a:cubicBezTo>
                  <a:pt x="3631960" y="164012"/>
                  <a:pt x="3698240" y="172720"/>
                  <a:pt x="3764280" y="182880"/>
                </a:cubicBezTo>
                <a:cubicBezTo>
                  <a:pt x="3779520" y="187960"/>
                  <a:pt x="3794347" y="194508"/>
                  <a:pt x="3810000" y="198120"/>
                </a:cubicBezTo>
                <a:cubicBezTo>
                  <a:pt x="3900977" y="219115"/>
                  <a:pt x="3945278" y="221531"/>
                  <a:pt x="4023360" y="243840"/>
                </a:cubicBezTo>
                <a:cubicBezTo>
                  <a:pt x="4075683" y="258789"/>
                  <a:pt x="4075853" y="262467"/>
                  <a:pt x="4130040" y="289560"/>
                </a:cubicBezTo>
                <a:cubicBezTo>
                  <a:pt x="4135120" y="304800"/>
                  <a:pt x="4149693" y="319834"/>
                  <a:pt x="4145280" y="335280"/>
                </a:cubicBezTo>
                <a:cubicBezTo>
                  <a:pt x="4132775" y="379046"/>
                  <a:pt x="4071425" y="418514"/>
                  <a:pt x="4038600" y="441960"/>
                </a:cubicBezTo>
                <a:cubicBezTo>
                  <a:pt x="3979034" y="484507"/>
                  <a:pt x="3928704" y="506136"/>
                  <a:pt x="3870960" y="563880"/>
                </a:cubicBezTo>
                <a:lnTo>
                  <a:pt x="3825240" y="609600"/>
                </a:lnTo>
                <a:cubicBezTo>
                  <a:pt x="3820160" y="624840"/>
                  <a:pt x="3817970" y="641372"/>
                  <a:pt x="3810000" y="655320"/>
                </a:cubicBezTo>
                <a:cubicBezTo>
                  <a:pt x="3774073" y="718192"/>
                  <a:pt x="3732547" y="734653"/>
                  <a:pt x="3703320" y="807720"/>
                </a:cubicBezTo>
                <a:cubicBezTo>
                  <a:pt x="3693160" y="833120"/>
                  <a:pt x="3681491" y="857967"/>
                  <a:pt x="3672840" y="883920"/>
                </a:cubicBezTo>
                <a:cubicBezTo>
                  <a:pt x="3666216" y="903791"/>
                  <a:pt x="3665851" y="925628"/>
                  <a:pt x="3657600" y="944880"/>
                </a:cubicBezTo>
                <a:cubicBezTo>
                  <a:pt x="3650385" y="961715"/>
                  <a:pt x="3635311" y="974217"/>
                  <a:pt x="3627120" y="990600"/>
                </a:cubicBezTo>
                <a:cubicBezTo>
                  <a:pt x="3619936" y="1004968"/>
                  <a:pt x="3623239" y="1024961"/>
                  <a:pt x="3611880" y="1036320"/>
                </a:cubicBezTo>
                <a:cubicBezTo>
                  <a:pt x="3600521" y="1047679"/>
                  <a:pt x="3581400" y="1046480"/>
                  <a:pt x="3566160" y="1051560"/>
                </a:cubicBezTo>
                <a:cubicBezTo>
                  <a:pt x="3535680" y="1046480"/>
                  <a:pt x="3501217" y="1052218"/>
                  <a:pt x="3474720" y="1036320"/>
                </a:cubicBezTo>
                <a:cubicBezTo>
                  <a:pt x="3422266" y="1004848"/>
                  <a:pt x="3384553" y="953561"/>
                  <a:pt x="3337560" y="914400"/>
                </a:cubicBezTo>
                <a:cubicBezTo>
                  <a:pt x="3323489" y="902674"/>
                  <a:pt x="3305911" y="895646"/>
                  <a:pt x="3291840" y="883920"/>
                </a:cubicBezTo>
                <a:cubicBezTo>
                  <a:pt x="3275283" y="870122"/>
                  <a:pt x="3263362" y="851132"/>
                  <a:pt x="3246120" y="838200"/>
                </a:cubicBezTo>
                <a:cubicBezTo>
                  <a:pt x="3157802" y="771961"/>
                  <a:pt x="3197123" y="808493"/>
                  <a:pt x="3124200" y="777240"/>
                </a:cubicBezTo>
                <a:cubicBezTo>
                  <a:pt x="3103318" y="768291"/>
                  <a:pt x="3083560" y="756920"/>
                  <a:pt x="3063240" y="746760"/>
                </a:cubicBezTo>
                <a:cubicBezTo>
                  <a:pt x="2946400" y="751840"/>
                  <a:pt x="2829373" y="753668"/>
                  <a:pt x="2712720" y="762000"/>
                </a:cubicBezTo>
                <a:cubicBezTo>
                  <a:pt x="2684096" y="764045"/>
                  <a:pt x="2621819" y="779186"/>
                  <a:pt x="2590800" y="792480"/>
                </a:cubicBezTo>
                <a:cubicBezTo>
                  <a:pt x="2569918" y="801429"/>
                  <a:pt x="2552330" y="819747"/>
                  <a:pt x="2529840" y="822960"/>
                </a:cubicBezTo>
                <a:cubicBezTo>
                  <a:pt x="2444200" y="835194"/>
                  <a:pt x="2357120" y="833120"/>
                  <a:pt x="2270760" y="838200"/>
                </a:cubicBezTo>
                <a:cubicBezTo>
                  <a:pt x="2225553" y="847241"/>
                  <a:pt x="2146991" y="863805"/>
                  <a:pt x="2103120" y="868680"/>
                </a:cubicBezTo>
                <a:cubicBezTo>
                  <a:pt x="1967448" y="883755"/>
                  <a:pt x="1720073" y="906273"/>
                  <a:pt x="1569720" y="914400"/>
                </a:cubicBezTo>
                <a:cubicBezTo>
                  <a:pt x="1452940" y="920712"/>
                  <a:pt x="1335970" y="923153"/>
                  <a:pt x="1219200" y="929640"/>
                </a:cubicBezTo>
                <a:cubicBezTo>
                  <a:pt x="1153067" y="933314"/>
                  <a:pt x="1087120" y="939800"/>
                  <a:pt x="1021080" y="944880"/>
                </a:cubicBezTo>
                <a:cubicBezTo>
                  <a:pt x="881423" y="979794"/>
                  <a:pt x="1049167" y="936855"/>
                  <a:pt x="807720" y="1005840"/>
                </a:cubicBezTo>
                <a:cubicBezTo>
                  <a:pt x="742678" y="1024424"/>
                  <a:pt x="741270" y="1020607"/>
                  <a:pt x="670560" y="1036320"/>
                </a:cubicBezTo>
                <a:cubicBezTo>
                  <a:pt x="650113" y="1040864"/>
                  <a:pt x="629739" y="1045806"/>
                  <a:pt x="609600" y="1051560"/>
                </a:cubicBezTo>
                <a:cubicBezTo>
                  <a:pt x="556758" y="1066658"/>
                  <a:pt x="546727" y="1075808"/>
                  <a:pt x="487680" y="1097280"/>
                </a:cubicBezTo>
                <a:cubicBezTo>
                  <a:pt x="299870" y="1165575"/>
                  <a:pt x="497677" y="1088868"/>
                  <a:pt x="289560" y="1158240"/>
                </a:cubicBezTo>
                <a:cubicBezTo>
                  <a:pt x="247607" y="1172224"/>
                  <a:pt x="210444" y="1193259"/>
                  <a:pt x="167640" y="1203960"/>
                </a:cubicBezTo>
                <a:cubicBezTo>
                  <a:pt x="142510" y="1210242"/>
                  <a:pt x="116570" y="1212918"/>
                  <a:pt x="91440" y="1219200"/>
                </a:cubicBezTo>
                <a:cubicBezTo>
                  <a:pt x="11203" y="1239259"/>
                  <a:pt x="80814" y="1234440"/>
                  <a:pt x="0" y="123444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34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XenonPy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Pytorch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1089333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https://pytorch.org/get-started/locally/</a:t>
            </a:r>
            <a:r>
              <a:rPr lang="ja-JP" altLang="en-US" dirty="0"/>
              <a:t>　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840" y="1458665"/>
            <a:ext cx="7132320" cy="401193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・環境を選ぶと、適したコマンドが現れるのでこれを実行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XenonPy</a:t>
            </a:r>
            <a:r>
              <a:rPr lang="ja-JP" altLang="en-US" dirty="0"/>
              <a:t>（</a:t>
            </a:r>
            <a:r>
              <a:rPr lang="en-US" altLang="ja-JP" dirty="0" err="1"/>
              <a:t>pymatgen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1089333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https://pymatgen.org/index.html#getting-pymatgen</a:t>
            </a:r>
            <a:r>
              <a:rPr lang="ja-JP" altLang="en-US" dirty="0"/>
              <a:t>　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495" y="1458665"/>
            <a:ext cx="7458444" cy="419537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Via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 err="1">
                <a:solidFill>
                  <a:srgbClr val="505050"/>
                </a:solidFill>
              </a:rPr>
              <a:t>conda</a:t>
            </a:r>
            <a:r>
              <a:rPr lang="ja-JP" altLang="en-US" sz="3200" dirty="0">
                <a:solidFill>
                  <a:srgbClr val="505050"/>
                </a:solidFill>
              </a:rPr>
              <a:t>の</a:t>
            </a:r>
            <a:r>
              <a:rPr lang="en-US" altLang="ja-JP" sz="3200" dirty="0">
                <a:solidFill>
                  <a:srgbClr val="505050"/>
                </a:solidFill>
              </a:rPr>
              <a:t>2</a:t>
            </a:r>
            <a:r>
              <a:rPr lang="ja-JP" altLang="en-US" sz="3200" dirty="0">
                <a:solidFill>
                  <a:srgbClr val="505050"/>
                </a:solidFill>
              </a:rPr>
              <a:t>行（</a:t>
            </a:r>
            <a:r>
              <a:rPr lang="en-US" altLang="ja-JP" sz="3200" dirty="0" err="1">
                <a:solidFill>
                  <a:srgbClr val="505050"/>
                </a:solidFill>
              </a:rPr>
              <a:t>gcc</a:t>
            </a:r>
            <a:r>
              <a:rPr lang="ja-JP" altLang="en-US" sz="3200" dirty="0">
                <a:solidFill>
                  <a:srgbClr val="505050"/>
                </a:solidFill>
              </a:rPr>
              <a:t>は先にインストール済み）を実行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5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XenonPy</a:t>
            </a:r>
            <a:r>
              <a:rPr lang="ja-JP" altLang="en-US" dirty="0"/>
              <a:t>（</a:t>
            </a:r>
            <a:r>
              <a:rPr lang="en-US" altLang="ja-JP" dirty="0" err="1"/>
              <a:t>RDKit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1089333"/>
            <a:ext cx="404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https://www.rdkit.org/docs/Install.html</a:t>
            </a:r>
            <a:r>
              <a:rPr lang="ja-JP" altLang="en-US" dirty="0"/>
              <a:t> 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80" y="1458665"/>
            <a:ext cx="7203439" cy="405193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4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 err="1">
                <a:solidFill>
                  <a:srgbClr val="505050"/>
                </a:solidFill>
              </a:rPr>
              <a:t>conda</a:t>
            </a:r>
            <a:r>
              <a:rPr lang="en-US" altLang="ja-JP" sz="3200" dirty="0">
                <a:solidFill>
                  <a:srgbClr val="505050"/>
                </a:solidFill>
              </a:rPr>
              <a:t> forge package</a:t>
            </a:r>
            <a:r>
              <a:rPr lang="ja-JP" altLang="en-US" sz="3200" dirty="0">
                <a:solidFill>
                  <a:srgbClr val="505050"/>
                </a:solidFill>
              </a:rPr>
              <a:t>の行を実行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5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XenonPy</a:t>
            </a:r>
            <a:r>
              <a:rPr kumimoji="1" lang="ja-JP" altLang="en-US" dirty="0"/>
              <a:t>（本体）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1089333"/>
            <a:ext cx="7193280" cy="404622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0" y="5165229"/>
            <a:ext cx="12192000" cy="16927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1. Choose an environment preset and download it</a:t>
            </a: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2. Create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the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environment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and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install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packages…</a:t>
            </a:r>
            <a:r>
              <a:rPr lang="ja-JP" altLang="en-US" sz="3200">
                <a:solidFill>
                  <a:srgbClr val="505050"/>
                </a:solidFill>
              </a:rPr>
              <a:t>を実行</a:t>
            </a:r>
            <a:endParaRPr lang="en-US" altLang="ja-JP" sz="3200">
              <a:solidFill>
                <a:srgbClr val="505050"/>
              </a:solidFill>
            </a:endParaRPr>
          </a:p>
          <a:p>
            <a:pPr lvl="0"/>
            <a:r>
              <a:rPr lang="en-US" altLang="ja-JP" sz="2000" dirty="0">
                <a:solidFill>
                  <a:srgbClr val="505050"/>
                </a:solidFill>
              </a:rPr>
              <a:t>※$ curl -O https://raw.githubusercontent.com/yoshida-lab/XenonPy/master/conda_env/</a:t>
            </a:r>
            <a:r>
              <a:rPr lang="en-US" altLang="ja-JP" sz="2000" dirty="0">
                <a:solidFill>
                  <a:srgbClr val="C00000"/>
                </a:solidFill>
              </a:rPr>
              <a:t>cpu</a:t>
            </a:r>
            <a:r>
              <a:rPr lang="en-US" altLang="ja-JP" sz="2000" dirty="0">
                <a:solidFill>
                  <a:srgbClr val="505050"/>
                </a:solidFill>
              </a:rPr>
              <a:t>.yml</a:t>
            </a:r>
          </a:p>
          <a:p>
            <a:pPr lvl="0"/>
            <a:r>
              <a:rPr lang="ja-JP" altLang="en-US" sz="2000" dirty="0">
                <a:solidFill>
                  <a:srgbClr val="505050"/>
                </a:solidFill>
              </a:rPr>
              <a:t>　</a:t>
            </a:r>
            <a:r>
              <a:rPr lang="en-US" altLang="ja-JP" sz="2000" dirty="0">
                <a:solidFill>
                  <a:srgbClr val="505050"/>
                </a:solidFill>
              </a:rPr>
              <a:t> (GPU</a:t>
            </a:r>
            <a:r>
              <a:rPr lang="ja-JP" altLang="en-US" sz="2000" dirty="0">
                <a:solidFill>
                  <a:srgbClr val="505050"/>
                </a:solidFill>
              </a:rPr>
              <a:t>使わない想定</a:t>
            </a:r>
            <a:r>
              <a:rPr lang="en-US" altLang="ja-JP" sz="2000" dirty="0">
                <a:solidFill>
                  <a:srgbClr val="505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92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XenonPy</a:t>
            </a:r>
            <a:r>
              <a:rPr kumimoji="1" lang="ja-JP" altLang="en-US" dirty="0"/>
              <a:t>（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）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1089333"/>
            <a:ext cx="7330440" cy="412337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578078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4. Update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 err="1">
                <a:solidFill>
                  <a:srgbClr val="505050"/>
                </a:solidFill>
              </a:rPr>
              <a:t>XenonPy</a:t>
            </a:r>
            <a:r>
              <a:rPr lang="ja-JP" altLang="en-US" sz="3200" dirty="0">
                <a:solidFill>
                  <a:srgbClr val="505050"/>
                </a:solidFill>
              </a:rPr>
              <a:t>を実行</a:t>
            </a:r>
            <a:endParaRPr lang="en-US" altLang="ja-JP" sz="20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・最後に</a:t>
            </a:r>
            <a:r>
              <a:rPr lang="en-US" altLang="ja-JP" sz="3200" dirty="0">
                <a:solidFill>
                  <a:srgbClr val="505050"/>
                </a:solidFill>
              </a:rPr>
              <a:t>activate </a:t>
            </a:r>
            <a:r>
              <a:rPr lang="en-US" altLang="ja-JP" sz="3200" dirty="0" err="1">
                <a:solidFill>
                  <a:srgbClr val="505050"/>
                </a:solidFill>
              </a:rPr>
              <a:t>xenonpy</a:t>
            </a:r>
            <a:r>
              <a:rPr lang="ja-JP" altLang="en-US" sz="3200" dirty="0">
                <a:solidFill>
                  <a:srgbClr val="505050"/>
                </a:solidFill>
              </a:rPr>
              <a:t>と入力すれば、</a:t>
            </a:r>
            <a:r>
              <a:rPr lang="en-US" altLang="ja-JP" sz="3200" dirty="0" err="1">
                <a:solidFill>
                  <a:srgbClr val="505050"/>
                </a:solidFill>
              </a:rPr>
              <a:t>XenonPy</a:t>
            </a:r>
            <a:r>
              <a:rPr lang="ja-JP" altLang="en-US" sz="3200" dirty="0">
                <a:solidFill>
                  <a:srgbClr val="505050"/>
                </a:solidFill>
              </a:rPr>
              <a:t>が使える状態に</a:t>
            </a:r>
            <a:endParaRPr lang="en-US" altLang="ja-JP" sz="44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8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Tutorial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notebook</a:t>
            </a:r>
            <a:r>
              <a:rPr kumimoji="1" lang="ja-JP" altLang="en-US" dirty="0"/>
              <a:t>の起動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4795897"/>
            <a:ext cx="1219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 err="1">
                <a:solidFill>
                  <a:srgbClr val="505050"/>
                </a:solidFill>
              </a:rPr>
              <a:t>jupyter</a:t>
            </a:r>
            <a:r>
              <a:rPr lang="en-US" altLang="ja-JP" sz="3200" dirty="0">
                <a:solidFill>
                  <a:srgbClr val="505050"/>
                </a:solidFill>
              </a:rPr>
              <a:t> notebook –no-browser</a:t>
            </a:r>
            <a:r>
              <a:rPr lang="ja-JP" altLang="en-US" sz="3200" dirty="0">
                <a:solidFill>
                  <a:srgbClr val="505050"/>
                </a:solidFill>
              </a:rPr>
              <a:t>　で起動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  <a:hlinkClick r:id="rId2"/>
              </a:rPr>
              <a:t>http://localhost.8888/</a:t>
            </a:r>
            <a:r>
              <a:rPr lang="ja-JP" altLang="en-US" sz="3200" dirty="0">
                <a:solidFill>
                  <a:srgbClr val="505050"/>
                </a:solidFill>
              </a:rPr>
              <a:t>（正確にはターミナルに表示）に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  アクセスすれば使用可能に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token</a:t>
            </a:r>
            <a:r>
              <a:rPr lang="ja-JP" altLang="en-US" sz="3200" dirty="0">
                <a:solidFill>
                  <a:srgbClr val="505050"/>
                </a:solidFill>
              </a:rPr>
              <a:t>の入力はターミナル画面表示をコピーすれば</a:t>
            </a:r>
            <a:r>
              <a:rPr lang="en-US" altLang="ja-JP" sz="3200" dirty="0">
                <a:solidFill>
                  <a:srgbClr val="505050"/>
                </a:solidFill>
              </a:rPr>
              <a:t>OK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800816"/>
            <a:ext cx="6130652" cy="39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1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Tutorial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XenonPy</a:t>
            </a:r>
            <a:r>
              <a:rPr kumimoji="1" lang="ja-JP" altLang="en-US" dirty="0"/>
              <a:t>による記述子の計算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720001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https://xenonpy.readthedocs.io/en/latest/tutorials/2-descriptor.html</a:t>
            </a:r>
            <a:r>
              <a:rPr lang="ja-JP" altLang="en-US" dirty="0"/>
              <a:t> 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・基本的には</a:t>
            </a:r>
            <a:r>
              <a:rPr lang="en-US" altLang="ja-JP" sz="3200" dirty="0">
                <a:solidFill>
                  <a:srgbClr val="505050"/>
                </a:solidFill>
              </a:rPr>
              <a:t>web page</a:t>
            </a:r>
            <a:r>
              <a:rPr lang="ja-JP" altLang="en-US" sz="3200" dirty="0">
                <a:solidFill>
                  <a:srgbClr val="505050"/>
                </a:solidFill>
              </a:rPr>
              <a:t>上のコマンドをひたすら実行するだけ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・上記だとつまらないので、別のデータセットでも出来るか試しました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・私の</a:t>
            </a:r>
            <a:r>
              <a:rPr lang="en-US" altLang="ja-JP" sz="3200" dirty="0" err="1">
                <a:solidFill>
                  <a:srgbClr val="505050"/>
                </a:solidFill>
              </a:rPr>
              <a:t>github</a:t>
            </a:r>
            <a:r>
              <a:rPr lang="ja-JP" altLang="en-US" sz="3200" dirty="0">
                <a:solidFill>
                  <a:srgbClr val="505050"/>
                </a:solidFill>
              </a:rPr>
              <a:t>に掲載済み、バンドギャップ予測の結果は次回動画にて！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54" y="1427886"/>
            <a:ext cx="6841491" cy="384833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089332"/>
            <a:ext cx="13517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hlinkClick r:id="rId4"/>
              </a:rPr>
              <a:t>https://github.com/M-asaki-K/XenonPy-study/blob/master/Xenonpy_compositiondescriptor_tutorial_and_test%20(1).ipynb</a:t>
            </a:r>
            <a:r>
              <a:rPr lang="ja-JP" altLang="en-US" sz="16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54017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お断り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31985"/>
            <a:ext cx="10515600" cy="592601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当資料は</a:t>
            </a:r>
            <a:r>
              <a:rPr kumimoji="1" lang="en-US" altLang="ja-JP" dirty="0"/>
              <a:t>YouTube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Channel “Masaki</a:t>
            </a:r>
            <a:r>
              <a:rPr kumimoji="1" lang="ja-JP" altLang="en-US" dirty="0"/>
              <a:t> </a:t>
            </a:r>
            <a:r>
              <a:rPr kumimoji="1"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Lab”</a:t>
            </a:r>
            <a:r>
              <a:rPr lang="ja-JP" altLang="en-US" dirty="0"/>
              <a:t>の主催者である　　　小坂昌輝に帰属します</a:t>
            </a:r>
            <a:endParaRPr lang="en-US" altLang="ja-JP" dirty="0"/>
          </a:p>
          <a:p>
            <a:endParaRPr lang="en-US" altLang="ja-JP" sz="1400" dirty="0"/>
          </a:p>
          <a:p>
            <a:r>
              <a:rPr lang="ja-JP" altLang="en-US" dirty="0"/>
              <a:t>当資料は業務外で作成したものであり、内容は</a:t>
            </a:r>
            <a:r>
              <a:rPr lang="en-US" altLang="ja-JP" dirty="0"/>
              <a:t>GitHub</a:t>
            </a:r>
            <a:r>
              <a:rPr lang="ja-JP" altLang="en-US" dirty="0"/>
              <a:t>および　　</a:t>
            </a:r>
            <a:r>
              <a:rPr lang="en-US" altLang="ja-JP" dirty="0"/>
              <a:t>YouTube</a:t>
            </a:r>
            <a:r>
              <a:rPr lang="ja-JP" altLang="en-US" dirty="0" err="1"/>
              <a:t>にて</a:t>
            </a:r>
            <a:r>
              <a:rPr lang="ja-JP" altLang="en-US" dirty="0"/>
              <a:t>公開します</a:t>
            </a:r>
            <a:endParaRPr lang="en-US" altLang="ja-JP" dirty="0"/>
          </a:p>
          <a:p>
            <a:endParaRPr kumimoji="1" lang="en-US" altLang="ja-JP" sz="1400" dirty="0"/>
          </a:p>
          <a:p>
            <a:r>
              <a:rPr lang="ja-JP" altLang="en-US" dirty="0"/>
              <a:t>当資料の利用は自由ですが、内容に誤りを含む場合もございます　　（何分素人です）</a:t>
            </a:r>
            <a:endParaRPr lang="en-US" altLang="ja-JP" dirty="0"/>
          </a:p>
          <a:p>
            <a:endParaRPr kumimoji="1" lang="en-US" altLang="ja-JP" sz="1400" dirty="0"/>
          </a:p>
          <a:p>
            <a:r>
              <a:rPr kumimoji="1" lang="ja-JP" altLang="en-US" dirty="0"/>
              <a:t>怪しい点を発見された場合は、コメントいただけますと幸甚です　　　（環境構築は個々人の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による部分が大きいので、対応には限界が　　　ございます点ご容赦ください）</a:t>
            </a:r>
            <a:endParaRPr kumimoji="1" lang="en-US" altLang="ja-JP" dirty="0"/>
          </a:p>
          <a:p>
            <a:endParaRPr lang="en-US" altLang="ja-JP" sz="1400" dirty="0"/>
          </a:p>
          <a:p>
            <a:r>
              <a:rPr kumimoji="1" lang="ja-JP" altLang="en-US" dirty="0"/>
              <a:t>セキュアな社内ネットワークにおける環境構築手法については</a:t>
            </a:r>
            <a:r>
              <a:rPr lang="ja-JP" altLang="en-US" dirty="0"/>
              <a:t>「知らん！」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46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背景：マテリアルズインフォマティクスとは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5288340"/>
            <a:ext cx="11923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05050"/>
                </a:solidFill>
              </a:rPr>
              <a:t>・マテリアルズインフォマティクス（</a:t>
            </a:r>
            <a:r>
              <a:rPr kumimoji="1" lang="en-US" altLang="ja-JP" sz="3200" dirty="0">
                <a:solidFill>
                  <a:srgbClr val="505050"/>
                </a:solidFill>
              </a:rPr>
              <a:t>MI</a:t>
            </a:r>
            <a:r>
              <a:rPr kumimoji="1" lang="ja-JP" altLang="en-US" sz="3200" dirty="0">
                <a:solidFill>
                  <a:srgbClr val="505050"/>
                </a:solidFill>
              </a:rPr>
              <a:t>）：機械学習により材料開発を支援</a:t>
            </a:r>
            <a:endParaRPr kumimoji="1" lang="en-US" altLang="ja-JP" sz="3200" dirty="0">
              <a:solidFill>
                <a:srgbClr val="505050"/>
              </a:solidFill>
            </a:endParaRPr>
          </a:p>
          <a:p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ja-JP" altLang="en-US" sz="3200" dirty="0">
                <a:solidFill>
                  <a:srgbClr val="C00000"/>
                </a:solidFill>
              </a:rPr>
              <a:t>材料の情報を説明変数</a:t>
            </a:r>
            <a:r>
              <a:rPr lang="ja-JP" altLang="en-US" sz="3200" dirty="0">
                <a:solidFill>
                  <a:srgbClr val="505050"/>
                </a:solidFill>
              </a:rPr>
              <a:t>とし、目的性能を予測するモデルを構築</a:t>
            </a:r>
            <a:endParaRPr lang="en-US" altLang="ja-JP" sz="3200" dirty="0">
              <a:solidFill>
                <a:srgbClr val="505050"/>
              </a:solidFill>
            </a:endParaRPr>
          </a:p>
          <a:p>
            <a:r>
              <a:rPr kumimoji="1" lang="ja-JP" altLang="en-US" sz="3200" dirty="0">
                <a:solidFill>
                  <a:srgbClr val="505050"/>
                </a:solidFill>
              </a:rPr>
              <a:t>・モデルを逆解析する事で、所望の目的性能を有する材料を提案</a:t>
            </a:r>
            <a:endParaRPr kumimoji="1" lang="en-US" altLang="ja-JP" sz="3200" dirty="0">
              <a:solidFill>
                <a:srgbClr val="50505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6" y="1318290"/>
            <a:ext cx="10396568" cy="39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背景：重要なのは「如何に記述子を生成するか」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・有機分子について、材料の情報を説明変数に変換する方法は複数ある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（例：</a:t>
            </a:r>
            <a:r>
              <a:rPr lang="en-US" altLang="ja-JP" sz="3200" dirty="0">
                <a:solidFill>
                  <a:srgbClr val="505050"/>
                </a:solidFill>
              </a:rPr>
              <a:t>SMILES</a:t>
            </a:r>
            <a:r>
              <a:rPr lang="ja-JP" altLang="en-US" sz="3200" dirty="0">
                <a:solidFill>
                  <a:srgbClr val="505050"/>
                </a:solidFill>
              </a:rPr>
              <a:t>キーから</a:t>
            </a:r>
            <a:r>
              <a:rPr lang="en-US" altLang="ja-JP" sz="3200" dirty="0" err="1">
                <a:solidFill>
                  <a:srgbClr val="505050"/>
                </a:solidFill>
              </a:rPr>
              <a:t>RDKit</a:t>
            </a:r>
            <a:r>
              <a:rPr lang="ja-JP" altLang="en-US" sz="3200" dirty="0" err="1">
                <a:solidFill>
                  <a:srgbClr val="505050"/>
                </a:solidFill>
              </a:rPr>
              <a:t>にて</a:t>
            </a:r>
            <a:r>
              <a:rPr lang="ja-JP" altLang="en-US" sz="3200" dirty="0">
                <a:solidFill>
                  <a:srgbClr val="505050"/>
                </a:solidFill>
              </a:rPr>
              <a:t>～</a:t>
            </a:r>
            <a:r>
              <a:rPr lang="en-US" altLang="ja-JP" sz="3200" dirty="0">
                <a:solidFill>
                  <a:srgbClr val="505050"/>
                </a:solidFill>
              </a:rPr>
              <a:t>1800</a:t>
            </a:r>
            <a:r>
              <a:rPr lang="ja-JP" altLang="en-US" sz="3200" dirty="0">
                <a:solidFill>
                  <a:srgbClr val="505050"/>
                </a:solidFill>
              </a:rPr>
              <a:t>個の説明変数に自動変換）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・一方で、</a:t>
            </a:r>
            <a:r>
              <a:rPr lang="ja-JP" altLang="en-US" sz="3200" dirty="0">
                <a:solidFill>
                  <a:srgbClr val="C00000"/>
                </a:solidFill>
              </a:rPr>
              <a:t>無機固体に関する記述子の開発は比較的遅れていた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53" y="815400"/>
            <a:ext cx="7951893" cy="4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5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2890391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200" dirty="0">
                <a:solidFill>
                  <a:srgbClr val="505050"/>
                </a:solidFill>
              </a:rPr>
              <a:t>無機物の「</a:t>
            </a:r>
            <a:r>
              <a:rPr lang="ja-JP" altLang="en-US" sz="3200" dirty="0">
                <a:solidFill>
                  <a:srgbClr val="C00000"/>
                </a:solidFill>
              </a:rPr>
              <a:t>組成式</a:t>
            </a:r>
            <a:r>
              <a:rPr lang="ja-JP" altLang="en-US" sz="3200" dirty="0">
                <a:solidFill>
                  <a:srgbClr val="505050"/>
                </a:solidFill>
              </a:rPr>
              <a:t>」から、目的性能の予測に使える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 algn="ctr"/>
            <a:r>
              <a:rPr lang="ja-JP" altLang="en-US" sz="3200" dirty="0">
                <a:solidFill>
                  <a:srgbClr val="505050"/>
                </a:solidFill>
              </a:rPr>
              <a:t>簡便な記述子を自動生成する方法を紹介する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既往の文献例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3499" t="15481" r="25500" b="26593"/>
          <a:stretch/>
        </p:blipFill>
        <p:spPr>
          <a:xfrm>
            <a:off x="2857692" y="1150502"/>
            <a:ext cx="6476616" cy="413783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・組成式から読み取れる「当たり前の説明変数（</a:t>
            </a:r>
            <a:r>
              <a:rPr lang="en-US" altLang="ja-JP" sz="3200" dirty="0">
                <a:solidFill>
                  <a:srgbClr val="505050"/>
                </a:solidFill>
              </a:rPr>
              <a:t>~350</a:t>
            </a:r>
            <a:r>
              <a:rPr lang="ja-JP" altLang="en-US" sz="3200" dirty="0">
                <a:solidFill>
                  <a:srgbClr val="505050"/>
                </a:solidFill>
              </a:rPr>
              <a:t>個）」でモデル構築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・割と現実的な精度で各種性能を予測できる事もあるらしい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・ソースコードが公開されてない（おこ）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720001"/>
            <a:ext cx="1154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505050"/>
                </a:solidFill>
              </a:rPr>
              <a:t>Journal of Computer Aided Chemistry , “</a:t>
            </a:r>
            <a:r>
              <a:rPr lang="ja-JP" altLang="en-US" dirty="0">
                <a:solidFill>
                  <a:srgbClr val="505050"/>
                </a:solidFill>
              </a:rPr>
              <a:t>無機材料の組成式を元にした物性予測のための記述子開発</a:t>
            </a:r>
            <a:r>
              <a:rPr lang="en-US" altLang="ja-JP" dirty="0">
                <a:solidFill>
                  <a:srgbClr val="505050"/>
                </a:solidFill>
              </a:rPr>
              <a:t>”</a:t>
            </a:r>
            <a:r>
              <a:rPr lang="ja-JP" altLang="en-US" dirty="0">
                <a:solidFill>
                  <a:srgbClr val="505050"/>
                </a:solidFill>
              </a:rPr>
              <a:t>（佐方、船津ら）</a:t>
            </a:r>
            <a:endParaRPr kumimoji="1" lang="ja-JP" alt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0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今回紹介するパッケージ 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XenonPy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・組成式から読み取れる「当たり前の説明変数（</a:t>
            </a:r>
            <a:r>
              <a:rPr lang="en-US" altLang="ja-JP" sz="3200" dirty="0">
                <a:solidFill>
                  <a:srgbClr val="505050"/>
                </a:solidFill>
              </a:rPr>
              <a:t>290</a:t>
            </a:r>
            <a:r>
              <a:rPr lang="ja-JP" altLang="en-US" sz="3200" dirty="0">
                <a:solidFill>
                  <a:srgbClr val="505050"/>
                </a:solidFill>
              </a:rPr>
              <a:t>個）」を自動生成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Python</a:t>
            </a:r>
            <a:r>
              <a:rPr lang="ja-JP" altLang="en-US" sz="3200" dirty="0">
                <a:solidFill>
                  <a:srgbClr val="505050"/>
                </a:solidFill>
              </a:rPr>
              <a:t>パッケージ、但し</a:t>
            </a:r>
            <a:r>
              <a:rPr lang="en-US" altLang="ja-JP" sz="3200" dirty="0">
                <a:solidFill>
                  <a:srgbClr val="505050"/>
                </a:solidFill>
              </a:rPr>
              <a:t>Linux</a:t>
            </a:r>
            <a:r>
              <a:rPr lang="ja-JP" altLang="en-US" sz="3200" dirty="0">
                <a:solidFill>
                  <a:srgbClr val="505050"/>
                </a:solidFill>
              </a:rPr>
              <a:t>環境じゃないと動きません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Windows</a:t>
            </a:r>
            <a:r>
              <a:rPr lang="ja-JP" altLang="en-US" sz="3200" dirty="0">
                <a:solidFill>
                  <a:srgbClr val="505050"/>
                </a:solidFill>
              </a:rPr>
              <a:t>ユーザは</a:t>
            </a:r>
            <a:r>
              <a:rPr lang="en-US" altLang="ja-JP" sz="3200" dirty="0">
                <a:solidFill>
                  <a:srgbClr val="505050"/>
                </a:solidFill>
              </a:rPr>
              <a:t>WSL</a:t>
            </a:r>
            <a:r>
              <a:rPr lang="ja-JP" altLang="en-US" sz="3200" dirty="0">
                <a:solidFill>
                  <a:srgbClr val="505050"/>
                </a:solidFill>
              </a:rPr>
              <a:t>経由する必要があり、ややこしい←ここのマニュアル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9174480" y="4341207"/>
            <a:ext cx="2712720" cy="674281"/>
            <a:chOff x="0" y="1488933"/>
            <a:chExt cx="12192000" cy="3030474"/>
          </a:xfrm>
        </p:grpSpPr>
        <p:sp>
          <p:nvSpPr>
            <p:cNvPr id="6" name="正方形/長方形 5"/>
            <p:cNvSpPr/>
            <p:nvPr/>
          </p:nvSpPr>
          <p:spPr>
            <a:xfrm>
              <a:off x="0" y="1488933"/>
              <a:ext cx="12192000" cy="3030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88934"/>
              <a:ext cx="12192000" cy="3030473"/>
            </a:xfrm>
            <a:prstGeom prst="rect">
              <a:avLst/>
            </a:prstGeom>
          </p:spPr>
        </p:pic>
      </p:grp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794484"/>
            <a:ext cx="8283892" cy="42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4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65404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WSL</a:t>
            </a:r>
          </a:p>
          <a:p>
            <a:pPr lvl="1"/>
            <a:r>
              <a:rPr kumimoji="1" lang="en-US" altLang="ja-JP" dirty="0"/>
              <a:t>WSL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lvl="1"/>
            <a:r>
              <a:rPr kumimoji="1" lang="en-US" altLang="ja-JP" dirty="0"/>
              <a:t>Ubuntu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lvl="1"/>
            <a:r>
              <a:rPr lang="en-US" altLang="ja-JP" dirty="0" err="1"/>
              <a:t>gcc</a:t>
            </a:r>
            <a:r>
              <a:rPr lang="ja-JP" altLang="en-US" dirty="0"/>
              <a:t>のインストール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Anaconda</a:t>
            </a:r>
          </a:p>
          <a:p>
            <a:endParaRPr lang="en-US" altLang="ja-JP" dirty="0"/>
          </a:p>
          <a:p>
            <a:r>
              <a:rPr kumimoji="1" lang="en-US" altLang="ja-JP" dirty="0" err="1"/>
              <a:t>XenonPy</a:t>
            </a:r>
            <a:endParaRPr kumimoji="1" lang="en-US" altLang="ja-JP" dirty="0"/>
          </a:p>
          <a:p>
            <a:pPr lvl="1"/>
            <a:r>
              <a:rPr lang="en-US" altLang="ja-JP" dirty="0" err="1"/>
              <a:t>Pytorch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lvl="1"/>
            <a:r>
              <a:rPr kumimoji="1" lang="en-US" altLang="ja-JP" dirty="0" err="1"/>
              <a:t>Pymatgen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RDKit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Tutorial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WSL</a:t>
            </a:r>
            <a:r>
              <a:rPr kumimoji="1" lang="ja-JP" altLang="en-US" dirty="0"/>
              <a:t>（環境構築と</a:t>
            </a:r>
            <a:r>
              <a:rPr kumimoji="1" lang="en-US" altLang="ja-JP" dirty="0"/>
              <a:t>Ubuntu</a:t>
            </a:r>
            <a:r>
              <a:rPr kumimoji="1" lang="ja-JP" altLang="en-US" dirty="0"/>
              <a:t>のインストール）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720001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https://qiita.com/Aruneko/items/c79810b0b015bebf30bb</a:t>
            </a:r>
            <a:r>
              <a:rPr lang="ja-JP" altLang="en-US" dirty="0"/>
              <a:t>　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1089333"/>
            <a:ext cx="6903720" cy="388334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・このページに書いてある内容を（パッケージのアップデートまで）やる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・古い</a:t>
            </a:r>
            <a:r>
              <a:rPr lang="en-US" altLang="ja-JP" sz="3200" dirty="0">
                <a:solidFill>
                  <a:srgbClr val="505050"/>
                </a:solidFill>
              </a:rPr>
              <a:t>WSL</a:t>
            </a:r>
            <a:r>
              <a:rPr lang="ja-JP" altLang="en-US" sz="3200" dirty="0">
                <a:solidFill>
                  <a:srgbClr val="505050"/>
                </a:solidFill>
              </a:rPr>
              <a:t>の削除は（元々入れてない限り）必要ありません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・リポジトリの変更も私はやってないです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7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9">
      <a:majorFont>
        <a:latin typeface="Arial"/>
        <a:ea typeface="Yu Gothic UI"/>
        <a:cs typeface=""/>
      </a:majorFont>
      <a:minorFont>
        <a:latin typeface="Arial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1060</Words>
  <Application>Microsoft Office PowerPoint</Application>
  <PresentationFormat>ワイド画面</PresentationFormat>
  <Paragraphs>97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組成式から記述子を生成してみよう！ Xenonpyインストールマニュアル</vt:lpstr>
      <vt:lpstr>お断り</vt:lpstr>
      <vt:lpstr>背景：マテリアルズインフォマティクスとは</vt:lpstr>
      <vt:lpstr>背景：重要なのは「如何に記述子を生成するか」</vt:lpstr>
      <vt:lpstr>目的</vt:lpstr>
      <vt:lpstr>既往の文献例</vt:lpstr>
      <vt:lpstr>今回紹介するパッケージ ”XenonPy”について</vt:lpstr>
      <vt:lpstr>マニュアル目次</vt:lpstr>
      <vt:lpstr>WSL（環境構築とUbuntuのインストール）</vt:lpstr>
      <vt:lpstr>WSL（gccのインストール）</vt:lpstr>
      <vt:lpstr>Anaconda（ダウンロード）</vt:lpstr>
      <vt:lpstr>Anaconda（Ubuntuからインストール）</vt:lpstr>
      <vt:lpstr>XenonPy（Pytorch）</vt:lpstr>
      <vt:lpstr>XenonPy（pymatgen）</vt:lpstr>
      <vt:lpstr>XenonPy（RDKit）</vt:lpstr>
      <vt:lpstr>XenonPy（本体）</vt:lpstr>
      <vt:lpstr>XenonPy（update）</vt:lpstr>
      <vt:lpstr>Tutorial：Jupyter notebookの起動</vt:lpstr>
      <vt:lpstr>Tutorial：XenonPyによる記述子の計算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組成式から記述子を生成してみよう！ Xenonpyインストールマニュアル</dc:title>
  <dc:creator>KO小坂　昌輝</dc:creator>
  <cp:lastModifiedBy>KO小坂　昌輝</cp:lastModifiedBy>
  <cp:revision>20</cp:revision>
  <dcterms:created xsi:type="dcterms:W3CDTF">2020-05-14T00:22:39Z</dcterms:created>
  <dcterms:modified xsi:type="dcterms:W3CDTF">2020-05-14T04:58:35Z</dcterms:modified>
</cp:coreProperties>
</file>