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8c6xc0yeAFgn7Bftqtb2e55Rk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029F17-6052-4D86-83BC-6302D7AD21BE}">
  <a:tblStyle styleId="{7F029F17-6052-4D86-83BC-6302D7AD21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d47e61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2cd47e613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gov.ie/en/press-release/29b3b-minister-hackett-welcomes-progress-in-third-interim-report-on-project-woodland/" TargetMode="External"/><Relationship Id="rId4" Type="http://schemas.openxmlformats.org/officeDocument/2006/relationships/hyperlink" Target="https://assets.gov.ie/179991/7f812635-32c3-4c5c-be72-20ee5644e379.pdf" TargetMode="External"/><Relationship Id="rId5" Type="http://schemas.openxmlformats.org/officeDocument/2006/relationships/hyperlink" Target="https://www.gov.ie/en/press-release/6d840-ministers-mcconalogue-and-hackett-announce-project-woodland-to-tackle-issues-in-forestry-accepts-report-on-implementation-of-mackinn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8984"/>
            <a:ext cx="3289518"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1113380"/>
            <a:ext cx="3304674" cy="5735637"/>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1636038"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85623"/>
              </a:buClr>
              <a:buSzPts val="6000"/>
              <a:buFont typeface="Times New Roman"/>
              <a:buNone/>
            </a:pPr>
            <a:r>
              <a:rPr b="1" lang="it-IT">
                <a:solidFill>
                  <a:srgbClr val="385623"/>
                </a:solidFill>
                <a:latin typeface="Times New Roman"/>
                <a:ea typeface="Times New Roman"/>
                <a:cs typeface="Times New Roman"/>
                <a:sym typeface="Times New Roman"/>
              </a:rPr>
              <a:t>PROJECT WOODLAND</a:t>
            </a:r>
            <a:endParaRPr/>
          </a:p>
        </p:txBody>
      </p:sp>
      <p:sp>
        <p:nvSpPr>
          <p:cNvPr id="87" name="Google Shape;87;p1"/>
          <p:cNvSpPr txBox="1"/>
          <p:nvPr>
            <p:ph idx="1" type="subTitle"/>
          </p:nvPr>
        </p:nvSpPr>
        <p:spPr>
          <a:xfrm>
            <a:off x="7926570" y="4741584"/>
            <a:ext cx="3639787" cy="18517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000"/>
              <a:buNone/>
            </a:pPr>
            <a:r>
              <a:rPr b="0" i="0" lang="it-IT" sz="2000" u="none" strike="noStrike">
                <a:solidFill>
                  <a:srgbClr val="000000"/>
                </a:solidFill>
                <a:latin typeface="Times New Roman"/>
                <a:ea typeface="Times New Roman"/>
                <a:cs typeface="Times New Roman"/>
                <a:sym typeface="Times New Roman"/>
              </a:rPr>
              <a:t>Matteo Ballabio    1058828</a:t>
            </a:r>
            <a:endParaRPr b="0" sz="2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000"/>
              <a:buNone/>
            </a:pPr>
            <a:r>
              <a:rPr b="0" i="0" lang="it-IT" sz="2000" u="none" strike="noStrike">
                <a:solidFill>
                  <a:srgbClr val="000000"/>
                </a:solidFill>
                <a:latin typeface="Times New Roman"/>
                <a:ea typeface="Times New Roman"/>
                <a:cs typeface="Times New Roman"/>
                <a:sym typeface="Times New Roman"/>
              </a:rPr>
              <a:t>Matteo Degani      1053826</a:t>
            </a:r>
            <a:endParaRPr b="0" sz="2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000"/>
              <a:buNone/>
            </a:pPr>
            <a:r>
              <a:rPr b="0" i="0" lang="it-IT" sz="2000" u="none" strike="noStrike">
                <a:solidFill>
                  <a:srgbClr val="000000"/>
                </a:solidFill>
                <a:latin typeface="Times New Roman"/>
                <a:ea typeface="Times New Roman"/>
                <a:cs typeface="Times New Roman"/>
                <a:sym typeface="Times New Roman"/>
              </a:rPr>
              <a:t>Lisa Galizzi           1059947</a:t>
            </a:r>
            <a:endParaRPr b="0" sz="2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000"/>
              <a:buNone/>
            </a:pPr>
            <a:r>
              <a:rPr b="0" i="0" lang="it-IT" sz="2000" u="none" strike="noStrike">
                <a:solidFill>
                  <a:srgbClr val="000000"/>
                </a:solidFill>
                <a:latin typeface="Times New Roman"/>
                <a:ea typeface="Times New Roman"/>
                <a:cs typeface="Times New Roman"/>
                <a:sym typeface="Times New Roman"/>
              </a:rPr>
              <a:t>Simone Vailati       1082883</a:t>
            </a:r>
            <a:endParaRPr sz="2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000"/>
              <a:buNone/>
            </a:pPr>
            <a:r>
              <a:rPr b="0" i="0" lang="it-IT" sz="2000" u="none" strike="noStrike">
                <a:solidFill>
                  <a:srgbClr val="000000"/>
                </a:solidFill>
                <a:latin typeface="Times New Roman"/>
                <a:ea typeface="Times New Roman"/>
                <a:cs typeface="Times New Roman"/>
                <a:sym typeface="Times New Roman"/>
              </a:rPr>
              <a:t>Vanessa Zani         1057577</a:t>
            </a:r>
            <a:endParaRPr sz="2000">
              <a:latin typeface="Times New Roman"/>
              <a:ea typeface="Times New Roman"/>
              <a:cs typeface="Times New Roman"/>
              <a:sym typeface="Times New Roman"/>
            </a:endParaRPr>
          </a:p>
        </p:txBody>
      </p:sp>
      <p:sp>
        <p:nvSpPr>
          <p:cNvPr id="88" name="Google Shape;88;p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89" name="Google Shape;89;p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0" name="Google Shape;90;p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1" name="Google Shape;91;p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92" name="Google Shape;92;p1"/>
          <p:cNvSpPr/>
          <p:nvPr/>
        </p:nvSpPr>
        <p:spPr>
          <a:xfrm>
            <a:off x="-7578" y="2301081"/>
            <a:ext cx="3304674" cy="4547936"/>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magine che contiene testo&#10;&#10;Descrizione generata automaticamente" id="93" name="Google Shape;93;p1"/>
          <p:cNvPicPr preferRelativeResize="0"/>
          <p:nvPr/>
        </p:nvPicPr>
        <p:blipFill rotWithShape="1">
          <a:blip r:embed="rId3">
            <a:alphaModFix/>
          </a:blip>
          <a:srcRect b="0" l="0" r="0" t="0"/>
          <a:stretch/>
        </p:blipFill>
        <p:spPr>
          <a:xfrm>
            <a:off x="5792435" y="344577"/>
            <a:ext cx="4087212" cy="1467853"/>
          </a:xfrm>
          <a:prstGeom prst="rect">
            <a:avLst/>
          </a:prstGeom>
          <a:noFill/>
          <a:ln>
            <a:noFill/>
          </a:ln>
          <a:effectLst>
            <a:outerShdw blurRad="50800" rotWithShape="0" algn="tl" dir="2700000" dist="38100">
              <a:srgbClr val="000000">
                <a:alpha val="42745"/>
              </a:srgbClr>
            </a:outerShdw>
          </a:effectLst>
        </p:spPr>
      </p:pic>
      <p:sp>
        <p:nvSpPr>
          <p:cNvPr id="94" name="Google Shape;94;p1"/>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5" name="Google Shape;95;p1"/>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96" name="Google Shape;96;p1"/>
          <p:cNvSpPr txBox="1"/>
          <p:nvPr/>
        </p:nvSpPr>
        <p:spPr>
          <a:xfrm>
            <a:off x="1976514" y="3335187"/>
            <a:ext cx="71331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it-IT" sz="2800" u="none" strike="noStrike">
                <a:solidFill>
                  <a:srgbClr val="B2B2B2"/>
                </a:solidFill>
                <a:latin typeface="Times New Roman"/>
                <a:ea typeface="Times New Roman"/>
                <a:cs typeface="Times New Roman"/>
                <a:sym typeface="Times New Roman"/>
              </a:rPr>
              <a:t>PROJECT ORGANIZATION DOCUMENT</a:t>
            </a:r>
            <a:endParaRPr sz="2800">
              <a:solidFill>
                <a:srgbClr val="B2B2B2"/>
              </a:solidFill>
              <a:latin typeface="Times New Roman"/>
              <a:ea typeface="Times New Roman"/>
              <a:cs typeface="Times New Roman"/>
              <a:sym typeface="Times New Roman"/>
            </a:endParaRPr>
          </a:p>
        </p:txBody>
      </p:sp>
      <p:cxnSp>
        <p:nvCxnSpPr>
          <p:cNvPr id="97" name="Google Shape;97;p1"/>
          <p:cNvCxnSpPr/>
          <p:nvPr/>
        </p:nvCxnSpPr>
        <p:spPr>
          <a:xfrm>
            <a:off x="5691356" y="256032"/>
            <a:ext cx="0" cy="1556398"/>
          </a:xfrm>
          <a:prstGeom prst="straightConnector1">
            <a:avLst/>
          </a:prstGeom>
          <a:noFill/>
          <a:ln cap="flat" cmpd="sng" w="57150">
            <a:solidFill>
              <a:srgbClr val="385623"/>
            </a:solidFill>
            <a:prstDash val="solid"/>
            <a:miter lim="800000"/>
            <a:headEnd len="sm" w="sm" type="none"/>
            <a:tailEnd len="sm" w="sm" type="none"/>
          </a:ln>
        </p:spPr>
      </p:cxnSp>
      <p:pic>
        <p:nvPicPr>
          <p:cNvPr id="98" name="Google Shape;98;p1"/>
          <p:cNvPicPr preferRelativeResize="0"/>
          <p:nvPr/>
        </p:nvPicPr>
        <p:blipFill rotWithShape="1">
          <a:blip r:embed="rId4">
            <a:alphaModFix/>
          </a:blip>
          <a:srcRect b="17722" l="0" r="0" t="18607"/>
          <a:stretch/>
        </p:blipFill>
        <p:spPr>
          <a:xfrm>
            <a:off x="1995198" y="343463"/>
            <a:ext cx="3413351" cy="1467854"/>
          </a:xfrm>
          <a:prstGeom prst="rect">
            <a:avLst/>
          </a:prstGeom>
          <a:noFill/>
          <a:ln>
            <a:noFill/>
          </a:ln>
          <a:effectLst>
            <a:outerShdw blurRad="50800" rotWithShape="0" algn="tl" dir="2700000" dist="3810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9"/>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4" name="Google Shape;284;p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5" name="Google Shape;285;p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286" name="Google Shape;286;p9"/>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9"/>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8" name="Google Shape;288;p9"/>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289" name="Google Shape;289;p9"/>
          <p:cNvSpPr txBox="1"/>
          <p:nvPr/>
        </p:nvSpPr>
        <p:spPr>
          <a:xfrm>
            <a:off x="1717473" y="1520660"/>
            <a:ext cx="910216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it-IT" sz="1800" u="sng">
                <a:solidFill>
                  <a:srgbClr val="3A3838"/>
                </a:solidFill>
                <a:latin typeface="Times New Roman"/>
                <a:ea typeface="Times New Roman"/>
                <a:cs typeface="Times New Roman"/>
                <a:sym typeface="Times New Roman"/>
              </a:rPr>
              <a:t>Lo scope di progetto </a:t>
            </a:r>
            <a:r>
              <a:rPr b="0" lang="it-IT" sz="1800">
                <a:solidFill>
                  <a:srgbClr val="3A3838"/>
                </a:solidFill>
                <a:latin typeface="Times New Roman"/>
                <a:ea typeface="Times New Roman"/>
                <a:cs typeface="Times New Roman"/>
                <a:sym typeface="Times New Roman"/>
              </a:rPr>
              <a:t>è quello di intervenire sulla gestione delle domande di licenze ambientali: si tratta quindi di un progetto volto a migliorare un processo esistente, che presenta criticità rilevanti. Con la riuscita del progetto sarà possibile eliminare l’arretrato di tutte le domande di licenza e il conseguente ricorso presentato a causa del grave ritardo che è stato accumulato. </a:t>
            </a:r>
            <a:endParaRPr/>
          </a:p>
          <a:p>
            <a:pPr indent="0" lvl="0" marL="0" marR="0" rtl="0" algn="just">
              <a:spcBef>
                <a:spcPts val="2400"/>
              </a:spcBef>
              <a:spcAft>
                <a:spcPts val="0"/>
              </a:spcAft>
              <a:buNone/>
            </a:pPr>
            <a:r>
              <a:rPr b="1" lang="it-IT" sz="1800" u="sng">
                <a:solidFill>
                  <a:srgbClr val="3A3838"/>
                </a:solidFill>
                <a:latin typeface="Times New Roman"/>
                <a:ea typeface="Times New Roman"/>
                <a:cs typeface="Times New Roman"/>
                <a:sym typeface="Times New Roman"/>
              </a:rPr>
              <a:t>I criteri per il successo</a:t>
            </a:r>
            <a:r>
              <a:rPr lang="it-IT" sz="1800">
                <a:solidFill>
                  <a:srgbClr val="3A3838"/>
                </a:solidFill>
                <a:latin typeface="Times New Roman"/>
                <a:ea typeface="Times New Roman"/>
                <a:cs typeface="Times New Roman"/>
                <a:sym typeface="Times New Roman"/>
              </a:rPr>
              <a:t> </a:t>
            </a:r>
            <a:r>
              <a:rPr b="0" lang="it-IT" sz="1800">
                <a:solidFill>
                  <a:srgbClr val="3A3838"/>
                </a:solidFill>
                <a:latin typeface="Times New Roman"/>
                <a:ea typeface="Times New Roman"/>
                <a:cs typeface="Times New Roman"/>
                <a:sym typeface="Times New Roman"/>
              </a:rPr>
              <a:t>del progetto verrà ottenuto grazie al raggiungimento di differenti valori target di KPI:</a:t>
            </a:r>
            <a:endParaRPr/>
          </a:p>
        </p:txBody>
      </p:sp>
      <p:sp>
        <p:nvSpPr>
          <p:cNvPr id="290" name="Google Shape;290;p9"/>
          <p:cNvSpPr txBox="1"/>
          <p:nvPr/>
        </p:nvSpPr>
        <p:spPr>
          <a:xfrm>
            <a:off x="1369314" y="691962"/>
            <a:ext cx="9450324" cy="92614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3600"/>
              <a:buFont typeface="Arial"/>
              <a:buNone/>
            </a:pPr>
            <a:r>
              <a:rPr b="1" lang="it-IT" sz="3600" u="sng">
                <a:solidFill>
                  <a:srgbClr val="A5A5A5"/>
                </a:solidFill>
                <a:latin typeface="Times New Roman"/>
                <a:ea typeface="Times New Roman"/>
                <a:cs typeface="Times New Roman"/>
                <a:sym typeface="Times New Roman"/>
              </a:rPr>
              <a:t>Scope di Progetto e Criteri di Completamento</a:t>
            </a:r>
            <a:endParaRPr sz="3600" u="sng">
              <a:solidFill>
                <a:srgbClr val="A5A5A5"/>
              </a:solidFill>
              <a:latin typeface="Times New Roman"/>
              <a:ea typeface="Times New Roman"/>
              <a:cs typeface="Times New Roman"/>
              <a:sym typeface="Times New Roman"/>
            </a:endParaRPr>
          </a:p>
        </p:txBody>
      </p:sp>
      <p:sp>
        <p:nvSpPr>
          <p:cNvPr id="291" name="Google Shape;291;p9"/>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9"/>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93" name="Google Shape;293;p9"/>
          <p:cNvGraphicFramePr/>
          <p:nvPr/>
        </p:nvGraphicFramePr>
        <p:xfrm>
          <a:off x="2596896" y="3621685"/>
          <a:ext cx="3000000" cy="3000000"/>
        </p:xfrm>
        <a:graphic>
          <a:graphicData uri="http://schemas.openxmlformats.org/drawingml/2006/table">
            <a:tbl>
              <a:tblPr bandRow="1" firstRow="1">
                <a:noFill/>
                <a:tableStyleId>{7F029F17-6052-4D86-83BC-6302D7AD21BE}</a:tableStyleId>
              </a:tblPr>
              <a:tblGrid>
                <a:gridCol w="2660900"/>
                <a:gridCol w="2660900"/>
                <a:gridCol w="2660900"/>
              </a:tblGrid>
              <a:tr h="406150">
                <a:tc>
                  <a:txBody>
                    <a:bodyPr/>
                    <a:lstStyle/>
                    <a:p>
                      <a:pPr indent="0" lvl="0" marL="0" marR="0" rtl="0" algn="just">
                        <a:spcBef>
                          <a:spcPts val="0"/>
                        </a:spcBef>
                        <a:spcAft>
                          <a:spcPts val="0"/>
                        </a:spcAft>
                        <a:buNone/>
                      </a:pPr>
                      <a:r>
                        <a:rPr b="1" lang="it-IT" sz="2000" u="none" cap="none" strike="noStrike">
                          <a:solidFill>
                            <a:srgbClr val="000000"/>
                          </a:solidFill>
                          <a:latin typeface="Times New Roman"/>
                          <a:ea typeface="Times New Roman"/>
                          <a:cs typeface="Times New Roman"/>
                          <a:sym typeface="Times New Roman"/>
                        </a:rPr>
                        <a:t>KPI</a:t>
                      </a:r>
                      <a:endParaRPr sz="36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1" lang="it-IT" sz="2000" u="none" cap="none" strike="noStrike">
                          <a:solidFill>
                            <a:srgbClr val="000000"/>
                          </a:solidFill>
                          <a:latin typeface="Times New Roman"/>
                          <a:ea typeface="Times New Roman"/>
                          <a:cs typeface="Times New Roman"/>
                          <a:sym typeface="Times New Roman"/>
                        </a:rPr>
                        <a:t>Metrica</a:t>
                      </a:r>
                      <a:endParaRPr sz="36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1" lang="it-IT" sz="2000" u="none" cap="none" strike="noStrike">
                          <a:solidFill>
                            <a:srgbClr val="000000"/>
                          </a:solidFill>
                          <a:latin typeface="Times New Roman"/>
                          <a:ea typeface="Times New Roman"/>
                          <a:cs typeface="Times New Roman"/>
                          <a:sym typeface="Times New Roman"/>
                        </a:rPr>
                        <a:t>Valore target</a:t>
                      </a:r>
                      <a:endParaRPr sz="3600" u="none" cap="none" strike="noStrike">
                        <a:latin typeface="Times New Roman"/>
                        <a:ea typeface="Times New Roman"/>
                        <a:cs typeface="Times New Roman"/>
                        <a:sym typeface="Times New Roman"/>
                      </a:endParaRPr>
                    </a:p>
                  </a:txBody>
                  <a:tcPr marT="45725" marB="45725" marR="68575" marL="68575"/>
                </a:tc>
              </a:tr>
              <a:tr h="593600">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Time to market (TTM)</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Tempo di risposta alle richieste di licenza</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&lt;120 giorni</a:t>
                      </a:r>
                      <a:endParaRPr sz="2800" u="none" cap="none" strike="noStrike">
                        <a:latin typeface="Times New Roman"/>
                        <a:ea typeface="Times New Roman"/>
                        <a:cs typeface="Times New Roman"/>
                        <a:sym typeface="Times New Roman"/>
                      </a:endParaRPr>
                    </a:p>
                  </a:txBody>
                  <a:tcPr marT="45725" marB="45725" marR="68575" marL="68575"/>
                </a:tc>
              </a:tr>
              <a:tr h="593600">
                <a:tc rowSpan="3">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Efficienza operativa</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Aumento % del legname prodotto</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&gt;10%</a:t>
                      </a:r>
                      <a:endParaRPr sz="2800" u="none" cap="none" strike="noStrike">
                        <a:latin typeface="Times New Roman"/>
                        <a:ea typeface="Times New Roman"/>
                        <a:cs typeface="Times New Roman"/>
                        <a:sym typeface="Times New Roman"/>
                      </a:endParaRPr>
                    </a:p>
                  </a:txBody>
                  <a:tcPr marT="45725" marB="45725" marR="68575" marL="68575"/>
                </a:tc>
              </a:tr>
              <a:tr h="364900">
                <a:tc vMerge="1"/>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Aumento di licenze emesse</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&gt;15% entro 3 anni</a:t>
                      </a:r>
                      <a:endParaRPr sz="2800" u="none" cap="none" strike="noStrike">
                        <a:latin typeface="Times New Roman"/>
                        <a:ea typeface="Times New Roman"/>
                        <a:cs typeface="Times New Roman"/>
                        <a:sym typeface="Times New Roman"/>
                      </a:endParaRPr>
                    </a:p>
                  </a:txBody>
                  <a:tcPr marT="45725" marB="45725" marR="68575" marL="68575"/>
                </a:tc>
              </a:tr>
              <a:tr h="364900">
                <a:tc vMerge="1"/>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Riduzione backlog</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&lt;65%</a:t>
                      </a:r>
                      <a:endParaRPr sz="2800" u="none" cap="none" strike="noStrike">
                        <a:latin typeface="Times New Roman"/>
                        <a:ea typeface="Times New Roman"/>
                        <a:cs typeface="Times New Roman"/>
                        <a:sym typeface="Times New Roman"/>
                      </a:endParaRPr>
                    </a:p>
                  </a:txBody>
                  <a:tcPr marT="45725" marB="45725" marR="68575" marL="68575"/>
                </a:tc>
              </a:tr>
              <a:tr h="593600">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Pedonabilità</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Numero di nuovi iscritti alla newsletter del sito internet</a:t>
                      </a:r>
                      <a:endParaRPr sz="2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just">
                        <a:spcBef>
                          <a:spcPts val="0"/>
                        </a:spcBef>
                        <a:spcAft>
                          <a:spcPts val="0"/>
                        </a:spcAft>
                        <a:buNone/>
                      </a:pPr>
                      <a:r>
                        <a:rPr b="0" lang="it-IT" sz="1600" u="none" cap="none" strike="noStrike">
                          <a:solidFill>
                            <a:srgbClr val="000000"/>
                          </a:solidFill>
                          <a:latin typeface="Times New Roman"/>
                          <a:ea typeface="Times New Roman"/>
                          <a:cs typeface="Times New Roman"/>
                          <a:sym typeface="Times New Roman"/>
                        </a:rPr>
                        <a:t>&gt;10.000 iscritti</a:t>
                      </a:r>
                      <a:endParaRPr sz="28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0"/>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0"/>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01" name="Google Shape;301;p10"/>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02" name="Google Shape;302;p10"/>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03" name="Google Shape;303;p10"/>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04" name="Google Shape;304;p10"/>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0"/>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06" name="Google Shape;306;p10"/>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07" name="Google Shape;307;p10"/>
          <p:cNvSpPr txBox="1"/>
          <p:nvPr/>
        </p:nvSpPr>
        <p:spPr>
          <a:xfrm>
            <a:off x="1717473" y="1520660"/>
            <a:ext cx="9102165" cy="20928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it-IT" sz="1800" u="sng">
                <a:solidFill>
                  <a:srgbClr val="3A3838"/>
                </a:solidFill>
                <a:latin typeface="Times New Roman"/>
                <a:ea typeface="Times New Roman"/>
                <a:cs typeface="Times New Roman"/>
                <a:sym typeface="Times New Roman"/>
              </a:rPr>
              <a:t>Constatraints</a:t>
            </a:r>
            <a:endParaRPr b="1" sz="1800" u="sng">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b="1" sz="1800" u="sng">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rPr b="1" lang="it-IT" sz="1800" u="sng">
                <a:solidFill>
                  <a:srgbClr val="3A3838"/>
                </a:solidFill>
                <a:latin typeface="Times New Roman"/>
                <a:ea typeface="Times New Roman"/>
                <a:cs typeface="Times New Roman"/>
                <a:sym typeface="Times New Roman"/>
              </a:rPr>
              <a:t>Linkages</a:t>
            </a:r>
            <a:endParaRPr/>
          </a:p>
          <a:p>
            <a:pPr indent="0" lvl="0" marL="0" marR="0" rtl="0" algn="just">
              <a:spcBef>
                <a:spcPts val="1200"/>
              </a:spcBef>
              <a:spcAft>
                <a:spcPts val="0"/>
              </a:spcAft>
              <a:buNone/>
            </a:pPr>
            <a:r>
              <a:t/>
            </a:r>
            <a:endParaRPr b="1" sz="1800" u="sng">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rPr b="1" lang="it-IT" sz="1800" u="sng">
                <a:solidFill>
                  <a:srgbClr val="3A3838"/>
                </a:solidFill>
                <a:latin typeface="Times New Roman"/>
                <a:ea typeface="Times New Roman"/>
                <a:cs typeface="Times New Roman"/>
                <a:sym typeface="Times New Roman"/>
              </a:rPr>
              <a:t>Assumption</a:t>
            </a:r>
            <a:endParaRPr b="1" sz="1800" u="sng">
              <a:solidFill>
                <a:srgbClr val="3A3838"/>
              </a:solidFill>
              <a:latin typeface="Times New Roman"/>
              <a:ea typeface="Times New Roman"/>
              <a:cs typeface="Times New Roman"/>
              <a:sym typeface="Times New Roman"/>
            </a:endParaRPr>
          </a:p>
        </p:txBody>
      </p:sp>
      <p:sp>
        <p:nvSpPr>
          <p:cNvPr id="308" name="Google Shape;308;p10"/>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0"/>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1"/>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11"/>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1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17" name="Google Shape;317;p1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18" name="Google Shape;318;p1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19" name="Google Shape;319;p11"/>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20" name="Google Shape;320;p11"/>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1"/>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22" name="Google Shape;322;p11"/>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23" name="Google Shape;323;p11"/>
          <p:cNvSpPr txBox="1"/>
          <p:nvPr/>
        </p:nvSpPr>
        <p:spPr>
          <a:xfrm>
            <a:off x="1369314" y="691962"/>
            <a:ext cx="9450324" cy="92614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3600"/>
              <a:buFont typeface="Arial"/>
              <a:buNone/>
            </a:pPr>
            <a:r>
              <a:rPr b="1" lang="it-IT" sz="3600" u="sng">
                <a:solidFill>
                  <a:srgbClr val="A5A5A5"/>
                </a:solidFill>
                <a:latin typeface="Times New Roman"/>
                <a:ea typeface="Times New Roman"/>
                <a:cs typeface="Times New Roman"/>
                <a:sym typeface="Times New Roman"/>
              </a:rPr>
              <a:t>Project estimates</a:t>
            </a:r>
            <a:endParaRPr sz="3600" u="sng">
              <a:solidFill>
                <a:srgbClr val="A5A5A5"/>
              </a:solidFill>
              <a:latin typeface="Times New Roman"/>
              <a:ea typeface="Times New Roman"/>
              <a:cs typeface="Times New Roman"/>
              <a:sym typeface="Times New Roman"/>
            </a:endParaRPr>
          </a:p>
        </p:txBody>
      </p:sp>
      <p:sp>
        <p:nvSpPr>
          <p:cNvPr id="324" name="Google Shape;324;p11"/>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1"/>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2"/>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2"/>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33" name="Google Shape;333;p1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34" name="Google Shape;334;p1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35" name="Google Shape;335;p1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36" name="Google Shape;336;p12"/>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2"/>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38" name="Google Shape;338;p12"/>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39" name="Google Shape;339;p12"/>
          <p:cNvSpPr txBox="1"/>
          <p:nvPr/>
        </p:nvSpPr>
        <p:spPr>
          <a:xfrm>
            <a:off x="1369314" y="691962"/>
            <a:ext cx="9450324" cy="92614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3600"/>
              <a:buFont typeface="Arial"/>
              <a:buNone/>
            </a:pPr>
            <a:r>
              <a:rPr b="1" lang="it-IT" sz="3600" u="sng">
                <a:solidFill>
                  <a:srgbClr val="A5A5A5"/>
                </a:solidFill>
                <a:latin typeface="Times New Roman"/>
                <a:ea typeface="Times New Roman"/>
                <a:cs typeface="Times New Roman"/>
                <a:sym typeface="Times New Roman"/>
              </a:rPr>
              <a:t>Identificazione Stakeholders</a:t>
            </a:r>
            <a:endParaRPr sz="3600" u="sng">
              <a:solidFill>
                <a:srgbClr val="A5A5A5"/>
              </a:solidFill>
              <a:latin typeface="Times New Roman"/>
              <a:ea typeface="Times New Roman"/>
              <a:cs typeface="Times New Roman"/>
              <a:sym typeface="Times New Roman"/>
            </a:endParaRPr>
          </a:p>
        </p:txBody>
      </p:sp>
      <p:sp>
        <p:nvSpPr>
          <p:cNvPr id="340" name="Google Shape;340;p12"/>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2"/>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2"/>
          <p:cNvSpPr txBox="1"/>
          <p:nvPr/>
        </p:nvSpPr>
        <p:spPr>
          <a:xfrm>
            <a:off x="1717473" y="1520660"/>
            <a:ext cx="9102165" cy="123110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it-IT" sz="1800" u="sng">
                <a:solidFill>
                  <a:srgbClr val="3A3838"/>
                </a:solidFill>
                <a:latin typeface="Times New Roman"/>
                <a:ea typeface="Times New Roman"/>
                <a:cs typeface="Times New Roman"/>
                <a:sym typeface="Times New Roman"/>
              </a:rPr>
              <a:t>TABELLA</a:t>
            </a:r>
            <a:endParaRPr/>
          </a:p>
          <a:p>
            <a:pPr indent="0" lvl="0" marL="0" marR="0" rtl="0" algn="just">
              <a:spcBef>
                <a:spcPts val="1200"/>
              </a:spcBef>
              <a:spcAft>
                <a:spcPts val="0"/>
              </a:spcAft>
              <a:buNone/>
            </a:pPr>
            <a:r>
              <a:rPr b="1" lang="it-IT" sz="1800" u="sng">
                <a:solidFill>
                  <a:srgbClr val="3A3838"/>
                </a:solidFill>
                <a:latin typeface="Times New Roman"/>
                <a:ea typeface="Times New Roman"/>
                <a:cs typeface="Times New Roman"/>
                <a:sym typeface="Times New Roman"/>
              </a:rPr>
              <a:t>+ </a:t>
            </a:r>
            <a:endParaRPr/>
          </a:p>
          <a:p>
            <a:pPr indent="0" lvl="0" marL="0" marR="0" rtl="0" algn="just">
              <a:spcBef>
                <a:spcPts val="1200"/>
              </a:spcBef>
              <a:spcAft>
                <a:spcPts val="0"/>
              </a:spcAft>
              <a:buNone/>
            </a:pPr>
            <a:r>
              <a:rPr b="1" lang="it-IT" sz="1800" u="sng">
                <a:solidFill>
                  <a:srgbClr val="3A3838"/>
                </a:solidFill>
                <a:latin typeface="Times New Roman"/>
                <a:ea typeface="Times New Roman"/>
                <a:cs typeface="Times New Roman"/>
                <a:sym typeface="Times New Roman"/>
              </a:rPr>
              <a:t>MAPPA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p:nvPr/>
        </p:nvSpPr>
        <p:spPr>
          <a:xfrm>
            <a:off x="0" y="8984"/>
            <a:ext cx="3289518"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3"/>
          <p:cNvSpPr/>
          <p:nvPr/>
        </p:nvSpPr>
        <p:spPr>
          <a:xfrm>
            <a:off x="0" y="1113380"/>
            <a:ext cx="3304674" cy="5735637"/>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13"/>
          <p:cNvSpPr txBox="1"/>
          <p:nvPr>
            <p:ph type="ctrTitle"/>
          </p:nvPr>
        </p:nvSpPr>
        <p:spPr>
          <a:xfrm>
            <a:off x="1636038"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85623"/>
              </a:buClr>
              <a:buSzPts val="6000"/>
              <a:buFont typeface="Times New Roman"/>
              <a:buNone/>
            </a:pPr>
            <a:r>
              <a:rPr b="1" lang="it-IT">
                <a:solidFill>
                  <a:srgbClr val="385623"/>
                </a:solidFill>
                <a:latin typeface="Times New Roman"/>
                <a:ea typeface="Times New Roman"/>
                <a:cs typeface="Times New Roman"/>
                <a:sym typeface="Times New Roman"/>
              </a:rPr>
              <a:t>SCHEDULING</a:t>
            </a:r>
            <a:endParaRPr/>
          </a:p>
        </p:txBody>
      </p:sp>
      <p:sp>
        <p:nvSpPr>
          <p:cNvPr id="350" name="Google Shape;350;p1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1" name="Google Shape;351;p1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2" name="Google Shape;352;p1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3" name="Google Shape;353;p1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354" name="Google Shape;354;p13"/>
          <p:cNvSpPr/>
          <p:nvPr/>
        </p:nvSpPr>
        <p:spPr>
          <a:xfrm>
            <a:off x="-7578" y="2301081"/>
            <a:ext cx="3304674" cy="4547936"/>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3"/>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6" name="Google Shape;356;p13"/>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4"/>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14"/>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14"/>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14"/>
          <p:cNvSpPr txBox="1"/>
          <p:nvPr/>
        </p:nvSpPr>
        <p:spPr>
          <a:xfrm>
            <a:off x="1522476" y="1615841"/>
            <a:ext cx="9450324" cy="4899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2400"/>
              <a:buFont typeface="Arial"/>
              <a:buNone/>
            </a:pPr>
            <a:r>
              <a:rPr b="1" lang="it-IT" sz="2400" u="sng">
                <a:solidFill>
                  <a:srgbClr val="B2B2B2"/>
                </a:solidFill>
                <a:latin typeface="Times New Roman"/>
                <a:ea typeface="Times New Roman"/>
                <a:cs typeface="Times New Roman"/>
                <a:sym typeface="Times New Roman"/>
              </a:rPr>
              <a:t>MS Project scheduling - GANTT</a:t>
            </a:r>
            <a:endParaRPr/>
          </a:p>
        </p:txBody>
      </p:sp>
      <p:sp>
        <p:nvSpPr>
          <p:cNvPr id="365" name="Google Shape;365;p14"/>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14"/>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14"/>
          <p:cNvSpPr txBox="1"/>
          <p:nvPr>
            <p:ph type="ctrTitle"/>
          </p:nvPr>
        </p:nvSpPr>
        <p:spPr>
          <a:xfrm>
            <a:off x="1522475" y="293217"/>
            <a:ext cx="9610745" cy="12897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6200"/>
              <a:buFont typeface="Times New Roman"/>
              <a:buNone/>
            </a:pPr>
            <a:r>
              <a:rPr lang="it-IT" sz="6200">
                <a:solidFill>
                  <a:srgbClr val="385623"/>
                </a:solidFill>
                <a:latin typeface="Times New Roman"/>
                <a:ea typeface="Times New Roman"/>
                <a:cs typeface="Times New Roman"/>
                <a:sym typeface="Times New Roman"/>
              </a:rPr>
              <a:t>Project Planning Scheduling</a:t>
            </a:r>
            <a:endParaRPr/>
          </a:p>
        </p:txBody>
      </p:sp>
      <p:sp>
        <p:nvSpPr>
          <p:cNvPr id="368" name="Google Shape;368;p14"/>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5"/>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15"/>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5"/>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5"/>
          <p:cNvSpPr txBox="1"/>
          <p:nvPr/>
        </p:nvSpPr>
        <p:spPr>
          <a:xfrm>
            <a:off x="1449324" y="910069"/>
            <a:ext cx="9450324" cy="489928"/>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B2B2B2"/>
              </a:buClr>
              <a:buSzPct val="100000"/>
              <a:buFont typeface="Arial"/>
              <a:buNone/>
            </a:pPr>
            <a:r>
              <a:rPr b="1" lang="it-IT" sz="3600" u="sng">
                <a:solidFill>
                  <a:srgbClr val="B2B2B2"/>
                </a:solidFill>
                <a:latin typeface="Times New Roman"/>
                <a:ea typeface="Times New Roman"/>
                <a:cs typeface="Times New Roman"/>
                <a:sym typeface="Times New Roman"/>
              </a:rPr>
              <a:t>Tempi</a:t>
            </a:r>
            <a:endParaRPr/>
          </a:p>
        </p:txBody>
      </p:sp>
      <p:sp>
        <p:nvSpPr>
          <p:cNvPr id="377" name="Google Shape;377;p15"/>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5"/>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5"/>
          <p:cNvSpPr txBox="1"/>
          <p:nvPr/>
        </p:nvSpPr>
        <p:spPr>
          <a:xfrm>
            <a:off x="1776628" y="2011259"/>
            <a:ext cx="9935425"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it-IT" sz="1800" u="none" strike="noStrike">
                <a:solidFill>
                  <a:schemeClr val="dk1"/>
                </a:solidFill>
                <a:latin typeface="Arial"/>
                <a:ea typeface="Arial"/>
                <a:cs typeface="Arial"/>
                <a:sym typeface="Arial"/>
              </a:rPr>
              <a:t>Il progetto ha avuto inizio, dopo una fase di negoziazione, il</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30.10.17 quando la multinazionale Volkswagen ha assegnato la</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commessa ad Euro Group Lamination.</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 È terminato in corrispondenza dell’inizio della produzione di</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serie dei componenti il 27.08.19 (che continuerà però fino al</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2025).</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 La giornata lavorativa è costituita da 4 turni da 6 ore ciascuno</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per sei giorni a settimana (dal lunedì al sabato). Questo perché</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l’azienda ha constatato che i turni così suddivisi aumentano la</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produttività e riducono i rischi di incidenti sul lavoro dovuti alla</a:t>
            </a:r>
            <a:endParaRPr/>
          </a:p>
          <a:p>
            <a:pPr indent="0" lvl="0" marL="0" marR="0" rtl="0" algn="l">
              <a:spcBef>
                <a:spcPts val="0"/>
              </a:spcBef>
              <a:spcAft>
                <a:spcPts val="0"/>
              </a:spcAft>
              <a:buNone/>
            </a:pPr>
            <a:r>
              <a:rPr b="0" i="0" lang="it-IT" sz="1800" u="none" strike="noStrike">
                <a:solidFill>
                  <a:schemeClr val="dk1"/>
                </a:solidFill>
                <a:latin typeface="Arial"/>
                <a:ea typeface="Arial"/>
                <a:cs typeface="Arial"/>
                <a:sym typeface="Arial"/>
              </a:rPr>
              <a:t>stanchezza.</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6"/>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6"/>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6"/>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6"/>
          <p:cNvSpPr txBox="1"/>
          <p:nvPr/>
        </p:nvSpPr>
        <p:spPr>
          <a:xfrm>
            <a:off x="1522476" y="1615841"/>
            <a:ext cx="9450324" cy="4899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2400"/>
              <a:buFont typeface="Arial"/>
              <a:buNone/>
            </a:pPr>
            <a:r>
              <a:rPr b="1" lang="it-IT" sz="2400" u="sng">
                <a:solidFill>
                  <a:srgbClr val="B2B2B2"/>
                </a:solidFill>
                <a:latin typeface="Times New Roman"/>
                <a:ea typeface="Times New Roman"/>
                <a:cs typeface="Times New Roman"/>
                <a:sym typeface="Times New Roman"/>
              </a:rPr>
              <a:t>MS Project scheduling – NETWORK DIAGRAM</a:t>
            </a:r>
            <a:endParaRPr/>
          </a:p>
        </p:txBody>
      </p:sp>
      <p:sp>
        <p:nvSpPr>
          <p:cNvPr id="388" name="Google Shape;388;p16"/>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16"/>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16"/>
          <p:cNvSpPr txBox="1"/>
          <p:nvPr>
            <p:ph type="ctrTitle"/>
          </p:nvPr>
        </p:nvSpPr>
        <p:spPr>
          <a:xfrm>
            <a:off x="1522475" y="293217"/>
            <a:ext cx="9610745" cy="12897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6200"/>
              <a:buFont typeface="Times New Roman"/>
              <a:buNone/>
            </a:pPr>
            <a:r>
              <a:rPr lang="it-IT" sz="6200">
                <a:solidFill>
                  <a:srgbClr val="385623"/>
                </a:solidFill>
                <a:latin typeface="Times New Roman"/>
                <a:ea typeface="Times New Roman"/>
                <a:cs typeface="Times New Roman"/>
                <a:sym typeface="Times New Roman"/>
              </a:rPr>
              <a:t>Project Planning Scheduling</a:t>
            </a:r>
            <a:endParaRPr/>
          </a:p>
        </p:txBody>
      </p:sp>
      <p:sp>
        <p:nvSpPr>
          <p:cNvPr id="391" name="Google Shape;391;p16"/>
          <p:cNvSpPr txBox="1"/>
          <p:nvPr/>
        </p:nvSpPr>
        <p:spPr>
          <a:xfrm>
            <a:off x="1602892" y="2317614"/>
            <a:ext cx="9935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it-IT" sz="1800" u="none" strike="noStrike">
                <a:solidFill>
                  <a:srgbClr val="3A3838"/>
                </a:solidFill>
                <a:latin typeface="Times New Roman"/>
                <a:ea typeface="Times New Roman"/>
                <a:cs typeface="Times New Roman"/>
                <a:sym typeface="Times New Roman"/>
              </a:rPr>
              <a:t>Si potrebbe riportare e descrivere cosa dice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7"/>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17"/>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7"/>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17"/>
          <p:cNvSpPr txBox="1"/>
          <p:nvPr/>
        </p:nvSpPr>
        <p:spPr>
          <a:xfrm>
            <a:off x="1284732" y="612648"/>
            <a:ext cx="9450324" cy="67930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3600"/>
              <a:buFont typeface="Arial"/>
              <a:buNone/>
            </a:pPr>
            <a:r>
              <a:rPr b="1" lang="it-IT" sz="3600" u="sng">
                <a:solidFill>
                  <a:srgbClr val="B2B2B2"/>
                </a:solidFill>
                <a:latin typeface="Times New Roman"/>
                <a:ea typeface="Times New Roman"/>
                <a:cs typeface="Times New Roman"/>
                <a:sym typeface="Times New Roman"/>
              </a:rPr>
              <a:t>MS Project scheduling - RISORSE</a:t>
            </a:r>
            <a:endParaRPr/>
          </a:p>
        </p:txBody>
      </p:sp>
      <p:sp>
        <p:nvSpPr>
          <p:cNvPr id="400" name="Google Shape;400;p17"/>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7"/>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7"/>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18"/>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1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10" name="Google Shape;410;p1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11" name="Google Shape;411;p1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12" name="Google Shape;412;p1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413" name="Google Shape;413;p18"/>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18"/>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15" name="Google Shape;415;p18"/>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416" name="Google Shape;416;p18"/>
          <p:cNvSpPr txBox="1"/>
          <p:nvPr/>
        </p:nvSpPr>
        <p:spPr>
          <a:xfrm>
            <a:off x="1265376" y="657785"/>
            <a:ext cx="9450324" cy="83447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3600"/>
              <a:buFont typeface="Arial"/>
              <a:buNone/>
            </a:pPr>
            <a:r>
              <a:rPr b="1" lang="it-IT" sz="3600" u="sng">
                <a:solidFill>
                  <a:srgbClr val="A5A5A5"/>
                </a:solidFill>
                <a:latin typeface="Times New Roman"/>
                <a:ea typeface="Times New Roman"/>
                <a:cs typeface="Times New Roman"/>
                <a:sym typeface="Times New Roman"/>
              </a:rPr>
              <a:t>Milestones di progetto</a:t>
            </a:r>
            <a:endParaRPr sz="3600" u="sng">
              <a:solidFill>
                <a:srgbClr val="A5A5A5"/>
              </a:solidFill>
              <a:latin typeface="Times New Roman"/>
              <a:ea typeface="Times New Roman"/>
              <a:cs typeface="Times New Roman"/>
              <a:sym typeface="Times New Roman"/>
            </a:endParaRPr>
          </a:p>
        </p:txBody>
      </p:sp>
      <p:sp>
        <p:nvSpPr>
          <p:cNvPr id="417" name="Google Shape;417;p18"/>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18"/>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18"/>
          <p:cNvSpPr/>
          <p:nvPr/>
        </p:nvSpPr>
        <p:spPr>
          <a:xfrm>
            <a:off x="4451350" y="1825625"/>
            <a:ext cx="16359670" cy="55144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20" name="Google Shape;420;p18"/>
          <p:cNvGraphicFramePr/>
          <p:nvPr/>
        </p:nvGraphicFramePr>
        <p:xfrm>
          <a:off x="1831773" y="1951382"/>
          <a:ext cx="3000000" cy="3000000"/>
        </p:xfrm>
        <a:graphic>
          <a:graphicData uri="http://schemas.openxmlformats.org/drawingml/2006/table">
            <a:tbl>
              <a:tblPr bandRow="1" firstRow="1">
                <a:noFill/>
                <a:tableStyleId>{7F029F17-6052-4D86-83BC-6302D7AD21BE}</a:tableStyleId>
              </a:tblPr>
              <a:tblGrid>
                <a:gridCol w="2854525"/>
                <a:gridCol w="1899125"/>
              </a:tblGrid>
              <a:tr h="337775">
                <a:tc>
                  <a:txBody>
                    <a:bodyPr/>
                    <a:lstStyle/>
                    <a:p>
                      <a:pPr indent="0" lvl="0" marL="0" marR="0" rtl="0" algn="just">
                        <a:spcBef>
                          <a:spcPts val="0"/>
                        </a:spcBef>
                        <a:spcAft>
                          <a:spcPts val="0"/>
                        </a:spcAft>
                        <a:buNone/>
                      </a:pPr>
                      <a:r>
                        <a:rPr b="1" lang="it-IT" sz="1400" u="none" cap="none" strike="noStrike">
                          <a:solidFill>
                            <a:srgbClr val="000000"/>
                          </a:solidFill>
                          <a:latin typeface="Times New Roman"/>
                          <a:ea typeface="Times New Roman"/>
                          <a:cs typeface="Times New Roman"/>
                          <a:sym typeface="Times New Roman"/>
                        </a:rPr>
                        <a:t>Milestones di Progetto </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just">
                        <a:spcBef>
                          <a:spcPts val="0"/>
                        </a:spcBef>
                        <a:spcAft>
                          <a:spcPts val="0"/>
                        </a:spcAft>
                        <a:buNone/>
                      </a:pPr>
                      <a:r>
                        <a:rPr b="1" lang="it-IT" sz="1400" u="none" cap="none" strike="noStrike">
                          <a:solidFill>
                            <a:srgbClr val="000000"/>
                          </a:solidFill>
                          <a:latin typeface="Times New Roman"/>
                          <a:ea typeface="Times New Roman"/>
                          <a:cs typeface="Times New Roman"/>
                          <a:sym typeface="Times New Roman"/>
                        </a:rPr>
                        <a:t>Data Target </a:t>
                      </a:r>
                      <a:endParaRPr sz="3200" u="none" cap="none" strike="noStrike">
                        <a:latin typeface="Times New Roman"/>
                        <a:ea typeface="Times New Roman"/>
                        <a:cs typeface="Times New Roman"/>
                        <a:sym typeface="Times New Roman"/>
                      </a:endParaRPr>
                    </a:p>
                  </a:txBody>
                  <a:tcPr marT="42100" marB="42100" marR="42100" marL="42100"/>
                </a:tc>
              </a:tr>
              <a:tr h="3377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Inizio progetto</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Febbraio 2021 </a:t>
                      </a:r>
                      <a:endParaRPr sz="3200" u="none" cap="none" strike="noStrike">
                        <a:latin typeface="Times New Roman"/>
                        <a:ea typeface="Times New Roman"/>
                        <a:cs typeface="Times New Roman"/>
                        <a:sym typeface="Times New Roman"/>
                      </a:endParaRPr>
                    </a:p>
                  </a:txBody>
                  <a:tcPr marT="42100" marB="42100" marR="42100" marL="42100"/>
                </a:tc>
              </a:tr>
              <a:tr h="3377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Project Board e Work Group istituiti</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Febbraio 2021</a:t>
                      </a:r>
                      <a:endParaRPr sz="3200" u="none" cap="none" strike="noStrike">
                        <a:latin typeface="Times New Roman"/>
                        <a:ea typeface="Times New Roman"/>
                        <a:cs typeface="Times New Roman"/>
                        <a:sym typeface="Times New Roman"/>
                      </a:endParaRPr>
                    </a:p>
                  </a:txBody>
                  <a:tcPr marT="42100" marB="42100" marR="42100" marL="42100"/>
                </a:tc>
              </a:tr>
              <a:tr h="3377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Procedura di gara per assunzione consulenti completata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Febbraio 2021</a:t>
                      </a:r>
                      <a:endParaRPr sz="3200" u="none" cap="none" strike="noStrike">
                        <a:latin typeface="Times New Roman"/>
                        <a:ea typeface="Times New Roman"/>
                        <a:cs typeface="Times New Roman"/>
                        <a:sym typeface="Times New Roman"/>
                      </a:endParaRPr>
                    </a:p>
                  </a:txBody>
                  <a:tcPr marT="42100" marB="42100" marR="42100" marL="42100"/>
                </a:tc>
              </a:tr>
              <a:tr h="4653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Studio di fattibilità completato e analisi costi-benefici svolta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Marzo/Aprile 2021</a:t>
                      </a:r>
                      <a:endParaRPr sz="3200" u="none" cap="none" strike="noStrike">
                        <a:latin typeface="Times New Roman"/>
                        <a:ea typeface="Times New Roman"/>
                        <a:cs typeface="Times New Roman"/>
                        <a:sym typeface="Times New Roman"/>
                      </a:endParaRPr>
                    </a:p>
                  </a:txBody>
                  <a:tcPr marT="42100" marB="42100" marR="42100" marL="42100"/>
                </a:tc>
              </a:tr>
              <a:tr h="3377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KPI identificati</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Aprile 2021</a:t>
                      </a:r>
                      <a:endParaRPr sz="3200" u="none" cap="none" strike="noStrike">
                        <a:latin typeface="Times New Roman"/>
                        <a:ea typeface="Times New Roman"/>
                        <a:cs typeface="Times New Roman"/>
                        <a:sym typeface="Times New Roman"/>
                      </a:endParaRPr>
                    </a:p>
                  </a:txBody>
                  <a:tcPr marT="42100" marB="42100" marR="42100" marL="42100"/>
                </a:tc>
              </a:tr>
              <a:tr h="46537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Revisione/analisi del processo di gestione delle licenze dal punto di vista legale e organizzativo completata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Giugno/Luglio 2021</a:t>
                      </a:r>
                      <a:endParaRPr sz="3200" u="none" cap="none" strike="noStrike">
                        <a:latin typeface="Times New Roman"/>
                        <a:ea typeface="Times New Roman"/>
                        <a:cs typeface="Times New Roman"/>
                        <a:sym typeface="Times New Roman"/>
                      </a:endParaRPr>
                    </a:p>
                  </a:txBody>
                  <a:tcPr marT="42100" marB="42100" marR="42100" marL="42100"/>
                </a:tc>
              </a:tr>
              <a:tr h="465375">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Definizione di “Backlog” pubblicata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Luglio 2021</a:t>
                      </a:r>
                      <a:endParaRPr sz="3200" u="none" cap="none" strike="noStrike">
                        <a:latin typeface="Times New Roman"/>
                        <a:ea typeface="Times New Roman"/>
                        <a:cs typeface="Times New Roman"/>
                        <a:sym typeface="Times New Roman"/>
                      </a:endParaRPr>
                    </a:p>
                  </a:txBody>
                  <a:tcPr marT="42100" marB="42100" marR="42100" marL="42100"/>
                </a:tc>
              </a:tr>
              <a:tr h="465375">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Procedura per ridurre l’arretrato pubblicata </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Agosto 2021</a:t>
                      </a:r>
                      <a:endParaRPr sz="3200" u="none" cap="none" strike="noStrike">
                        <a:latin typeface="Times New Roman"/>
                        <a:ea typeface="Times New Roman"/>
                        <a:cs typeface="Times New Roman"/>
                        <a:sym typeface="Times New Roman"/>
                      </a:endParaRPr>
                    </a:p>
                  </a:txBody>
                  <a:tcPr marT="42100" marB="42100" marR="42100" marL="42100"/>
                </a:tc>
              </a:tr>
              <a:tr h="465375">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Strategia di Comunicazione e Promozione redatta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i="0" lang="it-IT" sz="1400" u="none" cap="none" strike="noStrike">
                          <a:solidFill>
                            <a:srgbClr val="000000"/>
                          </a:solidFill>
                          <a:latin typeface="Times New Roman"/>
                          <a:ea typeface="Times New Roman"/>
                          <a:cs typeface="Times New Roman"/>
                          <a:sym typeface="Times New Roman"/>
                        </a:rPr>
                        <a:t>Settembre 2021 </a:t>
                      </a:r>
                      <a:endParaRPr sz="3200" u="none" cap="none" strike="noStrike">
                        <a:latin typeface="Times New Roman"/>
                        <a:ea typeface="Times New Roman"/>
                        <a:cs typeface="Times New Roman"/>
                        <a:sym typeface="Times New Roman"/>
                      </a:endParaRPr>
                    </a:p>
                  </a:txBody>
                  <a:tcPr marT="42100" marB="42100" marR="42100" marL="42100"/>
                </a:tc>
              </a:tr>
            </a:tbl>
          </a:graphicData>
        </a:graphic>
      </p:graphicFrame>
      <p:graphicFrame>
        <p:nvGraphicFramePr>
          <p:cNvPr id="421" name="Google Shape;421;p18"/>
          <p:cNvGraphicFramePr/>
          <p:nvPr/>
        </p:nvGraphicFramePr>
        <p:xfrm>
          <a:off x="7103862" y="1951279"/>
          <a:ext cx="3000000" cy="3000000"/>
        </p:xfrm>
        <a:graphic>
          <a:graphicData uri="http://schemas.openxmlformats.org/drawingml/2006/table">
            <a:tbl>
              <a:tblPr bandRow="1" firstRow="1">
                <a:noFill/>
                <a:tableStyleId>{7F029F17-6052-4D86-83BC-6302D7AD21BE}</a:tableStyleId>
              </a:tblPr>
              <a:tblGrid>
                <a:gridCol w="2876850"/>
                <a:gridCol w="1567150"/>
              </a:tblGrid>
              <a:tr h="40782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Standard forestale irlandese aggiornato</a:t>
                      </a:r>
                      <a:endParaRPr sz="3200" u="none" cap="none" strike="noStrike">
                        <a:latin typeface="Times New Roman"/>
                        <a:ea typeface="Times New Roman"/>
                        <a:cs typeface="Times New Roman"/>
                        <a:sym typeface="Times New Roman"/>
                      </a:endParaRPr>
                    </a:p>
                  </a:txBody>
                  <a:tcPr marT="42100" marB="42100" marR="42100" marL="42100">
                    <a:solidFill>
                      <a:srgbClr val="ECF5E7"/>
                    </a:solidFill>
                  </a:tcPr>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Settembre 2021</a:t>
                      </a:r>
                      <a:endParaRPr sz="3200" u="none" cap="none" strike="noStrike">
                        <a:latin typeface="Times New Roman"/>
                        <a:ea typeface="Times New Roman"/>
                        <a:cs typeface="Times New Roman"/>
                        <a:sym typeface="Times New Roman"/>
                      </a:endParaRPr>
                    </a:p>
                  </a:txBody>
                  <a:tcPr marT="42100" marB="42100" marR="42100" marL="42100">
                    <a:solidFill>
                      <a:srgbClr val="ECF5E7"/>
                    </a:solidFill>
                  </a:tcPr>
                </a:tc>
              </a:tr>
              <a:tr h="336100">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Programma di previsione aggiornato</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Settembre 2021</a:t>
                      </a:r>
                      <a:endParaRPr sz="3200" u="none" cap="none" strike="noStrike">
                        <a:latin typeface="Times New Roman"/>
                        <a:ea typeface="Times New Roman"/>
                        <a:cs typeface="Times New Roman"/>
                        <a:sym typeface="Times New Roman"/>
                      </a:endParaRPr>
                    </a:p>
                  </a:txBody>
                  <a:tcPr marT="42100" marB="42100" marR="42100" marL="42100"/>
                </a:tc>
              </a:tr>
              <a:tr h="73932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Indagine nazionale sull’atteggiamento del grande pubblico (nei confronti di alberi, boschi e foreste) completata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Settembre/Ottobre 2021</a:t>
                      </a:r>
                      <a:endParaRPr sz="3200" u="none" cap="none" strike="noStrike">
                        <a:latin typeface="Times New Roman"/>
                        <a:ea typeface="Times New Roman"/>
                        <a:cs typeface="Times New Roman"/>
                        <a:sym typeface="Times New Roman"/>
                      </a:endParaRPr>
                    </a:p>
                  </a:txBody>
                  <a:tcPr marT="42100" marB="42100" marR="42100" marL="42100"/>
                </a:tc>
              </a:tr>
              <a:tr h="72532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Sistemi impiegati da DAFM nell’elaborazione/valutazione dei documenti revisionati</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Ottobre 2021</a:t>
                      </a:r>
                      <a:endParaRPr sz="3200" u="none" cap="none" strike="noStrike">
                        <a:latin typeface="Times New Roman"/>
                        <a:ea typeface="Times New Roman"/>
                        <a:cs typeface="Times New Roman"/>
                        <a:sym typeface="Times New Roman"/>
                      </a:endParaRPr>
                    </a:p>
                  </a:txBody>
                  <a:tcPr marT="42100" marB="42100" marR="42100" marL="42100"/>
                </a:tc>
              </a:tr>
              <a:tr h="336100">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Formazione interna completata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Novembre 2021</a:t>
                      </a:r>
                      <a:endParaRPr sz="3200" u="none" cap="none" strike="noStrike">
                        <a:latin typeface="Times New Roman"/>
                        <a:ea typeface="Times New Roman"/>
                        <a:cs typeface="Times New Roman"/>
                        <a:sym typeface="Times New Roman"/>
                      </a:endParaRPr>
                    </a:p>
                  </a:txBody>
                  <a:tcPr marT="42100" marB="42100" marR="42100" marL="42100"/>
                </a:tc>
              </a:tr>
              <a:tr h="336100">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Sito web pubblicato</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Dicembre 2021</a:t>
                      </a:r>
                      <a:endParaRPr sz="3200" u="none" cap="none" strike="noStrike">
                        <a:latin typeface="Times New Roman"/>
                        <a:ea typeface="Times New Roman"/>
                        <a:cs typeface="Times New Roman"/>
                        <a:sym typeface="Times New Roman"/>
                      </a:endParaRPr>
                    </a:p>
                  </a:txBody>
                  <a:tcPr marT="42100" marB="42100" marR="42100" marL="42100"/>
                </a:tc>
              </a:tr>
              <a:tr h="51572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Bozza quadro per lo sviluppo del sistema redatta </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Secondo trimestre 2022</a:t>
                      </a:r>
                      <a:endParaRPr sz="3200" u="none" cap="none" strike="noStrike">
                        <a:latin typeface="Times New Roman"/>
                        <a:ea typeface="Times New Roman"/>
                        <a:cs typeface="Times New Roman"/>
                        <a:sym typeface="Times New Roman"/>
                      </a:endParaRPr>
                    </a:p>
                  </a:txBody>
                  <a:tcPr marT="42100" marB="42100" marR="42100" marL="42100"/>
                </a:tc>
              </a:tr>
              <a:tr h="336100">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Strategia forestale nazionale definita</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Maggio 2022</a:t>
                      </a:r>
                      <a:endParaRPr sz="3200" u="none" cap="none" strike="noStrike">
                        <a:latin typeface="Times New Roman"/>
                        <a:ea typeface="Times New Roman"/>
                        <a:cs typeface="Times New Roman"/>
                        <a:sym typeface="Times New Roman"/>
                      </a:endParaRPr>
                    </a:p>
                  </a:txBody>
                  <a:tcPr marT="42100" marB="42100" marR="42100" marL="42100"/>
                </a:tc>
              </a:tr>
              <a:tr h="515725">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Raggiungimento degli obiettivi verificato</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Maggio-Novembre 2022</a:t>
                      </a:r>
                      <a:endParaRPr sz="3200" u="none" cap="none" strike="noStrike">
                        <a:latin typeface="Times New Roman"/>
                        <a:ea typeface="Times New Roman"/>
                        <a:cs typeface="Times New Roman"/>
                        <a:sym typeface="Times New Roman"/>
                      </a:endParaRPr>
                    </a:p>
                  </a:txBody>
                  <a:tcPr marT="42100" marB="42100" marR="42100" marL="42100"/>
                </a:tc>
              </a:tr>
              <a:tr h="336100">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Fine progetto </a:t>
                      </a:r>
                      <a:endParaRPr sz="3200" u="none" cap="none" strike="noStrike">
                        <a:latin typeface="Times New Roman"/>
                        <a:ea typeface="Times New Roman"/>
                        <a:cs typeface="Times New Roman"/>
                        <a:sym typeface="Times New Roman"/>
                      </a:endParaRPr>
                    </a:p>
                  </a:txBody>
                  <a:tcPr marT="42100" marB="42100" marR="42100" marL="42100"/>
                </a:tc>
                <a:tc>
                  <a:txBody>
                    <a:bodyPr/>
                    <a:lstStyle/>
                    <a:p>
                      <a:pPr indent="0" lvl="0" marL="0" marR="0" rtl="0" algn="l">
                        <a:spcBef>
                          <a:spcPts val="0"/>
                        </a:spcBef>
                        <a:spcAft>
                          <a:spcPts val="0"/>
                        </a:spcAft>
                        <a:buNone/>
                      </a:pPr>
                      <a:r>
                        <a:rPr b="0" lang="it-IT" sz="1400" u="none" cap="none" strike="noStrike">
                          <a:solidFill>
                            <a:srgbClr val="000000"/>
                          </a:solidFill>
                          <a:latin typeface="Times New Roman"/>
                          <a:ea typeface="Times New Roman"/>
                          <a:cs typeface="Times New Roman"/>
                          <a:sym typeface="Times New Roman"/>
                        </a:rPr>
                        <a:t>Dicembre 2022</a:t>
                      </a:r>
                      <a:endParaRPr sz="3200" u="none" cap="none" strike="noStrike">
                        <a:latin typeface="Times New Roman"/>
                        <a:ea typeface="Times New Roman"/>
                        <a:cs typeface="Times New Roman"/>
                        <a:sym typeface="Times New Roman"/>
                      </a:endParaRPr>
                    </a:p>
                  </a:txBody>
                  <a:tcPr marT="42100" marB="42100" marR="42100" marL="421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txBox="1"/>
          <p:nvPr>
            <p:ph type="ctrTitle"/>
          </p:nvPr>
        </p:nvSpPr>
        <p:spPr>
          <a:xfrm>
            <a:off x="1487026" y="240067"/>
            <a:ext cx="9144000" cy="1289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7200"/>
              <a:buFont typeface="Times New Roman"/>
              <a:buNone/>
            </a:pPr>
            <a:r>
              <a:rPr lang="it-IT" sz="7200">
                <a:solidFill>
                  <a:srgbClr val="385623"/>
                </a:solidFill>
                <a:latin typeface="Times New Roman"/>
                <a:ea typeface="Times New Roman"/>
                <a:cs typeface="Times New Roman"/>
                <a:sym typeface="Times New Roman"/>
              </a:rPr>
              <a:t>Introduzione</a:t>
            </a:r>
            <a:endParaRPr/>
          </a:p>
        </p:txBody>
      </p:sp>
      <p:sp>
        <p:nvSpPr>
          <p:cNvPr id="106" name="Google Shape;106;p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7" name="Google Shape;107;p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8" name="Google Shape;108;p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9" name="Google Shape;109;p2"/>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10" name="Google Shape;110;p2"/>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2" name="Google Shape;112;p2"/>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13" name="Google Shape;113;p2"/>
          <p:cNvSpPr txBox="1"/>
          <p:nvPr/>
        </p:nvSpPr>
        <p:spPr>
          <a:xfrm>
            <a:off x="1945275" y="2156478"/>
            <a:ext cx="9293700" cy="4202100"/>
          </a:xfrm>
          <a:prstGeom prst="rect">
            <a:avLst/>
          </a:prstGeom>
          <a:noFill/>
          <a:ln>
            <a:noFill/>
          </a:ln>
        </p:spPr>
        <p:txBody>
          <a:bodyPr anchorCtr="0" anchor="t" bIns="45700" lIns="91425" spcFirstLastPara="1" rIns="91425" wrap="square" tIns="45700">
            <a:spAutoFit/>
          </a:bodyPr>
          <a:lstStyle/>
          <a:p>
            <a:pPr indent="0" lvl="0" marL="0" marR="0" rtl="0" algn="just">
              <a:spcBef>
                <a:spcPts val="600"/>
              </a:spcBef>
              <a:spcAft>
                <a:spcPts val="0"/>
              </a:spcAft>
              <a:buSzPts val="1100"/>
              <a:buNone/>
            </a:pPr>
            <a:r>
              <a:rPr lang="it-IT" sz="1600">
                <a:solidFill>
                  <a:srgbClr val="3A3838"/>
                </a:solidFill>
                <a:latin typeface="Times New Roman"/>
                <a:ea typeface="Times New Roman"/>
                <a:cs typeface="Times New Roman"/>
                <a:sym typeface="Times New Roman"/>
              </a:rPr>
              <a:t>Il Department of Agriculture, Food and the Marine (DAFM) è un dipartimento del Governo irlandese. La missione del dipartimento è quella di guidare lo sviluppo sostenibile di un settore agroalimentare competitivo e orientato al consumatore. È guidato dal Ministro dell'Agricoltura, dell'Alimentazione e del Mare, assistito da due Ministri di Stato.</a:t>
            </a:r>
            <a:endParaRPr sz="1600">
              <a:solidFill>
                <a:srgbClr val="3A3838"/>
              </a:solidFill>
              <a:latin typeface="Times New Roman"/>
              <a:ea typeface="Times New Roman"/>
              <a:cs typeface="Times New Roman"/>
              <a:sym typeface="Times New Roman"/>
            </a:endParaRPr>
          </a:p>
          <a:p>
            <a:pPr indent="0" lvl="0" marL="0" marR="0" rtl="0" algn="just">
              <a:spcBef>
                <a:spcPts val="600"/>
              </a:spcBef>
              <a:spcAft>
                <a:spcPts val="0"/>
              </a:spcAft>
              <a:buSzPts val="1100"/>
              <a:buNone/>
            </a:pPr>
            <a:r>
              <a:t/>
            </a:r>
            <a:endParaRPr sz="1600">
              <a:solidFill>
                <a:srgbClr val="3A3838"/>
              </a:solidFill>
              <a:latin typeface="Times New Roman"/>
              <a:ea typeface="Times New Roman"/>
              <a:cs typeface="Times New Roman"/>
              <a:sym typeface="Times New Roman"/>
            </a:endParaRPr>
          </a:p>
          <a:p>
            <a:pPr indent="0" lvl="0" marL="0" marR="0" rtl="0" algn="just">
              <a:spcBef>
                <a:spcPts val="600"/>
              </a:spcBef>
              <a:spcAft>
                <a:spcPts val="0"/>
              </a:spcAft>
              <a:buSzPts val="1100"/>
              <a:buNone/>
            </a:pPr>
            <a:r>
              <a:rPr lang="it-IT" sz="1600">
                <a:solidFill>
                  <a:srgbClr val="3A3838"/>
                </a:solidFill>
                <a:latin typeface="Times New Roman"/>
                <a:ea typeface="Times New Roman"/>
                <a:cs typeface="Times New Roman"/>
                <a:sym typeface="Times New Roman"/>
              </a:rPr>
              <a:t>Nello svolgimento del suo mandato il Dipartimento svolge una serie di funzioni tra cui:</a:t>
            </a:r>
            <a:endParaRPr sz="1600">
              <a:solidFill>
                <a:srgbClr val="3A3838"/>
              </a:solidFill>
              <a:latin typeface="Times New Roman"/>
              <a:ea typeface="Times New Roman"/>
              <a:cs typeface="Times New Roman"/>
              <a:sym typeface="Times New Roman"/>
            </a:endParaRPr>
          </a:p>
          <a:p>
            <a:pPr indent="0" lvl="0" marL="0" marR="0" rtl="0" algn="just">
              <a:spcBef>
                <a:spcPts val="600"/>
              </a:spcBef>
              <a:spcAft>
                <a:spcPts val="0"/>
              </a:spcAft>
              <a:buSzPts val="1100"/>
              <a:buNone/>
            </a:pPr>
            <a:r>
              <a:t/>
            </a:r>
            <a:endParaRPr sz="700">
              <a:solidFill>
                <a:srgbClr val="3A3838"/>
              </a:solidFill>
              <a:latin typeface="Times New Roman"/>
              <a:ea typeface="Times New Roman"/>
              <a:cs typeface="Times New Roman"/>
              <a:sym typeface="Times New Roman"/>
            </a:endParaRPr>
          </a:p>
          <a:p>
            <a:pPr indent="-330200" lvl="0" marL="457200" marR="0" rtl="0" algn="just">
              <a:spcBef>
                <a:spcPts val="60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Consulenza e sviluppo delle politiche in tutte le aree di competenza del Dipartimento</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Rappresentanza nei negoziati internazionali, in particolare dell'Unione Europea e nazionali;</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Sviluppo e attuazione di programmi nazionali e comunitari a sostegno dell'agricoltura, dell'alimentazione, della pesca, della silvicoltura e dello sviluppo rurale.</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Monitoraggio e controllo degli aspetti della sicurezza alimentare.</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Regolamentazione dell'agricoltura, della pesca, delle industrie alimentari e della silvicoltura attraverso la legislazione nazionale e comunitaria.</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Monitoraggio e controllo della salute degli animali e delle piante e del benessere degli animali.</a:t>
            </a:r>
            <a:endParaRPr sz="1600">
              <a:solidFill>
                <a:srgbClr val="3A3838"/>
              </a:solidFill>
              <a:latin typeface="Times New Roman"/>
              <a:ea typeface="Times New Roman"/>
              <a:cs typeface="Times New Roman"/>
              <a:sym typeface="Times New Roman"/>
            </a:endParaRPr>
          </a:p>
          <a:p>
            <a:pPr indent="-330200" lvl="0" marL="457200" marR="0" rtl="0" algn="just">
              <a:spcBef>
                <a:spcPts val="0"/>
              </a:spcBef>
              <a:spcAft>
                <a:spcPts val="0"/>
              </a:spcAft>
              <a:buClr>
                <a:srgbClr val="3A3838"/>
              </a:buClr>
              <a:buSzPts val="1600"/>
              <a:buFont typeface="Times New Roman"/>
              <a:buChar char="-"/>
            </a:pPr>
            <a:r>
              <a:rPr lang="it-IT" sz="1600">
                <a:solidFill>
                  <a:srgbClr val="3A3838"/>
                </a:solidFill>
                <a:latin typeface="Times New Roman"/>
                <a:ea typeface="Times New Roman"/>
                <a:cs typeface="Times New Roman"/>
                <a:sym typeface="Times New Roman"/>
              </a:rPr>
              <a:t>Fornitura diretta di servizi di supporto all'agricoltura, all'alimentazione, alla pesca e alla silvicoltura.</a:t>
            </a:r>
            <a:endParaRPr b="0" sz="1400">
              <a:solidFill>
                <a:srgbClr val="3A3838"/>
              </a:solidFill>
              <a:latin typeface="Times New Roman"/>
              <a:ea typeface="Times New Roman"/>
              <a:cs typeface="Times New Roman"/>
              <a:sym typeface="Times New Roman"/>
            </a:endParaRPr>
          </a:p>
        </p:txBody>
      </p:sp>
      <p:sp>
        <p:nvSpPr>
          <p:cNvPr id="114" name="Google Shape;114;p2"/>
          <p:cNvSpPr txBox="1"/>
          <p:nvPr/>
        </p:nvSpPr>
        <p:spPr>
          <a:xfrm>
            <a:off x="1528376" y="1529766"/>
            <a:ext cx="9450300" cy="489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2800"/>
              <a:buFont typeface="Arial"/>
              <a:buNone/>
            </a:pPr>
            <a:r>
              <a:rPr b="1" lang="it-IT" sz="2800" u="sng">
                <a:solidFill>
                  <a:srgbClr val="A5A5A5"/>
                </a:solidFill>
                <a:latin typeface="Times New Roman"/>
                <a:ea typeface="Times New Roman"/>
                <a:cs typeface="Times New Roman"/>
                <a:sym typeface="Times New Roman"/>
              </a:rPr>
              <a:t>Descrizione Ente</a:t>
            </a:r>
            <a:endParaRPr sz="2800" u="sng">
              <a:solidFill>
                <a:srgbClr val="A5A5A5"/>
              </a:solidFill>
              <a:latin typeface="Times New Roman"/>
              <a:ea typeface="Times New Roman"/>
              <a:cs typeface="Times New Roman"/>
              <a:sym typeface="Times New Roman"/>
            </a:endParaRPr>
          </a:p>
        </p:txBody>
      </p:sp>
      <p:sp>
        <p:nvSpPr>
          <p:cNvPr id="115" name="Google Shape;115;p2"/>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9"/>
          <p:cNvSpPr/>
          <p:nvPr/>
        </p:nvSpPr>
        <p:spPr>
          <a:xfrm>
            <a:off x="0" y="8984"/>
            <a:ext cx="3289518"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19"/>
          <p:cNvSpPr/>
          <p:nvPr/>
        </p:nvSpPr>
        <p:spPr>
          <a:xfrm>
            <a:off x="0" y="1113380"/>
            <a:ext cx="3304674" cy="5735637"/>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19"/>
          <p:cNvSpPr txBox="1"/>
          <p:nvPr>
            <p:ph type="ctrTitle"/>
          </p:nvPr>
        </p:nvSpPr>
        <p:spPr>
          <a:xfrm>
            <a:off x="1636038"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85623"/>
              </a:buClr>
              <a:buSzPts val="6000"/>
              <a:buFont typeface="Times New Roman"/>
              <a:buNone/>
            </a:pPr>
            <a:r>
              <a:rPr b="1" lang="it-IT">
                <a:solidFill>
                  <a:srgbClr val="385623"/>
                </a:solidFill>
                <a:latin typeface="Times New Roman"/>
                <a:ea typeface="Times New Roman"/>
                <a:cs typeface="Times New Roman"/>
                <a:sym typeface="Times New Roman"/>
              </a:rPr>
              <a:t>RISK MANAGEMENT</a:t>
            </a:r>
            <a:endParaRPr/>
          </a:p>
        </p:txBody>
      </p:sp>
      <p:sp>
        <p:nvSpPr>
          <p:cNvPr id="429" name="Google Shape;429;p1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0" name="Google Shape;430;p1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1" name="Google Shape;431;p1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2" name="Google Shape;432;p19"/>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433" name="Google Shape;433;p19"/>
          <p:cNvSpPr/>
          <p:nvPr/>
        </p:nvSpPr>
        <p:spPr>
          <a:xfrm>
            <a:off x="-7578" y="2301081"/>
            <a:ext cx="3304674" cy="4547936"/>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19"/>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5" name="Google Shape;435;p19"/>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20"/>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20"/>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0"/>
          <p:cNvSpPr txBox="1"/>
          <p:nvPr/>
        </p:nvSpPr>
        <p:spPr>
          <a:xfrm>
            <a:off x="1522476" y="1615841"/>
            <a:ext cx="9450324" cy="4899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2400"/>
              <a:buFont typeface="Arial"/>
              <a:buNone/>
            </a:pPr>
            <a:r>
              <a:rPr b="1" lang="it-IT" sz="2400" u="sng">
                <a:solidFill>
                  <a:srgbClr val="B2B2B2"/>
                </a:solidFill>
                <a:latin typeface="Times New Roman"/>
                <a:ea typeface="Times New Roman"/>
                <a:cs typeface="Times New Roman"/>
                <a:sym typeface="Times New Roman"/>
              </a:rPr>
              <a:t>Individuazione possibili rischi di progetto</a:t>
            </a:r>
            <a:endParaRPr/>
          </a:p>
        </p:txBody>
      </p:sp>
      <p:sp>
        <p:nvSpPr>
          <p:cNvPr id="444" name="Google Shape;444;p20"/>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0"/>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0"/>
          <p:cNvSpPr txBox="1"/>
          <p:nvPr>
            <p:ph type="ctrTitle"/>
          </p:nvPr>
        </p:nvSpPr>
        <p:spPr>
          <a:xfrm>
            <a:off x="1522475" y="293217"/>
            <a:ext cx="9610745" cy="12897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6200"/>
              <a:buFont typeface="Times New Roman"/>
              <a:buNone/>
            </a:pPr>
            <a:r>
              <a:rPr lang="it-IT" sz="6200">
                <a:solidFill>
                  <a:srgbClr val="385623"/>
                </a:solidFill>
                <a:latin typeface="Times New Roman"/>
                <a:ea typeface="Times New Roman"/>
                <a:cs typeface="Times New Roman"/>
                <a:sym typeface="Times New Roman"/>
              </a:rPr>
              <a:t>Project Risks and Mitigation</a:t>
            </a:r>
            <a:endParaRPr sz="6200">
              <a:solidFill>
                <a:srgbClr val="385623"/>
              </a:solidFill>
              <a:latin typeface="Times New Roman"/>
              <a:ea typeface="Times New Roman"/>
              <a:cs typeface="Times New Roman"/>
              <a:sym typeface="Times New Roman"/>
            </a:endParaRPr>
          </a:p>
        </p:txBody>
      </p:sp>
      <p:sp>
        <p:nvSpPr>
          <p:cNvPr id="447" name="Google Shape;447;p20"/>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1"/>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21"/>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21"/>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21"/>
          <p:cNvSpPr txBox="1"/>
          <p:nvPr/>
        </p:nvSpPr>
        <p:spPr>
          <a:xfrm>
            <a:off x="1522476" y="685800"/>
            <a:ext cx="9450324" cy="141996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4000"/>
              <a:buFont typeface="Arial"/>
              <a:buNone/>
            </a:pPr>
            <a:r>
              <a:rPr b="1" lang="it-IT" sz="4000" u="sng">
                <a:solidFill>
                  <a:srgbClr val="B2B2B2"/>
                </a:solidFill>
                <a:latin typeface="Times New Roman"/>
                <a:ea typeface="Times New Roman"/>
                <a:cs typeface="Times New Roman"/>
                <a:sym typeface="Times New Roman"/>
              </a:rPr>
              <a:t>Valutazione dei rischi di progetto</a:t>
            </a:r>
            <a:endParaRPr/>
          </a:p>
        </p:txBody>
      </p:sp>
      <p:sp>
        <p:nvSpPr>
          <p:cNvPr id="456" name="Google Shape;456;p21"/>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21"/>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21"/>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22"/>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22"/>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22"/>
          <p:cNvSpPr txBox="1"/>
          <p:nvPr/>
        </p:nvSpPr>
        <p:spPr>
          <a:xfrm>
            <a:off x="1522476" y="685800"/>
            <a:ext cx="9450324" cy="141996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4000"/>
              <a:buFont typeface="Arial"/>
              <a:buNone/>
            </a:pPr>
            <a:r>
              <a:rPr b="1" lang="it-IT" sz="4000" u="sng">
                <a:solidFill>
                  <a:srgbClr val="B2B2B2"/>
                </a:solidFill>
                <a:latin typeface="Times New Roman"/>
                <a:ea typeface="Times New Roman"/>
                <a:cs typeface="Times New Roman"/>
                <a:sym typeface="Times New Roman"/>
              </a:rPr>
              <a:t>MATRICE P-I iniziale</a:t>
            </a:r>
            <a:endParaRPr/>
          </a:p>
        </p:txBody>
      </p:sp>
      <p:sp>
        <p:nvSpPr>
          <p:cNvPr id="467" name="Google Shape;467;p22"/>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22"/>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22"/>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23"/>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23"/>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23"/>
          <p:cNvSpPr txBox="1"/>
          <p:nvPr/>
        </p:nvSpPr>
        <p:spPr>
          <a:xfrm>
            <a:off x="1522476" y="753035"/>
            <a:ext cx="9450324" cy="13527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4000"/>
              <a:buFont typeface="Arial"/>
              <a:buNone/>
            </a:pPr>
            <a:r>
              <a:rPr b="1" lang="it-IT" sz="4000" u="sng">
                <a:solidFill>
                  <a:srgbClr val="B2B2B2"/>
                </a:solidFill>
                <a:latin typeface="Times New Roman"/>
                <a:ea typeface="Times New Roman"/>
                <a:cs typeface="Times New Roman"/>
                <a:sym typeface="Times New Roman"/>
              </a:rPr>
              <a:t>Mitigazione dei rischi di progetto</a:t>
            </a:r>
            <a:endParaRPr/>
          </a:p>
        </p:txBody>
      </p:sp>
      <p:sp>
        <p:nvSpPr>
          <p:cNvPr id="478" name="Google Shape;478;p23"/>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23"/>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23"/>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4"/>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Google Shape;486;p24"/>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4"/>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24"/>
          <p:cNvSpPr txBox="1"/>
          <p:nvPr/>
        </p:nvSpPr>
        <p:spPr>
          <a:xfrm>
            <a:off x="1522476" y="753035"/>
            <a:ext cx="9450324" cy="135273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4000"/>
              <a:buFont typeface="Arial"/>
              <a:buNone/>
            </a:pPr>
            <a:r>
              <a:rPr b="1" lang="it-IT" sz="4000" u="sng">
                <a:solidFill>
                  <a:srgbClr val="B2B2B2"/>
                </a:solidFill>
                <a:latin typeface="Times New Roman"/>
                <a:ea typeface="Times New Roman"/>
                <a:cs typeface="Times New Roman"/>
                <a:sym typeface="Times New Roman"/>
              </a:rPr>
              <a:t>Matrice P-I post-mitigazione</a:t>
            </a:r>
            <a:endParaRPr/>
          </a:p>
        </p:txBody>
      </p:sp>
      <p:sp>
        <p:nvSpPr>
          <p:cNvPr id="489" name="Google Shape;489;p24"/>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4"/>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24"/>
          <p:cNvSpPr txBox="1"/>
          <p:nvPr/>
        </p:nvSpPr>
        <p:spPr>
          <a:xfrm>
            <a:off x="1602892" y="2317614"/>
            <a:ext cx="993542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La struttura dei progetto non è estremamente flessibile, in quanto, molti processi non si possono parallelizzare.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25"/>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25"/>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25"/>
          <p:cNvSpPr txBox="1"/>
          <p:nvPr/>
        </p:nvSpPr>
        <p:spPr>
          <a:xfrm>
            <a:off x="1522476" y="1518837"/>
            <a:ext cx="9450324" cy="4899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2400"/>
              <a:buFont typeface="Arial"/>
              <a:buNone/>
            </a:pPr>
            <a:r>
              <a:rPr b="1" lang="it-IT" sz="2400" u="sng">
                <a:solidFill>
                  <a:srgbClr val="B2B2B2"/>
                </a:solidFill>
                <a:latin typeface="Times New Roman"/>
                <a:ea typeface="Times New Roman"/>
                <a:cs typeface="Times New Roman"/>
                <a:sym typeface="Times New Roman"/>
              </a:rPr>
              <a:t>Documenti e Website</a:t>
            </a:r>
            <a:endParaRPr/>
          </a:p>
        </p:txBody>
      </p:sp>
      <p:sp>
        <p:nvSpPr>
          <p:cNvPr id="500" name="Google Shape;500;p25"/>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25"/>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25"/>
          <p:cNvSpPr txBox="1"/>
          <p:nvPr>
            <p:ph type="ctrTitle"/>
          </p:nvPr>
        </p:nvSpPr>
        <p:spPr>
          <a:xfrm>
            <a:off x="1522476" y="293217"/>
            <a:ext cx="9144000" cy="12897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7200"/>
              <a:buFont typeface="Times New Roman"/>
              <a:buNone/>
            </a:pPr>
            <a:r>
              <a:rPr lang="it-IT" sz="7200">
                <a:solidFill>
                  <a:srgbClr val="385623"/>
                </a:solidFill>
                <a:latin typeface="Times New Roman"/>
                <a:ea typeface="Times New Roman"/>
                <a:cs typeface="Times New Roman"/>
                <a:sym typeface="Times New Roman"/>
              </a:rPr>
              <a:t>Fonti utilizzate:</a:t>
            </a:r>
            <a:endParaRPr/>
          </a:p>
        </p:txBody>
      </p:sp>
      <p:sp>
        <p:nvSpPr>
          <p:cNvPr id="503" name="Google Shape;503;p25"/>
          <p:cNvSpPr txBox="1"/>
          <p:nvPr/>
        </p:nvSpPr>
        <p:spPr>
          <a:xfrm>
            <a:off x="495737" y="1008062"/>
            <a:ext cx="6914713" cy="365126"/>
          </a:xfrm>
          <a:prstGeom prst="rect">
            <a:avLst/>
          </a:prstGeom>
          <a:noFill/>
          <a:ln>
            <a:noFill/>
          </a:ln>
        </p:spPr>
        <p:txBody>
          <a:bodyPr anchorCtr="0" anchor="t" bIns="45700" lIns="91425" spcFirstLastPara="1" rIns="91425" wrap="square" tIns="45700">
            <a:normAutofit fontScale="85000" lnSpcReduction="20000"/>
          </a:bodyPr>
          <a:lstStyle/>
          <a:p>
            <a:pPr indent="-77470" lvl="0" marL="228600" marR="0" rtl="0" algn="l">
              <a:lnSpc>
                <a:spcPct val="90000"/>
              </a:lnSpc>
              <a:spcBef>
                <a:spcPts val="0"/>
              </a:spcBef>
              <a:spcAft>
                <a:spcPts val="0"/>
              </a:spcAft>
              <a:buClr>
                <a:schemeClr val="dk1"/>
              </a:buClr>
              <a:buSzPct val="100000"/>
              <a:buFont typeface="Arial"/>
              <a:buNone/>
            </a:pPr>
            <a:r>
              <a:t/>
            </a:r>
            <a:endParaRPr sz="2800" u="sng">
              <a:solidFill>
                <a:srgbClr val="385623"/>
              </a:solidFill>
              <a:latin typeface="Calibri"/>
              <a:ea typeface="Calibri"/>
              <a:cs typeface="Calibri"/>
              <a:sym typeface="Calibri"/>
            </a:endParaRPr>
          </a:p>
        </p:txBody>
      </p:sp>
      <p:sp>
        <p:nvSpPr>
          <p:cNvPr id="504" name="Google Shape;504;p25"/>
          <p:cNvSpPr txBox="1"/>
          <p:nvPr/>
        </p:nvSpPr>
        <p:spPr>
          <a:xfrm>
            <a:off x="1743487" y="2398973"/>
            <a:ext cx="9648413" cy="5007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1" lang="it-IT" sz="2000" u="sng">
                <a:solidFill>
                  <a:schemeClr val="dk1"/>
                </a:solidFill>
                <a:latin typeface="Times New Roman"/>
                <a:ea typeface="Times New Roman"/>
                <a:cs typeface="Times New Roman"/>
                <a:sym typeface="Times New Roman"/>
              </a:rPr>
              <a:t>Documenti:</a:t>
            </a:r>
            <a:endParaRPr/>
          </a:p>
          <a:p>
            <a:pPr indent="0" lvl="0" marL="0" marR="0" rtl="0" algn="l">
              <a:lnSpc>
                <a:spcPct val="90000"/>
              </a:lnSpc>
              <a:spcBef>
                <a:spcPts val="900"/>
              </a:spcBef>
              <a:spcAft>
                <a:spcPts val="0"/>
              </a:spcAft>
              <a:buClr>
                <a:schemeClr val="dk1"/>
              </a:buClr>
              <a:buSzPts val="2000"/>
              <a:buFont typeface="Arial"/>
              <a:buNone/>
            </a:pPr>
            <a:r>
              <a:rPr b="0" lang="it-IT" sz="2000">
                <a:solidFill>
                  <a:schemeClr val="dk1"/>
                </a:solidFill>
                <a:latin typeface="Times New Roman"/>
                <a:ea typeface="Times New Roman"/>
                <a:cs typeface="Times New Roman"/>
                <a:sym typeface="Times New Roman"/>
              </a:rPr>
              <a:t>Abbiamo reperito </a:t>
            </a:r>
            <a:r>
              <a:rPr b="0" i="0" lang="it-IT" sz="2000" u="none" strike="noStrike">
                <a:solidFill>
                  <a:schemeClr val="dk1"/>
                </a:solidFill>
                <a:latin typeface="Times New Roman"/>
                <a:ea typeface="Times New Roman"/>
                <a:cs typeface="Times New Roman"/>
                <a:sym typeface="Times New Roman"/>
              </a:rPr>
              <a:t>queste informazioni di progetto da risorse web del Dipartimento dell’Agricoltura, Cibo e Marina Irlandese. Le principali fonti sono riportate a seguito:</a:t>
            </a:r>
            <a:endParaRPr/>
          </a:p>
          <a:p>
            <a:pPr indent="0" lvl="0" marL="0" marR="0" rtl="0" algn="l">
              <a:lnSpc>
                <a:spcPct val="90000"/>
              </a:lnSpc>
              <a:spcBef>
                <a:spcPts val="900"/>
              </a:spcBef>
              <a:spcAft>
                <a:spcPts val="0"/>
              </a:spcAft>
              <a:buClr>
                <a:schemeClr val="dk1"/>
              </a:buClr>
              <a:buSzPts val="2000"/>
              <a:buFont typeface="Arial"/>
              <a:buNone/>
            </a:pPr>
            <a:r>
              <a:t/>
            </a:r>
            <a:endParaRPr b="0" sz="2000">
              <a:solidFill>
                <a:schemeClr val="dk1"/>
              </a:solidFill>
              <a:latin typeface="Times New Roman"/>
              <a:ea typeface="Times New Roman"/>
              <a:cs typeface="Times New Roman"/>
              <a:sym typeface="Times New Roman"/>
            </a:endParaRPr>
          </a:p>
          <a:p>
            <a:pPr indent="0" lvl="0" marL="0" marR="0" rtl="0" algn="l">
              <a:lnSpc>
                <a:spcPct val="90000"/>
              </a:lnSpc>
              <a:spcBef>
                <a:spcPts val="900"/>
              </a:spcBef>
              <a:spcAft>
                <a:spcPts val="0"/>
              </a:spcAft>
              <a:buClr>
                <a:schemeClr val="dk1"/>
              </a:buClr>
              <a:buSzPts val="2000"/>
              <a:buFont typeface="Arial"/>
              <a:buNone/>
            </a:pPr>
            <a:r>
              <a:rPr b="1" lang="it-IT" sz="2000" u="sng">
                <a:solidFill>
                  <a:schemeClr val="dk1"/>
                </a:solidFill>
                <a:latin typeface="Times New Roman"/>
                <a:ea typeface="Times New Roman"/>
                <a:cs typeface="Times New Roman"/>
                <a:sym typeface="Times New Roman"/>
              </a:rPr>
              <a:t>Risorse web:</a:t>
            </a:r>
            <a:endParaRPr/>
          </a:p>
          <a:p>
            <a:pPr indent="-285750" lvl="0" marL="285750" marR="0" rtl="0" algn="l">
              <a:lnSpc>
                <a:spcPct val="90000"/>
              </a:lnSpc>
              <a:spcBef>
                <a:spcPts val="900"/>
              </a:spcBef>
              <a:spcAft>
                <a:spcPts val="0"/>
              </a:spcAft>
              <a:buClr>
                <a:schemeClr val="dk1"/>
              </a:buClr>
              <a:buSzPts val="1800"/>
              <a:buFont typeface="Arial"/>
              <a:buChar char="-"/>
            </a:pPr>
            <a:r>
              <a:rPr b="0" lang="it-IT"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https://www.gov.ie/en/press-release/29b3b-minister-hackett-welcomes-progress-in-third-interim-report-on-project-woodland/#</a:t>
            </a:r>
            <a:endParaRPr b="0" sz="1800">
              <a:solidFill>
                <a:schemeClr val="dk1"/>
              </a:solidFill>
              <a:latin typeface="Times New Roman"/>
              <a:ea typeface="Times New Roman"/>
              <a:cs typeface="Times New Roman"/>
              <a:sym typeface="Times New Roman"/>
            </a:endParaRPr>
          </a:p>
          <a:p>
            <a:pPr indent="-285750" lvl="0" marL="285750" marR="0" rtl="0" algn="l">
              <a:lnSpc>
                <a:spcPct val="90000"/>
              </a:lnSpc>
              <a:spcBef>
                <a:spcPts val="900"/>
              </a:spcBef>
              <a:spcAft>
                <a:spcPts val="0"/>
              </a:spcAft>
              <a:buClr>
                <a:srgbClr val="1A0DAB"/>
              </a:buClr>
              <a:buSzPts val="1800"/>
              <a:buFont typeface="Arial"/>
              <a:buChar char="-"/>
            </a:pPr>
            <a:r>
              <a:rPr b="0" i="0" lang="it-IT" sz="1800" u="sng">
                <a:solidFill>
                  <a:srgbClr val="1A0DAB"/>
                </a:solidFill>
                <a:latin typeface="Times New Roman"/>
                <a:ea typeface="Times New Roman"/>
                <a:cs typeface="Times New Roman"/>
                <a:sym typeface="Times New Roman"/>
                <a:hlinkClick r:id="rId4">
                  <a:extLst>
                    <a:ext uri="{A12FA001-AC4F-418D-AE19-62706E023703}">
                      <ahyp:hlinkClr val="tx"/>
                    </a:ext>
                  </a:extLst>
                </a:hlinkClick>
              </a:rPr>
              <a:t>https://assets.gov.ie/179991/7f812635-32c3-4c5c-be72-20ee5644e379.pdf</a:t>
            </a:r>
            <a:endParaRPr b="0" i="0" sz="1800" u="sng">
              <a:solidFill>
                <a:srgbClr val="1A0DAB"/>
              </a:solidFill>
              <a:latin typeface="Times New Roman"/>
              <a:ea typeface="Times New Roman"/>
              <a:cs typeface="Times New Roman"/>
              <a:sym typeface="Times New Roman"/>
            </a:endParaRPr>
          </a:p>
          <a:p>
            <a:pPr indent="-285750" lvl="0" marL="285750" marR="0" rtl="0" algn="l">
              <a:lnSpc>
                <a:spcPct val="90000"/>
              </a:lnSpc>
              <a:spcBef>
                <a:spcPts val="900"/>
              </a:spcBef>
              <a:spcAft>
                <a:spcPts val="0"/>
              </a:spcAft>
              <a:buClr>
                <a:schemeClr val="dk1"/>
              </a:buClr>
              <a:buSzPts val="1800"/>
              <a:buFont typeface="Arial"/>
              <a:buChar char="-"/>
            </a:pPr>
            <a:r>
              <a:rPr b="0" lang="it-IT" sz="18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https://www.gov.ie/en/press-release/6d840-ministers-mcconalogue-and-hackett-announce-project-woodland-to-tackle-issues-in-forestry-accepts-report-on-implementation-of-mackinnon/</a:t>
            </a:r>
            <a:r>
              <a:rPr b="0" lang="it-IT"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24" name="Google Shape;124;p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25" name="Google Shape;125;p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26" name="Google Shape;126;p3"/>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27" name="Google Shape;127;p3"/>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3"/>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29" name="Google Shape;129;p3"/>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30" name="Google Shape;130;p3"/>
          <p:cNvSpPr txBox="1"/>
          <p:nvPr/>
        </p:nvSpPr>
        <p:spPr>
          <a:xfrm>
            <a:off x="1717473" y="1880457"/>
            <a:ext cx="9293589"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it-IT" sz="1600" u="none" strike="noStrike">
                <a:solidFill>
                  <a:srgbClr val="3A3838"/>
                </a:solidFill>
                <a:latin typeface="Times New Roman"/>
                <a:ea typeface="Times New Roman"/>
                <a:cs typeface="Times New Roman"/>
                <a:sym typeface="Times New Roman"/>
              </a:rPr>
              <a:t>Il progetto Woodland, lanciato da uno dei dipartimenti del governo irlandese, più precisamente dal “Department of Agriculture, Food and Marine" (DAFM) intende creare una strategia “agile” per affrontare i problemi del settore forestale.</a:t>
            </a:r>
            <a:endParaRPr b="0" sz="1600">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rPr b="0" i="0" lang="it-IT" sz="1600" u="none" strike="noStrike">
                <a:solidFill>
                  <a:srgbClr val="3A3838"/>
                </a:solidFill>
                <a:latin typeface="Times New Roman"/>
                <a:ea typeface="Times New Roman"/>
                <a:cs typeface="Times New Roman"/>
                <a:sym typeface="Times New Roman"/>
              </a:rPr>
              <a:t>Il progetto è volto a migliorare un processo esistente, che presenta attualmente criticità rilevanti nella la gestione delle domande di licenze ambientali. La nuova procedura dovrebbe eliminare e/o ridurre l’arretrato di tutte le domande di licenza e il conseguente ricorso presentato dai cittadini a causa di gravi ritardi accumulati.</a:t>
            </a:r>
            <a:endParaRPr/>
          </a:p>
          <a:p>
            <a:pPr indent="0" lvl="0" marL="0" marR="0" rtl="0" algn="just">
              <a:spcBef>
                <a:spcPts val="600"/>
              </a:spcBef>
              <a:spcAft>
                <a:spcPts val="0"/>
              </a:spcAft>
              <a:buNone/>
            </a:pPr>
            <a:r>
              <a:rPr b="0" i="0" lang="it-IT" sz="1600" u="none" strike="noStrike">
                <a:solidFill>
                  <a:srgbClr val="3A3838"/>
                </a:solidFill>
                <a:latin typeface="Times New Roman"/>
                <a:ea typeface="Times New Roman"/>
                <a:cs typeface="Times New Roman"/>
                <a:sym typeface="Times New Roman"/>
              </a:rPr>
              <a:t>Il progetto assume un’importante rilevanza in quanto sviluppato su scala nazionale; la riuscita verrà determinata per mezzo dell’analisi di prestabiliti indicatori di prestazione. Se necessario interverranno anche figure esterne in grado di dare un contributo importante, ad esempio, durante le fasi di revisione.</a:t>
            </a:r>
            <a:endParaRPr b="1" sz="1600">
              <a:solidFill>
                <a:srgbClr val="3A3838"/>
              </a:solidFill>
              <a:latin typeface="Times New Roman"/>
              <a:ea typeface="Times New Roman"/>
              <a:cs typeface="Times New Roman"/>
              <a:sym typeface="Times New Roman"/>
            </a:endParaRPr>
          </a:p>
          <a:p>
            <a:pPr indent="0" lvl="0" marL="0" marR="0" rtl="0" algn="just">
              <a:spcBef>
                <a:spcPts val="600"/>
              </a:spcBef>
              <a:spcAft>
                <a:spcPts val="0"/>
              </a:spcAft>
              <a:buNone/>
            </a:pPr>
            <a:r>
              <a:rPr b="0" i="0" lang="it-IT" sz="1600" u="none" strike="noStrike">
                <a:solidFill>
                  <a:srgbClr val="3A3838"/>
                </a:solidFill>
                <a:latin typeface="Times New Roman"/>
                <a:ea typeface="Times New Roman"/>
                <a:cs typeface="Times New Roman"/>
                <a:sym typeface="Times New Roman"/>
              </a:rPr>
              <a:t>Attualmente la conclusione di Project Woodland è prevista attorno alla fine del 2022, in modo tale che a partire dal 2023 il progetto contribuirà in parte alle decisioni che verranno prese all’interno dell’Unione Europea in materia di silvicoltura. </a:t>
            </a:r>
            <a:endParaRPr b="1" sz="1600">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b="0" sz="1800">
              <a:solidFill>
                <a:srgbClr val="3A3838"/>
              </a:solidFill>
              <a:latin typeface="Times New Roman"/>
              <a:ea typeface="Times New Roman"/>
              <a:cs typeface="Times New Roman"/>
              <a:sym typeface="Times New Roman"/>
            </a:endParaRPr>
          </a:p>
        </p:txBody>
      </p:sp>
      <p:sp>
        <p:nvSpPr>
          <p:cNvPr id="131" name="Google Shape;131;p3"/>
          <p:cNvSpPr txBox="1"/>
          <p:nvPr/>
        </p:nvSpPr>
        <p:spPr>
          <a:xfrm>
            <a:off x="1370850" y="699993"/>
            <a:ext cx="9450300" cy="850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A5A5A5"/>
              </a:buClr>
              <a:buSzPts val="3200"/>
              <a:buFont typeface="Arial"/>
              <a:buNone/>
            </a:pPr>
            <a:r>
              <a:rPr b="1" lang="it-IT" sz="4800" u="sng">
                <a:solidFill>
                  <a:srgbClr val="A5A5A5"/>
                </a:solidFill>
                <a:latin typeface="Times New Roman"/>
                <a:ea typeface="Times New Roman"/>
                <a:cs typeface="Times New Roman"/>
                <a:sym typeface="Times New Roman"/>
              </a:rPr>
              <a:t>Descrizione progetto</a:t>
            </a:r>
            <a:endParaRPr sz="4800" u="sng">
              <a:solidFill>
                <a:srgbClr val="A5A5A5"/>
              </a:solidFill>
              <a:latin typeface="Times New Roman"/>
              <a:ea typeface="Times New Roman"/>
              <a:cs typeface="Times New Roman"/>
              <a:sym typeface="Times New Roman"/>
            </a:endParaRPr>
          </a:p>
        </p:txBody>
      </p:sp>
      <p:sp>
        <p:nvSpPr>
          <p:cNvPr id="132" name="Google Shape;132;p3"/>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2cd47e6130_0_2"/>
          <p:cNvSpPr/>
          <p:nvPr/>
        </p:nvSpPr>
        <p:spPr>
          <a:xfrm>
            <a:off x="0" y="8984"/>
            <a:ext cx="1595400" cy="6849000"/>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g12cd47e6130_0_2"/>
          <p:cNvSpPr/>
          <p:nvPr/>
        </p:nvSpPr>
        <p:spPr>
          <a:xfrm>
            <a:off x="0" y="1113381"/>
            <a:ext cx="1595400" cy="5735700"/>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g12cd47e6130_0_2"/>
          <p:cNvSpPr txBox="1"/>
          <p:nvPr>
            <p:ph type="ctrTitle"/>
          </p:nvPr>
        </p:nvSpPr>
        <p:spPr>
          <a:xfrm>
            <a:off x="1524001" y="187967"/>
            <a:ext cx="9144000" cy="1289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7200"/>
              <a:buFont typeface="Times New Roman"/>
              <a:buNone/>
            </a:pPr>
            <a:r>
              <a:rPr lang="it-IT" sz="7200">
                <a:solidFill>
                  <a:srgbClr val="385623"/>
                </a:solidFill>
                <a:latin typeface="Times New Roman"/>
                <a:ea typeface="Times New Roman"/>
                <a:cs typeface="Times New Roman"/>
                <a:sym typeface="Times New Roman"/>
              </a:rPr>
              <a:t>Macro-fasi di Progetto</a:t>
            </a:r>
            <a:endParaRPr/>
          </a:p>
        </p:txBody>
      </p:sp>
      <p:sp>
        <p:nvSpPr>
          <p:cNvPr id="141" name="Google Shape;141;g12cd47e6130_0_2"/>
          <p:cNvSpPr txBox="1"/>
          <p:nvPr/>
        </p:nvSpPr>
        <p:spPr>
          <a:xfrm>
            <a:off x="3047238" y="3244334"/>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2" name="Google Shape;142;g12cd47e6130_0_2"/>
          <p:cNvSpPr txBox="1"/>
          <p:nvPr/>
        </p:nvSpPr>
        <p:spPr>
          <a:xfrm>
            <a:off x="3047238" y="3244334"/>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3" name="Google Shape;143;g12cd47e6130_0_2"/>
          <p:cNvSpPr txBox="1"/>
          <p:nvPr/>
        </p:nvSpPr>
        <p:spPr>
          <a:xfrm>
            <a:off x="3047238" y="3244334"/>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4" name="Google Shape;144;g12cd47e6130_0_2"/>
          <p:cNvSpPr txBox="1"/>
          <p:nvPr/>
        </p:nvSpPr>
        <p:spPr>
          <a:xfrm>
            <a:off x="3047238" y="3244334"/>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45" name="Google Shape;145;g12cd47e6130_0_2"/>
          <p:cNvSpPr/>
          <p:nvPr/>
        </p:nvSpPr>
        <p:spPr>
          <a:xfrm>
            <a:off x="-7578" y="2301081"/>
            <a:ext cx="1602900" cy="4557000"/>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g12cd47e6130_0_2"/>
          <p:cNvSpPr txBox="1"/>
          <p:nvPr/>
        </p:nvSpPr>
        <p:spPr>
          <a:xfrm>
            <a:off x="3048000" y="3248344"/>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7" name="Google Shape;147;g12cd47e6130_0_2"/>
          <p:cNvSpPr txBox="1"/>
          <p:nvPr/>
        </p:nvSpPr>
        <p:spPr>
          <a:xfrm>
            <a:off x="3048000" y="3248344"/>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148" name="Google Shape;148;g12cd47e6130_0_2"/>
          <p:cNvSpPr txBox="1"/>
          <p:nvPr/>
        </p:nvSpPr>
        <p:spPr>
          <a:xfrm>
            <a:off x="1839632" y="2301081"/>
            <a:ext cx="92937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200" u="sng">
                <a:solidFill>
                  <a:srgbClr val="434343"/>
                </a:solidFill>
                <a:latin typeface="Times New Roman"/>
                <a:ea typeface="Times New Roman"/>
                <a:cs typeface="Times New Roman"/>
                <a:sym typeface="Times New Roman"/>
              </a:rPr>
              <a:t>Workstream del progetto:</a:t>
            </a:r>
            <a:endParaRPr>
              <a:solidFill>
                <a:srgbClr val="434343"/>
              </a:solidFill>
            </a:endParaRPr>
          </a:p>
          <a:p>
            <a:pPr indent="0" lvl="0" marL="0" marR="0" rtl="0" algn="l">
              <a:spcBef>
                <a:spcPts val="1200"/>
              </a:spcBef>
              <a:spcAft>
                <a:spcPts val="0"/>
              </a:spcAft>
              <a:buNone/>
            </a:pPr>
            <a:r>
              <a:rPr b="0" i="0" lang="it-IT" sz="2200" u="none" strike="noStrike">
                <a:solidFill>
                  <a:srgbClr val="434343"/>
                </a:solidFill>
                <a:latin typeface="Times New Roman"/>
                <a:ea typeface="Times New Roman"/>
                <a:cs typeface="Times New Roman"/>
                <a:sym typeface="Times New Roman"/>
              </a:rPr>
              <a:t>L’iniziativa nasce grazie ad una serie di osservazioni e perplessità mosse da esperti del settore, questi suggeriscono una serie di raccomandazioni che possono essere suddivise in quattro principali workstream:</a:t>
            </a:r>
            <a:endParaRPr b="1" sz="2200">
              <a:solidFill>
                <a:srgbClr val="434343"/>
              </a:solidFill>
              <a:latin typeface="Times New Roman"/>
              <a:ea typeface="Times New Roman"/>
              <a:cs typeface="Times New Roman"/>
              <a:sym typeface="Times New Roman"/>
            </a:endParaRPr>
          </a:p>
          <a:p>
            <a:pPr indent="-457200" lvl="0" marL="457200" marR="0" rtl="0" algn="l">
              <a:lnSpc>
                <a:spcPct val="150000"/>
              </a:lnSpc>
              <a:spcBef>
                <a:spcPts val="600"/>
              </a:spcBef>
              <a:spcAft>
                <a:spcPts val="0"/>
              </a:spcAft>
              <a:buClr>
                <a:srgbClr val="434343"/>
              </a:buClr>
              <a:buSzPts val="2200"/>
              <a:buFont typeface="Calibri"/>
              <a:buAutoNum type="arabicPeriod"/>
            </a:pPr>
            <a:r>
              <a:rPr b="0" i="0" lang="it-IT" sz="2200" u="none" strike="noStrike">
                <a:solidFill>
                  <a:srgbClr val="434343"/>
                </a:solidFill>
                <a:latin typeface="Times New Roman"/>
                <a:ea typeface="Times New Roman"/>
                <a:cs typeface="Times New Roman"/>
                <a:sym typeface="Times New Roman"/>
              </a:rPr>
              <a:t>Proposte per affrontare arretrati relativi alle licenze; </a:t>
            </a:r>
            <a:endParaRPr b="1" sz="2200">
              <a:solidFill>
                <a:srgbClr val="434343"/>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434343"/>
              </a:buClr>
              <a:buSzPts val="2200"/>
              <a:buFont typeface="Calibri"/>
              <a:buAutoNum type="arabicPeriod"/>
            </a:pPr>
            <a:r>
              <a:rPr b="0" i="0" lang="it-IT" sz="2200" u="none" strike="noStrike">
                <a:solidFill>
                  <a:srgbClr val="434343"/>
                </a:solidFill>
                <a:latin typeface="Times New Roman"/>
                <a:ea typeface="Times New Roman"/>
                <a:cs typeface="Times New Roman"/>
                <a:sym typeface="Times New Roman"/>
              </a:rPr>
              <a:t>Nuova strategia per la silvicoltura nazionale; </a:t>
            </a:r>
            <a:endParaRPr b="1" sz="2200">
              <a:solidFill>
                <a:srgbClr val="434343"/>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434343"/>
              </a:buClr>
              <a:buSzPts val="2200"/>
              <a:buFont typeface="Calibri"/>
              <a:buAutoNum type="arabicPeriod"/>
            </a:pPr>
            <a:r>
              <a:rPr b="0" i="0" lang="it-IT" sz="2200" u="none" strike="noStrike">
                <a:solidFill>
                  <a:srgbClr val="434343"/>
                </a:solidFill>
                <a:latin typeface="Times New Roman"/>
                <a:ea typeface="Times New Roman"/>
                <a:cs typeface="Times New Roman"/>
                <a:sym typeface="Times New Roman"/>
              </a:rPr>
              <a:t>Revisione organizzativa del Dipartimento; </a:t>
            </a:r>
            <a:endParaRPr b="1" sz="2200">
              <a:solidFill>
                <a:srgbClr val="434343"/>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rgbClr val="000000"/>
              </a:buClr>
              <a:buSzPts val="2200"/>
              <a:buFont typeface="Calibri"/>
              <a:buAutoNum type="arabicPeriod"/>
            </a:pPr>
            <a:r>
              <a:rPr b="0" i="0" lang="it-IT" sz="2200" u="none" strike="noStrike">
                <a:solidFill>
                  <a:srgbClr val="434343"/>
                </a:solidFill>
                <a:latin typeface="Times New Roman"/>
                <a:ea typeface="Times New Roman"/>
                <a:cs typeface="Times New Roman"/>
                <a:sym typeface="Times New Roman"/>
              </a:rPr>
              <a:t>Revisione del processo. </a:t>
            </a:r>
            <a:r>
              <a:rPr b="0" i="0" lang="it-IT" sz="2200" u="none" strike="noStrike">
                <a:solidFill>
                  <a:srgbClr val="000000"/>
                </a:solidFill>
                <a:latin typeface="Times New Roman"/>
                <a:ea typeface="Times New Roman"/>
                <a:cs typeface="Times New Roman"/>
                <a:sym typeface="Times New Roman"/>
              </a:rPr>
              <a:t> </a:t>
            </a:r>
            <a:endParaRPr b="0" sz="2200">
              <a:solidFill>
                <a:srgbClr val="3A3838"/>
              </a:solidFill>
              <a:latin typeface="Times New Roman"/>
              <a:ea typeface="Times New Roman"/>
              <a:cs typeface="Times New Roman"/>
              <a:sym typeface="Times New Roman"/>
            </a:endParaRPr>
          </a:p>
        </p:txBody>
      </p:sp>
      <p:sp>
        <p:nvSpPr>
          <p:cNvPr id="149" name="Google Shape;149;g12cd47e6130_0_2"/>
          <p:cNvSpPr/>
          <p:nvPr/>
        </p:nvSpPr>
        <p:spPr>
          <a:xfrm>
            <a:off x="11133221" y="-23419"/>
            <a:ext cx="829200" cy="776400"/>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g12cd47e6130_0_2"/>
          <p:cNvSpPr/>
          <p:nvPr/>
        </p:nvSpPr>
        <p:spPr>
          <a:xfrm>
            <a:off x="11133221" y="-23419"/>
            <a:ext cx="753900" cy="11367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g12cd47e6130_0_2"/>
          <p:cNvSpPr txBox="1"/>
          <p:nvPr/>
        </p:nvSpPr>
        <p:spPr>
          <a:xfrm>
            <a:off x="1524001" y="1477666"/>
            <a:ext cx="9450300" cy="489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2800"/>
              <a:buFont typeface="Arial"/>
              <a:buNone/>
            </a:pPr>
            <a:r>
              <a:rPr b="1" lang="it-IT" sz="2800" u="sng">
                <a:solidFill>
                  <a:srgbClr val="A5A5A5"/>
                </a:solidFill>
                <a:latin typeface="Times New Roman"/>
                <a:ea typeface="Times New Roman"/>
                <a:cs typeface="Times New Roman"/>
                <a:sym typeface="Times New Roman"/>
              </a:rPr>
              <a:t>Fasi di Progetto</a:t>
            </a:r>
            <a:endParaRPr sz="2800" u="sng">
              <a:solidFill>
                <a:srgbClr val="A5A5A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p:nvPr/>
        </p:nvSpPr>
        <p:spPr>
          <a:xfrm>
            <a:off x="5016837" y="2294311"/>
            <a:ext cx="3530666" cy="1364713"/>
          </a:xfrm>
          <a:prstGeom prst="rect">
            <a:avLst/>
          </a:prstGeom>
          <a:solidFill>
            <a:srgbClr val="F2F2F2"/>
          </a:solidFill>
          <a:ln cap="rnd" cmpd="sng" w="9525">
            <a:solidFill>
              <a:srgbClr val="D8D8D8"/>
            </a:solidFill>
            <a:prstDash val="solid"/>
            <a:miter lim="800000"/>
            <a:headEnd len="sm" w="sm" type="none"/>
            <a:tailEnd len="sm" w="sm" type="none"/>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t/>
            </a:r>
            <a:endParaRPr sz="900">
              <a:solidFill>
                <a:srgbClr val="E1EFD8"/>
              </a:solidFill>
              <a:latin typeface="Calibri"/>
              <a:ea typeface="Calibri"/>
              <a:cs typeface="Calibri"/>
              <a:sym typeface="Calibri"/>
            </a:endParaRPr>
          </a:p>
        </p:txBody>
      </p:sp>
      <p:sp>
        <p:nvSpPr>
          <p:cNvPr id="157" name="Google Shape;157;p4"/>
          <p:cNvSpPr/>
          <p:nvPr/>
        </p:nvSpPr>
        <p:spPr>
          <a:xfrm>
            <a:off x="5766659" y="2686360"/>
            <a:ext cx="1963938" cy="948819"/>
          </a:xfrm>
          <a:prstGeom prst="rect">
            <a:avLst/>
          </a:prstGeom>
          <a:solidFill>
            <a:srgbClr val="F2F2F2"/>
          </a:solidFill>
          <a:ln>
            <a:noFill/>
          </a:ln>
        </p:spPr>
        <p:txBody>
          <a:bodyPr anchorCtr="0" anchor="ctr" bIns="54000" lIns="5700" spcFirstLastPara="1" rIns="5700" wrap="square" tIns="5700">
            <a:noAutofit/>
          </a:bodyPr>
          <a:lstStyle/>
          <a:p>
            <a:pPr indent="0" lvl="0" marL="0" marR="0" rtl="0" algn="l">
              <a:lnSpc>
                <a:spcPct val="90000"/>
              </a:lnSpc>
              <a:spcBef>
                <a:spcPts val="0"/>
              </a:spcBef>
              <a:spcAft>
                <a:spcPts val="0"/>
              </a:spcAft>
              <a:buNone/>
            </a:pPr>
            <a:r>
              <a:rPr lang="it-IT" sz="1200">
                <a:solidFill>
                  <a:schemeClr val="dk1"/>
                </a:solidFill>
                <a:latin typeface="Calibri"/>
                <a:ea typeface="Calibri"/>
                <a:cs typeface="Calibri"/>
                <a:sym typeface="Calibri"/>
              </a:rPr>
              <a:t>   </a:t>
            </a:r>
            <a:r>
              <a:rPr lang="it-IT" sz="1200" u="sng">
                <a:solidFill>
                  <a:schemeClr val="dk1"/>
                </a:solidFill>
                <a:latin typeface="Times New Roman"/>
                <a:ea typeface="Times New Roman"/>
                <a:cs typeface="Times New Roman"/>
                <a:sym typeface="Times New Roman"/>
              </a:rPr>
              <a:t>Steering Committee</a:t>
            </a:r>
            <a:endParaRPr/>
          </a:p>
          <a:p>
            <a:pPr indent="0" lvl="0" marL="0" marR="0" rtl="0" algn="l">
              <a:lnSpc>
                <a:spcPct val="90000"/>
              </a:lnSpc>
              <a:spcBef>
                <a:spcPts val="420"/>
              </a:spcBef>
              <a:spcAft>
                <a:spcPts val="0"/>
              </a:spcAft>
              <a:buNone/>
            </a:pPr>
            <a:r>
              <a:rPr lang="it-IT" sz="1200">
                <a:solidFill>
                  <a:schemeClr val="dk1"/>
                </a:solidFill>
                <a:latin typeface="Times New Roman"/>
                <a:ea typeface="Times New Roman"/>
                <a:cs typeface="Times New Roman"/>
                <a:sym typeface="Times New Roman"/>
              </a:rPr>
              <a:t>   </a:t>
            </a:r>
            <a:r>
              <a:rPr lang="it-IT" sz="1200" u="sng">
                <a:solidFill>
                  <a:schemeClr val="dk1"/>
                </a:solidFill>
                <a:latin typeface="Times New Roman"/>
                <a:ea typeface="Times New Roman"/>
                <a:cs typeface="Times New Roman"/>
                <a:sym typeface="Times New Roman"/>
              </a:rPr>
              <a:t>Board Secretariat</a:t>
            </a:r>
            <a:endParaRPr sz="1200" u="sng">
              <a:solidFill>
                <a:schemeClr val="dk1"/>
              </a:solidFill>
              <a:latin typeface="Times New Roman"/>
              <a:ea typeface="Times New Roman"/>
              <a:cs typeface="Times New Roman"/>
              <a:sym typeface="Times New Roman"/>
            </a:endParaRPr>
          </a:p>
          <a:p>
            <a:pPr indent="0" lvl="0" marL="0" marR="0" rtl="0" algn="l">
              <a:lnSpc>
                <a:spcPct val="90000"/>
              </a:lnSpc>
              <a:spcBef>
                <a:spcPts val="420"/>
              </a:spcBef>
              <a:spcAft>
                <a:spcPts val="0"/>
              </a:spcAft>
              <a:buNone/>
            </a:pPr>
            <a:r>
              <a:rPr lang="it-IT" sz="1200">
                <a:solidFill>
                  <a:schemeClr val="dk1"/>
                </a:solidFill>
                <a:latin typeface="Times New Roman"/>
                <a:ea typeface="Times New Roman"/>
                <a:cs typeface="Times New Roman"/>
                <a:sym typeface="Times New Roman"/>
              </a:rPr>
              <a:t>   </a:t>
            </a:r>
            <a:r>
              <a:rPr lang="it-IT" sz="1200" u="sng">
                <a:solidFill>
                  <a:schemeClr val="dk1"/>
                </a:solidFill>
                <a:latin typeface="Times New Roman"/>
                <a:ea typeface="Times New Roman"/>
                <a:cs typeface="Times New Roman"/>
                <a:sym typeface="Times New Roman"/>
              </a:rPr>
              <a:t>Project Sponsor</a:t>
            </a:r>
            <a:endParaRPr/>
          </a:p>
        </p:txBody>
      </p:sp>
      <p:sp>
        <p:nvSpPr>
          <p:cNvPr id="158" name="Google Shape;158;p4"/>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4"/>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4"/>
          <p:cNvSpPr txBox="1"/>
          <p:nvPr/>
        </p:nvSpPr>
        <p:spPr>
          <a:xfrm>
            <a:off x="3264216"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61" name="Google Shape;161;p4"/>
          <p:cNvSpPr txBox="1"/>
          <p:nvPr/>
        </p:nvSpPr>
        <p:spPr>
          <a:xfrm>
            <a:off x="3264216"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62" name="Google Shape;162;p4"/>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4"/>
          <p:cNvSpPr txBox="1"/>
          <p:nvPr/>
        </p:nvSpPr>
        <p:spPr>
          <a:xfrm>
            <a:off x="1524001" y="1460324"/>
            <a:ext cx="9450300" cy="489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2800"/>
              <a:buFont typeface="Arial"/>
              <a:buNone/>
            </a:pPr>
            <a:r>
              <a:rPr b="1" lang="it-IT" sz="2800" u="sng">
                <a:solidFill>
                  <a:srgbClr val="B2B2B2"/>
                </a:solidFill>
                <a:latin typeface="Times New Roman"/>
                <a:ea typeface="Times New Roman"/>
                <a:cs typeface="Times New Roman"/>
                <a:sym typeface="Times New Roman"/>
              </a:rPr>
              <a:t>Strong matrix structure</a:t>
            </a:r>
            <a:endParaRPr b="1" sz="2800" u="sng">
              <a:solidFill>
                <a:srgbClr val="B2B2B2"/>
              </a:solidFill>
              <a:latin typeface="Times New Roman"/>
              <a:ea typeface="Times New Roman"/>
              <a:cs typeface="Times New Roman"/>
              <a:sym typeface="Times New Roman"/>
            </a:endParaRPr>
          </a:p>
        </p:txBody>
      </p:sp>
      <p:sp>
        <p:nvSpPr>
          <p:cNvPr id="164" name="Google Shape;164;p4"/>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4"/>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
          <p:cNvSpPr txBox="1"/>
          <p:nvPr>
            <p:ph type="ctrTitle"/>
          </p:nvPr>
        </p:nvSpPr>
        <p:spPr>
          <a:xfrm>
            <a:off x="1524001" y="211067"/>
            <a:ext cx="9144000" cy="1289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85623"/>
              </a:buClr>
              <a:buSzPts val="7200"/>
              <a:buFont typeface="Times New Roman"/>
              <a:buNone/>
            </a:pPr>
            <a:r>
              <a:rPr lang="it-IT" sz="7200">
                <a:solidFill>
                  <a:srgbClr val="385623"/>
                </a:solidFill>
                <a:latin typeface="Times New Roman"/>
                <a:ea typeface="Times New Roman"/>
                <a:cs typeface="Times New Roman"/>
                <a:sym typeface="Times New Roman"/>
              </a:rPr>
              <a:t>Project Organization</a:t>
            </a:r>
            <a:endParaRPr/>
          </a:p>
        </p:txBody>
      </p:sp>
      <p:sp>
        <p:nvSpPr>
          <p:cNvPr id="167" name="Google Shape;167;p4"/>
          <p:cNvSpPr/>
          <p:nvPr/>
        </p:nvSpPr>
        <p:spPr>
          <a:xfrm>
            <a:off x="3612305" y="4371278"/>
            <a:ext cx="1404532" cy="2263315"/>
          </a:xfrm>
          <a:prstGeom prst="rect">
            <a:avLst/>
          </a:prstGeom>
          <a:solidFill>
            <a:srgbClr val="E1EFD8"/>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t/>
            </a:r>
            <a:endParaRPr sz="900">
              <a:solidFill>
                <a:srgbClr val="E1EFD8"/>
              </a:solidFill>
              <a:latin typeface="Calibri"/>
              <a:ea typeface="Calibri"/>
              <a:cs typeface="Calibri"/>
              <a:sym typeface="Calibri"/>
            </a:endParaRPr>
          </a:p>
        </p:txBody>
      </p:sp>
      <p:sp>
        <p:nvSpPr>
          <p:cNvPr id="168" name="Google Shape;168;p4"/>
          <p:cNvSpPr/>
          <p:nvPr/>
        </p:nvSpPr>
        <p:spPr>
          <a:xfrm>
            <a:off x="5257371" y="4371278"/>
            <a:ext cx="1404532" cy="2263315"/>
          </a:xfrm>
          <a:prstGeom prst="rect">
            <a:avLst/>
          </a:prstGeom>
          <a:solidFill>
            <a:srgbClr val="DDEAF6"/>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t/>
            </a:r>
            <a:endParaRPr sz="900">
              <a:solidFill>
                <a:srgbClr val="D8E2F3"/>
              </a:solidFill>
              <a:latin typeface="Calibri"/>
              <a:ea typeface="Calibri"/>
              <a:cs typeface="Calibri"/>
              <a:sym typeface="Calibri"/>
            </a:endParaRPr>
          </a:p>
        </p:txBody>
      </p:sp>
      <p:cxnSp>
        <p:nvCxnSpPr>
          <p:cNvPr id="169" name="Google Shape;169;p4"/>
          <p:cNvCxnSpPr>
            <a:stCxn id="156" idx="2"/>
            <a:endCxn id="167" idx="0"/>
          </p:cNvCxnSpPr>
          <p:nvPr/>
        </p:nvCxnSpPr>
        <p:spPr>
          <a:xfrm rot="5400000">
            <a:off x="5192320" y="2781374"/>
            <a:ext cx="712200" cy="2467500"/>
          </a:xfrm>
          <a:prstGeom prst="bentConnector3">
            <a:avLst>
              <a:gd fmla="val 50004" name="adj1"/>
            </a:avLst>
          </a:prstGeom>
          <a:noFill/>
          <a:ln cap="flat" cmpd="sng" w="9525">
            <a:solidFill>
              <a:srgbClr val="7F7F7F"/>
            </a:solidFill>
            <a:prstDash val="solid"/>
            <a:miter lim="800000"/>
            <a:headEnd len="sm" w="sm" type="none"/>
            <a:tailEnd len="sm" w="sm" type="none"/>
          </a:ln>
        </p:spPr>
      </p:cxnSp>
      <p:sp>
        <p:nvSpPr>
          <p:cNvPr id="170" name="Google Shape;170;p4"/>
          <p:cNvSpPr/>
          <p:nvPr/>
        </p:nvSpPr>
        <p:spPr>
          <a:xfrm>
            <a:off x="5757810" y="2370611"/>
            <a:ext cx="1963938" cy="369333"/>
          </a:xfrm>
          <a:prstGeom prst="rect">
            <a:avLst/>
          </a:prstGeom>
          <a:solidFill>
            <a:srgbClr val="DBDADA"/>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rPr b="1" lang="it-IT" sz="1200" u="sng">
                <a:solidFill>
                  <a:schemeClr val="dk1"/>
                </a:solidFill>
                <a:latin typeface="Times New Roman"/>
                <a:ea typeface="Times New Roman"/>
                <a:cs typeface="Times New Roman"/>
                <a:sym typeface="Times New Roman"/>
              </a:rPr>
              <a:t>Board of Project Woodland</a:t>
            </a:r>
            <a:endParaRPr b="1" sz="1200" u="sng">
              <a:solidFill>
                <a:schemeClr val="dk1"/>
              </a:solidFill>
              <a:latin typeface="Times New Roman"/>
              <a:ea typeface="Times New Roman"/>
              <a:cs typeface="Times New Roman"/>
              <a:sym typeface="Times New Roman"/>
            </a:endParaRPr>
          </a:p>
        </p:txBody>
      </p:sp>
      <p:sp>
        <p:nvSpPr>
          <p:cNvPr id="171" name="Google Shape;171;p4"/>
          <p:cNvSpPr/>
          <p:nvPr/>
        </p:nvSpPr>
        <p:spPr>
          <a:xfrm>
            <a:off x="3705470" y="4498727"/>
            <a:ext cx="1158775" cy="489928"/>
          </a:xfrm>
          <a:prstGeom prst="rect">
            <a:avLst/>
          </a:prstGeom>
          <a:solidFill>
            <a:srgbClr val="A8D08C"/>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rPr b="1" lang="it-IT" sz="1200">
                <a:solidFill>
                  <a:schemeClr val="dk1"/>
                </a:solidFill>
                <a:latin typeface="Calibri"/>
                <a:ea typeface="Calibri"/>
                <a:cs typeface="Calibri"/>
                <a:sym typeface="Calibri"/>
              </a:rPr>
              <a:t> </a:t>
            </a:r>
            <a:r>
              <a:rPr b="1" lang="it-IT" sz="1200">
                <a:solidFill>
                  <a:schemeClr val="dk1"/>
                </a:solidFill>
                <a:latin typeface="Times New Roman"/>
                <a:ea typeface="Times New Roman"/>
                <a:cs typeface="Times New Roman"/>
                <a:sym typeface="Times New Roman"/>
              </a:rPr>
              <a:t>Backlog - WG1</a:t>
            </a:r>
            <a:endParaRPr/>
          </a:p>
        </p:txBody>
      </p:sp>
      <p:sp>
        <p:nvSpPr>
          <p:cNvPr id="172" name="Google Shape;172;p4"/>
          <p:cNvSpPr/>
          <p:nvPr/>
        </p:nvSpPr>
        <p:spPr>
          <a:xfrm>
            <a:off x="2159300" y="4893454"/>
            <a:ext cx="1245796" cy="1205594"/>
          </a:xfrm>
          <a:prstGeom prst="flowChartConnector">
            <a:avLst/>
          </a:prstGeom>
          <a:solidFill>
            <a:srgbClr val="FFDF79"/>
          </a:solidFill>
          <a:ln cap="flat" cmpd="sng" w="12700">
            <a:solidFill>
              <a:srgbClr val="FFDF7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it-IT" sz="1200">
                <a:solidFill>
                  <a:schemeClr val="dk1"/>
                </a:solidFill>
                <a:latin typeface="Times New Roman"/>
                <a:ea typeface="Times New Roman"/>
                <a:cs typeface="Times New Roman"/>
                <a:sym typeface="Times New Roman"/>
              </a:rPr>
              <a:t>Project manager</a:t>
            </a:r>
            <a:endParaRPr/>
          </a:p>
        </p:txBody>
      </p:sp>
      <p:cxnSp>
        <p:nvCxnSpPr>
          <p:cNvPr id="173" name="Google Shape;173;p4"/>
          <p:cNvCxnSpPr>
            <a:stCxn id="156" idx="1"/>
            <a:endCxn id="172" idx="0"/>
          </p:cNvCxnSpPr>
          <p:nvPr/>
        </p:nvCxnSpPr>
        <p:spPr>
          <a:xfrm flipH="1">
            <a:off x="2782137" y="2976668"/>
            <a:ext cx="2234700" cy="1916700"/>
          </a:xfrm>
          <a:prstGeom prst="bentConnector2">
            <a:avLst/>
          </a:prstGeom>
          <a:noFill/>
          <a:ln cap="flat" cmpd="sng" w="9525">
            <a:solidFill>
              <a:srgbClr val="757070"/>
            </a:solidFill>
            <a:prstDash val="dash"/>
            <a:round/>
            <a:headEnd len="sm" w="sm" type="none"/>
            <a:tailEnd len="sm" w="sm" type="none"/>
          </a:ln>
        </p:spPr>
      </p:cxnSp>
      <p:sp>
        <p:nvSpPr>
          <p:cNvPr id="174" name="Google Shape;174;p4"/>
          <p:cNvSpPr/>
          <p:nvPr/>
        </p:nvSpPr>
        <p:spPr>
          <a:xfrm>
            <a:off x="6902437" y="4387450"/>
            <a:ext cx="1404532" cy="2263316"/>
          </a:xfrm>
          <a:prstGeom prst="rect">
            <a:avLst/>
          </a:prstGeom>
          <a:solidFill>
            <a:srgbClr val="FDF0E7"/>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t/>
            </a:r>
            <a:endParaRPr sz="900">
              <a:solidFill>
                <a:srgbClr val="B2B2B2"/>
              </a:solidFill>
              <a:latin typeface="Calibri"/>
              <a:ea typeface="Calibri"/>
              <a:cs typeface="Calibri"/>
              <a:sym typeface="Calibri"/>
            </a:endParaRPr>
          </a:p>
        </p:txBody>
      </p:sp>
      <p:sp>
        <p:nvSpPr>
          <p:cNvPr id="175" name="Google Shape;175;p4"/>
          <p:cNvSpPr/>
          <p:nvPr/>
        </p:nvSpPr>
        <p:spPr>
          <a:xfrm>
            <a:off x="2019501" y="4371278"/>
            <a:ext cx="8890229" cy="2263316"/>
          </a:xfrm>
          <a:prstGeom prst="round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4"/>
          <p:cNvSpPr/>
          <p:nvPr/>
        </p:nvSpPr>
        <p:spPr>
          <a:xfrm>
            <a:off x="8547503" y="4387450"/>
            <a:ext cx="1404532" cy="2247144"/>
          </a:xfrm>
          <a:prstGeom prst="rect">
            <a:avLst/>
          </a:prstGeom>
          <a:solidFill>
            <a:srgbClr val="F9EBFB"/>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t/>
            </a:r>
            <a:endParaRPr sz="900">
              <a:solidFill>
                <a:srgbClr val="B2B2B2"/>
              </a:solidFill>
              <a:latin typeface="Calibri"/>
              <a:ea typeface="Calibri"/>
              <a:cs typeface="Calibri"/>
              <a:sym typeface="Calibri"/>
            </a:endParaRPr>
          </a:p>
        </p:txBody>
      </p:sp>
      <p:sp>
        <p:nvSpPr>
          <p:cNvPr id="177" name="Google Shape;177;p4"/>
          <p:cNvSpPr/>
          <p:nvPr/>
        </p:nvSpPr>
        <p:spPr>
          <a:xfrm>
            <a:off x="5380249" y="4498727"/>
            <a:ext cx="1158775" cy="489928"/>
          </a:xfrm>
          <a:prstGeom prst="rect">
            <a:avLst/>
          </a:prstGeom>
          <a:solidFill>
            <a:srgbClr val="9CC2E5"/>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rPr b="1" lang="it-IT" sz="1200">
                <a:solidFill>
                  <a:schemeClr val="dk1"/>
                </a:solidFill>
                <a:latin typeface="Calibri"/>
                <a:ea typeface="Calibri"/>
                <a:cs typeface="Calibri"/>
                <a:sym typeface="Calibri"/>
              </a:rPr>
              <a:t> </a:t>
            </a:r>
            <a:r>
              <a:rPr b="1" lang="it-IT" sz="1200">
                <a:solidFill>
                  <a:schemeClr val="dk1"/>
                </a:solidFill>
                <a:latin typeface="Times New Roman"/>
                <a:ea typeface="Times New Roman"/>
                <a:cs typeface="Times New Roman"/>
                <a:sym typeface="Times New Roman"/>
              </a:rPr>
              <a:t>Shared Vision – WG2</a:t>
            </a:r>
            <a:endParaRPr/>
          </a:p>
        </p:txBody>
      </p:sp>
      <p:sp>
        <p:nvSpPr>
          <p:cNvPr id="178" name="Google Shape;178;p4"/>
          <p:cNvSpPr/>
          <p:nvPr/>
        </p:nvSpPr>
        <p:spPr>
          <a:xfrm>
            <a:off x="7025875" y="4497160"/>
            <a:ext cx="1158775" cy="489928"/>
          </a:xfrm>
          <a:prstGeom prst="rect">
            <a:avLst/>
          </a:prstGeom>
          <a:solidFill>
            <a:srgbClr val="F4B081"/>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rPr b="1" lang="it-IT" sz="1200">
                <a:solidFill>
                  <a:schemeClr val="dk1"/>
                </a:solidFill>
                <a:latin typeface="Calibri"/>
                <a:ea typeface="Calibri"/>
                <a:cs typeface="Calibri"/>
                <a:sym typeface="Calibri"/>
              </a:rPr>
              <a:t> </a:t>
            </a:r>
            <a:r>
              <a:rPr b="1" lang="it-IT" sz="1200">
                <a:solidFill>
                  <a:schemeClr val="dk1"/>
                </a:solidFill>
                <a:latin typeface="Times New Roman"/>
                <a:ea typeface="Times New Roman"/>
                <a:cs typeface="Times New Roman"/>
                <a:sym typeface="Times New Roman"/>
              </a:rPr>
              <a:t>OD – WG3</a:t>
            </a:r>
            <a:endParaRPr/>
          </a:p>
        </p:txBody>
      </p:sp>
      <p:sp>
        <p:nvSpPr>
          <p:cNvPr id="179" name="Google Shape;179;p4"/>
          <p:cNvSpPr/>
          <p:nvPr/>
        </p:nvSpPr>
        <p:spPr>
          <a:xfrm>
            <a:off x="8670381" y="4497160"/>
            <a:ext cx="1158775" cy="489928"/>
          </a:xfrm>
          <a:prstGeom prst="rect">
            <a:avLst/>
          </a:prstGeom>
          <a:solidFill>
            <a:srgbClr val="E7AFEF"/>
          </a:solidFill>
          <a:ln>
            <a:noFill/>
          </a:ln>
        </p:spPr>
        <p:txBody>
          <a:bodyPr anchorCtr="0" anchor="ctr" bIns="54000" lIns="5700" spcFirstLastPara="1" rIns="5700" wrap="square" tIns="5700">
            <a:noAutofit/>
          </a:bodyPr>
          <a:lstStyle/>
          <a:p>
            <a:pPr indent="0" lvl="0" marL="0" marR="0" rtl="0" algn="ctr">
              <a:lnSpc>
                <a:spcPct val="90000"/>
              </a:lnSpc>
              <a:spcBef>
                <a:spcPts val="0"/>
              </a:spcBef>
              <a:spcAft>
                <a:spcPts val="0"/>
              </a:spcAft>
              <a:buNone/>
            </a:pPr>
            <a:r>
              <a:rPr b="1" lang="it-IT" sz="1200">
                <a:solidFill>
                  <a:schemeClr val="dk1"/>
                </a:solidFill>
                <a:latin typeface="Calibri"/>
                <a:ea typeface="Calibri"/>
                <a:cs typeface="Calibri"/>
                <a:sym typeface="Calibri"/>
              </a:rPr>
              <a:t> </a:t>
            </a:r>
            <a:r>
              <a:rPr b="1" lang="it-IT" sz="1200">
                <a:solidFill>
                  <a:schemeClr val="dk1"/>
                </a:solidFill>
                <a:latin typeface="Times New Roman"/>
                <a:ea typeface="Times New Roman"/>
                <a:cs typeface="Times New Roman"/>
                <a:sym typeface="Times New Roman"/>
              </a:rPr>
              <a:t>Process – WG4</a:t>
            </a:r>
            <a:endParaRPr/>
          </a:p>
        </p:txBody>
      </p:sp>
      <p:cxnSp>
        <p:nvCxnSpPr>
          <p:cNvPr id="180" name="Google Shape;180;p4"/>
          <p:cNvCxnSpPr>
            <a:stCxn id="156" idx="2"/>
          </p:cNvCxnSpPr>
          <p:nvPr/>
        </p:nvCxnSpPr>
        <p:spPr>
          <a:xfrm rot="5400000">
            <a:off x="5967070" y="3678824"/>
            <a:ext cx="834900" cy="795300"/>
          </a:xfrm>
          <a:prstGeom prst="bentConnector3">
            <a:avLst>
              <a:gd fmla="val 42621" name="adj1"/>
            </a:avLst>
          </a:prstGeom>
          <a:noFill/>
          <a:ln cap="flat" cmpd="sng" w="9525">
            <a:solidFill>
              <a:srgbClr val="7F7F7F"/>
            </a:solidFill>
            <a:prstDash val="solid"/>
            <a:miter lim="800000"/>
            <a:headEnd len="sm" w="sm" type="none"/>
            <a:tailEnd len="sm" w="sm" type="none"/>
          </a:ln>
        </p:spPr>
      </p:cxnSp>
      <p:cxnSp>
        <p:nvCxnSpPr>
          <p:cNvPr id="181" name="Google Shape;181;p4"/>
          <p:cNvCxnSpPr>
            <a:stCxn id="156" idx="2"/>
            <a:endCxn id="174" idx="0"/>
          </p:cNvCxnSpPr>
          <p:nvPr/>
        </p:nvCxnSpPr>
        <p:spPr>
          <a:xfrm flipH="1" rot="-5400000">
            <a:off x="6829270" y="3611924"/>
            <a:ext cx="728400" cy="822600"/>
          </a:xfrm>
          <a:prstGeom prst="bentConnector3">
            <a:avLst>
              <a:gd fmla="val 48852" name="adj1"/>
            </a:avLst>
          </a:prstGeom>
          <a:noFill/>
          <a:ln cap="flat" cmpd="sng" w="9525">
            <a:solidFill>
              <a:srgbClr val="7F7F7F"/>
            </a:solidFill>
            <a:prstDash val="solid"/>
            <a:miter lim="800000"/>
            <a:headEnd len="sm" w="sm" type="none"/>
            <a:tailEnd len="sm" w="sm" type="none"/>
          </a:ln>
        </p:spPr>
      </p:cxnSp>
      <p:cxnSp>
        <p:nvCxnSpPr>
          <p:cNvPr id="182" name="Google Shape;182;p4"/>
          <p:cNvCxnSpPr/>
          <p:nvPr/>
        </p:nvCxnSpPr>
        <p:spPr>
          <a:xfrm>
            <a:off x="6782171" y="3659025"/>
            <a:ext cx="2467500" cy="728400"/>
          </a:xfrm>
          <a:prstGeom prst="bentConnector3">
            <a:avLst>
              <a:gd fmla="val 0" name="adj1"/>
            </a:avLst>
          </a:prstGeom>
          <a:noFill/>
          <a:ln cap="flat" cmpd="sng" w="9525">
            <a:solidFill>
              <a:srgbClr val="7F7F7F"/>
            </a:solidFill>
            <a:prstDash val="solid"/>
            <a:miter lim="800000"/>
            <a:headEnd len="sm" w="sm" type="none"/>
            <a:tailEnd len="sm" w="sm" type="none"/>
          </a:ln>
        </p:spPr>
      </p:cxnSp>
      <p:sp>
        <p:nvSpPr>
          <p:cNvPr id="183" name="Google Shape;183;p4"/>
          <p:cNvSpPr/>
          <p:nvPr/>
        </p:nvSpPr>
        <p:spPr>
          <a:xfrm>
            <a:off x="3724507" y="5068292"/>
            <a:ext cx="1139738" cy="1486664"/>
          </a:xfrm>
          <a:prstGeom prst="rect">
            <a:avLst/>
          </a:prstGeom>
          <a:solidFill>
            <a:srgbClr val="E1EFD8"/>
          </a:solidFill>
          <a:ln>
            <a:noFill/>
          </a:ln>
        </p:spPr>
        <p:txBody>
          <a:bodyPr anchorCtr="0" anchor="ctr" bIns="54000" lIns="5700" spcFirstLastPara="1" rIns="5700" wrap="square" tIns="5700">
            <a:noAutofit/>
          </a:bodyPr>
          <a:lstStyle/>
          <a:p>
            <a:pPr indent="0" lvl="0" marL="0" marR="0" rtl="0" algn="just">
              <a:spcBef>
                <a:spcPts val="0"/>
              </a:spcBef>
              <a:spcAft>
                <a:spcPts val="0"/>
              </a:spcAft>
              <a:buNone/>
            </a:pPr>
            <a:r>
              <a:rPr b="0" i="1" lang="it-IT" sz="1100" u="sng">
                <a:solidFill>
                  <a:schemeClr val="dk1"/>
                </a:solidFill>
                <a:latin typeface="Times New Roman"/>
                <a:ea typeface="Times New Roman"/>
                <a:cs typeface="Times New Roman"/>
                <a:sym typeface="Times New Roman"/>
              </a:rPr>
              <a:t>CAM:</a:t>
            </a:r>
            <a:endParaRPr b="0"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chemeClr val="dk1"/>
                </a:solidFill>
                <a:latin typeface="Times New Roman"/>
                <a:ea typeface="Times New Roman"/>
                <a:cs typeface="Times New Roman"/>
                <a:sym typeface="Times New Roman"/>
              </a:rPr>
              <a:t>Michael Cantwell</a:t>
            </a:r>
            <a:endParaRPr b="0"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dk1"/>
                </a:solidFill>
                <a:latin typeface="Times New Roman"/>
                <a:ea typeface="Times New Roman"/>
                <a:cs typeface="Times New Roman"/>
                <a:sym typeface="Times New Roman"/>
              </a:rPr>
            </a:br>
            <a:r>
              <a:rPr b="0" i="1" lang="it-IT" sz="1100" u="sng">
                <a:solidFill>
                  <a:schemeClr val="dk1"/>
                </a:solidFill>
                <a:latin typeface="Times New Roman"/>
                <a:ea typeface="Times New Roman"/>
                <a:cs typeface="Times New Roman"/>
                <a:sym typeface="Times New Roman"/>
              </a:rPr>
              <a:t>DAFM Lead:</a:t>
            </a:r>
            <a:endParaRPr b="0"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chemeClr val="dk1"/>
                </a:solidFill>
                <a:latin typeface="Times New Roman"/>
                <a:ea typeface="Times New Roman"/>
                <a:cs typeface="Times New Roman"/>
                <a:sym typeface="Times New Roman"/>
              </a:rPr>
              <a:t>Seppi Hona</a:t>
            </a:r>
            <a:endParaRPr b="0"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dk1"/>
                </a:solidFill>
                <a:latin typeface="Times New Roman"/>
                <a:ea typeface="Times New Roman"/>
                <a:cs typeface="Times New Roman"/>
                <a:sym typeface="Times New Roman"/>
              </a:rPr>
            </a:br>
            <a:r>
              <a:rPr b="0" i="1" lang="it-IT" sz="1100" u="sng">
                <a:solidFill>
                  <a:schemeClr val="dk1"/>
                </a:solidFill>
                <a:latin typeface="Times New Roman"/>
                <a:ea typeface="Times New Roman"/>
                <a:cs typeface="Times New Roman"/>
                <a:sym typeface="Times New Roman"/>
              </a:rPr>
              <a:t>Sec.:</a:t>
            </a:r>
            <a:endParaRPr b="0" sz="1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chemeClr val="dk1"/>
                </a:solidFill>
                <a:latin typeface="Times New Roman"/>
                <a:ea typeface="Times New Roman"/>
                <a:cs typeface="Times New Roman"/>
                <a:sym typeface="Times New Roman"/>
              </a:rPr>
              <a:t>Savannah Smith</a:t>
            </a:r>
            <a:endParaRPr b="0" sz="1100">
              <a:solidFill>
                <a:schemeClr val="dk1"/>
              </a:solidFill>
              <a:latin typeface="Times New Roman"/>
              <a:ea typeface="Times New Roman"/>
              <a:cs typeface="Times New Roman"/>
              <a:sym typeface="Times New Roman"/>
            </a:endParaRPr>
          </a:p>
        </p:txBody>
      </p:sp>
      <p:sp>
        <p:nvSpPr>
          <p:cNvPr id="184" name="Google Shape;184;p4"/>
          <p:cNvSpPr/>
          <p:nvPr/>
        </p:nvSpPr>
        <p:spPr>
          <a:xfrm>
            <a:off x="5416875" y="5068292"/>
            <a:ext cx="1139738" cy="1486664"/>
          </a:xfrm>
          <a:prstGeom prst="rect">
            <a:avLst/>
          </a:prstGeom>
          <a:solidFill>
            <a:srgbClr val="DDEAF6"/>
          </a:solidFill>
          <a:ln>
            <a:noFill/>
          </a:ln>
        </p:spPr>
        <p:txBody>
          <a:bodyPr anchorCtr="0" anchor="ctr" bIns="54000" lIns="5700" spcFirstLastPara="1" rIns="5700" wrap="square" tIns="5700">
            <a:noAutofit/>
          </a:bodyPr>
          <a:lstStyle/>
          <a:p>
            <a:pPr indent="0" lvl="0" marL="0" marR="0" rtl="0" algn="just">
              <a:spcBef>
                <a:spcPts val="0"/>
              </a:spcBef>
              <a:spcAft>
                <a:spcPts val="0"/>
              </a:spcAft>
              <a:buNone/>
            </a:pPr>
            <a:r>
              <a:rPr b="0" i="1" lang="it-IT" sz="1100" u="sng">
                <a:solidFill>
                  <a:schemeClr val="dk1"/>
                </a:solidFill>
                <a:latin typeface="Times New Roman"/>
                <a:ea typeface="Times New Roman"/>
                <a:cs typeface="Times New Roman"/>
                <a:sym typeface="Times New Roman"/>
              </a:rPr>
              <a:t>CAM:</a:t>
            </a:r>
            <a:endParaRPr/>
          </a:p>
          <a:p>
            <a:pPr indent="0" lvl="0" marL="0" marR="0" rtl="0" algn="just">
              <a:spcBef>
                <a:spcPts val="0"/>
              </a:spcBef>
              <a:spcAft>
                <a:spcPts val="0"/>
              </a:spcAft>
              <a:buNone/>
            </a:pPr>
            <a:r>
              <a:rPr b="0" i="1" lang="it-IT" sz="1100">
                <a:solidFill>
                  <a:schemeClr val="dk1"/>
                </a:solidFill>
                <a:latin typeface="Times New Roman"/>
                <a:ea typeface="Times New Roman"/>
                <a:cs typeface="Times New Roman"/>
                <a:sym typeface="Times New Roman"/>
              </a:rPr>
              <a:t>Matthew Crowe</a:t>
            </a:r>
            <a:endParaRPr/>
          </a:p>
          <a:p>
            <a:pPr indent="0" lvl="0" marL="0" marR="0" rtl="0" algn="just">
              <a:spcBef>
                <a:spcPts val="0"/>
              </a:spcBef>
              <a:spcAft>
                <a:spcPts val="0"/>
              </a:spcAft>
              <a:buNone/>
            </a:pPr>
            <a:r>
              <a:t/>
            </a:r>
            <a:endParaRPr b="0" i="1" sz="1100" u="sng">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1" lang="it-IT" sz="1100" u="sng">
                <a:solidFill>
                  <a:schemeClr val="dk1"/>
                </a:solidFill>
                <a:latin typeface="Times New Roman"/>
                <a:ea typeface="Times New Roman"/>
                <a:cs typeface="Times New Roman"/>
                <a:sym typeface="Times New Roman"/>
              </a:rPr>
              <a:t>DAFM Lead:</a:t>
            </a:r>
            <a:endParaRPr/>
          </a:p>
          <a:p>
            <a:pPr indent="0" lvl="0" marL="0" marR="0" rtl="0" algn="just">
              <a:spcBef>
                <a:spcPts val="0"/>
              </a:spcBef>
              <a:spcAft>
                <a:spcPts val="0"/>
              </a:spcAft>
              <a:buNone/>
            </a:pPr>
            <a:r>
              <a:rPr b="0" i="1" lang="it-IT" sz="1100">
                <a:solidFill>
                  <a:schemeClr val="dk1"/>
                </a:solidFill>
                <a:latin typeface="Times New Roman"/>
                <a:ea typeface="Times New Roman"/>
                <a:cs typeface="Times New Roman"/>
                <a:sym typeface="Times New Roman"/>
              </a:rPr>
              <a:t>Fergus Moore</a:t>
            </a:r>
            <a:endParaRPr/>
          </a:p>
          <a:p>
            <a:pPr indent="0" lvl="0" marL="0" marR="0" rtl="0" algn="just">
              <a:spcBef>
                <a:spcPts val="0"/>
              </a:spcBef>
              <a:spcAft>
                <a:spcPts val="0"/>
              </a:spcAft>
              <a:buNone/>
            </a:pPr>
            <a:r>
              <a:t/>
            </a:r>
            <a:endParaRPr b="0" i="1" sz="1100" u="sng">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1" lang="it-IT" sz="1100" u="sng">
                <a:solidFill>
                  <a:schemeClr val="dk1"/>
                </a:solidFill>
                <a:latin typeface="Times New Roman"/>
                <a:ea typeface="Times New Roman"/>
                <a:cs typeface="Times New Roman"/>
                <a:sym typeface="Times New Roman"/>
              </a:rPr>
              <a:t>Sec.:</a:t>
            </a:r>
            <a:endParaRPr/>
          </a:p>
          <a:p>
            <a:pPr indent="0" lvl="0" marL="0" marR="0" rtl="0" algn="just">
              <a:spcBef>
                <a:spcPts val="0"/>
              </a:spcBef>
              <a:spcAft>
                <a:spcPts val="0"/>
              </a:spcAft>
              <a:buNone/>
            </a:pPr>
            <a:r>
              <a:rPr b="0" i="1" lang="it-IT" sz="1100">
                <a:solidFill>
                  <a:schemeClr val="dk1"/>
                </a:solidFill>
                <a:latin typeface="Times New Roman"/>
                <a:ea typeface="Times New Roman"/>
                <a:cs typeface="Times New Roman"/>
                <a:sym typeface="Times New Roman"/>
              </a:rPr>
              <a:t>Collin Gallagher</a:t>
            </a:r>
            <a:endParaRPr/>
          </a:p>
        </p:txBody>
      </p:sp>
      <p:sp>
        <p:nvSpPr>
          <p:cNvPr id="185" name="Google Shape;185;p4"/>
          <p:cNvSpPr/>
          <p:nvPr/>
        </p:nvSpPr>
        <p:spPr>
          <a:xfrm>
            <a:off x="7041076" y="5062675"/>
            <a:ext cx="1139738" cy="1486664"/>
          </a:xfrm>
          <a:prstGeom prst="rect">
            <a:avLst/>
          </a:prstGeom>
          <a:solidFill>
            <a:srgbClr val="FDF0E7"/>
          </a:solidFill>
          <a:ln>
            <a:noFill/>
          </a:ln>
        </p:spPr>
        <p:txBody>
          <a:bodyPr anchorCtr="0" anchor="ctr" bIns="54000" lIns="5700" spcFirstLastPara="1" rIns="5700" wrap="square" tIns="5700">
            <a:noAutofit/>
          </a:bodyPr>
          <a:lstStyle/>
          <a:p>
            <a:pPr indent="0" lvl="0" marL="0" marR="0" rtl="0" algn="just">
              <a:spcBef>
                <a:spcPts val="0"/>
              </a:spcBef>
              <a:spcAft>
                <a:spcPts val="0"/>
              </a:spcAft>
              <a:buNone/>
            </a:pPr>
            <a:r>
              <a:rPr b="0" i="1" lang="it-IT" sz="1100" u="sng">
                <a:solidFill>
                  <a:srgbClr val="000000"/>
                </a:solidFill>
                <a:latin typeface="Times New Roman"/>
                <a:ea typeface="Times New Roman"/>
                <a:cs typeface="Times New Roman"/>
                <a:sym typeface="Times New Roman"/>
              </a:rPr>
              <a:t>CAM:</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Thia Hennessy</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lt1"/>
                </a:solidFill>
                <a:latin typeface="Times New Roman"/>
                <a:ea typeface="Times New Roman"/>
                <a:cs typeface="Times New Roman"/>
                <a:sym typeface="Times New Roman"/>
              </a:rPr>
            </a:br>
            <a:r>
              <a:rPr b="0" i="1" lang="it-IT" sz="1100" u="sng">
                <a:solidFill>
                  <a:srgbClr val="000000"/>
                </a:solidFill>
                <a:latin typeface="Times New Roman"/>
                <a:ea typeface="Times New Roman"/>
                <a:cs typeface="Times New Roman"/>
                <a:sym typeface="Times New Roman"/>
              </a:rPr>
              <a:t>DAFM Lead:</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Patricia Kelly</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lt1"/>
                </a:solidFill>
                <a:latin typeface="Times New Roman"/>
                <a:ea typeface="Times New Roman"/>
                <a:cs typeface="Times New Roman"/>
                <a:sym typeface="Times New Roman"/>
              </a:rPr>
            </a:br>
            <a:r>
              <a:rPr b="0" i="1" lang="it-IT" sz="1100" u="sng">
                <a:solidFill>
                  <a:srgbClr val="000000"/>
                </a:solidFill>
                <a:latin typeface="Times New Roman"/>
                <a:ea typeface="Times New Roman"/>
                <a:cs typeface="Times New Roman"/>
                <a:sym typeface="Times New Roman"/>
              </a:rPr>
              <a:t>Sec.:</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Lynda Roche</a:t>
            </a:r>
            <a:endParaRPr b="0" sz="1100">
              <a:solidFill>
                <a:schemeClr val="lt1"/>
              </a:solidFill>
              <a:latin typeface="Times New Roman"/>
              <a:ea typeface="Times New Roman"/>
              <a:cs typeface="Times New Roman"/>
              <a:sym typeface="Times New Roman"/>
            </a:endParaRPr>
          </a:p>
        </p:txBody>
      </p:sp>
      <p:sp>
        <p:nvSpPr>
          <p:cNvPr id="186" name="Google Shape;186;p4"/>
          <p:cNvSpPr/>
          <p:nvPr/>
        </p:nvSpPr>
        <p:spPr>
          <a:xfrm>
            <a:off x="8670381" y="5078119"/>
            <a:ext cx="1139738" cy="1486664"/>
          </a:xfrm>
          <a:prstGeom prst="rect">
            <a:avLst/>
          </a:prstGeom>
          <a:solidFill>
            <a:srgbClr val="F9EBFB"/>
          </a:solidFill>
          <a:ln>
            <a:noFill/>
          </a:ln>
        </p:spPr>
        <p:txBody>
          <a:bodyPr anchorCtr="0" anchor="ctr" bIns="54000" lIns="5700" spcFirstLastPara="1" rIns="5700" wrap="square" tIns="5700">
            <a:noAutofit/>
          </a:bodyPr>
          <a:lstStyle/>
          <a:p>
            <a:pPr indent="0" lvl="0" marL="0" marR="0" rtl="0" algn="just">
              <a:spcBef>
                <a:spcPts val="0"/>
              </a:spcBef>
              <a:spcAft>
                <a:spcPts val="0"/>
              </a:spcAft>
              <a:buNone/>
            </a:pPr>
            <a:r>
              <a:rPr b="0" i="1" lang="it-IT" sz="1100" u="sng">
                <a:solidFill>
                  <a:srgbClr val="000000"/>
                </a:solidFill>
                <a:latin typeface="Times New Roman"/>
                <a:ea typeface="Times New Roman"/>
                <a:cs typeface="Times New Roman"/>
                <a:sym typeface="Times New Roman"/>
              </a:rPr>
              <a:t>CAM:</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Michael Layde</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lt1"/>
                </a:solidFill>
                <a:latin typeface="Times New Roman"/>
                <a:ea typeface="Times New Roman"/>
                <a:cs typeface="Times New Roman"/>
                <a:sym typeface="Times New Roman"/>
              </a:rPr>
            </a:br>
            <a:r>
              <a:rPr b="0" i="1" lang="it-IT" sz="1100" u="sng">
                <a:solidFill>
                  <a:srgbClr val="000000"/>
                </a:solidFill>
                <a:latin typeface="Times New Roman"/>
                <a:ea typeface="Times New Roman"/>
                <a:cs typeface="Times New Roman"/>
                <a:sym typeface="Times New Roman"/>
              </a:rPr>
              <a:t>DAFM Lead:</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Seamus Dunne</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br>
              <a:rPr b="0" lang="it-IT" sz="1100">
                <a:solidFill>
                  <a:schemeClr val="lt1"/>
                </a:solidFill>
                <a:latin typeface="Times New Roman"/>
                <a:ea typeface="Times New Roman"/>
                <a:cs typeface="Times New Roman"/>
                <a:sym typeface="Times New Roman"/>
              </a:rPr>
            </a:br>
            <a:r>
              <a:rPr b="0" i="1" lang="it-IT" sz="1100" u="sng">
                <a:solidFill>
                  <a:srgbClr val="000000"/>
                </a:solidFill>
                <a:latin typeface="Times New Roman"/>
                <a:ea typeface="Times New Roman"/>
                <a:cs typeface="Times New Roman"/>
                <a:sym typeface="Times New Roman"/>
              </a:rPr>
              <a:t>Sec.:</a:t>
            </a:r>
            <a:endParaRPr b="0" sz="11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it-IT" sz="1100" u="none" strike="noStrike">
                <a:solidFill>
                  <a:srgbClr val="000000"/>
                </a:solidFill>
                <a:latin typeface="Times New Roman"/>
                <a:ea typeface="Times New Roman"/>
                <a:cs typeface="Times New Roman"/>
                <a:sym typeface="Times New Roman"/>
              </a:rPr>
              <a:t>John Boyle</a:t>
            </a:r>
            <a:endParaRPr b="0" sz="11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5"/>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5"/>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5"/>
          <p:cNvSpPr txBox="1"/>
          <p:nvPr/>
        </p:nvSpPr>
        <p:spPr>
          <a:xfrm>
            <a:off x="1236025" y="366636"/>
            <a:ext cx="9450300" cy="952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B2B2B2"/>
              </a:buClr>
              <a:buSzPts val="3200"/>
              <a:buFont typeface="Arial"/>
              <a:buNone/>
            </a:pPr>
            <a:r>
              <a:rPr b="1" lang="it-IT" sz="4800" u="sng">
                <a:solidFill>
                  <a:srgbClr val="B2B2B2"/>
                </a:solidFill>
                <a:latin typeface="Times New Roman"/>
                <a:ea typeface="Times New Roman"/>
                <a:cs typeface="Times New Roman"/>
                <a:sym typeface="Times New Roman"/>
              </a:rPr>
              <a:t>Perché Strong matrix structure?</a:t>
            </a:r>
            <a:endParaRPr sz="4800"/>
          </a:p>
        </p:txBody>
      </p:sp>
      <p:sp>
        <p:nvSpPr>
          <p:cNvPr id="195" name="Google Shape;195;p5"/>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5"/>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7" name="Google Shape;197;p5"/>
          <p:cNvGrpSpPr/>
          <p:nvPr/>
        </p:nvGrpSpPr>
        <p:grpSpPr>
          <a:xfrm>
            <a:off x="1849825" y="1716800"/>
            <a:ext cx="9002760" cy="4411815"/>
            <a:chOff x="1" y="926"/>
            <a:chExt cx="8716847" cy="4193342"/>
          </a:xfrm>
        </p:grpSpPr>
        <p:sp>
          <p:nvSpPr>
            <p:cNvPr id="198" name="Google Shape;198;p5"/>
            <p:cNvSpPr/>
            <p:nvPr/>
          </p:nvSpPr>
          <p:spPr>
            <a:xfrm rot="5400000">
              <a:off x="-140112" y="141039"/>
              <a:ext cx="934086" cy="653860"/>
            </a:xfrm>
            <a:prstGeom prst="chevron">
              <a:avLst>
                <a:gd fmla="val 50000" name="adj"/>
              </a:avLst>
            </a:prstGeom>
            <a:solidFill>
              <a:srgbClr val="385623"/>
            </a:solidFill>
            <a:ln cap="flat" cmpd="sng" w="12700">
              <a:solidFill>
                <a:srgbClr val="517D3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txBox="1"/>
            <p:nvPr/>
          </p:nvSpPr>
          <p:spPr>
            <a:xfrm>
              <a:off x="1" y="327856"/>
              <a:ext cx="653860" cy="28022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it-IT" sz="1800">
                  <a:solidFill>
                    <a:schemeClr val="lt1"/>
                  </a:solidFill>
                  <a:latin typeface="Calibri"/>
                  <a:ea typeface="Calibri"/>
                  <a:cs typeface="Calibri"/>
                  <a:sym typeface="Calibri"/>
                </a:rPr>
                <a:t>1</a:t>
              </a:r>
              <a:endParaRPr/>
            </a:p>
          </p:txBody>
        </p:sp>
        <p:sp>
          <p:nvSpPr>
            <p:cNvPr id="200" name="Google Shape;200;p5"/>
            <p:cNvSpPr/>
            <p:nvPr/>
          </p:nvSpPr>
          <p:spPr>
            <a:xfrm rot="5400000">
              <a:off x="4381776" y="-3726989"/>
              <a:ext cx="607156" cy="8062988"/>
            </a:xfrm>
            <a:prstGeom prst="round2SameRect">
              <a:avLst>
                <a:gd fmla="val 16667" name="adj1"/>
                <a:gd fmla="val 0" name="adj2"/>
              </a:avLst>
            </a:prstGeom>
            <a:solidFill>
              <a:schemeClr val="lt1">
                <a:alpha val="89803"/>
              </a:schemeClr>
            </a:solidFill>
            <a:ln cap="flat" cmpd="sng" w="12700">
              <a:solidFill>
                <a:srgbClr val="517D3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653861" y="30565"/>
              <a:ext cx="8033349" cy="547878"/>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1" i="0" lang="it-IT" sz="1600" u="none" cap="none" strike="noStrike">
                  <a:solidFill>
                    <a:schemeClr val="dk1"/>
                  </a:solidFill>
                  <a:latin typeface="Times New Roman"/>
                  <a:ea typeface="Times New Roman"/>
                  <a:cs typeface="Times New Roman"/>
                  <a:sym typeface="Times New Roman"/>
                </a:rPr>
                <a:t>Rilevanza: </a:t>
              </a:r>
              <a:r>
                <a:rPr b="0" i="0" lang="it-IT" sz="1400" u="none" cap="none" strike="noStrike">
                  <a:solidFill>
                    <a:schemeClr val="dk1"/>
                  </a:solidFill>
                  <a:latin typeface="Times New Roman"/>
                  <a:ea typeface="Times New Roman"/>
                  <a:cs typeface="Times New Roman"/>
                  <a:sym typeface="Times New Roman"/>
                </a:rPr>
                <a:t>medio-alto (è un progetto importante per il Dipartimento dell’Agricoltura ma sicuramente non il progetto più rilevante per quanto riguarda l’intero Governo Irlandese)</a:t>
              </a:r>
              <a:r>
                <a:rPr b="1" i="0" lang="it-IT" sz="1400" u="none" cap="none" strike="noStrike">
                  <a:solidFill>
                    <a:schemeClr val="dk1"/>
                  </a:solidFill>
                  <a:latin typeface="Times New Roman"/>
                  <a:ea typeface="Times New Roman"/>
                  <a:cs typeface="Times New Roman"/>
                  <a:sym typeface="Times New Roman"/>
                </a:rPr>
                <a:t> 🡪 struttura MEDIA</a:t>
              </a:r>
              <a:endParaRPr b="1" i="0" sz="1600" u="none" cap="none" strike="noStrike">
                <a:solidFill>
                  <a:schemeClr val="dk1"/>
                </a:solidFill>
                <a:latin typeface="Times New Roman"/>
                <a:ea typeface="Times New Roman"/>
                <a:cs typeface="Times New Roman"/>
                <a:sym typeface="Times New Roman"/>
              </a:endParaRPr>
            </a:p>
          </p:txBody>
        </p:sp>
        <p:sp>
          <p:nvSpPr>
            <p:cNvPr id="202" name="Google Shape;202;p5"/>
            <p:cNvSpPr/>
            <p:nvPr/>
          </p:nvSpPr>
          <p:spPr>
            <a:xfrm rot="5400000">
              <a:off x="-140112" y="955853"/>
              <a:ext cx="934086" cy="653860"/>
            </a:xfrm>
            <a:prstGeom prst="chevron">
              <a:avLst>
                <a:gd fmla="val 50000" name="adj"/>
              </a:avLst>
            </a:prstGeom>
            <a:solidFill>
              <a:srgbClr val="43682A"/>
            </a:solidFill>
            <a:ln cap="flat" cmpd="sng" w="12700">
              <a:solidFill>
                <a:srgbClr val="77B05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txBox="1"/>
            <p:nvPr/>
          </p:nvSpPr>
          <p:spPr>
            <a:xfrm>
              <a:off x="1" y="1142670"/>
              <a:ext cx="653860" cy="28022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it-IT" sz="1800">
                  <a:solidFill>
                    <a:schemeClr val="lt1"/>
                  </a:solidFill>
                  <a:latin typeface="Calibri"/>
                  <a:ea typeface="Calibri"/>
                  <a:cs typeface="Calibri"/>
                  <a:sym typeface="Calibri"/>
                </a:rPr>
                <a:t>2</a:t>
              </a:r>
              <a:endParaRPr/>
            </a:p>
          </p:txBody>
        </p:sp>
        <p:sp>
          <p:nvSpPr>
            <p:cNvPr id="204" name="Google Shape;204;p5"/>
            <p:cNvSpPr/>
            <p:nvPr/>
          </p:nvSpPr>
          <p:spPr>
            <a:xfrm rot="5400000">
              <a:off x="4381776" y="-2911046"/>
              <a:ext cx="607156" cy="8062988"/>
            </a:xfrm>
            <a:prstGeom prst="round2SameRect">
              <a:avLst>
                <a:gd fmla="val 16667" name="adj1"/>
                <a:gd fmla="val 0" name="adj2"/>
              </a:avLst>
            </a:prstGeom>
            <a:solidFill>
              <a:schemeClr val="lt1">
                <a:alpha val="89803"/>
              </a:schemeClr>
            </a:solidFill>
            <a:ln cap="flat" cmpd="sng" w="12700">
              <a:solidFill>
                <a:srgbClr val="77B05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txBox="1"/>
            <p:nvPr/>
          </p:nvSpPr>
          <p:spPr>
            <a:xfrm>
              <a:off x="653861" y="846508"/>
              <a:ext cx="8033349" cy="547878"/>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1" i="0" lang="it-IT" sz="1600" u="none" cap="none" strike="noStrike">
                  <a:solidFill>
                    <a:schemeClr val="dk1"/>
                  </a:solidFill>
                  <a:latin typeface="Times New Roman"/>
                  <a:ea typeface="Times New Roman"/>
                  <a:cs typeface="Times New Roman"/>
                  <a:sym typeface="Times New Roman"/>
                </a:rPr>
                <a:t>Grado di unicità: </a:t>
              </a:r>
              <a:r>
                <a:rPr b="0" i="0" lang="it-IT" sz="1400" u="none" cap="none" strike="noStrike">
                  <a:solidFill>
                    <a:schemeClr val="dk1"/>
                  </a:solidFill>
                  <a:latin typeface="Times New Roman"/>
                  <a:ea typeface="Times New Roman"/>
                  <a:cs typeface="Times New Roman"/>
                  <a:sym typeface="Times New Roman"/>
                </a:rPr>
                <a:t>alto  (la revisione di un processo così complesso non avviene spesso e solitamente possono intercorrere diversi anni (5-10 anni) prima di svolgerne un’altra) </a:t>
              </a:r>
              <a:r>
                <a:rPr b="1" i="0" lang="it-IT" sz="1400" u="none" cap="none" strike="noStrike">
                  <a:solidFill>
                    <a:schemeClr val="dk1"/>
                  </a:solidFill>
                  <a:latin typeface="Times New Roman"/>
                  <a:ea typeface="Times New Roman"/>
                  <a:cs typeface="Times New Roman"/>
                  <a:sym typeface="Times New Roman"/>
                </a:rPr>
                <a:t>🡪 struttura MEDIO-BASSA</a:t>
              </a:r>
              <a:endParaRPr b="1" i="0" sz="1600" u="none" cap="none" strike="noStrike">
                <a:solidFill>
                  <a:schemeClr val="dk1"/>
                </a:solidFill>
                <a:latin typeface="Times New Roman"/>
                <a:ea typeface="Times New Roman"/>
                <a:cs typeface="Times New Roman"/>
                <a:sym typeface="Times New Roman"/>
              </a:endParaRPr>
            </a:p>
          </p:txBody>
        </p:sp>
        <p:sp>
          <p:nvSpPr>
            <p:cNvPr id="206" name="Google Shape;206;p5"/>
            <p:cNvSpPr/>
            <p:nvPr/>
          </p:nvSpPr>
          <p:spPr>
            <a:xfrm rot="5400000">
              <a:off x="-140112" y="1770667"/>
              <a:ext cx="934086" cy="653860"/>
            </a:xfrm>
            <a:prstGeom prst="chevron">
              <a:avLst>
                <a:gd fmla="val 50000" name="adj"/>
              </a:avLst>
            </a:prstGeom>
            <a:solidFill>
              <a:srgbClr val="568735"/>
            </a:solidFill>
            <a:ln cap="flat" cmpd="sng" w="12700">
              <a:solidFill>
                <a:srgbClr val="A8C79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1" y="1957484"/>
              <a:ext cx="653860" cy="28022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it-IT" sz="1800">
                  <a:solidFill>
                    <a:schemeClr val="lt1"/>
                  </a:solidFill>
                  <a:latin typeface="Calibri"/>
                  <a:ea typeface="Calibri"/>
                  <a:cs typeface="Calibri"/>
                  <a:sym typeface="Calibri"/>
                </a:rPr>
                <a:t>3</a:t>
              </a:r>
              <a:endParaRPr/>
            </a:p>
          </p:txBody>
        </p:sp>
        <p:sp>
          <p:nvSpPr>
            <p:cNvPr id="208" name="Google Shape;208;p5"/>
            <p:cNvSpPr/>
            <p:nvPr/>
          </p:nvSpPr>
          <p:spPr>
            <a:xfrm rot="5400000">
              <a:off x="4381776" y="-2097361"/>
              <a:ext cx="607156" cy="8062988"/>
            </a:xfrm>
            <a:prstGeom prst="round2SameRect">
              <a:avLst>
                <a:gd fmla="val 16667" name="adj1"/>
                <a:gd fmla="val 0" name="adj2"/>
              </a:avLst>
            </a:prstGeom>
            <a:solidFill>
              <a:schemeClr val="lt1">
                <a:alpha val="89803"/>
              </a:schemeClr>
            </a:solidFill>
            <a:ln cap="flat" cmpd="sng" w="12700">
              <a:solidFill>
                <a:srgbClr val="A8C79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txBox="1"/>
            <p:nvPr/>
          </p:nvSpPr>
          <p:spPr>
            <a:xfrm>
              <a:off x="653861" y="1660193"/>
              <a:ext cx="8033349" cy="547878"/>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1" i="0" lang="it-IT" sz="1600" u="none" cap="none" strike="noStrike">
                  <a:solidFill>
                    <a:schemeClr val="dk1"/>
                  </a:solidFill>
                  <a:latin typeface="Times New Roman"/>
                  <a:ea typeface="Times New Roman"/>
                  <a:cs typeface="Times New Roman"/>
                  <a:sym typeface="Times New Roman"/>
                </a:rPr>
                <a:t>Criticità degli obiettivi:</a:t>
              </a:r>
              <a:r>
                <a:rPr b="0" i="0" lang="it-IT" sz="1600" u="none" cap="none" strike="noStrike">
                  <a:solidFill>
                    <a:schemeClr val="dk1"/>
                  </a:solidFill>
                  <a:latin typeface="Times New Roman"/>
                  <a:ea typeface="Times New Roman"/>
                  <a:cs typeface="Times New Roman"/>
                  <a:sym typeface="Times New Roman"/>
                </a:rPr>
                <a:t> </a:t>
              </a:r>
              <a:r>
                <a:rPr b="0" i="0" lang="it-IT" sz="1400" u="none" cap="none" strike="noStrike">
                  <a:solidFill>
                    <a:schemeClr val="dk1"/>
                  </a:solidFill>
                  <a:latin typeface="Times New Roman"/>
                  <a:ea typeface="Times New Roman"/>
                  <a:cs typeface="Times New Roman"/>
                  <a:sym typeface="Times New Roman"/>
                </a:rPr>
                <a:t>Costi e Tempi: medio | Qualità: elevati 🡪 </a:t>
              </a:r>
              <a:r>
                <a:rPr b="1" i="0" lang="it-IT" sz="1400" u="none" cap="none" strike="noStrike">
                  <a:solidFill>
                    <a:schemeClr val="dk1"/>
                  </a:solidFill>
                  <a:latin typeface="Times New Roman"/>
                  <a:ea typeface="Times New Roman"/>
                  <a:cs typeface="Times New Roman"/>
                  <a:sym typeface="Times New Roman"/>
                </a:rPr>
                <a:t>struttura MEDIO-FORTE</a:t>
              </a:r>
              <a:endParaRPr b="0" i="0" sz="1600" u="none" cap="none" strike="noStrike">
                <a:solidFill>
                  <a:schemeClr val="dk1"/>
                </a:solidFill>
                <a:latin typeface="Times New Roman"/>
                <a:ea typeface="Times New Roman"/>
                <a:cs typeface="Times New Roman"/>
                <a:sym typeface="Times New Roman"/>
              </a:endParaRPr>
            </a:p>
          </p:txBody>
        </p:sp>
        <p:sp>
          <p:nvSpPr>
            <p:cNvPr id="210" name="Google Shape;210;p5"/>
            <p:cNvSpPr/>
            <p:nvPr/>
          </p:nvSpPr>
          <p:spPr>
            <a:xfrm rot="5400000">
              <a:off x="-140112" y="2585481"/>
              <a:ext cx="934086" cy="653860"/>
            </a:xfrm>
            <a:prstGeom prst="chevron">
              <a:avLst>
                <a:gd fmla="val 50000" name="adj"/>
              </a:avLst>
            </a:prstGeom>
            <a:solidFill>
              <a:srgbClr val="60973B"/>
            </a:solidFill>
            <a:ln cap="flat" cmpd="sng" w="12700">
              <a:solidFill>
                <a:srgbClr val="A8C79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txBox="1"/>
            <p:nvPr/>
          </p:nvSpPr>
          <p:spPr>
            <a:xfrm>
              <a:off x="1" y="2772298"/>
              <a:ext cx="653860" cy="28022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it-IT" sz="1800">
                  <a:solidFill>
                    <a:schemeClr val="lt1"/>
                  </a:solidFill>
                  <a:latin typeface="Calibri"/>
                  <a:ea typeface="Calibri"/>
                  <a:cs typeface="Calibri"/>
                  <a:sym typeface="Calibri"/>
                </a:rPr>
                <a:t>4</a:t>
              </a:r>
              <a:endParaRPr/>
            </a:p>
          </p:txBody>
        </p:sp>
        <p:sp>
          <p:nvSpPr>
            <p:cNvPr id="212" name="Google Shape;212;p5"/>
            <p:cNvSpPr/>
            <p:nvPr/>
          </p:nvSpPr>
          <p:spPr>
            <a:xfrm rot="5400000">
              <a:off x="4381776" y="-1282547"/>
              <a:ext cx="607156" cy="8062988"/>
            </a:xfrm>
            <a:prstGeom prst="round2SameRect">
              <a:avLst>
                <a:gd fmla="val 16667" name="adj1"/>
                <a:gd fmla="val 0" name="adj2"/>
              </a:avLst>
            </a:prstGeom>
            <a:solidFill>
              <a:schemeClr val="lt1">
                <a:alpha val="89803"/>
              </a:schemeClr>
            </a:solidFill>
            <a:ln cap="flat" cmpd="sng" w="12700">
              <a:solidFill>
                <a:srgbClr val="A8C79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nvSpPr>
          <p:spPr>
            <a:xfrm>
              <a:off x="653861" y="2475007"/>
              <a:ext cx="8033349" cy="547878"/>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imes New Roman"/>
                <a:buChar char="•"/>
              </a:pPr>
              <a:r>
                <a:rPr b="1" i="0" lang="it-IT" sz="1600" u="none" cap="none" strike="noStrike">
                  <a:solidFill>
                    <a:schemeClr val="dk1"/>
                  </a:solidFill>
                  <a:latin typeface="Times New Roman"/>
                  <a:ea typeface="Times New Roman"/>
                  <a:cs typeface="Times New Roman"/>
                  <a:sym typeface="Times New Roman"/>
                </a:rPr>
                <a:t>Competenze:</a:t>
              </a:r>
              <a:r>
                <a:rPr b="0" i="0" lang="it-IT" sz="1600" u="none" cap="none" strike="noStrike">
                  <a:solidFill>
                    <a:schemeClr val="dk1"/>
                  </a:solidFill>
                  <a:latin typeface="Times New Roman"/>
                  <a:ea typeface="Times New Roman"/>
                  <a:cs typeface="Times New Roman"/>
                  <a:sym typeface="Times New Roman"/>
                </a:rPr>
                <a:t> </a:t>
              </a:r>
              <a:r>
                <a:rPr b="0" i="0" lang="it-IT" sz="1400" u="none" cap="none" strike="noStrike">
                  <a:solidFill>
                    <a:schemeClr val="dk1"/>
                  </a:solidFill>
                  <a:latin typeface="Times New Roman"/>
                  <a:ea typeface="Times New Roman"/>
                  <a:cs typeface="Times New Roman"/>
                  <a:sym typeface="Times New Roman"/>
                </a:rPr>
                <a:t>Molto importanti competenze funzionali (modularità della soluzione), ma anche l’integrazione delle varie aree tramite PM 🡪 </a:t>
              </a:r>
              <a:r>
                <a:rPr b="1" i="0" lang="it-IT" sz="1400" u="none" cap="none" strike="noStrike">
                  <a:solidFill>
                    <a:schemeClr val="dk1"/>
                  </a:solidFill>
                  <a:latin typeface="Times New Roman"/>
                  <a:ea typeface="Times New Roman"/>
                  <a:cs typeface="Times New Roman"/>
                  <a:sym typeface="Times New Roman"/>
                </a:rPr>
                <a:t>struttura MEDIA</a:t>
              </a:r>
              <a:endParaRPr b="0" i="0" sz="1600" u="none" cap="none" strike="noStrike">
                <a:solidFill>
                  <a:schemeClr val="dk1"/>
                </a:solidFill>
                <a:latin typeface="Times New Roman"/>
                <a:ea typeface="Times New Roman"/>
                <a:cs typeface="Times New Roman"/>
                <a:sym typeface="Times New Roman"/>
              </a:endParaRPr>
            </a:p>
          </p:txBody>
        </p:sp>
        <p:sp>
          <p:nvSpPr>
            <p:cNvPr id="214" name="Google Shape;214;p5"/>
            <p:cNvSpPr/>
            <p:nvPr/>
          </p:nvSpPr>
          <p:spPr>
            <a:xfrm rot="5400000">
              <a:off x="-140112" y="3400295"/>
              <a:ext cx="934086" cy="653860"/>
            </a:xfrm>
            <a:prstGeom prst="chevron">
              <a:avLst>
                <a:gd fmla="val 50000" name="adj"/>
              </a:avLst>
            </a:prstGeom>
            <a:solidFill>
              <a:srgbClr val="74B747"/>
            </a:solidFill>
            <a:ln cap="flat" cmpd="sng" w="12700">
              <a:solidFill>
                <a:srgbClr val="77B05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txBox="1"/>
            <p:nvPr/>
          </p:nvSpPr>
          <p:spPr>
            <a:xfrm>
              <a:off x="1" y="3587112"/>
              <a:ext cx="653860" cy="280226"/>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1800"/>
                <a:buFont typeface="Calibri"/>
                <a:buNone/>
              </a:pPr>
              <a:r>
                <a:rPr b="1" lang="it-IT" sz="1800">
                  <a:solidFill>
                    <a:schemeClr val="lt1"/>
                  </a:solidFill>
                  <a:latin typeface="Calibri"/>
                  <a:ea typeface="Calibri"/>
                  <a:cs typeface="Calibri"/>
                  <a:sym typeface="Calibri"/>
                </a:rPr>
                <a:t>5</a:t>
              </a:r>
              <a:endParaRPr/>
            </a:p>
          </p:txBody>
        </p:sp>
        <p:sp>
          <p:nvSpPr>
            <p:cNvPr id="216" name="Google Shape;216;p5"/>
            <p:cNvSpPr/>
            <p:nvPr/>
          </p:nvSpPr>
          <p:spPr>
            <a:xfrm rot="5400000">
              <a:off x="4381776" y="-467733"/>
              <a:ext cx="607156" cy="8062988"/>
            </a:xfrm>
            <a:prstGeom prst="round2SameRect">
              <a:avLst>
                <a:gd fmla="val 16667" name="adj1"/>
                <a:gd fmla="val 0" name="adj2"/>
              </a:avLst>
            </a:prstGeom>
            <a:solidFill>
              <a:schemeClr val="lt1">
                <a:alpha val="89803"/>
              </a:schemeClr>
            </a:solidFill>
            <a:ln cap="flat" cmpd="sng" w="12700">
              <a:solidFill>
                <a:srgbClr val="77B05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txBox="1"/>
            <p:nvPr/>
          </p:nvSpPr>
          <p:spPr>
            <a:xfrm>
              <a:off x="653861" y="3289821"/>
              <a:ext cx="8033349" cy="547878"/>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1" i="0" lang="it-IT" sz="1400" u="none" cap="none" strike="noStrike">
                  <a:solidFill>
                    <a:schemeClr val="dk1"/>
                  </a:solidFill>
                  <a:latin typeface="Times New Roman"/>
                  <a:ea typeface="Times New Roman"/>
                  <a:cs typeface="Times New Roman"/>
                  <a:sym typeface="Times New Roman"/>
                </a:rPr>
                <a:t>Ruolo del PM: </a:t>
              </a:r>
              <a:r>
                <a:rPr b="0" i="0" lang="it-IT" sz="1400" u="none" cap="none" strike="noStrike">
                  <a:solidFill>
                    <a:schemeClr val="dk1"/>
                  </a:solidFill>
                  <a:latin typeface="Times New Roman"/>
                  <a:ea typeface="Times New Roman"/>
                  <a:cs typeface="Times New Roman"/>
                  <a:sym typeface="Times New Roman"/>
                </a:rPr>
                <a:t>coordinare il gruppo di lavoro, monitorare il rispetto dei requisiti e dei tempi del progetto e curare i rapporti con il Cliente [COORDINATOR, PLANNER, NEGOTIATOR] 🡪 </a:t>
              </a:r>
              <a:r>
                <a:rPr b="1" i="0" lang="it-IT" sz="1400" u="none" cap="none" strike="noStrike">
                  <a:solidFill>
                    <a:schemeClr val="dk1"/>
                  </a:solidFill>
                  <a:latin typeface="Times New Roman"/>
                  <a:ea typeface="Times New Roman"/>
                  <a:cs typeface="Times New Roman"/>
                  <a:sym typeface="Times New Roman"/>
                </a:rPr>
                <a:t>struttura MEDIA</a:t>
              </a:r>
              <a:endParaRPr b="1" i="0" sz="14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6"/>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6"/>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6"/>
          <p:cNvSpPr txBox="1"/>
          <p:nvPr/>
        </p:nvSpPr>
        <p:spPr>
          <a:xfrm>
            <a:off x="1548125" y="395213"/>
            <a:ext cx="9450300" cy="972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B2B2B2"/>
              </a:buClr>
              <a:buSzPts val="3200"/>
              <a:buFont typeface="Arial"/>
              <a:buNone/>
            </a:pPr>
            <a:r>
              <a:rPr b="1" lang="it-IT" sz="4800" u="sng">
                <a:solidFill>
                  <a:srgbClr val="B2B2B2"/>
                </a:solidFill>
                <a:latin typeface="Times New Roman"/>
                <a:ea typeface="Times New Roman"/>
                <a:cs typeface="Times New Roman"/>
                <a:sym typeface="Times New Roman"/>
              </a:rPr>
              <a:t>Stage-Gate</a:t>
            </a:r>
            <a:endParaRPr sz="4800"/>
          </a:p>
        </p:txBody>
      </p:sp>
      <p:sp>
        <p:nvSpPr>
          <p:cNvPr id="226" name="Google Shape;226;p6"/>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6"/>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6"/>
          <p:cNvSpPr/>
          <p:nvPr/>
        </p:nvSpPr>
        <p:spPr>
          <a:xfrm>
            <a:off x="1602891" y="1670554"/>
            <a:ext cx="9741867" cy="349129"/>
          </a:xfrm>
          <a:prstGeom prst="chevron">
            <a:avLst>
              <a:gd fmla="val 50000" name="adj"/>
            </a:avLst>
          </a:prstGeom>
          <a:solidFill>
            <a:srgbClr val="FF7575"/>
          </a:solidFill>
          <a:ln cap="flat" cmpd="sng" w="12700">
            <a:solidFill>
              <a:srgbClr val="FF757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t-IT" sz="1800">
                <a:solidFill>
                  <a:schemeClr val="lt1"/>
                </a:solidFill>
                <a:latin typeface="Times New Roman"/>
                <a:ea typeface="Times New Roman"/>
                <a:cs typeface="Times New Roman"/>
                <a:sym typeface="Times New Roman"/>
              </a:rPr>
              <a:t>Periodo temporale</a:t>
            </a:r>
            <a:endParaRPr/>
          </a:p>
        </p:txBody>
      </p:sp>
      <p:grpSp>
        <p:nvGrpSpPr>
          <p:cNvPr id="229" name="Google Shape;229;p6"/>
          <p:cNvGrpSpPr/>
          <p:nvPr/>
        </p:nvGrpSpPr>
        <p:grpSpPr>
          <a:xfrm>
            <a:off x="1600496" y="2369538"/>
            <a:ext cx="9917483" cy="1309475"/>
            <a:chOff x="5182" y="302183"/>
            <a:chExt cx="9917483" cy="1309475"/>
          </a:xfrm>
        </p:grpSpPr>
        <p:sp>
          <p:nvSpPr>
            <p:cNvPr id="230" name="Google Shape;230;p6"/>
            <p:cNvSpPr/>
            <p:nvPr/>
          </p:nvSpPr>
          <p:spPr>
            <a:xfrm>
              <a:off x="5182" y="302183"/>
              <a:ext cx="1837860" cy="1309475"/>
            </a:xfrm>
            <a:prstGeom prst="roundRect">
              <a:avLst>
                <a:gd fmla="val 10000" name="adj"/>
              </a:avLst>
            </a:prstGeom>
            <a:solidFill>
              <a:srgbClr val="324D1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txBox="1"/>
            <p:nvPr/>
          </p:nvSpPr>
          <p:spPr>
            <a:xfrm>
              <a:off x="43535" y="340536"/>
              <a:ext cx="1761154" cy="1232769"/>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imes New Roman"/>
                <a:buNone/>
              </a:pPr>
              <a:r>
                <a:rPr lang="it-IT" sz="2200">
                  <a:solidFill>
                    <a:schemeClr val="lt1"/>
                  </a:solidFill>
                  <a:latin typeface="Times New Roman"/>
                  <a:ea typeface="Times New Roman"/>
                  <a:cs typeface="Times New Roman"/>
                  <a:sym typeface="Times New Roman"/>
                </a:rPr>
                <a:t>Analisi </a:t>
              </a:r>
              <a:endParaRPr/>
            </a:p>
            <a:p>
              <a:pPr indent="0" lvl="0" marL="0" marR="0" rtl="0" algn="ctr">
                <a:lnSpc>
                  <a:spcPct val="90000"/>
                </a:lnSpc>
                <a:spcBef>
                  <a:spcPts val="770"/>
                </a:spcBef>
                <a:spcAft>
                  <a:spcPts val="0"/>
                </a:spcAft>
                <a:buClr>
                  <a:schemeClr val="lt1"/>
                </a:buClr>
                <a:buSzPts val="2200"/>
                <a:buFont typeface="Times New Roman"/>
                <a:buNone/>
              </a:pPr>
              <a:r>
                <a:rPr lang="it-IT" sz="2200">
                  <a:solidFill>
                    <a:schemeClr val="lt1"/>
                  </a:solidFill>
                  <a:latin typeface="Times New Roman"/>
                  <a:ea typeface="Times New Roman"/>
                  <a:cs typeface="Times New Roman"/>
                  <a:sym typeface="Times New Roman"/>
                </a:rPr>
                <a:t>preliminari</a:t>
              </a:r>
              <a:endParaRPr/>
            </a:p>
          </p:txBody>
        </p:sp>
        <p:sp>
          <p:nvSpPr>
            <p:cNvPr id="232" name="Google Shape;232;p6"/>
            <p:cNvSpPr/>
            <p:nvPr/>
          </p:nvSpPr>
          <p:spPr>
            <a:xfrm>
              <a:off x="2026829" y="729026"/>
              <a:ext cx="389626" cy="455789"/>
            </a:xfrm>
            <a:prstGeom prst="rightArrow">
              <a:avLst>
                <a:gd fmla="val 60000" name="adj1"/>
                <a:gd fmla="val 50000" name="adj2"/>
              </a:avLst>
            </a:prstGeom>
            <a:solidFill>
              <a:srgbClr val="74B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txBox="1"/>
            <p:nvPr/>
          </p:nvSpPr>
          <p:spPr>
            <a:xfrm>
              <a:off x="2026829" y="820184"/>
              <a:ext cx="272738" cy="2734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libri"/>
                <a:buNone/>
              </a:pPr>
              <a:r>
                <a:t/>
              </a:r>
              <a:endParaRPr sz="1900">
                <a:solidFill>
                  <a:schemeClr val="lt1"/>
                </a:solidFill>
                <a:latin typeface="Calibri"/>
                <a:ea typeface="Calibri"/>
                <a:cs typeface="Calibri"/>
                <a:sym typeface="Calibri"/>
              </a:endParaRPr>
            </a:p>
          </p:txBody>
        </p:sp>
        <p:sp>
          <p:nvSpPr>
            <p:cNvPr id="234" name="Google Shape;234;p6"/>
            <p:cNvSpPr/>
            <p:nvPr/>
          </p:nvSpPr>
          <p:spPr>
            <a:xfrm>
              <a:off x="2578187" y="302183"/>
              <a:ext cx="1837860" cy="1309475"/>
            </a:xfrm>
            <a:prstGeom prst="roundRect">
              <a:avLst>
                <a:gd fmla="val 10000" name="adj"/>
              </a:avLst>
            </a:prstGeom>
            <a:solidFill>
              <a:srgbClr val="49712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txBox="1"/>
            <p:nvPr/>
          </p:nvSpPr>
          <p:spPr>
            <a:xfrm>
              <a:off x="2616540" y="340536"/>
              <a:ext cx="1761154" cy="123276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lang="it-IT" sz="2000">
                  <a:solidFill>
                    <a:schemeClr val="lt1"/>
                  </a:solidFill>
                  <a:latin typeface="Times New Roman"/>
                  <a:ea typeface="Times New Roman"/>
                  <a:cs typeface="Times New Roman"/>
                  <a:sym typeface="Times New Roman"/>
                </a:rPr>
                <a:t>Analisi e revisione del processo attuale</a:t>
              </a:r>
              <a:endParaRPr/>
            </a:p>
          </p:txBody>
        </p:sp>
        <p:sp>
          <p:nvSpPr>
            <p:cNvPr id="236" name="Google Shape;236;p6"/>
            <p:cNvSpPr/>
            <p:nvPr/>
          </p:nvSpPr>
          <p:spPr>
            <a:xfrm>
              <a:off x="4599834" y="729026"/>
              <a:ext cx="389626" cy="455789"/>
            </a:xfrm>
            <a:prstGeom prst="rightArrow">
              <a:avLst>
                <a:gd fmla="val 60000" name="adj1"/>
                <a:gd fmla="val 50000" name="adj2"/>
              </a:avLst>
            </a:prstGeom>
            <a:solidFill>
              <a:srgbClr val="74B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txBox="1"/>
            <p:nvPr/>
          </p:nvSpPr>
          <p:spPr>
            <a:xfrm>
              <a:off x="4599834" y="820184"/>
              <a:ext cx="272738" cy="2734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libri"/>
                <a:buNone/>
              </a:pPr>
              <a:r>
                <a:t/>
              </a:r>
              <a:endParaRPr sz="1900">
                <a:solidFill>
                  <a:schemeClr val="lt1"/>
                </a:solidFill>
                <a:latin typeface="Calibri"/>
                <a:ea typeface="Calibri"/>
                <a:cs typeface="Calibri"/>
                <a:sym typeface="Calibri"/>
              </a:endParaRPr>
            </a:p>
          </p:txBody>
        </p:sp>
        <p:sp>
          <p:nvSpPr>
            <p:cNvPr id="238" name="Google Shape;238;p6"/>
            <p:cNvSpPr/>
            <p:nvPr/>
          </p:nvSpPr>
          <p:spPr>
            <a:xfrm>
              <a:off x="5151192" y="302183"/>
              <a:ext cx="1837860" cy="1309475"/>
            </a:xfrm>
            <a:prstGeom prst="roundRect">
              <a:avLst>
                <a:gd fmla="val 10000" name="adj"/>
              </a:avLst>
            </a:prstGeom>
            <a:solidFill>
              <a:srgbClr val="5F953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txBox="1"/>
            <p:nvPr/>
          </p:nvSpPr>
          <p:spPr>
            <a:xfrm>
              <a:off x="5189545" y="340536"/>
              <a:ext cx="1761154" cy="123276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lang="it-IT" sz="2000">
                  <a:solidFill>
                    <a:schemeClr val="lt1"/>
                  </a:solidFill>
                  <a:latin typeface="Times New Roman"/>
                  <a:ea typeface="Times New Roman"/>
                  <a:cs typeface="Times New Roman"/>
                  <a:sym typeface="Times New Roman"/>
                </a:rPr>
                <a:t>Procedura riduzione arretrato</a:t>
              </a:r>
              <a:endParaRPr/>
            </a:p>
          </p:txBody>
        </p:sp>
        <p:sp>
          <p:nvSpPr>
            <p:cNvPr id="240" name="Google Shape;240;p6"/>
            <p:cNvSpPr/>
            <p:nvPr/>
          </p:nvSpPr>
          <p:spPr>
            <a:xfrm>
              <a:off x="7172839" y="729026"/>
              <a:ext cx="389626" cy="455789"/>
            </a:xfrm>
            <a:prstGeom prst="rightArrow">
              <a:avLst>
                <a:gd fmla="val 60000" name="adj1"/>
                <a:gd fmla="val 50000" name="adj2"/>
              </a:avLst>
            </a:prstGeom>
            <a:solidFill>
              <a:srgbClr val="6FA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txBox="1"/>
            <p:nvPr/>
          </p:nvSpPr>
          <p:spPr>
            <a:xfrm>
              <a:off x="7172839" y="820184"/>
              <a:ext cx="272738" cy="2734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libri"/>
                <a:buNone/>
              </a:pPr>
              <a:r>
                <a:t/>
              </a:r>
              <a:endParaRPr sz="1900">
                <a:solidFill>
                  <a:schemeClr val="lt1"/>
                </a:solidFill>
                <a:latin typeface="Calibri"/>
                <a:ea typeface="Calibri"/>
                <a:cs typeface="Calibri"/>
                <a:sym typeface="Calibri"/>
              </a:endParaRPr>
            </a:p>
          </p:txBody>
        </p:sp>
        <p:sp>
          <p:nvSpPr>
            <p:cNvPr id="242" name="Google Shape;242;p6"/>
            <p:cNvSpPr/>
            <p:nvPr/>
          </p:nvSpPr>
          <p:spPr>
            <a:xfrm>
              <a:off x="7724198" y="302183"/>
              <a:ext cx="2198467" cy="1309475"/>
            </a:xfrm>
            <a:prstGeom prst="roundRect">
              <a:avLst>
                <a:gd fmla="val 10000" name="adj"/>
              </a:avLst>
            </a:prstGeom>
            <a:solidFill>
              <a:srgbClr val="69A54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nvSpPr>
          <p:spPr>
            <a:xfrm>
              <a:off x="7762551" y="340536"/>
              <a:ext cx="2121761" cy="123276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lang="it-IT" sz="2000">
                  <a:solidFill>
                    <a:schemeClr val="lt1"/>
                  </a:solidFill>
                  <a:latin typeface="Times New Roman"/>
                  <a:ea typeface="Times New Roman"/>
                  <a:cs typeface="Times New Roman"/>
                  <a:sym typeface="Times New Roman"/>
                </a:rPr>
                <a:t>Implementazione del nuovo processo</a:t>
              </a:r>
              <a:endParaRPr/>
            </a:p>
          </p:txBody>
        </p:sp>
      </p:grpSp>
      <p:sp>
        <p:nvSpPr>
          <p:cNvPr id="244" name="Google Shape;244;p6"/>
          <p:cNvSpPr txBox="1"/>
          <p:nvPr/>
        </p:nvSpPr>
        <p:spPr>
          <a:xfrm>
            <a:off x="1548113" y="3981198"/>
            <a:ext cx="9935400" cy="206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t-IT" sz="2000">
                <a:solidFill>
                  <a:srgbClr val="3A3838"/>
                </a:solidFill>
                <a:latin typeface="Times New Roman"/>
                <a:ea typeface="Times New Roman"/>
                <a:cs typeface="Times New Roman"/>
                <a:sym typeface="Times New Roman"/>
              </a:rPr>
              <a:t>Stage-Gate: </a:t>
            </a:r>
            <a:r>
              <a:rPr lang="it-IT" sz="1800">
                <a:solidFill>
                  <a:srgbClr val="3A3838"/>
                </a:solidFill>
                <a:latin typeface="Times New Roman"/>
                <a:ea typeface="Times New Roman"/>
                <a:cs typeface="Times New Roman"/>
                <a:sym typeface="Times New Roman"/>
              </a:rPr>
              <a:t>La struttura di progetto non è estremamente flessibile, in quanto, molti processi non si possono parallelizzare.(Gantt da tutti paralleli…) Infatti, come è possibile vedere dal diagramma di flusso sopra i vari macro-steps presenti nel progetto hanno la problematica di essere sequenziali e consequenziali. </a:t>
            </a:r>
            <a:endParaRPr i="0" sz="1800" u="none" strike="noStrike">
              <a:solidFill>
                <a:srgbClr val="3A3838"/>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1800" u="none" strike="noStrike">
              <a:solidFill>
                <a:srgbClr val="3A3838"/>
              </a:solidFill>
              <a:latin typeface="Times New Roman"/>
              <a:ea typeface="Times New Roman"/>
              <a:cs typeface="Times New Roman"/>
              <a:sym typeface="Times New Roman"/>
            </a:endParaRPr>
          </a:p>
          <a:p>
            <a:pPr indent="0" lvl="0" marL="0" marR="0" rtl="0" algn="l">
              <a:spcBef>
                <a:spcPts val="0"/>
              </a:spcBef>
              <a:spcAft>
                <a:spcPts val="0"/>
              </a:spcAft>
              <a:buNone/>
            </a:pPr>
            <a:r>
              <a:rPr lang="it-IT" sz="1800">
                <a:solidFill>
                  <a:srgbClr val="3A3838"/>
                </a:solidFill>
                <a:latin typeface="Times New Roman"/>
                <a:ea typeface="Times New Roman"/>
                <a:cs typeface="Times New Roman"/>
                <a:sym typeface="Times New Roman"/>
              </a:rPr>
              <a:t>Tipicamente progetti pubblici, con la presenza di molti stakeholders risultano progetti molto difficilmente flessibili e modificabili in corso d’opera.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7"/>
          <p:cNvSpPr/>
          <p:nvPr/>
        </p:nvSpPr>
        <p:spPr>
          <a:xfrm>
            <a:off x="0" y="8984"/>
            <a:ext cx="3289518"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7"/>
          <p:cNvSpPr/>
          <p:nvPr/>
        </p:nvSpPr>
        <p:spPr>
          <a:xfrm>
            <a:off x="0" y="1113380"/>
            <a:ext cx="3304674" cy="5735637"/>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7"/>
          <p:cNvSpPr txBox="1"/>
          <p:nvPr>
            <p:ph type="ctrTitle"/>
          </p:nvPr>
        </p:nvSpPr>
        <p:spPr>
          <a:xfrm>
            <a:off x="1636038"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85623"/>
              </a:buClr>
              <a:buSzPts val="6000"/>
              <a:buFont typeface="Times New Roman"/>
              <a:buNone/>
            </a:pPr>
            <a:r>
              <a:rPr b="1" lang="it-IT">
                <a:solidFill>
                  <a:srgbClr val="385623"/>
                </a:solidFill>
                <a:latin typeface="Times New Roman"/>
                <a:ea typeface="Times New Roman"/>
                <a:cs typeface="Times New Roman"/>
                <a:sym typeface="Times New Roman"/>
              </a:rPr>
              <a:t>SCOPE STATEMENT</a:t>
            </a:r>
            <a:endParaRPr/>
          </a:p>
        </p:txBody>
      </p:sp>
      <p:sp>
        <p:nvSpPr>
          <p:cNvPr id="252" name="Google Shape;252;p7"/>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3" name="Google Shape;253;p7"/>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4" name="Google Shape;254;p7"/>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5" name="Google Shape;255;p7"/>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256" name="Google Shape;256;p7"/>
          <p:cNvSpPr/>
          <p:nvPr/>
        </p:nvSpPr>
        <p:spPr>
          <a:xfrm>
            <a:off x="-7578" y="2301081"/>
            <a:ext cx="3304674" cy="4547936"/>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7"/>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8" name="Google Shape;258;p7"/>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
          <p:cNvSpPr/>
          <p:nvPr/>
        </p:nvSpPr>
        <p:spPr>
          <a:xfrm>
            <a:off x="0" y="8984"/>
            <a:ext cx="1595314" cy="6849016"/>
          </a:xfrm>
          <a:prstGeom prst="rtTriangle">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8"/>
          <p:cNvSpPr/>
          <p:nvPr/>
        </p:nvSpPr>
        <p:spPr>
          <a:xfrm>
            <a:off x="0" y="1113381"/>
            <a:ext cx="1595314" cy="5735635"/>
          </a:xfrm>
          <a:prstGeom prst="rtTriangle">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6" name="Google Shape;266;p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7" name="Google Shape;267;p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8" name="Google Shape;268;p8"/>
          <p:cNvSpPr txBox="1"/>
          <p:nvPr/>
        </p:nvSpPr>
        <p:spPr>
          <a:xfrm>
            <a:off x="3047238" y="3244334"/>
            <a:ext cx="609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269" name="Google Shape;269;p8"/>
          <p:cNvSpPr/>
          <p:nvPr/>
        </p:nvSpPr>
        <p:spPr>
          <a:xfrm>
            <a:off x="-7578" y="2301081"/>
            <a:ext cx="1602892" cy="4556919"/>
          </a:xfrm>
          <a:prstGeom prst="rtTriangle">
            <a:avLst/>
          </a:prstGeom>
          <a:solidFill>
            <a:srgbClr val="49712D"/>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8"/>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it-IT"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1" name="Google Shape;271;p8"/>
          <p:cNvSpPr txBox="1"/>
          <p:nvPr/>
        </p:nvSpPr>
        <p:spPr>
          <a:xfrm>
            <a:off x="3048000" y="32483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Calibri"/>
                <a:ea typeface="Calibri"/>
                <a:cs typeface="Calibri"/>
                <a:sym typeface="Calibri"/>
              </a:rPr>
              <a:t> </a:t>
            </a:r>
            <a:endParaRPr/>
          </a:p>
        </p:txBody>
      </p:sp>
      <p:sp>
        <p:nvSpPr>
          <p:cNvPr id="272" name="Google Shape;272;p8"/>
          <p:cNvSpPr txBox="1"/>
          <p:nvPr/>
        </p:nvSpPr>
        <p:spPr>
          <a:xfrm>
            <a:off x="1717473" y="2130704"/>
            <a:ext cx="9293589" cy="123110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it-IT" sz="1800">
                <a:solidFill>
                  <a:srgbClr val="3A3838"/>
                </a:solidFill>
                <a:latin typeface="Times New Roman"/>
                <a:ea typeface="Times New Roman"/>
                <a:cs typeface="Times New Roman"/>
                <a:sym typeface="Times New Roman"/>
              </a:rPr>
              <a:t>- PROJECT DESCRIPTION</a:t>
            </a:r>
            <a:endParaRPr/>
          </a:p>
          <a:p>
            <a:pPr indent="0" lvl="0" marL="0" marR="0" rtl="0" algn="just">
              <a:spcBef>
                <a:spcPts val="1200"/>
              </a:spcBef>
              <a:spcAft>
                <a:spcPts val="0"/>
              </a:spcAft>
              <a:buNone/>
            </a:pPr>
            <a:r>
              <a:t/>
            </a:r>
            <a:endParaRPr sz="1800">
              <a:solidFill>
                <a:srgbClr val="3A3838"/>
              </a:solidFill>
              <a:latin typeface="Times New Roman"/>
              <a:ea typeface="Times New Roman"/>
              <a:cs typeface="Times New Roman"/>
              <a:sym typeface="Times New Roman"/>
            </a:endParaRPr>
          </a:p>
          <a:p>
            <a:pPr indent="0" lvl="0" marL="0" marR="0" rtl="0" algn="just">
              <a:spcBef>
                <a:spcPts val="1200"/>
              </a:spcBef>
              <a:spcAft>
                <a:spcPts val="0"/>
              </a:spcAft>
              <a:buNone/>
            </a:pPr>
            <a:r>
              <a:rPr b="0" lang="it-IT" sz="1800">
                <a:solidFill>
                  <a:srgbClr val="3A3838"/>
                </a:solidFill>
                <a:latin typeface="Times New Roman"/>
                <a:ea typeface="Times New Roman"/>
                <a:cs typeface="Times New Roman"/>
                <a:sym typeface="Times New Roman"/>
              </a:rPr>
              <a:t>- DELIVERABLES</a:t>
            </a:r>
            <a:endParaRPr/>
          </a:p>
        </p:txBody>
      </p:sp>
      <p:sp>
        <p:nvSpPr>
          <p:cNvPr id="273" name="Google Shape;273;p8"/>
          <p:cNvSpPr/>
          <p:nvPr/>
        </p:nvSpPr>
        <p:spPr>
          <a:xfrm>
            <a:off x="11133221" y="-23419"/>
            <a:ext cx="829284" cy="776454"/>
          </a:xfrm>
          <a:prstGeom prst="rect">
            <a:avLst/>
          </a:prstGeom>
          <a:solidFill>
            <a:srgbClr val="B2B2B2"/>
          </a:solidFill>
          <a:ln cap="flat" cmpd="sng" w="12700">
            <a:solidFill>
              <a:srgbClr val="B2B2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8"/>
          <p:cNvSpPr/>
          <p:nvPr/>
        </p:nvSpPr>
        <p:spPr>
          <a:xfrm>
            <a:off x="11133221" y="-23419"/>
            <a:ext cx="753979" cy="1136800"/>
          </a:xfrm>
          <a:prstGeom prst="foldedCorner">
            <a:avLst>
              <a:gd fmla="val 48053" name="adj"/>
            </a:avLst>
          </a:prstGeom>
          <a:solidFill>
            <a:srgbClr val="517E32"/>
          </a:solidFill>
          <a:ln cap="flat" cmpd="sng" w="12700">
            <a:solidFill>
              <a:srgbClr val="497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8"/>
          <p:cNvSpPr txBox="1"/>
          <p:nvPr/>
        </p:nvSpPr>
        <p:spPr>
          <a:xfrm>
            <a:off x="1369314" y="691962"/>
            <a:ext cx="9450324" cy="92614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5A5A5"/>
              </a:buClr>
              <a:buSzPts val="3600"/>
              <a:buFont typeface="Arial"/>
              <a:buNone/>
            </a:pPr>
            <a:r>
              <a:rPr b="1" lang="it-IT" sz="3600" u="sng">
                <a:solidFill>
                  <a:srgbClr val="A5A5A5"/>
                </a:solidFill>
                <a:latin typeface="Times New Roman"/>
                <a:ea typeface="Times New Roman"/>
                <a:cs typeface="Times New Roman"/>
                <a:sym typeface="Times New Roman"/>
              </a:rPr>
              <a:t>Business Objective</a:t>
            </a:r>
            <a:endParaRPr sz="3600" u="sng">
              <a:solidFill>
                <a:srgbClr val="A5A5A5"/>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2022-05-19T08:03:27Z</dcterms:created>
  <dc:creator>MATTEO BALLABIO</dc:creator>
</cp:coreProperties>
</file>