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32_6D73FC8.xml" ContentType="application/vnd.ms-powerpoint.comments+xml"/>
  <Override PartName="/ppt/comments/modernComment_142_A6C64078.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43_BB6BF6CA.xml" ContentType="application/vnd.ms-powerpoint.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5D_A2F0EFBB.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5" r:id="rId4"/>
  </p:sldMasterIdLst>
  <p:notesMasterIdLst>
    <p:notesMasterId r:id="rId27"/>
  </p:notesMasterIdLst>
  <p:handoutMasterIdLst>
    <p:handoutMasterId r:id="rId28"/>
  </p:handoutMasterIdLst>
  <p:sldIdLst>
    <p:sldId id="306" r:id="rId5"/>
    <p:sldId id="322" r:id="rId6"/>
    <p:sldId id="325" r:id="rId7"/>
    <p:sldId id="326" r:id="rId8"/>
    <p:sldId id="323" r:id="rId9"/>
    <p:sldId id="333" r:id="rId10"/>
    <p:sldId id="335" r:id="rId11"/>
    <p:sldId id="337" r:id="rId12"/>
    <p:sldId id="328" r:id="rId13"/>
    <p:sldId id="355" r:id="rId14"/>
    <p:sldId id="354" r:id="rId15"/>
    <p:sldId id="342" r:id="rId16"/>
    <p:sldId id="346" r:id="rId17"/>
    <p:sldId id="341" r:id="rId18"/>
    <p:sldId id="345" r:id="rId19"/>
    <p:sldId id="343" r:id="rId20"/>
    <p:sldId id="349" r:id="rId21"/>
    <p:sldId id="344" r:id="rId22"/>
    <p:sldId id="348" r:id="rId23"/>
    <p:sldId id="329" r:id="rId24"/>
    <p:sldId id="351" r:id="rId25"/>
    <p:sldId id="356" r:id="rId26"/>
  </p:sldIdLst>
  <p:sldSz cx="12192000"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 userDrawn="1">
          <p15:clr>
            <a:srgbClr val="000000"/>
          </p15:clr>
        </p15:guide>
        <p15:guide id="7" pos="7605" userDrawn="1">
          <p15:clr>
            <a:srgbClr val="000000"/>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4B8590D5-0525-92E1-0804-FE2BCE9D0FE1}" name="MATTEO BALLABIO" initials="MB" userId="S::m.ballabio1@studenti.unibg.it::a87bb069-12a3-4471-bc0d-f7495db2122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A300"/>
    <a:srgbClr val="CED6EA"/>
    <a:srgbClr val="FF9797"/>
    <a:srgbClr val="E1D3FD"/>
    <a:srgbClr val="BCD5FA"/>
    <a:srgbClr val="CBF1EA"/>
    <a:srgbClr val="ECFBFE"/>
    <a:srgbClr val="D3F5FD"/>
    <a:srgbClr val="D4E4FC"/>
    <a:srgbClr val="DFCB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Stile medio 3 - Color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081" autoAdjust="0"/>
  </p:normalViewPr>
  <p:slideViewPr>
    <p:cSldViewPr snapToGrid="0">
      <p:cViewPr varScale="1">
        <p:scale>
          <a:sx n="102" d="100"/>
          <a:sy n="102" d="100"/>
        </p:scale>
        <p:origin x="870" y="108"/>
      </p:cViewPr>
      <p:guideLst>
        <p:guide orient="horz" pos="232"/>
        <p:guide pos="760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73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comments/modernComment_132_6D73FC8.xml><?xml version="1.0" encoding="utf-8"?>
<p188:cmLst xmlns:a="http://schemas.openxmlformats.org/drawingml/2006/main" xmlns:r="http://schemas.openxmlformats.org/officeDocument/2006/relationships" xmlns:p188="http://schemas.microsoft.com/office/powerpoint/2018/8/main">
  <p188:cm id="{CC937DE7-E2FC-4A43-BF90-33A5787EB404}" authorId="{4B8590D5-0525-92E1-0804-FE2BCE9D0FE1}" created="2023-04-30T14:08:40.939">
    <pc:sldMkLst xmlns:pc="http://schemas.microsoft.com/office/powerpoint/2013/main/command">
      <pc:docMk/>
      <pc:sldMk cId="114769864" sldId="306"/>
    </pc:sldMkLst>
    <p188:txBody>
      <a:bodyPr/>
      <a:lstStyle/>
      <a:p>
        <a:r>
          <a:rPr lang="it-IT"/>
          <a:t>https://www.holoniq.com/healthtech-unicorns</a:t>
        </a:r>
      </a:p>
    </p188:txBody>
  </p188:cm>
  <p188:cm id="{9DD074AA-2F02-4EFA-8B54-7B52010A6D39}" authorId="{4B8590D5-0525-92E1-0804-FE2BCE9D0FE1}" created="2023-04-30T14:41:33.681">
    <pc:sldMkLst xmlns:pc="http://schemas.microsoft.com/office/powerpoint/2013/main/command">
      <pc:docMk/>
      <pc:sldMk cId="114769864" sldId="306"/>
    </pc:sldMkLst>
    <p188:txBody>
      <a:bodyPr/>
      <a:lstStyle/>
      <a:p>
        <a:r>
          <a:rPr lang="it-IT"/>
          <a:t>https://grindsuccess.com/health-care-startups/?utm_content=cmp-true</a:t>
        </a:r>
      </a:p>
    </p188:txBody>
  </p188:cm>
</p188:cmLst>
</file>

<file path=ppt/comments/modernComment_142_A6C64078.xml><?xml version="1.0" encoding="utf-8"?>
<p188:cmLst xmlns:a="http://schemas.openxmlformats.org/drawingml/2006/main" xmlns:r="http://schemas.openxmlformats.org/officeDocument/2006/relationships" xmlns:p188="http://schemas.microsoft.com/office/powerpoint/2018/8/main">
  <p188:cm id="{E22650F5-C301-4CD6-B264-7EBEE53FCF30}" authorId="{4B8590D5-0525-92E1-0804-FE2BCE9D0FE1}" created="2023-05-04T15:46:34.353">
    <ac:txMkLst xmlns:ac="http://schemas.microsoft.com/office/drawing/2013/main/command">
      <pc:docMk xmlns:pc="http://schemas.microsoft.com/office/powerpoint/2013/main/command"/>
      <pc:sldMk xmlns:pc="http://schemas.microsoft.com/office/powerpoint/2013/main/command" cId="2798010488" sldId="322"/>
      <ac:spMk id="24" creationId="{C3893B3A-0F49-FFA0-31B8-E40F6EA1044D}"/>
      <ac:txMk cp="180">
        <ac:context len="402" hash="3481869780"/>
      </ac:txMk>
    </ac:txMkLst>
    <p188:pos x="3704302" y="3153383"/>
    <p188:replyLst>
      <p188:reply id="{F4248FE0-BFA3-4D41-9994-35D67A5E2545}" authorId="{4B8590D5-0525-92E1-0804-FE2BCE9D0FE1}" created="2023-05-04T15:47:55.792">
        <p188:txBody>
          <a:bodyPr/>
          <a:lstStyle/>
          <a:p>
            <a:r>
              <a:rPr lang="it-IT"/>
              <a:t>Posizionamento, vantaggio competitivo, differenziazione, low cost ecc ...</a:t>
            </a:r>
          </a:p>
        </p188:txBody>
      </p188:reply>
    </p188:replyLst>
    <p188:txBody>
      <a:bodyPr/>
      <a:lstStyle/>
      <a:p>
        <a:r>
          <a:rPr lang="it-IT"/>
          <a:t>Aspetto strategico della digitalizzazione e può portare a risultati migliori dei competitor</a:t>
        </a:r>
      </a:p>
    </p188:txBody>
  </p188:cm>
</p188:cmLst>
</file>

<file path=ppt/comments/modernComment_143_BB6BF6CA.xml><?xml version="1.0" encoding="utf-8"?>
<p188:cmLst xmlns:a="http://schemas.openxmlformats.org/drawingml/2006/main" xmlns:r="http://schemas.openxmlformats.org/officeDocument/2006/relationships" xmlns:p188="http://schemas.microsoft.com/office/powerpoint/2018/8/main">
  <p188:cm id="{6DB5D6A0-3DCC-4D26-B99A-7D83098F874E}" authorId="{4B8590D5-0525-92E1-0804-FE2BCE9D0FE1}" created="2023-05-01T13:17:12.887">
    <pc:sldMkLst xmlns:pc="http://schemas.microsoft.com/office/powerpoint/2013/main/command">
      <pc:docMk/>
      <pc:sldMk cId="3144414922" sldId="323"/>
    </pc:sldMkLst>
    <p188:txBody>
      <a:bodyPr/>
      <a:lstStyle/>
      <a:p>
        <a:r>
          <a:rPr lang="it-IT"/>
          <a:t>https://www.fda.gov/medical-devices/digital-health-center-excellence/what-digital-health</a:t>
        </a:r>
      </a:p>
    </p188:txBody>
  </p188:cm>
  <p188:cm id="{5E96173E-C84D-4435-82F0-D43FBC9874F9}" authorId="{4B8590D5-0525-92E1-0804-FE2BCE9D0FE1}" created="2023-05-01T13:17:50.503">
    <pc:sldMkLst xmlns:pc="http://schemas.microsoft.com/office/powerpoint/2013/main/command">
      <pc:docMk/>
      <pc:sldMk cId="3144414922" sldId="323"/>
    </pc:sldMkLst>
    <p188:txBody>
      <a:bodyPr/>
      <a:lstStyle/>
      <a:p>
        <a:r>
          <a:rPr lang="it-IT"/>
          <a:t>https://www.who.int/health-topics/digital-health/</a:t>
        </a:r>
      </a:p>
    </p188:txBody>
  </p188:cm>
</p188:cmLst>
</file>

<file path=ppt/comments/modernComment_15D_A2F0EFBB.xml><?xml version="1.0" encoding="utf-8"?>
<p188:cmLst xmlns:a="http://schemas.openxmlformats.org/drawingml/2006/main" xmlns:r="http://schemas.openxmlformats.org/officeDocument/2006/relationships" xmlns:p188="http://schemas.microsoft.com/office/powerpoint/2018/8/main">
  <p188:cm id="{B4B8636E-389A-4B64-AB30-0CA9CEABBF4F}" authorId="{4B8590D5-0525-92E1-0804-FE2BCE9D0FE1}" created="2023-06-03T10:39:18.264">
    <ac:txMkLst xmlns:ac="http://schemas.microsoft.com/office/drawing/2013/main/command">
      <pc:docMk xmlns:pc="http://schemas.microsoft.com/office/powerpoint/2013/main/command"/>
      <pc:sldMk xmlns:pc="http://schemas.microsoft.com/office/powerpoint/2013/main/command" cId="2733699003" sldId="349"/>
      <ac:spMk id="24" creationId="{04FCA450-5B0E-0769-E88F-83388D9A3145}"/>
      <ac:txMk cp="217" len="23">
        <ac:context len="541" hash="2580574316"/>
      </ac:txMk>
    </ac:txMkLst>
    <p188:pos x="2522022" y="729695"/>
    <p188:txBody>
      <a:bodyPr/>
      <a:lstStyle/>
      <a:p>
        <a:r>
          <a:rPr lang="it-IT"/>
          <a:t>Forse contrario (?)</a:t>
        </a:r>
      </a:p>
    </p188:txBody>
  </p188:cm>
</p188:cmLst>
</file>

<file path=ppt/diagrams/_rels/data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3.png"/></Relationships>
</file>

<file path=ppt/diagrams/_rels/drawing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F8958B-6D22-45C5-81B2-0DD0BCFA6AA2}"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it-IT"/>
        </a:p>
      </dgm:t>
    </dgm:pt>
    <dgm:pt modelId="{01568BE6-A655-4616-991F-842D6E1355F3}">
      <dgm:prSet custT="1"/>
      <dgm:spPr/>
      <dgm:t>
        <a:bodyPr/>
        <a:lstStyle/>
        <a:p>
          <a:r>
            <a:rPr lang="en-US" sz="1400" b="1" dirty="0">
              <a:latin typeface="Georgia" panose="02040502050405020303" pitchFamily="18" charset="0"/>
            </a:rPr>
            <a:t>Overview Digital Healthcare startups ecosystem </a:t>
          </a:r>
          <a:r>
            <a:rPr lang="en-US" sz="1400" dirty="0">
              <a:latin typeface="Georgia" panose="02040502050405020303" pitchFamily="18" charset="0"/>
            </a:rPr>
            <a:t>in order to evaluate value areas and key players</a:t>
          </a:r>
          <a:endParaRPr lang="it-IT" sz="1400" dirty="0">
            <a:latin typeface="Georgia" panose="02040502050405020303" pitchFamily="18" charset="0"/>
          </a:endParaRPr>
        </a:p>
      </dgm:t>
    </dgm:pt>
    <dgm:pt modelId="{DB48360D-AB04-4889-BB30-AACC015108E5}" type="parTrans" cxnId="{961A7283-C865-4941-814D-BB0B0F2DCC1C}">
      <dgm:prSet/>
      <dgm:spPr/>
      <dgm:t>
        <a:bodyPr/>
        <a:lstStyle/>
        <a:p>
          <a:endParaRPr lang="it-IT"/>
        </a:p>
      </dgm:t>
    </dgm:pt>
    <dgm:pt modelId="{FB231FDF-8174-44BD-822F-B4275A37DD08}" type="sibTrans" cxnId="{961A7283-C865-4941-814D-BB0B0F2DCC1C}">
      <dgm:prSet/>
      <dgm:spPr/>
      <dgm:t>
        <a:bodyPr/>
        <a:lstStyle/>
        <a:p>
          <a:endParaRPr lang="it-IT"/>
        </a:p>
      </dgm:t>
    </dgm:pt>
    <dgm:pt modelId="{1B7F584C-F06A-4671-9309-3AB2C4491973}">
      <dgm:prSet custT="1"/>
      <dgm:spPr/>
      <dgm:t>
        <a:bodyPr/>
        <a:lstStyle/>
        <a:p>
          <a:r>
            <a:rPr lang="it-IT" sz="1400" b="1" dirty="0">
              <a:latin typeface="Georgia" panose="02040502050405020303" pitchFamily="18" charset="0"/>
            </a:rPr>
            <a:t>Focus on</a:t>
          </a:r>
          <a:r>
            <a:rPr lang="it-IT" sz="1400" dirty="0">
              <a:latin typeface="Georgia" panose="02040502050405020303" pitchFamily="18" charset="0"/>
            </a:rPr>
            <a:t> sample of 140 </a:t>
          </a:r>
          <a:r>
            <a:rPr lang="it-IT" sz="1400" dirty="0" err="1">
              <a:latin typeface="Georgia" panose="02040502050405020303" pitchFamily="18" charset="0"/>
            </a:rPr>
            <a:t>HealthTech</a:t>
          </a:r>
          <a:r>
            <a:rPr lang="it-IT" sz="1400" dirty="0">
              <a:latin typeface="Georgia" panose="02040502050405020303" pitchFamily="18" charset="0"/>
            </a:rPr>
            <a:t> </a:t>
          </a:r>
          <a:r>
            <a:rPr lang="it-IT" sz="1400" dirty="0" err="1">
              <a:latin typeface="Georgia" panose="02040502050405020303" pitchFamily="18" charset="0"/>
            </a:rPr>
            <a:t>Unicorn</a:t>
          </a:r>
          <a:r>
            <a:rPr lang="it-IT" sz="1400" dirty="0">
              <a:latin typeface="Georgia" panose="02040502050405020303" pitchFamily="18" charset="0"/>
            </a:rPr>
            <a:t> startups from Forbes</a:t>
          </a:r>
        </a:p>
      </dgm:t>
    </dgm:pt>
    <dgm:pt modelId="{91FCEB9F-C766-4496-8D95-89332DCCCFFB}" type="parTrans" cxnId="{D27F5FEC-51A3-41B8-8749-76FC202F21BF}">
      <dgm:prSet/>
      <dgm:spPr/>
      <dgm:t>
        <a:bodyPr/>
        <a:lstStyle/>
        <a:p>
          <a:endParaRPr lang="it-IT"/>
        </a:p>
      </dgm:t>
    </dgm:pt>
    <dgm:pt modelId="{9C149D86-88D6-46C8-B2C0-7F54228657D0}" type="sibTrans" cxnId="{D27F5FEC-51A3-41B8-8749-76FC202F21BF}">
      <dgm:prSet/>
      <dgm:spPr/>
      <dgm:t>
        <a:bodyPr/>
        <a:lstStyle/>
        <a:p>
          <a:endParaRPr lang="it-IT"/>
        </a:p>
      </dgm:t>
    </dgm:pt>
    <dgm:pt modelId="{CF2965EC-AD04-430E-9820-6FCF8FBBF865}">
      <dgm:prSet custT="1"/>
      <dgm:spPr/>
      <dgm:t>
        <a:bodyPr/>
        <a:lstStyle/>
        <a:p>
          <a:r>
            <a:rPr lang="en-US" sz="1400" b="1" dirty="0">
              <a:solidFill>
                <a:schemeClr val="bg1"/>
              </a:solidFill>
              <a:latin typeface="Georgia" panose="02040502050405020303" pitchFamily="18" charset="0"/>
              <a:cs typeface="Adobe Arabic" panose="02040503050201020203" pitchFamily="18" charset="-78"/>
            </a:rPr>
            <a:t>Strategy Analysis and Critical and functional interpretation </a:t>
          </a:r>
          <a:r>
            <a:rPr lang="en-US" sz="1400" dirty="0">
              <a:solidFill>
                <a:schemeClr val="bg1"/>
              </a:solidFill>
              <a:latin typeface="Georgia" panose="02040502050405020303" pitchFamily="18" charset="0"/>
              <a:cs typeface="Adobe Arabic" panose="02040503050201020203" pitchFamily="18" charset="-78"/>
            </a:rPr>
            <a:t>of 8 companies (analysis and visualization of results).</a:t>
          </a:r>
        </a:p>
      </dgm:t>
    </dgm:pt>
    <dgm:pt modelId="{34B39B2C-B484-4B94-84A0-58DFE2F3C1B7}" type="parTrans" cxnId="{892B8D1E-01CF-431F-B2B6-7EBDBC22387C}">
      <dgm:prSet/>
      <dgm:spPr/>
      <dgm:t>
        <a:bodyPr/>
        <a:lstStyle/>
        <a:p>
          <a:endParaRPr lang="it-IT"/>
        </a:p>
      </dgm:t>
    </dgm:pt>
    <dgm:pt modelId="{304C33A2-AB7B-4064-A24E-058808D5F550}" type="sibTrans" cxnId="{892B8D1E-01CF-431F-B2B6-7EBDBC22387C}">
      <dgm:prSet/>
      <dgm:spPr/>
      <dgm:t>
        <a:bodyPr/>
        <a:lstStyle/>
        <a:p>
          <a:endParaRPr lang="it-IT"/>
        </a:p>
      </dgm:t>
    </dgm:pt>
    <dgm:pt modelId="{20F1028E-C37D-4440-984D-A410F0178189}">
      <dgm:prSet custT="1"/>
      <dgm:spPr/>
      <dgm:t>
        <a:bodyPr/>
        <a:lstStyle/>
        <a:p>
          <a:r>
            <a:rPr lang="en-US" sz="1400" b="1" dirty="0">
              <a:solidFill>
                <a:schemeClr val="bg1"/>
              </a:solidFill>
              <a:latin typeface="Georgia" panose="02040502050405020303" pitchFamily="18" charset="0"/>
              <a:cs typeface="Adobe Arabic" panose="02040503050201020203" pitchFamily="18" charset="-78"/>
            </a:rPr>
            <a:t>Identification “best” Healthcare startup  </a:t>
          </a:r>
          <a:r>
            <a:rPr lang="en-US" sz="1400" dirty="0">
              <a:solidFill>
                <a:schemeClr val="bg1"/>
              </a:solidFill>
              <a:latin typeface="Georgia" panose="02040502050405020303" pitchFamily="18" charset="0"/>
              <a:cs typeface="Adobe Arabic" panose="02040503050201020203" pitchFamily="18" charset="-78"/>
            </a:rPr>
            <a:t>in order to identify promising area of business. </a:t>
          </a:r>
          <a:endParaRPr lang="it-IT" sz="1400" dirty="0">
            <a:solidFill>
              <a:schemeClr val="bg1"/>
            </a:solidFill>
          </a:endParaRPr>
        </a:p>
      </dgm:t>
    </dgm:pt>
    <dgm:pt modelId="{75E379B0-1AB2-4B31-93B5-39758D938DE0}" type="parTrans" cxnId="{8033F0D6-E0CB-420A-93B8-66941F63FAE6}">
      <dgm:prSet/>
      <dgm:spPr/>
      <dgm:t>
        <a:bodyPr/>
        <a:lstStyle/>
        <a:p>
          <a:endParaRPr lang="it-IT"/>
        </a:p>
      </dgm:t>
    </dgm:pt>
    <dgm:pt modelId="{3A5A1DAA-8B09-4115-988A-F5A67CF74364}" type="sibTrans" cxnId="{8033F0D6-E0CB-420A-93B8-66941F63FAE6}">
      <dgm:prSet/>
      <dgm:spPr/>
      <dgm:t>
        <a:bodyPr/>
        <a:lstStyle/>
        <a:p>
          <a:endParaRPr lang="it-IT"/>
        </a:p>
      </dgm:t>
    </dgm:pt>
    <dgm:pt modelId="{97438C59-809A-4F30-B5E4-0318C1F25FBE}" type="pres">
      <dgm:prSet presAssocID="{9AF8958B-6D22-45C5-81B2-0DD0BCFA6AA2}" presName="CompostProcess" presStyleCnt="0">
        <dgm:presLayoutVars>
          <dgm:dir/>
          <dgm:resizeHandles val="exact"/>
        </dgm:presLayoutVars>
      </dgm:prSet>
      <dgm:spPr/>
    </dgm:pt>
    <dgm:pt modelId="{58447B7B-F7C9-4BDD-B29E-0A60B011A8A9}" type="pres">
      <dgm:prSet presAssocID="{9AF8958B-6D22-45C5-81B2-0DD0BCFA6AA2}" presName="arrow" presStyleLbl="bgShp" presStyleIdx="0" presStyleCnt="1"/>
      <dgm:spPr/>
    </dgm:pt>
    <dgm:pt modelId="{CBED6FDC-425C-4757-B057-35C5EEBFA7A7}" type="pres">
      <dgm:prSet presAssocID="{9AF8958B-6D22-45C5-81B2-0DD0BCFA6AA2}" presName="linearProcess" presStyleCnt="0"/>
      <dgm:spPr/>
    </dgm:pt>
    <dgm:pt modelId="{04FC0155-9760-4911-BEE0-D4061CD4F8A7}" type="pres">
      <dgm:prSet presAssocID="{01568BE6-A655-4616-991F-842D6E1355F3}" presName="textNode" presStyleLbl="node1" presStyleIdx="0" presStyleCnt="4">
        <dgm:presLayoutVars>
          <dgm:bulletEnabled val="1"/>
        </dgm:presLayoutVars>
      </dgm:prSet>
      <dgm:spPr/>
    </dgm:pt>
    <dgm:pt modelId="{7B7D7B48-2BDB-4908-B742-8D18D46BDA89}" type="pres">
      <dgm:prSet presAssocID="{FB231FDF-8174-44BD-822F-B4275A37DD08}" presName="sibTrans" presStyleCnt="0"/>
      <dgm:spPr/>
    </dgm:pt>
    <dgm:pt modelId="{ADA7C6F3-3324-43AA-9421-BDCF6C361836}" type="pres">
      <dgm:prSet presAssocID="{1B7F584C-F06A-4671-9309-3AB2C4491973}" presName="textNode" presStyleLbl="node1" presStyleIdx="1" presStyleCnt="4">
        <dgm:presLayoutVars>
          <dgm:bulletEnabled val="1"/>
        </dgm:presLayoutVars>
      </dgm:prSet>
      <dgm:spPr/>
    </dgm:pt>
    <dgm:pt modelId="{72AD8CAE-110B-4182-BB0E-FC2BA2554E7B}" type="pres">
      <dgm:prSet presAssocID="{9C149D86-88D6-46C8-B2C0-7F54228657D0}" presName="sibTrans" presStyleCnt="0"/>
      <dgm:spPr/>
    </dgm:pt>
    <dgm:pt modelId="{75A6168D-2ADA-4931-B430-3B72D6E49CA1}" type="pres">
      <dgm:prSet presAssocID="{CF2965EC-AD04-430E-9820-6FCF8FBBF865}" presName="textNode" presStyleLbl="node1" presStyleIdx="2" presStyleCnt="4">
        <dgm:presLayoutVars>
          <dgm:bulletEnabled val="1"/>
        </dgm:presLayoutVars>
      </dgm:prSet>
      <dgm:spPr/>
    </dgm:pt>
    <dgm:pt modelId="{C6CA0B1C-99CB-4DD6-AE95-95F4DA2F43D6}" type="pres">
      <dgm:prSet presAssocID="{304C33A2-AB7B-4064-A24E-058808D5F550}" presName="sibTrans" presStyleCnt="0"/>
      <dgm:spPr/>
    </dgm:pt>
    <dgm:pt modelId="{1473AD3D-4020-4E20-AB97-A12B3FA28EE3}" type="pres">
      <dgm:prSet presAssocID="{20F1028E-C37D-4440-984D-A410F0178189}" presName="textNode" presStyleLbl="node1" presStyleIdx="3" presStyleCnt="4">
        <dgm:presLayoutVars>
          <dgm:bulletEnabled val="1"/>
        </dgm:presLayoutVars>
      </dgm:prSet>
      <dgm:spPr/>
    </dgm:pt>
  </dgm:ptLst>
  <dgm:cxnLst>
    <dgm:cxn modelId="{892B8D1E-01CF-431F-B2B6-7EBDBC22387C}" srcId="{9AF8958B-6D22-45C5-81B2-0DD0BCFA6AA2}" destId="{CF2965EC-AD04-430E-9820-6FCF8FBBF865}" srcOrd="2" destOrd="0" parTransId="{34B39B2C-B484-4B94-84A0-58DFE2F3C1B7}" sibTransId="{304C33A2-AB7B-4064-A24E-058808D5F550}"/>
    <dgm:cxn modelId="{6D946E22-E3DD-437F-BF8E-D3A5446407A8}" type="presOf" srcId="{9AF8958B-6D22-45C5-81B2-0DD0BCFA6AA2}" destId="{97438C59-809A-4F30-B5E4-0318C1F25FBE}" srcOrd="0" destOrd="0" presId="urn:microsoft.com/office/officeart/2005/8/layout/hProcess9"/>
    <dgm:cxn modelId="{A07D8D33-A026-4202-B667-8112211672B6}" type="presOf" srcId="{01568BE6-A655-4616-991F-842D6E1355F3}" destId="{04FC0155-9760-4911-BEE0-D4061CD4F8A7}" srcOrd="0" destOrd="0" presId="urn:microsoft.com/office/officeart/2005/8/layout/hProcess9"/>
    <dgm:cxn modelId="{4AA1DF49-329B-409C-BE66-04BF6B968E50}" type="presOf" srcId="{20F1028E-C37D-4440-984D-A410F0178189}" destId="{1473AD3D-4020-4E20-AB97-A12B3FA28EE3}" srcOrd="0" destOrd="0" presId="urn:microsoft.com/office/officeart/2005/8/layout/hProcess9"/>
    <dgm:cxn modelId="{961A7283-C865-4941-814D-BB0B0F2DCC1C}" srcId="{9AF8958B-6D22-45C5-81B2-0DD0BCFA6AA2}" destId="{01568BE6-A655-4616-991F-842D6E1355F3}" srcOrd="0" destOrd="0" parTransId="{DB48360D-AB04-4889-BB30-AACC015108E5}" sibTransId="{FB231FDF-8174-44BD-822F-B4275A37DD08}"/>
    <dgm:cxn modelId="{709086B1-49FE-4FFB-BFCD-4A6315FE2E76}" type="presOf" srcId="{CF2965EC-AD04-430E-9820-6FCF8FBBF865}" destId="{75A6168D-2ADA-4931-B430-3B72D6E49CA1}" srcOrd="0" destOrd="0" presId="urn:microsoft.com/office/officeart/2005/8/layout/hProcess9"/>
    <dgm:cxn modelId="{8033F0D6-E0CB-420A-93B8-66941F63FAE6}" srcId="{9AF8958B-6D22-45C5-81B2-0DD0BCFA6AA2}" destId="{20F1028E-C37D-4440-984D-A410F0178189}" srcOrd="3" destOrd="0" parTransId="{75E379B0-1AB2-4B31-93B5-39758D938DE0}" sibTransId="{3A5A1DAA-8B09-4115-988A-F5A67CF74364}"/>
    <dgm:cxn modelId="{D27F5FEC-51A3-41B8-8749-76FC202F21BF}" srcId="{9AF8958B-6D22-45C5-81B2-0DD0BCFA6AA2}" destId="{1B7F584C-F06A-4671-9309-3AB2C4491973}" srcOrd="1" destOrd="0" parTransId="{91FCEB9F-C766-4496-8D95-89332DCCCFFB}" sibTransId="{9C149D86-88D6-46C8-B2C0-7F54228657D0}"/>
    <dgm:cxn modelId="{335A34F9-938B-46F7-A0C2-4D8039B3D5C3}" type="presOf" srcId="{1B7F584C-F06A-4671-9309-3AB2C4491973}" destId="{ADA7C6F3-3324-43AA-9421-BDCF6C361836}" srcOrd="0" destOrd="0" presId="urn:microsoft.com/office/officeart/2005/8/layout/hProcess9"/>
    <dgm:cxn modelId="{9A017532-05F2-435D-8FED-8A87D12C066D}" type="presParOf" srcId="{97438C59-809A-4F30-B5E4-0318C1F25FBE}" destId="{58447B7B-F7C9-4BDD-B29E-0A60B011A8A9}" srcOrd="0" destOrd="0" presId="urn:microsoft.com/office/officeart/2005/8/layout/hProcess9"/>
    <dgm:cxn modelId="{A51D630E-7C6E-4260-AEBB-C280034072A9}" type="presParOf" srcId="{97438C59-809A-4F30-B5E4-0318C1F25FBE}" destId="{CBED6FDC-425C-4757-B057-35C5EEBFA7A7}" srcOrd="1" destOrd="0" presId="urn:microsoft.com/office/officeart/2005/8/layout/hProcess9"/>
    <dgm:cxn modelId="{322B561E-9F34-4E50-81B4-6CA22FB4259C}" type="presParOf" srcId="{CBED6FDC-425C-4757-B057-35C5EEBFA7A7}" destId="{04FC0155-9760-4911-BEE0-D4061CD4F8A7}" srcOrd="0" destOrd="0" presId="urn:microsoft.com/office/officeart/2005/8/layout/hProcess9"/>
    <dgm:cxn modelId="{F22E2AEB-96CF-4F86-AF9B-8FE857F46B71}" type="presParOf" srcId="{CBED6FDC-425C-4757-B057-35C5EEBFA7A7}" destId="{7B7D7B48-2BDB-4908-B742-8D18D46BDA89}" srcOrd="1" destOrd="0" presId="urn:microsoft.com/office/officeart/2005/8/layout/hProcess9"/>
    <dgm:cxn modelId="{E02B1CDB-6AD0-4ED8-AA61-1A3ECD6EE796}" type="presParOf" srcId="{CBED6FDC-425C-4757-B057-35C5EEBFA7A7}" destId="{ADA7C6F3-3324-43AA-9421-BDCF6C361836}" srcOrd="2" destOrd="0" presId="urn:microsoft.com/office/officeart/2005/8/layout/hProcess9"/>
    <dgm:cxn modelId="{14E40533-18EE-4AFF-9CFB-5F64079C01FE}" type="presParOf" srcId="{CBED6FDC-425C-4757-B057-35C5EEBFA7A7}" destId="{72AD8CAE-110B-4182-BB0E-FC2BA2554E7B}" srcOrd="3" destOrd="0" presId="urn:microsoft.com/office/officeart/2005/8/layout/hProcess9"/>
    <dgm:cxn modelId="{42B5B02A-753D-4258-9787-4FA1DC4728BB}" type="presParOf" srcId="{CBED6FDC-425C-4757-B057-35C5EEBFA7A7}" destId="{75A6168D-2ADA-4931-B430-3B72D6E49CA1}" srcOrd="4" destOrd="0" presId="urn:microsoft.com/office/officeart/2005/8/layout/hProcess9"/>
    <dgm:cxn modelId="{8101C1AB-35D9-43C3-83EB-C8EB95509AB5}" type="presParOf" srcId="{CBED6FDC-425C-4757-B057-35C5EEBFA7A7}" destId="{C6CA0B1C-99CB-4DD6-AE95-95F4DA2F43D6}" srcOrd="5" destOrd="0" presId="urn:microsoft.com/office/officeart/2005/8/layout/hProcess9"/>
    <dgm:cxn modelId="{6F8FCA9C-60EF-4C4B-9F0A-F05E6E8BAACA}" type="presParOf" srcId="{CBED6FDC-425C-4757-B057-35C5EEBFA7A7}" destId="{1473AD3D-4020-4E20-AB97-A12B3FA28EE3}"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9E1F65E-F54D-4D18-B798-3F8AA298BD3C}"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it-IT"/>
        </a:p>
      </dgm:t>
    </dgm:pt>
    <dgm:pt modelId="{1B3542B6-17F4-4F0D-BB00-A356BE409C39}">
      <dgm:prSet phldrT="[Testo]" custT="1"/>
      <dgm:spPr/>
      <dgm:t>
        <a:bodyPr/>
        <a:lstStyle/>
        <a:p>
          <a:r>
            <a:rPr lang="it-IT" sz="2200" b="1" i="1" dirty="0">
              <a:latin typeface="Georgia" panose="02040502050405020303" pitchFamily="18" charset="0"/>
            </a:rPr>
            <a:t>140 Healthcare </a:t>
          </a:r>
          <a:r>
            <a:rPr lang="it-IT" sz="2200" b="1" i="1" dirty="0" err="1">
              <a:latin typeface="Georgia" panose="02040502050405020303" pitchFamily="18" charset="0"/>
            </a:rPr>
            <a:t>Unicorn</a:t>
          </a:r>
          <a:r>
            <a:rPr lang="it-IT" sz="2200" b="1" i="1" dirty="0">
              <a:latin typeface="Georgia" panose="02040502050405020303" pitchFamily="18" charset="0"/>
            </a:rPr>
            <a:t> Startups   </a:t>
          </a:r>
        </a:p>
        <a:p>
          <a:r>
            <a:rPr lang="it-IT" sz="1400" dirty="0">
              <a:latin typeface="Georgia" panose="02040502050405020303" pitchFamily="18" charset="0"/>
            </a:rPr>
            <a:t>(</a:t>
          </a:r>
          <a:r>
            <a:rPr lang="it-IT" sz="1400" dirty="0" err="1">
              <a:latin typeface="Georgia" panose="02040502050405020303" pitchFamily="18" charset="0"/>
            </a:rPr>
            <a:t>Holoniq</a:t>
          </a:r>
          <a:r>
            <a:rPr lang="it-IT" sz="1400" dirty="0">
              <a:latin typeface="Georgia" panose="02040502050405020303" pitchFamily="18" charset="0"/>
            </a:rPr>
            <a:t>, Orbis, </a:t>
          </a:r>
          <a:r>
            <a:rPr lang="it-IT" sz="1400" b="0" i="0" dirty="0" err="1">
              <a:latin typeface="Georgia" panose="02040502050405020303" pitchFamily="18" charset="0"/>
            </a:rPr>
            <a:t>GlobalData</a:t>
          </a:r>
          <a:r>
            <a:rPr lang="it-IT" sz="1400" b="0" i="0" dirty="0">
              <a:latin typeface="Georgia" panose="02040502050405020303" pitchFamily="18" charset="0"/>
            </a:rPr>
            <a:t> Explorer)</a:t>
          </a:r>
          <a:endParaRPr lang="it-IT" sz="2000" dirty="0">
            <a:latin typeface="Georgia" panose="02040502050405020303" pitchFamily="18" charset="0"/>
          </a:endParaRPr>
        </a:p>
      </dgm:t>
    </dgm:pt>
    <dgm:pt modelId="{2AB1D7D9-5675-40BC-8BE7-B0048E13B8EB}" type="sibTrans" cxnId="{26E61DD0-9ADE-4F73-9F3A-10618074EFED}">
      <dgm:prSet/>
      <dgm:spPr/>
      <dgm:t>
        <a:bodyPr/>
        <a:lstStyle/>
        <a:p>
          <a:endParaRPr lang="it-IT">
            <a:latin typeface="Georgia" panose="02040502050405020303" pitchFamily="18" charset="0"/>
          </a:endParaRPr>
        </a:p>
      </dgm:t>
    </dgm:pt>
    <dgm:pt modelId="{E0EFF318-D0E7-4491-91AC-D025A9128B53}" type="parTrans" cxnId="{26E61DD0-9ADE-4F73-9F3A-10618074EFED}">
      <dgm:prSet/>
      <dgm:spPr/>
      <dgm:t>
        <a:bodyPr/>
        <a:lstStyle/>
        <a:p>
          <a:endParaRPr lang="it-IT">
            <a:latin typeface="Georgia" panose="02040502050405020303" pitchFamily="18" charset="0"/>
          </a:endParaRPr>
        </a:p>
      </dgm:t>
    </dgm:pt>
    <dgm:pt modelId="{8B016A65-4F2D-45C9-BF27-6B28950FEFAB}" type="pres">
      <dgm:prSet presAssocID="{69E1F65E-F54D-4D18-B798-3F8AA298BD3C}" presName="Name0" presStyleCnt="0">
        <dgm:presLayoutVars>
          <dgm:dir/>
          <dgm:resizeHandles val="exact"/>
        </dgm:presLayoutVars>
      </dgm:prSet>
      <dgm:spPr/>
    </dgm:pt>
    <dgm:pt modelId="{BCB26041-CAD1-473C-9A4C-A4699415D614}" type="pres">
      <dgm:prSet presAssocID="{1B3542B6-17F4-4F0D-BB00-A356BE409C39}" presName="Name5" presStyleLbl="vennNode1" presStyleIdx="0" presStyleCnt="1" custScaleX="217135" custScaleY="213488">
        <dgm:presLayoutVars>
          <dgm:bulletEnabled val="1"/>
        </dgm:presLayoutVars>
      </dgm:prSet>
      <dgm:spPr/>
    </dgm:pt>
  </dgm:ptLst>
  <dgm:cxnLst>
    <dgm:cxn modelId="{0A6F1289-A86C-4438-8DC8-E1DF1566161A}" type="presOf" srcId="{1B3542B6-17F4-4F0D-BB00-A356BE409C39}" destId="{BCB26041-CAD1-473C-9A4C-A4699415D614}" srcOrd="0" destOrd="0" presId="urn:microsoft.com/office/officeart/2005/8/layout/venn3"/>
    <dgm:cxn modelId="{749774C0-639D-461B-914F-E12100E6317C}" type="presOf" srcId="{69E1F65E-F54D-4D18-B798-3F8AA298BD3C}" destId="{8B016A65-4F2D-45C9-BF27-6B28950FEFAB}" srcOrd="0" destOrd="0" presId="urn:microsoft.com/office/officeart/2005/8/layout/venn3"/>
    <dgm:cxn modelId="{26E61DD0-9ADE-4F73-9F3A-10618074EFED}" srcId="{69E1F65E-F54D-4D18-B798-3F8AA298BD3C}" destId="{1B3542B6-17F4-4F0D-BB00-A356BE409C39}" srcOrd="0" destOrd="0" parTransId="{E0EFF318-D0E7-4491-91AC-D025A9128B53}" sibTransId="{2AB1D7D9-5675-40BC-8BE7-B0048E13B8EB}"/>
    <dgm:cxn modelId="{184072CB-BC54-4037-ADA8-C885FDEEF1B3}" type="presParOf" srcId="{8B016A65-4F2D-45C9-BF27-6B28950FEFAB}" destId="{BCB26041-CAD1-473C-9A4C-A4699415D614}" srcOrd="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9E1F65E-F54D-4D18-B798-3F8AA298BD3C}"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it-IT"/>
        </a:p>
      </dgm:t>
    </dgm:pt>
    <dgm:pt modelId="{1B3542B6-17F4-4F0D-BB00-A356BE409C39}">
      <dgm:prSet phldrT="[Testo]"/>
      <dgm:spPr/>
      <dgm:t>
        <a:bodyPr/>
        <a:lstStyle/>
        <a:p>
          <a:r>
            <a:rPr lang="it-IT" b="1" i="1" dirty="0">
              <a:latin typeface="Georgia" panose="02040502050405020303" pitchFamily="18" charset="0"/>
            </a:rPr>
            <a:t>8 Telemedicine </a:t>
          </a:r>
          <a:r>
            <a:rPr lang="it-IT" b="1" i="1" dirty="0" err="1">
              <a:latin typeface="Georgia" panose="02040502050405020303" pitchFamily="18" charset="0"/>
            </a:rPr>
            <a:t>Unicorn</a:t>
          </a:r>
          <a:r>
            <a:rPr lang="it-IT" b="1" i="1" dirty="0">
              <a:latin typeface="Georgia" panose="02040502050405020303" pitchFamily="18" charset="0"/>
            </a:rPr>
            <a:t> Startups</a:t>
          </a:r>
        </a:p>
      </dgm:t>
    </dgm:pt>
    <dgm:pt modelId="{2AB1D7D9-5675-40BC-8BE7-B0048E13B8EB}" type="sibTrans" cxnId="{26E61DD0-9ADE-4F73-9F3A-10618074EFED}">
      <dgm:prSet/>
      <dgm:spPr/>
      <dgm:t>
        <a:bodyPr/>
        <a:lstStyle/>
        <a:p>
          <a:endParaRPr lang="it-IT">
            <a:latin typeface="Georgia" panose="02040502050405020303" pitchFamily="18" charset="0"/>
          </a:endParaRPr>
        </a:p>
      </dgm:t>
    </dgm:pt>
    <dgm:pt modelId="{E0EFF318-D0E7-4491-91AC-D025A9128B53}" type="parTrans" cxnId="{26E61DD0-9ADE-4F73-9F3A-10618074EFED}">
      <dgm:prSet/>
      <dgm:spPr/>
      <dgm:t>
        <a:bodyPr/>
        <a:lstStyle/>
        <a:p>
          <a:endParaRPr lang="it-IT">
            <a:latin typeface="Georgia" panose="02040502050405020303" pitchFamily="18" charset="0"/>
          </a:endParaRPr>
        </a:p>
      </dgm:t>
    </dgm:pt>
    <dgm:pt modelId="{8B016A65-4F2D-45C9-BF27-6B28950FEFAB}" type="pres">
      <dgm:prSet presAssocID="{69E1F65E-F54D-4D18-B798-3F8AA298BD3C}" presName="Name0" presStyleCnt="0">
        <dgm:presLayoutVars>
          <dgm:dir/>
          <dgm:resizeHandles val="exact"/>
        </dgm:presLayoutVars>
      </dgm:prSet>
      <dgm:spPr/>
    </dgm:pt>
    <dgm:pt modelId="{BCB26041-CAD1-473C-9A4C-A4699415D614}" type="pres">
      <dgm:prSet presAssocID="{1B3542B6-17F4-4F0D-BB00-A356BE409C39}" presName="Name5" presStyleLbl="vennNode1" presStyleIdx="0" presStyleCnt="1" custScaleX="217135" custScaleY="213488" custLinFactNeighborX="4394" custLinFactNeighborY="-2089">
        <dgm:presLayoutVars>
          <dgm:bulletEnabled val="1"/>
        </dgm:presLayoutVars>
      </dgm:prSet>
      <dgm:spPr/>
    </dgm:pt>
  </dgm:ptLst>
  <dgm:cxnLst>
    <dgm:cxn modelId="{0A6F1289-A86C-4438-8DC8-E1DF1566161A}" type="presOf" srcId="{1B3542B6-17F4-4F0D-BB00-A356BE409C39}" destId="{BCB26041-CAD1-473C-9A4C-A4699415D614}" srcOrd="0" destOrd="0" presId="urn:microsoft.com/office/officeart/2005/8/layout/venn3"/>
    <dgm:cxn modelId="{749774C0-639D-461B-914F-E12100E6317C}" type="presOf" srcId="{69E1F65E-F54D-4D18-B798-3F8AA298BD3C}" destId="{8B016A65-4F2D-45C9-BF27-6B28950FEFAB}" srcOrd="0" destOrd="0" presId="urn:microsoft.com/office/officeart/2005/8/layout/venn3"/>
    <dgm:cxn modelId="{26E61DD0-9ADE-4F73-9F3A-10618074EFED}" srcId="{69E1F65E-F54D-4D18-B798-3F8AA298BD3C}" destId="{1B3542B6-17F4-4F0D-BB00-A356BE409C39}" srcOrd="0" destOrd="0" parTransId="{E0EFF318-D0E7-4491-91AC-D025A9128B53}" sibTransId="{2AB1D7D9-5675-40BC-8BE7-B0048E13B8EB}"/>
    <dgm:cxn modelId="{184072CB-BC54-4037-ADA8-C885FDEEF1B3}" type="presParOf" srcId="{8B016A65-4F2D-45C9-BF27-6B28950FEFAB}" destId="{BCB26041-CAD1-473C-9A4C-A4699415D614}" srcOrd="0" destOrd="0" presId="urn:microsoft.com/office/officeart/2005/8/layout/ven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9E1F65E-F54D-4D18-B798-3F8AA298BD3C}"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it-IT"/>
        </a:p>
      </dgm:t>
    </dgm:pt>
    <dgm:pt modelId="{1B3542B6-17F4-4F0D-BB00-A356BE409C39}">
      <dgm:prSet phldrT="[Testo]"/>
      <dgm:spPr/>
      <dgm:t>
        <a:bodyPr/>
        <a:lstStyle/>
        <a:p>
          <a:r>
            <a:rPr lang="it-IT" b="1" i="1" dirty="0">
              <a:latin typeface="Georgia" panose="02040502050405020303" pitchFamily="18" charset="0"/>
            </a:rPr>
            <a:t>Top Telemedicine </a:t>
          </a:r>
          <a:r>
            <a:rPr lang="it-IT" b="1" i="1" dirty="0" err="1">
              <a:latin typeface="Georgia" panose="02040502050405020303" pitchFamily="18" charset="0"/>
            </a:rPr>
            <a:t>Unicorn</a:t>
          </a:r>
          <a:r>
            <a:rPr lang="it-IT" b="1" i="1" dirty="0">
              <a:latin typeface="Georgia" panose="02040502050405020303" pitchFamily="18" charset="0"/>
            </a:rPr>
            <a:t> Startups</a:t>
          </a:r>
        </a:p>
      </dgm:t>
    </dgm:pt>
    <dgm:pt modelId="{2AB1D7D9-5675-40BC-8BE7-B0048E13B8EB}" type="sibTrans" cxnId="{26E61DD0-9ADE-4F73-9F3A-10618074EFED}">
      <dgm:prSet/>
      <dgm:spPr/>
      <dgm:t>
        <a:bodyPr/>
        <a:lstStyle/>
        <a:p>
          <a:endParaRPr lang="it-IT">
            <a:latin typeface="Georgia" panose="02040502050405020303" pitchFamily="18" charset="0"/>
          </a:endParaRPr>
        </a:p>
      </dgm:t>
    </dgm:pt>
    <dgm:pt modelId="{E0EFF318-D0E7-4491-91AC-D025A9128B53}" type="parTrans" cxnId="{26E61DD0-9ADE-4F73-9F3A-10618074EFED}">
      <dgm:prSet/>
      <dgm:spPr/>
      <dgm:t>
        <a:bodyPr/>
        <a:lstStyle/>
        <a:p>
          <a:endParaRPr lang="it-IT">
            <a:latin typeface="Georgia" panose="02040502050405020303" pitchFamily="18" charset="0"/>
          </a:endParaRPr>
        </a:p>
      </dgm:t>
    </dgm:pt>
    <dgm:pt modelId="{8B016A65-4F2D-45C9-BF27-6B28950FEFAB}" type="pres">
      <dgm:prSet presAssocID="{69E1F65E-F54D-4D18-B798-3F8AA298BD3C}" presName="Name0" presStyleCnt="0">
        <dgm:presLayoutVars>
          <dgm:dir/>
          <dgm:resizeHandles val="exact"/>
        </dgm:presLayoutVars>
      </dgm:prSet>
      <dgm:spPr/>
    </dgm:pt>
    <dgm:pt modelId="{BCB26041-CAD1-473C-9A4C-A4699415D614}" type="pres">
      <dgm:prSet presAssocID="{1B3542B6-17F4-4F0D-BB00-A356BE409C39}" presName="Name5" presStyleLbl="vennNode1" presStyleIdx="0" presStyleCnt="1" custScaleX="217135" custScaleY="213488" custLinFactNeighborX="4394" custLinFactNeighborY="-2089">
        <dgm:presLayoutVars>
          <dgm:bulletEnabled val="1"/>
        </dgm:presLayoutVars>
      </dgm:prSet>
      <dgm:spPr/>
    </dgm:pt>
  </dgm:ptLst>
  <dgm:cxnLst>
    <dgm:cxn modelId="{0A6F1289-A86C-4438-8DC8-E1DF1566161A}" type="presOf" srcId="{1B3542B6-17F4-4F0D-BB00-A356BE409C39}" destId="{BCB26041-CAD1-473C-9A4C-A4699415D614}" srcOrd="0" destOrd="0" presId="urn:microsoft.com/office/officeart/2005/8/layout/venn3"/>
    <dgm:cxn modelId="{749774C0-639D-461B-914F-E12100E6317C}" type="presOf" srcId="{69E1F65E-F54D-4D18-B798-3F8AA298BD3C}" destId="{8B016A65-4F2D-45C9-BF27-6B28950FEFAB}" srcOrd="0" destOrd="0" presId="urn:microsoft.com/office/officeart/2005/8/layout/venn3"/>
    <dgm:cxn modelId="{26E61DD0-9ADE-4F73-9F3A-10618074EFED}" srcId="{69E1F65E-F54D-4D18-B798-3F8AA298BD3C}" destId="{1B3542B6-17F4-4F0D-BB00-A356BE409C39}" srcOrd="0" destOrd="0" parTransId="{E0EFF318-D0E7-4491-91AC-D025A9128B53}" sibTransId="{2AB1D7D9-5675-40BC-8BE7-B0048E13B8EB}"/>
    <dgm:cxn modelId="{184072CB-BC54-4037-ADA8-C885FDEEF1B3}" type="presParOf" srcId="{8B016A65-4F2D-45C9-BF27-6B28950FEFAB}" destId="{BCB26041-CAD1-473C-9A4C-A4699415D614}" srcOrd="0" destOrd="0" presId="urn:microsoft.com/office/officeart/2005/8/layout/venn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142EBCD-DCB7-45B8-9DA6-6F50FDF53CCA}" type="doc">
      <dgm:prSet loTypeId="urn:microsoft.com/office/officeart/2005/8/layout/chevron1" loCatId="process" qsTypeId="urn:microsoft.com/office/officeart/2005/8/quickstyle/simple1" qsCatId="simple" csTypeId="urn:microsoft.com/office/officeart/2005/8/colors/accent1_2" csCatId="accent1" phldr="1"/>
      <dgm:spPr/>
    </dgm:pt>
    <dgm:pt modelId="{B09668C7-6B68-4D6D-8C60-4D5240C04205}">
      <dgm:prSet phldrT="[Testo]" custT="1"/>
      <dgm:spPr/>
      <dgm:t>
        <a:bodyPr/>
        <a:lstStyle/>
        <a:p>
          <a:r>
            <a:rPr lang="it-IT" sz="1400" dirty="0" err="1"/>
            <a:t>Seed</a:t>
          </a:r>
          <a:endParaRPr lang="it-IT" sz="1400" dirty="0"/>
        </a:p>
      </dgm:t>
    </dgm:pt>
    <dgm:pt modelId="{1967AC70-0FCA-4AFB-AA34-18BA66C6A6D2}" type="parTrans" cxnId="{481D186F-D7EC-4C42-953B-AD9BD6F3EDCB}">
      <dgm:prSet/>
      <dgm:spPr/>
      <dgm:t>
        <a:bodyPr/>
        <a:lstStyle/>
        <a:p>
          <a:endParaRPr lang="it-IT" sz="1400"/>
        </a:p>
      </dgm:t>
    </dgm:pt>
    <dgm:pt modelId="{3EC1A1C6-82BB-47B4-A56F-97989EA72399}" type="sibTrans" cxnId="{481D186F-D7EC-4C42-953B-AD9BD6F3EDCB}">
      <dgm:prSet/>
      <dgm:spPr/>
      <dgm:t>
        <a:bodyPr/>
        <a:lstStyle/>
        <a:p>
          <a:endParaRPr lang="it-IT" sz="1400"/>
        </a:p>
      </dgm:t>
    </dgm:pt>
    <dgm:pt modelId="{2F375027-577F-43AA-85A2-BBFCA86F9DFC}">
      <dgm:prSet phldrT="[Testo]" custT="1"/>
      <dgm:spPr/>
      <dgm:t>
        <a:bodyPr/>
        <a:lstStyle/>
        <a:p>
          <a:r>
            <a:rPr lang="it-IT" sz="1400" dirty="0" err="1"/>
            <a:t>Early</a:t>
          </a:r>
          <a:r>
            <a:rPr lang="it-IT" sz="1400" dirty="0"/>
            <a:t> Stage VC</a:t>
          </a:r>
        </a:p>
      </dgm:t>
    </dgm:pt>
    <dgm:pt modelId="{B83A1601-8213-420D-827C-F7A4B4C87A8F}" type="parTrans" cxnId="{13E927BA-E333-407C-BD79-100F23054857}">
      <dgm:prSet/>
      <dgm:spPr/>
      <dgm:t>
        <a:bodyPr/>
        <a:lstStyle/>
        <a:p>
          <a:endParaRPr lang="it-IT" sz="1400"/>
        </a:p>
      </dgm:t>
    </dgm:pt>
    <dgm:pt modelId="{20C3DF86-AFFF-4DCD-8A50-957705A607A6}" type="sibTrans" cxnId="{13E927BA-E333-407C-BD79-100F23054857}">
      <dgm:prSet/>
      <dgm:spPr/>
      <dgm:t>
        <a:bodyPr/>
        <a:lstStyle/>
        <a:p>
          <a:endParaRPr lang="it-IT" sz="1400"/>
        </a:p>
      </dgm:t>
    </dgm:pt>
    <dgm:pt modelId="{593CF743-97C7-423C-A4FB-7496C63D330F}">
      <dgm:prSet phldrT="[Testo]" custT="1"/>
      <dgm:spPr/>
      <dgm:t>
        <a:bodyPr/>
        <a:lstStyle/>
        <a:p>
          <a:r>
            <a:rPr lang="it-IT" sz="1400" dirty="0"/>
            <a:t>Late Stage VC</a:t>
          </a:r>
        </a:p>
      </dgm:t>
    </dgm:pt>
    <dgm:pt modelId="{3BA5C54C-071B-4FB4-821E-9692C8AD5903}" type="parTrans" cxnId="{4C22BDB4-76EE-4DAA-93FF-B14D291F4644}">
      <dgm:prSet/>
      <dgm:spPr/>
      <dgm:t>
        <a:bodyPr/>
        <a:lstStyle/>
        <a:p>
          <a:endParaRPr lang="it-IT" sz="1400"/>
        </a:p>
      </dgm:t>
    </dgm:pt>
    <dgm:pt modelId="{0E1AEEC2-49B7-4943-99F6-81C99858BF3C}" type="sibTrans" cxnId="{4C22BDB4-76EE-4DAA-93FF-B14D291F4644}">
      <dgm:prSet/>
      <dgm:spPr/>
      <dgm:t>
        <a:bodyPr/>
        <a:lstStyle/>
        <a:p>
          <a:endParaRPr lang="it-IT" sz="1400"/>
        </a:p>
      </dgm:t>
    </dgm:pt>
    <dgm:pt modelId="{4C0697B2-46A5-48B0-8674-0231D706E73C}">
      <dgm:prSet phldrT="[Testo]" custT="1"/>
      <dgm:spPr/>
      <dgm:t>
        <a:bodyPr/>
        <a:lstStyle/>
        <a:p>
          <a:r>
            <a:rPr lang="it-IT" sz="1400" dirty="0"/>
            <a:t>Exit</a:t>
          </a:r>
        </a:p>
      </dgm:t>
    </dgm:pt>
    <dgm:pt modelId="{BE9E25AD-BD88-4EE8-A4DB-243835A668D7}" type="parTrans" cxnId="{744E747A-D58E-43F0-9A17-803B3E745C4E}">
      <dgm:prSet/>
      <dgm:spPr/>
      <dgm:t>
        <a:bodyPr/>
        <a:lstStyle/>
        <a:p>
          <a:endParaRPr lang="it-IT" sz="1400"/>
        </a:p>
      </dgm:t>
    </dgm:pt>
    <dgm:pt modelId="{9082A81D-6ED8-4F63-B347-F522C3A34F3B}" type="sibTrans" cxnId="{744E747A-D58E-43F0-9A17-803B3E745C4E}">
      <dgm:prSet/>
      <dgm:spPr/>
      <dgm:t>
        <a:bodyPr/>
        <a:lstStyle/>
        <a:p>
          <a:endParaRPr lang="it-IT" sz="1400"/>
        </a:p>
      </dgm:t>
    </dgm:pt>
    <dgm:pt modelId="{A36B38BE-9702-4CAF-940E-6ED49076AD31}" type="pres">
      <dgm:prSet presAssocID="{F142EBCD-DCB7-45B8-9DA6-6F50FDF53CCA}" presName="Name0" presStyleCnt="0">
        <dgm:presLayoutVars>
          <dgm:dir/>
          <dgm:animLvl val="lvl"/>
          <dgm:resizeHandles val="exact"/>
        </dgm:presLayoutVars>
      </dgm:prSet>
      <dgm:spPr/>
    </dgm:pt>
    <dgm:pt modelId="{EB119FC9-B708-48CD-8915-837BF23742B4}" type="pres">
      <dgm:prSet presAssocID="{B09668C7-6B68-4D6D-8C60-4D5240C04205}" presName="parTxOnly" presStyleLbl="node1" presStyleIdx="0" presStyleCnt="4" custLinFactNeighborX="4266">
        <dgm:presLayoutVars>
          <dgm:chMax val="0"/>
          <dgm:chPref val="0"/>
          <dgm:bulletEnabled val="1"/>
        </dgm:presLayoutVars>
      </dgm:prSet>
      <dgm:spPr/>
    </dgm:pt>
    <dgm:pt modelId="{44686247-681A-4010-BB9C-752F8CACF8DA}" type="pres">
      <dgm:prSet presAssocID="{3EC1A1C6-82BB-47B4-A56F-97989EA72399}" presName="parTxOnlySpace" presStyleCnt="0"/>
      <dgm:spPr/>
    </dgm:pt>
    <dgm:pt modelId="{811A232A-0CC0-4A9B-A91D-32BEA7A7D424}" type="pres">
      <dgm:prSet presAssocID="{2F375027-577F-43AA-85A2-BBFCA86F9DFC}" presName="parTxOnly" presStyleLbl="node1" presStyleIdx="1" presStyleCnt="4">
        <dgm:presLayoutVars>
          <dgm:chMax val="0"/>
          <dgm:chPref val="0"/>
          <dgm:bulletEnabled val="1"/>
        </dgm:presLayoutVars>
      </dgm:prSet>
      <dgm:spPr/>
    </dgm:pt>
    <dgm:pt modelId="{0008555B-B7D4-4569-AB24-371F0259D30B}" type="pres">
      <dgm:prSet presAssocID="{20C3DF86-AFFF-4DCD-8A50-957705A607A6}" presName="parTxOnlySpace" presStyleCnt="0"/>
      <dgm:spPr/>
    </dgm:pt>
    <dgm:pt modelId="{6DC102DB-A6EA-44CE-9F87-8AFA8B381B8B}" type="pres">
      <dgm:prSet presAssocID="{593CF743-97C7-423C-A4FB-7496C63D330F}" presName="parTxOnly" presStyleLbl="node1" presStyleIdx="2" presStyleCnt="4">
        <dgm:presLayoutVars>
          <dgm:chMax val="0"/>
          <dgm:chPref val="0"/>
          <dgm:bulletEnabled val="1"/>
        </dgm:presLayoutVars>
      </dgm:prSet>
      <dgm:spPr/>
    </dgm:pt>
    <dgm:pt modelId="{1510CACF-2B94-4624-A9D1-4D5171F2C938}" type="pres">
      <dgm:prSet presAssocID="{0E1AEEC2-49B7-4943-99F6-81C99858BF3C}" presName="parTxOnlySpace" presStyleCnt="0"/>
      <dgm:spPr/>
    </dgm:pt>
    <dgm:pt modelId="{4BE5A375-B474-48CD-8C1B-09FEC8528FDF}" type="pres">
      <dgm:prSet presAssocID="{4C0697B2-46A5-48B0-8674-0231D706E73C}" presName="parTxOnly" presStyleLbl="node1" presStyleIdx="3" presStyleCnt="4">
        <dgm:presLayoutVars>
          <dgm:chMax val="0"/>
          <dgm:chPref val="0"/>
          <dgm:bulletEnabled val="1"/>
        </dgm:presLayoutVars>
      </dgm:prSet>
      <dgm:spPr/>
    </dgm:pt>
  </dgm:ptLst>
  <dgm:cxnLst>
    <dgm:cxn modelId="{4874D909-1082-4C3B-90F9-1E72337C1054}" type="presOf" srcId="{593CF743-97C7-423C-A4FB-7496C63D330F}" destId="{6DC102DB-A6EA-44CE-9F87-8AFA8B381B8B}" srcOrd="0" destOrd="0" presId="urn:microsoft.com/office/officeart/2005/8/layout/chevron1"/>
    <dgm:cxn modelId="{8E826F15-8F3C-4A05-B304-8FD0C7F5529C}" type="presOf" srcId="{4C0697B2-46A5-48B0-8674-0231D706E73C}" destId="{4BE5A375-B474-48CD-8C1B-09FEC8528FDF}" srcOrd="0" destOrd="0" presId="urn:microsoft.com/office/officeart/2005/8/layout/chevron1"/>
    <dgm:cxn modelId="{CEC74D45-BF83-43C7-B6BE-6465D67625D1}" type="presOf" srcId="{F142EBCD-DCB7-45B8-9DA6-6F50FDF53CCA}" destId="{A36B38BE-9702-4CAF-940E-6ED49076AD31}" srcOrd="0" destOrd="0" presId="urn:microsoft.com/office/officeart/2005/8/layout/chevron1"/>
    <dgm:cxn modelId="{481D186F-D7EC-4C42-953B-AD9BD6F3EDCB}" srcId="{F142EBCD-DCB7-45B8-9DA6-6F50FDF53CCA}" destId="{B09668C7-6B68-4D6D-8C60-4D5240C04205}" srcOrd="0" destOrd="0" parTransId="{1967AC70-0FCA-4AFB-AA34-18BA66C6A6D2}" sibTransId="{3EC1A1C6-82BB-47B4-A56F-97989EA72399}"/>
    <dgm:cxn modelId="{744E747A-D58E-43F0-9A17-803B3E745C4E}" srcId="{F142EBCD-DCB7-45B8-9DA6-6F50FDF53CCA}" destId="{4C0697B2-46A5-48B0-8674-0231D706E73C}" srcOrd="3" destOrd="0" parTransId="{BE9E25AD-BD88-4EE8-A4DB-243835A668D7}" sibTransId="{9082A81D-6ED8-4F63-B347-F522C3A34F3B}"/>
    <dgm:cxn modelId="{4C22BDB4-76EE-4DAA-93FF-B14D291F4644}" srcId="{F142EBCD-DCB7-45B8-9DA6-6F50FDF53CCA}" destId="{593CF743-97C7-423C-A4FB-7496C63D330F}" srcOrd="2" destOrd="0" parTransId="{3BA5C54C-071B-4FB4-821E-9692C8AD5903}" sibTransId="{0E1AEEC2-49B7-4943-99F6-81C99858BF3C}"/>
    <dgm:cxn modelId="{CE17F8B9-3905-4DAF-B3EF-62CD585E00EA}" type="presOf" srcId="{2F375027-577F-43AA-85A2-BBFCA86F9DFC}" destId="{811A232A-0CC0-4A9B-A91D-32BEA7A7D424}" srcOrd="0" destOrd="0" presId="urn:microsoft.com/office/officeart/2005/8/layout/chevron1"/>
    <dgm:cxn modelId="{13E927BA-E333-407C-BD79-100F23054857}" srcId="{F142EBCD-DCB7-45B8-9DA6-6F50FDF53CCA}" destId="{2F375027-577F-43AA-85A2-BBFCA86F9DFC}" srcOrd="1" destOrd="0" parTransId="{B83A1601-8213-420D-827C-F7A4B4C87A8F}" sibTransId="{20C3DF86-AFFF-4DCD-8A50-957705A607A6}"/>
    <dgm:cxn modelId="{39332AEA-466D-4503-85D8-B61AE054ED89}" type="presOf" srcId="{B09668C7-6B68-4D6D-8C60-4D5240C04205}" destId="{EB119FC9-B708-48CD-8915-837BF23742B4}" srcOrd="0" destOrd="0" presId="urn:microsoft.com/office/officeart/2005/8/layout/chevron1"/>
    <dgm:cxn modelId="{4182CA4B-0E5D-45D3-A8B7-7D5F640FDE86}" type="presParOf" srcId="{A36B38BE-9702-4CAF-940E-6ED49076AD31}" destId="{EB119FC9-B708-48CD-8915-837BF23742B4}" srcOrd="0" destOrd="0" presId="urn:microsoft.com/office/officeart/2005/8/layout/chevron1"/>
    <dgm:cxn modelId="{08BA643D-C165-4604-AE7B-18915F1B87E3}" type="presParOf" srcId="{A36B38BE-9702-4CAF-940E-6ED49076AD31}" destId="{44686247-681A-4010-BB9C-752F8CACF8DA}" srcOrd="1" destOrd="0" presId="urn:microsoft.com/office/officeart/2005/8/layout/chevron1"/>
    <dgm:cxn modelId="{EDB8690B-D04D-4FEA-9208-4A3CFD907055}" type="presParOf" srcId="{A36B38BE-9702-4CAF-940E-6ED49076AD31}" destId="{811A232A-0CC0-4A9B-A91D-32BEA7A7D424}" srcOrd="2" destOrd="0" presId="urn:microsoft.com/office/officeart/2005/8/layout/chevron1"/>
    <dgm:cxn modelId="{F313BC73-E96B-4328-A269-5651F2FAC627}" type="presParOf" srcId="{A36B38BE-9702-4CAF-940E-6ED49076AD31}" destId="{0008555B-B7D4-4569-AB24-371F0259D30B}" srcOrd="3" destOrd="0" presId="urn:microsoft.com/office/officeart/2005/8/layout/chevron1"/>
    <dgm:cxn modelId="{14FADBD5-D5C8-4A1D-ABB8-6ABDDC65FC8E}" type="presParOf" srcId="{A36B38BE-9702-4CAF-940E-6ED49076AD31}" destId="{6DC102DB-A6EA-44CE-9F87-8AFA8B381B8B}" srcOrd="4" destOrd="0" presId="urn:microsoft.com/office/officeart/2005/8/layout/chevron1"/>
    <dgm:cxn modelId="{4F28E7A9-5A48-4C7D-B20B-5E839A5E9B1B}" type="presParOf" srcId="{A36B38BE-9702-4CAF-940E-6ED49076AD31}" destId="{1510CACF-2B94-4624-A9D1-4D5171F2C938}" srcOrd="5" destOrd="0" presId="urn:microsoft.com/office/officeart/2005/8/layout/chevron1"/>
    <dgm:cxn modelId="{445D1518-4C25-4D9D-BE6A-575328F5DF20}" type="presParOf" srcId="{A36B38BE-9702-4CAF-940E-6ED49076AD31}" destId="{4BE5A375-B474-48CD-8C1B-09FEC8528FDF}"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142EBCD-DCB7-45B8-9DA6-6F50FDF53CCA}" type="doc">
      <dgm:prSet loTypeId="urn:microsoft.com/office/officeart/2005/8/layout/chevron1" loCatId="process" qsTypeId="urn:microsoft.com/office/officeart/2005/8/quickstyle/simple1" qsCatId="simple" csTypeId="urn:microsoft.com/office/officeart/2005/8/colors/accent1_2" csCatId="accent1" phldr="1"/>
      <dgm:spPr/>
    </dgm:pt>
    <dgm:pt modelId="{B09668C7-6B68-4D6D-8C60-4D5240C04205}">
      <dgm:prSet phldrT="[Testo]" custT="1"/>
      <dgm:spPr/>
      <dgm:t>
        <a:bodyPr/>
        <a:lstStyle/>
        <a:p>
          <a:r>
            <a:rPr lang="it-IT" sz="1400" dirty="0" err="1"/>
            <a:t>Launch</a:t>
          </a:r>
          <a:endParaRPr lang="it-IT" sz="1400" dirty="0"/>
        </a:p>
      </dgm:t>
    </dgm:pt>
    <dgm:pt modelId="{1967AC70-0FCA-4AFB-AA34-18BA66C6A6D2}" type="parTrans" cxnId="{481D186F-D7EC-4C42-953B-AD9BD6F3EDCB}">
      <dgm:prSet/>
      <dgm:spPr/>
      <dgm:t>
        <a:bodyPr/>
        <a:lstStyle/>
        <a:p>
          <a:endParaRPr lang="it-IT" sz="1400"/>
        </a:p>
      </dgm:t>
    </dgm:pt>
    <dgm:pt modelId="{3EC1A1C6-82BB-47B4-A56F-97989EA72399}" type="sibTrans" cxnId="{481D186F-D7EC-4C42-953B-AD9BD6F3EDCB}">
      <dgm:prSet/>
      <dgm:spPr/>
      <dgm:t>
        <a:bodyPr/>
        <a:lstStyle/>
        <a:p>
          <a:endParaRPr lang="it-IT" sz="1400"/>
        </a:p>
      </dgm:t>
    </dgm:pt>
    <dgm:pt modelId="{2F375027-577F-43AA-85A2-BBFCA86F9DFC}">
      <dgm:prSet phldrT="[Testo]" custT="1"/>
      <dgm:spPr/>
      <dgm:t>
        <a:bodyPr/>
        <a:lstStyle/>
        <a:p>
          <a:r>
            <a:rPr lang="it-IT" sz="1400" dirty="0" err="1"/>
            <a:t>Growth</a:t>
          </a:r>
          <a:endParaRPr lang="it-IT" sz="1400" dirty="0"/>
        </a:p>
      </dgm:t>
    </dgm:pt>
    <dgm:pt modelId="{B83A1601-8213-420D-827C-F7A4B4C87A8F}" type="parTrans" cxnId="{13E927BA-E333-407C-BD79-100F23054857}">
      <dgm:prSet/>
      <dgm:spPr/>
      <dgm:t>
        <a:bodyPr/>
        <a:lstStyle/>
        <a:p>
          <a:endParaRPr lang="it-IT" sz="1400"/>
        </a:p>
      </dgm:t>
    </dgm:pt>
    <dgm:pt modelId="{20C3DF86-AFFF-4DCD-8A50-957705A607A6}" type="sibTrans" cxnId="{13E927BA-E333-407C-BD79-100F23054857}">
      <dgm:prSet/>
      <dgm:spPr/>
      <dgm:t>
        <a:bodyPr/>
        <a:lstStyle/>
        <a:p>
          <a:endParaRPr lang="it-IT" sz="1400"/>
        </a:p>
      </dgm:t>
    </dgm:pt>
    <dgm:pt modelId="{593CF743-97C7-423C-A4FB-7496C63D330F}">
      <dgm:prSet phldrT="[Testo]" custT="1"/>
      <dgm:spPr/>
      <dgm:t>
        <a:bodyPr/>
        <a:lstStyle/>
        <a:p>
          <a:r>
            <a:rPr lang="it-IT" sz="1400" dirty="0"/>
            <a:t>Shake-Out</a:t>
          </a:r>
        </a:p>
      </dgm:t>
    </dgm:pt>
    <dgm:pt modelId="{3BA5C54C-071B-4FB4-821E-9692C8AD5903}" type="parTrans" cxnId="{4C22BDB4-76EE-4DAA-93FF-B14D291F4644}">
      <dgm:prSet/>
      <dgm:spPr/>
      <dgm:t>
        <a:bodyPr/>
        <a:lstStyle/>
        <a:p>
          <a:endParaRPr lang="it-IT" sz="1400"/>
        </a:p>
      </dgm:t>
    </dgm:pt>
    <dgm:pt modelId="{0E1AEEC2-49B7-4943-99F6-81C99858BF3C}" type="sibTrans" cxnId="{4C22BDB4-76EE-4DAA-93FF-B14D291F4644}">
      <dgm:prSet/>
      <dgm:spPr/>
      <dgm:t>
        <a:bodyPr/>
        <a:lstStyle/>
        <a:p>
          <a:endParaRPr lang="it-IT" sz="1400"/>
        </a:p>
      </dgm:t>
    </dgm:pt>
    <dgm:pt modelId="{4C0697B2-46A5-48B0-8674-0231D706E73C}">
      <dgm:prSet phldrT="[Testo]" custT="1"/>
      <dgm:spPr/>
      <dgm:t>
        <a:bodyPr/>
        <a:lstStyle/>
        <a:p>
          <a:r>
            <a:rPr lang="it-IT" sz="1400" dirty="0" err="1"/>
            <a:t>Maturity</a:t>
          </a:r>
          <a:endParaRPr lang="it-IT" sz="1400" dirty="0"/>
        </a:p>
      </dgm:t>
    </dgm:pt>
    <dgm:pt modelId="{BE9E25AD-BD88-4EE8-A4DB-243835A668D7}" type="parTrans" cxnId="{744E747A-D58E-43F0-9A17-803B3E745C4E}">
      <dgm:prSet/>
      <dgm:spPr/>
      <dgm:t>
        <a:bodyPr/>
        <a:lstStyle/>
        <a:p>
          <a:endParaRPr lang="it-IT" sz="1400"/>
        </a:p>
      </dgm:t>
    </dgm:pt>
    <dgm:pt modelId="{9082A81D-6ED8-4F63-B347-F522C3A34F3B}" type="sibTrans" cxnId="{744E747A-D58E-43F0-9A17-803B3E745C4E}">
      <dgm:prSet/>
      <dgm:spPr/>
      <dgm:t>
        <a:bodyPr/>
        <a:lstStyle/>
        <a:p>
          <a:endParaRPr lang="it-IT" sz="1400"/>
        </a:p>
      </dgm:t>
    </dgm:pt>
    <dgm:pt modelId="{6DF00884-9B6C-4A9C-B807-A00D709D394D}">
      <dgm:prSet phldrT="[Testo]" custT="1"/>
      <dgm:spPr/>
      <dgm:t>
        <a:bodyPr/>
        <a:lstStyle/>
        <a:p>
          <a:r>
            <a:rPr lang="it-IT" sz="1400" dirty="0" err="1"/>
            <a:t>Decline</a:t>
          </a:r>
          <a:endParaRPr lang="it-IT" sz="1400" dirty="0"/>
        </a:p>
      </dgm:t>
    </dgm:pt>
    <dgm:pt modelId="{CCA11E93-969D-41E5-A3A8-404C2514FB3D}" type="parTrans" cxnId="{66EABE1A-D7D0-4F9A-BD60-0CBD100EE9D8}">
      <dgm:prSet/>
      <dgm:spPr/>
      <dgm:t>
        <a:bodyPr/>
        <a:lstStyle/>
        <a:p>
          <a:endParaRPr lang="it-IT"/>
        </a:p>
      </dgm:t>
    </dgm:pt>
    <dgm:pt modelId="{6B446E10-9F2A-46BD-9968-D62A67EED17C}" type="sibTrans" cxnId="{66EABE1A-D7D0-4F9A-BD60-0CBD100EE9D8}">
      <dgm:prSet/>
      <dgm:spPr/>
      <dgm:t>
        <a:bodyPr/>
        <a:lstStyle/>
        <a:p>
          <a:endParaRPr lang="it-IT"/>
        </a:p>
      </dgm:t>
    </dgm:pt>
    <dgm:pt modelId="{A36B38BE-9702-4CAF-940E-6ED49076AD31}" type="pres">
      <dgm:prSet presAssocID="{F142EBCD-DCB7-45B8-9DA6-6F50FDF53CCA}" presName="Name0" presStyleCnt="0">
        <dgm:presLayoutVars>
          <dgm:dir/>
          <dgm:animLvl val="lvl"/>
          <dgm:resizeHandles val="exact"/>
        </dgm:presLayoutVars>
      </dgm:prSet>
      <dgm:spPr/>
    </dgm:pt>
    <dgm:pt modelId="{EB119FC9-B708-48CD-8915-837BF23742B4}" type="pres">
      <dgm:prSet presAssocID="{B09668C7-6B68-4D6D-8C60-4D5240C04205}" presName="parTxOnly" presStyleLbl="node1" presStyleIdx="0" presStyleCnt="5" custLinFactNeighborX="5231">
        <dgm:presLayoutVars>
          <dgm:chMax val="0"/>
          <dgm:chPref val="0"/>
          <dgm:bulletEnabled val="1"/>
        </dgm:presLayoutVars>
      </dgm:prSet>
      <dgm:spPr/>
    </dgm:pt>
    <dgm:pt modelId="{44686247-681A-4010-BB9C-752F8CACF8DA}" type="pres">
      <dgm:prSet presAssocID="{3EC1A1C6-82BB-47B4-A56F-97989EA72399}" presName="parTxOnlySpace" presStyleCnt="0"/>
      <dgm:spPr/>
    </dgm:pt>
    <dgm:pt modelId="{811A232A-0CC0-4A9B-A91D-32BEA7A7D424}" type="pres">
      <dgm:prSet presAssocID="{2F375027-577F-43AA-85A2-BBFCA86F9DFC}" presName="parTxOnly" presStyleLbl="node1" presStyleIdx="1" presStyleCnt="5" custScaleX="134430" custLinFactNeighborX="36225">
        <dgm:presLayoutVars>
          <dgm:chMax val="0"/>
          <dgm:chPref val="0"/>
          <dgm:bulletEnabled val="1"/>
        </dgm:presLayoutVars>
      </dgm:prSet>
      <dgm:spPr/>
    </dgm:pt>
    <dgm:pt modelId="{0008555B-B7D4-4569-AB24-371F0259D30B}" type="pres">
      <dgm:prSet presAssocID="{20C3DF86-AFFF-4DCD-8A50-957705A607A6}" presName="parTxOnlySpace" presStyleCnt="0"/>
      <dgm:spPr/>
    </dgm:pt>
    <dgm:pt modelId="{6DC102DB-A6EA-44CE-9F87-8AFA8B381B8B}" type="pres">
      <dgm:prSet presAssocID="{593CF743-97C7-423C-A4FB-7496C63D330F}" presName="parTxOnly" presStyleLbl="node1" presStyleIdx="2" presStyleCnt="5" custScaleX="146411" custLinFactNeighborX="70924">
        <dgm:presLayoutVars>
          <dgm:chMax val="0"/>
          <dgm:chPref val="0"/>
          <dgm:bulletEnabled val="1"/>
        </dgm:presLayoutVars>
      </dgm:prSet>
      <dgm:spPr/>
    </dgm:pt>
    <dgm:pt modelId="{1510CACF-2B94-4624-A9D1-4D5171F2C938}" type="pres">
      <dgm:prSet presAssocID="{0E1AEEC2-49B7-4943-99F6-81C99858BF3C}" presName="parTxOnlySpace" presStyleCnt="0"/>
      <dgm:spPr/>
    </dgm:pt>
    <dgm:pt modelId="{4BE5A375-B474-48CD-8C1B-09FEC8528FDF}" type="pres">
      <dgm:prSet presAssocID="{4C0697B2-46A5-48B0-8674-0231D706E73C}" presName="parTxOnly" presStyleLbl="node1" presStyleIdx="3" presStyleCnt="5" custScaleX="91563" custLinFactNeighborX="79052">
        <dgm:presLayoutVars>
          <dgm:chMax val="0"/>
          <dgm:chPref val="0"/>
          <dgm:bulletEnabled val="1"/>
        </dgm:presLayoutVars>
      </dgm:prSet>
      <dgm:spPr/>
    </dgm:pt>
    <dgm:pt modelId="{2540CED9-FE7A-4008-8D6C-12325AC04D33}" type="pres">
      <dgm:prSet presAssocID="{9082A81D-6ED8-4F63-B347-F522C3A34F3B}" presName="parTxOnlySpace" presStyleCnt="0"/>
      <dgm:spPr/>
    </dgm:pt>
    <dgm:pt modelId="{1B4C5E30-C401-4520-91D4-609F83CA125C}" type="pres">
      <dgm:prSet presAssocID="{6DF00884-9B6C-4A9C-B807-A00D709D394D}" presName="parTxOnly" presStyleLbl="node1" presStyleIdx="4" presStyleCnt="5" custScaleX="86008">
        <dgm:presLayoutVars>
          <dgm:chMax val="0"/>
          <dgm:chPref val="0"/>
          <dgm:bulletEnabled val="1"/>
        </dgm:presLayoutVars>
      </dgm:prSet>
      <dgm:spPr/>
    </dgm:pt>
  </dgm:ptLst>
  <dgm:cxnLst>
    <dgm:cxn modelId="{4874D909-1082-4C3B-90F9-1E72337C1054}" type="presOf" srcId="{593CF743-97C7-423C-A4FB-7496C63D330F}" destId="{6DC102DB-A6EA-44CE-9F87-8AFA8B381B8B}" srcOrd="0" destOrd="0" presId="urn:microsoft.com/office/officeart/2005/8/layout/chevron1"/>
    <dgm:cxn modelId="{8E826F15-8F3C-4A05-B304-8FD0C7F5529C}" type="presOf" srcId="{4C0697B2-46A5-48B0-8674-0231D706E73C}" destId="{4BE5A375-B474-48CD-8C1B-09FEC8528FDF}" srcOrd="0" destOrd="0" presId="urn:microsoft.com/office/officeart/2005/8/layout/chevron1"/>
    <dgm:cxn modelId="{66EABE1A-D7D0-4F9A-BD60-0CBD100EE9D8}" srcId="{F142EBCD-DCB7-45B8-9DA6-6F50FDF53CCA}" destId="{6DF00884-9B6C-4A9C-B807-A00D709D394D}" srcOrd="4" destOrd="0" parTransId="{CCA11E93-969D-41E5-A3A8-404C2514FB3D}" sibTransId="{6B446E10-9F2A-46BD-9968-D62A67EED17C}"/>
    <dgm:cxn modelId="{CEC74D45-BF83-43C7-B6BE-6465D67625D1}" type="presOf" srcId="{F142EBCD-DCB7-45B8-9DA6-6F50FDF53CCA}" destId="{A36B38BE-9702-4CAF-940E-6ED49076AD31}" srcOrd="0" destOrd="0" presId="urn:microsoft.com/office/officeart/2005/8/layout/chevron1"/>
    <dgm:cxn modelId="{481D186F-D7EC-4C42-953B-AD9BD6F3EDCB}" srcId="{F142EBCD-DCB7-45B8-9DA6-6F50FDF53CCA}" destId="{B09668C7-6B68-4D6D-8C60-4D5240C04205}" srcOrd="0" destOrd="0" parTransId="{1967AC70-0FCA-4AFB-AA34-18BA66C6A6D2}" sibTransId="{3EC1A1C6-82BB-47B4-A56F-97989EA72399}"/>
    <dgm:cxn modelId="{744E747A-D58E-43F0-9A17-803B3E745C4E}" srcId="{F142EBCD-DCB7-45B8-9DA6-6F50FDF53CCA}" destId="{4C0697B2-46A5-48B0-8674-0231D706E73C}" srcOrd="3" destOrd="0" parTransId="{BE9E25AD-BD88-4EE8-A4DB-243835A668D7}" sibTransId="{9082A81D-6ED8-4F63-B347-F522C3A34F3B}"/>
    <dgm:cxn modelId="{4C22BDB4-76EE-4DAA-93FF-B14D291F4644}" srcId="{F142EBCD-DCB7-45B8-9DA6-6F50FDF53CCA}" destId="{593CF743-97C7-423C-A4FB-7496C63D330F}" srcOrd="2" destOrd="0" parTransId="{3BA5C54C-071B-4FB4-821E-9692C8AD5903}" sibTransId="{0E1AEEC2-49B7-4943-99F6-81C99858BF3C}"/>
    <dgm:cxn modelId="{CE17F8B9-3905-4DAF-B3EF-62CD585E00EA}" type="presOf" srcId="{2F375027-577F-43AA-85A2-BBFCA86F9DFC}" destId="{811A232A-0CC0-4A9B-A91D-32BEA7A7D424}" srcOrd="0" destOrd="0" presId="urn:microsoft.com/office/officeart/2005/8/layout/chevron1"/>
    <dgm:cxn modelId="{13E927BA-E333-407C-BD79-100F23054857}" srcId="{F142EBCD-DCB7-45B8-9DA6-6F50FDF53CCA}" destId="{2F375027-577F-43AA-85A2-BBFCA86F9DFC}" srcOrd="1" destOrd="0" parTransId="{B83A1601-8213-420D-827C-F7A4B4C87A8F}" sibTransId="{20C3DF86-AFFF-4DCD-8A50-957705A607A6}"/>
    <dgm:cxn modelId="{39332AEA-466D-4503-85D8-B61AE054ED89}" type="presOf" srcId="{B09668C7-6B68-4D6D-8C60-4D5240C04205}" destId="{EB119FC9-B708-48CD-8915-837BF23742B4}" srcOrd="0" destOrd="0" presId="urn:microsoft.com/office/officeart/2005/8/layout/chevron1"/>
    <dgm:cxn modelId="{9C0951FE-D079-496D-AE4C-4EB5ED2F161F}" type="presOf" srcId="{6DF00884-9B6C-4A9C-B807-A00D709D394D}" destId="{1B4C5E30-C401-4520-91D4-609F83CA125C}" srcOrd="0" destOrd="0" presId="urn:microsoft.com/office/officeart/2005/8/layout/chevron1"/>
    <dgm:cxn modelId="{4182CA4B-0E5D-45D3-A8B7-7D5F640FDE86}" type="presParOf" srcId="{A36B38BE-9702-4CAF-940E-6ED49076AD31}" destId="{EB119FC9-B708-48CD-8915-837BF23742B4}" srcOrd="0" destOrd="0" presId="urn:microsoft.com/office/officeart/2005/8/layout/chevron1"/>
    <dgm:cxn modelId="{08BA643D-C165-4604-AE7B-18915F1B87E3}" type="presParOf" srcId="{A36B38BE-9702-4CAF-940E-6ED49076AD31}" destId="{44686247-681A-4010-BB9C-752F8CACF8DA}" srcOrd="1" destOrd="0" presId="urn:microsoft.com/office/officeart/2005/8/layout/chevron1"/>
    <dgm:cxn modelId="{EDB8690B-D04D-4FEA-9208-4A3CFD907055}" type="presParOf" srcId="{A36B38BE-9702-4CAF-940E-6ED49076AD31}" destId="{811A232A-0CC0-4A9B-A91D-32BEA7A7D424}" srcOrd="2" destOrd="0" presId="urn:microsoft.com/office/officeart/2005/8/layout/chevron1"/>
    <dgm:cxn modelId="{F313BC73-E96B-4328-A269-5651F2FAC627}" type="presParOf" srcId="{A36B38BE-9702-4CAF-940E-6ED49076AD31}" destId="{0008555B-B7D4-4569-AB24-371F0259D30B}" srcOrd="3" destOrd="0" presId="urn:microsoft.com/office/officeart/2005/8/layout/chevron1"/>
    <dgm:cxn modelId="{14FADBD5-D5C8-4A1D-ABB8-6ABDDC65FC8E}" type="presParOf" srcId="{A36B38BE-9702-4CAF-940E-6ED49076AD31}" destId="{6DC102DB-A6EA-44CE-9F87-8AFA8B381B8B}" srcOrd="4" destOrd="0" presId="urn:microsoft.com/office/officeart/2005/8/layout/chevron1"/>
    <dgm:cxn modelId="{4F28E7A9-5A48-4C7D-B20B-5E839A5E9B1B}" type="presParOf" srcId="{A36B38BE-9702-4CAF-940E-6ED49076AD31}" destId="{1510CACF-2B94-4624-A9D1-4D5171F2C938}" srcOrd="5" destOrd="0" presId="urn:microsoft.com/office/officeart/2005/8/layout/chevron1"/>
    <dgm:cxn modelId="{445D1518-4C25-4D9D-BE6A-575328F5DF20}" type="presParOf" srcId="{A36B38BE-9702-4CAF-940E-6ED49076AD31}" destId="{4BE5A375-B474-48CD-8C1B-09FEC8528FDF}" srcOrd="6" destOrd="0" presId="urn:microsoft.com/office/officeart/2005/8/layout/chevron1"/>
    <dgm:cxn modelId="{F485DDDE-CF6D-41D2-95ED-013D84905E2F}" type="presParOf" srcId="{A36B38BE-9702-4CAF-940E-6ED49076AD31}" destId="{2540CED9-FE7A-4008-8D6C-12325AC04D33}" srcOrd="7" destOrd="0" presId="urn:microsoft.com/office/officeart/2005/8/layout/chevron1"/>
    <dgm:cxn modelId="{265976A5-6D67-4A04-B461-EA316DF6292B}" type="presParOf" srcId="{A36B38BE-9702-4CAF-940E-6ED49076AD31}" destId="{1B4C5E30-C401-4520-91D4-609F83CA125C}" srcOrd="8"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4A5AA6-E905-4A66-90DC-C08B88A9D2F4}"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it-IT"/>
        </a:p>
      </dgm:t>
    </dgm:pt>
    <dgm:pt modelId="{95CA23DC-5B8C-4EFC-AE7D-A0375FBAB11C}">
      <dgm:prSet custT="1"/>
      <dgm:spPr/>
      <dgm:t>
        <a:bodyPr/>
        <a:lstStyle/>
        <a:p>
          <a:r>
            <a:rPr lang="en-US" sz="1600" b="1">
              <a:latin typeface="Georgia" panose="02040502050405020303" pitchFamily="18" charset="0"/>
            </a:rPr>
            <a:t>Data Scraping using Python to </a:t>
          </a:r>
          <a:r>
            <a:rPr lang="en-US" sz="1600" b="0">
              <a:latin typeface="Georgia" panose="02040502050405020303" pitchFamily="18" charset="0"/>
            </a:rPr>
            <a:t>retrieve data of Unicorn startups from Holon IQ website</a:t>
          </a:r>
          <a:endParaRPr lang="it-IT" sz="1600" b="0" dirty="0">
            <a:latin typeface="Georgia" panose="02040502050405020303" pitchFamily="18" charset="0"/>
          </a:endParaRPr>
        </a:p>
      </dgm:t>
    </dgm:pt>
    <dgm:pt modelId="{0DE95EAE-5CE1-49A6-B1D6-781ABFAACEDA}" type="parTrans" cxnId="{1DDFFDA3-0DD3-442D-B642-9398ECE53F06}">
      <dgm:prSet/>
      <dgm:spPr/>
      <dgm:t>
        <a:bodyPr/>
        <a:lstStyle/>
        <a:p>
          <a:endParaRPr lang="it-IT"/>
        </a:p>
      </dgm:t>
    </dgm:pt>
    <dgm:pt modelId="{7D6795A9-0ECB-4584-BB21-81BCCE8C7D01}" type="sibTrans" cxnId="{1DDFFDA3-0DD3-442D-B642-9398ECE53F06}">
      <dgm:prSet/>
      <dgm:spPr>
        <a:ln>
          <a:solidFill>
            <a:srgbClr val="243FFF">
              <a:alpha val="90000"/>
            </a:srgbClr>
          </a:solidFill>
        </a:ln>
      </dgm:spPr>
      <dgm:t>
        <a:bodyPr/>
        <a:lstStyle/>
        <a:p>
          <a:endParaRPr lang="it-IT"/>
        </a:p>
      </dgm:t>
    </dgm:pt>
    <dgm:pt modelId="{48F2B2DB-9FFE-4420-8E6B-31286BA560CE}">
      <dgm:prSet custT="1"/>
      <dgm:spPr/>
      <dgm:t>
        <a:bodyPr/>
        <a:lstStyle/>
        <a:p>
          <a:r>
            <a:rPr lang="it-IT" sz="1600" b="1" dirty="0">
              <a:latin typeface="Georgia" panose="02040502050405020303" pitchFamily="18" charset="0"/>
            </a:rPr>
            <a:t>Strategy </a:t>
          </a:r>
          <a:r>
            <a:rPr lang="it-IT" sz="1600" b="1" dirty="0" err="1">
              <a:latin typeface="Georgia" panose="02040502050405020303" pitchFamily="18" charset="0"/>
            </a:rPr>
            <a:t>analysis</a:t>
          </a:r>
          <a:r>
            <a:rPr lang="it-IT" sz="1600" b="1" dirty="0">
              <a:latin typeface="Georgia" panose="02040502050405020303" pitchFamily="18" charset="0"/>
            </a:rPr>
            <a:t> </a:t>
          </a:r>
          <a:r>
            <a:rPr lang="it-IT" sz="1600" b="0" dirty="0" err="1">
              <a:latin typeface="Georgia" panose="02040502050405020303" pitchFamily="18" charset="0"/>
            </a:rPr>
            <a:t>using</a:t>
          </a:r>
          <a:r>
            <a:rPr lang="it-IT" sz="1600" b="0" dirty="0">
              <a:latin typeface="Georgia" panose="02040502050405020303" pitchFamily="18" charset="0"/>
            </a:rPr>
            <a:t> Python (</a:t>
          </a:r>
          <a:r>
            <a:rPr lang="it-IT" sz="1600" b="0" dirty="0" err="1">
              <a:latin typeface="Georgia" panose="02040502050405020303" pitchFamily="18" charset="0"/>
            </a:rPr>
            <a:t>algorithms</a:t>
          </a:r>
          <a:r>
            <a:rPr lang="it-IT" sz="1600" b="0" dirty="0">
              <a:latin typeface="Georgia" panose="02040502050405020303" pitchFamily="18" charset="0"/>
            </a:rPr>
            <a:t> about startups’ success) or BI software</a:t>
          </a:r>
        </a:p>
      </dgm:t>
    </dgm:pt>
    <dgm:pt modelId="{B91C1611-1FAF-4750-B0FF-9859413B3763}" type="parTrans" cxnId="{595C6DE8-F9FC-48C4-8FC2-CD161EF7F965}">
      <dgm:prSet/>
      <dgm:spPr/>
      <dgm:t>
        <a:bodyPr/>
        <a:lstStyle/>
        <a:p>
          <a:endParaRPr lang="it-IT"/>
        </a:p>
      </dgm:t>
    </dgm:pt>
    <dgm:pt modelId="{BEBC7CB8-4202-4118-A3A5-F6A1EB393FA7}" type="sibTrans" cxnId="{595C6DE8-F9FC-48C4-8FC2-CD161EF7F965}">
      <dgm:prSet/>
      <dgm:spPr>
        <a:ln>
          <a:solidFill>
            <a:srgbClr val="243FFF">
              <a:alpha val="90000"/>
            </a:srgbClr>
          </a:solidFill>
        </a:ln>
      </dgm:spPr>
      <dgm:t>
        <a:bodyPr/>
        <a:lstStyle/>
        <a:p>
          <a:endParaRPr lang="it-IT"/>
        </a:p>
      </dgm:t>
    </dgm:pt>
    <dgm:pt modelId="{B716206D-14CC-45E3-A2B3-2FC4CC1D6A9A}">
      <dgm:prSet custT="1"/>
      <dgm:spPr/>
      <dgm:t>
        <a:bodyPr/>
        <a:lstStyle/>
        <a:p>
          <a:r>
            <a:rPr lang="it-IT" sz="1600" b="1">
              <a:latin typeface="Georgia" panose="02040502050405020303" pitchFamily="18" charset="0"/>
            </a:rPr>
            <a:t>Critical Interpretation and Understanding</a:t>
          </a:r>
          <a:endParaRPr lang="it-IT" sz="1600" b="1" dirty="0">
            <a:latin typeface="Georgia" panose="02040502050405020303" pitchFamily="18" charset="0"/>
          </a:endParaRPr>
        </a:p>
      </dgm:t>
    </dgm:pt>
    <dgm:pt modelId="{1B3CD981-EC8F-4147-BD2B-0912A9EB3BC8}" type="parTrans" cxnId="{672A86AF-DF56-4E7B-BF4A-41C43E7787EB}">
      <dgm:prSet/>
      <dgm:spPr/>
      <dgm:t>
        <a:bodyPr/>
        <a:lstStyle/>
        <a:p>
          <a:endParaRPr lang="it-IT"/>
        </a:p>
      </dgm:t>
    </dgm:pt>
    <dgm:pt modelId="{4F4F31FC-AD4A-4933-8EB4-D3F4C5A89E3B}" type="sibTrans" cxnId="{672A86AF-DF56-4E7B-BF4A-41C43E7787EB}">
      <dgm:prSet/>
      <dgm:spPr/>
      <dgm:t>
        <a:bodyPr/>
        <a:lstStyle/>
        <a:p>
          <a:endParaRPr lang="it-IT"/>
        </a:p>
      </dgm:t>
    </dgm:pt>
    <dgm:pt modelId="{AA1CDB66-BD77-4759-AE56-71331BD3CBA7}" type="pres">
      <dgm:prSet presAssocID="{864A5AA6-E905-4A66-90DC-C08B88A9D2F4}" presName="Name0" presStyleCnt="0">
        <dgm:presLayoutVars>
          <dgm:dir/>
          <dgm:resizeHandles val="exact"/>
        </dgm:presLayoutVars>
      </dgm:prSet>
      <dgm:spPr/>
    </dgm:pt>
    <dgm:pt modelId="{561E9BB4-8457-4CDE-8002-B4497CE830A0}" type="pres">
      <dgm:prSet presAssocID="{864A5AA6-E905-4A66-90DC-C08B88A9D2F4}" presName="arrow" presStyleLbl="bgShp" presStyleIdx="0" presStyleCnt="1" custLinFactNeighborY="-995"/>
      <dgm:spPr/>
    </dgm:pt>
    <dgm:pt modelId="{6C5A42C3-AC76-4FE4-8D53-B9B48636E7F9}" type="pres">
      <dgm:prSet presAssocID="{864A5AA6-E905-4A66-90DC-C08B88A9D2F4}" presName="points" presStyleCnt="0"/>
      <dgm:spPr/>
    </dgm:pt>
    <dgm:pt modelId="{C8ED0360-E008-4A94-B7D0-C56280319CDE}" type="pres">
      <dgm:prSet presAssocID="{95CA23DC-5B8C-4EFC-AE7D-A0375FBAB11C}" presName="compositeA" presStyleCnt="0"/>
      <dgm:spPr/>
    </dgm:pt>
    <dgm:pt modelId="{E2A05A63-E2E7-4009-96C0-9B8A2D92A177}" type="pres">
      <dgm:prSet presAssocID="{95CA23DC-5B8C-4EFC-AE7D-A0375FBAB11C}" presName="textA" presStyleLbl="revTx" presStyleIdx="0" presStyleCnt="3">
        <dgm:presLayoutVars>
          <dgm:bulletEnabled val="1"/>
        </dgm:presLayoutVars>
      </dgm:prSet>
      <dgm:spPr/>
    </dgm:pt>
    <dgm:pt modelId="{311027E7-936A-4FF0-B20A-CD84264723E1}" type="pres">
      <dgm:prSet presAssocID="{95CA23DC-5B8C-4EFC-AE7D-A0375FBAB11C}" presName="circleA" presStyleLbl="node1" presStyleIdx="0" presStyleCnt="3"/>
      <dgm:spPr/>
    </dgm:pt>
    <dgm:pt modelId="{C57ADC10-AD18-4801-B9D6-A78E602579F4}" type="pres">
      <dgm:prSet presAssocID="{95CA23DC-5B8C-4EFC-AE7D-A0375FBAB11C}" presName="spaceA" presStyleCnt="0"/>
      <dgm:spPr/>
    </dgm:pt>
    <dgm:pt modelId="{086371E2-9B98-450A-A795-F7145E98D0E3}" type="pres">
      <dgm:prSet presAssocID="{7D6795A9-0ECB-4584-BB21-81BCCE8C7D01}" presName="space" presStyleCnt="0"/>
      <dgm:spPr/>
    </dgm:pt>
    <dgm:pt modelId="{5CF8B979-9A18-46BF-93CC-03154DC51A5E}" type="pres">
      <dgm:prSet presAssocID="{48F2B2DB-9FFE-4420-8E6B-31286BA560CE}" presName="compositeB" presStyleCnt="0"/>
      <dgm:spPr/>
    </dgm:pt>
    <dgm:pt modelId="{A9A9E5AC-3FCA-48EB-8AE4-3A55B2D99B14}" type="pres">
      <dgm:prSet presAssocID="{48F2B2DB-9FFE-4420-8E6B-31286BA560CE}" presName="textB" presStyleLbl="revTx" presStyleIdx="1" presStyleCnt="3">
        <dgm:presLayoutVars>
          <dgm:bulletEnabled val="1"/>
        </dgm:presLayoutVars>
      </dgm:prSet>
      <dgm:spPr/>
    </dgm:pt>
    <dgm:pt modelId="{6B7E938B-DA82-4C12-8C93-CF5E60DCD8D3}" type="pres">
      <dgm:prSet presAssocID="{48F2B2DB-9FFE-4420-8E6B-31286BA560CE}" presName="circleB" presStyleLbl="node1" presStyleIdx="1" presStyleCnt="3"/>
      <dgm:spPr/>
    </dgm:pt>
    <dgm:pt modelId="{C024D485-5C12-4750-9CCA-7F4D73DC1997}" type="pres">
      <dgm:prSet presAssocID="{48F2B2DB-9FFE-4420-8E6B-31286BA560CE}" presName="spaceB" presStyleCnt="0"/>
      <dgm:spPr/>
    </dgm:pt>
    <dgm:pt modelId="{1857ED59-6558-4BB4-8113-3126976CF632}" type="pres">
      <dgm:prSet presAssocID="{BEBC7CB8-4202-4118-A3A5-F6A1EB393FA7}" presName="space" presStyleCnt="0"/>
      <dgm:spPr/>
    </dgm:pt>
    <dgm:pt modelId="{DA492E65-FAF8-4F86-B41F-77B27E761530}" type="pres">
      <dgm:prSet presAssocID="{B716206D-14CC-45E3-A2B3-2FC4CC1D6A9A}" presName="compositeA" presStyleCnt="0"/>
      <dgm:spPr/>
    </dgm:pt>
    <dgm:pt modelId="{13AC664F-5379-417F-BF65-2929A6C4C636}" type="pres">
      <dgm:prSet presAssocID="{B716206D-14CC-45E3-A2B3-2FC4CC1D6A9A}" presName="textA" presStyleLbl="revTx" presStyleIdx="2" presStyleCnt="3">
        <dgm:presLayoutVars>
          <dgm:bulletEnabled val="1"/>
        </dgm:presLayoutVars>
      </dgm:prSet>
      <dgm:spPr/>
    </dgm:pt>
    <dgm:pt modelId="{8E0C43FA-5848-463F-B0E0-8D5C52C340A0}" type="pres">
      <dgm:prSet presAssocID="{B716206D-14CC-45E3-A2B3-2FC4CC1D6A9A}" presName="circleA" presStyleLbl="node1" presStyleIdx="2" presStyleCnt="3"/>
      <dgm:spPr/>
    </dgm:pt>
    <dgm:pt modelId="{5D17CC4E-AEED-4621-8AB4-E9FB5BF57567}" type="pres">
      <dgm:prSet presAssocID="{B716206D-14CC-45E3-A2B3-2FC4CC1D6A9A}" presName="spaceA" presStyleCnt="0"/>
      <dgm:spPr/>
    </dgm:pt>
  </dgm:ptLst>
  <dgm:cxnLst>
    <dgm:cxn modelId="{7F9C8E03-F813-4684-AAEB-AB24D9674902}" type="presOf" srcId="{48F2B2DB-9FFE-4420-8E6B-31286BA560CE}" destId="{A9A9E5AC-3FCA-48EB-8AE4-3A55B2D99B14}" srcOrd="0" destOrd="0" presId="urn:microsoft.com/office/officeart/2005/8/layout/hProcess11"/>
    <dgm:cxn modelId="{8B71375C-3894-4BB2-863A-96FD3D7C9AC7}" type="presOf" srcId="{95CA23DC-5B8C-4EFC-AE7D-A0375FBAB11C}" destId="{E2A05A63-E2E7-4009-96C0-9B8A2D92A177}" srcOrd="0" destOrd="0" presId="urn:microsoft.com/office/officeart/2005/8/layout/hProcess11"/>
    <dgm:cxn modelId="{8660B860-C276-4D8E-940F-A43AF82385CF}" type="presOf" srcId="{864A5AA6-E905-4A66-90DC-C08B88A9D2F4}" destId="{AA1CDB66-BD77-4759-AE56-71331BD3CBA7}" srcOrd="0" destOrd="0" presId="urn:microsoft.com/office/officeart/2005/8/layout/hProcess11"/>
    <dgm:cxn modelId="{F8A0A183-18DF-49BB-8033-491B16976549}" type="presOf" srcId="{B716206D-14CC-45E3-A2B3-2FC4CC1D6A9A}" destId="{13AC664F-5379-417F-BF65-2929A6C4C636}" srcOrd="0" destOrd="0" presId="urn:microsoft.com/office/officeart/2005/8/layout/hProcess11"/>
    <dgm:cxn modelId="{1DDFFDA3-0DD3-442D-B642-9398ECE53F06}" srcId="{864A5AA6-E905-4A66-90DC-C08B88A9D2F4}" destId="{95CA23DC-5B8C-4EFC-AE7D-A0375FBAB11C}" srcOrd="0" destOrd="0" parTransId="{0DE95EAE-5CE1-49A6-B1D6-781ABFAACEDA}" sibTransId="{7D6795A9-0ECB-4584-BB21-81BCCE8C7D01}"/>
    <dgm:cxn modelId="{672A86AF-DF56-4E7B-BF4A-41C43E7787EB}" srcId="{864A5AA6-E905-4A66-90DC-C08B88A9D2F4}" destId="{B716206D-14CC-45E3-A2B3-2FC4CC1D6A9A}" srcOrd="2" destOrd="0" parTransId="{1B3CD981-EC8F-4147-BD2B-0912A9EB3BC8}" sibTransId="{4F4F31FC-AD4A-4933-8EB4-D3F4C5A89E3B}"/>
    <dgm:cxn modelId="{595C6DE8-F9FC-48C4-8FC2-CD161EF7F965}" srcId="{864A5AA6-E905-4A66-90DC-C08B88A9D2F4}" destId="{48F2B2DB-9FFE-4420-8E6B-31286BA560CE}" srcOrd="1" destOrd="0" parTransId="{B91C1611-1FAF-4750-B0FF-9859413B3763}" sibTransId="{BEBC7CB8-4202-4118-A3A5-F6A1EB393FA7}"/>
    <dgm:cxn modelId="{45652352-A6BA-4003-BD79-D52FAF025819}" type="presParOf" srcId="{AA1CDB66-BD77-4759-AE56-71331BD3CBA7}" destId="{561E9BB4-8457-4CDE-8002-B4497CE830A0}" srcOrd="0" destOrd="0" presId="urn:microsoft.com/office/officeart/2005/8/layout/hProcess11"/>
    <dgm:cxn modelId="{66C74968-6185-4733-B515-17A855C77509}" type="presParOf" srcId="{AA1CDB66-BD77-4759-AE56-71331BD3CBA7}" destId="{6C5A42C3-AC76-4FE4-8D53-B9B48636E7F9}" srcOrd="1" destOrd="0" presId="urn:microsoft.com/office/officeart/2005/8/layout/hProcess11"/>
    <dgm:cxn modelId="{725AAE71-B6FB-4B1B-8CE8-A982F18C6EAC}" type="presParOf" srcId="{6C5A42C3-AC76-4FE4-8D53-B9B48636E7F9}" destId="{C8ED0360-E008-4A94-B7D0-C56280319CDE}" srcOrd="0" destOrd="0" presId="urn:microsoft.com/office/officeart/2005/8/layout/hProcess11"/>
    <dgm:cxn modelId="{98193A82-157B-471D-B5F1-A170554E641D}" type="presParOf" srcId="{C8ED0360-E008-4A94-B7D0-C56280319CDE}" destId="{E2A05A63-E2E7-4009-96C0-9B8A2D92A177}" srcOrd="0" destOrd="0" presId="urn:microsoft.com/office/officeart/2005/8/layout/hProcess11"/>
    <dgm:cxn modelId="{C0D7ADD0-4FFF-4FAE-A2F5-8565C90C74F8}" type="presParOf" srcId="{C8ED0360-E008-4A94-B7D0-C56280319CDE}" destId="{311027E7-936A-4FF0-B20A-CD84264723E1}" srcOrd="1" destOrd="0" presId="urn:microsoft.com/office/officeart/2005/8/layout/hProcess11"/>
    <dgm:cxn modelId="{3B294F54-17A9-44B6-A7C3-790E77C08EBE}" type="presParOf" srcId="{C8ED0360-E008-4A94-B7D0-C56280319CDE}" destId="{C57ADC10-AD18-4801-B9D6-A78E602579F4}" srcOrd="2" destOrd="0" presId="urn:microsoft.com/office/officeart/2005/8/layout/hProcess11"/>
    <dgm:cxn modelId="{44EB8730-20EE-4610-83F2-F2D921F57195}" type="presParOf" srcId="{6C5A42C3-AC76-4FE4-8D53-B9B48636E7F9}" destId="{086371E2-9B98-450A-A795-F7145E98D0E3}" srcOrd="1" destOrd="0" presId="urn:microsoft.com/office/officeart/2005/8/layout/hProcess11"/>
    <dgm:cxn modelId="{35D9ACEA-393F-4D8C-81FF-E1C57C504EFA}" type="presParOf" srcId="{6C5A42C3-AC76-4FE4-8D53-B9B48636E7F9}" destId="{5CF8B979-9A18-46BF-93CC-03154DC51A5E}" srcOrd="2" destOrd="0" presId="urn:microsoft.com/office/officeart/2005/8/layout/hProcess11"/>
    <dgm:cxn modelId="{7645CC81-E810-43A0-A18B-87F757FA11E1}" type="presParOf" srcId="{5CF8B979-9A18-46BF-93CC-03154DC51A5E}" destId="{A9A9E5AC-3FCA-48EB-8AE4-3A55B2D99B14}" srcOrd="0" destOrd="0" presId="urn:microsoft.com/office/officeart/2005/8/layout/hProcess11"/>
    <dgm:cxn modelId="{4D8298C0-8C33-4575-83F1-6F314E8E1C61}" type="presParOf" srcId="{5CF8B979-9A18-46BF-93CC-03154DC51A5E}" destId="{6B7E938B-DA82-4C12-8C93-CF5E60DCD8D3}" srcOrd="1" destOrd="0" presId="urn:microsoft.com/office/officeart/2005/8/layout/hProcess11"/>
    <dgm:cxn modelId="{5BCCFC43-4BE9-4A95-B9B0-A85A560F09CA}" type="presParOf" srcId="{5CF8B979-9A18-46BF-93CC-03154DC51A5E}" destId="{C024D485-5C12-4750-9CCA-7F4D73DC1997}" srcOrd="2" destOrd="0" presId="urn:microsoft.com/office/officeart/2005/8/layout/hProcess11"/>
    <dgm:cxn modelId="{0C22000A-34D5-4D32-BF68-4CA1B88009F4}" type="presParOf" srcId="{6C5A42C3-AC76-4FE4-8D53-B9B48636E7F9}" destId="{1857ED59-6558-4BB4-8113-3126976CF632}" srcOrd="3" destOrd="0" presId="urn:microsoft.com/office/officeart/2005/8/layout/hProcess11"/>
    <dgm:cxn modelId="{6197909B-8287-49EE-83CF-C65F71BD91D9}" type="presParOf" srcId="{6C5A42C3-AC76-4FE4-8D53-B9B48636E7F9}" destId="{DA492E65-FAF8-4F86-B41F-77B27E761530}" srcOrd="4" destOrd="0" presId="urn:microsoft.com/office/officeart/2005/8/layout/hProcess11"/>
    <dgm:cxn modelId="{F894DBC9-5248-45A0-B324-3418B62098B2}" type="presParOf" srcId="{DA492E65-FAF8-4F86-B41F-77B27E761530}" destId="{13AC664F-5379-417F-BF65-2929A6C4C636}" srcOrd="0" destOrd="0" presId="urn:microsoft.com/office/officeart/2005/8/layout/hProcess11"/>
    <dgm:cxn modelId="{9C4FE38C-DFF5-45CD-B26C-7AD25E58F7AE}" type="presParOf" srcId="{DA492E65-FAF8-4F86-B41F-77B27E761530}" destId="{8E0C43FA-5848-463F-B0E0-8D5C52C340A0}" srcOrd="1" destOrd="0" presId="urn:microsoft.com/office/officeart/2005/8/layout/hProcess11"/>
    <dgm:cxn modelId="{533F470D-E94F-4816-B2F1-61B026E390AD}" type="presParOf" srcId="{DA492E65-FAF8-4F86-B41F-77B27E761530}" destId="{5D17CC4E-AEED-4621-8AB4-E9FB5BF57567}"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2B9B74-2C6F-44F6-A2D6-B046149B36E5}"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it-IT"/>
        </a:p>
      </dgm:t>
    </dgm:pt>
    <dgm:pt modelId="{D492555C-60BF-4957-8E31-99B49FA2FD25}">
      <dgm:prSet/>
      <dgm:spPr/>
      <dgm:t>
        <a:bodyPr/>
        <a:lstStyle/>
        <a:p>
          <a:r>
            <a:rPr lang="en-US" b="0" i="0" dirty="0">
              <a:latin typeface="Georgia" panose="02040502050405020303" pitchFamily="18" charset="0"/>
            </a:rPr>
            <a:t>Digital healthcare refers to the use of technology and digital tools to enhance healthcare delivery, efficiency, and patient outcomes, through the integration of data and digital technologies into healthcare services.</a:t>
          </a:r>
          <a:endParaRPr lang="it-IT" dirty="0">
            <a:latin typeface="Georgia" panose="02040502050405020303" pitchFamily="18" charset="0"/>
          </a:endParaRPr>
        </a:p>
      </dgm:t>
    </dgm:pt>
    <dgm:pt modelId="{0AABFDD4-CABB-41BF-B63E-EA23437F0449}" type="parTrans" cxnId="{AAC428FB-F640-4B2A-BC0D-77F17294D10A}">
      <dgm:prSet/>
      <dgm:spPr/>
      <dgm:t>
        <a:bodyPr/>
        <a:lstStyle/>
        <a:p>
          <a:endParaRPr lang="it-IT"/>
        </a:p>
      </dgm:t>
    </dgm:pt>
    <dgm:pt modelId="{0C7A2E23-4A78-48A8-871F-25AD27E93402}" type="sibTrans" cxnId="{AAC428FB-F640-4B2A-BC0D-77F17294D10A}">
      <dgm:prSet/>
      <dgm:spPr/>
      <dgm:t>
        <a:bodyPr/>
        <a:lstStyle/>
        <a:p>
          <a:endParaRPr lang="it-IT"/>
        </a:p>
      </dgm:t>
    </dgm:pt>
    <dgm:pt modelId="{1B5D1108-4D4C-4282-A731-3F59E82B801F}" type="pres">
      <dgm:prSet presAssocID="{4A2B9B74-2C6F-44F6-A2D6-B046149B36E5}" presName="Name0" presStyleCnt="0">
        <dgm:presLayoutVars>
          <dgm:chMax val="7"/>
          <dgm:dir/>
          <dgm:animLvl val="lvl"/>
          <dgm:resizeHandles val="exact"/>
        </dgm:presLayoutVars>
      </dgm:prSet>
      <dgm:spPr/>
    </dgm:pt>
    <dgm:pt modelId="{0DFE9E0E-F303-440C-A304-88B6FD34D4DD}" type="pres">
      <dgm:prSet presAssocID="{D492555C-60BF-4957-8E31-99B49FA2FD25}" presName="circle1" presStyleLbl="node1" presStyleIdx="0" presStyleCnt="1" custAng="10800000" custLinFactX="76434" custLinFactNeighborX="100000" custLinFactNeighborY="573"/>
      <dgm:spPr/>
    </dgm:pt>
    <dgm:pt modelId="{573013D0-FE85-4FF9-8A9E-F65791954BEB}" type="pres">
      <dgm:prSet presAssocID="{D492555C-60BF-4957-8E31-99B49FA2FD25}" presName="space" presStyleCnt="0"/>
      <dgm:spPr/>
    </dgm:pt>
    <dgm:pt modelId="{EF3B32D9-8B99-41C6-9B14-3D2436D44F86}" type="pres">
      <dgm:prSet presAssocID="{D492555C-60BF-4957-8E31-99B49FA2FD25}" presName="rect1" presStyleLbl="alignAcc1" presStyleIdx="0" presStyleCnt="1" custScaleX="100000"/>
      <dgm:spPr/>
    </dgm:pt>
    <dgm:pt modelId="{7B64012B-4A5C-457F-A17A-54E3EEB06200}" type="pres">
      <dgm:prSet presAssocID="{D492555C-60BF-4957-8E31-99B49FA2FD25}" presName="rect1ParTxNoCh" presStyleLbl="alignAcc1" presStyleIdx="0" presStyleCnt="1">
        <dgm:presLayoutVars>
          <dgm:chMax val="1"/>
          <dgm:bulletEnabled val="1"/>
        </dgm:presLayoutVars>
      </dgm:prSet>
      <dgm:spPr/>
    </dgm:pt>
  </dgm:ptLst>
  <dgm:cxnLst>
    <dgm:cxn modelId="{417BDE34-7854-413D-87A1-0B684704F791}" type="presOf" srcId="{D492555C-60BF-4957-8E31-99B49FA2FD25}" destId="{EF3B32D9-8B99-41C6-9B14-3D2436D44F86}" srcOrd="0" destOrd="0" presId="urn:microsoft.com/office/officeart/2005/8/layout/target3"/>
    <dgm:cxn modelId="{24447CA3-3E40-4FC6-ACFC-CFC98685A55E}" type="presOf" srcId="{D492555C-60BF-4957-8E31-99B49FA2FD25}" destId="{7B64012B-4A5C-457F-A17A-54E3EEB06200}" srcOrd="1" destOrd="0" presId="urn:microsoft.com/office/officeart/2005/8/layout/target3"/>
    <dgm:cxn modelId="{FF5A2BB3-591A-46B0-BC72-F9499399A21F}" type="presOf" srcId="{4A2B9B74-2C6F-44F6-A2D6-B046149B36E5}" destId="{1B5D1108-4D4C-4282-A731-3F59E82B801F}" srcOrd="0" destOrd="0" presId="urn:microsoft.com/office/officeart/2005/8/layout/target3"/>
    <dgm:cxn modelId="{AAC428FB-F640-4B2A-BC0D-77F17294D10A}" srcId="{4A2B9B74-2C6F-44F6-A2D6-B046149B36E5}" destId="{D492555C-60BF-4957-8E31-99B49FA2FD25}" srcOrd="0" destOrd="0" parTransId="{0AABFDD4-CABB-41BF-B63E-EA23437F0449}" sibTransId="{0C7A2E23-4A78-48A8-871F-25AD27E93402}"/>
    <dgm:cxn modelId="{DD20B632-6BC5-4A46-BBF1-BF11EB9AAE98}" type="presParOf" srcId="{1B5D1108-4D4C-4282-A731-3F59E82B801F}" destId="{0DFE9E0E-F303-440C-A304-88B6FD34D4DD}" srcOrd="0" destOrd="0" presId="urn:microsoft.com/office/officeart/2005/8/layout/target3"/>
    <dgm:cxn modelId="{FB1218C4-2747-4D17-B154-308AC506FF6B}" type="presParOf" srcId="{1B5D1108-4D4C-4282-A731-3F59E82B801F}" destId="{573013D0-FE85-4FF9-8A9E-F65791954BEB}" srcOrd="1" destOrd="0" presId="urn:microsoft.com/office/officeart/2005/8/layout/target3"/>
    <dgm:cxn modelId="{05DF4535-6E34-4D7F-9CBD-4893B31A9BD8}" type="presParOf" srcId="{1B5D1108-4D4C-4282-A731-3F59E82B801F}" destId="{EF3B32D9-8B99-41C6-9B14-3D2436D44F86}" srcOrd="2" destOrd="0" presId="urn:microsoft.com/office/officeart/2005/8/layout/target3"/>
    <dgm:cxn modelId="{75FDA5DE-5C4B-45BA-8674-4EC0575905FA}" type="presParOf" srcId="{1B5D1108-4D4C-4282-A731-3F59E82B801F}" destId="{7B64012B-4A5C-457F-A17A-54E3EEB06200}"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300914-3D78-432B-BBCE-08E363DFB89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37EA8A27-773B-40D5-8355-2AC69DDFB92B}">
      <dgm:prSet/>
      <dgm:spPr/>
      <dgm:t>
        <a:bodyPr/>
        <a:lstStyle/>
        <a:p>
          <a:r>
            <a:rPr lang="en-US" b="0" i="1" dirty="0">
              <a:latin typeface="Georgia" panose="02040502050405020303" pitchFamily="18" charset="0"/>
            </a:rPr>
            <a:t>"Digital healthcare is not just a trend or a buzzword, it is the future of healthcare. Embracing technology is the key to unlocking a new era of patient-centered, efficient, and effective healthcare services."</a:t>
          </a:r>
          <a:endParaRPr lang="it-IT" dirty="0">
            <a:latin typeface="Georgia" panose="02040502050405020303" pitchFamily="18" charset="0"/>
          </a:endParaRPr>
        </a:p>
      </dgm:t>
    </dgm:pt>
    <dgm:pt modelId="{B4F04A45-0C09-41A9-9630-36DF37562EB8}" type="parTrans" cxnId="{226DAC57-8BDD-46DB-912F-690D729B2E16}">
      <dgm:prSet/>
      <dgm:spPr/>
      <dgm:t>
        <a:bodyPr/>
        <a:lstStyle/>
        <a:p>
          <a:endParaRPr lang="it-IT"/>
        </a:p>
      </dgm:t>
    </dgm:pt>
    <dgm:pt modelId="{94F2D4F0-A972-458E-B550-F3D9F189280B}" type="sibTrans" cxnId="{226DAC57-8BDD-46DB-912F-690D729B2E16}">
      <dgm:prSet/>
      <dgm:spPr/>
      <dgm:t>
        <a:bodyPr/>
        <a:lstStyle/>
        <a:p>
          <a:endParaRPr lang="it-IT"/>
        </a:p>
      </dgm:t>
    </dgm:pt>
    <dgm:pt modelId="{8B2F7106-02D7-43DB-BB1E-4E5E5C1635BE}" type="pres">
      <dgm:prSet presAssocID="{24300914-3D78-432B-BBCE-08E363DFB898}" presName="linear" presStyleCnt="0">
        <dgm:presLayoutVars>
          <dgm:animLvl val="lvl"/>
          <dgm:resizeHandles val="exact"/>
        </dgm:presLayoutVars>
      </dgm:prSet>
      <dgm:spPr/>
    </dgm:pt>
    <dgm:pt modelId="{F020030C-7B98-42FC-A67E-B659DDEF247B}" type="pres">
      <dgm:prSet presAssocID="{37EA8A27-773B-40D5-8355-2AC69DDFB92B}" presName="parentText" presStyleLbl="node1" presStyleIdx="0" presStyleCnt="1" custScaleY="101837" custLinFactNeighborX="237" custLinFactNeighborY="-1736">
        <dgm:presLayoutVars>
          <dgm:chMax val="0"/>
          <dgm:bulletEnabled val="1"/>
        </dgm:presLayoutVars>
      </dgm:prSet>
      <dgm:spPr/>
    </dgm:pt>
  </dgm:ptLst>
  <dgm:cxnLst>
    <dgm:cxn modelId="{22367272-4384-4BBB-848F-DA877DF46521}" type="presOf" srcId="{37EA8A27-773B-40D5-8355-2AC69DDFB92B}" destId="{F020030C-7B98-42FC-A67E-B659DDEF247B}" srcOrd="0" destOrd="0" presId="urn:microsoft.com/office/officeart/2005/8/layout/vList2"/>
    <dgm:cxn modelId="{226DAC57-8BDD-46DB-912F-690D729B2E16}" srcId="{24300914-3D78-432B-BBCE-08E363DFB898}" destId="{37EA8A27-773B-40D5-8355-2AC69DDFB92B}" srcOrd="0" destOrd="0" parTransId="{B4F04A45-0C09-41A9-9630-36DF37562EB8}" sibTransId="{94F2D4F0-A972-458E-B550-F3D9F189280B}"/>
    <dgm:cxn modelId="{BDDBB1DF-0A1E-4B5E-89F9-BBAB841DC555}" type="presOf" srcId="{24300914-3D78-432B-BBCE-08E363DFB898}" destId="{8B2F7106-02D7-43DB-BB1E-4E5E5C1635BE}" srcOrd="0" destOrd="0" presId="urn:microsoft.com/office/officeart/2005/8/layout/vList2"/>
    <dgm:cxn modelId="{48A27BCB-5558-48FC-BFD7-72D5C1101C2C}" type="presParOf" srcId="{8B2F7106-02D7-43DB-BB1E-4E5E5C1635BE}" destId="{F020030C-7B98-42FC-A67E-B659DDEF247B}"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D014CE-0396-44E7-8220-112063639FC7}" type="doc">
      <dgm:prSet loTypeId="urn:microsoft.com/office/officeart/2005/8/layout/gear1" loCatId="relationship" qsTypeId="urn:microsoft.com/office/officeart/2005/8/quickstyle/simple1" qsCatId="simple" csTypeId="urn:microsoft.com/office/officeart/2005/8/colors/accent3_3" csCatId="accent3" phldr="1"/>
      <dgm:spPr/>
    </dgm:pt>
    <dgm:pt modelId="{FC100071-8939-492A-B14F-7B4198BC2AEE}">
      <dgm:prSet phldrT="[Testo]"/>
      <dgm:spPr/>
      <dgm:t>
        <a:bodyPr/>
        <a:lstStyle/>
        <a:p>
          <a:r>
            <a:rPr lang="it-IT" dirty="0">
              <a:latin typeface="Georgia" panose="02040502050405020303" pitchFamily="18" charset="0"/>
            </a:rPr>
            <a:t>Healthcare</a:t>
          </a:r>
        </a:p>
      </dgm:t>
    </dgm:pt>
    <dgm:pt modelId="{C31FA0C5-A232-4148-999E-374CDC5EF701}" type="parTrans" cxnId="{E3A60C27-66BA-4CD1-95F5-DFA4C73FAAD5}">
      <dgm:prSet/>
      <dgm:spPr/>
      <dgm:t>
        <a:bodyPr/>
        <a:lstStyle/>
        <a:p>
          <a:endParaRPr lang="it-IT"/>
        </a:p>
      </dgm:t>
    </dgm:pt>
    <dgm:pt modelId="{4DEF2823-98D9-47A9-B838-4B0524A7E366}" type="sibTrans" cxnId="{E3A60C27-66BA-4CD1-95F5-DFA4C73FAAD5}">
      <dgm:prSet/>
      <dgm:spPr/>
      <dgm:t>
        <a:bodyPr/>
        <a:lstStyle/>
        <a:p>
          <a:endParaRPr lang="it-IT"/>
        </a:p>
      </dgm:t>
    </dgm:pt>
    <dgm:pt modelId="{6611BE7A-2208-4E4E-8DAA-8B37FEAEEB41}">
      <dgm:prSet phldrT="[Testo]"/>
      <dgm:spPr/>
      <dgm:t>
        <a:bodyPr/>
        <a:lstStyle/>
        <a:p>
          <a:pPr algn="ctr"/>
          <a:r>
            <a:rPr lang="it-IT" dirty="0">
              <a:latin typeface="Georgia" panose="02040502050405020303" pitchFamily="18" charset="0"/>
            </a:rPr>
            <a:t>Data</a:t>
          </a:r>
        </a:p>
      </dgm:t>
    </dgm:pt>
    <dgm:pt modelId="{2D9161B9-C7A8-4299-9A5A-8427C13C9C77}" type="parTrans" cxnId="{1EF65B62-865D-43D1-9B24-D16FC361C7F4}">
      <dgm:prSet/>
      <dgm:spPr/>
      <dgm:t>
        <a:bodyPr/>
        <a:lstStyle/>
        <a:p>
          <a:endParaRPr lang="it-IT"/>
        </a:p>
      </dgm:t>
    </dgm:pt>
    <dgm:pt modelId="{DBBC800A-0EF8-433A-9CB9-52A807385586}" type="sibTrans" cxnId="{1EF65B62-865D-43D1-9B24-D16FC361C7F4}">
      <dgm:prSet/>
      <dgm:spPr/>
      <dgm:t>
        <a:bodyPr/>
        <a:lstStyle/>
        <a:p>
          <a:endParaRPr lang="it-IT"/>
        </a:p>
      </dgm:t>
    </dgm:pt>
    <dgm:pt modelId="{251D71FD-9C8E-4D6A-9BD6-24D3FEA4569E}">
      <dgm:prSet phldrT="[Testo]"/>
      <dgm:spPr/>
      <dgm:t>
        <a:bodyPr/>
        <a:lstStyle/>
        <a:p>
          <a:r>
            <a:rPr lang="it-IT" dirty="0">
              <a:latin typeface="Georgia" panose="02040502050405020303" pitchFamily="18" charset="0"/>
            </a:rPr>
            <a:t>Technology</a:t>
          </a:r>
        </a:p>
      </dgm:t>
    </dgm:pt>
    <dgm:pt modelId="{8F011BEE-FD7A-43BF-AB4F-84B81B01818C}" type="parTrans" cxnId="{F8D44C58-ED2E-4CF0-B9EB-FBDB3646E90C}">
      <dgm:prSet/>
      <dgm:spPr/>
      <dgm:t>
        <a:bodyPr/>
        <a:lstStyle/>
        <a:p>
          <a:endParaRPr lang="it-IT"/>
        </a:p>
      </dgm:t>
    </dgm:pt>
    <dgm:pt modelId="{9547736A-45E5-4CB7-8539-3355080F40F9}" type="sibTrans" cxnId="{F8D44C58-ED2E-4CF0-B9EB-FBDB3646E90C}">
      <dgm:prSet/>
      <dgm:spPr/>
      <dgm:t>
        <a:bodyPr/>
        <a:lstStyle/>
        <a:p>
          <a:endParaRPr lang="it-IT"/>
        </a:p>
      </dgm:t>
    </dgm:pt>
    <dgm:pt modelId="{76CC3215-4C35-4B16-AC69-6E903EADD30B}" type="pres">
      <dgm:prSet presAssocID="{F8D014CE-0396-44E7-8220-112063639FC7}" presName="composite" presStyleCnt="0">
        <dgm:presLayoutVars>
          <dgm:chMax val="3"/>
          <dgm:animLvl val="lvl"/>
          <dgm:resizeHandles val="exact"/>
        </dgm:presLayoutVars>
      </dgm:prSet>
      <dgm:spPr/>
    </dgm:pt>
    <dgm:pt modelId="{215A1DB0-6AE0-4C4E-9EFD-EF8F3D6332AA}" type="pres">
      <dgm:prSet presAssocID="{FC100071-8939-492A-B14F-7B4198BC2AEE}" presName="gear1" presStyleLbl="node1" presStyleIdx="0" presStyleCnt="3">
        <dgm:presLayoutVars>
          <dgm:chMax val="1"/>
          <dgm:bulletEnabled val="1"/>
        </dgm:presLayoutVars>
      </dgm:prSet>
      <dgm:spPr/>
    </dgm:pt>
    <dgm:pt modelId="{204877F3-B05E-4DC5-AB63-144F2FD49BA6}" type="pres">
      <dgm:prSet presAssocID="{FC100071-8939-492A-B14F-7B4198BC2AEE}" presName="gear1srcNode" presStyleLbl="node1" presStyleIdx="0" presStyleCnt="3"/>
      <dgm:spPr/>
    </dgm:pt>
    <dgm:pt modelId="{951F282E-AF29-4E7D-BA1A-CB402DB513FC}" type="pres">
      <dgm:prSet presAssocID="{FC100071-8939-492A-B14F-7B4198BC2AEE}" presName="gear1dstNode" presStyleLbl="node1" presStyleIdx="0" presStyleCnt="3"/>
      <dgm:spPr/>
    </dgm:pt>
    <dgm:pt modelId="{ABFDDFDD-D40A-4DE1-A948-FA39293593E6}" type="pres">
      <dgm:prSet presAssocID="{6611BE7A-2208-4E4E-8DAA-8B37FEAEEB41}" presName="gear2" presStyleLbl="node1" presStyleIdx="1" presStyleCnt="3">
        <dgm:presLayoutVars>
          <dgm:chMax val="1"/>
          <dgm:bulletEnabled val="1"/>
        </dgm:presLayoutVars>
      </dgm:prSet>
      <dgm:spPr/>
    </dgm:pt>
    <dgm:pt modelId="{5143434F-5102-4B6C-A4D7-D17AE58611A6}" type="pres">
      <dgm:prSet presAssocID="{6611BE7A-2208-4E4E-8DAA-8B37FEAEEB41}" presName="gear2srcNode" presStyleLbl="node1" presStyleIdx="1" presStyleCnt="3"/>
      <dgm:spPr/>
    </dgm:pt>
    <dgm:pt modelId="{2489CFBF-4212-46A7-86D9-ABA76304FF0F}" type="pres">
      <dgm:prSet presAssocID="{6611BE7A-2208-4E4E-8DAA-8B37FEAEEB41}" presName="gear2dstNode" presStyleLbl="node1" presStyleIdx="1" presStyleCnt="3"/>
      <dgm:spPr/>
    </dgm:pt>
    <dgm:pt modelId="{2A0AB378-4B8E-444D-8BFD-446E0F1E5910}" type="pres">
      <dgm:prSet presAssocID="{251D71FD-9C8E-4D6A-9BD6-24D3FEA4569E}" presName="gear3" presStyleLbl="node1" presStyleIdx="2" presStyleCnt="3"/>
      <dgm:spPr/>
    </dgm:pt>
    <dgm:pt modelId="{051F9F74-0574-4A7F-8183-98746810A955}" type="pres">
      <dgm:prSet presAssocID="{251D71FD-9C8E-4D6A-9BD6-24D3FEA4569E}" presName="gear3tx" presStyleLbl="node1" presStyleIdx="2" presStyleCnt="3">
        <dgm:presLayoutVars>
          <dgm:chMax val="1"/>
          <dgm:bulletEnabled val="1"/>
        </dgm:presLayoutVars>
      </dgm:prSet>
      <dgm:spPr/>
    </dgm:pt>
    <dgm:pt modelId="{D35FF064-0C7E-46FB-A468-1B40279AA71E}" type="pres">
      <dgm:prSet presAssocID="{251D71FD-9C8E-4D6A-9BD6-24D3FEA4569E}" presName="gear3srcNode" presStyleLbl="node1" presStyleIdx="2" presStyleCnt="3"/>
      <dgm:spPr/>
    </dgm:pt>
    <dgm:pt modelId="{45CCF74A-18D1-43CF-8D60-95D3A1661932}" type="pres">
      <dgm:prSet presAssocID="{251D71FD-9C8E-4D6A-9BD6-24D3FEA4569E}" presName="gear3dstNode" presStyleLbl="node1" presStyleIdx="2" presStyleCnt="3"/>
      <dgm:spPr/>
    </dgm:pt>
    <dgm:pt modelId="{9E024BFF-9364-4601-9F3B-56CA6E11F16A}" type="pres">
      <dgm:prSet presAssocID="{4DEF2823-98D9-47A9-B838-4B0524A7E366}" presName="connector1" presStyleLbl="sibTrans2D1" presStyleIdx="0" presStyleCnt="3"/>
      <dgm:spPr/>
    </dgm:pt>
    <dgm:pt modelId="{A5BACA31-FC62-493D-B7EC-89CAA172190A}" type="pres">
      <dgm:prSet presAssocID="{DBBC800A-0EF8-433A-9CB9-52A807385586}" presName="connector2" presStyleLbl="sibTrans2D1" presStyleIdx="1" presStyleCnt="3"/>
      <dgm:spPr/>
    </dgm:pt>
    <dgm:pt modelId="{366B7DC7-9B8C-4D2B-AC08-0B1B0B19B187}" type="pres">
      <dgm:prSet presAssocID="{9547736A-45E5-4CB7-8539-3355080F40F9}" presName="connector3" presStyleLbl="sibTrans2D1" presStyleIdx="2" presStyleCnt="3"/>
      <dgm:spPr/>
    </dgm:pt>
  </dgm:ptLst>
  <dgm:cxnLst>
    <dgm:cxn modelId="{670FAD03-3187-44B4-B458-B2974B649945}" type="presOf" srcId="{251D71FD-9C8E-4D6A-9BD6-24D3FEA4569E}" destId="{45CCF74A-18D1-43CF-8D60-95D3A1661932}" srcOrd="3" destOrd="0" presId="urn:microsoft.com/office/officeart/2005/8/layout/gear1"/>
    <dgm:cxn modelId="{03659107-F18D-4EBB-B385-10F25D998A81}" type="presOf" srcId="{6611BE7A-2208-4E4E-8DAA-8B37FEAEEB41}" destId="{2489CFBF-4212-46A7-86D9-ABA76304FF0F}" srcOrd="2" destOrd="0" presId="urn:microsoft.com/office/officeart/2005/8/layout/gear1"/>
    <dgm:cxn modelId="{E3A60C27-66BA-4CD1-95F5-DFA4C73FAAD5}" srcId="{F8D014CE-0396-44E7-8220-112063639FC7}" destId="{FC100071-8939-492A-B14F-7B4198BC2AEE}" srcOrd="0" destOrd="0" parTransId="{C31FA0C5-A232-4148-999E-374CDC5EF701}" sibTransId="{4DEF2823-98D9-47A9-B838-4B0524A7E366}"/>
    <dgm:cxn modelId="{18ED5034-6F79-4512-BB2B-53C27CF58FDC}" type="presOf" srcId="{251D71FD-9C8E-4D6A-9BD6-24D3FEA4569E}" destId="{051F9F74-0574-4A7F-8183-98746810A955}" srcOrd="1" destOrd="0" presId="urn:microsoft.com/office/officeart/2005/8/layout/gear1"/>
    <dgm:cxn modelId="{1F80535C-66C7-4DC5-90FD-764ACC314609}" type="presOf" srcId="{251D71FD-9C8E-4D6A-9BD6-24D3FEA4569E}" destId="{D35FF064-0C7E-46FB-A468-1B40279AA71E}" srcOrd="2" destOrd="0" presId="urn:microsoft.com/office/officeart/2005/8/layout/gear1"/>
    <dgm:cxn modelId="{1EF65B62-865D-43D1-9B24-D16FC361C7F4}" srcId="{F8D014CE-0396-44E7-8220-112063639FC7}" destId="{6611BE7A-2208-4E4E-8DAA-8B37FEAEEB41}" srcOrd="1" destOrd="0" parTransId="{2D9161B9-C7A8-4299-9A5A-8427C13C9C77}" sibTransId="{DBBC800A-0EF8-433A-9CB9-52A807385586}"/>
    <dgm:cxn modelId="{BA7D2763-F870-45AA-BCC9-219FB92A6922}" type="presOf" srcId="{6611BE7A-2208-4E4E-8DAA-8B37FEAEEB41}" destId="{5143434F-5102-4B6C-A4D7-D17AE58611A6}" srcOrd="1" destOrd="0" presId="urn:microsoft.com/office/officeart/2005/8/layout/gear1"/>
    <dgm:cxn modelId="{7743BC43-6317-49A5-B246-DCF4C829B1FF}" type="presOf" srcId="{DBBC800A-0EF8-433A-9CB9-52A807385586}" destId="{A5BACA31-FC62-493D-B7EC-89CAA172190A}" srcOrd="0" destOrd="0" presId="urn:microsoft.com/office/officeart/2005/8/layout/gear1"/>
    <dgm:cxn modelId="{7AC92D64-0709-45C1-BA49-66CAF130E058}" type="presOf" srcId="{F8D014CE-0396-44E7-8220-112063639FC7}" destId="{76CC3215-4C35-4B16-AC69-6E903EADD30B}" srcOrd="0" destOrd="0" presId="urn:microsoft.com/office/officeart/2005/8/layout/gear1"/>
    <dgm:cxn modelId="{581AFA56-97D2-45F6-B55B-EE0385CFBDD8}" type="presOf" srcId="{6611BE7A-2208-4E4E-8DAA-8B37FEAEEB41}" destId="{ABFDDFDD-D40A-4DE1-A948-FA39293593E6}" srcOrd="0" destOrd="0" presId="urn:microsoft.com/office/officeart/2005/8/layout/gear1"/>
    <dgm:cxn modelId="{8FC72F57-4444-4BD4-AE1F-25462C7DB0B1}" type="presOf" srcId="{4DEF2823-98D9-47A9-B838-4B0524A7E366}" destId="{9E024BFF-9364-4601-9F3B-56CA6E11F16A}" srcOrd="0" destOrd="0" presId="urn:microsoft.com/office/officeart/2005/8/layout/gear1"/>
    <dgm:cxn modelId="{F8D44C58-ED2E-4CF0-B9EB-FBDB3646E90C}" srcId="{F8D014CE-0396-44E7-8220-112063639FC7}" destId="{251D71FD-9C8E-4D6A-9BD6-24D3FEA4569E}" srcOrd="2" destOrd="0" parTransId="{8F011BEE-FD7A-43BF-AB4F-84B81B01818C}" sibTransId="{9547736A-45E5-4CB7-8539-3355080F40F9}"/>
    <dgm:cxn modelId="{DC1F7B7E-5E85-4E56-B561-5BACA4E49C7C}" type="presOf" srcId="{FC100071-8939-492A-B14F-7B4198BC2AEE}" destId="{204877F3-B05E-4DC5-AB63-144F2FD49BA6}" srcOrd="1" destOrd="0" presId="urn:microsoft.com/office/officeart/2005/8/layout/gear1"/>
    <dgm:cxn modelId="{E2DBD388-E7E1-40F2-A8F3-F2BAAF6893F6}" type="presOf" srcId="{9547736A-45E5-4CB7-8539-3355080F40F9}" destId="{366B7DC7-9B8C-4D2B-AC08-0B1B0B19B187}" srcOrd="0" destOrd="0" presId="urn:microsoft.com/office/officeart/2005/8/layout/gear1"/>
    <dgm:cxn modelId="{08C0778F-5C43-4012-8C7C-1B8061F1EC3D}" type="presOf" srcId="{FC100071-8939-492A-B14F-7B4198BC2AEE}" destId="{951F282E-AF29-4E7D-BA1A-CB402DB513FC}" srcOrd="2" destOrd="0" presId="urn:microsoft.com/office/officeart/2005/8/layout/gear1"/>
    <dgm:cxn modelId="{06632EC4-D2FA-4BBB-8BD3-8B76E64558A8}" type="presOf" srcId="{251D71FD-9C8E-4D6A-9BD6-24D3FEA4569E}" destId="{2A0AB378-4B8E-444D-8BFD-446E0F1E5910}" srcOrd="0" destOrd="0" presId="urn:microsoft.com/office/officeart/2005/8/layout/gear1"/>
    <dgm:cxn modelId="{3B7BBED5-514D-46E9-9C84-24D4986CD7BC}" type="presOf" srcId="{FC100071-8939-492A-B14F-7B4198BC2AEE}" destId="{215A1DB0-6AE0-4C4E-9EFD-EF8F3D6332AA}" srcOrd="0" destOrd="0" presId="urn:microsoft.com/office/officeart/2005/8/layout/gear1"/>
    <dgm:cxn modelId="{5DC31139-EADD-4699-A5FA-28464C27E1DB}" type="presParOf" srcId="{76CC3215-4C35-4B16-AC69-6E903EADD30B}" destId="{215A1DB0-6AE0-4C4E-9EFD-EF8F3D6332AA}" srcOrd="0" destOrd="0" presId="urn:microsoft.com/office/officeart/2005/8/layout/gear1"/>
    <dgm:cxn modelId="{AD24D45A-8E59-48CD-BEA3-522B2D2423FF}" type="presParOf" srcId="{76CC3215-4C35-4B16-AC69-6E903EADD30B}" destId="{204877F3-B05E-4DC5-AB63-144F2FD49BA6}" srcOrd="1" destOrd="0" presId="urn:microsoft.com/office/officeart/2005/8/layout/gear1"/>
    <dgm:cxn modelId="{3268B02B-D5ED-4825-8FA4-7A3383E4C816}" type="presParOf" srcId="{76CC3215-4C35-4B16-AC69-6E903EADD30B}" destId="{951F282E-AF29-4E7D-BA1A-CB402DB513FC}" srcOrd="2" destOrd="0" presId="urn:microsoft.com/office/officeart/2005/8/layout/gear1"/>
    <dgm:cxn modelId="{76BA4F45-C873-43F2-BE17-87E70F14F7AB}" type="presParOf" srcId="{76CC3215-4C35-4B16-AC69-6E903EADD30B}" destId="{ABFDDFDD-D40A-4DE1-A948-FA39293593E6}" srcOrd="3" destOrd="0" presId="urn:microsoft.com/office/officeart/2005/8/layout/gear1"/>
    <dgm:cxn modelId="{63540877-FB71-4AA3-A155-42AD5C9D1495}" type="presParOf" srcId="{76CC3215-4C35-4B16-AC69-6E903EADD30B}" destId="{5143434F-5102-4B6C-A4D7-D17AE58611A6}" srcOrd="4" destOrd="0" presId="urn:microsoft.com/office/officeart/2005/8/layout/gear1"/>
    <dgm:cxn modelId="{A556F910-453F-4CDF-87CC-4287CC32CCCC}" type="presParOf" srcId="{76CC3215-4C35-4B16-AC69-6E903EADD30B}" destId="{2489CFBF-4212-46A7-86D9-ABA76304FF0F}" srcOrd="5" destOrd="0" presId="urn:microsoft.com/office/officeart/2005/8/layout/gear1"/>
    <dgm:cxn modelId="{BF79BA35-2EE2-4797-8024-6DB4BCAB0C3A}" type="presParOf" srcId="{76CC3215-4C35-4B16-AC69-6E903EADD30B}" destId="{2A0AB378-4B8E-444D-8BFD-446E0F1E5910}" srcOrd="6" destOrd="0" presId="urn:microsoft.com/office/officeart/2005/8/layout/gear1"/>
    <dgm:cxn modelId="{09265CA7-AD5C-4175-87DF-394FE441898E}" type="presParOf" srcId="{76CC3215-4C35-4B16-AC69-6E903EADD30B}" destId="{051F9F74-0574-4A7F-8183-98746810A955}" srcOrd="7" destOrd="0" presId="urn:microsoft.com/office/officeart/2005/8/layout/gear1"/>
    <dgm:cxn modelId="{C8BC1D46-3804-40CC-BFF0-9C4E7BA8C556}" type="presParOf" srcId="{76CC3215-4C35-4B16-AC69-6E903EADD30B}" destId="{D35FF064-0C7E-46FB-A468-1B40279AA71E}" srcOrd="8" destOrd="0" presId="urn:microsoft.com/office/officeart/2005/8/layout/gear1"/>
    <dgm:cxn modelId="{ACBA9643-EE77-4CBE-8370-29461F524392}" type="presParOf" srcId="{76CC3215-4C35-4B16-AC69-6E903EADD30B}" destId="{45CCF74A-18D1-43CF-8D60-95D3A1661932}" srcOrd="9" destOrd="0" presId="urn:microsoft.com/office/officeart/2005/8/layout/gear1"/>
    <dgm:cxn modelId="{109361FE-377C-44D8-94A4-787EB8C8BDAB}" type="presParOf" srcId="{76CC3215-4C35-4B16-AC69-6E903EADD30B}" destId="{9E024BFF-9364-4601-9F3B-56CA6E11F16A}" srcOrd="10" destOrd="0" presId="urn:microsoft.com/office/officeart/2005/8/layout/gear1"/>
    <dgm:cxn modelId="{79C42498-4A76-4835-9288-9ABE23C9C269}" type="presParOf" srcId="{76CC3215-4C35-4B16-AC69-6E903EADD30B}" destId="{A5BACA31-FC62-493D-B7EC-89CAA172190A}" srcOrd="11" destOrd="0" presId="urn:microsoft.com/office/officeart/2005/8/layout/gear1"/>
    <dgm:cxn modelId="{D9ABDFDF-6B76-4F88-8737-472DB65957B5}" type="presParOf" srcId="{76CC3215-4C35-4B16-AC69-6E903EADD30B}" destId="{366B7DC7-9B8C-4D2B-AC08-0B1B0B19B187}" srcOrd="12" destOrd="0" presId="urn:microsoft.com/office/officeart/2005/8/layout/gear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2B9B74-2C6F-44F6-A2D6-B046149B36E5}"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it-IT"/>
        </a:p>
      </dgm:t>
    </dgm:pt>
    <dgm:pt modelId="{D492555C-60BF-4957-8E31-99B49FA2FD25}">
      <dgm:prSet custT="1"/>
      <dgm:spPr>
        <a:ln w="19050">
          <a:solidFill>
            <a:srgbClr val="243FFF"/>
          </a:solidFill>
        </a:ln>
      </dgm:spPr>
      <dgm:t>
        <a:bodyPr/>
        <a:lstStyle/>
        <a:p>
          <a:r>
            <a:rPr lang="en-US" sz="1050" b="0" i="1" dirty="0">
              <a:latin typeface="Georgia" panose="02040502050405020303" pitchFamily="18" charset="0"/>
            </a:rPr>
            <a:t>Healthcare profit pools are projected to reach $790 billion in 2026, growing at a 4% CAGR from $654 billion in 2021. Notably, software and platforms (as clinical decision support platform) will experience higher growth.</a:t>
          </a:r>
          <a:endParaRPr lang="it-IT" sz="1050" i="1" dirty="0">
            <a:latin typeface="Georgia" panose="02040502050405020303" pitchFamily="18" charset="0"/>
          </a:endParaRPr>
        </a:p>
      </dgm:t>
    </dgm:pt>
    <dgm:pt modelId="{0AABFDD4-CABB-41BF-B63E-EA23437F0449}" type="parTrans" cxnId="{AAC428FB-F640-4B2A-BC0D-77F17294D10A}">
      <dgm:prSet/>
      <dgm:spPr/>
      <dgm:t>
        <a:bodyPr/>
        <a:lstStyle/>
        <a:p>
          <a:endParaRPr lang="it-IT"/>
        </a:p>
      </dgm:t>
    </dgm:pt>
    <dgm:pt modelId="{0C7A2E23-4A78-48A8-871F-25AD27E93402}" type="sibTrans" cxnId="{AAC428FB-F640-4B2A-BC0D-77F17294D10A}">
      <dgm:prSet/>
      <dgm:spPr/>
      <dgm:t>
        <a:bodyPr/>
        <a:lstStyle/>
        <a:p>
          <a:endParaRPr lang="it-IT"/>
        </a:p>
      </dgm:t>
    </dgm:pt>
    <dgm:pt modelId="{6A9E3E88-2410-42C6-9626-B53AA1B81DA2}">
      <dgm:prSet custT="1"/>
      <dgm:spPr>
        <a:ln w="19050">
          <a:solidFill>
            <a:srgbClr val="243FFF"/>
          </a:solidFill>
        </a:ln>
      </dgm:spPr>
      <dgm:t>
        <a:bodyPr/>
        <a:lstStyle/>
        <a:p>
          <a:r>
            <a:rPr lang="en-US" sz="1100" b="0" i="1" dirty="0">
              <a:latin typeface="Georgia" panose="02040502050405020303" pitchFamily="18" charset="0"/>
            </a:rPr>
            <a:t>Digital health technology utilization increased from +32% in April 2020, but thereafter utilization levels have largely stabilized, ranging from 13% to 17% across all specialties.</a:t>
          </a:r>
          <a:endParaRPr lang="it-IT" sz="1100" dirty="0">
            <a:latin typeface="Georgia" panose="02040502050405020303" pitchFamily="18" charset="0"/>
          </a:endParaRPr>
        </a:p>
      </dgm:t>
    </dgm:pt>
    <dgm:pt modelId="{8132B8C0-7670-4667-A1CF-F3DB9A0A7628}" type="parTrans" cxnId="{C12B3BF5-CD24-4D47-B752-88E5B9009B95}">
      <dgm:prSet/>
      <dgm:spPr/>
      <dgm:t>
        <a:bodyPr/>
        <a:lstStyle/>
        <a:p>
          <a:endParaRPr lang="it-IT"/>
        </a:p>
      </dgm:t>
    </dgm:pt>
    <dgm:pt modelId="{1666175E-4E77-43C9-946A-B45774FB0F16}" type="sibTrans" cxnId="{C12B3BF5-CD24-4D47-B752-88E5B9009B95}">
      <dgm:prSet/>
      <dgm:spPr/>
      <dgm:t>
        <a:bodyPr/>
        <a:lstStyle/>
        <a:p>
          <a:endParaRPr lang="it-IT"/>
        </a:p>
      </dgm:t>
    </dgm:pt>
    <dgm:pt modelId="{CD38836A-8859-469D-ADA8-7D9AA54A395D}" type="pres">
      <dgm:prSet presAssocID="{4A2B9B74-2C6F-44F6-A2D6-B046149B36E5}" presName="compositeShape" presStyleCnt="0">
        <dgm:presLayoutVars>
          <dgm:chMax val="2"/>
          <dgm:dir/>
          <dgm:resizeHandles val="exact"/>
        </dgm:presLayoutVars>
      </dgm:prSet>
      <dgm:spPr/>
    </dgm:pt>
    <dgm:pt modelId="{332BA6A8-2299-4BEC-9706-51423437724C}" type="pres">
      <dgm:prSet presAssocID="{D492555C-60BF-4957-8E31-99B49FA2FD25}" presName="upArrow" presStyleLbl="node1" presStyleIdx="0" presStyleCnt="2"/>
      <dgm:spPr/>
    </dgm:pt>
    <dgm:pt modelId="{7AE5354A-DE73-4BF9-B0D8-CFE85A4A134B}" type="pres">
      <dgm:prSet presAssocID="{D492555C-60BF-4957-8E31-99B49FA2FD25}" presName="upArrowText" presStyleLbl="revTx" presStyleIdx="0" presStyleCnt="2">
        <dgm:presLayoutVars>
          <dgm:chMax val="0"/>
          <dgm:bulletEnabled val="1"/>
        </dgm:presLayoutVars>
      </dgm:prSet>
      <dgm:spPr/>
    </dgm:pt>
    <dgm:pt modelId="{D6C6EB9B-FEEE-4380-AF97-61E55BE28CC8}" type="pres">
      <dgm:prSet presAssocID="{6A9E3E88-2410-42C6-9626-B53AA1B81DA2}" presName="downArrow" presStyleLbl="node1" presStyleIdx="1" presStyleCnt="2"/>
      <dgm:spPr/>
    </dgm:pt>
    <dgm:pt modelId="{3455C088-F59A-4799-B1CD-45A5B2B26F15}" type="pres">
      <dgm:prSet presAssocID="{6A9E3E88-2410-42C6-9626-B53AA1B81DA2}" presName="downArrowText" presStyleLbl="revTx" presStyleIdx="1" presStyleCnt="2">
        <dgm:presLayoutVars>
          <dgm:chMax val="0"/>
          <dgm:bulletEnabled val="1"/>
        </dgm:presLayoutVars>
      </dgm:prSet>
      <dgm:spPr/>
    </dgm:pt>
  </dgm:ptLst>
  <dgm:cxnLst>
    <dgm:cxn modelId="{D01DF903-50C6-424C-8798-9D9CB168316F}" type="presOf" srcId="{D492555C-60BF-4957-8E31-99B49FA2FD25}" destId="{7AE5354A-DE73-4BF9-B0D8-CFE85A4A134B}" srcOrd="0" destOrd="0" presId="urn:microsoft.com/office/officeart/2005/8/layout/arrow4"/>
    <dgm:cxn modelId="{FAF8C708-EC51-465F-902C-1CBC335555AA}" type="presOf" srcId="{6A9E3E88-2410-42C6-9626-B53AA1B81DA2}" destId="{3455C088-F59A-4799-B1CD-45A5B2B26F15}" srcOrd="0" destOrd="0" presId="urn:microsoft.com/office/officeart/2005/8/layout/arrow4"/>
    <dgm:cxn modelId="{ED769D0E-8303-4048-A1C7-584C20C6D9E0}" type="presOf" srcId="{4A2B9B74-2C6F-44F6-A2D6-B046149B36E5}" destId="{CD38836A-8859-469D-ADA8-7D9AA54A395D}" srcOrd="0" destOrd="0" presId="urn:microsoft.com/office/officeart/2005/8/layout/arrow4"/>
    <dgm:cxn modelId="{C12B3BF5-CD24-4D47-B752-88E5B9009B95}" srcId="{4A2B9B74-2C6F-44F6-A2D6-B046149B36E5}" destId="{6A9E3E88-2410-42C6-9626-B53AA1B81DA2}" srcOrd="1" destOrd="0" parTransId="{8132B8C0-7670-4667-A1CF-F3DB9A0A7628}" sibTransId="{1666175E-4E77-43C9-946A-B45774FB0F16}"/>
    <dgm:cxn modelId="{AAC428FB-F640-4B2A-BC0D-77F17294D10A}" srcId="{4A2B9B74-2C6F-44F6-A2D6-B046149B36E5}" destId="{D492555C-60BF-4957-8E31-99B49FA2FD25}" srcOrd="0" destOrd="0" parTransId="{0AABFDD4-CABB-41BF-B63E-EA23437F0449}" sibTransId="{0C7A2E23-4A78-48A8-871F-25AD27E93402}"/>
    <dgm:cxn modelId="{4C78D48D-B116-41F4-A765-331EC0F7DE05}" type="presParOf" srcId="{CD38836A-8859-469D-ADA8-7D9AA54A395D}" destId="{332BA6A8-2299-4BEC-9706-51423437724C}" srcOrd="0" destOrd="0" presId="urn:microsoft.com/office/officeart/2005/8/layout/arrow4"/>
    <dgm:cxn modelId="{301533D6-A5F2-4BCC-9678-1DA1A02A8EFF}" type="presParOf" srcId="{CD38836A-8859-469D-ADA8-7D9AA54A395D}" destId="{7AE5354A-DE73-4BF9-B0D8-CFE85A4A134B}" srcOrd="1" destOrd="0" presId="urn:microsoft.com/office/officeart/2005/8/layout/arrow4"/>
    <dgm:cxn modelId="{238BB183-FA59-4968-B77F-227342F2AB73}" type="presParOf" srcId="{CD38836A-8859-469D-ADA8-7D9AA54A395D}" destId="{D6C6EB9B-FEEE-4380-AF97-61E55BE28CC8}" srcOrd="2" destOrd="0" presId="urn:microsoft.com/office/officeart/2005/8/layout/arrow4"/>
    <dgm:cxn modelId="{5B648F64-26D3-4F3F-9DC8-9B19560DFC27}" type="presParOf" srcId="{CD38836A-8859-469D-ADA8-7D9AA54A395D}" destId="{3455C088-F59A-4799-B1CD-45A5B2B26F15}" srcOrd="3" destOrd="0" presId="urn:microsoft.com/office/officeart/2005/8/layout/arrow4"/>
  </dgm:cxnLst>
  <dgm:bg>
    <a:noFill/>
  </dgm:bg>
  <dgm:whole>
    <a:ln w="19050"/>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A2B9B74-2C6F-44F6-A2D6-B046149B36E5}" type="doc">
      <dgm:prSet loTypeId="urn:microsoft.com/office/officeart/2009/3/layout/SnapshotPictureList" loCatId="picture" qsTypeId="urn:microsoft.com/office/officeart/2005/8/quickstyle/simple1" qsCatId="simple" csTypeId="urn:microsoft.com/office/officeart/2005/8/colors/accent1_2" csCatId="accent1" phldr="1"/>
      <dgm:spPr/>
      <dgm:t>
        <a:bodyPr/>
        <a:lstStyle/>
        <a:p>
          <a:endParaRPr lang="it-IT"/>
        </a:p>
      </dgm:t>
    </dgm:pt>
    <dgm:pt modelId="{D492555C-60BF-4957-8E31-99B49FA2FD25}">
      <dgm:prSet custT="1"/>
      <dgm:spPr>
        <a:ln w="19050">
          <a:solidFill>
            <a:srgbClr val="243FFF"/>
          </a:solidFill>
        </a:ln>
      </dgm:spPr>
      <dgm:t>
        <a:bodyPr/>
        <a:lstStyle/>
        <a:p>
          <a:r>
            <a:rPr lang="en-US" sz="1200" b="0" i="0" dirty="0">
              <a:solidFill>
                <a:srgbClr val="000000"/>
              </a:solidFill>
              <a:effectLst/>
              <a:latin typeface="Georgia" panose="02040502050405020303" pitchFamily="18" charset="0"/>
            </a:rPr>
            <a:t>In 2021, the total funding among US-based digital health startups amounted to $29.1B across 729 deals, </a:t>
          </a:r>
          <a:r>
            <a:rPr lang="en-US" sz="1200" b="0" i="0" dirty="0">
              <a:solidFill>
                <a:schemeClr val="tx1"/>
              </a:solidFill>
              <a:effectLst/>
              <a:latin typeface="Georgia" panose="02040502050405020303" pitchFamily="18" charset="0"/>
            </a:rPr>
            <a:t>with an average deal size of $39.9M. Overall investment nearly doubled </a:t>
          </a:r>
          <a:r>
            <a:rPr lang="en-US" sz="1200" b="0" i="0" u="none" strike="noStrike" dirty="0">
              <a:solidFill>
                <a:schemeClr val="tx1"/>
              </a:solidFill>
              <a:effectLst/>
              <a:latin typeface="Georgia" panose="02040502050405020303" pitchFamily="18" charset="0"/>
            </a:rPr>
            <a:t>2020’s $14.9B former record haul</a:t>
          </a:r>
          <a:r>
            <a:rPr lang="en-US" sz="1200" b="0" i="0" dirty="0">
              <a:solidFill>
                <a:schemeClr val="tx1"/>
              </a:solidFill>
              <a:effectLst/>
              <a:latin typeface="Georgia" panose="02040502050405020303" pitchFamily="18" charset="0"/>
            </a:rPr>
            <a:t>.</a:t>
          </a:r>
          <a:r>
            <a:rPr lang="en-US" sz="1200" b="0" i="0" dirty="0">
              <a:solidFill>
                <a:schemeClr val="tx1"/>
              </a:solidFill>
              <a:latin typeface="Georgia" panose="02040502050405020303" pitchFamily="18" charset="0"/>
            </a:rPr>
            <a:t> </a:t>
          </a:r>
          <a:endParaRPr lang="it-IT" sz="1200" dirty="0">
            <a:solidFill>
              <a:schemeClr val="tx1"/>
            </a:solidFill>
            <a:latin typeface="Georgia" panose="02040502050405020303" pitchFamily="18" charset="0"/>
          </a:endParaRPr>
        </a:p>
      </dgm:t>
    </dgm:pt>
    <dgm:pt modelId="{0AABFDD4-CABB-41BF-B63E-EA23437F0449}" type="parTrans" cxnId="{AAC428FB-F640-4B2A-BC0D-77F17294D10A}">
      <dgm:prSet/>
      <dgm:spPr/>
      <dgm:t>
        <a:bodyPr/>
        <a:lstStyle/>
        <a:p>
          <a:endParaRPr lang="it-IT"/>
        </a:p>
      </dgm:t>
    </dgm:pt>
    <dgm:pt modelId="{0C7A2E23-4A78-48A8-871F-25AD27E93402}" type="sibTrans" cxnId="{AAC428FB-F640-4B2A-BC0D-77F17294D10A}">
      <dgm:prSet/>
      <dgm:spPr/>
      <dgm:t>
        <a:bodyPr/>
        <a:lstStyle/>
        <a:p>
          <a:endParaRPr lang="it-IT"/>
        </a:p>
      </dgm:t>
    </dgm:pt>
    <dgm:pt modelId="{F434477B-BD78-44A5-8522-3094F06CE651}" type="pres">
      <dgm:prSet presAssocID="{4A2B9B74-2C6F-44F6-A2D6-B046149B36E5}" presName="Name0" presStyleCnt="0">
        <dgm:presLayoutVars>
          <dgm:chMax/>
          <dgm:chPref/>
          <dgm:dir/>
          <dgm:animLvl val="lvl"/>
        </dgm:presLayoutVars>
      </dgm:prSet>
      <dgm:spPr/>
    </dgm:pt>
    <dgm:pt modelId="{E184F158-9B03-4C8C-AB5C-0C810F1E3340}" type="pres">
      <dgm:prSet presAssocID="{D492555C-60BF-4957-8E31-99B49FA2FD25}" presName="composite" presStyleCnt="0"/>
      <dgm:spPr/>
    </dgm:pt>
    <dgm:pt modelId="{671C6F32-FB09-4BB5-A008-A704E30FF951}" type="pres">
      <dgm:prSet presAssocID="{D492555C-60BF-4957-8E31-99B49FA2FD25}" presName="ParentAccentShape" presStyleLbl="trBgShp" presStyleIdx="0" presStyleCnt="1" custScaleX="177815" custScaleY="111982"/>
      <dgm:spPr/>
    </dgm:pt>
    <dgm:pt modelId="{6D508D29-0DCB-4923-884F-6F07952A03CE}" type="pres">
      <dgm:prSet presAssocID="{D492555C-60BF-4957-8E31-99B49FA2FD25}" presName="ParentText" presStyleLbl="revTx" presStyleIdx="0" presStyleCnt="2" custScaleX="120866" custScaleY="146279">
        <dgm:presLayoutVars>
          <dgm:chMax val="1"/>
          <dgm:chPref val="1"/>
          <dgm:bulletEnabled val="1"/>
        </dgm:presLayoutVars>
      </dgm:prSet>
      <dgm:spPr/>
    </dgm:pt>
    <dgm:pt modelId="{4CCDA562-BBD7-4AF9-A15F-ED24400D875C}" type="pres">
      <dgm:prSet presAssocID="{D492555C-60BF-4957-8E31-99B49FA2FD25}" presName="ChildText" presStyleLbl="revTx" presStyleIdx="1" presStyleCnt="2">
        <dgm:presLayoutVars>
          <dgm:chMax val="0"/>
          <dgm:chPref val="0"/>
        </dgm:presLayoutVars>
      </dgm:prSet>
      <dgm:spPr/>
    </dgm:pt>
    <dgm:pt modelId="{C49BDDA3-E157-467E-9922-8E3C2EF0D452}" type="pres">
      <dgm:prSet presAssocID="{D492555C-60BF-4957-8E31-99B49FA2FD25}" presName="ChildAccentShape" presStyleLbl="trBgShp" presStyleIdx="0" presStyleCnt="1"/>
      <dgm:spPr/>
    </dgm:pt>
    <dgm:pt modelId="{E8F0FA1D-BB11-4E44-A389-B3C2EDA4FFF4}" type="pres">
      <dgm:prSet presAssocID="{D492555C-60BF-4957-8E31-99B49FA2FD25}" presName="Image" presStyleLbl="alignImgPlace1" presStyleIdx="0" presStyleCnt="1" custScaleY="81225" custLinFactNeighborY="-1074"/>
      <dgm:spPr/>
    </dgm:pt>
  </dgm:ptLst>
  <dgm:cxnLst>
    <dgm:cxn modelId="{59C04377-C27C-4FAE-A7DA-DF90694FE7E0}" type="presOf" srcId="{4A2B9B74-2C6F-44F6-A2D6-B046149B36E5}" destId="{F434477B-BD78-44A5-8522-3094F06CE651}" srcOrd="0" destOrd="0" presId="urn:microsoft.com/office/officeart/2009/3/layout/SnapshotPictureList"/>
    <dgm:cxn modelId="{A14CC7B0-8C2B-479A-B71A-AA7EB29A834A}" type="presOf" srcId="{D492555C-60BF-4957-8E31-99B49FA2FD25}" destId="{6D508D29-0DCB-4923-884F-6F07952A03CE}" srcOrd="0" destOrd="0" presId="urn:microsoft.com/office/officeart/2009/3/layout/SnapshotPictureList"/>
    <dgm:cxn modelId="{AAC428FB-F640-4B2A-BC0D-77F17294D10A}" srcId="{4A2B9B74-2C6F-44F6-A2D6-B046149B36E5}" destId="{D492555C-60BF-4957-8E31-99B49FA2FD25}" srcOrd="0" destOrd="0" parTransId="{0AABFDD4-CABB-41BF-B63E-EA23437F0449}" sibTransId="{0C7A2E23-4A78-48A8-871F-25AD27E93402}"/>
    <dgm:cxn modelId="{86BA6464-127E-4658-8F25-AD15EEAF7A4F}" type="presParOf" srcId="{F434477B-BD78-44A5-8522-3094F06CE651}" destId="{E184F158-9B03-4C8C-AB5C-0C810F1E3340}" srcOrd="0" destOrd="0" presId="urn:microsoft.com/office/officeart/2009/3/layout/SnapshotPictureList"/>
    <dgm:cxn modelId="{669E4119-2240-4673-AECD-CD1885F683A1}" type="presParOf" srcId="{E184F158-9B03-4C8C-AB5C-0C810F1E3340}" destId="{671C6F32-FB09-4BB5-A008-A704E30FF951}" srcOrd="0" destOrd="0" presId="urn:microsoft.com/office/officeart/2009/3/layout/SnapshotPictureList"/>
    <dgm:cxn modelId="{121AD534-D07E-402E-8C45-5341086E6517}" type="presParOf" srcId="{E184F158-9B03-4C8C-AB5C-0C810F1E3340}" destId="{6D508D29-0DCB-4923-884F-6F07952A03CE}" srcOrd="1" destOrd="0" presId="urn:microsoft.com/office/officeart/2009/3/layout/SnapshotPictureList"/>
    <dgm:cxn modelId="{14345D51-F221-4C81-BE20-C13ECE1D1FB5}" type="presParOf" srcId="{E184F158-9B03-4C8C-AB5C-0C810F1E3340}" destId="{4CCDA562-BBD7-4AF9-A15F-ED24400D875C}" srcOrd="2" destOrd="0" presId="urn:microsoft.com/office/officeart/2009/3/layout/SnapshotPictureList"/>
    <dgm:cxn modelId="{F1754A50-6998-4B5E-A617-A63DEF7E0DCB}" type="presParOf" srcId="{E184F158-9B03-4C8C-AB5C-0C810F1E3340}" destId="{C49BDDA3-E157-467E-9922-8E3C2EF0D452}" srcOrd="3" destOrd="0" presId="urn:microsoft.com/office/officeart/2009/3/layout/SnapshotPictureList"/>
    <dgm:cxn modelId="{FD36E8D4-DF50-4016-80DA-7BE6F4BC4F57}" type="presParOf" srcId="{E184F158-9B03-4C8C-AB5C-0C810F1E3340}" destId="{E8F0FA1D-BB11-4E44-A389-B3C2EDA4FFF4}" srcOrd="4" destOrd="0" presId="urn:microsoft.com/office/officeart/2009/3/layout/SnapshotPictureList"/>
  </dgm:cxnLst>
  <dgm:bg>
    <a:noFill/>
  </dgm:bg>
  <dgm:whole>
    <a:ln w="19050"/>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A2B9B74-2C6F-44F6-A2D6-B046149B36E5}" type="doc">
      <dgm:prSet loTypeId="urn:microsoft.com/office/officeart/2009/3/layout/SnapshotPictureList" loCatId="picture" qsTypeId="urn:microsoft.com/office/officeart/2005/8/quickstyle/simple1" qsCatId="simple" csTypeId="urn:microsoft.com/office/officeart/2005/8/colors/accent1_2" csCatId="accent1" phldr="1"/>
      <dgm:spPr/>
      <dgm:t>
        <a:bodyPr/>
        <a:lstStyle/>
        <a:p>
          <a:endParaRPr lang="it-IT"/>
        </a:p>
      </dgm:t>
    </dgm:pt>
    <dgm:pt modelId="{F434477B-BD78-44A5-8522-3094F06CE651}" type="pres">
      <dgm:prSet presAssocID="{4A2B9B74-2C6F-44F6-A2D6-B046149B36E5}" presName="Name0" presStyleCnt="0">
        <dgm:presLayoutVars>
          <dgm:chMax/>
          <dgm:chPref/>
          <dgm:dir/>
          <dgm:animLvl val="lvl"/>
        </dgm:presLayoutVars>
      </dgm:prSet>
      <dgm:spPr/>
    </dgm:pt>
  </dgm:ptLst>
  <dgm:cxnLst>
    <dgm:cxn modelId="{59C04377-C27C-4FAE-A7DA-DF90694FE7E0}" type="presOf" srcId="{4A2B9B74-2C6F-44F6-A2D6-B046149B36E5}" destId="{F434477B-BD78-44A5-8522-3094F06CE651}" srcOrd="0" destOrd="0" presId="urn:microsoft.com/office/officeart/2009/3/layout/SnapshotPictureList"/>
  </dgm:cxnLst>
  <dgm:bg>
    <a:noFill/>
  </dgm:bg>
  <dgm:whole>
    <a:ln w="19050"/>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BD01287-49D1-4DF8-8F8C-45E6664B8E5D}" type="doc">
      <dgm:prSet loTypeId="urn:microsoft.com/office/officeart/2005/8/layout/hList7" loCatId="list" qsTypeId="urn:microsoft.com/office/officeart/2005/8/quickstyle/simple1" qsCatId="simple" csTypeId="urn:microsoft.com/office/officeart/2005/8/colors/accent1_2" csCatId="accent1" phldr="1"/>
      <dgm:spPr/>
    </dgm:pt>
    <dgm:pt modelId="{6CF3FA7C-4F6C-4F28-83D0-2C51360EB670}">
      <dgm:prSet phldrT="[Testo]"/>
      <dgm:spPr/>
      <dgm:t>
        <a:bodyPr/>
        <a:lstStyle/>
        <a:p>
          <a:r>
            <a:rPr lang="it-IT" dirty="0">
              <a:latin typeface="Georgia" panose="02040502050405020303" pitchFamily="18" charset="0"/>
            </a:rPr>
            <a:t>Analytics &amp; AI Health</a:t>
          </a:r>
        </a:p>
      </dgm:t>
    </dgm:pt>
    <dgm:pt modelId="{CB8530C7-40BD-44F8-9F1C-0850337D755B}" type="parTrans" cxnId="{434ECF46-03EA-4186-9CC7-0868EB1256F9}">
      <dgm:prSet/>
      <dgm:spPr/>
      <dgm:t>
        <a:bodyPr/>
        <a:lstStyle/>
        <a:p>
          <a:endParaRPr lang="it-IT"/>
        </a:p>
      </dgm:t>
    </dgm:pt>
    <dgm:pt modelId="{D3D820E0-108B-4F88-934A-6BB102E3D410}" type="sibTrans" cxnId="{434ECF46-03EA-4186-9CC7-0868EB1256F9}">
      <dgm:prSet/>
      <dgm:spPr/>
      <dgm:t>
        <a:bodyPr/>
        <a:lstStyle/>
        <a:p>
          <a:endParaRPr lang="it-IT"/>
        </a:p>
      </dgm:t>
    </dgm:pt>
    <dgm:pt modelId="{EA591FAA-E3EF-466D-9CF0-EBE96277D3F5}">
      <dgm:prSet phldrT="[Testo]"/>
      <dgm:spPr/>
      <dgm:t>
        <a:bodyPr/>
        <a:lstStyle/>
        <a:p>
          <a:r>
            <a:rPr lang="it-IT" dirty="0" err="1">
              <a:latin typeface="Georgia" panose="02040502050405020303" pitchFamily="18" charset="0"/>
            </a:rPr>
            <a:t>Diagnostics</a:t>
          </a:r>
          <a:endParaRPr lang="it-IT" dirty="0">
            <a:latin typeface="Georgia" panose="02040502050405020303" pitchFamily="18" charset="0"/>
          </a:endParaRPr>
        </a:p>
      </dgm:t>
    </dgm:pt>
    <dgm:pt modelId="{33565928-96EA-4AE3-BCE8-FF352C13EE96}" type="parTrans" cxnId="{1073D1E7-DB14-442A-8BC2-84F72C92DA49}">
      <dgm:prSet/>
      <dgm:spPr/>
      <dgm:t>
        <a:bodyPr/>
        <a:lstStyle/>
        <a:p>
          <a:endParaRPr lang="it-IT"/>
        </a:p>
      </dgm:t>
    </dgm:pt>
    <dgm:pt modelId="{4E95794B-5952-41AB-A446-92B0A1BEF8F0}" type="sibTrans" cxnId="{1073D1E7-DB14-442A-8BC2-84F72C92DA49}">
      <dgm:prSet/>
      <dgm:spPr/>
      <dgm:t>
        <a:bodyPr/>
        <a:lstStyle/>
        <a:p>
          <a:endParaRPr lang="it-IT"/>
        </a:p>
      </dgm:t>
    </dgm:pt>
    <dgm:pt modelId="{CF1C178E-6F79-4AF9-8D1D-3E84EA747498}">
      <dgm:prSet phldrT="[Testo]"/>
      <dgm:spPr/>
      <dgm:t>
        <a:bodyPr/>
        <a:lstStyle/>
        <a:p>
          <a:r>
            <a:rPr lang="it-IT" dirty="0">
              <a:latin typeface="Georgia" panose="02040502050405020303" pitchFamily="18" charset="0"/>
            </a:rPr>
            <a:t>Electronic Health</a:t>
          </a:r>
        </a:p>
      </dgm:t>
    </dgm:pt>
    <dgm:pt modelId="{DD467ABB-A3F7-435C-A194-DEA7A0E28F34}" type="parTrans" cxnId="{0C348ACF-594A-45C5-95D3-90541FFEE788}">
      <dgm:prSet/>
      <dgm:spPr/>
      <dgm:t>
        <a:bodyPr/>
        <a:lstStyle/>
        <a:p>
          <a:endParaRPr lang="it-IT"/>
        </a:p>
      </dgm:t>
    </dgm:pt>
    <dgm:pt modelId="{AB3A269A-F5BE-41CA-ACCA-BC10E442A969}" type="sibTrans" cxnId="{0C348ACF-594A-45C5-95D3-90541FFEE788}">
      <dgm:prSet/>
      <dgm:spPr/>
      <dgm:t>
        <a:bodyPr/>
        <a:lstStyle/>
        <a:p>
          <a:endParaRPr lang="it-IT"/>
        </a:p>
      </dgm:t>
    </dgm:pt>
    <dgm:pt modelId="{58B3F0EC-71F7-404A-9694-6DADFB479754}">
      <dgm:prSet phldrT="[Testo]"/>
      <dgm:spPr/>
      <dgm:t>
        <a:bodyPr/>
        <a:lstStyle/>
        <a:p>
          <a:r>
            <a:rPr lang="it-IT" dirty="0" err="1">
              <a:latin typeface="Georgia" panose="02040502050405020303" pitchFamily="18" charset="0"/>
            </a:rPr>
            <a:t>Therapeutics</a:t>
          </a:r>
          <a:endParaRPr lang="it-IT" dirty="0">
            <a:latin typeface="Georgia" panose="02040502050405020303" pitchFamily="18" charset="0"/>
          </a:endParaRPr>
        </a:p>
      </dgm:t>
    </dgm:pt>
    <dgm:pt modelId="{7E532BAC-C91D-4943-9D92-A8BB34974011}" type="parTrans" cxnId="{3EAD4B02-86B1-46F0-AF02-A48ED4857E54}">
      <dgm:prSet/>
      <dgm:spPr/>
      <dgm:t>
        <a:bodyPr/>
        <a:lstStyle/>
        <a:p>
          <a:endParaRPr lang="it-IT"/>
        </a:p>
      </dgm:t>
    </dgm:pt>
    <dgm:pt modelId="{D39F06B0-7E2E-4C99-B1F6-D895A656564E}" type="sibTrans" cxnId="{3EAD4B02-86B1-46F0-AF02-A48ED4857E54}">
      <dgm:prSet/>
      <dgm:spPr/>
      <dgm:t>
        <a:bodyPr/>
        <a:lstStyle/>
        <a:p>
          <a:endParaRPr lang="it-IT"/>
        </a:p>
      </dgm:t>
    </dgm:pt>
    <dgm:pt modelId="{57EA4A10-48AD-4B9A-A5FA-8842DD2CCCAA}">
      <dgm:prSet phldrT="[Testo]"/>
      <dgm:spPr/>
      <dgm:t>
        <a:bodyPr/>
        <a:lstStyle/>
        <a:p>
          <a:r>
            <a:rPr lang="it-IT" dirty="0">
              <a:latin typeface="Georgia" panose="02040502050405020303" pitchFamily="18" charset="0"/>
            </a:rPr>
            <a:t>Telemedicine</a:t>
          </a:r>
        </a:p>
      </dgm:t>
    </dgm:pt>
    <dgm:pt modelId="{5654D15C-313F-477A-AA7A-5CD8D19FABB3}" type="parTrans" cxnId="{080FF467-E372-44CA-B4BE-AC36DAD54C39}">
      <dgm:prSet/>
      <dgm:spPr/>
      <dgm:t>
        <a:bodyPr/>
        <a:lstStyle/>
        <a:p>
          <a:endParaRPr lang="it-IT"/>
        </a:p>
      </dgm:t>
    </dgm:pt>
    <dgm:pt modelId="{A939430F-CF59-41ED-ABCB-B25C84267509}" type="sibTrans" cxnId="{080FF467-E372-44CA-B4BE-AC36DAD54C39}">
      <dgm:prSet/>
      <dgm:spPr/>
      <dgm:t>
        <a:bodyPr/>
        <a:lstStyle/>
        <a:p>
          <a:endParaRPr lang="it-IT"/>
        </a:p>
      </dgm:t>
    </dgm:pt>
    <dgm:pt modelId="{9A40C348-12A0-4902-B946-828AC839C870}" type="pres">
      <dgm:prSet presAssocID="{FBD01287-49D1-4DF8-8F8C-45E6664B8E5D}" presName="Name0" presStyleCnt="0">
        <dgm:presLayoutVars>
          <dgm:dir/>
          <dgm:resizeHandles val="exact"/>
        </dgm:presLayoutVars>
      </dgm:prSet>
      <dgm:spPr/>
    </dgm:pt>
    <dgm:pt modelId="{7385FB5F-D815-4077-8C6D-240042B89CF5}" type="pres">
      <dgm:prSet presAssocID="{FBD01287-49D1-4DF8-8F8C-45E6664B8E5D}" presName="fgShape" presStyleLbl="fgShp" presStyleIdx="0" presStyleCnt="1"/>
      <dgm:spPr/>
    </dgm:pt>
    <dgm:pt modelId="{64567594-11B8-4486-9504-901F665220DB}" type="pres">
      <dgm:prSet presAssocID="{FBD01287-49D1-4DF8-8F8C-45E6664B8E5D}" presName="linComp" presStyleCnt="0"/>
      <dgm:spPr/>
    </dgm:pt>
    <dgm:pt modelId="{82EAB2EB-1DE1-49E3-9ED9-13044D84560D}" type="pres">
      <dgm:prSet presAssocID="{6CF3FA7C-4F6C-4F28-83D0-2C51360EB670}" presName="compNode" presStyleCnt="0"/>
      <dgm:spPr/>
    </dgm:pt>
    <dgm:pt modelId="{C7EAD67B-12EF-4F2A-8C88-4ED1AC03EF29}" type="pres">
      <dgm:prSet presAssocID="{6CF3FA7C-4F6C-4F28-83D0-2C51360EB670}" presName="bkgdShape" presStyleLbl="node1" presStyleIdx="0" presStyleCnt="5"/>
      <dgm:spPr/>
    </dgm:pt>
    <dgm:pt modelId="{12E4E718-4F18-4077-979C-379D4925265A}" type="pres">
      <dgm:prSet presAssocID="{6CF3FA7C-4F6C-4F28-83D0-2C51360EB670}" presName="nodeTx" presStyleLbl="node1" presStyleIdx="0" presStyleCnt="5">
        <dgm:presLayoutVars>
          <dgm:bulletEnabled val="1"/>
        </dgm:presLayoutVars>
      </dgm:prSet>
      <dgm:spPr/>
    </dgm:pt>
    <dgm:pt modelId="{A75A65BA-25B8-488B-A423-1D828C7660F3}" type="pres">
      <dgm:prSet presAssocID="{6CF3FA7C-4F6C-4F28-83D0-2C51360EB670}" presName="invisiNode" presStyleLbl="node1" presStyleIdx="0" presStyleCnt="5"/>
      <dgm:spPr/>
    </dgm:pt>
    <dgm:pt modelId="{6DCE6E38-6E18-4D2E-8EF6-7697D1452C88}" type="pres">
      <dgm:prSet presAssocID="{6CF3FA7C-4F6C-4F28-83D0-2C51360EB670}" presName="imagNode" presStyleLbl="fgImgPlace1" presStyleIdx="0" presStyleCnt="5"/>
      <dgm:spPr>
        <a:blipFill rotWithShape="1">
          <a:blip xmlns:r="http://schemas.openxmlformats.org/officeDocument/2006/relationships" r:embed="rId1"/>
          <a:srcRect/>
          <a:stretch>
            <a:fillRect l="-25000" r="-25000"/>
          </a:stretch>
        </a:blipFill>
      </dgm:spPr>
    </dgm:pt>
    <dgm:pt modelId="{E0CEC39D-4709-4AFA-B905-689A574177F7}" type="pres">
      <dgm:prSet presAssocID="{D3D820E0-108B-4F88-934A-6BB102E3D410}" presName="sibTrans" presStyleLbl="sibTrans2D1" presStyleIdx="0" presStyleCnt="0"/>
      <dgm:spPr/>
    </dgm:pt>
    <dgm:pt modelId="{5D63C2C7-122C-4A43-AD3E-891F1D3EF504}" type="pres">
      <dgm:prSet presAssocID="{EA591FAA-E3EF-466D-9CF0-EBE96277D3F5}" presName="compNode" presStyleCnt="0"/>
      <dgm:spPr/>
    </dgm:pt>
    <dgm:pt modelId="{3822FC47-0133-4FAB-ABDE-14EE0E5713C5}" type="pres">
      <dgm:prSet presAssocID="{EA591FAA-E3EF-466D-9CF0-EBE96277D3F5}" presName="bkgdShape" presStyleLbl="node1" presStyleIdx="1" presStyleCnt="5"/>
      <dgm:spPr/>
    </dgm:pt>
    <dgm:pt modelId="{3C6C196C-1825-4B14-86D5-60EC9DD91DA9}" type="pres">
      <dgm:prSet presAssocID="{EA591FAA-E3EF-466D-9CF0-EBE96277D3F5}" presName="nodeTx" presStyleLbl="node1" presStyleIdx="1" presStyleCnt="5">
        <dgm:presLayoutVars>
          <dgm:bulletEnabled val="1"/>
        </dgm:presLayoutVars>
      </dgm:prSet>
      <dgm:spPr/>
    </dgm:pt>
    <dgm:pt modelId="{628C02D9-BF67-41C1-8D2B-9DA5BD831DAA}" type="pres">
      <dgm:prSet presAssocID="{EA591FAA-E3EF-466D-9CF0-EBE96277D3F5}" presName="invisiNode" presStyleLbl="node1" presStyleIdx="1" presStyleCnt="5"/>
      <dgm:spPr/>
    </dgm:pt>
    <dgm:pt modelId="{489C50A4-6EDE-4BBC-801B-3B3677D51C92}" type="pres">
      <dgm:prSet presAssocID="{EA591FAA-E3EF-466D-9CF0-EBE96277D3F5}" presName="imagNode" presStyleLbl="fgImgPlace1" presStyleIdx="1" presStyleCnt="5"/>
      <dgm:spPr>
        <a:blipFill rotWithShape="1">
          <a:blip xmlns:r="http://schemas.openxmlformats.org/officeDocument/2006/relationships" r:embed="rId2"/>
          <a:srcRect/>
          <a:stretch>
            <a:fillRect/>
          </a:stretch>
        </a:blipFill>
      </dgm:spPr>
    </dgm:pt>
    <dgm:pt modelId="{6EA060D9-E213-4675-BA14-20FC09D9819F}" type="pres">
      <dgm:prSet presAssocID="{4E95794B-5952-41AB-A446-92B0A1BEF8F0}" presName="sibTrans" presStyleLbl="sibTrans2D1" presStyleIdx="0" presStyleCnt="0"/>
      <dgm:spPr/>
    </dgm:pt>
    <dgm:pt modelId="{835F87FF-82AA-4A03-A173-BCC26AC63A83}" type="pres">
      <dgm:prSet presAssocID="{CF1C178E-6F79-4AF9-8D1D-3E84EA747498}" presName="compNode" presStyleCnt="0"/>
      <dgm:spPr/>
    </dgm:pt>
    <dgm:pt modelId="{71DBA60B-EB94-4829-969A-58544B385F52}" type="pres">
      <dgm:prSet presAssocID="{CF1C178E-6F79-4AF9-8D1D-3E84EA747498}" presName="bkgdShape" presStyleLbl="node1" presStyleIdx="2" presStyleCnt="5"/>
      <dgm:spPr/>
    </dgm:pt>
    <dgm:pt modelId="{035CB6DA-0AAE-4609-8A66-DE380D6CAD3C}" type="pres">
      <dgm:prSet presAssocID="{CF1C178E-6F79-4AF9-8D1D-3E84EA747498}" presName="nodeTx" presStyleLbl="node1" presStyleIdx="2" presStyleCnt="5">
        <dgm:presLayoutVars>
          <dgm:bulletEnabled val="1"/>
        </dgm:presLayoutVars>
      </dgm:prSet>
      <dgm:spPr/>
    </dgm:pt>
    <dgm:pt modelId="{2B0FB686-DD90-4ACB-9C21-4FA6D7AFC7C4}" type="pres">
      <dgm:prSet presAssocID="{CF1C178E-6F79-4AF9-8D1D-3E84EA747498}" presName="invisiNode" presStyleLbl="node1" presStyleIdx="2" presStyleCnt="5"/>
      <dgm:spPr/>
    </dgm:pt>
    <dgm:pt modelId="{F0D77FC2-92C2-4E90-90CE-88B7D2FEE0FD}" type="pres">
      <dgm:prSet presAssocID="{CF1C178E-6F79-4AF9-8D1D-3E84EA747498}" presName="imagNode" presStyleLbl="fgImgPlace1" presStyleIdx="2" presStyleCnt="5"/>
      <dgm:spPr>
        <a:blipFill rotWithShape="1">
          <a:blip xmlns:r="http://schemas.openxmlformats.org/officeDocument/2006/relationships" r:embed="rId3"/>
          <a:srcRect/>
          <a:stretch>
            <a:fillRect/>
          </a:stretch>
        </a:blipFill>
      </dgm:spPr>
    </dgm:pt>
    <dgm:pt modelId="{B59C29E4-409F-4AEC-88E5-879A19094F4D}" type="pres">
      <dgm:prSet presAssocID="{AB3A269A-F5BE-41CA-ACCA-BC10E442A969}" presName="sibTrans" presStyleLbl="sibTrans2D1" presStyleIdx="0" presStyleCnt="0"/>
      <dgm:spPr/>
    </dgm:pt>
    <dgm:pt modelId="{03F7505E-3D1E-4BCC-8647-1BF17CBDF35C}" type="pres">
      <dgm:prSet presAssocID="{57EA4A10-48AD-4B9A-A5FA-8842DD2CCCAA}" presName="compNode" presStyleCnt="0"/>
      <dgm:spPr/>
    </dgm:pt>
    <dgm:pt modelId="{5ABE8E70-7A07-4886-9EA3-BC9E3CFF2CA6}" type="pres">
      <dgm:prSet presAssocID="{57EA4A10-48AD-4B9A-A5FA-8842DD2CCCAA}" presName="bkgdShape" presStyleLbl="node1" presStyleIdx="3" presStyleCnt="5"/>
      <dgm:spPr/>
    </dgm:pt>
    <dgm:pt modelId="{D5BF2C45-4443-48B5-97BA-C81D37C747A1}" type="pres">
      <dgm:prSet presAssocID="{57EA4A10-48AD-4B9A-A5FA-8842DD2CCCAA}" presName="nodeTx" presStyleLbl="node1" presStyleIdx="3" presStyleCnt="5">
        <dgm:presLayoutVars>
          <dgm:bulletEnabled val="1"/>
        </dgm:presLayoutVars>
      </dgm:prSet>
      <dgm:spPr/>
    </dgm:pt>
    <dgm:pt modelId="{7624FEB8-844F-4EAF-AADC-F9F656CB7BD0}" type="pres">
      <dgm:prSet presAssocID="{57EA4A10-48AD-4B9A-A5FA-8842DD2CCCAA}" presName="invisiNode" presStyleLbl="node1" presStyleIdx="3" presStyleCnt="5"/>
      <dgm:spPr/>
    </dgm:pt>
    <dgm:pt modelId="{BA049811-6D9B-4E15-999B-A9E198AE84D6}" type="pres">
      <dgm:prSet presAssocID="{57EA4A10-48AD-4B9A-A5FA-8842DD2CCCAA}" presName="imagNode" presStyleLbl="fgImgPlace1" presStyleIdx="3" presStyleCnt="5"/>
      <dgm:spPr>
        <a:blipFill rotWithShape="1">
          <a:blip xmlns:r="http://schemas.openxmlformats.org/officeDocument/2006/relationships" r:embed="rId4"/>
          <a:srcRect/>
          <a:stretch>
            <a:fillRect t="-7000" b="-7000"/>
          </a:stretch>
        </a:blipFill>
      </dgm:spPr>
    </dgm:pt>
    <dgm:pt modelId="{5DBB5450-60CE-40F7-B9AD-8F2429CF0028}" type="pres">
      <dgm:prSet presAssocID="{A939430F-CF59-41ED-ABCB-B25C84267509}" presName="sibTrans" presStyleLbl="sibTrans2D1" presStyleIdx="0" presStyleCnt="0"/>
      <dgm:spPr/>
    </dgm:pt>
    <dgm:pt modelId="{F4E28064-AD2A-4EAE-ACF0-09591F402407}" type="pres">
      <dgm:prSet presAssocID="{58B3F0EC-71F7-404A-9694-6DADFB479754}" presName="compNode" presStyleCnt="0"/>
      <dgm:spPr/>
    </dgm:pt>
    <dgm:pt modelId="{5106760E-8F37-4D4C-9515-E1F76B9B587E}" type="pres">
      <dgm:prSet presAssocID="{58B3F0EC-71F7-404A-9694-6DADFB479754}" presName="bkgdShape" presStyleLbl="node1" presStyleIdx="4" presStyleCnt="5"/>
      <dgm:spPr/>
    </dgm:pt>
    <dgm:pt modelId="{0DDA632F-B632-429B-9808-B311ADC7F269}" type="pres">
      <dgm:prSet presAssocID="{58B3F0EC-71F7-404A-9694-6DADFB479754}" presName="nodeTx" presStyleLbl="node1" presStyleIdx="4" presStyleCnt="5">
        <dgm:presLayoutVars>
          <dgm:bulletEnabled val="1"/>
        </dgm:presLayoutVars>
      </dgm:prSet>
      <dgm:spPr/>
    </dgm:pt>
    <dgm:pt modelId="{3939D2DB-B953-4545-B2C2-BB5A738CEF43}" type="pres">
      <dgm:prSet presAssocID="{58B3F0EC-71F7-404A-9694-6DADFB479754}" presName="invisiNode" presStyleLbl="node1" presStyleIdx="4" presStyleCnt="5"/>
      <dgm:spPr/>
    </dgm:pt>
    <dgm:pt modelId="{97084467-318D-4887-BA89-156BDAF77C82}" type="pres">
      <dgm:prSet presAssocID="{58B3F0EC-71F7-404A-9694-6DADFB479754}" presName="imagNode" presStyleLbl="fgImgPlace1" presStyleIdx="4" presStyleCnt="5"/>
      <dgm:spPr>
        <a:blipFill rotWithShape="1">
          <a:blip xmlns:r="http://schemas.openxmlformats.org/officeDocument/2006/relationships" r:embed="rId5"/>
          <a:srcRect/>
          <a:stretch>
            <a:fillRect/>
          </a:stretch>
        </a:blipFill>
      </dgm:spPr>
    </dgm:pt>
  </dgm:ptLst>
  <dgm:cxnLst>
    <dgm:cxn modelId="{C69D0100-32F3-48F2-8E7D-10D4F9C40ED3}" type="presOf" srcId="{CF1C178E-6F79-4AF9-8D1D-3E84EA747498}" destId="{035CB6DA-0AAE-4609-8A66-DE380D6CAD3C}" srcOrd="1" destOrd="0" presId="urn:microsoft.com/office/officeart/2005/8/layout/hList7"/>
    <dgm:cxn modelId="{3EAD4B02-86B1-46F0-AF02-A48ED4857E54}" srcId="{FBD01287-49D1-4DF8-8F8C-45E6664B8E5D}" destId="{58B3F0EC-71F7-404A-9694-6DADFB479754}" srcOrd="4" destOrd="0" parTransId="{7E532BAC-C91D-4943-9D92-A8BB34974011}" sibTransId="{D39F06B0-7E2E-4C99-B1F6-D895A656564E}"/>
    <dgm:cxn modelId="{A27AE017-C129-4AF3-8B80-842D4818316D}" type="presOf" srcId="{D3D820E0-108B-4F88-934A-6BB102E3D410}" destId="{E0CEC39D-4709-4AFA-B905-689A574177F7}" srcOrd="0" destOrd="0" presId="urn:microsoft.com/office/officeart/2005/8/layout/hList7"/>
    <dgm:cxn modelId="{9AF4DA5B-3E73-4D62-A397-55E8AF33AA57}" type="presOf" srcId="{CF1C178E-6F79-4AF9-8D1D-3E84EA747498}" destId="{71DBA60B-EB94-4829-969A-58544B385F52}" srcOrd="0" destOrd="0" presId="urn:microsoft.com/office/officeart/2005/8/layout/hList7"/>
    <dgm:cxn modelId="{435AE05D-AD6F-44DC-85AD-14BE7F5E4213}" type="presOf" srcId="{58B3F0EC-71F7-404A-9694-6DADFB479754}" destId="{0DDA632F-B632-429B-9808-B311ADC7F269}" srcOrd="1" destOrd="0" presId="urn:microsoft.com/office/officeart/2005/8/layout/hList7"/>
    <dgm:cxn modelId="{BB49FD5E-8095-4459-B1B2-F6044C70B024}" type="presOf" srcId="{57EA4A10-48AD-4B9A-A5FA-8842DD2CCCAA}" destId="{5ABE8E70-7A07-4886-9EA3-BC9E3CFF2CA6}" srcOrd="0" destOrd="0" presId="urn:microsoft.com/office/officeart/2005/8/layout/hList7"/>
    <dgm:cxn modelId="{434ECF46-03EA-4186-9CC7-0868EB1256F9}" srcId="{FBD01287-49D1-4DF8-8F8C-45E6664B8E5D}" destId="{6CF3FA7C-4F6C-4F28-83D0-2C51360EB670}" srcOrd="0" destOrd="0" parTransId="{CB8530C7-40BD-44F8-9F1C-0850337D755B}" sibTransId="{D3D820E0-108B-4F88-934A-6BB102E3D410}"/>
    <dgm:cxn modelId="{080FF467-E372-44CA-B4BE-AC36DAD54C39}" srcId="{FBD01287-49D1-4DF8-8F8C-45E6664B8E5D}" destId="{57EA4A10-48AD-4B9A-A5FA-8842DD2CCCAA}" srcOrd="3" destOrd="0" parTransId="{5654D15C-313F-477A-AA7A-5CD8D19FABB3}" sibTransId="{A939430F-CF59-41ED-ABCB-B25C84267509}"/>
    <dgm:cxn modelId="{2938B268-99CE-4757-AF88-A18F52ED570F}" type="presOf" srcId="{58B3F0EC-71F7-404A-9694-6DADFB479754}" destId="{5106760E-8F37-4D4C-9515-E1F76B9B587E}" srcOrd="0" destOrd="0" presId="urn:microsoft.com/office/officeart/2005/8/layout/hList7"/>
    <dgm:cxn modelId="{4ED44475-44F3-440C-9360-04DC1A536947}" type="presOf" srcId="{4E95794B-5952-41AB-A446-92B0A1BEF8F0}" destId="{6EA060D9-E213-4675-BA14-20FC09D9819F}" srcOrd="0" destOrd="0" presId="urn:microsoft.com/office/officeart/2005/8/layout/hList7"/>
    <dgm:cxn modelId="{2B6AC67C-8DA7-47DF-9A36-6089087FFE67}" type="presOf" srcId="{AB3A269A-F5BE-41CA-ACCA-BC10E442A969}" destId="{B59C29E4-409F-4AEC-88E5-879A19094F4D}" srcOrd="0" destOrd="0" presId="urn:microsoft.com/office/officeart/2005/8/layout/hList7"/>
    <dgm:cxn modelId="{B8D1FE82-7E78-4F59-B01D-E4DEAC153877}" type="presOf" srcId="{6CF3FA7C-4F6C-4F28-83D0-2C51360EB670}" destId="{12E4E718-4F18-4077-979C-379D4925265A}" srcOrd="1" destOrd="0" presId="urn:microsoft.com/office/officeart/2005/8/layout/hList7"/>
    <dgm:cxn modelId="{9E1358B5-517E-44B6-9568-9EFE43F49436}" type="presOf" srcId="{6CF3FA7C-4F6C-4F28-83D0-2C51360EB670}" destId="{C7EAD67B-12EF-4F2A-8C88-4ED1AC03EF29}" srcOrd="0" destOrd="0" presId="urn:microsoft.com/office/officeart/2005/8/layout/hList7"/>
    <dgm:cxn modelId="{D79DFAB6-5896-4303-A9DA-1EF39B9C65B1}" type="presOf" srcId="{EA591FAA-E3EF-466D-9CF0-EBE96277D3F5}" destId="{3822FC47-0133-4FAB-ABDE-14EE0E5713C5}" srcOrd="0" destOrd="0" presId="urn:microsoft.com/office/officeart/2005/8/layout/hList7"/>
    <dgm:cxn modelId="{B3FFA2BC-561E-4D78-B668-E0D7681ED48E}" type="presOf" srcId="{FBD01287-49D1-4DF8-8F8C-45E6664B8E5D}" destId="{9A40C348-12A0-4902-B946-828AC839C870}" srcOrd="0" destOrd="0" presId="urn:microsoft.com/office/officeart/2005/8/layout/hList7"/>
    <dgm:cxn modelId="{1848DDBE-55FC-4705-B212-77E720FD05CC}" type="presOf" srcId="{A939430F-CF59-41ED-ABCB-B25C84267509}" destId="{5DBB5450-60CE-40F7-B9AD-8F2429CF0028}" srcOrd="0" destOrd="0" presId="urn:microsoft.com/office/officeart/2005/8/layout/hList7"/>
    <dgm:cxn modelId="{0C348ACF-594A-45C5-95D3-90541FFEE788}" srcId="{FBD01287-49D1-4DF8-8F8C-45E6664B8E5D}" destId="{CF1C178E-6F79-4AF9-8D1D-3E84EA747498}" srcOrd="2" destOrd="0" parTransId="{DD467ABB-A3F7-435C-A194-DEA7A0E28F34}" sibTransId="{AB3A269A-F5BE-41CA-ACCA-BC10E442A969}"/>
    <dgm:cxn modelId="{8ABAD6D2-9CEB-4F8C-BC10-8FA110B4C730}" type="presOf" srcId="{EA591FAA-E3EF-466D-9CF0-EBE96277D3F5}" destId="{3C6C196C-1825-4B14-86D5-60EC9DD91DA9}" srcOrd="1" destOrd="0" presId="urn:microsoft.com/office/officeart/2005/8/layout/hList7"/>
    <dgm:cxn modelId="{1073D1E7-DB14-442A-8BC2-84F72C92DA49}" srcId="{FBD01287-49D1-4DF8-8F8C-45E6664B8E5D}" destId="{EA591FAA-E3EF-466D-9CF0-EBE96277D3F5}" srcOrd="1" destOrd="0" parTransId="{33565928-96EA-4AE3-BCE8-FF352C13EE96}" sibTransId="{4E95794B-5952-41AB-A446-92B0A1BEF8F0}"/>
    <dgm:cxn modelId="{42E65DF4-E857-40BD-A848-B3C96B51F181}" type="presOf" srcId="{57EA4A10-48AD-4B9A-A5FA-8842DD2CCCAA}" destId="{D5BF2C45-4443-48B5-97BA-C81D37C747A1}" srcOrd="1" destOrd="0" presId="urn:microsoft.com/office/officeart/2005/8/layout/hList7"/>
    <dgm:cxn modelId="{B47A16E0-5DFA-4D2C-9ED0-FEB1C610B037}" type="presParOf" srcId="{9A40C348-12A0-4902-B946-828AC839C870}" destId="{7385FB5F-D815-4077-8C6D-240042B89CF5}" srcOrd="0" destOrd="0" presId="urn:microsoft.com/office/officeart/2005/8/layout/hList7"/>
    <dgm:cxn modelId="{09ACE2AC-EF35-4089-882B-4CA5741AFD46}" type="presParOf" srcId="{9A40C348-12A0-4902-B946-828AC839C870}" destId="{64567594-11B8-4486-9504-901F665220DB}" srcOrd="1" destOrd="0" presId="urn:microsoft.com/office/officeart/2005/8/layout/hList7"/>
    <dgm:cxn modelId="{98A839E3-CC61-4236-8AE6-6B87977B37E2}" type="presParOf" srcId="{64567594-11B8-4486-9504-901F665220DB}" destId="{82EAB2EB-1DE1-49E3-9ED9-13044D84560D}" srcOrd="0" destOrd="0" presId="urn:microsoft.com/office/officeart/2005/8/layout/hList7"/>
    <dgm:cxn modelId="{BBBA6E64-BE98-4B7C-9023-177AB5734585}" type="presParOf" srcId="{82EAB2EB-1DE1-49E3-9ED9-13044D84560D}" destId="{C7EAD67B-12EF-4F2A-8C88-4ED1AC03EF29}" srcOrd="0" destOrd="0" presId="urn:microsoft.com/office/officeart/2005/8/layout/hList7"/>
    <dgm:cxn modelId="{52A7A72B-D11C-4AA1-B120-283F5690C73B}" type="presParOf" srcId="{82EAB2EB-1DE1-49E3-9ED9-13044D84560D}" destId="{12E4E718-4F18-4077-979C-379D4925265A}" srcOrd="1" destOrd="0" presId="urn:microsoft.com/office/officeart/2005/8/layout/hList7"/>
    <dgm:cxn modelId="{98436A4D-04A7-4D8A-8D49-E8EC4ED23E0B}" type="presParOf" srcId="{82EAB2EB-1DE1-49E3-9ED9-13044D84560D}" destId="{A75A65BA-25B8-488B-A423-1D828C7660F3}" srcOrd="2" destOrd="0" presId="urn:microsoft.com/office/officeart/2005/8/layout/hList7"/>
    <dgm:cxn modelId="{62D77056-9B0E-475E-9917-7CEF1517BF4C}" type="presParOf" srcId="{82EAB2EB-1DE1-49E3-9ED9-13044D84560D}" destId="{6DCE6E38-6E18-4D2E-8EF6-7697D1452C88}" srcOrd="3" destOrd="0" presId="urn:microsoft.com/office/officeart/2005/8/layout/hList7"/>
    <dgm:cxn modelId="{4B7ACC72-B008-4DD2-A09F-7EEA8AC139A6}" type="presParOf" srcId="{64567594-11B8-4486-9504-901F665220DB}" destId="{E0CEC39D-4709-4AFA-B905-689A574177F7}" srcOrd="1" destOrd="0" presId="urn:microsoft.com/office/officeart/2005/8/layout/hList7"/>
    <dgm:cxn modelId="{35D0C3BE-6D18-4EE0-BA99-3F933CD3DB5D}" type="presParOf" srcId="{64567594-11B8-4486-9504-901F665220DB}" destId="{5D63C2C7-122C-4A43-AD3E-891F1D3EF504}" srcOrd="2" destOrd="0" presId="urn:microsoft.com/office/officeart/2005/8/layout/hList7"/>
    <dgm:cxn modelId="{198A650D-D492-4111-BDE2-17B036F72799}" type="presParOf" srcId="{5D63C2C7-122C-4A43-AD3E-891F1D3EF504}" destId="{3822FC47-0133-4FAB-ABDE-14EE0E5713C5}" srcOrd="0" destOrd="0" presId="urn:microsoft.com/office/officeart/2005/8/layout/hList7"/>
    <dgm:cxn modelId="{F4CFB996-4D9E-45AA-A323-C801F71CA1FE}" type="presParOf" srcId="{5D63C2C7-122C-4A43-AD3E-891F1D3EF504}" destId="{3C6C196C-1825-4B14-86D5-60EC9DD91DA9}" srcOrd="1" destOrd="0" presId="urn:microsoft.com/office/officeart/2005/8/layout/hList7"/>
    <dgm:cxn modelId="{17889E48-0B74-4BEA-8EC0-3205F5A25147}" type="presParOf" srcId="{5D63C2C7-122C-4A43-AD3E-891F1D3EF504}" destId="{628C02D9-BF67-41C1-8D2B-9DA5BD831DAA}" srcOrd="2" destOrd="0" presId="urn:microsoft.com/office/officeart/2005/8/layout/hList7"/>
    <dgm:cxn modelId="{A75672D0-40ED-4F59-9479-B19B64B8700C}" type="presParOf" srcId="{5D63C2C7-122C-4A43-AD3E-891F1D3EF504}" destId="{489C50A4-6EDE-4BBC-801B-3B3677D51C92}" srcOrd="3" destOrd="0" presId="urn:microsoft.com/office/officeart/2005/8/layout/hList7"/>
    <dgm:cxn modelId="{56E4EEF8-F474-4211-89F5-CE2C8790FFD3}" type="presParOf" srcId="{64567594-11B8-4486-9504-901F665220DB}" destId="{6EA060D9-E213-4675-BA14-20FC09D9819F}" srcOrd="3" destOrd="0" presId="urn:microsoft.com/office/officeart/2005/8/layout/hList7"/>
    <dgm:cxn modelId="{12FD35A0-290C-498D-B3DE-A937380CE773}" type="presParOf" srcId="{64567594-11B8-4486-9504-901F665220DB}" destId="{835F87FF-82AA-4A03-A173-BCC26AC63A83}" srcOrd="4" destOrd="0" presId="urn:microsoft.com/office/officeart/2005/8/layout/hList7"/>
    <dgm:cxn modelId="{7286CB54-9DE8-48A5-9B45-452F4B45D890}" type="presParOf" srcId="{835F87FF-82AA-4A03-A173-BCC26AC63A83}" destId="{71DBA60B-EB94-4829-969A-58544B385F52}" srcOrd="0" destOrd="0" presId="urn:microsoft.com/office/officeart/2005/8/layout/hList7"/>
    <dgm:cxn modelId="{354FB92C-9D73-4E7A-A949-69B52D93D2B3}" type="presParOf" srcId="{835F87FF-82AA-4A03-A173-BCC26AC63A83}" destId="{035CB6DA-0AAE-4609-8A66-DE380D6CAD3C}" srcOrd="1" destOrd="0" presId="urn:microsoft.com/office/officeart/2005/8/layout/hList7"/>
    <dgm:cxn modelId="{FF0E5C9D-E153-4846-8770-DAD6113BF85A}" type="presParOf" srcId="{835F87FF-82AA-4A03-A173-BCC26AC63A83}" destId="{2B0FB686-DD90-4ACB-9C21-4FA6D7AFC7C4}" srcOrd="2" destOrd="0" presId="urn:microsoft.com/office/officeart/2005/8/layout/hList7"/>
    <dgm:cxn modelId="{FCCE4484-CE95-4B2D-B603-77502D702AC0}" type="presParOf" srcId="{835F87FF-82AA-4A03-A173-BCC26AC63A83}" destId="{F0D77FC2-92C2-4E90-90CE-88B7D2FEE0FD}" srcOrd="3" destOrd="0" presId="urn:microsoft.com/office/officeart/2005/8/layout/hList7"/>
    <dgm:cxn modelId="{5A8A44D4-0E89-4C4B-9447-DF2BA98150AE}" type="presParOf" srcId="{64567594-11B8-4486-9504-901F665220DB}" destId="{B59C29E4-409F-4AEC-88E5-879A19094F4D}" srcOrd="5" destOrd="0" presId="urn:microsoft.com/office/officeart/2005/8/layout/hList7"/>
    <dgm:cxn modelId="{9953ECD8-CBA2-4456-8451-0A342B027FA5}" type="presParOf" srcId="{64567594-11B8-4486-9504-901F665220DB}" destId="{03F7505E-3D1E-4BCC-8647-1BF17CBDF35C}" srcOrd="6" destOrd="0" presId="urn:microsoft.com/office/officeart/2005/8/layout/hList7"/>
    <dgm:cxn modelId="{9AC6F71B-B6B5-4B37-9869-C2C52C60C656}" type="presParOf" srcId="{03F7505E-3D1E-4BCC-8647-1BF17CBDF35C}" destId="{5ABE8E70-7A07-4886-9EA3-BC9E3CFF2CA6}" srcOrd="0" destOrd="0" presId="urn:microsoft.com/office/officeart/2005/8/layout/hList7"/>
    <dgm:cxn modelId="{50453D9F-95A1-4596-B7B8-920C60FC7D77}" type="presParOf" srcId="{03F7505E-3D1E-4BCC-8647-1BF17CBDF35C}" destId="{D5BF2C45-4443-48B5-97BA-C81D37C747A1}" srcOrd="1" destOrd="0" presId="urn:microsoft.com/office/officeart/2005/8/layout/hList7"/>
    <dgm:cxn modelId="{B7652BB0-30FE-44C9-BEF8-728088F264B3}" type="presParOf" srcId="{03F7505E-3D1E-4BCC-8647-1BF17CBDF35C}" destId="{7624FEB8-844F-4EAF-AADC-F9F656CB7BD0}" srcOrd="2" destOrd="0" presId="urn:microsoft.com/office/officeart/2005/8/layout/hList7"/>
    <dgm:cxn modelId="{2CE52F31-4FBF-4D95-90BE-0CFBC86AEE1A}" type="presParOf" srcId="{03F7505E-3D1E-4BCC-8647-1BF17CBDF35C}" destId="{BA049811-6D9B-4E15-999B-A9E198AE84D6}" srcOrd="3" destOrd="0" presId="urn:microsoft.com/office/officeart/2005/8/layout/hList7"/>
    <dgm:cxn modelId="{6917BD7A-3FFA-47F1-A9F2-A003530799E3}" type="presParOf" srcId="{64567594-11B8-4486-9504-901F665220DB}" destId="{5DBB5450-60CE-40F7-B9AD-8F2429CF0028}" srcOrd="7" destOrd="0" presId="urn:microsoft.com/office/officeart/2005/8/layout/hList7"/>
    <dgm:cxn modelId="{B7B5FCA5-B4F5-4115-A7E2-92E2FAA7596D}" type="presParOf" srcId="{64567594-11B8-4486-9504-901F665220DB}" destId="{F4E28064-AD2A-4EAE-ACF0-09591F402407}" srcOrd="8" destOrd="0" presId="urn:microsoft.com/office/officeart/2005/8/layout/hList7"/>
    <dgm:cxn modelId="{55E8C986-46CA-4470-B631-FBEC9C06552F}" type="presParOf" srcId="{F4E28064-AD2A-4EAE-ACF0-09591F402407}" destId="{5106760E-8F37-4D4C-9515-E1F76B9B587E}" srcOrd="0" destOrd="0" presId="urn:microsoft.com/office/officeart/2005/8/layout/hList7"/>
    <dgm:cxn modelId="{5AC87704-212F-4646-9E94-DD12AF434D5A}" type="presParOf" srcId="{F4E28064-AD2A-4EAE-ACF0-09591F402407}" destId="{0DDA632F-B632-429B-9808-B311ADC7F269}" srcOrd="1" destOrd="0" presId="urn:microsoft.com/office/officeart/2005/8/layout/hList7"/>
    <dgm:cxn modelId="{1DA9A9C5-7264-4AB5-8B1C-340AFB62355B}" type="presParOf" srcId="{F4E28064-AD2A-4EAE-ACF0-09591F402407}" destId="{3939D2DB-B953-4545-B2C2-BB5A738CEF43}" srcOrd="2" destOrd="0" presId="urn:microsoft.com/office/officeart/2005/8/layout/hList7"/>
    <dgm:cxn modelId="{1A1A0797-FF00-4E10-9E17-6862BE015D22}" type="presParOf" srcId="{F4E28064-AD2A-4EAE-ACF0-09591F402407}" destId="{97084467-318D-4887-BA89-156BDAF77C82}" srcOrd="3" destOrd="0" presId="urn:microsoft.com/office/officeart/2005/8/layout/hList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447B7B-F7C9-4BDD-B29E-0A60B011A8A9}">
      <dsp:nvSpPr>
        <dsp:cNvPr id="0" name=""/>
        <dsp:cNvSpPr/>
      </dsp:nvSpPr>
      <dsp:spPr>
        <a:xfrm>
          <a:off x="739591" y="0"/>
          <a:ext cx="8382041" cy="417932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FC0155-9760-4911-BEE0-D4061CD4F8A7}">
      <dsp:nvSpPr>
        <dsp:cNvPr id="0" name=""/>
        <dsp:cNvSpPr/>
      </dsp:nvSpPr>
      <dsp:spPr>
        <a:xfrm>
          <a:off x="3370" y="1253797"/>
          <a:ext cx="2189885" cy="16717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Georgia" panose="02040502050405020303" pitchFamily="18" charset="0"/>
            </a:rPr>
            <a:t>Overview Digital Healthcare startups ecosystem </a:t>
          </a:r>
          <a:r>
            <a:rPr lang="en-US" sz="1400" kern="1200" dirty="0">
              <a:latin typeface="Georgia" panose="02040502050405020303" pitchFamily="18" charset="0"/>
            </a:rPr>
            <a:t>in order to evaluate value areas and key players</a:t>
          </a:r>
          <a:endParaRPr lang="it-IT" sz="1400" kern="1200" dirty="0">
            <a:latin typeface="Georgia" panose="02040502050405020303" pitchFamily="18" charset="0"/>
          </a:endParaRPr>
        </a:p>
      </dsp:txBody>
      <dsp:txXfrm>
        <a:off x="84977" y="1335404"/>
        <a:ext cx="2026671" cy="1508515"/>
      </dsp:txXfrm>
    </dsp:sp>
    <dsp:sp modelId="{ADA7C6F3-3324-43AA-9421-BDCF6C361836}">
      <dsp:nvSpPr>
        <dsp:cNvPr id="0" name=""/>
        <dsp:cNvSpPr/>
      </dsp:nvSpPr>
      <dsp:spPr>
        <a:xfrm>
          <a:off x="2558236" y="1253797"/>
          <a:ext cx="2189885" cy="16717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dirty="0">
              <a:latin typeface="Georgia" panose="02040502050405020303" pitchFamily="18" charset="0"/>
            </a:rPr>
            <a:t>Focus on</a:t>
          </a:r>
          <a:r>
            <a:rPr lang="it-IT" sz="1400" kern="1200" dirty="0">
              <a:latin typeface="Georgia" panose="02040502050405020303" pitchFamily="18" charset="0"/>
            </a:rPr>
            <a:t> sample of 140 </a:t>
          </a:r>
          <a:r>
            <a:rPr lang="it-IT" sz="1400" kern="1200" dirty="0" err="1">
              <a:latin typeface="Georgia" panose="02040502050405020303" pitchFamily="18" charset="0"/>
            </a:rPr>
            <a:t>HealthTech</a:t>
          </a:r>
          <a:r>
            <a:rPr lang="it-IT" sz="1400" kern="1200" dirty="0">
              <a:latin typeface="Georgia" panose="02040502050405020303" pitchFamily="18" charset="0"/>
            </a:rPr>
            <a:t> </a:t>
          </a:r>
          <a:r>
            <a:rPr lang="it-IT" sz="1400" kern="1200" dirty="0" err="1">
              <a:latin typeface="Georgia" panose="02040502050405020303" pitchFamily="18" charset="0"/>
            </a:rPr>
            <a:t>Unicorn</a:t>
          </a:r>
          <a:r>
            <a:rPr lang="it-IT" sz="1400" kern="1200" dirty="0">
              <a:latin typeface="Georgia" panose="02040502050405020303" pitchFamily="18" charset="0"/>
            </a:rPr>
            <a:t> startups from Forbes</a:t>
          </a:r>
        </a:p>
      </dsp:txBody>
      <dsp:txXfrm>
        <a:off x="2639843" y="1335404"/>
        <a:ext cx="2026671" cy="1508515"/>
      </dsp:txXfrm>
    </dsp:sp>
    <dsp:sp modelId="{75A6168D-2ADA-4931-B430-3B72D6E49CA1}">
      <dsp:nvSpPr>
        <dsp:cNvPr id="0" name=""/>
        <dsp:cNvSpPr/>
      </dsp:nvSpPr>
      <dsp:spPr>
        <a:xfrm>
          <a:off x="5113102" y="1253797"/>
          <a:ext cx="2189885" cy="16717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latin typeface="Georgia" panose="02040502050405020303" pitchFamily="18" charset="0"/>
              <a:cs typeface="Adobe Arabic" panose="02040503050201020203" pitchFamily="18" charset="-78"/>
            </a:rPr>
            <a:t>Strategy Analysis and Critical and functional interpretation </a:t>
          </a:r>
          <a:r>
            <a:rPr lang="en-US" sz="1400" kern="1200" dirty="0">
              <a:solidFill>
                <a:schemeClr val="bg1"/>
              </a:solidFill>
              <a:latin typeface="Georgia" panose="02040502050405020303" pitchFamily="18" charset="0"/>
              <a:cs typeface="Adobe Arabic" panose="02040503050201020203" pitchFamily="18" charset="-78"/>
            </a:rPr>
            <a:t>of 8 companies (analysis and visualization of results).</a:t>
          </a:r>
        </a:p>
      </dsp:txBody>
      <dsp:txXfrm>
        <a:off x="5194709" y="1335404"/>
        <a:ext cx="2026671" cy="1508515"/>
      </dsp:txXfrm>
    </dsp:sp>
    <dsp:sp modelId="{1473AD3D-4020-4E20-AB97-A12B3FA28EE3}">
      <dsp:nvSpPr>
        <dsp:cNvPr id="0" name=""/>
        <dsp:cNvSpPr/>
      </dsp:nvSpPr>
      <dsp:spPr>
        <a:xfrm>
          <a:off x="7667969" y="1253797"/>
          <a:ext cx="2189885" cy="16717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latin typeface="Georgia" panose="02040502050405020303" pitchFamily="18" charset="0"/>
              <a:cs typeface="Adobe Arabic" panose="02040503050201020203" pitchFamily="18" charset="-78"/>
            </a:rPr>
            <a:t>Identification “best” Healthcare startup  </a:t>
          </a:r>
          <a:r>
            <a:rPr lang="en-US" sz="1400" kern="1200" dirty="0">
              <a:solidFill>
                <a:schemeClr val="bg1"/>
              </a:solidFill>
              <a:latin typeface="Georgia" panose="02040502050405020303" pitchFamily="18" charset="0"/>
              <a:cs typeface="Adobe Arabic" panose="02040503050201020203" pitchFamily="18" charset="-78"/>
            </a:rPr>
            <a:t>in order to identify promising area of business. </a:t>
          </a:r>
          <a:endParaRPr lang="it-IT" sz="1400" kern="1200" dirty="0">
            <a:solidFill>
              <a:schemeClr val="bg1"/>
            </a:solidFill>
          </a:endParaRPr>
        </a:p>
      </dsp:txBody>
      <dsp:txXfrm>
        <a:off x="7749576" y="1335404"/>
        <a:ext cx="2026671" cy="150851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26041-CAD1-473C-9A4C-A4699415D614}">
      <dsp:nvSpPr>
        <dsp:cNvPr id="0" name=""/>
        <dsp:cNvSpPr/>
      </dsp:nvSpPr>
      <dsp:spPr>
        <a:xfrm>
          <a:off x="946233" y="2696"/>
          <a:ext cx="3416879" cy="335948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86602" tIns="27940" rIns="86602" bIns="27940" numCol="1" spcCol="1270" anchor="ctr" anchorCtr="0">
          <a:noAutofit/>
        </a:bodyPr>
        <a:lstStyle/>
        <a:p>
          <a:pPr marL="0" lvl="0" indent="0" algn="ctr" defTabSz="977900">
            <a:lnSpc>
              <a:spcPct val="90000"/>
            </a:lnSpc>
            <a:spcBef>
              <a:spcPct val="0"/>
            </a:spcBef>
            <a:spcAft>
              <a:spcPct val="35000"/>
            </a:spcAft>
            <a:buNone/>
          </a:pPr>
          <a:r>
            <a:rPr lang="it-IT" sz="2200" b="1" i="1" kern="1200" dirty="0">
              <a:latin typeface="Georgia" panose="02040502050405020303" pitchFamily="18" charset="0"/>
            </a:rPr>
            <a:t>140 Healthcare </a:t>
          </a:r>
          <a:r>
            <a:rPr lang="it-IT" sz="2200" b="1" i="1" kern="1200" dirty="0" err="1">
              <a:latin typeface="Georgia" panose="02040502050405020303" pitchFamily="18" charset="0"/>
            </a:rPr>
            <a:t>Unicorn</a:t>
          </a:r>
          <a:r>
            <a:rPr lang="it-IT" sz="2200" b="1" i="1" kern="1200" dirty="0">
              <a:latin typeface="Georgia" panose="02040502050405020303" pitchFamily="18" charset="0"/>
            </a:rPr>
            <a:t> Startups   </a:t>
          </a:r>
        </a:p>
        <a:p>
          <a:pPr marL="0" lvl="0" indent="0" algn="ctr" defTabSz="977900">
            <a:lnSpc>
              <a:spcPct val="90000"/>
            </a:lnSpc>
            <a:spcBef>
              <a:spcPct val="0"/>
            </a:spcBef>
            <a:spcAft>
              <a:spcPct val="35000"/>
            </a:spcAft>
            <a:buNone/>
          </a:pPr>
          <a:r>
            <a:rPr lang="it-IT" sz="1400" kern="1200" dirty="0">
              <a:latin typeface="Georgia" panose="02040502050405020303" pitchFamily="18" charset="0"/>
            </a:rPr>
            <a:t>(</a:t>
          </a:r>
          <a:r>
            <a:rPr lang="it-IT" sz="1400" kern="1200" dirty="0" err="1">
              <a:latin typeface="Georgia" panose="02040502050405020303" pitchFamily="18" charset="0"/>
            </a:rPr>
            <a:t>Holoniq</a:t>
          </a:r>
          <a:r>
            <a:rPr lang="it-IT" sz="1400" kern="1200" dirty="0">
              <a:latin typeface="Georgia" panose="02040502050405020303" pitchFamily="18" charset="0"/>
            </a:rPr>
            <a:t>, Orbis, </a:t>
          </a:r>
          <a:r>
            <a:rPr lang="it-IT" sz="1400" b="0" i="0" kern="1200" dirty="0" err="1">
              <a:latin typeface="Georgia" panose="02040502050405020303" pitchFamily="18" charset="0"/>
            </a:rPr>
            <a:t>GlobalData</a:t>
          </a:r>
          <a:r>
            <a:rPr lang="it-IT" sz="1400" b="0" i="0" kern="1200" dirty="0">
              <a:latin typeface="Georgia" panose="02040502050405020303" pitchFamily="18" charset="0"/>
            </a:rPr>
            <a:t> Explorer)</a:t>
          </a:r>
          <a:endParaRPr lang="it-IT" sz="2000" kern="1200" dirty="0">
            <a:latin typeface="Georgia" panose="02040502050405020303" pitchFamily="18" charset="0"/>
          </a:endParaRPr>
        </a:p>
      </dsp:txBody>
      <dsp:txXfrm>
        <a:off x="1446623" y="494682"/>
        <a:ext cx="2416099" cy="237551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26041-CAD1-473C-9A4C-A4699415D614}">
      <dsp:nvSpPr>
        <dsp:cNvPr id="0" name=""/>
        <dsp:cNvSpPr/>
      </dsp:nvSpPr>
      <dsp:spPr>
        <a:xfrm>
          <a:off x="570292" y="0"/>
          <a:ext cx="2248192" cy="221043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6981" tIns="20320" rIns="56981" bIns="20320" numCol="1" spcCol="1270" anchor="ctr" anchorCtr="0">
          <a:noAutofit/>
        </a:bodyPr>
        <a:lstStyle/>
        <a:p>
          <a:pPr marL="0" lvl="0" indent="0" algn="ctr" defTabSz="711200">
            <a:lnSpc>
              <a:spcPct val="90000"/>
            </a:lnSpc>
            <a:spcBef>
              <a:spcPct val="0"/>
            </a:spcBef>
            <a:spcAft>
              <a:spcPct val="35000"/>
            </a:spcAft>
            <a:buNone/>
          </a:pPr>
          <a:r>
            <a:rPr lang="it-IT" sz="1600" b="1" i="1" kern="1200" dirty="0">
              <a:latin typeface="Georgia" panose="02040502050405020303" pitchFamily="18" charset="0"/>
            </a:rPr>
            <a:t>8 Telemedicine </a:t>
          </a:r>
          <a:r>
            <a:rPr lang="it-IT" sz="1600" b="1" i="1" kern="1200" dirty="0" err="1">
              <a:latin typeface="Georgia" panose="02040502050405020303" pitchFamily="18" charset="0"/>
            </a:rPr>
            <a:t>Unicorn</a:t>
          </a:r>
          <a:r>
            <a:rPr lang="it-IT" sz="1600" b="1" i="1" kern="1200" dirty="0">
              <a:latin typeface="Georgia" panose="02040502050405020303" pitchFamily="18" charset="0"/>
            </a:rPr>
            <a:t> Startups</a:t>
          </a:r>
        </a:p>
      </dsp:txBody>
      <dsp:txXfrm>
        <a:off x="899532" y="323710"/>
        <a:ext cx="1589712" cy="156301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26041-CAD1-473C-9A4C-A4699415D614}">
      <dsp:nvSpPr>
        <dsp:cNvPr id="0" name=""/>
        <dsp:cNvSpPr/>
      </dsp:nvSpPr>
      <dsp:spPr>
        <a:xfrm>
          <a:off x="425840" y="0"/>
          <a:ext cx="1732689" cy="170358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3915" tIns="15240" rIns="43915" bIns="15240" numCol="1" spcCol="1270" anchor="ctr" anchorCtr="0">
          <a:noAutofit/>
        </a:bodyPr>
        <a:lstStyle/>
        <a:p>
          <a:pPr marL="0" lvl="0" indent="0" algn="ctr" defTabSz="533400">
            <a:lnSpc>
              <a:spcPct val="90000"/>
            </a:lnSpc>
            <a:spcBef>
              <a:spcPct val="0"/>
            </a:spcBef>
            <a:spcAft>
              <a:spcPct val="35000"/>
            </a:spcAft>
            <a:buNone/>
          </a:pPr>
          <a:r>
            <a:rPr lang="it-IT" sz="1200" b="1" i="1" kern="1200" dirty="0">
              <a:latin typeface="Georgia" panose="02040502050405020303" pitchFamily="18" charset="0"/>
            </a:rPr>
            <a:t>Top Telemedicine </a:t>
          </a:r>
          <a:r>
            <a:rPr lang="it-IT" sz="1200" b="1" i="1" kern="1200" dirty="0" err="1">
              <a:latin typeface="Georgia" panose="02040502050405020303" pitchFamily="18" charset="0"/>
            </a:rPr>
            <a:t>Unicorn</a:t>
          </a:r>
          <a:r>
            <a:rPr lang="it-IT" sz="1200" b="1" i="1" kern="1200" dirty="0">
              <a:latin typeface="Georgia" panose="02040502050405020303" pitchFamily="18" charset="0"/>
            </a:rPr>
            <a:t> Startups</a:t>
          </a:r>
        </a:p>
      </dsp:txBody>
      <dsp:txXfrm>
        <a:off x="679586" y="249484"/>
        <a:ext cx="1225197" cy="120461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19FC9-B708-48CD-8915-837BF23742B4}">
      <dsp:nvSpPr>
        <dsp:cNvPr id="0" name=""/>
        <dsp:cNvSpPr/>
      </dsp:nvSpPr>
      <dsp:spPr>
        <a:xfrm>
          <a:off x="14409" y="0"/>
          <a:ext cx="2408113" cy="27217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it-IT" sz="1400" kern="1200" dirty="0" err="1"/>
            <a:t>Seed</a:t>
          </a:r>
          <a:endParaRPr lang="it-IT" sz="1400" kern="1200" dirty="0"/>
        </a:p>
      </dsp:txBody>
      <dsp:txXfrm>
        <a:off x="150496" y="0"/>
        <a:ext cx="2135940" cy="272173"/>
      </dsp:txXfrm>
    </dsp:sp>
    <dsp:sp modelId="{811A232A-0CC0-4A9B-A91D-32BEA7A7D424}">
      <dsp:nvSpPr>
        <dsp:cNvPr id="0" name=""/>
        <dsp:cNvSpPr/>
      </dsp:nvSpPr>
      <dsp:spPr>
        <a:xfrm>
          <a:off x="2171439" y="0"/>
          <a:ext cx="2408113" cy="27217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it-IT" sz="1400" kern="1200" dirty="0" err="1"/>
            <a:t>Early</a:t>
          </a:r>
          <a:r>
            <a:rPr lang="it-IT" sz="1400" kern="1200" dirty="0"/>
            <a:t> Stage VC</a:t>
          </a:r>
        </a:p>
      </dsp:txBody>
      <dsp:txXfrm>
        <a:off x="2307526" y="0"/>
        <a:ext cx="2135940" cy="272173"/>
      </dsp:txXfrm>
    </dsp:sp>
    <dsp:sp modelId="{6DC102DB-A6EA-44CE-9F87-8AFA8B381B8B}">
      <dsp:nvSpPr>
        <dsp:cNvPr id="0" name=""/>
        <dsp:cNvSpPr/>
      </dsp:nvSpPr>
      <dsp:spPr>
        <a:xfrm>
          <a:off x="4338741" y="0"/>
          <a:ext cx="2408113" cy="27217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it-IT" sz="1400" kern="1200" dirty="0"/>
            <a:t>Late Stage VC</a:t>
          </a:r>
        </a:p>
      </dsp:txBody>
      <dsp:txXfrm>
        <a:off x="4474828" y="0"/>
        <a:ext cx="2135940" cy="272173"/>
      </dsp:txXfrm>
    </dsp:sp>
    <dsp:sp modelId="{4BE5A375-B474-48CD-8C1B-09FEC8528FDF}">
      <dsp:nvSpPr>
        <dsp:cNvPr id="0" name=""/>
        <dsp:cNvSpPr/>
      </dsp:nvSpPr>
      <dsp:spPr>
        <a:xfrm>
          <a:off x="6506043" y="0"/>
          <a:ext cx="2408113" cy="27217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it-IT" sz="1400" kern="1200" dirty="0"/>
            <a:t>Exit</a:t>
          </a:r>
        </a:p>
      </dsp:txBody>
      <dsp:txXfrm>
        <a:off x="6642130" y="0"/>
        <a:ext cx="2135940" cy="27217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19FC9-B708-48CD-8915-837BF23742B4}">
      <dsp:nvSpPr>
        <dsp:cNvPr id="0" name=""/>
        <dsp:cNvSpPr/>
      </dsp:nvSpPr>
      <dsp:spPr>
        <a:xfrm>
          <a:off x="10951" y="0"/>
          <a:ext cx="1964071" cy="27217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it-IT" sz="1400" kern="1200" dirty="0" err="1"/>
            <a:t>Launch</a:t>
          </a:r>
          <a:endParaRPr lang="it-IT" sz="1400" kern="1200" dirty="0"/>
        </a:p>
      </dsp:txBody>
      <dsp:txXfrm>
        <a:off x="147038" y="0"/>
        <a:ext cx="1691898" cy="272173"/>
      </dsp:txXfrm>
    </dsp:sp>
    <dsp:sp modelId="{811A232A-0CC0-4A9B-A91D-32BEA7A7D424}">
      <dsp:nvSpPr>
        <dsp:cNvPr id="0" name=""/>
        <dsp:cNvSpPr/>
      </dsp:nvSpPr>
      <dsp:spPr>
        <a:xfrm>
          <a:off x="1839490" y="0"/>
          <a:ext cx="2640301" cy="27217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it-IT" sz="1400" kern="1200" dirty="0" err="1"/>
            <a:t>Growth</a:t>
          </a:r>
          <a:endParaRPr lang="it-IT" sz="1400" kern="1200" dirty="0"/>
        </a:p>
      </dsp:txBody>
      <dsp:txXfrm>
        <a:off x="1975577" y="0"/>
        <a:ext cx="2368128" cy="272173"/>
      </dsp:txXfrm>
    </dsp:sp>
    <dsp:sp modelId="{6DC102DB-A6EA-44CE-9F87-8AFA8B381B8B}">
      <dsp:nvSpPr>
        <dsp:cNvPr id="0" name=""/>
        <dsp:cNvSpPr/>
      </dsp:nvSpPr>
      <dsp:spPr>
        <a:xfrm>
          <a:off x="4351536" y="0"/>
          <a:ext cx="2875617" cy="27217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it-IT" sz="1400" kern="1200" dirty="0"/>
            <a:t>Shake-Out</a:t>
          </a:r>
        </a:p>
      </dsp:txBody>
      <dsp:txXfrm>
        <a:off x="4487623" y="0"/>
        <a:ext cx="2603444" cy="272173"/>
      </dsp:txXfrm>
    </dsp:sp>
    <dsp:sp modelId="{4BE5A375-B474-48CD-8C1B-09FEC8528FDF}">
      <dsp:nvSpPr>
        <dsp:cNvPr id="0" name=""/>
        <dsp:cNvSpPr/>
      </dsp:nvSpPr>
      <dsp:spPr>
        <a:xfrm>
          <a:off x="7046710" y="0"/>
          <a:ext cx="1798362" cy="27217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it-IT" sz="1400" kern="1200" dirty="0" err="1"/>
            <a:t>Maturity</a:t>
          </a:r>
          <a:endParaRPr lang="it-IT" sz="1400" kern="1200" dirty="0"/>
        </a:p>
      </dsp:txBody>
      <dsp:txXfrm>
        <a:off x="7182797" y="0"/>
        <a:ext cx="1526189" cy="272173"/>
      </dsp:txXfrm>
    </dsp:sp>
    <dsp:sp modelId="{1B4C5E30-C401-4520-91D4-609F83CA125C}">
      <dsp:nvSpPr>
        <dsp:cNvPr id="0" name=""/>
        <dsp:cNvSpPr/>
      </dsp:nvSpPr>
      <dsp:spPr>
        <a:xfrm>
          <a:off x="8493402" y="0"/>
          <a:ext cx="1689258" cy="27217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it-IT" sz="1400" kern="1200" dirty="0" err="1"/>
            <a:t>Decline</a:t>
          </a:r>
          <a:endParaRPr lang="it-IT" sz="1400" kern="1200" dirty="0"/>
        </a:p>
      </dsp:txBody>
      <dsp:txXfrm>
        <a:off x="8629489" y="0"/>
        <a:ext cx="1417085" cy="2721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1E9BB4-8457-4CDE-8002-B4497CE830A0}">
      <dsp:nvSpPr>
        <dsp:cNvPr id="0" name=""/>
        <dsp:cNvSpPr/>
      </dsp:nvSpPr>
      <dsp:spPr>
        <a:xfrm>
          <a:off x="0" y="1257919"/>
          <a:ext cx="9882058" cy="169977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A05A63-E2E7-4009-96C0-9B8A2D92A177}">
      <dsp:nvSpPr>
        <dsp:cNvPr id="0" name=""/>
        <dsp:cNvSpPr/>
      </dsp:nvSpPr>
      <dsp:spPr>
        <a:xfrm>
          <a:off x="4342" y="0"/>
          <a:ext cx="2866182" cy="1699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US" sz="1600" b="1" kern="1200">
              <a:latin typeface="Georgia" panose="02040502050405020303" pitchFamily="18" charset="0"/>
            </a:rPr>
            <a:t>Data Scraping using Python to </a:t>
          </a:r>
          <a:r>
            <a:rPr lang="en-US" sz="1600" b="0" kern="1200">
              <a:latin typeface="Georgia" panose="02040502050405020303" pitchFamily="18" charset="0"/>
            </a:rPr>
            <a:t>retrieve data of Unicorn startups from Holon IQ website</a:t>
          </a:r>
          <a:endParaRPr lang="it-IT" sz="1600" b="0" kern="1200" dirty="0">
            <a:latin typeface="Georgia" panose="02040502050405020303" pitchFamily="18" charset="0"/>
          </a:endParaRPr>
        </a:p>
      </dsp:txBody>
      <dsp:txXfrm>
        <a:off x="4342" y="0"/>
        <a:ext cx="2866182" cy="1699776"/>
      </dsp:txXfrm>
    </dsp:sp>
    <dsp:sp modelId="{311027E7-936A-4FF0-B20A-CD84264723E1}">
      <dsp:nvSpPr>
        <dsp:cNvPr id="0" name=""/>
        <dsp:cNvSpPr/>
      </dsp:nvSpPr>
      <dsp:spPr>
        <a:xfrm>
          <a:off x="1224962" y="1912248"/>
          <a:ext cx="424944" cy="4249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A9E5AC-3FCA-48EB-8AE4-3A55B2D99B14}">
      <dsp:nvSpPr>
        <dsp:cNvPr id="0" name=""/>
        <dsp:cNvSpPr/>
      </dsp:nvSpPr>
      <dsp:spPr>
        <a:xfrm>
          <a:off x="3013834" y="2549664"/>
          <a:ext cx="2866182" cy="1699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it-IT" sz="1600" b="1" kern="1200" dirty="0">
              <a:latin typeface="Georgia" panose="02040502050405020303" pitchFamily="18" charset="0"/>
            </a:rPr>
            <a:t>Strategy </a:t>
          </a:r>
          <a:r>
            <a:rPr lang="it-IT" sz="1600" b="1" kern="1200" dirty="0" err="1">
              <a:latin typeface="Georgia" panose="02040502050405020303" pitchFamily="18" charset="0"/>
            </a:rPr>
            <a:t>analysis</a:t>
          </a:r>
          <a:r>
            <a:rPr lang="it-IT" sz="1600" b="1" kern="1200" dirty="0">
              <a:latin typeface="Georgia" panose="02040502050405020303" pitchFamily="18" charset="0"/>
            </a:rPr>
            <a:t> </a:t>
          </a:r>
          <a:r>
            <a:rPr lang="it-IT" sz="1600" b="0" kern="1200" dirty="0" err="1">
              <a:latin typeface="Georgia" panose="02040502050405020303" pitchFamily="18" charset="0"/>
            </a:rPr>
            <a:t>using</a:t>
          </a:r>
          <a:r>
            <a:rPr lang="it-IT" sz="1600" b="0" kern="1200" dirty="0">
              <a:latin typeface="Georgia" panose="02040502050405020303" pitchFamily="18" charset="0"/>
            </a:rPr>
            <a:t> Python (</a:t>
          </a:r>
          <a:r>
            <a:rPr lang="it-IT" sz="1600" b="0" kern="1200" dirty="0" err="1">
              <a:latin typeface="Georgia" panose="02040502050405020303" pitchFamily="18" charset="0"/>
            </a:rPr>
            <a:t>algorithms</a:t>
          </a:r>
          <a:r>
            <a:rPr lang="it-IT" sz="1600" b="0" kern="1200" dirty="0">
              <a:latin typeface="Georgia" panose="02040502050405020303" pitchFamily="18" charset="0"/>
            </a:rPr>
            <a:t> about startups’ success) or BI software</a:t>
          </a:r>
        </a:p>
      </dsp:txBody>
      <dsp:txXfrm>
        <a:off x="3013834" y="2549664"/>
        <a:ext cx="2866182" cy="1699776"/>
      </dsp:txXfrm>
    </dsp:sp>
    <dsp:sp modelId="{6B7E938B-DA82-4C12-8C93-CF5E60DCD8D3}">
      <dsp:nvSpPr>
        <dsp:cNvPr id="0" name=""/>
        <dsp:cNvSpPr/>
      </dsp:nvSpPr>
      <dsp:spPr>
        <a:xfrm>
          <a:off x="4234454" y="1912248"/>
          <a:ext cx="424944" cy="4249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AC664F-5379-417F-BF65-2929A6C4C636}">
      <dsp:nvSpPr>
        <dsp:cNvPr id="0" name=""/>
        <dsp:cNvSpPr/>
      </dsp:nvSpPr>
      <dsp:spPr>
        <a:xfrm>
          <a:off x="6023326" y="0"/>
          <a:ext cx="2866182" cy="1699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it-IT" sz="1600" b="1" kern="1200">
              <a:latin typeface="Georgia" panose="02040502050405020303" pitchFamily="18" charset="0"/>
            </a:rPr>
            <a:t>Critical Interpretation and Understanding</a:t>
          </a:r>
          <a:endParaRPr lang="it-IT" sz="1600" b="1" kern="1200" dirty="0">
            <a:latin typeface="Georgia" panose="02040502050405020303" pitchFamily="18" charset="0"/>
          </a:endParaRPr>
        </a:p>
      </dsp:txBody>
      <dsp:txXfrm>
        <a:off x="6023326" y="0"/>
        <a:ext cx="2866182" cy="1699776"/>
      </dsp:txXfrm>
    </dsp:sp>
    <dsp:sp modelId="{8E0C43FA-5848-463F-B0E0-8D5C52C340A0}">
      <dsp:nvSpPr>
        <dsp:cNvPr id="0" name=""/>
        <dsp:cNvSpPr/>
      </dsp:nvSpPr>
      <dsp:spPr>
        <a:xfrm>
          <a:off x="7243946" y="1912248"/>
          <a:ext cx="424944" cy="4249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E9E0E-F303-440C-A304-88B6FD34D4DD}">
      <dsp:nvSpPr>
        <dsp:cNvPr id="0" name=""/>
        <dsp:cNvSpPr/>
      </dsp:nvSpPr>
      <dsp:spPr>
        <a:xfrm rot="10800000">
          <a:off x="3175330" y="10344"/>
          <a:ext cx="1805361" cy="1805361"/>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3B32D9-8B99-41C6-9B14-3D2436D44F86}">
      <dsp:nvSpPr>
        <dsp:cNvPr id="0" name=""/>
        <dsp:cNvSpPr/>
      </dsp:nvSpPr>
      <dsp:spPr>
        <a:xfrm>
          <a:off x="902680" y="0"/>
          <a:ext cx="3175330" cy="180536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Georgia" panose="02040502050405020303" pitchFamily="18" charset="0"/>
            </a:rPr>
            <a:t>Digital healthcare refers to the use of technology and digital tools to enhance healthcare delivery, efficiency, and patient outcomes, through the integration of data and digital technologies into healthcare services.</a:t>
          </a:r>
          <a:endParaRPr lang="it-IT" sz="1600" kern="1200" dirty="0">
            <a:latin typeface="Georgia" panose="02040502050405020303" pitchFamily="18" charset="0"/>
          </a:endParaRPr>
        </a:p>
      </dsp:txBody>
      <dsp:txXfrm>
        <a:off x="902680" y="0"/>
        <a:ext cx="3175330" cy="18053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0030C-7B98-42FC-A67E-B659DDEF247B}">
      <dsp:nvSpPr>
        <dsp:cNvPr id="0" name=""/>
        <dsp:cNvSpPr/>
      </dsp:nvSpPr>
      <dsp:spPr>
        <a:xfrm>
          <a:off x="0" y="94845"/>
          <a:ext cx="4197624" cy="13344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1" kern="1200" dirty="0">
              <a:latin typeface="Georgia" panose="02040502050405020303" pitchFamily="18" charset="0"/>
            </a:rPr>
            <a:t>"Digital healthcare is not just a trend or a buzzword, it is the future of healthcare. Embracing technology is the key to unlocking a new era of patient-centered, efficient, and effective healthcare services."</a:t>
          </a:r>
          <a:endParaRPr lang="it-IT" sz="1600" kern="1200" dirty="0">
            <a:latin typeface="Georgia" panose="02040502050405020303" pitchFamily="18" charset="0"/>
          </a:endParaRPr>
        </a:p>
      </dsp:txBody>
      <dsp:txXfrm>
        <a:off x="65144" y="159989"/>
        <a:ext cx="4067336" cy="12041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5A1DB0-6AE0-4C4E-9EFD-EF8F3D6332AA}">
      <dsp:nvSpPr>
        <dsp:cNvPr id="0" name=""/>
        <dsp:cNvSpPr/>
      </dsp:nvSpPr>
      <dsp:spPr>
        <a:xfrm>
          <a:off x="1664461" y="1113101"/>
          <a:ext cx="1360457" cy="1360457"/>
        </a:xfrm>
        <a:prstGeom prst="gear9">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it-IT" sz="800" kern="1200" dirty="0">
              <a:latin typeface="Georgia" panose="02040502050405020303" pitchFamily="18" charset="0"/>
            </a:rPr>
            <a:t>Healthcare</a:t>
          </a:r>
        </a:p>
      </dsp:txBody>
      <dsp:txXfrm>
        <a:off x="1937973" y="1431782"/>
        <a:ext cx="813433" cy="699303"/>
      </dsp:txXfrm>
    </dsp:sp>
    <dsp:sp modelId="{ABFDDFDD-D40A-4DE1-A948-FA39293593E6}">
      <dsp:nvSpPr>
        <dsp:cNvPr id="0" name=""/>
        <dsp:cNvSpPr/>
      </dsp:nvSpPr>
      <dsp:spPr>
        <a:xfrm>
          <a:off x="872922" y="791538"/>
          <a:ext cx="989423" cy="989423"/>
        </a:xfrm>
        <a:prstGeom prst="gear6">
          <a:avLst/>
        </a:prstGeom>
        <a:solidFill>
          <a:schemeClr val="accent3">
            <a:shade val="80000"/>
            <a:hueOff val="264109"/>
            <a:satOff val="-5842"/>
            <a:lumOff val="147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it-IT" sz="800" kern="1200" dirty="0">
              <a:latin typeface="Georgia" panose="02040502050405020303" pitchFamily="18" charset="0"/>
            </a:rPr>
            <a:t>Data</a:t>
          </a:r>
        </a:p>
      </dsp:txBody>
      <dsp:txXfrm>
        <a:off x="1122012" y="1042134"/>
        <a:ext cx="491243" cy="488231"/>
      </dsp:txXfrm>
    </dsp:sp>
    <dsp:sp modelId="{2A0AB378-4B8E-444D-8BFD-446E0F1E5910}">
      <dsp:nvSpPr>
        <dsp:cNvPr id="0" name=""/>
        <dsp:cNvSpPr/>
      </dsp:nvSpPr>
      <dsp:spPr>
        <a:xfrm rot="20700000">
          <a:off x="1427100" y="108937"/>
          <a:ext cx="969433" cy="969433"/>
        </a:xfrm>
        <a:prstGeom prst="gear6">
          <a:avLst/>
        </a:prstGeom>
        <a:solidFill>
          <a:schemeClr val="accent3">
            <a:shade val="80000"/>
            <a:hueOff val="528218"/>
            <a:satOff val="-11684"/>
            <a:lumOff val="294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it-IT" sz="800" kern="1200" dirty="0">
              <a:latin typeface="Georgia" panose="02040502050405020303" pitchFamily="18" charset="0"/>
            </a:rPr>
            <a:t>Technology</a:t>
          </a:r>
        </a:p>
      </dsp:txBody>
      <dsp:txXfrm rot="-20700000">
        <a:off x="1639725" y="321562"/>
        <a:ext cx="544182" cy="544182"/>
      </dsp:txXfrm>
    </dsp:sp>
    <dsp:sp modelId="{9E024BFF-9364-4601-9F3B-56CA6E11F16A}">
      <dsp:nvSpPr>
        <dsp:cNvPr id="0" name=""/>
        <dsp:cNvSpPr/>
      </dsp:nvSpPr>
      <dsp:spPr>
        <a:xfrm>
          <a:off x="1542051" y="917731"/>
          <a:ext cx="1741385" cy="1741385"/>
        </a:xfrm>
        <a:prstGeom prst="circularArrow">
          <a:avLst>
            <a:gd name="adj1" fmla="val 4687"/>
            <a:gd name="adj2" fmla="val 299029"/>
            <a:gd name="adj3" fmla="val 2453034"/>
            <a:gd name="adj4" fmla="val 16004678"/>
            <a:gd name="adj5" fmla="val 5469"/>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BACA31-FC62-493D-B7EC-89CAA172190A}">
      <dsp:nvSpPr>
        <dsp:cNvPr id="0" name=""/>
        <dsp:cNvSpPr/>
      </dsp:nvSpPr>
      <dsp:spPr>
        <a:xfrm>
          <a:off x="697697" y="580001"/>
          <a:ext cx="1265225" cy="1265225"/>
        </a:xfrm>
        <a:prstGeom prst="leftCircularArrow">
          <a:avLst>
            <a:gd name="adj1" fmla="val 6452"/>
            <a:gd name="adj2" fmla="val 429999"/>
            <a:gd name="adj3" fmla="val 10489124"/>
            <a:gd name="adj4" fmla="val 14837806"/>
            <a:gd name="adj5" fmla="val 7527"/>
          </a:avLst>
        </a:prstGeom>
        <a:solidFill>
          <a:schemeClr val="accent3">
            <a:shade val="90000"/>
            <a:hueOff val="264177"/>
            <a:satOff val="-5645"/>
            <a:lumOff val="1344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6B7DC7-9B8C-4D2B-AC08-0B1B0B19B187}">
      <dsp:nvSpPr>
        <dsp:cNvPr id="0" name=""/>
        <dsp:cNvSpPr/>
      </dsp:nvSpPr>
      <dsp:spPr>
        <a:xfrm>
          <a:off x="1202860" y="-96020"/>
          <a:ext cx="1364167" cy="1364167"/>
        </a:xfrm>
        <a:prstGeom prst="circularArrow">
          <a:avLst>
            <a:gd name="adj1" fmla="val 5984"/>
            <a:gd name="adj2" fmla="val 394124"/>
            <a:gd name="adj3" fmla="val 13313824"/>
            <a:gd name="adj4" fmla="val 10508221"/>
            <a:gd name="adj5" fmla="val 6981"/>
          </a:avLst>
        </a:prstGeom>
        <a:solidFill>
          <a:schemeClr val="accent3">
            <a:shade val="90000"/>
            <a:hueOff val="528354"/>
            <a:satOff val="-11291"/>
            <a:lumOff val="26892"/>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BA6A8-2299-4BEC-9706-51423437724C}">
      <dsp:nvSpPr>
        <dsp:cNvPr id="0" name=""/>
        <dsp:cNvSpPr/>
      </dsp:nvSpPr>
      <dsp:spPr>
        <a:xfrm>
          <a:off x="1814" y="0"/>
          <a:ext cx="1088931" cy="1553168"/>
        </a:xfrm>
        <a:prstGeom prst="up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E5354A-DE73-4BF9-B0D8-CFE85A4A134B}">
      <dsp:nvSpPr>
        <dsp:cNvPr id="0" name=""/>
        <dsp:cNvSpPr/>
      </dsp:nvSpPr>
      <dsp:spPr>
        <a:xfrm>
          <a:off x="1123413" y="0"/>
          <a:ext cx="1847882" cy="1553168"/>
        </a:xfrm>
        <a:prstGeom prst="rect">
          <a:avLst/>
        </a:prstGeom>
        <a:noFill/>
        <a:ln w="19050">
          <a:solidFill>
            <a:srgbClr val="243FFF"/>
          </a:solidFill>
        </a:ln>
        <a:effectLst/>
      </dsp:spPr>
      <dsp:style>
        <a:lnRef idx="0">
          <a:scrgbClr r="0" g="0" b="0"/>
        </a:lnRef>
        <a:fillRef idx="0">
          <a:scrgbClr r="0" g="0" b="0"/>
        </a:fillRef>
        <a:effectRef idx="0">
          <a:scrgbClr r="0" g="0" b="0"/>
        </a:effectRef>
        <a:fontRef idx="minor"/>
      </dsp:style>
      <dsp:txBody>
        <a:bodyPr spcFirstLastPara="0" vert="horz" wrap="square" lIns="78232" tIns="0" rIns="78232" bIns="78232" numCol="1" spcCol="1270" anchor="ctr" anchorCtr="0">
          <a:noAutofit/>
        </a:bodyPr>
        <a:lstStyle/>
        <a:p>
          <a:pPr marL="0" lvl="0" indent="0" algn="l" defTabSz="466725">
            <a:lnSpc>
              <a:spcPct val="90000"/>
            </a:lnSpc>
            <a:spcBef>
              <a:spcPct val="0"/>
            </a:spcBef>
            <a:spcAft>
              <a:spcPct val="35000"/>
            </a:spcAft>
            <a:buNone/>
          </a:pPr>
          <a:r>
            <a:rPr lang="en-US" sz="1050" b="0" i="1" kern="1200" dirty="0">
              <a:latin typeface="Georgia" panose="02040502050405020303" pitchFamily="18" charset="0"/>
            </a:rPr>
            <a:t>Healthcare profit pools are projected to reach $790 billion in 2026, growing at a 4% CAGR from $654 billion in 2021. Notably, software and platforms (as clinical decision support platform) will experience higher growth.</a:t>
          </a:r>
          <a:endParaRPr lang="it-IT" sz="1050" i="1" kern="1200" dirty="0">
            <a:latin typeface="Georgia" panose="02040502050405020303" pitchFamily="18" charset="0"/>
          </a:endParaRPr>
        </a:p>
      </dsp:txBody>
      <dsp:txXfrm>
        <a:off x="1123413" y="0"/>
        <a:ext cx="1847882" cy="1553168"/>
      </dsp:txXfrm>
    </dsp:sp>
    <dsp:sp modelId="{D6C6EB9B-FEEE-4380-AF97-61E55BE28CC8}">
      <dsp:nvSpPr>
        <dsp:cNvPr id="0" name=""/>
        <dsp:cNvSpPr/>
      </dsp:nvSpPr>
      <dsp:spPr>
        <a:xfrm>
          <a:off x="328494" y="1682598"/>
          <a:ext cx="1088931" cy="1553168"/>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55C088-F59A-4799-B1CD-45A5B2B26F15}">
      <dsp:nvSpPr>
        <dsp:cNvPr id="0" name=""/>
        <dsp:cNvSpPr/>
      </dsp:nvSpPr>
      <dsp:spPr>
        <a:xfrm>
          <a:off x="1450093" y="1682598"/>
          <a:ext cx="1847882" cy="1553168"/>
        </a:xfrm>
        <a:prstGeom prst="rect">
          <a:avLst/>
        </a:prstGeom>
        <a:noFill/>
        <a:ln w="19050">
          <a:solidFill>
            <a:srgbClr val="243FFF"/>
          </a:solidFill>
        </a:ln>
        <a:effectLst/>
      </dsp:spPr>
      <dsp:style>
        <a:lnRef idx="0">
          <a:scrgbClr r="0" g="0" b="0"/>
        </a:lnRef>
        <a:fillRef idx="0">
          <a:scrgbClr r="0" g="0" b="0"/>
        </a:fillRef>
        <a:effectRef idx="0">
          <a:scrgbClr r="0" g="0" b="0"/>
        </a:effectRef>
        <a:fontRef idx="minor"/>
      </dsp:style>
      <dsp:txBody>
        <a:bodyPr spcFirstLastPara="0" vert="horz" wrap="square" lIns="78232" tIns="0" rIns="78232" bIns="78232" numCol="1" spcCol="1270" anchor="ctr" anchorCtr="0">
          <a:noAutofit/>
        </a:bodyPr>
        <a:lstStyle/>
        <a:p>
          <a:pPr marL="0" lvl="0" indent="0" algn="l" defTabSz="488950">
            <a:lnSpc>
              <a:spcPct val="90000"/>
            </a:lnSpc>
            <a:spcBef>
              <a:spcPct val="0"/>
            </a:spcBef>
            <a:spcAft>
              <a:spcPct val="35000"/>
            </a:spcAft>
            <a:buNone/>
          </a:pPr>
          <a:r>
            <a:rPr lang="en-US" sz="1100" b="0" i="1" kern="1200" dirty="0">
              <a:latin typeface="Georgia" panose="02040502050405020303" pitchFamily="18" charset="0"/>
            </a:rPr>
            <a:t>Digital health technology utilization increased from +32% in April 2020, but thereafter utilization levels have largely stabilized, ranging from 13% to 17% across all specialties.</a:t>
          </a:r>
          <a:endParaRPr lang="it-IT" sz="1100" kern="1200" dirty="0">
            <a:latin typeface="Georgia" panose="02040502050405020303" pitchFamily="18" charset="0"/>
          </a:endParaRPr>
        </a:p>
      </dsp:txBody>
      <dsp:txXfrm>
        <a:off x="1450093" y="1682598"/>
        <a:ext cx="1847882" cy="15531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C6F32-FB09-4BB5-A008-A704E30FF951}">
      <dsp:nvSpPr>
        <dsp:cNvPr id="0" name=""/>
        <dsp:cNvSpPr/>
      </dsp:nvSpPr>
      <dsp:spPr>
        <a:xfrm>
          <a:off x="1140479" y="1895"/>
          <a:ext cx="8647717" cy="3875467"/>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F0FA1D-BB11-4E44-A389-B3C2EDA4FFF4}">
      <dsp:nvSpPr>
        <dsp:cNvPr id="0" name=""/>
        <dsp:cNvSpPr/>
      </dsp:nvSpPr>
      <dsp:spPr>
        <a:xfrm>
          <a:off x="2845686" y="66708"/>
          <a:ext cx="4676332" cy="2658989"/>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508D29-0DCB-4923-884F-6F07952A03CE}">
      <dsp:nvSpPr>
        <dsp:cNvPr id="0" name=""/>
        <dsp:cNvSpPr/>
      </dsp:nvSpPr>
      <dsp:spPr>
        <a:xfrm>
          <a:off x="2754764" y="2974272"/>
          <a:ext cx="5422289" cy="600913"/>
        </a:xfrm>
        <a:prstGeom prst="rect">
          <a:avLst/>
        </a:prstGeom>
        <a:noFill/>
        <a:ln w="19050">
          <a:solidFill>
            <a:srgbClr val="243FFF"/>
          </a:solidFill>
        </a:ln>
        <a:effectLst/>
      </dsp:spPr>
      <dsp:style>
        <a:lnRef idx="0">
          <a:scrgbClr r="0" g="0" b="0"/>
        </a:lnRef>
        <a:fillRef idx="0">
          <a:scrgbClr r="0" g="0" b="0"/>
        </a:fillRef>
        <a:effectRef idx="0">
          <a:scrgbClr r="0" g="0" b="0"/>
        </a:effectRef>
        <a:fontRef idx="minor"/>
      </dsp:style>
      <dsp:txBody>
        <a:bodyPr spcFirstLastPara="0" vert="horz" wrap="square" lIns="121920" tIns="45720" rIns="121920" bIns="45720" numCol="1" spcCol="1270" anchor="ctr" anchorCtr="0">
          <a:noAutofit/>
        </a:bodyPr>
        <a:lstStyle/>
        <a:p>
          <a:pPr marL="0" lvl="0" indent="0" algn="l" defTabSz="533400">
            <a:lnSpc>
              <a:spcPct val="90000"/>
            </a:lnSpc>
            <a:spcBef>
              <a:spcPct val="0"/>
            </a:spcBef>
            <a:spcAft>
              <a:spcPct val="35000"/>
            </a:spcAft>
            <a:buNone/>
          </a:pPr>
          <a:r>
            <a:rPr lang="en-US" sz="1200" b="0" i="0" kern="1200" dirty="0">
              <a:solidFill>
                <a:srgbClr val="000000"/>
              </a:solidFill>
              <a:effectLst/>
              <a:latin typeface="Georgia" panose="02040502050405020303" pitchFamily="18" charset="0"/>
            </a:rPr>
            <a:t>In 2021, the total funding among US-based digital health startups amounted to $29.1B across 729 deals, </a:t>
          </a:r>
          <a:r>
            <a:rPr lang="en-US" sz="1200" b="0" i="0" kern="1200" dirty="0">
              <a:solidFill>
                <a:schemeClr val="tx1"/>
              </a:solidFill>
              <a:effectLst/>
              <a:latin typeface="Georgia" panose="02040502050405020303" pitchFamily="18" charset="0"/>
            </a:rPr>
            <a:t>with an average deal size of $39.9M. Overall investment nearly doubled </a:t>
          </a:r>
          <a:r>
            <a:rPr lang="en-US" sz="1200" b="0" i="0" u="none" strike="noStrike" kern="1200" dirty="0">
              <a:solidFill>
                <a:schemeClr val="tx1"/>
              </a:solidFill>
              <a:effectLst/>
              <a:latin typeface="Georgia" panose="02040502050405020303" pitchFamily="18" charset="0"/>
            </a:rPr>
            <a:t>2020’s $14.9B former record haul</a:t>
          </a:r>
          <a:r>
            <a:rPr lang="en-US" sz="1200" b="0" i="0" kern="1200" dirty="0">
              <a:solidFill>
                <a:schemeClr val="tx1"/>
              </a:solidFill>
              <a:effectLst/>
              <a:latin typeface="Georgia" panose="02040502050405020303" pitchFamily="18" charset="0"/>
            </a:rPr>
            <a:t>.</a:t>
          </a:r>
          <a:r>
            <a:rPr lang="en-US" sz="1200" b="0" i="0" kern="1200" dirty="0">
              <a:solidFill>
                <a:schemeClr val="tx1"/>
              </a:solidFill>
              <a:latin typeface="Georgia" panose="02040502050405020303" pitchFamily="18" charset="0"/>
            </a:rPr>
            <a:t> </a:t>
          </a:r>
          <a:endParaRPr lang="it-IT" sz="1200" kern="1200" dirty="0">
            <a:solidFill>
              <a:schemeClr val="tx1"/>
            </a:solidFill>
            <a:latin typeface="Georgia" panose="02040502050405020303" pitchFamily="18" charset="0"/>
          </a:endParaRPr>
        </a:p>
      </dsp:txBody>
      <dsp:txXfrm>
        <a:off x="2754764" y="2974272"/>
        <a:ext cx="5422289" cy="600913"/>
      </dsp:txXfrm>
    </dsp:sp>
    <dsp:sp modelId="{4CCDA562-BBD7-4AF9-A15F-ED24400D875C}">
      <dsp:nvSpPr>
        <dsp:cNvPr id="0" name=""/>
        <dsp:cNvSpPr/>
      </dsp:nvSpPr>
      <dsp:spPr>
        <a:xfrm>
          <a:off x="8093989" y="209231"/>
          <a:ext cx="2223457" cy="346079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AD67B-12EF-4F2A-8C88-4ED1AC03EF29}">
      <dsp:nvSpPr>
        <dsp:cNvPr id="0" name=""/>
        <dsp:cNvSpPr/>
      </dsp:nvSpPr>
      <dsp:spPr>
        <a:xfrm>
          <a:off x="0" y="0"/>
          <a:ext cx="1871951" cy="39513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it-IT" sz="2000" kern="1200" dirty="0">
              <a:latin typeface="Georgia" panose="02040502050405020303" pitchFamily="18" charset="0"/>
            </a:rPr>
            <a:t>Analytics &amp; AI Health</a:t>
          </a:r>
        </a:p>
      </dsp:txBody>
      <dsp:txXfrm>
        <a:off x="0" y="1580536"/>
        <a:ext cx="1871951" cy="1580536"/>
      </dsp:txXfrm>
    </dsp:sp>
    <dsp:sp modelId="{6DCE6E38-6E18-4D2E-8EF6-7697D1452C88}">
      <dsp:nvSpPr>
        <dsp:cNvPr id="0" name=""/>
        <dsp:cNvSpPr/>
      </dsp:nvSpPr>
      <dsp:spPr>
        <a:xfrm>
          <a:off x="278077" y="237080"/>
          <a:ext cx="1315796" cy="1315796"/>
        </a:xfrm>
        <a:prstGeom prst="ellipse">
          <a:avLst/>
        </a:prstGeom>
        <a:blipFill rotWithShape="1">
          <a:blip xmlns:r="http://schemas.openxmlformats.org/officeDocument/2006/relationships" r:embed="rId1"/>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22FC47-0133-4FAB-ABDE-14EE0E5713C5}">
      <dsp:nvSpPr>
        <dsp:cNvPr id="0" name=""/>
        <dsp:cNvSpPr/>
      </dsp:nvSpPr>
      <dsp:spPr>
        <a:xfrm>
          <a:off x="1928110" y="0"/>
          <a:ext cx="1871951" cy="39513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it-IT" sz="2000" kern="1200" dirty="0" err="1">
              <a:latin typeface="Georgia" panose="02040502050405020303" pitchFamily="18" charset="0"/>
            </a:rPr>
            <a:t>Diagnostics</a:t>
          </a:r>
          <a:endParaRPr lang="it-IT" sz="2000" kern="1200" dirty="0">
            <a:latin typeface="Georgia" panose="02040502050405020303" pitchFamily="18" charset="0"/>
          </a:endParaRPr>
        </a:p>
      </dsp:txBody>
      <dsp:txXfrm>
        <a:off x="1928110" y="1580536"/>
        <a:ext cx="1871951" cy="1580536"/>
      </dsp:txXfrm>
    </dsp:sp>
    <dsp:sp modelId="{489C50A4-6EDE-4BBC-801B-3B3677D51C92}">
      <dsp:nvSpPr>
        <dsp:cNvPr id="0" name=""/>
        <dsp:cNvSpPr/>
      </dsp:nvSpPr>
      <dsp:spPr>
        <a:xfrm>
          <a:off x="2206188" y="237080"/>
          <a:ext cx="1315796" cy="1315796"/>
        </a:xfrm>
        <a:prstGeom prst="ellipse">
          <a:avLst/>
        </a:prstGeom>
        <a:blipFill rotWithShape="1">
          <a:blip xmlns:r="http://schemas.openxmlformats.org/officeDocument/2006/relationships" r:embed="rId2"/>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DBA60B-EB94-4829-969A-58544B385F52}">
      <dsp:nvSpPr>
        <dsp:cNvPr id="0" name=""/>
        <dsp:cNvSpPr/>
      </dsp:nvSpPr>
      <dsp:spPr>
        <a:xfrm>
          <a:off x="3856221" y="0"/>
          <a:ext cx="1871951" cy="39513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it-IT" sz="2000" kern="1200" dirty="0">
              <a:latin typeface="Georgia" panose="02040502050405020303" pitchFamily="18" charset="0"/>
            </a:rPr>
            <a:t>Electronic Health</a:t>
          </a:r>
        </a:p>
      </dsp:txBody>
      <dsp:txXfrm>
        <a:off x="3856221" y="1580536"/>
        <a:ext cx="1871951" cy="1580536"/>
      </dsp:txXfrm>
    </dsp:sp>
    <dsp:sp modelId="{F0D77FC2-92C2-4E90-90CE-88B7D2FEE0FD}">
      <dsp:nvSpPr>
        <dsp:cNvPr id="0" name=""/>
        <dsp:cNvSpPr/>
      </dsp:nvSpPr>
      <dsp:spPr>
        <a:xfrm>
          <a:off x="4134298" y="237080"/>
          <a:ext cx="1315796" cy="1315796"/>
        </a:xfrm>
        <a:prstGeom prst="ellipse">
          <a:avLst/>
        </a:prstGeom>
        <a:blipFill rotWithShape="1">
          <a:blip xmlns:r="http://schemas.openxmlformats.org/officeDocument/2006/relationships" r:embed="rId3"/>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BE8E70-7A07-4886-9EA3-BC9E3CFF2CA6}">
      <dsp:nvSpPr>
        <dsp:cNvPr id="0" name=""/>
        <dsp:cNvSpPr/>
      </dsp:nvSpPr>
      <dsp:spPr>
        <a:xfrm>
          <a:off x="5784331" y="0"/>
          <a:ext cx="1871951" cy="39513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it-IT" sz="2000" kern="1200" dirty="0">
              <a:latin typeface="Georgia" panose="02040502050405020303" pitchFamily="18" charset="0"/>
            </a:rPr>
            <a:t>Telemedicine</a:t>
          </a:r>
        </a:p>
      </dsp:txBody>
      <dsp:txXfrm>
        <a:off x="5784331" y="1580536"/>
        <a:ext cx="1871951" cy="1580536"/>
      </dsp:txXfrm>
    </dsp:sp>
    <dsp:sp modelId="{BA049811-6D9B-4E15-999B-A9E198AE84D6}">
      <dsp:nvSpPr>
        <dsp:cNvPr id="0" name=""/>
        <dsp:cNvSpPr/>
      </dsp:nvSpPr>
      <dsp:spPr>
        <a:xfrm>
          <a:off x="6062409" y="237080"/>
          <a:ext cx="1315796" cy="1315796"/>
        </a:xfrm>
        <a:prstGeom prst="ellipse">
          <a:avLst/>
        </a:prstGeom>
        <a:blipFill rotWithShape="1">
          <a:blip xmlns:r="http://schemas.openxmlformats.org/officeDocument/2006/relationships" r:embed="rId4"/>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6760E-8F37-4D4C-9515-E1F76B9B587E}">
      <dsp:nvSpPr>
        <dsp:cNvPr id="0" name=""/>
        <dsp:cNvSpPr/>
      </dsp:nvSpPr>
      <dsp:spPr>
        <a:xfrm>
          <a:off x="7712442" y="0"/>
          <a:ext cx="1871951" cy="39513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it-IT" sz="2000" kern="1200" dirty="0" err="1">
              <a:latin typeface="Georgia" panose="02040502050405020303" pitchFamily="18" charset="0"/>
            </a:rPr>
            <a:t>Therapeutics</a:t>
          </a:r>
          <a:endParaRPr lang="it-IT" sz="2000" kern="1200" dirty="0">
            <a:latin typeface="Georgia" panose="02040502050405020303" pitchFamily="18" charset="0"/>
          </a:endParaRPr>
        </a:p>
      </dsp:txBody>
      <dsp:txXfrm>
        <a:off x="7712442" y="1580536"/>
        <a:ext cx="1871951" cy="1580536"/>
      </dsp:txXfrm>
    </dsp:sp>
    <dsp:sp modelId="{97084467-318D-4887-BA89-156BDAF77C82}">
      <dsp:nvSpPr>
        <dsp:cNvPr id="0" name=""/>
        <dsp:cNvSpPr/>
      </dsp:nvSpPr>
      <dsp:spPr>
        <a:xfrm>
          <a:off x="7990519" y="237080"/>
          <a:ext cx="1315796" cy="1315796"/>
        </a:xfrm>
        <a:prstGeom prst="ellipse">
          <a:avLst/>
        </a:prstGeom>
        <a:blipFill rotWithShape="1">
          <a:blip xmlns:r="http://schemas.openxmlformats.org/officeDocument/2006/relationships" r:embed="rId5"/>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85FB5F-D815-4077-8C6D-240042B89CF5}">
      <dsp:nvSpPr>
        <dsp:cNvPr id="0" name=""/>
        <dsp:cNvSpPr/>
      </dsp:nvSpPr>
      <dsp:spPr>
        <a:xfrm>
          <a:off x="383375" y="3161072"/>
          <a:ext cx="8817642" cy="592701"/>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DE217D1-FCD1-4007-9E5F-165E20012D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D88AB1B1-0B22-4611-8FEA-13D8012869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5C18FA-3863-41F0-821D-039AADDA14F8}" type="datetime1">
              <a:rPr lang="it-IT" smtClean="0"/>
              <a:t>14/06/2023</a:t>
            </a:fld>
            <a:endParaRPr lang="it-IT" dirty="0"/>
          </a:p>
        </p:txBody>
      </p:sp>
      <p:sp>
        <p:nvSpPr>
          <p:cNvPr id="4" name="Segnaposto piè di pagina 3">
            <a:extLst>
              <a:ext uri="{FF2B5EF4-FFF2-40B4-BE49-F238E27FC236}">
                <a16:creationId xmlns:a16="http://schemas.microsoft.com/office/drawing/2014/main" id="{36A354F2-2D6C-47B9-96FB-4B76E1E4C7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F525C8CA-3B88-4039-8D2A-86C4329D5A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D447C0-1402-408B-9B31-FEBD74125ED3}" type="slidenum">
              <a:rPr lang="it-IT" smtClean="0"/>
              <a:t>‹N›</a:t>
            </a:fld>
            <a:endParaRPr lang="it-IT"/>
          </a:p>
        </p:txBody>
      </p:sp>
    </p:spTree>
    <p:extLst>
      <p:ext uri="{BB962C8B-B14F-4D97-AF65-F5344CB8AC3E}">
        <p14:creationId xmlns:p14="http://schemas.microsoft.com/office/powerpoint/2010/main" val="29930752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5E1395-F701-4DDD-93A5-41ABA8DCCB44}" type="datetime1">
              <a:rPr lang="it-IT" smtClean="0"/>
              <a:t>14/06/2023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it-IT" noProof="0" smtClean="0"/>
              <a:t>‹N›</a:t>
            </a:fld>
            <a:endParaRPr lang="it-IT"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1</a:t>
            </a:fld>
            <a:endParaRPr lang="it-IT"/>
          </a:p>
        </p:txBody>
      </p:sp>
      <p:sp>
        <p:nvSpPr>
          <p:cNvPr id="7" name="Segnaposto data 6">
            <a:extLst>
              <a:ext uri="{FF2B5EF4-FFF2-40B4-BE49-F238E27FC236}">
                <a16:creationId xmlns:a16="http://schemas.microsoft.com/office/drawing/2014/main" id="{9B6322FC-AAC1-A9AD-2B1D-4EF1916BDB16}"/>
              </a:ext>
            </a:extLst>
          </p:cNvPr>
          <p:cNvSpPr>
            <a:spLocks noGrp="1"/>
          </p:cNvSpPr>
          <p:nvPr>
            <p:ph type="dt" idx="1"/>
          </p:nvPr>
        </p:nvSpPr>
        <p:spPr/>
        <p:txBody>
          <a:bodyPr/>
          <a:lstStyle/>
          <a:p>
            <a:fld id="{515E7860-ECAE-4A35-9E2B-801BBE29B925}" type="datetime1">
              <a:rPr lang="it-IT" smtClean="0"/>
              <a:t>14/06/2023</a:t>
            </a:fld>
            <a:endParaRPr lang="it-IT" dirty="0"/>
          </a:p>
        </p:txBody>
      </p:sp>
    </p:spTree>
    <p:extLst>
      <p:ext uri="{BB962C8B-B14F-4D97-AF65-F5344CB8AC3E}">
        <p14:creationId xmlns:p14="http://schemas.microsoft.com/office/powerpoint/2010/main" val="3859458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0" i="0" dirty="0">
                <a:solidFill>
                  <a:srgbClr val="374151"/>
                </a:solidFill>
                <a:effectLst/>
                <a:latin typeface="Söhne"/>
              </a:rPr>
              <a:t>Punti di forza (</a:t>
            </a:r>
            <a:r>
              <a:rPr lang="it-IT" b="0" i="0" dirty="0" err="1">
                <a:solidFill>
                  <a:srgbClr val="374151"/>
                </a:solidFill>
                <a:effectLst/>
                <a:latin typeface="Söhne"/>
              </a:rPr>
              <a:t>Strengths</a:t>
            </a:r>
            <a:r>
              <a:rPr lang="it-IT" b="0" i="0" dirty="0">
                <a:solidFill>
                  <a:srgbClr val="374151"/>
                </a:solidFill>
                <a:effectLst/>
                <a:latin typeface="Söhne"/>
              </a:rPr>
              <a:t>):</a:t>
            </a:r>
          </a:p>
          <a:p>
            <a:pPr algn="l">
              <a:buFont typeface="Arial" panose="020B0604020202020204" pitchFamily="34" charset="0"/>
              <a:buChar char="•"/>
            </a:pPr>
            <a:r>
              <a:rPr lang="it-IT" b="0" i="0" dirty="0">
                <a:solidFill>
                  <a:srgbClr val="374151"/>
                </a:solidFill>
                <a:effectLst/>
                <a:latin typeface="Söhne"/>
              </a:rPr>
              <a:t>Piattaforma consolidata: </a:t>
            </a:r>
            <a:r>
              <a:rPr lang="it-IT" b="0" i="0" dirty="0" err="1">
                <a:solidFill>
                  <a:srgbClr val="374151"/>
                </a:solidFill>
                <a:effectLst/>
                <a:latin typeface="Söhne"/>
              </a:rPr>
              <a:t>Doctolib</a:t>
            </a:r>
            <a:r>
              <a:rPr lang="it-IT" b="0" i="0" dirty="0">
                <a:solidFill>
                  <a:srgbClr val="374151"/>
                </a:solidFill>
                <a:effectLst/>
                <a:latin typeface="Söhne"/>
              </a:rPr>
              <a:t> ha una piattaforma di prenotazione online consolidata che offre un'esperienza utente intuitiva e facilita la prenotazione degli appuntamenti medici.</a:t>
            </a:r>
          </a:p>
          <a:p>
            <a:pPr algn="l">
              <a:buFont typeface="Arial" panose="020B0604020202020204" pitchFamily="34" charset="0"/>
              <a:buChar char="•"/>
            </a:pPr>
            <a:r>
              <a:rPr lang="it-IT" b="0" i="0" dirty="0">
                <a:solidFill>
                  <a:srgbClr val="374151"/>
                </a:solidFill>
                <a:effectLst/>
                <a:latin typeface="Söhne"/>
              </a:rPr>
              <a:t>Ampia rete di medici e specialisti: L'azienda ha stabilito una vasta rete di medici e specialisti che offrono i propri servizi sulla piattaforma, fornendo una gamma diversificata di professionisti sanitari per i pazienti.</a:t>
            </a:r>
          </a:p>
          <a:p>
            <a:pPr algn="l">
              <a:buFont typeface="Arial" panose="020B0604020202020204" pitchFamily="34" charset="0"/>
              <a:buChar char="•"/>
            </a:pPr>
            <a:r>
              <a:rPr lang="it-IT" b="0" i="0" dirty="0">
                <a:solidFill>
                  <a:srgbClr val="374151"/>
                </a:solidFill>
                <a:effectLst/>
                <a:latin typeface="Söhne"/>
              </a:rPr>
              <a:t>Ampia copertura geografica: </a:t>
            </a:r>
            <a:r>
              <a:rPr lang="it-IT" b="0" i="0" dirty="0" err="1">
                <a:solidFill>
                  <a:srgbClr val="374151"/>
                </a:solidFill>
                <a:effectLst/>
                <a:latin typeface="Söhne"/>
              </a:rPr>
              <a:t>Doctolib</a:t>
            </a:r>
            <a:r>
              <a:rPr lang="it-IT" b="0" i="0" dirty="0">
                <a:solidFill>
                  <a:srgbClr val="374151"/>
                </a:solidFill>
                <a:effectLst/>
                <a:latin typeface="Söhne"/>
              </a:rPr>
              <a:t> ha esteso la sua presenza in numerose regioni e città, garantendo un'ampia copertura geografica e un accesso facilitato ai servizi medici per i pazienti.</a:t>
            </a:r>
          </a:p>
          <a:p>
            <a:pPr algn="l">
              <a:buFont typeface="Arial" panose="020B0604020202020204" pitchFamily="34" charset="0"/>
              <a:buChar char="•"/>
            </a:pPr>
            <a:r>
              <a:rPr lang="it-IT" b="0" i="0" dirty="0">
                <a:solidFill>
                  <a:srgbClr val="374151"/>
                </a:solidFill>
                <a:effectLst/>
                <a:latin typeface="Söhne"/>
              </a:rPr>
              <a:t>Integrazione semplificata: L'azienda offre soluzioni di integrazione con i sistemi di gestione degli appuntamenti e la documentazione medica dei medici, semplificando il processo per i professionisti sanitari.</a:t>
            </a:r>
          </a:p>
          <a:p>
            <a:pPr algn="l">
              <a:buFont typeface="Arial" panose="020B0604020202020204" pitchFamily="34" charset="0"/>
              <a:buChar char="•"/>
            </a:pPr>
            <a:r>
              <a:rPr lang="it-IT" b="0" i="0" dirty="0">
                <a:solidFill>
                  <a:srgbClr val="374151"/>
                </a:solidFill>
                <a:effectLst/>
                <a:latin typeface="Söhne"/>
              </a:rPr>
              <a:t>Buona reputazione e fiducia: </a:t>
            </a:r>
            <a:r>
              <a:rPr lang="it-IT" b="0" i="0" dirty="0" err="1">
                <a:solidFill>
                  <a:srgbClr val="374151"/>
                </a:solidFill>
                <a:effectLst/>
                <a:latin typeface="Söhne"/>
              </a:rPr>
              <a:t>Doctolib</a:t>
            </a:r>
            <a:r>
              <a:rPr lang="it-IT" b="0" i="0" dirty="0">
                <a:solidFill>
                  <a:srgbClr val="374151"/>
                </a:solidFill>
                <a:effectLst/>
                <a:latin typeface="Söhne"/>
              </a:rPr>
              <a:t> gode di una buona reputazione nel settore della telemedicina, con una solida base di utenti che si fidano dei suoi servizi e della qualità dell'assistenza offerta.</a:t>
            </a:r>
          </a:p>
          <a:p>
            <a:pPr algn="l"/>
            <a:r>
              <a:rPr lang="it-IT" b="0" i="0" dirty="0">
                <a:solidFill>
                  <a:srgbClr val="374151"/>
                </a:solidFill>
                <a:effectLst/>
                <a:latin typeface="Söhne"/>
              </a:rPr>
              <a:t>Punti di debolezza (</a:t>
            </a:r>
            <a:r>
              <a:rPr lang="it-IT" b="0" i="0" dirty="0" err="1">
                <a:solidFill>
                  <a:srgbClr val="374151"/>
                </a:solidFill>
                <a:effectLst/>
                <a:latin typeface="Söhne"/>
              </a:rPr>
              <a:t>Weaknesses</a:t>
            </a:r>
            <a:r>
              <a:rPr lang="it-IT" b="0" i="0" dirty="0">
                <a:solidFill>
                  <a:srgbClr val="374151"/>
                </a:solidFill>
                <a:effectLst/>
                <a:latin typeface="Söhne"/>
              </a:rPr>
              <a:t>):</a:t>
            </a:r>
          </a:p>
          <a:p>
            <a:pPr algn="l">
              <a:buFont typeface="Arial" panose="020B0604020202020204" pitchFamily="34" charset="0"/>
              <a:buChar char="•"/>
            </a:pPr>
            <a:r>
              <a:rPr lang="it-IT" b="0" i="0" dirty="0">
                <a:solidFill>
                  <a:srgbClr val="374151"/>
                </a:solidFill>
                <a:effectLst/>
                <a:latin typeface="Söhne"/>
              </a:rPr>
              <a:t>Dipendenza dalla connettività Internet: Essendo una piattaforma di telemedicina online, </a:t>
            </a:r>
            <a:r>
              <a:rPr lang="it-IT" b="0" i="0" dirty="0" err="1">
                <a:solidFill>
                  <a:srgbClr val="374151"/>
                </a:solidFill>
                <a:effectLst/>
                <a:latin typeface="Söhne"/>
              </a:rPr>
              <a:t>Doctolib</a:t>
            </a:r>
            <a:r>
              <a:rPr lang="it-IT" b="0" i="0" dirty="0">
                <a:solidFill>
                  <a:srgbClr val="374151"/>
                </a:solidFill>
                <a:effectLst/>
                <a:latin typeface="Söhne"/>
              </a:rPr>
              <a:t> è dipendente dalla connettività Internet affidabile per garantire la disponibilità continua dei servizi. Problemi tecnici o interruzioni di rete possono influire sull'accessibilità e l'esperienza utente.</a:t>
            </a:r>
          </a:p>
          <a:p>
            <a:pPr algn="l">
              <a:buFont typeface="Arial" panose="020B0604020202020204" pitchFamily="34" charset="0"/>
              <a:buChar char="•"/>
            </a:pPr>
            <a:r>
              <a:rPr lang="it-IT" b="0" i="0" dirty="0">
                <a:solidFill>
                  <a:srgbClr val="374151"/>
                </a:solidFill>
                <a:effectLst/>
                <a:latin typeface="Söhne"/>
              </a:rPr>
              <a:t>Limitazioni linguistiche e culturali: </a:t>
            </a:r>
            <a:r>
              <a:rPr lang="it-IT" b="0" i="0" dirty="0" err="1">
                <a:solidFill>
                  <a:srgbClr val="374151"/>
                </a:solidFill>
                <a:effectLst/>
                <a:latin typeface="Söhne"/>
              </a:rPr>
              <a:t>Doctolib</a:t>
            </a:r>
            <a:r>
              <a:rPr lang="it-IT" b="0" i="0" dirty="0">
                <a:solidFill>
                  <a:srgbClr val="374151"/>
                </a:solidFill>
                <a:effectLst/>
                <a:latin typeface="Söhne"/>
              </a:rPr>
              <a:t> potrebbe affrontare sfide legate alle differenze linguistiche e culturali nel fornire servizi a livello internazionale. L'azienda potrebbe dover affrontare problemi di traduzione e adattamento delle soluzioni alle esigenze specifiche di diverse comunità e culture.</a:t>
            </a:r>
          </a:p>
          <a:p>
            <a:pPr algn="l">
              <a:buFont typeface="Arial" panose="020B0604020202020204" pitchFamily="34" charset="0"/>
              <a:buChar char="•"/>
            </a:pPr>
            <a:r>
              <a:rPr lang="it-IT" b="0" i="0" dirty="0">
                <a:solidFill>
                  <a:srgbClr val="374151"/>
                </a:solidFill>
                <a:effectLst/>
                <a:latin typeface="Söhne"/>
              </a:rPr>
              <a:t>Concorrenza crescente: Con l'aumento della concorrenza nel settore della telemedicina, </a:t>
            </a:r>
            <a:r>
              <a:rPr lang="it-IT" b="0" i="0" dirty="0" err="1">
                <a:solidFill>
                  <a:srgbClr val="374151"/>
                </a:solidFill>
                <a:effectLst/>
                <a:latin typeface="Söhne"/>
              </a:rPr>
              <a:t>Doctolib</a:t>
            </a:r>
            <a:r>
              <a:rPr lang="it-IT" b="0" i="0" dirty="0">
                <a:solidFill>
                  <a:srgbClr val="374151"/>
                </a:solidFill>
                <a:effectLst/>
                <a:latin typeface="Söhne"/>
              </a:rPr>
              <a:t> potrebbe dover affrontare una maggiore competizione da parte di altre piattaforme e aziende che offrono servizi simili.</a:t>
            </a:r>
          </a:p>
          <a:p>
            <a:pPr algn="l"/>
            <a:r>
              <a:rPr lang="it-IT" b="0" i="0" dirty="0">
                <a:solidFill>
                  <a:srgbClr val="374151"/>
                </a:solidFill>
                <a:effectLst/>
                <a:latin typeface="Söhne"/>
              </a:rPr>
              <a:t>Opportunità (</a:t>
            </a:r>
            <a:r>
              <a:rPr lang="it-IT" b="0" i="0" dirty="0" err="1">
                <a:solidFill>
                  <a:srgbClr val="374151"/>
                </a:solidFill>
                <a:effectLst/>
                <a:latin typeface="Söhne"/>
              </a:rPr>
              <a:t>Opportunities</a:t>
            </a:r>
            <a:r>
              <a:rPr lang="it-IT" b="0" i="0" dirty="0">
                <a:solidFill>
                  <a:srgbClr val="374151"/>
                </a:solidFill>
                <a:effectLst/>
                <a:latin typeface="Söhne"/>
              </a:rPr>
              <a:t>):</a:t>
            </a:r>
          </a:p>
          <a:p>
            <a:pPr algn="l">
              <a:buFont typeface="Arial" panose="020B0604020202020204" pitchFamily="34" charset="0"/>
              <a:buChar char="•"/>
            </a:pPr>
            <a:r>
              <a:rPr lang="it-IT" b="0" i="0" dirty="0">
                <a:solidFill>
                  <a:srgbClr val="374151"/>
                </a:solidFill>
                <a:effectLst/>
                <a:latin typeface="Söhne"/>
              </a:rPr>
              <a:t>Mercato in crescita: Il settore della telemedicina è in rapida crescita, offrendo ampie opportunità di espansione e penetrazione del mercato per </a:t>
            </a:r>
            <a:r>
              <a:rPr lang="it-IT" b="0" i="0" dirty="0" err="1">
                <a:solidFill>
                  <a:srgbClr val="374151"/>
                </a:solidFill>
                <a:effectLst/>
                <a:latin typeface="Söhne"/>
              </a:rPr>
              <a:t>Doctolib</a:t>
            </a:r>
            <a:r>
              <a:rPr lang="it-IT" b="0" i="0" dirty="0">
                <a:solidFill>
                  <a:srgbClr val="374151"/>
                </a:solidFill>
                <a:effectLst/>
                <a:latin typeface="Söhne"/>
              </a:rPr>
              <a:t>.</a:t>
            </a:r>
          </a:p>
          <a:p>
            <a:pPr algn="l">
              <a:buFont typeface="Arial" panose="020B0604020202020204" pitchFamily="34" charset="0"/>
              <a:buChar char="•"/>
            </a:pPr>
            <a:r>
              <a:rPr lang="it-IT" b="0" i="0" dirty="0">
                <a:solidFill>
                  <a:srgbClr val="374151"/>
                </a:solidFill>
                <a:effectLst/>
                <a:latin typeface="Söhne"/>
              </a:rPr>
              <a:t>Espansione internazionale: </a:t>
            </a:r>
            <a:r>
              <a:rPr lang="it-IT" b="0" i="0" dirty="0" err="1">
                <a:solidFill>
                  <a:srgbClr val="374151"/>
                </a:solidFill>
                <a:effectLst/>
                <a:latin typeface="Söhne"/>
              </a:rPr>
              <a:t>Doctolib</a:t>
            </a:r>
            <a:r>
              <a:rPr lang="it-IT" b="0" i="0" dirty="0">
                <a:solidFill>
                  <a:srgbClr val="374151"/>
                </a:solidFill>
                <a:effectLst/>
                <a:latin typeface="Söhne"/>
              </a:rPr>
              <a:t> può cercare opportunità di espansione in nuovi mercati internazionali, offrendo i suoi servizi in regioni geografiche non ancora ben servite dalla telemedicina.</a:t>
            </a:r>
          </a:p>
          <a:p>
            <a:pPr algn="l">
              <a:buFont typeface="Arial" panose="020B0604020202020204" pitchFamily="34" charset="0"/>
              <a:buChar char="•"/>
            </a:pPr>
            <a:r>
              <a:rPr lang="it-IT" b="0" i="0" dirty="0">
                <a:solidFill>
                  <a:srgbClr val="374151"/>
                </a:solidFill>
                <a:effectLst/>
                <a:latin typeface="Söhne"/>
              </a:rPr>
              <a:t>Innovazione tecnologica: Le nuove tecnologie e le tendenze emergenti nel settore, come l'intelligenza artificiale e l'Internet of </a:t>
            </a:r>
            <a:r>
              <a:rPr lang="it-IT" b="0" i="0" dirty="0" err="1">
                <a:solidFill>
                  <a:srgbClr val="374151"/>
                </a:solidFill>
                <a:effectLst/>
                <a:latin typeface="Söhne"/>
              </a:rPr>
              <a:t>Things</a:t>
            </a:r>
            <a:r>
              <a:rPr lang="it-IT" b="0" i="0" dirty="0">
                <a:solidFill>
                  <a:srgbClr val="374151"/>
                </a:solidFill>
                <a:effectLst/>
                <a:latin typeface="Söhne"/>
              </a:rPr>
              <a:t> (IoT), offrono opportunità per </a:t>
            </a:r>
            <a:r>
              <a:rPr lang="it-IT" b="0" i="0" dirty="0" err="1">
                <a:solidFill>
                  <a:srgbClr val="374151"/>
                </a:solidFill>
                <a:effectLst/>
                <a:latin typeface="Söhne"/>
              </a:rPr>
              <a:t>Doctolib</a:t>
            </a:r>
            <a:r>
              <a:rPr lang="it-IT" b="0" i="0" dirty="0">
                <a:solidFill>
                  <a:srgbClr val="374151"/>
                </a:solidFill>
                <a:effectLst/>
                <a:latin typeface="Söhne"/>
              </a:rPr>
              <a:t> di innovare ulteriormente e migliorare i suoi servizi.</a:t>
            </a:r>
          </a:p>
          <a:p>
            <a:pPr algn="l"/>
            <a:r>
              <a:rPr lang="it-IT" b="0" i="0" dirty="0">
                <a:solidFill>
                  <a:srgbClr val="374151"/>
                </a:solidFill>
                <a:effectLst/>
                <a:latin typeface="Söhne"/>
              </a:rPr>
              <a:t>Minacce (</a:t>
            </a:r>
            <a:r>
              <a:rPr lang="it-IT" b="0" i="0" dirty="0" err="1">
                <a:solidFill>
                  <a:srgbClr val="374151"/>
                </a:solidFill>
                <a:effectLst/>
                <a:latin typeface="Söhne"/>
              </a:rPr>
              <a:t>Threats</a:t>
            </a:r>
            <a:r>
              <a:rPr lang="it-IT" b="0" i="0" dirty="0">
                <a:solidFill>
                  <a:srgbClr val="374151"/>
                </a:solidFill>
                <a:effectLst/>
                <a:latin typeface="Söhne"/>
              </a:rPr>
              <a:t>):</a:t>
            </a:r>
          </a:p>
          <a:p>
            <a:pPr algn="l">
              <a:buFont typeface="Arial" panose="020B0604020202020204" pitchFamily="34" charset="0"/>
              <a:buChar char="•"/>
            </a:pPr>
            <a:r>
              <a:rPr lang="it-IT" b="0" i="0" dirty="0">
                <a:solidFill>
                  <a:srgbClr val="374151"/>
                </a:solidFill>
                <a:effectLst/>
                <a:latin typeface="Söhne"/>
              </a:rPr>
              <a:t>Regolamentazione e conformità: Le normative e le leggi relative alla telemedicina possono essere complesse e in continua evoluzione. </a:t>
            </a:r>
            <a:r>
              <a:rPr lang="it-IT" b="0" i="0" dirty="0" err="1">
                <a:solidFill>
                  <a:srgbClr val="374151"/>
                </a:solidFill>
                <a:effectLst/>
                <a:latin typeface="Söhne"/>
              </a:rPr>
              <a:t>Doctolib</a:t>
            </a:r>
            <a:r>
              <a:rPr lang="it-IT" b="0" i="0" dirty="0">
                <a:solidFill>
                  <a:srgbClr val="374151"/>
                </a:solidFill>
                <a:effectLst/>
                <a:latin typeface="Söhne"/>
              </a:rPr>
              <a:t> potrebbe affrontare sfide nel garantire la conformità normativa e l'aderenza ai requisiti legali in diversi paesi o regioni.</a:t>
            </a:r>
          </a:p>
          <a:p>
            <a:pPr algn="l">
              <a:buFont typeface="Arial" panose="020B0604020202020204" pitchFamily="34" charset="0"/>
              <a:buChar char="•"/>
            </a:pPr>
            <a:r>
              <a:rPr lang="it-IT" b="0" i="0" dirty="0">
                <a:solidFill>
                  <a:srgbClr val="374151"/>
                </a:solidFill>
                <a:effectLst/>
                <a:latin typeface="Söhne"/>
              </a:rPr>
              <a:t>Sicurezza dei dati: La gestione sicura dei dati sanitari dei pazienti è una priorità critica per </a:t>
            </a:r>
            <a:r>
              <a:rPr lang="it-IT" b="0" i="0" dirty="0" err="1">
                <a:solidFill>
                  <a:srgbClr val="374151"/>
                </a:solidFill>
                <a:effectLst/>
                <a:latin typeface="Söhne"/>
              </a:rPr>
              <a:t>Doctolib</a:t>
            </a:r>
            <a:r>
              <a:rPr lang="it-IT" b="0" i="0" dirty="0">
                <a:solidFill>
                  <a:srgbClr val="374151"/>
                </a:solidFill>
                <a:effectLst/>
                <a:latin typeface="Söhne"/>
              </a:rPr>
              <a:t>. La minaccia di violazioni della sicurezza informatica o di accessi non autorizzati potrebbe compromettere la reputazione e la fiducia degli utenti.</a:t>
            </a:r>
          </a:p>
          <a:p>
            <a:pPr algn="l">
              <a:buFont typeface="Arial" panose="020B0604020202020204" pitchFamily="34" charset="0"/>
              <a:buChar char="•"/>
            </a:pPr>
            <a:r>
              <a:rPr lang="it-IT" b="0" i="0" dirty="0">
                <a:solidFill>
                  <a:srgbClr val="374151"/>
                </a:solidFill>
                <a:effectLst/>
                <a:latin typeface="Söhne"/>
              </a:rPr>
              <a:t>Resistenza al cambiamento: Alcuni medici e pazienti potrebbero mostrare resistenza al cambiamento e preferire i metodi tradizionali di appuntamenti medici in persona. Ciò potrebbe rappresentare una sfida per l'adozione diffusa dei servizi di telemedicina.</a:t>
            </a:r>
          </a:p>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noProof="0" smtClean="0"/>
              <a:t>20</a:t>
            </a:fld>
            <a:endParaRPr lang="it-IT" noProof="0"/>
          </a:p>
        </p:txBody>
      </p:sp>
      <p:sp>
        <p:nvSpPr>
          <p:cNvPr id="7" name="Segnaposto data 6">
            <a:extLst>
              <a:ext uri="{FF2B5EF4-FFF2-40B4-BE49-F238E27FC236}">
                <a16:creationId xmlns:a16="http://schemas.microsoft.com/office/drawing/2014/main" id="{A5E04070-120F-F60B-6D9F-59EC2D175797}"/>
              </a:ext>
            </a:extLst>
          </p:cNvPr>
          <p:cNvSpPr>
            <a:spLocks noGrp="1"/>
          </p:cNvSpPr>
          <p:nvPr>
            <p:ph type="dt" idx="1"/>
          </p:nvPr>
        </p:nvSpPr>
        <p:spPr/>
        <p:txBody>
          <a:bodyPr/>
          <a:lstStyle/>
          <a:p>
            <a:fld id="{9609C4B8-5149-46E2-A12B-E70C3646D830}" type="datetime1">
              <a:rPr lang="it-IT" smtClean="0"/>
              <a:t>14/06/2023</a:t>
            </a:fld>
            <a:endParaRPr lang="it-IT" dirty="0"/>
          </a:p>
        </p:txBody>
      </p:sp>
    </p:spTree>
    <p:extLst>
      <p:ext uri="{BB962C8B-B14F-4D97-AF65-F5344CB8AC3E}">
        <p14:creationId xmlns:p14="http://schemas.microsoft.com/office/powerpoint/2010/main" val="3085785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0" i="0" dirty="0">
                <a:solidFill>
                  <a:srgbClr val="374151"/>
                </a:solidFill>
                <a:effectLst/>
                <a:latin typeface="Söhne"/>
              </a:rPr>
              <a:t>Punti di forza (</a:t>
            </a:r>
            <a:r>
              <a:rPr lang="it-IT" b="0" i="0" dirty="0" err="1">
                <a:solidFill>
                  <a:srgbClr val="374151"/>
                </a:solidFill>
                <a:effectLst/>
                <a:latin typeface="Söhne"/>
              </a:rPr>
              <a:t>Strengths</a:t>
            </a:r>
            <a:r>
              <a:rPr lang="it-IT" b="0" i="0" dirty="0">
                <a:solidFill>
                  <a:srgbClr val="374151"/>
                </a:solidFill>
                <a:effectLst/>
                <a:latin typeface="Söhne"/>
              </a:rPr>
              <a:t>):</a:t>
            </a:r>
          </a:p>
          <a:p>
            <a:pPr algn="l">
              <a:buFont typeface="Arial" panose="020B0604020202020204" pitchFamily="34" charset="0"/>
              <a:buChar char="•"/>
            </a:pPr>
            <a:r>
              <a:rPr lang="it-IT" b="0" i="0" dirty="0">
                <a:solidFill>
                  <a:srgbClr val="374151"/>
                </a:solidFill>
                <a:effectLst/>
                <a:latin typeface="Söhne"/>
              </a:rPr>
              <a:t>Piattaforma consolidata: </a:t>
            </a:r>
            <a:r>
              <a:rPr lang="it-IT" b="0" i="0" dirty="0" err="1">
                <a:solidFill>
                  <a:srgbClr val="374151"/>
                </a:solidFill>
                <a:effectLst/>
                <a:latin typeface="Söhne"/>
              </a:rPr>
              <a:t>Doctolib</a:t>
            </a:r>
            <a:r>
              <a:rPr lang="it-IT" b="0" i="0" dirty="0">
                <a:solidFill>
                  <a:srgbClr val="374151"/>
                </a:solidFill>
                <a:effectLst/>
                <a:latin typeface="Söhne"/>
              </a:rPr>
              <a:t> ha una piattaforma di prenotazione online consolidata che offre un'esperienza utente intuitiva e facilita la prenotazione degli appuntamenti medici.</a:t>
            </a:r>
          </a:p>
          <a:p>
            <a:pPr algn="l">
              <a:buFont typeface="Arial" panose="020B0604020202020204" pitchFamily="34" charset="0"/>
              <a:buChar char="•"/>
            </a:pPr>
            <a:r>
              <a:rPr lang="it-IT" b="0" i="0" dirty="0">
                <a:solidFill>
                  <a:srgbClr val="374151"/>
                </a:solidFill>
                <a:effectLst/>
                <a:latin typeface="Söhne"/>
              </a:rPr>
              <a:t>Ampia rete di medici e specialisti: L'azienda ha stabilito una vasta rete di medici e specialisti che offrono i propri servizi sulla piattaforma, fornendo una gamma diversificata di professionisti sanitari per i pazienti.</a:t>
            </a:r>
          </a:p>
          <a:p>
            <a:pPr algn="l">
              <a:buFont typeface="Arial" panose="020B0604020202020204" pitchFamily="34" charset="0"/>
              <a:buChar char="•"/>
            </a:pPr>
            <a:r>
              <a:rPr lang="it-IT" b="0" i="0" dirty="0">
                <a:solidFill>
                  <a:srgbClr val="374151"/>
                </a:solidFill>
                <a:effectLst/>
                <a:latin typeface="Söhne"/>
              </a:rPr>
              <a:t>Ampia copertura geografica: </a:t>
            </a:r>
            <a:r>
              <a:rPr lang="it-IT" b="0" i="0" dirty="0" err="1">
                <a:solidFill>
                  <a:srgbClr val="374151"/>
                </a:solidFill>
                <a:effectLst/>
                <a:latin typeface="Söhne"/>
              </a:rPr>
              <a:t>Doctolib</a:t>
            </a:r>
            <a:r>
              <a:rPr lang="it-IT" b="0" i="0" dirty="0">
                <a:solidFill>
                  <a:srgbClr val="374151"/>
                </a:solidFill>
                <a:effectLst/>
                <a:latin typeface="Söhne"/>
              </a:rPr>
              <a:t> ha esteso la sua presenza in numerose regioni e città, garantendo un'ampia copertura geografica e un accesso facilitato ai servizi medici per i pazienti.</a:t>
            </a:r>
          </a:p>
          <a:p>
            <a:pPr algn="l">
              <a:buFont typeface="Arial" panose="020B0604020202020204" pitchFamily="34" charset="0"/>
              <a:buChar char="•"/>
            </a:pPr>
            <a:r>
              <a:rPr lang="it-IT" b="0" i="0" dirty="0">
                <a:solidFill>
                  <a:srgbClr val="374151"/>
                </a:solidFill>
                <a:effectLst/>
                <a:latin typeface="Söhne"/>
              </a:rPr>
              <a:t>Integrazione semplificata: L'azienda offre soluzioni di integrazione con i sistemi di gestione degli appuntamenti e la documentazione medica dei medici, semplificando il processo per i professionisti sanitari.</a:t>
            </a:r>
          </a:p>
          <a:p>
            <a:pPr algn="l">
              <a:buFont typeface="Arial" panose="020B0604020202020204" pitchFamily="34" charset="0"/>
              <a:buChar char="•"/>
            </a:pPr>
            <a:r>
              <a:rPr lang="it-IT" b="0" i="0" dirty="0">
                <a:solidFill>
                  <a:srgbClr val="374151"/>
                </a:solidFill>
                <a:effectLst/>
                <a:latin typeface="Söhne"/>
              </a:rPr>
              <a:t>Buona reputazione e fiducia: </a:t>
            </a:r>
            <a:r>
              <a:rPr lang="it-IT" b="0" i="0" dirty="0" err="1">
                <a:solidFill>
                  <a:srgbClr val="374151"/>
                </a:solidFill>
                <a:effectLst/>
                <a:latin typeface="Söhne"/>
              </a:rPr>
              <a:t>Doctolib</a:t>
            </a:r>
            <a:r>
              <a:rPr lang="it-IT" b="0" i="0" dirty="0">
                <a:solidFill>
                  <a:srgbClr val="374151"/>
                </a:solidFill>
                <a:effectLst/>
                <a:latin typeface="Söhne"/>
              </a:rPr>
              <a:t> gode di una buona reputazione nel settore della telemedicina, con una solida base di utenti che si fidano dei suoi servizi e della qualità dell'assistenza offerta.</a:t>
            </a:r>
          </a:p>
          <a:p>
            <a:pPr algn="l"/>
            <a:r>
              <a:rPr lang="it-IT" b="0" i="0" dirty="0">
                <a:solidFill>
                  <a:srgbClr val="374151"/>
                </a:solidFill>
                <a:effectLst/>
                <a:latin typeface="Söhne"/>
              </a:rPr>
              <a:t>Punti di debolezza (</a:t>
            </a:r>
            <a:r>
              <a:rPr lang="it-IT" b="0" i="0" dirty="0" err="1">
                <a:solidFill>
                  <a:srgbClr val="374151"/>
                </a:solidFill>
                <a:effectLst/>
                <a:latin typeface="Söhne"/>
              </a:rPr>
              <a:t>Weaknesses</a:t>
            </a:r>
            <a:r>
              <a:rPr lang="it-IT" b="0" i="0" dirty="0">
                <a:solidFill>
                  <a:srgbClr val="374151"/>
                </a:solidFill>
                <a:effectLst/>
                <a:latin typeface="Söhne"/>
              </a:rPr>
              <a:t>):</a:t>
            </a:r>
          </a:p>
          <a:p>
            <a:pPr algn="l">
              <a:buFont typeface="Arial" panose="020B0604020202020204" pitchFamily="34" charset="0"/>
              <a:buChar char="•"/>
            </a:pPr>
            <a:r>
              <a:rPr lang="it-IT" b="0" i="0" dirty="0">
                <a:solidFill>
                  <a:srgbClr val="374151"/>
                </a:solidFill>
                <a:effectLst/>
                <a:latin typeface="Söhne"/>
              </a:rPr>
              <a:t>Dipendenza dalla connettività Internet: Essendo una piattaforma di telemedicina online, </a:t>
            </a:r>
            <a:r>
              <a:rPr lang="it-IT" b="0" i="0" dirty="0" err="1">
                <a:solidFill>
                  <a:srgbClr val="374151"/>
                </a:solidFill>
                <a:effectLst/>
                <a:latin typeface="Söhne"/>
              </a:rPr>
              <a:t>Doctolib</a:t>
            </a:r>
            <a:r>
              <a:rPr lang="it-IT" b="0" i="0" dirty="0">
                <a:solidFill>
                  <a:srgbClr val="374151"/>
                </a:solidFill>
                <a:effectLst/>
                <a:latin typeface="Söhne"/>
              </a:rPr>
              <a:t> è dipendente dalla connettività Internet affidabile per garantire la disponibilità continua dei servizi. Problemi tecnici o interruzioni di rete possono influire sull'accessibilità e l'esperienza utente.</a:t>
            </a:r>
          </a:p>
          <a:p>
            <a:pPr algn="l">
              <a:buFont typeface="Arial" panose="020B0604020202020204" pitchFamily="34" charset="0"/>
              <a:buChar char="•"/>
            </a:pPr>
            <a:r>
              <a:rPr lang="it-IT" b="0" i="0" dirty="0">
                <a:solidFill>
                  <a:srgbClr val="374151"/>
                </a:solidFill>
                <a:effectLst/>
                <a:latin typeface="Söhne"/>
              </a:rPr>
              <a:t>Limitazioni linguistiche e culturali: </a:t>
            </a:r>
            <a:r>
              <a:rPr lang="it-IT" b="0" i="0" dirty="0" err="1">
                <a:solidFill>
                  <a:srgbClr val="374151"/>
                </a:solidFill>
                <a:effectLst/>
                <a:latin typeface="Söhne"/>
              </a:rPr>
              <a:t>Doctolib</a:t>
            </a:r>
            <a:r>
              <a:rPr lang="it-IT" b="0" i="0" dirty="0">
                <a:solidFill>
                  <a:srgbClr val="374151"/>
                </a:solidFill>
                <a:effectLst/>
                <a:latin typeface="Söhne"/>
              </a:rPr>
              <a:t> potrebbe affrontare sfide legate alle differenze linguistiche e culturali nel fornire servizi a livello internazionale. L'azienda potrebbe dover affrontare problemi di traduzione e adattamento delle soluzioni alle esigenze specifiche di diverse comunità e culture.</a:t>
            </a:r>
          </a:p>
          <a:p>
            <a:pPr algn="l">
              <a:buFont typeface="Arial" panose="020B0604020202020204" pitchFamily="34" charset="0"/>
              <a:buChar char="•"/>
            </a:pPr>
            <a:r>
              <a:rPr lang="it-IT" b="0" i="0" dirty="0">
                <a:solidFill>
                  <a:srgbClr val="374151"/>
                </a:solidFill>
                <a:effectLst/>
                <a:latin typeface="Söhne"/>
              </a:rPr>
              <a:t>Concorrenza crescente: Con l'aumento della concorrenza nel settore della telemedicina, </a:t>
            </a:r>
            <a:r>
              <a:rPr lang="it-IT" b="0" i="0" dirty="0" err="1">
                <a:solidFill>
                  <a:srgbClr val="374151"/>
                </a:solidFill>
                <a:effectLst/>
                <a:latin typeface="Söhne"/>
              </a:rPr>
              <a:t>Doctolib</a:t>
            </a:r>
            <a:r>
              <a:rPr lang="it-IT" b="0" i="0" dirty="0">
                <a:solidFill>
                  <a:srgbClr val="374151"/>
                </a:solidFill>
                <a:effectLst/>
                <a:latin typeface="Söhne"/>
              </a:rPr>
              <a:t> potrebbe dover affrontare una maggiore competizione da parte di altre piattaforme e aziende che offrono servizi simili.</a:t>
            </a:r>
          </a:p>
          <a:p>
            <a:pPr algn="l"/>
            <a:r>
              <a:rPr lang="it-IT" b="0" i="0" dirty="0">
                <a:solidFill>
                  <a:srgbClr val="374151"/>
                </a:solidFill>
                <a:effectLst/>
                <a:latin typeface="Söhne"/>
              </a:rPr>
              <a:t>Opportunità (</a:t>
            </a:r>
            <a:r>
              <a:rPr lang="it-IT" b="0" i="0" dirty="0" err="1">
                <a:solidFill>
                  <a:srgbClr val="374151"/>
                </a:solidFill>
                <a:effectLst/>
                <a:latin typeface="Söhne"/>
              </a:rPr>
              <a:t>Opportunities</a:t>
            </a:r>
            <a:r>
              <a:rPr lang="it-IT" b="0" i="0" dirty="0">
                <a:solidFill>
                  <a:srgbClr val="374151"/>
                </a:solidFill>
                <a:effectLst/>
                <a:latin typeface="Söhne"/>
              </a:rPr>
              <a:t>):</a:t>
            </a:r>
          </a:p>
          <a:p>
            <a:pPr algn="l">
              <a:buFont typeface="Arial" panose="020B0604020202020204" pitchFamily="34" charset="0"/>
              <a:buChar char="•"/>
            </a:pPr>
            <a:r>
              <a:rPr lang="it-IT" b="0" i="0" dirty="0">
                <a:solidFill>
                  <a:srgbClr val="374151"/>
                </a:solidFill>
                <a:effectLst/>
                <a:latin typeface="Söhne"/>
              </a:rPr>
              <a:t>Mercato in crescita: Il settore della telemedicina è in rapida crescita, offrendo ampie opportunità di espansione e penetrazione del mercato per </a:t>
            </a:r>
            <a:r>
              <a:rPr lang="it-IT" b="0" i="0" dirty="0" err="1">
                <a:solidFill>
                  <a:srgbClr val="374151"/>
                </a:solidFill>
                <a:effectLst/>
                <a:latin typeface="Söhne"/>
              </a:rPr>
              <a:t>Doctolib</a:t>
            </a:r>
            <a:r>
              <a:rPr lang="it-IT" b="0" i="0" dirty="0">
                <a:solidFill>
                  <a:srgbClr val="374151"/>
                </a:solidFill>
                <a:effectLst/>
                <a:latin typeface="Söhne"/>
              </a:rPr>
              <a:t>.</a:t>
            </a:r>
          </a:p>
          <a:p>
            <a:pPr algn="l">
              <a:buFont typeface="Arial" panose="020B0604020202020204" pitchFamily="34" charset="0"/>
              <a:buChar char="•"/>
            </a:pPr>
            <a:r>
              <a:rPr lang="it-IT" b="0" i="0" dirty="0">
                <a:solidFill>
                  <a:srgbClr val="374151"/>
                </a:solidFill>
                <a:effectLst/>
                <a:latin typeface="Söhne"/>
              </a:rPr>
              <a:t>Espansione internazionale: </a:t>
            </a:r>
            <a:r>
              <a:rPr lang="it-IT" b="0" i="0" dirty="0" err="1">
                <a:solidFill>
                  <a:srgbClr val="374151"/>
                </a:solidFill>
                <a:effectLst/>
                <a:latin typeface="Söhne"/>
              </a:rPr>
              <a:t>Doctolib</a:t>
            </a:r>
            <a:r>
              <a:rPr lang="it-IT" b="0" i="0" dirty="0">
                <a:solidFill>
                  <a:srgbClr val="374151"/>
                </a:solidFill>
                <a:effectLst/>
                <a:latin typeface="Söhne"/>
              </a:rPr>
              <a:t> può cercare opportunità di espansione in nuovi mercati internazionali, offrendo i suoi servizi in regioni geografiche non ancora ben servite dalla telemedicina.</a:t>
            </a:r>
          </a:p>
          <a:p>
            <a:pPr algn="l">
              <a:buFont typeface="Arial" panose="020B0604020202020204" pitchFamily="34" charset="0"/>
              <a:buChar char="•"/>
            </a:pPr>
            <a:r>
              <a:rPr lang="it-IT" b="0" i="0" dirty="0">
                <a:solidFill>
                  <a:srgbClr val="374151"/>
                </a:solidFill>
                <a:effectLst/>
                <a:latin typeface="Söhne"/>
              </a:rPr>
              <a:t>Innovazione tecnologica: Le nuove tecnologie e le tendenze emergenti nel settore, come l'intelligenza artificiale e l'Internet of </a:t>
            </a:r>
            <a:r>
              <a:rPr lang="it-IT" b="0" i="0" dirty="0" err="1">
                <a:solidFill>
                  <a:srgbClr val="374151"/>
                </a:solidFill>
                <a:effectLst/>
                <a:latin typeface="Söhne"/>
              </a:rPr>
              <a:t>Things</a:t>
            </a:r>
            <a:r>
              <a:rPr lang="it-IT" b="0" i="0" dirty="0">
                <a:solidFill>
                  <a:srgbClr val="374151"/>
                </a:solidFill>
                <a:effectLst/>
                <a:latin typeface="Söhne"/>
              </a:rPr>
              <a:t> (IoT), offrono opportunità per </a:t>
            </a:r>
            <a:r>
              <a:rPr lang="it-IT" b="0" i="0" dirty="0" err="1">
                <a:solidFill>
                  <a:srgbClr val="374151"/>
                </a:solidFill>
                <a:effectLst/>
                <a:latin typeface="Söhne"/>
              </a:rPr>
              <a:t>Doctolib</a:t>
            </a:r>
            <a:r>
              <a:rPr lang="it-IT" b="0" i="0" dirty="0">
                <a:solidFill>
                  <a:srgbClr val="374151"/>
                </a:solidFill>
                <a:effectLst/>
                <a:latin typeface="Söhne"/>
              </a:rPr>
              <a:t> di innovare ulteriormente e migliorare i suoi servizi.</a:t>
            </a:r>
          </a:p>
          <a:p>
            <a:pPr algn="l"/>
            <a:r>
              <a:rPr lang="it-IT" b="0" i="0" dirty="0">
                <a:solidFill>
                  <a:srgbClr val="374151"/>
                </a:solidFill>
                <a:effectLst/>
                <a:latin typeface="Söhne"/>
              </a:rPr>
              <a:t>Minacce (</a:t>
            </a:r>
            <a:r>
              <a:rPr lang="it-IT" b="0" i="0" dirty="0" err="1">
                <a:solidFill>
                  <a:srgbClr val="374151"/>
                </a:solidFill>
                <a:effectLst/>
                <a:latin typeface="Söhne"/>
              </a:rPr>
              <a:t>Threats</a:t>
            </a:r>
            <a:r>
              <a:rPr lang="it-IT" b="0" i="0" dirty="0">
                <a:solidFill>
                  <a:srgbClr val="374151"/>
                </a:solidFill>
                <a:effectLst/>
                <a:latin typeface="Söhne"/>
              </a:rPr>
              <a:t>):</a:t>
            </a:r>
          </a:p>
          <a:p>
            <a:pPr algn="l">
              <a:buFont typeface="Arial" panose="020B0604020202020204" pitchFamily="34" charset="0"/>
              <a:buChar char="•"/>
            </a:pPr>
            <a:r>
              <a:rPr lang="it-IT" b="0" i="0" dirty="0">
                <a:solidFill>
                  <a:srgbClr val="374151"/>
                </a:solidFill>
                <a:effectLst/>
                <a:latin typeface="Söhne"/>
              </a:rPr>
              <a:t>Regolamentazione e conformità: Le normative e le leggi relative alla telemedicina possono essere complesse e in continua evoluzione. </a:t>
            </a:r>
            <a:r>
              <a:rPr lang="it-IT" b="0" i="0" dirty="0" err="1">
                <a:solidFill>
                  <a:srgbClr val="374151"/>
                </a:solidFill>
                <a:effectLst/>
                <a:latin typeface="Söhne"/>
              </a:rPr>
              <a:t>Doctolib</a:t>
            </a:r>
            <a:r>
              <a:rPr lang="it-IT" b="0" i="0" dirty="0">
                <a:solidFill>
                  <a:srgbClr val="374151"/>
                </a:solidFill>
                <a:effectLst/>
                <a:latin typeface="Söhne"/>
              </a:rPr>
              <a:t> potrebbe affrontare sfide nel garantire la conformità normativa e l'aderenza ai requisiti legali in diversi paesi o regioni.</a:t>
            </a:r>
          </a:p>
          <a:p>
            <a:pPr algn="l">
              <a:buFont typeface="Arial" panose="020B0604020202020204" pitchFamily="34" charset="0"/>
              <a:buChar char="•"/>
            </a:pPr>
            <a:r>
              <a:rPr lang="it-IT" b="0" i="0" dirty="0">
                <a:solidFill>
                  <a:srgbClr val="374151"/>
                </a:solidFill>
                <a:effectLst/>
                <a:latin typeface="Söhne"/>
              </a:rPr>
              <a:t>Sicurezza dei dati: La gestione sicura dei dati sanitari dei pazienti è una priorità critica per </a:t>
            </a:r>
            <a:r>
              <a:rPr lang="it-IT" b="0" i="0" dirty="0" err="1">
                <a:solidFill>
                  <a:srgbClr val="374151"/>
                </a:solidFill>
                <a:effectLst/>
                <a:latin typeface="Söhne"/>
              </a:rPr>
              <a:t>Doctolib</a:t>
            </a:r>
            <a:r>
              <a:rPr lang="it-IT" b="0" i="0" dirty="0">
                <a:solidFill>
                  <a:srgbClr val="374151"/>
                </a:solidFill>
                <a:effectLst/>
                <a:latin typeface="Söhne"/>
              </a:rPr>
              <a:t>. La minaccia di violazioni della sicurezza informatica o di accessi non autorizzati potrebbe compromettere la reputazione e la fiducia degli utenti.</a:t>
            </a:r>
          </a:p>
          <a:p>
            <a:pPr algn="l">
              <a:buFont typeface="Arial" panose="020B0604020202020204" pitchFamily="34" charset="0"/>
              <a:buChar char="•"/>
            </a:pPr>
            <a:r>
              <a:rPr lang="it-IT" b="0" i="0" dirty="0">
                <a:solidFill>
                  <a:srgbClr val="374151"/>
                </a:solidFill>
                <a:effectLst/>
                <a:latin typeface="Söhne"/>
              </a:rPr>
              <a:t>Resistenza al cambiamento: Alcuni medici e pazienti potrebbero mostrare resistenza al cambiamento e preferire i metodi tradizionali di appuntamenti medici in persona. Ciò potrebbe rappresentare una sfida per l'adozione diffusa dei servizi di telemedicina.</a:t>
            </a:r>
          </a:p>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noProof="0" smtClean="0"/>
              <a:t>21</a:t>
            </a:fld>
            <a:endParaRPr lang="it-IT" noProof="0"/>
          </a:p>
        </p:txBody>
      </p:sp>
      <p:sp>
        <p:nvSpPr>
          <p:cNvPr id="7" name="Segnaposto data 6">
            <a:extLst>
              <a:ext uri="{FF2B5EF4-FFF2-40B4-BE49-F238E27FC236}">
                <a16:creationId xmlns:a16="http://schemas.microsoft.com/office/drawing/2014/main" id="{94EEE784-818E-81FA-D021-DBBE732EE5C2}"/>
              </a:ext>
            </a:extLst>
          </p:cNvPr>
          <p:cNvSpPr>
            <a:spLocks noGrp="1"/>
          </p:cNvSpPr>
          <p:nvPr>
            <p:ph type="dt" idx="1"/>
          </p:nvPr>
        </p:nvSpPr>
        <p:spPr/>
        <p:txBody>
          <a:bodyPr/>
          <a:lstStyle/>
          <a:p>
            <a:fld id="{A1D514A8-B2E4-4CC4-9525-14D4EF1E6B5F}" type="datetime1">
              <a:rPr lang="it-IT" smtClean="0"/>
              <a:t>14/06/2023</a:t>
            </a:fld>
            <a:endParaRPr lang="it-IT" dirty="0"/>
          </a:p>
        </p:txBody>
      </p:sp>
    </p:spTree>
    <p:extLst>
      <p:ext uri="{BB962C8B-B14F-4D97-AF65-F5344CB8AC3E}">
        <p14:creationId xmlns:p14="http://schemas.microsoft.com/office/powerpoint/2010/main" val="195296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noProof="0" smtClean="0"/>
              <a:t>22</a:t>
            </a:fld>
            <a:endParaRPr lang="it-IT" noProof="0"/>
          </a:p>
        </p:txBody>
      </p:sp>
      <p:sp>
        <p:nvSpPr>
          <p:cNvPr id="7" name="Segnaposto data 6">
            <a:extLst>
              <a:ext uri="{FF2B5EF4-FFF2-40B4-BE49-F238E27FC236}">
                <a16:creationId xmlns:a16="http://schemas.microsoft.com/office/drawing/2014/main" id="{03EA12C1-5F3C-6DAD-BD14-ABD8245262A3}"/>
              </a:ext>
            </a:extLst>
          </p:cNvPr>
          <p:cNvSpPr>
            <a:spLocks noGrp="1"/>
          </p:cNvSpPr>
          <p:nvPr>
            <p:ph type="dt" idx="1"/>
          </p:nvPr>
        </p:nvSpPr>
        <p:spPr/>
        <p:txBody>
          <a:bodyPr/>
          <a:lstStyle/>
          <a:p>
            <a:fld id="{F7A21232-1AFF-4F63-A687-F83F4A407B2E}" type="datetime1">
              <a:rPr lang="it-IT" smtClean="0"/>
              <a:t>14/06/2023</a:t>
            </a:fld>
            <a:endParaRPr lang="it-IT" dirty="0"/>
          </a:p>
        </p:txBody>
      </p:sp>
    </p:spTree>
    <p:extLst>
      <p:ext uri="{BB962C8B-B14F-4D97-AF65-F5344CB8AC3E}">
        <p14:creationId xmlns:p14="http://schemas.microsoft.com/office/powerpoint/2010/main" val="2465963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noProof="0" smtClean="0"/>
              <a:t>12</a:t>
            </a:fld>
            <a:endParaRPr lang="it-IT" noProof="0"/>
          </a:p>
        </p:txBody>
      </p:sp>
      <p:sp>
        <p:nvSpPr>
          <p:cNvPr id="7" name="Segnaposto data 6">
            <a:extLst>
              <a:ext uri="{FF2B5EF4-FFF2-40B4-BE49-F238E27FC236}">
                <a16:creationId xmlns:a16="http://schemas.microsoft.com/office/drawing/2014/main" id="{F828657B-336D-97A4-A1A7-DCBD0274DA53}"/>
              </a:ext>
            </a:extLst>
          </p:cNvPr>
          <p:cNvSpPr>
            <a:spLocks noGrp="1"/>
          </p:cNvSpPr>
          <p:nvPr>
            <p:ph type="dt" idx="1"/>
          </p:nvPr>
        </p:nvSpPr>
        <p:spPr/>
        <p:txBody>
          <a:bodyPr/>
          <a:lstStyle/>
          <a:p>
            <a:fld id="{626D4335-39DF-4EFB-ACD8-354E2DF52D70}" type="datetime1">
              <a:rPr lang="it-IT" smtClean="0"/>
              <a:t>14/06/2023</a:t>
            </a:fld>
            <a:endParaRPr lang="it-IT" dirty="0"/>
          </a:p>
        </p:txBody>
      </p:sp>
    </p:spTree>
    <p:extLst>
      <p:ext uri="{BB962C8B-B14F-4D97-AF65-F5344CB8AC3E}">
        <p14:creationId xmlns:p14="http://schemas.microsoft.com/office/powerpoint/2010/main" val="1971384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buFont typeface="+mj-lt"/>
              <a:buAutoNum type="arabicPeriod"/>
            </a:pPr>
            <a:r>
              <a:rPr lang="it-IT" b="0" i="0" dirty="0" err="1">
                <a:solidFill>
                  <a:srgbClr val="374151"/>
                </a:solidFill>
                <a:effectLst/>
                <a:latin typeface="Söhne"/>
              </a:rPr>
              <a:t>Doctolib</a:t>
            </a:r>
            <a:r>
              <a:rPr lang="it-IT" b="0" i="0" dirty="0">
                <a:solidFill>
                  <a:srgbClr val="374151"/>
                </a:solidFill>
                <a:effectLst/>
                <a:latin typeface="Söhne"/>
              </a:rPr>
              <a:t> (2013) - </a:t>
            </a:r>
            <a:r>
              <a:rPr lang="it-IT" b="0" i="0" dirty="0" err="1">
                <a:solidFill>
                  <a:srgbClr val="374151"/>
                </a:solidFill>
                <a:effectLst/>
                <a:latin typeface="Söhne"/>
              </a:rPr>
              <a:t>Doctolib</a:t>
            </a:r>
            <a:r>
              <a:rPr lang="it-IT" b="0" i="0" dirty="0">
                <a:solidFill>
                  <a:srgbClr val="374151"/>
                </a:solidFill>
                <a:effectLst/>
                <a:latin typeface="Söhne"/>
              </a:rPr>
              <a:t> è una piattaforma di prenotazione online per appuntamenti medici. Offre servizi sia ai pazienti che ai medici. I pazienti possono prenotare appuntamenti con medici e specialisti, accedere ai referti medici online e gestire la propria salute. I medici possono utilizzare la piattaforma per gestire gli appuntamenti, gestire i pazienti e la documentazione medica. Il modello di business di </a:t>
            </a:r>
            <a:r>
              <a:rPr lang="it-IT" b="0" i="0" dirty="0" err="1">
                <a:solidFill>
                  <a:srgbClr val="374151"/>
                </a:solidFill>
                <a:effectLst/>
                <a:latin typeface="Söhne"/>
              </a:rPr>
              <a:t>Doctolib</a:t>
            </a:r>
            <a:r>
              <a:rPr lang="it-IT" b="0" i="0" dirty="0">
                <a:solidFill>
                  <a:srgbClr val="374151"/>
                </a:solidFill>
                <a:effectLst/>
                <a:latin typeface="Söhne"/>
              </a:rPr>
              <a:t> è principalmente B2C, poiché si rivolge ai pazienti per la prenotazione degli appuntamenti.</a:t>
            </a:r>
          </a:p>
          <a:p>
            <a:pPr algn="l">
              <a:buFont typeface="+mj-lt"/>
              <a:buAutoNum type="arabicPeriod"/>
            </a:pPr>
            <a:r>
              <a:rPr lang="it-IT" b="0" i="0" dirty="0">
                <a:solidFill>
                  <a:srgbClr val="374151"/>
                </a:solidFill>
                <a:effectLst/>
                <a:latin typeface="Söhne"/>
              </a:rPr>
              <a:t>K Health (2016) - K Health è </a:t>
            </a:r>
            <a:r>
              <a:rPr lang="it-IT" b="0" i="0" dirty="0" err="1">
                <a:solidFill>
                  <a:srgbClr val="374151"/>
                </a:solidFill>
                <a:effectLst/>
                <a:latin typeface="Söhne"/>
              </a:rPr>
              <a:t>un'app</a:t>
            </a:r>
            <a:r>
              <a:rPr lang="it-IT" b="0" i="0" dirty="0">
                <a:solidFill>
                  <a:srgbClr val="374151"/>
                </a:solidFill>
                <a:effectLst/>
                <a:latin typeface="Söhne"/>
              </a:rPr>
              <a:t> di telemedicina che fornisce consulenze mediche virtuali e suggerimenti diagnostici. Utilizza l'intelligenza artificiale per fornire una valutazione preliminare dei sintomi dei pazienti e consigliare azioni appropriate. K Health offre anche la possibilità di consultare direttamente i medici tramite l'app. Il modello di business di K Health è principalmente B2C, poiché si rivolge direttamente ai pazienti.</a:t>
            </a:r>
          </a:p>
          <a:p>
            <a:pPr algn="l">
              <a:buFont typeface="+mj-lt"/>
              <a:buAutoNum type="arabicPeriod"/>
            </a:pPr>
            <a:r>
              <a:rPr lang="it-IT" b="0" i="0" dirty="0" err="1">
                <a:solidFill>
                  <a:srgbClr val="374151"/>
                </a:solidFill>
                <a:effectLst/>
                <a:latin typeface="Söhne"/>
              </a:rPr>
              <a:t>Zocdoc</a:t>
            </a:r>
            <a:r>
              <a:rPr lang="it-IT" b="0" i="0" dirty="0">
                <a:solidFill>
                  <a:srgbClr val="374151"/>
                </a:solidFill>
                <a:effectLst/>
                <a:latin typeface="Söhne"/>
              </a:rPr>
              <a:t> (2007) - </a:t>
            </a:r>
            <a:r>
              <a:rPr lang="it-IT" b="0" i="0" dirty="0" err="1">
                <a:solidFill>
                  <a:srgbClr val="374151"/>
                </a:solidFill>
                <a:effectLst/>
                <a:latin typeface="Söhne"/>
              </a:rPr>
              <a:t>Zocdoc</a:t>
            </a:r>
            <a:r>
              <a:rPr lang="it-IT" b="0" i="0" dirty="0">
                <a:solidFill>
                  <a:srgbClr val="374151"/>
                </a:solidFill>
                <a:effectLst/>
                <a:latin typeface="Söhne"/>
              </a:rPr>
              <a:t> è una piattaforma di prenotazione online per appuntamenti medici che connette pazienti e medici. I pazienti possono cercare medici, prenotare appuntamenti, visualizzare le recensioni dei pazienti e accedere a informazioni dettagliate sui fornitori di assistenza sanitaria. I medici possono utilizzare </a:t>
            </a:r>
            <a:r>
              <a:rPr lang="it-IT" b="0" i="0" dirty="0" err="1">
                <a:solidFill>
                  <a:srgbClr val="374151"/>
                </a:solidFill>
                <a:effectLst/>
                <a:latin typeface="Söhne"/>
              </a:rPr>
              <a:t>Zocdoc</a:t>
            </a:r>
            <a:r>
              <a:rPr lang="it-IT" b="0" i="0" dirty="0">
                <a:solidFill>
                  <a:srgbClr val="374151"/>
                </a:solidFill>
                <a:effectLst/>
                <a:latin typeface="Söhne"/>
              </a:rPr>
              <a:t> per gestire gli appuntamenti e l'agenda. </a:t>
            </a:r>
            <a:r>
              <a:rPr lang="it-IT" b="0" i="0" dirty="0" err="1">
                <a:solidFill>
                  <a:srgbClr val="374151"/>
                </a:solidFill>
                <a:effectLst/>
                <a:latin typeface="Söhne"/>
              </a:rPr>
              <a:t>Zocdoc</a:t>
            </a:r>
            <a:r>
              <a:rPr lang="it-IT" b="0" i="0" dirty="0">
                <a:solidFill>
                  <a:srgbClr val="374151"/>
                </a:solidFill>
                <a:effectLst/>
                <a:latin typeface="Söhne"/>
              </a:rPr>
              <a:t> opera con un modello di business B2C, poiché fornisce un servizio diretto ai pazienti.</a:t>
            </a:r>
          </a:p>
          <a:p>
            <a:pPr algn="l">
              <a:buFont typeface="+mj-lt"/>
              <a:buAutoNum type="arabicPeriod"/>
            </a:pPr>
            <a:r>
              <a:rPr lang="it-IT" b="0" i="0" dirty="0" err="1">
                <a:solidFill>
                  <a:srgbClr val="374151"/>
                </a:solidFill>
                <a:effectLst/>
                <a:latin typeface="Söhne"/>
              </a:rPr>
              <a:t>WeDoctor</a:t>
            </a:r>
            <a:r>
              <a:rPr lang="it-IT" b="0" i="0" dirty="0">
                <a:solidFill>
                  <a:srgbClr val="374151"/>
                </a:solidFill>
                <a:effectLst/>
                <a:latin typeface="Söhne"/>
              </a:rPr>
              <a:t> (</a:t>
            </a:r>
            <a:r>
              <a:rPr lang="it-IT" b="0" i="0" dirty="0" err="1">
                <a:solidFill>
                  <a:srgbClr val="374151"/>
                </a:solidFill>
                <a:effectLst/>
                <a:latin typeface="Söhne"/>
              </a:rPr>
              <a:t>GuaHao</a:t>
            </a:r>
            <a:r>
              <a:rPr lang="it-IT" b="0" i="0" dirty="0">
                <a:solidFill>
                  <a:srgbClr val="374151"/>
                </a:solidFill>
                <a:effectLst/>
                <a:latin typeface="Söhne"/>
              </a:rPr>
              <a:t>) (2010) - </a:t>
            </a:r>
            <a:r>
              <a:rPr lang="it-IT" b="0" i="0" dirty="0" err="1">
                <a:solidFill>
                  <a:srgbClr val="374151"/>
                </a:solidFill>
                <a:effectLst/>
                <a:latin typeface="Söhne"/>
              </a:rPr>
              <a:t>WeDoctor</a:t>
            </a:r>
            <a:r>
              <a:rPr lang="it-IT" b="0" i="0" dirty="0">
                <a:solidFill>
                  <a:srgbClr val="374151"/>
                </a:solidFill>
                <a:effectLst/>
                <a:latin typeface="Söhne"/>
              </a:rPr>
              <a:t>, noto anche come </a:t>
            </a:r>
            <a:r>
              <a:rPr lang="it-IT" b="0" i="0" dirty="0" err="1">
                <a:solidFill>
                  <a:srgbClr val="374151"/>
                </a:solidFill>
                <a:effectLst/>
                <a:latin typeface="Söhne"/>
              </a:rPr>
              <a:t>GuaHao</a:t>
            </a:r>
            <a:r>
              <a:rPr lang="it-IT" b="0" i="0" dirty="0">
                <a:solidFill>
                  <a:srgbClr val="374151"/>
                </a:solidFill>
                <a:effectLst/>
                <a:latin typeface="Söhne"/>
              </a:rPr>
              <a:t>, è una piattaforma di telemedicina cinese che offre servizi di prenotazione online per appuntamenti medici, consulenze mediche virtuali e consegna di farmaci. </a:t>
            </a:r>
            <a:r>
              <a:rPr lang="it-IT" b="0" i="0" dirty="0" err="1">
                <a:solidFill>
                  <a:srgbClr val="374151"/>
                </a:solidFill>
                <a:effectLst/>
                <a:latin typeface="Söhne"/>
              </a:rPr>
              <a:t>WeDoctor</a:t>
            </a:r>
            <a:r>
              <a:rPr lang="it-IT" b="0" i="0" dirty="0">
                <a:solidFill>
                  <a:srgbClr val="374151"/>
                </a:solidFill>
                <a:effectLst/>
                <a:latin typeface="Söhne"/>
              </a:rPr>
              <a:t> serve sia pazienti che medici, consentendo ai pazienti di prenotare appuntamenti e consultare medici online, e ai medici di gestire gli appuntamenti e fornire consulenze virtuali. </a:t>
            </a:r>
            <a:r>
              <a:rPr lang="it-IT" b="0" i="0" dirty="0" err="1">
                <a:solidFill>
                  <a:srgbClr val="374151"/>
                </a:solidFill>
                <a:effectLst/>
                <a:latin typeface="Söhne"/>
              </a:rPr>
              <a:t>WeDoctor</a:t>
            </a:r>
            <a:r>
              <a:rPr lang="it-IT" b="0" i="0" dirty="0">
                <a:solidFill>
                  <a:srgbClr val="374151"/>
                </a:solidFill>
                <a:effectLst/>
                <a:latin typeface="Söhne"/>
              </a:rPr>
              <a:t> opera con un modello di business misto B2B e B2C.</a:t>
            </a:r>
          </a:p>
          <a:p>
            <a:pPr algn="l">
              <a:buFont typeface="+mj-lt"/>
              <a:buAutoNum type="arabicPeriod"/>
            </a:pPr>
            <a:r>
              <a:rPr lang="it-IT" b="0" i="0" dirty="0">
                <a:solidFill>
                  <a:srgbClr val="374151"/>
                </a:solidFill>
                <a:effectLst/>
                <a:latin typeface="Söhne"/>
              </a:rPr>
              <a:t>Carbon Health (2015) - Carbon Health è un'azienda di telemedicina che offre servizi medici virtuali e fisici. Carbon Health utilizza una combinazione di app mobili, telemedicina e cliniche fisiche per fornire servizi di cura primaria, assistenza urgente e altre specialità mediche. Carbon Health si rivolge principalmente ai pazienti, operando con un modello di business B2C.</a:t>
            </a:r>
          </a:p>
          <a:p>
            <a:pPr algn="l">
              <a:buFont typeface="+mj-lt"/>
              <a:buAutoNum type="arabicPeriod"/>
            </a:pPr>
            <a:r>
              <a:rPr lang="it-IT" b="0" i="0" dirty="0" err="1">
                <a:solidFill>
                  <a:srgbClr val="374151"/>
                </a:solidFill>
                <a:effectLst/>
                <a:latin typeface="Söhne"/>
              </a:rPr>
              <a:t>Cerebral</a:t>
            </a:r>
            <a:r>
              <a:rPr lang="it-IT" b="0" i="0" dirty="0">
                <a:solidFill>
                  <a:srgbClr val="374151"/>
                </a:solidFill>
                <a:effectLst/>
                <a:latin typeface="Söhne"/>
              </a:rPr>
              <a:t> (2019) - </a:t>
            </a:r>
            <a:r>
              <a:rPr lang="it-IT" b="0" i="0" dirty="0" err="1">
                <a:solidFill>
                  <a:srgbClr val="374151"/>
                </a:solidFill>
                <a:effectLst/>
                <a:latin typeface="Söhne"/>
              </a:rPr>
              <a:t>Cerebral</a:t>
            </a:r>
            <a:r>
              <a:rPr lang="it-IT" b="0" i="0" dirty="0">
                <a:solidFill>
                  <a:srgbClr val="374151"/>
                </a:solidFill>
                <a:effectLst/>
                <a:latin typeface="Söhne"/>
              </a:rPr>
              <a:t> è una piattaforma di telemedicina specializzata nella fornitura di servizi di salute mentale. Offre consulenze virtuali con professionisti della salute mentale, nonché prescrizioni di farmaci per la salute mentale. </a:t>
            </a:r>
            <a:r>
              <a:rPr lang="it-IT" b="0" i="0" dirty="0" err="1">
                <a:solidFill>
                  <a:srgbClr val="374151"/>
                </a:solidFill>
                <a:effectLst/>
                <a:latin typeface="Söhne"/>
              </a:rPr>
              <a:t>Cerebral</a:t>
            </a:r>
            <a:r>
              <a:rPr lang="it-IT" b="0" i="0" dirty="0">
                <a:solidFill>
                  <a:srgbClr val="374151"/>
                </a:solidFill>
                <a:effectLst/>
                <a:latin typeface="Söhne"/>
              </a:rPr>
              <a:t> si concentra principalmente sui pazienti, con un modello di business B2C.</a:t>
            </a:r>
          </a:p>
          <a:p>
            <a:pPr algn="l">
              <a:buFont typeface="+mj-lt"/>
              <a:buAutoNum type="arabicPeriod"/>
            </a:pPr>
            <a:r>
              <a:rPr lang="it-IT" b="0" i="0" dirty="0" err="1">
                <a:solidFill>
                  <a:srgbClr val="374151"/>
                </a:solidFill>
                <a:effectLst/>
                <a:latin typeface="Söhne"/>
              </a:rPr>
              <a:t>Transcarent</a:t>
            </a:r>
            <a:r>
              <a:rPr lang="it-IT" b="0" i="0" dirty="0">
                <a:solidFill>
                  <a:srgbClr val="374151"/>
                </a:solidFill>
                <a:effectLst/>
                <a:latin typeface="Söhne"/>
              </a:rPr>
              <a:t> (2018) - </a:t>
            </a:r>
            <a:r>
              <a:rPr lang="it-IT" b="0" i="0" dirty="0" err="1">
                <a:solidFill>
                  <a:srgbClr val="374151"/>
                </a:solidFill>
                <a:effectLst/>
                <a:latin typeface="Söhne"/>
              </a:rPr>
              <a:t>Transcarent</a:t>
            </a:r>
            <a:r>
              <a:rPr lang="it-IT" b="0" i="0" dirty="0">
                <a:solidFill>
                  <a:srgbClr val="374151"/>
                </a:solidFill>
                <a:effectLst/>
                <a:latin typeface="Söhne"/>
              </a:rPr>
              <a:t> è un'azienda di telemedicina che si concentra sulla trasparenza dei costi e sulla semplificazione dell'assistenza sanitaria. Offre servizi di consulenza virtuale, supporto per la prenotazione di appuntamenti e assistenza nella scelta di fornitori sanitari. </a:t>
            </a:r>
            <a:r>
              <a:rPr lang="it-IT" b="0" i="0" dirty="0" err="1">
                <a:solidFill>
                  <a:srgbClr val="374151"/>
                </a:solidFill>
                <a:effectLst/>
                <a:latin typeface="Söhne"/>
              </a:rPr>
              <a:t>Transcarent</a:t>
            </a:r>
            <a:r>
              <a:rPr lang="it-IT" b="0" i="0" dirty="0">
                <a:solidFill>
                  <a:srgbClr val="374151"/>
                </a:solidFill>
                <a:effectLst/>
                <a:latin typeface="Söhne"/>
              </a:rPr>
              <a:t> collabora sia con i pazienti che con i datori di lavoro, utilizzando un modello di business principalmente B2B.</a:t>
            </a:r>
          </a:p>
          <a:p>
            <a:pPr algn="l">
              <a:buFont typeface="+mj-lt"/>
              <a:buAutoNum type="arabicPeriod"/>
            </a:pPr>
            <a:r>
              <a:rPr lang="it-IT" b="0" i="0" dirty="0">
                <a:solidFill>
                  <a:srgbClr val="374151"/>
                </a:solidFill>
                <a:effectLst/>
                <a:latin typeface="Söhne"/>
              </a:rPr>
              <a:t>KRY (2014) - KRY, noto anche come LIVI, è </a:t>
            </a:r>
            <a:r>
              <a:rPr lang="it-IT" b="0" i="0" dirty="0" err="1">
                <a:solidFill>
                  <a:srgbClr val="374151"/>
                </a:solidFill>
                <a:effectLst/>
                <a:latin typeface="Söhne"/>
              </a:rPr>
              <a:t>un'app</a:t>
            </a:r>
            <a:r>
              <a:rPr lang="it-IT" b="0" i="0" dirty="0">
                <a:solidFill>
                  <a:srgbClr val="374151"/>
                </a:solidFill>
                <a:effectLst/>
                <a:latin typeface="Söhne"/>
              </a:rPr>
              <a:t> di telemedicina che consente ai pazienti di consultare medici e specialisti tramite videochiamata o chat. Offre servizi medici virtuali, inclusa la possibilità di ricevere prescrizioni e riferimenti a specialisti. KRY opera principalmente con un modello di business B2C, rivolgendosi direttamente ai pazienti.</a:t>
            </a:r>
          </a:p>
        </p:txBody>
      </p:sp>
      <p:sp>
        <p:nvSpPr>
          <p:cNvPr id="4" name="Segnaposto numero diapositiva 3"/>
          <p:cNvSpPr>
            <a:spLocks noGrp="1"/>
          </p:cNvSpPr>
          <p:nvPr>
            <p:ph type="sldNum" sz="quarter" idx="5"/>
          </p:nvPr>
        </p:nvSpPr>
        <p:spPr/>
        <p:txBody>
          <a:bodyPr/>
          <a:lstStyle/>
          <a:p>
            <a:pPr rtl="0"/>
            <a:fld id="{D5939589-3E79-4C82-AA4A-FE78234FAA59}" type="slidenum">
              <a:rPr lang="it-IT" noProof="0" smtClean="0"/>
              <a:t>13</a:t>
            </a:fld>
            <a:endParaRPr lang="it-IT" noProof="0"/>
          </a:p>
        </p:txBody>
      </p:sp>
      <p:sp>
        <p:nvSpPr>
          <p:cNvPr id="7" name="Segnaposto data 6">
            <a:extLst>
              <a:ext uri="{FF2B5EF4-FFF2-40B4-BE49-F238E27FC236}">
                <a16:creationId xmlns:a16="http://schemas.microsoft.com/office/drawing/2014/main" id="{4D18F6BC-A8B2-0C6D-03E7-E5CC352FDEE4}"/>
              </a:ext>
            </a:extLst>
          </p:cNvPr>
          <p:cNvSpPr>
            <a:spLocks noGrp="1"/>
          </p:cNvSpPr>
          <p:nvPr>
            <p:ph type="dt" idx="1"/>
          </p:nvPr>
        </p:nvSpPr>
        <p:spPr/>
        <p:txBody>
          <a:bodyPr/>
          <a:lstStyle/>
          <a:p>
            <a:fld id="{B74C9514-4729-49D1-9E46-A2FD00155CB2}" type="datetime1">
              <a:rPr lang="it-IT" smtClean="0"/>
              <a:t>14/06/2023</a:t>
            </a:fld>
            <a:endParaRPr lang="it-IT" dirty="0"/>
          </a:p>
        </p:txBody>
      </p:sp>
    </p:spTree>
    <p:extLst>
      <p:ext uri="{BB962C8B-B14F-4D97-AF65-F5344CB8AC3E}">
        <p14:creationId xmlns:p14="http://schemas.microsoft.com/office/powerpoint/2010/main" val="2920836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buFont typeface="+mj-lt"/>
              <a:buAutoNum type="arabicPeriod"/>
            </a:pPr>
            <a:r>
              <a:rPr lang="it-IT" b="0" i="0" dirty="0" err="1">
                <a:solidFill>
                  <a:srgbClr val="374151"/>
                </a:solidFill>
                <a:effectLst/>
                <a:latin typeface="Söhne"/>
              </a:rPr>
              <a:t>Doctolib</a:t>
            </a:r>
            <a:r>
              <a:rPr lang="it-IT" b="0" i="0" dirty="0">
                <a:solidFill>
                  <a:srgbClr val="374151"/>
                </a:solidFill>
                <a:effectLst/>
                <a:latin typeface="Söhne"/>
              </a:rPr>
              <a:t> (2013) - </a:t>
            </a:r>
            <a:r>
              <a:rPr lang="it-IT" b="0" i="0" dirty="0" err="1">
                <a:solidFill>
                  <a:srgbClr val="374151"/>
                </a:solidFill>
                <a:effectLst/>
                <a:latin typeface="Söhne"/>
              </a:rPr>
              <a:t>Doctolib</a:t>
            </a:r>
            <a:r>
              <a:rPr lang="it-IT" b="0" i="0" dirty="0">
                <a:solidFill>
                  <a:srgbClr val="374151"/>
                </a:solidFill>
                <a:effectLst/>
                <a:latin typeface="Söhne"/>
              </a:rPr>
              <a:t> è una piattaforma di prenotazione online per appuntamenti medici. Offre servizi sia ai pazienti che ai medici. I pazienti possono prenotare appuntamenti con medici e specialisti, accedere ai referti medici online e gestire la propria salute. I medici possono utilizzare la piattaforma per gestire gli appuntamenti, gestire i pazienti e la documentazione medica. Il modello di business di </a:t>
            </a:r>
            <a:r>
              <a:rPr lang="it-IT" b="0" i="0" dirty="0" err="1">
                <a:solidFill>
                  <a:srgbClr val="374151"/>
                </a:solidFill>
                <a:effectLst/>
                <a:latin typeface="Söhne"/>
              </a:rPr>
              <a:t>Doctolib</a:t>
            </a:r>
            <a:r>
              <a:rPr lang="it-IT" b="0" i="0" dirty="0">
                <a:solidFill>
                  <a:srgbClr val="374151"/>
                </a:solidFill>
                <a:effectLst/>
                <a:latin typeface="Söhne"/>
              </a:rPr>
              <a:t> è principalmente B2C, poiché si rivolge ai pazienti per la prenotazione degli appuntamenti.</a:t>
            </a:r>
          </a:p>
          <a:p>
            <a:pPr algn="l">
              <a:buFont typeface="+mj-lt"/>
              <a:buAutoNum type="arabicPeriod"/>
            </a:pPr>
            <a:r>
              <a:rPr lang="it-IT" b="0" i="0" dirty="0">
                <a:solidFill>
                  <a:srgbClr val="374151"/>
                </a:solidFill>
                <a:effectLst/>
                <a:latin typeface="Söhne"/>
              </a:rPr>
              <a:t>K Health (2016) - K Health è </a:t>
            </a:r>
            <a:r>
              <a:rPr lang="it-IT" b="0" i="0" dirty="0" err="1">
                <a:solidFill>
                  <a:srgbClr val="374151"/>
                </a:solidFill>
                <a:effectLst/>
                <a:latin typeface="Söhne"/>
              </a:rPr>
              <a:t>un'app</a:t>
            </a:r>
            <a:r>
              <a:rPr lang="it-IT" b="0" i="0" dirty="0">
                <a:solidFill>
                  <a:srgbClr val="374151"/>
                </a:solidFill>
                <a:effectLst/>
                <a:latin typeface="Söhne"/>
              </a:rPr>
              <a:t> di telemedicina che fornisce consulenze mediche virtuali e suggerimenti diagnostici. Utilizza l'intelligenza artificiale per fornire una valutazione preliminare dei sintomi dei pazienti e consigliare azioni appropriate. K Health offre anche la possibilità di consultare direttamente i medici tramite l'app. Il modello di business di K Health è principalmente B2C, poiché si rivolge direttamente ai pazienti.</a:t>
            </a:r>
          </a:p>
          <a:p>
            <a:pPr algn="l">
              <a:buFont typeface="+mj-lt"/>
              <a:buAutoNum type="arabicPeriod"/>
            </a:pPr>
            <a:r>
              <a:rPr lang="it-IT" b="0" i="0" dirty="0" err="1">
                <a:solidFill>
                  <a:srgbClr val="374151"/>
                </a:solidFill>
                <a:effectLst/>
                <a:latin typeface="Söhne"/>
              </a:rPr>
              <a:t>Zocdoc</a:t>
            </a:r>
            <a:r>
              <a:rPr lang="it-IT" b="0" i="0" dirty="0">
                <a:solidFill>
                  <a:srgbClr val="374151"/>
                </a:solidFill>
                <a:effectLst/>
                <a:latin typeface="Söhne"/>
              </a:rPr>
              <a:t> (2007) - </a:t>
            </a:r>
            <a:r>
              <a:rPr lang="it-IT" b="0" i="0" dirty="0" err="1">
                <a:solidFill>
                  <a:srgbClr val="374151"/>
                </a:solidFill>
                <a:effectLst/>
                <a:latin typeface="Söhne"/>
              </a:rPr>
              <a:t>Zocdoc</a:t>
            </a:r>
            <a:r>
              <a:rPr lang="it-IT" b="0" i="0" dirty="0">
                <a:solidFill>
                  <a:srgbClr val="374151"/>
                </a:solidFill>
                <a:effectLst/>
                <a:latin typeface="Söhne"/>
              </a:rPr>
              <a:t> è una piattaforma di prenotazione online per appuntamenti medici che connette pazienti e medici. I pazienti possono cercare medici, prenotare appuntamenti, visualizzare le recensioni dei pazienti e accedere a informazioni dettagliate sui fornitori di assistenza sanitaria. I medici possono utilizzare </a:t>
            </a:r>
            <a:r>
              <a:rPr lang="it-IT" b="0" i="0" dirty="0" err="1">
                <a:solidFill>
                  <a:srgbClr val="374151"/>
                </a:solidFill>
                <a:effectLst/>
                <a:latin typeface="Söhne"/>
              </a:rPr>
              <a:t>Zocdoc</a:t>
            </a:r>
            <a:r>
              <a:rPr lang="it-IT" b="0" i="0" dirty="0">
                <a:solidFill>
                  <a:srgbClr val="374151"/>
                </a:solidFill>
                <a:effectLst/>
                <a:latin typeface="Söhne"/>
              </a:rPr>
              <a:t> per gestire gli appuntamenti e l'agenda. </a:t>
            </a:r>
            <a:r>
              <a:rPr lang="it-IT" b="0" i="0" dirty="0" err="1">
                <a:solidFill>
                  <a:srgbClr val="374151"/>
                </a:solidFill>
                <a:effectLst/>
                <a:latin typeface="Söhne"/>
              </a:rPr>
              <a:t>Zocdoc</a:t>
            </a:r>
            <a:r>
              <a:rPr lang="it-IT" b="0" i="0" dirty="0">
                <a:solidFill>
                  <a:srgbClr val="374151"/>
                </a:solidFill>
                <a:effectLst/>
                <a:latin typeface="Söhne"/>
              </a:rPr>
              <a:t> opera con un modello di business B2C, poiché fornisce un servizio diretto ai pazienti.</a:t>
            </a:r>
          </a:p>
          <a:p>
            <a:pPr algn="l">
              <a:buFont typeface="+mj-lt"/>
              <a:buAutoNum type="arabicPeriod"/>
            </a:pPr>
            <a:r>
              <a:rPr lang="it-IT" b="0" i="0" dirty="0" err="1">
                <a:solidFill>
                  <a:srgbClr val="374151"/>
                </a:solidFill>
                <a:effectLst/>
                <a:latin typeface="Söhne"/>
              </a:rPr>
              <a:t>WeDoctor</a:t>
            </a:r>
            <a:r>
              <a:rPr lang="it-IT" b="0" i="0" dirty="0">
                <a:solidFill>
                  <a:srgbClr val="374151"/>
                </a:solidFill>
                <a:effectLst/>
                <a:latin typeface="Söhne"/>
              </a:rPr>
              <a:t> (</a:t>
            </a:r>
            <a:r>
              <a:rPr lang="it-IT" b="0" i="0" dirty="0" err="1">
                <a:solidFill>
                  <a:srgbClr val="374151"/>
                </a:solidFill>
                <a:effectLst/>
                <a:latin typeface="Söhne"/>
              </a:rPr>
              <a:t>GuaHao</a:t>
            </a:r>
            <a:r>
              <a:rPr lang="it-IT" b="0" i="0" dirty="0">
                <a:solidFill>
                  <a:srgbClr val="374151"/>
                </a:solidFill>
                <a:effectLst/>
                <a:latin typeface="Söhne"/>
              </a:rPr>
              <a:t>) (2010) - </a:t>
            </a:r>
            <a:r>
              <a:rPr lang="it-IT" b="0" i="0" dirty="0" err="1">
                <a:solidFill>
                  <a:srgbClr val="374151"/>
                </a:solidFill>
                <a:effectLst/>
                <a:latin typeface="Söhne"/>
              </a:rPr>
              <a:t>WeDoctor</a:t>
            </a:r>
            <a:r>
              <a:rPr lang="it-IT" b="0" i="0" dirty="0">
                <a:solidFill>
                  <a:srgbClr val="374151"/>
                </a:solidFill>
                <a:effectLst/>
                <a:latin typeface="Söhne"/>
              </a:rPr>
              <a:t>, noto anche come </a:t>
            </a:r>
            <a:r>
              <a:rPr lang="it-IT" b="0" i="0" dirty="0" err="1">
                <a:solidFill>
                  <a:srgbClr val="374151"/>
                </a:solidFill>
                <a:effectLst/>
                <a:latin typeface="Söhne"/>
              </a:rPr>
              <a:t>GuaHao</a:t>
            </a:r>
            <a:r>
              <a:rPr lang="it-IT" b="0" i="0" dirty="0">
                <a:solidFill>
                  <a:srgbClr val="374151"/>
                </a:solidFill>
                <a:effectLst/>
                <a:latin typeface="Söhne"/>
              </a:rPr>
              <a:t>, è una piattaforma di telemedicina cinese che offre servizi di prenotazione online per appuntamenti medici, consulenze mediche virtuali e consegna di farmaci. </a:t>
            </a:r>
            <a:r>
              <a:rPr lang="it-IT" b="0" i="0" dirty="0" err="1">
                <a:solidFill>
                  <a:srgbClr val="374151"/>
                </a:solidFill>
                <a:effectLst/>
                <a:latin typeface="Söhne"/>
              </a:rPr>
              <a:t>WeDoctor</a:t>
            </a:r>
            <a:r>
              <a:rPr lang="it-IT" b="0" i="0" dirty="0">
                <a:solidFill>
                  <a:srgbClr val="374151"/>
                </a:solidFill>
                <a:effectLst/>
                <a:latin typeface="Söhne"/>
              </a:rPr>
              <a:t> serve sia pazienti che medici, consentendo ai pazienti di prenotare appuntamenti e consultare medici online, e ai medici di gestire gli appuntamenti e fornire consulenze virtuali. </a:t>
            </a:r>
            <a:r>
              <a:rPr lang="it-IT" b="0" i="0" dirty="0" err="1">
                <a:solidFill>
                  <a:srgbClr val="374151"/>
                </a:solidFill>
                <a:effectLst/>
                <a:latin typeface="Söhne"/>
              </a:rPr>
              <a:t>WeDoctor</a:t>
            </a:r>
            <a:r>
              <a:rPr lang="it-IT" b="0" i="0" dirty="0">
                <a:solidFill>
                  <a:srgbClr val="374151"/>
                </a:solidFill>
                <a:effectLst/>
                <a:latin typeface="Söhne"/>
              </a:rPr>
              <a:t> opera con un modello di business misto B2B e B2C.</a:t>
            </a:r>
          </a:p>
          <a:p>
            <a:pPr algn="l">
              <a:buFont typeface="+mj-lt"/>
              <a:buAutoNum type="arabicPeriod"/>
            </a:pPr>
            <a:r>
              <a:rPr lang="it-IT" b="0" i="0" dirty="0">
                <a:solidFill>
                  <a:srgbClr val="374151"/>
                </a:solidFill>
                <a:effectLst/>
                <a:latin typeface="Söhne"/>
              </a:rPr>
              <a:t>Carbon Health (2015) - Carbon Health è un'azienda di telemedicina che offre servizi medici virtuali e fisici. Carbon Health utilizza una combinazione di app mobili, telemedicina e cliniche fisiche per fornire servizi di cura primaria, assistenza urgente e altre specialità mediche. Carbon Health si rivolge principalmente ai pazienti, operando con un modello di business B2C.</a:t>
            </a:r>
          </a:p>
          <a:p>
            <a:pPr algn="l">
              <a:buFont typeface="+mj-lt"/>
              <a:buAutoNum type="arabicPeriod"/>
            </a:pPr>
            <a:r>
              <a:rPr lang="it-IT" b="0" i="0" dirty="0" err="1">
                <a:solidFill>
                  <a:srgbClr val="374151"/>
                </a:solidFill>
                <a:effectLst/>
                <a:latin typeface="Söhne"/>
              </a:rPr>
              <a:t>Cerebral</a:t>
            </a:r>
            <a:r>
              <a:rPr lang="it-IT" b="0" i="0" dirty="0">
                <a:solidFill>
                  <a:srgbClr val="374151"/>
                </a:solidFill>
                <a:effectLst/>
                <a:latin typeface="Söhne"/>
              </a:rPr>
              <a:t> (2019) - </a:t>
            </a:r>
            <a:r>
              <a:rPr lang="it-IT" b="0" i="0" dirty="0" err="1">
                <a:solidFill>
                  <a:srgbClr val="374151"/>
                </a:solidFill>
                <a:effectLst/>
                <a:latin typeface="Söhne"/>
              </a:rPr>
              <a:t>Cerebral</a:t>
            </a:r>
            <a:r>
              <a:rPr lang="it-IT" b="0" i="0" dirty="0">
                <a:solidFill>
                  <a:srgbClr val="374151"/>
                </a:solidFill>
                <a:effectLst/>
                <a:latin typeface="Söhne"/>
              </a:rPr>
              <a:t> è una piattaforma di telemedicina specializzata nella fornitura di servizi di salute mentale. Offre consulenze virtuali con professionisti della salute mentale, nonché prescrizioni di farmaci per la salute mentale. </a:t>
            </a:r>
            <a:r>
              <a:rPr lang="it-IT" b="0" i="0" dirty="0" err="1">
                <a:solidFill>
                  <a:srgbClr val="374151"/>
                </a:solidFill>
                <a:effectLst/>
                <a:latin typeface="Söhne"/>
              </a:rPr>
              <a:t>Cerebral</a:t>
            </a:r>
            <a:r>
              <a:rPr lang="it-IT" b="0" i="0" dirty="0">
                <a:solidFill>
                  <a:srgbClr val="374151"/>
                </a:solidFill>
                <a:effectLst/>
                <a:latin typeface="Söhne"/>
              </a:rPr>
              <a:t> si concentra principalmente sui pazienti, con un modello di business B2C.</a:t>
            </a:r>
          </a:p>
          <a:p>
            <a:pPr algn="l">
              <a:buFont typeface="+mj-lt"/>
              <a:buAutoNum type="arabicPeriod"/>
            </a:pPr>
            <a:r>
              <a:rPr lang="it-IT" b="0" i="0" dirty="0" err="1">
                <a:solidFill>
                  <a:srgbClr val="374151"/>
                </a:solidFill>
                <a:effectLst/>
                <a:latin typeface="Söhne"/>
              </a:rPr>
              <a:t>Transcarent</a:t>
            </a:r>
            <a:r>
              <a:rPr lang="it-IT" b="0" i="0" dirty="0">
                <a:solidFill>
                  <a:srgbClr val="374151"/>
                </a:solidFill>
                <a:effectLst/>
                <a:latin typeface="Söhne"/>
              </a:rPr>
              <a:t> (2018) - </a:t>
            </a:r>
            <a:r>
              <a:rPr lang="it-IT" b="0" i="0" dirty="0" err="1">
                <a:solidFill>
                  <a:srgbClr val="374151"/>
                </a:solidFill>
                <a:effectLst/>
                <a:latin typeface="Söhne"/>
              </a:rPr>
              <a:t>Transcarent</a:t>
            </a:r>
            <a:r>
              <a:rPr lang="it-IT" b="0" i="0" dirty="0">
                <a:solidFill>
                  <a:srgbClr val="374151"/>
                </a:solidFill>
                <a:effectLst/>
                <a:latin typeface="Söhne"/>
              </a:rPr>
              <a:t> è un'azienda di telemedicina che si concentra sulla trasparenza dei costi e sulla semplificazione dell'assistenza sanitaria. Offre servizi di consulenza virtuale, supporto per la prenotazione di appuntamenti e assistenza nella scelta di fornitori sanitari. </a:t>
            </a:r>
            <a:r>
              <a:rPr lang="it-IT" b="0" i="0" dirty="0" err="1">
                <a:solidFill>
                  <a:srgbClr val="374151"/>
                </a:solidFill>
                <a:effectLst/>
                <a:latin typeface="Söhne"/>
              </a:rPr>
              <a:t>Transcarent</a:t>
            </a:r>
            <a:r>
              <a:rPr lang="it-IT" b="0" i="0" dirty="0">
                <a:solidFill>
                  <a:srgbClr val="374151"/>
                </a:solidFill>
                <a:effectLst/>
                <a:latin typeface="Söhne"/>
              </a:rPr>
              <a:t> collabora sia con i pazienti che con i datori di lavoro, utilizzando un modello di business principalmente B2B.</a:t>
            </a:r>
          </a:p>
          <a:p>
            <a:pPr algn="l">
              <a:buFont typeface="+mj-lt"/>
              <a:buAutoNum type="arabicPeriod"/>
            </a:pPr>
            <a:r>
              <a:rPr lang="it-IT" b="0" i="0" dirty="0">
                <a:solidFill>
                  <a:srgbClr val="374151"/>
                </a:solidFill>
                <a:effectLst/>
                <a:latin typeface="Söhne"/>
              </a:rPr>
              <a:t>KRY (2014) - KRY, noto anche come LIVI, è </a:t>
            </a:r>
            <a:r>
              <a:rPr lang="it-IT" b="0" i="0" dirty="0" err="1">
                <a:solidFill>
                  <a:srgbClr val="374151"/>
                </a:solidFill>
                <a:effectLst/>
                <a:latin typeface="Söhne"/>
              </a:rPr>
              <a:t>un'app</a:t>
            </a:r>
            <a:r>
              <a:rPr lang="it-IT" b="0" i="0" dirty="0">
                <a:solidFill>
                  <a:srgbClr val="374151"/>
                </a:solidFill>
                <a:effectLst/>
                <a:latin typeface="Söhne"/>
              </a:rPr>
              <a:t> di telemedicina che consente ai pazienti di consultare medici e specialisti tramite videochiamata o chat. Offre servizi medici virtuali, inclusa la possibilità di ricevere prescrizioni e riferimenti a specialisti. KRY opera principalmente con un modello di business B2C, rivolgendosi direttamente ai pazienti.</a:t>
            </a:r>
          </a:p>
        </p:txBody>
      </p:sp>
      <p:sp>
        <p:nvSpPr>
          <p:cNvPr id="4" name="Segnaposto numero diapositiva 3"/>
          <p:cNvSpPr>
            <a:spLocks noGrp="1"/>
          </p:cNvSpPr>
          <p:nvPr>
            <p:ph type="sldNum" sz="quarter" idx="5"/>
          </p:nvPr>
        </p:nvSpPr>
        <p:spPr/>
        <p:txBody>
          <a:bodyPr/>
          <a:lstStyle/>
          <a:p>
            <a:pPr rtl="0"/>
            <a:fld id="{D5939589-3E79-4C82-AA4A-FE78234FAA59}" type="slidenum">
              <a:rPr lang="it-IT" noProof="0" smtClean="0"/>
              <a:t>14</a:t>
            </a:fld>
            <a:endParaRPr lang="it-IT" noProof="0"/>
          </a:p>
        </p:txBody>
      </p:sp>
      <p:sp>
        <p:nvSpPr>
          <p:cNvPr id="7" name="Segnaposto data 6">
            <a:extLst>
              <a:ext uri="{FF2B5EF4-FFF2-40B4-BE49-F238E27FC236}">
                <a16:creationId xmlns:a16="http://schemas.microsoft.com/office/drawing/2014/main" id="{A9F72BFC-170D-562A-8528-93E190762245}"/>
              </a:ext>
            </a:extLst>
          </p:cNvPr>
          <p:cNvSpPr>
            <a:spLocks noGrp="1"/>
          </p:cNvSpPr>
          <p:nvPr>
            <p:ph type="dt" idx="1"/>
          </p:nvPr>
        </p:nvSpPr>
        <p:spPr/>
        <p:txBody>
          <a:bodyPr/>
          <a:lstStyle/>
          <a:p>
            <a:fld id="{140C83E1-2321-43DE-9185-42C2819D93EE}" type="datetime1">
              <a:rPr lang="it-IT" smtClean="0"/>
              <a:t>14/06/2023</a:t>
            </a:fld>
            <a:endParaRPr lang="it-IT" dirty="0"/>
          </a:p>
        </p:txBody>
      </p:sp>
    </p:spTree>
    <p:extLst>
      <p:ext uri="{BB962C8B-B14F-4D97-AF65-F5344CB8AC3E}">
        <p14:creationId xmlns:p14="http://schemas.microsoft.com/office/powerpoint/2010/main" val="3183162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0" i="0" dirty="0">
                <a:solidFill>
                  <a:srgbClr val="374151"/>
                </a:solidFill>
                <a:effectLst/>
                <a:latin typeface="Söhne"/>
              </a:rPr>
              <a:t>Certamente! Il ciclo di vita di una startup può variare a seconda del settore, del modello di business e di altri fattori specifici. Tuttavia, di seguito troverai una descrizione generale degli step comuni nel processo di finanziamento delle startup e nel loro ciclo di vita.</a:t>
            </a:r>
          </a:p>
          <a:p>
            <a:pPr algn="l">
              <a:buFont typeface="+mj-lt"/>
              <a:buAutoNum type="arabicPeriod"/>
            </a:pPr>
            <a:r>
              <a:rPr lang="it-IT" b="0" i="0" dirty="0" err="1">
                <a:solidFill>
                  <a:srgbClr val="374151"/>
                </a:solidFill>
                <a:effectLst/>
                <a:latin typeface="Söhne"/>
              </a:rPr>
              <a:t>Seed</a:t>
            </a:r>
            <a:r>
              <a:rPr lang="it-IT" b="0" i="0" dirty="0">
                <a:solidFill>
                  <a:srgbClr val="374151"/>
                </a:solidFill>
                <a:effectLst/>
                <a:latin typeface="Söhne"/>
              </a:rPr>
              <a:t> Stage (Fase iniziale): In questa fase, i fondatori utilizzano i propri risparmi, prestiti personali o finanziamenti da amici e familiari per avviare l'attività. Si tratta di una fase molto iniziale in cui si cerca di sviluppare un'idea e creare un prototipo o un MVP (Minimum </a:t>
            </a:r>
            <a:r>
              <a:rPr lang="it-IT" b="0" i="0" dirty="0" err="1">
                <a:solidFill>
                  <a:srgbClr val="374151"/>
                </a:solidFill>
                <a:effectLst/>
                <a:latin typeface="Söhne"/>
              </a:rPr>
              <a:t>Viable</a:t>
            </a:r>
            <a:r>
              <a:rPr lang="it-IT" b="0" i="0" dirty="0">
                <a:solidFill>
                  <a:srgbClr val="374151"/>
                </a:solidFill>
                <a:effectLst/>
                <a:latin typeface="Söhne"/>
              </a:rPr>
              <a:t> Product).</a:t>
            </a:r>
          </a:p>
          <a:p>
            <a:pPr algn="l">
              <a:buFont typeface="+mj-lt"/>
              <a:buAutoNum type="arabicPeriod"/>
            </a:pPr>
            <a:r>
              <a:rPr lang="it-IT" b="0" i="0" dirty="0" err="1">
                <a:solidFill>
                  <a:srgbClr val="374151"/>
                </a:solidFill>
                <a:effectLst/>
                <a:latin typeface="Söhne"/>
              </a:rPr>
              <a:t>Pre-Seed</a:t>
            </a:r>
            <a:r>
              <a:rPr lang="it-IT" b="0" i="0" dirty="0">
                <a:solidFill>
                  <a:srgbClr val="374151"/>
                </a:solidFill>
                <a:effectLst/>
                <a:latin typeface="Söhne"/>
              </a:rPr>
              <a:t>/</a:t>
            </a:r>
            <a:r>
              <a:rPr lang="it-IT" b="0" i="0" dirty="0" err="1">
                <a:solidFill>
                  <a:srgbClr val="374151"/>
                </a:solidFill>
                <a:effectLst/>
                <a:latin typeface="Söhne"/>
              </a:rPr>
              <a:t>Pre</a:t>
            </a:r>
            <a:r>
              <a:rPr lang="it-IT" b="0" i="0" dirty="0">
                <a:solidFill>
                  <a:srgbClr val="374151"/>
                </a:solidFill>
                <a:effectLst/>
                <a:latin typeface="Söhne"/>
              </a:rPr>
              <a:t>-Series A: In questa fase, la startup può cercare investimenti da parte di investitori </a:t>
            </a:r>
            <a:r>
              <a:rPr lang="it-IT" b="0" i="0" dirty="0" err="1">
                <a:solidFill>
                  <a:srgbClr val="374151"/>
                </a:solidFill>
                <a:effectLst/>
                <a:latin typeface="Söhne"/>
              </a:rPr>
              <a:t>angel</a:t>
            </a:r>
            <a:r>
              <a:rPr lang="it-IT" b="0" i="0" dirty="0">
                <a:solidFill>
                  <a:srgbClr val="374151"/>
                </a:solidFill>
                <a:effectLst/>
                <a:latin typeface="Söhne"/>
              </a:rPr>
              <a:t> o acceleratori. Questi investitori possono fornire finanziamenti in cambio di una quota di proprietà o di un prestito convertibile. L'obiettivo è generalmente quello di sviluppare ulteriormente il prodotto o il servizio e iniziare a testarlo sul mercato.</a:t>
            </a:r>
          </a:p>
          <a:p>
            <a:pPr algn="l">
              <a:buFont typeface="+mj-lt"/>
              <a:buAutoNum type="arabicPeriod"/>
            </a:pPr>
            <a:r>
              <a:rPr lang="it-IT" b="0" i="0" dirty="0">
                <a:solidFill>
                  <a:srgbClr val="374151"/>
                </a:solidFill>
                <a:effectLst/>
                <a:latin typeface="Söhne"/>
              </a:rPr>
              <a:t>Series A: Questo round di finanziamento avviene quando la startup ha dimostrato un certo grado di validazione del prodotto o del servizio sul mercato e ha acquisito una base di clienti iniziale. Gli investitori di Series A cercano di sostenere la crescita dell'azienda e spesso richiedono una percentuale significativa di proprietà in cambio del capitale investito.</a:t>
            </a:r>
          </a:p>
          <a:p>
            <a:pPr algn="l">
              <a:buFont typeface="+mj-lt"/>
              <a:buAutoNum type="arabicPeriod"/>
            </a:pPr>
            <a:r>
              <a:rPr lang="it-IT" b="0" i="0" dirty="0">
                <a:solidFill>
                  <a:srgbClr val="374151"/>
                </a:solidFill>
                <a:effectLst/>
                <a:latin typeface="Söhne"/>
              </a:rPr>
              <a:t>Series B: Dopo aver dimostrato una crescita sostenibile e un modello di business scalabile, una startup può passare alla Series B. In questa fase, l'obiettivo è generalmente quello di espandere le operazioni e acquisire nuovi clienti o mercati. Gli investitori di Series B cercano di ottenere un ritorno sul loro investimento attraverso una futura exit strategy, come l'acquisizione da parte di un'azienda più grande o un'offerta pubblica iniziale (IPO).</a:t>
            </a:r>
          </a:p>
          <a:p>
            <a:pPr algn="l">
              <a:buFont typeface="+mj-lt"/>
              <a:buAutoNum type="arabicPeriod"/>
            </a:pPr>
            <a:r>
              <a:rPr lang="it-IT" b="0" i="0" dirty="0">
                <a:solidFill>
                  <a:srgbClr val="374151"/>
                </a:solidFill>
                <a:effectLst/>
                <a:latin typeface="Söhne"/>
              </a:rPr>
              <a:t>Series C, D, E, F e oltre: Le successive serie di finanziamento seguono lo stesso principio delle Series B, ma si concentrano sulla crescita e sull'espansione su scala internazionale, sull'acquisizione di altre aziende, sul consolidamento della posizione di mercato o sul raggiungimento di altri obiettivi strategici. Le successive serie di finanziamento di solito coinvolgono investitori istituzionali, venture capital e fondi sovrani.</a:t>
            </a:r>
          </a:p>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noProof="0" smtClean="0"/>
              <a:t>15</a:t>
            </a:fld>
            <a:endParaRPr lang="it-IT" noProof="0"/>
          </a:p>
        </p:txBody>
      </p:sp>
      <p:sp>
        <p:nvSpPr>
          <p:cNvPr id="7" name="Segnaposto data 6">
            <a:extLst>
              <a:ext uri="{FF2B5EF4-FFF2-40B4-BE49-F238E27FC236}">
                <a16:creationId xmlns:a16="http://schemas.microsoft.com/office/drawing/2014/main" id="{9210EEC8-60DC-96F6-A887-1F5EEFA67A9F}"/>
              </a:ext>
            </a:extLst>
          </p:cNvPr>
          <p:cNvSpPr>
            <a:spLocks noGrp="1"/>
          </p:cNvSpPr>
          <p:nvPr>
            <p:ph type="dt" idx="1"/>
          </p:nvPr>
        </p:nvSpPr>
        <p:spPr/>
        <p:txBody>
          <a:bodyPr/>
          <a:lstStyle/>
          <a:p>
            <a:fld id="{70F7E6CD-6DEB-4B76-A701-5655BFE8E618}" type="datetime1">
              <a:rPr lang="it-IT" smtClean="0"/>
              <a:t>14/06/2023</a:t>
            </a:fld>
            <a:endParaRPr lang="it-IT" dirty="0"/>
          </a:p>
        </p:txBody>
      </p:sp>
    </p:spTree>
    <p:extLst>
      <p:ext uri="{BB962C8B-B14F-4D97-AF65-F5344CB8AC3E}">
        <p14:creationId xmlns:p14="http://schemas.microsoft.com/office/powerpoint/2010/main" val="4117719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buFont typeface="+mj-lt"/>
              <a:buAutoNum type="arabicPeriod"/>
            </a:pPr>
            <a:r>
              <a:rPr lang="it-IT" sz="1200" b="0" i="0" dirty="0">
                <a:solidFill>
                  <a:srgbClr val="374151"/>
                </a:solidFill>
                <a:effectLst/>
                <a:latin typeface="Söhne"/>
              </a:rPr>
              <a:t>Anno di Nascita startup: L'anno di fondazione della startup può fornire un'indicazione approssimativa della sua esperienza e stabilità nel settore. Le startup più giovani potrebbero essere considerate meno mature rispetto a quelle con un'esperienza più lunga.</a:t>
            </a:r>
          </a:p>
          <a:p>
            <a:pPr algn="l">
              <a:buFont typeface="+mj-lt"/>
              <a:buAutoNum type="arabicPeriod"/>
            </a:pPr>
            <a:r>
              <a:rPr lang="it-IT" sz="1200" b="0" i="0" dirty="0">
                <a:solidFill>
                  <a:srgbClr val="374151"/>
                </a:solidFill>
                <a:effectLst/>
                <a:latin typeface="Söhne"/>
              </a:rPr>
              <a:t>Numero di round di finanziamento: Un numero maggiore di round di finanziamento può indicare un interesse significativo degli investitori e un'opportunità per la startup di ottenere risorse finanziarie per la crescita. Un numero più elevato di round potrebbe suggerire una maggiore maturità.</a:t>
            </a:r>
          </a:p>
          <a:p>
            <a:pPr algn="l">
              <a:buFont typeface="+mj-lt"/>
              <a:buAutoNum type="arabicPeriod"/>
            </a:pPr>
            <a:r>
              <a:rPr lang="it-IT" sz="1200" b="0" i="0" dirty="0">
                <a:solidFill>
                  <a:srgbClr val="374151"/>
                </a:solidFill>
                <a:effectLst/>
                <a:latin typeface="Söhne"/>
              </a:rPr>
              <a:t>Tipo di finanziamento più recente: Il tipo di finanziamento più recente può fornire un'indicazione del grado di attrattiva della startup per gli investitori. Ad esempio, una serie F di finanziamento potrebbe indicare una maggiore fiducia degli investitori nella startup rispetto a una serie C.</a:t>
            </a:r>
          </a:p>
          <a:p>
            <a:pPr algn="l">
              <a:buFont typeface="+mj-lt"/>
              <a:buAutoNum type="arabicPeriod"/>
            </a:pPr>
            <a:r>
              <a:rPr lang="it-IT" sz="1200" b="0" i="0" dirty="0">
                <a:solidFill>
                  <a:srgbClr val="374151"/>
                </a:solidFill>
                <a:effectLst/>
                <a:latin typeface="Söhne"/>
              </a:rPr>
              <a:t>Valutazione: La valutazione della startup può essere un indicatore della sua potenziale crescita e del riconoscimento da parte del mercato. Una valutazione più elevata può suggerire una maggiore maturità e potenziale di successo.</a:t>
            </a:r>
          </a:p>
          <a:p>
            <a:pPr algn="l">
              <a:buFont typeface="+mj-lt"/>
              <a:buAutoNum type="arabicPeriod"/>
            </a:pPr>
            <a:r>
              <a:rPr lang="it-IT" sz="1200" b="0" i="0" dirty="0">
                <a:solidFill>
                  <a:srgbClr val="374151"/>
                </a:solidFill>
                <a:effectLst/>
                <a:latin typeface="Söhne"/>
              </a:rPr>
              <a:t>Numero totale di finanziamenti: Un numero più elevato di finanziamenti può indicare un interesse costante degli investitori nel supportare la startup nel corso del tempo. Questo potrebbe essere un segno di maturità e di successo nel garantire il sostegno finanziario necessario per la crescita.</a:t>
            </a:r>
          </a:p>
          <a:p>
            <a:pPr algn="l">
              <a:buFont typeface="+mj-lt"/>
              <a:buAutoNum type="arabicPeriod"/>
            </a:pPr>
            <a:r>
              <a:rPr lang="it-IT" sz="1200" b="0" i="0" dirty="0">
                <a:solidFill>
                  <a:srgbClr val="374151"/>
                </a:solidFill>
                <a:effectLst/>
                <a:latin typeface="Söhne"/>
              </a:rPr>
              <a:t>Range del numero di dipendenti: Il range del numero di dipendenti può fornire un'idea delle dimensioni e della scala operativa della startup. Un aumento significativo del numero di dipendenti nel corso del tempo potrebbe indicare una maggiore maturità e un'espansione dell'organizzazione.</a:t>
            </a:r>
          </a:p>
          <a:p>
            <a:pPr algn="l">
              <a:buFont typeface="+mj-lt"/>
              <a:buAutoNum type="arabicPeriod"/>
            </a:pPr>
            <a:r>
              <a:rPr lang="it-IT" sz="1200" b="0" i="0" dirty="0">
                <a:solidFill>
                  <a:srgbClr val="374151"/>
                </a:solidFill>
                <a:effectLst/>
                <a:latin typeface="Söhne"/>
              </a:rPr>
              <a:t>Delta tra offerte attive oggi e un anno fa: Confrontando le offerte di lavoro attive oggi con quelle dell'anno scorso, puoi valutare se la startup ha registrato un aumento o una diminuzione dell'attività e del reclutamento nel corso di un anno. Un aumento delle offerte di lavoro potrebbe indicare una crescita e una maturità positive.</a:t>
            </a:r>
          </a:p>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noProof="0" smtClean="0"/>
              <a:t>16</a:t>
            </a:fld>
            <a:endParaRPr lang="it-IT" noProof="0"/>
          </a:p>
        </p:txBody>
      </p:sp>
      <p:sp>
        <p:nvSpPr>
          <p:cNvPr id="7" name="Segnaposto data 6">
            <a:extLst>
              <a:ext uri="{FF2B5EF4-FFF2-40B4-BE49-F238E27FC236}">
                <a16:creationId xmlns:a16="http://schemas.microsoft.com/office/drawing/2014/main" id="{AFA887AC-2713-5610-679F-A076EBE20500}"/>
              </a:ext>
            </a:extLst>
          </p:cNvPr>
          <p:cNvSpPr>
            <a:spLocks noGrp="1"/>
          </p:cNvSpPr>
          <p:nvPr>
            <p:ph type="dt" idx="1"/>
          </p:nvPr>
        </p:nvSpPr>
        <p:spPr/>
        <p:txBody>
          <a:bodyPr/>
          <a:lstStyle/>
          <a:p>
            <a:fld id="{1FA6EA61-CA77-4690-8DD5-D8B854276DF9}" type="datetime1">
              <a:rPr lang="it-IT" smtClean="0"/>
              <a:t>14/06/2023</a:t>
            </a:fld>
            <a:endParaRPr lang="it-IT" dirty="0"/>
          </a:p>
        </p:txBody>
      </p:sp>
    </p:spTree>
    <p:extLst>
      <p:ext uri="{BB962C8B-B14F-4D97-AF65-F5344CB8AC3E}">
        <p14:creationId xmlns:p14="http://schemas.microsoft.com/office/powerpoint/2010/main" val="1556163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buFont typeface="+mj-lt"/>
              <a:buAutoNum type="arabicPeriod"/>
            </a:pPr>
            <a:r>
              <a:rPr lang="it-IT" sz="1200" b="0" i="0" dirty="0">
                <a:solidFill>
                  <a:srgbClr val="374151"/>
                </a:solidFill>
                <a:effectLst/>
                <a:latin typeface="Söhne"/>
              </a:rPr>
              <a:t>Anno di Nascita startup: L'anno di fondazione della startup può fornire un'indicazione approssimativa della sua esperienza e stabilità nel settore. Le startup più giovani potrebbero essere considerate meno mature rispetto a quelle con un'esperienza più lunga.</a:t>
            </a:r>
          </a:p>
          <a:p>
            <a:pPr algn="l">
              <a:buFont typeface="+mj-lt"/>
              <a:buAutoNum type="arabicPeriod"/>
            </a:pPr>
            <a:r>
              <a:rPr lang="it-IT" sz="1200" b="0" i="0" dirty="0">
                <a:solidFill>
                  <a:srgbClr val="374151"/>
                </a:solidFill>
                <a:effectLst/>
                <a:latin typeface="Söhne"/>
              </a:rPr>
              <a:t>Numero di round di finanziamento: Un numero maggiore di round di finanziamento può indicare un interesse significativo degli investitori e un'opportunità per la startup di ottenere risorse finanziarie per la crescita. Un numero più elevato di round potrebbe suggerire una maggiore maturità.</a:t>
            </a:r>
          </a:p>
          <a:p>
            <a:pPr algn="l">
              <a:buFont typeface="+mj-lt"/>
              <a:buAutoNum type="arabicPeriod"/>
            </a:pPr>
            <a:r>
              <a:rPr lang="it-IT" sz="1200" b="0" i="0" dirty="0">
                <a:solidFill>
                  <a:srgbClr val="374151"/>
                </a:solidFill>
                <a:effectLst/>
                <a:latin typeface="Söhne"/>
              </a:rPr>
              <a:t>Tipo di finanziamento più recente: Il tipo di finanziamento più recente può fornire un'indicazione del grado di attrattiva della startup per gli investitori. Ad esempio, una serie F di finanziamento potrebbe indicare una maggiore fiducia degli investitori nella startup rispetto a una serie C.</a:t>
            </a:r>
          </a:p>
          <a:p>
            <a:pPr algn="l">
              <a:buFont typeface="+mj-lt"/>
              <a:buAutoNum type="arabicPeriod"/>
            </a:pPr>
            <a:r>
              <a:rPr lang="it-IT" sz="1200" b="0" i="0" dirty="0">
                <a:solidFill>
                  <a:srgbClr val="374151"/>
                </a:solidFill>
                <a:effectLst/>
                <a:latin typeface="Söhne"/>
              </a:rPr>
              <a:t>Valutazione: La valutazione della startup può essere un indicatore della sua potenziale crescita e del riconoscimento da parte del mercato. Una valutazione più elevata può suggerire una maggiore maturità e potenziale di successo.</a:t>
            </a:r>
          </a:p>
          <a:p>
            <a:pPr algn="l">
              <a:buFont typeface="+mj-lt"/>
              <a:buAutoNum type="arabicPeriod"/>
            </a:pPr>
            <a:r>
              <a:rPr lang="it-IT" sz="1200" b="0" i="0" dirty="0">
                <a:solidFill>
                  <a:srgbClr val="374151"/>
                </a:solidFill>
                <a:effectLst/>
                <a:latin typeface="Söhne"/>
              </a:rPr>
              <a:t>Numero totale di finanziamenti: Un numero più elevato di finanziamenti può indicare un interesse costante degli investitori nel supportare la startup nel corso del tempo. Questo potrebbe essere un segno di maturità e di successo nel garantire il sostegno finanziario necessario per la crescita.</a:t>
            </a:r>
          </a:p>
          <a:p>
            <a:pPr algn="l">
              <a:buFont typeface="+mj-lt"/>
              <a:buAutoNum type="arabicPeriod"/>
            </a:pPr>
            <a:r>
              <a:rPr lang="it-IT" sz="1200" b="0" i="0" dirty="0">
                <a:solidFill>
                  <a:srgbClr val="374151"/>
                </a:solidFill>
                <a:effectLst/>
                <a:latin typeface="Söhne"/>
              </a:rPr>
              <a:t>Range del numero di dipendenti: Il range del numero di dipendenti può fornire un'idea delle dimensioni e della scala operativa della startup. Un aumento significativo del numero di dipendenti nel corso del tempo potrebbe indicare una maggiore maturità e un'espansione dell'organizzazione.</a:t>
            </a:r>
          </a:p>
          <a:p>
            <a:pPr algn="l">
              <a:buFont typeface="+mj-lt"/>
              <a:buAutoNum type="arabicPeriod"/>
            </a:pPr>
            <a:r>
              <a:rPr lang="it-IT" sz="1200" b="0" i="0" dirty="0">
                <a:solidFill>
                  <a:srgbClr val="374151"/>
                </a:solidFill>
                <a:effectLst/>
                <a:latin typeface="Söhne"/>
              </a:rPr>
              <a:t>Delta tra offerte attive oggi e un anno fa: Confrontando le offerte di lavoro attive oggi con quelle dell'anno scorso, puoi valutare se la startup ha registrato un aumento o una diminuzione dell'attività e del reclutamento nel corso di un anno. Un aumento delle offerte di lavoro potrebbe indicare una crescita e una maturità positive.</a:t>
            </a:r>
          </a:p>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noProof="0" smtClean="0"/>
              <a:t>17</a:t>
            </a:fld>
            <a:endParaRPr lang="it-IT" noProof="0"/>
          </a:p>
        </p:txBody>
      </p:sp>
      <p:sp>
        <p:nvSpPr>
          <p:cNvPr id="7" name="Segnaposto data 6">
            <a:extLst>
              <a:ext uri="{FF2B5EF4-FFF2-40B4-BE49-F238E27FC236}">
                <a16:creationId xmlns:a16="http://schemas.microsoft.com/office/drawing/2014/main" id="{F19F9696-73AF-2D80-82D2-6A7517666015}"/>
              </a:ext>
            </a:extLst>
          </p:cNvPr>
          <p:cNvSpPr>
            <a:spLocks noGrp="1"/>
          </p:cNvSpPr>
          <p:nvPr>
            <p:ph type="dt" idx="1"/>
          </p:nvPr>
        </p:nvSpPr>
        <p:spPr/>
        <p:txBody>
          <a:bodyPr/>
          <a:lstStyle/>
          <a:p>
            <a:fld id="{EE4E94F3-4252-44D4-91BC-3B2649560A5B}" type="datetime1">
              <a:rPr lang="it-IT" smtClean="0"/>
              <a:t>14/06/2023</a:t>
            </a:fld>
            <a:endParaRPr lang="it-IT" dirty="0"/>
          </a:p>
        </p:txBody>
      </p:sp>
    </p:spTree>
    <p:extLst>
      <p:ext uri="{BB962C8B-B14F-4D97-AF65-F5344CB8AC3E}">
        <p14:creationId xmlns:p14="http://schemas.microsoft.com/office/powerpoint/2010/main" val="2782674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buFont typeface="+mj-lt"/>
              <a:buAutoNum type="arabicPeriod"/>
            </a:pPr>
            <a:r>
              <a:rPr lang="it-IT" sz="1200" b="0" i="0" dirty="0">
                <a:solidFill>
                  <a:srgbClr val="374151"/>
                </a:solidFill>
                <a:effectLst/>
                <a:latin typeface="Söhne"/>
              </a:rPr>
              <a:t>Anno di Nascita startup: L'anno di fondazione della startup può fornire un'indicazione approssimativa della sua esperienza e stabilità nel settore. Le startup più giovani potrebbero essere considerate meno mature rispetto a quelle con un'esperienza più lunga.</a:t>
            </a:r>
          </a:p>
          <a:p>
            <a:pPr algn="l">
              <a:buFont typeface="+mj-lt"/>
              <a:buAutoNum type="arabicPeriod"/>
            </a:pPr>
            <a:r>
              <a:rPr lang="it-IT" sz="1200" b="0" i="0" dirty="0">
                <a:solidFill>
                  <a:srgbClr val="374151"/>
                </a:solidFill>
                <a:effectLst/>
                <a:latin typeface="Söhne"/>
              </a:rPr>
              <a:t>Numero di round di finanziamento: Un numero maggiore di round di finanziamento può indicare un interesse significativo degli investitori e un'opportunità per la startup di ottenere risorse finanziarie per la crescita. Un numero più elevato di round potrebbe suggerire una maggiore maturità.</a:t>
            </a:r>
          </a:p>
          <a:p>
            <a:pPr algn="l">
              <a:buFont typeface="+mj-lt"/>
              <a:buAutoNum type="arabicPeriod"/>
            </a:pPr>
            <a:r>
              <a:rPr lang="it-IT" sz="1200" b="0" i="0" dirty="0">
                <a:solidFill>
                  <a:srgbClr val="374151"/>
                </a:solidFill>
                <a:effectLst/>
                <a:latin typeface="Söhne"/>
              </a:rPr>
              <a:t>Tipo di finanziamento più recente: Il tipo di finanziamento più recente può fornire un'indicazione del grado di attrattiva della startup per gli investitori. Ad esempio, una serie F di finanziamento potrebbe indicare una maggiore fiducia degli investitori nella startup rispetto a una serie C.</a:t>
            </a:r>
          </a:p>
          <a:p>
            <a:pPr algn="l">
              <a:buFont typeface="+mj-lt"/>
              <a:buAutoNum type="arabicPeriod"/>
            </a:pPr>
            <a:r>
              <a:rPr lang="it-IT" sz="1200" b="0" i="0" dirty="0">
                <a:solidFill>
                  <a:srgbClr val="374151"/>
                </a:solidFill>
                <a:effectLst/>
                <a:latin typeface="Söhne"/>
              </a:rPr>
              <a:t>Valutazione: La valutazione della startup può essere un indicatore della sua potenziale crescita e del riconoscimento da parte del mercato. Una valutazione più elevata può suggerire una maggiore maturità e potenziale di successo.</a:t>
            </a:r>
          </a:p>
          <a:p>
            <a:pPr algn="l">
              <a:buFont typeface="+mj-lt"/>
              <a:buAutoNum type="arabicPeriod"/>
            </a:pPr>
            <a:r>
              <a:rPr lang="it-IT" sz="1200" b="0" i="0" dirty="0">
                <a:solidFill>
                  <a:srgbClr val="374151"/>
                </a:solidFill>
                <a:effectLst/>
                <a:latin typeface="Söhne"/>
              </a:rPr>
              <a:t>Numero totale di finanziamenti: Un numero più elevato di finanziamenti può indicare un interesse costante degli investitori nel supportare la startup nel corso del tempo. Questo potrebbe essere un segno di maturità e di successo nel garantire il sostegno finanziario necessario per la crescita.</a:t>
            </a:r>
          </a:p>
          <a:p>
            <a:pPr algn="l">
              <a:buFont typeface="+mj-lt"/>
              <a:buAutoNum type="arabicPeriod"/>
            </a:pPr>
            <a:r>
              <a:rPr lang="it-IT" sz="1200" b="0" i="0" dirty="0">
                <a:solidFill>
                  <a:srgbClr val="374151"/>
                </a:solidFill>
                <a:effectLst/>
                <a:latin typeface="Söhne"/>
              </a:rPr>
              <a:t>Range del numero di dipendenti: Il range del numero di dipendenti può fornire un'idea delle dimensioni e della scala operativa della startup. Un aumento significativo del numero di dipendenti nel corso del tempo potrebbe indicare una maggiore maturità e un'espansione dell'organizzazione.</a:t>
            </a:r>
          </a:p>
          <a:p>
            <a:pPr algn="l">
              <a:buFont typeface="+mj-lt"/>
              <a:buAutoNum type="arabicPeriod"/>
            </a:pPr>
            <a:r>
              <a:rPr lang="it-IT" sz="1200" b="0" i="0" dirty="0">
                <a:solidFill>
                  <a:srgbClr val="374151"/>
                </a:solidFill>
                <a:effectLst/>
                <a:latin typeface="Söhne"/>
              </a:rPr>
              <a:t>Delta tra offerte attive oggi e un anno fa: Confrontando le offerte di lavoro attive oggi con quelle dell'anno scorso, puoi valutare se la startup ha registrato un aumento o una diminuzione dell'attività e del reclutamento nel corso di un anno. Un aumento delle offerte di lavoro potrebbe indicare una crescita e una maturità positive.</a:t>
            </a:r>
          </a:p>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noProof="0" smtClean="0"/>
              <a:t>18</a:t>
            </a:fld>
            <a:endParaRPr lang="it-IT" noProof="0"/>
          </a:p>
        </p:txBody>
      </p:sp>
      <p:sp>
        <p:nvSpPr>
          <p:cNvPr id="7" name="Segnaposto data 6">
            <a:extLst>
              <a:ext uri="{FF2B5EF4-FFF2-40B4-BE49-F238E27FC236}">
                <a16:creationId xmlns:a16="http://schemas.microsoft.com/office/drawing/2014/main" id="{BF93721B-02DA-B0E6-2E40-E7B0F4CB20BA}"/>
              </a:ext>
            </a:extLst>
          </p:cNvPr>
          <p:cNvSpPr>
            <a:spLocks noGrp="1"/>
          </p:cNvSpPr>
          <p:nvPr>
            <p:ph type="dt" idx="1"/>
          </p:nvPr>
        </p:nvSpPr>
        <p:spPr/>
        <p:txBody>
          <a:bodyPr/>
          <a:lstStyle/>
          <a:p>
            <a:fld id="{42713CEB-F63D-4BD0-A8B3-A0B80162D835}" type="datetime1">
              <a:rPr lang="it-IT" smtClean="0"/>
              <a:t>14/06/2023</a:t>
            </a:fld>
            <a:endParaRPr lang="it-IT" dirty="0"/>
          </a:p>
        </p:txBody>
      </p:sp>
    </p:spTree>
    <p:extLst>
      <p:ext uri="{BB962C8B-B14F-4D97-AF65-F5344CB8AC3E}">
        <p14:creationId xmlns:p14="http://schemas.microsoft.com/office/powerpoint/2010/main" val="4088973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sz="1200" b="0" i="0" dirty="0" err="1">
                <a:solidFill>
                  <a:srgbClr val="374151"/>
                </a:solidFill>
                <a:effectLst/>
                <a:latin typeface="Georgia" panose="02040502050405020303" pitchFamily="18" charset="0"/>
              </a:rPr>
              <a:t>Doctolib</a:t>
            </a:r>
            <a:r>
              <a:rPr lang="it-IT" sz="1200" b="0" i="0" dirty="0">
                <a:solidFill>
                  <a:srgbClr val="374151"/>
                </a:solidFill>
                <a:effectLst/>
                <a:latin typeface="Georgia" panose="02040502050405020303" pitchFamily="18" charset="0"/>
              </a:rPr>
              <a:t> è una startup di successo nel settore della sanità digitale, fondata nel 2013 in Francia. L'azienda ha sviluppato una piattaforma online che collega pazienti e professionisti medici, semplificando la prenotazione di visite mediche e ottimizzando la gestione delle cliniche. </a:t>
            </a:r>
            <a:r>
              <a:rPr lang="it-IT" sz="1200" b="0" i="0" dirty="0" err="1">
                <a:solidFill>
                  <a:srgbClr val="374151"/>
                </a:solidFill>
                <a:effectLst/>
                <a:latin typeface="Georgia" panose="02040502050405020303" pitchFamily="18" charset="0"/>
              </a:rPr>
              <a:t>Doctolib</a:t>
            </a:r>
            <a:r>
              <a:rPr lang="it-IT" sz="1200" b="0" i="0" dirty="0">
                <a:solidFill>
                  <a:srgbClr val="374151"/>
                </a:solidFill>
                <a:effectLst/>
                <a:latin typeface="Georgia" panose="02040502050405020303" pitchFamily="18" charset="0"/>
              </a:rPr>
              <a:t> ha rapidamente guadagnato popolarità grazie alla sua soluzione innovativa e ha continuato a crescere in modo significativo. Ecco alcuni dei punti di forza che hanno contribuito al successo di </a:t>
            </a:r>
            <a:r>
              <a:rPr lang="it-IT" sz="1200" b="0" i="0" dirty="0" err="1">
                <a:solidFill>
                  <a:srgbClr val="374151"/>
                </a:solidFill>
                <a:effectLst/>
                <a:latin typeface="Georgia" panose="02040502050405020303" pitchFamily="18" charset="0"/>
              </a:rPr>
              <a:t>Doctolib</a:t>
            </a:r>
            <a:r>
              <a:rPr lang="it-IT" sz="1200" b="0" i="0" dirty="0">
                <a:solidFill>
                  <a:srgbClr val="374151"/>
                </a:solidFill>
                <a:effectLst/>
                <a:latin typeface="Georgia" panose="02040502050405020303" pitchFamily="18" charset="0"/>
              </a:rPr>
              <a:t>:</a:t>
            </a:r>
          </a:p>
          <a:p>
            <a:pPr marL="171450" indent="-171450" algn="l">
              <a:buFont typeface="Arial" panose="020B0604020202020204" pitchFamily="34" charset="0"/>
              <a:buChar char="•"/>
            </a:pPr>
            <a:r>
              <a:rPr lang="it-IT" sz="1200" b="0" i="0" dirty="0">
                <a:solidFill>
                  <a:srgbClr val="374151"/>
                </a:solidFill>
                <a:effectLst/>
                <a:latin typeface="Georgia" panose="02040502050405020303" pitchFamily="18" charset="0"/>
              </a:rPr>
              <a:t>Efficienza nella prenotazione: </a:t>
            </a:r>
            <a:r>
              <a:rPr lang="it-IT" sz="1200" b="0" i="0" dirty="0" err="1">
                <a:solidFill>
                  <a:srgbClr val="374151"/>
                </a:solidFill>
                <a:effectLst/>
                <a:latin typeface="Georgia" panose="02040502050405020303" pitchFamily="18" charset="0"/>
              </a:rPr>
              <a:t>Doctolib</a:t>
            </a:r>
            <a:r>
              <a:rPr lang="it-IT" sz="1200" b="0" i="0" dirty="0">
                <a:solidFill>
                  <a:srgbClr val="374151"/>
                </a:solidFill>
                <a:effectLst/>
                <a:latin typeface="Georgia" panose="02040502050405020303" pitchFamily="18" charset="0"/>
              </a:rPr>
              <a:t> ha rivoluzionato il modo in cui i pazienti prenotano visite mediche attraverso la sua piattaforma online (tempi di attesa e l'accessibilità alle cure mediche).</a:t>
            </a:r>
          </a:p>
          <a:p>
            <a:pPr marL="171450" indent="-171450" algn="l">
              <a:buFont typeface="Arial" panose="020B0604020202020204" pitchFamily="34" charset="0"/>
              <a:buChar char="•"/>
            </a:pPr>
            <a:r>
              <a:rPr lang="it-IT" sz="1200" b="0" i="0" dirty="0">
                <a:solidFill>
                  <a:srgbClr val="374151"/>
                </a:solidFill>
                <a:effectLst/>
                <a:latin typeface="Georgia" panose="02040502050405020303" pitchFamily="18" charset="0"/>
              </a:rPr>
              <a:t>Ampia rete di professionisti: La piattaforma </a:t>
            </a:r>
            <a:r>
              <a:rPr lang="it-IT" sz="1200" b="0" i="0" dirty="0" err="1">
                <a:solidFill>
                  <a:srgbClr val="374151"/>
                </a:solidFill>
                <a:effectLst/>
                <a:latin typeface="Georgia" panose="02040502050405020303" pitchFamily="18" charset="0"/>
              </a:rPr>
              <a:t>Doctolib</a:t>
            </a:r>
            <a:r>
              <a:rPr lang="it-IT" sz="1200" b="0" i="0" dirty="0">
                <a:solidFill>
                  <a:srgbClr val="374151"/>
                </a:solidFill>
                <a:effectLst/>
                <a:latin typeface="Georgia" panose="02040502050405020303" pitchFamily="18" charset="0"/>
              </a:rPr>
              <a:t> si è estesa a livello nazionale, collaborando con migliaia di professionisti medici e centri sanitari. </a:t>
            </a:r>
          </a:p>
          <a:p>
            <a:pPr marL="171450" indent="-171450" algn="l">
              <a:buFont typeface="Arial" panose="020B0604020202020204" pitchFamily="34" charset="0"/>
              <a:buChar char="•"/>
            </a:pPr>
            <a:r>
              <a:rPr lang="it-IT" sz="1200" b="0" i="0" dirty="0">
                <a:solidFill>
                  <a:srgbClr val="374151"/>
                </a:solidFill>
                <a:effectLst/>
                <a:latin typeface="Georgia" panose="02040502050405020303" pitchFamily="18" charset="0"/>
              </a:rPr>
              <a:t>Soluzioni integrate: Oltre alla prenotazione online, </a:t>
            </a:r>
            <a:r>
              <a:rPr lang="it-IT" sz="1200" b="0" i="0" dirty="0" err="1">
                <a:solidFill>
                  <a:srgbClr val="374151"/>
                </a:solidFill>
                <a:effectLst/>
                <a:latin typeface="Georgia" panose="02040502050405020303" pitchFamily="18" charset="0"/>
              </a:rPr>
              <a:t>Doctolib</a:t>
            </a:r>
            <a:r>
              <a:rPr lang="it-IT" sz="1200" b="0" i="0" dirty="0">
                <a:solidFill>
                  <a:srgbClr val="374151"/>
                </a:solidFill>
                <a:effectLst/>
                <a:latin typeface="Georgia" panose="02040502050405020303" pitchFamily="18" charset="0"/>
              </a:rPr>
              <a:t> offre una serie di soluzioni integrate per i professionisti medici, tra cui gestione degli appuntamenti, cartelle cliniche digitali e telemedicina. Queste funzionalità migliorano l'efficienza e la qualità delle cure fornite.</a:t>
            </a:r>
          </a:p>
          <a:p>
            <a:pPr marL="171450" indent="-171450" algn="l">
              <a:buFont typeface="Arial" panose="020B0604020202020204" pitchFamily="34" charset="0"/>
              <a:buChar char="•"/>
            </a:pPr>
            <a:r>
              <a:rPr lang="it-IT" sz="1200" b="0" i="0" dirty="0">
                <a:solidFill>
                  <a:srgbClr val="374151"/>
                </a:solidFill>
                <a:effectLst/>
                <a:latin typeface="Georgia" panose="02040502050405020303" pitchFamily="18" charset="0"/>
              </a:rPr>
              <a:t>Crescita sostenuta: Grazie alla sua efficace strategia di espansione e all'adozione di nuove tecnologie, </a:t>
            </a:r>
            <a:r>
              <a:rPr lang="it-IT" sz="1200" b="0" i="0" dirty="0" err="1">
                <a:solidFill>
                  <a:srgbClr val="374151"/>
                </a:solidFill>
                <a:effectLst/>
                <a:latin typeface="Georgia" panose="02040502050405020303" pitchFamily="18" charset="0"/>
              </a:rPr>
              <a:t>Doctolib</a:t>
            </a:r>
            <a:r>
              <a:rPr lang="it-IT" sz="1200" b="0" i="0" dirty="0">
                <a:solidFill>
                  <a:srgbClr val="374151"/>
                </a:solidFill>
                <a:effectLst/>
                <a:latin typeface="Georgia" panose="02040502050405020303" pitchFamily="18" charset="0"/>
              </a:rPr>
              <a:t> ha ottenuto una crescita costante nel tempo. </a:t>
            </a:r>
          </a:p>
          <a:p>
            <a:pPr marL="171450" indent="-171450" algn="l">
              <a:buFont typeface="Arial" panose="020B0604020202020204" pitchFamily="34" charset="0"/>
              <a:buChar char="•"/>
            </a:pPr>
            <a:r>
              <a:rPr lang="it-IT" sz="1200" b="0" i="0" dirty="0">
                <a:solidFill>
                  <a:srgbClr val="374151"/>
                </a:solidFill>
                <a:effectLst/>
                <a:latin typeface="Georgia" panose="02040502050405020303" pitchFamily="18" charset="0"/>
              </a:rPr>
              <a:t>Impatto sociale positivo: La trasformazione digitale introdotta da </a:t>
            </a:r>
            <a:r>
              <a:rPr lang="it-IT" sz="1200" b="0" i="0" dirty="0" err="1">
                <a:solidFill>
                  <a:srgbClr val="374151"/>
                </a:solidFill>
                <a:effectLst/>
                <a:latin typeface="Georgia" panose="02040502050405020303" pitchFamily="18" charset="0"/>
              </a:rPr>
              <a:t>Doctolib</a:t>
            </a:r>
            <a:r>
              <a:rPr lang="it-IT" sz="1200" b="0" i="0" dirty="0">
                <a:solidFill>
                  <a:srgbClr val="374151"/>
                </a:solidFill>
                <a:effectLst/>
                <a:latin typeface="Georgia" panose="02040502050405020303" pitchFamily="18" charset="0"/>
              </a:rPr>
              <a:t> ha migliorato l'accesso alle cure mediche e ha semplificato la vita dei pazienti. </a:t>
            </a:r>
          </a:p>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noProof="0" smtClean="0"/>
              <a:t>19</a:t>
            </a:fld>
            <a:endParaRPr lang="it-IT" noProof="0"/>
          </a:p>
        </p:txBody>
      </p:sp>
      <p:sp>
        <p:nvSpPr>
          <p:cNvPr id="7" name="Segnaposto data 6">
            <a:extLst>
              <a:ext uri="{FF2B5EF4-FFF2-40B4-BE49-F238E27FC236}">
                <a16:creationId xmlns:a16="http://schemas.microsoft.com/office/drawing/2014/main" id="{14EAB560-4C11-2B5F-AE80-6FA5F4F738A4}"/>
              </a:ext>
            </a:extLst>
          </p:cNvPr>
          <p:cNvSpPr>
            <a:spLocks noGrp="1"/>
          </p:cNvSpPr>
          <p:nvPr>
            <p:ph type="dt" idx="1"/>
          </p:nvPr>
        </p:nvSpPr>
        <p:spPr/>
        <p:txBody>
          <a:bodyPr/>
          <a:lstStyle/>
          <a:p>
            <a:fld id="{BF5FB727-4DEE-4D68-8F98-6094091B703F}" type="datetime1">
              <a:rPr lang="it-IT" smtClean="0"/>
              <a:t>14/06/2023</a:t>
            </a:fld>
            <a:endParaRPr lang="it-IT" dirty="0"/>
          </a:p>
        </p:txBody>
      </p:sp>
    </p:spTree>
    <p:extLst>
      <p:ext uri="{BB962C8B-B14F-4D97-AF65-F5344CB8AC3E}">
        <p14:creationId xmlns:p14="http://schemas.microsoft.com/office/powerpoint/2010/main" val="2194807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r>
              <a:rPr lang="it-IT"/>
              <a:t>20/06/2023</a:t>
            </a:r>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F9228BF-D19B-4DEB-AA70-AA63A5F1D6DE}" type="slidenum">
              <a:rPr lang="it-IT" smtClean="0"/>
              <a:t>‹N›</a:t>
            </a:fld>
            <a:endParaRPr lang="it-IT"/>
          </a:p>
        </p:txBody>
      </p:sp>
    </p:spTree>
    <p:extLst>
      <p:ext uri="{BB962C8B-B14F-4D97-AF65-F5344CB8AC3E}">
        <p14:creationId xmlns:p14="http://schemas.microsoft.com/office/powerpoint/2010/main" val="679896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rtl="0"/>
            <a:r>
              <a:rPr lang="it-IT" noProof="0"/>
              <a:t>20/06/2023</a:t>
            </a:r>
          </a:p>
        </p:txBody>
      </p:sp>
      <p:sp>
        <p:nvSpPr>
          <p:cNvPr id="5" name="Footer Placeholder 4"/>
          <p:cNvSpPr>
            <a:spLocks noGrp="1"/>
          </p:cNvSpPr>
          <p:nvPr>
            <p:ph type="ftr" sz="quarter" idx="11"/>
          </p:nvPr>
        </p:nvSpPr>
        <p:spPr/>
        <p:txBody>
          <a:bodyPr/>
          <a:lstStyle/>
          <a:p>
            <a:pPr rtl="0"/>
            <a:endParaRPr lang="it-IT" noProof="0"/>
          </a:p>
        </p:txBody>
      </p:sp>
      <p:sp>
        <p:nvSpPr>
          <p:cNvPr id="6" name="Slide Number Placeholder 5"/>
          <p:cNvSpPr>
            <a:spLocks noGrp="1"/>
          </p:cNvSpPr>
          <p:nvPr>
            <p:ph type="sldNum" sz="quarter" idx="12"/>
          </p:nvPr>
        </p:nvSpPr>
        <p:spPr/>
        <p:txBody>
          <a:bodyPr/>
          <a:lstStyle/>
          <a:p>
            <a:pPr rtl="0"/>
            <a:fld id="{D8DA9DAA-006C-4F4B-980E-E3DF019B24E2}" type="slidenum">
              <a:rPr lang="it-IT" noProof="0" smtClean="0"/>
              <a:t>‹N›</a:t>
            </a:fld>
            <a:endParaRPr lang="it-IT" noProof="0"/>
          </a:p>
        </p:txBody>
      </p:sp>
    </p:spTree>
    <p:extLst>
      <p:ext uri="{BB962C8B-B14F-4D97-AF65-F5344CB8AC3E}">
        <p14:creationId xmlns:p14="http://schemas.microsoft.com/office/powerpoint/2010/main" val="3474740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rtl="0"/>
            <a:r>
              <a:rPr lang="it-IT" noProof="0"/>
              <a:t>20/06/2023</a:t>
            </a:r>
          </a:p>
        </p:txBody>
      </p:sp>
      <p:sp>
        <p:nvSpPr>
          <p:cNvPr id="5" name="Footer Placeholder 4"/>
          <p:cNvSpPr>
            <a:spLocks noGrp="1"/>
          </p:cNvSpPr>
          <p:nvPr>
            <p:ph type="ftr" sz="quarter" idx="11"/>
          </p:nvPr>
        </p:nvSpPr>
        <p:spPr/>
        <p:txBody>
          <a:bodyPr/>
          <a:lstStyle/>
          <a:p>
            <a:pPr rtl="0"/>
            <a:endParaRPr lang="it-IT" noProof="0"/>
          </a:p>
        </p:txBody>
      </p:sp>
      <p:sp>
        <p:nvSpPr>
          <p:cNvPr id="6" name="Slide Number Placeholder 5"/>
          <p:cNvSpPr>
            <a:spLocks noGrp="1"/>
          </p:cNvSpPr>
          <p:nvPr>
            <p:ph type="sldNum" sz="quarter" idx="12"/>
          </p:nvPr>
        </p:nvSpPr>
        <p:spPr/>
        <p:txBody>
          <a:bodyPr/>
          <a:lstStyle/>
          <a:p>
            <a:pPr rtl="0"/>
            <a:fld id="{D8DA9DAA-006C-4F4B-980E-E3DF019B24E2}" type="slidenum">
              <a:rPr lang="it-IT" noProof="0" smtClean="0"/>
              <a:t>‹N›</a:t>
            </a:fld>
            <a:endParaRPr lang="it-IT" noProof="0"/>
          </a:p>
        </p:txBody>
      </p:sp>
    </p:spTree>
    <p:extLst>
      <p:ext uri="{BB962C8B-B14F-4D97-AF65-F5344CB8AC3E}">
        <p14:creationId xmlns:p14="http://schemas.microsoft.com/office/powerpoint/2010/main" val="3838868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it-IT"/>
              <a:t>20/06/2023</a:t>
            </a:r>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pPr rtl="0"/>
            <a:fld id="{D8DA9DAA-006C-4F4B-980E-E3DF019B24E2}" type="slidenum">
              <a:rPr lang="it-IT" noProof="0" smtClean="0"/>
              <a:t>‹N›</a:t>
            </a:fld>
            <a:endParaRPr lang="it-IT" noProof="0"/>
          </a:p>
        </p:txBody>
      </p:sp>
    </p:spTree>
    <p:extLst>
      <p:ext uri="{BB962C8B-B14F-4D97-AF65-F5344CB8AC3E}">
        <p14:creationId xmlns:p14="http://schemas.microsoft.com/office/powerpoint/2010/main" val="777421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r>
              <a:rPr lang="it-IT"/>
              <a:t>20/06/2023</a:t>
            </a:r>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F9228BF-D19B-4DEB-AA70-AA63A5F1D6DE}" type="slidenum">
              <a:rPr lang="it-IT" smtClean="0"/>
              <a:t>‹N›</a:t>
            </a:fld>
            <a:endParaRPr lang="it-IT"/>
          </a:p>
        </p:txBody>
      </p:sp>
      <p:sp>
        <p:nvSpPr>
          <p:cNvPr id="7" name="Elemento grafico 12">
            <a:extLst>
              <a:ext uri="{FF2B5EF4-FFF2-40B4-BE49-F238E27FC236}">
                <a16:creationId xmlns:a16="http://schemas.microsoft.com/office/drawing/2014/main" id="{45B91ED1-A5E1-8919-C2E8-EAB82E356249}"/>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a:p>
        </p:txBody>
      </p:sp>
      <p:sp>
        <p:nvSpPr>
          <p:cNvPr id="8" name="Elemento grafico 13">
            <a:extLst>
              <a:ext uri="{FF2B5EF4-FFF2-40B4-BE49-F238E27FC236}">
                <a16:creationId xmlns:a16="http://schemas.microsoft.com/office/drawing/2014/main" id="{257F840C-51DA-EE52-A00A-A49638AE144F}"/>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a:p>
        </p:txBody>
      </p:sp>
      <p:sp>
        <p:nvSpPr>
          <p:cNvPr id="9" name="Elemento grafico 15">
            <a:extLst>
              <a:ext uri="{FF2B5EF4-FFF2-40B4-BE49-F238E27FC236}">
                <a16:creationId xmlns:a16="http://schemas.microsoft.com/office/drawing/2014/main" id="{9963F5D4-C958-30D5-CD38-4B51FE95511D}"/>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a:p>
        </p:txBody>
      </p:sp>
      <p:sp>
        <p:nvSpPr>
          <p:cNvPr id="10" name="Elemento grafico 22">
            <a:extLst>
              <a:ext uri="{FF2B5EF4-FFF2-40B4-BE49-F238E27FC236}">
                <a16:creationId xmlns:a16="http://schemas.microsoft.com/office/drawing/2014/main" id="{EBEE2799-959A-CF58-C882-0F903B9388D0}"/>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a:p>
        </p:txBody>
      </p:sp>
      <p:sp>
        <p:nvSpPr>
          <p:cNvPr id="11" name="Elemento grafico 21">
            <a:extLst>
              <a:ext uri="{FF2B5EF4-FFF2-40B4-BE49-F238E27FC236}">
                <a16:creationId xmlns:a16="http://schemas.microsoft.com/office/drawing/2014/main" id="{9C437022-B018-6A1A-AEA8-C82A996D1BE3}"/>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it-IT" noProof="0"/>
          </a:p>
        </p:txBody>
      </p:sp>
      <p:sp>
        <p:nvSpPr>
          <p:cNvPr id="12" name="Elemento grafico 23">
            <a:extLst>
              <a:ext uri="{FF2B5EF4-FFF2-40B4-BE49-F238E27FC236}">
                <a16:creationId xmlns:a16="http://schemas.microsoft.com/office/drawing/2014/main" id="{0D70FE8D-57D0-6F27-F3E4-A4ADA63C51FE}"/>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1667257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r>
              <a:rPr lang="it-IT"/>
              <a:t>20/06/2023</a:t>
            </a:r>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F9228BF-D19B-4DEB-AA70-AA63A5F1D6DE}" type="slidenum">
              <a:rPr lang="it-IT" smtClean="0"/>
              <a:t>‹N›</a:t>
            </a:fld>
            <a:endParaRPr lang="it-IT"/>
          </a:p>
        </p:txBody>
      </p:sp>
      <p:sp>
        <p:nvSpPr>
          <p:cNvPr id="8" name="Elemento grafico 15">
            <a:extLst>
              <a:ext uri="{FF2B5EF4-FFF2-40B4-BE49-F238E27FC236}">
                <a16:creationId xmlns:a16="http://schemas.microsoft.com/office/drawing/2014/main" id="{64308189-2323-565C-6C20-3F3D520E7269}"/>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
        <p:nvSpPr>
          <p:cNvPr id="9" name="Elemento grafico 16">
            <a:extLst>
              <a:ext uri="{FF2B5EF4-FFF2-40B4-BE49-F238E27FC236}">
                <a16:creationId xmlns:a16="http://schemas.microsoft.com/office/drawing/2014/main" id="{C14537A1-46B9-7199-B2B4-66FEACFD11F7}"/>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a:p>
        </p:txBody>
      </p:sp>
      <p:sp>
        <p:nvSpPr>
          <p:cNvPr id="10" name="Elemento grafico 14">
            <a:extLst>
              <a:ext uri="{FF2B5EF4-FFF2-40B4-BE49-F238E27FC236}">
                <a16:creationId xmlns:a16="http://schemas.microsoft.com/office/drawing/2014/main" id="{F185671C-6CD9-7F88-4363-6ADA70EC02C0}"/>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914739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r>
              <a:rPr lang="it-IT"/>
              <a:t>20/06/2023</a:t>
            </a:r>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EF9228BF-D19B-4DEB-AA70-AA63A5F1D6DE}" type="slidenum">
              <a:rPr lang="it-IT" smtClean="0"/>
              <a:t>‹N›</a:t>
            </a:fld>
            <a:endParaRPr lang="it-IT"/>
          </a:p>
        </p:txBody>
      </p:sp>
      <p:sp>
        <p:nvSpPr>
          <p:cNvPr id="10" name="Elemento grafico 15">
            <a:extLst>
              <a:ext uri="{FF2B5EF4-FFF2-40B4-BE49-F238E27FC236}">
                <a16:creationId xmlns:a16="http://schemas.microsoft.com/office/drawing/2014/main" id="{09FAB794-92EB-9405-2E1F-C0DC576788A7}"/>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
        <p:nvSpPr>
          <p:cNvPr id="11" name="Elemento grafico 16">
            <a:extLst>
              <a:ext uri="{FF2B5EF4-FFF2-40B4-BE49-F238E27FC236}">
                <a16:creationId xmlns:a16="http://schemas.microsoft.com/office/drawing/2014/main" id="{DDF085BF-F8CC-ED73-DA1F-DADF803EA802}"/>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a:p>
        </p:txBody>
      </p:sp>
      <p:sp>
        <p:nvSpPr>
          <p:cNvPr id="12" name="Elemento grafico 14">
            <a:extLst>
              <a:ext uri="{FF2B5EF4-FFF2-40B4-BE49-F238E27FC236}">
                <a16:creationId xmlns:a16="http://schemas.microsoft.com/office/drawing/2014/main" id="{F8461EC4-B733-35C6-6AB8-063EAA2D458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53204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pPr rtl="0"/>
            <a:r>
              <a:rPr lang="it-IT" noProof="0"/>
              <a:t>20/06/2023</a:t>
            </a:r>
          </a:p>
        </p:txBody>
      </p:sp>
      <p:sp>
        <p:nvSpPr>
          <p:cNvPr id="4" name="Footer Placeholder 3"/>
          <p:cNvSpPr>
            <a:spLocks noGrp="1"/>
          </p:cNvSpPr>
          <p:nvPr>
            <p:ph type="ftr" sz="quarter" idx="11"/>
          </p:nvPr>
        </p:nvSpPr>
        <p:spPr/>
        <p:txBody>
          <a:bodyPr/>
          <a:lstStyle/>
          <a:p>
            <a:pPr rtl="0"/>
            <a:endParaRPr lang="it-IT" noProof="0"/>
          </a:p>
        </p:txBody>
      </p:sp>
      <p:sp>
        <p:nvSpPr>
          <p:cNvPr id="5" name="Slide Number Placeholder 4"/>
          <p:cNvSpPr>
            <a:spLocks noGrp="1"/>
          </p:cNvSpPr>
          <p:nvPr>
            <p:ph type="sldNum" sz="quarter" idx="12"/>
          </p:nvPr>
        </p:nvSpPr>
        <p:spPr/>
        <p:txBody>
          <a:bodyPr/>
          <a:lstStyle/>
          <a:p>
            <a:pPr rtl="0"/>
            <a:fld id="{D8DA9DAA-006C-4F4B-980E-E3DF019B24E2}" type="slidenum">
              <a:rPr lang="it-IT" noProof="0" smtClean="0"/>
              <a:t>‹N›</a:t>
            </a:fld>
            <a:endParaRPr lang="it-IT" noProof="0"/>
          </a:p>
        </p:txBody>
      </p:sp>
    </p:spTree>
    <p:extLst>
      <p:ext uri="{BB962C8B-B14F-4D97-AF65-F5344CB8AC3E}">
        <p14:creationId xmlns:p14="http://schemas.microsoft.com/office/powerpoint/2010/main" val="108283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r>
              <a:rPr lang="it-IT" noProof="0"/>
              <a:t>20/06/2023</a:t>
            </a:r>
          </a:p>
        </p:txBody>
      </p:sp>
      <p:sp>
        <p:nvSpPr>
          <p:cNvPr id="3" name="Footer Placeholder 2"/>
          <p:cNvSpPr>
            <a:spLocks noGrp="1"/>
          </p:cNvSpPr>
          <p:nvPr>
            <p:ph type="ftr" sz="quarter" idx="11"/>
          </p:nvPr>
        </p:nvSpPr>
        <p:spPr/>
        <p:txBody>
          <a:bodyPr/>
          <a:lstStyle/>
          <a:p>
            <a:pPr rtl="0"/>
            <a:endParaRPr lang="it-IT" noProof="0"/>
          </a:p>
        </p:txBody>
      </p:sp>
      <p:sp>
        <p:nvSpPr>
          <p:cNvPr id="4" name="Slide Number Placeholder 3"/>
          <p:cNvSpPr>
            <a:spLocks noGrp="1"/>
          </p:cNvSpPr>
          <p:nvPr>
            <p:ph type="sldNum" sz="quarter" idx="12"/>
          </p:nvPr>
        </p:nvSpPr>
        <p:spPr/>
        <p:txBody>
          <a:bodyPr/>
          <a:lstStyle/>
          <a:p>
            <a:pPr rtl="0"/>
            <a:fld id="{D8DA9DAA-006C-4F4B-980E-E3DF019B24E2}" type="slidenum">
              <a:rPr lang="it-IT" noProof="0" smtClean="0"/>
              <a:t>‹N›</a:t>
            </a:fld>
            <a:endParaRPr lang="it-IT" noProof="0"/>
          </a:p>
        </p:txBody>
      </p:sp>
    </p:spTree>
    <p:extLst>
      <p:ext uri="{BB962C8B-B14F-4D97-AF65-F5344CB8AC3E}">
        <p14:creationId xmlns:p14="http://schemas.microsoft.com/office/powerpoint/2010/main" val="128300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rtl="0"/>
            <a:r>
              <a:rPr lang="it-IT" noProof="0"/>
              <a:t>20/06/2023</a:t>
            </a:r>
          </a:p>
        </p:txBody>
      </p:sp>
      <p:sp>
        <p:nvSpPr>
          <p:cNvPr id="6" name="Footer Placeholder 5"/>
          <p:cNvSpPr>
            <a:spLocks noGrp="1"/>
          </p:cNvSpPr>
          <p:nvPr>
            <p:ph type="ftr" sz="quarter" idx="11"/>
          </p:nvPr>
        </p:nvSpPr>
        <p:spPr/>
        <p:txBody>
          <a:bodyPr/>
          <a:lstStyle/>
          <a:p>
            <a:pPr rtl="0"/>
            <a:endParaRPr lang="it-IT" noProof="0"/>
          </a:p>
        </p:txBody>
      </p:sp>
      <p:sp>
        <p:nvSpPr>
          <p:cNvPr id="7" name="Slide Number Placeholder 6"/>
          <p:cNvSpPr>
            <a:spLocks noGrp="1"/>
          </p:cNvSpPr>
          <p:nvPr>
            <p:ph type="sldNum" sz="quarter" idx="12"/>
          </p:nvPr>
        </p:nvSpPr>
        <p:spPr/>
        <p:txBody>
          <a:bodyPr/>
          <a:lstStyle/>
          <a:p>
            <a:pPr rtl="0"/>
            <a:fld id="{D8DA9DAA-006C-4F4B-980E-E3DF019B24E2}" type="slidenum">
              <a:rPr lang="it-IT" noProof="0" smtClean="0"/>
              <a:t>‹N›</a:t>
            </a:fld>
            <a:endParaRPr lang="it-IT" noProof="0"/>
          </a:p>
        </p:txBody>
      </p:sp>
    </p:spTree>
    <p:extLst>
      <p:ext uri="{BB962C8B-B14F-4D97-AF65-F5344CB8AC3E}">
        <p14:creationId xmlns:p14="http://schemas.microsoft.com/office/powerpoint/2010/main" val="4230268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rtl="0"/>
            <a:r>
              <a:rPr lang="it-IT" noProof="0"/>
              <a:t>20/06/2023</a:t>
            </a:r>
          </a:p>
        </p:txBody>
      </p:sp>
      <p:sp>
        <p:nvSpPr>
          <p:cNvPr id="6" name="Footer Placeholder 5"/>
          <p:cNvSpPr>
            <a:spLocks noGrp="1"/>
          </p:cNvSpPr>
          <p:nvPr>
            <p:ph type="ftr" sz="quarter" idx="11"/>
          </p:nvPr>
        </p:nvSpPr>
        <p:spPr/>
        <p:txBody>
          <a:bodyPr/>
          <a:lstStyle/>
          <a:p>
            <a:pPr rtl="0"/>
            <a:endParaRPr lang="it-IT" noProof="0"/>
          </a:p>
        </p:txBody>
      </p:sp>
      <p:sp>
        <p:nvSpPr>
          <p:cNvPr id="7" name="Slide Number Placeholder 6"/>
          <p:cNvSpPr>
            <a:spLocks noGrp="1"/>
          </p:cNvSpPr>
          <p:nvPr>
            <p:ph type="sldNum" sz="quarter" idx="12"/>
          </p:nvPr>
        </p:nvSpPr>
        <p:spPr/>
        <p:txBody>
          <a:bodyPr/>
          <a:lstStyle/>
          <a:p>
            <a:pPr rtl="0"/>
            <a:fld id="{D8DA9DAA-006C-4F4B-980E-E3DF019B24E2}" type="slidenum">
              <a:rPr lang="it-IT" noProof="0" smtClean="0"/>
              <a:t>‹N›</a:t>
            </a:fld>
            <a:endParaRPr lang="it-IT" noProof="0"/>
          </a:p>
        </p:txBody>
      </p:sp>
    </p:spTree>
    <p:extLst>
      <p:ext uri="{BB962C8B-B14F-4D97-AF65-F5344CB8AC3E}">
        <p14:creationId xmlns:p14="http://schemas.microsoft.com/office/powerpoint/2010/main" val="2109897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it-IT" noProof="0"/>
              <a:t>20/06/2023</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it-IT" noProof="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D8DA9DAA-006C-4F4B-980E-E3DF019B24E2}" type="slidenum">
              <a:rPr lang="it-IT" noProof="0" smtClean="0"/>
              <a:t>‹N›</a:t>
            </a:fld>
            <a:endParaRPr lang="it-IT" noProof="0"/>
          </a:p>
        </p:txBody>
      </p:sp>
    </p:spTree>
    <p:extLst>
      <p:ext uri="{BB962C8B-B14F-4D97-AF65-F5344CB8AC3E}">
        <p14:creationId xmlns:p14="http://schemas.microsoft.com/office/powerpoint/2010/main" val="3049135926"/>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18/10/relationships/comments" Target="../comments/modernComment_132_6D73FC8.xm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jpg"/><Relationship Id="rId4" Type="http://schemas.openxmlformats.org/officeDocument/2006/relationships/image" Target="../media/image1.png"/><Relationship Id="rId9"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cbinsights.com/research/report/digital-health-startups-redefining-healthcare-2022/" TargetMode="Externa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hyperlink" Target="https://www.fortunebusinessinsights.com/industry-reports/telehealth-market-101065#SnippetTab" TargetMode="External"/><Relationship Id="rId2" Type="http://schemas.openxmlformats.org/officeDocument/2006/relationships/hyperlink" Target="https://www.cbinsights.com/research/report/digital-health-startups-redefining-healthcare-2022/" TargetMode="Externa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7.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18.jpeg"/><Relationship Id="rId5" Type="http://schemas.openxmlformats.org/officeDocument/2006/relationships/image" Target="../media/image22.png"/><Relationship Id="rId10" Type="http://schemas.openxmlformats.org/officeDocument/2006/relationships/image" Target="../media/image20.jpeg"/><Relationship Id="rId4" Type="http://schemas.openxmlformats.org/officeDocument/2006/relationships/image" Target="../media/image21.jpg"/><Relationship Id="rId9" Type="http://schemas.openxmlformats.org/officeDocument/2006/relationships/image" Target="../media/image19.jpe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20.jpe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1.jpg"/><Relationship Id="rId5" Type="http://schemas.openxmlformats.org/officeDocument/2006/relationships/image" Target="../media/image16.png"/><Relationship Id="rId10" Type="http://schemas.openxmlformats.org/officeDocument/2006/relationships/image" Target="../media/image18.jpeg"/><Relationship Id="rId4" Type="http://schemas.openxmlformats.org/officeDocument/2006/relationships/image" Target="../media/image2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14.xml"/><Relationship Id="rId13" Type="http://schemas.openxmlformats.org/officeDocument/2006/relationships/image" Target="../media/image19.jpeg"/><Relationship Id="rId18" Type="http://schemas.openxmlformats.org/officeDocument/2006/relationships/image" Target="../media/image17.png"/><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22.png"/><Relationship Id="rId20"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5" Type="http://schemas.openxmlformats.org/officeDocument/2006/relationships/image" Target="../media/image18.jpeg"/><Relationship Id="rId10" Type="http://schemas.openxmlformats.org/officeDocument/2006/relationships/diagramQuickStyle" Target="../diagrams/quickStyle14.xml"/><Relationship Id="rId19" Type="http://schemas.openxmlformats.org/officeDocument/2006/relationships/image" Target="../media/image21.jpg"/><Relationship Id="rId4" Type="http://schemas.openxmlformats.org/officeDocument/2006/relationships/diagramLayout" Target="../diagrams/layout13.xml"/><Relationship Id="rId9" Type="http://schemas.openxmlformats.org/officeDocument/2006/relationships/diagramLayout" Target="../diagrams/layout14.xml"/><Relationship Id="rId14" Type="http://schemas.openxmlformats.org/officeDocument/2006/relationships/image" Target="../media/image20.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15D_A2F0EFBB.xml"/><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20.png"/><Relationship Id="rId4" Type="http://schemas.openxmlformats.org/officeDocument/2006/relationships/image" Target="../media/image3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42_A6C64078.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7"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0.png"/><Relationship Id="rId4" Type="http://schemas.openxmlformats.org/officeDocument/2006/relationships/diagramQuickStyle" Target="../diagrams/quickStyle1.xml"/><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image" Target="../media/image7.jp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microsoft.com/office/2018/10/relationships/comments" Target="../comments/modernComment_143_BB6BF6CA.xml"/><Relationship Id="rId16" Type="http://schemas.openxmlformats.org/officeDocument/2006/relationships/diagramColors" Target="../diagrams/colors5.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6.xml"/><Relationship Id="rId7" Type="http://schemas.openxmlformats.org/officeDocument/2006/relationships/hyperlink" Target="https://www.mckinsey.com/industries/healthcare/our-insights/telehealth-a-quarter-trillion-dollar-post-covid-19-reality" TargetMode="Externa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hyperlink" Target="https://www.mckinsey.com/industries/healthcare/our-insights/what-to-expect-in-us-healthcare-in-2023-and-beyond" TargetMode="External"/><Relationship Id="rId4" Type="http://schemas.openxmlformats.org/officeDocument/2006/relationships/diagramQuickStyle" Target="../diagrams/quickStyle6.xml"/><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7.xml"/><Relationship Id="rId7" Type="http://schemas.openxmlformats.org/officeDocument/2006/relationships/hyperlink" Target="https://rockhealth.com/insights/2021-year-end-digital-health-funding-seismic-shifts-beneath-the-surface/" TargetMode="Externa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image" Target="../media/image4.png"/><Relationship Id="rId18" Type="http://schemas.openxmlformats.org/officeDocument/2006/relationships/diagramLayout" Target="../diagrams/layout12.xml"/><Relationship Id="rId26" Type="http://schemas.openxmlformats.org/officeDocument/2006/relationships/image" Target="../media/image20.jpeg"/><Relationship Id="rId3" Type="http://schemas.openxmlformats.org/officeDocument/2006/relationships/diagramLayout" Target="../diagrams/layout10.xml"/><Relationship Id="rId21" Type="http://schemas.microsoft.com/office/2007/relationships/diagramDrawing" Target="../diagrams/drawing12.xml"/><Relationship Id="rId7" Type="http://schemas.openxmlformats.org/officeDocument/2006/relationships/diagramData" Target="../diagrams/data11.xml"/><Relationship Id="rId12" Type="http://schemas.openxmlformats.org/officeDocument/2006/relationships/image" Target="../media/image7.jpg"/><Relationship Id="rId17" Type="http://schemas.openxmlformats.org/officeDocument/2006/relationships/diagramData" Target="../diagrams/data12.xml"/><Relationship Id="rId25" Type="http://schemas.openxmlformats.org/officeDocument/2006/relationships/image" Target="../media/image19.jpeg"/><Relationship Id="rId2" Type="http://schemas.openxmlformats.org/officeDocument/2006/relationships/diagramData" Target="../diagrams/data10.xml"/><Relationship Id="rId16" Type="http://schemas.openxmlformats.org/officeDocument/2006/relationships/image" Target="../media/image6.jpg"/><Relationship Id="rId20" Type="http://schemas.openxmlformats.org/officeDocument/2006/relationships/diagramColors" Target="../diagrams/colors12.xml"/><Relationship Id="rId29" Type="http://schemas.openxmlformats.org/officeDocument/2006/relationships/image" Target="../media/image23.png"/><Relationship Id="rId1" Type="http://schemas.openxmlformats.org/officeDocument/2006/relationships/slideLayout" Target="../slideLayouts/slideLayout6.xml"/><Relationship Id="rId6" Type="http://schemas.microsoft.com/office/2007/relationships/diagramDrawing" Target="../diagrams/drawing10.xml"/><Relationship Id="rId11" Type="http://schemas.microsoft.com/office/2007/relationships/diagramDrawing" Target="../diagrams/drawing11.xml"/><Relationship Id="rId24" Type="http://schemas.openxmlformats.org/officeDocument/2006/relationships/image" Target="../media/image18.jpeg"/><Relationship Id="rId5" Type="http://schemas.openxmlformats.org/officeDocument/2006/relationships/diagramColors" Target="../diagrams/colors10.xml"/><Relationship Id="rId15" Type="http://schemas.openxmlformats.org/officeDocument/2006/relationships/image" Target="../media/image3.png"/><Relationship Id="rId23" Type="http://schemas.openxmlformats.org/officeDocument/2006/relationships/image" Target="../media/image17.png"/><Relationship Id="rId28" Type="http://schemas.openxmlformats.org/officeDocument/2006/relationships/image" Target="../media/image22.png"/><Relationship Id="rId10" Type="http://schemas.openxmlformats.org/officeDocument/2006/relationships/diagramColors" Target="../diagrams/colors11.xml"/><Relationship Id="rId19" Type="http://schemas.openxmlformats.org/officeDocument/2006/relationships/diagramQuickStyle" Target="../diagrams/quickStyle12.xml"/><Relationship Id="rId4" Type="http://schemas.openxmlformats.org/officeDocument/2006/relationships/diagramQuickStyle" Target="../diagrams/quickStyle10.xml"/><Relationship Id="rId9" Type="http://schemas.openxmlformats.org/officeDocument/2006/relationships/diagramQuickStyle" Target="../diagrams/quickStyle11.xml"/><Relationship Id="rId14" Type="http://schemas.openxmlformats.org/officeDocument/2006/relationships/image" Target="../media/image5.png"/><Relationship Id="rId22" Type="http://schemas.openxmlformats.org/officeDocument/2006/relationships/image" Target="../media/image16.png"/><Relationship Id="rId27"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40000"/>
                <a:lumOff val="60000"/>
              </a:schemeClr>
            </a:gs>
            <a:gs pos="0">
              <a:schemeClr val="accent2"/>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A9968B-2619-4F71-AB00-4C493E120805}"/>
              </a:ext>
            </a:extLst>
          </p:cNvPr>
          <p:cNvSpPr>
            <a:spLocks noGrp="1"/>
          </p:cNvSpPr>
          <p:nvPr>
            <p:ph type="ctrTitle"/>
          </p:nvPr>
        </p:nvSpPr>
        <p:spPr>
          <a:xfrm>
            <a:off x="26277" y="307594"/>
            <a:ext cx="8235315" cy="1177496"/>
          </a:xfrm>
        </p:spPr>
        <p:txBody>
          <a:bodyPr rtlCol="0">
            <a:noAutofit/>
          </a:bodyPr>
          <a:lstStyle/>
          <a:p>
            <a:pPr rtl="0"/>
            <a:r>
              <a:rPr lang="it-IT" sz="8000" spc="-300" dirty="0">
                <a:solidFill>
                  <a:schemeClr val="accent3">
                    <a:lumMod val="50000"/>
                  </a:schemeClr>
                </a:solidFill>
                <a:effectLst>
                  <a:outerShdw blurRad="38100" dist="38100" dir="2700000" algn="tl">
                    <a:srgbClr val="000000">
                      <a:alpha val="43137"/>
                    </a:srgbClr>
                  </a:outerShdw>
                </a:effectLst>
                <a:latin typeface="Imprint MT Shadow" panose="04020605060303030202" pitchFamily="82" charset="0"/>
                <a:cs typeface="EucrosiaUPC" panose="020B0502040204020203" pitchFamily="18" charset="-34"/>
              </a:rPr>
              <a:t>Digital Healthcare</a:t>
            </a:r>
          </a:p>
        </p:txBody>
      </p:sp>
      <p:sp>
        <p:nvSpPr>
          <p:cNvPr id="3" name="Sottotitolo 2">
            <a:extLst>
              <a:ext uri="{FF2B5EF4-FFF2-40B4-BE49-F238E27FC236}">
                <a16:creationId xmlns:a16="http://schemas.microsoft.com/office/drawing/2014/main" id="{A5F14073-9F68-4B7E-A576-26899D58C7A9}"/>
              </a:ext>
            </a:extLst>
          </p:cNvPr>
          <p:cNvSpPr>
            <a:spLocks noGrp="1"/>
          </p:cNvSpPr>
          <p:nvPr>
            <p:ph type="subTitle" idx="1"/>
          </p:nvPr>
        </p:nvSpPr>
        <p:spPr>
          <a:xfrm>
            <a:off x="542656" y="5318664"/>
            <a:ext cx="5334617" cy="1017512"/>
          </a:xfrm>
        </p:spPr>
        <p:txBody>
          <a:bodyPr rtlCol="0">
            <a:normAutofit/>
          </a:bodyPr>
          <a:lstStyle/>
          <a:p>
            <a:pPr algn="l" rtl="0">
              <a:lnSpc>
                <a:spcPct val="50000"/>
              </a:lnSpc>
            </a:pPr>
            <a:endParaRPr lang="it-IT" sz="1400" b="1" dirty="0">
              <a:solidFill>
                <a:schemeClr val="tx1">
                  <a:lumMod val="65000"/>
                  <a:lumOff val="35000"/>
                </a:schemeClr>
              </a:solidFill>
              <a:latin typeface="Georgia" panose="02040502050405020303" pitchFamily="18" charset="0"/>
            </a:endParaRPr>
          </a:p>
          <a:p>
            <a:pPr marL="285750" indent="-285750" algn="l" rtl="0">
              <a:lnSpc>
                <a:spcPct val="50000"/>
              </a:lnSpc>
              <a:buFont typeface="Wingdings" panose="05000000000000000000" pitchFamily="2" charset="2"/>
              <a:buChar char="q"/>
            </a:pPr>
            <a:r>
              <a:rPr lang="it-IT" sz="1200" b="1" dirty="0">
                <a:solidFill>
                  <a:schemeClr val="tx1">
                    <a:lumMod val="65000"/>
                    <a:lumOff val="35000"/>
                  </a:schemeClr>
                </a:solidFill>
                <a:latin typeface="Georgia" panose="02040502050405020303" pitchFamily="18" charset="0"/>
              </a:rPr>
              <a:t>Studente:</a:t>
            </a:r>
          </a:p>
          <a:p>
            <a:pPr algn="l" rtl="0">
              <a:lnSpc>
                <a:spcPct val="50000"/>
              </a:lnSpc>
            </a:pPr>
            <a:r>
              <a:rPr lang="it-IT" sz="1200" b="1" dirty="0">
                <a:solidFill>
                  <a:schemeClr val="tx1">
                    <a:lumMod val="65000"/>
                    <a:lumOff val="35000"/>
                  </a:schemeClr>
                </a:solidFill>
                <a:latin typeface="Georgia" panose="02040502050405020303" pitchFamily="18" charset="0"/>
              </a:rPr>
              <a:t>MATTEO BALLABIO - </a:t>
            </a:r>
            <a:r>
              <a:rPr lang="it-IT" sz="1200" dirty="0">
                <a:solidFill>
                  <a:schemeClr val="tx1">
                    <a:lumMod val="65000"/>
                    <a:lumOff val="35000"/>
                  </a:schemeClr>
                </a:solidFill>
                <a:latin typeface="Georgia" panose="02040502050405020303" pitchFamily="18" charset="0"/>
              </a:rPr>
              <a:t>1058828</a:t>
            </a:r>
          </a:p>
          <a:p>
            <a:pPr algn="l" rtl="0">
              <a:lnSpc>
                <a:spcPct val="50000"/>
              </a:lnSpc>
            </a:pPr>
            <a:r>
              <a:rPr lang="it-IT" sz="1200" dirty="0" err="1">
                <a:solidFill>
                  <a:schemeClr val="tx1">
                    <a:lumMod val="65000"/>
                    <a:lumOff val="35000"/>
                  </a:schemeClr>
                </a:solidFill>
                <a:latin typeface="Georgia" panose="02040502050405020303" pitchFamily="18" charset="0"/>
              </a:rPr>
              <a:t>MSc</a:t>
            </a:r>
            <a:r>
              <a:rPr lang="it-IT" sz="1200" dirty="0">
                <a:solidFill>
                  <a:schemeClr val="tx1">
                    <a:lumMod val="65000"/>
                    <a:lumOff val="35000"/>
                  </a:schemeClr>
                </a:solidFill>
                <a:latin typeface="Georgia" panose="02040502050405020303" pitchFamily="18" charset="0"/>
              </a:rPr>
              <a:t> Ingegneria Gestionale </a:t>
            </a:r>
            <a:r>
              <a:rPr lang="it-IT" sz="1200" dirty="0" err="1">
                <a:solidFill>
                  <a:schemeClr val="tx1">
                    <a:lumMod val="65000"/>
                    <a:lumOff val="35000"/>
                  </a:schemeClr>
                </a:solidFill>
                <a:latin typeface="Georgia" panose="02040502050405020303" pitchFamily="18" charset="0"/>
              </a:rPr>
              <a:t>at</a:t>
            </a:r>
            <a:r>
              <a:rPr lang="it-IT" sz="1200" dirty="0">
                <a:solidFill>
                  <a:schemeClr val="tx1">
                    <a:lumMod val="65000"/>
                    <a:lumOff val="35000"/>
                  </a:schemeClr>
                </a:solidFill>
                <a:latin typeface="Georgia" panose="02040502050405020303" pitchFamily="18" charset="0"/>
              </a:rPr>
              <a:t> University of Bergamo</a:t>
            </a:r>
            <a:endParaRPr lang="it-IT" sz="1200" dirty="0">
              <a:solidFill>
                <a:schemeClr val="bg1"/>
              </a:solidFill>
              <a:latin typeface="Georgia" panose="02040502050405020303" pitchFamily="18" charset="0"/>
            </a:endParaRPr>
          </a:p>
        </p:txBody>
      </p:sp>
      <p:pic>
        <p:nvPicPr>
          <p:cNvPr id="1026" name="Picture 2" descr="OMILAB@University of Bergamo | OMILAB.org">
            <a:extLst>
              <a:ext uri="{FF2B5EF4-FFF2-40B4-BE49-F238E27FC236}">
                <a16:creationId xmlns:a16="http://schemas.microsoft.com/office/drawing/2014/main" id="{9EAF6FF4-81A7-A457-805C-5FF042215D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5966" y="290051"/>
            <a:ext cx="2660705" cy="114119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1">
            <a:extLst>
              <a:ext uri="{FF2B5EF4-FFF2-40B4-BE49-F238E27FC236}">
                <a16:creationId xmlns:a16="http://schemas.microsoft.com/office/drawing/2014/main" id="{B5A61995-241F-5375-AE5F-B495658083EE}"/>
              </a:ext>
            </a:extLst>
          </p:cNvPr>
          <p:cNvSpPr txBox="1">
            <a:spLocks noChangeArrowheads="1"/>
          </p:cNvSpPr>
          <p:nvPr/>
        </p:nvSpPr>
        <p:spPr bwMode="auto">
          <a:xfrm>
            <a:off x="542656" y="4673033"/>
            <a:ext cx="6218838" cy="871593"/>
          </a:xfrm>
          <a:prstGeom prst="rect">
            <a:avLst/>
          </a:prstGeom>
          <a:noFill/>
          <a:ln w="9525" algn="ctr">
            <a:noFill/>
            <a:miter lim="800000"/>
            <a:headEnd/>
            <a:tailEnd/>
          </a:ln>
        </p:spPr>
        <p:txBody>
          <a:bodyPr vert="horz" wrap="square" lIns="91440" tIns="45720" rIns="91440" bIns="0" numCol="1" anchor="t" anchorCtr="0" compatLnSpc="1">
            <a:prstTxWarp prst="textNoShape">
              <a:avLst/>
            </a:prstTxWarp>
          </a:bodyPr>
          <a:lstStyle>
            <a:lvl1pPr algn="l" rtl="0" eaLnBrk="0" fontAlgn="base" hangingPunct="0">
              <a:spcBef>
                <a:spcPct val="0"/>
              </a:spcBef>
              <a:spcAft>
                <a:spcPct val="0"/>
              </a:spcAft>
              <a:defRPr sz="1800">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2000">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2000">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2000">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2000">
                <a:solidFill>
                  <a:schemeClr val="bg1"/>
                </a:solidFill>
                <a:latin typeface="Calibri" pitchFamily="34" charset="0"/>
                <a:ea typeface="ＭＳ Ｐゴシック" charset="0"/>
                <a:cs typeface="ＭＳ Ｐゴシック" charset="0"/>
              </a:defRPr>
            </a:lvl5pPr>
            <a:lvl6pPr marL="457200" algn="l" rtl="0" eaLnBrk="0" fontAlgn="base" hangingPunct="0">
              <a:spcBef>
                <a:spcPct val="0"/>
              </a:spcBef>
              <a:spcAft>
                <a:spcPct val="0"/>
              </a:spcAft>
              <a:defRPr sz="2000">
                <a:solidFill>
                  <a:schemeClr val="tx1"/>
                </a:solidFill>
                <a:latin typeface="Calibri" pitchFamily="34" charset="0"/>
              </a:defRPr>
            </a:lvl6pPr>
            <a:lvl7pPr marL="914400" algn="l" rtl="0" eaLnBrk="0" fontAlgn="base" hangingPunct="0">
              <a:spcBef>
                <a:spcPct val="0"/>
              </a:spcBef>
              <a:spcAft>
                <a:spcPct val="0"/>
              </a:spcAft>
              <a:defRPr sz="2000">
                <a:solidFill>
                  <a:schemeClr val="tx1"/>
                </a:solidFill>
                <a:latin typeface="Calibri" pitchFamily="34" charset="0"/>
              </a:defRPr>
            </a:lvl7pPr>
            <a:lvl8pPr marL="1371600" algn="l" rtl="0" eaLnBrk="0" fontAlgn="base" hangingPunct="0">
              <a:spcBef>
                <a:spcPct val="0"/>
              </a:spcBef>
              <a:spcAft>
                <a:spcPct val="0"/>
              </a:spcAft>
              <a:defRPr sz="2000">
                <a:solidFill>
                  <a:schemeClr val="tx1"/>
                </a:solidFill>
                <a:latin typeface="Calibri" pitchFamily="34" charset="0"/>
              </a:defRPr>
            </a:lvl8pPr>
            <a:lvl9pPr marL="1828800" algn="l" rtl="0" eaLnBrk="0" fontAlgn="base" hangingPunct="0">
              <a:spcBef>
                <a:spcPct val="0"/>
              </a:spcBef>
              <a:spcAft>
                <a:spcPct val="0"/>
              </a:spcAft>
              <a:defRPr sz="2000">
                <a:solidFill>
                  <a:schemeClr val="tx1"/>
                </a:solidFill>
                <a:latin typeface="Calibri" pitchFamily="34" charset="0"/>
              </a:defRPr>
            </a:lvl9pPr>
          </a:lstStyle>
          <a:p>
            <a:pPr marL="285750" indent="-285750">
              <a:lnSpc>
                <a:spcPts val="1600"/>
              </a:lnSpc>
              <a:buFont typeface="Wingdings" panose="05000000000000000000" pitchFamily="2" charset="2"/>
              <a:buChar char="q"/>
              <a:defRPr/>
            </a:pPr>
            <a:r>
              <a:rPr lang="en-US" sz="1200" b="1" dirty="0" err="1">
                <a:solidFill>
                  <a:schemeClr val="tx1">
                    <a:lumMod val="65000"/>
                    <a:lumOff val="35000"/>
                  </a:schemeClr>
                </a:solidFill>
                <a:latin typeface="Georgia" panose="02040502050405020303" pitchFamily="18" charset="0"/>
                <a:ea typeface="+mj-ea"/>
                <a:cs typeface="+mj-cs"/>
              </a:rPr>
              <a:t>Professore</a:t>
            </a:r>
            <a:r>
              <a:rPr lang="en-US" sz="1200" b="1" dirty="0">
                <a:solidFill>
                  <a:schemeClr val="tx1">
                    <a:lumMod val="65000"/>
                    <a:lumOff val="35000"/>
                  </a:schemeClr>
                </a:solidFill>
                <a:latin typeface="Georgia" panose="02040502050405020303" pitchFamily="18" charset="0"/>
                <a:ea typeface="+mj-ea"/>
                <a:cs typeface="+mj-cs"/>
              </a:rPr>
              <a:t>:</a:t>
            </a:r>
          </a:p>
          <a:p>
            <a:pPr>
              <a:lnSpc>
                <a:spcPts val="1600"/>
              </a:lnSpc>
              <a:defRPr/>
            </a:pPr>
            <a:r>
              <a:rPr lang="en-US" sz="1200" b="1" dirty="0">
                <a:solidFill>
                  <a:schemeClr val="tx1">
                    <a:lumMod val="65000"/>
                    <a:lumOff val="35000"/>
                  </a:schemeClr>
                </a:solidFill>
                <a:latin typeface="Georgia" panose="02040502050405020303" pitchFamily="18" charset="0"/>
                <a:ea typeface="+mj-ea"/>
                <a:cs typeface="+mj-cs"/>
              </a:rPr>
              <a:t>GIOVANNA CAMPOPIANO</a:t>
            </a:r>
          </a:p>
          <a:p>
            <a:pPr>
              <a:lnSpc>
                <a:spcPts val="1600"/>
              </a:lnSpc>
              <a:defRPr/>
            </a:pPr>
            <a:r>
              <a:rPr lang="en-US" sz="1200" dirty="0">
                <a:solidFill>
                  <a:schemeClr val="tx1">
                    <a:lumMod val="65000"/>
                    <a:lumOff val="35000"/>
                  </a:schemeClr>
                </a:solidFill>
                <a:latin typeface="Georgia" panose="02040502050405020303" pitchFamily="18" charset="0"/>
                <a:ea typeface="+mj-ea"/>
                <a:cs typeface="+mj-cs"/>
              </a:rPr>
              <a:t>Associate Professor and CYFE member at University of Bergamo</a:t>
            </a:r>
          </a:p>
        </p:txBody>
      </p:sp>
      <p:sp>
        <p:nvSpPr>
          <p:cNvPr id="4" name="Titolo 1">
            <a:extLst>
              <a:ext uri="{FF2B5EF4-FFF2-40B4-BE49-F238E27FC236}">
                <a16:creationId xmlns:a16="http://schemas.microsoft.com/office/drawing/2014/main" id="{613825A7-509E-9A53-0977-6C6D02619D59}"/>
              </a:ext>
            </a:extLst>
          </p:cNvPr>
          <p:cNvSpPr txBox="1">
            <a:spLocks/>
          </p:cNvSpPr>
          <p:nvPr/>
        </p:nvSpPr>
        <p:spPr>
          <a:xfrm>
            <a:off x="466456" y="1393381"/>
            <a:ext cx="9218685" cy="5597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spc="-150" dirty="0">
                <a:solidFill>
                  <a:schemeClr val="accent3">
                    <a:lumMod val="50000"/>
                  </a:schemeClr>
                </a:solidFill>
                <a:latin typeface="Imprint MT Shadow" panose="04020605060303030202" pitchFamily="82" charset="0"/>
                <a:cs typeface="EucrosiaUPC" panose="020B0502040204020203" pitchFamily="18" charset="-34"/>
              </a:rPr>
              <a:t> - The rocket boost of Healthcare startups -</a:t>
            </a:r>
            <a:endParaRPr lang="it-IT" sz="2800" spc="-150" dirty="0">
              <a:solidFill>
                <a:schemeClr val="accent3">
                  <a:lumMod val="50000"/>
                </a:schemeClr>
              </a:solidFill>
              <a:latin typeface="Imprint MT Shadow" panose="04020605060303030202" pitchFamily="82" charset="0"/>
              <a:cs typeface="EucrosiaUPC" panose="020B0502040204020203" pitchFamily="18" charset="-34"/>
            </a:endParaRPr>
          </a:p>
        </p:txBody>
      </p:sp>
      <p:pic>
        <p:nvPicPr>
          <p:cNvPr id="9" name="Immagine 8">
            <a:extLst>
              <a:ext uri="{FF2B5EF4-FFF2-40B4-BE49-F238E27FC236}">
                <a16:creationId xmlns:a16="http://schemas.microsoft.com/office/drawing/2014/main" id="{F1124ED8-CFF6-0593-C710-21AC36737AD9}"/>
              </a:ext>
            </a:extLst>
          </p:cNvPr>
          <p:cNvPicPr>
            <a:picLocks noChangeAspect="1"/>
          </p:cNvPicPr>
          <p:nvPr/>
        </p:nvPicPr>
        <p:blipFill rotWithShape="1">
          <a:blip r:embed="rId5"/>
          <a:srcRect l="6175" r="14442"/>
          <a:stretch/>
        </p:blipFill>
        <p:spPr>
          <a:xfrm>
            <a:off x="6424513" y="2570877"/>
            <a:ext cx="4520534" cy="3564727"/>
          </a:xfrm>
          <a:prstGeom prst="rect">
            <a:avLst/>
          </a:prstGeom>
          <a:effectLst>
            <a:reflection blurRad="6350" stA="52000" endA="300" endPos="35000" dir="5400000" sy="-100000" algn="bl" rotWithShape="0"/>
          </a:effectLst>
        </p:spPr>
      </p:pic>
      <p:pic>
        <p:nvPicPr>
          <p:cNvPr id="13" name="Immagine 12">
            <a:extLst>
              <a:ext uri="{FF2B5EF4-FFF2-40B4-BE49-F238E27FC236}">
                <a16:creationId xmlns:a16="http://schemas.microsoft.com/office/drawing/2014/main" id="{AC422B76-E11F-C1D6-94C6-197C0482D124}"/>
              </a:ext>
            </a:extLst>
          </p:cNvPr>
          <p:cNvPicPr>
            <a:picLocks noChangeAspect="1"/>
          </p:cNvPicPr>
          <p:nvPr/>
        </p:nvPicPr>
        <p:blipFill>
          <a:blip r:embed="rId6"/>
          <a:stretch>
            <a:fillRect/>
          </a:stretch>
        </p:blipFill>
        <p:spPr>
          <a:xfrm>
            <a:off x="10633807" y="3152514"/>
            <a:ext cx="1458597" cy="1434282"/>
          </a:xfrm>
          <a:prstGeom prst="ellipse">
            <a:avLst/>
          </a:prstGeom>
          <a:ln w="3175" cap="rnd">
            <a:solidFill>
              <a:schemeClr val="accent3">
                <a:lumMod val="60000"/>
                <a:lumOff val="4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Rectangle 11">
            <a:extLst>
              <a:ext uri="{FF2B5EF4-FFF2-40B4-BE49-F238E27FC236}">
                <a16:creationId xmlns:a16="http://schemas.microsoft.com/office/drawing/2014/main" id="{994417A7-6107-BE48-C943-27003360F3AC}"/>
              </a:ext>
            </a:extLst>
          </p:cNvPr>
          <p:cNvSpPr txBox="1">
            <a:spLocks noChangeArrowheads="1"/>
          </p:cNvSpPr>
          <p:nvPr/>
        </p:nvSpPr>
        <p:spPr bwMode="auto">
          <a:xfrm>
            <a:off x="630662" y="2546468"/>
            <a:ext cx="4206414" cy="1190645"/>
          </a:xfrm>
          <a:prstGeom prst="rect">
            <a:avLst/>
          </a:prstGeom>
          <a:solidFill>
            <a:schemeClr val="accent2">
              <a:lumMod val="20000"/>
              <a:lumOff val="80000"/>
            </a:schemeClr>
          </a:solidFill>
          <a:ln>
            <a:solidFill>
              <a:schemeClr val="accent2">
                <a:lumMod val="20000"/>
                <a:lumOff val="80000"/>
              </a:schemeClr>
            </a:solidFill>
            <a:headEnd/>
            <a:tailEnd/>
          </a:ln>
          <a:effectLst>
            <a:reflection blurRad="6350" stA="52000" endA="300" endPos="35000" dir="5400000" sy="-100000" algn="bl" rotWithShape="0"/>
          </a:effectLst>
        </p:spPr>
        <p:style>
          <a:lnRef idx="2">
            <a:schemeClr val="accent3"/>
          </a:lnRef>
          <a:fillRef idx="1">
            <a:schemeClr val="lt1"/>
          </a:fillRef>
          <a:effectRef idx="0">
            <a:schemeClr val="accent3"/>
          </a:effectRef>
          <a:fontRef idx="minor">
            <a:schemeClr val="dk1"/>
          </a:fontRef>
        </p:style>
        <p:txBody>
          <a:bodyPr vert="horz" wrap="square" lIns="91440" tIns="45720" rIns="91440" bIns="0" numCol="1" anchor="t" anchorCtr="0" compatLnSpc="1">
            <a:prstTxWarp prst="textNoShape">
              <a:avLst/>
            </a:prstTxWarp>
          </a:bodyPr>
          <a:lstStyle>
            <a:lvl1pPr algn="l" rtl="0" eaLnBrk="0" fontAlgn="base" hangingPunct="0">
              <a:spcBef>
                <a:spcPct val="0"/>
              </a:spcBef>
              <a:spcAft>
                <a:spcPct val="0"/>
              </a:spcAft>
              <a:defRPr sz="1800">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2000">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2000">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2000">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2000">
                <a:solidFill>
                  <a:schemeClr val="bg1"/>
                </a:solidFill>
                <a:latin typeface="Calibri" pitchFamily="34" charset="0"/>
                <a:ea typeface="ＭＳ Ｐゴシック" charset="0"/>
                <a:cs typeface="ＭＳ Ｐゴシック" charset="0"/>
              </a:defRPr>
            </a:lvl5pPr>
            <a:lvl6pPr marL="457200" algn="l" rtl="0" eaLnBrk="0" fontAlgn="base" hangingPunct="0">
              <a:spcBef>
                <a:spcPct val="0"/>
              </a:spcBef>
              <a:spcAft>
                <a:spcPct val="0"/>
              </a:spcAft>
              <a:defRPr sz="2000">
                <a:solidFill>
                  <a:schemeClr val="tx1"/>
                </a:solidFill>
                <a:latin typeface="Calibri" pitchFamily="34" charset="0"/>
              </a:defRPr>
            </a:lvl6pPr>
            <a:lvl7pPr marL="914400" algn="l" rtl="0" eaLnBrk="0" fontAlgn="base" hangingPunct="0">
              <a:spcBef>
                <a:spcPct val="0"/>
              </a:spcBef>
              <a:spcAft>
                <a:spcPct val="0"/>
              </a:spcAft>
              <a:defRPr sz="2000">
                <a:solidFill>
                  <a:schemeClr val="tx1"/>
                </a:solidFill>
                <a:latin typeface="Calibri" pitchFamily="34" charset="0"/>
              </a:defRPr>
            </a:lvl7pPr>
            <a:lvl8pPr marL="1371600" algn="l" rtl="0" eaLnBrk="0" fontAlgn="base" hangingPunct="0">
              <a:spcBef>
                <a:spcPct val="0"/>
              </a:spcBef>
              <a:spcAft>
                <a:spcPct val="0"/>
              </a:spcAft>
              <a:defRPr sz="2000">
                <a:solidFill>
                  <a:schemeClr val="tx1"/>
                </a:solidFill>
                <a:latin typeface="Calibri" pitchFamily="34" charset="0"/>
              </a:defRPr>
            </a:lvl8pPr>
            <a:lvl9pPr marL="1828800" algn="l" rtl="0" eaLnBrk="0" fontAlgn="base" hangingPunct="0">
              <a:spcBef>
                <a:spcPct val="0"/>
              </a:spcBef>
              <a:spcAft>
                <a:spcPct val="0"/>
              </a:spcAft>
              <a:defRPr sz="2000">
                <a:solidFill>
                  <a:schemeClr val="tx1"/>
                </a:solidFill>
                <a:latin typeface="Calibri" pitchFamily="34" charset="0"/>
              </a:defRPr>
            </a:lvl9pPr>
          </a:lstStyle>
          <a:p>
            <a:pPr>
              <a:defRPr/>
            </a:pPr>
            <a:endParaRPr lang="en-US" b="1" dirty="0">
              <a:solidFill>
                <a:schemeClr val="tx1">
                  <a:lumMod val="65000"/>
                  <a:lumOff val="35000"/>
                </a:schemeClr>
              </a:solidFill>
              <a:latin typeface="Imprint MT Shadow" panose="04020605060303030202" pitchFamily="82" charset="0"/>
              <a:ea typeface="+mj-ea"/>
              <a:cs typeface="+mj-cs"/>
            </a:endParaRPr>
          </a:p>
          <a:p>
            <a:pPr>
              <a:defRPr/>
            </a:pPr>
            <a:r>
              <a:rPr lang="en-US" sz="1600" b="1" dirty="0">
                <a:solidFill>
                  <a:schemeClr val="tx1">
                    <a:lumMod val="65000"/>
                    <a:lumOff val="35000"/>
                  </a:schemeClr>
                </a:solidFill>
                <a:latin typeface="Imprint MT Shadow" panose="04020605060303030202" pitchFamily="82" charset="0"/>
                <a:ea typeface="+mj-ea"/>
                <a:cs typeface="+mj-cs"/>
              </a:rPr>
              <a:t>Project-Work - </a:t>
            </a:r>
            <a:r>
              <a:rPr lang="it-IT" sz="1600" dirty="0">
                <a:solidFill>
                  <a:schemeClr val="tx1">
                    <a:lumMod val="65000"/>
                    <a:lumOff val="35000"/>
                  </a:schemeClr>
                </a:solidFill>
                <a:latin typeface="Imprint MT Shadow" panose="04020605060303030202" pitchFamily="82" charset="0"/>
                <a:ea typeface="+mj-ea"/>
                <a:cs typeface="+mj-cs"/>
              </a:rPr>
              <a:t>STRATEGIA E SISTEMI DI PIANIFICAZIONE PRACTICE</a:t>
            </a:r>
            <a:endParaRPr lang="en-US" sz="1600" dirty="0">
              <a:solidFill>
                <a:schemeClr val="tx1">
                  <a:lumMod val="65000"/>
                  <a:lumOff val="35000"/>
                </a:schemeClr>
              </a:solidFill>
              <a:latin typeface="Imprint MT Shadow" panose="04020605060303030202" pitchFamily="82" charset="0"/>
              <a:ea typeface="+mj-ea"/>
              <a:cs typeface="+mj-cs"/>
            </a:endParaRPr>
          </a:p>
        </p:txBody>
      </p:sp>
      <p:pic>
        <p:nvPicPr>
          <p:cNvPr id="10" name="Immagine 9">
            <a:extLst>
              <a:ext uri="{FF2B5EF4-FFF2-40B4-BE49-F238E27FC236}">
                <a16:creationId xmlns:a16="http://schemas.microsoft.com/office/drawing/2014/main" id="{8F03B4C6-65FD-48E7-8595-4D7317EFDF68}"/>
              </a:ext>
            </a:extLst>
          </p:cNvPr>
          <p:cNvPicPr>
            <a:picLocks noChangeAspect="1"/>
          </p:cNvPicPr>
          <p:nvPr/>
        </p:nvPicPr>
        <p:blipFill>
          <a:blip r:embed="rId7"/>
          <a:stretch>
            <a:fillRect/>
          </a:stretch>
        </p:blipFill>
        <p:spPr>
          <a:xfrm>
            <a:off x="9188884" y="1732599"/>
            <a:ext cx="1174106" cy="1174106"/>
          </a:xfrm>
          <a:prstGeom prst="ellipse">
            <a:avLst/>
          </a:prstGeom>
          <a:ln w="3175"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Immagine 11">
            <a:extLst>
              <a:ext uri="{FF2B5EF4-FFF2-40B4-BE49-F238E27FC236}">
                <a16:creationId xmlns:a16="http://schemas.microsoft.com/office/drawing/2014/main" id="{1D0412ED-7467-C233-6976-24D129D0DFD6}"/>
              </a:ext>
            </a:extLst>
          </p:cNvPr>
          <p:cNvPicPr>
            <a:picLocks noChangeAspect="1"/>
          </p:cNvPicPr>
          <p:nvPr/>
        </p:nvPicPr>
        <p:blipFill>
          <a:blip r:embed="rId8"/>
          <a:stretch>
            <a:fillRect/>
          </a:stretch>
        </p:blipFill>
        <p:spPr>
          <a:xfrm>
            <a:off x="5519105" y="4046568"/>
            <a:ext cx="1420090" cy="1420090"/>
          </a:xfrm>
          <a:prstGeom prst="ellipse">
            <a:avLst/>
          </a:prstGeom>
          <a:ln w="3175"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CasellaDiTesto 15">
            <a:extLst>
              <a:ext uri="{FF2B5EF4-FFF2-40B4-BE49-F238E27FC236}">
                <a16:creationId xmlns:a16="http://schemas.microsoft.com/office/drawing/2014/main" id="{F15FDBC6-B978-ECF6-8B34-1DB0EF90871C}"/>
              </a:ext>
            </a:extLst>
          </p:cNvPr>
          <p:cNvSpPr txBox="1"/>
          <p:nvPr/>
        </p:nvSpPr>
        <p:spPr>
          <a:xfrm>
            <a:off x="10788095" y="4542228"/>
            <a:ext cx="1150020" cy="2616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it-IT" sz="1050" b="1" dirty="0">
                <a:effectLst/>
                <a:latin typeface="Georgia" panose="02040502050405020303" pitchFamily="18" charset="0"/>
                <a:ea typeface="Calibri" panose="020F0502020204030204" pitchFamily="34" charset="0"/>
                <a:cs typeface="Times New Roman" panose="02020603050405020304" pitchFamily="18" charset="0"/>
              </a:rPr>
              <a:t>Telemedicine</a:t>
            </a:r>
            <a:endParaRPr lang="it-IT" sz="1050" b="1" dirty="0">
              <a:latin typeface="Georgia" panose="02040502050405020303" pitchFamily="18" charset="0"/>
            </a:endParaRPr>
          </a:p>
        </p:txBody>
      </p:sp>
      <p:sp>
        <p:nvSpPr>
          <p:cNvPr id="18" name="CasellaDiTesto 17">
            <a:extLst>
              <a:ext uri="{FF2B5EF4-FFF2-40B4-BE49-F238E27FC236}">
                <a16:creationId xmlns:a16="http://schemas.microsoft.com/office/drawing/2014/main" id="{A3EC7B8F-1FFE-D6E4-4FD3-4BF3621FD563}"/>
              </a:ext>
            </a:extLst>
          </p:cNvPr>
          <p:cNvSpPr txBox="1"/>
          <p:nvPr/>
        </p:nvSpPr>
        <p:spPr>
          <a:xfrm>
            <a:off x="9200927" y="2831191"/>
            <a:ext cx="1150020" cy="2616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it-IT" sz="1050" b="1" dirty="0" err="1">
                <a:effectLst/>
                <a:latin typeface="Georgia" panose="02040502050405020303" pitchFamily="18" charset="0"/>
                <a:ea typeface="Calibri" panose="020F0502020204030204" pitchFamily="34" charset="0"/>
                <a:cs typeface="Times New Roman" panose="02020603050405020304" pitchFamily="18" charset="0"/>
              </a:rPr>
              <a:t>Diagnostics</a:t>
            </a:r>
            <a:endParaRPr lang="it-IT" sz="1050" b="1" dirty="0">
              <a:latin typeface="Georgia" panose="02040502050405020303" pitchFamily="18" charset="0"/>
            </a:endParaRPr>
          </a:p>
        </p:txBody>
      </p:sp>
      <p:sp>
        <p:nvSpPr>
          <p:cNvPr id="19" name="CasellaDiTesto 18">
            <a:extLst>
              <a:ext uri="{FF2B5EF4-FFF2-40B4-BE49-F238E27FC236}">
                <a16:creationId xmlns:a16="http://schemas.microsoft.com/office/drawing/2014/main" id="{B8EC4920-A9DA-1CAE-A4E3-4B3F8D0D333E}"/>
              </a:ext>
            </a:extLst>
          </p:cNvPr>
          <p:cNvSpPr txBox="1"/>
          <p:nvPr/>
        </p:nvSpPr>
        <p:spPr>
          <a:xfrm>
            <a:off x="5538447" y="5429223"/>
            <a:ext cx="1417160" cy="25391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it-IT" sz="1050" b="1" dirty="0">
                <a:latin typeface="Georgia" panose="02040502050405020303" pitchFamily="18" charset="0"/>
              </a:rPr>
              <a:t>Electronic Health</a:t>
            </a:r>
          </a:p>
        </p:txBody>
      </p:sp>
      <p:pic>
        <p:nvPicPr>
          <p:cNvPr id="21" name="Immagine 20">
            <a:extLst>
              <a:ext uri="{FF2B5EF4-FFF2-40B4-BE49-F238E27FC236}">
                <a16:creationId xmlns:a16="http://schemas.microsoft.com/office/drawing/2014/main" id="{4B97B8D7-8523-BDBB-EBC3-908DC18C12FF}"/>
              </a:ext>
            </a:extLst>
          </p:cNvPr>
          <p:cNvPicPr>
            <a:picLocks noChangeAspect="1"/>
          </p:cNvPicPr>
          <p:nvPr/>
        </p:nvPicPr>
        <p:blipFill>
          <a:blip r:embed="rId9"/>
          <a:stretch>
            <a:fillRect/>
          </a:stretch>
        </p:blipFill>
        <p:spPr>
          <a:xfrm>
            <a:off x="9587096" y="5544626"/>
            <a:ext cx="779655" cy="779655"/>
          </a:xfrm>
          <a:prstGeom prst="ellipse">
            <a:avLst/>
          </a:prstGeom>
          <a:ln w="3175"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2" name="CasellaDiTesto 21">
            <a:extLst>
              <a:ext uri="{FF2B5EF4-FFF2-40B4-BE49-F238E27FC236}">
                <a16:creationId xmlns:a16="http://schemas.microsoft.com/office/drawing/2014/main" id="{03179ED6-7455-CFC4-627B-6419D9254CDB}"/>
              </a:ext>
            </a:extLst>
          </p:cNvPr>
          <p:cNvSpPr txBox="1"/>
          <p:nvPr/>
        </p:nvSpPr>
        <p:spPr>
          <a:xfrm>
            <a:off x="9503518" y="6253612"/>
            <a:ext cx="1150020" cy="2616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it-IT" sz="1050" b="1" dirty="0" err="1">
                <a:effectLst/>
                <a:latin typeface="Georgia" panose="02040502050405020303" pitchFamily="18" charset="0"/>
                <a:ea typeface="Calibri" panose="020F0502020204030204" pitchFamily="34" charset="0"/>
                <a:cs typeface="Times New Roman" panose="02020603050405020304" pitchFamily="18" charset="0"/>
              </a:rPr>
              <a:t>Therapeutics</a:t>
            </a:r>
            <a:endParaRPr lang="it-IT" sz="1050" b="1" dirty="0">
              <a:latin typeface="Georgia" panose="02040502050405020303" pitchFamily="18" charset="0"/>
            </a:endParaRPr>
          </a:p>
        </p:txBody>
      </p:sp>
      <p:pic>
        <p:nvPicPr>
          <p:cNvPr id="24" name="Immagine 23" descr="Immagine che contiene testo, lavagna&#10;&#10;Descrizione generata automaticamente">
            <a:extLst>
              <a:ext uri="{FF2B5EF4-FFF2-40B4-BE49-F238E27FC236}">
                <a16:creationId xmlns:a16="http://schemas.microsoft.com/office/drawing/2014/main" id="{84C41B90-F30F-481D-C96D-9F7FC8CE22E7}"/>
              </a:ext>
            </a:extLst>
          </p:cNvPr>
          <p:cNvPicPr>
            <a:picLocks noChangeAspect="1"/>
          </p:cNvPicPr>
          <p:nvPr/>
        </p:nvPicPr>
        <p:blipFill>
          <a:blip r:embed="rId10"/>
          <a:stretch>
            <a:fillRect/>
          </a:stretch>
        </p:blipFill>
        <p:spPr>
          <a:xfrm>
            <a:off x="6864583" y="1569921"/>
            <a:ext cx="1233121" cy="1100153"/>
          </a:xfrm>
          <a:prstGeom prst="ellipse">
            <a:avLst/>
          </a:prstGeom>
          <a:ln w="3175"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5" name="CasellaDiTesto 24">
            <a:extLst>
              <a:ext uri="{FF2B5EF4-FFF2-40B4-BE49-F238E27FC236}">
                <a16:creationId xmlns:a16="http://schemas.microsoft.com/office/drawing/2014/main" id="{49E1285D-40A8-A7D7-E0AB-C534725E7D62}"/>
              </a:ext>
            </a:extLst>
          </p:cNvPr>
          <p:cNvSpPr txBox="1"/>
          <p:nvPr/>
        </p:nvSpPr>
        <p:spPr>
          <a:xfrm>
            <a:off x="6924099" y="2605422"/>
            <a:ext cx="1150020" cy="2616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it-IT" sz="1050" b="1" dirty="0">
                <a:effectLst/>
                <a:latin typeface="Georgia" panose="02040502050405020303" pitchFamily="18" charset="0"/>
                <a:ea typeface="Calibri" panose="020F0502020204030204" pitchFamily="34" charset="0"/>
                <a:cs typeface="Times New Roman" panose="02020603050405020304" pitchFamily="18" charset="0"/>
              </a:rPr>
              <a:t>Analytics &amp; AI</a:t>
            </a:r>
            <a:endParaRPr lang="it-IT" sz="1050" b="1" dirty="0">
              <a:latin typeface="Georgia" panose="02040502050405020303" pitchFamily="18" charset="0"/>
            </a:endParaRPr>
          </a:p>
        </p:txBody>
      </p:sp>
    </p:spTree>
    <p:extLst>
      <p:ext uri="{BB962C8B-B14F-4D97-AF65-F5344CB8AC3E}">
        <p14:creationId xmlns:p14="http://schemas.microsoft.com/office/powerpoint/2010/main" val="114769864"/>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40000"/>
                <a:lumOff val="60000"/>
              </a:schemeClr>
            </a:gs>
            <a:gs pos="0">
              <a:schemeClr val="accent2">
                <a:alpha val="0"/>
              </a:schemeClr>
            </a:gs>
          </a:gsLst>
          <a:lin ang="2700000" scaled="1"/>
        </a:gradFill>
        <a:effectLst/>
      </p:bgPr>
    </p:bg>
    <p:spTree>
      <p:nvGrpSpPr>
        <p:cNvPr id="1" name=""/>
        <p:cNvGrpSpPr/>
        <p:nvPr/>
      </p:nvGrpSpPr>
      <p:grpSpPr>
        <a:xfrm>
          <a:off x="0" y="0"/>
          <a:ext cx="0" cy="0"/>
          <a:chOff x="0" y="0"/>
          <a:chExt cx="0" cy="0"/>
        </a:xfrm>
      </p:grpSpPr>
      <p:sp>
        <p:nvSpPr>
          <p:cNvPr id="2" name="Cornice 1">
            <a:extLst>
              <a:ext uri="{FF2B5EF4-FFF2-40B4-BE49-F238E27FC236}">
                <a16:creationId xmlns:a16="http://schemas.microsoft.com/office/drawing/2014/main" id="{B9D3A58A-D819-7C1F-09DA-BF7EBFC6D006}"/>
              </a:ext>
            </a:extLst>
          </p:cNvPr>
          <p:cNvSpPr/>
          <p:nvPr/>
        </p:nvSpPr>
        <p:spPr>
          <a:xfrm>
            <a:off x="1165388" y="1963110"/>
            <a:ext cx="9708021" cy="3873723"/>
          </a:xfrm>
          <a:prstGeom prst="frame">
            <a:avLst>
              <a:gd name="adj1" fmla="val 5450"/>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sp>
        <p:nvSpPr>
          <p:cNvPr id="9" name="Titolo 8">
            <a:extLst>
              <a:ext uri="{FF2B5EF4-FFF2-40B4-BE49-F238E27FC236}">
                <a16:creationId xmlns:a16="http://schemas.microsoft.com/office/drawing/2014/main" id="{BDDD4BA7-E168-8E41-2C99-83B5448F4B5F}"/>
              </a:ext>
            </a:extLst>
          </p:cNvPr>
          <p:cNvSpPr txBox="1">
            <a:spLocks/>
          </p:cNvSpPr>
          <p:nvPr/>
        </p:nvSpPr>
        <p:spPr>
          <a:xfrm>
            <a:off x="511012" y="310377"/>
            <a:ext cx="10515600" cy="107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3">
                    <a:lumMod val="50000"/>
                  </a:schemeClr>
                </a:solidFill>
                <a:latin typeface="Imprint MT Shadow" panose="04020605060303030202" pitchFamily="82" charset="0"/>
              </a:rPr>
              <a:t>2. Focus on Healthcare Unicorns</a:t>
            </a:r>
          </a:p>
        </p:txBody>
      </p:sp>
      <p:sp>
        <p:nvSpPr>
          <p:cNvPr id="4" name="CasellaDiTesto 3">
            <a:extLst>
              <a:ext uri="{FF2B5EF4-FFF2-40B4-BE49-F238E27FC236}">
                <a16:creationId xmlns:a16="http://schemas.microsoft.com/office/drawing/2014/main" id="{3113969E-F922-8293-592E-F556589B9214}"/>
              </a:ext>
            </a:extLst>
          </p:cNvPr>
          <p:cNvSpPr txBox="1"/>
          <p:nvPr/>
        </p:nvSpPr>
        <p:spPr>
          <a:xfrm>
            <a:off x="1165388" y="1050654"/>
            <a:ext cx="10188412" cy="668196"/>
          </a:xfrm>
          <a:prstGeom prst="rect">
            <a:avLst/>
          </a:prstGeom>
          <a:noFill/>
        </p:spPr>
        <p:txBody>
          <a:bodyPr wrap="square">
            <a:spAutoFit/>
          </a:bodyPr>
          <a:lstStyle/>
          <a:p>
            <a:pPr algn="l">
              <a:lnSpc>
                <a:spcPct val="150000"/>
              </a:lnSpc>
            </a:pPr>
            <a:r>
              <a:rPr lang="it-IT" sz="2800" dirty="0" err="1">
                <a:solidFill>
                  <a:schemeClr val="accent3">
                    <a:lumMod val="50000"/>
                  </a:schemeClr>
                </a:solidFill>
                <a:latin typeface="Imprint MT Shadow" panose="04020605060303030202" pitchFamily="82" charset="0"/>
              </a:rPr>
              <a:t>Comparison</a:t>
            </a:r>
            <a:r>
              <a:rPr lang="it-IT" sz="2800" dirty="0">
                <a:solidFill>
                  <a:schemeClr val="accent3">
                    <a:lumMod val="50000"/>
                  </a:schemeClr>
                </a:solidFill>
                <a:latin typeface="Imprint MT Shadow" panose="04020605060303030202" pitchFamily="82" charset="0"/>
              </a:rPr>
              <a:t> </a:t>
            </a:r>
            <a:r>
              <a:rPr lang="it-IT" sz="2800" dirty="0" err="1">
                <a:solidFill>
                  <a:schemeClr val="accent3">
                    <a:lumMod val="50000"/>
                  </a:schemeClr>
                </a:solidFill>
                <a:latin typeface="Imprint MT Shadow" panose="04020605060303030202" pitchFamily="82" charset="0"/>
              </a:rPr>
              <a:t>between</a:t>
            </a:r>
            <a:r>
              <a:rPr lang="it-IT" sz="2800" dirty="0">
                <a:solidFill>
                  <a:schemeClr val="accent3">
                    <a:lumMod val="50000"/>
                  </a:schemeClr>
                </a:solidFill>
                <a:latin typeface="Imprint MT Shadow" panose="04020605060303030202" pitchFamily="82" charset="0"/>
              </a:rPr>
              <a:t> </a:t>
            </a:r>
            <a:r>
              <a:rPr lang="it-IT" sz="2800" dirty="0" err="1">
                <a:solidFill>
                  <a:schemeClr val="accent3">
                    <a:lumMod val="50000"/>
                  </a:schemeClr>
                </a:solidFill>
                <a:latin typeface="Imprint MT Shadow" panose="04020605060303030202" pitchFamily="82" charset="0"/>
              </a:rPr>
              <a:t>areas</a:t>
            </a:r>
            <a:endParaRPr lang="it-IT" sz="2800" dirty="0">
              <a:solidFill>
                <a:schemeClr val="accent3">
                  <a:lumMod val="50000"/>
                </a:schemeClr>
              </a:solidFill>
              <a:latin typeface="Imprint MT Shadow" panose="04020605060303030202" pitchFamily="82" charset="0"/>
            </a:endParaRPr>
          </a:p>
        </p:txBody>
      </p:sp>
      <p:sp>
        <p:nvSpPr>
          <p:cNvPr id="8" name="Sottotitolo 2">
            <a:extLst>
              <a:ext uri="{FF2B5EF4-FFF2-40B4-BE49-F238E27FC236}">
                <a16:creationId xmlns:a16="http://schemas.microsoft.com/office/drawing/2014/main" id="{9B3F8716-A141-DA8E-E4F2-6F34CD491E56}"/>
              </a:ext>
            </a:extLst>
          </p:cNvPr>
          <p:cNvSpPr txBox="1">
            <a:spLocks/>
          </p:cNvSpPr>
          <p:nvPr/>
        </p:nvSpPr>
        <p:spPr>
          <a:xfrm>
            <a:off x="4822898" y="6509768"/>
            <a:ext cx="2546203" cy="202773"/>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762000" eaLnBrk="0" hangingPunct="0"/>
            <a:r>
              <a:rPr lang="en-US" sz="1000" kern="100" dirty="0">
                <a:solidFill>
                  <a:schemeClr val="tx1">
                    <a:lumMod val="65000"/>
                    <a:lumOff val="35000"/>
                  </a:schemeClr>
                </a:solidFill>
                <a:latin typeface="Georgia" panose="02040502050405020303" pitchFamily="18" charset="0"/>
                <a:ea typeface="Calibri" panose="020F0502020204030204" pitchFamily="34" charset="0"/>
                <a:cs typeface="Times New Roman" panose="02020603050405020304" pitchFamily="18" charset="0"/>
              </a:rPr>
              <a:t>Technical Analysis</a:t>
            </a:r>
            <a:r>
              <a:rPr lang="it-IT" sz="1000" dirty="0">
                <a:solidFill>
                  <a:schemeClr val="tx1">
                    <a:lumMod val="65000"/>
                    <a:lumOff val="35000"/>
                  </a:schemeClr>
                </a:solidFill>
                <a:latin typeface="Georgia" panose="02040502050405020303" pitchFamily="18" charset="0"/>
              </a:rPr>
              <a:t> – Digital Healthcare</a:t>
            </a:r>
            <a:endParaRPr lang="en-US" sz="1000" dirty="0">
              <a:solidFill>
                <a:schemeClr val="tx1">
                  <a:lumMod val="65000"/>
                  <a:lumOff val="35000"/>
                </a:schemeClr>
              </a:solidFill>
              <a:latin typeface="Georgia" panose="02040502050405020303" pitchFamily="18" charset="0"/>
            </a:endParaRPr>
          </a:p>
          <a:p>
            <a:pPr algn="l" defTabSz="762000" eaLnBrk="0" hangingPunct="0">
              <a:lnSpc>
                <a:spcPct val="90000"/>
              </a:lnSpc>
            </a:pPr>
            <a:endParaRPr lang="en-US" sz="1000" dirty="0">
              <a:solidFill>
                <a:schemeClr val="tx1">
                  <a:lumMod val="65000"/>
                  <a:lumOff val="35000"/>
                </a:schemeClr>
              </a:solidFill>
              <a:latin typeface="Georgia" panose="02040502050405020303" pitchFamily="18" charset="0"/>
            </a:endParaRPr>
          </a:p>
        </p:txBody>
      </p:sp>
      <p:sp>
        <p:nvSpPr>
          <p:cNvPr id="3" name="CasellaDiTesto 2">
            <a:extLst>
              <a:ext uri="{FF2B5EF4-FFF2-40B4-BE49-F238E27FC236}">
                <a16:creationId xmlns:a16="http://schemas.microsoft.com/office/drawing/2014/main" id="{B9DEC2C2-90E3-2551-4B94-8599E2F3405E}"/>
              </a:ext>
            </a:extLst>
          </p:cNvPr>
          <p:cNvSpPr txBox="1"/>
          <p:nvPr/>
        </p:nvSpPr>
        <p:spPr>
          <a:xfrm>
            <a:off x="1322706" y="6034801"/>
            <a:ext cx="6628597" cy="276999"/>
          </a:xfrm>
          <a:prstGeom prst="rect">
            <a:avLst/>
          </a:prstGeom>
          <a:noFill/>
        </p:spPr>
        <p:txBody>
          <a:bodyPr wrap="square">
            <a:spAutoFit/>
          </a:bodyPr>
          <a:lstStyle/>
          <a:p>
            <a:r>
              <a:rPr lang="en-US" sz="1200" dirty="0">
                <a:latin typeface="Georgia" panose="02040502050405020303" pitchFamily="18" charset="0"/>
              </a:rPr>
              <a:t>Source: </a:t>
            </a:r>
            <a:r>
              <a:rPr lang="en-US" sz="1200" dirty="0">
                <a:latin typeface="Georgia" panose="02040502050405020303" pitchFamily="18" charset="0"/>
                <a:hlinkClick r:id="rId2"/>
              </a:rPr>
              <a:t>CB Insight report Digital Health 2022</a:t>
            </a:r>
            <a:endParaRPr lang="it-IT" sz="1200" dirty="0">
              <a:latin typeface="Georgia" panose="02040502050405020303" pitchFamily="18" charset="0"/>
            </a:endParaRPr>
          </a:p>
        </p:txBody>
      </p:sp>
      <p:pic>
        <p:nvPicPr>
          <p:cNvPr id="11" name="Immagine 10">
            <a:extLst>
              <a:ext uri="{FF2B5EF4-FFF2-40B4-BE49-F238E27FC236}">
                <a16:creationId xmlns:a16="http://schemas.microsoft.com/office/drawing/2014/main" id="{DBD1B94C-D7D7-CDB1-3506-D850E7C713DC}"/>
              </a:ext>
            </a:extLst>
          </p:cNvPr>
          <p:cNvPicPr>
            <a:picLocks noChangeAspect="1"/>
          </p:cNvPicPr>
          <p:nvPr/>
        </p:nvPicPr>
        <p:blipFill rotWithShape="1">
          <a:blip r:embed="rId3"/>
          <a:srcRect l="4858" t="4202"/>
          <a:stretch/>
        </p:blipFill>
        <p:spPr>
          <a:xfrm>
            <a:off x="7141786" y="1422039"/>
            <a:ext cx="4212013" cy="215874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15" name="Immagine 14">
            <a:extLst>
              <a:ext uri="{FF2B5EF4-FFF2-40B4-BE49-F238E27FC236}">
                <a16:creationId xmlns:a16="http://schemas.microsoft.com/office/drawing/2014/main" id="{C44262EB-5998-188A-719D-1A762EFB43A1}"/>
              </a:ext>
            </a:extLst>
          </p:cNvPr>
          <p:cNvPicPr>
            <a:picLocks noChangeAspect="1"/>
          </p:cNvPicPr>
          <p:nvPr/>
        </p:nvPicPr>
        <p:blipFill>
          <a:blip r:embed="rId4"/>
          <a:stretch>
            <a:fillRect/>
          </a:stretch>
        </p:blipFill>
        <p:spPr>
          <a:xfrm>
            <a:off x="6784154" y="3925263"/>
            <a:ext cx="4927276" cy="2290853"/>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7" name="CasellaDiTesto 16">
            <a:extLst>
              <a:ext uri="{FF2B5EF4-FFF2-40B4-BE49-F238E27FC236}">
                <a16:creationId xmlns:a16="http://schemas.microsoft.com/office/drawing/2014/main" id="{3F81CAD9-6796-941E-212F-A9255631BC6C}"/>
              </a:ext>
            </a:extLst>
          </p:cNvPr>
          <p:cNvSpPr txBox="1"/>
          <p:nvPr/>
        </p:nvSpPr>
        <p:spPr>
          <a:xfrm>
            <a:off x="1714910" y="2451059"/>
            <a:ext cx="4519722" cy="2893100"/>
          </a:xfrm>
          <a:prstGeom prst="rect">
            <a:avLst/>
          </a:prstGeom>
          <a:noFill/>
        </p:spPr>
        <p:txBody>
          <a:bodyPr wrap="square">
            <a:spAutoFit/>
          </a:bodyPr>
          <a:lstStyle/>
          <a:p>
            <a:pPr algn="l"/>
            <a:r>
              <a:rPr lang="en-US" sz="1400" b="1" i="0" u="sng" dirty="0">
                <a:effectLst/>
                <a:latin typeface="Georgia" panose="02040502050405020303" pitchFamily="18" charset="0"/>
              </a:rPr>
              <a:t>KEY POINTS:</a:t>
            </a:r>
          </a:p>
          <a:p>
            <a:pPr algn="l">
              <a:buFont typeface="+mj-lt"/>
              <a:buAutoNum type="arabicPeriod"/>
            </a:pPr>
            <a:endParaRPr lang="en-US" sz="1400" dirty="0">
              <a:latin typeface="Georgia" panose="02040502050405020303" pitchFamily="18" charset="0"/>
            </a:endParaRPr>
          </a:p>
          <a:p>
            <a:pPr algn="l">
              <a:buFont typeface="+mj-lt"/>
              <a:buAutoNum type="arabicPeriod"/>
            </a:pPr>
            <a:r>
              <a:rPr lang="en-US" sz="1400" b="0" i="0" dirty="0">
                <a:effectLst/>
                <a:latin typeface="Georgia" panose="02040502050405020303" pitchFamily="18" charset="0"/>
              </a:rPr>
              <a:t>Exponential growth in deals operations and business transactions, indicating a high level of investor confidence and strong interest in the industry.</a:t>
            </a:r>
          </a:p>
          <a:p>
            <a:pPr algn="l">
              <a:buFont typeface="+mj-lt"/>
              <a:buAutoNum type="arabicPeriod"/>
            </a:pPr>
            <a:endParaRPr lang="en-US" sz="1400" b="0" i="0" dirty="0">
              <a:effectLst/>
              <a:latin typeface="Georgia" panose="02040502050405020303" pitchFamily="18" charset="0"/>
            </a:endParaRPr>
          </a:p>
          <a:p>
            <a:pPr algn="l">
              <a:buFont typeface="+mj-lt"/>
              <a:buAutoNum type="arabicPeriod"/>
            </a:pPr>
            <a:r>
              <a:rPr lang="en-US" sz="1400" b="0" i="0" dirty="0">
                <a:effectLst/>
                <a:latin typeface="Georgia" panose="02040502050405020303" pitchFamily="18" charset="0"/>
              </a:rPr>
              <a:t>Significant increase in fundings: Funding in the digital health startup sector reached unprecedented levels in 2021, with a notable increase compared to previous years, fueled by the opportunities that emerged due to the COVID-19 pandemic</a:t>
            </a:r>
          </a:p>
          <a:p>
            <a:pPr algn="l">
              <a:buFont typeface="+mj-lt"/>
              <a:buAutoNum type="arabicPeriod"/>
            </a:pPr>
            <a:endParaRPr lang="en-US" sz="1400" b="0" i="0" dirty="0">
              <a:effectLst/>
              <a:latin typeface="Georgia" panose="02040502050405020303" pitchFamily="18" charset="0"/>
            </a:endParaRPr>
          </a:p>
          <a:p>
            <a:pPr algn="l">
              <a:buFont typeface="+mj-lt"/>
              <a:buAutoNum type="arabicPeriod"/>
            </a:pPr>
            <a:r>
              <a:rPr lang="en-US" sz="1400" dirty="0">
                <a:latin typeface="Georgia" panose="02040502050405020303" pitchFamily="18" charset="0"/>
              </a:rPr>
              <a:t>Best opportunity in Health IT and Telehealth sector.</a:t>
            </a:r>
            <a:endParaRPr lang="en-US" sz="1400" b="0" i="0" dirty="0">
              <a:effectLst/>
              <a:latin typeface="Georgia" panose="02040502050405020303" pitchFamily="18" charset="0"/>
            </a:endParaRPr>
          </a:p>
        </p:txBody>
      </p:sp>
      <p:sp>
        <p:nvSpPr>
          <p:cNvPr id="6" name="Segnaposto data 5">
            <a:extLst>
              <a:ext uri="{FF2B5EF4-FFF2-40B4-BE49-F238E27FC236}">
                <a16:creationId xmlns:a16="http://schemas.microsoft.com/office/drawing/2014/main" id="{4142CE3C-389C-4115-3D76-94D7E00E7A24}"/>
              </a:ext>
            </a:extLst>
          </p:cNvPr>
          <p:cNvSpPr>
            <a:spLocks noGrp="1"/>
          </p:cNvSpPr>
          <p:nvPr>
            <p:ph type="dt" sz="half" idx="10"/>
          </p:nvPr>
        </p:nvSpPr>
        <p:spPr/>
        <p:txBody>
          <a:bodyPr/>
          <a:lstStyle/>
          <a:p>
            <a:pPr rtl="0"/>
            <a:r>
              <a:rPr lang="it-IT" noProof="0"/>
              <a:t>20/06/2023</a:t>
            </a:r>
          </a:p>
        </p:txBody>
      </p:sp>
      <p:sp>
        <p:nvSpPr>
          <p:cNvPr id="10" name="Segnaposto numero diapositiva 9">
            <a:extLst>
              <a:ext uri="{FF2B5EF4-FFF2-40B4-BE49-F238E27FC236}">
                <a16:creationId xmlns:a16="http://schemas.microsoft.com/office/drawing/2014/main" id="{3A41AACB-5B9E-828C-8780-C700C94B1EF5}"/>
              </a:ext>
            </a:extLst>
          </p:cNvPr>
          <p:cNvSpPr>
            <a:spLocks noGrp="1"/>
          </p:cNvSpPr>
          <p:nvPr>
            <p:ph type="sldNum" sz="quarter" idx="12"/>
          </p:nvPr>
        </p:nvSpPr>
        <p:spPr/>
        <p:txBody>
          <a:bodyPr/>
          <a:lstStyle/>
          <a:p>
            <a:pPr rtl="0"/>
            <a:fld id="{D8DA9DAA-006C-4F4B-980E-E3DF019B24E2}" type="slidenum">
              <a:rPr lang="it-IT" noProof="0" smtClean="0"/>
              <a:t>10</a:t>
            </a:fld>
            <a:endParaRPr lang="it-IT" noProof="0"/>
          </a:p>
        </p:txBody>
      </p:sp>
    </p:spTree>
    <p:extLst>
      <p:ext uri="{BB962C8B-B14F-4D97-AF65-F5344CB8AC3E}">
        <p14:creationId xmlns:p14="http://schemas.microsoft.com/office/powerpoint/2010/main" val="4088537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40000"/>
                <a:lumOff val="60000"/>
              </a:schemeClr>
            </a:gs>
            <a:gs pos="0">
              <a:schemeClr val="accent2">
                <a:alpha val="0"/>
              </a:schemeClr>
            </a:gs>
          </a:gsLst>
          <a:lin ang="2700000" scaled="1"/>
        </a:gradFill>
        <a:effectLst/>
      </p:bgPr>
    </p:bg>
    <p:spTree>
      <p:nvGrpSpPr>
        <p:cNvPr id="1" name=""/>
        <p:cNvGrpSpPr/>
        <p:nvPr/>
      </p:nvGrpSpPr>
      <p:grpSpPr>
        <a:xfrm>
          <a:off x="0" y="0"/>
          <a:ext cx="0" cy="0"/>
          <a:chOff x="0" y="0"/>
          <a:chExt cx="0" cy="0"/>
        </a:xfrm>
      </p:grpSpPr>
      <p:sp>
        <p:nvSpPr>
          <p:cNvPr id="2" name="Cornice 1">
            <a:extLst>
              <a:ext uri="{FF2B5EF4-FFF2-40B4-BE49-F238E27FC236}">
                <a16:creationId xmlns:a16="http://schemas.microsoft.com/office/drawing/2014/main" id="{B9D3A58A-D819-7C1F-09DA-BF7EBFC6D006}"/>
              </a:ext>
            </a:extLst>
          </p:cNvPr>
          <p:cNvSpPr/>
          <p:nvPr/>
        </p:nvSpPr>
        <p:spPr>
          <a:xfrm>
            <a:off x="1049482" y="2125029"/>
            <a:ext cx="9823927" cy="3868268"/>
          </a:xfrm>
          <a:prstGeom prst="frame">
            <a:avLst>
              <a:gd name="adj1" fmla="val 5450"/>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sp>
        <p:nvSpPr>
          <p:cNvPr id="9" name="Titolo 8">
            <a:extLst>
              <a:ext uri="{FF2B5EF4-FFF2-40B4-BE49-F238E27FC236}">
                <a16:creationId xmlns:a16="http://schemas.microsoft.com/office/drawing/2014/main" id="{BDDD4BA7-E168-8E41-2C99-83B5448F4B5F}"/>
              </a:ext>
            </a:extLst>
          </p:cNvPr>
          <p:cNvSpPr txBox="1">
            <a:spLocks/>
          </p:cNvSpPr>
          <p:nvPr/>
        </p:nvSpPr>
        <p:spPr>
          <a:xfrm>
            <a:off x="511012" y="310377"/>
            <a:ext cx="10515600" cy="107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3">
                    <a:lumMod val="50000"/>
                  </a:schemeClr>
                </a:solidFill>
                <a:latin typeface="Imprint MT Shadow" panose="04020605060303030202" pitchFamily="82" charset="0"/>
              </a:rPr>
              <a:t>2. Focus on Healthcare Unicorns</a:t>
            </a:r>
          </a:p>
        </p:txBody>
      </p:sp>
      <p:sp>
        <p:nvSpPr>
          <p:cNvPr id="4" name="CasellaDiTesto 3">
            <a:extLst>
              <a:ext uri="{FF2B5EF4-FFF2-40B4-BE49-F238E27FC236}">
                <a16:creationId xmlns:a16="http://schemas.microsoft.com/office/drawing/2014/main" id="{3113969E-F922-8293-592E-F556589B9214}"/>
              </a:ext>
            </a:extLst>
          </p:cNvPr>
          <p:cNvSpPr txBox="1"/>
          <p:nvPr/>
        </p:nvSpPr>
        <p:spPr>
          <a:xfrm>
            <a:off x="1165388" y="1050654"/>
            <a:ext cx="10188412" cy="668196"/>
          </a:xfrm>
          <a:prstGeom prst="rect">
            <a:avLst/>
          </a:prstGeom>
          <a:noFill/>
        </p:spPr>
        <p:txBody>
          <a:bodyPr wrap="square">
            <a:spAutoFit/>
          </a:bodyPr>
          <a:lstStyle/>
          <a:p>
            <a:pPr algn="l">
              <a:lnSpc>
                <a:spcPct val="150000"/>
              </a:lnSpc>
            </a:pPr>
            <a:r>
              <a:rPr lang="it-IT" sz="2800" dirty="0" err="1">
                <a:solidFill>
                  <a:schemeClr val="accent3">
                    <a:lumMod val="50000"/>
                  </a:schemeClr>
                </a:solidFill>
                <a:latin typeface="Imprint MT Shadow" panose="04020605060303030202" pitchFamily="82" charset="0"/>
              </a:rPr>
              <a:t>Why</a:t>
            </a:r>
            <a:r>
              <a:rPr lang="it-IT" sz="2800" dirty="0">
                <a:solidFill>
                  <a:schemeClr val="accent3">
                    <a:lumMod val="50000"/>
                  </a:schemeClr>
                </a:solidFill>
                <a:latin typeface="Imprint MT Shadow" panose="04020605060303030202" pitchFamily="82" charset="0"/>
              </a:rPr>
              <a:t> </a:t>
            </a:r>
            <a:r>
              <a:rPr lang="it-IT" sz="2800" dirty="0" err="1">
                <a:solidFill>
                  <a:schemeClr val="accent3">
                    <a:lumMod val="50000"/>
                  </a:schemeClr>
                </a:solidFill>
                <a:latin typeface="Imprint MT Shadow" panose="04020605060303030202" pitchFamily="82" charset="0"/>
              </a:rPr>
              <a:t>TeleHealth</a:t>
            </a:r>
            <a:r>
              <a:rPr lang="it-IT" sz="2800" dirty="0">
                <a:solidFill>
                  <a:schemeClr val="accent3">
                    <a:lumMod val="50000"/>
                  </a:schemeClr>
                </a:solidFill>
                <a:latin typeface="Imprint MT Shadow" panose="04020605060303030202" pitchFamily="82" charset="0"/>
              </a:rPr>
              <a:t> ?</a:t>
            </a:r>
          </a:p>
        </p:txBody>
      </p:sp>
      <p:sp>
        <p:nvSpPr>
          <p:cNvPr id="8" name="Sottotitolo 2">
            <a:extLst>
              <a:ext uri="{FF2B5EF4-FFF2-40B4-BE49-F238E27FC236}">
                <a16:creationId xmlns:a16="http://schemas.microsoft.com/office/drawing/2014/main" id="{9B3F8716-A141-DA8E-E4F2-6F34CD491E56}"/>
              </a:ext>
            </a:extLst>
          </p:cNvPr>
          <p:cNvSpPr txBox="1">
            <a:spLocks/>
          </p:cNvSpPr>
          <p:nvPr/>
        </p:nvSpPr>
        <p:spPr>
          <a:xfrm>
            <a:off x="4822898" y="6509768"/>
            <a:ext cx="2546203" cy="202773"/>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762000" eaLnBrk="0" hangingPunct="0"/>
            <a:r>
              <a:rPr lang="en-US" sz="1000" kern="100" dirty="0">
                <a:solidFill>
                  <a:schemeClr val="tx1">
                    <a:lumMod val="65000"/>
                    <a:lumOff val="35000"/>
                  </a:schemeClr>
                </a:solidFill>
                <a:latin typeface="Georgia" panose="02040502050405020303" pitchFamily="18" charset="0"/>
                <a:ea typeface="Calibri" panose="020F0502020204030204" pitchFamily="34" charset="0"/>
                <a:cs typeface="Times New Roman" panose="02020603050405020304" pitchFamily="18" charset="0"/>
              </a:rPr>
              <a:t>Technical Analysis</a:t>
            </a:r>
            <a:r>
              <a:rPr lang="it-IT" sz="1000" dirty="0">
                <a:solidFill>
                  <a:schemeClr val="tx1">
                    <a:lumMod val="65000"/>
                    <a:lumOff val="35000"/>
                  </a:schemeClr>
                </a:solidFill>
                <a:latin typeface="Georgia" panose="02040502050405020303" pitchFamily="18" charset="0"/>
              </a:rPr>
              <a:t> – Digital Healthcare</a:t>
            </a:r>
            <a:endParaRPr lang="en-US" sz="1000" dirty="0">
              <a:solidFill>
                <a:schemeClr val="tx1">
                  <a:lumMod val="65000"/>
                  <a:lumOff val="35000"/>
                </a:schemeClr>
              </a:solidFill>
              <a:latin typeface="Georgia" panose="02040502050405020303" pitchFamily="18" charset="0"/>
            </a:endParaRPr>
          </a:p>
          <a:p>
            <a:pPr algn="l" defTabSz="762000" eaLnBrk="0" hangingPunct="0">
              <a:lnSpc>
                <a:spcPct val="90000"/>
              </a:lnSpc>
            </a:pPr>
            <a:endParaRPr lang="en-US" sz="1000" dirty="0">
              <a:solidFill>
                <a:schemeClr val="tx1">
                  <a:lumMod val="65000"/>
                  <a:lumOff val="35000"/>
                </a:schemeClr>
              </a:solidFill>
              <a:latin typeface="Georgia" panose="02040502050405020303" pitchFamily="18" charset="0"/>
            </a:endParaRPr>
          </a:p>
        </p:txBody>
      </p:sp>
      <p:sp>
        <p:nvSpPr>
          <p:cNvPr id="3" name="CasellaDiTesto 2">
            <a:extLst>
              <a:ext uri="{FF2B5EF4-FFF2-40B4-BE49-F238E27FC236}">
                <a16:creationId xmlns:a16="http://schemas.microsoft.com/office/drawing/2014/main" id="{B9DEC2C2-90E3-2551-4B94-8599E2F3405E}"/>
              </a:ext>
            </a:extLst>
          </p:cNvPr>
          <p:cNvSpPr txBox="1"/>
          <p:nvPr/>
        </p:nvSpPr>
        <p:spPr>
          <a:xfrm>
            <a:off x="1322706" y="6034801"/>
            <a:ext cx="6628597" cy="461665"/>
          </a:xfrm>
          <a:prstGeom prst="rect">
            <a:avLst/>
          </a:prstGeom>
          <a:noFill/>
        </p:spPr>
        <p:txBody>
          <a:bodyPr wrap="square">
            <a:spAutoFit/>
          </a:bodyPr>
          <a:lstStyle/>
          <a:p>
            <a:r>
              <a:rPr lang="en-US" sz="1200" dirty="0">
                <a:latin typeface="Georgia" panose="02040502050405020303" pitchFamily="18" charset="0"/>
              </a:rPr>
              <a:t>Source: </a:t>
            </a:r>
            <a:r>
              <a:rPr lang="en-US" sz="1200" dirty="0">
                <a:latin typeface="Georgia" panose="02040502050405020303" pitchFamily="18" charset="0"/>
                <a:hlinkClick r:id="rId2"/>
              </a:rPr>
              <a:t>CB Insight report Digital Health 2022</a:t>
            </a:r>
            <a:endParaRPr lang="en-US" sz="1200" dirty="0">
              <a:latin typeface="Georgia" panose="02040502050405020303" pitchFamily="18" charset="0"/>
            </a:endParaRPr>
          </a:p>
          <a:p>
            <a:r>
              <a:rPr lang="en-US" sz="1200" dirty="0">
                <a:latin typeface="Georgia" panose="02040502050405020303" pitchFamily="18" charset="0"/>
              </a:rPr>
              <a:t>	 </a:t>
            </a:r>
            <a:r>
              <a:rPr lang="en-US" sz="1200" dirty="0">
                <a:hlinkClick r:id="rId3"/>
              </a:rPr>
              <a:t> Telehealth Market Revenue, Growth | Research Report [2028] (fortunebusinessinsights.com)</a:t>
            </a:r>
            <a:endParaRPr lang="it-IT" sz="1200" dirty="0">
              <a:latin typeface="Georgia" panose="02040502050405020303" pitchFamily="18" charset="0"/>
            </a:endParaRPr>
          </a:p>
        </p:txBody>
      </p:sp>
      <p:pic>
        <p:nvPicPr>
          <p:cNvPr id="11" name="Immagine 10">
            <a:extLst>
              <a:ext uri="{FF2B5EF4-FFF2-40B4-BE49-F238E27FC236}">
                <a16:creationId xmlns:a16="http://schemas.microsoft.com/office/drawing/2014/main" id="{915C2FA2-4D0D-89EE-8A29-0C2BFD447182}"/>
              </a:ext>
            </a:extLst>
          </p:cNvPr>
          <p:cNvPicPr>
            <a:picLocks noChangeAspect="1"/>
          </p:cNvPicPr>
          <p:nvPr/>
        </p:nvPicPr>
        <p:blipFill>
          <a:blip r:embed="rId4"/>
          <a:stretch>
            <a:fillRect/>
          </a:stretch>
        </p:blipFill>
        <p:spPr>
          <a:xfrm>
            <a:off x="5841348" y="1845903"/>
            <a:ext cx="5839640" cy="299126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5" name="CasellaDiTesto 14">
            <a:extLst>
              <a:ext uri="{FF2B5EF4-FFF2-40B4-BE49-F238E27FC236}">
                <a16:creationId xmlns:a16="http://schemas.microsoft.com/office/drawing/2014/main" id="{0F26C6E2-D3DA-ABDB-0555-32027EC69939}"/>
              </a:ext>
            </a:extLst>
          </p:cNvPr>
          <p:cNvSpPr txBox="1"/>
          <p:nvPr/>
        </p:nvSpPr>
        <p:spPr>
          <a:xfrm>
            <a:off x="1501612" y="2619545"/>
            <a:ext cx="3953615" cy="2677656"/>
          </a:xfrm>
          <a:prstGeom prst="rect">
            <a:avLst/>
          </a:prstGeom>
          <a:noFill/>
        </p:spPr>
        <p:txBody>
          <a:bodyPr wrap="square">
            <a:spAutoFit/>
          </a:bodyPr>
          <a:lstStyle/>
          <a:p>
            <a:pPr algn="l"/>
            <a:r>
              <a:rPr lang="en-US" sz="1400" b="1" i="1" u="sng" dirty="0">
                <a:effectLst/>
                <a:latin typeface="Georgia" panose="02040502050405020303" pitchFamily="18" charset="0"/>
              </a:rPr>
              <a:t>KEY POINTS:</a:t>
            </a:r>
          </a:p>
          <a:p>
            <a:pPr algn="l">
              <a:buFont typeface="+mj-lt"/>
              <a:buAutoNum type="arabicPeriod"/>
            </a:pPr>
            <a:endParaRPr lang="en-US" sz="1400" dirty="0">
              <a:latin typeface="Georgia" panose="02040502050405020303" pitchFamily="18" charset="0"/>
            </a:endParaRPr>
          </a:p>
          <a:p>
            <a:pPr algn="l">
              <a:buFont typeface="+mj-lt"/>
              <a:buAutoNum type="arabicPeriod"/>
            </a:pPr>
            <a:r>
              <a:rPr lang="en-US" sz="1400" b="0" i="0" dirty="0">
                <a:effectLst/>
                <a:latin typeface="Georgia" panose="02040502050405020303" pitchFamily="18" charset="0"/>
              </a:rPr>
              <a:t>Telehealth market growth: The telehealth market is expected to experience significant growth, with projections indicating a rise from USD 90.74 billion in 2021 to USD 636.38 billion in 2028.</a:t>
            </a:r>
          </a:p>
          <a:p>
            <a:pPr algn="l">
              <a:buFont typeface="+mj-lt"/>
              <a:buAutoNum type="arabicPeriod"/>
            </a:pPr>
            <a:endParaRPr lang="en-US" sz="1400" b="0" i="0" dirty="0">
              <a:effectLst/>
              <a:latin typeface="Georgia" panose="02040502050405020303" pitchFamily="18" charset="0"/>
            </a:endParaRPr>
          </a:p>
          <a:p>
            <a:pPr algn="l">
              <a:buFont typeface="+mj-lt"/>
              <a:buAutoNum type="arabicPeriod"/>
            </a:pPr>
            <a:r>
              <a:rPr lang="en-US" sz="1400" b="0" i="0" dirty="0">
                <a:effectLst/>
                <a:latin typeface="Georgia" panose="02040502050405020303" pitchFamily="18" charset="0"/>
              </a:rPr>
              <a:t>Impressive CAGR: The market is forecasted to grow at an impressive compound annual growth rate (CAGR) of 32.1% during the period from 2021 to 2028.</a:t>
            </a:r>
          </a:p>
        </p:txBody>
      </p:sp>
      <p:sp>
        <p:nvSpPr>
          <p:cNvPr id="6" name="Segnaposto data 5">
            <a:extLst>
              <a:ext uri="{FF2B5EF4-FFF2-40B4-BE49-F238E27FC236}">
                <a16:creationId xmlns:a16="http://schemas.microsoft.com/office/drawing/2014/main" id="{856D6C3D-3CFE-0BCE-6C37-FB504ABFFD2C}"/>
              </a:ext>
            </a:extLst>
          </p:cNvPr>
          <p:cNvSpPr>
            <a:spLocks noGrp="1"/>
          </p:cNvSpPr>
          <p:nvPr>
            <p:ph type="dt" sz="half" idx="10"/>
          </p:nvPr>
        </p:nvSpPr>
        <p:spPr/>
        <p:txBody>
          <a:bodyPr/>
          <a:lstStyle/>
          <a:p>
            <a:pPr rtl="0"/>
            <a:r>
              <a:rPr lang="it-IT" noProof="0"/>
              <a:t>20/06/2023</a:t>
            </a:r>
          </a:p>
        </p:txBody>
      </p:sp>
      <p:sp>
        <p:nvSpPr>
          <p:cNvPr id="10" name="Segnaposto numero diapositiva 9">
            <a:extLst>
              <a:ext uri="{FF2B5EF4-FFF2-40B4-BE49-F238E27FC236}">
                <a16:creationId xmlns:a16="http://schemas.microsoft.com/office/drawing/2014/main" id="{AB6D181D-9217-BC43-1AF2-6BDB1DAF5B06}"/>
              </a:ext>
            </a:extLst>
          </p:cNvPr>
          <p:cNvSpPr>
            <a:spLocks noGrp="1"/>
          </p:cNvSpPr>
          <p:nvPr>
            <p:ph type="sldNum" sz="quarter" idx="12"/>
          </p:nvPr>
        </p:nvSpPr>
        <p:spPr/>
        <p:txBody>
          <a:bodyPr/>
          <a:lstStyle/>
          <a:p>
            <a:pPr rtl="0"/>
            <a:fld id="{D8DA9DAA-006C-4F4B-980E-E3DF019B24E2}" type="slidenum">
              <a:rPr lang="it-IT" noProof="0" smtClean="0"/>
              <a:t>11</a:t>
            </a:fld>
            <a:endParaRPr lang="it-IT" noProof="0"/>
          </a:p>
        </p:txBody>
      </p:sp>
    </p:spTree>
    <p:extLst>
      <p:ext uri="{BB962C8B-B14F-4D97-AF65-F5344CB8AC3E}">
        <p14:creationId xmlns:p14="http://schemas.microsoft.com/office/powerpoint/2010/main" val="2365964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40000"/>
                <a:lumOff val="60000"/>
              </a:schemeClr>
            </a:gs>
            <a:gs pos="0">
              <a:schemeClr val="accent2">
                <a:alpha val="0"/>
              </a:schemeClr>
            </a:gs>
          </a:gsLst>
          <a:lin ang="2700000" scaled="1"/>
        </a:gradFill>
        <a:effectLst/>
      </p:bgPr>
    </p:bg>
    <p:spTree>
      <p:nvGrpSpPr>
        <p:cNvPr id="1" name=""/>
        <p:cNvGrpSpPr/>
        <p:nvPr/>
      </p:nvGrpSpPr>
      <p:grpSpPr>
        <a:xfrm>
          <a:off x="0" y="0"/>
          <a:ext cx="0" cy="0"/>
          <a:chOff x="0" y="0"/>
          <a:chExt cx="0" cy="0"/>
        </a:xfrm>
      </p:grpSpPr>
      <p:sp>
        <p:nvSpPr>
          <p:cNvPr id="6" name="Sottotitolo 2">
            <a:extLst>
              <a:ext uri="{FF2B5EF4-FFF2-40B4-BE49-F238E27FC236}">
                <a16:creationId xmlns:a16="http://schemas.microsoft.com/office/drawing/2014/main" id="{8A4B79A6-26F1-C0E2-CB14-0D4194E35A59}"/>
              </a:ext>
            </a:extLst>
          </p:cNvPr>
          <p:cNvSpPr txBox="1">
            <a:spLocks/>
          </p:cNvSpPr>
          <p:nvPr/>
        </p:nvSpPr>
        <p:spPr>
          <a:xfrm>
            <a:off x="4822898" y="6509768"/>
            <a:ext cx="2546203" cy="202773"/>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762000" eaLnBrk="0" hangingPunct="0"/>
            <a:r>
              <a:rPr lang="en-US" sz="1000" kern="100" dirty="0">
                <a:solidFill>
                  <a:schemeClr val="tx1">
                    <a:lumMod val="65000"/>
                    <a:lumOff val="35000"/>
                  </a:schemeClr>
                </a:solidFill>
                <a:effectLst/>
                <a:latin typeface="Georgia" panose="02040502050405020303" pitchFamily="18" charset="0"/>
                <a:ea typeface="Calibri" panose="020F0502020204030204" pitchFamily="34" charset="0"/>
                <a:cs typeface="Times New Roman" panose="02020603050405020304" pitchFamily="18" charset="0"/>
              </a:rPr>
              <a:t>Healthcare Industry</a:t>
            </a:r>
            <a:r>
              <a:rPr lang="it-IT" sz="1000" dirty="0">
                <a:solidFill>
                  <a:schemeClr val="tx1">
                    <a:lumMod val="65000"/>
                    <a:lumOff val="35000"/>
                  </a:schemeClr>
                </a:solidFill>
                <a:latin typeface="Georgia" panose="02040502050405020303" pitchFamily="18" charset="0"/>
              </a:rPr>
              <a:t> – Digital Healthcare</a:t>
            </a:r>
            <a:endParaRPr lang="en-US" sz="1000" dirty="0">
              <a:solidFill>
                <a:schemeClr val="tx1">
                  <a:lumMod val="65000"/>
                  <a:lumOff val="35000"/>
                </a:schemeClr>
              </a:solidFill>
              <a:latin typeface="Georgia" panose="02040502050405020303" pitchFamily="18" charset="0"/>
            </a:endParaRPr>
          </a:p>
          <a:p>
            <a:pPr algn="l" defTabSz="762000" eaLnBrk="0" hangingPunct="0">
              <a:lnSpc>
                <a:spcPct val="90000"/>
              </a:lnSpc>
            </a:pPr>
            <a:endParaRPr lang="en-US" sz="1000" dirty="0">
              <a:solidFill>
                <a:schemeClr val="tx1">
                  <a:lumMod val="65000"/>
                  <a:lumOff val="35000"/>
                </a:schemeClr>
              </a:solidFill>
              <a:latin typeface="Georgia" panose="02040502050405020303" pitchFamily="18" charset="0"/>
            </a:endParaRPr>
          </a:p>
        </p:txBody>
      </p:sp>
      <p:sp>
        <p:nvSpPr>
          <p:cNvPr id="9" name="Titolo 8">
            <a:extLst>
              <a:ext uri="{FF2B5EF4-FFF2-40B4-BE49-F238E27FC236}">
                <a16:creationId xmlns:a16="http://schemas.microsoft.com/office/drawing/2014/main" id="{BDDD4BA7-E168-8E41-2C99-83B5448F4B5F}"/>
              </a:ext>
            </a:extLst>
          </p:cNvPr>
          <p:cNvSpPr txBox="1">
            <a:spLocks/>
          </p:cNvSpPr>
          <p:nvPr/>
        </p:nvSpPr>
        <p:spPr>
          <a:xfrm>
            <a:off x="511012" y="310377"/>
            <a:ext cx="10515600" cy="107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3">
                    <a:lumMod val="50000"/>
                  </a:schemeClr>
                </a:solidFill>
                <a:latin typeface="Imprint MT Shadow" panose="04020605060303030202" pitchFamily="82" charset="0"/>
              </a:rPr>
              <a:t>2. Focus On Healthcare Unicorn</a:t>
            </a:r>
          </a:p>
        </p:txBody>
      </p:sp>
      <p:sp>
        <p:nvSpPr>
          <p:cNvPr id="4" name="CasellaDiTesto 3">
            <a:extLst>
              <a:ext uri="{FF2B5EF4-FFF2-40B4-BE49-F238E27FC236}">
                <a16:creationId xmlns:a16="http://schemas.microsoft.com/office/drawing/2014/main" id="{77801732-2394-D21C-A41F-5202486566EE}"/>
              </a:ext>
            </a:extLst>
          </p:cNvPr>
          <p:cNvSpPr txBox="1"/>
          <p:nvPr/>
        </p:nvSpPr>
        <p:spPr>
          <a:xfrm>
            <a:off x="1165387" y="1050654"/>
            <a:ext cx="9360151" cy="668196"/>
          </a:xfrm>
          <a:prstGeom prst="rect">
            <a:avLst/>
          </a:prstGeom>
          <a:noFill/>
        </p:spPr>
        <p:txBody>
          <a:bodyPr wrap="square">
            <a:spAutoFit/>
          </a:bodyPr>
          <a:lstStyle/>
          <a:p>
            <a:pPr algn="l">
              <a:lnSpc>
                <a:spcPct val="150000"/>
              </a:lnSpc>
            </a:pPr>
            <a:r>
              <a:rPr lang="it-IT" sz="2800" dirty="0" err="1">
                <a:solidFill>
                  <a:schemeClr val="accent3">
                    <a:lumMod val="50000"/>
                  </a:schemeClr>
                </a:solidFill>
                <a:latin typeface="Imprint MT Shadow" panose="04020605060303030202" pitchFamily="82" charset="0"/>
              </a:rPr>
              <a:t>Localization</a:t>
            </a:r>
            <a:endParaRPr lang="it-IT" sz="2800" dirty="0">
              <a:solidFill>
                <a:schemeClr val="accent3">
                  <a:lumMod val="50000"/>
                </a:schemeClr>
              </a:solidFill>
              <a:latin typeface="Imprint MT Shadow" panose="04020605060303030202" pitchFamily="82" charset="0"/>
            </a:endParaRPr>
          </a:p>
        </p:txBody>
      </p:sp>
      <p:pic>
        <p:nvPicPr>
          <p:cNvPr id="15" name="Immagine 14" descr="Immagine che contiene mappa, silhouette&#10;&#10;Descrizione generata automaticamente">
            <a:extLst>
              <a:ext uri="{FF2B5EF4-FFF2-40B4-BE49-F238E27FC236}">
                <a16:creationId xmlns:a16="http://schemas.microsoft.com/office/drawing/2014/main" id="{F210DEFB-C8D0-AA8E-270E-4AD99E64C085}"/>
              </a:ext>
            </a:extLst>
          </p:cNvPr>
          <p:cNvPicPr>
            <a:picLocks noChangeAspect="1"/>
          </p:cNvPicPr>
          <p:nvPr/>
        </p:nvPicPr>
        <p:blipFill rotWithShape="1">
          <a:blip r:embed="rId3"/>
          <a:srcRect t="20103" b="20967"/>
          <a:stretch/>
        </p:blipFill>
        <p:spPr>
          <a:xfrm>
            <a:off x="2456917" y="2212931"/>
            <a:ext cx="6733460" cy="3967993"/>
          </a:xfrm>
          <a:prstGeom prst="rect">
            <a:avLst/>
          </a:prstGeom>
        </p:spPr>
      </p:pic>
      <p:cxnSp>
        <p:nvCxnSpPr>
          <p:cNvPr id="13" name="Connettore diritto 12">
            <a:extLst>
              <a:ext uri="{FF2B5EF4-FFF2-40B4-BE49-F238E27FC236}">
                <a16:creationId xmlns:a16="http://schemas.microsoft.com/office/drawing/2014/main" id="{97A2968C-DC1C-B92B-9B98-6880D9858CD6}"/>
              </a:ext>
            </a:extLst>
          </p:cNvPr>
          <p:cNvCxnSpPr>
            <a:cxnSpLocks/>
          </p:cNvCxnSpPr>
          <p:nvPr/>
        </p:nvCxnSpPr>
        <p:spPr>
          <a:xfrm flipV="1">
            <a:off x="6032583" y="2057518"/>
            <a:ext cx="0" cy="1803492"/>
          </a:xfrm>
          <a:prstGeom prst="line">
            <a:avLst/>
          </a:prstGeom>
          <a:ln w="28575" cap="rnd">
            <a:solidFill>
              <a:srgbClr val="FF0000"/>
            </a:solidFill>
            <a:prstDash val="lgDash"/>
            <a:headEnd type="oval"/>
          </a:ln>
        </p:spPr>
        <p:style>
          <a:lnRef idx="1">
            <a:schemeClr val="accent1"/>
          </a:lnRef>
          <a:fillRef idx="0">
            <a:schemeClr val="accent1"/>
          </a:fillRef>
          <a:effectRef idx="0">
            <a:schemeClr val="accent1"/>
          </a:effectRef>
          <a:fontRef idx="minor">
            <a:schemeClr val="tx1"/>
          </a:fontRef>
        </p:style>
      </p:cxnSp>
      <p:pic>
        <p:nvPicPr>
          <p:cNvPr id="23" name="Immagine 22" descr="Immagine che contiene Carattere, logo, Elementi grafici, testo&#10;&#10;Descrizione generata automaticamente">
            <a:extLst>
              <a:ext uri="{FF2B5EF4-FFF2-40B4-BE49-F238E27FC236}">
                <a16:creationId xmlns:a16="http://schemas.microsoft.com/office/drawing/2014/main" id="{16CF6858-C66F-91E7-E807-EB406DB85496}"/>
              </a:ext>
            </a:extLst>
          </p:cNvPr>
          <p:cNvPicPr>
            <a:picLocks noChangeAspect="1"/>
          </p:cNvPicPr>
          <p:nvPr/>
        </p:nvPicPr>
        <p:blipFill>
          <a:blip r:embed="rId4"/>
          <a:stretch>
            <a:fillRect/>
          </a:stretch>
        </p:blipFill>
        <p:spPr>
          <a:xfrm>
            <a:off x="5632978" y="1269816"/>
            <a:ext cx="799209" cy="7958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22" name="Connettore a gomito 21">
            <a:extLst>
              <a:ext uri="{FF2B5EF4-FFF2-40B4-BE49-F238E27FC236}">
                <a16:creationId xmlns:a16="http://schemas.microsoft.com/office/drawing/2014/main" id="{628C88E6-3627-20CB-8080-6C80152ECC56}"/>
              </a:ext>
            </a:extLst>
          </p:cNvPr>
          <p:cNvCxnSpPr>
            <a:cxnSpLocks/>
            <a:endCxn id="1026" idx="2"/>
          </p:cNvCxnSpPr>
          <p:nvPr/>
        </p:nvCxnSpPr>
        <p:spPr>
          <a:xfrm flipV="1">
            <a:off x="6276656" y="2242447"/>
            <a:ext cx="3059253" cy="1162211"/>
          </a:xfrm>
          <a:prstGeom prst="bentConnector3">
            <a:avLst>
              <a:gd name="adj1" fmla="val 44627"/>
            </a:avLst>
          </a:prstGeom>
          <a:ln w="28575">
            <a:solidFill>
              <a:srgbClr val="FF0000"/>
            </a:solidFill>
            <a:prstDash val="dash"/>
            <a:headEnd type="oval"/>
          </a:ln>
        </p:spPr>
        <p:style>
          <a:lnRef idx="1">
            <a:schemeClr val="accent1"/>
          </a:lnRef>
          <a:fillRef idx="0">
            <a:schemeClr val="accent1"/>
          </a:fillRef>
          <a:effectRef idx="0">
            <a:schemeClr val="accent1"/>
          </a:effectRef>
          <a:fontRef idx="minor">
            <a:schemeClr val="tx1"/>
          </a:fontRef>
        </p:style>
      </p:cxnSp>
      <p:pic>
        <p:nvPicPr>
          <p:cNvPr id="1026" name="Picture 2" descr="Snart öppnar KRY även i Malmö! | Vårdporten">
            <a:extLst>
              <a:ext uri="{FF2B5EF4-FFF2-40B4-BE49-F238E27FC236}">
                <a16:creationId xmlns:a16="http://schemas.microsoft.com/office/drawing/2014/main" id="{C1AF558F-C125-C6F9-EF88-EBEA20F8D6F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242" r="13888"/>
          <a:stretch/>
        </p:blipFill>
        <p:spPr bwMode="auto">
          <a:xfrm>
            <a:off x="9335909" y="1844530"/>
            <a:ext cx="918675" cy="7958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cxnSp>
        <p:nvCxnSpPr>
          <p:cNvPr id="44" name="Connettore a gomito 43">
            <a:extLst>
              <a:ext uri="{FF2B5EF4-FFF2-40B4-BE49-F238E27FC236}">
                <a16:creationId xmlns:a16="http://schemas.microsoft.com/office/drawing/2014/main" id="{F15313B6-21D7-E841-00EC-495253E9F9FD}"/>
              </a:ext>
            </a:extLst>
          </p:cNvPr>
          <p:cNvCxnSpPr>
            <a:cxnSpLocks/>
          </p:cNvCxnSpPr>
          <p:nvPr/>
        </p:nvCxnSpPr>
        <p:spPr>
          <a:xfrm rot="10800000">
            <a:off x="1866291" y="2957905"/>
            <a:ext cx="2567646" cy="1015570"/>
          </a:xfrm>
          <a:prstGeom prst="bentConnector3">
            <a:avLst>
              <a:gd name="adj1" fmla="val 9586"/>
            </a:avLst>
          </a:prstGeom>
          <a:ln w="28575">
            <a:solidFill>
              <a:srgbClr val="FF0000"/>
            </a:solidFill>
            <a:prstDash val="dash"/>
            <a:headEnd type="oval"/>
            <a:tailEnd type="oval"/>
          </a:ln>
        </p:spPr>
        <p:style>
          <a:lnRef idx="1">
            <a:schemeClr val="accent1"/>
          </a:lnRef>
          <a:fillRef idx="0">
            <a:schemeClr val="accent1"/>
          </a:fillRef>
          <a:effectRef idx="0">
            <a:schemeClr val="accent1"/>
          </a:effectRef>
          <a:fontRef idx="minor">
            <a:schemeClr val="tx1"/>
          </a:fontRef>
        </p:style>
      </p:cxnSp>
      <p:pic>
        <p:nvPicPr>
          <p:cNvPr id="1028" name="Picture 4" descr="K Health Expands Board and Executive Team | citybiz">
            <a:extLst>
              <a:ext uri="{FF2B5EF4-FFF2-40B4-BE49-F238E27FC236}">
                <a16:creationId xmlns:a16="http://schemas.microsoft.com/office/drawing/2014/main" id="{6898C3CB-FF1C-F9BC-BE19-7CB529B8012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615" r="15652"/>
          <a:stretch/>
        </p:blipFill>
        <p:spPr bwMode="auto">
          <a:xfrm>
            <a:off x="1370856" y="1973117"/>
            <a:ext cx="839330" cy="7958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0" name="Picture 6" descr="微医(挂号网)免费下载_华为应用市场|微医(挂号网)安卓版(3.6.4)下载">
            <a:extLst>
              <a:ext uri="{FF2B5EF4-FFF2-40B4-BE49-F238E27FC236}">
                <a16:creationId xmlns:a16="http://schemas.microsoft.com/office/drawing/2014/main" id="{8C89686D-8508-181E-C7CC-663A4D6280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42809" y="4586413"/>
            <a:ext cx="976045" cy="9760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cxnSp>
        <p:nvCxnSpPr>
          <p:cNvPr id="51" name="Connettore a gomito 50">
            <a:extLst>
              <a:ext uri="{FF2B5EF4-FFF2-40B4-BE49-F238E27FC236}">
                <a16:creationId xmlns:a16="http://schemas.microsoft.com/office/drawing/2014/main" id="{34F78499-20C2-8E0A-A5F7-877760F31879}"/>
              </a:ext>
            </a:extLst>
          </p:cNvPr>
          <p:cNvCxnSpPr>
            <a:cxnSpLocks/>
          </p:cNvCxnSpPr>
          <p:nvPr/>
        </p:nvCxnSpPr>
        <p:spPr>
          <a:xfrm>
            <a:off x="7747652" y="4164021"/>
            <a:ext cx="2895157" cy="687757"/>
          </a:xfrm>
          <a:prstGeom prst="bentConnector3">
            <a:avLst>
              <a:gd name="adj1" fmla="val 37579"/>
            </a:avLst>
          </a:prstGeom>
          <a:ln w="28575">
            <a:solidFill>
              <a:srgbClr val="FF0000"/>
            </a:solidFill>
            <a:prstDash val="dash"/>
            <a:headEnd type="oval"/>
          </a:ln>
        </p:spPr>
        <p:style>
          <a:lnRef idx="1">
            <a:schemeClr val="accent1"/>
          </a:lnRef>
          <a:fillRef idx="0">
            <a:schemeClr val="accent1"/>
          </a:fillRef>
          <a:effectRef idx="0">
            <a:schemeClr val="accent1"/>
          </a:effectRef>
          <a:fontRef idx="minor">
            <a:schemeClr val="tx1"/>
          </a:fontRef>
        </p:style>
      </p:cxnSp>
      <p:pic>
        <p:nvPicPr>
          <p:cNvPr id="1032" name="Picture 8" descr="ZocDoc Customer Service, Complaints and Reviews">
            <a:extLst>
              <a:ext uri="{FF2B5EF4-FFF2-40B4-BE49-F238E27FC236}">
                <a16:creationId xmlns:a16="http://schemas.microsoft.com/office/drawing/2014/main" id="{91BDE0D1-2EFB-4C4F-E202-00963902C80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9260" y="2782934"/>
            <a:ext cx="799062" cy="7990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4" name="Picture 10" descr="Transcarent for PC - Windows 7,8,10,11">
            <a:extLst>
              <a:ext uri="{FF2B5EF4-FFF2-40B4-BE49-F238E27FC236}">
                <a16:creationId xmlns:a16="http://schemas.microsoft.com/office/drawing/2014/main" id="{B384E219-2BD0-CAD8-1F0D-C9911C88BA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5456" y="5359992"/>
            <a:ext cx="894708" cy="89470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6" name="Picture 12" descr="Cerebral | LinkedIn">
            <a:extLst>
              <a:ext uri="{FF2B5EF4-FFF2-40B4-BE49-F238E27FC236}">
                <a16:creationId xmlns:a16="http://schemas.microsoft.com/office/drawing/2014/main" id="{D66D7145-6616-4F96-BC6B-D0C65DE9ABB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76573" y="5684715"/>
            <a:ext cx="958404" cy="95840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8" name="Picture 14" descr="Carbon Health 19600 Vallco Pkwy, Cupertino, CA 95014 - YP.com">
            <a:extLst>
              <a:ext uri="{FF2B5EF4-FFF2-40B4-BE49-F238E27FC236}">
                <a16:creationId xmlns:a16="http://schemas.microsoft.com/office/drawing/2014/main" id="{26076A45-E710-0287-CB8B-8815171142A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0338" y="4220473"/>
            <a:ext cx="894709" cy="89388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cxnSp>
        <p:nvCxnSpPr>
          <p:cNvPr id="62" name="Connettore a gomito 61">
            <a:extLst>
              <a:ext uri="{FF2B5EF4-FFF2-40B4-BE49-F238E27FC236}">
                <a16:creationId xmlns:a16="http://schemas.microsoft.com/office/drawing/2014/main" id="{F7E9C1F0-D7DA-B436-0F2F-E9A3315DCD6C}"/>
              </a:ext>
            </a:extLst>
          </p:cNvPr>
          <p:cNvCxnSpPr>
            <a:cxnSpLocks/>
          </p:cNvCxnSpPr>
          <p:nvPr/>
        </p:nvCxnSpPr>
        <p:spPr>
          <a:xfrm rot="10800000" flipV="1">
            <a:off x="1607775" y="4095822"/>
            <a:ext cx="2162153" cy="1254562"/>
          </a:xfrm>
          <a:prstGeom prst="bentConnector3">
            <a:avLst>
              <a:gd name="adj1" fmla="val 10560"/>
            </a:avLst>
          </a:prstGeom>
          <a:ln w="28575">
            <a:solidFill>
              <a:srgbClr val="FF0000"/>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033" name="CasellaDiTesto 1032">
            <a:extLst>
              <a:ext uri="{FF2B5EF4-FFF2-40B4-BE49-F238E27FC236}">
                <a16:creationId xmlns:a16="http://schemas.microsoft.com/office/drawing/2014/main" id="{5FC67535-1DF7-7F1E-7C2B-0254DB1C4A76}"/>
              </a:ext>
            </a:extLst>
          </p:cNvPr>
          <p:cNvSpPr txBox="1"/>
          <p:nvPr/>
        </p:nvSpPr>
        <p:spPr>
          <a:xfrm>
            <a:off x="2311173" y="2697059"/>
            <a:ext cx="1937622" cy="276999"/>
          </a:xfrm>
          <a:prstGeom prst="rect">
            <a:avLst/>
          </a:prstGeom>
          <a:noFill/>
        </p:spPr>
        <p:txBody>
          <a:bodyPr wrap="square" rtlCol="0">
            <a:spAutoFit/>
          </a:bodyPr>
          <a:lstStyle/>
          <a:p>
            <a:r>
              <a:rPr lang="it-IT" sz="1200" b="1" i="1" dirty="0">
                <a:highlight>
                  <a:srgbClr val="00FF00"/>
                </a:highlight>
                <a:latin typeface="Georgia" panose="02040502050405020303" pitchFamily="18" charset="0"/>
              </a:rPr>
              <a:t>New York (USA)</a:t>
            </a:r>
          </a:p>
        </p:txBody>
      </p:sp>
      <p:sp>
        <p:nvSpPr>
          <p:cNvPr id="1042" name="CasellaDiTesto 1041">
            <a:extLst>
              <a:ext uri="{FF2B5EF4-FFF2-40B4-BE49-F238E27FC236}">
                <a16:creationId xmlns:a16="http://schemas.microsoft.com/office/drawing/2014/main" id="{39217A49-1AD0-1ED2-64B7-05B363B13CF4}"/>
              </a:ext>
            </a:extLst>
          </p:cNvPr>
          <p:cNvSpPr txBox="1"/>
          <p:nvPr/>
        </p:nvSpPr>
        <p:spPr>
          <a:xfrm>
            <a:off x="1607770" y="5073385"/>
            <a:ext cx="2162153" cy="276999"/>
          </a:xfrm>
          <a:prstGeom prst="rect">
            <a:avLst/>
          </a:prstGeom>
          <a:noFill/>
        </p:spPr>
        <p:txBody>
          <a:bodyPr wrap="square" rtlCol="0">
            <a:spAutoFit/>
          </a:bodyPr>
          <a:lstStyle/>
          <a:p>
            <a:r>
              <a:rPr lang="it-IT" sz="1200" b="1" i="1" dirty="0">
                <a:solidFill>
                  <a:srgbClr val="CED6EA"/>
                </a:solidFill>
                <a:highlight>
                  <a:srgbClr val="0000FF"/>
                </a:highlight>
                <a:latin typeface="Georgia" panose="02040502050405020303" pitchFamily="18" charset="0"/>
              </a:rPr>
              <a:t>San Francisco (USA)</a:t>
            </a:r>
          </a:p>
        </p:txBody>
      </p:sp>
      <p:sp>
        <p:nvSpPr>
          <p:cNvPr id="1048" name="CasellaDiTesto 1047">
            <a:extLst>
              <a:ext uri="{FF2B5EF4-FFF2-40B4-BE49-F238E27FC236}">
                <a16:creationId xmlns:a16="http://schemas.microsoft.com/office/drawing/2014/main" id="{537F6223-AD37-5284-9F5F-96BDF81FFEB7}"/>
              </a:ext>
            </a:extLst>
          </p:cNvPr>
          <p:cNvSpPr txBox="1"/>
          <p:nvPr/>
        </p:nvSpPr>
        <p:spPr>
          <a:xfrm>
            <a:off x="7712093" y="1950690"/>
            <a:ext cx="1937622" cy="276999"/>
          </a:xfrm>
          <a:prstGeom prst="rect">
            <a:avLst/>
          </a:prstGeom>
          <a:noFill/>
        </p:spPr>
        <p:txBody>
          <a:bodyPr wrap="square" rtlCol="0">
            <a:spAutoFit/>
          </a:bodyPr>
          <a:lstStyle/>
          <a:p>
            <a:r>
              <a:rPr lang="it-IT" sz="1200" b="1" i="1" dirty="0">
                <a:highlight>
                  <a:srgbClr val="FF9797"/>
                </a:highlight>
                <a:latin typeface="Georgia" panose="02040502050405020303" pitchFamily="18" charset="0"/>
              </a:rPr>
              <a:t>Stoccolma (SWE)</a:t>
            </a:r>
          </a:p>
        </p:txBody>
      </p:sp>
      <p:sp>
        <p:nvSpPr>
          <p:cNvPr id="1053" name="CasellaDiTesto 1052">
            <a:extLst>
              <a:ext uri="{FF2B5EF4-FFF2-40B4-BE49-F238E27FC236}">
                <a16:creationId xmlns:a16="http://schemas.microsoft.com/office/drawing/2014/main" id="{F36B6B08-8B7F-97E9-A6A6-D1D72DBC7877}"/>
              </a:ext>
            </a:extLst>
          </p:cNvPr>
          <p:cNvSpPr txBox="1"/>
          <p:nvPr/>
        </p:nvSpPr>
        <p:spPr>
          <a:xfrm>
            <a:off x="8931372" y="4545611"/>
            <a:ext cx="1937622" cy="276999"/>
          </a:xfrm>
          <a:prstGeom prst="rect">
            <a:avLst/>
          </a:prstGeom>
          <a:noFill/>
        </p:spPr>
        <p:txBody>
          <a:bodyPr wrap="square" rtlCol="0">
            <a:spAutoFit/>
          </a:bodyPr>
          <a:lstStyle/>
          <a:p>
            <a:r>
              <a:rPr lang="it-IT" sz="1200" b="1" i="1" dirty="0">
                <a:highlight>
                  <a:srgbClr val="FFFF00"/>
                </a:highlight>
                <a:latin typeface="Georgia" panose="02040502050405020303" pitchFamily="18" charset="0"/>
              </a:rPr>
              <a:t>Hong Kong (CHI)</a:t>
            </a:r>
          </a:p>
        </p:txBody>
      </p:sp>
      <p:sp>
        <p:nvSpPr>
          <p:cNvPr id="1056" name="CasellaDiTesto 1055">
            <a:extLst>
              <a:ext uri="{FF2B5EF4-FFF2-40B4-BE49-F238E27FC236}">
                <a16:creationId xmlns:a16="http://schemas.microsoft.com/office/drawing/2014/main" id="{BA275923-D341-400A-66A8-E0B42F8C686C}"/>
              </a:ext>
            </a:extLst>
          </p:cNvPr>
          <p:cNvSpPr txBox="1"/>
          <p:nvPr/>
        </p:nvSpPr>
        <p:spPr>
          <a:xfrm>
            <a:off x="5398087" y="2212614"/>
            <a:ext cx="1937622" cy="276999"/>
          </a:xfrm>
          <a:prstGeom prst="rect">
            <a:avLst/>
          </a:prstGeom>
          <a:noFill/>
        </p:spPr>
        <p:txBody>
          <a:bodyPr wrap="square" rtlCol="0">
            <a:spAutoFit/>
          </a:bodyPr>
          <a:lstStyle/>
          <a:p>
            <a:r>
              <a:rPr lang="it-IT" sz="1200" b="1" i="1" dirty="0">
                <a:highlight>
                  <a:srgbClr val="00FFFF"/>
                </a:highlight>
                <a:latin typeface="Georgia" panose="02040502050405020303" pitchFamily="18" charset="0"/>
              </a:rPr>
              <a:t>Parigi  (FR)</a:t>
            </a:r>
          </a:p>
        </p:txBody>
      </p:sp>
      <p:cxnSp>
        <p:nvCxnSpPr>
          <p:cNvPr id="1058" name="Connettore diritto 1057">
            <a:extLst>
              <a:ext uri="{FF2B5EF4-FFF2-40B4-BE49-F238E27FC236}">
                <a16:creationId xmlns:a16="http://schemas.microsoft.com/office/drawing/2014/main" id="{52A86A17-D752-B75C-BA1C-77A7F390BBAF}"/>
              </a:ext>
            </a:extLst>
          </p:cNvPr>
          <p:cNvCxnSpPr>
            <a:cxnSpLocks/>
          </p:cNvCxnSpPr>
          <p:nvPr/>
        </p:nvCxnSpPr>
        <p:spPr>
          <a:xfrm>
            <a:off x="4441879" y="1772613"/>
            <a:ext cx="1191099" cy="0"/>
          </a:xfrm>
          <a:prstGeom prst="line">
            <a:avLst/>
          </a:prstGeom>
        </p:spPr>
        <p:style>
          <a:lnRef idx="1">
            <a:schemeClr val="dk1"/>
          </a:lnRef>
          <a:fillRef idx="0">
            <a:schemeClr val="dk1"/>
          </a:fillRef>
          <a:effectRef idx="0">
            <a:schemeClr val="dk1"/>
          </a:effectRef>
          <a:fontRef idx="minor">
            <a:schemeClr val="tx1"/>
          </a:fontRef>
        </p:style>
      </p:cxnSp>
      <p:pic>
        <p:nvPicPr>
          <p:cNvPr id="1060" name="Immagine 1059" descr="Immagine che contiene cuore, rosso, creatività&#10;&#10;Descrizione generata automaticamente">
            <a:extLst>
              <a:ext uri="{FF2B5EF4-FFF2-40B4-BE49-F238E27FC236}">
                <a16:creationId xmlns:a16="http://schemas.microsoft.com/office/drawing/2014/main" id="{E519ADAB-986A-AF87-CD0C-916DDBB370E5}"/>
              </a:ext>
            </a:extLst>
          </p:cNvPr>
          <p:cNvPicPr>
            <a:picLocks noChangeAspect="1"/>
          </p:cNvPicPr>
          <p:nvPr/>
        </p:nvPicPr>
        <p:blipFill>
          <a:blip r:embed="rId12"/>
          <a:stretch>
            <a:fillRect/>
          </a:stretch>
        </p:blipFill>
        <p:spPr>
          <a:xfrm>
            <a:off x="3596592" y="3538592"/>
            <a:ext cx="346661" cy="553780"/>
          </a:xfrm>
          <a:prstGeom prst="rect">
            <a:avLst/>
          </a:prstGeom>
        </p:spPr>
      </p:pic>
      <p:pic>
        <p:nvPicPr>
          <p:cNvPr id="1061" name="Immagine 1060" descr="Immagine che contiene cuore, rosso, creatività&#10;&#10;Descrizione generata automaticamente">
            <a:extLst>
              <a:ext uri="{FF2B5EF4-FFF2-40B4-BE49-F238E27FC236}">
                <a16:creationId xmlns:a16="http://schemas.microsoft.com/office/drawing/2014/main" id="{60DCB959-A3F9-D7EF-9296-A27E15757F44}"/>
              </a:ext>
            </a:extLst>
          </p:cNvPr>
          <p:cNvPicPr>
            <a:picLocks noChangeAspect="1"/>
          </p:cNvPicPr>
          <p:nvPr/>
        </p:nvPicPr>
        <p:blipFill>
          <a:blip r:embed="rId12"/>
          <a:stretch>
            <a:fillRect/>
          </a:stretch>
        </p:blipFill>
        <p:spPr>
          <a:xfrm>
            <a:off x="4260606" y="3436525"/>
            <a:ext cx="346661" cy="553780"/>
          </a:xfrm>
          <a:prstGeom prst="rect">
            <a:avLst/>
          </a:prstGeom>
        </p:spPr>
      </p:pic>
      <p:pic>
        <p:nvPicPr>
          <p:cNvPr id="1062" name="Immagine 1061" descr="Immagine che contiene cuore, rosso, creatività&#10;&#10;Descrizione generata automaticamente">
            <a:extLst>
              <a:ext uri="{FF2B5EF4-FFF2-40B4-BE49-F238E27FC236}">
                <a16:creationId xmlns:a16="http://schemas.microsoft.com/office/drawing/2014/main" id="{564C058A-39AE-6696-C704-8FB7806E3C4D}"/>
              </a:ext>
            </a:extLst>
          </p:cNvPr>
          <p:cNvPicPr>
            <a:picLocks noChangeAspect="1"/>
          </p:cNvPicPr>
          <p:nvPr/>
        </p:nvPicPr>
        <p:blipFill>
          <a:blip r:embed="rId12"/>
          <a:stretch>
            <a:fillRect/>
          </a:stretch>
        </p:blipFill>
        <p:spPr>
          <a:xfrm>
            <a:off x="5867955" y="3306913"/>
            <a:ext cx="346661" cy="553780"/>
          </a:xfrm>
          <a:prstGeom prst="rect">
            <a:avLst/>
          </a:prstGeom>
        </p:spPr>
      </p:pic>
      <p:pic>
        <p:nvPicPr>
          <p:cNvPr id="1063" name="Immagine 1062" descr="Immagine che contiene cuore, rosso, creatività&#10;&#10;Descrizione generata automaticamente">
            <a:extLst>
              <a:ext uri="{FF2B5EF4-FFF2-40B4-BE49-F238E27FC236}">
                <a16:creationId xmlns:a16="http://schemas.microsoft.com/office/drawing/2014/main" id="{F4649591-ADB5-D06C-D1D7-B3B1E3B47C4B}"/>
              </a:ext>
            </a:extLst>
          </p:cNvPr>
          <p:cNvPicPr>
            <a:picLocks noChangeAspect="1"/>
          </p:cNvPicPr>
          <p:nvPr/>
        </p:nvPicPr>
        <p:blipFill>
          <a:blip r:embed="rId12"/>
          <a:stretch>
            <a:fillRect/>
          </a:stretch>
        </p:blipFill>
        <p:spPr>
          <a:xfrm>
            <a:off x="6112027" y="2862978"/>
            <a:ext cx="346661" cy="553780"/>
          </a:xfrm>
          <a:prstGeom prst="rect">
            <a:avLst/>
          </a:prstGeom>
        </p:spPr>
      </p:pic>
      <p:pic>
        <p:nvPicPr>
          <p:cNvPr id="1064" name="Immagine 1063" descr="Immagine che contiene cuore, rosso, creatività&#10;&#10;Descrizione generata automaticamente">
            <a:extLst>
              <a:ext uri="{FF2B5EF4-FFF2-40B4-BE49-F238E27FC236}">
                <a16:creationId xmlns:a16="http://schemas.microsoft.com/office/drawing/2014/main" id="{BE5192F7-32B4-9F53-AD39-7B2A3D4B9AE0}"/>
              </a:ext>
            </a:extLst>
          </p:cNvPr>
          <p:cNvPicPr>
            <a:picLocks noChangeAspect="1"/>
          </p:cNvPicPr>
          <p:nvPr/>
        </p:nvPicPr>
        <p:blipFill>
          <a:blip r:embed="rId12"/>
          <a:stretch>
            <a:fillRect/>
          </a:stretch>
        </p:blipFill>
        <p:spPr>
          <a:xfrm>
            <a:off x="7588568" y="3633626"/>
            <a:ext cx="346661" cy="553780"/>
          </a:xfrm>
          <a:prstGeom prst="rect">
            <a:avLst/>
          </a:prstGeom>
        </p:spPr>
      </p:pic>
      <p:cxnSp>
        <p:nvCxnSpPr>
          <p:cNvPr id="5" name="Connettore diritto 4">
            <a:extLst>
              <a:ext uri="{FF2B5EF4-FFF2-40B4-BE49-F238E27FC236}">
                <a16:creationId xmlns:a16="http://schemas.microsoft.com/office/drawing/2014/main" id="{A842B8BB-DE46-2363-8854-C7FBF72E1075}"/>
              </a:ext>
            </a:extLst>
          </p:cNvPr>
          <p:cNvCxnSpPr>
            <a:cxnSpLocks/>
          </p:cNvCxnSpPr>
          <p:nvPr/>
        </p:nvCxnSpPr>
        <p:spPr>
          <a:xfrm>
            <a:off x="2219688" y="2469781"/>
            <a:ext cx="1191099" cy="0"/>
          </a:xfrm>
          <a:prstGeom prst="line">
            <a:avLst/>
          </a:prstGeom>
        </p:spPr>
        <p:style>
          <a:lnRef idx="1">
            <a:schemeClr val="dk1"/>
          </a:lnRef>
          <a:fillRef idx="0">
            <a:schemeClr val="dk1"/>
          </a:fillRef>
          <a:effectRef idx="0">
            <a:schemeClr val="dk1"/>
          </a:effectRef>
          <a:fontRef idx="minor">
            <a:schemeClr val="tx1"/>
          </a:fontRef>
        </p:style>
      </p:cxnSp>
      <p:cxnSp>
        <p:nvCxnSpPr>
          <p:cNvPr id="7" name="Connettore diritto 6">
            <a:extLst>
              <a:ext uri="{FF2B5EF4-FFF2-40B4-BE49-F238E27FC236}">
                <a16:creationId xmlns:a16="http://schemas.microsoft.com/office/drawing/2014/main" id="{12EA3B90-12B0-4586-B31B-F9635AD8256A}"/>
              </a:ext>
            </a:extLst>
          </p:cNvPr>
          <p:cNvCxnSpPr>
            <a:cxnSpLocks/>
          </p:cNvCxnSpPr>
          <p:nvPr/>
        </p:nvCxnSpPr>
        <p:spPr>
          <a:xfrm>
            <a:off x="1189366" y="3592530"/>
            <a:ext cx="1191099" cy="0"/>
          </a:xfrm>
          <a:prstGeom prst="line">
            <a:avLst/>
          </a:prstGeom>
        </p:spPr>
        <p:style>
          <a:lnRef idx="1">
            <a:schemeClr val="dk1"/>
          </a:lnRef>
          <a:fillRef idx="0">
            <a:schemeClr val="dk1"/>
          </a:fillRef>
          <a:effectRef idx="0">
            <a:schemeClr val="dk1"/>
          </a:effectRef>
          <a:fontRef idx="minor">
            <a:schemeClr val="tx1"/>
          </a:fontRef>
        </p:style>
      </p:cxnSp>
      <p:cxnSp>
        <p:nvCxnSpPr>
          <p:cNvPr id="8" name="Connettore diritto 7">
            <a:extLst>
              <a:ext uri="{FF2B5EF4-FFF2-40B4-BE49-F238E27FC236}">
                <a16:creationId xmlns:a16="http://schemas.microsoft.com/office/drawing/2014/main" id="{3E03B0A4-E402-4917-A175-4AD040EFB5C7}"/>
              </a:ext>
            </a:extLst>
          </p:cNvPr>
          <p:cNvCxnSpPr>
            <a:cxnSpLocks/>
          </p:cNvCxnSpPr>
          <p:nvPr/>
        </p:nvCxnSpPr>
        <p:spPr>
          <a:xfrm>
            <a:off x="1353403" y="4944824"/>
            <a:ext cx="1191099" cy="0"/>
          </a:xfrm>
          <a:prstGeom prst="line">
            <a:avLst/>
          </a:prstGeom>
        </p:spPr>
        <p:style>
          <a:lnRef idx="1">
            <a:schemeClr val="dk1"/>
          </a:lnRef>
          <a:fillRef idx="0">
            <a:schemeClr val="dk1"/>
          </a:fillRef>
          <a:effectRef idx="0">
            <a:schemeClr val="dk1"/>
          </a:effectRef>
          <a:fontRef idx="minor">
            <a:schemeClr val="tx1"/>
          </a:fontRef>
        </p:style>
      </p:cxnSp>
      <p:cxnSp>
        <p:nvCxnSpPr>
          <p:cNvPr id="10" name="Connettore diritto 9">
            <a:extLst>
              <a:ext uri="{FF2B5EF4-FFF2-40B4-BE49-F238E27FC236}">
                <a16:creationId xmlns:a16="http://schemas.microsoft.com/office/drawing/2014/main" id="{87F889FE-9F5C-9C5F-6631-1388A685D674}"/>
              </a:ext>
            </a:extLst>
          </p:cNvPr>
          <p:cNvCxnSpPr>
            <a:cxnSpLocks/>
          </p:cNvCxnSpPr>
          <p:nvPr/>
        </p:nvCxnSpPr>
        <p:spPr>
          <a:xfrm>
            <a:off x="921726" y="6255946"/>
            <a:ext cx="1191099" cy="0"/>
          </a:xfrm>
          <a:prstGeom prst="line">
            <a:avLst/>
          </a:prstGeom>
        </p:spPr>
        <p:style>
          <a:lnRef idx="1">
            <a:schemeClr val="dk1"/>
          </a:lnRef>
          <a:fillRef idx="0">
            <a:schemeClr val="dk1"/>
          </a:fillRef>
          <a:effectRef idx="0">
            <a:schemeClr val="dk1"/>
          </a:effectRef>
          <a:fontRef idx="minor">
            <a:schemeClr val="tx1"/>
          </a:fontRef>
        </p:style>
      </p:cxnSp>
      <p:cxnSp>
        <p:nvCxnSpPr>
          <p:cNvPr id="11" name="Connettore diritto 10">
            <a:extLst>
              <a:ext uri="{FF2B5EF4-FFF2-40B4-BE49-F238E27FC236}">
                <a16:creationId xmlns:a16="http://schemas.microsoft.com/office/drawing/2014/main" id="{A04BDBB8-4751-DEA7-837E-1A96B38141C8}"/>
              </a:ext>
            </a:extLst>
          </p:cNvPr>
          <p:cNvCxnSpPr>
            <a:cxnSpLocks/>
          </p:cNvCxnSpPr>
          <p:nvPr/>
        </p:nvCxnSpPr>
        <p:spPr>
          <a:xfrm>
            <a:off x="3252853" y="6399586"/>
            <a:ext cx="1191099" cy="0"/>
          </a:xfrm>
          <a:prstGeom prst="line">
            <a:avLst/>
          </a:prstGeom>
        </p:spPr>
        <p:style>
          <a:lnRef idx="1">
            <a:schemeClr val="dk1"/>
          </a:lnRef>
          <a:fillRef idx="0">
            <a:schemeClr val="dk1"/>
          </a:fillRef>
          <a:effectRef idx="0">
            <a:schemeClr val="dk1"/>
          </a:effectRef>
          <a:fontRef idx="minor">
            <a:schemeClr val="tx1"/>
          </a:fontRef>
        </p:style>
      </p:cxnSp>
      <p:cxnSp>
        <p:nvCxnSpPr>
          <p:cNvPr id="12" name="Connettore diritto 11">
            <a:extLst>
              <a:ext uri="{FF2B5EF4-FFF2-40B4-BE49-F238E27FC236}">
                <a16:creationId xmlns:a16="http://schemas.microsoft.com/office/drawing/2014/main" id="{70502F8A-6508-E171-41C8-DB2AC2CA5D05}"/>
              </a:ext>
            </a:extLst>
          </p:cNvPr>
          <p:cNvCxnSpPr>
            <a:cxnSpLocks/>
          </p:cNvCxnSpPr>
          <p:nvPr/>
        </p:nvCxnSpPr>
        <p:spPr>
          <a:xfrm>
            <a:off x="9773869" y="5552184"/>
            <a:ext cx="1191099" cy="0"/>
          </a:xfrm>
          <a:prstGeom prst="line">
            <a:avLst/>
          </a:prstGeom>
        </p:spPr>
        <p:style>
          <a:lnRef idx="1">
            <a:schemeClr val="dk1"/>
          </a:lnRef>
          <a:fillRef idx="0">
            <a:schemeClr val="dk1"/>
          </a:fillRef>
          <a:effectRef idx="0">
            <a:schemeClr val="dk1"/>
          </a:effectRef>
          <a:fontRef idx="minor">
            <a:schemeClr val="tx1"/>
          </a:fontRef>
        </p:style>
      </p:cxnSp>
      <p:cxnSp>
        <p:nvCxnSpPr>
          <p:cNvPr id="18" name="Connettore diritto 17">
            <a:extLst>
              <a:ext uri="{FF2B5EF4-FFF2-40B4-BE49-F238E27FC236}">
                <a16:creationId xmlns:a16="http://schemas.microsoft.com/office/drawing/2014/main" id="{A3337E2D-927A-6394-1100-A08F72D627EF}"/>
              </a:ext>
            </a:extLst>
          </p:cNvPr>
          <p:cNvCxnSpPr>
            <a:cxnSpLocks/>
          </p:cNvCxnSpPr>
          <p:nvPr/>
        </p:nvCxnSpPr>
        <p:spPr>
          <a:xfrm>
            <a:off x="10047259" y="2577352"/>
            <a:ext cx="1191099" cy="0"/>
          </a:xfrm>
          <a:prstGeom prst="line">
            <a:avLst/>
          </a:prstGeom>
        </p:spPr>
        <p:style>
          <a:lnRef idx="1">
            <a:schemeClr val="dk1"/>
          </a:lnRef>
          <a:fillRef idx="0">
            <a:schemeClr val="dk1"/>
          </a:fillRef>
          <a:effectRef idx="0">
            <a:schemeClr val="dk1"/>
          </a:effectRef>
          <a:fontRef idx="minor">
            <a:schemeClr val="tx1"/>
          </a:fontRef>
        </p:style>
      </p:cxnSp>
      <p:sp>
        <p:nvSpPr>
          <p:cNvPr id="24" name="CasellaDiTesto 23">
            <a:extLst>
              <a:ext uri="{FF2B5EF4-FFF2-40B4-BE49-F238E27FC236}">
                <a16:creationId xmlns:a16="http://schemas.microsoft.com/office/drawing/2014/main" id="{135CADB0-FB88-47DD-E628-BCA524F9B759}"/>
              </a:ext>
            </a:extLst>
          </p:cNvPr>
          <p:cNvSpPr txBox="1"/>
          <p:nvPr/>
        </p:nvSpPr>
        <p:spPr>
          <a:xfrm>
            <a:off x="10313416" y="2115686"/>
            <a:ext cx="1336324" cy="461665"/>
          </a:xfrm>
          <a:prstGeom prst="rect">
            <a:avLst/>
          </a:prstGeom>
          <a:noFill/>
        </p:spPr>
        <p:txBody>
          <a:bodyPr wrap="square" rtlCol="0">
            <a:spAutoFit/>
          </a:bodyPr>
          <a:lstStyle/>
          <a:p>
            <a:pPr marL="171450" indent="-171450">
              <a:buFont typeface="Arial" panose="020B0604020202020204" pitchFamily="34" charset="0"/>
              <a:buChar char="•"/>
            </a:pPr>
            <a:r>
              <a:rPr lang="it-IT" sz="1200" b="1" dirty="0" err="1">
                <a:latin typeface="Georgia" panose="02040502050405020303" pitchFamily="18" charset="0"/>
              </a:rPr>
              <a:t>Valuation</a:t>
            </a:r>
            <a:r>
              <a:rPr lang="it-IT" sz="1200" b="1" dirty="0">
                <a:latin typeface="Georgia" panose="02040502050405020303" pitchFamily="18" charset="0"/>
              </a:rPr>
              <a:t> $2.0B</a:t>
            </a:r>
          </a:p>
        </p:txBody>
      </p:sp>
      <p:sp>
        <p:nvSpPr>
          <p:cNvPr id="26" name="CasellaDiTesto 25">
            <a:extLst>
              <a:ext uri="{FF2B5EF4-FFF2-40B4-BE49-F238E27FC236}">
                <a16:creationId xmlns:a16="http://schemas.microsoft.com/office/drawing/2014/main" id="{B2AA25A5-3FFF-E811-1DE6-987D03EB4714}"/>
              </a:ext>
            </a:extLst>
          </p:cNvPr>
          <p:cNvSpPr txBox="1"/>
          <p:nvPr/>
        </p:nvSpPr>
        <p:spPr>
          <a:xfrm>
            <a:off x="9532670" y="5080245"/>
            <a:ext cx="1336324" cy="461665"/>
          </a:xfrm>
          <a:prstGeom prst="rect">
            <a:avLst/>
          </a:prstGeom>
          <a:noFill/>
        </p:spPr>
        <p:txBody>
          <a:bodyPr wrap="square" rtlCol="0">
            <a:spAutoFit/>
          </a:bodyPr>
          <a:lstStyle/>
          <a:p>
            <a:pPr marL="171450" indent="-171450">
              <a:buFont typeface="Arial" panose="020B0604020202020204" pitchFamily="34" charset="0"/>
              <a:buChar char="•"/>
            </a:pPr>
            <a:r>
              <a:rPr lang="it-IT" sz="1200" b="1" dirty="0" err="1">
                <a:latin typeface="Georgia" panose="02040502050405020303" pitchFamily="18" charset="0"/>
              </a:rPr>
              <a:t>Valuation</a:t>
            </a:r>
            <a:r>
              <a:rPr lang="it-IT" sz="1200" b="1" dirty="0">
                <a:latin typeface="Georgia" panose="02040502050405020303" pitchFamily="18" charset="0"/>
              </a:rPr>
              <a:t> $7.0B</a:t>
            </a:r>
          </a:p>
        </p:txBody>
      </p:sp>
      <p:sp>
        <p:nvSpPr>
          <p:cNvPr id="27" name="CasellaDiTesto 26">
            <a:extLst>
              <a:ext uri="{FF2B5EF4-FFF2-40B4-BE49-F238E27FC236}">
                <a16:creationId xmlns:a16="http://schemas.microsoft.com/office/drawing/2014/main" id="{14261218-34A2-69C0-361E-7EE0C135D32C}"/>
              </a:ext>
            </a:extLst>
          </p:cNvPr>
          <p:cNvSpPr txBox="1"/>
          <p:nvPr/>
        </p:nvSpPr>
        <p:spPr>
          <a:xfrm>
            <a:off x="1205663" y="5790078"/>
            <a:ext cx="1336324" cy="461665"/>
          </a:xfrm>
          <a:prstGeom prst="rect">
            <a:avLst/>
          </a:prstGeom>
          <a:noFill/>
        </p:spPr>
        <p:txBody>
          <a:bodyPr wrap="square" rtlCol="0">
            <a:spAutoFit/>
          </a:bodyPr>
          <a:lstStyle/>
          <a:p>
            <a:pPr marL="171450" indent="-171450">
              <a:buFont typeface="Arial" panose="020B0604020202020204" pitchFamily="34" charset="0"/>
              <a:buChar char="•"/>
            </a:pPr>
            <a:r>
              <a:rPr lang="it-IT" sz="1200" b="1" dirty="0" err="1">
                <a:latin typeface="Georgia" panose="02040502050405020303" pitchFamily="18" charset="0"/>
              </a:rPr>
              <a:t>Valuation</a:t>
            </a:r>
            <a:r>
              <a:rPr lang="it-IT" sz="1200" b="1" dirty="0">
                <a:latin typeface="Georgia" panose="02040502050405020303" pitchFamily="18" charset="0"/>
              </a:rPr>
              <a:t> $1.6B</a:t>
            </a:r>
          </a:p>
        </p:txBody>
      </p:sp>
      <p:sp>
        <p:nvSpPr>
          <p:cNvPr id="28" name="CasellaDiTesto 27">
            <a:extLst>
              <a:ext uri="{FF2B5EF4-FFF2-40B4-BE49-F238E27FC236}">
                <a16:creationId xmlns:a16="http://schemas.microsoft.com/office/drawing/2014/main" id="{8070B093-FDB9-DD80-660C-3BFBEDC0E9D2}"/>
              </a:ext>
            </a:extLst>
          </p:cNvPr>
          <p:cNvSpPr txBox="1"/>
          <p:nvPr/>
        </p:nvSpPr>
        <p:spPr>
          <a:xfrm>
            <a:off x="3400679" y="5933084"/>
            <a:ext cx="1336324" cy="461665"/>
          </a:xfrm>
          <a:prstGeom prst="rect">
            <a:avLst/>
          </a:prstGeom>
          <a:noFill/>
        </p:spPr>
        <p:txBody>
          <a:bodyPr wrap="square" rtlCol="0">
            <a:spAutoFit/>
          </a:bodyPr>
          <a:lstStyle/>
          <a:p>
            <a:pPr marL="171450" indent="-171450">
              <a:buFont typeface="Arial" panose="020B0604020202020204" pitchFamily="34" charset="0"/>
              <a:buChar char="•"/>
            </a:pPr>
            <a:r>
              <a:rPr lang="it-IT" sz="1200" b="1" dirty="0" err="1">
                <a:latin typeface="Georgia" panose="02040502050405020303" pitchFamily="18" charset="0"/>
              </a:rPr>
              <a:t>Valuation</a:t>
            </a:r>
            <a:r>
              <a:rPr lang="it-IT" sz="1200" b="1" dirty="0">
                <a:latin typeface="Georgia" panose="02040502050405020303" pitchFamily="18" charset="0"/>
              </a:rPr>
              <a:t> $4.8B</a:t>
            </a:r>
          </a:p>
        </p:txBody>
      </p:sp>
      <p:sp>
        <p:nvSpPr>
          <p:cNvPr id="29" name="CasellaDiTesto 28">
            <a:extLst>
              <a:ext uri="{FF2B5EF4-FFF2-40B4-BE49-F238E27FC236}">
                <a16:creationId xmlns:a16="http://schemas.microsoft.com/office/drawing/2014/main" id="{C0B63BA4-BFA6-80AC-7345-2A060CD41531}"/>
              </a:ext>
            </a:extLst>
          </p:cNvPr>
          <p:cNvSpPr txBox="1"/>
          <p:nvPr/>
        </p:nvSpPr>
        <p:spPr>
          <a:xfrm>
            <a:off x="1440969" y="4461102"/>
            <a:ext cx="1336324" cy="461665"/>
          </a:xfrm>
          <a:prstGeom prst="rect">
            <a:avLst/>
          </a:prstGeom>
          <a:noFill/>
        </p:spPr>
        <p:txBody>
          <a:bodyPr wrap="square" rtlCol="0">
            <a:spAutoFit/>
          </a:bodyPr>
          <a:lstStyle/>
          <a:p>
            <a:pPr marL="171450" indent="-171450">
              <a:buFont typeface="Arial" panose="020B0604020202020204" pitchFamily="34" charset="0"/>
              <a:buChar char="•"/>
            </a:pPr>
            <a:r>
              <a:rPr lang="it-IT" sz="1200" b="1" dirty="0" err="1">
                <a:latin typeface="Georgia" panose="02040502050405020303" pitchFamily="18" charset="0"/>
              </a:rPr>
              <a:t>Valuation</a:t>
            </a:r>
            <a:r>
              <a:rPr lang="it-IT" sz="1200" b="1" dirty="0">
                <a:latin typeface="Georgia" panose="02040502050405020303" pitchFamily="18" charset="0"/>
              </a:rPr>
              <a:t> $3.0B</a:t>
            </a:r>
          </a:p>
        </p:txBody>
      </p:sp>
      <p:sp>
        <p:nvSpPr>
          <p:cNvPr id="30" name="CasellaDiTesto 29">
            <a:extLst>
              <a:ext uri="{FF2B5EF4-FFF2-40B4-BE49-F238E27FC236}">
                <a16:creationId xmlns:a16="http://schemas.microsoft.com/office/drawing/2014/main" id="{3C4E57E6-34B4-CA71-1153-A5E05DBCAFB4}"/>
              </a:ext>
            </a:extLst>
          </p:cNvPr>
          <p:cNvSpPr txBox="1"/>
          <p:nvPr/>
        </p:nvSpPr>
        <p:spPr>
          <a:xfrm>
            <a:off x="1642371" y="3106809"/>
            <a:ext cx="1336324" cy="461665"/>
          </a:xfrm>
          <a:prstGeom prst="rect">
            <a:avLst/>
          </a:prstGeom>
          <a:noFill/>
        </p:spPr>
        <p:txBody>
          <a:bodyPr wrap="square" rtlCol="0">
            <a:spAutoFit/>
          </a:bodyPr>
          <a:lstStyle/>
          <a:p>
            <a:pPr marL="171450" indent="-171450">
              <a:buFont typeface="Arial" panose="020B0604020202020204" pitchFamily="34" charset="0"/>
              <a:buChar char="•"/>
            </a:pPr>
            <a:r>
              <a:rPr lang="it-IT" sz="1200" b="1" dirty="0" err="1">
                <a:latin typeface="Georgia" panose="02040502050405020303" pitchFamily="18" charset="0"/>
              </a:rPr>
              <a:t>Valuation</a:t>
            </a:r>
            <a:r>
              <a:rPr lang="it-IT" sz="1200" b="1" dirty="0">
                <a:latin typeface="Georgia" panose="02040502050405020303" pitchFamily="18" charset="0"/>
              </a:rPr>
              <a:t> $1.8B</a:t>
            </a:r>
          </a:p>
        </p:txBody>
      </p:sp>
      <p:sp>
        <p:nvSpPr>
          <p:cNvPr id="31" name="CasellaDiTesto 30">
            <a:extLst>
              <a:ext uri="{FF2B5EF4-FFF2-40B4-BE49-F238E27FC236}">
                <a16:creationId xmlns:a16="http://schemas.microsoft.com/office/drawing/2014/main" id="{9642315C-3D41-E1C7-4465-EEA0769CBFF1}"/>
              </a:ext>
            </a:extLst>
          </p:cNvPr>
          <p:cNvSpPr txBox="1"/>
          <p:nvPr/>
        </p:nvSpPr>
        <p:spPr>
          <a:xfrm>
            <a:off x="4434156" y="1316633"/>
            <a:ext cx="1336324" cy="461665"/>
          </a:xfrm>
          <a:prstGeom prst="rect">
            <a:avLst/>
          </a:prstGeom>
          <a:noFill/>
        </p:spPr>
        <p:txBody>
          <a:bodyPr wrap="square" rtlCol="0">
            <a:spAutoFit/>
          </a:bodyPr>
          <a:lstStyle/>
          <a:p>
            <a:pPr marL="171450" indent="-171450">
              <a:buFont typeface="Arial" panose="020B0604020202020204" pitchFamily="34" charset="0"/>
              <a:buChar char="•"/>
            </a:pPr>
            <a:r>
              <a:rPr lang="it-IT" sz="1200" b="1" dirty="0" err="1">
                <a:latin typeface="Georgia" panose="02040502050405020303" pitchFamily="18" charset="0"/>
              </a:rPr>
              <a:t>Valuation</a:t>
            </a:r>
            <a:r>
              <a:rPr lang="it-IT" sz="1200" b="1" dirty="0">
                <a:latin typeface="Georgia" panose="02040502050405020303" pitchFamily="18" charset="0"/>
              </a:rPr>
              <a:t> $6.4B</a:t>
            </a:r>
          </a:p>
        </p:txBody>
      </p:sp>
      <p:sp>
        <p:nvSpPr>
          <p:cNvPr id="32" name="CasellaDiTesto 31">
            <a:extLst>
              <a:ext uri="{FF2B5EF4-FFF2-40B4-BE49-F238E27FC236}">
                <a16:creationId xmlns:a16="http://schemas.microsoft.com/office/drawing/2014/main" id="{FFE02CC0-DDE2-41D1-D0FA-203A10F33790}"/>
              </a:ext>
            </a:extLst>
          </p:cNvPr>
          <p:cNvSpPr txBox="1"/>
          <p:nvPr/>
        </p:nvSpPr>
        <p:spPr>
          <a:xfrm>
            <a:off x="2203861" y="1991308"/>
            <a:ext cx="1336324" cy="461665"/>
          </a:xfrm>
          <a:prstGeom prst="rect">
            <a:avLst/>
          </a:prstGeom>
          <a:noFill/>
        </p:spPr>
        <p:txBody>
          <a:bodyPr wrap="square" rtlCol="0">
            <a:spAutoFit/>
          </a:bodyPr>
          <a:lstStyle/>
          <a:p>
            <a:pPr marL="171450" indent="-171450">
              <a:buFont typeface="Arial" panose="020B0604020202020204" pitchFamily="34" charset="0"/>
              <a:buChar char="•"/>
            </a:pPr>
            <a:r>
              <a:rPr lang="it-IT" sz="1200" b="1" dirty="0" err="1">
                <a:latin typeface="Georgia" panose="02040502050405020303" pitchFamily="18" charset="0"/>
              </a:rPr>
              <a:t>Valuation</a:t>
            </a:r>
            <a:r>
              <a:rPr lang="it-IT" sz="1200" b="1" dirty="0">
                <a:latin typeface="Georgia" panose="02040502050405020303" pitchFamily="18" charset="0"/>
              </a:rPr>
              <a:t> $1.5B</a:t>
            </a:r>
          </a:p>
        </p:txBody>
      </p:sp>
      <p:sp>
        <p:nvSpPr>
          <p:cNvPr id="14" name="Segnaposto data 13">
            <a:extLst>
              <a:ext uri="{FF2B5EF4-FFF2-40B4-BE49-F238E27FC236}">
                <a16:creationId xmlns:a16="http://schemas.microsoft.com/office/drawing/2014/main" id="{7AD1F750-C21E-C165-78EC-3D701CF7C967}"/>
              </a:ext>
            </a:extLst>
          </p:cNvPr>
          <p:cNvSpPr>
            <a:spLocks noGrp="1"/>
          </p:cNvSpPr>
          <p:nvPr>
            <p:ph type="dt" sz="half" idx="10"/>
          </p:nvPr>
        </p:nvSpPr>
        <p:spPr/>
        <p:txBody>
          <a:bodyPr/>
          <a:lstStyle/>
          <a:p>
            <a:pPr rtl="0"/>
            <a:r>
              <a:rPr lang="it-IT" noProof="0"/>
              <a:t>20/06/2023</a:t>
            </a:r>
          </a:p>
        </p:txBody>
      </p:sp>
      <p:sp>
        <p:nvSpPr>
          <p:cNvPr id="16" name="Segnaposto numero diapositiva 15">
            <a:extLst>
              <a:ext uri="{FF2B5EF4-FFF2-40B4-BE49-F238E27FC236}">
                <a16:creationId xmlns:a16="http://schemas.microsoft.com/office/drawing/2014/main" id="{0EAD86E7-1337-6E2D-01E5-9139A54113B6}"/>
              </a:ext>
            </a:extLst>
          </p:cNvPr>
          <p:cNvSpPr>
            <a:spLocks noGrp="1"/>
          </p:cNvSpPr>
          <p:nvPr>
            <p:ph type="sldNum" sz="quarter" idx="12"/>
          </p:nvPr>
        </p:nvSpPr>
        <p:spPr/>
        <p:txBody>
          <a:bodyPr/>
          <a:lstStyle/>
          <a:p>
            <a:pPr rtl="0"/>
            <a:fld id="{D8DA9DAA-006C-4F4B-980E-E3DF019B24E2}" type="slidenum">
              <a:rPr lang="it-IT" noProof="0" smtClean="0"/>
              <a:t>12</a:t>
            </a:fld>
            <a:endParaRPr lang="it-IT" noProof="0"/>
          </a:p>
        </p:txBody>
      </p:sp>
    </p:spTree>
    <p:extLst>
      <p:ext uri="{BB962C8B-B14F-4D97-AF65-F5344CB8AC3E}">
        <p14:creationId xmlns:p14="http://schemas.microsoft.com/office/powerpoint/2010/main" val="13811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40000"/>
                <a:lumOff val="60000"/>
              </a:schemeClr>
            </a:gs>
            <a:gs pos="0">
              <a:schemeClr val="accent2">
                <a:alpha val="0"/>
              </a:schemeClr>
            </a:gs>
          </a:gsLst>
          <a:lin ang="2700000" scaled="1"/>
        </a:gradFill>
        <a:effectLst/>
      </p:bgPr>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7E2D7899-06FD-7792-A11F-04EFA0F9A025}"/>
              </a:ext>
            </a:extLst>
          </p:cNvPr>
          <p:cNvSpPr/>
          <p:nvPr/>
        </p:nvSpPr>
        <p:spPr>
          <a:xfrm>
            <a:off x="327832" y="2013281"/>
            <a:ext cx="1907956" cy="421285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ottotitolo 2">
            <a:extLst>
              <a:ext uri="{FF2B5EF4-FFF2-40B4-BE49-F238E27FC236}">
                <a16:creationId xmlns:a16="http://schemas.microsoft.com/office/drawing/2014/main" id="{8A4B79A6-26F1-C0E2-CB14-0D4194E35A59}"/>
              </a:ext>
            </a:extLst>
          </p:cNvPr>
          <p:cNvSpPr txBox="1">
            <a:spLocks/>
          </p:cNvSpPr>
          <p:nvPr/>
        </p:nvSpPr>
        <p:spPr>
          <a:xfrm>
            <a:off x="4822898" y="6509768"/>
            <a:ext cx="2546203" cy="202773"/>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762000" eaLnBrk="0" hangingPunct="0"/>
            <a:r>
              <a:rPr lang="en-US" sz="1000" kern="100" dirty="0">
                <a:solidFill>
                  <a:schemeClr val="tx1">
                    <a:lumMod val="65000"/>
                    <a:lumOff val="35000"/>
                  </a:schemeClr>
                </a:solidFill>
                <a:effectLst/>
                <a:latin typeface="Georgia" panose="02040502050405020303" pitchFamily="18" charset="0"/>
                <a:ea typeface="Calibri" panose="020F0502020204030204" pitchFamily="34" charset="0"/>
                <a:cs typeface="Times New Roman" panose="02020603050405020304" pitchFamily="18" charset="0"/>
              </a:rPr>
              <a:t>Healthcare Industry</a:t>
            </a:r>
            <a:r>
              <a:rPr lang="it-IT" sz="1000" dirty="0">
                <a:solidFill>
                  <a:schemeClr val="tx1">
                    <a:lumMod val="65000"/>
                    <a:lumOff val="35000"/>
                  </a:schemeClr>
                </a:solidFill>
                <a:latin typeface="Georgia" panose="02040502050405020303" pitchFamily="18" charset="0"/>
              </a:rPr>
              <a:t> – Digital Healthcare</a:t>
            </a:r>
            <a:endParaRPr lang="en-US" sz="1000" dirty="0">
              <a:solidFill>
                <a:schemeClr val="tx1">
                  <a:lumMod val="65000"/>
                  <a:lumOff val="35000"/>
                </a:schemeClr>
              </a:solidFill>
              <a:latin typeface="Georgia" panose="02040502050405020303" pitchFamily="18" charset="0"/>
            </a:endParaRPr>
          </a:p>
          <a:p>
            <a:pPr algn="l" defTabSz="762000" eaLnBrk="0" hangingPunct="0">
              <a:lnSpc>
                <a:spcPct val="90000"/>
              </a:lnSpc>
            </a:pPr>
            <a:endParaRPr lang="en-US" sz="1000" dirty="0">
              <a:solidFill>
                <a:schemeClr val="tx1">
                  <a:lumMod val="65000"/>
                  <a:lumOff val="35000"/>
                </a:schemeClr>
              </a:solidFill>
              <a:latin typeface="Georgia" panose="02040502050405020303" pitchFamily="18" charset="0"/>
            </a:endParaRPr>
          </a:p>
        </p:txBody>
      </p:sp>
      <p:sp>
        <p:nvSpPr>
          <p:cNvPr id="9" name="Titolo 8">
            <a:extLst>
              <a:ext uri="{FF2B5EF4-FFF2-40B4-BE49-F238E27FC236}">
                <a16:creationId xmlns:a16="http://schemas.microsoft.com/office/drawing/2014/main" id="{BDDD4BA7-E168-8E41-2C99-83B5448F4B5F}"/>
              </a:ext>
            </a:extLst>
          </p:cNvPr>
          <p:cNvSpPr txBox="1">
            <a:spLocks/>
          </p:cNvSpPr>
          <p:nvPr/>
        </p:nvSpPr>
        <p:spPr>
          <a:xfrm>
            <a:off x="511012" y="310377"/>
            <a:ext cx="10515600" cy="107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3">
                    <a:lumMod val="50000"/>
                  </a:schemeClr>
                </a:solidFill>
                <a:latin typeface="Imprint MT Shadow" panose="04020605060303030202" pitchFamily="82" charset="0"/>
              </a:rPr>
              <a:t>2. Focus On Healthcare Unicorn</a:t>
            </a:r>
          </a:p>
        </p:txBody>
      </p:sp>
      <p:sp>
        <p:nvSpPr>
          <p:cNvPr id="40" name="CasellaDiTesto 39">
            <a:extLst>
              <a:ext uri="{FF2B5EF4-FFF2-40B4-BE49-F238E27FC236}">
                <a16:creationId xmlns:a16="http://schemas.microsoft.com/office/drawing/2014/main" id="{4A81F0C8-ABAE-9499-65C1-891971EE617C}"/>
              </a:ext>
            </a:extLst>
          </p:cNvPr>
          <p:cNvSpPr txBox="1"/>
          <p:nvPr/>
        </p:nvSpPr>
        <p:spPr>
          <a:xfrm>
            <a:off x="1165388" y="1050654"/>
            <a:ext cx="10188412" cy="668196"/>
          </a:xfrm>
          <a:prstGeom prst="rect">
            <a:avLst/>
          </a:prstGeom>
          <a:noFill/>
        </p:spPr>
        <p:txBody>
          <a:bodyPr wrap="square">
            <a:spAutoFit/>
          </a:bodyPr>
          <a:lstStyle/>
          <a:p>
            <a:pPr algn="l">
              <a:lnSpc>
                <a:spcPct val="150000"/>
              </a:lnSpc>
            </a:pPr>
            <a:r>
              <a:rPr lang="it-IT" sz="2800" dirty="0">
                <a:solidFill>
                  <a:schemeClr val="accent3">
                    <a:lumMod val="50000"/>
                  </a:schemeClr>
                </a:solidFill>
                <a:latin typeface="Imprint MT Shadow" panose="04020605060303030202" pitchFamily="82" charset="0"/>
              </a:rPr>
              <a:t>Startups – </a:t>
            </a:r>
            <a:r>
              <a:rPr lang="en-US" sz="2800" dirty="0">
                <a:solidFill>
                  <a:schemeClr val="accent3">
                    <a:lumMod val="50000"/>
                  </a:schemeClr>
                </a:solidFill>
                <a:latin typeface="Imprint MT Shadow" panose="04020605060303030202" pitchFamily="82" charset="0"/>
              </a:rPr>
              <a:t>PESTEL Analysis of Telemedicine sector</a:t>
            </a:r>
            <a:endParaRPr lang="it-IT" sz="2800" dirty="0">
              <a:solidFill>
                <a:schemeClr val="accent3">
                  <a:lumMod val="50000"/>
                </a:schemeClr>
              </a:solidFill>
              <a:latin typeface="Imprint MT Shadow" panose="04020605060303030202" pitchFamily="82" charset="0"/>
            </a:endParaRPr>
          </a:p>
        </p:txBody>
      </p:sp>
      <p:sp>
        <p:nvSpPr>
          <p:cNvPr id="16" name="CasellaDiTesto 15">
            <a:extLst>
              <a:ext uri="{FF2B5EF4-FFF2-40B4-BE49-F238E27FC236}">
                <a16:creationId xmlns:a16="http://schemas.microsoft.com/office/drawing/2014/main" id="{52129161-B0E3-032F-AD2E-E85CCF297B1D}"/>
              </a:ext>
            </a:extLst>
          </p:cNvPr>
          <p:cNvSpPr txBox="1"/>
          <p:nvPr/>
        </p:nvSpPr>
        <p:spPr>
          <a:xfrm>
            <a:off x="366613" y="2918383"/>
            <a:ext cx="1826516" cy="3308598"/>
          </a:xfrm>
          <a:prstGeom prst="rect">
            <a:avLst/>
          </a:prstGeom>
          <a:noFill/>
        </p:spPr>
        <p:txBody>
          <a:bodyPr wrap="square" rtlCol="0">
            <a:spAutoFit/>
          </a:bodyPr>
          <a:lstStyle/>
          <a:p>
            <a:pPr marL="171450" indent="-171450">
              <a:buFont typeface="Arial" panose="020B0604020202020204" pitchFamily="34" charset="0"/>
              <a:buChar char="•"/>
            </a:pPr>
            <a:r>
              <a:rPr lang="en-US" sz="1100" b="1" dirty="0">
                <a:solidFill>
                  <a:schemeClr val="tx1">
                    <a:lumMod val="65000"/>
                    <a:lumOff val="35000"/>
                  </a:schemeClr>
                </a:solidFill>
                <a:latin typeface="Georgia" panose="02040502050405020303" pitchFamily="18" charset="0"/>
              </a:rPr>
              <a:t>Political Regulation: </a:t>
            </a:r>
            <a:r>
              <a:rPr lang="en-US" sz="1100" dirty="0">
                <a:solidFill>
                  <a:schemeClr val="tx1">
                    <a:lumMod val="65000"/>
                    <a:lumOff val="35000"/>
                  </a:schemeClr>
                </a:solidFill>
                <a:latin typeface="Georgia" panose="02040502050405020303" pitchFamily="18" charset="0"/>
              </a:rPr>
              <a:t>Government laws can influence the adoption of telemedicine. For instance, data privacy regulations and national policies play a role in shaping the implementation of telemedicine.</a:t>
            </a:r>
          </a:p>
          <a:p>
            <a:pPr marL="171450" indent="-171450">
              <a:buFont typeface="Arial" panose="020B0604020202020204" pitchFamily="34" charset="0"/>
              <a:buChar char="•"/>
            </a:pPr>
            <a:endParaRPr lang="en-US" sz="1100" b="1" dirty="0">
              <a:solidFill>
                <a:schemeClr val="tx1">
                  <a:lumMod val="65000"/>
                  <a:lumOff val="35000"/>
                </a:schemeClr>
              </a:solidFill>
              <a:latin typeface="Georgia" panose="02040502050405020303" pitchFamily="18" charset="0"/>
            </a:endParaRPr>
          </a:p>
          <a:p>
            <a:pPr marL="171450" indent="-171450">
              <a:buFont typeface="Arial" panose="020B0604020202020204" pitchFamily="34" charset="0"/>
              <a:buChar char="•"/>
            </a:pPr>
            <a:r>
              <a:rPr lang="en-US" sz="1100" b="1" dirty="0">
                <a:solidFill>
                  <a:schemeClr val="tx1">
                    <a:lumMod val="65000"/>
                    <a:lumOff val="35000"/>
                  </a:schemeClr>
                </a:solidFill>
                <a:latin typeface="Georgia" panose="02040502050405020303" pitchFamily="18" charset="0"/>
              </a:rPr>
              <a:t>Healthcare policies: </a:t>
            </a:r>
            <a:r>
              <a:rPr lang="en-US" sz="1100" dirty="0">
                <a:solidFill>
                  <a:schemeClr val="tx1">
                    <a:lumMod val="65000"/>
                    <a:lumOff val="35000"/>
                  </a:schemeClr>
                </a:solidFill>
                <a:latin typeface="Georgia" panose="02040502050405020303" pitchFamily="18" charset="0"/>
              </a:rPr>
              <a:t>Government policies in the healthcare sector, including those related to funding and reimbursements, have an impact on the  telemedicine.</a:t>
            </a:r>
            <a:endParaRPr lang="it-IT" sz="1100" dirty="0">
              <a:solidFill>
                <a:schemeClr val="tx1">
                  <a:lumMod val="65000"/>
                  <a:lumOff val="35000"/>
                </a:schemeClr>
              </a:solidFill>
              <a:latin typeface="Georgia" panose="02040502050405020303" pitchFamily="18" charset="0"/>
            </a:endParaRPr>
          </a:p>
        </p:txBody>
      </p:sp>
      <p:sp>
        <p:nvSpPr>
          <p:cNvPr id="53" name="Rettangolo 52">
            <a:extLst>
              <a:ext uri="{FF2B5EF4-FFF2-40B4-BE49-F238E27FC236}">
                <a16:creationId xmlns:a16="http://schemas.microsoft.com/office/drawing/2014/main" id="{032ABED3-5A74-4A49-3D58-A6E46693D709}"/>
              </a:ext>
            </a:extLst>
          </p:cNvPr>
          <p:cNvSpPr/>
          <p:nvPr/>
        </p:nvSpPr>
        <p:spPr>
          <a:xfrm>
            <a:off x="2255866" y="2013280"/>
            <a:ext cx="1907956" cy="4212858"/>
          </a:xfrm>
          <a:prstGeom prst="rect">
            <a:avLst/>
          </a:prstGeom>
          <a:solidFill>
            <a:srgbClr val="AEC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Rettangolo 55">
            <a:extLst>
              <a:ext uri="{FF2B5EF4-FFF2-40B4-BE49-F238E27FC236}">
                <a16:creationId xmlns:a16="http://schemas.microsoft.com/office/drawing/2014/main" id="{33124990-9427-41CF-09BC-7A93EF057BAB}"/>
              </a:ext>
            </a:extLst>
          </p:cNvPr>
          <p:cNvSpPr/>
          <p:nvPr/>
        </p:nvSpPr>
        <p:spPr>
          <a:xfrm>
            <a:off x="4176980" y="2013280"/>
            <a:ext cx="1907956" cy="4212858"/>
          </a:xfrm>
          <a:prstGeom prst="rect">
            <a:avLst/>
          </a:prstGeom>
          <a:solidFill>
            <a:srgbClr val="9AC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3FD9F2F6-E5B9-9D71-E642-1DC0B8846F09}"/>
              </a:ext>
            </a:extLst>
          </p:cNvPr>
          <p:cNvSpPr/>
          <p:nvPr/>
        </p:nvSpPr>
        <p:spPr>
          <a:xfrm>
            <a:off x="6102077" y="2013279"/>
            <a:ext cx="1907956" cy="4212858"/>
          </a:xfrm>
          <a:prstGeom prst="rect">
            <a:avLst/>
          </a:prstGeom>
          <a:solidFill>
            <a:srgbClr val="8B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E334E20C-7039-5314-67D7-8D151C016DA8}"/>
              </a:ext>
            </a:extLst>
          </p:cNvPr>
          <p:cNvSpPr/>
          <p:nvPr/>
        </p:nvSpPr>
        <p:spPr>
          <a:xfrm>
            <a:off x="8030058" y="2013279"/>
            <a:ext cx="1907956" cy="4212858"/>
          </a:xfrm>
          <a:prstGeom prst="rect">
            <a:avLst/>
          </a:prstGeom>
          <a:solidFill>
            <a:srgbClr val="77A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AD6DF0-D692-886A-D7D9-5371599CAE4E}"/>
              </a:ext>
            </a:extLst>
          </p:cNvPr>
          <p:cNvSpPr/>
          <p:nvPr/>
        </p:nvSpPr>
        <p:spPr>
          <a:xfrm>
            <a:off x="9958039" y="2013278"/>
            <a:ext cx="1907956" cy="4212858"/>
          </a:xfrm>
          <a:prstGeom prst="rect">
            <a:avLst/>
          </a:prstGeom>
          <a:solidFill>
            <a:srgbClr val="649E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CasellaDiTesto 59">
            <a:extLst>
              <a:ext uri="{FF2B5EF4-FFF2-40B4-BE49-F238E27FC236}">
                <a16:creationId xmlns:a16="http://schemas.microsoft.com/office/drawing/2014/main" id="{2C4A852F-440D-0869-1229-8C1DC6950374}"/>
              </a:ext>
            </a:extLst>
          </p:cNvPr>
          <p:cNvSpPr txBox="1"/>
          <p:nvPr/>
        </p:nvSpPr>
        <p:spPr>
          <a:xfrm>
            <a:off x="864054" y="1909746"/>
            <a:ext cx="831635" cy="923330"/>
          </a:xfrm>
          <a:prstGeom prst="rect">
            <a:avLst/>
          </a:prstGeom>
          <a:noFill/>
        </p:spPr>
        <p:txBody>
          <a:bodyPr wrap="square" rtlCol="0">
            <a:spAutoFit/>
          </a:bodyPr>
          <a:lstStyle/>
          <a:p>
            <a:pPr algn="ctr"/>
            <a:r>
              <a:rPr lang="it-IT" sz="5400" dirty="0">
                <a:latin typeface="Georgia" panose="02040502050405020303" pitchFamily="18" charset="0"/>
              </a:rPr>
              <a:t>P</a:t>
            </a:r>
          </a:p>
        </p:txBody>
      </p:sp>
      <p:sp>
        <p:nvSpPr>
          <p:cNvPr id="61" name="CasellaDiTesto 60">
            <a:extLst>
              <a:ext uri="{FF2B5EF4-FFF2-40B4-BE49-F238E27FC236}">
                <a16:creationId xmlns:a16="http://schemas.microsoft.com/office/drawing/2014/main" id="{96F786F4-D083-0433-4FE2-0598D457BB2B}"/>
              </a:ext>
            </a:extLst>
          </p:cNvPr>
          <p:cNvSpPr txBox="1"/>
          <p:nvPr/>
        </p:nvSpPr>
        <p:spPr>
          <a:xfrm>
            <a:off x="6613323" y="1907891"/>
            <a:ext cx="831635" cy="923330"/>
          </a:xfrm>
          <a:prstGeom prst="rect">
            <a:avLst/>
          </a:prstGeom>
          <a:noFill/>
        </p:spPr>
        <p:txBody>
          <a:bodyPr wrap="square" rtlCol="0">
            <a:spAutoFit/>
          </a:bodyPr>
          <a:lstStyle/>
          <a:p>
            <a:pPr algn="ctr"/>
            <a:r>
              <a:rPr lang="it-IT" sz="5400" dirty="0">
                <a:latin typeface="Georgia" panose="02040502050405020303" pitchFamily="18" charset="0"/>
              </a:rPr>
              <a:t>T</a:t>
            </a:r>
          </a:p>
        </p:txBody>
      </p:sp>
      <p:sp>
        <p:nvSpPr>
          <p:cNvPr id="62" name="CasellaDiTesto 61">
            <a:extLst>
              <a:ext uri="{FF2B5EF4-FFF2-40B4-BE49-F238E27FC236}">
                <a16:creationId xmlns:a16="http://schemas.microsoft.com/office/drawing/2014/main" id="{459DE68C-474D-910E-A539-C805578F8248}"/>
              </a:ext>
            </a:extLst>
          </p:cNvPr>
          <p:cNvSpPr txBox="1"/>
          <p:nvPr/>
        </p:nvSpPr>
        <p:spPr>
          <a:xfrm>
            <a:off x="4703921" y="1909746"/>
            <a:ext cx="831635" cy="923330"/>
          </a:xfrm>
          <a:prstGeom prst="rect">
            <a:avLst/>
          </a:prstGeom>
          <a:noFill/>
        </p:spPr>
        <p:txBody>
          <a:bodyPr wrap="square" rtlCol="0">
            <a:spAutoFit/>
          </a:bodyPr>
          <a:lstStyle/>
          <a:p>
            <a:pPr algn="ctr"/>
            <a:r>
              <a:rPr lang="it-IT" sz="5400" dirty="0">
                <a:latin typeface="Georgia" panose="02040502050405020303" pitchFamily="18" charset="0"/>
              </a:rPr>
              <a:t>S</a:t>
            </a:r>
          </a:p>
        </p:txBody>
      </p:sp>
      <p:sp>
        <p:nvSpPr>
          <p:cNvPr id="63" name="CasellaDiTesto 62">
            <a:extLst>
              <a:ext uri="{FF2B5EF4-FFF2-40B4-BE49-F238E27FC236}">
                <a16:creationId xmlns:a16="http://schemas.microsoft.com/office/drawing/2014/main" id="{7599AD48-7D31-AB4F-D958-9CEE0E816C11}"/>
              </a:ext>
            </a:extLst>
          </p:cNvPr>
          <p:cNvSpPr txBox="1"/>
          <p:nvPr/>
        </p:nvSpPr>
        <p:spPr>
          <a:xfrm>
            <a:off x="2802309" y="1909746"/>
            <a:ext cx="831635" cy="923330"/>
          </a:xfrm>
          <a:prstGeom prst="rect">
            <a:avLst/>
          </a:prstGeom>
          <a:noFill/>
        </p:spPr>
        <p:txBody>
          <a:bodyPr wrap="square" rtlCol="0">
            <a:spAutoFit/>
          </a:bodyPr>
          <a:lstStyle/>
          <a:p>
            <a:pPr algn="ctr"/>
            <a:r>
              <a:rPr lang="it-IT" sz="5400" dirty="0">
                <a:latin typeface="Georgia" panose="02040502050405020303" pitchFamily="18" charset="0"/>
              </a:rPr>
              <a:t>E</a:t>
            </a:r>
          </a:p>
        </p:txBody>
      </p:sp>
      <p:sp>
        <p:nvSpPr>
          <p:cNvPr id="64" name="CasellaDiTesto 63">
            <a:extLst>
              <a:ext uri="{FF2B5EF4-FFF2-40B4-BE49-F238E27FC236}">
                <a16:creationId xmlns:a16="http://schemas.microsoft.com/office/drawing/2014/main" id="{42A0546F-46FE-03EE-52D5-FF321CD5FD21}"/>
              </a:ext>
            </a:extLst>
          </p:cNvPr>
          <p:cNvSpPr txBox="1"/>
          <p:nvPr/>
        </p:nvSpPr>
        <p:spPr>
          <a:xfrm>
            <a:off x="8568218" y="1907891"/>
            <a:ext cx="831635" cy="923330"/>
          </a:xfrm>
          <a:prstGeom prst="rect">
            <a:avLst/>
          </a:prstGeom>
          <a:noFill/>
        </p:spPr>
        <p:txBody>
          <a:bodyPr wrap="square" rtlCol="0">
            <a:spAutoFit/>
          </a:bodyPr>
          <a:lstStyle/>
          <a:p>
            <a:pPr algn="ctr"/>
            <a:r>
              <a:rPr lang="it-IT" sz="5400" dirty="0">
                <a:latin typeface="Georgia" panose="02040502050405020303" pitchFamily="18" charset="0"/>
              </a:rPr>
              <a:t>E</a:t>
            </a:r>
          </a:p>
        </p:txBody>
      </p:sp>
      <p:sp>
        <p:nvSpPr>
          <p:cNvPr id="65" name="CasellaDiTesto 64">
            <a:extLst>
              <a:ext uri="{FF2B5EF4-FFF2-40B4-BE49-F238E27FC236}">
                <a16:creationId xmlns:a16="http://schemas.microsoft.com/office/drawing/2014/main" id="{91781295-9319-4359-8D4A-951ECF07E4AE}"/>
              </a:ext>
            </a:extLst>
          </p:cNvPr>
          <p:cNvSpPr txBox="1"/>
          <p:nvPr/>
        </p:nvSpPr>
        <p:spPr>
          <a:xfrm>
            <a:off x="10493398" y="1913851"/>
            <a:ext cx="831635" cy="923330"/>
          </a:xfrm>
          <a:prstGeom prst="rect">
            <a:avLst/>
          </a:prstGeom>
          <a:noFill/>
        </p:spPr>
        <p:txBody>
          <a:bodyPr wrap="square" rtlCol="0">
            <a:spAutoFit/>
          </a:bodyPr>
          <a:lstStyle/>
          <a:p>
            <a:pPr algn="ctr"/>
            <a:r>
              <a:rPr lang="it-IT" sz="5400" dirty="0">
                <a:latin typeface="Georgia" panose="02040502050405020303" pitchFamily="18" charset="0"/>
              </a:rPr>
              <a:t>L</a:t>
            </a:r>
          </a:p>
        </p:txBody>
      </p:sp>
      <p:sp>
        <p:nvSpPr>
          <p:cNvPr id="66" name="CasellaDiTesto 65">
            <a:extLst>
              <a:ext uri="{FF2B5EF4-FFF2-40B4-BE49-F238E27FC236}">
                <a16:creationId xmlns:a16="http://schemas.microsoft.com/office/drawing/2014/main" id="{878A8BB5-BCB5-7E69-F02F-38D130A9A63D}"/>
              </a:ext>
            </a:extLst>
          </p:cNvPr>
          <p:cNvSpPr txBox="1"/>
          <p:nvPr/>
        </p:nvSpPr>
        <p:spPr>
          <a:xfrm>
            <a:off x="2303164" y="2959947"/>
            <a:ext cx="1755128" cy="3139321"/>
          </a:xfrm>
          <a:prstGeom prst="rect">
            <a:avLst/>
          </a:prstGeom>
          <a:noFill/>
        </p:spPr>
        <p:txBody>
          <a:bodyPr wrap="square" rtlCol="0">
            <a:spAutoFit/>
          </a:bodyPr>
          <a:lstStyle/>
          <a:p>
            <a:pPr marL="171450" indent="-171450">
              <a:buFont typeface="Arial" panose="020B0604020202020204" pitchFamily="34" charset="0"/>
              <a:buChar char="•"/>
            </a:pPr>
            <a:r>
              <a:rPr lang="en-US" sz="1100" b="1" dirty="0">
                <a:solidFill>
                  <a:schemeClr val="tx1">
                    <a:lumMod val="65000"/>
                    <a:lumOff val="35000"/>
                  </a:schemeClr>
                </a:solidFill>
                <a:latin typeface="Georgia" panose="02040502050405020303" pitchFamily="18" charset="0"/>
              </a:rPr>
              <a:t>Healthcare Economics: </a:t>
            </a:r>
            <a:r>
              <a:rPr lang="en-US" sz="1100" dirty="0">
                <a:solidFill>
                  <a:schemeClr val="tx1">
                    <a:lumMod val="65000"/>
                    <a:lumOff val="35000"/>
                  </a:schemeClr>
                </a:solidFill>
                <a:latin typeface="Georgia" panose="02040502050405020303" pitchFamily="18" charset="0"/>
              </a:rPr>
              <a:t>The cost of healthcare services and the strain on the healthcare system can influence the demand and adoption of telemedicine as a more cost-effective alternative.</a:t>
            </a:r>
          </a:p>
          <a:p>
            <a:pPr marL="171450" indent="-171450">
              <a:buFont typeface="Arial" panose="020B0604020202020204" pitchFamily="34" charset="0"/>
              <a:buChar char="•"/>
            </a:pPr>
            <a:r>
              <a:rPr lang="en-US" sz="1100" b="1" dirty="0">
                <a:solidFill>
                  <a:schemeClr val="tx1">
                    <a:lumMod val="65000"/>
                    <a:lumOff val="35000"/>
                  </a:schemeClr>
                </a:solidFill>
                <a:latin typeface="Georgia" panose="02040502050405020303" pitchFamily="18" charset="0"/>
              </a:rPr>
              <a:t>Investments: </a:t>
            </a:r>
            <a:r>
              <a:rPr lang="en-US" sz="1100" dirty="0">
                <a:solidFill>
                  <a:schemeClr val="tx1">
                    <a:lumMod val="65000"/>
                    <a:lumOff val="35000"/>
                  </a:schemeClr>
                </a:solidFill>
                <a:latin typeface="Georgia" panose="02040502050405020303" pitchFamily="18" charset="0"/>
              </a:rPr>
              <a:t>The flow of investments in telemedicine technologies and infrastructure can influence the availability of resources.</a:t>
            </a:r>
            <a:endParaRPr lang="it-IT" sz="1100" dirty="0">
              <a:solidFill>
                <a:schemeClr val="tx1">
                  <a:lumMod val="65000"/>
                  <a:lumOff val="35000"/>
                </a:schemeClr>
              </a:solidFill>
              <a:latin typeface="Georgia" panose="02040502050405020303" pitchFamily="18" charset="0"/>
            </a:endParaRPr>
          </a:p>
        </p:txBody>
      </p:sp>
      <p:sp>
        <p:nvSpPr>
          <p:cNvPr id="67" name="CasellaDiTesto 66">
            <a:extLst>
              <a:ext uri="{FF2B5EF4-FFF2-40B4-BE49-F238E27FC236}">
                <a16:creationId xmlns:a16="http://schemas.microsoft.com/office/drawing/2014/main" id="{A2226B89-B0B5-61F1-F68B-D5A1946CC377}"/>
              </a:ext>
            </a:extLst>
          </p:cNvPr>
          <p:cNvSpPr txBox="1"/>
          <p:nvPr/>
        </p:nvSpPr>
        <p:spPr>
          <a:xfrm>
            <a:off x="4239715" y="2959947"/>
            <a:ext cx="1755128" cy="2800767"/>
          </a:xfrm>
          <a:prstGeom prst="rect">
            <a:avLst/>
          </a:prstGeom>
          <a:noFill/>
        </p:spPr>
        <p:txBody>
          <a:bodyPr wrap="square" rtlCol="0">
            <a:spAutoFit/>
          </a:bodyPr>
          <a:lstStyle/>
          <a:p>
            <a:pPr marL="171450" indent="-171450">
              <a:buFont typeface="Arial" panose="020B0604020202020204" pitchFamily="34" charset="0"/>
              <a:buChar char="•"/>
            </a:pPr>
            <a:r>
              <a:rPr lang="en-US" sz="1100" b="1" dirty="0">
                <a:solidFill>
                  <a:schemeClr val="tx1">
                    <a:lumMod val="65000"/>
                    <a:lumOff val="35000"/>
                  </a:schemeClr>
                </a:solidFill>
                <a:latin typeface="Georgia" panose="02040502050405020303" pitchFamily="18" charset="0"/>
              </a:rPr>
              <a:t>Social Acceptance: </a:t>
            </a:r>
            <a:r>
              <a:rPr lang="en-US" sz="1100" dirty="0">
                <a:solidFill>
                  <a:schemeClr val="tx1">
                    <a:lumMod val="65000"/>
                    <a:lumOff val="35000"/>
                  </a:schemeClr>
                </a:solidFill>
                <a:latin typeface="Georgia" panose="02040502050405020303" pitchFamily="18" charset="0"/>
              </a:rPr>
              <a:t>Cultural beliefs and patient expectations towards telemedicine can influence the adoption and effectiveness of virtual solutions.</a:t>
            </a:r>
          </a:p>
          <a:p>
            <a:pPr marL="171450" indent="-171450">
              <a:buFont typeface="Arial" panose="020B0604020202020204" pitchFamily="34" charset="0"/>
              <a:buChar char="•"/>
            </a:pPr>
            <a:endParaRPr lang="en-US" sz="1100" b="1" dirty="0">
              <a:solidFill>
                <a:schemeClr val="tx1">
                  <a:lumMod val="65000"/>
                  <a:lumOff val="35000"/>
                </a:schemeClr>
              </a:solidFill>
              <a:latin typeface="Georgia" panose="02040502050405020303" pitchFamily="18" charset="0"/>
            </a:endParaRPr>
          </a:p>
          <a:p>
            <a:pPr marL="171450" indent="-171450">
              <a:buFont typeface="Arial" panose="020B0604020202020204" pitchFamily="34" charset="0"/>
              <a:buChar char="•"/>
            </a:pPr>
            <a:r>
              <a:rPr lang="en-US" sz="1100" b="1" dirty="0">
                <a:solidFill>
                  <a:schemeClr val="tx1">
                    <a:lumMod val="65000"/>
                    <a:lumOff val="35000"/>
                  </a:schemeClr>
                </a:solidFill>
                <a:latin typeface="Georgia" panose="02040502050405020303" pitchFamily="18" charset="0"/>
              </a:rPr>
              <a:t>Access to Care: </a:t>
            </a:r>
            <a:r>
              <a:rPr lang="en-US" sz="1100" dirty="0">
                <a:solidFill>
                  <a:schemeClr val="tx1">
                    <a:lumMod val="65000"/>
                    <a:lumOff val="35000"/>
                  </a:schemeClr>
                </a:solidFill>
                <a:latin typeface="Georgia" panose="02040502050405020303" pitchFamily="18" charset="0"/>
              </a:rPr>
              <a:t>Telemedicine can enhance access to care, particularly for individuals residing in remote areas or facing mobility challenges.</a:t>
            </a:r>
            <a:r>
              <a:rPr lang="it-IT" sz="1100" dirty="0">
                <a:solidFill>
                  <a:schemeClr val="tx1">
                    <a:lumMod val="65000"/>
                    <a:lumOff val="35000"/>
                  </a:schemeClr>
                </a:solidFill>
                <a:latin typeface="Georgia" panose="02040502050405020303" pitchFamily="18" charset="0"/>
              </a:rPr>
              <a:t>.</a:t>
            </a:r>
          </a:p>
        </p:txBody>
      </p:sp>
      <p:sp>
        <p:nvSpPr>
          <p:cNvPr id="68" name="CasellaDiTesto 67">
            <a:extLst>
              <a:ext uri="{FF2B5EF4-FFF2-40B4-BE49-F238E27FC236}">
                <a16:creationId xmlns:a16="http://schemas.microsoft.com/office/drawing/2014/main" id="{08C3D49F-6FF9-1248-4584-C42510C947C5}"/>
              </a:ext>
            </a:extLst>
          </p:cNvPr>
          <p:cNvSpPr txBox="1"/>
          <p:nvPr/>
        </p:nvSpPr>
        <p:spPr>
          <a:xfrm>
            <a:off x="8106471" y="2934755"/>
            <a:ext cx="1755128" cy="1954381"/>
          </a:xfrm>
          <a:prstGeom prst="rect">
            <a:avLst/>
          </a:prstGeom>
          <a:noFill/>
        </p:spPr>
        <p:txBody>
          <a:bodyPr wrap="square" rtlCol="0">
            <a:spAutoFit/>
          </a:bodyPr>
          <a:lstStyle/>
          <a:p>
            <a:pPr marL="171450" indent="-171450">
              <a:buFont typeface="Arial" panose="020B0604020202020204" pitchFamily="34" charset="0"/>
              <a:buChar char="•"/>
            </a:pPr>
            <a:r>
              <a:rPr lang="en-US" sz="1100" b="1" dirty="0">
                <a:solidFill>
                  <a:schemeClr val="tx1">
                    <a:lumMod val="65000"/>
                    <a:lumOff val="35000"/>
                  </a:schemeClr>
                </a:solidFill>
                <a:latin typeface="Georgia" panose="02040502050405020303" pitchFamily="18" charset="0"/>
              </a:rPr>
              <a:t>Environment: </a:t>
            </a:r>
            <a:r>
              <a:rPr lang="en-US" sz="1100" dirty="0">
                <a:solidFill>
                  <a:schemeClr val="tx1">
                    <a:lumMod val="65000"/>
                    <a:lumOff val="35000"/>
                  </a:schemeClr>
                </a:solidFill>
                <a:latin typeface="Georgia" panose="02040502050405020303" pitchFamily="18" charset="0"/>
              </a:rPr>
              <a:t>Telemedicine can contribute to the reduction of carbon emissions by minimizing patient travel to physical healthcare facilities, thus promoting greater environmental sustainability.</a:t>
            </a:r>
            <a:endParaRPr lang="it-IT" sz="1100" dirty="0">
              <a:solidFill>
                <a:schemeClr val="tx1">
                  <a:lumMod val="65000"/>
                  <a:lumOff val="35000"/>
                </a:schemeClr>
              </a:solidFill>
              <a:latin typeface="Georgia" panose="02040502050405020303" pitchFamily="18" charset="0"/>
            </a:endParaRPr>
          </a:p>
        </p:txBody>
      </p:sp>
      <p:sp>
        <p:nvSpPr>
          <p:cNvPr id="69" name="CasellaDiTesto 68">
            <a:extLst>
              <a:ext uri="{FF2B5EF4-FFF2-40B4-BE49-F238E27FC236}">
                <a16:creationId xmlns:a16="http://schemas.microsoft.com/office/drawing/2014/main" id="{DE96DC03-D9B1-1C09-92C5-AF99DD270B58}"/>
              </a:ext>
            </a:extLst>
          </p:cNvPr>
          <p:cNvSpPr txBox="1"/>
          <p:nvPr/>
        </p:nvSpPr>
        <p:spPr>
          <a:xfrm>
            <a:off x="6151576" y="2934755"/>
            <a:ext cx="1755128" cy="2970044"/>
          </a:xfrm>
          <a:prstGeom prst="rect">
            <a:avLst/>
          </a:prstGeom>
          <a:noFill/>
        </p:spPr>
        <p:txBody>
          <a:bodyPr wrap="square" rtlCol="0">
            <a:spAutoFit/>
          </a:bodyPr>
          <a:lstStyle/>
          <a:p>
            <a:pPr marL="171450" indent="-171450">
              <a:buFont typeface="Arial" panose="020B0604020202020204" pitchFamily="34" charset="0"/>
              <a:buChar char="•"/>
            </a:pPr>
            <a:r>
              <a:rPr lang="en-US" sz="1100" b="1" dirty="0">
                <a:solidFill>
                  <a:schemeClr val="tx1">
                    <a:lumMod val="65000"/>
                    <a:lumOff val="35000"/>
                  </a:schemeClr>
                </a:solidFill>
                <a:latin typeface="Georgia" panose="02040502050405020303" pitchFamily="18" charset="0"/>
              </a:rPr>
              <a:t>Technological advancements: </a:t>
            </a:r>
            <a:r>
              <a:rPr lang="en-US" sz="1100" dirty="0">
                <a:solidFill>
                  <a:schemeClr val="tx1">
                    <a:lumMod val="65000"/>
                    <a:lumOff val="35000"/>
                  </a:schemeClr>
                </a:solidFill>
                <a:latin typeface="Georgia" panose="02040502050405020303" pitchFamily="18" charset="0"/>
              </a:rPr>
              <a:t>The evolution of digital technologies, such as artificial intelligence, the Internet of Things (IoT), and high-speed connectivity, can enable new opportunities.</a:t>
            </a:r>
          </a:p>
          <a:p>
            <a:pPr marL="171450" indent="-171450">
              <a:buFont typeface="Arial" panose="020B0604020202020204" pitchFamily="34" charset="0"/>
              <a:buChar char="•"/>
            </a:pPr>
            <a:endParaRPr lang="en-US" sz="1100" b="1" dirty="0">
              <a:solidFill>
                <a:schemeClr val="tx1">
                  <a:lumMod val="65000"/>
                  <a:lumOff val="35000"/>
                </a:schemeClr>
              </a:solidFill>
              <a:latin typeface="Georgia" panose="02040502050405020303" pitchFamily="18" charset="0"/>
            </a:endParaRPr>
          </a:p>
          <a:p>
            <a:pPr marL="171450" indent="-171450">
              <a:buFont typeface="Arial" panose="020B0604020202020204" pitchFamily="34" charset="0"/>
              <a:buChar char="•"/>
            </a:pPr>
            <a:r>
              <a:rPr lang="en-US" sz="1100" b="1" dirty="0">
                <a:solidFill>
                  <a:schemeClr val="tx1">
                    <a:lumMod val="65000"/>
                    <a:lumOff val="35000"/>
                  </a:schemeClr>
                </a:solidFill>
                <a:latin typeface="Georgia" panose="02040502050405020303" pitchFamily="18" charset="0"/>
              </a:rPr>
              <a:t>Data security: </a:t>
            </a:r>
            <a:r>
              <a:rPr lang="en-US" sz="1100" dirty="0">
                <a:solidFill>
                  <a:schemeClr val="tx1">
                    <a:lumMod val="65000"/>
                    <a:lumOff val="35000"/>
                  </a:schemeClr>
                </a:solidFill>
                <a:latin typeface="Georgia" panose="02040502050405020303" pitchFamily="18" charset="0"/>
              </a:rPr>
              <a:t>The protection of sensitive medical data and the security of virtual communications are crucial issues.</a:t>
            </a:r>
            <a:endParaRPr lang="it-IT" sz="1100" dirty="0">
              <a:solidFill>
                <a:schemeClr val="tx1">
                  <a:lumMod val="65000"/>
                  <a:lumOff val="35000"/>
                </a:schemeClr>
              </a:solidFill>
              <a:latin typeface="Georgia" panose="02040502050405020303" pitchFamily="18" charset="0"/>
            </a:endParaRPr>
          </a:p>
        </p:txBody>
      </p:sp>
      <p:sp>
        <p:nvSpPr>
          <p:cNvPr id="70" name="CasellaDiTesto 69">
            <a:extLst>
              <a:ext uri="{FF2B5EF4-FFF2-40B4-BE49-F238E27FC236}">
                <a16:creationId xmlns:a16="http://schemas.microsoft.com/office/drawing/2014/main" id="{65D9F17B-3A16-7BBF-D425-98C2CBF8351F}"/>
              </a:ext>
            </a:extLst>
          </p:cNvPr>
          <p:cNvSpPr txBox="1"/>
          <p:nvPr/>
        </p:nvSpPr>
        <p:spPr>
          <a:xfrm>
            <a:off x="10031651" y="2934752"/>
            <a:ext cx="1755128" cy="1615827"/>
          </a:xfrm>
          <a:prstGeom prst="rect">
            <a:avLst/>
          </a:prstGeom>
          <a:noFill/>
        </p:spPr>
        <p:txBody>
          <a:bodyPr wrap="square" rtlCol="0">
            <a:spAutoFit/>
          </a:bodyPr>
          <a:lstStyle/>
          <a:p>
            <a:pPr marL="171450" indent="-171450">
              <a:buFont typeface="Arial" panose="020B0604020202020204" pitchFamily="34" charset="0"/>
              <a:buChar char="•"/>
            </a:pPr>
            <a:r>
              <a:rPr lang="en-US" sz="1100" b="1" dirty="0">
                <a:solidFill>
                  <a:schemeClr val="tx1">
                    <a:lumMod val="75000"/>
                    <a:lumOff val="25000"/>
                  </a:schemeClr>
                </a:solidFill>
                <a:latin typeface="Georgia" panose="02040502050405020303" pitchFamily="18" charset="0"/>
              </a:rPr>
              <a:t>Legal Responsibility: </a:t>
            </a:r>
            <a:r>
              <a:rPr lang="en-US" sz="1100" dirty="0">
                <a:solidFill>
                  <a:schemeClr val="tx1">
                    <a:lumMod val="75000"/>
                    <a:lumOff val="25000"/>
                  </a:schemeClr>
                </a:solidFill>
                <a:latin typeface="Georgia" panose="02040502050405020303" pitchFamily="18" charset="0"/>
              </a:rPr>
              <a:t>Legal issues related to physician liability, </a:t>
            </a:r>
            <a:r>
              <a:rPr lang="en-US" sz="1100" dirty="0" err="1">
                <a:solidFill>
                  <a:schemeClr val="tx1">
                    <a:lumMod val="75000"/>
                    <a:lumOff val="25000"/>
                  </a:schemeClr>
                </a:solidFill>
                <a:latin typeface="Georgia" panose="02040502050405020303" pitchFamily="18" charset="0"/>
              </a:rPr>
              <a:t>teleprescribing</a:t>
            </a:r>
            <a:r>
              <a:rPr lang="en-US" sz="1100" dirty="0">
                <a:solidFill>
                  <a:schemeClr val="tx1">
                    <a:lumMod val="75000"/>
                    <a:lumOff val="25000"/>
                  </a:schemeClr>
                </a:solidFill>
                <a:latin typeface="Georgia" panose="02040502050405020303" pitchFamily="18" charset="0"/>
              </a:rPr>
              <a:t>, and teleconsultation can impact the adoption and provision of telemedicine services.</a:t>
            </a:r>
            <a:endParaRPr lang="it-IT" sz="1100" dirty="0">
              <a:solidFill>
                <a:schemeClr val="tx1">
                  <a:lumMod val="75000"/>
                  <a:lumOff val="25000"/>
                </a:schemeClr>
              </a:solidFill>
              <a:latin typeface="Georgia" panose="02040502050405020303" pitchFamily="18" charset="0"/>
            </a:endParaRPr>
          </a:p>
        </p:txBody>
      </p:sp>
      <p:pic>
        <p:nvPicPr>
          <p:cNvPr id="5" name="Immagine 4" descr="Immagine che contiene Carattere, logo, Elementi grafici, grafica&#10;&#10;Descrizione generata automaticamente">
            <a:extLst>
              <a:ext uri="{FF2B5EF4-FFF2-40B4-BE49-F238E27FC236}">
                <a16:creationId xmlns:a16="http://schemas.microsoft.com/office/drawing/2014/main" id="{5A041C4E-9E70-48EB-496B-B9B79CAE7C42}"/>
              </a:ext>
            </a:extLst>
          </p:cNvPr>
          <p:cNvPicPr>
            <a:picLocks noChangeAspect="1"/>
          </p:cNvPicPr>
          <p:nvPr/>
        </p:nvPicPr>
        <p:blipFill>
          <a:blip r:embed="rId3"/>
          <a:stretch>
            <a:fillRect/>
          </a:stretch>
        </p:blipFill>
        <p:spPr>
          <a:xfrm>
            <a:off x="1502806" y="2332284"/>
            <a:ext cx="567881" cy="575895"/>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Immagine 11" descr="Immagine che contiene Elementi grafici, verde, design&#10;&#10;Descrizione generata automaticamente">
            <a:extLst>
              <a:ext uri="{FF2B5EF4-FFF2-40B4-BE49-F238E27FC236}">
                <a16:creationId xmlns:a16="http://schemas.microsoft.com/office/drawing/2014/main" id="{5E0A7882-C83C-F09B-8976-ECC1555515A5}"/>
              </a:ext>
            </a:extLst>
          </p:cNvPr>
          <p:cNvPicPr>
            <a:picLocks noChangeAspect="1"/>
          </p:cNvPicPr>
          <p:nvPr/>
        </p:nvPicPr>
        <p:blipFill>
          <a:blip r:embed="rId4"/>
          <a:stretch>
            <a:fillRect/>
          </a:stretch>
        </p:blipFill>
        <p:spPr>
          <a:xfrm>
            <a:off x="9250946" y="2337140"/>
            <a:ext cx="593164" cy="606372"/>
          </a:xfrm>
          <a:prstGeom prst="rect">
            <a:avLst/>
          </a:prstGeom>
        </p:spPr>
      </p:pic>
      <p:pic>
        <p:nvPicPr>
          <p:cNvPr id="14" name="Immagine 13" descr="Immagine che contiene Elementi grafici, simbolo, Carattere, cerchio&#10;&#10;Descrizione generata automaticamente">
            <a:extLst>
              <a:ext uri="{FF2B5EF4-FFF2-40B4-BE49-F238E27FC236}">
                <a16:creationId xmlns:a16="http://schemas.microsoft.com/office/drawing/2014/main" id="{03480289-405B-DE9F-AAFB-361B27DC0F5F}"/>
              </a:ext>
            </a:extLst>
          </p:cNvPr>
          <p:cNvPicPr>
            <a:picLocks noChangeAspect="1"/>
          </p:cNvPicPr>
          <p:nvPr/>
        </p:nvPicPr>
        <p:blipFill>
          <a:blip r:embed="rId5"/>
          <a:stretch>
            <a:fillRect/>
          </a:stretch>
        </p:blipFill>
        <p:spPr>
          <a:xfrm>
            <a:off x="7265781" y="2354396"/>
            <a:ext cx="606669" cy="593455"/>
          </a:xfrm>
          <a:prstGeom prst="rect">
            <a:avLst/>
          </a:prstGeom>
        </p:spPr>
      </p:pic>
      <p:pic>
        <p:nvPicPr>
          <p:cNvPr id="17" name="Immagine 16" descr="Immagine che contiene Policromia, Elementi grafici, design&#10;&#10;Descrizione generata automaticamente">
            <a:extLst>
              <a:ext uri="{FF2B5EF4-FFF2-40B4-BE49-F238E27FC236}">
                <a16:creationId xmlns:a16="http://schemas.microsoft.com/office/drawing/2014/main" id="{46705ED5-15BB-F3B1-B811-EC1761D7777C}"/>
              </a:ext>
            </a:extLst>
          </p:cNvPr>
          <p:cNvPicPr>
            <a:picLocks noChangeAspect="1"/>
          </p:cNvPicPr>
          <p:nvPr/>
        </p:nvPicPr>
        <p:blipFill>
          <a:blip r:embed="rId6"/>
          <a:stretch>
            <a:fillRect/>
          </a:stretch>
        </p:blipFill>
        <p:spPr>
          <a:xfrm>
            <a:off x="5403373" y="2395273"/>
            <a:ext cx="571259" cy="540488"/>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9" name="Immagine 18" descr="Immagine che contiene logo, simbolo, Elementi grafici, Carattere&#10;&#10;Descrizione generata automaticamente">
            <a:extLst>
              <a:ext uri="{FF2B5EF4-FFF2-40B4-BE49-F238E27FC236}">
                <a16:creationId xmlns:a16="http://schemas.microsoft.com/office/drawing/2014/main" id="{25C2F5C5-9C34-444A-47D5-49B15BF9C1B0}"/>
              </a:ext>
            </a:extLst>
          </p:cNvPr>
          <p:cNvPicPr>
            <a:picLocks noChangeAspect="1"/>
          </p:cNvPicPr>
          <p:nvPr/>
        </p:nvPicPr>
        <p:blipFill>
          <a:blip r:embed="rId7"/>
          <a:stretch>
            <a:fillRect/>
          </a:stretch>
        </p:blipFill>
        <p:spPr>
          <a:xfrm>
            <a:off x="3439074" y="2333141"/>
            <a:ext cx="654391" cy="668197"/>
          </a:xfrm>
          <a:prstGeom prst="rect">
            <a:avLst/>
          </a:prstGeom>
        </p:spPr>
      </p:pic>
      <p:pic>
        <p:nvPicPr>
          <p:cNvPr id="21" name="Immagine 20" descr="Immagine che contiene schermata, Elementi grafici, design&#10;&#10;Descrizione generata automaticamente">
            <a:extLst>
              <a:ext uri="{FF2B5EF4-FFF2-40B4-BE49-F238E27FC236}">
                <a16:creationId xmlns:a16="http://schemas.microsoft.com/office/drawing/2014/main" id="{567C0040-BB1D-D7B2-1856-EBA9519201AD}"/>
              </a:ext>
            </a:extLst>
          </p:cNvPr>
          <p:cNvPicPr>
            <a:picLocks noChangeAspect="1"/>
          </p:cNvPicPr>
          <p:nvPr/>
        </p:nvPicPr>
        <p:blipFill>
          <a:blip r:embed="rId8"/>
          <a:stretch>
            <a:fillRect/>
          </a:stretch>
        </p:blipFill>
        <p:spPr>
          <a:xfrm>
            <a:off x="11224758" y="2352335"/>
            <a:ext cx="585272" cy="571294"/>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Segnaposto data 3">
            <a:extLst>
              <a:ext uri="{FF2B5EF4-FFF2-40B4-BE49-F238E27FC236}">
                <a16:creationId xmlns:a16="http://schemas.microsoft.com/office/drawing/2014/main" id="{CB6284D2-5823-6300-4108-4948BF119879}"/>
              </a:ext>
            </a:extLst>
          </p:cNvPr>
          <p:cNvSpPr>
            <a:spLocks noGrp="1"/>
          </p:cNvSpPr>
          <p:nvPr>
            <p:ph type="dt" sz="half" idx="10"/>
          </p:nvPr>
        </p:nvSpPr>
        <p:spPr/>
        <p:txBody>
          <a:bodyPr/>
          <a:lstStyle/>
          <a:p>
            <a:pPr rtl="0"/>
            <a:r>
              <a:rPr lang="it-IT" noProof="0" dirty="0"/>
              <a:t>20/06/2023</a:t>
            </a:r>
          </a:p>
        </p:txBody>
      </p:sp>
      <p:sp>
        <p:nvSpPr>
          <p:cNvPr id="8" name="Segnaposto numero diapositiva 7">
            <a:extLst>
              <a:ext uri="{FF2B5EF4-FFF2-40B4-BE49-F238E27FC236}">
                <a16:creationId xmlns:a16="http://schemas.microsoft.com/office/drawing/2014/main" id="{2C9AFD63-EBCC-F7AF-CC0E-26AA853ECFF3}"/>
              </a:ext>
            </a:extLst>
          </p:cNvPr>
          <p:cNvSpPr>
            <a:spLocks noGrp="1"/>
          </p:cNvSpPr>
          <p:nvPr>
            <p:ph type="sldNum" sz="quarter" idx="12"/>
          </p:nvPr>
        </p:nvSpPr>
        <p:spPr/>
        <p:txBody>
          <a:bodyPr/>
          <a:lstStyle/>
          <a:p>
            <a:pPr rtl="0"/>
            <a:fld id="{D8DA9DAA-006C-4F4B-980E-E3DF019B24E2}" type="slidenum">
              <a:rPr lang="it-IT" noProof="0" smtClean="0"/>
              <a:t>13</a:t>
            </a:fld>
            <a:endParaRPr lang="it-IT" noProof="0"/>
          </a:p>
        </p:txBody>
      </p:sp>
    </p:spTree>
    <p:extLst>
      <p:ext uri="{BB962C8B-B14F-4D97-AF65-F5344CB8AC3E}">
        <p14:creationId xmlns:p14="http://schemas.microsoft.com/office/powerpoint/2010/main" val="1428629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40000"/>
                <a:lumOff val="60000"/>
              </a:schemeClr>
            </a:gs>
            <a:gs pos="0">
              <a:schemeClr val="accent2">
                <a:alpha val="0"/>
              </a:schemeClr>
            </a:gs>
          </a:gsLst>
          <a:lin ang="2700000" scaled="1"/>
        </a:gradFill>
        <a:effectLst/>
      </p:bgPr>
    </p:bg>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B128F783-4A4E-F2E7-E606-B66000689C9D}"/>
              </a:ext>
            </a:extLst>
          </p:cNvPr>
          <p:cNvSpPr/>
          <p:nvPr/>
        </p:nvSpPr>
        <p:spPr>
          <a:xfrm>
            <a:off x="6156380" y="2254372"/>
            <a:ext cx="3953174" cy="1843198"/>
          </a:xfrm>
          <a:prstGeom prst="rect">
            <a:avLst/>
          </a:prstGeom>
          <a:solidFill>
            <a:srgbClr val="8F9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a:extLst>
              <a:ext uri="{FF2B5EF4-FFF2-40B4-BE49-F238E27FC236}">
                <a16:creationId xmlns:a16="http://schemas.microsoft.com/office/drawing/2014/main" id="{7E2D7899-06FD-7792-A11F-04EFA0F9A025}"/>
              </a:ext>
            </a:extLst>
          </p:cNvPr>
          <p:cNvSpPr/>
          <p:nvPr/>
        </p:nvSpPr>
        <p:spPr>
          <a:xfrm>
            <a:off x="2072179" y="2254372"/>
            <a:ext cx="3953174" cy="1834351"/>
          </a:xfrm>
          <a:prstGeom prst="rect">
            <a:avLst/>
          </a:prstGeom>
          <a:solidFill>
            <a:srgbClr val="FF9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a:extLst>
              <a:ext uri="{FF2B5EF4-FFF2-40B4-BE49-F238E27FC236}">
                <a16:creationId xmlns:a16="http://schemas.microsoft.com/office/drawing/2014/main" id="{04676C6E-4F95-E5DB-35C9-E03B20DFB30D}"/>
              </a:ext>
            </a:extLst>
          </p:cNvPr>
          <p:cNvSpPr/>
          <p:nvPr/>
        </p:nvSpPr>
        <p:spPr>
          <a:xfrm>
            <a:off x="6165529" y="4247360"/>
            <a:ext cx="3953174" cy="1791419"/>
          </a:xfrm>
          <a:prstGeom prst="rect">
            <a:avLst/>
          </a:prstGeom>
          <a:solidFill>
            <a:srgbClr val="6DFF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ottotitolo 2">
            <a:extLst>
              <a:ext uri="{FF2B5EF4-FFF2-40B4-BE49-F238E27FC236}">
                <a16:creationId xmlns:a16="http://schemas.microsoft.com/office/drawing/2014/main" id="{8A4B79A6-26F1-C0E2-CB14-0D4194E35A59}"/>
              </a:ext>
            </a:extLst>
          </p:cNvPr>
          <p:cNvSpPr txBox="1">
            <a:spLocks/>
          </p:cNvSpPr>
          <p:nvPr/>
        </p:nvSpPr>
        <p:spPr>
          <a:xfrm>
            <a:off x="4822898" y="6509768"/>
            <a:ext cx="2546203" cy="202773"/>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762000" eaLnBrk="0" hangingPunct="0"/>
            <a:r>
              <a:rPr lang="en-US" sz="1000" kern="100" dirty="0">
                <a:solidFill>
                  <a:schemeClr val="tx1">
                    <a:lumMod val="65000"/>
                    <a:lumOff val="35000"/>
                  </a:schemeClr>
                </a:solidFill>
                <a:effectLst/>
                <a:latin typeface="Georgia" panose="02040502050405020303" pitchFamily="18" charset="0"/>
                <a:ea typeface="Calibri" panose="020F0502020204030204" pitchFamily="34" charset="0"/>
                <a:cs typeface="Times New Roman" panose="02020603050405020304" pitchFamily="18" charset="0"/>
              </a:rPr>
              <a:t>Healthcare Industry</a:t>
            </a:r>
            <a:r>
              <a:rPr lang="it-IT" sz="1000" dirty="0">
                <a:solidFill>
                  <a:schemeClr val="tx1">
                    <a:lumMod val="65000"/>
                    <a:lumOff val="35000"/>
                  </a:schemeClr>
                </a:solidFill>
                <a:latin typeface="Georgia" panose="02040502050405020303" pitchFamily="18" charset="0"/>
              </a:rPr>
              <a:t> – Digital Healthcare</a:t>
            </a:r>
            <a:endParaRPr lang="en-US" sz="1000" dirty="0">
              <a:solidFill>
                <a:schemeClr val="tx1">
                  <a:lumMod val="65000"/>
                  <a:lumOff val="35000"/>
                </a:schemeClr>
              </a:solidFill>
              <a:latin typeface="Georgia" panose="02040502050405020303" pitchFamily="18" charset="0"/>
            </a:endParaRPr>
          </a:p>
          <a:p>
            <a:pPr algn="l" defTabSz="762000" eaLnBrk="0" hangingPunct="0">
              <a:lnSpc>
                <a:spcPct val="90000"/>
              </a:lnSpc>
            </a:pPr>
            <a:endParaRPr lang="en-US" sz="1000" dirty="0">
              <a:solidFill>
                <a:schemeClr val="tx1">
                  <a:lumMod val="65000"/>
                  <a:lumOff val="35000"/>
                </a:schemeClr>
              </a:solidFill>
              <a:latin typeface="Georgia" panose="02040502050405020303" pitchFamily="18" charset="0"/>
            </a:endParaRPr>
          </a:p>
        </p:txBody>
      </p:sp>
      <p:sp>
        <p:nvSpPr>
          <p:cNvPr id="9" name="Titolo 8">
            <a:extLst>
              <a:ext uri="{FF2B5EF4-FFF2-40B4-BE49-F238E27FC236}">
                <a16:creationId xmlns:a16="http://schemas.microsoft.com/office/drawing/2014/main" id="{BDDD4BA7-E168-8E41-2C99-83B5448F4B5F}"/>
              </a:ext>
            </a:extLst>
          </p:cNvPr>
          <p:cNvSpPr txBox="1">
            <a:spLocks/>
          </p:cNvSpPr>
          <p:nvPr/>
        </p:nvSpPr>
        <p:spPr>
          <a:xfrm>
            <a:off x="511012" y="310377"/>
            <a:ext cx="10515600" cy="107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3">
                    <a:lumMod val="50000"/>
                  </a:schemeClr>
                </a:solidFill>
                <a:latin typeface="Imprint MT Shadow" panose="04020605060303030202" pitchFamily="82" charset="0"/>
              </a:rPr>
              <a:t>2. Focus On Healthcare Unicorn</a:t>
            </a:r>
          </a:p>
        </p:txBody>
      </p:sp>
      <p:cxnSp>
        <p:nvCxnSpPr>
          <p:cNvPr id="20" name="Connettore 2 19">
            <a:extLst>
              <a:ext uri="{FF2B5EF4-FFF2-40B4-BE49-F238E27FC236}">
                <a16:creationId xmlns:a16="http://schemas.microsoft.com/office/drawing/2014/main" id="{F51CEFB1-9110-FBF2-F594-357791AD8AE2}"/>
              </a:ext>
            </a:extLst>
          </p:cNvPr>
          <p:cNvCxnSpPr>
            <a:cxnSpLocks/>
          </p:cNvCxnSpPr>
          <p:nvPr/>
        </p:nvCxnSpPr>
        <p:spPr>
          <a:xfrm flipV="1">
            <a:off x="6081416" y="1995849"/>
            <a:ext cx="0" cy="4105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D7121368-67A2-E6FF-8A09-CD8800B83741}"/>
              </a:ext>
            </a:extLst>
          </p:cNvPr>
          <p:cNvCxnSpPr>
            <a:cxnSpLocks/>
          </p:cNvCxnSpPr>
          <p:nvPr/>
        </p:nvCxnSpPr>
        <p:spPr>
          <a:xfrm>
            <a:off x="2072179" y="4171172"/>
            <a:ext cx="908555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CasellaDiTesto 39">
            <a:extLst>
              <a:ext uri="{FF2B5EF4-FFF2-40B4-BE49-F238E27FC236}">
                <a16:creationId xmlns:a16="http://schemas.microsoft.com/office/drawing/2014/main" id="{4A81F0C8-ABAE-9499-65C1-891971EE617C}"/>
              </a:ext>
            </a:extLst>
          </p:cNvPr>
          <p:cNvSpPr txBox="1"/>
          <p:nvPr/>
        </p:nvSpPr>
        <p:spPr>
          <a:xfrm>
            <a:off x="1165388" y="1050654"/>
            <a:ext cx="10188412" cy="668196"/>
          </a:xfrm>
          <a:prstGeom prst="rect">
            <a:avLst/>
          </a:prstGeom>
          <a:noFill/>
        </p:spPr>
        <p:txBody>
          <a:bodyPr wrap="square">
            <a:spAutoFit/>
          </a:bodyPr>
          <a:lstStyle/>
          <a:p>
            <a:pPr algn="l">
              <a:lnSpc>
                <a:spcPct val="150000"/>
              </a:lnSpc>
            </a:pPr>
            <a:r>
              <a:rPr lang="it-IT" sz="2800" dirty="0">
                <a:solidFill>
                  <a:schemeClr val="accent3">
                    <a:lumMod val="50000"/>
                  </a:schemeClr>
                </a:solidFill>
                <a:latin typeface="Imprint MT Shadow" panose="04020605060303030202" pitchFamily="82" charset="0"/>
              </a:rPr>
              <a:t>Startups – </a:t>
            </a:r>
            <a:r>
              <a:rPr lang="en-US" sz="2800" dirty="0">
                <a:solidFill>
                  <a:schemeClr val="accent3">
                    <a:lumMod val="50000"/>
                  </a:schemeClr>
                </a:solidFill>
                <a:latin typeface="Imprint MT Shadow" panose="04020605060303030202" pitchFamily="82" charset="0"/>
              </a:rPr>
              <a:t>Analysis of Business Models</a:t>
            </a:r>
            <a:endParaRPr lang="it-IT" sz="2800" dirty="0">
              <a:solidFill>
                <a:schemeClr val="accent3">
                  <a:lumMod val="50000"/>
                </a:schemeClr>
              </a:solidFill>
              <a:latin typeface="Imprint MT Shadow" panose="04020605060303030202" pitchFamily="82" charset="0"/>
            </a:endParaRPr>
          </a:p>
        </p:txBody>
      </p:sp>
      <p:sp>
        <p:nvSpPr>
          <p:cNvPr id="41" name="CasellaDiTesto 40">
            <a:extLst>
              <a:ext uri="{FF2B5EF4-FFF2-40B4-BE49-F238E27FC236}">
                <a16:creationId xmlns:a16="http://schemas.microsoft.com/office/drawing/2014/main" id="{5CA9126A-2E05-4E7F-63B3-B8179B8C6D70}"/>
              </a:ext>
            </a:extLst>
          </p:cNvPr>
          <p:cNvSpPr txBox="1"/>
          <p:nvPr/>
        </p:nvSpPr>
        <p:spPr>
          <a:xfrm>
            <a:off x="10334186" y="3606241"/>
            <a:ext cx="1522852" cy="461665"/>
          </a:xfrm>
          <a:prstGeom prst="rect">
            <a:avLst/>
          </a:prstGeom>
          <a:noFill/>
        </p:spPr>
        <p:txBody>
          <a:bodyPr wrap="square" rtlCol="0">
            <a:spAutoFit/>
          </a:bodyPr>
          <a:lstStyle/>
          <a:p>
            <a:r>
              <a:rPr lang="it-IT" sz="1200" dirty="0">
                <a:latin typeface="Georgia" panose="02040502050405020303" pitchFamily="18" charset="0"/>
              </a:rPr>
              <a:t>Posizionamento Mercato</a:t>
            </a:r>
          </a:p>
        </p:txBody>
      </p:sp>
      <p:sp>
        <p:nvSpPr>
          <p:cNvPr id="42" name="CasellaDiTesto 41">
            <a:extLst>
              <a:ext uri="{FF2B5EF4-FFF2-40B4-BE49-F238E27FC236}">
                <a16:creationId xmlns:a16="http://schemas.microsoft.com/office/drawing/2014/main" id="{88E6CFA7-3CEB-3735-66AE-4DB2B2C95243}"/>
              </a:ext>
            </a:extLst>
          </p:cNvPr>
          <p:cNvSpPr txBox="1"/>
          <p:nvPr/>
        </p:nvSpPr>
        <p:spPr>
          <a:xfrm>
            <a:off x="6118384" y="1725231"/>
            <a:ext cx="1709006" cy="461665"/>
          </a:xfrm>
          <a:prstGeom prst="rect">
            <a:avLst/>
          </a:prstGeom>
          <a:noFill/>
        </p:spPr>
        <p:txBody>
          <a:bodyPr wrap="square" rtlCol="0">
            <a:spAutoFit/>
          </a:bodyPr>
          <a:lstStyle/>
          <a:p>
            <a:r>
              <a:rPr lang="it-IT" sz="1200" dirty="0">
                <a:latin typeface="Georgia" panose="02040502050405020303" pitchFamily="18" charset="0"/>
              </a:rPr>
              <a:t>Differenziazione (livello innovazione)</a:t>
            </a:r>
          </a:p>
        </p:txBody>
      </p:sp>
      <p:sp>
        <p:nvSpPr>
          <p:cNvPr id="10" name="CasellaDiTesto 9">
            <a:extLst>
              <a:ext uri="{FF2B5EF4-FFF2-40B4-BE49-F238E27FC236}">
                <a16:creationId xmlns:a16="http://schemas.microsoft.com/office/drawing/2014/main" id="{DE49CFDD-DD6F-36D7-10E7-8914C7F465C2}"/>
              </a:ext>
            </a:extLst>
          </p:cNvPr>
          <p:cNvSpPr txBox="1"/>
          <p:nvPr/>
        </p:nvSpPr>
        <p:spPr>
          <a:xfrm>
            <a:off x="195208" y="6101259"/>
            <a:ext cx="1393753" cy="276999"/>
          </a:xfrm>
          <a:prstGeom prst="rect">
            <a:avLst/>
          </a:prstGeom>
          <a:solidFill>
            <a:schemeClr val="accent2">
              <a:lumMod val="40000"/>
              <a:lumOff val="60000"/>
            </a:schemeClr>
          </a:solidFill>
          <a:ln w="19050">
            <a:solidFill>
              <a:srgbClr val="00B050"/>
            </a:solidFill>
          </a:ln>
        </p:spPr>
        <p:txBody>
          <a:bodyPr wrap="square" rtlCol="0">
            <a:spAutoFit/>
          </a:bodyPr>
          <a:lstStyle/>
          <a:p>
            <a:pPr algn="ctr"/>
            <a:r>
              <a:rPr lang="it-IT" sz="1200" b="1" dirty="0">
                <a:latin typeface="Georgia" panose="02040502050405020303" pitchFamily="18" charset="0"/>
              </a:rPr>
              <a:t>B2C</a:t>
            </a:r>
          </a:p>
        </p:txBody>
      </p:sp>
      <p:sp>
        <p:nvSpPr>
          <p:cNvPr id="11" name="CasellaDiTesto 10">
            <a:extLst>
              <a:ext uri="{FF2B5EF4-FFF2-40B4-BE49-F238E27FC236}">
                <a16:creationId xmlns:a16="http://schemas.microsoft.com/office/drawing/2014/main" id="{A9B266BD-18DD-8EEA-80E0-1BE72292FE0D}"/>
              </a:ext>
            </a:extLst>
          </p:cNvPr>
          <p:cNvSpPr txBox="1"/>
          <p:nvPr/>
        </p:nvSpPr>
        <p:spPr>
          <a:xfrm>
            <a:off x="195208" y="5730511"/>
            <a:ext cx="1393753" cy="276999"/>
          </a:xfrm>
          <a:prstGeom prst="rect">
            <a:avLst/>
          </a:prstGeom>
          <a:solidFill>
            <a:schemeClr val="accent2">
              <a:lumMod val="40000"/>
              <a:lumOff val="60000"/>
            </a:schemeClr>
          </a:solidFill>
          <a:ln w="19050">
            <a:solidFill>
              <a:srgbClr val="FF0000"/>
            </a:solidFill>
          </a:ln>
        </p:spPr>
        <p:txBody>
          <a:bodyPr wrap="square" rtlCol="0">
            <a:spAutoFit/>
          </a:bodyPr>
          <a:lstStyle/>
          <a:p>
            <a:pPr algn="ctr"/>
            <a:r>
              <a:rPr lang="it-IT" sz="1200" b="1" dirty="0">
                <a:latin typeface="Georgia" panose="02040502050405020303" pitchFamily="18" charset="0"/>
              </a:rPr>
              <a:t>B2B</a:t>
            </a:r>
          </a:p>
        </p:txBody>
      </p:sp>
      <p:pic>
        <p:nvPicPr>
          <p:cNvPr id="26" name="Picture 12" descr="Cerebral | LinkedIn">
            <a:extLst>
              <a:ext uri="{FF2B5EF4-FFF2-40B4-BE49-F238E27FC236}">
                <a16:creationId xmlns:a16="http://schemas.microsoft.com/office/drawing/2014/main" id="{D57FEB69-4010-E25F-9CA0-7126FABFC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282" y="2784067"/>
            <a:ext cx="550382" cy="550382"/>
          </a:xfrm>
          <a:prstGeom prst="ellipse">
            <a:avLst/>
          </a:prstGeom>
          <a:ln w="38100" cap="rnd">
            <a:solidFill>
              <a:srgbClr val="00B05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31" name="CasellaDiTesto 30">
            <a:extLst>
              <a:ext uri="{FF2B5EF4-FFF2-40B4-BE49-F238E27FC236}">
                <a16:creationId xmlns:a16="http://schemas.microsoft.com/office/drawing/2014/main" id="{221156DB-97D5-51D5-5524-D1057B93280C}"/>
              </a:ext>
            </a:extLst>
          </p:cNvPr>
          <p:cNvSpPr txBox="1"/>
          <p:nvPr/>
        </p:nvSpPr>
        <p:spPr>
          <a:xfrm>
            <a:off x="3212132" y="2253900"/>
            <a:ext cx="1673265" cy="430887"/>
          </a:xfrm>
          <a:prstGeom prst="rect">
            <a:avLst/>
          </a:prstGeom>
          <a:noFill/>
        </p:spPr>
        <p:txBody>
          <a:bodyPr wrap="square" rtlCol="0">
            <a:spAutoFit/>
          </a:bodyPr>
          <a:lstStyle/>
          <a:p>
            <a:pPr algn="ctr"/>
            <a:r>
              <a:rPr lang="it-IT" sz="1100" b="1" i="1" u="sng" dirty="0">
                <a:latin typeface="Georgia" panose="02040502050405020303" pitchFamily="18" charset="0"/>
              </a:rPr>
              <a:t>High-Tech &amp; </a:t>
            </a:r>
          </a:p>
          <a:p>
            <a:pPr algn="ctr"/>
            <a:r>
              <a:rPr lang="it-IT" sz="1100" b="1" i="1" u="sng" dirty="0">
                <a:latin typeface="Georgia" panose="02040502050405020303" pitchFamily="18" charset="0"/>
              </a:rPr>
              <a:t>Poco conosciute</a:t>
            </a:r>
          </a:p>
        </p:txBody>
      </p:sp>
      <p:pic>
        <p:nvPicPr>
          <p:cNvPr id="33" name="Picture 2" descr="Snart öppnar KRY även i Malmö! | Vårdporten">
            <a:extLst>
              <a:ext uri="{FF2B5EF4-FFF2-40B4-BE49-F238E27FC236}">
                <a16:creationId xmlns:a16="http://schemas.microsoft.com/office/drawing/2014/main" id="{8B22232B-35DC-517E-1113-45D76E8861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242" r="13888"/>
          <a:stretch/>
        </p:blipFill>
        <p:spPr bwMode="auto">
          <a:xfrm>
            <a:off x="7485354" y="3421459"/>
            <a:ext cx="633492" cy="555219"/>
          </a:xfrm>
          <a:prstGeom prst="ellipse">
            <a:avLst/>
          </a:prstGeom>
          <a:ln w="38100" cap="rnd">
            <a:solidFill>
              <a:srgbClr val="00B05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52129161-B0E3-032F-AD2E-E85CCF297B1D}"/>
              </a:ext>
            </a:extLst>
          </p:cNvPr>
          <p:cNvSpPr txBox="1"/>
          <p:nvPr/>
        </p:nvSpPr>
        <p:spPr>
          <a:xfrm>
            <a:off x="7258564" y="2261760"/>
            <a:ext cx="1869292" cy="430887"/>
          </a:xfrm>
          <a:prstGeom prst="rect">
            <a:avLst/>
          </a:prstGeom>
          <a:noFill/>
        </p:spPr>
        <p:txBody>
          <a:bodyPr wrap="square" rtlCol="0">
            <a:spAutoFit/>
          </a:bodyPr>
          <a:lstStyle/>
          <a:p>
            <a:pPr algn="ctr"/>
            <a:r>
              <a:rPr lang="it-IT" sz="1100" b="1" i="1" u="sng" dirty="0">
                <a:latin typeface="Georgia" panose="02040502050405020303" pitchFamily="18" charset="0"/>
              </a:rPr>
              <a:t>High-Tech &amp; Consolidate</a:t>
            </a:r>
          </a:p>
        </p:txBody>
      </p:sp>
      <p:pic>
        <p:nvPicPr>
          <p:cNvPr id="44" name="Picture 4" descr="K Health Expands Board and Executive Team | citybiz">
            <a:extLst>
              <a:ext uri="{FF2B5EF4-FFF2-40B4-BE49-F238E27FC236}">
                <a16:creationId xmlns:a16="http://schemas.microsoft.com/office/drawing/2014/main" id="{B381BA03-D04A-7669-CBA2-ADE11E6E8CB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615" r="15652"/>
          <a:stretch/>
        </p:blipFill>
        <p:spPr bwMode="auto">
          <a:xfrm>
            <a:off x="7866042" y="2734414"/>
            <a:ext cx="597095" cy="566154"/>
          </a:xfrm>
          <a:prstGeom prst="ellipse">
            <a:avLst/>
          </a:prstGeom>
          <a:ln w="38100" cap="rnd">
            <a:solidFill>
              <a:srgbClr val="00B05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6" name="Immagine 45" descr="Immagine che contiene Carattere, logo, Elementi grafici, testo&#10;&#10;Descrizione generata automaticamente">
            <a:extLst>
              <a:ext uri="{FF2B5EF4-FFF2-40B4-BE49-F238E27FC236}">
                <a16:creationId xmlns:a16="http://schemas.microsoft.com/office/drawing/2014/main" id="{8AFF0896-FF7F-92EA-7F15-981E0E9CF36B}"/>
              </a:ext>
            </a:extLst>
          </p:cNvPr>
          <p:cNvPicPr>
            <a:picLocks noChangeAspect="1"/>
          </p:cNvPicPr>
          <p:nvPr/>
        </p:nvPicPr>
        <p:blipFill>
          <a:blip r:embed="rId6"/>
          <a:stretch>
            <a:fillRect/>
          </a:stretch>
        </p:blipFill>
        <p:spPr>
          <a:xfrm>
            <a:off x="9070615" y="2512158"/>
            <a:ext cx="538469" cy="536197"/>
          </a:xfrm>
          <a:prstGeom prst="ellipse">
            <a:avLst/>
          </a:prstGeom>
          <a:ln w="38100" cap="rnd">
            <a:solidFill>
              <a:srgbClr val="00B05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7" name="Picture 6" descr="微医(挂号网)免费下载_华为应用市场|微医(挂号网)安卓版(3.6.4)下载">
            <a:extLst>
              <a:ext uri="{FF2B5EF4-FFF2-40B4-BE49-F238E27FC236}">
                <a16:creationId xmlns:a16="http://schemas.microsoft.com/office/drawing/2014/main" id="{57C1BCEE-1513-01D4-F636-2B144A65A2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29809" y="3338663"/>
            <a:ext cx="531334" cy="531334"/>
          </a:xfrm>
          <a:prstGeom prst="ellipse">
            <a:avLst/>
          </a:prstGeom>
          <a:ln w="38100" cap="rnd">
            <a:solidFill>
              <a:srgbClr val="C495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0" name="Rettangolo 49">
            <a:extLst>
              <a:ext uri="{FF2B5EF4-FFF2-40B4-BE49-F238E27FC236}">
                <a16:creationId xmlns:a16="http://schemas.microsoft.com/office/drawing/2014/main" id="{D0E3925C-1DEA-05D4-FFB6-43E5EDAE0E8D}"/>
              </a:ext>
            </a:extLst>
          </p:cNvPr>
          <p:cNvSpPr/>
          <p:nvPr/>
        </p:nvSpPr>
        <p:spPr>
          <a:xfrm>
            <a:off x="2072179" y="4247360"/>
            <a:ext cx="3953174" cy="1791419"/>
          </a:xfrm>
          <a:prstGeom prst="rect">
            <a:avLst/>
          </a:prstGeom>
          <a:solidFill>
            <a:srgbClr val="FFD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5" name="Picture 10" descr="Transcarent for PC - Windows 7,8,10,11">
            <a:extLst>
              <a:ext uri="{FF2B5EF4-FFF2-40B4-BE49-F238E27FC236}">
                <a16:creationId xmlns:a16="http://schemas.microsoft.com/office/drawing/2014/main" id="{61E494BA-E6C5-86F4-6EA0-E5E4332374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5577" y="3591967"/>
            <a:ext cx="556059" cy="556059"/>
          </a:xfrm>
          <a:prstGeom prst="ellipse">
            <a:avLst/>
          </a:prstGeom>
          <a:ln w="38100" cap="rnd">
            <a:solidFill>
              <a:srgbClr val="D6A3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1" name="CasellaDiTesto 20">
            <a:extLst>
              <a:ext uri="{FF2B5EF4-FFF2-40B4-BE49-F238E27FC236}">
                <a16:creationId xmlns:a16="http://schemas.microsoft.com/office/drawing/2014/main" id="{13F60A3E-D46D-CE1E-0E26-C5A7343A9237}"/>
              </a:ext>
            </a:extLst>
          </p:cNvPr>
          <p:cNvSpPr txBox="1"/>
          <p:nvPr/>
        </p:nvSpPr>
        <p:spPr>
          <a:xfrm>
            <a:off x="3212131" y="5505988"/>
            <a:ext cx="1673265" cy="430887"/>
          </a:xfrm>
          <a:prstGeom prst="rect">
            <a:avLst/>
          </a:prstGeom>
          <a:noFill/>
        </p:spPr>
        <p:txBody>
          <a:bodyPr wrap="square" rtlCol="0">
            <a:spAutoFit/>
          </a:bodyPr>
          <a:lstStyle/>
          <a:p>
            <a:pPr algn="ctr"/>
            <a:r>
              <a:rPr lang="it-IT" sz="1100" b="1" i="1" u="sng" dirty="0">
                <a:latin typeface="Georgia" panose="02040502050405020303" pitchFamily="18" charset="0"/>
              </a:rPr>
              <a:t>Low-Tech &amp; </a:t>
            </a:r>
          </a:p>
          <a:p>
            <a:pPr algn="ctr"/>
            <a:r>
              <a:rPr lang="it-IT" sz="1100" b="1" i="1" u="sng" dirty="0">
                <a:latin typeface="Georgia" panose="02040502050405020303" pitchFamily="18" charset="0"/>
              </a:rPr>
              <a:t>Poco conosciute</a:t>
            </a:r>
          </a:p>
        </p:txBody>
      </p:sp>
      <p:pic>
        <p:nvPicPr>
          <p:cNvPr id="45" name="Picture 8" descr="ZocDoc Customer Service, Complaints and Reviews">
            <a:extLst>
              <a:ext uri="{FF2B5EF4-FFF2-40B4-BE49-F238E27FC236}">
                <a16:creationId xmlns:a16="http://schemas.microsoft.com/office/drawing/2014/main" id="{E91E72B3-2220-B722-CA65-BB603B5CE1E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59594" y="4673475"/>
            <a:ext cx="540874" cy="540874"/>
          </a:xfrm>
          <a:prstGeom prst="ellipse">
            <a:avLst/>
          </a:prstGeom>
          <a:ln w="38100" cap="rnd">
            <a:solidFill>
              <a:srgbClr val="00B05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3" name="CasellaDiTesto 22">
            <a:extLst>
              <a:ext uri="{FF2B5EF4-FFF2-40B4-BE49-F238E27FC236}">
                <a16:creationId xmlns:a16="http://schemas.microsoft.com/office/drawing/2014/main" id="{A43D990D-DEA6-962B-F65F-595B7A402E12}"/>
              </a:ext>
            </a:extLst>
          </p:cNvPr>
          <p:cNvSpPr txBox="1"/>
          <p:nvPr/>
        </p:nvSpPr>
        <p:spPr>
          <a:xfrm>
            <a:off x="7356577" y="5515067"/>
            <a:ext cx="1673265" cy="430887"/>
          </a:xfrm>
          <a:prstGeom prst="rect">
            <a:avLst/>
          </a:prstGeom>
          <a:noFill/>
        </p:spPr>
        <p:txBody>
          <a:bodyPr wrap="square" rtlCol="0">
            <a:spAutoFit/>
          </a:bodyPr>
          <a:lstStyle/>
          <a:p>
            <a:pPr algn="ctr"/>
            <a:r>
              <a:rPr lang="it-IT" sz="1100" b="1" i="1" u="sng" dirty="0">
                <a:latin typeface="Georgia" panose="02040502050405020303" pitchFamily="18" charset="0"/>
              </a:rPr>
              <a:t>Low-Tech &amp; </a:t>
            </a:r>
          </a:p>
          <a:p>
            <a:pPr algn="ctr"/>
            <a:r>
              <a:rPr lang="it-IT" sz="1100" b="1" i="1" u="sng" dirty="0">
                <a:latin typeface="Georgia" panose="02040502050405020303" pitchFamily="18" charset="0"/>
              </a:rPr>
              <a:t>Consolidate</a:t>
            </a:r>
          </a:p>
        </p:txBody>
      </p:sp>
      <p:pic>
        <p:nvPicPr>
          <p:cNvPr id="32" name="Picture 14" descr="Carbon Health 19600 Vallco Pkwy, Cupertino, CA 95014 - YP.com">
            <a:extLst>
              <a:ext uri="{FF2B5EF4-FFF2-40B4-BE49-F238E27FC236}">
                <a16:creationId xmlns:a16="http://schemas.microsoft.com/office/drawing/2014/main" id="{F6862BF7-1C5A-1D23-DC57-5F4349A613F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6380" y="3668870"/>
            <a:ext cx="555733" cy="555219"/>
          </a:xfrm>
          <a:prstGeom prst="ellipse">
            <a:avLst/>
          </a:prstGeom>
          <a:ln w="38100" cap="rnd">
            <a:solidFill>
              <a:srgbClr val="00B05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4" name="CasellaDiTesto 23">
            <a:extLst>
              <a:ext uri="{FF2B5EF4-FFF2-40B4-BE49-F238E27FC236}">
                <a16:creationId xmlns:a16="http://schemas.microsoft.com/office/drawing/2014/main" id="{7483E04F-8E8A-42DC-0324-EB2AACBB78D2}"/>
              </a:ext>
            </a:extLst>
          </p:cNvPr>
          <p:cNvSpPr txBox="1"/>
          <p:nvPr/>
        </p:nvSpPr>
        <p:spPr>
          <a:xfrm>
            <a:off x="195207" y="5359763"/>
            <a:ext cx="1393753" cy="276999"/>
          </a:xfrm>
          <a:prstGeom prst="rect">
            <a:avLst/>
          </a:prstGeom>
          <a:solidFill>
            <a:schemeClr val="accent2">
              <a:lumMod val="40000"/>
              <a:lumOff val="60000"/>
            </a:schemeClr>
          </a:solidFill>
          <a:ln w="19050">
            <a:solidFill>
              <a:srgbClr val="C49500"/>
            </a:solidFill>
          </a:ln>
        </p:spPr>
        <p:txBody>
          <a:bodyPr wrap="square" rtlCol="0">
            <a:spAutoFit/>
          </a:bodyPr>
          <a:lstStyle/>
          <a:p>
            <a:pPr algn="ctr"/>
            <a:r>
              <a:rPr lang="it-IT" sz="1200" b="1" dirty="0">
                <a:latin typeface="Georgia" panose="02040502050405020303" pitchFamily="18" charset="0"/>
              </a:rPr>
              <a:t>B2B / B2C</a:t>
            </a:r>
          </a:p>
        </p:txBody>
      </p:sp>
      <p:sp>
        <p:nvSpPr>
          <p:cNvPr id="5" name="Segnaposto data 4">
            <a:extLst>
              <a:ext uri="{FF2B5EF4-FFF2-40B4-BE49-F238E27FC236}">
                <a16:creationId xmlns:a16="http://schemas.microsoft.com/office/drawing/2014/main" id="{611E0F14-44D8-646E-F7D5-3E2A4C1F78BA}"/>
              </a:ext>
            </a:extLst>
          </p:cNvPr>
          <p:cNvSpPr>
            <a:spLocks noGrp="1"/>
          </p:cNvSpPr>
          <p:nvPr>
            <p:ph type="dt" sz="half" idx="10"/>
          </p:nvPr>
        </p:nvSpPr>
        <p:spPr/>
        <p:txBody>
          <a:bodyPr/>
          <a:lstStyle/>
          <a:p>
            <a:pPr rtl="0"/>
            <a:r>
              <a:rPr lang="it-IT" noProof="0"/>
              <a:t>20/06/2023</a:t>
            </a:r>
          </a:p>
        </p:txBody>
      </p:sp>
      <p:sp>
        <p:nvSpPr>
          <p:cNvPr id="8" name="Segnaposto numero diapositiva 7">
            <a:extLst>
              <a:ext uri="{FF2B5EF4-FFF2-40B4-BE49-F238E27FC236}">
                <a16:creationId xmlns:a16="http://schemas.microsoft.com/office/drawing/2014/main" id="{1C6AAFFE-0CCE-C09E-E631-8C8D65EEB0B7}"/>
              </a:ext>
            </a:extLst>
          </p:cNvPr>
          <p:cNvSpPr>
            <a:spLocks noGrp="1"/>
          </p:cNvSpPr>
          <p:nvPr>
            <p:ph type="sldNum" sz="quarter" idx="12"/>
          </p:nvPr>
        </p:nvSpPr>
        <p:spPr/>
        <p:txBody>
          <a:bodyPr/>
          <a:lstStyle/>
          <a:p>
            <a:pPr rtl="0"/>
            <a:fld id="{D8DA9DAA-006C-4F4B-980E-E3DF019B24E2}" type="slidenum">
              <a:rPr lang="it-IT" noProof="0" smtClean="0"/>
              <a:t>14</a:t>
            </a:fld>
            <a:endParaRPr lang="it-IT" noProof="0"/>
          </a:p>
        </p:txBody>
      </p:sp>
    </p:spTree>
    <p:extLst>
      <p:ext uri="{BB962C8B-B14F-4D97-AF65-F5344CB8AC3E}">
        <p14:creationId xmlns:p14="http://schemas.microsoft.com/office/powerpoint/2010/main" val="2236716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40000"/>
                <a:lumOff val="60000"/>
              </a:schemeClr>
            </a:gs>
            <a:gs pos="0">
              <a:schemeClr val="accent2">
                <a:alpha val="0"/>
              </a:schemeClr>
            </a:gs>
          </a:gsLst>
          <a:lin ang="2700000" scaled="1"/>
        </a:gradFill>
        <a:effectLst/>
      </p:bgPr>
    </p:bg>
    <p:spTree>
      <p:nvGrpSpPr>
        <p:cNvPr id="1" name=""/>
        <p:cNvGrpSpPr/>
        <p:nvPr/>
      </p:nvGrpSpPr>
      <p:grpSpPr>
        <a:xfrm>
          <a:off x="0" y="0"/>
          <a:ext cx="0" cy="0"/>
          <a:chOff x="0" y="0"/>
          <a:chExt cx="0" cy="0"/>
        </a:xfrm>
      </p:grpSpPr>
      <p:sp>
        <p:nvSpPr>
          <p:cNvPr id="6" name="Sottotitolo 2">
            <a:extLst>
              <a:ext uri="{FF2B5EF4-FFF2-40B4-BE49-F238E27FC236}">
                <a16:creationId xmlns:a16="http://schemas.microsoft.com/office/drawing/2014/main" id="{8A4B79A6-26F1-C0E2-CB14-0D4194E35A59}"/>
              </a:ext>
            </a:extLst>
          </p:cNvPr>
          <p:cNvSpPr txBox="1">
            <a:spLocks/>
          </p:cNvSpPr>
          <p:nvPr/>
        </p:nvSpPr>
        <p:spPr>
          <a:xfrm>
            <a:off x="4822898" y="6509768"/>
            <a:ext cx="2546203" cy="202773"/>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762000" eaLnBrk="0" hangingPunct="0"/>
            <a:r>
              <a:rPr lang="en-US" sz="1000" kern="100" dirty="0">
                <a:solidFill>
                  <a:schemeClr val="tx1">
                    <a:lumMod val="65000"/>
                    <a:lumOff val="35000"/>
                  </a:schemeClr>
                </a:solidFill>
                <a:effectLst/>
                <a:latin typeface="Georgia" panose="02040502050405020303" pitchFamily="18" charset="0"/>
                <a:ea typeface="Calibri" panose="020F0502020204030204" pitchFamily="34" charset="0"/>
                <a:cs typeface="Times New Roman" panose="02020603050405020304" pitchFamily="18" charset="0"/>
              </a:rPr>
              <a:t>Healthcare Industry</a:t>
            </a:r>
            <a:r>
              <a:rPr lang="it-IT" sz="1000" dirty="0">
                <a:solidFill>
                  <a:schemeClr val="tx1">
                    <a:lumMod val="65000"/>
                    <a:lumOff val="35000"/>
                  </a:schemeClr>
                </a:solidFill>
                <a:latin typeface="Georgia" panose="02040502050405020303" pitchFamily="18" charset="0"/>
              </a:rPr>
              <a:t> – Digital Healthcare</a:t>
            </a:r>
            <a:endParaRPr lang="en-US" sz="1000" dirty="0">
              <a:solidFill>
                <a:schemeClr val="tx1">
                  <a:lumMod val="65000"/>
                  <a:lumOff val="35000"/>
                </a:schemeClr>
              </a:solidFill>
              <a:latin typeface="Georgia" panose="02040502050405020303" pitchFamily="18" charset="0"/>
            </a:endParaRPr>
          </a:p>
          <a:p>
            <a:pPr algn="l" defTabSz="762000" eaLnBrk="0" hangingPunct="0">
              <a:lnSpc>
                <a:spcPct val="90000"/>
              </a:lnSpc>
            </a:pPr>
            <a:endParaRPr lang="en-US" sz="1000" dirty="0">
              <a:solidFill>
                <a:schemeClr val="tx1">
                  <a:lumMod val="65000"/>
                  <a:lumOff val="35000"/>
                </a:schemeClr>
              </a:solidFill>
              <a:latin typeface="Georgia" panose="02040502050405020303" pitchFamily="18" charset="0"/>
            </a:endParaRPr>
          </a:p>
        </p:txBody>
      </p:sp>
      <p:sp>
        <p:nvSpPr>
          <p:cNvPr id="9" name="Titolo 8">
            <a:extLst>
              <a:ext uri="{FF2B5EF4-FFF2-40B4-BE49-F238E27FC236}">
                <a16:creationId xmlns:a16="http://schemas.microsoft.com/office/drawing/2014/main" id="{BDDD4BA7-E168-8E41-2C99-83B5448F4B5F}"/>
              </a:ext>
            </a:extLst>
          </p:cNvPr>
          <p:cNvSpPr txBox="1">
            <a:spLocks/>
          </p:cNvSpPr>
          <p:nvPr/>
        </p:nvSpPr>
        <p:spPr>
          <a:xfrm>
            <a:off x="511012" y="310377"/>
            <a:ext cx="10515600" cy="107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3">
                    <a:lumMod val="50000"/>
                  </a:schemeClr>
                </a:solidFill>
                <a:latin typeface="Imprint MT Shadow" panose="04020605060303030202" pitchFamily="82" charset="0"/>
              </a:rPr>
              <a:t>2. Focus On Healthcare Unicorn</a:t>
            </a:r>
          </a:p>
        </p:txBody>
      </p:sp>
      <p:cxnSp>
        <p:nvCxnSpPr>
          <p:cNvPr id="20" name="Connettore 2 19">
            <a:extLst>
              <a:ext uri="{FF2B5EF4-FFF2-40B4-BE49-F238E27FC236}">
                <a16:creationId xmlns:a16="http://schemas.microsoft.com/office/drawing/2014/main" id="{F51CEFB1-9110-FBF2-F594-357791AD8AE2}"/>
              </a:ext>
            </a:extLst>
          </p:cNvPr>
          <p:cNvCxnSpPr>
            <a:cxnSpLocks/>
          </p:cNvCxnSpPr>
          <p:nvPr/>
        </p:nvCxnSpPr>
        <p:spPr>
          <a:xfrm flipV="1">
            <a:off x="1701202" y="2062716"/>
            <a:ext cx="0" cy="4305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D7121368-67A2-E6FF-8A09-CD8800B83741}"/>
              </a:ext>
            </a:extLst>
          </p:cNvPr>
          <p:cNvCxnSpPr>
            <a:cxnSpLocks/>
          </p:cNvCxnSpPr>
          <p:nvPr/>
        </p:nvCxnSpPr>
        <p:spPr>
          <a:xfrm>
            <a:off x="1053273" y="4455042"/>
            <a:ext cx="103616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Figura a mano libera: forma 35">
            <a:extLst>
              <a:ext uri="{FF2B5EF4-FFF2-40B4-BE49-F238E27FC236}">
                <a16:creationId xmlns:a16="http://schemas.microsoft.com/office/drawing/2014/main" id="{565C45A0-0296-BA79-B379-4A9F15A1BED4}"/>
              </a:ext>
            </a:extLst>
          </p:cNvPr>
          <p:cNvSpPr/>
          <p:nvPr/>
        </p:nvSpPr>
        <p:spPr>
          <a:xfrm>
            <a:off x="1701209" y="2220727"/>
            <a:ext cx="8708065" cy="3350738"/>
          </a:xfrm>
          <a:custGeom>
            <a:avLst/>
            <a:gdLst>
              <a:gd name="connsiteX0" fmla="*/ 0 w 8814391"/>
              <a:gd name="connsiteY0" fmla="*/ 2700669 h 4135638"/>
              <a:gd name="connsiteX1" fmla="*/ 606056 w 8814391"/>
              <a:gd name="connsiteY1" fmla="*/ 3732028 h 4135638"/>
              <a:gd name="connsiteX2" fmla="*/ 2190307 w 8814391"/>
              <a:gd name="connsiteY2" fmla="*/ 4125432 h 4135638"/>
              <a:gd name="connsiteX3" fmla="*/ 3657600 w 8814391"/>
              <a:gd name="connsiteY3" fmla="*/ 3370521 h 4135638"/>
              <a:gd name="connsiteX4" fmla="*/ 4603898 w 8814391"/>
              <a:gd name="connsiteY4" fmla="*/ 2200939 h 4135638"/>
              <a:gd name="connsiteX5" fmla="*/ 5720317 w 8814391"/>
              <a:gd name="connsiteY5" fmla="*/ 1180214 h 4135638"/>
              <a:gd name="connsiteX6" fmla="*/ 7091917 w 8814391"/>
              <a:gd name="connsiteY6" fmla="*/ 414669 h 4135638"/>
              <a:gd name="connsiteX7" fmla="*/ 8814391 w 8814391"/>
              <a:gd name="connsiteY7" fmla="*/ 0 h 4135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14391" h="4135638">
                <a:moveTo>
                  <a:pt x="0" y="2700669"/>
                </a:moveTo>
                <a:cubicBezTo>
                  <a:pt x="120502" y="3097618"/>
                  <a:pt x="241005" y="3494568"/>
                  <a:pt x="606056" y="3732028"/>
                </a:cubicBezTo>
                <a:cubicBezTo>
                  <a:pt x="971107" y="3969489"/>
                  <a:pt x="1681716" y="4185683"/>
                  <a:pt x="2190307" y="4125432"/>
                </a:cubicBezTo>
                <a:cubicBezTo>
                  <a:pt x="2698898" y="4065181"/>
                  <a:pt x="3255335" y="3691270"/>
                  <a:pt x="3657600" y="3370521"/>
                </a:cubicBezTo>
                <a:cubicBezTo>
                  <a:pt x="4059865" y="3049772"/>
                  <a:pt x="4260112" y="2565990"/>
                  <a:pt x="4603898" y="2200939"/>
                </a:cubicBezTo>
                <a:cubicBezTo>
                  <a:pt x="4947684" y="1835888"/>
                  <a:pt x="5305647" y="1477926"/>
                  <a:pt x="5720317" y="1180214"/>
                </a:cubicBezTo>
                <a:cubicBezTo>
                  <a:pt x="6134987" y="882502"/>
                  <a:pt x="6576238" y="611371"/>
                  <a:pt x="7091917" y="414669"/>
                </a:cubicBezTo>
                <a:cubicBezTo>
                  <a:pt x="7607596" y="217967"/>
                  <a:pt x="8210993" y="108983"/>
                  <a:pt x="8814391" y="0"/>
                </a:cubicBezTo>
              </a:path>
            </a:pathLst>
          </a:custGeom>
          <a:noFill/>
          <a:ln w="762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38" name="Diagramma 37">
            <a:extLst>
              <a:ext uri="{FF2B5EF4-FFF2-40B4-BE49-F238E27FC236}">
                <a16:creationId xmlns:a16="http://schemas.microsoft.com/office/drawing/2014/main" id="{640D08A7-51A7-55D5-1D87-FD4F2E1C9FF2}"/>
              </a:ext>
            </a:extLst>
          </p:cNvPr>
          <p:cNvGraphicFramePr/>
          <p:nvPr/>
        </p:nvGraphicFramePr>
        <p:xfrm>
          <a:off x="1813440" y="6095767"/>
          <a:ext cx="8918294" cy="2721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CasellaDiTesto 39">
            <a:extLst>
              <a:ext uri="{FF2B5EF4-FFF2-40B4-BE49-F238E27FC236}">
                <a16:creationId xmlns:a16="http://schemas.microsoft.com/office/drawing/2014/main" id="{4A81F0C8-ABAE-9499-65C1-891971EE617C}"/>
              </a:ext>
            </a:extLst>
          </p:cNvPr>
          <p:cNvSpPr txBox="1"/>
          <p:nvPr/>
        </p:nvSpPr>
        <p:spPr>
          <a:xfrm>
            <a:off x="1165388" y="1050654"/>
            <a:ext cx="10188412" cy="668196"/>
          </a:xfrm>
          <a:prstGeom prst="rect">
            <a:avLst/>
          </a:prstGeom>
          <a:noFill/>
        </p:spPr>
        <p:txBody>
          <a:bodyPr wrap="square">
            <a:spAutoFit/>
          </a:bodyPr>
          <a:lstStyle/>
          <a:p>
            <a:pPr algn="l">
              <a:lnSpc>
                <a:spcPct val="150000"/>
              </a:lnSpc>
            </a:pPr>
            <a:r>
              <a:rPr lang="it-IT" sz="2800" dirty="0">
                <a:solidFill>
                  <a:schemeClr val="accent3">
                    <a:lumMod val="50000"/>
                  </a:schemeClr>
                </a:solidFill>
                <a:latin typeface="Imprint MT Shadow" panose="04020605060303030202" pitchFamily="82" charset="0"/>
              </a:rPr>
              <a:t>Startups – </a:t>
            </a:r>
            <a:r>
              <a:rPr lang="en-US" sz="2800" dirty="0">
                <a:solidFill>
                  <a:schemeClr val="accent3">
                    <a:lumMod val="50000"/>
                  </a:schemeClr>
                </a:solidFill>
                <a:latin typeface="Imprint MT Shadow" panose="04020605060303030202" pitchFamily="82" charset="0"/>
              </a:rPr>
              <a:t>Analysis of the Startup Life-Cycle - Round</a:t>
            </a:r>
            <a:endParaRPr lang="it-IT" sz="2800" dirty="0">
              <a:solidFill>
                <a:schemeClr val="accent3">
                  <a:lumMod val="50000"/>
                </a:schemeClr>
              </a:solidFill>
              <a:latin typeface="Imprint MT Shadow" panose="04020605060303030202" pitchFamily="82" charset="0"/>
            </a:endParaRPr>
          </a:p>
        </p:txBody>
      </p:sp>
      <p:sp>
        <p:nvSpPr>
          <p:cNvPr id="41" name="CasellaDiTesto 40">
            <a:extLst>
              <a:ext uri="{FF2B5EF4-FFF2-40B4-BE49-F238E27FC236}">
                <a16:creationId xmlns:a16="http://schemas.microsoft.com/office/drawing/2014/main" id="{5CA9126A-2E05-4E7F-63B3-B8179B8C6D70}"/>
              </a:ext>
            </a:extLst>
          </p:cNvPr>
          <p:cNvSpPr txBox="1"/>
          <p:nvPr/>
        </p:nvSpPr>
        <p:spPr>
          <a:xfrm>
            <a:off x="594971" y="2205776"/>
            <a:ext cx="1200007" cy="338554"/>
          </a:xfrm>
          <a:prstGeom prst="rect">
            <a:avLst/>
          </a:prstGeom>
          <a:noFill/>
        </p:spPr>
        <p:txBody>
          <a:bodyPr wrap="square" rtlCol="0">
            <a:spAutoFit/>
          </a:bodyPr>
          <a:lstStyle/>
          <a:p>
            <a:r>
              <a:rPr lang="it-IT" sz="1600" dirty="0">
                <a:latin typeface="Georgia" panose="02040502050405020303" pitchFamily="18" charset="0"/>
              </a:rPr>
              <a:t>Fundings</a:t>
            </a:r>
          </a:p>
        </p:txBody>
      </p:sp>
      <p:sp>
        <p:nvSpPr>
          <p:cNvPr id="42" name="CasellaDiTesto 41">
            <a:extLst>
              <a:ext uri="{FF2B5EF4-FFF2-40B4-BE49-F238E27FC236}">
                <a16:creationId xmlns:a16="http://schemas.microsoft.com/office/drawing/2014/main" id="{88E6CFA7-3CEB-3735-66AE-4DB2B2C95243}"/>
              </a:ext>
            </a:extLst>
          </p:cNvPr>
          <p:cNvSpPr txBox="1"/>
          <p:nvPr/>
        </p:nvSpPr>
        <p:spPr>
          <a:xfrm>
            <a:off x="10250951" y="4594952"/>
            <a:ext cx="726355" cy="338554"/>
          </a:xfrm>
          <a:prstGeom prst="rect">
            <a:avLst/>
          </a:prstGeom>
          <a:noFill/>
        </p:spPr>
        <p:txBody>
          <a:bodyPr wrap="square" rtlCol="0">
            <a:spAutoFit/>
          </a:bodyPr>
          <a:lstStyle/>
          <a:p>
            <a:r>
              <a:rPr lang="it-IT" sz="1600" dirty="0">
                <a:latin typeface="Georgia" panose="02040502050405020303" pitchFamily="18" charset="0"/>
              </a:rPr>
              <a:t>Time</a:t>
            </a:r>
          </a:p>
        </p:txBody>
      </p:sp>
      <p:sp>
        <p:nvSpPr>
          <p:cNvPr id="52" name="Figura a mano libera: forma 51">
            <a:extLst>
              <a:ext uri="{FF2B5EF4-FFF2-40B4-BE49-F238E27FC236}">
                <a16:creationId xmlns:a16="http://schemas.microsoft.com/office/drawing/2014/main" id="{0E340F50-3B9C-DA07-D12B-2130B105A32D}"/>
              </a:ext>
            </a:extLst>
          </p:cNvPr>
          <p:cNvSpPr/>
          <p:nvPr/>
        </p:nvSpPr>
        <p:spPr>
          <a:xfrm>
            <a:off x="1733107" y="4456009"/>
            <a:ext cx="4008474" cy="1089132"/>
          </a:xfrm>
          <a:custGeom>
            <a:avLst/>
            <a:gdLst>
              <a:gd name="connsiteX0" fmla="*/ 0 w 4072270"/>
              <a:gd name="connsiteY0" fmla="*/ 0 h 1143263"/>
              <a:gd name="connsiteX1" fmla="*/ 329609 w 4072270"/>
              <a:gd name="connsiteY1" fmla="*/ 637953 h 1143263"/>
              <a:gd name="connsiteX2" fmla="*/ 372140 w 4072270"/>
              <a:gd name="connsiteY2" fmla="*/ 648586 h 1143263"/>
              <a:gd name="connsiteX3" fmla="*/ 1063256 w 4072270"/>
              <a:gd name="connsiteY3" fmla="*/ 1010093 h 1143263"/>
              <a:gd name="connsiteX4" fmla="*/ 2115879 w 4072270"/>
              <a:gd name="connsiteY4" fmla="*/ 1137683 h 1143263"/>
              <a:gd name="connsiteX5" fmla="*/ 3009014 w 4072270"/>
              <a:gd name="connsiteY5" fmla="*/ 850604 h 1143263"/>
              <a:gd name="connsiteX6" fmla="*/ 3795823 w 4072270"/>
              <a:gd name="connsiteY6" fmla="*/ 340242 h 1143263"/>
              <a:gd name="connsiteX7" fmla="*/ 4072270 w 4072270"/>
              <a:gd name="connsiteY7" fmla="*/ 31897 h 1143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2270" h="1143263">
                <a:moveTo>
                  <a:pt x="0" y="0"/>
                </a:moveTo>
                <a:cubicBezTo>
                  <a:pt x="133793" y="264927"/>
                  <a:pt x="267586" y="529855"/>
                  <a:pt x="329609" y="637953"/>
                </a:cubicBezTo>
                <a:cubicBezTo>
                  <a:pt x="391632" y="746051"/>
                  <a:pt x="249866" y="586563"/>
                  <a:pt x="372140" y="648586"/>
                </a:cubicBezTo>
                <a:cubicBezTo>
                  <a:pt x="494414" y="710609"/>
                  <a:pt x="772633" y="928577"/>
                  <a:pt x="1063256" y="1010093"/>
                </a:cubicBezTo>
                <a:cubicBezTo>
                  <a:pt x="1353879" y="1091609"/>
                  <a:pt x="1791586" y="1164265"/>
                  <a:pt x="2115879" y="1137683"/>
                </a:cubicBezTo>
                <a:cubicBezTo>
                  <a:pt x="2440172" y="1111102"/>
                  <a:pt x="2729023" y="983511"/>
                  <a:pt x="3009014" y="850604"/>
                </a:cubicBezTo>
                <a:cubicBezTo>
                  <a:pt x="3289005" y="717697"/>
                  <a:pt x="3618614" y="476693"/>
                  <a:pt x="3795823" y="340242"/>
                </a:cubicBezTo>
                <a:cubicBezTo>
                  <a:pt x="3973032" y="203791"/>
                  <a:pt x="4022651" y="117844"/>
                  <a:pt x="4072270" y="31897"/>
                </a:cubicBezTo>
              </a:path>
            </a:pathLst>
          </a:custGeom>
          <a:solidFill>
            <a:srgbClr val="FF3333">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Figura a mano libera: forma 52">
            <a:extLst>
              <a:ext uri="{FF2B5EF4-FFF2-40B4-BE49-F238E27FC236}">
                <a16:creationId xmlns:a16="http://schemas.microsoft.com/office/drawing/2014/main" id="{93B43A04-74BA-BF4F-8F0C-BE97E1DB9F7D}"/>
              </a:ext>
            </a:extLst>
          </p:cNvPr>
          <p:cNvSpPr/>
          <p:nvPr/>
        </p:nvSpPr>
        <p:spPr>
          <a:xfrm>
            <a:off x="5911703" y="2222206"/>
            <a:ext cx="4540102" cy="2232837"/>
          </a:xfrm>
          <a:custGeom>
            <a:avLst/>
            <a:gdLst>
              <a:gd name="connsiteX0" fmla="*/ 0 w 4540102"/>
              <a:gd name="connsiteY0" fmla="*/ 2232837 h 2232837"/>
              <a:gd name="connsiteX1" fmla="*/ 552893 w 4540102"/>
              <a:gd name="connsiteY1" fmla="*/ 1616148 h 2232837"/>
              <a:gd name="connsiteX2" fmla="*/ 1286539 w 4540102"/>
              <a:gd name="connsiteY2" fmla="*/ 1095153 h 2232837"/>
              <a:gd name="connsiteX3" fmla="*/ 1956390 w 4540102"/>
              <a:gd name="connsiteY3" fmla="*/ 701748 h 2232837"/>
              <a:gd name="connsiteX4" fmla="*/ 2604977 w 4540102"/>
              <a:gd name="connsiteY4" fmla="*/ 425302 h 2232837"/>
              <a:gd name="connsiteX5" fmla="*/ 3317358 w 4540102"/>
              <a:gd name="connsiteY5" fmla="*/ 223283 h 2232837"/>
              <a:gd name="connsiteX6" fmla="*/ 4029739 w 4540102"/>
              <a:gd name="connsiteY6" fmla="*/ 85060 h 2232837"/>
              <a:gd name="connsiteX7" fmla="*/ 4540102 w 4540102"/>
              <a:gd name="connsiteY7" fmla="*/ 0 h 223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40102" h="2232837">
                <a:moveTo>
                  <a:pt x="0" y="2232837"/>
                </a:moveTo>
                <a:cubicBezTo>
                  <a:pt x="169235" y="2019299"/>
                  <a:pt x="338470" y="1805762"/>
                  <a:pt x="552893" y="1616148"/>
                </a:cubicBezTo>
                <a:cubicBezTo>
                  <a:pt x="767316" y="1426534"/>
                  <a:pt x="1052623" y="1247553"/>
                  <a:pt x="1286539" y="1095153"/>
                </a:cubicBezTo>
                <a:cubicBezTo>
                  <a:pt x="1520455" y="942753"/>
                  <a:pt x="1736650" y="813390"/>
                  <a:pt x="1956390" y="701748"/>
                </a:cubicBezTo>
                <a:cubicBezTo>
                  <a:pt x="2176130" y="590106"/>
                  <a:pt x="2378149" y="505046"/>
                  <a:pt x="2604977" y="425302"/>
                </a:cubicBezTo>
                <a:cubicBezTo>
                  <a:pt x="2831805" y="345558"/>
                  <a:pt x="3079898" y="279990"/>
                  <a:pt x="3317358" y="223283"/>
                </a:cubicBezTo>
                <a:cubicBezTo>
                  <a:pt x="3554818" y="166576"/>
                  <a:pt x="3825948" y="122274"/>
                  <a:pt x="4029739" y="85060"/>
                </a:cubicBezTo>
                <a:cubicBezTo>
                  <a:pt x="4233530" y="47846"/>
                  <a:pt x="4386816" y="23923"/>
                  <a:pt x="4540102" y="0"/>
                </a:cubicBezTo>
              </a:path>
            </a:pathLst>
          </a:custGeom>
          <a:solidFill>
            <a:srgbClr val="A9DA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Rettangolo con due angoli in diagonale arrotondati 55">
            <a:extLst>
              <a:ext uri="{FF2B5EF4-FFF2-40B4-BE49-F238E27FC236}">
                <a16:creationId xmlns:a16="http://schemas.microsoft.com/office/drawing/2014/main" id="{DB6865CD-FECC-C0EB-A5DD-C992B8CDF44C}"/>
              </a:ext>
            </a:extLst>
          </p:cNvPr>
          <p:cNvSpPr/>
          <p:nvPr/>
        </p:nvSpPr>
        <p:spPr>
          <a:xfrm rot="5400000">
            <a:off x="8346558" y="2513226"/>
            <a:ext cx="1266439" cy="2542346"/>
          </a:xfrm>
          <a:prstGeom prst="round2DiagRect">
            <a:avLst/>
          </a:prstGeom>
          <a:solidFill>
            <a:srgbClr val="A9DA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con due angoli in diagonale arrotondati 56">
            <a:extLst>
              <a:ext uri="{FF2B5EF4-FFF2-40B4-BE49-F238E27FC236}">
                <a16:creationId xmlns:a16="http://schemas.microsoft.com/office/drawing/2014/main" id="{B224C15F-D755-F9E5-6709-68136DE3D6F7}"/>
              </a:ext>
            </a:extLst>
          </p:cNvPr>
          <p:cNvSpPr/>
          <p:nvPr/>
        </p:nvSpPr>
        <p:spPr>
          <a:xfrm rot="5400000">
            <a:off x="7141598" y="3215991"/>
            <a:ext cx="817366" cy="1570074"/>
          </a:xfrm>
          <a:prstGeom prst="round2DiagRect">
            <a:avLst>
              <a:gd name="adj1" fmla="val 16667"/>
              <a:gd name="adj2" fmla="val 50000"/>
            </a:avLst>
          </a:prstGeom>
          <a:solidFill>
            <a:srgbClr val="A9DA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con due angoli in diagonale arrotondati 57">
            <a:extLst>
              <a:ext uri="{FF2B5EF4-FFF2-40B4-BE49-F238E27FC236}">
                <a16:creationId xmlns:a16="http://schemas.microsoft.com/office/drawing/2014/main" id="{A00A4715-7772-BE74-28E2-455CDF010862}"/>
              </a:ext>
            </a:extLst>
          </p:cNvPr>
          <p:cNvSpPr/>
          <p:nvPr/>
        </p:nvSpPr>
        <p:spPr>
          <a:xfrm rot="5400000">
            <a:off x="8914769" y="2092818"/>
            <a:ext cx="802122" cy="1870241"/>
          </a:xfrm>
          <a:prstGeom prst="round2DiagRect">
            <a:avLst>
              <a:gd name="adj1" fmla="val 16667"/>
              <a:gd name="adj2" fmla="val 50000"/>
            </a:avLst>
          </a:prstGeom>
          <a:solidFill>
            <a:srgbClr val="A9DA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con due angoli in diagonale arrotondati 58">
            <a:extLst>
              <a:ext uri="{FF2B5EF4-FFF2-40B4-BE49-F238E27FC236}">
                <a16:creationId xmlns:a16="http://schemas.microsoft.com/office/drawing/2014/main" id="{F8B23462-C3DA-7508-DAA2-149380CA43BC}"/>
              </a:ext>
            </a:extLst>
          </p:cNvPr>
          <p:cNvSpPr/>
          <p:nvPr/>
        </p:nvSpPr>
        <p:spPr>
          <a:xfrm rot="5400000">
            <a:off x="9581458" y="2329085"/>
            <a:ext cx="802122" cy="853510"/>
          </a:xfrm>
          <a:prstGeom prst="round2DiagRect">
            <a:avLst>
              <a:gd name="adj1" fmla="val 16667"/>
              <a:gd name="adj2" fmla="val 50000"/>
            </a:avLst>
          </a:prstGeom>
          <a:solidFill>
            <a:srgbClr val="A9DA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con due angoli in diagonale arrotondati 59">
            <a:extLst>
              <a:ext uri="{FF2B5EF4-FFF2-40B4-BE49-F238E27FC236}">
                <a16:creationId xmlns:a16="http://schemas.microsoft.com/office/drawing/2014/main" id="{CE57DB88-80A1-44A1-7CE1-DB2FD52D203F}"/>
              </a:ext>
            </a:extLst>
          </p:cNvPr>
          <p:cNvSpPr/>
          <p:nvPr/>
        </p:nvSpPr>
        <p:spPr>
          <a:xfrm rot="5400000">
            <a:off x="6502424" y="3967232"/>
            <a:ext cx="355518" cy="545256"/>
          </a:xfrm>
          <a:prstGeom prst="round2DiagRect">
            <a:avLst>
              <a:gd name="adj1" fmla="val 16667"/>
              <a:gd name="adj2" fmla="val 50000"/>
            </a:avLst>
          </a:prstGeom>
          <a:solidFill>
            <a:srgbClr val="A9DA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con due angoli in diagonale arrotondati 60">
            <a:extLst>
              <a:ext uri="{FF2B5EF4-FFF2-40B4-BE49-F238E27FC236}">
                <a16:creationId xmlns:a16="http://schemas.microsoft.com/office/drawing/2014/main" id="{2AA7630E-6D96-E037-0631-4AA1E545C9D1}"/>
              </a:ext>
            </a:extLst>
          </p:cNvPr>
          <p:cNvSpPr/>
          <p:nvPr/>
        </p:nvSpPr>
        <p:spPr>
          <a:xfrm rot="5400000">
            <a:off x="6247053" y="4029309"/>
            <a:ext cx="243147" cy="545256"/>
          </a:xfrm>
          <a:prstGeom prst="round2DiagRect">
            <a:avLst>
              <a:gd name="adj1" fmla="val 16667"/>
              <a:gd name="adj2" fmla="val 50000"/>
            </a:avLst>
          </a:prstGeom>
          <a:solidFill>
            <a:srgbClr val="A9DA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con due angoli in diagonale arrotondati 61">
            <a:extLst>
              <a:ext uri="{FF2B5EF4-FFF2-40B4-BE49-F238E27FC236}">
                <a16:creationId xmlns:a16="http://schemas.microsoft.com/office/drawing/2014/main" id="{EDBEAEBA-E67E-CF09-8F79-EB5769B9A556}"/>
              </a:ext>
            </a:extLst>
          </p:cNvPr>
          <p:cNvSpPr/>
          <p:nvPr/>
        </p:nvSpPr>
        <p:spPr>
          <a:xfrm rot="5400000">
            <a:off x="6228184" y="4092312"/>
            <a:ext cx="120867" cy="545256"/>
          </a:xfrm>
          <a:prstGeom prst="round2DiagRect">
            <a:avLst>
              <a:gd name="adj1" fmla="val 16667"/>
              <a:gd name="adj2" fmla="val 50000"/>
            </a:avLst>
          </a:prstGeom>
          <a:solidFill>
            <a:srgbClr val="A9DA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FF7DA6FA-1AF5-A998-1AF7-6C347AA129F2}"/>
              </a:ext>
            </a:extLst>
          </p:cNvPr>
          <p:cNvSpPr/>
          <p:nvPr/>
        </p:nvSpPr>
        <p:spPr>
          <a:xfrm>
            <a:off x="10131771" y="2297963"/>
            <a:ext cx="288854" cy="2102945"/>
          </a:xfrm>
          <a:prstGeom prst="rect">
            <a:avLst/>
          </a:prstGeom>
          <a:solidFill>
            <a:srgbClr val="A9DA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7" name="Diagramma 6">
            <a:extLst>
              <a:ext uri="{FF2B5EF4-FFF2-40B4-BE49-F238E27FC236}">
                <a16:creationId xmlns:a16="http://schemas.microsoft.com/office/drawing/2014/main" id="{9BBD7869-0833-C89C-F340-C0EDE1CC4951}"/>
              </a:ext>
            </a:extLst>
          </p:cNvPr>
          <p:cNvGraphicFramePr/>
          <p:nvPr/>
        </p:nvGraphicFramePr>
        <p:xfrm>
          <a:off x="1813438" y="5735337"/>
          <a:ext cx="10183339" cy="2721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CasellaDiTesto 9">
            <a:extLst>
              <a:ext uri="{FF2B5EF4-FFF2-40B4-BE49-F238E27FC236}">
                <a16:creationId xmlns:a16="http://schemas.microsoft.com/office/drawing/2014/main" id="{DE49CFDD-DD6F-36D7-10E7-8914C7F465C2}"/>
              </a:ext>
            </a:extLst>
          </p:cNvPr>
          <p:cNvSpPr txBox="1"/>
          <p:nvPr/>
        </p:nvSpPr>
        <p:spPr>
          <a:xfrm>
            <a:off x="195209" y="6060163"/>
            <a:ext cx="1393753" cy="276999"/>
          </a:xfrm>
          <a:prstGeom prst="rect">
            <a:avLst/>
          </a:prstGeom>
          <a:solidFill>
            <a:schemeClr val="accent2">
              <a:lumMod val="40000"/>
              <a:lumOff val="60000"/>
            </a:schemeClr>
          </a:solidFill>
          <a:ln>
            <a:noFill/>
          </a:ln>
        </p:spPr>
        <p:txBody>
          <a:bodyPr wrap="square" rtlCol="0">
            <a:spAutoFit/>
          </a:bodyPr>
          <a:lstStyle/>
          <a:p>
            <a:pPr algn="ctr"/>
            <a:r>
              <a:rPr lang="it-IT" sz="1200" b="1" dirty="0">
                <a:latin typeface="Georgia" panose="02040502050405020303" pitchFamily="18" charset="0"/>
              </a:rPr>
              <a:t>Finanziamento</a:t>
            </a:r>
          </a:p>
        </p:txBody>
      </p:sp>
      <p:sp>
        <p:nvSpPr>
          <p:cNvPr id="11" name="CasellaDiTesto 10">
            <a:extLst>
              <a:ext uri="{FF2B5EF4-FFF2-40B4-BE49-F238E27FC236}">
                <a16:creationId xmlns:a16="http://schemas.microsoft.com/office/drawing/2014/main" id="{A9B266BD-18DD-8EEA-80E0-1BE72292FE0D}"/>
              </a:ext>
            </a:extLst>
          </p:cNvPr>
          <p:cNvSpPr txBox="1"/>
          <p:nvPr/>
        </p:nvSpPr>
        <p:spPr>
          <a:xfrm>
            <a:off x="195208" y="5730511"/>
            <a:ext cx="1393753" cy="276999"/>
          </a:xfrm>
          <a:prstGeom prst="rect">
            <a:avLst/>
          </a:prstGeom>
          <a:solidFill>
            <a:schemeClr val="accent2">
              <a:lumMod val="40000"/>
              <a:lumOff val="60000"/>
            </a:schemeClr>
          </a:solidFill>
          <a:ln>
            <a:noFill/>
          </a:ln>
        </p:spPr>
        <p:txBody>
          <a:bodyPr wrap="square" rtlCol="0">
            <a:spAutoFit/>
          </a:bodyPr>
          <a:lstStyle/>
          <a:p>
            <a:pPr algn="ctr"/>
            <a:r>
              <a:rPr lang="it-IT" sz="1200" b="1" dirty="0">
                <a:latin typeface="Georgia" panose="02040502050405020303" pitchFamily="18" charset="0"/>
              </a:rPr>
              <a:t>Prodotto</a:t>
            </a:r>
          </a:p>
        </p:txBody>
      </p:sp>
      <p:sp>
        <p:nvSpPr>
          <p:cNvPr id="12" name="Figura a mano libera: forma 11">
            <a:extLst>
              <a:ext uri="{FF2B5EF4-FFF2-40B4-BE49-F238E27FC236}">
                <a16:creationId xmlns:a16="http://schemas.microsoft.com/office/drawing/2014/main" id="{FFC3C008-F595-7C04-807C-2AAA7ECC9719}"/>
              </a:ext>
            </a:extLst>
          </p:cNvPr>
          <p:cNvSpPr/>
          <p:nvPr/>
        </p:nvSpPr>
        <p:spPr>
          <a:xfrm>
            <a:off x="9308390" y="2174555"/>
            <a:ext cx="2106544" cy="228402"/>
          </a:xfrm>
          <a:custGeom>
            <a:avLst/>
            <a:gdLst>
              <a:gd name="connsiteX0" fmla="*/ 0 w 1623317"/>
              <a:gd name="connsiteY0" fmla="*/ 157678 h 157678"/>
              <a:gd name="connsiteX1" fmla="*/ 842481 w 1623317"/>
              <a:gd name="connsiteY1" fmla="*/ 13840 h 157678"/>
              <a:gd name="connsiteX2" fmla="*/ 1315092 w 1623317"/>
              <a:gd name="connsiteY2" fmla="*/ 13840 h 157678"/>
              <a:gd name="connsiteX3" fmla="*/ 1623317 w 1623317"/>
              <a:gd name="connsiteY3" fmla="*/ 85759 h 157678"/>
            </a:gdLst>
            <a:ahLst/>
            <a:cxnLst>
              <a:cxn ang="0">
                <a:pos x="connsiteX0" y="connsiteY0"/>
              </a:cxn>
              <a:cxn ang="0">
                <a:pos x="connsiteX1" y="connsiteY1"/>
              </a:cxn>
              <a:cxn ang="0">
                <a:pos x="connsiteX2" y="connsiteY2"/>
              </a:cxn>
              <a:cxn ang="0">
                <a:pos x="connsiteX3" y="connsiteY3"/>
              </a:cxn>
            </a:cxnLst>
            <a:rect l="l" t="t" r="r" b="b"/>
            <a:pathLst>
              <a:path w="1623317" h="157678">
                <a:moveTo>
                  <a:pt x="0" y="157678"/>
                </a:moveTo>
                <a:cubicBezTo>
                  <a:pt x="311649" y="97745"/>
                  <a:pt x="623299" y="37813"/>
                  <a:pt x="842481" y="13840"/>
                </a:cubicBezTo>
                <a:cubicBezTo>
                  <a:pt x="1061663" y="-10133"/>
                  <a:pt x="1184953" y="1853"/>
                  <a:pt x="1315092" y="13840"/>
                </a:cubicBezTo>
                <a:cubicBezTo>
                  <a:pt x="1445231" y="25826"/>
                  <a:pt x="1534274" y="55792"/>
                  <a:pt x="1623317" y="85759"/>
                </a:cubicBezTo>
              </a:path>
            </a:pathLst>
          </a:custGeom>
          <a:no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3B6CB557-F825-A560-22B6-3D61F098EB4A}"/>
              </a:ext>
            </a:extLst>
          </p:cNvPr>
          <p:cNvSpPr/>
          <p:nvPr/>
        </p:nvSpPr>
        <p:spPr>
          <a:xfrm>
            <a:off x="10349497" y="2239765"/>
            <a:ext cx="731881" cy="2177853"/>
          </a:xfrm>
          <a:prstGeom prst="rect">
            <a:avLst/>
          </a:prstGeom>
          <a:solidFill>
            <a:srgbClr val="A9DA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630365B7-A09B-BAAA-366F-E8DE4C078D78}"/>
              </a:ext>
            </a:extLst>
          </p:cNvPr>
          <p:cNvSpPr/>
          <p:nvPr/>
        </p:nvSpPr>
        <p:spPr>
          <a:xfrm>
            <a:off x="10578235" y="2422620"/>
            <a:ext cx="765576" cy="2012759"/>
          </a:xfrm>
          <a:prstGeom prst="rect">
            <a:avLst/>
          </a:prstGeom>
          <a:solidFill>
            <a:srgbClr val="A9DA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64A745BD-61B9-DAC0-7BF7-715ADA720ACA}"/>
              </a:ext>
            </a:extLst>
          </p:cNvPr>
          <p:cNvSpPr/>
          <p:nvPr/>
        </p:nvSpPr>
        <p:spPr>
          <a:xfrm>
            <a:off x="9958485" y="2410181"/>
            <a:ext cx="765576" cy="2012759"/>
          </a:xfrm>
          <a:prstGeom prst="rect">
            <a:avLst/>
          </a:prstGeom>
          <a:solidFill>
            <a:srgbClr val="A9DA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17">
            <a:extLst>
              <a:ext uri="{FF2B5EF4-FFF2-40B4-BE49-F238E27FC236}">
                <a16:creationId xmlns:a16="http://schemas.microsoft.com/office/drawing/2014/main" id="{CE183BAD-94B5-D139-A57D-5B3E66FAD429}"/>
              </a:ext>
            </a:extLst>
          </p:cNvPr>
          <p:cNvSpPr/>
          <p:nvPr/>
        </p:nvSpPr>
        <p:spPr>
          <a:xfrm>
            <a:off x="10576445" y="2297963"/>
            <a:ext cx="765576" cy="272174"/>
          </a:xfrm>
          <a:prstGeom prst="rect">
            <a:avLst/>
          </a:prstGeom>
          <a:solidFill>
            <a:srgbClr val="A9DA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Rettangolo 18">
            <a:extLst>
              <a:ext uri="{FF2B5EF4-FFF2-40B4-BE49-F238E27FC236}">
                <a16:creationId xmlns:a16="http://schemas.microsoft.com/office/drawing/2014/main" id="{51ACB153-DB21-206E-4759-433B6FF75AE7}"/>
              </a:ext>
            </a:extLst>
          </p:cNvPr>
          <p:cNvSpPr/>
          <p:nvPr/>
        </p:nvSpPr>
        <p:spPr>
          <a:xfrm>
            <a:off x="10774796" y="2255709"/>
            <a:ext cx="443672" cy="149150"/>
          </a:xfrm>
          <a:prstGeom prst="rect">
            <a:avLst/>
          </a:prstGeom>
          <a:solidFill>
            <a:srgbClr val="A9DA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Rettangolo 20">
            <a:extLst>
              <a:ext uri="{FF2B5EF4-FFF2-40B4-BE49-F238E27FC236}">
                <a16:creationId xmlns:a16="http://schemas.microsoft.com/office/drawing/2014/main" id="{E7D39EE6-1312-D99C-AE8C-77175BB7D52C}"/>
              </a:ext>
            </a:extLst>
          </p:cNvPr>
          <p:cNvSpPr/>
          <p:nvPr/>
        </p:nvSpPr>
        <p:spPr>
          <a:xfrm>
            <a:off x="10269028" y="2264153"/>
            <a:ext cx="443672" cy="149150"/>
          </a:xfrm>
          <a:prstGeom prst="rect">
            <a:avLst/>
          </a:prstGeom>
          <a:solidFill>
            <a:srgbClr val="A9DA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E10FD414-F168-CAC3-FF63-3B6368B66BD3}"/>
              </a:ext>
            </a:extLst>
          </p:cNvPr>
          <p:cNvSpPr/>
          <p:nvPr/>
        </p:nvSpPr>
        <p:spPr>
          <a:xfrm>
            <a:off x="10513901" y="2207105"/>
            <a:ext cx="443672" cy="182846"/>
          </a:xfrm>
          <a:prstGeom prst="rect">
            <a:avLst/>
          </a:prstGeom>
          <a:solidFill>
            <a:srgbClr val="A9DA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9050A539-EED8-7FC1-7061-32151E620F6B}"/>
              </a:ext>
            </a:extLst>
          </p:cNvPr>
          <p:cNvSpPr/>
          <p:nvPr/>
        </p:nvSpPr>
        <p:spPr>
          <a:xfrm>
            <a:off x="10451695" y="2205776"/>
            <a:ext cx="443672" cy="182846"/>
          </a:xfrm>
          <a:prstGeom prst="rect">
            <a:avLst/>
          </a:prstGeom>
          <a:solidFill>
            <a:srgbClr val="A9DA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5" name="Picture 10" descr="Transcarent for PC - Windows 7,8,10,11">
            <a:extLst>
              <a:ext uri="{FF2B5EF4-FFF2-40B4-BE49-F238E27FC236}">
                <a16:creationId xmlns:a16="http://schemas.microsoft.com/office/drawing/2014/main" id="{61E494BA-E6C5-86F4-6EA0-E5E43323741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13143" y="4455042"/>
            <a:ext cx="556059" cy="556059"/>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6" name="Picture 12" descr="Cerebral | LinkedIn">
            <a:extLst>
              <a:ext uri="{FF2B5EF4-FFF2-40B4-BE49-F238E27FC236}">
                <a16:creationId xmlns:a16="http://schemas.microsoft.com/office/drawing/2014/main" id="{D57FEB69-4010-E25F-9CA0-7126FABFC3A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11534" y="3947306"/>
            <a:ext cx="550382" cy="550382"/>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cxnSp>
        <p:nvCxnSpPr>
          <p:cNvPr id="28" name="Connettore diritto 27">
            <a:extLst>
              <a:ext uri="{FF2B5EF4-FFF2-40B4-BE49-F238E27FC236}">
                <a16:creationId xmlns:a16="http://schemas.microsoft.com/office/drawing/2014/main" id="{B01950AF-943B-CE80-D6A4-5D1025C740BF}"/>
              </a:ext>
            </a:extLst>
          </p:cNvPr>
          <p:cNvCxnSpPr>
            <a:cxnSpLocks/>
          </p:cNvCxnSpPr>
          <p:nvPr/>
        </p:nvCxnSpPr>
        <p:spPr>
          <a:xfrm>
            <a:off x="5210401" y="2011823"/>
            <a:ext cx="0" cy="3533318"/>
          </a:xfrm>
          <a:prstGeom prst="line">
            <a:avLst/>
          </a:prstGeom>
          <a:ln w="19050">
            <a:solidFill>
              <a:srgbClr val="DD6B0D"/>
            </a:solidFill>
            <a:prstDash val="dash"/>
          </a:ln>
        </p:spPr>
        <p:style>
          <a:lnRef idx="1">
            <a:schemeClr val="accent1"/>
          </a:lnRef>
          <a:fillRef idx="0">
            <a:schemeClr val="accent1"/>
          </a:fillRef>
          <a:effectRef idx="0">
            <a:schemeClr val="accent1"/>
          </a:effectRef>
          <a:fontRef idx="minor">
            <a:schemeClr val="tx1"/>
          </a:fontRef>
        </p:style>
      </p:cxnSp>
      <p:cxnSp>
        <p:nvCxnSpPr>
          <p:cNvPr id="30" name="Connettore diritto 29">
            <a:extLst>
              <a:ext uri="{FF2B5EF4-FFF2-40B4-BE49-F238E27FC236}">
                <a16:creationId xmlns:a16="http://schemas.microsoft.com/office/drawing/2014/main" id="{DE98AE2C-0AD6-B801-C75A-1937085B9EB8}"/>
              </a:ext>
            </a:extLst>
          </p:cNvPr>
          <p:cNvCxnSpPr>
            <a:cxnSpLocks/>
          </p:cNvCxnSpPr>
          <p:nvPr/>
        </p:nvCxnSpPr>
        <p:spPr>
          <a:xfrm>
            <a:off x="6368626" y="2011823"/>
            <a:ext cx="0" cy="3533318"/>
          </a:xfrm>
          <a:prstGeom prst="line">
            <a:avLst/>
          </a:prstGeom>
          <a:ln w="19050">
            <a:solidFill>
              <a:srgbClr val="DD6B0D"/>
            </a:solidFill>
            <a:prstDash val="dash"/>
          </a:ln>
        </p:spPr>
        <p:style>
          <a:lnRef idx="1">
            <a:schemeClr val="accent1"/>
          </a:lnRef>
          <a:fillRef idx="0">
            <a:schemeClr val="accent1"/>
          </a:fillRef>
          <a:effectRef idx="0">
            <a:schemeClr val="accent1"/>
          </a:effectRef>
          <a:fontRef idx="minor">
            <a:schemeClr val="tx1"/>
          </a:fontRef>
        </p:style>
      </p:cxnSp>
      <p:sp>
        <p:nvSpPr>
          <p:cNvPr id="31" name="CasellaDiTesto 30">
            <a:extLst>
              <a:ext uri="{FF2B5EF4-FFF2-40B4-BE49-F238E27FC236}">
                <a16:creationId xmlns:a16="http://schemas.microsoft.com/office/drawing/2014/main" id="{221156DB-97D5-51D5-5524-D1057B93280C}"/>
              </a:ext>
            </a:extLst>
          </p:cNvPr>
          <p:cNvSpPr txBox="1"/>
          <p:nvPr/>
        </p:nvSpPr>
        <p:spPr>
          <a:xfrm>
            <a:off x="5322001" y="1737347"/>
            <a:ext cx="1200007" cy="307777"/>
          </a:xfrm>
          <a:prstGeom prst="rect">
            <a:avLst/>
          </a:prstGeom>
          <a:noFill/>
        </p:spPr>
        <p:txBody>
          <a:bodyPr wrap="square" rtlCol="0">
            <a:spAutoFit/>
          </a:bodyPr>
          <a:lstStyle/>
          <a:p>
            <a:r>
              <a:rPr lang="it-IT" sz="1400" b="1" i="1" u="sng" dirty="0">
                <a:latin typeface="Georgia" panose="02040502050405020303" pitchFamily="18" charset="0"/>
              </a:rPr>
              <a:t>Round C</a:t>
            </a:r>
          </a:p>
        </p:txBody>
      </p:sp>
      <p:pic>
        <p:nvPicPr>
          <p:cNvPr id="32" name="Picture 14" descr="Carbon Health 19600 Vallco Pkwy, Cupertino, CA 95014 - YP.com">
            <a:extLst>
              <a:ext uri="{FF2B5EF4-FFF2-40B4-BE49-F238E27FC236}">
                <a16:creationId xmlns:a16="http://schemas.microsoft.com/office/drawing/2014/main" id="{F6862BF7-1C5A-1D23-DC57-5F4349A613F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22917" y="3236319"/>
            <a:ext cx="555733" cy="555219"/>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33" name="Picture 2" descr="Snart öppnar KRY även i Malmö! | Vårdporten">
            <a:extLst>
              <a:ext uri="{FF2B5EF4-FFF2-40B4-BE49-F238E27FC236}">
                <a16:creationId xmlns:a16="http://schemas.microsoft.com/office/drawing/2014/main" id="{8B22232B-35DC-517E-1113-45D76E886132}"/>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9242" r="13888"/>
          <a:stretch/>
        </p:blipFill>
        <p:spPr bwMode="auto">
          <a:xfrm>
            <a:off x="6869430" y="2912324"/>
            <a:ext cx="633492" cy="555219"/>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cxnSp>
        <p:nvCxnSpPr>
          <p:cNvPr id="4" name="Connettore diritto 3">
            <a:extLst>
              <a:ext uri="{FF2B5EF4-FFF2-40B4-BE49-F238E27FC236}">
                <a16:creationId xmlns:a16="http://schemas.microsoft.com/office/drawing/2014/main" id="{1FF5C5DE-E0E2-7401-5B34-34B0C003A7B4}"/>
              </a:ext>
            </a:extLst>
          </p:cNvPr>
          <p:cNvCxnSpPr>
            <a:cxnSpLocks/>
          </p:cNvCxnSpPr>
          <p:nvPr/>
        </p:nvCxnSpPr>
        <p:spPr>
          <a:xfrm>
            <a:off x="7636686" y="2011823"/>
            <a:ext cx="0" cy="3532578"/>
          </a:xfrm>
          <a:prstGeom prst="line">
            <a:avLst/>
          </a:prstGeom>
          <a:ln w="19050">
            <a:solidFill>
              <a:srgbClr val="DD6B0D"/>
            </a:solidFill>
            <a:prstDash val="dash"/>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C9BD5B07-DE18-9D60-C804-E93C870BCF4F}"/>
              </a:ext>
            </a:extLst>
          </p:cNvPr>
          <p:cNvSpPr txBox="1"/>
          <p:nvPr/>
        </p:nvSpPr>
        <p:spPr>
          <a:xfrm>
            <a:off x="6536191" y="1746248"/>
            <a:ext cx="1200007" cy="307777"/>
          </a:xfrm>
          <a:prstGeom prst="rect">
            <a:avLst/>
          </a:prstGeom>
          <a:noFill/>
        </p:spPr>
        <p:txBody>
          <a:bodyPr wrap="square" rtlCol="0">
            <a:spAutoFit/>
          </a:bodyPr>
          <a:lstStyle/>
          <a:p>
            <a:r>
              <a:rPr lang="it-IT" sz="1400" b="1" i="1" u="sng" dirty="0">
                <a:latin typeface="Georgia" panose="02040502050405020303" pitchFamily="18" charset="0"/>
              </a:rPr>
              <a:t>Round D</a:t>
            </a:r>
          </a:p>
        </p:txBody>
      </p:sp>
      <p:cxnSp>
        <p:nvCxnSpPr>
          <p:cNvPr id="8" name="Connettore diritto 7">
            <a:extLst>
              <a:ext uri="{FF2B5EF4-FFF2-40B4-BE49-F238E27FC236}">
                <a16:creationId xmlns:a16="http://schemas.microsoft.com/office/drawing/2014/main" id="{C5B536A6-7D20-EB0E-E25A-ACCB6BBC923D}"/>
              </a:ext>
            </a:extLst>
          </p:cNvPr>
          <p:cNvCxnSpPr>
            <a:cxnSpLocks/>
          </p:cNvCxnSpPr>
          <p:nvPr/>
        </p:nvCxnSpPr>
        <p:spPr>
          <a:xfrm>
            <a:off x="8867870" y="2011823"/>
            <a:ext cx="0" cy="3520594"/>
          </a:xfrm>
          <a:prstGeom prst="line">
            <a:avLst/>
          </a:prstGeom>
          <a:ln w="19050">
            <a:solidFill>
              <a:srgbClr val="DD6B0D"/>
            </a:solidFill>
            <a:prstDash val="dash"/>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444C09DB-B402-BE31-A215-EBA92E65F187}"/>
              </a:ext>
            </a:extLst>
          </p:cNvPr>
          <p:cNvSpPr txBox="1"/>
          <p:nvPr/>
        </p:nvSpPr>
        <p:spPr>
          <a:xfrm>
            <a:off x="7807375" y="1745129"/>
            <a:ext cx="1200007" cy="307777"/>
          </a:xfrm>
          <a:prstGeom prst="rect">
            <a:avLst/>
          </a:prstGeom>
          <a:noFill/>
        </p:spPr>
        <p:txBody>
          <a:bodyPr wrap="square" rtlCol="0">
            <a:spAutoFit/>
          </a:bodyPr>
          <a:lstStyle/>
          <a:p>
            <a:r>
              <a:rPr lang="it-IT" sz="1400" b="1" i="1" u="sng" dirty="0">
                <a:latin typeface="Georgia" panose="02040502050405020303" pitchFamily="18" charset="0"/>
              </a:rPr>
              <a:t>Round E</a:t>
            </a:r>
          </a:p>
        </p:txBody>
      </p:sp>
      <p:sp>
        <p:nvSpPr>
          <p:cNvPr id="16" name="CasellaDiTesto 15">
            <a:extLst>
              <a:ext uri="{FF2B5EF4-FFF2-40B4-BE49-F238E27FC236}">
                <a16:creationId xmlns:a16="http://schemas.microsoft.com/office/drawing/2014/main" id="{52129161-B0E3-032F-AD2E-E85CCF297B1D}"/>
              </a:ext>
            </a:extLst>
          </p:cNvPr>
          <p:cNvSpPr txBox="1"/>
          <p:nvPr/>
        </p:nvSpPr>
        <p:spPr>
          <a:xfrm>
            <a:off x="9009081" y="1744874"/>
            <a:ext cx="1200007" cy="307777"/>
          </a:xfrm>
          <a:prstGeom prst="rect">
            <a:avLst/>
          </a:prstGeom>
          <a:noFill/>
        </p:spPr>
        <p:txBody>
          <a:bodyPr wrap="square" rtlCol="0">
            <a:spAutoFit/>
          </a:bodyPr>
          <a:lstStyle/>
          <a:p>
            <a:r>
              <a:rPr lang="it-IT" sz="1400" b="1" i="1" u="sng" dirty="0">
                <a:latin typeface="Georgia" panose="02040502050405020303" pitchFamily="18" charset="0"/>
              </a:rPr>
              <a:t>Round F</a:t>
            </a:r>
          </a:p>
        </p:txBody>
      </p:sp>
      <p:cxnSp>
        <p:nvCxnSpPr>
          <p:cNvPr id="29" name="Connettore diritto 28">
            <a:extLst>
              <a:ext uri="{FF2B5EF4-FFF2-40B4-BE49-F238E27FC236}">
                <a16:creationId xmlns:a16="http://schemas.microsoft.com/office/drawing/2014/main" id="{EEAFDB33-F9D1-77AB-946C-BC5657727852}"/>
              </a:ext>
            </a:extLst>
          </p:cNvPr>
          <p:cNvCxnSpPr>
            <a:cxnSpLocks/>
          </p:cNvCxnSpPr>
          <p:nvPr/>
        </p:nvCxnSpPr>
        <p:spPr>
          <a:xfrm flipH="1">
            <a:off x="10078512" y="1940803"/>
            <a:ext cx="15866" cy="3520594"/>
          </a:xfrm>
          <a:prstGeom prst="line">
            <a:avLst/>
          </a:prstGeom>
          <a:ln w="19050">
            <a:solidFill>
              <a:srgbClr val="DD6B0D"/>
            </a:solidFill>
            <a:prstDash val="dash"/>
          </a:ln>
        </p:spPr>
        <p:style>
          <a:lnRef idx="1">
            <a:schemeClr val="accent1"/>
          </a:lnRef>
          <a:fillRef idx="0">
            <a:schemeClr val="accent1"/>
          </a:fillRef>
          <a:effectRef idx="0">
            <a:schemeClr val="accent1"/>
          </a:effectRef>
          <a:fontRef idx="minor">
            <a:schemeClr val="tx1"/>
          </a:fontRef>
        </p:style>
      </p:cxnSp>
      <p:pic>
        <p:nvPicPr>
          <p:cNvPr id="44" name="Picture 4" descr="K Health Expands Board and Executive Team | citybiz">
            <a:extLst>
              <a:ext uri="{FF2B5EF4-FFF2-40B4-BE49-F238E27FC236}">
                <a16:creationId xmlns:a16="http://schemas.microsoft.com/office/drawing/2014/main" id="{B381BA03-D04A-7669-CBA2-ADE11E6E8CBA}"/>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15615" r="15652"/>
          <a:stretch/>
        </p:blipFill>
        <p:spPr bwMode="auto">
          <a:xfrm>
            <a:off x="7745597" y="2641410"/>
            <a:ext cx="597095" cy="566154"/>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5" name="Picture 8" descr="ZocDoc Customer Service, Complaints and Reviews">
            <a:extLst>
              <a:ext uri="{FF2B5EF4-FFF2-40B4-BE49-F238E27FC236}">
                <a16:creationId xmlns:a16="http://schemas.microsoft.com/office/drawing/2014/main" id="{E91E72B3-2220-B722-CA65-BB603B5CE1E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93211" y="2338282"/>
            <a:ext cx="540874" cy="540874"/>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6" name="Immagine 45" descr="Immagine che contiene Carattere, logo, Elementi grafici, testo&#10;&#10;Descrizione generata automaticamente">
            <a:extLst>
              <a:ext uri="{FF2B5EF4-FFF2-40B4-BE49-F238E27FC236}">
                <a16:creationId xmlns:a16="http://schemas.microsoft.com/office/drawing/2014/main" id="{8AFF0896-FF7F-92EA-7F15-981E0E9CF36B}"/>
              </a:ext>
            </a:extLst>
          </p:cNvPr>
          <p:cNvPicPr>
            <a:picLocks noChangeAspect="1"/>
          </p:cNvPicPr>
          <p:nvPr/>
        </p:nvPicPr>
        <p:blipFill>
          <a:blip r:embed="rId19"/>
          <a:stretch>
            <a:fillRect/>
          </a:stretch>
        </p:blipFill>
        <p:spPr>
          <a:xfrm>
            <a:off x="8963074" y="2253311"/>
            <a:ext cx="538469" cy="536197"/>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7" name="Picture 6" descr="微医(挂号网)免费下载_华为应用市场|微医(挂号网)安卓版(3.6.4)下载">
            <a:extLst>
              <a:ext uri="{FF2B5EF4-FFF2-40B4-BE49-F238E27FC236}">
                <a16:creationId xmlns:a16="http://schemas.microsoft.com/office/drawing/2014/main" id="{57C1BCEE-1513-01D4-F636-2B144A65A26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565281" y="2137258"/>
            <a:ext cx="531334" cy="531334"/>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7" name="Segnaposto data 26">
            <a:extLst>
              <a:ext uri="{FF2B5EF4-FFF2-40B4-BE49-F238E27FC236}">
                <a16:creationId xmlns:a16="http://schemas.microsoft.com/office/drawing/2014/main" id="{BAC52730-3DBE-2F86-4C9B-8AC4A7D110B6}"/>
              </a:ext>
            </a:extLst>
          </p:cNvPr>
          <p:cNvSpPr>
            <a:spLocks noGrp="1"/>
          </p:cNvSpPr>
          <p:nvPr>
            <p:ph type="dt" sz="half" idx="10"/>
          </p:nvPr>
        </p:nvSpPr>
        <p:spPr/>
        <p:txBody>
          <a:bodyPr/>
          <a:lstStyle/>
          <a:p>
            <a:pPr rtl="0"/>
            <a:r>
              <a:rPr lang="it-IT" noProof="0"/>
              <a:t>20/06/2023</a:t>
            </a:r>
          </a:p>
        </p:txBody>
      </p:sp>
      <p:sp>
        <p:nvSpPr>
          <p:cNvPr id="34" name="Segnaposto numero diapositiva 33">
            <a:extLst>
              <a:ext uri="{FF2B5EF4-FFF2-40B4-BE49-F238E27FC236}">
                <a16:creationId xmlns:a16="http://schemas.microsoft.com/office/drawing/2014/main" id="{14103436-CEF4-8B7D-7EB1-475EF3A3F2D4}"/>
              </a:ext>
            </a:extLst>
          </p:cNvPr>
          <p:cNvSpPr>
            <a:spLocks noGrp="1"/>
          </p:cNvSpPr>
          <p:nvPr>
            <p:ph type="sldNum" sz="quarter" idx="12"/>
          </p:nvPr>
        </p:nvSpPr>
        <p:spPr/>
        <p:txBody>
          <a:bodyPr/>
          <a:lstStyle/>
          <a:p>
            <a:pPr rtl="0"/>
            <a:fld id="{D8DA9DAA-006C-4F4B-980E-E3DF019B24E2}" type="slidenum">
              <a:rPr lang="it-IT" noProof="0" smtClean="0"/>
              <a:t>15</a:t>
            </a:fld>
            <a:endParaRPr lang="it-IT" noProof="0"/>
          </a:p>
        </p:txBody>
      </p:sp>
    </p:spTree>
    <p:extLst>
      <p:ext uri="{BB962C8B-B14F-4D97-AF65-F5344CB8AC3E}">
        <p14:creationId xmlns:p14="http://schemas.microsoft.com/office/powerpoint/2010/main" val="574255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40000"/>
                <a:lumOff val="60000"/>
              </a:schemeClr>
            </a:gs>
            <a:gs pos="0">
              <a:schemeClr val="accent2">
                <a:alpha val="0"/>
              </a:schemeClr>
            </a:gs>
          </a:gsLst>
          <a:lin ang="2700000" scaled="1"/>
        </a:gradFill>
        <a:effectLst/>
      </p:bgPr>
    </p:bg>
    <p:spTree>
      <p:nvGrpSpPr>
        <p:cNvPr id="1" name=""/>
        <p:cNvGrpSpPr/>
        <p:nvPr/>
      </p:nvGrpSpPr>
      <p:grpSpPr>
        <a:xfrm>
          <a:off x="0" y="0"/>
          <a:ext cx="0" cy="0"/>
          <a:chOff x="0" y="0"/>
          <a:chExt cx="0" cy="0"/>
        </a:xfrm>
      </p:grpSpPr>
      <p:sp>
        <p:nvSpPr>
          <p:cNvPr id="4" name="Cornice 3">
            <a:extLst>
              <a:ext uri="{FF2B5EF4-FFF2-40B4-BE49-F238E27FC236}">
                <a16:creationId xmlns:a16="http://schemas.microsoft.com/office/drawing/2014/main" id="{B0589921-DE0B-0B2F-A24B-A6D177352F53}"/>
              </a:ext>
            </a:extLst>
          </p:cNvPr>
          <p:cNvSpPr/>
          <p:nvPr/>
        </p:nvSpPr>
        <p:spPr>
          <a:xfrm>
            <a:off x="1756880" y="2379853"/>
            <a:ext cx="8054939" cy="4041496"/>
          </a:xfrm>
          <a:prstGeom prst="frame">
            <a:avLst>
              <a:gd name="adj1" fmla="val 5450"/>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sp>
        <p:nvSpPr>
          <p:cNvPr id="6" name="Sottotitolo 2">
            <a:extLst>
              <a:ext uri="{FF2B5EF4-FFF2-40B4-BE49-F238E27FC236}">
                <a16:creationId xmlns:a16="http://schemas.microsoft.com/office/drawing/2014/main" id="{8A4B79A6-26F1-C0E2-CB14-0D4194E35A59}"/>
              </a:ext>
            </a:extLst>
          </p:cNvPr>
          <p:cNvSpPr txBox="1">
            <a:spLocks/>
          </p:cNvSpPr>
          <p:nvPr/>
        </p:nvSpPr>
        <p:spPr>
          <a:xfrm>
            <a:off x="4822898" y="6509768"/>
            <a:ext cx="2546203" cy="202773"/>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762000" eaLnBrk="0" hangingPunct="0"/>
            <a:r>
              <a:rPr lang="en-US" sz="1000" kern="100" dirty="0">
                <a:solidFill>
                  <a:schemeClr val="tx1">
                    <a:lumMod val="65000"/>
                    <a:lumOff val="35000"/>
                  </a:schemeClr>
                </a:solidFill>
                <a:effectLst/>
                <a:latin typeface="Georgia" panose="02040502050405020303" pitchFamily="18" charset="0"/>
                <a:ea typeface="Calibri" panose="020F0502020204030204" pitchFamily="34" charset="0"/>
                <a:cs typeface="Times New Roman" panose="02020603050405020304" pitchFamily="18" charset="0"/>
              </a:rPr>
              <a:t>Healthcare Industry</a:t>
            </a:r>
            <a:r>
              <a:rPr lang="it-IT" sz="1000" dirty="0">
                <a:solidFill>
                  <a:schemeClr val="tx1">
                    <a:lumMod val="65000"/>
                    <a:lumOff val="35000"/>
                  </a:schemeClr>
                </a:solidFill>
                <a:latin typeface="Georgia" panose="02040502050405020303" pitchFamily="18" charset="0"/>
              </a:rPr>
              <a:t> – Digital Healthcare</a:t>
            </a:r>
            <a:endParaRPr lang="en-US" sz="1000" dirty="0">
              <a:solidFill>
                <a:schemeClr val="tx1">
                  <a:lumMod val="65000"/>
                  <a:lumOff val="35000"/>
                </a:schemeClr>
              </a:solidFill>
              <a:latin typeface="Georgia" panose="02040502050405020303" pitchFamily="18" charset="0"/>
            </a:endParaRPr>
          </a:p>
          <a:p>
            <a:pPr algn="l" defTabSz="762000" eaLnBrk="0" hangingPunct="0">
              <a:lnSpc>
                <a:spcPct val="90000"/>
              </a:lnSpc>
            </a:pPr>
            <a:endParaRPr lang="en-US" sz="1000" dirty="0">
              <a:solidFill>
                <a:schemeClr val="tx1">
                  <a:lumMod val="65000"/>
                  <a:lumOff val="35000"/>
                </a:schemeClr>
              </a:solidFill>
              <a:latin typeface="Georgia" panose="02040502050405020303" pitchFamily="18" charset="0"/>
            </a:endParaRPr>
          </a:p>
        </p:txBody>
      </p:sp>
      <p:sp>
        <p:nvSpPr>
          <p:cNvPr id="9" name="Titolo 8">
            <a:extLst>
              <a:ext uri="{FF2B5EF4-FFF2-40B4-BE49-F238E27FC236}">
                <a16:creationId xmlns:a16="http://schemas.microsoft.com/office/drawing/2014/main" id="{BDDD4BA7-E168-8E41-2C99-83B5448F4B5F}"/>
              </a:ext>
            </a:extLst>
          </p:cNvPr>
          <p:cNvSpPr txBox="1">
            <a:spLocks/>
          </p:cNvSpPr>
          <p:nvPr/>
        </p:nvSpPr>
        <p:spPr>
          <a:xfrm>
            <a:off x="511012" y="310377"/>
            <a:ext cx="10515600" cy="107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3">
                    <a:lumMod val="50000"/>
                  </a:schemeClr>
                </a:solidFill>
                <a:latin typeface="Imprint MT Shadow" panose="04020605060303030202" pitchFamily="82" charset="0"/>
              </a:rPr>
              <a:t>2. Focus On Healthcare Unicorn</a:t>
            </a:r>
          </a:p>
        </p:txBody>
      </p:sp>
      <p:sp>
        <p:nvSpPr>
          <p:cNvPr id="40" name="CasellaDiTesto 39">
            <a:extLst>
              <a:ext uri="{FF2B5EF4-FFF2-40B4-BE49-F238E27FC236}">
                <a16:creationId xmlns:a16="http://schemas.microsoft.com/office/drawing/2014/main" id="{4A81F0C8-ABAE-9499-65C1-891971EE617C}"/>
              </a:ext>
            </a:extLst>
          </p:cNvPr>
          <p:cNvSpPr txBox="1"/>
          <p:nvPr/>
        </p:nvSpPr>
        <p:spPr>
          <a:xfrm>
            <a:off x="1165388" y="1050654"/>
            <a:ext cx="10188412" cy="668196"/>
          </a:xfrm>
          <a:prstGeom prst="rect">
            <a:avLst/>
          </a:prstGeom>
          <a:noFill/>
        </p:spPr>
        <p:txBody>
          <a:bodyPr wrap="square">
            <a:spAutoFit/>
          </a:bodyPr>
          <a:lstStyle/>
          <a:p>
            <a:pPr algn="l">
              <a:lnSpc>
                <a:spcPct val="150000"/>
              </a:lnSpc>
            </a:pPr>
            <a:r>
              <a:rPr lang="it-IT" sz="2800" dirty="0">
                <a:solidFill>
                  <a:schemeClr val="accent3">
                    <a:lumMod val="50000"/>
                  </a:schemeClr>
                </a:solidFill>
                <a:latin typeface="Imprint MT Shadow" panose="04020605060303030202" pitchFamily="82" charset="0"/>
              </a:rPr>
              <a:t>Startups – </a:t>
            </a:r>
            <a:r>
              <a:rPr lang="en-US" sz="2800" dirty="0">
                <a:solidFill>
                  <a:schemeClr val="accent3">
                    <a:lumMod val="50000"/>
                  </a:schemeClr>
                </a:solidFill>
                <a:latin typeface="Imprint MT Shadow" panose="04020605060303030202" pitchFamily="82" charset="0"/>
              </a:rPr>
              <a:t>Analysis of the Startup Life-Cycle – Key Factors</a:t>
            </a:r>
            <a:endParaRPr lang="it-IT" sz="2800" dirty="0">
              <a:solidFill>
                <a:schemeClr val="accent3">
                  <a:lumMod val="50000"/>
                </a:schemeClr>
              </a:solidFill>
              <a:latin typeface="Imprint MT Shadow" panose="04020605060303030202" pitchFamily="82" charset="0"/>
            </a:endParaRPr>
          </a:p>
        </p:txBody>
      </p:sp>
      <p:sp>
        <p:nvSpPr>
          <p:cNvPr id="34" name="CasellaDiTesto 33">
            <a:extLst>
              <a:ext uri="{FF2B5EF4-FFF2-40B4-BE49-F238E27FC236}">
                <a16:creationId xmlns:a16="http://schemas.microsoft.com/office/drawing/2014/main" id="{22DCA763-1B4F-BCC5-BC33-B62FCE09BF75}"/>
              </a:ext>
            </a:extLst>
          </p:cNvPr>
          <p:cNvSpPr txBox="1"/>
          <p:nvPr/>
        </p:nvSpPr>
        <p:spPr>
          <a:xfrm>
            <a:off x="1165388" y="1864685"/>
            <a:ext cx="8185774" cy="369332"/>
          </a:xfrm>
          <a:prstGeom prst="rect">
            <a:avLst/>
          </a:prstGeom>
          <a:noFill/>
        </p:spPr>
        <p:txBody>
          <a:bodyPr wrap="square">
            <a:spAutoFit/>
          </a:bodyPr>
          <a:lstStyle/>
          <a:p>
            <a:pPr algn="l"/>
            <a:r>
              <a:rPr lang="it-IT" b="0" i="1" u="sng" dirty="0">
                <a:solidFill>
                  <a:srgbClr val="374151"/>
                </a:solidFill>
                <a:effectLst/>
                <a:latin typeface="Georgia" panose="02040502050405020303" pitchFamily="18" charset="0"/>
              </a:rPr>
              <a:t>Analysis </a:t>
            </a:r>
            <a:r>
              <a:rPr lang="it-IT" b="0" i="1" u="sng" dirty="0" err="1">
                <a:solidFill>
                  <a:srgbClr val="374151"/>
                </a:solidFill>
                <a:effectLst/>
                <a:latin typeface="Georgia" panose="02040502050405020303" pitchFamily="18" charset="0"/>
              </a:rPr>
              <a:t>Factors</a:t>
            </a:r>
            <a:r>
              <a:rPr lang="it-IT" b="0" i="1" u="sng" dirty="0">
                <a:solidFill>
                  <a:srgbClr val="374151"/>
                </a:solidFill>
                <a:effectLst/>
                <a:latin typeface="Georgia" panose="02040502050405020303" pitchFamily="18" charset="0"/>
              </a:rPr>
              <a:t>:</a:t>
            </a:r>
          </a:p>
        </p:txBody>
      </p:sp>
      <p:graphicFrame>
        <p:nvGraphicFramePr>
          <p:cNvPr id="35" name="Tabella 36">
            <a:extLst>
              <a:ext uri="{FF2B5EF4-FFF2-40B4-BE49-F238E27FC236}">
                <a16:creationId xmlns:a16="http://schemas.microsoft.com/office/drawing/2014/main" id="{88E63277-0960-C98F-1E42-449228E0F566}"/>
              </a:ext>
            </a:extLst>
          </p:cNvPr>
          <p:cNvGraphicFramePr>
            <a:graphicFrameLocks noGrp="1"/>
          </p:cNvGraphicFramePr>
          <p:nvPr>
            <p:extLst>
              <p:ext uri="{D42A27DB-BD31-4B8C-83A1-F6EECF244321}">
                <p14:modId xmlns:p14="http://schemas.microsoft.com/office/powerpoint/2010/main" val="2863383975"/>
              </p:ext>
            </p:extLst>
          </p:nvPr>
        </p:nvGraphicFramePr>
        <p:xfrm>
          <a:off x="1273996" y="2568115"/>
          <a:ext cx="9246741" cy="2571035"/>
        </p:xfrm>
        <a:graphic>
          <a:graphicData uri="http://schemas.openxmlformats.org/drawingml/2006/table">
            <a:tbl>
              <a:tblPr firstRow="1" firstCol="1" lastCol="1" bandRow="1">
                <a:tableStyleId>{EB344D84-9AFB-497E-A393-DC336BA19D2E}</a:tableStyleId>
              </a:tblPr>
              <a:tblGrid>
                <a:gridCol w="454360">
                  <a:extLst>
                    <a:ext uri="{9D8B030D-6E8A-4147-A177-3AD203B41FA5}">
                      <a16:colId xmlns:a16="http://schemas.microsoft.com/office/drawing/2014/main" val="3173489684"/>
                    </a:ext>
                  </a:extLst>
                </a:gridCol>
                <a:gridCol w="2853726">
                  <a:extLst>
                    <a:ext uri="{9D8B030D-6E8A-4147-A177-3AD203B41FA5}">
                      <a16:colId xmlns:a16="http://schemas.microsoft.com/office/drawing/2014/main" val="3983665584"/>
                    </a:ext>
                  </a:extLst>
                </a:gridCol>
                <a:gridCol w="3687543">
                  <a:extLst>
                    <a:ext uri="{9D8B030D-6E8A-4147-A177-3AD203B41FA5}">
                      <a16:colId xmlns:a16="http://schemas.microsoft.com/office/drawing/2014/main" val="1253959785"/>
                    </a:ext>
                  </a:extLst>
                </a:gridCol>
                <a:gridCol w="2251112">
                  <a:extLst>
                    <a:ext uri="{9D8B030D-6E8A-4147-A177-3AD203B41FA5}">
                      <a16:colId xmlns:a16="http://schemas.microsoft.com/office/drawing/2014/main" val="3641463937"/>
                    </a:ext>
                  </a:extLst>
                </a:gridCol>
              </a:tblGrid>
              <a:tr h="539550">
                <a:tc>
                  <a:txBody>
                    <a:bodyPr/>
                    <a:lstStyle/>
                    <a:p>
                      <a:endParaRPr lang="it-IT" sz="1600" dirty="0">
                        <a:latin typeface="Georgia" panose="02040502050405020303" pitchFamily="18" charset="0"/>
                      </a:endParaRPr>
                    </a:p>
                  </a:txBody>
                  <a:tcPr/>
                </a:tc>
                <a:tc>
                  <a:txBody>
                    <a:bodyPr/>
                    <a:lstStyle/>
                    <a:p>
                      <a:r>
                        <a:rPr lang="it-IT" sz="1400" dirty="0">
                          <a:latin typeface="Georgia" panose="02040502050405020303" pitchFamily="18" charset="0"/>
                        </a:rPr>
                        <a:t>Variabili </a:t>
                      </a:r>
                    </a:p>
                  </a:txBody>
                  <a:tcPr/>
                </a:tc>
                <a:tc>
                  <a:txBody>
                    <a:bodyPr/>
                    <a:lstStyle/>
                    <a:p>
                      <a:r>
                        <a:rPr lang="it-IT" sz="1400" dirty="0">
                          <a:latin typeface="Georgia" panose="02040502050405020303" pitchFamily="18" charset="0"/>
                        </a:rPr>
                        <a:t>Significato</a:t>
                      </a:r>
                    </a:p>
                  </a:txBody>
                  <a:tcPr/>
                </a:tc>
                <a:tc>
                  <a:txBody>
                    <a:bodyPr/>
                    <a:lstStyle/>
                    <a:p>
                      <a:r>
                        <a:rPr lang="it-IT" sz="1400" dirty="0">
                          <a:latin typeface="Georgia" panose="02040502050405020303" pitchFamily="18" charset="0"/>
                        </a:rPr>
                        <a:t>Indicatore Temporale</a:t>
                      </a:r>
                    </a:p>
                  </a:txBody>
                  <a:tcPr/>
                </a:tc>
                <a:extLst>
                  <a:ext uri="{0D108BD9-81ED-4DB2-BD59-A6C34878D82A}">
                    <a16:rowId xmlns:a16="http://schemas.microsoft.com/office/drawing/2014/main" val="2145652896"/>
                  </a:ext>
                </a:extLst>
              </a:tr>
              <a:tr h="285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dirty="0">
                          <a:solidFill>
                            <a:schemeClr val="bg1"/>
                          </a:solidFill>
                          <a:effectLst/>
                          <a:latin typeface="Georgia" panose="02040502050405020303" pitchFamily="18" charset="0"/>
                        </a:rPr>
                        <a:t>1</a:t>
                      </a:r>
                      <a:endParaRPr lang="it-IT" sz="1200" b="1" i="0" dirty="0">
                        <a:solidFill>
                          <a:schemeClr val="bg1"/>
                        </a:solidFill>
                        <a:effectLst/>
                        <a:latin typeface="Georgia" panose="020405020504050203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dirty="0">
                          <a:solidFill>
                            <a:srgbClr val="374151"/>
                          </a:solidFill>
                          <a:effectLst/>
                          <a:latin typeface="Georgia" panose="02040502050405020303" pitchFamily="18" charset="0"/>
                        </a:rPr>
                        <a:t>Anno di Nascita startup</a:t>
                      </a:r>
                      <a:endParaRPr lang="it-IT" sz="1200" b="0" i="0" dirty="0">
                        <a:solidFill>
                          <a:srgbClr val="374151"/>
                        </a:solidFill>
                        <a:effectLst/>
                        <a:latin typeface="Georgia" panose="020405020504050203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dirty="0">
                          <a:solidFill>
                            <a:srgbClr val="374151"/>
                          </a:solidFill>
                          <a:effectLst/>
                          <a:latin typeface="Georgia" panose="02040502050405020303" pitchFamily="18" charset="0"/>
                        </a:rPr>
                        <a:t>Esperienza e stabilità nel settore.</a:t>
                      </a:r>
                      <a:endParaRPr lang="it-IT" sz="1200" b="0" i="0" dirty="0">
                        <a:solidFill>
                          <a:srgbClr val="374151"/>
                        </a:solidFill>
                        <a:effectLst/>
                        <a:latin typeface="Georgia" panose="02040502050405020303" pitchFamily="18" charset="0"/>
                      </a:endParaRPr>
                    </a:p>
                  </a:txBody>
                  <a:tcPr/>
                </a:tc>
                <a:tc>
                  <a:txBody>
                    <a:bodyPr/>
                    <a:lstStyle/>
                    <a:p>
                      <a:r>
                        <a:rPr lang="it-IT" sz="1200" dirty="0">
                          <a:latin typeface="Georgia" panose="02040502050405020303" pitchFamily="18" charset="0"/>
                        </a:rPr>
                        <a:t>MID</a:t>
                      </a:r>
                    </a:p>
                  </a:txBody>
                  <a:tcPr/>
                </a:tc>
                <a:extLst>
                  <a:ext uri="{0D108BD9-81ED-4DB2-BD59-A6C34878D82A}">
                    <a16:rowId xmlns:a16="http://schemas.microsoft.com/office/drawing/2014/main" val="2002916003"/>
                  </a:ext>
                </a:extLst>
              </a:tr>
              <a:tr h="285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dirty="0">
                          <a:solidFill>
                            <a:schemeClr val="bg1"/>
                          </a:solidFill>
                          <a:effectLst/>
                          <a:latin typeface="Georgia" panose="02040502050405020303" pitchFamily="18" charset="0"/>
                        </a:rPr>
                        <a:t>2</a:t>
                      </a:r>
                      <a:endParaRPr lang="it-IT" sz="1200" b="1" i="0" dirty="0">
                        <a:solidFill>
                          <a:schemeClr val="bg1"/>
                        </a:solidFill>
                        <a:effectLst/>
                        <a:latin typeface="Georgia" panose="020405020504050203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dirty="0">
                          <a:solidFill>
                            <a:srgbClr val="374151"/>
                          </a:solidFill>
                          <a:effectLst/>
                          <a:latin typeface="Georgia" panose="02040502050405020303" pitchFamily="18" charset="0"/>
                        </a:rPr>
                        <a:t>Numero di round di finanziamento</a:t>
                      </a:r>
                      <a:endParaRPr lang="it-IT" sz="1200" b="0" i="0" dirty="0">
                        <a:solidFill>
                          <a:srgbClr val="374151"/>
                        </a:solidFill>
                        <a:effectLst/>
                        <a:latin typeface="Georgia" panose="020405020504050203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dirty="0">
                          <a:solidFill>
                            <a:srgbClr val="374151"/>
                          </a:solidFill>
                          <a:effectLst/>
                          <a:latin typeface="Georgia" panose="02040502050405020303" pitchFamily="18" charset="0"/>
                        </a:rPr>
                        <a:t>Maturità e fiducia investitori.</a:t>
                      </a:r>
                      <a:endParaRPr lang="it-IT" sz="1200" b="0" i="0" dirty="0">
                        <a:solidFill>
                          <a:srgbClr val="374151"/>
                        </a:solidFill>
                        <a:effectLst/>
                        <a:latin typeface="Georgia" panose="02040502050405020303" pitchFamily="18" charset="0"/>
                      </a:endParaRPr>
                    </a:p>
                  </a:txBody>
                  <a:tcPr/>
                </a:tc>
                <a:tc>
                  <a:txBody>
                    <a:bodyPr/>
                    <a:lstStyle/>
                    <a:p>
                      <a:r>
                        <a:rPr lang="it-IT" sz="1200" dirty="0">
                          <a:latin typeface="Georgia" panose="02040502050405020303" pitchFamily="18" charset="0"/>
                        </a:rPr>
                        <a:t>LONG</a:t>
                      </a:r>
                    </a:p>
                  </a:txBody>
                  <a:tcPr/>
                </a:tc>
                <a:extLst>
                  <a:ext uri="{0D108BD9-81ED-4DB2-BD59-A6C34878D82A}">
                    <a16:rowId xmlns:a16="http://schemas.microsoft.com/office/drawing/2014/main" val="3516728117"/>
                  </a:ext>
                </a:extLst>
              </a:tr>
              <a:tr h="285644">
                <a:tc>
                  <a:txBody>
                    <a:bodyPr/>
                    <a:lstStyle/>
                    <a:p>
                      <a:r>
                        <a:rPr lang="it-IT" sz="1200" b="1" dirty="0">
                          <a:latin typeface="Georgia" panose="02040502050405020303" pitchFamily="18" charset="0"/>
                        </a:rPr>
                        <a:t>3</a:t>
                      </a:r>
                    </a:p>
                  </a:txBody>
                  <a:tcPr/>
                </a:tc>
                <a:tc>
                  <a:txBody>
                    <a:bodyPr/>
                    <a:lstStyle/>
                    <a:p>
                      <a:r>
                        <a:rPr lang="it-IT" sz="1200" b="0" dirty="0">
                          <a:solidFill>
                            <a:srgbClr val="374151"/>
                          </a:solidFill>
                          <a:effectLst/>
                          <a:latin typeface="Georgia" panose="02040502050405020303" pitchFamily="18" charset="0"/>
                        </a:rPr>
                        <a:t>Tipo di finanziamento più recente</a:t>
                      </a:r>
                      <a:endParaRPr lang="it-IT" sz="1200" dirty="0">
                        <a:latin typeface="Georgia" panose="02040502050405020303" pitchFamily="18" charset="0"/>
                      </a:endParaRPr>
                    </a:p>
                  </a:txBody>
                  <a:tcPr/>
                </a:tc>
                <a:tc>
                  <a:txBody>
                    <a:bodyPr/>
                    <a:lstStyle/>
                    <a:p>
                      <a:r>
                        <a:rPr lang="it-IT" sz="1200" b="0" dirty="0">
                          <a:solidFill>
                            <a:srgbClr val="374151"/>
                          </a:solidFill>
                          <a:effectLst/>
                          <a:latin typeface="Georgia" panose="02040502050405020303" pitchFamily="18" charset="0"/>
                        </a:rPr>
                        <a:t>Grado attrattività per investitori</a:t>
                      </a:r>
                      <a:endParaRPr lang="it-IT" sz="1200" dirty="0">
                        <a:latin typeface="Georgia" panose="02040502050405020303" pitchFamily="18" charset="0"/>
                      </a:endParaRPr>
                    </a:p>
                  </a:txBody>
                  <a:tcPr/>
                </a:tc>
                <a:tc>
                  <a:txBody>
                    <a:bodyPr/>
                    <a:lstStyle/>
                    <a:p>
                      <a:r>
                        <a:rPr lang="it-IT" sz="1200" dirty="0">
                          <a:latin typeface="Georgia" panose="02040502050405020303" pitchFamily="18" charset="0"/>
                        </a:rPr>
                        <a:t>MID</a:t>
                      </a:r>
                    </a:p>
                  </a:txBody>
                  <a:tcPr/>
                </a:tc>
                <a:extLst>
                  <a:ext uri="{0D108BD9-81ED-4DB2-BD59-A6C34878D82A}">
                    <a16:rowId xmlns:a16="http://schemas.microsoft.com/office/drawing/2014/main" val="367696982"/>
                  </a:ext>
                </a:extLst>
              </a:tr>
              <a:tr h="285644">
                <a:tc>
                  <a:txBody>
                    <a:bodyPr/>
                    <a:lstStyle/>
                    <a:p>
                      <a:r>
                        <a:rPr lang="it-IT" sz="1200" dirty="0">
                          <a:latin typeface="Georgia" panose="02040502050405020303" pitchFamily="18" charset="0"/>
                        </a:rPr>
                        <a:t>4</a:t>
                      </a:r>
                    </a:p>
                  </a:txBody>
                  <a:tcPr/>
                </a:tc>
                <a:tc>
                  <a:txBody>
                    <a:bodyPr/>
                    <a:lstStyle/>
                    <a:p>
                      <a:r>
                        <a:rPr lang="it-IT" sz="1200" b="0" dirty="0">
                          <a:solidFill>
                            <a:srgbClr val="374151"/>
                          </a:solidFill>
                          <a:effectLst/>
                          <a:latin typeface="Georgia" panose="02040502050405020303" pitchFamily="18" charset="0"/>
                        </a:rPr>
                        <a:t>Valutazione</a:t>
                      </a:r>
                      <a:endParaRPr lang="it-IT" sz="1200" dirty="0">
                        <a:latin typeface="Georgia" panose="02040502050405020303" pitchFamily="18" charset="0"/>
                      </a:endParaRPr>
                    </a:p>
                  </a:txBody>
                  <a:tcPr/>
                </a:tc>
                <a:tc>
                  <a:txBody>
                    <a:bodyPr/>
                    <a:lstStyle/>
                    <a:p>
                      <a:r>
                        <a:rPr lang="it-IT" sz="1200" dirty="0">
                          <a:solidFill>
                            <a:srgbClr val="374151"/>
                          </a:solidFill>
                          <a:latin typeface="Georgia" panose="02040502050405020303" pitchFamily="18" charset="0"/>
                        </a:rPr>
                        <a:t>P</a:t>
                      </a:r>
                      <a:r>
                        <a:rPr lang="it-IT" sz="1200" b="0" dirty="0">
                          <a:solidFill>
                            <a:srgbClr val="374151"/>
                          </a:solidFill>
                          <a:effectLst/>
                          <a:latin typeface="Georgia" panose="02040502050405020303" pitchFamily="18" charset="0"/>
                        </a:rPr>
                        <a:t>otenzialità di successo</a:t>
                      </a:r>
                      <a:endParaRPr lang="it-IT" sz="1200" dirty="0">
                        <a:latin typeface="Georgia" panose="02040502050405020303" pitchFamily="18" charset="0"/>
                      </a:endParaRPr>
                    </a:p>
                  </a:txBody>
                  <a:tcPr/>
                </a:tc>
                <a:tc>
                  <a:txBody>
                    <a:bodyPr/>
                    <a:lstStyle/>
                    <a:p>
                      <a:r>
                        <a:rPr lang="it-IT" sz="1200" dirty="0">
                          <a:latin typeface="Georgia" panose="02040502050405020303" pitchFamily="18" charset="0"/>
                        </a:rPr>
                        <a:t>LONG</a:t>
                      </a:r>
                    </a:p>
                  </a:txBody>
                  <a:tcPr/>
                </a:tc>
                <a:extLst>
                  <a:ext uri="{0D108BD9-81ED-4DB2-BD59-A6C34878D82A}">
                    <a16:rowId xmlns:a16="http://schemas.microsoft.com/office/drawing/2014/main" val="3747531466"/>
                  </a:ext>
                </a:extLst>
              </a:tr>
              <a:tr h="317621">
                <a:tc>
                  <a:txBody>
                    <a:bodyPr/>
                    <a:lstStyle/>
                    <a:p>
                      <a:r>
                        <a:rPr lang="it-IT" sz="1200" dirty="0">
                          <a:latin typeface="Georgia" panose="02040502050405020303" pitchFamily="18" charset="0"/>
                        </a:rPr>
                        <a:t>5</a:t>
                      </a:r>
                    </a:p>
                  </a:txBody>
                  <a:tcPr/>
                </a:tc>
                <a:tc>
                  <a:txBody>
                    <a:bodyPr/>
                    <a:lstStyle/>
                    <a:p>
                      <a:r>
                        <a:rPr lang="it-IT" sz="1200" b="0" dirty="0">
                          <a:solidFill>
                            <a:srgbClr val="374151"/>
                          </a:solidFill>
                          <a:effectLst/>
                          <a:latin typeface="Georgia" panose="02040502050405020303" pitchFamily="18" charset="0"/>
                        </a:rPr>
                        <a:t>Numero totale di finanziamenti</a:t>
                      </a:r>
                      <a:endParaRPr lang="it-IT" sz="1200" dirty="0">
                        <a:latin typeface="Georgia" panose="02040502050405020303" pitchFamily="18" charset="0"/>
                      </a:endParaRPr>
                    </a:p>
                  </a:txBody>
                  <a:tcPr/>
                </a:tc>
                <a:tc>
                  <a:txBody>
                    <a:bodyPr/>
                    <a:lstStyle/>
                    <a:p>
                      <a:r>
                        <a:rPr lang="it-IT" sz="1200" b="0" dirty="0">
                          <a:solidFill>
                            <a:srgbClr val="374151"/>
                          </a:solidFill>
                          <a:effectLst/>
                          <a:latin typeface="Georgia" panose="02040502050405020303" pitchFamily="18" charset="0"/>
                        </a:rPr>
                        <a:t>Garanzia fiducia e sostegno finanziario nel tempo</a:t>
                      </a:r>
                      <a:endParaRPr lang="it-IT" sz="1200" dirty="0">
                        <a:latin typeface="Georgia" panose="02040502050405020303" pitchFamily="18" charset="0"/>
                      </a:endParaRPr>
                    </a:p>
                  </a:txBody>
                  <a:tcPr/>
                </a:tc>
                <a:tc>
                  <a:txBody>
                    <a:bodyPr/>
                    <a:lstStyle/>
                    <a:p>
                      <a:r>
                        <a:rPr lang="it-IT" sz="1200" dirty="0">
                          <a:latin typeface="Georgia" panose="02040502050405020303" pitchFamily="18" charset="0"/>
                        </a:rPr>
                        <a:t>LONG</a:t>
                      </a:r>
                    </a:p>
                  </a:txBody>
                  <a:tcPr/>
                </a:tc>
                <a:extLst>
                  <a:ext uri="{0D108BD9-81ED-4DB2-BD59-A6C34878D82A}">
                    <a16:rowId xmlns:a16="http://schemas.microsoft.com/office/drawing/2014/main" val="1161299356"/>
                  </a:ext>
                </a:extLst>
              </a:tr>
              <a:tr h="285644">
                <a:tc>
                  <a:txBody>
                    <a:bodyPr/>
                    <a:lstStyle/>
                    <a:p>
                      <a:r>
                        <a:rPr lang="it-IT" sz="1200" dirty="0">
                          <a:latin typeface="Georgia" panose="02040502050405020303" pitchFamily="18" charset="0"/>
                        </a:rPr>
                        <a:t>6</a:t>
                      </a:r>
                    </a:p>
                  </a:txBody>
                  <a:tcPr/>
                </a:tc>
                <a:tc>
                  <a:txBody>
                    <a:bodyPr/>
                    <a:lstStyle/>
                    <a:p>
                      <a:r>
                        <a:rPr lang="it-IT" sz="1200" b="0" dirty="0">
                          <a:solidFill>
                            <a:srgbClr val="374151"/>
                          </a:solidFill>
                          <a:effectLst/>
                          <a:latin typeface="Georgia" panose="02040502050405020303" pitchFamily="18" charset="0"/>
                        </a:rPr>
                        <a:t>Range del numero di dipendenti</a:t>
                      </a:r>
                      <a:endParaRPr lang="it-IT" sz="1200" dirty="0">
                        <a:latin typeface="Georgia" panose="02040502050405020303" pitchFamily="18" charset="0"/>
                      </a:endParaRPr>
                    </a:p>
                  </a:txBody>
                  <a:tcPr/>
                </a:tc>
                <a:tc>
                  <a:txBody>
                    <a:bodyPr/>
                    <a:lstStyle/>
                    <a:p>
                      <a:r>
                        <a:rPr lang="it-IT" sz="1200" b="0" dirty="0">
                          <a:solidFill>
                            <a:srgbClr val="374151"/>
                          </a:solidFill>
                          <a:effectLst/>
                          <a:latin typeface="Georgia" panose="02040502050405020303" pitchFamily="18" charset="0"/>
                        </a:rPr>
                        <a:t>Grado di operatività</a:t>
                      </a:r>
                      <a:endParaRPr lang="it-IT" sz="1200" dirty="0">
                        <a:latin typeface="Georgia" panose="02040502050405020303" pitchFamily="18" charset="0"/>
                      </a:endParaRPr>
                    </a:p>
                  </a:txBody>
                  <a:tcPr/>
                </a:tc>
                <a:tc>
                  <a:txBody>
                    <a:bodyPr/>
                    <a:lstStyle/>
                    <a:p>
                      <a:r>
                        <a:rPr lang="it-IT" sz="1200" dirty="0">
                          <a:latin typeface="Georgia" panose="02040502050405020303" pitchFamily="18" charset="0"/>
                        </a:rPr>
                        <a:t>SHORT</a:t>
                      </a:r>
                    </a:p>
                  </a:txBody>
                  <a:tcPr/>
                </a:tc>
                <a:extLst>
                  <a:ext uri="{0D108BD9-81ED-4DB2-BD59-A6C34878D82A}">
                    <a16:rowId xmlns:a16="http://schemas.microsoft.com/office/drawing/2014/main" val="682484073"/>
                  </a:ext>
                </a:extLst>
              </a:tr>
              <a:tr h="285644">
                <a:tc>
                  <a:txBody>
                    <a:bodyPr/>
                    <a:lstStyle/>
                    <a:p>
                      <a:r>
                        <a:rPr lang="it-IT" sz="1200" dirty="0">
                          <a:latin typeface="Georgia" panose="02040502050405020303" pitchFamily="18" charset="0"/>
                        </a:rPr>
                        <a:t>7</a:t>
                      </a:r>
                    </a:p>
                  </a:txBody>
                  <a:tcPr/>
                </a:tc>
                <a:tc>
                  <a:txBody>
                    <a:bodyPr/>
                    <a:lstStyle/>
                    <a:p>
                      <a:r>
                        <a:rPr lang="it-IT" sz="1200" b="0" dirty="0">
                          <a:solidFill>
                            <a:srgbClr val="374151"/>
                          </a:solidFill>
                          <a:effectLst/>
                          <a:latin typeface="Georgia" panose="02040502050405020303" pitchFamily="18" charset="0"/>
                        </a:rPr>
                        <a:t>Delta tra offerte lavorative</a:t>
                      </a:r>
                      <a:endParaRPr lang="it-IT" sz="1200" dirty="0">
                        <a:latin typeface="Georgia" panose="02040502050405020303" pitchFamily="18" charset="0"/>
                      </a:endParaRPr>
                    </a:p>
                  </a:txBody>
                  <a:tcPr/>
                </a:tc>
                <a:tc>
                  <a:txBody>
                    <a:bodyPr/>
                    <a:lstStyle/>
                    <a:p>
                      <a:r>
                        <a:rPr lang="it-IT" sz="1200" b="0" dirty="0">
                          <a:solidFill>
                            <a:srgbClr val="374151"/>
                          </a:solidFill>
                          <a:effectLst/>
                          <a:latin typeface="Georgia" panose="02040502050405020303" pitchFamily="18" charset="0"/>
                        </a:rPr>
                        <a:t>Grado di crescit</a:t>
                      </a:r>
                      <a:r>
                        <a:rPr lang="it-IT" sz="1200" dirty="0">
                          <a:solidFill>
                            <a:srgbClr val="374151"/>
                          </a:solidFill>
                          <a:latin typeface="Georgia" panose="02040502050405020303" pitchFamily="18" charset="0"/>
                        </a:rPr>
                        <a:t>a operatività</a:t>
                      </a:r>
                      <a:endParaRPr lang="it-IT" sz="1200" dirty="0">
                        <a:latin typeface="Georgia" panose="02040502050405020303" pitchFamily="18" charset="0"/>
                      </a:endParaRPr>
                    </a:p>
                  </a:txBody>
                  <a:tcPr/>
                </a:tc>
                <a:tc>
                  <a:txBody>
                    <a:bodyPr/>
                    <a:lstStyle/>
                    <a:p>
                      <a:r>
                        <a:rPr lang="it-IT" sz="1200" dirty="0">
                          <a:latin typeface="Georgia" panose="02040502050405020303" pitchFamily="18" charset="0"/>
                        </a:rPr>
                        <a:t>SHORT</a:t>
                      </a:r>
                    </a:p>
                  </a:txBody>
                  <a:tcPr/>
                </a:tc>
                <a:extLst>
                  <a:ext uri="{0D108BD9-81ED-4DB2-BD59-A6C34878D82A}">
                    <a16:rowId xmlns:a16="http://schemas.microsoft.com/office/drawing/2014/main" val="1748687352"/>
                  </a:ext>
                </a:extLst>
              </a:tr>
            </a:tbl>
          </a:graphicData>
        </a:graphic>
      </p:graphicFrame>
      <p:grpSp>
        <p:nvGrpSpPr>
          <p:cNvPr id="5" name="Gruppo 4">
            <a:extLst>
              <a:ext uri="{FF2B5EF4-FFF2-40B4-BE49-F238E27FC236}">
                <a16:creationId xmlns:a16="http://schemas.microsoft.com/office/drawing/2014/main" id="{60313182-FD2D-91F3-B1F3-669E5EECC54E}"/>
              </a:ext>
            </a:extLst>
          </p:cNvPr>
          <p:cNvGrpSpPr/>
          <p:nvPr/>
        </p:nvGrpSpPr>
        <p:grpSpPr>
          <a:xfrm>
            <a:off x="2205360" y="5278042"/>
            <a:ext cx="7384012" cy="815136"/>
            <a:chOff x="2536344" y="2844159"/>
            <a:chExt cx="7384012" cy="705154"/>
          </a:xfrm>
        </p:grpSpPr>
        <p:sp>
          <p:nvSpPr>
            <p:cNvPr id="7" name="Rettangolo 6">
              <a:extLst>
                <a:ext uri="{FF2B5EF4-FFF2-40B4-BE49-F238E27FC236}">
                  <a16:creationId xmlns:a16="http://schemas.microsoft.com/office/drawing/2014/main" id="{D71FC948-93F3-4942-43B4-337D6D1E2F64}"/>
                </a:ext>
              </a:extLst>
            </p:cNvPr>
            <p:cNvSpPr/>
            <p:nvPr/>
          </p:nvSpPr>
          <p:spPr>
            <a:xfrm>
              <a:off x="2536344" y="2844159"/>
              <a:ext cx="7384012" cy="705154"/>
            </a:xfrm>
            <a:prstGeom prst="rect">
              <a:avLst/>
            </a:prstGeom>
            <a:ln w="19050">
              <a:solidFill>
                <a:srgbClr val="243FFF"/>
              </a:solid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 name="CasellaDiTesto 7">
              <a:extLst>
                <a:ext uri="{FF2B5EF4-FFF2-40B4-BE49-F238E27FC236}">
                  <a16:creationId xmlns:a16="http://schemas.microsoft.com/office/drawing/2014/main" id="{13BD8C43-77F7-FAFF-94F9-C1B46022ECA3}"/>
                </a:ext>
              </a:extLst>
            </p:cNvPr>
            <p:cNvSpPr txBox="1"/>
            <p:nvPr/>
          </p:nvSpPr>
          <p:spPr>
            <a:xfrm>
              <a:off x="2692248" y="2911772"/>
              <a:ext cx="7072204" cy="54691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1920" tIns="45720" rIns="121920" bIns="45720" numCol="1" spcCol="1270" anchor="ctr" anchorCtr="0">
              <a:noAutofit/>
            </a:bodyPr>
            <a:lstStyle/>
            <a:p>
              <a:pPr marL="0" lvl="0" indent="0" algn="l" defTabSz="533400">
                <a:lnSpc>
                  <a:spcPct val="90000"/>
                </a:lnSpc>
                <a:spcBef>
                  <a:spcPct val="0"/>
                </a:spcBef>
                <a:spcAft>
                  <a:spcPct val="35000"/>
                </a:spcAft>
                <a:buNone/>
              </a:pPr>
              <a:r>
                <a:rPr lang="en-US" sz="1200" dirty="0">
                  <a:solidFill>
                    <a:schemeClr val="tx1"/>
                  </a:solidFill>
                  <a:latin typeface="Georgia" panose="02040502050405020303" pitchFamily="18" charset="0"/>
                </a:rPr>
                <a:t>Different variables have been identified and segmented into "SHORT," "MID," and "LONG" factors. For instance, the evaluation provides an indication of the startup's long-term prospects, while the current number of employees refers to a snapshot of the startup's present state.</a:t>
              </a:r>
              <a:endParaRPr lang="it-IT" sz="1200" kern="1200" dirty="0">
                <a:solidFill>
                  <a:schemeClr val="tx1"/>
                </a:solidFill>
                <a:latin typeface="Georgia" panose="02040502050405020303" pitchFamily="18" charset="0"/>
              </a:endParaRPr>
            </a:p>
          </p:txBody>
        </p:sp>
      </p:grpSp>
      <p:sp>
        <p:nvSpPr>
          <p:cNvPr id="10" name="Segnaposto data 9">
            <a:extLst>
              <a:ext uri="{FF2B5EF4-FFF2-40B4-BE49-F238E27FC236}">
                <a16:creationId xmlns:a16="http://schemas.microsoft.com/office/drawing/2014/main" id="{05D2063F-467C-6EF8-87A9-790C387EBBF5}"/>
              </a:ext>
            </a:extLst>
          </p:cNvPr>
          <p:cNvSpPr>
            <a:spLocks noGrp="1"/>
          </p:cNvSpPr>
          <p:nvPr>
            <p:ph type="dt" sz="half" idx="10"/>
          </p:nvPr>
        </p:nvSpPr>
        <p:spPr/>
        <p:txBody>
          <a:bodyPr/>
          <a:lstStyle/>
          <a:p>
            <a:pPr rtl="0"/>
            <a:r>
              <a:rPr lang="it-IT" noProof="0"/>
              <a:t>20/06/2023</a:t>
            </a:r>
          </a:p>
        </p:txBody>
      </p:sp>
      <p:sp>
        <p:nvSpPr>
          <p:cNvPr id="11" name="Segnaposto numero diapositiva 10">
            <a:extLst>
              <a:ext uri="{FF2B5EF4-FFF2-40B4-BE49-F238E27FC236}">
                <a16:creationId xmlns:a16="http://schemas.microsoft.com/office/drawing/2014/main" id="{F4403889-674A-7CFE-A623-927E671ABBEC}"/>
              </a:ext>
            </a:extLst>
          </p:cNvPr>
          <p:cNvSpPr>
            <a:spLocks noGrp="1"/>
          </p:cNvSpPr>
          <p:nvPr>
            <p:ph type="sldNum" sz="quarter" idx="12"/>
          </p:nvPr>
        </p:nvSpPr>
        <p:spPr/>
        <p:txBody>
          <a:bodyPr/>
          <a:lstStyle/>
          <a:p>
            <a:pPr rtl="0"/>
            <a:fld id="{D8DA9DAA-006C-4F4B-980E-E3DF019B24E2}" type="slidenum">
              <a:rPr lang="it-IT" noProof="0" smtClean="0"/>
              <a:t>16</a:t>
            </a:fld>
            <a:endParaRPr lang="it-IT" noProof="0"/>
          </a:p>
        </p:txBody>
      </p:sp>
    </p:spTree>
    <p:extLst>
      <p:ext uri="{BB962C8B-B14F-4D97-AF65-F5344CB8AC3E}">
        <p14:creationId xmlns:p14="http://schemas.microsoft.com/office/powerpoint/2010/main" val="3490985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40000"/>
                <a:lumOff val="60000"/>
              </a:schemeClr>
            </a:gs>
            <a:gs pos="0">
              <a:schemeClr val="accent2">
                <a:alpha val="0"/>
              </a:schemeClr>
            </a:gs>
          </a:gsLst>
          <a:lin ang="2700000" scaled="1"/>
        </a:gradFill>
        <a:effectLst/>
      </p:bgPr>
    </p:bg>
    <p:spTree>
      <p:nvGrpSpPr>
        <p:cNvPr id="1" name=""/>
        <p:cNvGrpSpPr/>
        <p:nvPr/>
      </p:nvGrpSpPr>
      <p:grpSpPr>
        <a:xfrm>
          <a:off x="0" y="0"/>
          <a:ext cx="0" cy="0"/>
          <a:chOff x="0" y="0"/>
          <a:chExt cx="0" cy="0"/>
        </a:xfrm>
      </p:grpSpPr>
      <p:sp>
        <p:nvSpPr>
          <p:cNvPr id="6" name="Sottotitolo 2">
            <a:extLst>
              <a:ext uri="{FF2B5EF4-FFF2-40B4-BE49-F238E27FC236}">
                <a16:creationId xmlns:a16="http://schemas.microsoft.com/office/drawing/2014/main" id="{8A4B79A6-26F1-C0E2-CB14-0D4194E35A59}"/>
              </a:ext>
            </a:extLst>
          </p:cNvPr>
          <p:cNvSpPr txBox="1">
            <a:spLocks/>
          </p:cNvSpPr>
          <p:nvPr/>
        </p:nvSpPr>
        <p:spPr>
          <a:xfrm>
            <a:off x="4822898" y="6509768"/>
            <a:ext cx="2546203" cy="202773"/>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762000" eaLnBrk="0" hangingPunct="0"/>
            <a:r>
              <a:rPr lang="en-US" sz="1000" kern="100" dirty="0">
                <a:solidFill>
                  <a:schemeClr val="tx1">
                    <a:lumMod val="65000"/>
                    <a:lumOff val="35000"/>
                  </a:schemeClr>
                </a:solidFill>
                <a:effectLst/>
                <a:latin typeface="Georgia" panose="02040502050405020303" pitchFamily="18" charset="0"/>
                <a:ea typeface="Calibri" panose="020F0502020204030204" pitchFamily="34" charset="0"/>
                <a:cs typeface="Times New Roman" panose="02020603050405020304" pitchFamily="18" charset="0"/>
              </a:rPr>
              <a:t>Healthcare Industry</a:t>
            </a:r>
            <a:r>
              <a:rPr lang="it-IT" sz="1000" dirty="0">
                <a:solidFill>
                  <a:schemeClr val="tx1">
                    <a:lumMod val="65000"/>
                    <a:lumOff val="35000"/>
                  </a:schemeClr>
                </a:solidFill>
                <a:latin typeface="Georgia" panose="02040502050405020303" pitchFamily="18" charset="0"/>
              </a:rPr>
              <a:t> – Digital Healthcare</a:t>
            </a:r>
            <a:endParaRPr lang="en-US" sz="1000" dirty="0">
              <a:solidFill>
                <a:schemeClr val="tx1">
                  <a:lumMod val="65000"/>
                  <a:lumOff val="35000"/>
                </a:schemeClr>
              </a:solidFill>
              <a:latin typeface="Georgia" panose="02040502050405020303" pitchFamily="18" charset="0"/>
            </a:endParaRPr>
          </a:p>
          <a:p>
            <a:pPr algn="l" defTabSz="762000" eaLnBrk="0" hangingPunct="0">
              <a:lnSpc>
                <a:spcPct val="90000"/>
              </a:lnSpc>
            </a:pPr>
            <a:endParaRPr lang="en-US" sz="1000" dirty="0">
              <a:solidFill>
                <a:schemeClr val="tx1">
                  <a:lumMod val="65000"/>
                  <a:lumOff val="35000"/>
                </a:schemeClr>
              </a:solidFill>
              <a:latin typeface="Georgia" panose="02040502050405020303" pitchFamily="18" charset="0"/>
            </a:endParaRPr>
          </a:p>
        </p:txBody>
      </p:sp>
      <p:sp>
        <p:nvSpPr>
          <p:cNvPr id="9" name="Titolo 8">
            <a:extLst>
              <a:ext uri="{FF2B5EF4-FFF2-40B4-BE49-F238E27FC236}">
                <a16:creationId xmlns:a16="http://schemas.microsoft.com/office/drawing/2014/main" id="{BDDD4BA7-E168-8E41-2C99-83B5448F4B5F}"/>
              </a:ext>
            </a:extLst>
          </p:cNvPr>
          <p:cNvSpPr txBox="1">
            <a:spLocks/>
          </p:cNvSpPr>
          <p:nvPr/>
        </p:nvSpPr>
        <p:spPr>
          <a:xfrm>
            <a:off x="511012" y="310377"/>
            <a:ext cx="10515600" cy="107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3">
                    <a:lumMod val="50000"/>
                  </a:schemeClr>
                </a:solidFill>
                <a:latin typeface="Imprint MT Shadow" panose="04020605060303030202" pitchFamily="82" charset="0"/>
              </a:rPr>
              <a:t>2. Focus On Healthcare Unicorn</a:t>
            </a:r>
          </a:p>
        </p:txBody>
      </p:sp>
      <p:sp>
        <p:nvSpPr>
          <p:cNvPr id="40" name="CasellaDiTesto 39">
            <a:extLst>
              <a:ext uri="{FF2B5EF4-FFF2-40B4-BE49-F238E27FC236}">
                <a16:creationId xmlns:a16="http://schemas.microsoft.com/office/drawing/2014/main" id="{4A81F0C8-ABAE-9499-65C1-891971EE617C}"/>
              </a:ext>
            </a:extLst>
          </p:cNvPr>
          <p:cNvSpPr txBox="1"/>
          <p:nvPr/>
        </p:nvSpPr>
        <p:spPr>
          <a:xfrm>
            <a:off x="1165388" y="1050654"/>
            <a:ext cx="10188412" cy="668196"/>
          </a:xfrm>
          <a:prstGeom prst="rect">
            <a:avLst/>
          </a:prstGeom>
          <a:noFill/>
        </p:spPr>
        <p:txBody>
          <a:bodyPr wrap="square">
            <a:spAutoFit/>
          </a:bodyPr>
          <a:lstStyle/>
          <a:p>
            <a:pPr algn="l">
              <a:lnSpc>
                <a:spcPct val="150000"/>
              </a:lnSpc>
            </a:pPr>
            <a:r>
              <a:rPr lang="it-IT" sz="2800" dirty="0">
                <a:solidFill>
                  <a:schemeClr val="accent3">
                    <a:lumMod val="50000"/>
                  </a:schemeClr>
                </a:solidFill>
                <a:latin typeface="Imprint MT Shadow" panose="04020605060303030202" pitchFamily="82" charset="0"/>
              </a:rPr>
              <a:t>Startups – </a:t>
            </a:r>
            <a:r>
              <a:rPr lang="en-US" sz="2800" dirty="0">
                <a:solidFill>
                  <a:schemeClr val="accent3">
                    <a:lumMod val="50000"/>
                  </a:schemeClr>
                </a:solidFill>
                <a:latin typeface="Imprint MT Shadow" panose="04020605060303030202" pitchFamily="82" charset="0"/>
              </a:rPr>
              <a:t>Evaluation of Startups – Algorithms</a:t>
            </a:r>
            <a:endParaRPr lang="it-IT" sz="2800" dirty="0">
              <a:solidFill>
                <a:schemeClr val="accent3">
                  <a:lumMod val="50000"/>
                </a:schemeClr>
              </a:solidFill>
              <a:latin typeface="Imprint MT Shadow" panose="04020605060303030202" pitchFamily="82" charset="0"/>
            </a:endParaRPr>
          </a:p>
        </p:txBody>
      </p:sp>
      <p:sp>
        <p:nvSpPr>
          <p:cNvPr id="34" name="CasellaDiTesto 33">
            <a:extLst>
              <a:ext uri="{FF2B5EF4-FFF2-40B4-BE49-F238E27FC236}">
                <a16:creationId xmlns:a16="http://schemas.microsoft.com/office/drawing/2014/main" id="{22DCA763-1B4F-BCC5-BC33-B62FCE09BF75}"/>
              </a:ext>
            </a:extLst>
          </p:cNvPr>
          <p:cNvSpPr txBox="1"/>
          <p:nvPr/>
        </p:nvSpPr>
        <p:spPr>
          <a:xfrm>
            <a:off x="550863" y="4418951"/>
            <a:ext cx="4144489" cy="369332"/>
          </a:xfrm>
          <a:prstGeom prst="rect">
            <a:avLst/>
          </a:prstGeom>
          <a:noFill/>
        </p:spPr>
        <p:txBody>
          <a:bodyPr wrap="square">
            <a:spAutoFit/>
          </a:bodyPr>
          <a:lstStyle/>
          <a:p>
            <a:pPr algn="ctr"/>
            <a:r>
              <a:rPr lang="it-IT" b="1" i="1" u="sng" dirty="0">
                <a:solidFill>
                  <a:srgbClr val="374151"/>
                </a:solidFill>
                <a:effectLst/>
                <a:latin typeface="Georgia" panose="02040502050405020303" pitchFamily="18" charset="0"/>
              </a:rPr>
              <a:t>&gt; Startup </a:t>
            </a:r>
            <a:r>
              <a:rPr lang="it-IT" b="1" i="1" u="sng" dirty="0" err="1">
                <a:solidFill>
                  <a:srgbClr val="374151"/>
                </a:solidFill>
                <a:effectLst/>
                <a:latin typeface="Georgia" panose="02040502050405020303" pitchFamily="18" charset="0"/>
              </a:rPr>
              <a:t>Maturity</a:t>
            </a:r>
            <a:r>
              <a:rPr lang="it-IT" b="1" i="1" u="sng" dirty="0">
                <a:solidFill>
                  <a:srgbClr val="374151"/>
                </a:solidFill>
                <a:effectLst/>
                <a:latin typeface="Georgia" panose="02040502050405020303" pitchFamily="18" charset="0"/>
              </a:rPr>
              <a:t> Score (SMS):</a:t>
            </a:r>
          </a:p>
        </p:txBody>
      </p:sp>
      <p:sp>
        <p:nvSpPr>
          <p:cNvPr id="4" name="CasellaDiTesto 3">
            <a:extLst>
              <a:ext uri="{FF2B5EF4-FFF2-40B4-BE49-F238E27FC236}">
                <a16:creationId xmlns:a16="http://schemas.microsoft.com/office/drawing/2014/main" id="{54C994B6-51A5-7571-7F80-9771D35AAAE6}"/>
              </a:ext>
            </a:extLst>
          </p:cNvPr>
          <p:cNvSpPr txBox="1"/>
          <p:nvPr/>
        </p:nvSpPr>
        <p:spPr>
          <a:xfrm>
            <a:off x="438859" y="1829514"/>
            <a:ext cx="4144489" cy="369332"/>
          </a:xfrm>
          <a:prstGeom prst="rect">
            <a:avLst/>
          </a:prstGeom>
          <a:noFill/>
        </p:spPr>
        <p:txBody>
          <a:bodyPr wrap="square">
            <a:spAutoFit/>
          </a:bodyPr>
          <a:lstStyle/>
          <a:p>
            <a:pPr algn="ctr"/>
            <a:r>
              <a:rPr lang="it-IT" b="1" i="1" u="sng" dirty="0">
                <a:solidFill>
                  <a:srgbClr val="374151"/>
                </a:solidFill>
                <a:effectLst/>
                <a:latin typeface="Georgia" panose="02040502050405020303" pitchFamily="18" charset="0"/>
              </a:rPr>
              <a:t>&gt; Startup </a:t>
            </a:r>
            <a:r>
              <a:rPr lang="it-IT" b="1" i="1" u="sng" dirty="0" err="1">
                <a:solidFill>
                  <a:srgbClr val="374151"/>
                </a:solidFill>
                <a:effectLst/>
                <a:latin typeface="Georgia" panose="02040502050405020303" pitchFamily="18" charset="0"/>
              </a:rPr>
              <a:t>Sucess</a:t>
            </a:r>
            <a:r>
              <a:rPr lang="it-IT" b="1" i="1" u="sng" dirty="0">
                <a:solidFill>
                  <a:srgbClr val="374151"/>
                </a:solidFill>
                <a:effectLst/>
                <a:latin typeface="Georgia" panose="02040502050405020303" pitchFamily="18" charset="0"/>
              </a:rPr>
              <a:t> Score (SSS):</a:t>
            </a:r>
          </a:p>
        </p:txBody>
      </p: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B00C770F-8B68-F4D7-A82E-6FE0CBBD09E8}"/>
                  </a:ext>
                </a:extLst>
              </p:cNvPr>
              <p:cNvSpPr txBox="1"/>
              <p:nvPr/>
            </p:nvSpPr>
            <p:spPr>
              <a:xfrm>
                <a:off x="4854428" y="4162021"/>
                <a:ext cx="5996129" cy="701539"/>
              </a:xfrm>
              <a:prstGeom prst="rect">
                <a:avLst/>
              </a:prstGeom>
              <a:noFill/>
            </p:spPr>
            <p:txBody>
              <a:bodyPr wrap="none" lIns="0" tIns="0" rIns="0" bIns="0" rtlCol="0">
                <a:spAutoFit/>
              </a:bodyPr>
              <a:lstStyle/>
              <a:p>
                <a14:m>
                  <m:oMath xmlns:m="http://schemas.openxmlformats.org/officeDocument/2006/math">
                    <m:r>
                      <a:rPr lang="it-IT" b="0" i="1" smtClean="0">
                        <a:latin typeface="Cambria Math" panose="02040503050406030204" pitchFamily="18" charset="0"/>
                      </a:rPr>
                      <m:t>(</m:t>
                    </m:r>
                    <m:f>
                      <m:fPr>
                        <m:ctrlPr>
                          <a:rPr lang="it-IT" b="0" i="1" smtClean="0">
                            <a:latin typeface="Cambria Math" panose="02040503050406030204" pitchFamily="18" charset="0"/>
                          </a:rPr>
                        </m:ctrlPr>
                      </m:fPr>
                      <m:num>
                        <m:f>
                          <m:fPr>
                            <m:ctrlPr>
                              <a:rPr lang="it-IT" i="1">
                                <a:latin typeface="Cambria Math" panose="02040503050406030204" pitchFamily="18" charset="0"/>
                              </a:rPr>
                            </m:ctrlPr>
                          </m:fPr>
                          <m:num>
                            <m:r>
                              <m:rPr>
                                <m:sty m:val="p"/>
                              </m:rPr>
                              <a:rPr lang="it-IT">
                                <a:latin typeface="Cambria Math" panose="02040503050406030204" pitchFamily="18" charset="0"/>
                              </a:rPr>
                              <m:t>ln</m:t>
                            </m:r>
                            <m:r>
                              <a:rPr lang="it-IT" i="1">
                                <a:latin typeface="Cambria Math" panose="02040503050406030204" pitchFamily="18" charset="0"/>
                              </a:rPr>
                              <m:t>⁡(</m:t>
                            </m:r>
                            <m:r>
                              <a:rPr lang="it-IT" i="1">
                                <a:latin typeface="Cambria Math" panose="02040503050406030204" pitchFamily="18" charset="0"/>
                              </a:rPr>
                              <m:t>𝑒𝑡</m:t>
                            </m:r>
                            <m:r>
                              <a:rPr lang="it-IT" i="1">
                                <a:latin typeface="Cambria Math" panose="02040503050406030204" pitchFamily="18" charset="0"/>
                              </a:rPr>
                              <m:t>à </m:t>
                            </m:r>
                            <m:r>
                              <a:rPr lang="it-IT" i="1">
                                <a:latin typeface="Cambria Math" panose="02040503050406030204" pitchFamily="18" charset="0"/>
                              </a:rPr>
                              <m:t>𝑑𝑒𝑙𝑙𝑎</m:t>
                            </m:r>
                            <m:r>
                              <a:rPr lang="it-IT" i="1">
                                <a:latin typeface="Cambria Math" panose="02040503050406030204" pitchFamily="18" charset="0"/>
                              </a:rPr>
                              <m:t> </m:t>
                            </m:r>
                            <m:r>
                              <a:rPr lang="it-IT" i="1">
                                <a:latin typeface="Cambria Math" panose="02040503050406030204" pitchFamily="18" charset="0"/>
                              </a:rPr>
                              <m:t>𝑠𝑡𝑎𝑟𝑡𝑢𝑝</m:t>
                            </m:r>
                            <m:r>
                              <a:rPr lang="it-IT" i="1">
                                <a:latin typeface="Cambria Math" panose="02040503050406030204" pitchFamily="18" charset="0"/>
                              </a:rPr>
                              <m:t>+1)</m:t>
                            </m:r>
                          </m:num>
                          <m:den>
                            <m:r>
                              <m:rPr>
                                <m:sty m:val="p"/>
                              </m:rPr>
                              <a:rPr lang="it-IT">
                                <a:latin typeface="Cambria Math" panose="02040503050406030204" pitchFamily="18" charset="0"/>
                              </a:rPr>
                              <m:t>max</m:t>
                            </m:r>
                            <m:r>
                              <a:rPr lang="it-IT" i="1">
                                <a:latin typeface="Cambria Math" panose="02040503050406030204" pitchFamily="18" charset="0"/>
                              </a:rPr>
                              <m:t>⁡(</m:t>
                            </m:r>
                            <m:r>
                              <a:rPr lang="it-IT" i="1">
                                <a:latin typeface="Cambria Math" panose="02040503050406030204" pitchFamily="18" charset="0"/>
                              </a:rPr>
                              <m:t>𝑒𝑡</m:t>
                            </m:r>
                            <m:r>
                              <a:rPr lang="it-IT" i="1">
                                <a:latin typeface="Cambria Math" panose="02040503050406030204" pitchFamily="18" charset="0"/>
                              </a:rPr>
                              <m:t>à </m:t>
                            </m:r>
                            <m:r>
                              <a:rPr lang="it-IT" i="1">
                                <a:latin typeface="Cambria Math" panose="02040503050406030204" pitchFamily="18" charset="0"/>
                              </a:rPr>
                              <m:t>𝑠𝑡𝑎𝑟𝑡𝑢𝑝</m:t>
                            </m:r>
                            <m:r>
                              <a:rPr lang="it-IT" i="1">
                                <a:latin typeface="Cambria Math" panose="02040503050406030204" pitchFamily="18" charset="0"/>
                              </a:rPr>
                              <m:t>)</m:t>
                            </m:r>
                          </m:den>
                        </m:f>
                        <m:r>
                          <a:rPr lang="it-IT" i="1">
                            <a:latin typeface="Cambria Math" panose="02040503050406030204" pitchFamily="18" charset="0"/>
                          </a:rPr>
                          <m:t>+ </m:t>
                        </m:r>
                        <m:f>
                          <m:fPr>
                            <m:ctrlPr>
                              <a:rPr lang="it-IT" i="1" smtClean="0">
                                <a:latin typeface="Cambria Math" panose="02040503050406030204" pitchFamily="18" charset="0"/>
                              </a:rPr>
                            </m:ctrlPr>
                          </m:fPr>
                          <m:num>
                            <m:f>
                              <m:fPr>
                                <m:ctrlPr>
                                  <a:rPr lang="it-IT" i="1" smtClean="0">
                                    <a:latin typeface="Cambria Math" panose="02040503050406030204" pitchFamily="18" charset="0"/>
                                  </a:rPr>
                                </m:ctrlPr>
                              </m:fPr>
                              <m:num>
                                <m:r>
                                  <a:rPr lang="it-IT" i="1">
                                    <a:latin typeface="Cambria Math" panose="02040503050406030204" pitchFamily="18" charset="0"/>
                                  </a:rPr>
                                  <m:t>(</m:t>
                                </m:r>
                                <m:r>
                                  <a:rPr lang="it-IT" i="1">
                                    <a:latin typeface="Cambria Math" panose="02040503050406030204" pitchFamily="18" charset="0"/>
                                  </a:rPr>
                                  <m:t>𝑛𝑢𝑚𝑒𝑟𝑜</m:t>
                                </m:r>
                                <m:r>
                                  <a:rPr lang="it-IT" i="1">
                                    <a:latin typeface="Cambria Math" panose="02040503050406030204" pitchFamily="18" charset="0"/>
                                  </a:rPr>
                                  <m:t> </m:t>
                                </m:r>
                                <m:r>
                                  <a:rPr lang="it-IT" i="1">
                                    <a:latin typeface="Cambria Math" panose="02040503050406030204" pitchFamily="18" charset="0"/>
                                  </a:rPr>
                                  <m:t>𝑓𝑖𝑛𝑎𝑛𝑧𝑖𝑎𝑚𝑒𝑛𝑡𝑖</m:t>
                                </m:r>
                                <m:r>
                                  <a:rPr lang="it-IT" i="1">
                                    <a:latin typeface="Cambria Math" panose="02040503050406030204" pitchFamily="18" charset="0"/>
                                  </a:rPr>
                                  <m:t>)</m:t>
                                </m:r>
                              </m:num>
                              <m:den>
                                <m:r>
                                  <a:rPr lang="it-IT" i="1">
                                    <a:latin typeface="Cambria Math" panose="02040503050406030204" pitchFamily="18" charset="0"/>
                                  </a:rPr>
                                  <m:t>𝑒𝑡</m:t>
                                </m:r>
                                <m:r>
                                  <a:rPr lang="it-IT" i="1">
                                    <a:latin typeface="Cambria Math" panose="02040503050406030204" pitchFamily="18" charset="0"/>
                                  </a:rPr>
                                  <m:t>à </m:t>
                                </m:r>
                                <m:r>
                                  <a:rPr lang="it-IT" i="1">
                                    <a:latin typeface="Cambria Math" panose="02040503050406030204" pitchFamily="18" charset="0"/>
                                  </a:rPr>
                                  <m:t>𝑠𝑡𝑎𝑟𝑡𝑢𝑝</m:t>
                                </m:r>
                              </m:den>
                            </m:f>
                          </m:num>
                          <m:den>
                            <m:r>
                              <m:rPr>
                                <m:sty m:val="p"/>
                              </m:rPr>
                              <a:rPr lang="it-IT">
                                <a:latin typeface="Cambria Math" panose="02040503050406030204" pitchFamily="18" charset="0"/>
                              </a:rPr>
                              <m:t>max</m:t>
                            </m:r>
                            <m:r>
                              <a:rPr lang="it-IT" i="1">
                                <a:latin typeface="Cambria Math" panose="02040503050406030204" pitchFamily="18" charset="0"/>
                              </a:rPr>
                              <m:t>⁡(</m:t>
                            </m:r>
                            <m:r>
                              <a:rPr lang="it-IT" i="1">
                                <a:latin typeface="Cambria Math" panose="02040503050406030204" pitchFamily="18" charset="0"/>
                              </a:rPr>
                              <m:t>𝑟𝑎𝑝𝑝𝑜𝑟𝑡𝑜</m:t>
                            </m:r>
                            <m:r>
                              <a:rPr lang="it-IT" i="1">
                                <a:latin typeface="Cambria Math" panose="02040503050406030204" pitchFamily="18" charset="0"/>
                              </a:rPr>
                              <m:t> </m:t>
                            </m:r>
                            <m:r>
                              <a:rPr lang="it-IT" i="1">
                                <a:latin typeface="Cambria Math" panose="02040503050406030204" pitchFamily="18" charset="0"/>
                              </a:rPr>
                              <m:t>𝑓𝑖𝑛𝑎𝑛𝑧𝑖𝑎𝑚𝑒𝑛𝑡𝑖</m:t>
                            </m:r>
                          </m:den>
                        </m:f>
                        <m:r>
                          <a:rPr lang="it-IT" i="1">
                            <a:latin typeface="Cambria Math" panose="02040503050406030204" pitchFamily="18" charset="0"/>
                          </a:rPr>
                          <m:t>+</m:t>
                        </m:r>
                        <m:r>
                          <a:rPr lang="it-IT" i="1">
                            <a:latin typeface="Cambria Math" panose="02040503050406030204" pitchFamily="18" charset="0"/>
                          </a:rPr>
                          <m:t>𝑝𝑒𝑠𝑜</m:t>
                        </m:r>
                        <m:r>
                          <a:rPr lang="it-IT" i="1">
                            <a:latin typeface="Cambria Math" panose="02040503050406030204" pitchFamily="18" charset="0"/>
                          </a:rPr>
                          <m:t> </m:t>
                        </m:r>
                        <m:r>
                          <a:rPr lang="it-IT" i="1">
                            <a:latin typeface="Cambria Math" panose="02040503050406030204" pitchFamily="18" charset="0"/>
                          </a:rPr>
                          <m:t>𝑑𝑒𝑙</m:t>
                        </m:r>
                        <m:r>
                          <a:rPr lang="it-IT" i="1">
                            <a:latin typeface="Cambria Math" panose="02040503050406030204" pitchFamily="18" charset="0"/>
                          </a:rPr>
                          <m:t> </m:t>
                        </m:r>
                        <m:r>
                          <a:rPr lang="it-IT" i="1">
                            <a:latin typeface="Cambria Math" panose="02040503050406030204" pitchFamily="18" charset="0"/>
                          </a:rPr>
                          <m:t>𝑡𝑢𝑝𝑜</m:t>
                        </m:r>
                        <m:r>
                          <a:rPr lang="it-IT" i="1">
                            <a:latin typeface="Cambria Math" panose="02040503050406030204" pitchFamily="18" charset="0"/>
                          </a:rPr>
                          <m:t> </m:t>
                        </m:r>
                        <m:r>
                          <a:rPr lang="it-IT" i="1">
                            <a:latin typeface="Cambria Math" panose="02040503050406030204" pitchFamily="18" charset="0"/>
                          </a:rPr>
                          <m:t>𝑟𝑜𝑢𝑛𝑑</m:t>
                        </m:r>
                      </m:num>
                      <m:den>
                        <m:r>
                          <a:rPr lang="it-IT" b="0" i="1" smtClean="0">
                            <a:latin typeface="Cambria Math" panose="02040503050406030204" pitchFamily="18" charset="0"/>
                          </a:rPr>
                          <m:t>3</m:t>
                        </m:r>
                      </m:den>
                    </m:f>
                  </m:oMath>
                </a14:m>
                <a:r>
                  <a:rPr lang="it-IT" dirty="0"/>
                  <a:t>)</a:t>
                </a:r>
              </a:p>
            </p:txBody>
          </p:sp>
        </mc:Choice>
        <mc:Fallback xmlns="">
          <p:sp>
            <p:nvSpPr>
              <p:cNvPr id="14" name="CasellaDiTesto 13">
                <a:extLst>
                  <a:ext uri="{FF2B5EF4-FFF2-40B4-BE49-F238E27FC236}">
                    <a16:creationId xmlns:a16="http://schemas.microsoft.com/office/drawing/2014/main" id="{B00C770F-8B68-F4D7-A82E-6FE0CBBD09E8}"/>
                  </a:ext>
                </a:extLst>
              </p:cNvPr>
              <p:cNvSpPr txBox="1">
                <a:spLocks noRot="1" noChangeAspect="1" noMove="1" noResize="1" noEditPoints="1" noAdjustHandles="1" noChangeArrowheads="1" noChangeShapeType="1" noTextEdit="1"/>
              </p:cNvSpPr>
              <p:nvPr/>
            </p:nvSpPr>
            <p:spPr>
              <a:xfrm>
                <a:off x="4854428" y="4162021"/>
                <a:ext cx="5996129" cy="701539"/>
              </a:xfrm>
              <a:prstGeom prst="rect">
                <a:avLst/>
              </a:prstGeom>
              <a:blipFill>
                <a:blip r:embed="rId4"/>
                <a:stretch>
                  <a:fillRect r="-407" b="-11304"/>
                </a:stretch>
              </a:blipFill>
            </p:spPr>
            <p:txBody>
              <a:bodyPr/>
              <a:lstStyle/>
              <a:p>
                <a:r>
                  <a:rPr lang="it-IT">
                    <a:noFill/>
                  </a:rPr>
                  <a:t> </a:t>
                </a:r>
              </a:p>
            </p:txBody>
          </p:sp>
        </mc:Fallback>
      </mc:AlternateContent>
      <p:sp>
        <p:nvSpPr>
          <p:cNvPr id="24" name="Rettangolo con angoli arrotondati 23">
            <a:extLst>
              <a:ext uri="{FF2B5EF4-FFF2-40B4-BE49-F238E27FC236}">
                <a16:creationId xmlns:a16="http://schemas.microsoft.com/office/drawing/2014/main" id="{04FCA450-5B0E-0769-E88F-83388D9A3145}"/>
              </a:ext>
            </a:extLst>
          </p:cNvPr>
          <p:cNvSpPr/>
          <p:nvPr/>
        </p:nvSpPr>
        <p:spPr>
          <a:xfrm>
            <a:off x="1935678" y="4954132"/>
            <a:ext cx="8383701" cy="1333151"/>
          </a:xfrm>
          <a:prstGeom prst="roundRect">
            <a:avLst/>
          </a:prstGeom>
          <a:solidFill>
            <a:srgbClr val="AECCE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l">
              <a:buFont typeface="+mj-lt"/>
              <a:buAutoNum type="arabicPeriod"/>
            </a:pPr>
            <a:r>
              <a:rPr lang="it-IT" sz="1200" b="1" i="0" dirty="0">
                <a:solidFill>
                  <a:schemeClr val="bg2">
                    <a:lumMod val="25000"/>
                  </a:schemeClr>
                </a:solidFill>
                <a:latin typeface="Georgia" panose="02040502050405020303" pitchFamily="18" charset="0"/>
              </a:rPr>
              <a:t>Età della startup</a:t>
            </a:r>
            <a:r>
              <a:rPr lang="it-IT" sz="1200" i="0" dirty="0">
                <a:solidFill>
                  <a:schemeClr val="bg2">
                    <a:lumMod val="25000"/>
                  </a:schemeClr>
                </a:solidFill>
                <a:latin typeface="Georgia" panose="02040502050405020303" pitchFamily="18" charset="0"/>
              </a:rPr>
              <a:t>: Un'età più alta darà un contributo maggiore al punteggio di maturità, pertanto le startup con un'età relativamente alta rispetto alle altre avranno un contributo positivo al punteggio di maturità.*</a:t>
            </a:r>
          </a:p>
          <a:p>
            <a:pPr marL="342900" indent="-342900" algn="l">
              <a:buFont typeface="+mj-lt"/>
              <a:buAutoNum type="arabicPeriod"/>
            </a:pPr>
            <a:r>
              <a:rPr lang="it-IT" sz="1200" b="1" i="0" dirty="0">
                <a:solidFill>
                  <a:schemeClr val="bg2">
                    <a:lumMod val="25000"/>
                  </a:schemeClr>
                </a:solidFill>
                <a:latin typeface="Georgia" panose="02040502050405020303" pitchFamily="18" charset="0"/>
              </a:rPr>
              <a:t>Numero di finanziamenti</a:t>
            </a:r>
            <a:r>
              <a:rPr lang="it-IT" sz="1200" i="0" dirty="0">
                <a:solidFill>
                  <a:schemeClr val="bg2">
                    <a:lumMod val="25000"/>
                  </a:schemeClr>
                </a:solidFill>
                <a:latin typeface="Georgia" panose="02040502050405020303" pitchFamily="18" charset="0"/>
              </a:rPr>
              <a:t>: Le startup con un numero elevato di finanziamenti rispetto alla loro età avranno un contributo positivo al punteggio di maturità.</a:t>
            </a:r>
          </a:p>
          <a:p>
            <a:pPr marL="342900" indent="-342900" algn="l">
              <a:buFont typeface="+mj-lt"/>
              <a:buAutoNum type="arabicPeriod"/>
            </a:pPr>
            <a:r>
              <a:rPr lang="it-IT" sz="1200" b="1" i="0" dirty="0">
                <a:solidFill>
                  <a:schemeClr val="bg2">
                    <a:lumMod val="25000"/>
                  </a:schemeClr>
                </a:solidFill>
                <a:latin typeface="Georgia" panose="02040502050405020303" pitchFamily="18" charset="0"/>
              </a:rPr>
              <a:t>Peso del tipo di round</a:t>
            </a:r>
            <a:r>
              <a:rPr lang="it-IT" sz="1200" i="0" dirty="0">
                <a:solidFill>
                  <a:schemeClr val="bg2">
                    <a:lumMod val="25000"/>
                  </a:schemeClr>
                </a:solidFill>
                <a:latin typeface="Georgia" panose="02040502050405020303" pitchFamily="18" charset="0"/>
              </a:rPr>
              <a:t>: Viene considerato anche il peso assegnato al tipo di round di finanziamento. Tipo le startup con Round di Series F chiaramente sono più mature.*</a:t>
            </a:r>
          </a:p>
        </p:txBody>
      </p:sp>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7FBE9955-AF3D-5471-4E69-DF27E74DD67C}"/>
                  </a:ext>
                </a:extLst>
              </p:cNvPr>
              <p:cNvSpPr txBox="1"/>
              <p:nvPr/>
            </p:nvSpPr>
            <p:spPr>
              <a:xfrm>
                <a:off x="4405272" y="1894829"/>
                <a:ext cx="6694910" cy="3510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it-IT" sz="1200" i="1" smtClean="0">
                              <a:latin typeface="Cambria Math" panose="02040503050406030204" pitchFamily="18" charset="0"/>
                            </a:rPr>
                          </m:ctrlPr>
                        </m:fPr>
                        <m:num>
                          <m:r>
                            <a:rPr lang="it-IT" sz="1200" b="0" i="1" smtClean="0">
                              <a:latin typeface="Cambria Math" panose="02040503050406030204" pitchFamily="18" charset="0"/>
                            </a:rPr>
                            <m:t>𝑐𝑜𝑢𝑛𝑡𝑟𝑦</m:t>
                          </m:r>
                          <m:r>
                            <a:rPr lang="it-IT" sz="1200" b="0" i="1" smtClean="0">
                              <a:latin typeface="Cambria Math" panose="02040503050406030204" pitchFamily="18" charset="0"/>
                            </a:rPr>
                            <m:t> </m:t>
                          </m:r>
                          <m:r>
                            <a:rPr lang="it-IT" sz="1200" b="0" i="1" smtClean="0">
                              <a:latin typeface="Cambria Math" panose="02040503050406030204" pitchFamily="18" charset="0"/>
                            </a:rPr>
                            <m:t>𝑠𝑐𝑜𝑟𝑒</m:t>
                          </m:r>
                          <m:r>
                            <a:rPr lang="it-IT" sz="1200" b="0" i="1" smtClean="0">
                              <a:latin typeface="Cambria Math" panose="02040503050406030204" pitchFamily="18" charset="0"/>
                            </a:rPr>
                            <m:t>+</m:t>
                          </m:r>
                          <m:r>
                            <a:rPr lang="it-IT" sz="1200" b="0" i="1" smtClean="0">
                              <a:latin typeface="Cambria Math" panose="02040503050406030204" pitchFamily="18" charset="0"/>
                            </a:rPr>
                            <m:t>𝑗𝑜𝑏</m:t>
                          </m:r>
                          <m:r>
                            <a:rPr lang="it-IT" sz="1200" b="0" i="1" smtClean="0">
                              <a:latin typeface="Cambria Math" panose="02040503050406030204" pitchFamily="18" charset="0"/>
                            </a:rPr>
                            <m:t> </m:t>
                          </m:r>
                          <m:r>
                            <a:rPr lang="it-IT" sz="1200" b="0" i="1" smtClean="0">
                              <a:latin typeface="Cambria Math" panose="02040503050406030204" pitchFamily="18" charset="0"/>
                            </a:rPr>
                            <m:t>𝑜𝑓𝑓𝑒𝑟</m:t>
                          </m:r>
                          <m:r>
                            <a:rPr lang="it-IT" sz="1200" b="0" i="1" smtClean="0">
                              <a:latin typeface="Cambria Math" panose="02040503050406030204" pitchFamily="18" charset="0"/>
                            </a:rPr>
                            <m:t> </m:t>
                          </m:r>
                          <m:r>
                            <a:rPr lang="it-IT" sz="1200" b="0" i="1" smtClean="0">
                              <a:latin typeface="Cambria Math" panose="02040503050406030204" pitchFamily="18" charset="0"/>
                            </a:rPr>
                            <m:t>𝑑𝑒𝑙𝑡𝑎</m:t>
                          </m:r>
                          <m:r>
                            <a:rPr lang="it-IT" sz="1200" b="0" i="1" smtClean="0">
                              <a:latin typeface="Cambria Math" panose="02040503050406030204" pitchFamily="18" charset="0"/>
                            </a:rPr>
                            <m:t>+</m:t>
                          </m:r>
                          <m:r>
                            <a:rPr lang="it-IT" sz="1200" b="0" i="1" smtClean="0">
                              <a:latin typeface="Cambria Math" panose="02040503050406030204" pitchFamily="18" charset="0"/>
                            </a:rPr>
                            <m:t>𝑓𝑢𝑛𝑑𝑖𝑛𝑔</m:t>
                          </m:r>
                          <m:r>
                            <a:rPr lang="it-IT" sz="1200" b="0" i="1" smtClean="0">
                              <a:latin typeface="Cambria Math" panose="02040503050406030204" pitchFamily="18" charset="0"/>
                            </a:rPr>
                            <m:t> </m:t>
                          </m:r>
                          <m:r>
                            <a:rPr lang="it-IT" sz="1200" b="0" i="1" smtClean="0">
                              <a:latin typeface="Cambria Math" panose="02040503050406030204" pitchFamily="18" charset="0"/>
                            </a:rPr>
                            <m:t>𝑠𝑐𝑜𝑟𝑒</m:t>
                          </m:r>
                          <m:r>
                            <a:rPr lang="it-IT" sz="1200" b="0" i="1" smtClean="0">
                              <a:latin typeface="Cambria Math" panose="02040503050406030204" pitchFamily="18" charset="0"/>
                            </a:rPr>
                            <m:t>+</m:t>
                          </m:r>
                          <m:r>
                            <a:rPr lang="it-IT" sz="1200" b="0" i="1" smtClean="0">
                              <a:latin typeface="Cambria Math" panose="02040503050406030204" pitchFamily="18" charset="0"/>
                            </a:rPr>
                            <m:t>𝑛𝑢𝑚</m:t>
                          </m:r>
                          <m:r>
                            <a:rPr lang="it-IT" sz="1200" b="0" i="1" smtClean="0">
                              <a:latin typeface="Cambria Math" panose="02040503050406030204" pitchFamily="18" charset="0"/>
                            </a:rPr>
                            <m:t>. </m:t>
                          </m:r>
                          <m:r>
                            <a:rPr lang="it-IT" sz="1200" b="0" i="1" smtClean="0">
                              <a:latin typeface="Cambria Math" panose="02040503050406030204" pitchFamily="18" charset="0"/>
                            </a:rPr>
                            <m:t>𝑒𝑚𝑝𝑙𝑜𝑦𝑒𝑒</m:t>
                          </m:r>
                          <m:r>
                            <a:rPr lang="it-IT" sz="1200" b="0" i="1" smtClean="0">
                              <a:latin typeface="Cambria Math" panose="02040503050406030204" pitchFamily="18" charset="0"/>
                            </a:rPr>
                            <m:t>+</m:t>
                          </m:r>
                          <m:r>
                            <a:rPr lang="it-IT" sz="1200" b="0" i="1" smtClean="0">
                              <a:latin typeface="Cambria Math" panose="02040503050406030204" pitchFamily="18" charset="0"/>
                            </a:rPr>
                            <m:t>𝑓𝑢𝑛𝑑𝑖𝑛𝑔</m:t>
                          </m:r>
                          <m:r>
                            <a:rPr lang="it-IT" sz="1200" b="0" i="1" smtClean="0">
                              <a:latin typeface="Cambria Math" panose="02040503050406030204" pitchFamily="18" charset="0"/>
                            </a:rPr>
                            <m:t>+</m:t>
                          </m:r>
                          <m:r>
                            <a:rPr lang="it-IT" sz="1200" b="0" i="1" smtClean="0">
                              <a:latin typeface="Cambria Math" panose="02040503050406030204" pitchFamily="18" charset="0"/>
                            </a:rPr>
                            <m:t>𝑣𝑎𝑙𝑢𝑎𝑡𝑖𝑜𝑛</m:t>
                          </m:r>
                          <m:r>
                            <a:rPr lang="it-IT" sz="1200" b="0" i="1" smtClean="0">
                              <a:latin typeface="Cambria Math" panose="02040503050406030204" pitchFamily="18" charset="0"/>
                            </a:rPr>
                            <m:t>_</m:t>
                          </m:r>
                          <m:r>
                            <a:rPr lang="it-IT" sz="1200" b="0" i="1" smtClean="0">
                              <a:latin typeface="Cambria Math" panose="02040503050406030204" pitchFamily="18" charset="0"/>
                            </a:rPr>
                            <m:t>𝑠𝑐𝑜𝑟𝑒</m:t>
                          </m:r>
                        </m:num>
                        <m:den>
                          <m:r>
                            <a:rPr lang="it-IT" sz="1200" b="0" i="1" smtClean="0">
                              <a:latin typeface="Cambria Math" panose="02040503050406030204" pitchFamily="18" charset="0"/>
                            </a:rPr>
                            <m:t>6</m:t>
                          </m:r>
                        </m:den>
                      </m:f>
                    </m:oMath>
                  </m:oMathPara>
                </a14:m>
                <a:endParaRPr lang="it-IT" sz="1200" dirty="0"/>
              </a:p>
            </p:txBody>
          </p:sp>
        </mc:Choice>
        <mc:Fallback xmlns="">
          <p:sp>
            <p:nvSpPr>
              <p:cNvPr id="28" name="CasellaDiTesto 27">
                <a:extLst>
                  <a:ext uri="{FF2B5EF4-FFF2-40B4-BE49-F238E27FC236}">
                    <a16:creationId xmlns:a16="http://schemas.microsoft.com/office/drawing/2014/main" id="{7FBE9955-AF3D-5471-4E69-DF27E74DD67C}"/>
                  </a:ext>
                </a:extLst>
              </p:cNvPr>
              <p:cNvSpPr txBox="1">
                <a:spLocks noRot="1" noChangeAspect="1" noMove="1" noResize="1" noEditPoints="1" noAdjustHandles="1" noChangeArrowheads="1" noChangeShapeType="1" noTextEdit="1"/>
              </p:cNvSpPr>
              <p:nvPr/>
            </p:nvSpPr>
            <p:spPr>
              <a:xfrm>
                <a:off x="4405272" y="1894829"/>
                <a:ext cx="6694910" cy="351058"/>
              </a:xfrm>
              <a:prstGeom prst="rect">
                <a:avLst/>
              </a:prstGeom>
              <a:blipFill>
                <a:blip r:embed="rId5"/>
                <a:stretch>
                  <a:fillRect l="-273" t="-5263" b="-15789"/>
                </a:stretch>
              </a:blipFill>
            </p:spPr>
            <p:txBody>
              <a:bodyPr/>
              <a:lstStyle/>
              <a:p>
                <a:r>
                  <a:rPr lang="it-IT">
                    <a:noFill/>
                  </a:rPr>
                  <a:t> </a:t>
                </a:r>
              </a:p>
            </p:txBody>
          </p:sp>
        </mc:Fallback>
      </mc:AlternateContent>
      <p:sp>
        <p:nvSpPr>
          <p:cNvPr id="29" name="Rettangolo con angoli arrotondati 28">
            <a:extLst>
              <a:ext uri="{FF2B5EF4-FFF2-40B4-BE49-F238E27FC236}">
                <a16:creationId xmlns:a16="http://schemas.microsoft.com/office/drawing/2014/main" id="{15C8AFB9-A012-44AB-7A6A-5D9D51D0679E}"/>
              </a:ext>
            </a:extLst>
          </p:cNvPr>
          <p:cNvSpPr/>
          <p:nvPr/>
        </p:nvSpPr>
        <p:spPr>
          <a:xfrm>
            <a:off x="1904148" y="2417087"/>
            <a:ext cx="8383701" cy="1495352"/>
          </a:xfrm>
          <a:prstGeom prst="roundRect">
            <a:avLst/>
          </a:prstGeom>
          <a:solidFill>
            <a:srgbClr val="AECCE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l">
              <a:buFont typeface="+mj-lt"/>
              <a:buAutoNum type="arabicPeriod"/>
            </a:pPr>
            <a:r>
              <a:rPr lang="it-IT" sz="1200" b="1" i="0" dirty="0">
                <a:solidFill>
                  <a:schemeClr val="bg2">
                    <a:lumMod val="25000"/>
                  </a:schemeClr>
                </a:solidFill>
                <a:latin typeface="Georgia" panose="02040502050405020303" pitchFamily="18" charset="0"/>
              </a:rPr>
              <a:t>Country score</a:t>
            </a:r>
            <a:r>
              <a:rPr lang="it-IT" sz="1200" i="0" dirty="0">
                <a:solidFill>
                  <a:schemeClr val="bg2">
                    <a:lumMod val="25000"/>
                  </a:schemeClr>
                </a:solidFill>
                <a:latin typeface="Georgia" panose="02040502050405020303" pitchFamily="18" charset="0"/>
              </a:rPr>
              <a:t>: assegna valori maggiori a startup USA in quanto ricevono mediamente più finanziamenti*</a:t>
            </a:r>
          </a:p>
          <a:p>
            <a:pPr marL="342900" indent="-342900" algn="l">
              <a:buFont typeface="+mj-lt"/>
              <a:buAutoNum type="arabicPeriod"/>
            </a:pPr>
            <a:r>
              <a:rPr lang="it-IT" sz="1200" b="1" i="0" dirty="0">
                <a:solidFill>
                  <a:schemeClr val="bg2">
                    <a:lumMod val="25000"/>
                  </a:schemeClr>
                </a:solidFill>
                <a:latin typeface="Georgia" panose="02040502050405020303" pitchFamily="18" charset="0"/>
              </a:rPr>
              <a:t>Delta Job </a:t>
            </a:r>
            <a:r>
              <a:rPr lang="it-IT" sz="1200" b="1" i="0" dirty="0" err="1">
                <a:solidFill>
                  <a:schemeClr val="bg2">
                    <a:lumMod val="25000"/>
                  </a:schemeClr>
                </a:solidFill>
                <a:latin typeface="Georgia" panose="02040502050405020303" pitchFamily="18" charset="0"/>
              </a:rPr>
              <a:t>offer</a:t>
            </a:r>
            <a:r>
              <a:rPr lang="it-IT" sz="1200" b="1" i="0" dirty="0">
                <a:solidFill>
                  <a:schemeClr val="bg2">
                    <a:lumMod val="25000"/>
                  </a:schemeClr>
                </a:solidFill>
                <a:latin typeface="Georgia" panose="02040502050405020303" pitchFamily="18" charset="0"/>
              </a:rPr>
              <a:t> </a:t>
            </a:r>
            <a:r>
              <a:rPr lang="it-IT" sz="1200" i="0" dirty="0">
                <a:solidFill>
                  <a:schemeClr val="bg2">
                    <a:lumMod val="25000"/>
                  </a:schemeClr>
                </a:solidFill>
                <a:latin typeface="Georgia" panose="02040502050405020303" pitchFamily="18" charset="0"/>
              </a:rPr>
              <a:t>(2023-2022): valuta tasso di crescita opportunità</a:t>
            </a:r>
          </a:p>
          <a:p>
            <a:pPr marL="342900" indent="-342900" algn="l">
              <a:buFont typeface="+mj-lt"/>
              <a:buAutoNum type="arabicPeriod"/>
            </a:pPr>
            <a:r>
              <a:rPr lang="it-IT" sz="1200" b="1" i="0" dirty="0" err="1">
                <a:solidFill>
                  <a:schemeClr val="bg2">
                    <a:lumMod val="25000"/>
                  </a:schemeClr>
                </a:solidFill>
                <a:latin typeface="Georgia" panose="02040502050405020303" pitchFamily="18" charset="0"/>
              </a:rPr>
              <a:t>Type</a:t>
            </a:r>
            <a:r>
              <a:rPr lang="it-IT" sz="1200" b="1" i="0" dirty="0">
                <a:solidFill>
                  <a:schemeClr val="bg2">
                    <a:lumMod val="25000"/>
                  </a:schemeClr>
                </a:solidFill>
                <a:latin typeface="Georgia" panose="02040502050405020303" pitchFamily="18" charset="0"/>
              </a:rPr>
              <a:t> Funding</a:t>
            </a:r>
            <a:r>
              <a:rPr lang="it-IT" sz="1200" i="0" dirty="0">
                <a:solidFill>
                  <a:schemeClr val="bg2">
                    <a:lumMod val="25000"/>
                  </a:schemeClr>
                </a:solidFill>
                <a:latin typeface="Georgia" panose="02040502050405020303" pitchFamily="18" charset="0"/>
              </a:rPr>
              <a:t>: società che sono ad un round Series F hanno punteggi maggiori*</a:t>
            </a:r>
          </a:p>
          <a:p>
            <a:pPr marL="342900" indent="-342900" algn="l">
              <a:buFont typeface="+mj-lt"/>
              <a:buAutoNum type="arabicPeriod"/>
            </a:pPr>
            <a:r>
              <a:rPr lang="it-IT" sz="1200" b="1" dirty="0">
                <a:solidFill>
                  <a:schemeClr val="bg2">
                    <a:lumMod val="25000"/>
                  </a:schemeClr>
                </a:solidFill>
                <a:latin typeface="Georgia" panose="02040502050405020303" pitchFamily="18" charset="0"/>
              </a:rPr>
              <a:t>Numero </a:t>
            </a:r>
            <a:r>
              <a:rPr lang="it-IT" sz="1200" b="1" dirty="0" err="1">
                <a:solidFill>
                  <a:schemeClr val="bg2">
                    <a:lumMod val="25000"/>
                  </a:schemeClr>
                </a:solidFill>
                <a:latin typeface="Georgia" panose="02040502050405020303" pitchFamily="18" charset="0"/>
              </a:rPr>
              <a:t>Employee</a:t>
            </a:r>
            <a:r>
              <a:rPr lang="it-IT" sz="1200" dirty="0">
                <a:solidFill>
                  <a:schemeClr val="bg2">
                    <a:lumMod val="25000"/>
                  </a:schemeClr>
                </a:solidFill>
                <a:latin typeface="Georgia" panose="02040502050405020303" pitchFamily="18" charset="0"/>
              </a:rPr>
              <a:t>: numero dipendenti</a:t>
            </a:r>
          </a:p>
          <a:p>
            <a:pPr marL="342900" indent="-342900" algn="l">
              <a:buFont typeface="+mj-lt"/>
              <a:buAutoNum type="arabicPeriod"/>
            </a:pPr>
            <a:r>
              <a:rPr lang="it-IT" sz="1200" b="1" dirty="0">
                <a:solidFill>
                  <a:schemeClr val="bg2">
                    <a:lumMod val="25000"/>
                  </a:schemeClr>
                </a:solidFill>
                <a:latin typeface="Georgia" panose="02040502050405020303" pitchFamily="18" charset="0"/>
              </a:rPr>
              <a:t>Totale Funding </a:t>
            </a:r>
            <a:r>
              <a:rPr lang="it-IT" sz="1200" dirty="0">
                <a:solidFill>
                  <a:schemeClr val="bg2">
                    <a:lumMod val="25000"/>
                  </a:schemeClr>
                </a:solidFill>
                <a:latin typeface="Georgia" panose="02040502050405020303" pitchFamily="18" charset="0"/>
              </a:rPr>
              <a:t>ricevuti rispetto alle concorrenti</a:t>
            </a:r>
          </a:p>
          <a:p>
            <a:pPr marL="342900" indent="-342900" algn="l">
              <a:buFont typeface="+mj-lt"/>
              <a:buAutoNum type="arabicPeriod"/>
            </a:pPr>
            <a:r>
              <a:rPr lang="it-IT" sz="1200" b="1" i="0" dirty="0">
                <a:solidFill>
                  <a:schemeClr val="bg2">
                    <a:lumMod val="25000"/>
                  </a:schemeClr>
                </a:solidFill>
                <a:latin typeface="Georgia" panose="02040502050405020303" pitchFamily="18" charset="0"/>
              </a:rPr>
              <a:t>Valutazione startup</a:t>
            </a:r>
          </a:p>
        </p:txBody>
      </p:sp>
      <p:sp>
        <p:nvSpPr>
          <p:cNvPr id="5" name="Segnaposto data 4">
            <a:extLst>
              <a:ext uri="{FF2B5EF4-FFF2-40B4-BE49-F238E27FC236}">
                <a16:creationId xmlns:a16="http://schemas.microsoft.com/office/drawing/2014/main" id="{CE198FD7-5FD6-EB71-B444-BD112D2D3CC4}"/>
              </a:ext>
            </a:extLst>
          </p:cNvPr>
          <p:cNvSpPr>
            <a:spLocks noGrp="1"/>
          </p:cNvSpPr>
          <p:nvPr>
            <p:ph type="dt" sz="half" idx="10"/>
          </p:nvPr>
        </p:nvSpPr>
        <p:spPr/>
        <p:txBody>
          <a:bodyPr/>
          <a:lstStyle/>
          <a:p>
            <a:pPr rtl="0"/>
            <a:r>
              <a:rPr lang="it-IT" noProof="0"/>
              <a:t>20/06/2023</a:t>
            </a:r>
          </a:p>
        </p:txBody>
      </p:sp>
      <p:sp>
        <p:nvSpPr>
          <p:cNvPr id="7" name="Segnaposto numero diapositiva 6">
            <a:extLst>
              <a:ext uri="{FF2B5EF4-FFF2-40B4-BE49-F238E27FC236}">
                <a16:creationId xmlns:a16="http://schemas.microsoft.com/office/drawing/2014/main" id="{A7D05D7A-FD00-1894-1873-37866F620D97}"/>
              </a:ext>
            </a:extLst>
          </p:cNvPr>
          <p:cNvSpPr>
            <a:spLocks noGrp="1"/>
          </p:cNvSpPr>
          <p:nvPr>
            <p:ph type="sldNum" sz="quarter" idx="12"/>
          </p:nvPr>
        </p:nvSpPr>
        <p:spPr/>
        <p:txBody>
          <a:bodyPr/>
          <a:lstStyle/>
          <a:p>
            <a:pPr rtl="0"/>
            <a:fld id="{D8DA9DAA-006C-4F4B-980E-E3DF019B24E2}" type="slidenum">
              <a:rPr lang="it-IT" noProof="0" smtClean="0"/>
              <a:t>17</a:t>
            </a:fld>
            <a:endParaRPr lang="it-IT" noProof="0"/>
          </a:p>
        </p:txBody>
      </p:sp>
    </p:spTree>
    <p:extLst>
      <p:ext uri="{BB962C8B-B14F-4D97-AF65-F5344CB8AC3E}">
        <p14:creationId xmlns:p14="http://schemas.microsoft.com/office/powerpoint/2010/main" val="2733699003"/>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40000"/>
                <a:lumOff val="60000"/>
              </a:schemeClr>
            </a:gs>
            <a:gs pos="0">
              <a:schemeClr val="accent2">
                <a:alpha val="0"/>
              </a:schemeClr>
            </a:gs>
          </a:gsLst>
          <a:lin ang="2700000" scaled="1"/>
        </a:gradFill>
        <a:effectLst/>
      </p:bgPr>
    </p:bg>
    <p:spTree>
      <p:nvGrpSpPr>
        <p:cNvPr id="1" name=""/>
        <p:cNvGrpSpPr/>
        <p:nvPr/>
      </p:nvGrpSpPr>
      <p:grpSpPr>
        <a:xfrm>
          <a:off x="0" y="0"/>
          <a:ext cx="0" cy="0"/>
          <a:chOff x="0" y="0"/>
          <a:chExt cx="0" cy="0"/>
        </a:xfrm>
      </p:grpSpPr>
      <p:sp>
        <p:nvSpPr>
          <p:cNvPr id="6" name="Sottotitolo 2">
            <a:extLst>
              <a:ext uri="{FF2B5EF4-FFF2-40B4-BE49-F238E27FC236}">
                <a16:creationId xmlns:a16="http://schemas.microsoft.com/office/drawing/2014/main" id="{8A4B79A6-26F1-C0E2-CB14-0D4194E35A59}"/>
              </a:ext>
            </a:extLst>
          </p:cNvPr>
          <p:cNvSpPr txBox="1">
            <a:spLocks/>
          </p:cNvSpPr>
          <p:nvPr/>
        </p:nvSpPr>
        <p:spPr>
          <a:xfrm>
            <a:off x="4822898" y="6509768"/>
            <a:ext cx="2546203" cy="202773"/>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762000" eaLnBrk="0" hangingPunct="0"/>
            <a:r>
              <a:rPr lang="en-US" sz="1000" kern="100" dirty="0">
                <a:solidFill>
                  <a:schemeClr val="tx1">
                    <a:lumMod val="65000"/>
                    <a:lumOff val="35000"/>
                  </a:schemeClr>
                </a:solidFill>
                <a:effectLst/>
                <a:latin typeface="Georgia" panose="02040502050405020303" pitchFamily="18" charset="0"/>
                <a:ea typeface="Calibri" panose="020F0502020204030204" pitchFamily="34" charset="0"/>
                <a:cs typeface="Times New Roman" panose="02020603050405020304" pitchFamily="18" charset="0"/>
              </a:rPr>
              <a:t>Healthcare Industry</a:t>
            </a:r>
            <a:r>
              <a:rPr lang="it-IT" sz="1000" dirty="0">
                <a:solidFill>
                  <a:schemeClr val="tx1">
                    <a:lumMod val="65000"/>
                    <a:lumOff val="35000"/>
                  </a:schemeClr>
                </a:solidFill>
                <a:latin typeface="Georgia" panose="02040502050405020303" pitchFamily="18" charset="0"/>
              </a:rPr>
              <a:t> – Digital Healthcare</a:t>
            </a:r>
            <a:endParaRPr lang="en-US" sz="1000" dirty="0">
              <a:solidFill>
                <a:schemeClr val="tx1">
                  <a:lumMod val="65000"/>
                  <a:lumOff val="35000"/>
                </a:schemeClr>
              </a:solidFill>
              <a:latin typeface="Georgia" panose="02040502050405020303" pitchFamily="18" charset="0"/>
            </a:endParaRPr>
          </a:p>
          <a:p>
            <a:pPr algn="l" defTabSz="762000" eaLnBrk="0" hangingPunct="0">
              <a:lnSpc>
                <a:spcPct val="90000"/>
              </a:lnSpc>
            </a:pPr>
            <a:endParaRPr lang="en-US" sz="1000" dirty="0">
              <a:solidFill>
                <a:schemeClr val="tx1">
                  <a:lumMod val="65000"/>
                  <a:lumOff val="35000"/>
                </a:schemeClr>
              </a:solidFill>
              <a:latin typeface="Georgia" panose="02040502050405020303" pitchFamily="18" charset="0"/>
            </a:endParaRPr>
          </a:p>
        </p:txBody>
      </p:sp>
      <p:sp>
        <p:nvSpPr>
          <p:cNvPr id="9" name="Titolo 8">
            <a:extLst>
              <a:ext uri="{FF2B5EF4-FFF2-40B4-BE49-F238E27FC236}">
                <a16:creationId xmlns:a16="http://schemas.microsoft.com/office/drawing/2014/main" id="{BDDD4BA7-E168-8E41-2C99-83B5448F4B5F}"/>
              </a:ext>
            </a:extLst>
          </p:cNvPr>
          <p:cNvSpPr txBox="1">
            <a:spLocks/>
          </p:cNvSpPr>
          <p:nvPr/>
        </p:nvSpPr>
        <p:spPr>
          <a:xfrm>
            <a:off x="511012" y="310377"/>
            <a:ext cx="10515600" cy="107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3">
                    <a:lumMod val="50000"/>
                  </a:schemeClr>
                </a:solidFill>
                <a:latin typeface="Imprint MT Shadow" panose="04020605060303030202" pitchFamily="82" charset="0"/>
              </a:rPr>
              <a:t>2. Focus On Healthcare Unicorn</a:t>
            </a:r>
          </a:p>
        </p:txBody>
      </p:sp>
      <p:sp>
        <p:nvSpPr>
          <p:cNvPr id="40" name="CasellaDiTesto 39">
            <a:extLst>
              <a:ext uri="{FF2B5EF4-FFF2-40B4-BE49-F238E27FC236}">
                <a16:creationId xmlns:a16="http://schemas.microsoft.com/office/drawing/2014/main" id="{4A81F0C8-ABAE-9499-65C1-891971EE617C}"/>
              </a:ext>
            </a:extLst>
          </p:cNvPr>
          <p:cNvSpPr txBox="1"/>
          <p:nvPr/>
        </p:nvSpPr>
        <p:spPr>
          <a:xfrm>
            <a:off x="1165388" y="1050654"/>
            <a:ext cx="10188412" cy="668196"/>
          </a:xfrm>
          <a:prstGeom prst="rect">
            <a:avLst/>
          </a:prstGeom>
          <a:noFill/>
        </p:spPr>
        <p:txBody>
          <a:bodyPr wrap="square">
            <a:spAutoFit/>
          </a:bodyPr>
          <a:lstStyle/>
          <a:p>
            <a:pPr algn="l">
              <a:lnSpc>
                <a:spcPct val="150000"/>
              </a:lnSpc>
            </a:pPr>
            <a:r>
              <a:rPr lang="it-IT" sz="2800" dirty="0">
                <a:solidFill>
                  <a:schemeClr val="accent3">
                    <a:lumMod val="50000"/>
                  </a:schemeClr>
                </a:solidFill>
                <a:latin typeface="Imprint MT Shadow" panose="04020605060303030202" pitchFamily="82" charset="0"/>
              </a:rPr>
              <a:t>Startups – </a:t>
            </a:r>
            <a:r>
              <a:rPr lang="en-US" sz="2800" dirty="0">
                <a:solidFill>
                  <a:schemeClr val="accent3">
                    <a:lumMod val="50000"/>
                  </a:schemeClr>
                </a:solidFill>
                <a:latin typeface="Imprint MT Shadow" panose="04020605060303030202" pitchFamily="82" charset="0"/>
              </a:rPr>
              <a:t>Evaluation of Startups – Algorithms</a:t>
            </a:r>
            <a:endParaRPr lang="it-IT" sz="2800" dirty="0">
              <a:solidFill>
                <a:schemeClr val="accent3">
                  <a:lumMod val="50000"/>
                </a:schemeClr>
              </a:solidFill>
              <a:latin typeface="Imprint MT Shadow" panose="04020605060303030202" pitchFamily="82" charset="0"/>
            </a:endParaRPr>
          </a:p>
        </p:txBody>
      </p:sp>
      <p:sp>
        <p:nvSpPr>
          <p:cNvPr id="34" name="CasellaDiTesto 33">
            <a:extLst>
              <a:ext uri="{FF2B5EF4-FFF2-40B4-BE49-F238E27FC236}">
                <a16:creationId xmlns:a16="http://schemas.microsoft.com/office/drawing/2014/main" id="{22DCA763-1B4F-BCC5-BC33-B62FCE09BF75}"/>
              </a:ext>
            </a:extLst>
          </p:cNvPr>
          <p:cNvSpPr txBox="1"/>
          <p:nvPr/>
        </p:nvSpPr>
        <p:spPr>
          <a:xfrm>
            <a:off x="7127232" y="1814949"/>
            <a:ext cx="3657510" cy="646331"/>
          </a:xfrm>
          <a:prstGeom prst="rect">
            <a:avLst/>
          </a:prstGeom>
          <a:noFill/>
        </p:spPr>
        <p:txBody>
          <a:bodyPr wrap="square">
            <a:spAutoFit/>
          </a:bodyPr>
          <a:lstStyle/>
          <a:p>
            <a:pPr algn="ctr"/>
            <a:r>
              <a:rPr lang="it-IT" b="0" i="1" u="sng" dirty="0" err="1">
                <a:solidFill>
                  <a:srgbClr val="374151"/>
                </a:solidFill>
                <a:effectLst/>
                <a:latin typeface="Georgia" panose="02040502050405020303" pitchFamily="18" charset="0"/>
              </a:rPr>
              <a:t>Based</a:t>
            </a:r>
            <a:r>
              <a:rPr lang="it-IT" b="0" i="1" u="sng" dirty="0">
                <a:solidFill>
                  <a:srgbClr val="374151"/>
                </a:solidFill>
                <a:effectLst/>
                <a:latin typeface="Georgia" panose="02040502050405020303" pitchFamily="18" charset="0"/>
              </a:rPr>
              <a:t> on Startup </a:t>
            </a:r>
          </a:p>
          <a:p>
            <a:pPr algn="ctr"/>
            <a:r>
              <a:rPr lang="it-IT" b="0" i="1" u="sng" dirty="0" err="1">
                <a:solidFill>
                  <a:srgbClr val="374151"/>
                </a:solidFill>
                <a:effectLst/>
                <a:latin typeface="Georgia" panose="02040502050405020303" pitchFamily="18" charset="0"/>
              </a:rPr>
              <a:t>Maturity</a:t>
            </a:r>
            <a:r>
              <a:rPr lang="it-IT" b="0" i="1" u="sng" dirty="0">
                <a:solidFill>
                  <a:srgbClr val="374151"/>
                </a:solidFill>
                <a:effectLst/>
                <a:latin typeface="Georgia" panose="02040502050405020303" pitchFamily="18" charset="0"/>
              </a:rPr>
              <a:t> Score (SMS):</a:t>
            </a:r>
          </a:p>
        </p:txBody>
      </p:sp>
      <p:sp>
        <p:nvSpPr>
          <p:cNvPr id="4" name="CasellaDiTesto 3">
            <a:extLst>
              <a:ext uri="{FF2B5EF4-FFF2-40B4-BE49-F238E27FC236}">
                <a16:creationId xmlns:a16="http://schemas.microsoft.com/office/drawing/2014/main" id="{54C994B6-51A5-7571-7F80-9771D35AAAE6}"/>
              </a:ext>
            </a:extLst>
          </p:cNvPr>
          <p:cNvSpPr txBox="1"/>
          <p:nvPr/>
        </p:nvSpPr>
        <p:spPr>
          <a:xfrm>
            <a:off x="1304519" y="1808603"/>
            <a:ext cx="3657510" cy="646331"/>
          </a:xfrm>
          <a:prstGeom prst="rect">
            <a:avLst/>
          </a:prstGeom>
          <a:noFill/>
        </p:spPr>
        <p:txBody>
          <a:bodyPr wrap="square">
            <a:spAutoFit/>
          </a:bodyPr>
          <a:lstStyle/>
          <a:p>
            <a:pPr algn="ctr"/>
            <a:r>
              <a:rPr lang="it-IT" b="0" i="1" u="sng" dirty="0" err="1">
                <a:solidFill>
                  <a:srgbClr val="374151"/>
                </a:solidFill>
                <a:effectLst/>
                <a:latin typeface="Georgia" panose="02040502050405020303" pitchFamily="18" charset="0"/>
              </a:rPr>
              <a:t>Based</a:t>
            </a:r>
            <a:r>
              <a:rPr lang="it-IT" b="0" i="1" u="sng" dirty="0">
                <a:solidFill>
                  <a:srgbClr val="374151"/>
                </a:solidFill>
                <a:effectLst/>
                <a:latin typeface="Georgia" panose="02040502050405020303" pitchFamily="18" charset="0"/>
              </a:rPr>
              <a:t> on Startup </a:t>
            </a:r>
          </a:p>
          <a:p>
            <a:pPr algn="ctr"/>
            <a:r>
              <a:rPr lang="it-IT" b="0" i="1" u="sng" dirty="0">
                <a:solidFill>
                  <a:srgbClr val="374151"/>
                </a:solidFill>
                <a:effectLst/>
                <a:latin typeface="Georgia" panose="02040502050405020303" pitchFamily="18" charset="0"/>
              </a:rPr>
              <a:t>Success Score (SSS):</a:t>
            </a:r>
          </a:p>
        </p:txBody>
      </p:sp>
      <p:cxnSp>
        <p:nvCxnSpPr>
          <p:cNvPr id="8" name="Connettore diritto 7">
            <a:extLst>
              <a:ext uri="{FF2B5EF4-FFF2-40B4-BE49-F238E27FC236}">
                <a16:creationId xmlns:a16="http://schemas.microsoft.com/office/drawing/2014/main" id="{C1242421-726D-D055-838C-AD87552DEF41}"/>
              </a:ext>
            </a:extLst>
          </p:cNvPr>
          <p:cNvCxnSpPr/>
          <p:nvPr/>
        </p:nvCxnSpPr>
        <p:spPr>
          <a:xfrm>
            <a:off x="6054901" y="2044557"/>
            <a:ext cx="0" cy="4027470"/>
          </a:xfrm>
          <a:prstGeom prst="line">
            <a:avLst/>
          </a:prstGeom>
          <a:ln w="57150">
            <a:solidFill>
              <a:schemeClr val="accent2">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16" name="Tabella 36">
            <a:extLst>
              <a:ext uri="{FF2B5EF4-FFF2-40B4-BE49-F238E27FC236}">
                <a16:creationId xmlns:a16="http://schemas.microsoft.com/office/drawing/2014/main" id="{B80232B1-3B66-4D79-CA88-527F3F4507F2}"/>
              </a:ext>
            </a:extLst>
          </p:cNvPr>
          <p:cNvGraphicFramePr>
            <a:graphicFrameLocks noGrp="1"/>
          </p:cNvGraphicFramePr>
          <p:nvPr>
            <p:extLst>
              <p:ext uri="{D42A27DB-BD31-4B8C-83A1-F6EECF244321}">
                <p14:modId xmlns:p14="http://schemas.microsoft.com/office/powerpoint/2010/main" val="3315160470"/>
              </p:ext>
            </p:extLst>
          </p:nvPr>
        </p:nvGraphicFramePr>
        <p:xfrm>
          <a:off x="1304519" y="2783661"/>
          <a:ext cx="3657510" cy="3017520"/>
        </p:xfrm>
        <a:graphic>
          <a:graphicData uri="http://schemas.openxmlformats.org/drawingml/2006/table">
            <a:tbl>
              <a:tblPr firstRow="1" firstCol="1" bandRow="1">
                <a:tableStyleId>{EB344D84-9AFB-497E-A393-DC336BA19D2E}</a:tableStyleId>
              </a:tblPr>
              <a:tblGrid>
                <a:gridCol w="362116">
                  <a:extLst>
                    <a:ext uri="{9D8B030D-6E8A-4147-A177-3AD203B41FA5}">
                      <a16:colId xmlns:a16="http://schemas.microsoft.com/office/drawing/2014/main" val="3173489684"/>
                    </a:ext>
                  </a:extLst>
                </a:gridCol>
                <a:gridCol w="1802077">
                  <a:extLst>
                    <a:ext uri="{9D8B030D-6E8A-4147-A177-3AD203B41FA5}">
                      <a16:colId xmlns:a16="http://schemas.microsoft.com/office/drawing/2014/main" val="3983665584"/>
                    </a:ext>
                  </a:extLst>
                </a:gridCol>
                <a:gridCol w="1493317">
                  <a:extLst>
                    <a:ext uri="{9D8B030D-6E8A-4147-A177-3AD203B41FA5}">
                      <a16:colId xmlns:a16="http://schemas.microsoft.com/office/drawing/2014/main" val="1253959785"/>
                    </a:ext>
                  </a:extLst>
                </a:gridCol>
              </a:tblGrid>
              <a:tr h="298924">
                <a:tc>
                  <a:txBody>
                    <a:bodyPr/>
                    <a:lstStyle/>
                    <a:p>
                      <a:endParaRPr lang="it-IT" sz="1600" dirty="0">
                        <a:latin typeface="Georgia" panose="02040502050405020303" pitchFamily="18" charset="0"/>
                      </a:endParaRP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dirty="0">
                          <a:latin typeface="Georgia" panose="02040502050405020303" pitchFamily="18" charset="0"/>
                        </a:rPr>
                        <a:t>Company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dirty="0">
                          <a:latin typeface="Georgia" panose="02040502050405020303" pitchFamily="18" charset="0"/>
                        </a:rPr>
                        <a:t>SSS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145652896"/>
                  </a:ext>
                </a:extLst>
              </a:tr>
              <a:tr h="244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dirty="0">
                          <a:solidFill>
                            <a:schemeClr val="bg1"/>
                          </a:solidFill>
                          <a:effectLst/>
                          <a:latin typeface="Georgia" panose="02040502050405020303" pitchFamily="18" charset="0"/>
                        </a:rPr>
                        <a:t>1</a:t>
                      </a:r>
                      <a:endParaRPr lang="it-IT" sz="1600" b="1" i="0" dirty="0">
                        <a:solidFill>
                          <a:schemeClr val="bg1"/>
                        </a:solidFill>
                        <a:effectLst/>
                        <a:latin typeface="Georgia" panose="02040502050405020303" pitchFamily="18" charset="0"/>
                      </a:endParaRP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i="0" dirty="0" err="1">
                          <a:solidFill>
                            <a:srgbClr val="374151"/>
                          </a:solidFill>
                          <a:effectLst/>
                          <a:highlight>
                            <a:srgbClr val="FFDF79"/>
                          </a:highlight>
                          <a:latin typeface="Georgia" panose="02040502050405020303" pitchFamily="18" charset="0"/>
                        </a:rPr>
                        <a:t>Cerebral</a:t>
                      </a:r>
                      <a:endParaRPr lang="it-IT" sz="1600" b="1" i="0" dirty="0">
                        <a:solidFill>
                          <a:srgbClr val="374151"/>
                        </a:solidFill>
                        <a:effectLst/>
                        <a:highlight>
                          <a:srgbClr val="FFDF79"/>
                        </a:highlight>
                        <a:latin typeface="Georgia" panose="02040502050405020303" pitchFamily="18" charset="0"/>
                      </a:endParaRP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i="0" dirty="0">
                          <a:solidFill>
                            <a:srgbClr val="374151"/>
                          </a:solidFill>
                          <a:effectLst/>
                          <a:latin typeface="Georgia" panose="02040502050405020303" pitchFamily="18" charset="0"/>
                        </a:rPr>
                        <a:t>1.00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02916003"/>
                  </a:ext>
                </a:extLst>
              </a:tr>
              <a:tr h="244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dirty="0">
                          <a:solidFill>
                            <a:schemeClr val="bg1"/>
                          </a:solidFill>
                          <a:effectLst/>
                          <a:latin typeface="Georgia" panose="02040502050405020303" pitchFamily="18" charset="0"/>
                        </a:rPr>
                        <a:t>2</a:t>
                      </a:r>
                      <a:endParaRPr lang="it-IT" sz="1600" b="1" i="0" dirty="0">
                        <a:solidFill>
                          <a:schemeClr val="bg1"/>
                        </a:solidFill>
                        <a:effectLst/>
                        <a:latin typeface="Georgia" panose="02040502050405020303" pitchFamily="18" charset="0"/>
                      </a:endParaRP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i="0" dirty="0" err="1">
                          <a:solidFill>
                            <a:srgbClr val="374151"/>
                          </a:solidFill>
                          <a:effectLst/>
                          <a:highlight>
                            <a:srgbClr val="00FF00"/>
                          </a:highlight>
                          <a:latin typeface="Georgia" panose="02040502050405020303" pitchFamily="18" charset="0"/>
                        </a:rPr>
                        <a:t>Doctolib</a:t>
                      </a:r>
                      <a:endParaRPr lang="it-IT" sz="1600" b="1" i="0" dirty="0">
                        <a:solidFill>
                          <a:srgbClr val="374151"/>
                        </a:solidFill>
                        <a:effectLst/>
                        <a:highlight>
                          <a:srgbClr val="00FF00"/>
                        </a:highlight>
                        <a:latin typeface="Georgia" panose="02040502050405020303" pitchFamily="18" charset="0"/>
                      </a:endParaRP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i="0" dirty="0">
                          <a:solidFill>
                            <a:srgbClr val="374151"/>
                          </a:solidFill>
                          <a:effectLst/>
                          <a:latin typeface="Georgia" panose="02040502050405020303" pitchFamily="18" charset="0"/>
                        </a:rPr>
                        <a:t>0.92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516728117"/>
                  </a:ext>
                </a:extLst>
              </a:tr>
              <a:tr h="244574">
                <a:tc>
                  <a:txBody>
                    <a:bodyPr/>
                    <a:lstStyle/>
                    <a:p>
                      <a:r>
                        <a:rPr lang="it-IT" sz="1600" b="1" dirty="0">
                          <a:latin typeface="Georgia" panose="02040502050405020303" pitchFamily="18"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err="1">
                          <a:latin typeface="Georgia" panose="02040502050405020303" pitchFamily="18" charset="0"/>
                        </a:rPr>
                        <a:t>WeDoctor</a:t>
                      </a:r>
                      <a:endParaRPr lang="it-IT" sz="1600" b="1" dirty="0">
                        <a:latin typeface="Georgia" panose="02040502050405020303" pitchFamily="18" charset="0"/>
                      </a:endParaRP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a:latin typeface="Georgia" panose="02040502050405020303" pitchFamily="18" charset="0"/>
                        </a:rPr>
                        <a:t>0.67</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67696982"/>
                  </a:ext>
                </a:extLst>
              </a:tr>
              <a:tr h="244574">
                <a:tc>
                  <a:txBody>
                    <a:bodyPr/>
                    <a:lstStyle/>
                    <a:p>
                      <a:r>
                        <a:rPr lang="it-IT" sz="1600" dirty="0">
                          <a:latin typeface="Georgia" panose="02040502050405020303" pitchFamily="18"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a:highlight>
                            <a:srgbClr val="FFFF00"/>
                          </a:highlight>
                          <a:latin typeface="Georgia" panose="02040502050405020303" pitchFamily="18" charset="0"/>
                        </a:rPr>
                        <a:t>Carbon Health</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a:latin typeface="Georgia" panose="02040502050405020303" pitchFamily="18" charset="0"/>
                        </a:rPr>
                        <a:t>0.64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747531466"/>
                  </a:ext>
                </a:extLst>
              </a:tr>
              <a:tr h="244574">
                <a:tc>
                  <a:txBody>
                    <a:bodyPr/>
                    <a:lstStyle/>
                    <a:p>
                      <a:r>
                        <a:rPr lang="it-IT" sz="1600" dirty="0">
                          <a:latin typeface="Georgia" panose="02040502050405020303" pitchFamily="18" charset="0"/>
                        </a:rPr>
                        <a:t>5</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a:latin typeface="Georgia" panose="02040502050405020303" pitchFamily="18" charset="0"/>
                        </a:rPr>
                        <a:t>K Health</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a:latin typeface="Georgia" panose="02040502050405020303" pitchFamily="18" charset="0"/>
                        </a:rPr>
                        <a:t>0.39</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161299356"/>
                  </a:ext>
                </a:extLst>
              </a:tr>
              <a:tr h="244574">
                <a:tc>
                  <a:txBody>
                    <a:bodyPr/>
                    <a:lstStyle/>
                    <a:p>
                      <a:r>
                        <a:rPr lang="it-IT" sz="1600" dirty="0">
                          <a:latin typeface="Georgia" panose="02040502050405020303" pitchFamily="18" charset="0"/>
                        </a:rPr>
                        <a:t>6</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err="1">
                          <a:latin typeface="Georgia" panose="02040502050405020303" pitchFamily="18" charset="0"/>
                        </a:rPr>
                        <a:t>Transcarent</a:t>
                      </a:r>
                      <a:endParaRPr lang="it-IT" sz="1600" b="1" dirty="0">
                        <a:latin typeface="Georgia" panose="02040502050405020303" pitchFamily="18" charset="0"/>
                      </a:endParaRP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a:latin typeface="Georgia" panose="02040502050405020303" pitchFamily="18" charset="0"/>
                        </a:rPr>
                        <a:t>0.25</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682484073"/>
                  </a:ext>
                </a:extLst>
              </a:tr>
              <a:tr h="244574">
                <a:tc>
                  <a:txBody>
                    <a:bodyPr/>
                    <a:lstStyle/>
                    <a:p>
                      <a:r>
                        <a:rPr lang="it-IT" sz="1600" dirty="0">
                          <a:latin typeface="Georgia" panose="02040502050405020303" pitchFamily="18" charset="0"/>
                        </a:rPr>
                        <a:t>7</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err="1">
                          <a:latin typeface="Georgia" panose="02040502050405020303" pitchFamily="18" charset="0"/>
                        </a:rPr>
                        <a:t>Kry</a:t>
                      </a:r>
                      <a:endParaRPr lang="it-IT" sz="1600" b="1" dirty="0">
                        <a:latin typeface="Georgia" panose="02040502050405020303" pitchFamily="18" charset="0"/>
                      </a:endParaRP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a:latin typeface="Georgia" panose="02040502050405020303" pitchFamily="18" charset="0"/>
                        </a:rPr>
                        <a:t>0.42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748687352"/>
                  </a:ext>
                </a:extLst>
              </a:tr>
              <a:tr h="244574">
                <a:tc>
                  <a:txBody>
                    <a:bodyPr/>
                    <a:lstStyle/>
                    <a:p>
                      <a:r>
                        <a:rPr lang="it-IT" sz="1600" dirty="0">
                          <a:latin typeface="Georgia" panose="02040502050405020303" pitchFamily="18" charset="0"/>
                        </a:rPr>
                        <a:t>8</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err="1">
                          <a:latin typeface="Georgia" panose="02040502050405020303" pitchFamily="18" charset="0"/>
                        </a:rPr>
                        <a:t>Zocdoc</a:t>
                      </a:r>
                      <a:endParaRPr lang="it-IT" sz="1600" b="1" dirty="0">
                        <a:latin typeface="Georgia" panose="02040502050405020303" pitchFamily="18" charset="0"/>
                      </a:endParaRP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a:latin typeface="Georgia" panose="02040502050405020303" pitchFamily="18" charset="0"/>
                        </a:rPr>
                        <a:t>0.10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908284862"/>
                  </a:ext>
                </a:extLst>
              </a:tr>
            </a:tbl>
          </a:graphicData>
        </a:graphic>
      </p:graphicFrame>
      <p:graphicFrame>
        <p:nvGraphicFramePr>
          <p:cNvPr id="5" name="Tabella 36">
            <a:extLst>
              <a:ext uri="{FF2B5EF4-FFF2-40B4-BE49-F238E27FC236}">
                <a16:creationId xmlns:a16="http://schemas.microsoft.com/office/drawing/2014/main" id="{CE1C4BAA-3E45-3333-3092-BBE22C18882C}"/>
              </a:ext>
            </a:extLst>
          </p:cNvPr>
          <p:cNvGraphicFramePr>
            <a:graphicFrameLocks noGrp="1"/>
          </p:cNvGraphicFramePr>
          <p:nvPr>
            <p:extLst>
              <p:ext uri="{D42A27DB-BD31-4B8C-83A1-F6EECF244321}">
                <p14:modId xmlns:p14="http://schemas.microsoft.com/office/powerpoint/2010/main" val="3916897613"/>
              </p:ext>
            </p:extLst>
          </p:nvPr>
        </p:nvGraphicFramePr>
        <p:xfrm>
          <a:off x="7229972" y="2783661"/>
          <a:ext cx="3657510" cy="3017520"/>
        </p:xfrm>
        <a:graphic>
          <a:graphicData uri="http://schemas.openxmlformats.org/drawingml/2006/table">
            <a:tbl>
              <a:tblPr firstRow="1" firstCol="1" bandRow="1">
                <a:tableStyleId>{EB344D84-9AFB-497E-A393-DC336BA19D2E}</a:tableStyleId>
              </a:tblPr>
              <a:tblGrid>
                <a:gridCol w="362116">
                  <a:extLst>
                    <a:ext uri="{9D8B030D-6E8A-4147-A177-3AD203B41FA5}">
                      <a16:colId xmlns:a16="http://schemas.microsoft.com/office/drawing/2014/main" val="3173489684"/>
                    </a:ext>
                  </a:extLst>
                </a:gridCol>
                <a:gridCol w="1802077">
                  <a:extLst>
                    <a:ext uri="{9D8B030D-6E8A-4147-A177-3AD203B41FA5}">
                      <a16:colId xmlns:a16="http://schemas.microsoft.com/office/drawing/2014/main" val="3983665584"/>
                    </a:ext>
                  </a:extLst>
                </a:gridCol>
                <a:gridCol w="1493317">
                  <a:extLst>
                    <a:ext uri="{9D8B030D-6E8A-4147-A177-3AD203B41FA5}">
                      <a16:colId xmlns:a16="http://schemas.microsoft.com/office/drawing/2014/main" val="1253959785"/>
                    </a:ext>
                  </a:extLst>
                </a:gridCol>
              </a:tblGrid>
              <a:tr h="298924">
                <a:tc>
                  <a:txBody>
                    <a:bodyPr/>
                    <a:lstStyle/>
                    <a:p>
                      <a:endParaRPr lang="it-IT" sz="1600" dirty="0">
                        <a:latin typeface="Georgia" panose="02040502050405020303" pitchFamily="18" charset="0"/>
                      </a:endParaRP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dirty="0">
                          <a:latin typeface="Georgia" panose="02040502050405020303" pitchFamily="18" charset="0"/>
                        </a:rPr>
                        <a:t>Company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dirty="0">
                          <a:latin typeface="Georgia" panose="02040502050405020303" pitchFamily="18" charset="0"/>
                        </a:rPr>
                        <a:t>SSS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145652896"/>
                  </a:ext>
                </a:extLst>
              </a:tr>
              <a:tr h="244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dirty="0">
                          <a:solidFill>
                            <a:schemeClr val="bg1"/>
                          </a:solidFill>
                          <a:effectLst/>
                          <a:latin typeface="Georgia" panose="02040502050405020303" pitchFamily="18" charset="0"/>
                        </a:rPr>
                        <a:t>1</a:t>
                      </a:r>
                      <a:endParaRPr lang="it-IT" sz="1600" b="1" i="0" dirty="0">
                        <a:solidFill>
                          <a:schemeClr val="bg1"/>
                        </a:solidFill>
                        <a:effectLst/>
                        <a:latin typeface="Georgia" panose="02040502050405020303" pitchFamily="18" charset="0"/>
                      </a:endParaRP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i="0" dirty="0">
                          <a:solidFill>
                            <a:srgbClr val="374151"/>
                          </a:solidFill>
                          <a:effectLst/>
                          <a:highlight>
                            <a:srgbClr val="FFFF00"/>
                          </a:highlight>
                          <a:latin typeface="Georgia" panose="02040502050405020303" pitchFamily="18" charset="0"/>
                        </a:rPr>
                        <a:t>Carbon Health</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i="0" dirty="0">
                          <a:solidFill>
                            <a:srgbClr val="374151"/>
                          </a:solidFill>
                          <a:effectLst/>
                          <a:latin typeface="Georgia" panose="02040502050405020303" pitchFamily="18" charset="0"/>
                        </a:rPr>
                        <a:t>1.00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02916003"/>
                  </a:ext>
                </a:extLst>
              </a:tr>
              <a:tr h="244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dirty="0">
                          <a:solidFill>
                            <a:schemeClr val="bg1"/>
                          </a:solidFill>
                          <a:effectLst/>
                          <a:latin typeface="Georgia" panose="02040502050405020303" pitchFamily="18" charset="0"/>
                        </a:rPr>
                        <a:t>2</a:t>
                      </a:r>
                      <a:endParaRPr lang="it-IT" sz="1600" b="1" i="0" dirty="0">
                        <a:solidFill>
                          <a:schemeClr val="bg1"/>
                        </a:solidFill>
                        <a:effectLst/>
                        <a:latin typeface="Georgia" panose="02040502050405020303" pitchFamily="18" charset="0"/>
                      </a:endParaRP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i="0" dirty="0" err="1">
                          <a:solidFill>
                            <a:srgbClr val="374151"/>
                          </a:solidFill>
                          <a:effectLst/>
                          <a:highlight>
                            <a:srgbClr val="00FF00"/>
                          </a:highlight>
                          <a:latin typeface="Georgia" panose="02040502050405020303" pitchFamily="18" charset="0"/>
                        </a:rPr>
                        <a:t>Doctolib</a:t>
                      </a:r>
                      <a:endParaRPr lang="it-IT" sz="1600" b="1" i="0" dirty="0">
                        <a:solidFill>
                          <a:srgbClr val="374151"/>
                        </a:solidFill>
                        <a:effectLst/>
                        <a:highlight>
                          <a:srgbClr val="00FF00"/>
                        </a:highlight>
                        <a:latin typeface="Georgia" panose="02040502050405020303" pitchFamily="18" charset="0"/>
                      </a:endParaRP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i="0" dirty="0">
                          <a:solidFill>
                            <a:srgbClr val="374151"/>
                          </a:solidFill>
                          <a:effectLst/>
                          <a:latin typeface="Georgia" panose="02040502050405020303" pitchFamily="18" charset="0"/>
                        </a:rPr>
                        <a:t>0.98</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516728117"/>
                  </a:ext>
                </a:extLst>
              </a:tr>
              <a:tr h="244574">
                <a:tc>
                  <a:txBody>
                    <a:bodyPr/>
                    <a:lstStyle/>
                    <a:p>
                      <a:r>
                        <a:rPr lang="it-IT" sz="1600" b="1" dirty="0">
                          <a:latin typeface="Georgia" panose="02040502050405020303" pitchFamily="18"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a:latin typeface="Georgia" panose="02040502050405020303" pitchFamily="18" charset="0"/>
                        </a:rPr>
                        <a:t>K Health</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a:latin typeface="Georgia" panose="02040502050405020303" pitchFamily="18" charset="0"/>
                        </a:rPr>
                        <a:t>0.96</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67696982"/>
                  </a:ext>
                </a:extLst>
              </a:tr>
              <a:tr h="244574">
                <a:tc>
                  <a:txBody>
                    <a:bodyPr/>
                    <a:lstStyle/>
                    <a:p>
                      <a:r>
                        <a:rPr lang="it-IT" sz="1600" dirty="0">
                          <a:latin typeface="Georgia" panose="02040502050405020303" pitchFamily="18"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err="1">
                          <a:latin typeface="Georgia" panose="02040502050405020303" pitchFamily="18" charset="0"/>
                        </a:rPr>
                        <a:t>WeDoctor</a:t>
                      </a:r>
                      <a:endParaRPr lang="it-IT" sz="1600" b="1" dirty="0">
                        <a:latin typeface="Georgia" panose="02040502050405020303" pitchFamily="18" charset="0"/>
                      </a:endParaRP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a:latin typeface="Georgia" panose="02040502050405020303" pitchFamily="18" charset="0"/>
                        </a:rPr>
                        <a:t>0.80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747531466"/>
                  </a:ext>
                </a:extLst>
              </a:tr>
              <a:tr h="244574">
                <a:tc>
                  <a:txBody>
                    <a:bodyPr/>
                    <a:lstStyle/>
                    <a:p>
                      <a:r>
                        <a:rPr lang="it-IT" sz="1600" dirty="0">
                          <a:latin typeface="Georgia" panose="02040502050405020303" pitchFamily="18" charset="0"/>
                        </a:rPr>
                        <a:t>5</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a:latin typeface="Georgia" panose="02040502050405020303" pitchFamily="18" charset="0"/>
                        </a:rPr>
                        <a:t>KRY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a:latin typeface="Georgia" panose="02040502050405020303" pitchFamily="18" charset="0"/>
                        </a:rPr>
                        <a:t>0.78</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161299356"/>
                  </a:ext>
                </a:extLst>
              </a:tr>
              <a:tr h="244574">
                <a:tc>
                  <a:txBody>
                    <a:bodyPr/>
                    <a:lstStyle/>
                    <a:p>
                      <a:r>
                        <a:rPr lang="it-IT" sz="1600" dirty="0">
                          <a:latin typeface="Georgia" panose="02040502050405020303" pitchFamily="18" charset="0"/>
                        </a:rPr>
                        <a:t>6</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err="1">
                          <a:latin typeface="Georgia" panose="02040502050405020303" pitchFamily="18" charset="0"/>
                        </a:rPr>
                        <a:t>Zocdoc</a:t>
                      </a:r>
                      <a:endParaRPr lang="it-IT" sz="1600" b="1" dirty="0">
                        <a:latin typeface="Georgia" panose="02040502050405020303" pitchFamily="18" charset="0"/>
                      </a:endParaRP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a:latin typeface="Georgia" panose="02040502050405020303" pitchFamily="18" charset="0"/>
                        </a:rPr>
                        <a:t>0.76</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682484073"/>
                  </a:ext>
                </a:extLst>
              </a:tr>
              <a:tr h="244574">
                <a:tc>
                  <a:txBody>
                    <a:bodyPr/>
                    <a:lstStyle/>
                    <a:p>
                      <a:r>
                        <a:rPr lang="it-IT" sz="1600" dirty="0">
                          <a:latin typeface="Georgia" panose="02040502050405020303" pitchFamily="18" charset="0"/>
                        </a:rPr>
                        <a:t>7</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err="1">
                          <a:highlight>
                            <a:srgbClr val="FFDF79"/>
                          </a:highlight>
                          <a:latin typeface="Georgia" panose="02040502050405020303" pitchFamily="18" charset="0"/>
                        </a:rPr>
                        <a:t>Cerebral</a:t>
                      </a:r>
                      <a:endParaRPr lang="it-IT" sz="1600" b="1" dirty="0">
                        <a:highlight>
                          <a:srgbClr val="FFDF79"/>
                        </a:highlight>
                        <a:latin typeface="Georgia" panose="02040502050405020303" pitchFamily="18" charset="0"/>
                      </a:endParaRP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a:latin typeface="Georgia" panose="02040502050405020303" pitchFamily="18" charset="0"/>
                        </a:rPr>
                        <a:t>0.72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748687352"/>
                  </a:ext>
                </a:extLst>
              </a:tr>
              <a:tr h="244574">
                <a:tc>
                  <a:txBody>
                    <a:bodyPr/>
                    <a:lstStyle/>
                    <a:p>
                      <a:r>
                        <a:rPr lang="it-IT" sz="1600" dirty="0">
                          <a:latin typeface="Georgia" panose="02040502050405020303" pitchFamily="18" charset="0"/>
                        </a:rPr>
                        <a:t>8</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err="1">
                          <a:latin typeface="Georgia" panose="02040502050405020303" pitchFamily="18" charset="0"/>
                        </a:rPr>
                        <a:t>Transcarent</a:t>
                      </a:r>
                      <a:endParaRPr lang="it-IT" sz="1600" b="1" dirty="0">
                        <a:latin typeface="Georgia" panose="02040502050405020303" pitchFamily="18" charset="0"/>
                      </a:endParaRP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lang="it-IT" sz="1600" b="1" dirty="0">
                          <a:latin typeface="Georgia" panose="02040502050405020303" pitchFamily="18" charset="0"/>
                        </a:rPr>
                        <a:t>0.10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908284862"/>
                  </a:ext>
                </a:extLst>
              </a:tr>
            </a:tbl>
          </a:graphicData>
        </a:graphic>
      </p:graphicFrame>
      <p:sp>
        <p:nvSpPr>
          <p:cNvPr id="7" name="Segnaposto data 6">
            <a:extLst>
              <a:ext uri="{FF2B5EF4-FFF2-40B4-BE49-F238E27FC236}">
                <a16:creationId xmlns:a16="http://schemas.microsoft.com/office/drawing/2014/main" id="{F683663D-674B-3E0A-A77A-00C491532724}"/>
              </a:ext>
            </a:extLst>
          </p:cNvPr>
          <p:cNvSpPr>
            <a:spLocks noGrp="1"/>
          </p:cNvSpPr>
          <p:nvPr>
            <p:ph type="dt" sz="half" idx="10"/>
          </p:nvPr>
        </p:nvSpPr>
        <p:spPr/>
        <p:txBody>
          <a:bodyPr/>
          <a:lstStyle/>
          <a:p>
            <a:pPr rtl="0"/>
            <a:r>
              <a:rPr lang="it-IT" noProof="0"/>
              <a:t>20/06/2023</a:t>
            </a:r>
          </a:p>
        </p:txBody>
      </p:sp>
      <p:sp>
        <p:nvSpPr>
          <p:cNvPr id="10" name="Segnaposto numero diapositiva 9">
            <a:extLst>
              <a:ext uri="{FF2B5EF4-FFF2-40B4-BE49-F238E27FC236}">
                <a16:creationId xmlns:a16="http://schemas.microsoft.com/office/drawing/2014/main" id="{605037EB-EC6E-3DD5-DE75-6935FFA87A2C}"/>
              </a:ext>
            </a:extLst>
          </p:cNvPr>
          <p:cNvSpPr>
            <a:spLocks noGrp="1"/>
          </p:cNvSpPr>
          <p:nvPr>
            <p:ph type="sldNum" sz="quarter" idx="12"/>
          </p:nvPr>
        </p:nvSpPr>
        <p:spPr/>
        <p:txBody>
          <a:bodyPr/>
          <a:lstStyle/>
          <a:p>
            <a:pPr rtl="0"/>
            <a:fld id="{D8DA9DAA-006C-4F4B-980E-E3DF019B24E2}" type="slidenum">
              <a:rPr lang="it-IT" noProof="0" smtClean="0"/>
              <a:t>18</a:t>
            </a:fld>
            <a:endParaRPr lang="it-IT" noProof="0"/>
          </a:p>
        </p:txBody>
      </p:sp>
    </p:spTree>
    <p:extLst>
      <p:ext uri="{BB962C8B-B14F-4D97-AF65-F5344CB8AC3E}">
        <p14:creationId xmlns:p14="http://schemas.microsoft.com/office/powerpoint/2010/main" val="1908459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40000"/>
                <a:lumOff val="60000"/>
              </a:schemeClr>
            </a:gs>
            <a:gs pos="0">
              <a:schemeClr val="accent2">
                <a:alpha val="0"/>
              </a:schemeClr>
            </a:gs>
          </a:gsLst>
          <a:lin ang="2700000" scaled="1"/>
        </a:gradFill>
        <a:effectLst/>
      </p:bgPr>
    </p:bg>
    <p:spTree>
      <p:nvGrpSpPr>
        <p:cNvPr id="1" name=""/>
        <p:cNvGrpSpPr/>
        <p:nvPr/>
      </p:nvGrpSpPr>
      <p:grpSpPr>
        <a:xfrm>
          <a:off x="0" y="0"/>
          <a:ext cx="0" cy="0"/>
          <a:chOff x="0" y="0"/>
          <a:chExt cx="0" cy="0"/>
        </a:xfrm>
      </p:grpSpPr>
      <p:sp>
        <p:nvSpPr>
          <p:cNvPr id="6" name="Sottotitolo 2">
            <a:extLst>
              <a:ext uri="{FF2B5EF4-FFF2-40B4-BE49-F238E27FC236}">
                <a16:creationId xmlns:a16="http://schemas.microsoft.com/office/drawing/2014/main" id="{8A4B79A6-26F1-C0E2-CB14-0D4194E35A59}"/>
              </a:ext>
            </a:extLst>
          </p:cNvPr>
          <p:cNvSpPr txBox="1">
            <a:spLocks/>
          </p:cNvSpPr>
          <p:nvPr/>
        </p:nvSpPr>
        <p:spPr>
          <a:xfrm>
            <a:off x="4822898" y="6509768"/>
            <a:ext cx="2546203" cy="202773"/>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762000" eaLnBrk="0" hangingPunct="0"/>
            <a:r>
              <a:rPr lang="en-US" sz="1000" kern="100" dirty="0">
                <a:solidFill>
                  <a:schemeClr val="tx1">
                    <a:lumMod val="65000"/>
                    <a:lumOff val="35000"/>
                  </a:schemeClr>
                </a:solidFill>
                <a:effectLst/>
                <a:latin typeface="Georgia" panose="02040502050405020303" pitchFamily="18" charset="0"/>
                <a:ea typeface="Calibri" panose="020F0502020204030204" pitchFamily="34" charset="0"/>
                <a:cs typeface="Times New Roman" panose="02020603050405020304" pitchFamily="18" charset="0"/>
              </a:rPr>
              <a:t>Healthcare Industry</a:t>
            </a:r>
            <a:r>
              <a:rPr lang="it-IT" sz="1000" dirty="0">
                <a:solidFill>
                  <a:schemeClr val="tx1">
                    <a:lumMod val="65000"/>
                    <a:lumOff val="35000"/>
                  </a:schemeClr>
                </a:solidFill>
                <a:latin typeface="Georgia" panose="02040502050405020303" pitchFamily="18" charset="0"/>
              </a:rPr>
              <a:t> – Digital Healthcare</a:t>
            </a:r>
            <a:endParaRPr lang="en-US" sz="1000" dirty="0">
              <a:solidFill>
                <a:schemeClr val="tx1">
                  <a:lumMod val="65000"/>
                  <a:lumOff val="35000"/>
                </a:schemeClr>
              </a:solidFill>
              <a:latin typeface="Georgia" panose="02040502050405020303" pitchFamily="18" charset="0"/>
            </a:endParaRPr>
          </a:p>
          <a:p>
            <a:pPr algn="l" defTabSz="762000" eaLnBrk="0" hangingPunct="0">
              <a:lnSpc>
                <a:spcPct val="90000"/>
              </a:lnSpc>
            </a:pPr>
            <a:endParaRPr lang="en-US" sz="1000" dirty="0">
              <a:solidFill>
                <a:schemeClr val="tx1">
                  <a:lumMod val="65000"/>
                  <a:lumOff val="35000"/>
                </a:schemeClr>
              </a:solidFill>
              <a:latin typeface="Georgia" panose="02040502050405020303" pitchFamily="18" charset="0"/>
            </a:endParaRPr>
          </a:p>
        </p:txBody>
      </p:sp>
      <p:sp>
        <p:nvSpPr>
          <p:cNvPr id="9" name="Titolo 8">
            <a:extLst>
              <a:ext uri="{FF2B5EF4-FFF2-40B4-BE49-F238E27FC236}">
                <a16:creationId xmlns:a16="http://schemas.microsoft.com/office/drawing/2014/main" id="{BDDD4BA7-E168-8E41-2C99-83B5448F4B5F}"/>
              </a:ext>
            </a:extLst>
          </p:cNvPr>
          <p:cNvSpPr txBox="1">
            <a:spLocks/>
          </p:cNvSpPr>
          <p:nvPr/>
        </p:nvSpPr>
        <p:spPr>
          <a:xfrm>
            <a:off x="511012" y="310377"/>
            <a:ext cx="10515600" cy="107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3">
                    <a:lumMod val="50000"/>
                  </a:schemeClr>
                </a:solidFill>
                <a:latin typeface="Imprint MT Shadow" panose="04020605060303030202" pitchFamily="82" charset="0"/>
              </a:rPr>
              <a:t>2. Focus On Healthcare Unicorn</a:t>
            </a:r>
          </a:p>
        </p:txBody>
      </p:sp>
      <p:sp>
        <p:nvSpPr>
          <p:cNvPr id="40" name="CasellaDiTesto 39">
            <a:extLst>
              <a:ext uri="{FF2B5EF4-FFF2-40B4-BE49-F238E27FC236}">
                <a16:creationId xmlns:a16="http://schemas.microsoft.com/office/drawing/2014/main" id="{4A81F0C8-ABAE-9499-65C1-891971EE617C}"/>
              </a:ext>
            </a:extLst>
          </p:cNvPr>
          <p:cNvSpPr txBox="1"/>
          <p:nvPr/>
        </p:nvSpPr>
        <p:spPr>
          <a:xfrm>
            <a:off x="1165388" y="1050654"/>
            <a:ext cx="10188412" cy="668196"/>
          </a:xfrm>
          <a:prstGeom prst="rect">
            <a:avLst/>
          </a:prstGeom>
          <a:noFill/>
        </p:spPr>
        <p:txBody>
          <a:bodyPr wrap="square">
            <a:spAutoFit/>
          </a:bodyPr>
          <a:lstStyle/>
          <a:p>
            <a:pPr algn="l">
              <a:lnSpc>
                <a:spcPct val="150000"/>
              </a:lnSpc>
            </a:pPr>
            <a:r>
              <a:rPr lang="it-IT" sz="2800" dirty="0">
                <a:solidFill>
                  <a:schemeClr val="accent3">
                    <a:lumMod val="50000"/>
                  </a:schemeClr>
                </a:solidFill>
                <a:latin typeface="Imprint MT Shadow" panose="04020605060303030202" pitchFamily="82" charset="0"/>
              </a:rPr>
              <a:t>Startups – </a:t>
            </a:r>
            <a:r>
              <a:rPr lang="en-US" sz="2800" dirty="0">
                <a:solidFill>
                  <a:schemeClr val="accent3">
                    <a:lumMod val="50000"/>
                  </a:schemeClr>
                </a:solidFill>
                <a:latin typeface="Imprint MT Shadow" panose="04020605060303030202" pitchFamily="82" charset="0"/>
              </a:rPr>
              <a:t>Evaluation of Startups – </a:t>
            </a:r>
            <a:r>
              <a:rPr lang="en-US" sz="2800" dirty="0" err="1">
                <a:solidFill>
                  <a:schemeClr val="accent3">
                    <a:lumMod val="50000"/>
                  </a:schemeClr>
                </a:solidFill>
                <a:latin typeface="Imprint MT Shadow" panose="04020605060303030202" pitchFamily="82" charset="0"/>
              </a:rPr>
              <a:t>Scelta</a:t>
            </a:r>
            <a:r>
              <a:rPr lang="en-US" sz="2800" dirty="0">
                <a:solidFill>
                  <a:schemeClr val="accent3">
                    <a:lumMod val="50000"/>
                  </a:schemeClr>
                </a:solidFill>
                <a:latin typeface="Imprint MT Shadow" panose="04020605060303030202" pitchFamily="82" charset="0"/>
              </a:rPr>
              <a:t> Data-Driven</a:t>
            </a:r>
            <a:endParaRPr lang="it-IT" sz="2800" dirty="0">
              <a:solidFill>
                <a:schemeClr val="accent3">
                  <a:lumMod val="50000"/>
                </a:schemeClr>
              </a:solidFill>
              <a:latin typeface="Imprint MT Shadow" panose="04020605060303030202" pitchFamily="82" charset="0"/>
            </a:endParaRPr>
          </a:p>
        </p:txBody>
      </p:sp>
      <p:pic>
        <p:nvPicPr>
          <p:cNvPr id="4" name="Immagine 3" descr="Immagine che contiene Carattere, logo, Elementi grafici, testo&#10;&#10;Descrizione generata automaticamente">
            <a:extLst>
              <a:ext uri="{FF2B5EF4-FFF2-40B4-BE49-F238E27FC236}">
                <a16:creationId xmlns:a16="http://schemas.microsoft.com/office/drawing/2014/main" id="{4D73F839-FA81-F364-B277-6C754097DF93}"/>
              </a:ext>
            </a:extLst>
          </p:cNvPr>
          <p:cNvPicPr>
            <a:picLocks noChangeAspect="1"/>
          </p:cNvPicPr>
          <p:nvPr/>
        </p:nvPicPr>
        <p:blipFill>
          <a:blip r:embed="rId3"/>
          <a:stretch>
            <a:fillRect/>
          </a:stretch>
        </p:blipFill>
        <p:spPr>
          <a:xfrm>
            <a:off x="965774" y="2689752"/>
            <a:ext cx="2418507" cy="2408303"/>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CasellaDiTesto 7">
            <a:extLst>
              <a:ext uri="{FF2B5EF4-FFF2-40B4-BE49-F238E27FC236}">
                <a16:creationId xmlns:a16="http://schemas.microsoft.com/office/drawing/2014/main" id="{1CEBBF1B-9009-C676-B7CA-BAA17EDAA9D6}"/>
              </a:ext>
            </a:extLst>
          </p:cNvPr>
          <p:cNvSpPr txBox="1"/>
          <p:nvPr/>
        </p:nvSpPr>
        <p:spPr>
          <a:xfrm>
            <a:off x="4246524" y="2083465"/>
            <a:ext cx="6602984" cy="4110164"/>
          </a:xfrm>
          <a:prstGeom prst="rect">
            <a:avLst/>
          </a:prstGeom>
          <a:noFill/>
        </p:spPr>
        <p:txBody>
          <a:bodyPr wrap="square">
            <a:spAutoFit/>
          </a:bodyPr>
          <a:lstStyle/>
          <a:p>
            <a:pPr algn="l"/>
            <a:r>
              <a:rPr lang="en-US" sz="1600" b="0" i="0" dirty="0" err="1">
                <a:solidFill>
                  <a:srgbClr val="374151"/>
                </a:solidFill>
                <a:effectLst/>
                <a:latin typeface="Georgia" panose="02040502050405020303" pitchFamily="18" charset="0"/>
              </a:rPr>
              <a:t>Doctolib</a:t>
            </a:r>
            <a:r>
              <a:rPr lang="en-US" sz="1600" b="0" i="0" dirty="0">
                <a:solidFill>
                  <a:srgbClr val="374151"/>
                </a:solidFill>
                <a:effectLst/>
                <a:latin typeface="Georgia" panose="02040502050405020303" pitchFamily="18" charset="0"/>
              </a:rPr>
              <a:t> is a successful startup in the digital healthcare sector, founded in 2013 in France. The company has developed an online platform that connects patients and medical professionals, simplifying the booking of medical appointments and optimizing clinic management. </a:t>
            </a:r>
            <a:r>
              <a:rPr lang="en-US" sz="1600" b="0" i="0" dirty="0" err="1">
                <a:solidFill>
                  <a:srgbClr val="374151"/>
                </a:solidFill>
                <a:effectLst/>
                <a:latin typeface="Georgia" panose="02040502050405020303" pitchFamily="18" charset="0"/>
              </a:rPr>
              <a:t>Doctolib</a:t>
            </a:r>
            <a:r>
              <a:rPr lang="en-US" sz="1600" b="0" i="0" dirty="0">
                <a:solidFill>
                  <a:srgbClr val="374151"/>
                </a:solidFill>
                <a:effectLst/>
                <a:latin typeface="Georgia" panose="02040502050405020303" pitchFamily="18" charset="0"/>
              </a:rPr>
              <a:t> has quickly gained popularity due to its innovative solution and has continued to grow significantly. Here are some of the strengths that have contributed to the success of </a:t>
            </a:r>
            <a:r>
              <a:rPr lang="en-US" sz="1600" b="0" i="0" dirty="0" err="1">
                <a:solidFill>
                  <a:srgbClr val="374151"/>
                </a:solidFill>
                <a:effectLst/>
                <a:latin typeface="Georgia" panose="02040502050405020303" pitchFamily="18" charset="0"/>
              </a:rPr>
              <a:t>Doctolib</a:t>
            </a:r>
            <a:r>
              <a:rPr lang="en-US" sz="1600" b="0" i="0" dirty="0">
                <a:solidFill>
                  <a:srgbClr val="374151"/>
                </a:solidFill>
                <a:effectLst/>
                <a:latin typeface="Georgia" panose="02040502050405020303" pitchFamily="18" charset="0"/>
              </a:rPr>
              <a:t>:</a:t>
            </a:r>
          </a:p>
          <a:p>
            <a:pPr algn="l"/>
            <a:endParaRPr lang="en-US" sz="1600" dirty="0">
              <a:solidFill>
                <a:srgbClr val="374151"/>
              </a:solidFill>
              <a:latin typeface="Georgia" panose="02040502050405020303" pitchFamily="18" charset="0"/>
            </a:endParaRPr>
          </a:p>
          <a:p>
            <a:pPr algn="l"/>
            <a:endParaRPr lang="en-US" sz="1600" dirty="0">
              <a:solidFill>
                <a:srgbClr val="374151"/>
              </a:solidFill>
              <a:latin typeface="Georgia" panose="02040502050405020303" pitchFamily="18" charset="0"/>
            </a:endParaRPr>
          </a:p>
          <a:p>
            <a:pPr marL="285750" indent="-285750" algn="l">
              <a:lnSpc>
                <a:spcPct val="150000"/>
              </a:lnSpc>
              <a:buFont typeface="Wingdings" panose="05000000000000000000" pitchFamily="2" charset="2"/>
              <a:buChar char="§"/>
            </a:pPr>
            <a:r>
              <a:rPr lang="en-US" sz="1600" b="0" i="0" dirty="0">
                <a:solidFill>
                  <a:srgbClr val="374151"/>
                </a:solidFill>
                <a:effectLst/>
                <a:latin typeface="Georgia" panose="02040502050405020303" pitchFamily="18" charset="0"/>
              </a:rPr>
              <a:t>Efficient appointment booking</a:t>
            </a:r>
          </a:p>
          <a:p>
            <a:pPr marL="285750" indent="-285750" algn="l">
              <a:lnSpc>
                <a:spcPct val="150000"/>
              </a:lnSpc>
              <a:buFont typeface="Wingdings" panose="05000000000000000000" pitchFamily="2" charset="2"/>
              <a:buChar char="§"/>
            </a:pPr>
            <a:r>
              <a:rPr lang="en-US" sz="1600" b="0" i="0" dirty="0">
                <a:solidFill>
                  <a:srgbClr val="374151"/>
                </a:solidFill>
                <a:effectLst/>
                <a:latin typeface="Georgia" panose="02040502050405020303" pitchFamily="18" charset="0"/>
              </a:rPr>
              <a:t>Extensive network of professionals</a:t>
            </a:r>
          </a:p>
          <a:p>
            <a:pPr marL="285750" indent="-285750" algn="l">
              <a:lnSpc>
                <a:spcPct val="150000"/>
              </a:lnSpc>
              <a:buFont typeface="Wingdings" panose="05000000000000000000" pitchFamily="2" charset="2"/>
              <a:buChar char="§"/>
            </a:pPr>
            <a:r>
              <a:rPr lang="en-US" sz="1600" b="0" i="0" dirty="0">
                <a:solidFill>
                  <a:srgbClr val="374151"/>
                </a:solidFill>
                <a:effectLst/>
                <a:latin typeface="Georgia" panose="02040502050405020303" pitchFamily="18" charset="0"/>
              </a:rPr>
              <a:t>Integrated solutions</a:t>
            </a:r>
          </a:p>
          <a:p>
            <a:pPr marL="285750" indent="-285750" algn="l">
              <a:lnSpc>
                <a:spcPct val="150000"/>
              </a:lnSpc>
              <a:buFont typeface="Wingdings" panose="05000000000000000000" pitchFamily="2" charset="2"/>
              <a:buChar char="§"/>
            </a:pPr>
            <a:r>
              <a:rPr lang="en-US" sz="1600" b="0" i="0" dirty="0">
                <a:solidFill>
                  <a:srgbClr val="374151"/>
                </a:solidFill>
                <a:effectLst/>
                <a:latin typeface="Georgia" panose="02040502050405020303" pitchFamily="18" charset="0"/>
              </a:rPr>
              <a:t>Sustained growth</a:t>
            </a:r>
          </a:p>
          <a:p>
            <a:pPr marL="285750" indent="-285750" algn="l">
              <a:lnSpc>
                <a:spcPct val="150000"/>
              </a:lnSpc>
              <a:buFont typeface="Wingdings" panose="05000000000000000000" pitchFamily="2" charset="2"/>
              <a:buChar char="§"/>
            </a:pPr>
            <a:r>
              <a:rPr lang="en-US" sz="1600" b="0" i="0" dirty="0">
                <a:solidFill>
                  <a:srgbClr val="374151"/>
                </a:solidFill>
                <a:effectLst/>
                <a:latin typeface="Georgia" panose="02040502050405020303" pitchFamily="18" charset="0"/>
              </a:rPr>
              <a:t>Positive social impact</a:t>
            </a:r>
            <a:endParaRPr lang="it-IT" sz="1400" b="0" i="0" dirty="0">
              <a:solidFill>
                <a:srgbClr val="374151"/>
              </a:solidFill>
              <a:effectLst/>
              <a:latin typeface="Georgia" panose="02040502050405020303" pitchFamily="18" charset="0"/>
            </a:endParaRPr>
          </a:p>
        </p:txBody>
      </p:sp>
      <p:cxnSp>
        <p:nvCxnSpPr>
          <p:cNvPr id="11" name="Connettore diritto 10">
            <a:extLst>
              <a:ext uri="{FF2B5EF4-FFF2-40B4-BE49-F238E27FC236}">
                <a16:creationId xmlns:a16="http://schemas.microsoft.com/office/drawing/2014/main" id="{1B3A9CF2-80F1-CDA8-522E-A3249A983A23}"/>
              </a:ext>
            </a:extLst>
          </p:cNvPr>
          <p:cNvCxnSpPr>
            <a:cxnSpLocks/>
          </p:cNvCxnSpPr>
          <p:nvPr/>
        </p:nvCxnSpPr>
        <p:spPr>
          <a:xfrm>
            <a:off x="4082261" y="2176399"/>
            <a:ext cx="0" cy="3792886"/>
          </a:xfrm>
          <a:prstGeom prst="line">
            <a:avLst/>
          </a:prstGeom>
          <a:ln w="57150">
            <a:solidFill>
              <a:schemeClr val="accent2">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Segnaposto data 4">
            <a:extLst>
              <a:ext uri="{FF2B5EF4-FFF2-40B4-BE49-F238E27FC236}">
                <a16:creationId xmlns:a16="http://schemas.microsoft.com/office/drawing/2014/main" id="{33E33CD9-38C9-B738-EC70-1D2DE096DE7A}"/>
              </a:ext>
            </a:extLst>
          </p:cNvPr>
          <p:cNvSpPr>
            <a:spLocks noGrp="1"/>
          </p:cNvSpPr>
          <p:nvPr>
            <p:ph type="dt" sz="half" idx="10"/>
          </p:nvPr>
        </p:nvSpPr>
        <p:spPr/>
        <p:txBody>
          <a:bodyPr/>
          <a:lstStyle/>
          <a:p>
            <a:pPr rtl="0"/>
            <a:r>
              <a:rPr lang="it-IT" noProof="0"/>
              <a:t>20/06/2023</a:t>
            </a:r>
          </a:p>
        </p:txBody>
      </p:sp>
      <p:sp>
        <p:nvSpPr>
          <p:cNvPr id="7" name="Segnaposto numero diapositiva 6">
            <a:extLst>
              <a:ext uri="{FF2B5EF4-FFF2-40B4-BE49-F238E27FC236}">
                <a16:creationId xmlns:a16="http://schemas.microsoft.com/office/drawing/2014/main" id="{6272C352-8AF4-124A-3422-FB6DE1F883AC}"/>
              </a:ext>
            </a:extLst>
          </p:cNvPr>
          <p:cNvSpPr>
            <a:spLocks noGrp="1"/>
          </p:cNvSpPr>
          <p:nvPr>
            <p:ph type="sldNum" sz="quarter" idx="12"/>
          </p:nvPr>
        </p:nvSpPr>
        <p:spPr/>
        <p:txBody>
          <a:bodyPr/>
          <a:lstStyle/>
          <a:p>
            <a:pPr rtl="0"/>
            <a:fld id="{D8DA9DAA-006C-4F4B-980E-E3DF019B24E2}" type="slidenum">
              <a:rPr lang="it-IT" noProof="0" smtClean="0"/>
              <a:t>19</a:t>
            </a:fld>
            <a:endParaRPr lang="it-IT" noProof="0"/>
          </a:p>
        </p:txBody>
      </p:sp>
    </p:spTree>
    <p:extLst>
      <p:ext uri="{BB962C8B-B14F-4D97-AF65-F5344CB8AC3E}">
        <p14:creationId xmlns:p14="http://schemas.microsoft.com/office/powerpoint/2010/main" val="2583207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40000"/>
                <a:lumOff val="60000"/>
              </a:schemeClr>
            </a:gs>
            <a:gs pos="0">
              <a:schemeClr val="accent2">
                <a:alpha val="0"/>
              </a:schemeClr>
            </a:gs>
          </a:gsLst>
          <a:lin ang="2700000" scaled="1"/>
        </a:gradFill>
        <a:effectLst/>
      </p:bgPr>
    </p:bg>
    <p:spTree>
      <p:nvGrpSpPr>
        <p:cNvPr id="1" name=""/>
        <p:cNvGrpSpPr/>
        <p:nvPr/>
      </p:nvGrpSpPr>
      <p:grpSpPr>
        <a:xfrm>
          <a:off x="0" y="0"/>
          <a:ext cx="0" cy="0"/>
          <a:chOff x="0" y="0"/>
          <a:chExt cx="0" cy="0"/>
        </a:xfrm>
      </p:grpSpPr>
      <p:sp>
        <p:nvSpPr>
          <p:cNvPr id="9" name="Titolo 8">
            <a:extLst>
              <a:ext uri="{FF2B5EF4-FFF2-40B4-BE49-F238E27FC236}">
                <a16:creationId xmlns:a16="http://schemas.microsoft.com/office/drawing/2014/main" id="{6ABC3388-7E06-D81C-8152-9CE7CD6AD0ED}"/>
              </a:ext>
            </a:extLst>
          </p:cNvPr>
          <p:cNvSpPr>
            <a:spLocks noGrp="1"/>
          </p:cNvSpPr>
          <p:nvPr>
            <p:ph type="title"/>
          </p:nvPr>
        </p:nvSpPr>
        <p:spPr>
          <a:xfrm>
            <a:off x="511012" y="310377"/>
            <a:ext cx="10515600" cy="1074375"/>
          </a:xfrm>
        </p:spPr>
        <p:txBody>
          <a:bodyPr>
            <a:normAutofit/>
          </a:bodyPr>
          <a:lstStyle/>
          <a:p>
            <a:r>
              <a:rPr lang="it-IT" sz="5400" dirty="0">
                <a:solidFill>
                  <a:schemeClr val="accent3">
                    <a:lumMod val="50000"/>
                  </a:schemeClr>
                </a:solidFill>
                <a:latin typeface="Imprint MT Shadow" panose="04020605060303030202" pitchFamily="82" charset="0"/>
              </a:rPr>
              <a:t>Indice:</a:t>
            </a:r>
          </a:p>
        </p:txBody>
      </p:sp>
      <p:sp>
        <p:nvSpPr>
          <p:cNvPr id="20" name="Sottotitolo 2">
            <a:extLst>
              <a:ext uri="{FF2B5EF4-FFF2-40B4-BE49-F238E27FC236}">
                <a16:creationId xmlns:a16="http://schemas.microsoft.com/office/drawing/2014/main" id="{CBEBCB37-A43B-8BDD-E87E-CF43EE955C42}"/>
              </a:ext>
            </a:extLst>
          </p:cNvPr>
          <p:cNvSpPr txBox="1">
            <a:spLocks/>
          </p:cNvSpPr>
          <p:nvPr/>
        </p:nvSpPr>
        <p:spPr>
          <a:xfrm>
            <a:off x="4918084" y="6509768"/>
            <a:ext cx="2355832" cy="202773"/>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762000" eaLnBrk="0" hangingPunct="0"/>
            <a:r>
              <a:rPr lang="it-IT" sz="1000" dirty="0" err="1">
                <a:solidFill>
                  <a:schemeClr val="tx1">
                    <a:lumMod val="65000"/>
                    <a:lumOff val="35000"/>
                  </a:schemeClr>
                </a:solidFill>
                <a:latin typeface="Georgia" panose="02040502050405020303" pitchFamily="18" charset="0"/>
              </a:rPr>
              <a:t>Table</a:t>
            </a:r>
            <a:r>
              <a:rPr lang="it-IT" sz="1000" dirty="0">
                <a:solidFill>
                  <a:schemeClr val="tx1">
                    <a:lumMod val="65000"/>
                    <a:lumOff val="35000"/>
                  </a:schemeClr>
                </a:solidFill>
                <a:latin typeface="Georgia" panose="02040502050405020303" pitchFamily="18" charset="0"/>
              </a:rPr>
              <a:t> of contest – Digital Healthcare</a:t>
            </a:r>
            <a:endParaRPr lang="en-US" sz="1000" dirty="0">
              <a:solidFill>
                <a:schemeClr val="tx1">
                  <a:lumMod val="65000"/>
                  <a:lumOff val="35000"/>
                </a:schemeClr>
              </a:solidFill>
              <a:latin typeface="Georgia" panose="02040502050405020303" pitchFamily="18" charset="0"/>
            </a:endParaRPr>
          </a:p>
          <a:p>
            <a:pPr algn="l" defTabSz="762000" eaLnBrk="0" hangingPunct="0">
              <a:lnSpc>
                <a:spcPct val="90000"/>
              </a:lnSpc>
            </a:pPr>
            <a:endParaRPr lang="en-US" sz="1000" dirty="0">
              <a:solidFill>
                <a:schemeClr val="tx1">
                  <a:lumMod val="65000"/>
                  <a:lumOff val="35000"/>
                </a:schemeClr>
              </a:solidFill>
              <a:latin typeface="Georgia" panose="02040502050405020303" pitchFamily="18" charset="0"/>
            </a:endParaRPr>
          </a:p>
        </p:txBody>
      </p:sp>
      <p:sp>
        <p:nvSpPr>
          <p:cNvPr id="24" name="CasellaDiTesto 23">
            <a:extLst>
              <a:ext uri="{FF2B5EF4-FFF2-40B4-BE49-F238E27FC236}">
                <a16:creationId xmlns:a16="http://schemas.microsoft.com/office/drawing/2014/main" id="{C3893B3A-0F49-FFA0-31B8-E40F6EA1044D}"/>
              </a:ext>
            </a:extLst>
          </p:cNvPr>
          <p:cNvSpPr txBox="1"/>
          <p:nvPr/>
        </p:nvSpPr>
        <p:spPr>
          <a:xfrm>
            <a:off x="1305705" y="1726482"/>
            <a:ext cx="9580590" cy="3682931"/>
          </a:xfrm>
          <a:prstGeom prst="rect">
            <a:avLst/>
          </a:prstGeom>
          <a:noFill/>
        </p:spPr>
        <p:txBody>
          <a:bodyPr wrap="square" numCol="2">
            <a:spAutoFit/>
          </a:bodyPr>
          <a:lstStyle/>
          <a:p>
            <a:pPr marL="400050" indent="-400050">
              <a:lnSpc>
                <a:spcPct val="107000"/>
              </a:lnSpc>
              <a:spcAft>
                <a:spcPts val="800"/>
              </a:spcAft>
              <a:buFont typeface="+mj-lt"/>
              <a:buAutoNum type="arabicPeriod"/>
            </a:pPr>
            <a:r>
              <a:rPr lang="en-US" kern="100" dirty="0">
                <a:solidFill>
                  <a:schemeClr val="bg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Introduction to Digital Healthcare</a:t>
            </a:r>
            <a:endParaRPr lang="it-IT" kern="100" dirty="0">
              <a:solidFill>
                <a:schemeClr val="bg2">
                  <a:lumMod val="10000"/>
                </a:schemeClr>
              </a:solidFill>
              <a:latin typeface="Georgia" panose="02040502050405020303"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pPr>
            <a:r>
              <a:rPr lang="en-US" kern="100" dirty="0">
                <a:solidFill>
                  <a:schemeClr val="bg2">
                    <a:lumMod val="10000"/>
                  </a:schemeClr>
                </a:solidFill>
                <a:latin typeface="Georgia" panose="02040502050405020303" pitchFamily="18" charset="0"/>
                <a:ea typeface="Calibri" panose="020F0502020204030204" pitchFamily="34" charset="0"/>
                <a:cs typeface="Times New Roman" panose="02020603050405020304" pitchFamily="18" charset="0"/>
              </a:rPr>
              <a:t>Project introduction</a:t>
            </a:r>
            <a:endParaRPr lang="it-IT" kern="100" dirty="0">
              <a:solidFill>
                <a:schemeClr val="bg2">
                  <a:lumMod val="10000"/>
                </a:schemeClr>
              </a:solidFill>
              <a:latin typeface="Georgia" panose="02040502050405020303"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pPr>
            <a:r>
              <a:rPr lang="en-US" kern="100" dirty="0">
                <a:solidFill>
                  <a:schemeClr val="bg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Exploration Sector</a:t>
            </a:r>
          </a:p>
          <a:p>
            <a:pPr marL="800100" lvl="1" indent="-342900">
              <a:lnSpc>
                <a:spcPct val="107000"/>
              </a:lnSpc>
              <a:spcAft>
                <a:spcPts val="800"/>
              </a:spcAft>
              <a:buFont typeface="+mj-lt"/>
              <a:buAutoNum type="arabicPeriod"/>
            </a:pPr>
            <a:r>
              <a:rPr lang="en-US" kern="100" dirty="0">
                <a:solidFill>
                  <a:schemeClr val="bg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Literature Industry Classification</a:t>
            </a:r>
            <a:endParaRPr lang="it-IT" kern="100" dirty="0">
              <a:solidFill>
                <a:schemeClr val="bg2">
                  <a:lumMod val="10000"/>
                </a:schemeClr>
              </a:solidFill>
              <a:latin typeface="Georgia" panose="02040502050405020303"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it-IT" kern="100" dirty="0">
                <a:solidFill>
                  <a:schemeClr val="bg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Focus on </a:t>
            </a:r>
            <a:r>
              <a:rPr lang="it-IT" kern="100" dirty="0" err="1">
                <a:solidFill>
                  <a:schemeClr val="bg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Unicorn</a:t>
            </a:r>
            <a:r>
              <a:rPr lang="it-IT" kern="100" dirty="0">
                <a:solidFill>
                  <a:schemeClr val="bg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 </a:t>
            </a:r>
          </a:p>
          <a:p>
            <a:pPr marL="800100" lvl="1" indent="-342900">
              <a:lnSpc>
                <a:spcPct val="107000"/>
              </a:lnSpc>
              <a:spcAft>
                <a:spcPts val="800"/>
              </a:spcAft>
              <a:buFont typeface="+mj-lt"/>
              <a:buAutoNum type="arabicPeriod"/>
            </a:pPr>
            <a:r>
              <a:rPr lang="en-US" kern="100" dirty="0">
                <a:solidFill>
                  <a:schemeClr val="bg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Market Size and Growth</a:t>
            </a:r>
            <a:endParaRPr lang="it-IT" kern="100" dirty="0">
              <a:solidFill>
                <a:schemeClr val="bg2">
                  <a:lumMod val="10000"/>
                </a:schemeClr>
              </a:solidFill>
              <a:latin typeface="Georgia" panose="02040502050405020303"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pPr>
            <a:r>
              <a:rPr lang="en-US" kern="100" dirty="0">
                <a:solidFill>
                  <a:schemeClr val="bg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Key Players and Stakeholders</a:t>
            </a:r>
            <a:endParaRPr lang="it-IT" kern="100" dirty="0">
              <a:solidFill>
                <a:schemeClr val="bg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pPr>
            <a:r>
              <a:rPr lang="en-US" kern="100" dirty="0">
                <a:solidFill>
                  <a:schemeClr val="bg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Definition </a:t>
            </a:r>
            <a:r>
              <a:rPr lang="en-US" kern="100" dirty="0">
                <a:solidFill>
                  <a:schemeClr val="bg2">
                    <a:lumMod val="10000"/>
                  </a:schemeClr>
                </a:solidFill>
                <a:latin typeface="Georgia" panose="02040502050405020303" pitchFamily="18" charset="0"/>
                <a:ea typeface="Calibri" panose="020F0502020204030204" pitchFamily="34" charset="0"/>
                <a:cs typeface="Times New Roman" panose="02020603050405020304" pitchFamily="18" charset="0"/>
              </a:rPr>
              <a:t>of</a:t>
            </a:r>
            <a:r>
              <a:rPr lang="en-US" kern="100" dirty="0">
                <a:solidFill>
                  <a:schemeClr val="bg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 Analysis</a:t>
            </a:r>
          </a:p>
          <a:p>
            <a:pPr lvl="1">
              <a:lnSpc>
                <a:spcPct val="107000"/>
              </a:lnSpc>
              <a:spcAft>
                <a:spcPts val="800"/>
              </a:spcAft>
            </a:pPr>
            <a:endParaRPr lang="it-IT" kern="100" dirty="0">
              <a:solidFill>
                <a:schemeClr val="bg2">
                  <a:lumMod val="10000"/>
                </a:schemeClr>
              </a:solidFill>
              <a:latin typeface="Georgia" panose="02040502050405020303"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US" kern="100" dirty="0">
                <a:solidFill>
                  <a:schemeClr val="bg2">
                    <a:lumMod val="10000"/>
                  </a:schemeClr>
                </a:solidFill>
                <a:latin typeface="Georgia" panose="02040502050405020303" pitchFamily="18" charset="0"/>
                <a:ea typeface="Calibri" panose="020F0502020204030204" pitchFamily="34" charset="0"/>
                <a:cs typeface="Times New Roman" panose="02020603050405020304" pitchFamily="18" charset="0"/>
              </a:rPr>
              <a:t>Advantages &amp; Limits</a:t>
            </a:r>
            <a:r>
              <a:rPr lang="en-US" kern="100" dirty="0">
                <a:solidFill>
                  <a:schemeClr val="bg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 in Digital Healthcare</a:t>
            </a:r>
            <a:endParaRPr lang="it-IT" kern="100" dirty="0">
              <a:solidFill>
                <a:schemeClr val="bg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pPr>
            <a:r>
              <a:rPr lang="en-US" kern="100" dirty="0">
                <a:solidFill>
                  <a:schemeClr val="bg2">
                    <a:lumMod val="10000"/>
                  </a:schemeClr>
                </a:solidFill>
                <a:latin typeface="Georgia" panose="02040502050405020303" pitchFamily="18" charset="0"/>
                <a:ea typeface="Calibri" panose="020F0502020204030204" pitchFamily="34" charset="0"/>
                <a:cs typeface="Times New Roman" panose="02020603050405020304" pitchFamily="18" charset="0"/>
              </a:rPr>
              <a:t>Challenging of new technology</a:t>
            </a:r>
          </a:p>
          <a:p>
            <a:pPr marL="800100" lvl="1" indent="-342900">
              <a:lnSpc>
                <a:spcPct val="107000"/>
              </a:lnSpc>
              <a:spcAft>
                <a:spcPts val="800"/>
              </a:spcAft>
              <a:buFont typeface="+mj-lt"/>
              <a:buAutoNum type="arabicPeriod"/>
            </a:pPr>
            <a:r>
              <a:rPr lang="en-US" kern="100" dirty="0">
                <a:solidFill>
                  <a:schemeClr val="bg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Data Security and Privacy Concerns</a:t>
            </a:r>
            <a:endParaRPr lang="it-IT" kern="100" dirty="0">
              <a:solidFill>
                <a:schemeClr val="bg2">
                  <a:lumMod val="10000"/>
                </a:schemeClr>
              </a:solidFill>
              <a:latin typeface="Georgia" panose="02040502050405020303"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pPr>
            <a:r>
              <a:rPr lang="en-US" kern="100" dirty="0">
                <a:solidFill>
                  <a:schemeClr val="bg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Regulatory and Legal Framework</a:t>
            </a:r>
            <a:endParaRPr lang="it-IT" kern="100" dirty="0">
              <a:solidFill>
                <a:schemeClr val="bg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US" kern="100" dirty="0">
                <a:solidFill>
                  <a:schemeClr val="bg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Conclusion and Future Outlook</a:t>
            </a:r>
            <a:endParaRPr lang="it-IT" kern="100" dirty="0">
              <a:solidFill>
                <a:schemeClr val="bg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pPr>
            <a:r>
              <a:rPr lang="en-US" kern="100" dirty="0">
                <a:solidFill>
                  <a:schemeClr val="bg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Key Takeaways and Future work</a:t>
            </a:r>
            <a:endParaRPr lang="it-IT" kern="100" dirty="0">
              <a:solidFill>
                <a:schemeClr val="bg2">
                  <a:lumMod val="10000"/>
                </a:schemeClr>
              </a:solidFill>
              <a:latin typeface="Georgia" panose="02040502050405020303" pitchFamily="18" charset="0"/>
              <a:ea typeface="Calibri" panose="020F0502020204030204" pitchFamily="34" charset="0"/>
              <a:cs typeface="Times New Roman" panose="02020603050405020304" pitchFamily="18" charset="0"/>
            </a:endParaRPr>
          </a:p>
        </p:txBody>
      </p:sp>
      <p:sp>
        <p:nvSpPr>
          <p:cNvPr id="2" name="Segnaposto data 1">
            <a:extLst>
              <a:ext uri="{FF2B5EF4-FFF2-40B4-BE49-F238E27FC236}">
                <a16:creationId xmlns:a16="http://schemas.microsoft.com/office/drawing/2014/main" id="{AC50A74B-2487-4A98-CFDF-D534D6306C38}"/>
              </a:ext>
            </a:extLst>
          </p:cNvPr>
          <p:cNvSpPr>
            <a:spLocks noGrp="1"/>
          </p:cNvSpPr>
          <p:nvPr>
            <p:ph type="dt" sz="half" idx="10"/>
          </p:nvPr>
        </p:nvSpPr>
        <p:spPr/>
        <p:txBody>
          <a:bodyPr/>
          <a:lstStyle/>
          <a:p>
            <a:pPr rtl="0"/>
            <a:r>
              <a:rPr lang="it-IT" noProof="0"/>
              <a:t>20/06/2023</a:t>
            </a:r>
          </a:p>
        </p:txBody>
      </p:sp>
      <p:sp>
        <p:nvSpPr>
          <p:cNvPr id="3" name="Segnaposto numero diapositiva 2">
            <a:extLst>
              <a:ext uri="{FF2B5EF4-FFF2-40B4-BE49-F238E27FC236}">
                <a16:creationId xmlns:a16="http://schemas.microsoft.com/office/drawing/2014/main" id="{7591D270-E779-3605-ECB4-A922B944B35A}"/>
              </a:ext>
            </a:extLst>
          </p:cNvPr>
          <p:cNvSpPr>
            <a:spLocks noGrp="1"/>
          </p:cNvSpPr>
          <p:nvPr>
            <p:ph type="sldNum" sz="quarter" idx="12"/>
          </p:nvPr>
        </p:nvSpPr>
        <p:spPr/>
        <p:txBody>
          <a:bodyPr/>
          <a:lstStyle/>
          <a:p>
            <a:pPr rtl="0"/>
            <a:fld id="{D8DA9DAA-006C-4F4B-980E-E3DF019B24E2}" type="slidenum">
              <a:rPr lang="it-IT" noProof="0" smtClean="0"/>
              <a:t>2</a:t>
            </a:fld>
            <a:endParaRPr lang="it-IT" noProof="0"/>
          </a:p>
        </p:txBody>
      </p:sp>
    </p:spTree>
    <p:extLst>
      <p:ext uri="{BB962C8B-B14F-4D97-AF65-F5344CB8AC3E}">
        <p14:creationId xmlns:p14="http://schemas.microsoft.com/office/powerpoint/2010/main" val="2798010488"/>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40000"/>
                <a:lumOff val="60000"/>
              </a:schemeClr>
            </a:gs>
            <a:gs pos="0">
              <a:schemeClr val="accent2">
                <a:alpha val="0"/>
              </a:schemeClr>
            </a:gs>
          </a:gsLst>
          <a:lin ang="2700000" scaled="1"/>
        </a:gradFill>
        <a:effectLst/>
      </p:bgPr>
    </p:bg>
    <p:spTree>
      <p:nvGrpSpPr>
        <p:cNvPr id="1" name=""/>
        <p:cNvGrpSpPr/>
        <p:nvPr/>
      </p:nvGrpSpPr>
      <p:grpSpPr>
        <a:xfrm>
          <a:off x="0" y="0"/>
          <a:ext cx="0" cy="0"/>
          <a:chOff x="0" y="0"/>
          <a:chExt cx="0" cy="0"/>
        </a:xfrm>
      </p:grpSpPr>
      <p:sp>
        <p:nvSpPr>
          <p:cNvPr id="6" name="Sottotitolo 2">
            <a:extLst>
              <a:ext uri="{FF2B5EF4-FFF2-40B4-BE49-F238E27FC236}">
                <a16:creationId xmlns:a16="http://schemas.microsoft.com/office/drawing/2014/main" id="{8A4B79A6-26F1-C0E2-CB14-0D4194E35A59}"/>
              </a:ext>
            </a:extLst>
          </p:cNvPr>
          <p:cNvSpPr txBox="1">
            <a:spLocks/>
          </p:cNvSpPr>
          <p:nvPr/>
        </p:nvSpPr>
        <p:spPr>
          <a:xfrm>
            <a:off x="4822898" y="6509768"/>
            <a:ext cx="2546203" cy="202773"/>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762000" eaLnBrk="0" hangingPunct="0"/>
            <a:r>
              <a:rPr lang="en-US" sz="1000" kern="100" dirty="0">
                <a:solidFill>
                  <a:schemeClr val="tx1">
                    <a:lumMod val="65000"/>
                    <a:lumOff val="35000"/>
                  </a:schemeClr>
                </a:solidFill>
                <a:effectLst/>
                <a:latin typeface="Georgia" panose="02040502050405020303" pitchFamily="18" charset="0"/>
                <a:ea typeface="Calibri" panose="020F0502020204030204" pitchFamily="34" charset="0"/>
                <a:cs typeface="Times New Roman" panose="02020603050405020304" pitchFamily="18" charset="0"/>
              </a:rPr>
              <a:t>Healthcare Industry</a:t>
            </a:r>
            <a:r>
              <a:rPr lang="it-IT" sz="1000" dirty="0">
                <a:solidFill>
                  <a:schemeClr val="tx1">
                    <a:lumMod val="65000"/>
                    <a:lumOff val="35000"/>
                  </a:schemeClr>
                </a:solidFill>
                <a:latin typeface="Georgia" panose="02040502050405020303" pitchFamily="18" charset="0"/>
              </a:rPr>
              <a:t> – Digital Healthcare</a:t>
            </a:r>
            <a:endParaRPr lang="en-US" sz="1000" dirty="0">
              <a:solidFill>
                <a:schemeClr val="tx1">
                  <a:lumMod val="65000"/>
                  <a:lumOff val="35000"/>
                </a:schemeClr>
              </a:solidFill>
              <a:latin typeface="Georgia" panose="02040502050405020303" pitchFamily="18" charset="0"/>
            </a:endParaRPr>
          </a:p>
          <a:p>
            <a:pPr algn="l" defTabSz="762000" eaLnBrk="0" hangingPunct="0">
              <a:lnSpc>
                <a:spcPct val="90000"/>
              </a:lnSpc>
            </a:pPr>
            <a:endParaRPr lang="en-US" sz="1000" dirty="0">
              <a:solidFill>
                <a:schemeClr val="tx1">
                  <a:lumMod val="65000"/>
                  <a:lumOff val="35000"/>
                </a:schemeClr>
              </a:solidFill>
              <a:latin typeface="Georgia" panose="02040502050405020303" pitchFamily="18" charset="0"/>
            </a:endParaRPr>
          </a:p>
        </p:txBody>
      </p:sp>
      <p:sp>
        <p:nvSpPr>
          <p:cNvPr id="9" name="Titolo 8">
            <a:extLst>
              <a:ext uri="{FF2B5EF4-FFF2-40B4-BE49-F238E27FC236}">
                <a16:creationId xmlns:a16="http://schemas.microsoft.com/office/drawing/2014/main" id="{BDDD4BA7-E168-8E41-2C99-83B5448F4B5F}"/>
              </a:ext>
            </a:extLst>
          </p:cNvPr>
          <p:cNvSpPr txBox="1">
            <a:spLocks/>
          </p:cNvSpPr>
          <p:nvPr/>
        </p:nvSpPr>
        <p:spPr>
          <a:xfrm>
            <a:off x="511012" y="310377"/>
            <a:ext cx="10515600" cy="107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3">
                    <a:lumMod val="50000"/>
                  </a:schemeClr>
                </a:solidFill>
                <a:latin typeface="Imprint MT Shadow" panose="04020605060303030202" pitchFamily="82" charset="0"/>
              </a:rPr>
              <a:t>2. Focus On Healthcare Unicorn</a:t>
            </a:r>
          </a:p>
        </p:txBody>
      </p:sp>
      <p:sp>
        <p:nvSpPr>
          <p:cNvPr id="4" name="CasellaDiTesto 3">
            <a:extLst>
              <a:ext uri="{FF2B5EF4-FFF2-40B4-BE49-F238E27FC236}">
                <a16:creationId xmlns:a16="http://schemas.microsoft.com/office/drawing/2014/main" id="{77801732-2394-D21C-A41F-5202486566EE}"/>
              </a:ext>
            </a:extLst>
          </p:cNvPr>
          <p:cNvSpPr txBox="1"/>
          <p:nvPr/>
        </p:nvSpPr>
        <p:spPr>
          <a:xfrm>
            <a:off x="1165387" y="1050654"/>
            <a:ext cx="9360151" cy="668196"/>
          </a:xfrm>
          <a:prstGeom prst="rect">
            <a:avLst/>
          </a:prstGeom>
          <a:noFill/>
        </p:spPr>
        <p:txBody>
          <a:bodyPr wrap="square">
            <a:spAutoFit/>
          </a:bodyPr>
          <a:lstStyle/>
          <a:p>
            <a:pPr algn="l">
              <a:lnSpc>
                <a:spcPct val="150000"/>
              </a:lnSpc>
            </a:pPr>
            <a:r>
              <a:rPr lang="it-IT" sz="2800" dirty="0" err="1">
                <a:solidFill>
                  <a:schemeClr val="accent3">
                    <a:lumMod val="50000"/>
                  </a:schemeClr>
                </a:solidFill>
                <a:latin typeface="Imprint MT Shadow" panose="04020605060303030202" pitchFamily="82" charset="0"/>
              </a:rPr>
              <a:t>Doctolib</a:t>
            </a:r>
            <a:r>
              <a:rPr lang="it-IT" sz="2800" dirty="0">
                <a:solidFill>
                  <a:schemeClr val="accent3">
                    <a:lumMod val="50000"/>
                  </a:schemeClr>
                </a:solidFill>
                <a:latin typeface="Imprint MT Shadow" panose="04020605060303030202" pitchFamily="82" charset="0"/>
              </a:rPr>
              <a:t> – SWOT Analysis</a:t>
            </a:r>
          </a:p>
        </p:txBody>
      </p:sp>
      <p:sp>
        <p:nvSpPr>
          <p:cNvPr id="8" name="Rettangolo 7">
            <a:extLst>
              <a:ext uri="{FF2B5EF4-FFF2-40B4-BE49-F238E27FC236}">
                <a16:creationId xmlns:a16="http://schemas.microsoft.com/office/drawing/2014/main" id="{3B93A3CD-7BCE-B41D-7C4B-33F7B7CF2389}"/>
              </a:ext>
            </a:extLst>
          </p:cNvPr>
          <p:cNvSpPr/>
          <p:nvPr/>
        </p:nvSpPr>
        <p:spPr>
          <a:xfrm>
            <a:off x="6022818" y="2182454"/>
            <a:ext cx="3953174" cy="1843198"/>
          </a:xfrm>
          <a:prstGeom prst="rect">
            <a:avLst/>
          </a:prstGeom>
          <a:solidFill>
            <a:srgbClr val="FFD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535B97B9-8D76-FDB0-A06A-11786762337C}"/>
              </a:ext>
            </a:extLst>
          </p:cNvPr>
          <p:cNvSpPr/>
          <p:nvPr/>
        </p:nvSpPr>
        <p:spPr>
          <a:xfrm>
            <a:off x="1938617" y="2182454"/>
            <a:ext cx="3953174" cy="1834351"/>
          </a:xfrm>
          <a:prstGeom prst="rect">
            <a:avLst/>
          </a:prstGeom>
          <a:solidFill>
            <a:srgbClr val="8F9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B3D9B399-7D03-792C-8A5F-64A237263B3D}"/>
              </a:ext>
            </a:extLst>
          </p:cNvPr>
          <p:cNvSpPr/>
          <p:nvPr/>
        </p:nvSpPr>
        <p:spPr>
          <a:xfrm>
            <a:off x="6031967" y="4175442"/>
            <a:ext cx="3953174" cy="1791419"/>
          </a:xfrm>
          <a:prstGeom prst="rect">
            <a:avLst/>
          </a:prstGeom>
          <a:solidFill>
            <a:srgbClr val="FF9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 name="Connettore 2 11">
            <a:extLst>
              <a:ext uri="{FF2B5EF4-FFF2-40B4-BE49-F238E27FC236}">
                <a16:creationId xmlns:a16="http://schemas.microsoft.com/office/drawing/2014/main" id="{4F9D6DD9-C4D0-0587-F458-15413E1DFF34}"/>
              </a:ext>
            </a:extLst>
          </p:cNvPr>
          <p:cNvCxnSpPr>
            <a:cxnSpLocks/>
          </p:cNvCxnSpPr>
          <p:nvPr/>
        </p:nvCxnSpPr>
        <p:spPr>
          <a:xfrm flipV="1">
            <a:off x="5947854" y="1633591"/>
            <a:ext cx="0" cy="43957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63CC08C2-50C0-F093-35D9-D1B2FF951ACF}"/>
              </a:ext>
            </a:extLst>
          </p:cNvPr>
          <p:cNvCxnSpPr>
            <a:cxnSpLocks/>
          </p:cNvCxnSpPr>
          <p:nvPr/>
        </p:nvCxnSpPr>
        <p:spPr>
          <a:xfrm>
            <a:off x="1938617" y="4099254"/>
            <a:ext cx="894171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48856ED6-C564-A172-0E61-1706285252D0}"/>
              </a:ext>
            </a:extLst>
          </p:cNvPr>
          <p:cNvSpPr txBox="1"/>
          <p:nvPr/>
        </p:nvSpPr>
        <p:spPr>
          <a:xfrm>
            <a:off x="4884422" y="2985714"/>
            <a:ext cx="967921" cy="923330"/>
          </a:xfrm>
          <a:prstGeom prst="rect">
            <a:avLst/>
          </a:prstGeom>
          <a:noFill/>
        </p:spPr>
        <p:txBody>
          <a:bodyPr wrap="square" rtlCol="0">
            <a:spAutoFit/>
          </a:bodyPr>
          <a:lstStyle/>
          <a:p>
            <a:pPr algn="ctr"/>
            <a:r>
              <a:rPr lang="it-IT" sz="5400" b="1" dirty="0">
                <a:latin typeface="Georgia" panose="02040502050405020303" pitchFamily="18" charset="0"/>
              </a:rPr>
              <a:t>S</a:t>
            </a:r>
          </a:p>
        </p:txBody>
      </p:sp>
      <p:pic>
        <p:nvPicPr>
          <p:cNvPr id="21" name="Immagine 20" descr="Immagine che contiene Carattere, logo, Elementi grafici, testo&#10;&#10;Descrizione generata automaticamente">
            <a:extLst>
              <a:ext uri="{FF2B5EF4-FFF2-40B4-BE49-F238E27FC236}">
                <a16:creationId xmlns:a16="http://schemas.microsoft.com/office/drawing/2014/main" id="{87FD001D-E73F-E1A7-C58E-31A07EDB9B2C}"/>
              </a:ext>
            </a:extLst>
          </p:cNvPr>
          <p:cNvPicPr>
            <a:picLocks noChangeAspect="1"/>
          </p:cNvPicPr>
          <p:nvPr/>
        </p:nvPicPr>
        <p:blipFill>
          <a:blip r:embed="rId3"/>
          <a:stretch>
            <a:fillRect/>
          </a:stretch>
        </p:blipFill>
        <p:spPr>
          <a:xfrm>
            <a:off x="10525538" y="290671"/>
            <a:ext cx="1098717" cy="1094081"/>
          </a:xfrm>
          <a:prstGeom prst="ellipse">
            <a:avLst/>
          </a:prstGeom>
          <a:ln w="381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3" name="Rettangolo 22">
            <a:extLst>
              <a:ext uri="{FF2B5EF4-FFF2-40B4-BE49-F238E27FC236}">
                <a16:creationId xmlns:a16="http://schemas.microsoft.com/office/drawing/2014/main" id="{64682F3B-F31A-7D25-BA98-750B76609030}"/>
              </a:ext>
            </a:extLst>
          </p:cNvPr>
          <p:cNvSpPr/>
          <p:nvPr/>
        </p:nvSpPr>
        <p:spPr>
          <a:xfrm>
            <a:off x="1938617" y="4175442"/>
            <a:ext cx="3953174" cy="1791419"/>
          </a:xfrm>
          <a:prstGeom prst="rect">
            <a:avLst/>
          </a:prstGeom>
          <a:solidFill>
            <a:srgbClr val="6DFF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CasellaDiTesto 31">
            <a:extLst>
              <a:ext uri="{FF2B5EF4-FFF2-40B4-BE49-F238E27FC236}">
                <a16:creationId xmlns:a16="http://schemas.microsoft.com/office/drawing/2014/main" id="{4F6E5A82-3F8E-CDCF-DF5B-A74D50BD1ECA}"/>
              </a:ext>
            </a:extLst>
          </p:cNvPr>
          <p:cNvSpPr txBox="1"/>
          <p:nvPr/>
        </p:nvSpPr>
        <p:spPr>
          <a:xfrm>
            <a:off x="6095999" y="2985714"/>
            <a:ext cx="967921" cy="923330"/>
          </a:xfrm>
          <a:prstGeom prst="rect">
            <a:avLst/>
          </a:prstGeom>
          <a:noFill/>
        </p:spPr>
        <p:txBody>
          <a:bodyPr wrap="square" rtlCol="0">
            <a:spAutoFit/>
          </a:bodyPr>
          <a:lstStyle/>
          <a:p>
            <a:pPr algn="ctr"/>
            <a:r>
              <a:rPr lang="it-IT" sz="5400" b="1" dirty="0">
                <a:latin typeface="Georgia" panose="02040502050405020303" pitchFamily="18" charset="0"/>
              </a:rPr>
              <a:t>W</a:t>
            </a:r>
          </a:p>
        </p:txBody>
      </p:sp>
      <p:sp>
        <p:nvSpPr>
          <p:cNvPr id="33" name="CasellaDiTesto 32">
            <a:extLst>
              <a:ext uri="{FF2B5EF4-FFF2-40B4-BE49-F238E27FC236}">
                <a16:creationId xmlns:a16="http://schemas.microsoft.com/office/drawing/2014/main" id="{EBB28663-C849-1892-F7CB-065D4C90839E}"/>
              </a:ext>
            </a:extLst>
          </p:cNvPr>
          <p:cNvSpPr txBox="1"/>
          <p:nvPr/>
        </p:nvSpPr>
        <p:spPr>
          <a:xfrm>
            <a:off x="6095999" y="4106894"/>
            <a:ext cx="967921" cy="923330"/>
          </a:xfrm>
          <a:prstGeom prst="rect">
            <a:avLst/>
          </a:prstGeom>
          <a:noFill/>
        </p:spPr>
        <p:txBody>
          <a:bodyPr wrap="square" rtlCol="0">
            <a:spAutoFit/>
          </a:bodyPr>
          <a:lstStyle/>
          <a:p>
            <a:pPr algn="ctr"/>
            <a:r>
              <a:rPr lang="it-IT" sz="5400" b="1" dirty="0">
                <a:latin typeface="Georgia" panose="02040502050405020303" pitchFamily="18" charset="0"/>
              </a:rPr>
              <a:t>T</a:t>
            </a:r>
          </a:p>
        </p:txBody>
      </p:sp>
      <p:sp>
        <p:nvSpPr>
          <p:cNvPr id="34" name="CasellaDiTesto 33">
            <a:extLst>
              <a:ext uri="{FF2B5EF4-FFF2-40B4-BE49-F238E27FC236}">
                <a16:creationId xmlns:a16="http://schemas.microsoft.com/office/drawing/2014/main" id="{3FECDA5E-3ABE-872B-262C-48B87E0F8F49}"/>
              </a:ext>
            </a:extLst>
          </p:cNvPr>
          <p:cNvSpPr txBox="1"/>
          <p:nvPr/>
        </p:nvSpPr>
        <p:spPr>
          <a:xfrm>
            <a:off x="4884421" y="4106894"/>
            <a:ext cx="967921" cy="923330"/>
          </a:xfrm>
          <a:prstGeom prst="rect">
            <a:avLst/>
          </a:prstGeom>
          <a:noFill/>
        </p:spPr>
        <p:txBody>
          <a:bodyPr wrap="square" rtlCol="0">
            <a:spAutoFit/>
          </a:bodyPr>
          <a:lstStyle/>
          <a:p>
            <a:pPr algn="ctr"/>
            <a:r>
              <a:rPr lang="it-IT" sz="5400" b="1" dirty="0">
                <a:latin typeface="Georgia" panose="02040502050405020303" pitchFamily="18" charset="0"/>
              </a:rPr>
              <a:t>O</a:t>
            </a:r>
          </a:p>
        </p:txBody>
      </p:sp>
      <p:sp>
        <p:nvSpPr>
          <p:cNvPr id="35" name="CasellaDiTesto 34">
            <a:extLst>
              <a:ext uri="{FF2B5EF4-FFF2-40B4-BE49-F238E27FC236}">
                <a16:creationId xmlns:a16="http://schemas.microsoft.com/office/drawing/2014/main" id="{9010CA3C-AFE3-788D-16F7-24098FEBBEA6}"/>
              </a:ext>
            </a:extLst>
          </p:cNvPr>
          <p:cNvSpPr txBox="1"/>
          <p:nvPr/>
        </p:nvSpPr>
        <p:spPr>
          <a:xfrm>
            <a:off x="2216008" y="2442807"/>
            <a:ext cx="2948274" cy="1077154"/>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100" b="1" dirty="0">
                <a:solidFill>
                  <a:schemeClr val="tx1">
                    <a:lumMod val="65000"/>
                    <a:lumOff val="35000"/>
                  </a:schemeClr>
                </a:solidFill>
                <a:latin typeface="Georgia" panose="02040502050405020303" pitchFamily="18" charset="0"/>
              </a:rPr>
              <a:t>Consolidated Platform</a:t>
            </a:r>
          </a:p>
          <a:p>
            <a:pPr marL="171450" indent="-171450">
              <a:lnSpc>
                <a:spcPct val="150000"/>
              </a:lnSpc>
              <a:buFont typeface="Arial" panose="020B0604020202020204" pitchFamily="34" charset="0"/>
              <a:buChar char="•"/>
            </a:pPr>
            <a:r>
              <a:rPr lang="en-US" sz="1100" b="1" dirty="0">
                <a:solidFill>
                  <a:schemeClr val="tx1">
                    <a:lumMod val="65000"/>
                    <a:lumOff val="35000"/>
                  </a:schemeClr>
                </a:solidFill>
                <a:latin typeface="Georgia" panose="02040502050405020303" pitchFamily="18" charset="0"/>
              </a:rPr>
              <a:t>Wide Network of Specialist Doctors</a:t>
            </a:r>
          </a:p>
          <a:p>
            <a:pPr marL="171450" indent="-171450">
              <a:lnSpc>
                <a:spcPct val="150000"/>
              </a:lnSpc>
              <a:buFont typeface="Arial" panose="020B0604020202020204" pitchFamily="34" charset="0"/>
              <a:buChar char="•"/>
            </a:pPr>
            <a:r>
              <a:rPr lang="en-US" sz="1100" b="1" dirty="0">
                <a:solidFill>
                  <a:schemeClr val="tx1">
                    <a:lumMod val="65000"/>
                    <a:lumOff val="35000"/>
                  </a:schemeClr>
                </a:solidFill>
                <a:latin typeface="Georgia" panose="02040502050405020303" pitchFamily="18" charset="0"/>
              </a:rPr>
              <a:t>Extensive Geographical Coverage</a:t>
            </a:r>
          </a:p>
          <a:p>
            <a:pPr marL="171450" indent="-171450">
              <a:lnSpc>
                <a:spcPct val="150000"/>
              </a:lnSpc>
              <a:buFont typeface="Arial" panose="020B0604020202020204" pitchFamily="34" charset="0"/>
              <a:buChar char="•"/>
            </a:pPr>
            <a:r>
              <a:rPr lang="en-US" sz="1100" b="1" dirty="0">
                <a:solidFill>
                  <a:schemeClr val="tx1">
                    <a:lumMod val="65000"/>
                    <a:lumOff val="35000"/>
                  </a:schemeClr>
                </a:solidFill>
                <a:latin typeface="Georgia" panose="02040502050405020303" pitchFamily="18" charset="0"/>
              </a:rPr>
              <a:t>Good Reputation and Trust</a:t>
            </a:r>
            <a:endParaRPr lang="it-IT" sz="1100" b="1" dirty="0">
              <a:solidFill>
                <a:schemeClr val="tx1">
                  <a:lumMod val="65000"/>
                  <a:lumOff val="35000"/>
                </a:schemeClr>
              </a:solidFill>
              <a:latin typeface="Georgia" panose="02040502050405020303" pitchFamily="18" charset="0"/>
            </a:endParaRPr>
          </a:p>
        </p:txBody>
      </p:sp>
      <p:sp>
        <p:nvSpPr>
          <p:cNvPr id="36" name="CasellaDiTesto 35">
            <a:extLst>
              <a:ext uri="{FF2B5EF4-FFF2-40B4-BE49-F238E27FC236}">
                <a16:creationId xmlns:a16="http://schemas.microsoft.com/office/drawing/2014/main" id="{D4D3C923-8276-FF48-A2C7-86A3BAE460D1}"/>
              </a:ext>
            </a:extLst>
          </p:cNvPr>
          <p:cNvSpPr txBox="1"/>
          <p:nvPr/>
        </p:nvSpPr>
        <p:spPr>
          <a:xfrm>
            <a:off x="7212959" y="2399490"/>
            <a:ext cx="2744133" cy="133107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100" b="1" dirty="0">
                <a:solidFill>
                  <a:schemeClr val="tx1">
                    <a:lumMod val="65000"/>
                    <a:lumOff val="35000"/>
                  </a:schemeClr>
                </a:solidFill>
                <a:latin typeface="Georgia" panose="02040502050405020303" pitchFamily="18" charset="0"/>
              </a:rPr>
              <a:t>Internet connectivity dependency</a:t>
            </a:r>
          </a:p>
          <a:p>
            <a:pPr marL="171450" indent="-171450">
              <a:lnSpc>
                <a:spcPct val="150000"/>
              </a:lnSpc>
              <a:buFont typeface="Arial" panose="020B0604020202020204" pitchFamily="34" charset="0"/>
              <a:buChar char="•"/>
            </a:pPr>
            <a:r>
              <a:rPr lang="en-US" sz="1100" b="1" dirty="0">
                <a:solidFill>
                  <a:schemeClr val="tx1">
                    <a:lumMod val="65000"/>
                    <a:lumOff val="35000"/>
                  </a:schemeClr>
                </a:solidFill>
                <a:latin typeface="Georgia" panose="02040502050405020303" pitchFamily="18" charset="0"/>
              </a:rPr>
              <a:t>Linguistic and cultural limitations</a:t>
            </a:r>
          </a:p>
          <a:p>
            <a:pPr marL="171450" indent="-171450">
              <a:lnSpc>
                <a:spcPct val="150000"/>
              </a:lnSpc>
              <a:buFont typeface="Arial" panose="020B0604020202020204" pitchFamily="34" charset="0"/>
              <a:buChar char="•"/>
            </a:pPr>
            <a:r>
              <a:rPr lang="en-US" sz="1100" b="1" dirty="0">
                <a:solidFill>
                  <a:schemeClr val="tx1">
                    <a:lumMod val="65000"/>
                    <a:lumOff val="35000"/>
                  </a:schemeClr>
                </a:solidFill>
                <a:latin typeface="Georgia" panose="02040502050405020303" pitchFamily="18" charset="0"/>
              </a:rPr>
              <a:t>Growing competition</a:t>
            </a:r>
            <a:endParaRPr lang="it-IT" sz="1100" b="1" dirty="0">
              <a:solidFill>
                <a:schemeClr val="tx1">
                  <a:lumMod val="65000"/>
                  <a:lumOff val="35000"/>
                </a:schemeClr>
              </a:solidFill>
              <a:latin typeface="Georgia" panose="02040502050405020303" pitchFamily="18" charset="0"/>
            </a:endParaRPr>
          </a:p>
        </p:txBody>
      </p:sp>
      <p:sp>
        <p:nvSpPr>
          <p:cNvPr id="37" name="CasellaDiTesto 36">
            <a:extLst>
              <a:ext uri="{FF2B5EF4-FFF2-40B4-BE49-F238E27FC236}">
                <a16:creationId xmlns:a16="http://schemas.microsoft.com/office/drawing/2014/main" id="{7AFD428A-88C8-CB6C-E51C-D35471B55C7E}"/>
              </a:ext>
            </a:extLst>
          </p:cNvPr>
          <p:cNvSpPr txBox="1"/>
          <p:nvPr/>
        </p:nvSpPr>
        <p:spPr>
          <a:xfrm>
            <a:off x="2227603" y="4501562"/>
            <a:ext cx="2744133" cy="82323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100" b="1" dirty="0">
                <a:solidFill>
                  <a:schemeClr val="tx1">
                    <a:lumMod val="65000"/>
                    <a:lumOff val="35000"/>
                  </a:schemeClr>
                </a:solidFill>
                <a:latin typeface="Georgia" panose="02040502050405020303" pitchFamily="18" charset="0"/>
              </a:rPr>
              <a:t>Growing market</a:t>
            </a:r>
          </a:p>
          <a:p>
            <a:pPr marL="171450" indent="-171450">
              <a:lnSpc>
                <a:spcPct val="150000"/>
              </a:lnSpc>
              <a:buFont typeface="Arial" panose="020B0604020202020204" pitchFamily="34" charset="0"/>
              <a:buChar char="•"/>
            </a:pPr>
            <a:r>
              <a:rPr lang="en-US" sz="1100" b="1" dirty="0">
                <a:solidFill>
                  <a:schemeClr val="tx1">
                    <a:lumMod val="65000"/>
                    <a:lumOff val="35000"/>
                  </a:schemeClr>
                </a:solidFill>
                <a:latin typeface="Georgia" panose="02040502050405020303" pitchFamily="18" charset="0"/>
              </a:rPr>
              <a:t>International expansion</a:t>
            </a:r>
          </a:p>
          <a:p>
            <a:pPr marL="171450" indent="-171450">
              <a:lnSpc>
                <a:spcPct val="150000"/>
              </a:lnSpc>
              <a:buFont typeface="Arial" panose="020B0604020202020204" pitchFamily="34" charset="0"/>
              <a:buChar char="•"/>
            </a:pPr>
            <a:r>
              <a:rPr lang="en-US" sz="1100" b="1" dirty="0">
                <a:solidFill>
                  <a:schemeClr val="tx1">
                    <a:lumMod val="65000"/>
                    <a:lumOff val="35000"/>
                  </a:schemeClr>
                </a:solidFill>
                <a:latin typeface="Georgia" panose="02040502050405020303" pitchFamily="18" charset="0"/>
              </a:rPr>
              <a:t>Technological innovation</a:t>
            </a:r>
            <a:endParaRPr lang="it-IT" sz="1100" b="1" dirty="0">
              <a:solidFill>
                <a:schemeClr val="tx1">
                  <a:lumMod val="65000"/>
                  <a:lumOff val="35000"/>
                </a:schemeClr>
              </a:solidFill>
              <a:latin typeface="Georgia" panose="02040502050405020303" pitchFamily="18" charset="0"/>
            </a:endParaRPr>
          </a:p>
        </p:txBody>
      </p:sp>
      <p:sp>
        <p:nvSpPr>
          <p:cNvPr id="38" name="CasellaDiTesto 37">
            <a:extLst>
              <a:ext uri="{FF2B5EF4-FFF2-40B4-BE49-F238E27FC236}">
                <a16:creationId xmlns:a16="http://schemas.microsoft.com/office/drawing/2014/main" id="{006EEE0A-7A4A-86C6-127D-8705CD7D7872}"/>
              </a:ext>
            </a:extLst>
          </p:cNvPr>
          <p:cNvSpPr txBox="1"/>
          <p:nvPr/>
        </p:nvSpPr>
        <p:spPr>
          <a:xfrm>
            <a:off x="7176542" y="4542658"/>
            <a:ext cx="2744133" cy="82323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100" b="1" dirty="0">
                <a:solidFill>
                  <a:schemeClr val="tx1">
                    <a:lumMod val="65000"/>
                    <a:lumOff val="35000"/>
                  </a:schemeClr>
                </a:solidFill>
                <a:latin typeface="Georgia" panose="02040502050405020303" pitchFamily="18" charset="0"/>
              </a:rPr>
              <a:t>Regulation and compliance</a:t>
            </a:r>
          </a:p>
          <a:p>
            <a:pPr marL="171450" indent="-171450">
              <a:lnSpc>
                <a:spcPct val="150000"/>
              </a:lnSpc>
              <a:buFont typeface="Arial" panose="020B0604020202020204" pitchFamily="34" charset="0"/>
              <a:buChar char="•"/>
            </a:pPr>
            <a:r>
              <a:rPr lang="en-US" sz="1100" b="1" dirty="0">
                <a:solidFill>
                  <a:schemeClr val="tx1">
                    <a:lumMod val="65000"/>
                    <a:lumOff val="35000"/>
                  </a:schemeClr>
                </a:solidFill>
                <a:latin typeface="Georgia" panose="02040502050405020303" pitchFamily="18" charset="0"/>
              </a:rPr>
              <a:t>Data security</a:t>
            </a:r>
          </a:p>
          <a:p>
            <a:pPr marL="171450" indent="-171450">
              <a:lnSpc>
                <a:spcPct val="150000"/>
              </a:lnSpc>
              <a:buFont typeface="Arial" panose="020B0604020202020204" pitchFamily="34" charset="0"/>
              <a:buChar char="•"/>
            </a:pPr>
            <a:r>
              <a:rPr lang="en-US" sz="1100" b="1" dirty="0">
                <a:solidFill>
                  <a:schemeClr val="tx1">
                    <a:lumMod val="65000"/>
                    <a:lumOff val="35000"/>
                  </a:schemeClr>
                </a:solidFill>
                <a:latin typeface="Georgia" panose="02040502050405020303" pitchFamily="18" charset="0"/>
              </a:rPr>
              <a:t>Resistance to change</a:t>
            </a:r>
            <a:endParaRPr lang="it-IT" sz="1100" b="1" dirty="0">
              <a:solidFill>
                <a:schemeClr val="tx1">
                  <a:lumMod val="65000"/>
                  <a:lumOff val="35000"/>
                </a:schemeClr>
              </a:solidFill>
              <a:latin typeface="Georgia" panose="02040502050405020303" pitchFamily="18" charset="0"/>
            </a:endParaRPr>
          </a:p>
        </p:txBody>
      </p:sp>
      <p:sp>
        <p:nvSpPr>
          <p:cNvPr id="5" name="Segnaposto data 4">
            <a:extLst>
              <a:ext uri="{FF2B5EF4-FFF2-40B4-BE49-F238E27FC236}">
                <a16:creationId xmlns:a16="http://schemas.microsoft.com/office/drawing/2014/main" id="{A221553B-5B3E-F20C-28A6-E0FBC8F7CB9D}"/>
              </a:ext>
            </a:extLst>
          </p:cNvPr>
          <p:cNvSpPr>
            <a:spLocks noGrp="1"/>
          </p:cNvSpPr>
          <p:nvPr>
            <p:ph type="dt" sz="half" idx="10"/>
          </p:nvPr>
        </p:nvSpPr>
        <p:spPr/>
        <p:txBody>
          <a:bodyPr/>
          <a:lstStyle/>
          <a:p>
            <a:pPr rtl="0"/>
            <a:r>
              <a:rPr lang="it-IT" noProof="0"/>
              <a:t>20/06/2023</a:t>
            </a:r>
          </a:p>
        </p:txBody>
      </p:sp>
      <p:sp>
        <p:nvSpPr>
          <p:cNvPr id="7" name="Segnaposto numero diapositiva 6">
            <a:extLst>
              <a:ext uri="{FF2B5EF4-FFF2-40B4-BE49-F238E27FC236}">
                <a16:creationId xmlns:a16="http://schemas.microsoft.com/office/drawing/2014/main" id="{94C0F41A-7908-1BA8-0BF2-5E59CB07703A}"/>
              </a:ext>
            </a:extLst>
          </p:cNvPr>
          <p:cNvSpPr>
            <a:spLocks noGrp="1"/>
          </p:cNvSpPr>
          <p:nvPr>
            <p:ph type="sldNum" sz="quarter" idx="12"/>
          </p:nvPr>
        </p:nvSpPr>
        <p:spPr/>
        <p:txBody>
          <a:bodyPr/>
          <a:lstStyle/>
          <a:p>
            <a:pPr rtl="0"/>
            <a:fld id="{D8DA9DAA-006C-4F4B-980E-E3DF019B24E2}" type="slidenum">
              <a:rPr lang="it-IT" noProof="0" smtClean="0"/>
              <a:t>20</a:t>
            </a:fld>
            <a:endParaRPr lang="it-IT" noProof="0"/>
          </a:p>
        </p:txBody>
      </p:sp>
    </p:spTree>
    <p:extLst>
      <p:ext uri="{BB962C8B-B14F-4D97-AF65-F5344CB8AC3E}">
        <p14:creationId xmlns:p14="http://schemas.microsoft.com/office/powerpoint/2010/main" val="1532014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40000"/>
                <a:lumOff val="60000"/>
              </a:schemeClr>
            </a:gs>
            <a:gs pos="0">
              <a:schemeClr val="accent2">
                <a:alpha val="0"/>
              </a:schemeClr>
            </a:gs>
          </a:gsLst>
          <a:lin ang="2700000" scaled="1"/>
        </a:gradFill>
        <a:effectLst/>
      </p:bgPr>
    </p:bg>
    <p:spTree>
      <p:nvGrpSpPr>
        <p:cNvPr id="1" name=""/>
        <p:cNvGrpSpPr/>
        <p:nvPr/>
      </p:nvGrpSpPr>
      <p:grpSpPr>
        <a:xfrm>
          <a:off x="0" y="0"/>
          <a:ext cx="0" cy="0"/>
          <a:chOff x="0" y="0"/>
          <a:chExt cx="0" cy="0"/>
        </a:xfrm>
      </p:grpSpPr>
      <p:sp>
        <p:nvSpPr>
          <p:cNvPr id="6" name="Sottotitolo 2">
            <a:extLst>
              <a:ext uri="{FF2B5EF4-FFF2-40B4-BE49-F238E27FC236}">
                <a16:creationId xmlns:a16="http://schemas.microsoft.com/office/drawing/2014/main" id="{8A4B79A6-26F1-C0E2-CB14-0D4194E35A59}"/>
              </a:ext>
            </a:extLst>
          </p:cNvPr>
          <p:cNvSpPr txBox="1">
            <a:spLocks/>
          </p:cNvSpPr>
          <p:nvPr/>
        </p:nvSpPr>
        <p:spPr>
          <a:xfrm>
            <a:off x="4822898" y="6509768"/>
            <a:ext cx="2546203" cy="202773"/>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762000" eaLnBrk="0" hangingPunct="0"/>
            <a:r>
              <a:rPr lang="en-US" sz="1000" kern="100" dirty="0">
                <a:solidFill>
                  <a:schemeClr val="tx1">
                    <a:lumMod val="65000"/>
                    <a:lumOff val="35000"/>
                  </a:schemeClr>
                </a:solidFill>
                <a:effectLst/>
                <a:latin typeface="Georgia" panose="02040502050405020303" pitchFamily="18" charset="0"/>
                <a:ea typeface="Calibri" panose="020F0502020204030204" pitchFamily="34" charset="0"/>
                <a:cs typeface="Times New Roman" panose="02020603050405020304" pitchFamily="18" charset="0"/>
              </a:rPr>
              <a:t>Healthcare Industry</a:t>
            </a:r>
            <a:r>
              <a:rPr lang="it-IT" sz="1000" dirty="0">
                <a:solidFill>
                  <a:schemeClr val="tx1">
                    <a:lumMod val="65000"/>
                    <a:lumOff val="35000"/>
                  </a:schemeClr>
                </a:solidFill>
                <a:latin typeface="Georgia" panose="02040502050405020303" pitchFamily="18" charset="0"/>
              </a:rPr>
              <a:t> – Digital Healthcare</a:t>
            </a:r>
            <a:endParaRPr lang="en-US" sz="1000" dirty="0">
              <a:solidFill>
                <a:schemeClr val="tx1">
                  <a:lumMod val="65000"/>
                  <a:lumOff val="35000"/>
                </a:schemeClr>
              </a:solidFill>
              <a:latin typeface="Georgia" panose="02040502050405020303" pitchFamily="18" charset="0"/>
            </a:endParaRPr>
          </a:p>
          <a:p>
            <a:pPr algn="l" defTabSz="762000" eaLnBrk="0" hangingPunct="0">
              <a:lnSpc>
                <a:spcPct val="90000"/>
              </a:lnSpc>
            </a:pPr>
            <a:endParaRPr lang="en-US" sz="1000" dirty="0">
              <a:solidFill>
                <a:schemeClr val="tx1">
                  <a:lumMod val="65000"/>
                  <a:lumOff val="35000"/>
                </a:schemeClr>
              </a:solidFill>
              <a:latin typeface="Georgia" panose="02040502050405020303" pitchFamily="18" charset="0"/>
            </a:endParaRPr>
          </a:p>
        </p:txBody>
      </p:sp>
      <p:sp>
        <p:nvSpPr>
          <p:cNvPr id="9" name="Titolo 8">
            <a:extLst>
              <a:ext uri="{FF2B5EF4-FFF2-40B4-BE49-F238E27FC236}">
                <a16:creationId xmlns:a16="http://schemas.microsoft.com/office/drawing/2014/main" id="{BDDD4BA7-E168-8E41-2C99-83B5448F4B5F}"/>
              </a:ext>
            </a:extLst>
          </p:cNvPr>
          <p:cNvSpPr txBox="1">
            <a:spLocks/>
          </p:cNvSpPr>
          <p:nvPr/>
        </p:nvSpPr>
        <p:spPr>
          <a:xfrm>
            <a:off x="511012" y="310377"/>
            <a:ext cx="10515600" cy="107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3">
                    <a:lumMod val="50000"/>
                  </a:schemeClr>
                </a:solidFill>
                <a:latin typeface="Imprint MT Shadow" panose="04020605060303030202" pitchFamily="82" charset="0"/>
              </a:rPr>
              <a:t>2. Focus On Healthcare Unicorn</a:t>
            </a:r>
          </a:p>
        </p:txBody>
      </p:sp>
      <p:sp>
        <p:nvSpPr>
          <p:cNvPr id="4" name="CasellaDiTesto 3">
            <a:extLst>
              <a:ext uri="{FF2B5EF4-FFF2-40B4-BE49-F238E27FC236}">
                <a16:creationId xmlns:a16="http://schemas.microsoft.com/office/drawing/2014/main" id="{77801732-2394-D21C-A41F-5202486566EE}"/>
              </a:ext>
            </a:extLst>
          </p:cNvPr>
          <p:cNvSpPr txBox="1"/>
          <p:nvPr/>
        </p:nvSpPr>
        <p:spPr>
          <a:xfrm>
            <a:off x="1165387" y="1050654"/>
            <a:ext cx="9360151" cy="668196"/>
          </a:xfrm>
          <a:prstGeom prst="rect">
            <a:avLst/>
          </a:prstGeom>
          <a:noFill/>
        </p:spPr>
        <p:txBody>
          <a:bodyPr wrap="square">
            <a:spAutoFit/>
          </a:bodyPr>
          <a:lstStyle/>
          <a:p>
            <a:pPr algn="l">
              <a:lnSpc>
                <a:spcPct val="150000"/>
              </a:lnSpc>
            </a:pPr>
            <a:r>
              <a:rPr lang="it-IT" sz="2800" dirty="0" err="1">
                <a:solidFill>
                  <a:schemeClr val="accent3">
                    <a:lumMod val="50000"/>
                  </a:schemeClr>
                </a:solidFill>
                <a:latin typeface="Imprint MT Shadow" panose="04020605060303030202" pitchFamily="82" charset="0"/>
              </a:rPr>
              <a:t>Doctolib</a:t>
            </a:r>
            <a:r>
              <a:rPr lang="it-IT" sz="2800" dirty="0">
                <a:solidFill>
                  <a:schemeClr val="accent3">
                    <a:lumMod val="50000"/>
                  </a:schemeClr>
                </a:solidFill>
                <a:latin typeface="Imprint MT Shadow" panose="04020605060303030202" pitchFamily="82" charset="0"/>
              </a:rPr>
              <a:t> – Model of Business on Social Networks</a:t>
            </a:r>
          </a:p>
        </p:txBody>
      </p:sp>
      <p:pic>
        <p:nvPicPr>
          <p:cNvPr id="21" name="Immagine 20" descr="Immagine che contiene Carattere, logo, Elementi grafici, testo&#10;&#10;Descrizione generata automaticamente">
            <a:extLst>
              <a:ext uri="{FF2B5EF4-FFF2-40B4-BE49-F238E27FC236}">
                <a16:creationId xmlns:a16="http://schemas.microsoft.com/office/drawing/2014/main" id="{87FD001D-E73F-E1A7-C58E-31A07EDB9B2C}"/>
              </a:ext>
            </a:extLst>
          </p:cNvPr>
          <p:cNvPicPr>
            <a:picLocks noChangeAspect="1"/>
          </p:cNvPicPr>
          <p:nvPr/>
        </p:nvPicPr>
        <p:blipFill>
          <a:blip r:embed="rId3"/>
          <a:stretch>
            <a:fillRect/>
          </a:stretch>
        </p:blipFill>
        <p:spPr>
          <a:xfrm>
            <a:off x="10525538" y="290671"/>
            <a:ext cx="1098717" cy="1094081"/>
          </a:xfrm>
          <a:prstGeom prst="ellipse">
            <a:avLst/>
          </a:prstGeom>
          <a:ln w="381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Immagine 14" descr="Immagine che contiene testo, computer, schermata, uomo&#10;&#10;Descrizione generata automaticamente">
            <a:extLst>
              <a:ext uri="{FF2B5EF4-FFF2-40B4-BE49-F238E27FC236}">
                <a16:creationId xmlns:a16="http://schemas.microsoft.com/office/drawing/2014/main" id="{5A3B3480-28E0-1705-7C98-1A3373FE515C}"/>
              </a:ext>
            </a:extLst>
          </p:cNvPr>
          <p:cNvPicPr>
            <a:picLocks noChangeAspect="1"/>
          </p:cNvPicPr>
          <p:nvPr/>
        </p:nvPicPr>
        <p:blipFill>
          <a:blip r:embed="rId4"/>
          <a:stretch>
            <a:fillRect/>
          </a:stretch>
        </p:blipFill>
        <p:spPr>
          <a:xfrm>
            <a:off x="8190316" y="1718850"/>
            <a:ext cx="2921935" cy="4921836"/>
          </a:xfrm>
          <a:prstGeom prst="rect">
            <a:avLst/>
          </a:prstGeom>
          <a:ln w="3175">
            <a:solidFill>
              <a:schemeClr val="tx1"/>
            </a:solidFill>
          </a:ln>
        </p:spPr>
      </p:pic>
      <p:cxnSp>
        <p:nvCxnSpPr>
          <p:cNvPr id="16" name="Connettore 2 15">
            <a:extLst>
              <a:ext uri="{FF2B5EF4-FFF2-40B4-BE49-F238E27FC236}">
                <a16:creationId xmlns:a16="http://schemas.microsoft.com/office/drawing/2014/main" id="{9D1C75D8-421E-234A-AFFB-FE6C3A4B88EC}"/>
              </a:ext>
            </a:extLst>
          </p:cNvPr>
          <p:cNvCxnSpPr/>
          <p:nvPr/>
        </p:nvCxnSpPr>
        <p:spPr>
          <a:xfrm flipV="1">
            <a:off x="11501430" y="2262051"/>
            <a:ext cx="0" cy="72000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ED0B3612-93DA-5CBD-7419-BB92CEE10D9F}"/>
              </a:ext>
            </a:extLst>
          </p:cNvPr>
          <p:cNvCxnSpPr/>
          <p:nvPr/>
        </p:nvCxnSpPr>
        <p:spPr>
          <a:xfrm flipV="1">
            <a:off x="11501430" y="4518253"/>
            <a:ext cx="0" cy="72000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0" name="Immagine 19" descr="Immagine che contiene schermata, linea, Diagramma, Carattere&#10;&#10;Descrizione generata automaticamente">
            <a:extLst>
              <a:ext uri="{FF2B5EF4-FFF2-40B4-BE49-F238E27FC236}">
                <a16:creationId xmlns:a16="http://schemas.microsoft.com/office/drawing/2014/main" id="{BE4BFF38-089F-8F58-4DB4-3D5B93114F75}"/>
              </a:ext>
            </a:extLst>
          </p:cNvPr>
          <p:cNvPicPr>
            <a:picLocks noChangeAspect="1"/>
          </p:cNvPicPr>
          <p:nvPr/>
        </p:nvPicPr>
        <p:blipFill>
          <a:blip r:embed="rId5"/>
          <a:stretch>
            <a:fillRect/>
          </a:stretch>
        </p:blipFill>
        <p:spPr>
          <a:xfrm>
            <a:off x="1011277" y="1830095"/>
            <a:ext cx="6545664" cy="2688158"/>
          </a:xfrm>
          <a:prstGeom prst="rect">
            <a:avLst/>
          </a:prstGeom>
          <a:ln w="3175">
            <a:solidFill>
              <a:schemeClr val="tx1"/>
            </a:solidFill>
          </a:ln>
        </p:spPr>
      </p:pic>
      <p:pic>
        <p:nvPicPr>
          <p:cNvPr id="22" name="Immagine 21" descr="Immagine che contiene schermata, linea, Diagramma, Carattere&#10;&#10;Descrizione generata automaticamente">
            <a:extLst>
              <a:ext uri="{FF2B5EF4-FFF2-40B4-BE49-F238E27FC236}">
                <a16:creationId xmlns:a16="http://schemas.microsoft.com/office/drawing/2014/main" id="{8FEB5156-2155-8D3B-67DF-04CBC31DDC93}"/>
              </a:ext>
            </a:extLst>
          </p:cNvPr>
          <p:cNvPicPr>
            <a:picLocks noChangeAspect="1"/>
          </p:cNvPicPr>
          <p:nvPr/>
        </p:nvPicPr>
        <p:blipFill rotWithShape="1">
          <a:blip r:embed="rId5"/>
          <a:srcRect t="94331"/>
          <a:stretch/>
        </p:blipFill>
        <p:spPr>
          <a:xfrm>
            <a:off x="1306405" y="1944042"/>
            <a:ext cx="6209439" cy="144572"/>
          </a:xfrm>
          <a:prstGeom prst="rect">
            <a:avLst/>
          </a:prstGeom>
          <a:ln w="3175">
            <a:noFill/>
          </a:ln>
        </p:spPr>
      </p:pic>
      <p:sp>
        <p:nvSpPr>
          <p:cNvPr id="37" name="Text Placeholder 40">
            <a:extLst>
              <a:ext uri="{FF2B5EF4-FFF2-40B4-BE49-F238E27FC236}">
                <a16:creationId xmlns:a16="http://schemas.microsoft.com/office/drawing/2014/main" id="{FBDD1908-9975-C5CB-3DAB-688629444BFA}"/>
              </a:ext>
            </a:extLst>
          </p:cNvPr>
          <p:cNvSpPr txBox="1">
            <a:spLocks/>
          </p:cNvSpPr>
          <p:nvPr/>
        </p:nvSpPr>
        <p:spPr bwMode="auto">
          <a:xfrm>
            <a:off x="1552633" y="1834081"/>
            <a:ext cx="2635220" cy="427970"/>
          </a:xfrm>
          <a:prstGeom prst="rect">
            <a:avLst/>
          </a:prstGeom>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600" b="1" u="sng" dirty="0">
                <a:solidFill>
                  <a:schemeClr val="tx1"/>
                </a:solidFill>
                <a:effectLst/>
                <a:latin typeface="Georgia" panose="02040502050405020303" pitchFamily="18" charset="0"/>
              </a:rPr>
              <a:t>Post and </a:t>
            </a:r>
            <a:r>
              <a:rPr lang="it-IT" sz="1600" b="1" u="sng" dirty="0" err="1">
                <a:solidFill>
                  <a:schemeClr val="tx1"/>
                </a:solidFill>
                <a:effectLst/>
                <a:latin typeface="Georgia" panose="02040502050405020303" pitchFamily="18" charset="0"/>
              </a:rPr>
              <a:t>Contribution</a:t>
            </a:r>
            <a:endParaRPr lang="it-IT" sz="1600" b="1" u="sng" dirty="0">
              <a:solidFill>
                <a:schemeClr val="tx1"/>
              </a:solidFill>
              <a:effectLst/>
              <a:latin typeface="Georgia" panose="02040502050405020303" pitchFamily="18" charset="0"/>
            </a:endParaRPr>
          </a:p>
        </p:txBody>
      </p:sp>
      <p:pic>
        <p:nvPicPr>
          <p:cNvPr id="41" name="Immagine 40" descr="Immagine che contiene mappa, atlante, World, testo&#10;&#10;Descrizione generata automaticamente">
            <a:extLst>
              <a:ext uri="{FF2B5EF4-FFF2-40B4-BE49-F238E27FC236}">
                <a16:creationId xmlns:a16="http://schemas.microsoft.com/office/drawing/2014/main" id="{9428DA84-4EB0-0222-157B-DFB5BFD9CE36}"/>
              </a:ext>
            </a:extLst>
          </p:cNvPr>
          <p:cNvPicPr>
            <a:picLocks noChangeAspect="1"/>
          </p:cNvPicPr>
          <p:nvPr/>
        </p:nvPicPr>
        <p:blipFill rotWithShape="1">
          <a:blip r:embed="rId6"/>
          <a:srcRect l="4646" r="5037"/>
          <a:stretch/>
        </p:blipFill>
        <p:spPr>
          <a:xfrm>
            <a:off x="465967" y="4718059"/>
            <a:ext cx="3516915" cy="1599166"/>
          </a:xfrm>
          <a:prstGeom prst="rect">
            <a:avLst/>
          </a:prstGeom>
          <a:ln w="3175">
            <a:solidFill>
              <a:schemeClr val="tx1"/>
            </a:solidFill>
          </a:ln>
        </p:spPr>
      </p:pic>
      <p:pic>
        <p:nvPicPr>
          <p:cNvPr id="45" name="Immagine 44" descr="Immagine che contiene testo, schermata, Carattere&#10;&#10;Descrizione generata automaticamente">
            <a:extLst>
              <a:ext uri="{FF2B5EF4-FFF2-40B4-BE49-F238E27FC236}">
                <a16:creationId xmlns:a16="http://schemas.microsoft.com/office/drawing/2014/main" id="{BA9A8DEB-A317-E3DC-DCFC-0D24C5DE4144}"/>
              </a:ext>
            </a:extLst>
          </p:cNvPr>
          <p:cNvPicPr>
            <a:picLocks noChangeAspect="1"/>
          </p:cNvPicPr>
          <p:nvPr/>
        </p:nvPicPr>
        <p:blipFill>
          <a:blip r:embed="rId7"/>
          <a:stretch>
            <a:fillRect/>
          </a:stretch>
        </p:blipFill>
        <p:spPr>
          <a:xfrm>
            <a:off x="4225656" y="4710795"/>
            <a:ext cx="3740686" cy="1606430"/>
          </a:xfrm>
          <a:prstGeom prst="rect">
            <a:avLst/>
          </a:prstGeom>
          <a:ln w="3175">
            <a:solidFill>
              <a:schemeClr val="tx1"/>
            </a:solidFill>
          </a:ln>
        </p:spPr>
      </p:pic>
      <p:sp>
        <p:nvSpPr>
          <p:cNvPr id="5" name="Segnaposto data 4">
            <a:extLst>
              <a:ext uri="{FF2B5EF4-FFF2-40B4-BE49-F238E27FC236}">
                <a16:creationId xmlns:a16="http://schemas.microsoft.com/office/drawing/2014/main" id="{597E6BDC-69CB-E0E6-DAE2-76AA3C600DBB}"/>
              </a:ext>
            </a:extLst>
          </p:cNvPr>
          <p:cNvSpPr>
            <a:spLocks noGrp="1"/>
          </p:cNvSpPr>
          <p:nvPr>
            <p:ph type="dt" sz="half" idx="10"/>
          </p:nvPr>
        </p:nvSpPr>
        <p:spPr/>
        <p:txBody>
          <a:bodyPr/>
          <a:lstStyle/>
          <a:p>
            <a:pPr rtl="0"/>
            <a:r>
              <a:rPr lang="it-IT" noProof="0"/>
              <a:t>20/06/2023</a:t>
            </a:r>
          </a:p>
        </p:txBody>
      </p:sp>
      <p:sp>
        <p:nvSpPr>
          <p:cNvPr id="7" name="Segnaposto numero diapositiva 6">
            <a:extLst>
              <a:ext uri="{FF2B5EF4-FFF2-40B4-BE49-F238E27FC236}">
                <a16:creationId xmlns:a16="http://schemas.microsoft.com/office/drawing/2014/main" id="{977311EE-7A13-4E29-2010-0386B381F0C2}"/>
              </a:ext>
            </a:extLst>
          </p:cNvPr>
          <p:cNvSpPr>
            <a:spLocks noGrp="1"/>
          </p:cNvSpPr>
          <p:nvPr>
            <p:ph type="sldNum" sz="quarter" idx="12"/>
          </p:nvPr>
        </p:nvSpPr>
        <p:spPr/>
        <p:txBody>
          <a:bodyPr/>
          <a:lstStyle/>
          <a:p>
            <a:pPr rtl="0"/>
            <a:fld id="{D8DA9DAA-006C-4F4B-980E-E3DF019B24E2}" type="slidenum">
              <a:rPr lang="it-IT" noProof="0" smtClean="0"/>
              <a:t>21</a:t>
            </a:fld>
            <a:endParaRPr lang="it-IT" noProof="0"/>
          </a:p>
        </p:txBody>
      </p:sp>
    </p:spTree>
    <p:extLst>
      <p:ext uri="{BB962C8B-B14F-4D97-AF65-F5344CB8AC3E}">
        <p14:creationId xmlns:p14="http://schemas.microsoft.com/office/powerpoint/2010/main" val="3466152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40000"/>
                <a:lumOff val="60000"/>
              </a:schemeClr>
            </a:gs>
            <a:gs pos="0">
              <a:schemeClr val="accent2">
                <a:alpha val="0"/>
              </a:schemeClr>
            </a:gs>
          </a:gsLst>
          <a:lin ang="2700000" scaled="1"/>
        </a:gradFill>
        <a:effectLst/>
      </p:bgPr>
    </p:bg>
    <p:spTree>
      <p:nvGrpSpPr>
        <p:cNvPr id="1" name=""/>
        <p:cNvGrpSpPr/>
        <p:nvPr/>
      </p:nvGrpSpPr>
      <p:grpSpPr>
        <a:xfrm>
          <a:off x="0" y="0"/>
          <a:ext cx="0" cy="0"/>
          <a:chOff x="0" y="0"/>
          <a:chExt cx="0" cy="0"/>
        </a:xfrm>
      </p:grpSpPr>
      <p:sp>
        <p:nvSpPr>
          <p:cNvPr id="9" name="Titolo 8">
            <a:extLst>
              <a:ext uri="{FF2B5EF4-FFF2-40B4-BE49-F238E27FC236}">
                <a16:creationId xmlns:a16="http://schemas.microsoft.com/office/drawing/2014/main" id="{BDDD4BA7-E168-8E41-2C99-83B5448F4B5F}"/>
              </a:ext>
            </a:extLst>
          </p:cNvPr>
          <p:cNvSpPr txBox="1">
            <a:spLocks/>
          </p:cNvSpPr>
          <p:nvPr/>
        </p:nvSpPr>
        <p:spPr>
          <a:xfrm>
            <a:off x="511011" y="310377"/>
            <a:ext cx="11505397" cy="1110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3">
                    <a:lumMod val="50000"/>
                  </a:schemeClr>
                </a:solidFill>
                <a:latin typeface="Imprint MT Shadow" panose="04020605060303030202" pitchFamily="82" charset="0"/>
              </a:rPr>
              <a:t>4. Conclusion</a:t>
            </a:r>
          </a:p>
        </p:txBody>
      </p:sp>
      <p:sp>
        <p:nvSpPr>
          <p:cNvPr id="4" name="CasellaDiTesto 3">
            <a:extLst>
              <a:ext uri="{FF2B5EF4-FFF2-40B4-BE49-F238E27FC236}">
                <a16:creationId xmlns:a16="http://schemas.microsoft.com/office/drawing/2014/main" id="{3113969E-F922-8293-592E-F556589B9214}"/>
              </a:ext>
            </a:extLst>
          </p:cNvPr>
          <p:cNvSpPr txBox="1"/>
          <p:nvPr/>
        </p:nvSpPr>
        <p:spPr>
          <a:xfrm>
            <a:off x="1165388" y="1050654"/>
            <a:ext cx="10188412" cy="668196"/>
          </a:xfrm>
          <a:prstGeom prst="rect">
            <a:avLst/>
          </a:prstGeom>
          <a:noFill/>
        </p:spPr>
        <p:txBody>
          <a:bodyPr wrap="square">
            <a:spAutoFit/>
          </a:bodyPr>
          <a:lstStyle/>
          <a:p>
            <a:pPr algn="l">
              <a:lnSpc>
                <a:spcPct val="150000"/>
              </a:lnSpc>
            </a:pPr>
            <a:r>
              <a:rPr lang="en-US" sz="2800" dirty="0">
                <a:solidFill>
                  <a:schemeClr val="accent3">
                    <a:lumMod val="50000"/>
                  </a:schemeClr>
                </a:solidFill>
                <a:latin typeface="Imprint MT Shadow" panose="04020605060303030202" pitchFamily="82" charset="0"/>
              </a:rPr>
              <a:t>Key Takeaways and Future work</a:t>
            </a:r>
          </a:p>
        </p:txBody>
      </p:sp>
      <p:sp>
        <p:nvSpPr>
          <p:cNvPr id="8" name="Sottotitolo 2">
            <a:extLst>
              <a:ext uri="{FF2B5EF4-FFF2-40B4-BE49-F238E27FC236}">
                <a16:creationId xmlns:a16="http://schemas.microsoft.com/office/drawing/2014/main" id="{9B3F8716-A141-DA8E-E4F2-6F34CD491E56}"/>
              </a:ext>
            </a:extLst>
          </p:cNvPr>
          <p:cNvSpPr txBox="1">
            <a:spLocks/>
          </p:cNvSpPr>
          <p:nvPr/>
        </p:nvSpPr>
        <p:spPr>
          <a:xfrm>
            <a:off x="4822898" y="6509768"/>
            <a:ext cx="2546203" cy="202773"/>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762000" eaLnBrk="0" hangingPunct="0"/>
            <a:r>
              <a:rPr lang="en-US" sz="1000" kern="100" dirty="0">
                <a:solidFill>
                  <a:schemeClr val="tx1">
                    <a:lumMod val="65000"/>
                    <a:lumOff val="35000"/>
                  </a:schemeClr>
                </a:solidFill>
                <a:latin typeface="Georgia" panose="02040502050405020303" pitchFamily="18" charset="0"/>
                <a:ea typeface="Calibri" panose="020F0502020204030204" pitchFamily="34" charset="0"/>
                <a:cs typeface="Times New Roman" panose="02020603050405020304" pitchFamily="18" charset="0"/>
              </a:rPr>
              <a:t>Technical Analysis</a:t>
            </a:r>
            <a:r>
              <a:rPr lang="it-IT" sz="1000" dirty="0">
                <a:solidFill>
                  <a:schemeClr val="tx1">
                    <a:lumMod val="65000"/>
                    <a:lumOff val="35000"/>
                  </a:schemeClr>
                </a:solidFill>
                <a:latin typeface="Georgia" panose="02040502050405020303" pitchFamily="18" charset="0"/>
              </a:rPr>
              <a:t> – Digital Healthcare</a:t>
            </a:r>
            <a:endParaRPr lang="en-US" sz="1000" dirty="0">
              <a:solidFill>
                <a:schemeClr val="tx1">
                  <a:lumMod val="65000"/>
                  <a:lumOff val="35000"/>
                </a:schemeClr>
              </a:solidFill>
              <a:latin typeface="Georgia" panose="02040502050405020303" pitchFamily="18" charset="0"/>
            </a:endParaRPr>
          </a:p>
          <a:p>
            <a:pPr algn="l" defTabSz="762000" eaLnBrk="0" hangingPunct="0">
              <a:lnSpc>
                <a:spcPct val="90000"/>
              </a:lnSpc>
            </a:pPr>
            <a:endParaRPr lang="en-US" sz="1000" dirty="0">
              <a:solidFill>
                <a:schemeClr val="tx1">
                  <a:lumMod val="65000"/>
                  <a:lumOff val="35000"/>
                </a:schemeClr>
              </a:solidFill>
              <a:latin typeface="Georgia" panose="02040502050405020303" pitchFamily="18" charset="0"/>
            </a:endParaRPr>
          </a:p>
        </p:txBody>
      </p:sp>
      <p:sp>
        <p:nvSpPr>
          <p:cNvPr id="2" name="Segnaposto data 1">
            <a:extLst>
              <a:ext uri="{FF2B5EF4-FFF2-40B4-BE49-F238E27FC236}">
                <a16:creationId xmlns:a16="http://schemas.microsoft.com/office/drawing/2014/main" id="{B89113CC-59CF-4F49-F8FE-FB90F0A01DF5}"/>
              </a:ext>
            </a:extLst>
          </p:cNvPr>
          <p:cNvSpPr>
            <a:spLocks noGrp="1"/>
          </p:cNvSpPr>
          <p:nvPr>
            <p:ph type="dt" sz="half" idx="10"/>
          </p:nvPr>
        </p:nvSpPr>
        <p:spPr/>
        <p:txBody>
          <a:bodyPr/>
          <a:lstStyle/>
          <a:p>
            <a:pPr rtl="0"/>
            <a:r>
              <a:rPr lang="it-IT" noProof="0"/>
              <a:t>20/06/2023</a:t>
            </a:r>
          </a:p>
        </p:txBody>
      </p:sp>
      <p:sp>
        <p:nvSpPr>
          <p:cNvPr id="3" name="Segnaposto numero diapositiva 2">
            <a:extLst>
              <a:ext uri="{FF2B5EF4-FFF2-40B4-BE49-F238E27FC236}">
                <a16:creationId xmlns:a16="http://schemas.microsoft.com/office/drawing/2014/main" id="{1A869326-4DBF-DB15-BD97-BDB12B41FB32}"/>
              </a:ext>
            </a:extLst>
          </p:cNvPr>
          <p:cNvSpPr>
            <a:spLocks noGrp="1"/>
          </p:cNvSpPr>
          <p:nvPr>
            <p:ph type="sldNum" sz="quarter" idx="12"/>
          </p:nvPr>
        </p:nvSpPr>
        <p:spPr/>
        <p:txBody>
          <a:bodyPr/>
          <a:lstStyle/>
          <a:p>
            <a:pPr rtl="0"/>
            <a:fld id="{D8DA9DAA-006C-4F4B-980E-E3DF019B24E2}" type="slidenum">
              <a:rPr lang="it-IT" noProof="0" smtClean="0"/>
              <a:t>22</a:t>
            </a:fld>
            <a:endParaRPr lang="it-IT" noProof="0"/>
          </a:p>
        </p:txBody>
      </p:sp>
      <p:sp>
        <p:nvSpPr>
          <p:cNvPr id="15" name="CasellaDiTesto 14">
            <a:extLst>
              <a:ext uri="{FF2B5EF4-FFF2-40B4-BE49-F238E27FC236}">
                <a16:creationId xmlns:a16="http://schemas.microsoft.com/office/drawing/2014/main" id="{C87D2A88-5415-0274-AD21-4655607C8DBC}"/>
              </a:ext>
            </a:extLst>
          </p:cNvPr>
          <p:cNvSpPr txBox="1"/>
          <p:nvPr/>
        </p:nvSpPr>
        <p:spPr>
          <a:xfrm>
            <a:off x="1165388" y="3110437"/>
            <a:ext cx="4332166" cy="338554"/>
          </a:xfrm>
          <a:prstGeom prst="rect">
            <a:avLst/>
          </a:prstGeom>
          <a:noFill/>
        </p:spPr>
        <p:txBody>
          <a:bodyPr wrap="square">
            <a:spAutoFit/>
          </a:bodyPr>
          <a:lstStyle/>
          <a:p>
            <a:pPr algn="ctr"/>
            <a:r>
              <a:rPr lang="it-IT" sz="1600" b="1" i="1" dirty="0">
                <a:solidFill>
                  <a:srgbClr val="374151"/>
                </a:solidFill>
                <a:effectLst/>
                <a:latin typeface="Georgia" panose="02040502050405020303" pitchFamily="18" charset="0"/>
              </a:rPr>
              <a:t>&gt;&gt; </a:t>
            </a:r>
            <a:r>
              <a:rPr lang="it-IT" sz="1600" b="1" i="1" dirty="0" err="1">
                <a:solidFill>
                  <a:srgbClr val="374151"/>
                </a:solidFill>
                <a:effectLst/>
                <a:latin typeface="Georgia" panose="02040502050405020303" pitchFamily="18" charset="0"/>
              </a:rPr>
              <a:t>Contribution</a:t>
            </a:r>
            <a:r>
              <a:rPr lang="it-IT" sz="1600" b="1" i="1" dirty="0">
                <a:solidFill>
                  <a:srgbClr val="374151"/>
                </a:solidFill>
                <a:effectLst/>
                <a:latin typeface="Georgia" panose="02040502050405020303" pitchFamily="18" charset="0"/>
              </a:rPr>
              <a:t> of work &lt;&lt;</a:t>
            </a:r>
            <a:endParaRPr lang="it-IT" sz="1400" b="1" i="1" dirty="0">
              <a:solidFill>
                <a:srgbClr val="374151"/>
              </a:solidFill>
              <a:effectLst/>
              <a:latin typeface="Georgia" panose="02040502050405020303" pitchFamily="18" charset="0"/>
            </a:endParaRPr>
          </a:p>
        </p:txBody>
      </p:sp>
      <p:sp>
        <p:nvSpPr>
          <p:cNvPr id="16" name="CasellaDiTesto 15">
            <a:extLst>
              <a:ext uri="{FF2B5EF4-FFF2-40B4-BE49-F238E27FC236}">
                <a16:creationId xmlns:a16="http://schemas.microsoft.com/office/drawing/2014/main" id="{15780166-DED0-687E-8A68-B017C1567253}"/>
              </a:ext>
            </a:extLst>
          </p:cNvPr>
          <p:cNvSpPr txBox="1"/>
          <p:nvPr/>
        </p:nvSpPr>
        <p:spPr>
          <a:xfrm>
            <a:off x="1330878" y="3572768"/>
            <a:ext cx="4332165" cy="1569660"/>
          </a:xfrm>
          <a:prstGeom prst="rect">
            <a:avLst/>
          </a:prstGeom>
          <a:noFill/>
        </p:spPr>
        <p:txBody>
          <a:bodyPr wrap="square">
            <a:spAutoFit/>
          </a:bodyPr>
          <a:lstStyle/>
          <a:p>
            <a:pPr algn="l"/>
            <a:r>
              <a:rPr lang="en-US" sz="1600" b="0" i="0" dirty="0">
                <a:solidFill>
                  <a:srgbClr val="374151"/>
                </a:solidFill>
                <a:effectLst/>
                <a:latin typeface="Georgia" panose="02040502050405020303" pitchFamily="18" charset="0"/>
              </a:rPr>
              <a:t>- Analysis of the Digital Healthcare sector and an overview of its potential and limitations.</a:t>
            </a:r>
          </a:p>
          <a:p>
            <a:pPr algn="l"/>
            <a:endParaRPr lang="en-US" sz="1600" b="0" i="0" dirty="0">
              <a:solidFill>
                <a:srgbClr val="374151"/>
              </a:solidFill>
              <a:effectLst/>
              <a:latin typeface="Georgia" panose="02040502050405020303" pitchFamily="18" charset="0"/>
            </a:endParaRPr>
          </a:p>
          <a:p>
            <a:pPr algn="l"/>
            <a:r>
              <a:rPr lang="en-US" sz="1600" b="0" i="0" dirty="0">
                <a:solidFill>
                  <a:srgbClr val="374151"/>
                </a:solidFill>
                <a:effectLst/>
                <a:latin typeface="Georgia" panose="02040502050405020303" pitchFamily="18" charset="0"/>
              </a:rPr>
              <a:t>- Definition of a quantitative </a:t>
            </a:r>
            <a:r>
              <a:rPr lang="en-US" sz="1600" b="0" i="0">
                <a:solidFill>
                  <a:srgbClr val="374151"/>
                </a:solidFill>
                <a:effectLst/>
                <a:latin typeface="Georgia" panose="02040502050405020303" pitchFamily="18" charset="0"/>
              </a:rPr>
              <a:t>strategy analysis </a:t>
            </a:r>
            <a:r>
              <a:rPr lang="en-US" sz="1600" b="0" i="0" dirty="0">
                <a:solidFill>
                  <a:srgbClr val="374151"/>
                </a:solidFill>
                <a:effectLst/>
                <a:latin typeface="Georgia" panose="02040502050405020303" pitchFamily="18" charset="0"/>
              </a:rPr>
              <a:t>for identifying pools of "successful" startups in the sector.</a:t>
            </a:r>
            <a:endParaRPr lang="it-IT" sz="1400" b="0" i="0" dirty="0">
              <a:solidFill>
                <a:srgbClr val="374151"/>
              </a:solidFill>
              <a:effectLst/>
              <a:latin typeface="Georgia" panose="02040502050405020303" pitchFamily="18" charset="0"/>
            </a:endParaRPr>
          </a:p>
        </p:txBody>
      </p:sp>
      <p:sp>
        <p:nvSpPr>
          <p:cNvPr id="17" name="CasellaDiTesto 16">
            <a:extLst>
              <a:ext uri="{FF2B5EF4-FFF2-40B4-BE49-F238E27FC236}">
                <a16:creationId xmlns:a16="http://schemas.microsoft.com/office/drawing/2014/main" id="{080FC288-FE00-063B-0880-012C65F3E70D}"/>
              </a:ext>
            </a:extLst>
          </p:cNvPr>
          <p:cNvSpPr txBox="1"/>
          <p:nvPr/>
        </p:nvSpPr>
        <p:spPr>
          <a:xfrm>
            <a:off x="6758227" y="3110437"/>
            <a:ext cx="3937402" cy="338554"/>
          </a:xfrm>
          <a:prstGeom prst="rect">
            <a:avLst/>
          </a:prstGeom>
          <a:noFill/>
        </p:spPr>
        <p:txBody>
          <a:bodyPr wrap="square">
            <a:spAutoFit/>
          </a:bodyPr>
          <a:lstStyle/>
          <a:p>
            <a:pPr algn="ctr"/>
            <a:r>
              <a:rPr lang="it-IT" sz="1600" b="1" i="1" dirty="0">
                <a:solidFill>
                  <a:srgbClr val="374151"/>
                </a:solidFill>
                <a:effectLst/>
                <a:latin typeface="Georgia" panose="02040502050405020303" pitchFamily="18" charset="0"/>
              </a:rPr>
              <a:t>&gt;&gt; Future work &lt;&lt;</a:t>
            </a:r>
            <a:endParaRPr lang="it-IT" sz="1400" b="1" i="1" dirty="0">
              <a:solidFill>
                <a:srgbClr val="374151"/>
              </a:solidFill>
              <a:effectLst/>
              <a:latin typeface="Georgia" panose="02040502050405020303" pitchFamily="18" charset="0"/>
            </a:endParaRPr>
          </a:p>
        </p:txBody>
      </p:sp>
      <p:sp>
        <p:nvSpPr>
          <p:cNvPr id="18" name="CasellaDiTesto 17">
            <a:extLst>
              <a:ext uri="{FF2B5EF4-FFF2-40B4-BE49-F238E27FC236}">
                <a16:creationId xmlns:a16="http://schemas.microsoft.com/office/drawing/2014/main" id="{FC8B79F7-C5D2-7F2C-88B0-54A23AE80CFA}"/>
              </a:ext>
            </a:extLst>
          </p:cNvPr>
          <p:cNvSpPr txBox="1"/>
          <p:nvPr/>
        </p:nvSpPr>
        <p:spPr>
          <a:xfrm>
            <a:off x="6923719" y="3572768"/>
            <a:ext cx="4132208" cy="1323439"/>
          </a:xfrm>
          <a:prstGeom prst="rect">
            <a:avLst/>
          </a:prstGeom>
          <a:noFill/>
        </p:spPr>
        <p:txBody>
          <a:bodyPr wrap="square">
            <a:spAutoFit/>
          </a:bodyPr>
          <a:lstStyle/>
          <a:p>
            <a:pPr algn="l"/>
            <a:r>
              <a:rPr lang="en-US" sz="1600" b="0" i="0" dirty="0">
                <a:solidFill>
                  <a:srgbClr val="374151"/>
                </a:solidFill>
                <a:effectLst/>
                <a:latin typeface="Georgia" panose="02040502050405020303" pitchFamily="18" charset="0"/>
              </a:rPr>
              <a:t>- This work aims to serve as a starting point for the development and analysis of a thesis on Italian startups in the healthcare sector, providing an in-depth analysis of the Italian </a:t>
            </a:r>
            <a:r>
              <a:rPr lang="en-US" sz="1600" b="0" i="0" dirty="0" err="1">
                <a:solidFill>
                  <a:srgbClr val="374151"/>
                </a:solidFill>
                <a:effectLst/>
                <a:latin typeface="Georgia" panose="02040502050405020303" pitchFamily="18" charset="0"/>
              </a:rPr>
              <a:t>HealthTech</a:t>
            </a:r>
            <a:r>
              <a:rPr lang="en-US" sz="1600" b="0" i="0" dirty="0">
                <a:solidFill>
                  <a:srgbClr val="374151"/>
                </a:solidFill>
                <a:effectLst/>
                <a:latin typeface="Georgia" panose="02040502050405020303" pitchFamily="18" charset="0"/>
              </a:rPr>
              <a:t> startup market.</a:t>
            </a:r>
            <a:endParaRPr lang="it-IT" sz="1400" b="0" i="0" dirty="0">
              <a:solidFill>
                <a:srgbClr val="374151"/>
              </a:solidFill>
              <a:effectLst/>
              <a:latin typeface="Georgia" panose="02040502050405020303" pitchFamily="18" charset="0"/>
            </a:endParaRPr>
          </a:p>
        </p:txBody>
      </p:sp>
      <p:pic>
        <p:nvPicPr>
          <p:cNvPr id="20" name="Elemento grafico 19" descr="Brainstorming contorno">
            <a:extLst>
              <a:ext uri="{FF2B5EF4-FFF2-40B4-BE49-F238E27FC236}">
                <a16:creationId xmlns:a16="http://schemas.microsoft.com/office/drawing/2014/main" id="{D2986E37-5516-13E3-1405-C5C1B27F1D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95654" y="1989439"/>
            <a:ext cx="1113670" cy="1113670"/>
          </a:xfrm>
          <a:prstGeom prst="rect">
            <a:avLst/>
          </a:prstGeom>
        </p:spPr>
      </p:pic>
      <p:pic>
        <p:nvPicPr>
          <p:cNvPr id="22" name="Elemento grafico 21" descr="Lavoro contorno">
            <a:extLst>
              <a:ext uri="{FF2B5EF4-FFF2-40B4-BE49-F238E27FC236}">
                <a16:creationId xmlns:a16="http://schemas.microsoft.com/office/drawing/2014/main" id="{B3F53F1E-A59A-ECE3-5E1F-89C3EBE8BF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34439" y="1971744"/>
            <a:ext cx="994063" cy="994063"/>
          </a:xfrm>
          <a:prstGeom prst="rect">
            <a:avLst/>
          </a:prstGeom>
        </p:spPr>
      </p:pic>
    </p:spTree>
    <p:extLst>
      <p:ext uri="{BB962C8B-B14F-4D97-AF65-F5344CB8AC3E}">
        <p14:creationId xmlns:p14="http://schemas.microsoft.com/office/powerpoint/2010/main" val="2514675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40000"/>
                <a:lumOff val="60000"/>
              </a:schemeClr>
            </a:gs>
            <a:gs pos="0">
              <a:schemeClr val="accent2">
                <a:alpha val="0"/>
              </a:schemeClr>
            </a:gs>
          </a:gsLst>
          <a:lin ang="2700000" scaled="1"/>
        </a:gradFill>
        <a:effectLst/>
      </p:bgPr>
    </p:bg>
    <p:spTree>
      <p:nvGrpSpPr>
        <p:cNvPr id="1" name=""/>
        <p:cNvGrpSpPr/>
        <p:nvPr/>
      </p:nvGrpSpPr>
      <p:grpSpPr>
        <a:xfrm>
          <a:off x="0" y="0"/>
          <a:ext cx="0" cy="0"/>
          <a:chOff x="0" y="0"/>
          <a:chExt cx="0" cy="0"/>
        </a:xfrm>
      </p:grpSpPr>
      <p:sp>
        <p:nvSpPr>
          <p:cNvPr id="6" name="Sottotitolo 2">
            <a:extLst>
              <a:ext uri="{FF2B5EF4-FFF2-40B4-BE49-F238E27FC236}">
                <a16:creationId xmlns:a16="http://schemas.microsoft.com/office/drawing/2014/main" id="{8A4B79A6-26F1-C0E2-CB14-0D4194E35A59}"/>
              </a:ext>
            </a:extLst>
          </p:cNvPr>
          <p:cNvSpPr txBox="1">
            <a:spLocks/>
          </p:cNvSpPr>
          <p:nvPr/>
        </p:nvSpPr>
        <p:spPr>
          <a:xfrm>
            <a:off x="4918084" y="6509768"/>
            <a:ext cx="2355832" cy="202773"/>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defTabSz="762000" eaLnBrk="0" hangingPunct="0"/>
            <a:r>
              <a:rPr lang="it-IT" sz="1000" dirty="0" err="1">
                <a:solidFill>
                  <a:schemeClr val="tx1">
                    <a:lumMod val="65000"/>
                    <a:lumOff val="35000"/>
                  </a:schemeClr>
                </a:solidFill>
                <a:latin typeface="Georgia" panose="02040502050405020303" pitchFamily="18" charset="0"/>
              </a:rPr>
              <a:t>Introduction</a:t>
            </a:r>
            <a:r>
              <a:rPr lang="it-IT" sz="1000" dirty="0">
                <a:solidFill>
                  <a:schemeClr val="tx1">
                    <a:lumMod val="65000"/>
                    <a:lumOff val="35000"/>
                  </a:schemeClr>
                </a:solidFill>
                <a:latin typeface="Georgia" panose="02040502050405020303" pitchFamily="18" charset="0"/>
              </a:rPr>
              <a:t> – Digital Healthcare</a:t>
            </a:r>
            <a:endParaRPr lang="en-US" sz="1000" dirty="0">
              <a:solidFill>
                <a:schemeClr val="tx1">
                  <a:lumMod val="65000"/>
                  <a:lumOff val="35000"/>
                </a:schemeClr>
              </a:solidFill>
              <a:latin typeface="Georgia" panose="02040502050405020303" pitchFamily="18" charset="0"/>
            </a:endParaRPr>
          </a:p>
          <a:p>
            <a:pPr algn="l" defTabSz="762000" eaLnBrk="0" hangingPunct="0">
              <a:lnSpc>
                <a:spcPct val="90000"/>
              </a:lnSpc>
            </a:pPr>
            <a:endParaRPr lang="en-US" sz="1000" dirty="0">
              <a:solidFill>
                <a:schemeClr val="tx1">
                  <a:lumMod val="65000"/>
                  <a:lumOff val="35000"/>
                </a:schemeClr>
              </a:solidFill>
              <a:latin typeface="Georgia" panose="02040502050405020303" pitchFamily="18" charset="0"/>
            </a:endParaRPr>
          </a:p>
        </p:txBody>
      </p:sp>
      <p:sp>
        <p:nvSpPr>
          <p:cNvPr id="4" name="CasellaDiTesto 3">
            <a:extLst>
              <a:ext uri="{FF2B5EF4-FFF2-40B4-BE49-F238E27FC236}">
                <a16:creationId xmlns:a16="http://schemas.microsoft.com/office/drawing/2014/main" id="{77801732-2394-D21C-A41F-5202486566EE}"/>
              </a:ext>
            </a:extLst>
          </p:cNvPr>
          <p:cNvSpPr txBox="1"/>
          <p:nvPr/>
        </p:nvSpPr>
        <p:spPr>
          <a:xfrm>
            <a:off x="1165387" y="1050654"/>
            <a:ext cx="9360151" cy="668196"/>
          </a:xfrm>
          <a:prstGeom prst="rect">
            <a:avLst/>
          </a:prstGeom>
          <a:noFill/>
        </p:spPr>
        <p:txBody>
          <a:bodyPr wrap="square">
            <a:spAutoFit/>
          </a:bodyPr>
          <a:lstStyle/>
          <a:p>
            <a:pPr algn="l">
              <a:lnSpc>
                <a:spcPct val="150000"/>
              </a:lnSpc>
            </a:pPr>
            <a:r>
              <a:rPr lang="it-IT" sz="2800" dirty="0">
                <a:solidFill>
                  <a:schemeClr val="accent3">
                    <a:lumMod val="50000"/>
                  </a:schemeClr>
                </a:solidFill>
                <a:latin typeface="Imprint MT Shadow" panose="04020605060303030202" pitchFamily="82" charset="0"/>
              </a:rPr>
              <a:t>Project </a:t>
            </a:r>
            <a:r>
              <a:rPr lang="it-IT" sz="2800" dirty="0" err="1">
                <a:solidFill>
                  <a:schemeClr val="accent3">
                    <a:lumMod val="50000"/>
                  </a:schemeClr>
                </a:solidFill>
                <a:latin typeface="Imprint MT Shadow" panose="04020605060303030202" pitchFamily="82" charset="0"/>
              </a:rPr>
              <a:t>Introduction</a:t>
            </a:r>
            <a:r>
              <a:rPr lang="it-IT" sz="2800" dirty="0">
                <a:solidFill>
                  <a:schemeClr val="accent3">
                    <a:lumMod val="50000"/>
                  </a:schemeClr>
                </a:solidFill>
                <a:latin typeface="Imprint MT Shadow" panose="04020605060303030202" pitchFamily="82" charset="0"/>
              </a:rPr>
              <a:t> – Steps of the project </a:t>
            </a:r>
          </a:p>
        </p:txBody>
      </p:sp>
      <p:graphicFrame>
        <p:nvGraphicFramePr>
          <p:cNvPr id="11" name="Diagramma 10">
            <a:extLst>
              <a:ext uri="{FF2B5EF4-FFF2-40B4-BE49-F238E27FC236}">
                <a16:creationId xmlns:a16="http://schemas.microsoft.com/office/drawing/2014/main" id="{58D5929F-94ED-376D-EE60-E71E2CC645EE}"/>
              </a:ext>
            </a:extLst>
          </p:cNvPr>
          <p:cNvGraphicFramePr/>
          <p:nvPr>
            <p:extLst>
              <p:ext uri="{D42A27DB-BD31-4B8C-83A1-F6EECF244321}">
                <p14:modId xmlns:p14="http://schemas.microsoft.com/office/powerpoint/2010/main" val="145361514"/>
              </p:ext>
            </p:extLst>
          </p:nvPr>
        </p:nvGraphicFramePr>
        <p:xfrm>
          <a:off x="1205143" y="2179107"/>
          <a:ext cx="9861225" cy="4179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olo 8">
            <a:extLst>
              <a:ext uri="{FF2B5EF4-FFF2-40B4-BE49-F238E27FC236}">
                <a16:creationId xmlns:a16="http://schemas.microsoft.com/office/drawing/2014/main" id="{D9592241-A2A1-FFAC-6E96-9FC06A540C62}"/>
              </a:ext>
            </a:extLst>
          </p:cNvPr>
          <p:cNvSpPr txBox="1">
            <a:spLocks/>
          </p:cNvSpPr>
          <p:nvPr/>
        </p:nvSpPr>
        <p:spPr>
          <a:xfrm>
            <a:off x="511012" y="310377"/>
            <a:ext cx="11497486" cy="107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3">
                    <a:lumMod val="50000"/>
                  </a:schemeClr>
                </a:solidFill>
                <a:latin typeface="Imprint MT Shadow" panose="04020605060303030202" pitchFamily="82" charset="0"/>
              </a:rPr>
              <a:t>1. Introduction to Digital Healthcare</a:t>
            </a:r>
            <a:endParaRPr lang="it-IT" sz="5400" dirty="0">
              <a:solidFill>
                <a:schemeClr val="accent3">
                  <a:lumMod val="50000"/>
                </a:schemeClr>
              </a:solidFill>
              <a:latin typeface="Imprint MT Shadow" panose="04020605060303030202" pitchFamily="82" charset="0"/>
            </a:endParaRPr>
          </a:p>
        </p:txBody>
      </p:sp>
      <p:pic>
        <p:nvPicPr>
          <p:cNvPr id="7" name="Immagine 6">
            <a:extLst>
              <a:ext uri="{FF2B5EF4-FFF2-40B4-BE49-F238E27FC236}">
                <a16:creationId xmlns:a16="http://schemas.microsoft.com/office/drawing/2014/main" id="{02D74A4B-2EC7-AE36-97A4-C308C1FA7903}"/>
              </a:ext>
            </a:extLst>
          </p:cNvPr>
          <p:cNvPicPr>
            <a:picLocks noChangeAspect="1"/>
          </p:cNvPicPr>
          <p:nvPr/>
        </p:nvPicPr>
        <p:blipFill rotWithShape="1">
          <a:blip r:embed="rId7"/>
          <a:srcRect l="6175" r="14442"/>
          <a:stretch/>
        </p:blipFill>
        <p:spPr>
          <a:xfrm>
            <a:off x="4222548" y="2235709"/>
            <a:ext cx="1190080" cy="938453"/>
          </a:xfrm>
          <a:prstGeom prst="rect">
            <a:avLst/>
          </a:prstGeom>
          <a:effectLst>
            <a:reflection blurRad="6350" stA="52000" endA="300" endPos="35000" dir="5400000" sy="-100000" algn="bl" rotWithShape="0"/>
          </a:effectLst>
        </p:spPr>
      </p:pic>
      <p:pic>
        <p:nvPicPr>
          <p:cNvPr id="10" name="Immagine 9">
            <a:extLst>
              <a:ext uri="{FF2B5EF4-FFF2-40B4-BE49-F238E27FC236}">
                <a16:creationId xmlns:a16="http://schemas.microsoft.com/office/drawing/2014/main" id="{F2693A3D-406F-8CE1-449E-9B8406F70CBA}"/>
              </a:ext>
            </a:extLst>
          </p:cNvPr>
          <p:cNvPicPr>
            <a:picLocks noChangeAspect="1"/>
          </p:cNvPicPr>
          <p:nvPr/>
        </p:nvPicPr>
        <p:blipFill rotWithShape="1">
          <a:blip r:embed="rId8"/>
          <a:srcRect l="15587" t="14275" r="15153" b="14697"/>
          <a:stretch/>
        </p:blipFill>
        <p:spPr>
          <a:xfrm>
            <a:off x="1798805" y="2306451"/>
            <a:ext cx="916403" cy="939792"/>
          </a:xfrm>
          <a:prstGeom prst="ellipse">
            <a:avLst/>
          </a:prstGeom>
          <a:ln w="3175" cap="rnd">
            <a:solidFill>
              <a:schemeClr val="bg2">
                <a:lumMod val="9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Immagine 12">
            <a:extLst>
              <a:ext uri="{FF2B5EF4-FFF2-40B4-BE49-F238E27FC236}">
                <a16:creationId xmlns:a16="http://schemas.microsoft.com/office/drawing/2014/main" id="{DA30B3E5-B645-4DE4-3B9E-1B683FBE663B}"/>
              </a:ext>
            </a:extLst>
          </p:cNvPr>
          <p:cNvPicPr>
            <a:picLocks noChangeAspect="1"/>
          </p:cNvPicPr>
          <p:nvPr/>
        </p:nvPicPr>
        <p:blipFill rotWithShape="1">
          <a:blip r:embed="rId9"/>
          <a:srcRect l="16209" t="14222" r="16209" b="12691"/>
          <a:stretch/>
        </p:blipFill>
        <p:spPr>
          <a:xfrm>
            <a:off x="6919968" y="2336508"/>
            <a:ext cx="916403" cy="909735"/>
          </a:xfrm>
          <a:prstGeom prst="ellipse">
            <a:avLst/>
          </a:prstGeom>
          <a:ln w="3175" cap="rnd">
            <a:solidFill>
              <a:schemeClr val="bg2">
                <a:lumMod val="9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28" name="Picture 4" descr="Classification Healthcare startups">
            <a:extLst>
              <a:ext uri="{FF2B5EF4-FFF2-40B4-BE49-F238E27FC236}">
                <a16:creationId xmlns:a16="http://schemas.microsoft.com/office/drawing/2014/main" id="{28FF2D0C-2805-76FB-6807-973AB947147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40765" y="2322139"/>
            <a:ext cx="908416" cy="908416"/>
          </a:xfrm>
          <a:prstGeom prst="ellipse">
            <a:avLst/>
          </a:prstGeom>
          <a:ln w="3175" cap="rnd">
            <a:solidFill>
              <a:schemeClr val="bg2">
                <a:lumMod val="9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8" name="Segnaposto data 7">
            <a:extLst>
              <a:ext uri="{FF2B5EF4-FFF2-40B4-BE49-F238E27FC236}">
                <a16:creationId xmlns:a16="http://schemas.microsoft.com/office/drawing/2014/main" id="{893A1530-F301-1C03-7357-AE364E8E3E54}"/>
              </a:ext>
            </a:extLst>
          </p:cNvPr>
          <p:cNvSpPr>
            <a:spLocks noGrp="1"/>
          </p:cNvSpPr>
          <p:nvPr>
            <p:ph type="dt" sz="half" idx="10"/>
          </p:nvPr>
        </p:nvSpPr>
        <p:spPr/>
        <p:txBody>
          <a:bodyPr/>
          <a:lstStyle/>
          <a:p>
            <a:pPr rtl="0"/>
            <a:r>
              <a:rPr lang="it-IT" noProof="0"/>
              <a:t>20/06/2023</a:t>
            </a:r>
          </a:p>
        </p:txBody>
      </p:sp>
      <p:sp>
        <p:nvSpPr>
          <p:cNvPr id="9" name="Segnaposto numero diapositiva 8">
            <a:extLst>
              <a:ext uri="{FF2B5EF4-FFF2-40B4-BE49-F238E27FC236}">
                <a16:creationId xmlns:a16="http://schemas.microsoft.com/office/drawing/2014/main" id="{16C2A4CB-F757-315C-F805-F26198350E64}"/>
              </a:ext>
            </a:extLst>
          </p:cNvPr>
          <p:cNvSpPr>
            <a:spLocks noGrp="1"/>
          </p:cNvSpPr>
          <p:nvPr>
            <p:ph type="sldNum" sz="quarter" idx="12"/>
          </p:nvPr>
        </p:nvSpPr>
        <p:spPr/>
        <p:txBody>
          <a:bodyPr/>
          <a:lstStyle/>
          <a:p>
            <a:pPr rtl="0"/>
            <a:fld id="{D8DA9DAA-006C-4F4B-980E-E3DF019B24E2}" type="slidenum">
              <a:rPr lang="it-IT" noProof="0" smtClean="0"/>
              <a:t>3</a:t>
            </a:fld>
            <a:endParaRPr lang="it-IT" noProof="0"/>
          </a:p>
        </p:txBody>
      </p:sp>
    </p:spTree>
    <p:extLst>
      <p:ext uri="{BB962C8B-B14F-4D97-AF65-F5344CB8AC3E}">
        <p14:creationId xmlns:p14="http://schemas.microsoft.com/office/powerpoint/2010/main" val="4213662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40000"/>
                <a:lumOff val="60000"/>
              </a:schemeClr>
            </a:gs>
            <a:gs pos="0">
              <a:schemeClr val="accent2">
                <a:alpha val="0"/>
              </a:schemeClr>
            </a:gs>
          </a:gsLst>
          <a:lin ang="2700000" scaled="1"/>
        </a:gradFill>
        <a:effectLst/>
      </p:bgPr>
    </p:bg>
    <p:spTree>
      <p:nvGrpSpPr>
        <p:cNvPr id="1" name=""/>
        <p:cNvGrpSpPr/>
        <p:nvPr/>
      </p:nvGrpSpPr>
      <p:grpSpPr>
        <a:xfrm>
          <a:off x="0" y="0"/>
          <a:ext cx="0" cy="0"/>
          <a:chOff x="0" y="0"/>
          <a:chExt cx="0" cy="0"/>
        </a:xfrm>
      </p:grpSpPr>
      <p:sp>
        <p:nvSpPr>
          <p:cNvPr id="6" name="Sottotitolo 2">
            <a:extLst>
              <a:ext uri="{FF2B5EF4-FFF2-40B4-BE49-F238E27FC236}">
                <a16:creationId xmlns:a16="http://schemas.microsoft.com/office/drawing/2014/main" id="{8A4B79A6-26F1-C0E2-CB14-0D4194E35A59}"/>
              </a:ext>
            </a:extLst>
          </p:cNvPr>
          <p:cNvSpPr txBox="1">
            <a:spLocks/>
          </p:cNvSpPr>
          <p:nvPr/>
        </p:nvSpPr>
        <p:spPr>
          <a:xfrm>
            <a:off x="4918084" y="6509768"/>
            <a:ext cx="2355832" cy="202773"/>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defTabSz="762000" eaLnBrk="0" hangingPunct="0"/>
            <a:r>
              <a:rPr lang="it-IT" sz="1000" dirty="0" err="1">
                <a:solidFill>
                  <a:schemeClr val="tx1">
                    <a:lumMod val="65000"/>
                    <a:lumOff val="35000"/>
                  </a:schemeClr>
                </a:solidFill>
                <a:latin typeface="Georgia" panose="02040502050405020303" pitchFamily="18" charset="0"/>
              </a:rPr>
              <a:t>Introduction</a:t>
            </a:r>
            <a:r>
              <a:rPr lang="it-IT" sz="1000" dirty="0">
                <a:solidFill>
                  <a:schemeClr val="tx1">
                    <a:lumMod val="65000"/>
                    <a:lumOff val="35000"/>
                  </a:schemeClr>
                </a:solidFill>
                <a:latin typeface="Georgia" panose="02040502050405020303" pitchFamily="18" charset="0"/>
              </a:rPr>
              <a:t> – Digital Healthcare</a:t>
            </a:r>
            <a:endParaRPr lang="en-US" sz="1000" dirty="0">
              <a:solidFill>
                <a:schemeClr val="tx1">
                  <a:lumMod val="65000"/>
                  <a:lumOff val="35000"/>
                </a:schemeClr>
              </a:solidFill>
              <a:latin typeface="Georgia" panose="02040502050405020303" pitchFamily="18" charset="0"/>
            </a:endParaRPr>
          </a:p>
          <a:p>
            <a:pPr algn="l" defTabSz="762000" eaLnBrk="0" hangingPunct="0">
              <a:lnSpc>
                <a:spcPct val="90000"/>
              </a:lnSpc>
            </a:pPr>
            <a:endParaRPr lang="en-US" sz="1000" dirty="0">
              <a:solidFill>
                <a:schemeClr val="tx1">
                  <a:lumMod val="65000"/>
                  <a:lumOff val="35000"/>
                </a:schemeClr>
              </a:solidFill>
              <a:latin typeface="Georgia" panose="02040502050405020303" pitchFamily="18" charset="0"/>
            </a:endParaRPr>
          </a:p>
        </p:txBody>
      </p:sp>
      <p:sp>
        <p:nvSpPr>
          <p:cNvPr id="4" name="CasellaDiTesto 3">
            <a:extLst>
              <a:ext uri="{FF2B5EF4-FFF2-40B4-BE49-F238E27FC236}">
                <a16:creationId xmlns:a16="http://schemas.microsoft.com/office/drawing/2014/main" id="{77801732-2394-D21C-A41F-5202486566EE}"/>
              </a:ext>
            </a:extLst>
          </p:cNvPr>
          <p:cNvSpPr txBox="1"/>
          <p:nvPr/>
        </p:nvSpPr>
        <p:spPr>
          <a:xfrm>
            <a:off x="1165387" y="1050654"/>
            <a:ext cx="9360151" cy="668196"/>
          </a:xfrm>
          <a:prstGeom prst="rect">
            <a:avLst/>
          </a:prstGeom>
          <a:noFill/>
        </p:spPr>
        <p:txBody>
          <a:bodyPr wrap="square">
            <a:spAutoFit/>
          </a:bodyPr>
          <a:lstStyle/>
          <a:p>
            <a:pPr algn="l">
              <a:lnSpc>
                <a:spcPct val="150000"/>
              </a:lnSpc>
            </a:pPr>
            <a:r>
              <a:rPr lang="it-IT" sz="2800" dirty="0">
                <a:solidFill>
                  <a:schemeClr val="accent3">
                    <a:lumMod val="50000"/>
                  </a:schemeClr>
                </a:solidFill>
                <a:latin typeface="Imprint MT Shadow" panose="04020605060303030202" pitchFamily="82" charset="0"/>
              </a:rPr>
              <a:t>Project </a:t>
            </a:r>
            <a:r>
              <a:rPr lang="it-IT" sz="2800" dirty="0" err="1">
                <a:solidFill>
                  <a:schemeClr val="accent3">
                    <a:lumMod val="50000"/>
                  </a:schemeClr>
                </a:solidFill>
                <a:latin typeface="Imprint MT Shadow" panose="04020605060303030202" pitchFamily="82" charset="0"/>
              </a:rPr>
              <a:t>Introduction</a:t>
            </a:r>
            <a:r>
              <a:rPr lang="it-IT" sz="2800" dirty="0">
                <a:solidFill>
                  <a:schemeClr val="accent3">
                    <a:lumMod val="50000"/>
                  </a:schemeClr>
                </a:solidFill>
                <a:latin typeface="Imprint MT Shadow" panose="04020605060303030202" pitchFamily="82" charset="0"/>
              </a:rPr>
              <a:t> - </a:t>
            </a:r>
            <a:r>
              <a:rPr lang="it-IT" sz="2800" dirty="0" err="1">
                <a:solidFill>
                  <a:schemeClr val="accent3">
                    <a:lumMod val="50000"/>
                  </a:schemeClr>
                </a:solidFill>
                <a:latin typeface="Imprint MT Shadow" panose="04020605060303030202" pitchFamily="82" charset="0"/>
              </a:rPr>
              <a:t>Research</a:t>
            </a:r>
            <a:r>
              <a:rPr lang="it-IT" sz="2800" dirty="0">
                <a:solidFill>
                  <a:schemeClr val="accent3">
                    <a:lumMod val="50000"/>
                  </a:schemeClr>
                </a:solidFill>
                <a:latin typeface="Imprint MT Shadow" panose="04020605060303030202" pitchFamily="82" charset="0"/>
              </a:rPr>
              <a:t> </a:t>
            </a:r>
            <a:r>
              <a:rPr lang="it-IT" sz="2800" dirty="0" err="1">
                <a:solidFill>
                  <a:schemeClr val="accent3">
                    <a:lumMod val="50000"/>
                  </a:schemeClr>
                </a:solidFill>
                <a:latin typeface="Imprint MT Shadow" panose="04020605060303030202" pitchFamily="82" charset="0"/>
              </a:rPr>
              <a:t>method</a:t>
            </a:r>
            <a:r>
              <a:rPr lang="it-IT" sz="2800" dirty="0">
                <a:solidFill>
                  <a:schemeClr val="accent3">
                    <a:lumMod val="50000"/>
                  </a:schemeClr>
                </a:solidFill>
                <a:latin typeface="Imprint MT Shadow" panose="04020605060303030202" pitchFamily="82" charset="0"/>
              </a:rPr>
              <a:t> and workflow</a:t>
            </a:r>
          </a:p>
        </p:txBody>
      </p:sp>
      <p:graphicFrame>
        <p:nvGraphicFramePr>
          <p:cNvPr id="14" name="Diagramma 13">
            <a:extLst>
              <a:ext uri="{FF2B5EF4-FFF2-40B4-BE49-F238E27FC236}">
                <a16:creationId xmlns:a16="http://schemas.microsoft.com/office/drawing/2014/main" id="{47EF881B-8637-2201-1A07-F526F5276E52}"/>
              </a:ext>
            </a:extLst>
          </p:cNvPr>
          <p:cNvGraphicFramePr/>
          <p:nvPr>
            <p:extLst>
              <p:ext uri="{D42A27DB-BD31-4B8C-83A1-F6EECF244321}">
                <p14:modId xmlns:p14="http://schemas.microsoft.com/office/powerpoint/2010/main" val="1429196779"/>
              </p:ext>
            </p:extLst>
          </p:nvPr>
        </p:nvGraphicFramePr>
        <p:xfrm>
          <a:off x="1197415" y="1988883"/>
          <a:ext cx="9882058" cy="4249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6" descr="Best Software Course Training Institute in Hyderabad - Josh Innovations">
            <a:extLst>
              <a:ext uri="{FF2B5EF4-FFF2-40B4-BE49-F238E27FC236}">
                <a16:creationId xmlns:a16="http://schemas.microsoft.com/office/drawing/2014/main" id="{96AF371F-8F68-213E-1F9E-17A2C0FC51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9383" y="4916851"/>
            <a:ext cx="674642" cy="674642"/>
          </a:xfrm>
          <a:prstGeom prst="rect">
            <a:avLst/>
          </a:prstGeom>
          <a:noFill/>
          <a:extLst>
            <a:ext uri="{909E8E84-426E-40DD-AFC4-6F175D3DCCD1}">
              <a14:hiddenFill xmlns:a14="http://schemas.microsoft.com/office/drawing/2010/main">
                <a:solidFill>
                  <a:srgbClr val="FFFFFF"/>
                </a:solidFill>
              </a14:hiddenFill>
            </a:ext>
          </a:extLst>
        </p:spPr>
      </p:pic>
      <p:pic>
        <p:nvPicPr>
          <p:cNvPr id="19" name="Immagine 18" descr="Immagine che contiene testo, trasporto, ruota&#10;&#10;Descrizione generata automaticamente">
            <a:extLst>
              <a:ext uri="{FF2B5EF4-FFF2-40B4-BE49-F238E27FC236}">
                <a16:creationId xmlns:a16="http://schemas.microsoft.com/office/drawing/2014/main" id="{9C251B8D-EAA3-B82A-A338-83BF9F4D4149}"/>
              </a:ext>
            </a:extLst>
          </p:cNvPr>
          <p:cNvPicPr>
            <a:picLocks noChangeAspect="1"/>
          </p:cNvPicPr>
          <p:nvPr/>
        </p:nvPicPr>
        <p:blipFill>
          <a:blip r:embed="rId8"/>
          <a:stretch>
            <a:fillRect/>
          </a:stretch>
        </p:blipFill>
        <p:spPr>
          <a:xfrm>
            <a:off x="8211345" y="4750172"/>
            <a:ext cx="1016630" cy="1016630"/>
          </a:xfrm>
          <a:prstGeom prst="rect">
            <a:avLst/>
          </a:prstGeom>
        </p:spPr>
      </p:pic>
      <p:sp>
        <p:nvSpPr>
          <p:cNvPr id="5" name="Titolo 8">
            <a:extLst>
              <a:ext uri="{FF2B5EF4-FFF2-40B4-BE49-F238E27FC236}">
                <a16:creationId xmlns:a16="http://schemas.microsoft.com/office/drawing/2014/main" id="{BD3EFB78-0D18-77BE-F01A-C6C3B4112CCF}"/>
              </a:ext>
            </a:extLst>
          </p:cNvPr>
          <p:cNvSpPr txBox="1">
            <a:spLocks/>
          </p:cNvSpPr>
          <p:nvPr/>
        </p:nvSpPr>
        <p:spPr>
          <a:xfrm>
            <a:off x="511012" y="310377"/>
            <a:ext cx="11497486" cy="107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3">
                    <a:lumMod val="50000"/>
                  </a:schemeClr>
                </a:solidFill>
                <a:latin typeface="Imprint MT Shadow" panose="04020605060303030202" pitchFamily="82" charset="0"/>
              </a:rPr>
              <a:t>1. Introduction to Digital Healthcare</a:t>
            </a:r>
            <a:endParaRPr lang="it-IT" sz="5400" dirty="0">
              <a:solidFill>
                <a:schemeClr val="accent3">
                  <a:lumMod val="50000"/>
                </a:schemeClr>
              </a:solidFill>
              <a:latin typeface="Imprint MT Shadow" panose="04020605060303030202" pitchFamily="82" charset="0"/>
            </a:endParaRPr>
          </a:p>
        </p:txBody>
      </p:sp>
      <p:sp>
        <p:nvSpPr>
          <p:cNvPr id="7" name="Ovale 6">
            <a:extLst>
              <a:ext uri="{FF2B5EF4-FFF2-40B4-BE49-F238E27FC236}">
                <a16:creationId xmlns:a16="http://schemas.microsoft.com/office/drawing/2014/main" id="{3C0741AD-4BBF-96F5-1AED-56AE6CABBECB}"/>
              </a:ext>
            </a:extLst>
          </p:cNvPr>
          <p:cNvSpPr/>
          <p:nvPr/>
        </p:nvSpPr>
        <p:spPr>
          <a:xfrm>
            <a:off x="5218402" y="2360803"/>
            <a:ext cx="1008000" cy="1008000"/>
          </a:xfrm>
          <a:prstGeom prst="ellipse">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F78AFBDF-C54A-7AC2-3E63-A14C2A79BB3A}"/>
              </a:ext>
            </a:extLst>
          </p:cNvPr>
          <p:cNvSpPr/>
          <p:nvPr/>
        </p:nvSpPr>
        <p:spPr>
          <a:xfrm>
            <a:off x="2122704" y="4750172"/>
            <a:ext cx="1008000" cy="1008000"/>
          </a:xfrm>
          <a:prstGeom prst="ellipse">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 name="Picture 6" descr="Best Software Course Training Institute in Hyderabad - Josh Innovations">
            <a:extLst>
              <a:ext uri="{FF2B5EF4-FFF2-40B4-BE49-F238E27FC236}">
                <a16:creationId xmlns:a16="http://schemas.microsoft.com/office/drawing/2014/main" id="{CEF781CB-765A-A9DA-487E-930AF0EA1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5081" y="2527482"/>
            <a:ext cx="674642" cy="674642"/>
          </a:xfrm>
          <a:prstGeom prst="rect">
            <a:avLst/>
          </a:prstGeom>
          <a:noFill/>
          <a:extLst>
            <a:ext uri="{909E8E84-426E-40DD-AFC4-6F175D3DCCD1}">
              <a14:hiddenFill xmlns:a14="http://schemas.microsoft.com/office/drawing/2010/main">
                <a:solidFill>
                  <a:srgbClr val="FFFFFF"/>
                </a:solidFill>
              </a14:hiddenFill>
            </a:ext>
          </a:extLst>
        </p:spPr>
      </p:pic>
      <p:sp>
        <p:nvSpPr>
          <p:cNvPr id="10" name="Segnaposto data 9">
            <a:extLst>
              <a:ext uri="{FF2B5EF4-FFF2-40B4-BE49-F238E27FC236}">
                <a16:creationId xmlns:a16="http://schemas.microsoft.com/office/drawing/2014/main" id="{F1D75BB1-09FF-E7D8-D6E5-4A517DF91223}"/>
              </a:ext>
            </a:extLst>
          </p:cNvPr>
          <p:cNvSpPr>
            <a:spLocks noGrp="1"/>
          </p:cNvSpPr>
          <p:nvPr>
            <p:ph type="dt" sz="half" idx="10"/>
          </p:nvPr>
        </p:nvSpPr>
        <p:spPr/>
        <p:txBody>
          <a:bodyPr/>
          <a:lstStyle/>
          <a:p>
            <a:pPr rtl="0"/>
            <a:r>
              <a:rPr lang="it-IT" noProof="0"/>
              <a:t>20/06/2023</a:t>
            </a:r>
          </a:p>
        </p:txBody>
      </p:sp>
      <p:sp>
        <p:nvSpPr>
          <p:cNvPr id="11" name="Segnaposto numero diapositiva 10">
            <a:extLst>
              <a:ext uri="{FF2B5EF4-FFF2-40B4-BE49-F238E27FC236}">
                <a16:creationId xmlns:a16="http://schemas.microsoft.com/office/drawing/2014/main" id="{4E1B7D8C-2CB2-C9C4-3A84-34A2C9272E00}"/>
              </a:ext>
            </a:extLst>
          </p:cNvPr>
          <p:cNvSpPr>
            <a:spLocks noGrp="1"/>
          </p:cNvSpPr>
          <p:nvPr>
            <p:ph type="sldNum" sz="quarter" idx="12"/>
          </p:nvPr>
        </p:nvSpPr>
        <p:spPr/>
        <p:txBody>
          <a:bodyPr/>
          <a:lstStyle/>
          <a:p>
            <a:pPr rtl="0"/>
            <a:fld id="{D8DA9DAA-006C-4F4B-980E-E3DF019B24E2}" type="slidenum">
              <a:rPr lang="it-IT" noProof="0" smtClean="0"/>
              <a:t>4</a:t>
            </a:fld>
            <a:endParaRPr lang="it-IT" noProof="0"/>
          </a:p>
        </p:txBody>
      </p:sp>
    </p:spTree>
    <p:extLst>
      <p:ext uri="{BB962C8B-B14F-4D97-AF65-F5344CB8AC3E}">
        <p14:creationId xmlns:p14="http://schemas.microsoft.com/office/powerpoint/2010/main" val="289439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40000"/>
                <a:lumOff val="60000"/>
              </a:schemeClr>
            </a:gs>
            <a:gs pos="0">
              <a:schemeClr val="accent2">
                <a:alpha val="0"/>
              </a:schemeClr>
            </a:gs>
          </a:gsLst>
          <a:lin ang="2700000" scaled="1"/>
        </a:gradFill>
        <a:effectLst/>
      </p:bgPr>
    </p:bg>
    <p:spTree>
      <p:nvGrpSpPr>
        <p:cNvPr id="1" name=""/>
        <p:cNvGrpSpPr/>
        <p:nvPr/>
      </p:nvGrpSpPr>
      <p:grpSpPr>
        <a:xfrm>
          <a:off x="0" y="0"/>
          <a:ext cx="0" cy="0"/>
          <a:chOff x="0" y="0"/>
          <a:chExt cx="0" cy="0"/>
        </a:xfrm>
      </p:grpSpPr>
      <p:sp>
        <p:nvSpPr>
          <p:cNvPr id="12" name="Cornice 11">
            <a:extLst>
              <a:ext uri="{FF2B5EF4-FFF2-40B4-BE49-F238E27FC236}">
                <a16:creationId xmlns:a16="http://schemas.microsoft.com/office/drawing/2014/main" id="{00C40579-1BEB-070A-69C2-AE57D60A233C}"/>
              </a:ext>
            </a:extLst>
          </p:cNvPr>
          <p:cNvSpPr/>
          <p:nvPr/>
        </p:nvSpPr>
        <p:spPr>
          <a:xfrm>
            <a:off x="1392267" y="2135368"/>
            <a:ext cx="3576279" cy="5070502"/>
          </a:xfrm>
          <a:prstGeom prst="frame">
            <a:avLst>
              <a:gd name="adj1" fmla="val 5450"/>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sp>
        <p:nvSpPr>
          <p:cNvPr id="6" name="Sottotitolo 2">
            <a:extLst>
              <a:ext uri="{FF2B5EF4-FFF2-40B4-BE49-F238E27FC236}">
                <a16:creationId xmlns:a16="http://schemas.microsoft.com/office/drawing/2014/main" id="{8A4B79A6-26F1-C0E2-CB14-0D4194E35A59}"/>
              </a:ext>
            </a:extLst>
          </p:cNvPr>
          <p:cNvSpPr txBox="1">
            <a:spLocks/>
          </p:cNvSpPr>
          <p:nvPr/>
        </p:nvSpPr>
        <p:spPr>
          <a:xfrm>
            <a:off x="4918084" y="6509768"/>
            <a:ext cx="2355832" cy="202773"/>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defTabSz="762000" eaLnBrk="0" hangingPunct="0"/>
            <a:r>
              <a:rPr lang="it-IT" sz="1000" dirty="0" err="1">
                <a:solidFill>
                  <a:schemeClr val="tx1">
                    <a:lumMod val="65000"/>
                    <a:lumOff val="35000"/>
                  </a:schemeClr>
                </a:solidFill>
                <a:latin typeface="Georgia" panose="02040502050405020303" pitchFamily="18" charset="0"/>
              </a:rPr>
              <a:t>Introduction</a:t>
            </a:r>
            <a:r>
              <a:rPr lang="it-IT" sz="1000" dirty="0">
                <a:solidFill>
                  <a:schemeClr val="tx1">
                    <a:lumMod val="65000"/>
                    <a:lumOff val="35000"/>
                  </a:schemeClr>
                </a:solidFill>
                <a:latin typeface="Georgia" panose="02040502050405020303" pitchFamily="18" charset="0"/>
              </a:rPr>
              <a:t> – Digital Healthcare</a:t>
            </a:r>
            <a:endParaRPr lang="en-US" sz="1000" dirty="0">
              <a:solidFill>
                <a:schemeClr val="tx1">
                  <a:lumMod val="65000"/>
                  <a:lumOff val="35000"/>
                </a:schemeClr>
              </a:solidFill>
              <a:latin typeface="Georgia" panose="02040502050405020303" pitchFamily="18" charset="0"/>
            </a:endParaRPr>
          </a:p>
          <a:p>
            <a:pPr algn="l" defTabSz="762000" eaLnBrk="0" hangingPunct="0">
              <a:lnSpc>
                <a:spcPct val="90000"/>
              </a:lnSpc>
            </a:pPr>
            <a:endParaRPr lang="en-US" sz="1000" dirty="0">
              <a:solidFill>
                <a:schemeClr val="tx1">
                  <a:lumMod val="65000"/>
                  <a:lumOff val="35000"/>
                </a:schemeClr>
              </a:solidFill>
              <a:latin typeface="Georgia" panose="02040502050405020303" pitchFamily="18" charset="0"/>
            </a:endParaRPr>
          </a:p>
        </p:txBody>
      </p:sp>
      <p:sp>
        <p:nvSpPr>
          <p:cNvPr id="5" name="CasellaDiTesto 4">
            <a:extLst>
              <a:ext uri="{FF2B5EF4-FFF2-40B4-BE49-F238E27FC236}">
                <a16:creationId xmlns:a16="http://schemas.microsoft.com/office/drawing/2014/main" id="{04C887B7-F6BA-0936-3942-E8F3E57127DE}"/>
              </a:ext>
            </a:extLst>
          </p:cNvPr>
          <p:cNvSpPr txBox="1"/>
          <p:nvPr/>
        </p:nvSpPr>
        <p:spPr>
          <a:xfrm>
            <a:off x="1165387" y="1050654"/>
            <a:ext cx="10075769" cy="668196"/>
          </a:xfrm>
          <a:prstGeom prst="rect">
            <a:avLst/>
          </a:prstGeom>
          <a:noFill/>
        </p:spPr>
        <p:txBody>
          <a:bodyPr wrap="square">
            <a:spAutoFit/>
          </a:bodyPr>
          <a:lstStyle/>
          <a:p>
            <a:pPr algn="l">
              <a:lnSpc>
                <a:spcPct val="150000"/>
              </a:lnSpc>
            </a:pPr>
            <a:r>
              <a:rPr lang="it-IT" sz="2800" dirty="0">
                <a:solidFill>
                  <a:schemeClr val="accent3">
                    <a:lumMod val="50000"/>
                  </a:schemeClr>
                </a:solidFill>
                <a:latin typeface="Imprint MT Shadow" panose="04020605060303030202" pitchFamily="82" charset="0"/>
              </a:rPr>
              <a:t>Exploration Sector– Definition</a:t>
            </a:r>
          </a:p>
        </p:txBody>
      </p:sp>
      <p:sp>
        <p:nvSpPr>
          <p:cNvPr id="9" name="Titolo 8">
            <a:extLst>
              <a:ext uri="{FF2B5EF4-FFF2-40B4-BE49-F238E27FC236}">
                <a16:creationId xmlns:a16="http://schemas.microsoft.com/office/drawing/2014/main" id="{BDDD4BA7-E168-8E41-2C99-83B5448F4B5F}"/>
              </a:ext>
            </a:extLst>
          </p:cNvPr>
          <p:cNvSpPr txBox="1">
            <a:spLocks/>
          </p:cNvSpPr>
          <p:nvPr/>
        </p:nvSpPr>
        <p:spPr>
          <a:xfrm>
            <a:off x="511012" y="310377"/>
            <a:ext cx="11497486" cy="107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3">
                    <a:lumMod val="50000"/>
                  </a:schemeClr>
                </a:solidFill>
                <a:latin typeface="Imprint MT Shadow" panose="04020605060303030202" pitchFamily="82" charset="0"/>
              </a:rPr>
              <a:t>1. Introduction to Digital Healthcare</a:t>
            </a:r>
            <a:endParaRPr lang="it-IT" sz="5400" dirty="0">
              <a:solidFill>
                <a:schemeClr val="accent3">
                  <a:lumMod val="50000"/>
                </a:schemeClr>
              </a:solidFill>
              <a:latin typeface="Imprint MT Shadow" panose="04020605060303030202" pitchFamily="82" charset="0"/>
            </a:endParaRPr>
          </a:p>
        </p:txBody>
      </p:sp>
      <p:graphicFrame>
        <p:nvGraphicFramePr>
          <p:cNvPr id="4" name="Diagramma 3">
            <a:extLst>
              <a:ext uri="{FF2B5EF4-FFF2-40B4-BE49-F238E27FC236}">
                <a16:creationId xmlns:a16="http://schemas.microsoft.com/office/drawing/2014/main" id="{DE49A6A1-F563-8BF9-29AE-C775928FAB08}"/>
              </a:ext>
            </a:extLst>
          </p:cNvPr>
          <p:cNvGraphicFramePr/>
          <p:nvPr>
            <p:extLst>
              <p:ext uri="{D42A27DB-BD31-4B8C-83A1-F6EECF244321}">
                <p14:modId xmlns:p14="http://schemas.microsoft.com/office/powerpoint/2010/main" val="370133145"/>
              </p:ext>
            </p:extLst>
          </p:nvPr>
        </p:nvGraphicFramePr>
        <p:xfrm>
          <a:off x="869138" y="1974849"/>
          <a:ext cx="4078011" cy="18053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CasellaDiTesto 14">
            <a:extLst>
              <a:ext uri="{FF2B5EF4-FFF2-40B4-BE49-F238E27FC236}">
                <a16:creationId xmlns:a16="http://schemas.microsoft.com/office/drawing/2014/main" id="{0A27DEB7-305F-FDA9-F1B7-921BE8021827}"/>
              </a:ext>
            </a:extLst>
          </p:cNvPr>
          <p:cNvSpPr txBox="1"/>
          <p:nvPr/>
        </p:nvSpPr>
        <p:spPr>
          <a:xfrm>
            <a:off x="7411280" y="5573785"/>
            <a:ext cx="3498573" cy="577081"/>
          </a:xfrm>
          <a:prstGeom prst="rect">
            <a:avLst/>
          </a:prstGeom>
          <a:noFill/>
        </p:spPr>
        <p:txBody>
          <a:bodyPr wrap="square">
            <a:spAutoFit/>
          </a:bodyPr>
          <a:lstStyle/>
          <a:p>
            <a:r>
              <a:rPr lang="en-US" sz="1050" dirty="0">
                <a:latin typeface="Georgia" panose="02040502050405020303" pitchFamily="18" charset="0"/>
              </a:rPr>
              <a:t>Professor of Genomics, The Scripps Research Institute, is an American cardiologist and scientist. Google Scholar H-Index: 239</a:t>
            </a:r>
            <a:endParaRPr lang="it-IT" sz="1050" dirty="0">
              <a:latin typeface="Georgia" panose="02040502050405020303" pitchFamily="18" charset="0"/>
            </a:endParaRPr>
          </a:p>
        </p:txBody>
      </p:sp>
      <p:graphicFrame>
        <p:nvGraphicFramePr>
          <p:cNvPr id="18" name="Diagramma 17">
            <a:extLst>
              <a:ext uri="{FF2B5EF4-FFF2-40B4-BE49-F238E27FC236}">
                <a16:creationId xmlns:a16="http://schemas.microsoft.com/office/drawing/2014/main" id="{2F0E075F-01A7-A82A-F91C-17C6B2857E88}"/>
              </a:ext>
            </a:extLst>
          </p:cNvPr>
          <p:cNvGraphicFramePr/>
          <p:nvPr>
            <p:extLst>
              <p:ext uri="{D42A27DB-BD31-4B8C-83A1-F6EECF244321}">
                <p14:modId xmlns:p14="http://schemas.microsoft.com/office/powerpoint/2010/main" val="2769427142"/>
              </p:ext>
            </p:extLst>
          </p:nvPr>
        </p:nvGraphicFramePr>
        <p:xfrm>
          <a:off x="7156176" y="3954475"/>
          <a:ext cx="4197624" cy="15696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0" name="Diagramma 19">
            <a:extLst>
              <a:ext uri="{FF2B5EF4-FFF2-40B4-BE49-F238E27FC236}">
                <a16:creationId xmlns:a16="http://schemas.microsoft.com/office/drawing/2014/main" id="{537B997C-FCDC-3A5B-B54B-54EBDE50751C}"/>
              </a:ext>
            </a:extLst>
          </p:cNvPr>
          <p:cNvGraphicFramePr/>
          <p:nvPr>
            <p:extLst>
              <p:ext uri="{D42A27DB-BD31-4B8C-83A1-F6EECF244321}">
                <p14:modId xmlns:p14="http://schemas.microsoft.com/office/powerpoint/2010/main" val="2140131119"/>
              </p:ext>
            </p:extLst>
          </p:nvPr>
        </p:nvGraphicFramePr>
        <p:xfrm>
          <a:off x="1165387" y="4036209"/>
          <a:ext cx="3576279" cy="247355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7" name="Cornice 6">
            <a:extLst>
              <a:ext uri="{FF2B5EF4-FFF2-40B4-BE49-F238E27FC236}">
                <a16:creationId xmlns:a16="http://schemas.microsoft.com/office/drawing/2014/main" id="{BFEED206-81FE-8CDB-AE8B-4F12EEEC68F5}"/>
              </a:ext>
            </a:extLst>
          </p:cNvPr>
          <p:cNvSpPr/>
          <p:nvPr/>
        </p:nvSpPr>
        <p:spPr>
          <a:xfrm>
            <a:off x="6671450" y="2159260"/>
            <a:ext cx="5941307" cy="4251207"/>
          </a:xfrm>
          <a:prstGeom prst="frame">
            <a:avLst>
              <a:gd name="adj1" fmla="val 5450"/>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pic>
        <p:nvPicPr>
          <p:cNvPr id="11" name="Immagine 10" descr="Immagine che contiene vestiti, persona, concerto, schermata&#10;&#10;Descrizione generata automaticamente">
            <a:extLst>
              <a:ext uri="{FF2B5EF4-FFF2-40B4-BE49-F238E27FC236}">
                <a16:creationId xmlns:a16="http://schemas.microsoft.com/office/drawing/2014/main" id="{D58D9E44-D207-0475-81D8-36FA529C4CE2}"/>
              </a:ext>
            </a:extLst>
          </p:cNvPr>
          <p:cNvPicPr>
            <a:picLocks noChangeAspect="1"/>
          </p:cNvPicPr>
          <p:nvPr/>
        </p:nvPicPr>
        <p:blipFill>
          <a:blip r:embed="rId18"/>
          <a:stretch>
            <a:fillRect/>
          </a:stretch>
        </p:blipFill>
        <p:spPr>
          <a:xfrm>
            <a:off x="7445238" y="1370385"/>
            <a:ext cx="3619500" cy="2409825"/>
          </a:xfrm>
          <a:prstGeom prst="rect">
            <a:avLst/>
          </a:prstGeom>
        </p:spPr>
      </p:pic>
      <p:sp>
        <p:nvSpPr>
          <p:cNvPr id="8" name="Segnaposto data 7">
            <a:extLst>
              <a:ext uri="{FF2B5EF4-FFF2-40B4-BE49-F238E27FC236}">
                <a16:creationId xmlns:a16="http://schemas.microsoft.com/office/drawing/2014/main" id="{5445F89B-C64E-3C27-6922-470AC1C04E8E}"/>
              </a:ext>
            </a:extLst>
          </p:cNvPr>
          <p:cNvSpPr>
            <a:spLocks noGrp="1"/>
          </p:cNvSpPr>
          <p:nvPr>
            <p:ph type="dt" sz="half" idx="10"/>
          </p:nvPr>
        </p:nvSpPr>
        <p:spPr/>
        <p:txBody>
          <a:bodyPr/>
          <a:lstStyle/>
          <a:p>
            <a:pPr rtl="0"/>
            <a:r>
              <a:rPr lang="it-IT" noProof="0"/>
              <a:t>20/06/2023</a:t>
            </a:r>
          </a:p>
        </p:txBody>
      </p:sp>
      <p:sp>
        <p:nvSpPr>
          <p:cNvPr id="10" name="Segnaposto numero diapositiva 9">
            <a:extLst>
              <a:ext uri="{FF2B5EF4-FFF2-40B4-BE49-F238E27FC236}">
                <a16:creationId xmlns:a16="http://schemas.microsoft.com/office/drawing/2014/main" id="{72B20805-30A4-9255-ED97-B8C5FB402E10}"/>
              </a:ext>
            </a:extLst>
          </p:cNvPr>
          <p:cNvSpPr>
            <a:spLocks noGrp="1"/>
          </p:cNvSpPr>
          <p:nvPr>
            <p:ph type="sldNum" sz="quarter" idx="12"/>
          </p:nvPr>
        </p:nvSpPr>
        <p:spPr/>
        <p:txBody>
          <a:bodyPr/>
          <a:lstStyle/>
          <a:p>
            <a:pPr rtl="0"/>
            <a:fld id="{D8DA9DAA-006C-4F4B-980E-E3DF019B24E2}" type="slidenum">
              <a:rPr lang="it-IT" noProof="0" smtClean="0"/>
              <a:t>5</a:t>
            </a:fld>
            <a:endParaRPr lang="it-IT" noProof="0"/>
          </a:p>
        </p:txBody>
      </p:sp>
    </p:spTree>
    <p:extLst>
      <p:ext uri="{BB962C8B-B14F-4D97-AF65-F5344CB8AC3E}">
        <p14:creationId xmlns:p14="http://schemas.microsoft.com/office/powerpoint/2010/main" val="3144414922"/>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40000"/>
                <a:lumOff val="60000"/>
              </a:schemeClr>
            </a:gs>
            <a:gs pos="0">
              <a:schemeClr val="accent2">
                <a:alpha val="0"/>
              </a:schemeClr>
            </a:gs>
          </a:gsLst>
          <a:lin ang="2700000" scaled="1"/>
        </a:gradFill>
        <a:effectLst/>
      </p:bgPr>
    </p:bg>
    <p:spTree>
      <p:nvGrpSpPr>
        <p:cNvPr id="1" name=""/>
        <p:cNvGrpSpPr/>
        <p:nvPr/>
      </p:nvGrpSpPr>
      <p:grpSpPr>
        <a:xfrm>
          <a:off x="0" y="0"/>
          <a:ext cx="0" cy="0"/>
          <a:chOff x="0" y="0"/>
          <a:chExt cx="0" cy="0"/>
        </a:xfrm>
      </p:grpSpPr>
      <p:sp>
        <p:nvSpPr>
          <p:cNvPr id="13" name="Cornice 12">
            <a:extLst>
              <a:ext uri="{FF2B5EF4-FFF2-40B4-BE49-F238E27FC236}">
                <a16:creationId xmlns:a16="http://schemas.microsoft.com/office/drawing/2014/main" id="{CC5312C9-0E0C-07E7-9128-91C4F5299EB9}"/>
              </a:ext>
            </a:extLst>
          </p:cNvPr>
          <p:cNvSpPr/>
          <p:nvPr/>
        </p:nvSpPr>
        <p:spPr>
          <a:xfrm>
            <a:off x="1463562" y="1958010"/>
            <a:ext cx="8965718" cy="3881536"/>
          </a:xfrm>
          <a:prstGeom prst="frame">
            <a:avLst>
              <a:gd name="adj1" fmla="val 5450"/>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sp>
        <p:nvSpPr>
          <p:cNvPr id="6" name="Sottotitolo 2">
            <a:extLst>
              <a:ext uri="{FF2B5EF4-FFF2-40B4-BE49-F238E27FC236}">
                <a16:creationId xmlns:a16="http://schemas.microsoft.com/office/drawing/2014/main" id="{8A4B79A6-26F1-C0E2-CB14-0D4194E35A59}"/>
              </a:ext>
            </a:extLst>
          </p:cNvPr>
          <p:cNvSpPr txBox="1">
            <a:spLocks/>
          </p:cNvSpPr>
          <p:nvPr/>
        </p:nvSpPr>
        <p:spPr>
          <a:xfrm>
            <a:off x="4918084" y="6509768"/>
            <a:ext cx="2355832" cy="202773"/>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defTabSz="762000" eaLnBrk="0" hangingPunct="0"/>
            <a:r>
              <a:rPr lang="it-IT" sz="1000" dirty="0" err="1">
                <a:solidFill>
                  <a:schemeClr val="tx1">
                    <a:lumMod val="65000"/>
                    <a:lumOff val="35000"/>
                  </a:schemeClr>
                </a:solidFill>
                <a:latin typeface="Georgia" panose="02040502050405020303" pitchFamily="18" charset="0"/>
              </a:rPr>
              <a:t>Introduction</a:t>
            </a:r>
            <a:r>
              <a:rPr lang="it-IT" sz="1000" dirty="0">
                <a:solidFill>
                  <a:schemeClr val="tx1">
                    <a:lumMod val="65000"/>
                    <a:lumOff val="35000"/>
                  </a:schemeClr>
                </a:solidFill>
                <a:latin typeface="Georgia" panose="02040502050405020303" pitchFamily="18" charset="0"/>
              </a:rPr>
              <a:t> – Digital Healthcare</a:t>
            </a:r>
            <a:endParaRPr lang="en-US" sz="1000" dirty="0">
              <a:solidFill>
                <a:schemeClr val="tx1">
                  <a:lumMod val="65000"/>
                  <a:lumOff val="35000"/>
                </a:schemeClr>
              </a:solidFill>
              <a:latin typeface="Georgia" panose="02040502050405020303" pitchFamily="18" charset="0"/>
            </a:endParaRPr>
          </a:p>
          <a:p>
            <a:pPr algn="l" defTabSz="762000" eaLnBrk="0" hangingPunct="0">
              <a:lnSpc>
                <a:spcPct val="90000"/>
              </a:lnSpc>
            </a:pPr>
            <a:endParaRPr lang="en-US" sz="1000" dirty="0">
              <a:solidFill>
                <a:schemeClr val="tx1">
                  <a:lumMod val="65000"/>
                  <a:lumOff val="35000"/>
                </a:schemeClr>
              </a:solidFill>
              <a:latin typeface="Georgia" panose="02040502050405020303" pitchFamily="18" charset="0"/>
            </a:endParaRPr>
          </a:p>
        </p:txBody>
      </p:sp>
      <p:sp>
        <p:nvSpPr>
          <p:cNvPr id="5" name="CasellaDiTesto 4">
            <a:extLst>
              <a:ext uri="{FF2B5EF4-FFF2-40B4-BE49-F238E27FC236}">
                <a16:creationId xmlns:a16="http://schemas.microsoft.com/office/drawing/2014/main" id="{04C887B7-F6BA-0936-3942-E8F3E57127DE}"/>
              </a:ext>
            </a:extLst>
          </p:cNvPr>
          <p:cNvSpPr txBox="1"/>
          <p:nvPr/>
        </p:nvSpPr>
        <p:spPr>
          <a:xfrm>
            <a:off x="1165387" y="1050654"/>
            <a:ext cx="10075769" cy="668196"/>
          </a:xfrm>
          <a:prstGeom prst="rect">
            <a:avLst/>
          </a:prstGeom>
          <a:noFill/>
        </p:spPr>
        <p:txBody>
          <a:bodyPr wrap="square">
            <a:spAutoFit/>
          </a:bodyPr>
          <a:lstStyle/>
          <a:p>
            <a:pPr algn="l">
              <a:lnSpc>
                <a:spcPct val="150000"/>
              </a:lnSpc>
            </a:pPr>
            <a:r>
              <a:rPr lang="it-IT" sz="2800" dirty="0">
                <a:solidFill>
                  <a:schemeClr val="accent3">
                    <a:lumMod val="50000"/>
                  </a:schemeClr>
                </a:solidFill>
                <a:latin typeface="Imprint MT Shadow" panose="04020605060303030202" pitchFamily="82" charset="0"/>
              </a:rPr>
              <a:t>Exploration Sector– </a:t>
            </a:r>
            <a:r>
              <a:rPr lang="it-IT" sz="2800" dirty="0" err="1">
                <a:solidFill>
                  <a:schemeClr val="accent3">
                    <a:lumMod val="50000"/>
                  </a:schemeClr>
                </a:solidFill>
                <a:latin typeface="Imprint MT Shadow" panose="04020605060303030202" pitchFamily="82" charset="0"/>
              </a:rPr>
              <a:t>Growth</a:t>
            </a:r>
            <a:r>
              <a:rPr lang="it-IT" sz="2800" dirty="0">
                <a:solidFill>
                  <a:schemeClr val="accent3">
                    <a:lumMod val="50000"/>
                  </a:schemeClr>
                </a:solidFill>
                <a:latin typeface="Imprint MT Shadow" panose="04020605060303030202" pitchFamily="82" charset="0"/>
              </a:rPr>
              <a:t> </a:t>
            </a:r>
            <a:r>
              <a:rPr lang="it-IT" sz="2800" dirty="0" err="1">
                <a:solidFill>
                  <a:schemeClr val="accent3">
                    <a:lumMod val="50000"/>
                  </a:schemeClr>
                </a:solidFill>
                <a:latin typeface="Imprint MT Shadow" panose="04020605060303030202" pitchFamily="82" charset="0"/>
              </a:rPr>
              <a:t>sector</a:t>
            </a:r>
            <a:endParaRPr lang="it-IT" sz="2800" dirty="0">
              <a:solidFill>
                <a:schemeClr val="accent3">
                  <a:lumMod val="50000"/>
                </a:schemeClr>
              </a:solidFill>
              <a:latin typeface="Imprint MT Shadow" panose="04020605060303030202" pitchFamily="82" charset="0"/>
            </a:endParaRPr>
          </a:p>
        </p:txBody>
      </p:sp>
      <p:sp>
        <p:nvSpPr>
          <p:cNvPr id="9" name="Titolo 8">
            <a:extLst>
              <a:ext uri="{FF2B5EF4-FFF2-40B4-BE49-F238E27FC236}">
                <a16:creationId xmlns:a16="http://schemas.microsoft.com/office/drawing/2014/main" id="{BDDD4BA7-E168-8E41-2C99-83B5448F4B5F}"/>
              </a:ext>
            </a:extLst>
          </p:cNvPr>
          <p:cNvSpPr txBox="1">
            <a:spLocks/>
          </p:cNvSpPr>
          <p:nvPr/>
        </p:nvSpPr>
        <p:spPr>
          <a:xfrm>
            <a:off x="511012" y="310377"/>
            <a:ext cx="11497486" cy="107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3">
                    <a:lumMod val="50000"/>
                  </a:schemeClr>
                </a:solidFill>
                <a:latin typeface="Imprint MT Shadow" panose="04020605060303030202" pitchFamily="82" charset="0"/>
              </a:rPr>
              <a:t>1. Introduction to Digital Healthcare</a:t>
            </a:r>
            <a:endParaRPr lang="it-IT" sz="5400" dirty="0">
              <a:solidFill>
                <a:schemeClr val="accent3">
                  <a:lumMod val="50000"/>
                </a:schemeClr>
              </a:solidFill>
              <a:latin typeface="Imprint MT Shadow" panose="04020605060303030202" pitchFamily="82" charset="0"/>
            </a:endParaRPr>
          </a:p>
        </p:txBody>
      </p:sp>
      <p:graphicFrame>
        <p:nvGraphicFramePr>
          <p:cNvPr id="4" name="Diagramma 3">
            <a:extLst>
              <a:ext uri="{FF2B5EF4-FFF2-40B4-BE49-F238E27FC236}">
                <a16:creationId xmlns:a16="http://schemas.microsoft.com/office/drawing/2014/main" id="{DE49A6A1-F563-8BF9-29AE-C775928FAB08}"/>
              </a:ext>
            </a:extLst>
          </p:cNvPr>
          <p:cNvGraphicFramePr/>
          <p:nvPr>
            <p:extLst>
              <p:ext uri="{D42A27DB-BD31-4B8C-83A1-F6EECF244321}">
                <p14:modId xmlns:p14="http://schemas.microsoft.com/office/powerpoint/2010/main" val="3591584974"/>
              </p:ext>
            </p:extLst>
          </p:nvPr>
        </p:nvGraphicFramePr>
        <p:xfrm>
          <a:off x="4094922" y="2300623"/>
          <a:ext cx="3299791" cy="3235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CasellaDiTesto 14">
            <a:extLst>
              <a:ext uri="{FF2B5EF4-FFF2-40B4-BE49-F238E27FC236}">
                <a16:creationId xmlns:a16="http://schemas.microsoft.com/office/drawing/2014/main" id="{0A27DEB7-305F-FDA9-F1B7-921BE8021827}"/>
              </a:ext>
            </a:extLst>
          </p:cNvPr>
          <p:cNvSpPr txBox="1"/>
          <p:nvPr/>
        </p:nvSpPr>
        <p:spPr>
          <a:xfrm>
            <a:off x="7699298" y="6001896"/>
            <a:ext cx="3949146" cy="246221"/>
          </a:xfrm>
          <a:prstGeom prst="rect">
            <a:avLst/>
          </a:prstGeom>
          <a:noFill/>
        </p:spPr>
        <p:txBody>
          <a:bodyPr wrap="square">
            <a:spAutoFit/>
          </a:bodyPr>
          <a:lstStyle/>
          <a:p>
            <a:r>
              <a:rPr lang="en-US" sz="1000" dirty="0">
                <a:latin typeface="Georgia" panose="02040502050405020303" pitchFamily="18" charset="0"/>
              </a:rPr>
              <a:t>Source: </a:t>
            </a:r>
            <a:r>
              <a:rPr lang="en-US" sz="1000" dirty="0">
                <a:latin typeface="Georgia" panose="02040502050405020303" pitchFamily="18" charset="0"/>
                <a:hlinkClick r:id="rId7"/>
              </a:rPr>
              <a:t>Telehealth: A post-COVID-19 reality? | McKinsey</a:t>
            </a:r>
            <a:endParaRPr lang="it-IT" sz="1000" dirty="0">
              <a:latin typeface="Georgia" panose="02040502050405020303" pitchFamily="18" charset="0"/>
            </a:endParaRPr>
          </a:p>
        </p:txBody>
      </p:sp>
      <p:pic>
        <p:nvPicPr>
          <p:cNvPr id="10" name="Immagine 9">
            <a:extLst>
              <a:ext uri="{FF2B5EF4-FFF2-40B4-BE49-F238E27FC236}">
                <a16:creationId xmlns:a16="http://schemas.microsoft.com/office/drawing/2014/main" id="{96FCA4CC-3A94-CDEB-0430-1C04C1369A0D}"/>
              </a:ext>
            </a:extLst>
          </p:cNvPr>
          <p:cNvPicPr>
            <a:picLocks noChangeAspect="1"/>
          </p:cNvPicPr>
          <p:nvPr/>
        </p:nvPicPr>
        <p:blipFill>
          <a:blip r:embed="rId8"/>
          <a:stretch>
            <a:fillRect/>
          </a:stretch>
        </p:blipFill>
        <p:spPr>
          <a:xfrm>
            <a:off x="437322" y="3051453"/>
            <a:ext cx="3570297" cy="2108720"/>
          </a:xfrm>
          <a:prstGeom prst="rect">
            <a:avLst/>
          </a:prstGeom>
          <a:ln w="19050">
            <a:solidFill>
              <a:srgbClr val="243FFF"/>
            </a:solidFill>
          </a:ln>
          <a:effectLst>
            <a:outerShdw blurRad="50800" dist="38100" dir="2700000" algn="tl" rotWithShape="0">
              <a:prstClr val="black">
                <a:alpha val="40000"/>
              </a:prstClr>
            </a:outerShdw>
          </a:effectLst>
        </p:spPr>
      </p:pic>
      <p:pic>
        <p:nvPicPr>
          <p:cNvPr id="11" name="Immagine 10" descr="Immagine che contiene testo, schermata, software, Icona del computer&#10;&#10;Descrizione generata automaticamente">
            <a:extLst>
              <a:ext uri="{FF2B5EF4-FFF2-40B4-BE49-F238E27FC236}">
                <a16:creationId xmlns:a16="http://schemas.microsoft.com/office/drawing/2014/main" id="{30B2AB30-392A-EB41-770E-FBCAF7CDF9F7}"/>
              </a:ext>
            </a:extLst>
          </p:cNvPr>
          <p:cNvPicPr>
            <a:picLocks noChangeAspect="1"/>
          </p:cNvPicPr>
          <p:nvPr/>
        </p:nvPicPr>
        <p:blipFill>
          <a:blip r:embed="rId9"/>
          <a:stretch>
            <a:fillRect/>
          </a:stretch>
        </p:blipFill>
        <p:spPr>
          <a:xfrm>
            <a:off x="7671679" y="1546769"/>
            <a:ext cx="4004384" cy="3238626"/>
          </a:xfrm>
          <a:prstGeom prst="rect">
            <a:avLst/>
          </a:prstGeom>
          <a:ln w="19050">
            <a:solidFill>
              <a:srgbClr val="243FFF"/>
            </a:solidFill>
          </a:ln>
          <a:effectLst>
            <a:outerShdw blurRad="50800" dist="38100" dir="2700000" algn="tl" rotWithShape="0">
              <a:prstClr val="black">
                <a:alpha val="40000"/>
              </a:prstClr>
            </a:outerShdw>
          </a:effectLst>
        </p:spPr>
      </p:pic>
      <p:sp>
        <p:nvSpPr>
          <p:cNvPr id="18" name="CasellaDiTesto 17">
            <a:extLst>
              <a:ext uri="{FF2B5EF4-FFF2-40B4-BE49-F238E27FC236}">
                <a16:creationId xmlns:a16="http://schemas.microsoft.com/office/drawing/2014/main" id="{D0F9141C-2382-164B-DFAF-0D24C3185A13}"/>
              </a:ext>
            </a:extLst>
          </p:cNvPr>
          <p:cNvSpPr txBox="1"/>
          <p:nvPr/>
        </p:nvSpPr>
        <p:spPr>
          <a:xfrm>
            <a:off x="7697986" y="6239115"/>
            <a:ext cx="4494014" cy="246221"/>
          </a:xfrm>
          <a:prstGeom prst="rect">
            <a:avLst/>
          </a:prstGeom>
          <a:noFill/>
        </p:spPr>
        <p:txBody>
          <a:bodyPr wrap="square">
            <a:spAutoFit/>
          </a:bodyPr>
          <a:lstStyle/>
          <a:p>
            <a:r>
              <a:rPr lang="en-US" sz="1000" dirty="0">
                <a:latin typeface="Georgia" panose="02040502050405020303" pitchFamily="18" charset="0"/>
              </a:rPr>
              <a:t>Source: </a:t>
            </a:r>
            <a:r>
              <a:rPr lang="en-US" sz="1000" dirty="0">
                <a:latin typeface="Georgia" panose="02040502050405020303" pitchFamily="18" charset="0"/>
                <a:hlinkClick r:id="rId10"/>
              </a:rPr>
              <a:t>US healthcare developments in 2023 and beyond | McKinsey</a:t>
            </a:r>
            <a:endParaRPr lang="it-IT" sz="1000" dirty="0">
              <a:latin typeface="Georgia" panose="02040502050405020303" pitchFamily="18" charset="0"/>
            </a:endParaRPr>
          </a:p>
        </p:txBody>
      </p:sp>
      <p:sp>
        <p:nvSpPr>
          <p:cNvPr id="7" name="Segnaposto data 6">
            <a:extLst>
              <a:ext uri="{FF2B5EF4-FFF2-40B4-BE49-F238E27FC236}">
                <a16:creationId xmlns:a16="http://schemas.microsoft.com/office/drawing/2014/main" id="{90A41E2C-B296-518C-72E9-3AA47A376508}"/>
              </a:ext>
            </a:extLst>
          </p:cNvPr>
          <p:cNvSpPr>
            <a:spLocks noGrp="1"/>
          </p:cNvSpPr>
          <p:nvPr>
            <p:ph type="dt" sz="half" idx="10"/>
          </p:nvPr>
        </p:nvSpPr>
        <p:spPr/>
        <p:txBody>
          <a:bodyPr/>
          <a:lstStyle/>
          <a:p>
            <a:pPr rtl="0"/>
            <a:r>
              <a:rPr lang="it-IT" noProof="0"/>
              <a:t>20/06/2023</a:t>
            </a:r>
          </a:p>
        </p:txBody>
      </p:sp>
      <p:sp>
        <p:nvSpPr>
          <p:cNvPr id="8" name="Segnaposto numero diapositiva 7">
            <a:extLst>
              <a:ext uri="{FF2B5EF4-FFF2-40B4-BE49-F238E27FC236}">
                <a16:creationId xmlns:a16="http://schemas.microsoft.com/office/drawing/2014/main" id="{85FA7C52-B62F-C3C9-2F9B-0374824D0DEC}"/>
              </a:ext>
            </a:extLst>
          </p:cNvPr>
          <p:cNvSpPr>
            <a:spLocks noGrp="1"/>
          </p:cNvSpPr>
          <p:nvPr>
            <p:ph type="sldNum" sz="quarter" idx="12"/>
          </p:nvPr>
        </p:nvSpPr>
        <p:spPr/>
        <p:txBody>
          <a:bodyPr/>
          <a:lstStyle/>
          <a:p>
            <a:pPr rtl="0"/>
            <a:fld id="{D8DA9DAA-006C-4F4B-980E-E3DF019B24E2}" type="slidenum">
              <a:rPr lang="it-IT" noProof="0" smtClean="0"/>
              <a:t>6</a:t>
            </a:fld>
            <a:endParaRPr lang="it-IT" noProof="0"/>
          </a:p>
        </p:txBody>
      </p:sp>
    </p:spTree>
    <p:extLst>
      <p:ext uri="{BB962C8B-B14F-4D97-AF65-F5344CB8AC3E}">
        <p14:creationId xmlns:p14="http://schemas.microsoft.com/office/powerpoint/2010/main" val="2140352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40000"/>
                <a:lumOff val="60000"/>
              </a:schemeClr>
            </a:gs>
            <a:gs pos="0">
              <a:schemeClr val="accent2">
                <a:alpha val="0"/>
              </a:schemeClr>
            </a:gs>
          </a:gsLst>
          <a:lin ang="2700000" scaled="1"/>
        </a:gradFill>
        <a:effectLst/>
      </p:bgPr>
    </p:bg>
    <p:spTree>
      <p:nvGrpSpPr>
        <p:cNvPr id="1" name=""/>
        <p:cNvGrpSpPr/>
        <p:nvPr/>
      </p:nvGrpSpPr>
      <p:grpSpPr>
        <a:xfrm>
          <a:off x="0" y="0"/>
          <a:ext cx="0" cy="0"/>
          <a:chOff x="0" y="0"/>
          <a:chExt cx="0" cy="0"/>
        </a:xfrm>
      </p:grpSpPr>
      <p:sp>
        <p:nvSpPr>
          <p:cNvPr id="6" name="Sottotitolo 2">
            <a:extLst>
              <a:ext uri="{FF2B5EF4-FFF2-40B4-BE49-F238E27FC236}">
                <a16:creationId xmlns:a16="http://schemas.microsoft.com/office/drawing/2014/main" id="{8A4B79A6-26F1-C0E2-CB14-0D4194E35A59}"/>
              </a:ext>
            </a:extLst>
          </p:cNvPr>
          <p:cNvSpPr txBox="1">
            <a:spLocks/>
          </p:cNvSpPr>
          <p:nvPr/>
        </p:nvSpPr>
        <p:spPr>
          <a:xfrm>
            <a:off x="4918084" y="6509768"/>
            <a:ext cx="2355832" cy="202773"/>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defTabSz="762000" eaLnBrk="0" hangingPunct="0"/>
            <a:r>
              <a:rPr lang="it-IT" sz="1000" dirty="0" err="1">
                <a:solidFill>
                  <a:schemeClr val="tx1">
                    <a:lumMod val="65000"/>
                    <a:lumOff val="35000"/>
                  </a:schemeClr>
                </a:solidFill>
                <a:latin typeface="Georgia" panose="02040502050405020303" pitchFamily="18" charset="0"/>
              </a:rPr>
              <a:t>Introduction</a:t>
            </a:r>
            <a:r>
              <a:rPr lang="it-IT" sz="1000" dirty="0">
                <a:solidFill>
                  <a:schemeClr val="tx1">
                    <a:lumMod val="65000"/>
                    <a:lumOff val="35000"/>
                  </a:schemeClr>
                </a:solidFill>
                <a:latin typeface="Georgia" panose="02040502050405020303" pitchFamily="18" charset="0"/>
              </a:rPr>
              <a:t> – Digital Healthcare</a:t>
            </a:r>
            <a:endParaRPr lang="en-US" sz="1000" dirty="0">
              <a:solidFill>
                <a:schemeClr val="tx1">
                  <a:lumMod val="65000"/>
                  <a:lumOff val="35000"/>
                </a:schemeClr>
              </a:solidFill>
              <a:latin typeface="Georgia" panose="02040502050405020303" pitchFamily="18" charset="0"/>
            </a:endParaRPr>
          </a:p>
          <a:p>
            <a:pPr algn="l" defTabSz="762000" eaLnBrk="0" hangingPunct="0">
              <a:lnSpc>
                <a:spcPct val="90000"/>
              </a:lnSpc>
            </a:pPr>
            <a:endParaRPr lang="en-US" sz="1000" dirty="0">
              <a:solidFill>
                <a:schemeClr val="tx1">
                  <a:lumMod val="65000"/>
                  <a:lumOff val="35000"/>
                </a:schemeClr>
              </a:solidFill>
              <a:latin typeface="Georgia" panose="02040502050405020303" pitchFamily="18" charset="0"/>
            </a:endParaRPr>
          </a:p>
        </p:txBody>
      </p:sp>
      <p:sp>
        <p:nvSpPr>
          <p:cNvPr id="5" name="CasellaDiTesto 4">
            <a:extLst>
              <a:ext uri="{FF2B5EF4-FFF2-40B4-BE49-F238E27FC236}">
                <a16:creationId xmlns:a16="http://schemas.microsoft.com/office/drawing/2014/main" id="{04C887B7-F6BA-0936-3942-E8F3E57127DE}"/>
              </a:ext>
            </a:extLst>
          </p:cNvPr>
          <p:cNvSpPr txBox="1"/>
          <p:nvPr/>
        </p:nvSpPr>
        <p:spPr>
          <a:xfrm>
            <a:off x="1165387" y="1050654"/>
            <a:ext cx="10075769" cy="668196"/>
          </a:xfrm>
          <a:prstGeom prst="rect">
            <a:avLst/>
          </a:prstGeom>
          <a:noFill/>
        </p:spPr>
        <p:txBody>
          <a:bodyPr wrap="square">
            <a:spAutoFit/>
          </a:bodyPr>
          <a:lstStyle/>
          <a:p>
            <a:pPr algn="l">
              <a:lnSpc>
                <a:spcPct val="150000"/>
              </a:lnSpc>
            </a:pPr>
            <a:r>
              <a:rPr lang="it-IT" sz="2800" dirty="0">
                <a:solidFill>
                  <a:schemeClr val="accent3">
                    <a:lumMod val="50000"/>
                  </a:schemeClr>
                </a:solidFill>
                <a:latin typeface="Imprint MT Shadow" panose="04020605060303030202" pitchFamily="82" charset="0"/>
              </a:rPr>
              <a:t>Exploration Sector– Funding Startups</a:t>
            </a:r>
          </a:p>
        </p:txBody>
      </p:sp>
      <p:sp>
        <p:nvSpPr>
          <p:cNvPr id="9" name="Titolo 8">
            <a:extLst>
              <a:ext uri="{FF2B5EF4-FFF2-40B4-BE49-F238E27FC236}">
                <a16:creationId xmlns:a16="http://schemas.microsoft.com/office/drawing/2014/main" id="{BDDD4BA7-E168-8E41-2C99-83B5448F4B5F}"/>
              </a:ext>
            </a:extLst>
          </p:cNvPr>
          <p:cNvSpPr txBox="1">
            <a:spLocks/>
          </p:cNvSpPr>
          <p:nvPr/>
        </p:nvSpPr>
        <p:spPr>
          <a:xfrm>
            <a:off x="511012" y="310377"/>
            <a:ext cx="11497486" cy="107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3">
                    <a:lumMod val="50000"/>
                  </a:schemeClr>
                </a:solidFill>
                <a:latin typeface="Imprint MT Shadow" panose="04020605060303030202" pitchFamily="82" charset="0"/>
              </a:rPr>
              <a:t>1. Introduction to Digital Healthcare</a:t>
            </a:r>
            <a:endParaRPr lang="it-IT" sz="5400" dirty="0">
              <a:solidFill>
                <a:schemeClr val="accent3">
                  <a:lumMod val="50000"/>
                </a:schemeClr>
              </a:solidFill>
              <a:latin typeface="Imprint MT Shadow" panose="04020605060303030202" pitchFamily="82" charset="0"/>
            </a:endParaRPr>
          </a:p>
        </p:txBody>
      </p:sp>
      <p:graphicFrame>
        <p:nvGraphicFramePr>
          <p:cNvPr id="4" name="Diagramma 3">
            <a:extLst>
              <a:ext uri="{FF2B5EF4-FFF2-40B4-BE49-F238E27FC236}">
                <a16:creationId xmlns:a16="http://schemas.microsoft.com/office/drawing/2014/main" id="{DE49A6A1-F563-8BF9-29AE-C775928FAB08}"/>
              </a:ext>
            </a:extLst>
          </p:cNvPr>
          <p:cNvGraphicFramePr/>
          <p:nvPr>
            <p:extLst>
              <p:ext uri="{D42A27DB-BD31-4B8C-83A1-F6EECF244321}">
                <p14:modId xmlns:p14="http://schemas.microsoft.com/office/powerpoint/2010/main" val="3176127039"/>
              </p:ext>
            </p:extLst>
          </p:nvPr>
        </p:nvGraphicFramePr>
        <p:xfrm>
          <a:off x="579313" y="2197110"/>
          <a:ext cx="11842907" cy="3879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8" name="CasellaDiTesto 37">
            <a:extLst>
              <a:ext uri="{FF2B5EF4-FFF2-40B4-BE49-F238E27FC236}">
                <a16:creationId xmlns:a16="http://schemas.microsoft.com/office/drawing/2014/main" id="{908FBA19-E7D9-5377-C9A4-31F2191C339C}"/>
              </a:ext>
            </a:extLst>
          </p:cNvPr>
          <p:cNvSpPr txBox="1"/>
          <p:nvPr/>
        </p:nvSpPr>
        <p:spPr>
          <a:xfrm>
            <a:off x="1628950" y="6104918"/>
            <a:ext cx="6762474" cy="276999"/>
          </a:xfrm>
          <a:prstGeom prst="rect">
            <a:avLst/>
          </a:prstGeom>
          <a:noFill/>
        </p:spPr>
        <p:txBody>
          <a:bodyPr wrap="square">
            <a:spAutoFit/>
          </a:bodyPr>
          <a:lstStyle/>
          <a:p>
            <a:r>
              <a:rPr lang="en-US" sz="1200" dirty="0">
                <a:latin typeface="Georgia" panose="02040502050405020303" pitchFamily="18" charset="0"/>
              </a:rPr>
              <a:t>Source: </a:t>
            </a:r>
            <a:r>
              <a:rPr lang="en-US" sz="1200" dirty="0">
                <a:latin typeface="Georgia" panose="02040502050405020303" pitchFamily="18" charset="0"/>
                <a:hlinkClick r:id="rId7"/>
              </a:rPr>
              <a:t>2021 year-end digital health funding: Seismic shifts beneath the surface | Rock Health</a:t>
            </a:r>
            <a:endParaRPr lang="it-IT" sz="1200" dirty="0">
              <a:latin typeface="Georgia" panose="02040502050405020303" pitchFamily="18" charset="0"/>
            </a:endParaRPr>
          </a:p>
        </p:txBody>
      </p:sp>
      <p:pic>
        <p:nvPicPr>
          <p:cNvPr id="8" name="Immagine 7" descr="Immagine che contiene testo, schermata, Carattere, Diagramma&#10;&#10;Descrizione generata automaticamente">
            <a:extLst>
              <a:ext uri="{FF2B5EF4-FFF2-40B4-BE49-F238E27FC236}">
                <a16:creationId xmlns:a16="http://schemas.microsoft.com/office/drawing/2014/main" id="{785C104A-92E4-EC5D-814B-E098670E72FE}"/>
              </a:ext>
            </a:extLst>
          </p:cNvPr>
          <p:cNvPicPr>
            <a:picLocks noChangeAspect="1"/>
          </p:cNvPicPr>
          <p:nvPr/>
        </p:nvPicPr>
        <p:blipFill>
          <a:blip r:embed="rId8"/>
          <a:stretch>
            <a:fillRect/>
          </a:stretch>
        </p:blipFill>
        <p:spPr>
          <a:xfrm>
            <a:off x="1274716" y="1863012"/>
            <a:ext cx="7116708" cy="3164208"/>
          </a:xfrm>
          <a:prstGeom prst="rect">
            <a:avLst/>
          </a:prstGeom>
          <a:ln w="12700">
            <a:solidFill>
              <a:srgbClr val="243FFF"/>
            </a:solidFill>
          </a:ln>
          <a:effectLst>
            <a:outerShdw blurRad="50800" dist="38100" dir="2700000" algn="tl" rotWithShape="0">
              <a:prstClr val="black">
                <a:alpha val="40000"/>
              </a:prstClr>
            </a:outerShdw>
          </a:effectLst>
        </p:spPr>
      </p:pic>
      <p:sp>
        <p:nvSpPr>
          <p:cNvPr id="7" name="Segnaposto data 6">
            <a:extLst>
              <a:ext uri="{FF2B5EF4-FFF2-40B4-BE49-F238E27FC236}">
                <a16:creationId xmlns:a16="http://schemas.microsoft.com/office/drawing/2014/main" id="{A39B0FD9-CF8D-46EF-3721-46E8A34F2E37}"/>
              </a:ext>
            </a:extLst>
          </p:cNvPr>
          <p:cNvSpPr>
            <a:spLocks noGrp="1"/>
          </p:cNvSpPr>
          <p:nvPr>
            <p:ph type="dt" sz="half" idx="10"/>
          </p:nvPr>
        </p:nvSpPr>
        <p:spPr/>
        <p:txBody>
          <a:bodyPr/>
          <a:lstStyle/>
          <a:p>
            <a:pPr rtl="0"/>
            <a:r>
              <a:rPr lang="it-IT" noProof="0"/>
              <a:t>20/06/2023</a:t>
            </a:r>
          </a:p>
        </p:txBody>
      </p:sp>
      <p:sp>
        <p:nvSpPr>
          <p:cNvPr id="10" name="Segnaposto numero diapositiva 9">
            <a:extLst>
              <a:ext uri="{FF2B5EF4-FFF2-40B4-BE49-F238E27FC236}">
                <a16:creationId xmlns:a16="http://schemas.microsoft.com/office/drawing/2014/main" id="{403A9E8A-CCCF-8D4C-0DCE-8677351053D8}"/>
              </a:ext>
            </a:extLst>
          </p:cNvPr>
          <p:cNvSpPr>
            <a:spLocks noGrp="1"/>
          </p:cNvSpPr>
          <p:nvPr>
            <p:ph type="sldNum" sz="quarter" idx="12"/>
          </p:nvPr>
        </p:nvSpPr>
        <p:spPr/>
        <p:txBody>
          <a:bodyPr/>
          <a:lstStyle/>
          <a:p>
            <a:pPr rtl="0"/>
            <a:fld id="{D8DA9DAA-006C-4F4B-980E-E3DF019B24E2}" type="slidenum">
              <a:rPr lang="it-IT" noProof="0" smtClean="0"/>
              <a:t>7</a:t>
            </a:fld>
            <a:endParaRPr lang="it-IT" noProof="0"/>
          </a:p>
        </p:txBody>
      </p:sp>
    </p:spTree>
    <p:extLst>
      <p:ext uri="{BB962C8B-B14F-4D97-AF65-F5344CB8AC3E}">
        <p14:creationId xmlns:p14="http://schemas.microsoft.com/office/powerpoint/2010/main" val="96341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40000"/>
                <a:lumOff val="60000"/>
              </a:schemeClr>
            </a:gs>
            <a:gs pos="0">
              <a:schemeClr val="accent2">
                <a:alpha val="0"/>
              </a:schemeClr>
            </a:gs>
          </a:gsLst>
          <a:lin ang="2700000" scaled="1"/>
        </a:gradFill>
        <a:effectLst/>
      </p:bgPr>
    </p:bg>
    <p:spTree>
      <p:nvGrpSpPr>
        <p:cNvPr id="1" name=""/>
        <p:cNvGrpSpPr/>
        <p:nvPr/>
      </p:nvGrpSpPr>
      <p:grpSpPr>
        <a:xfrm>
          <a:off x="0" y="0"/>
          <a:ext cx="0" cy="0"/>
          <a:chOff x="0" y="0"/>
          <a:chExt cx="0" cy="0"/>
        </a:xfrm>
      </p:grpSpPr>
      <p:sp>
        <p:nvSpPr>
          <p:cNvPr id="6" name="Sottotitolo 2">
            <a:extLst>
              <a:ext uri="{FF2B5EF4-FFF2-40B4-BE49-F238E27FC236}">
                <a16:creationId xmlns:a16="http://schemas.microsoft.com/office/drawing/2014/main" id="{8A4B79A6-26F1-C0E2-CB14-0D4194E35A59}"/>
              </a:ext>
            </a:extLst>
          </p:cNvPr>
          <p:cNvSpPr txBox="1">
            <a:spLocks/>
          </p:cNvSpPr>
          <p:nvPr/>
        </p:nvSpPr>
        <p:spPr>
          <a:xfrm>
            <a:off x="4918084" y="6509768"/>
            <a:ext cx="2355832" cy="202773"/>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defTabSz="762000" eaLnBrk="0" hangingPunct="0"/>
            <a:r>
              <a:rPr lang="it-IT" sz="1000" dirty="0" err="1">
                <a:solidFill>
                  <a:schemeClr val="tx1">
                    <a:lumMod val="65000"/>
                    <a:lumOff val="35000"/>
                  </a:schemeClr>
                </a:solidFill>
                <a:latin typeface="Georgia" panose="02040502050405020303" pitchFamily="18" charset="0"/>
              </a:rPr>
              <a:t>Introduction</a:t>
            </a:r>
            <a:r>
              <a:rPr lang="it-IT" sz="1000" dirty="0">
                <a:solidFill>
                  <a:schemeClr val="tx1">
                    <a:lumMod val="65000"/>
                    <a:lumOff val="35000"/>
                  </a:schemeClr>
                </a:solidFill>
                <a:latin typeface="Georgia" panose="02040502050405020303" pitchFamily="18" charset="0"/>
              </a:rPr>
              <a:t> – Digital Healthcare</a:t>
            </a:r>
            <a:endParaRPr lang="en-US" sz="1000" dirty="0">
              <a:solidFill>
                <a:schemeClr val="tx1">
                  <a:lumMod val="65000"/>
                  <a:lumOff val="35000"/>
                </a:schemeClr>
              </a:solidFill>
              <a:latin typeface="Georgia" panose="02040502050405020303" pitchFamily="18" charset="0"/>
            </a:endParaRPr>
          </a:p>
          <a:p>
            <a:pPr algn="l" defTabSz="762000" eaLnBrk="0" hangingPunct="0">
              <a:lnSpc>
                <a:spcPct val="90000"/>
              </a:lnSpc>
            </a:pPr>
            <a:endParaRPr lang="en-US" sz="1000" dirty="0">
              <a:solidFill>
                <a:schemeClr val="tx1">
                  <a:lumMod val="65000"/>
                  <a:lumOff val="35000"/>
                </a:schemeClr>
              </a:solidFill>
              <a:latin typeface="Georgia" panose="02040502050405020303" pitchFamily="18" charset="0"/>
            </a:endParaRPr>
          </a:p>
        </p:txBody>
      </p:sp>
      <p:sp>
        <p:nvSpPr>
          <p:cNvPr id="5" name="CasellaDiTesto 4">
            <a:extLst>
              <a:ext uri="{FF2B5EF4-FFF2-40B4-BE49-F238E27FC236}">
                <a16:creationId xmlns:a16="http://schemas.microsoft.com/office/drawing/2014/main" id="{04C887B7-F6BA-0936-3942-E8F3E57127DE}"/>
              </a:ext>
            </a:extLst>
          </p:cNvPr>
          <p:cNvSpPr txBox="1"/>
          <p:nvPr/>
        </p:nvSpPr>
        <p:spPr>
          <a:xfrm>
            <a:off x="1165387" y="1050654"/>
            <a:ext cx="10075769" cy="668196"/>
          </a:xfrm>
          <a:prstGeom prst="rect">
            <a:avLst/>
          </a:prstGeom>
          <a:noFill/>
        </p:spPr>
        <p:txBody>
          <a:bodyPr wrap="square">
            <a:spAutoFit/>
          </a:bodyPr>
          <a:lstStyle/>
          <a:p>
            <a:pPr algn="l">
              <a:lnSpc>
                <a:spcPct val="150000"/>
              </a:lnSpc>
            </a:pPr>
            <a:r>
              <a:rPr lang="it-IT" sz="2800" dirty="0">
                <a:solidFill>
                  <a:schemeClr val="accent3">
                    <a:lumMod val="50000"/>
                  </a:schemeClr>
                </a:solidFill>
                <a:latin typeface="Imprint MT Shadow" panose="04020605060303030202" pitchFamily="82" charset="0"/>
              </a:rPr>
              <a:t>Literature Industry </a:t>
            </a:r>
            <a:r>
              <a:rPr lang="it-IT" sz="2800" dirty="0" err="1">
                <a:solidFill>
                  <a:schemeClr val="accent3">
                    <a:lumMod val="50000"/>
                  </a:schemeClr>
                </a:solidFill>
                <a:latin typeface="Imprint MT Shadow" panose="04020605060303030202" pitchFamily="82" charset="0"/>
              </a:rPr>
              <a:t>Classification</a:t>
            </a:r>
            <a:endParaRPr lang="it-IT" sz="2800" dirty="0">
              <a:solidFill>
                <a:schemeClr val="accent3">
                  <a:lumMod val="50000"/>
                </a:schemeClr>
              </a:solidFill>
              <a:latin typeface="Imprint MT Shadow" panose="04020605060303030202" pitchFamily="82" charset="0"/>
            </a:endParaRPr>
          </a:p>
        </p:txBody>
      </p:sp>
      <p:sp>
        <p:nvSpPr>
          <p:cNvPr id="9" name="Titolo 8">
            <a:extLst>
              <a:ext uri="{FF2B5EF4-FFF2-40B4-BE49-F238E27FC236}">
                <a16:creationId xmlns:a16="http://schemas.microsoft.com/office/drawing/2014/main" id="{BDDD4BA7-E168-8E41-2C99-83B5448F4B5F}"/>
              </a:ext>
            </a:extLst>
          </p:cNvPr>
          <p:cNvSpPr txBox="1">
            <a:spLocks/>
          </p:cNvSpPr>
          <p:nvPr/>
        </p:nvSpPr>
        <p:spPr>
          <a:xfrm>
            <a:off x="511012" y="310377"/>
            <a:ext cx="11497486" cy="107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3">
                    <a:lumMod val="50000"/>
                  </a:schemeClr>
                </a:solidFill>
                <a:latin typeface="Imprint MT Shadow" panose="04020605060303030202" pitchFamily="82" charset="0"/>
              </a:rPr>
              <a:t>1. Introduction to Digital Healthcare</a:t>
            </a:r>
            <a:endParaRPr lang="it-IT" sz="5400" dirty="0">
              <a:solidFill>
                <a:schemeClr val="accent3">
                  <a:lumMod val="50000"/>
                </a:schemeClr>
              </a:solidFill>
              <a:latin typeface="Imprint MT Shadow" panose="04020605060303030202" pitchFamily="82" charset="0"/>
            </a:endParaRPr>
          </a:p>
        </p:txBody>
      </p:sp>
      <p:graphicFrame>
        <p:nvGraphicFramePr>
          <p:cNvPr id="4" name="Diagramma 3">
            <a:extLst>
              <a:ext uri="{FF2B5EF4-FFF2-40B4-BE49-F238E27FC236}">
                <a16:creationId xmlns:a16="http://schemas.microsoft.com/office/drawing/2014/main" id="{DE49A6A1-F563-8BF9-29AE-C775928FAB08}"/>
              </a:ext>
            </a:extLst>
          </p:cNvPr>
          <p:cNvGraphicFramePr/>
          <p:nvPr>
            <p:extLst>
              <p:ext uri="{D42A27DB-BD31-4B8C-83A1-F6EECF244321}">
                <p14:modId xmlns:p14="http://schemas.microsoft.com/office/powerpoint/2010/main" val="646213416"/>
              </p:ext>
            </p:extLst>
          </p:nvPr>
        </p:nvGraphicFramePr>
        <p:xfrm>
          <a:off x="579313" y="2197110"/>
          <a:ext cx="11973809" cy="3879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ma 7">
            <a:extLst>
              <a:ext uri="{FF2B5EF4-FFF2-40B4-BE49-F238E27FC236}">
                <a16:creationId xmlns:a16="http://schemas.microsoft.com/office/drawing/2014/main" id="{2385B39D-F629-CD90-C4C7-66BF291518D7}"/>
              </a:ext>
            </a:extLst>
          </p:cNvPr>
          <p:cNvGraphicFramePr/>
          <p:nvPr>
            <p:extLst>
              <p:ext uri="{D42A27DB-BD31-4B8C-83A1-F6EECF244321}">
                <p14:modId xmlns:p14="http://schemas.microsoft.com/office/powerpoint/2010/main" val="2579910340"/>
              </p:ext>
            </p:extLst>
          </p:nvPr>
        </p:nvGraphicFramePr>
        <p:xfrm>
          <a:off x="1303803" y="2052948"/>
          <a:ext cx="9584394" cy="39513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Segnaposto data 6">
            <a:extLst>
              <a:ext uri="{FF2B5EF4-FFF2-40B4-BE49-F238E27FC236}">
                <a16:creationId xmlns:a16="http://schemas.microsoft.com/office/drawing/2014/main" id="{9A2EEEFC-CBED-0AA7-3CE9-554C7B61BE3A}"/>
              </a:ext>
            </a:extLst>
          </p:cNvPr>
          <p:cNvSpPr>
            <a:spLocks noGrp="1"/>
          </p:cNvSpPr>
          <p:nvPr>
            <p:ph type="dt" sz="half" idx="10"/>
          </p:nvPr>
        </p:nvSpPr>
        <p:spPr/>
        <p:txBody>
          <a:bodyPr/>
          <a:lstStyle/>
          <a:p>
            <a:pPr rtl="0"/>
            <a:r>
              <a:rPr lang="it-IT" noProof="0"/>
              <a:t>20/06/2023</a:t>
            </a:r>
          </a:p>
        </p:txBody>
      </p:sp>
      <p:sp>
        <p:nvSpPr>
          <p:cNvPr id="10" name="Segnaposto numero diapositiva 9">
            <a:extLst>
              <a:ext uri="{FF2B5EF4-FFF2-40B4-BE49-F238E27FC236}">
                <a16:creationId xmlns:a16="http://schemas.microsoft.com/office/drawing/2014/main" id="{A6A04813-CC3C-2F91-CAA5-7D72DF4805DF}"/>
              </a:ext>
            </a:extLst>
          </p:cNvPr>
          <p:cNvSpPr>
            <a:spLocks noGrp="1"/>
          </p:cNvSpPr>
          <p:nvPr>
            <p:ph type="sldNum" sz="quarter" idx="12"/>
          </p:nvPr>
        </p:nvSpPr>
        <p:spPr/>
        <p:txBody>
          <a:bodyPr/>
          <a:lstStyle/>
          <a:p>
            <a:pPr rtl="0"/>
            <a:fld id="{D8DA9DAA-006C-4F4B-980E-E3DF019B24E2}" type="slidenum">
              <a:rPr lang="it-IT" noProof="0" smtClean="0"/>
              <a:t>8</a:t>
            </a:fld>
            <a:endParaRPr lang="it-IT" noProof="0"/>
          </a:p>
        </p:txBody>
      </p:sp>
    </p:spTree>
    <p:extLst>
      <p:ext uri="{BB962C8B-B14F-4D97-AF65-F5344CB8AC3E}">
        <p14:creationId xmlns:p14="http://schemas.microsoft.com/office/powerpoint/2010/main" val="231469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40000"/>
                <a:lumOff val="60000"/>
              </a:schemeClr>
            </a:gs>
            <a:gs pos="0">
              <a:schemeClr val="accent2">
                <a:alpha val="0"/>
              </a:schemeClr>
            </a:gs>
          </a:gsLst>
          <a:lin ang="2700000" scaled="1"/>
        </a:gradFill>
        <a:effectLst/>
      </p:bgPr>
    </p:bg>
    <p:spTree>
      <p:nvGrpSpPr>
        <p:cNvPr id="1" name=""/>
        <p:cNvGrpSpPr/>
        <p:nvPr/>
      </p:nvGrpSpPr>
      <p:grpSpPr>
        <a:xfrm>
          <a:off x="0" y="0"/>
          <a:ext cx="0" cy="0"/>
          <a:chOff x="0" y="0"/>
          <a:chExt cx="0" cy="0"/>
        </a:xfrm>
      </p:grpSpPr>
      <p:sp>
        <p:nvSpPr>
          <p:cNvPr id="6" name="Sottotitolo 2">
            <a:extLst>
              <a:ext uri="{FF2B5EF4-FFF2-40B4-BE49-F238E27FC236}">
                <a16:creationId xmlns:a16="http://schemas.microsoft.com/office/drawing/2014/main" id="{8A4B79A6-26F1-C0E2-CB14-0D4194E35A59}"/>
              </a:ext>
            </a:extLst>
          </p:cNvPr>
          <p:cNvSpPr txBox="1">
            <a:spLocks/>
          </p:cNvSpPr>
          <p:nvPr/>
        </p:nvSpPr>
        <p:spPr>
          <a:xfrm>
            <a:off x="4822898" y="6509768"/>
            <a:ext cx="2546203" cy="202773"/>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762000" eaLnBrk="0" hangingPunct="0"/>
            <a:r>
              <a:rPr lang="en-US" sz="1000" kern="100" dirty="0">
                <a:solidFill>
                  <a:schemeClr val="tx1">
                    <a:lumMod val="65000"/>
                    <a:lumOff val="35000"/>
                  </a:schemeClr>
                </a:solidFill>
                <a:effectLst/>
                <a:latin typeface="Georgia" panose="02040502050405020303" pitchFamily="18" charset="0"/>
                <a:ea typeface="Calibri" panose="020F0502020204030204" pitchFamily="34" charset="0"/>
                <a:cs typeface="Times New Roman" panose="02020603050405020304" pitchFamily="18" charset="0"/>
              </a:rPr>
              <a:t>Healthcare Industry</a:t>
            </a:r>
            <a:r>
              <a:rPr lang="it-IT" sz="1000" dirty="0">
                <a:solidFill>
                  <a:schemeClr val="tx1">
                    <a:lumMod val="65000"/>
                    <a:lumOff val="35000"/>
                  </a:schemeClr>
                </a:solidFill>
                <a:latin typeface="Georgia" panose="02040502050405020303" pitchFamily="18" charset="0"/>
              </a:rPr>
              <a:t> – Digital Healthcare</a:t>
            </a:r>
            <a:endParaRPr lang="en-US" sz="1000" dirty="0">
              <a:solidFill>
                <a:schemeClr val="tx1">
                  <a:lumMod val="65000"/>
                  <a:lumOff val="35000"/>
                </a:schemeClr>
              </a:solidFill>
              <a:latin typeface="Georgia" panose="02040502050405020303" pitchFamily="18" charset="0"/>
            </a:endParaRPr>
          </a:p>
          <a:p>
            <a:pPr algn="l" defTabSz="762000" eaLnBrk="0" hangingPunct="0">
              <a:lnSpc>
                <a:spcPct val="90000"/>
              </a:lnSpc>
            </a:pPr>
            <a:endParaRPr lang="en-US" sz="1000" dirty="0">
              <a:solidFill>
                <a:schemeClr val="tx1">
                  <a:lumMod val="65000"/>
                  <a:lumOff val="35000"/>
                </a:schemeClr>
              </a:solidFill>
              <a:latin typeface="Georgia" panose="02040502050405020303" pitchFamily="18" charset="0"/>
            </a:endParaRPr>
          </a:p>
        </p:txBody>
      </p:sp>
      <p:sp>
        <p:nvSpPr>
          <p:cNvPr id="9" name="Titolo 8">
            <a:extLst>
              <a:ext uri="{FF2B5EF4-FFF2-40B4-BE49-F238E27FC236}">
                <a16:creationId xmlns:a16="http://schemas.microsoft.com/office/drawing/2014/main" id="{BDDD4BA7-E168-8E41-2C99-83B5448F4B5F}"/>
              </a:ext>
            </a:extLst>
          </p:cNvPr>
          <p:cNvSpPr txBox="1">
            <a:spLocks/>
          </p:cNvSpPr>
          <p:nvPr/>
        </p:nvSpPr>
        <p:spPr>
          <a:xfrm>
            <a:off x="511012" y="310377"/>
            <a:ext cx="10515600" cy="107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3">
                    <a:lumMod val="50000"/>
                  </a:schemeClr>
                </a:solidFill>
                <a:latin typeface="Imprint MT Shadow" panose="04020605060303030202" pitchFamily="82" charset="0"/>
              </a:rPr>
              <a:t>2. Focus On Healthcare Unicorn</a:t>
            </a:r>
          </a:p>
        </p:txBody>
      </p:sp>
      <p:sp>
        <p:nvSpPr>
          <p:cNvPr id="4" name="CasellaDiTesto 3">
            <a:extLst>
              <a:ext uri="{FF2B5EF4-FFF2-40B4-BE49-F238E27FC236}">
                <a16:creationId xmlns:a16="http://schemas.microsoft.com/office/drawing/2014/main" id="{77801732-2394-D21C-A41F-5202486566EE}"/>
              </a:ext>
            </a:extLst>
          </p:cNvPr>
          <p:cNvSpPr txBox="1"/>
          <p:nvPr/>
        </p:nvSpPr>
        <p:spPr>
          <a:xfrm>
            <a:off x="1165387" y="1050654"/>
            <a:ext cx="9360151" cy="668196"/>
          </a:xfrm>
          <a:prstGeom prst="rect">
            <a:avLst/>
          </a:prstGeom>
          <a:noFill/>
        </p:spPr>
        <p:txBody>
          <a:bodyPr wrap="square">
            <a:spAutoFit/>
          </a:bodyPr>
          <a:lstStyle/>
          <a:p>
            <a:pPr algn="l">
              <a:lnSpc>
                <a:spcPct val="150000"/>
              </a:lnSpc>
            </a:pPr>
            <a:r>
              <a:rPr lang="it-IT" sz="2800" dirty="0">
                <a:solidFill>
                  <a:schemeClr val="accent3">
                    <a:lumMod val="50000"/>
                  </a:schemeClr>
                </a:solidFill>
                <a:latin typeface="Imprint MT Shadow" panose="04020605060303030202" pitchFamily="82" charset="0"/>
              </a:rPr>
              <a:t>Data Collection</a:t>
            </a:r>
          </a:p>
        </p:txBody>
      </p:sp>
      <p:graphicFrame>
        <p:nvGraphicFramePr>
          <p:cNvPr id="7" name="Diagramma 6">
            <a:extLst>
              <a:ext uri="{FF2B5EF4-FFF2-40B4-BE49-F238E27FC236}">
                <a16:creationId xmlns:a16="http://schemas.microsoft.com/office/drawing/2014/main" id="{985A01C7-24B4-AE0C-709D-D7BB9565672B}"/>
              </a:ext>
            </a:extLst>
          </p:cNvPr>
          <p:cNvGraphicFramePr/>
          <p:nvPr>
            <p:extLst>
              <p:ext uri="{D42A27DB-BD31-4B8C-83A1-F6EECF244321}">
                <p14:modId xmlns:p14="http://schemas.microsoft.com/office/powerpoint/2010/main" val="2575349247"/>
              </p:ext>
            </p:extLst>
          </p:nvPr>
        </p:nvGraphicFramePr>
        <p:xfrm>
          <a:off x="-284051" y="2300042"/>
          <a:ext cx="5309347" cy="3364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ma 7">
            <a:extLst>
              <a:ext uri="{FF2B5EF4-FFF2-40B4-BE49-F238E27FC236}">
                <a16:creationId xmlns:a16="http://schemas.microsoft.com/office/drawing/2014/main" id="{971E228B-FEA4-6014-399C-C8ABD5D2B16A}"/>
              </a:ext>
            </a:extLst>
          </p:cNvPr>
          <p:cNvGraphicFramePr/>
          <p:nvPr>
            <p:extLst>
              <p:ext uri="{D42A27DB-BD31-4B8C-83A1-F6EECF244321}">
                <p14:modId xmlns:p14="http://schemas.microsoft.com/office/powerpoint/2010/main" val="1768610251"/>
              </p:ext>
            </p:extLst>
          </p:nvPr>
        </p:nvGraphicFramePr>
        <p:xfrm>
          <a:off x="5246877" y="2876815"/>
          <a:ext cx="3297787" cy="22113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Ovale 9">
            <a:extLst>
              <a:ext uri="{FF2B5EF4-FFF2-40B4-BE49-F238E27FC236}">
                <a16:creationId xmlns:a16="http://schemas.microsoft.com/office/drawing/2014/main" id="{DF0CF00F-5D8A-901D-2B0F-4C9AEF057A78}"/>
              </a:ext>
            </a:extLst>
          </p:cNvPr>
          <p:cNvSpPr/>
          <p:nvPr/>
        </p:nvSpPr>
        <p:spPr>
          <a:xfrm>
            <a:off x="3840874" y="1514324"/>
            <a:ext cx="855843" cy="823132"/>
          </a:xfrm>
          <a:prstGeom prst="ellipse">
            <a:avLst/>
          </a:prstGeom>
          <a:blipFill rotWithShape="1">
            <a:blip r:embed="rId12"/>
            <a:srcRect/>
            <a:stretch>
              <a:fillRect l="-25000" r="-2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 name="Ovale 10">
            <a:extLst>
              <a:ext uri="{FF2B5EF4-FFF2-40B4-BE49-F238E27FC236}">
                <a16:creationId xmlns:a16="http://schemas.microsoft.com/office/drawing/2014/main" id="{EC46999C-C9A2-3D44-9D9E-E1E67A6DF41F}"/>
              </a:ext>
            </a:extLst>
          </p:cNvPr>
          <p:cNvSpPr/>
          <p:nvPr/>
        </p:nvSpPr>
        <p:spPr>
          <a:xfrm>
            <a:off x="4377176" y="4630684"/>
            <a:ext cx="860362" cy="832822"/>
          </a:xfrm>
          <a:prstGeom prst="ellipse">
            <a:avLst/>
          </a:prstGeom>
          <a:blipFill rotWithShape="1">
            <a:blip r:embed="rId13"/>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 name="Ovale 11">
            <a:extLst>
              <a:ext uri="{FF2B5EF4-FFF2-40B4-BE49-F238E27FC236}">
                <a16:creationId xmlns:a16="http://schemas.microsoft.com/office/drawing/2014/main" id="{0B923901-5D8F-C71B-6BFD-73243723594F}"/>
              </a:ext>
            </a:extLst>
          </p:cNvPr>
          <p:cNvSpPr/>
          <p:nvPr/>
        </p:nvSpPr>
        <p:spPr>
          <a:xfrm>
            <a:off x="4379949" y="2474393"/>
            <a:ext cx="857589" cy="828364"/>
          </a:xfrm>
          <a:prstGeom prst="ellipse">
            <a:avLst/>
          </a:prstGeom>
          <a:blipFill rotWithShape="1">
            <a:blip r:embed="rId14"/>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Ovale 12">
            <a:extLst>
              <a:ext uri="{FF2B5EF4-FFF2-40B4-BE49-F238E27FC236}">
                <a16:creationId xmlns:a16="http://schemas.microsoft.com/office/drawing/2014/main" id="{AFE2E9FA-208A-C71D-39E5-6A31E495979A}"/>
              </a:ext>
            </a:extLst>
          </p:cNvPr>
          <p:cNvSpPr/>
          <p:nvPr/>
        </p:nvSpPr>
        <p:spPr>
          <a:xfrm>
            <a:off x="4624682" y="3561632"/>
            <a:ext cx="857589" cy="828364"/>
          </a:xfrm>
          <a:prstGeom prst="ellipse">
            <a:avLst/>
          </a:prstGeom>
          <a:blipFill rotWithShape="1">
            <a:blip r:embed="rId15"/>
            <a:srcRect/>
            <a:stretch>
              <a:fillRect t="-7000" b="-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Ovale 13">
            <a:extLst>
              <a:ext uri="{FF2B5EF4-FFF2-40B4-BE49-F238E27FC236}">
                <a16:creationId xmlns:a16="http://schemas.microsoft.com/office/drawing/2014/main" id="{FEE8C116-33FA-2451-046A-CB0B7A970D5F}"/>
              </a:ext>
            </a:extLst>
          </p:cNvPr>
          <p:cNvSpPr/>
          <p:nvPr/>
        </p:nvSpPr>
        <p:spPr>
          <a:xfrm>
            <a:off x="3840874" y="5618373"/>
            <a:ext cx="860362" cy="802094"/>
          </a:xfrm>
          <a:prstGeom prst="ellipse">
            <a:avLst/>
          </a:prstGeom>
          <a:blipFill rotWithShape="1">
            <a:blip r:embed="rId16"/>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5" name="Diagramma 4">
            <a:extLst>
              <a:ext uri="{FF2B5EF4-FFF2-40B4-BE49-F238E27FC236}">
                <a16:creationId xmlns:a16="http://schemas.microsoft.com/office/drawing/2014/main" id="{8F9A5A66-1583-D695-4D53-E2260B85E8FD}"/>
              </a:ext>
            </a:extLst>
          </p:cNvPr>
          <p:cNvGraphicFramePr/>
          <p:nvPr>
            <p:extLst>
              <p:ext uri="{D42A27DB-BD31-4B8C-83A1-F6EECF244321}">
                <p14:modId xmlns:p14="http://schemas.microsoft.com/office/powerpoint/2010/main" val="654563796"/>
              </p:ext>
            </p:extLst>
          </p:nvPr>
        </p:nvGraphicFramePr>
        <p:xfrm>
          <a:off x="8883949" y="3129994"/>
          <a:ext cx="2514244" cy="170497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15" name="Picture 4" descr="K Health Expands Board and Executive Team | citybiz">
            <a:extLst>
              <a:ext uri="{FF2B5EF4-FFF2-40B4-BE49-F238E27FC236}">
                <a16:creationId xmlns:a16="http://schemas.microsoft.com/office/drawing/2014/main" id="{553C64D9-693F-A85E-33BA-10DAD44364C7}"/>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l="15615" r="15652"/>
          <a:stretch/>
        </p:blipFill>
        <p:spPr bwMode="auto">
          <a:xfrm>
            <a:off x="6575132" y="1829416"/>
            <a:ext cx="641276" cy="6412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8" name="Picture 8" descr="ZocDoc Customer Service, Complaints and Reviews">
            <a:extLst>
              <a:ext uri="{FF2B5EF4-FFF2-40B4-BE49-F238E27FC236}">
                <a16:creationId xmlns:a16="http://schemas.microsoft.com/office/drawing/2014/main" id="{0B401C08-4F4E-0135-E481-0DB5994E309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380144" y="2084271"/>
            <a:ext cx="641277" cy="6412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9" name="Picture 14" descr="Carbon Health 19600 Vallco Pkwy, Cupertino, CA 95014 - YP.com">
            <a:extLst>
              <a:ext uri="{FF2B5EF4-FFF2-40B4-BE49-F238E27FC236}">
                <a16:creationId xmlns:a16="http://schemas.microsoft.com/office/drawing/2014/main" id="{FF753D6E-A791-CB99-913D-A5A35F300A2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994320" y="2642992"/>
            <a:ext cx="641277" cy="6406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 name="Picture 10" descr="Transcarent for PC - Windows 7,8,10,11">
            <a:extLst>
              <a:ext uri="{FF2B5EF4-FFF2-40B4-BE49-F238E27FC236}">
                <a16:creationId xmlns:a16="http://schemas.microsoft.com/office/drawing/2014/main" id="{16BE2A7E-07AF-7E22-E5C3-CF8B797B2B63}"/>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265078" y="3404797"/>
            <a:ext cx="641462" cy="6414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1" name="Picture 12" descr="Cerebral | LinkedIn">
            <a:extLst>
              <a:ext uri="{FF2B5EF4-FFF2-40B4-BE49-F238E27FC236}">
                <a16:creationId xmlns:a16="http://schemas.microsoft.com/office/drawing/2014/main" id="{D6C48D04-2D63-EC48-13E2-B855A0B0CED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261509" y="4167380"/>
            <a:ext cx="641462" cy="6414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2" name="Immagine 21" descr="Immagine che contiene Carattere, logo, Elementi grafici, testo&#10;&#10;Descrizione generata automaticamente">
            <a:extLst>
              <a:ext uri="{FF2B5EF4-FFF2-40B4-BE49-F238E27FC236}">
                <a16:creationId xmlns:a16="http://schemas.microsoft.com/office/drawing/2014/main" id="{25BB57EF-B691-E3DA-411C-68FF9CB7FEFF}"/>
              </a:ext>
            </a:extLst>
          </p:cNvPr>
          <p:cNvPicPr>
            <a:picLocks noChangeAspect="1"/>
          </p:cNvPicPr>
          <p:nvPr/>
        </p:nvPicPr>
        <p:blipFill>
          <a:blip r:embed="rId27"/>
          <a:stretch>
            <a:fillRect/>
          </a:stretch>
        </p:blipFill>
        <p:spPr>
          <a:xfrm>
            <a:off x="6574946" y="5815034"/>
            <a:ext cx="641462" cy="63875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 descr="Snart öppnar KRY även i Malmö! | Vårdporten">
            <a:extLst>
              <a:ext uri="{FF2B5EF4-FFF2-40B4-BE49-F238E27FC236}">
                <a16:creationId xmlns:a16="http://schemas.microsoft.com/office/drawing/2014/main" id="{F60CDBAB-0923-0EB6-4C4C-16C3288004B1}"/>
              </a:ext>
            </a:extLst>
          </p:cNvPr>
          <p:cNvPicPr>
            <a:picLocks noChangeAspect="1" noChangeArrowheads="1"/>
          </p:cNvPicPr>
          <p:nvPr/>
        </p:nvPicPr>
        <p:blipFill rotWithShape="1">
          <a:blip r:embed="rId28">
            <a:extLst>
              <a:ext uri="{28A0092B-C50C-407E-A947-70E740481C1C}">
                <a14:useLocalDpi xmlns:a14="http://schemas.microsoft.com/office/drawing/2010/main" val="0"/>
              </a:ext>
            </a:extLst>
          </a:blip>
          <a:srcRect l="9242" r="13888"/>
          <a:stretch/>
        </p:blipFill>
        <p:spPr bwMode="auto">
          <a:xfrm>
            <a:off x="7380145" y="5568719"/>
            <a:ext cx="641276" cy="61459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4" name="Picture 6" descr="微医(挂号网)免费下载_华为应用市场|微医(挂号网)安卓版(3.6.4)下载">
            <a:extLst>
              <a:ext uri="{FF2B5EF4-FFF2-40B4-BE49-F238E27FC236}">
                <a16:creationId xmlns:a16="http://schemas.microsoft.com/office/drawing/2014/main" id="{C8010799-9112-5C56-7497-14DC47C2295B}"/>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986450" y="4940354"/>
            <a:ext cx="638756" cy="63875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5" name="Immagine 24" descr="Immagine che contiene Carattere, logo, Elementi grafici, testo&#10;&#10;Descrizione generata automaticamente">
            <a:extLst>
              <a:ext uri="{FF2B5EF4-FFF2-40B4-BE49-F238E27FC236}">
                <a16:creationId xmlns:a16="http://schemas.microsoft.com/office/drawing/2014/main" id="{BC99DE7D-FE87-A83A-534E-A0550174CCC5}"/>
              </a:ext>
            </a:extLst>
          </p:cNvPr>
          <p:cNvPicPr>
            <a:picLocks noChangeAspect="1"/>
          </p:cNvPicPr>
          <p:nvPr/>
        </p:nvPicPr>
        <p:blipFill>
          <a:blip r:embed="rId27"/>
          <a:stretch>
            <a:fillRect/>
          </a:stretch>
        </p:blipFill>
        <p:spPr>
          <a:xfrm>
            <a:off x="10917834" y="3534655"/>
            <a:ext cx="819644" cy="81618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egnaposto data 15">
            <a:extLst>
              <a:ext uri="{FF2B5EF4-FFF2-40B4-BE49-F238E27FC236}">
                <a16:creationId xmlns:a16="http://schemas.microsoft.com/office/drawing/2014/main" id="{63F185D7-BC63-04DB-8DC5-6E2A10614762}"/>
              </a:ext>
            </a:extLst>
          </p:cNvPr>
          <p:cNvSpPr>
            <a:spLocks noGrp="1"/>
          </p:cNvSpPr>
          <p:nvPr>
            <p:ph type="dt" sz="half" idx="10"/>
          </p:nvPr>
        </p:nvSpPr>
        <p:spPr/>
        <p:txBody>
          <a:bodyPr/>
          <a:lstStyle/>
          <a:p>
            <a:pPr rtl="0"/>
            <a:r>
              <a:rPr lang="it-IT" noProof="0"/>
              <a:t>20/06/2023</a:t>
            </a:r>
          </a:p>
        </p:txBody>
      </p:sp>
      <p:sp>
        <p:nvSpPr>
          <p:cNvPr id="17" name="Segnaposto numero diapositiva 16">
            <a:extLst>
              <a:ext uri="{FF2B5EF4-FFF2-40B4-BE49-F238E27FC236}">
                <a16:creationId xmlns:a16="http://schemas.microsoft.com/office/drawing/2014/main" id="{DF138962-3B97-5C10-6693-BEA1E4908A22}"/>
              </a:ext>
            </a:extLst>
          </p:cNvPr>
          <p:cNvSpPr>
            <a:spLocks noGrp="1"/>
          </p:cNvSpPr>
          <p:nvPr>
            <p:ph type="sldNum" sz="quarter" idx="12"/>
          </p:nvPr>
        </p:nvSpPr>
        <p:spPr/>
        <p:txBody>
          <a:bodyPr/>
          <a:lstStyle/>
          <a:p>
            <a:pPr rtl="0"/>
            <a:fld id="{D8DA9DAA-006C-4F4B-980E-E3DF019B24E2}" type="slidenum">
              <a:rPr lang="it-IT" noProof="0" smtClean="0"/>
              <a:t>9</a:t>
            </a:fld>
            <a:endParaRPr lang="it-IT" noProof="0"/>
          </a:p>
        </p:txBody>
      </p:sp>
    </p:spTree>
    <p:extLst>
      <p:ext uri="{BB962C8B-B14F-4D97-AF65-F5344CB8AC3E}">
        <p14:creationId xmlns:p14="http://schemas.microsoft.com/office/powerpoint/2010/main" val="42723915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306,1,Digital Healthcare"/>
</p:tagLst>
</file>

<file path=ppt/theme/theme1.xml><?xml version="1.0" encoding="utf-8"?>
<a:theme xmlns:a="http://schemas.openxmlformats.org/drawingml/2006/main" name="Tema di Office">
  <a:themeElements>
    <a:clrScheme name="Blu cal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2285</TotalTime>
  <Words>5614</Words>
  <Application>Microsoft Office PowerPoint</Application>
  <PresentationFormat>Widescreen</PresentationFormat>
  <Paragraphs>482</Paragraphs>
  <Slides>22</Slides>
  <Notes>12</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22</vt:i4>
      </vt:variant>
    </vt:vector>
  </HeadingPairs>
  <TitlesOfParts>
    <vt:vector size="31" baseType="lpstr">
      <vt:lpstr>Arial</vt:lpstr>
      <vt:lpstr>Calibri</vt:lpstr>
      <vt:lpstr>Calibri Light</vt:lpstr>
      <vt:lpstr>Cambria Math</vt:lpstr>
      <vt:lpstr>Georgia</vt:lpstr>
      <vt:lpstr>Imprint MT Shadow</vt:lpstr>
      <vt:lpstr>Söhne</vt:lpstr>
      <vt:lpstr>Wingdings</vt:lpstr>
      <vt:lpstr>Tema di Office</vt:lpstr>
      <vt:lpstr>Digital Healthcare</vt:lpstr>
      <vt:lpstr>Indice: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E-HEALTH</dc:title>
  <dc:creator>MATTEO BALLABIO</dc:creator>
  <cp:lastModifiedBy>MATTEO BALLABIO</cp:lastModifiedBy>
  <cp:revision>73</cp:revision>
  <dcterms:created xsi:type="dcterms:W3CDTF">2023-04-24T15:52:20Z</dcterms:created>
  <dcterms:modified xsi:type="dcterms:W3CDTF">2023-06-13T22:09:08Z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