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Golos Text"/>
      <p:regular r:id="rId42"/>
      <p:bold r:id="rId43"/>
    </p:embeddedFont>
    <p:embeddedFont>
      <p:font typeface="Archivo Medium"/>
      <p:regular r:id="rId44"/>
      <p:bold r:id="rId45"/>
      <p:italic r:id="rId46"/>
      <p:boldItalic r:id="rId47"/>
    </p:embeddedFont>
    <p:embeddedFont>
      <p:font typeface="Archivo SemiBold"/>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GolosText-regular.fntdata"/><Relationship Id="rId41" Type="http://schemas.openxmlformats.org/officeDocument/2006/relationships/slide" Target="slides/slide36.xml"/><Relationship Id="rId44" Type="http://schemas.openxmlformats.org/officeDocument/2006/relationships/font" Target="fonts/ArchivoMedium-regular.fntdata"/><Relationship Id="rId43" Type="http://schemas.openxmlformats.org/officeDocument/2006/relationships/font" Target="fonts/GolosText-bold.fntdata"/><Relationship Id="rId46" Type="http://schemas.openxmlformats.org/officeDocument/2006/relationships/font" Target="fonts/ArchivoMedium-italic.fntdata"/><Relationship Id="rId45" Type="http://schemas.openxmlformats.org/officeDocument/2006/relationships/font" Target="fonts/Archivo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rchivoSemiBold-regular.fntdata"/><Relationship Id="rId47" Type="http://schemas.openxmlformats.org/officeDocument/2006/relationships/font" Target="fonts/ArchivoMedium-boldItalic.fntdata"/><Relationship Id="rId49" Type="http://schemas.openxmlformats.org/officeDocument/2006/relationships/font" Target="fonts/Archivo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rchivoSemiBold-boldItalic.fntdata"/><Relationship Id="rId50" Type="http://schemas.openxmlformats.org/officeDocument/2006/relationships/font" Target="fonts/ArchivoSemi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d3401ed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d3401ed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5b250ba938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5b250ba938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5b250ba938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5b250ba938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5b250ba938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5b250ba938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5b250ba938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5b250ba938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e3b3aa242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e3b3aa242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5b250ba938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5b250ba938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4f280935b2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4f280935b2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5b250ba938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5b250ba938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5b250ba938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5b250ba938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b250ba938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5b250ba938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b250ba938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b250ba938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5b250ba938_3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5b250ba938_3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e3b3aa242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e3b3aa242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5b250ba938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5b250ba938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5b250ba938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5b250ba938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5b250ba938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5b250ba938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5b250ba938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5b250ba938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5b250ba938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5b250ba938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5b250ba938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5b250ba938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5b250ba938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5b250ba938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5b250ba938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5b250ba938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b250ba938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b250ba938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5b250ba938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5b250ba938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e3b3aa242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e3b3aa242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e3b3aa242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e3b3aa242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5b250ba938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5b250ba938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e3b3aa242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e3b3aa242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5b250ba938_4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5b250ba938_4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e3b3aa2428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e3b3aa2428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e3b3aa24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e3b3aa24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b250ba938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b250ba938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5b250ba938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5b250ba938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b250ba938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b250ba93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5b250ba938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5b250ba938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b250ba938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5b250ba938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75" y="1625400"/>
            <a:ext cx="7717500" cy="17403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191919"/>
              </a:buClr>
              <a:buSzPts val="5900"/>
              <a:buNone/>
              <a:defRPr sz="5900"/>
            </a:lvl1pPr>
            <a:lvl2pPr lvl="1" algn="ctr">
              <a:spcBef>
                <a:spcPts val="0"/>
              </a:spcBef>
              <a:spcAft>
                <a:spcPts val="0"/>
              </a:spcAft>
              <a:buClr>
                <a:srgbClr val="191919"/>
              </a:buClr>
              <a:buSzPts val="8500"/>
              <a:buNone/>
              <a:defRPr sz="8500">
                <a:solidFill>
                  <a:srgbClr val="191919"/>
                </a:solidFill>
              </a:defRPr>
            </a:lvl2pPr>
            <a:lvl3pPr lvl="2" algn="ctr">
              <a:spcBef>
                <a:spcPts val="0"/>
              </a:spcBef>
              <a:spcAft>
                <a:spcPts val="0"/>
              </a:spcAft>
              <a:buClr>
                <a:srgbClr val="191919"/>
              </a:buClr>
              <a:buSzPts val="8500"/>
              <a:buNone/>
              <a:defRPr sz="8500">
                <a:solidFill>
                  <a:srgbClr val="191919"/>
                </a:solidFill>
              </a:defRPr>
            </a:lvl3pPr>
            <a:lvl4pPr lvl="3" algn="ctr">
              <a:spcBef>
                <a:spcPts val="0"/>
              </a:spcBef>
              <a:spcAft>
                <a:spcPts val="0"/>
              </a:spcAft>
              <a:buClr>
                <a:srgbClr val="191919"/>
              </a:buClr>
              <a:buSzPts val="8500"/>
              <a:buNone/>
              <a:defRPr sz="8500">
                <a:solidFill>
                  <a:srgbClr val="191919"/>
                </a:solidFill>
              </a:defRPr>
            </a:lvl4pPr>
            <a:lvl5pPr lvl="4" algn="ctr">
              <a:spcBef>
                <a:spcPts val="0"/>
              </a:spcBef>
              <a:spcAft>
                <a:spcPts val="0"/>
              </a:spcAft>
              <a:buClr>
                <a:srgbClr val="191919"/>
              </a:buClr>
              <a:buSzPts val="8500"/>
              <a:buNone/>
              <a:defRPr sz="8500">
                <a:solidFill>
                  <a:srgbClr val="191919"/>
                </a:solidFill>
              </a:defRPr>
            </a:lvl5pPr>
            <a:lvl6pPr lvl="5" algn="ctr">
              <a:spcBef>
                <a:spcPts val="0"/>
              </a:spcBef>
              <a:spcAft>
                <a:spcPts val="0"/>
              </a:spcAft>
              <a:buClr>
                <a:srgbClr val="191919"/>
              </a:buClr>
              <a:buSzPts val="8500"/>
              <a:buNone/>
              <a:defRPr sz="8500">
                <a:solidFill>
                  <a:srgbClr val="191919"/>
                </a:solidFill>
              </a:defRPr>
            </a:lvl6pPr>
            <a:lvl7pPr lvl="6" algn="ctr">
              <a:spcBef>
                <a:spcPts val="0"/>
              </a:spcBef>
              <a:spcAft>
                <a:spcPts val="0"/>
              </a:spcAft>
              <a:buClr>
                <a:srgbClr val="191919"/>
              </a:buClr>
              <a:buSzPts val="8500"/>
              <a:buNone/>
              <a:defRPr sz="8500">
                <a:solidFill>
                  <a:srgbClr val="191919"/>
                </a:solidFill>
              </a:defRPr>
            </a:lvl7pPr>
            <a:lvl8pPr lvl="7" algn="ctr">
              <a:spcBef>
                <a:spcPts val="0"/>
              </a:spcBef>
              <a:spcAft>
                <a:spcPts val="0"/>
              </a:spcAft>
              <a:buClr>
                <a:srgbClr val="191919"/>
              </a:buClr>
              <a:buSzPts val="8500"/>
              <a:buNone/>
              <a:defRPr sz="8500">
                <a:solidFill>
                  <a:srgbClr val="191919"/>
                </a:solidFill>
              </a:defRPr>
            </a:lvl8pPr>
            <a:lvl9pPr lvl="8" algn="ctr">
              <a:spcBef>
                <a:spcPts val="0"/>
              </a:spcBef>
              <a:spcAft>
                <a:spcPts val="0"/>
              </a:spcAft>
              <a:buClr>
                <a:srgbClr val="191919"/>
              </a:buClr>
              <a:buSzPts val="8500"/>
              <a:buNone/>
              <a:defRPr sz="8500">
                <a:solidFill>
                  <a:srgbClr val="191919"/>
                </a:solidFill>
              </a:defRPr>
            </a:lvl9pPr>
          </a:lstStyle>
          <a:p/>
        </p:txBody>
      </p:sp>
      <p:sp>
        <p:nvSpPr>
          <p:cNvPr id="10" name="Google Shape;10;p2"/>
          <p:cNvSpPr/>
          <p:nvPr/>
        </p:nvSpPr>
        <p:spPr>
          <a:xfrm>
            <a:off x="678650" y="-568750"/>
            <a:ext cx="1108200" cy="1108200"/>
          </a:xfrm>
          <a:prstGeom prst="pie">
            <a:avLst>
              <a:gd fmla="val 0" name="adj1"/>
              <a:gd fmla="val 10799932"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8319000" y="3534000"/>
            <a:ext cx="474300" cy="16095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583250" y="3862500"/>
            <a:ext cx="474300" cy="1281000"/>
          </a:xfrm>
          <a:prstGeom prst="round2SameRect">
            <a:avLst>
              <a:gd fmla="val 50000"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238875" y="1050350"/>
            <a:ext cx="474300" cy="474300"/>
            <a:chOff x="2065550" y="966450"/>
            <a:chExt cx="474300" cy="474300"/>
          </a:xfrm>
        </p:grpSpPr>
        <p:sp>
          <p:nvSpPr>
            <p:cNvPr id="14" name="Google Shape;14;p2"/>
            <p:cNvSpPr/>
            <p:nvPr/>
          </p:nvSpPr>
          <p:spPr>
            <a:xfrm>
              <a:off x="2065550" y="966450"/>
              <a:ext cx="474300" cy="4743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175350" y="1076250"/>
              <a:ext cx="254700" cy="25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8483600" y="871825"/>
            <a:ext cx="1200900" cy="1200900"/>
            <a:chOff x="4516725" y="4550075"/>
            <a:chExt cx="1200900" cy="1200900"/>
          </a:xfrm>
        </p:grpSpPr>
        <p:sp>
          <p:nvSpPr>
            <p:cNvPr id="17" name="Google Shape;17;p2"/>
            <p:cNvSpPr/>
            <p:nvPr/>
          </p:nvSpPr>
          <p:spPr>
            <a:xfrm>
              <a:off x="4516725" y="4550075"/>
              <a:ext cx="1200900" cy="12009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759048" y="4792398"/>
              <a:ext cx="716400" cy="7164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997662" y="5031012"/>
              <a:ext cx="239100" cy="2391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3" name="Shape 83"/>
        <p:cNvGrpSpPr/>
        <p:nvPr/>
      </p:nvGrpSpPr>
      <p:grpSpPr>
        <a:xfrm>
          <a:off x="0" y="0"/>
          <a:ext cx="0" cy="0"/>
          <a:chOff x="0" y="0"/>
          <a:chExt cx="0" cy="0"/>
        </a:xfrm>
      </p:grpSpPr>
      <p:sp>
        <p:nvSpPr>
          <p:cNvPr id="84" name="Google Shape;84;p11"/>
          <p:cNvSpPr txBox="1"/>
          <p:nvPr>
            <p:ph hasCustomPrompt="1" type="title"/>
          </p:nvPr>
        </p:nvSpPr>
        <p:spPr>
          <a:xfrm>
            <a:off x="1284000" y="1952850"/>
            <a:ext cx="6576000" cy="799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5" name="Google Shape;85;p11"/>
          <p:cNvSpPr txBox="1"/>
          <p:nvPr>
            <p:ph idx="1" type="subTitle"/>
          </p:nvPr>
        </p:nvSpPr>
        <p:spPr>
          <a:xfrm>
            <a:off x="1284000" y="2816250"/>
            <a:ext cx="6576000" cy="3744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lgn="ctr">
              <a:lnSpc>
                <a:spcPct val="115000"/>
              </a:lnSpc>
              <a:spcBef>
                <a:spcPts val="0"/>
              </a:spcBef>
              <a:spcAft>
                <a:spcPts val="0"/>
              </a:spcAft>
              <a:buSzPts val="1600"/>
              <a:buNone/>
              <a:defRPr sz="1600"/>
            </a:lvl2pPr>
            <a:lvl3pPr lvl="2" rtl="0" algn="ctr">
              <a:lnSpc>
                <a:spcPct val="115000"/>
              </a:lnSpc>
              <a:spcBef>
                <a:spcPts val="0"/>
              </a:spcBef>
              <a:spcAft>
                <a:spcPts val="0"/>
              </a:spcAft>
              <a:buSzPts val="1600"/>
              <a:buNone/>
              <a:defRPr sz="1600"/>
            </a:lvl3pPr>
            <a:lvl4pPr lvl="3" rtl="0" algn="ctr">
              <a:lnSpc>
                <a:spcPct val="115000"/>
              </a:lnSpc>
              <a:spcBef>
                <a:spcPts val="0"/>
              </a:spcBef>
              <a:spcAft>
                <a:spcPts val="0"/>
              </a:spcAft>
              <a:buSzPts val="1600"/>
              <a:buNone/>
              <a:defRPr sz="1600"/>
            </a:lvl4pPr>
            <a:lvl5pPr lvl="4" rtl="0" algn="ctr">
              <a:lnSpc>
                <a:spcPct val="115000"/>
              </a:lnSpc>
              <a:spcBef>
                <a:spcPts val="0"/>
              </a:spcBef>
              <a:spcAft>
                <a:spcPts val="0"/>
              </a:spcAft>
              <a:buSzPts val="1600"/>
              <a:buNone/>
              <a:defRPr sz="1600"/>
            </a:lvl5pPr>
            <a:lvl6pPr lvl="5" rtl="0" algn="ctr">
              <a:lnSpc>
                <a:spcPct val="115000"/>
              </a:lnSpc>
              <a:spcBef>
                <a:spcPts val="0"/>
              </a:spcBef>
              <a:spcAft>
                <a:spcPts val="0"/>
              </a:spcAft>
              <a:buSzPts val="1600"/>
              <a:buNone/>
              <a:defRPr sz="1600"/>
            </a:lvl6pPr>
            <a:lvl7pPr lvl="6" rtl="0" algn="ctr">
              <a:lnSpc>
                <a:spcPct val="115000"/>
              </a:lnSpc>
              <a:spcBef>
                <a:spcPts val="0"/>
              </a:spcBef>
              <a:spcAft>
                <a:spcPts val="0"/>
              </a:spcAft>
              <a:buSzPts val="1600"/>
              <a:buNone/>
              <a:defRPr sz="1600"/>
            </a:lvl7pPr>
            <a:lvl8pPr lvl="7" rtl="0" algn="ctr">
              <a:lnSpc>
                <a:spcPct val="115000"/>
              </a:lnSpc>
              <a:spcBef>
                <a:spcPts val="0"/>
              </a:spcBef>
              <a:spcAft>
                <a:spcPts val="0"/>
              </a:spcAft>
              <a:buSzPts val="1600"/>
              <a:buNone/>
              <a:defRPr sz="1600"/>
            </a:lvl8pPr>
            <a:lvl9pPr lvl="8" rtl="0" algn="ctr">
              <a:lnSpc>
                <a:spcPct val="115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6" name="Shape 8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87" name="Shape 87"/>
        <p:cNvGrpSpPr/>
        <p:nvPr/>
      </p:nvGrpSpPr>
      <p:grpSpPr>
        <a:xfrm>
          <a:off x="0" y="0"/>
          <a:ext cx="0" cy="0"/>
          <a:chOff x="0" y="0"/>
          <a:chExt cx="0" cy="0"/>
        </a:xfrm>
      </p:grpSpPr>
      <p:sp>
        <p:nvSpPr>
          <p:cNvPr id="88" name="Google Shape;88;p13"/>
          <p:cNvSpPr txBox="1"/>
          <p:nvPr>
            <p:ph type="title"/>
          </p:nvPr>
        </p:nvSpPr>
        <p:spPr>
          <a:xfrm>
            <a:off x="7151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89" name="Google Shape;89;p13"/>
          <p:cNvSpPr/>
          <p:nvPr/>
        </p:nvSpPr>
        <p:spPr>
          <a:xfrm flipH="1">
            <a:off x="8430774" y="3391224"/>
            <a:ext cx="1254300" cy="125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3"/>
          <p:cNvGrpSpPr/>
          <p:nvPr/>
        </p:nvGrpSpPr>
        <p:grpSpPr>
          <a:xfrm>
            <a:off x="207854" y="232498"/>
            <a:ext cx="327038" cy="785217"/>
            <a:chOff x="3549950" y="177450"/>
            <a:chExt cx="385340" cy="925200"/>
          </a:xfrm>
        </p:grpSpPr>
        <p:sp>
          <p:nvSpPr>
            <p:cNvPr id="91" name="Google Shape;91;p13"/>
            <p:cNvSpPr/>
            <p:nvPr/>
          </p:nvSpPr>
          <p:spPr>
            <a:xfrm>
              <a:off x="3549950" y="177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3704070" y="2545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3858190" y="177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3549950" y="3316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3704070" y="4087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3858190" y="3316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3549950" y="4858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3704070" y="5629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3858190" y="4858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3549950" y="6400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3704070" y="7171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3858190" y="6400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3549950" y="7942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3704070" y="8713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3858190" y="7942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3549950" y="948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3704070" y="10255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3858190" y="948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AND_BODY_1">
    <p:spTree>
      <p:nvGrpSpPr>
        <p:cNvPr id="109" name="Shape 109"/>
        <p:cNvGrpSpPr/>
        <p:nvPr/>
      </p:nvGrpSpPr>
      <p:grpSpPr>
        <a:xfrm>
          <a:off x="0" y="0"/>
          <a:ext cx="0" cy="0"/>
          <a:chOff x="0" y="0"/>
          <a:chExt cx="0" cy="0"/>
        </a:xfrm>
      </p:grpSpPr>
      <p:sp>
        <p:nvSpPr>
          <p:cNvPr id="110" name="Google Shape;110;p1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1" name="Google Shape;111;p14"/>
          <p:cNvSpPr/>
          <p:nvPr/>
        </p:nvSpPr>
        <p:spPr>
          <a:xfrm>
            <a:off x="-874975" y="3555300"/>
            <a:ext cx="1588200" cy="1588200"/>
          </a:xfrm>
          <a:prstGeom prst="donut">
            <a:avLst>
              <a:gd fmla="val 1843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4"/>
          <p:cNvGrpSpPr/>
          <p:nvPr/>
        </p:nvGrpSpPr>
        <p:grpSpPr>
          <a:xfrm rot="5400000">
            <a:off x="8121091" y="3669180"/>
            <a:ext cx="874122" cy="254772"/>
            <a:chOff x="7267966" y="412105"/>
            <a:chExt cx="874122" cy="254772"/>
          </a:xfrm>
        </p:grpSpPr>
        <p:grpSp>
          <p:nvGrpSpPr>
            <p:cNvPr id="113" name="Google Shape;113;p14"/>
            <p:cNvGrpSpPr/>
            <p:nvPr/>
          </p:nvGrpSpPr>
          <p:grpSpPr>
            <a:xfrm>
              <a:off x="7267966" y="412105"/>
              <a:ext cx="254772" cy="254772"/>
              <a:chOff x="1080175" y="751470"/>
              <a:chExt cx="407700" cy="407700"/>
            </a:xfrm>
          </p:grpSpPr>
          <p:sp>
            <p:nvSpPr>
              <p:cNvPr id="114" name="Google Shape;114;p14"/>
              <p:cNvSpPr/>
              <p:nvPr/>
            </p:nvSpPr>
            <p:spPr>
              <a:xfrm>
                <a:off x="1080175" y="925175"/>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rot="5400000">
                <a:off x="1080144" y="925170"/>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4"/>
            <p:cNvGrpSpPr/>
            <p:nvPr/>
          </p:nvGrpSpPr>
          <p:grpSpPr>
            <a:xfrm>
              <a:off x="7577641" y="412105"/>
              <a:ext cx="254772" cy="254772"/>
              <a:chOff x="1080175" y="751470"/>
              <a:chExt cx="407700" cy="407700"/>
            </a:xfrm>
          </p:grpSpPr>
          <p:sp>
            <p:nvSpPr>
              <p:cNvPr id="117" name="Google Shape;117;p14"/>
              <p:cNvSpPr/>
              <p:nvPr/>
            </p:nvSpPr>
            <p:spPr>
              <a:xfrm>
                <a:off x="1080175" y="925175"/>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rot="5400000">
                <a:off x="1080144" y="925170"/>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14"/>
            <p:cNvGrpSpPr/>
            <p:nvPr/>
          </p:nvGrpSpPr>
          <p:grpSpPr>
            <a:xfrm>
              <a:off x="7887316" y="412105"/>
              <a:ext cx="254772" cy="254772"/>
              <a:chOff x="1080175" y="751470"/>
              <a:chExt cx="407700" cy="407700"/>
            </a:xfrm>
          </p:grpSpPr>
          <p:sp>
            <p:nvSpPr>
              <p:cNvPr id="120" name="Google Shape;120;p14"/>
              <p:cNvSpPr/>
              <p:nvPr/>
            </p:nvSpPr>
            <p:spPr>
              <a:xfrm>
                <a:off x="1080175" y="925175"/>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rot="5400000">
                <a:off x="1080144" y="925170"/>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AND_BODY_2">
    <p:spTree>
      <p:nvGrpSpPr>
        <p:cNvPr id="122" name="Shape 122"/>
        <p:cNvGrpSpPr/>
        <p:nvPr/>
      </p:nvGrpSpPr>
      <p:grpSpPr>
        <a:xfrm>
          <a:off x="0" y="0"/>
          <a:ext cx="0" cy="0"/>
          <a:chOff x="0" y="0"/>
          <a:chExt cx="0" cy="0"/>
        </a:xfrm>
      </p:grpSpPr>
      <p:sp>
        <p:nvSpPr>
          <p:cNvPr id="123" name="Google Shape;123;p1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4" name="Google Shape;124;p15"/>
          <p:cNvSpPr/>
          <p:nvPr/>
        </p:nvSpPr>
        <p:spPr>
          <a:xfrm>
            <a:off x="238925" y="3534000"/>
            <a:ext cx="474300" cy="1609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5"/>
          <p:cNvGrpSpPr/>
          <p:nvPr/>
        </p:nvGrpSpPr>
        <p:grpSpPr>
          <a:xfrm>
            <a:off x="-605210" y="724200"/>
            <a:ext cx="1200900" cy="1200900"/>
            <a:chOff x="4516725" y="4550075"/>
            <a:chExt cx="1200900" cy="1200900"/>
          </a:xfrm>
        </p:grpSpPr>
        <p:sp>
          <p:nvSpPr>
            <p:cNvPr id="126" name="Google Shape;126;p15"/>
            <p:cNvSpPr/>
            <p:nvPr/>
          </p:nvSpPr>
          <p:spPr>
            <a:xfrm>
              <a:off x="4516725" y="4550075"/>
              <a:ext cx="1200900" cy="12009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4759048" y="4792398"/>
              <a:ext cx="716400" cy="7164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4997662" y="5031012"/>
              <a:ext cx="239100" cy="2391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5"/>
          <p:cNvSpPr/>
          <p:nvPr/>
        </p:nvSpPr>
        <p:spPr>
          <a:xfrm flipH="1" rot="10800000">
            <a:off x="7976400" y="4565675"/>
            <a:ext cx="1167600" cy="1167600"/>
          </a:xfrm>
          <a:prstGeom prst="pie">
            <a:avLst>
              <a:gd fmla="val 0" name="adj1"/>
              <a:gd fmla="val 10799932"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5"/>
          <p:cNvGrpSpPr/>
          <p:nvPr/>
        </p:nvGrpSpPr>
        <p:grpSpPr>
          <a:xfrm>
            <a:off x="8479166" y="932036"/>
            <a:ext cx="327038" cy="785217"/>
            <a:chOff x="3549950" y="177450"/>
            <a:chExt cx="385340" cy="925200"/>
          </a:xfrm>
        </p:grpSpPr>
        <p:sp>
          <p:nvSpPr>
            <p:cNvPr id="131" name="Google Shape;131;p15"/>
            <p:cNvSpPr/>
            <p:nvPr/>
          </p:nvSpPr>
          <p:spPr>
            <a:xfrm>
              <a:off x="3549950" y="177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3704070" y="2545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3858190" y="177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3549950" y="3316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3704070" y="4087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3858190" y="3316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3549950" y="4858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3704070" y="5629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3858190" y="4858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3549950" y="6400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3704070" y="7171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3858190" y="6400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3549950" y="7942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3704070" y="8713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3858190" y="7942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3549950" y="948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3704070" y="10255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3858190" y="948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AND_BODY_3">
    <p:spTree>
      <p:nvGrpSpPr>
        <p:cNvPr id="149" name="Shape 149"/>
        <p:cNvGrpSpPr/>
        <p:nvPr/>
      </p:nvGrpSpPr>
      <p:grpSpPr>
        <a:xfrm>
          <a:off x="0" y="0"/>
          <a:ext cx="0" cy="0"/>
          <a:chOff x="0" y="0"/>
          <a:chExt cx="0" cy="0"/>
        </a:xfrm>
      </p:grpSpPr>
      <p:sp>
        <p:nvSpPr>
          <p:cNvPr id="150" name="Google Shape;150;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 name="Google Shape;151;p16"/>
          <p:cNvSpPr/>
          <p:nvPr/>
        </p:nvSpPr>
        <p:spPr>
          <a:xfrm>
            <a:off x="6920825" y="-661378"/>
            <a:ext cx="1200886" cy="1200867"/>
          </a:xfrm>
          <a:custGeom>
            <a:rect b="b" l="l" r="r" t="t"/>
            <a:pathLst>
              <a:path extrusionOk="0" h="62537" w="62538">
                <a:moveTo>
                  <a:pt x="27191" y="22960"/>
                </a:moveTo>
                <a:lnTo>
                  <a:pt x="27191" y="0"/>
                </a:lnTo>
                <a:lnTo>
                  <a:pt x="35650" y="23867"/>
                </a:lnTo>
                <a:lnTo>
                  <a:pt x="50454" y="8761"/>
                </a:lnTo>
                <a:lnTo>
                  <a:pt x="42901" y="28096"/>
                </a:lnTo>
                <a:lnTo>
                  <a:pt x="49245" y="25679"/>
                </a:lnTo>
                <a:lnTo>
                  <a:pt x="47130" y="30815"/>
                </a:lnTo>
                <a:lnTo>
                  <a:pt x="62538" y="31118"/>
                </a:lnTo>
                <a:lnTo>
                  <a:pt x="48641" y="39275"/>
                </a:lnTo>
                <a:lnTo>
                  <a:pt x="55287" y="47432"/>
                </a:lnTo>
                <a:lnTo>
                  <a:pt x="44411" y="45015"/>
                </a:lnTo>
                <a:lnTo>
                  <a:pt x="44713" y="59818"/>
                </a:lnTo>
                <a:lnTo>
                  <a:pt x="35650" y="47130"/>
                </a:lnTo>
                <a:lnTo>
                  <a:pt x="30816" y="57402"/>
                </a:lnTo>
                <a:lnTo>
                  <a:pt x="28097" y="46223"/>
                </a:lnTo>
                <a:lnTo>
                  <a:pt x="5741" y="62537"/>
                </a:lnTo>
                <a:lnTo>
                  <a:pt x="19336" y="41994"/>
                </a:lnTo>
                <a:lnTo>
                  <a:pt x="4532" y="41692"/>
                </a:lnTo>
                <a:lnTo>
                  <a:pt x="19034" y="35649"/>
                </a:lnTo>
                <a:lnTo>
                  <a:pt x="0" y="31118"/>
                </a:lnTo>
                <a:lnTo>
                  <a:pt x="20242" y="27794"/>
                </a:lnTo>
                <a:lnTo>
                  <a:pt x="5439" y="10876"/>
                </a:lnTo>
                <a:close/>
              </a:path>
            </a:pathLst>
          </a:custGeom>
          <a:solidFill>
            <a:schemeClr val="lt2"/>
          </a:solidFill>
          <a:ln>
            <a:noFill/>
          </a:ln>
        </p:spPr>
      </p:sp>
      <p:sp>
        <p:nvSpPr>
          <p:cNvPr id="152" name="Google Shape;152;p16"/>
          <p:cNvSpPr/>
          <p:nvPr/>
        </p:nvSpPr>
        <p:spPr>
          <a:xfrm>
            <a:off x="-534301" y="3391224"/>
            <a:ext cx="1254300" cy="125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16"/>
          <p:cNvGrpSpPr/>
          <p:nvPr/>
        </p:nvGrpSpPr>
        <p:grpSpPr>
          <a:xfrm>
            <a:off x="238641" y="2913473"/>
            <a:ext cx="327038" cy="785217"/>
            <a:chOff x="3549950" y="177450"/>
            <a:chExt cx="385340" cy="925200"/>
          </a:xfrm>
        </p:grpSpPr>
        <p:sp>
          <p:nvSpPr>
            <p:cNvPr id="154" name="Google Shape;154;p16"/>
            <p:cNvSpPr/>
            <p:nvPr/>
          </p:nvSpPr>
          <p:spPr>
            <a:xfrm>
              <a:off x="3549950" y="177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3704070" y="2545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3858190" y="177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3549950" y="3316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3704070" y="4087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3858190" y="3316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3549950" y="4858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3704070" y="5629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3858190" y="4858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3549950" y="6400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3704070" y="7171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3858190" y="6400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3549950" y="7942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3704070" y="8713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3858190" y="7942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3549950" y="948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3704070" y="10255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3858190" y="948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16"/>
          <p:cNvSpPr/>
          <p:nvPr/>
        </p:nvSpPr>
        <p:spPr>
          <a:xfrm flipH="1" rot="10800000">
            <a:off x="7354075" y="4611075"/>
            <a:ext cx="1076700" cy="1076700"/>
          </a:xfrm>
          <a:prstGeom prst="pie">
            <a:avLst>
              <a:gd fmla="val 0" name="adj1"/>
              <a:gd fmla="val 10799932"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73" name="Shape 173"/>
        <p:cNvGrpSpPr/>
        <p:nvPr/>
      </p:nvGrpSpPr>
      <p:grpSpPr>
        <a:xfrm>
          <a:off x="0" y="0"/>
          <a:ext cx="0" cy="0"/>
          <a:chOff x="0" y="0"/>
          <a:chExt cx="0" cy="0"/>
        </a:xfrm>
      </p:grpSpPr>
      <p:sp>
        <p:nvSpPr>
          <p:cNvPr id="174" name="Google Shape;174;p17"/>
          <p:cNvSpPr txBox="1"/>
          <p:nvPr>
            <p:ph type="title"/>
          </p:nvPr>
        </p:nvSpPr>
        <p:spPr>
          <a:xfrm>
            <a:off x="2347938" y="540000"/>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5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5" name="Google Shape;175;p17"/>
          <p:cNvSpPr txBox="1"/>
          <p:nvPr>
            <p:ph idx="1" type="subTitle"/>
          </p:nvPr>
        </p:nvSpPr>
        <p:spPr>
          <a:xfrm>
            <a:off x="2347900" y="1522500"/>
            <a:ext cx="4448100" cy="1231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6" name="Google Shape;176;p17"/>
          <p:cNvSpPr txBox="1"/>
          <p:nvPr/>
        </p:nvSpPr>
        <p:spPr>
          <a:xfrm>
            <a:off x="1319025" y="3611950"/>
            <a:ext cx="6505800" cy="55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b="1" lang="en" sz="1200">
                <a:solidFill>
                  <a:schemeClr val="dk1"/>
                </a:solidFill>
                <a:latin typeface="Golos Text"/>
                <a:ea typeface="Golos Text"/>
                <a:cs typeface="Golos Text"/>
                <a:sym typeface="Golos Text"/>
              </a:rPr>
              <a:t>CREDITS:</a:t>
            </a:r>
            <a:r>
              <a:rPr lang="en" sz="1200">
                <a:solidFill>
                  <a:schemeClr val="dk1"/>
                </a:solidFill>
                <a:latin typeface="Golos Text"/>
                <a:ea typeface="Golos Text"/>
                <a:cs typeface="Golos Text"/>
                <a:sym typeface="Golos Text"/>
              </a:rPr>
              <a:t> This presentation template was created by </a:t>
            </a:r>
            <a:r>
              <a:rPr b="1" lang="en" sz="1200" u="sng">
                <a:solidFill>
                  <a:schemeClr val="hlink"/>
                </a:solidFill>
                <a:latin typeface="Golos Text"/>
                <a:ea typeface="Golos Text"/>
                <a:cs typeface="Golos Text"/>
                <a:sym typeface="Golos Text"/>
                <a:hlinkClick r:id="rId2"/>
              </a:rPr>
              <a:t>Slidesgo</a:t>
            </a:r>
            <a:r>
              <a:rPr lang="en" sz="1200">
                <a:solidFill>
                  <a:schemeClr val="dk1"/>
                </a:solidFill>
                <a:latin typeface="Golos Text"/>
                <a:ea typeface="Golos Text"/>
                <a:cs typeface="Golos Text"/>
                <a:sym typeface="Golos Text"/>
              </a:rPr>
              <a:t>, and includes icons by </a:t>
            </a:r>
            <a:r>
              <a:rPr b="1" lang="en" sz="1200" u="sng">
                <a:solidFill>
                  <a:schemeClr val="dk1"/>
                </a:solidFill>
                <a:latin typeface="Golos Text"/>
                <a:ea typeface="Golos Text"/>
                <a:cs typeface="Golos Text"/>
                <a:sym typeface="Golos Text"/>
                <a:hlinkClick r:id="rId3">
                  <a:extLst>
                    <a:ext uri="{A12FA001-AC4F-418D-AE19-62706E023703}">
                      <ahyp:hlinkClr val="tx"/>
                    </a:ext>
                  </a:extLst>
                </a:hlinkClick>
              </a:rPr>
              <a:t>Flaticon</a:t>
            </a:r>
            <a:r>
              <a:rPr lang="en" sz="1200">
                <a:solidFill>
                  <a:schemeClr val="dk1"/>
                </a:solidFill>
                <a:latin typeface="Golos Text"/>
                <a:ea typeface="Golos Text"/>
                <a:cs typeface="Golos Text"/>
                <a:sym typeface="Golos Text"/>
              </a:rPr>
              <a:t>, infographics, images by </a:t>
            </a:r>
            <a:r>
              <a:rPr b="1" lang="en" sz="1200" u="sng">
                <a:solidFill>
                  <a:schemeClr val="dk1"/>
                </a:solidFill>
                <a:latin typeface="Golos Text"/>
                <a:ea typeface="Golos Text"/>
                <a:cs typeface="Golos Text"/>
                <a:sym typeface="Golos Text"/>
                <a:hlinkClick r:id="rId4">
                  <a:extLst>
                    <a:ext uri="{A12FA001-AC4F-418D-AE19-62706E023703}">
                      <ahyp:hlinkClr val="tx"/>
                    </a:ext>
                  </a:extLst>
                </a:hlinkClick>
              </a:rPr>
              <a:t>Freepik</a:t>
            </a:r>
            <a:r>
              <a:rPr lang="en" sz="1200">
                <a:solidFill>
                  <a:schemeClr val="dk1"/>
                </a:solidFill>
                <a:latin typeface="Golos Text"/>
                <a:ea typeface="Golos Text"/>
                <a:cs typeface="Golos Text"/>
                <a:sym typeface="Golos Text"/>
              </a:rPr>
              <a:t> &amp; contents by </a:t>
            </a:r>
            <a:r>
              <a:rPr b="1" lang="en" sz="1200">
                <a:solidFill>
                  <a:schemeClr val="dk1"/>
                </a:solidFill>
                <a:latin typeface="Golos Text"/>
                <a:ea typeface="Golos Text"/>
                <a:cs typeface="Golos Text"/>
                <a:sym typeface="Golos Text"/>
              </a:rPr>
              <a:t>Swetha Tandri</a:t>
            </a:r>
            <a:endParaRPr b="1" sz="1200">
              <a:solidFill>
                <a:schemeClr val="dk1"/>
              </a:solidFill>
              <a:latin typeface="Golos Text"/>
              <a:ea typeface="Golos Text"/>
              <a:cs typeface="Golos Text"/>
              <a:sym typeface="Golos Text"/>
            </a:endParaRPr>
          </a:p>
        </p:txBody>
      </p:sp>
      <p:sp>
        <p:nvSpPr>
          <p:cNvPr id="177" name="Google Shape;177;p17"/>
          <p:cNvSpPr/>
          <p:nvPr/>
        </p:nvSpPr>
        <p:spPr>
          <a:xfrm flipH="1" rot="10800000">
            <a:off x="343950" y="0"/>
            <a:ext cx="474300" cy="16095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17"/>
          <p:cNvGrpSpPr/>
          <p:nvPr/>
        </p:nvGrpSpPr>
        <p:grpSpPr>
          <a:xfrm>
            <a:off x="-382650" y="4338500"/>
            <a:ext cx="1200900" cy="1200900"/>
            <a:chOff x="4516725" y="4550075"/>
            <a:chExt cx="1200900" cy="1200900"/>
          </a:xfrm>
        </p:grpSpPr>
        <p:sp>
          <p:nvSpPr>
            <p:cNvPr id="179" name="Google Shape;179;p17"/>
            <p:cNvSpPr/>
            <p:nvPr/>
          </p:nvSpPr>
          <p:spPr>
            <a:xfrm>
              <a:off x="4516725" y="4550075"/>
              <a:ext cx="1200900" cy="12009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4759048" y="4792398"/>
              <a:ext cx="716400" cy="7164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4997662" y="5031012"/>
              <a:ext cx="239100" cy="2391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82" name="Shape 182"/>
        <p:cNvGrpSpPr/>
        <p:nvPr/>
      </p:nvGrpSpPr>
      <p:grpSpPr>
        <a:xfrm>
          <a:off x="0" y="0"/>
          <a:ext cx="0" cy="0"/>
          <a:chOff x="0" y="0"/>
          <a:chExt cx="0" cy="0"/>
        </a:xfrm>
      </p:grpSpPr>
      <p:sp>
        <p:nvSpPr>
          <p:cNvPr id="183" name="Google Shape;183;p18"/>
          <p:cNvSpPr/>
          <p:nvPr/>
        </p:nvSpPr>
        <p:spPr>
          <a:xfrm>
            <a:off x="6920825" y="-661378"/>
            <a:ext cx="1200886" cy="1200867"/>
          </a:xfrm>
          <a:custGeom>
            <a:rect b="b" l="l" r="r" t="t"/>
            <a:pathLst>
              <a:path extrusionOk="0" h="62537" w="62538">
                <a:moveTo>
                  <a:pt x="27191" y="22960"/>
                </a:moveTo>
                <a:lnTo>
                  <a:pt x="27191" y="0"/>
                </a:lnTo>
                <a:lnTo>
                  <a:pt x="35650" y="23867"/>
                </a:lnTo>
                <a:lnTo>
                  <a:pt x="50454" y="8761"/>
                </a:lnTo>
                <a:lnTo>
                  <a:pt x="42901" y="28096"/>
                </a:lnTo>
                <a:lnTo>
                  <a:pt x="49245" y="25679"/>
                </a:lnTo>
                <a:lnTo>
                  <a:pt x="47130" y="30815"/>
                </a:lnTo>
                <a:lnTo>
                  <a:pt x="62538" y="31118"/>
                </a:lnTo>
                <a:lnTo>
                  <a:pt x="48641" y="39275"/>
                </a:lnTo>
                <a:lnTo>
                  <a:pt x="55287" y="47432"/>
                </a:lnTo>
                <a:lnTo>
                  <a:pt x="44411" y="45015"/>
                </a:lnTo>
                <a:lnTo>
                  <a:pt x="44713" y="59818"/>
                </a:lnTo>
                <a:lnTo>
                  <a:pt x="35650" y="47130"/>
                </a:lnTo>
                <a:lnTo>
                  <a:pt x="30816" y="57402"/>
                </a:lnTo>
                <a:lnTo>
                  <a:pt x="28097" y="46223"/>
                </a:lnTo>
                <a:lnTo>
                  <a:pt x="5741" y="62537"/>
                </a:lnTo>
                <a:lnTo>
                  <a:pt x="19336" y="41994"/>
                </a:lnTo>
                <a:lnTo>
                  <a:pt x="4532" y="41692"/>
                </a:lnTo>
                <a:lnTo>
                  <a:pt x="19034" y="35649"/>
                </a:lnTo>
                <a:lnTo>
                  <a:pt x="0" y="31118"/>
                </a:lnTo>
                <a:lnTo>
                  <a:pt x="20242" y="27794"/>
                </a:lnTo>
                <a:lnTo>
                  <a:pt x="5439" y="10876"/>
                </a:lnTo>
                <a:close/>
              </a:path>
            </a:pathLst>
          </a:custGeom>
          <a:solidFill>
            <a:schemeClr val="lt2"/>
          </a:solidFill>
          <a:ln>
            <a:noFill/>
          </a:ln>
        </p:spPr>
      </p:sp>
      <p:sp>
        <p:nvSpPr>
          <p:cNvPr id="184" name="Google Shape;184;p18"/>
          <p:cNvSpPr/>
          <p:nvPr/>
        </p:nvSpPr>
        <p:spPr>
          <a:xfrm>
            <a:off x="-534301" y="3391224"/>
            <a:ext cx="1254300" cy="125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18"/>
          <p:cNvGrpSpPr/>
          <p:nvPr/>
        </p:nvGrpSpPr>
        <p:grpSpPr>
          <a:xfrm>
            <a:off x="238641" y="2913473"/>
            <a:ext cx="327038" cy="785217"/>
            <a:chOff x="3549950" y="177450"/>
            <a:chExt cx="385340" cy="925200"/>
          </a:xfrm>
        </p:grpSpPr>
        <p:sp>
          <p:nvSpPr>
            <p:cNvPr id="186" name="Google Shape;186;p18"/>
            <p:cNvSpPr/>
            <p:nvPr/>
          </p:nvSpPr>
          <p:spPr>
            <a:xfrm>
              <a:off x="3549950" y="177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3704070" y="2545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3858190" y="177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3549950" y="3316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3704070" y="4087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3858190" y="3316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3549950" y="4858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3704070" y="5629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3858190" y="4858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3549950" y="6400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3704070" y="7171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3858190" y="6400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3549950" y="7942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3704070" y="8713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3858190" y="7942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3549950" y="948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3704070" y="10255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3858190" y="948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8"/>
          <p:cNvSpPr/>
          <p:nvPr/>
        </p:nvSpPr>
        <p:spPr>
          <a:xfrm flipH="1" rot="10800000">
            <a:off x="7354075" y="4611075"/>
            <a:ext cx="1076700" cy="1076700"/>
          </a:xfrm>
          <a:prstGeom prst="pie">
            <a:avLst>
              <a:gd fmla="val 0" name="adj1"/>
              <a:gd fmla="val 10799932"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05" name="Shape 205"/>
        <p:cNvGrpSpPr/>
        <p:nvPr/>
      </p:nvGrpSpPr>
      <p:grpSpPr>
        <a:xfrm>
          <a:off x="0" y="0"/>
          <a:ext cx="0" cy="0"/>
          <a:chOff x="0" y="0"/>
          <a:chExt cx="0" cy="0"/>
        </a:xfrm>
      </p:grpSpPr>
      <p:sp>
        <p:nvSpPr>
          <p:cNvPr id="206" name="Google Shape;206;p19"/>
          <p:cNvSpPr/>
          <p:nvPr/>
        </p:nvSpPr>
        <p:spPr>
          <a:xfrm flipH="1">
            <a:off x="8430774" y="3391224"/>
            <a:ext cx="1254300" cy="125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19"/>
          <p:cNvGrpSpPr/>
          <p:nvPr/>
        </p:nvGrpSpPr>
        <p:grpSpPr>
          <a:xfrm>
            <a:off x="207854" y="232498"/>
            <a:ext cx="327038" cy="785217"/>
            <a:chOff x="3549950" y="177450"/>
            <a:chExt cx="385340" cy="925200"/>
          </a:xfrm>
        </p:grpSpPr>
        <p:sp>
          <p:nvSpPr>
            <p:cNvPr id="208" name="Google Shape;208;p19"/>
            <p:cNvSpPr/>
            <p:nvPr/>
          </p:nvSpPr>
          <p:spPr>
            <a:xfrm>
              <a:off x="3549950" y="177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3704070" y="2545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3858190" y="177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3549950" y="3316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3704070" y="4087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3858190" y="3316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3549950" y="4858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3704070" y="5629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3858190" y="4858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3549950" y="6400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3704070" y="7171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3858190" y="6400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3549950" y="7942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3704070" y="8713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a:off x="3858190" y="7942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a:off x="3549950" y="948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3704070" y="10255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3858190" y="948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2152350" y="2556363"/>
            <a:ext cx="4839300" cy="8418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3594425" y="1271050"/>
            <a:ext cx="1931400" cy="12696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dk2"/>
              </a:buClr>
              <a:buSzPts val="6000"/>
              <a:buNone/>
              <a:defRPr sz="6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 name="Google Shape;25;p4"/>
          <p:cNvSpPr txBox="1"/>
          <p:nvPr>
            <p:ph idx="1" type="body"/>
          </p:nvPr>
        </p:nvSpPr>
        <p:spPr>
          <a:xfrm>
            <a:off x="1022300" y="1564850"/>
            <a:ext cx="7099800" cy="13917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Golos Text SemiBold"/>
              <a:buChar char="●"/>
              <a:defRPr/>
            </a:lvl1pPr>
            <a:lvl2pPr indent="-317500" lvl="1" marL="914400" rtl="0">
              <a:lnSpc>
                <a:spcPct val="115000"/>
              </a:lnSpc>
              <a:spcBef>
                <a:spcPts val="0"/>
              </a:spcBef>
              <a:spcAft>
                <a:spcPts val="0"/>
              </a:spcAft>
              <a:buSzPts val="1400"/>
              <a:buFont typeface="Arial"/>
              <a:buChar char="○"/>
              <a:defRPr/>
            </a:lvl2pPr>
            <a:lvl3pPr indent="-317500" lvl="2" marL="1371600" rtl="0">
              <a:lnSpc>
                <a:spcPct val="115000"/>
              </a:lnSpc>
              <a:spcBef>
                <a:spcPts val="0"/>
              </a:spcBef>
              <a:spcAft>
                <a:spcPts val="0"/>
              </a:spcAft>
              <a:buSzPts val="1400"/>
              <a:buFont typeface="Arial"/>
              <a:buChar char="■"/>
              <a:defRPr/>
            </a:lvl3pPr>
            <a:lvl4pPr indent="-317500" lvl="3" marL="1828800" rtl="0">
              <a:lnSpc>
                <a:spcPct val="115000"/>
              </a:lnSpc>
              <a:spcBef>
                <a:spcPts val="0"/>
              </a:spcBef>
              <a:spcAft>
                <a:spcPts val="0"/>
              </a:spcAft>
              <a:buSzPts val="1400"/>
              <a:buFont typeface="Arial"/>
              <a:buChar char="●"/>
              <a:defRPr/>
            </a:lvl4pPr>
            <a:lvl5pPr indent="-317500" lvl="4" marL="2286000" rtl="0">
              <a:lnSpc>
                <a:spcPct val="115000"/>
              </a:lnSpc>
              <a:spcBef>
                <a:spcPts val="0"/>
              </a:spcBef>
              <a:spcAft>
                <a:spcPts val="0"/>
              </a:spcAft>
              <a:buSzPts val="1400"/>
              <a:buFont typeface="Arial"/>
              <a:buChar char="○"/>
              <a:defRPr/>
            </a:lvl5pPr>
            <a:lvl6pPr indent="-317500" lvl="5" marL="2743200" rtl="0">
              <a:lnSpc>
                <a:spcPct val="115000"/>
              </a:lnSpc>
              <a:spcBef>
                <a:spcPts val="0"/>
              </a:spcBef>
              <a:spcAft>
                <a:spcPts val="0"/>
              </a:spcAft>
              <a:buSzPts val="1400"/>
              <a:buFont typeface="Arial"/>
              <a:buChar char="■"/>
              <a:defRPr/>
            </a:lvl6pPr>
            <a:lvl7pPr indent="-317500" lvl="6" marL="3200400" rtl="0">
              <a:lnSpc>
                <a:spcPct val="115000"/>
              </a:lnSpc>
              <a:spcBef>
                <a:spcPts val="0"/>
              </a:spcBef>
              <a:spcAft>
                <a:spcPts val="0"/>
              </a:spcAft>
              <a:buSzPts val="1400"/>
              <a:buFont typeface="Arial"/>
              <a:buChar char="●"/>
              <a:defRPr/>
            </a:lvl7pPr>
            <a:lvl8pPr indent="-317500" lvl="7" marL="3657600" rtl="0">
              <a:lnSpc>
                <a:spcPct val="115000"/>
              </a:lnSpc>
              <a:spcBef>
                <a:spcPts val="0"/>
              </a:spcBef>
              <a:spcAft>
                <a:spcPts val="0"/>
              </a:spcAft>
              <a:buSzPts val="1400"/>
              <a:buFont typeface="Arial"/>
              <a:buChar char="○"/>
              <a:defRPr/>
            </a:lvl8pPr>
            <a:lvl9pPr indent="-317500" lvl="8" marL="4114800" rtl="0">
              <a:lnSpc>
                <a:spcPct val="115000"/>
              </a:lnSpc>
              <a:spcBef>
                <a:spcPts val="0"/>
              </a:spcBef>
              <a:spcAft>
                <a:spcPts val="0"/>
              </a:spcAft>
              <a:buSzPts val="1400"/>
              <a:buFont typeface="Arial"/>
              <a:buChar char="■"/>
              <a:defRPr/>
            </a:lvl9pPr>
          </a:lstStyle>
          <a:p/>
        </p:txBody>
      </p:sp>
      <p:grpSp>
        <p:nvGrpSpPr>
          <p:cNvPr id="26" name="Google Shape;26;p4"/>
          <p:cNvGrpSpPr/>
          <p:nvPr/>
        </p:nvGrpSpPr>
        <p:grpSpPr>
          <a:xfrm>
            <a:off x="1957050" y="4604000"/>
            <a:ext cx="1200900" cy="1200900"/>
            <a:chOff x="4516725" y="4550075"/>
            <a:chExt cx="1200900" cy="1200900"/>
          </a:xfrm>
        </p:grpSpPr>
        <p:sp>
          <p:nvSpPr>
            <p:cNvPr id="27" name="Google Shape;27;p4"/>
            <p:cNvSpPr/>
            <p:nvPr/>
          </p:nvSpPr>
          <p:spPr>
            <a:xfrm>
              <a:off x="4516725" y="4550075"/>
              <a:ext cx="1200900" cy="12009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4759048" y="4792398"/>
              <a:ext cx="716400" cy="7164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4997662" y="5031012"/>
              <a:ext cx="239100" cy="2391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4"/>
          <p:cNvSpPr/>
          <p:nvPr/>
        </p:nvSpPr>
        <p:spPr>
          <a:xfrm flipH="1" rot="10800000">
            <a:off x="245700" y="0"/>
            <a:ext cx="474300" cy="16095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4"/>
          <p:cNvGrpSpPr/>
          <p:nvPr/>
        </p:nvGrpSpPr>
        <p:grpSpPr>
          <a:xfrm>
            <a:off x="8630541" y="2446848"/>
            <a:ext cx="327038" cy="785217"/>
            <a:chOff x="3549950" y="177450"/>
            <a:chExt cx="385340" cy="925200"/>
          </a:xfrm>
        </p:grpSpPr>
        <p:sp>
          <p:nvSpPr>
            <p:cNvPr id="32" name="Google Shape;32;p4"/>
            <p:cNvSpPr/>
            <p:nvPr/>
          </p:nvSpPr>
          <p:spPr>
            <a:xfrm>
              <a:off x="3549950" y="177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3704070" y="2545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3858190" y="177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3549950" y="3316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3704070" y="4087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3858190" y="3316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3549950" y="4858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3704070" y="5629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3858190" y="4858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3549950" y="6400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3704070" y="7171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3858190" y="6400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3549950" y="7942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3704070" y="8713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3858190" y="7942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3549950" y="948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3704070" y="10255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3858190" y="948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5"/>
          <p:cNvSpPr txBox="1"/>
          <p:nvPr>
            <p:ph idx="1" type="subTitle"/>
          </p:nvPr>
        </p:nvSpPr>
        <p:spPr>
          <a:xfrm>
            <a:off x="1290750" y="2672122"/>
            <a:ext cx="2907600" cy="425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1pPr>
            <a:lvl2pPr lvl="1"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2pPr>
            <a:lvl3pPr lvl="2"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3pPr>
            <a:lvl4pPr lvl="3"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4pPr>
            <a:lvl5pPr lvl="4"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5pPr>
            <a:lvl6pPr lvl="5"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6pPr>
            <a:lvl7pPr lvl="6"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7pPr>
            <a:lvl8pPr lvl="7"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8pPr>
            <a:lvl9pPr lvl="8"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9pPr>
          </a:lstStyle>
          <a:p/>
        </p:txBody>
      </p:sp>
      <p:sp>
        <p:nvSpPr>
          <p:cNvPr id="52" name="Google Shape;52;p5"/>
          <p:cNvSpPr txBox="1"/>
          <p:nvPr>
            <p:ph idx="2" type="subTitle"/>
          </p:nvPr>
        </p:nvSpPr>
        <p:spPr>
          <a:xfrm>
            <a:off x="4945625" y="2672122"/>
            <a:ext cx="2907600" cy="425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1pPr>
            <a:lvl2pPr lvl="1" rtl="0"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2pPr>
            <a:lvl3pPr lvl="2" rtl="0"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3pPr>
            <a:lvl4pPr lvl="3" rtl="0"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4pPr>
            <a:lvl5pPr lvl="4" rtl="0"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5pPr>
            <a:lvl6pPr lvl="5" rtl="0"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6pPr>
            <a:lvl7pPr lvl="6" rtl="0"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7pPr>
            <a:lvl8pPr lvl="7" rtl="0"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8pPr>
            <a:lvl9pPr lvl="8" rtl="0" algn="ctr">
              <a:lnSpc>
                <a:spcPct val="100000"/>
              </a:lnSpc>
              <a:spcBef>
                <a:spcPts val="0"/>
              </a:spcBef>
              <a:spcAft>
                <a:spcPts val="0"/>
              </a:spcAft>
              <a:buClr>
                <a:schemeClr val="dk2"/>
              </a:buClr>
              <a:buSzPts val="2400"/>
              <a:buFont typeface="Archivo Medium"/>
              <a:buNone/>
              <a:defRPr sz="2400">
                <a:solidFill>
                  <a:schemeClr val="dk2"/>
                </a:solidFill>
                <a:latin typeface="Archivo Medium"/>
                <a:ea typeface="Archivo Medium"/>
                <a:cs typeface="Archivo Medium"/>
                <a:sym typeface="Archivo Medium"/>
              </a:defRPr>
            </a:lvl9pPr>
          </a:lstStyle>
          <a:p/>
        </p:txBody>
      </p:sp>
      <p:sp>
        <p:nvSpPr>
          <p:cNvPr id="53" name="Google Shape;53;p5"/>
          <p:cNvSpPr txBox="1"/>
          <p:nvPr>
            <p:ph idx="3" type="subTitle"/>
          </p:nvPr>
        </p:nvSpPr>
        <p:spPr>
          <a:xfrm>
            <a:off x="1290750" y="3037934"/>
            <a:ext cx="2907600" cy="1018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4" name="Google Shape;54;p5"/>
          <p:cNvSpPr txBox="1"/>
          <p:nvPr>
            <p:ph idx="4" type="subTitle"/>
          </p:nvPr>
        </p:nvSpPr>
        <p:spPr>
          <a:xfrm>
            <a:off x="4945625" y="3037934"/>
            <a:ext cx="2907600" cy="1018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55" name="Google Shape;55;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8" name="Google Shape;58;p6"/>
          <p:cNvGrpSpPr/>
          <p:nvPr/>
        </p:nvGrpSpPr>
        <p:grpSpPr>
          <a:xfrm rot="5400000">
            <a:off x="-65696" y="857842"/>
            <a:ext cx="874122" cy="254772"/>
            <a:chOff x="7267966" y="412105"/>
            <a:chExt cx="874122" cy="254772"/>
          </a:xfrm>
        </p:grpSpPr>
        <p:grpSp>
          <p:nvGrpSpPr>
            <p:cNvPr id="59" name="Google Shape;59;p6"/>
            <p:cNvGrpSpPr/>
            <p:nvPr/>
          </p:nvGrpSpPr>
          <p:grpSpPr>
            <a:xfrm>
              <a:off x="7267966" y="412105"/>
              <a:ext cx="254772" cy="254772"/>
              <a:chOff x="1080175" y="751470"/>
              <a:chExt cx="407700" cy="407700"/>
            </a:xfrm>
          </p:grpSpPr>
          <p:sp>
            <p:nvSpPr>
              <p:cNvPr id="60" name="Google Shape;60;p6"/>
              <p:cNvSpPr/>
              <p:nvPr/>
            </p:nvSpPr>
            <p:spPr>
              <a:xfrm>
                <a:off x="1080175" y="925175"/>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1080144" y="925170"/>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6"/>
            <p:cNvGrpSpPr/>
            <p:nvPr/>
          </p:nvGrpSpPr>
          <p:grpSpPr>
            <a:xfrm>
              <a:off x="7577641" y="412105"/>
              <a:ext cx="254772" cy="254772"/>
              <a:chOff x="1080175" y="751470"/>
              <a:chExt cx="407700" cy="407700"/>
            </a:xfrm>
          </p:grpSpPr>
          <p:sp>
            <p:nvSpPr>
              <p:cNvPr id="63" name="Google Shape;63;p6"/>
              <p:cNvSpPr/>
              <p:nvPr/>
            </p:nvSpPr>
            <p:spPr>
              <a:xfrm>
                <a:off x="1080175" y="925175"/>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5400000">
                <a:off x="1080144" y="925170"/>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6"/>
            <p:cNvGrpSpPr/>
            <p:nvPr/>
          </p:nvGrpSpPr>
          <p:grpSpPr>
            <a:xfrm>
              <a:off x="7887316" y="412105"/>
              <a:ext cx="254772" cy="254772"/>
              <a:chOff x="1080175" y="751470"/>
              <a:chExt cx="407700" cy="407700"/>
            </a:xfrm>
          </p:grpSpPr>
          <p:sp>
            <p:nvSpPr>
              <p:cNvPr id="66" name="Google Shape;66;p6"/>
              <p:cNvSpPr/>
              <p:nvPr/>
            </p:nvSpPr>
            <p:spPr>
              <a:xfrm>
                <a:off x="1080175" y="925175"/>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rot="5400000">
                <a:off x="1080144" y="925170"/>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 name="Google Shape;68;p6"/>
          <p:cNvGrpSpPr/>
          <p:nvPr/>
        </p:nvGrpSpPr>
        <p:grpSpPr>
          <a:xfrm>
            <a:off x="8506975" y="4129700"/>
            <a:ext cx="474300" cy="474300"/>
            <a:chOff x="2065550" y="966450"/>
            <a:chExt cx="474300" cy="474300"/>
          </a:xfrm>
        </p:grpSpPr>
        <p:sp>
          <p:nvSpPr>
            <p:cNvPr id="69" name="Google Shape;69;p6"/>
            <p:cNvSpPr/>
            <p:nvPr/>
          </p:nvSpPr>
          <p:spPr>
            <a:xfrm>
              <a:off x="2065550" y="966450"/>
              <a:ext cx="474300" cy="4743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2175350" y="1076250"/>
              <a:ext cx="254700" cy="254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6"/>
          <p:cNvSpPr/>
          <p:nvPr/>
        </p:nvSpPr>
        <p:spPr>
          <a:xfrm flipH="1" rot="10800000">
            <a:off x="0" y="4604000"/>
            <a:ext cx="1167600" cy="1167600"/>
          </a:xfrm>
          <a:prstGeom prst="pie">
            <a:avLst>
              <a:gd fmla="val 0" name="adj1"/>
              <a:gd fmla="val 10799932"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sp>
        <p:nvSpPr>
          <p:cNvPr id="73" name="Google Shape;73;p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 name="Google Shape;74;p7"/>
          <p:cNvSpPr txBox="1"/>
          <p:nvPr>
            <p:ph idx="1" type="body"/>
          </p:nvPr>
        </p:nvSpPr>
        <p:spPr>
          <a:xfrm>
            <a:off x="1022300" y="1564850"/>
            <a:ext cx="7099500" cy="16011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8"/>
          <p:cNvSpPr txBox="1"/>
          <p:nvPr>
            <p:ph type="title"/>
          </p:nvPr>
        </p:nvSpPr>
        <p:spPr>
          <a:xfrm>
            <a:off x="1388100" y="1307100"/>
            <a:ext cx="6367800" cy="25293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9"/>
          <p:cNvSpPr txBox="1"/>
          <p:nvPr>
            <p:ph idx="1" type="subTitle"/>
          </p:nvPr>
        </p:nvSpPr>
        <p:spPr>
          <a:xfrm>
            <a:off x="720064" y="1732525"/>
            <a:ext cx="3597000" cy="2389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79" name="Google Shape;79;p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 name="Google Shape;80;p9"/>
          <p:cNvSpPr txBox="1"/>
          <p:nvPr>
            <p:ph idx="2" type="subTitle"/>
          </p:nvPr>
        </p:nvSpPr>
        <p:spPr>
          <a:xfrm>
            <a:off x="4826936" y="1732525"/>
            <a:ext cx="3597000" cy="2389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1" name="Shape 81"/>
        <p:cNvGrpSpPr/>
        <p:nvPr/>
      </p:nvGrpSpPr>
      <p:grpSpPr>
        <a:xfrm>
          <a:off x="0" y="0"/>
          <a:ext cx="0" cy="0"/>
          <a:chOff x="0" y="0"/>
          <a:chExt cx="0" cy="0"/>
        </a:xfrm>
      </p:grpSpPr>
      <p:sp>
        <p:nvSpPr>
          <p:cNvPr id="82" name="Google Shape;82;p10"/>
          <p:cNvSpPr txBox="1"/>
          <p:nvPr>
            <p:ph type="title"/>
          </p:nvPr>
        </p:nvSpPr>
        <p:spPr>
          <a:xfrm>
            <a:off x="740550" y="3910025"/>
            <a:ext cx="7662900" cy="693900"/>
          </a:xfrm>
          <a:prstGeom prst="rect">
            <a:avLst/>
          </a:prstGeom>
          <a:solidFill>
            <a:schemeClr val="lt2"/>
          </a:solidFill>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rchivo SemiBold"/>
              <a:buNone/>
              <a:defRPr sz="3500">
                <a:solidFill>
                  <a:schemeClr val="dk1"/>
                </a:solidFill>
                <a:latin typeface="Archivo SemiBold"/>
                <a:ea typeface="Archivo SemiBold"/>
                <a:cs typeface="Archivo SemiBold"/>
                <a:sym typeface="Archivo SemiBold"/>
              </a:defRPr>
            </a:lvl1pPr>
            <a:lvl2pPr lvl="1" rtl="0">
              <a:spcBef>
                <a:spcPts val="0"/>
              </a:spcBef>
              <a:spcAft>
                <a:spcPts val="0"/>
              </a:spcAft>
              <a:buClr>
                <a:schemeClr val="dk1"/>
              </a:buClr>
              <a:buSzPts val="3500"/>
              <a:buFont typeface="Archivo SemiBold"/>
              <a:buNone/>
              <a:defRPr sz="3500">
                <a:solidFill>
                  <a:schemeClr val="dk1"/>
                </a:solidFill>
                <a:latin typeface="Archivo SemiBold"/>
                <a:ea typeface="Archivo SemiBold"/>
                <a:cs typeface="Archivo SemiBold"/>
                <a:sym typeface="Archivo SemiBold"/>
              </a:defRPr>
            </a:lvl2pPr>
            <a:lvl3pPr lvl="2" rtl="0">
              <a:spcBef>
                <a:spcPts val="0"/>
              </a:spcBef>
              <a:spcAft>
                <a:spcPts val="0"/>
              </a:spcAft>
              <a:buClr>
                <a:schemeClr val="dk1"/>
              </a:buClr>
              <a:buSzPts val="3500"/>
              <a:buFont typeface="Archivo SemiBold"/>
              <a:buNone/>
              <a:defRPr sz="3500">
                <a:solidFill>
                  <a:schemeClr val="dk1"/>
                </a:solidFill>
                <a:latin typeface="Archivo SemiBold"/>
                <a:ea typeface="Archivo SemiBold"/>
                <a:cs typeface="Archivo SemiBold"/>
                <a:sym typeface="Archivo SemiBold"/>
              </a:defRPr>
            </a:lvl3pPr>
            <a:lvl4pPr lvl="3" rtl="0">
              <a:spcBef>
                <a:spcPts val="0"/>
              </a:spcBef>
              <a:spcAft>
                <a:spcPts val="0"/>
              </a:spcAft>
              <a:buClr>
                <a:schemeClr val="dk1"/>
              </a:buClr>
              <a:buSzPts val="3500"/>
              <a:buFont typeface="Archivo SemiBold"/>
              <a:buNone/>
              <a:defRPr sz="3500">
                <a:solidFill>
                  <a:schemeClr val="dk1"/>
                </a:solidFill>
                <a:latin typeface="Archivo SemiBold"/>
                <a:ea typeface="Archivo SemiBold"/>
                <a:cs typeface="Archivo SemiBold"/>
                <a:sym typeface="Archivo SemiBold"/>
              </a:defRPr>
            </a:lvl4pPr>
            <a:lvl5pPr lvl="4" rtl="0">
              <a:spcBef>
                <a:spcPts val="0"/>
              </a:spcBef>
              <a:spcAft>
                <a:spcPts val="0"/>
              </a:spcAft>
              <a:buClr>
                <a:schemeClr val="dk1"/>
              </a:buClr>
              <a:buSzPts val="3500"/>
              <a:buFont typeface="Archivo SemiBold"/>
              <a:buNone/>
              <a:defRPr sz="3500">
                <a:solidFill>
                  <a:schemeClr val="dk1"/>
                </a:solidFill>
                <a:latin typeface="Archivo SemiBold"/>
                <a:ea typeface="Archivo SemiBold"/>
                <a:cs typeface="Archivo SemiBold"/>
                <a:sym typeface="Archivo SemiBold"/>
              </a:defRPr>
            </a:lvl5pPr>
            <a:lvl6pPr lvl="5" rtl="0">
              <a:spcBef>
                <a:spcPts val="0"/>
              </a:spcBef>
              <a:spcAft>
                <a:spcPts val="0"/>
              </a:spcAft>
              <a:buClr>
                <a:schemeClr val="dk1"/>
              </a:buClr>
              <a:buSzPts val="3500"/>
              <a:buFont typeface="Archivo SemiBold"/>
              <a:buNone/>
              <a:defRPr sz="3500">
                <a:solidFill>
                  <a:schemeClr val="dk1"/>
                </a:solidFill>
                <a:latin typeface="Archivo SemiBold"/>
                <a:ea typeface="Archivo SemiBold"/>
                <a:cs typeface="Archivo SemiBold"/>
                <a:sym typeface="Archivo SemiBold"/>
              </a:defRPr>
            </a:lvl6pPr>
            <a:lvl7pPr lvl="6" rtl="0">
              <a:spcBef>
                <a:spcPts val="0"/>
              </a:spcBef>
              <a:spcAft>
                <a:spcPts val="0"/>
              </a:spcAft>
              <a:buClr>
                <a:schemeClr val="dk1"/>
              </a:buClr>
              <a:buSzPts val="3500"/>
              <a:buFont typeface="Archivo SemiBold"/>
              <a:buNone/>
              <a:defRPr sz="3500">
                <a:solidFill>
                  <a:schemeClr val="dk1"/>
                </a:solidFill>
                <a:latin typeface="Archivo SemiBold"/>
                <a:ea typeface="Archivo SemiBold"/>
                <a:cs typeface="Archivo SemiBold"/>
                <a:sym typeface="Archivo SemiBold"/>
              </a:defRPr>
            </a:lvl7pPr>
            <a:lvl8pPr lvl="7" rtl="0">
              <a:spcBef>
                <a:spcPts val="0"/>
              </a:spcBef>
              <a:spcAft>
                <a:spcPts val="0"/>
              </a:spcAft>
              <a:buClr>
                <a:schemeClr val="dk1"/>
              </a:buClr>
              <a:buSzPts val="3500"/>
              <a:buFont typeface="Archivo SemiBold"/>
              <a:buNone/>
              <a:defRPr sz="3500">
                <a:solidFill>
                  <a:schemeClr val="dk1"/>
                </a:solidFill>
                <a:latin typeface="Archivo SemiBold"/>
                <a:ea typeface="Archivo SemiBold"/>
                <a:cs typeface="Archivo SemiBold"/>
                <a:sym typeface="Archivo SemiBold"/>
              </a:defRPr>
            </a:lvl8pPr>
            <a:lvl9pPr lvl="8" rtl="0">
              <a:spcBef>
                <a:spcPts val="0"/>
              </a:spcBef>
              <a:spcAft>
                <a:spcPts val="0"/>
              </a:spcAft>
              <a:buClr>
                <a:schemeClr val="dk1"/>
              </a:buClr>
              <a:buSzPts val="3500"/>
              <a:buFont typeface="Archivo SemiBold"/>
              <a:buNone/>
              <a:defRPr sz="3500">
                <a:solidFill>
                  <a:schemeClr val="dk1"/>
                </a:solidFill>
                <a:latin typeface="Archivo SemiBold"/>
                <a:ea typeface="Archivo SemiBold"/>
                <a:cs typeface="Archivo SemiBold"/>
                <a:sym typeface="Archivo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indent="-317500" lvl="1" marL="914400">
              <a:lnSpc>
                <a:spcPct val="100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indent="-317500" lvl="2" marL="1371600">
              <a:lnSpc>
                <a:spcPct val="100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indent="-317500" lvl="3" marL="1828800">
              <a:lnSpc>
                <a:spcPct val="100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indent="-317500" lvl="4" marL="2286000">
              <a:lnSpc>
                <a:spcPct val="100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indent="-317500" lvl="5" marL="2743200">
              <a:lnSpc>
                <a:spcPct val="100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indent="-317500" lvl="6" marL="3200400">
              <a:lnSpc>
                <a:spcPct val="100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indent="-317500" lvl="7" marL="3657600">
              <a:lnSpc>
                <a:spcPct val="100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indent="-317500" lvl="8" marL="4114800">
              <a:lnSpc>
                <a:spcPct val="100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ctrTitle"/>
          </p:nvPr>
        </p:nvSpPr>
        <p:spPr>
          <a:xfrm>
            <a:off x="1880700" y="1826700"/>
            <a:ext cx="5382600" cy="14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DD360 </a:t>
            </a:r>
            <a:endParaRPr sz="4000"/>
          </a:p>
          <a:p>
            <a:pPr indent="0" lvl="0" marL="0" rtl="0" algn="l">
              <a:spcBef>
                <a:spcPts val="0"/>
              </a:spcBef>
              <a:spcAft>
                <a:spcPts val="0"/>
              </a:spcAft>
              <a:buNone/>
            </a:pPr>
            <a:r>
              <a:rPr lang="en" sz="5600">
                <a:solidFill>
                  <a:schemeClr val="dk2"/>
                </a:solidFill>
              </a:rPr>
              <a:t>Prueba técnica</a:t>
            </a:r>
            <a:endParaRPr sz="5600">
              <a:solidFill>
                <a:schemeClr val="dk2"/>
              </a:solidFill>
            </a:endParaRPr>
          </a:p>
        </p:txBody>
      </p:sp>
      <p:sp>
        <p:nvSpPr>
          <p:cNvPr id="231" name="Google Shape;231;p20"/>
          <p:cNvSpPr/>
          <p:nvPr/>
        </p:nvSpPr>
        <p:spPr>
          <a:xfrm>
            <a:off x="534200" y="4168700"/>
            <a:ext cx="1963800" cy="1963800"/>
          </a:xfrm>
          <a:prstGeom prst="donut">
            <a:avLst>
              <a:gd fmla="val 1843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0"/>
          <p:cNvGrpSpPr/>
          <p:nvPr/>
        </p:nvGrpSpPr>
        <p:grpSpPr>
          <a:xfrm>
            <a:off x="1963850" y="4039500"/>
            <a:ext cx="778050" cy="564500"/>
            <a:chOff x="7787100" y="4220750"/>
            <a:chExt cx="778050" cy="564500"/>
          </a:xfrm>
        </p:grpSpPr>
        <p:sp>
          <p:nvSpPr>
            <p:cNvPr id="233" name="Google Shape;233;p20"/>
            <p:cNvSpPr/>
            <p:nvPr/>
          </p:nvSpPr>
          <p:spPr>
            <a:xfrm>
              <a:off x="7787100" y="46643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8006150" y="46643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a:off x="8225200" y="46643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a:off x="8444250" y="46643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p:nvPr/>
          </p:nvSpPr>
          <p:spPr>
            <a:xfrm>
              <a:off x="7891600" y="44425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
            <p:cNvSpPr/>
            <p:nvPr/>
          </p:nvSpPr>
          <p:spPr>
            <a:xfrm>
              <a:off x="8122175" y="44425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8352750" y="44425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8122175" y="42207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20"/>
          <p:cNvGrpSpPr/>
          <p:nvPr/>
        </p:nvGrpSpPr>
        <p:grpSpPr>
          <a:xfrm>
            <a:off x="7101766" y="4014830"/>
            <a:ext cx="874122" cy="254772"/>
            <a:chOff x="7267966" y="412105"/>
            <a:chExt cx="874122" cy="254772"/>
          </a:xfrm>
        </p:grpSpPr>
        <p:grpSp>
          <p:nvGrpSpPr>
            <p:cNvPr id="242" name="Google Shape;242;p20"/>
            <p:cNvGrpSpPr/>
            <p:nvPr/>
          </p:nvGrpSpPr>
          <p:grpSpPr>
            <a:xfrm>
              <a:off x="7267966" y="412105"/>
              <a:ext cx="254772" cy="254772"/>
              <a:chOff x="1080175" y="751470"/>
              <a:chExt cx="407700" cy="407700"/>
            </a:xfrm>
          </p:grpSpPr>
          <p:sp>
            <p:nvSpPr>
              <p:cNvPr id="243" name="Google Shape;243;p20"/>
              <p:cNvSpPr/>
              <p:nvPr/>
            </p:nvSpPr>
            <p:spPr>
              <a:xfrm>
                <a:off x="1080175" y="925175"/>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rot="5400000">
                <a:off x="1080144" y="925170"/>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20"/>
            <p:cNvGrpSpPr/>
            <p:nvPr/>
          </p:nvGrpSpPr>
          <p:grpSpPr>
            <a:xfrm>
              <a:off x="7577641" y="412105"/>
              <a:ext cx="254772" cy="254772"/>
              <a:chOff x="1080175" y="751470"/>
              <a:chExt cx="407700" cy="407700"/>
            </a:xfrm>
          </p:grpSpPr>
          <p:sp>
            <p:nvSpPr>
              <p:cNvPr id="246" name="Google Shape;246;p20"/>
              <p:cNvSpPr/>
              <p:nvPr/>
            </p:nvSpPr>
            <p:spPr>
              <a:xfrm>
                <a:off x="1080175" y="925175"/>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rot="5400000">
                <a:off x="1080144" y="925170"/>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0"/>
            <p:cNvGrpSpPr/>
            <p:nvPr/>
          </p:nvGrpSpPr>
          <p:grpSpPr>
            <a:xfrm>
              <a:off x="7887316" y="412105"/>
              <a:ext cx="254772" cy="254772"/>
              <a:chOff x="1080175" y="751470"/>
              <a:chExt cx="407700" cy="407700"/>
            </a:xfrm>
          </p:grpSpPr>
          <p:sp>
            <p:nvSpPr>
              <p:cNvPr id="249" name="Google Shape;249;p20"/>
              <p:cNvSpPr/>
              <p:nvPr/>
            </p:nvSpPr>
            <p:spPr>
              <a:xfrm>
                <a:off x="1080175" y="925175"/>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rot="5400000">
                <a:off x="1080144" y="925170"/>
                <a:ext cx="407700" cy="6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1" name="Google Shape;251;p20"/>
          <p:cNvSpPr/>
          <p:nvPr/>
        </p:nvSpPr>
        <p:spPr>
          <a:xfrm>
            <a:off x="1336413" y="795638"/>
            <a:ext cx="254700" cy="254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0"/>
          <p:cNvGrpSpPr/>
          <p:nvPr/>
        </p:nvGrpSpPr>
        <p:grpSpPr>
          <a:xfrm>
            <a:off x="8056716" y="182623"/>
            <a:ext cx="327038" cy="785217"/>
            <a:chOff x="3549950" y="177450"/>
            <a:chExt cx="385340" cy="925200"/>
          </a:xfrm>
        </p:grpSpPr>
        <p:sp>
          <p:nvSpPr>
            <p:cNvPr id="253" name="Google Shape;253;p20"/>
            <p:cNvSpPr/>
            <p:nvPr/>
          </p:nvSpPr>
          <p:spPr>
            <a:xfrm>
              <a:off x="3549950" y="177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3704070" y="2545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3858190" y="177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a:off x="3549950" y="3316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3704070" y="4087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3858190" y="3316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3549950" y="4858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a:off x="3704070" y="5629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a:off x="3858190" y="4858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3549950" y="6400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3704070" y="7171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a:off x="3858190" y="6400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3549950" y="7942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3704070" y="8713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3858190" y="7942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a:off x="3549950" y="948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a:off x="3704070" y="10255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a:off x="3858190" y="948450"/>
              <a:ext cx="77100" cy="77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20"/>
          <p:cNvSpPr txBox="1"/>
          <p:nvPr/>
        </p:nvSpPr>
        <p:spPr>
          <a:xfrm>
            <a:off x="5446525" y="4338825"/>
            <a:ext cx="2721600" cy="361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600">
                <a:latin typeface="Golos Text"/>
                <a:ea typeface="Golos Text"/>
                <a:cs typeface="Golos Text"/>
                <a:sym typeface="Golos Text"/>
              </a:rPr>
              <a:t>Medea Sachse</a:t>
            </a:r>
            <a:endParaRPr b="1" sz="1600">
              <a:latin typeface="Golos Text"/>
              <a:ea typeface="Golos Text"/>
              <a:cs typeface="Golos Text"/>
              <a:sym typeface="Golos Tex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9"/>
          <p:cNvSpPr txBox="1"/>
          <p:nvPr>
            <p:ph type="title"/>
          </p:nvPr>
        </p:nvSpPr>
        <p:spPr>
          <a:xfrm>
            <a:off x="740550" y="3910025"/>
            <a:ext cx="7662900" cy="69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Dias desde publicación</a:t>
            </a:r>
            <a:endParaRPr/>
          </a:p>
          <a:p>
            <a:pPr indent="0" lvl="0" marL="0" rtl="0" algn="ctr">
              <a:spcBef>
                <a:spcPts val="0"/>
              </a:spcBef>
              <a:spcAft>
                <a:spcPts val="0"/>
              </a:spcAft>
              <a:buNone/>
            </a:pPr>
            <a:r>
              <a:t/>
            </a:r>
            <a:endParaRPr/>
          </a:p>
        </p:txBody>
      </p:sp>
      <p:pic>
        <p:nvPicPr>
          <p:cNvPr id="329" name="Google Shape;329;p29"/>
          <p:cNvPicPr preferRelativeResize="0"/>
          <p:nvPr/>
        </p:nvPicPr>
        <p:blipFill>
          <a:blip r:embed="rId3">
            <a:alphaModFix/>
          </a:blip>
          <a:stretch>
            <a:fillRect/>
          </a:stretch>
        </p:blipFill>
        <p:spPr>
          <a:xfrm>
            <a:off x="152400" y="152400"/>
            <a:ext cx="874395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0"/>
          <p:cNvSpPr txBox="1"/>
          <p:nvPr>
            <p:ph type="title"/>
          </p:nvPr>
        </p:nvSpPr>
        <p:spPr>
          <a:xfrm>
            <a:off x="740550" y="3910025"/>
            <a:ext cx="7662900" cy="69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Metros cuadrados</a:t>
            </a:r>
            <a:endParaRPr/>
          </a:p>
        </p:txBody>
      </p:sp>
      <p:pic>
        <p:nvPicPr>
          <p:cNvPr id="335" name="Google Shape;335;p30"/>
          <p:cNvPicPr preferRelativeResize="0"/>
          <p:nvPr/>
        </p:nvPicPr>
        <p:blipFill>
          <a:blip r:embed="rId3">
            <a:alphaModFix/>
          </a:blip>
          <a:stretch>
            <a:fillRect/>
          </a:stretch>
        </p:blipFill>
        <p:spPr>
          <a:xfrm>
            <a:off x="152400" y="152400"/>
            <a:ext cx="874395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1"/>
          <p:cNvSpPr txBox="1"/>
          <p:nvPr>
            <p:ph type="title"/>
          </p:nvPr>
        </p:nvSpPr>
        <p:spPr>
          <a:xfrm>
            <a:off x="740550" y="3910025"/>
            <a:ext cx="7662900" cy="69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Metros cuadrados</a:t>
            </a:r>
            <a:endParaRPr/>
          </a:p>
          <a:p>
            <a:pPr indent="0" lvl="0" marL="0" rtl="0" algn="ctr">
              <a:spcBef>
                <a:spcPts val="0"/>
              </a:spcBef>
              <a:spcAft>
                <a:spcPts val="0"/>
              </a:spcAft>
              <a:buNone/>
            </a:pPr>
            <a:r>
              <a:t/>
            </a:r>
            <a:endParaRPr/>
          </a:p>
        </p:txBody>
      </p:sp>
      <p:pic>
        <p:nvPicPr>
          <p:cNvPr id="341" name="Google Shape;341;p31"/>
          <p:cNvPicPr preferRelativeResize="0"/>
          <p:nvPr/>
        </p:nvPicPr>
        <p:blipFill>
          <a:blip r:embed="rId3">
            <a:alphaModFix/>
          </a:blip>
          <a:stretch>
            <a:fillRect/>
          </a:stretch>
        </p:blipFill>
        <p:spPr>
          <a:xfrm>
            <a:off x="152400" y="152400"/>
            <a:ext cx="8743950"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2"/>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Visualización y Procesado</a:t>
            </a:r>
            <a:endParaRPr/>
          </a:p>
        </p:txBody>
      </p:sp>
      <p:sp>
        <p:nvSpPr>
          <p:cNvPr id="347" name="Google Shape;347;p32"/>
          <p:cNvSpPr txBox="1"/>
          <p:nvPr>
            <p:ph idx="4294967295" type="body"/>
          </p:nvPr>
        </p:nvSpPr>
        <p:spPr>
          <a:xfrm>
            <a:off x="1084675" y="1694400"/>
            <a:ext cx="7099500" cy="1754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Luego se </a:t>
            </a:r>
            <a:r>
              <a:rPr lang="en"/>
              <a:t>graficó</a:t>
            </a:r>
            <a:r>
              <a:rPr lang="en"/>
              <a:t> la </a:t>
            </a:r>
            <a:r>
              <a:rPr lang="en"/>
              <a:t>correlación</a:t>
            </a:r>
            <a:r>
              <a:rPr lang="en"/>
              <a:t> de cada variable contra el precio por metro cuadrado (Visible en Jupyter Notebook asociado), </a:t>
            </a:r>
            <a:r>
              <a:rPr lang="en"/>
              <a:t>cómo</a:t>
            </a:r>
            <a:r>
              <a:rPr lang="en"/>
              <a:t> la gran </a:t>
            </a:r>
            <a:r>
              <a:rPr lang="en"/>
              <a:t>mayoría</a:t>
            </a:r>
            <a:r>
              <a:rPr lang="en"/>
              <a:t> de las </a:t>
            </a:r>
            <a:r>
              <a:rPr lang="en"/>
              <a:t>columnas</a:t>
            </a:r>
            <a:r>
              <a:rPr lang="en"/>
              <a:t> por analizar son discretas estas gráficas no nos dicen mucho por si solas, solamente dos mostraron una forma más clara, que de manera poco sorprendente son, metros cuadrados y precio, es claro que esto sucedería pues la variable </a:t>
            </a:r>
            <a:r>
              <a:rPr lang="en"/>
              <a:t>objetivo</a:t>
            </a:r>
            <a:r>
              <a:rPr lang="en"/>
              <a:t> es precio por metro cuadrado (PPMC)</a:t>
            </a:r>
            <a:endParaRPr/>
          </a:p>
          <a:p>
            <a:pPr indent="0" lvl="0" marL="0" rtl="0" algn="just">
              <a:lnSpc>
                <a:spcPct val="115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Modelo de </a:t>
            </a:r>
            <a:r>
              <a:rPr lang="en"/>
              <a:t>regresión</a:t>
            </a:r>
            <a:r>
              <a:rPr lang="en"/>
              <a:t> lineal</a:t>
            </a:r>
            <a:endParaRPr/>
          </a:p>
        </p:txBody>
      </p:sp>
      <p:sp>
        <p:nvSpPr>
          <p:cNvPr id="353" name="Google Shape;353;p33"/>
          <p:cNvSpPr txBox="1"/>
          <p:nvPr>
            <p:ph idx="4294967295" type="body"/>
          </p:nvPr>
        </p:nvSpPr>
        <p:spPr>
          <a:xfrm>
            <a:off x="1022250" y="1102925"/>
            <a:ext cx="7099500" cy="33606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t>Se </a:t>
            </a:r>
            <a:r>
              <a:rPr lang="en"/>
              <a:t>realizó</a:t>
            </a:r>
            <a:r>
              <a:rPr lang="en"/>
              <a:t> una </a:t>
            </a:r>
            <a:r>
              <a:rPr lang="en"/>
              <a:t>regresión</a:t>
            </a:r>
            <a:r>
              <a:rPr lang="en"/>
              <a:t> lineal con los datos que se tienen, primero creando un data frame y </a:t>
            </a:r>
            <a:r>
              <a:rPr lang="en"/>
              <a:t>después</a:t>
            </a:r>
            <a:r>
              <a:rPr lang="en"/>
              <a:t> haciendo uso de la </a:t>
            </a:r>
            <a:r>
              <a:rPr lang="en"/>
              <a:t>librería</a:t>
            </a:r>
            <a:r>
              <a:rPr lang="en"/>
              <a:t> de SKlearn, se obtuvieron los  siguientes coeficientes de </a:t>
            </a:r>
            <a:r>
              <a:rPr lang="en"/>
              <a:t>explicación para </a:t>
            </a:r>
            <a:r>
              <a:rPr lang="en"/>
              <a:t>los 3 casos en los que se </a:t>
            </a:r>
            <a:r>
              <a:rPr lang="en"/>
              <a:t>corrió</a:t>
            </a:r>
            <a:r>
              <a:rPr lang="en"/>
              <a:t> la </a:t>
            </a:r>
            <a:r>
              <a:rPr lang="en"/>
              <a:t>regresión</a:t>
            </a:r>
            <a:r>
              <a:rPr lang="en"/>
              <a:t> lineal.</a:t>
            </a:r>
            <a:endParaRPr/>
          </a:p>
          <a:p>
            <a:pPr indent="-317500" lvl="0" marL="457200" rtl="0" algn="just">
              <a:lnSpc>
                <a:spcPct val="115000"/>
              </a:lnSpc>
              <a:spcBef>
                <a:spcPts val="1000"/>
              </a:spcBef>
              <a:spcAft>
                <a:spcPts val="0"/>
              </a:spcAft>
              <a:buSzPts val="1400"/>
              <a:buChar char="-"/>
            </a:pPr>
            <a:r>
              <a:rPr lang="en"/>
              <a:t>Todas las columnas: </a:t>
            </a:r>
            <a:r>
              <a:rPr b="1" lang="en">
                <a:solidFill>
                  <a:srgbClr val="000000"/>
                </a:solidFill>
                <a:latin typeface="Arial"/>
                <a:ea typeface="Arial"/>
                <a:cs typeface="Arial"/>
                <a:sym typeface="Arial"/>
              </a:rPr>
              <a:t>0.7910</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SzPts val="1400"/>
              <a:buChar char="-"/>
            </a:pPr>
            <a:r>
              <a:rPr lang="en"/>
              <a:t>Sin Vendedorxs: </a:t>
            </a:r>
            <a:r>
              <a:rPr b="1" lang="en"/>
              <a:t>0</a:t>
            </a:r>
            <a:r>
              <a:rPr b="1" lang="en">
                <a:solidFill>
                  <a:srgbClr val="000000"/>
                </a:solidFill>
                <a:latin typeface="Arial"/>
                <a:ea typeface="Arial"/>
                <a:cs typeface="Arial"/>
                <a:sym typeface="Arial"/>
              </a:rPr>
              <a:t>.834</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SzPts val="1400"/>
              <a:buChar char="-"/>
            </a:pPr>
            <a:r>
              <a:rPr lang="en"/>
              <a:t>Sin m2 ni precio:</a:t>
            </a:r>
            <a:r>
              <a:rPr b="1" lang="en"/>
              <a:t> </a:t>
            </a:r>
            <a:r>
              <a:rPr b="1" lang="en">
                <a:solidFill>
                  <a:srgbClr val="000000"/>
                </a:solidFill>
                <a:latin typeface="Arial"/>
                <a:ea typeface="Arial"/>
                <a:cs typeface="Arial"/>
                <a:sym typeface="Arial"/>
              </a:rPr>
              <a:t>0.132</a:t>
            </a:r>
            <a:endParaRPr b="1">
              <a:solidFill>
                <a:srgbClr val="000000"/>
              </a:solidFill>
              <a:latin typeface="Arial"/>
              <a:ea typeface="Arial"/>
              <a:cs typeface="Arial"/>
              <a:sym typeface="Arial"/>
            </a:endParaRPr>
          </a:p>
          <a:p>
            <a:pPr indent="0" lvl="0" marL="0" rtl="0" algn="just">
              <a:lnSpc>
                <a:spcPct val="115000"/>
              </a:lnSpc>
              <a:spcBef>
                <a:spcPts val="1000"/>
              </a:spcBef>
              <a:spcAft>
                <a:spcPts val="1000"/>
              </a:spcAft>
              <a:buNone/>
            </a:pPr>
            <a:r>
              <a:rPr lang="en"/>
              <a:t>La cantidad masiva de posibles </a:t>
            </a:r>
            <a:r>
              <a:rPr lang="en"/>
              <a:t>vendedorxs</a:t>
            </a:r>
            <a:r>
              <a:rPr lang="en"/>
              <a:t> de departamentos introduce mucho ruido </a:t>
            </a:r>
            <a:r>
              <a:rPr lang="en"/>
              <a:t>innecesario</a:t>
            </a:r>
            <a:r>
              <a:rPr lang="en"/>
              <a:t> al modelo, al final se </a:t>
            </a:r>
            <a:r>
              <a:rPr lang="en"/>
              <a:t>removió</a:t>
            </a:r>
            <a:r>
              <a:rPr lang="en"/>
              <a:t> el precio y metros cuadrados pues son las variables con mayor sospecha de presentar problemas de multicolinealidad, pero aun sin ellas el modelo presentaba este </a:t>
            </a:r>
            <a:r>
              <a:rPr lang="en"/>
              <a:t>fenómeno</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Modelo de regresión lineal</a:t>
            </a:r>
            <a:endParaRPr/>
          </a:p>
        </p:txBody>
      </p:sp>
      <p:sp>
        <p:nvSpPr>
          <p:cNvPr id="359" name="Google Shape;359;p34"/>
          <p:cNvSpPr txBox="1"/>
          <p:nvPr>
            <p:ph idx="4294967295" type="body"/>
          </p:nvPr>
        </p:nvSpPr>
        <p:spPr>
          <a:xfrm>
            <a:off x="1022250" y="1534350"/>
            <a:ext cx="7099500" cy="207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t>Este modelo no es apropiado para manejar la cantidad de variables discretas y </a:t>
            </a:r>
            <a:r>
              <a:rPr lang="en"/>
              <a:t>categóricas</a:t>
            </a:r>
            <a:r>
              <a:rPr lang="en"/>
              <a:t> presentes en el modelo. </a:t>
            </a:r>
            <a:endParaRPr/>
          </a:p>
          <a:p>
            <a:pPr indent="0" lvl="0" marL="0" rtl="0" algn="just">
              <a:lnSpc>
                <a:spcPct val="115000"/>
              </a:lnSpc>
              <a:spcBef>
                <a:spcPts val="1000"/>
              </a:spcBef>
              <a:spcAft>
                <a:spcPts val="0"/>
              </a:spcAft>
              <a:buNone/>
            </a:pPr>
            <a:r>
              <a:t/>
            </a:r>
            <a:endParaRPr/>
          </a:p>
          <a:p>
            <a:pPr indent="0" lvl="0" marL="0" rtl="0" algn="just">
              <a:lnSpc>
                <a:spcPct val="115000"/>
              </a:lnSpc>
              <a:spcBef>
                <a:spcPts val="1000"/>
              </a:spcBef>
              <a:spcAft>
                <a:spcPts val="1000"/>
              </a:spcAft>
              <a:buNone/>
            </a:pPr>
            <a:r>
              <a:rPr lang="en"/>
              <a:t>Para los siguientes modelos haremos una </a:t>
            </a:r>
            <a:r>
              <a:rPr lang="en"/>
              <a:t>evaluación</a:t>
            </a:r>
            <a:r>
              <a:rPr lang="en"/>
              <a:t> similar a la que se hizo con </a:t>
            </a:r>
            <a:r>
              <a:rPr lang="en"/>
              <a:t>regresión</a:t>
            </a:r>
            <a:r>
              <a:rPr lang="en"/>
              <a:t> lineal pero se </a:t>
            </a:r>
            <a:r>
              <a:rPr lang="en"/>
              <a:t>añadirá, agregando cuáles</a:t>
            </a:r>
            <a:r>
              <a:rPr lang="en"/>
              <a:t> son las variables a las que le asignan una mayor importancia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Arbol de decision</a:t>
            </a:r>
            <a:endParaRPr/>
          </a:p>
        </p:txBody>
      </p:sp>
      <p:sp>
        <p:nvSpPr>
          <p:cNvPr id="365" name="Google Shape;365;p35"/>
          <p:cNvSpPr txBox="1"/>
          <p:nvPr>
            <p:ph idx="4294967295" type="body"/>
          </p:nvPr>
        </p:nvSpPr>
        <p:spPr>
          <a:xfrm>
            <a:off x="927225" y="1367600"/>
            <a:ext cx="2684100" cy="3096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Coef. con todas las columnas:</a:t>
            </a:r>
            <a:endParaRPr>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 </a:t>
            </a:r>
            <a:r>
              <a:rPr b="1" lang="en">
                <a:solidFill>
                  <a:srgbClr val="000000"/>
                </a:solidFill>
                <a:latin typeface="Arial"/>
                <a:ea typeface="Arial"/>
                <a:cs typeface="Arial"/>
                <a:sym typeface="Arial"/>
              </a:rPr>
              <a:t>0.854</a:t>
            </a:r>
            <a:endParaRPr b="1">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Importancia mayor a 0.1</a:t>
            </a:r>
            <a:endParaRPr>
              <a:solidFill>
                <a:srgbClr val="000000"/>
              </a:solidFill>
              <a:latin typeface="Arial"/>
              <a:ea typeface="Arial"/>
              <a:cs typeface="Arial"/>
              <a:sym typeface="Arial"/>
            </a:endParaRPr>
          </a:p>
          <a:p>
            <a:pPr indent="-317500" lvl="0" marL="457200" rtl="0" algn="just">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Precio: </a:t>
            </a:r>
            <a:r>
              <a:rPr b="1" lang="en">
                <a:solidFill>
                  <a:srgbClr val="000000"/>
                </a:solidFill>
                <a:latin typeface="Arial"/>
                <a:ea typeface="Arial"/>
                <a:cs typeface="Arial"/>
                <a:sym typeface="Arial"/>
              </a:rPr>
              <a:t>0.561</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Metros </a:t>
            </a:r>
            <a:r>
              <a:rPr lang="en">
                <a:solidFill>
                  <a:srgbClr val="000000"/>
                </a:solidFill>
                <a:latin typeface="Arial"/>
                <a:ea typeface="Arial"/>
                <a:cs typeface="Arial"/>
                <a:sym typeface="Arial"/>
              </a:rPr>
              <a:t>cuadrados: </a:t>
            </a:r>
            <a:r>
              <a:rPr b="1" lang="en">
                <a:solidFill>
                  <a:srgbClr val="000000"/>
                </a:solidFill>
                <a:latin typeface="Arial"/>
                <a:ea typeface="Arial"/>
                <a:cs typeface="Arial"/>
                <a:sym typeface="Arial"/>
              </a:rPr>
              <a:t>0.403</a:t>
            </a:r>
            <a:endParaRPr b="1">
              <a:solidFill>
                <a:srgbClr val="000000"/>
              </a:solidFill>
              <a:latin typeface="Arial"/>
              <a:ea typeface="Arial"/>
              <a:cs typeface="Arial"/>
              <a:sym typeface="Arial"/>
            </a:endParaRPr>
          </a:p>
          <a:p>
            <a:pPr indent="0" lvl="0" marL="0" rtl="0" algn="just">
              <a:lnSpc>
                <a:spcPct val="115000"/>
              </a:lnSpc>
              <a:spcBef>
                <a:spcPts val="1000"/>
              </a:spcBef>
              <a:spcAft>
                <a:spcPts val="1000"/>
              </a:spcAft>
              <a:buNone/>
            </a:pPr>
            <a:r>
              <a:t/>
            </a:r>
            <a:endParaRPr/>
          </a:p>
        </p:txBody>
      </p:sp>
      <p:sp>
        <p:nvSpPr>
          <p:cNvPr id="366" name="Google Shape;366;p35"/>
          <p:cNvSpPr txBox="1"/>
          <p:nvPr>
            <p:ph idx="4294967295" type="body"/>
          </p:nvPr>
        </p:nvSpPr>
        <p:spPr>
          <a:xfrm>
            <a:off x="3516150" y="1367600"/>
            <a:ext cx="2684100" cy="3096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Coef. </a:t>
            </a:r>
            <a:r>
              <a:rPr lang="en">
                <a:solidFill>
                  <a:srgbClr val="000000"/>
                </a:solidFill>
                <a:latin typeface="Arial"/>
                <a:ea typeface="Arial"/>
                <a:cs typeface="Arial"/>
                <a:sym typeface="Arial"/>
              </a:rPr>
              <a:t>sin vendedorxs:</a:t>
            </a:r>
            <a:endParaRPr>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 </a:t>
            </a:r>
            <a:r>
              <a:rPr b="1" lang="en">
                <a:solidFill>
                  <a:srgbClr val="000000"/>
                </a:solidFill>
                <a:latin typeface="Arial"/>
                <a:ea typeface="Arial"/>
                <a:cs typeface="Arial"/>
                <a:sym typeface="Arial"/>
              </a:rPr>
              <a:t>0.926</a:t>
            </a:r>
            <a:endParaRPr b="1">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Importancia mayor a 0.1</a:t>
            </a:r>
            <a:endParaRPr>
              <a:solidFill>
                <a:srgbClr val="000000"/>
              </a:solidFill>
              <a:latin typeface="Arial"/>
              <a:ea typeface="Arial"/>
              <a:cs typeface="Arial"/>
              <a:sym typeface="Arial"/>
            </a:endParaRPr>
          </a:p>
          <a:p>
            <a:pPr indent="-317500" lvl="0" marL="457200" rtl="0" algn="just">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Precio: </a:t>
            </a:r>
            <a:r>
              <a:rPr b="1" lang="en">
                <a:solidFill>
                  <a:srgbClr val="000000"/>
                </a:solidFill>
                <a:latin typeface="Arial"/>
                <a:ea typeface="Arial"/>
                <a:cs typeface="Arial"/>
                <a:sym typeface="Arial"/>
              </a:rPr>
              <a:t>0.593</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Metros cuadrados: </a:t>
            </a:r>
            <a:r>
              <a:rPr b="1" lang="en">
                <a:solidFill>
                  <a:srgbClr val="000000"/>
                </a:solidFill>
                <a:latin typeface="Arial"/>
                <a:ea typeface="Arial"/>
                <a:cs typeface="Arial"/>
                <a:sym typeface="Arial"/>
              </a:rPr>
              <a:t>0.399</a:t>
            </a:r>
            <a:endParaRPr b="1">
              <a:solidFill>
                <a:srgbClr val="000000"/>
              </a:solidFill>
              <a:latin typeface="Arial"/>
              <a:ea typeface="Arial"/>
              <a:cs typeface="Arial"/>
              <a:sym typeface="Arial"/>
            </a:endParaRPr>
          </a:p>
          <a:p>
            <a:pPr indent="0" lvl="0" marL="0" rtl="0" algn="just">
              <a:lnSpc>
                <a:spcPct val="115000"/>
              </a:lnSpc>
              <a:spcBef>
                <a:spcPts val="1000"/>
              </a:spcBef>
              <a:spcAft>
                <a:spcPts val="1000"/>
              </a:spcAft>
              <a:buNone/>
            </a:pPr>
            <a:r>
              <a:t/>
            </a:r>
            <a:endParaRPr/>
          </a:p>
        </p:txBody>
      </p:sp>
      <p:sp>
        <p:nvSpPr>
          <p:cNvPr id="367" name="Google Shape;367;p35"/>
          <p:cNvSpPr txBox="1"/>
          <p:nvPr>
            <p:ph idx="4294967295" type="body"/>
          </p:nvPr>
        </p:nvSpPr>
        <p:spPr>
          <a:xfrm>
            <a:off x="5975550" y="1367600"/>
            <a:ext cx="2589000" cy="3096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Coef. sin precio ni m2</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b="1" lang="en">
                <a:solidFill>
                  <a:srgbClr val="000000"/>
                </a:solidFill>
                <a:latin typeface="Arial"/>
                <a:ea typeface="Arial"/>
                <a:cs typeface="Arial"/>
                <a:sym typeface="Arial"/>
              </a:rPr>
              <a:t>0.197</a:t>
            </a:r>
            <a:endParaRPr b="1">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Importancia mayor a 0.1</a:t>
            </a:r>
            <a:endParaRPr>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Días</a:t>
            </a:r>
            <a:r>
              <a:rPr lang="en">
                <a:solidFill>
                  <a:srgbClr val="000000"/>
                </a:solidFill>
                <a:latin typeface="Arial"/>
                <a:ea typeface="Arial"/>
                <a:cs typeface="Arial"/>
                <a:sym typeface="Arial"/>
              </a:rPr>
              <a:t> desde </a:t>
            </a:r>
            <a:r>
              <a:rPr lang="en">
                <a:solidFill>
                  <a:srgbClr val="000000"/>
                </a:solidFill>
                <a:latin typeface="Arial"/>
                <a:ea typeface="Arial"/>
                <a:cs typeface="Arial"/>
                <a:sym typeface="Arial"/>
              </a:rPr>
              <a:t>publicación: </a:t>
            </a:r>
            <a:r>
              <a:rPr b="1" lang="en">
                <a:solidFill>
                  <a:srgbClr val="000000"/>
                </a:solidFill>
                <a:latin typeface="Arial"/>
                <a:ea typeface="Arial"/>
                <a:cs typeface="Arial"/>
                <a:sym typeface="Arial"/>
              </a:rPr>
              <a:t>0.340</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Amenidades:</a:t>
            </a:r>
            <a:r>
              <a:rPr b="1" lang="en">
                <a:solidFill>
                  <a:srgbClr val="000000"/>
                </a:solidFill>
                <a:latin typeface="Arial"/>
                <a:ea typeface="Arial"/>
                <a:cs typeface="Arial"/>
                <a:sym typeface="Arial"/>
              </a:rPr>
              <a:t> 0.200</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Recamaras:</a:t>
            </a:r>
            <a:r>
              <a:rPr b="1" lang="en">
                <a:solidFill>
                  <a:srgbClr val="000000"/>
                </a:solidFill>
                <a:latin typeface="Arial"/>
                <a:ea typeface="Arial"/>
                <a:cs typeface="Arial"/>
                <a:sym typeface="Arial"/>
              </a:rPr>
              <a:t> 0.164</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Lugares de </a:t>
            </a:r>
            <a:r>
              <a:rPr lang="en">
                <a:solidFill>
                  <a:srgbClr val="000000"/>
                </a:solidFill>
                <a:latin typeface="Arial"/>
                <a:ea typeface="Arial"/>
                <a:cs typeface="Arial"/>
                <a:sym typeface="Arial"/>
              </a:rPr>
              <a:t>estacionamientos:</a:t>
            </a:r>
            <a:r>
              <a:rPr b="1" lang="en">
                <a:solidFill>
                  <a:srgbClr val="000000"/>
                </a:solidFill>
                <a:latin typeface="Arial"/>
                <a:ea typeface="Arial"/>
                <a:cs typeface="Arial"/>
                <a:sym typeface="Arial"/>
              </a:rPr>
              <a:t> 0.130</a:t>
            </a:r>
            <a:endParaRPr b="1">
              <a:solidFill>
                <a:srgbClr val="000000"/>
              </a:solidFill>
              <a:latin typeface="Arial"/>
              <a:ea typeface="Arial"/>
              <a:cs typeface="Arial"/>
              <a:sym typeface="Arial"/>
            </a:endParaRPr>
          </a:p>
          <a:p>
            <a:pPr indent="0" lvl="0" marL="0" rtl="0" algn="just">
              <a:lnSpc>
                <a:spcPct val="115000"/>
              </a:lnSpc>
              <a:spcBef>
                <a:spcPts val="1000"/>
              </a:spcBef>
              <a:spcAft>
                <a:spcPts val="10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Bosques Aleatorios</a:t>
            </a:r>
            <a:endParaRPr/>
          </a:p>
          <a:p>
            <a:pPr indent="0" lvl="0" marL="0" rtl="0" algn="ctr">
              <a:spcBef>
                <a:spcPts val="0"/>
              </a:spcBef>
              <a:spcAft>
                <a:spcPts val="0"/>
              </a:spcAft>
              <a:buNone/>
            </a:pPr>
            <a:r>
              <a:t/>
            </a:r>
            <a:endParaRPr/>
          </a:p>
        </p:txBody>
      </p:sp>
      <p:sp>
        <p:nvSpPr>
          <p:cNvPr id="373" name="Google Shape;373;p36"/>
          <p:cNvSpPr txBox="1"/>
          <p:nvPr>
            <p:ph idx="4294967295" type="body"/>
          </p:nvPr>
        </p:nvSpPr>
        <p:spPr>
          <a:xfrm>
            <a:off x="927225" y="1367600"/>
            <a:ext cx="2684100" cy="3096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Coef. con todas las columnas:</a:t>
            </a:r>
            <a:endParaRPr>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 </a:t>
            </a:r>
            <a:r>
              <a:rPr b="1" lang="en">
                <a:solidFill>
                  <a:srgbClr val="000000"/>
                </a:solidFill>
                <a:latin typeface="Arial"/>
                <a:ea typeface="Arial"/>
                <a:cs typeface="Arial"/>
                <a:sym typeface="Arial"/>
              </a:rPr>
              <a:t>0.969</a:t>
            </a:r>
            <a:endParaRPr b="1">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Importancia mayor a 0.1</a:t>
            </a:r>
            <a:endParaRPr>
              <a:solidFill>
                <a:srgbClr val="000000"/>
              </a:solidFill>
              <a:latin typeface="Arial"/>
              <a:ea typeface="Arial"/>
              <a:cs typeface="Arial"/>
              <a:sym typeface="Arial"/>
            </a:endParaRPr>
          </a:p>
          <a:p>
            <a:pPr indent="-317500" lvl="0" marL="457200" rtl="0" algn="just">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Precio: </a:t>
            </a:r>
            <a:r>
              <a:rPr b="1" lang="en">
                <a:solidFill>
                  <a:srgbClr val="000000"/>
                </a:solidFill>
                <a:latin typeface="Arial"/>
                <a:ea typeface="Arial"/>
                <a:cs typeface="Arial"/>
                <a:sym typeface="Arial"/>
              </a:rPr>
              <a:t>0.570</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Metros cuadrados: </a:t>
            </a:r>
            <a:r>
              <a:rPr b="1" lang="en">
                <a:solidFill>
                  <a:srgbClr val="000000"/>
                </a:solidFill>
                <a:latin typeface="Arial"/>
                <a:ea typeface="Arial"/>
                <a:cs typeface="Arial"/>
                <a:sym typeface="Arial"/>
              </a:rPr>
              <a:t>0.389</a:t>
            </a:r>
            <a:endParaRPr b="1">
              <a:solidFill>
                <a:srgbClr val="000000"/>
              </a:solidFill>
              <a:latin typeface="Arial"/>
              <a:ea typeface="Arial"/>
              <a:cs typeface="Arial"/>
              <a:sym typeface="Arial"/>
            </a:endParaRPr>
          </a:p>
          <a:p>
            <a:pPr indent="0" lvl="0" marL="0" rtl="0" algn="just">
              <a:lnSpc>
                <a:spcPct val="115000"/>
              </a:lnSpc>
              <a:spcBef>
                <a:spcPts val="1000"/>
              </a:spcBef>
              <a:spcAft>
                <a:spcPts val="1000"/>
              </a:spcAft>
              <a:buNone/>
            </a:pPr>
            <a:r>
              <a:t/>
            </a:r>
            <a:endParaRPr/>
          </a:p>
        </p:txBody>
      </p:sp>
      <p:sp>
        <p:nvSpPr>
          <p:cNvPr id="374" name="Google Shape;374;p36"/>
          <p:cNvSpPr txBox="1"/>
          <p:nvPr>
            <p:ph idx="4294967295" type="body"/>
          </p:nvPr>
        </p:nvSpPr>
        <p:spPr>
          <a:xfrm>
            <a:off x="3516150" y="1367600"/>
            <a:ext cx="2684100" cy="3096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Coef. sin vendedorxs:</a:t>
            </a:r>
            <a:endParaRPr>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 </a:t>
            </a:r>
            <a:r>
              <a:rPr b="1" lang="en">
                <a:solidFill>
                  <a:srgbClr val="000000"/>
                </a:solidFill>
                <a:latin typeface="Arial"/>
                <a:ea typeface="Arial"/>
                <a:cs typeface="Arial"/>
                <a:sym typeface="Arial"/>
              </a:rPr>
              <a:t>0.975</a:t>
            </a:r>
            <a:endParaRPr b="1">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Importancia mayor a 0.1</a:t>
            </a:r>
            <a:endParaRPr>
              <a:solidFill>
                <a:srgbClr val="000000"/>
              </a:solidFill>
              <a:latin typeface="Arial"/>
              <a:ea typeface="Arial"/>
              <a:cs typeface="Arial"/>
              <a:sym typeface="Arial"/>
            </a:endParaRPr>
          </a:p>
          <a:p>
            <a:pPr indent="-317500" lvl="0" marL="457200" rtl="0" algn="just">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Precio: </a:t>
            </a:r>
            <a:r>
              <a:rPr b="1" lang="en">
                <a:solidFill>
                  <a:srgbClr val="000000"/>
                </a:solidFill>
                <a:latin typeface="Arial"/>
                <a:ea typeface="Arial"/>
                <a:cs typeface="Arial"/>
                <a:sym typeface="Arial"/>
              </a:rPr>
              <a:t>0.576</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Metros cuadrados: </a:t>
            </a:r>
            <a:r>
              <a:rPr b="1" lang="en">
                <a:solidFill>
                  <a:srgbClr val="000000"/>
                </a:solidFill>
                <a:latin typeface="Arial"/>
                <a:ea typeface="Arial"/>
                <a:cs typeface="Arial"/>
                <a:sym typeface="Arial"/>
              </a:rPr>
              <a:t>0.396</a:t>
            </a:r>
            <a:endParaRPr b="1">
              <a:solidFill>
                <a:srgbClr val="000000"/>
              </a:solidFill>
              <a:latin typeface="Arial"/>
              <a:ea typeface="Arial"/>
              <a:cs typeface="Arial"/>
              <a:sym typeface="Arial"/>
            </a:endParaRPr>
          </a:p>
          <a:p>
            <a:pPr indent="0" lvl="0" marL="0" rtl="0" algn="just">
              <a:lnSpc>
                <a:spcPct val="115000"/>
              </a:lnSpc>
              <a:spcBef>
                <a:spcPts val="1000"/>
              </a:spcBef>
              <a:spcAft>
                <a:spcPts val="1000"/>
              </a:spcAft>
              <a:buNone/>
            </a:pPr>
            <a:r>
              <a:t/>
            </a:r>
            <a:endParaRPr/>
          </a:p>
        </p:txBody>
      </p:sp>
      <p:sp>
        <p:nvSpPr>
          <p:cNvPr id="375" name="Google Shape;375;p36"/>
          <p:cNvSpPr txBox="1"/>
          <p:nvPr>
            <p:ph idx="4294967295" type="body"/>
          </p:nvPr>
        </p:nvSpPr>
        <p:spPr>
          <a:xfrm>
            <a:off x="5975550" y="1367600"/>
            <a:ext cx="2589000" cy="3096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Coef. sin precio ni m2: </a:t>
            </a:r>
            <a:endParaRPr>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b="1" lang="en">
                <a:solidFill>
                  <a:srgbClr val="000000"/>
                </a:solidFill>
                <a:latin typeface="Arial"/>
                <a:ea typeface="Arial"/>
                <a:cs typeface="Arial"/>
                <a:sym typeface="Arial"/>
              </a:rPr>
              <a:t>0.346</a:t>
            </a:r>
            <a:endParaRPr b="1">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Importancia mayor a 0.1</a:t>
            </a:r>
            <a:endParaRPr>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Días desde publicación: </a:t>
            </a:r>
            <a:r>
              <a:rPr b="1" lang="en">
                <a:solidFill>
                  <a:srgbClr val="000000"/>
                </a:solidFill>
                <a:latin typeface="Arial"/>
                <a:ea typeface="Arial"/>
                <a:cs typeface="Arial"/>
                <a:sym typeface="Arial"/>
              </a:rPr>
              <a:t>0.382</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Recamaras</a:t>
            </a:r>
            <a:r>
              <a:rPr lang="en">
                <a:solidFill>
                  <a:srgbClr val="000000"/>
                </a:solidFill>
                <a:latin typeface="Arial"/>
                <a:ea typeface="Arial"/>
                <a:cs typeface="Arial"/>
                <a:sym typeface="Arial"/>
              </a:rPr>
              <a:t>:</a:t>
            </a:r>
            <a:r>
              <a:rPr b="1" lang="en">
                <a:solidFill>
                  <a:srgbClr val="000000"/>
                </a:solidFill>
                <a:latin typeface="Arial"/>
                <a:ea typeface="Arial"/>
                <a:cs typeface="Arial"/>
                <a:sym typeface="Arial"/>
              </a:rPr>
              <a:t> 0.178</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Amenidades</a:t>
            </a:r>
            <a:r>
              <a:rPr lang="en">
                <a:solidFill>
                  <a:srgbClr val="000000"/>
                </a:solidFill>
                <a:latin typeface="Arial"/>
                <a:ea typeface="Arial"/>
                <a:cs typeface="Arial"/>
                <a:sym typeface="Arial"/>
              </a:rPr>
              <a:t>:</a:t>
            </a:r>
            <a:r>
              <a:rPr b="1" lang="en">
                <a:solidFill>
                  <a:srgbClr val="000000"/>
                </a:solidFill>
                <a:latin typeface="Arial"/>
                <a:ea typeface="Arial"/>
                <a:cs typeface="Arial"/>
                <a:sym typeface="Arial"/>
              </a:rPr>
              <a:t> 0.176</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Lugares de estacionamientos:</a:t>
            </a:r>
            <a:r>
              <a:rPr b="1" lang="en">
                <a:solidFill>
                  <a:srgbClr val="000000"/>
                </a:solidFill>
                <a:latin typeface="Arial"/>
                <a:ea typeface="Arial"/>
                <a:cs typeface="Arial"/>
                <a:sym typeface="Arial"/>
              </a:rPr>
              <a:t> 0.119</a:t>
            </a:r>
            <a:endParaRPr b="1">
              <a:solidFill>
                <a:srgbClr val="000000"/>
              </a:solidFill>
              <a:latin typeface="Arial"/>
              <a:ea typeface="Arial"/>
              <a:cs typeface="Arial"/>
              <a:sym typeface="Arial"/>
            </a:endParaRPr>
          </a:p>
          <a:p>
            <a:pPr indent="0" lvl="0" marL="0" rtl="0" algn="just">
              <a:lnSpc>
                <a:spcPct val="115000"/>
              </a:lnSpc>
              <a:spcBef>
                <a:spcPts val="1000"/>
              </a:spcBef>
              <a:spcAft>
                <a:spcPts val="10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XGBOOST</a:t>
            </a:r>
            <a:endParaRPr/>
          </a:p>
          <a:p>
            <a:pPr indent="0" lvl="0" marL="0" rtl="0" algn="ctr">
              <a:spcBef>
                <a:spcPts val="0"/>
              </a:spcBef>
              <a:spcAft>
                <a:spcPts val="0"/>
              </a:spcAft>
              <a:buNone/>
            </a:pPr>
            <a:r>
              <a:t/>
            </a:r>
            <a:endParaRPr/>
          </a:p>
        </p:txBody>
      </p:sp>
      <p:sp>
        <p:nvSpPr>
          <p:cNvPr id="381" name="Google Shape;381;p37"/>
          <p:cNvSpPr txBox="1"/>
          <p:nvPr>
            <p:ph idx="4294967295" type="body"/>
          </p:nvPr>
        </p:nvSpPr>
        <p:spPr>
          <a:xfrm>
            <a:off x="927225" y="1367600"/>
            <a:ext cx="2684100" cy="3096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Coef. con todas las columnas:</a:t>
            </a:r>
            <a:endParaRPr>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 </a:t>
            </a:r>
            <a:r>
              <a:rPr b="1" lang="en">
                <a:solidFill>
                  <a:srgbClr val="000000"/>
                </a:solidFill>
                <a:latin typeface="Arial"/>
                <a:ea typeface="Arial"/>
                <a:cs typeface="Arial"/>
                <a:sym typeface="Arial"/>
              </a:rPr>
              <a:t>0.967</a:t>
            </a:r>
            <a:endParaRPr b="1">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Importancia mayor a 0.1</a:t>
            </a:r>
            <a:endParaRPr>
              <a:solidFill>
                <a:srgbClr val="000000"/>
              </a:solidFill>
              <a:latin typeface="Arial"/>
              <a:ea typeface="Arial"/>
              <a:cs typeface="Arial"/>
              <a:sym typeface="Arial"/>
            </a:endParaRPr>
          </a:p>
          <a:p>
            <a:pPr indent="-317500" lvl="0" marL="457200" rtl="0" algn="just">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Precio: </a:t>
            </a:r>
            <a:r>
              <a:rPr b="1" lang="en">
                <a:solidFill>
                  <a:srgbClr val="000000"/>
                </a:solidFill>
                <a:latin typeface="Arial"/>
                <a:ea typeface="Arial"/>
                <a:cs typeface="Arial"/>
                <a:sym typeface="Arial"/>
              </a:rPr>
              <a:t>0.401</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Metros cuadrados: </a:t>
            </a:r>
            <a:r>
              <a:rPr b="1" lang="en">
                <a:solidFill>
                  <a:srgbClr val="000000"/>
                </a:solidFill>
                <a:latin typeface="Arial"/>
                <a:ea typeface="Arial"/>
                <a:cs typeface="Arial"/>
                <a:sym typeface="Arial"/>
              </a:rPr>
              <a:t>0.278</a:t>
            </a:r>
            <a:endParaRPr b="1">
              <a:solidFill>
                <a:srgbClr val="000000"/>
              </a:solidFill>
              <a:latin typeface="Arial"/>
              <a:ea typeface="Arial"/>
              <a:cs typeface="Arial"/>
              <a:sym typeface="Arial"/>
            </a:endParaRPr>
          </a:p>
          <a:p>
            <a:pPr indent="0" lvl="0" marL="0" rtl="0" algn="just">
              <a:lnSpc>
                <a:spcPct val="115000"/>
              </a:lnSpc>
              <a:spcBef>
                <a:spcPts val="1000"/>
              </a:spcBef>
              <a:spcAft>
                <a:spcPts val="1000"/>
              </a:spcAft>
              <a:buNone/>
            </a:pPr>
            <a:r>
              <a:t/>
            </a:r>
            <a:endParaRPr/>
          </a:p>
        </p:txBody>
      </p:sp>
      <p:sp>
        <p:nvSpPr>
          <p:cNvPr id="382" name="Google Shape;382;p37"/>
          <p:cNvSpPr txBox="1"/>
          <p:nvPr>
            <p:ph idx="4294967295" type="body"/>
          </p:nvPr>
        </p:nvSpPr>
        <p:spPr>
          <a:xfrm>
            <a:off x="3516150" y="1367600"/>
            <a:ext cx="2684100" cy="3096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Coef. sin vendedorxs:</a:t>
            </a:r>
            <a:endParaRPr>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 </a:t>
            </a:r>
            <a:r>
              <a:rPr b="1" lang="en">
                <a:solidFill>
                  <a:srgbClr val="000000"/>
                </a:solidFill>
                <a:latin typeface="Arial"/>
                <a:ea typeface="Arial"/>
                <a:cs typeface="Arial"/>
                <a:sym typeface="Arial"/>
              </a:rPr>
              <a:t>0.973</a:t>
            </a:r>
            <a:endParaRPr b="1">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Importancia mayor a 0.1</a:t>
            </a:r>
            <a:endParaRPr>
              <a:solidFill>
                <a:srgbClr val="000000"/>
              </a:solidFill>
              <a:latin typeface="Arial"/>
              <a:ea typeface="Arial"/>
              <a:cs typeface="Arial"/>
              <a:sym typeface="Arial"/>
            </a:endParaRPr>
          </a:p>
          <a:p>
            <a:pPr indent="-317500" lvl="0" marL="457200" rtl="0" algn="just">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Precio: </a:t>
            </a:r>
            <a:r>
              <a:rPr b="1" lang="en">
                <a:solidFill>
                  <a:srgbClr val="000000"/>
                </a:solidFill>
                <a:latin typeface="Arial"/>
                <a:ea typeface="Arial"/>
                <a:cs typeface="Arial"/>
                <a:sym typeface="Arial"/>
              </a:rPr>
              <a:t>0.439</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Metros cuadrados: </a:t>
            </a:r>
            <a:r>
              <a:rPr b="1" lang="en">
                <a:solidFill>
                  <a:srgbClr val="000000"/>
                </a:solidFill>
                <a:latin typeface="Arial"/>
                <a:ea typeface="Arial"/>
                <a:cs typeface="Arial"/>
                <a:sym typeface="Arial"/>
              </a:rPr>
              <a:t>0.363</a:t>
            </a:r>
            <a:endParaRPr b="1">
              <a:solidFill>
                <a:srgbClr val="000000"/>
              </a:solidFill>
              <a:latin typeface="Arial"/>
              <a:ea typeface="Arial"/>
              <a:cs typeface="Arial"/>
              <a:sym typeface="Arial"/>
            </a:endParaRPr>
          </a:p>
          <a:p>
            <a:pPr indent="0" lvl="0" marL="0" rtl="0" algn="just">
              <a:lnSpc>
                <a:spcPct val="115000"/>
              </a:lnSpc>
              <a:spcBef>
                <a:spcPts val="1000"/>
              </a:spcBef>
              <a:spcAft>
                <a:spcPts val="1000"/>
              </a:spcAft>
              <a:buNone/>
            </a:pPr>
            <a:r>
              <a:t/>
            </a:r>
            <a:endParaRPr/>
          </a:p>
        </p:txBody>
      </p:sp>
      <p:sp>
        <p:nvSpPr>
          <p:cNvPr id="383" name="Google Shape;383;p37"/>
          <p:cNvSpPr txBox="1"/>
          <p:nvPr>
            <p:ph idx="4294967295" type="body"/>
          </p:nvPr>
        </p:nvSpPr>
        <p:spPr>
          <a:xfrm>
            <a:off x="5975550" y="1367600"/>
            <a:ext cx="2589000" cy="3096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Coef. sin precio ni m2: </a:t>
            </a:r>
            <a:endParaRPr>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b="1" lang="en">
                <a:solidFill>
                  <a:srgbClr val="000000"/>
                </a:solidFill>
                <a:latin typeface="Arial"/>
                <a:ea typeface="Arial"/>
                <a:cs typeface="Arial"/>
                <a:sym typeface="Arial"/>
              </a:rPr>
              <a:t>0.437</a:t>
            </a:r>
            <a:endParaRPr b="1">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Importancia mayor a 0.1</a:t>
            </a:r>
            <a:endParaRPr b="1">
              <a:solidFill>
                <a:srgbClr val="000000"/>
              </a:solidFill>
              <a:latin typeface="Arial"/>
              <a:ea typeface="Arial"/>
              <a:cs typeface="Arial"/>
              <a:sym typeface="Arial"/>
            </a:endParaRPr>
          </a:p>
          <a:p>
            <a:pPr indent="-317500" lvl="0" marL="457200" rtl="0" algn="l">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Recamaras:</a:t>
            </a:r>
            <a:r>
              <a:rPr b="1" lang="en">
                <a:solidFill>
                  <a:srgbClr val="000000"/>
                </a:solidFill>
                <a:latin typeface="Arial"/>
                <a:ea typeface="Arial"/>
                <a:cs typeface="Arial"/>
                <a:sym typeface="Arial"/>
              </a:rPr>
              <a:t> 0.301</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Lugares de estacionamientos:</a:t>
            </a:r>
            <a:r>
              <a:rPr b="1" lang="en">
                <a:solidFill>
                  <a:srgbClr val="000000"/>
                </a:solidFill>
                <a:latin typeface="Arial"/>
                <a:ea typeface="Arial"/>
                <a:cs typeface="Arial"/>
                <a:sym typeface="Arial"/>
              </a:rPr>
              <a:t> 0.178</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Amenidades: </a:t>
            </a:r>
            <a:r>
              <a:rPr b="1" lang="en">
                <a:solidFill>
                  <a:srgbClr val="000000"/>
                </a:solidFill>
                <a:latin typeface="Arial"/>
                <a:ea typeface="Arial"/>
                <a:cs typeface="Arial"/>
                <a:sym typeface="Arial"/>
              </a:rPr>
              <a:t>0.138</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Dias de publicado: </a:t>
            </a:r>
            <a:r>
              <a:rPr b="1" lang="en">
                <a:solidFill>
                  <a:srgbClr val="000000"/>
                </a:solidFill>
                <a:latin typeface="Arial"/>
                <a:ea typeface="Arial"/>
                <a:cs typeface="Arial"/>
                <a:sym typeface="Arial"/>
              </a:rPr>
              <a:t>0.112</a:t>
            </a:r>
            <a:endParaRPr b="1">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Baños: </a:t>
            </a:r>
            <a:r>
              <a:rPr b="1" lang="en">
                <a:solidFill>
                  <a:srgbClr val="000000"/>
                </a:solidFill>
                <a:latin typeface="Arial"/>
                <a:ea typeface="Arial"/>
                <a:cs typeface="Arial"/>
                <a:sym typeface="Arial"/>
              </a:rPr>
              <a:t>0.103</a:t>
            </a:r>
            <a:endParaRPr b="1">
              <a:solidFill>
                <a:srgbClr val="000000"/>
              </a:solidFill>
              <a:latin typeface="Arial"/>
              <a:ea typeface="Arial"/>
              <a:cs typeface="Arial"/>
              <a:sym typeface="Arial"/>
            </a:endParaRPr>
          </a:p>
          <a:p>
            <a:pPr indent="0" lvl="0" marL="0" rtl="0" algn="just">
              <a:lnSpc>
                <a:spcPct val="115000"/>
              </a:lnSpc>
              <a:spcBef>
                <a:spcPts val="1000"/>
              </a:spcBef>
              <a:spcAft>
                <a:spcPts val="10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XGBOOST</a:t>
            </a:r>
            <a:endParaRPr/>
          </a:p>
          <a:p>
            <a:pPr indent="0" lvl="0" marL="0" rtl="0" algn="ctr">
              <a:spcBef>
                <a:spcPts val="0"/>
              </a:spcBef>
              <a:spcAft>
                <a:spcPts val="0"/>
              </a:spcAft>
              <a:buNone/>
            </a:pPr>
            <a:r>
              <a:t/>
            </a:r>
            <a:endParaRPr/>
          </a:p>
        </p:txBody>
      </p:sp>
      <p:sp>
        <p:nvSpPr>
          <p:cNvPr id="389" name="Google Shape;389;p38"/>
          <p:cNvSpPr txBox="1"/>
          <p:nvPr>
            <p:ph idx="4294967295" type="body"/>
          </p:nvPr>
        </p:nvSpPr>
        <p:spPr>
          <a:xfrm>
            <a:off x="1084675" y="1694400"/>
            <a:ext cx="7099500" cy="2207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212121"/>
                </a:solidFill>
              </a:rPr>
              <a:t>Con XGBOOST </a:t>
            </a:r>
            <a:r>
              <a:rPr lang="en">
                <a:solidFill>
                  <a:srgbClr val="212121"/>
                </a:solidFill>
              </a:rPr>
              <a:t>específicamente</a:t>
            </a:r>
            <a:r>
              <a:rPr lang="en">
                <a:solidFill>
                  <a:srgbClr val="212121"/>
                </a:solidFill>
              </a:rPr>
              <a:t> </a:t>
            </a:r>
            <a:r>
              <a:rPr lang="en">
                <a:solidFill>
                  <a:srgbClr val="212121"/>
                </a:solidFill>
              </a:rPr>
              <a:t>realizará</a:t>
            </a:r>
            <a:r>
              <a:rPr lang="en">
                <a:solidFill>
                  <a:srgbClr val="212121"/>
                </a:solidFill>
              </a:rPr>
              <a:t> un </a:t>
            </a:r>
            <a:r>
              <a:rPr lang="en">
                <a:solidFill>
                  <a:srgbClr val="212121"/>
                </a:solidFill>
              </a:rPr>
              <a:t>análisis</a:t>
            </a:r>
            <a:r>
              <a:rPr lang="en">
                <a:solidFill>
                  <a:srgbClr val="212121"/>
                </a:solidFill>
              </a:rPr>
              <a:t> de la importancia de las variables sin m2 unicamente y sin precio </a:t>
            </a:r>
            <a:r>
              <a:rPr lang="en">
                <a:solidFill>
                  <a:srgbClr val="212121"/>
                </a:solidFill>
              </a:rPr>
              <a:t>únicamente</a:t>
            </a:r>
            <a:r>
              <a:rPr lang="en">
                <a:solidFill>
                  <a:srgbClr val="212121"/>
                </a:solidFill>
              </a:rPr>
              <a:t>. para determinar qué afecta más los precios de departamentos por m2.</a:t>
            </a:r>
            <a:endParaRPr>
              <a:solidFill>
                <a:srgbClr val="212121"/>
              </a:solidFill>
            </a:endParaRPr>
          </a:p>
          <a:p>
            <a:pPr indent="0" lvl="0" marL="0" rtl="0" algn="just">
              <a:lnSpc>
                <a:spcPct val="115000"/>
              </a:lnSpc>
              <a:spcBef>
                <a:spcPts val="0"/>
              </a:spcBef>
              <a:spcAft>
                <a:spcPts val="0"/>
              </a:spcAft>
              <a:buNone/>
            </a:pPr>
            <a:r>
              <a:t/>
            </a:r>
            <a:endParaRPr>
              <a:solidFill>
                <a:srgbClr val="212121"/>
              </a:solidFill>
            </a:endParaRPr>
          </a:p>
          <a:p>
            <a:pPr indent="0" lvl="0" marL="0" rtl="0" algn="just">
              <a:lnSpc>
                <a:spcPct val="115000"/>
              </a:lnSpc>
              <a:spcBef>
                <a:spcPts val="0"/>
              </a:spcBef>
              <a:spcAft>
                <a:spcPts val="0"/>
              </a:spcAft>
              <a:buNone/>
            </a:pPr>
            <a:r>
              <a:rPr lang="en">
                <a:solidFill>
                  <a:srgbClr val="212121"/>
                </a:solidFill>
              </a:rPr>
              <a:t>Esto pues </a:t>
            </a:r>
            <a:r>
              <a:rPr lang="en">
                <a:solidFill>
                  <a:srgbClr val="212121"/>
                </a:solidFill>
                <a:latin typeface="Arial"/>
                <a:ea typeface="Arial"/>
                <a:cs typeface="Arial"/>
                <a:sym typeface="Arial"/>
              </a:rPr>
              <a:t>pues XGBoost en sí mismo es un algoritmo robusto que puede manejar una variedad de tipos de datos y distribuciones, y a menudo funciona bien incluso sin un preprocesamiento extenso de los datos, esto es, podemos </a:t>
            </a:r>
            <a:r>
              <a:rPr lang="en">
                <a:solidFill>
                  <a:srgbClr val="212121"/>
                </a:solidFill>
                <a:latin typeface="Arial"/>
                <a:ea typeface="Arial"/>
                <a:cs typeface="Arial"/>
                <a:sym typeface="Arial"/>
              </a:rPr>
              <a:t>evitar</a:t>
            </a:r>
            <a:r>
              <a:rPr lang="en">
                <a:solidFill>
                  <a:srgbClr val="212121"/>
                </a:solidFill>
                <a:latin typeface="Arial"/>
                <a:ea typeface="Arial"/>
                <a:cs typeface="Arial"/>
                <a:sym typeface="Arial"/>
              </a:rPr>
              <a:t> el uso de técnicas de oversmapling o clustering simplemente por lo robusto y eficiente que es este modelo</a:t>
            </a:r>
            <a:endParaRPr>
              <a:solidFill>
                <a:srgbClr val="212121"/>
              </a:solidFill>
            </a:endParaRPr>
          </a:p>
          <a:p>
            <a:pPr indent="0" lvl="0" marL="0" rtl="0" algn="just">
              <a:lnSpc>
                <a:spcPct val="115000"/>
              </a:lnSpc>
              <a:spcBef>
                <a:spcPts val="0"/>
              </a:spcBef>
              <a:spcAft>
                <a:spcPts val="0"/>
              </a:spcAft>
              <a:buNone/>
            </a:pPr>
            <a:r>
              <a:t/>
            </a:r>
            <a:endParaRPr>
              <a:solidFill>
                <a:srgbClr val="21212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Indice</a:t>
            </a:r>
            <a:endParaRPr/>
          </a:p>
        </p:txBody>
      </p:sp>
      <p:sp>
        <p:nvSpPr>
          <p:cNvPr id="277" name="Google Shape;277;p21"/>
          <p:cNvSpPr txBox="1"/>
          <p:nvPr>
            <p:ph idx="1" type="body"/>
          </p:nvPr>
        </p:nvSpPr>
        <p:spPr>
          <a:xfrm>
            <a:off x="1022100" y="1165350"/>
            <a:ext cx="709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Orden y cantidad de slides en cada </a:t>
            </a:r>
            <a:r>
              <a:rPr lang="en"/>
              <a:t>sección de la prueba técnica para la posición de científica de datos realizada por Medea Sachse</a:t>
            </a:r>
            <a:endParaRPr/>
          </a:p>
          <a:p>
            <a:pPr indent="0" lvl="0" marL="0" rtl="0" algn="l">
              <a:spcBef>
                <a:spcPts val="0"/>
              </a:spcBef>
              <a:spcAft>
                <a:spcPts val="0"/>
              </a:spcAft>
              <a:buNone/>
            </a:pPr>
            <a:r>
              <a:t/>
            </a:r>
            <a:endParaRPr/>
          </a:p>
        </p:txBody>
      </p:sp>
      <p:sp>
        <p:nvSpPr>
          <p:cNvPr id="278" name="Google Shape;278;p21"/>
          <p:cNvSpPr txBox="1"/>
          <p:nvPr/>
        </p:nvSpPr>
        <p:spPr>
          <a:xfrm>
            <a:off x="834850" y="1738050"/>
            <a:ext cx="3737100" cy="2496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Golos Text"/>
              <a:buChar char="-"/>
            </a:pPr>
            <a:r>
              <a:rPr b="1" lang="en">
                <a:solidFill>
                  <a:schemeClr val="dk1"/>
                </a:solidFill>
                <a:latin typeface="Golos Text"/>
                <a:ea typeface="Golos Text"/>
                <a:cs typeface="Golos Text"/>
                <a:sym typeface="Golos Text"/>
              </a:rPr>
              <a:t>Reto Precios (19)</a:t>
            </a:r>
            <a:endParaRPr b="1">
              <a:solidFill>
                <a:schemeClr val="dk1"/>
              </a:solidFill>
              <a:latin typeface="Golos Text"/>
              <a:ea typeface="Golos Text"/>
              <a:cs typeface="Golos Text"/>
              <a:sym typeface="Golos Text"/>
            </a:endParaRPr>
          </a:p>
          <a:p>
            <a:pPr indent="-317500" lvl="1" marL="914400" rtl="0" algn="l">
              <a:lnSpc>
                <a:spcPct val="115000"/>
              </a:lnSpc>
              <a:spcBef>
                <a:spcPts val="0"/>
              </a:spcBef>
              <a:spcAft>
                <a:spcPts val="0"/>
              </a:spcAft>
              <a:buClr>
                <a:schemeClr val="dk1"/>
              </a:buClr>
              <a:buSzPts val="1400"/>
              <a:buChar char="-"/>
            </a:pPr>
            <a:r>
              <a:rPr lang="en">
                <a:solidFill>
                  <a:schemeClr val="dk1"/>
                </a:solidFill>
                <a:latin typeface="Golos Text"/>
                <a:ea typeface="Golos Text"/>
                <a:cs typeface="Golos Text"/>
                <a:sym typeface="Golos Text"/>
              </a:rPr>
              <a:t>Datos &amp; instrucciones (2)</a:t>
            </a:r>
            <a:endParaRPr>
              <a:solidFill>
                <a:schemeClr val="dk1"/>
              </a:solidFill>
              <a:latin typeface="Golos Text"/>
              <a:ea typeface="Golos Text"/>
              <a:cs typeface="Golos Text"/>
              <a:sym typeface="Golos Text"/>
            </a:endParaRPr>
          </a:p>
          <a:p>
            <a:pPr indent="-317500" lvl="1" marL="914400" rtl="0" algn="l">
              <a:lnSpc>
                <a:spcPct val="115000"/>
              </a:lnSpc>
              <a:spcBef>
                <a:spcPts val="0"/>
              </a:spcBef>
              <a:spcAft>
                <a:spcPts val="0"/>
              </a:spcAft>
              <a:buClr>
                <a:schemeClr val="dk1"/>
              </a:buClr>
              <a:buSzPts val="1400"/>
              <a:buChar char="-"/>
            </a:pPr>
            <a:r>
              <a:rPr lang="en">
                <a:solidFill>
                  <a:schemeClr val="dk1"/>
                </a:solidFill>
                <a:latin typeface="Golos Text"/>
                <a:ea typeface="Golos Text"/>
                <a:cs typeface="Golos Text"/>
                <a:sym typeface="Golos Text"/>
              </a:rPr>
              <a:t>Visualización y procesado (8) </a:t>
            </a:r>
            <a:endParaRPr>
              <a:solidFill>
                <a:schemeClr val="dk1"/>
              </a:solidFill>
              <a:latin typeface="Golos Text"/>
              <a:ea typeface="Golos Text"/>
              <a:cs typeface="Golos Text"/>
              <a:sym typeface="Golos Text"/>
            </a:endParaRPr>
          </a:p>
          <a:p>
            <a:pPr indent="-317500" lvl="1" marL="914400" rtl="0" algn="l">
              <a:lnSpc>
                <a:spcPct val="115000"/>
              </a:lnSpc>
              <a:spcBef>
                <a:spcPts val="0"/>
              </a:spcBef>
              <a:spcAft>
                <a:spcPts val="0"/>
              </a:spcAft>
              <a:buClr>
                <a:schemeClr val="dk1"/>
              </a:buClr>
              <a:buSzPts val="1400"/>
              <a:buFont typeface="Golos Text"/>
              <a:buChar char="-"/>
            </a:pPr>
            <a:r>
              <a:rPr lang="en">
                <a:solidFill>
                  <a:schemeClr val="dk1"/>
                </a:solidFill>
                <a:latin typeface="Golos Text"/>
                <a:ea typeface="Golos Text"/>
                <a:cs typeface="Golos Text"/>
                <a:sym typeface="Golos Text"/>
              </a:rPr>
              <a:t>Modelo de regresion (2)</a:t>
            </a:r>
            <a:endParaRPr>
              <a:solidFill>
                <a:schemeClr val="dk1"/>
              </a:solidFill>
              <a:latin typeface="Golos Text"/>
              <a:ea typeface="Golos Text"/>
              <a:cs typeface="Golos Text"/>
              <a:sym typeface="Golos Text"/>
            </a:endParaRPr>
          </a:p>
          <a:p>
            <a:pPr indent="-317500" lvl="1" marL="914400" rtl="0" algn="l">
              <a:lnSpc>
                <a:spcPct val="115000"/>
              </a:lnSpc>
              <a:spcBef>
                <a:spcPts val="0"/>
              </a:spcBef>
              <a:spcAft>
                <a:spcPts val="0"/>
              </a:spcAft>
              <a:buClr>
                <a:schemeClr val="dk1"/>
              </a:buClr>
              <a:buSzPts val="1400"/>
              <a:buFont typeface="Golos Text"/>
              <a:buChar char="-"/>
            </a:pPr>
            <a:r>
              <a:rPr lang="en">
                <a:solidFill>
                  <a:schemeClr val="dk1"/>
                </a:solidFill>
                <a:latin typeface="Golos Text"/>
                <a:ea typeface="Golos Text"/>
                <a:cs typeface="Golos Text"/>
                <a:sym typeface="Golos Text"/>
              </a:rPr>
              <a:t>Modelos de clasificación (5)</a:t>
            </a:r>
            <a:endParaRPr>
              <a:solidFill>
                <a:schemeClr val="dk1"/>
              </a:solidFill>
              <a:latin typeface="Golos Text"/>
              <a:ea typeface="Golos Text"/>
              <a:cs typeface="Golos Text"/>
              <a:sym typeface="Golos Text"/>
            </a:endParaRPr>
          </a:p>
          <a:p>
            <a:pPr indent="-317500" lvl="1" marL="914400" rtl="0" algn="l">
              <a:lnSpc>
                <a:spcPct val="115000"/>
              </a:lnSpc>
              <a:spcBef>
                <a:spcPts val="0"/>
              </a:spcBef>
              <a:spcAft>
                <a:spcPts val="0"/>
              </a:spcAft>
              <a:buClr>
                <a:schemeClr val="dk1"/>
              </a:buClr>
              <a:buSzPts val="1400"/>
              <a:buFont typeface="Golos Text"/>
              <a:buChar char="-"/>
            </a:pPr>
            <a:r>
              <a:rPr lang="en">
                <a:solidFill>
                  <a:schemeClr val="dk1"/>
                </a:solidFill>
                <a:latin typeface="Golos Text"/>
                <a:ea typeface="Golos Text"/>
                <a:cs typeface="Golos Text"/>
                <a:sym typeface="Golos Text"/>
              </a:rPr>
              <a:t>Conclusiones (2)</a:t>
            </a:r>
            <a:endParaRPr>
              <a:solidFill>
                <a:schemeClr val="dk1"/>
              </a:solidFill>
              <a:latin typeface="Golos Text"/>
              <a:ea typeface="Golos Text"/>
              <a:cs typeface="Golos Text"/>
              <a:sym typeface="Golos Text"/>
            </a:endParaRPr>
          </a:p>
          <a:p>
            <a:pPr indent="0" lvl="0" marL="914400" rtl="0" algn="l">
              <a:lnSpc>
                <a:spcPct val="115000"/>
              </a:lnSpc>
              <a:spcBef>
                <a:spcPts val="0"/>
              </a:spcBef>
              <a:spcAft>
                <a:spcPts val="0"/>
              </a:spcAft>
              <a:buNone/>
            </a:pPr>
            <a:r>
              <a:t/>
            </a:r>
            <a:endParaRPr b="1">
              <a:solidFill>
                <a:schemeClr val="dk1"/>
              </a:solidFill>
              <a:latin typeface="Golos Text"/>
              <a:ea typeface="Golos Text"/>
              <a:cs typeface="Golos Text"/>
              <a:sym typeface="Golos Text"/>
            </a:endParaRPr>
          </a:p>
        </p:txBody>
      </p:sp>
      <p:sp>
        <p:nvSpPr>
          <p:cNvPr id="279" name="Google Shape;279;p21"/>
          <p:cNvSpPr txBox="1"/>
          <p:nvPr/>
        </p:nvSpPr>
        <p:spPr>
          <a:xfrm>
            <a:off x="4360500" y="1738050"/>
            <a:ext cx="3761400" cy="2496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Golos Text"/>
              <a:buChar char="-"/>
            </a:pPr>
            <a:r>
              <a:rPr b="1" lang="en">
                <a:solidFill>
                  <a:schemeClr val="dk1"/>
                </a:solidFill>
                <a:latin typeface="Golos Text"/>
                <a:ea typeface="Golos Text"/>
                <a:cs typeface="Golos Text"/>
                <a:sym typeface="Golos Text"/>
              </a:rPr>
              <a:t>Reviews Restaurantes (7)</a:t>
            </a:r>
            <a:endParaRPr b="1">
              <a:solidFill>
                <a:schemeClr val="dk1"/>
              </a:solidFill>
              <a:latin typeface="Golos Text"/>
              <a:ea typeface="Golos Text"/>
              <a:cs typeface="Golos Text"/>
              <a:sym typeface="Golos Text"/>
            </a:endParaRPr>
          </a:p>
          <a:p>
            <a:pPr indent="-317500" lvl="1" marL="914400" rtl="0" algn="l">
              <a:lnSpc>
                <a:spcPct val="115000"/>
              </a:lnSpc>
              <a:spcBef>
                <a:spcPts val="0"/>
              </a:spcBef>
              <a:spcAft>
                <a:spcPts val="0"/>
              </a:spcAft>
              <a:buClr>
                <a:schemeClr val="dk1"/>
              </a:buClr>
              <a:buSzPts val="1400"/>
              <a:buFont typeface="Golos Text"/>
              <a:buChar char="-"/>
            </a:pPr>
            <a:r>
              <a:rPr lang="en">
                <a:solidFill>
                  <a:schemeClr val="dk1"/>
                </a:solidFill>
                <a:latin typeface="Golos Text"/>
                <a:ea typeface="Golos Text"/>
                <a:cs typeface="Golos Text"/>
                <a:sym typeface="Golos Text"/>
              </a:rPr>
              <a:t>Datos &amp; instrucciones (1)</a:t>
            </a:r>
            <a:endParaRPr>
              <a:solidFill>
                <a:schemeClr val="dk1"/>
              </a:solidFill>
              <a:latin typeface="Golos Text"/>
              <a:ea typeface="Golos Text"/>
              <a:cs typeface="Golos Text"/>
              <a:sym typeface="Golos Text"/>
            </a:endParaRPr>
          </a:p>
          <a:p>
            <a:pPr indent="-317500" lvl="1" marL="914400" rtl="0" algn="l">
              <a:lnSpc>
                <a:spcPct val="115000"/>
              </a:lnSpc>
              <a:spcBef>
                <a:spcPts val="0"/>
              </a:spcBef>
              <a:spcAft>
                <a:spcPts val="0"/>
              </a:spcAft>
              <a:buClr>
                <a:schemeClr val="dk1"/>
              </a:buClr>
              <a:buSzPts val="1400"/>
              <a:buFont typeface="Golos Text"/>
              <a:buChar char="-"/>
            </a:pPr>
            <a:r>
              <a:rPr lang="en">
                <a:solidFill>
                  <a:schemeClr val="dk1"/>
                </a:solidFill>
                <a:latin typeface="Golos Text"/>
                <a:ea typeface="Golos Text"/>
                <a:cs typeface="Golos Text"/>
                <a:sym typeface="Golos Text"/>
              </a:rPr>
              <a:t>Funcionalidad del código (1)</a:t>
            </a:r>
            <a:endParaRPr>
              <a:solidFill>
                <a:schemeClr val="dk1"/>
              </a:solidFill>
              <a:latin typeface="Golos Text"/>
              <a:ea typeface="Golos Text"/>
              <a:cs typeface="Golos Text"/>
              <a:sym typeface="Golos Text"/>
            </a:endParaRPr>
          </a:p>
          <a:p>
            <a:pPr indent="-317500" lvl="1" marL="914400" rtl="0" algn="l">
              <a:lnSpc>
                <a:spcPct val="115000"/>
              </a:lnSpc>
              <a:spcBef>
                <a:spcPts val="0"/>
              </a:spcBef>
              <a:spcAft>
                <a:spcPts val="0"/>
              </a:spcAft>
              <a:buClr>
                <a:schemeClr val="dk1"/>
              </a:buClr>
              <a:buSzPts val="1400"/>
              <a:buFont typeface="Golos Text"/>
              <a:buChar char="-"/>
            </a:pPr>
            <a:r>
              <a:rPr lang="en">
                <a:solidFill>
                  <a:schemeClr val="dk1"/>
                </a:solidFill>
                <a:latin typeface="Golos Text"/>
                <a:ea typeface="Golos Text"/>
                <a:cs typeface="Golos Text"/>
                <a:sym typeface="Golos Text"/>
              </a:rPr>
              <a:t>Visualización (2)</a:t>
            </a:r>
            <a:endParaRPr>
              <a:solidFill>
                <a:schemeClr val="dk1"/>
              </a:solidFill>
              <a:latin typeface="Golos Text"/>
              <a:ea typeface="Golos Text"/>
              <a:cs typeface="Golos Text"/>
              <a:sym typeface="Golos Text"/>
            </a:endParaRPr>
          </a:p>
          <a:p>
            <a:pPr indent="-317500" lvl="1" marL="914400" rtl="0" algn="l">
              <a:lnSpc>
                <a:spcPct val="115000"/>
              </a:lnSpc>
              <a:spcBef>
                <a:spcPts val="0"/>
              </a:spcBef>
              <a:spcAft>
                <a:spcPts val="0"/>
              </a:spcAft>
              <a:buClr>
                <a:schemeClr val="dk1"/>
              </a:buClr>
              <a:buSzPts val="1400"/>
              <a:buFont typeface="Golos Text"/>
              <a:buChar char="-"/>
            </a:pPr>
            <a:r>
              <a:rPr lang="en">
                <a:solidFill>
                  <a:schemeClr val="dk1"/>
                </a:solidFill>
                <a:latin typeface="Golos Text"/>
                <a:ea typeface="Golos Text"/>
                <a:cs typeface="Golos Text"/>
                <a:sym typeface="Golos Text"/>
              </a:rPr>
              <a:t>Conclusiones(2)</a:t>
            </a:r>
            <a:endParaRPr>
              <a:solidFill>
                <a:schemeClr val="dk1"/>
              </a:solidFill>
              <a:latin typeface="Golos Text"/>
              <a:ea typeface="Golos Text"/>
              <a:cs typeface="Golos Text"/>
              <a:sym typeface="Golos Text"/>
            </a:endParaRPr>
          </a:p>
          <a:p>
            <a:pPr indent="0" lvl="0" marL="0" rtl="0" algn="l">
              <a:lnSpc>
                <a:spcPct val="115000"/>
              </a:lnSpc>
              <a:spcBef>
                <a:spcPts val="0"/>
              </a:spcBef>
              <a:spcAft>
                <a:spcPts val="0"/>
              </a:spcAft>
              <a:buNone/>
            </a:pPr>
            <a:r>
              <a:t/>
            </a:r>
            <a:endParaRPr>
              <a:solidFill>
                <a:schemeClr val="dk1"/>
              </a:solidFill>
              <a:latin typeface="Golos Text"/>
              <a:ea typeface="Golos Text"/>
              <a:cs typeface="Golos Text"/>
              <a:sym typeface="Golos Text"/>
            </a:endParaRPr>
          </a:p>
          <a:p>
            <a:pPr indent="-317500" lvl="0" marL="457200" rtl="0" algn="l">
              <a:lnSpc>
                <a:spcPct val="115000"/>
              </a:lnSpc>
              <a:spcBef>
                <a:spcPts val="0"/>
              </a:spcBef>
              <a:spcAft>
                <a:spcPts val="0"/>
              </a:spcAft>
              <a:buClr>
                <a:schemeClr val="dk1"/>
              </a:buClr>
              <a:buSzPts val="1400"/>
              <a:buFont typeface="Golos Text"/>
              <a:buChar char="-"/>
            </a:pPr>
            <a:r>
              <a:rPr b="1" lang="en">
                <a:solidFill>
                  <a:schemeClr val="dk1"/>
                </a:solidFill>
                <a:latin typeface="Golos Text"/>
                <a:ea typeface="Golos Text"/>
                <a:cs typeface="Golos Text"/>
                <a:sym typeface="Golos Text"/>
              </a:rPr>
              <a:t>Resumen proyecto previo (5)</a:t>
            </a:r>
            <a:endParaRPr b="1">
              <a:solidFill>
                <a:schemeClr val="dk1"/>
              </a:solidFill>
              <a:latin typeface="Golos Text"/>
              <a:ea typeface="Golos Text"/>
              <a:cs typeface="Golos Text"/>
              <a:sym typeface="Golos Text"/>
            </a:endParaRPr>
          </a:p>
          <a:p>
            <a:pPr indent="-317500" lvl="1" marL="914400" rtl="0" algn="l">
              <a:lnSpc>
                <a:spcPct val="115000"/>
              </a:lnSpc>
              <a:spcBef>
                <a:spcPts val="0"/>
              </a:spcBef>
              <a:spcAft>
                <a:spcPts val="0"/>
              </a:spcAft>
              <a:buClr>
                <a:schemeClr val="dk1"/>
              </a:buClr>
              <a:buSzPts val="1400"/>
              <a:buFont typeface="Golos Text"/>
              <a:buChar char="-"/>
            </a:pPr>
            <a:r>
              <a:rPr lang="en">
                <a:solidFill>
                  <a:schemeClr val="dk1"/>
                </a:solidFill>
                <a:latin typeface="Golos Text"/>
                <a:ea typeface="Golos Text"/>
                <a:cs typeface="Golos Text"/>
                <a:sym typeface="Golos Text"/>
              </a:rPr>
              <a:t>Problema de negocio (1)</a:t>
            </a:r>
            <a:endParaRPr>
              <a:solidFill>
                <a:schemeClr val="dk1"/>
              </a:solidFill>
              <a:latin typeface="Golos Text"/>
              <a:ea typeface="Golos Text"/>
              <a:cs typeface="Golos Text"/>
              <a:sym typeface="Golos Text"/>
            </a:endParaRPr>
          </a:p>
          <a:p>
            <a:pPr indent="-317500" lvl="1" marL="914400" rtl="0" algn="l">
              <a:lnSpc>
                <a:spcPct val="115000"/>
              </a:lnSpc>
              <a:spcBef>
                <a:spcPts val="0"/>
              </a:spcBef>
              <a:spcAft>
                <a:spcPts val="0"/>
              </a:spcAft>
              <a:buClr>
                <a:schemeClr val="dk1"/>
              </a:buClr>
              <a:buSzPts val="1400"/>
              <a:buFont typeface="Golos Text"/>
              <a:buChar char="-"/>
            </a:pPr>
            <a:r>
              <a:rPr lang="en">
                <a:solidFill>
                  <a:schemeClr val="dk1"/>
                </a:solidFill>
                <a:latin typeface="Golos Text"/>
                <a:ea typeface="Golos Text"/>
                <a:cs typeface="Golos Text"/>
                <a:sym typeface="Golos Text"/>
              </a:rPr>
              <a:t>Datos y metodología (1)</a:t>
            </a:r>
            <a:endParaRPr>
              <a:solidFill>
                <a:schemeClr val="dk1"/>
              </a:solidFill>
              <a:latin typeface="Golos Text"/>
              <a:ea typeface="Golos Text"/>
              <a:cs typeface="Golos Text"/>
              <a:sym typeface="Golos Text"/>
            </a:endParaRPr>
          </a:p>
          <a:p>
            <a:pPr indent="-317500" lvl="1" marL="914400" rtl="0" algn="l">
              <a:lnSpc>
                <a:spcPct val="115000"/>
              </a:lnSpc>
              <a:spcBef>
                <a:spcPts val="0"/>
              </a:spcBef>
              <a:spcAft>
                <a:spcPts val="0"/>
              </a:spcAft>
              <a:buClr>
                <a:schemeClr val="dk1"/>
              </a:buClr>
              <a:buSzPts val="1400"/>
              <a:buFont typeface="Golos Text"/>
              <a:buChar char="-"/>
            </a:pPr>
            <a:r>
              <a:rPr lang="en">
                <a:solidFill>
                  <a:schemeClr val="dk1"/>
                </a:solidFill>
                <a:latin typeface="Golos Text"/>
                <a:ea typeface="Golos Text"/>
                <a:cs typeface="Golos Text"/>
                <a:sym typeface="Golos Text"/>
              </a:rPr>
              <a:t>Retos (1)</a:t>
            </a:r>
            <a:endParaRPr>
              <a:solidFill>
                <a:schemeClr val="dk1"/>
              </a:solidFill>
              <a:latin typeface="Golos Text"/>
              <a:ea typeface="Golos Text"/>
              <a:cs typeface="Golos Text"/>
              <a:sym typeface="Golos Text"/>
            </a:endParaRPr>
          </a:p>
          <a:p>
            <a:pPr indent="-317500" lvl="1" marL="914400" rtl="0" algn="l">
              <a:lnSpc>
                <a:spcPct val="115000"/>
              </a:lnSpc>
              <a:spcBef>
                <a:spcPts val="0"/>
              </a:spcBef>
              <a:spcAft>
                <a:spcPts val="0"/>
              </a:spcAft>
              <a:buClr>
                <a:schemeClr val="dk1"/>
              </a:buClr>
              <a:buSzPts val="1400"/>
              <a:buFont typeface="Golos Text"/>
              <a:buChar char="-"/>
            </a:pPr>
            <a:r>
              <a:rPr lang="en">
                <a:solidFill>
                  <a:schemeClr val="dk1"/>
                </a:solidFill>
                <a:latin typeface="Golos Text"/>
                <a:ea typeface="Golos Text"/>
                <a:cs typeface="Golos Text"/>
                <a:sym typeface="Golos Text"/>
              </a:rPr>
              <a:t>implementacion (1)</a:t>
            </a:r>
            <a:endParaRPr>
              <a:solidFill>
                <a:schemeClr val="dk1"/>
              </a:solidFill>
              <a:latin typeface="Golos Text"/>
              <a:ea typeface="Golos Text"/>
              <a:cs typeface="Golos Text"/>
              <a:sym typeface="Golos Text"/>
            </a:endParaRPr>
          </a:p>
          <a:p>
            <a:pPr indent="-317500" lvl="1" marL="914400" rtl="0" algn="l">
              <a:lnSpc>
                <a:spcPct val="115000"/>
              </a:lnSpc>
              <a:spcBef>
                <a:spcPts val="0"/>
              </a:spcBef>
              <a:spcAft>
                <a:spcPts val="0"/>
              </a:spcAft>
              <a:buClr>
                <a:schemeClr val="dk1"/>
              </a:buClr>
              <a:buSzPts val="1400"/>
              <a:buFont typeface="Golos Text"/>
              <a:buChar char="-"/>
            </a:pPr>
            <a:r>
              <a:rPr lang="en">
                <a:solidFill>
                  <a:schemeClr val="dk1"/>
                </a:solidFill>
                <a:latin typeface="Golos Text"/>
                <a:ea typeface="Golos Text"/>
                <a:cs typeface="Golos Text"/>
                <a:sym typeface="Golos Text"/>
              </a:rPr>
              <a:t>Aprendizaje y resultados (1)</a:t>
            </a:r>
            <a:endParaRPr>
              <a:solidFill>
                <a:schemeClr val="dk1"/>
              </a:solidFill>
              <a:latin typeface="Golos Text"/>
              <a:ea typeface="Golos Text"/>
              <a:cs typeface="Golos Text"/>
              <a:sym typeface="Golos Tex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XGBOOST</a:t>
            </a:r>
            <a:endParaRPr/>
          </a:p>
          <a:p>
            <a:pPr indent="0" lvl="0" marL="0" rtl="0" algn="ctr">
              <a:spcBef>
                <a:spcPts val="0"/>
              </a:spcBef>
              <a:spcAft>
                <a:spcPts val="0"/>
              </a:spcAft>
              <a:buNone/>
            </a:pPr>
            <a:r>
              <a:t/>
            </a:r>
            <a:endParaRPr/>
          </a:p>
        </p:txBody>
      </p:sp>
      <p:sp>
        <p:nvSpPr>
          <p:cNvPr id="395" name="Google Shape;395;p39"/>
          <p:cNvSpPr txBox="1"/>
          <p:nvPr>
            <p:ph idx="4294967295" type="body"/>
          </p:nvPr>
        </p:nvSpPr>
        <p:spPr>
          <a:xfrm>
            <a:off x="1449600" y="1250100"/>
            <a:ext cx="3487200" cy="3096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Coef. sin precio final: </a:t>
            </a:r>
            <a:r>
              <a:rPr b="1" lang="en">
                <a:solidFill>
                  <a:srgbClr val="000000"/>
                </a:solidFill>
                <a:latin typeface="Arial"/>
                <a:ea typeface="Arial"/>
                <a:cs typeface="Arial"/>
                <a:sym typeface="Arial"/>
              </a:rPr>
              <a:t>0.540</a:t>
            </a:r>
            <a:endParaRPr b="1">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Importancia mayor a 0.1</a:t>
            </a:r>
            <a:endParaRPr>
              <a:solidFill>
                <a:srgbClr val="000000"/>
              </a:solidFill>
              <a:latin typeface="Arial"/>
              <a:ea typeface="Arial"/>
              <a:cs typeface="Arial"/>
              <a:sym typeface="Arial"/>
            </a:endParaRPr>
          </a:p>
          <a:p>
            <a:pPr indent="-317500" lvl="0" marL="457200" rtl="0" algn="just">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Recamaras: </a:t>
            </a:r>
            <a:r>
              <a:rPr b="1" lang="en">
                <a:solidFill>
                  <a:srgbClr val="000000"/>
                </a:solidFill>
                <a:latin typeface="Arial"/>
                <a:ea typeface="Arial"/>
                <a:cs typeface="Arial"/>
                <a:sym typeface="Arial"/>
              </a:rPr>
              <a:t>0.209</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Lugares de estacionamiento: </a:t>
            </a:r>
            <a:r>
              <a:rPr b="1" lang="en">
                <a:solidFill>
                  <a:srgbClr val="000000"/>
                </a:solidFill>
                <a:latin typeface="Arial"/>
                <a:ea typeface="Arial"/>
                <a:cs typeface="Arial"/>
                <a:sym typeface="Arial"/>
              </a:rPr>
              <a:t>0.203</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Metros cuadrados: </a:t>
            </a:r>
            <a:r>
              <a:rPr b="1" lang="en">
                <a:solidFill>
                  <a:srgbClr val="000000"/>
                </a:solidFill>
                <a:latin typeface="Arial"/>
                <a:ea typeface="Arial"/>
                <a:cs typeface="Arial"/>
                <a:sym typeface="Arial"/>
              </a:rPr>
              <a:t>0.138</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Colonia Roma Norte: </a:t>
            </a:r>
            <a:r>
              <a:rPr b="1" lang="en">
                <a:solidFill>
                  <a:srgbClr val="000000"/>
                </a:solidFill>
                <a:latin typeface="Arial"/>
                <a:ea typeface="Arial"/>
                <a:cs typeface="Arial"/>
                <a:sym typeface="Arial"/>
              </a:rPr>
              <a:t>0.116</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Amenidades: </a:t>
            </a:r>
            <a:r>
              <a:rPr b="1" lang="en">
                <a:solidFill>
                  <a:srgbClr val="000000"/>
                </a:solidFill>
                <a:latin typeface="Arial"/>
                <a:ea typeface="Arial"/>
                <a:cs typeface="Arial"/>
                <a:sym typeface="Arial"/>
              </a:rPr>
              <a:t>0.109</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Días desde publicación: </a:t>
            </a:r>
            <a:r>
              <a:rPr b="1" lang="en">
                <a:solidFill>
                  <a:srgbClr val="000000"/>
                </a:solidFill>
                <a:latin typeface="Arial"/>
                <a:ea typeface="Arial"/>
                <a:cs typeface="Arial"/>
                <a:sym typeface="Arial"/>
              </a:rPr>
              <a:t>0.109</a:t>
            </a:r>
            <a:endParaRPr b="1">
              <a:solidFill>
                <a:srgbClr val="000000"/>
              </a:solidFill>
              <a:latin typeface="Arial"/>
              <a:ea typeface="Arial"/>
              <a:cs typeface="Arial"/>
              <a:sym typeface="Arial"/>
            </a:endParaRPr>
          </a:p>
          <a:p>
            <a:pPr indent="0" lvl="0" marL="0" rtl="0" algn="just">
              <a:lnSpc>
                <a:spcPct val="115000"/>
              </a:lnSpc>
              <a:spcBef>
                <a:spcPts val="1000"/>
              </a:spcBef>
              <a:spcAft>
                <a:spcPts val="1000"/>
              </a:spcAft>
              <a:buNone/>
            </a:pPr>
            <a:r>
              <a:t/>
            </a:r>
            <a:endParaRPr/>
          </a:p>
        </p:txBody>
      </p:sp>
      <p:sp>
        <p:nvSpPr>
          <p:cNvPr id="396" name="Google Shape;396;p39"/>
          <p:cNvSpPr txBox="1"/>
          <p:nvPr>
            <p:ph idx="4294967295" type="body"/>
          </p:nvPr>
        </p:nvSpPr>
        <p:spPr>
          <a:xfrm>
            <a:off x="4936800" y="1250100"/>
            <a:ext cx="3487200" cy="30960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Coef. sin metros </a:t>
            </a:r>
            <a:r>
              <a:rPr lang="en">
                <a:solidFill>
                  <a:srgbClr val="000000"/>
                </a:solidFill>
                <a:latin typeface="Arial"/>
                <a:ea typeface="Arial"/>
                <a:cs typeface="Arial"/>
                <a:sym typeface="Arial"/>
              </a:rPr>
              <a:t>cuadrados</a:t>
            </a:r>
            <a:r>
              <a:rPr lang="en">
                <a:solidFill>
                  <a:srgbClr val="000000"/>
                </a:solidFill>
                <a:latin typeface="Arial"/>
                <a:ea typeface="Arial"/>
                <a:cs typeface="Arial"/>
                <a:sym typeface="Arial"/>
              </a:rPr>
              <a:t>: </a:t>
            </a:r>
            <a:r>
              <a:rPr b="1" lang="en">
                <a:solidFill>
                  <a:srgbClr val="000000"/>
                </a:solidFill>
                <a:latin typeface="Arial"/>
                <a:ea typeface="Arial"/>
                <a:cs typeface="Arial"/>
                <a:sym typeface="Arial"/>
              </a:rPr>
              <a:t>0.682</a:t>
            </a:r>
            <a:endParaRPr b="1">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a:solidFill>
                  <a:srgbClr val="000000"/>
                </a:solidFill>
                <a:latin typeface="Arial"/>
                <a:ea typeface="Arial"/>
                <a:cs typeface="Arial"/>
                <a:sym typeface="Arial"/>
              </a:rPr>
              <a:t>Importancia mayor a 0.1</a:t>
            </a:r>
            <a:endParaRPr>
              <a:solidFill>
                <a:srgbClr val="000000"/>
              </a:solidFill>
              <a:latin typeface="Arial"/>
              <a:ea typeface="Arial"/>
              <a:cs typeface="Arial"/>
              <a:sym typeface="Arial"/>
            </a:endParaRPr>
          </a:p>
          <a:p>
            <a:pPr indent="-317500" lvl="0" marL="457200" rtl="0" algn="just">
              <a:lnSpc>
                <a:spcPct val="115000"/>
              </a:lnSpc>
              <a:spcBef>
                <a:spcPts val="1000"/>
              </a:spcBef>
              <a:spcAft>
                <a:spcPts val="0"/>
              </a:spcAft>
              <a:buClr>
                <a:srgbClr val="000000"/>
              </a:buClr>
              <a:buSzPts val="1400"/>
              <a:buFont typeface="Arial"/>
              <a:buChar char="-"/>
            </a:pPr>
            <a:r>
              <a:rPr lang="en">
                <a:solidFill>
                  <a:srgbClr val="000000"/>
                </a:solidFill>
                <a:latin typeface="Arial"/>
                <a:ea typeface="Arial"/>
                <a:cs typeface="Arial"/>
                <a:sym typeface="Arial"/>
              </a:rPr>
              <a:t>Recamaras: </a:t>
            </a:r>
            <a:r>
              <a:rPr b="1" lang="en">
                <a:solidFill>
                  <a:srgbClr val="000000"/>
                </a:solidFill>
                <a:latin typeface="Arial"/>
                <a:ea typeface="Arial"/>
                <a:cs typeface="Arial"/>
                <a:sym typeface="Arial"/>
              </a:rPr>
              <a:t>0.338</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Precio: </a:t>
            </a:r>
            <a:r>
              <a:rPr b="1" lang="en">
                <a:solidFill>
                  <a:srgbClr val="000000"/>
                </a:solidFill>
                <a:latin typeface="Arial"/>
                <a:ea typeface="Arial"/>
                <a:cs typeface="Arial"/>
                <a:sym typeface="Arial"/>
              </a:rPr>
              <a:t>0.183</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Amenidades: </a:t>
            </a:r>
            <a:r>
              <a:rPr b="1" lang="en">
                <a:solidFill>
                  <a:srgbClr val="000000"/>
                </a:solidFill>
                <a:latin typeface="Arial"/>
                <a:ea typeface="Arial"/>
                <a:cs typeface="Arial"/>
                <a:sym typeface="Arial"/>
              </a:rPr>
              <a:t>0.121</a:t>
            </a:r>
            <a:endParaRPr b="1">
              <a:solidFill>
                <a:srgbClr val="000000"/>
              </a:solidFill>
              <a:latin typeface="Arial"/>
              <a:ea typeface="Arial"/>
              <a:cs typeface="Arial"/>
              <a:sym typeface="Arial"/>
            </a:endParaRPr>
          </a:p>
          <a:p>
            <a:pPr indent="-317500" lvl="0" marL="457200" rtl="0" algn="just">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Baños: </a:t>
            </a:r>
            <a:r>
              <a:rPr b="1" lang="en">
                <a:solidFill>
                  <a:srgbClr val="000000"/>
                </a:solidFill>
                <a:latin typeface="Arial"/>
                <a:ea typeface="Arial"/>
                <a:cs typeface="Arial"/>
                <a:sym typeface="Arial"/>
              </a:rPr>
              <a:t>0.105</a:t>
            </a:r>
            <a:endParaRPr b="1">
              <a:solidFill>
                <a:srgbClr val="000000"/>
              </a:solidFill>
              <a:latin typeface="Arial"/>
              <a:ea typeface="Arial"/>
              <a:cs typeface="Arial"/>
              <a:sym typeface="Arial"/>
            </a:endParaRPr>
          </a:p>
          <a:p>
            <a:pPr indent="0" lvl="0" marL="0" rtl="0" algn="just">
              <a:lnSpc>
                <a:spcPct val="115000"/>
              </a:lnSpc>
              <a:spcBef>
                <a:spcPts val="1000"/>
              </a:spcBef>
              <a:spcAft>
                <a:spcPts val="10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Conclusiones</a:t>
            </a:r>
            <a:endParaRPr/>
          </a:p>
        </p:txBody>
      </p:sp>
      <p:sp>
        <p:nvSpPr>
          <p:cNvPr id="402" name="Google Shape;402;p40"/>
          <p:cNvSpPr txBox="1"/>
          <p:nvPr>
            <p:ph idx="4294967295" type="body"/>
          </p:nvPr>
        </p:nvSpPr>
        <p:spPr>
          <a:xfrm>
            <a:off x="1022100" y="1240250"/>
            <a:ext cx="7099800" cy="3273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Es claro que si estamos buscando el costo por metro cuadrado en departamentos el costo y los metros cuadrados siempre van a tener más poder explicativo, lo que es verdaderamente interesante es que pasa cuando retiramos estas variables redundantes de nuestro </a:t>
            </a:r>
            <a:r>
              <a:rPr lang="en"/>
              <a:t>análisis. Después de evaluar y hacer una simple observación podemos concluir que las variables que afectan el precio de los departamentos en la ciudad de México por metro cuadrado son las siguientes:</a:t>
            </a:r>
            <a:endParaRPr/>
          </a:p>
          <a:p>
            <a:pPr indent="0" lvl="0" marL="0" rtl="0" algn="just">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
              <a:t>Número de recamaras</a:t>
            </a:r>
            <a:r>
              <a:rPr lang="en"/>
              <a:t>Lo más sorprendente de este simple analisis es que la cantidad de baños rara vez es lo suficientemente importante cómo par </a:t>
            </a:r>
            <a:endParaRPr b="1"/>
          </a:p>
          <a:p>
            <a:pPr indent="-317500" lvl="0" marL="457200" rtl="0" algn="l">
              <a:lnSpc>
                <a:spcPct val="115000"/>
              </a:lnSpc>
              <a:spcBef>
                <a:spcPts val="0"/>
              </a:spcBef>
              <a:spcAft>
                <a:spcPts val="0"/>
              </a:spcAft>
              <a:buSzPts val="1400"/>
              <a:buChar char="-"/>
            </a:pPr>
            <a:r>
              <a:rPr b="1" lang="en"/>
              <a:t>Días desde la publicación</a:t>
            </a:r>
            <a:endParaRPr b="1"/>
          </a:p>
          <a:p>
            <a:pPr indent="-317500" lvl="0" marL="457200" rtl="0" algn="l">
              <a:lnSpc>
                <a:spcPct val="115000"/>
              </a:lnSpc>
              <a:spcBef>
                <a:spcPts val="0"/>
              </a:spcBef>
              <a:spcAft>
                <a:spcPts val="0"/>
              </a:spcAft>
              <a:buSzPts val="1400"/>
              <a:buChar char="-"/>
            </a:pPr>
            <a:r>
              <a:rPr b="1" lang="en"/>
              <a:t> Lugares de estacionamiento</a:t>
            </a:r>
            <a:endParaRPr b="1"/>
          </a:p>
          <a:p>
            <a:pPr indent="-317500" lvl="0" marL="457200" rtl="0" algn="l">
              <a:lnSpc>
                <a:spcPct val="115000"/>
              </a:lnSpc>
              <a:spcBef>
                <a:spcPts val="0"/>
              </a:spcBef>
              <a:spcAft>
                <a:spcPts val="0"/>
              </a:spcAft>
              <a:buSzPts val="1400"/>
              <a:buChar char="-"/>
            </a:pPr>
            <a:r>
              <a:rPr b="1" lang="en"/>
              <a:t>Amenidades</a:t>
            </a:r>
            <a:endParaRPr b="1"/>
          </a:p>
          <a:p>
            <a:pPr indent="0" lvl="0" marL="0" rtl="0" algn="l">
              <a:lnSpc>
                <a:spcPct val="115000"/>
              </a:lnSpc>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Conclusiones</a:t>
            </a:r>
            <a:endParaRPr/>
          </a:p>
        </p:txBody>
      </p:sp>
      <p:sp>
        <p:nvSpPr>
          <p:cNvPr id="408" name="Google Shape;408;p41"/>
          <p:cNvSpPr txBox="1"/>
          <p:nvPr>
            <p:ph idx="4294967295" type="body"/>
          </p:nvPr>
        </p:nvSpPr>
        <p:spPr>
          <a:xfrm>
            <a:off x="1022100" y="1240250"/>
            <a:ext cx="7099800" cy="3273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Lo más interesante de este </a:t>
            </a:r>
            <a:r>
              <a:rPr lang="en"/>
              <a:t>análisis</a:t>
            </a:r>
            <a:r>
              <a:rPr lang="en"/>
              <a:t> es que a diferencia de lo que una persona </a:t>
            </a:r>
            <a:r>
              <a:rPr lang="en"/>
              <a:t>podría</a:t>
            </a:r>
            <a:r>
              <a:rPr lang="en"/>
              <a:t> llegar a pensar inicialmente es que el </a:t>
            </a:r>
            <a:r>
              <a:rPr lang="en"/>
              <a:t>número</a:t>
            </a:r>
            <a:r>
              <a:rPr lang="en"/>
              <a:t> de baños no tiene un peso suficientemente importante en el </a:t>
            </a:r>
            <a:r>
              <a:rPr lang="en"/>
              <a:t>análisis</a:t>
            </a:r>
            <a:r>
              <a:rPr lang="en"/>
              <a:t>,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Igualmente es </a:t>
            </a:r>
            <a:r>
              <a:rPr lang="en"/>
              <a:t>importante</a:t>
            </a:r>
            <a:r>
              <a:rPr lang="en"/>
              <a:t> </a:t>
            </a:r>
            <a:r>
              <a:rPr lang="en"/>
              <a:t>considerar</a:t>
            </a:r>
            <a:r>
              <a:rPr lang="en"/>
              <a:t> </a:t>
            </a:r>
            <a:r>
              <a:rPr lang="en"/>
              <a:t>factores</a:t>
            </a:r>
            <a:r>
              <a:rPr lang="en"/>
              <a:t> sociales que rodean la venta y construccion de departamentos, </a:t>
            </a:r>
            <a:r>
              <a:rPr lang="en"/>
              <a:t>cómo</a:t>
            </a:r>
            <a:r>
              <a:rPr lang="en"/>
              <a:t> cuantas oficinas hay cerca, que tan caminable es la zona, los servicios que se ofrecen cerca de estos departamentos, y </a:t>
            </a:r>
            <a:r>
              <a:rPr lang="en"/>
              <a:t>cómo</a:t>
            </a:r>
            <a:r>
              <a:rPr lang="en"/>
              <a:t> se ven afectados los precios de casas y departamentos por el clima </a:t>
            </a:r>
            <a:r>
              <a:rPr lang="en"/>
              <a:t>político</a:t>
            </a:r>
            <a:r>
              <a:rPr lang="en"/>
              <a:t> nacional y mundial. Toda esta </a:t>
            </a:r>
            <a:r>
              <a:rPr lang="en"/>
              <a:t>información</a:t>
            </a:r>
            <a:r>
              <a:rPr lang="en"/>
              <a:t> no se encontraba en los datos proporcionados por el </a:t>
            </a:r>
            <a:r>
              <a:rPr lang="en"/>
              <a:t>análisis y es verdaderamente difícil de compilar, pero de cualquier manera tener una noción básica de qué factores se ven implicados en el precio de vivienda en CDMX cómo lo proporcionado por este análisis es muy valioso</a:t>
            </a:r>
            <a:endParaRPr/>
          </a:p>
          <a:p>
            <a:pPr indent="0" lvl="0" marL="0" rtl="0" algn="just">
              <a:lnSpc>
                <a:spcPct val="115000"/>
              </a:lnSpc>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2"/>
          <p:cNvSpPr/>
          <p:nvPr/>
        </p:nvSpPr>
        <p:spPr>
          <a:xfrm rot="-2858354">
            <a:off x="-657578" y="1655052"/>
            <a:ext cx="9494707" cy="204308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2"/>
          <p:cNvSpPr txBox="1"/>
          <p:nvPr>
            <p:ph idx="4294967295" type="title"/>
          </p:nvPr>
        </p:nvSpPr>
        <p:spPr>
          <a:xfrm>
            <a:off x="1514000" y="1454400"/>
            <a:ext cx="5698500" cy="22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0">
                <a:solidFill>
                  <a:srgbClr val="191919"/>
                </a:solidFill>
              </a:rPr>
              <a:t>Reviews Restaurantes</a:t>
            </a:r>
            <a:endParaRPr sz="7000">
              <a:solidFill>
                <a:srgbClr val="19191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Datos &amp; Instrucciones</a:t>
            </a:r>
            <a:endParaRPr/>
          </a:p>
          <a:p>
            <a:pPr indent="0" lvl="0" marL="0" rtl="0" algn="ctr">
              <a:spcBef>
                <a:spcPts val="0"/>
              </a:spcBef>
              <a:spcAft>
                <a:spcPts val="0"/>
              </a:spcAft>
              <a:buNone/>
            </a:pPr>
            <a:r>
              <a:t/>
            </a:r>
            <a:endParaRPr/>
          </a:p>
        </p:txBody>
      </p:sp>
      <p:sp>
        <p:nvSpPr>
          <p:cNvPr id="420" name="Google Shape;420;p43"/>
          <p:cNvSpPr txBox="1"/>
          <p:nvPr>
            <p:ph idx="4294967295" type="body"/>
          </p:nvPr>
        </p:nvSpPr>
        <p:spPr>
          <a:xfrm>
            <a:off x="1022250" y="1435425"/>
            <a:ext cx="7099500" cy="3240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Se </a:t>
            </a:r>
            <a:r>
              <a:rPr lang="en"/>
              <a:t>proporcionaron</a:t>
            </a:r>
            <a:r>
              <a:rPr lang="en"/>
              <a:t> dos archivos CSV, el primero contiene los datos de 100 restaurantes de comida </a:t>
            </a:r>
            <a:r>
              <a:rPr lang="en"/>
              <a:t>mexicana</a:t>
            </a:r>
            <a:r>
              <a:rPr lang="en"/>
              <a:t> en México, el segundo contiene </a:t>
            </a:r>
            <a:r>
              <a:rPr lang="en"/>
              <a:t>más</a:t>
            </a:r>
            <a:r>
              <a:rPr lang="en"/>
              <a:t> de 9000 </a:t>
            </a:r>
            <a:r>
              <a:rPr lang="en"/>
              <a:t>review</a:t>
            </a:r>
            <a:r>
              <a:rPr lang="en"/>
              <a:t> asociadas a cada restaurante, donde lo que liga ambos sets de datos es el id del restaurante.</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Se </a:t>
            </a:r>
            <a:r>
              <a:rPr lang="en"/>
              <a:t>solicita</a:t>
            </a:r>
            <a:r>
              <a:rPr lang="en"/>
              <a:t> resumir los principales temas que discuten lxs comensales cuando dejan reseñas acerca de los restaurantes siendo analizados.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A partir de esto se removieron columnas </a:t>
            </a:r>
            <a:r>
              <a:rPr lang="en"/>
              <a:t>innecesarias</a:t>
            </a:r>
            <a:r>
              <a:rPr lang="en"/>
              <a:t> </a:t>
            </a:r>
            <a:r>
              <a:rPr lang="en"/>
              <a:t>cómo</a:t>
            </a:r>
            <a:r>
              <a:rPr lang="en"/>
              <a:t> los son </a:t>
            </a:r>
            <a:r>
              <a:rPr lang="en"/>
              <a:t>links</a:t>
            </a:r>
            <a:r>
              <a:rPr lang="en"/>
              <a:t> directos a las reseñas (pues ya tenemos el texto), fotos de las personas haciendo las reseñas, etc.</a:t>
            </a:r>
            <a:endParaRPr/>
          </a:p>
        </p:txBody>
      </p:sp>
      <p:sp>
        <p:nvSpPr>
          <p:cNvPr id="421" name="Google Shape;421;p43"/>
          <p:cNvSpPr/>
          <p:nvPr/>
        </p:nvSpPr>
        <p:spPr>
          <a:xfrm>
            <a:off x="476075" y="3862500"/>
            <a:ext cx="474300" cy="1281000"/>
          </a:xfrm>
          <a:prstGeom prst="round2SameRect">
            <a:avLst>
              <a:gd fmla="val 50000"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4"/>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Funcionalidad del Código</a:t>
            </a:r>
            <a:endParaRPr/>
          </a:p>
        </p:txBody>
      </p:sp>
      <p:sp>
        <p:nvSpPr>
          <p:cNvPr id="427" name="Google Shape;427;p44"/>
          <p:cNvSpPr txBox="1"/>
          <p:nvPr>
            <p:ph idx="4294967295" type="body"/>
          </p:nvPr>
        </p:nvSpPr>
        <p:spPr>
          <a:xfrm>
            <a:off x="1022250" y="1338500"/>
            <a:ext cx="7099500" cy="2875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En un Notebook de Jupyter se </a:t>
            </a:r>
            <a:r>
              <a:rPr lang="en"/>
              <a:t>creó</a:t>
            </a:r>
            <a:r>
              <a:rPr lang="en"/>
              <a:t> un script que explora las reseñas que cada comensal dio al restaurante, utiliza un conjunto de frases comunes y modelos de lenguaje para tratar de interpretar sentimientos para asignar si lxs clientes se sienten de una manera positiva o negativa sobre el restaurante en 7 categorias distintas: Sabor, </a:t>
            </a:r>
            <a:r>
              <a:rPr lang="en"/>
              <a:t>Variedad</a:t>
            </a:r>
            <a:r>
              <a:rPr lang="en"/>
              <a:t>, Servicio, Ambiente, Precio, Higiene y </a:t>
            </a:r>
            <a:r>
              <a:rPr lang="en"/>
              <a:t>Ubicación.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También se cuentan cuántas calificaciones de </a:t>
            </a:r>
            <a:r>
              <a:rPr lang="en"/>
              <a:t>1 a 5 estrellas tiene cada </a:t>
            </a:r>
            <a:r>
              <a:rPr lang="en"/>
              <a:t>restaurante</a:t>
            </a:r>
            <a:r>
              <a:rPr lang="en"/>
              <a:t>, generando un diccionario en Python y un CSV </a:t>
            </a:r>
            <a:r>
              <a:rPr lang="en"/>
              <a:t>cómo</a:t>
            </a:r>
            <a:r>
              <a:rPr lang="en"/>
              <a:t> output que compila la </a:t>
            </a:r>
            <a:r>
              <a:rPr lang="en"/>
              <a:t>información</a:t>
            </a:r>
            <a:r>
              <a:rPr lang="en"/>
              <a:t> de cada restaurante según su ID y nombre</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A </a:t>
            </a:r>
            <a:r>
              <a:rPr lang="en"/>
              <a:t>continuación</a:t>
            </a:r>
            <a:r>
              <a:rPr lang="en"/>
              <a:t> veremos ejemplos para el </a:t>
            </a:r>
            <a:r>
              <a:rPr lang="en"/>
              <a:t>restaurante ‘</a:t>
            </a:r>
            <a:r>
              <a:rPr lang="en">
                <a:solidFill>
                  <a:srgbClr val="000000"/>
                </a:solidFill>
                <a:latin typeface="Arial"/>
                <a:ea typeface="Arial"/>
                <a:cs typeface="Arial"/>
                <a:sym typeface="Arial"/>
              </a:rPr>
              <a:t>Hostal de Los Quesos’</a:t>
            </a:r>
            <a:r>
              <a:rPr lang="en"/>
              <a:t> que tiene la id asociada: ChIJa1lZNZ__0YURjDHz4gNWVQc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5"/>
          <p:cNvSpPr txBox="1"/>
          <p:nvPr>
            <p:ph type="title"/>
          </p:nvPr>
        </p:nvSpPr>
        <p:spPr>
          <a:xfrm>
            <a:off x="740550" y="3910025"/>
            <a:ext cx="7662900" cy="69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Sentimientos positivos y negativos por categoría</a:t>
            </a:r>
            <a:endParaRPr sz="2600"/>
          </a:p>
        </p:txBody>
      </p:sp>
      <p:pic>
        <p:nvPicPr>
          <p:cNvPr id="433" name="Google Shape;433;p45"/>
          <p:cNvPicPr preferRelativeResize="0"/>
          <p:nvPr/>
        </p:nvPicPr>
        <p:blipFill>
          <a:blip r:embed="rId3">
            <a:alphaModFix/>
          </a:blip>
          <a:stretch>
            <a:fillRect/>
          </a:stretch>
        </p:blipFill>
        <p:spPr>
          <a:xfrm>
            <a:off x="152400" y="152400"/>
            <a:ext cx="8839200" cy="34106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6"/>
          <p:cNvSpPr txBox="1"/>
          <p:nvPr>
            <p:ph type="title"/>
          </p:nvPr>
        </p:nvSpPr>
        <p:spPr>
          <a:xfrm>
            <a:off x="740550" y="3910025"/>
            <a:ext cx="7662900" cy="69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Cantidad de reseñas de 1 a 5 estrellas</a:t>
            </a:r>
            <a:endParaRPr sz="2600"/>
          </a:p>
        </p:txBody>
      </p:sp>
      <p:pic>
        <p:nvPicPr>
          <p:cNvPr id="439" name="Google Shape;439;p46"/>
          <p:cNvPicPr preferRelativeResize="0"/>
          <p:nvPr/>
        </p:nvPicPr>
        <p:blipFill>
          <a:blip r:embed="rId3">
            <a:alphaModFix/>
          </a:blip>
          <a:stretch>
            <a:fillRect/>
          </a:stretch>
        </p:blipFill>
        <p:spPr>
          <a:xfrm>
            <a:off x="152400" y="152400"/>
            <a:ext cx="8839200" cy="34106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Conclusión</a:t>
            </a:r>
            <a:endParaRPr/>
          </a:p>
          <a:p>
            <a:pPr indent="0" lvl="0" marL="0" rtl="0" algn="ctr">
              <a:spcBef>
                <a:spcPts val="0"/>
              </a:spcBef>
              <a:spcAft>
                <a:spcPts val="0"/>
              </a:spcAft>
              <a:buNone/>
            </a:pPr>
            <a:r>
              <a:t/>
            </a:r>
            <a:endParaRPr/>
          </a:p>
        </p:txBody>
      </p:sp>
      <p:sp>
        <p:nvSpPr>
          <p:cNvPr id="445" name="Google Shape;445;p47"/>
          <p:cNvSpPr txBox="1"/>
          <p:nvPr>
            <p:ph idx="4294967295" type="body"/>
          </p:nvPr>
        </p:nvSpPr>
        <p:spPr>
          <a:xfrm>
            <a:off x="1022250" y="1338500"/>
            <a:ext cx="7099500" cy="3150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Con el código proporcionado en el </a:t>
            </a:r>
            <a:r>
              <a:rPr lang="en"/>
              <a:t>Jupyter</a:t>
            </a:r>
            <a:r>
              <a:rPr lang="en"/>
              <a:t> notebook todo esto ultimo es replicable, solamente es </a:t>
            </a:r>
            <a:r>
              <a:rPr lang="en"/>
              <a:t>cuestión</a:t>
            </a:r>
            <a:r>
              <a:rPr lang="en"/>
              <a:t> de llamar las funciones que muestran las gráficas anteriores, darle </a:t>
            </a:r>
            <a:r>
              <a:rPr lang="en"/>
              <a:t>cómo</a:t>
            </a:r>
            <a:r>
              <a:rPr lang="en"/>
              <a:t> entrada una ID y el resultado de la </a:t>
            </a:r>
            <a:r>
              <a:rPr lang="en"/>
              <a:t>función</a:t>
            </a:r>
            <a:r>
              <a:rPr lang="en"/>
              <a:t> principal en el código, de igual manera un archivo CSV con el nombre ‘Opiniones.csv’ es proporcionado, este resume los sentimientos de lxs comensales asociados al restaurante así </a:t>
            </a:r>
            <a:r>
              <a:rPr lang="en"/>
              <a:t>cómo</a:t>
            </a:r>
            <a:r>
              <a:rPr lang="en"/>
              <a:t> cuantifica la cantidad de </a:t>
            </a:r>
            <a:r>
              <a:rPr lang="en"/>
              <a:t>estrellas</a:t>
            </a:r>
            <a:r>
              <a:rPr lang="en"/>
              <a:t> recibidas por cada reseña.</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De esta manera es </a:t>
            </a:r>
            <a:r>
              <a:rPr lang="en"/>
              <a:t>fácil</a:t>
            </a:r>
            <a:r>
              <a:rPr lang="en"/>
              <a:t> ver cuales son los puntos de </a:t>
            </a:r>
            <a:r>
              <a:rPr lang="en"/>
              <a:t>discusión</a:t>
            </a:r>
            <a:r>
              <a:rPr lang="en"/>
              <a:t> clave para cada restaurante; por ejemplo en el ‘Hostal de los quesos’, es fácil ver que es un restaurante costoso, pero aún así tiene muchas reseñas positivas, lo que es consistente con las menciones </a:t>
            </a:r>
            <a:r>
              <a:rPr lang="en"/>
              <a:t>positivas</a:t>
            </a:r>
            <a:r>
              <a:rPr lang="en"/>
              <a:t> de sabor y </a:t>
            </a:r>
            <a:r>
              <a:rPr lang="en"/>
              <a:t>servicio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Conclusiones</a:t>
            </a:r>
            <a:endParaRPr/>
          </a:p>
        </p:txBody>
      </p:sp>
      <p:sp>
        <p:nvSpPr>
          <p:cNvPr id="451" name="Google Shape;451;p48"/>
          <p:cNvSpPr txBox="1"/>
          <p:nvPr>
            <p:ph idx="4294967295" type="body"/>
          </p:nvPr>
        </p:nvSpPr>
        <p:spPr>
          <a:xfrm>
            <a:off x="1022100" y="1590450"/>
            <a:ext cx="7099800" cy="1962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Invito a quien revise este </a:t>
            </a:r>
            <a:r>
              <a:rPr lang="en"/>
              <a:t>código</a:t>
            </a:r>
            <a:r>
              <a:rPr lang="en"/>
              <a:t> a buscar un restaurante que le interese en el set de datos proporcionado y pruebe el código para formar una </a:t>
            </a:r>
            <a:r>
              <a:rPr lang="en"/>
              <a:t>opinión</a:t>
            </a:r>
            <a:r>
              <a:rPr lang="en"/>
              <a:t> y ver cuales son los temas más discutidos para ese restaurante en particular.</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Igualmente preferí no hacer un </a:t>
            </a:r>
            <a:r>
              <a:rPr lang="en"/>
              <a:t>análisis</a:t>
            </a:r>
            <a:r>
              <a:rPr lang="en"/>
              <a:t> general de los sentimientos de comensales ante todos los restaurantes pues esto no ayuda a formar opiniones sobre los establecimientos en sí. </a:t>
            </a:r>
            <a:endParaRPr/>
          </a:p>
          <a:p>
            <a:pPr indent="0" lvl="0" marL="0" rtl="0" algn="just">
              <a:lnSpc>
                <a:spcPct val="115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p:nvPr/>
        </p:nvSpPr>
        <p:spPr>
          <a:xfrm rot="-2858354">
            <a:off x="-657578" y="1655052"/>
            <a:ext cx="9494707" cy="204308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txBox="1"/>
          <p:nvPr>
            <p:ph idx="4294967295" type="title"/>
          </p:nvPr>
        </p:nvSpPr>
        <p:spPr>
          <a:xfrm>
            <a:off x="1856700" y="1959600"/>
            <a:ext cx="5430600" cy="12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0">
                <a:solidFill>
                  <a:srgbClr val="191919"/>
                </a:solidFill>
              </a:rPr>
              <a:t>Reto Precios</a:t>
            </a:r>
            <a:endParaRPr sz="7000">
              <a:solidFill>
                <a:srgbClr val="19191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9"/>
          <p:cNvSpPr/>
          <p:nvPr/>
        </p:nvSpPr>
        <p:spPr>
          <a:xfrm rot="-2858354">
            <a:off x="-657578" y="1655052"/>
            <a:ext cx="9494707" cy="204308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9"/>
          <p:cNvSpPr txBox="1"/>
          <p:nvPr>
            <p:ph idx="4294967295" type="title"/>
          </p:nvPr>
        </p:nvSpPr>
        <p:spPr>
          <a:xfrm>
            <a:off x="1514000" y="1454400"/>
            <a:ext cx="5698500" cy="22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0">
                <a:solidFill>
                  <a:srgbClr val="191919"/>
                </a:solidFill>
              </a:rPr>
              <a:t>Proyecto Previo</a:t>
            </a:r>
            <a:endParaRPr sz="7000">
              <a:solidFill>
                <a:srgbClr val="19191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Problema de Negocio</a:t>
            </a:r>
            <a:endParaRPr/>
          </a:p>
        </p:txBody>
      </p:sp>
      <p:sp>
        <p:nvSpPr>
          <p:cNvPr id="463" name="Google Shape;463;p50"/>
          <p:cNvSpPr txBox="1"/>
          <p:nvPr>
            <p:ph idx="4294967295" type="body"/>
          </p:nvPr>
        </p:nvSpPr>
        <p:spPr>
          <a:xfrm>
            <a:off x="1022250" y="2031000"/>
            <a:ext cx="7099500" cy="10815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a:t>Un banco basado en Europa </a:t>
            </a:r>
            <a:r>
              <a:rPr lang="en"/>
              <a:t>solicitó</a:t>
            </a:r>
            <a:r>
              <a:rPr lang="en"/>
              <a:t> a EXL (mi lugar de trabajo actual) hacer un </a:t>
            </a:r>
            <a:r>
              <a:rPr lang="en"/>
              <a:t>análisis</a:t>
            </a:r>
            <a:r>
              <a:rPr lang="en"/>
              <a:t> de sus clientes para entender la causa de </a:t>
            </a:r>
            <a:r>
              <a:rPr lang="en"/>
              <a:t>atrición</a:t>
            </a:r>
            <a:r>
              <a:rPr lang="en"/>
              <a:t> de estos y buscar estrategias con esta nueva </a:t>
            </a:r>
            <a:r>
              <a:rPr lang="en"/>
              <a:t>información</a:t>
            </a:r>
            <a:r>
              <a:rPr lang="en"/>
              <a:t> para reducir la cantidad de clientes que dejan el banco</a:t>
            </a:r>
            <a:endParaRPr/>
          </a:p>
        </p:txBody>
      </p:sp>
      <p:sp>
        <p:nvSpPr>
          <p:cNvPr id="464" name="Google Shape;464;p50"/>
          <p:cNvSpPr/>
          <p:nvPr/>
        </p:nvSpPr>
        <p:spPr>
          <a:xfrm>
            <a:off x="1695913" y="284788"/>
            <a:ext cx="254700" cy="254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Datos y Metodología</a:t>
            </a:r>
            <a:endParaRPr/>
          </a:p>
        </p:txBody>
      </p:sp>
      <p:sp>
        <p:nvSpPr>
          <p:cNvPr id="470" name="Google Shape;470;p51"/>
          <p:cNvSpPr txBox="1"/>
          <p:nvPr>
            <p:ph idx="4294967295" type="body"/>
          </p:nvPr>
        </p:nvSpPr>
        <p:spPr>
          <a:xfrm>
            <a:off x="1022100" y="1289872"/>
            <a:ext cx="7099800" cy="33486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t>Se </a:t>
            </a:r>
            <a:r>
              <a:rPr lang="en"/>
              <a:t>proporcionó</a:t>
            </a:r>
            <a:r>
              <a:rPr lang="en"/>
              <a:t> un set de datos con más de 50,000 entradas </a:t>
            </a:r>
            <a:r>
              <a:rPr lang="en"/>
              <a:t>conteniendo</a:t>
            </a:r>
            <a:r>
              <a:rPr lang="en"/>
              <a:t> </a:t>
            </a:r>
            <a:r>
              <a:rPr lang="en"/>
              <a:t>información</a:t>
            </a:r>
            <a:r>
              <a:rPr lang="en"/>
              <a:t> sobre la clientela del banco en </a:t>
            </a:r>
            <a:r>
              <a:rPr lang="en"/>
              <a:t>cuestión, yo fui encargada de realizar un análisis de los datos, y hacer regresiones para ayudar al equipo a entender de manera más precisa qué causa la atrición de los clientes.</a:t>
            </a:r>
            <a:endParaRPr/>
          </a:p>
          <a:p>
            <a:pPr indent="0" lvl="0" marL="0" rtl="0" algn="just">
              <a:lnSpc>
                <a:spcPct val="115000"/>
              </a:lnSpc>
              <a:spcBef>
                <a:spcPts val="1000"/>
              </a:spcBef>
              <a:spcAft>
                <a:spcPts val="1000"/>
              </a:spcAft>
              <a:buNone/>
            </a:pPr>
            <a:r>
              <a:rPr lang="en"/>
              <a:t>Cómo el coeficiente de atrición era o o 1, enfoque mis esfuerzos en modelos de regresión logística, modelos de supervivencia integrados con ML y bosques aleatorios. Esto por supuesto después de haber hecho un análisis estadístico profundo de los datos, alineando los datos con las funciones que mejor las modelaras para poder limpiar la cantidad masiva de datos y remover outliers que generen mucho ruido en el modelado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Retos</a:t>
            </a:r>
            <a:endParaRPr/>
          </a:p>
        </p:txBody>
      </p:sp>
      <p:sp>
        <p:nvSpPr>
          <p:cNvPr id="476" name="Google Shape;476;p52"/>
          <p:cNvSpPr txBox="1"/>
          <p:nvPr>
            <p:ph idx="4294967295" type="body"/>
          </p:nvPr>
        </p:nvSpPr>
        <p:spPr>
          <a:xfrm>
            <a:off x="1022100" y="1102600"/>
            <a:ext cx="7099800" cy="34485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t>La cantidad masiva de datos fue el reto más constante y más </a:t>
            </a:r>
            <a:r>
              <a:rPr lang="en"/>
              <a:t>difícil</a:t>
            </a:r>
            <a:r>
              <a:rPr lang="en"/>
              <a:t> de </a:t>
            </a:r>
            <a:r>
              <a:rPr lang="en"/>
              <a:t>sobrepasar, la cantidad de datos asociada a en su mayoría variables discretas hizo que los outliers se volvieran una constante, y las limpiezas de datos fueran inclusive detrimentales a el modelado,</a:t>
            </a:r>
            <a:endParaRPr/>
          </a:p>
          <a:p>
            <a:pPr indent="0" lvl="0" marL="0" rtl="0" algn="just">
              <a:lnSpc>
                <a:spcPct val="115000"/>
              </a:lnSpc>
              <a:spcBef>
                <a:spcPts val="1000"/>
              </a:spcBef>
              <a:spcAft>
                <a:spcPts val="0"/>
              </a:spcAft>
              <a:buNone/>
            </a:pPr>
            <a:r>
              <a:rPr lang="en"/>
              <a:t>Muchos de estos problemas fueron aliviados con el uso de técnicas de ML clustering y oversampling, las cuales, a pesar de no resolver el problema en su totalidad, hicieron posible discernir qué variables más afectan la atrición de clientes.</a:t>
            </a:r>
            <a:endParaRPr/>
          </a:p>
          <a:p>
            <a:pPr indent="0" lvl="0" marL="0" rtl="0" algn="just">
              <a:lnSpc>
                <a:spcPct val="115000"/>
              </a:lnSpc>
              <a:spcBef>
                <a:spcPts val="1000"/>
              </a:spcBef>
              <a:spcAft>
                <a:spcPts val="1000"/>
              </a:spcAft>
              <a:buNone/>
            </a:pPr>
            <a:r>
              <a:rPr lang="en"/>
              <a:t>El uso de métricas y matrices de confusión también hizo más confiables los resultados del análisis, pero lamentablemente estos se mantuvieron inconsistentes, esto nuevamente dado a que 50,000 entradas son demasiadas entradas, y era la unica informacion que se me proporciono.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3"/>
          <p:cNvSpPr txBox="1"/>
          <p:nvPr>
            <p:ph type="title"/>
          </p:nvPr>
        </p:nvSpPr>
        <p:spPr>
          <a:xfrm>
            <a:off x="7151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Implementacion</a:t>
            </a:r>
            <a:endParaRPr/>
          </a:p>
        </p:txBody>
      </p:sp>
      <p:sp>
        <p:nvSpPr>
          <p:cNvPr id="482" name="Google Shape;482;p53"/>
          <p:cNvSpPr txBox="1"/>
          <p:nvPr>
            <p:ph idx="4294967295" type="body"/>
          </p:nvPr>
        </p:nvSpPr>
        <p:spPr>
          <a:xfrm>
            <a:off x="1022100" y="1677748"/>
            <a:ext cx="7099800" cy="17880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1000"/>
              </a:spcAft>
              <a:buNone/>
            </a:pPr>
            <a:r>
              <a:rPr lang="en"/>
              <a:t>El </a:t>
            </a:r>
            <a:r>
              <a:rPr lang="en"/>
              <a:t>código</a:t>
            </a:r>
            <a:r>
              <a:rPr lang="en"/>
              <a:t> con el que </a:t>
            </a:r>
            <a:r>
              <a:rPr lang="en"/>
              <a:t>trabajé</a:t>
            </a:r>
            <a:r>
              <a:rPr lang="en"/>
              <a:t> fue escrito en Python, haciendo uso de un gran número de </a:t>
            </a:r>
            <a:r>
              <a:rPr lang="en"/>
              <a:t>librerías, con la información consistente que logré extraer del set de datos generé una presentación exhibiendo algunas de las causas con mayor importancia al momento en el que clientes abandonan el banco, de igual manera busque presentar la necesidad de más información para poder hacer un análisis más a fondo.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Aprendizaje y resultados</a:t>
            </a:r>
            <a:endParaRPr/>
          </a:p>
        </p:txBody>
      </p:sp>
      <p:sp>
        <p:nvSpPr>
          <p:cNvPr id="488" name="Google Shape;488;p54"/>
          <p:cNvSpPr txBox="1"/>
          <p:nvPr>
            <p:ph idx="1" type="body"/>
          </p:nvPr>
        </p:nvSpPr>
        <p:spPr>
          <a:xfrm>
            <a:off x="1022100" y="1365100"/>
            <a:ext cx="70998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a:t>
            </a:r>
            <a:r>
              <a:rPr lang="en"/>
              <a:t> parte de el </a:t>
            </a:r>
            <a:r>
              <a:rPr lang="en"/>
              <a:t>orgullo</a:t>
            </a:r>
            <a:r>
              <a:rPr lang="en"/>
              <a:t> que siento frente a este proyecto viene de lo que </a:t>
            </a:r>
            <a:r>
              <a:rPr lang="en"/>
              <a:t>aprendí</a:t>
            </a:r>
            <a:r>
              <a:rPr lang="en"/>
              <a:t> y la </a:t>
            </a:r>
            <a:r>
              <a:rPr lang="en"/>
              <a:t>resiliencia</a:t>
            </a:r>
            <a:r>
              <a:rPr lang="en"/>
              <a:t> que presente frente a un reto confuso y que se negaba a darme respuestas pero que extraje a </a:t>
            </a:r>
            <a:r>
              <a:rPr lang="en"/>
              <a:t>cómo</a:t>
            </a:r>
            <a:r>
              <a:rPr lang="en"/>
              <a:t> diera lugar. </a:t>
            </a:r>
            <a:r>
              <a:rPr lang="en"/>
              <a:t>Igualmente</a:t>
            </a:r>
            <a:r>
              <a:rPr lang="en"/>
              <a:t> cosas nuevas que </a:t>
            </a:r>
            <a:r>
              <a:rPr lang="en"/>
              <a:t>aprendí</a:t>
            </a:r>
            <a:r>
              <a:rPr lang="en"/>
              <a:t> acerca de modelos de clasificacion y regresion, así </a:t>
            </a:r>
            <a:r>
              <a:rPr lang="en"/>
              <a:t>cómo</a:t>
            </a:r>
            <a:r>
              <a:rPr lang="en"/>
              <a:t> mi aprendizaje cuando entre a las técnicas de ML clustering a fondo para tratar de entender </a:t>
            </a:r>
            <a:r>
              <a:rPr lang="en"/>
              <a:t>cuál</a:t>
            </a:r>
            <a:r>
              <a:rPr lang="en"/>
              <a:t> modelo se ajusta mejor a la forma de mis datos, todos estos son aprendizajes valiosos y de los que me siento orgullosa.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Los resultados de mi </a:t>
            </a:r>
            <a:r>
              <a:rPr lang="en"/>
              <a:t>investigación</a:t>
            </a:r>
            <a:r>
              <a:rPr lang="en"/>
              <a:t> hicieron que de hecho se </a:t>
            </a:r>
            <a:r>
              <a:rPr lang="en"/>
              <a:t>proporcionará</a:t>
            </a:r>
            <a:r>
              <a:rPr lang="en"/>
              <a:t> al equipo con más </a:t>
            </a:r>
            <a:r>
              <a:rPr lang="en"/>
              <a:t>información</a:t>
            </a:r>
            <a:r>
              <a:rPr lang="en"/>
              <a:t> para poder seguir trabajando con el banco, cosa en la cual no pude participar porque fui movida a otro proyecto con una joyería internacional que </a:t>
            </a:r>
            <a:r>
              <a:rPr lang="en"/>
              <a:t>también</a:t>
            </a:r>
            <a:r>
              <a:rPr lang="en"/>
              <a:t> es cliente de EXL.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5"/>
          <p:cNvSpPr txBox="1"/>
          <p:nvPr>
            <p:ph type="title"/>
          </p:nvPr>
        </p:nvSpPr>
        <p:spPr>
          <a:xfrm>
            <a:off x="2347938" y="540000"/>
            <a:ext cx="4448100" cy="105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 :)</a:t>
            </a:r>
            <a:endParaRPr/>
          </a:p>
        </p:txBody>
      </p:sp>
      <p:sp>
        <p:nvSpPr>
          <p:cNvPr id="494" name="Google Shape;494;p55"/>
          <p:cNvSpPr txBox="1"/>
          <p:nvPr>
            <p:ph idx="1" type="subTitle"/>
          </p:nvPr>
        </p:nvSpPr>
        <p:spPr>
          <a:xfrm>
            <a:off x="2347900" y="1847100"/>
            <a:ext cx="4448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Medea Sachse</a:t>
            </a:r>
            <a:endParaRPr b="1"/>
          </a:p>
          <a:p>
            <a:pPr indent="0" lvl="0" marL="0" rtl="0" algn="ctr">
              <a:spcBef>
                <a:spcPts val="0"/>
              </a:spcBef>
              <a:spcAft>
                <a:spcPts val="0"/>
              </a:spcAft>
              <a:buNone/>
            </a:pPr>
            <a:r>
              <a:rPr lang="en"/>
              <a:t>5587755017</a:t>
            </a:r>
            <a:endParaRPr/>
          </a:p>
          <a:p>
            <a:pPr indent="0" lvl="0" marL="0" rtl="0" algn="ctr">
              <a:spcBef>
                <a:spcPts val="0"/>
              </a:spcBef>
              <a:spcAft>
                <a:spcPts val="0"/>
              </a:spcAft>
              <a:buNone/>
            </a:pPr>
            <a:r>
              <a:rPr lang="en"/>
              <a:t>https://www.linkedin.com/in/medea-sachse-6a5367230/</a:t>
            </a:r>
            <a:endParaRPr/>
          </a:p>
        </p:txBody>
      </p:sp>
      <p:sp>
        <p:nvSpPr>
          <p:cNvPr id="495" name="Google Shape;495;p55"/>
          <p:cNvSpPr txBox="1"/>
          <p:nvPr/>
        </p:nvSpPr>
        <p:spPr>
          <a:xfrm>
            <a:off x="2561650" y="4229925"/>
            <a:ext cx="4020600" cy="374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Golos Text"/>
                <a:ea typeface="Golos Text"/>
                <a:cs typeface="Golos Text"/>
                <a:sym typeface="Golos Text"/>
              </a:rPr>
              <a:t>Please keep this slide for attribution</a:t>
            </a:r>
            <a:endParaRPr sz="1200">
              <a:solidFill>
                <a:schemeClr val="dk1"/>
              </a:solidFill>
              <a:latin typeface="Golos Text"/>
              <a:ea typeface="Golos Text"/>
              <a:cs typeface="Golos Text"/>
              <a:sym typeface="Golos Text"/>
            </a:endParaRPr>
          </a:p>
        </p:txBody>
      </p:sp>
      <p:sp>
        <p:nvSpPr>
          <p:cNvPr id="496" name="Google Shape;496;p55"/>
          <p:cNvSpPr/>
          <p:nvPr/>
        </p:nvSpPr>
        <p:spPr>
          <a:xfrm flipH="1" rot="10800000">
            <a:off x="6582350" y="-868575"/>
            <a:ext cx="1963800" cy="1963800"/>
          </a:xfrm>
          <a:prstGeom prst="donut">
            <a:avLst>
              <a:gd fmla="val 1843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55"/>
          <p:cNvGrpSpPr/>
          <p:nvPr/>
        </p:nvGrpSpPr>
        <p:grpSpPr>
          <a:xfrm flipH="1" rot="10800000">
            <a:off x="8012000" y="720375"/>
            <a:ext cx="778050" cy="564500"/>
            <a:chOff x="7787100" y="4220750"/>
            <a:chExt cx="778050" cy="564500"/>
          </a:xfrm>
        </p:grpSpPr>
        <p:sp>
          <p:nvSpPr>
            <p:cNvPr id="498" name="Google Shape;498;p55"/>
            <p:cNvSpPr/>
            <p:nvPr/>
          </p:nvSpPr>
          <p:spPr>
            <a:xfrm>
              <a:off x="7787100" y="46643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5"/>
            <p:cNvSpPr/>
            <p:nvPr/>
          </p:nvSpPr>
          <p:spPr>
            <a:xfrm>
              <a:off x="8006150" y="46643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5"/>
            <p:cNvSpPr/>
            <p:nvPr/>
          </p:nvSpPr>
          <p:spPr>
            <a:xfrm>
              <a:off x="8225200" y="46643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5"/>
            <p:cNvSpPr/>
            <p:nvPr/>
          </p:nvSpPr>
          <p:spPr>
            <a:xfrm>
              <a:off x="8444250" y="46643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5"/>
            <p:cNvSpPr/>
            <p:nvPr/>
          </p:nvSpPr>
          <p:spPr>
            <a:xfrm>
              <a:off x="7891600" y="44425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5"/>
            <p:cNvSpPr/>
            <p:nvPr/>
          </p:nvSpPr>
          <p:spPr>
            <a:xfrm>
              <a:off x="8122175" y="44425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5"/>
            <p:cNvSpPr/>
            <p:nvPr/>
          </p:nvSpPr>
          <p:spPr>
            <a:xfrm>
              <a:off x="8352750" y="44425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5"/>
            <p:cNvSpPr/>
            <p:nvPr/>
          </p:nvSpPr>
          <p:spPr>
            <a:xfrm>
              <a:off x="8122175" y="4220750"/>
              <a:ext cx="120900" cy="12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55"/>
          <p:cNvSpPr/>
          <p:nvPr/>
        </p:nvSpPr>
        <p:spPr>
          <a:xfrm>
            <a:off x="8012000" y="1971310"/>
            <a:ext cx="1200886" cy="1200867"/>
          </a:xfrm>
          <a:custGeom>
            <a:rect b="b" l="l" r="r" t="t"/>
            <a:pathLst>
              <a:path extrusionOk="0" h="62537" w="62538">
                <a:moveTo>
                  <a:pt x="27191" y="22960"/>
                </a:moveTo>
                <a:lnTo>
                  <a:pt x="27191" y="0"/>
                </a:lnTo>
                <a:lnTo>
                  <a:pt x="35650" y="23867"/>
                </a:lnTo>
                <a:lnTo>
                  <a:pt x="50454" y="8761"/>
                </a:lnTo>
                <a:lnTo>
                  <a:pt x="42901" y="28096"/>
                </a:lnTo>
                <a:lnTo>
                  <a:pt x="49245" y="25679"/>
                </a:lnTo>
                <a:lnTo>
                  <a:pt x="47130" y="30815"/>
                </a:lnTo>
                <a:lnTo>
                  <a:pt x="62538" y="31118"/>
                </a:lnTo>
                <a:lnTo>
                  <a:pt x="48641" y="39275"/>
                </a:lnTo>
                <a:lnTo>
                  <a:pt x="55287" y="47432"/>
                </a:lnTo>
                <a:lnTo>
                  <a:pt x="44411" y="45015"/>
                </a:lnTo>
                <a:lnTo>
                  <a:pt x="44713" y="59818"/>
                </a:lnTo>
                <a:lnTo>
                  <a:pt x="35650" y="47130"/>
                </a:lnTo>
                <a:lnTo>
                  <a:pt x="30816" y="57402"/>
                </a:lnTo>
                <a:lnTo>
                  <a:pt x="28097" y="46223"/>
                </a:lnTo>
                <a:lnTo>
                  <a:pt x="5741" y="62537"/>
                </a:lnTo>
                <a:lnTo>
                  <a:pt x="19336" y="41994"/>
                </a:lnTo>
                <a:lnTo>
                  <a:pt x="4532" y="41692"/>
                </a:lnTo>
                <a:lnTo>
                  <a:pt x="19034" y="35649"/>
                </a:lnTo>
                <a:lnTo>
                  <a:pt x="0" y="31118"/>
                </a:lnTo>
                <a:lnTo>
                  <a:pt x="20242" y="27794"/>
                </a:lnTo>
                <a:lnTo>
                  <a:pt x="5439" y="10876"/>
                </a:lnTo>
                <a:close/>
              </a:path>
            </a:pathLst>
          </a:custGeom>
          <a:solidFill>
            <a:schemeClr val="lt2"/>
          </a:solidFill>
          <a:ln>
            <a:noFill/>
          </a:ln>
        </p:spPr>
      </p:sp>
      <p:sp>
        <p:nvSpPr>
          <p:cNvPr id="507" name="Google Shape;507;p55"/>
          <p:cNvSpPr/>
          <p:nvPr/>
        </p:nvSpPr>
        <p:spPr>
          <a:xfrm flipH="1" rot="10800000">
            <a:off x="582567" y="0"/>
            <a:ext cx="474300" cy="1281000"/>
          </a:xfrm>
          <a:prstGeom prst="round2SameRect">
            <a:avLst>
              <a:gd fmla="val 50000"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Datos &amp; Instrucciones</a:t>
            </a:r>
            <a:endParaRPr/>
          </a:p>
          <a:p>
            <a:pPr indent="0" lvl="0" marL="0" rtl="0" algn="ctr">
              <a:spcBef>
                <a:spcPts val="0"/>
              </a:spcBef>
              <a:spcAft>
                <a:spcPts val="0"/>
              </a:spcAft>
              <a:buNone/>
            </a:pPr>
            <a:r>
              <a:t/>
            </a:r>
            <a:endParaRPr/>
          </a:p>
        </p:txBody>
      </p:sp>
      <p:sp>
        <p:nvSpPr>
          <p:cNvPr id="291" name="Google Shape;291;p23"/>
          <p:cNvSpPr txBox="1"/>
          <p:nvPr>
            <p:ph idx="4294967295" type="body"/>
          </p:nvPr>
        </p:nvSpPr>
        <p:spPr>
          <a:xfrm>
            <a:off x="1022250" y="1435425"/>
            <a:ext cx="7099500" cy="2647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Se </a:t>
            </a:r>
            <a:r>
              <a:rPr lang="en"/>
              <a:t>proporcionó</a:t>
            </a:r>
            <a:r>
              <a:rPr lang="en"/>
              <a:t> un CSV con 34 </a:t>
            </a:r>
            <a:r>
              <a:rPr lang="en"/>
              <a:t>columnas y 981 entradas</a:t>
            </a:r>
            <a:r>
              <a:rPr lang="en"/>
              <a:t> en las cuales se especifican las </a:t>
            </a:r>
            <a:r>
              <a:rPr lang="en"/>
              <a:t>características</a:t>
            </a:r>
            <a:r>
              <a:rPr lang="en"/>
              <a:t> de departamentos nuevos a la venta en la ciudad de méxico. </a:t>
            </a:r>
            <a:r>
              <a:rPr b="1" lang="en"/>
              <a:t>Se busca explicar los factores que más influyen en el costo por metro cuadrado.</a:t>
            </a:r>
            <a:endParaRPr b="1"/>
          </a:p>
          <a:p>
            <a:pPr indent="0" lvl="0" marL="0" rtl="0" algn="just">
              <a:lnSpc>
                <a:spcPct val="115000"/>
              </a:lnSpc>
              <a:spcBef>
                <a:spcPts val="0"/>
              </a:spcBef>
              <a:spcAft>
                <a:spcPts val="0"/>
              </a:spcAft>
              <a:buNone/>
            </a:pPr>
            <a:r>
              <a:t/>
            </a:r>
            <a:endParaRPr b="1"/>
          </a:p>
          <a:p>
            <a:pPr indent="0" lvl="0" marL="0" rtl="0" algn="just">
              <a:lnSpc>
                <a:spcPct val="115000"/>
              </a:lnSpc>
              <a:spcBef>
                <a:spcPts val="0"/>
              </a:spcBef>
              <a:spcAft>
                <a:spcPts val="0"/>
              </a:spcAft>
              <a:buNone/>
            </a:pPr>
            <a:r>
              <a:rPr lang="en"/>
              <a:t>A</a:t>
            </a:r>
            <a:r>
              <a:rPr lang="en"/>
              <a:t> partir de esto, se </a:t>
            </a:r>
            <a:r>
              <a:rPr lang="en"/>
              <a:t>realizó</a:t>
            </a:r>
            <a:r>
              <a:rPr lang="en"/>
              <a:t> un </a:t>
            </a:r>
            <a:r>
              <a:rPr lang="en"/>
              <a:t>análisis</a:t>
            </a:r>
            <a:r>
              <a:rPr lang="en"/>
              <a:t> preliminar donde se removieron todas las </a:t>
            </a:r>
            <a:r>
              <a:rPr lang="en"/>
              <a:t>instancias</a:t>
            </a:r>
            <a:r>
              <a:rPr lang="en"/>
              <a:t> de departamentos fuera de CDMX, entradas incompletas o inconsistentes y  aquellas columnas redundantes o que no </a:t>
            </a:r>
            <a:r>
              <a:rPr lang="en"/>
              <a:t>aportan</a:t>
            </a:r>
            <a:r>
              <a:rPr lang="en"/>
              <a:t> </a:t>
            </a:r>
            <a:r>
              <a:rPr lang="en"/>
              <a:t>información relevante a este </a:t>
            </a:r>
            <a:r>
              <a:rPr lang="en"/>
              <a:t> </a:t>
            </a:r>
            <a:r>
              <a:rPr lang="en"/>
              <a:t>análisis en particular.</a:t>
            </a:r>
            <a:endParaRPr/>
          </a:p>
        </p:txBody>
      </p:sp>
      <p:sp>
        <p:nvSpPr>
          <p:cNvPr id="292" name="Google Shape;292;p23"/>
          <p:cNvSpPr/>
          <p:nvPr/>
        </p:nvSpPr>
        <p:spPr>
          <a:xfrm>
            <a:off x="476075" y="3862500"/>
            <a:ext cx="474300" cy="1281000"/>
          </a:xfrm>
          <a:prstGeom prst="round2SameRect">
            <a:avLst>
              <a:gd fmla="val 50000"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Datos &amp; Instrucciones</a:t>
            </a:r>
            <a:endParaRPr/>
          </a:p>
        </p:txBody>
      </p:sp>
      <p:sp>
        <p:nvSpPr>
          <p:cNvPr id="298" name="Google Shape;298;p24"/>
          <p:cNvSpPr txBox="1"/>
          <p:nvPr>
            <p:ph idx="4294967295" type="body"/>
          </p:nvPr>
        </p:nvSpPr>
        <p:spPr>
          <a:xfrm>
            <a:off x="1022250" y="1435425"/>
            <a:ext cx="7099500" cy="2647200"/>
          </a:xfrm>
          <a:prstGeom prst="rect">
            <a:avLst/>
          </a:prstGeom>
          <a:no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Las columnas con las que se propuso iniciar el </a:t>
            </a:r>
            <a:r>
              <a:rPr lang="en"/>
              <a:t>análisis</a:t>
            </a:r>
            <a:r>
              <a:rPr lang="en"/>
              <a:t> fueron las siguientes:</a:t>
            </a:r>
            <a:endParaRPr/>
          </a:p>
          <a:p>
            <a:pPr indent="0" lvl="0" marL="0" rtl="0" algn="just">
              <a:lnSpc>
                <a:spcPct val="115000"/>
              </a:lnSpc>
              <a:spcBef>
                <a:spcPts val="0"/>
              </a:spcBef>
              <a:spcAft>
                <a:spcPts val="0"/>
              </a:spcAft>
              <a:buNone/>
            </a:pPr>
            <a:r>
              <a:t/>
            </a:r>
            <a:endParaRPr sz="1150">
              <a:solidFill>
                <a:srgbClr val="FFFFFF"/>
              </a:solidFill>
              <a:highlight>
                <a:srgbClr val="111111"/>
              </a:highlight>
              <a:latin typeface="Arial"/>
              <a:ea typeface="Arial"/>
              <a:cs typeface="Arial"/>
              <a:sym typeface="Arial"/>
            </a:endParaRPr>
          </a:p>
          <a:p>
            <a:pPr indent="0" lvl="0" marL="0" rtl="0" algn="just">
              <a:lnSpc>
                <a:spcPct val="115000"/>
              </a:lnSpc>
              <a:spcBef>
                <a:spcPts val="0"/>
              </a:spcBef>
              <a:spcAft>
                <a:spcPts val="0"/>
              </a:spcAft>
              <a:buNone/>
            </a:pPr>
            <a:r>
              <a:rPr lang="en" sz="1450">
                <a:latin typeface="Arial"/>
                <a:ea typeface="Arial"/>
                <a:cs typeface="Arial"/>
                <a:sym typeface="Arial"/>
              </a:rPr>
              <a:t>C</a:t>
            </a:r>
            <a:r>
              <a:rPr lang="en" sz="1450">
                <a:latin typeface="Arial"/>
                <a:ea typeface="Arial"/>
                <a:cs typeface="Arial"/>
                <a:sym typeface="Arial"/>
              </a:rPr>
              <a:t>olonia, Vendedor, Días desde la publicación, Amenidades, Baños, Sótanos, Lugares de estacionamiento, Número de recámaras, Metros cuadrados, Precio del departamento, y Precio por metro cuadrado.</a:t>
            </a:r>
            <a:endParaRPr sz="1450">
              <a:latin typeface="Arial"/>
              <a:ea typeface="Arial"/>
              <a:cs typeface="Arial"/>
              <a:sym typeface="Arial"/>
            </a:endParaRPr>
          </a:p>
          <a:p>
            <a:pPr indent="0" lvl="0" marL="0" rtl="0" algn="just">
              <a:lnSpc>
                <a:spcPct val="115000"/>
              </a:lnSpc>
              <a:spcBef>
                <a:spcPts val="0"/>
              </a:spcBef>
              <a:spcAft>
                <a:spcPts val="0"/>
              </a:spcAft>
              <a:buNone/>
            </a:pPr>
            <a:r>
              <a:t/>
            </a:r>
            <a:endParaRPr sz="1450">
              <a:latin typeface="Arial"/>
              <a:ea typeface="Arial"/>
              <a:cs typeface="Arial"/>
              <a:sym typeface="Arial"/>
            </a:endParaRPr>
          </a:p>
          <a:p>
            <a:pPr indent="0" lvl="0" marL="0" rtl="0" algn="just">
              <a:lnSpc>
                <a:spcPct val="115000"/>
              </a:lnSpc>
              <a:spcBef>
                <a:spcPts val="0"/>
              </a:spcBef>
              <a:spcAft>
                <a:spcPts val="0"/>
              </a:spcAft>
              <a:buNone/>
            </a:pPr>
            <a:r>
              <a:rPr lang="en" sz="1450">
                <a:latin typeface="Arial"/>
                <a:ea typeface="Arial"/>
                <a:cs typeface="Arial"/>
                <a:sym typeface="Arial"/>
              </a:rPr>
              <a:t>Las Variables Colonia y Vendedor son variables </a:t>
            </a:r>
            <a:r>
              <a:rPr lang="en" sz="1450">
                <a:latin typeface="Arial"/>
                <a:ea typeface="Arial"/>
                <a:cs typeface="Arial"/>
                <a:sym typeface="Arial"/>
              </a:rPr>
              <a:t>categóricas</a:t>
            </a:r>
            <a:r>
              <a:rPr lang="en" sz="1450">
                <a:latin typeface="Arial"/>
                <a:ea typeface="Arial"/>
                <a:cs typeface="Arial"/>
                <a:sym typeface="Arial"/>
              </a:rPr>
              <a:t>, por lo que sus dummies son creados para el modelado.</a:t>
            </a:r>
            <a:endParaRPr sz="1450">
              <a:latin typeface="Arial"/>
              <a:ea typeface="Arial"/>
              <a:cs typeface="Arial"/>
              <a:sym typeface="Arial"/>
            </a:endParaRPr>
          </a:p>
          <a:p>
            <a:pPr indent="0" lvl="0" marL="0" rtl="0" algn="just">
              <a:lnSpc>
                <a:spcPct val="115000"/>
              </a:lnSpc>
              <a:spcBef>
                <a:spcPts val="0"/>
              </a:spcBef>
              <a:spcAft>
                <a:spcPts val="0"/>
              </a:spcAft>
              <a:buNone/>
            </a:pPr>
            <a:r>
              <a:t/>
            </a:r>
            <a:endParaRPr sz="1450">
              <a:latin typeface="Arial"/>
              <a:ea typeface="Arial"/>
              <a:cs typeface="Arial"/>
              <a:sym typeface="Arial"/>
            </a:endParaRPr>
          </a:p>
          <a:p>
            <a:pPr indent="0" lvl="0" marL="0" rtl="0" algn="just">
              <a:lnSpc>
                <a:spcPct val="115000"/>
              </a:lnSpc>
              <a:spcBef>
                <a:spcPts val="0"/>
              </a:spcBef>
              <a:spcAft>
                <a:spcPts val="0"/>
              </a:spcAft>
              <a:buNone/>
            </a:pPr>
            <a:r>
              <a:t/>
            </a:r>
            <a:endParaRPr sz="1450">
              <a:latin typeface="Arial"/>
              <a:ea typeface="Arial"/>
              <a:cs typeface="Arial"/>
              <a:sym typeface="Arial"/>
            </a:endParaRPr>
          </a:p>
        </p:txBody>
      </p:sp>
      <p:sp>
        <p:nvSpPr>
          <p:cNvPr id="299" name="Google Shape;299;p24"/>
          <p:cNvSpPr/>
          <p:nvPr/>
        </p:nvSpPr>
        <p:spPr>
          <a:xfrm>
            <a:off x="476075" y="3862500"/>
            <a:ext cx="474300" cy="1281000"/>
          </a:xfrm>
          <a:prstGeom prst="round2SameRect">
            <a:avLst>
              <a:gd fmla="val 50000" name="adj1"/>
              <a:gd fmla="val 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5"/>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Visualización</a:t>
            </a:r>
            <a:r>
              <a:rPr lang="en"/>
              <a:t> y Procesado</a:t>
            </a:r>
            <a:endParaRPr/>
          </a:p>
        </p:txBody>
      </p:sp>
      <p:sp>
        <p:nvSpPr>
          <p:cNvPr id="305" name="Google Shape;305;p25"/>
          <p:cNvSpPr txBox="1"/>
          <p:nvPr>
            <p:ph idx="4294967295" type="body"/>
          </p:nvPr>
        </p:nvSpPr>
        <p:spPr>
          <a:xfrm>
            <a:off x="1022250" y="1338500"/>
            <a:ext cx="7099500" cy="2875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Se </a:t>
            </a:r>
            <a:r>
              <a:rPr lang="en"/>
              <a:t>realizó</a:t>
            </a:r>
            <a:r>
              <a:rPr lang="en"/>
              <a:t> un plot inicial de todas las variables, las </a:t>
            </a:r>
            <a:r>
              <a:rPr lang="en"/>
              <a:t>gráficas</a:t>
            </a:r>
            <a:r>
              <a:rPr lang="en"/>
              <a:t> de cada una de las variables se encuentran en el Jupyter Notebook asociado a este trabajo, por ahora nos </a:t>
            </a:r>
            <a:r>
              <a:rPr lang="en"/>
              <a:t>fijamos</a:t>
            </a:r>
            <a:r>
              <a:rPr lang="en"/>
              <a:t> en 3 </a:t>
            </a:r>
            <a:r>
              <a:rPr lang="en"/>
              <a:t>gráficas</a:t>
            </a:r>
            <a:r>
              <a:rPr lang="en"/>
              <a:t> que inicialmente </a:t>
            </a:r>
            <a:r>
              <a:rPr lang="en"/>
              <a:t>tenían</a:t>
            </a:r>
            <a:r>
              <a:rPr lang="en"/>
              <a:t> datos sin sentido:</a:t>
            </a:r>
            <a:endParaRPr/>
          </a:p>
          <a:p>
            <a:pPr indent="0" lvl="0" marL="0" rtl="0" algn="just">
              <a:lnSpc>
                <a:spcPct val="115000"/>
              </a:lnSpc>
              <a:spcBef>
                <a:spcPts val="0"/>
              </a:spcBef>
              <a:spcAft>
                <a:spcPts val="0"/>
              </a:spcAft>
              <a:buNone/>
            </a:pPr>
            <a:r>
              <a:t/>
            </a:r>
            <a:endParaRPr/>
          </a:p>
          <a:p>
            <a:pPr indent="-317500" lvl="0" marL="457200" rtl="0" algn="just">
              <a:lnSpc>
                <a:spcPct val="115000"/>
              </a:lnSpc>
              <a:spcBef>
                <a:spcPts val="0"/>
              </a:spcBef>
              <a:spcAft>
                <a:spcPts val="0"/>
              </a:spcAft>
              <a:buSzPts val="1400"/>
              <a:buChar char="-"/>
            </a:pPr>
            <a:r>
              <a:rPr b="1" lang="en"/>
              <a:t>Número de baños: </a:t>
            </a:r>
            <a:r>
              <a:rPr lang="en"/>
              <a:t>tiene una instancia de un departamento con 23 baños</a:t>
            </a:r>
            <a:endParaRPr/>
          </a:p>
          <a:p>
            <a:pPr indent="-317500" lvl="0" marL="457200" rtl="0" algn="just">
              <a:lnSpc>
                <a:spcPct val="115000"/>
              </a:lnSpc>
              <a:spcBef>
                <a:spcPts val="0"/>
              </a:spcBef>
              <a:spcAft>
                <a:spcPts val="0"/>
              </a:spcAft>
              <a:buSzPts val="1400"/>
              <a:buChar char="-"/>
            </a:pPr>
            <a:r>
              <a:rPr b="1" lang="en"/>
              <a:t>Días desde la </a:t>
            </a:r>
            <a:r>
              <a:rPr b="1" lang="en"/>
              <a:t>publicación: </a:t>
            </a:r>
            <a:r>
              <a:rPr lang="en"/>
              <a:t>Numerosas instancias con más de 700 días de publicación en departamentos de menos de 1 año de edad </a:t>
            </a:r>
            <a:endParaRPr/>
          </a:p>
          <a:p>
            <a:pPr indent="-317500" lvl="0" marL="457200" rtl="0" algn="just">
              <a:lnSpc>
                <a:spcPct val="115000"/>
              </a:lnSpc>
              <a:spcBef>
                <a:spcPts val="0"/>
              </a:spcBef>
              <a:spcAft>
                <a:spcPts val="0"/>
              </a:spcAft>
              <a:buSzPts val="1400"/>
              <a:buChar char="-"/>
            </a:pPr>
            <a:r>
              <a:rPr b="1" lang="en"/>
              <a:t>Metros cuadrados: </a:t>
            </a:r>
            <a:r>
              <a:rPr lang="en"/>
              <a:t>Instancia de un departamento de 7000m2</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
              <a:t>A </a:t>
            </a:r>
            <a:r>
              <a:rPr lang="en"/>
              <a:t>continuación</a:t>
            </a:r>
            <a:r>
              <a:rPr lang="en"/>
              <a:t> se presenta </a:t>
            </a:r>
            <a:r>
              <a:rPr lang="en"/>
              <a:t>cómo</a:t>
            </a:r>
            <a:r>
              <a:rPr lang="en"/>
              <a:t> cambiaron estas </a:t>
            </a:r>
            <a:r>
              <a:rPr lang="en"/>
              <a:t>gráficas.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6"/>
          <p:cNvSpPr txBox="1"/>
          <p:nvPr>
            <p:ph type="title"/>
          </p:nvPr>
        </p:nvSpPr>
        <p:spPr>
          <a:xfrm>
            <a:off x="740550" y="3910025"/>
            <a:ext cx="7662900" cy="69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Número de baños</a:t>
            </a:r>
            <a:endParaRPr/>
          </a:p>
        </p:txBody>
      </p:sp>
      <p:pic>
        <p:nvPicPr>
          <p:cNvPr id="311" name="Google Shape;311;p26"/>
          <p:cNvPicPr preferRelativeResize="0"/>
          <p:nvPr/>
        </p:nvPicPr>
        <p:blipFill>
          <a:blip r:embed="rId3">
            <a:alphaModFix/>
          </a:blip>
          <a:stretch>
            <a:fillRect/>
          </a:stretch>
        </p:blipFill>
        <p:spPr>
          <a:xfrm>
            <a:off x="152400" y="152400"/>
            <a:ext cx="874395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type="title"/>
          </p:nvPr>
        </p:nvSpPr>
        <p:spPr>
          <a:xfrm>
            <a:off x="740550" y="3910025"/>
            <a:ext cx="7662900" cy="69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Número de baños</a:t>
            </a:r>
            <a:endParaRPr/>
          </a:p>
        </p:txBody>
      </p:sp>
      <p:pic>
        <p:nvPicPr>
          <p:cNvPr id="317" name="Google Shape;317;p27"/>
          <p:cNvPicPr preferRelativeResize="0"/>
          <p:nvPr/>
        </p:nvPicPr>
        <p:blipFill>
          <a:blip r:embed="rId3">
            <a:alphaModFix/>
          </a:blip>
          <a:stretch>
            <a:fillRect/>
          </a:stretch>
        </p:blipFill>
        <p:spPr>
          <a:xfrm>
            <a:off x="152400" y="152400"/>
            <a:ext cx="874395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8"/>
          <p:cNvSpPr txBox="1"/>
          <p:nvPr>
            <p:ph type="title"/>
          </p:nvPr>
        </p:nvSpPr>
        <p:spPr>
          <a:xfrm>
            <a:off x="740550" y="3910025"/>
            <a:ext cx="7662900" cy="69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Dias desde publicación</a:t>
            </a:r>
            <a:endParaRPr/>
          </a:p>
        </p:txBody>
      </p:sp>
      <p:pic>
        <p:nvPicPr>
          <p:cNvPr id="323" name="Google Shape;323;p28"/>
          <p:cNvPicPr preferRelativeResize="0"/>
          <p:nvPr/>
        </p:nvPicPr>
        <p:blipFill>
          <a:blip r:embed="rId3">
            <a:alphaModFix/>
          </a:blip>
          <a:stretch>
            <a:fillRect/>
          </a:stretch>
        </p:blipFill>
        <p:spPr>
          <a:xfrm>
            <a:off x="152400" y="152400"/>
            <a:ext cx="874395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fferent Ways of Solving a Quadratic Equation by Slidesgo">
  <a:themeElements>
    <a:clrScheme name="Simple Light">
      <a:dk1>
        <a:srgbClr val="191919"/>
      </a:dk1>
      <a:lt1>
        <a:srgbClr val="FFFFFF"/>
      </a:lt1>
      <a:dk2>
        <a:srgbClr val="42138C"/>
      </a:dk2>
      <a:lt2>
        <a:srgbClr val="FEADC2"/>
      </a:lt2>
      <a:accent1>
        <a:srgbClr val="00DDBE"/>
      </a:accent1>
      <a:accent2>
        <a:srgbClr val="EF9A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