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0" r:id="rId4"/>
    <p:sldId id="271" r:id="rId5"/>
    <p:sldId id="267" r:id="rId6"/>
    <p:sldId id="265" r:id="rId7"/>
    <p:sldId id="268" r:id="rId8"/>
    <p:sldId id="26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25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6512" y="1844824"/>
            <a:ext cx="9180512" cy="175432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chemeClr val="bg1"/>
                </a:solidFill>
              </a:rPr>
              <a:t>Структура данных</a:t>
            </a:r>
            <a:endParaRPr lang="en-US" sz="5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Segment Tree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96753"/>
            <a:ext cx="8280920" cy="27392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История:</a:t>
            </a:r>
          </a:p>
          <a:p>
            <a:r>
              <a:rPr lang="ru-RU" sz="2400" dirty="0" err="1">
                <a:solidFill>
                  <a:schemeClr val="bg1"/>
                </a:solidFill>
              </a:rPr>
              <a:t>Segment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Tree</a:t>
            </a:r>
            <a:r>
              <a:rPr lang="ru-RU" sz="2400" dirty="0">
                <a:solidFill>
                  <a:schemeClr val="bg1"/>
                </a:solidFill>
              </a:rPr>
              <a:t> была впервые предложена в 1970-х годах </a:t>
            </a:r>
            <a:r>
              <a:rPr lang="ru-RU" sz="2400" dirty="0" err="1">
                <a:solidFill>
                  <a:schemeClr val="bg1"/>
                </a:solidFill>
              </a:rPr>
              <a:t>Бернхардом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Гертнером</a:t>
            </a:r>
            <a:r>
              <a:rPr lang="ru-RU" sz="2400" dirty="0">
                <a:solidFill>
                  <a:schemeClr val="bg1"/>
                </a:solidFill>
              </a:rPr>
              <a:t> и широко использовалась в алгоритмах для решения различных задач, связанных с обработкой диапазонов на массивах, таких как поиск минимума/максимума, суммирование, обновление диапазона и т.д.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96753"/>
            <a:ext cx="8280920" cy="38472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Основной принцип работы(1).</a:t>
            </a:r>
            <a:endParaRPr lang="ru-RU" sz="2800" b="1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Построение дерева:</a:t>
            </a:r>
          </a:p>
          <a:p>
            <a:r>
              <a:rPr lang="ru-RU" sz="2400" dirty="0">
                <a:solidFill>
                  <a:schemeClr val="bg1"/>
                </a:solidFill>
              </a:rPr>
              <a:t>   - Исходный массив разбивается на несекущиеся отрезки (сегменты), которые образуют листья дерева.</a:t>
            </a:r>
          </a:p>
          <a:p>
            <a:r>
              <a:rPr lang="ru-RU" sz="2400" dirty="0">
                <a:solidFill>
                  <a:schemeClr val="bg1"/>
                </a:solidFill>
              </a:rPr>
              <a:t>   - Внутренние узлы дерева хранят информацию (например, минимум, максимум или сумму) об объединении своих дочерних отрезков.</a:t>
            </a:r>
          </a:p>
          <a:p>
            <a:r>
              <a:rPr lang="ru-RU" sz="2400" dirty="0">
                <a:solidFill>
                  <a:schemeClr val="bg1"/>
                </a:solidFill>
              </a:rPr>
              <a:t>   - Построение дерева выполняется рекурсивно, начиная с листьев и объединяя информацию снизу вверх.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13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96753"/>
            <a:ext cx="8280920" cy="53245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Основной принцип работы(2-3).</a:t>
            </a:r>
            <a:endParaRPr lang="ru-RU" sz="2800" b="1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2. Запросы:</a:t>
            </a:r>
          </a:p>
          <a:p>
            <a:r>
              <a:rPr lang="ru-RU" sz="2400" dirty="0">
                <a:solidFill>
                  <a:schemeClr val="bg1"/>
                </a:solidFill>
              </a:rPr>
              <a:t>   - Для ответа на запрос (например, поиск минимума, максимума или суммы) в заданном диапазоне, алгоритм спускается вниз по дереву, выбирая только те узлы, которые пересекаются с запрашиваемым диапазоном.</a:t>
            </a:r>
          </a:p>
          <a:p>
            <a:r>
              <a:rPr lang="ru-RU" sz="2400" dirty="0">
                <a:solidFill>
                  <a:schemeClr val="bg1"/>
                </a:solidFill>
              </a:rPr>
              <a:t>   - Во время спуска по дереву, информация из узлов объединяется, чтобы получить ответ на запрос.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3. Обновление:</a:t>
            </a:r>
          </a:p>
          <a:p>
            <a:r>
              <a:rPr lang="ru-RU" sz="2400" dirty="0">
                <a:solidFill>
                  <a:schemeClr val="bg1"/>
                </a:solidFill>
              </a:rPr>
              <a:t>   - Для обновления элемента в исходном массиве, необходимо обновить все узлы, в которые входит этот элемент, начиная от листа и двигаясь вверх до корня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5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96753"/>
            <a:ext cx="8280920" cy="526297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Плюсы </a:t>
            </a:r>
            <a:r>
              <a:rPr lang="ru-RU" sz="2400" b="1" dirty="0" err="1">
                <a:solidFill>
                  <a:schemeClr val="bg1"/>
                </a:solidFill>
              </a:rPr>
              <a:t>Segment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b="1" dirty="0" err="1">
                <a:solidFill>
                  <a:schemeClr val="bg1"/>
                </a:solidFill>
              </a:rPr>
              <a:t>Tree</a:t>
            </a:r>
            <a:r>
              <a:rPr lang="ru-RU" sz="2400" b="1" dirty="0">
                <a:solidFill>
                  <a:schemeClr val="bg1"/>
                </a:solidFill>
              </a:rPr>
              <a:t>:</a:t>
            </a:r>
          </a:p>
          <a:p>
            <a:r>
              <a:rPr lang="ru-RU" sz="2400" dirty="0">
                <a:solidFill>
                  <a:schemeClr val="bg1"/>
                </a:solidFill>
              </a:rPr>
              <a:t>1. Эффективность: </a:t>
            </a:r>
            <a:r>
              <a:rPr lang="ru-RU" sz="2400" dirty="0" err="1">
                <a:solidFill>
                  <a:schemeClr val="bg1"/>
                </a:solidFill>
              </a:rPr>
              <a:t>Segment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Tree</a:t>
            </a:r>
            <a:r>
              <a:rPr lang="ru-RU" sz="2400" dirty="0">
                <a:solidFill>
                  <a:schemeClr val="bg1"/>
                </a:solidFill>
              </a:rPr>
              <a:t> позволяет выполнять операции над диапазонами с логарифмической временной сложностью O(</a:t>
            </a:r>
            <a:r>
              <a:rPr lang="ru-RU" sz="2400" dirty="0" err="1">
                <a:solidFill>
                  <a:schemeClr val="bg1"/>
                </a:solidFill>
              </a:rPr>
              <a:t>log</a:t>
            </a:r>
            <a:r>
              <a:rPr lang="ru-RU" sz="2400" dirty="0">
                <a:solidFill>
                  <a:schemeClr val="bg1"/>
                </a:solidFill>
              </a:rPr>
              <a:t> n), где n - размер массива.</a:t>
            </a:r>
          </a:p>
          <a:p>
            <a:r>
              <a:rPr lang="ru-RU" sz="2400" dirty="0">
                <a:solidFill>
                  <a:schemeClr val="bg1"/>
                </a:solidFill>
              </a:rPr>
              <a:t>2. Гибкость: </a:t>
            </a:r>
            <a:r>
              <a:rPr lang="ru-RU" sz="2400" dirty="0" err="1">
                <a:solidFill>
                  <a:schemeClr val="bg1"/>
                </a:solidFill>
              </a:rPr>
              <a:t>Segment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Tree</a:t>
            </a:r>
            <a:r>
              <a:rPr lang="ru-RU" sz="2400" dirty="0">
                <a:solidFill>
                  <a:schemeClr val="bg1"/>
                </a:solidFill>
              </a:rPr>
              <a:t> можно адаптировать для решения широкого спектра задач, связанных с диапазонами, таких как поиск минимума, максимума, суммирования, обновления и т.д.</a:t>
            </a:r>
          </a:p>
          <a:p>
            <a:r>
              <a:rPr lang="ru-RU" sz="2400" dirty="0">
                <a:solidFill>
                  <a:schemeClr val="bg1"/>
                </a:solidFill>
              </a:rPr>
              <a:t>3. Динамичность: </a:t>
            </a:r>
            <a:r>
              <a:rPr lang="ru-RU" sz="2400" dirty="0" err="1">
                <a:solidFill>
                  <a:schemeClr val="bg1"/>
                </a:solidFill>
              </a:rPr>
              <a:t>Segment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Tree</a:t>
            </a:r>
            <a:r>
              <a:rPr lang="ru-RU" sz="2400" dirty="0">
                <a:solidFill>
                  <a:schemeClr val="bg1"/>
                </a:solidFill>
              </a:rPr>
              <a:t> поддерживает эффективное обновление элементов в массиве, что делает ее подходящей для динамических сценариев.</a:t>
            </a:r>
          </a:p>
          <a:p>
            <a:r>
              <a:rPr lang="ru-RU" sz="2400" dirty="0">
                <a:solidFill>
                  <a:schemeClr val="bg1"/>
                </a:solidFill>
              </a:rPr>
              <a:t>4. Эффективное использование памяти: </a:t>
            </a:r>
            <a:r>
              <a:rPr lang="ru-RU" sz="2400" dirty="0" err="1">
                <a:solidFill>
                  <a:schemeClr val="bg1"/>
                </a:solidFill>
              </a:rPr>
              <a:t>Segment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Tree</a:t>
            </a:r>
            <a:r>
              <a:rPr lang="ru-RU" sz="2400" dirty="0">
                <a:solidFill>
                  <a:schemeClr val="bg1"/>
                </a:solidFill>
              </a:rPr>
              <a:t> требует O(n) дополнительной памяти для хранения, что является оптимальным.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96753"/>
            <a:ext cx="8280920" cy="40934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Минусы </a:t>
            </a:r>
            <a:r>
              <a:rPr lang="ru-RU" sz="2000" b="1" dirty="0" err="1">
                <a:solidFill>
                  <a:schemeClr val="bg1"/>
                </a:solidFill>
              </a:rPr>
              <a:t>Segment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Tree</a:t>
            </a:r>
            <a:r>
              <a:rPr lang="ru-RU" sz="2000" b="1" dirty="0">
                <a:solidFill>
                  <a:schemeClr val="bg1"/>
                </a:solidFill>
              </a:rPr>
              <a:t>:</a:t>
            </a:r>
          </a:p>
          <a:p>
            <a:r>
              <a:rPr lang="ru-RU" sz="2000" dirty="0">
                <a:solidFill>
                  <a:schemeClr val="bg1"/>
                </a:solidFill>
              </a:rPr>
              <a:t>1. Сложность реализации: Построение и реализация </a:t>
            </a:r>
            <a:r>
              <a:rPr lang="ru-RU" sz="2000" dirty="0" err="1">
                <a:solidFill>
                  <a:schemeClr val="bg1"/>
                </a:solidFill>
              </a:rPr>
              <a:t>Segment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Tree</a:t>
            </a:r>
            <a:r>
              <a:rPr lang="ru-RU" sz="2000" dirty="0">
                <a:solidFill>
                  <a:schemeClr val="bg1"/>
                </a:solidFill>
              </a:rPr>
              <a:t> требуют более сложного кода по сравнению с другими простыми структурами данных, такими как массивы или связные списки.</a:t>
            </a:r>
          </a:p>
          <a:p>
            <a:r>
              <a:rPr lang="ru-RU" sz="2000" dirty="0">
                <a:solidFill>
                  <a:schemeClr val="bg1"/>
                </a:solidFill>
              </a:rPr>
              <a:t>2. Ограничения на тип данных: </a:t>
            </a:r>
            <a:r>
              <a:rPr lang="ru-RU" sz="2000" dirty="0" err="1">
                <a:solidFill>
                  <a:schemeClr val="bg1"/>
                </a:solidFill>
              </a:rPr>
              <a:t>Segment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Tree</a:t>
            </a:r>
            <a:r>
              <a:rPr lang="ru-RU" sz="2000" dirty="0">
                <a:solidFill>
                  <a:schemeClr val="bg1"/>
                </a:solidFill>
              </a:rPr>
              <a:t>, как правило, работает с числовыми значениями и может быть менее эффективной для работы с другими типами данных, таких как строки или объекты.</a:t>
            </a:r>
          </a:p>
          <a:p>
            <a:r>
              <a:rPr lang="ru-RU" sz="2000" dirty="0">
                <a:solidFill>
                  <a:schemeClr val="bg1"/>
                </a:solidFill>
              </a:rPr>
              <a:t>3. Начальное построение: Построение </a:t>
            </a:r>
            <a:r>
              <a:rPr lang="ru-RU" sz="2000" dirty="0" err="1">
                <a:solidFill>
                  <a:schemeClr val="bg1"/>
                </a:solidFill>
              </a:rPr>
              <a:t>Segment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Tree</a:t>
            </a:r>
            <a:r>
              <a:rPr lang="ru-RU" sz="2000" dirty="0">
                <a:solidFill>
                  <a:schemeClr val="bg1"/>
                </a:solidFill>
              </a:rPr>
              <a:t> из исходного массива имеет сложность O(n), где n - размер массива, что может быть значительно медленнее, чем простое сканирование массива.</a:t>
            </a:r>
          </a:p>
          <a:p>
            <a:r>
              <a:rPr lang="ru-RU" sz="2000" dirty="0">
                <a:solidFill>
                  <a:schemeClr val="bg1"/>
                </a:solidFill>
              </a:rPr>
              <a:t>4. Ограничение размера: Размер </a:t>
            </a:r>
            <a:r>
              <a:rPr lang="ru-RU" sz="2000" dirty="0" err="1">
                <a:solidFill>
                  <a:schemeClr val="bg1"/>
                </a:solidFill>
              </a:rPr>
              <a:t>Segment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Tree</a:t>
            </a:r>
            <a:r>
              <a:rPr lang="ru-RU" sz="2000" dirty="0">
                <a:solidFill>
                  <a:schemeClr val="bg1"/>
                </a:solidFill>
              </a:rPr>
              <a:t> ограничен максимальным размером массива, что может привести к проблемам с памятью для очень больших массивов.</a:t>
            </a:r>
          </a:p>
        </p:txBody>
      </p:sp>
    </p:spTree>
    <p:extLst>
      <p:ext uri="{BB962C8B-B14F-4D97-AF65-F5344CB8AC3E}">
        <p14:creationId xmlns:p14="http://schemas.microsoft.com/office/powerpoint/2010/main" val="14976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96753"/>
            <a:ext cx="8280920" cy="41549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Применимость:</a:t>
            </a:r>
          </a:p>
          <a:p>
            <a:r>
              <a:rPr lang="ru-RU" sz="2400" dirty="0" err="1">
                <a:solidFill>
                  <a:schemeClr val="bg1"/>
                </a:solidFill>
              </a:rPr>
              <a:t>Segment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Tree</a:t>
            </a:r>
            <a:r>
              <a:rPr lang="ru-RU" sz="2400" dirty="0">
                <a:solidFill>
                  <a:schemeClr val="bg1"/>
                </a:solidFill>
              </a:rPr>
              <a:t> особенно полезна в следующих случаях:</a:t>
            </a:r>
          </a:p>
          <a:p>
            <a:r>
              <a:rPr lang="ru-RU" sz="2400" dirty="0">
                <a:solidFill>
                  <a:schemeClr val="bg1"/>
                </a:solidFill>
              </a:rPr>
              <a:t>- Задачи, связанные с диапазонами на массивах, такие как поиск минимума/максимума, суммирование, обновление и т.д.</a:t>
            </a:r>
          </a:p>
          <a:p>
            <a:r>
              <a:rPr lang="ru-RU" sz="2400" dirty="0">
                <a:solidFill>
                  <a:schemeClr val="bg1"/>
                </a:solidFill>
              </a:rPr>
              <a:t>- Динамические сценарии, где требуется частое обновление элементов в массиве.</a:t>
            </a:r>
          </a:p>
          <a:p>
            <a:r>
              <a:rPr lang="ru-RU" sz="2400" dirty="0">
                <a:solidFill>
                  <a:schemeClr val="bg1"/>
                </a:solidFill>
              </a:rPr>
              <a:t>- Приложения, где необходима эффективная обработка запросов, связанных с диапазонами.</a:t>
            </a:r>
          </a:p>
          <a:p>
            <a:r>
              <a:rPr lang="ru-RU" sz="2400" dirty="0">
                <a:solidFill>
                  <a:schemeClr val="bg1"/>
                </a:solidFill>
              </a:rPr>
              <a:t>- Задачи, где требуется балансировка между временной и пространственной сложностью.</a:t>
            </a:r>
          </a:p>
        </p:txBody>
      </p:sp>
    </p:spTree>
    <p:extLst>
      <p:ext uri="{BB962C8B-B14F-4D97-AF65-F5344CB8AC3E}">
        <p14:creationId xmlns:p14="http://schemas.microsoft.com/office/powerpoint/2010/main" val="40015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96753"/>
            <a:ext cx="8280920" cy="22467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Таким образом, </a:t>
            </a:r>
            <a:r>
              <a:rPr lang="ru-RU" sz="2800" dirty="0" err="1">
                <a:solidFill>
                  <a:schemeClr val="bg1"/>
                </a:solidFill>
              </a:rPr>
              <a:t>Segment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Tree</a:t>
            </a:r>
            <a:r>
              <a:rPr lang="ru-RU" sz="2800" dirty="0">
                <a:solidFill>
                  <a:schemeClr val="bg1"/>
                </a:solidFill>
              </a:rPr>
              <a:t> является мощной и гибкой структурой данных, которая особенно эффективна для работы с диапазонами на массивах, но требует более сложной реализации по сравнению с простыми структурами данных.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3935958"/>
            <a:ext cx="8280920" cy="10772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GitHub</a:t>
            </a: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ru-RU" sz="3200" dirty="0" smtClean="0">
                <a:solidFill>
                  <a:schemeClr val="bg1"/>
                </a:solidFill>
              </a:rPr>
              <a:t>кто смотрит поставьте звездочку…)</a:t>
            </a:r>
            <a:r>
              <a:rPr lang="en-US" sz="3200" dirty="0" smtClean="0">
                <a:solidFill>
                  <a:schemeClr val="bg1"/>
                </a:solidFill>
              </a:rPr>
              <a:t>: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https://github.com/M-erl-iN/TimSortAiSDTask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2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541</Words>
  <Application>Microsoft Office PowerPoint</Application>
  <PresentationFormat>Экран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сортировки TimSort</dc:title>
  <dc:creator>Erlan</dc:creator>
  <cp:lastModifiedBy>Эрлан</cp:lastModifiedBy>
  <cp:revision>9</cp:revision>
  <dcterms:created xsi:type="dcterms:W3CDTF">2024-05-26T11:35:01Z</dcterms:created>
  <dcterms:modified xsi:type="dcterms:W3CDTF">2024-05-26T17:28:58Z</dcterms:modified>
</cp:coreProperties>
</file>