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25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2" y="1844824"/>
            <a:ext cx="9180512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Алгоритм сортировки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 smtClean="0">
                <a:solidFill>
                  <a:schemeClr val="bg1"/>
                </a:solidFill>
              </a:rPr>
              <a:t>TimSort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37856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Минусы алгоритма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Сложность: Реализация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 является более сложной по сравнению с классическими алгоритмами сортировки, таким как </a:t>
            </a:r>
            <a:r>
              <a:rPr lang="ru-RU" sz="2000" dirty="0" err="1">
                <a:solidFill>
                  <a:schemeClr val="bg1"/>
                </a:solidFill>
              </a:rPr>
              <a:t>Quicksort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Sort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2. Худшие случаи: В худших случаях, когда входные данные очень </a:t>
            </a:r>
            <a:r>
              <a:rPr lang="ru-RU" sz="2000" dirty="0" err="1">
                <a:solidFill>
                  <a:schemeClr val="bg1"/>
                </a:solidFill>
              </a:rPr>
              <a:t>неупорядоченны</a:t>
            </a:r>
            <a:r>
              <a:rPr lang="ru-RU" sz="2000" dirty="0">
                <a:solidFill>
                  <a:schemeClr val="bg1"/>
                </a:solidFill>
              </a:rPr>
              <a:t>, производительность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 может быть хуже, чем у других алгоритмов.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3. Отладка и отслеживание ошибок: Из-за сложной реализации отладка и отслеживание ошибок в алгоритме может быть более трудоемким.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847726"/>
            <a:ext cx="8280920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https://github.com/M-erl-iN/TimSortAiSDTask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53" y="3501008"/>
            <a:ext cx="589756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908720"/>
            <a:ext cx="9180512" cy="2308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chemeClr val="bg1"/>
                </a:solidFill>
              </a:rPr>
              <a:t>Timsort</a:t>
            </a:r>
            <a:r>
              <a:rPr lang="ru-RU" sz="2400" dirty="0">
                <a:solidFill>
                  <a:schemeClr val="bg1"/>
                </a:solidFill>
              </a:rPr>
              <a:t>, в отличии от всяких там «пузырьков» и «вставок», штука относительно новая — изобретен был в 2002 году </a:t>
            </a:r>
            <a:r>
              <a:rPr lang="ru-RU" sz="2400" dirty="0" err="1">
                <a:solidFill>
                  <a:schemeClr val="bg1"/>
                </a:solidFill>
              </a:rPr>
              <a:t>Тимом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Петерсом</a:t>
            </a:r>
            <a:r>
              <a:rPr lang="ru-RU" sz="2400" dirty="0">
                <a:solidFill>
                  <a:schemeClr val="bg1"/>
                </a:solidFill>
              </a:rPr>
              <a:t> (в честь него и назван). С тех пор он уже стал стандартным алгоритмом сортировки в </a:t>
            </a:r>
            <a:r>
              <a:rPr lang="ru-RU" sz="2400" dirty="0" err="1">
                <a:solidFill>
                  <a:schemeClr val="bg1"/>
                </a:solidFill>
              </a:rPr>
              <a:t>Python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>
                <a:solidFill>
                  <a:schemeClr val="bg1"/>
                </a:solidFill>
              </a:rPr>
              <a:t>OpenJDK</a:t>
            </a:r>
            <a:r>
              <a:rPr lang="ru-RU" sz="2400" dirty="0">
                <a:solidFill>
                  <a:schemeClr val="bg1"/>
                </a:solidFill>
              </a:rPr>
              <a:t> 7 и </a:t>
            </a:r>
            <a:r>
              <a:rPr lang="ru-RU" sz="2400" dirty="0" err="1">
                <a:solidFill>
                  <a:schemeClr val="bg1"/>
                </a:solidFill>
              </a:rPr>
              <a:t>Android</a:t>
            </a:r>
            <a:r>
              <a:rPr lang="ru-RU" sz="2400" dirty="0">
                <a:solidFill>
                  <a:schemeClr val="bg1"/>
                </a:solidFill>
              </a:rPr>
              <a:t> JDK 1.5. А чтобы понять почему — достаточно взглянуть на вот эту табличку из </a:t>
            </a:r>
            <a:r>
              <a:rPr lang="ru-RU" sz="2400" dirty="0" smtClean="0">
                <a:solidFill>
                  <a:schemeClr val="bg1"/>
                </a:solidFill>
              </a:rPr>
              <a:t>Википедии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08720"/>
            <a:ext cx="8280920" cy="4524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      Не </a:t>
            </a:r>
            <a:r>
              <a:rPr lang="ru-RU" sz="2400" dirty="0">
                <a:solidFill>
                  <a:schemeClr val="bg1"/>
                </a:solidFill>
              </a:rPr>
              <a:t>ждите тут каких-то сложных математических открытий. Дело в том, что на самом деле </a:t>
            </a:r>
            <a:r>
              <a:rPr lang="ru-RU" sz="2400" dirty="0" err="1">
                <a:solidFill>
                  <a:schemeClr val="bg1"/>
                </a:solidFill>
              </a:rPr>
              <a:t>Timsort</a:t>
            </a:r>
            <a:r>
              <a:rPr lang="ru-RU" sz="2400" dirty="0">
                <a:solidFill>
                  <a:schemeClr val="bg1"/>
                </a:solidFill>
              </a:rPr>
              <a:t> — это не полностью самостоятельный алгоритм, а гибрид, эффективная комбинация нескольких других алгоритмов, приправленная собственными идеями. Очень коротко суть алгоритма можно объяснить так: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-  По </a:t>
            </a:r>
            <a:r>
              <a:rPr lang="ru-RU" sz="2400" dirty="0">
                <a:solidFill>
                  <a:schemeClr val="bg1"/>
                </a:solidFill>
              </a:rPr>
              <a:t>специальному алгоритму разделяем входной массив </a:t>
            </a:r>
            <a:r>
              <a:rPr lang="ru-RU" sz="2400" dirty="0" smtClean="0">
                <a:solidFill>
                  <a:schemeClr val="bg1"/>
                </a:solidFill>
              </a:rPr>
              <a:t>на </a:t>
            </a:r>
            <a:r>
              <a:rPr lang="ru-RU" sz="2400" dirty="0" err="1" smtClean="0">
                <a:solidFill>
                  <a:schemeClr val="bg1"/>
                </a:solidFill>
              </a:rPr>
              <a:t>подмассивы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-  Сортируем </a:t>
            </a:r>
            <a:r>
              <a:rPr lang="ru-RU" sz="2400" dirty="0">
                <a:solidFill>
                  <a:schemeClr val="bg1"/>
                </a:solidFill>
              </a:rPr>
              <a:t>каждый </a:t>
            </a:r>
            <a:r>
              <a:rPr lang="ru-RU" sz="2400" dirty="0" err="1">
                <a:solidFill>
                  <a:schemeClr val="bg1"/>
                </a:solidFill>
              </a:rPr>
              <a:t>подмассив</a:t>
            </a:r>
            <a:r>
              <a:rPr lang="ru-RU" sz="2400" dirty="0">
                <a:solidFill>
                  <a:schemeClr val="bg1"/>
                </a:solidFill>
              </a:rPr>
              <a:t> обычной сортировкой вставками.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-  Собираем </a:t>
            </a:r>
            <a:r>
              <a:rPr lang="ru-RU" sz="2400" dirty="0">
                <a:solidFill>
                  <a:schemeClr val="bg1"/>
                </a:solidFill>
              </a:rPr>
              <a:t>отсортированные </a:t>
            </a:r>
            <a:r>
              <a:rPr lang="ru-RU" sz="2400" dirty="0" err="1">
                <a:solidFill>
                  <a:schemeClr val="bg1"/>
                </a:solidFill>
              </a:rPr>
              <a:t>подмассивы</a:t>
            </a:r>
            <a:r>
              <a:rPr lang="ru-RU" sz="2400" dirty="0">
                <a:solidFill>
                  <a:schemeClr val="bg1"/>
                </a:solidFill>
              </a:rPr>
              <a:t> в единый массив с помощью модифицированной сортировки слиянием.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08720"/>
            <a:ext cx="8280920" cy="2308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Шаг 0. вычисление </a:t>
            </a:r>
            <a:r>
              <a:rPr lang="en-US" sz="2400" b="1" dirty="0" err="1" smtClean="0">
                <a:solidFill>
                  <a:schemeClr val="bg1"/>
                </a:solidFill>
              </a:rPr>
              <a:t>minrun</a:t>
            </a:r>
            <a:r>
              <a:rPr lang="en-US" sz="2400" b="1" dirty="0" smtClean="0">
                <a:solidFill>
                  <a:schemeClr val="bg1"/>
                </a:solidFill>
              </a:rPr>
              <a:t>(</a:t>
            </a:r>
            <a:r>
              <a:rPr lang="ru-RU" sz="2400" b="1" dirty="0" smtClean="0">
                <a:solidFill>
                  <a:schemeClr val="bg1"/>
                </a:solidFill>
              </a:rPr>
              <a:t>мин. длины </a:t>
            </a:r>
            <a:r>
              <a:rPr lang="ru-RU" sz="2400" b="1" dirty="0" err="1" smtClean="0">
                <a:solidFill>
                  <a:schemeClr val="bg1"/>
                </a:solidFill>
              </a:rPr>
              <a:t>подмассива</a:t>
            </a:r>
            <a:r>
              <a:rPr lang="ru-RU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Она не должна быть большой, так как к </a:t>
            </a:r>
            <a:r>
              <a:rPr lang="ru-RU" sz="2400" dirty="0" err="1" smtClean="0">
                <a:solidFill>
                  <a:schemeClr val="bg1"/>
                </a:solidFill>
              </a:rPr>
              <a:t>подмассиву</a:t>
            </a:r>
            <a:r>
              <a:rPr lang="ru-RU" sz="2400" dirty="0" smtClean="0">
                <a:solidFill>
                  <a:schemeClr val="bg1"/>
                </a:solidFill>
              </a:rPr>
              <a:t> будет применена сортировка вставками, а эффективна она на небольших </a:t>
            </a:r>
            <a:r>
              <a:rPr lang="ru-RU" sz="2400" dirty="0" err="1" smtClean="0">
                <a:solidFill>
                  <a:schemeClr val="bg1"/>
                </a:solidFill>
              </a:rPr>
              <a:t>подмассивах</a:t>
            </a:r>
            <a:r>
              <a:rPr lang="ru-RU" sz="2400" dirty="0" smtClean="0">
                <a:solidFill>
                  <a:schemeClr val="bg1"/>
                </a:solidFill>
              </a:rPr>
              <a:t>. Она не должна быть маленькой, это увеличит количество итераций слияния. В общем как и всегда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ru-RU" sz="2400" dirty="0" smtClean="0">
                <a:solidFill>
                  <a:schemeClr val="bg1"/>
                </a:solidFill>
              </a:rPr>
              <a:t>нужна золотая середина</a:t>
            </a:r>
          </a:p>
        </p:txBody>
      </p:sp>
    </p:spTree>
    <p:extLst>
      <p:ext uri="{BB962C8B-B14F-4D97-AF65-F5344CB8AC3E}">
        <p14:creationId xmlns:p14="http://schemas.microsoft.com/office/powerpoint/2010/main" val="457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08720"/>
            <a:ext cx="8280920" cy="41549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Шаг 1. Разбиение на </a:t>
            </a:r>
            <a:r>
              <a:rPr lang="ru-RU" sz="2400" b="1" dirty="0" err="1" smtClean="0">
                <a:solidFill>
                  <a:schemeClr val="bg1"/>
                </a:solidFill>
              </a:rPr>
              <a:t>подмассивы</a:t>
            </a:r>
            <a:r>
              <a:rPr lang="ru-RU" sz="2400" b="1" dirty="0" smtClean="0">
                <a:solidFill>
                  <a:schemeClr val="bg1"/>
                </a:solidFill>
              </a:rPr>
              <a:t> и их сортировка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 целом вся суть шага понятна из названия. Берем </a:t>
            </a:r>
            <a:r>
              <a:rPr lang="ru-RU" sz="2400" dirty="0" err="1" smtClean="0">
                <a:solidFill>
                  <a:schemeClr val="bg1"/>
                </a:solidFill>
              </a:rPr>
              <a:t>подмассив</a:t>
            </a:r>
            <a:r>
              <a:rPr lang="ru-RU" sz="2400" dirty="0" smtClean="0">
                <a:solidFill>
                  <a:schemeClr val="bg1"/>
                </a:solidFill>
              </a:rPr>
              <a:t> элементов расположенных по возрастанию и добираем числа до </a:t>
            </a:r>
            <a:r>
              <a:rPr lang="en-US" sz="2400" dirty="0" err="1" smtClean="0">
                <a:solidFill>
                  <a:schemeClr val="bg1"/>
                </a:solidFill>
              </a:rPr>
              <a:t>minrun</a:t>
            </a:r>
            <a:r>
              <a:rPr lang="ru-RU" sz="2400" dirty="0" smtClean="0">
                <a:solidFill>
                  <a:schemeClr val="bg1"/>
                </a:solidFill>
              </a:rPr>
              <a:t>. К получившемуся </a:t>
            </a:r>
            <a:r>
              <a:rPr lang="ru-RU" sz="2400" dirty="0" err="1" smtClean="0">
                <a:solidFill>
                  <a:schemeClr val="bg1"/>
                </a:solidFill>
              </a:rPr>
              <a:t>подмассиву</a:t>
            </a:r>
            <a:r>
              <a:rPr lang="ru-RU" sz="2400" dirty="0" smtClean="0">
                <a:solidFill>
                  <a:schemeClr val="bg1"/>
                </a:solidFill>
              </a:rPr>
              <a:t> применяем сортировку вставками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Шаг 2. Слияние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Как </a:t>
            </a:r>
            <a:r>
              <a:rPr lang="ru-RU" sz="2400" dirty="0">
                <a:solidFill>
                  <a:schemeClr val="bg1"/>
                </a:solidFill>
              </a:rPr>
              <a:t>Вы помните, на втором шаге алгоритма мы занимаемся слиянием двух </a:t>
            </a:r>
            <a:r>
              <a:rPr lang="ru-RU" sz="2400" dirty="0" err="1">
                <a:solidFill>
                  <a:schemeClr val="bg1"/>
                </a:solidFill>
              </a:rPr>
              <a:t>подмассивов</a:t>
            </a:r>
            <a:r>
              <a:rPr lang="ru-RU" sz="2400" dirty="0">
                <a:solidFill>
                  <a:schemeClr val="bg1"/>
                </a:solidFill>
              </a:rPr>
              <a:t> в один упорядоченный. Мы всегда соединяем 2 последовательных </a:t>
            </a:r>
            <a:r>
              <a:rPr lang="ru-RU" sz="2400" dirty="0" err="1">
                <a:solidFill>
                  <a:schemeClr val="bg1"/>
                </a:solidFill>
              </a:rPr>
              <a:t>подмассива</a:t>
            </a:r>
            <a:r>
              <a:rPr lang="ru-RU" sz="2400" dirty="0">
                <a:solidFill>
                  <a:schemeClr val="bg1"/>
                </a:solidFill>
              </a:rPr>
              <a:t>. Для их слияния используется дополнительная память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08720"/>
            <a:ext cx="8280920" cy="52629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Prod. </a:t>
            </a:r>
            <a:r>
              <a:rPr lang="ru-RU" sz="2400" b="1" dirty="0" smtClean="0">
                <a:solidFill>
                  <a:schemeClr val="bg1"/>
                </a:solidFill>
              </a:rPr>
              <a:t>Шаг 2. Слияние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1. Создаём </a:t>
            </a:r>
            <a:r>
              <a:rPr lang="ru-RU" sz="2400" dirty="0">
                <a:solidFill>
                  <a:schemeClr val="bg1"/>
                </a:solidFill>
              </a:rPr>
              <a:t>временный массив в размере меньшего из соединяемых </a:t>
            </a:r>
            <a:r>
              <a:rPr lang="ru-RU" sz="2400" dirty="0" err="1">
                <a:solidFill>
                  <a:schemeClr val="bg1"/>
                </a:solidFill>
              </a:rPr>
              <a:t>подмассивов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2. Копируем </a:t>
            </a:r>
            <a:r>
              <a:rPr lang="ru-RU" sz="2400" dirty="0">
                <a:solidFill>
                  <a:schemeClr val="bg1"/>
                </a:solidFill>
              </a:rPr>
              <a:t>меньший из </a:t>
            </a:r>
            <a:r>
              <a:rPr lang="ru-RU" sz="2400" dirty="0" err="1">
                <a:solidFill>
                  <a:schemeClr val="bg1"/>
                </a:solidFill>
              </a:rPr>
              <a:t>подмассивов</a:t>
            </a:r>
            <a:r>
              <a:rPr lang="ru-RU" sz="2400" dirty="0">
                <a:solidFill>
                  <a:schemeClr val="bg1"/>
                </a:solidFill>
              </a:rPr>
              <a:t> во временный массив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3. Ставим </a:t>
            </a:r>
            <a:r>
              <a:rPr lang="ru-RU" sz="2400" dirty="0">
                <a:solidFill>
                  <a:schemeClr val="bg1"/>
                </a:solidFill>
              </a:rPr>
              <a:t>указатели текущей позиции на первые элементы большего и временного массива.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4. На </a:t>
            </a:r>
            <a:r>
              <a:rPr lang="ru-RU" sz="2400" dirty="0">
                <a:solidFill>
                  <a:schemeClr val="bg1"/>
                </a:solidFill>
              </a:rPr>
              <a:t>каждом следующем шаге рассматриваем значение текущих элементов в большем и временном массивах, берём меньший из них и копируем его в новый отсортированный массив. Перемещаем указатель текущего элемента в массиве, из которого был взят элемент.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5. Повторяем </a:t>
            </a:r>
            <a:r>
              <a:rPr lang="ru-RU" sz="2400" dirty="0">
                <a:solidFill>
                  <a:schemeClr val="bg1"/>
                </a:solidFill>
              </a:rPr>
              <a:t>4, пока один из массивов не закончится.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6. Добавляем </a:t>
            </a:r>
            <a:r>
              <a:rPr lang="ru-RU" sz="2400" dirty="0">
                <a:solidFill>
                  <a:schemeClr val="bg1"/>
                </a:solidFill>
              </a:rPr>
              <a:t>все элементы оставшегося массива в конец нового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42263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6799479" cy="46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5229200"/>
            <a:ext cx="84292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Вот и всё… Неплохая </a:t>
            </a:r>
            <a:r>
              <a:rPr lang="ru-RU" sz="3200" dirty="0" smtClean="0">
                <a:solidFill>
                  <a:schemeClr val="bg1"/>
                </a:solidFill>
              </a:rPr>
              <a:t>получилась сортировка.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Интересная</a:t>
            </a:r>
            <a:r>
              <a:rPr lang="ru-RU" sz="3200" dirty="0">
                <a:solidFill>
                  <a:schemeClr val="bg1"/>
                </a:solidFill>
              </a:rPr>
              <a:t>, весёлая, порой немного грустная</a:t>
            </a:r>
            <a:r>
              <a:rPr lang="ru-RU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а </a:t>
            </a:r>
            <a:r>
              <a:rPr lang="ru-RU" sz="3200" dirty="0">
                <a:solidFill>
                  <a:schemeClr val="bg1"/>
                </a:solidFill>
              </a:rPr>
              <a:t>главное – поучительная…</a:t>
            </a:r>
          </a:p>
        </p:txBody>
      </p:sp>
    </p:spTree>
    <p:extLst>
      <p:ext uri="{BB962C8B-B14F-4D97-AF65-F5344CB8AC3E}">
        <p14:creationId xmlns:p14="http://schemas.microsoft.com/office/powerpoint/2010/main" val="3250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908720"/>
            <a:ext cx="6912768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График зависимости времени от вводных данных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C:\Users\Erlan\Desktop\предметы\аисд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33666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96753"/>
            <a:ext cx="8280920" cy="53245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schemeClr val="tx1">
                <a:alpha val="60000"/>
              </a:scheme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Плюсы алгоритма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Эффективность: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 показывает высокую производительность на практических данных, особенно когда данные уже частично отсортированы. Это достигается за счет использования </a:t>
            </a:r>
            <a:r>
              <a:rPr lang="ru-RU" sz="2000" dirty="0" err="1">
                <a:solidFill>
                  <a:schemeClr val="bg1"/>
                </a:solidFill>
              </a:rPr>
              <a:t>Insertion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Sort</a:t>
            </a:r>
            <a:r>
              <a:rPr lang="ru-RU" sz="2000" dirty="0">
                <a:solidFill>
                  <a:schemeClr val="bg1"/>
                </a:solidFill>
              </a:rPr>
              <a:t> для небольших фрагментов данных.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2. Устойчивость: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 является устойчивым алгоритмом сортировки, что означает, что он сохраняет относительный порядок одинаковых элементов.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3. Память: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 требует меньше дополнительной памяти по сравнению с классическим </a:t>
            </a:r>
            <a:r>
              <a:rPr lang="ru-RU" sz="2000" dirty="0" err="1">
                <a:solidFill>
                  <a:schemeClr val="bg1"/>
                </a:solidFill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Sort</a:t>
            </a:r>
            <a:r>
              <a:rPr lang="ru-RU" sz="2000" dirty="0">
                <a:solidFill>
                  <a:schemeClr val="bg1"/>
                </a:solidFill>
              </a:rPr>
              <a:t>, так как он использует меньше вспомогательных массивов.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4. Адаптивность: </a:t>
            </a:r>
            <a:r>
              <a:rPr lang="ru-RU" sz="2000" dirty="0" err="1">
                <a:solidFill>
                  <a:schemeClr val="bg1"/>
                </a:solidFill>
              </a:rPr>
              <a:t>TimSort</a:t>
            </a:r>
            <a:r>
              <a:rPr lang="ru-RU" sz="2000" dirty="0">
                <a:solidFill>
                  <a:schemeClr val="bg1"/>
                </a:solidFill>
              </a:rPr>
              <a:t> эффективен для широкого спектра входных данных, от уже отсортированных до полностью перемешанных.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578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сортировки TimSort</dc:title>
  <dc:creator>Erlan</dc:creator>
  <cp:lastModifiedBy>Эрлан</cp:lastModifiedBy>
  <cp:revision>7</cp:revision>
  <dcterms:created xsi:type="dcterms:W3CDTF">2024-05-26T11:35:01Z</dcterms:created>
  <dcterms:modified xsi:type="dcterms:W3CDTF">2024-05-26T14:04:30Z</dcterms:modified>
</cp:coreProperties>
</file>