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13"/>
  </p:handoutMasterIdLst>
  <p:sldIdLst>
    <p:sldId id="375" r:id="rId5"/>
    <p:sldId id="305" r:id="rId6"/>
    <p:sldId id="273" r:id="rId7"/>
    <p:sldId id="409" r:id="rId8"/>
    <p:sldId id="407" r:id="rId9"/>
    <p:sldId id="406" r:id="rId10"/>
    <p:sldId id="410" r:id="rId11"/>
    <p:sldId id="4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varScale="1">
        <p:scale>
          <a:sx n="88" d="100"/>
          <a:sy n="88" d="100"/>
        </p:scale>
        <p:origin x="494" y="6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5/24/2023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5/24/2023</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356462"/>
          </a:xfrm>
        </p:spPr>
        <p:txBody>
          <a:bodyPr>
            <a:noAutofit/>
          </a:bodyPr>
          <a:lstStyle/>
          <a:p>
            <a:r>
              <a:rPr lang="en-US" sz="2800" dirty="0"/>
              <a:t> Prepared by </a:t>
            </a:r>
            <a:r>
              <a:rPr lang="en-US" sz="2800" dirty="0" smtClean="0"/>
              <a:t>  Mohammad </a:t>
            </a:r>
            <a:r>
              <a:rPr lang="en-US" sz="2800" dirty="0"/>
              <a:t>fawad</a:t>
            </a:r>
            <a:endParaRPr lang="id-ID" sz="2800"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4179376" cy="2387600"/>
          </a:xfrm>
        </p:spPr>
        <p:txBody>
          <a:bodyPr>
            <a:noAutofit/>
          </a:bodyPr>
          <a:lstStyle/>
          <a:p>
            <a:r>
              <a:rPr lang="en-US" sz="6000" b="1" dirty="0" smtClean="0"/>
              <a:t>Web browser</a:t>
            </a:r>
            <a:endParaRPr lang="en-US" sz="6000" b="1" dirty="0"/>
          </a:p>
        </p:txBody>
      </p:sp>
    </p:spTree>
    <p:extLst>
      <p:ext uri="{BB962C8B-B14F-4D97-AF65-F5344CB8AC3E}">
        <p14:creationId xmlns:p14="http://schemas.microsoft.com/office/powerpoint/2010/main" val="4285847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smtClean="0"/>
              <a:t>presentation</a:t>
            </a:r>
            <a:r>
              <a:rPr lang="en-US" dirty="0" smtClean="0"/>
              <a:t> Content </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endParaRPr lang="en-US" sz="2400" b="1" dirty="0"/>
          </a:p>
          <a:p>
            <a:endParaRPr lang="en-US" sz="2400" b="1" dirty="0" smtClean="0"/>
          </a:p>
          <a:p>
            <a:pPr marL="342900" indent="-342900">
              <a:buFont typeface="+mj-lt"/>
              <a:buAutoNum type="arabicPeriod"/>
            </a:pPr>
            <a:r>
              <a:rPr lang="en-US" sz="2400" b="1" dirty="0" smtClean="0"/>
              <a:t>What is a web browser?</a:t>
            </a:r>
          </a:p>
          <a:p>
            <a:pPr marL="342900" indent="-342900">
              <a:buFont typeface="+mj-lt"/>
              <a:buAutoNum type="arabicPeriod"/>
            </a:pPr>
            <a:r>
              <a:rPr lang="en-US" sz="2400" b="1" dirty="0" smtClean="0"/>
              <a:t>Who invented the first web browser?</a:t>
            </a:r>
          </a:p>
          <a:p>
            <a:pPr marL="342900" indent="-342900">
              <a:buFont typeface="+mj-lt"/>
              <a:buAutoNum type="arabicPeriod"/>
            </a:pPr>
            <a:r>
              <a:rPr lang="en-US" sz="2400" b="1" dirty="0" smtClean="0"/>
              <a:t>Why do we use web browser?</a:t>
            </a:r>
          </a:p>
          <a:p>
            <a:pPr marL="342900" indent="-342900">
              <a:buFont typeface="+mj-lt"/>
              <a:buAutoNum type="arabicPeriod"/>
            </a:pPr>
            <a:r>
              <a:rPr lang="en-US" sz="2400" b="1" dirty="0" smtClean="0"/>
              <a:t>Types of web browser?</a:t>
            </a:r>
            <a:endParaRPr lang="en-US" sz="2400" b="1" dirty="0"/>
          </a:p>
        </p:txBody>
      </p:sp>
    </p:spTree>
    <p:extLst>
      <p:ext uri="{BB962C8B-B14F-4D97-AF65-F5344CB8AC3E}">
        <p14:creationId xmlns:p14="http://schemas.microsoft.com/office/powerpoint/2010/main" val="2625297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523999" y="3482977"/>
            <a:ext cx="9829799" cy="3375025"/>
          </a:xfrm>
        </p:spPr>
      </p:pic>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p:txBody>
          <a:bodyPr/>
          <a:lstStyle/>
          <a:p>
            <a:r>
              <a:rPr lang="en-US" dirty="0"/>
              <a:t>A web browser is a software application that allows you to access and view websites on the internet. Popular web browsers include Google Chrome, Mozilla Firefox, Apple Safari, and Microsoft Edge. These browsers interpret code written in HTML, CSS, and JavaScript to render web pages and display them for you to see. Essentially, a web browser acts as a gateway between you and the internet, allowing you to navigate and interact with websites.</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p:txBody>
          <a:bodyPr/>
          <a:lstStyle/>
          <a:p>
            <a:pPr marL="342900" indent="-342900"/>
            <a:r>
              <a:rPr lang="en-US" b="1" dirty="0"/>
              <a:t>What is a web browser?</a:t>
            </a:r>
          </a:p>
        </p:txBody>
      </p:sp>
    </p:spTree>
    <p:extLst>
      <p:ext uri="{BB962C8B-B14F-4D97-AF65-F5344CB8AC3E}">
        <p14:creationId xmlns:p14="http://schemas.microsoft.com/office/powerpoint/2010/main" val="216782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web browser:</a:t>
            </a:r>
          </a:p>
        </p:txBody>
      </p:sp>
      <p:sp>
        <p:nvSpPr>
          <p:cNvPr id="3" name="Text Placeholder 2"/>
          <p:cNvSpPr>
            <a:spLocks noGrp="1"/>
          </p:cNvSpPr>
          <p:nvPr>
            <p:ph type="body" sz="quarter" idx="14"/>
          </p:nvPr>
        </p:nvSpPr>
        <p:spPr/>
        <p:txBody>
          <a:bodyPr>
            <a:noAutofit/>
          </a:bodyPr>
          <a:lstStyle/>
          <a:p>
            <a:r>
              <a:rPr lang="en-US" sz="900" dirty="0"/>
              <a:t>using System;</a:t>
            </a:r>
          </a:p>
          <a:p>
            <a:r>
              <a:rPr lang="en-US" sz="900" dirty="0"/>
              <a:t>using </a:t>
            </a:r>
            <a:r>
              <a:rPr lang="en-US" sz="900" dirty="0" err="1"/>
              <a:t>System.Windows.Forms</a:t>
            </a:r>
            <a:r>
              <a:rPr lang="en-US" sz="900" dirty="0"/>
              <a:t>;</a:t>
            </a:r>
          </a:p>
          <a:p>
            <a:r>
              <a:rPr lang="en-US" sz="900" dirty="0"/>
              <a:t>namespace </a:t>
            </a:r>
            <a:r>
              <a:rPr lang="en-US" sz="900" dirty="0" err="1"/>
              <a:t>MyWebBrowser</a:t>
            </a:r>
            <a:endParaRPr lang="en-US" sz="900" dirty="0"/>
          </a:p>
          <a:p>
            <a:r>
              <a:rPr lang="en-US" sz="900" dirty="0"/>
              <a:t>{</a:t>
            </a:r>
          </a:p>
          <a:p>
            <a:r>
              <a:rPr lang="en-US" sz="900" dirty="0"/>
              <a:t>    public partial class Form1 : Form</a:t>
            </a:r>
          </a:p>
          <a:p>
            <a:r>
              <a:rPr lang="en-US" sz="900" dirty="0"/>
              <a:t>    {</a:t>
            </a:r>
          </a:p>
          <a:p>
            <a:r>
              <a:rPr lang="en-US" sz="900" dirty="0"/>
              <a:t>        public Form1()</a:t>
            </a:r>
          </a:p>
          <a:p>
            <a:r>
              <a:rPr lang="en-US" sz="900" dirty="0"/>
              <a:t>        {</a:t>
            </a:r>
          </a:p>
          <a:p>
            <a:r>
              <a:rPr lang="en-US" sz="900" dirty="0"/>
              <a:t>            </a:t>
            </a:r>
            <a:r>
              <a:rPr lang="en-US" sz="900" dirty="0" err="1"/>
              <a:t>InitializeComponent</a:t>
            </a:r>
            <a:r>
              <a:rPr lang="en-US" sz="900" dirty="0"/>
              <a:t>();</a:t>
            </a:r>
          </a:p>
          <a:p>
            <a:r>
              <a:rPr lang="en-US" sz="900" dirty="0"/>
              <a:t>        }</a:t>
            </a:r>
          </a:p>
          <a:p>
            <a:r>
              <a:rPr lang="en-US" sz="900" dirty="0"/>
              <a:t>        private void Form1_Load(object sender, </a:t>
            </a:r>
            <a:r>
              <a:rPr lang="en-US" sz="900" dirty="0" err="1"/>
              <a:t>EventArgs</a:t>
            </a:r>
            <a:r>
              <a:rPr lang="en-US" sz="900" dirty="0"/>
              <a:t> e)</a:t>
            </a:r>
          </a:p>
          <a:p>
            <a:r>
              <a:rPr lang="en-US" sz="900" dirty="0"/>
              <a:t>        {</a:t>
            </a:r>
          </a:p>
          <a:p>
            <a:r>
              <a:rPr lang="en-US" sz="900" dirty="0"/>
              <a:t>            webBrowser1.Navigate("https://www.google.com/"); // Navigate to Google.com on load</a:t>
            </a:r>
          </a:p>
          <a:p>
            <a:r>
              <a:rPr lang="en-US" sz="900" dirty="0"/>
              <a:t>        }</a:t>
            </a:r>
          </a:p>
          <a:p>
            <a:r>
              <a:rPr lang="en-US" sz="900" dirty="0"/>
              <a:t>        private void button1_Click(object sender, </a:t>
            </a:r>
            <a:r>
              <a:rPr lang="en-US" sz="900" dirty="0" err="1"/>
              <a:t>EventArgs</a:t>
            </a:r>
            <a:r>
              <a:rPr lang="en-US" sz="900" dirty="0"/>
              <a:t> e)</a:t>
            </a:r>
          </a:p>
          <a:p>
            <a:r>
              <a:rPr lang="en-US" sz="900" dirty="0"/>
              <a:t>        {</a:t>
            </a:r>
          </a:p>
          <a:p>
            <a:r>
              <a:rPr lang="en-US" sz="900" dirty="0"/>
              <a:t>            webBrowser1.Navigate(textBox1.Text); // Navigate to the URL entered in the text box</a:t>
            </a:r>
          </a:p>
          <a:p>
            <a:r>
              <a:rPr lang="en-US" sz="900" dirty="0"/>
              <a:t>        }</a:t>
            </a:r>
          </a:p>
          <a:p>
            <a:r>
              <a:rPr lang="en-US" sz="900" dirty="0"/>
              <a:t>    }</a:t>
            </a:r>
          </a:p>
          <a:p>
            <a:r>
              <a:rPr lang="en-US" sz="900" dirty="0"/>
              <a:t>}</a:t>
            </a:r>
            <a:endParaRPr lang="en-US" sz="900" dirty="0"/>
          </a:p>
        </p:txBody>
      </p:sp>
    </p:spTree>
    <p:extLst>
      <p:ext uri="{BB962C8B-B14F-4D97-AF65-F5344CB8AC3E}">
        <p14:creationId xmlns:p14="http://schemas.microsoft.com/office/powerpoint/2010/main" val="3625783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342900" indent="-342900"/>
            <a:r>
              <a:rPr lang="en-US" sz="3200" b="1" dirty="0"/>
              <a:t>Who invented the first web browser?</a:t>
            </a:r>
          </a:p>
        </p:txBody>
      </p:sp>
      <p:sp>
        <p:nvSpPr>
          <p:cNvPr id="3" name="Text Placeholder 2"/>
          <p:cNvSpPr>
            <a:spLocks noGrp="1"/>
          </p:cNvSpPr>
          <p:nvPr>
            <p:ph type="body" sz="quarter" idx="14"/>
          </p:nvPr>
        </p:nvSpPr>
        <p:spPr/>
        <p:txBody>
          <a:bodyPr>
            <a:normAutofit/>
          </a:bodyPr>
          <a:lstStyle/>
          <a:p>
            <a:endParaRPr lang="en-US" sz="2400" b="1" dirty="0"/>
          </a:p>
          <a:p>
            <a:r>
              <a:rPr lang="en-US" sz="2400" b="1" dirty="0" smtClean="0"/>
              <a:t>The</a:t>
            </a:r>
            <a:r>
              <a:rPr lang="en-US" sz="2400" b="1" dirty="0"/>
              <a:t> first web browser was invented by Sir Tim Berners-Lee in 1990 while he was working at CERN, the European Organization for Nuclear Research. The browser was called </a:t>
            </a:r>
            <a:r>
              <a:rPr lang="en-US" sz="2400" b="1" dirty="0" err="1"/>
              <a:t>WorldWideWeb</a:t>
            </a:r>
            <a:r>
              <a:rPr lang="en-US" sz="2400" b="1" dirty="0"/>
              <a:t> and was designed as a way for researchers to share information across a network of computers. It was later renamed Nexus to avoid confusion with the World Wide Web itself, and it was eventually discontinued as newer and more advanced web browsers were developed. However, Berners-Lee's invention was a key milestone in the development of the World Wide Web and the internet as we know it today.</a:t>
            </a:r>
          </a:p>
        </p:txBody>
      </p:sp>
    </p:spTree>
    <p:extLst>
      <p:ext uri="{BB962C8B-B14F-4D97-AF65-F5344CB8AC3E}">
        <p14:creationId xmlns:p14="http://schemas.microsoft.com/office/powerpoint/2010/main" val="353101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522483" y="1"/>
            <a:ext cx="10281353"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sz="3200" dirty="0" smtClean="0">
                <a:solidFill>
                  <a:schemeClr val="tx1"/>
                </a:solidFill>
              </a:rPr>
              <a:t>Types of web browser</a:t>
            </a:r>
            <a:endParaRPr lang="en-US" sz="3200" dirty="0">
              <a:solidFill>
                <a:schemeClr val="tx1"/>
              </a:solidFill>
            </a:endParaRP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r>
              <a:rPr lang="en-US" sz="2400" b="1" dirty="0">
                <a:solidFill>
                  <a:schemeClr val="tx1"/>
                </a:solidFill>
              </a:rPr>
              <a:t>There are several web browsers available today, each with its own features and advantages. Some of the most popular web browsers include:</a:t>
            </a:r>
          </a:p>
          <a:p>
            <a:pPr marL="457200" indent="-457200">
              <a:buFont typeface="+mj-lt"/>
              <a:buAutoNum type="arabicPeriod"/>
            </a:pPr>
            <a:r>
              <a:rPr lang="en-US" sz="2400" b="1" dirty="0">
                <a:solidFill>
                  <a:srgbClr val="FF0000"/>
                </a:solidFill>
              </a:rPr>
              <a:t>Google Chrome</a:t>
            </a:r>
          </a:p>
          <a:p>
            <a:pPr marL="457200" indent="-457200">
              <a:buFont typeface="+mj-lt"/>
              <a:buAutoNum type="arabicPeriod"/>
            </a:pPr>
            <a:r>
              <a:rPr lang="en-US" sz="2400" b="1" dirty="0">
                <a:solidFill>
                  <a:srgbClr val="FF0000"/>
                </a:solidFill>
              </a:rPr>
              <a:t>Mozilla Firefox</a:t>
            </a:r>
          </a:p>
          <a:p>
            <a:pPr marL="457200" indent="-457200">
              <a:buFont typeface="+mj-lt"/>
              <a:buAutoNum type="arabicPeriod"/>
            </a:pPr>
            <a:r>
              <a:rPr lang="en-US" sz="2400" b="1" dirty="0">
                <a:solidFill>
                  <a:srgbClr val="FF0000"/>
                </a:solidFill>
              </a:rPr>
              <a:t>Safari (developed by Apple)</a:t>
            </a:r>
          </a:p>
          <a:p>
            <a:pPr marL="457200" indent="-457200">
              <a:buFont typeface="+mj-lt"/>
              <a:buAutoNum type="arabicPeriod"/>
            </a:pPr>
            <a:r>
              <a:rPr lang="en-US" sz="2400" b="1" dirty="0">
                <a:solidFill>
                  <a:srgbClr val="FF0000"/>
                </a:solidFill>
              </a:rPr>
              <a:t>Microsoft Edge (formerly known as Internet Explorer)</a:t>
            </a:r>
          </a:p>
          <a:p>
            <a:pPr marL="457200" indent="-457200">
              <a:buFont typeface="+mj-lt"/>
              <a:buAutoNum type="arabicPeriod"/>
            </a:pPr>
            <a:r>
              <a:rPr lang="en-US" sz="2400" b="1" dirty="0">
                <a:solidFill>
                  <a:srgbClr val="FF0000"/>
                </a:solidFill>
              </a:rPr>
              <a:t>Opera</a:t>
            </a:r>
          </a:p>
          <a:p>
            <a:endParaRPr lang="en-US" sz="2400" b="1" dirty="0">
              <a:solidFill>
                <a:schemeClr val="tx1"/>
              </a:solidFill>
            </a:endParaRPr>
          </a:p>
        </p:txBody>
      </p:sp>
    </p:spTree>
    <p:extLst>
      <p:ext uri="{BB962C8B-B14F-4D97-AF65-F5344CB8AC3E}">
        <p14:creationId xmlns:p14="http://schemas.microsoft.com/office/powerpoint/2010/main" val="3072874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browser</a:t>
            </a:r>
            <a:endParaRPr lang="en-US" dirty="0"/>
          </a:p>
        </p:txBody>
      </p:sp>
      <p:sp>
        <p:nvSpPr>
          <p:cNvPr id="3" name="Text Placeholder 2"/>
          <p:cNvSpPr>
            <a:spLocks noGrp="1"/>
          </p:cNvSpPr>
          <p:nvPr>
            <p:ph type="body" sz="quarter" idx="14"/>
          </p:nvPr>
        </p:nvSpPr>
        <p:spPr/>
        <p:txBody>
          <a:bodyPr>
            <a:normAutofit/>
          </a:bodyPr>
          <a:lstStyle/>
          <a:p>
            <a:endParaRPr lang="en-US" sz="3200" b="1" dirty="0"/>
          </a:p>
          <a:p>
            <a:r>
              <a:rPr lang="en-US" sz="3200" b="1" dirty="0" smtClean="0"/>
              <a:t>These</a:t>
            </a:r>
            <a:r>
              <a:rPr lang="en-US" sz="3200" b="1" dirty="0"/>
              <a:t> browsers are widely used and have a variety of features that make them popular among users. Google Chrome and Mozilla Firefox, for example, are known for their speed and flexibility, while Safari is popular among Mac users and Microsoft Edge is known for its compatibility with Windows operating systems. Opera, meanwhile, offers a range of unique features such as a built-in ad blocker and VPN.</a:t>
            </a:r>
          </a:p>
        </p:txBody>
      </p:sp>
    </p:spTree>
    <p:extLst>
      <p:ext uri="{BB962C8B-B14F-4D97-AF65-F5344CB8AC3E}">
        <p14:creationId xmlns:p14="http://schemas.microsoft.com/office/powerpoint/2010/main" val="3355823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80" b="380"/>
          <a:stretch>
            <a:fillRect/>
          </a:stretch>
        </p:blipFill>
        <p:spPr/>
      </p:pic>
      <p:sp>
        <p:nvSpPr>
          <p:cNvPr id="3" name="Text Placeholder 2"/>
          <p:cNvSpPr>
            <a:spLocks noGrp="1"/>
          </p:cNvSpPr>
          <p:nvPr>
            <p:ph type="body" idx="13"/>
          </p:nvPr>
        </p:nvSpPr>
        <p:spPr/>
        <p:txBody>
          <a:bodyPr/>
          <a:lstStyle/>
          <a:p>
            <a:r>
              <a:rPr lang="en-US" dirty="0" smtClean="0"/>
              <a:t>Rana university</a:t>
            </a:r>
            <a:endParaRPr lang="en-US" dirty="0"/>
          </a:p>
        </p:txBody>
      </p:sp>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18312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45008-BD42-4B24-A6F5-0E1C5879053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3.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150</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Sagona ExtraLight</vt:lpstr>
      <vt:lpstr>Speak Pro</vt:lpstr>
      <vt:lpstr>Office Theme</vt:lpstr>
      <vt:lpstr>Web browser</vt:lpstr>
      <vt:lpstr>presentation Content </vt:lpstr>
      <vt:lpstr>What is a web browser?</vt:lpstr>
      <vt:lpstr>Example of web browser:</vt:lpstr>
      <vt:lpstr>Who invented the first web browser?</vt:lpstr>
      <vt:lpstr>Types of web browser</vt:lpstr>
      <vt:lpstr>Web browser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2023-05-24T20:52:15Z</dcterms:created>
  <dcterms:modified xsi:type="dcterms:W3CDTF">2023-05-24T21:40:50Z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