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8" r:id="rId5"/>
    <p:sldId id="279" r:id="rId6"/>
    <p:sldId id="259" r:id="rId7"/>
    <p:sldId id="264" r:id="rId8"/>
    <p:sldId id="265" r:id="rId9"/>
    <p:sldId id="281" r:id="rId10"/>
    <p:sldId id="266" r:id="rId11"/>
    <p:sldId id="269" r:id="rId12"/>
    <p:sldId id="268" r:id="rId13"/>
    <p:sldId id="270" r:id="rId14"/>
    <p:sldId id="272" r:id="rId15"/>
    <p:sldId id="271" r:id="rId16"/>
    <p:sldId id="274" r:id="rId17"/>
    <p:sldId id="277" r:id="rId18"/>
    <p:sldId id="282" r:id="rId19"/>
    <p:sldId id="28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4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0.xml"/><Relationship Id="rId10" Type="http://schemas.openxmlformats.org/officeDocument/2006/relationships/tags" Target="../tags/tag76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7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4" Type="http://schemas.openxmlformats.org/officeDocument/2006/relationships/tags" Target="../tags/tag107.xml"/><Relationship Id="rId13" Type="http://schemas.openxmlformats.org/officeDocument/2006/relationships/tags" Target="../tags/tag106.xml"/><Relationship Id="rId12" Type="http://schemas.openxmlformats.org/officeDocument/2006/relationships/tags" Target="../tags/tag10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4" Type="http://schemas.openxmlformats.org/officeDocument/2006/relationships/tags" Target="../tags/tag116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6" Type="http://schemas.openxmlformats.org/officeDocument/2006/relationships/tags" Target="../tags/tag127.xml"/><Relationship Id="rId15" Type="http://schemas.openxmlformats.org/officeDocument/2006/relationships/tags" Target="../tags/tag126.xml"/><Relationship Id="rId14" Type="http://schemas.openxmlformats.org/officeDocument/2006/relationships/tags" Target="../tags/tag125.xml"/><Relationship Id="rId13" Type="http://schemas.openxmlformats.org/officeDocument/2006/relationships/tags" Target="../tags/tag124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2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0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image" Target="file:///C:\Users\1V994W2\Documents\Tencent%20Files\574576071\FileRecv\&#25340;&#35013;&#32032;&#26448;\&#20845;&#21313;\\58\subject_holdright_60,120,186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39.xml"/><Relationship Id="rId12" Type="http://schemas.openxmlformats.org/officeDocument/2006/relationships/tags" Target="../tags/tag45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0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9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7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921000" y="2447291"/>
            <a:ext cx="635000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2921000" y="4049396"/>
            <a:ext cx="635000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6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3412807" y="2331720"/>
            <a:ext cx="536575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3412807" y="4133215"/>
            <a:ext cx="5366385" cy="39306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8" name="直接连接符 8"/>
          <p:cNvCxnSpPr/>
          <p:nvPr>
            <p:custDataLst>
              <p:tags r:id="rId10"/>
            </p:custDataLst>
          </p:nvPr>
        </p:nvCxnSpPr>
        <p:spPr>
          <a:xfrm>
            <a:off x="5609590" y="3930015"/>
            <a:ext cx="972185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6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372864"/>
            <a:ext cx="720090" cy="485136"/>
          </a:xfrm>
          <a:prstGeom prst="rect">
            <a:avLst/>
          </a:prstGeom>
        </p:spPr>
      </p:pic>
      <p:pic>
        <p:nvPicPr>
          <p:cNvPr id="10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2864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6"/>
          <p:cNvPicPr/>
          <p:nvPr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766444"/>
            <a:ext cx="1620202" cy="1091556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6444"/>
            <a:ext cx="1620202" cy="10915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7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7" name="矩形 8"/>
          <p:cNvSpPr/>
          <p:nvPr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idx="13" hasCustomPrompt="1"/>
            <p:custDataLst>
              <p:tags r:id="rId12"/>
            </p:custDataLst>
          </p:nvPr>
        </p:nvSpPr>
        <p:spPr>
          <a:xfrm>
            <a:off x="4759960" y="2888298"/>
            <a:ext cx="4880610" cy="1081405"/>
          </a:xfrm>
        </p:spPr>
        <p:txBody>
          <a:bodyPr vert="horz" wrap="square" lIns="0" tIns="0" rIns="0" bIns="0" rtlCol="0" anchor="ctr" anchorCtr="0">
            <a:normAutofit/>
          </a:bodyPr>
          <a:lstStyle>
            <a:lvl1pPr algn="l">
              <a:defRPr lang="zh-CN" altLang="en-US" sz="4800" b="0" spc="5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10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flipH="1">
            <a:off x="0" y="0"/>
            <a:ext cx="7313295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2864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7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1.xml"/><Relationship Id="rId23" Type="http://schemas.openxmlformats.org/officeDocument/2006/relationships/tags" Target="../tags/tag140.xml"/><Relationship Id="rId22" Type="http://schemas.openxmlformats.org/officeDocument/2006/relationships/tags" Target="../tags/tag139.xml"/><Relationship Id="rId21" Type="http://schemas.openxmlformats.org/officeDocument/2006/relationships/tags" Target="../tags/tag138.xml"/><Relationship Id="rId20" Type="http://schemas.openxmlformats.org/officeDocument/2006/relationships/tags" Target="../tags/tag137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6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8.xml"/><Relationship Id="rId3" Type="http://schemas.openxmlformats.org/officeDocument/2006/relationships/image" Target="../media/image12.png"/><Relationship Id="rId2" Type="http://schemas.openxmlformats.org/officeDocument/2006/relationships/tags" Target="../tags/tag207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9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0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15.xml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7.xml"/><Relationship Id="rId2" Type="http://schemas.openxmlformats.org/officeDocument/2006/relationships/image" Target="../media/image17.png"/><Relationship Id="rId1" Type="http://schemas.openxmlformats.org/officeDocument/2006/relationships/tags" Target="../tags/tag2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8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tags" Target="../tags/tag21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146.xml"/><Relationship Id="rId3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tags" Target="../tags/tag14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154.xml"/><Relationship Id="rId3" Type="http://schemas.openxmlformats.org/officeDocument/2006/relationships/image" Target="file:///C:\Users\1V994W2\PycharmProjects\PPT_Background_Generation/pic_temp/0_pic_quater_right_down.png" TargetMode="Externa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172.xml"/><Relationship Id="rId24" Type="http://schemas.openxmlformats.org/officeDocument/2006/relationships/tags" Target="../tags/tag171.xml"/><Relationship Id="rId23" Type="http://schemas.openxmlformats.org/officeDocument/2006/relationships/tags" Target="../tags/tag170.xml"/><Relationship Id="rId22" Type="http://schemas.openxmlformats.org/officeDocument/2006/relationships/tags" Target="../tags/tag169.xml"/><Relationship Id="rId21" Type="http://schemas.openxmlformats.org/officeDocument/2006/relationships/tags" Target="../tags/tag168.xml"/><Relationship Id="rId20" Type="http://schemas.openxmlformats.org/officeDocument/2006/relationships/tags" Target="../tags/tag167.xml"/><Relationship Id="rId2" Type="http://schemas.openxmlformats.org/officeDocument/2006/relationships/image" Target="../media/image2.png"/><Relationship Id="rId19" Type="http://schemas.openxmlformats.org/officeDocument/2006/relationships/hyperlink" Target="&#38215;&#32440;2_&#25972;&#21512;&#30011;&#22270;" TargetMode="External"/><Relationship Id="rId18" Type="http://schemas.openxmlformats.org/officeDocument/2006/relationships/tags" Target="../tags/tag166.xml"/><Relationship Id="rId17" Type="http://schemas.openxmlformats.org/officeDocument/2006/relationships/tags" Target="../tags/tag165.xml"/><Relationship Id="rId16" Type="http://schemas.openxmlformats.org/officeDocument/2006/relationships/tags" Target="../tags/tag164.xml"/><Relationship Id="rId15" Type="http://schemas.openxmlformats.org/officeDocument/2006/relationships/tags" Target="../tags/tag163.xml"/><Relationship Id="rId14" Type="http://schemas.openxmlformats.org/officeDocument/2006/relationships/tags" Target="../tags/tag162.xml"/><Relationship Id="rId13" Type="http://schemas.openxmlformats.org/officeDocument/2006/relationships/tags" Target="../tags/tag161.xml"/><Relationship Id="rId12" Type="http://schemas.openxmlformats.org/officeDocument/2006/relationships/tags" Target="../tags/tag160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tags" Target="../tags/tag15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tags" Target="../tags/tag181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6.xml"/><Relationship Id="rId17" Type="http://schemas.openxmlformats.org/officeDocument/2006/relationships/tags" Target="../tags/tag189.xml"/><Relationship Id="rId16" Type="http://schemas.openxmlformats.org/officeDocument/2006/relationships/image" Target="../media/image9.jpeg"/><Relationship Id="rId15" Type="http://schemas.openxmlformats.org/officeDocument/2006/relationships/tags" Target="../tags/tag188.xml"/><Relationship Id="rId14" Type="http://schemas.openxmlformats.org/officeDocument/2006/relationships/tags" Target="../tags/tag187.xml"/><Relationship Id="rId13" Type="http://schemas.openxmlformats.org/officeDocument/2006/relationships/tags" Target="../tags/tag186.xml"/><Relationship Id="rId12" Type="http://schemas.openxmlformats.org/officeDocument/2006/relationships/tags" Target="../tags/tag185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tags" Target="../tags/tag17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195.xml"/><Relationship Id="rId3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01.xml"/><Relationship Id="rId11" Type="http://schemas.openxmlformats.org/officeDocument/2006/relationships/tags" Target="../tags/tag200.xml"/><Relationship Id="rId10" Type="http://schemas.openxmlformats.org/officeDocument/2006/relationships/tags" Target="../tags/tag199.xml"/><Relationship Id="rId1" Type="http://schemas.openxmlformats.org/officeDocument/2006/relationships/tags" Target="../tags/tag19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1252855" y="1993900"/>
            <a:ext cx="9252585" cy="139890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Paperweight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4"/>
            <p:custDataLst>
              <p:tags r:id="rId2"/>
            </p:custDataLst>
          </p:nvPr>
        </p:nvSpPr>
        <p:spPr>
          <a:xfrm>
            <a:off x="2921000" y="3754121"/>
            <a:ext cx="6350000" cy="36131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ICPC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2010-K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64425" y="4721225"/>
            <a:ext cx="2448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不高不帅照样拽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64425" y="5089525"/>
            <a:ext cx="4088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成员：马浩，殷凯，胡梦娜，周晨娣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寻找镇纸重心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b="1">
                <a:sym typeface="+mn-ea"/>
              </a:rPr>
              <a:t>求镇纸的重心：</a:t>
            </a:r>
            <a:r>
              <a:rPr>
                <a:sym typeface="+mn-ea"/>
              </a:rPr>
              <a:t>几何结构，不妨先求出两个四面体的重心</a:t>
            </a:r>
            <a:r>
              <a:rPr lang="en-US" altLang="zh-CN">
                <a:sym typeface="+mn-ea"/>
              </a:rPr>
              <a:t>G_ABCD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G_ABCE</a:t>
            </a:r>
            <a:r>
              <a:rPr>
                <a:sym typeface="+mn-ea"/>
              </a:rPr>
              <a:t>，镇纸的重心</a:t>
            </a:r>
            <a:r>
              <a:rPr lang="en-US" altLang="zh-CN">
                <a:sym typeface="+mn-ea"/>
              </a:rPr>
              <a:t>G</a:t>
            </a:r>
            <a:r>
              <a:rPr>
                <a:sym typeface="+mn-ea"/>
              </a:rPr>
              <a:t>一定在</a:t>
            </a:r>
            <a:r>
              <a:rPr lang="en-US" altLang="zh-CN">
                <a:sym typeface="+mn-ea"/>
              </a:rPr>
              <a:t>G_ABCD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G_ABCE</a:t>
            </a:r>
            <a:r>
              <a:rPr>
                <a:sym typeface="+mn-ea"/>
              </a:rPr>
              <a:t>连线的某一个位置。由杠杆原理可知，距离比应该满足左右物体质量的反比。因为密度均匀，所以质量比与体积比相等，可先求出两个四面体体积</a:t>
            </a:r>
            <a:r>
              <a:rPr lang="en-US" altLang="zh-CN" b="1"/>
              <a:t> </a:t>
            </a:r>
            <a:endParaRPr lang="en-US" altLang="zh-CN" b="1"/>
          </a:p>
          <a:p>
            <a:pPr marL="0" indent="0">
              <a:buNone/>
            </a:pPr>
            <a:r>
              <a:rPr b="1">
                <a:sym typeface="+mn-ea"/>
              </a:rPr>
              <a:t>四面体体积公式</a:t>
            </a:r>
            <a:r>
              <a:rPr>
                <a:sym typeface="+mn-ea"/>
              </a:rPr>
              <a:t>：过一顶点的三向量设为a，b，c，所求四面体的体积就是|(a×b)·c|/6</a:t>
            </a:r>
            <a:endParaRPr>
              <a:sym typeface="+mn-ea"/>
            </a:endParaRPr>
          </a:p>
          <a:p>
            <a:endParaRPr lang="zh-CN" altLang="en-US"/>
          </a:p>
          <a:p/>
          <a:p>
            <a:r>
              <a:rPr b="1">
                <a:sym typeface="+mn-ea"/>
              </a:rPr>
              <a:t>四面体形心公式</a:t>
            </a:r>
            <a:r>
              <a:rPr>
                <a:sym typeface="+mn-ea"/>
              </a:rPr>
              <a:t>：在四面体</a:t>
            </a:r>
            <a:r>
              <a:rPr lang="en-US" altLang="zh-CN">
                <a:sym typeface="+mn-ea"/>
              </a:rPr>
              <a:t>A-BCD</a:t>
            </a:r>
            <a:r>
              <a:rPr>
                <a:sym typeface="+mn-ea"/>
              </a:rPr>
              <a:t>中，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（</a:t>
            </a:r>
            <a:r>
              <a:rPr lang="en-US" altLang="zh-CN">
                <a:sym typeface="+mn-ea"/>
              </a:rPr>
              <a:t>x1,y1,z1),B(x2,y2,z2),C(x3,y3,z3),D(x4,y4,z4),</a:t>
            </a:r>
            <a:r>
              <a:rPr>
                <a:sym typeface="+mn-ea"/>
              </a:rPr>
              <a:t>则形心坐标为（（</a:t>
            </a:r>
            <a:r>
              <a:rPr lang="en-US" altLang="zh-CN">
                <a:sym typeface="+mn-ea"/>
              </a:rPr>
              <a:t>x1+x2+x3+x4)/4,(y1+y2+y3+y4)/4,(z1+z2+z3+z4)/4)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-225" t="-17006" r="225" b="6192"/>
          <a:stretch>
            <a:fillRect/>
          </a:stretch>
        </p:blipFill>
        <p:spPr>
          <a:xfrm>
            <a:off x="669925" y="2424430"/>
            <a:ext cx="9305925" cy="7613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b="4133"/>
          <a:stretch>
            <a:fillRect/>
          </a:stretch>
        </p:blipFill>
        <p:spPr>
          <a:xfrm>
            <a:off x="897255" y="4260850"/>
            <a:ext cx="9971405" cy="17379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判断当前状态是否稳定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b="1">
                <a:sym typeface="+mn-ea"/>
              </a:rPr>
              <a:t>求点在平面上的投影</a:t>
            </a:r>
            <a:r>
              <a:rPr>
                <a:sym typeface="+mn-ea"/>
              </a:rPr>
              <a:t>：</a:t>
            </a:r>
            <a:r>
              <a:rPr lang="zh-CN" altLang="en-US"/>
              <a:t>对于给定的点</a:t>
            </a:r>
            <a:r>
              <a:rPr lang="en-US" altLang="zh-CN"/>
              <a:t>A</a:t>
            </a:r>
            <a:r>
              <a:t>，</a:t>
            </a:r>
            <a:r>
              <a:rPr lang="en-US" altLang="zh-CN"/>
              <a:t>B</a:t>
            </a:r>
            <a:r>
              <a:t>和</a:t>
            </a:r>
            <a:r>
              <a:rPr lang="en-US" altLang="zh-CN"/>
              <a:t>C</a:t>
            </a:r>
            <a:r>
              <a:t>，可以得到一个平面，该平面的法向量</a:t>
            </a:r>
            <a:r>
              <a:rPr lang="en-US" altLang="zh-CN"/>
              <a:t>Nor=</a:t>
            </a:r>
            <a:r>
              <a:t>（</a:t>
            </a:r>
            <a:r>
              <a:rPr lang="en-US" altLang="zh-CN"/>
              <a:t>B-A)^(C-A),</a:t>
            </a:r>
            <a:r>
              <a:t>那么对于点</a:t>
            </a:r>
            <a:r>
              <a:rPr lang="en-US" altLang="zh-CN"/>
              <a:t>P</a:t>
            </a:r>
            <a:r>
              <a:t>，直线</a:t>
            </a:r>
            <a:r>
              <a:rPr lang="en-US" altLang="zh-CN"/>
              <a:t>PA</a:t>
            </a:r>
            <a:r>
              <a:t>在法向量上的射影距离</a:t>
            </a:r>
            <a:r>
              <a:rPr lang="en-US" altLang="zh-CN"/>
              <a:t>d=(P-A)*Nor/|Nor|,</a:t>
            </a:r>
            <a:r>
              <a:t>那么</a:t>
            </a:r>
            <a:r>
              <a:rPr lang="en-US" altLang="zh-CN"/>
              <a:t>P-Nor/|Nor|*d</a:t>
            </a:r>
            <a:r>
              <a:t>即可得到</a:t>
            </a:r>
            <a:r>
              <a:rPr lang="en-US" altLang="zh-CN"/>
              <a:t>P</a:t>
            </a:r>
            <a:r>
              <a:t>在平面上的投影点。</a:t>
            </a:r>
          </a:p>
          <a:p/>
          <a:p/>
          <a:p>
            <a:endParaRPr b="1"/>
          </a:p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b="1905"/>
          <a:stretch>
            <a:fillRect/>
          </a:stretch>
        </p:blipFill>
        <p:spPr>
          <a:xfrm>
            <a:off x="582295" y="2390140"/>
            <a:ext cx="10939780" cy="27470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判断当前状态是否稳定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b="1">
                <a:sym typeface="+mn-ea"/>
              </a:rPr>
              <a:t>判断重心是否稳定：</a:t>
            </a:r>
            <a:r>
              <a:rPr>
                <a:sym typeface="+mn-ea"/>
              </a:rPr>
              <a:t>判断以重心投影点为圆心，</a:t>
            </a:r>
            <a:r>
              <a:rPr lang="en-US" altLang="zh-CN">
                <a:sym typeface="+mn-ea"/>
              </a:rPr>
              <a:t>0.2</a:t>
            </a:r>
            <a:r>
              <a:rPr>
                <a:sym typeface="+mn-ea"/>
              </a:rPr>
              <a:t>为半径的圆是否在底面，即圆心到凸多边形的距离是否大于</a:t>
            </a:r>
            <a:r>
              <a:rPr lang="en-US" altLang="zh-CN">
                <a:sym typeface="+mn-ea"/>
              </a:rPr>
              <a:t>0.2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b="205"/>
          <a:stretch>
            <a:fillRect/>
          </a:stretch>
        </p:blipFill>
        <p:spPr>
          <a:xfrm>
            <a:off x="2325370" y="1459865"/>
            <a:ext cx="7367270" cy="52495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代码实现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8845" y="952500"/>
            <a:ext cx="10353675" cy="5388610"/>
          </a:xfrm>
          <a:prstGeom prst="rect">
            <a:avLst/>
          </a:prstGeom>
        </p:spPr>
      </p:pic>
      <p:pic>
        <p:nvPicPr>
          <p:cNvPr id="5" name="图片 4" descr="四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475" y="2996565"/>
            <a:ext cx="3281045" cy="17805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>
            <p:custDataLst>
              <p:tags r:id="rId1"/>
            </p:custDataLst>
          </p:nvPr>
        </p:nvCxnSpPr>
        <p:spPr>
          <a:xfrm>
            <a:off x="3033395" y="2888615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1135380" y="274891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03</a:t>
            </a:r>
            <a:endParaRPr lang="en-US" altLang="zh-CN" sz="80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>
          <a:xfrm>
            <a:off x="3588385" y="2888615"/>
            <a:ext cx="4944745" cy="108140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枚举 计算 更新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zh-CN" altLang="en-US"/>
              <a:t>代码实现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695" y="1112520"/>
            <a:ext cx="10467975" cy="5067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评测结果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69882" y="1118243"/>
            <a:ext cx="10852237" cy="5388907"/>
          </a:xfrm>
        </p:spPr>
        <p:txBody>
          <a:bodyPr/>
          <a:p>
            <a:r>
              <a:rPr lang="zh-CN" altLang="en-US"/>
              <a:t>代码地址：https://github.com/M-h-2019/WeightPaper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581150"/>
            <a:ext cx="10852150" cy="44634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 algn="dist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谢谢聆听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 vert="horz" wrap="square" lIns="0" tIns="0" rIns="0" bIns="0" rtlCol="0" anchor="t" anchorCtr="0">
            <a:normAutofit/>
          </a:bodyPr>
          <a:lstStyle/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  .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" name="图片 5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4" name="任意多边形: 形状 3"/>
          <p:cNvSpPr/>
          <p:nvPr>
            <p:custDataLst>
              <p:tags r:id="rId7"/>
            </p:custDataLst>
          </p:nvPr>
        </p:nvSpPr>
        <p:spPr>
          <a:xfrm flipH="1">
            <a:off x="4913086" y="0"/>
            <a:ext cx="7278914" cy="6858000"/>
          </a:xfrm>
          <a:custGeom>
            <a:avLst/>
            <a:gdLst>
              <a:gd name="connsiteX0" fmla="*/ 0 w 7278914"/>
              <a:gd name="connsiteY0" fmla="*/ 0 h 6858000"/>
              <a:gd name="connsiteX1" fmla="*/ 420914 w 7278914"/>
              <a:gd name="connsiteY1" fmla="*/ 0 h 6858000"/>
              <a:gd name="connsiteX2" fmla="*/ 7278914 w 7278914"/>
              <a:gd name="connsiteY2" fmla="*/ 6858000 h 6858000"/>
              <a:gd name="connsiteX3" fmla="*/ 0 w 727891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8914" h="6858000">
                <a:moveTo>
                  <a:pt x="0" y="0"/>
                </a:moveTo>
                <a:lnTo>
                  <a:pt x="420914" y="0"/>
                </a:lnTo>
                <a:lnTo>
                  <a:pt x="7278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C7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>
            <p:custDataLst>
              <p:tags r:id="rId8"/>
            </p:custDataLst>
          </p:nvPr>
        </p:nvSpPr>
        <p:spPr>
          <a:xfrm rot="5400000" flipH="1">
            <a:off x="1828800" y="457200"/>
            <a:ext cx="4572000" cy="8229600"/>
          </a:xfrm>
          <a:prstGeom prst="rtTriangle">
            <a:avLst/>
          </a:prstGeom>
          <a:solidFill>
            <a:srgbClr val="576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9"/>
            </p:custDataLst>
          </p:nvPr>
        </p:nvSpPr>
        <p:spPr>
          <a:xfrm>
            <a:off x="546100" y="1866900"/>
            <a:ext cx="11099800" cy="445928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algn="ctr" rotWithShape="0">
              <a:srgbClr val="000000">
                <a:alpha val="1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670560" y="942975"/>
            <a:ext cx="9228455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100000"/>
              <a:buNone/>
            </a:pPr>
            <a:r>
              <a:rPr sz="2600" b="1" spc="3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sz="2600" b="1" spc="3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950595" y="2292985"/>
            <a:ext cx="10572115" cy="360807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457200" lvl="0" indent="-457200" algn="l" font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ingdings" panose="05000000000000000000" charset="0"/>
              <a:buChar char="u"/>
            </a:pPr>
            <a:r>
              <a:rPr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家公司专门来生产艺术型镇纸。每一块镇纸是由两个四面体共用一个面组成。这些镇纸由镶嵌着彩色斑点的实心玻璃制作而成，每一块镇纸都存在一个小斑点，这个小斑点实际上是一个微型电子芯片。芯片必须被安置在接近配套计算机的地方，以方便计算机的控制。</a:t>
            </a:r>
            <a:endParaRPr sz="1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0" indent="-457200" algn="l" font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ingdings" panose="05000000000000000000" charset="0"/>
              <a:buChar char="u"/>
            </a:pPr>
            <a:r>
              <a:rPr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常，镇纸被安置在计算机的上方。然而，芯片有一个极限的范围，所以距离计算机上部的距离就变得十分有意义。因此，当镇纸位于一个充分稳定的位置时，计算芯片到计算机上部距离的最大最小值就变得很重要</a:t>
            </a:r>
            <a:endParaRPr sz="1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0" indent="-457200" algn="l" font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ingdings" panose="05000000000000000000" charset="0"/>
              <a:buChar char="u"/>
            </a:pPr>
            <a:r>
              <a:rPr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一个位置是充分稳定的，当且仅当无论质心因为什么原因向任何方向移动0.2个单位，镇纸都不会移动。本题设定镇纸是密度均匀的物体，芯片充分小以至于可以被考虑为一个点。</a:t>
            </a:r>
            <a:endParaRPr sz="1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5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10" name="图片 7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7176" name="空心弧 50"/>
          <p:cNvSpPr/>
          <p:nvPr>
            <p:custDataLst>
              <p:tags r:id="rId7"/>
            </p:custDataLst>
          </p:nvPr>
        </p:nvSpPr>
        <p:spPr bwMode="auto">
          <a:xfrm rot="5580000">
            <a:off x="3307080" y="1494155"/>
            <a:ext cx="619760" cy="619760"/>
          </a:xfrm>
          <a:custGeom>
            <a:avLst/>
            <a:gdLst>
              <a:gd name="T0" fmla="*/ 3589 w 581025"/>
              <a:gd name="T1" fmla="*/ 244986 h 581025"/>
              <a:gd name="T2" fmla="*/ 280639 w 581025"/>
              <a:gd name="T3" fmla="*/ 168 h 581025"/>
              <a:gd name="T4" fmla="*/ 573680 w 581025"/>
              <a:gd name="T5" fmla="*/ 225600 h 581025"/>
              <a:gd name="T6" fmla="*/ 408096 w 581025"/>
              <a:gd name="T7" fmla="*/ 556167 h 581025"/>
              <a:gd name="T8" fmla="*/ 408096 w 581025"/>
              <a:gd name="T9" fmla="*/ 556166 h 581025"/>
              <a:gd name="T10" fmla="*/ 573680 w 581025"/>
              <a:gd name="T11" fmla="*/ 225599 h 581025"/>
              <a:gd name="T12" fmla="*/ 280639 w 581025"/>
              <a:gd name="T13" fmla="*/ 167 h 581025"/>
              <a:gd name="T14" fmla="*/ 3589 w 581025"/>
              <a:gd name="T15" fmla="*/ 244985 h 581025"/>
              <a:gd name="T16" fmla="*/ 3589 w 581025"/>
              <a:gd name="T17" fmla="*/ 244986 h 58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1025" h="581025">
                <a:moveTo>
                  <a:pt x="3589" y="244986"/>
                </a:moveTo>
                <a:cubicBezTo>
                  <a:pt x="25394" y="107563"/>
                  <a:pt x="141577" y="4897"/>
                  <a:pt x="280639" y="168"/>
                </a:cubicBezTo>
                <a:cubicBezTo>
                  <a:pt x="419701" y="-4561"/>
                  <a:pt x="542590" y="89975"/>
                  <a:pt x="573680" y="225600"/>
                </a:cubicBezTo>
                <a:cubicBezTo>
                  <a:pt x="604771" y="361224"/>
                  <a:pt x="535332" y="499850"/>
                  <a:pt x="408096" y="556167"/>
                </a:cubicBezTo>
                <a:lnTo>
                  <a:pt x="408096" y="556166"/>
                </a:lnTo>
                <a:cubicBezTo>
                  <a:pt x="535332" y="499849"/>
                  <a:pt x="604771" y="361223"/>
                  <a:pt x="573680" y="225599"/>
                </a:cubicBezTo>
                <a:cubicBezTo>
                  <a:pt x="542589" y="89975"/>
                  <a:pt x="419701" y="-4562"/>
                  <a:pt x="280639" y="167"/>
                </a:cubicBezTo>
                <a:cubicBezTo>
                  <a:pt x="141577" y="4896"/>
                  <a:pt x="25394" y="107562"/>
                  <a:pt x="3589" y="244985"/>
                </a:cubicBezTo>
                <a:lnTo>
                  <a:pt x="3589" y="244986"/>
                </a:lnTo>
                <a:close/>
              </a:path>
            </a:pathLst>
          </a:custGeom>
          <a:solidFill>
            <a:srgbClr val="3C78B9"/>
          </a:solidFill>
          <a:ln w="12700" cap="flat" cmpd="sng">
            <a:solidFill>
              <a:srgbClr val="3C78B9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/>
          <a:p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7" name="文本框 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422650" y="1510665"/>
            <a:ext cx="3873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ctr">
            <a:normAutofit fontScale="9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3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sz="32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9" name="空心弧 51"/>
          <p:cNvSpPr/>
          <p:nvPr>
            <p:custDataLst>
              <p:tags r:id="rId9"/>
            </p:custDataLst>
          </p:nvPr>
        </p:nvSpPr>
        <p:spPr bwMode="auto">
          <a:xfrm rot="5580000">
            <a:off x="3307080" y="3223260"/>
            <a:ext cx="619760" cy="619760"/>
          </a:xfrm>
          <a:custGeom>
            <a:avLst/>
            <a:gdLst>
              <a:gd name="T0" fmla="*/ 3589 w 581025"/>
              <a:gd name="T1" fmla="*/ 244986 h 581025"/>
              <a:gd name="T2" fmla="*/ 280639 w 581025"/>
              <a:gd name="T3" fmla="*/ 168 h 581025"/>
              <a:gd name="T4" fmla="*/ 573680 w 581025"/>
              <a:gd name="T5" fmla="*/ 225600 h 581025"/>
              <a:gd name="T6" fmla="*/ 408096 w 581025"/>
              <a:gd name="T7" fmla="*/ 556167 h 581025"/>
              <a:gd name="T8" fmla="*/ 408096 w 581025"/>
              <a:gd name="T9" fmla="*/ 556166 h 581025"/>
              <a:gd name="T10" fmla="*/ 573680 w 581025"/>
              <a:gd name="T11" fmla="*/ 225599 h 581025"/>
              <a:gd name="T12" fmla="*/ 280639 w 581025"/>
              <a:gd name="T13" fmla="*/ 167 h 581025"/>
              <a:gd name="T14" fmla="*/ 3589 w 581025"/>
              <a:gd name="T15" fmla="*/ 244985 h 581025"/>
              <a:gd name="T16" fmla="*/ 3589 w 581025"/>
              <a:gd name="T17" fmla="*/ 244986 h 58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1025" h="581025">
                <a:moveTo>
                  <a:pt x="3589" y="244986"/>
                </a:moveTo>
                <a:cubicBezTo>
                  <a:pt x="25394" y="107563"/>
                  <a:pt x="141577" y="4897"/>
                  <a:pt x="280639" y="168"/>
                </a:cubicBezTo>
                <a:cubicBezTo>
                  <a:pt x="419701" y="-4561"/>
                  <a:pt x="542590" y="89975"/>
                  <a:pt x="573680" y="225600"/>
                </a:cubicBezTo>
                <a:cubicBezTo>
                  <a:pt x="604771" y="361224"/>
                  <a:pt x="535332" y="499850"/>
                  <a:pt x="408096" y="556167"/>
                </a:cubicBezTo>
                <a:lnTo>
                  <a:pt x="408096" y="556166"/>
                </a:lnTo>
                <a:cubicBezTo>
                  <a:pt x="535332" y="499849"/>
                  <a:pt x="604771" y="361223"/>
                  <a:pt x="573680" y="225599"/>
                </a:cubicBezTo>
                <a:cubicBezTo>
                  <a:pt x="542589" y="89975"/>
                  <a:pt x="419701" y="-4562"/>
                  <a:pt x="280639" y="167"/>
                </a:cubicBezTo>
                <a:cubicBezTo>
                  <a:pt x="141577" y="4896"/>
                  <a:pt x="25394" y="107562"/>
                  <a:pt x="3589" y="244985"/>
                </a:cubicBezTo>
                <a:lnTo>
                  <a:pt x="3589" y="244986"/>
                </a:lnTo>
                <a:close/>
              </a:path>
            </a:pathLst>
          </a:custGeom>
          <a:solidFill>
            <a:srgbClr val="3C78B9"/>
          </a:solidFill>
          <a:ln w="12700" cap="flat" cmpd="sng">
            <a:solidFill>
              <a:srgbClr val="3C78B9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/>
          <a:p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80" name="文本框 5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422650" y="3239770"/>
            <a:ext cx="3873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ctr">
            <a:normAutofit fontScale="9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3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sz="32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82" name="空心弧 53"/>
          <p:cNvSpPr/>
          <p:nvPr>
            <p:custDataLst>
              <p:tags r:id="rId11"/>
            </p:custDataLst>
          </p:nvPr>
        </p:nvSpPr>
        <p:spPr bwMode="auto">
          <a:xfrm rot="5580000">
            <a:off x="3307715" y="4897755"/>
            <a:ext cx="617855" cy="619760"/>
          </a:xfrm>
          <a:custGeom>
            <a:avLst/>
            <a:gdLst>
              <a:gd name="T0" fmla="*/ 3589 w 581025"/>
              <a:gd name="T1" fmla="*/ 244986 h 581025"/>
              <a:gd name="T2" fmla="*/ 280639 w 581025"/>
              <a:gd name="T3" fmla="*/ 168 h 581025"/>
              <a:gd name="T4" fmla="*/ 573680 w 581025"/>
              <a:gd name="T5" fmla="*/ 225600 h 581025"/>
              <a:gd name="T6" fmla="*/ 408096 w 581025"/>
              <a:gd name="T7" fmla="*/ 556167 h 581025"/>
              <a:gd name="T8" fmla="*/ 408096 w 581025"/>
              <a:gd name="T9" fmla="*/ 556166 h 581025"/>
              <a:gd name="T10" fmla="*/ 573680 w 581025"/>
              <a:gd name="T11" fmla="*/ 225599 h 581025"/>
              <a:gd name="T12" fmla="*/ 280639 w 581025"/>
              <a:gd name="T13" fmla="*/ 167 h 581025"/>
              <a:gd name="T14" fmla="*/ 3589 w 581025"/>
              <a:gd name="T15" fmla="*/ 244985 h 581025"/>
              <a:gd name="T16" fmla="*/ 3589 w 581025"/>
              <a:gd name="T17" fmla="*/ 244986 h 58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1025" h="581025">
                <a:moveTo>
                  <a:pt x="3589" y="244986"/>
                </a:moveTo>
                <a:cubicBezTo>
                  <a:pt x="25394" y="107563"/>
                  <a:pt x="141577" y="4897"/>
                  <a:pt x="280639" y="168"/>
                </a:cubicBezTo>
                <a:cubicBezTo>
                  <a:pt x="419701" y="-4561"/>
                  <a:pt x="542590" y="89975"/>
                  <a:pt x="573680" y="225600"/>
                </a:cubicBezTo>
                <a:cubicBezTo>
                  <a:pt x="604771" y="361224"/>
                  <a:pt x="535332" y="499850"/>
                  <a:pt x="408096" y="556167"/>
                </a:cubicBezTo>
                <a:lnTo>
                  <a:pt x="408096" y="556166"/>
                </a:lnTo>
                <a:cubicBezTo>
                  <a:pt x="535332" y="499849"/>
                  <a:pt x="604771" y="361223"/>
                  <a:pt x="573680" y="225599"/>
                </a:cubicBezTo>
                <a:cubicBezTo>
                  <a:pt x="542589" y="89975"/>
                  <a:pt x="419701" y="-4562"/>
                  <a:pt x="280639" y="167"/>
                </a:cubicBezTo>
                <a:cubicBezTo>
                  <a:pt x="141577" y="4896"/>
                  <a:pt x="25394" y="107562"/>
                  <a:pt x="3589" y="244985"/>
                </a:cubicBezTo>
                <a:lnTo>
                  <a:pt x="3589" y="244986"/>
                </a:lnTo>
                <a:close/>
              </a:path>
            </a:pathLst>
          </a:custGeom>
          <a:solidFill>
            <a:srgbClr val="3C78B9"/>
          </a:solidFill>
          <a:ln w="12700" cap="flat" cmpd="sng">
            <a:solidFill>
              <a:srgbClr val="3C78B9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/>
          <a:p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83" name="文本框 5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457575" y="4917440"/>
            <a:ext cx="318135" cy="58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ctr">
            <a:normAutofit fontScale="7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3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sz="32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3"/>
            </p:custDataLst>
          </p:nvPr>
        </p:nvSpPr>
        <p:spPr>
          <a:xfrm>
            <a:off x="4279695" y="1478235"/>
            <a:ext cx="6865936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marL="17780" indent="-17780">
              <a:spcBef>
                <a:spcPct val="20000"/>
              </a:spcBef>
              <a:buNone/>
              <a:defRPr sz="2400">
                <a:solidFill>
                  <a:schemeClr val="bg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+mn-lt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4"/>
            </p:custDataLst>
          </p:nvPr>
        </p:nvSpPr>
        <p:spPr>
          <a:xfrm>
            <a:off x="4280285" y="1510620"/>
            <a:ext cx="6865936" cy="1102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>
              <a:defRPr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800">
                <a:solidFill>
                  <a:srgbClr val="6C6C9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考虑一块镇纸，以A=（0,0,0），B=（9,0,0），C=（0,8,0）为公共面，D=（0,0,9）为其中一个四面体的第四个点，E=（1,1，-8）为另一个四面体的第四个点。芯片在F=（1,2，-1）的位置。</a:t>
            </a:r>
            <a:endParaRPr lang="zh-CN" altLang="en-US" sz="1800">
              <a:solidFill>
                <a:srgbClr val="6C6C9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5"/>
            </p:custDataLst>
          </p:nvPr>
        </p:nvSpPr>
        <p:spPr>
          <a:xfrm>
            <a:off x="4280285" y="3178725"/>
            <a:ext cx="6865936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marL="17780" indent="-17780">
              <a:spcBef>
                <a:spcPct val="20000"/>
              </a:spcBef>
              <a:buNone/>
              <a:defRPr sz="2400" b="0">
                <a:solidFill>
                  <a:schemeClr val="bg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indent="0" eaLnBrk="0" hangingPunct="0">
              <a:spcBef>
                <a:spcPct val="20000"/>
              </a:spcBef>
              <a:buNone/>
              <a:defRPr sz="1800" b="0">
                <a:latin typeface="+mn-lt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indent="0" eaLnBrk="0" hangingPunct="0">
              <a:spcBef>
                <a:spcPct val="20000"/>
              </a:spcBef>
              <a:buNone/>
              <a:defRPr sz="1800" b="0">
                <a:latin typeface="+mn-lt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indent="0" eaLnBrk="0" hangingPunct="0">
              <a:spcBef>
                <a:spcPct val="20000"/>
              </a:spcBef>
              <a:buNone/>
              <a:defRPr sz="1800" b="0">
                <a:latin typeface="+mn-lt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indent="0" eaLnBrk="0" hangingPunct="0">
              <a:spcBef>
                <a:spcPct val="20000"/>
              </a:spcBef>
              <a:buNone/>
              <a:defRPr sz="1800" b="0">
                <a:latin typeface="+mn-lt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6"/>
            </p:custDataLst>
          </p:nvPr>
        </p:nvSpPr>
        <p:spPr>
          <a:xfrm>
            <a:off x="4279650" y="3239686"/>
            <a:ext cx="6865936" cy="1100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>
              <a:defRPr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1800">
                <a:solidFill>
                  <a:srgbClr val="6C6C9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把镇纸放置在计算机上，以BCD面为底面，可以得到最大距离3.7；以ACD为底面可以得到最小距离1.0，若以ACE为底面，距离只有0.9，但是此时不充分稳定。</a:t>
            </a:r>
            <a:endParaRPr sz="1800">
              <a:solidFill>
                <a:srgbClr val="6C6C9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7"/>
            </p:custDataLst>
          </p:nvPr>
        </p:nvSpPr>
        <p:spPr>
          <a:xfrm>
            <a:off x="4279695" y="4847469"/>
            <a:ext cx="6865936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marL="17780" indent="-17780">
              <a:spcBef>
                <a:spcPct val="20000"/>
              </a:spcBef>
              <a:buNone/>
              <a:defRPr sz="2400">
                <a:solidFill>
                  <a:schemeClr val="bg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+mn-lt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8"/>
            </p:custDataLst>
          </p:nvPr>
        </p:nvSpPr>
        <p:spPr>
          <a:xfrm>
            <a:off x="4279650" y="4983677"/>
            <a:ext cx="6865936" cy="1102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normAutofit/>
          </a:bodyPr>
          <a:lstStyle>
            <a:defPPr>
              <a:defRPr lang="zh-CN"/>
            </a:defPPr>
            <a:lvl1pPr>
              <a:defRPr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1800">
                <a:solidFill>
                  <a:srgbClr val="6C6C9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9" action="ppaction://hlinkfile"/>
              </a:rPr>
              <a:t>可视化</a:t>
            </a:r>
            <a:endParaRPr sz="1800">
              <a:solidFill>
                <a:srgbClr val="6C6C90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19" action="ppaction://hlinkfile"/>
            </a:endParaRPr>
          </a:p>
        </p:txBody>
      </p:sp>
      <p:sp>
        <p:nvSpPr>
          <p:cNvPr id="21" name="等腰三角形 20"/>
          <p:cNvSpPr/>
          <p:nvPr>
            <p:custDataLst>
              <p:tags r:id="rId20"/>
            </p:custDataLst>
          </p:nvPr>
        </p:nvSpPr>
        <p:spPr>
          <a:xfrm flipV="1">
            <a:off x="239395" y="160020"/>
            <a:ext cx="731520" cy="630555"/>
          </a:xfrm>
          <a:prstGeom prst="triangle">
            <a:avLst/>
          </a:prstGeom>
          <a:noFill/>
          <a:ln>
            <a:solidFill>
              <a:srgbClr val="1D7D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等腰三角形 21"/>
          <p:cNvSpPr/>
          <p:nvPr>
            <p:custDataLst>
              <p:tags r:id="rId21"/>
            </p:custDataLst>
          </p:nvPr>
        </p:nvSpPr>
        <p:spPr>
          <a:xfrm flipV="1">
            <a:off x="681990" y="208280"/>
            <a:ext cx="460375" cy="396875"/>
          </a:xfrm>
          <a:prstGeom prst="triangle">
            <a:avLst/>
          </a:prstGeom>
          <a:noFill/>
          <a:ln>
            <a:solidFill>
              <a:srgbClr val="1D7D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等腰三角形 22"/>
          <p:cNvSpPr/>
          <p:nvPr>
            <p:custDataLst>
              <p:tags r:id="rId22"/>
            </p:custDataLst>
          </p:nvPr>
        </p:nvSpPr>
        <p:spPr>
          <a:xfrm flipV="1">
            <a:off x="160020" y="467995"/>
            <a:ext cx="318770" cy="274320"/>
          </a:xfrm>
          <a:prstGeom prst="triangle">
            <a:avLst/>
          </a:prstGeom>
          <a:noFill/>
          <a:ln>
            <a:solidFill>
              <a:srgbClr val="1D7D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任意多边形: 形状 23"/>
          <p:cNvSpPr/>
          <p:nvPr>
            <p:custDataLst>
              <p:tags r:id="rId23"/>
            </p:custDataLst>
          </p:nvPr>
        </p:nvSpPr>
        <p:spPr>
          <a:xfrm>
            <a:off x="-1" y="375649"/>
            <a:ext cx="3516528" cy="875301"/>
          </a:xfrm>
          <a:custGeom>
            <a:avLst/>
            <a:gdLst>
              <a:gd name="connsiteX0" fmla="*/ 0 w 3516528"/>
              <a:gd name="connsiteY0" fmla="*/ 0 h 875301"/>
              <a:gd name="connsiteX1" fmla="*/ 3069771 w 3516528"/>
              <a:gd name="connsiteY1" fmla="*/ 0 h 875301"/>
              <a:gd name="connsiteX2" fmla="*/ 3069771 w 3516528"/>
              <a:gd name="connsiteY2" fmla="*/ 1055 h 875301"/>
              <a:gd name="connsiteX3" fmla="*/ 3080239 w 3516528"/>
              <a:gd name="connsiteY3" fmla="*/ 0 h 875301"/>
              <a:gd name="connsiteX4" fmla="*/ 3516528 w 3516528"/>
              <a:gd name="connsiteY4" fmla="*/ 436289 h 875301"/>
              <a:gd name="connsiteX5" fmla="*/ 3080239 w 3516528"/>
              <a:gd name="connsiteY5" fmla="*/ 872578 h 875301"/>
              <a:gd name="connsiteX6" fmla="*/ 3069771 w 3516528"/>
              <a:gd name="connsiteY6" fmla="*/ 871523 h 875301"/>
              <a:gd name="connsiteX7" fmla="*/ 3069771 w 3516528"/>
              <a:gd name="connsiteY7" fmla="*/ 875301 h 875301"/>
              <a:gd name="connsiteX8" fmla="*/ 0 w 3516528"/>
              <a:gd name="connsiteY8" fmla="*/ 875301 h 875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6528" h="875301">
                <a:moveTo>
                  <a:pt x="0" y="0"/>
                </a:moveTo>
                <a:lnTo>
                  <a:pt x="3069771" y="0"/>
                </a:lnTo>
                <a:lnTo>
                  <a:pt x="3069771" y="1055"/>
                </a:lnTo>
                <a:lnTo>
                  <a:pt x="3080239" y="0"/>
                </a:lnTo>
                <a:cubicBezTo>
                  <a:pt x="3321195" y="0"/>
                  <a:pt x="3516528" y="195333"/>
                  <a:pt x="3516528" y="436289"/>
                </a:cubicBezTo>
                <a:cubicBezTo>
                  <a:pt x="3516528" y="677245"/>
                  <a:pt x="3321195" y="872578"/>
                  <a:pt x="3080239" y="872578"/>
                </a:cubicBezTo>
                <a:lnTo>
                  <a:pt x="3069771" y="871523"/>
                </a:lnTo>
                <a:lnTo>
                  <a:pt x="3069771" y="875301"/>
                </a:lnTo>
                <a:lnTo>
                  <a:pt x="0" y="875301"/>
                </a:lnTo>
                <a:close/>
              </a:path>
            </a:pathLst>
          </a:custGeom>
          <a:solidFill>
            <a:srgbClr val="3C78B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24"/>
            </p:custDataLst>
          </p:nvPr>
        </p:nvSpPr>
        <p:spPr>
          <a:xfrm>
            <a:off x="1" y="378372"/>
            <a:ext cx="3074276" cy="87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r">
              <a:defRPr sz="2800">
                <a:solidFill>
                  <a:schemeClr val="bg1"/>
                </a:solidFill>
              </a:defRPr>
            </a:lvl2pPr>
            <a:lvl3pPr algn="r">
              <a:defRPr sz="2800">
                <a:solidFill>
                  <a:schemeClr val="bg1"/>
                </a:solidFill>
              </a:defRPr>
            </a:lvl3pPr>
            <a:lvl4pPr algn="r">
              <a:defRPr sz="2800">
                <a:solidFill>
                  <a:schemeClr val="bg1"/>
                </a:solidFill>
              </a:defRPr>
            </a:lvl4pPr>
            <a:lvl5pPr algn="r">
              <a:defRPr sz="2800">
                <a:solidFill>
                  <a:schemeClr val="bg1"/>
                </a:solidFill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举个例子</a:t>
            </a:r>
            <a:endParaRPr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输入</a:t>
            </a:r>
            <a:r>
              <a:rPr lang="en-US" altLang="zh-CN"/>
              <a:t>&amp;</a:t>
            </a:r>
            <a:r>
              <a:t>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输入</a:t>
            </a:r>
            <a:r>
              <a:rPr lang="zh-CN" altLang="en-US"/>
              <a:t>包括一组或多组测试用例。每一组测试用例为单独的一行，以</a:t>
            </a:r>
            <a:r>
              <a:rPr lang="en-US" altLang="zh-CN"/>
              <a:t>A,B,C,D,E</a:t>
            </a:r>
            <a:r>
              <a:t>和</a:t>
            </a:r>
            <a:r>
              <a:rPr lang="en-US" altLang="zh-CN"/>
              <a:t>F</a:t>
            </a:r>
            <a:r>
              <a:t>这样的顺序描述</a:t>
            </a:r>
            <a:r>
              <a:rPr lang="en-US" altLang="zh-CN"/>
              <a:t>6</a:t>
            </a:r>
            <a:r>
              <a:t>个点。每一个点用三个整数</a:t>
            </a:r>
            <a:r>
              <a:rPr lang="en-US" altLang="zh-CN"/>
              <a:t>x,y</a:t>
            </a:r>
            <a:r>
              <a:t>和</a:t>
            </a:r>
            <a:r>
              <a:rPr lang="en-US" altLang="zh-CN"/>
              <a:t>z</a:t>
            </a:r>
            <a:r>
              <a:t>来描述其坐标。这两个四面体的体积都是正数。</a:t>
            </a:r>
            <a:r>
              <a:rPr lang="en-US" altLang="zh-CN"/>
              <a:t>D,E</a:t>
            </a:r>
            <a:r>
              <a:t>被放置在</a:t>
            </a:r>
            <a:r>
              <a:rPr lang="en-US" altLang="zh-CN"/>
              <a:t>A,B,C</a:t>
            </a:r>
            <a:r>
              <a:t>所在平面的两侧，点</a:t>
            </a:r>
            <a:r>
              <a:rPr lang="en-US" altLang="zh-CN"/>
              <a:t>F</a:t>
            </a:r>
            <a:r>
              <a:t>被严格放置在镇纸内。每一个坐标的绝对值被限制在</a:t>
            </a:r>
            <a:r>
              <a:rPr lang="en-US" altLang="zh-CN"/>
              <a:t>1000</a:t>
            </a:r>
            <a:r>
              <a:t>内。镇纸总是存在一种充分稳定的放置方案。以单一整数</a:t>
            </a:r>
            <a:r>
              <a:rPr lang="en-US" altLang="zh-CN"/>
              <a:t>0</a:t>
            </a:r>
            <a:r>
              <a:t>为一行终止输入</a:t>
            </a:r>
          </a:p>
          <a:p>
            <a:r>
              <a:rPr b="1"/>
              <a:t>输出</a:t>
            </a:r>
            <a:r>
              <a:t>：对于每一组测试用例，先给出测试用例的编号，然后给出最小和最大距离。这里的距离是指在充分稳定状态下，从芯片到底面的距离。这些数字需要被保留并显示到小数点后</a:t>
            </a:r>
            <a:r>
              <a:rPr lang="en-US" altLang="zh-CN"/>
              <a:t>5</a:t>
            </a:r>
            <a:r>
              <a:t>位。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3472180"/>
            <a:ext cx="4959350" cy="1728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860" y="3416935"/>
            <a:ext cx="3708400" cy="17830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1"/>
            </p:custDataLst>
          </p:nvPr>
        </p:nvSpPr>
        <p:spPr bwMode="auto">
          <a:xfrm>
            <a:off x="2116772" y="2707005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 fontScale="9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b="1">
                <a:sym typeface="+mn-ea"/>
              </a:rPr>
              <a:t>对于镇纸的六个面，判断哪些面可以作为底面放置在计算机上</a:t>
            </a:r>
            <a:endParaRPr lang="zh-CN" altLang="en-US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任意多边形 4"/>
          <p:cNvSpPr/>
          <p:nvPr>
            <p:custDataLst>
              <p:tags r:id="rId2"/>
            </p:custDataLst>
          </p:nvPr>
        </p:nvSpPr>
        <p:spPr bwMode="auto">
          <a:xfrm>
            <a:off x="708977" y="2899410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3"/>
            </p:custDataLst>
          </p:nvPr>
        </p:nvSpPr>
        <p:spPr bwMode="auto">
          <a:xfrm>
            <a:off x="1831657" y="2899410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1028382" y="2937510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>
            <p:custDataLst>
              <p:tags r:id="rId5"/>
            </p:custDataLst>
          </p:nvPr>
        </p:nvSpPr>
        <p:spPr bwMode="auto">
          <a:xfrm>
            <a:off x="2116772" y="3859530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b="1">
                <a:sym typeface="+mn-ea"/>
              </a:rPr>
              <a:t>对于可选的底面放置方式，判断放置后镇纸是否充分稳定。</a:t>
            </a:r>
            <a:endParaRPr lang="zh-CN" altLang="en-US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任意多边形 17"/>
          <p:cNvSpPr/>
          <p:nvPr>
            <p:custDataLst>
              <p:tags r:id="rId6"/>
            </p:custDataLst>
          </p:nvPr>
        </p:nvSpPr>
        <p:spPr bwMode="auto">
          <a:xfrm>
            <a:off x="708977" y="4051935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7"/>
            </p:custDataLst>
          </p:nvPr>
        </p:nvSpPr>
        <p:spPr bwMode="auto">
          <a:xfrm>
            <a:off x="1831657" y="4051935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1028382" y="4090035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文本框 84"/>
          <p:cNvSpPr txBox="1"/>
          <p:nvPr>
            <p:custDataLst>
              <p:tags r:id="rId9"/>
            </p:custDataLst>
          </p:nvPr>
        </p:nvSpPr>
        <p:spPr bwMode="auto">
          <a:xfrm>
            <a:off x="2116772" y="5012055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fontScale="25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sz="5715" b="1">
                <a:sym typeface="+mn-ea"/>
              </a:rPr>
              <a:t>对于稳定的放置方式，计算芯片到底面的距离，并和已知的最大最小进行比较更新</a:t>
            </a:r>
            <a:r>
              <a:rPr>
                <a:sym typeface="+mn-ea"/>
              </a:rPr>
              <a:t>。</a:t>
            </a:r>
            <a:endParaRPr lang="zh-CN" altLang="en-US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24"/>
          <p:cNvSpPr/>
          <p:nvPr>
            <p:custDataLst>
              <p:tags r:id="rId10"/>
            </p:custDataLst>
          </p:nvPr>
        </p:nvSpPr>
        <p:spPr bwMode="auto">
          <a:xfrm>
            <a:off x="708977" y="5204460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1"/>
            </p:custDataLst>
          </p:nvPr>
        </p:nvSpPr>
        <p:spPr bwMode="auto">
          <a:xfrm>
            <a:off x="1831657" y="5204460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1028382" y="5242560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>
            <p:custDataLst>
              <p:tags r:id="rId13"/>
            </p:custDataLst>
          </p:nvPr>
        </p:nvGrpSpPr>
        <p:grpSpPr>
          <a:xfrm>
            <a:off x="708977" y="1029335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14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 </a:t>
              </a:r>
              <a:endParaRPr lang="en-US" altLang="zh-CN" sz="2000" b="1" spc="6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2" name="文本框 50"/>
            <p:cNvSpPr txBox="1"/>
            <p:nvPr>
              <p:custDataLst>
                <p:tags r:id="rId15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fontScale="9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总体解题思路</a:t>
              </a:r>
              <a:endParaRPr lang="zh-CN" altLang="en-US" sz="36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 descr="四面体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49490" y="1311910"/>
            <a:ext cx="4234180" cy="423418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>
            <p:custDataLst>
              <p:tags r:id="rId1"/>
            </p:custDataLst>
          </p:nvPr>
        </p:nvCxnSpPr>
        <p:spPr>
          <a:xfrm>
            <a:off x="3470275" y="288798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1689100" y="2749550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01</a:t>
            </a:r>
            <a:endParaRPr lang="en-US" altLang="zh-CN" sz="80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>
          <a:xfrm>
            <a:off x="4142105" y="2888615"/>
            <a:ext cx="7318375" cy="1081405"/>
          </a:xfrm>
        </p:spPr>
        <p:txBody>
          <a:bodyPr vert="horz" wrap="square" lIns="0" tIns="0" rIns="0" bIns="0" rtlCol="0" anchor="ctr" anchorCtr="0">
            <a:normAutofit fontScale="90000"/>
          </a:bodyPr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判断一个面能否作为底面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" name="图片 5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4" name="任意多边形: 形状 3"/>
          <p:cNvSpPr/>
          <p:nvPr>
            <p:custDataLst>
              <p:tags r:id="rId7"/>
            </p:custDataLst>
          </p:nvPr>
        </p:nvSpPr>
        <p:spPr>
          <a:xfrm flipH="1">
            <a:off x="4913086" y="0"/>
            <a:ext cx="7278914" cy="6858000"/>
          </a:xfrm>
          <a:custGeom>
            <a:avLst/>
            <a:gdLst>
              <a:gd name="connsiteX0" fmla="*/ 0 w 7278914"/>
              <a:gd name="connsiteY0" fmla="*/ 0 h 6858000"/>
              <a:gd name="connsiteX1" fmla="*/ 420914 w 7278914"/>
              <a:gd name="connsiteY1" fmla="*/ 0 h 6858000"/>
              <a:gd name="connsiteX2" fmla="*/ 7278914 w 7278914"/>
              <a:gd name="connsiteY2" fmla="*/ 6858000 h 6858000"/>
              <a:gd name="connsiteX3" fmla="*/ 0 w 727891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8914" h="6858000">
                <a:moveTo>
                  <a:pt x="0" y="0"/>
                </a:moveTo>
                <a:lnTo>
                  <a:pt x="420914" y="0"/>
                </a:lnTo>
                <a:lnTo>
                  <a:pt x="7278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C7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>
            <p:custDataLst>
              <p:tags r:id="rId8"/>
            </p:custDataLst>
          </p:nvPr>
        </p:nvSpPr>
        <p:spPr>
          <a:xfrm rot="5400000" flipH="1">
            <a:off x="1828800" y="457200"/>
            <a:ext cx="4572000" cy="8229600"/>
          </a:xfrm>
          <a:prstGeom prst="rtTriangle">
            <a:avLst/>
          </a:prstGeom>
          <a:solidFill>
            <a:srgbClr val="576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9"/>
            </p:custDataLst>
          </p:nvPr>
        </p:nvSpPr>
        <p:spPr>
          <a:xfrm>
            <a:off x="546100" y="1866900"/>
            <a:ext cx="11099800" cy="445928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algn="ctr" rotWithShape="0">
              <a:srgbClr val="000000">
                <a:alpha val="1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670560" y="942975"/>
            <a:ext cx="9228455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100000"/>
              <a:buNone/>
            </a:pPr>
            <a:r>
              <a:rPr lang="zh-CN" altLang="en-US" sz="2600" b="1" spc="3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平面法向量&amp;向量数量积</a:t>
            </a:r>
            <a:endParaRPr lang="zh-CN" altLang="en-US" sz="2600" b="1" spc="3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950595" y="2292985"/>
            <a:ext cx="10572115" cy="360807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457200" lvl="0" indent="-457200" algn="l" font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ingdings" panose="05000000000000000000" charset="0"/>
              <a:buChar char="u"/>
            </a:pPr>
            <a:r>
              <a: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法向量：是空间解析几何的一个概念，垂直于平面的直线所表示的向量为该平面的法向量。法向量适用于解析几何。由于空间内有无数个直线垂直于已知平面，因此一个平面都存在无数个法向量（包括两个单位法向量）。</a:t>
            </a:r>
            <a:endParaRPr lang="zh-CN" altLang="en-US" sz="1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0" indent="-457200" algn="l" font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ingdings" panose="05000000000000000000" charset="0"/>
              <a:buChar char="u"/>
            </a:pPr>
            <a:r>
              <a: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在高等数学「向量代数与空间解析几何」这一章中，介绍了向量叉积的概念。其中叉积的几何表示如下：a×b 是一种向量，方向： a×b 同时垂直于 a 和 b 且符合右手定则，可以利用叉积来构造平面法向量。</a:t>
            </a:r>
            <a:endParaRPr lang="zh-CN" altLang="en-US" sz="1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0" indent="-457200" algn="l" font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30000"/>
              <a:buFont typeface="Wingdings" panose="05000000000000000000" charset="0"/>
              <a:buChar char="u"/>
            </a:pPr>
            <a:r>
              <a: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向量数量积：已知两个非零向量a、b，那么|a||b|cosθ（θ是a与b的夹角）叫做a与b的数量积或内积，结果为正、负或零，代表两向量同向，异向或垂直</a:t>
            </a:r>
            <a:endParaRPr lang="zh-CN" altLang="en-US" sz="1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代码实现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885190"/>
            <a:ext cx="10390505" cy="5388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>
            <p:custDataLst>
              <p:tags r:id="rId1"/>
            </p:custDataLst>
          </p:nvPr>
        </p:nvCxnSpPr>
        <p:spPr>
          <a:xfrm>
            <a:off x="3087370" y="2888615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1316355" y="2749550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02</a:t>
            </a:r>
            <a:endParaRPr lang="en-US" altLang="zh-CN" sz="80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>
          <a:xfrm>
            <a:off x="3632200" y="2888615"/>
            <a:ext cx="7041515" cy="108140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判断镇纸是否充分稳定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421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1、15、16、17、18、19、23、27、31、35、36"/>
</p:tagLst>
</file>

<file path=ppt/tags/tag142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日事日清"/>
  <p:tag name="KSO_WM_TEMPLATE_CATEGORY" val="custom"/>
  <p:tag name="KSO_WM_TEMPLATE_INDEX" val="20204421"/>
  <p:tag name="KSO_WM_UNIT_ID" val="custom20204421_1*a*1"/>
</p:tagLst>
</file>

<file path=ppt/tags/tag143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添加副标题内容"/>
  <p:tag name="KSO_WM_TEMPLATE_CATEGORY" val="custom"/>
  <p:tag name="KSO_WM_TEMPLATE_INDEX" val="20204421"/>
  <p:tag name="KSO_WM_UNIT_ID" val="custom20204421_1*b*1"/>
</p:tagLst>
</file>

<file path=ppt/tags/tag144.xml><?xml version="1.0" encoding="utf-8"?>
<p:tagLst xmlns:p="http://schemas.openxmlformats.org/presentationml/2006/main">
  <p:tag name="KSO_WM_BEAUTIFY_FLAG" val="#wm#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421"/>
  <p:tag name="KSO_WM_SLIDE_ID" val="custom20204421_1"/>
  <p:tag name="KSO_WM_TEMPLATE_MASTER_THUMB_INDEX" val="12"/>
  <p:tag name="KSO_WM_TEMPLATE_THUMBS_INDEX" val="1、4、7、9、11、15、16、17、18、19、23、27、31、35、36"/>
</p:tagLst>
</file>

<file path=ppt/tags/tag1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47.xml><?xml version="1.0" encoding="utf-8"?>
<p:tagLst xmlns:p="http://schemas.openxmlformats.org/presentationml/2006/main">
  <p:tag name="KSO_WM_UNIT_COLOR_SCHEME_SHAPE_ID" val="4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772_1*i*1"/>
  <p:tag name="KSO_WM_TEMPLATE_CATEGORY" val="diagram"/>
  <p:tag name="KSO_WM_TEMPLATE_INDEX" val="2019477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8.xml><?xml version="1.0" encoding="utf-8"?>
<p:tagLst xmlns:p="http://schemas.openxmlformats.org/presentationml/2006/main">
  <p:tag name="KSO_WM_UNIT_COLOR_SCHEME_SHAPE_ID" val="6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772_1*i*2"/>
  <p:tag name="KSO_WM_TEMPLATE_CATEGORY" val="diagram"/>
  <p:tag name="KSO_WM_TEMPLATE_INDEX" val="2019477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49.xml><?xml version="1.0" encoding="utf-8"?>
<p:tagLst xmlns:p="http://schemas.openxmlformats.org/presentationml/2006/main">
  <p:tag name="KSO_WM_UNIT_COLOR_SCHEME_SHAPE_ID" val="5"/>
  <p:tag name="KSO_WM_UNIT_COLOR_SCHEME_PARENT_PAGE" val="0_1"/>
  <p:tag name="KSO_WM_UNIT_FOIL_COLOR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772_1*i*3"/>
  <p:tag name="KSO_WM_TEMPLATE_CATEGORY" val="diagram"/>
  <p:tag name="KSO_WM_TEMPLATE_INDEX" val="2019477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TEXT_PART_ID_V2" val="a-4-2"/>
  <p:tag name="KSO_WM_UNIT_COLOR_SCHEME_SHAPE_ID" val="8"/>
  <p:tag name="KSO_WM_UNIT_COLOR_SCHEME_PARENT_PAGE" val="0_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772_1*a*1"/>
  <p:tag name="KSO_WM_TEMPLATE_CATEGORY" val="diagram"/>
  <p:tag name="KSO_WM_TEMPLATE_INDEX" val="20194772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PART_ID_V2" val="d-4-2"/>
  <p:tag name="KSO_WM_UNIT_COLOR_SCHEME_SHAPE_ID" val="9"/>
  <p:tag name="KSO_WM_UNIT_COLOR_SCHEME_PARENT_PAGE" val="0_1"/>
  <p:tag name="KSO_WM_UNIT_PRESET_TEXT" val="单击此处添加小标题&#13;点击此处添加正文&#13;文字是您思想的提炼，为了演示发布的良好效果，&#13;请言简意赅的阐述您的观点。&#13;您的正文已经经简明扼要，字字珠玑，但信息却千丝万缕、错综复杂，需要用更多的文字来表述；但请您尽可能提炼思想的精髓，否则容易造成观者的阅读压力，适得其反。&#13;单击此处添加小标题&#13;点击此处添加正文&#13;正如我们都希望改变世界，希望给别人带去光明，但更多时候我们只需要播下一颗种子，自然有微风吹拂，雨露滋养。恰如其分的表达观点，往往事半功倍。"/>
  <p:tag name="KSO_WM_UNIT_NOCLEAR" val="1"/>
  <p:tag name="KSO_WM_UNIT_VALUE" val="5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772_1*f*1"/>
  <p:tag name="KSO_WM_TEMPLATE_CATEGORY" val="diagram"/>
  <p:tag name="KSO_WM_TEMPLATE_INDEX" val="20194772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BEAUTIFY_FLAG" val="#wm#"/>
  <p:tag name="KSO_WM_TEMPLATE_CATEGORY" val="diagram"/>
  <p:tag name="KSO_WM_TEMPLATE_INDEX" val="20194772"/>
  <p:tag name="KSO_WM_SLIDE_COLORSCHEME_VERSION" val="3.2"/>
  <p:tag name="KSO_WM_SLIDE_ID" val="diagram20194772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16*684"/>
  <p:tag name="KSO_WM_SLIDE_POSITION" val="43*0"/>
  <p:tag name="KSO_WM_TAG_VERSION" val="1.0"/>
  <p:tag name="KSO_WM_SLIDE_LAYOUT" val="a_f"/>
  <p:tag name="KSO_WM_SLIDE_LAYOUT_CNT" val="1_1"/>
  <p:tag name="KSO_WM_SLIDE_BK_DARK_LIGHT" val="2"/>
  <p:tag name="KSO_WM_SLIDE_BACKGROUND_TYPE" val="general"/>
</p:tagLst>
</file>

<file path=ppt/tags/tag15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5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55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l_h_i"/>
  <p:tag name="KSO_WM_UNIT_INDEX" val="1_1_1"/>
  <p:tag name="KSO_WM_UNIT_ID" val="custom20184559_7*l_h_i*1_1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l_h_i"/>
  <p:tag name="KSO_WM_UNIT_INDEX" val="1_1_2"/>
  <p:tag name="KSO_WM_UNIT_ID" val="custom20184559_7*l_h_i*1_1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l_h_i"/>
  <p:tag name="KSO_WM_UNIT_INDEX" val="1_2_1"/>
  <p:tag name="KSO_WM_UNIT_ID" val="custom20184559_7*l_h_i*1_2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l_h_i"/>
  <p:tag name="KSO_WM_UNIT_INDEX" val="1_2_2"/>
  <p:tag name="KSO_WM_UNIT_ID" val="custom20184559_7*l_h_i*1_2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l_h_i"/>
  <p:tag name="KSO_WM_UNIT_INDEX" val="1_3_1"/>
  <p:tag name="KSO_WM_UNIT_ID" val="custom20184559_7*l_h_i*1_3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l_h_i"/>
  <p:tag name="KSO_WM_UNIT_INDEX" val="1_3_2"/>
  <p:tag name="KSO_WM_UNIT_ID" val="custom20184559_7*l_h_i*1_3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26"/>
  <p:tag name="KSO_WM_UNIT_HIGHLIGHT" val="0"/>
  <p:tag name="KSO_WM_UNIT_COMPATIBLE" val="0"/>
  <p:tag name="KSO_WM_DIAGRAM_GROUP_CODE" val="l1-1"/>
  <p:tag name="KSO_WM_UNIT_ID" val="custom20184559_7*l_h_a*1_1_1"/>
  <p:tag name="KSO_WM_UNIT_ISCONTENTSTITLE" val="0"/>
  <p:tag name="KSO_WM_UNIT_NOCLEAR" val="0"/>
  <p:tag name="KSO_WM_UNIT_DIAGRAM_ISNUMVISUAL" val="0"/>
  <p:tag name="KSO_WM_UNIT_DIAGRAM_ISREFERUNIT" val="0"/>
  <p:tag name="KSO_WM_UNIT_PRESET_TEXT" val="LOREM IPSUM DOLOR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87"/>
  <p:tag name="KSO_WM_UNIT_HIGHLIGHT" val="0"/>
  <p:tag name="KSO_WM_UNIT_COMPATIBLE" val="0"/>
  <p:tag name="KSO_WM_DIAGRAM_GROUP_CODE" val="l1-1"/>
  <p:tag name="KSO_WM_UNIT_ID" val="custom20184559_7*l_h_f*1_1_1"/>
  <p:tag name="KSO_WM_UNIT_NOCLEAR" val="0"/>
  <p:tag name="KSO_WM_UNIT_DIAGRAM_ISNUMVISUAL" val="0"/>
  <p:tag name="KSO_WM_UNIT_DIAGRAM_ISREFERUNIT" val="0"/>
  <p:tag name="KSO_WM_UNIT_PRESET_TEXT" val="Lorem ipsum dolor sit amet, consectetur adipisicing elit."/>
  <p:tag name="KSO_WM_UNIT_TEXT_FILL_FORE_SCHEMECOLOR_INDEX" val="16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l_h_a"/>
  <p:tag name="KSO_WM_UNIT_INDEX" val="1_2_1"/>
  <p:tag name="KSO_WM_UNIT_LAYERLEVEL" val="1_1_1"/>
  <p:tag name="KSO_WM_UNIT_VALUE" val="26"/>
  <p:tag name="KSO_WM_UNIT_HIGHLIGHT" val="0"/>
  <p:tag name="KSO_WM_UNIT_COMPATIBLE" val="0"/>
  <p:tag name="KSO_WM_DIAGRAM_GROUP_CODE" val="l1-1"/>
  <p:tag name="KSO_WM_UNIT_ID" val="custom20184559_7*l_h_a*1_2_1"/>
  <p:tag name="KSO_WM_UNIT_ISCONTENTSTITLE" val="0"/>
  <p:tag name="KSO_WM_UNIT_NOCLEAR" val="0"/>
  <p:tag name="KSO_WM_UNIT_DIAGRAM_ISNUMVISUAL" val="0"/>
  <p:tag name="KSO_WM_UNIT_DIAGRAM_ISREFERUNIT" val="0"/>
  <p:tag name="KSO_WM_UNIT_PRESET_TEXT" val="LOREM IPSUM DOLOR"/>
  <p:tag name="KSO_WM_UNIT_TEXT_FILL_FORE_SCHEMECOLOR_INDEX" val="13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87"/>
  <p:tag name="KSO_WM_UNIT_HIGHLIGHT" val="0"/>
  <p:tag name="KSO_WM_UNIT_COMPATIBLE" val="0"/>
  <p:tag name="KSO_WM_DIAGRAM_GROUP_CODE" val="l1-1"/>
  <p:tag name="KSO_WM_UNIT_ID" val="custom20184559_7*l_h_f*1_2_1"/>
  <p:tag name="KSO_WM_UNIT_NOCLEAR" val="0"/>
  <p:tag name="KSO_WM_UNIT_DIAGRAM_ISNUMVISUAL" val="0"/>
  <p:tag name="KSO_WM_UNIT_DIAGRAM_ISREFERUNIT" val="0"/>
  <p:tag name="KSO_WM_UNIT_PRESET_TEXT" val="Lorem ipsum dolor sit amet, consectetur adipisicing elit."/>
  <p:tag name="KSO_WM_UNIT_TEXT_FILL_FORE_SCHEMECOLOR_INDEX" val="16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l_h_a"/>
  <p:tag name="KSO_WM_UNIT_INDEX" val="1_3_1"/>
  <p:tag name="KSO_WM_UNIT_LAYERLEVEL" val="1_1_1"/>
  <p:tag name="KSO_WM_UNIT_VALUE" val="26"/>
  <p:tag name="KSO_WM_UNIT_HIGHLIGHT" val="0"/>
  <p:tag name="KSO_WM_UNIT_COMPATIBLE" val="0"/>
  <p:tag name="KSO_WM_DIAGRAM_GROUP_CODE" val="l1-1"/>
  <p:tag name="KSO_WM_UNIT_ID" val="custom20184559_7*l_h_a*1_3_1"/>
  <p:tag name="KSO_WM_UNIT_ISCONTENTSTITLE" val="0"/>
  <p:tag name="KSO_WM_UNIT_NOCLEAR" val="0"/>
  <p:tag name="KSO_WM_UNIT_DIAGRAM_ISNUMVISUAL" val="0"/>
  <p:tag name="KSO_WM_UNIT_DIAGRAM_ISREFERUNIT" val="0"/>
  <p:tag name="KSO_WM_UNIT_PRESET_TEXT" val="LOREM IPSUM DOLOR"/>
  <p:tag name="KSO_WM_UNIT_TEXT_FILL_FORE_SCHEMECOLOR_INDEX" val="13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87"/>
  <p:tag name="KSO_WM_UNIT_HIGHLIGHT" val="0"/>
  <p:tag name="KSO_WM_UNIT_COMPATIBLE" val="0"/>
  <p:tag name="KSO_WM_DIAGRAM_GROUP_CODE" val="l1-1"/>
  <p:tag name="KSO_WM_UNIT_ID" val="custom20184559_7*l_h_f*1_3_1"/>
  <p:tag name="KSO_WM_UNIT_NOCLEAR" val="0"/>
  <p:tag name="KSO_WM_UNIT_DIAGRAM_ISNUMVISUAL" val="0"/>
  <p:tag name="KSO_WM_UNIT_DIAGRAM_ISREFERUNIT" val="0"/>
  <p:tag name="KSO_WM_UNIT_PRESET_TEXT" val="Lorem ipsum dolor sit amet, consectetur adipisicing elit."/>
  <p:tag name="KSO_WM_UNIT_TEXT_FILL_FORE_SCHEMECOLOR_INDEX" val="16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9_7*i*25"/>
  <p:tag name="KSO_WM_TEMPLATE_CATEGORY" val="custom"/>
  <p:tag name="KSO_WM_TEMPLATE_INDEX" val="20184559"/>
  <p:tag name="KSO_WM_UNIT_INDEX" val="2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9_7*i*26"/>
  <p:tag name="KSO_WM_TEMPLATE_CATEGORY" val="custom"/>
  <p:tag name="KSO_WM_TEMPLATE_INDEX" val="20184559"/>
  <p:tag name="KSO_WM_UNIT_INDEX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9_7*i*27"/>
  <p:tag name="KSO_WM_TEMPLATE_CATEGORY" val="custom"/>
  <p:tag name="KSO_WM_TEMPLATE_INDEX" val="20184559"/>
  <p:tag name="KSO_WM_UNIT_INDEX" val="2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9_7*i*28"/>
  <p:tag name="KSO_WM_TEMPLATE_CATEGORY" val="custom"/>
  <p:tag name="KSO_WM_TEMPLATE_INDEX" val="20184559"/>
  <p:tag name="KSO_WM_UNIT_INDEX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18"/>
  <p:tag name="KSO_WM_UNIT_HIGHLIGHT" val="0"/>
  <p:tag name="KSO_WM_UNIT_COMPATIBLE" val="0"/>
  <p:tag name="KSO_WM_DIAGRAM_GROUP_CODE" val="l1-1"/>
  <p:tag name="KSO_WM_UNIT_ID" val="custom20184559_7*a*1"/>
  <p:tag name="KSO_WM_UNIT_PRESET_TEXT" val="CONTENTS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9"/>
  <p:tag name="KSO_WM_SLIDE_LAYOUT" val="a_l"/>
  <p:tag name="KSO_WM_SLIDE_LAYOUT_CNT" val="1_1"/>
  <p:tag name="KSO_WM_SLIDE_ITEM_CNT" val="3"/>
  <p:tag name="KSO_WM_SLIDE_TYPE" val="contents"/>
  <p:tag name="KSO_WM_TAG_VERSION" val="1.0"/>
  <p:tag name="KSO_WM_COMBINE_RELATE_SLIDE_ID" val="custom160021_7"/>
  <p:tag name="KSO_WM_SLIDE_ID" val="custom20184559_7"/>
  <p:tag name="KSO_WM_SLIDE_INDEX" val="7"/>
  <p:tag name="KSO_WM_DIAGRAM_GROUP_CODE" val="l1-1"/>
  <p:tag name="KSO_WM_TEMPLATE_SUBCATEGORY" val="0"/>
  <p:tag name="KSO_WM_SLIDE_SUBTYPE" val="diag"/>
  <p:tag name="KSO_WM_SLIDE_DIAGTYPE" val="l"/>
  <p:tag name="KSO_WM_SLIDE_BK_DARK_LIGHT" val="2"/>
  <p:tag name="KSO_WM_SLIDE_BACKGROUND_TYPE" val="general"/>
</p:tagLst>
</file>

<file path=ppt/tags/tag173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174.xml><?xml version="1.0" encoding="utf-8"?>
<p:tagLst xmlns:p="http://schemas.openxmlformats.org/presentationml/2006/main">
  <p:tag name="KSO_WM_UNIT_COLOR_SCHEME_SHAPE_ID" val="36"/>
  <p:tag name="KSO_WM_UNIT_COLOR_SCHEME_PARENT_PAGE" val="0_4"/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标题，文字是您思想的提炼"/>
  <p:tag name="KSO_WM_TEMPLATE_CATEGORY" val="custom"/>
  <p:tag name="KSO_WM_TEMPLATE_INDEX" val="20204421"/>
  <p:tag name="KSO_WM_UNIT_ID" val="custom20204421_3*l_h_f*1_1_1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21"/>
  <p:tag name="KSO_WM_UNIT_ID" val="custom20204421_3*l_h_i*1_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421"/>
  <p:tag name="KSO_WM_UNIT_ID" val="custom20204421_3*l_h_i*1_1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21"/>
  <p:tag name="KSO_WM_UNIT_ID" val="custom20204421_3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COLOR_SCHEME_SHAPE_ID" val="45"/>
  <p:tag name="KSO_WM_UNIT_COLOR_SCHEME_PARENT_PAGE" val="0_4"/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UNIT_PRESET_TEXT" val="单击此处添加标题，文字是您思想的提炼"/>
  <p:tag name="KSO_WM_TEMPLATE_CATEGORY" val="custom"/>
  <p:tag name="KSO_WM_TEMPLATE_INDEX" val="20204421"/>
  <p:tag name="KSO_WM_UNIT_ID" val="custom20204421_3*l_h_f*1_2_1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21"/>
  <p:tag name="KSO_WM_UNIT_ID" val="custom20204421_3*l_h_i*1_2_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421"/>
  <p:tag name="KSO_WM_UNIT_ID" val="custom20204421_3*l_h_i*1_2_2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21"/>
  <p:tag name="KSO_WM_UNIT_ID" val="custom20204421_3*l_h_i*1_2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UNIT_ISCONTENTSTITLE" val="0"/>
  <p:tag name="KSO_WM_UNIT_COLOR_SCHEME_SHAPE_ID" val="48"/>
  <p:tag name="KSO_WM_UNIT_COLOR_SCHEME_PARENT_PAGE" val="0_4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标题，文字是您思想的提炼"/>
  <p:tag name="KSO_WM_TEMPLATE_CATEGORY" val="custom"/>
  <p:tag name="KSO_WM_TEMPLATE_INDEX" val="20204421"/>
  <p:tag name="KSO_WM_UNIT_ID" val="custom20204421_3*l_h_f*1_3_1"/>
  <p:tag name="KSO_WM_UNIT_TEXT_FILL_FORE_SCHEMECOLOR_INDEX" val="13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21"/>
  <p:tag name="KSO_WM_UNIT_ID" val="custom20204421_3*l_h_i*1_3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421"/>
  <p:tag name="KSO_WM_UNIT_ID" val="custom20204421_3*l_h_i*1_3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21"/>
  <p:tag name="KSO_WM_UNIT_ID" val="custom20204421_3*l_h_i*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21_3*i*1"/>
  <p:tag name="KSO_WM_TEMPLATE_CATEGORY" val="custom"/>
  <p:tag name="KSO_WM_TEMPLATE_INDEX" val="20204421"/>
  <p:tag name="KSO_WM_UNIT_LAYERLEVEL" val="1"/>
  <p:tag name="KSO_WM_TAG_VERSION" val="1.0"/>
  <p:tag name="KSO_WM_BEAUTIFY_FLAG" val="#wm#"/>
  <p:tag name="KSO_WM_UNIT_USESOURCEFORMAT_APPLY" val="1"/>
</p:tagLst>
</file>

<file path=ppt/tags/tag187.xml><?xml version="1.0" encoding="utf-8"?>
<p:tagLst xmlns:p="http://schemas.openxmlformats.org/presentationml/2006/main">
  <p:tag name="KSO_WM_UNIT_ISCONTENTS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CONTENTS"/>
  <p:tag name="KSO_WM_TEMPLATE_CATEGORY" val="custom"/>
  <p:tag name="KSO_WM_TEMPLATE_INDEX" val="20204421"/>
  <p:tag name="KSO_WM_UNIT_ID" val="custom20204421_3*b*1"/>
  <p:tag name="KSO_WM_UNIT_TEXT_FILL_FORE_SCHEMECOLOR_INDEX" val="1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UNIT_ISCONTENTSTITLE" val="1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 录"/>
  <p:tag name="KSO_WM_TEMPLATE_CATEGORY" val="custom"/>
  <p:tag name="KSO_WM_TEMPLATE_INDEX" val="20204421"/>
  <p:tag name="KSO_WM_UNIT_ID" val="custom20204421_3*a*1"/>
  <p:tag name="KSO_WM_UNIT_TEXT_FILL_FORE_SCHEMECOLOR_INDEX" val="13"/>
  <p:tag name="KSO_WM_UNIT_TEXT_FILL_TYPE" val="1"/>
  <p:tag name="KSO_WM_UNIT_USESOURCEFORMAT_APPLY" val="1"/>
</p:tagLst>
</file>

<file path=ppt/tags/tag189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3"/>
  <p:tag name="KSO_WM_SLIDE_INDEX" val="3"/>
  <p:tag name="KSO_WM_DIAGRAM_GROUP_CODE" val="l1-1"/>
  <p:tag name="KSO_WM_SLIDE_DIAGTYPE" val="l"/>
  <p:tag name="KSO_WM_TAG_VERSION" val="1.0"/>
  <p:tag name="KSO_WM_BEAUTIFY_FLAG" val="#wm#"/>
  <p:tag name="KSO_WM_SLIDE_LAYOUT" val="a_b_l"/>
  <p:tag name="KSO_WM_SLIDE_LAYOUT_CNT" val="1_1_1"/>
  <p:tag name="KSO_WM_TEMPLATE_MASTER_TYPE" val="1"/>
  <p:tag name="KSO_WM_TEMPLATE_COLOR_TYPE" val="1"/>
  <p:tag name="KSO_WM_TEMPLATE_CATEGORY" val="custom"/>
  <p:tag name="KSO_WM_TEMPLATE_INDEX" val="20204421"/>
  <p:tag name="KSO_WM_SLIDE_ID" val="custom20204421_3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421"/>
  <p:tag name="KSO_WM_UNIT_ID" val="custom20204421_7*i*1"/>
</p:tagLst>
</file>

<file path=ppt/tags/tag191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421"/>
  <p:tag name="KSO_WM_UNIT_ID" val="custom20204421_7*e*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8"/>
  <p:tag name="KSO_WM_UNIT_TYPE" val="a"/>
  <p:tag name="KSO_WM_UNIT_INDEX" val="1"/>
  <p:tag name="KSO_WM_UNIT_PRESET_TEXT" val="单击添加大标题"/>
  <p:tag name="KSO_WM_TEMPLATE_CATEGORY" val="custom"/>
  <p:tag name="KSO_WM_TEMPLATE_INDEX" val="20204421"/>
  <p:tag name="KSO_WM_UNIT_ID" val="custom20204421_7*a*1"/>
</p:tagLst>
</file>

<file path=ppt/tags/tag193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421"/>
  <p:tag name="KSO_WM_SLIDE_ID" val="custom20204421_7"/>
</p:tagLst>
</file>

<file path=ppt/tags/tag19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6.xml><?xml version="1.0" encoding="utf-8"?>
<p:tagLst xmlns:p="http://schemas.openxmlformats.org/presentationml/2006/main">
  <p:tag name="KSO_WM_UNIT_COLOR_SCHEME_SHAPE_ID" val="4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772_1*i*1"/>
  <p:tag name="KSO_WM_TEMPLATE_CATEGORY" val="diagram"/>
  <p:tag name="KSO_WM_TEMPLATE_INDEX" val="2019477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7.xml><?xml version="1.0" encoding="utf-8"?>
<p:tagLst xmlns:p="http://schemas.openxmlformats.org/presentationml/2006/main">
  <p:tag name="KSO_WM_UNIT_COLOR_SCHEME_SHAPE_ID" val="6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772_1*i*2"/>
  <p:tag name="KSO_WM_TEMPLATE_CATEGORY" val="diagram"/>
  <p:tag name="KSO_WM_TEMPLATE_INDEX" val="2019477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98.xml><?xml version="1.0" encoding="utf-8"?>
<p:tagLst xmlns:p="http://schemas.openxmlformats.org/presentationml/2006/main">
  <p:tag name="KSO_WM_UNIT_COLOR_SCHEME_SHAPE_ID" val="5"/>
  <p:tag name="KSO_WM_UNIT_COLOR_SCHEME_PARENT_PAGE" val="0_1"/>
  <p:tag name="KSO_WM_UNIT_FOIL_COLOR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772_1*i*3"/>
  <p:tag name="KSO_WM_TEMPLATE_CATEGORY" val="diagram"/>
  <p:tag name="KSO_WM_TEMPLATE_INDEX" val="2019477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199.xml><?xml version="1.0" encoding="utf-8"?>
<p:tagLst xmlns:p="http://schemas.openxmlformats.org/presentationml/2006/main">
  <p:tag name="KSO_WM_UNIT_TEXT_PART_ID_V2" val="a-4-2"/>
  <p:tag name="KSO_WM_UNIT_COLOR_SCHEME_SHAPE_ID" val="8"/>
  <p:tag name="KSO_WM_UNIT_COLOR_SCHEME_PARENT_PAGE" val="0_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772_1*a*1"/>
  <p:tag name="KSO_WM_TEMPLATE_CATEGORY" val="diagram"/>
  <p:tag name="KSO_WM_TEMPLATE_INDEX" val="20194772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_BRIGHTNESS" val="0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TEXT_PART_ID_V2" val="d-4-2"/>
  <p:tag name="KSO_WM_UNIT_COLOR_SCHEME_SHAPE_ID" val="9"/>
  <p:tag name="KSO_WM_UNIT_COLOR_SCHEME_PARENT_PAGE" val="0_1"/>
  <p:tag name="KSO_WM_UNIT_PRESET_TEXT" val="单击此处添加小标题&#13;点击此处添加正文&#13;文字是您思想的提炼，为了演示发布的良好效果，&#13;请言简意赅的阐述您的观点。&#13;您的正文已经经简明扼要，字字珠玑，但信息却千丝万缕、错综复杂，需要用更多的文字来表述；但请您尽可能提炼思想的精髓，否则容易造成观者的阅读压力，适得其反。&#13;单击此处添加小标题&#13;点击此处添加正文&#13;正如我们都希望改变世界，希望给别人带去光明，但更多时候我们只需要播下一颗种子，自然有微风吹拂，雨露滋养。恰如其分的表达观点，往往事半功倍。"/>
  <p:tag name="KSO_WM_UNIT_NOCLEAR" val="1"/>
  <p:tag name="KSO_WM_UNIT_VALUE" val="5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772_1*f*1"/>
  <p:tag name="KSO_WM_TEMPLATE_CATEGORY" val="diagram"/>
  <p:tag name="KSO_WM_TEMPLATE_INDEX" val="20194772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1.xml><?xml version="1.0" encoding="utf-8"?>
<p:tagLst xmlns:p="http://schemas.openxmlformats.org/presentationml/2006/main">
  <p:tag name="KSO_WM_BEAUTIFY_FLAG" val="#wm#"/>
  <p:tag name="KSO_WM_TEMPLATE_CATEGORY" val="diagram"/>
  <p:tag name="KSO_WM_TEMPLATE_INDEX" val="20194772"/>
  <p:tag name="KSO_WM_SLIDE_COLORSCHEME_VERSION" val="3.2"/>
  <p:tag name="KSO_WM_SLIDE_ID" val="diagram20194772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16*684"/>
  <p:tag name="KSO_WM_SLIDE_POSITION" val="43*0"/>
  <p:tag name="KSO_WM_TAG_VERSION" val="1.0"/>
  <p:tag name="KSO_WM_SLIDE_LAYOUT" val="a_f"/>
  <p:tag name="KSO_WM_SLIDE_LAYOUT_CNT" val="1_1"/>
  <p:tag name="KSO_WM_SLIDE_BK_DARK_LIGHT" val="2"/>
  <p:tag name="KSO_WM_SLIDE_BACKGROUND_TYPE" val="general"/>
</p:tagLst>
</file>

<file path=ppt/tags/tag202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421"/>
  <p:tag name="KSO_WM_UNIT_ID" val="custom20204421_7*i*1"/>
</p:tagLst>
</file>

<file path=ppt/tags/tag204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421"/>
  <p:tag name="KSO_WM_UNIT_ID" val="custom20204421_7*e*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8"/>
  <p:tag name="KSO_WM_UNIT_TYPE" val="a"/>
  <p:tag name="KSO_WM_UNIT_INDEX" val="1"/>
  <p:tag name="KSO_WM_UNIT_PRESET_TEXT" val="单击添加大标题"/>
  <p:tag name="KSO_WM_TEMPLATE_CATEGORY" val="custom"/>
  <p:tag name="KSO_WM_TEMPLATE_INDEX" val="20204421"/>
  <p:tag name="KSO_WM_UNIT_ID" val="custom20204421_7*a*1"/>
</p:tagLst>
</file>

<file path=ppt/tags/tag206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421"/>
  <p:tag name="KSO_WM_SLIDE_ID" val="custom20204421_7"/>
</p:tagLst>
</file>

<file path=ppt/tags/tag207.xml><?xml version="1.0" encoding="utf-8"?>
<p:tagLst xmlns:p="http://schemas.openxmlformats.org/presentationml/2006/main">
  <p:tag name="KSO_WM_UNIT_PLACING_PICTURE_USER_VIEWPORT" val="{&quot;height&quot;:2737,&quot;width&quot;:15703}"/>
</p:tagLst>
</file>

<file path=ppt/tags/tag208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209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211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421"/>
  <p:tag name="KSO_WM_UNIT_ID" val="custom20204421_7*i*1"/>
</p:tagLst>
</file>

<file path=ppt/tags/tag21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421"/>
  <p:tag name="KSO_WM_UNIT_ID" val="custom20204421_7*e*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8"/>
  <p:tag name="KSO_WM_UNIT_TYPE" val="a"/>
  <p:tag name="KSO_WM_UNIT_INDEX" val="1"/>
  <p:tag name="KSO_WM_UNIT_PRESET_TEXT" val="单击添加大标题"/>
  <p:tag name="KSO_WM_TEMPLATE_CATEGORY" val="custom"/>
  <p:tag name="KSO_WM_TEMPLATE_INDEX" val="20204421"/>
  <p:tag name="KSO_WM_UNIT_ID" val="custom20204421_7*a*1"/>
</p:tagLst>
</file>

<file path=ppt/tags/tag215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421"/>
  <p:tag name="KSO_WM_SLIDE_ID" val="custom20204421_7"/>
</p:tagLst>
</file>

<file path=ppt/tags/tag216.xml><?xml version="1.0" encoding="utf-8"?>
<p:tagLst xmlns:p="http://schemas.openxmlformats.org/presentationml/2006/main">
  <p:tag name="REFSHAPE" val="611188652"/>
</p:tagLst>
</file>

<file path=ppt/tags/tag217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218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219.xml><?xml version="1.0" encoding="utf-8"?>
<p:tagLst xmlns:p="http://schemas.openxmlformats.org/presentationml/2006/main">
  <p:tag name="KSO_WM_UNIT_ISCONTENTS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谢谢聆听"/>
  <p:tag name="KSO_WM_TEMPLATE_CATEGORY" val="custom"/>
  <p:tag name="KSO_WM_TEMPLATE_INDEX" val="20204421"/>
  <p:tag name="KSO_WM_UNIT_ID" val="custom20204421_36*a*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添加副标题内容"/>
  <p:tag name="KSO_WM_TEMPLATE_CATEGORY" val="custom"/>
  <p:tag name="KSO_WM_TEMPLATE_INDEX" val="20204421"/>
  <p:tag name="KSO_WM_UNIT_ID" val="custom20204421_36*b*1"/>
</p:tagLst>
</file>

<file path=ppt/tags/tag221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36"/>
  <p:tag name="KSO_WM_TAG_VERSION" val="1.0"/>
  <p:tag name="KSO_WM_SLIDE_LAYOUT" val="a_b"/>
  <p:tag name="KSO_WM_SLIDE_LAYOUT_CNT" val="1_1"/>
  <p:tag name="KSO_WM_SLIDE_TYPE" val="endPage"/>
  <p:tag name="KSO_WM_SLIDE_SUBTYPE" val="pureTxt"/>
  <p:tag name="KSO_WM_TEMPLATE_MASTER_TYPE" val="1"/>
  <p:tag name="KSO_WM_TEMPLATE_COLOR_TYPE" val="1"/>
  <p:tag name="KSO_WM_TEMPLATE_CATEGORY" val="custom"/>
  <p:tag name="KSO_WM_TEMPLATE_INDEX" val="20204421"/>
  <p:tag name="KSO_WM_SLIDE_ID" val="custom20204421_36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WPS主题色">
      <a:dk1>
        <a:srgbClr val="000000"/>
      </a:dk1>
      <a:lt1>
        <a:srgbClr val="FFFFFF"/>
      </a:lt1>
      <a:dk2>
        <a:srgbClr val="EAECEF"/>
      </a:dk2>
      <a:lt2>
        <a:srgbClr val="FBFBFC"/>
      </a:lt2>
      <a:accent1>
        <a:srgbClr val="3C78B9"/>
      </a:accent1>
      <a:accent2>
        <a:srgbClr val="1D7D8E"/>
      </a:accent2>
      <a:accent3>
        <a:srgbClr val="2A7850"/>
      </a:accent3>
      <a:accent4>
        <a:srgbClr val="576829"/>
      </a:accent4>
      <a:accent5>
        <a:srgbClr val="925022"/>
      </a:accent5>
      <a:accent6>
        <a:srgbClr val="B73C3A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1775</Words>
  <Application>WPS 演示</Application>
  <PresentationFormat>宽屏</PresentationFormat>
  <Paragraphs>111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汉仪旗黑-85S</vt:lpstr>
      <vt:lpstr>Wingdings</vt:lpstr>
      <vt:lpstr>Arial Unicode MS</vt:lpstr>
      <vt:lpstr>Calibri</vt:lpstr>
      <vt:lpstr>Office 主题​​</vt:lpstr>
      <vt:lpstr>Paperweight</vt:lpstr>
      <vt:lpstr>PowerPoint 演示文稿</vt:lpstr>
      <vt:lpstr>PowerPoint 演示文稿</vt:lpstr>
      <vt:lpstr>输入&amp;输出</vt:lpstr>
      <vt:lpstr>PowerPoint 演示文稿</vt:lpstr>
      <vt:lpstr>判断一个面能否作为底面</vt:lpstr>
      <vt:lpstr>PowerPoint 演示文稿</vt:lpstr>
      <vt:lpstr>代码实现</vt:lpstr>
      <vt:lpstr>判断镇纸是否充分稳定</vt:lpstr>
      <vt:lpstr>寻找镇纸重心</vt:lpstr>
      <vt:lpstr>判断当前状态是否稳定</vt:lpstr>
      <vt:lpstr>判断当前状态是否稳定 </vt:lpstr>
      <vt:lpstr>代码实现</vt:lpstr>
      <vt:lpstr>枚举 计算 更新</vt:lpstr>
      <vt:lpstr>代码实现</vt:lpstr>
      <vt:lpstr>评测结果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ASUS</cp:lastModifiedBy>
  <cp:revision>3</cp:revision>
  <dcterms:created xsi:type="dcterms:W3CDTF">2019-12-21T02:44:00Z</dcterms:created>
  <dcterms:modified xsi:type="dcterms:W3CDTF">2019-12-22T02:50:17Z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