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337" r:id="rId5"/>
    <p:sldId id="289" r:id="rId6"/>
    <p:sldId id="329" r:id="rId7"/>
    <p:sldId id="336" r:id="rId8"/>
    <p:sldId id="338" r:id="rId9"/>
    <p:sldId id="33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3CF"/>
    <a:srgbClr val="A97CBE"/>
    <a:srgbClr val="85509A"/>
    <a:srgbClr val="714484"/>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1" autoAdjust="0"/>
    <p:restoredTop sz="96337" autoAdjust="0"/>
  </p:normalViewPr>
  <p:slideViewPr>
    <p:cSldViewPr snapToGrid="0" showGuides="1">
      <p:cViewPr>
        <p:scale>
          <a:sx n="129" d="100"/>
          <a:sy n="129" d="100"/>
        </p:scale>
        <p:origin x="1155" y="65"/>
      </p:cViewPr>
      <p:guideLst>
        <p:guide orient="horz" pos="2160"/>
        <p:guide pos="3840"/>
        <p:guide orient="horz" pos="3249"/>
        <p:guide pos="7068"/>
        <p:guide orient="horz" pos="138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14/11/2024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14/11/2024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A29D8FC-E32A-5566-0930-02B99F5763A6}"/>
              </a:ext>
            </a:extLst>
          </p:cNvPr>
          <p:cNvSpPr>
            <a:spLocks noGrp="1"/>
          </p:cNvSpPr>
          <p:nvPr>
            <p:ph type="subTitle" idx="1"/>
          </p:nvPr>
        </p:nvSpPr>
        <p:spPr>
          <a:xfrm>
            <a:off x="952800" y="699736"/>
            <a:ext cx="10273911" cy="533111"/>
          </a:xfrm>
        </p:spPr>
        <p:txBody>
          <a:bodyPr/>
          <a:lstStyle/>
          <a:p>
            <a:r>
              <a:rPr lang="en-GB" dirty="0"/>
              <a:t>Instructions for the Research Question Demos</a:t>
            </a:r>
          </a:p>
        </p:txBody>
      </p:sp>
      <p:sp>
        <p:nvSpPr>
          <p:cNvPr id="4" name="Slide Number Placeholder 3">
            <a:extLst>
              <a:ext uri="{FF2B5EF4-FFF2-40B4-BE49-F238E27FC236}">
                <a16:creationId xmlns:a16="http://schemas.microsoft.com/office/drawing/2014/main" id="{E143B824-C7FA-8427-0A8B-E8B5D7787B83}"/>
              </a:ext>
            </a:extLst>
          </p:cNvPr>
          <p:cNvSpPr>
            <a:spLocks noGrp="1"/>
          </p:cNvSpPr>
          <p:nvPr>
            <p:ph type="sldNum" sz="quarter" idx="12"/>
          </p:nvPr>
        </p:nvSpPr>
        <p:spPr/>
        <p:txBody>
          <a:bodyPr/>
          <a:lstStyle/>
          <a:p>
            <a:fld id="{E4D355CA-84B7-41B1-B164-8BB439CC7C6B}" type="slidenum">
              <a:rPr lang="en-GB" smtClean="0"/>
              <a:pPr/>
              <a:t>1</a:t>
            </a:fld>
            <a:endParaRPr lang="en-GB" dirty="0"/>
          </a:p>
        </p:txBody>
      </p:sp>
      <p:sp>
        <p:nvSpPr>
          <p:cNvPr id="6" name="TextBox 5">
            <a:extLst>
              <a:ext uri="{FF2B5EF4-FFF2-40B4-BE49-F238E27FC236}">
                <a16:creationId xmlns:a16="http://schemas.microsoft.com/office/drawing/2014/main" id="{6DD9461E-8553-F8C3-E23F-FB71330E931F}"/>
              </a:ext>
            </a:extLst>
          </p:cNvPr>
          <p:cNvSpPr txBox="1"/>
          <p:nvPr/>
        </p:nvSpPr>
        <p:spPr>
          <a:xfrm>
            <a:off x="388578" y="1310979"/>
            <a:ext cx="11486747" cy="4801314"/>
          </a:xfrm>
          <a:prstGeom prst="rect">
            <a:avLst/>
          </a:prstGeom>
          <a:solidFill>
            <a:schemeClr val="bg1"/>
          </a:solidFill>
        </p:spPr>
        <p:txBody>
          <a:bodyPr wrap="square" rtlCol="0">
            <a:spAutoFit/>
          </a:bodyPr>
          <a:lstStyle/>
          <a:p>
            <a:r>
              <a:rPr lang="en-GB" dirty="0"/>
              <a:t>You have 3 minutes to present – be ready to share your screen, practice first. We can only offer you one opportunity to present so please make the most of it.</a:t>
            </a:r>
          </a:p>
          <a:p>
            <a:endParaRPr lang="en-GB" dirty="0"/>
          </a:p>
          <a:p>
            <a:r>
              <a:rPr lang="en-GB" dirty="0">
                <a:solidFill>
                  <a:srgbClr val="FF0000"/>
                </a:solidFill>
              </a:rPr>
              <a:t>Research Questions are dependent on the variables and datatypes you have in your chosen dataset. Before going ahead with defining your Research Question, your dataset DSXXXX must match your assigned Dataset, I.e., did you check the dataset assignment list on Slack (Announcements)? Your group number must be assigned to the dataset you are referencing here.</a:t>
            </a:r>
          </a:p>
          <a:p>
            <a:endParaRPr lang="en-GB" dirty="0"/>
          </a:p>
          <a:p>
            <a:r>
              <a:rPr lang="en-GB" dirty="0"/>
              <a:t>The next few slides give you three alternatives for how to define your research question and hypotheses.  You will select only one type of research question. Before presenting DELETE all the texts that are either instructions or options you do not use (including this slide).   You can then enlarge your selection.</a:t>
            </a:r>
          </a:p>
          <a:p>
            <a:r>
              <a:rPr lang="en-GB" dirty="0"/>
              <a:t>We will send you instructions as to how to sign up.  Sign up early. When the space runs out, we cannot issue any further. DO NOT SIGN UP unless you can attend.  All the group members should attend but select one person to present.</a:t>
            </a:r>
          </a:p>
          <a:p>
            <a:r>
              <a:rPr lang="en-GB" b="1" i="1" dirty="0"/>
              <a:t>We look forward to giving you feedback.  You will not be graded on this presentation but if you do not attend and you booked a space you are preventing someone else presenting and are going against our module values</a:t>
            </a:r>
            <a:r>
              <a:rPr lang="en-GB" dirty="0"/>
              <a:t>.  This will be reflected in your peer evaluation.</a:t>
            </a:r>
          </a:p>
        </p:txBody>
      </p:sp>
    </p:spTree>
    <p:extLst>
      <p:ext uri="{BB962C8B-B14F-4D97-AF65-F5344CB8AC3E}">
        <p14:creationId xmlns:p14="http://schemas.microsoft.com/office/powerpoint/2010/main" val="384748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11/08/2024</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A174                                                          Name of Student Presenting</a:t>
            </a:r>
            <a:r>
              <a:rPr lang="en-US" sz="2000"/>
              <a:t>: Imam Tariq</a:t>
            </a:r>
            <a:endParaRPr lang="en-US" sz="2000" dirty="0"/>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r>
              <a:rPr lang="en-GB" dirty="0"/>
              <a:t>7COM1079-2024  Student Group No: A174                 Names of Student Attendees: Imam, Kashif, Abdullah, Ammar, Ismail</a:t>
            </a:r>
          </a:p>
        </p:txBody>
      </p:sp>
    </p:spTree>
    <p:extLst>
      <p:ext uri="{BB962C8B-B14F-4D97-AF65-F5344CB8AC3E}">
        <p14:creationId xmlns:p14="http://schemas.microsoft.com/office/powerpoint/2010/main" val="4148532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DS060 (Top 240 restaurants in LA ) </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A174                    Names of Student Group Attendees: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400" b="0" dirty="0">
                <a:latin typeface="Calibri"/>
                <a:cs typeface="Calibri"/>
              </a:rPr>
              <a:t>This dataset is interesting to us because </a:t>
            </a:r>
            <a:r>
              <a:rPr lang="en-US" sz="2400" b="0" dirty="0">
                <a:latin typeface="+mn-lt"/>
                <a:cs typeface="Calibri"/>
              </a:rPr>
              <a:t>this dataset is interesting to us because </a:t>
            </a:r>
            <a:r>
              <a:rPr lang="en-US" sz="2400" b="0" dirty="0">
                <a:latin typeface="+mn-lt"/>
                <a:cs typeface="Times New Roman" panose="02020603050405020304" pitchFamily="18" charset="0"/>
              </a:rPr>
              <a:t>t</a:t>
            </a:r>
            <a:r>
              <a:rPr lang="en-US" sz="2400" b="0" dirty="0">
                <a:effectLst/>
                <a:latin typeface="+mn-lt"/>
                <a:ea typeface="Aptos" panose="020B0004020202020204" pitchFamily="34" charset="0"/>
                <a:cs typeface="Times New Roman" panose="02020603050405020304" pitchFamily="18" charset="0"/>
              </a:rPr>
              <a:t>his dataset allows us to explore how restaurant ratings relate to price levels and cuisine popularity across neighborhoods in Los Angeles</a:t>
            </a:r>
            <a:br>
              <a:rPr lang="en-US" sz="2400" b="0" dirty="0">
                <a:solidFill>
                  <a:srgbClr val="FF0000"/>
                </a:solidFill>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a:solidFill>
                  <a:srgbClr val="00B050"/>
                </a:solidFill>
                <a:latin typeface="Calibri"/>
                <a:cs typeface="Calibri"/>
              </a:rPr>
              <a:t>Style (type of cuisine)</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a:t>
            </a:r>
            <a:r>
              <a:rPr lang="en-US" sz="2400" b="0" dirty="0">
                <a:solidFill>
                  <a:srgbClr val="00B050"/>
                </a:solidFill>
                <a:latin typeface="Calibri"/>
                <a:cs typeface="Calibri"/>
              </a:rPr>
              <a:t>Nominal/categorial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a:t>
            </a:r>
            <a:r>
              <a:rPr lang="en-US" sz="2400" b="0" dirty="0" err="1">
                <a:solidFill>
                  <a:srgbClr val="00B050"/>
                </a:solidFill>
                <a:latin typeface="Calibri"/>
                <a:cs typeface="Calibri"/>
              </a:rPr>
              <a:t>StarRating</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(select one): </a:t>
            </a:r>
            <a:r>
              <a:rPr lang="en-US" sz="2400" b="0" dirty="0">
                <a:solidFill>
                  <a:srgbClr val="00B050"/>
                </a:solidFill>
                <a:latin typeface="Calibri"/>
                <a:cs typeface="Calibri"/>
              </a:rPr>
              <a:t>Interval/measurement data</a:t>
            </a:r>
          </a:p>
        </p:txBody>
      </p:sp>
      <p:sp>
        <p:nvSpPr>
          <p:cNvPr id="6" name="TextBox 5">
            <a:extLst>
              <a:ext uri="{FF2B5EF4-FFF2-40B4-BE49-F238E27FC236}">
                <a16:creationId xmlns:a16="http://schemas.microsoft.com/office/drawing/2014/main" id="{732D6C0D-D649-2AA9-7741-835F3E841A25}"/>
              </a:ext>
            </a:extLst>
          </p:cNvPr>
          <p:cNvSpPr txBox="1"/>
          <p:nvPr/>
        </p:nvSpPr>
        <p:spPr>
          <a:xfrm>
            <a:off x="6766560" y="5385816"/>
            <a:ext cx="4187952" cy="1200329"/>
          </a:xfrm>
          <a:prstGeom prst="rect">
            <a:avLst/>
          </a:prstGeom>
          <a:noFill/>
        </p:spPr>
        <p:txBody>
          <a:bodyPr wrap="square" rtlCol="0">
            <a:spAutoFit/>
          </a:bodyPr>
          <a:lstStyle/>
          <a:p>
            <a:r>
              <a:rPr lang="en-GB" dirty="0">
                <a:solidFill>
                  <a:schemeClr val="accent2">
                    <a:lumMod val="75000"/>
                  </a:schemeClr>
                </a:solidFill>
              </a:rPr>
              <a:t>*For comparison of two nominal variables and for comparison of proportions you use two (or more) independent variables (see next slide)</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 </a:t>
            </a:r>
            <a:r>
              <a:rPr lang="en-GB" sz="1800" dirty="0">
                <a:solidFill>
                  <a:srgbClr val="FF0000"/>
                </a:solidFill>
              </a:rPr>
              <a:t>Choose ONE of the three templates below replacing the blue text with your variables – then add hypotheses as shown in next slide:</a:t>
            </a: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2678085"/>
          </a:xfrm>
        </p:spPr>
        <p:txBody>
          <a:bodyPr>
            <a:noAutofit/>
          </a:bodyPr>
          <a:lstStyle/>
          <a:p>
            <a:pPr>
              <a:lnSpc>
                <a:spcPct val="100000"/>
              </a:lnSpc>
            </a:pP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effectLst/>
                <a:latin typeface="Calibri" panose="020F0502020204030204" pitchFamily="34" charset="0"/>
                <a:ea typeface="Calibri" panose="020F0502020204030204" pitchFamily="34" charset="0"/>
                <a:cs typeface="Times New Roman" panose="02020603050405020304" pitchFamily="18" charset="0"/>
              </a:rPr>
            </a:br>
            <a:r>
              <a:rPr lang="en-IE" sz="2400" dirty="0">
                <a:effectLst/>
                <a:latin typeface="Calibri" panose="020F0502020204030204" pitchFamily="34" charset="0"/>
                <a:ea typeface="Calibri" panose="020F0502020204030204" pitchFamily="34" charset="0"/>
                <a:cs typeface="Times New Roman" panose="02020603050405020304" pitchFamily="18" charset="0"/>
              </a:rPr>
              <a:t>Template</a:t>
            </a:r>
            <a:r>
              <a:rPr lang="en-IE" sz="24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240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Interval/Ordinal vs Nominal. data “Is there a difference in the mean of </a:t>
            </a:r>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E" sz="2400" b="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StarRating</a:t>
            </a:r>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among different </a:t>
            </a:r>
            <a:r>
              <a:rPr lang="en-IE" sz="2400" b="0" dirty="0">
                <a:solidFill>
                  <a:srgbClr val="0073CF"/>
                </a:solidFill>
                <a:effectLst/>
                <a:latin typeface="Calibri" panose="020F0502020204030204" pitchFamily="34" charset="0"/>
                <a:ea typeface="Calibri" panose="020F0502020204030204" pitchFamily="34" charset="0"/>
                <a:cs typeface="Times New Roman" panose="02020603050405020304" pitchFamily="18" charset="0"/>
              </a:rPr>
              <a:t>Styles of cuisine</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t>
            </a: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
        <p:nvSpPr>
          <p:cNvPr id="7" name="TextBox 6">
            <a:extLst>
              <a:ext uri="{FF2B5EF4-FFF2-40B4-BE49-F238E27FC236}">
                <a16:creationId xmlns:a16="http://schemas.microsoft.com/office/drawing/2014/main" id="{F7FEA660-7B39-BC91-3B96-7298CCF66DE1}"/>
              </a:ext>
            </a:extLst>
          </p:cNvPr>
          <p:cNvSpPr txBox="1"/>
          <p:nvPr/>
        </p:nvSpPr>
        <p:spPr>
          <a:xfrm>
            <a:off x="623945" y="5297755"/>
            <a:ext cx="11440040" cy="1477328"/>
          </a:xfrm>
          <a:prstGeom prst="rect">
            <a:avLst/>
          </a:prstGeom>
          <a:solidFill>
            <a:schemeClr val="bg1">
              <a:lumMod val="95000"/>
            </a:schemeClr>
          </a:solidFill>
        </p:spPr>
        <p:txBody>
          <a:bodyPr wrap="square" lIns="91440" tIns="45720" rIns="91440" bIns="45720" rtlCol="0" anchor="t">
            <a:spAutoFit/>
          </a:bodyPr>
          <a:lstStyle/>
          <a:p>
            <a:r>
              <a:rPr lang="en-GB" baseline="30000" dirty="0"/>
              <a:t>1</a:t>
            </a:r>
            <a:r>
              <a:rPr lang="en-GB" b="1" dirty="0">
                <a:latin typeface="Calibri"/>
                <a:cs typeface="Calibri"/>
              </a:rPr>
              <a:t>Correlation</a:t>
            </a:r>
            <a:r>
              <a:rPr lang="en-GB" dirty="0"/>
              <a:t> (</a:t>
            </a:r>
            <a:r>
              <a:rPr lang="en-IE" sz="1800" dirty="0">
                <a:effectLst/>
                <a:latin typeface="Calibri"/>
                <a:ea typeface="Calibri" panose="020F0502020204030204" pitchFamily="34" charset="0"/>
                <a:cs typeface="Times New Roman"/>
              </a:rPr>
              <a:t>Analysis of how </a:t>
            </a:r>
            <a:r>
              <a:rPr lang="en-IE" sz="1800" dirty="0">
                <a:solidFill>
                  <a:srgbClr val="FF0000"/>
                </a:solidFill>
                <a:effectLst/>
                <a:latin typeface="Calibri"/>
                <a:ea typeface="Calibri" panose="020F0502020204030204" pitchFamily="34" charset="0"/>
                <a:cs typeface="Times New Roman"/>
              </a:rPr>
              <a:t>ordinal</a:t>
            </a:r>
            <a:r>
              <a:rPr lang="en-IE" dirty="0">
                <a:solidFill>
                  <a:srgbClr val="FF0000"/>
                </a:solidFill>
                <a:latin typeface="Calibri"/>
                <a:ea typeface="Calibri" panose="020F0502020204030204" pitchFamily="34" charset="0"/>
                <a:cs typeface="Times New Roman"/>
              </a:rPr>
              <a:t>/</a:t>
            </a:r>
            <a:r>
              <a:rPr lang="en-IE" sz="1800" dirty="0">
                <a:solidFill>
                  <a:srgbClr val="FF0000"/>
                </a:solidFill>
                <a:effectLst/>
                <a:latin typeface="Calibri"/>
                <a:ea typeface="Calibri" panose="020F0502020204030204" pitchFamily="34" charset="0"/>
                <a:cs typeface="Times New Roman"/>
              </a:rPr>
              <a:t>interval </a:t>
            </a:r>
            <a:r>
              <a:rPr lang="en-IE" sz="1800" dirty="0">
                <a:solidFill>
                  <a:srgbClr val="00B050"/>
                </a:solidFill>
                <a:effectLst/>
                <a:latin typeface="Calibri"/>
                <a:ea typeface="Calibri" panose="020F0502020204030204" pitchFamily="34" charset="0"/>
                <a:cs typeface="Times New Roman"/>
              </a:rPr>
              <a:t>dependent var</a:t>
            </a:r>
            <a:r>
              <a:rPr lang="en-IE" sz="1800" dirty="0">
                <a:effectLst/>
                <a:latin typeface="Calibri"/>
                <a:ea typeface="Calibri" panose="020F0502020204030204" pitchFamily="34" charset="0"/>
                <a:cs typeface="Times New Roman"/>
              </a:rPr>
              <a:t> </a:t>
            </a:r>
            <a:r>
              <a:rPr lang="en-IE" dirty="0">
                <a:latin typeface="Calibri"/>
                <a:ea typeface="Calibri" panose="020F0502020204030204" pitchFamily="34" charset="0"/>
                <a:cs typeface="Times New Roman"/>
              </a:rPr>
              <a:t>correlates </a:t>
            </a:r>
            <a:r>
              <a:rPr lang="en-IE" sz="1800" dirty="0">
                <a:effectLst/>
                <a:latin typeface="Calibri"/>
                <a:ea typeface="Calibri" panose="020F0502020204030204" pitchFamily="34" charset="0"/>
                <a:cs typeface="Times New Roman"/>
              </a:rPr>
              <a:t>to an </a:t>
            </a:r>
            <a:r>
              <a:rPr lang="en-IE" sz="1800" dirty="0">
                <a:solidFill>
                  <a:srgbClr val="FF0000"/>
                </a:solidFill>
                <a:effectLst/>
                <a:latin typeface="Calibri"/>
                <a:ea typeface="Calibri" panose="020F0502020204030204" pitchFamily="34" charset="0"/>
                <a:cs typeface="Times New Roman"/>
              </a:rPr>
              <a:t>ordinal/interval </a:t>
            </a:r>
            <a:r>
              <a:rPr lang="en-IE" sz="1800" dirty="0">
                <a:solidFill>
                  <a:srgbClr val="00B050"/>
                </a:solidFill>
                <a:effectLst/>
                <a:latin typeface="Calibri"/>
                <a:ea typeface="Calibri" panose="020F0502020204030204" pitchFamily="34" charset="0"/>
                <a:cs typeface="Times New Roman"/>
              </a:rPr>
              <a:t>independent variable)</a:t>
            </a:r>
            <a:endParaRPr lang="en-GB" dirty="0">
              <a:latin typeface="Calibri"/>
              <a:cs typeface="Times New Roman"/>
            </a:endParaRP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means</a:t>
            </a:r>
            <a:r>
              <a:rPr lang="en-IE" sz="1800" dirty="0">
                <a:effectLst/>
                <a:latin typeface="Calibri" panose="020F0502020204030204" pitchFamily="34" charset="0"/>
                <a:ea typeface="Calibri" panose="020F0502020204030204" pitchFamily="34" charset="0"/>
                <a:cs typeface="Times New Roman" panose="02020603050405020304" pitchFamily="18" charset="0"/>
              </a:rPr>
              <a:t> (or medians): Analysis of the difference between the mean (or median) value of a characteristic shared by members of two different populations.</a:t>
            </a: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3</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proportions:</a:t>
            </a:r>
            <a:r>
              <a:rPr lang="en-IE" sz="1800" dirty="0">
                <a:effectLst/>
                <a:latin typeface="Calibri" panose="020F0502020204030204" pitchFamily="34" charset="0"/>
                <a:ea typeface="Calibri" panose="020F0502020204030204" pitchFamily="34" charset="0"/>
                <a:cs typeface="Times New Roman" panose="02020603050405020304" pitchFamily="18" charset="0"/>
              </a:rPr>
              <a:t> Analysis of the difference in proportions of a characteristic shared by members of two different populations. </a:t>
            </a:r>
            <a:endParaRPr lang="en-GB" dirty="0"/>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521219" y="284375"/>
            <a:ext cx="10406581" cy="1391600"/>
          </a:xfrm>
        </p:spPr>
        <p:txBody>
          <a:bodyPr vert="horz" lIns="0" tIns="0" rIns="0" bIns="0" rtlCol="0" anchor="t">
            <a:noAutofit/>
          </a:bodyPr>
          <a:lstStyle/>
          <a:p>
            <a:pPr>
              <a:lnSpc>
                <a:spcPct val="100000"/>
              </a:lnSpc>
            </a:pPr>
            <a:r>
              <a:rPr lang="en-GB" sz="2400" b="0" dirty="0">
                <a:latin typeface="Calibri"/>
                <a:cs typeface="Calibri"/>
              </a:rPr>
              <a:t>Add your </a:t>
            </a:r>
            <a:r>
              <a:rPr lang="en-GB" sz="2400" dirty="0">
                <a:latin typeface="Calibri"/>
                <a:cs typeface="Calibri"/>
              </a:rPr>
              <a:t>Hypotheses</a:t>
            </a:r>
            <a:r>
              <a:rPr lang="en-GB" sz="2400" b="0" dirty="0">
                <a:latin typeface="Calibri"/>
                <a:cs typeface="Calibri"/>
              </a:rPr>
              <a:t> to the previous RQ Slide  (both the Null and Alternative Hypotheses).  Here are definitions and examples. </a:t>
            </a:r>
            <a:r>
              <a:rPr lang="en-GB" sz="2400" dirty="0">
                <a:latin typeface="Calibri"/>
                <a:cs typeface="Calibri"/>
              </a:rPr>
              <a:t>Your wording will come directly from your RQ</a:t>
            </a:r>
            <a:r>
              <a:rPr lang="en-GB" sz="2400" b="0" dirty="0">
                <a:latin typeface="Calibri"/>
                <a:cs typeface="Calibri"/>
              </a:rPr>
              <a:t>. This is the formal way of reporting the results of your inferential test statistics,  in which we report the </a:t>
            </a:r>
            <a:r>
              <a:rPr lang="en-GB" sz="2400" b="0" i="1" dirty="0">
                <a:latin typeface="Calibri"/>
                <a:cs typeface="Calibri"/>
              </a:rPr>
              <a:t>effect</a:t>
            </a:r>
            <a:r>
              <a:rPr lang="en-GB" sz="2400" b="0" dirty="0">
                <a:latin typeface="Calibri"/>
                <a:cs typeface="Calibri"/>
              </a:rPr>
              <a:t> the independent variable has on the dependent variable – </a:t>
            </a:r>
          </a:p>
          <a:p>
            <a:pPr>
              <a:lnSpc>
                <a:spcPct val="100000"/>
              </a:lnSpc>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a:t>
            </a:r>
            <a:r>
              <a:rPr lang="en-US" sz="2000" b="0" dirty="0">
                <a:solidFill>
                  <a:srgbClr val="0073CF"/>
                </a:solidFill>
              </a:rPr>
              <a:t>There is no significant difference in the mean </a:t>
            </a:r>
            <a:r>
              <a:rPr lang="en-US" sz="2000" b="0" dirty="0" err="1">
                <a:solidFill>
                  <a:srgbClr val="0073CF"/>
                </a:solidFill>
              </a:rPr>
              <a:t>StarRating</a:t>
            </a:r>
            <a:r>
              <a:rPr lang="en-US" sz="2000" b="0" dirty="0">
                <a:solidFill>
                  <a:srgbClr val="0073CF"/>
                </a:solidFill>
              </a:rPr>
              <a:t> among the different Styles of cuisine.</a:t>
            </a:r>
            <a:endParaRPr lang="en-GB" sz="2000" b="0" dirty="0">
              <a:solidFill>
                <a:schemeClr val="tx1"/>
              </a:solidFill>
              <a:latin typeface="Arial"/>
              <a:cs typeface="Arial"/>
            </a:endParaRPr>
          </a:p>
          <a:p>
            <a:pPr>
              <a:lnSpc>
                <a:spcPct val="100000"/>
              </a:lnSpc>
            </a:pPr>
            <a:r>
              <a:rPr lang="en-GB" sz="2000" b="0" dirty="0">
                <a:solidFill>
                  <a:srgbClr val="FF0000"/>
                </a:solidFill>
                <a:latin typeface="Arial"/>
                <a:cs typeface="Arial"/>
              </a:rPr>
              <a:t>Alt hypothesis (H</a:t>
            </a:r>
            <a:r>
              <a:rPr lang="en-GB" sz="2000" b="0" baseline="-25000" dirty="0">
                <a:solidFill>
                  <a:srgbClr val="FF0000"/>
                </a:solidFill>
                <a:latin typeface="Arial"/>
                <a:cs typeface="Arial"/>
              </a:rPr>
              <a:t>1</a:t>
            </a:r>
            <a:r>
              <a:rPr lang="en-GB" sz="2000" b="0" dirty="0">
                <a:solidFill>
                  <a:srgbClr val="FF0000"/>
                </a:solidFill>
                <a:latin typeface="Arial"/>
                <a:cs typeface="Arial"/>
              </a:rPr>
              <a:t>): </a:t>
            </a:r>
            <a:r>
              <a:rPr lang="en-US" sz="2000" b="0" dirty="0">
                <a:solidFill>
                  <a:srgbClr val="0073CF"/>
                </a:solidFill>
              </a:rPr>
              <a:t>There is a significant difference in the mean </a:t>
            </a:r>
            <a:r>
              <a:rPr lang="en-US" sz="2000" b="0" dirty="0" err="1">
                <a:solidFill>
                  <a:srgbClr val="0073CF"/>
                </a:solidFill>
              </a:rPr>
              <a:t>StarRating</a:t>
            </a:r>
            <a:r>
              <a:rPr lang="en-US" sz="2000" b="0" dirty="0">
                <a:solidFill>
                  <a:srgbClr val="0073CF"/>
                </a:solidFill>
              </a:rPr>
              <a:t> among the different Styles of cuisine.</a:t>
            </a:r>
            <a:endParaRPr lang="en-GB" sz="2000" b="0" dirty="0">
              <a:solidFill>
                <a:srgbClr val="0073CF"/>
              </a:solidFill>
              <a:latin typeface="Arial"/>
              <a:cs typeface="Arial"/>
            </a:endParaRP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
        <p:nvSpPr>
          <p:cNvPr id="6" name="TextBox 5">
            <a:extLst>
              <a:ext uri="{FF2B5EF4-FFF2-40B4-BE49-F238E27FC236}">
                <a16:creationId xmlns:a16="http://schemas.microsoft.com/office/drawing/2014/main" id="{1841CE34-1B2E-88D5-0C3F-506E8C37BB7B}"/>
              </a:ext>
            </a:extLst>
          </p:cNvPr>
          <p:cNvSpPr txBox="1"/>
          <p:nvPr/>
        </p:nvSpPr>
        <p:spPr>
          <a:xfrm>
            <a:off x="3356146" y="5298491"/>
            <a:ext cx="7811780" cy="1477328"/>
          </a:xfrm>
          <a:prstGeom prst="rect">
            <a:avLst/>
          </a:prstGeom>
          <a:noFill/>
        </p:spPr>
        <p:txBody>
          <a:bodyPr wrap="square" lIns="91440" tIns="45720" rIns="91440" bIns="45720" anchor="t">
            <a:spAutoFit/>
          </a:bodyPr>
          <a:lstStyle/>
          <a:p>
            <a:r>
              <a:rPr lang="en-GB" dirty="0"/>
              <a:t>L</a:t>
            </a:r>
            <a:r>
              <a:rPr lang="en-GB" sz="1800" b="0" dirty="0"/>
              <a:t>eave the hypotheses as </a:t>
            </a:r>
            <a:r>
              <a:rPr lang="en-GB" dirty="0"/>
              <a:t>two </a:t>
            </a:r>
            <a:r>
              <a:rPr lang="en-GB" sz="1800" b="0" dirty="0"/>
              <a:t>statements for now – after your </a:t>
            </a:r>
            <a:r>
              <a:rPr lang="en-GB" dirty="0"/>
              <a:t>statistical </a:t>
            </a:r>
            <a:r>
              <a:rPr lang="en-GB" sz="1800" b="0" dirty="0"/>
              <a:t>analysis </a:t>
            </a:r>
            <a:r>
              <a:rPr lang="en-GB" dirty="0"/>
              <a:t>test, </a:t>
            </a:r>
            <a:r>
              <a:rPr lang="en-GB" sz="1800" b="0" dirty="0"/>
              <a:t>you </a:t>
            </a:r>
            <a:r>
              <a:rPr lang="en-GB" dirty="0"/>
              <a:t>will </a:t>
            </a:r>
            <a:r>
              <a:rPr lang="en-GB" sz="1800" b="0" dirty="0"/>
              <a:t>choose one or the other.</a:t>
            </a:r>
            <a:r>
              <a:rPr lang="en-GB" dirty="0"/>
              <a:t> (</a:t>
            </a:r>
            <a:r>
              <a:rPr lang="en-GB" i="1" dirty="0"/>
              <a:t>You will report: "We fail to reject the null hypothesis" with no significant result, or if you do have significance [p-value = &lt; 0.05] you can state "We reject the null hypothesis".   More guidance on hypothesis testing is given in the lectures</a:t>
            </a:r>
            <a:r>
              <a:rPr lang="en-GB" dirty="0"/>
              <a:t>.)</a:t>
            </a:r>
            <a:endParaRPr lang="en-GB" dirty="0">
              <a:cs typeface="Arial"/>
            </a:endParaRPr>
          </a:p>
        </p:txBody>
      </p:sp>
    </p:spTree>
    <p:extLst>
      <p:ext uri="{BB962C8B-B14F-4D97-AF65-F5344CB8AC3E}">
        <p14:creationId xmlns:p14="http://schemas.microsoft.com/office/powerpoint/2010/main" val="1833041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EDF47CE-5D5A-6104-A73A-4C8E09C48DA4}"/>
              </a:ext>
            </a:extLst>
          </p:cNvPr>
          <p:cNvSpPr>
            <a:spLocks noGrp="1"/>
          </p:cNvSpPr>
          <p:nvPr>
            <p:ph type="subTitle" idx="1"/>
          </p:nvPr>
        </p:nvSpPr>
        <p:spPr>
          <a:xfrm>
            <a:off x="954000" y="2019168"/>
            <a:ext cx="9769418" cy="230832"/>
          </a:xfrm>
        </p:spPr>
        <p:txBody>
          <a:bodyPr/>
          <a:lstStyle/>
          <a:p>
            <a:endParaRPr lang="en-GB" dirty="0"/>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6</a:t>
            </a:fld>
            <a:endParaRPr lang="en-GB" dirty="0"/>
          </a:p>
        </p:txBody>
      </p:sp>
      <p:pic>
        <p:nvPicPr>
          <p:cNvPr id="5" name="Picture 4">
            <a:extLst>
              <a:ext uri="{FF2B5EF4-FFF2-40B4-BE49-F238E27FC236}">
                <a16:creationId xmlns:a16="http://schemas.microsoft.com/office/drawing/2014/main" id="{90FC6C33-AEF2-D746-9FF9-F10E897B2FB6}"/>
              </a:ext>
            </a:extLst>
          </p:cNvPr>
          <p:cNvPicPr>
            <a:picLocks noChangeAspect="1"/>
          </p:cNvPicPr>
          <p:nvPr/>
        </p:nvPicPr>
        <p:blipFill>
          <a:blip r:embed="rId2"/>
          <a:stretch>
            <a:fillRect/>
          </a:stretch>
        </p:blipFill>
        <p:spPr>
          <a:xfrm>
            <a:off x="513588" y="1744890"/>
            <a:ext cx="11164824" cy="3368221"/>
          </a:xfrm>
          <a:prstGeom prst="rect">
            <a:avLst/>
          </a:prstGeom>
        </p:spPr>
      </p:pic>
    </p:spTree>
    <p:extLst>
      <p:ext uri="{BB962C8B-B14F-4D97-AF65-F5344CB8AC3E}">
        <p14:creationId xmlns:p14="http://schemas.microsoft.com/office/powerpoint/2010/main" val="84975377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12364</TotalTime>
  <Words>931</Words>
  <Application>Microsoft Office PowerPoint</Application>
  <PresentationFormat>Widescreen</PresentationFormat>
  <Paragraphs>36</Paragraphs>
  <Slides>6</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Herts Theme</vt:lpstr>
      <vt:lpstr>PowerPoint Presentation</vt:lpstr>
      <vt:lpstr>Research Question –  Tutorial Presentation for Feedback Date: 11/08/2024 </vt:lpstr>
      <vt:lpstr>This dataset is interesting to us because this dataset is interesting to us because this dataset allows us to explore how restaurant ratings relate to price levels and cuisine popularity across neighborhoods in Los Angeles  Our  Independent variable is:  Style (type of cuisine)                    This  Independent variable datatype is: Nominal/categorial  Our Dependent variable is: StarRating                    This Dependent variable datatype is  (select one): Interval/measurement data</vt:lpstr>
      <vt:lpstr>  Template2 :Interval/Ordinal vs Nominal. data “Is there a difference in the mean of  StarRating among different Styles of cuisine”.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tariq tariq</cp:lastModifiedBy>
  <cp:revision>240</cp:revision>
  <dcterms:created xsi:type="dcterms:W3CDTF">2019-10-01T08:37:56Z</dcterms:created>
  <dcterms:modified xsi:type="dcterms:W3CDTF">2024-11-14T19:51:56Z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