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314424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382608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226161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362059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271769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1418937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381506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2527099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582401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2636616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CD70C3C-BA03-4C21-95F0-5DDD553AA1E0}" type="datetimeFigureOut">
              <a:rPr kumimoji="1" lang="ja-JP" altLang="en-US" smtClean="0"/>
              <a:t>2020/5/4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238846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70C3C-BA03-4C21-95F0-5DDD553AA1E0}" type="datetimeFigureOut">
              <a:rPr kumimoji="1" lang="ja-JP" altLang="en-US" smtClean="0"/>
              <a:t>2020/5/4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8CCA9-ED93-4D8F-B04F-31542B9C25D6}" type="slidenum">
              <a:rPr kumimoji="1" lang="ja-JP" altLang="en-US" smtClean="0"/>
              <a:t>‹#›</a:t>
            </a:fld>
            <a:endParaRPr kumimoji="1" lang="ja-JP" altLang="en-US"/>
          </a:p>
        </p:txBody>
      </p:sp>
    </p:spTree>
    <p:extLst>
      <p:ext uri="{BB962C8B-B14F-4D97-AF65-F5344CB8AC3E}">
        <p14:creationId xmlns:p14="http://schemas.microsoft.com/office/powerpoint/2010/main" val="2764829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dirty="0" err="1" smtClean="0"/>
              <a:t>DNA_Sequence_Detector</a:t>
            </a:r>
            <a:r>
              <a:rPr lang="en-US" altLang="ja-JP" dirty="0"/>
              <a:t/>
            </a:r>
            <a:br>
              <a:rPr lang="en-US" altLang="ja-JP" dirty="0"/>
            </a:br>
            <a:r>
              <a:rPr lang="ja-JP" altLang="en-US" dirty="0" smtClean="0"/>
              <a:t>使用法</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Shintaro Miyazaki</a:t>
            </a:r>
          </a:p>
        </p:txBody>
      </p:sp>
    </p:spTree>
    <p:extLst>
      <p:ext uri="{BB962C8B-B14F-4D97-AF65-F5344CB8AC3E}">
        <p14:creationId xmlns:p14="http://schemas.microsoft.com/office/powerpoint/2010/main" val="1866110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91885" y="518515"/>
            <a:ext cx="11399696" cy="698662"/>
          </a:xfrm>
          <a:prstGeom prst="rect">
            <a:avLst/>
          </a:prstGeom>
        </p:spPr>
      </p:pic>
      <p:sp>
        <p:nvSpPr>
          <p:cNvPr id="3" name="テキスト ボックス 2"/>
          <p:cNvSpPr txBox="1"/>
          <p:nvPr/>
        </p:nvSpPr>
        <p:spPr>
          <a:xfrm>
            <a:off x="261256" y="1593669"/>
            <a:ext cx="11530325" cy="646331"/>
          </a:xfrm>
          <a:prstGeom prst="rect">
            <a:avLst/>
          </a:prstGeom>
          <a:noFill/>
        </p:spPr>
        <p:txBody>
          <a:bodyPr wrap="square" rtlCol="0">
            <a:spAutoFit/>
          </a:bodyPr>
          <a:lstStyle/>
          <a:p>
            <a:r>
              <a:rPr kumimoji="1" lang="ja-JP" altLang="en-US" dirty="0" smtClean="0"/>
              <a:t>①配列判定値で降順に並べます。分布から外れて明らかに低い値の領域は既知配列を含む領域ではありません。判定に迷う場合は出力された図を見ると判定できます。</a:t>
            </a:r>
            <a:endParaRPr kumimoji="1" lang="en-US" altLang="ja-JP" dirty="0" smtClean="0"/>
          </a:p>
        </p:txBody>
      </p:sp>
      <p:pic>
        <p:nvPicPr>
          <p:cNvPr id="4" name="図 3"/>
          <p:cNvPicPr>
            <a:picLocks noChangeAspect="1"/>
          </p:cNvPicPr>
          <p:nvPr/>
        </p:nvPicPr>
        <p:blipFill>
          <a:blip r:embed="rId3"/>
          <a:stretch>
            <a:fillRect/>
          </a:stretch>
        </p:blipFill>
        <p:spPr>
          <a:xfrm>
            <a:off x="261256" y="2525052"/>
            <a:ext cx="11869493" cy="746451"/>
          </a:xfrm>
          <a:prstGeom prst="rect">
            <a:avLst/>
          </a:prstGeom>
        </p:spPr>
      </p:pic>
      <p:sp>
        <p:nvSpPr>
          <p:cNvPr id="5" name="テキスト ボックス 4"/>
          <p:cNvSpPr txBox="1"/>
          <p:nvPr/>
        </p:nvSpPr>
        <p:spPr>
          <a:xfrm>
            <a:off x="261256" y="3547875"/>
            <a:ext cx="11530325" cy="923330"/>
          </a:xfrm>
          <a:prstGeom prst="rect">
            <a:avLst/>
          </a:prstGeom>
          <a:noFill/>
        </p:spPr>
        <p:txBody>
          <a:bodyPr wrap="square" rtlCol="0">
            <a:spAutoFit/>
          </a:bodyPr>
          <a:lstStyle/>
          <a:p>
            <a:r>
              <a:rPr lang="ja-JP" altLang="en-US" dirty="0" smtClean="0"/>
              <a:t>②第</a:t>
            </a:r>
            <a:r>
              <a:rPr lang="en-US" altLang="ja-JP" dirty="0" smtClean="0"/>
              <a:t>n</a:t>
            </a:r>
            <a:r>
              <a:rPr lang="ja-JP" altLang="en-US" dirty="0" smtClean="0"/>
              <a:t>候補が大きい値の場合</a:t>
            </a:r>
            <a:r>
              <a:rPr lang="en-US" altLang="ja-JP" dirty="0" smtClean="0"/>
              <a:t>(2</a:t>
            </a:r>
            <a:r>
              <a:rPr lang="ja-JP" altLang="en-US" dirty="0" smtClean="0"/>
              <a:t>以上</a:t>
            </a:r>
            <a:r>
              <a:rPr lang="en-US" altLang="ja-JP" dirty="0" smtClean="0"/>
              <a:t>)</a:t>
            </a:r>
            <a:r>
              <a:rPr lang="ja-JP" altLang="en-US" dirty="0" err="1" smtClean="0"/>
              <a:t>、</a:t>
            </a:r>
            <a:r>
              <a:rPr lang="ja-JP" altLang="en-US" dirty="0" smtClean="0"/>
              <a:t>フーリエ変換での既知配列の個数のカウントが困難であったことを表します。その場合、プログラムに入力した配列のテキストデータが荒れている可能性があります。既知配列の個数のカウントは、</a:t>
            </a:r>
            <a:r>
              <a:rPr lang="ja-JP" altLang="en-US" dirty="0"/>
              <a:t>既知配列の個数</a:t>
            </a:r>
            <a:r>
              <a:rPr lang="en-US" altLang="ja-JP" dirty="0"/>
              <a:t>(</a:t>
            </a:r>
            <a:r>
              <a:rPr lang="ja-JP" altLang="en-US" dirty="0"/>
              <a:t>推定</a:t>
            </a:r>
            <a:r>
              <a:rPr lang="en-US" altLang="ja-JP" dirty="0" smtClean="0"/>
              <a:t>)</a:t>
            </a:r>
            <a:r>
              <a:rPr lang="ja-JP" altLang="en-US" dirty="0" smtClean="0"/>
              <a:t>　または　既知配列の個数</a:t>
            </a:r>
            <a:r>
              <a:rPr lang="en-US" altLang="ja-JP" dirty="0" smtClean="0"/>
              <a:t>(</a:t>
            </a:r>
            <a:r>
              <a:rPr lang="ja-JP" altLang="en-US" dirty="0" smtClean="0"/>
              <a:t>フーリエ変換</a:t>
            </a:r>
            <a:r>
              <a:rPr lang="en-US" altLang="ja-JP" dirty="0" smtClean="0"/>
              <a:t>)</a:t>
            </a:r>
            <a:r>
              <a:rPr lang="ja-JP" altLang="en-US" dirty="0" smtClean="0"/>
              <a:t>を</a:t>
            </a:r>
            <a:r>
              <a:rPr lang="ja-JP" altLang="en-US" dirty="0"/>
              <a:t>用</a:t>
            </a:r>
            <a:r>
              <a:rPr lang="ja-JP" altLang="en-US" dirty="0" smtClean="0"/>
              <a:t>いてください</a:t>
            </a:r>
            <a:endParaRPr lang="en-US" altLang="ja-JP" dirty="0" smtClean="0"/>
          </a:p>
        </p:txBody>
      </p:sp>
      <p:pic>
        <p:nvPicPr>
          <p:cNvPr id="6" name="図 5"/>
          <p:cNvPicPr>
            <a:picLocks noChangeAspect="1"/>
          </p:cNvPicPr>
          <p:nvPr/>
        </p:nvPicPr>
        <p:blipFill>
          <a:blip r:embed="rId4"/>
          <a:stretch>
            <a:fillRect/>
          </a:stretch>
        </p:blipFill>
        <p:spPr>
          <a:xfrm>
            <a:off x="261256" y="4747577"/>
            <a:ext cx="11530325" cy="708868"/>
          </a:xfrm>
          <a:prstGeom prst="rect">
            <a:avLst/>
          </a:prstGeom>
        </p:spPr>
      </p:pic>
      <p:sp>
        <p:nvSpPr>
          <p:cNvPr id="7" name="テキスト ボックス 6"/>
          <p:cNvSpPr txBox="1"/>
          <p:nvPr/>
        </p:nvSpPr>
        <p:spPr>
          <a:xfrm>
            <a:off x="261255" y="5506919"/>
            <a:ext cx="11530325" cy="1200329"/>
          </a:xfrm>
          <a:prstGeom prst="rect">
            <a:avLst/>
          </a:prstGeom>
          <a:noFill/>
        </p:spPr>
        <p:txBody>
          <a:bodyPr wrap="square" rtlCol="0">
            <a:spAutoFit/>
          </a:bodyPr>
          <a:lstStyle/>
          <a:p>
            <a:r>
              <a:rPr lang="ja-JP" altLang="en-US" dirty="0"/>
              <a:t>③</a:t>
            </a:r>
            <a:r>
              <a:rPr lang="ja-JP" altLang="en-US" dirty="0" smtClean="0"/>
              <a:t>第</a:t>
            </a:r>
            <a:r>
              <a:rPr lang="en-US" altLang="ja-JP" dirty="0" smtClean="0"/>
              <a:t>n</a:t>
            </a:r>
            <a:r>
              <a:rPr lang="ja-JP" altLang="en-US" dirty="0" smtClean="0"/>
              <a:t>候補が小さい値</a:t>
            </a:r>
            <a:r>
              <a:rPr lang="en-US" altLang="ja-JP" dirty="0" smtClean="0"/>
              <a:t>(1)</a:t>
            </a:r>
            <a:r>
              <a:rPr lang="ja-JP" altLang="en-US" dirty="0" smtClean="0"/>
              <a:t>の場合、既知配列の個数のカウントは、既知配列の個数</a:t>
            </a:r>
            <a:r>
              <a:rPr lang="en-US" altLang="ja-JP" dirty="0" smtClean="0"/>
              <a:t>(</a:t>
            </a:r>
            <a:r>
              <a:rPr lang="ja-JP" altLang="en-US" dirty="0" smtClean="0"/>
              <a:t>フーリエ変換</a:t>
            </a:r>
            <a:r>
              <a:rPr lang="en-US" altLang="ja-JP" dirty="0" smtClean="0"/>
              <a:t>)</a:t>
            </a:r>
            <a:r>
              <a:rPr lang="ja-JP" altLang="en-US" dirty="0" smtClean="0"/>
              <a:t>を</a:t>
            </a:r>
            <a:r>
              <a:rPr lang="ja-JP" altLang="en-US" dirty="0"/>
              <a:t>用</a:t>
            </a:r>
            <a:r>
              <a:rPr lang="ja-JP" altLang="en-US" dirty="0" smtClean="0"/>
              <a:t>いてください。既知配列の個数</a:t>
            </a:r>
            <a:r>
              <a:rPr lang="en-US" altLang="ja-JP" dirty="0" smtClean="0"/>
              <a:t>(</a:t>
            </a:r>
            <a:r>
              <a:rPr lang="ja-JP" altLang="en-US" dirty="0" smtClean="0"/>
              <a:t>推定</a:t>
            </a:r>
            <a:r>
              <a:rPr lang="en-US" altLang="ja-JP" dirty="0" smtClean="0"/>
              <a:t>)</a:t>
            </a:r>
            <a:r>
              <a:rPr lang="ja-JP" altLang="en-US" dirty="0" smtClean="0"/>
              <a:t>　</a:t>
            </a:r>
            <a:r>
              <a:rPr lang="ja-JP" altLang="en-US" dirty="0"/>
              <a:t>と</a:t>
            </a:r>
            <a:r>
              <a:rPr lang="ja-JP" altLang="en-US" dirty="0" smtClean="0"/>
              <a:t>　既知配列の個数</a:t>
            </a:r>
            <a:r>
              <a:rPr lang="en-US" altLang="ja-JP" dirty="0" smtClean="0"/>
              <a:t>(</a:t>
            </a:r>
            <a:r>
              <a:rPr lang="ja-JP" altLang="en-US" dirty="0" smtClean="0"/>
              <a:t>フーリエ変換</a:t>
            </a:r>
            <a:r>
              <a:rPr lang="en-US" altLang="ja-JP" dirty="0" smtClean="0"/>
              <a:t>)</a:t>
            </a:r>
            <a:r>
              <a:rPr lang="ja-JP" altLang="en-US" dirty="0" smtClean="0"/>
              <a:t>が異なる場合がありますが、既知配列の個数</a:t>
            </a:r>
            <a:r>
              <a:rPr lang="en-US" altLang="ja-JP" dirty="0" smtClean="0"/>
              <a:t>(</a:t>
            </a:r>
            <a:r>
              <a:rPr lang="ja-JP" altLang="en-US" dirty="0" smtClean="0"/>
              <a:t>フーリエ変換</a:t>
            </a:r>
            <a:r>
              <a:rPr lang="en-US" altLang="ja-JP" dirty="0" smtClean="0"/>
              <a:t>)</a:t>
            </a:r>
            <a:r>
              <a:rPr lang="ja-JP" altLang="en-US" dirty="0" smtClean="0"/>
              <a:t>を用いてください。領域中に含まれる繰り返し単位が既知配列より少し短い</a:t>
            </a:r>
            <a:r>
              <a:rPr lang="en-US" altLang="ja-JP" dirty="0" smtClean="0"/>
              <a:t>(</a:t>
            </a:r>
            <a:r>
              <a:rPr lang="ja-JP" altLang="en-US" dirty="0" smtClean="0"/>
              <a:t>あるいは長い</a:t>
            </a:r>
            <a:r>
              <a:rPr lang="en-US" altLang="ja-JP" dirty="0" smtClean="0"/>
              <a:t>)</a:t>
            </a:r>
            <a:r>
              <a:rPr lang="ja-JP" altLang="en-US" dirty="0" smtClean="0"/>
              <a:t>場合があるからです</a:t>
            </a:r>
            <a:endParaRPr lang="en-US" altLang="ja-JP" dirty="0" smtClean="0"/>
          </a:p>
        </p:txBody>
      </p:sp>
    </p:spTree>
    <p:extLst>
      <p:ext uri="{BB962C8B-B14F-4D97-AF65-F5344CB8AC3E}">
        <p14:creationId xmlns:p14="http://schemas.microsoft.com/office/powerpoint/2010/main" val="221163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550247" y="479756"/>
            <a:ext cx="3244875" cy="1113912"/>
          </a:xfrm>
          <a:prstGeom prst="rect">
            <a:avLst/>
          </a:prstGeom>
        </p:spPr>
      </p:pic>
      <p:pic>
        <p:nvPicPr>
          <p:cNvPr id="3" name="図 2"/>
          <p:cNvPicPr>
            <a:picLocks noChangeAspect="1"/>
          </p:cNvPicPr>
          <p:nvPr/>
        </p:nvPicPr>
        <p:blipFill>
          <a:blip r:embed="rId3"/>
          <a:stretch>
            <a:fillRect/>
          </a:stretch>
        </p:blipFill>
        <p:spPr>
          <a:xfrm>
            <a:off x="393491" y="1694890"/>
            <a:ext cx="3960597" cy="617236"/>
          </a:xfrm>
          <a:prstGeom prst="rect">
            <a:avLst/>
          </a:prstGeom>
        </p:spPr>
      </p:pic>
      <p:pic>
        <p:nvPicPr>
          <p:cNvPr id="4" name="図 3"/>
          <p:cNvPicPr>
            <a:picLocks noChangeAspect="1"/>
          </p:cNvPicPr>
          <p:nvPr/>
        </p:nvPicPr>
        <p:blipFill>
          <a:blip r:embed="rId4"/>
          <a:stretch>
            <a:fillRect/>
          </a:stretch>
        </p:blipFill>
        <p:spPr>
          <a:xfrm>
            <a:off x="502244" y="2233748"/>
            <a:ext cx="3508433" cy="625536"/>
          </a:xfrm>
          <a:prstGeom prst="rect">
            <a:avLst/>
          </a:prstGeom>
        </p:spPr>
      </p:pic>
      <p:sp>
        <p:nvSpPr>
          <p:cNvPr id="5" name="テキスト ボックス 4"/>
          <p:cNvSpPr txBox="1"/>
          <p:nvPr/>
        </p:nvSpPr>
        <p:spPr>
          <a:xfrm>
            <a:off x="5199017" y="479756"/>
            <a:ext cx="5786846" cy="2031325"/>
          </a:xfrm>
          <a:prstGeom prst="rect">
            <a:avLst/>
          </a:prstGeom>
          <a:noFill/>
        </p:spPr>
        <p:txBody>
          <a:bodyPr wrap="square" rtlCol="0">
            <a:spAutoFit/>
          </a:bodyPr>
          <a:lstStyle/>
          <a:p>
            <a:r>
              <a:rPr kumimoji="1" lang="ja-JP" altLang="en-US" dirty="0" smtClean="0"/>
              <a:t>①</a:t>
            </a:r>
            <a:r>
              <a:rPr kumimoji="1" lang="en-US" altLang="ja-JP" dirty="0" smtClean="0"/>
              <a:t>4</a:t>
            </a:r>
            <a:r>
              <a:rPr kumimoji="1" lang="ja-JP" altLang="en-US" dirty="0" err="1" smtClean="0"/>
              <a:t>つの</a:t>
            </a:r>
            <a:r>
              <a:rPr kumimoji="1" lang="ja-JP" altLang="en-US" dirty="0" smtClean="0"/>
              <a:t>ファイルを</a:t>
            </a:r>
            <a:r>
              <a:rPr lang="ja-JP" altLang="en-US" dirty="0" smtClean="0"/>
              <a:t>同じフォルダ</a:t>
            </a:r>
            <a:r>
              <a:rPr lang="ja-JP" altLang="en-US" dirty="0"/>
              <a:t>内</a:t>
            </a:r>
            <a:r>
              <a:rPr lang="ja-JP" altLang="en-US" dirty="0" smtClean="0"/>
              <a:t>に置きます。</a:t>
            </a:r>
            <a:endParaRPr lang="en-US" altLang="ja-JP" dirty="0" smtClean="0"/>
          </a:p>
          <a:p>
            <a:r>
              <a:rPr kumimoji="1" lang="ja-JP" altLang="en-US" dirty="0" smtClean="0"/>
              <a:t>・</a:t>
            </a:r>
            <a:r>
              <a:rPr kumimoji="1" lang="en-US" altLang="ja-JP" dirty="0" smtClean="0"/>
              <a:t>SD(</a:t>
            </a:r>
            <a:r>
              <a:rPr kumimoji="1" lang="ja-JP" altLang="en-US" dirty="0" smtClean="0"/>
              <a:t>内部</a:t>
            </a:r>
            <a:r>
              <a:rPr kumimoji="1" lang="en-US" altLang="ja-JP" dirty="0" smtClean="0"/>
              <a:t>)</a:t>
            </a:r>
          </a:p>
          <a:p>
            <a:r>
              <a:rPr lang="ja-JP" altLang="en-US" dirty="0" smtClean="0"/>
              <a:t>・</a:t>
            </a:r>
            <a:r>
              <a:rPr lang="en-US" altLang="ja-JP" dirty="0" smtClean="0"/>
              <a:t>SD(</a:t>
            </a:r>
            <a:r>
              <a:rPr lang="ja-JP" altLang="en-US" dirty="0" smtClean="0"/>
              <a:t>外部</a:t>
            </a:r>
            <a:r>
              <a:rPr lang="en-US" altLang="ja-JP" dirty="0" smtClean="0"/>
              <a:t>)</a:t>
            </a:r>
          </a:p>
          <a:p>
            <a:r>
              <a:rPr kumimoji="1" lang="ja-JP" altLang="en-US" dirty="0" smtClean="0"/>
              <a:t>・リピートユニットなどの既知の配列のテキストファイル</a:t>
            </a:r>
            <a:endParaRPr kumimoji="1" lang="en-US" altLang="ja-JP" dirty="0" smtClean="0"/>
          </a:p>
          <a:p>
            <a:r>
              <a:rPr lang="ja-JP" altLang="en-US" dirty="0" smtClean="0"/>
              <a:t>・</a:t>
            </a:r>
            <a:r>
              <a:rPr lang="ja-JP" altLang="en-US" dirty="0"/>
              <a:t>既知の</a:t>
            </a:r>
            <a:r>
              <a:rPr lang="ja-JP" altLang="en-US" dirty="0" smtClean="0"/>
              <a:t>配列の存在を知りたい配列のテキストファイル</a:t>
            </a:r>
            <a:endParaRPr kumimoji="1" lang="ja-JP" altLang="en-US" dirty="0"/>
          </a:p>
        </p:txBody>
      </p:sp>
      <p:pic>
        <p:nvPicPr>
          <p:cNvPr id="6" name="図 5"/>
          <p:cNvPicPr>
            <a:picLocks noChangeAspect="1"/>
          </p:cNvPicPr>
          <p:nvPr/>
        </p:nvPicPr>
        <p:blipFill>
          <a:blip r:embed="rId5"/>
          <a:stretch>
            <a:fillRect/>
          </a:stretch>
        </p:blipFill>
        <p:spPr>
          <a:xfrm>
            <a:off x="405423" y="4658751"/>
            <a:ext cx="3702073" cy="2063289"/>
          </a:xfrm>
          <a:prstGeom prst="rect">
            <a:avLst/>
          </a:prstGeom>
        </p:spPr>
      </p:pic>
      <p:sp>
        <p:nvSpPr>
          <p:cNvPr id="7" name="テキスト ボックス 6"/>
          <p:cNvSpPr txBox="1"/>
          <p:nvPr/>
        </p:nvSpPr>
        <p:spPr>
          <a:xfrm>
            <a:off x="4663439" y="2610683"/>
            <a:ext cx="7158447" cy="4247317"/>
          </a:xfrm>
          <a:prstGeom prst="rect">
            <a:avLst/>
          </a:prstGeom>
          <a:noFill/>
        </p:spPr>
        <p:txBody>
          <a:bodyPr wrap="square" rtlCol="0">
            <a:spAutoFit/>
          </a:bodyPr>
          <a:lstStyle/>
          <a:p>
            <a:r>
              <a:rPr lang="ja-JP" altLang="en-US" dirty="0"/>
              <a:t>リピートユニットなどの既知の配列の</a:t>
            </a:r>
            <a:r>
              <a:rPr lang="ja-JP" altLang="en-US" dirty="0" smtClean="0"/>
              <a:t>テキストファイルの中身は</a:t>
            </a:r>
            <a:endParaRPr lang="en-US" altLang="ja-JP" dirty="0" smtClean="0"/>
          </a:p>
          <a:p>
            <a:endParaRPr lang="en-US" altLang="ja-JP" dirty="0" smtClean="0"/>
          </a:p>
          <a:p>
            <a:r>
              <a:rPr lang="en-US" altLang="ja-JP" dirty="0" smtClean="0"/>
              <a:t>&gt;</a:t>
            </a:r>
            <a:r>
              <a:rPr lang="ja-JP" altLang="en-US" dirty="0" smtClean="0"/>
              <a:t>配列名</a:t>
            </a:r>
            <a:r>
              <a:rPr lang="en-US" altLang="ja-JP" dirty="0" smtClean="0"/>
              <a:t>(</a:t>
            </a:r>
            <a:r>
              <a:rPr lang="ja-JP" altLang="en-US" dirty="0" smtClean="0"/>
              <a:t>改行</a:t>
            </a:r>
            <a:r>
              <a:rPr lang="en-US" altLang="ja-JP" dirty="0" smtClean="0"/>
              <a:t>)</a:t>
            </a:r>
          </a:p>
          <a:p>
            <a:r>
              <a:rPr lang="ja-JP" altLang="en-US" dirty="0" smtClean="0"/>
              <a:t>配列</a:t>
            </a:r>
            <a:r>
              <a:rPr lang="en-US" altLang="ja-JP" dirty="0" smtClean="0"/>
              <a:t>(</a:t>
            </a:r>
            <a:r>
              <a:rPr lang="ja-JP" altLang="en-US" dirty="0" smtClean="0"/>
              <a:t>改行</a:t>
            </a:r>
            <a:r>
              <a:rPr lang="en-US" altLang="ja-JP" dirty="0" smtClean="0"/>
              <a:t>)</a:t>
            </a:r>
          </a:p>
          <a:p>
            <a:endParaRPr lang="en-US" altLang="ja-JP" dirty="0" smtClean="0"/>
          </a:p>
          <a:p>
            <a:r>
              <a:rPr lang="ja-JP" altLang="en-US" dirty="0" smtClean="0"/>
              <a:t>となるようにしてください。同様に、既知の配列の存在を知りたい配列のテキストファイルの中身は</a:t>
            </a:r>
            <a:endParaRPr lang="en-US" altLang="ja-JP" dirty="0" smtClean="0"/>
          </a:p>
          <a:p>
            <a:endParaRPr lang="en-US" altLang="ja-JP" dirty="0" smtClean="0"/>
          </a:p>
          <a:p>
            <a:r>
              <a:rPr lang="en-US" altLang="ja-JP" dirty="0" smtClean="0"/>
              <a:t>&gt;</a:t>
            </a:r>
            <a:r>
              <a:rPr lang="ja-JP" altLang="en-US" dirty="0" smtClean="0"/>
              <a:t>配列名</a:t>
            </a:r>
            <a:r>
              <a:rPr lang="en-US" altLang="ja-JP" dirty="0" smtClean="0"/>
              <a:t>1(</a:t>
            </a:r>
            <a:r>
              <a:rPr lang="ja-JP" altLang="en-US" dirty="0" smtClean="0"/>
              <a:t>改行</a:t>
            </a:r>
            <a:r>
              <a:rPr lang="en-US" altLang="ja-JP" dirty="0" smtClean="0"/>
              <a:t>)</a:t>
            </a:r>
          </a:p>
          <a:p>
            <a:r>
              <a:rPr lang="ja-JP" altLang="en-US" dirty="0" smtClean="0"/>
              <a:t>配列</a:t>
            </a:r>
            <a:r>
              <a:rPr lang="en-US" altLang="ja-JP" dirty="0" smtClean="0"/>
              <a:t>1(</a:t>
            </a:r>
            <a:r>
              <a:rPr lang="ja-JP" altLang="en-US" dirty="0" smtClean="0"/>
              <a:t>改行</a:t>
            </a:r>
            <a:r>
              <a:rPr lang="en-US" altLang="ja-JP" dirty="0" smtClean="0"/>
              <a:t>)</a:t>
            </a:r>
          </a:p>
          <a:p>
            <a:r>
              <a:rPr lang="en-US" altLang="ja-JP" dirty="0" smtClean="0"/>
              <a:t>&gt;</a:t>
            </a:r>
            <a:r>
              <a:rPr lang="ja-JP" altLang="en-US" dirty="0" smtClean="0"/>
              <a:t>配列名</a:t>
            </a:r>
            <a:r>
              <a:rPr lang="en-US" altLang="ja-JP" dirty="0" smtClean="0"/>
              <a:t>2(</a:t>
            </a:r>
            <a:r>
              <a:rPr lang="ja-JP" altLang="en-US" dirty="0" smtClean="0"/>
              <a:t>改行</a:t>
            </a:r>
            <a:r>
              <a:rPr lang="en-US" altLang="ja-JP" dirty="0" smtClean="0"/>
              <a:t>)</a:t>
            </a:r>
          </a:p>
          <a:p>
            <a:r>
              <a:rPr lang="ja-JP" altLang="en-US" dirty="0" smtClean="0"/>
              <a:t>配列</a:t>
            </a:r>
            <a:r>
              <a:rPr lang="en-US" altLang="ja-JP" dirty="0" smtClean="0"/>
              <a:t>2(</a:t>
            </a:r>
            <a:r>
              <a:rPr lang="ja-JP" altLang="en-US" dirty="0" smtClean="0"/>
              <a:t>改行</a:t>
            </a:r>
            <a:r>
              <a:rPr lang="en-US" altLang="ja-JP" dirty="0" smtClean="0"/>
              <a:t>)</a:t>
            </a:r>
          </a:p>
          <a:p>
            <a:r>
              <a:rPr lang="ja-JP" altLang="en-US" dirty="0" smtClean="0"/>
              <a:t>・・・</a:t>
            </a:r>
            <a:endParaRPr lang="en-US" altLang="ja-JP" dirty="0" smtClean="0"/>
          </a:p>
          <a:p>
            <a:endParaRPr lang="en-US" altLang="ja-JP" dirty="0" smtClean="0"/>
          </a:p>
          <a:p>
            <a:r>
              <a:rPr lang="ja-JP" altLang="en-US" dirty="0" smtClean="0"/>
              <a:t>となるようにしてください。</a:t>
            </a:r>
            <a:endParaRPr lang="ja-JP" altLang="en-US" dirty="0"/>
          </a:p>
        </p:txBody>
      </p:sp>
      <p:pic>
        <p:nvPicPr>
          <p:cNvPr id="8" name="図 7"/>
          <p:cNvPicPr>
            <a:picLocks noChangeAspect="1"/>
          </p:cNvPicPr>
          <p:nvPr/>
        </p:nvPicPr>
        <p:blipFill>
          <a:blip r:embed="rId6"/>
          <a:stretch>
            <a:fillRect/>
          </a:stretch>
        </p:blipFill>
        <p:spPr>
          <a:xfrm>
            <a:off x="539332" y="3077885"/>
            <a:ext cx="3162741" cy="1362265"/>
          </a:xfrm>
          <a:prstGeom prst="rect">
            <a:avLst/>
          </a:prstGeom>
        </p:spPr>
      </p:pic>
    </p:spTree>
    <p:extLst>
      <p:ext uri="{BB962C8B-B14F-4D97-AF65-F5344CB8AC3E}">
        <p14:creationId xmlns:p14="http://schemas.microsoft.com/office/powerpoint/2010/main" val="2185532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96390" y="453983"/>
            <a:ext cx="3230621" cy="2537411"/>
          </a:xfrm>
          <a:prstGeom prst="rect">
            <a:avLst/>
          </a:prstGeom>
        </p:spPr>
      </p:pic>
      <p:pic>
        <p:nvPicPr>
          <p:cNvPr id="3" name="図 2"/>
          <p:cNvPicPr>
            <a:picLocks noChangeAspect="1"/>
          </p:cNvPicPr>
          <p:nvPr/>
        </p:nvPicPr>
        <p:blipFill>
          <a:blip r:embed="rId3"/>
          <a:stretch>
            <a:fillRect/>
          </a:stretch>
        </p:blipFill>
        <p:spPr>
          <a:xfrm>
            <a:off x="496390" y="3480836"/>
            <a:ext cx="4110610" cy="2828524"/>
          </a:xfrm>
          <a:prstGeom prst="rect">
            <a:avLst/>
          </a:prstGeom>
        </p:spPr>
      </p:pic>
      <p:sp>
        <p:nvSpPr>
          <p:cNvPr id="4" name="テキスト ボックス 3"/>
          <p:cNvSpPr txBox="1"/>
          <p:nvPr/>
        </p:nvSpPr>
        <p:spPr>
          <a:xfrm>
            <a:off x="5094514" y="627017"/>
            <a:ext cx="6283235" cy="369332"/>
          </a:xfrm>
          <a:prstGeom prst="rect">
            <a:avLst/>
          </a:prstGeom>
          <a:noFill/>
        </p:spPr>
        <p:txBody>
          <a:bodyPr wrap="square" rtlCol="0">
            <a:spAutoFit/>
          </a:bodyPr>
          <a:lstStyle/>
          <a:p>
            <a:r>
              <a:rPr kumimoji="1" lang="ja-JP" altLang="en-US" dirty="0" smtClean="0"/>
              <a:t>②</a:t>
            </a:r>
            <a:r>
              <a:rPr kumimoji="1" lang="en-US" altLang="ja-JP" dirty="0" smtClean="0"/>
              <a:t>SD(</a:t>
            </a:r>
            <a:r>
              <a:rPr kumimoji="1" lang="ja-JP" altLang="en-US" dirty="0" smtClean="0"/>
              <a:t>外部</a:t>
            </a:r>
            <a:r>
              <a:rPr kumimoji="1" lang="en-US" altLang="ja-JP" dirty="0" smtClean="0"/>
              <a:t>)</a:t>
            </a:r>
            <a:r>
              <a:rPr kumimoji="1" lang="ja-JP" altLang="en-US" dirty="0" smtClean="0"/>
              <a:t>を</a:t>
            </a:r>
            <a:r>
              <a:rPr kumimoji="1" lang="en-US" altLang="ja-JP" dirty="0" err="1" smtClean="0"/>
              <a:t>jupyter</a:t>
            </a:r>
            <a:r>
              <a:rPr lang="ja-JP" altLang="en-US" dirty="0"/>
              <a:t> </a:t>
            </a:r>
            <a:r>
              <a:rPr kumimoji="1" lang="en-US" altLang="ja-JP" dirty="0" smtClean="0"/>
              <a:t>notebook</a:t>
            </a:r>
            <a:r>
              <a:rPr kumimoji="1" lang="ja-JP" altLang="en-US" dirty="0" smtClean="0"/>
              <a:t>で開いてください</a:t>
            </a:r>
            <a:endParaRPr kumimoji="1" lang="en-US" altLang="ja-JP" dirty="0" smtClean="0"/>
          </a:p>
        </p:txBody>
      </p:sp>
      <p:sp>
        <p:nvSpPr>
          <p:cNvPr id="5" name="テキスト ボックス 4"/>
          <p:cNvSpPr txBox="1"/>
          <p:nvPr/>
        </p:nvSpPr>
        <p:spPr>
          <a:xfrm>
            <a:off x="5094513" y="1928948"/>
            <a:ext cx="6283235" cy="1200329"/>
          </a:xfrm>
          <a:prstGeom prst="rect">
            <a:avLst/>
          </a:prstGeom>
          <a:noFill/>
        </p:spPr>
        <p:txBody>
          <a:bodyPr wrap="square" rtlCol="0">
            <a:spAutoFit/>
          </a:bodyPr>
          <a:lstStyle/>
          <a:p>
            <a:r>
              <a:rPr lang="ja-JP" altLang="en-US" dirty="0" smtClean="0"/>
              <a:t>③この</a:t>
            </a:r>
            <a:r>
              <a:rPr lang="ja-JP" altLang="en-US" dirty="0"/>
              <a:t>セル</a:t>
            </a:r>
            <a:r>
              <a:rPr lang="ja-JP" altLang="en-US" dirty="0" smtClean="0"/>
              <a:t>を実行し、必要なものが</a:t>
            </a:r>
            <a:r>
              <a:rPr lang="en-US" altLang="ja-JP" dirty="0" smtClean="0"/>
              <a:t>import</a:t>
            </a:r>
            <a:r>
              <a:rPr lang="ja-JP" altLang="en-US" dirty="0" smtClean="0"/>
              <a:t>でき</a:t>
            </a:r>
            <a:r>
              <a:rPr lang="ja-JP" altLang="en-US" dirty="0"/>
              <a:t>る</a:t>
            </a:r>
            <a:r>
              <a:rPr lang="ja-JP" altLang="en-US" dirty="0" smtClean="0"/>
              <a:t>環境か確認してください。</a:t>
            </a:r>
            <a:r>
              <a:rPr lang="en-US" altLang="ja-JP" dirty="0" smtClean="0"/>
              <a:t>import</a:t>
            </a:r>
            <a:r>
              <a:rPr lang="ja-JP" altLang="en-US" dirty="0" smtClean="0"/>
              <a:t>できないものがあった場合、</a:t>
            </a:r>
            <a:r>
              <a:rPr lang="en-US" altLang="ja-JP" dirty="0" smtClean="0"/>
              <a:t>import</a:t>
            </a:r>
            <a:r>
              <a:rPr lang="ja-JP" altLang="en-US" dirty="0" smtClean="0"/>
              <a:t>できなかったものをインストールしておいてください</a:t>
            </a:r>
            <a:endParaRPr kumimoji="1" lang="en-US" altLang="ja-JP" dirty="0" smtClean="0"/>
          </a:p>
        </p:txBody>
      </p:sp>
      <p:sp>
        <p:nvSpPr>
          <p:cNvPr id="6" name="テキスト ボックス 5"/>
          <p:cNvSpPr txBox="1"/>
          <p:nvPr/>
        </p:nvSpPr>
        <p:spPr>
          <a:xfrm>
            <a:off x="5094513" y="3618719"/>
            <a:ext cx="6283235" cy="646331"/>
          </a:xfrm>
          <a:prstGeom prst="rect">
            <a:avLst/>
          </a:prstGeom>
          <a:noFill/>
        </p:spPr>
        <p:txBody>
          <a:bodyPr wrap="square" rtlCol="0">
            <a:spAutoFit/>
          </a:bodyPr>
          <a:lstStyle/>
          <a:p>
            <a:r>
              <a:rPr lang="ja-JP" altLang="en-US" dirty="0" smtClean="0"/>
              <a:t>④このセルのこの部分に、リピートユニット</a:t>
            </a:r>
            <a:r>
              <a:rPr lang="ja-JP" altLang="en-US" dirty="0"/>
              <a:t>などの既知の配列の</a:t>
            </a:r>
            <a:r>
              <a:rPr lang="ja-JP" altLang="en-US" dirty="0" smtClean="0"/>
              <a:t>テキストファイルの名前を入力してください</a:t>
            </a:r>
            <a:endParaRPr lang="en-US" altLang="ja-JP" dirty="0"/>
          </a:p>
        </p:txBody>
      </p:sp>
      <p:cxnSp>
        <p:nvCxnSpPr>
          <p:cNvPr id="8" name="直線矢印コネクタ 7"/>
          <p:cNvCxnSpPr>
            <a:stCxn id="2" idx="3"/>
            <a:endCxn id="5" idx="1"/>
          </p:cNvCxnSpPr>
          <p:nvPr/>
        </p:nvCxnSpPr>
        <p:spPr>
          <a:xfrm>
            <a:off x="3727011" y="1722689"/>
            <a:ext cx="1367502" cy="806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endCxn id="6" idx="1"/>
          </p:cNvCxnSpPr>
          <p:nvPr/>
        </p:nvCxnSpPr>
        <p:spPr>
          <a:xfrm flipV="1">
            <a:off x="4441372" y="3941885"/>
            <a:ext cx="653141" cy="359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094513" y="5114014"/>
            <a:ext cx="6283235" cy="646331"/>
          </a:xfrm>
          <a:prstGeom prst="rect">
            <a:avLst/>
          </a:prstGeom>
          <a:noFill/>
        </p:spPr>
        <p:txBody>
          <a:bodyPr wrap="square" rtlCol="0">
            <a:spAutoFit/>
          </a:bodyPr>
          <a:lstStyle/>
          <a:p>
            <a:r>
              <a:rPr lang="ja-JP" altLang="en-US" dirty="0"/>
              <a:t>⑤</a:t>
            </a:r>
            <a:r>
              <a:rPr lang="ja-JP" altLang="en-US" dirty="0" smtClean="0"/>
              <a:t>このセルのこの部分に、既知の配列の存在を知りたい配列のテキストファイルの名前を入力してください</a:t>
            </a:r>
            <a:endParaRPr lang="en-US" altLang="ja-JP" dirty="0"/>
          </a:p>
        </p:txBody>
      </p:sp>
      <p:cxnSp>
        <p:nvCxnSpPr>
          <p:cNvPr id="16" name="直線矢印コネクタ 15"/>
          <p:cNvCxnSpPr>
            <a:endCxn id="14" idx="1"/>
          </p:cNvCxnSpPr>
          <p:nvPr/>
        </p:nvCxnSpPr>
        <p:spPr>
          <a:xfrm>
            <a:off x="3971109" y="5421086"/>
            <a:ext cx="1123404" cy="16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68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445631" y="463747"/>
            <a:ext cx="5730372" cy="2606024"/>
          </a:xfrm>
          <a:prstGeom prst="rect">
            <a:avLst/>
          </a:prstGeom>
        </p:spPr>
      </p:pic>
      <p:sp>
        <p:nvSpPr>
          <p:cNvPr id="4" name="テキスト ボックス 3"/>
          <p:cNvSpPr txBox="1"/>
          <p:nvPr/>
        </p:nvSpPr>
        <p:spPr>
          <a:xfrm>
            <a:off x="6844936" y="796834"/>
            <a:ext cx="4794069" cy="646331"/>
          </a:xfrm>
          <a:prstGeom prst="rect">
            <a:avLst/>
          </a:prstGeom>
          <a:noFill/>
        </p:spPr>
        <p:txBody>
          <a:bodyPr wrap="square" rtlCol="0">
            <a:spAutoFit/>
          </a:bodyPr>
          <a:lstStyle/>
          <a:p>
            <a:r>
              <a:rPr kumimoji="1" lang="ja-JP" altLang="en-US" dirty="0" smtClean="0"/>
              <a:t>⑥</a:t>
            </a:r>
            <a:r>
              <a:rPr kumimoji="1" lang="en-US" altLang="ja-JP" dirty="0" smtClean="0"/>
              <a:t>parameter</a:t>
            </a:r>
            <a:r>
              <a:rPr kumimoji="1" lang="ja-JP" altLang="en-US" dirty="0" smtClean="0"/>
              <a:t>変更ができるセルです。この画像が初期値になっています。</a:t>
            </a:r>
            <a:endParaRPr kumimoji="1" lang="ja-JP" altLang="en-US" dirty="0"/>
          </a:p>
        </p:txBody>
      </p:sp>
    </p:spTree>
    <p:extLst>
      <p:ext uri="{BB962C8B-B14F-4D97-AF65-F5344CB8AC3E}">
        <p14:creationId xmlns:p14="http://schemas.microsoft.com/office/powerpoint/2010/main" val="296012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39161" y="535687"/>
            <a:ext cx="6204194" cy="679157"/>
          </a:xfrm>
          <a:prstGeom prst="rect">
            <a:avLst/>
          </a:prstGeom>
        </p:spPr>
      </p:pic>
      <p:pic>
        <p:nvPicPr>
          <p:cNvPr id="3" name="図 2"/>
          <p:cNvPicPr>
            <a:picLocks noChangeAspect="1"/>
          </p:cNvPicPr>
          <p:nvPr/>
        </p:nvPicPr>
        <p:blipFill>
          <a:blip r:embed="rId3"/>
          <a:stretch>
            <a:fillRect/>
          </a:stretch>
        </p:blipFill>
        <p:spPr>
          <a:xfrm>
            <a:off x="431074" y="2806459"/>
            <a:ext cx="2124668" cy="602947"/>
          </a:xfrm>
          <a:prstGeom prst="rect">
            <a:avLst/>
          </a:prstGeom>
        </p:spPr>
      </p:pic>
      <p:pic>
        <p:nvPicPr>
          <p:cNvPr id="4" name="図 3"/>
          <p:cNvPicPr>
            <a:picLocks noChangeAspect="1"/>
          </p:cNvPicPr>
          <p:nvPr/>
        </p:nvPicPr>
        <p:blipFill>
          <a:blip r:embed="rId4"/>
          <a:stretch>
            <a:fillRect/>
          </a:stretch>
        </p:blipFill>
        <p:spPr>
          <a:xfrm>
            <a:off x="431074" y="3892732"/>
            <a:ext cx="3303721" cy="998799"/>
          </a:xfrm>
          <a:prstGeom prst="rect">
            <a:avLst/>
          </a:prstGeom>
        </p:spPr>
      </p:pic>
      <p:sp>
        <p:nvSpPr>
          <p:cNvPr id="5" name="テキスト ボックス 4"/>
          <p:cNvSpPr txBox="1"/>
          <p:nvPr/>
        </p:nvSpPr>
        <p:spPr>
          <a:xfrm>
            <a:off x="6844936" y="796834"/>
            <a:ext cx="4794069" cy="923330"/>
          </a:xfrm>
          <a:prstGeom prst="rect">
            <a:avLst/>
          </a:prstGeom>
          <a:noFill/>
        </p:spPr>
        <p:txBody>
          <a:bodyPr wrap="square" rtlCol="0">
            <a:spAutoFit/>
          </a:bodyPr>
          <a:lstStyle/>
          <a:p>
            <a:r>
              <a:rPr lang="ja-JP" altLang="en-US" dirty="0" smtClean="0"/>
              <a:t>⑦</a:t>
            </a:r>
            <a:r>
              <a:rPr lang="en-US" altLang="ja-JP" dirty="0" err="1" smtClean="0"/>
              <a:t>jupyter</a:t>
            </a:r>
            <a:r>
              <a:rPr lang="en-US" altLang="ja-JP" dirty="0" smtClean="0"/>
              <a:t> notebook</a:t>
            </a:r>
            <a:r>
              <a:rPr lang="ja-JP" altLang="en-US" dirty="0" smtClean="0"/>
              <a:t>の</a:t>
            </a:r>
            <a:r>
              <a:rPr lang="en-US" altLang="ja-JP" dirty="0" smtClean="0"/>
              <a:t>Run All Cells</a:t>
            </a:r>
            <a:r>
              <a:rPr lang="ja-JP" altLang="en-US" dirty="0" smtClean="0"/>
              <a:t>を実行してください。一番下のセルの下に、進行状況が表示されます。</a:t>
            </a:r>
            <a:endParaRPr kumimoji="1" lang="ja-JP" altLang="en-US" dirty="0"/>
          </a:p>
        </p:txBody>
      </p:sp>
      <p:sp>
        <p:nvSpPr>
          <p:cNvPr id="6" name="テキスト ボックス 5"/>
          <p:cNvSpPr txBox="1"/>
          <p:nvPr/>
        </p:nvSpPr>
        <p:spPr>
          <a:xfrm>
            <a:off x="6844936" y="2741198"/>
            <a:ext cx="4794069" cy="2031325"/>
          </a:xfrm>
          <a:prstGeom prst="rect">
            <a:avLst/>
          </a:prstGeom>
          <a:noFill/>
        </p:spPr>
        <p:txBody>
          <a:bodyPr wrap="square" rtlCol="0">
            <a:spAutoFit/>
          </a:bodyPr>
          <a:lstStyle/>
          <a:p>
            <a:r>
              <a:rPr lang="ja-JP" altLang="en-US" dirty="0" smtClean="0"/>
              <a:t>⑧出力には</a:t>
            </a:r>
            <a:r>
              <a:rPr lang="en-US" altLang="ja-JP" dirty="0" smtClean="0"/>
              <a:t>2</a:t>
            </a:r>
            <a:r>
              <a:rPr lang="ja-JP" altLang="en-US" dirty="0" smtClean="0"/>
              <a:t>種類あり、</a:t>
            </a:r>
            <a:endParaRPr lang="en-US" altLang="ja-JP" dirty="0" smtClean="0"/>
          </a:p>
          <a:p>
            <a:r>
              <a:rPr kumimoji="1" lang="ja-JP" altLang="en-US" dirty="0" smtClean="0"/>
              <a:t>テキストファイル</a:t>
            </a:r>
            <a:r>
              <a:rPr kumimoji="1" lang="en-US" altLang="ja-JP" dirty="0" smtClean="0"/>
              <a:t>1</a:t>
            </a:r>
            <a:r>
              <a:rPr kumimoji="1" lang="ja-JP" altLang="en-US" dirty="0" smtClean="0"/>
              <a:t>つ</a:t>
            </a:r>
            <a:endParaRPr kumimoji="1" lang="en-US" altLang="ja-JP" dirty="0" smtClean="0"/>
          </a:p>
          <a:p>
            <a:r>
              <a:rPr lang="ja-JP" altLang="en-US" dirty="0" smtClean="0"/>
              <a:t>と</a:t>
            </a:r>
            <a:endParaRPr lang="en-US" altLang="ja-JP" dirty="0" smtClean="0"/>
          </a:p>
          <a:p>
            <a:r>
              <a:rPr lang="ja-JP" altLang="en-US" dirty="0" smtClean="0"/>
              <a:t>既知の配列の存在を知りたい配列のテキストファイル中に含まれていた配列の個数の画像です。</a:t>
            </a:r>
            <a:endParaRPr lang="ja-JP" altLang="en-US" dirty="0"/>
          </a:p>
          <a:p>
            <a:endParaRPr kumimoji="1" lang="ja-JP" altLang="en-US" dirty="0"/>
          </a:p>
        </p:txBody>
      </p:sp>
    </p:spTree>
    <p:extLst>
      <p:ext uri="{BB962C8B-B14F-4D97-AF65-F5344CB8AC3E}">
        <p14:creationId xmlns:p14="http://schemas.microsoft.com/office/powerpoint/2010/main" val="222121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332332" y="345989"/>
            <a:ext cx="9097645" cy="4467849"/>
          </a:xfrm>
          <a:prstGeom prst="rect">
            <a:avLst/>
          </a:prstGeom>
        </p:spPr>
      </p:pic>
      <p:sp>
        <p:nvSpPr>
          <p:cNvPr id="3" name="テキスト ボックス 2"/>
          <p:cNvSpPr txBox="1"/>
          <p:nvPr/>
        </p:nvSpPr>
        <p:spPr>
          <a:xfrm>
            <a:off x="404949" y="5329646"/>
            <a:ext cx="10241280" cy="369332"/>
          </a:xfrm>
          <a:prstGeom prst="rect">
            <a:avLst/>
          </a:prstGeom>
          <a:noFill/>
        </p:spPr>
        <p:txBody>
          <a:bodyPr wrap="square" rtlCol="0">
            <a:spAutoFit/>
          </a:bodyPr>
          <a:lstStyle/>
          <a:p>
            <a:r>
              <a:rPr kumimoji="1" lang="ja-JP" altLang="en-US" dirty="0" smtClean="0"/>
              <a:t>テキストファイルはこのようになっています。この部分を</a:t>
            </a:r>
            <a:r>
              <a:rPr lang="en-US" altLang="ja-JP" dirty="0" smtClean="0"/>
              <a:t>Excel</a:t>
            </a:r>
            <a:r>
              <a:rPr lang="ja-JP" altLang="en-US" dirty="0" smtClean="0"/>
              <a:t>に張り付けると良いでしょう。</a:t>
            </a:r>
            <a:endParaRPr kumimoji="1" lang="ja-JP" altLang="en-US" dirty="0"/>
          </a:p>
        </p:txBody>
      </p:sp>
      <p:sp>
        <p:nvSpPr>
          <p:cNvPr id="4" name="正方形/長方形 3"/>
          <p:cNvSpPr/>
          <p:nvPr/>
        </p:nvSpPr>
        <p:spPr>
          <a:xfrm>
            <a:off x="195943" y="3670663"/>
            <a:ext cx="9405257" cy="84908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a:stCxn id="3" idx="0"/>
          </p:cNvCxnSpPr>
          <p:nvPr/>
        </p:nvCxnSpPr>
        <p:spPr>
          <a:xfrm flipH="1" flipV="1">
            <a:off x="5094514" y="4545874"/>
            <a:ext cx="431075" cy="783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95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95943" y="485316"/>
            <a:ext cx="11731031" cy="682037"/>
          </a:xfrm>
          <a:prstGeom prst="rect">
            <a:avLst/>
          </a:prstGeom>
        </p:spPr>
      </p:pic>
      <p:sp>
        <p:nvSpPr>
          <p:cNvPr id="3" name="テキスト ボックス 2"/>
          <p:cNvSpPr txBox="1"/>
          <p:nvPr/>
        </p:nvSpPr>
        <p:spPr>
          <a:xfrm>
            <a:off x="326571" y="1711234"/>
            <a:ext cx="11756572" cy="4801314"/>
          </a:xfrm>
          <a:prstGeom prst="rect">
            <a:avLst/>
          </a:prstGeom>
          <a:noFill/>
        </p:spPr>
        <p:txBody>
          <a:bodyPr wrap="square" rtlCol="0">
            <a:spAutoFit/>
          </a:bodyPr>
          <a:lstStyle/>
          <a:p>
            <a:r>
              <a:rPr kumimoji="1" lang="ja-JP" altLang="en-US" dirty="0" smtClean="0"/>
              <a:t>既知配列の個数</a:t>
            </a:r>
            <a:r>
              <a:rPr kumimoji="1" lang="en-US" altLang="ja-JP" dirty="0" smtClean="0"/>
              <a:t>(</a:t>
            </a:r>
            <a:r>
              <a:rPr kumimoji="1" lang="ja-JP" altLang="en-US" dirty="0" smtClean="0"/>
              <a:t>推定</a:t>
            </a:r>
            <a:r>
              <a:rPr kumimoji="1" lang="en-US" altLang="ja-JP" dirty="0" smtClean="0"/>
              <a:t>)</a:t>
            </a:r>
            <a:r>
              <a:rPr kumimoji="1" lang="ja-JP" altLang="en-US" dirty="0" smtClean="0"/>
              <a:t>：</a:t>
            </a:r>
            <a:endParaRPr kumimoji="1" lang="en-US" altLang="ja-JP" dirty="0" smtClean="0"/>
          </a:p>
          <a:p>
            <a:r>
              <a:rPr kumimoji="1" lang="ja-JP" altLang="en-US" dirty="0" smtClean="0"/>
              <a:t>検出された領域の長さを単に既知配列の長さで割って算出しています。</a:t>
            </a:r>
            <a:r>
              <a:rPr lang="ja-JP" altLang="en-US" dirty="0"/>
              <a:t>検出された</a:t>
            </a:r>
            <a:r>
              <a:rPr lang="ja-JP" altLang="en-US" dirty="0" smtClean="0"/>
              <a:t>領域中の既知配列の個数の目安となります。</a:t>
            </a:r>
            <a:endParaRPr lang="en-US" altLang="ja-JP" dirty="0" smtClean="0"/>
          </a:p>
          <a:p>
            <a:endParaRPr kumimoji="1" lang="en-US" altLang="ja-JP" dirty="0"/>
          </a:p>
          <a:p>
            <a:r>
              <a:rPr lang="ja-JP" altLang="en-US" dirty="0"/>
              <a:t>既知配列の個数</a:t>
            </a:r>
            <a:r>
              <a:rPr lang="en-US" altLang="ja-JP" dirty="0" smtClean="0"/>
              <a:t>(</a:t>
            </a:r>
            <a:r>
              <a:rPr lang="ja-JP" altLang="en-US" dirty="0" smtClean="0"/>
              <a:t>フーリエ</a:t>
            </a:r>
            <a:r>
              <a:rPr lang="ja-JP" altLang="en-US" dirty="0"/>
              <a:t>変換</a:t>
            </a:r>
            <a:r>
              <a:rPr lang="en-US" altLang="ja-JP" dirty="0" smtClean="0"/>
              <a:t>)</a:t>
            </a:r>
            <a:r>
              <a:rPr lang="ja-JP" altLang="en-US" dirty="0" smtClean="0"/>
              <a:t>：</a:t>
            </a:r>
            <a:endParaRPr lang="en-US" altLang="ja-JP" dirty="0" smtClean="0"/>
          </a:p>
          <a:p>
            <a:r>
              <a:rPr lang="ja-JP" altLang="en-US" dirty="0" smtClean="0"/>
              <a:t>検出された領域中の既知配列の個数を、離散フーリエ変換を用いて求めています。</a:t>
            </a:r>
            <a:endParaRPr lang="en-US" altLang="ja-JP" dirty="0" smtClean="0"/>
          </a:p>
          <a:p>
            <a:endParaRPr kumimoji="1" lang="en-US" altLang="ja-JP" dirty="0"/>
          </a:p>
          <a:p>
            <a:r>
              <a:rPr lang="ja-JP" altLang="en-US" dirty="0" smtClean="0"/>
              <a:t>第</a:t>
            </a:r>
            <a:r>
              <a:rPr lang="en-US" altLang="ja-JP" dirty="0" smtClean="0"/>
              <a:t>n</a:t>
            </a:r>
            <a:r>
              <a:rPr lang="ja-JP" altLang="en-US" dirty="0" smtClean="0"/>
              <a:t>候補：</a:t>
            </a:r>
            <a:endParaRPr lang="en-US" altLang="ja-JP" dirty="0" smtClean="0"/>
          </a:p>
          <a:p>
            <a:r>
              <a:rPr lang="ja-JP" altLang="en-US" dirty="0" smtClean="0"/>
              <a:t>既知配列の個数</a:t>
            </a:r>
            <a:r>
              <a:rPr lang="en-US" altLang="ja-JP" dirty="0" smtClean="0"/>
              <a:t>(</a:t>
            </a:r>
            <a:r>
              <a:rPr lang="ja-JP" altLang="en-US" dirty="0" smtClean="0"/>
              <a:t>フーリエ変換</a:t>
            </a:r>
            <a:r>
              <a:rPr lang="en-US" altLang="ja-JP" dirty="0" smtClean="0"/>
              <a:t>)</a:t>
            </a:r>
            <a:r>
              <a:rPr lang="ja-JP" altLang="en-US" dirty="0" smtClean="0"/>
              <a:t>がいくつめの候補であるかを表します。数字が大きくなると、フーリエ変換での既知配列の個数のカウントが困難であったことを表します。</a:t>
            </a:r>
            <a:endParaRPr lang="en-US" altLang="ja-JP" dirty="0" smtClean="0"/>
          </a:p>
          <a:p>
            <a:endParaRPr kumimoji="1" lang="en-US" altLang="ja-JP" dirty="0"/>
          </a:p>
          <a:p>
            <a:r>
              <a:rPr lang="ja-JP" altLang="en-US" dirty="0" smtClean="0"/>
              <a:t>既知配列の長さ</a:t>
            </a:r>
            <a:r>
              <a:rPr lang="en-US" altLang="ja-JP" dirty="0" smtClean="0"/>
              <a:t>(</a:t>
            </a:r>
            <a:r>
              <a:rPr lang="ja-JP" altLang="en-US" dirty="0" smtClean="0"/>
              <a:t>フーリエ変換</a:t>
            </a:r>
            <a:r>
              <a:rPr lang="en-US" altLang="ja-JP" dirty="0" smtClean="0"/>
              <a:t>)</a:t>
            </a:r>
            <a:r>
              <a:rPr lang="ja-JP" altLang="en-US" dirty="0" smtClean="0"/>
              <a:t>：</a:t>
            </a:r>
            <a:endParaRPr lang="en-US" altLang="ja-JP" dirty="0" smtClean="0"/>
          </a:p>
          <a:p>
            <a:r>
              <a:rPr lang="ja-JP" altLang="en-US" dirty="0" smtClean="0"/>
              <a:t>検出</a:t>
            </a:r>
            <a:r>
              <a:rPr lang="ja-JP" altLang="en-US" dirty="0"/>
              <a:t>された領域の</a:t>
            </a:r>
            <a:r>
              <a:rPr lang="ja-JP" altLang="en-US" dirty="0" smtClean="0"/>
              <a:t>長さ</a:t>
            </a:r>
            <a:r>
              <a:rPr lang="en-US" altLang="ja-JP" dirty="0" smtClean="0"/>
              <a:t>/</a:t>
            </a:r>
            <a:r>
              <a:rPr lang="ja-JP" altLang="en-US" dirty="0" smtClean="0"/>
              <a:t>既知配列の個数</a:t>
            </a:r>
            <a:r>
              <a:rPr lang="en-US" altLang="ja-JP" dirty="0" smtClean="0"/>
              <a:t>(</a:t>
            </a:r>
            <a:r>
              <a:rPr lang="ja-JP" altLang="en-US" dirty="0" smtClean="0"/>
              <a:t>フーリエ変換</a:t>
            </a:r>
            <a:r>
              <a:rPr lang="en-US" altLang="ja-JP" dirty="0" smtClean="0"/>
              <a:t>) </a:t>
            </a:r>
            <a:r>
              <a:rPr lang="ja-JP" altLang="en-US" dirty="0" err="1" smtClean="0"/>
              <a:t>の整</a:t>
            </a:r>
            <a:r>
              <a:rPr lang="ja-JP" altLang="en-US" dirty="0" smtClean="0"/>
              <a:t>数値です。</a:t>
            </a:r>
            <a:endParaRPr lang="en-US" altLang="ja-JP" dirty="0" smtClean="0"/>
          </a:p>
          <a:p>
            <a:endParaRPr lang="en-US" altLang="ja-JP" dirty="0"/>
          </a:p>
          <a:p>
            <a:r>
              <a:rPr lang="ja-JP" altLang="en-US" dirty="0" smtClean="0"/>
              <a:t>領域判定値：</a:t>
            </a:r>
            <a:endParaRPr lang="en-US" altLang="ja-JP" dirty="0" smtClean="0"/>
          </a:p>
          <a:p>
            <a:r>
              <a:rPr lang="ja-JP" altLang="en-US" dirty="0" smtClean="0"/>
              <a:t>領域が、既知配列を含む領域であるかを判定するための値です。大きいほど領域が既知配列を含む領域である可能性が高いです。</a:t>
            </a:r>
            <a:endParaRPr lang="en-US" altLang="ja-JP" dirty="0" smtClean="0"/>
          </a:p>
        </p:txBody>
      </p:sp>
    </p:spTree>
    <p:extLst>
      <p:ext uri="{BB962C8B-B14F-4D97-AF65-F5344CB8AC3E}">
        <p14:creationId xmlns:p14="http://schemas.microsoft.com/office/powerpoint/2010/main" val="107159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807" y="339634"/>
            <a:ext cx="10994570" cy="5497285"/>
          </a:xfrm>
          <a:prstGeom prst="rect">
            <a:avLst/>
          </a:prstGeom>
        </p:spPr>
      </p:pic>
      <p:sp>
        <p:nvSpPr>
          <p:cNvPr id="4" name="テキスト ボックス 3"/>
          <p:cNvSpPr txBox="1"/>
          <p:nvPr/>
        </p:nvSpPr>
        <p:spPr>
          <a:xfrm>
            <a:off x="7302137" y="5836919"/>
            <a:ext cx="4663440" cy="646331"/>
          </a:xfrm>
          <a:prstGeom prst="rect">
            <a:avLst/>
          </a:prstGeom>
          <a:noFill/>
        </p:spPr>
        <p:txBody>
          <a:bodyPr wrap="square" rtlCol="0">
            <a:spAutoFit/>
          </a:bodyPr>
          <a:lstStyle/>
          <a:p>
            <a:r>
              <a:rPr kumimoji="1" lang="ja-JP" altLang="en-US" dirty="0" smtClean="0"/>
              <a:t>既知配列を含む領域が検出されていることが分かる</a:t>
            </a:r>
            <a:endParaRPr kumimoji="1" lang="ja-JP" altLang="en-US" dirty="0"/>
          </a:p>
        </p:txBody>
      </p:sp>
      <p:cxnSp>
        <p:nvCxnSpPr>
          <p:cNvPr id="6" name="直線矢印コネクタ 5"/>
          <p:cNvCxnSpPr>
            <a:endCxn id="4" idx="0"/>
          </p:cNvCxnSpPr>
          <p:nvPr/>
        </p:nvCxnSpPr>
        <p:spPr>
          <a:xfrm>
            <a:off x="8386354" y="2534194"/>
            <a:ext cx="1247503" cy="330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399210" y="5836919"/>
            <a:ext cx="4663440" cy="646331"/>
          </a:xfrm>
          <a:prstGeom prst="rect">
            <a:avLst/>
          </a:prstGeom>
          <a:noFill/>
        </p:spPr>
        <p:txBody>
          <a:bodyPr wrap="square" rtlCol="0">
            <a:spAutoFit/>
          </a:bodyPr>
          <a:lstStyle/>
          <a:p>
            <a:r>
              <a:rPr lang="ja-JP" altLang="en-US" dirty="0"/>
              <a:t>既知配列を含む</a:t>
            </a:r>
            <a:r>
              <a:rPr lang="ja-JP" altLang="en-US" dirty="0" smtClean="0"/>
              <a:t>領域以外が、多少検出されていても、後で判定できるので問題ない</a:t>
            </a:r>
            <a:endParaRPr kumimoji="1" lang="ja-JP" altLang="en-US" dirty="0"/>
          </a:p>
        </p:txBody>
      </p:sp>
      <p:cxnSp>
        <p:nvCxnSpPr>
          <p:cNvPr id="9" name="直線矢印コネクタ 8"/>
          <p:cNvCxnSpPr>
            <a:endCxn id="7" idx="0"/>
          </p:cNvCxnSpPr>
          <p:nvPr/>
        </p:nvCxnSpPr>
        <p:spPr>
          <a:xfrm flipH="1">
            <a:off x="4730930" y="2730137"/>
            <a:ext cx="1369424" cy="3106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10593977" y="5199017"/>
            <a:ext cx="1110343" cy="369332"/>
          </a:xfrm>
          <a:prstGeom prst="rect">
            <a:avLst/>
          </a:prstGeom>
          <a:noFill/>
        </p:spPr>
        <p:txBody>
          <a:bodyPr wrap="square" rtlCol="0">
            <a:spAutoFit/>
          </a:bodyPr>
          <a:lstStyle/>
          <a:p>
            <a:r>
              <a:rPr kumimoji="1" lang="ja-JP" altLang="en-US" dirty="0" smtClean="0"/>
              <a:t>位置</a:t>
            </a:r>
            <a:endParaRPr kumimoji="1" lang="ja-JP" altLang="en-US" dirty="0"/>
          </a:p>
        </p:txBody>
      </p:sp>
      <p:sp>
        <p:nvSpPr>
          <p:cNvPr id="11" name="テキスト ボックス 10"/>
          <p:cNvSpPr txBox="1"/>
          <p:nvPr/>
        </p:nvSpPr>
        <p:spPr>
          <a:xfrm>
            <a:off x="317864" y="365759"/>
            <a:ext cx="7336970" cy="369332"/>
          </a:xfrm>
          <a:prstGeom prst="rect">
            <a:avLst/>
          </a:prstGeom>
          <a:noFill/>
        </p:spPr>
        <p:txBody>
          <a:bodyPr wrap="square" rtlCol="0">
            <a:spAutoFit/>
          </a:bodyPr>
          <a:lstStyle/>
          <a:p>
            <a:r>
              <a:rPr kumimoji="1" lang="ja-JP" altLang="en-US" dirty="0" smtClean="0"/>
              <a:t>高い値が密集している領域が、既知配列が含まれる領域です</a:t>
            </a:r>
            <a:endParaRPr kumimoji="1" lang="ja-JP" altLang="en-US" dirty="0"/>
          </a:p>
        </p:txBody>
      </p:sp>
    </p:spTree>
    <p:extLst>
      <p:ext uri="{BB962C8B-B14F-4D97-AF65-F5344CB8AC3E}">
        <p14:creationId xmlns:p14="http://schemas.microsoft.com/office/powerpoint/2010/main" val="32119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87829" y="862149"/>
            <a:ext cx="8020594" cy="369332"/>
          </a:xfrm>
          <a:prstGeom prst="rect">
            <a:avLst/>
          </a:prstGeom>
          <a:noFill/>
        </p:spPr>
        <p:txBody>
          <a:bodyPr wrap="square" rtlCol="0">
            <a:spAutoFit/>
          </a:bodyPr>
          <a:lstStyle/>
          <a:p>
            <a:r>
              <a:rPr kumimoji="1" lang="ja-JP" altLang="en-US" dirty="0" smtClean="0"/>
              <a:t>既知配列の個数を数える手順を説明します</a:t>
            </a:r>
            <a:endParaRPr kumimoji="1" lang="ja-JP" altLang="en-US" dirty="0"/>
          </a:p>
        </p:txBody>
      </p:sp>
    </p:spTree>
    <p:extLst>
      <p:ext uri="{BB962C8B-B14F-4D97-AF65-F5344CB8AC3E}">
        <p14:creationId xmlns:p14="http://schemas.microsoft.com/office/powerpoint/2010/main" val="24962868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683</Words>
  <Application>Microsoft Office PowerPoint</Application>
  <PresentationFormat>ワイド画面</PresentationFormat>
  <Paragraphs>54</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DNA_Sequence_Detector 使用法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DNA_Sequence_Detector 使用法</dc:title>
  <dc:creator>宮﨑 真太朗</dc:creator>
  <cp:lastModifiedBy>宮﨑 真太朗</cp:lastModifiedBy>
  <cp:revision>11</cp:revision>
  <dcterms:created xsi:type="dcterms:W3CDTF">2020-05-04T07:58:42Z</dcterms:created>
  <dcterms:modified xsi:type="dcterms:W3CDTF">2020-05-04T09:39:19Z</dcterms:modified>
</cp:coreProperties>
</file>