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64" r:id="rId3"/>
    <p:sldId id="265" r:id="rId4"/>
    <p:sldId id="266" r:id="rId5"/>
    <p:sldId id="26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87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1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8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8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9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7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0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0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6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9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12/4/19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7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908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2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4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b="1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aggle.com/" TargetMode="External"/><Relationship Id="rId2" Type="http://schemas.openxmlformats.org/officeDocument/2006/relationships/hyperlink" Target="https://youtub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utorialpoints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862E5C-DA27-47BD-B1E4-21BCDCD399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030C0D-F1FB-2A43-8FA8-B34714162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030" y="4162950"/>
            <a:ext cx="11761939" cy="1280588"/>
          </a:xfrm>
        </p:spPr>
        <p:txBody>
          <a:bodyPr>
            <a:noAutofit/>
          </a:bodyPr>
          <a:lstStyle/>
          <a:p>
            <a:r>
              <a:rPr lang="en-US" sz="4500" b="1" i="0" dirty="0">
                <a:solidFill>
                  <a:srgbClr val="FFC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Movify - An Automated Movie Rating System</a:t>
            </a:r>
            <a:r>
              <a:rPr lang="en-US" sz="4500" dirty="0">
                <a:solidFill>
                  <a:srgbClr val="FFC000"/>
                </a:solidFill>
                <a:latin typeface="American Typewriter" panose="02090604020004020304" pitchFamily="18" charset="7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180AA-DE7F-4A4C-9636-E9CEAF246E9F}"/>
              </a:ext>
            </a:extLst>
          </p:cNvPr>
          <p:cNvSpPr txBox="1"/>
          <p:nvPr/>
        </p:nvSpPr>
        <p:spPr>
          <a:xfrm>
            <a:off x="9221896" y="5873770"/>
            <a:ext cx="23509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C000"/>
                </a:solidFill>
                <a:latin typeface="American Typewriter" panose="02090604020004020304" pitchFamily="18" charset="77"/>
              </a:rPr>
              <a:t>- By Team 4</a:t>
            </a:r>
          </a:p>
        </p:txBody>
      </p:sp>
    </p:spTree>
    <p:extLst>
      <p:ext uri="{BB962C8B-B14F-4D97-AF65-F5344CB8AC3E}">
        <p14:creationId xmlns:p14="http://schemas.microsoft.com/office/powerpoint/2010/main" val="3699274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1D606D-4DA3-4806-8F40-02982F4AD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2" y="643464"/>
            <a:ext cx="10905291" cy="55710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D7A4F52-D451-483C-8243-5B0F83B91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680" y="809244"/>
            <a:ext cx="10579608" cy="5239512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413C9D-32A8-4475-92E1-327E02990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3B4722-FA95-9848-AF9F-B27B0DDFB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90" y="309036"/>
            <a:ext cx="5435600" cy="59055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807EA5-CAE9-834F-820A-20013275C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87" y="309045"/>
            <a:ext cx="5708443" cy="590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40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862E5C-DA27-47BD-B1E4-21BCDCD399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60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1B855-1A9C-0D4B-A5E7-8D848BEA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br>
              <a:rPr lang="en-US" sz="3000" b="0" i="0" dirty="0">
                <a:solidFill>
                  <a:schemeClr val="tx1"/>
                </a:solidFill>
              </a:rPr>
            </a:br>
            <a:r>
              <a:rPr lang="en-IN" sz="3000" b="0" i="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https://youtube.com</a:t>
            </a:r>
            <a:br>
              <a:rPr lang="en-IN" sz="3000" b="0" i="0" u="sng" dirty="0">
                <a:solidFill>
                  <a:schemeClr val="tx1"/>
                </a:solidFill>
              </a:rPr>
            </a:br>
            <a:br>
              <a:rPr lang="en-US" sz="3000" b="0" i="0" dirty="0">
                <a:solidFill>
                  <a:schemeClr val="tx1"/>
                </a:solidFill>
              </a:rPr>
            </a:br>
            <a:r>
              <a:rPr lang="en-IN" sz="3000" b="0" i="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https://kaggle.com</a:t>
            </a:r>
            <a:br>
              <a:rPr lang="en-IN" sz="3000" b="0" i="0" u="sng" dirty="0">
                <a:solidFill>
                  <a:schemeClr val="tx1"/>
                </a:solidFill>
              </a:rPr>
            </a:br>
            <a:br>
              <a:rPr lang="en-US" sz="3000" b="0" i="0" dirty="0">
                <a:solidFill>
                  <a:schemeClr val="tx1"/>
                </a:solidFill>
              </a:rPr>
            </a:br>
            <a:r>
              <a:rPr lang="en-GB" sz="3000" b="0" i="0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https://tutorialpoints.com</a:t>
            </a:r>
            <a:br>
              <a:rPr lang="en-GB" sz="3000" b="0" i="0" u="sng" dirty="0">
                <a:solidFill>
                  <a:schemeClr val="tx1"/>
                </a:solidFill>
              </a:rPr>
            </a:br>
            <a:br>
              <a:rPr lang="en-GB" sz="3000" b="0" i="0" u="sng" dirty="0">
                <a:solidFill>
                  <a:schemeClr val="tx1"/>
                </a:solidFill>
              </a:rPr>
            </a:br>
            <a:r>
              <a:rPr lang="en-US" sz="3000" b="0" i="0" dirty="0">
                <a:solidFill>
                  <a:schemeClr val="tx1"/>
                </a:solidFill>
              </a:rPr>
              <a:t>https://</a:t>
            </a:r>
            <a:r>
              <a:rPr lang="en-US" sz="3000" b="0" i="0" dirty="0" err="1">
                <a:solidFill>
                  <a:schemeClr val="tx1"/>
                </a:solidFill>
              </a:rPr>
              <a:t>stackoverflow.com</a:t>
            </a:r>
            <a:endParaRPr lang="en-US" sz="3000" b="0" i="0" cap="all" spc="-1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557739F-0B9B-3043-B5D5-32168733F8CC}"/>
              </a:ext>
            </a:extLst>
          </p:cNvPr>
          <p:cNvSpPr txBox="1"/>
          <p:nvPr/>
        </p:nvSpPr>
        <p:spPr>
          <a:xfrm>
            <a:off x="8392245" y="3113529"/>
            <a:ext cx="257435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chemeClr val="accent4"/>
                </a:solidFill>
                <a:latin typeface="Arial Nova" panose="020B05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560983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D8D2E-C732-8549-A8FE-9837C151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5000" cap="all" spc="-100" dirty="0">
                <a:solidFill>
                  <a:schemeClr val="accent4"/>
                </a:solidFill>
                <a:latin typeface="Arial Nova" panose="020B0504020202020204" pitchFamily="34" charset="0"/>
              </a:rPr>
              <a:t>Movify</a:t>
            </a:r>
            <a:r>
              <a:rPr lang="en-US" sz="5000" cap="all" spc="-100" dirty="0">
                <a:solidFill>
                  <a:schemeClr val="tx1"/>
                </a:solidFill>
                <a:latin typeface="Arial Nova" panose="020B0504020202020204" pitchFamily="34" charset="0"/>
              </a:rPr>
              <a:t> – An Automated Movie Rating System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0A6A174-A994-2842-8274-4C7811380768}"/>
              </a:ext>
            </a:extLst>
          </p:cNvPr>
          <p:cNvSpPr txBox="1"/>
          <p:nvPr/>
        </p:nvSpPr>
        <p:spPr>
          <a:xfrm>
            <a:off x="8109598" y="2671953"/>
            <a:ext cx="35949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 Nova" panose="020B0504020202020204" pitchFamily="34" charset="0"/>
              </a:rPr>
              <a:t>The work has been completed under the guidance of Dr. </a:t>
            </a:r>
            <a:r>
              <a:rPr lang="en-US" sz="1500" dirty="0" err="1">
                <a:latin typeface="Arial Nova" panose="020B0504020202020204" pitchFamily="34" charset="0"/>
              </a:rPr>
              <a:t>Yugi</a:t>
            </a:r>
            <a:r>
              <a:rPr lang="en-US" sz="1500" dirty="0">
                <a:latin typeface="Arial Nova" panose="020B0504020202020204" pitchFamily="34" charset="0"/>
              </a:rPr>
              <a:t> Lee, Vijay </a:t>
            </a:r>
            <a:r>
              <a:rPr lang="en-US" sz="1500" dirty="0" err="1">
                <a:latin typeface="Arial Nova" panose="020B0504020202020204" pitchFamily="34" charset="0"/>
              </a:rPr>
              <a:t>Walunj</a:t>
            </a:r>
            <a:r>
              <a:rPr lang="en-US" sz="1500" dirty="0">
                <a:latin typeface="Arial Nova" panose="020B0504020202020204" pitchFamily="34" charset="0"/>
              </a:rPr>
              <a:t>, and TAs </a:t>
            </a:r>
          </a:p>
          <a:p>
            <a:r>
              <a:rPr lang="en-US" sz="1500" dirty="0">
                <a:latin typeface="Arial Nova" panose="020B0504020202020204" pitchFamily="34" charset="0"/>
              </a:rPr>
              <a:t>(Sirisha </a:t>
            </a:r>
            <a:r>
              <a:rPr lang="en-US" sz="1500" dirty="0" err="1">
                <a:latin typeface="Arial Nova" panose="020B0504020202020204" pitchFamily="34" charset="0"/>
              </a:rPr>
              <a:t>Rella</a:t>
            </a:r>
            <a:r>
              <a:rPr lang="en-US" sz="1500" dirty="0">
                <a:latin typeface="Arial Nova" panose="020B0504020202020204" pitchFamily="34" charset="0"/>
              </a:rPr>
              <a:t>, Gaikwad, Priyanka)</a:t>
            </a:r>
          </a:p>
          <a:p>
            <a:r>
              <a:rPr lang="en-US" sz="1500" dirty="0">
                <a:latin typeface="Arial Nova" panose="020B0504020202020204" pitchFamily="34" charset="0"/>
              </a:rPr>
              <a:t>CS5551 Advanced Software Engineering,</a:t>
            </a:r>
          </a:p>
          <a:p>
            <a:r>
              <a:rPr lang="en-US" sz="1500" dirty="0">
                <a:latin typeface="Arial Nova" panose="020B0504020202020204" pitchFamily="34" charset="0"/>
              </a:rPr>
              <a:t>University of Missouri - Kansas City),</a:t>
            </a:r>
          </a:p>
          <a:p>
            <a:r>
              <a:rPr lang="en-US" sz="1500" dirty="0">
                <a:latin typeface="Arial Nova" panose="020B0504020202020204" pitchFamily="34" charset="0"/>
              </a:rPr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105668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A8887-FC3E-F04E-BFBD-3B4FA04C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2700" b="0" i="0" cap="all" spc="-100" dirty="0" err="1">
                <a:solidFill>
                  <a:schemeClr val="tx1"/>
                </a:solidFill>
                <a:latin typeface="Arial Nova" panose="020B0504020202020204" pitchFamily="34" charset="0"/>
              </a:rPr>
              <a:t>Avinash</a:t>
            </a:r>
            <a:r>
              <a:rPr lang="en-US" sz="2700" b="0" i="0" cap="all" spc="-100" dirty="0">
                <a:solidFill>
                  <a:schemeClr val="tx1"/>
                </a:solidFill>
                <a:latin typeface="Arial Nova" panose="020B0504020202020204" pitchFamily="34" charset="0"/>
              </a:rPr>
              <a:t> </a:t>
            </a:r>
            <a:r>
              <a:rPr lang="en-US" sz="2700" b="0" i="0" cap="all" spc="-100" dirty="0" err="1">
                <a:solidFill>
                  <a:schemeClr val="tx1"/>
                </a:solidFill>
                <a:latin typeface="Arial Nova" panose="020B0504020202020204" pitchFamily="34" charset="0"/>
              </a:rPr>
              <a:t>Ganguri</a:t>
            </a:r>
            <a:r>
              <a:rPr lang="en-US" sz="2700" b="0" i="0" cap="all" spc="-100" dirty="0">
                <a:solidFill>
                  <a:schemeClr val="tx1"/>
                </a:solidFill>
                <a:latin typeface="Arial Nova" panose="020B0504020202020204" pitchFamily="34" charset="0"/>
              </a:rPr>
              <a:t> - </a:t>
            </a:r>
            <a:r>
              <a:rPr lang="en-US" sz="2700" b="0" i="0" cap="all" spc="-100" dirty="0">
                <a:solidFill>
                  <a:schemeClr val="accent4"/>
                </a:solidFill>
                <a:latin typeface="Arial Nova" panose="020B0504020202020204" pitchFamily="34" charset="0"/>
              </a:rPr>
              <a:t>7</a:t>
            </a:r>
            <a:br>
              <a:rPr lang="en-US" sz="2700" b="0" i="0" cap="all" spc="-100" dirty="0">
                <a:solidFill>
                  <a:schemeClr val="tx1"/>
                </a:solidFill>
                <a:latin typeface="Arial Nova" panose="020B0504020202020204" pitchFamily="34" charset="0"/>
              </a:rPr>
            </a:br>
            <a:br>
              <a:rPr lang="en-US" sz="2700" b="0" i="0" cap="all" spc="-100" dirty="0">
                <a:solidFill>
                  <a:schemeClr val="tx1"/>
                </a:solidFill>
                <a:latin typeface="Arial Nova" panose="020B0504020202020204" pitchFamily="34" charset="0"/>
              </a:rPr>
            </a:br>
            <a:r>
              <a:rPr lang="en-US" sz="2700" b="0" i="0" cap="all" spc="-100" dirty="0">
                <a:solidFill>
                  <a:schemeClr val="tx1"/>
                </a:solidFill>
                <a:latin typeface="Arial Nova" panose="020B0504020202020204" pitchFamily="34" charset="0"/>
              </a:rPr>
              <a:t>Sri </a:t>
            </a:r>
            <a:r>
              <a:rPr lang="en-US" sz="2700" b="0" i="0" cap="all" spc="-100" dirty="0" err="1">
                <a:solidFill>
                  <a:schemeClr val="tx1"/>
                </a:solidFill>
                <a:latin typeface="Arial Nova" panose="020B0504020202020204" pitchFamily="34" charset="0"/>
              </a:rPr>
              <a:t>sai</a:t>
            </a:r>
            <a:r>
              <a:rPr lang="en-US" sz="2700" b="0" i="0" cap="all" spc="-100" dirty="0">
                <a:solidFill>
                  <a:schemeClr val="tx1"/>
                </a:solidFill>
                <a:latin typeface="Arial Nova" panose="020B0504020202020204" pitchFamily="34" charset="0"/>
              </a:rPr>
              <a:t> Nikhil </a:t>
            </a:r>
            <a:r>
              <a:rPr lang="en-US" sz="2700" b="0" i="0" cap="all" spc="-100" dirty="0" err="1">
                <a:solidFill>
                  <a:schemeClr val="tx1"/>
                </a:solidFill>
                <a:latin typeface="Arial Nova" panose="020B0504020202020204" pitchFamily="34" charset="0"/>
              </a:rPr>
              <a:t>kantipudi</a:t>
            </a:r>
            <a:r>
              <a:rPr lang="en-US" sz="2700" b="0" i="0" cap="all" spc="-100" dirty="0">
                <a:solidFill>
                  <a:schemeClr val="tx1"/>
                </a:solidFill>
                <a:latin typeface="Arial Nova" panose="020B0504020202020204" pitchFamily="34" charset="0"/>
              </a:rPr>
              <a:t> - </a:t>
            </a:r>
            <a:r>
              <a:rPr lang="en-US" sz="2700" b="0" i="0" cap="all" spc="-100" dirty="0">
                <a:solidFill>
                  <a:schemeClr val="accent4"/>
                </a:solidFill>
                <a:latin typeface="Arial Nova" panose="020B0504020202020204" pitchFamily="34" charset="0"/>
              </a:rPr>
              <a:t>9</a:t>
            </a:r>
            <a:br>
              <a:rPr lang="en-US" sz="2700" b="0" i="0" cap="all" spc="-100" dirty="0">
                <a:solidFill>
                  <a:schemeClr val="tx1"/>
                </a:solidFill>
                <a:latin typeface="Arial Nova" panose="020B0504020202020204" pitchFamily="34" charset="0"/>
              </a:rPr>
            </a:br>
            <a:br>
              <a:rPr lang="en-US" sz="2700" b="0" i="0" cap="all" spc="-100" dirty="0">
                <a:solidFill>
                  <a:schemeClr val="tx1"/>
                </a:solidFill>
                <a:latin typeface="Arial Nova" panose="020B0504020202020204" pitchFamily="34" charset="0"/>
              </a:rPr>
            </a:br>
            <a:r>
              <a:rPr lang="en-US" sz="2700" b="0" i="0" cap="all" spc="-100" dirty="0">
                <a:solidFill>
                  <a:schemeClr val="tx1"/>
                </a:solidFill>
                <a:latin typeface="Arial Nova" panose="020B0504020202020204" pitchFamily="34" charset="0"/>
              </a:rPr>
              <a:t>jai </a:t>
            </a:r>
            <a:r>
              <a:rPr lang="en-US" sz="2700" b="0" i="0" cap="all" spc="-100" dirty="0" err="1">
                <a:solidFill>
                  <a:schemeClr val="tx1"/>
                </a:solidFill>
                <a:latin typeface="Arial Nova" panose="020B0504020202020204" pitchFamily="34" charset="0"/>
              </a:rPr>
              <a:t>sekhar</a:t>
            </a:r>
            <a:r>
              <a:rPr lang="en-US" sz="2700" b="0" i="0" cap="all" spc="-100" dirty="0">
                <a:solidFill>
                  <a:schemeClr val="tx1"/>
                </a:solidFill>
                <a:latin typeface="Arial Nova" panose="020B0504020202020204" pitchFamily="34" charset="0"/>
              </a:rPr>
              <a:t> </a:t>
            </a:r>
            <a:r>
              <a:rPr lang="en-US" sz="2700" b="0" i="0" cap="all" spc="-100" dirty="0" err="1">
                <a:solidFill>
                  <a:schemeClr val="tx1"/>
                </a:solidFill>
                <a:latin typeface="Arial Nova" panose="020B0504020202020204" pitchFamily="34" charset="0"/>
              </a:rPr>
              <a:t>koya</a:t>
            </a:r>
            <a:r>
              <a:rPr lang="en-US" sz="2700" b="0" i="0" cap="all" spc="-100" dirty="0">
                <a:solidFill>
                  <a:schemeClr val="tx1"/>
                </a:solidFill>
                <a:latin typeface="Arial Nova" panose="020B0504020202020204" pitchFamily="34" charset="0"/>
              </a:rPr>
              <a:t> - </a:t>
            </a:r>
            <a:r>
              <a:rPr lang="en-US" sz="2700" b="0" i="0" cap="all" spc="-100" dirty="0">
                <a:solidFill>
                  <a:schemeClr val="accent4"/>
                </a:solidFill>
                <a:latin typeface="Arial Nova" panose="020B0504020202020204" pitchFamily="34" charset="0"/>
              </a:rPr>
              <a:t>13</a:t>
            </a:r>
            <a:br>
              <a:rPr lang="en-US" sz="2700" b="0" i="0" cap="all" spc="-100" dirty="0">
                <a:solidFill>
                  <a:schemeClr val="tx1"/>
                </a:solidFill>
                <a:latin typeface="Arial Nova" panose="020B0504020202020204" pitchFamily="34" charset="0"/>
              </a:rPr>
            </a:br>
            <a:br>
              <a:rPr lang="en-US" sz="2700" b="0" i="0" cap="all" spc="-100" dirty="0">
                <a:solidFill>
                  <a:schemeClr val="tx1"/>
                </a:solidFill>
                <a:latin typeface="Arial Nova" panose="020B0504020202020204" pitchFamily="34" charset="0"/>
              </a:rPr>
            </a:br>
            <a:r>
              <a:rPr lang="en-US" sz="2700" b="0" i="0" cap="all" spc="-100" dirty="0">
                <a:solidFill>
                  <a:schemeClr val="tx1"/>
                </a:solidFill>
                <a:latin typeface="Arial Nova" panose="020B0504020202020204" pitchFamily="34" charset="0"/>
              </a:rPr>
              <a:t>Chaitanya </a:t>
            </a:r>
            <a:r>
              <a:rPr lang="en-US" sz="2700" b="0" i="0" cap="all" spc="-100" dirty="0" err="1">
                <a:solidFill>
                  <a:schemeClr val="tx1"/>
                </a:solidFill>
                <a:latin typeface="Arial Nova" panose="020B0504020202020204" pitchFamily="34" charset="0"/>
              </a:rPr>
              <a:t>mallepudi</a:t>
            </a:r>
            <a:r>
              <a:rPr lang="en-US" sz="2700" b="0" i="0" cap="all" spc="-100" dirty="0">
                <a:solidFill>
                  <a:schemeClr val="tx1"/>
                </a:solidFill>
                <a:latin typeface="Arial Nova" panose="020B0504020202020204" pitchFamily="34" charset="0"/>
              </a:rPr>
              <a:t> - </a:t>
            </a:r>
            <a:r>
              <a:rPr lang="en-US" sz="2700" b="0" i="0" cap="all" spc="-100" dirty="0">
                <a:solidFill>
                  <a:schemeClr val="accent4"/>
                </a:solidFill>
                <a:latin typeface="Arial Nova" panose="020B0504020202020204" pitchFamily="34" charset="0"/>
              </a:rPr>
              <a:t>16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6F48128-C56A-9A44-BB10-5A051399A124}"/>
              </a:ext>
            </a:extLst>
          </p:cNvPr>
          <p:cNvSpPr txBox="1"/>
          <p:nvPr/>
        </p:nvSpPr>
        <p:spPr>
          <a:xfrm>
            <a:off x="8294817" y="3275955"/>
            <a:ext cx="29468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4"/>
                </a:solidFill>
                <a:latin typeface="Arial Nova" panose="020B0504020202020204" pitchFamily="34" charset="0"/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1211418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E3DC6-0C78-F541-8B23-5591828D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6800" b="0" cap="all" spc="-100" dirty="0">
                <a:solidFill>
                  <a:schemeClr val="tx1"/>
                </a:solidFill>
              </a:rPr>
              <a:t>Thank YOU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55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BBB25-DD1F-1143-8FE5-2ADB0361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dirty="0">
                <a:latin typeface="Arial Nova" panose="020B0504020202020204" pitchFamily="34" charset="0"/>
              </a:rPr>
              <a:t>To create a Movie Rating System that automatically analyze the user opinions from social media using natural language processing and machine learning. </a:t>
            </a:r>
            <a:endParaRPr lang="en-US" sz="6800" b="0" cap="all" spc="-1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BD90012-3389-2B42-8178-1510CDC558CC}"/>
              </a:ext>
            </a:extLst>
          </p:cNvPr>
          <p:cNvSpPr txBox="1"/>
          <p:nvPr/>
        </p:nvSpPr>
        <p:spPr>
          <a:xfrm>
            <a:off x="8231229" y="2990818"/>
            <a:ext cx="30878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i="1" dirty="0">
                <a:solidFill>
                  <a:srgbClr val="FFC000"/>
                </a:solidFill>
                <a:latin typeface="Arial Nova" panose="020B0504020202020204" pitchFamily="34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258502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4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EEA8C3-33A7-8540-BA8D-E87DC06A1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661" y="1048808"/>
            <a:ext cx="8018539" cy="53977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88E153-3DA2-294A-A66D-E8A609D6E930}"/>
              </a:ext>
            </a:extLst>
          </p:cNvPr>
          <p:cNvSpPr/>
          <p:nvPr/>
        </p:nvSpPr>
        <p:spPr>
          <a:xfrm>
            <a:off x="638800" y="2844224"/>
            <a:ext cx="44010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>
                <a:latin typeface="American Typewriter" panose="02090604020004020304" pitchFamily="18" charset="77"/>
              </a:rPr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185172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7A527-E711-CF40-83E0-88A6CAA2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/>
            <a:r>
              <a:rPr lang="en-US" sz="2500" dirty="0">
                <a:solidFill>
                  <a:srgbClr val="FFC000"/>
                </a:solidFill>
                <a:latin typeface="Arial Nova" panose="020B0504020202020204" pitchFamily="34" charset="0"/>
              </a:rPr>
              <a:t>Angular CLI</a:t>
            </a:r>
            <a:br>
              <a:rPr lang="en-US" sz="2500" dirty="0">
                <a:latin typeface="Arial Nova" panose="020B0504020202020204" pitchFamily="34" charset="0"/>
              </a:rPr>
            </a:br>
            <a:br>
              <a:rPr lang="en-US" sz="2500" dirty="0">
                <a:latin typeface="Arial Nova" panose="020B0504020202020204" pitchFamily="34" charset="0"/>
              </a:rPr>
            </a:br>
            <a:r>
              <a:rPr lang="en-US" sz="2500" dirty="0">
                <a:solidFill>
                  <a:srgbClr val="FFC000"/>
                </a:solidFill>
                <a:latin typeface="Arial Nova" panose="020B0504020202020204" pitchFamily="34" charset="0"/>
              </a:rPr>
              <a:t>Twitter API</a:t>
            </a:r>
            <a:r>
              <a:rPr lang="en-US" sz="2500" dirty="0">
                <a:latin typeface="Arial Nova" panose="020B0504020202020204" pitchFamily="34" charset="0"/>
              </a:rPr>
              <a:t> – Social Media Data</a:t>
            </a:r>
            <a:br>
              <a:rPr lang="en-US" sz="2500" dirty="0">
                <a:latin typeface="Arial Nova" panose="020B0504020202020204" pitchFamily="34" charset="0"/>
              </a:rPr>
            </a:br>
            <a:br>
              <a:rPr lang="en-US" sz="2500" dirty="0">
                <a:latin typeface="Arial Nova" panose="020B0504020202020204" pitchFamily="34" charset="0"/>
              </a:rPr>
            </a:br>
            <a:r>
              <a:rPr lang="en-US" sz="2500" dirty="0">
                <a:solidFill>
                  <a:srgbClr val="FFC000"/>
                </a:solidFill>
                <a:latin typeface="Arial Nova" panose="020B0504020202020204" pitchFamily="34" charset="0"/>
              </a:rPr>
              <a:t>Python</a:t>
            </a:r>
            <a:r>
              <a:rPr lang="en-US" sz="2500" dirty="0">
                <a:latin typeface="Arial Nova" panose="020B0504020202020204" pitchFamily="34" charset="0"/>
              </a:rPr>
              <a:t> – Backend Development</a:t>
            </a:r>
            <a:br>
              <a:rPr lang="en-US" sz="2500" dirty="0">
                <a:latin typeface="Arial Nova" panose="020B0504020202020204" pitchFamily="34" charset="0"/>
              </a:rPr>
            </a:br>
            <a:br>
              <a:rPr lang="en-US" sz="2500" dirty="0">
                <a:latin typeface="Arial Nova" panose="020B0504020202020204" pitchFamily="34" charset="0"/>
              </a:rPr>
            </a:br>
            <a:r>
              <a:rPr lang="en-US" sz="2500" dirty="0">
                <a:solidFill>
                  <a:srgbClr val="FFC000"/>
                </a:solidFill>
                <a:latin typeface="Arial Nova" panose="020B0504020202020204" pitchFamily="34" charset="0"/>
              </a:rPr>
              <a:t>MongoDB Database </a:t>
            </a:r>
            <a:r>
              <a:rPr lang="en-US" sz="2500" dirty="0">
                <a:latin typeface="Arial Nova" panose="020B0504020202020204" pitchFamily="34" charset="0"/>
              </a:rPr>
              <a:t>– For Storing/Processing Data</a:t>
            </a:r>
            <a:br>
              <a:rPr lang="en-US" sz="2500" dirty="0">
                <a:latin typeface="Arial Nova" panose="020B0504020202020204" pitchFamily="34" charset="0"/>
              </a:rPr>
            </a:br>
            <a:br>
              <a:rPr lang="en-US" sz="2500" dirty="0">
                <a:latin typeface="Arial Nova" panose="020B0504020202020204" pitchFamily="34" charset="0"/>
              </a:rPr>
            </a:br>
            <a:r>
              <a:rPr lang="en-US" sz="2500" dirty="0">
                <a:solidFill>
                  <a:srgbClr val="FFC000"/>
                </a:solidFill>
                <a:latin typeface="Arial Nova" panose="020B0504020202020204" pitchFamily="34" charset="0"/>
              </a:rPr>
              <a:t>TextBlob and Vader </a:t>
            </a:r>
            <a:r>
              <a:rPr lang="en-US" sz="2500" dirty="0">
                <a:latin typeface="Arial Nova" panose="020B0504020202020204" pitchFamily="34" charset="0"/>
              </a:rPr>
              <a:t>– A python library for sentimental analysis</a:t>
            </a:r>
            <a:br>
              <a:rPr lang="en-US" sz="2500" dirty="0">
                <a:latin typeface="Arial Nova" panose="020B0504020202020204" pitchFamily="34" charset="0"/>
              </a:rPr>
            </a:br>
            <a:br>
              <a:rPr lang="en-US" sz="2500" dirty="0">
                <a:latin typeface="Arial Nova" panose="020B0504020202020204" pitchFamily="34" charset="0"/>
              </a:rPr>
            </a:br>
            <a:r>
              <a:rPr lang="en-US" sz="2500" dirty="0">
                <a:solidFill>
                  <a:srgbClr val="FFC000"/>
                </a:solidFill>
                <a:latin typeface="Arial Nova" panose="020B0504020202020204" pitchFamily="34" charset="0"/>
              </a:rPr>
              <a:t>Tweepy</a:t>
            </a:r>
            <a:r>
              <a:rPr lang="en-US" sz="2500" dirty="0">
                <a:latin typeface="Arial Nova" panose="020B0504020202020204" pitchFamily="34" charset="0"/>
              </a:rPr>
              <a:t> – A python library for Twitter API</a:t>
            </a:r>
            <a:br>
              <a:rPr lang="en-US" sz="2500" dirty="0">
                <a:latin typeface="Arial Nova" panose="020B0504020202020204" pitchFamily="34" charset="0"/>
              </a:rPr>
            </a:br>
            <a:endParaRPr lang="en-US" sz="2500" b="0" cap="all" spc="-1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08ED19-4A84-464D-80E0-E93C18784444}"/>
              </a:ext>
            </a:extLst>
          </p:cNvPr>
          <p:cNvSpPr txBox="1"/>
          <p:nvPr/>
        </p:nvSpPr>
        <p:spPr>
          <a:xfrm>
            <a:off x="8292538" y="3113529"/>
            <a:ext cx="309360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FFC000"/>
                </a:solidFill>
                <a:latin typeface="Arial Nova" panose="020B0504020202020204" pitchFamily="34" charset="0"/>
              </a:rPr>
              <a:t>Technologies </a:t>
            </a:r>
          </a:p>
        </p:txBody>
      </p:sp>
    </p:spTree>
    <p:extLst>
      <p:ext uri="{BB962C8B-B14F-4D97-AF65-F5344CB8AC3E}">
        <p14:creationId xmlns:p14="http://schemas.microsoft.com/office/powerpoint/2010/main" val="2220544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0E9A1-074A-2141-9A26-DEC9413E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br>
              <a:rPr lang="en-US" sz="2300" dirty="0">
                <a:latin typeface="Arial Nova" panose="020B0504020202020204" pitchFamily="34" charset="0"/>
              </a:rPr>
            </a:br>
            <a:r>
              <a:rPr lang="en-US" sz="2300" dirty="0">
                <a:solidFill>
                  <a:srgbClr val="FFC000"/>
                </a:solidFill>
                <a:latin typeface="Arial Nova" panose="020B0504020202020204" pitchFamily="34" charset="0"/>
              </a:rPr>
              <a:t>Login:</a:t>
            </a:r>
            <a:r>
              <a:rPr lang="en-US" sz="2300" dirty="0">
                <a:latin typeface="Arial Nova" panose="020B0504020202020204" pitchFamily="34" charset="0"/>
              </a:rPr>
              <a:t> Users can login into the system by Social Media Plugins.</a:t>
            </a:r>
            <a:br>
              <a:rPr lang="en-US" sz="2300" dirty="0">
                <a:latin typeface="Arial Nova" panose="020B0504020202020204" pitchFamily="34" charset="0"/>
              </a:rPr>
            </a:br>
            <a:br>
              <a:rPr lang="en-US" sz="2300" dirty="0">
                <a:latin typeface="Arial Nova" panose="020B0504020202020204" pitchFamily="34" charset="0"/>
              </a:rPr>
            </a:br>
            <a:r>
              <a:rPr lang="en-US" sz="2300" dirty="0">
                <a:solidFill>
                  <a:srgbClr val="FFC000"/>
                </a:solidFill>
                <a:latin typeface="Arial Nova" panose="020B0504020202020204" pitchFamily="34" charset="0"/>
              </a:rPr>
              <a:t>Search:</a:t>
            </a:r>
            <a:r>
              <a:rPr lang="en-US" sz="2300" dirty="0">
                <a:latin typeface="Arial Nova" panose="020B0504020202020204" pitchFamily="34" charset="0"/>
              </a:rPr>
              <a:t> User can search the movie and can view the ratings, synopsis and castings.</a:t>
            </a:r>
            <a:br>
              <a:rPr lang="en-US" sz="2300" dirty="0">
                <a:latin typeface="Arial Nova" panose="020B0504020202020204" pitchFamily="34" charset="0"/>
              </a:rPr>
            </a:br>
            <a:br>
              <a:rPr lang="en-US" sz="2300" dirty="0">
                <a:latin typeface="Arial Nova" panose="020B0504020202020204" pitchFamily="34" charset="0"/>
              </a:rPr>
            </a:br>
            <a:r>
              <a:rPr lang="en-US" sz="2300" dirty="0">
                <a:solidFill>
                  <a:srgbClr val="FFC000"/>
                </a:solidFill>
                <a:latin typeface="Arial Nova" panose="020B0504020202020204" pitchFamily="34" charset="0"/>
              </a:rPr>
              <a:t>Sentimental Analysis : </a:t>
            </a:r>
            <a:r>
              <a:rPr lang="en-US" sz="2300" dirty="0">
                <a:latin typeface="Arial Nova" panose="020B0504020202020204" pitchFamily="34" charset="0"/>
              </a:rPr>
              <a:t>The system would calculate the ratings based on the sentimental analysis which internally uses Natural Language Processing.</a:t>
            </a:r>
            <a:br>
              <a:rPr lang="en-US" sz="2300" dirty="0">
                <a:latin typeface="Arial Nova" panose="020B0504020202020204" pitchFamily="34" charset="0"/>
              </a:rPr>
            </a:br>
            <a:br>
              <a:rPr lang="en-US" sz="2300" dirty="0">
                <a:latin typeface="Arial Nova" panose="020B0504020202020204" pitchFamily="34" charset="0"/>
              </a:rPr>
            </a:br>
            <a:r>
              <a:rPr lang="en-US" sz="2300" dirty="0">
                <a:solidFill>
                  <a:srgbClr val="FFC000"/>
                </a:solidFill>
                <a:latin typeface="Arial Nova" panose="020B0504020202020204" pitchFamily="34" charset="0"/>
              </a:rPr>
              <a:t>Dashboard:</a:t>
            </a:r>
            <a:r>
              <a:rPr lang="en-US" sz="2300" dirty="0">
                <a:latin typeface="Arial Nova" panose="020B0504020202020204" pitchFamily="34" charset="0"/>
              </a:rPr>
              <a:t> Users would be able to view the top rated ten movies.</a:t>
            </a:r>
            <a:br>
              <a:rPr lang="en-US" sz="2300" dirty="0">
                <a:latin typeface="Arial Nova" panose="020B0504020202020204" pitchFamily="34" charset="0"/>
              </a:rPr>
            </a:br>
            <a:endParaRPr lang="en-US" sz="2300" b="0" cap="all" spc="-1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88CEE9-16E8-F441-AD94-97579D8D1FF1}"/>
              </a:ext>
            </a:extLst>
          </p:cNvPr>
          <p:cNvSpPr txBox="1"/>
          <p:nvPr/>
        </p:nvSpPr>
        <p:spPr>
          <a:xfrm>
            <a:off x="8189903" y="3253563"/>
            <a:ext cx="32050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C000"/>
                </a:solidFill>
                <a:latin typeface="Arial Nova" panose="020B0504020202020204" pitchFamily="34" charset="0"/>
              </a:rPr>
              <a:t>System Features</a:t>
            </a:r>
          </a:p>
        </p:txBody>
      </p:sp>
    </p:spTree>
    <p:extLst>
      <p:ext uri="{BB962C8B-B14F-4D97-AF65-F5344CB8AC3E}">
        <p14:creationId xmlns:p14="http://schemas.microsoft.com/office/powerpoint/2010/main" val="3086398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862E5C-DA27-47BD-B1E4-21BCDCD399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9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862E5C-DA27-47BD-B1E4-21BCDCD399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49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862E5C-DA27-47BD-B1E4-21BCDCD399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19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862E5C-DA27-47BD-B1E4-21BCDCD399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39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267</Words>
  <Application>Microsoft Macintosh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American Typewriter</vt:lpstr>
      <vt:lpstr>Arial Nova</vt:lpstr>
      <vt:lpstr>Garamond</vt:lpstr>
      <vt:lpstr>Georgia Pro</vt:lpstr>
      <vt:lpstr>Georgia Pro Cond Black</vt:lpstr>
      <vt:lpstr>Gill Sans</vt:lpstr>
      <vt:lpstr>SavonVTI</vt:lpstr>
      <vt:lpstr>Movify - An Automated Movie Rating System </vt:lpstr>
      <vt:lpstr>To create a Movie Rating System that automatically analyze the user opinions from social media using natural language processing and machine learning. </vt:lpstr>
      <vt:lpstr>PowerPoint Presentation</vt:lpstr>
      <vt:lpstr>Angular CLI  Twitter API – Social Media Data  Python – Backend Development  MongoDB Database – For Storing/Processing Data  TextBlob and Vader – A python library for sentimental analysis  Tweepy – A python library for Twitter API </vt:lpstr>
      <vt:lpstr> Login: Users can login into the system by Social Media Plugins.  Search: User can search the movie and can view the ratings, synopsis and castings.  Sentimental Analysis : The system would calculate the ratings based on the sentimental analysis which internally uses Natural Language Processing.  Dashboard: Users would be able to view the top rated ten movies.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https://youtube.com  https://kaggle.com  https://tutorialpoints.com  https://stackoverflow.com</vt:lpstr>
      <vt:lpstr>Movify – An Automated Movie Rating System</vt:lpstr>
      <vt:lpstr>Avinash Ganguri - 7  Sri sai Nikhil kantipudi - 9  jai sekhar koya - 13  Chaitanya mallepudi - 16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Movify - An Automated Movie Rating System </dc:title>
  <dc:creator>Ganguri, Avinash (UMKC-Student)</dc:creator>
  <cp:lastModifiedBy>Ganguri, Avinash (UMKC-Student)</cp:lastModifiedBy>
  <cp:revision>1</cp:revision>
  <dcterms:created xsi:type="dcterms:W3CDTF">2019-12-04T21:02:27Z</dcterms:created>
  <dcterms:modified xsi:type="dcterms:W3CDTF">2019-12-04T21:06:39Z</dcterms:modified>
</cp:coreProperties>
</file>