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214"/>
  </p:notesMasterIdLst>
  <p:sldIdLst>
    <p:sldId id="636" r:id="rId2"/>
    <p:sldId id="69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550" r:id="rId16"/>
    <p:sldId id="551" r:id="rId17"/>
    <p:sldId id="552" r:id="rId18"/>
    <p:sldId id="553" r:id="rId19"/>
    <p:sldId id="276" r:id="rId20"/>
    <p:sldId id="277" r:id="rId21"/>
    <p:sldId id="691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3" r:id="rId36"/>
    <p:sldId id="294" r:id="rId37"/>
    <p:sldId id="295" r:id="rId38"/>
    <p:sldId id="352" r:id="rId39"/>
    <p:sldId id="353" r:id="rId40"/>
    <p:sldId id="354" r:id="rId41"/>
    <p:sldId id="359" r:id="rId42"/>
    <p:sldId id="360" r:id="rId43"/>
    <p:sldId id="361" r:id="rId44"/>
    <p:sldId id="296" r:id="rId45"/>
    <p:sldId id="297" r:id="rId46"/>
    <p:sldId id="363" r:id="rId47"/>
    <p:sldId id="364" r:id="rId48"/>
    <p:sldId id="365" r:id="rId49"/>
    <p:sldId id="366" r:id="rId50"/>
    <p:sldId id="367" r:id="rId51"/>
    <p:sldId id="368" r:id="rId52"/>
    <p:sldId id="369" r:id="rId53"/>
    <p:sldId id="370" r:id="rId54"/>
    <p:sldId id="371" r:id="rId55"/>
    <p:sldId id="372" r:id="rId56"/>
    <p:sldId id="373" r:id="rId57"/>
    <p:sldId id="374" r:id="rId58"/>
    <p:sldId id="375" r:id="rId59"/>
    <p:sldId id="376" r:id="rId60"/>
    <p:sldId id="377" r:id="rId61"/>
    <p:sldId id="696" r:id="rId62"/>
    <p:sldId id="378" r:id="rId63"/>
    <p:sldId id="379" r:id="rId64"/>
    <p:sldId id="380" r:id="rId65"/>
    <p:sldId id="381" r:id="rId66"/>
    <p:sldId id="809" r:id="rId67"/>
    <p:sldId id="384" r:id="rId68"/>
    <p:sldId id="385" r:id="rId69"/>
    <p:sldId id="386" r:id="rId70"/>
    <p:sldId id="387" r:id="rId71"/>
    <p:sldId id="388" r:id="rId72"/>
    <p:sldId id="389" r:id="rId73"/>
    <p:sldId id="390" r:id="rId74"/>
    <p:sldId id="391" r:id="rId75"/>
    <p:sldId id="382" r:id="rId76"/>
    <p:sldId id="383" r:id="rId77"/>
    <p:sldId id="810" r:id="rId78"/>
    <p:sldId id="392" r:id="rId79"/>
    <p:sldId id="393" r:id="rId80"/>
    <p:sldId id="394" r:id="rId81"/>
    <p:sldId id="395" r:id="rId82"/>
    <p:sldId id="396" r:id="rId83"/>
    <p:sldId id="397" r:id="rId84"/>
    <p:sldId id="398" r:id="rId85"/>
    <p:sldId id="399" r:id="rId86"/>
    <p:sldId id="400" r:id="rId87"/>
    <p:sldId id="401" r:id="rId88"/>
    <p:sldId id="812" r:id="rId89"/>
    <p:sldId id="811" r:id="rId90"/>
    <p:sldId id="402" r:id="rId91"/>
    <p:sldId id="404" r:id="rId92"/>
    <p:sldId id="405" r:id="rId93"/>
    <p:sldId id="406" r:id="rId94"/>
    <p:sldId id="640" r:id="rId95"/>
    <p:sldId id="641" r:id="rId96"/>
    <p:sldId id="642" r:id="rId97"/>
    <p:sldId id="643" r:id="rId98"/>
    <p:sldId id="644" r:id="rId99"/>
    <p:sldId id="645" r:id="rId100"/>
    <p:sldId id="646" r:id="rId101"/>
    <p:sldId id="697" r:id="rId102"/>
    <p:sldId id="647" r:id="rId103"/>
    <p:sldId id="648" r:id="rId104"/>
    <p:sldId id="649" r:id="rId105"/>
    <p:sldId id="650" r:id="rId106"/>
    <p:sldId id="651" r:id="rId107"/>
    <p:sldId id="652" r:id="rId108"/>
    <p:sldId id="653" r:id="rId109"/>
    <p:sldId id="654" r:id="rId110"/>
    <p:sldId id="655" r:id="rId111"/>
    <p:sldId id="656" r:id="rId112"/>
    <p:sldId id="657" r:id="rId113"/>
    <p:sldId id="658" r:id="rId114"/>
    <p:sldId id="659" r:id="rId115"/>
    <p:sldId id="660" r:id="rId116"/>
    <p:sldId id="661" r:id="rId117"/>
    <p:sldId id="662" r:id="rId118"/>
    <p:sldId id="710" r:id="rId119"/>
    <p:sldId id="711" r:id="rId120"/>
    <p:sldId id="712" r:id="rId121"/>
    <p:sldId id="713" r:id="rId122"/>
    <p:sldId id="714" r:id="rId123"/>
    <p:sldId id="715" r:id="rId124"/>
    <p:sldId id="716" r:id="rId125"/>
    <p:sldId id="717" r:id="rId126"/>
    <p:sldId id="718" r:id="rId127"/>
    <p:sldId id="719" r:id="rId128"/>
    <p:sldId id="720" r:id="rId129"/>
    <p:sldId id="721" r:id="rId130"/>
    <p:sldId id="722" r:id="rId131"/>
    <p:sldId id="723" r:id="rId132"/>
    <p:sldId id="724" r:id="rId133"/>
    <p:sldId id="725" r:id="rId134"/>
    <p:sldId id="726" r:id="rId135"/>
    <p:sldId id="727" r:id="rId136"/>
    <p:sldId id="728" r:id="rId137"/>
    <p:sldId id="301" r:id="rId138"/>
    <p:sldId id="302" r:id="rId139"/>
    <p:sldId id="572" r:id="rId140"/>
    <p:sldId id="573" r:id="rId141"/>
    <p:sldId id="574" r:id="rId142"/>
    <p:sldId id="575" r:id="rId143"/>
    <p:sldId id="698" r:id="rId144"/>
    <p:sldId id="412" r:id="rId145"/>
    <p:sldId id="729" r:id="rId146"/>
    <p:sldId id="730" r:id="rId147"/>
    <p:sldId id="731" r:id="rId148"/>
    <p:sldId id="732" r:id="rId149"/>
    <p:sldId id="733" r:id="rId150"/>
    <p:sldId id="734" r:id="rId151"/>
    <p:sldId id="735" r:id="rId152"/>
    <p:sldId id="736" r:id="rId153"/>
    <p:sldId id="737" r:id="rId154"/>
    <p:sldId id="738" r:id="rId155"/>
    <p:sldId id="739" r:id="rId156"/>
    <p:sldId id="740" r:id="rId157"/>
    <p:sldId id="741" r:id="rId158"/>
    <p:sldId id="742" r:id="rId159"/>
    <p:sldId id="743" r:id="rId160"/>
    <p:sldId id="744" r:id="rId161"/>
    <p:sldId id="745" r:id="rId162"/>
    <p:sldId id="746" r:id="rId163"/>
    <p:sldId id="747" r:id="rId164"/>
    <p:sldId id="748" r:id="rId165"/>
    <p:sldId id="749" r:id="rId166"/>
    <p:sldId id="750" r:id="rId167"/>
    <p:sldId id="751" r:id="rId168"/>
    <p:sldId id="752" r:id="rId169"/>
    <p:sldId id="753" r:id="rId170"/>
    <p:sldId id="754" r:id="rId171"/>
    <p:sldId id="755" r:id="rId172"/>
    <p:sldId id="756" r:id="rId173"/>
    <p:sldId id="757" r:id="rId174"/>
    <p:sldId id="758" r:id="rId175"/>
    <p:sldId id="759" r:id="rId176"/>
    <p:sldId id="760" r:id="rId177"/>
    <p:sldId id="761" r:id="rId178"/>
    <p:sldId id="762" r:id="rId179"/>
    <p:sldId id="763" r:id="rId180"/>
    <p:sldId id="764" r:id="rId181"/>
    <p:sldId id="765" r:id="rId182"/>
    <p:sldId id="766" r:id="rId183"/>
    <p:sldId id="767" r:id="rId184"/>
    <p:sldId id="768" r:id="rId185"/>
    <p:sldId id="769" r:id="rId186"/>
    <p:sldId id="770" r:id="rId187"/>
    <p:sldId id="771" r:id="rId188"/>
    <p:sldId id="772" r:id="rId189"/>
    <p:sldId id="773" r:id="rId190"/>
    <p:sldId id="774" r:id="rId191"/>
    <p:sldId id="775" r:id="rId192"/>
    <p:sldId id="776" r:id="rId193"/>
    <p:sldId id="777" r:id="rId194"/>
    <p:sldId id="778" r:id="rId195"/>
    <p:sldId id="779" r:id="rId196"/>
    <p:sldId id="780" r:id="rId197"/>
    <p:sldId id="781" r:id="rId198"/>
    <p:sldId id="793" r:id="rId199"/>
    <p:sldId id="794" r:id="rId200"/>
    <p:sldId id="795" r:id="rId201"/>
    <p:sldId id="796" r:id="rId202"/>
    <p:sldId id="797" r:id="rId203"/>
    <p:sldId id="798" r:id="rId204"/>
    <p:sldId id="799" r:id="rId205"/>
    <p:sldId id="800" r:id="rId206"/>
    <p:sldId id="801" r:id="rId207"/>
    <p:sldId id="807" r:id="rId208"/>
    <p:sldId id="802" r:id="rId209"/>
    <p:sldId id="803" r:id="rId210"/>
    <p:sldId id="804" r:id="rId211"/>
    <p:sldId id="805" r:id="rId212"/>
    <p:sldId id="806" r:id="rId2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6600"/>
    <a:srgbClr val="3333FF"/>
    <a:srgbClr val="008000"/>
    <a:srgbClr val="FFFFCC"/>
    <a:srgbClr val="FF0000"/>
    <a:srgbClr val="CC00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0" autoAdjust="0"/>
    <p:restoredTop sz="94628" autoAdjust="0"/>
  </p:normalViewPr>
  <p:slideViewPr>
    <p:cSldViewPr>
      <p:cViewPr varScale="1">
        <p:scale>
          <a:sx n="104" d="100"/>
          <a:sy n="104" d="100"/>
        </p:scale>
        <p:origin x="148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263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0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theme" Target="theme/theme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tableStyles" Target="tableStyle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notesMaster" Target="notesMasters/notesMaster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presProps" Target="pres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3E8B06FB-E430-4BB2-B802-2D7FF6790BA6}" type="datetimeFigureOut">
              <a:rPr lang="zh-CN" altLang="en-US"/>
              <a:pPr>
                <a:defRPr/>
              </a:pPr>
              <a:t>2023/10/11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0175AD2B-AEE2-463B-AE17-14C3BE6BA7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2430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16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166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3137A6A-F372-4D40-A2DB-5C9AB0518E66}" type="slidenum">
              <a:rPr lang="zh-CN" altLang="en-US" sz="1200"/>
              <a:pPr algn="r"/>
              <a:t>15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08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088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4CA94E9-B1DD-4938-B721-129E414E3D98}" type="slidenum">
              <a:rPr lang="zh-CN" altLang="en-US" sz="1200"/>
              <a:pPr algn="r"/>
              <a:t>43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49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98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BBFA102-714C-4071-B99B-C8C4867C0782}" type="slidenum">
              <a:rPr lang="zh-CN" altLang="en-US" sz="1200"/>
              <a:pPr algn="r"/>
              <a:t>139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600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57BD79D-50CD-4DA8-9726-8D6E6D38F3AF}" type="slidenum">
              <a:rPr lang="zh-CN" altLang="en-US" sz="1200"/>
              <a:pPr algn="r"/>
              <a:t>140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70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702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7CEABF1-C1F2-4732-BBC2-6ED447BC1103}" type="slidenum">
              <a:rPr lang="zh-CN" altLang="en-US" sz="1200"/>
              <a:pPr algn="r"/>
              <a:t>141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80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805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34474A4-6D3D-4328-BEB8-CD34F3C665C9}" type="slidenum">
              <a:rPr lang="zh-CN" altLang="en-US" sz="1200"/>
              <a:pPr algn="r"/>
              <a:t>142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39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9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101448B-60B3-4E40-9CF9-5D5A875A16FD}" type="slidenum">
              <a:rPr lang="zh-CN" altLang="en-US" smtClean="0"/>
              <a:pPr/>
              <a:t>144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ln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•"/>
            </a:pPr>
            <a:r>
              <a:rPr lang="zh-CN" altLang="en-US" sz="2000">
                <a:latin typeface="宋体" pitchFamily="2" charset="-122"/>
                <a:ea typeface="宋体" pitchFamily="2" charset="-122"/>
              </a:rPr>
              <a:t>  </a:t>
            </a:r>
            <a:endParaRPr lang="zh-CN" altLang="en-US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ln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•"/>
            </a:pPr>
            <a:r>
              <a:rPr lang="zh-CN" altLang="en-US" sz="2000">
                <a:latin typeface="宋体" pitchFamily="2" charset="-122"/>
                <a:ea typeface="宋体" pitchFamily="2" charset="-122"/>
              </a:rPr>
              <a:t>  </a:t>
            </a:r>
            <a:endParaRPr lang="zh-CN" altLang="en-US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ln/>
        </p:spPr>
        <p:txBody>
          <a:bodyPr/>
          <a:lstStyle/>
          <a:p>
            <a:r>
              <a:rPr lang="zh-CN" altLang="en-US" sz="140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1400">
                <a:latin typeface="宋体" pitchFamily="2" charset="-122"/>
                <a:ea typeface="宋体" pitchFamily="2" charset="-122"/>
              </a:rPr>
              <a:t>C</a:t>
            </a:r>
            <a:r>
              <a:rPr lang="zh-CN" altLang="en-US" sz="1400">
                <a:latin typeface="宋体" pitchFamily="2" charset="-122"/>
                <a:ea typeface="宋体" pitchFamily="2" charset="-122"/>
              </a:rPr>
              <a:t>语言中，直接用字符数组来保存字符串，且用一个不会出现在串中的特殊字符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‵\0′</a:t>
            </a:r>
            <a:r>
              <a:rPr lang="zh-CN" altLang="en-US" sz="1400">
                <a:latin typeface="宋体" pitchFamily="2" charset="-122"/>
                <a:ea typeface="宋体" pitchFamily="2" charset="-122"/>
              </a:rPr>
              <a:t>在串值的尾部来表示串的结束。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ln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•"/>
            </a:pPr>
            <a:r>
              <a:rPr lang="zh-CN" altLang="en-US" sz="2000">
                <a:latin typeface="宋体" pitchFamily="2" charset="-122"/>
                <a:ea typeface="宋体" pitchFamily="2" charset="-122"/>
              </a:rPr>
              <a:t>  </a:t>
            </a:r>
            <a:endParaRPr lang="zh-CN" altLang="en-US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26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269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473C5DC-51E6-4555-89B7-F96F77E5A7DF}" type="slidenum">
              <a:rPr lang="zh-CN" altLang="en-US" sz="1200"/>
              <a:pPr algn="r"/>
              <a:t>16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ln/>
        </p:spPr>
        <p:txBody>
          <a:bodyPr/>
          <a:lstStyle/>
          <a:p>
            <a:r>
              <a:rPr lang="zh-CN" altLang="en-US" sz="1400">
                <a:latin typeface="宋体" pitchFamily="2" charset="-122"/>
                <a:ea typeface="宋体" pitchFamily="2" charset="-122"/>
              </a:rPr>
              <a:t>在每个关系中，元素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1400" baseline="-8000">
                <a:latin typeface="Times New Roman" pitchFamily="18" charset="0"/>
                <a:ea typeface="宋体" pitchFamily="2" charset="-122"/>
              </a:rPr>
              <a:t>j</a:t>
            </a:r>
            <a:r>
              <a:rPr lang="en-US" altLang="zh-CN" sz="1400" baseline="-4000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1400" baseline="-8000">
                <a:latin typeface="Times New Roman" pitchFamily="18" charset="0"/>
                <a:ea typeface="宋体" pitchFamily="2" charset="-122"/>
              </a:rPr>
              <a:t>j</a:t>
            </a:r>
            <a:r>
              <a:rPr lang="en-US" altLang="zh-CN" sz="1400" baseline="-4000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1400" baseline="-25000">
                <a:latin typeface="Times New Roman" pitchFamily="18" charset="0"/>
                <a:ea typeface="宋体" pitchFamily="2" charset="-122"/>
              </a:rPr>
              <a:t>…</a:t>
            </a:r>
            <a:r>
              <a:rPr lang="en-US" altLang="zh-CN" sz="1400" baseline="-8000">
                <a:latin typeface="Times New Roman" pitchFamily="18" charset="0"/>
                <a:ea typeface="宋体" pitchFamily="2" charset="-122"/>
              </a:rPr>
              <a:t>j</a:t>
            </a:r>
            <a:r>
              <a:rPr lang="en-US" altLang="zh-CN" sz="1400" baseline="-4000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140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14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≦</a:t>
            </a:r>
            <a:r>
              <a:rPr lang="en-US" altLang="zh-CN" sz="1400">
                <a:latin typeface="宋体" pitchFamily="2" charset="-122"/>
                <a:ea typeface="宋体" pitchFamily="2" charset="-122"/>
              </a:rPr>
              <a:t>j</a:t>
            </a:r>
            <a:r>
              <a:rPr lang="en-US" altLang="zh-CN" sz="1400" baseline="-25000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14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≦</a:t>
            </a:r>
            <a:r>
              <a:rPr lang="en-US" altLang="zh-CN" sz="1400">
                <a:latin typeface="宋体" pitchFamily="2" charset="-122"/>
                <a:ea typeface="宋体" pitchFamily="2" charset="-122"/>
              </a:rPr>
              <a:t>b</a:t>
            </a:r>
            <a:r>
              <a:rPr lang="en-US" altLang="zh-CN" sz="1400" baseline="-25000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1400">
                <a:latin typeface="宋体" pitchFamily="2" charset="-122"/>
                <a:ea typeface="宋体" pitchFamily="2" charset="-122"/>
              </a:rPr>
              <a:t>-2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sz="1400">
                <a:latin typeface="Times New Roman" pitchFamily="18" charset="0"/>
                <a:ea typeface="宋体" pitchFamily="2" charset="-122"/>
              </a:rPr>
              <a:t>都有一个直接后继</a:t>
            </a:r>
            <a:r>
              <a:rPr lang="zh-CN" altLang="en-US" sz="1400">
                <a:latin typeface="宋体" pitchFamily="2" charset="-122"/>
                <a:ea typeface="宋体" pitchFamily="2" charset="-122"/>
              </a:rPr>
              <a:t>。因此，就单个关系而言，这</a:t>
            </a:r>
            <a:r>
              <a:rPr lang="en-US" altLang="zh-CN" sz="1400" b="1">
                <a:latin typeface="Times New Roman" pitchFamily="18" charset="0"/>
                <a:ea typeface="宋体" pitchFamily="2" charset="-122"/>
              </a:rPr>
              <a:t>n</a:t>
            </a:r>
            <a:r>
              <a:rPr lang="zh-CN" altLang="en-US" sz="1400" b="1">
                <a:latin typeface="宋体" pitchFamily="2" charset="-122"/>
                <a:ea typeface="宋体" pitchFamily="2" charset="-122"/>
              </a:rPr>
              <a:t>个关系仍是线性表</a:t>
            </a:r>
            <a:r>
              <a:rPr lang="zh-CN" altLang="en-US" sz="1400">
                <a:latin typeface="宋体" pitchFamily="2" charset="-122"/>
                <a:ea typeface="宋体" pitchFamily="2" charset="-122"/>
              </a:rPr>
              <a:t>。</a:t>
            </a:r>
          </a:p>
          <a:p>
            <a:r>
              <a:rPr lang="zh-CN" altLang="en-US" sz="1400">
                <a:latin typeface="宋体" pitchFamily="2" charset="-122"/>
                <a:ea typeface="宋体" pitchFamily="2" charset="-122"/>
              </a:rPr>
              <a:t>显然当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n=1</a:t>
            </a:r>
            <a:r>
              <a:rPr lang="zh-CN" altLang="en-US" sz="1400">
                <a:latin typeface="Times New Roman" pitchFamily="18" charset="0"/>
                <a:ea typeface="宋体" pitchFamily="2" charset="-122"/>
              </a:rPr>
              <a:t>时</a:t>
            </a:r>
            <a:r>
              <a:rPr lang="zh-CN" altLang="en-US" sz="140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140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n</a:t>
            </a:r>
            <a:r>
              <a:rPr lang="zh-CN" altLang="en-US" sz="1400">
                <a:latin typeface="Times New Roman" pitchFamily="18" charset="0"/>
                <a:ea typeface="宋体" pitchFamily="2" charset="-122"/>
              </a:rPr>
              <a:t>维数组就退化为定长的线性表</a:t>
            </a:r>
            <a:r>
              <a:rPr lang="zh-CN" altLang="en-US" sz="1400">
                <a:latin typeface="宋体" pitchFamily="2" charset="-122"/>
                <a:ea typeface="宋体" pitchFamily="2" charset="-122"/>
              </a:rPr>
              <a:t>。反之，</a:t>
            </a:r>
            <a:r>
              <a:rPr lang="zh-CN" altLang="en-US" sz="140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n</a:t>
            </a:r>
            <a:r>
              <a:rPr lang="zh-CN" altLang="en-US" sz="1400">
                <a:latin typeface="Times New Roman" pitchFamily="18" charset="0"/>
                <a:ea typeface="宋体" pitchFamily="2" charset="-122"/>
              </a:rPr>
              <a:t>维数组也可以看成是线性表的推广</a:t>
            </a:r>
            <a:r>
              <a:rPr lang="zh-CN" altLang="en-US" sz="1400">
                <a:latin typeface="宋体" pitchFamily="2" charset="-122"/>
                <a:ea typeface="宋体" pitchFamily="2" charset="-122"/>
              </a:rPr>
              <a:t>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ln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•"/>
            </a:pPr>
            <a:r>
              <a:rPr lang="zh-CN" altLang="en-US" sz="2000">
                <a:latin typeface="宋体" pitchFamily="2" charset="-122"/>
                <a:ea typeface="宋体" pitchFamily="2" charset="-122"/>
              </a:rPr>
              <a:t>  </a:t>
            </a:r>
            <a:endParaRPr lang="zh-CN" altLang="en-US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ln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•"/>
            </a:pPr>
            <a:r>
              <a:rPr lang="zh-CN" altLang="en-US" sz="2000">
                <a:latin typeface="宋体" pitchFamily="2" charset="-122"/>
                <a:ea typeface="宋体" pitchFamily="2" charset="-122"/>
              </a:rPr>
              <a:t>  </a:t>
            </a:r>
            <a:endParaRPr lang="zh-CN" altLang="en-US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ln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•"/>
            </a:pPr>
            <a:r>
              <a:rPr lang="zh-CN" altLang="en-US" sz="2000">
                <a:latin typeface="宋体" pitchFamily="2" charset="-122"/>
                <a:ea typeface="宋体" pitchFamily="2" charset="-122"/>
              </a:rPr>
              <a:t>  </a:t>
            </a:r>
            <a:endParaRPr lang="zh-CN" altLang="en-US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371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89319E4-F40A-4C5E-B4AA-EDD35F48D6CA}" type="slidenum">
              <a:rPr lang="zh-CN" altLang="en-US" sz="1200"/>
              <a:pPr algn="r"/>
              <a:t>17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47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474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DE2107E-2EFA-43E5-A9FB-E3B642029F82}" type="slidenum">
              <a:rPr lang="zh-CN" altLang="en-US" sz="1200"/>
              <a:pPr algn="r"/>
              <a:t>18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576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C9B857C-BCF4-40C1-BCA8-F9C22FAAC0FA}" type="slidenum">
              <a:rPr lang="zh-CN" altLang="en-US" sz="1200"/>
              <a:pPr algn="r"/>
              <a:t>38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678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678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83E05EF-0C8B-4206-9EB8-D9D41883A2F5}" type="slidenum">
              <a:rPr lang="zh-CN" altLang="en-US" sz="1200"/>
              <a:pPr algn="r"/>
              <a:t>39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78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781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A25BCE5-B61B-4837-8BF3-9F8827FD43B2}" type="slidenum">
              <a:rPr lang="zh-CN" altLang="en-US" sz="1200"/>
              <a:pPr algn="r"/>
              <a:t>40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88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883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58973F5-1CA2-4A03-9C0E-484224EF0504}" type="slidenum">
              <a:rPr lang="zh-CN" altLang="en-US" sz="1200"/>
              <a:pPr algn="r"/>
              <a:t>41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98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986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EF05F74-221D-4FA3-9233-90ACC1188128}" type="slidenum">
              <a:rPr lang="zh-CN" altLang="en-US" sz="1200"/>
              <a:pPr algn="r"/>
              <a:t>42</a:t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>
            <a:spLocks noGrp="1"/>
          </p:cNvSpPr>
          <p:nvPr>
            <p:ph type="title"/>
          </p:nvPr>
        </p:nvSpPr>
        <p:spPr bwMode="auto">
          <a:xfrm>
            <a:off x="1000100" y="274638"/>
            <a:ext cx="71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 bwMode="auto">
          <a:xfrm>
            <a:off x="1000100" y="1600200"/>
            <a:ext cx="7143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marL="0" indent="0" algn="l">
              <a:buClr>
                <a:srgbClr val="008000"/>
              </a:buClr>
              <a:buFont typeface="Wingdings" pitchFamily="2" charset="2"/>
              <a:buChar char="F"/>
              <a:defRPr sz="2800">
                <a:solidFill>
                  <a:schemeClr val="tx1"/>
                </a:solidFill>
                <a:latin typeface="+mn-lt"/>
                <a:ea typeface="楷体" pitchFamily="49" charset="-122"/>
              </a:defRPr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124B1-4FF2-4431-8B76-BAAB5AB091D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>
          <a:xfrm>
            <a:off x="0" y="6572250"/>
            <a:ext cx="528638" cy="285750"/>
          </a:xfrm>
          <a:prstGeom prst="rect">
            <a:avLst/>
          </a:prstGeom>
        </p:spPr>
        <p:txBody>
          <a:bodyPr anchor="ctr"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CCFFFF"/>
                </a:solidFill>
                <a:latin typeface="+mn-lt"/>
                <a:ea typeface="+mn-ea"/>
              </a:rPr>
              <a:t>CHS</a:t>
            </a:r>
            <a:endParaRPr lang="en-US" altLang="zh-CN" sz="1050" dirty="0">
              <a:solidFill>
                <a:srgbClr val="CCFFFF"/>
              </a:solidFill>
              <a:latin typeface="+mn-lt"/>
              <a:ea typeface="+mn-ea"/>
            </a:endParaRPr>
          </a:p>
        </p:txBody>
      </p:sp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1071538" y="274638"/>
            <a:ext cx="70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idx="1"/>
          </p:nvPr>
        </p:nvSpPr>
        <p:spPr bwMode="auto">
          <a:xfrm>
            <a:off x="1071538" y="1600200"/>
            <a:ext cx="7072362" cy="454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marL="0" indent="0" algn="l">
              <a:buClr>
                <a:srgbClr val="008000"/>
              </a:buClr>
              <a:buFont typeface="Wingdings" pitchFamily="2" charset="2"/>
              <a:buChar char="F"/>
              <a:defRPr sz="2800">
                <a:solidFill>
                  <a:schemeClr val="tx1"/>
                </a:solidFill>
                <a:latin typeface="+mn-lt"/>
                <a:ea typeface="楷体" pitchFamily="49" charset="-122"/>
              </a:defRPr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31200" y="6350000"/>
            <a:ext cx="384175" cy="174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419BB-E17F-4A68-8340-27658F7866D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58A60-726B-4577-BBA4-726D6167C30E}" type="datetime1">
              <a:rPr lang="zh-CN" altLang="en-US" smtClean="0"/>
              <a:pPr>
                <a:defRPr/>
              </a:pPr>
              <a:t>2023/10/11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42E04A-5154-4F62-B4F4-FA1AE41F76E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81609-DC72-4812-B8F9-6EB3393B5886}" type="datetime1">
              <a:rPr lang="zh-CN" altLang="en-US" smtClean="0"/>
              <a:pPr>
                <a:defRPr/>
              </a:pPr>
              <a:t>2023/10/11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C1CFFA-9162-4795-A94E-2747091806D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49AC4-BEA7-4D10-A98B-ECBB9056060F}" type="datetime1">
              <a:rPr lang="zh-CN" altLang="en-US" smtClean="0"/>
              <a:pPr>
                <a:defRPr/>
              </a:pPr>
              <a:t>2023/10/11</a:t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272B6B-AA1D-4887-8599-80B6176056D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百度云同步盘\厦大\教学\本人教学\蓝天背景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1982" cy="6858000"/>
          </a:xfrm>
          <a:prstGeom prst="rect">
            <a:avLst/>
          </a:prstGeom>
          <a:noFill/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>
          <a:xfrm>
            <a:off x="0" y="6572250"/>
            <a:ext cx="528638" cy="285750"/>
          </a:xfrm>
          <a:prstGeom prst="rect">
            <a:avLst/>
          </a:prstGeom>
        </p:spPr>
        <p:txBody>
          <a:bodyPr anchor="ctr"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CCFFFF"/>
                </a:solidFill>
                <a:latin typeface="+mn-lt"/>
                <a:ea typeface="+mn-ea"/>
              </a:rPr>
              <a:t>CHS</a:t>
            </a:r>
            <a:endParaRPr lang="en-US" altLang="zh-CN" sz="1050" dirty="0">
              <a:solidFill>
                <a:srgbClr val="CCFFFF"/>
              </a:solidFill>
              <a:latin typeface="+mn-lt"/>
              <a:ea typeface="+mn-ea"/>
            </a:endParaRPr>
          </a:p>
        </p:txBody>
      </p:sp>
      <p:sp>
        <p:nvSpPr>
          <p:cNvPr id="5124" name="标题占位符 1"/>
          <p:cNvSpPr>
            <a:spLocks noGrp="1"/>
          </p:cNvSpPr>
          <p:nvPr>
            <p:ph type="title"/>
          </p:nvPr>
        </p:nvSpPr>
        <p:spPr bwMode="auto">
          <a:xfrm>
            <a:off x="1000125" y="274638"/>
            <a:ext cx="7143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000125" y="1600200"/>
            <a:ext cx="71437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8188" y="6357938"/>
            <a:ext cx="384175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0800" rIns="91440" bIns="10800" numCol="1" anchor="ctr" anchorCtr="1" compatLnSpc="1">
            <a:prstTxWarp prst="textNoShape">
              <a:avLst/>
            </a:prstTxWarp>
            <a:spAutoFit/>
          </a:bodyPr>
          <a:lstStyle>
            <a:lvl1pPr algn="ctr">
              <a:defRPr sz="1000">
                <a:solidFill>
                  <a:srgbClr val="008000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30FAFE8-2775-40FE-A453-71EB822CC368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rgbClr val="008000"/>
        </a:buClr>
        <a:buFont typeface="Wingdings" pitchFamily="2" charset="2"/>
        <a:buChar char="F"/>
        <a:defRPr sz="2800" b="1">
          <a:solidFill>
            <a:schemeClr val="tx1"/>
          </a:solidFill>
          <a:latin typeface="+mn-lt"/>
          <a:ea typeface="楷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" Target="slide9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6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数据结构与算法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b="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Data Structures and Algorithms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419BB-E17F-4A68-8340-27658F7866D1}" type="slidenum">
              <a:rPr lang="zh-CN" altLang="en-US" smtClean="0"/>
              <a:pPr>
                <a:defRPr/>
              </a:pPr>
              <a:t>1</a:t>
            </a:fld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979992" y="1714496"/>
            <a:ext cx="2520000" cy="1800000"/>
            <a:chOff x="242211" y="63479"/>
            <a:chExt cx="2865855" cy="1910764"/>
          </a:xfrm>
          <a:solidFill>
            <a:srgbClr val="006600"/>
          </a:solidFill>
        </p:grpSpPr>
        <p:sp>
          <p:nvSpPr>
            <p:cNvPr id="15" name="圆角矩形 14"/>
            <p:cNvSpPr/>
            <p:nvPr/>
          </p:nvSpPr>
          <p:spPr>
            <a:xfrm>
              <a:off x="242211" y="63479"/>
              <a:ext cx="2865855" cy="191076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圆角矩形 4"/>
            <p:cNvSpPr/>
            <p:nvPr/>
          </p:nvSpPr>
          <p:spPr>
            <a:xfrm>
              <a:off x="335487" y="156755"/>
              <a:ext cx="2679303" cy="172421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t" anchorCtr="0">
              <a:noAutofit/>
            </a:bodyPr>
            <a:lstStyle/>
            <a:p>
              <a:pPr lvl="0" algn="ctr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sz="2400" b="1" kern="1200" dirty="0">
                  <a:solidFill>
                    <a:schemeClr val="bg1"/>
                  </a:solidFill>
                  <a:latin typeface="楷体" pitchFamily="49" charset="-122"/>
                  <a:ea typeface="楷体" pitchFamily="49" charset="-122"/>
                </a:rPr>
                <a:t>线性表概念</a:t>
              </a:r>
            </a:p>
            <a:p>
              <a:pPr algn="ctr" defTabSz="1066800">
                <a:spcAft>
                  <a:spcPts val="0"/>
                </a:spcAft>
              </a:pPr>
              <a:r>
                <a:rPr lang="zh-CN" sz="2400" b="1" kern="1200" dirty="0">
                  <a:solidFill>
                    <a:schemeClr val="bg1"/>
                  </a:solidFill>
                  <a:latin typeface="楷体" pitchFamily="49" charset="-122"/>
                  <a:ea typeface="楷体" pitchFamily="49" charset="-122"/>
                </a:rPr>
                <a:t>顺序表</a:t>
              </a:r>
              <a:endParaRPr lang="en-US" altLang="zh-CN" sz="2400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572000" y="1726232"/>
            <a:ext cx="2520000" cy="1800000"/>
            <a:chOff x="3381061" y="86938"/>
            <a:chExt cx="2865855" cy="1910764"/>
          </a:xfrm>
          <a:gradFill>
            <a:gsLst>
              <a:gs pos="0">
                <a:srgbClr val="FFFFCC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grpSpPr>
        <p:sp>
          <p:nvSpPr>
            <p:cNvPr id="13" name="圆角矩形 12"/>
            <p:cNvSpPr/>
            <p:nvPr/>
          </p:nvSpPr>
          <p:spPr>
            <a:xfrm>
              <a:off x="3381061" y="86938"/>
              <a:ext cx="2865855" cy="191076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圆角矩形 6">
              <a:hlinkClick r:id="rId2" action="ppaction://hlinksldjump"/>
            </p:cNvPr>
            <p:cNvSpPr/>
            <p:nvPr/>
          </p:nvSpPr>
          <p:spPr>
            <a:xfrm>
              <a:off x="3474337" y="180214"/>
              <a:ext cx="2679303" cy="172421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t" anchorCtr="0">
              <a:noAutofit/>
            </a:bodyPr>
            <a:lstStyle/>
            <a:p>
              <a:pPr lvl="0" algn="ctr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sz="2400" b="1" kern="1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链表</a:t>
              </a:r>
              <a:endParaRPr lang="en-US" altLang="zh-CN" sz="2400" b="1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ctr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线性链表</a:t>
              </a:r>
              <a:endParaRPr lang="zh-CN" sz="2400" b="1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ctr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sz="2400" b="1" kern="1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循环链表</a:t>
              </a:r>
              <a:endParaRPr lang="en-US" altLang="zh-CN" sz="2400" b="1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ctr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sz="2400" b="1" kern="1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双向链表</a:t>
              </a:r>
              <a:endParaRPr lang="en-US" altLang="zh-CN" sz="2400" b="1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979992" y="3947128"/>
            <a:ext cx="2520000" cy="1800000"/>
            <a:chOff x="242211" y="2278057"/>
            <a:chExt cx="2865855" cy="1910764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grpSpPr>
        <p:sp>
          <p:nvSpPr>
            <p:cNvPr id="11" name="圆角矩形 10"/>
            <p:cNvSpPr/>
            <p:nvPr/>
          </p:nvSpPr>
          <p:spPr>
            <a:xfrm>
              <a:off x="242211" y="2278057"/>
              <a:ext cx="2865855" cy="191076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圆角矩形 8">
              <a:hlinkClick r:id="rId3" action="ppaction://hlinksldjump"/>
            </p:cNvPr>
            <p:cNvSpPr/>
            <p:nvPr/>
          </p:nvSpPr>
          <p:spPr>
            <a:xfrm>
              <a:off x="335487" y="2371333"/>
              <a:ext cx="2679303" cy="172421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t" anchorCtr="0">
              <a:noAutofit/>
            </a:bodyPr>
            <a:lstStyle/>
            <a:p>
              <a:pPr lvl="0" algn="ctr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sz="2400" b="1" kern="1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栈</a:t>
              </a:r>
              <a:r>
                <a:rPr lang="zh-CN" altLang="en-US" sz="2400" b="1" kern="1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及栈的应用</a:t>
              </a:r>
              <a:endParaRPr lang="en-US" altLang="zh-CN" sz="2400" b="1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ctr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sz="2400" b="1" kern="1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队列</a:t>
              </a:r>
              <a:endParaRPr lang="en-US" altLang="zh-CN" sz="2400" b="1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ctr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循环队列</a:t>
              </a:r>
              <a:endParaRPr lang="en-US" altLang="zh-CN" sz="2400" b="1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572000" y="3911020"/>
            <a:ext cx="2520000" cy="1800000"/>
            <a:chOff x="3392791" y="2260003"/>
            <a:chExt cx="2865855" cy="1946872"/>
          </a:xfr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grpSpPr>
        <p:sp>
          <p:nvSpPr>
            <p:cNvPr id="9" name="圆角矩形 8"/>
            <p:cNvSpPr/>
            <p:nvPr/>
          </p:nvSpPr>
          <p:spPr>
            <a:xfrm>
              <a:off x="3392791" y="2260003"/>
              <a:ext cx="2865855" cy="1946872"/>
            </a:xfrm>
            <a:prstGeom prst="roundRect">
              <a:avLst/>
            </a:prstGeom>
            <a:solidFill>
              <a:srgbClr val="3333F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圆角矩形 10">
              <a:hlinkClick r:id="rId4" action="ppaction://hlinksldjump"/>
            </p:cNvPr>
            <p:cNvSpPr/>
            <p:nvPr/>
          </p:nvSpPr>
          <p:spPr>
            <a:xfrm>
              <a:off x="3487829" y="2355041"/>
              <a:ext cx="2675779" cy="1756796"/>
            </a:xfrm>
            <a:prstGeom prst="rect">
              <a:avLst/>
            </a:prstGeom>
            <a:solidFill>
              <a:srgbClr val="3333FF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algn="ctr" defTabSz="1066800">
                <a:spcAft>
                  <a:spcPts val="0"/>
                </a:spcAft>
              </a:pPr>
              <a:r>
                <a:rPr lang="zh-CN" altLang="en-US" sz="2400" b="1" dirty="0">
                  <a:solidFill>
                    <a:schemeClr val="bg1"/>
                  </a:solidFill>
                  <a:ea typeface="楷体" pitchFamily="49" charset="-122"/>
                </a:rPr>
                <a:t>串</a:t>
              </a:r>
              <a:endParaRPr lang="en-US" altLang="zh-CN" sz="2400" b="1" dirty="0">
                <a:solidFill>
                  <a:schemeClr val="bg1"/>
                </a:solidFill>
                <a:ea typeface="楷体" pitchFamily="49" charset="-122"/>
              </a:endParaRPr>
            </a:p>
            <a:p>
              <a:pPr lvl="0" algn="ctr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400" b="1" dirty="0">
                  <a:solidFill>
                    <a:schemeClr val="bg1"/>
                  </a:solidFill>
                  <a:ea typeface="楷体" pitchFamily="49" charset="-122"/>
                </a:rPr>
                <a:t>数组</a:t>
              </a:r>
              <a:endParaRPr lang="en-US" altLang="zh-CN" sz="2400" b="1" dirty="0">
                <a:solidFill>
                  <a:schemeClr val="bg1"/>
                </a:solidFill>
                <a:ea typeface="楷体" pitchFamily="49" charset="-122"/>
              </a:endParaRPr>
            </a:p>
            <a:p>
              <a:pPr lvl="0" algn="ctr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400" b="1" dirty="0">
                  <a:solidFill>
                    <a:schemeClr val="bg1"/>
                  </a:solidFill>
                  <a:ea typeface="楷体" pitchFamily="49" charset="-122"/>
                </a:rPr>
                <a:t>广义表</a:t>
              </a:r>
              <a:endParaRPr lang="en-US" altLang="zh-CN" sz="2400" b="1" dirty="0">
                <a:solidFill>
                  <a:schemeClr val="bg1"/>
                </a:solidFill>
                <a:ea typeface="楷体" pitchFamily="49" charset="-122"/>
              </a:endParaRPr>
            </a:p>
          </p:txBody>
        </p:sp>
      </p:grpSp>
      <p:grpSp>
        <p:nvGrpSpPr>
          <p:cNvPr id="17" name="组合 5"/>
          <p:cNvGrpSpPr>
            <a:grpSpLocks/>
          </p:cNvGrpSpPr>
          <p:nvPr/>
        </p:nvGrpSpPr>
        <p:grpSpPr bwMode="auto">
          <a:xfrm>
            <a:off x="3846380" y="3060570"/>
            <a:ext cx="1440000" cy="1440000"/>
            <a:chOff x="2434828" y="401"/>
            <a:chExt cx="1226343" cy="1226343"/>
          </a:xfrm>
        </p:grpSpPr>
        <p:sp>
          <p:nvSpPr>
            <p:cNvPr id="18" name="椭圆 17"/>
            <p:cNvSpPr/>
            <p:nvPr/>
          </p:nvSpPr>
          <p:spPr>
            <a:xfrm>
              <a:off x="2434828" y="401"/>
              <a:ext cx="1226343" cy="1226343"/>
            </a:xfrm>
            <a:prstGeom prst="ellipse">
              <a:avLst/>
            </a:prstGeom>
            <a:gradFill rotWithShape="0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9" name="椭圆 4"/>
            <p:cNvSpPr/>
            <p:nvPr/>
          </p:nvSpPr>
          <p:spPr>
            <a:xfrm>
              <a:off x="2613670" y="179243"/>
              <a:ext cx="868660" cy="8686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" rIns="45720" spcCol="1270" anchor="ctr"/>
            <a:lstStyle/>
            <a:p>
              <a:pPr algn="ctr" defTabSz="1600200">
                <a:spcAft>
                  <a:spcPts val="0"/>
                </a:spcAft>
                <a:defRPr/>
              </a:pPr>
              <a:r>
                <a:rPr lang="zh-CN" altLang="en-US" sz="4000" b="1" dirty="0">
                  <a:solidFill>
                    <a:srgbClr val="FFFF00"/>
                  </a:solidFill>
                  <a:latin typeface="楷体" pitchFamily="49" charset="-122"/>
                  <a:ea typeface="楷体" pitchFamily="49" charset="-122"/>
                </a:rPr>
                <a:t>表</a:t>
              </a:r>
              <a:endParaRPr lang="en-US" altLang="zh-CN" sz="4000" b="1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 defTabSz="1600200"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FFFF00"/>
                  </a:solidFill>
                  <a:ea typeface="楷体" pitchFamily="49" charset="-122"/>
                </a:rPr>
                <a:t>Lists</a:t>
              </a:r>
              <a:endParaRPr lang="zh-CN" altLang="en-US" sz="2400" b="1" dirty="0">
                <a:solidFill>
                  <a:srgbClr val="FFFF00"/>
                </a:solidFill>
                <a:ea typeface="楷体" pitchFamily="49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259632" y="1899989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顺序表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92280" y="216004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链表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59632" y="4091588"/>
            <a:ext cx="720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栈与队列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92280" y="3717032"/>
            <a:ext cx="720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串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数组广义表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顺序表基本操作</a:t>
            </a: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marL="450850" indent="-450850"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8000"/>
                </a:solidFill>
              </a:rPr>
              <a:t>(1)</a:t>
            </a:r>
            <a:r>
              <a:rPr lang="zh-CN" altLang="en-US"/>
              <a:t>构造一个空的顺序表；</a:t>
            </a:r>
          </a:p>
          <a:p>
            <a:pPr marL="450850" indent="-450850"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8000"/>
                </a:solidFill>
              </a:rPr>
              <a:t>(2)</a:t>
            </a:r>
            <a:r>
              <a:rPr lang="zh-CN" altLang="en-US"/>
              <a:t>输出顺序表中所有数据元素的值；</a:t>
            </a:r>
          </a:p>
          <a:p>
            <a:pPr marL="450850" indent="-450850"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8000"/>
                </a:solidFill>
              </a:rPr>
              <a:t>(3)</a:t>
            </a:r>
            <a:r>
              <a:rPr lang="zh-CN" altLang="en-US"/>
              <a:t>在第</a:t>
            </a:r>
            <a:r>
              <a:rPr lang="en-US" altLang="zh-CN"/>
              <a:t>i</a:t>
            </a:r>
            <a:r>
              <a:rPr lang="zh-CN" altLang="en-US"/>
              <a:t>个数据元素之前插入</a:t>
            </a:r>
            <a:r>
              <a:rPr lang="en-US" altLang="zh-CN"/>
              <a:t>1</a:t>
            </a:r>
            <a:r>
              <a:rPr lang="zh-CN" altLang="en-US"/>
              <a:t>个数据元素</a:t>
            </a:r>
            <a:r>
              <a:rPr lang="en-US" altLang="zh-CN"/>
              <a:t>;</a:t>
            </a:r>
            <a:endParaRPr lang="zh-CN" altLang="en-US"/>
          </a:p>
          <a:p>
            <a:pPr marL="450850" indent="-450850"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8000"/>
                </a:solidFill>
              </a:rPr>
              <a:t>(4)</a:t>
            </a:r>
            <a:r>
              <a:rPr lang="zh-CN" altLang="en-US"/>
              <a:t>查找数据元素值</a:t>
            </a:r>
            <a:r>
              <a:rPr lang="en-US" altLang="zh-CN"/>
              <a:t>≥e</a:t>
            </a:r>
            <a:r>
              <a:rPr lang="zh-CN" altLang="en-US"/>
              <a:t>的数据元素</a:t>
            </a:r>
            <a:r>
              <a:rPr lang="en-US" altLang="zh-CN"/>
              <a:t>;</a:t>
            </a:r>
          </a:p>
          <a:p>
            <a:pPr marL="450850" indent="-450850"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8000"/>
                </a:solidFill>
              </a:rPr>
              <a:t>(6)</a:t>
            </a:r>
            <a:r>
              <a:rPr lang="zh-CN" altLang="en-US"/>
              <a:t>删除顺序表中的第</a:t>
            </a:r>
            <a:r>
              <a:rPr lang="en-US" altLang="zh-CN"/>
              <a:t>i</a:t>
            </a:r>
            <a:r>
              <a:rPr lang="zh-CN" altLang="en-US"/>
              <a:t>个数据元素；</a:t>
            </a:r>
          </a:p>
          <a:p>
            <a:pPr marL="450850" indent="-450850"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8000"/>
                </a:solidFill>
              </a:rPr>
              <a:t>(7)</a:t>
            </a:r>
            <a:r>
              <a:rPr lang="zh-CN" altLang="en-US"/>
              <a:t>判断顺序表是否为空表；</a:t>
            </a:r>
          </a:p>
          <a:p>
            <a:pPr marL="450850" indent="-450850"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8000"/>
                </a:solidFill>
              </a:rPr>
              <a:t>(8)</a:t>
            </a:r>
            <a:r>
              <a:rPr lang="zh-CN" altLang="en-US"/>
              <a:t>销毁顺序表。</a:t>
            </a:r>
            <a:endParaRPr lang="en-US" altLang="zh-CN"/>
          </a:p>
        </p:txBody>
      </p:sp>
      <p:sp>
        <p:nvSpPr>
          <p:cNvPr id="1536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387B412-5134-4CB8-B00F-8DDD1E1EB340}" type="slidenum">
              <a:rPr lang="zh-CN" altLang="en-US" smtClean="0">
                <a:ea typeface="宋体" charset="-122"/>
              </a:rPr>
              <a:pPr/>
              <a:t>10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dirty="0"/>
              <a:t>迷宫问题</a:t>
            </a:r>
            <a:endParaRPr lang="en-US" altLang="zh-CN" dirty="0"/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bIns="108000"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Times New Roman" pitchFamily="18" charset="0"/>
              </a:rPr>
              <a:t>根据</a:t>
            </a:r>
            <a:r>
              <a:rPr lang="en-US" altLang="zh-CN" sz="2000" dirty="0">
                <a:solidFill>
                  <a:srgbClr val="008000"/>
                </a:solidFill>
                <a:latin typeface="Times New Roman" pitchFamily="18" charset="0"/>
              </a:rPr>
              <a:t>k</a:t>
            </a:r>
            <a:r>
              <a:rPr lang="zh-CN" altLang="en-US" sz="2000" dirty="0">
                <a:solidFill>
                  <a:srgbClr val="008000"/>
                </a:solidFill>
                <a:latin typeface="Times New Roman" pitchFamily="18" charset="0"/>
              </a:rPr>
              <a:t>值进行相关处理</a:t>
            </a:r>
            <a:endParaRPr lang="en-US" altLang="zh-CN" sz="2000" dirty="0">
              <a:solidFill>
                <a:srgbClr val="008000"/>
              </a:solidFill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	switch(k)</a:t>
            </a:r>
            <a:r>
              <a:rPr lang="zh-CN" altLang="en-US" sz="2000" dirty="0">
                <a:latin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	case 9:</a:t>
            </a:r>
            <a:r>
              <a:rPr lang="zh-CN" altLang="en-US" sz="2000" dirty="0">
                <a:latin typeface="Times New Roman" pitchFamily="18" charset="0"/>
              </a:rPr>
              <a:t>  </a:t>
            </a:r>
            <a:r>
              <a:rPr lang="en-US" altLang="zh-CN" sz="2000" dirty="0" err="1">
                <a:latin typeface="Times New Roman" pitchFamily="18" charset="0"/>
              </a:rPr>
              <a:t>PushMaze</a:t>
            </a:r>
            <a:r>
              <a:rPr lang="en-US" altLang="zh-CN" sz="2000" dirty="0">
                <a:latin typeface="Times New Roman" pitchFamily="18" charset="0"/>
              </a:rPr>
              <a:t>(S,</a:t>
            </a:r>
            <a:r>
              <a:rPr lang="zh-CN" altLang="en-US" sz="2000" dirty="0">
                <a:latin typeface="Times New Roman" pitchFamily="18" charset="0"/>
              </a:rPr>
              <a:t> 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</a:rPr>
              <a:t>,</a:t>
            </a:r>
            <a:r>
              <a:rPr lang="zh-CN" altLang="en-US" sz="2000" dirty="0">
                <a:latin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</a:rPr>
              <a:t>j);</a:t>
            </a:r>
            <a:r>
              <a:rPr lang="zh-CN" altLang="en-US" sz="2000" dirty="0">
                <a:latin typeface="Times New Roman" pitchFamily="18" charset="0"/>
              </a:rPr>
              <a:t> </a:t>
            </a:r>
            <a:r>
              <a:rPr lang="en-US" altLang="zh-CN" sz="2000" dirty="0" err="1">
                <a:latin typeface="Times New Roman" pitchFamily="18" charset="0"/>
              </a:rPr>
              <a:t>PrintPath</a:t>
            </a:r>
            <a:r>
              <a:rPr lang="en-US" altLang="zh-CN" sz="2000" dirty="0">
                <a:latin typeface="Times New Roman" pitchFamily="18" charset="0"/>
              </a:rPr>
              <a:t>(S);</a:t>
            </a:r>
            <a:r>
              <a:rPr lang="zh-CN" altLang="en-US" sz="2000" dirty="0">
                <a:latin typeface="Times New Roman" pitchFamily="18" charset="0"/>
              </a:rPr>
              <a:t> 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</a:rPr>
              <a:t>=j=0;</a:t>
            </a:r>
            <a:r>
              <a:rPr lang="zh-CN" altLang="en-US" sz="2000" dirty="0">
                <a:latin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Times New Roman" pitchFamily="18" charset="0"/>
              </a:rPr>
              <a:t>到达出口</a:t>
            </a:r>
            <a:endParaRPr lang="en-US" altLang="zh-CN" sz="2000" dirty="0">
              <a:solidFill>
                <a:srgbClr val="008000"/>
              </a:solidFill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	case 2:</a:t>
            </a:r>
            <a:r>
              <a:rPr lang="zh-CN" altLang="en-US" sz="2000" dirty="0">
                <a:latin typeface="Times New Roman" pitchFamily="18" charset="0"/>
              </a:rPr>
              <a:t>  </a:t>
            </a:r>
            <a:r>
              <a:rPr lang="en-US" altLang="zh-CN" sz="2000" dirty="0" err="1">
                <a:latin typeface="Times New Roman" pitchFamily="18" charset="0"/>
              </a:rPr>
              <a:t>PushMaze</a:t>
            </a:r>
            <a:r>
              <a:rPr lang="en-US" altLang="zh-CN" sz="2000" dirty="0">
                <a:latin typeface="Times New Roman" pitchFamily="18" charset="0"/>
              </a:rPr>
              <a:t>(S,</a:t>
            </a:r>
            <a:r>
              <a:rPr lang="zh-CN" altLang="en-US" sz="2000" dirty="0">
                <a:latin typeface="Times New Roman" pitchFamily="18" charset="0"/>
              </a:rPr>
              <a:t> 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</a:rPr>
              <a:t>,</a:t>
            </a:r>
            <a:r>
              <a:rPr lang="zh-CN" altLang="en-US" sz="2000" dirty="0">
                <a:latin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</a:rPr>
              <a:t>j);</a:t>
            </a:r>
            <a:r>
              <a:rPr lang="zh-CN" altLang="en-US" sz="2000" dirty="0">
                <a:latin typeface="Times New Roman" pitchFamily="18" charset="0"/>
              </a:rPr>
              <a:t>  </a:t>
            </a:r>
            <a:r>
              <a:rPr lang="en-US" altLang="zh-CN" sz="2000" dirty="0">
                <a:latin typeface="Times New Roman" pitchFamily="18" charset="0"/>
              </a:rPr>
              <a:t>Maze[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</a:rPr>
              <a:t>][j]=2;</a:t>
            </a:r>
            <a:r>
              <a:rPr lang="zh-CN" altLang="en-US" sz="2000" dirty="0">
                <a:latin typeface="Times New Roman" pitchFamily="18" charset="0"/>
              </a:rPr>
              <a:t>  </a:t>
            </a:r>
            <a:r>
              <a:rPr lang="en-US" altLang="zh-CN" sz="2000" dirty="0">
                <a:latin typeface="Times New Roman" pitchFamily="18" charset="0"/>
              </a:rPr>
              <a:t>++j;</a:t>
            </a:r>
            <a:r>
              <a:rPr lang="zh-CN" altLang="en-US" sz="2000" dirty="0">
                <a:latin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Times New Roman" pitchFamily="18" charset="0"/>
              </a:rPr>
              <a:t>右移</a:t>
            </a:r>
            <a:endParaRPr lang="en-US" altLang="zh-CN" sz="2000" dirty="0">
              <a:solidFill>
                <a:srgbClr val="008000"/>
              </a:solidFill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	case 3:</a:t>
            </a:r>
            <a:r>
              <a:rPr lang="zh-CN" altLang="en-US" sz="2000" dirty="0">
                <a:latin typeface="Times New Roman" pitchFamily="18" charset="0"/>
              </a:rPr>
              <a:t>  </a:t>
            </a:r>
            <a:r>
              <a:rPr lang="en-US" altLang="zh-CN" sz="2000" dirty="0" err="1">
                <a:latin typeface="Times New Roman" pitchFamily="18" charset="0"/>
              </a:rPr>
              <a:t>PushMaze</a:t>
            </a:r>
            <a:r>
              <a:rPr lang="en-US" altLang="zh-CN" sz="2000" dirty="0">
                <a:latin typeface="Times New Roman" pitchFamily="18" charset="0"/>
              </a:rPr>
              <a:t>(S,</a:t>
            </a:r>
            <a:r>
              <a:rPr lang="zh-CN" altLang="en-US" sz="2000" dirty="0">
                <a:latin typeface="Times New Roman" pitchFamily="18" charset="0"/>
              </a:rPr>
              <a:t> 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</a:rPr>
              <a:t>,</a:t>
            </a:r>
            <a:r>
              <a:rPr lang="zh-CN" altLang="en-US" sz="2000" dirty="0">
                <a:latin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</a:rPr>
              <a:t>j);</a:t>
            </a:r>
            <a:r>
              <a:rPr lang="zh-CN" altLang="en-US" sz="2000" dirty="0">
                <a:latin typeface="Times New Roman" pitchFamily="18" charset="0"/>
              </a:rPr>
              <a:t>  </a:t>
            </a:r>
            <a:r>
              <a:rPr lang="en-US" altLang="zh-CN" sz="2000" dirty="0">
                <a:latin typeface="Times New Roman" pitchFamily="18" charset="0"/>
              </a:rPr>
              <a:t>Maze[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</a:rPr>
              <a:t>][j]=3;</a:t>
            </a:r>
            <a:r>
              <a:rPr lang="zh-CN" altLang="en-US" sz="2000" dirty="0">
                <a:latin typeface="Times New Roman" pitchFamily="18" charset="0"/>
              </a:rPr>
              <a:t>  </a:t>
            </a:r>
            <a:r>
              <a:rPr lang="en-US" altLang="zh-CN" sz="2000" dirty="0">
                <a:latin typeface="Times New Roman" pitchFamily="18" charset="0"/>
              </a:rPr>
              <a:t>++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</a:rPr>
              <a:t>; </a:t>
            </a:r>
            <a:r>
              <a:rPr lang="zh-CN" altLang="en-US" sz="2000" dirty="0"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Times New Roman" pitchFamily="18" charset="0"/>
              </a:rPr>
              <a:t>下移</a:t>
            </a:r>
            <a:endParaRPr lang="en-US" altLang="zh-CN" sz="2000" dirty="0">
              <a:solidFill>
                <a:srgbClr val="008000"/>
              </a:solidFill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	case 4:</a:t>
            </a:r>
            <a:r>
              <a:rPr lang="zh-CN" altLang="en-US" sz="2000" dirty="0">
                <a:latin typeface="Times New Roman" pitchFamily="18" charset="0"/>
              </a:rPr>
              <a:t>  </a:t>
            </a:r>
            <a:r>
              <a:rPr lang="en-US" altLang="zh-CN" sz="2000" dirty="0" err="1">
                <a:latin typeface="Times New Roman" pitchFamily="18" charset="0"/>
              </a:rPr>
              <a:t>PushMaze</a:t>
            </a:r>
            <a:r>
              <a:rPr lang="en-US" altLang="zh-CN" sz="2000" dirty="0">
                <a:latin typeface="Times New Roman" pitchFamily="18" charset="0"/>
              </a:rPr>
              <a:t>(S,</a:t>
            </a:r>
            <a:r>
              <a:rPr lang="zh-CN" altLang="en-US" sz="2000" dirty="0">
                <a:latin typeface="Times New Roman" pitchFamily="18" charset="0"/>
              </a:rPr>
              <a:t> 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</a:rPr>
              <a:t>,</a:t>
            </a:r>
            <a:r>
              <a:rPr lang="zh-CN" altLang="en-US" sz="2000" dirty="0">
                <a:latin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</a:rPr>
              <a:t>j);</a:t>
            </a:r>
            <a:r>
              <a:rPr lang="zh-CN" altLang="en-US" sz="2000" dirty="0">
                <a:latin typeface="Times New Roman" pitchFamily="18" charset="0"/>
              </a:rPr>
              <a:t>  </a:t>
            </a:r>
            <a:r>
              <a:rPr lang="en-US" altLang="zh-CN" sz="2000" dirty="0">
                <a:latin typeface="Times New Roman" pitchFamily="18" charset="0"/>
              </a:rPr>
              <a:t>Maze[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</a:rPr>
              <a:t>][j]=4;</a:t>
            </a:r>
            <a:r>
              <a:rPr lang="zh-CN" altLang="en-US" sz="2000" dirty="0">
                <a:latin typeface="Times New Roman" pitchFamily="18" charset="0"/>
              </a:rPr>
              <a:t>  </a:t>
            </a:r>
            <a:r>
              <a:rPr lang="en-US" altLang="zh-CN" sz="2000" dirty="0">
                <a:latin typeface="Times New Roman" pitchFamily="18" charset="0"/>
              </a:rPr>
              <a:t>--j;</a:t>
            </a:r>
            <a:r>
              <a:rPr lang="zh-CN" altLang="en-US" sz="2000" dirty="0">
                <a:latin typeface="Times New Roman" pitchFamily="18" charset="0"/>
              </a:rPr>
              <a:t>  </a:t>
            </a: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Times New Roman" pitchFamily="18" charset="0"/>
              </a:rPr>
              <a:t>左移</a:t>
            </a:r>
            <a:endParaRPr lang="en-US" altLang="zh-CN" sz="2000" dirty="0">
              <a:solidFill>
                <a:srgbClr val="008000"/>
              </a:solidFill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	case 5:</a:t>
            </a:r>
            <a:r>
              <a:rPr lang="zh-CN" altLang="en-US" sz="2000" dirty="0">
                <a:latin typeface="Times New Roman" pitchFamily="18" charset="0"/>
              </a:rPr>
              <a:t>  </a:t>
            </a:r>
            <a:r>
              <a:rPr lang="en-US" altLang="zh-CN" sz="2000" dirty="0" err="1">
                <a:latin typeface="Times New Roman" pitchFamily="18" charset="0"/>
              </a:rPr>
              <a:t>PushMaze</a:t>
            </a:r>
            <a:r>
              <a:rPr lang="en-US" altLang="zh-CN" sz="2000" dirty="0">
                <a:latin typeface="Times New Roman" pitchFamily="18" charset="0"/>
              </a:rPr>
              <a:t>(S,</a:t>
            </a:r>
            <a:r>
              <a:rPr lang="zh-CN" altLang="en-US" sz="2000" dirty="0">
                <a:latin typeface="Times New Roman" pitchFamily="18" charset="0"/>
              </a:rPr>
              <a:t> 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</a:rPr>
              <a:t>,</a:t>
            </a:r>
            <a:r>
              <a:rPr lang="zh-CN" altLang="en-US" sz="2000" dirty="0">
                <a:latin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</a:rPr>
              <a:t>j);</a:t>
            </a:r>
            <a:r>
              <a:rPr lang="zh-CN" altLang="en-US" sz="2000" dirty="0">
                <a:latin typeface="Times New Roman" pitchFamily="18" charset="0"/>
              </a:rPr>
              <a:t>  </a:t>
            </a:r>
            <a:r>
              <a:rPr lang="en-US" altLang="zh-CN" sz="2000" dirty="0">
                <a:latin typeface="Times New Roman" pitchFamily="18" charset="0"/>
              </a:rPr>
              <a:t>Maze[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</a:rPr>
              <a:t>][j]=5;</a:t>
            </a:r>
            <a:r>
              <a:rPr lang="zh-CN" altLang="en-US" sz="2000" dirty="0">
                <a:latin typeface="Times New Roman" pitchFamily="18" charset="0"/>
              </a:rPr>
              <a:t>  </a:t>
            </a:r>
            <a:r>
              <a:rPr lang="en-US" altLang="zh-CN" sz="2000" dirty="0">
                <a:latin typeface="Times New Roman" pitchFamily="18" charset="0"/>
              </a:rPr>
              <a:t>--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</a:rPr>
              <a:t>;</a:t>
            </a:r>
            <a:r>
              <a:rPr lang="zh-CN" altLang="en-US" sz="2000" dirty="0">
                <a:latin typeface="Times New Roman" pitchFamily="18" charset="0"/>
              </a:rPr>
              <a:t>  </a:t>
            </a: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Times New Roman" pitchFamily="18" charset="0"/>
              </a:rPr>
              <a:t>上移</a:t>
            </a:r>
            <a:endParaRPr lang="en-US" altLang="zh-CN" sz="2000" dirty="0">
              <a:solidFill>
                <a:srgbClr val="008000"/>
              </a:solidFill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	case 6:</a:t>
            </a:r>
            <a:r>
              <a:rPr lang="zh-CN" altLang="en-US" sz="2000" dirty="0">
                <a:latin typeface="Times New Roman" pitchFamily="18" charset="0"/>
              </a:rPr>
              <a:t>  </a:t>
            </a:r>
            <a:r>
              <a:rPr lang="en-US" altLang="zh-CN" sz="2000" dirty="0">
                <a:latin typeface="Times New Roman" pitchFamily="18" charset="0"/>
              </a:rPr>
              <a:t>Print0(Maze,</a:t>
            </a:r>
            <a:r>
              <a:rPr lang="zh-CN" altLang="en-US" sz="2000" dirty="0">
                <a:latin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</a:rPr>
              <a:t>m,</a:t>
            </a:r>
            <a:r>
              <a:rPr lang="zh-CN" altLang="en-US" sz="2000" dirty="0">
                <a:latin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</a:rPr>
              <a:t>n);</a:t>
            </a:r>
            <a:r>
              <a:rPr lang="zh-CN" altLang="en-US" sz="2000" dirty="0">
                <a:latin typeface="Times New Roman" pitchFamily="18" charset="0"/>
              </a:rPr>
              <a:t>  </a:t>
            </a:r>
            <a:r>
              <a:rPr lang="en-US" altLang="zh-CN" sz="2000" dirty="0">
                <a:latin typeface="Times New Roman" pitchFamily="18" charset="0"/>
              </a:rPr>
              <a:t>free(S);</a:t>
            </a:r>
            <a:r>
              <a:rPr lang="zh-CN" altLang="en-US" sz="2000" dirty="0">
                <a:latin typeface="Times New Roman" pitchFamily="18" charset="0"/>
              </a:rPr>
              <a:t>  </a:t>
            </a:r>
            <a:r>
              <a:rPr lang="en-US" altLang="zh-CN" sz="2000" dirty="0">
                <a:latin typeface="Times New Roman" pitchFamily="18" charset="0"/>
              </a:rPr>
              <a:t>return; </a:t>
            </a:r>
            <a:r>
              <a:rPr lang="zh-CN" altLang="en-US" sz="2000" dirty="0"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Times New Roman" pitchFamily="18" charset="0"/>
              </a:rPr>
              <a:t>搜索失败</a:t>
            </a:r>
            <a:endParaRPr lang="en-US" altLang="zh-CN" sz="2000" dirty="0">
              <a:solidFill>
                <a:srgbClr val="008000"/>
              </a:solidFill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	default:</a:t>
            </a:r>
            <a:r>
              <a:rPr lang="zh-CN" altLang="en-US" sz="2000" dirty="0">
                <a:latin typeface="Times New Roman" pitchFamily="18" charset="0"/>
              </a:rPr>
              <a:t>  </a:t>
            </a:r>
            <a:r>
              <a:rPr lang="en-US" altLang="zh-CN" sz="2000" dirty="0">
                <a:latin typeface="Times New Roman" pitchFamily="18" charset="0"/>
              </a:rPr>
              <a:t>Maze[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</a:rPr>
              <a:t>][j]=-1;</a:t>
            </a:r>
            <a:r>
              <a:rPr lang="zh-CN" altLang="en-US" sz="2000" dirty="0">
                <a:latin typeface="Times New Roman" pitchFamily="18" charset="0"/>
              </a:rPr>
              <a:t>  </a:t>
            </a:r>
            <a:r>
              <a:rPr lang="en-US" altLang="zh-CN" sz="2000" dirty="0" err="1">
                <a:latin typeface="Times New Roman" pitchFamily="18" charset="0"/>
              </a:rPr>
              <a:t>PopMaze</a:t>
            </a:r>
            <a:r>
              <a:rPr lang="en-US" altLang="zh-CN" sz="2000" dirty="0">
                <a:latin typeface="Times New Roman" pitchFamily="18" charset="0"/>
              </a:rPr>
              <a:t>(S,</a:t>
            </a:r>
            <a:r>
              <a:rPr lang="zh-CN" altLang="en-US" sz="2000" dirty="0">
                <a:latin typeface="Times New Roman" pitchFamily="18" charset="0"/>
              </a:rPr>
              <a:t> 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</a:rPr>
              <a:t>,</a:t>
            </a:r>
            <a:r>
              <a:rPr lang="zh-CN" altLang="en-US" sz="2000" dirty="0">
                <a:latin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</a:rPr>
              <a:t>j);	      </a:t>
            </a:r>
            <a:r>
              <a:rPr lang="en-US" altLang="zh-CN" sz="2000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Times New Roman" pitchFamily="18" charset="0"/>
              </a:rPr>
              <a:t>回退</a:t>
            </a:r>
            <a:endParaRPr lang="en-US" altLang="zh-CN" sz="2000" dirty="0">
              <a:solidFill>
                <a:srgbClr val="008000"/>
              </a:solidFill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	}						</a:t>
            </a:r>
            <a:r>
              <a:rPr lang="en-US" altLang="zh-CN" sz="1050" b="0" dirty="0">
                <a:solidFill>
                  <a:srgbClr val="008000"/>
                </a:solidFill>
                <a:latin typeface="Times New Roman" pitchFamily="18" charset="0"/>
              </a:rPr>
              <a:t>//#</a:t>
            </a:r>
            <a:endParaRPr lang="en-US" altLang="zh-CN" sz="2000" b="0" dirty="0">
              <a:solidFill>
                <a:srgbClr val="008000"/>
              </a:solidFill>
              <a:latin typeface="Times New Roman" pitchFamily="18" charset="0"/>
            </a:endParaRPr>
          </a:p>
        </p:txBody>
      </p:sp>
      <p:sp>
        <p:nvSpPr>
          <p:cNvPr id="13517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02F9D99-11A3-43B3-BE87-7FDF41DA88F0}" type="slidenum">
              <a:rPr lang="zh-CN" altLang="en-US" smtClean="0"/>
              <a:pPr/>
              <a:t>100</a:t>
            </a:fld>
            <a:endParaRPr lang="en-US" altLang="zh-CN"/>
          </a:p>
        </p:txBody>
      </p:sp>
      <p:sp>
        <p:nvSpPr>
          <p:cNvPr id="5" name="动作按钮: 开始 4">
            <a:hlinkClick r:id="" action="ppaction://hlinkshowjump?jump=firstslide" highlightClick="1"/>
          </p:cNvPr>
          <p:cNvSpPr/>
          <p:nvPr/>
        </p:nvSpPr>
        <p:spPr>
          <a:xfrm rot="5400000">
            <a:off x="8326243" y="5909082"/>
            <a:ext cx="432000" cy="180000"/>
          </a:xfrm>
          <a:prstGeom prst="actionButtonBeginning">
            <a:avLst/>
          </a:prstGeom>
          <a:noFill/>
          <a:ln w="127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437198"/>
      </p:ext>
    </p:extLst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数据结构与算法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b="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Data Structures and Algorithms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419BB-E17F-4A68-8340-27658F7866D1}" type="slidenum">
              <a:rPr lang="zh-CN" altLang="en-US" smtClean="0"/>
              <a:pPr>
                <a:defRPr/>
              </a:pPr>
              <a:t>101</a:t>
            </a:fld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2195736" y="2420888"/>
            <a:ext cx="4608512" cy="2664297"/>
            <a:chOff x="3392791" y="2491773"/>
            <a:chExt cx="2865855" cy="1715102"/>
          </a:xfr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grpSpPr>
        <p:sp>
          <p:nvSpPr>
            <p:cNvPr id="9" name="圆角矩形 8"/>
            <p:cNvSpPr/>
            <p:nvPr/>
          </p:nvSpPr>
          <p:spPr>
            <a:xfrm>
              <a:off x="3392791" y="2491773"/>
              <a:ext cx="2865855" cy="1715102"/>
            </a:xfrm>
            <a:prstGeom prst="roundRect">
              <a:avLst/>
            </a:prstGeom>
            <a:solidFill>
              <a:srgbClr val="3333F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圆角矩形 10">
              <a:hlinkClick r:id="rId2" action="ppaction://hlinksldjump"/>
            </p:cNvPr>
            <p:cNvSpPr/>
            <p:nvPr/>
          </p:nvSpPr>
          <p:spPr>
            <a:xfrm>
              <a:off x="3795802" y="2634401"/>
              <a:ext cx="2149391" cy="1450795"/>
            </a:xfrm>
            <a:prstGeom prst="rect">
              <a:avLst/>
            </a:prstGeom>
            <a:solidFill>
              <a:srgbClr val="3333FF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defTabSz="10668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3200" b="1" kern="1200" dirty="0">
                  <a:solidFill>
                    <a:srgbClr val="FFFFCC"/>
                  </a:solidFill>
                  <a:ea typeface="楷体" pitchFamily="49" charset="-122"/>
                </a:rPr>
                <a:t>括号匹配检验</a:t>
              </a:r>
              <a:endParaRPr lang="en-US" altLang="zh-CN" sz="3200" b="1" kern="1200" dirty="0">
                <a:solidFill>
                  <a:srgbClr val="FFFFCC"/>
                </a:solidFill>
                <a:ea typeface="楷体" pitchFamily="49" charset="-122"/>
              </a:endParaRPr>
            </a:p>
            <a:p>
              <a:pPr defTabSz="1066800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en-US" sz="3200" b="1" dirty="0">
                  <a:solidFill>
                    <a:srgbClr val="FFFFCC"/>
                  </a:solidFill>
                  <a:ea typeface="楷体" pitchFamily="49" charset="-122"/>
                </a:rPr>
                <a:t>算术</a:t>
              </a:r>
              <a:r>
                <a:rPr lang="zh-CN" altLang="zh-CN" sz="3200" b="1" dirty="0">
                  <a:solidFill>
                    <a:srgbClr val="FFFFCC"/>
                  </a:solidFill>
                  <a:ea typeface="楷体" pitchFamily="49" charset="-122"/>
                </a:rPr>
                <a:t>表达式求值</a:t>
              </a:r>
              <a:endParaRPr lang="en-US" altLang="zh-CN" sz="3200" b="1" dirty="0">
                <a:solidFill>
                  <a:srgbClr val="FFFFCC"/>
                </a:solidFill>
                <a:ea typeface="楷体" pitchFamily="49" charset="-122"/>
              </a:endParaRPr>
            </a:p>
            <a:p>
              <a:pPr lvl="0" defTabSz="10668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rgbClr val="FFFFCC"/>
                  </a:solidFill>
                  <a:ea typeface="楷体" pitchFamily="49" charset="-122"/>
                </a:rPr>
                <a:t>递归算法</a:t>
              </a:r>
              <a:endParaRPr lang="en-US" altLang="zh-CN" sz="3200" b="1" dirty="0">
                <a:solidFill>
                  <a:srgbClr val="FFFFCC"/>
                </a:solidFill>
                <a:ea typeface="楷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23731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99592" y="1600200"/>
            <a:ext cx="7244308" cy="4543443"/>
          </a:xfrm>
        </p:spPr>
        <p:txBody>
          <a:bodyPr/>
          <a:lstStyle/>
          <a:p>
            <a:r>
              <a:rPr lang="zh-CN" altLang="en-US" dirty="0">
                <a:ea typeface="楷体_GB2312" pitchFamily="49" charset="-122"/>
              </a:rPr>
              <a:t> </a:t>
            </a:r>
            <a:r>
              <a:rPr lang="zh-CN" altLang="en-US" dirty="0">
                <a:latin typeface="楷体" pitchFamily="49" charset="-122"/>
              </a:rPr>
              <a:t>设在表达式中允许包含</a:t>
            </a:r>
            <a:r>
              <a:rPr lang="en-US" altLang="zh-CN" dirty="0">
                <a:solidFill>
                  <a:srgbClr val="CC3300"/>
                </a:solidFill>
                <a:latin typeface="楷体" pitchFamily="49" charset="-122"/>
              </a:rPr>
              <a:t>[ ]</a:t>
            </a:r>
            <a:r>
              <a:rPr lang="zh-CN" altLang="en-US" dirty="0">
                <a:latin typeface="楷体" pitchFamily="49" charset="-122"/>
              </a:rPr>
              <a:t>和</a:t>
            </a:r>
            <a:r>
              <a:rPr lang="en-US" altLang="zh-CN" dirty="0">
                <a:solidFill>
                  <a:srgbClr val="CC3300"/>
                </a:solidFill>
                <a:latin typeface="楷体" pitchFamily="49" charset="-122"/>
              </a:rPr>
              <a:t>( )</a:t>
            </a:r>
            <a:r>
              <a:rPr lang="zh-CN" altLang="en-US" dirty="0">
                <a:latin typeface="楷体" pitchFamily="49" charset="-122"/>
              </a:rPr>
              <a:t>两种括号，约定</a:t>
            </a:r>
          </a:p>
          <a:p>
            <a:pPr>
              <a:buNone/>
            </a:pPr>
            <a:r>
              <a:rPr lang="en-US" altLang="zh-CN" dirty="0">
                <a:latin typeface="楷体" pitchFamily="49" charset="-122"/>
              </a:rPr>
              <a:t>	</a:t>
            </a:r>
            <a:r>
              <a:rPr lang="en-US" altLang="zh-CN" dirty="0">
                <a:solidFill>
                  <a:srgbClr val="CC3300"/>
                </a:solidFill>
                <a:latin typeface="楷体" pitchFamily="49" charset="-122"/>
              </a:rPr>
              <a:t>(</a:t>
            </a:r>
            <a:r>
              <a:rPr lang="en-US" altLang="zh-CN" dirty="0">
                <a:latin typeface="楷体" pitchFamily="49" charset="-122"/>
              </a:rPr>
              <a:t> </a:t>
            </a:r>
            <a:r>
              <a:rPr lang="en-US" altLang="zh-CN" dirty="0">
                <a:solidFill>
                  <a:srgbClr val="3333FF"/>
                </a:solidFill>
                <a:latin typeface="楷体" pitchFamily="49" charset="-122"/>
              </a:rPr>
              <a:t>[ ]</a:t>
            </a:r>
            <a:r>
              <a:rPr lang="en-US" altLang="zh-CN" dirty="0">
                <a:latin typeface="楷体" pitchFamily="49" charset="-122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( )</a:t>
            </a:r>
            <a:r>
              <a:rPr lang="en-US" altLang="zh-CN" dirty="0">
                <a:latin typeface="楷体" pitchFamily="49" charset="-122"/>
              </a:rPr>
              <a:t> </a:t>
            </a:r>
            <a:r>
              <a:rPr lang="en-US" altLang="zh-CN" dirty="0">
                <a:solidFill>
                  <a:srgbClr val="CC3300"/>
                </a:solidFill>
                <a:latin typeface="楷体" pitchFamily="49" charset="-122"/>
              </a:rPr>
              <a:t>)</a:t>
            </a:r>
            <a:r>
              <a:rPr lang="en-US" altLang="zh-CN" dirty="0">
                <a:latin typeface="楷体" pitchFamily="49" charset="-122"/>
              </a:rPr>
              <a:t>  </a:t>
            </a:r>
            <a:r>
              <a:rPr lang="zh-CN" altLang="en-US" dirty="0">
                <a:latin typeface="楷体" pitchFamily="49" charset="-122"/>
              </a:rPr>
              <a:t>或  </a:t>
            </a:r>
            <a:r>
              <a:rPr lang="en-US" altLang="zh-CN" dirty="0">
                <a:solidFill>
                  <a:srgbClr val="3333FF"/>
                </a:solidFill>
                <a:latin typeface="楷体" pitchFamily="49" charset="-122"/>
              </a:rPr>
              <a:t>[</a:t>
            </a:r>
            <a:r>
              <a:rPr lang="en-US" altLang="zh-CN" dirty="0">
                <a:latin typeface="楷体" pitchFamily="49" charset="-122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(</a:t>
            </a:r>
            <a:r>
              <a:rPr lang="en-US" altLang="zh-CN" dirty="0">
                <a:latin typeface="楷体" pitchFamily="49" charset="-122"/>
              </a:rPr>
              <a:t> </a:t>
            </a:r>
            <a:r>
              <a:rPr lang="en-US" altLang="zh-CN" dirty="0">
                <a:solidFill>
                  <a:srgbClr val="CC00CC"/>
                </a:solidFill>
                <a:latin typeface="楷体" pitchFamily="49" charset="-122"/>
              </a:rPr>
              <a:t>[ ]</a:t>
            </a:r>
            <a:r>
              <a:rPr lang="en-US" altLang="zh-CN" dirty="0">
                <a:latin typeface="楷体" pitchFamily="49" charset="-122"/>
              </a:rPr>
              <a:t> [ ] </a:t>
            </a: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)</a:t>
            </a:r>
            <a:r>
              <a:rPr lang="en-US" altLang="zh-CN" dirty="0">
                <a:latin typeface="楷体" pitchFamily="49" charset="-122"/>
              </a:rPr>
              <a:t> </a:t>
            </a:r>
            <a:r>
              <a:rPr lang="en-US" altLang="zh-CN" dirty="0">
                <a:solidFill>
                  <a:srgbClr val="3333FF"/>
                </a:solidFill>
                <a:latin typeface="楷体" pitchFamily="49" charset="-122"/>
              </a:rPr>
              <a:t>]</a:t>
            </a:r>
          </a:p>
          <a:p>
            <a:pPr>
              <a:buNone/>
            </a:pPr>
            <a:r>
              <a:rPr lang="zh-CN" altLang="en-US" dirty="0">
                <a:latin typeface="楷体" pitchFamily="49" charset="-122"/>
              </a:rPr>
              <a:t>这类的括号匹配格式是正确的，而</a:t>
            </a:r>
          </a:p>
          <a:p>
            <a:pPr>
              <a:buNone/>
            </a:pPr>
            <a:r>
              <a:rPr lang="en-US" altLang="zh-CN" dirty="0">
                <a:latin typeface="楷体" pitchFamily="49" charset="-122"/>
              </a:rPr>
              <a:t>	</a:t>
            </a:r>
            <a:r>
              <a:rPr lang="en-US" altLang="zh-CN" dirty="0">
                <a:solidFill>
                  <a:srgbClr val="CC3300"/>
                </a:solidFill>
                <a:latin typeface="楷体" pitchFamily="49" charset="-122"/>
              </a:rPr>
              <a:t>[</a:t>
            </a:r>
            <a:r>
              <a:rPr lang="en-US" altLang="zh-CN" dirty="0">
                <a:latin typeface="楷体" pitchFamily="49" charset="-122"/>
              </a:rPr>
              <a:t> </a:t>
            </a:r>
            <a:r>
              <a:rPr lang="en-US" altLang="zh-CN" dirty="0">
                <a:solidFill>
                  <a:srgbClr val="3333FF"/>
                </a:solidFill>
                <a:latin typeface="楷体" pitchFamily="49" charset="-122"/>
              </a:rPr>
              <a:t>(</a:t>
            </a:r>
            <a:r>
              <a:rPr lang="en-US" altLang="zh-CN" dirty="0">
                <a:latin typeface="楷体" pitchFamily="49" charset="-122"/>
              </a:rPr>
              <a:t> </a:t>
            </a:r>
            <a:r>
              <a:rPr lang="en-US" altLang="zh-CN" dirty="0">
                <a:solidFill>
                  <a:srgbClr val="CC3300"/>
                </a:solidFill>
                <a:latin typeface="楷体" pitchFamily="49" charset="-122"/>
              </a:rPr>
              <a:t>]</a:t>
            </a:r>
            <a:r>
              <a:rPr lang="en-US" altLang="zh-CN" dirty="0">
                <a:latin typeface="楷体" pitchFamily="49" charset="-122"/>
              </a:rPr>
              <a:t> </a:t>
            </a:r>
            <a:r>
              <a:rPr lang="en-US" altLang="zh-CN" dirty="0">
                <a:solidFill>
                  <a:srgbClr val="3333FF"/>
                </a:solidFill>
                <a:latin typeface="楷体" pitchFamily="49" charset="-122"/>
              </a:rPr>
              <a:t>)</a:t>
            </a:r>
            <a:r>
              <a:rPr lang="en-US" altLang="zh-CN" dirty="0">
                <a:latin typeface="楷体" pitchFamily="49" charset="-122"/>
              </a:rPr>
              <a:t> </a:t>
            </a:r>
            <a:r>
              <a:rPr lang="zh-CN" altLang="en-US" dirty="0">
                <a:latin typeface="楷体" pitchFamily="49" charset="-122"/>
              </a:rPr>
              <a:t>或 </a:t>
            </a:r>
            <a:r>
              <a:rPr lang="en-US" altLang="zh-CN" dirty="0">
                <a:solidFill>
                  <a:srgbClr val="3333FF"/>
                </a:solidFill>
                <a:latin typeface="楷体" pitchFamily="49" charset="-122"/>
              </a:rPr>
              <a:t>(</a:t>
            </a:r>
            <a:r>
              <a:rPr lang="en-US" altLang="zh-CN" dirty="0">
                <a:latin typeface="楷体" pitchFamily="49" charset="-122"/>
              </a:rPr>
              <a:t> </a:t>
            </a:r>
            <a:r>
              <a:rPr lang="en-US" altLang="zh-CN" dirty="0">
                <a:solidFill>
                  <a:srgbClr val="CC3300"/>
                </a:solidFill>
                <a:latin typeface="楷体" pitchFamily="49" charset="-122"/>
              </a:rPr>
              <a:t>[</a:t>
            </a:r>
            <a:r>
              <a:rPr lang="en-US" altLang="zh-CN" dirty="0">
                <a:latin typeface="楷体" pitchFamily="49" charset="-122"/>
              </a:rPr>
              <a:t> ( ) </a:t>
            </a:r>
            <a:r>
              <a:rPr lang="en-US" altLang="zh-CN" dirty="0">
                <a:solidFill>
                  <a:srgbClr val="3333FF"/>
                </a:solidFill>
                <a:latin typeface="楷体" pitchFamily="49" charset="-122"/>
              </a:rPr>
              <a:t>)</a:t>
            </a:r>
            <a:r>
              <a:rPr lang="en-US" altLang="zh-CN" dirty="0">
                <a:latin typeface="楷体" pitchFamily="49" charset="-122"/>
              </a:rPr>
              <a:t> </a:t>
            </a:r>
            <a:r>
              <a:rPr lang="zh-CN" altLang="en-US" dirty="0">
                <a:latin typeface="楷体" pitchFamily="49" charset="-122"/>
              </a:rPr>
              <a:t>或 </a:t>
            </a:r>
            <a:r>
              <a:rPr lang="en-US" altLang="zh-CN" dirty="0">
                <a:solidFill>
                  <a:srgbClr val="CC3300"/>
                </a:solidFill>
                <a:latin typeface="楷体" pitchFamily="49" charset="-122"/>
              </a:rPr>
              <a:t>(</a:t>
            </a:r>
            <a:r>
              <a:rPr lang="en-US" altLang="zh-CN" dirty="0">
                <a:latin typeface="楷体" pitchFamily="49" charset="-122"/>
              </a:rPr>
              <a:t> ( ) </a:t>
            </a:r>
            <a:r>
              <a:rPr lang="en-US" altLang="zh-CN" dirty="0">
                <a:solidFill>
                  <a:srgbClr val="CC3300"/>
                </a:solidFill>
                <a:latin typeface="楷体" pitchFamily="49" charset="-122"/>
              </a:rPr>
              <a:t>]</a:t>
            </a:r>
          </a:p>
          <a:p>
            <a:pPr>
              <a:buNone/>
            </a:pPr>
            <a:r>
              <a:rPr lang="zh-CN" altLang="en-US" dirty="0">
                <a:latin typeface="楷体" pitchFamily="49" charset="-122"/>
              </a:rPr>
              <a:t>这类的括号匹配格式是不正确的。</a:t>
            </a:r>
            <a:endParaRPr lang="en-US" altLang="zh-CN" dirty="0">
              <a:latin typeface="楷体" pitchFamily="49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EB1E3-66F0-4F35-98F7-110F8B98ED6B}" type="slidenum">
              <a:rPr lang="zh-CN" altLang="en-US"/>
              <a:pPr/>
              <a:t>102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括号匹配检验</a:t>
            </a:r>
          </a:p>
        </p:txBody>
      </p:sp>
    </p:spTree>
    <p:extLst>
      <p:ext uri="{BB962C8B-B14F-4D97-AF65-F5344CB8AC3E}">
        <p14:creationId xmlns:p14="http://schemas.microsoft.com/office/powerpoint/2010/main" val="388231871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括号匹配检验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F347E-BD03-4A90-8E86-8E48BCE98DE5}" type="slidenum">
              <a:rPr lang="zh-CN" altLang="en-US"/>
              <a:pPr/>
              <a:t>103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75">
              <a:lnSpc>
                <a:spcPct val="140000"/>
              </a:lnSpc>
              <a:buNone/>
            </a:pPr>
            <a:r>
              <a:rPr lang="zh-CN" altLang="en-US" dirty="0">
                <a:solidFill>
                  <a:srgbClr val="006600"/>
                </a:solidFill>
              </a:rPr>
              <a:t>例</a:t>
            </a:r>
            <a:r>
              <a:rPr lang="en-US" altLang="zh-CN" dirty="0">
                <a:solidFill>
                  <a:srgbClr val="006600"/>
                </a:solidFill>
              </a:rPr>
              <a:t>2-11   </a:t>
            </a:r>
            <a:r>
              <a:rPr lang="zh-CN" altLang="en-US" dirty="0"/>
              <a:t>括号匹配检验算法</a:t>
            </a:r>
            <a:endParaRPr lang="en-US" altLang="zh-CN" dirty="0"/>
          </a:p>
          <a:p>
            <a:pPr marL="3175">
              <a:lnSpc>
                <a:spcPct val="140000"/>
              </a:lnSpc>
            </a:pPr>
            <a:r>
              <a:rPr lang="zh-CN" altLang="en-US" dirty="0">
                <a:solidFill>
                  <a:srgbClr val="CC00CC"/>
                </a:solidFill>
              </a:rPr>
              <a:t>设计思想：</a:t>
            </a:r>
          </a:p>
          <a:p>
            <a:pPr marL="3175">
              <a:lnSpc>
                <a:spcPct val="140000"/>
              </a:lnSpc>
              <a:buNone/>
            </a:pPr>
            <a:r>
              <a:rPr lang="en-US" altLang="zh-CN" dirty="0">
                <a:solidFill>
                  <a:srgbClr val="008000"/>
                </a:solidFill>
              </a:rPr>
              <a:t>(1)</a:t>
            </a:r>
            <a:r>
              <a:rPr lang="zh-CN" altLang="en-US" dirty="0"/>
              <a:t>用栈保存尚未匹配的左括号；</a:t>
            </a:r>
          </a:p>
          <a:p>
            <a:pPr marL="3175">
              <a:lnSpc>
                <a:spcPct val="140000"/>
              </a:lnSpc>
              <a:buNone/>
            </a:pPr>
            <a:r>
              <a:rPr lang="en-US" altLang="zh-CN" dirty="0">
                <a:solidFill>
                  <a:srgbClr val="008000"/>
                </a:solidFill>
              </a:rPr>
              <a:t>(2)</a:t>
            </a:r>
            <a:r>
              <a:rPr lang="zh-CN" altLang="en-US" dirty="0"/>
              <a:t>依次读取表达式中的</a:t>
            </a:r>
            <a:r>
              <a:rPr lang="zh-CN" altLang="en-US" dirty="0">
                <a:solidFill>
                  <a:srgbClr val="3333FF"/>
                </a:solidFill>
              </a:rPr>
              <a:t>括号</a:t>
            </a:r>
            <a:r>
              <a:rPr lang="en-US" altLang="zh-CN" dirty="0">
                <a:solidFill>
                  <a:srgbClr val="008000"/>
                </a:solidFill>
                <a:latin typeface="Arial"/>
              </a:rPr>
              <a:t>——</a:t>
            </a:r>
            <a:endParaRPr lang="en-US" altLang="zh-CN" dirty="0">
              <a:solidFill>
                <a:srgbClr val="008000"/>
              </a:solidFill>
            </a:endParaRPr>
          </a:p>
          <a:p>
            <a:pPr marL="3175">
              <a:lnSpc>
                <a:spcPct val="140000"/>
              </a:lnSpc>
            </a:pPr>
            <a:r>
              <a:rPr lang="zh-CN" altLang="en-US" dirty="0"/>
              <a:t> 如果是左括号，进栈；</a:t>
            </a:r>
          </a:p>
          <a:p>
            <a:pPr marL="3175">
              <a:lnSpc>
                <a:spcPct val="140000"/>
              </a:lnSpc>
            </a:pPr>
            <a:r>
              <a:rPr lang="zh-CN" altLang="en-US" dirty="0"/>
              <a:t> 否则进行匹配检验</a:t>
            </a:r>
            <a:r>
              <a:rPr lang="en-US" altLang="zh-CN" dirty="0">
                <a:solidFill>
                  <a:srgbClr val="008000"/>
                </a:solidFill>
                <a:latin typeface="Arial"/>
              </a:rPr>
              <a:t>——</a:t>
            </a:r>
            <a:endParaRPr lang="en-US" altLang="zh-CN" dirty="0">
              <a:solidFill>
                <a:srgbClr val="008000"/>
              </a:solidFill>
            </a:endParaRPr>
          </a:p>
          <a:p>
            <a:pPr marL="3175">
              <a:lnSpc>
                <a:spcPct val="140000"/>
              </a:lnSpc>
              <a:buNone/>
            </a:pPr>
            <a:r>
              <a:rPr lang="zh-CN" altLang="en-US" dirty="0">
                <a:solidFill>
                  <a:srgbClr val="3333FF"/>
                </a:solidFill>
              </a:rPr>
              <a:t>匹配</a:t>
            </a:r>
            <a:r>
              <a:rPr lang="en-US" altLang="zh-CN" dirty="0"/>
              <a:t>, </a:t>
            </a:r>
            <a:r>
              <a:rPr lang="zh-CN" altLang="en-US" dirty="0"/>
              <a:t>左括号出栈</a:t>
            </a:r>
            <a:r>
              <a:rPr lang="en-US" altLang="zh-CN" dirty="0"/>
              <a:t>;  </a:t>
            </a:r>
            <a:r>
              <a:rPr lang="zh-CN" altLang="en-US" dirty="0">
                <a:solidFill>
                  <a:srgbClr val="CC3300"/>
                </a:solidFill>
              </a:rPr>
              <a:t>不匹配</a:t>
            </a:r>
            <a:r>
              <a:rPr lang="en-US" altLang="zh-CN" dirty="0"/>
              <a:t>, </a:t>
            </a:r>
            <a:r>
              <a:rPr lang="zh-CN" altLang="en-US" dirty="0"/>
              <a:t>表达式不合法。</a:t>
            </a:r>
          </a:p>
        </p:txBody>
      </p:sp>
    </p:spTree>
    <p:extLst>
      <p:ext uri="{BB962C8B-B14F-4D97-AF65-F5344CB8AC3E}">
        <p14:creationId xmlns:p14="http://schemas.microsoft.com/office/powerpoint/2010/main" val="9254782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括号匹配检验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BE90E-B6F6-40E5-AFD8-157F1369D871}" type="slidenum">
              <a:rPr lang="zh-CN" altLang="en-US"/>
              <a:pPr/>
              <a:t>104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">
              <a:lnSpc>
                <a:spcPct val="100000"/>
              </a:lnSpc>
              <a:buNone/>
            </a:pPr>
            <a:r>
              <a:rPr lang="en-US" altLang="zh-CN" sz="2400" dirty="0"/>
              <a:t>Match(char 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[ ])</a:t>
            </a:r>
          </a:p>
          <a:p>
            <a:pPr marL="85725">
              <a:lnSpc>
                <a:spcPct val="100000"/>
              </a:lnSpc>
              <a:buNone/>
            </a:pPr>
            <a:r>
              <a:rPr lang="en-US" altLang="zh-CN" sz="2400" dirty="0"/>
              <a:t>{	</a:t>
            </a:r>
            <a:r>
              <a:rPr lang="zh-CN" altLang="en-US" sz="2400" dirty="0"/>
              <a:t>依次扫描字符串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3333FF"/>
                </a:solidFill>
              </a:rPr>
              <a:t>=&gt; </a:t>
            </a:r>
            <a:r>
              <a:rPr lang="en-US" altLang="zh-CN" sz="2400" dirty="0" err="1">
                <a:solidFill>
                  <a:srgbClr val="3333FF"/>
                </a:solidFill>
              </a:rPr>
              <a:t>ch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85725">
              <a:lnSpc>
                <a:spcPct val="100000"/>
              </a:lnSpc>
              <a:buNone/>
            </a:pPr>
            <a:r>
              <a:rPr lang="en-US" altLang="zh-CN" sz="2400" dirty="0"/>
              <a:t>		switch(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)</a:t>
            </a:r>
            <a:r>
              <a:rPr lang="zh-CN" altLang="en-US" sz="2400" dirty="0"/>
              <a:t>：</a:t>
            </a:r>
          </a:p>
          <a:p>
            <a:pPr marL="85725">
              <a:lnSpc>
                <a:spcPct val="100000"/>
              </a:lnSpc>
              <a:buNone/>
            </a:pPr>
            <a:r>
              <a:rPr lang="en-US" altLang="zh-CN" sz="2400" dirty="0"/>
              <a:t>		case '[' || '('</a:t>
            </a:r>
            <a:r>
              <a:rPr lang="zh-CN" altLang="en-US" sz="2400" dirty="0"/>
              <a:t>：</a:t>
            </a:r>
            <a:r>
              <a:rPr lang="en-US" altLang="zh-CN" sz="2400" dirty="0"/>
              <a:t>Push(S, 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);</a:t>
            </a:r>
          </a:p>
          <a:p>
            <a:pPr marL="85725">
              <a:lnSpc>
                <a:spcPct val="100000"/>
              </a:lnSpc>
              <a:buNone/>
            </a:pPr>
            <a:r>
              <a:rPr lang="en-US" altLang="zh-CN" sz="2400" dirty="0"/>
              <a:t>		case ')' || ']':</a:t>
            </a:r>
          </a:p>
          <a:p>
            <a:pPr marL="85725">
              <a:lnSpc>
                <a:spcPct val="100000"/>
              </a:lnSpc>
              <a:buNone/>
            </a:pPr>
            <a:r>
              <a:rPr lang="en-US" altLang="zh-CN" sz="2400" dirty="0"/>
              <a:t>			if (</a:t>
            </a:r>
            <a:r>
              <a:rPr lang="zh-CN" altLang="en-US" sz="2400" dirty="0"/>
              <a:t>栈空</a:t>
            </a:r>
            <a:r>
              <a:rPr lang="en-US" altLang="zh-CN" sz="2400" dirty="0"/>
              <a:t>)  return  ERROR;</a:t>
            </a:r>
          </a:p>
          <a:p>
            <a:pPr marL="85725">
              <a:lnSpc>
                <a:spcPct val="100000"/>
              </a:lnSpc>
              <a:buNone/>
            </a:pPr>
            <a:r>
              <a:rPr lang="en-US" altLang="zh-CN" sz="2400" dirty="0"/>
              <a:t>			Pop(S);</a:t>
            </a:r>
          </a:p>
          <a:p>
            <a:pPr marL="85725">
              <a:lnSpc>
                <a:spcPct val="100000"/>
              </a:lnSpc>
              <a:buNone/>
            </a:pPr>
            <a:r>
              <a:rPr lang="en-US" altLang="zh-CN" sz="2400" dirty="0"/>
              <a:t>			if (</a:t>
            </a:r>
            <a:r>
              <a:rPr lang="zh-CN" altLang="en-US" sz="2400" dirty="0"/>
              <a:t>不匹配</a:t>
            </a:r>
            <a:r>
              <a:rPr lang="en-US" altLang="zh-CN" sz="2400" dirty="0"/>
              <a:t>)  return  ERROR;</a:t>
            </a:r>
          </a:p>
          <a:p>
            <a:pPr marL="85725">
              <a:lnSpc>
                <a:spcPct val="100000"/>
              </a:lnSpc>
              <a:buNone/>
            </a:pPr>
            <a:r>
              <a:rPr lang="en-US" altLang="zh-CN" sz="2400" dirty="0"/>
              <a:t>	if (</a:t>
            </a:r>
            <a:r>
              <a:rPr lang="zh-CN" altLang="en-US" sz="2400" dirty="0"/>
              <a:t>栈空</a:t>
            </a:r>
            <a:r>
              <a:rPr lang="en-US" altLang="zh-CN" sz="2400" dirty="0"/>
              <a:t>)  return  OK;</a:t>
            </a:r>
          </a:p>
          <a:p>
            <a:pPr marL="85725">
              <a:lnSpc>
                <a:spcPct val="100000"/>
              </a:lnSpc>
              <a:buNone/>
            </a:pPr>
            <a:r>
              <a:rPr lang="en-US" altLang="zh-CN" sz="2400" dirty="0"/>
              <a:t>	else  return  ERROR;</a:t>
            </a:r>
          </a:p>
          <a:p>
            <a:pPr marL="85725">
              <a:lnSpc>
                <a:spcPct val="100000"/>
              </a:lnSpc>
              <a:buNone/>
            </a:pPr>
            <a:r>
              <a:rPr lang="en-US" altLang="zh-CN" sz="2400" dirty="0"/>
              <a:t>} </a:t>
            </a:r>
            <a:r>
              <a:rPr lang="en-US" altLang="zh-CN" sz="2400" dirty="0">
                <a:solidFill>
                  <a:srgbClr val="008000"/>
                </a:solidFill>
              </a:rPr>
              <a:t>// Match</a:t>
            </a:r>
          </a:p>
        </p:txBody>
      </p:sp>
    </p:spTree>
    <p:extLst>
      <p:ext uri="{BB962C8B-B14F-4D97-AF65-F5344CB8AC3E}">
        <p14:creationId xmlns:p14="http://schemas.microsoft.com/office/powerpoint/2010/main" val="3391007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492195"/>
            <a:ext cx="7143750" cy="707886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dirty="0"/>
              <a:t>算术表达式求值</a:t>
            </a:r>
            <a:endParaRPr lang="en-US" altLang="zh-CN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rIns="180000" bIns="108000"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006600"/>
                </a:solidFill>
                <a:latin typeface="Times New Roman" pitchFamily="18" charset="0"/>
              </a:rPr>
              <a:t>例</a:t>
            </a:r>
            <a:r>
              <a:rPr lang="en-US" altLang="zh-CN" dirty="0">
                <a:solidFill>
                  <a:srgbClr val="006600"/>
                </a:solidFill>
                <a:latin typeface="Times New Roman" pitchFamily="18" charset="0"/>
              </a:rPr>
              <a:t>2-12   </a:t>
            </a:r>
            <a:r>
              <a:rPr lang="zh-CN" altLang="en-US" dirty="0">
                <a:latin typeface="Times New Roman" pitchFamily="18" charset="0"/>
              </a:rPr>
              <a:t>算术表达式求值</a:t>
            </a:r>
            <a:endParaRPr lang="en-US" altLang="zh-CN" dirty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zh-CN" dirty="0">
                <a:solidFill>
                  <a:srgbClr val="3333FF"/>
                </a:solidFill>
                <a:latin typeface="Times New Roman" pitchFamily="18" charset="0"/>
              </a:rPr>
              <a:t>符号集</a:t>
            </a:r>
            <a:r>
              <a:rPr lang="zh-CN" altLang="zh-CN" dirty="0">
                <a:latin typeface="Times New Roman" pitchFamily="18" charset="0"/>
              </a:rPr>
              <a:t>：</a:t>
            </a:r>
            <a:r>
              <a:rPr lang="en-US" altLang="zh-CN" dirty="0">
                <a:latin typeface="Times New Roman" pitchFamily="18" charset="0"/>
              </a:rPr>
              <a:t>{ 0, 1,…, 9, . , +, -, *, /, (, ), # 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3333FF"/>
                </a:solidFill>
                <a:latin typeface="Times New Roman" pitchFamily="18" charset="0"/>
              </a:rPr>
              <a:t>运算规则 </a:t>
            </a:r>
            <a:r>
              <a:rPr lang="en-US" altLang="zh-CN" dirty="0">
                <a:latin typeface="Times New Roman" pitchFamily="18" charset="0"/>
              </a:rPr>
              <a:t>( #</a:t>
            </a:r>
            <a:r>
              <a:rPr lang="zh-CN" altLang="en-US" dirty="0">
                <a:latin typeface="Times New Roman" pitchFamily="18" charset="0"/>
              </a:rPr>
              <a:t>为表达式的结束标识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：</a:t>
            </a:r>
          </a:p>
          <a:p>
            <a:pPr marL="446088" indent="-446088"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8000"/>
                </a:solidFill>
                <a:latin typeface="Times New Roman" pitchFamily="18" charset="0"/>
              </a:rPr>
              <a:t>(1)</a:t>
            </a:r>
            <a:r>
              <a:rPr lang="zh-CN" altLang="en-US" dirty="0">
                <a:latin typeface="Times New Roman" pitchFamily="18" charset="0"/>
              </a:rPr>
              <a:t>先计算最内层括号内的表达式；</a:t>
            </a:r>
          </a:p>
          <a:p>
            <a:pPr marL="446088" indent="-446088"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8000"/>
                </a:solidFill>
                <a:latin typeface="Times New Roman" pitchFamily="18" charset="0"/>
              </a:rPr>
              <a:t>(2)</a:t>
            </a:r>
            <a:r>
              <a:rPr lang="zh-CN" altLang="en-US" dirty="0">
                <a:latin typeface="Times New Roman" pitchFamily="18" charset="0"/>
              </a:rPr>
              <a:t>先 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/</a:t>
            </a:r>
            <a:r>
              <a:rPr lang="zh-CN" altLang="en-US" dirty="0">
                <a:latin typeface="Times New Roman" pitchFamily="18" charset="0"/>
              </a:rPr>
              <a:t>，后 </a:t>
            </a: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+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- </a:t>
            </a:r>
            <a:r>
              <a:rPr lang="zh-CN" altLang="en-US" dirty="0">
                <a:latin typeface="Times New Roman" pitchFamily="18" charset="0"/>
              </a:rPr>
              <a:t>；</a:t>
            </a:r>
          </a:p>
          <a:p>
            <a:pPr marL="446088" indent="-446088"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8000"/>
                </a:solidFill>
                <a:latin typeface="Times New Roman" pitchFamily="18" charset="0"/>
              </a:rPr>
              <a:t>(3)</a:t>
            </a:r>
            <a:r>
              <a:rPr lang="zh-CN" altLang="en-US" dirty="0">
                <a:latin typeface="Times New Roman" pitchFamily="18" charset="0"/>
              </a:rPr>
              <a:t>从左至右计算 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dirty="0">
                <a:latin typeface="Times New Roman" pitchFamily="18" charset="0"/>
              </a:rPr>
              <a:t> 和 </a:t>
            </a: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/</a:t>
            </a:r>
            <a:r>
              <a:rPr lang="zh-CN" altLang="en-US" dirty="0">
                <a:latin typeface="Times New Roman" pitchFamily="18" charset="0"/>
              </a:rPr>
              <a:t> 或者 </a:t>
            </a: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+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</a:rPr>
              <a:t>和 </a:t>
            </a: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-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</a:rPr>
              <a:t>。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3926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3B45547-8719-4447-83E3-53284E32728C}" type="slidenum">
              <a:rPr lang="zh-CN" altLang="en-US" smtClean="0">
                <a:ea typeface="宋体" charset="-122"/>
              </a:rPr>
              <a:pPr/>
              <a:t>105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6609478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492195"/>
            <a:ext cx="7143750" cy="707886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dirty="0"/>
              <a:t>算术表达式求值</a:t>
            </a:r>
            <a:endParaRPr lang="en-US" altLang="zh-CN" dirty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rIns="180000" bIns="108000"/>
          <a:lstStyle/>
          <a:p>
            <a:pPr marL="363538" indent="-276225" eaLnBrk="1" hangingPunct="1">
              <a:lnSpc>
                <a:spcPct val="120000"/>
              </a:lnSpc>
            </a:pPr>
            <a:r>
              <a:rPr lang="zh-CN" altLang="en-US" dirty="0">
                <a:latin typeface="Times New Roman" pitchFamily="18" charset="0"/>
              </a:rPr>
              <a:t>算术表达式的三种表示形式：</a:t>
            </a:r>
          </a:p>
          <a:p>
            <a:pPr marL="363538" indent="-276225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  <a:latin typeface="Times New Roman" pitchFamily="18" charset="0"/>
              </a:rPr>
              <a:t>(1)</a:t>
            </a:r>
            <a:r>
              <a:rPr lang="zh-CN" altLang="en-US" dirty="0">
                <a:latin typeface="Times New Roman" pitchFamily="18" charset="0"/>
              </a:rPr>
              <a:t>中缀表达式：</a:t>
            </a:r>
          </a:p>
          <a:p>
            <a:pPr marL="363538" indent="-276225" algn="ctr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</a:rPr>
              <a:t>&lt;</a:t>
            </a:r>
            <a:r>
              <a:rPr lang="zh-CN" altLang="en-US" dirty="0">
                <a:solidFill>
                  <a:srgbClr val="3333FF"/>
                </a:solidFill>
                <a:latin typeface="Times New Roman" pitchFamily="18" charset="0"/>
              </a:rPr>
              <a:t>操作数</a:t>
            </a: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</a:rPr>
              <a:t>1&gt; &lt;</a:t>
            </a:r>
            <a:r>
              <a:rPr lang="zh-CN" altLang="en-US" dirty="0">
                <a:solidFill>
                  <a:srgbClr val="3333FF"/>
                </a:solidFill>
                <a:latin typeface="Times New Roman" pitchFamily="18" charset="0"/>
              </a:rPr>
              <a:t>运算符</a:t>
            </a: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</a:rPr>
              <a:t>&gt; &lt;</a:t>
            </a:r>
            <a:r>
              <a:rPr lang="zh-CN" altLang="en-US" dirty="0">
                <a:solidFill>
                  <a:srgbClr val="3333FF"/>
                </a:solidFill>
                <a:latin typeface="Times New Roman" pitchFamily="18" charset="0"/>
              </a:rPr>
              <a:t>操作数</a:t>
            </a: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</a:rPr>
              <a:t>2&gt;</a:t>
            </a:r>
          </a:p>
          <a:p>
            <a:pPr marL="363538" indent="-276225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  <a:latin typeface="Times New Roman" pitchFamily="18" charset="0"/>
              </a:rPr>
              <a:t>(2)</a:t>
            </a:r>
            <a:r>
              <a:rPr lang="zh-CN" altLang="en-US" dirty="0">
                <a:latin typeface="Times New Roman" pitchFamily="18" charset="0"/>
              </a:rPr>
              <a:t>后缀表达式：</a:t>
            </a:r>
          </a:p>
          <a:p>
            <a:pPr marL="363538" indent="-276225" algn="ctr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</a:rPr>
              <a:t>&lt;</a:t>
            </a:r>
            <a:r>
              <a:rPr lang="zh-CN" altLang="en-US" dirty="0">
                <a:solidFill>
                  <a:srgbClr val="3333FF"/>
                </a:solidFill>
                <a:latin typeface="Times New Roman" pitchFamily="18" charset="0"/>
              </a:rPr>
              <a:t>操作数</a:t>
            </a: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</a:rPr>
              <a:t>1&gt; &lt;</a:t>
            </a:r>
            <a:r>
              <a:rPr lang="zh-CN" altLang="en-US" dirty="0">
                <a:solidFill>
                  <a:srgbClr val="3333FF"/>
                </a:solidFill>
                <a:latin typeface="Times New Roman" pitchFamily="18" charset="0"/>
              </a:rPr>
              <a:t>操作数</a:t>
            </a: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</a:rPr>
              <a:t>2&gt; &lt;</a:t>
            </a:r>
            <a:r>
              <a:rPr lang="zh-CN" altLang="en-US" dirty="0">
                <a:solidFill>
                  <a:srgbClr val="3333FF"/>
                </a:solidFill>
                <a:latin typeface="Times New Roman" pitchFamily="18" charset="0"/>
              </a:rPr>
              <a:t>运算符</a:t>
            </a: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</a:rPr>
              <a:t>&gt;</a:t>
            </a:r>
            <a:r>
              <a:rPr lang="en-US" altLang="zh-CN" dirty="0">
                <a:latin typeface="Times New Roman" pitchFamily="18" charset="0"/>
              </a:rPr>
              <a:t> </a:t>
            </a:r>
          </a:p>
          <a:p>
            <a:pPr marL="363538" indent="-276225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  <a:latin typeface="Times New Roman" pitchFamily="18" charset="0"/>
              </a:rPr>
              <a:t>(3)</a:t>
            </a:r>
            <a:r>
              <a:rPr lang="zh-CN" altLang="en-US" dirty="0">
                <a:latin typeface="Times New Roman" pitchFamily="18" charset="0"/>
              </a:rPr>
              <a:t>前缀表达式：</a:t>
            </a:r>
          </a:p>
          <a:p>
            <a:pPr marL="363538" indent="-276225" algn="ctr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</a:rPr>
              <a:t>&lt;</a:t>
            </a:r>
            <a:r>
              <a:rPr lang="zh-CN" altLang="en-US" dirty="0">
                <a:solidFill>
                  <a:srgbClr val="3333FF"/>
                </a:solidFill>
                <a:latin typeface="Times New Roman" pitchFamily="18" charset="0"/>
              </a:rPr>
              <a:t>运算符</a:t>
            </a: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</a:rPr>
              <a:t>&gt; &lt;</a:t>
            </a:r>
            <a:r>
              <a:rPr lang="zh-CN" altLang="en-US" dirty="0">
                <a:solidFill>
                  <a:srgbClr val="3333FF"/>
                </a:solidFill>
                <a:latin typeface="Times New Roman" pitchFamily="18" charset="0"/>
              </a:rPr>
              <a:t>操作数</a:t>
            </a: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</a:rPr>
              <a:t>1&gt; &lt;</a:t>
            </a:r>
            <a:r>
              <a:rPr lang="zh-CN" altLang="en-US" dirty="0">
                <a:solidFill>
                  <a:srgbClr val="3333FF"/>
                </a:solidFill>
                <a:latin typeface="Times New Roman" pitchFamily="18" charset="0"/>
              </a:rPr>
              <a:t>操作数</a:t>
            </a: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</a:rPr>
              <a:t>2&gt;</a:t>
            </a:r>
          </a:p>
        </p:txBody>
      </p:sp>
      <p:sp>
        <p:nvSpPr>
          <p:cNvPr id="14029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EA58DF1-7E38-49DD-AF02-0B8D8ECF377A}" type="slidenum">
              <a:rPr lang="zh-CN" altLang="en-US" smtClean="0">
                <a:ea typeface="宋体" charset="-122"/>
              </a:rPr>
              <a:pPr/>
              <a:t>106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0334055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492195"/>
            <a:ext cx="7143750" cy="707886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dirty="0"/>
              <a:t>算术表达式求值</a:t>
            </a:r>
            <a:endParaRPr lang="en-US" altLang="zh-CN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rIns="180000" bIns="108000"/>
          <a:lstStyle/>
          <a:p>
            <a:pPr marL="363538" indent="-276225" eaLnBrk="1" hangingPunct="1">
              <a:lnSpc>
                <a:spcPct val="120000"/>
              </a:lnSpc>
              <a:spcAft>
                <a:spcPct val="50000"/>
              </a:spcAft>
            </a:pPr>
            <a:r>
              <a:rPr lang="zh-CN" altLang="en-US" dirty="0">
                <a:latin typeface="Times New Roman" pitchFamily="18" charset="0"/>
              </a:rPr>
              <a:t>三种表示形式举例</a:t>
            </a:r>
          </a:p>
          <a:p>
            <a:pPr marL="363538" indent="-276225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  <a:latin typeface="Times New Roman" pitchFamily="18" charset="0"/>
              </a:rPr>
              <a:t>(1)</a:t>
            </a:r>
            <a:r>
              <a:rPr lang="zh-CN" altLang="en-US" dirty="0">
                <a:latin typeface="Times New Roman" pitchFamily="18" charset="0"/>
              </a:rPr>
              <a:t>中缀表达式：</a:t>
            </a:r>
          </a:p>
          <a:p>
            <a:pPr marL="363538" indent="-276225"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</a:rPr>
              <a:t>a </a:t>
            </a: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</a:rPr>
              <a:t> b + (c </a:t>
            </a: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</a:rPr>
              <a:t> d / e) </a:t>
            </a: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</a:rPr>
              <a:t> f</a:t>
            </a:r>
          </a:p>
          <a:p>
            <a:pPr marL="363538" indent="-276225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  <a:latin typeface="Times New Roman" pitchFamily="18" charset="0"/>
              </a:rPr>
              <a:t>(2)</a:t>
            </a:r>
            <a:r>
              <a:rPr lang="zh-CN" altLang="en-US" dirty="0">
                <a:latin typeface="Times New Roman" pitchFamily="18" charset="0"/>
              </a:rPr>
              <a:t>后缀表达式：</a:t>
            </a:r>
          </a:p>
          <a:p>
            <a:pPr marL="363538" indent="-276225"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</a:rPr>
              <a:t>a b </a:t>
            </a: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</a:rPr>
              <a:t> c d e / </a:t>
            </a: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</a:rPr>
              <a:t> f </a:t>
            </a: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</a:rPr>
              <a:t> +</a:t>
            </a:r>
          </a:p>
          <a:p>
            <a:pPr marL="363538" indent="-276225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  <a:latin typeface="Times New Roman" pitchFamily="18" charset="0"/>
              </a:rPr>
              <a:t>(3)</a:t>
            </a:r>
            <a:r>
              <a:rPr lang="zh-CN" altLang="en-US" dirty="0">
                <a:latin typeface="Times New Roman" pitchFamily="18" charset="0"/>
              </a:rPr>
              <a:t>前缀表达式：</a:t>
            </a:r>
          </a:p>
          <a:p>
            <a:pPr marL="363538" indent="-276225"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</a:rPr>
              <a:t>+ </a:t>
            </a: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</a:rPr>
              <a:t> a b </a:t>
            </a: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</a:rPr>
              <a:t> c / d e f</a:t>
            </a:r>
          </a:p>
        </p:txBody>
      </p:sp>
      <p:sp>
        <p:nvSpPr>
          <p:cNvPr id="14131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83ED2E6-5039-4B5C-B0C7-4E3ACEB271E0}" type="slidenum">
              <a:rPr lang="zh-CN" altLang="en-US" smtClean="0">
                <a:ea typeface="宋体" charset="-122"/>
              </a:rPr>
              <a:pPr/>
              <a:t>107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3908036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492195"/>
            <a:ext cx="7143750" cy="707886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dirty="0"/>
              <a:t>算术表达式求值</a:t>
            </a:r>
            <a:endParaRPr lang="en-US" altLang="zh-CN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rIns="180000" bIns="108000"/>
          <a:lstStyle/>
          <a:p>
            <a:pPr marL="363538" indent="-276225" eaLnBrk="1" hangingPunct="1">
              <a:lnSpc>
                <a:spcPct val="200000"/>
              </a:lnSpc>
            </a:pPr>
            <a:r>
              <a:rPr lang="zh-CN" altLang="en-US">
                <a:solidFill>
                  <a:srgbClr val="3333FF"/>
                </a:solidFill>
              </a:rPr>
              <a:t>算术表达式求值算法的总体思路：</a:t>
            </a:r>
            <a:endParaRPr lang="en-US" altLang="zh-CN">
              <a:solidFill>
                <a:srgbClr val="3333FF"/>
              </a:solidFill>
            </a:endParaRPr>
          </a:p>
        </p:txBody>
      </p:sp>
      <p:sp>
        <p:nvSpPr>
          <p:cNvPr id="14234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66C3A61-7009-40C2-97B6-93683CFD5CF9}" type="slidenum">
              <a:rPr lang="zh-CN" altLang="en-US" smtClean="0">
                <a:ea typeface="宋体" charset="-122"/>
              </a:rPr>
              <a:pPr/>
              <a:t>108</a:t>
            </a:fld>
            <a:endParaRPr lang="en-US" altLang="zh-CN">
              <a:ea typeface="宋体" charset="-122"/>
            </a:endParaRPr>
          </a:p>
        </p:txBody>
      </p: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1785938" y="2857500"/>
            <a:ext cx="5572125" cy="2428875"/>
            <a:chOff x="1785918" y="2857497"/>
            <a:chExt cx="5572164" cy="2428889"/>
          </a:xfrm>
        </p:grpSpPr>
        <p:sp>
          <p:nvSpPr>
            <p:cNvPr id="6" name="矩形 5"/>
            <p:cNvSpPr/>
            <p:nvPr/>
          </p:nvSpPr>
          <p:spPr>
            <a:xfrm>
              <a:off x="1785918" y="3286124"/>
              <a:ext cx="5572164" cy="57150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8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将算术表达式转换成后缀表达式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785918" y="4286255"/>
              <a:ext cx="5572164" cy="57150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8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对后缀表达式求值</a:t>
              </a:r>
            </a:p>
          </p:txBody>
        </p:sp>
        <p:cxnSp>
          <p:nvCxnSpPr>
            <p:cNvPr id="9" name="直接箭头连接符 8"/>
            <p:cNvCxnSpPr/>
            <p:nvPr/>
          </p:nvCxnSpPr>
          <p:spPr>
            <a:xfrm rot="16200000" flipH="1">
              <a:off x="4357685" y="3071811"/>
              <a:ext cx="42862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rot="16200000" flipH="1">
              <a:off x="4357685" y="4071942"/>
              <a:ext cx="42862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rot="16200000" flipH="1">
              <a:off x="4357685" y="5072073"/>
              <a:ext cx="42862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8230612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492195"/>
            <a:ext cx="7143750" cy="707886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dirty="0"/>
              <a:t>算术表达式求值</a:t>
            </a:r>
            <a:endParaRPr lang="en-US" altLang="zh-CN" dirty="0"/>
          </a:p>
        </p:txBody>
      </p:sp>
      <p:sp>
        <p:nvSpPr>
          <p:cNvPr id="143363" name="Rectangle 35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rIns="180000" bIns="108000"/>
          <a:lstStyle/>
          <a:p>
            <a:pPr marL="363538" indent="-276225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600">
                <a:solidFill>
                  <a:srgbClr val="008000"/>
                </a:solidFill>
              </a:rPr>
              <a:t>将中缀表达式转换成后缀表达式示例：</a:t>
            </a:r>
          </a:p>
        </p:txBody>
      </p:sp>
      <p:sp>
        <p:nvSpPr>
          <p:cNvPr id="14336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EF6F36F-1999-4547-92CC-6032FED80586}" type="slidenum">
              <a:rPr lang="zh-CN" altLang="en-US" smtClean="0">
                <a:ea typeface="宋体" charset="-122"/>
              </a:rPr>
              <a:pPr/>
              <a:t>109</a:t>
            </a:fld>
            <a:endParaRPr lang="en-US" altLang="zh-CN">
              <a:ea typeface="宋体" charset="-122"/>
            </a:endParaRPr>
          </a:p>
        </p:txBody>
      </p:sp>
      <p:pic>
        <p:nvPicPr>
          <p:cNvPr id="143365" name="Picture 3"/>
          <p:cNvPicPr>
            <a:picLocks noChangeAspect="1" noChangeArrowheads="1"/>
          </p:cNvPicPr>
          <p:nvPr/>
        </p:nvPicPr>
        <p:blipFill>
          <a:blip r:embed="rId2" cstate="print"/>
          <a:srcRect l="14502" t="29816" r="14502" b="13867"/>
          <a:stretch>
            <a:fillRect/>
          </a:stretch>
        </p:blipFill>
        <p:spPr bwMode="auto">
          <a:xfrm>
            <a:off x="1171575" y="2286000"/>
            <a:ext cx="6219825" cy="328612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</p:pic>
      <p:sp>
        <p:nvSpPr>
          <p:cNvPr id="334852" name="Text Box 4"/>
          <p:cNvSpPr txBox="1">
            <a:spLocks noChangeArrowheads="1"/>
          </p:cNvSpPr>
          <p:nvPr/>
        </p:nvSpPr>
        <p:spPr bwMode="auto">
          <a:xfrm>
            <a:off x="2100263" y="4235450"/>
            <a:ext cx="576262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334853" name="Line 5"/>
          <p:cNvSpPr>
            <a:spLocks noChangeShapeType="1"/>
          </p:cNvSpPr>
          <p:nvPr/>
        </p:nvSpPr>
        <p:spPr bwMode="auto">
          <a:xfrm>
            <a:off x="4000500" y="2714625"/>
            <a:ext cx="32385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854" name="Line 6"/>
          <p:cNvSpPr>
            <a:spLocks noChangeShapeType="1"/>
          </p:cNvSpPr>
          <p:nvPr/>
        </p:nvSpPr>
        <p:spPr bwMode="auto">
          <a:xfrm>
            <a:off x="4381500" y="2714625"/>
            <a:ext cx="144463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855" name="Text Box 7"/>
          <p:cNvSpPr txBox="1">
            <a:spLocks noChangeArrowheads="1"/>
          </p:cNvSpPr>
          <p:nvPr/>
        </p:nvSpPr>
        <p:spPr bwMode="auto">
          <a:xfrm>
            <a:off x="2100263" y="3571875"/>
            <a:ext cx="576262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334856" name="Line 8"/>
          <p:cNvSpPr>
            <a:spLocks noChangeShapeType="1"/>
          </p:cNvSpPr>
          <p:nvPr/>
        </p:nvSpPr>
        <p:spPr bwMode="auto">
          <a:xfrm>
            <a:off x="4583113" y="2714625"/>
            <a:ext cx="144462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857" name="Text Box 9"/>
          <p:cNvSpPr txBox="1">
            <a:spLocks noChangeArrowheads="1"/>
          </p:cNvSpPr>
          <p:nvPr/>
        </p:nvSpPr>
        <p:spPr bwMode="auto">
          <a:xfrm>
            <a:off x="2674938" y="3571875"/>
            <a:ext cx="576262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  <a:latin typeface="Times New Roman" pitchFamily="18" charset="0"/>
              </a:rPr>
              <a:t>(</a:t>
            </a:r>
          </a:p>
        </p:txBody>
      </p:sp>
      <p:sp>
        <p:nvSpPr>
          <p:cNvPr id="334858" name="Line 10"/>
          <p:cNvSpPr>
            <a:spLocks noChangeShapeType="1"/>
          </p:cNvSpPr>
          <p:nvPr/>
        </p:nvSpPr>
        <p:spPr bwMode="auto">
          <a:xfrm>
            <a:off x="4768850" y="2714625"/>
            <a:ext cx="288925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859" name="Text Box 11"/>
          <p:cNvSpPr txBox="1">
            <a:spLocks noChangeArrowheads="1"/>
          </p:cNvSpPr>
          <p:nvPr/>
        </p:nvSpPr>
        <p:spPr bwMode="auto">
          <a:xfrm>
            <a:off x="2747963" y="4219575"/>
            <a:ext cx="576262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18</a:t>
            </a:r>
          </a:p>
        </p:txBody>
      </p:sp>
      <p:sp>
        <p:nvSpPr>
          <p:cNvPr id="334860" name="Line 12"/>
          <p:cNvSpPr>
            <a:spLocks noChangeShapeType="1"/>
          </p:cNvSpPr>
          <p:nvPr/>
        </p:nvSpPr>
        <p:spPr bwMode="auto">
          <a:xfrm>
            <a:off x="5119688" y="2714625"/>
            <a:ext cx="144462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861" name="Text Box 13"/>
          <p:cNvSpPr txBox="1">
            <a:spLocks noChangeArrowheads="1"/>
          </p:cNvSpPr>
          <p:nvPr/>
        </p:nvSpPr>
        <p:spPr bwMode="auto">
          <a:xfrm>
            <a:off x="3324225" y="3571875"/>
            <a:ext cx="576263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334862" name="Line 14"/>
          <p:cNvSpPr>
            <a:spLocks noChangeShapeType="1"/>
          </p:cNvSpPr>
          <p:nvPr/>
        </p:nvSpPr>
        <p:spPr bwMode="auto">
          <a:xfrm>
            <a:off x="5321300" y="2714625"/>
            <a:ext cx="144463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863" name="Text Box 15"/>
          <p:cNvSpPr txBox="1">
            <a:spLocks noChangeArrowheads="1"/>
          </p:cNvSpPr>
          <p:nvPr/>
        </p:nvSpPr>
        <p:spPr bwMode="auto">
          <a:xfrm>
            <a:off x="3324225" y="4219575"/>
            <a:ext cx="576263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334864" name="Text Box 16"/>
          <p:cNvSpPr txBox="1">
            <a:spLocks noChangeArrowheads="1"/>
          </p:cNvSpPr>
          <p:nvPr/>
        </p:nvSpPr>
        <p:spPr bwMode="auto">
          <a:xfrm>
            <a:off x="3827463" y="3633788"/>
            <a:ext cx="576262" cy="48736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  <a:latin typeface="Times New Roman" pitchFamily="18" charset="0"/>
              </a:rPr>
              <a:t>*</a:t>
            </a:r>
          </a:p>
        </p:txBody>
      </p:sp>
      <p:sp>
        <p:nvSpPr>
          <p:cNvPr id="334865" name="Text Box 17"/>
          <p:cNvSpPr txBox="1">
            <a:spLocks noChangeArrowheads="1"/>
          </p:cNvSpPr>
          <p:nvPr/>
        </p:nvSpPr>
        <p:spPr bwMode="auto">
          <a:xfrm>
            <a:off x="3827463" y="4219575"/>
            <a:ext cx="576262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34866" name="Line 18"/>
          <p:cNvSpPr>
            <a:spLocks noChangeShapeType="1"/>
          </p:cNvSpPr>
          <p:nvPr/>
        </p:nvSpPr>
        <p:spPr bwMode="auto">
          <a:xfrm>
            <a:off x="5511800" y="2714625"/>
            <a:ext cx="144463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867" name="Line 19"/>
          <p:cNvSpPr>
            <a:spLocks noChangeShapeType="1"/>
          </p:cNvSpPr>
          <p:nvPr/>
        </p:nvSpPr>
        <p:spPr bwMode="auto">
          <a:xfrm>
            <a:off x="5715000" y="2714625"/>
            <a:ext cx="144463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868" name="Line 20"/>
          <p:cNvSpPr>
            <a:spLocks noChangeShapeType="1"/>
          </p:cNvSpPr>
          <p:nvPr/>
        </p:nvSpPr>
        <p:spPr bwMode="auto">
          <a:xfrm>
            <a:off x="5903913" y="2714625"/>
            <a:ext cx="10795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869" name="Line 21"/>
          <p:cNvSpPr>
            <a:spLocks noChangeShapeType="1"/>
          </p:cNvSpPr>
          <p:nvPr/>
        </p:nvSpPr>
        <p:spPr bwMode="auto">
          <a:xfrm>
            <a:off x="6059488" y="2714625"/>
            <a:ext cx="10795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870" name="Line 22"/>
          <p:cNvSpPr>
            <a:spLocks noChangeShapeType="1"/>
          </p:cNvSpPr>
          <p:nvPr/>
        </p:nvSpPr>
        <p:spPr bwMode="auto">
          <a:xfrm>
            <a:off x="6215063" y="2714625"/>
            <a:ext cx="288925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871" name="Line 23"/>
          <p:cNvSpPr>
            <a:spLocks noChangeShapeType="1"/>
          </p:cNvSpPr>
          <p:nvPr/>
        </p:nvSpPr>
        <p:spPr bwMode="auto">
          <a:xfrm>
            <a:off x="6548438" y="2714625"/>
            <a:ext cx="144462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872" name="Line 24"/>
          <p:cNvSpPr>
            <a:spLocks noChangeShapeType="1"/>
          </p:cNvSpPr>
          <p:nvPr/>
        </p:nvSpPr>
        <p:spPr bwMode="auto">
          <a:xfrm>
            <a:off x="6738938" y="2714625"/>
            <a:ext cx="144462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873" name="Text Box 25"/>
          <p:cNvSpPr txBox="1">
            <a:spLocks noChangeArrowheads="1"/>
          </p:cNvSpPr>
          <p:nvPr/>
        </p:nvSpPr>
        <p:spPr bwMode="auto">
          <a:xfrm>
            <a:off x="4259263" y="4281488"/>
            <a:ext cx="576262" cy="48736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  <a:latin typeface="Times New Roman" pitchFamily="18" charset="0"/>
              </a:rPr>
              <a:t>*</a:t>
            </a:r>
          </a:p>
        </p:txBody>
      </p:sp>
      <p:sp>
        <p:nvSpPr>
          <p:cNvPr id="334874" name="Text Box 26"/>
          <p:cNvSpPr txBox="1">
            <a:spLocks noChangeArrowheads="1"/>
          </p:cNvSpPr>
          <p:nvPr/>
        </p:nvSpPr>
        <p:spPr bwMode="auto">
          <a:xfrm>
            <a:off x="4692650" y="4219575"/>
            <a:ext cx="576263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334875" name="Text Box 27"/>
          <p:cNvSpPr txBox="1">
            <a:spLocks noChangeArrowheads="1"/>
          </p:cNvSpPr>
          <p:nvPr/>
        </p:nvSpPr>
        <p:spPr bwMode="auto">
          <a:xfrm>
            <a:off x="2674938" y="3571875"/>
            <a:ext cx="576262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  <a:latin typeface="Times New Roman" pitchFamily="18" charset="0"/>
              </a:rPr>
              <a:t>/</a:t>
            </a:r>
          </a:p>
        </p:txBody>
      </p:sp>
      <p:sp>
        <p:nvSpPr>
          <p:cNvPr id="334876" name="Text Box 28"/>
          <p:cNvSpPr txBox="1">
            <a:spLocks noChangeArrowheads="1"/>
          </p:cNvSpPr>
          <p:nvPr/>
        </p:nvSpPr>
        <p:spPr bwMode="auto">
          <a:xfrm>
            <a:off x="5195888" y="4219575"/>
            <a:ext cx="576262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334877" name="Text Box 29"/>
          <p:cNvSpPr txBox="1">
            <a:spLocks noChangeArrowheads="1"/>
          </p:cNvSpPr>
          <p:nvPr/>
        </p:nvSpPr>
        <p:spPr bwMode="auto">
          <a:xfrm>
            <a:off x="5700713" y="4219575"/>
            <a:ext cx="576262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  <a:latin typeface="Times New Roman" pitchFamily="18" charset="0"/>
              </a:rPr>
              <a:t>/</a:t>
            </a:r>
          </a:p>
        </p:txBody>
      </p:sp>
      <p:sp>
        <p:nvSpPr>
          <p:cNvPr id="334878" name="Text Box 30"/>
          <p:cNvSpPr txBox="1">
            <a:spLocks noChangeArrowheads="1"/>
          </p:cNvSpPr>
          <p:nvPr/>
        </p:nvSpPr>
        <p:spPr bwMode="auto">
          <a:xfrm>
            <a:off x="6132513" y="4219575"/>
            <a:ext cx="576262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334879" name="Text Box 31"/>
          <p:cNvSpPr txBox="1">
            <a:spLocks noChangeArrowheads="1"/>
          </p:cNvSpPr>
          <p:nvPr/>
        </p:nvSpPr>
        <p:spPr bwMode="auto">
          <a:xfrm>
            <a:off x="2073275" y="3571875"/>
            <a:ext cx="576263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-</a:t>
            </a:r>
          </a:p>
        </p:txBody>
      </p:sp>
      <p:sp>
        <p:nvSpPr>
          <p:cNvPr id="334880" name="Text Box 32"/>
          <p:cNvSpPr txBox="1">
            <a:spLocks noChangeArrowheads="1"/>
          </p:cNvSpPr>
          <p:nvPr/>
        </p:nvSpPr>
        <p:spPr bwMode="auto">
          <a:xfrm>
            <a:off x="6565900" y="4219575"/>
            <a:ext cx="576263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334881" name="Line 33"/>
          <p:cNvSpPr>
            <a:spLocks noChangeShapeType="1"/>
          </p:cNvSpPr>
          <p:nvPr/>
        </p:nvSpPr>
        <p:spPr bwMode="auto">
          <a:xfrm>
            <a:off x="6943725" y="2714625"/>
            <a:ext cx="144463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882" name="Text Box 34"/>
          <p:cNvSpPr txBox="1">
            <a:spLocks noChangeArrowheads="1"/>
          </p:cNvSpPr>
          <p:nvPr/>
        </p:nvSpPr>
        <p:spPr bwMode="auto">
          <a:xfrm>
            <a:off x="6997700" y="4219575"/>
            <a:ext cx="576263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8873384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7" dur="1000"/>
                                        <p:tgtEl>
                                          <p:spTgt spid="3348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4" dur="1000"/>
                                        <p:tgtEl>
                                          <p:spTgt spid="3348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" dur="1000"/>
                                        <p:tgtEl>
                                          <p:spTgt spid="3348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3" dur="1000"/>
                                        <p:tgtEl>
                                          <p:spTgt spid="3348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0" dur="1000"/>
                                        <p:tgtEl>
                                          <p:spTgt spid="3348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1" dur="1000"/>
                                        <p:tgtEl>
                                          <p:spTgt spid="3348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2" grpId="0"/>
      <p:bldP spid="334853" grpId="0" animBg="1"/>
      <p:bldP spid="334854" grpId="0" animBg="1"/>
      <p:bldP spid="334855" grpId="0"/>
      <p:bldP spid="334855" grpId="1"/>
      <p:bldP spid="334856" grpId="0" animBg="1"/>
      <p:bldP spid="334857" grpId="0"/>
      <p:bldP spid="334857" grpId="1"/>
      <p:bldP spid="334858" grpId="0" animBg="1"/>
      <p:bldP spid="334859" grpId="0"/>
      <p:bldP spid="334860" grpId="0" animBg="1"/>
      <p:bldP spid="334861" grpId="0"/>
      <p:bldP spid="334861" grpId="1"/>
      <p:bldP spid="334862" grpId="0" animBg="1"/>
      <p:bldP spid="334863" grpId="0"/>
      <p:bldP spid="334864" grpId="0"/>
      <p:bldP spid="334864" grpId="1"/>
      <p:bldP spid="334865" grpId="0"/>
      <p:bldP spid="334866" grpId="0" animBg="1"/>
      <p:bldP spid="334867" grpId="0" animBg="1"/>
      <p:bldP spid="334868" grpId="0" animBg="1"/>
      <p:bldP spid="334869" grpId="0" animBg="1"/>
      <p:bldP spid="334870" grpId="0" animBg="1"/>
      <p:bldP spid="334871" grpId="0" animBg="1"/>
      <p:bldP spid="334872" grpId="0" animBg="1"/>
      <p:bldP spid="334873" grpId="0"/>
      <p:bldP spid="334874" grpId="0"/>
      <p:bldP spid="334875" grpId="0"/>
      <p:bldP spid="334875" grpId="1"/>
      <p:bldP spid="334876" grpId="0"/>
      <p:bldP spid="334877" grpId="0"/>
      <p:bldP spid="334878" grpId="0"/>
      <p:bldP spid="334879" grpId="0"/>
      <p:bldP spid="334879" grpId="1"/>
      <p:bldP spid="334880" grpId="0"/>
      <p:bldP spid="334881" grpId="0" animBg="1"/>
      <p:bldP spid="3348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构造一个空的顺序表</a:t>
            </a:r>
            <a:r>
              <a:rPr lang="en-US" altLang="zh-CN"/>
              <a:t>L</a:t>
            </a:r>
            <a:endParaRPr lang="zh-CN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 err="1"/>
              <a:t>InitList</a:t>
            </a:r>
            <a:r>
              <a:rPr lang="en-US" altLang="zh-CN" dirty="0"/>
              <a:t>(</a:t>
            </a:r>
            <a:r>
              <a:rPr lang="en-US" altLang="zh-CN" dirty="0" err="1"/>
              <a:t>SList</a:t>
            </a:r>
            <a:r>
              <a:rPr lang="en-US" altLang="zh-CN" dirty="0"/>
              <a:t> &amp;L)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{	</a:t>
            </a:r>
            <a:r>
              <a:rPr lang="en-US" altLang="zh-CN" dirty="0" err="1"/>
              <a:t>L.elem</a:t>
            </a:r>
            <a:r>
              <a:rPr lang="en-US" altLang="zh-CN" dirty="0"/>
              <a:t>=(</a:t>
            </a:r>
            <a:r>
              <a:rPr lang="en-US" altLang="zh-CN" dirty="0">
                <a:solidFill>
                  <a:srgbClr val="0000CC"/>
                </a:solidFill>
              </a:rPr>
              <a:t>Type</a:t>
            </a:r>
            <a:r>
              <a:rPr lang="en-US" altLang="zh-CN" dirty="0"/>
              <a:t>*) </a:t>
            </a:r>
            <a:r>
              <a:rPr lang="en-US" altLang="zh-CN" dirty="0" err="1"/>
              <a:t>malloc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dirty="0"/>
              <a:t>*</a:t>
            </a:r>
            <a:r>
              <a:rPr lang="en-US" altLang="zh-CN" dirty="0" err="1">
                <a:solidFill>
                  <a:srgbClr val="0000CC"/>
                </a:solidFill>
              </a:rPr>
              <a:t>sizeof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00CC"/>
                </a:solidFill>
              </a:rPr>
              <a:t>Type</a:t>
            </a:r>
            <a:r>
              <a:rPr lang="en-US" altLang="zh-CN" dirty="0"/>
              <a:t>));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00CC"/>
                </a:solidFill>
              </a:rPr>
              <a:t>if</a:t>
            </a:r>
            <a:r>
              <a:rPr lang="en-US" altLang="zh-CN" dirty="0"/>
              <a:t> (!</a:t>
            </a:r>
            <a:r>
              <a:rPr lang="en-US" altLang="zh-CN" dirty="0" err="1"/>
              <a:t>L.elem</a:t>
            </a:r>
            <a:r>
              <a:rPr lang="en-US" altLang="zh-CN" dirty="0"/>
              <a:t>) </a:t>
            </a:r>
            <a:r>
              <a:rPr lang="en-US" altLang="zh-CN" dirty="0">
                <a:solidFill>
                  <a:srgbClr val="0000CC"/>
                </a:solidFill>
              </a:rPr>
              <a:t>return</a:t>
            </a:r>
            <a:r>
              <a:rPr lang="en-US" altLang="zh-CN" dirty="0"/>
              <a:t>; 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存储分配失败</a:t>
            </a:r>
            <a:endParaRPr lang="en-US" altLang="zh-CN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L.n</a:t>
            </a:r>
            <a:r>
              <a:rPr lang="en-US" altLang="zh-CN" dirty="0"/>
              <a:t>=0;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空表的长度为</a:t>
            </a:r>
            <a:r>
              <a:rPr lang="en-US" altLang="zh-CN" dirty="0">
                <a:solidFill>
                  <a:srgbClr val="008000"/>
                </a:solidFill>
              </a:rPr>
              <a:t>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	L.N=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dirty="0"/>
              <a:t>;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初始存储容量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}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1638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871FD4D-BFB0-4DDB-ABD6-76E5AF904E87}" type="slidenum">
              <a:rPr lang="zh-CN" altLang="en-US" smtClean="0">
                <a:ea typeface="宋体" charset="-122"/>
              </a:rPr>
              <a:pPr/>
              <a:t>11</a:t>
            </a:fld>
            <a:endParaRPr lang="en-US" altLang="zh-CN">
              <a:ea typeface="宋体" charset="-122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5940152" y="3645024"/>
            <a:ext cx="2362200" cy="2447925"/>
          </a:xfrm>
          <a:prstGeom prst="rect">
            <a:avLst/>
          </a:prstGeom>
          <a:solidFill>
            <a:srgbClr val="CCFFFF">
              <a:alpha val="70195"/>
            </a:srgbClr>
          </a:solidFill>
          <a:ln w="38100" cmpd="dbl">
            <a:solidFill>
              <a:srgbClr val="00CC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2400" b="1">
                <a:latin typeface="Times New Roman" pitchFamily="18" charset="0"/>
              </a:rPr>
              <a:t>typedef struct</a:t>
            </a:r>
          </a:p>
          <a:p>
            <a:pPr algn="just"/>
            <a:r>
              <a:rPr lang="en-US" altLang="zh-CN" sz="2400" b="1">
                <a:latin typeface="Times New Roman" pitchFamily="18" charset="0"/>
              </a:rPr>
              <a:t>{</a:t>
            </a:r>
          </a:p>
          <a:p>
            <a:r>
              <a:rPr lang="zh-CN" altLang="en-US" sz="2400" b="1">
                <a:latin typeface="Times New Roman" pitchFamily="18" charset="0"/>
              </a:rPr>
              <a:t>　　</a:t>
            </a:r>
            <a:r>
              <a:rPr lang="en-US" altLang="zh-CN" sz="2400" b="1">
                <a:latin typeface="Times New Roman" pitchFamily="18" charset="0"/>
              </a:rPr>
              <a:t>Type *elem;</a:t>
            </a:r>
          </a:p>
          <a:p>
            <a:r>
              <a:rPr lang="zh-CN" altLang="en-US" sz="2400" b="1">
                <a:latin typeface="Times New Roman" pitchFamily="18" charset="0"/>
              </a:rPr>
              <a:t>　　</a:t>
            </a:r>
            <a:r>
              <a:rPr lang="en-US" altLang="zh-CN" sz="2400" b="1">
                <a:latin typeface="Times New Roman" pitchFamily="18" charset="0"/>
              </a:rPr>
              <a:t>int n;</a:t>
            </a:r>
            <a:endParaRPr lang="zh-CN" altLang="en-US" sz="2400" b="1">
              <a:latin typeface="Times New Roman" pitchFamily="18" charset="0"/>
            </a:endParaRPr>
          </a:p>
          <a:p>
            <a:r>
              <a:rPr lang="zh-CN" altLang="en-US" sz="2400" b="1">
                <a:latin typeface="Times New Roman" pitchFamily="18" charset="0"/>
              </a:rPr>
              <a:t>　　</a:t>
            </a:r>
            <a:r>
              <a:rPr lang="en-US" altLang="zh-CN" sz="2400" b="1">
                <a:latin typeface="Times New Roman" pitchFamily="18" charset="0"/>
              </a:rPr>
              <a:t>int N;</a:t>
            </a:r>
            <a:endParaRPr lang="zh-CN" altLang="en-US" sz="2400" b="1">
              <a:latin typeface="Times New Roman" pitchFamily="18" charset="0"/>
            </a:endParaRPr>
          </a:p>
          <a:p>
            <a:r>
              <a:rPr lang="en-US" altLang="zh-CN" sz="2400" b="1">
                <a:latin typeface="Times New Roman" pitchFamily="18" charset="0"/>
              </a:rPr>
              <a:t>} SList;</a:t>
            </a:r>
            <a:endParaRPr lang="zh-CN" altLang="en-US" sz="2400" b="1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492195"/>
            <a:ext cx="7143750" cy="707886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dirty="0"/>
              <a:t>算术表达式求值</a:t>
            </a:r>
            <a:endParaRPr lang="en-US" altLang="zh-CN" dirty="0"/>
          </a:p>
        </p:txBody>
      </p:sp>
      <p:sp>
        <p:nvSpPr>
          <p:cNvPr id="144387" name="Rectangle 35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rIns="180000" bIns="108000"/>
          <a:lstStyle/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Times New Roman" pitchFamily="18" charset="0"/>
              </a:rPr>
              <a:t>将中缀表达式</a:t>
            </a:r>
            <a:r>
              <a:rPr lang="en-US" altLang="zh-CN" sz="1800" dirty="0">
                <a:solidFill>
                  <a:srgbClr val="008000"/>
                </a:solidFill>
                <a:latin typeface="Times New Roman" pitchFamily="18" charset="0"/>
              </a:rPr>
              <a:t>E1</a:t>
            </a:r>
            <a:r>
              <a:rPr lang="zh-CN" altLang="en-US" sz="1800" dirty="0">
                <a:solidFill>
                  <a:srgbClr val="008000"/>
                </a:solidFill>
                <a:latin typeface="Times New Roman" pitchFamily="18" charset="0"/>
              </a:rPr>
              <a:t>转换成后缀表达式</a:t>
            </a:r>
            <a:r>
              <a:rPr lang="en-US" altLang="zh-CN" sz="1800" dirty="0">
                <a:solidFill>
                  <a:srgbClr val="008000"/>
                </a:solidFill>
                <a:latin typeface="Times New Roman" pitchFamily="18" charset="0"/>
              </a:rPr>
              <a:t>E2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Conversion(</a:t>
            </a:r>
            <a:r>
              <a:rPr lang="en-US" altLang="zh-CN" sz="1800" dirty="0" err="1">
                <a:latin typeface="Times New Roman" pitchFamily="18" charset="0"/>
              </a:rPr>
              <a:t>LinkStack</a:t>
            </a:r>
            <a:r>
              <a:rPr lang="en-US" altLang="zh-CN" sz="1800" dirty="0">
                <a:latin typeface="Times New Roman" pitchFamily="18" charset="0"/>
              </a:rPr>
              <a:t> &amp;S)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{</a:t>
            </a:r>
            <a:r>
              <a:rPr lang="pt-BR" altLang="zh-CN" sz="1800" dirty="0">
                <a:latin typeface="Times New Roman" pitchFamily="18" charset="0"/>
              </a:rPr>
              <a:t>	</a:t>
            </a:r>
            <a:r>
              <a:rPr lang="pt-BR" altLang="zh-CN" sz="1800" dirty="0">
                <a:solidFill>
                  <a:srgbClr val="008000"/>
                </a:solidFill>
                <a:latin typeface="Times New Roman" pitchFamily="18" charset="0"/>
              </a:rPr>
              <a:t>Push(S,‘#’);</a:t>
            </a:r>
            <a:r>
              <a:rPr lang="zh-CN" altLang="en-US" sz="1800" dirty="0">
                <a:solidFill>
                  <a:srgbClr val="008000"/>
                </a:solidFill>
                <a:latin typeface="Times New Roman" pitchFamily="18" charset="0"/>
              </a:rPr>
              <a:t>   </a:t>
            </a:r>
            <a:r>
              <a:rPr lang="pt-BR" altLang="zh-CN" sz="1800" dirty="0">
                <a:latin typeface="Times New Roman" pitchFamily="18" charset="0"/>
              </a:rPr>
              <a:t>c1=E1[0];</a:t>
            </a:r>
            <a:r>
              <a:rPr lang="zh-CN" altLang="en-US" sz="1800" dirty="0">
                <a:latin typeface="Times New Roman" pitchFamily="18" charset="0"/>
              </a:rPr>
              <a:t>   </a:t>
            </a:r>
            <a:r>
              <a:rPr lang="en-US" altLang="zh-CN" sz="1800" dirty="0">
                <a:latin typeface="Times New Roman" pitchFamily="18" charset="0"/>
              </a:rPr>
              <a:t>k1=0,</a:t>
            </a:r>
            <a:r>
              <a:rPr lang="zh-CN" altLang="en-US" sz="1800" dirty="0">
                <a:latin typeface="Times New Roman" pitchFamily="18" charset="0"/>
              </a:rPr>
              <a:t> </a:t>
            </a:r>
            <a:r>
              <a:rPr lang="en-US" altLang="zh-CN" sz="1800" dirty="0">
                <a:latin typeface="Times New Roman" pitchFamily="18" charset="0"/>
              </a:rPr>
              <a:t>k2=0;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	while(c1!=‘#’)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	</a:t>
            </a:r>
            <a:r>
              <a:rPr lang="en-US" altLang="zh-CN" sz="1800" dirty="0">
                <a:solidFill>
                  <a:srgbClr val="C00000"/>
                </a:solidFill>
                <a:latin typeface="Times New Roman" pitchFamily="18" charset="0"/>
              </a:rPr>
              <a:t>{</a:t>
            </a:r>
            <a:r>
              <a:rPr lang="en-US" altLang="zh-CN" sz="1800" dirty="0">
                <a:latin typeface="Times New Roman" pitchFamily="18" charset="0"/>
              </a:rPr>
              <a:t>	while(c1</a:t>
            </a:r>
            <a:r>
              <a:rPr lang="zh-CN" altLang="en-US" sz="1800" dirty="0">
                <a:latin typeface="Times New Roman" pitchFamily="18" charset="0"/>
              </a:rPr>
              <a:t>是数字</a:t>
            </a:r>
            <a:r>
              <a:rPr lang="en-US" altLang="zh-CN" sz="1800" dirty="0">
                <a:latin typeface="Times New Roman" pitchFamily="18" charset="0"/>
              </a:rPr>
              <a:t>)</a:t>
            </a:r>
            <a:r>
              <a:rPr lang="zh-CN" altLang="en-US" sz="1800" dirty="0">
                <a:latin typeface="Times New Roman" pitchFamily="18" charset="0"/>
              </a:rPr>
              <a:t> </a:t>
            </a:r>
            <a:endParaRPr lang="en-US" altLang="zh-CN" sz="1800" dirty="0">
              <a:latin typeface="Times New Roman" pitchFamily="18" charset="0"/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		{</a:t>
            </a:r>
            <a:r>
              <a:rPr lang="zh-CN" altLang="en-US" sz="1800" dirty="0">
                <a:latin typeface="Times New Roman" pitchFamily="18" charset="0"/>
              </a:rPr>
              <a:t>  </a:t>
            </a:r>
            <a:r>
              <a:rPr lang="en-US" altLang="zh-CN" sz="1800" dirty="0">
                <a:latin typeface="Times New Roman" pitchFamily="18" charset="0"/>
              </a:rPr>
              <a:t>E2[k2++]=c1;</a:t>
            </a:r>
            <a:r>
              <a:rPr lang="zh-CN" altLang="en-US" sz="1800" dirty="0">
                <a:latin typeface="Times New Roman" pitchFamily="18" charset="0"/>
              </a:rPr>
              <a:t>  </a:t>
            </a:r>
            <a:r>
              <a:rPr lang="en-US" altLang="zh-CN" sz="1800" dirty="0">
                <a:latin typeface="Times New Roman" pitchFamily="18" charset="0"/>
              </a:rPr>
              <a:t>c1=E1[++k1];</a:t>
            </a:r>
            <a:r>
              <a:rPr lang="zh-CN" altLang="en-US" sz="1800" dirty="0">
                <a:latin typeface="Times New Roman" pitchFamily="18" charset="0"/>
              </a:rPr>
              <a:t>  </a:t>
            </a:r>
            <a:r>
              <a:rPr lang="en-US" altLang="zh-CN" sz="1800" dirty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		c2=c1;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		if(c1</a:t>
            </a:r>
            <a:r>
              <a:rPr lang="zh-CN" altLang="en-US" sz="1800" dirty="0">
                <a:latin typeface="Times New Roman" pitchFamily="18" charset="0"/>
              </a:rPr>
              <a:t>是运算符号</a:t>
            </a:r>
            <a:r>
              <a:rPr lang="en-US" altLang="zh-CN" sz="1800" dirty="0">
                <a:latin typeface="Times New Roman" pitchFamily="18" charset="0"/>
              </a:rPr>
              <a:t>)</a:t>
            </a:r>
            <a:r>
              <a:rPr lang="zh-CN" altLang="en-US" sz="1800" dirty="0">
                <a:latin typeface="Times New Roman" pitchFamily="18" charset="0"/>
              </a:rPr>
              <a:t> </a:t>
            </a:r>
            <a:r>
              <a:rPr lang="en-US" altLang="zh-CN" sz="1800" dirty="0">
                <a:latin typeface="Times New Roman" pitchFamily="18" charset="0"/>
              </a:rPr>
              <a:t> c2='Z';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		switch(c2)</a:t>
            </a:r>
            <a:r>
              <a:rPr lang="zh-CN" altLang="en-US" sz="1800" dirty="0">
                <a:latin typeface="Times New Roman" pitchFamily="18" charset="0"/>
              </a:rPr>
              <a:t> </a:t>
            </a:r>
            <a:endParaRPr lang="en-US" altLang="zh-CN" sz="1800" dirty="0">
              <a:latin typeface="Times New Roman" pitchFamily="18" charset="0"/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		</a:t>
            </a:r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</a:rPr>
              <a:t>{</a:t>
            </a:r>
            <a:r>
              <a:rPr lang="en-US" altLang="zh-CN" sz="1800" dirty="0">
                <a:latin typeface="Times New Roman" pitchFamily="18" charset="0"/>
              </a:rPr>
              <a:t>case ‘(’:</a:t>
            </a:r>
            <a:r>
              <a:rPr lang="zh-CN" altLang="en-US" sz="1800" dirty="0">
                <a:latin typeface="Times New Roman" pitchFamily="18" charset="0"/>
              </a:rPr>
              <a:t>  </a:t>
            </a:r>
            <a:r>
              <a:rPr lang="en-US" altLang="zh-CN" sz="1800" dirty="0">
                <a:latin typeface="Times New Roman" pitchFamily="18" charset="0"/>
              </a:rPr>
              <a:t>Push(S,c1);</a:t>
            </a:r>
            <a:r>
              <a:rPr lang="zh-CN" altLang="en-US" sz="1800" dirty="0">
                <a:latin typeface="Times New Roman" pitchFamily="18" charset="0"/>
              </a:rPr>
              <a:t>   </a:t>
            </a:r>
            <a:r>
              <a:rPr lang="en-US" altLang="zh-CN" sz="1800" dirty="0">
                <a:latin typeface="Times New Roman" pitchFamily="18" charset="0"/>
              </a:rPr>
              <a:t>break;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		case ‘)’:</a:t>
            </a:r>
            <a:r>
              <a:rPr lang="zh-CN" altLang="en-US" sz="1800" dirty="0">
                <a:latin typeface="Times New Roman" pitchFamily="18" charset="0"/>
              </a:rPr>
              <a:t>  </a:t>
            </a:r>
            <a:r>
              <a:rPr lang="en-US" altLang="zh-CN" sz="1800" dirty="0">
                <a:latin typeface="Times New Roman" pitchFamily="18" charset="0"/>
              </a:rPr>
              <a:t>while(c1!=‘(’ &amp;&amp; c1 !=‘#’)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			{	if(S-&gt;next==NULL) return;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				Pop(S,c1);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				if(c1!='(') E2[k2++]=c1;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			}</a:t>
            </a:r>
            <a:r>
              <a:rPr lang="zh-CN" altLang="en-US" sz="1800" dirty="0">
                <a:latin typeface="Times New Roman" pitchFamily="18" charset="0"/>
              </a:rPr>
              <a:t> </a:t>
            </a:r>
            <a:r>
              <a:rPr lang="en-US" altLang="zh-CN" sz="1800" dirty="0">
                <a:latin typeface="Times New Roman" pitchFamily="18" charset="0"/>
              </a:rPr>
              <a:t>break;</a:t>
            </a:r>
          </a:p>
        </p:txBody>
      </p:sp>
      <p:sp>
        <p:nvSpPr>
          <p:cNvPr id="14438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FA06983-E367-4D45-B15C-B8C27DA94621}" type="slidenum">
              <a:rPr lang="zh-CN" altLang="en-US" smtClean="0">
                <a:ea typeface="宋体" charset="-122"/>
              </a:rPr>
              <a:pPr/>
              <a:t>110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8883298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492195"/>
            <a:ext cx="7143750" cy="707886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dirty="0"/>
              <a:t>算术表达式求值</a:t>
            </a:r>
            <a:endParaRPr lang="en-US" altLang="zh-CN" dirty="0"/>
          </a:p>
        </p:txBody>
      </p:sp>
      <p:sp>
        <p:nvSpPr>
          <p:cNvPr id="145411" name="Rectangle 35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rIns="180000" bIns="108000"/>
          <a:lstStyle/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1800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Times New Roman" pitchFamily="18" charset="0"/>
              </a:rPr>
              <a:t>将中缀表达式</a:t>
            </a:r>
            <a:r>
              <a:rPr lang="en-US" altLang="zh-CN" sz="1800" dirty="0">
                <a:solidFill>
                  <a:srgbClr val="008000"/>
                </a:solidFill>
                <a:latin typeface="Times New Roman" pitchFamily="18" charset="0"/>
              </a:rPr>
              <a:t>E1</a:t>
            </a:r>
            <a:r>
              <a:rPr lang="zh-CN" altLang="en-US" sz="1800" dirty="0">
                <a:solidFill>
                  <a:srgbClr val="008000"/>
                </a:solidFill>
                <a:latin typeface="Times New Roman" pitchFamily="18" charset="0"/>
              </a:rPr>
              <a:t>转换成后缀表达式</a:t>
            </a:r>
            <a:r>
              <a:rPr lang="en-US" altLang="zh-CN" sz="1800" dirty="0">
                <a:solidFill>
                  <a:srgbClr val="008000"/>
                </a:solidFill>
                <a:latin typeface="Times New Roman" pitchFamily="18" charset="0"/>
              </a:rPr>
              <a:t>E2(</a:t>
            </a:r>
            <a:r>
              <a:rPr lang="zh-CN" altLang="en-US" sz="1800" dirty="0">
                <a:solidFill>
                  <a:srgbClr val="008000"/>
                </a:solidFill>
                <a:latin typeface="Times New Roman" pitchFamily="18" charset="0"/>
              </a:rPr>
              <a:t>续</a:t>
            </a:r>
            <a:r>
              <a:rPr lang="en-US" altLang="zh-CN" sz="1800" dirty="0">
                <a:solidFill>
                  <a:srgbClr val="008000"/>
                </a:solidFill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		case ‘Z’:</a:t>
            </a:r>
            <a:r>
              <a:rPr lang="zh-CN" altLang="en-US" sz="1800" dirty="0">
                <a:latin typeface="Times New Roman" pitchFamily="18" charset="0"/>
              </a:rPr>
              <a:t>  </a:t>
            </a:r>
            <a:r>
              <a:rPr lang="en-US" altLang="zh-CN" sz="1800" dirty="0">
                <a:latin typeface="Times New Roman" pitchFamily="18" charset="0"/>
              </a:rPr>
              <a:t>while(c2!=‘(’ &amp;&amp; c2 !=‘#’)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			{	c2=S-&gt;next-&gt;data1;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				if(</a:t>
            </a:r>
            <a:r>
              <a:rPr lang="en-US" altLang="zh-CN" sz="1800" dirty="0">
                <a:solidFill>
                  <a:srgbClr val="C00000"/>
                </a:solidFill>
                <a:latin typeface="Times New Roman" pitchFamily="18" charset="0"/>
              </a:rPr>
              <a:t>c1</a:t>
            </a:r>
            <a:r>
              <a:rPr lang="zh-CN" altLang="en-US" sz="1800" dirty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C00000"/>
                </a:solidFill>
                <a:latin typeface="Times New Roman" pitchFamily="18" charset="0"/>
              </a:rPr>
              <a:t>&amp;&amp;</a:t>
            </a:r>
            <a:r>
              <a:rPr lang="zh-CN" altLang="en-US" sz="1800" dirty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C00000"/>
                </a:solidFill>
                <a:latin typeface="Times New Roman" pitchFamily="18" charset="0"/>
              </a:rPr>
              <a:t>c2</a:t>
            </a:r>
            <a:r>
              <a:rPr lang="zh-CN" altLang="en-US" sz="1800" dirty="0">
                <a:solidFill>
                  <a:srgbClr val="C00000"/>
                </a:solidFill>
                <a:latin typeface="Times New Roman" pitchFamily="18" charset="0"/>
              </a:rPr>
              <a:t>是运算符号</a:t>
            </a:r>
            <a:r>
              <a:rPr lang="en-US" altLang="zh-CN" sz="1800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				{</a:t>
            </a:r>
            <a:r>
              <a:rPr lang="zh-CN" altLang="en-US" sz="1800" dirty="0">
                <a:latin typeface="Times New Roman" pitchFamily="18" charset="0"/>
              </a:rPr>
              <a:t>  </a:t>
            </a:r>
            <a:r>
              <a:rPr lang="en-US" altLang="zh-CN" sz="1800" dirty="0">
                <a:latin typeface="Times New Roman" pitchFamily="18" charset="0"/>
              </a:rPr>
              <a:t>Pop(S,c2);</a:t>
            </a:r>
            <a:r>
              <a:rPr lang="zh-CN" altLang="en-US" sz="1800" dirty="0">
                <a:latin typeface="Times New Roman" pitchFamily="18" charset="0"/>
              </a:rPr>
              <a:t>  </a:t>
            </a:r>
            <a:r>
              <a:rPr lang="en-US" altLang="zh-CN" sz="1800" dirty="0">
                <a:latin typeface="Times New Roman" pitchFamily="18" charset="0"/>
              </a:rPr>
              <a:t>E2[k2++]=c2;</a:t>
            </a:r>
            <a:r>
              <a:rPr lang="zh-CN" altLang="en-US" sz="1800" dirty="0">
                <a:latin typeface="Times New Roman" pitchFamily="18" charset="0"/>
              </a:rPr>
              <a:t>  </a:t>
            </a:r>
            <a:r>
              <a:rPr lang="en-US" altLang="zh-CN" sz="1800" dirty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				else c2='#';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			}</a:t>
            </a:r>
            <a:r>
              <a:rPr lang="zh-CN" altLang="en-US" sz="1800" dirty="0">
                <a:latin typeface="Times New Roman" pitchFamily="18" charset="0"/>
              </a:rPr>
              <a:t>  </a:t>
            </a:r>
            <a:r>
              <a:rPr lang="en-US" altLang="zh-CN" sz="1800" dirty="0">
                <a:latin typeface="Times New Roman" pitchFamily="18" charset="0"/>
              </a:rPr>
              <a:t>Push(S,c1);</a:t>
            </a:r>
            <a:r>
              <a:rPr lang="zh-CN" altLang="en-US" sz="1800" dirty="0">
                <a:latin typeface="Times New Roman" pitchFamily="18" charset="0"/>
              </a:rPr>
              <a:t>  </a:t>
            </a:r>
            <a:r>
              <a:rPr lang="en-US" altLang="zh-CN" sz="1800" dirty="0">
                <a:latin typeface="Times New Roman" pitchFamily="18" charset="0"/>
              </a:rPr>
              <a:t>break;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		</a:t>
            </a:r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		if(c1!='#') c1=E1[++k1];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		if((c1</a:t>
            </a:r>
            <a:r>
              <a:rPr lang="zh-CN" altLang="en-US" sz="1800" dirty="0">
                <a:latin typeface="Times New Roman" pitchFamily="18" charset="0"/>
              </a:rPr>
              <a:t>是数字</a:t>
            </a:r>
            <a:r>
              <a:rPr lang="en-US" altLang="zh-CN" sz="1800" dirty="0">
                <a:latin typeface="Times New Roman" pitchFamily="18" charset="0"/>
              </a:rPr>
              <a:t>)&amp;(E2[k2-1]</a:t>
            </a:r>
            <a:r>
              <a:rPr lang="zh-CN" altLang="en-US" sz="1800" dirty="0">
                <a:latin typeface="Times New Roman" pitchFamily="18" charset="0"/>
              </a:rPr>
              <a:t>也是数字</a:t>
            </a:r>
            <a:r>
              <a:rPr lang="en-US" altLang="zh-CN" sz="1800" dirty="0">
                <a:latin typeface="Times New Roman" pitchFamily="18" charset="0"/>
              </a:rPr>
              <a:t>)) E2[k2++]=' ';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	</a:t>
            </a:r>
            <a:r>
              <a:rPr lang="en-US" altLang="zh-CN" sz="1800" dirty="0">
                <a:solidFill>
                  <a:srgbClr val="C00000"/>
                </a:solidFill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	while(S-&gt;next)</a:t>
            </a:r>
            <a:r>
              <a:rPr lang="zh-CN" altLang="en-US" sz="1800" dirty="0">
                <a:latin typeface="Times New Roman" pitchFamily="18" charset="0"/>
              </a:rPr>
              <a:t>  </a:t>
            </a:r>
            <a:r>
              <a:rPr lang="en-US" altLang="zh-CN" sz="1800" dirty="0">
                <a:latin typeface="Times New Roman" pitchFamily="18" charset="0"/>
              </a:rPr>
              <a:t>{</a:t>
            </a:r>
            <a:r>
              <a:rPr lang="zh-CN" altLang="en-US" sz="1800" dirty="0">
                <a:latin typeface="Times New Roman" pitchFamily="18" charset="0"/>
              </a:rPr>
              <a:t>  </a:t>
            </a:r>
            <a:r>
              <a:rPr lang="en-US" altLang="zh-CN" sz="1800" dirty="0">
                <a:latin typeface="Times New Roman" pitchFamily="18" charset="0"/>
              </a:rPr>
              <a:t>Pop(S,c1);</a:t>
            </a:r>
            <a:r>
              <a:rPr lang="zh-CN" altLang="en-US" sz="1800" dirty="0">
                <a:latin typeface="Times New Roman" pitchFamily="18" charset="0"/>
              </a:rPr>
              <a:t>  </a:t>
            </a:r>
            <a:r>
              <a:rPr lang="en-US" altLang="zh-CN" sz="1800" dirty="0">
                <a:latin typeface="Times New Roman" pitchFamily="18" charset="0"/>
              </a:rPr>
              <a:t>E2[k2++]=c1;</a:t>
            </a:r>
            <a:r>
              <a:rPr lang="zh-CN" altLang="en-US" sz="1800" dirty="0">
                <a:latin typeface="Times New Roman" pitchFamily="18" charset="0"/>
              </a:rPr>
              <a:t>  </a:t>
            </a:r>
            <a:r>
              <a:rPr lang="en-US" altLang="zh-CN" sz="1800" dirty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}</a:t>
            </a:r>
            <a:r>
              <a:rPr lang="zh-CN" altLang="en-US" sz="1800" dirty="0">
                <a:latin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8000"/>
                </a:solidFill>
                <a:latin typeface="Times New Roman" pitchFamily="18" charset="0"/>
              </a:rPr>
              <a:t>//Conversion</a:t>
            </a:r>
            <a:endParaRPr lang="zh-CN" altLang="en-US" sz="1800" dirty="0">
              <a:solidFill>
                <a:srgbClr val="008000"/>
              </a:solidFill>
              <a:latin typeface="Times New Roman" pitchFamily="18" charset="0"/>
            </a:endParaRPr>
          </a:p>
        </p:txBody>
      </p:sp>
      <p:sp>
        <p:nvSpPr>
          <p:cNvPr id="14541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C8B3521-2235-4071-BD61-0E9A738028E5}" type="slidenum">
              <a:rPr lang="zh-CN" altLang="en-US" smtClean="0">
                <a:ea typeface="宋体" charset="-122"/>
              </a:rPr>
              <a:pPr/>
              <a:t>111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6564585"/>
      </p:ext>
    </p:extLst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492195"/>
            <a:ext cx="7143750" cy="707886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dirty="0"/>
              <a:t>算术表达式求值</a:t>
            </a:r>
            <a:endParaRPr lang="en-US" altLang="zh-CN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rIns="360000" bIns="108000"/>
          <a:lstStyle/>
          <a:p>
            <a:pPr marL="450850" indent="-363538" eaLnBrk="1" hangingPunct="1"/>
            <a:r>
              <a:rPr lang="zh-CN" altLang="en-US"/>
              <a:t>将 中缀表达式 转换成 后缀表达式 的人工操作：</a:t>
            </a:r>
          </a:p>
          <a:p>
            <a:pPr marL="450850" indent="-363538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8000"/>
                </a:solidFill>
              </a:rPr>
              <a:t>=&gt;</a:t>
            </a:r>
            <a:r>
              <a:rPr lang="zh-CN" altLang="en-US"/>
              <a:t>在表达式中添加适当的括号，使得运算符的优先次序均可由括号确定</a:t>
            </a:r>
            <a:endParaRPr lang="en-US" altLang="zh-CN"/>
          </a:p>
          <a:p>
            <a:pPr marL="450850" indent="-363538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8000"/>
                </a:solidFill>
              </a:rPr>
              <a:t>=&gt;</a:t>
            </a:r>
            <a:r>
              <a:rPr lang="zh-CN" altLang="en-US"/>
              <a:t>将括号中的运算符移到相应括号的后面</a:t>
            </a:r>
            <a:endParaRPr lang="en-US" altLang="zh-CN"/>
          </a:p>
          <a:p>
            <a:pPr marL="450850" indent="-363538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8000"/>
                </a:solidFill>
              </a:rPr>
              <a:t>=&gt;</a:t>
            </a:r>
            <a:r>
              <a:rPr lang="zh-CN" altLang="en-US"/>
              <a:t>去掉括号，即可得到与原表达式等价的后缀表达式。</a:t>
            </a:r>
            <a:endParaRPr lang="en-US" altLang="zh-CN"/>
          </a:p>
        </p:txBody>
      </p:sp>
      <p:sp>
        <p:nvSpPr>
          <p:cNvPr id="14643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5FB3D36-2FB2-46E1-80E9-54AF8404F30F}" type="slidenum">
              <a:rPr lang="zh-CN" altLang="en-US" smtClean="0">
                <a:ea typeface="宋体" charset="-122"/>
              </a:rPr>
              <a:pPr/>
              <a:t>112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8852836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492195"/>
            <a:ext cx="7143750" cy="707886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dirty="0"/>
              <a:t>算术表达式求值</a:t>
            </a:r>
            <a:endParaRPr lang="en-US" altLang="zh-CN" dirty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rIns="180000" bIns="108000"/>
          <a:lstStyle/>
          <a:p>
            <a:pPr marL="363538" indent="-276225"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  <a:latin typeface="Times New Roman" pitchFamily="18" charset="0"/>
              </a:rPr>
              <a:t>例如，</a:t>
            </a:r>
            <a:r>
              <a:rPr lang="zh-CN" altLang="en-US" dirty="0">
                <a:latin typeface="Times New Roman" pitchFamily="18" charset="0"/>
              </a:rPr>
              <a:t>中缀表达式：</a:t>
            </a:r>
            <a:r>
              <a:rPr lang="en-US" altLang="zh-CN" dirty="0">
                <a:latin typeface="Times New Roman" pitchFamily="18" charset="0"/>
              </a:rPr>
              <a:t>16 – 9 * ( 4 + 3 )</a:t>
            </a:r>
          </a:p>
          <a:p>
            <a:pPr marL="363538" indent="-276225"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添加括号后：</a:t>
            </a:r>
            <a:r>
              <a:rPr lang="en-US" altLang="zh-CN" dirty="0">
                <a:solidFill>
                  <a:srgbClr val="CC3300"/>
                </a:solidFill>
                <a:latin typeface="Times New Roman" pitchFamily="18" charset="0"/>
              </a:rPr>
              <a:t>(</a:t>
            </a:r>
            <a:r>
              <a:rPr lang="en-US" altLang="zh-CN" dirty="0">
                <a:latin typeface="Times New Roman" pitchFamily="18" charset="0"/>
              </a:rPr>
              <a:t> 16 – </a:t>
            </a: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</a:rPr>
              <a:t>(</a:t>
            </a:r>
            <a:r>
              <a:rPr lang="en-US" altLang="zh-CN" dirty="0">
                <a:latin typeface="Times New Roman" pitchFamily="18" charset="0"/>
              </a:rPr>
              <a:t> 9 * ( 4 + 3 ) </a:t>
            </a: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CC3300"/>
                </a:solidFill>
                <a:latin typeface="Times New Roman" pitchFamily="18" charset="0"/>
              </a:rPr>
              <a:t>)</a:t>
            </a:r>
          </a:p>
          <a:p>
            <a:pPr marL="363538" indent="-276225"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将括号中的运算符移到相应括号后面：</a:t>
            </a:r>
          </a:p>
          <a:p>
            <a:pPr marL="363538" indent="-276225" algn="ctr"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CC3300"/>
                </a:solidFill>
                <a:latin typeface="Times New Roman" pitchFamily="18" charset="0"/>
              </a:rPr>
              <a:t>(</a:t>
            </a:r>
            <a:r>
              <a:rPr lang="en-US" altLang="zh-CN" dirty="0">
                <a:latin typeface="Times New Roman" pitchFamily="18" charset="0"/>
              </a:rPr>
              <a:t> 16 </a:t>
            </a: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</a:rPr>
              <a:t>(</a:t>
            </a:r>
            <a:r>
              <a:rPr lang="en-US" altLang="zh-CN" dirty="0">
                <a:latin typeface="Times New Roman" pitchFamily="18" charset="0"/>
              </a:rPr>
              <a:t> 9 ( 4  3 ) + </a:t>
            </a: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</a:rPr>
              <a:t> * </a:t>
            </a:r>
            <a:r>
              <a:rPr lang="en-US" altLang="zh-CN" dirty="0">
                <a:solidFill>
                  <a:srgbClr val="CC3300"/>
                </a:solidFill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</a:rPr>
              <a:t> –</a:t>
            </a:r>
          </a:p>
          <a:p>
            <a:pPr marL="363538" indent="-276225"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去掉括号：</a:t>
            </a: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</a:rPr>
              <a:t>16   9   4   3   +   *   –</a:t>
            </a:r>
          </a:p>
          <a:p>
            <a:pPr marL="363538" indent="-276225" eaLnBrk="1" hangingPunct="1"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>
                <a:latin typeface="Times New Roman" pitchFamily="18" charset="0"/>
              </a:rPr>
              <a:t>这就是与原表达式等价的后缀表达式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4746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53C54A1-AD7D-4F47-9E53-30ED8C4E7B1C}" type="slidenum">
              <a:rPr lang="zh-CN" altLang="en-US" smtClean="0">
                <a:ea typeface="宋体" charset="-122"/>
              </a:rPr>
              <a:pPr/>
              <a:t>113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85510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0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0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492195"/>
            <a:ext cx="7143750" cy="707886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dirty="0"/>
              <a:t>算术表达式求值</a:t>
            </a:r>
            <a:endParaRPr lang="en-US" altLang="zh-CN" dirty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rIns="180000" bIns="108000"/>
          <a:lstStyle/>
          <a:p>
            <a:pPr marL="363538" indent="-276225" eaLnBrk="1" hangingPunct="1">
              <a:buFont typeface="Wingdings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</a:rPr>
              <a:t>后缀表达式的运算规则：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363538" indent="-276225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CC3300"/>
                </a:solidFill>
              </a:rPr>
              <a:t>	</a:t>
            </a:r>
            <a:r>
              <a:rPr lang="zh-CN" altLang="en-US" dirty="0"/>
              <a:t>运算符和紧靠在它之前的两个操作数构成一个最小表达式。</a:t>
            </a:r>
          </a:p>
          <a:p>
            <a:pPr marL="363538" indent="-276225" eaLnBrk="1" hangingPunct="1">
              <a:buFont typeface="Wingdings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</a:rPr>
              <a:t>后缀表达式求值算法的主要思想：</a:t>
            </a:r>
          </a:p>
          <a:p>
            <a:pPr marL="363538" indent="-276225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3333FF"/>
                </a:solidFill>
              </a:rPr>
              <a:t>	先找运算符</a:t>
            </a:r>
            <a:r>
              <a:rPr lang="en-US" altLang="zh-CN" dirty="0">
                <a:solidFill>
                  <a:srgbClr val="3333FF"/>
                </a:solidFill>
              </a:rPr>
              <a:t>,  </a:t>
            </a:r>
            <a:r>
              <a:rPr lang="zh-CN" altLang="en-US" dirty="0">
                <a:solidFill>
                  <a:srgbClr val="3333FF"/>
                </a:solidFill>
              </a:rPr>
              <a:t>再取出两个操作数进行运算。</a:t>
            </a:r>
            <a:endParaRPr lang="en-US" altLang="zh-CN" dirty="0">
              <a:solidFill>
                <a:srgbClr val="3333FF"/>
              </a:solidFill>
            </a:endParaRPr>
          </a:p>
        </p:txBody>
      </p:sp>
      <p:sp>
        <p:nvSpPr>
          <p:cNvPr id="14848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C8C20FD-4BD4-4603-A716-9066BC44E0AF}" type="slidenum">
              <a:rPr lang="zh-CN" altLang="en-US" smtClean="0">
                <a:ea typeface="宋体" charset="-122"/>
              </a:rPr>
              <a:pPr/>
              <a:t>114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16323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492195"/>
            <a:ext cx="7143750" cy="707886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dirty="0"/>
              <a:t>算术表达式求值</a:t>
            </a:r>
            <a:endParaRPr lang="en-US" altLang="zh-CN" dirty="0"/>
          </a:p>
        </p:txBody>
      </p:sp>
      <p:sp>
        <p:nvSpPr>
          <p:cNvPr id="32771" name="Rectangle 35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rIns="180000" bIns="108000"/>
          <a:lstStyle/>
          <a:p>
            <a:pPr marL="363538" indent="-276225" eaLnBrk="1" hangingPunct="1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008000"/>
                </a:solidFill>
              </a:rPr>
              <a:t>例如，</a:t>
            </a:r>
            <a:r>
              <a:rPr lang="zh-CN" altLang="en-US" dirty="0"/>
              <a:t>对于后缀表达式</a:t>
            </a:r>
            <a:endParaRPr lang="en-US" altLang="zh-CN" dirty="0"/>
          </a:p>
          <a:p>
            <a:pPr marL="93663" indent="-6350" eaLnBrk="1" hangingPunct="1">
              <a:buFont typeface="Wingdings" pitchFamily="2" charset="2"/>
              <a:buNone/>
              <a:defRPr/>
            </a:pPr>
            <a:endParaRPr lang="en-US" altLang="zh-CN" dirty="0"/>
          </a:p>
          <a:p>
            <a:pPr marL="93663" indent="-6350" eaLnBrk="1" hangingPunct="1">
              <a:buFont typeface="Wingdings" pitchFamily="2" charset="2"/>
              <a:buNone/>
              <a:defRPr/>
            </a:pPr>
            <a:endParaRPr lang="en-US" altLang="zh-CN" dirty="0"/>
          </a:p>
          <a:p>
            <a:pPr marL="93663" indent="-6350" eaLnBrk="1" hangingPunct="1">
              <a:buFont typeface="Wingdings" pitchFamily="2" charset="2"/>
              <a:buNone/>
              <a:defRPr/>
            </a:pPr>
            <a:r>
              <a:rPr lang="zh-CN" altLang="en-US" dirty="0"/>
              <a:t>求值过程如下：</a:t>
            </a:r>
            <a:endParaRPr lang="en-US" altLang="zh-CN" dirty="0"/>
          </a:p>
          <a:p>
            <a:pPr marL="93663" indent="-6350" eaLnBrk="1" hangingPunct="1">
              <a:buFont typeface="Wingdings" pitchFamily="2" charset="2"/>
              <a:buNone/>
              <a:defRPr/>
            </a:pPr>
            <a:r>
              <a:rPr lang="en-US" altLang="zh-CN" dirty="0"/>
              <a:t>E1:</a:t>
            </a:r>
          </a:p>
          <a:p>
            <a:pPr marL="93663" indent="-6350" eaLnBrk="1" hangingPunct="1">
              <a:buFont typeface="Wingdings" pitchFamily="2" charset="2"/>
              <a:buNone/>
              <a:defRPr/>
            </a:pPr>
            <a:r>
              <a:rPr lang="en-US" altLang="zh-CN" dirty="0"/>
              <a:t>S2:</a:t>
            </a:r>
          </a:p>
        </p:txBody>
      </p:sp>
      <p:sp>
        <p:nvSpPr>
          <p:cNvPr id="14950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EA7D7A1-72DF-4D37-BE23-AC036A10AED8}" type="slidenum">
              <a:rPr lang="zh-CN" altLang="en-US" smtClean="0">
                <a:ea typeface="宋体" charset="-122"/>
              </a:rPr>
              <a:pPr/>
              <a:t>115</a:t>
            </a:fld>
            <a:endParaRPr lang="en-US" altLang="zh-CN">
              <a:ea typeface="宋体" charset="-122"/>
            </a:endParaRPr>
          </a:p>
        </p:txBody>
      </p:sp>
      <p:sp>
        <p:nvSpPr>
          <p:cNvPr id="149509" name="Text Box 38"/>
          <p:cNvSpPr txBox="1">
            <a:spLocks noChangeArrowheads="1"/>
          </p:cNvSpPr>
          <p:nvPr/>
        </p:nvSpPr>
        <p:spPr bwMode="auto">
          <a:xfrm>
            <a:off x="2533650" y="2571750"/>
            <a:ext cx="4321175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149510" name="Text Box 39"/>
          <p:cNvSpPr txBox="1">
            <a:spLocks noChangeArrowheads="1"/>
          </p:cNvSpPr>
          <p:nvPr/>
        </p:nvSpPr>
        <p:spPr bwMode="auto">
          <a:xfrm>
            <a:off x="1958975" y="2587625"/>
            <a:ext cx="576263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49511" name="Text Box 40"/>
          <p:cNvSpPr txBox="1">
            <a:spLocks noChangeArrowheads="1"/>
          </p:cNvSpPr>
          <p:nvPr/>
        </p:nvSpPr>
        <p:spPr bwMode="auto">
          <a:xfrm>
            <a:off x="2606675" y="2571750"/>
            <a:ext cx="576263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18</a:t>
            </a:r>
          </a:p>
        </p:txBody>
      </p:sp>
      <p:sp>
        <p:nvSpPr>
          <p:cNvPr id="149512" name="Text Box 41"/>
          <p:cNvSpPr txBox="1">
            <a:spLocks noChangeArrowheads="1"/>
          </p:cNvSpPr>
          <p:nvPr/>
        </p:nvSpPr>
        <p:spPr bwMode="auto">
          <a:xfrm>
            <a:off x="3182938" y="2571750"/>
            <a:ext cx="576262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149513" name="Text Box 42"/>
          <p:cNvSpPr txBox="1">
            <a:spLocks noChangeArrowheads="1"/>
          </p:cNvSpPr>
          <p:nvPr/>
        </p:nvSpPr>
        <p:spPr bwMode="auto">
          <a:xfrm>
            <a:off x="3686175" y="2571750"/>
            <a:ext cx="576263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49514" name="Text Box 43"/>
          <p:cNvSpPr txBox="1">
            <a:spLocks noChangeArrowheads="1"/>
          </p:cNvSpPr>
          <p:nvPr/>
        </p:nvSpPr>
        <p:spPr bwMode="auto">
          <a:xfrm>
            <a:off x="4308475" y="2571750"/>
            <a:ext cx="431800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  <a:latin typeface="Times New Roman" pitchFamily="18" charset="0"/>
              </a:rPr>
              <a:t>*</a:t>
            </a:r>
          </a:p>
        </p:txBody>
      </p:sp>
      <p:sp>
        <p:nvSpPr>
          <p:cNvPr id="149515" name="Text Box 44"/>
          <p:cNvSpPr txBox="1">
            <a:spLocks noChangeArrowheads="1"/>
          </p:cNvSpPr>
          <p:nvPr/>
        </p:nvSpPr>
        <p:spPr bwMode="auto">
          <a:xfrm>
            <a:off x="4621213" y="2571750"/>
            <a:ext cx="576262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149516" name="Text Box 45"/>
          <p:cNvSpPr txBox="1">
            <a:spLocks noChangeArrowheads="1"/>
          </p:cNvSpPr>
          <p:nvPr/>
        </p:nvSpPr>
        <p:spPr bwMode="auto">
          <a:xfrm>
            <a:off x="5054600" y="2571750"/>
            <a:ext cx="576263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149517" name="Text Box 46"/>
          <p:cNvSpPr txBox="1">
            <a:spLocks noChangeArrowheads="1"/>
          </p:cNvSpPr>
          <p:nvPr/>
        </p:nvSpPr>
        <p:spPr bwMode="auto">
          <a:xfrm>
            <a:off x="5559425" y="2571750"/>
            <a:ext cx="576263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  <a:latin typeface="Times New Roman" pitchFamily="18" charset="0"/>
              </a:rPr>
              <a:t>/</a:t>
            </a:r>
          </a:p>
        </p:txBody>
      </p:sp>
      <p:sp>
        <p:nvSpPr>
          <p:cNvPr id="149518" name="Text Box 47"/>
          <p:cNvSpPr txBox="1">
            <a:spLocks noChangeArrowheads="1"/>
          </p:cNvSpPr>
          <p:nvPr/>
        </p:nvSpPr>
        <p:spPr bwMode="auto">
          <a:xfrm>
            <a:off x="5991225" y="2571750"/>
            <a:ext cx="576263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149519" name="Text Box 48"/>
          <p:cNvSpPr txBox="1">
            <a:spLocks noChangeArrowheads="1"/>
          </p:cNvSpPr>
          <p:nvPr/>
        </p:nvSpPr>
        <p:spPr bwMode="auto">
          <a:xfrm>
            <a:off x="6424613" y="2571750"/>
            <a:ext cx="576262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49520" name="Text Box 49"/>
          <p:cNvSpPr txBox="1">
            <a:spLocks noChangeArrowheads="1"/>
          </p:cNvSpPr>
          <p:nvPr/>
        </p:nvSpPr>
        <p:spPr bwMode="auto">
          <a:xfrm>
            <a:off x="6856413" y="2571750"/>
            <a:ext cx="576262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-</a:t>
            </a:r>
          </a:p>
        </p:txBody>
      </p:sp>
      <p:sp>
        <p:nvSpPr>
          <p:cNvPr id="149521" name="Text Box 50"/>
          <p:cNvSpPr txBox="1">
            <a:spLocks noChangeArrowheads="1"/>
          </p:cNvSpPr>
          <p:nvPr/>
        </p:nvSpPr>
        <p:spPr bwMode="auto">
          <a:xfrm>
            <a:off x="7286625" y="2571750"/>
            <a:ext cx="576263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#</a:t>
            </a:r>
          </a:p>
        </p:txBody>
      </p:sp>
      <p:sp>
        <p:nvSpPr>
          <p:cNvPr id="295987" name="Line 51"/>
          <p:cNvSpPr>
            <a:spLocks noChangeShapeType="1"/>
          </p:cNvSpPr>
          <p:nvPr/>
        </p:nvSpPr>
        <p:spPr bwMode="auto">
          <a:xfrm>
            <a:off x="2101850" y="3074988"/>
            <a:ext cx="287338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5988" name="Text Box 52"/>
          <p:cNvSpPr txBox="1">
            <a:spLocks noChangeArrowheads="1"/>
          </p:cNvSpPr>
          <p:nvPr/>
        </p:nvSpPr>
        <p:spPr bwMode="auto">
          <a:xfrm>
            <a:off x="2100263" y="4295775"/>
            <a:ext cx="288925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95989" name="Text Box 53"/>
          <p:cNvSpPr txBox="1">
            <a:spLocks noChangeArrowheads="1"/>
          </p:cNvSpPr>
          <p:nvPr/>
        </p:nvSpPr>
        <p:spPr bwMode="auto">
          <a:xfrm>
            <a:off x="2081213" y="4295775"/>
            <a:ext cx="358775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95990" name="Text Box 54"/>
          <p:cNvSpPr txBox="1">
            <a:spLocks noChangeArrowheads="1"/>
          </p:cNvSpPr>
          <p:nvPr/>
        </p:nvSpPr>
        <p:spPr bwMode="auto">
          <a:xfrm>
            <a:off x="2605088" y="4295775"/>
            <a:ext cx="287337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295991" name="Text Box 55"/>
          <p:cNvSpPr txBox="1">
            <a:spLocks noChangeArrowheads="1"/>
          </p:cNvSpPr>
          <p:nvPr/>
        </p:nvSpPr>
        <p:spPr bwMode="auto">
          <a:xfrm>
            <a:off x="2605088" y="4295775"/>
            <a:ext cx="360362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95992" name="Text Box 56"/>
          <p:cNvSpPr txBox="1">
            <a:spLocks noChangeArrowheads="1"/>
          </p:cNvSpPr>
          <p:nvPr/>
        </p:nvSpPr>
        <p:spPr bwMode="auto">
          <a:xfrm>
            <a:off x="2101850" y="4295775"/>
            <a:ext cx="288925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95993" name="Text Box 57"/>
          <p:cNvSpPr txBox="1">
            <a:spLocks noChangeArrowheads="1"/>
          </p:cNvSpPr>
          <p:nvPr/>
        </p:nvSpPr>
        <p:spPr bwMode="auto">
          <a:xfrm>
            <a:off x="2605088" y="4295775"/>
            <a:ext cx="287337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295994" name="Text Box 58"/>
          <p:cNvSpPr txBox="1">
            <a:spLocks noChangeArrowheads="1"/>
          </p:cNvSpPr>
          <p:nvPr/>
        </p:nvSpPr>
        <p:spPr bwMode="auto">
          <a:xfrm>
            <a:off x="2606675" y="4295775"/>
            <a:ext cx="215900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95995" name="Text Box 59"/>
          <p:cNvSpPr txBox="1">
            <a:spLocks noChangeArrowheads="1"/>
          </p:cNvSpPr>
          <p:nvPr/>
        </p:nvSpPr>
        <p:spPr bwMode="auto">
          <a:xfrm>
            <a:off x="2579688" y="4295775"/>
            <a:ext cx="287337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295996" name="Text Box 60"/>
          <p:cNvSpPr txBox="1">
            <a:spLocks noChangeArrowheads="1"/>
          </p:cNvSpPr>
          <p:nvPr/>
        </p:nvSpPr>
        <p:spPr bwMode="auto">
          <a:xfrm>
            <a:off x="2606675" y="4295775"/>
            <a:ext cx="287338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95997" name="Line 61"/>
          <p:cNvSpPr>
            <a:spLocks noChangeShapeType="1"/>
          </p:cNvSpPr>
          <p:nvPr/>
        </p:nvSpPr>
        <p:spPr bwMode="auto">
          <a:xfrm>
            <a:off x="2462213" y="3074988"/>
            <a:ext cx="215900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5998" name="Text Box 62"/>
          <p:cNvSpPr txBox="1">
            <a:spLocks noChangeArrowheads="1"/>
          </p:cNvSpPr>
          <p:nvPr/>
        </p:nvSpPr>
        <p:spPr bwMode="auto">
          <a:xfrm>
            <a:off x="2030413" y="4941888"/>
            <a:ext cx="576262" cy="48736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295999" name="Line 63"/>
          <p:cNvSpPr>
            <a:spLocks noChangeShapeType="1"/>
          </p:cNvSpPr>
          <p:nvPr/>
        </p:nvSpPr>
        <p:spPr bwMode="auto">
          <a:xfrm>
            <a:off x="2749550" y="3074988"/>
            <a:ext cx="287338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6000" name="Line 64"/>
          <p:cNvSpPr>
            <a:spLocks noChangeShapeType="1"/>
          </p:cNvSpPr>
          <p:nvPr/>
        </p:nvSpPr>
        <p:spPr bwMode="auto">
          <a:xfrm>
            <a:off x="3109913" y="3074988"/>
            <a:ext cx="215900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6001" name="Text Box 65"/>
          <p:cNvSpPr txBox="1">
            <a:spLocks noChangeArrowheads="1"/>
          </p:cNvSpPr>
          <p:nvPr/>
        </p:nvSpPr>
        <p:spPr bwMode="auto">
          <a:xfrm>
            <a:off x="2749550" y="4941888"/>
            <a:ext cx="576263" cy="48736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18</a:t>
            </a:r>
          </a:p>
        </p:txBody>
      </p:sp>
      <p:sp>
        <p:nvSpPr>
          <p:cNvPr id="296002" name="Text Box 66"/>
          <p:cNvSpPr txBox="1">
            <a:spLocks noChangeArrowheads="1"/>
          </p:cNvSpPr>
          <p:nvPr/>
        </p:nvSpPr>
        <p:spPr bwMode="auto">
          <a:xfrm>
            <a:off x="3470275" y="4941888"/>
            <a:ext cx="287338" cy="48736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296003" name="Line 67"/>
          <p:cNvSpPr>
            <a:spLocks noChangeShapeType="1"/>
          </p:cNvSpPr>
          <p:nvPr/>
        </p:nvSpPr>
        <p:spPr bwMode="auto">
          <a:xfrm>
            <a:off x="3384550" y="3074988"/>
            <a:ext cx="179388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6004" name="Line 68"/>
          <p:cNvSpPr>
            <a:spLocks noChangeShapeType="1"/>
          </p:cNvSpPr>
          <p:nvPr/>
        </p:nvSpPr>
        <p:spPr bwMode="auto">
          <a:xfrm>
            <a:off x="3638550" y="3074988"/>
            <a:ext cx="179388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6005" name="Text Box 69"/>
          <p:cNvSpPr txBox="1">
            <a:spLocks noChangeArrowheads="1"/>
          </p:cNvSpPr>
          <p:nvPr/>
        </p:nvSpPr>
        <p:spPr bwMode="auto">
          <a:xfrm>
            <a:off x="3902075" y="4941888"/>
            <a:ext cx="360363" cy="48736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96006" name="Line 70"/>
          <p:cNvSpPr>
            <a:spLocks noChangeShapeType="1"/>
          </p:cNvSpPr>
          <p:nvPr/>
        </p:nvSpPr>
        <p:spPr bwMode="auto">
          <a:xfrm>
            <a:off x="3876675" y="3074988"/>
            <a:ext cx="179388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6007" name="Line 71"/>
          <p:cNvSpPr>
            <a:spLocks noChangeShapeType="1"/>
          </p:cNvSpPr>
          <p:nvPr/>
        </p:nvSpPr>
        <p:spPr bwMode="auto">
          <a:xfrm>
            <a:off x="4130675" y="3074988"/>
            <a:ext cx="179388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6008" name="Line 72"/>
          <p:cNvSpPr>
            <a:spLocks noChangeShapeType="1"/>
          </p:cNvSpPr>
          <p:nvPr/>
        </p:nvSpPr>
        <p:spPr bwMode="auto">
          <a:xfrm>
            <a:off x="4405313" y="3074988"/>
            <a:ext cx="179387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6009" name="Text Box 73"/>
          <p:cNvSpPr txBox="1">
            <a:spLocks noChangeArrowheads="1"/>
          </p:cNvSpPr>
          <p:nvPr/>
        </p:nvSpPr>
        <p:spPr bwMode="auto">
          <a:xfrm>
            <a:off x="3470275" y="4941888"/>
            <a:ext cx="576263" cy="48736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27</a:t>
            </a:r>
          </a:p>
        </p:txBody>
      </p:sp>
      <p:sp>
        <p:nvSpPr>
          <p:cNvPr id="296010" name="Line 74"/>
          <p:cNvSpPr>
            <a:spLocks noChangeShapeType="1"/>
          </p:cNvSpPr>
          <p:nvPr/>
        </p:nvSpPr>
        <p:spPr bwMode="auto">
          <a:xfrm>
            <a:off x="4789488" y="3074988"/>
            <a:ext cx="179387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6011" name="Text Box 75"/>
          <p:cNvSpPr txBox="1">
            <a:spLocks noChangeArrowheads="1"/>
          </p:cNvSpPr>
          <p:nvPr/>
        </p:nvSpPr>
        <p:spPr bwMode="auto">
          <a:xfrm>
            <a:off x="2822575" y="4941888"/>
            <a:ext cx="576263" cy="48736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45</a:t>
            </a:r>
          </a:p>
        </p:txBody>
      </p:sp>
      <p:sp>
        <p:nvSpPr>
          <p:cNvPr id="296012" name="Line 76"/>
          <p:cNvSpPr>
            <a:spLocks noChangeShapeType="1"/>
          </p:cNvSpPr>
          <p:nvPr/>
        </p:nvSpPr>
        <p:spPr bwMode="auto">
          <a:xfrm>
            <a:off x="5199063" y="3074988"/>
            <a:ext cx="287337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6013" name="Line 77"/>
          <p:cNvSpPr>
            <a:spLocks noChangeShapeType="1"/>
          </p:cNvSpPr>
          <p:nvPr/>
        </p:nvSpPr>
        <p:spPr bwMode="auto">
          <a:xfrm>
            <a:off x="5556250" y="3074988"/>
            <a:ext cx="179388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6014" name="Text Box 78"/>
          <p:cNvSpPr txBox="1">
            <a:spLocks noChangeArrowheads="1"/>
          </p:cNvSpPr>
          <p:nvPr/>
        </p:nvSpPr>
        <p:spPr bwMode="auto">
          <a:xfrm>
            <a:off x="3541713" y="4941888"/>
            <a:ext cx="576262" cy="48736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296015" name="Line 79"/>
          <p:cNvSpPr>
            <a:spLocks noChangeShapeType="1"/>
          </p:cNvSpPr>
          <p:nvPr/>
        </p:nvSpPr>
        <p:spPr bwMode="auto">
          <a:xfrm>
            <a:off x="5784850" y="3074988"/>
            <a:ext cx="179388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6016" name="Text Box 80"/>
          <p:cNvSpPr txBox="1">
            <a:spLocks noChangeArrowheads="1"/>
          </p:cNvSpPr>
          <p:nvPr/>
        </p:nvSpPr>
        <p:spPr bwMode="auto">
          <a:xfrm>
            <a:off x="2822575" y="4941888"/>
            <a:ext cx="576263" cy="48736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96017" name="Line 81"/>
          <p:cNvSpPr>
            <a:spLocks noChangeShapeType="1"/>
          </p:cNvSpPr>
          <p:nvPr/>
        </p:nvSpPr>
        <p:spPr bwMode="auto">
          <a:xfrm>
            <a:off x="6170613" y="3074988"/>
            <a:ext cx="179387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6018" name="Text Box 82"/>
          <p:cNvSpPr txBox="1">
            <a:spLocks noChangeArrowheads="1"/>
          </p:cNvSpPr>
          <p:nvPr/>
        </p:nvSpPr>
        <p:spPr bwMode="auto">
          <a:xfrm>
            <a:off x="2030413" y="4941888"/>
            <a:ext cx="576262" cy="48736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13</a:t>
            </a:r>
          </a:p>
        </p:txBody>
      </p:sp>
      <p:sp>
        <p:nvSpPr>
          <p:cNvPr id="296019" name="Line 83"/>
          <p:cNvSpPr>
            <a:spLocks noChangeShapeType="1"/>
          </p:cNvSpPr>
          <p:nvPr/>
        </p:nvSpPr>
        <p:spPr bwMode="auto">
          <a:xfrm>
            <a:off x="6602413" y="3074988"/>
            <a:ext cx="179387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6020" name="Line 84"/>
          <p:cNvSpPr>
            <a:spLocks noChangeShapeType="1"/>
          </p:cNvSpPr>
          <p:nvPr/>
        </p:nvSpPr>
        <p:spPr bwMode="auto">
          <a:xfrm>
            <a:off x="6818313" y="3074988"/>
            <a:ext cx="179387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6021" name="Text Box 85"/>
          <p:cNvSpPr txBox="1">
            <a:spLocks noChangeArrowheads="1"/>
          </p:cNvSpPr>
          <p:nvPr/>
        </p:nvSpPr>
        <p:spPr bwMode="auto">
          <a:xfrm>
            <a:off x="2894013" y="4941888"/>
            <a:ext cx="287337" cy="48736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296022" name="Line 86"/>
          <p:cNvSpPr>
            <a:spLocks noChangeShapeType="1"/>
          </p:cNvSpPr>
          <p:nvPr/>
        </p:nvSpPr>
        <p:spPr bwMode="auto">
          <a:xfrm>
            <a:off x="7070725" y="3074988"/>
            <a:ext cx="179388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6023" name="Text Box 87"/>
          <p:cNvSpPr txBox="1">
            <a:spLocks noChangeArrowheads="1"/>
          </p:cNvSpPr>
          <p:nvPr/>
        </p:nvSpPr>
        <p:spPr bwMode="auto">
          <a:xfrm>
            <a:off x="2101850" y="4941888"/>
            <a:ext cx="576263" cy="48736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149559" name="Text Box 89"/>
          <p:cNvSpPr txBox="1">
            <a:spLocks noChangeArrowheads="1"/>
          </p:cNvSpPr>
          <p:nvPr/>
        </p:nvSpPr>
        <p:spPr bwMode="auto">
          <a:xfrm>
            <a:off x="4572000" y="4005263"/>
            <a:ext cx="32400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296026" name="Rectangle 90"/>
          <p:cNvSpPr>
            <a:spLocks noChangeArrowheads="1"/>
          </p:cNvSpPr>
          <p:nvPr/>
        </p:nvSpPr>
        <p:spPr bwMode="auto">
          <a:xfrm>
            <a:off x="5332413" y="3756025"/>
            <a:ext cx="2525712" cy="1816100"/>
          </a:xfrm>
          <a:prstGeom prst="rect">
            <a:avLst/>
          </a:prstGeom>
          <a:solidFill>
            <a:srgbClr val="008080"/>
          </a:solidFill>
          <a:ln w="9525" algn="ctr">
            <a:solidFill>
              <a:srgbClr val="008000"/>
            </a:solidFill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运算符在表达式中出现的顺序就是表达式的运算顺序。</a:t>
            </a:r>
          </a:p>
        </p:txBody>
      </p:sp>
    </p:spTree>
    <p:extLst>
      <p:ext uri="{BB962C8B-B14F-4D97-AF65-F5344CB8AC3E}">
        <p14:creationId xmlns:p14="http://schemas.microsoft.com/office/powerpoint/2010/main" val="1551519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9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9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295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500"/>
                                        <p:tgtEl>
                                          <p:spTgt spid="2959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9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8" dur="500"/>
                                        <p:tgtEl>
                                          <p:spTgt spid="295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500"/>
                                        <p:tgtEl>
                                          <p:spTgt spid="2959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96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9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2" dur="500"/>
                                        <p:tgtEl>
                                          <p:spTgt spid="2959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9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9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2" dur="500"/>
                                        <p:tgtEl>
                                          <p:spTgt spid="2959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9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4" dur="500"/>
                                        <p:tgtEl>
                                          <p:spTgt spid="2960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500"/>
                                        <p:tgtEl>
                                          <p:spTgt spid="2960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296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3" dur="500"/>
                                        <p:tgtEl>
                                          <p:spTgt spid="2960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9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29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6" dur="500"/>
                                        <p:tgtEl>
                                          <p:spTgt spid="2959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0" dur="500"/>
                                        <p:tgtEl>
                                          <p:spTgt spid="2959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296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2" dur="500"/>
                                        <p:tgtEl>
                                          <p:spTgt spid="2960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6" dur="500"/>
                                        <p:tgtEl>
                                          <p:spTgt spid="2960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7" dur="500"/>
                                        <p:tgtEl>
                                          <p:spTgt spid="2959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1" dur="500"/>
                                        <p:tgtEl>
                                          <p:spTgt spid="2960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29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0" dur="500"/>
                                        <p:tgtEl>
                                          <p:spTgt spid="2959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29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2" dur="500"/>
                                        <p:tgtEl>
                                          <p:spTgt spid="2960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6" dur="500"/>
                                        <p:tgtEl>
                                          <p:spTgt spid="296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000"/>
                            </p:stCondLst>
                            <p:childTnLst>
                              <p:par>
                                <p:cTn id="2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1000"/>
                                        <p:tgtEl>
                                          <p:spTgt spid="29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87" grpId="0" animBg="1"/>
      <p:bldP spid="295988" grpId="0"/>
      <p:bldP spid="295988" grpId="1"/>
      <p:bldP spid="295989" grpId="0"/>
      <p:bldP spid="295989" grpId="1"/>
      <p:bldP spid="295990" grpId="0"/>
      <p:bldP spid="295990" grpId="1"/>
      <p:bldP spid="295991" grpId="0"/>
      <p:bldP spid="295991" grpId="1"/>
      <p:bldP spid="295992" grpId="0"/>
      <p:bldP spid="295992" grpId="1"/>
      <p:bldP spid="295993" grpId="0"/>
      <p:bldP spid="295993" grpId="1"/>
      <p:bldP spid="295994" grpId="0"/>
      <p:bldP spid="295994" grpId="1"/>
      <p:bldP spid="295995" grpId="0"/>
      <p:bldP spid="295995" grpId="1"/>
      <p:bldP spid="295996" grpId="0"/>
      <p:bldP spid="295996" grpId="1"/>
      <p:bldP spid="295997" grpId="0" animBg="1"/>
      <p:bldP spid="295998" grpId="0"/>
      <p:bldP spid="295998" grpId="1"/>
      <p:bldP spid="295999" grpId="0" animBg="1"/>
      <p:bldP spid="296000" grpId="0" animBg="1"/>
      <p:bldP spid="296001" grpId="0"/>
      <p:bldP spid="296001" grpId="1"/>
      <p:bldP spid="296002" grpId="0"/>
      <p:bldP spid="296002" grpId="1"/>
      <p:bldP spid="296003" grpId="0" animBg="1"/>
      <p:bldP spid="296004" grpId="0" animBg="1"/>
      <p:bldP spid="296005" grpId="0"/>
      <p:bldP spid="296005" grpId="1"/>
      <p:bldP spid="296006" grpId="0" animBg="1"/>
      <p:bldP spid="296007" grpId="0" animBg="1"/>
      <p:bldP spid="296008" grpId="0" animBg="1"/>
      <p:bldP spid="296009" grpId="0"/>
      <p:bldP spid="296009" grpId="1"/>
      <p:bldP spid="296010" grpId="0" animBg="1"/>
      <p:bldP spid="296011" grpId="0"/>
      <p:bldP spid="296011" grpId="1"/>
      <p:bldP spid="296012" grpId="0" animBg="1"/>
      <p:bldP spid="296013" grpId="0" animBg="1"/>
      <p:bldP spid="296014" grpId="0"/>
      <p:bldP spid="296014" grpId="1"/>
      <p:bldP spid="296015" grpId="0" animBg="1"/>
      <p:bldP spid="296016" grpId="0"/>
      <p:bldP spid="296016" grpId="1"/>
      <p:bldP spid="296017" grpId="0" animBg="1"/>
      <p:bldP spid="296018" grpId="0"/>
      <p:bldP spid="296018" grpId="1"/>
      <p:bldP spid="296019" grpId="0" animBg="1"/>
      <p:bldP spid="296020" grpId="0" animBg="1"/>
      <p:bldP spid="296021" grpId="0"/>
      <p:bldP spid="296021" grpId="1"/>
      <p:bldP spid="296022" grpId="0" animBg="1"/>
      <p:bldP spid="296023" grpId="0"/>
      <p:bldP spid="29602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492195"/>
            <a:ext cx="7143750" cy="707886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dirty="0"/>
              <a:t>算术表达式求值</a:t>
            </a:r>
            <a:endParaRPr lang="en-US" altLang="zh-CN" dirty="0"/>
          </a:p>
        </p:txBody>
      </p:sp>
      <p:sp>
        <p:nvSpPr>
          <p:cNvPr id="150531" name="Rectangle 35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rIns="180000" bIns="108000"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1800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Times New Roman" pitchFamily="18" charset="0"/>
              </a:rPr>
              <a:t>后缀表达式求值</a:t>
            </a:r>
            <a:endParaRPr lang="en-US" altLang="zh-CN" sz="1800" dirty="0">
              <a:solidFill>
                <a:srgbClr val="008000"/>
              </a:solidFill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Calculation(</a:t>
            </a:r>
            <a:r>
              <a:rPr lang="en-US" altLang="zh-CN" sz="1800" dirty="0" err="1">
                <a:latin typeface="Times New Roman" pitchFamily="18" charset="0"/>
              </a:rPr>
              <a:t>LinkStack</a:t>
            </a:r>
            <a:r>
              <a:rPr lang="en-US" altLang="zh-CN" sz="1800" dirty="0">
                <a:latin typeface="Times New Roman" pitchFamily="18" charset="0"/>
              </a:rPr>
              <a:t> &amp;S)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{	k2=0;</a:t>
            </a:r>
            <a:r>
              <a:rPr lang="zh-CN" altLang="en-US" sz="1800" dirty="0">
                <a:latin typeface="Times New Roman" pitchFamily="18" charset="0"/>
              </a:rPr>
              <a:t>  </a:t>
            </a:r>
            <a:r>
              <a:rPr lang="en-US" altLang="zh-CN" sz="1800" dirty="0">
                <a:latin typeface="Times New Roman" pitchFamily="18" charset="0"/>
              </a:rPr>
              <a:t>c2=E2[k2];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	while(c2!=‘#’)</a:t>
            </a:r>
            <a:r>
              <a:rPr lang="zh-CN" altLang="en-US" sz="1800" dirty="0">
                <a:latin typeface="Times New Roman" pitchFamily="18" charset="0"/>
              </a:rPr>
              <a:t> </a:t>
            </a:r>
            <a:endParaRPr lang="en-US" altLang="zh-CN" sz="1800" dirty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	</a:t>
            </a:r>
            <a:r>
              <a:rPr lang="en-US" altLang="zh-CN" sz="1800" dirty="0">
                <a:solidFill>
                  <a:srgbClr val="C00000"/>
                </a:solidFill>
                <a:latin typeface="Times New Roman" pitchFamily="18" charset="0"/>
              </a:rPr>
              <a:t>{</a:t>
            </a:r>
            <a:r>
              <a:rPr lang="en-US" altLang="zh-CN" sz="1800" dirty="0">
                <a:latin typeface="Times New Roman" pitchFamily="18" charset="0"/>
              </a:rPr>
              <a:t>	k1=0;</a:t>
            </a:r>
            <a:r>
              <a:rPr lang="zh-CN" altLang="en-US" sz="1800" dirty="0">
                <a:latin typeface="Times New Roman" pitchFamily="18" charset="0"/>
              </a:rPr>
              <a:t>  </a:t>
            </a:r>
            <a:r>
              <a:rPr lang="en-US" altLang="zh-CN" sz="1800" dirty="0">
                <a:latin typeface="Times New Roman" pitchFamily="18" charset="0"/>
              </a:rPr>
              <a:t>E1[0]=' ';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		while(c2</a:t>
            </a:r>
            <a:r>
              <a:rPr lang="zh-CN" altLang="en-US" sz="1800" dirty="0">
                <a:latin typeface="Times New Roman" pitchFamily="18" charset="0"/>
              </a:rPr>
              <a:t>数字</a:t>
            </a:r>
            <a:r>
              <a:rPr lang="en-US" altLang="zh-CN" sz="1800" dirty="0">
                <a:latin typeface="Times New Roman" pitchFamily="18" charset="0"/>
              </a:rPr>
              <a:t>)</a:t>
            </a:r>
            <a:r>
              <a:rPr lang="zh-CN" altLang="en-US" sz="1800" dirty="0">
                <a:latin typeface="Times New Roman" pitchFamily="18" charset="0"/>
              </a:rPr>
              <a:t>  </a:t>
            </a:r>
            <a:r>
              <a:rPr lang="en-US" altLang="zh-CN" sz="1800" dirty="0">
                <a:latin typeface="Times New Roman" pitchFamily="18" charset="0"/>
              </a:rPr>
              <a:t>{</a:t>
            </a:r>
            <a:r>
              <a:rPr lang="zh-CN" altLang="en-US" sz="1800" dirty="0">
                <a:latin typeface="Times New Roman" pitchFamily="18" charset="0"/>
              </a:rPr>
              <a:t>  </a:t>
            </a:r>
            <a:r>
              <a:rPr lang="en-US" altLang="zh-CN" sz="1800" dirty="0">
                <a:latin typeface="Times New Roman" pitchFamily="18" charset="0"/>
              </a:rPr>
              <a:t>E1[k1++]=c2;</a:t>
            </a:r>
            <a:r>
              <a:rPr lang="zh-CN" altLang="en-US" sz="1800" dirty="0">
                <a:latin typeface="Times New Roman" pitchFamily="18" charset="0"/>
              </a:rPr>
              <a:t>  </a:t>
            </a:r>
            <a:r>
              <a:rPr lang="en-US" altLang="zh-CN" sz="1800" dirty="0">
                <a:latin typeface="Times New Roman" pitchFamily="18" charset="0"/>
              </a:rPr>
              <a:t>c2=E2[++k2];</a:t>
            </a:r>
            <a:r>
              <a:rPr lang="zh-CN" altLang="en-US" sz="1800" dirty="0">
                <a:latin typeface="Times New Roman" pitchFamily="18" charset="0"/>
              </a:rPr>
              <a:t>  </a:t>
            </a:r>
            <a:r>
              <a:rPr lang="en-US" altLang="zh-CN" sz="1800" dirty="0">
                <a:latin typeface="Times New Roman" pitchFamily="18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		if(E1[0]&gt;‘ ’)</a:t>
            </a:r>
            <a:r>
              <a:rPr lang="zh-CN" altLang="en-US" sz="1800" dirty="0">
                <a:latin typeface="Times New Roman" pitchFamily="18" charset="0"/>
              </a:rPr>
              <a:t>  </a:t>
            </a:r>
            <a:r>
              <a:rPr lang="en-US" altLang="zh-CN" sz="1800" dirty="0">
                <a:latin typeface="Times New Roman" pitchFamily="18" charset="0"/>
              </a:rPr>
              <a:t>{</a:t>
            </a:r>
            <a:r>
              <a:rPr lang="zh-CN" altLang="en-US" sz="1800" dirty="0">
                <a:latin typeface="Times New Roman" pitchFamily="18" charset="0"/>
              </a:rPr>
              <a:t>  </a:t>
            </a:r>
            <a:r>
              <a:rPr lang="en-US" altLang="zh-CN" sz="1800" dirty="0">
                <a:latin typeface="Times New Roman" pitchFamily="18" charset="0"/>
              </a:rPr>
              <a:t>E1[k1++]=‘ ’;</a:t>
            </a:r>
            <a:r>
              <a:rPr lang="zh-CN" altLang="en-US" sz="1800" dirty="0">
                <a:latin typeface="Times New Roman" pitchFamily="18" charset="0"/>
              </a:rPr>
              <a:t>   </a:t>
            </a:r>
            <a:r>
              <a:rPr lang="en-US" altLang="zh-CN" sz="1800" dirty="0">
                <a:latin typeface="Times New Roman" pitchFamily="18" charset="0"/>
              </a:rPr>
              <a:t>Push(</a:t>
            </a:r>
            <a:r>
              <a:rPr lang="en-US" altLang="zh-CN" sz="1800" dirty="0" err="1">
                <a:latin typeface="Times New Roman" pitchFamily="18" charset="0"/>
              </a:rPr>
              <a:t>S,atof</a:t>
            </a:r>
            <a:r>
              <a:rPr lang="en-US" altLang="zh-CN" sz="1800" dirty="0">
                <a:latin typeface="Times New Roman" pitchFamily="18" charset="0"/>
              </a:rPr>
              <a:t>(E1));</a:t>
            </a:r>
            <a:r>
              <a:rPr lang="zh-CN" altLang="en-US" sz="1800" dirty="0">
                <a:latin typeface="Times New Roman" pitchFamily="18" charset="0"/>
              </a:rPr>
              <a:t>  </a:t>
            </a:r>
            <a:r>
              <a:rPr lang="en-US" altLang="zh-CN" sz="1800" dirty="0">
                <a:latin typeface="Times New Roman" pitchFamily="18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		if(c2</a:t>
            </a:r>
            <a:r>
              <a:rPr lang="zh-CN" altLang="en-US" sz="1800" dirty="0">
                <a:latin typeface="Times New Roman" pitchFamily="18" charset="0"/>
              </a:rPr>
              <a:t>是运算符号</a:t>
            </a:r>
            <a:r>
              <a:rPr lang="en-US" altLang="zh-CN" sz="1800" dirty="0">
                <a:latin typeface="Times New Roman" pitchFamily="18" charset="0"/>
              </a:rPr>
              <a:t>)</a:t>
            </a:r>
            <a:r>
              <a:rPr lang="zh-CN" altLang="en-US" sz="1800" dirty="0">
                <a:latin typeface="Times New Roman" pitchFamily="18" charset="0"/>
              </a:rPr>
              <a:t> </a:t>
            </a:r>
            <a:endParaRPr lang="en-US" altLang="zh-CN" sz="1800" dirty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		</a:t>
            </a:r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</a:rPr>
              <a:t>{</a:t>
            </a:r>
            <a:r>
              <a:rPr lang="en-US" altLang="zh-CN" sz="1800" dirty="0">
                <a:latin typeface="Times New Roman" pitchFamily="18" charset="0"/>
              </a:rPr>
              <a:t>	Pop(S,d2);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			Pop(S,d1);</a:t>
            </a:r>
          </a:p>
        </p:txBody>
      </p:sp>
      <p:sp>
        <p:nvSpPr>
          <p:cNvPr id="15053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892ECB3-C71F-4568-915E-2D42BB1E83E8}" type="slidenum">
              <a:rPr lang="zh-CN" altLang="en-US" smtClean="0">
                <a:ea typeface="宋体" charset="-122"/>
              </a:rPr>
              <a:pPr/>
              <a:t>116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4531267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492195"/>
            <a:ext cx="7143750" cy="707886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dirty="0"/>
              <a:t>算术表达式求值</a:t>
            </a:r>
            <a:endParaRPr lang="en-US" altLang="zh-CN" dirty="0"/>
          </a:p>
        </p:txBody>
      </p:sp>
      <p:sp>
        <p:nvSpPr>
          <p:cNvPr id="151555" name="Rectangle 35"/>
          <p:cNvSpPr>
            <a:spLocks noGrp="1" noChangeArrowheads="1"/>
          </p:cNvSpPr>
          <p:nvPr>
            <p:ph idx="1"/>
          </p:nvPr>
        </p:nvSpPr>
        <p:spPr>
          <a:xfrm>
            <a:off x="1000124" y="1600200"/>
            <a:ext cx="7286651" cy="4525963"/>
          </a:xfrm>
        </p:spPr>
        <p:txBody>
          <a:bodyPr rIns="180000" bIns="108000"/>
          <a:lstStyle/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1800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Times New Roman" pitchFamily="18" charset="0"/>
              </a:rPr>
              <a:t>后缀表达式求值</a:t>
            </a:r>
            <a:r>
              <a:rPr lang="en-US" altLang="zh-CN" sz="1800" dirty="0">
                <a:solidFill>
                  <a:srgbClr val="008000"/>
                </a:solidFill>
                <a:latin typeface="Times New Roman" pitchFamily="18" charset="0"/>
              </a:rPr>
              <a:t>(</a:t>
            </a:r>
            <a:r>
              <a:rPr lang="zh-CN" altLang="en-US" sz="1800" dirty="0">
                <a:solidFill>
                  <a:srgbClr val="008000"/>
                </a:solidFill>
                <a:latin typeface="Times New Roman" pitchFamily="18" charset="0"/>
              </a:rPr>
              <a:t>续</a:t>
            </a:r>
            <a:r>
              <a:rPr lang="en-US" altLang="zh-CN" sz="1800" dirty="0">
                <a:solidFill>
                  <a:srgbClr val="008000"/>
                </a:solidFill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			switch(c2)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			{case ‘+’:</a:t>
            </a:r>
            <a:r>
              <a:rPr lang="zh-CN" altLang="en-US" sz="1800" dirty="0">
                <a:latin typeface="Times New Roman" pitchFamily="18" charset="0"/>
              </a:rPr>
              <a:t>  </a:t>
            </a:r>
            <a:r>
              <a:rPr lang="en-US" altLang="zh-CN" sz="1800" dirty="0">
                <a:latin typeface="Times New Roman" pitchFamily="18" charset="0"/>
              </a:rPr>
              <a:t>Push(S,d1+d2);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			case ‘-’:</a:t>
            </a:r>
            <a:r>
              <a:rPr lang="zh-CN" altLang="en-US" sz="1800" dirty="0">
                <a:latin typeface="Times New Roman" pitchFamily="18" charset="0"/>
              </a:rPr>
              <a:t>   </a:t>
            </a:r>
            <a:r>
              <a:rPr lang="en-US" altLang="zh-CN" sz="1800" dirty="0">
                <a:latin typeface="Times New Roman" pitchFamily="18" charset="0"/>
              </a:rPr>
              <a:t>Push(S,d1-d2);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			case ‘*’:</a:t>
            </a:r>
            <a:r>
              <a:rPr lang="zh-CN" altLang="en-US" sz="1800" dirty="0">
                <a:latin typeface="Times New Roman" pitchFamily="18" charset="0"/>
              </a:rPr>
              <a:t>  </a:t>
            </a:r>
            <a:r>
              <a:rPr lang="en-US" altLang="zh-CN" sz="1800" dirty="0">
                <a:latin typeface="Times New Roman" pitchFamily="18" charset="0"/>
              </a:rPr>
              <a:t>Push(S,d1*d2);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			case ‘/’:</a:t>
            </a:r>
            <a:r>
              <a:rPr lang="zh-CN" altLang="en-US" sz="1800" dirty="0">
                <a:latin typeface="Times New Roman" pitchFamily="18" charset="0"/>
              </a:rPr>
              <a:t>   </a:t>
            </a:r>
            <a:r>
              <a:rPr lang="en-US" altLang="zh-CN" sz="1800" dirty="0">
                <a:latin typeface="Times New Roman" pitchFamily="18" charset="0"/>
              </a:rPr>
              <a:t>if(d2) Push(S,d1/d2);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				else{ </a:t>
            </a:r>
            <a:r>
              <a:rPr lang="en-US" altLang="zh-CN" sz="1800" dirty="0" err="1">
                <a:latin typeface="Times New Roman" pitchFamily="18" charset="0"/>
              </a:rPr>
              <a:t>printf</a:t>
            </a:r>
            <a:r>
              <a:rPr lang="en-US" altLang="zh-CN" sz="1800" dirty="0">
                <a:latin typeface="Times New Roman" pitchFamily="18" charset="0"/>
              </a:rPr>
              <a:t>(“Division 0"); return; }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			}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		</a:t>
            </a:r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</a:rPr>
              <a:t>}</a:t>
            </a: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8000"/>
                </a:solidFill>
                <a:latin typeface="Times New Roman" pitchFamily="18" charset="0"/>
              </a:rPr>
              <a:t>// if(c2</a:t>
            </a:r>
            <a:r>
              <a:rPr lang="zh-CN" altLang="en-US" sz="1800" dirty="0">
                <a:solidFill>
                  <a:srgbClr val="008000"/>
                </a:solidFill>
                <a:latin typeface="Times New Roman" pitchFamily="18" charset="0"/>
              </a:rPr>
              <a:t>是运算符号</a:t>
            </a:r>
            <a:r>
              <a:rPr lang="en-US" altLang="zh-CN" sz="1800" dirty="0">
                <a:solidFill>
                  <a:srgbClr val="008000"/>
                </a:solidFill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		k2++;</a:t>
            </a:r>
            <a:r>
              <a:rPr lang="zh-CN" altLang="en-US" sz="1800" dirty="0">
                <a:latin typeface="Times New Roman" pitchFamily="18" charset="0"/>
              </a:rPr>
              <a:t>  </a:t>
            </a:r>
            <a:r>
              <a:rPr lang="en-US" altLang="zh-CN" sz="1800" dirty="0">
                <a:latin typeface="Times New Roman" pitchFamily="18" charset="0"/>
              </a:rPr>
              <a:t>c2=E2[k2];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	</a:t>
            </a:r>
            <a:r>
              <a:rPr lang="en-US" altLang="zh-CN" sz="1800" dirty="0">
                <a:solidFill>
                  <a:srgbClr val="C00000"/>
                </a:solidFill>
                <a:latin typeface="Times New Roman" pitchFamily="18" charset="0"/>
              </a:rPr>
              <a:t>}</a:t>
            </a: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8000"/>
                </a:solidFill>
                <a:latin typeface="Times New Roman" pitchFamily="18" charset="0"/>
              </a:rPr>
              <a:t>//while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	</a:t>
            </a:r>
            <a:r>
              <a:rPr lang="zh-CN" altLang="en-US" sz="1800" dirty="0">
                <a:latin typeface="Times New Roman" pitchFamily="18" charset="0"/>
              </a:rPr>
              <a:t>输出表达式的值或者出错信息</a:t>
            </a:r>
            <a:r>
              <a:rPr lang="en-US" altLang="zh-CN" sz="1800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Times New Roman" pitchFamily="18" charset="0"/>
              </a:rPr>
              <a:t>//Calculation</a:t>
            </a:r>
          </a:p>
        </p:txBody>
      </p:sp>
      <p:sp>
        <p:nvSpPr>
          <p:cNvPr id="15155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A1AA320-5523-430E-80C7-BBE37FC46341}" type="slidenum">
              <a:rPr lang="zh-CN" altLang="en-US" smtClean="0">
                <a:ea typeface="宋体" charset="-122"/>
              </a:rPr>
              <a:pPr/>
              <a:t>117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462770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eaLnBrk="1" hangingPunct="1"/>
            <a:r>
              <a:rPr lang="zh-CN" altLang="en-US"/>
              <a:t>递归</a:t>
            </a:r>
            <a:endParaRPr lang="en-US" altLang="zh-CN"/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 rIns="180000" bIns="108000"/>
          <a:lstStyle/>
          <a:p>
            <a:pPr eaLnBrk="1" hangingPunct="1">
              <a:lnSpc>
                <a:spcPct val="140000"/>
              </a:lnSpc>
            </a:pPr>
            <a:r>
              <a:rPr lang="zh-CN" altLang="en-US">
                <a:solidFill>
                  <a:srgbClr val="C00000"/>
                </a:solidFill>
              </a:rPr>
              <a:t>递归函数：</a:t>
            </a:r>
            <a:r>
              <a:rPr lang="zh-CN" altLang="en-US"/>
              <a:t>一个利用自身定义的函数。</a:t>
            </a:r>
            <a:endParaRPr lang="en-US" altLang="zh-CN"/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008000"/>
                </a:solidFill>
              </a:rPr>
              <a:t>　例如，</a:t>
            </a:r>
            <a:endParaRPr lang="zh-CN" altLang="en-US"/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/>
              <a:t>			1</a:t>
            </a:r>
            <a:r>
              <a:rPr lang="zh-CN" altLang="en-US"/>
              <a:t>，</a:t>
            </a:r>
            <a:r>
              <a:rPr lang="en-US" altLang="zh-CN"/>
              <a:t>n=1</a:t>
            </a:r>
            <a:endParaRPr lang="zh-CN" altLang="en-US"/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/>
              <a:t>	F(n) =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/>
              <a:t>			n*F(n-1)</a:t>
            </a:r>
            <a:r>
              <a:rPr lang="zh-CN" altLang="en-US"/>
              <a:t>，</a:t>
            </a:r>
            <a:r>
              <a:rPr lang="en-US" altLang="zh-CN"/>
              <a:t>n&gt;1</a:t>
            </a:r>
            <a:endParaRPr lang="zh-CN" altLang="en-US"/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/>
              <a:t> 　是递归函数。 </a:t>
            </a:r>
            <a:endParaRPr lang="en-US" altLang="zh-CN">
              <a:solidFill>
                <a:srgbClr val="008000"/>
              </a:solidFill>
            </a:endParaRPr>
          </a:p>
        </p:txBody>
      </p:sp>
      <p:sp>
        <p:nvSpPr>
          <p:cNvPr id="16077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2AF4E64-FD84-4A88-AD73-828636D2E2CC}" type="slidenum">
              <a:rPr lang="zh-CN" altLang="en-US" smtClean="0">
                <a:ea typeface="宋体" charset="-122"/>
              </a:rPr>
              <a:pPr/>
              <a:t>118</a:t>
            </a:fld>
            <a:endParaRPr lang="en-US" altLang="zh-CN">
              <a:ea typeface="宋体" charset="-122"/>
            </a:endParaRPr>
          </a:p>
        </p:txBody>
      </p:sp>
      <p:sp>
        <p:nvSpPr>
          <p:cNvPr id="160773" name="AutoShape 10"/>
          <p:cNvSpPr>
            <a:spLocks/>
          </p:cNvSpPr>
          <p:nvPr/>
        </p:nvSpPr>
        <p:spPr bwMode="auto">
          <a:xfrm>
            <a:off x="2995613" y="3071813"/>
            <a:ext cx="576262" cy="1368425"/>
          </a:xfrm>
          <a:prstGeom prst="leftBrace">
            <a:avLst>
              <a:gd name="adj1" fmla="val 197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481377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eaLnBrk="1" hangingPunct="1"/>
            <a:r>
              <a:rPr lang="zh-CN" altLang="en-US"/>
              <a:t>递归</a:t>
            </a:r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 rIns="180000" bIns="108000"/>
          <a:lstStyle/>
          <a:p>
            <a:pPr marL="276225" indent="-276225" eaLnBrk="1" hangingPunct="1"/>
            <a:r>
              <a:rPr lang="zh-CN" altLang="en-US">
                <a:solidFill>
                  <a:srgbClr val="C00000"/>
                </a:solidFill>
              </a:rPr>
              <a:t>递归算法：</a:t>
            </a:r>
            <a:r>
              <a:rPr lang="zh-CN" altLang="en-US"/>
              <a:t>将待求解问题</a:t>
            </a:r>
            <a:r>
              <a:rPr lang="en-US" altLang="zh-CN">
                <a:solidFill>
                  <a:srgbClr val="008000"/>
                </a:solidFill>
              </a:rPr>
              <a:t>F(n)</a:t>
            </a:r>
            <a:r>
              <a:rPr lang="zh-CN" altLang="en-US"/>
              <a:t>进行分解，转化为求解一些相对简单的子问题，</a:t>
            </a:r>
            <a:r>
              <a:rPr lang="zh-CN" altLang="en-US">
                <a:solidFill>
                  <a:srgbClr val="008000"/>
                </a:solidFill>
                <a:latin typeface="宋体" charset="-122"/>
              </a:rPr>
              <a:t>如</a:t>
            </a:r>
            <a:r>
              <a:rPr lang="en-US" altLang="zh-CN">
                <a:solidFill>
                  <a:srgbClr val="008000"/>
                </a:solidFill>
              </a:rPr>
              <a:t>F(n-1)</a:t>
            </a:r>
            <a:r>
              <a:rPr lang="en-US" altLang="zh-CN"/>
              <a:t>,  </a:t>
            </a:r>
            <a:r>
              <a:rPr lang="zh-CN" altLang="en-US"/>
              <a:t>其中一些子问题比较容易得到解，</a:t>
            </a:r>
            <a:r>
              <a:rPr lang="zh-CN" altLang="en-US">
                <a:solidFill>
                  <a:srgbClr val="008000"/>
                </a:solidFill>
                <a:latin typeface="宋体" charset="-122"/>
              </a:rPr>
              <a:t>如</a:t>
            </a:r>
            <a:r>
              <a:rPr lang="en-US" altLang="zh-CN">
                <a:solidFill>
                  <a:srgbClr val="008000"/>
                </a:solidFill>
              </a:rPr>
              <a:t>F(1),  </a:t>
            </a:r>
            <a:r>
              <a:rPr lang="zh-CN" altLang="en-US">
                <a:solidFill>
                  <a:srgbClr val="008000"/>
                </a:solidFill>
              </a:rPr>
              <a:t>称为</a:t>
            </a:r>
            <a:r>
              <a:rPr lang="zh-CN" altLang="en-US">
                <a:solidFill>
                  <a:srgbClr val="3333FF"/>
                </a:solidFill>
              </a:rPr>
              <a:t>递归出口</a:t>
            </a:r>
            <a:r>
              <a:rPr lang="en-US" altLang="zh-CN">
                <a:solidFill>
                  <a:srgbClr val="008000"/>
                </a:solidFill>
              </a:rPr>
              <a:t>,  </a:t>
            </a:r>
            <a:r>
              <a:rPr lang="zh-CN" altLang="en-US"/>
              <a:t>而其它子问题可以用</a:t>
            </a:r>
            <a:r>
              <a:rPr lang="zh-CN" altLang="en-US">
                <a:solidFill>
                  <a:srgbClr val="3333FF"/>
                </a:solidFill>
              </a:rPr>
              <a:t>同样方法</a:t>
            </a:r>
            <a:r>
              <a:rPr lang="zh-CN" altLang="en-US"/>
              <a:t>进行求解</a:t>
            </a:r>
            <a:r>
              <a:rPr lang="en-US" altLang="zh-CN"/>
              <a:t>,  </a:t>
            </a:r>
            <a:r>
              <a:rPr lang="zh-CN" altLang="en-US"/>
              <a:t>但问题规模较小。</a:t>
            </a:r>
            <a:endParaRPr lang="en-US" altLang="zh-CN"/>
          </a:p>
        </p:txBody>
      </p:sp>
      <p:sp>
        <p:nvSpPr>
          <p:cNvPr id="16179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DD983A1-90BB-4D85-B9DD-0775081B3456}" type="slidenum">
              <a:rPr lang="zh-CN" altLang="en-US" smtClean="0">
                <a:ea typeface="宋体" charset="-122"/>
              </a:rPr>
              <a:pPr/>
              <a:t>119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407601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sz="3200" dirty="0"/>
              <a:t>在第</a:t>
            </a:r>
            <a:r>
              <a:rPr lang="en-US" altLang="zh-CN" sz="3200" dirty="0" err="1"/>
              <a:t>i</a:t>
            </a:r>
            <a:r>
              <a:rPr lang="zh-CN" altLang="en-US" sz="3200" dirty="0"/>
              <a:t>个数据元素之前插入数据元素</a:t>
            </a:r>
            <a:r>
              <a:rPr lang="en-US" altLang="zh-CN" sz="3200" dirty="0"/>
              <a:t>e</a:t>
            </a:r>
            <a:endParaRPr lang="zh-CN" altLang="en-US" sz="32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marL="363538" indent="-363538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/>
              <a:t>InsertList(SList &amp;L, int i, Type e) {</a:t>
            </a:r>
            <a:r>
              <a:rPr lang="en-US" altLang="zh-CN" sz="2400">
                <a:solidFill>
                  <a:srgbClr val="3333FF"/>
                </a:solidFill>
              </a:rPr>
              <a:t>……</a:t>
            </a:r>
            <a:r>
              <a:rPr lang="en-US" altLang="zh-CN" sz="2400"/>
              <a:t>}</a:t>
            </a:r>
          </a:p>
        </p:txBody>
      </p:sp>
      <p:sp>
        <p:nvSpPr>
          <p:cNvPr id="1741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5B3A8D8-35C3-4EB1-B870-0114E720481D}" type="slidenum">
              <a:rPr lang="zh-CN" altLang="en-US" smtClean="0">
                <a:ea typeface="宋体" charset="-122"/>
              </a:rPr>
              <a:pPr/>
              <a:t>12</a:t>
            </a:fld>
            <a:endParaRPr lang="en-US" altLang="zh-CN">
              <a:ea typeface="宋体" charset="-122"/>
            </a:endParaRPr>
          </a:p>
        </p:txBody>
      </p:sp>
      <p:grpSp>
        <p:nvGrpSpPr>
          <p:cNvPr id="17413" name="Group 50"/>
          <p:cNvGrpSpPr>
            <a:grpSpLocks/>
          </p:cNvGrpSpPr>
          <p:nvPr/>
        </p:nvGrpSpPr>
        <p:grpSpPr bwMode="auto">
          <a:xfrm>
            <a:off x="3559175" y="2276475"/>
            <a:ext cx="4487863" cy="2808288"/>
            <a:chOff x="2242" y="1434"/>
            <a:chExt cx="2827" cy="1769"/>
          </a:xfrm>
        </p:grpSpPr>
        <p:sp>
          <p:nvSpPr>
            <p:cNvPr id="17442" name="AutoShape 9"/>
            <p:cNvSpPr>
              <a:spLocks noChangeArrowheads="1"/>
            </p:cNvSpPr>
            <p:nvPr/>
          </p:nvSpPr>
          <p:spPr bwMode="auto">
            <a:xfrm>
              <a:off x="2242" y="1585"/>
              <a:ext cx="1784" cy="472"/>
            </a:xfrm>
            <a:prstGeom prst="diamond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lIns="0" tIns="0" rIns="0" bIns="0" anchor="ctr" anchorCtr="1">
              <a:spAutoFit/>
            </a:bodyPr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L.n≥L.N?</a:t>
              </a:r>
              <a:endParaRPr lang="en-US" altLang="zh-CN" sz="2000">
                <a:latin typeface="Times New Roman" pitchFamily="18" charset="0"/>
              </a:endParaRPr>
            </a:p>
          </p:txBody>
        </p:sp>
        <p:sp>
          <p:nvSpPr>
            <p:cNvPr id="17443" name="Line 10"/>
            <p:cNvSpPr>
              <a:spLocks noChangeShapeType="1"/>
            </p:cNvSpPr>
            <p:nvPr/>
          </p:nvSpPr>
          <p:spPr bwMode="auto">
            <a:xfrm>
              <a:off x="3141" y="2049"/>
              <a:ext cx="0" cy="3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4" name="Line 11"/>
            <p:cNvSpPr>
              <a:spLocks noChangeShapeType="1"/>
            </p:cNvSpPr>
            <p:nvPr/>
          </p:nvSpPr>
          <p:spPr bwMode="auto">
            <a:xfrm>
              <a:off x="3141" y="1434"/>
              <a:ext cx="0" cy="1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5" name="Line 12"/>
            <p:cNvSpPr>
              <a:spLocks noChangeShapeType="1"/>
            </p:cNvSpPr>
            <p:nvPr/>
          </p:nvSpPr>
          <p:spPr bwMode="auto">
            <a:xfrm>
              <a:off x="4014" y="1818"/>
              <a:ext cx="4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6" name="Line 13"/>
            <p:cNvSpPr>
              <a:spLocks noChangeShapeType="1"/>
            </p:cNvSpPr>
            <p:nvPr/>
          </p:nvSpPr>
          <p:spPr bwMode="auto">
            <a:xfrm>
              <a:off x="4468" y="1818"/>
              <a:ext cx="0" cy="1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7" name="Rectangle 14"/>
            <p:cNvSpPr>
              <a:spLocks noChangeArrowheads="1"/>
            </p:cNvSpPr>
            <p:nvPr/>
          </p:nvSpPr>
          <p:spPr bwMode="auto">
            <a:xfrm>
              <a:off x="2475" y="2357"/>
              <a:ext cx="1335" cy="230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lIns="0" tIns="0" rIns="0" bIns="0" anchor="ctr" anchorCtr="1"/>
            <a:lstStyle/>
            <a:p>
              <a:pPr algn="ctr"/>
              <a:r>
                <a:rPr lang="zh-CN" altLang="en-US" sz="2400" b="1" dirty="0">
                  <a:latin typeface="楷体" pitchFamily="49" charset="-122"/>
                  <a:ea typeface="楷体" pitchFamily="49" charset="-122"/>
                </a:rPr>
                <a:t>后移数据元素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448" name="Rectangle 15"/>
            <p:cNvSpPr>
              <a:spLocks noChangeArrowheads="1"/>
            </p:cNvSpPr>
            <p:nvPr/>
          </p:nvSpPr>
          <p:spPr bwMode="auto">
            <a:xfrm>
              <a:off x="3883" y="1949"/>
              <a:ext cx="1186" cy="230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lIns="0" tIns="0" rIns="0" bIns="0" anchor="ctr" anchorCtr="1"/>
            <a:lstStyle/>
            <a:p>
              <a:pPr algn="ctr"/>
              <a:r>
                <a:rPr lang="zh-CN" altLang="en-US" sz="24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追加存储空间</a:t>
              </a:r>
              <a:endParaRPr lang="zh-CN" altLang="en-US" sz="20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449" name="Line 16"/>
            <p:cNvSpPr>
              <a:spLocks noChangeShapeType="1"/>
            </p:cNvSpPr>
            <p:nvPr/>
          </p:nvSpPr>
          <p:spPr bwMode="auto">
            <a:xfrm>
              <a:off x="3141" y="2587"/>
              <a:ext cx="0" cy="2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0" name="Rectangle 17"/>
            <p:cNvSpPr>
              <a:spLocks noChangeArrowheads="1"/>
            </p:cNvSpPr>
            <p:nvPr/>
          </p:nvSpPr>
          <p:spPr bwMode="auto">
            <a:xfrm>
              <a:off x="2475" y="2819"/>
              <a:ext cx="1335" cy="231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lIns="0" tIns="0" rIns="0" bIns="0" anchor="ctr" anchorCtr="1"/>
            <a:lstStyle/>
            <a:p>
              <a:pPr algn="ctr"/>
              <a:r>
                <a:rPr lang="zh-CN" altLang="en-US" sz="2400" b="1" dirty="0">
                  <a:latin typeface="楷体" pitchFamily="49" charset="-122"/>
                  <a:ea typeface="楷体" pitchFamily="49" charset="-122"/>
                </a:rPr>
                <a:t>插入数据元素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451" name="Line 18"/>
            <p:cNvSpPr>
              <a:spLocks noChangeShapeType="1"/>
            </p:cNvSpPr>
            <p:nvPr/>
          </p:nvSpPr>
          <p:spPr bwMode="auto">
            <a:xfrm>
              <a:off x="3141" y="3050"/>
              <a:ext cx="0" cy="1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2" name="Line 19"/>
            <p:cNvSpPr>
              <a:spLocks noChangeShapeType="1"/>
            </p:cNvSpPr>
            <p:nvPr/>
          </p:nvSpPr>
          <p:spPr bwMode="auto">
            <a:xfrm flipH="1" flipV="1">
              <a:off x="3141" y="2256"/>
              <a:ext cx="1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3" name="Line 20"/>
            <p:cNvSpPr>
              <a:spLocks noChangeShapeType="1"/>
            </p:cNvSpPr>
            <p:nvPr/>
          </p:nvSpPr>
          <p:spPr bwMode="auto">
            <a:xfrm>
              <a:off x="4476" y="2179"/>
              <a:ext cx="0" cy="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6440" name="Group 56"/>
          <p:cNvGraphicFramePr>
            <a:graphicFrameLocks noGrp="1"/>
          </p:cNvGraphicFramePr>
          <p:nvPr/>
        </p:nvGraphicFramePr>
        <p:xfrm>
          <a:off x="993775" y="5229225"/>
          <a:ext cx="5616575" cy="731520"/>
        </p:xfrm>
        <a:graphic>
          <a:graphicData uri="http://schemas.openxmlformats.org/drawingml/2006/table">
            <a:tbl>
              <a:tblPr/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1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20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i-1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488" name="Group 56"/>
          <p:cNvGraphicFramePr>
            <a:graphicFrameLocks noGrp="1"/>
          </p:cNvGraphicFramePr>
          <p:nvPr/>
        </p:nvGraphicFramePr>
        <p:xfrm>
          <a:off x="6610350" y="5229225"/>
          <a:ext cx="1608138" cy="731838"/>
        </p:xfrm>
        <a:graphic>
          <a:graphicData uri="http://schemas.openxmlformats.org/drawingml/2006/table">
            <a:tbl>
              <a:tblPr/>
              <a:tblGrid>
                <a:gridCol w="804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444" name="Text Box 60"/>
          <p:cNvSpPr txBox="1">
            <a:spLocks noChangeArrowheads="1"/>
          </p:cNvSpPr>
          <p:nvPr/>
        </p:nvSpPr>
        <p:spPr bwMode="auto">
          <a:xfrm>
            <a:off x="3611563" y="4802188"/>
            <a:ext cx="431800" cy="427037"/>
          </a:xfrm>
          <a:prstGeom prst="rect">
            <a:avLst/>
          </a:prstGeom>
          <a:noFill/>
          <a:ln w="6350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0"/>
                                        <p:tgtEl>
                                          <p:spTgt spid="1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4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eaLnBrk="1" hangingPunct="1"/>
            <a:r>
              <a:rPr lang="zh-CN" altLang="en-US"/>
              <a:t>递归</a:t>
            </a:r>
            <a:endParaRPr lang="en-US" altLang="zh-CN"/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 rIns="180000" bIns="108000"/>
          <a:lstStyle/>
          <a:p>
            <a:pPr marL="538163" indent="-363538" eaLnBrk="1" hangingPunct="1">
              <a:lnSpc>
                <a:spcPct val="135000"/>
              </a:lnSpc>
            </a:pPr>
            <a:r>
              <a:rPr lang="zh-CN" altLang="zh-CN">
                <a:solidFill>
                  <a:srgbClr val="3333FF"/>
                </a:solidFill>
              </a:rPr>
              <a:t>一个递归算法应具有下列特点：</a:t>
            </a:r>
            <a:endParaRPr lang="zh-CN" altLang="en-US">
              <a:solidFill>
                <a:srgbClr val="3333FF"/>
              </a:solidFill>
            </a:endParaRPr>
          </a:p>
          <a:p>
            <a:pPr marL="538163" indent="-363538"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8000"/>
                </a:solidFill>
              </a:rPr>
              <a:t>(1)</a:t>
            </a:r>
            <a:r>
              <a:rPr lang="zh-CN" altLang="en-US"/>
              <a:t>递归出口至少一个。</a:t>
            </a:r>
            <a:endParaRPr lang="en-US" altLang="zh-CN">
              <a:solidFill>
                <a:srgbClr val="008000"/>
              </a:solidFill>
            </a:endParaRPr>
          </a:p>
          <a:p>
            <a:pPr marL="538163" indent="-363538"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8000"/>
                </a:solidFill>
                <a:latin typeface="Arial" charset="0"/>
              </a:rPr>
              <a:t>——</a:t>
            </a:r>
            <a:r>
              <a:rPr lang="zh-CN" altLang="en-US">
                <a:solidFill>
                  <a:srgbClr val="008000"/>
                </a:solidFill>
              </a:rPr>
              <a:t>否则，算法将永远不会有结果</a:t>
            </a:r>
          </a:p>
          <a:p>
            <a:pPr marL="538163" indent="-363538"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8000"/>
                </a:solidFill>
              </a:rPr>
              <a:t>(2)</a:t>
            </a:r>
            <a:r>
              <a:rPr lang="zh-CN" altLang="en-US"/>
              <a:t>在经过有限次的递归调用后，能够导致递归出口的出现。</a:t>
            </a:r>
          </a:p>
          <a:p>
            <a:pPr marL="538163" indent="-363538"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8000"/>
                </a:solidFill>
                <a:latin typeface="Arial" charset="0"/>
              </a:rPr>
              <a:t>——</a:t>
            </a:r>
            <a:r>
              <a:rPr lang="zh-CN" altLang="en-US">
                <a:solidFill>
                  <a:srgbClr val="008000"/>
                </a:solidFill>
              </a:rPr>
              <a:t>递归算法必需具有终止递归的条件</a:t>
            </a:r>
            <a:endParaRPr lang="en-US" altLang="zh-CN">
              <a:solidFill>
                <a:srgbClr val="008000"/>
              </a:solidFill>
            </a:endParaRPr>
          </a:p>
        </p:txBody>
      </p:sp>
      <p:sp>
        <p:nvSpPr>
          <p:cNvPr id="16282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9AD9597-CA8D-4BD0-A06C-30D84FEC9EC4}" type="slidenum">
              <a:rPr lang="zh-CN" altLang="en-US" smtClean="0">
                <a:ea typeface="宋体" charset="-122"/>
              </a:rPr>
              <a:pPr/>
              <a:t>120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7790187"/>
      </p:ext>
    </p:extLst>
  </p:cSld>
  <p:clrMapOvr>
    <a:masterClrMapping/>
  </p:clrMapOvr>
  <p:transition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eaLnBrk="1" hangingPunct="1"/>
            <a:r>
              <a:rPr lang="en-US" altLang="en-US" dirty="0" err="1"/>
              <a:t>Ackerman函数</a:t>
            </a:r>
            <a:endParaRPr lang="en-US" altLang="zh-CN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/>
        <p:txBody>
          <a:bodyPr rIns="180000" bIns="108000"/>
          <a:lstStyle/>
          <a:p>
            <a:pPr indent="1588" eaLnBrk="1" hangingPunct="1">
              <a:buNone/>
            </a:pPr>
            <a:r>
              <a:rPr lang="zh-CN" altLang="en-US" dirty="0">
                <a:solidFill>
                  <a:srgbClr val="006600"/>
                </a:solidFill>
              </a:rPr>
              <a:t>例</a:t>
            </a:r>
            <a:r>
              <a:rPr lang="en-US" altLang="zh-CN" dirty="0">
                <a:solidFill>
                  <a:srgbClr val="006600"/>
                </a:solidFill>
              </a:rPr>
              <a:t>1-13  </a:t>
            </a:r>
            <a:r>
              <a:rPr lang="zh-CN" altLang="en-US" dirty="0">
                <a:solidFill>
                  <a:srgbClr val="006600"/>
                </a:solidFill>
              </a:rPr>
              <a:t> </a:t>
            </a:r>
            <a:r>
              <a:rPr lang="en-US" altLang="en-US" dirty="0" err="1"/>
              <a:t>Ackerman函数</a:t>
            </a:r>
            <a:r>
              <a:rPr lang="zh-CN" altLang="en-US" dirty="0"/>
              <a:t>。</a:t>
            </a:r>
            <a:endParaRPr lang="en-US" altLang="zh-CN" b="0" dirty="0">
              <a:solidFill>
                <a:srgbClr val="008000"/>
              </a:solidFill>
              <a:ea typeface="黑体" pitchFamily="49" charset="-122"/>
            </a:endParaRPr>
          </a:p>
          <a:p>
            <a:pPr indent="1588" eaLnBrk="1" hangingPunct="1"/>
            <a:r>
              <a:rPr lang="zh-CN" altLang="en-US" b="0" dirty="0">
                <a:ea typeface="黑体" pitchFamily="49" charset="-122"/>
              </a:rPr>
              <a:t>是一种双递归函数</a:t>
            </a:r>
            <a:endParaRPr lang="en-US" altLang="zh-CN" b="0" dirty="0">
              <a:ea typeface="黑体" pitchFamily="49" charset="-122"/>
            </a:endParaRPr>
          </a:p>
        </p:txBody>
      </p:sp>
      <p:sp>
        <p:nvSpPr>
          <p:cNvPr id="16384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407F392-A100-497B-810F-06E8AA2FDCA8}" type="slidenum">
              <a:rPr lang="zh-CN" altLang="en-US" smtClean="0">
                <a:ea typeface="宋体" charset="-122"/>
              </a:rPr>
              <a:pPr/>
              <a:t>121</a:t>
            </a:fld>
            <a:endParaRPr lang="en-US" altLang="zh-CN">
              <a:ea typeface="宋体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404780"/>
              </p:ext>
            </p:extLst>
          </p:nvPr>
        </p:nvGraphicFramePr>
        <p:xfrm>
          <a:off x="1000125" y="2946602"/>
          <a:ext cx="7358087" cy="2714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488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2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+mn-lt"/>
                        </a:rPr>
                        <a:t>n+1, m=0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488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Ack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+mn-lt"/>
                        </a:rPr>
                        <a:t>(m, n)=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Ack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+mn-lt"/>
                        </a:rPr>
                        <a:t>(m-1,1), m&gt;0</a:t>
                      </a: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+mn-lt"/>
                          <a:ea typeface="楷体" pitchFamily="49" charset="-122"/>
                        </a:rPr>
                        <a:t>且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+mn-lt"/>
                        </a:rPr>
                        <a:t>n=0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488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28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Ack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+mn-lt"/>
                        </a:rPr>
                        <a:t>(m-1,</a:t>
                      </a:r>
                      <a:r>
                        <a:rPr lang="en-US" altLang="zh-CN" sz="2800" b="1" dirty="0">
                          <a:solidFill>
                            <a:srgbClr val="3333FF"/>
                          </a:solidFill>
                          <a:latin typeface="+mn-lt"/>
                        </a:rPr>
                        <a:t>Ack(m,n-1)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+mn-lt"/>
                        </a:rPr>
                        <a:t>), m&gt;0</a:t>
                      </a: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+mn-lt"/>
                          <a:ea typeface="楷体" pitchFamily="49" charset="-122"/>
                        </a:rPr>
                        <a:t>且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+mn-lt"/>
                        </a:rPr>
                        <a:t>n&gt;0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左大括号 9"/>
          <p:cNvSpPr/>
          <p:nvPr/>
        </p:nvSpPr>
        <p:spPr>
          <a:xfrm>
            <a:off x="2714625" y="3071813"/>
            <a:ext cx="214313" cy="1857375"/>
          </a:xfrm>
          <a:prstGeom prst="leftBrace">
            <a:avLst>
              <a:gd name="adj1" fmla="val 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903901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eaLnBrk="1" hangingPunct="1"/>
            <a:r>
              <a:rPr lang="en-US" altLang="en-US"/>
              <a:t>Ackerman函数</a:t>
            </a:r>
            <a:endParaRPr lang="en-US" altLang="zh-CN"/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/>
        <p:txBody>
          <a:bodyPr rIns="180000" bIns="108000"/>
          <a:lstStyle/>
          <a:p>
            <a:pPr eaLnBrk="1" hangingPunct="1"/>
            <a:r>
              <a:rPr lang="zh-CN" altLang="en-US" dirty="0">
                <a:solidFill>
                  <a:srgbClr val="008000"/>
                </a:solidFill>
              </a:rPr>
              <a:t>递归求解算法</a:t>
            </a:r>
            <a:endParaRPr lang="en-US" altLang="zh-CN" dirty="0">
              <a:solidFill>
                <a:srgbClr val="008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Ack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m,int</a:t>
            </a:r>
            <a:r>
              <a:rPr lang="en-US" altLang="zh-CN" dirty="0"/>
              <a:t> n)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	if(m=0)  return  n+1;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	if(n=0)  return  </a:t>
            </a:r>
            <a:r>
              <a:rPr lang="en-US" altLang="zh-CN" dirty="0" err="1"/>
              <a:t>Ack</a:t>
            </a:r>
            <a:r>
              <a:rPr lang="en-US" altLang="zh-CN" dirty="0"/>
              <a:t>(m-1, 1);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	return  </a:t>
            </a:r>
            <a:r>
              <a:rPr lang="en-US" altLang="zh-CN" dirty="0" err="1"/>
              <a:t>Ack</a:t>
            </a:r>
            <a:r>
              <a:rPr lang="en-US" altLang="zh-CN" dirty="0"/>
              <a:t>(m-1, </a:t>
            </a:r>
            <a:r>
              <a:rPr lang="en-US" altLang="zh-CN" dirty="0" err="1"/>
              <a:t>Ack</a:t>
            </a:r>
            <a:r>
              <a:rPr lang="en-US" altLang="zh-CN" dirty="0"/>
              <a:t>(m, n-1));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}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算法结束</a:t>
            </a:r>
            <a:endParaRPr lang="en-US" altLang="en-US" dirty="0">
              <a:solidFill>
                <a:srgbClr val="008000"/>
              </a:solidFill>
            </a:endParaRPr>
          </a:p>
        </p:txBody>
      </p:sp>
      <p:sp>
        <p:nvSpPr>
          <p:cNvPr id="16486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E72D263-17F5-4631-B471-C5926956A01B}" type="slidenum">
              <a:rPr lang="zh-CN" altLang="en-US" smtClean="0">
                <a:ea typeface="宋体" charset="-122"/>
              </a:rPr>
              <a:pPr/>
              <a:t>122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9883243"/>
      </p:ext>
    </p:extLst>
  </p:cSld>
  <p:clrMapOvr>
    <a:masterClrMapping/>
  </p:clrMapOvr>
  <p:transition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eaLnBrk="1" hangingPunct="1"/>
            <a:r>
              <a:rPr lang="en-US" altLang="en-US" dirty="0" err="1"/>
              <a:t>Ackerman函数</a:t>
            </a:r>
            <a:endParaRPr lang="en-US" altLang="zh-CN" dirty="0"/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3333FF"/>
                </a:solidFill>
              </a:rPr>
              <a:t>递归算法复杂度分析</a:t>
            </a:r>
            <a:endParaRPr lang="en-US" altLang="zh-CN" dirty="0">
              <a:solidFill>
                <a:srgbClr val="3333FF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/>
          </a:p>
          <a:p>
            <a:pPr eaLnBrk="1" hangingPunct="1">
              <a:buFont typeface="Wingdings" pitchFamily="2" charset="2"/>
              <a:buNone/>
            </a:pPr>
            <a:endParaRPr lang="en-US" altLang="zh-CN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C00000"/>
                </a:solidFill>
              </a:rPr>
              <a:t>m=0</a:t>
            </a:r>
            <a:r>
              <a:rPr lang="zh-CN" altLang="en-US" dirty="0"/>
              <a:t>时，</a:t>
            </a:r>
            <a:r>
              <a:rPr lang="en-US" altLang="zh-CN" dirty="0" err="1"/>
              <a:t>Ack</a:t>
            </a:r>
            <a:r>
              <a:rPr lang="en-US" altLang="zh-CN" dirty="0"/>
              <a:t>(0,n)=n+1</a:t>
            </a:r>
            <a:r>
              <a:rPr lang="zh-CN" altLang="en-US" dirty="0"/>
              <a:t>，即</a:t>
            </a:r>
            <a:r>
              <a:rPr lang="en-US" altLang="zh-CN" dirty="0"/>
              <a:t>0, 1, 2, ……</a:t>
            </a:r>
          </a:p>
          <a:p>
            <a:pPr eaLnBrk="1" hangingPunct="1">
              <a:buNone/>
            </a:pPr>
            <a:r>
              <a:rPr lang="en-US" altLang="zh-CN" dirty="0">
                <a:solidFill>
                  <a:srgbClr val="C00000"/>
                </a:solidFill>
              </a:rPr>
              <a:t>m=1</a:t>
            </a:r>
            <a:r>
              <a:rPr lang="zh-CN" altLang="en-US" dirty="0"/>
              <a:t>时，</a:t>
            </a:r>
            <a:r>
              <a:rPr lang="en-US" altLang="zh-CN" dirty="0" err="1">
                <a:solidFill>
                  <a:srgbClr val="3333FF"/>
                </a:solidFill>
              </a:rPr>
              <a:t>Ack</a:t>
            </a:r>
            <a:r>
              <a:rPr lang="en-US" altLang="zh-CN" dirty="0">
                <a:solidFill>
                  <a:srgbClr val="3333FF"/>
                </a:solidFill>
              </a:rPr>
              <a:t>(1,n)</a:t>
            </a:r>
            <a:r>
              <a:rPr lang="en-US" altLang="zh-CN" dirty="0"/>
              <a:t>=</a:t>
            </a:r>
            <a:r>
              <a:rPr lang="en-US" altLang="zh-CN" dirty="0" err="1"/>
              <a:t>Ack</a:t>
            </a:r>
            <a:r>
              <a:rPr lang="en-US" altLang="zh-CN" dirty="0"/>
              <a:t>(0,1)=2</a:t>
            </a:r>
            <a:r>
              <a:rPr lang="zh-CN" altLang="en-US" dirty="0">
                <a:solidFill>
                  <a:srgbClr val="008000"/>
                </a:solidFill>
              </a:rPr>
              <a:t>，如果</a:t>
            </a:r>
            <a:r>
              <a:rPr lang="en-US" altLang="zh-CN" dirty="0">
                <a:solidFill>
                  <a:srgbClr val="008000"/>
                </a:solidFill>
              </a:rPr>
              <a:t>n=0</a:t>
            </a:r>
          </a:p>
          <a:p>
            <a:pPr eaLnBrk="1" hangingPunct="1">
              <a:buNone/>
            </a:pPr>
            <a:r>
              <a:rPr lang="en-US" altLang="zh-CN" dirty="0"/>
              <a:t>=</a:t>
            </a:r>
            <a:r>
              <a:rPr lang="en-US" altLang="zh-CN" dirty="0" err="1"/>
              <a:t>Ack</a:t>
            </a:r>
            <a:r>
              <a:rPr lang="en-US" altLang="zh-CN" dirty="0"/>
              <a:t>(0,Ack(1,n-1))=</a:t>
            </a:r>
            <a:r>
              <a:rPr lang="en-US" altLang="zh-CN" dirty="0" err="1">
                <a:solidFill>
                  <a:srgbClr val="3333FF"/>
                </a:solidFill>
              </a:rPr>
              <a:t>Ack</a:t>
            </a:r>
            <a:r>
              <a:rPr lang="en-US" altLang="zh-CN" dirty="0">
                <a:solidFill>
                  <a:srgbClr val="3333FF"/>
                </a:solidFill>
              </a:rPr>
              <a:t>(1,n-1)</a:t>
            </a:r>
            <a:r>
              <a:rPr lang="en-US" altLang="zh-CN" dirty="0"/>
              <a:t>+1</a:t>
            </a:r>
            <a:r>
              <a:rPr lang="zh-CN" altLang="en-US" dirty="0">
                <a:solidFill>
                  <a:srgbClr val="008000"/>
                </a:solidFill>
              </a:rPr>
              <a:t>，如果</a:t>
            </a:r>
            <a:r>
              <a:rPr lang="en-US" altLang="zh-CN" dirty="0">
                <a:solidFill>
                  <a:srgbClr val="008000"/>
                </a:solidFill>
              </a:rPr>
              <a:t>n&gt;0</a:t>
            </a:r>
          </a:p>
          <a:p>
            <a:pPr eaLnBrk="1" hangingPunct="1">
              <a:buNone/>
            </a:pPr>
            <a:r>
              <a:rPr lang="zh-CN" altLang="en-US" dirty="0"/>
              <a:t>即</a:t>
            </a:r>
            <a:r>
              <a:rPr lang="en-US" altLang="zh-CN" dirty="0" err="1">
                <a:solidFill>
                  <a:srgbClr val="3333FF"/>
                </a:solidFill>
              </a:rPr>
              <a:t>Ack</a:t>
            </a:r>
            <a:r>
              <a:rPr lang="en-US" altLang="zh-CN" dirty="0">
                <a:solidFill>
                  <a:srgbClr val="3333FF"/>
                </a:solidFill>
              </a:rPr>
              <a:t>(1,n)</a:t>
            </a:r>
            <a:r>
              <a:rPr lang="en-US" altLang="zh-CN" dirty="0"/>
              <a:t>=2, 3, 4, ……</a:t>
            </a:r>
          </a:p>
        </p:txBody>
      </p:sp>
      <p:sp>
        <p:nvSpPr>
          <p:cNvPr id="16589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F6CDAB4-37C5-47B7-B328-6B0A13DA84C6}" type="slidenum">
              <a:rPr lang="zh-CN" altLang="en-US" smtClean="0">
                <a:ea typeface="宋体" charset="-122"/>
              </a:rPr>
              <a:pPr/>
              <a:t>123</a:t>
            </a:fld>
            <a:endParaRPr lang="en-US" altLang="zh-CN">
              <a:ea typeface="宋体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14678" y="2183830"/>
          <a:ext cx="4857784" cy="1273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0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37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n+1, m=0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Ack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(m-1,1), m&gt;0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lt"/>
                          <a:ea typeface="楷体" pitchFamily="49" charset="-122"/>
                        </a:rPr>
                        <a:t>且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n=0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Ack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(m-1,</a:t>
                      </a:r>
                      <a:r>
                        <a:rPr lang="en-US" altLang="zh-CN" sz="1800" b="1" dirty="0">
                          <a:solidFill>
                            <a:srgbClr val="3333FF"/>
                          </a:solidFill>
                          <a:latin typeface="+mn-lt"/>
                        </a:rPr>
                        <a:t>Ack(m,n-1)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), m&gt;0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lt"/>
                          <a:ea typeface="楷体" pitchFamily="49" charset="-122"/>
                        </a:rPr>
                        <a:t>且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n&gt;0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4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Ack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(m, n)=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89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256819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eaLnBrk="1" hangingPunct="1"/>
            <a:r>
              <a:rPr lang="en-US" altLang="en-US"/>
              <a:t>Ackerman函数</a:t>
            </a:r>
            <a:endParaRPr lang="en-US" altLang="zh-CN"/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>
          <a:xfrm>
            <a:off x="1071538" y="1600200"/>
            <a:ext cx="7244878" cy="454344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3333FF"/>
                </a:solidFill>
              </a:rPr>
              <a:t>递归算法复杂度分析</a:t>
            </a:r>
            <a:endParaRPr lang="en-US" altLang="zh-CN" dirty="0">
              <a:solidFill>
                <a:srgbClr val="3333FF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/>
          </a:p>
          <a:p>
            <a:pPr eaLnBrk="1" hangingPunct="1">
              <a:buNone/>
            </a:pPr>
            <a:r>
              <a:rPr lang="en-US" altLang="zh-CN" dirty="0">
                <a:solidFill>
                  <a:srgbClr val="C00000"/>
                </a:solidFill>
              </a:rPr>
              <a:t>m=2</a:t>
            </a:r>
            <a:r>
              <a:rPr lang="zh-CN" altLang="en-US" dirty="0"/>
              <a:t>时，</a:t>
            </a:r>
            <a:r>
              <a:rPr lang="zh-CN" altLang="en-US" dirty="0">
                <a:solidFill>
                  <a:srgbClr val="008000"/>
                </a:solidFill>
              </a:rPr>
              <a:t>如果</a:t>
            </a:r>
            <a:r>
              <a:rPr lang="en-US" altLang="zh-CN" dirty="0">
                <a:solidFill>
                  <a:srgbClr val="008000"/>
                </a:solidFill>
              </a:rPr>
              <a:t>n=0</a:t>
            </a:r>
            <a:r>
              <a:rPr lang="zh-CN" altLang="en-US" dirty="0">
                <a:solidFill>
                  <a:srgbClr val="008000"/>
                </a:solidFill>
              </a:rPr>
              <a:t>，</a:t>
            </a:r>
            <a:r>
              <a:rPr lang="en-US" altLang="zh-CN" dirty="0" err="1">
                <a:solidFill>
                  <a:srgbClr val="3333FF"/>
                </a:solidFill>
              </a:rPr>
              <a:t>Ack</a:t>
            </a:r>
            <a:r>
              <a:rPr lang="en-US" altLang="zh-CN" dirty="0">
                <a:solidFill>
                  <a:srgbClr val="3333FF"/>
                </a:solidFill>
              </a:rPr>
              <a:t>(2,n)</a:t>
            </a:r>
            <a:r>
              <a:rPr lang="en-US" altLang="zh-CN" dirty="0"/>
              <a:t>=</a:t>
            </a:r>
            <a:r>
              <a:rPr lang="en-US" altLang="zh-CN" dirty="0" err="1"/>
              <a:t>Ack</a:t>
            </a:r>
            <a:r>
              <a:rPr lang="en-US" altLang="zh-CN" dirty="0"/>
              <a:t>(1,1)</a:t>
            </a:r>
          </a:p>
          <a:p>
            <a:pPr eaLnBrk="1" hangingPunct="1">
              <a:buNone/>
            </a:pPr>
            <a:r>
              <a:rPr lang="en-US" altLang="zh-CN" dirty="0"/>
              <a:t>=</a:t>
            </a:r>
            <a:r>
              <a:rPr lang="en-US" altLang="zh-CN" dirty="0" err="1"/>
              <a:t>Ack</a:t>
            </a:r>
            <a:r>
              <a:rPr lang="en-US" altLang="zh-CN" dirty="0"/>
              <a:t>(0,Ack(1,0))=</a:t>
            </a:r>
            <a:r>
              <a:rPr lang="en-US" altLang="zh-CN" dirty="0" err="1"/>
              <a:t>Ack</a:t>
            </a:r>
            <a:r>
              <a:rPr lang="en-US" altLang="zh-CN" dirty="0"/>
              <a:t>(0,Ack(0,1))=</a:t>
            </a:r>
            <a:r>
              <a:rPr lang="en-US" altLang="zh-CN" dirty="0" err="1"/>
              <a:t>Ack</a:t>
            </a:r>
            <a:r>
              <a:rPr lang="en-US" altLang="zh-CN" dirty="0"/>
              <a:t>(0,2)=</a:t>
            </a:r>
            <a:r>
              <a:rPr lang="en-US" altLang="zh-CN" dirty="0">
                <a:solidFill>
                  <a:srgbClr val="3333FF"/>
                </a:solidFill>
              </a:rPr>
              <a:t>3</a:t>
            </a:r>
          </a:p>
          <a:p>
            <a:pPr eaLnBrk="1" hangingPunct="1">
              <a:buNone/>
            </a:pPr>
            <a:r>
              <a:rPr lang="zh-CN" altLang="en-US" dirty="0">
                <a:solidFill>
                  <a:srgbClr val="008000"/>
                </a:solidFill>
              </a:rPr>
              <a:t>如果</a:t>
            </a:r>
            <a:r>
              <a:rPr lang="en-US" altLang="zh-CN" dirty="0">
                <a:solidFill>
                  <a:srgbClr val="008000"/>
                </a:solidFill>
              </a:rPr>
              <a:t>n&gt;0, </a:t>
            </a:r>
            <a:r>
              <a:rPr lang="en-US" altLang="zh-CN" dirty="0" err="1">
                <a:solidFill>
                  <a:srgbClr val="3333FF"/>
                </a:solidFill>
              </a:rPr>
              <a:t>Ack</a:t>
            </a:r>
            <a:r>
              <a:rPr lang="en-US" altLang="zh-CN" dirty="0">
                <a:solidFill>
                  <a:srgbClr val="3333FF"/>
                </a:solidFill>
              </a:rPr>
              <a:t>(2,n)</a:t>
            </a:r>
            <a:r>
              <a:rPr lang="en-US" altLang="zh-CN" dirty="0"/>
              <a:t>=</a:t>
            </a:r>
            <a:r>
              <a:rPr lang="en-US" altLang="zh-CN" dirty="0" err="1"/>
              <a:t>Ack</a:t>
            </a:r>
            <a:r>
              <a:rPr lang="en-US" altLang="zh-CN" dirty="0"/>
              <a:t>(1,</a:t>
            </a:r>
            <a:r>
              <a:rPr lang="en-US" altLang="zh-CN" dirty="0">
                <a:solidFill>
                  <a:srgbClr val="3333FF"/>
                </a:solidFill>
              </a:rPr>
              <a:t>Ack(2,n-1)</a:t>
            </a:r>
            <a:r>
              <a:rPr lang="en-US" altLang="zh-CN" dirty="0"/>
              <a:t>), </a:t>
            </a:r>
            <a:r>
              <a:rPr lang="en-US" altLang="zh-CN" dirty="0">
                <a:solidFill>
                  <a:srgbClr val="008000"/>
                </a:solidFill>
              </a:rPr>
              <a:t>n=1</a:t>
            </a:r>
            <a:r>
              <a:rPr lang="zh-CN" altLang="en-US" dirty="0">
                <a:solidFill>
                  <a:srgbClr val="008000"/>
                </a:solidFill>
              </a:rPr>
              <a:t>时</a:t>
            </a:r>
            <a:r>
              <a:rPr lang="en-US" altLang="zh-CN" dirty="0">
                <a:solidFill>
                  <a:srgbClr val="008000"/>
                </a:solidFill>
              </a:rPr>
              <a:t>, </a:t>
            </a:r>
            <a:r>
              <a:rPr lang="en-US" altLang="zh-CN" dirty="0" err="1">
                <a:solidFill>
                  <a:srgbClr val="3333FF"/>
                </a:solidFill>
              </a:rPr>
              <a:t>Ack</a:t>
            </a:r>
            <a:r>
              <a:rPr lang="en-US" altLang="zh-CN" dirty="0">
                <a:solidFill>
                  <a:srgbClr val="3333FF"/>
                </a:solidFill>
              </a:rPr>
              <a:t>(2,n)</a:t>
            </a:r>
            <a:r>
              <a:rPr lang="en-US" altLang="zh-CN" dirty="0"/>
              <a:t>=</a:t>
            </a:r>
            <a:r>
              <a:rPr lang="en-US" altLang="zh-CN" dirty="0" err="1"/>
              <a:t>Ack</a:t>
            </a:r>
            <a:r>
              <a:rPr lang="en-US" altLang="zh-CN" dirty="0"/>
              <a:t>(1,3)=</a:t>
            </a:r>
            <a:r>
              <a:rPr lang="en-US" altLang="zh-CN" dirty="0" err="1"/>
              <a:t>Ack</a:t>
            </a:r>
            <a:r>
              <a:rPr lang="en-US" altLang="zh-CN" dirty="0"/>
              <a:t>(0,Ack(1,2))=</a:t>
            </a:r>
            <a:r>
              <a:rPr lang="en-US" altLang="zh-CN" dirty="0" err="1"/>
              <a:t>Ack</a:t>
            </a:r>
            <a:r>
              <a:rPr lang="en-US" altLang="zh-CN" dirty="0"/>
              <a:t>(0,4) </a:t>
            </a:r>
          </a:p>
          <a:p>
            <a:pPr eaLnBrk="1" hangingPunct="1">
              <a:buNone/>
            </a:pPr>
            <a:r>
              <a:rPr lang="zh-CN" altLang="en-US" dirty="0"/>
              <a:t>即</a:t>
            </a:r>
            <a:r>
              <a:rPr lang="en-US" altLang="zh-CN" dirty="0" err="1">
                <a:solidFill>
                  <a:srgbClr val="3333FF"/>
                </a:solidFill>
              </a:rPr>
              <a:t>Ack</a:t>
            </a:r>
            <a:r>
              <a:rPr lang="en-US" altLang="zh-CN" dirty="0">
                <a:solidFill>
                  <a:srgbClr val="3333FF"/>
                </a:solidFill>
              </a:rPr>
              <a:t>(3,n)</a:t>
            </a:r>
            <a:r>
              <a:rPr lang="en-US" altLang="zh-CN" dirty="0"/>
              <a:t>=3, 5, 7, ……</a:t>
            </a:r>
          </a:p>
        </p:txBody>
      </p:sp>
      <p:sp>
        <p:nvSpPr>
          <p:cNvPr id="16589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F6CDAB4-37C5-47B7-B328-6B0A13DA84C6}" type="slidenum">
              <a:rPr lang="zh-CN" altLang="en-US" smtClean="0">
                <a:ea typeface="宋体" charset="-122"/>
              </a:rPr>
              <a:pPr/>
              <a:t>124</a:t>
            </a:fld>
            <a:endParaRPr lang="en-US" altLang="zh-CN">
              <a:ea typeface="宋体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714876" y="1643050"/>
          <a:ext cx="3500462" cy="118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94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n+1, m=0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Ack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(m-1,1), m&gt;0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lt"/>
                          <a:ea typeface="楷体" pitchFamily="49" charset="-122"/>
                        </a:rPr>
                        <a:t>且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n=0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Ack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(m-1,</a:t>
                      </a:r>
                      <a:r>
                        <a:rPr lang="en-US" altLang="zh-CN" sz="1800" b="1" dirty="0">
                          <a:solidFill>
                            <a:srgbClr val="3333FF"/>
                          </a:solidFill>
                          <a:latin typeface="+mn-lt"/>
                        </a:rPr>
                        <a:t>Ack(m,n-1)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), m&gt;0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lt"/>
                          <a:ea typeface="楷体" pitchFamily="49" charset="-122"/>
                        </a:rPr>
                        <a:t>且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n&gt;0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28980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eaLnBrk="1" hangingPunct="1"/>
            <a:r>
              <a:rPr lang="en-US" altLang="en-US"/>
              <a:t>Ackerman函数</a:t>
            </a:r>
            <a:endParaRPr lang="en-US" altLang="zh-CN"/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3333FF"/>
                </a:solidFill>
              </a:rPr>
              <a:t>递归算法复杂度分析</a:t>
            </a:r>
            <a:endParaRPr lang="en-US" altLang="zh-CN" dirty="0">
              <a:solidFill>
                <a:srgbClr val="3333FF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/>
          </a:p>
          <a:p>
            <a:pPr eaLnBrk="1" hangingPunct="1">
              <a:buFont typeface="Wingdings" pitchFamily="2" charset="2"/>
              <a:buNone/>
            </a:pPr>
            <a:endParaRPr lang="en-US" altLang="zh-CN" dirty="0"/>
          </a:p>
          <a:p>
            <a:pPr eaLnBrk="1" hangingPunct="1">
              <a:buNone/>
            </a:pPr>
            <a:r>
              <a:rPr lang="en-US" altLang="zh-CN" dirty="0">
                <a:solidFill>
                  <a:srgbClr val="C00000"/>
                </a:solidFill>
              </a:rPr>
              <a:t>m=3</a:t>
            </a:r>
            <a:r>
              <a:rPr lang="zh-CN" altLang="en-US" dirty="0"/>
              <a:t>时，</a:t>
            </a:r>
            <a:r>
              <a:rPr lang="zh-CN" altLang="en-US" dirty="0">
                <a:solidFill>
                  <a:srgbClr val="008000"/>
                </a:solidFill>
              </a:rPr>
              <a:t>如果</a:t>
            </a:r>
            <a:r>
              <a:rPr lang="en-US" altLang="zh-CN" dirty="0">
                <a:solidFill>
                  <a:srgbClr val="008000"/>
                </a:solidFill>
              </a:rPr>
              <a:t>n=0</a:t>
            </a:r>
            <a:r>
              <a:rPr lang="zh-CN" altLang="en-US" dirty="0">
                <a:solidFill>
                  <a:srgbClr val="008000"/>
                </a:solidFill>
              </a:rPr>
              <a:t>，</a:t>
            </a:r>
            <a:r>
              <a:rPr lang="en-US" altLang="zh-CN" dirty="0" err="1">
                <a:solidFill>
                  <a:srgbClr val="3333FF"/>
                </a:solidFill>
              </a:rPr>
              <a:t>Ack</a:t>
            </a:r>
            <a:r>
              <a:rPr lang="en-US" altLang="zh-CN" dirty="0">
                <a:solidFill>
                  <a:srgbClr val="3333FF"/>
                </a:solidFill>
              </a:rPr>
              <a:t>(3,n)</a:t>
            </a:r>
            <a:r>
              <a:rPr lang="en-US" altLang="zh-CN" dirty="0"/>
              <a:t>=</a:t>
            </a:r>
            <a:r>
              <a:rPr lang="en-US" altLang="zh-CN" dirty="0" err="1"/>
              <a:t>Ack</a:t>
            </a:r>
            <a:r>
              <a:rPr lang="en-US" altLang="zh-CN" dirty="0"/>
              <a:t>(2,1)=5</a:t>
            </a:r>
          </a:p>
          <a:p>
            <a:pPr eaLnBrk="1" hangingPunct="1">
              <a:buNone/>
            </a:pPr>
            <a:r>
              <a:rPr lang="zh-CN" altLang="en-US" dirty="0">
                <a:solidFill>
                  <a:srgbClr val="008000"/>
                </a:solidFill>
              </a:rPr>
              <a:t>如果</a:t>
            </a:r>
            <a:r>
              <a:rPr lang="en-US" altLang="zh-CN" dirty="0">
                <a:solidFill>
                  <a:srgbClr val="008000"/>
                </a:solidFill>
              </a:rPr>
              <a:t>n&gt;0, </a:t>
            </a:r>
            <a:r>
              <a:rPr lang="en-US" altLang="zh-CN" dirty="0" err="1">
                <a:solidFill>
                  <a:srgbClr val="3333FF"/>
                </a:solidFill>
              </a:rPr>
              <a:t>Ack</a:t>
            </a:r>
            <a:r>
              <a:rPr lang="en-US" altLang="zh-CN" dirty="0">
                <a:solidFill>
                  <a:srgbClr val="3333FF"/>
                </a:solidFill>
              </a:rPr>
              <a:t>(3,n)</a:t>
            </a:r>
            <a:r>
              <a:rPr lang="en-US" altLang="zh-CN" dirty="0"/>
              <a:t>=</a:t>
            </a:r>
            <a:r>
              <a:rPr lang="en-US" altLang="zh-CN" dirty="0" err="1"/>
              <a:t>Ack</a:t>
            </a:r>
            <a:r>
              <a:rPr lang="en-US" altLang="zh-CN" dirty="0"/>
              <a:t>(2,</a:t>
            </a:r>
            <a:r>
              <a:rPr lang="en-US" altLang="zh-CN" dirty="0">
                <a:solidFill>
                  <a:srgbClr val="3333FF"/>
                </a:solidFill>
              </a:rPr>
              <a:t>Ack(3,n-1)</a:t>
            </a:r>
            <a:r>
              <a:rPr lang="en-US" altLang="zh-CN" dirty="0"/>
              <a:t>), </a:t>
            </a:r>
            <a:r>
              <a:rPr lang="en-US" altLang="zh-CN" dirty="0">
                <a:solidFill>
                  <a:srgbClr val="008000"/>
                </a:solidFill>
              </a:rPr>
              <a:t>n=1</a:t>
            </a:r>
            <a:r>
              <a:rPr lang="zh-CN" altLang="en-US" dirty="0">
                <a:solidFill>
                  <a:srgbClr val="008000"/>
                </a:solidFill>
              </a:rPr>
              <a:t>时</a:t>
            </a:r>
            <a:r>
              <a:rPr lang="en-US" altLang="zh-CN" dirty="0">
                <a:solidFill>
                  <a:srgbClr val="008000"/>
                </a:solidFill>
              </a:rPr>
              <a:t>, </a:t>
            </a:r>
            <a:r>
              <a:rPr lang="en-US" altLang="zh-CN" dirty="0" err="1">
                <a:solidFill>
                  <a:srgbClr val="3333FF"/>
                </a:solidFill>
              </a:rPr>
              <a:t>Ack</a:t>
            </a:r>
            <a:r>
              <a:rPr lang="en-US" altLang="zh-CN" dirty="0">
                <a:solidFill>
                  <a:srgbClr val="3333FF"/>
                </a:solidFill>
              </a:rPr>
              <a:t>(3,n)</a:t>
            </a:r>
            <a:r>
              <a:rPr lang="en-US" altLang="zh-CN" dirty="0"/>
              <a:t>=</a:t>
            </a:r>
            <a:r>
              <a:rPr lang="en-US" altLang="zh-CN" dirty="0" err="1"/>
              <a:t>Ack</a:t>
            </a:r>
            <a:r>
              <a:rPr lang="en-US" altLang="zh-CN" dirty="0"/>
              <a:t>(2,5)=</a:t>
            </a:r>
            <a:r>
              <a:rPr lang="en-US" altLang="zh-CN" dirty="0" err="1"/>
              <a:t>Ack</a:t>
            </a:r>
            <a:r>
              <a:rPr lang="en-US" altLang="zh-CN" dirty="0"/>
              <a:t>(1,Ack(2,4))=</a:t>
            </a:r>
            <a:r>
              <a:rPr lang="en-US" altLang="zh-CN" dirty="0" err="1"/>
              <a:t>Ack</a:t>
            </a:r>
            <a:r>
              <a:rPr lang="en-US" altLang="zh-CN" dirty="0"/>
              <a:t>(1,11)</a:t>
            </a:r>
          </a:p>
          <a:p>
            <a:pPr eaLnBrk="1" hangingPunct="1">
              <a:buNone/>
            </a:pPr>
            <a:r>
              <a:rPr lang="zh-CN" altLang="en-US" dirty="0"/>
              <a:t>即</a:t>
            </a:r>
            <a:r>
              <a:rPr lang="en-US" altLang="zh-CN" dirty="0" err="1">
                <a:solidFill>
                  <a:srgbClr val="3333FF"/>
                </a:solidFill>
              </a:rPr>
              <a:t>Ack</a:t>
            </a:r>
            <a:r>
              <a:rPr lang="en-US" altLang="zh-CN" dirty="0">
                <a:solidFill>
                  <a:srgbClr val="3333FF"/>
                </a:solidFill>
              </a:rPr>
              <a:t>(3,n)</a:t>
            </a:r>
            <a:r>
              <a:rPr lang="en-US" altLang="zh-CN" dirty="0"/>
              <a:t>=5, 13, </a:t>
            </a:r>
            <a:r>
              <a:rPr lang="en-US" altLang="zh-CN" dirty="0">
                <a:solidFill>
                  <a:srgbClr val="008000"/>
                </a:solidFill>
              </a:rPr>
              <a:t>29, 61, 125, 253, 509, </a:t>
            </a:r>
            <a:r>
              <a:rPr lang="en-US" altLang="zh-CN" dirty="0"/>
              <a:t>……</a:t>
            </a:r>
          </a:p>
        </p:txBody>
      </p:sp>
      <p:sp>
        <p:nvSpPr>
          <p:cNvPr id="16589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F6CDAB4-37C5-47B7-B328-6B0A13DA84C6}" type="slidenum">
              <a:rPr lang="zh-CN" altLang="en-US" smtClean="0">
                <a:ea typeface="宋体" charset="-122"/>
              </a:rPr>
              <a:pPr/>
              <a:t>125</a:t>
            </a:fld>
            <a:endParaRPr lang="en-US" altLang="zh-CN">
              <a:ea typeface="宋体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214678" y="2183830"/>
          <a:ext cx="4857784" cy="1273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0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37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n+1, m=0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Ack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(m-1,1), m&gt;0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lt"/>
                          <a:ea typeface="楷体" pitchFamily="49" charset="-122"/>
                        </a:rPr>
                        <a:t>且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n=0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Ack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(m-1,</a:t>
                      </a:r>
                      <a:r>
                        <a:rPr lang="en-US" altLang="zh-CN" sz="1800" b="1" dirty="0">
                          <a:solidFill>
                            <a:srgbClr val="3333FF"/>
                          </a:solidFill>
                          <a:latin typeface="+mn-lt"/>
                        </a:rPr>
                        <a:t>Ack(m,n-1)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), m&gt;0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lt"/>
                          <a:ea typeface="楷体" pitchFamily="49" charset="-122"/>
                        </a:rPr>
                        <a:t>且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n&gt;0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4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Ack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(m, n)=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89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225799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eaLnBrk="1" hangingPunct="1"/>
            <a:r>
              <a:rPr lang="en-US" altLang="zh-CN"/>
              <a:t>Hanoi</a:t>
            </a:r>
            <a:r>
              <a:rPr lang="zh-CN" altLang="en-US"/>
              <a:t>塔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/>
        <p:txBody>
          <a:bodyPr rIns="180000" bIns="108000"/>
          <a:lstStyle/>
          <a:p>
            <a:pPr marL="176213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006600"/>
                </a:solidFill>
              </a:rPr>
              <a:t>例</a:t>
            </a:r>
            <a:r>
              <a:rPr lang="en-US" altLang="zh-CN" sz="2400" dirty="0">
                <a:solidFill>
                  <a:srgbClr val="006600"/>
                </a:solidFill>
              </a:rPr>
              <a:t>1-14</a:t>
            </a:r>
            <a:r>
              <a:rPr lang="zh-CN" altLang="en-US" sz="2400" dirty="0">
                <a:solidFill>
                  <a:srgbClr val="006600"/>
                </a:solidFill>
              </a:rPr>
              <a:t>    </a:t>
            </a:r>
            <a:r>
              <a:rPr lang="en-US" altLang="zh-CN" sz="2400" dirty="0">
                <a:solidFill>
                  <a:srgbClr val="C00000"/>
                </a:solidFill>
              </a:rPr>
              <a:t>Hanoi</a:t>
            </a:r>
            <a:r>
              <a:rPr lang="zh-CN" altLang="en-US" sz="2400" dirty="0">
                <a:solidFill>
                  <a:srgbClr val="C00000"/>
                </a:solidFill>
              </a:rPr>
              <a:t>塔问题：</a:t>
            </a:r>
            <a:r>
              <a:rPr lang="zh-CN" altLang="en-US" sz="2400" dirty="0"/>
              <a:t>已知有</a:t>
            </a:r>
            <a:r>
              <a:rPr lang="en-US" altLang="zh-CN" sz="2400" dirty="0"/>
              <a:t>3</a:t>
            </a:r>
            <a:r>
              <a:rPr lang="zh-CN" altLang="en-US" sz="2400" dirty="0"/>
              <a:t>个塔座</a:t>
            </a:r>
            <a:r>
              <a:rPr lang="en-US" altLang="zh-CN" sz="2400" dirty="0">
                <a:ea typeface="黑体" pitchFamily="49" charset="-122"/>
              </a:rPr>
              <a:t>x</a:t>
            </a:r>
            <a:r>
              <a:rPr lang="en-US" altLang="zh-CN" sz="2400" dirty="0"/>
              <a:t>,  </a:t>
            </a:r>
            <a:r>
              <a:rPr lang="en-US" altLang="zh-CN" sz="2400" dirty="0">
                <a:ea typeface="黑体" pitchFamily="49" charset="-122"/>
              </a:rPr>
              <a:t>y</a:t>
            </a:r>
            <a:r>
              <a:rPr lang="en-US" altLang="zh-CN" sz="2400" dirty="0"/>
              <a:t>,  </a:t>
            </a:r>
            <a:r>
              <a:rPr lang="en-US" altLang="zh-CN" sz="2400" dirty="0">
                <a:ea typeface="黑体" pitchFamily="49" charset="-122"/>
              </a:rPr>
              <a:t>z</a:t>
            </a:r>
            <a:r>
              <a:rPr lang="zh-CN" altLang="en-US" sz="2400" dirty="0"/>
              <a:t>和</a:t>
            </a:r>
            <a:r>
              <a:rPr lang="en-US" altLang="zh-CN" sz="2400" dirty="0"/>
              <a:t>n</a:t>
            </a:r>
            <a:r>
              <a:rPr lang="zh-CN" altLang="en-US" sz="2400" dirty="0"/>
              <a:t>个圆盘</a:t>
            </a:r>
            <a:r>
              <a:rPr lang="en-US" altLang="zh-CN" sz="2400" dirty="0"/>
              <a:t>(</a:t>
            </a:r>
            <a:r>
              <a:rPr lang="zh-CN" altLang="en-US" sz="2400" dirty="0"/>
              <a:t>直径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i</a:t>
            </a:r>
            <a:r>
              <a:rPr lang="zh-CN" altLang="en-US" sz="2400" dirty="0"/>
              <a:t>满足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&lt;d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&lt;…&lt;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。假设已经从大到小依次将这些圆盘叠放在塔座</a:t>
            </a:r>
            <a:r>
              <a:rPr lang="en-US" altLang="zh-CN" sz="2400" dirty="0">
                <a:ea typeface="黑体" pitchFamily="49" charset="-122"/>
              </a:rPr>
              <a:t>x</a:t>
            </a:r>
            <a:r>
              <a:rPr lang="zh-CN" altLang="en-US" sz="2400" dirty="0"/>
              <a:t>上。要求按照下列规则</a:t>
            </a:r>
            <a:r>
              <a:rPr lang="en-US" altLang="zh-CN" sz="2400" dirty="0"/>
              <a:t>,</a:t>
            </a:r>
            <a:r>
              <a:rPr lang="zh-CN" altLang="en-US" sz="2400" dirty="0"/>
              <a:t>将塔座</a:t>
            </a:r>
            <a:r>
              <a:rPr lang="en-US" altLang="zh-CN" sz="2400" dirty="0">
                <a:ea typeface="黑体" pitchFamily="49" charset="-122"/>
              </a:rPr>
              <a:t>x</a:t>
            </a:r>
            <a:r>
              <a:rPr lang="zh-CN" altLang="en-US" sz="2400" dirty="0"/>
              <a:t>上的</a:t>
            </a:r>
            <a:r>
              <a:rPr lang="en-US" altLang="zh-CN" sz="2400" dirty="0"/>
              <a:t>n</a:t>
            </a:r>
            <a:r>
              <a:rPr lang="zh-CN" altLang="en-US" sz="2400" dirty="0"/>
              <a:t>个圆盘都移动到塔座</a:t>
            </a:r>
            <a:r>
              <a:rPr lang="en-US" altLang="zh-CN" sz="2400" dirty="0">
                <a:ea typeface="黑体" pitchFamily="49" charset="-122"/>
              </a:rPr>
              <a:t>z</a:t>
            </a:r>
            <a:r>
              <a:rPr lang="zh-CN" altLang="en-US" sz="2400" dirty="0"/>
              <a:t>上：</a:t>
            </a:r>
          </a:p>
          <a:p>
            <a:pPr marL="176213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8000"/>
                </a:solidFill>
              </a:rPr>
              <a:t>(1)</a:t>
            </a:r>
            <a:r>
              <a:rPr lang="zh-CN" altLang="en-US" sz="2400" dirty="0"/>
              <a:t>一次只能移动一个圆盘；</a:t>
            </a:r>
          </a:p>
          <a:p>
            <a:pPr marL="176213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8000"/>
                </a:solidFill>
              </a:rPr>
              <a:t>(2)</a:t>
            </a:r>
            <a:r>
              <a:rPr lang="zh-CN" altLang="en-US" sz="2400" dirty="0"/>
              <a:t>圆盘可以临时叠放在</a:t>
            </a:r>
            <a:r>
              <a:rPr lang="en-US" altLang="zh-CN" sz="2400" dirty="0">
                <a:ea typeface="黑体" pitchFamily="49" charset="-122"/>
              </a:rPr>
              <a:t>x</a:t>
            </a:r>
            <a:r>
              <a:rPr lang="en-US" altLang="zh-CN" sz="2400" dirty="0"/>
              <a:t>, </a:t>
            </a:r>
            <a:r>
              <a:rPr lang="en-US" altLang="zh-CN" sz="2400" dirty="0">
                <a:ea typeface="黑体" pitchFamily="49" charset="-122"/>
              </a:rPr>
              <a:t>y</a:t>
            </a:r>
            <a:r>
              <a:rPr lang="zh-CN" altLang="en-US" sz="2400" dirty="0"/>
              <a:t>或</a:t>
            </a:r>
            <a:r>
              <a:rPr lang="en-US" altLang="zh-CN" sz="2400" dirty="0">
                <a:ea typeface="黑体" pitchFamily="49" charset="-122"/>
              </a:rPr>
              <a:t>z</a:t>
            </a:r>
            <a:r>
              <a:rPr lang="zh-CN" altLang="en-US" sz="2400" dirty="0"/>
              <a:t>塔座上；</a:t>
            </a:r>
          </a:p>
          <a:p>
            <a:pPr marL="176213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8000"/>
                </a:solidFill>
              </a:rPr>
              <a:t>(3)</a:t>
            </a:r>
            <a:r>
              <a:rPr lang="zh-CN" altLang="en-US" sz="2400" dirty="0"/>
              <a:t>任一次移动后，任一塔座上都不能</a:t>
            </a:r>
          </a:p>
          <a:p>
            <a:pPr marL="176213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400" dirty="0"/>
              <a:t>出现</a:t>
            </a:r>
            <a:r>
              <a:rPr lang="zh-CN" altLang="en-US" sz="2400" dirty="0">
                <a:solidFill>
                  <a:schemeClr val="hlink"/>
                </a:solidFill>
              </a:rPr>
              <a:t>大圆盘在小圆盘之上</a:t>
            </a:r>
            <a:r>
              <a:rPr lang="zh-CN" altLang="en-US" sz="2400" dirty="0"/>
              <a:t>的现象。</a:t>
            </a:r>
            <a:endParaRPr lang="en-US" altLang="zh-CN" sz="2400" dirty="0"/>
          </a:p>
        </p:txBody>
      </p:sp>
      <p:sp>
        <p:nvSpPr>
          <p:cNvPr id="16691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A7E9FB2-7177-463E-A9B0-5D2AD602369F}" type="slidenum">
              <a:rPr lang="zh-CN" altLang="en-US" smtClean="0">
                <a:ea typeface="宋体" charset="-122"/>
              </a:rPr>
              <a:pPr/>
              <a:t>126</a:t>
            </a:fld>
            <a:endParaRPr lang="en-US" altLang="zh-CN">
              <a:ea typeface="宋体" charset="-122"/>
            </a:endParaRPr>
          </a:p>
        </p:txBody>
      </p:sp>
      <p:grpSp>
        <p:nvGrpSpPr>
          <p:cNvPr id="166917" name="Group 4"/>
          <p:cNvGrpSpPr>
            <a:grpSpLocks/>
          </p:cNvGrpSpPr>
          <p:nvPr/>
        </p:nvGrpSpPr>
        <p:grpSpPr bwMode="auto">
          <a:xfrm>
            <a:off x="6270625" y="3914775"/>
            <a:ext cx="1801813" cy="1871663"/>
            <a:chOff x="6394" y="4751"/>
            <a:chExt cx="3780" cy="1092"/>
          </a:xfrm>
        </p:grpSpPr>
        <p:grpSp>
          <p:nvGrpSpPr>
            <p:cNvPr id="166918" name="Group 5"/>
            <p:cNvGrpSpPr>
              <a:grpSpLocks noChangeAspect="1"/>
            </p:cNvGrpSpPr>
            <p:nvPr/>
          </p:nvGrpSpPr>
          <p:grpSpPr bwMode="auto">
            <a:xfrm>
              <a:off x="6394" y="4907"/>
              <a:ext cx="3780" cy="936"/>
              <a:chOff x="6490" y="4909"/>
              <a:chExt cx="3780" cy="936"/>
            </a:xfrm>
          </p:grpSpPr>
          <p:sp>
            <p:nvSpPr>
              <p:cNvPr id="166922" name="AutoShape 6"/>
              <p:cNvSpPr>
                <a:spLocks noChangeAspect="1" noChangeArrowheads="1"/>
              </p:cNvSpPr>
              <p:nvPr/>
            </p:nvSpPr>
            <p:spPr bwMode="auto">
              <a:xfrm>
                <a:off x="6490" y="4909"/>
                <a:ext cx="3780" cy="9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zh-CN" altLang="en-US" sz="2400"/>
              </a:p>
            </p:txBody>
          </p:sp>
          <p:grpSp>
            <p:nvGrpSpPr>
              <p:cNvPr id="166923" name="Group 7"/>
              <p:cNvGrpSpPr>
                <a:grpSpLocks/>
              </p:cNvGrpSpPr>
              <p:nvPr/>
            </p:nvGrpSpPr>
            <p:grpSpPr bwMode="auto">
              <a:xfrm>
                <a:off x="6850" y="4909"/>
                <a:ext cx="3240" cy="781"/>
                <a:chOff x="6850" y="4909"/>
                <a:chExt cx="3240" cy="781"/>
              </a:xfrm>
            </p:grpSpPr>
            <p:sp>
              <p:nvSpPr>
                <p:cNvPr id="166924" name="Rectangle 8"/>
                <p:cNvSpPr>
                  <a:spLocks noChangeArrowheads="1"/>
                </p:cNvSpPr>
                <p:nvPr/>
              </p:nvSpPr>
              <p:spPr bwMode="auto">
                <a:xfrm>
                  <a:off x="7120" y="5377"/>
                  <a:ext cx="540" cy="15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166925" name="Rectangle 9"/>
                <p:cNvSpPr>
                  <a:spLocks noChangeArrowheads="1"/>
                </p:cNvSpPr>
                <p:nvPr/>
              </p:nvSpPr>
              <p:spPr bwMode="auto">
                <a:xfrm>
                  <a:off x="7030" y="5533"/>
                  <a:ext cx="720" cy="15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166926" name="Rectangle 10"/>
                <p:cNvSpPr>
                  <a:spLocks noChangeArrowheads="1"/>
                </p:cNvSpPr>
                <p:nvPr/>
              </p:nvSpPr>
              <p:spPr bwMode="auto">
                <a:xfrm>
                  <a:off x="7210" y="5221"/>
                  <a:ext cx="360" cy="15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166927" name="Line 11"/>
                <p:cNvSpPr>
                  <a:spLocks noChangeShapeType="1"/>
                </p:cNvSpPr>
                <p:nvPr/>
              </p:nvSpPr>
              <p:spPr bwMode="auto">
                <a:xfrm>
                  <a:off x="6850" y="5689"/>
                  <a:ext cx="3240" cy="1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6928" name="Line 12"/>
                <p:cNvSpPr>
                  <a:spLocks noChangeShapeType="1"/>
                </p:cNvSpPr>
                <p:nvPr/>
              </p:nvSpPr>
              <p:spPr bwMode="auto">
                <a:xfrm>
                  <a:off x="7365" y="4909"/>
                  <a:ext cx="1" cy="312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6929" name="Line 13"/>
                <p:cNvSpPr>
                  <a:spLocks noChangeShapeType="1"/>
                </p:cNvSpPr>
                <p:nvPr/>
              </p:nvSpPr>
              <p:spPr bwMode="auto">
                <a:xfrm>
                  <a:off x="8470" y="4909"/>
                  <a:ext cx="1" cy="780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6930" name="Line 14"/>
                <p:cNvSpPr>
                  <a:spLocks noChangeShapeType="1"/>
                </p:cNvSpPr>
                <p:nvPr/>
              </p:nvSpPr>
              <p:spPr bwMode="auto">
                <a:xfrm>
                  <a:off x="9550" y="4909"/>
                  <a:ext cx="1" cy="780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66919" name="Text Box 15"/>
            <p:cNvSpPr txBox="1">
              <a:spLocks noChangeArrowheads="1"/>
            </p:cNvSpPr>
            <p:nvPr/>
          </p:nvSpPr>
          <p:spPr bwMode="auto">
            <a:xfrm>
              <a:off x="7294" y="4751"/>
              <a:ext cx="272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200" b="1">
                  <a:latin typeface="黑体" pitchFamily="49" charset="-122"/>
                  <a:ea typeface="黑体" pitchFamily="49" charset="-122"/>
                </a:rPr>
                <a:t>x</a:t>
              </a:r>
              <a:endParaRPr lang="en-US" altLang="zh-CN" sz="2400"/>
            </a:p>
          </p:txBody>
        </p:sp>
        <p:sp>
          <p:nvSpPr>
            <p:cNvPr id="166920" name="Text Box 16"/>
            <p:cNvSpPr txBox="1">
              <a:spLocks noChangeArrowheads="1"/>
            </p:cNvSpPr>
            <p:nvPr/>
          </p:nvSpPr>
          <p:spPr bwMode="auto">
            <a:xfrm>
              <a:off x="8374" y="4751"/>
              <a:ext cx="272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200" b="1">
                  <a:latin typeface="黑体" pitchFamily="49" charset="-122"/>
                  <a:ea typeface="黑体" pitchFamily="49" charset="-122"/>
                </a:rPr>
                <a:t>y</a:t>
              </a:r>
              <a:endParaRPr lang="en-US" altLang="zh-CN" sz="2400"/>
            </a:p>
          </p:txBody>
        </p:sp>
        <p:sp>
          <p:nvSpPr>
            <p:cNvPr id="166921" name="Text Box 17"/>
            <p:cNvSpPr txBox="1">
              <a:spLocks noChangeArrowheads="1"/>
            </p:cNvSpPr>
            <p:nvPr/>
          </p:nvSpPr>
          <p:spPr bwMode="auto">
            <a:xfrm>
              <a:off x="9454" y="4751"/>
              <a:ext cx="272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200" b="1">
                  <a:latin typeface="黑体" pitchFamily="49" charset="-122"/>
                  <a:ea typeface="黑体" pitchFamily="49" charset="-122"/>
                </a:rPr>
                <a:t>z</a:t>
              </a:r>
              <a:endParaRPr lang="en-US" altLang="zh-CN" sz="2400"/>
            </a:p>
          </p:txBody>
        </p:sp>
      </p:grpSp>
    </p:spTree>
    <p:extLst>
      <p:ext uri="{BB962C8B-B14F-4D97-AF65-F5344CB8AC3E}">
        <p14:creationId xmlns:p14="http://schemas.microsoft.com/office/powerpoint/2010/main" val="3298943405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eaLnBrk="1" hangingPunct="1"/>
            <a:r>
              <a:rPr lang="en-US" altLang="zh-CN"/>
              <a:t>Hanoi</a:t>
            </a:r>
            <a:r>
              <a:rPr lang="zh-CN" altLang="en-US"/>
              <a:t>塔</a:t>
            </a:r>
            <a:endParaRPr lang="en-US" altLang="zh-CN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 rIns="180000" bIns="108000"/>
          <a:lstStyle/>
          <a:p>
            <a:pPr marL="176213" eaLnBrk="1" hangingPunct="1">
              <a:lnSpc>
                <a:spcPct val="125000"/>
              </a:lnSpc>
            </a:pPr>
            <a:r>
              <a:rPr lang="en-US" altLang="zh-CN">
                <a:solidFill>
                  <a:srgbClr val="CC3300"/>
                </a:solidFill>
              </a:rPr>
              <a:t> </a:t>
            </a:r>
            <a:r>
              <a:rPr lang="en-US" altLang="zh-CN"/>
              <a:t>Hanoi</a:t>
            </a:r>
            <a:r>
              <a:rPr lang="zh-CN" altLang="en-US"/>
              <a:t>塔圆盘移动示例：</a:t>
            </a:r>
            <a:endParaRPr lang="en-US" altLang="zh-CN"/>
          </a:p>
        </p:txBody>
      </p:sp>
      <p:sp>
        <p:nvSpPr>
          <p:cNvPr id="16794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C32FC46-52E4-4612-A96E-7C4EC8D37DEB}" type="slidenum">
              <a:rPr lang="zh-CN" altLang="en-US" smtClean="0">
                <a:ea typeface="宋体" charset="-122"/>
              </a:rPr>
              <a:pPr/>
              <a:t>127</a:t>
            </a:fld>
            <a:endParaRPr lang="en-US" altLang="zh-CN">
              <a:ea typeface="宋体" charset="-122"/>
            </a:endParaRPr>
          </a:p>
        </p:txBody>
      </p:sp>
      <p:grpSp>
        <p:nvGrpSpPr>
          <p:cNvPr id="167941" name="Group 38"/>
          <p:cNvGrpSpPr>
            <a:grpSpLocks/>
          </p:cNvGrpSpPr>
          <p:nvPr/>
        </p:nvGrpSpPr>
        <p:grpSpPr bwMode="auto">
          <a:xfrm>
            <a:off x="1116013" y="2636838"/>
            <a:ext cx="6911975" cy="2863850"/>
            <a:chOff x="703" y="1616"/>
            <a:chExt cx="4354" cy="1804"/>
          </a:xfrm>
        </p:grpSpPr>
        <p:sp>
          <p:nvSpPr>
            <p:cNvPr id="167952" name="Line 19"/>
            <p:cNvSpPr>
              <a:spLocks noChangeShapeType="1"/>
            </p:cNvSpPr>
            <p:nvPr/>
          </p:nvSpPr>
          <p:spPr bwMode="auto">
            <a:xfrm flipH="1">
              <a:off x="1854" y="1872"/>
              <a:ext cx="0" cy="1538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53" name="AutoShape 20"/>
            <p:cNvSpPr>
              <a:spLocks noChangeAspect="1" noChangeArrowheads="1"/>
            </p:cNvSpPr>
            <p:nvPr/>
          </p:nvSpPr>
          <p:spPr bwMode="auto">
            <a:xfrm>
              <a:off x="904" y="1872"/>
              <a:ext cx="4054" cy="1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167954" name="Line 21"/>
            <p:cNvSpPr>
              <a:spLocks noChangeShapeType="1"/>
            </p:cNvSpPr>
            <p:nvPr/>
          </p:nvSpPr>
          <p:spPr bwMode="auto">
            <a:xfrm>
              <a:off x="703" y="3420"/>
              <a:ext cx="4354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55" name="Line 22"/>
            <p:cNvSpPr>
              <a:spLocks noChangeShapeType="1"/>
            </p:cNvSpPr>
            <p:nvPr/>
          </p:nvSpPr>
          <p:spPr bwMode="auto">
            <a:xfrm>
              <a:off x="3017" y="1879"/>
              <a:ext cx="0" cy="1538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56" name="Line 23"/>
            <p:cNvSpPr>
              <a:spLocks noChangeShapeType="1"/>
            </p:cNvSpPr>
            <p:nvPr/>
          </p:nvSpPr>
          <p:spPr bwMode="auto">
            <a:xfrm>
              <a:off x="4206" y="1879"/>
              <a:ext cx="0" cy="1538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57" name="Text Box 24"/>
            <p:cNvSpPr txBox="1">
              <a:spLocks noChangeArrowheads="1"/>
            </p:cNvSpPr>
            <p:nvPr/>
          </p:nvSpPr>
          <p:spPr bwMode="auto">
            <a:xfrm>
              <a:off x="1869" y="1616"/>
              <a:ext cx="286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黑体" pitchFamily="49" charset="-122"/>
                  <a:ea typeface="黑体" pitchFamily="49" charset="-122"/>
                </a:rPr>
                <a:t>x</a:t>
              </a:r>
              <a:endParaRPr lang="en-US" altLang="zh-CN" sz="2400"/>
            </a:p>
          </p:txBody>
        </p:sp>
        <p:sp>
          <p:nvSpPr>
            <p:cNvPr id="167958" name="Text Box 25"/>
            <p:cNvSpPr txBox="1">
              <a:spLocks noChangeArrowheads="1"/>
            </p:cNvSpPr>
            <p:nvPr/>
          </p:nvSpPr>
          <p:spPr bwMode="auto">
            <a:xfrm>
              <a:off x="2989" y="1616"/>
              <a:ext cx="292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黑体" pitchFamily="49" charset="-122"/>
                  <a:ea typeface="黑体" pitchFamily="49" charset="-122"/>
                </a:rPr>
                <a:t>y</a:t>
              </a:r>
              <a:endParaRPr lang="en-US" altLang="zh-CN" sz="2400"/>
            </a:p>
          </p:txBody>
        </p:sp>
        <p:sp>
          <p:nvSpPr>
            <p:cNvPr id="167959" name="Text Box 26"/>
            <p:cNvSpPr txBox="1">
              <a:spLocks noChangeArrowheads="1"/>
            </p:cNvSpPr>
            <p:nvPr/>
          </p:nvSpPr>
          <p:spPr bwMode="auto">
            <a:xfrm>
              <a:off x="4185" y="1616"/>
              <a:ext cx="293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黑体" pitchFamily="49" charset="-122"/>
                  <a:ea typeface="黑体" pitchFamily="49" charset="-122"/>
                </a:rPr>
                <a:t>z</a:t>
              </a:r>
              <a:endParaRPr lang="en-US" altLang="zh-CN" sz="2400"/>
            </a:p>
          </p:txBody>
        </p:sp>
      </p:grpSp>
      <p:sp>
        <p:nvSpPr>
          <p:cNvPr id="304156" name="Rectangle 28"/>
          <p:cNvSpPr>
            <a:spLocks noChangeArrowheads="1"/>
          </p:cNvSpPr>
          <p:nvPr/>
        </p:nvSpPr>
        <p:spPr bwMode="auto">
          <a:xfrm>
            <a:off x="2293938" y="4413250"/>
            <a:ext cx="1295400" cy="5397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en-US" sz="2400"/>
          </a:p>
        </p:txBody>
      </p:sp>
      <p:sp>
        <p:nvSpPr>
          <p:cNvPr id="304157" name="Rectangle 29"/>
          <p:cNvSpPr>
            <a:spLocks noChangeArrowheads="1"/>
          </p:cNvSpPr>
          <p:nvPr/>
        </p:nvSpPr>
        <p:spPr bwMode="auto">
          <a:xfrm>
            <a:off x="2005013" y="4953000"/>
            <a:ext cx="1871662" cy="5397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en-US" sz="2400"/>
          </a:p>
        </p:txBody>
      </p:sp>
      <p:sp>
        <p:nvSpPr>
          <p:cNvPr id="304158" name="Rectangle 30"/>
          <p:cNvSpPr>
            <a:spLocks noChangeArrowheads="1"/>
          </p:cNvSpPr>
          <p:nvPr/>
        </p:nvSpPr>
        <p:spPr bwMode="auto">
          <a:xfrm>
            <a:off x="2582863" y="3868738"/>
            <a:ext cx="719137" cy="5397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en-US" sz="2400"/>
          </a:p>
        </p:txBody>
      </p:sp>
      <p:sp>
        <p:nvSpPr>
          <p:cNvPr id="304159" name="Rectangle 31"/>
          <p:cNvSpPr>
            <a:spLocks noChangeArrowheads="1"/>
          </p:cNvSpPr>
          <p:nvPr/>
        </p:nvSpPr>
        <p:spPr bwMode="auto">
          <a:xfrm>
            <a:off x="6026150" y="4413250"/>
            <a:ext cx="1295400" cy="5397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en-US" sz="2400"/>
          </a:p>
        </p:txBody>
      </p:sp>
      <p:sp>
        <p:nvSpPr>
          <p:cNvPr id="304160" name="Rectangle 32"/>
          <p:cNvSpPr>
            <a:spLocks noChangeArrowheads="1"/>
          </p:cNvSpPr>
          <p:nvPr/>
        </p:nvSpPr>
        <p:spPr bwMode="auto">
          <a:xfrm>
            <a:off x="5737225" y="4953000"/>
            <a:ext cx="1871663" cy="5397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en-US" sz="2400"/>
          </a:p>
        </p:txBody>
      </p:sp>
      <p:sp>
        <p:nvSpPr>
          <p:cNvPr id="304161" name="Rectangle 33"/>
          <p:cNvSpPr>
            <a:spLocks noChangeArrowheads="1"/>
          </p:cNvSpPr>
          <p:nvPr/>
        </p:nvSpPr>
        <p:spPr bwMode="auto">
          <a:xfrm>
            <a:off x="6315075" y="3868738"/>
            <a:ext cx="719138" cy="5397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en-US" sz="2400"/>
          </a:p>
        </p:txBody>
      </p:sp>
      <p:sp>
        <p:nvSpPr>
          <p:cNvPr id="304162" name="Rectangle 34"/>
          <p:cNvSpPr>
            <a:spLocks noChangeArrowheads="1"/>
          </p:cNvSpPr>
          <p:nvPr/>
        </p:nvSpPr>
        <p:spPr bwMode="auto">
          <a:xfrm>
            <a:off x="4152900" y="4953000"/>
            <a:ext cx="1295400" cy="5397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en-US" sz="2400"/>
          </a:p>
        </p:txBody>
      </p:sp>
      <p:sp>
        <p:nvSpPr>
          <p:cNvPr id="304163" name="Rectangle 35"/>
          <p:cNvSpPr>
            <a:spLocks noChangeArrowheads="1"/>
          </p:cNvSpPr>
          <p:nvPr/>
        </p:nvSpPr>
        <p:spPr bwMode="auto">
          <a:xfrm>
            <a:off x="4441825" y="4413250"/>
            <a:ext cx="719138" cy="5397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en-US" sz="2400"/>
          </a:p>
        </p:txBody>
      </p:sp>
      <p:sp>
        <p:nvSpPr>
          <p:cNvPr id="304164" name="Rectangle 36"/>
          <p:cNvSpPr>
            <a:spLocks noChangeArrowheads="1"/>
          </p:cNvSpPr>
          <p:nvPr/>
        </p:nvSpPr>
        <p:spPr bwMode="auto">
          <a:xfrm>
            <a:off x="6313488" y="4953000"/>
            <a:ext cx="719137" cy="5397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en-US" sz="2400"/>
          </a:p>
        </p:txBody>
      </p:sp>
      <p:sp>
        <p:nvSpPr>
          <p:cNvPr id="304165" name="Rectangle 37"/>
          <p:cNvSpPr>
            <a:spLocks noChangeArrowheads="1"/>
          </p:cNvSpPr>
          <p:nvPr/>
        </p:nvSpPr>
        <p:spPr bwMode="auto">
          <a:xfrm>
            <a:off x="2581275" y="4953000"/>
            <a:ext cx="719138" cy="5397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552081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1000"/>
                                        <p:tgtEl>
                                          <p:spTgt spid="304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0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2000"/>
                                        <p:tgtEl>
                                          <p:spTgt spid="304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0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2000"/>
                                        <p:tgtEl>
                                          <p:spTgt spid="304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0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2000"/>
                                        <p:tgtEl>
                                          <p:spTgt spid="304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0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1000"/>
                            </p:stCondLst>
                            <p:childTnLst>
                              <p:par>
                                <p:cTn id="4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1000"/>
                                        <p:tgtEl>
                                          <p:spTgt spid="304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30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3000"/>
                            </p:stCondLst>
                            <p:childTnLst>
                              <p:par>
                                <p:cTn id="5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1000"/>
                                        <p:tgtEl>
                                          <p:spTgt spid="304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4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30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6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1000"/>
                                        <p:tgtEl>
                                          <p:spTgt spid="304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6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30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56" grpId="0" animBg="1"/>
      <p:bldP spid="304156" grpId="1" animBg="1"/>
      <p:bldP spid="304157" grpId="0" animBg="1"/>
      <p:bldP spid="304157" grpId="1" animBg="1"/>
      <p:bldP spid="304158" grpId="0" animBg="1"/>
      <p:bldP spid="304158" grpId="1" animBg="1"/>
      <p:bldP spid="304159" grpId="0" animBg="1"/>
      <p:bldP spid="304160" grpId="0" animBg="1"/>
      <p:bldP spid="304161" grpId="0" animBg="1"/>
      <p:bldP spid="304162" grpId="0" animBg="1"/>
      <p:bldP spid="304162" grpId="1" animBg="1"/>
      <p:bldP spid="304163" grpId="0" animBg="1"/>
      <p:bldP spid="304163" grpId="1" animBg="1"/>
      <p:bldP spid="304164" grpId="0" animBg="1"/>
      <p:bldP spid="304164" grpId="1" animBg="1"/>
      <p:bldP spid="304165" grpId="0" animBg="1"/>
      <p:bldP spid="304165" grpId="1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eaLnBrk="1" hangingPunct="1"/>
            <a:r>
              <a:rPr lang="en-US" altLang="zh-CN"/>
              <a:t>Hanoi</a:t>
            </a:r>
            <a:r>
              <a:rPr lang="zh-CN" altLang="en-US"/>
              <a:t>塔</a:t>
            </a:r>
            <a:endParaRPr lang="en-US" altLang="zh-CN"/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/>
        <p:txBody>
          <a:bodyPr rIns="180000" bIns="108000"/>
          <a:lstStyle/>
          <a:p>
            <a:pPr marL="176213" eaLnBrk="1" hangingPunct="1">
              <a:lnSpc>
                <a:spcPct val="125000"/>
              </a:lnSpc>
            </a:pPr>
            <a:r>
              <a:rPr lang="zh-CN" altLang="en-US"/>
              <a:t> 求解</a:t>
            </a:r>
            <a:r>
              <a:rPr lang="en-US" altLang="zh-CN"/>
              <a:t>n</a:t>
            </a:r>
            <a:r>
              <a:rPr lang="zh-CN" altLang="en-US"/>
              <a:t>阶</a:t>
            </a:r>
            <a:r>
              <a:rPr lang="en-US" altLang="zh-CN"/>
              <a:t>Hanoi</a:t>
            </a:r>
            <a:r>
              <a:rPr lang="zh-CN" altLang="en-US"/>
              <a:t>塔问题的算法思路：</a:t>
            </a:r>
            <a:endParaRPr lang="en-US" altLang="zh-CN"/>
          </a:p>
        </p:txBody>
      </p:sp>
      <p:sp>
        <p:nvSpPr>
          <p:cNvPr id="16896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36B6C3D-7048-48FB-B7AF-39F2FDE8D829}" type="slidenum">
              <a:rPr lang="zh-CN" altLang="en-US" smtClean="0">
                <a:ea typeface="宋体" charset="-122"/>
              </a:rPr>
              <a:pPr/>
              <a:t>128</a:t>
            </a:fld>
            <a:endParaRPr lang="en-US" altLang="zh-CN">
              <a:ea typeface="宋体" charset="-122"/>
            </a:endParaRPr>
          </a:p>
        </p:txBody>
      </p:sp>
      <p:grpSp>
        <p:nvGrpSpPr>
          <p:cNvPr id="168965" name="Group 46"/>
          <p:cNvGrpSpPr>
            <a:grpSpLocks/>
          </p:cNvGrpSpPr>
          <p:nvPr/>
        </p:nvGrpSpPr>
        <p:grpSpPr bwMode="auto">
          <a:xfrm>
            <a:off x="1116013" y="2636838"/>
            <a:ext cx="6911975" cy="2879725"/>
            <a:chOff x="703" y="1661"/>
            <a:chExt cx="4354" cy="1814"/>
          </a:xfrm>
        </p:grpSpPr>
        <p:sp>
          <p:nvSpPr>
            <p:cNvPr id="168980" name="Line 24"/>
            <p:cNvSpPr>
              <a:spLocks noChangeShapeType="1"/>
            </p:cNvSpPr>
            <p:nvPr/>
          </p:nvSpPr>
          <p:spPr bwMode="auto">
            <a:xfrm flipH="1">
              <a:off x="1854" y="1917"/>
              <a:ext cx="0" cy="1538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81" name="AutoShape 25"/>
            <p:cNvSpPr>
              <a:spLocks noChangeAspect="1" noChangeArrowheads="1"/>
            </p:cNvSpPr>
            <p:nvPr/>
          </p:nvSpPr>
          <p:spPr bwMode="auto">
            <a:xfrm>
              <a:off x="904" y="1917"/>
              <a:ext cx="4054" cy="1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168982" name="Line 26"/>
            <p:cNvSpPr>
              <a:spLocks noChangeShapeType="1"/>
            </p:cNvSpPr>
            <p:nvPr/>
          </p:nvSpPr>
          <p:spPr bwMode="auto">
            <a:xfrm>
              <a:off x="703" y="3475"/>
              <a:ext cx="4354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83" name="Line 27"/>
            <p:cNvSpPr>
              <a:spLocks noChangeShapeType="1"/>
            </p:cNvSpPr>
            <p:nvPr/>
          </p:nvSpPr>
          <p:spPr bwMode="auto">
            <a:xfrm>
              <a:off x="3022" y="1924"/>
              <a:ext cx="0" cy="1538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84" name="Line 28"/>
            <p:cNvSpPr>
              <a:spLocks noChangeShapeType="1"/>
            </p:cNvSpPr>
            <p:nvPr/>
          </p:nvSpPr>
          <p:spPr bwMode="auto">
            <a:xfrm>
              <a:off x="4206" y="1924"/>
              <a:ext cx="0" cy="1538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85" name="Text Box 29"/>
            <p:cNvSpPr txBox="1">
              <a:spLocks noChangeArrowheads="1"/>
            </p:cNvSpPr>
            <p:nvPr/>
          </p:nvSpPr>
          <p:spPr bwMode="auto">
            <a:xfrm>
              <a:off x="1869" y="1661"/>
              <a:ext cx="286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黑体" pitchFamily="49" charset="-122"/>
                  <a:ea typeface="黑体" pitchFamily="49" charset="-122"/>
                </a:rPr>
                <a:t>x</a:t>
              </a:r>
              <a:endParaRPr lang="en-US" altLang="zh-CN" sz="2400"/>
            </a:p>
          </p:txBody>
        </p:sp>
        <p:sp>
          <p:nvSpPr>
            <p:cNvPr id="168986" name="Text Box 30"/>
            <p:cNvSpPr txBox="1">
              <a:spLocks noChangeArrowheads="1"/>
            </p:cNvSpPr>
            <p:nvPr/>
          </p:nvSpPr>
          <p:spPr bwMode="auto">
            <a:xfrm>
              <a:off x="2994" y="1661"/>
              <a:ext cx="292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黑体" pitchFamily="49" charset="-122"/>
                  <a:ea typeface="黑体" pitchFamily="49" charset="-122"/>
                </a:rPr>
                <a:t>y</a:t>
              </a:r>
              <a:endParaRPr lang="en-US" altLang="zh-CN" sz="2400"/>
            </a:p>
          </p:txBody>
        </p:sp>
        <p:sp>
          <p:nvSpPr>
            <p:cNvPr id="168987" name="Text Box 31"/>
            <p:cNvSpPr txBox="1">
              <a:spLocks noChangeArrowheads="1"/>
            </p:cNvSpPr>
            <p:nvPr/>
          </p:nvSpPr>
          <p:spPr bwMode="auto">
            <a:xfrm>
              <a:off x="4185" y="1661"/>
              <a:ext cx="293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黑体" pitchFamily="49" charset="-122"/>
                  <a:ea typeface="黑体" pitchFamily="49" charset="-122"/>
                </a:rPr>
                <a:t>z</a:t>
              </a:r>
              <a:endParaRPr lang="en-US" altLang="zh-CN" sz="2400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2328863" y="3883025"/>
            <a:ext cx="1225550" cy="1222375"/>
            <a:chOff x="1483" y="2249"/>
            <a:chExt cx="772" cy="770"/>
          </a:xfrm>
        </p:grpSpPr>
        <p:sp>
          <p:nvSpPr>
            <p:cNvPr id="168977" name="Rectangle 33"/>
            <p:cNvSpPr>
              <a:spLocks noChangeArrowheads="1"/>
            </p:cNvSpPr>
            <p:nvPr/>
          </p:nvSpPr>
          <p:spPr bwMode="auto">
            <a:xfrm>
              <a:off x="1579" y="2506"/>
              <a:ext cx="579" cy="25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168978" name="Rectangle 34"/>
            <p:cNvSpPr>
              <a:spLocks noChangeArrowheads="1"/>
            </p:cNvSpPr>
            <p:nvPr/>
          </p:nvSpPr>
          <p:spPr bwMode="auto">
            <a:xfrm>
              <a:off x="1483" y="2761"/>
              <a:ext cx="772" cy="25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168979" name="Rectangle 35"/>
            <p:cNvSpPr>
              <a:spLocks noChangeArrowheads="1"/>
            </p:cNvSpPr>
            <p:nvPr/>
          </p:nvSpPr>
          <p:spPr bwMode="auto">
            <a:xfrm>
              <a:off x="1676" y="2249"/>
              <a:ext cx="386" cy="25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</p:grpSp>
      <p:sp>
        <p:nvSpPr>
          <p:cNvPr id="305188" name="Rectangle 36"/>
          <p:cNvSpPr>
            <a:spLocks noChangeArrowheads="1"/>
          </p:cNvSpPr>
          <p:nvPr/>
        </p:nvSpPr>
        <p:spPr bwMode="auto">
          <a:xfrm>
            <a:off x="2124075" y="5097463"/>
            <a:ext cx="1589088" cy="4079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en-US" sz="2400"/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4184650" y="4284663"/>
            <a:ext cx="1225550" cy="1222375"/>
            <a:chOff x="1483" y="2249"/>
            <a:chExt cx="772" cy="770"/>
          </a:xfrm>
        </p:grpSpPr>
        <p:sp>
          <p:nvSpPr>
            <p:cNvPr id="168974" name="Rectangle 38"/>
            <p:cNvSpPr>
              <a:spLocks noChangeArrowheads="1"/>
            </p:cNvSpPr>
            <p:nvPr/>
          </p:nvSpPr>
          <p:spPr bwMode="auto">
            <a:xfrm>
              <a:off x="1579" y="2506"/>
              <a:ext cx="579" cy="255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168975" name="Rectangle 39"/>
            <p:cNvSpPr>
              <a:spLocks noChangeArrowheads="1"/>
            </p:cNvSpPr>
            <p:nvPr/>
          </p:nvSpPr>
          <p:spPr bwMode="auto">
            <a:xfrm>
              <a:off x="1483" y="2761"/>
              <a:ext cx="772" cy="258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168976" name="Rectangle 40"/>
            <p:cNvSpPr>
              <a:spLocks noChangeArrowheads="1"/>
            </p:cNvSpPr>
            <p:nvPr/>
          </p:nvSpPr>
          <p:spPr bwMode="auto">
            <a:xfrm>
              <a:off x="1676" y="2249"/>
              <a:ext cx="386" cy="25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6072188" y="3881438"/>
            <a:ext cx="1225550" cy="1222375"/>
            <a:chOff x="1483" y="2249"/>
            <a:chExt cx="772" cy="770"/>
          </a:xfrm>
        </p:grpSpPr>
        <p:sp>
          <p:nvSpPr>
            <p:cNvPr id="168971" name="Rectangle 42"/>
            <p:cNvSpPr>
              <a:spLocks noChangeArrowheads="1"/>
            </p:cNvSpPr>
            <p:nvPr/>
          </p:nvSpPr>
          <p:spPr bwMode="auto">
            <a:xfrm>
              <a:off x="1579" y="2506"/>
              <a:ext cx="579" cy="25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168972" name="Rectangle 43"/>
            <p:cNvSpPr>
              <a:spLocks noChangeArrowheads="1"/>
            </p:cNvSpPr>
            <p:nvPr/>
          </p:nvSpPr>
          <p:spPr bwMode="auto">
            <a:xfrm>
              <a:off x="1483" y="2761"/>
              <a:ext cx="772" cy="25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168973" name="Rectangle 44"/>
            <p:cNvSpPr>
              <a:spLocks noChangeArrowheads="1"/>
            </p:cNvSpPr>
            <p:nvPr/>
          </p:nvSpPr>
          <p:spPr bwMode="auto">
            <a:xfrm>
              <a:off x="1676" y="2249"/>
              <a:ext cx="386" cy="25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</p:grpSp>
      <p:sp>
        <p:nvSpPr>
          <p:cNvPr id="305197" name="Rectangle 45"/>
          <p:cNvSpPr>
            <a:spLocks noChangeArrowheads="1"/>
          </p:cNvSpPr>
          <p:nvPr/>
        </p:nvSpPr>
        <p:spPr bwMode="auto">
          <a:xfrm>
            <a:off x="5867400" y="5100638"/>
            <a:ext cx="1589088" cy="4079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8979755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1000"/>
                                        <p:tgtEl>
                                          <p:spTgt spid="305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05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88" grpId="0" animBg="1"/>
      <p:bldP spid="305197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eaLnBrk="1" hangingPunct="1"/>
            <a:r>
              <a:rPr lang="en-US" altLang="zh-CN"/>
              <a:t>Hanoi</a:t>
            </a:r>
            <a:r>
              <a:rPr lang="zh-CN" altLang="en-US"/>
              <a:t>塔</a:t>
            </a:r>
            <a:endParaRPr lang="en-US" altLang="zh-CN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 rIns="180000" bIns="108000"/>
          <a:lstStyle/>
          <a:p>
            <a:pPr marL="261938" indent="-187325" eaLnBrk="1" hangingPunct="1"/>
            <a:r>
              <a:rPr lang="zh-CN" altLang="en-US"/>
              <a:t>求解</a:t>
            </a:r>
            <a:r>
              <a:rPr lang="en-US" altLang="zh-CN"/>
              <a:t>Hanoi</a:t>
            </a:r>
            <a:r>
              <a:rPr lang="zh-CN" altLang="en-US"/>
              <a:t>塔问题的函数</a:t>
            </a:r>
            <a:r>
              <a:rPr lang="en-US" altLang="zh-CN">
                <a:solidFill>
                  <a:srgbClr val="C00000"/>
                </a:solidFill>
              </a:rPr>
              <a:t>Hanoi(x, n, y, z)</a:t>
            </a:r>
            <a:r>
              <a:rPr lang="en-US" altLang="zh-CN"/>
              <a:t>:</a:t>
            </a:r>
            <a:endParaRPr lang="zh-CN" altLang="en-US"/>
          </a:p>
          <a:p>
            <a:pPr marL="261938" indent="-187325" eaLnBrk="1" hangingPunct="1">
              <a:buFont typeface="Wingdings" pitchFamily="2" charset="2"/>
              <a:buNone/>
            </a:pPr>
            <a:r>
              <a:rPr lang="zh-CN" altLang="en-US"/>
              <a:t>  将塔座</a:t>
            </a:r>
            <a:r>
              <a:rPr lang="en-US" altLang="zh-CN"/>
              <a:t>x</a:t>
            </a:r>
            <a:r>
              <a:rPr lang="zh-CN" altLang="en-US"/>
              <a:t>上的</a:t>
            </a:r>
            <a:r>
              <a:rPr lang="en-US" altLang="zh-CN"/>
              <a:t>n</a:t>
            </a:r>
            <a:r>
              <a:rPr lang="zh-CN" altLang="en-US"/>
              <a:t>个圆盘都按照规则移动到塔座</a:t>
            </a:r>
            <a:r>
              <a:rPr lang="en-US" altLang="zh-CN"/>
              <a:t>z</a:t>
            </a:r>
            <a:r>
              <a:rPr lang="zh-CN" altLang="en-US"/>
              <a:t>上，其中，</a:t>
            </a:r>
            <a:r>
              <a:rPr lang="en-US" altLang="zh-CN"/>
              <a:t>y</a:t>
            </a:r>
            <a:r>
              <a:rPr lang="zh-CN" altLang="en-US"/>
              <a:t>作为辅助塔座。</a:t>
            </a:r>
          </a:p>
          <a:p>
            <a:pPr marL="261938" indent="-187325" eaLnBrk="1" hangingPunct="1">
              <a:spcBef>
                <a:spcPct val="50000"/>
              </a:spcBef>
            </a:pPr>
            <a:r>
              <a:rPr lang="zh-CN" altLang="en-US"/>
              <a:t>移动一个盘子的函数</a:t>
            </a:r>
            <a:r>
              <a:rPr lang="en-US" altLang="zh-CN">
                <a:solidFill>
                  <a:srgbClr val="3333FF"/>
                </a:solidFill>
              </a:rPr>
              <a:t>move(x, n, z)</a:t>
            </a:r>
            <a:r>
              <a:rPr lang="zh-CN" altLang="en-US"/>
              <a:t>：</a:t>
            </a:r>
          </a:p>
          <a:p>
            <a:pPr marL="261938" indent="-187325" eaLnBrk="1" hangingPunct="1">
              <a:buFont typeface="Wingdings" pitchFamily="2" charset="2"/>
              <a:buNone/>
            </a:pPr>
            <a:r>
              <a:rPr lang="zh-CN" altLang="en-US"/>
              <a:t>  将塔座</a:t>
            </a:r>
            <a:r>
              <a:rPr lang="en-US" altLang="zh-CN"/>
              <a:t>x</a:t>
            </a:r>
            <a:r>
              <a:rPr lang="zh-CN" altLang="en-US"/>
              <a:t>上的第</a:t>
            </a:r>
            <a:r>
              <a:rPr lang="en-US" altLang="zh-CN"/>
              <a:t>n</a:t>
            </a:r>
            <a:r>
              <a:rPr lang="zh-CN" altLang="en-US"/>
              <a:t>号圆盘移动到塔座</a:t>
            </a:r>
            <a:r>
              <a:rPr lang="en-US" altLang="zh-CN"/>
              <a:t>z</a:t>
            </a:r>
            <a:r>
              <a:rPr lang="zh-CN" altLang="en-US"/>
              <a:t>上。</a:t>
            </a:r>
            <a:endParaRPr lang="en-US" altLang="zh-CN"/>
          </a:p>
        </p:txBody>
      </p:sp>
      <p:sp>
        <p:nvSpPr>
          <p:cNvPr id="16998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58DA4A1-A9EF-4C02-984C-67736598B2FA}" type="slidenum">
              <a:rPr lang="zh-CN" altLang="en-US" smtClean="0">
                <a:ea typeface="宋体" charset="-122"/>
              </a:rPr>
              <a:pPr/>
              <a:t>129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02741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sz="3600"/>
              <a:t>删除</a:t>
            </a:r>
            <a:r>
              <a:rPr lang="en-US" altLang="zh-CN" sz="3600"/>
              <a:t>L</a:t>
            </a:r>
            <a:r>
              <a:rPr lang="zh-CN" altLang="en-US" sz="3600"/>
              <a:t>中的第</a:t>
            </a:r>
            <a:r>
              <a:rPr lang="en-US" altLang="zh-CN" sz="3600"/>
              <a:t>i</a:t>
            </a:r>
            <a:r>
              <a:rPr lang="zh-CN" altLang="en-US" sz="3600"/>
              <a:t>个数据元素</a:t>
            </a:r>
            <a:r>
              <a:rPr lang="en-US" altLang="zh-CN" sz="3200">
                <a:solidFill>
                  <a:srgbClr val="CC0000"/>
                </a:solidFill>
              </a:rPr>
              <a:t>(</a:t>
            </a:r>
            <a:r>
              <a:rPr lang="zh-CN" altLang="en-US" sz="3200">
                <a:solidFill>
                  <a:srgbClr val="CC0000"/>
                </a:solidFill>
              </a:rPr>
              <a:t>并用</a:t>
            </a:r>
            <a:r>
              <a:rPr lang="en-US" altLang="zh-CN" sz="3200">
                <a:solidFill>
                  <a:srgbClr val="CC0000"/>
                </a:solidFill>
              </a:rPr>
              <a:t>e</a:t>
            </a:r>
            <a:r>
              <a:rPr lang="zh-CN" altLang="en-US" sz="3200">
                <a:solidFill>
                  <a:srgbClr val="CC0000"/>
                </a:solidFill>
              </a:rPr>
              <a:t>返回</a:t>
            </a:r>
            <a:r>
              <a:rPr lang="en-US" altLang="zh-CN" sz="3200">
                <a:solidFill>
                  <a:srgbClr val="CC0000"/>
                </a:solidFill>
              </a:rPr>
              <a:t>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dirty="0" err="1"/>
              <a:t>DeleteList</a:t>
            </a:r>
            <a:r>
              <a:rPr lang="en-US" altLang="zh-CN" dirty="0"/>
              <a:t> (</a:t>
            </a:r>
            <a:r>
              <a:rPr lang="en-US" altLang="zh-CN" dirty="0" err="1"/>
              <a:t>SList</a:t>
            </a:r>
            <a:r>
              <a:rPr lang="en-US" altLang="zh-CN" dirty="0"/>
              <a:t> &amp;L, </a:t>
            </a:r>
            <a:r>
              <a:rPr lang="en-US" altLang="zh-CN" dirty="0" err="1">
                <a:solidFill>
                  <a:srgbClr val="0000CC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CC0000"/>
                </a:solidFill>
              </a:rPr>
              <a:t>Type &amp;e</a:t>
            </a:r>
            <a:r>
              <a:rPr lang="en-US" altLang="zh-CN" dirty="0"/>
              <a:t>)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dirty="0"/>
              <a:t>{	</a:t>
            </a:r>
            <a:r>
              <a:rPr lang="en-US" altLang="zh-CN" dirty="0">
                <a:solidFill>
                  <a:srgbClr val="0000CC"/>
                </a:solidFill>
              </a:rPr>
              <a:t>if</a:t>
            </a:r>
            <a:r>
              <a:rPr lang="en-US" altLang="zh-CN" dirty="0"/>
              <a:t> (</a:t>
            </a:r>
            <a:r>
              <a:rPr lang="en-US" altLang="zh-CN" dirty="0" err="1"/>
              <a:t>i</a:t>
            </a:r>
            <a:r>
              <a:rPr lang="en-US" altLang="zh-CN" dirty="0"/>
              <a:t>&lt;1 || </a:t>
            </a:r>
            <a:r>
              <a:rPr lang="en-US" altLang="zh-CN" dirty="0" err="1"/>
              <a:t>i</a:t>
            </a:r>
            <a:r>
              <a:rPr lang="en-US" altLang="zh-CN" dirty="0"/>
              <a:t>&gt;</a:t>
            </a:r>
            <a:r>
              <a:rPr lang="en-US" altLang="zh-CN" dirty="0" err="1"/>
              <a:t>L.n</a:t>
            </a:r>
            <a:r>
              <a:rPr lang="en-US" altLang="zh-CN" dirty="0"/>
              <a:t>) </a:t>
            </a:r>
            <a:r>
              <a:rPr lang="en-US" altLang="zh-CN" dirty="0">
                <a:solidFill>
                  <a:srgbClr val="0000CC"/>
                </a:solidFill>
              </a:rPr>
              <a:t>return</a:t>
            </a:r>
            <a:r>
              <a:rPr lang="en-US" altLang="zh-CN" dirty="0"/>
              <a:t>;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C0000"/>
                </a:solidFill>
              </a:rPr>
              <a:t>e=</a:t>
            </a:r>
            <a:r>
              <a:rPr lang="en-US" altLang="zh-CN" dirty="0" err="1">
                <a:solidFill>
                  <a:srgbClr val="CC0000"/>
                </a:solidFill>
              </a:rPr>
              <a:t>L.elem</a:t>
            </a:r>
            <a:r>
              <a:rPr lang="en-US" altLang="zh-CN" baseline="-25000" dirty="0" err="1">
                <a:solidFill>
                  <a:srgbClr val="CC0000"/>
                </a:solidFill>
              </a:rPr>
              <a:t>i</a:t>
            </a:r>
            <a:r>
              <a:rPr lang="en-US" altLang="zh-CN" baseline="-25000" dirty="0">
                <a:solidFill>
                  <a:srgbClr val="CC0000"/>
                </a:solidFill>
              </a:rPr>
              <a:t> </a:t>
            </a:r>
            <a:r>
              <a:rPr lang="en-US" altLang="zh-CN" dirty="0">
                <a:solidFill>
                  <a:srgbClr val="CC0000"/>
                </a:solidFill>
              </a:rPr>
              <a:t>;</a:t>
            </a:r>
            <a:endParaRPr lang="en-US" altLang="zh-CN" dirty="0">
              <a:solidFill>
                <a:srgbClr val="008000"/>
              </a:solidFill>
            </a:endParaRP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00CC"/>
                </a:solidFill>
              </a:rPr>
              <a:t>for</a:t>
            </a:r>
            <a:r>
              <a:rPr lang="en-US" altLang="zh-CN" dirty="0"/>
              <a:t> (j=</a:t>
            </a:r>
            <a:r>
              <a:rPr lang="en-US" altLang="zh-CN" dirty="0" err="1"/>
              <a:t>i</a:t>
            </a:r>
            <a:r>
              <a:rPr lang="en-US" altLang="zh-CN" dirty="0"/>
              <a:t>; </a:t>
            </a:r>
            <a:r>
              <a:rPr lang="en-US" altLang="zh-CN" dirty="0" err="1"/>
              <a:t>j</a:t>
            </a:r>
            <a:r>
              <a:rPr lang="en-US" altLang="zh-CN" sz="2000" dirty="0" err="1"/>
              <a:t>≤</a:t>
            </a:r>
            <a:r>
              <a:rPr lang="en-US" altLang="zh-CN" dirty="0" err="1"/>
              <a:t>L.n</a:t>
            </a:r>
            <a:r>
              <a:rPr lang="en-US" altLang="zh-CN" dirty="0"/>
              <a:t>; ++j)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L.elem</a:t>
            </a:r>
            <a:r>
              <a:rPr lang="en-US" altLang="zh-CN" baseline="-25000" dirty="0" err="1"/>
              <a:t>j</a:t>
            </a:r>
            <a:r>
              <a:rPr lang="en-US" altLang="zh-CN" dirty="0"/>
              <a:t>=L.elem</a:t>
            </a:r>
            <a:r>
              <a:rPr lang="en-US" altLang="zh-CN" baseline="-25000" dirty="0"/>
              <a:t>j+1</a:t>
            </a:r>
            <a:r>
              <a:rPr lang="en-US" altLang="zh-CN" dirty="0"/>
              <a:t>;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元素前移</a:t>
            </a:r>
            <a:endParaRPr lang="en-US" altLang="zh-CN" dirty="0"/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--</a:t>
            </a:r>
            <a:r>
              <a:rPr lang="en-US" altLang="zh-CN" dirty="0" err="1"/>
              <a:t>L.n</a:t>
            </a:r>
            <a:r>
              <a:rPr lang="en-US" altLang="zh-CN" dirty="0"/>
              <a:t>;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线性表的长度减</a:t>
            </a:r>
            <a:r>
              <a:rPr lang="en-US" altLang="zh-CN" dirty="0">
                <a:solidFill>
                  <a:srgbClr val="008000"/>
                </a:solidFill>
              </a:rPr>
              <a:t>1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dirty="0"/>
              <a:t>}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算法的时间复杂度为</a:t>
            </a:r>
            <a:r>
              <a:rPr lang="en-US" altLang="zh-CN" dirty="0">
                <a:solidFill>
                  <a:srgbClr val="008000"/>
                </a:solidFill>
              </a:rPr>
              <a:t>O(n)</a:t>
            </a:r>
            <a:r>
              <a:rPr lang="zh-CN" altLang="en-US" dirty="0">
                <a:solidFill>
                  <a:srgbClr val="008000"/>
                </a:solidFill>
              </a:rPr>
              <a:t>。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1843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22BDFB2-1570-4B4C-B66C-361D57CFF81C}" type="slidenum">
              <a:rPr lang="zh-CN" altLang="en-US" smtClean="0">
                <a:ea typeface="宋体" charset="-122"/>
              </a:rPr>
              <a:pPr/>
              <a:t>13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eaLnBrk="1" hangingPunct="1"/>
            <a:r>
              <a:rPr lang="en-US" altLang="zh-CN"/>
              <a:t>Hanoi</a:t>
            </a:r>
            <a:r>
              <a:rPr lang="zh-CN" altLang="en-US"/>
              <a:t>塔</a:t>
            </a:r>
            <a:endParaRPr lang="en-US" altLang="zh-CN"/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 rIns="180000" bIns="108000"/>
          <a:lstStyle/>
          <a:p>
            <a:pPr indent="1588"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008000"/>
                </a:solidFill>
              </a:rPr>
              <a:t> </a:t>
            </a:r>
            <a:r>
              <a:rPr lang="zh-CN" altLang="en-US" dirty="0">
                <a:solidFill>
                  <a:srgbClr val="3333FF"/>
                </a:solidFill>
              </a:rPr>
              <a:t>求解</a:t>
            </a:r>
            <a:r>
              <a:rPr lang="en-US" altLang="zh-CN" dirty="0">
                <a:solidFill>
                  <a:srgbClr val="3333FF"/>
                </a:solidFill>
              </a:rPr>
              <a:t>n</a:t>
            </a:r>
            <a:r>
              <a:rPr lang="zh-CN" altLang="en-US" dirty="0">
                <a:solidFill>
                  <a:srgbClr val="3333FF"/>
                </a:solidFill>
              </a:rPr>
              <a:t>阶</a:t>
            </a:r>
            <a:r>
              <a:rPr lang="en-US" altLang="zh-CN" dirty="0">
                <a:solidFill>
                  <a:srgbClr val="3333FF"/>
                </a:solidFill>
              </a:rPr>
              <a:t>Hanoi</a:t>
            </a:r>
            <a:r>
              <a:rPr lang="zh-CN" altLang="en-US" dirty="0">
                <a:solidFill>
                  <a:srgbClr val="3333FF"/>
                </a:solidFill>
              </a:rPr>
              <a:t>塔问题的递归算法：</a:t>
            </a:r>
          </a:p>
          <a:p>
            <a:pPr indent="1588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/>
              <a:t>Hanoi(x, n, y, z)</a:t>
            </a:r>
          </a:p>
          <a:p>
            <a:pPr indent="1588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/>
              <a:t>{	if(n=1) move(x, 1, z);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递归出口</a:t>
            </a:r>
          </a:p>
          <a:p>
            <a:pPr indent="1588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/>
              <a:t>	else</a:t>
            </a:r>
            <a:endParaRPr lang="zh-CN" altLang="en-US" dirty="0"/>
          </a:p>
          <a:p>
            <a:pPr indent="1588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/>
              <a:t>	{	Hanoi(x, n-1, z, y);</a:t>
            </a:r>
          </a:p>
          <a:p>
            <a:pPr indent="1588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/>
              <a:t>		move(x, n, z);</a:t>
            </a:r>
          </a:p>
          <a:p>
            <a:pPr indent="1588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/>
              <a:t>		Hanoi(y, n-1, x, z);</a:t>
            </a:r>
          </a:p>
          <a:p>
            <a:pPr indent="1588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/>
              <a:t>	}</a:t>
            </a:r>
          </a:p>
          <a:p>
            <a:pPr indent="1588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/>
              <a:t>} </a:t>
            </a:r>
            <a:r>
              <a:rPr lang="en-US" altLang="zh-CN" dirty="0">
                <a:solidFill>
                  <a:srgbClr val="008000"/>
                </a:solidFill>
              </a:rPr>
              <a:t>// Hanoi</a:t>
            </a:r>
            <a:r>
              <a:rPr lang="zh-CN" altLang="en-US" dirty="0">
                <a:solidFill>
                  <a:srgbClr val="008000"/>
                </a:solidFill>
              </a:rPr>
              <a:t>递归算法的时间复杂度为</a:t>
            </a:r>
            <a:r>
              <a:rPr lang="en-US" altLang="zh-CN" dirty="0">
                <a:solidFill>
                  <a:srgbClr val="008000"/>
                </a:solidFill>
              </a:rPr>
              <a:t>O(2</a:t>
            </a:r>
            <a:r>
              <a:rPr lang="en-US" altLang="zh-CN" baseline="30000" dirty="0">
                <a:solidFill>
                  <a:srgbClr val="008000"/>
                </a:solidFill>
              </a:rPr>
              <a:t>n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</a:p>
        </p:txBody>
      </p:sp>
      <p:sp>
        <p:nvSpPr>
          <p:cNvPr id="17101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FF7D4FC-B570-4069-B7F8-5058D800B54B}" type="slidenum">
              <a:rPr lang="zh-CN" altLang="en-US" smtClean="0">
                <a:ea typeface="宋体" charset="-122"/>
              </a:rPr>
              <a:pPr/>
              <a:t>130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52803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eaLnBrk="1" hangingPunct="1"/>
            <a:r>
              <a:rPr lang="zh-CN" altLang="en-US"/>
              <a:t>背包问题</a:t>
            </a:r>
            <a:endParaRPr lang="en-US" altLang="zh-CN"/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/>
        <p:txBody>
          <a:bodyPr rIns="180000" bIns="108000"/>
          <a:lstStyle/>
          <a:p>
            <a:pPr marL="85725" indent="1588" algn="just" eaLnBrk="1" hangingPunct="1">
              <a:buNone/>
            </a:pPr>
            <a:r>
              <a:rPr lang="zh-CN" altLang="en-US" dirty="0">
                <a:solidFill>
                  <a:srgbClr val="006600"/>
                </a:solidFill>
              </a:rPr>
              <a:t>例</a:t>
            </a:r>
            <a:r>
              <a:rPr lang="en-US" altLang="zh-CN" dirty="0">
                <a:solidFill>
                  <a:srgbClr val="006600"/>
                </a:solidFill>
              </a:rPr>
              <a:t>1-15</a:t>
            </a:r>
            <a:r>
              <a:rPr lang="zh-CN" altLang="en-US" dirty="0">
                <a:solidFill>
                  <a:srgbClr val="006600"/>
                </a:solidFill>
              </a:rPr>
              <a:t> </a:t>
            </a:r>
            <a:r>
              <a:rPr lang="zh-CN" altLang="en-US" dirty="0"/>
              <a:t>设有</a:t>
            </a:r>
            <a:r>
              <a:rPr lang="en-US" altLang="zh-CN" dirty="0"/>
              <a:t>n</a:t>
            </a:r>
            <a:r>
              <a:rPr lang="zh-CN" altLang="en-US" dirty="0"/>
              <a:t>个物品，每个物品的重量为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i</a:t>
            </a:r>
            <a:r>
              <a:rPr lang="en-US" altLang="zh-CN" dirty="0"/>
              <a:t>=1, 2, …, n</a:t>
            </a:r>
            <a:r>
              <a:rPr lang="zh-CN" altLang="en-US" dirty="0"/>
              <a:t>。试从这</a:t>
            </a:r>
            <a:r>
              <a:rPr lang="en-US" altLang="zh-CN" dirty="0"/>
              <a:t>n</a:t>
            </a:r>
            <a:r>
              <a:rPr lang="zh-CN" altLang="en-US" dirty="0"/>
              <a:t>个物品中选取若干个，使其重量之和＝背包的容量</a:t>
            </a:r>
            <a:r>
              <a:rPr lang="en-US" altLang="zh-CN" dirty="0"/>
              <a:t>T</a:t>
            </a:r>
            <a:r>
              <a:rPr lang="zh-CN" altLang="en-US" dirty="0"/>
              <a:t>。</a:t>
            </a:r>
          </a:p>
          <a:p>
            <a:pPr marL="85725" indent="1588"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</a:rPr>
              <a:t>例</a:t>
            </a:r>
            <a:r>
              <a:rPr lang="zh-CN" altLang="en-US" dirty="0"/>
              <a:t>  </a:t>
            </a:r>
            <a:r>
              <a:rPr lang="en-US" altLang="zh-CN" dirty="0"/>
              <a:t>n=5</a:t>
            </a:r>
            <a:r>
              <a:rPr lang="zh-CN" altLang="en-US" dirty="0"/>
              <a:t>，</a:t>
            </a:r>
            <a:r>
              <a:rPr lang="en-US" altLang="zh-CN" dirty="0"/>
              <a:t>W={17, 51, 28, 32, 63},  T=100</a:t>
            </a:r>
            <a:r>
              <a:rPr lang="zh-CN" altLang="en-US" dirty="0"/>
              <a:t>。</a:t>
            </a:r>
          </a:p>
          <a:p>
            <a:pPr marL="85725" indent="1588" algn="just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  <a:sym typeface="Wingdings" pitchFamily="2" charset="2"/>
              </a:rPr>
              <a:t>  </a:t>
            </a:r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/>
              <a:t>w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/>
              <a:t>w</a:t>
            </a:r>
            <a:r>
              <a:rPr lang="en-US" altLang="zh-CN" baseline="-25000" dirty="0"/>
              <a:t>2</a:t>
            </a:r>
            <a:r>
              <a:rPr lang="en-US" altLang="zh-CN" dirty="0"/>
              <a:t>+</a:t>
            </a:r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/>
              <a:t>w</a:t>
            </a:r>
            <a:r>
              <a:rPr lang="en-US" altLang="zh-CN" baseline="-25000" dirty="0"/>
              <a:t>4 </a:t>
            </a:r>
            <a:r>
              <a:rPr lang="en-US" altLang="zh-CN" dirty="0"/>
              <a:t>=</a:t>
            </a:r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/>
              <a:t>sum(17, 51, 32) = 100</a:t>
            </a:r>
            <a:endParaRPr lang="zh-CN" altLang="en-US" dirty="0"/>
          </a:p>
        </p:txBody>
      </p:sp>
      <p:sp>
        <p:nvSpPr>
          <p:cNvPr id="17203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5AF252E-09A0-43D2-83A5-E5FB0A029DA1}" type="slidenum">
              <a:rPr lang="zh-CN" altLang="en-US" smtClean="0">
                <a:ea typeface="宋体" charset="-122"/>
              </a:rPr>
              <a:pPr/>
              <a:t>131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4369376"/>
      </p:ext>
    </p:extLst>
  </p:cSld>
  <p:clrMapOvr>
    <a:masterClrMapping/>
  </p:clrMapOvr>
  <p:transition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eaLnBrk="1" hangingPunct="1"/>
            <a:r>
              <a:rPr lang="zh-CN" altLang="en-US" dirty="0"/>
              <a:t>背包问题</a:t>
            </a:r>
            <a:endParaRPr lang="en-US" altLang="zh-CN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 rIns="180000" bIns="108000"/>
          <a:lstStyle/>
          <a:p>
            <a:pPr indent="1588" eaLnBrk="1" hangingPunct="1"/>
            <a:r>
              <a:rPr lang="zh-CN" altLang="en-US" sz="2400" dirty="0">
                <a:solidFill>
                  <a:srgbClr val="CC00CC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/>
              <a:t>假设问题的解为</a:t>
            </a:r>
            <a:r>
              <a:rPr lang="en-US" altLang="zh-CN" sz="3200" dirty="0"/>
              <a:t>K</a:t>
            </a:r>
            <a:r>
              <a:rPr lang="zh-CN" altLang="zh-CN" sz="3200" dirty="0"/>
              <a:t>napsack</a:t>
            </a:r>
            <a:r>
              <a:rPr lang="en-US" altLang="zh-CN" sz="3200" dirty="0"/>
              <a:t>(T, n)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7306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BE11CB1-4895-40FB-B961-5DDE0CE49129}" type="slidenum">
              <a:rPr lang="zh-CN" altLang="en-US" smtClean="0">
                <a:ea typeface="宋体" charset="-122"/>
              </a:rPr>
              <a:pPr/>
              <a:t>132</a:t>
            </a:fld>
            <a:endParaRPr lang="en-US" altLang="zh-CN">
              <a:ea typeface="宋体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0188" y="3357563"/>
            <a:ext cx="38576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8000"/>
                </a:solidFill>
                <a:latin typeface="+mn-lt"/>
                <a:ea typeface="宋体" pitchFamily="2" charset="-122"/>
                <a:sym typeface="Symbol"/>
              </a:rPr>
              <a:t></a:t>
            </a:r>
            <a:r>
              <a:rPr lang="en-US" altLang="zh-CN" sz="2800" b="1" dirty="0">
                <a:latin typeface="+mn-lt"/>
                <a:ea typeface="宋体" pitchFamily="2" charset="-122"/>
              </a:rPr>
              <a:t> K</a:t>
            </a:r>
            <a:r>
              <a:rPr lang="zh-CN" altLang="zh-CN" sz="2800" b="1" dirty="0">
                <a:latin typeface="+mn-lt"/>
              </a:rPr>
              <a:t>napsack</a:t>
            </a:r>
            <a:r>
              <a:rPr lang="en-US" altLang="zh-CN" sz="2800" b="1" dirty="0">
                <a:latin typeface="+mn-lt"/>
                <a:ea typeface="宋体" pitchFamily="2" charset="-122"/>
              </a:rPr>
              <a:t>(T-</a:t>
            </a:r>
            <a:r>
              <a:rPr lang="en-US" altLang="zh-CN" sz="2800" b="1" dirty="0" err="1">
                <a:latin typeface="+mn-lt"/>
                <a:ea typeface="宋体" pitchFamily="2" charset="-122"/>
              </a:rPr>
              <a:t>w</a:t>
            </a:r>
            <a:r>
              <a:rPr lang="en-US" altLang="zh-CN" sz="2800" b="1" baseline="-25000" dirty="0" err="1">
                <a:latin typeface="+mn-lt"/>
                <a:ea typeface="宋体" pitchFamily="2" charset="-122"/>
              </a:rPr>
              <a:t>n</a:t>
            </a:r>
            <a:r>
              <a:rPr lang="en-US" altLang="zh-CN" sz="2800" b="1" dirty="0">
                <a:latin typeface="+mn-lt"/>
                <a:ea typeface="宋体" pitchFamily="2" charset="-122"/>
              </a:rPr>
              <a:t>, n-1)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00188" y="4214813"/>
            <a:ext cx="34290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8000"/>
                </a:solidFill>
                <a:latin typeface="+mn-lt"/>
                <a:ea typeface="宋体" pitchFamily="2" charset="-122"/>
                <a:sym typeface="Symbol"/>
              </a:rPr>
              <a:t></a:t>
            </a:r>
            <a:r>
              <a:rPr lang="en-US" altLang="zh-CN" sz="2800" b="1" dirty="0">
                <a:latin typeface="+mn-lt"/>
                <a:ea typeface="宋体" pitchFamily="2" charset="-122"/>
              </a:rPr>
              <a:t> K</a:t>
            </a:r>
            <a:r>
              <a:rPr lang="zh-CN" altLang="zh-CN" sz="2800" b="1" dirty="0">
                <a:latin typeface="+mn-lt"/>
              </a:rPr>
              <a:t>napsack</a:t>
            </a:r>
            <a:r>
              <a:rPr lang="en-US" altLang="zh-CN" sz="2800" b="1" dirty="0">
                <a:latin typeface="+mn-lt"/>
                <a:ea typeface="宋体" pitchFamily="2" charset="-122"/>
              </a:rPr>
              <a:t>(T, n-1)</a:t>
            </a:r>
            <a:endParaRPr lang="zh-CN" altLang="en-US" sz="2800" b="1" dirty="0">
              <a:latin typeface="+mn-lt"/>
              <a:ea typeface="宋体" pitchFamily="2" charset="-122"/>
            </a:endParaRPr>
          </a:p>
        </p:txBody>
      </p:sp>
      <p:sp>
        <p:nvSpPr>
          <p:cNvPr id="19" name="十边形 18"/>
          <p:cNvSpPr/>
          <p:nvPr/>
        </p:nvSpPr>
        <p:spPr>
          <a:xfrm>
            <a:off x="6357938" y="2500313"/>
            <a:ext cx="928687" cy="714375"/>
          </a:xfrm>
          <a:prstGeom prst="decagon">
            <a:avLst/>
          </a:prstGeom>
          <a:noFill/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 err="1">
                <a:solidFill>
                  <a:srgbClr val="3333FF"/>
                </a:solidFill>
              </a:rPr>
              <a:t>w</a:t>
            </a:r>
            <a:r>
              <a:rPr lang="en-US" altLang="zh-CN" sz="2800" b="1" baseline="-25000" dirty="0" err="1">
                <a:solidFill>
                  <a:srgbClr val="3333FF"/>
                </a:solidFill>
              </a:rPr>
              <a:t>n</a:t>
            </a:r>
            <a:endParaRPr lang="zh-CN" altLang="en-US" sz="2800" b="1" baseline="-25000" dirty="0">
              <a:solidFill>
                <a:srgbClr val="3333FF"/>
              </a:solidFill>
            </a:endParaRPr>
          </a:p>
        </p:txBody>
      </p:sp>
      <p:sp>
        <p:nvSpPr>
          <p:cNvPr id="20" name="十边形 19"/>
          <p:cNvSpPr/>
          <p:nvPr/>
        </p:nvSpPr>
        <p:spPr>
          <a:xfrm>
            <a:off x="6357938" y="4643438"/>
            <a:ext cx="928687" cy="714375"/>
          </a:xfrm>
          <a:prstGeom prst="decagon">
            <a:avLst/>
          </a:prstGeom>
          <a:noFill/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 err="1">
                <a:solidFill>
                  <a:srgbClr val="3333FF"/>
                </a:solidFill>
              </a:rPr>
              <a:t>w</a:t>
            </a:r>
            <a:r>
              <a:rPr lang="en-US" altLang="zh-CN" sz="2800" b="1" baseline="-25000" dirty="0" err="1">
                <a:solidFill>
                  <a:srgbClr val="3333FF"/>
                </a:solidFill>
              </a:rPr>
              <a:t>n</a:t>
            </a:r>
            <a:endParaRPr lang="zh-CN" altLang="en-US" sz="2800" b="1" baseline="-25000" dirty="0">
              <a:solidFill>
                <a:srgbClr val="3333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15063" y="3916363"/>
            <a:ext cx="1214437" cy="5842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latin typeface="+mn-lt"/>
                <a:ea typeface="宋体" pitchFamily="2" charset="-122"/>
              </a:rPr>
              <a:t>T-</a:t>
            </a:r>
            <a:r>
              <a:rPr lang="en-US" altLang="zh-CN" sz="3200" b="1" dirty="0" err="1">
                <a:latin typeface="+mn-lt"/>
                <a:ea typeface="宋体" pitchFamily="2" charset="-122"/>
              </a:rPr>
              <a:t>w</a:t>
            </a:r>
            <a:r>
              <a:rPr lang="en-US" altLang="zh-CN" sz="3200" b="1" baseline="-25000" dirty="0" err="1">
                <a:latin typeface="+mn-lt"/>
                <a:ea typeface="宋体" pitchFamily="2" charset="-122"/>
              </a:rPr>
              <a:t>n</a:t>
            </a:r>
            <a:endParaRPr lang="en-US" altLang="zh-CN" sz="3200" b="1" dirty="0">
              <a:latin typeface="+mn-lt"/>
              <a:ea typeface="宋体" pitchFamily="2" charset="-122"/>
            </a:endParaRPr>
          </a:p>
        </p:txBody>
      </p:sp>
      <p:sp>
        <p:nvSpPr>
          <p:cNvPr id="22" name="十边形 21"/>
          <p:cNvSpPr/>
          <p:nvPr/>
        </p:nvSpPr>
        <p:spPr>
          <a:xfrm>
            <a:off x="4929188" y="4643438"/>
            <a:ext cx="928687" cy="714375"/>
          </a:xfrm>
          <a:prstGeom prst="decagon">
            <a:avLst/>
          </a:prstGeom>
          <a:noFill/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 err="1">
                <a:solidFill>
                  <a:srgbClr val="3333FF"/>
                </a:solidFill>
              </a:rPr>
              <a:t>w</a:t>
            </a:r>
            <a:r>
              <a:rPr lang="en-US" altLang="zh-CN" sz="2800" b="1" baseline="-25000" dirty="0" err="1">
                <a:solidFill>
                  <a:srgbClr val="3333FF"/>
                </a:solidFill>
              </a:rPr>
              <a:t>n</a:t>
            </a:r>
            <a:endParaRPr lang="zh-CN" altLang="en-US" sz="2800" b="1" baseline="-25000" dirty="0">
              <a:solidFill>
                <a:srgbClr val="3333FF"/>
              </a:solidFill>
            </a:endParaRPr>
          </a:p>
        </p:txBody>
      </p:sp>
      <p:sp>
        <p:nvSpPr>
          <p:cNvPr id="25" name="梯形 24"/>
          <p:cNvSpPr/>
          <p:nvPr/>
        </p:nvSpPr>
        <p:spPr>
          <a:xfrm>
            <a:off x="5857875" y="3357563"/>
            <a:ext cx="1928813" cy="200025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286500" y="3916363"/>
            <a:ext cx="1071563" cy="5842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latin typeface="+mn-lt"/>
                <a:ea typeface="宋体" pitchFamily="2" charset="-122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0845258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9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13" grpId="0" animBg="1"/>
      <p:bldP spid="13" grpId="1" animBg="1"/>
      <p:bldP spid="13" grpId="2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eaLnBrk="1" hangingPunct="1"/>
            <a:r>
              <a:rPr lang="zh-CN" altLang="en-US"/>
              <a:t>背包问题</a:t>
            </a:r>
            <a:endParaRPr lang="en-US" altLang="zh-CN"/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 rIns="180000" bIns="108000"/>
          <a:lstStyle/>
          <a:p>
            <a:pPr marL="92075" indent="1588" eaLnBrk="1" hangingPunct="1"/>
            <a:r>
              <a:rPr lang="zh-CN" altLang="en-US" sz="2400">
                <a:solidFill>
                  <a:srgbClr val="CC00CC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算法思路</a:t>
            </a:r>
            <a:r>
              <a:rPr lang="zh-CN" altLang="en-US" sz="2400"/>
              <a:t>：试探第</a:t>
            </a:r>
            <a:r>
              <a:rPr lang="en-US" altLang="zh-CN" sz="2400"/>
              <a:t>n</a:t>
            </a:r>
            <a:r>
              <a:rPr lang="zh-CN" altLang="en-US" sz="2400"/>
              <a:t>个物品</a:t>
            </a:r>
            <a:r>
              <a:rPr lang="en-US" altLang="zh-CN" sz="2400">
                <a:solidFill>
                  <a:srgbClr val="008000"/>
                </a:solidFill>
              </a:rPr>
              <a:t>(</a:t>
            </a:r>
            <a:r>
              <a:rPr lang="zh-CN" altLang="en-US" sz="2400">
                <a:solidFill>
                  <a:srgbClr val="008000"/>
                </a:solidFill>
              </a:rPr>
              <a:t>重量为</a:t>
            </a:r>
            <a:r>
              <a:rPr lang="en-US" altLang="zh-CN" sz="2400">
                <a:solidFill>
                  <a:srgbClr val="008000"/>
                </a:solidFill>
              </a:rPr>
              <a:t>w</a:t>
            </a:r>
            <a:r>
              <a:rPr lang="en-US" altLang="zh-CN" sz="2400" baseline="-25000">
                <a:solidFill>
                  <a:srgbClr val="008000"/>
                </a:solidFill>
              </a:rPr>
              <a:t>n</a:t>
            </a:r>
            <a:r>
              <a:rPr lang="en-US" altLang="zh-CN" sz="2400">
                <a:solidFill>
                  <a:srgbClr val="008000"/>
                </a:solidFill>
              </a:rPr>
              <a:t>)</a:t>
            </a:r>
            <a:r>
              <a:rPr lang="zh-CN" altLang="en-US" sz="2400"/>
              <a:t>。</a:t>
            </a:r>
          </a:p>
          <a:p>
            <a:pPr marL="92075" indent="1588" eaLnBrk="1" hangingPunct="1">
              <a:buFont typeface="Wingdings" pitchFamily="2" charset="2"/>
              <a:buNone/>
            </a:pPr>
            <a:r>
              <a:rPr lang="zh-CN" altLang="en-US" sz="2400"/>
              <a:t>如果背包剩余容量</a:t>
            </a:r>
            <a:r>
              <a:rPr lang="en-US" altLang="zh-CN" sz="2400"/>
              <a:t>T≥</a:t>
            </a:r>
            <a:r>
              <a:rPr lang="en-US" altLang="zh-CN" sz="2400">
                <a:solidFill>
                  <a:schemeClr val="tx2"/>
                </a:solidFill>
              </a:rPr>
              <a:t>w</a:t>
            </a:r>
            <a:r>
              <a:rPr lang="en-US" altLang="zh-CN" sz="2400" baseline="-25000">
                <a:solidFill>
                  <a:schemeClr val="tx2"/>
                </a:solidFill>
              </a:rPr>
              <a:t>n</a:t>
            </a:r>
            <a:r>
              <a:rPr lang="zh-CN" altLang="en-US" sz="2400"/>
              <a:t>，则将该物品放入背包，继续求解</a:t>
            </a:r>
            <a:r>
              <a:rPr lang="zh-CN" altLang="en-US" sz="2400">
                <a:latin typeface="Arial" charset="0"/>
              </a:rPr>
              <a:t>“</a:t>
            </a:r>
            <a:r>
              <a:rPr lang="zh-CN" altLang="en-US" sz="2400">
                <a:solidFill>
                  <a:srgbClr val="3333FF"/>
                </a:solidFill>
              </a:rPr>
              <a:t>从余下的</a:t>
            </a:r>
            <a:r>
              <a:rPr lang="en-US" altLang="zh-CN" sz="2400">
                <a:solidFill>
                  <a:srgbClr val="3333FF"/>
                </a:solidFill>
              </a:rPr>
              <a:t>n-1</a:t>
            </a:r>
            <a:r>
              <a:rPr lang="zh-CN" altLang="en-US" sz="2400">
                <a:solidFill>
                  <a:srgbClr val="3333FF"/>
                </a:solidFill>
              </a:rPr>
              <a:t>个物品中选取若干个，使其重量之和＝背包的剩余容量</a:t>
            </a:r>
            <a:r>
              <a:rPr lang="en-US" altLang="zh-CN" sz="2400">
                <a:solidFill>
                  <a:srgbClr val="3333FF"/>
                </a:solidFill>
              </a:rPr>
              <a:t>T-w</a:t>
            </a:r>
            <a:r>
              <a:rPr lang="en-US" altLang="zh-CN" sz="2400" baseline="-25000">
                <a:solidFill>
                  <a:srgbClr val="3333FF"/>
                </a:solidFill>
              </a:rPr>
              <a:t>n</a:t>
            </a:r>
            <a:r>
              <a:rPr lang="zh-CN" altLang="en-US" sz="2400">
                <a:latin typeface="Arial" charset="0"/>
              </a:rPr>
              <a:t>”</a:t>
            </a:r>
            <a:r>
              <a:rPr lang="zh-CN" altLang="en-US" sz="2400"/>
              <a:t>的问题。</a:t>
            </a:r>
          </a:p>
          <a:p>
            <a:pPr marL="92075" indent="1588" eaLnBrk="1" hangingPunct="1">
              <a:buFont typeface="Wingdings" pitchFamily="2" charset="2"/>
              <a:buNone/>
            </a:pPr>
            <a:r>
              <a:rPr lang="zh-CN" altLang="en-US" sz="2400"/>
              <a:t>否则，舍去该物品</a:t>
            </a:r>
            <a:r>
              <a:rPr lang="en-US" altLang="zh-CN" sz="2400">
                <a:solidFill>
                  <a:srgbClr val="008000"/>
                </a:solidFill>
              </a:rPr>
              <a:t>(</a:t>
            </a:r>
            <a:r>
              <a:rPr lang="zh-CN" altLang="en-US" sz="2400">
                <a:solidFill>
                  <a:srgbClr val="008000"/>
                </a:solidFill>
              </a:rPr>
              <a:t>第</a:t>
            </a:r>
            <a:r>
              <a:rPr lang="en-US" altLang="zh-CN" sz="2400">
                <a:solidFill>
                  <a:srgbClr val="008000"/>
                </a:solidFill>
              </a:rPr>
              <a:t>n</a:t>
            </a:r>
            <a:r>
              <a:rPr lang="zh-CN" altLang="en-US" sz="2400">
                <a:solidFill>
                  <a:srgbClr val="008000"/>
                </a:solidFill>
              </a:rPr>
              <a:t>个</a:t>
            </a:r>
            <a:r>
              <a:rPr lang="en-US" altLang="zh-CN" sz="2400">
                <a:solidFill>
                  <a:srgbClr val="008000"/>
                </a:solidFill>
              </a:rPr>
              <a:t>)</a:t>
            </a:r>
            <a:r>
              <a:rPr lang="zh-CN" altLang="en-US" sz="2400"/>
              <a:t>，转而求解</a:t>
            </a:r>
            <a:r>
              <a:rPr lang="zh-CN" altLang="en-US" sz="2400">
                <a:latin typeface="Arial" charset="0"/>
              </a:rPr>
              <a:t>“</a:t>
            </a:r>
            <a:r>
              <a:rPr lang="zh-CN" altLang="en-US" sz="2400">
                <a:solidFill>
                  <a:srgbClr val="CC3300"/>
                </a:solidFill>
              </a:rPr>
              <a:t>从余下的</a:t>
            </a:r>
            <a:r>
              <a:rPr lang="en-US" altLang="zh-CN" sz="2400">
                <a:solidFill>
                  <a:srgbClr val="CC3300"/>
                </a:solidFill>
              </a:rPr>
              <a:t>n</a:t>
            </a:r>
            <a:r>
              <a:rPr lang="en-US" altLang="zh-CN" sz="2400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en-US" altLang="zh-CN" sz="2400">
                <a:solidFill>
                  <a:srgbClr val="CC3300"/>
                </a:solidFill>
              </a:rPr>
              <a:t>1</a:t>
            </a:r>
            <a:r>
              <a:rPr lang="zh-CN" altLang="en-US" sz="2400">
                <a:solidFill>
                  <a:srgbClr val="CC3300"/>
                </a:solidFill>
              </a:rPr>
              <a:t>个物品中选取若干个，使其重量之和＝背包的剩余容量</a:t>
            </a:r>
            <a:r>
              <a:rPr lang="en-US" altLang="zh-CN" sz="2400">
                <a:solidFill>
                  <a:srgbClr val="CC3300"/>
                </a:solidFill>
              </a:rPr>
              <a:t>T</a:t>
            </a:r>
            <a:r>
              <a:rPr lang="zh-CN" altLang="en-US" sz="2400">
                <a:latin typeface="Arial" charset="0"/>
              </a:rPr>
              <a:t>”</a:t>
            </a:r>
            <a:r>
              <a:rPr lang="zh-CN" altLang="en-US" sz="2400"/>
              <a:t>的问题。</a:t>
            </a:r>
          </a:p>
        </p:txBody>
      </p:sp>
      <p:sp>
        <p:nvSpPr>
          <p:cNvPr id="17408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68A21D8-19C1-420D-A53D-17D308E9A9AD}" type="slidenum">
              <a:rPr lang="zh-CN" altLang="en-US" smtClean="0">
                <a:ea typeface="宋体" charset="-122"/>
              </a:rPr>
              <a:pPr/>
              <a:t>133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34728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eaLnBrk="1" hangingPunct="1"/>
            <a:r>
              <a:rPr lang="zh-CN" altLang="en-US"/>
              <a:t>背包问题</a:t>
            </a:r>
            <a:endParaRPr lang="en-US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/>
        <p:txBody>
          <a:bodyPr rIns="180000" bIns="108000"/>
          <a:lstStyle/>
          <a:p>
            <a:pPr marL="174625" indent="1588" algn="just" eaLnBrk="1" hangingPunct="1"/>
            <a:r>
              <a:rPr lang="zh-CN" altLang="en-US" dirty="0"/>
              <a:t> 用布尔函数表示背包问题：</a:t>
            </a:r>
          </a:p>
          <a:p>
            <a:pPr marL="174625" indent="1588" algn="just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  <a:latin typeface="Arial" charset="0"/>
              </a:rPr>
              <a:t>——</a:t>
            </a:r>
            <a:r>
              <a:rPr lang="en-US" altLang="zh-CN" dirty="0">
                <a:solidFill>
                  <a:srgbClr val="3333FF"/>
                </a:solidFill>
              </a:rPr>
              <a:t>k(T, n)=1</a:t>
            </a:r>
            <a:r>
              <a:rPr lang="zh-CN" altLang="en-US" dirty="0">
                <a:solidFill>
                  <a:srgbClr val="3333FF"/>
                </a:solidFill>
              </a:rPr>
              <a:t>表示有解，</a:t>
            </a:r>
            <a:r>
              <a:rPr lang="en-US" altLang="zh-CN" dirty="0">
                <a:solidFill>
                  <a:srgbClr val="3333FF"/>
                </a:solidFill>
              </a:rPr>
              <a:t>=0</a:t>
            </a:r>
            <a:r>
              <a:rPr lang="zh-CN" altLang="en-US" dirty="0">
                <a:solidFill>
                  <a:srgbClr val="3333FF"/>
                </a:solidFill>
              </a:rPr>
              <a:t>表示无解。</a:t>
            </a:r>
          </a:p>
        </p:txBody>
      </p:sp>
      <p:sp>
        <p:nvSpPr>
          <p:cNvPr id="17510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75E37E4-5824-42B2-A506-CE68A7EF796F}" type="slidenum">
              <a:rPr lang="zh-CN" altLang="en-US" smtClean="0">
                <a:ea typeface="宋体" charset="-122"/>
              </a:rPr>
              <a:pPr/>
              <a:t>134</a:t>
            </a:fld>
            <a:endParaRPr lang="en-US" altLang="zh-CN">
              <a:ea typeface="宋体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85852" y="3200339"/>
          <a:ext cx="6215106" cy="2586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7120">
                <a:tc rowSpan="4"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K(T, n)=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800" b="1" kern="1200" dirty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800" b="1" kern="1200" dirty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T=0</a:t>
                      </a:r>
                      <a:endParaRPr lang="zh-CN" altLang="en-US" sz="2800" b="1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120">
                <a:tc vMerge="1">
                  <a:txBody>
                    <a:bodyPr/>
                    <a:lstStyle/>
                    <a:p>
                      <a:endParaRPr lang="zh-CN" altLang="en-US" sz="2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2800" b="1" kern="1200" dirty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800" b="1" kern="1200" dirty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T&gt;0</a:t>
                      </a:r>
                      <a:r>
                        <a:rPr lang="zh-CN" altLang="en-US" sz="2800" b="1" kern="1200" dirty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且</a:t>
                      </a:r>
                      <a:r>
                        <a:rPr lang="en-US" altLang="zh-CN" sz="2800" b="1" kern="1200" dirty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n&lt;1</a:t>
                      </a:r>
                      <a:r>
                        <a:rPr lang="zh-CN" altLang="en-US" sz="2800" b="1" kern="1200" dirty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，或者</a:t>
                      </a:r>
                      <a:r>
                        <a:rPr lang="en-US" altLang="zh-CN" sz="2800" b="1" kern="1200" dirty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T&lt;0</a:t>
                      </a:r>
                      <a:endParaRPr lang="zh-CN" altLang="en-US" sz="2800" b="1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461">
                <a:tc vMerge="1">
                  <a:txBody>
                    <a:bodyPr/>
                    <a:lstStyle/>
                    <a:p>
                      <a:endParaRPr lang="zh-CN" altLang="en-US" sz="2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K(T-</a:t>
                      </a:r>
                      <a:r>
                        <a:rPr lang="en-US" altLang="zh-CN" sz="2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2800" b="1" kern="1200" baseline="-25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n-1)</a:t>
                      </a:r>
                      <a:r>
                        <a:rPr lang="zh-CN" altLang="en-US" sz="2800" b="1" kern="1200" dirty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800" b="1" kern="1200" dirty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zh-CN" altLang="en-US" sz="2800" b="1" kern="1200" dirty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≥</a:t>
                      </a:r>
                      <a:r>
                        <a:rPr lang="en-US" altLang="zh-CN" sz="2800" b="1" kern="1200" dirty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800" b="1" kern="1200" dirty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且</a:t>
                      </a:r>
                      <a:r>
                        <a:rPr lang="en-US" altLang="zh-CN" sz="2800" b="1" kern="1200" dirty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zh-CN" altLang="en-US" sz="2800" b="1" kern="1200" dirty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≥</a:t>
                      </a:r>
                      <a:r>
                        <a:rPr lang="en-US" altLang="zh-CN" sz="2800" b="1" kern="1200" dirty="0" err="1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2800" b="1" kern="1200" baseline="-25000" dirty="0" err="1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altLang="zh-CN" sz="2800" b="1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34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K(T,</a:t>
                      </a: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n-1)</a:t>
                      </a:r>
                      <a:r>
                        <a:rPr lang="zh-CN" altLang="en-US" sz="2800" b="1" kern="1200" dirty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800" b="1" kern="1200" dirty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zh-CN" altLang="en-US" sz="2800" b="1" kern="1200" dirty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≥</a:t>
                      </a:r>
                      <a:r>
                        <a:rPr lang="en-US" altLang="zh-CN" sz="2800" b="1" kern="1200" dirty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800" b="1" kern="1200" dirty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且</a:t>
                      </a:r>
                      <a:r>
                        <a:rPr lang="en-US" altLang="zh-CN" sz="2800" b="1" kern="1200" dirty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0&lt;T&lt;</a:t>
                      </a:r>
                      <a:r>
                        <a:rPr lang="en-US" altLang="zh-CN" sz="2800" b="1" kern="1200" dirty="0" err="1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2800" b="1" kern="1200" baseline="-25000" dirty="0" err="1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zh-CN" altLang="en-US" sz="2800" b="1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左大括号 6"/>
          <p:cNvSpPr/>
          <p:nvPr/>
        </p:nvSpPr>
        <p:spPr>
          <a:xfrm>
            <a:off x="2750881" y="3500438"/>
            <a:ext cx="357190" cy="1857388"/>
          </a:xfrm>
          <a:prstGeom prst="leftBrace">
            <a:avLst>
              <a:gd name="adj1" fmla="val 8333"/>
              <a:gd name="adj2" fmla="val 5378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74416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eaLnBrk="1" hangingPunct="1"/>
            <a:r>
              <a:rPr lang="zh-CN" altLang="en-US"/>
              <a:t>背包问题</a:t>
            </a:r>
            <a:endParaRPr lang="en-US" altLang="zh-CN"/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 rIns="180000" bIns="108000"/>
          <a:lstStyle/>
          <a:p>
            <a:pPr marL="174625" indent="1588" eaLnBrk="1" hangingPunct="1">
              <a:buNone/>
            </a:pPr>
            <a:r>
              <a:rPr lang="zh-CN" altLang="zh-CN" dirty="0"/>
              <a:t>int </a:t>
            </a:r>
            <a:r>
              <a:rPr lang="en-US" altLang="zh-CN" dirty="0"/>
              <a:t> </a:t>
            </a:r>
            <a:r>
              <a:rPr lang="zh-CN" altLang="zh-CN" dirty="0"/>
              <a:t>Knapsack(int T</a:t>
            </a:r>
            <a:r>
              <a:rPr lang="en-US" altLang="zh-CN" dirty="0"/>
              <a:t>, </a:t>
            </a:r>
            <a:r>
              <a:rPr lang="zh-CN" altLang="zh-CN" dirty="0"/>
              <a:t>int n)</a:t>
            </a:r>
            <a:endParaRPr lang="en-US" altLang="zh-CN" dirty="0"/>
          </a:p>
          <a:p>
            <a:pPr marL="174625" indent="1588" eaLnBrk="1" hangingPunct="1">
              <a:buNone/>
            </a:pPr>
            <a:r>
              <a:rPr lang="zh-CN" altLang="zh-CN" dirty="0"/>
              <a:t>{	if(T=0)</a:t>
            </a:r>
            <a:r>
              <a:rPr lang="zh-CN" altLang="en-US" dirty="0"/>
              <a:t> </a:t>
            </a:r>
            <a:r>
              <a:rPr lang="zh-CN" altLang="zh-CN" dirty="0"/>
              <a:t>return </a:t>
            </a:r>
            <a:r>
              <a:rPr lang="en-US" altLang="zh-CN" dirty="0"/>
              <a:t>1</a:t>
            </a:r>
            <a:r>
              <a:rPr lang="zh-CN" altLang="zh-CN" dirty="0"/>
              <a:t>;</a:t>
            </a:r>
          </a:p>
          <a:p>
            <a:pPr marL="174625" indent="1588" eaLnBrk="1" hangingPunct="1">
              <a:buFont typeface="Wingdings" pitchFamily="2" charset="2"/>
              <a:buNone/>
            </a:pPr>
            <a:r>
              <a:rPr lang="zh-CN" altLang="zh-CN" dirty="0"/>
              <a:t>	if(T&lt;0 || n&lt;1)</a:t>
            </a:r>
            <a:r>
              <a:rPr lang="zh-CN" altLang="en-US" dirty="0"/>
              <a:t> </a:t>
            </a:r>
            <a:r>
              <a:rPr lang="zh-CN" altLang="zh-CN" dirty="0"/>
              <a:t>return 0;</a:t>
            </a:r>
          </a:p>
          <a:p>
            <a:pPr marL="174625" indent="1588" eaLnBrk="1" hangingPunct="1">
              <a:buNone/>
            </a:pPr>
            <a:r>
              <a:rPr lang="zh-CN" altLang="zh-CN" dirty="0">
                <a:solidFill>
                  <a:schemeClr val="hlink"/>
                </a:solidFill>
              </a:rPr>
              <a:t>	if(Knapsack(T-w</a:t>
            </a:r>
            <a:r>
              <a:rPr lang="zh-CN" altLang="zh-CN" baseline="-25000" dirty="0">
                <a:solidFill>
                  <a:schemeClr val="hlink"/>
                </a:solidFill>
              </a:rPr>
              <a:t>n</a:t>
            </a:r>
            <a:r>
              <a:rPr lang="en-US" altLang="zh-CN" dirty="0">
                <a:solidFill>
                  <a:schemeClr val="hlink"/>
                </a:solidFill>
              </a:rPr>
              <a:t>, </a:t>
            </a:r>
            <a:r>
              <a:rPr lang="zh-CN" altLang="zh-CN" dirty="0">
                <a:solidFill>
                  <a:schemeClr val="hlink"/>
                </a:solidFill>
              </a:rPr>
              <a:t>n-1)=1)</a:t>
            </a:r>
            <a:endParaRPr lang="en-US" altLang="zh-CN" dirty="0">
              <a:solidFill>
                <a:schemeClr val="hlink"/>
              </a:solidFill>
            </a:endParaRPr>
          </a:p>
          <a:p>
            <a:pPr marL="174625" indent="1588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chemeClr val="hlink"/>
                </a:solidFill>
              </a:rPr>
              <a:t>	</a:t>
            </a:r>
            <a:r>
              <a:rPr lang="zh-CN" altLang="zh-CN" dirty="0">
                <a:solidFill>
                  <a:schemeClr val="hlink"/>
                </a:solidFill>
              </a:rPr>
              <a:t>{</a:t>
            </a:r>
            <a:r>
              <a:rPr lang="zh-CN" altLang="en-US" dirty="0">
                <a:solidFill>
                  <a:schemeClr val="hlink"/>
                </a:solidFill>
              </a:rPr>
              <a:t> </a:t>
            </a:r>
            <a:r>
              <a:rPr lang="zh-CN" altLang="zh-CN" dirty="0">
                <a:solidFill>
                  <a:schemeClr val="hlink"/>
                </a:solidFill>
              </a:rPr>
              <a:t>printf</a:t>
            </a:r>
            <a:r>
              <a:rPr lang="en-US" altLang="zh-CN" dirty="0">
                <a:solidFill>
                  <a:schemeClr val="hlink"/>
                </a:solidFill>
              </a:rPr>
              <a:t>(</a:t>
            </a:r>
            <a:r>
              <a:rPr lang="zh-CN" altLang="zh-CN" dirty="0">
                <a:solidFill>
                  <a:schemeClr val="hlink"/>
                </a:solidFill>
              </a:rPr>
              <a:t>w</a:t>
            </a:r>
            <a:r>
              <a:rPr lang="zh-CN" altLang="zh-CN" baseline="-25000" dirty="0">
                <a:solidFill>
                  <a:schemeClr val="hlink"/>
                </a:solidFill>
              </a:rPr>
              <a:t>n</a:t>
            </a:r>
            <a:r>
              <a:rPr lang="en-US" altLang="zh-CN" dirty="0">
                <a:solidFill>
                  <a:schemeClr val="hlink"/>
                </a:solidFill>
              </a:rPr>
              <a:t>);</a:t>
            </a:r>
            <a:r>
              <a:rPr lang="zh-CN" altLang="en-US" dirty="0">
                <a:solidFill>
                  <a:schemeClr val="hlink"/>
                </a:solidFill>
              </a:rPr>
              <a:t> </a:t>
            </a:r>
            <a:r>
              <a:rPr lang="zh-CN" altLang="zh-CN" dirty="0">
                <a:solidFill>
                  <a:schemeClr val="hlink"/>
                </a:solidFill>
              </a:rPr>
              <a:t>return 1;</a:t>
            </a:r>
            <a:r>
              <a:rPr lang="zh-CN" altLang="en-US" dirty="0">
                <a:solidFill>
                  <a:schemeClr val="hlink"/>
                </a:solidFill>
              </a:rPr>
              <a:t> </a:t>
            </a:r>
            <a:r>
              <a:rPr lang="zh-CN" altLang="zh-CN" dirty="0">
                <a:solidFill>
                  <a:schemeClr val="hlink"/>
                </a:solidFill>
              </a:rPr>
              <a:t>}</a:t>
            </a:r>
            <a:endParaRPr lang="en-US" altLang="zh-CN" dirty="0">
              <a:solidFill>
                <a:schemeClr val="hlink"/>
              </a:solidFill>
            </a:endParaRPr>
          </a:p>
          <a:p>
            <a:pPr marL="174625" indent="1588" eaLnBrk="1" hangingPunct="1"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zh-CN" altLang="zh-CN" dirty="0"/>
              <a:t>return</a:t>
            </a:r>
            <a:r>
              <a:rPr lang="zh-CN" altLang="en-US" dirty="0"/>
              <a:t> </a:t>
            </a:r>
            <a:r>
              <a:rPr lang="zh-CN" altLang="zh-CN" dirty="0"/>
              <a:t>Knapsack(n-1,</a:t>
            </a:r>
            <a:r>
              <a:rPr lang="zh-CN" altLang="en-US" dirty="0"/>
              <a:t> </a:t>
            </a:r>
            <a:r>
              <a:rPr lang="zh-CN" altLang="zh-CN" dirty="0"/>
              <a:t>T);</a:t>
            </a:r>
          </a:p>
          <a:p>
            <a:pPr marL="174625" indent="1588" eaLnBrk="1" hangingPunct="1">
              <a:buFont typeface="Wingdings" pitchFamily="2" charset="2"/>
              <a:buNone/>
            </a:pPr>
            <a:r>
              <a:rPr lang="zh-CN" altLang="zh-CN" dirty="0"/>
              <a:t>} </a:t>
            </a:r>
            <a:r>
              <a:rPr lang="zh-CN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 </a:t>
            </a:r>
            <a:r>
              <a:rPr lang="zh-CN" altLang="zh-CN" dirty="0">
                <a:solidFill>
                  <a:srgbClr val="008000"/>
                </a:solidFill>
              </a:rPr>
              <a:t>Knapsack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17613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089D265-4894-4122-85C3-FD8F6EC70794}" type="slidenum">
              <a:rPr lang="zh-CN" altLang="en-US" smtClean="0">
                <a:ea typeface="宋体" charset="-122"/>
              </a:rPr>
              <a:pPr/>
              <a:t>135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6772109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eaLnBrk="1" hangingPunct="1"/>
            <a:r>
              <a:rPr lang="zh-CN" altLang="en-US"/>
              <a:t>背包问题的另一种解法</a:t>
            </a:r>
            <a:endParaRPr lang="en-US" altLang="zh-CN"/>
          </a:p>
        </p:txBody>
      </p:sp>
      <p:sp>
        <p:nvSpPr>
          <p:cNvPr id="35" name="内容占位符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>
                <a:solidFill>
                  <a:srgbClr val="006600"/>
                </a:solidFill>
              </a:rPr>
              <a:t>例</a:t>
            </a:r>
            <a:r>
              <a:rPr lang="en-US" altLang="zh-CN" dirty="0">
                <a:solidFill>
                  <a:srgbClr val="006600"/>
                </a:solidFill>
              </a:rPr>
              <a:t>2-16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177155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E36A903-5752-47DA-8442-D1617ADB0753}" type="slidenum">
              <a:rPr lang="zh-CN" altLang="en-US" smtClean="0">
                <a:ea typeface="宋体" charset="-122"/>
              </a:rPr>
              <a:pPr/>
              <a:t>136</a:t>
            </a:fld>
            <a:endParaRPr lang="en-US" altLang="zh-CN">
              <a:ea typeface="宋体" charset="-122"/>
            </a:endParaRPr>
          </a:p>
        </p:txBody>
      </p:sp>
      <p:grpSp>
        <p:nvGrpSpPr>
          <p:cNvPr id="177156" name="组合 51"/>
          <p:cNvGrpSpPr>
            <a:grpSpLocks/>
          </p:cNvGrpSpPr>
          <p:nvPr/>
        </p:nvGrpSpPr>
        <p:grpSpPr bwMode="auto">
          <a:xfrm>
            <a:off x="2262212" y="1643050"/>
            <a:ext cx="5999100" cy="4467225"/>
            <a:chOff x="2214545" y="1426488"/>
            <a:chExt cx="5999890" cy="4468528"/>
          </a:xfrm>
        </p:grpSpPr>
        <p:sp>
          <p:nvSpPr>
            <p:cNvPr id="6" name="矩形 5"/>
            <p:cNvSpPr/>
            <p:nvPr/>
          </p:nvSpPr>
          <p:spPr>
            <a:xfrm>
              <a:off x="2214545" y="1713909"/>
              <a:ext cx="5118773" cy="9289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>
                <a:defRPr/>
              </a:pPr>
              <a:r>
                <a:rPr lang="zh-CN" altLang="en-US" sz="20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设置初值</a:t>
              </a:r>
              <a:r>
                <a:rPr lang="en-US" altLang="zh-CN" sz="20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: n0</a:t>
              </a:r>
              <a:r>
                <a:rPr lang="zh-CN" altLang="en-US" sz="20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已处理的物件数</a:t>
              </a:r>
              <a:r>
                <a:rPr lang="en-US" altLang="zh-CN" sz="20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, </a:t>
              </a:r>
              <a:r>
                <a:rPr lang="en-US" altLang="zh-CN" sz="2000" b="1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lang="zh-CN" altLang="en-US" sz="20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当前处理的物件号</a:t>
              </a:r>
              <a:r>
                <a:rPr lang="en-US" altLang="zh-CN" sz="20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, j</a:t>
              </a:r>
              <a:r>
                <a:rPr lang="zh-CN" altLang="en-US" sz="20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已放入背包的物件数</a:t>
              </a:r>
              <a:r>
                <a:rPr lang="en-US" altLang="zh-CN" sz="20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, k0</a:t>
              </a:r>
              <a:r>
                <a:rPr lang="zh-CN" altLang="en-US" sz="20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已找到解的组数</a:t>
              </a:r>
              <a:r>
                <a:rPr lang="en-US" altLang="zh-CN" sz="20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, min1</a:t>
              </a:r>
              <a:r>
                <a:rPr lang="zh-CN" altLang="en-US" sz="20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背包的最小剩余容积</a:t>
              </a:r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16200000" flipH="1">
              <a:off x="4499236" y="1569405"/>
              <a:ext cx="287421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endCxn id="10" idx="0"/>
            </p:cNvCxnSpPr>
            <p:nvPr/>
          </p:nvCxnSpPr>
          <p:spPr>
            <a:xfrm rot="5400000">
              <a:off x="4480975" y="2800870"/>
              <a:ext cx="319181" cy="63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菱形 9"/>
            <p:cNvSpPr/>
            <p:nvPr/>
          </p:nvSpPr>
          <p:spPr>
            <a:xfrm>
              <a:off x="4059464" y="2963636"/>
              <a:ext cx="1155852" cy="357291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altLang="zh-CN" sz="2000" b="1" dirty="0">
                  <a:solidFill>
                    <a:schemeClr val="tx1"/>
                  </a:solidFill>
                </a:rPr>
                <a:t>n0&lt;n?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714931" y="3500368"/>
              <a:ext cx="1957178" cy="28583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zh-CN" altLang="en-US" sz="20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处理第</a:t>
              </a:r>
              <a:r>
                <a:rPr lang="en-US" altLang="zh-CN" sz="2000" b="1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lang="zh-CN" altLang="en-US" sz="20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个物件</a:t>
              </a:r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16200000" flipH="1">
              <a:off x="4553227" y="3409853"/>
              <a:ext cx="17944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2929015" y="3965640"/>
              <a:ext cx="3613252" cy="28583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zh-CN" altLang="en-US" sz="20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更新背包的最小剩余容积</a:t>
              </a:r>
              <a:r>
                <a:rPr lang="en-US" altLang="zh-CN" sz="20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min1</a:t>
              </a:r>
              <a:endParaRPr lang="zh-CN" altLang="en-US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rot="16200000" flipH="1">
              <a:off x="4553227" y="3875127"/>
              <a:ext cx="17943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rot="5400000">
              <a:off x="4563547" y="4341194"/>
              <a:ext cx="181028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菱形 19"/>
            <p:cNvSpPr/>
            <p:nvPr/>
          </p:nvSpPr>
          <p:spPr>
            <a:xfrm>
              <a:off x="4072166" y="4429326"/>
              <a:ext cx="1154264" cy="357292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altLang="zh-CN" sz="2000" b="1" dirty="0">
                  <a:solidFill>
                    <a:schemeClr val="tx1"/>
                  </a:solidFill>
                </a:rPr>
                <a:t>T=0?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429656" y="4465849"/>
              <a:ext cx="1554034" cy="29377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zh-CN" altLang="en-US" sz="20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输出一组解</a:t>
              </a:r>
            </a:p>
          </p:txBody>
        </p:sp>
        <p:cxnSp>
          <p:nvCxnSpPr>
            <p:cNvPr id="22" name="直接箭头连接符 21"/>
            <p:cNvCxnSpPr/>
            <p:nvPr/>
          </p:nvCxnSpPr>
          <p:spPr>
            <a:xfrm rot="16200000" flipH="1">
              <a:off x="5329631" y="4518266"/>
              <a:ext cx="0" cy="1809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3572037" y="5000992"/>
              <a:ext cx="2308466" cy="28583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zh-CN" altLang="en-US" sz="20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回溯：找另一组解</a:t>
              </a:r>
            </a:p>
          </p:txBody>
        </p:sp>
        <p:cxnSp>
          <p:nvCxnSpPr>
            <p:cNvPr id="24" name="直接箭头连接符 23"/>
            <p:cNvCxnSpPr/>
            <p:nvPr/>
          </p:nvCxnSpPr>
          <p:spPr>
            <a:xfrm rot="16200000" flipH="1">
              <a:off x="4557193" y="4890629"/>
              <a:ext cx="219139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4667556" y="4858076"/>
              <a:ext cx="1498797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rot="5400000">
              <a:off x="6121891" y="4805673"/>
              <a:ext cx="90513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173" name="TextBox 28"/>
            <p:cNvSpPr txBox="1">
              <a:spLocks noChangeArrowheads="1"/>
            </p:cNvSpPr>
            <p:nvPr/>
          </p:nvSpPr>
          <p:spPr bwMode="auto">
            <a:xfrm>
              <a:off x="5214942" y="4357694"/>
              <a:ext cx="14287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1600"/>
                <a:t>Y</a:t>
              </a:r>
              <a:endParaRPr lang="zh-CN" altLang="en-US" sz="1600"/>
            </a:p>
          </p:txBody>
        </p:sp>
        <p:sp>
          <p:nvSpPr>
            <p:cNvPr id="177174" name="TextBox 29"/>
            <p:cNvSpPr txBox="1">
              <a:spLocks noChangeArrowheads="1"/>
            </p:cNvSpPr>
            <p:nvPr/>
          </p:nvSpPr>
          <p:spPr bwMode="auto">
            <a:xfrm>
              <a:off x="4429124" y="4762876"/>
              <a:ext cx="14287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1600"/>
                <a:t>N</a:t>
              </a:r>
              <a:endParaRPr lang="zh-CN" altLang="en-US" sz="1600"/>
            </a:p>
          </p:txBody>
        </p:sp>
        <p:sp>
          <p:nvSpPr>
            <p:cNvPr id="177175" name="TextBox 30"/>
            <p:cNvSpPr txBox="1">
              <a:spLocks noChangeArrowheads="1"/>
            </p:cNvSpPr>
            <p:nvPr/>
          </p:nvSpPr>
          <p:spPr bwMode="auto">
            <a:xfrm>
              <a:off x="4714876" y="3277663"/>
              <a:ext cx="14287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1600"/>
                <a:t>Y</a:t>
              </a:r>
              <a:endParaRPr lang="zh-CN" altLang="en-US" sz="16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5905969" y="5429742"/>
              <a:ext cx="2308466" cy="28583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zh-CN" altLang="en-US" sz="20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无解的输出信息</a:t>
              </a:r>
            </a:p>
          </p:txBody>
        </p:sp>
        <p:cxnSp>
          <p:nvCxnSpPr>
            <p:cNvPr id="33" name="直接箭头连接符 32"/>
            <p:cNvCxnSpPr/>
            <p:nvPr/>
          </p:nvCxnSpPr>
          <p:spPr>
            <a:xfrm rot="16200000" flipH="1">
              <a:off x="4558782" y="5392426"/>
              <a:ext cx="215963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rot="16200000" flipH="1">
              <a:off x="5858155" y="4286409"/>
              <a:ext cx="22866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5215316" y="3143076"/>
              <a:ext cx="17829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flipV="1">
              <a:off x="2786121" y="5512316"/>
              <a:ext cx="18719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rot="16200000" flipH="1">
              <a:off x="1435558" y="4150638"/>
              <a:ext cx="27011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2786121" y="2785784"/>
              <a:ext cx="18544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183" name="TextBox 49"/>
            <p:cNvSpPr txBox="1">
              <a:spLocks noChangeArrowheads="1"/>
            </p:cNvSpPr>
            <p:nvPr/>
          </p:nvSpPr>
          <p:spPr bwMode="auto">
            <a:xfrm>
              <a:off x="5357818" y="2897027"/>
              <a:ext cx="14287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1600"/>
                <a:t>N</a:t>
              </a:r>
              <a:endParaRPr lang="zh-CN" altLang="en-US" sz="1600"/>
            </a:p>
          </p:txBody>
        </p:sp>
        <p:cxnSp>
          <p:nvCxnSpPr>
            <p:cNvPr id="51" name="直接箭头连接符 50"/>
            <p:cNvCxnSpPr/>
            <p:nvPr/>
          </p:nvCxnSpPr>
          <p:spPr>
            <a:xfrm rot="16200000" flipH="1">
              <a:off x="6911769" y="5805296"/>
              <a:ext cx="1794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1431899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标题 7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dirty="0"/>
              <a:t>线性表逆置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marL="450850" indent="-450850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</a:rPr>
              <a:t>例</a:t>
            </a:r>
            <a:r>
              <a:rPr lang="en-US" altLang="zh-CN" dirty="0">
                <a:solidFill>
                  <a:srgbClr val="008000"/>
                </a:solidFill>
              </a:rPr>
              <a:t>2-17 </a:t>
            </a:r>
            <a:r>
              <a:rPr lang="zh-CN" altLang="en-US" dirty="0"/>
              <a:t> 设计算法</a:t>
            </a:r>
            <a:r>
              <a:rPr lang="en-US" altLang="zh-CN" dirty="0"/>
              <a:t>, </a:t>
            </a:r>
            <a:r>
              <a:rPr lang="zh-CN" altLang="en-US" dirty="0"/>
              <a:t>将线性表</a:t>
            </a:r>
            <a:r>
              <a:rPr lang="en-US" altLang="zh-CN" dirty="0"/>
              <a:t>L</a:t>
            </a:r>
            <a:r>
              <a:rPr lang="zh-CN" altLang="en-US" dirty="0"/>
              <a:t>的数据元素逆置。</a:t>
            </a:r>
            <a:endParaRPr lang="en-US" altLang="zh-CN" dirty="0"/>
          </a:p>
          <a:p>
            <a:pPr marL="450850" indent="-450850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(1) </a:t>
            </a:r>
            <a:r>
              <a:rPr lang="zh-CN" altLang="en-US" dirty="0"/>
              <a:t>顺序表：利用随机存取特点，将相对应的“头”和“尾”交换位置。</a:t>
            </a:r>
            <a:endParaRPr lang="en-US" altLang="zh-CN" dirty="0"/>
          </a:p>
        </p:txBody>
      </p:sp>
      <p:sp>
        <p:nvSpPr>
          <p:cNvPr id="23347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FC0D812-E566-46EC-AD2E-CC51B666537C}" type="slidenum">
              <a:rPr lang="zh-CN" altLang="en-US" smtClean="0">
                <a:ea typeface="宋体" charset="-122"/>
              </a:rPr>
              <a:pPr/>
              <a:t>137</a:t>
            </a:fld>
            <a:endParaRPr lang="en-US" altLang="zh-CN">
              <a:ea typeface="宋体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00375" y="4000500"/>
            <a:ext cx="3500438" cy="1357313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zh-CN" sz="2800" b="1" dirty="0" err="1">
                <a:solidFill>
                  <a:schemeClr val="tx1"/>
                </a:solidFill>
              </a:rPr>
              <a:t>i</a:t>
            </a:r>
            <a:r>
              <a:rPr lang="en-US" altLang="zh-CN" sz="2800" b="1" dirty="0">
                <a:solidFill>
                  <a:schemeClr val="tx1"/>
                </a:solidFill>
              </a:rPr>
              <a:t> = 1, …, n/2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52825" y="4714875"/>
            <a:ext cx="2947988" cy="642938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tx1"/>
                </a:solidFill>
              </a:rPr>
              <a:t>L[</a:t>
            </a:r>
            <a:r>
              <a:rPr lang="en-US" altLang="zh-CN" sz="2800" b="1" dirty="0" err="1">
                <a:solidFill>
                  <a:schemeClr val="tx1"/>
                </a:solidFill>
              </a:rPr>
              <a:t>i</a:t>
            </a:r>
            <a:r>
              <a:rPr lang="en-US" altLang="zh-CN" sz="2800" b="1" dirty="0">
                <a:solidFill>
                  <a:schemeClr val="tx1"/>
                </a:solidFill>
              </a:rPr>
              <a:t>] </a:t>
            </a:r>
            <a:r>
              <a:rPr lang="en-US" altLang="zh-CN" sz="2800" b="1" dirty="0">
                <a:solidFill>
                  <a:schemeClr val="tx1"/>
                </a:solidFill>
                <a:sym typeface="Wingdings" pitchFamily="2" charset="2"/>
              </a:rPr>
              <a:t></a:t>
            </a:r>
            <a:r>
              <a:rPr lang="en-US" altLang="zh-CN" sz="2800" b="1" dirty="0">
                <a:solidFill>
                  <a:schemeClr val="tx1"/>
                </a:solidFill>
              </a:rPr>
              <a:t> L[n-i+1]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标题 6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dirty="0"/>
              <a:t>线性表逆置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marL="450850" indent="-450850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8000"/>
                </a:solidFill>
              </a:rPr>
              <a:t>(2) </a:t>
            </a:r>
            <a:r>
              <a:rPr lang="zh-CN" altLang="en-US"/>
              <a:t>链表：在访问过程中，将指针“逆置”。</a:t>
            </a:r>
            <a:endParaRPr lang="en-US" altLang="zh-CN"/>
          </a:p>
        </p:txBody>
      </p:sp>
      <p:sp>
        <p:nvSpPr>
          <p:cNvPr id="23450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76490FF-F131-4ADC-A811-60E77E44AFB8}" type="slidenum">
              <a:rPr lang="zh-CN" altLang="en-US" smtClean="0">
                <a:ea typeface="宋体" charset="-122"/>
              </a:rPr>
              <a:pPr/>
              <a:t>138</a:t>
            </a:fld>
            <a:endParaRPr lang="en-US" altLang="zh-CN">
              <a:ea typeface="宋体" charset="-122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589338" y="3130550"/>
            <a:ext cx="360362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arrow" w="lg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34502" name="Group 5"/>
          <p:cNvGrpSpPr>
            <a:grpSpLocks/>
          </p:cNvGrpSpPr>
          <p:nvPr/>
        </p:nvGrpSpPr>
        <p:grpSpPr bwMode="auto">
          <a:xfrm>
            <a:off x="1216025" y="2774950"/>
            <a:ext cx="1355725" cy="647700"/>
            <a:chOff x="736" y="2886"/>
            <a:chExt cx="1009" cy="408"/>
          </a:xfrm>
        </p:grpSpPr>
        <p:grpSp>
          <p:nvGrpSpPr>
            <p:cNvPr id="234556" name="Group 6"/>
            <p:cNvGrpSpPr>
              <a:grpSpLocks/>
            </p:cNvGrpSpPr>
            <p:nvPr/>
          </p:nvGrpSpPr>
          <p:grpSpPr bwMode="auto">
            <a:xfrm>
              <a:off x="1110" y="2886"/>
              <a:ext cx="635" cy="408"/>
              <a:chOff x="1474" y="3068"/>
              <a:chExt cx="726" cy="318"/>
            </a:xfrm>
          </p:grpSpPr>
          <p:sp>
            <p:nvSpPr>
              <p:cNvPr id="234558" name="Rectangle 7"/>
              <p:cNvSpPr>
                <a:spLocks noChangeArrowheads="1"/>
              </p:cNvSpPr>
              <p:nvPr/>
            </p:nvSpPr>
            <p:spPr bwMode="auto">
              <a:xfrm>
                <a:off x="1474" y="3068"/>
                <a:ext cx="453" cy="318"/>
              </a:xfrm>
              <a:prstGeom prst="rect">
                <a:avLst/>
              </a:prstGeom>
              <a:solidFill>
                <a:schemeClr val="bg2">
                  <a:alpha val="59999"/>
                </a:schemeClr>
              </a:solidFill>
              <a:ln w="6350" algn="ctr">
                <a:solidFill>
                  <a:schemeClr val="tx1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pPr algn="ctr"/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234559" name="Rectangle 8"/>
              <p:cNvSpPr>
                <a:spLocks noChangeArrowheads="1"/>
              </p:cNvSpPr>
              <p:nvPr/>
            </p:nvSpPr>
            <p:spPr bwMode="auto">
              <a:xfrm>
                <a:off x="1927" y="3068"/>
                <a:ext cx="273" cy="318"/>
              </a:xfrm>
              <a:prstGeom prst="rect">
                <a:avLst/>
              </a:prstGeom>
              <a:noFill/>
              <a:ln w="6350" algn="ctr">
                <a:solidFill>
                  <a:schemeClr val="tx1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pPr algn="ctr"/>
                <a:endParaRPr lang="en-US" altLang="zh-CN" sz="3200" b="1">
                  <a:ea typeface="华文新魏" pitchFamily="2" charset="-122"/>
                  <a:sym typeface="Symbol" pitchFamily="18" charset="2"/>
                </a:endParaRPr>
              </a:p>
            </p:txBody>
          </p:sp>
        </p:grpSp>
        <p:sp>
          <p:nvSpPr>
            <p:cNvPr id="234557" name="Text Box 9"/>
            <p:cNvSpPr txBox="1">
              <a:spLocks noChangeArrowheads="1"/>
            </p:cNvSpPr>
            <p:nvPr/>
          </p:nvSpPr>
          <p:spPr bwMode="auto">
            <a:xfrm>
              <a:off x="736" y="2955"/>
              <a:ext cx="408" cy="269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 type="none" w="sm" len="lg"/>
            </a:ln>
          </p:spPr>
          <p:txBody>
            <a:bodyPr lIns="0" tIns="0" rIns="0" bIns="0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</a:rPr>
                <a:t>L</a:t>
              </a:r>
              <a:r>
                <a:rPr lang="en-US" altLang="zh-CN" sz="2400" b="1">
                  <a:solidFill>
                    <a:srgbClr val="008000"/>
                  </a:solidFill>
                  <a:latin typeface="Times New Roman" pitchFamily="18" charset="0"/>
                  <a:sym typeface="Wingdings" pitchFamily="2" charset="2"/>
                </a:rPr>
                <a:t></a:t>
              </a:r>
            </a:p>
          </p:txBody>
        </p:sp>
      </p:grpSp>
      <p:grpSp>
        <p:nvGrpSpPr>
          <p:cNvPr id="234503" name="Group 10"/>
          <p:cNvGrpSpPr>
            <a:grpSpLocks/>
          </p:cNvGrpSpPr>
          <p:nvPr/>
        </p:nvGrpSpPr>
        <p:grpSpPr bwMode="auto">
          <a:xfrm>
            <a:off x="2859088" y="2773363"/>
            <a:ext cx="825500" cy="647700"/>
            <a:chOff x="1474" y="3068"/>
            <a:chExt cx="726" cy="318"/>
          </a:xfrm>
        </p:grpSpPr>
        <p:sp>
          <p:nvSpPr>
            <p:cNvPr id="234554" name="Rectangle 11"/>
            <p:cNvSpPr>
              <a:spLocks noChangeArrowheads="1"/>
            </p:cNvSpPr>
            <p:nvPr/>
          </p:nvSpPr>
          <p:spPr bwMode="auto">
            <a:xfrm>
              <a:off x="1474" y="3068"/>
              <a:ext cx="45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a</a:t>
              </a:r>
              <a:r>
                <a:rPr lang="en-US" altLang="zh-CN" sz="2800" b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4555" name="Rectangle 12"/>
            <p:cNvSpPr>
              <a:spLocks noChangeArrowheads="1"/>
            </p:cNvSpPr>
            <p:nvPr/>
          </p:nvSpPr>
          <p:spPr bwMode="auto">
            <a:xfrm>
              <a:off x="1927" y="3068"/>
              <a:ext cx="27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endParaRPr lang="en-US" altLang="zh-CN" sz="3200" b="1">
                <a:ea typeface="华文新魏" pitchFamily="2" charset="-122"/>
                <a:sym typeface="Symbol" pitchFamily="18" charset="2"/>
              </a:endParaRPr>
            </a:p>
          </p:txBody>
        </p:sp>
      </p:grpSp>
      <p:grpSp>
        <p:nvGrpSpPr>
          <p:cNvPr id="234504" name="Group 13"/>
          <p:cNvGrpSpPr>
            <a:grpSpLocks/>
          </p:cNvGrpSpPr>
          <p:nvPr/>
        </p:nvGrpSpPr>
        <p:grpSpPr bwMode="auto">
          <a:xfrm>
            <a:off x="3943350" y="2773363"/>
            <a:ext cx="742950" cy="647700"/>
            <a:chOff x="1474" y="3068"/>
            <a:chExt cx="726" cy="318"/>
          </a:xfrm>
        </p:grpSpPr>
        <p:sp>
          <p:nvSpPr>
            <p:cNvPr id="234552" name="Rectangle 14"/>
            <p:cNvSpPr>
              <a:spLocks noChangeArrowheads="1"/>
            </p:cNvSpPr>
            <p:nvPr/>
          </p:nvSpPr>
          <p:spPr bwMode="auto">
            <a:xfrm>
              <a:off x="1474" y="3068"/>
              <a:ext cx="45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a</a:t>
              </a:r>
              <a:r>
                <a:rPr lang="en-US" altLang="zh-CN" sz="2800" b="1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4553" name="Rectangle 15"/>
            <p:cNvSpPr>
              <a:spLocks noChangeArrowheads="1"/>
            </p:cNvSpPr>
            <p:nvPr/>
          </p:nvSpPr>
          <p:spPr bwMode="auto">
            <a:xfrm>
              <a:off x="1927" y="3068"/>
              <a:ext cx="27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endParaRPr lang="en-US" altLang="zh-CN" sz="3200" b="1">
                <a:ea typeface="华文新魏" pitchFamily="2" charset="-122"/>
                <a:sym typeface="Symbol" pitchFamily="18" charset="2"/>
              </a:endParaRPr>
            </a:p>
          </p:txBody>
        </p:sp>
      </p:grpSp>
      <p:grpSp>
        <p:nvGrpSpPr>
          <p:cNvPr id="234505" name="Group 16"/>
          <p:cNvGrpSpPr>
            <a:grpSpLocks/>
          </p:cNvGrpSpPr>
          <p:nvPr/>
        </p:nvGrpSpPr>
        <p:grpSpPr bwMode="auto">
          <a:xfrm>
            <a:off x="7143750" y="2773363"/>
            <a:ext cx="785813" cy="647700"/>
            <a:chOff x="1474" y="3068"/>
            <a:chExt cx="726" cy="318"/>
          </a:xfrm>
        </p:grpSpPr>
        <p:sp>
          <p:nvSpPr>
            <p:cNvPr id="234550" name="Rectangle 17"/>
            <p:cNvSpPr>
              <a:spLocks noChangeArrowheads="1"/>
            </p:cNvSpPr>
            <p:nvPr/>
          </p:nvSpPr>
          <p:spPr bwMode="auto">
            <a:xfrm>
              <a:off x="1474" y="3068"/>
              <a:ext cx="45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a</a:t>
              </a:r>
              <a:r>
                <a:rPr lang="en-US" altLang="zh-CN" sz="2800" b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234551" name="Rectangle 18"/>
            <p:cNvSpPr>
              <a:spLocks noChangeArrowheads="1"/>
            </p:cNvSpPr>
            <p:nvPr/>
          </p:nvSpPr>
          <p:spPr bwMode="auto">
            <a:xfrm>
              <a:off x="1927" y="3068"/>
              <a:ext cx="27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r>
                <a:rPr lang="en-US" altLang="zh-CN" sz="3200" b="1">
                  <a:latin typeface="Times New Roman" pitchFamily="18" charset="0"/>
                  <a:sym typeface="Symbol" pitchFamily="18" charset="2"/>
                </a:rPr>
                <a:t></a:t>
              </a:r>
            </a:p>
          </p:txBody>
        </p:sp>
      </p:grpSp>
      <p:sp>
        <p:nvSpPr>
          <p:cNvPr id="40971" name="Line 19"/>
          <p:cNvSpPr>
            <a:spLocks noChangeShapeType="1"/>
          </p:cNvSpPr>
          <p:nvPr/>
        </p:nvSpPr>
        <p:spPr bwMode="auto">
          <a:xfrm>
            <a:off x="2503488" y="3130550"/>
            <a:ext cx="360362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arrow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2" name="Line 20"/>
          <p:cNvSpPr>
            <a:spLocks noChangeShapeType="1"/>
          </p:cNvSpPr>
          <p:nvPr/>
        </p:nvSpPr>
        <p:spPr bwMode="auto">
          <a:xfrm>
            <a:off x="4600575" y="3130550"/>
            <a:ext cx="360363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arrow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3" name="Line 21"/>
          <p:cNvSpPr>
            <a:spLocks noChangeShapeType="1"/>
          </p:cNvSpPr>
          <p:nvPr/>
        </p:nvSpPr>
        <p:spPr bwMode="auto">
          <a:xfrm>
            <a:off x="6786563" y="3133725"/>
            <a:ext cx="360362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arrow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4509" name="Text Box 22"/>
          <p:cNvSpPr txBox="1">
            <a:spLocks noChangeArrowheads="1"/>
          </p:cNvSpPr>
          <p:nvPr/>
        </p:nvSpPr>
        <p:spPr bwMode="auto">
          <a:xfrm>
            <a:off x="5014913" y="2774950"/>
            <a:ext cx="360362" cy="487363"/>
          </a:xfrm>
          <a:prstGeom prst="rect">
            <a:avLst/>
          </a:prstGeom>
          <a:noFill/>
          <a:ln w="6350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zh-CN" sz="3200" b="1">
                <a:sym typeface="Symbol" pitchFamily="18" charset="2"/>
              </a:rPr>
              <a:t>…</a:t>
            </a:r>
            <a:endParaRPr lang="zh-CN" altLang="en-US" sz="3200" b="1">
              <a:sym typeface="Symbol" pitchFamily="18" charset="2"/>
            </a:endParaRPr>
          </a:p>
        </p:txBody>
      </p:sp>
      <p:sp>
        <p:nvSpPr>
          <p:cNvPr id="40975" name="Line 4"/>
          <p:cNvSpPr>
            <a:spLocks noChangeShapeType="1"/>
          </p:cNvSpPr>
          <p:nvPr/>
        </p:nvSpPr>
        <p:spPr bwMode="auto">
          <a:xfrm>
            <a:off x="5503863" y="3136900"/>
            <a:ext cx="360362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arrow" w="lg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34511" name="Group 13"/>
          <p:cNvGrpSpPr>
            <a:grpSpLocks/>
          </p:cNvGrpSpPr>
          <p:nvPr/>
        </p:nvGrpSpPr>
        <p:grpSpPr bwMode="auto">
          <a:xfrm>
            <a:off x="5857875" y="2779713"/>
            <a:ext cx="1000125" cy="647700"/>
            <a:chOff x="1474" y="3068"/>
            <a:chExt cx="726" cy="318"/>
          </a:xfrm>
        </p:grpSpPr>
        <p:sp>
          <p:nvSpPr>
            <p:cNvPr id="234548" name="Rectangle 14"/>
            <p:cNvSpPr>
              <a:spLocks noChangeArrowheads="1"/>
            </p:cNvSpPr>
            <p:nvPr/>
          </p:nvSpPr>
          <p:spPr bwMode="auto">
            <a:xfrm>
              <a:off x="1474" y="3068"/>
              <a:ext cx="45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a</a:t>
              </a:r>
              <a:r>
                <a:rPr lang="en-US" altLang="zh-CN" sz="2800" b="1" baseline="-25000">
                  <a:latin typeface="Times New Roman" pitchFamily="18" charset="0"/>
                </a:rPr>
                <a:t>n-1</a:t>
              </a:r>
            </a:p>
          </p:txBody>
        </p:sp>
        <p:sp>
          <p:nvSpPr>
            <p:cNvPr id="234549" name="Rectangle 15"/>
            <p:cNvSpPr>
              <a:spLocks noChangeArrowheads="1"/>
            </p:cNvSpPr>
            <p:nvPr/>
          </p:nvSpPr>
          <p:spPr bwMode="auto">
            <a:xfrm>
              <a:off x="1927" y="3068"/>
              <a:ext cx="27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endParaRPr lang="en-US" altLang="zh-CN" sz="3200" b="1">
                <a:ea typeface="华文新魏" pitchFamily="2" charset="-122"/>
                <a:sym typeface="Symbol" pitchFamily="18" charset="2"/>
              </a:endParaRPr>
            </a:p>
          </p:txBody>
        </p:sp>
      </p:grpSp>
      <p:grpSp>
        <p:nvGrpSpPr>
          <p:cNvPr id="9" name="组合 40"/>
          <p:cNvGrpSpPr>
            <a:grpSpLocks/>
          </p:cNvGrpSpPr>
          <p:nvPr/>
        </p:nvGrpSpPr>
        <p:grpSpPr bwMode="auto">
          <a:xfrm>
            <a:off x="3071813" y="2039938"/>
            <a:ext cx="357187" cy="714375"/>
            <a:chOff x="214282" y="4286256"/>
            <a:chExt cx="357190" cy="714380"/>
          </a:xfrm>
        </p:grpSpPr>
        <p:sp>
          <p:nvSpPr>
            <p:cNvPr id="35" name="TextBox 34"/>
            <p:cNvSpPr txBox="1"/>
            <p:nvPr/>
          </p:nvSpPr>
          <p:spPr>
            <a:xfrm>
              <a:off x="214282" y="4286256"/>
              <a:ext cx="357190" cy="5238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latin typeface="+mn-lt"/>
                  <a:ea typeface="宋体" pitchFamily="2" charset="-122"/>
                </a:rPr>
                <a:t>p</a:t>
              </a:r>
              <a:endParaRPr lang="zh-CN" altLang="en-US" b="1" dirty="0">
                <a:latin typeface="+mn-lt"/>
                <a:ea typeface="宋体" pitchFamily="2" charset="-122"/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>
            <a:xfrm rot="16200000" flipH="1">
              <a:off x="-5590" y="4766478"/>
              <a:ext cx="468316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39"/>
          <p:cNvGrpSpPr>
            <a:grpSpLocks/>
          </p:cNvGrpSpPr>
          <p:nvPr/>
        </p:nvGrpSpPr>
        <p:grpSpPr bwMode="auto">
          <a:xfrm>
            <a:off x="4129088" y="2039938"/>
            <a:ext cx="357187" cy="714375"/>
            <a:chOff x="642910" y="4286256"/>
            <a:chExt cx="357190" cy="714380"/>
          </a:xfrm>
        </p:grpSpPr>
        <p:sp>
          <p:nvSpPr>
            <p:cNvPr id="36" name="TextBox 35"/>
            <p:cNvSpPr txBox="1"/>
            <p:nvPr/>
          </p:nvSpPr>
          <p:spPr>
            <a:xfrm>
              <a:off x="642910" y="4286256"/>
              <a:ext cx="357190" cy="5238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latin typeface="+mn-lt"/>
                  <a:ea typeface="宋体" pitchFamily="2" charset="-122"/>
                </a:rPr>
                <a:t>r</a:t>
              </a:r>
              <a:endParaRPr lang="zh-CN" altLang="en-US" b="1" dirty="0">
                <a:latin typeface="+mn-lt"/>
                <a:ea typeface="宋体" pitchFamily="2" charset="-122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 rot="16200000" flipH="1">
              <a:off x="435739" y="4766478"/>
              <a:ext cx="468316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357563" y="2898775"/>
            <a:ext cx="3571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Baskerville Old Face" pitchFamily="18" charset="0"/>
              </a:rPr>
              <a:t>^</a:t>
            </a:r>
            <a:endParaRPr lang="zh-CN" altLang="en-US" sz="2800" b="1">
              <a:latin typeface="Baskerville Old Face" pitchFamily="18" charset="0"/>
            </a:endParaRPr>
          </a:p>
        </p:txBody>
      </p:sp>
      <p:grpSp>
        <p:nvGrpSpPr>
          <p:cNvPr id="11" name="组合 45"/>
          <p:cNvGrpSpPr>
            <a:grpSpLocks/>
          </p:cNvGrpSpPr>
          <p:nvPr/>
        </p:nvGrpSpPr>
        <p:grpSpPr bwMode="auto">
          <a:xfrm>
            <a:off x="6072188" y="2054225"/>
            <a:ext cx="357187" cy="714375"/>
            <a:chOff x="214282" y="4286256"/>
            <a:chExt cx="357190" cy="714380"/>
          </a:xfrm>
        </p:grpSpPr>
        <p:sp>
          <p:nvSpPr>
            <p:cNvPr id="47" name="TextBox 46"/>
            <p:cNvSpPr txBox="1"/>
            <p:nvPr/>
          </p:nvSpPr>
          <p:spPr>
            <a:xfrm>
              <a:off x="214282" y="4286256"/>
              <a:ext cx="357190" cy="5238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latin typeface="+mn-lt"/>
                  <a:ea typeface="宋体" pitchFamily="2" charset="-122"/>
                </a:rPr>
                <a:t>p</a:t>
              </a:r>
              <a:endParaRPr lang="zh-CN" altLang="en-US" b="1" dirty="0">
                <a:latin typeface="+mn-lt"/>
                <a:ea typeface="宋体" pitchFamily="2" charset="-122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 rot="16200000" flipH="1">
              <a:off x="-5589" y="4766478"/>
              <a:ext cx="46831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48"/>
          <p:cNvGrpSpPr>
            <a:grpSpLocks/>
          </p:cNvGrpSpPr>
          <p:nvPr/>
        </p:nvGrpSpPr>
        <p:grpSpPr bwMode="auto">
          <a:xfrm>
            <a:off x="7358063" y="2039938"/>
            <a:ext cx="357187" cy="714375"/>
            <a:chOff x="642910" y="4286256"/>
            <a:chExt cx="357190" cy="714380"/>
          </a:xfrm>
        </p:grpSpPr>
        <p:sp>
          <p:nvSpPr>
            <p:cNvPr id="50" name="TextBox 49"/>
            <p:cNvSpPr txBox="1"/>
            <p:nvPr/>
          </p:nvSpPr>
          <p:spPr>
            <a:xfrm>
              <a:off x="642910" y="4286256"/>
              <a:ext cx="357190" cy="5238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latin typeface="+mn-lt"/>
                  <a:ea typeface="宋体" pitchFamily="2" charset="-122"/>
                </a:rPr>
                <a:t>r</a:t>
              </a:r>
              <a:endParaRPr lang="zh-CN" altLang="en-US" b="1" dirty="0">
                <a:latin typeface="+mn-lt"/>
                <a:ea typeface="宋体" pitchFamily="2" charset="-122"/>
              </a:endParaRPr>
            </a:p>
          </p:txBody>
        </p:sp>
        <p:cxnSp>
          <p:nvCxnSpPr>
            <p:cNvPr id="51" name="直接箭头连接符 50"/>
            <p:cNvCxnSpPr/>
            <p:nvPr/>
          </p:nvCxnSpPr>
          <p:spPr>
            <a:xfrm rot="16200000" flipH="1">
              <a:off x="435739" y="4766478"/>
              <a:ext cx="468316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985" name="Line 20"/>
          <p:cNvSpPr>
            <a:spLocks noChangeShapeType="1"/>
          </p:cNvSpPr>
          <p:nvPr/>
        </p:nvSpPr>
        <p:spPr bwMode="auto">
          <a:xfrm rot="10800000">
            <a:off x="4572000" y="3141663"/>
            <a:ext cx="360363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arrow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6" name="Line 20"/>
          <p:cNvSpPr>
            <a:spLocks noChangeShapeType="1"/>
          </p:cNvSpPr>
          <p:nvPr/>
        </p:nvSpPr>
        <p:spPr bwMode="auto">
          <a:xfrm rot="10800000">
            <a:off x="5500688" y="3141663"/>
            <a:ext cx="360362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arrow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7" name="Line 20"/>
          <p:cNvSpPr>
            <a:spLocks noChangeShapeType="1"/>
          </p:cNvSpPr>
          <p:nvPr/>
        </p:nvSpPr>
        <p:spPr bwMode="auto">
          <a:xfrm rot="10800000">
            <a:off x="6737350" y="3141663"/>
            <a:ext cx="360363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arrow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8" name="Line 19"/>
          <p:cNvSpPr>
            <a:spLocks noChangeShapeType="1"/>
          </p:cNvSpPr>
          <p:nvPr/>
        </p:nvSpPr>
        <p:spPr bwMode="auto">
          <a:xfrm flipV="1">
            <a:off x="2500313" y="3700463"/>
            <a:ext cx="5286375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Line 19"/>
          <p:cNvSpPr>
            <a:spLocks noChangeShapeType="1"/>
          </p:cNvSpPr>
          <p:nvPr/>
        </p:nvSpPr>
        <p:spPr bwMode="auto">
          <a:xfrm>
            <a:off x="2500313" y="3141663"/>
            <a:ext cx="0" cy="5715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7643813" y="2927350"/>
            <a:ext cx="28575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" name="Line 19"/>
          <p:cNvSpPr>
            <a:spLocks noChangeShapeType="1"/>
          </p:cNvSpPr>
          <p:nvPr/>
        </p:nvSpPr>
        <p:spPr bwMode="auto">
          <a:xfrm flipH="1">
            <a:off x="7786688" y="3143250"/>
            <a:ext cx="0" cy="5715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34524" name="组合 65"/>
          <p:cNvGrpSpPr>
            <a:grpSpLocks/>
          </p:cNvGrpSpPr>
          <p:nvPr/>
        </p:nvGrpSpPr>
        <p:grpSpPr bwMode="auto">
          <a:xfrm>
            <a:off x="1384300" y="4113213"/>
            <a:ext cx="6477000" cy="1673225"/>
            <a:chOff x="1384460" y="4041213"/>
            <a:chExt cx="6476498" cy="1673803"/>
          </a:xfrm>
        </p:grpSpPr>
        <p:sp>
          <p:nvSpPr>
            <p:cNvPr id="44" name="矩形 43"/>
            <p:cNvSpPr/>
            <p:nvPr/>
          </p:nvSpPr>
          <p:spPr bwMode="auto">
            <a:xfrm>
              <a:off x="1744795" y="4214310"/>
              <a:ext cx="1642935" cy="128631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>
                <a:defRPr/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p=L-&gt;next;</a:t>
              </a:r>
            </a:p>
            <a:p>
              <a:pPr>
                <a:defRPr/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r=p-&gt;next;</a:t>
              </a:r>
            </a:p>
            <a:p>
              <a:pPr>
                <a:defRPr/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p-&gt;next=0;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5857688" y="4285772"/>
              <a:ext cx="1642936" cy="14292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>
                <a:defRPr/>
              </a:pPr>
              <a:r>
                <a:rPr lang="pt-BR" altLang="zh-CN" sz="2400" b="1" dirty="0">
                  <a:solidFill>
                    <a:schemeClr val="tx1"/>
                  </a:solidFill>
                </a:rPr>
                <a:t>q=r;</a:t>
              </a:r>
            </a:p>
            <a:p>
              <a:pPr>
                <a:defRPr/>
              </a:pPr>
              <a:r>
                <a:rPr lang="pt-BR" altLang="zh-CN" sz="2400" b="1" dirty="0">
                  <a:solidFill>
                    <a:schemeClr val="tx1"/>
                  </a:solidFill>
                </a:rPr>
                <a:t>r=r-&gt;next;</a:t>
              </a:r>
            </a:p>
            <a:p>
              <a:pPr>
                <a:defRPr/>
              </a:pPr>
              <a:r>
                <a:rPr lang="pt-BR" altLang="zh-CN" sz="2400" b="1" dirty="0">
                  <a:solidFill>
                    <a:schemeClr val="tx1"/>
                  </a:solidFill>
                </a:rPr>
                <a:t>q-&gt;next=p;</a:t>
              </a:r>
            </a:p>
            <a:p>
              <a:pPr>
                <a:defRPr/>
              </a:pPr>
              <a:r>
                <a:rPr lang="pt-BR" altLang="zh-CN" sz="2400" b="1" dirty="0">
                  <a:solidFill>
                    <a:schemeClr val="tx1"/>
                  </a:solidFill>
                </a:rPr>
                <a:t>p=q;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3929026" y="5173491"/>
              <a:ext cx="1571503" cy="500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>
                <a:defRPr/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L-&gt;next=r;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菱形 56"/>
            <p:cNvSpPr/>
            <p:nvPr/>
          </p:nvSpPr>
          <p:spPr bwMode="auto">
            <a:xfrm>
              <a:off x="4173482" y="4285772"/>
              <a:ext cx="1041319" cy="571697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r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?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34530" name="Line 19"/>
            <p:cNvSpPr>
              <a:spLocks noChangeShapeType="1"/>
            </p:cNvSpPr>
            <p:nvPr/>
          </p:nvSpPr>
          <p:spPr bwMode="auto">
            <a:xfrm>
              <a:off x="3387718" y="4571997"/>
              <a:ext cx="8245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31" name="Line 19"/>
            <p:cNvSpPr>
              <a:spLocks noChangeShapeType="1"/>
            </p:cNvSpPr>
            <p:nvPr/>
          </p:nvSpPr>
          <p:spPr bwMode="auto">
            <a:xfrm flipV="1">
              <a:off x="5214941" y="4571998"/>
              <a:ext cx="64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32" name="Line 19"/>
            <p:cNvSpPr>
              <a:spLocks noChangeShapeType="1"/>
            </p:cNvSpPr>
            <p:nvPr/>
          </p:nvSpPr>
          <p:spPr bwMode="auto">
            <a:xfrm rot="5400000">
              <a:off x="4555886" y="5016749"/>
              <a:ext cx="2879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33" name="TextBox 58"/>
            <p:cNvSpPr txBox="1">
              <a:spLocks noChangeArrowheads="1"/>
            </p:cNvSpPr>
            <p:nvPr/>
          </p:nvSpPr>
          <p:spPr bwMode="auto">
            <a:xfrm>
              <a:off x="5214942" y="4214818"/>
              <a:ext cx="5715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008000"/>
                  </a:solidFill>
                </a:rPr>
                <a:t>Yes</a:t>
              </a:r>
              <a:endParaRPr lang="zh-CN" altLang="en-US">
                <a:solidFill>
                  <a:srgbClr val="008000"/>
                </a:solidFill>
              </a:endParaRPr>
            </a:p>
          </p:txBody>
        </p:sp>
        <p:sp>
          <p:nvSpPr>
            <p:cNvPr id="234534" name="TextBox 59"/>
            <p:cNvSpPr txBox="1">
              <a:spLocks noChangeArrowheads="1"/>
            </p:cNvSpPr>
            <p:nvPr/>
          </p:nvSpPr>
          <p:spPr bwMode="auto">
            <a:xfrm>
              <a:off x="4786314" y="4845620"/>
              <a:ext cx="500066" cy="369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008000"/>
                  </a:solidFill>
                </a:rPr>
                <a:t>No</a:t>
              </a:r>
              <a:endParaRPr lang="zh-CN" altLang="en-US">
                <a:solidFill>
                  <a:srgbClr val="008000"/>
                </a:solidFill>
              </a:endParaRPr>
            </a:p>
          </p:txBody>
        </p:sp>
        <p:sp>
          <p:nvSpPr>
            <p:cNvPr id="234535" name="Line 19"/>
            <p:cNvSpPr>
              <a:spLocks noChangeShapeType="1"/>
            </p:cNvSpPr>
            <p:nvPr/>
          </p:nvSpPr>
          <p:spPr bwMode="auto">
            <a:xfrm flipH="1">
              <a:off x="4688408" y="4045474"/>
              <a:ext cx="0" cy="25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36" name="Line 19"/>
            <p:cNvSpPr>
              <a:spLocks noChangeShapeType="1"/>
            </p:cNvSpPr>
            <p:nvPr/>
          </p:nvSpPr>
          <p:spPr bwMode="auto">
            <a:xfrm flipV="1">
              <a:off x="4684896" y="4041213"/>
              <a:ext cx="316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37" name="Line 19"/>
            <p:cNvSpPr>
              <a:spLocks noChangeShapeType="1"/>
            </p:cNvSpPr>
            <p:nvPr/>
          </p:nvSpPr>
          <p:spPr bwMode="auto">
            <a:xfrm>
              <a:off x="7500958" y="4984897"/>
              <a:ext cx="36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38" name="Line 19"/>
            <p:cNvSpPr>
              <a:spLocks noChangeShapeType="1"/>
            </p:cNvSpPr>
            <p:nvPr/>
          </p:nvSpPr>
          <p:spPr bwMode="auto">
            <a:xfrm>
              <a:off x="7858148" y="4041962"/>
              <a:ext cx="0" cy="936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39" name="Line 19"/>
            <p:cNvSpPr>
              <a:spLocks noChangeShapeType="1"/>
            </p:cNvSpPr>
            <p:nvPr/>
          </p:nvSpPr>
          <p:spPr bwMode="auto">
            <a:xfrm>
              <a:off x="1384460" y="4857760"/>
              <a:ext cx="36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" name="Line 20"/>
          <p:cNvSpPr>
            <a:spLocks noChangeShapeType="1"/>
          </p:cNvSpPr>
          <p:nvPr/>
        </p:nvSpPr>
        <p:spPr bwMode="auto">
          <a:xfrm rot="10800000">
            <a:off x="3571875" y="3143250"/>
            <a:ext cx="360363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arrow" w="lg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3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2" dur="30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30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0"/>
                            </p:stCondLst>
                            <p:childTnLst>
                              <p:par>
                                <p:cTn id="48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9" dur="30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30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3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0"/>
                            </p:stCondLst>
                            <p:childTnLst>
                              <p:par>
                                <p:cTn id="5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0" dur="30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30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8" dur="20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0971" grpId="0" animBg="1"/>
      <p:bldP spid="40972" grpId="0" animBg="1"/>
      <p:bldP spid="40973" grpId="0" animBg="1"/>
      <p:bldP spid="40975" grpId="0" animBg="1"/>
      <p:bldP spid="42" grpId="0"/>
      <p:bldP spid="40985" grpId="0" animBg="1"/>
      <p:bldP spid="40986" grpId="0" animBg="1"/>
      <p:bldP spid="40987" grpId="0" animBg="1"/>
      <p:bldP spid="40988" grpId="0" animBg="1"/>
      <p:bldP spid="53" grpId="0" animBg="1"/>
      <p:bldP spid="62" grpId="0" animBg="1"/>
      <p:bldP spid="54" grpId="0" animBg="1"/>
      <p:bldP spid="6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查找倒数第</a:t>
            </a:r>
            <a:r>
              <a:rPr lang="en-US" altLang="zh-CN" dirty="0"/>
              <a:t>k</a:t>
            </a:r>
            <a:r>
              <a:rPr lang="zh-CN" altLang="en-US" dirty="0"/>
              <a:t>个位置上的结点</a:t>
            </a:r>
            <a:endParaRPr lang="zh-CN" altLang="en-US" sz="1600" b="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2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0CE8ED8-2694-47F9-815E-779EA9B4DDFC}" type="slidenum">
              <a:rPr lang="zh-CN" altLang="en-US" smtClean="0">
                <a:ea typeface="宋体" charset="-122"/>
              </a:rPr>
              <a:pPr/>
              <a:t>139</a:t>
            </a:fld>
            <a:endParaRPr lang="en-US" altLang="zh-CN">
              <a:ea typeface="宋体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>
                <a:solidFill>
                  <a:srgbClr val="008000"/>
                </a:solidFill>
              </a:rPr>
              <a:t>例</a:t>
            </a:r>
            <a:r>
              <a:rPr lang="en-US" altLang="zh-CN" dirty="0">
                <a:solidFill>
                  <a:srgbClr val="008000"/>
                </a:solidFill>
              </a:rPr>
              <a:t>2-18 </a:t>
            </a:r>
            <a:r>
              <a:rPr lang="en-US" altLang="zh-CN" dirty="0"/>
              <a:t> </a:t>
            </a:r>
            <a:r>
              <a:rPr lang="zh-CN" altLang="en-US" dirty="0"/>
              <a:t>给定链表的头指针</a:t>
            </a:r>
            <a:r>
              <a:rPr lang="en-US" altLang="zh-CN" dirty="0"/>
              <a:t>L</a:t>
            </a:r>
            <a:r>
              <a:rPr lang="zh-CN" altLang="en-US" dirty="0"/>
              <a:t>和一个正整数</a:t>
            </a:r>
            <a:r>
              <a:rPr lang="en-US" altLang="zh-CN" dirty="0"/>
              <a:t>k</a:t>
            </a:r>
            <a:r>
              <a:rPr lang="zh-CN" altLang="en-US" dirty="0"/>
              <a:t>。试设计一个尽可能高效的算法，用于查找链表</a:t>
            </a:r>
            <a:r>
              <a:rPr lang="en-US" altLang="zh-CN" dirty="0"/>
              <a:t>L</a:t>
            </a:r>
            <a:r>
              <a:rPr lang="zh-CN" altLang="en-US" dirty="0"/>
              <a:t>中倒数第</a:t>
            </a:r>
            <a:r>
              <a:rPr lang="en-US" altLang="zh-CN" dirty="0"/>
              <a:t>k</a:t>
            </a:r>
            <a:r>
              <a:rPr lang="zh-CN" altLang="en-US" dirty="0"/>
              <a:t>个位置上的结点。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sz="3600"/>
              <a:t>查找第</a:t>
            </a:r>
            <a:r>
              <a:rPr lang="en-US" altLang="zh-CN" sz="3600"/>
              <a:t>1</a:t>
            </a:r>
            <a:r>
              <a:rPr lang="zh-CN" altLang="en-US" sz="3600"/>
              <a:t>个值≥</a:t>
            </a:r>
            <a:r>
              <a:rPr lang="en-US" altLang="zh-CN" sz="3600"/>
              <a:t>e</a:t>
            </a:r>
            <a:r>
              <a:rPr lang="zh-CN" altLang="en-US" sz="3600"/>
              <a:t>的数据元素的位序</a:t>
            </a:r>
            <a:endParaRPr lang="en-US" altLang="zh-CN" sz="360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LocateList</a:t>
            </a:r>
            <a:r>
              <a:rPr lang="en-US" altLang="zh-CN" dirty="0"/>
              <a:t> (</a:t>
            </a:r>
            <a:r>
              <a:rPr lang="en-US" altLang="zh-CN" dirty="0" err="1"/>
              <a:t>SList</a:t>
            </a:r>
            <a:r>
              <a:rPr lang="en-US" altLang="zh-CN" dirty="0"/>
              <a:t> L, Type e)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{	</a:t>
            </a:r>
            <a:r>
              <a:rPr lang="en-US" altLang="zh-CN" dirty="0" err="1"/>
              <a:t>i</a:t>
            </a:r>
            <a:r>
              <a:rPr lang="en-US" altLang="zh-CN" dirty="0"/>
              <a:t>=1;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第</a:t>
            </a:r>
            <a:r>
              <a:rPr lang="en-US" altLang="zh-CN" dirty="0">
                <a:solidFill>
                  <a:srgbClr val="008000"/>
                </a:solidFill>
              </a:rPr>
              <a:t>1</a:t>
            </a:r>
            <a:r>
              <a:rPr lang="zh-CN" altLang="en-US" dirty="0">
                <a:solidFill>
                  <a:srgbClr val="008000"/>
                </a:solidFill>
              </a:rPr>
              <a:t>个数据元素的位序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>
                <a:solidFill>
                  <a:srgbClr val="0000CC"/>
                </a:solidFill>
              </a:rPr>
              <a:t>while 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sz="2000" dirty="0" err="1"/>
              <a:t>≤</a:t>
            </a:r>
            <a:r>
              <a:rPr lang="en-US" altLang="zh-CN" dirty="0" err="1"/>
              <a:t>L.n</a:t>
            </a:r>
            <a:r>
              <a:rPr lang="en-US" altLang="zh-CN" dirty="0"/>
              <a:t> &amp; </a:t>
            </a:r>
            <a:r>
              <a:rPr lang="en-US" altLang="zh-CN" dirty="0" err="1"/>
              <a:t>L.elem</a:t>
            </a:r>
            <a:r>
              <a:rPr lang="en-US" altLang="zh-CN" baseline="-25000" dirty="0" err="1"/>
              <a:t>i</a:t>
            </a:r>
            <a:r>
              <a:rPr lang="en-US" altLang="zh-CN" dirty="0"/>
              <a:t>&lt;e)  ++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00CC"/>
                </a:solidFill>
              </a:rPr>
              <a:t>if</a:t>
            </a:r>
            <a:r>
              <a:rPr lang="en-US" altLang="zh-CN" dirty="0"/>
              <a:t> (</a:t>
            </a:r>
            <a:r>
              <a:rPr lang="en-US" altLang="zh-CN" dirty="0" err="1"/>
              <a:t>i</a:t>
            </a:r>
            <a:r>
              <a:rPr lang="en-US" altLang="zh-CN" sz="2000" dirty="0" err="1"/>
              <a:t>≤</a:t>
            </a:r>
            <a:r>
              <a:rPr lang="en-US" altLang="zh-CN" dirty="0" err="1"/>
              <a:t>L.n</a:t>
            </a:r>
            <a:r>
              <a:rPr lang="en-US" altLang="zh-CN" dirty="0"/>
              <a:t>)  return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00CC"/>
                </a:solidFill>
              </a:rPr>
              <a:t>else</a:t>
            </a:r>
            <a:r>
              <a:rPr lang="en-US" altLang="zh-CN" dirty="0"/>
              <a:t> return 0;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没有找到数据元素</a:t>
            </a:r>
            <a:r>
              <a:rPr lang="en-US" altLang="zh-CN" dirty="0">
                <a:solidFill>
                  <a:srgbClr val="008000"/>
                </a:solidFill>
              </a:rPr>
              <a:t>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}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算法的时间复杂度为</a:t>
            </a:r>
            <a:r>
              <a:rPr lang="en-US" altLang="zh-CN" dirty="0">
                <a:solidFill>
                  <a:srgbClr val="008000"/>
                </a:solidFill>
              </a:rPr>
              <a:t>O(n)</a:t>
            </a:r>
            <a:r>
              <a:rPr lang="zh-CN" altLang="en-US" dirty="0">
                <a:solidFill>
                  <a:srgbClr val="008000"/>
                </a:solidFill>
              </a:rPr>
              <a:t>。</a:t>
            </a:r>
          </a:p>
        </p:txBody>
      </p:sp>
      <p:sp>
        <p:nvSpPr>
          <p:cNvPr id="1946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3569BC0-C37E-4D46-B979-89028188248F}" type="slidenum">
              <a:rPr lang="zh-CN" altLang="en-US" smtClean="0">
                <a:ea typeface="宋体" charset="-122"/>
              </a:rPr>
              <a:pPr/>
              <a:t>14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查找倒数第</a:t>
            </a:r>
            <a:r>
              <a:rPr lang="en-US" altLang="zh-CN" dirty="0"/>
              <a:t>k</a:t>
            </a:r>
            <a:r>
              <a:rPr lang="zh-CN" altLang="en-US" dirty="0"/>
              <a:t>个位置上的结点</a:t>
            </a:r>
            <a:endParaRPr lang="zh-CN" altLang="en-US" sz="1600" b="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6547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楷体" pitchFamily="49" charset="-122"/>
              </a:rPr>
              <a:t>算法思路</a:t>
            </a:r>
            <a:r>
              <a:rPr lang="en-US" altLang="zh-CN" dirty="0">
                <a:solidFill>
                  <a:srgbClr val="FF0000"/>
                </a:solidFill>
                <a:latin typeface="楷体" pitchFamily="49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</a:rPr>
              <a:t>：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楷体" pitchFamily="49" charset="-122"/>
              </a:rPr>
              <a:t>	先计算单链表的长度</a:t>
            </a:r>
            <a:r>
              <a:rPr lang="en-US" altLang="zh-CN" dirty="0">
                <a:latin typeface="楷体" pitchFamily="49" charset="-122"/>
              </a:rPr>
              <a:t>n</a:t>
            </a:r>
            <a:r>
              <a:rPr lang="zh-CN" altLang="en-US" dirty="0">
                <a:latin typeface="楷体" pitchFamily="49" charset="-122"/>
              </a:rPr>
              <a:t>，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楷体" pitchFamily="49" charset="-122"/>
              </a:rPr>
              <a:t>	再查找第</a:t>
            </a:r>
            <a:r>
              <a:rPr lang="en-US" altLang="zh-CN" dirty="0">
                <a:latin typeface="楷体" pitchFamily="49" charset="-122"/>
              </a:rPr>
              <a:t>n-k+1</a:t>
            </a:r>
            <a:r>
              <a:rPr lang="zh-CN" altLang="en-US" dirty="0">
                <a:latin typeface="楷体" pitchFamily="49" charset="-122"/>
              </a:rPr>
              <a:t>个结点。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  <a:latin typeface="楷体" pitchFamily="49" charset="-122"/>
                <a:sym typeface="Symbol" pitchFamily="18" charset="2"/>
              </a:rPr>
              <a:t></a:t>
            </a:r>
            <a:r>
              <a:rPr lang="zh-CN" altLang="en-US" dirty="0">
                <a:latin typeface="楷体" pitchFamily="49" charset="-122"/>
                <a:sym typeface="Symbol" pitchFamily="18" charset="2"/>
              </a:rPr>
              <a:t> 算法的时间复杂度为</a:t>
            </a:r>
            <a:r>
              <a:rPr lang="en-US" altLang="zh-CN" dirty="0">
                <a:latin typeface="楷体" pitchFamily="49" charset="-122"/>
                <a:sym typeface="Symbol" pitchFamily="18" charset="2"/>
              </a:rPr>
              <a:t>O(2n-k)</a:t>
            </a:r>
            <a:r>
              <a:rPr lang="zh-CN" altLang="en-US" dirty="0">
                <a:latin typeface="楷体" pitchFamily="49" charset="-122"/>
                <a:sym typeface="Symbol" pitchFamily="18" charset="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  <a:latin typeface="楷体" pitchFamily="49" charset="-122"/>
                <a:sym typeface="Symbol" pitchFamily="18" charset="2"/>
              </a:rPr>
              <a:t>??</a:t>
            </a:r>
            <a:r>
              <a:rPr lang="en-US" altLang="zh-CN" dirty="0">
                <a:latin typeface="楷体" pitchFamily="49" charset="-122"/>
                <a:sym typeface="Symbol" pitchFamily="18" charset="2"/>
              </a:rPr>
              <a:t> </a:t>
            </a:r>
            <a:r>
              <a:rPr lang="zh-CN" altLang="en-US" dirty="0">
                <a:latin typeface="楷体" pitchFamily="49" charset="-122"/>
                <a:sym typeface="Symbol" pitchFamily="18" charset="2"/>
              </a:rPr>
              <a:t>算法的时间复杂度</a:t>
            </a:r>
            <a:r>
              <a:rPr lang="en-US" altLang="zh-CN" dirty="0">
                <a:latin typeface="楷体" pitchFamily="49" charset="-122"/>
                <a:sym typeface="Symbol" pitchFamily="18" charset="2"/>
              </a:rPr>
              <a:t>= O(</a:t>
            </a:r>
            <a:r>
              <a:rPr lang="en-US" altLang="zh-CN" dirty="0">
                <a:latin typeface="楷体" pitchFamily="49" charset="-122"/>
              </a:rPr>
              <a:t>n)</a:t>
            </a:r>
          </a:p>
        </p:txBody>
      </p:sp>
      <p:sp>
        <p:nvSpPr>
          <p:cNvPr id="23654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E1B5CEF-CD47-4325-8400-41665B2F8C14}" type="slidenum">
              <a:rPr lang="zh-CN" altLang="en-US" smtClean="0">
                <a:ea typeface="宋体" charset="-122"/>
              </a:rPr>
              <a:pPr/>
              <a:t>140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查找倒数第</a:t>
            </a:r>
            <a:r>
              <a:rPr lang="en-US" altLang="zh-CN" dirty="0"/>
              <a:t>k</a:t>
            </a:r>
            <a:r>
              <a:rPr lang="zh-CN" altLang="en-US" dirty="0"/>
              <a:t>个位置上的结点</a:t>
            </a:r>
            <a:endParaRPr lang="zh-CN" altLang="en-US" sz="1600" b="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0222" name="Group 46"/>
          <p:cNvGraphicFramePr>
            <a:graphicFrameLocks noGrp="1"/>
          </p:cNvGraphicFramePr>
          <p:nvPr>
            <p:ph idx="1"/>
          </p:nvPr>
        </p:nvGraphicFramePr>
        <p:xfrm>
          <a:off x="1000125" y="3214688"/>
          <a:ext cx="7143750" cy="642938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…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k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k+1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…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…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n-k+1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…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7593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38FA8A9-A3F9-455D-AF16-8420C61EE0F0}" type="slidenum">
              <a:rPr lang="zh-CN" altLang="en-US" smtClean="0">
                <a:ea typeface="宋体" charset="-122"/>
              </a:rPr>
              <a:pPr/>
              <a:t>141</a:t>
            </a:fld>
            <a:endParaRPr lang="en-US" altLang="zh-CN">
              <a:ea typeface="宋体" charset="-122"/>
            </a:endParaRPr>
          </a:p>
        </p:txBody>
      </p:sp>
      <p:sp>
        <p:nvSpPr>
          <p:cNvPr id="237594" name="Rectangle 3"/>
          <p:cNvSpPr>
            <a:spLocks noChangeArrowheads="1"/>
          </p:cNvSpPr>
          <p:nvPr/>
        </p:nvSpPr>
        <p:spPr bwMode="auto">
          <a:xfrm>
            <a:off x="1042988" y="1628775"/>
            <a:ext cx="7129462" cy="4176713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buClr>
                <a:srgbClr val="008000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算法思路</a:t>
            </a:r>
            <a:r>
              <a:rPr lang="en-US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：</a:t>
            </a:r>
          </a:p>
          <a:p>
            <a:pPr>
              <a:lnSpc>
                <a:spcPct val="110000"/>
              </a:lnSpc>
              <a:buClr>
                <a:srgbClr val="008000"/>
              </a:buClr>
              <a:buFont typeface="Wingdings" pitchFamily="2" charset="2"/>
              <a:buNone/>
            </a:pPr>
            <a:endParaRPr lang="zh-CN" altLang="en-US" sz="2800" b="1" dirty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008000"/>
              </a:buClr>
              <a:buFont typeface="Wingdings" pitchFamily="2" charset="2"/>
              <a:buNone/>
            </a:pPr>
            <a:endParaRPr lang="zh-CN" altLang="en-US" sz="2800" b="1" dirty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008000"/>
              </a:buClr>
              <a:buFont typeface="Wingdings" pitchFamily="2" charset="2"/>
              <a:buNone/>
            </a:pPr>
            <a:endParaRPr lang="zh-CN" altLang="en-US" sz="2800" b="1" dirty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008000"/>
              </a:buClr>
              <a:buFont typeface="Wingdings" pitchFamily="2" charset="2"/>
              <a:buNone/>
            </a:pPr>
            <a:endParaRPr lang="zh-CN" altLang="en-US" sz="2800" b="1" dirty="0">
              <a:solidFill>
                <a:srgbClr val="0080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>
              <a:lnSpc>
                <a:spcPct val="110000"/>
              </a:lnSpc>
              <a:buClr>
                <a:srgbClr val="008000"/>
              </a:buClr>
              <a:buFont typeface="Wingdings" pitchFamily="2" charset="2"/>
              <a:buNone/>
            </a:pPr>
            <a:endParaRPr lang="zh-CN" altLang="en-US" sz="2800" b="1" dirty="0">
              <a:solidFill>
                <a:srgbClr val="0080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>
              <a:lnSpc>
                <a:spcPct val="135000"/>
              </a:lnSpc>
              <a:buClr>
                <a:srgbClr val="0080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算法的时间复杂度为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O(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n)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357438" y="2276475"/>
            <a:ext cx="431800" cy="935038"/>
            <a:chOff x="2154" y="1344"/>
            <a:chExt cx="272" cy="589"/>
          </a:xfrm>
        </p:grpSpPr>
        <p:sp>
          <p:nvSpPr>
            <p:cNvPr id="237605" name="Text Box 27"/>
            <p:cNvSpPr txBox="1">
              <a:spLocks noChangeArrowheads="1"/>
            </p:cNvSpPr>
            <p:nvPr/>
          </p:nvSpPr>
          <p:spPr bwMode="auto">
            <a:xfrm>
              <a:off x="2154" y="1344"/>
              <a:ext cx="272" cy="269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 type="none" w="sm" len="lg"/>
            </a:ln>
          </p:spPr>
          <p:txBody>
            <a:bodyPr lIns="0" tIns="0" rIns="0" bIns="0" anchor="ctr" anchorCtr="1">
              <a:spAutoFit/>
            </a:bodyPr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237606" name="Line 28"/>
            <p:cNvSpPr>
              <a:spLocks noChangeShapeType="1"/>
            </p:cNvSpPr>
            <p:nvPr/>
          </p:nvSpPr>
          <p:spPr bwMode="auto">
            <a:xfrm>
              <a:off x="2290" y="1616"/>
              <a:ext cx="0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1071563" y="3860800"/>
            <a:ext cx="431800" cy="792163"/>
            <a:chOff x="1066" y="2205"/>
            <a:chExt cx="272" cy="499"/>
          </a:xfrm>
        </p:grpSpPr>
        <p:sp>
          <p:nvSpPr>
            <p:cNvPr id="237603" name="Text Box 30"/>
            <p:cNvSpPr txBox="1">
              <a:spLocks noChangeArrowheads="1"/>
            </p:cNvSpPr>
            <p:nvPr/>
          </p:nvSpPr>
          <p:spPr bwMode="auto">
            <a:xfrm>
              <a:off x="1066" y="2435"/>
              <a:ext cx="272" cy="269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 type="none" w="sm" len="lg"/>
            </a:ln>
          </p:spPr>
          <p:txBody>
            <a:bodyPr lIns="0" tIns="0" rIns="0" bIns="0" anchor="ctr" anchorCtr="1">
              <a:spAutoFit/>
            </a:bodyPr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237604" name="Line 31"/>
            <p:cNvSpPr>
              <a:spLocks noChangeShapeType="1"/>
            </p:cNvSpPr>
            <p:nvPr/>
          </p:nvSpPr>
          <p:spPr bwMode="auto">
            <a:xfrm>
              <a:off x="1202" y="2205"/>
              <a:ext cx="0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arrow" w="sm" len="lg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7426325" y="2276475"/>
            <a:ext cx="431800" cy="935038"/>
            <a:chOff x="2154" y="1344"/>
            <a:chExt cx="272" cy="589"/>
          </a:xfrm>
        </p:grpSpPr>
        <p:sp>
          <p:nvSpPr>
            <p:cNvPr id="237601" name="Text Box 33"/>
            <p:cNvSpPr txBox="1">
              <a:spLocks noChangeArrowheads="1"/>
            </p:cNvSpPr>
            <p:nvPr/>
          </p:nvSpPr>
          <p:spPr bwMode="auto">
            <a:xfrm>
              <a:off x="2154" y="1344"/>
              <a:ext cx="272" cy="269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 type="none" w="sm" len="lg"/>
            </a:ln>
          </p:spPr>
          <p:txBody>
            <a:bodyPr lIns="0" tIns="0" rIns="0" bIns="0" anchor="ctr" anchorCtr="1">
              <a:spAutoFit/>
            </a:bodyPr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237602" name="Line 34"/>
            <p:cNvSpPr>
              <a:spLocks noChangeShapeType="1"/>
            </p:cNvSpPr>
            <p:nvPr/>
          </p:nvSpPr>
          <p:spPr bwMode="auto">
            <a:xfrm>
              <a:off x="2290" y="1616"/>
              <a:ext cx="0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5568950" y="3857625"/>
            <a:ext cx="431800" cy="792163"/>
            <a:chOff x="1066" y="2205"/>
            <a:chExt cx="272" cy="499"/>
          </a:xfrm>
        </p:grpSpPr>
        <p:sp>
          <p:nvSpPr>
            <p:cNvPr id="237599" name="Text Box 36"/>
            <p:cNvSpPr txBox="1">
              <a:spLocks noChangeArrowheads="1"/>
            </p:cNvSpPr>
            <p:nvPr/>
          </p:nvSpPr>
          <p:spPr bwMode="auto">
            <a:xfrm>
              <a:off x="1066" y="2435"/>
              <a:ext cx="272" cy="269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 type="none" w="sm" len="lg"/>
            </a:ln>
          </p:spPr>
          <p:txBody>
            <a:bodyPr lIns="0" tIns="0" rIns="0" bIns="0" anchor="ctr" anchorCtr="1">
              <a:spAutoFit/>
            </a:bodyPr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237600" name="Line 37"/>
            <p:cNvSpPr>
              <a:spLocks noChangeShapeType="1"/>
            </p:cNvSpPr>
            <p:nvPr/>
          </p:nvSpPr>
          <p:spPr bwMode="auto">
            <a:xfrm>
              <a:off x="1202" y="2205"/>
              <a:ext cx="0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arrow" w="sm" len="lg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查找倒数第</a:t>
            </a:r>
            <a:r>
              <a:rPr lang="en-US" altLang="zh-CN" dirty="0"/>
              <a:t>k</a:t>
            </a:r>
            <a:r>
              <a:rPr lang="zh-CN" altLang="en-US" dirty="0"/>
              <a:t>个位置上的结点</a:t>
            </a:r>
            <a:endParaRPr lang="zh-CN" altLang="en-US" sz="1600" b="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8595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 err="1">
                <a:ea typeface="楷体_GB2312" pitchFamily="49" charset="-122"/>
              </a:rPr>
              <a:t>LinkList</a:t>
            </a:r>
            <a:r>
              <a:rPr lang="en-US" altLang="zh-CN" dirty="0">
                <a:ea typeface="楷体_GB2312" pitchFamily="49" charset="-122"/>
              </a:rPr>
              <a:t> </a:t>
            </a:r>
            <a:r>
              <a:rPr lang="en-US" altLang="zh-CN" dirty="0" err="1">
                <a:ea typeface="楷体_GB2312" pitchFamily="49" charset="-122"/>
              </a:rPr>
              <a:t>LinkSearch</a:t>
            </a:r>
            <a:r>
              <a:rPr lang="en-US" altLang="zh-CN" dirty="0">
                <a:ea typeface="楷体_GB2312" pitchFamily="49" charset="-122"/>
              </a:rPr>
              <a:t>(</a:t>
            </a:r>
            <a:r>
              <a:rPr lang="en-US" altLang="zh-CN" dirty="0" err="1">
                <a:ea typeface="楷体_GB2312" pitchFamily="49" charset="-122"/>
              </a:rPr>
              <a:t>LinkList</a:t>
            </a:r>
            <a:r>
              <a:rPr lang="en-US" altLang="zh-CN" dirty="0">
                <a:ea typeface="楷体_GB2312" pitchFamily="49" charset="-122"/>
              </a:rPr>
              <a:t> L, </a:t>
            </a:r>
            <a:r>
              <a:rPr lang="en-US" altLang="zh-CN" dirty="0" err="1">
                <a:ea typeface="楷体_GB2312" pitchFamily="49" charset="-122"/>
              </a:rPr>
              <a:t>int</a:t>
            </a:r>
            <a:r>
              <a:rPr lang="en-US" altLang="zh-CN" dirty="0">
                <a:ea typeface="楷体_GB2312" pitchFamily="49" charset="-122"/>
              </a:rPr>
              <a:t> k)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{	k</a:t>
            </a:r>
            <a:r>
              <a:rPr lang="en-US" altLang="zh-CN" baseline="-25000" dirty="0">
                <a:ea typeface="楷体_GB2312" pitchFamily="49" charset="-122"/>
              </a:rPr>
              <a:t>0</a:t>
            </a:r>
            <a:r>
              <a:rPr lang="en-US" altLang="zh-CN" dirty="0">
                <a:ea typeface="楷体_GB2312" pitchFamily="49" charset="-122"/>
              </a:rPr>
              <a:t>=1; p=L-&gt;next, q=p;  </a:t>
            </a:r>
            <a:r>
              <a:rPr lang="en-US" altLang="zh-CN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q</a:t>
            </a:r>
            <a:r>
              <a:rPr lang="zh-CN" altLang="en-US" dirty="0">
                <a:solidFill>
                  <a:srgbClr val="008000"/>
                </a:solidFill>
                <a:latin typeface="楷体" pitchFamily="49" charset="-122"/>
              </a:rPr>
              <a:t>为所查结点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	while(p)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	{</a:t>
            </a:r>
            <a:r>
              <a:rPr lang="en-US" altLang="zh-CN" dirty="0">
                <a:solidFill>
                  <a:srgbClr val="3333FF"/>
                </a:solidFill>
                <a:ea typeface="楷体_GB2312" pitchFamily="49" charset="-122"/>
              </a:rPr>
              <a:t>	if(k</a:t>
            </a:r>
            <a:r>
              <a:rPr lang="en-US" altLang="zh-CN" baseline="-25000" dirty="0">
                <a:solidFill>
                  <a:srgbClr val="3333FF"/>
                </a:solidFill>
                <a:ea typeface="楷体_GB2312" pitchFamily="49" charset="-122"/>
              </a:rPr>
              <a:t>0</a:t>
            </a:r>
            <a:r>
              <a:rPr lang="en-US" altLang="zh-CN" dirty="0">
                <a:solidFill>
                  <a:srgbClr val="3333FF"/>
                </a:solidFill>
                <a:ea typeface="楷体_GB2312" pitchFamily="49" charset="-122"/>
              </a:rPr>
              <a:t>≤k) k</a:t>
            </a:r>
            <a:r>
              <a:rPr lang="en-US" altLang="zh-CN" baseline="-25000" dirty="0">
                <a:solidFill>
                  <a:srgbClr val="3333FF"/>
                </a:solidFill>
                <a:ea typeface="楷体_GB2312" pitchFamily="49" charset="-122"/>
              </a:rPr>
              <a:t>0</a:t>
            </a:r>
            <a:r>
              <a:rPr lang="en-US" altLang="zh-CN" dirty="0">
                <a:solidFill>
                  <a:srgbClr val="3333FF"/>
                </a:solidFill>
                <a:ea typeface="楷体_GB2312" pitchFamily="49" charset="-122"/>
              </a:rPr>
              <a:t>++;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3333FF"/>
                </a:solidFill>
                <a:ea typeface="楷体_GB2312" pitchFamily="49" charset="-122"/>
              </a:rPr>
              <a:t>		else q=q-&gt;next;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		p=p-&gt;next;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	}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	return q;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} </a:t>
            </a:r>
            <a:r>
              <a:rPr lang="en-US" altLang="zh-CN" dirty="0">
                <a:solidFill>
                  <a:srgbClr val="008000"/>
                </a:solidFill>
                <a:ea typeface="楷体_GB2312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楷体" pitchFamily="49" charset="-122"/>
              </a:rPr>
              <a:t>算法的时间复杂度为</a:t>
            </a: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O(n)</a:t>
            </a:r>
            <a:endParaRPr lang="zh-CN" altLang="en-US" dirty="0">
              <a:solidFill>
                <a:srgbClr val="008000"/>
              </a:solidFill>
              <a:latin typeface="楷体" pitchFamily="49" charset="-122"/>
            </a:endParaRPr>
          </a:p>
        </p:txBody>
      </p:sp>
      <p:sp>
        <p:nvSpPr>
          <p:cNvPr id="23859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6501766-58AF-42FC-90BE-3C654F7F7930}" type="slidenum">
              <a:rPr lang="zh-CN" altLang="en-US" smtClean="0">
                <a:ea typeface="宋体" charset="-122"/>
              </a:rPr>
              <a:pPr/>
              <a:t>142</a:t>
            </a:fld>
            <a:endParaRPr lang="en-US" altLang="zh-CN">
              <a:ea typeface="宋体" charset="-122"/>
            </a:endParaRPr>
          </a:p>
        </p:txBody>
      </p:sp>
      <p:sp>
        <p:nvSpPr>
          <p:cNvPr id="5" name="动作按钮: 开始 4">
            <a:hlinkClick r:id="" action="ppaction://hlinkshowjump?jump=firstslide" highlightClick="1"/>
          </p:cNvPr>
          <p:cNvSpPr/>
          <p:nvPr/>
        </p:nvSpPr>
        <p:spPr>
          <a:xfrm rot="5400000">
            <a:off x="8374821" y="5945082"/>
            <a:ext cx="360000" cy="180000"/>
          </a:xfrm>
          <a:prstGeom prst="actionButtonBeginning">
            <a:avLst/>
          </a:prstGeom>
          <a:noFill/>
          <a:ln w="63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标题 5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marL="450850" indent="-450850"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线性结构的逻辑特征。</a:t>
            </a:r>
            <a:endParaRPr lang="en-US" altLang="zh-CN" dirty="0"/>
          </a:p>
          <a:p>
            <a:pPr marL="450850" indent="-450850"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顺序表的存储结构及其基本操作。</a:t>
            </a:r>
            <a:endParaRPr lang="en-US" altLang="zh-CN" dirty="0"/>
          </a:p>
          <a:p>
            <a:pPr marL="450850" indent="-450850"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链表的存储结构及其基本操作。</a:t>
            </a:r>
            <a:endParaRPr lang="en-US" altLang="zh-CN" dirty="0"/>
          </a:p>
          <a:p>
            <a:pPr marL="450850" indent="-450850"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循环链表、 双向链表。</a:t>
            </a:r>
            <a:endParaRPr lang="en-US" altLang="zh-CN" dirty="0"/>
          </a:p>
          <a:p>
            <a:pPr marL="450850" indent="-450850"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顺序表和链表的比较：存储空间、访问时间、插入操作和删除操作。</a:t>
            </a:r>
            <a:endParaRPr lang="en-US" altLang="zh-CN" dirty="0"/>
          </a:p>
        </p:txBody>
      </p:sp>
      <p:sp>
        <p:nvSpPr>
          <p:cNvPr id="22938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875A45D-613C-4086-AAB2-45E6481F8DE5}" type="slidenum">
              <a:rPr lang="zh-CN" altLang="en-US" smtClean="0">
                <a:ea typeface="宋体" charset="-122"/>
              </a:rPr>
              <a:pPr/>
              <a:t>143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363910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标题 5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lIns="180000" tIns="180000" rIns="180000" bIns="180000"/>
          <a:lstStyle/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/>
              <a:t>栈：后进先出。</a:t>
            </a:r>
            <a:endParaRPr lang="en-US" altLang="zh-CN" dirty="0"/>
          </a:p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/>
              <a:t> 队列：先进先出。</a:t>
            </a:r>
            <a:endParaRPr lang="en-US" altLang="zh-CN" dirty="0"/>
          </a:p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/>
              <a:t> 栈和队列主要用来“保存”中间结果。</a:t>
            </a:r>
            <a:endParaRPr lang="en-US" altLang="zh-CN" dirty="0"/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000" dirty="0"/>
              <a:t>输出结果的次序跟中间结果一致的，采用队列保存；</a:t>
            </a:r>
            <a:endParaRPr lang="en-US" altLang="zh-CN" sz="2000" dirty="0"/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000" dirty="0"/>
              <a:t>输出结果的次序跟中间结果可能不一致的，采用栈保存。</a:t>
            </a:r>
            <a:endParaRPr lang="en-US" altLang="zh-CN" sz="2000" dirty="0"/>
          </a:p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/>
              <a:t> 循环队列。</a:t>
            </a:r>
            <a:endParaRPr lang="en-US" altLang="zh-CN" dirty="0"/>
          </a:p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/>
              <a:t>递归算法。</a:t>
            </a:r>
            <a:endParaRPr lang="en-US" altLang="zh-CN" dirty="0"/>
          </a:p>
        </p:txBody>
      </p:sp>
      <p:sp>
        <p:nvSpPr>
          <p:cNvPr id="23245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93E8B54-2CFA-4683-BDE8-D6584F5FA989}" type="slidenum">
              <a:rPr lang="zh-CN" altLang="en-US" smtClean="0">
                <a:ea typeface="宋体" charset="-122"/>
              </a:rPr>
              <a:pPr/>
              <a:t>144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152400"/>
            <a:ext cx="4965700" cy="1044575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4.</a:t>
            </a:r>
            <a:r>
              <a:rPr lang="zh-CN" altLang="en-US" dirty="0"/>
              <a:t>串</a:t>
            </a:r>
          </a:p>
        </p:txBody>
      </p:sp>
      <p:sp>
        <p:nvSpPr>
          <p:cNvPr id="198659" name="Rectangle 3"/>
          <p:cNvSpPr>
            <a:spLocks noChangeArrowheads="1"/>
          </p:cNvSpPr>
          <p:nvPr/>
        </p:nvSpPr>
        <p:spPr bwMode="auto">
          <a:xfrm>
            <a:off x="755577" y="1412874"/>
            <a:ext cx="7488832" cy="3744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        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在非数值处理、事务处理等问题常涉及到一系列的字符操作。字符串的处理比具体数值处理复杂。</a:t>
            </a: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</a:pP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串的定义</a:t>
            </a: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串的存储</a:t>
            </a: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串的模式匹配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E04A-5154-4F62-B4F4-FA1AE41F76E8}" type="slidenum">
              <a:rPr lang="zh-CN" altLang="en-US" smtClean="0"/>
              <a:pPr/>
              <a:t>145</a:t>
            </a:fld>
            <a:endParaRPr lang="en-US" altLang="zh-CN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152400"/>
            <a:ext cx="6248400" cy="838200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4.1 </a:t>
            </a:r>
            <a:r>
              <a:rPr lang="zh-CN" altLang="en-US" dirty="0"/>
              <a:t>串类型的定义</a:t>
            </a:r>
          </a:p>
        </p:txBody>
      </p:sp>
      <p:sp>
        <p:nvSpPr>
          <p:cNvPr id="199683" name="Rectangle 3"/>
          <p:cNvSpPr>
            <a:spLocks noChangeArrowheads="1"/>
          </p:cNvSpPr>
          <p:nvPr/>
        </p:nvSpPr>
        <p:spPr bwMode="auto">
          <a:xfrm>
            <a:off x="304800" y="1066800"/>
            <a:ext cx="518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sz="3200" b="1" dirty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串的基本概念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/>
          </p:nvPr>
        </p:nvSpPr>
        <p:spPr>
          <a:xfrm>
            <a:off x="152400" y="1905000"/>
            <a:ext cx="8812213" cy="4764088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宋体" pitchFamily="2" charset="-122"/>
              </a:rPr>
              <a:t>    串</a:t>
            </a:r>
            <a:r>
              <a:rPr lang="en-US" altLang="zh-CN" sz="2800" b="1" dirty="0">
                <a:latin typeface="宋体" pitchFamily="2" charset="-122"/>
              </a:rPr>
              <a:t>(</a:t>
            </a:r>
            <a:r>
              <a:rPr lang="zh-CN" altLang="en-US" sz="2800" b="1" dirty="0">
                <a:solidFill>
                  <a:schemeClr val="folHlink"/>
                </a:solidFill>
                <a:latin typeface="宋体" pitchFamily="2" charset="-122"/>
              </a:rPr>
              <a:t>字符串</a:t>
            </a:r>
            <a:r>
              <a:rPr lang="en-US" altLang="zh-CN" sz="2800" b="1" dirty="0">
                <a:latin typeface="宋体" pitchFamily="2" charset="-122"/>
              </a:rPr>
              <a:t>)</a:t>
            </a:r>
            <a:r>
              <a:rPr lang="zh-CN" altLang="en-US" sz="2800" b="1" dirty="0">
                <a:latin typeface="宋体" pitchFamily="2" charset="-122"/>
              </a:rPr>
              <a:t>：是零个或多个字符组成的有限序列。记作： </a:t>
            </a:r>
            <a:r>
              <a:rPr lang="en-US" altLang="zh-CN" sz="2800" b="1" dirty="0"/>
              <a:t>S=“a</a:t>
            </a:r>
            <a:r>
              <a:rPr lang="en-US" altLang="zh-CN" sz="2800" b="1" baseline="-20000" dirty="0"/>
              <a:t>1</a:t>
            </a:r>
            <a:r>
              <a:rPr lang="en-US" altLang="zh-CN" sz="2800" b="1" dirty="0"/>
              <a:t>a</a:t>
            </a:r>
            <a:r>
              <a:rPr lang="en-US" altLang="zh-CN" sz="2800" b="1" baseline="-20000" dirty="0"/>
              <a:t>2</a:t>
            </a:r>
            <a:r>
              <a:rPr lang="en-US" altLang="zh-CN" sz="2800" b="1" dirty="0"/>
              <a:t>a</a:t>
            </a:r>
            <a:r>
              <a:rPr lang="en-US" altLang="zh-CN" sz="2800" b="1" baseline="-20000" dirty="0"/>
              <a:t>3</a:t>
            </a:r>
            <a:r>
              <a:rPr lang="en-US" altLang="zh-CN" sz="2800" b="1" dirty="0"/>
              <a:t>…”</a:t>
            </a:r>
            <a:r>
              <a:rPr lang="zh-CN" altLang="en-US" sz="2800" b="1" dirty="0">
                <a:latin typeface="宋体" pitchFamily="2" charset="-122"/>
              </a:rPr>
              <a:t>，其中</a:t>
            </a:r>
            <a:r>
              <a:rPr lang="en-US" altLang="zh-CN" sz="2800" b="1" dirty="0"/>
              <a:t>S</a:t>
            </a:r>
            <a:r>
              <a:rPr lang="zh-CN" altLang="en-US" sz="2800" b="1" dirty="0">
                <a:latin typeface="宋体" pitchFamily="2" charset="-122"/>
              </a:rPr>
              <a:t>是串名，</a:t>
            </a:r>
            <a:r>
              <a:rPr lang="en-US" altLang="zh-CN" sz="2800" b="1" dirty="0" err="1"/>
              <a:t>a</a:t>
            </a:r>
            <a:r>
              <a:rPr lang="en-US" altLang="zh-CN" sz="2800" b="1" baseline="-20000" dirty="0" err="1"/>
              <a:t>i</a:t>
            </a:r>
            <a:r>
              <a:rPr lang="en-US" altLang="zh-CN" sz="2800" b="1" dirty="0"/>
              <a:t>(1≦i≦n)</a:t>
            </a:r>
            <a:r>
              <a:rPr lang="zh-CN" altLang="en-US" sz="2800" b="1" dirty="0"/>
              <a:t> </a:t>
            </a:r>
            <a:r>
              <a:rPr lang="zh-CN" altLang="en-US" sz="2800" b="1" dirty="0">
                <a:latin typeface="宋体" pitchFamily="2" charset="-122"/>
              </a:rPr>
              <a:t>可以是字母、数字或其它字符。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宋体" pitchFamily="2" charset="-122"/>
              </a:rPr>
              <a:t>    串值</a:t>
            </a:r>
            <a:r>
              <a:rPr lang="zh-CN" altLang="en-US" sz="2800" b="1" dirty="0">
                <a:latin typeface="宋体" pitchFamily="2" charset="-122"/>
              </a:rPr>
              <a:t>：双引号括起来的字符序列是串值。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宋体" pitchFamily="2" charset="-122"/>
              </a:rPr>
              <a:t>    串长</a:t>
            </a:r>
            <a:r>
              <a:rPr lang="zh-CN" altLang="en-US" sz="2800" b="1" dirty="0">
                <a:latin typeface="宋体" pitchFamily="2" charset="-122"/>
              </a:rPr>
              <a:t>：串中所包含的字符个数称为该串的长度。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宋体" pitchFamily="2" charset="-122"/>
              </a:rPr>
              <a:t>    空串</a:t>
            </a:r>
            <a:r>
              <a:rPr lang="en-US" altLang="zh-CN" sz="2800" b="1" dirty="0">
                <a:latin typeface="宋体" pitchFamily="2" charset="-122"/>
              </a:rPr>
              <a:t>(</a:t>
            </a:r>
            <a:r>
              <a:rPr lang="zh-CN" altLang="en-US" sz="2800" b="1" dirty="0">
                <a:solidFill>
                  <a:schemeClr val="accent1"/>
                </a:solidFill>
                <a:latin typeface="宋体" pitchFamily="2" charset="-122"/>
              </a:rPr>
              <a:t>空的字符串</a:t>
            </a:r>
            <a:r>
              <a:rPr lang="en-US" altLang="zh-CN" sz="2800" b="1" dirty="0">
                <a:latin typeface="宋体" pitchFamily="2" charset="-122"/>
              </a:rPr>
              <a:t>)</a:t>
            </a:r>
            <a:r>
              <a:rPr lang="zh-CN" altLang="en-US" sz="2800" b="1" dirty="0">
                <a:latin typeface="宋体" pitchFamily="2" charset="-122"/>
              </a:rPr>
              <a:t>：长度为零的串称为空串，它不包含任何字符。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宋体" pitchFamily="2" charset="-122"/>
              </a:rPr>
              <a:t>    空格串</a:t>
            </a:r>
            <a:r>
              <a:rPr lang="en-US" altLang="zh-CN" sz="2800" b="1" dirty="0">
                <a:latin typeface="宋体" pitchFamily="2" charset="-122"/>
              </a:rPr>
              <a:t>(</a:t>
            </a:r>
            <a:r>
              <a:rPr lang="zh-CN" altLang="en-US" sz="2800" b="1" dirty="0">
                <a:solidFill>
                  <a:schemeClr val="folHlink"/>
                </a:solidFill>
                <a:latin typeface="宋体" pitchFamily="2" charset="-122"/>
              </a:rPr>
              <a:t>空白串</a:t>
            </a:r>
            <a:r>
              <a:rPr lang="en-US" altLang="zh-CN" sz="2800" b="1" dirty="0">
                <a:latin typeface="宋体" pitchFamily="2" charset="-122"/>
              </a:rPr>
              <a:t>)</a:t>
            </a:r>
            <a:r>
              <a:rPr lang="zh-CN" altLang="en-US" sz="2800" b="1" dirty="0">
                <a:latin typeface="宋体" pitchFamily="2" charset="-122"/>
              </a:rPr>
              <a:t>：构成串的所有字符都是空格的串称为空白串。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146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/>
          </p:nvPr>
        </p:nvSpPr>
        <p:spPr>
          <a:xfrm>
            <a:off x="76200" y="147638"/>
            <a:ext cx="8888413" cy="6161087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endParaRPr lang="en-US" altLang="zh-CN" sz="2800" b="1" dirty="0">
              <a:solidFill>
                <a:schemeClr val="folHlink"/>
              </a:solidFill>
              <a:latin typeface="宋体" pitchFamily="2" charset="-122"/>
            </a:endParaRP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宋体" pitchFamily="2" charset="-122"/>
              </a:rPr>
              <a:t>注意</a:t>
            </a:r>
            <a:r>
              <a:rPr lang="zh-CN" altLang="en-US" sz="2800" b="1" dirty="0">
                <a:latin typeface="宋体" pitchFamily="2" charset="-122"/>
              </a:rPr>
              <a:t>：空串和空白串的不同，例如</a:t>
            </a:r>
            <a:r>
              <a:rPr lang="zh-CN" altLang="en-US" sz="2800" b="1" dirty="0"/>
              <a:t>“</a:t>
            </a:r>
            <a:r>
              <a:rPr lang="zh-CN" altLang="en-US" sz="2800" b="1" dirty="0">
                <a:latin typeface="宋体" pitchFamily="2" charset="-122"/>
              </a:rPr>
              <a:t>  </a:t>
            </a:r>
            <a:r>
              <a:rPr lang="zh-CN" altLang="en-US" sz="2800" b="1" dirty="0"/>
              <a:t>”</a:t>
            </a:r>
            <a:r>
              <a:rPr lang="zh-CN" altLang="en-US" sz="2800" b="1" dirty="0">
                <a:latin typeface="宋体" pitchFamily="2" charset="-122"/>
              </a:rPr>
              <a:t>和</a:t>
            </a:r>
            <a:r>
              <a:rPr lang="zh-CN" altLang="en-US" sz="2800" b="1" dirty="0"/>
              <a:t>“”</a:t>
            </a:r>
            <a:r>
              <a:rPr lang="zh-CN" altLang="en-US" sz="2800" b="1" dirty="0">
                <a:latin typeface="宋体" pitchFamily="2" charset="-122"/>
              </a:rPr>
              <a:t>分别表示长度为</a:t>
            </a:r>
            <a:r>
              <a:rPr lang="en-US" altLang="zh-CN" sz="2800" b="1" dirty="0">
                <a:latin typeface="宋体" pitchFamily="2" charset="-122"/>
              </a:rPr>
              <a:t>1</a:t>
            </a:r>
            <a:r>
              <a:rPr lang="zh-CN" altLang="en-US" sz="2800" b="1" dirty="0">
                <a:latin typeface="宋体" pitchFamily="2" charset="-122"/>
              </a:rPr>
              <a:t>的空白串和长度为</a:t>
            </a:r>
            <a:r>
              <a:rPr lang="en-US" altLang="zh-CN" sz="2800" b="1" dirty="0"/>
              <a:t>0</a:t>
            </a:r>
            <a:r>
              <a:rPr lang="zh-CN" altLang="en-US" sz="2800" b="1" dirty="0">
                <a:latin typeface="宋体" pitchFamily="2" charset="-122"/>
              </a:rPr>
              <a:t>的空串。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宋体" pitchFamily="2" charset="-122"/>
              </a:rPr>
              <a:t>    子串</a:t>
            </a:r>
            <a:r>
              <a:rPr lang="en-US" altLang="zh-CN" sz="2800" b="1" dirty="0">
                <a:latin typeface="宋体" pitchFamily="2" charset="-122"/>
              </a:rPr>
              <a:t>(</a:t>
            </a:r>
            <a:r>
              <a:rPr lang="en-US" altLang="zh-CN" sz="2800" b="1" dirty="0">
                <a:solidFill>
                  <a:schemeClr val="accent1"/>
                </a:solidFill>
              </a:rPr>
              <a:t>substring</a:t>
            </a:r>
            <a:r>
              <a:rPr lang="en-US" altLang="zh-CN" sz="2800" b="1" dirty="0">
                <a:latin typeface="宋体" pitchFamily="2" charset="-122"/>
              </a:rPr>
              <a:t>)</a:t>
            </a:r>
            <a:r>
              <a:rPr lang="zh-CN" altLang="en-US" sz="2800" b="1" dirty="0">
                <a:latin typeface="宋体" pitchFamily="2" charset="-122"/>
              </a:rPr>
              <a:t>：串中任意个连续字符组成的子序列称为该串的子串，包含子串的串相应地称为主串。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宋体" pitchFamily="2" charset="-122"/>
              </a:rPr>
              <a:t>    子串的序号</a:t>
            </a:r>
            <a:r>
              <a:rPr lang="zh-CN" altLang="en-US" sz="2800" b="1" dirty="0">
                <a:latin typeface="宋体" pitchFamily="2" charset="-122"/>
              </a:rPr>
              <a:t>：将子串在主串中首次出现时的该子串的首字符对应在主串中的序号，称为子串在主串中的序号（或位置）。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宋体" pitchFamily="2" charset="-122"/>
              </a:rPr>
              <a:t>例如，</a:t>
            </a:r>
            <a:r>
              <a:rPr lang="zh-CN" altLang="en-US" sz="2800" b="1" dirty="0"/>
              <a:t>设有串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分别是：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/>
              <a:t>     </a:t>
            </a:r>
            <a:r>
              <a:rPr lang="en-US" altLang="zh-CN" sz="2800" b="1" dirty="0"/>
              <a:t>A=“this is a word</a:t>
            </a:r>
            <a:r>
              <a:rPr lang="zh-CN" altLang="en-US" sz="2800" b="1" dirty="0"/>
              <a:t>”，</a:t>
            </a:r>
            <a:r>
              <a:rPr lang="en-US" altLang="zh-CN" sz="2800" b="1" dirty="0"/>
              <a:t>B=“is</a:t>
            </a:r>
            <a:r>
              <a:rPr lang="zh-CN" altLang="en-US" sz="2800" b="1" dirty="0"/>
              <a:t>”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/>
              <a:t>则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是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的子串，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为主串。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在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中出现了两次，其中首次出现所对应的主串位置是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。因此，称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在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中的序号为</a:t>
            </a:r>
            <a:r>
              <a:rPr lang="en-US" altLang="zh-CN" sz="2800" b="1" dirty="0"/>
              <a:t>3 </a:t>
            </a:r>
            <a:r>
              <a:rPr lang="zh-CN" altLang="en-US" sz="2800" b="1" dirty="0"/>
              <a:t>。</a:t>
            </a:r>
            <a:endParaRPr lang="zh-CN" altLang="en-US" sz="2800" b="1" dirty="0">
              <a:ea typeface="楷体_GB2312" pitchFamily="1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147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/>
          </p:nvPr>
        </p:nvSpPr>
        <p:spPr>
          <a:xfrm>
            <a:off x="152400" y="152400"/>
            <a:ext cx="8812213" cy="6156325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>
                <a:latin typeface="宋体" pitchFamily="2" charset="-122"/>
              </a:rPr>
              <a:t>   </a:t>
            </a:r>
            <a:endParaRPr lang="en-US" altLang="zh-CN" dirty="0">
              <a:latin typeface="宋体" pitchFamily="2" charset="-122"/>
            </a:endParaRP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   </a:t>
            </a:r>
            <a:r>
              <a:rPr lang="zh-CN" altLang="en-US" sz="2800" b="1" dirty="0">
                <a:latin typeface="宋体" pitchFamily="2" charset="-122"/>
              </a:rPr>
              <a:t>特别地，空串是任意串的子串，任意串是其自身的子串。   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宋体" pitchFamily="2" charset="-122"/>
              </a:rPr>
              <a:t>   串相等</a:t>
            </a:r>
            <a:r>
              <a:rPr lang="zh-CN" altLang="en-US" sz="2800" b="1" dirty="0">
                <a:latin typeface="宋体" pitchFamily="2" charset="-122"/>
              </a:rPr>
              <a:t>：如果两个串的串值相等</a:t>
            </a:r>
            <a:r>
              <a:rPr lang="en-US" altLang="zh-CN" sz="2800" b="1" dirty="0">
                <a:latin typeface="宋体" pitchFamily="2" charset="-122"/>
              </a:rPr>
              <a:t>(</a:t>
            </a:r>
            <a:r>
              <a:rPr lang="zh-CN" altLang="en-US" sz="2800" b="1" dirty="0">
                <a:latin typeface="宋体" pitchFamily="2" charset="-122"/>
              </a:rPr>
              <a:t>相同</a:t>
            </a:r>
            <a:r>
              <a:rPr lang="en-US" altLang="zh-CN" sz="2800" b="1" dirty="0">
                <a:latin typeface="宋体" pitchFamily="2" charset="-122"/>
              </a:rPr>
              <a:t>)</a:t>
            </a:r>
            <a:r>
              <a:rPr lang="zh-CN" altLang="en-US" sz="2800" b="1" dirty="0">
                <a:latin typeface="宋体" pitchFamily="2" charset="-122"/>
              </a:rPr>
              <a:t>，称这两个串相等。换言之，只有当两个串的长度相等，且各个对应位置的字符都相同时才相等。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宋体" pitchFamily="2" charset="-122"/>
              </a:rPr>
              <a:t>串变量和串常量。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宋体" pitchFamily="2" charset="-122"/>
              </a:rPr>
              <a:t>   </a:t>
            </a: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</a:rPr>
              <a:t>串常量</a:t>
            </a:r>
            <a:r>
              <a:rPr lang="en-US" altLang="zh-CN" dirty="0">
                <a:solidFill>
                  <a:schemeClr val="folHlink"/>
                </a:solidFill>
                <a:latin typeface="宋体" pitchFamily="2" charset="-122"/>
              </a:rPr>
              <a:t>:</a:t>
            </a:r>
            <a:r>
              <a:rPr lang="zh-CN" altLang="en-US" sz="2800" b="1" dirty="0">
                <a:latin typeface="宋体" pitchFamily="2" charset="-122"/>
              </a:rPr>
              <a:t>和整常数、实常数一样，在程序中只能被引用但不能不能改变其值，即只能读不能写。通常串常量是由直接量来表示的，例如语句错误</a:t>
            </a:r>
            <a:r>
              <a:rPr lang="en-US" altLang="zh-CN" sz="2800" b="1" dirty="0">
                <a:latin typeface="宋体" pitchFamily="2" charset="-122"/>
              </a:rPr>
              <a:t>(</a:t>
            </a:r>
            <a:r>
              <a:rPr lang="en-US" altLang="zh-CN" sz="2800" b="1" dirty="0"/>
              <a:t>“</a:t>
            </a:r>
            <a:r>
              <a:rPr lang="zh-CN" altLang="en-US" sz="2800" b="1" dirty="0">
                <a:latin typeface="宋体" pitchFamily="2" charset="-122"/>
              </a:rPr>
              <a:t>溢出</a:t>
            </a:r>
            <a:r>
              <a:rPr lang="zh-CN" altLang="en-US" sz="2800" b="1" dirty="0"/>
              <a:t>”</a:t>
            </a:r>
            <a:r>
              <a:rPr lang="en-US" altLang="zh-CN" sz="2800" b="1" dirty="0">
                <a:latin typeface="宋体" pitchFamily="2" charset="-122"/>
              </a:rPr>
              <a:t>)</a:t>
            </a:r>
            <a:r>
              <a:rPr lang="zh-CN" altLang="en-US" sz="2800" b="1" dirty="0">
                <a:latin typeface="宋体" pitchFamily="2" charset="-122"/>
              </a:rPr>
              <a:t>中</a:t>
            </a:r>
            <a:r>
              <a:rPr lang="zh-CN" altLang="en-US" sz="2800" b="1" dirty="0"/>
              <a:t>“</a:t>
            </a:r>
            <a:r>
              <a:rPr lang="zh-CN" altLang="en-US" sz="2800" b="1" dirty="0">
                <a:latin typeface="宋体" pitchFamily="2" charset="-122"/>
              </a:rPr>
              <a:t>溢出</a:t>
            </a:r>
            <a:r>
              <a:rPr lang="zh-CN" altLang="en-US" sz="2800" b="1" dirty="0"/>
              <a:t>”</a:t>
            </a:r>
            <a:r>
              <a:rPr lang="zh-CN" altLang="en-US" sz="2800" b="1" dirty="0">
                <a:latin typeface="宋体" pitchFamily="2" charset="-122"/>
              </a:rPr>
              <a:t>是直接量。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宋体" pitchFamily="2" charset="-122"/>
              </a:rPr>
              <a:t>   </a:t>
            </a: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</a:rPr>
              <a:t>串变量</a:t>
            </a:r>
            <a:r>
              <a:rPr lang="en-US" altLang="zh-CN" dirty="0">
                <a:solidFill>
                  <a:schemeClr val="folHlink"/>
                </a:solidFill>
                <a:latin typeface="宋体" pitchFamily="2" charset="-122"/>
              </a:rPr>
              <a:t>:</a:t>
            </a:r>
            <a:r>
              <a:rPr lang="zh-CN" altLang="en-US" sz="2800" b="1" dirty="0">
                <a:latin typeface="宋体" pitchFamily="2" charset="-122"/>
              </a:rPr>
              <a:t>和其它类型的变量一样</a:t>
            </a:r>
            <a:r>
              <a:rPr lang="en-US" altLang="zh-CN" sz="2800" b="1" dirty="0">
                <a:latin typeface="宋体" pitchFamily="2" charset="-122"/>
              </a:rPr>
              <a:t>,</a:t>
            </a:r>
            <a:r>
              <a:rPr lang="zh-CN" altLang="en-US" sz="2800" b="1" dirty="0">
                <a:latin typeface="宋体" pitchFamily="2" charset="-122"/>
              </a:rPr>
              <a:t>其值是可以改变。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148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42875"/>
            <a:ext cx="7696200" cy="838200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串的抽象数据类型定义 </a:t>
            </a:r>
          </a:p>
        </p:txBody>
      </p:sp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981075"/>
            <a:ext cx="8839200" cy="469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b="1" dirty="0"/>
              <a:t>ADT String{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数据对象：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D = { 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baseline="-20000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|a</a:t>
            </a:r>
            <a:r>
              <a:rPr lang="en-US" altLang="zh-CN" sz="2400" b="1" baseline="-20000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∈CharacterSet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,  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=1,2,…,n, n ≥0 }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数据关系：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R = {&lt;a</a:t>
            </a:r>
            <a:r>
              <a:rPr lang="en-US" altLang="zh-CN" sz="2400" b="1" baseline="-20000" dirty="0">
                <a:latin typeface="楷体" pitchFamily="49" charset="-122"/>
                <a:ea typeface="楷体" pitchFamily="49" charset="-122"/>
              </a:rPr>
              <a:t>i-1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, 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baseline="-20000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&gt;| a</a:t>
            </a:r>
            <a:r>
              <a:rPr lang="en-US" altLang="zh-CN" sz="2400" b="1" baseline="-20000" dirty="0">
                <a:latin typeface="楷体" pitchFamily="49" charset="-122"/>
                <a:ea typeface="楷体" pitchFamily="49" charset="-122"/>
              </a:rPr>
              <a:t>i-1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, 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baseline="-20000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∈D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,  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=2,3,…,n }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基本操作：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StrAssign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(t , chars)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初始条件： 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chars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是一个字符串常量。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操作结果：生成一个值为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chars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的串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t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StrConcat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(s, t)   //Concatenate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初始条件：串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s, t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已存在。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149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pPr eaLnBrk="1" hangingPunct="1"/>
            <a:r>
              <a:rPr lang="zh-CN" altLang="en-US"/>
              <a:t>顺序表</a:t>
            </a:r>
            <a:endParaRPr lang="zh-CN" altLang="en-US" sz="1600" b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</a:rPr>
              <a:t>例</a:t>
            </a:r>
            <a:r>
              <a:rPr lang="en-US" altLang="zh-CN" dirty="0">
                <a:solidFill>
                  <a:srgbClr val="008000"/>
                </a:solidFill>
              </a:rPr>
              <a:t>2-1</a:t>
            </a:r>
            <a:r>
              <a:rPr lang="en-US" altLang="zh-CN" dirty="0">
                <a:solidFill>
                  <a:schemeClr val="folHlink"/>
                </a:solidFill>
              </a:rPr>
              <a:t> </a:t>
            </a:r>
            <a:r>
              <a:rPr lang="zh-CN" altLang="en-US" dirty="0"/>
              <a:t>归并两个非递减有序顺序表</a:t>
            </a:r>
            <a:r>
              <a:rPr lang="en-US" altLang="zh-CN" dirty="0"/>
              <a:t>La</a:t>
            </a:r>
            <a:r>
              <a:rPr lang="zh-CN" altLang="en-US" dirty="0"/>
              <a:t>和</a:t>
            </a:r>
            <a:r>
              <a:rPr lang="en-US" altLang="zh-CN" dirty="0"/>
              <a:t>Lb</a:t>
            </a:r>
            <a:r>
              <a:rPr lang="zh-CN" altLang="en-US" dirty="0"/>
              <a:t>，得到新的非递减有序顺序表</a:t>
            </a:r>
            <a:r>
              <a:rPr lang="en-US" altLang="zh-CN" dirty="0" err="1"/>
              <a:t>Lc</a:t>
            </a:r>
            <a:r>
              <a:rPr lang="zh-CN" altLang="en-US" dirty="0"/>
              <a:t>。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  <a:sym typeface="Wingdings" pitchFamily="2" charset="2"/>
              </a:rPr>
              <a:t></a:t>
            </a:r>
            <a:r>
              <a:rPr lang="zh-CN" altLang="en-US" dirty="0">
                <a:solidFill>
                  <a:srgbClr val="CC0000"/>
                </a:solidFill>
              </a:rPr>
              <a:t>算法思路</a:t>
            </a:r>
            <a:r>
              <a:rPr lang="zh-CN" altLang="en-US" dirty="0"/>
              <a:t>：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申请</a:t>
            </a:r>
            <a:r>
              <a:rPr lang="en-US" altLang="zh-CN" dirty="0" err="1"/>
              <a:t>Lc</a:t>
            </a:r>
            <a:r>
              <a:rPr lang="zh-CN" altLang="en-US" dirty="0"/>
              <a:t>；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依次将</a:t>
            </a:r>
            <a:r>
              <a:rPr lang="en-US" altLang="zh-CN" dirty="0"/>
              <a:t>La</a:t>
            </a:r>
            <a:r>
              <a:rPr lang="zh-CN" altLang="en-US" dirty="0"/>
              <a:t>和</a:t>
            </a:r>
            <a:r>
              <a:rPr lang="en-US" altLang="zh-CN" dirty="0"/>
              <a:t>Lb</a:t>
            </a:r>
            <a:r>
              <a:rPr lang="zh-CN" altLang="en-US" dirty="0"/>
              <a:t>中当前较小的结点写入</a:t>
            </a:r>
            <a:r>
              <a:rPr lang="en-US" altLang="zh-CN" dirty="0" err="1"/>
              <a:t>Lc</a:t>
            </a:r>
            <a:r>
              <a:rPr lang="en-US" altLang="zh-CN" dirty="0"/>
              <a:t>;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销毁</a:t>
            </a:r>
            <a:r>
              <a:rPr lang="en-US" altLang="zh-CN" dirty="0"/>
              <a:t>La</a:t>
            </a:r>
            <a:r>
              <a:rPr lang="zh-CN" altLang="en-US" dirty="0"/>
              <a:t>和</a:t>
            </a:r>
            <a:r>
              <a:rPr lang="en-US" altLang="zh-CN" dirty="0"/>
              <a:t>Lb</a:t>
            </a:r>
            <a:r>
              <a:rPr lang="zh-CN" altLang="en-US" dirty="0"/>
              <a:t>。</a:t>
            </a:r>
          </a:p>
        </p:txBody>
      </p:sp>
      <p:sp>
        <p:nvSpPr>
          <p:cNvPr id="2253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342990A-ED3E-48AD-B890-2C50D5D34F22}" type="slidenum">
              <a:rPr lang="zh-CN" altLang="en-US" smtClean="0">
                <a:ea typeface="宋体" charset="-122"/>
              </a:rPr>
              <a:pPr/>
              <a:t>15</a:t>
            </a:fld>
            <a:endParaRPr lang="en-US" altLang="zh-CN">
              <a:ea typeface="宋体" charset="-122"/>
            </a:endParaRPr>
          </a:p>
        </p:txBody>
      </p:sp>
      <p:sp>
        <p:nvSpPr>
          <p:cNvPr id="22533" name="Rectangle 3"/>
          <p:cNvSpPr>
            <a:spLocks noChangeArrowheads="1"/>
          </p:cNvSpPr>
          <p:nvPr/>
        </p:nvSpPr>
        <p:spPr bwMode="auto">
          <a:xfrm>
            <a:off x="928688" y="1614488"/>
            <a:ext cx="7429500" cy="450532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buClr>
                <a:srgbClr val="008000"/>
              </a:buClr>
              <a:buFont typeface="Wingdings" pitchFamily="2" charset="2"/>
              <a:buNone/>
            </a:pPr>
            <a:endParaRPr lang="zh-CN" altLang="en-US" sz="2800" b="1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ChangeArrowheads="1"/>
          </p:cNvSpPr>
          <p:nvPr/>
        </p:nvSpPr>
        <p:spPr bwMode="auto">
          <a:xfrm>
            <a:off x="152400" y="980727"/>
            <a:ext cx="8839200" cy="474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操作结果：将串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联结到串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后形成新串存放到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中。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StrLength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(t)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初始条件：字符串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已存在。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操作结果：返回串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中的元素个数，称为串长。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SubString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(s, pos, 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len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, sub)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初始条件：串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s,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已存在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, 1≦pos≦StrLength(s)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且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0≦len≦StrLength(s)–pos+1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操作结果：用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sub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返回串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的第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pos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个字符起长度为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len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的子串。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……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} ADT  String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150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38113"/>
            <a:ext cx="8153400" cy="914400"/>
          </a:xfrm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zh-CN" dirty="0"/>
              <a:t>4.2 </a:t>
            </a:r>
            <a:r>
              <a:rPr lang="zh-CN" altLang="en-US" dirty="0"/>
              <a:t>串的存储表示和实现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/>
          </p:nvPr>
        </p:nvSpPr>
        <p:spPr>
          <a:xfrm>
            <a:off x="251520" y="1628800"/>
            <a:ext cx="8766175" cy="4086216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宋体" pitchFamily="2" charset="-122"/>
              </a:rPr>
              <a:t>串在计算机中有</a:t>
            </a:r>
            <a:r>
              <a:rPr lang="en-US" altLang="zh-CN" sz="2800" b="1" dirty="0"/>
              <a:t>3</a:t>
            </a:r>
            <a:r>
              <a:rPr lang="zh-CN" altLang="en-US" sz="2800" b="1" dirty="0">
                <a:latin typeface="宋体" pitchFamily="2" charset="-122"/>
              </a:rPr>
              <a:t>种表示方式：</a:t>
            </a:r>
          </a:p>
          <a:p>
            <a:pPr marL="53340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itchFamily="2" charset="-122"/>
              </a:rPr>
              <a:t>◆ </a:t>
            </a:r>
            <a:r>
              <a:rPr lang="zh-CN" altLang="en-US" b="1" dirty="0">
                <a:solidFill>
                  <a:schemeClr val="folHlink"/>
                </a:solidFill>
                <a:latin typeface="楷体" pitchFamily="49" charset="-122"/>
                <a:ea typeface="楷体" pitchFamily="49" charset="-122"/>
              </a:rPr>
              <a:t>定长顺序存储表示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b="1" dirty="0">
                <a:latin typeface="宋体" pitchFamily="2" charset="-122"/>
                <a:ea typeface="楷体" pitchFamily="49" charset="-122"/>
                <a:cs typeface="+mn-cs"/>
              </a:rPr>
              <a:t>将串定义成字符数组，利用串名可以直接访问串值。用这种表示方式，串的存储空间在编译时确定，其大小不能改变。</a:t>
            </a:r>
          </a:p>
          <a:p>
            <a:pPr marL="53340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itchFamily="2" charset="-122"/>
              </a:rPr>
              <a:t>◆ </a:t>
            </a:r>
            <a:r>
              <a:rPr lang="zh-CN" altLang="en-US" b="1" dirty="0">
                <a:solidFill>
                  <a:schemeClr val="folHlink"/>
                </a:solidFill>
                <a:latin typeface="楷体" pitchFamily="49" charset="-122"/>
                <a:ea typeface="楷体" pitchFamily="49" charset="-122"/>
              </a:rPr>
              <a:t>堆分配存储方式：</a:t>
            </a:r>
            <a:r>
              <a:rPr lang="zh-CN" altLang="en-US" b="1" dirty="0">
                <a:latin typeface="宋体" pitchFamily="2" charset="-122"/>
                <a:ea typeface="楷体" pitchFamily="49" charset="-122"/>
                <a:cs typeface="+mn-cs"/>
              </a:rPr>
              <a:t>仍然用一组地址连续的存储单元来依次存储串中的字符序列，但串的存储空间是在程序运行时根据串的实际长度动态分配的。</a:t>
            </a:r>
          </a:p>
          <a:p>
            <a:pPr marL="53340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itchFamily="2" charset="-122"/>
              </a:rPr>
              <a:t>◆ </a:t>
            </a:r>
            <a:r>
              <a:rPr lang="zh-CN" altLang="en-US" b="1" dirty="0">
                <a:solidFill>
                  <a:schemeClr val="folHlink"/>
                </a:solidFill>
                <a:latin typeface="楷体" pitchFamily="49" charset="-122"/>
                <a:ea typeface="楷体" pitchFamily="49" charset="-122"/>
              </a:rPr>
              <a:t>块链存储方式：</a:t>
            </a:r>
            <a:r>
              <a:rPr lang="zh-CN" altLang="en-US" b="1" dirty="0">
                <a:latin typeface="宋体" pitchFamily="2" charset="-122"/>
                <a:ea typeface="楷体" pitchFamily="49" charset="-122"/>
                <a:cs typeface="+mn-cs"/>
              </a:rPr>
              <a:t>是一种链式存储结构表示。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151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142875"/>
            <a:ext cx="7993063" cy="838200"/>
          </a:xfrm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zh-CN" dirty="0"/>
              <a:t>   </a:t>
            </a:r>
            <a:r>
              <a:rPr lang="zh-CN" altLang="en-US" dirty="0"/>
              <a:t>串的定长顺序存储表示</a:t>
            </a:r>
          </a:p>
        </p:txBody>
      </p:sp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1143000"/>
            <a:ext cx="8812213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    用一组连续的存储单元来存放串中的字符序列。直接使用定长的字符数组来定义，数组的上界预先确定。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    定长顺序存储结构定义为：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b="1" dirty="0"/>
              <a:t>#define MAX_STRLEN  256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b="1" dirty="0" err="1"/>
              <a:t>typedef</a:t>
            </a:r>
            <a:r>
              <a:rPr lang="en-US" altLang="zh-CN" sz="2800" b="1" dirty="0"/>
              <a:t>  </a:t>
            </a:r>
            <a:r>
              <a:rPr lang="en-US" altLang="zh-CN" sz="2800" b="1" dirty="0" err="1"/>
              <a:t>struct</a:t>
            </a:r>
            <a:endParaRPr lang="en-US" altLang="zh-CN" sz="2800" b="1" dirty="0"/>
          </a:p>
          <a:p>
            <a:pPr marL="812800" lvl="2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b="1" dirty="0"/>
              <a:t>{  char  </a:t>
            </a:r>
            <a:r>
              <a:rPr lang="en-US" altLang="zh-CN" sz="2800" b="1" dirty="0" err="1"/>
              <a:t>str</a:t>
            </a:r>
            <a:r>
              <a:rPr lang="en-US" altLang="zh-CN" sz="2800" b="1" dirty="0"/>
              <a:t>[MAX_STRLEN] ;</a:t>
            </a:r>
          </a:p>
          <a:p>
            <a:pPr marL="1181100" lvl="3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b="1" dirty="0" err="1"/>
              <a:t>int</a:t>
            </a:r>
            <a:r>
              <a:rPr lang="en-US" altLang="zh-CN" sz="2800" b="1" dirty="0"/>
              <a:t>  length;</a:t>
            </a:r>
          </a:p>
          <a:p>
            <a:pPr marL="812800" lvl="2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b="1" dirty="0"/>
              <a:t>} </a:t>
            </a:r>
            <a:r>
              <a:rPr lang="en-US" altLang="zh-CN" sz="2800" b="1" dirty="0" err="1"/>
              <a:t>StringType</a:t>
            </a:r>
            <a:r>
              <a:rPr lang="en-US" altLang="zh-CN" sz="2800" b="1" dirty="0"/>
              <a:t> ;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152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/>
          </p:nvPr>
        </p:nvSpPr>
        <p:spPr>
          <a:xfrm>
            <a:off x="152400" y="152400"/>
            <a:ext cx="8812213" cy="6156325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chemeClr val="folHlink"/>
                </a:solidFill>
                <a:latin typeface="楷体" pitchFamily="49" charset="-122"/>
              </a:rPr>
              <a:t>1  </a:t>
            </a:r>
            <a:r>
              <a:rPr lang="zh-CN" altLang="en-US" dirty="0">
                <a:solidFill>
                  <a:schemeClr val="folHlink"/>
                </a:solidFill>
                <a:latin typeface="楷体" pitchFamily="49" charset="-122"/>
              </a:rPr>
              <a:t>串</a:t>
            </a:r>
            <a:r>
              <a:rPr lang="zh-CN" altLang="en-US" b="1" dirty="0">
                <a:solidFill>
                  <a:schemeClr val="folHlink"/>
                </a:solidFill>
                <a:latin typeface="楷体" pitchFamily="49" charset="-122"/>
              </a:rPr>
              <a:t>的联结操作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>
                <a:ea typeface="楷体_GB2312" pitchFamily="1" charset="-122"/>
              </a:rPr>
              <a:t>Status  </a:t>
            </a:r>
            <a:r>
              <a:rPr lang="en-US" altLang="zh-CN" sz="2800" b="1" dirty="0" err="1">
                <a:ea typeface="楷体_GB2312" pitchFamily="1" charset="-122"/>
              </a:rPr>
              <a:t>StrConcat</a:t>
            </a:r>
            <a:r>
              <a:rPr lang="en-US" altLang="zh-CN" sz="2800" b="1" dirty="0">
                <a:ea typeface="楷体_GB2312" pitchFamily="1" charset="-122"/>
              </a:rPr>
              <a:t> ( </a:t>
            </a:r>
            <a:r>
              <a:rPr lang="en-US" altLang="zh-CN" sz="2800" b="1" dirty="0" err="1">
                <a:ea typeface="楷体_GB2312" pitchFamily="1" charset="-122"/>
              </a:rPr>
              <a:t>StringType</a:t>
            </a:r>
            <a:r>
              <a:rPr lang="en-US" altLang="zh-CN" sz="2800" b="1" dirty="0">
                <a:ea typeface="楷体_GB2312" pitchFamily="1" charset="-122"/>
              </a:rPr>
              <a:t>  s, </a:t>
            </a:r>
            <a:r>
              <a:rPr lang="en-US" altLang="zh-CN" sz="2800" b="1" dirty="0" err="1">
                <a:ea typeface="楷体_GB2312" pitchFamily="1" charset="-122"/>
              </a:rPr>
              <a:t>StringType</a:t>
            </a:r>
            <a:r>
              <a:rPr lang="en-US" altLang="zh-CN" sz="2800" b="1" dirty="0">
                <a:ea typeface="楷体_GB2312" pitchFamily="1" charset="-122"/>
              </a:rPr>
              <a:t> t)</a:t>
            </a:r>
          </a:p>
          <a:p>
            <a:pPr marL="35560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/>
              <a:t>/*</a:t>
            </a:r>
            <a:r>
              <a:rPr lang="en-US" altLang="zh-CN" sz="2400" b="1" dirty="0">
                <a:latin typeface="宋体" pitchFamily="2" charset="-122"/>
              </a:rPr>
              <a:t> 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将串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联结到串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之后，结果仍然保存在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中  </a:t>
            </a:r>
            <a:r>
              <a:rPr lang="zh-CN" altLang="en-US" sz="2400" b="1" dirty="0"/>
              <a:t>*</a:t>
            </a:r>
            <a:r>
              <a:rPr lang="en-US" altLang="zh-CN" sz="2400" b="1" dirty="0"/>
              <a:t>/</a:t>
            </a:r>
          </a:p>
          <a:p>
            <a:pPr marL="35560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dirty="0"/>
              <a:t>{ 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,  j ;</a:t>
            </a: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/>
              <a:t>if ((</a:t>
            </a:r>
            <a:r>
              <a:rPr lang="en-US" altLang="zh-CN" sz="2800" b="1" dirty="0" err="1"/>
              <a:t>s.length+t.length</a:t>
            </a:r>
            <a:r>
              <a:rPr lang="en-US" altLang="zh-CN" sz="2800" b="1" dirty="0"/>
              <a:t>)&gt;MAX_STRLEN)</a:t>
            </a:r>
          </a:p>
          <a:p>
            <a:pPr marL="1079500" lvl="3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/>
              <a:t>Return ERROR ;   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/* 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联结后长度超出范围  *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/</a:t>
            </a: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/>
              <a:t> for (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=0 ;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&lt;</a:t>
            </a:r>
            <a:r>
              <a:rPr lang="en-US" altLang="zh-CN" sz="2800" b="1" dirty="0" err="1"/>
              <a:t>t.length</a:t>
            </a:r>
            <a:r>
              <a:rPr lang="en-US" altLang="zh-CN" sz="2800" b="1" dirty="0"/>
              <a:t> ;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++)</a:t>
            </a:r>
          </a:p>
          <a:p>
            <a:pPr marL="1079500" lvl="3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/>
              <a:t>s.str[</a:t>
            </a:r>
            <a:r>
              <a:rPr lang="en-US" altLang="zh-CN" sz="2800" b="1" dirty="0" err="1"/>
              <a:t>s.length+i</a:t>
            </a:r>
            <a:r>
              <a:rPr lang="en-US" altLang="zh-CN" sz="2800" b="1" dirty="0"/>
              <a:t>]=t.str[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] ;   </a:t>
            </a:r>
            <a:r>
              <a:rPr lang="en-US" altLang="zh-CN" sz="2400" b="1" dirty="0"/>
              <a:t>/* 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串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联结到串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之后  </a:t>
            </a:r>
            <a:r>
              <a:rPr lang="zh-CN" altLang="en-US" sz="2400" b="1" dirty="0"/>
              <a:t>*</a:t>
            </a:r>
            <a:r>
              <a:rPr lang="en-US" altLang="zh-CN" sz="2400" b="1" dirty="0"/>
              <a:t>/</a:t>
            </a: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 err="1"/>
              <a:t>s.length</a:t>
            </a:r>
            <a:r>
              <a:rPr lang="en-US" altLang="zh-CN" sz="2800" b="1" dirty="0"/>
              <a:t>=</a:t>
            </a:r>
            <a:r>
              <a:rPr lang="en-US" altLang="zh-CN" sz="2800" b="1" dirty="0" err="1"/>
              <a:t>s.length+t.length</a:t>
            </a:r>
            <a:r>
              <a:rPr lang="en-US" altLang="zh-CN" sz="2800" b="1" dirty="0"/>
              <a:t> ;  </a:t>
            </a:r>
            <a:r>
              <a:rPr lang="en-US" altLang="zh-CN" b="1" dirty="0"/>
              <a:t>/*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修改联结后的串长度 </a:t>
            </a:r>
            <a:r>
              <a:rPr lang="zh-CN" altLang="en-US" b="1" dirty="0"/>
              <a:t>*</a:t>
            </a:r>
            <a:r>
              <a:rPr lang="en-US" altLang="zh-CN" b="1" dirty="0"/>
              <a:t>/</a:t>
            </a: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/>
              <a:t>return OK ;</a:t>
            </a:r>
          </a:p>
          <a:p>
            <a:pPr marL="35560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dirty="0"/>
              <a:t>}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153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/>
          </p:nvPr>
        </p:nvSpPr>
        <p:spPr>
          <a:xfrm>
            <a:off x="179512" y="152400"/>
            <a:ext cx="8785101" cy="6348434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chemeClr val="folHlink"/>
                </a:solidFill>
                <a:latin typeface="楷体" pitchFamily="49" charset="-122"/>
              </a:rPr>
              <a:t>2   </a:t>
            </a:r>
            <a:r>
              <a:rPr lang="zh-CN" altLang="en-US" dirty="0">
                <a:solidFill>
                  <a:schemeClr val="folHlink"/>
                </a:solidFill>
                <a:latin typeface="楷体" pitchFamily="49" charset="-122"/>
              </a:rPr>
              <a:t>求子串操作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>
                <a:ea typeface="楷体_GB2312" pitchFamily="1" charset="-122"/>
              </a:rPr>
              <a:t>Status </a:t>
            </a:r>
            <a:r>
              <a:rPr lang="en-US" altLang="zh-CN" sz="2800" b="1" dirty="0" err="1"/>
              <a:t>SubString</a:t>
            </a:r>
            <a:r>
              <a:rPr lang="en-US" altLang="zh-CN" sz="2800" b="1" dirty="0"/>
              <a:t> (</a:t>
            </a:r>
            <a:r>
              <a:rPr lang="en-US" altLang="zh-CN" sz="2800" b="1" dirty="0" err="1">
                <a:ea typeface="楷体_GB2312" pitchFamily="1" charset="-122"/>
              </a:rPr>
              <a:t>StringType</a:t>
            </a:r>
            <a:r>
              <a:rPr lang="en-US" altLang="zh-CN" sz="2800" b="1" dirty="0">
                <a:ea typeface="楷体_GB2312" pitchFamily="1" charset="-122"/>
              </a:rPr>
              <a:t> </a:t>
            </a:r>
            <a:r>
              <a:rPr lang="en-US" altLang="zh-CN" sz="2800" b="1" dirty="0"/>
              <a:t>s, 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pos, 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len</a:t>
            </a:r>
            <a:r>
              <a:rPr lang="en-US" altLang="zh-CN" sz="2800" b="1" dirty="0"/>
              <a:t>, </a:t>
            </a:r>
            <a:r>
              <a:rPr lang="en-US" altLang="zh-CN" sz="2800" b="1" dirty="0" err="1">
                <a:ea typeface="楷体_GB2312" pitchFamily="1" charset="-122"/>
              </a:rPr>
              <a:t>StringType</a:t>
            </a:r>
            <a:r>
              <a:rPr lang="en-US" altLang="zh-CN" sz="2800" b="1" dirty="0"/>
              <a:t> *sub)</a:t>
            </a:r>
          </a:p>
          <a:p>
            <a:pPr marL="35560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dirty="0"/>
              <a:t>{  </a:t>
            </a:r>
            <a:r>
              <a:rPr lang="en-US" altLang="zh-CN" b="1" dirty="0" err="1"/>
              <a:t>int</a:t>
            </a:r>
            <a:r>
              <a:rPr lang="en-US" altLang="zh-CN" b="1" dirty="0"/>
              <a:t> k,  j ;</a:t>
            </a: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/>
              <a:t>if (pos&lt;1||pos&gt;</a:t>
            </a:r>
            <a:r>
              <a:rPr lang="en-US" altLang="zh-CN" sz="2800" b="1" dirty="0" err="1"/>
              <a:t>s.length</a:t>
            </a:r>
            <a:r>
              <a:rPr lang="en-US" altLang="zh-CN" sz="2800" b="1" dirty="0"/>
              <a:t>||</a:t>
            </a:r>
            <a:r>
              <a:rPr lang="en-US" altLang="zh-CN" sz="2800" b="1" dirty="0" err="1"/>
              <a:t>len</a:t>
            </a:r>
            <a:r>
              <a:rPr lang="en-US" altLang="zh-CN" sz="2800" b="1" dirty="0"/>
              <a:t>&lt;0||</a:t>
            </a:r>
            <a:r>
              <a:rPr lang="en-US" altLang="zh-CN" sz="2800" b="1" dirty="0" err="1"/>
              <a:t>len</a:t>
            </a:r>
            <a:r>
              <a:rPr lang="en-US" altLang="zh-CN" sz="2800" b="1" dirty="0"/>
              <a:t>&gt;(s.length-pos+1))      /* 0≦len≦StrLength(s) –pos+1*/</a:t>
            </a:r>
          </a:p>
          <a:p>
            <a:pPr marL="1079500" lvl="3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/>
              <a:t>return ERROR ;   </a:t>
            </a:r>
            <a:r>
              <a:rPr lang="en-US" altLang="zh-CN" sz="2400" b="1" dirty="0"/>
              <a:t>/* 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参数非法  </a:t>
            </a:r>
            <a:r>
              <a:rPr lang="zh-CN" altLang="en-US" sz="2400" b="1" dirty="0"/>
              <a:t>*</a:t>
            </a:r>
            <a:r>
              <a:rPr lang="en-US" altLang="zh-CN" sz="2400" b="1" dirty="0"/>
              <a:t>/</a:t>
            </a: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/>
              <a:t>sub-&gt;length=</a:t>
            </a:r>
            <a:r>
              <a:rPr lang="en-US" altLang="zh-CN" sz="2800" b="1" dirty="0" err="1"/>
              <a:t>len</a:t>
            </a:r>
            <a:r>
              <a:rPr lang="en-US" altLang="zh-CN" sz="2800" b="1" dirty="0"/>
              <a:t> ;   </a:t>
            </a:r>
            <a:r>
              <a:rPr lang="en-US" altLang="zh-CN" b="1" dirty="0"/>
              <a:t>/* 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求得子串长度  </a:t>
            </a:r>
            <a:r>
              <a:rPr lang="zh-CN" altLang="en-US" b="1" dirty="0"/>
              <a:t>*</a:t>
            </a:r>
            <a:r>
              <a:rPr lang="en-US" altLang="zh-CN" b="1" dirty="0"/>
              <a:t>/</a:t>
            </a: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/>
              <a:t>for (j=0, k=0 ; k&lt;</a:t>
            </a:r>
            <a:r>
              <a:rPr lang="en-US" altLang="zh-CN" sz="2800" b="1" dirty="0" err="1"/>
              <a:t>len</a:t>
            </a:r>
            <a:r>
              <a:rPr lang="en-US" altLang="zh-CN" sz="2800" b="1" dirty="0"/>
              <a:t> ; k++, j++)</a:t>
            </a: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/>
              <a:t>sub-&gt;</a:t>
            </a:r>
            <a:r>
              <a:rPr lang="en-US" altLang="zh-CN" sz="2800" b="1" dirty="0" err="1"/>
              <a:t>str</a:t>
            </a:r>
            <a:r>
              <a:rPr lang="en-US" altLang="zh-CN" sz="2800" b="1" dirty="0"/>
              <a:t>[j]=s.str[</a:t>
            </a:r>
            <a:r>
              <a:rPr lang="en-US" altLang="zh-CN" sz="2800" b="1" dirty="0" err="1"/>
              <a:t>pos+k</a:t>
            </a:r>
            <a:r>
              <a:rPr lang="en-US" altLang="zh-CN" sz="2800" b="1" dirty="0"/>
              <a:t>] ;   </a:t>
            </a:r>
            <a:r>
              <a:rPr lang="en-US" altLang="zh-CN" sz="2400" b="1" dirty="0"/>
              <a:t>/* 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逐个字符复制求得子串</a:t>
            </a:r>
            <a:r>
              <a:rPr lang="zh-CN" altLang="en-US" sz="2400" b="1" dirty="0"/>
              <a:t>*</a:t>
            </a:r>
            <a:r>
              <a:rPr lang="en-US" altLang="zh-CN" sz="2400" b="1" dirty="0"/>
              <a:t>/</a:t>
            </a: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/>
              <a:t>return OK ;</a:t>
            </a:r>
          </a:p>
          <a:p>
            <a:pPr marL="35560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dirty="0"/>
              <a:t>}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154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46050"/>
            <a:ext cx="6934200" cy="762000"/>
          </a:xfrm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zh-CN" dirty="0"/>
              <a:t>   </a:t>
            </a:r>
            <a:r>
              <a:rPr lang="zh-CN" altLang="en-US" dirty="0"/>
              <a:t>串的堆分配存储表示</a:t>
            </a:r>
          </a:p>
        </p:txBody>
      </p:sp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179388" y="981075"/>
            <a:ext cx="8763000" cy="568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系统提供一个空间足够大且地址连续的存储空间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称为“</a:t>
            </a:r>
            <a:r>
              <a:rPr lang="zh-CN" altLang="en-US" sz="2800" b="1" dirty="0">
                <a:solidFill>
                  <a:schemeClr val="folHlink"/>
                </a:solidFill>
                <a:latin typeface="楷体" pitchFamily="49" charset="-122"/>
                <a:ea typeface="楷体" pitchFamily="49" charset="-122"/>
              </a:rPr>
              <a:t>堆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”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供串使用。可使用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语言的动态存储分配函数</a:t>
            </a:r>
            <a:r>
              <a:rPr lang="en-US" altLang="zh-CN" sz="2800" b="1" dirty="0" err="1">
                <a:latin typeface="楷体" pitchFamily="49" charset="-122"/>
                <a:ea typeface="楷体" pitchFamily="49" charset="-122"/>
              </a:rPr>
              <a:t>malloc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()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free()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来管理。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仍然以一组地址连续的存储空间来存储字符串值，但其所需的存储空间是在程序执行过程中动态分配，故是动态的，变长的。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    串的堆式存储结构的类型定义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 err="1"/>
              <a:t>typedef</a:t>
            </a:r>
            <a:r>
              <a:rPr lang="en-US" altLang="zh-CN" sz="2800" b="1" dirty="0"/>
              <a:t>  </a:t>
            </a:r>
            <a:r>
              <a:rPr lang="en-US" altLang="zh-CN" sz="2800" b="1" dirty="0" err="1"/>
              <a:t>struct</a:t>
            </a:r>
            <a:endParaRPr lang="en-US" altLang="zh-CN" sz="2800" b="1" dirty="0"/>
          </a:p>
          <a:p>
            <a:pPr marL="355600" lvl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/>
              <a:t>{  char *</a:t>
            </a:r>
            <a:r>
              <a:rPr lang="en-US" altLang="zh-CN" sz="2800" b="1" dirty="0" err="1"/>
              <a:t>ch</a:t>
            </a:r>
            <a:r>
              <a:rPr lang="en-US" altLang="zh-CN" sz="2800" b="1" dirty="0"/>
              <a:t>;    </a:t>
            </a:r>
            <a:r>
              <a:rPr lang="en-US" altLang="zh-CN" b="1" dirty="0"/>
              <a:t>/* 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若非空，按长度分配，否则为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NULL </a:t>
            </a:r>
            <a:r>
              <a:rPr lang="en-US" altLang="zh-CN" b="1" dirty="0"/>
              <a:t>*/</a:t>
            </a:r>
          </a:p>
          <a:p>
            <a:pPr marL="723900" lvl="2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 err="1"/>
              <a:t>int</a:t>
            </a:r>
            <a:r>
              <a:rPr lang="en-US" altLang="zh-CN" sz="2800" b="1" dirty="0"/>
              <a:t> length;      </a:t>
            </a:r>
            <a:r>
              <a:rPr lang="en-US" altLang="zh-CN" b="1" dirty="0"/>
              <a:t>/* 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串的长度  </a:t>
            </a:r>
            <a:r>
              <a:rPr lang="zh-CN" altLang="en-US" b="1" dirty="0"/>
              <a:t>*</a:t>
            </a:r>
            <a:r>
              <a:rPr lang="en-US" altLang="zh-CN" b="1" dirty="0"/>
              <a:t>/</a:t>
            </a:r>
          </a:p>
          <a:p>
            <a:pPr marL="355600" lvl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/>
              <a:t>} </a:t>
            </a:r>
            <a:r>
              <a:rPr lang="en-US" altLang="zh-CN" sz="2800" b="1" dirty="0" err="1"/>
              <a:t>HString</a:t>
            </a:r>
            <a:r>
              <a:rPr lang="en-US" altLang="zh-CN" sz="2800" b="1" dirty="0"/>
              <a:t> 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155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/>
          </p:nvPr>
        </p:nvSpPr>
        <p:spPr>
          <a:xfrm>
            <a:off x="152400" y="152400"/>
            <a:ext cx="8812213" cy="6516688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chemeClr val="folHlink"/>
                </a:solidFill>
                <a:latin typeface="楷体" pitchFamily="49" charset="-122"/>
              </a:rPr>
              <a:t>1  </a:t>
            </a:r>
            <a:r>
              <a:rPr lang="zh-CN" altLang="en-US" dirty="0">
                <a:solidFill>
                  <a:schemeClr val="folHlink"/>
                </a:solidFill>
                <a:latin typeface="楷体" pitchFamily="49" charset="-122"/>
              </a:rPr>
              <a:t>串的联结操作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>
                <a:ea typeface="楷体_GB2312" pitchFamily="1" charset="-122"/>
              </a:rPr>
              <a:t>Status  </a:t>
            </a:r>
            <a:r>
              <a:rPr lang="en-US" altLang="zh-CN" sz="2800" b="1" dirty="0" err="1"/>
              <a:t>Hstring</a:t>
            </a:r>
            <a:r>
              <a:rPr lang="en-US" altLang="zh-CN" sz="2800" b="1" dirty="0"/>
              <a:t>  *</a:t>
            </a:r>
            <a:r>
              <a:rPr lang="en-US" altLang="zh-CN" sz="2800" b="1" dirty="0" err="1"/>
              <a:t>StrConcat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HString</a:t>
            </a:r>
            <a:r>
              <a:rPr lang="en-US" altLang="zh-CN" sz="2800" b="1" dirty="0"/>
              <a:t>  *T, </a:t>
            </a:r>
            <a:r>
              <a:rPr lang="en-US" altLang="zh-CN" sz="2800" b="1" dirty="0" err="1"/>
              <a:t>HString</a:t>
            </a:r>
            <a:r>
              <a:rPr lang="en-US" altLang="zh-CN" sz="2800" b="1" dirty="0"/>
              <a:t> *s1, </a:t>
            </a:r>
            <a:r>
              <a:rPr lang="en-US" altLang="zh-CN" sz="2800" b="1" dirty="0" err="1"/>
              <a:t>HString</a:t>
            </a:r>
            <a:r>
              <a:rPr lang="en-US" altLang="zh-CN" sz="2800" b="1" dirty="0"/>
              <a:t> *s2)</a:t>
            </a:r>
          </a:p>
          <a:p>
            <a:pPr marL="35560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/>
              <a:t>/* 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用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返回由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s1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s2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联结而成的串  </a:t>
            </a:r>
            <a:r>
              <a:rPr lang="zh-CN" altLang="en-US" sz="2400" b="1" dirty="0"/>
              <a:t>*</a:t>
            </a:r>
            <a:r>
              <a:rPr lang="en-US" altLang="zh-CN" sz="2400" b="1" dirty="0"/>
              <a:t>/  </a:t>
            </a:r>
          </a:p>
          <a:p>
            <a:pPr marL="35560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dirty="0"/>
              <a:t>{   </a:t>
            </a:r>
            <a:r>
              <a:rPr lang="en-US" altLang="zh-CN" b="1" dirty="0" err="1"/>
              <a:t>int</a:t>
            </a:r>
            <a:r>
              <a:rPr lang="en-US" altLang="zh-CN" b="1" dirty="0"/>
              <a:t> k,  j , </a:t>
            </a:r>
            <a:r>
              <a:rPr lang="en-US" altLang="zh-CN" b="1" dirty="0" err="1"/>
              <a:t>t_len</a:t>
            </a:r>
            <a:r>
              <a:rPr lang="en-US" altLang="zh-CN" b="1" dirty="0"/>
              <a:t> ; </a:t>
            </a: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/>
              <a:t>if (T-&gt;</a:t>
            </a:r>
            <a:r>
              <a:rPr lang="en-US" altLang="zh-CN" sz="2800" b="1" dirty="0" err="1"/>
              <a:t>ch</a:t>
            </a:r>
            <a:r>
              <a:rPr lang="en-US" altLang="zh-CN" sz="2800" b="1" dirty="0"/>
              <a:t>)  free(T-&gt;</a:t>
            </a:r>
            <a:r>
              <a:rPr lang="en-US" altLang="zh-CN" sz="2800" b="1" dirty="0" err="1"/>
              <a:t>ch</a:t>
            </a:r>
            <a:r>
              <a:rPr lang="en-US" altLang="zh-CN" sz="2800" b="1" dirty="0"/>
              <a:t>);     </a:t>
            </a:r>
            <a:r>
              <a:rPr lang="en-US" altLang="zh-CN" b="1" dirty="0"/>
              <a:t>/* 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释放旧空间   </a:t>
            </a:r>
            <a:r>
              <a:rPr lang="zh-CN" altLang="en-US" b="1" dirty="0"/>
              <a:t>*</a:t>
            </a:r>
            <a:r>
              <a:rPr lang="en-US" altLang="zh-CN" b="1" dirty="0"/>
              <a:t>/</a:t>
            </a: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 err="1"/>
              <a:t>t_len</a:t>
            </a:r>
            <a:r>
              <a:rPr lang="en-US" altLang="zh-CN" sz="2800" b="1" dirty="0"/>
              <a:t>=s1-&gt;length+s2-&gt;length ;</a:t>
            </a: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/>
              <a:t>if ((T-&gt;</a:t>
            </a:r>
            <a:r>
              <a:rPr lang="en-US" altLang="zh-CN" sz="2800" b="1" dirty="0" err="1"/>
              <a:t>ch</a:t>
            </a:r>
            <a:r>
              <a:rPr lang="en-US" altLang="zh-CN" sz="2800" b="1" dirty="0"/>
              <a:t>=(char*)</a:t>
            </a:r>
            <a:r>
              <a:rPr lang="en-US" altLang="zh-CN" sz="2800" b="1" dirty="0" err="1"/>
              <a:t>malloc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sizeof</a:t>
            </a:r>
            <a:r>
              <a:rPr lang="en-US" altLang="zh-CN" sz="2800" b="1" dirty="0"/>
              <a:t>((char)*</a:t>
            </a:r>
            <a:r>
              <a:rPr lang="en-US" altLang="zh-CN" sz="2800" b="1" dirty="0" err="1"/>
              <a:t>t_len</a:t>
            </a:r>
            <a:r>
              <a:rPr lang="en-US" altLang="zh-CN" sz="2800" b="1" dirty="0"/>
              <a:t>))==NULL)</a:t>
            </a:r>
          </a:p>
          <a:p>
            <a:pPr marL="1079500" lvl="3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/>
              <a:t>{   </a:t>
            </a:r>
            <a:r>
              <a:rPr lang="en-US" altLang="zh-CN" sz="2800" b="1" dirty="0" err="1"/>
              <a:t>printf</a:t>
            </a:r>
            <a:r>
              <a:rPr lang="en-US" altLang="zh-CN" sz="2800" b="1" dirty="0"/>
              <a:t>(“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系统空间不够，申请空间失败 ！</a:t>
            </a:r>
            <a:r>
              <a:rPr lang="en-US" altLang="zh-CN" sz="2800" b="1" dirty="0"/>
              <a:t>\n”) ; </a:t>
            </a:r>
          </a:p>
          <a:p>
            <a:pPr marL="1435100" lvl="4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/>
              <a:t>return ERROR  ;     }</a:t>
            </a: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/>
              <a:t>for (j=0 ; j&lt;s1-&gt;length; j++) </a:t>
            </a:r>
          </a:p>
          <a:p>
            <a:pPr marL="1079500" lvl="3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/>
              <a:t>T-&gt;</a:t>
            </a:r>
            <a:r>
              <a:rPr lang="en-US" altLang="zh-CN" sz="2800" b="1" dirty="0" err="1"/>
              <a:t>ch</a:t>
            </a:r>
            <a:r>
              <a:rPr lang="en-US" altLang="zh-CN" sz="2800" b="1" dirty="0"/>
              <a:t>[j]=s1-&gt;</a:t>
            </a:r>
            <a:r>
              <a:rPr lang="en-US" altLang="zh-CN" sz="2800" b="1" dirty="0" err="1"/>
              <a:t>ch</a:t>
            </a:r>
            <a:r>
              <a:rPr lang="en-US" altLang="zh-CN" sz="2800" b="1" dirty="0"/>
              <a:t>[j] ;    </a:t>
            </a:r>
            <a:r>
              <a:rPr lang="en-US" altLang="zh-CN" sz="2400" b="1" dirty="0"/>
              <a:t>/* 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将串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复制到串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中 </a:t>
            </a:r>
            <a:r>
              <a:rPr lang="zh-CN" altLang="en-US" sz="2400" b="1" dirty="0"/>
              <a:t>*</a:t>
            </a:r>
            <a:r>
              <a:rPr lang="en-US" altLang="zh-CN" sz="2400" b="1" dirty="0"/>
              <a:t>/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156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/>
          </p:nvPr>
        </p:nvSpPr>
        <p:spPr>
          <a:xfrm>
            <a:off x="107504" y="1628800"/>
            <a:ext cx="8812213" cy="3132138"/>
          </a:xfrm>
        </p:spPr>
        <p:txBody>
          <a:bodyPr/>
          <a:lstStyle/>
          <a:p>
            <a:pPr marL="723900" lvl="2" indent="0">
              <a:buFont typeface="Wingdings" pitchFamily="2" charset="2"/>
              <a:buNone/>
            </a:pPr>
            <a:r>
              <a:rPr lang="en-US" altLang="zh-CN" sz="2800" b="1" dirty="0"/>
              <a:t>for (k=s1-&gt;length, j=0 ; j&lt;s2-&gt;length; k++, j++) </a:t>
            </a:r>
          </a:p>
          <a:p>
            <a:pPr marL="1079500" lvl="3" indent="0">
              <a:buFont typeface="Wingdings" pitchFamily="2" charset="2"/>
              <a:buNone/>
            </a:pPr>
            <a:r>
              <a:rPr lang="en-US" altLang="zh-CN" sz="2800" b="1" dirty="0"/>
              <a:t>T-&gt;</a:t>
            </a:r>
            <a:r>
              <a:rPr lang="en-US" altLang="zh-CN" sz="2800" b="1" dirty="0" err="1"/>
              <a:t>ch</a:t>
            </a:r>
            <a:r>
              <a:rPr lang="en-US" altLang="zh-CN" sz="2800" b="1" dirty="0"/>
              <a:t>[k]=s2-&gt;</a:t>
            </a:r>
            <a:r>
              <a:rPr lang="en-US" altLang="zh-CN" sz="2800" b="1" dirty="0" err="1"/>
              <a:t>ch</a:t>
            </a:r>
            <a:r>
              <a:rPr lang="en-US" altLang="zh-CN" sz="2800" b="1" dirty="0"/>
              <a:t>[j] ;    </a:t>
            </a:r>
            <a:r>
              <a:rPr lang="en-US" altLang="zh-CN" sz="2400" b="1" dirty="0"/>
              <a:t>/* 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将串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s2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复制到串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中 </a:t>
            </a:r>
            <a:r>
              <a:rPr lang="zh-CN" altLang="en-US" sz="2400" b="1" dirty="0"/>
              <a:t>*</a:t>
            </a:r>
            <a:r>
              <a:rPr lang="en-US" altLang="zh-CN" sz="2400" b="1" dirty="0"/>
              <a:t>/</a:t>
            </a:r>
            <a:endParaRPr lang="en-US" altLang="zh-CN" sz="2800" b="1" dirty="0"/>
          </a:p>
          <a:p>
            <a:pPr marL="723900" lvl="2" indent="0">
              <a:buFont typeface="Wingdings" pitchFamily="2" charset="2"/>
              <a:buNone/>
            </a:pPr>
            <a:r>
              <a:rPr lang="en-US" altLang="zh-CN" sz="2800" b="1" dirty="0"/>
              <a:t>free(s1-&gt;</a:t>
            </a:r>
            <a:r>
              <a:rPr lang="en-US" altLang="zh-CN" sz="2800" b="1" dirty="0" err="1"/>
              <a:t>ch</a:t>
            </a:r>
            <a:r>
              <a:rPr lang="en-US" altLang="zh-CN" sz="2800" b="1" dirty="0"/>
              <a:t>) ; </a:t>
            </a:r>
          </a:p>
          <a:p>
            <a:pPr marL="723900" lvl="2" indent="0">
              <a:buFont typeface="Wingdings" pitchFamily="2" charset="2"/>
              <a:buNone/>
            </a:pPr>
            <a:r>
              <a:rPr lang="en-US" altLang="zh-CN" sz="2800" b="1" dirty="0"/>
              <a:t>free(s2-&gt;</a:t>
            </a:r>
            <a:r>
              <a:rPr lang="en-US" altLang="zh-CN" sz="2800" b="1" dirty="0" err="1"/>
              <a:t>ch</a:t>
            </a:r>
            <a:r>
              <a:rPr lang="en-US" altLang="zh-CN" sz="2800" b="1" dirty="0"/>
              <a:t>) ; </a:t>
            </a:r>
          </a:p>
          <a:p>
            <a:pPr marL="723900" lvl="2" indent="0">
              <a:buFont typeface="Wingdings" pitchFamily="2" charset="2"/>
              <a:buNone/>
            </a:pPr>
            <a:r>
              <a:rPr lang="en-US" altLang="zh-CN" sz="2800" b="1" dirty="0"/>
              <a:t>return OK ;   </a:t>
            </a:r>
          </a:p>
          <a:p>
            <a:pPr marL="355600" lvl="1" indent="0">
              <a:buFont typeface="Wingdings" pitchFamily="2" charset="2"/>
              <a:buNone/>
            </a:pPr>
            <a:r>
              <a:rPr lang="en-US" altLang="zh-CN" sz="3200" b="1" dirty="0"/>
              <a:t>}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157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6934200" cy="762000"/>
          </a:xfrm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zh-CN" dirty="0"/>
              <a:t>   </a:t>
            </a:r>
            <a:r>
              <a:rPr lang="zh-CN" altLang="en-US" dirty="0"/>
              <a:t>串的链式存储表示</a:t>
            </a:r>
          </a:p>
        </p:txBody>
      </p:sp>
      <p:sp>
        <p:nvSpPr>
          <p:cNvPr id="20482" name="Rectangle 3"/>
          <p:cNvSpPr>
            <a:spLocks noChangeArrowheads="1"/>
          </p:cNvSpPr>
          <p:nvPr/>
        </p:nvSpPr>
        <p:spPr bwMode="auto">
          <a:xfrm>
            <a:off x="152400" y="1143000"/>
            <a:ext cx="8763000" cy="502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latin typeface="宋体" pitchFamily="2" charset="-122"/>
              </a:rPr>
              <a:t>    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串的链式存储结构和线性表的串的链式存储结构类似，采用单链表来存储串，结点的构成是：</a:t>
            </a:r>
          </a:p>
          <a:p>
            <a:pPr marL="355600" lvl="1">
              <a:lnSpc>
                <a:spcPct val="110000"/>
              </a:lnSpc>
              <a:buClr>
                <a:schemeClr val="accent2"/>
              </a:buClr>
              <a:buSzPct val="80000"/>
            </a:pPr>
            <a:r>
              <a:rPr lang="zh-CN" altLang="en-US" sz="28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◆</a:t>
            </a:r>
            <a:r>
              <a:rPr lang="zh-CN" altLang="en-US" sz="2800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8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data</a:t>
            </a:r>
            <a:r>
              <a:rPr lang="zh-CN" altLang="en-US" sz="28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域：存放字符，</a:t>
            </a:r>
            <a:r>
              <a:rPr lang="en-US" altLang="zh-CN" sz="28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data</a:t>
            </a:r>
            <a:r>
              <a:rPr lang="zh-CN" altLang="en-US" sz="28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域可存放的字符个数称为结点的大小；</a:t>
            </a:r>
          </a:p>
          <a:p>
            <a:pPr marL="355600" lvl="1">
              <a:lnSpc>
                <a:spcPct val="110000"/>
              </a:lnSpc>
              <a:buClr>
                <a:schemeClr val="accent2"/>
              </a:buClr>
              <a:buSzPct val="80000"/>
            </a:pPr>
            <a:r>
              <a:rPr lang="zh-CN" altLang="en-US" sz="28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◆</a:t>
            </a:r>
            <a:r>
              <a:rPr lang="zh-CN" altLang="en-US" sz="2800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8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next</a:t>
            </a:r>
            <a:r>
              <a:rPr lang="zh-CN" altLang="en-US" sz="28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域：存放指向下一结点的指针。</a:t>
            </a:r>
          </a:p>
          <a:p>
            <a:pPr>
              <a:lnSpc>
                <a:spcPct val="110000"/>
              </a:lnSpc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    若每个结点仅存放一个字符，则结点的指针域就非常多，造成系统空间浪费，为节省存储空间，考虑串结构的特殊性，使每个结点存放若干个字符，这种结构称为块链结构。如图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4-1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是块大小为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的串的块链式存储结构示意图。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158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ChangeArrowheads="1"/>
          </p:cNvSpPr>
          <p:nvPr/>
        </p:nvSpPr>
        <p:spPr bwMode="auto">
          <a:xfrm>
            <a:off x="142844" y="2357430"/>
            <a:ext cx="8763000" cy="391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    串的块链式存储的类型定义包括：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⑴ 块结点的类型定义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 dirty="0"/>
              <a:t>#define BLOCK_SIZE  3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 dirty="0" err="1"/>
              <a:t>typedef</a:t>
            </a:r>
            <a:r>
              <a:rPr lang="en-US" altLang="zh-CN" sz="2800" b="1" dirty="0"/>
              <a:t>  </a:t>
            </a:r>
            <a:r>
              <a:rPr lang="en-US" altLang="zh-CN" sz="2800" b="1" dirty="0" err="1"/>
              <a:t>struct</a:t>
            </a:r>
            <a:r>
              <a:rPr lang="en-US" altLang="zh-CN" sz="2800" b="1" dirty="0"/>
              <a:t>  </a:t>
            </a:r>
            <a:r>
              <a:rPr lang="en-US" altLang="zh-CN" sz="2800" b="1" dirty="0" err="1"/>
              <a:t>Blstrtype</a:t>
            </a:r>
            <a:endParaRPr lang="en-US" altLang="zh-CN" sz="2800" b="1" dirty="0"/>
          </a:p>
          <a:p>
            <a:pPr marL="1270000" lvl="3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 dirty="0"/>
              <a:t>{  char  data[BLOCK_SIZE] ;</a:t>
            </a:r>
          </a:p>
          <a:p>
            <a:pPr marL="1638300" lvl="4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 dirty="0" err="1"/>
              <a:t>struct</a:t>
            </a:r>
            <a:r>
              <a:rPr lang="en-US" altLang="zh-CN" sz="2800" b="1" dirty="0"/>
              <a:t>  </a:t>
            </a:r>
            <a:r>
              <a:rPr lang="en-US" altLang="zh-CN" sz="2800" b="1" dirty="0" err="1"/>
              <a:t>Blstrtype</a:t>
            </a:r>
            <a:r>
              <a:rPr lang="en-US" altLang="zh-CN" sz="2800" b="1" dirty="0"/>
              <a:t>  *next;</a:t>
            </a:r>
          </a:p>
          <a:p>
            <a:pPr marL="1270000" lvl="3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 dirty="0"/>
              <a:t>}BNODE ;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03263" y="500042"/>
            <a:ext cx="7069137" cy="1571636"/>
            <a:chOff x="0" y="0"/>
            <a:chExt cx="4453" cy="85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0"/>
              <a:ext cx="4453" cy="449"/>
              <a:chOff x="0" y="0"/>
              <a:chExt cx="4453" cy="449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570" y="222"/>
                <a:ext cx="1104" cy="227"/>
                <a:chOff x="0" y="0"/>
                <a:chExt cx="1104" cy="227"/>
              </a:xfrm>
            </p:grpSpPr>
            <p:sp>
              <p:nvSpPr>
                <p:cNvPr id="216070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07" cy="227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 dirty="0">
                      <a:latin typeface="Times New Roman" pitchFamily="2" charset="0"/>
                      <a:ea typeface="宋体" charset="0"/>
                    </a:rPr>
                    <a:t>a      b    c  </a:t>
                  </a:r>
                </a:p>
              </p:txBody>
            </p:sp>
            <p:sp>
              <p:nvSpPr>
                <p:cNvPr id="216071" name="Line 7"/>
                <p:cNvSpPr>
                  <a:spLocks noChangeShapeType="1"/>
                </p:cNvSpPr>
                <p:nvPr/>
              </p:nvSpPr>
              <p:spPr bwMode="auto">
                <a:xfrm>
                  <a:off x="240" y="0"/>
                  <a:ext cx="0" cy="22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16072" name="Line 8"/>
                <p:cNvSpPr>
                  <a:spLocks noChangeShapeType="1"/>
                </p:cNvSpPr>
                <p:nvPr/>
              </p:nvSpPr>
              <p:spPr bwMode="auto">
                <a:xfrm>
                  <a:off x="480" y="0"/>
                  <a:ext cx="0" cy="22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16073" name="Line 9"/>
                <p:cNvSpPr>
                  <a:spLocks noChangeShapeType="1"/>
                </p:cNvSpPr>
                <p:nvPr/>
              </p:nvSpPr>
              <p:spPr bwMode="auto">
                <a:xfrm>
                  <a:off x="720" y="0"/>
                  <a:ext cx="0" cy="22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16074" name="Line 10"/>
                <p:cNvSpPr>
                  <a:spLocks noChangeShapeType="1"/>
                </p:cNvSpPr>
                <p:nvPr/>
              </p:nvSpPr>
              <p:spPr bwMode="auto">
                <a:xfrm>
                  <a:off x="816" y="117"/>
                  <a:ext cx="288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</p:grpSp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1674" y="222"/>
                <a:ext cx="1104" cy="227"/>
                <a:chOff x="0" y="0"/>
                <a:chExt cx="1104" cy="227"/>
              </a:xfrm>
            </p:grpSpPr>
            <p:sp>
              <p:nvSpPr>
                <p:cNvPr id="216076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07" cy="227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 dirty="0">
                      <a:latin typeface="Times New Roman" pitchFamily="2" charset="0"/>
                      <a:ea typeface="宋体" charset="0"/>
                    </a:rPr>
                    <a:t>e       p   c  </a:t>
                  </a:r>
                </a:p>
              </p:txBody>
            </p:sp>
            <p:sp>
              <p:nvSpPr>
                <p:cNvPr id="216077" name="Line 13"/>
                <p:cNvSpPr>
                  <a:spLocks noChangeShapeType="1"/>
                </p:cNvSpPr>
                <p:nvPr/>
              </p:nvSpPr>
              <p:spPr bwMode="auto">
                <a:xfrm>
                  <a:off x="240" y="0"/>
                  <a:ext cx="0" cy="22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16078" name="Line 14"/>
                <p:cNvSpPr>
                  <a:spLocks noChangeShapeType="1"/>
                </p:cNvSpPr>
                <p:nvPr/>
              </p:nvSpPr>
              <p:spPr bwMode="auto">
                <a:xfrm>
                  <a:off x="480" y="0"/>
                  <a:ext cx="0" cy="22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16079" name="Line 15"/>
                <p:cNvSpPr>
                  <a:spLocks noChangeShapeType="1"/>
                </p:cNvSpPr>
                <p:nvPr/>
              </p:nvSpPr>
              <p:spPr bwMode="auto">
                <a:xfrm>
                  <a:off x="720" y="0"/>
                  <a:ext cx="0" cy="22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16080" name="Line 16"/>
                <p:cNvSpPr>
                  <a:spLocks noChangeShapeType="1"/>
                </p:cNvSpPr>
                <p:nvPr/>
              </p:nvSpPr>
              <p:spPr bwMode="auto">
                <a:xfrm>
                  <a:off x="816" y="117"/>
                  <a:ext cx="288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</p:grpSp>
          <p:grpSp>
            <p:nvGrpSpPr>
              <p:cNvPr id="6" name="Group 17"/>
              <p:cNvGrpSpPr>
                <a:grpSpLocks/>
              </p:cNvGrpSpPr>
              <p:nvPr/>
            </p:nvGrpSpPr>
            <p:grpSpPr bwMode="auto">
              <a:xfrm>
                <a:off x="3546" y="222"/>
                <a:ext cx="907" cy="227"/>
                <a:chOff x="0" y="0"/>
                <a:chExt cx="907" cy="227"/>
              </a:xfrm>
            </p:grpSpPr>
            <p:sp>
              <p:nvSpPr>
                <p:cNvPr id="216082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07" cy="227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>
                      <a:latin typeface="Times New Roman" pitchFamily="2" charset="0"/>
                      <a:ea typeface="宋体" charset="0"/>
                    </a:rPr>
                    <a:t>g   </a:t>
                  </a:r>
                  <a:r>
                    <a:rPr lang="en-US" altLang="zh-CN" sz="2000">
                      <a:latin typeface="Times New Roman" pitchFamily="2" charset="0"/>
                      <a:ea typeface="宋体" charset="0"/>
                    </a:rPr>
                    <a:t>@   @</a:t>
                  </a:r>
                  <a:r>
                    <a:rPr lang="en-US" altLang="zh-CN">
                      <a:latin typeface="Times New Roman" pitchFamily="2" charset="0"/>
                      <a:ea typeface="宋体" charset="0"/>
                    </a:rPr>
                    <a:t> </a:t>
                  </a:r>
                  <a:r>
                    <a:rPr lang="en-US" altLang="zh-CN">
                      <a:latin typeface="Times New Roman" pitchFamily="2" charset="0"/>
                      <a:ea typeface="Arial Unicode MS" charset="0"/>
                    </a:rPr>
                    <a:t>⋀</a:t>
                  </a:r>
                  <a:r>
                    <a:rPr lang="en-US" altLang="zh-CN">
                      <a:latin typeface="Times New Roman" pitchFamily="2" charset="0"/>
                      <a:ea typeface="宋体" charset="0"/>
                    </a:rPr>
                    <a:t> </a:t>
                  </a:r>
                </a:p>
              </p:txBody>
            </p:sp>
            <p:sp>
              <p:nvSpPr>
                <p:cNvPr id="216083" name="Line 19"/>
                <p:cNvSpPr>
                  <a:spLocks noChangeShapeType="1"/>
                </p:cNvSpPr>
                <p:nvPr/>
              </p:nvSpPr>
              <p:spPr bwMode="auto">
                <a:xfrm>
                  <a:off x="240" y="0"/>
                  <a:ext cx="0" cy="22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16084" name="Line 20"/>
                <p:cNvSpPr>
                  <a:spLocks noChangeShapeType="1"/>
                </p:cNvSpPr>
                <p:nvPr/>
              </p:nvSpPr>
              <p:spPr bwMode="auto">
                <a:xfrm>
                  <a:off x="480" y="0"/>
                  <a:ext cx="0" cy="22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16085" name="Line 21"/>
                <p:cNvSpPr>
                  <a:spLocks noChangeShapeType="1"/>
                </p:cNvSpPr>
                <p:nvPr/>
              </p:nvSpPr>
              <p:spPr bwMode="auto">
                <a:xfrm>
                  <a:off x="720" y="0"/>
                  <a:ext cx="0" cy="22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</p:grpSp>
          <p:sp>
            <p:nvSpPr>
              <p:cNvPr id="216086" name="Rectangle 22"/>
              <p:cNvSpPr>
                <a:spLocks noChangeArrowheads="1"/>
              </p:cNvSpPr>
              <p:nvPr/>
            </p:nvSpPr>
            <p:spPr bwMode="auto">
              <a:xfrm>
                <a:off x="2826" y="222"/>
                <a:ext cx="431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buFont typeface="Arial" charset="0"/>
                  <a:buNone/>
                  <a:defRPr/>
                </a:pPr>
                <a:r>
                  <a:rPr lang="zh-CN" altLang="en-US">
                    <a:latin typeface="Times New Roman" pitchFamily="2" charset="0"/>
                    <a:ea typeface="Arial Unicode MS" charset="0"/>
                  </a:rPr>
                  <a:t>⋯⋯</a:t>
                </a:r>
                <a:endParaRPr lang="zh-CN" altLang="en-US">
                  <a:latin typeface="Times New Roman" pitchFamily="2" charset="0"/>
                  <a:ea typeface="宋体" charset="0"/>
                </a:endParaRPr>
              </a:p>
            </p:txBody>
          </p:sp>
          <p:sp>
            <p:nvSpPr>
              <p:cNvPr id="216087" name="Line 23"/>
              <p:cNvSpPr>
                <a:spLocks noChangeShapeType="1"/>
              </p:cNvSpPr>
              <p:nvPr/>
            </p:nvSpPr>
            <p:spPr bwMode="auto">
              <a:xfrm>
                <a:off x="3258" y="339"/>
                <a:ext cx="288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Times New Roman" pitchFamily="2" charset="0"/>
                  <a:ea typeface="宋体" charset="0"/>
                </a:endParaRPr>
              </a:p>
            </p:txBody>
          </p:sp>
          <p:grpSp>
            <p:nvGrpSpPr>
              <p:cNvPr id="7" name="Group 24"/>
              <p:cNvGrpSpPr>
                <a:grpSpLocks/>
              </p:cNvGrpSpPr>
              <p:nvPr/>
            </p:nvGrpSpPr>
            <p:grpSpPr bwMode="auto">
              <a:xfrm>
                <a:off x="0" y="0"/>
                <a:ext cx="576" cy="336"/>
                <a:chOff x="0" y="0"/>
                <a:chExt cx="576" cy="336"/>
              </a:xfrm>
            </p:grpSpPr>
            <p:sp>
              <p:nvSpPr>
                <p:cNvPr id="216089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08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pitchFamily="2" charset="0"/>
                      <a:ea typeface="宋体" charset="0"/>
                    </a:rPr>
                    <a:t>head</a:t>
                  </a:r>
                </a:p>
              </p:txBody>
            </p:sp>
            <p:sp>
              <p:nvSpPr>
                <p:cNvPr id="216090" name="Line 26"/>
                <p:cNvSpPr>
                  <a:spLocks noChangeShapeType="1"/>
                </p:cNvSpPr>
                <p:nvPr/>
              </p:nvSpPr>
              <p:spPr bwMode="auto">
                <a:xfrm>
                  <a:off x="192" y="240"/>
                  <a:ext cx="0" cy="96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16091" name="Line 27"/>
                <p:cNvSpPr>
                  <a:spLocks noChangeShapeType="1"/>
                </p:cNvSpPr>
                <p:nvPr/>
              </p:nvSpPr>
              <p:spPr bwMode="auto">
                <a:xfrm>
                  <a:off x="192" y="336"/>
                  <a:ext cx="384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</p:grpSp>
        </p:grpSp>
        <p:sp>
          <p:nvSpPr>
            <p:cNvPr id="21531" name="Rectangle 28"/>
            <p:cNvSpPr>
              <a:spLocks noChangeArrowheads="1"/>
            </p:cNvSpPr>
            <p:nvPr/>
          </p:nvSpPr>
          <p:spPr bwMode="auto">
            <a:xfrm>
              <a:off x="949" y="615"/>
              <a:ext cx="2849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图</a:t>
              </a:r>
              <a:r>
                <a:rPr lang="en-US" altLang="zh-CN" sz="2000" b="1" dirty="0">
                  <a:latin typeface="楷体" pitchFamily="49" charset="-122"/>
                  <a:ea typeface="楷体" pitchFamily="49" charset="-122"/>
                </a:rPr>
                <a:t>4-1   </a:t>
              </a:r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串的块链式存储结构示意图</a:t>
              </a:r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159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pPr eaLnBrk="1" hangingPunct="1"/>
            <a:r>
              <a:rPr lang="zh-CN" altLang="en-US"/>
              <a:t>顺序表</a:t>
            </a:r>
            <a:endParaRPr lang="zh-CN" altLang="en-US" sz="1600" b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5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D6D3DE0-66F2-4652-A48A-5E71A49EBE46}" type="slidenum">
              <a:rPr lang="zh-CN" altLang="en-US" smtClean="0">
                <a:ea typeface="宋体" charset="-122"/>
              </a:rPr>
              <a:pPr/>
              <a:t>16</a:t>
            </a:fld>
            <a:endParaRPr lang="en-US" altLang="zh-CN">
              <a:ea typeface="宋体" charset="-122"/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1981200" y="2420938"/>
            <a:ext cx="719138" cy="431800"/>
          </a:xfrm>
          <a:prstGeom prst="rect">
            <a:avLst/>
          </a:prstGeom>
          <a:noFill/>
          <a:ln w="6350" algn="ctr">
            <a:solidFill>
              <a:schemeClr val="tx1"/>
            </a:solidFill>
            <a:miter lim="800000"/>
            <a:headEnd/>
            <a:tailEnd type="none" w="sm" len="lg"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Times New Roman" pitchFamily="18" charset="0"/>
              </a:rPr>
              <a:t>10</a:t>
            </a:r>
          </a:p>
        </p:txBody>
      </p:sp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2844800" y="2420938"/>
            <a:ext cx="719138" cy="431800"/>
          </a:xfrm>
          <a:prstGeom prst="rect">
            <a:avLst/>
          </a:prstGeom>
          <a:noFill/>
          <a:ln w="6350" algn="ctr">
            <a:solidFill>
              <a:schemeClr val="tx1"/>
            </a:solidFill>
            <a:miter lim="800000"/>
            <a:headEnd/>
            <a:tailEnd type="none" w="sm" len="lg"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Times New Roman" pitchFamily="18" charset="0"/>
              </a:rPr>
              <a:t>30</a:t>
            </a:r>
          </a:p>
        </p:txBody>
      </p:sp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3708400" y="2420938"/>
            <a:ext cx="719138" cy="431800"/>
          </a:xfrm>
          <a:prstGeom prst="rect">
            <a:avLst/>
          </a:prstGeom>
          <a:noFill/>
          <a:ln w="6350" algn="ctr">
            <a:solidFill>
              <a:schemeClr val="tx1"/>
            </a:solidFill>
            <a:miter lim="800000"/>
            <a:headEnd/>
            <a:tailEnd type="none" w="sm" len="lg"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Times New Roman" pitchFamily="18" charset="0"/>
              </a:rPr>
              <a:t>51</a:t>
            </a:r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1981200" y="4652963"/>
            <a:ext cx="719138" cy="431800"/>
          </a:xfrm>
          <a:prstGeom prst="rect">
            <a:avLst/>
          </a:prstGeom>
          <a:noFill/>
          <a:ln w="6350" algn="ctr">
            <a:solidFill>
              <a:schemeClr val="tx1"/>
            </a:solidFill>
            <a:miter lim="800000"/>
            <a:headEnd/>
            <a:tailEnd type="none" w="sm" len="lg"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Times New Roman" pitchFamily="18" charset="0"/>
              </a:rPr>
              <a:t>13</a:t>
            </a:r>
          </a:p>
        </p:txBody>
      </p:sp>
      <p:sp>
        <p:nvSpPr>
          <p:cNvPr id="23560" name="Rectangle 9"/>
          <p:cNvSpPr>
            <a:spLocks noChangeArrowheads="1"/>
          </p:cNvSpPr>
          <p:nvPr/>
        </p:nvSpPr>
        <p:spPr bwMode="auto">
          <a:xfrm>
            <a:off x="2844800" y="4652963"/>
            <a:ext cx="719138" cy="431800"/>
          </a:xfrm>
          <a:prstGeom prst="rect">
            <a:avLst/>
          </a:prstGeom>
          <a:noFill/>
          <a:ln w="6350" algn="ctr">
            <a:solidFill>
              <a:schemeClr val="tx1"/>
            </a:solidFill>
            <a:miter lim="800000"/>
            <a:headEnd/>
            <a:tailEnd type="none" w="sm" len="lg"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Times New Roman" pitchFamily="18" charset="0"/>
              </a:rPr>
              <a:t>27</a:t>
            </a:r>
          </a:p>
        </p:txBody>
      </p:sp>
      <p:sp>
        <p:nvSpPr>
          <p:cNvPr id="23561" name="Rectangle 10"/>
          <p:cNvSpPr>
            <a:spLocks noChangeArrowheads="1"/>
          </p:cNvSpPr>
          <p:nvPr/>
        </p:nvSpPr>
        <p:spPr bwMode="auto">
          <a:xfrm>
            <a:off x="3708400" y="4652963"/>
            <a:ext cx="719138" cy="431800"/>
          </a:xfrm>
          <a:prstGeom prst="rect">
            <a:avLst/>
          </a:prstGeom>
          <a:noFill/>
          <a:ln w="6350" algn="ctr">
            <a:solidFill>
              <a:schemeClr val="tx1"/>
            </a:solidFill>
            <a:miter lim="800000"/>
            <a:headEnd/>
            <a:tailEnd type="none" w="sm" len="lg"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Times New Roman" pitchFamily="18" charset="0"/>
              </a:rPr>
              <a:t>44</a:t>
            </a:r>
          </a:p>
        </p:txBody>
      </p:sp>
      <p:sp>
        <p:nvSpPr>
          <p:cNvPr id="23562" name="Rectangle 12"/>
          <p:cNvSpPr>
            <a:spLocks noChangeArrowheads="1"/>
          </p:cNvSpPr>
          <p:nvPr/>
        </p:nvSpPr>
        <p:spPr bwMode="auto">
          <a:xfrm>
            <a:off x="4573588" y="2420938"/>
            <a:ext cx="719137" cy="431800"/>
          </a:xfrm>
          <a:prstGeom prst="rect">
            <a:avLst/>
          </a:prstGeom>
          <a:noFill/>
          <a:ln w="6350" algn="ctr">
            <a:solidFill>
              <a:schemeClr val="tx1"/>
            </a:solidFill>
            <a:miter lim="800000"/>
            <a:headEnd/>
            <a:tailEnd type="none" w="sm" len="lg"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Times New Roman" pitchFamily="18" charset="0"/>
              </a:rPr>
              <a:t>66</a:t>
            </a:r>
          </a:p>
        </p:txBody>
      </p:sp>
      <p:sp>
        <p:nvSpPr>
          <p:cNvPr id="23563" name="Rectangle 22"/>
          <p:cNvSpPr>
            <a:spLocks noChangeArrowheads="1"/>
          </p:cNvSpPr>
          <p:nvPr/>
        </p:nvSpPr>
        <p:spPr bwMode="auto">
          <a:xfrm>
            <a:off x="1187450" y="2420938"/>
            <a:ext cx="576263" cy="431800"/>
          </a:xfrm>
          <a:prstGeom prst="rect">
            <a:avLst/>
          </a:prstGeom>
          <a:noFill/>
          <a:ln w="6350" algn="ctr">
            <a:noFill/>
            <a:miter lim="800000"/>
            <a:headEnd/>
            <a:tailEnd type="none" w="sm" len="lg"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</a:rPr>
              <a:t>La:</a:t>
            </a:r>
          </a:p>
        </p:txBody>
      </p:sp>
      <p:sp>
        <p:nvSpPr>
          <p:cNvPr id="23564" name="Rectangle 23"/>
          <p:cNvSpPr>
            <a:spLocks noChangeArrowheads="1"/>
          </p:cNvSpPr>
          <p:nvPr/>
        </p:nvSpPr>
        <p:spPr bwMode="auto">
          <a:xfrm>
            <a:off x="1187450" y="4652963"/>
            <a:ext cx="576263" cy="431800"/>
          </a:xfrm>
          <a:prstGeom prst="rect">
            <a:avLst/>
          </a:prstGeom>
          <a:noFill/>
          <a:ln w="6350" algn="ctr">
            <a:noFill/>
            <a:miter lim="800000"/>
            <a:headEnd/>
            <a:tailEnd type="none" w="sm" len="lg"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</a:rPr>
              <a:t>L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b</a:t>
            </a: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1187450" y="3573463"/>
            <a:ext cx="576263" cy="431800"/>
          </a:xfrm>
          <a:prstGeom prst="rect">
            <a:avLst/>
          </a:prstGeom>
          <a:noFill/>
          <a:ln w="6350" algn="ctr">
            <a:noFill/>
            <a:miter lim="800000"/>
            <a:headEnd/>
            <a:tailEnd type="none" w="sm" len="lg"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</a:rPr>
              <a:t>Lc:</a:t>
            </a:r>
          </a:p>
        </p:txBody>
      </p:sp>
      <p:sp>
        <p:nvSpPr>
          <p:cNvPr id="30748" name="AutoShape 28"/>
          <p:cNvSpPr>
            <a:spLocks noChangeArrowheads="1"/>
          </p:cNvSpPr>
          <p:nvPr/>
        </p:nvSpPr>
        <p:spPr bwMode="auto">
          <a:xfrm>
            <a:off x="2124075" y="1846263"/>
            <a:ext cx="504825" cy="503237"/>
          </a:xfrm>
          <a:prstGeom prst="downArrow">
            <a:avLst>
              <a:gd name="adj1" fmla="val 50000"/>
              <a:gd name="adj2" fmla="val 25000"/>
            </a:avLst>
          </a:prstGeom>
          <a:noFill/>
          <a:ln w="25400" algn="ctr">
            <a:solidFill>
              <a:srgbClr val="993300"/>
            </a:solidFill>
            <a:miter lim="800000"/>
            <a:headEnd/>
            <a:tailEnd type="none" w="sm" len="lg"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30749" name="AutoShape 29"/>
          <p:cNvSpPr>
            <a:spLocks noChangeArrowheads="1"/>
          </p:cNvSpPr>
          <p:nvPr/>
        </p:nvSpPr>
        <p:spPr bwMode="auto">
          <a:xfrm>
            <a:off x="2124075" y="5157788"/>
            <a:ext cx="503238" cy="503237"/>
          </a:xfrm>
          <a:prstGeom prst="upArrow">
            <a:avLst>
              <a:gd name="adj1" fmla="val 50000"/>
              <a:gd name="adj2" fmla="val 25000"/>
            </a:avLst>
          </a:prstGeom>
          <a:noFill/>
          <a:ln w="25400" algn="ctr">
            <a:solidFill>
              <a:srgbClr val="993300"/>
            </a:solidFill>
            <a:miter lim="800000"/>
            <a:headEnd/>
            <a:tailEnd type="none" w="sm" len="lg"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j</a:t>
            </a:r>
          </a:p>
        </p:txBody>
      </p:sp>
      <p:sp>
        <p:nvSpPr>
          <p:cNvPr id="30750" name="AutoShape 30"/>
          <p:cNvSpPr>
            <a:spLocks noChangeArrowheads="1"/>
          </p:cNvSpPr>
          <p:nvPr/>
        </p:nvSpPr>
        <p:spPr bwMode="auto">
          <a:xfrm>
            <a:off x="2987675" y="1844675"/>
            <a:ext cx="504825" cy="503238"/>
          </a:xfrm>
          <a:prstGeom prst="downArrow">
            <a:avLst>
              <a:gd name="adj1" fmla="val 50000"/>
              <a:gd name="adj2" fmla="val 25000"/>
            </a:avLst>
          </a:prstGeom>
          <a:noFill/>
          <a:ln w="25400" algn="ctr">
            <a:solidFill>
              <a:srgbClr val="993300"/>
            </a:solidFill>
            <a:miter lim="800000"/>
            <a:headEnd/>
            <a:tailEnd type="none" w="sm" len="lg"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30751" name="AutoShape 31"/>
          <p:cNvSpPr>
            <a:spLocks noChangeArrowheads="1"/>
          </p:cNvSpPr>
          <p:nvPr/>
        </p:nvSpPr>
        <p:spPr bwMode="auto">
          <a:xfrm>
            <a:off x="2989263" y="5157788"/>
            <a:ext cx="503237" cy="503237"/>
          </a:xfrm>
          <a:prstGeom prst="upArrow">
            <a:avLst>
              <a:gd name="adj1" fmla="val 50000"/>
              <a:gd name="adj2" fmla="val 25000"/>
            </a:avLst>
          </a:prstGeom>
          <a:noFill/>
          <a:ln w="25400" algn="ctr">
            <a:solidFill>
              <a:srgbClr val="993300"/>
            </a:solidFill>
            <a:miter lim="800000"/>
            <a:headEnd/>
            <a:tailEnd type="none" w="sm" len="lg"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j</a:t>
            </a:r>
          </a:p>
        </p:txBody>
      </p:sp>
      <p:sp>
        <p:nvSpPr>
          <p:cNvPr id="30752" name="AutoShape 32"/>
          <p:cNvSpPr>
            <a:spLocks noChangeArrowheads="1"/>
          </p:cNvSpPr>
          <p:nvPr/>
        </p:nvSpPr>
        <p:spPr bwMode="auto">
          <a:xfrm>
            <a:off x="3851275" y="1844675"/>
            <a:ext cx="504825" cy="503238"/>
          </a:xfrm>
          <a:prstGeom prst="downArrow">
            <a:avLst>
              <a:gd name="adj1" fmla="val 50000"/>
              <a:gd name="adj2" fmla="val 25000"/>
            </a:avLst>
          </a:prstGeom>
          <a:noFill/>
          <a:ln w="25400" algn="ctr">
            <a:solidFill>
              <a:srgbClr val="993300"/>
            </a:solidFill>
            <a:miter lim="800000"/>
            <a:headEnd/>
            <a:tailEnd type="none" w="sm" len="lg"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30753" name="AutoShape 33"/>
          <p:cNvSpPr>
            <a:spLocks noChangeArrowheads="1"/>
          </p:cNvSpPr>
          <p:nvPr/>
        </p:nvSpPr>
        <p:spPr bwMode="auto">
          <a:xfrm>
            <a:off x="3852863" y="5157788"/>
            <a:ext cx="503237" cy="503237"/>
          </a:xfrm>
          <a:prstGeom prst="upArrow">
            <a:avLst>
              <a:gd name="adj1" fmla="val 50000"/>
              <a:gd name="adj2" fmla="val 25000"/>
            </a:avLst>
          </a:prstGeom>
          <a:noFill/>
          <a:ln w="25400" algn="ctr">
            <a:solidFill>
              <a:srgbClr val="993300"/>
            </a:solidFill>
            <a:miter lim="800000"/>
            <a:headEnd/>
            <a:tailEnd type="none" w="sm" len="lg"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j</a:t>
            </a:r>
          </a:p>
        </p:txBody>
      </p:sp>
      <p:sp>
        <p:nvSpPr>
          <p:cNvPr id="30755" name="AutoShape 35"/>
          <p:cNvSpPr>
            <a:spLocks noChangeArrowheads="1"/>
          </p:cNvSpPr>
          <p:nvPr/>
        </p:nvSpPr>
        <p:spPr bwMode="auto">
          <a:xfrm>
            <a:off x="4645025" y="5157788"/>
            <a:ext cx="503238" cy="503237"/>
          </a:xfrm>
          <a:prstGeom prst="upArrow">
            <a:avLst>
              <a:gd name="adj1" fmla="val 50000"/>
              <a:gd name="adj2" fmla="val 25000"/>
            </a:avLst>
          </a:prstGeom>
          <a:noFill/>
          <a:ln w="25400" algn="ctr">
            <a:solidFill>
              <a:srgbClr val="993300"/>
            </a:solidFill>
            <a:miter lim="800000"/>
            <a:headEnd/>
            <a:tailEnd type="none" w="sm" len="lg"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j</a:t>
            </a:r>
          </a:p>
        </p:txBody>
      </p:sp>
      <p:sp>
        <p:nvSpPr>
          <p:cNvPr id="30756" name="Oval 36"/>
          <p:cNvSpPr>
            <a:spLocks noChangeArrowheads="1"/>
          </p:cNvSpPr>
          <p:nvPr/>
        </p:nvSpPr>
        <p:spPr bwMode="auto">
          <a:xfrm>
            <a:off x="2166938" y="3573463"/>
            <a:ext cx="360362" cy="431800"/>
          </a:xfrm>
          <a:prstGeom prst="ellipse">
            <a:avLst/>
          </a:prstGeom>
          <a:noFill/>
          <a:ln w="25400" algn="ctr">
            <a:solidFill>
              <a:srgbClr val="993300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k</a:t>
            </a:r>
          </a:p>
        </p:txBody>
      </p:sp>
      <p:sp>
        <p:nvSpPr>
          <p:cNvPr id="30757" name="Oval 37"/>
          <p:cNvSpPr>
            <a:spLocks noChangeArrowheads="1"/>
          </p:cNvSpPr>
          <p:nvPr/>
        </p:nvSpPr>
        <p:spPr bwMode="auto">
          <a:xfrm>
            <a:off x="3030538" y="3573463"/>
            <a:ext cx="360362" cy="431800"/>
          </a:xfrm>
          <a:prstGeom prst="ellipse">
            <a:avLst/>
          </a:prstGeom>
          <a:noFill/>
          <a:ln w="25400" algn="ctr">
            <a:solidFill>
              <a:srgbClr val="993300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k</a:t>
            </a:r>
          </a:p>
        </p:txBody>
      </p:sp>
      <p:sp>
        <p:nvSpPr>
          <p:cNvPr id="30758" name="Oval 38"/>
          <p:cNvSpPr>
            <a:spLocks noChangeArrowheads="1"/>
          </p:cNvSpPr>
          <p:nvPr/>
        </p:nvSpPr>
        <p:spPr bwMode="auto">
          <a:xfrm>
            <a:off x="3894138" y="3573463"/>
            <a:ext cx="360362" cy="431800"/>
          </a:xfrm>
          <a:prstGeom prst="ellipse">
            <a:avLst/>
          </a:prstGeom>
          <a:noFill/>
          <a:ln w="25400" algn="ctr">
            <a:solidFill>
              <a:srgbClr val="993300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k</a:t>
            </a:r>
          </a:p>
        </p:txBody>
      </p:sp>
      <p:sp>
        <p:nvSpPr>
          <p:cNvPr id="30759" name="Oval 39"/>
          <p:cNvSpPr>
            <a:spLocks noChangeArrowheads="1"/>
          </p:cNvSpPr>
          <p:nvPr/>
        </p:nvSpPr>
        <p:spPr bwMode="auto">
          <a:xfrm>
            <a:off x="4759325" y="3573463"/>
            <a:ext cx="360363" cy="431800"/>
          </a:xfrm>
          <a:prstGeom prst="ellipse">
            <a:avLst/>
          </a:prstGeom>
          <a:noFill/>
          <a:ln w="25400" algn="ctr">
            <a:solidFill>
              <a:srgbClr val="993300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k</a:t>
            </a:r>
          </a:p>
        </p:txBody>
      </p:sp>
      <p:sp>
        <p:nvSpPr>
          <p:cNvPr id="30760" name="Oval 40"/>
          <p:cNvSpPr>
            <a:spLocks noChangeArrowheads="1"/>
          </p:cNvSpPr>
          <p:nvPr/>
        </p:nvSpPr>
        <p:spPr bwMode="auto">
          <a:xfrm>
            <a:off x="5622925" y="3573463"/>
            <a:ext cx="360363" cy="431800"/>
          </a:xfrm>
          <a:prstGeom prst="ellipse">
            <a:avLst/>
          </a:prstGeom>
          <a:noFill/>
          <a:ln w="25400" algn="ctr">
            <a:solidFill>
              <a:srgbClr val="993300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k</a:t>
            </a:r>
          </a:p>
        </p:txBody>
      </p:sp>
      <p:sp>
        <p:nvSpPr>
          <p:cNvPr id="30761" name="Oval 41"/>
          <p:cNvSpPr>
            <a:spLocks noChangeArrowheads="1"/>
          </p:cNvSpPr>
          <p:nvPr/>
        </p:nvSpPr>
        <p:spPr bwMode="auto">
          <a:xfrm>
            <a:off x="6488113" y="3573463"/>
            <a:ext cx="360362" cy="431800"/>
          </a:xfrm>
          <a:prstGeom prst="ellipse">
            <a:avLst/>
          </a:prstGeom>
          <a:noFill/>
          <a:ln w="25400" algn="ctr">
            <a:solidFill>
              <a:srgbClr val="993300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k</a:t>
            </a:r>
          </a:p>
        </p:txBody>
      </p:sp>
      <p:sp>
        <p:nvSpPr>
          <p:cNvPr id="30763" name="AutoShape 43"/>
          <p:cNvSpPr>
            <a:spLocks noChangeArrowheads="1"/>
          </p:cNvSpPr>
          <p:nvPr/>
        </p:nvSpPr>
        <p:spPr bwMode="auto">
          <a:xfrm>
            <a:off x="5364163" y="1844675"/>
            <a:ext cx="504825" cy="503238"/>
          </a:xfrm>
          <a:prstGeom prst="downArrow">
            <a:avLst>
              <a:gd name="adj1" fmla="val 50000"/>
              <a:gd name="adj2" fmla="val 25000"/>
            </a:avLst>
          </a:prstGeom>
          <a:noFill/>
          <a:ln w="25400" algn="ctr">
            <a:solidFill>
              <a:srgbClr val="993300"/>
            </a:solidFill>
            <a:miter lim="800000"/>
            <a:headEnd/>
            <a:tailEnd type="none" w="sm" len="lg"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30764" name="Oval 44"/>
          <p:cNvSpPr>
            <a:spLocks noChangeArrowheads="1"/>
          </p:cNvSpPr>
          <p:nvPr/>
        </p:nvSpPr>
        <p:spPr bwMode="auto">
          <a:xfrm>
            <a:off x="8027988" y="3573463"/>
            <a:ext cx="360362" cy="431800"/>
          </a:xfrm>
          <a:prstGeom prst="ellipse">
            <a:avLst/>
          </a:prstGeom>
          <a:noFill/>
          <a:ln w="25400" algn="ctr">
            <a:solidFill>
              <a:srgbClr val="993300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k</a:t>
            </a: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1981200" y="3544888"/>
            <a:ext cx="719138" cy="46831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miter lim="800000"/>
            <a:headEnd/>
            <a:tailEnd type="none" w="sm" len="lg"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Times New Roman" pitchFamily="18" charset="0"/>
              </a:rPr>
              <a:t>10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2844800" y="3544888"/>
            <a:ext cx="719138" cy="46831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miter lim="800000"/>
            <a:headEnd/>
            <a:tailEnd type="none" w="sm" len="lg"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Times New Roman" pitchFamily="18" charset="0"/>
              </a:rPr>
              <a:t>13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3708400" y="3544888"/>
            <a:ext cx="719138" cy="46831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miter lim="800000"/>
            <a:headEnd/>
            <a:tailEnd type="none" w="sm" len="lg"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Times New Roman" pitchFamily="18" charset="0"/>
              </a:rPr>
              <a:t>27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4573588" y="3544888"/>
            <a:ext cx="719137" cy="46831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miter lim="800000"/>
            <a:headEnd/>
            <a:tailEnd type="none" w="sm" len="lg"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Times New Roman" pitchFamily="18" charset="0"/>
              </a:rPr>
              <a:t>30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5437188" y="3544888"/>
            <a:ext cx="719137" cy="46831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miter lim="800000"/>
            <a:headEnd/>
            <a:tailEnd type="none" w="sm" len="lg"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Times New Roman" pitchFamily="18" charset="0"/>
              </a:rPr>
              <a:t>44</a:t>
            </a:r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6300788" y="3544888"/>
            <a:ext cx="719137" cy="46831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miter lim="800000"/>
            <a:headEnd/>
            <a:tailEnd type="none" w="sm" len="lg"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Times New Roman" pitchFamily="18" charset="0"/>
              </a:rPr>
              <a:t>51</a:t>
            </a:r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7164388" y="3544888"/>
            <a:ext cx="719137" cy="46831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miter lim="800000"/>
            <a:headEnd/>
            <a:tailEnd type="none" w="sm" len="lg"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Times New Roman" pitchFamily="18" charset="0"/>
              </a:rPr>
              <a:t>66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10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30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10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0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10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1000"/>
                                        <p:tgtEl>
                                          <p:spTgt spid="30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10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500"/>
                            </p:stCondLst>
                            <p:childTnLst>
                              <p:par>
                                <p:cTn id="8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8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1000"/>
                            </p:stCondLst>
                            <p:childTnLst>
                              <p:par>
                                <p:cTn id="90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500"/>
                                        <p:tgtEl>
                                          <p:spTgt spid="307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1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2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3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4" dur="5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4" grpId="0"/>
      <p:bldP spid="30748" grpId="0" animBg="1"/>
      <p:bldP spid="30748" grpId="1" animBg="1"/>
      <p:bldP spid="30749" grpId="0" animBg="1"/>
      <p:bldP spid="30749" grpId="1" animBg="1"/>
      <p:bldP spid="30750" grpId="0" animBg="1"/>
      <p:bldP spid="30750" grpId="1" animBg="1"/>
      <p:bldP spid="30751" grpId="0" animBg="1"/>
      <p:bldP spid="30751" grpId="1" animBg="1"/>
      <p:bldP spid="30752" grpId="0" animBg="1"/>
      <p:bldP spid="30752" grpId="1" animBg="1"/>
      <p:bldP spid="30753" grpId="0" animBg="1"/>
      <p:bldP spid="30753" grpId="1" animBg="1"/>
      <p:bldP spid="30755" grpId="0" animBg="1"/>
      <p:bldP spid="30756" grpId="0" animBg="1"/>
      <p:bldP spid="30757" grpId="0" animBg="1"/>
      <p:bldP spid="30758" grpId="0" animBg="1"/>
      <p:bldP spid="30759" grpId="0" animBg="1"/>
      <p:bldP spid="30760" grpId="0" animBg="1"/>
      <p:bldP spid="30761" grpId="0" animBg="1"/>
      <p:bldP spid="30763" grpId="0" animBg="1"/>
      <p:bldP spid="30764" grpId="0" animBg="1"/>
      <p:bldP spid="30734" grpId="0" animBg="1"/>
      <p:bldP spid="30735" grpId="0" animBg="1"/>
      <p:bldP spid="30736" grpId="0" animBg="1"/>
      <p:bldP spid="30738" grpId="0" animBg="1"/>
      <p:bldP spid="30739" grpId="0" animBg="1"/>
      <p:bldP spid="30740" grpId="0" animBg="1"/>
      <p:bldP spid="30741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ChangeArrowheads="1"/>
          </p:cNvSpPr>
          <p:nvPr/>
        </p:nvSpPr>
        <p:spPr bwMode="auto">
          <a:xfrm>
            <a:off x="152400" y="115888"/>
            <a:ext cx="8763000" cy="6170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 dirty="0"/>
              <a:t>(2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)  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块链串的类型定义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 dirty="0" err="1"/>
              <a:t>typedef</a:t>
            </a:r>
            <a:r>
              <a:rPr lang="en-US" altLang="zh-CN" sz="2800" b="1" dirty="0"/>
              <a:t>  </a:t>
            </a:r>
            <a:r>
              <a:rPr lang="en-US" altLang="zh-CN" sz="2800" b="1" dirty="0" err="1"/>
              <a:t>struct</a:t>
            </a:r>
            <a:endParaRPr lang="en-US" altLang="zh-CN" sz="2800" b="1" dirty="0"/>
          </a:p>
          <a:p>
            <a:pPr lvl="2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 dirty="0"/>
              <a:t>  {  BNODE  head;     </a:t>
            </a:r>
            <a:r>
              <a:rPr lang="en-US" altLang="zh-CN" b="1" dirty="0"/>
              <a:t>/* 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头指针  </a:t>
            </a:r>
            <a:r>
              <a:rPr lang="zh-CN" altLang="en-US" b="1" dirty="0"/>
              <a:t>*</a:t>
            </a:r>
            <a:r>
              <a:rPr lang="en-US" altLang="zh-CN" b="1" dirty="0"/>
              <a:t>/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 dirty="0"/>
              <a:t>      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 </a:t>
            </a:r>
            <a:r>
              <a:rPr lang="en-US" altLang="zh-CN" sz="2800" b="1" dirty="0" err="1"/>
              <a:t>Strlen</a:t>
            </a:r>
            <a:r>
              <a:rPr lang="en-US" altLang="zh-CN" sz="2800" b="1" dirty="0"/>
              <a:t> ;        </a:t>
            </a:r>
            <a:r>
              <a:rPr lang="en-US" altLang="zh-CN" b="1" dirty="0"/>
              <a:t>/* 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当前长度</a:t>
            </a:r>
            <a:r>
              <a:rPr lang="zh-CN" altLang="en-US" b="1" dirty="0"/>
              <a:t>  *</a:t>
            </a:r>
            <a:r>
              <a:rPr lang="en-US" altLang="zh-CN" b="1" dirty="0"/>
              <a:t>/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 dirty="0"/>
              <a:t>   } </a:t>
            </a:r>
            <a:r>
              <a:rPr lang="en-US" altLang="zh-CN" sz="2800" b="1" dirty="0" err="1"/>
              <a:t>Blstring</a:t>
            </a:r>
            <a:r>
              <a:rPr lang="en-US" altLang="zh-CN" sz="2800" b="1" dirty="0"/>
              <a:t> ;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   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结点的分配总是完整的结点为单位，因此，在串的末尾填上不属于串值的特殊字符，以表示串的终结。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    当一个块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结点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内存放多个字符时，会使操作过程变得较为复杂，如在串中插入或删除字符操作时通常需要在块间移动字符。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160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52400"/>
            <a:ext cx="7410450" cy="900113"/>
          </a:xfrm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zh-CN" dirty="0"/>
              <a:t>4.3 </a:t>
            </a:r>
            <a:r>
              <a:rPr lang="zh-CN" altLang="en-US" dirty="0"/>
              <a:t>串的模式匹配算法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/>
          </p:nvPr>
        </p:nvSpPr>
        <p:spPr>
          <a:xfrm>
            <a:off x="401637" y="1537477"/>
            <a:ext cx="8452048" cy="4820461"/>
          </a:xfrm>
        </p:spPr>
        <p:txBody>
          <a:bodyPr/>
          <a:lstStyle/>
          <a:p>
            <a:pPr marL="0" indent="0"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itchFamily="2" charset="-122"/>
              </a:rPr>
              <a:t>    模式匹配</a:t>
            </a:r>
            <a:r>
              <a:rPr lang="zh-CN" altLang="en-US" b="1" dirty="0">
                <a:latin typeface="宋体" pitchFamily="2" charset="-122"/>
              </a:rPr>
              <a:t>：</a:t>
            </a:r>
            <a:r>
              <a:rPr lang="zh-CN" altLang="en-US" sz="2800" b="1" dirty="0">
                <a:latin typeface="宋体" pitchFamily="2" charset="-122"/>
              </a:rPr>
              <a:t>子串在主串中的定位称为模式匹配或串匹配</a:t>
            </a:r>
            <a:r>
              <a:rPr lang="en-US" altLang="zh-CN" sz="2800" b="1" dirty="0">
                <a:latin typeface="宋体" pitchFamily="2" charset="-122"/>
              </a:rPr>
              <a:t>(</a:t>
            </a:r>
            <a:r>
              <a:rPr lang="zh-CN" altLang="en-US" sz="2800" b="1" dirty="0">
                <a:latin typeface="宋体" pitchFamily="2" charset="-122"/>
              </a:rPr>
              <a:t>字符串匹配</a:t>
            </a:r>
            <a:r>
              <a:rPr lang="en-US" altLang="zh-CN" sz="2800" b="1" dirty="0">
                <a:latin typeface="宋体" pitchFamily="2" charset="-122"/>
              </a:rPr>
              <a:t>) </a:t>
            </a:r>
            <a:r>
              <a:rPr lang="zh-CN" altLang="en-US" sz="2800" b="1" dirty="0">
                <a:latin typeface="宋体" pitchFamily="2" charset="-122"/>
              </a:rPr>
              <a:t>。模式匹配成功是指在主串</a:t>
            </a:r>
            <a:r>
              <a:rPr lang="en-US" altLang="zh-CN" sz="2800" b="1" dirty="0"/>
              <a:t>S</a:t>
            </a:r>
            <a:r>
              <a:rPr lang="zh-CN" altLang="en-US" sz="2800" b="1" dirty="0">
                <a:latin typeface="宋体" pitchFamily="2" charset="-122"/>
              </a:rPr>
              <a:t>中能够找到模式串</a:t>
            </a:r>
            <a:r>
              <a:rPr lang="en-US" altLang="zh-CN" sz="2800" b="1" dirty="0"/>
              <a:t>T</a:t>
            </a:r>
            <a:r>
              <a:rPr lang="zh-CN" altLang="en-US" sz="2800" b="1" dirty="0">
                <a:latin typeface="宋体" pitchFamily="2" charset="-122"/>
              </a:rPr>
              <a:t>，否则，称模式串</a:t>
            </a:r>
            <a:r>
              <a:rPr lang="en-US" altLang="zh-CN" sz="2800" b="1" dirty="0"/>
              <a:t>T</a:t>
            </a:r>
            <a:r>
              <a:rPr lang="zh-CN" altLang="en-US" sz="2800" b="1" dirty="0">
                <a:latin typeface="宋体" pitchFamily="2" charset="-122"/>
              </a:rPr>
              <a:t>在主串</a:t>
            </a:r>
            <a:r>
              <a:rPr lang="en-US" altLang="zh-CN" sz="2800" b="1" dirty="0"/>
              <a:t>S</a:t>
            </a:r>
            <a:r>
              <a:rPr lang="zh-CN" altLang="en-US" sz="2800" b="1" dirty="0">
                <a:latin typeface="宋体" pitchFamily="2" charset="-122"/>
              </a:rPr>
              <a:t>中不存在。</a:t>
            </a:r>
          </a:p>
          <a:p>
            <a:pPr marL="0" indent="0"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  <a:latin typeface="宋体" pitchFamily="2" charset="-122"/>
              </a:rPr>
              <a:t>    </a:t>
            </a:r>
            <a:r>
              <a:rPr lang="zh-CN" altLang="en-US" sz="2800" b="1" dirty="0">
                <a:latin typeface="宋体" pitchFamily="2" charset="-122"/>
              </a:rPr>
              <a:t>模式匹配的应用广泛。例如，在文本编辑程序中，我们经常要查找某一特定单词在文本中出现的位置。</a:t>
            </a:r>
            <a:endParaRPr lang="en-US" altLang="zh-CN" sz="2800" b="1" dirty="0">
              <a:latin typeface="宋体" pitchFamily="2" charset="-122"/>
            </a:endParaRPr>
          </a:p>
          <a:p>
            <a:pPr marL="0" indent="0"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宋体" pitchFamily="2" charset="-122"/>
              </a:rPr>
              <a:t>    模式匹配是一个较为复杂的串操作过程。迄今为止，人们对串的模式匹配提出了许多思想和效率各不相同的算法。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161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15888"/>
            <a:ext cx="7989888" cy="762000"/>
          </a:xfrm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zh-CN" dirty="0"/>
              <a:t>Brute-Force</a:t>
            </a:r>
            <a:r>
              <a:rPr lang="zh-CN" altLang="en-US" dirty="0"/>
              <a:t>模式匹配算法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/>
          </p:nvPr>
        </p:nvSpPr>
        <p:spPr>
          <a:xfrm>
            <a:off x="152400" y="947738"/>
            <a:ext cx="8839200" cy="5721350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/>
              <a:t>        </a:t>
            </a:r>
            <a:r>
              <a:rPr lang="zh-CN" altLang="en-US" sz="2800" b="1" dirty="0">
                <a:latin typeface="楷体" pitchFamily="49" charset="-122"/>
              </a:rPr>
              <a:t>设</a:t>
            </a:r>
            <a:r>
              <a:rPr lang="en-US" altLang="zh-CN" sz="2800" b="1" dirty="0">
                <a:latin typeface="楷体" pitchFamily="49" charset="-122"/>
              </a:rPr>
              <a:t>S</a:t>
            </a:r>
            <a:r>
              <a:rPr lang="zh-CN" altLang="en-US" sz="2800" b="1" dirty="0">
                <a:latin typeface="楷体" pitchFamily="49" charset="-122"/>
              </a:rPr>
              <a:t>为目标串，</a:t>
            </a:r>
            <a:r>
              <a:rPr lang="en-US" altLang="zh-CN" sz="2800" b="1" dirty="0">
                <a:latin typeface="楷体" pitchFamily="49" charset="-122"/>
              </a:rPr>
              <a:t>T</a:t>
            </a:r>
            <a:r>
              <a:rPr lang="zh-CN" altLang="en-US" sz="2800" b="1" dirty="0">
                <a:latin typeface="楷体" pitchFamily="49" charset="-122"/>
              </a:rPr>
              <a:t>为模式串，且不妨设：</a:t>
            </a:r>
          </a:p>
          <a:p>
            <a:pPr marL="533400" lvl="1" indent="0"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S=“s</a:t>
            </a:r>
            <a:r>
              <a:rPr lang="en-US" altLang="zh-CN" b="1" baseline="-200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s</a:t>
            </a:r>
            <a:r>
              <a:rPr lang="en-US" altLang="zh-CN" b="1" baseline="-20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s</a:t>
            </a:r>
            <a:r>
              <a:rPr lang="en-US" altLang="zh-CN" b="1" baseline="-20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…s</a:t>
            </a:r>
            <a:r>
              <a:rPr lang="en-US" altLang="zh-CN" b="1" baseline="-20000" dirty="0">
                <a:latin typeface="楷体" pitchFamily="49" charset="-122"/>
                <a:ea typeface="楷体" pitchFamily="49" charset="-122"/>
              </a:rPr>
              <a:t>n-1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”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， 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T=“t</a:t>
            </a:r>
            <a:r>
              <a:rPr lang="en-US" altLang="zh-CN" b="1" baseline="-200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t</a:t>
            </a:r>
            <a:r>
              <a:rPr lang="en-US" altLang="zh-CN" b="1" baseline="-20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t</a:t>
            </a:r>
            <a:r>
              <a:rPr lang="en-US" altLang="zh-CN" b="1" baseline="-20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…t</a:t>
            </a:r>
            <a:r>
              <a:rPr lang="en-US" altLang="zh-CN" b="1" baseline="-20000" dirty="0">
                <a:latin typeface="楷体" pitchFamily="49" charset="-122"/>
                <a:ea typeface="楷体" pitchFamily="49" charset="-122"/>
              </a:rPr>
              <a:t>m-1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” </a:t>
            </a:r>
          </a:p>
          <a:p>
            <a:pPr marL="0" indent="0"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楷体" pitchFamily="49" charset="-122"/>
              </a:rPr>
              <a:t>    </a:t>
            </a:r>
            <a:r>
              <a:rPr lang="zh-CN" altLang="en-US" sz="2800" b="1" dirty="0">
                <a:latin typeface="楷体" pitchFamily="49" charset="-122"/>
              </a:rPr>
              <a:t>串的匹配实际上是对合法的位置</a:t>
            </a:r>
            <a:r>
              <a:rPr lang="en-US" altLang="zh-CN" sz="2800" b="1" dirty="0">
                <a:latin typeface="楷体" pitchFamily="49" charset="-122"/>
              </a:rPr>
              <a:t>0≦i≦n-m</a:t>
            </a:r>
            <a:r>
              <a:rPr lang="zh-CN" altLang="en-US" sz="2800" b="1" dirty="0">
                <a:latin typeface="楷体" pitchFamily="49" charset="-122"/>
              </a:rPr>
              <a:t>依次将目标串中的子串</a:t>
            </a:r>
            <a:r>
              <a:rPr lang="en-US" altLang="zh-CN" sz="2800" b="1" dirty="0">
                <a:latin typeface="楷体" pitchFamily="49" charset="-122"/>
              </a:rPr>
              <a:t>s[</a:t>
            </a:r>
            <a:r>
              <a:rPr lang="en-US" altLang="zh-CN" sz="2800" b="1" dirty="0" err="1">
                <a:latin typeface="楷体" pitchFamily="49" charset="-122"/>
              </a:rPr>
              <a:t>i</a:t>
            </a:r>
            <a:r>
              <a:rPr lang="en-US" altLang="zh-CN" sz="2800" b="1" dirty="0">
                <a:latin typeface="楷体" pitchFamily="49" charset="-122"/>
              </a:rPr>
              <a:t>…i+m-1]</a:t>
            </a:r>
            <a:r>
              <a:rPr lang="zh-CN" altLang="en-US" sz="2800" b="1" dirty="0">
                <a:latin typeface="楷体" pitchFamily="49" charset="-122"/>
              </a:rPr>
              <a:t>和模式串</a:t>
            </a:r>
            <a:r>
              <a:rPr lang="en-US" altLang="zh-CN" sz="2800" b="1" dirty="0">
                <a:latin typeface="楷体" pitchFamily="49" charset="-122"/>
              </a:rPr>
              <a:t>t[0…m-1]</a:t>
            </a:r>
            <a:r>
              <a:rPr lang="zh-CN" altLang="en-US" sz="2800" b="1" dirty="0">
                <a:latin typeface="楷体" pitchFamily="49" charset="-122"/>
              </a:rPr>
              <a:t>进行比较：</a:t>
            </a:r>
          </a:p>
          <a:p>
            <a:pPr marL="53340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b="1" dirty="0">
                <a:solidFill>
                  <a:schemeClr val="folHlink"/>
                </a:solidFill>
                <a:latin typeface="楷体" pitchFamily="49" charset="-122"/>
                <a:ea typeface="楷体" pitchFamily="49" charset="-122"/>
              </a:rPr>
              <a:t>◆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若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s[</a:t>
            </a:r>
            <a:r>
              <a:rPr lang="en-US" altLang="zh-CN" b="1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…i+m-1]=t[0…m-1]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：则称从位置</a:t>
            </a:r>
            <a:r>
              <a:rPr lang="en-US" altLang="zh-CN" b="1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开始的匹配成功，亦称模式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在目标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中出现；</a:t>
            </a:r>
          </a:p>
          <a:p>
            <a:pPr marL="533400" lvl="1" indent="0"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b="1" dirty="0">
                <a:solidFill>
                  <a:schemeClr val="folHlink"/>
                </a:solidFill>
                <a:latin typeface="楷体" pitchFamily="49" charset="-122"/>
                <a:ea typeface="楷体" pitchFamily="49" charset="-122"/>
              </a:rPr>
              <a:t>◆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若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s[</a:t>
            </a:r>
            <a:r>
              <a:rPr lang="en-US" altLang="zh-CN" b="1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…i+m-1]≠t[0…m-1]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：从</a:t>
            </a:r>
            <a:r>
              <a:rPr lang="en-US" altLang="zh-CN" b="1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开始的匹配失败。位置</a:t>
            </a:r>
            <a:r>
              <a:rPr lang="en-US" altLang="zh-CN" b="1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称为位移，当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s[</a:t>
            </a:r>
            <a:r>
              <a:rPr lang="en-US" altLang="zh-CN" b="1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…i+m-1]=t[0…m-1]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时，</a:t>
            </a:r>
            <a:r>
              <a:rPr lang="en-US" altLang="zh-CN" b="1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称为有效位移；当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s[</a:t>
            </a:r>
            <a:r>
              <a:rPr lang="en-US" altLang="zh-CN" b="1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…i+m-1] ≠t[0…m-1]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时，</a:t>
            </a:r>
            <a:r>
              <a:rPr lang="en-US" altLang="zh-CN" b="1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称为无效位移。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162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/>
          </p:nvPr>
        </p:nvSpPr>
        <p:spPr>
          <a:xfrm>
            <a:off x="152400" y="141288"/>
            <a:ext cx="8839200" cy="6383337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宋体" pitchFamily="2" charset="-122"/>
              </a:rPr>
              <a:t>    </a:t>
            </a:r>
            <a:r>
              <a:rPr lang="zh-CN" altLang="en-US" sz="2800" b="1" dirty="0">
                <a:latin typeface="楷体" pitchFamily="49" charset="-122"/>
              </a:rPr>
              <a:t>这样，串匹配问题可简化为找出某给定模式</a:t>
            </a:r>
            <a:r>
              <a:rPr lang="en-US" altLang="zh-CN" sz="2800" b="1" dirty="0">
                <a:latin typeface="楷体" pitchFamily="49" charset="-122"/>
              </a:rPr>
              <a:t>T</a:t>
            </a:r>
            <a:r>
              <a:rPr lang="zh-CN" altLang="en-US" sz="2800" b="1" dirty="0">
                <a:latin typeface="楷体" pitchFamily="49" charset="-122"/>
              </a:rPr>
              <a:t>在给定目标串</a:t>
            </a:r>
            <a:r>
              <a:rPr lang="en-US" altLang="zh-CN" sz="2800" b="1" dirty="0">
                <a:latin typeface="楷体" pitchFamily="49" charset="-122"/>
              </a:rPr>
              <a:t>S</a:t>
            </a:r>
            <a:r>
              <a:rPr lang="zh-CN" altLang="en-US" sz="2800" b="1" dirty="0">
                <a:latin typeface="楷体" pitchFamily="49" charset="-122"/>
              </a:rPr>
              <a:t>中首次出现的有效位移。</a:t>
            </a:r>
            <a:endParaRPr lang="zh-CN" altLang="en-US" b="1" dirty="0">
              <a:solidFill>
                <a:schemeClr val="hlink"/>
              </a:solidFill>
              <a:latin typeface="楷体" pitchFamily="49" charset="-122"/>
            </a:endParaRP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itchFamily="2" charset="-122"/>
              </a:rPr>
              <a:t>算法实现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 err="1"/>
              <a:t>int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IndexString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StringType</a:t>
            </a:r>
            <a:r>
              <a:rPr lang="en-US" altLang="zh-CN" sz="2800" b="1" dirty="0"/>
              <a:t>  s , </a:t>
            </a:r>
            <a:r>
              <a:rPr lang="en-US" altLang="zh-CN" sz="2800" b="1" dirty="0" err="1"/>
              <a:t>StringType</a:t>
            </a:r>
            <a:r>
              <a:rPr lang="en-US" altLang="zh-CN" sz="2800" b="1" dirty="0"/>
              <a:t>  t , 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pos )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/>
              <a:t>   </a:t>
            </a:r>
            <a:r>
              <a:rPr lang="en-US" altLang="zh-CN" sz="2400" b="1" dirty="0"/>
              <a:t>/*   </a:t>
            </a:r>
            <a:r>
              <a:rPr lang="zh-CN" altLang="en-US" sz="2400" b="1" dirty="0"/>
              <a:t>采用顺序存储方式存储主串</a:t>
            </a:r>
            <a:r>
              <a:rPr lang="en-US" altLang="zh-CN" sz="2400" b="1" dirty="0"/>
              <a:t>s</a:t>
            </a:r>
            <a:r>
              <a:rPr lang="zh-CN" altLang="en-US" sz="2400" b="1" dirty="0"/>
              <a:t>和模式</a:t>
            </a:r>
            <a:r>
              <a:rPr lang="en-US" altLang="zh-CN" sz="2400" b="1" dirty="0"/>
              <a:t>t</a:t>
            </a:r>
            <a:r>
              <a:rPr lang="zh-CN" altLang="en-US" sz="2400" b="1" dirty="0"/>
              <a:t>，   *</a:t>
            </a:r>
            <a:r>
              <a:rPr lang="en-US" altLang="zh-CN" sz="2400" b="1" dirty="0"/>
              <a:t>/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/>
              <a:t>   /*   </a:t>
            </a:r>
            <a:r>
              <a:rPr lang="zh-CN" altLang="en-US" sz="2400" b="1" dirty="0"/>
              <a:t>若模式</a:t>
            </a:r>
            <a:r>
              <a:rPr lang="en-US" altLang="zh-CN" sz="2400" b="1" dirty="0"/>
              <a:t>t</a:t>
            </a:r>
            <a:r>
              <a:rPr lang="zh-CN" altLang="en-US" sz="2400" b="1" dirty="0"/>
              <a:t>在主串</a:t>
            </a:r>
            <a:r>
              <a:rPr lang="en-US" altLang="zh-CN" sz="2400" b="1" dirty="0"/>
              <a:t>s</a:t>
            </a:r>
            <a:r>
              <a:rPr lang="zh-CN" altLang="en-US" sz="2400" b="1" dirty="0"/>
              <a:t>中从第</a:t>
            </a:r>
            <a:r>
              <a:rPr lang="en-US" altLang="zh-CN" sz="2400" b="1" dirty="0"/>
              <a:t>pos</a:t>
            </a:r>
            <a:r>
              <a:rPr lang="zh-CN" altLang="en-US" sz="2400" b="1" dirty="0"/>
              <a:t>位置开始有匹配的子串，*</a:t>
            </a:r>
            <a:r>
              <a:rPr lang="en-US" altLang="zh-CN" sz="2400" b="1" dirty="0"/>
              <a:t>/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/>
              <a:t>   /*   </a:t>
            </a:r>
            <a:r>
              <a:rPr lang="zh-CN" altLang="en-US" sz="2400" b="1" dirty="0"/>
              <a:t>返回位置，否则返回</a:t>
            </a:r>
            <a:r>
              <a:rPr lang="en-US" altLang="zh-CN" sz="2400" b="1" dirty="0"/>
              <a:t>-1   */</a:t>
            </a:r>
          </a:p>
          <a:p>
            <a:pPr marL="35560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dirty="0"/>
              <a:t>{  char *p , *q ;</a:t>
            </a: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 err="1"/>
              <a:t>int</a:t>
            </a:r>
            <a:r>
              <a:rPr lang="en-US" altLang="zh-CN" sz="2800" b="1" dirty="0"/>
              <a:t>  k , j ;</a:t>
            </a: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/>
              <a:t>k=pos-1 </a:t>
            </a:r>
            <a:r>
              <a:rPr lang="zh-CN" altLang="en-US" sz="2800" b="1" dirty="0"/>
              <a:t>； </a:t>
            </a:r>
            <a:r>
              <a:rPr lang="en-US" altLang="zh-CN" sz="2800" b="1" dirty="0"/>
              <a:t>j=0 ; p=s.str+pos-1 ; q=t.str ;</a:t>
            </a:r>
            <a:r>
              <a:rPr lang="en-US" altLang="zh-CN" sz="2000" b="1" dirty="0"/>
              <a:t>   </a:t>
            </a:r>
          </a:p>
          <a:p>
            <a:pPr marL="1079500" lvl="3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/* 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初始匹配位置设置  *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/</a:t>
            </a:r>
          </a:p>
          <a:p>
            <a:pPr marL="1079500" lvl="3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/* 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顺序存放时第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pos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位置的下标值为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pos-1 */</a:t>
            </a: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163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/>
          </p:nvPr>
        </p:nvSpPr>
        <p:spPr>
          <a:xfrm>
            <a:off x="152400" y="908720"/>
            <a:ext cx="8839200" cy="5184576"/>
          </a:xfrm>
        </p:spPr>
        <p:txBody>
          <a:bodyPr/>
          <a:lstStyle/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/>
              <a:t>while (k&lt;</a:t>
            </a:r>
            <a:r>
              <a:rPr lang="en-US" altLang="zh-CN" sz="2800" b="1" dirty="0" err="1"/>
              <a:t>s.length</a:t>
            </a:r>
            <a:r>
              <a:rPr lang="en-US" altLang="zh-CN" sz="2800" b="1" dirty="0"/>
              <a:t>)&amp;&amp;(j&lt;</a:t>
            </a:r>
            <a:r>
              <a:rPr lang="en-US" altLang="zh-CN" sz="2800" b="1" dirty="0" err="1"/>
              <a:t>t.length</a:t>
            </a:r>
            <a:r>
              <a:rPr lang="en-US" altLang="zh-CN" sz="2800" b="1" dirty="0"/>
              <a:t>)</a:t>
            </a:r>
          </a:p>
          <a:p>
            <a:pPr marL="1079500" lvl="3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/>
              <a:t>{  if (*p==*q)   { p++ ; q++ ; k++ ; j++ ; } </a:t>
            </a:r>
          </a:p>
          <a:p>
            <a:pPr marL="1435100" lvl="4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/>
              <a:t>else { k=k-j+1 ; j=0 ; q=t.str ; p=</a:t>
            </a:r>
            <a:r>
              <a:rPr lang="en-US" altLang="zh-CN" sz="2800" b="1" dirty="0" err="1"/>
              <a:t>s.str+k</a:t>
            </a:r>
            <a:r>
              <a:rPr lang="en-US" altLang="zh-CN" sz="2800" b="1" dirty="0"/>
              <a:t> ;  }</a:t>
            </a:r>
          </a:p>
          <a:p>
            <a:pPr marL="1435100" lvl="4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/>
              <a:t>/* 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重新设置匹配位置 </a:t>
            </a:r>
            <a:r>
              <a:rPr lang="zh-CN" altLang="en-US" sz="2400" b="1" dirty="0"/>
              <a:t>*</a:t>
            </a:r>
            <a:r>
              <a:rPr lang="en-US" altLang="zh-CN" sz="2400" b="1" dirty="0"/>
              <a:t>/</a:t>
            </a:r>
          </a:p>
          <a:p>
            <a:pPr marL="1435100" lvl="4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/>
              <a:t>}</a:t>
            </a: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>
                <a:ea typeface="楷体_GB2312" pitchFamily="1" charset="-122"/>
              </a:rPr>
              <a:t>if (j==</a:t>
            </a:r>
            <a:r>
              <a:rPr lang="en-US" altLang="zh-CN" sz="2800" b="1" dirty="0" err="1">
                <a:ea typeface="楷体_GB2312" pitchFamily="1" charset="-122"/>
              </a:rPr>
              <a:t>t.length</a:t>
            </a:r>
            <a:r>
              <a:rPr lang="en-US" altLang="zh-CN" sz="2800" b="1" dirty="0">
                <a:ea typeface="楷体_GB2312" pitchFamily="1" charset="-122"/>
              </a:rPr>
              <a:t>)</a:t>
            </a: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>
                <a:ea typeface="楷体_GB2312" pitchFamily="1" charset="-122"/>
              </a:rPr>
              <a:t>     return(k-</a:t>
            </a:r>
            <a:r>
              <a:rPr lang="en-US" altLang="zh-CN" sz="2800" b="1" dirty="0" err="1">
                <a:ea typeface="楷体_GB2312" pitchFamily="1" charset="-122"/>
              </a:rPr>
              <a:t>t.length</a:t>
            </a:r>
            <a:r>
              <a:rPr lang="en-US" altLang="zh-CN" sz="2800" b="1" dirty="0">
                <a:ea typeface="楷体_GB2312" pitchFamily="1" charset="-122"/>
              </a:rPr>
              <a:t>) ;   </a:t>
            </a:r>
            <a:r>
              <a:rPr lang="en-US" altLang="zh-CN" b="1" dirty="0">
                <a:ea typeface="楷体_GB2312" pitchFamily="1" charset="-122"/>
              </a:rPr>
              <a:t>/ *  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匹配，返回位置 </a:t>
            </a:r>
            <a:r>
              <a:rPr lang="zh-CN" altLang="en-US" b="1" dirty="0">
                <a:ea typeface="楷体_GB2312" pitchFamily="1" charset="-122"/>
              </a:rPr>
              <a:t>*</a:t>
            </a:r>
            <a:r>
              <a:rPr lang="en-US" altLang="zh-CN" b="1" dirty="0">
                <a:ea typeface="楷体_GB2312" pitchFamily="1" charset="-122"/>
              </a:rPr>
              <a:t>/</a:t>
            </a: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/>
              <a:t>else return(-1) ;      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/*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不匹配，返回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-1 </a:t>
            </a:r>
            <a:r>
              <a:rPr lang="en-US" altLang="zh-CN" b="1" dirty="0"/>
              <a:t>*/</a:t>
            </a:r>
          </a:p>
          <a:p>
            <a:pPr marL="35560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dirty="0"/>
              <a:t>}</a:t>
            </a:r>
            <a:endParaRPr lang="en-US" altLang="zh-CN" sz="36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164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/>
          </p:nvPr>
        </p:nvSpPr>
        <p:spPr>
          <a:xfrm>
            <a:off x="327025" y="1100435"/>
            <a:ext cx="8816975" cy="4657130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宋体" pitchFamily="2" charset="-122"/>
              </a:rPr>
              <a:t>    该算法的时间复杂度为</a:t>
            </a:r>
            <a:r>
              <a:rPr lang="en-US" altLang="zh-CN" sz="2800" b="1" dirty="0"/>
              <a:t>O(n*m) </a:t>
            </a:r>
            <a:r>
              <a:rPr lang="zh-CN" altLang="en-US" sz="2800" b="1" dirty="0"/>
              <a:t>，其中</a:t>
            </a:r>
            <a:r>
              <a:rPr lang="en-US" altLang="zh-CN" sz="2800" b="1" dirty="0"/>
              <a:t>n 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m</a:t>
            </a:r>
            <a:r>
              <a:rPr lang="zh-CN" altLang="en-US" sz="2800" b="1" dirty="0"/>
              <a:t>分别是主串和模式串的长度。</a:t>
            </a:r>
            <a:endParaRPr lang="en-US" altLang="zh-CN" sz="2800" b="1" dirty="0"/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/>
              <a:t>       实际运行过程中，该算法的执行时间近似于</a:t>
            </a:r>
            <a:r>
              <a:rPr lang="en-US" altLang="zh-CN" sz="2800" b="1" dirty="0"/>
              <a:t>O(</a:t>
            </a:r>
            <a:r>
              <a:rPr lang="en-US" altLang="zh-CN" sz="2800" b="1" dirty="0" err="1"/>
              <a:t>n+m</a:t>
            </a:r>
            <a:r>
              <a:rPr lang="en-US" altLang="zh-CN" sz="2800" b="1" dirty="0"/>
              <a:t>) </a:t>
            </a:r>
            <a:r>
              <a:rPr lang="zh-CN" altLang="en-US" sz="2800" b="1" dirty="0"/>
              <a:t>。</a:t>
            </a:r>
            <a:endParaRPr lang="zh-CN" altLang="en-US" b="1" dirty="0">
              <a:solidFill>
                <a:schemeClr val="hlink"/>
              </a:solidFill>
              <a:latin typeface="宋体" pitchFamily="2" charset="-122"/>
            </a:endParaRP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itchFamily="2" charset="-122"/>
              </a:rPr>
              <a:t>理解该算法的关键点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  <a:latin typeface="宋体" pitchFamily="2" charset="-122"/>
              </a:rPr>
              <a:t>  </a:t>
            </a:r>
            <a:r>
              <a:rPr lang="zh-CN" altLang="en-US" sz="2800" b="1" dirty="0"/>
              <a:t>当第一次</a:t>
            </a:r>
            <a:r>
              <a:rPr lang="en-US" altLang="zh-CN" sz="2800" b="1" dirty="0" err="1"/>
              <a:t>s</a:t>
            </a:r>
            <a:r>
              <a:rPr lang="en-US" altLang="zh-CN" sz="2800" b="1" baseline="-20000" dirty="0" err="1"/>
              <a:t>k</a:t>
            </a:r>
            <a:r>
              <a:rPr lang="en-US" altLang="zh-CN" sz="2800" b="1" dirty="0" err="1"/>
              <a:t>≠t</a:t>
            </a:r>
            <a:r>
              <a:rPr lang="en-US" altLang="zh-CN" sz="2800" b="1" baseline="-20000" dirty="0" err="1"/>
              <a:t>j</a:t>
            </a:r>
            <a:r>
              <a:rPr lang="zh-CN" altLang="en-US" sz="2800" b="1" dirty="0"/>
              <a:t>时：主串要退回到</a:t>
            </a:r>
            <a:r>
              <a:rPr lang="en-US" altLang="zh-CN" sz="2800" b="1" dirty="0"/>
              <a:t>k-j+1</a:t>
            </a:r>
            <a:r>
              <a:rPr lang="zh-CN" altLang="en-US" sz="2800" b="1" dirty="0"/>
              <a:t>的位置，而模式串也要退回到第一个字符（即</a:t>
            </a:r>
            <a:r>
              <a:rPr lang="en-US" altLang="zh-CN" sz="2800" b="1" dirty="0"/>
              <a:t>j=0</a:t>
            </a:r>
            <a:r>
              <a:rPr lang="zh-CN" altLang="en-US" sz="2800" b="1" dirty="0"/>
              <a:t>的位置）。</a:t>
            </a:r>
          </a:p>
          <a:p>
            <a:pPr marL="0" lvl="1" indent="5334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比较出现</a:t>
            </a:r>
            <a:r>
              <a:rPr lang="en-US" altLang="zh-CN" b="1" dirty="0" err="1">
                <a:latin typeface="楷体" pitchFamily="49" charset="-122"/>
                <a:ea typeface="楷体" pitchFamily="49" charset="-122"/>
              </a:rPr>
              <a:t>s</a:t>
            </a:r>
            <a:r>
              <a:rPr lang="en-US" altLang="zh-CN" b="1" baseline="-20000" dirty="0" err="1">
                <a:latin typeface="楷体" pitchFamily="49" charset="-122"/>
                <a:ea typeface="楷体" pitchFamily="49" charset="-122"/>
              </a:rPr>
              <a:t>k</a:t>
            </a:r>
            <a:r>
              <a:rPr lang="en-US" altLang="zh-CN" b="1" dirty="0" err="1">
                <a:latin typeface="楷体" pitchFamily="49" charset="-122"/>
                <a:ea typeface="楷体" pitchFamily="49" charset="-122"/>
              </a:rPr>
              <a:t>≠t</a:t>
            </a:r>
            <a:r>
              <a:rPr lang="en-US" altLang="zh-CN" b="1" baseline="-20000" dirty="0" err="1">
                <a:latin typeface="楷体" pitchFamily="49" charset="-122"/>
                <a:ea typeface="楷体" pitchFamily="49" charset="-122"/>
              </a:rPr>
              <a:t>j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时：则应该有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s</a:t>
            </a:r>
            <a:r>
              <a:rPr lang="en-US" altLang="zh-CN" b="1" baseline="-20000" dirty="0">
                <a:latin typeface="楷体" pitchFamily="49" charset="-122"/>
                <a:ea typeface="楷体" pitchFamily="49" charset="-122"/>
              </a:rPr>
              <a:t>k-1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=t</a:t>
            </a:r>
            <a:r>
              <a:rPr lang="en-US" altLang="zh-CN" b="1" baseline="-20000" dirty="0">
                <a:latin typeface="楷体" pitchFamily="49" charset="-122"/>
                <a:ea typeface="楷体" pitchFamily="49" charset="-122"/>
              </a:rPr>
              <a:t>j-1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…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，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  <a:p>
            <a:pPr marL="0" lvl="1" indent="53340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s</a:t>
            </a:r>
            <a:r>
              <a:rPr lang="en-US" altLang="zh-CN" b="1" baseline="-20000" dirty="0">
                <a:latin typeface="楷体" pitchFamily="49" charset="-122"/>
                <a:ea typeface="楷体" pitchFamily="49" charset="-122"/>
              </a:rPr>
              <a:t>k-j+1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=t</a:t>
            </a:r>
            <a:r>
              <a:rPr lang="en-US" altLang="zh-CN" b="1" baseline="-20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， </a:t>
            </a:r>
            <a:r>
              <a:rPr lang="en-US" altLang="zh-CN" b="1" dirty="0" err="1">
                <a:latin typeface="楷体" pitchFamily="49" charset="-122"/>
                <a:ea typeface="楷体" pitchFamily="49" charset="-122"/>
              </a:rPr>
              <a:t>s</a:t>
            </a:r>
            <a:r>
              <a:rPr lang="en-US" altLang="zh-CN" b="1" baseline="-20000" dirty="0" err="1">
                <a:latin typeface="楷体" pitchFamily="49" charset="-122"/>
                <a:ea typeface="楷体" pitchFamily="49" charset="-122"/>
              </a:rPr>
              <a:t>k</a:t>
            </a:r>
            <a:r>
              <a:rPr lang="en-US" altLang="zh-CN" b="1" baseline="-20000" dirty="0">
                <a:latin typeface="楷体" pitchFamily="49" charset="-122"/>
                <a:ea typeface="楷体" pitchFamily="49" charset="-122"/>
              </a:rPr>
              <a:t>-j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=t</a:t>
            </a:r>
            <a:r>
              <a:rPr lang="en-US" altLang="zh-CN" b="1" baseline="-200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165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8913"/>
            <a:ext cx="8458200" cy="936625"/>
          </a:xfrm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5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数组和广义表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68413"/>
            <a:ext cx="8736013" cy="4536851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1800" dirty="0"/>
              <a:t>           </a:t>
            </a:r>
            <a:r>
              <a:rPr lang="zh-CN" altLang="en-US" dirty="0">
                <a:solidFill>
                  <a:schemeClr val="folHlink"/>
                </a:solidFill>
              </a:rPr>
              <a:t>数组</a:t>
            </a:r>
            <a:r>
              <a:rPr lang="zh-CN" altLang="en-US" sz="2800" b="1" dirty="0"/>
              <a:t>是一种数据结构，一般作为程序设计语言的固有类型。</a:t>
            </a:r>
            <a:r>
              <a:rPr lang="zh-CN" altLang="en-US" sz="2800" b="1" dirty="0">
                <a:solidFill>
                  <a:schemeClr val="folHlink"/>
                </a:solidFill>
              </a:rPr>
              <a:t>数组</a:t>
            </a:r>
            <a:r>
              <a:rPr lang="zh-CN" altLang="en-US" dirty="0">
                <a:solidFill>
                  <a:schemeClr val="folHlink"/>
                </a:solidFill>
              </a:rPr>
              <a:t>可以看成是线性表的推广。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/>
              <a:t>        科学计算中涉及到大量的矩阵问题，被描述成一个二维数组。</a:t>
            </a:r>
            <a:endParaRPr lang="en-US" altLang="zh-CN" sz="2800" b="1" dirty="0"/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chemeClr val="folHlink"/>
                </a:solidFill>
              </a:rPr>
              <a:t>        </a:t>
            </a:r>
            <a:r>
              <a:rPr lang="zh-CN" altLang="en-US" sz="2800" b="1" dirty="0">
                <a:solidFill>
                  <a:schemeClr val="folHlink"/>
                </a:solidFill>
              </a:rPr>
              <a:t>当矩阵规模很大且具有特殊结构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对角矩阵、三角矩阵、对称矩阵、稀疏矩阵等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，为减少程序的时间和空间需求，</a:t>
            </a:r>
            <a:r>
              <a:rPr lang="zh-CN" altLang="en-US" sz="2800" b="1" dirty="0">
                <a:solidFill>
                  <a:schemeClr val="accent1"/>
                </a:solidFill>
              </a:rPr>
              <a:t>采用自定义的描述方式</a:t>
            </a:r>
            <a:r>
              <a:rPr lang="zh-CN" altLang="en-US" sz="2800" b="1" dirty="0"/>
              <a:t>。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/>
              <a:t>        </a:t>
            </a:r>
            <a:r>
              <a:rPr lang="zh-CN" altLang="en-US" sz="2800" b="1" dirty="0">
                <a:solidFill>
                  <a:schemeClr val="folHlink"/>
                </a:solidFill>
              </a:rPr>
              <a:t>广义表</a:t>
            </a:r>
            <a:r>
              <a:rPr lang="zh-CN" altLang="en-US" sz="2800" b="1" dirty="0"/>
              <a:t>是另一种推广形式的线性表，是一种灵活的数据结构，在许多方面有广泛的应用。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E04A-5154-4F62-B4F4-FA1AE41F76E8}" type="slidenum">
              <a:rPr lang="zh-CN" altLang="en-US" smtClean="0"/>
              <a:pPr/>
              <a:t>166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152400"/>
            <a:ext cx="5949950" cy="914400"/>
          </a:xfrm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zh-CN" b="1" dirty="0">
                <a:effectLst/>
                <a:latin typeface="+mj-ea"/>
              </a:rPr>
              <a:t>5.1</a:t>
            </a:r>
            <a:r>
              <a:rPr lang="en-US" altLang="zh-CN" b="1" dirty="0">
                <a:latin typeface="+mj-ea"/>
              </a:rPr>
              <a:t>   </a:t>
            </a:r>
            <a:r>
              <a:rPr lang="zh-CN" altLang="en-US" b="1" dirty="0">
                <a:effectLst/>
                <a:latin typeface="+mj-ea"/>
              </a:rPr>
              <a:t>数组的定义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/>
          </p:nvPr>
        </p:nvSpPr>
        <p:spPr>
          <a:xfrm>
            <a:off x="0" y="1000108"/>
            <a:ext cx="8812213" cy="5562600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  <a:latin typeface="宋体" pitchFamily="2" charset="-122"/>
              </a:rPr>
              <a:t>    </a:t>
            </a:r>
            <a:r>
              <a:rPr lang="zh-CN" altLang="en-US" sz="2800" b="1" dirty="0">
                <a:solidFill>
                  <a:schemeClr val="folHlink"/>
                </a:solidFill>
                <a:latin typeface="宋体" pitchFamily="2" charset="-122"/>
              </a:rPr>
              <a:t>数组</a:t>
            </a:r>
            <a:r>
              <a:rPr lang="zh-CN" altLang="en-US" sz="2800" b="1" dirty="0">
                <a:latin typeface="宋体" pitchFamily="2" charset="-122"/>
              </a:rPr>
              <a:t>是一组偶对</a:t>
            </a:r>
            <a:r>
              <a:rPr lang="en-US" altLang="zh-CN" sz="2800" b="1" dirty="0">
                <a:latin typeface="宋体" pitchFamily="2" charset="-122"/>
              </a:rPr>
              <a:t>(</a:t>
            </a:r>
            <a:r>
              <a:rPr lang="zh-CN" altLang="en-US" sz="2800" b="1" dirty="0">
                <a:latin typeface="宋体" pitchFamily="2" charset="-122"/>
              </a:rPr>
              <a:t>下标值，数据元素值</a:t>
            </a:r>
            <a:r>
              <a:rPr lang="en-US" altLang="zh-CN" sz="2800" b="1" dirty="0">
                <a:latin typeface="宋体" pitchFamily="2" charset="-122"/>
              </a:rPr>
              <a:t>)</a:t>
            </a:r>
            <a:r>
              <a:rPr lang="zh-CN" altLang="en-US" sz="2800" b="1" dirty="0">
                <a:latin typeface="宋体" pitchFamily="2" charset="-122"/>
              </a:rPr>
              <a:t>的集合。在数组中，对于一组有意义的下标，都存在一个与其对应的值。一维数组对应着一个下标值，二维数组对应着两个下标值，如此类推。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宋体" pitchFamily="2" charset="-122"/>
              </a:rPr>
              <a:t>    </a:t>
            </a:r>
            <a:r>
              <a:rPr lang="zh-CN" altLang="en-US" sz="2800" b="1" dirty="0">
                <a:solidFill>
                  <a:schemeClr val="folHlink"/>
                </a:solidFill>
                <a:latin typeface="宋体" pitchFamily="2" charset="-122"/>
              </a:rPr>
              <a:t>数组</a:t>
            </a:r>
            <a:r>
              <a:rPr lang="zh-CN" altLang="en-US" sz="2800" b="1" dirty="0">
                <a:latin typeface="宋体" pitchFamily="2" charset="-122"/>
              </a:rPr>
              <a:t>是由</a:t>
            </a:r>
            <a:r>
              <a:rPr lang="en-US" altLang="zh-CN" sz="2800" b="1" dirty="0"/>
              <a:t>n(n&gt;1)</a:t>
            </a:r>
            <a:r>
              <a:rPr lang="zh-CN" altLang="en-US" sz="2800" b="1" dirty="0"/>
              <a:t>个具有相同数据类型的数据元素</a:t>
            </a:r>
            <a:r>
              <a:rPr lang="en-US" altLang="zh-CN" sz="2800" b="1" dirty="0"/>
              <a:t>a</a:t>
            </a:r>
            <a:r>
              <a:rPr lang="en-US" altLang="zh-CN" sz="2800" b="1" baseline="-20000" dirty="0"/>
              <a:t>1</a:t>
            </a:r>
            <a:r>
              <a:rPr lang="zh-CN" altLang="en-US" sz="2800" b="1" dirty="0">
                <a:latin typeface="宋体" pitchFamily="2" charset="-122"/>
              </a:rPr>
              <a:t>，</a:t>
            </a:r>
            <a:r>
              <a:rPr lang="en-US" altLang="zh-CN" sz="2800" b="1" dirty="0"/>
              <a:t>a</a:t>
            </a:r>
            <a:r>
              <a:rPr lang="en-US" altLang="zh-CN" sz="2800" b="1" baseline="-20000" dirty="0"/>
              <a:t>2</a:t>
            </a:r>
            <a:r>
              <a:rPr lang="zh-CN" altLang="en-US" sz="2800" b="1" dirty="0">
                <a:latin typeface="宋体" pitchFamily="2" charset="-122"/>
              </a:rPr>
              <a:t>，</a:t>
            </a:r>
            <a:r>
              <a:rPr lang="en-US" altLang="zh-CN" sz="2800" b="1" baseline="-20000" dirty="0">
                <a:ea typeface="Arial Unicode MS" pitchFamily="34" charset="-122"/>
                <a:cs typeface="Arial Unicode MS" pitchFamily="34" charset="-122"/>
              </a:rPr>
              <a:t>…</a:t>
            </a:r>
            <a:r>
              <a:rPr lang="zh-CN" altLang="en-US" sz="2800" b="1" dirty="0">
                <a:latin typeface="宋体" pitchFamily="2" charset="-122"/>
              </a:rPr>
              <a:t>，</a:t>
            </a:r>
            <a:r>
              <a:rPr lang="en-US" altLang="zh-CN" sz="2800" b="1" dirty="0"/>
              <a:t>a</a:t>
            </a:r>
            <a:r>
              <a:rPr lang="en-US" altLang="zh-CN" sz="2800" b="1" baseline="-20000" dirty="0"/>
              <a:t>n</a:t>
            </a:r>
            <a:r>
              <a:rPr lang="zh-CN" altLang="en-US" sz="2800" b="1" dirty="0"/>
              <a:t>组成的有序序列</a:t>
            </a:r>
            <a:r>
              <a:rPr lang="zh-CN" altLang="en-US" sz="2800" b="1" dirty="0">
                <a:latin typeface="宋体" pitchFamily="2" charset="-122"/>
              </a:rPr>
              <a:t>，且该</a:t>
            </a:r>
            <a:r>
              <a:rPr lang="zh-CN" altLang="en-US" sz="2800" b="1" dirty="0"/>
              <a:t>序列必须存储在一块地址连续的存储单元中</a:t>
            </a:r>
            <a:r>
              <a:rPr lang="zh-CN" altLang="en-US" sz="2800" b="1" dirty="0">
                <a:latin typeface="宋体" pitchFamily="2" charset="-122"/>
              </a:rPr>
              <a:t>。</a:t>
            </a:r>
          </a:p>
          <a:p>
            <a:pPr marL="35560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itchFamily="2" charset="-122"/>
              </a:rPr>
              <a:t>◆</a:t>
            </a: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数组中的数据元素具有相同数据类型。</a:t>
            </a:r>
          </a:p>
          <a:p>
            <a:pPr marL="35560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chemeClr val="folHlink"/>
                </a:solidFill>
                <a:latin typeface="楷体" pitchFamily="49" charset="-122"/>
                <a:ea typeface="楷体" pitchFamily="49" charset="-122"/>
              </a:rPr>
              <a:t>◆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 数组是一种随机存取结构，给定一组下标，就可以访问与其对应的数据元素。</a:t>
            </a:r>
          </a:p>
          <a:p>
            <a:pPr marL="35560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chemeClr val="folHlink"/>
                </a:solidFill>
                <a:latin typeface="楷体" pitchFamily="49" charset="-122"/>
                <a:ea typeface="楷体" pitchFamily="49" charset="-122"/>
              </a:rPr>
              <a:t>◆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 数组中的数据元素个数是固定的。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167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98438"/>
            <a:ext cx="8001000" cy="838200"/>
          </a:xfrm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zh-CN" b="1" dirty="0">
                <a:effectLst/>
                <a:latin typeface="+mj-ea"/>
              </a:rPr>
              <a:t>5.1.1  </a:t>
            </a:r>
            <a:r>
              <a:rPr lang="zh-CN" altLang="en-US" b="1" dirty="0">
                <a:effectLst/>
                <a:latin typeface="+mj-ea"/>
              </a:rPr>
              <a:t>数组的抽象数据类型定义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+mj-ea"/>
              </a:rPr>
              <a:t> </a:t>
            </a:r>
          </a:p>
        </p:txBody>
      </p:sp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0" y="920924"/>
            <a:ext cx="8839200" cy="588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3200" b="1" dirty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3200" b="1" dirty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3200" b="1" dirty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抽象数据类型定义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 dirty="0"/>
              <a:t>ADT Array{</a:t>
            </a:r>
          </a:p>
          <a:p>
            <a:pPr marL="533400" lvl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数据对象：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</a:p>
          <a:p>
            <a:pPr marL="533400" lvl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D = { a</a:t>
            </a:r>
            <a:r>
              <a:rPr lang="en-US" altLang="zh-CN" sz="2400" b="1" baseline="-8000" dirty="0">
                <a:latin typeface="楷体" pitchFamily="49" charset="-122"/>
                <a:ea typeface="楷体" pitchFamily="49" charset="-122"/>
              </a:rPr>
              <a:t>j</a:t>
            </a:r>
            <a:r>
              <a:rPr lang="en-US" altLang="zh-CN" sz="2400" b="1" baseline="-40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b="1" baseline="-8000" dirty="0">
                <a:latin typeface="楷体" pitchFamily="49" charset="-122"/>
                <a:ea typeface="楷体" pitchFamily="49" charset="-122"/>
              </a:rPr>
              <a:t>j</a:t>
            </a:r>
            <a:r>
              <a:rPr lang="en-US" altLang="zh-CN" sz="2400" b="1" baseline="-40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="1" baseline="-25000" dirty="0">
                <a:latin typeface="楷体" pitchFamily="49" charset="-122"/>
                <a:ea typeface="楷体" pitchFamily="49" charset="-122"/>
              </a:rPr>
              <a:t>…</a:t>
            </a:r>
            <a:r>
              <a:rPr lang="en-US" altLang="zh-CN" sz="2400" b="1" baseline="-8000" dirty="0" err="1">
                <a:latin typeface="楷体" pitchFamily="49" charset="-122"/>
                <a:ea typeface="楷体" pitchFamily="49" charset="-122"/>
              </a:rPr>
              <a:t>j</a:t>
            </a:r>
            <a:r>
              <a:rPr lang="en-US" altLang="zh-CN" sz="2400" b="1" baseline="-40000" dirty="0" err="1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| n&gt;0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称为数组的维数，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j</a:t>
            </a:r>
            <a:r>
              <a:rPr lang="en-US" altLang="zh-CN" sz="2400" b="1" baseline="-25000" dirty="0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= 0,1,…,b</a:t>
            </a:r>
            <a:r>
              <a:rPr lang="en-US" altLang="zh-CN" sz="2400" b="1" baseline="-25000" dirty="0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-1, 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=1,2, 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…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,n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；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b</a:t>
            </a:r>
            <a:r>
              <a:rPr lang="en-US" altLang="zh-CN" sz="2400" b="1" baseline="-25000" dirty="0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是数组第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维的长度，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j</a:t>
            </a:r>
            <a:r>
              <a:rPr lang="en-US" altLang="zh-CN" sz="2400" b="1" baseline="-25000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是数组元素第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维的下标，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baseline="-8000" dirty="0">
                <a:latin typeface="楷体" pitchFamily="49" charset="-122"/>
                <a:ea typeface="楷体" pitchFamily="49" charset="-122"/>
              </a:rPr>
              <a:t>j</a:t>
            </a:r>
            <a:r>
              <a:rPr lang="en-US" altLang="zh-CN" sz="2400" b="1" baseline="-40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b="1" baseline="-8000" dirty="0">
                <a:latin typeface="楷体" pitchFamily="49" charset="-122"/>
                <a:ea typeface="楷体" pitchFamily="49" charset="-122"/>
              </a:rPr>
              <a:t>j</a:t>
            </a:r>
            <a:r>
              <a:rPr lang="en-US" altLang="zh-CN" sz="2400" b="1" baseline="-40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="1" baseline="-25000" dirty="0">
                <a:latin typeface="楷体" pitchFamily="49" charset="-122"/>
                <a:ea typeface="楷体" pitchFamily="49" charset="-122"/>
              </a:rPr>
              <a:t>…</a:t>
            </a:r>
            <a:r>
              <a:rPr lang="en-US" altLang="zh-CN" sz="2400" b="1" baseline="-8000" dirty="0" err="1">
                <a:latin typeface="楷体" pitchFamily="49" charset="-122"/>
                <a:ea typeface="楷体" pitchFamily="49" charset="-122"/>
              </a:rPr>
              <a:t>j</a:t>
            </a:r>
            <a:r>
              <a:rPr lang="en-US" altLang="zh-CN" sz="2400" b="1" baseline="-40000" dirty="0" err="1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∈Elem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Set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}</a:t>
            </a:r>
          </a:p>
          <a:p>
            <a:pPr marL="533400" lvl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数据关系：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R = {R</a:t>
            </a:r>
            <a:r>
              <a:rPr lang="en-US" altLang="zh-CN" sz="2400" b="1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, R</a:t>
            </a:r>
            <a:r>
              <a:rPr lang="en-US" altLang="zh-CN" sz="2400" b="1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, 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…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, 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R</a:t>
            </a:r>
            <a:r>
              <a:rPr lang="en-US" altLang="zh-CN" sz="2400" b="1" baseline="-25000" dirty="0" err="1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}</a:t>
            </a:r>
          </a:p>
          <a:p>
            <a:pPr marL="533400" lvl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R</a:t>
            </a:r>
            <a:r>
              <a:rPr lang="en-US" altLang="zh-CN" sz="2400" b="1" baseline="-20000" dirty="0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={&lt;a</a:t>
            </a:r>
            <a:r>
              <a:rPr lang="en-US" altLang="zh-CN" sz="2400" b="1" baseline="-8000" dirty="0">
                <a:latin typeface="楷体" pitchFamily="49" charset="-122"/>
                <a:ea typeface="楷体" pitchFamily="49" charset="-122"/>
              </a:rPr>
              <a:t>j</a:t>
            </a:r>
            <a:r>
              <a:rPr lang="en-US" altLang="zh-CN" sz="2400" b="1" baseline="-40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b="1" baseline="-8000" dirty="0">
                <a:latin typeface="楷体" pitchFamily="49" charset="-122"/>
                <a:ea typeface="楷体" pitchFamily="49" charset="-122"/>
              </a:rPr>
              <a:t>j</a:t>
            </a:r>
            <a:r>
              <a:rPr lang="en-US" altLang="zh-CN" sz="2400" b="1" baseline="-40000" dirty="0">
                <a:latin typeface="楷体" pitchFamily="49" charset="-122"/>
                <a:ea typeface="楷体" pitchFamily="49" charset="-122"/>
              </a:rPr>
              <a:t>2 </a:t>
            </a:r>
            <a:r>
              <a:rPr lang="en-US" altLang="zh-CN" sz="2400" b="1" baseline="-25000" dirty="0">
                <a:latin typeface="楷体" pitchFamily="49" charset="-122"/>
                <a:ea typeface="楷体" pitchFamily="49" charset="-122"/>
              </a:rPr>
              <a:t>…</a:t>
            </a:r>
            <a:r>
              <a:rPr lang="en-US" altLang="zh-CN" sz="2400" b="1" baseline="-8000" dirty="0">
                <a:latin typeface="楷体" pitchFamily="49" charset="-122"/>
                <a:ea typeface="楷体" pitchFamily="49" charset="-122"/>
              </a:rPr>
              <a:t>j</a:t>
            </a:r>
            <a:r>
              <a:rPr lang="en-US" altLang="zh-CN" sz="2400" b="1" baseline="-40000" dirty="0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400" b="1" baseline="-25000" dirty="0">
                <a:latin typeface="楷体" pitchFamily="49" charset="-122"/>
                <a:ea typeface="楷体" pitchFamily="49" charset="-122"/>
              </a:rPr>
              <a:t>…</a:t>
            </a:r>
            <a:r>
              <a:rPr lang="en-US" altLang="zh-CN" sz="2400" b="1" baseline="-8000" dirty="0" err="1">
                <a:latin typeface="楷体" pitchFamily="49" charset="-122"/>
                <a:ea typeface="楷体" pitchFamily="49" charset="-122"/>
              </a:rPr>
              <a:t>j</a:t>
            </a:r>
            <a:r>
              <a:rPr lang="en-US" altLang="zh-CN" sz="2400" b="1" baseline="-40000" dirty="0" err="1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, a</a:t>
            </a:r>
            <a:r>
              <a:rPr lang="en-US" altLang="zh-CN" sz="2400" b="1" baseline="-8000" dirty="0">
                <a:latin typeface="楷体" pitchFamily="49" charset="-122"/>
                <a:ea typeface="楷体" pitchFamily="49" charset="-122"/>
              </a:rPr>
              <a:t>j</a:t>
            </a:r>
            <a:r>
              <a:rPr lang="en-US" altLang="zh-CN" sz="2400" b="1" baseline="-40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b="1" baseline="-8000" dirty="0">
                <a:latin typeface="楷体" pitchFamily="49" charset="-122"/>
                <a:ea typeface="楷体" pitchFamily="49" charset="-122"/>
              </a:rPr>
              <a:t>j</a:t>
            </a:r>
            <a:r>
              <a:rPr lang="en-US" altLang="zh-CN" sz="2400" b="1" baseline="-40000" dirty="0">
                <a:latin typeface="楷体" pitchFamily="49" charset="-122"/>
                <a:ea typeface="楷体" pitchFamily="49" charset="-122"/>
              </a:rPr>
              <a:t>2 </a:t>
            </a:r>
            <a:r>
              <a:rPr lang="en-US" altLang="zh-CN" sz="2400" b="1" baseline="-25000" dirty="0">
                <a:latin typeface="楷体" pitchFamily="49" charset="-122"/>
                <a:ea typeface="楷体" pitchFamily="49" charset="-122"/>
              </a:rPr>
              <a:t>…</a:t>
            </a:r>
            <a:r>
              <a:rPr lang="en-US" altLang="zh-CN" sz="2400" b="1" baseline="-8000" dirty="0">
                <a:latin typeface="楷体" pitchFamily="49" charset="-122"/>
                <a:ea typeface="楷体" pitchFamily="49" charset="-122"/>
              </a:rPr>
              <a:t>j</a:t>
            </a:r>
            <a:r>
              <a:rPr lang="en-US" altLang="zh-CN" sz="2400" b="1" baseline="-40000" dirty="0">
                <a:latin typeface="楷体" pitchFamily="49" charset="-122"/>
                <a:ea typeface="楷体" pitchFamily="49" charset="-122"/>
              </a:rPr>
              <a:t>i+1</a:t>
            </a:r>
            <a:r>
              <a:rPr lang="en-US" altLang="zh-CN" sz="2400" b="1" baseline="-25000" dirty="0">
                <a:latin typeface="楷体" pitchFamily="49" charset="-122"/>
                <a:ea typeface="楷体" pitchFamily="49" charset="-122"/>
              </a:rPr>
              <a:t>…</a:t>
            </a:r>
            <a:r>
              <a:rPr lang="en-US" altLang="zh-CN" sz="2400" b="1" baseline="-8000" dirty="0" err="1">
                <a:latin typeface="楷体" pitchFamily="49" charset="-122"/>
                <a:ea typeface="楷体" pitchFamily="49" charset="-122"/>
              </a:rPr>
              <a:t>j</a:t>
            </a:r>
            <a:r>
              <a:rPr lang="en-US" altLang="zh-CN" sz="2400" b="1" baseline="-40000" dirty="0" err="1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&gt;|0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≦j</a:t>
            </a:r>
            <a:r>
              <a:rPr lang="en-US" altLang="zh-CN" sz="2400" b="1" baseline="-25000" dirty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k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≦b</a:t>
            </a:r>
            <a:r>
              <a:rPr lang="en-US" altLang="zh-CN" sz="2400" b="1" baseline="-25000" dirty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k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-1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，  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pPr marL="533400" lvl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≦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k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≦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且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k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≠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0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≦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j</a:t>
            </a:r>
            <a:r>
              <a:rPr lang="en-US" altLang="zh-CN" sz="2400" b="1" baseline="-25000" dirty="0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≦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 b="1" baseline="-25000" dirty="0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-2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， 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pPr marL="533400" lvl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baseline="-8000" dirty="0">
                <a:latin typeface="楷体" pitchFamily="49" charset="-122"/>
                <a:ea typeface="楷体" pitchFamily="49" charset="-122"/>
              </a:rPr>
              <a:t>j</a:t>
            </a:r>
            <a:r>
              <a:rPr lang="en-US" altLang="zh-CN" sz="2400" b="1" baseline="-40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b="1" baseline="-8000" dirty="0">
                <a:latin typeface="楷体" pitchFamily="49" charset="-122"/>
                <a:ea typeface="楷体" pitchFamily="49" charset="-122"/>
              </a:rPr>
              <a:t>j</a:t>
            </a:r>
            <a:r>
              <a:rPr lang="en-US" altLang="zh-CN" sz="2400" b="1" baseline="-40000" dirty="0">
                <a:latin typeface="楷体" pitchFamily="49" charset="-122"/>
                <a:ea typeface="楷体" pitchFamily="49" charset="-122"/>
              </a:rPr>
              <a:t>2 </a:t>
            </a:r>
            <a:r>
              <a:rPr lang="en-US" altLang="zh-CN" sz="2400" b="1" baseline="-25000" dirty="0">
                <a:latin typeface="楷体" pitchFamily="49" charset="-122"/>
                <a:ea typeface="楷体" pitchFamily="49" charset="-122"/>
              </a:rPr>
              <a:t>…</a:t>
            </a:r>
            <a:r>
              <a:rPr lang="en-US" altLang="zh-CN" sz="2400" b="1" baseline="-8000" dirty="0">
                <a:latin typeface="楷体" pitchFamily="49" charset="-122"/>
                <a:ea typeface="楷体" pitchFamily="49" charset="-122"/>
              </a:rPr>
              <a:t>j</a:t>
            </a:r>
            <a:r>
              <a:rPr lang="en-US" altLang="zh-CN" sz="2400" b="1" baseline="-40000" dirty="0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400" b="1" baseline="-25000" dirty="0">
                <a:latin typeface="楷体" pitchFamily="49" charset="-122"/>
                <a:ea typeface="楷体" pitchFamily="49" charset="-122"/>
              </a:rPr>
              <a:t>…</a:t>
            </a:r>
            <a:r>
              <a:rPr lang="en-US" altLang="zh-CN" sz="2400" b="1" baseline="-8000" dirty="0" err="1">
                <a:latin typeface="楷体" pitchFamily="49" charset="-122"/>
                <a:ea typeface="楷体" pitchFamily="49" charset="-122"/>
              </a:rPr>
              <a:t>j</a:t>
            </a:r>
            <a:r>
              <a:rPr lang="en-US" altLang="zh-CN" sz="2400" b="1" baseline="-40000" dirty="0" err="1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400" b="1" baseline="-400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 b="1" baseline="-400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baseline="-8000" dirty="0">
                <a:latin typeface="楷体" pitchFamily="49" charset="-122"/>
                <a:ea typeface="楷体" pitchFamily="49" charset="-122"/>
              </a:rPr>
              <a:t>j</a:t>
            </a:r>
            <a:r>
              <a:rPr lang="en-US" altLang="zh-CN" sz="2400" b="1" baseline="-40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b="1" baseline="-8000" dirty="0">
                <a:latin typeface="楷体" pitchFamily="49" charset="-122"/>
                <a:ea typeface="楷体" pitchFamily="49" charset="-122"/>
              </a:rPr>
              <a:t>j</a:t>
            </a:r>
            <a:r>
              <a:rPr lang="en-US" altLang="zh-CN" sz="2400" b="1" baseline="-40000" dirty="0">
                <a:latin typeface="楷体" pitchFamily="49" charset="-122"/>
                <a:ea typeface="楷体" pitchFamily="49" charset="-122"/>
              </a:rPr>
              <a:t>2 </a:t>
            </a:r>
            <a:r>
              <a:rPr lang="en-US" altLang="zh-CN" sz="2400" b="1" baseline="-25000" dirty="0">
                <a:latin typeface="楷体" pitchFamily="49" charset="-122"/>
                <a:ea typeface="楷体" pitchFamily="49" charset="-122"/>
              </a:rPr>
              <a:t>…</a:t>
            </a:r>
            <a:r>
              <a:rPr lang="en-US" altLang="zh-CN" sz="2400" b="1" baseline="-8000" dirty="0">
                <a:latin typeface="楷体" pitchFamily="49" charset="-122"/>
                <a:ea typeface="楷体" pitchFamily="49" charset="-122"/>
              </a:rPr>
              <a:t>j</a:t>
            </a:r>
            <a:r>
              <a:rPr lang="en-US" altLang="zh-CN" sz="2400" b="1" baseline="-40000" dirty="0">
                <a:latin typeface="楷体" pitchFamily="49" charset="-122"/>
                <a:ea typeface="楷体" pitchFamily="49" charset="-122"/>
              </a:rPr>
              <a:t>i+1</a:t>
            </a:r>
            <a:r>
              <a:rPr lang="en-US" altLang="zh-CN" sz="2400" b="1" baseline="-25000" dirty="0">
                <a:latin typeface="楷体" pitchFamily="49" charset="-122"/>
                <a:ea typeface="楷体" pitchFamily="49" charset="-122"/>
              </a:rPr>
              <a:t>…</a:t>
            </a:r>
            <a:r>
              <a:rPr lang="en-US" altLang="zh-CN" sz="2400" b="1" baseline="-8000" dirty="0" err="1">
                <a:latin typeface="楷体" pitchFamily="49" charset="-122"/>
                <a:ea typeface="楷体" pitchFamily="49" charset="-122"/>
              </a:rPr>
              <a:t>j</a:t>
            </a:r>
            <a:r>
              <a:rPr lang="en-US" altLang="zh-CN" sz="2400" b="1" baseline="-40000" dirty="0" err="1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∈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D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}            </a:t>
            </a:r>
          </a:p>
          <a:p>
            <a:pPr marL="533400" lvl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基本操作： 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……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 dirty="0"/>
              <a:t>    } ADT Array</a:t>
            </a:r>
            <a:endParaRPr lang="en-US" altLang="zh-CN" sz="2800" dirty="0">
              <a:latin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168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/>
          </p:nvPr>
        </p:nvSpPr>
        <p:spPr>
          <a:xfrm>
            <a:off x="179512" y="597298"/>
            <a:ext cx="8812213" cy="5760640"/>
          </a:xfrm>
        </p:spPr>
        <p:txBody>
          <a:bodyPr/>
          <a:lstStyle/>
          <a:p>
            <a:pPr marL="0" indent="0">
              <a:lnSpc>
                <a:spcPct val="110000"/>
              </a:lnSpc>
              <a:buClrTx/>
              <a:buSzTx/>
              <a:buFont typeface="Wingdings" pitchFamily="2" charset="2"/>
              <a:buNone/>
            </a:pPr>
            <a:r>
              <a:rPr lang="zh-CN" altLang="en-US" sz="2800" b="1" dirty="0"/>
              <a:t>        由上述定义知</a:t>
            </a:r>
            <a:r>
              <a:rPr lang="zh-CN" altLang="en-US" sz="2800" b="1" dirty="0">
                <a:latin typeface="宋体" pitchFamily="2" charset="-122"/>
              </a:rPr>
              <a:t>，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维数组中有</a:t>
            </a:r>
            <a:r>
              <a:rPr lang="en-US" altLang="zh-CN" sz="2800" b="1" dirty="0"/>
              <a:t>b</a:t>
            </a:r>
            <a:r>
              <a:rPr lang="en-US" altLang="zh-CN" sz="2800" b="1" baseline="-25000" dirty="0"/>
              <a:t>1</a:t>
            </a:r>
            <a:r>
              <a:rPr lang="en-US" altLang="zh-CN" sz="2800" b="1" dirty="0">
                <a:sym typeface="Symbol" pitchFamily="18" charset="2"/>
              </a:rPr>
              <a:t></a:t>
            </a:r>
            <a:r>
              <a:rPr lang="en-US" altLang="zh-CN" sz="2800" b="1" dirty="0"/>
              <a:t>b</a:t>
            </a:r>
            <a:r>
              <a:rPr lang="en-US" altLang="zh-CN" sz="2800" b="1" baseline="-25000" dirty="0"/>
              <a:t>2 </a:t>
            </a:r>
            <a:r>
              <a:rPr lang="en-US" altLang="zh-CN" sz="2800" b="1" dirty="0">
                <a:sym typeface="Symbol" pitchFamily="18" charset="2"/>
              </a:rPr>
              <a:t></a:t>
            </a:r>
            <a:r>
              <a:rPr lang="en-US" altLang="zh-CN" sz="2800" b="1" baseline="-25000" dirty="0"/>
              <a:t> </a:t>
            </a:r>
            <a:r>
              <a:rPr lang="en-US" altLang="zh-CN" sz="2800" b="1" dirty="0">
                <a:ea typeface="Arial Unicode MS" pitchFamily="34" charset="-122"/>
                <a:cs typeface="Arial Unicode MS" pitchFamily="34" charset="-122"/>
              </a:rPr>
              <a:t>… </a:t>
            </a:r>
            <a:r>
              <a:rPr lang="en-US" altLang="zh-CN" sz="2800" b="1" dirty="0">
                <a:sym typeface="Symbol" pitchFamily="18" charset="2"/>
              </a:rPr>
              <a:t></a:t>
            </a:r>
            <a:r>
              <a:rPr lang="en-US" altLang="zh-CN" sz="2800" b="1" baseline="-25000" dirty="0"/>
              <a:t> </a:t>
            </a:r>
            <a:r>
              <a:rPr lang="en-US" altLang="zh-CN" sz="2800" b="1" dirty="0" err="1"/>
              <a:t>b</a:t>
            </a:r>
            <a:r>
              <a:rPr lang="en-US" altLang="zh-CN" sz="2800" b="1" baseline="-25000" dirty="0" err="1"/>
              <a:t>n</a:t>
            </a:r>
            <a:r>
              <a:rPr lang="zh-CN" altLang="en-US" sz="2800" b="1" dirty="0"/>
              <a:t>个数据元素</a:t>
            </a:r>
            <a:r>
              <a:rPr lang="zh-CN" altLang="en-US" sz="2800" b="1" dirty="0">
                <a:latin typeface="宋体" pitchFamily="2" charset="-122"/>
              </a:rPr>
              <a:t>，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每个数据元素都受到</a:t>
            </a:r>
            <a:r>
              <a:rPr lang="en-US" altLang="zh-CN" sz="2800" b="1" dirty="0">
                <a:solidFill>
                  <a:srgbClr val="FF0000"/>
                </a:solidFill>
              </a:rPr>
              <a:t>n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维关系的约束</a:t>
            </a: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</a:rPr>
              <a:t>。</a:t>
            </a:r>
            <a:endParaRPr lang="zh-CN" altLang="en-US" sz="2800" dirty="0">
              <a:solidFill>
                <a:srgbClr val="FF0000"/>
              </a:solidFill>
              <a:latin typeface="宋体" pitchFamily="2" charset="-122"/>
            </a:endParaRP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3200" b="1" dirty="0">
                <a:solidFill>
                  <a:schemeClr val="tx2"/>
                </a:solidFill>
                <a:latin typeface="楷体" pitchFamily="49" charset="-122"/>
              </a:rPr>
              <a:t>2</a:t>
            </a:r>
            <a:r>
              <a:rPr lang="zh-CN" altLang="en-US" sz="3200" b="1" dirty="0">
                <a:solidFill>
                  <a:schemeClr val="tx2"/>
                </a:solidFill>
                <a:latin typeface="楷体" pitchFamily="49" charset="-122"/>
              </a:rPr>
              <a:t>、直观的</a:t>
            </a:r>
            <a:r>
              <a:rPr lang="en-US" altLang="zh-CN" sz="3200" b="1" dirty="0">
                <a:solidFill>
                  <a:schemeClr val="tx2"/>
                </a:solidFill>
                <a:latin typeface="楷体" pitchFamily="49" charset="-122"/>
              </a:rPr>
              <a:t>n</a:t>
            </a:r>
            <a:r>
              <a:rPr lang="zh-CN" altLang="en-US" sz="3200" b="1" dirty="0">
                <a:solidFill>
                  <a:schemeClr val="tx2"/>
                </a:solidFill>
                <a:latin typeface="楷体" pitchFamily="49" charset="-122"/>
              </a:rPr>
              <a:t>维数组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>
                <a:latin typeface="宋体" pitchFamily="2" charset="-122"/>
              </a:rPr>
              <a:t>    </a:t>
            </a:r>
            <a:r>
              <a:rPr lang="zh-CN" altLang="en-US" sz="2800" b="1" dirty="0">
                <a:latin typeface="宋体" pitchFamily="2" charset="-122"/>
              </a:rPr>
              <a:t>以二维数组为例讨论。将</a:t>
            </a:r>
            <a:r>
              <a:rPr lang="zh-CN" altLang="en-US" sz="2800" b="1" dirty="0">
                <a:solidFill>
                  <a:schemeClr val="folHlink"/>
                </a:solidFill>
                <a:latin typeface="宋体" pitchFamily="2" charset="-122"/>
              </a:rPr>
              <a:t>二维数组看成是一个定长的线性表</a:t>
            </a:r>
            <a:r>
              <a:rPr lang="zh-CN" altLang="en-US" sz="2800" dirty="0">
                <a:latin typeface="宋体" pitchFamily="2" charset="-122"/>
              </a:rPr>
              <a:t>，</a:t>
            </a:r>
            <a:r>
              <a:rPr lang="zh-CN" altLang="en-US" sz="2800" b="1" dirty="0">
                <a:latin typeface="宋体" pitchFamily="2" charset="-122"/>
              </a:rPr>
              <a:t>其</a:t>
            </a:r>
            <a:r>
              <a:rPr lang="zh-CN" altLang="en-US" sz="2800" b="1" dirty="0">
                <a:solidFill>
                  <a:schemeClr val="folHlink"/>
                </a:solidFill>
                <a:latin typeface="宋体" pitchFamily="2" charset="-122"/>
              </a:rPr>
              <a:t>每个元素又是一个定长的线性表</a:t>
            </a:r>
            <a:r>
              <a:rPr lang="zh-CN" altLang="en-US" sz="2800" b="1" dirty="0">
                <a:latin typeface="宋体" pitchFamily="2" charset="-122"/>
              </a:rPr>
              <a:t>。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>
                <a:latin typeface="宋体" pitchFamily="2" charset="-122"/>
              </a:rPr>
              <a:t>   </a:t>
            </a:r>
            <a:r>
              <a:rPr lang="zh-CN" altLang="en-US" sz="2800" b="1" dirty="0">
                <a:latin typeface="宋体" pitchFamily="2" charset="-122"/>
              </a:rPr>
              <a:t>设二维数组</a:t>
            </a:r>
            <a:r>
              <a:rPr lang="en-US" altLang="zh-CN" sz="2800" b="1" dirty="0"/>
              <a:t>A=(</a:t>
            </a:r>
            <a:r>
              <a:rPr lang="en-US" altLang="zh-CN" sz="2800" b="1" dirty="0" err="1"/>
              <a:t>a</a:t>
            </a:r>
            <a:r>
              <a:rPr lang="en-US" altLang="zh-CN" sz="2800" b="1" baseline="-25000" dirty="0" err="1"/>
              <a:t>ij</a:t>
            </a:r>
            <a:r>
              <a:rPr lang="en-US" altLang="zh-CN" sz="2800" b="1" dirty="0"/>
              <a:t>)</a:t>
            </a:r>
            <a:r>
              <a:rPr lang="en-US" altLang="zh-CN" sz="2800" b="1" baseline="-25000" dirty="0" err="1"/>
              <a:t>m</a:t>
            </a:r>
            <a:r>
              <a:rPr lang="en-US" altLang="zh-CN" sz="2800" b="1" baseline="-25000" dirty="0" err="1">
                <a:sym typeface="Symbol" pitchFamily="18" charset="2"/>
              </a:rPr>
              <a:t></a:t>
            </a:r>
            <a:r>
              <a:rPr lang="en-US" altLang="zh-CN" sz="2800" b="1" baseline="-25000" dirty="0" err="1"/>
              <a:t>n</a:t>
            </a:r>
            <a:r>
              <a:rPr lang="zh-CN" altLang="en-US" sz="2800" b="1" dirty="0">
                <a:latin typeface="宋体" pitchFamily="2" charset="-122"/>
              </a:rPr>
              <a:t>，则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宋体" pitchFamily="2" charset="-122"/>
              </a:rPr>
              <a:t>    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A=(</a:t>
            </a:r>
            <a:r>
              <a:rPr lang="en-US" altLang="zh-CN" sz="2800" b="1" dirty="0">
                <a:sym typeface="Kingsoft Phonetic Plain" pitchFamily="2" charset="2"/>
              </a:rPr>
              <a:t>α</a:t>
            </a:r>
            <a:r>
              <a:rPr lang="en-US" altLang="zh-CN" sz="2800" b="1" baseline="-25000" dirty="0">
                <a:sym typeface="Kingsoft Phonetic Plain" pitchFamily="2" charset="2"/>
              </a:rPr>
              <a:t>1</a:t>
            </a:r>
            <a:r>
              <a:rPr lang="zh-CN" altLang="en-US" sz="2800" b="1" dirty="0">
                <a:latin typeface="宋体" pitchFamily="2" charset="-122"/>
              </a:rPr>
              <a:t>，</a:t>
            </a:r>
            <a:r>
              <a:rPr lang="en-US" altLang="zh-CN" sz="2800" b="1" dirty="0">
                <a:sym typeface="Kingsoft Phonetic Plain" pitchFamily="2" charset="2"/>
              </a:rPr>
              <a:t>α</a:t>
            </a:r>
            <a:r>
              <a:rPr lang="en-US" altLang="zh-CN" sz="2800" b="1" baseline="-25000" dirty="0">
                <a:sym typeface="Kingsoft Phonetic Plain" pitchFamily="2" charset="2"/>
              </a:rPr>
              <a:t>2</a:t>
            </a:r>
            <a:r>
              <a:rPr lang="zh-CN" altLang="en-US" sz="2800" b="1" dirty="0">
                <a:latin typeface="宋体" pitchFamily="2" charset="-122"/>
              </a:rPr>
              <a:t>，</a:t>
            </a:r>
            <a:r>
              <a:rPr lang="en-US" altLang="zh-CN" sz="2800" b="1" dirty="0">
                <a:ea typeface="Arial Unicode MS" pitchFamily="34" charset="-122"/>
                <a:cs typeface="Arial Unicode MS" pitchFamily="34" charset="-122"/>
              </a:rPr>
              <a:t>…</a:t>
            </a:r>
            <a:r>
              <a:rPr lang="zh-CN" altLang="en-US" sz="2800" b="1" dirty="0">
                <a:latin typeface="宋体" pitchFamily="2" charset="-122"/>
              </a:rPr>
              <a:t>，</a:t>
            </a:r>
            <a:r>
              <a:rPr lang="en-US" altLang="zh-CN" sz="2800" b="1" dirty="0" err="1">
                <a:sym typeface="Kingsoft Phonetic Plain" pitchFamily="2" charset="2"/>
              </a:rPr>
              <a:t>α</a:t>
            </a:r>
            <a:r>
              <a:rPr lang="en-US" altLang="zh-CN" sz="2800" b="1" baseline="-25000" dirty="0" err="1">
                <a:sym typeface="Kingsoft Phonetic Plain" pitchFamily="2" charset="2"/>
              </a:rPr>
              <a:t>p</a:t>
            </a:r>
            <a:r>
              <a:rPr lang="en-US" altLang="zh-CN" sz="2800" b="1" dirty="0"/>
              <a:t>)    (p=m</a:t>
            </a:r>
            <a:r>
              <a:rPr lang="zh-CN" altLang="en-US" sz="2800" b="1" dirty="0"/>
              <a:t>或</a:t>
            </a:r>
            <a:r>
              <a:rPr lang="en-US" altLang="zh-CN" sz="2800" b="1" dirty="0"/>
              <a:t>n)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宋体" pitchFamily="2" charset="-122"/>
              </a:rPr>
              <a:t>其中每个数据元素</a:t>
            </a:r>
            <a:r>
              <a:rPr lang="en-US" altLang="zh-CN" sz="2800" b="1" dirty="0" err="1">
                <a:sym typeface="Kingsoft Phonetic Plain" pitchFamily="2" charset="2"/>
              </a:rPr>
              <a:t>α</a:t>
            </a:r>
            <a:r>
              <a:rPr lang="en-US" altLang="zh-CN" sz="2800" b="1" baseline="-25000" dirty="0" err="1">
                <a:sym typeface="Kingsoft Phonetic Plain" pitchFamily="2" charset="2"/>
              </a:rPr>
              <a:t>j</a:t>
            </a:r>
            <a:r>
              <a:rPr lang="zh-CN" altLang="en-US" sz="2800" b="1" dirty="0">
                <a:latin typeface="宋体" pitchFamily="2" charset="-122"/>
              </a:rPr>
              <a:t>是一个列向量</a:t>
            </a:r>
            <a:r>
              <a:rPr lang="en-US" altLang="zh-CN" sz="2800" b="1" dirty="0"/>
              <a:t>(</a:t>
            </a:r>
            <a:r>
              <a:rPr lang="zh-CN" altLang="en-US" sz="2800" b="1" dirty="0">
                <a:latin typeface="宋体" pitchFamily="2" charset="-122"/>
              </a:rPr>
              <a:t>线性表</a:t>
            </a:r>
            <a:r>
              <a:rPr lang="en-US" altLang="zh-CN" sz="2800" b="1" dirty="0"/>
              <a:t>) </a:t>
            </a:r>
            <a:r>
              <a:rPr lang="zh-CN" altLang="en-US" sz="2800" b="1" dirty="0"/>
              <a:t>：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>
                <a:sym typeface="Kingsoft Phonetic Plain" pitchFamily="2" charset="2"/>
              </a:rPr>
              <a:t>         </a:t>
            </a:r>
            <a:r>
              <a:rPr lang="en-US" altLang="zh-CN" sz="2800" b="1" dirty="0" err="1">
                <a:sym typeface="Kingsoft Phonetic Plain" pitchFamily="2" charset="2"/>
              </a:rPr>
              <a:t>α</a:t>
            </a:r>
            <a:r>
              <a:rPr lang="en-US" altLang="zh-CN" sz="2800" b="1" baseline="-25000" dirty="0" err="1">
                <a:sym typeface="Kingsoft Phonetic Plain" pitchFamily="2" charset="2"/>
              </a:rPr>
              <a:t>j</a:t>
            </a:r>
            <a:r>
              <a:rPr lang="en-US" altLang="zh-CN" sz="2800" b="1" baseline="-25000" dirty="0">
                <a:sym typeface="Kingsoft Phonetic Plain" pitchFamily="2" charset="2"/>
              </a:rPr>
              <a:t> </a:t>
            </a:r>
            <a:r>
              <a:rPr lang="en-US" altLang="zh-CN" sz="2800" b="1" dirty="0">
                <a:sym typeface="Kingsoft Phonetic Plain" pitchFamily="2" charset="2"/>
              </a:rPr>
              <a:t>=(</a:t>
            </a:r>
            <a:r>
              <a:rPr lang="en-US" altLang="zh-CN" sz="2800" b="1" dirty="0"/>
              <a:t>a</a:t>
            </a:r>
            <a:r>
              <a:rPr lang="en-US" altLang="zh-CN" sz="2800" b="1" baseline="-25000" dirty="0"/>
              <a:t>1j </a:t>
            </a:r>
            <a:r>
              <a:rPr lang="zh-CN" altLang="en-US" sz="2800" b="1" dirty="0">
                <a:latin typeface="宋体" pitchFamily="2" charset="-122"/>
              </a:rPr>
              <a:t>，</a:t>
            </a:r>
            <a:r>
              <a:rPr lang="en-US" altLang="zh-CN" sz="2800" b="1" dirty="0"/>
              <a:t>a</a:t>
            </a:r>
            <a:r>
              <a:rPr lang="en-US" altLang="zh-CN" sz="2800" b="1" baseline="-25000" dirty="0"/>
              <a:t>2j </a:t>
            </a:r>
            <a:r>
              <a:rPr lang="zh-CN" altLang="en-US" sz="2800" b="1" dirty="0">
                <a:latin typeface="宋体" pitchFamily="2" charset="-122"/>
              </a:rPr>
              <a:t>，</a:t>
            </a:r>
            <a:r>
              <a:rPr lang="en-US" altLang="zh-CN" sz="2800" b="1" dirty="0">
                <a:ea typeface="Arial Unicode MS" pitchFamily="34" charset="-122"/>
                <a:cs typeface="Arial Unicode MS" pitchFamily="34" charset="-122"/>
              </a:rPr>
              <a:t>…</a:t>
            </a:r>
            <a:r>
              <a:rPr lang="zh-CN" altLang="en-US" sz="2800" b="1" dirty="0">
                <a:latin typeface="宋体" pitchFamily="2" charset="-122"/>
              </a:rPr>
              <a:t>，</a:t>
            </a:r>
            <a:r>
              <a:rPr lang="en-US" altLang="zh-CN" sz="2800" b="1" dirty="0" err="1"/>
              <a:t>a</a:t>
            </a:r>
            <a:r>
              <a:rPr lang="en-US" altLang="zh-CN" sz="2800" b="1" baseline="-25000" dirty="0" err="1"/>
              <a:t>mj</a:t>
            </a:r>
            <a:r>
              <a:rPr lang="en-US" altLang="zh-CN" sz="2800" b="1" dirty="0">
                <a:sym typeface="Kingsoft Phonetic Plain" pitchFamily="2" charset="2"/>
              </a:rPr>
              <a:t>)    1</a:t>
            </a:r>
            <a:r>
              <a:rPr lang="en-US" altLang="zh-CN" sz="2800" b="1" dirty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≦</a:t>
            </a:r>
            <a:r>
              <a:rPr lang="en-US" altLang="zh-CN" sz="2800" b="1" dirty="0">
                <a:sym typeface="Kingsoft Phonetic Plain" pitchFamily="2" charset="2"/>
              </a:rPr>
              <a:t>j</a:t>
            </a:r>
            <a:r>
              <a:rPr lang="en-US" altLang="zh-CN" sz="2800" b="1" dirty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≦</a:t>
            </a:r>
            <a:r>
              <a:rPr lang="en-US" altLang="zh-CN" sz="2800" b="1" dirty="0">
                <a:sym typeface="Kingsoft Phonetic Plain" pitchFamily="2" charset="2"/>
              </a:rPr>
              <a:t>n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>
                <a:sym typeface="Kingsoft Phonetic Plain" pitchFamily="2" charset="2"/>
              </a:rPr>
              <a:t>或</a:t>
            </a:r>
            <a:r>
              <a:rPr lang="zh-CN" altLang="en-US" sz="2800" b="1" dirty="0">
                <a:latin typeface="宋体" pitchFamily="2" charset="-122"/>
              </a:rPr>
              <a:t>是一个行向量</a:t>
            </a:r>
            <a:r>
              <a:rPr lang="zh-CN" altLang="en-US" sz="2800" b="1" dirty="0"/>
              <a:t>：</a:t>
            </a:r>
            <a:r>
              <a:rPr lang="zh-CN" altLang="en-US" sz="2800" b="1" dirty="0">
                <a:sym typeface="Kingsoft Phonetic Plain" pitchFamily="2" charset="2"/>
              </a:rPr>
              <a:t>  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>
                <a:sym typeface="Kingsoft Phonetic Plain" pitchFamily="2" charset="2"/>
              </a:rPr>
              <a:t>         </a:t>
            </a:r>
            <a:r>
              <a:rPr lang="en-US" altLang="zh-CN" sz="2800" b="1" dirty="0" err="1">
                <a:sym typeface="Kingsoft Phonetic Plain" pitchFamily="2" charset="2"/>
              </a:rPr>
              <a:t>α</a:t>
            </a:r>
            <a:r>
              <a:rPr lang="en-US" altLang="zh-CN" sz="2800" b="1" baseline="-25000" dirty="0" err="1">
                <a:sym typeface="Kingsoft Phonetic Plain" pitchFamily="2" charset="2"/>
              </a:rPr>
              <a:t>i</a:t>
            </a:r>
            <a:r>
              <a:rPr lang="en-US" altLang="zh-CN" sz="2800" b="1" baseline="-25000" dirty="0">
                <a:sym typeface="Kingsoft Phonetic Plain" pitchFamily="2" charset="2"/>
              </a:rPr>
              <a:t> </a:t>
            </a:r>
            <a:r>
              <a:rPr lang="en-US" altLang="zh-CN" sz="2800" b="1" dirty="0">
                <a:sym typeface="Kingsoft Phonetic Plain" pitchFamily="2" charset="2"/>
              </a:rPr>
              <a:t>=(</a:t>
            </a:r>
            <a:r>
              <a:rPr lang="en-US" altLang="zh-CN" sz="2800" b="1" dirty="0"/>
              <a:t>a</a:t>
            </a:r>
            <a:r>
              <a:rPr lang="en-US" altLang="zh-CN" sz="2800" b="1" baseline="-25000" dirty="0"/>
              <a:t>i1 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a</a:t>
            </a:r>
            <a:r>
              <a:rPr lang="en-US" altLang="zh-CN" sz="2800" b="1" baseline="-25000" dirty="0"/>
              <a:t>i2 </a:t>
            </a:r>
            <a:r>
              <a:rPr lang="zh-CN" altLang="en-US" sz="2800" b="1" dirty="0"/>
              <a:t>，</a:t>
            </a:r>
            <a:r>
              <a:rPr lang="en-US" altLang="zh-CN" sz="2800" b="1" dirty="0">
                <a:ea typeface="Arial Unicode MS" pitchFamily="34" charset="-122"/>
                <a:cs typeface="Arial Unicode MS" pitchFamily="34" charset="-122"/>
              </a:rPr>
              <a:t>…</a:t>
            </a:r>
            <a:r>
              <a:rPr lang="zh-CN" altLang="en-US" sz="2800" b="1" dirty="0"/>
              <a:t>，</a:t>
            </a:r>
            <a:r>
              <a:rPr lang="en-US" altLang="zh-CN" sz="2800" b="1" dirty="0" err="1"/>
              <a:t>a</a:t>
            </a:r>
            <a:r>
              <a:rPr lang="en-US" altLang="zh-CN" sz="2800" b="1" baseline="-25000" dirty="0" err="1"/>
              <a:t>in</a:t>
            </a:r>
            <a:r>
              <a:rPr lang="en-US" altLang="zh-CN" sz="2800" b="1" dirty="0">
                <a:sym typeface="Kingsoft Phonetic Plain" pitchFamily="2" charset="2"/>
              </a:rPr>
              <a:t>)     1</a:t>
            </a:r>
            <a:r>
              <a:rPr lang="en-US" altLang="zh-CN" sz="2800" b="1" dirty="0">
                <a:ea typeface="Arial Unicode MS" pitchFamily="34" charset="-122"/>
                <a:cs typeface="Arial Unicode MS" pitchFamily="34" charset="-122"/>
              </a:rPr>
              <a:t>≦</a:t>
            </a:r>
            <a:r>
              <a:rPr lang="en-US" altLang="zh-CN" sz="2800" b="1" dirty="0">
                <a:sym typeface="Kingsoft Phonetic Plain" pitchFamily="2" charset="2"/>
              </a:rPr>
              <a:t>i</a:t>
            </a:r>
            <a:r>
              <a:rPr lang="en-US" altLang="zh-CN" sz="2800" b="1" dirty="0">
                <a:ea typeface="Arial Unicode MS" pitchFamily="34" charset="-122"/>
                <a:cs typeface="Arial Unicode MS" pitchFamily="34" charset="-122"/>
              </a:rPr>
              <a:t>≦m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宋体" pitchFamily="2" charset="-122"/>
              </a:rPr>
              <a:t>如图</a:t>
            </a:r>
            <a:r>
              <a:rPr lang="en-US" altLang="zh-CN" sz="2800" b="1" dirty="0"/>
              <a:t>5-1</a:t>
            </a:r>
            <a:r>
              <a:rPr lang="zh-CN" altLang="en-US" sz="2800" b="1" dirty="0">
                <a:latin typeface="宋体" pitchFamily="2" charset="-122"/>
              </a:rPr>
              <a:t>所示。</a:t>
            </a:r>
          </a:p>
        </p:txBody>
      </p:sp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endParaRPr lang="zh-CN" altLang="en-US" sz="2800">
              <a:ea typeface="楷体_GB2312" pitchFamily="1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169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pPr eaLnBrk="1" hangingPunct="1"/>
            <a:r>
              <a:rPr lang="zh-CN" altLang="en-US"/>
              <a:t>顺序表</a:t>
            </a:r>
            <a:endParaRPr lang="zh-CN" altLang="en-US" sz="1600" b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79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Merge2 (</a:t>
            </a:r>
            <a:r>
              <a:rPr lang="en-US" altLang="zh-CN" dirty="0" err="1">
                <a:ea typeface="楷体_GB2312" pitchFamily="49" charset="-122"/>
              </a:rPr>
              <a:t>SList</a:t>
            </a:r>
            <a:r>
              <a:rPr lang="en-US" altLang="zh-CN" dirty="0">
                <a:ea typeface="楷体_GB2312" pitchFamily="49" charset="-122"/>
              </a:rPr>
              <a:t> La, </a:t>
            </a:r>
            <a:r>
              <a:rPr lang="en-US" altLang="zh-CN" dirty="0" err="1">
                <a:ea typeface="楷体_GB2312" pitchFamily="49" charset="-122"/>
              </a:rPr>
              <a:t>SList</a:t>
            </a:r>
            <a:r>
              <a:rPr lang="en-US" altLang="zh-CN" dirty="0">
                <a:ea typeface="楷体_GB2312" pitchFamily="49" charset="-122"/>
              </a:rPr>
              <a:t> </a:t>
            </a:r>
            <a:r>
              <a:rPr lang="en-US" altLang="zh-CN" dirty="0" err="1">
                <a:ea typeface="楷体_GB2312" pitchFamily="49" charset="-122"/>
              </a:rPr>
              <a:t>L</a:t>
            </a:r>
            <a:r>
              <a:rPr lang="en-US" altLang="zh-CN" sz="2400" dirty="0" err="1">
                <a:ea typeface="楷体_GB2312" pitchFamily="49" charset="-122"/>
              </a:rPr>
              <a:t>b</a:t>
            </a:r>
            <a:r>
              <a:rPr lang="en-US" altLang="zh-CN" dirty="0">
                <a:ea typeface="楷体_GB2312" pitchFamily="49" charset="-122"/>
              </a:rPr>
              <a:t>, </a:t>
            </a:r>
            <a:r>
              <a:rPr lang="en-US" altLang="zh-CN" dirty="0" err="1">
                <a:ea typeface="楷体_GB2312" pitchFamily="49" charset="-122"/>
              </a:rPr>
              <a:t>SList</a:t>
            </a:r>
            <a:r>
              <a:rPr lang="en-US" altLang="zh-CN" dirty="0">
                <a:ea typeface="楷体_GB2312" pitchFamily="49" charset="-122"/>
              </a:rPr>
              <a:t> &amp;</a:t>
            </a:r>
            <a:r>
              <a:rPr lang="en-US" altLang="zh-CN" dirty="0" err="1">
                <a:ea typeface="楷体_GB2312" pitchFamily="49" charset="-122"/>
              </a:rPr>
              <a:t>Lc</a:t>
            </a:r>
            <a:r>
              <a:rPr lang="en-US" altLang="zh-CN" dirty="0">
                <a:ea typeface="楷体_GB2312" pitchFamily="49" charset="-122"/>
              </a:rPr>
              <a:t>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{	</a:t>
            </a:r>
            <a:r>
              <a:rPr lang="en-US" altLang="zh-CN" dirty="0" err="1">
                <a:ea typeface="楷体_GB2312" pitchFamily="49" charset="-122"/>
              </a:rPr>
              <a:t>i</a:t>
            </a:r>
            <a:r>
              <a:rPr lang="en-US" altLang="zh-CN" dirty="0">
                <a:ea typeface="楷体_GB2312" pitchFamily="49" charset="-122"/>
              </a:rPr>
              <a:t>=1, j=1, k=1;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	</a:t>
            </a:r>
            <a:r>
              <a:rPr lang="en-US" altLang="zh-CN" dirty="0">
                <a:solidFill>
                  <a:srgbClr val="0000CC"/>
                </a:solidFill>
                <a:ea typeface="楷体_GB2312" pitchFamily="49" charset="-122"/>
              </a:rPr>
              <a:t>while</a:t>
            </a:r>
            <a:r>
              <a:rPr lang="en-US" altLang="zh-CN" dirty="0">
                <a:ea typeface="楷体_GB2312" pitchFamily="49" charset="-122"/>
              </a:rPr>
              <a:t> (</a:t>
            </a:r>
            <a:r>
              <a:rPr lang="en-US" altLang="zh-CN" dirty="0" err="1">
                <a:ea typeface="楷体_GB2312" pitchFamily="49" charset="-122"/>
              </a:rPr>
              <a:t>i≤La.n</a:t>
            </a:r>
            <a:r>
              <a:rPr lang="en-US" altLang="zh-CN" dirty="0">
                <a:ea typeface="楷体_GB2312" pitchFamily="49" charset="-122"/>
              </a:rPr>
              <a:t> &amp; </a:t>
            </a:r>
            <a:r>
              <a:rPr lang="en-US" altLang="zh-CN" dirty="0" err="1">
                <a:ea typeface="楷体_GB2312" pitchFamily="49" charset="-122"/>
              </a:rPr>
              <a:t>j≤L</a:t>
            </a:r>
            <a:r>
              <a:rPr lang="en-US" altLang="zh-CN" sz="2400" dirty="0" err="1">
                <a:ea typeface="楷体_GB2312" pitchFamily="49" charset="-122"/>
              </a:rPr>
              <a:t>b</a:t>
            </a:r>
            <a:r>
              <a:rPr lang="en-US" altLang="zh-CN" dirty="0" err="1">
                <a:ea typeface="楷体_GB2312" pitchFamily="49" charset="-122"/>
              </a:rPr>
              <a:t>.n</a:t>
            </a:r>
            <a:r>
              <a:rPr lang="en-US" altLang="zh-CN" dirty="0">
                <a:ea typeface="楷体_GB2312" pitchFamily="49" charset="-122"/>
              </a:rPr>
              <a:t>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	{	</a:t>
            </a:r>
            <a:r>
              <a:rPr lang="en-US" altLang="zh-CN" dirty="0">
                <a:solidFill>
                  <a:srgbClr val="CC0000"/>
                </a:solidFill>
                <a:ea typeface="楷体_GB2312" pitchFamily="49" charset="-122"/>
              </a:rPr>
              <a:t>if (</a:t>
            </a:r>
            <a:r>
              <a:rPr lang="en-US" altLang="zh-CN" dirty="0" err="1">
                <a:solidFill>
                  <a:srgbClr val="CC0000"/>
                </a:solidFill>
                <a:ea typeface="楷体_GB2312" pitchFamily="49" charset="-122"/>
              </a:rPr>
              <a:t>La.elem</a:t>
            </a:r>
            <a:r>
              <a:rPr lang="en-US" altLang="zh-CN" baseline="-25000" dirty="0" err="1">
                <a:solidFill>
                  <a:srgbClr val="CC0000"/>
                </a:solidFill>
                <a:ea typeface="楷体_GB2312" pitchFamily="49" charset="-122"/>
              </a:rPr>
              <a:t>i</a:t>
            </a:r>
            <a:r>
              <a:rPr lang="en-US" altLang="zh-CN" baseline="-25000" dirty="0">
                <a:solidFill>
                  <a:srgbClr val="CC0000"/>
                </a:solidFill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CC0000"/>
                </a:solidFill>
                <a:ea typeface="楷体_GB2312" pitchFamily="49" charset="-122"/>
              </a:rPr>
              <a:t>≤ </a:t>
            </a:r>
            <a:r>
              <a:rPr lang="en-US" altLang="zh-CN" dirty="0" err="1">
                <a:solidFill>
                  <a:srgbClr val="CC0000"/>
                </a:solidFill>
                <a:ea typeface="楷体_GB2312" pitchFamily="49" charset="-122"/>
              </a:rPr>
              <a:t>L</a:t>
            </a:r>
            <a:r>
              <a:rPr lang="en-US" altLang="zh-CN" sz="2400" dirty="0" err="1">
                <a:solidFill>
                  <a:srgbClr val="CC0000"/>
                </a:solidFill>
                <a:ea typeface="楷体_GB2312" pitchFamily="49" charset="-122"/>
              </a:rPr>
              <a:t>b</a:t>
            </a:r>
            <a:r>
              <a:rPr lang="en-US" altLang="zh-CN" dirty="0" err="1">
                <a:solidFill>
                  <a:srgbClr val="CC0000"/>
                </a:solidFill>
                <a:ea typeface="楷体_GB2312" pitchFamily="49" charset="-122"/>
              </a:rPr>
              <a:t>.elem</a:t>
            </a:r>
            <a:r>
              <a:rPr lang="en-US" altLang="zh-CN" baseline="-25000" dirty="0" err="1">
                <a:solidFill>
                  <a:srgbClr val="CC0000"/>
                </a:solidFill>
                <a:ea typeface="楷体_GB2312" pitchFamily="49" charset="-122"/>
              </a:rPr>
              <a:t>j</a:t>
            </a:r>
            <a:r>
              <a:rPr lang="en-US" altLang="zh-CN" baseline="-25000" dirty="0">
                <a:solidFill>
                  <a:srgbClr val="CC0000"/>
                </a:solidFill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CC0000"/>
                </a:solidFill>
                <a:ea typeface="楷体_GB2312" pitchFamily="49" charset="-122"/>
              </a:rPr>
              <a:t>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CC0000"/>
                </a:solidFill>
                <a:ea typeface="楷体_GB2312" pitchFamily="49" charset="-122"/>
              </a:rPr>
              <a:t>		{  </a:t>
            </a:r>
            <a:r>
              <a:rPr lang="en-US" altLang="zh-CN" dirty="0" err="1">
                <a:solidFill>
                  <a:srgbClr val="CC0000"/>
                </a:solidFill>
                <a:ea typeface="楷体_GB2312" pitchFamily="49" charset="-122"/>
              </a:rPr>
              <a:t>Lc.elem</a:t>
            </a:r>
            <a:r>
              <a:rPr lang="en-US" altLang="zh-CN" baseline="-25000" dirty="0" err="1">
                <a:solidFill>
                  <a:srgbClr val="CC0000"/>
                </a:solidFill>
                <a:ea typeface="楷体_GB2312" pitchFamily="49" charset="-122"/>
              </a:rPr>
              <a:t>k</a:t>
            </a:r>
            <a:r>
              <a:rPr lang="en-US" altLang="zh-CN" baseline="-25000" dirty="0">
                <a:solidFill>
                  <a:srgbClr val="CC0000"/>
                </a:solidFill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CC0000"/>
                </a:solidFill>
                <a:ea typeface="楷体_GB2312" pitchFamily="49" charset="-122"/>
              </a:rPr>
              <a:t>= </a:t>
            </a:r>
            <a:r>
              <a:rPr lang="en-US" altLang="zh-CN" dirty="0" err="1">
                <a:solidFill>
                  <a:srgbClr val="CC0000"/>
                </a:solidFill>
                <a:ea typeface="楷体_GB2312" pitchFamily="49" charset="-122"/>
              </a:rPr>
              <a:t>La.elem</a:t>
            </a:r>
            <a:r>
              <a:rPr lang="en-US" altLang="zh-CN" baseline="-25000" dirty="0" err="1">
                <a:solidFill>
                  <a:srgbClr val="CC0000"/>
                </a:solidFill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rgbClr val="CC0000"/>
                </a:solidFill>
                <a:ea typeface="楷体_GB2312" pitchFamily="49" charset="-122"/>
              </a:rPr>
              <a:t>;   </a:t>
            </a:r>
            <a:r>
              <a:rPr lang="en-US" altLang="zh-CN" dirty="0" err="1">
                <a:solidFill>
                  <a:srgbClr val="CC0000"/>
                </a:solidFill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rgbClr val="CC0000"/>
                </a:solidFill>
                <a:ea typeface="楷体_GB2312" pitchFamily="49" charset="-122"/>
              </a:rPr>
              <a:t>++;  }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CC0000"/>
                </a:solidFill>
                <a:ea typeface="楷体_GB2312" pitchFamily="49" charset="-122"/>
              </a:rPr>
              <a:t>		</a:t>
            </a:r>
            <a:r>
              <a:rPr lang="en-US" altLang="zh-CN" dirty="0">
                <a:solidFill>
                  <a:srgbClr val="3333FF"/>
                </a:solidFill>
                <a:ea typeface="楷体_GB2312" pitchFamily="49" charset="-122"/>
              </a:rPr>
              <a:t>else {</a:t>
            </a:r>
            <a:r>
              <a:rPr lang="en-US" altLang="zh-CN" dirty="0" err="1">
                <a:solidFill>
                  <a:srgbClr val="3333FF"/>
                </a:solidFill>
                <a:ea typeface="楷体_GB2312" pitchFamily="49" charset="-122"/>
              </a:rPr>
              <a:t>Lc.elem</a:t>
            </a:r>
            <a:r>
              <a:rPr lang="en-US" altLang="zh-CN" baseline="-25000" dirty="0" err="1">
                <a:solidFill>
                  <a:srgbClr val="3333FF"/>
                </a:solidFill>
                <a:ea typeface="楷体_GB2312" pitchFamily="49" charset="-122"/>
              </a:rPr>
              <a:t>k</a:t>
            </a:r>
            <a:r>
              <a:rPr lang="en-US" altLang="zh-CN" baseline="-25000" dirty="0">
                <a:solidFill>
                  <a:srgbClr val="3333FF"/>
                </a:solidFill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3333FF"/>
                </a:solidFill>
                <a:ea typeface="楷体_GB2312" pitchFamily="49" charset="-122"/>
              </a:rPr>
              <a:t>= </a:t>
            </a:r>
            <a:r>
              <a:rPr lang="en-US" altLang="zh-CN" dirty="0" err="1">
                <a:solidFill>
                  <a:srgbClr val="3333FF"/>
                </a:solidFill>
                <a:ea typeface="楷体_GB2312" pitchFamily="49" charset="-122"/>
              </a:rPr>
              <a:t>L</a:t>
            </a:r>
            <a:r>
              <a:rPr lang="en-US" altLang="zh-CN" sz="2400" dirty="0" err="1">
                <a:solidFill>
                  <a:srgbClr val="3333FF"/>
                </a:solidFill>
                <a:ea typeface="楷体_GB2312" pitchFamily="49" charset="-122"/>
              </a:rPr>
              <a:t>b</a:t>
            </a:r>
            <a:r>
              <a:rPr lang="en-US" altLang="zh-CN" dirty="0" err="1">
                <a:solidFill>
                  <a:srgbClr val="3333FF"/>
                </a:solidFill>
                <a:ea typeface="楷体_GB2312" pitchFamily="49" charset="-122"/>
              </a:rPr>
              <a:t>.elem</a:t>
            </a:r>
            <a:r>
              <a:rPr lang="en-US" altLang="zh-CN" baseline="-25000" dirty="0" err="1">
                <a:solidFill>
                  <a:srgbClr val="3333FF"/>
                </a:solidFill>
                <a:ea typeface="楷体_GB2312" pitchFamily="49" charset="-122"/>
              </a:rPr>
              <a:t>j</a:t>
            </a:r>
            <a:r>
              <a:rPr lang="en-US" altLang="zh-CN" dirty="0">
                <a:solidFill>
                  <a:srgbClr val="3333FF"/>
                </a:solidFill>
                <a:ea typeface="楷体_GB2312" pitchFamily="49" charset="-122"/>
              </a:rPr>
              <a:t>; </a:t>
            </a:r>
            <a:r>
              <a:rPr lang="en-US" altLang="zh-CN" dirty="0" err="1">
                <a:solidFill>
                  <a:srgbClr val="3333FF"/>
                </a:solidFill>
                <a:ea typeface="楷体_GB2312" pitchFamily="49" charset="-122"/>
              </a:rPr>
              <a:t>j++</a:t>
            </a:r>
            <a:r>
              <a:rPr lang="en-US" altLang="zh-CN" dirty="0">
                <a:solidFill>
                  <a:srgbClr val="3333FF"/>
                </a:solidFill>
                <a:ea typeface="楷体_GB2312" pitchFamily="49" charset="-122"/>
              </a:rPr>
              <a:t>; }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		k++;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	}</a:t>
            </a:r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2458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03E2620-DC3A-4D82-A2BC-0B8B5F641659}" type="slidenum">
              <a:rPr lang="zh-CN" altLang="en-US" smtClean="0">
                <a:ea typeface="宋体" charset="-122"/>
              </a:rPr>
              <a:pPr/>
              <a:t>17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8788" y="271463"/>
            <a:ext cx="7966075" cy="5699124"/>
            <a:chOff x="0" y="0"/>
            <a:chExt cx="5018" cy="359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222"/>
              <a:ext cx="2059" cy="1154"/>
              <a:chOff x="0" y="0"/>
              <a:chExt cx="2059" cy="1154"/>
            </a:xfrm>
          </p:grpSpPr>
          <p:sp>
            <p:nvSpPr>
              <p:cNvPr id="239620" name="Rectangle 4"/>
              <p:cNvSpPr>
                <a:spLocks noChangeArrowheads="1"/>
              </p:cNvSpPr>
              <p:nvPr/>
            </p:nvSpPr>
            <p:spPr bwMode="auto">
              <a:xfrm>
                <a:off x="430" y="0"/>
                <a:ext cx="1564" cy="11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r>
                  <a:rPr lang="zh-CN" altLang="en-US" sz="2800">
                    <a:latin typeface="Times New Roman" pitchFamily="2" charset="0"/>
                    <a:ea typeface="宋体" charset="0"/>
                  </a:rPr>
                  <a:t> </a:t>
                </a:r>
                <a:r>
                  <a:rPr lang="en-US" altLang="zh-CN" sz="2800">
                    <a:latin typeface="Times New Roman" pitchFamily="2" charset="0"/>
                    <a:ea typeface="宋体" charset="0"/>
                  </a:rPr>
                  <a:t>a</a:t>
                </a:r>
                <a:r>
                  <a:rPr lang="en-US" altLang="zh-CN" sz="2800" baseline="-25000">
                    <a:latin typeface="Times New Roman" pitchFamily="2" charset="0"/>
                    <a:ea typeface="宋体" charset="0"/>
                  </a:rPr>
                  <a:t>11   </a:t>
                </a:r>
                <a:r>
                  <a:rPr lang="en-US" altLang="zh-CN" sz="2800">
                    <a:latin typeface="Times New Roman" pitchFamily="2" charset="0"/>
                    <a:ea typeface="宋体" charset="0"/>
                  </a:rPr>
                  <a:t>a</a:t>
                </a:r>
                <a:r>
                  <a:rPr lang="en-US" altLang="zh-CN" sz="2800" baseline="-25000">
                    <a:latin typeface="Times New Roman" pitchFamily="2" charset="0"/>
                    <a:ea typeface="宋体" charset="0"/>
                  </a:rPr>
                  <a:t>12  </a:t>
                </a:r>
                <a:r>
                  <a:rPr lang="en-US" altLang="zh-CN" sz="2800">
                    <a:latin typeface="Times New Roman" pitchFamily="2" charset="0"/>
                    <a:ea typeface="Arial Unicode MS" charset="0"/>
                  </a:rPr>
                  <a:t>…  </a:t>
                </a:r>
                <a:r>
                  <a:rPr lang="en-US" altLang="zh-CN" sz="2800">
                    <a:latin typeface="Times New Roman" pitchFamily="2" charset="0"/>
                    <a:ea typeface="宋体" charset="0"/>
                  </a:rPr>
                  <a:t>a</a:t>
                </a:r>
                <a:r>
                  <a:rPr lang="en-US" altLang="zh-CN" sz="2800" baseline="-25000">
                    <a:latin typeface="Times New Roman" pitchFamily="2" charset="0"/>
                    <a:ea typeface="宋体" charset="0"/>
                  </a:rPr>
                  <a:t>1n</a:t>
                </a:r>
              </a:p>
              <a:p>
                <a:pPr>
                  <a:buFont typeface="Arial" charset="0"/>
                  <a:buNone/>
                  <a:defRPr/>
                </a:pPr>
                <a:r>
                  <a:rPr lang="en-US" altLang="zh-CN" sz="2800">
                    <a:latin typeface="Times New Roman" pitchFamily="2" charset="0"/>
                    <a:ea typeface="宋体" charset="0"/>
                  </a:rPr>
                  <a:t> a</a:t>
                </a:r>
                <a:r>
                  <a:rPr lang="en-US" altLang="zh-CN" sz="2800" baseline="-25000">
                    <a:latin typeface="Times New Roman" pitchFamily="2" charset="0"/>
                    <a:ea typeface="宋体" charset="0"/>
                  </a:rPr>
                  <a:t>21   </a:t>
                </a:r>
                <a:r>
                  <a:rPr lang="en-US" altLang="zh-CN" sz="2800">
                    <a:latin typeface="Times New Roman" pitchFamily="2" charset="0"/>
                    <a:ea typeface="宋体" charset="0"/>
                  </a:rPr>
                  <a:t>a</a:t>
                </a:r>
                <a:r>
                  <a:rPr lang="en-US" altLang="zh-CN" sz="2800" baseline="-25000">
                    <a:latin typeface="Times New Roman" pitchFamily="2" charset="0"/>
                    <a:ea typeface="宋体" charset="0"/>
                  </a:rPr>
                  <a:t>22  </a:t>
                </a:r>
                <a:r>
                  <a:rPr lang="en-US" altLang="zh-CN" sz="2800">
                    <a:latin typeface="Times New Roman" pitchFamily="2" charset="0"/>
                    <a:ea typeface="Arial Unicode MS" charset="0"/>
                  </a:rPr>
                  <a:t>…  </a:t>
                </a:r>
                <a:r>
                  <a:rPr lang="en-US" altLang="zh-CN" sz="2800">
                    <a:latin typeface="Times New Roman" pitchFamily="2" charset="0"/>
                    <a:ea typeface="宋体" charset="0"/>
                  </a:rPr>
                  <a:t>a</a:t>
                </a:r>
                <a:r>
                  <a:rPr lang="en-US" altLang="zh-CN" sz="2800" baseline="-25000">
                    <a:latin typeface="Times New Roman" pitchFamily="2" charset="0"/>
                    <a:ea typeface="宋体" charset="0"/>
                  </a:rPr>
                  <a:t>2n</a:t>
                </a:r>
              </a:p>
              <a:p>
                <a:pPr>
                  <a:buFont typeface="Arial" charset="0"/>
                  <a:buNone/>
                  <a:defRPr/>
                </a:pPr>
                <a:r>
                  <a:rPr lang="en-US" altLang="zh-CN" sz="2800">
                    <a:latin typeface="Times New Roman" pitchFamily="2" charset="0"/>
                    <a:ea typeface="宋体" charset="0"/>
                  </a:rPr>
                  <a:t>… … … … …</a:t>
                </a:r>
              </a:p>
              <a:p>
                <a:pPr>
                  <a:buFont typeface="Arial" charset="0"/>
                  <a:buNone/>
                  <a:defRPr/>
                </a:pPr>
                <a:r>
                  <a:rPr lang="en-US" altLang="zh-CN" sz="2800">
                    <a:latin typeface="Times New Roman" pitchFamily="2" charset="0"/>
                    <a:ea typeface="宋体" charset="0"/>
                  </a:rPr>
                  <a:t> a</a:t>
                </a:r>
                <a:r>
                  <a:rPr lang="en-US" altLang="zh-CN" sz="2800" baseline="-25000">
                    <a:latin typeface="Times New Roman" pitchFamily="2" charset="0"/>
                    <a:ea typeface="宋体" charset="0"/>
                  </a:rPr>
                  <a:t>m1   </a:t>
                </a:r>
                <a:r>
                  <a:rPr lang="en-US" altLang="zh-CN" sz="2800">
                    <a:latin typeface="Times New Roman" pitchFamily="2" charset="0"/>
                    <a:ea typeface="宋体" charset="0"/>
                  </a:rPr>
                  <a:t>a</a:t>
                </a:r>
                <a:r>
                  <a:rPr lang="en-US" altLang="zh-CN" sz="2800" baseline="-25000">
                    <a:latin typeface="Times New Roman" pitchFamily="2" charset="0"/>
                    <a:ea typeface="宋体" charset="0"/>
                  </a:rPr>
                  <a:t>m2  </a:t>
                </a:r>
                <a:r>
                  <a:rPr lang="en-US" altLang="zh-CN" sz="2800">
                    <a:latin typeface="Times New Roman" pitchFamily="2" charset="0"/>
                    <a:ea typeface="Arial Unicode MS" charset="0"/>
                  </a:rPr>
                  <a:t>…  </a:t>
                </a:r>
                <a:r>
                  <a:rPr lang="en-US" altLang="zh-CN" sz="2800">
                    <a:latin typeface="Times New Roman" pitchFamily="2" charset="0"/>
                    <a:ea typeface="宋体" charset="0"/>
                  </a:rPr>
                  <a:t>a</a:t>
                </a:r>
                <a:r>
                  <a:rPr lang="en-US" altLang="zh-CN" sz="2800" baseline="-25000">
                    <a:latin typeface="Times New Roman" pitchFamily="2" charset="0"/>
                    <a:ea typeface="宋体" charset="0"/>
                  </a:rPr>
                  <a:t>mn</a:t>
                </a:r>
              </a:p>
            </p:txBody>
          </p:sp>
          <p:sp>
            <p:nvSpPr>
              <p:cNvPr id="239621" name="Rectangle 5"/>
              <p:cNvSpPr>
                <a:spLocks noChangeArrowheads="1"/>
              </p:cNvSpPr>
              <p:nvPr/>
            </p:nvSpPr>
            <p:spPr bwMode="auto">
              <a:xfrm>
                <a:off x="0" y="480"/>
                <a:ext cx="340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r>
                  <a:rPr lang="en-US" altLang="zh-CN" sz="2800">
                    <a:latin typeface="Times New Roman" pitchFamily="2" charset="0"/>
                    <a:ea typeface="宋体" charset="0"/>
                  </a:rPr>
                  <a:t>A=</a:t>
                </a:r>
              </a:p>
            </p:txBody>
          </p:sp>
          <p:sp>
            <p:nvSpPr>
              <p:cNvPr id="239622" name="AutoShape 6"/>
              <p:cNvSpPr/>
              <p:nvPr/>
            </p:nvSpPr>
            <p:spPr bwMode="auto">
              <a:xfrm>
                <a:off x="420" y="66"/>
                <a:ext cx="45" cy="1088"/>
              </a:xfrm>
              <a:prstGeom prst="leftBracket">
                <a:avLst>
                  <a:gd name="adj" fmla="val 201481"/>
                </a:avLst>
              </a:prstGeom>
              <a:noFill/>
              <a:ln w="952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Times New Roman" pitchFamily="2" charset="0"/>
                  <a:ea typeface="宋体" charset="0"/>
                </a:endParaRPr>
              </a:p>
            </p:txBody>
          </p:sp>
          <p:sp>
            <p:nvSpPr>
              <p:cNvPr id="239623" name="AutoShape 7"/>
              <p:cNvSpPr/>
              <p:nvPr/>
            </p:nvSpPr>
            <p:spPr bwMode="auto">
              <a:xfrm>
                <a:off x="2014" y="48"/>
                <a:ext cx="45" cy="1088"/>
              </a:xfrm>
              <a:prstGeom prst="rightBracket">
                <a:avLst>
                  <a:gd name="adj" fmla="val 201481"/>
                </a:avLst>
              </a:prstGeom>
              <a:noFill/>
              <a:ln w="952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Times New Roman" pitchFamily="2" charset="0"/>
                  <a:ea typeface="宋体" charset="0"/>
                </a:endParaRP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2543" y="0"/>
              <a:ext cx="2187" cy="1370"/>
              <a:chOff x="0" y="0"/>
              <a:chExt cx="2187" cy="1370"/>
            </a:xfrm>
          </p:grpSpPr>
          <p:sp>
            <p:nvSpPr>
              <p:cNvPr id="239625" name="Rectangle 9"/>
              <p:cNvSpPr>
                <a:spLocks noChangeArrowheads="1"/>
              </p:cNvSpPr>
              <p:nvPr/>
            </p:nvSpPr>
            <p:spPr bwMode="auto">
              <a:xfrm>
                <a:off x="546" y="776"/>
                <a:ext cx="1440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r>
                  <a:rPr lang="en-US" altLang="zh-CN" sz="2800">
                    <a:latin typeface="Times New Roman" pitchFamily="2" charset="0"/>
                    <a:ea typeface="Arial Unicode MS" charset="0"/>
                  </a:rPr>
                  <a:t>… … … … …</a:t>
                </a:r>
              </a:p>
            </p:txBody>
          </p:sp>
          <p:sp>
            <p:nvSpPr>
              <p:cNvPr id="239626" name="Rectangle 10"/>
              <p:cNvSpPr>
                <a:spLocks noChangeArrowheads="1"/>
              </p:cNvSpPr>
              <p:nvPr/>
            </p:nvSpPr>
            <p:spPr bwMode="auto">
              <a:xfrm>
                <a:off x="0" y="632"/>
                <a:ext cx="340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r>
                  <a:rPr lang="en-US" altLang="zh-CN" sz="2800">
                    <a:latin typeface="Times New Roman" pitchFamily="2" charset="0"/>
                    <a:ea typeface="宋体" charset="0"/>
                  </a:rPr>
                  <a:t>A=</a:t>
                </a:r>
              </a:p>
            </p:txBody>
          </p:sp>
          <p:sp>
            <p:nvSpPr>
              <p:cNvPr id="239627" name="AutoShape 11"/>
              <p:cNvSpPr/>
              <p:nvPr/>
            </p:nvSpPr>
            <p:spPr bwMode="auto">
              <a:xfrm>
                <a:off x="409" y="97"/>
                <a:ext cx="45" cy="1247"/>
              </a:xfrm>
              <a:prstGeom prst="leftBracket">
                <a:avLst>
                  <a:gd name="adj" fmla="val 230926"/>
                </a:avLst>
              </a:prstGeom>
              <a:noFill/>
              <a:ln w="952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Times New Roman" pitchFamily="2" charset="0"/>
                  <a:ea typeface="宋体" charset="0"/>
                </a:endParaRPr>
              </a:p>
            </p:txBody>
          </p:sp>
          <p:sp>
            <p:nvSpPr>
              <p:cNvPr id="239628" name="AutoShape 12"/>
              <p:cNvSpPr/>
              <p:nvPr/>
            </p:nvSpPr>
            <p:spPr bwMode="auto">
              <a:xfrm>
                <a:off x="2142" y="104"/>
                <a:ext cx="45" cy="1247"/>
              </a:xfrm>
              <a:prstGeom prst="rightBracket">
                <a:avLst>
                  <a:gd name="adj" fmla="val 230926"/>
                </a:avLst>
              </a:prstGeom>
              <a:noFill/>
              <a:ln w="952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Times New Roman" pitchFamily="2" charset="0"/>
                  <a:ea typeface="宋体" charset="0"/>
                </a:endParaRPr>
              </a:p>
            </p:txBody>
          </p:sp>
          <p:grpSp>
            <p:nvGrpSpPr>
              <p:cNvPr id="7" name="Group 13"/>
              <p:cNvGrpSpPr>
                <a:grpSpLocks/>
              </p:cNvGrpSpPr>
              <p:nvPr/>
            </p:nvGrpSpPr>
            <p:grpSpPr bwMode="auto">
              <a:xfrm>
                <a:off x="518" y="0"/>
                <a:ext cx="1468" cy="283"/>
                <a:chOff x="0" y="0"/>
                <a:chExt cx="1468" cy="283"/>
              </a:xfrm>
            </p:grpSpPr>
            <p:sp>
              <p:nvSpPr>
                <p:cNvPr id="239630" name="Rectangle 14"/>
                <p:cNvSpPr>
                  <a:spLocks noChangeArrowheads="1"/>
                </p:cNvSpPr>
                <p:nvPr/>
              </p:nvSpPr>
              <p:spPr bwMode="auto">
                <a:xfrm>
                  <a:off x="28" y="0"/>
                  <a:ext cx="1440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 sz="2800">
                      <a:latin typeface="Times New Roman" pitchFamily="2" charset="0"/>
                      <a:ea typeface="宋体" charset="0"/>
                    </a:rPr>
                    <a:t>a</a:t>
                  </a:r>
                  <a:r>
                    <a:rPr lang="en-US" altLang="zh-CN" sz="2800" baseline="-25000">
                      <a:latin typeface="Times New Roman" pitchFamily="2" charset="0"/>
                      <a:ea typeface="宋体" charset="0"/>
                    </a:rPr>
                    <a:t>11   </a:t>
                  </a:r>
                  <a:r>
                    <a:rPr lang="en-US" altLang="zh-CN" sz="2800">
                      <a:latin typeface="Times New Roman" pitchFamily="2" charset="0"/>
                      <a:ea typeface="宋体" charset="0"/>
                    </a:rPr>
                    <a:t>a</a:t>
                  </a:r>
                  <a:r>
                    <a:rPr lang="en-US" altLang="zh-CN" sz="2800" baseline="-25000">
                      <a:latin typeface="Times New Roman" pitchFamily="2" charset="0"/>
                      <a:ea typeface="宋体" charset="0"/>
                    </a:rPr>
                    <a:t>12  </a:t>
                  </a:r>
                  <a:r>
                    <a:rPr lang="en-US" altLang="zh-CN" sz="2800">
                      <a:latin typeface="Times New Roman" pitchFamily="2" charset="0"/>
                      <a:ea typeface="Arial Unicode MS" charset="0"/>
                    </a:rPr>
                    <a:t>…  </a:t>
                  </a:r>
                  <a:r>
                    <a:rPr lang="en-US" altLang="zh-CN" sz="2800">
                      <a:latin typeface="Times New Roman" pitchFamily="2" charset="0"/>
                      <a:ea typeface="宋体" charset="0"/>
                    </a:rPr>
                    <a:t>a</a:t>
                  </a:r>
                  <a:r>
                    <a:rPr lang="en-US" altLang="zh-CN" sz="2800" baseline="-25000">
                      <a:latin typeface="Times New Roman" pitchFamily="2" charset="0"/>
                      <a:ea typeface="宋体" charset="0"/>
                    </a:rPr>
                    <a:t>1n</a:t>
                  </a:r>
                </a:p>
              </p:txBody>
            </p:sp>
            <p:sp>
              <p:nvSpPr>
                <p:cNvPr id="239631" name="AutoShape 15"/>
                <p:cNvSpPr/>
                <p:nvPr/>
              </p:nvSpPr>
              <p:spPr bwMode="auto">
                <a:xfrm>
                  <a:off x="0" y="46"/>
                  <a:ext cx="45" cy="227"/>
                </a:xfrm>
                <a:prstGeom prst="leftBracket">
                  <a:avLst>
                    <a:gd name="adj" fmla="val 42037"/>
                  </a:avLst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39632" name="AutoShape 16"/>
                <p:cNvSpPr/>
                <p:nvPr/>
              </p:nvSpPr>
              <p:spPr bwMode="auto">
                <a:xfrm>
                  <a:off x="1400" y="56"/>
                  <a:ext cx="45" cy="227"/>
                </a:xfrm>
                <a:prstGeom prst="rightBracket">
                  <a:avLst>
                    <a:gd name="adj" fmla="val 42037"/>
                  </a:avLst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528" y="384"/>
                <a:ext cx="1458" cy="276"/>
                <a:chOff x="0" y="0"/>
                <a:chExt cx="1458" cy="276"/>
              </a:xfrm>
            </p:grpSpPr>
            <p:sp>
              <p:nvSpPr>
                <p:cNvPr id="239634" name="Rectangle 18"/>
                <p:cNvSpPr>
                  <a:spLocks noChangeArrowheads="1"/>
                </p:cNvSpPr>
                <p:nvPr/>
              </p:nvSpPr>
              <p:spPr bwMode="auto">
                <a:xfrm>
                  <a:off x="18" y="0"/>
                  <a:ext cx="1440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 sz="2800">
                      <a:latin typeface="Times New Roman" pitchFamily="2" charset="0"/>
                      <a:ea typeface="宋体" charset="0"/>
                    </a:rPr>
                    <a:t>a</a:t>
                  </a:r>
                  <a:r>
                    <a:rPr lang="en-US" altLang="zh-CN" sz="2800" baseline="-25000">
                      <a:latin typeface="Times New Roman" pitchFamily="2" charset="0"/>
                      <a:ea typeface="宋体" charset="0"/>
                    </a:rPr>
                    <a:t>21   </a:t>
                  </a:r>
                  <a:r>
                    <a:rPr lang="en-US" altLang="zh-CN" sz="2800">
                      <a:latin typeface="Times New Roman" pitchFamily="2" charset="0"/>
                      <a:ea typeface="宋体" charset="0"/>
                    </a:rPr>
                    <a:t>a</a:t>
                  </a:r>
                  <a:r>
                    <a:rPr lang="en-US" altLang="zh-CN" sz="2800" baseline="-25000">
                      <a:latin typeface="Times New Roman" pitchFamily="2" charset="0"/>
                      <a:ea typeface="宋体" charset="0"/>
                    </a:rPr>
                    <a:t>22  </a:t>
                  </a:r>
                  <a:r>
                    <a:rPr lang="en-US" altLang="zh-CN" sz="2800">
                      <a:latin typeface="Times New Roman" pitchFamily="2" charset="0"/>
                      <a:ea typeface="Arial Unicode MS" charset="0"/>
                    </a:rPr>
                    <a:t>…  </a:t>
                  </a:r>
                  <a:r>
                    <a:rPr lang="en-US" altLang="zh-CN" sz="2800">
                      <a:latin typeface="Times New Roman" pitchFamily="2" charset="0"/>
                      <a:ea typeface="宋体" charset="0"/>
                    </a:rPr>
                    <a:t>a</a:t>
                  </a:r>
                  <a:r>
                    <a:rPr lang="en-US" altLang="zh-CN" sz="2800" baseline="-25000">
                      <a:latin typeface="Times New Roman" pitchFamily="2" charset="0"/>
                      <a:ea typeface="宋体" charset="0"/>
                    </a:rPr>
                    <a:t>2n</a:t>
                  </a:r>
                </a:p>
              </p:txBody>
            </p:sp>
            <p:sp>
              <p:nvSpPr>
                <p:cNvPr id="239635" name="AutoShape 19"/>
                <p:cNvSpPr/>
                <p:nvPr/>
              </p:nvSpPr>
              <p:spPr bwMode="auto">
                <a:xfrm>
                  <a:off x="0" y="42"/>
                  <a:ext cx="45" cy="227"/>
                </a:xfrm>
                <a:prstGeom prst="leftBracket">
                  <a:avLst>
                    <a:gd name="adj" fmla="val 42037"/>
                  </a:avLst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39636" name="AutoShape 20"/>
                <p:cNvSpPr/>
                <p:nvPr/>
              </p:nvSpPr>
              <p:spPr bwMode="auto">
                <a:xfrm>
                  <a:off x="1380" y="49"/>
                  <a:ext cx="45" cy="227"/>
                </a:xfrm>
                <a:prstGeom prst="rightBracket">
                  <a:avLst>
                    <a:gd name="adj" fmla="val 42037"/>
                  </a:avLst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</p:grpSp>
          <p:grpSp>
            <p:nvGrpSpPr>
              <p:cNvPr id="9" name="Group 21"/>
              <p:cNvGrpSpPr>
                <a:grpSpLocks/>
              </p:cNvGrpSpPr>
              <p:nvPr/>
            </p:nvGrpSpPr>
            <p:grpSpPr bwMode="auto">
              <a:xfrm>
                <a:off x="518" y="1090"/>
                <a:ext cx="1551" cy="280"/>
                <a:chOff x="0" y="0"/>
                <a:chExt cx="1551" cy="280"/>
              </a:xfrm>
            </p:grpSpPr>
            <p:sp>
              <p:nvSpPr>
                <p:cNvPr id="239638" name="Rectangle 22"/>
                <p:cNvSpPr>
                  <a:spLocks noChangeArrowheads="1"/>
                </p:cNvSpPr>
                <p:nvPr/>
              </p:nvSpPr>
              <p:spPr bwMode="auto">
                <a:xfrm>
                  <a:off x="28" y="0"/>
                  <a:ext cx="1440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 sz="2800">
                      <a:latin typeface="Times New Roman" pitchFamily="2" charset="0"/>
                      <a:ea typeface="宋体" charset="0"/>
                    </a:rPr>
                    <a:t>a</a:t>
                  </a:r>
                  <a:r>
                    <a:rPr lang="en-US" altLang="zh-CN" sz="2800" baseline="-25000">
                      <a:latin typeface="Times New Roman" pitchFamily="2" charset="0"/>
                      <a:ea typeface="宋体" charset="0"/>
                    </a:rPr>
                    <a:t>m1   </a:t>
                  </a:r>
                  <a:r>
                    <a:rPr lang="en-US" altLang="zh-CN" sz="2800">
                      <a:latin typeface="Times New Roman" pitchFamily="2" charset="0"/>
                      <a:ea typeface="宋体" charset="0"/>
                    </a:rPr>
                    <a:t>a</a:t>
                  </a:r>
                  <a:r>
                    <a:rPr lang="en-US" altLang="zh-CN" sz="2800" baseline="-25000">
                      <a:latin typeface="Times New Roman" pitchFamily="2" charset="0"/>
                      <a:ea typeface="宋体" charset="0"/>
                    </a:rPr>
                    <a:t>m2  </a:t>
                  </a:r>
                  <a:r>
                    <a:rPr lang="en-US" altLang="zh-CN" sz="2800">
                      <a:latin typeface="Times New Roman" pitchFamily="2" charset="0"/>
                      <a:ea typeface="Arial Unicode MS" charset="0"/>
                    </a:rPr>
                    <a:t>…  </a:t>
                  </a:r>
                  <a:r>
                    <a:rPr lang="en-US" altLang="zh-CN" sz="2800">
                      <a:latin typeface="Times New Roman" pitchFamily="2" charset="0"/>
                      <a:ea typeface="宋体" charset="0"/>
                    </a:rPr>
                    <a:t>a</a:t>
                  </a:r>
                  <a:r>
                    <a:rPr lang="en-US" altLang="zh-CN" sz="2800" baseline="-25000">
                      <a:latin typeface="Times New Roman" pitchFamily="2" charset="0"/>
                      <a:ea typeface="宋体" charset="0"/>
                    </a:rPr>
                    <a:t>mn</a:t>
                  </a:r>
                </a:p>
              </p:txBody>
            </p:sp>
            <p:sp>
              <p:nvSpPr>
                <p:cNvPr id="239639" name="AutoShape 23"/>
                <p:cNvSpPr/>
                <p:nvPr/>
              </p:nvSpPr>
              <p:spPr bwMode="auto">
                <a:xfrm>
                  <a:off x="0" y="38"/>
                  <a:ext cx="45" cy="227"/>
                </a:xfrm>
                <a:prstGeom prst="leftBracket">
                  <a:avLst>
                    <a:gd name="adj" fmla="val 42037"/>
                  </a:avLst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39640" name="AutoShape 24"/>
                <p:cNvSpPr/>
                <p:nvPr/>
              </p:nvSpPr>
              <p:spPr bwMode="auto">
                <a:xfrm>
                  <a:off x="1506" y="53"/>
                  <a:ext cx="45" cy="227"/>
                </a:xfrm>
                <a:prstGeom prst="rightBracket">
                  <a:avLst>
                    <a:gd name="adj" fmla="val 42037"/>
                  </a:avLst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</p:grpSp>
        </p:grp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1010" y="1680"/>
              <a:ext cx="2589" cy="1250"/>
              <a:chOff x="0" y="0"/>
              <a:chExt cx="2589" cy="1250"/>
            </a:xfrm>
          </p:grpSpPr>
          <p:grpSp>
            <p:nvGrpSpPr>
              <p:cNvPr id="11" name="Group 26"/>
              <p:cNvGrpSpPr>
                <a:grpSpLocks/>
              </p:cNvGrpSpPr>
              <p:nvPr/>
            </p:nvGrpSpPr>
            <p:grpSpPr bwMode="auto">
              <a:xfrm>
                <a:off x="528" y="0"/>
                <a:ext cx="457" cy="1164"/>
                <a:chOff x="0" y="0"/>
                <a:chExt cx="457" cy="1164"/>
              </a:xfrm>
            </p:grpSpPr>
            <p:sp>
              <p:nvSpPr>
                <p:cNvPr id="239643" name="Rectangle 27"/>
                <p:cNvSpPr>
                  <a:spLocks noChangeArrowheads="1"/>
                </p:cNvSpPr>
                <p:nvPr/>
              </p:nvSpPr>
              <p:spPr bwMode="auto">
                <a:xfrm>
                  <a:off x="48" y="0"/>
                  <a:ext cx="385" cy="11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 sz="2800">
                      <a:latin typeface="Times New Roman" pitchFamily="2" charset="0"/>
                      <a:ea typeface="宋体" charset="0"/>
                    </a:rPr>
                    <a:t>a</a:t>
                  </a:r>
                  <a:r>
                    <a:rPr lang="en-US" altLang="zh-CN" sz="2800" baseline="-25000">
                      <a:latin typeface="Times New Roman" pitchFamily="2" charset="0"/>
                      <a:ea typeface="宋体" charset="0"/>
                    </a:rPr>
                    <a:t>11</a:t>
                  </a:r>
                </a:p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 sz="2800" baseline="-25000">
                      <a:latin typeface="Times New Roman" pitchFamily="2" charset="0"/>
                      <a:ea typeface="宋体" charset="0"/>
                    </a:rPr>
                    <a:t> </a:t>
                  </a:r>
                  <a:r>
                    <a:rPr lang="en-US" altLang="zh-CN" sz="2800">
                      <a:latin typeface="Times New Roman" pitchFamily="2" charset="0"/>
                      <a:ea typeface="宋体" charset="0"/>
                    </a:rPr>
                    <a:t>a</a:t>
                  </a:r>
                  <a:r>
                    <a:rPr lang="en-US" altLang="zh-CN" sz="2800" baseline="-25000">
                      <a:latin typeface="Times New Roman" pitchFamily="2" charset="0"/>
                      <a:ea typeface="宋体" charset="0"/>
                    </a:rPr>
                    <a:t>21 </a:t>
                  </a:r>
                </a:p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 sz="2800">
                      <a:latin typeface="Times New Roman" pitchFamily="2" charset="0"/>
                      <a:ea typeface="宋体" charset="0"/>
                    </a:rPr>
                    <a:t>┆</a:t>
                  </a:r>
                  <a:r>
                    <a:rPr lang="en-US" altLang="zh-CN" sz="2800">
                      <a:latin typeface="Times New Roman" pitchFamily="2" charset="0"/>
                      <a:ea typeface="Arial Unicode MS" charset="0"/>
                    </a:rPr>
                    <a:t> </a:t>
                  </a:r>
                </a:p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 sz="2800">
                      <a:latin typeface="Times New Roman" pitchFamily="2" charset="0"/>
                      <a:ea typeface="宋体" charset="0"/>
                    </a:rPr>
                    <a:t>a</a:t>
                  </a:r>
                  <a:r>
                    <a:rPr lang="en-US" altLang="zh-CN" sz="2800" baseline="-25000">
                      <a:latin typeface="Times New Roman" pitchFamily="2" charset="0"/>
                      <a:ea typeface="宋体" charset="0"/>
                    </a:rPr>
                    <a:t>m1</a:t>
                  </a:r>
                </a:p>
              </p:txBody>
            </p:sp>
            <p:sp>
              <p:nvSpPr>
                <p:cNvPr id="239644" name="AutoShape 28"/>
                <p:cNvSpPr/>
                <p:nvPr/>
              </p:nvSpPr>
              <p:spPr bwMode="auto">
                <a:xfrm>
                  <a:off x="0" y="144"/>
                  <a:ext cx="45" cy="1020"/>
                </a:xfrm>
                <a:prstGeom prst="leftBracket">
                  <a:avLst>
                    <a:gd name="adj" fmla="val 188889"/>
                  </a:avLst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4" name="AutoShape 29"/>
                <p:cNvSpPr/>
                <p:nvPr/>
              </p:nvSpPr>
              <p:spPr bwMode="auto">
                <a:xfrm>
                  <a:off x="412" y="142"/>
                  <a:ext cx="45" cy="1020"/>
                </a:xfrm>
                <a:prstGeom prst="rightBracket">
                  <a:avLst>
                    <a:gd name="adj" fmla="val 188889"/>
                  </a:avLst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</p:grpSp>
          <p:grpSp>
            <p:nvGrpSpPr>
              <p:cNvPr id="12" name="Group 30"/>
              <p:cNvGrpSpPr>
                <a:grpSpLocks/>
              </p:cNvGrpSpPr>
              <p:nvPr/>
            </p:nvGrpSpPr>
            <p:grpSpPr bwMode="auto">
              <a:xfrm>
                <a:off x="1105" y="8"/>
                <a:ext cx="476" cy="1162"/>
                <a:chOff x="0" y="0"/>
                <a:chExt cx="476" cy="1162"/>
              </a:xfrm>
            </p:grpSpPr>
            <p:sp>
              <p:nvSpPr>
                <p:cNvPr id="6" name="Rectangle 31"/>
                <p:cNvSpPr>
                  <a:spLocks noChangeArrowheads="1"/>
                </p:cNvSpPr>
                <p:nvPr/>
              </p:nvSpPr>
              <p:spPr bwMode="auto">
                <a:xfrm>
                  <a:off x="47" y="0"/>
                  <a:ext cx="385" cy="11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 sz="2800">
                      <a:latin typeface="Times New Roman" pitchFamily="2" charset="0"/>
                      <a:ea typeface="宋体" charset="0"/>
                    </a:rPr>
                    <a:t>a</a:t>
                  </a:r>
                  <a:r>
                    <a:rPr lang="en-US" altLang="zh-CN" sz="2800" baseline="-25000">
                      <a:latin typeface="Times New Roman" pitchFamily="2" charset="0"/>
                      <a:ea typeface="宋体" charset="0"/>
                    </a:rPr>
                    <a:t>12</a:t>
                  </a:r>
                </a:p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 sz="2800" baseline="-25000">
                      <a:latin typeface="Times New Roman" pitchFamily="2" charset="0"/>
                      <a:ea typeface="宋体" charset="0"/>
                    </a:rPr>
                    <a:t> </a:t>
                  </a:r>
                  <a:r>
                    <a:rPr lang="en-US" altLang="zh-CN" sz="2800">
                      <a:latin typeface="Times New Roman" pitchFamily="2" charset="0"/>
                      <a:ea typeface="宋体" charset="0"/>
                    </a:rPr>
                    <a:t>a</a:t>
                  </a:r>
                  <a:r>
                    <a:rPr lang="en-US" altLang="zh-CN" sz="2800" baseline="-25000">
                      <a:latin typeface="Times New Roman" pitchFamily="2" charset="0"/>
                      <a:ea typeface="宋体" charset="0"/>
                    </a:rPr>
                    <a:t>22 </a:t>
                  </a:r>
                </a:p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 sz="2800">
                      <a:latin typeface="Times New Roman" pitchFamily="2" charset="0"/>
                      <a:ea typeface="Arial Unicode MS" charset="0"/>
                    </a:rPr>
                    <a:t>┆ </a:t>
                  </a:r>
                </a:p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 sz="2800">
                      <a:latin typeface="Times New Roman" pitchFamily="2" charset="0"/>
                      <a:ea typeface="宋体" charset="0"/>
                    </a:rPr>
                    <a:t>a</a:t>
                  </a:r>
                  <a:r>
                    <a:rPr lang="en-US" altLang="zh-CN" sz="2800" baseline="-25000">
                      <a:latin typeface="Times New Roman" pitchFamily="2" charset="0"/>
                      <a:ea typeface="宋体" charset="0"/>
                    </a:rPr>
                    <a:t>m2</a:t>
                  </a:r>
                </a:p>
              </p:txBody>
            </p:sp>
            <p:sp>
              <p:nvSpPr>
                <p:cNvPr id="239648" name="AutoShape 32"/>
                <p:cNvSpPr/>
                <p:nvPr/>
              </p:nvSpPr>
              <p:spPr bwMode="auto">
                <a:xfrm>
                  <a:off x="0" y="142"/>
                  <a:ext cx="45" cy="1020"/>
                </a:xfrm>
                <a:prstGeom prst="leftBracket">
                  <a:avLst>
                    <a:gd name="adj" fmla="val 188889"/>
                  </a:avLst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39649" name="AutoShape 33"/>
                <p:cNvSpPr/>
                <p:nvPr/>
              </p:nvSpPr>
              <p:spPr bwMode="auto">
                <a:xfrm>
                  <a:off x="431" y="136"/>
                  <a:ext cx="45" cy="1020"/>
                </a:xfrm>
                <a:prstGeom prst="rightBracket">
                  <a:avLst>
                    <a:gd name="adj" fmla="val 188889"/>
                  </a:avLst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2016" y="48"/>
                <a:ext cx="466" cy="1146"/>
                <a:chOff x="0" y="0"/>
                <a:chExt cx="466" cy="1146"/>
              </a:xfrm>
            </p:grpSpPr>
            <p:sp>
              <p:nvSpPr>
                <p:cNvPr id="239651" name="Rectangle 35"/>
                <p:cNvSpPr>
                  <a:spLocks noChangeArrowheads="1"/>
                </p:cNvSpPr>
                <p:nvPr/>
              </p:nvSpPr>
              <p:spPr bwMode="auto">
                <a:xfrm>
                  <a:off x="37" y="0"/>
                  <a:ext cx="385" cy="11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 sz="2800">
                      <a:latin typeface="Times New Roman" pitchFamily="2" charset="0"/>
                      <a:ea typeface="宋体" charset="0"/>
                    </a:rPr>
                    <a:t>a</a:t>
                  </a:r>
                  <a:r>
                    <a:rPr lang="en-US" altLang="zh-CN" sz="2800" baseline="-25000">
                      <a:latin typeface="Times New Roman" pitchFamily="2" charset="0"/>
                      <a:ea typeface="宋体" charset="0"/>
                    </a:rPr>
                    <a:t>1n</a:t>
                  </a:r>
                </a:p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 sz="2800" baseline="-25000">
                      <a:latin typeface="Times New Roman" pitchFamily="2" charset="0"/>
                      <a:ea typeface="宋体" charset="0"/>
                    </a:rPr>
                    <a:t> </a:t>
                  </a:r>
                  <a:r>
                    <a:rPr lang="en-US" altLang="zh-CN" sz="2800">
                      <a:latin typeface="Times New Roman" pitchFamily="2" charset="0"/>
                      <a:ea typeface="宋体" charset="0"/>
                    </a:rPr>
                    <a:t>a</a:t>
                  </a:r>
                  <a:r>
                    <a:rPr lang="en-US" altLang="zh-CN" sz="2800" baseline="-25000">
                      <a:latin typeface="Times New Roman" pitchFamily="2" charset="0"/>
                      <a:ea typeface="宋体" charset="0"/>
                    </a:rPr>
                    <a:t>2n </a:t>
                  </a:r>
                </a:p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 sz="2800">
                      <a:latin typeface="Times New Roman" pitchFamily="2" charset="0"/>
                      <a:ea typeface="Arial Unicode MS" charset="0"/>
                    </a:rPr>
                    <a:t>┆ </a:t>
                  </a:r>
                </a:p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 sz="2800">
                      <a:latin typeface="Times New Roman" pitchFamily="2" charset="0"/>
                      <a:ea typeface="宋体" charset="0"/>
                    </a:rPr>
                    <a:t>a</a:t>
                  </a:r>
                  <a:r>
                    <a:rPr lang="en-US" altLang="zh-CN" sz="2800" baseline="-25000">
                      <a:latin typeface="Times New Roman" pitchFamily="2" charset="0"/>
                      <a:ea typeface="宋体" charset="0"/>
                    </a:rPr>
                    <a:t>mn</a:t>
                  </a:r>
                </a:p>
              </p:txBody>
            </p:sp>
            <p:sp>
              <p:nvSpPr>
                <p:cNvPr id="239652" name="AutoShape 36"/>
                <p:cNvSpPr/>
                <p:nvPr/>
              </p:nvSpPr>
              <p:spPr bwMode="auto">
                <a:xfrm>
                  <a:off x="0" y="124"/>
                  <a:ext cx="45" cy="1020"/>
                </a:xfrm>
                <a:prstGeom prst="leftBracket">
                  <a:avLst>
                    <a:gd name="adj" fmla="val 188889"/>
                  </a:avLst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39653" name="AutoShape 37"/>
                <p:cNvSpPr/>
                <p:nvPr/>
              </p:nvSpPr>
              <p:spPr bwMode="auto">
                <a:xfrm>
                  <a:off x="421" y="126"/>
                  <a:ext cx="45" cy="1020"/>
                </a:xfrm>
                <a:prstGeom prst="rightBracket">
                  <a:avLst>
                    <a:gd name="adj" fmla="val 188889"/>
                  </a:avLst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</p:grpSp>
          <p:sp>
            <p:nvSpPr>
              <p:cNvPr id="239654" name="Rectangle 38"/>
              <p:cNvSpPr>
                <a:spLocks noChangeArrowheads="1"/>
              </p:cNvSpPr>
              <p:nvPr/>
            </p:nvSpPr>
            <p:spPr bwMode="auto">
              <a:xfrm>
                <a:off x="1654" y="162"/>
                <a:ext cx="317" cy="10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buFont typeface="Arial" charset="0"/>
                  <a:buNone/>
                  <a:defRPr/>
                </a:pPr>
                <a:r>
                  <a:rPr lang="zh-CN" altLang="en-US" sz="2800">
                    <a:latin typeface="Times New Roman" pitchFamily="2" charset="0"/>
                    <a:ea typeface="Arial Unicode MS" charset="0"/>
                  </a:rPr>
                  <a:t>┆</a:t>
                </a:r>
              </a:p>
              <a:p>
                <a:pPr algn="ctr">
                  <a:buFont typeface="Arial" charset="0"/>
                  <a:buNone/>
                  <a:defRPr/>
                </a:pPr>
                <a:r>
                  <a:rPr lang="zh-CN" altLang="en-US" sz="2800">
                    <a:latin typeface="Times New Roman" pitchFamily="2" charset="0"/>
                    <a:ea typeface="Arial Unicode MS" charset="0"/>
                  </a:rPr>
                  <a:t>┆</a:t>
                </a:r>
              </a:p>
              <a:p>
                <a:pPr algn="ctr">
                  <a:buFont typeface="Arial" charset="0"/>
                  <a:buNone/>
                  <a:defRPr/>
                </a:pPr>
                <a:r>
                  <a:rPr lang="zh-CN" altLang="en-US" sz="2800">
                    <a:latin typeface="Times New Roman" pitchFamily="2" charset="0"/>
                    <a:ea typeface="Arial Unicode MS" charset="0"/>
                  </a:rPr>
                  <a:t>┆</a:t>
                </a:r>
              </a:p>
            </p:txBody>
          </p:sp>
          <p:sp>
            <p:nvSpPr>
              <p:cNvPr id="239655" name="AutoShape 39"/>
              <p:cNvSpPr/>
              <p:nvPr/>
            </p:nvSpPr>
            <p:spPr bwMode="auto">
              <a:xfrm>
                <a:off x="435" y="116"/>
                <a:ext cx="45" cy="1134"/>
              </a:xfrm>
              <a:prstGeom prst="leftBracket">
                <a:avLst>
                  <a:gd name="adj" fmla="val 210000"/>
                </a:avLst>
              </a:prstGeom>
              <a:noFill/>
              <a:ln w="952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Times New Roman" pitchFamily="2" charset="0"/>
                  <a:ea typeface="宋体" charset="0"/>
                </a:endParaRPr>
              </a:p>
            </p:txBody>
          </p:sp>
          <p:sp>
            <p:nvSpPr>
              <p:cNvPr id="239656" name="AutoShape 40"/>
              <p:cNvSpPr/>
              <p:nvPr/>
            </p:nvSpPr>
            <p:spPr bwMode="auto">
              <a:xfrm>
                <a:off x="2544" y="114"/>
                <a:ext cx="45" cy="1134"/>
              </a:xfrm>
              <a:prstGeom prst="rightBracket">
                <a:avLst>
                  <a:gd name="adj" fmla="val 210000"/>
                </a:avLst>
              </a:prstGeom>
              <a:noFill/>
              <a:ln w="952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Times New Roman" pitchFamily="2" charset="0"/>
                  <a:ea typeface="宋体" charset="0"/>
                </a:endParaRPr>
              </a:p>
            </p:txBody>
          </p:sp>
          <p:sp>
            <p:nvSpPr>
              <p:cNvPr id="239657" name="Rectangle 41"/>
              <p:cNvSpPr>
                <a:spLocks noChangeArrowheads="1"/>
              </p:cNvSpPr>
              <p:nvPr/>
            </p:nvSpPr>
            <p:spPr bwMode="auto">
              <a:xfrm>
                <a:off x="0" y="528"/>
                <a:ext cx="385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buFont typeface="Arial" charset="0"/>
                  <a:buNone/>
                  <a:defRPr/>
                </a:pPr>
                <a:r>
                  <a:rPr lang="en-US" altLang="zh-CN" sz="2800">
                    <a:latin typeface="Times New Roman" pitchFamily="2" charset="0"/>
                    <a:ea typeface="宋体" charset="0"/>
                  </a:rPr>
                  <a:t>A=</a:t>
                </a:r>
              </a:p>
            </p:txBody>
          </p:sp>
        </p:grpSp>
        <p:sp>
          <p:nvSpPr>
            <p:cNvPr id="10281" name="Rectangle 42"/>
            <p:cNvSpPr>
              <a:spLocks noChangeArrowheads="1"/>
            </p:cNvSpPr>
            <p:nvPr/>
          </p:nvSpPr>
          <p:spPr bwMode="auto">
            <a:xfrm>
              <a:off x="1548" y="3350"/>
              <a:ext cx="217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图</a:t>
              </a:r>
              <a:r>
                <a:rPr lang="en-US" altLang="zh-CN" sz="2000" b="1" dirty="0">
                  <a:latin typeface="楷体" pitchFamily="49" charset="-122"/>
                  <a:ea typeface="楷体" pitchFamily="49" charset="-122"/>
                </a:rPr>
                <a:t>5-1 </a:t>
              </a:r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二维数组图例形式</a:t>
              </a:r>
            </a:p>
          </p:txBody>
        </p:sp>
        <p:sp>
          <p:nvSpPr>
            <p:cNvPr id="10282" name="Rectangle 43"/>
            <p:cNvSpPr>
              <a:spLocks noChangeArrowheads="1"/>
            </p:cNvSpPr>
            <p:nvPr/>
          </p:nvSpPr>
          <p:spPr bwMode="auto">
            <a:xfrm>
              <a:off x="383" y="1440"/>
              <a:ext cx="172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US" altLang="zh-CN" sz="2000" b="1" dirty="0"/>
                <a:t>(a)</a:t>
              </a:r>
              <a:r>
                <a:rPr lang="en-US" altLang="zh-CN" sz="2000" b="1" dirty="0">
                  <a:latin typeface="Arial" pitchFamily="34" charset="0"/>
                </a:rPr>
                <a:t>   </a:t>
              </a:r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矩阵表示形式</a:t>
              </a:r>
            </a:p>
          </p:txBody>
        </p:sp>
        <p:sp>
          <p:nvSpPr>
            <p:cNvPr id="10283" name="Rectangle 44"/>
            <p:cNvSpPr>
              <a:spLocks noChangeArrowheads="1"/>
            </p:cNvSpPr>
            <p:nvPr/>
          </p:nvSpPr>
          <p:spPr bwMode="auto">
            <a:xfrm>
              <a:off x="2762" y="1466"/>
              <a:ext cx="225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US" altLang="zh-CN" sz="2000" b="1" dirty="0"/>
                <a:t>(b)  </a:t>
              </a:r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行向量的一维数组形式</a:t>
              </a:r>
            </a:p>
          </p:txBody>
        </p:sp>
        <p:sp>
          <p:nvSpPr>
            <p:cNvPr id="239661" name="Rectangle 45"/>
            <p:cNvSpPr>
              <a:spLocks noChangeArrowheads="1"/>
            </p:cNvSpPr>
            <p:nvPr/>
          </p:nvSpPr>
          <p:spPr bwMode="auto">
            <a:xfrm>
              <a:off x="1343" y="3024"/>
              <a:ext cx="247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/>
              <a:r>
                <a:rPr lang="en-US" altLang="zh-CN" sz="2000" b="1" noProof="1">
                  <a:latin typeface="Times New Roman" pitchFamily="2" charset="0"/>
                  <a:ea typeface="宋体" charset="-122"/>
                  <a:cs typeface="+mn-ea"/>
                </a:rPr>
                <a:t>(c</a:t>
              </a:r>
              <a:r>
                <a:rPr lang="en-US" altLang="zh-CN" sz="2000" b="1" noProof="1">
                  <a:latin typeface="楷体" pitchFamily="49" charset="-122"/>
                  <a:ea typeface="楷体" pitchFamily="49" charset="-122"/>
                  <a:cs typeface="+mn-ea"/>
                </a:rPr>
                <a:t>)</a:t>
              </a:r>
              <a:r>
                <a:rPr lang="en-US" altLang="zh-CN" sz="2000" noProof="1">
                  <a:effectLst>
                    <a:outerShdw blurRad="38100" dist="38100" dir="2700000">
                      <a:srgbClr val="FFFFFF"/>
                    </a:outerShdw>
                  </a:effectLst>
                  <a:latin typeface="楷体" pitchFamily="49" charset="-122"/>
                  <a:ea typeface="楷体" pitchFamily="49" charset="-122"/>
                  <a:cs typeface="+mn-ea"/>
                </a:rPr>
                <a:t> </a:t>
              </a:r>
              <a:r>
                <a:rPr lang="zh-CN" altLang="en-US" sz="2000" b="1" noProof="1">
                  <a:effectLst>
                    <a:outerShdw blurRad="38100" dist="38100" dir="2700000">
                      <a:srgbClr val="FFFFFF"/>
                    </a:outerShdw>
                  </a:effectLst>
                  <a:latin typeface="楷体" pitchFamily="49" charset="-122"/>
                  <a:ea typeface="楷体" pitchFamily="49" charset="-122"/>
                  <a:cs typeface="+mn-ea"/>
                </a:rPr>
                <a:t>列</a:t>
              </a:r>
              <a:r>
                <a:rPr lang="zh-CN" altLang="en-US" sz="2000" b="1" noProof="1">
                  <a:latin typeface="楷体" pitchFamily="49" charset="-122"/>
                  <a:ea typeface="楷体" pitchFamily="49" charset="-122"/>
                  <a:cs typeface="+mn-ea"/>
                </a:rPr>
                <a:t>向量的一维数组形式</a:t>
              </a:r>
              <a:endParaRPr lang="zh-CN" altLang="en-US" sz="2000" b="1" noProof="1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170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38113"/>
            <a:ext cx="8610600" cy="914400"/>
          </a:xfrm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zh-CN" b="1" dirty="0">
                <a:effectLst/>
                <a:latin typeface="+mj-ea"/>
              </a:rPr>
              <a:t>5.2  </a:t>
            </a:r>
            <a:r>
              <a:rPr lang="zh-CN" altLang="en-US" b="1" dirty="0">
                <a:effectLst/>
                <a:latin typeface="+mj-ea"/>
              </a:rPr>
              <a:t>数组的顺序表示和实现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/>
          </p:nvPr>
        </p:nvSpPr>
        <p:spPr>
          <a:xfrm>
            <a:off x="401637" y="1219200"/>
            <a:ext cx="8361364" cy="5233988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>
                <a:latin typeface="宋体" pitchFamily="2" charset="-122"/>
              </a:rPr>
              <a:t>    </a:t>
            </a:r>
            <a:r>
              <a:rPr lang="zh-CN" altLang="en-US" sz="2800" b="1" dirty="0">
                <a:latin typeface="宋体" pitchFamily="2" charset="-122"/>
              </a:rPr>
              <a:t>数组一般不做插入和删除操作，</a:t>
            </a: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</a:rPr>
              <a:t>可采用</a:t>
            </a:r>
            <a:r>
              <a:rPr lang="zh-CN" altLang="en-US" sz="2800" b="1" dirty="0">
                <a:solidFill>
                  <a:schemeClr val="folHlink"/>
                </a:solidFill>
                <a:latin typeface="宋体" pitchFamily="2" charset="-122"/>
              </a:rPr>
              <a:t>顺序存储的方法来表示数组</a:t>
            </a:r>
            <a:r>
              <a:rPr lang="zh-CN" altLang="en-US" sz="2800" b="1" dirty="0">
                <a:latin typeface="宋体" pitchFamily="2" charset="-122"/>
              </a:rPr>
              <a:t>。</a:t>
            </a:r>
          </a:p>
          <a:p>
            <a:pPr marL="0" indent="0"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chemeClr val="accent1"/>
                </a:solidFill>
                <a:latin typeface="宋体" pitchFamily="2" charset="-122"/>
              </a:rPr>
              <a:t>问题</a:t>
            </a:r>
            <a:r>
              <a:rPr lang="zh-CN" altLang="en-US" b="1" dirty="0"/>
              <a:t>：</a:t>
            </a:r>
            <a:r>
              <a:rPr lang="zh-CN" altLang="en-US" sz="2800" b="1" dirty="0">
                <a:latin typeface="宋体" pitchFamily="2" charset="-122"/>
              </a:rPr>
              <a:t>计算机的</a:t>
            </a:r>
            <a:r>
              <a:rPr lang="zh-CN" altLang="en-US" sz="2800" b="1" dirty="0">
                <a:solidFill>
                  <a:schemeClr val="folHlink"/>
                </a:solidFill>
                <a:latin typeface="宋体" pitchFamily="2" charset="-122"/>
              </a:rPr>
              <a:t>内存结构是一维</a:t>
            </a:r>
            <a:r>
              <a:rPr lang="en-US" altLang="zh-CN" sz="2800" b="1" dirty="0">
                <a:solidFill>
                  <a:schemeClr val="folHlink"/>
                </a:solidFill>
                <a:latin typeface="宋体" pitchFamily="2" charset="-122"/>
              </a:rPr>
              <a:t>(</a:t>
            </a:r>
            <a:r>
              <a:rPr lang="zh-CN" altLang="en-US" sz="2800" b="1" dirty="0">
                <a:solidFill>
                  <a:schemeClr val="folHlink"/>
                </a:solidFill>
                <a:latin typeface="宋体" pitchFamily="2" charset="-122"/>
              </a:rPr>
              <a:t>线性</a:t>
            </a:r>
            <a:r>
              <a:rPr lang="en-US" altLang="zh-CN" sz="2800" b="1" dirty="0">
                <a:solidFill>
                  <a:schemeClr val="folHlink"/>
                </a:solidFill>
                <a:latin typeface="宋体" pitchFamily="2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宋体" pitchFamily="2" charset="-122"/>
              </a:rPr>
              <a:t>地址结构</a:t>
            </a:r>
            <a:r>
              <a:rPr lang="zh-CN" altLang="en-US" sz="2800" b="1" dirty="0">
                <a:latin typeface="宋体" pitchFamily="2" charset="-122"/>
              </a:rPr>
              <a:t>，对于多维数组，将其存放</a:t>
            </a:r>
            <a:r>
              <a:rPr lang="en-US" altLang="zh-CN" sz="2800" b="1" dirty="0">
                <a:latin typeface="宋体" pitchFamily="2" charset="-122"/>
              </a:rPr>
              <a:t>(</a:t>
            </a:r>
            <a:r>
              <a:rPr lang="zh-CN" altLang="en-US" sz="2800" b="1" dirty="0">
                <a:latin typeface="宋体" pitchFamily="2" charset="-122"/>
              </a:rPr>
              <a:t>映射</a:t>
            </a:r>
            <a:r>
              <a:rPr lang="en-US" altLang="zh-CN" sz="2800" b="1" dirty="0">
                <a:latin typeface="宋体" pitchFamily="2" charset="-122"/>
              </a:rPr>
              <a:t>)</a:t>
            </a:r>
            <a:r>
              <a:rPr lang="zh-CN" altLang="en-US" sz="2800" b="1" dirty="0">
                <a:latin typeface="宋体" pitchFamily="2" charset="-122"/>
              </a:rPr>
              <a:t>到内存一维结构时，有个</a:t>
            </a:r>
            <a:r>
              <a:rPr lang="zh-CN" altLang="en-US" sz="2800" b="1" dirty="0">
                <a:solidFill>
                  <a:schemeClr val="folHlink"/>
                </a:solidFill>
                <a:latin typeface="宋体" pitchFamily="2" charset="-122"/>
              </a:rPr>
              <a:t>次序约定问题</a:t>
            </a:r>
            <a:r>
              <a:rPr lang="zh-CN" altLang="en-US" sz="2800" b="1" dirty="0">
                <a:latin typeface="宋体" pitchFamily="2" charset="-122"/>
              </a:rPr>
              <a:t>。即必须按某种次序将数组元素排成一列序列，然后将这个线性序列存放到内存中。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宋体" pitchFamily="2" charset="-122"/>
              </a:rPr>
              <a:t>    二维数组是最简单的多维数组，以此为例说明多维数组存放</a:t>
            </a:r>
            <a:r>
              <a:rPr lang="en-US" altLang="zh-CN" sz="2800" b="1" dirty="0">
                <a:latin typeface="宋体" pitchFamily="2" charset="-122"/>
              </a:rPr>
              <a:t>(</a:t>
            </a:r>
            <a:r>
              <a:rPr lang="zh-CN" altLang="en-US" sz="2800" b="1" dirty="0">
                <a:latin typeface="宋体" pitchFamily="2" charset="-122"/>
              </a:rPr>
              <a:t>映射</a:t>
            </a:r>
            <a:r>
              <a:rPr lang="en-US" altLang="zh-CN" sz="2800" b="1" dirty="0">
                <a:latin typeface="宋体" pitchFamily="2" charset="-122"/>
              </a:rPr>
              <a:t>)</a:t>
            </a:r>
            <a:r>
              <a:rPr lang="zh-CN" altLang="en-US" sz="2800" b="1" dirty="0">
                <a:latin typeface="宋体" pitchFamily="2" charset="-122"/>
              </a:rPr>
              <a:t>到内存一维结构时的</a:t>
            </a:r>
            <a:r>
              <a:rPr lang="zh-CN" altLang="en-US" sz="2800" b="1" dirty="0">
                <a:solidFill>
                  <a:schemeClr val="folHlink"/>
                </a:solidFill>
                <a:latin typeface="宋体" pitchFamily="2" charset="-122"/>
              </a:rPr>
              <a:t>次序约定问题</a:t>
            </a:r>
            <a:r>
              <a:rPr lang="zh-CN" altLang="en-US" sz="2800" b="1" dirty="0">
                <a:latin typeface="宋体" pitchFamily="2" charset="-122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171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/>
          </p:nvPr>
        </p:nvSpPr>
        <p:spPr>
          <a:xfrm>
            <a:off x="190500" y="684883"/>
            <a:ext cx="8763000" cy="5760367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latin typeface="宋体" pitchFamily="2" charset="-122"/>
              </a:rPr>
              <a:t>通常有两种顺序存储方式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chemeClr val="folHlink"/>
                </a:solidFill>
              </a:rPr>
              <a:t>⑴</a:t>
            </a:r>
            <a:r>
              <a:rPr lang="zh-CN" altLang="en-US" sz="2800" dirty="0">
                <a:solidFill>
                  <a:schemeClr val="folHlink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chemeClr val="folHlink"/>
                </a:solidFill>
                <a:latin typeface="宋体" pitchFamily="2" charset="-122"/>
              </a:rPr>
              <a:t>行优先顺序</a:t>
            </a:r>
            <a:r>
              <a:rPr lang="en-US" altLang="zh-CN" b="1" dirty="0"/>
              <a:t>(</a:t>
            </a:r>
            <a:r>
              <a:rPr lang="en-US" altLang="zh-CN" b="1" dirty="0">
                <a:solidFill>
                  <a:schemeClr val="folHlink"/>
                </a:solidFill>
              </a:rPr>
              <a:t>Row Major Order</a:t>
            </a:r>
            <a:r>
              <a:rPr lang="en-US" altLang="zh-CN" b="1" dirty="0"/>
              <a:t>)</a:t>
            </a:r>
            <a:r>
              <a:rPr lang="en-US" altLang="zh-CN" sz="2800" dirty="0"/>
              <a:t> </a:t>
            </a:r>
            <a:r>
              <a:rPr lang="zh-CN" altLang="en-US" b="1" dirty="0"/>
              <a:t>：</a:t>
            </a:r>
            <a:r>
              <a:rPr lang="zh-CN" altLang="en-US" sz="2800" b="1" dirty="0">
                <a:latin typeface="宋体" pitchFamily="2" charset="-122"/>
              </a:rPr>
              <a:t>将数组元素按行排列，第</a:t>
            </a:r>
            <a:r>
              <a:rPr lang="en-US" altLang="zh-CN" sz="2800" b="1" dirty="0"/>
              <a:t>i+1</a:t>
            </a:r>
            <a:r>
              <a:rPr lang="zh-CN" altLang="en-US" sz="2800" b="1" dirty="0">
                <a:latin typeface="宋体" pitchFamily="2" charset="-122"/>
              </a:rPr>
              <a:t>个行向量紧接在第</a:t>
            </a:r>
            <a:r>
              <a:rPr lang="en-US" altLang="zh-CN" sz="2800" b="1" dirty="0" err="1"/>
              <a:t>i</a:t>
            </a:r>
            <a:r>
              <a:rPr lang="zh-CN" altLang="en-US" sz="2800" b="1" dirty="0">
                <a:latin typeface="宋体" pitchFamily="2" charset="-122"/>
              </a:rPr>
              <a:t>个行向量后面。对二维数组，按行优先顺序存储的线性序列为：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宋体" pitchFamily="2" charset="-122"/>
              </a:rPr>
              <a:t>     </a:t>
            </a:r>
            <a:r>
              <a:rPr lang="en-US" altLang="zh-CN" sz="2800" b="1" dirty="0"/>
              <a:t>a</a:t>
            </a:r>
            <a:r>
              <a:rPr lang="en-US" altLang="zh-CN" sz="2800" b="1" baseline="-18000" dirty="0"/>
              <a:t>11</a:t>
            </a:r>
            <a:r>
              <a:rPr lang="en-US" altLang="zh-CN" sz="2800" b="1" dirty="0"/>
              <a:t>,a</a:t>
            </a:r>
            <a:r>
              <a:rPr lang="en-US" altLang="zh-CN" sz="2800" b="1" baseline="-18000" dirty="0"/>
              <a:t>12</a:t>
            </a:r>
            <a:r>
              <a:rPr lang="en-US" altLang="zh-CN" sz="2800" b="1" dirty="0"/>
              <a:t>,…,a</a:t>
            </a:r>
            <a:r>
              <a:rPr lang="en-US" altLang="zh-CN" sz="2800" b="1" baseline="-18000" dirty="0"/>
              <a:t>1n</a:t>
            </a:r>
            <a:r>
              <a:rPr lang="en-US" altLang="zh-CN" sz="2800" b="1" dirty="0"/>
              <a:t>,  a</a:t>
            </a:r>
            <a:r>
              <a:rPr lang="en-US" altLang="zh-CN" sz="2800" b="1" baseline="-18000" dirty="0"/>
              <a:t>21</a:t>
            </a:r>
            <a:r>
              <a:rPr lang="en-US" altLang="zh-CN" sz="2800" b="1" dirty="0"/>
              <a:t>,a</a:t>
            </a:r>
            <a:r>
              <a:rPr lang="en-US" altLang="zh-CN" sz="2800" b="1" baseline="-18000" dirty="0"/>
              <a:t>22</a:t>
            </a:r>
            <a:r>
              <a:rPr lang="en-US" altLang="zh-CN" sz="2800" b="1" dirty="0"/>
              <a:t>,…a</a:t>
            </a:r>
            <a:r>
              <a:rPr lang="en-US" altLang="zh-CN" sz="2800" b="1" baseline="-18000" dirty="0"/>
              <a:t>2n    </a:t>
            </a:r>
            <a:r>
              <a:rPr lang="en-US" altLang="zh-CN" sz="2800" b="1" dirty="0"/>
              <a:t>,……,   a</a:t>
            </a:r>
            <a:r>
              <a:rPr lang="en-US" altLang="zh-CN" sz="2800" b="1" baseline="-18000" dirty="0"/>
              <a:t>m1</a:t>
            </a:r>
            <a:r>
              <a:rPr lang="en-US" altLang="zh-CN" sz="2800" b="1" dirty="0"/>
              <a:t>,a</a:t>
            </a:r>
            <a:r>
              <a:rPr lang="en-US" altLang="zh-CN" sz="2800" b="1" baseline="-18000" dirty="0"/>
              <a:t>m2</a:t>
            </a:r>
            <a:r>
              <a:rPr lang="en-US" altLang="zh-CN" sz="2800" b="1" dirty="0"/>
              <a:t>,…,</a:t>
            </a:r>
            <a:r>
              <a:rPr lang="en-US" altLang="zh-CN" sz="2800" b="1" dirty="0" err="1"/>
              <a:t>a</a:t>
            </a:r>
            <a:r>
              <a:rPr lang="en-US" altLang="zh-CN" sz="2800" b="1" baseline="-18000" dirty="0" err="1"/>
              <a:t>mn</a:t>
            </a:r>
            <a:r>
              <a:rPr lang="en-US" altLang="zh-CN" sz="2800" b="1" dirty="0">
                <a:latin typeface="宋体" pitchFamily="2" charset="-122"/>
              </a:rPr>
              <a:t>  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 </a:t>
            </a:r>
            <a:r>
              <a:rPr lang="en-US" altLang="zh-CN" sz="2800" b="1" dirty="0"/>
              <a:t>PASCAL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C</a:t>
            </a:r>
            <a:r>
              <a:rPr lang="zh-CN" altLang="en-US" sz="2800" b="1" dirty="0">
                <a:latin typeface="宋体" pitchFamily="2" charset="-122"/>
              </a:rPr>
              <a:t>是按行优先顺序存储的，如图</a:t>
            </a:r>
            <a:r>
              <a:rPr lang="en-US" altLang="zh-CN" sz="2800" b="1" dirty="0"/>
              <a:t>5-2(b)</a:t>
            </a:r>
            <a:r>
              <a:rPr lang="zh-CN" altLang="en-US" sz="2800" b="1" dirty="0">
                <a:latin typeface="宋体" pitchFamily="2" charset="-122"/>
              </a:rPr>
              <a:t>示。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endParaRPr lang="en-US" altLang="zh-CN" b="1" dirty="0">
              <a:solidFill>
                <a:schemeClr val="folHlink"/>
              </a:solidFill>
              <a:latin typeface="宋体" pitchFamily="2" charset="-122"/>
            </a:endParaRP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itchFamily="2" charset="-122"/>
              </a:rPr>
              <a:t>⑵</a:t>
            </a:r>
            <a:r>
              <a:rPr lang="zh-CN" altLang="en-US" sz="2800" dirty="0">
                <a:solidFill>
                  <a:schemeClr val="folHlink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chemeClr val="folHlink"/>
                </a:solidFill>
                <a:latin typeface="宋体" pitchFamily="2" charset="-122"/>
              </a:rPr>
              <a:t>列优先顺序</a:t>
            </a:r>
            <a:r>
              <a:rPr lang="en-US" altLang="zh-CN" b="1" dirty="0"/>
              <a:t>(</a:t>
            </a:r>
            <a:r>
              <a:rPr lang="en-US" altLang="zh-CN" b="1" dirty="0">
                <a:solidFill>
                  <a:schemeClr val="folHlink"/>
                </a:solidFill>
              </a:rPr>
              <a:t>Column Major Order</a:t>
            </a:r>
            <a:r>
              <a:rPr lang="en-US" altLang="zh-CN" b="1" dirty="0"/>
              <a:t>)</a:t>
            </a:r>
            <a:r>
              <a:rPr lang="en-US" altLang="zh-CN" sz="2800" dirty="0"/>
              <a:t> </a:t>
            </a:r>
            <a:r>
              <a:rPr lang="zh-CN" altLang="en-US" sz="2800" b="1" dirty="0"/>
              <a:t>：</a:t>
            </a:r>
            <a:r>
              <a:rPr lang="zh-CN" altLang="en-US" sz="2800" b="1" dirty="0">
                <a:latin typeface="宋体" pitchFamily="2" charset="-122"/>
              </a:rPr>
              <a:t>将数组元素按列向量排列，第</a:t>
            </a:r>
            <a:r>
              <a:rPr lang="en-US" altLang="zh-CN" sz="2800" b="1" dirty="0"/>
              <a:t>j+1</a:t>
            </a:r>
            <a:r>
              <a:rPr lang="zh-CN" altLang="en-US" sz="2800" b="1" dirty="0">
                <a:latin typeface="宋体" pitchFamily="2" charset="-122"/>
              </a:rPr>
              <a:t>个列向量紧接在第</a:t>
            </a:r>
            <a:r>
              <a:rPr lang="en-US" altLang="zh-CN" sz="2800" b="1" dirty="0"/>
              <a:t>j</a:t>
            </a:r>
            <a:r>
              <a:rPr lang="zh-CN" altLang="en-US" sz="2800" b="1" dirty="0">
                <a:latin typeface="宋体" pitchFamily="2" charset="-122"/>
              </a:rPr>
              <a:t>个列向量之后，对二维数组，按列优先顺序存储的线性序列为：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/>
              <a:t>      </a:t>
            </a:r>
            <a:r>
              <a:rPr lang="en-US" altLang="zh-CN" sz="2800" b="1" dirty="0"/>
              <a:t>a</a:t>
            </a:r>
            <a:r>
              <a:rPr lang="en-US" altLang="zh-CN" sz="2800" b="1" baseline="-18000" dirty="0"/>
              <a:t>11</a:t>
            </a:r>
            <a:r>
              <a:rPr lang="en-US" altLang="zh-CN" sz="2800" b="1" dirty="0"/>
              <a:t>,a</a:t>
            </a:r>
            <a:r>
              <a:rPr lang="en-US" altLang="zh-CN" sz="2800" b="1" baseline="-18000" dirty="0"/>
              <a:t>21</a:t>
            </a:r>
            <a:r>
              <a:rPr lang="en-US" altLang="zh-CN" sz="2800" b="1" dirty="0"/>
              <a:t>,…,a</a:t>
            </a:r>
            <a:r>
              <a:rPr lang="en-US" altLang="zh-CN" sz="2800" b="1" baseline="-18000" dirty="0"/>
              <a:t>m1</a:t>
            </a:r>
            <a:r>
              <a:rPr lang="en-US" altLang="zh-CN" sz="2800" b="1" dirty="0"/>
              <a:t>,     a</a:t>
            </a:r>
            <a:r>
              <a:rPr lang="en-US" altLang="zh-CN" sz="2800" b="1" baseline="-18000" dirty="0"/>
              <a:t>12</a:t>
            </a:r>
            <a:r>
              <a:rPr lang="en-US" altLang="zh-CN" sz="2800" b="1" dirty="0"/>
              <a:t>,a</a:t>
            </a:r>
            <a:r>
              <a:rPr lang="en-US" altLang="zh-CN" sz="2800" b="1" baseline="-18000" dirty="0"/>
              <a:t>22</a:t>
            </a:r>
            <a:r>
              <a:rPr lang="en-US" altLang="zh-CN" sz="2800" b="1" dirty="0"/>
              <a:t>,…a</a:t>
            </a:r>
            <a:r>
              <a:rPr lang="en-US" altLang="zh-CN" sz="2800" b="1" baseline="-18000" dirty="0"/>
              <a:t>m2</a:t>
            </a:r>
            <a:r>
              <a:rPr lang="en-US" altLang="zh-CN" sz="2800" b="1" dirty="0"/>
              <a:t>,    ……,    </a:t>
            </a:r>
            <a:r>
              <a:rPr lang="en-US" altLang="zh-CN" sz="2800" b="1" dirty="0" smtClean="0"/>
              <a:t>a</a:t>
            </a:r>
            <a:r>
              <a:rPr lang="en-US" altLang="zh-CN" baseline="-18000" dirty="0" smtClean="0"/>
              <a:t>1</a:t>
            </a:r>
            <a:r>
              <a:rPr lang="en-US" altLang="zh-CN" sz="2800" b="1" baseline="-18000" dirty="0" smtClean="0"/>
              <a:t>n</a:t>
            </a:r>
            <a:r>
              <a:rPr lang="en-US" altLang="zh-CN" sz="2800" b="1" dirty="0" smtClean="0"/>
              <a:t>,a</a:t>
            </a:r>
            <a:r>
              <a:rPr lang="en-US" altLang="zh-CN" baseline="-18000" dirty="0"/>
              <a:t>2</a:t>
            </a:r>
            <a:r>
              <a:rPr lang="en-US" altLang="zh-CN" sz="2800" b="1" baseline="-18000" dirty="0" smtClean="0"/>
              <a:t>n</a:t>
            </a:r>
            <a:r>
              <a:rPr lang="en-US" altLang="zh-CN" sz="2800" b="1" dirty="0" smtClean="0"/>
              <a:t>,…,</a:t>
            </a:r>
            <a:r>
              <a:rPr lang="en-US" altLang="zh-CN" sz="2800" b="1" dirty="0" err="1" smtClean="0"/>
              <a:t>a</a:t>
            </a:r>
            <a:r>
              <a:rPr lang="en-US" altLang="zh-CN" sz="2800" b="1" baseline="-18000" dirty="0" err="1" smtClean="0"/>
              <a:t>mn</a:t>
            </a:r>
            <a:endParaRPr lang="en-US" altLang="zh-CN" sz="2800" b="1" dirty="0"/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 </a:t>
            </a:r>
            <a:r>
              <a:rPr lang="en-US" altLang="zh-CN" sz="2800" b="1" dirty="0"/>
              <a:t>FORTRAN</a:t>
            </a:r>
            <a:r>
              <a:rPr lang="zh-CN" altLang="en-US" sz="2800" b="1" dirty="0">
                <a:latin typeface="宋体" pitchFamily="2" charset="-122"/>
              </a:rPr>
              <a:t>是按列优先顺序存储的，如图</a:t>
            </a:r>
            <a:r>
              <a:rPr lang="en-US" altLang="zh-CN" sz="2800" b="1" dirty="0"/>
              <a:t>5-2(c)</a:t>
            </a:r>
            <a:r>
              <a:rPr lang="zh-CN" altLang="en-US" sz="2800" b="1" dirty="0">
                <a:latin typeface="宋体" pitchFamily="2" charset="-122"/>
              </a:rPr>
              <a:t>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172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6988"/>
            <a:ext cx="8843963" cy="6858000"/>
            <a:chOff x="0" y="0"/>
            <a:chExt cx="5571" cy="4320"/>
          </a:xfrm>
        </p:grpSpPr>
        <p:sp>
          <p:nvSpPr>
            <p:cNvPr id="14338" name="Rectangle 3"/>
            <p:cNvSpPr>
              <a:spLocks noChangeArrowheads="1"/>
            </p:cNvSpPr>
            <p:nvPr/>
          </p:nvSpPr>
          <p:spPr bwMode="auto">
            <a:xfrm>
              <a:off x="0" y="3696"/>
              <a:ext cx="292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图</a:t>
              </a:r>
              <a:r>
                <a:rPr lang="en-US" altLang="zh-CN" sz="2000" b="1" dirty="0">
                  <a:latin typeface="楷体" pitchFamily="49" charset="-122"/>
                  <a:ea typeface="楷体" pitchFamily="49" charset="-122"/>
                </a:rPr>
                <a:t>5-2 </a:t>
              </a:r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二维数组及其顺序存储图例形式</a:t>
              </a: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92" y="164"/>
              <a:ext cx="2208" cy="1517"/>
              <a:chOff x="0" y="0"/>
              <a:chExt cx="2208" cy="1517"/>
            </a:xfrm>
          </p:grpSpPr>
          <p:grpSp>
            <p:nvGrpSpPr>
              <p:cNvPr id="7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2059" cy="1154"/>
                <a:chOff x="0" y="0"/>
                <a:chExt cx="2059" cy="1154"/>
              </a:xfrm>
            </p:grpSpPr>
            <p:sp>
              <p:nvSpPr>
                <p:cNvPr id="243718" name="Rectangle 6"/>
                <p:cNvSpPr>
                  <a:spLocks noChangeArrowheads="1"/>
                </p:cNvSpPr>
                <p:nvPr/>
              </p:nvSpPr>
              <p:spPr bwMode="auto">
                <a:xfrm>
                  <a:off x="430" y="0"/>
                  <a:ext cx="1564" cy="111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zh-CN" altLang="en-US" sz="2800">
                      <a:latin typeface="Times New Roman" pitchFamily="2" charset="0"/>
                      <a:ea typeface="宋体" charset="0"/>
                    </a:rPr>
                    <a:t> </a:t>
                  </a:r>
                  <a:r>
                    <a:rPr lang="en-US" altLang="zh-CN" sz="2800">
                      <a:latin typeface="Times New Roman" pitchFamily="2" charset="0"/>
                      <a:ea typeface="宋体" charset="0"/>
                    </a:rPr>
                    <a:t>a</a:t>
                  </a:r>
                  <a:r>
                    <a:rPr lang="en-US" altLang="zh-CN" sz="2800" baseline="-25000">
                      <a:latin typeface="Times New Roman" pitchFamily="2" charset="0"/>
                      <a:ea typeface="宋体" charset="0"/>
                    </a:rPr>
                    <a:t>11   </a:t>
                  </a:r>
                  <a:r>
                    <a:rPr lang="en-US" altLang="zh-CN" sz="2800">
                      <a:latin typeface="Times New Roman" pitchFamily="2" charset="0"/>
                      <a:ea typeface="宋体" charset="0"/>
                    </a:rPr>
                    <a:t>a</a:t>
                  </a:r>
                  <a:r>
                    <a:rPr lang="en-US" altLang="zh-CN" sz="2800" baseline="-25000">
                      <a:latin typeface="Times New Roman" pitchFamily="2" charset="0"/>
                      <a:ea typeface="宋体" charset="0"/>
                    </a:rPr>
                    <a:t>12  </a:t>
                  </a:r>
                  <a:r>
                    <a:rPr lang="en-US" altLang="zh-CN" sz="2800">
                      <a:latin typeface="Times New Roman" pitchFamily="2" charset="0"/>
                      <a:ea typeface="Arial Unicode MS" charset="0"/>
                    </a:rPr>
                    <a:t>…  </a:t>
                  </a:r>
                  <a:r>
                    <a:rPr lang="en-US" altLang="zh-CN" sz="2800">
                      <a:latin typeface="Times New Roman" pitchFamily="2" charset="0"/>
                      <a:ea typeface="宋体" charset="0"/>
                    </a:rPr>
                    <a:t>a</a:t>
                  </a:r>
                  <a:r>
                    <a:rPr lang="en-US" altLang="zh-CN" sz="2800" baseline="-25000">
                      <a:latin typeface="Times New Roman" pitchFamily="2" charset="0"/>
                      <a:ea typeface="宋体" charset="0"/>
                    </a:rPr>
                    <a:t>1n</a:t>
                  </a:r>
                </a:p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 sz="2800">
                      <a:latin typeface="Times New Roman" pitchFamily="2" charset="0"/>
                      <a:ea typeface="宋体" charset="0"/>
                    </a:rPr>
                    <a:t> a</a:t>
                  </a:r>
                  <a:r>
                    <a:rPr lang="en-US" altLang="zh-CN" sz="2800" baseline="-25000">
                      <a:latin typeface="Times New Roman" pitchFamily="2" charset="0"/>
                      <a:ea typeface="宋体" charset="0"/>
                    </a:rPr>
                    <a:t>21   </a:t>
                  </a:r>
                  <a:r>
                    <a:rPr lang="en-US" altLang="zh-CN" sz="2800">
                      <a:latin typeface="Times New Roman" pitchFamily="2" charset="0"/>
                      <a:ea typeface="宋体" charset="0"/>
                    </a:rPr>
                    <a:t>a</a:t>
                  </a:r>
                  <a:r>
                    <a:rPr lang="en-US" altLang="zh-CN" sz="2800" baseline="-25000">
                      <a:latin typeface="Times New Roman" pitchFamily="2" charset="0"/>
                      <a:ea typeface="宋体" charset="0"/>
                    </a:rPr>
                    <a:t>22  </a:t>
                  </a:r>
                  <a:r>
                    <a:rPr lang="en-US" altLang="zh-CN" sz="2800">
                      <a:latin typeface="Times New Roman" pitchFamily="2" charset="0"/>
                      <a:ea typeface="Arial Unicode MS" charset="0"/>
                    </a:rPr>
                    <a:t>…  </a:t>
                  </a:r>
                  <a:r>
                    <a:rPr lang="en-US" altLang="zh-CN" sz="2800">
                      <a:latin typeface="Times New Roman" pitchFamily="2" charset="0"/>
                      <a:ea typeface="宋体" charset="0"/>
                    </a:rPr>
                    <a:t>a</a:t>
                  </a:r>
                  <a:r>
                    <a:rPr lang="en-US" altLang="zh-CN" sz="2800" baseline="-25000">
                      <a:latin typeface="Times New Roman" pitchFamily="2" charset="0"/>
                      <a:ea typeface="宋体" charset="0"/>
                    </a:rPr>
                    <a:t>2n</a:t>
                  </a:r>
                </a:p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 sz="2800">
                      <a:latin typeface="Times New Roman" pitchFamily="2" charset="0"/>
                      <a:ea typeface="宋体" charset="0"/>
                    </a:rPr>
                    <a:t>… … … … …</a:t>
                  </a:r>
                </a:p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 sz="2800">
                      <a:latin typeface="Times New Roman" pitchFamily="2" charset="0"/>
                      <a:ea typeface="宋体" charset="0"/>
                    </a:rPr>
                    <a:t> a</a:t>
                  </a:r>
                  <a:r>
                    <a:rPr lang="en-US" altLang="zh-CN" sz="2800" baseline="-25000">
                      <a:latin typeface="Times New Roman" pitchFamily="2" charset="0"/>
                      <a:ea typeface="宋体" charset="0"/>
                    </a:rPr>
                    <a:t>m1   </a:t>
                  </a:r>
                  <a:r>
                    <a:rPr lang="en-US" altLang="zh-CN" sz="2800">
                      <a:latin typeface="Times New Roman" pitchFamily="2" charset="0"/>
                      <a:ea typeface="宋体" charset="0"/>
                    </a:rPr>
                    <a:t>a</a:t>
                  </a:r>
                  <a:r>
                    <a:rPr lang="en-US" altLang="zh-CN" sz="2800" baseline="-25000">
                      <a:latin typeface="Times New Roman" pitchFamily="2" charset="0"/>
                      <a:ea typeface="宋体" charset="0"/>
                    </a:rPr>
                    <a:t>m2  </a:t>
                  </a:r>
                  <a:r>
                    <a:rPr lang="en-US" altLang="zh-CN" sz="2800">
                      <a:latin typeface="Times New Roman" pitchFamily="2" charset="0"/>
                      <a:ea typeface="Arial Unicode MS" charset="0"/>
                    </a:rPr>
                    <a:t>…  </a:t>
                  </a:r>
                  <a:r>
                    <a:rPr lang="en-US" altLang="zh-CN" sz="2800">
                      <a:latin typeface="Times New Roman" pitchFamily="2" charset="0"/>
                      <a:ea typeface="宋体" charset="0"/>
                    </a:rPr>
                    <a:t>a</a:t>
                  </a:r>
                  <a:r>
                    <a:rPr lang="en-US" altLang="zh-CN" sz="2800" baseline="-25000">
                      <a:latin typeface="Times New Roman" pitchFamily="2" charset="0"/>
                      <a:ea typeface="宋体" charset="0"/>
                    </a:rPr>
                    <a:t>mn</a:t>
                  </a:r>
                </a:p>
              </p:txBody>
            </p:sp>
            <p:sp>
              <p:nvSpPr>
                <p:cNvPr id="243719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340" cy="2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 sz="2800">
                      <a:latin typeface="Times New Roman" pitchFamily="2" charset="0"/>
                      <a:ea typeface="宋体" charset="0"/>
                    </a:rPr>
                    <a:t>A=</a:t>
                  </a:r>
                </a:p>
              </p:txBody>
            </p:sp>
            <p:sp>
              <p:nvSpPr>
                <p:cNvPr id="243720" name="AutoShape 8"/>
                <p:cNvSpPr/>
                <p:nvPr/>
              </p:nvSpPr>
              <p:spPr bwMode="auto">
                <a:xfrm>
                  <a:off x="420" y="66"/>
                  <a:ext cx="45" cy="1088"/>
                </a:xfrm>
                <a:prstGeom prst="leftBracket">
                  <a:avLst>
                    <a:gd name="adj" fmla="val 201481"/>
                  </a:avLst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43721" name="AutoShape 9"/>
                <p:cNvSpPr/>
                <p:nvPr/>
              </p:nvSpPr>
              <p:spPr bwMode="auto">
                <a:xfrm>
                  <a:off x="2014" y="48"/>
                  <a:ext cx="45" cy="1088"/>
                </a:xfrm>
                <a:prstGeom prst="rightBracket">
                  <a:avLst>
                    <a:gd name="adj" fmla="val 201481"/>
                  </a:avLst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</p:grpSp>
          <p:sp>
            <p:nvSpPr>
              <p:cNvPr id="14345" name="Rectangle 10"/>
              <p:cNvSpPr>
                <a:spLocks noChangeArrowheads="1"/>
              </p:cNvSpPr>
              <p:nvPr/>
            </p:nvSpPr>
            <p:spPr bwMode="auto">
              <a:xfrm>
                <a:off x="240" y="1277"/>
                <a:ext cx="1968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 anchor="ctr"/>
              <a:lstStyle/>
              <a:p>
                <a:pPr algn="ctr" eaLnBrk="0" hangingPunct="0"/>
                <a:r>
                  <a:rPr lang="en-US" altLang="zh-CN" sz="2000" b="1" dirty="0"/>
                  <a:t>(a)</a:t>
                </a:r>
                <a:r>
                  <a:rPr lang="en-US" altLang="zh-CN" sz="2000" b="1" dirty="0">
                    <a:latin typeface="Arial" pitchFamily="34" charset="0"/>
                  </a:rPr>
                  <a:t>    </a:t>
                </a:r>
                <a:r>
                  <a:rPr lang="zh-CN" altLang="en-US" sz="2000" b="1" dirty="0">
                    <a:latin typeface="楷体" pitchFamily="49" charset="-122"/>
                    <a:ea typeface="楷体" pitchFamily="49" charset="-122"/>
                  </a:rPr>
                  <a:t>二维数组的表示形式</a:t>
                </a:r>
              </a:p>
            </p:txBody>
          </p:sp>
        </p:grpSp>
        <p:sp>
          <p:nvSpPr>
            <p:cNvPr id="14346" name="Rectangle 11"/>
            <p:cNvSpPr>
              <a:spLocks noChangeArrowheads="1"/>
            </p:cNvSpPr>
            <p:nvPr/>
          </p:nvSpPr>
          <p:spPr bwMode="auto">
            <a:xfrm>
              <a:off x="2206" y="4128"/>
              <a:ext cx="173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US" altLang="zh-CN" sz="2000" b="1" dirty="0"/>
                <a:t>(b)</a:t>
              </a:r>
              <a:r>
                <a:rPr lang="en-US" altLang="zh-CN" sz="2000" b="1" dirty="0">
                  <a:latin typeface="Arial" pitchFamily="34" charset="0"/>
                </a:rPr>
                <a:t>   </a:t>
              </a:r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行优先顺序存储</a:t>
              </a:r>
            </a:p>
          </p:txBody>
        </p:sp>
        <p:sp>
          <p:nvSpPr>
            <p:cNvPr id="14347" name="Rectangle 12"/>
            <p:cNvSpPr>
              <a:spLocks noChangeArrowheads="1"/>
            </p:cNvSpPr>
            <p:nvPr/>
          </p:nvSpPr>
          <p:spPr bwMode="auto">
            <a:xfrm>
              <a:off x="3984" y="4128"/>
              <a:ext cx="158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US" altLang="zh-CN" sz="2000" b="1" dirty="0"/>
                <a:t>(c)</a:t>
              </a:r>
              <a:r>
                <a:rPr lang="en-US" altLang="zh-CN" sz="2000" b="1" dirty="0">
                  <a:latin typeface="Arial" pitchFamily="34" charset="0"/>
                </a:rPr>
                <a:t>   </a:t>
              </a:r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列优先顺序存储</a:t>
              </a:r>
            </a:p>
          </p:txBody>
        </p:sp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3024" y="0"/>
              <a:ext cx="1020" cy="4081"/>
              <a:chOff x="0" y="0"/>
              <a:chExt cx="1018" cy="4166"/>
            </a:xfrm>
          </p:grpSpPr>
          <p:grpSp>
            <p:nvGrpSpPr>
              <p:cNvPr id="9" name="Group 14"/>
              <p:cNvGrpSpPr>
                <a:grpSpLocks/>
              </p:cNvGrpSpPr>
              <p:nvPr/>
            </p:nvGrpSpPr>
            <p:grpSpPr bwMode="auto">
              <a:xfrm>
                <a:off x="0" y="233"/>
                <a:ext cx="941" cy="1134"/>
                <a:chOff x="0" y="0"/>
                <a:chExt cx="941" cy="1360"/>
              </a:xfrm>
            </p:grpSpPr>
            <p:grpSp>
              <p:nvGrpSpPr>
                <p:cNvPr id="11" name="Group 15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11" cy="1360"/>
                  <a:chOff x="0" y="0"/>
                  <a:chExt cx="411" cy="1360"/>
                </a:xfrm>
              </p:grpSpPr>
              <p:sp>
                <p:nvSpPr>
                  <p:cNvPr id="243728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3" y="0"/>
                    <a:ext cx="408" cy="1360"/>
                  </a:xfrm>
                  <a:prstGeom prst="rect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Font typeface="Arial" charset="0"/>
                      <a:buNone/>
                      <a:defRPr/>
                    </a:pPr>
                    <a:r>
                      <a:rPr lang="en-US" altLang="zh-CN">
                        <a:latin typeface="Times New Roman" pitchFamily="2" charset="0"/>
                        <a:ea typeface="宋体" charset="0"/>
                      </a:rPr>
                      <a:t>a</a:t>
                    </a:r>
                    <a:r>
                      <a:rPr lang="en-US" altLang="zh-CN" baseline="-25000">
                        <a:latin typeface="Times New Roman" pitchFamily="2" charset="0"/>
                        <a:ea typeface="宋体" charset="0"/>
                      </a:rPr>
                      <a:t>11</a:t>
                    </a:r>
                  </a:p>
                  <a:p>
                    <a:pPr>
                      <a:buFont typeface="Arial" charset="0"/>
                      <a:buNone/>
                      <a:defRPr/>
                    </a:pPr>
                    <a:r>
                      <a:rPr lang="en-US" altLang="zh-CN" baseline="-25000">
                        <a:latin typeface="Times New Roman" pitchFamily="2" charset="0"/>
                        <a:ea typeface="宋体" charset="0"/>
                      </a:rPr>
                      <a:t> </a:t>
                    </a:r>
                    <a:r>
                      <a:rPr lang="en-US" altLang="zh-CN">
                        <a:latin typeface="Times New Roman" pitchFamily="2" charset="0"/>
                        <a:ea typeface="宋体" charset="0"/>
                      </a:rPr>
                      <a:t>a</a:t>
                    </a:r>
                    <a:r>
                      <a:rPr lang="en-US" altLang="zh-CN" baseline="-25000">
                        <a:latin typeface="Times New Roman" pitchFamily="2" charset="0"/>
                        <a:ea typeface="宋体" charset="0"/>
                      </a:rPr>
                      <a:t>12 </a:t>
                    </a:r>
                  </a:p>
                  <a:p>
                    <a:pPr>
                      <a:buFont typeface="Arial" charset="0"/>
                      <a:buNone/>
                      <a:defRPr/>
                    </a:pPr>
                    <a:endParaRPr lang="en-US" altLang="zh-CN">
                      <a:latin typeface="Times New Roman" pitchFamily="2" charset="0"/>
                      <a:ea typeface="Arial Unicode MS" charset="0"/>
                    </a:endParaRPr>
                  </a:p>
                  <a:p>
                    <a:pPr>
                      <a:buFont typeface="Arial" charset="0"/>
                      <a:buNone/>
                      <a:defRPr/>
                    </a:pPr>
                    <a:r>
                      <a:rPr lang="en-US" altLang="zh-CN">
                        <a:latin typeface="Times New Roman" pitchFamily="2" charset="0"/>
                        <a:ea typeface="Arial Unicode MS" charset="0"/>
                      </a:rPr>
                      <a:t>… </a:t>
                    </a:r>
                  </a:p>
                  <a:p>
                    <a:pPr>
                      <a:buFont typeface="Arial" charset="0"/>
                      <a:buNone/>
                      <a:defRPr/>
                    </a:pPr>
                    <a:r>
                      <a:rPr lang="en-US" altLang="zh-CN">
                        <a:latin typeface="Times New Roman" pitchFamily="2" charset="0"/>
                        <a:ea typeface="宋体" charset="0"/>
                      </a:rPr>
                      <a:t>a</a:t>
                    </a:r>
                    <a:r>
                      <a:rPr lang="en-US" altLang="zh-CN" baseline="-25000">
                        <a:latin typeface="Times New Roman" pitchFamily="2" charset="0"/>
                        <a:ea typeface="宋体" charset="0"/>
                      </a:rPr>
                      <a:t>1n</a:t>
                    </a:r>
                  </a:p>
                </p:txBody>
              </p:sp>
              <p:sp>
                <p:nvSpPr>
                  <p:cNvPr id="243729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0" y="335"/>
                    <a:ext cx="408" cy="0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Times New Roman" pitchFamily="2" charset="0"/>
                      <a:ea typeface="宋体" charset="0"/>
                    </a:endParaRPr>
                  </a:p>
                </p:txBody>
              </p:sp>
              <p:sp>
                <p:nvSpPr>
                  <p:cNvPr id="24373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0" y="672"/>
                    <a:ext cx="408" cy="0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Times New Roman" pitchFamily="2" charset="0"/>
                      <a:ea typeface="宋体" charset="0"/>
                    </a:endParaRPr>
                  </a:p>
                </p:txBody>
              </p:sp>
              <p:sp>
                <p:nvSpPr>
                  <p:cNvPr id="243731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0" y="1018"/>
                    <a:ext cx="408" cy="0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Times New Roman" pitchFamily="2" charset="0"/>
                      <a:ea typeface="宋体" charset="0"/>
                    </a:endParaRPr>
                  </a:p>
                </p:txBody>
              </p:sp>
            </p:grpSp>
            <p:sp>
              <p:nvSpPr>
                <p:cNvPr id="243732" name="AutoShape 20"/>
                <p:cNvSpPr/>
                <p:nvPr/>
              </p:nvSpPr>
              <p:spPr bwMode="auto">
                <a:xfrm>
                  <a:off x="482" y="0"/>
                  <a:ext cx="113" cy="1349"/>
                </a:xfrm>
                <a:prstGeom prst="rightBrace">
                  <a:avLst>
                    <a:gd name="adj1" fmla="val 99484"/>
                    <a:gd name="adj2" fmla="val 50000"/>
                  </a:avLst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43733" name="Rectangle 21"/>
                <p:cNvSpPr>
                  <a:spLocks noChangeArrowheads="1"/>
                </p:cNvSpPr>
                <p:nvPr/>
              </p:nvSpPr>
              <p:spPr bwMode="auto">
                <a:xfrm>
                  <a:off x="624" y="287"/>
                  <a:ext cx="317" cy="7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zh-CN" altLang="en-US" b="1">
                      <a:latin typeface="Times New Roman" pitchFamily="2" charset="0"/>
                      <a:ea typeface="宋体" charset="0"/>
                    </a:rPr>
                    <a:t>第</a:t>
                  </a:r>
                </a:p>
                <a:p>
                  <a:pPr>
                    <a:buFont typeface="Arial" charset="0"/>
                    <a:buNone/>
                    <a:defRPr/>
                  </a:pPr>
                  <a:r>
                    <a:rPr lang="zh-CN" altLang="en-US" b="1">
                      <a:latin typeface="Times New Roman" pitchFamily="2" charset="0"/>
                      <a:ea typeface="宋体" charset="0"/>
                    </a:rPr>
                    <a:t> </a:t>
                  </a:r>
                  <a:r>
                    <a:rPr lang="en-US" altLang="zh-CN" b="1">
                      <a:latin typeface="Times New Roman" pitchFamily="2" charset="0"/>
                      <a:ea typeface="宋体" charset="0"/>
                    </a:rPr>
                    <a:t>1</a:t>
                  </a:r>
                </a:p>
                <a:p>
                  <a:pPr>
                    <a:buFont typeface="Arial" charset="0"/>
                    <a:buNone/>
                    <a:defRPr/>
                  </a:pPr>
                  <a:r>
                    <a:rPr lang="zh-CN" altLang="en-US" b="1">
                      <a:latin typeface="Times New Roman" pitchFamily="2" charset="0"/>
                      <a:ea typeface="宋体" charset="0"/>
                    </a:rPr>
                    <a:t>行</a:t>
                  </a:r>
                </a:p>
              </p:txBody>
            </p:sp>
          </p:grpSp>
          <p:grpSp>
            <p:nvGrpSpPr>
              <p:cNvPr id="12" name="Group 22"/>
              <p:cNvGrpSpPr>
                <a:grpSpLocks/>
              </p:cNvGrpSpPr>
              <p:nvPr/>
            </p:nvGrpSpPr>
            <p:grpSpPr bwMode="auto">
              <a:xfrm>
                <a:off x="0" y="1375"/>
                <a:ext cx="941" cy="1134"/>
                <a:chOff x="0" y="0"/>
                <a:chExt cx="941" cy="1360"/>
              </a:xfrm>
            </p:grpSpPr>
            <p:grpSp>
              <p:nvGrpSpPr>
                <p:cNvPr id="14" name="Group 2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11" cy="1360"/>
                  <a:chOff x="0" y="0"/>
                  <a:chExt cx="411" cy="1360"/>
                </a:xfrm>
              </p:grpSpPr>
              <p:sp>
                <p:nvSpPr>
                  <p:cNvPr id="243736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" y="0"/>
                    <a:ext cx="408" cy="1360"/>
                  </a:xfrm>
                  <a:prstGeom prst="rect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Font typeface="Arial" charset="0"/>
                      <a:buNone/>
                      <a:defRPr/>
                    </a:pPr>
                    <a:r>
                      <a:rPr lang="en-US" altLang="zh-CN">
                        <a:latin typeface="Times New Roman" pitchFamily="2" charset="0"/>
                        <a:ea typeface="宋体" charset="0"/>
                      </a:rPr>
                      <a:t>a</a:t>
                    </a:r>
                    <a:r>
                      <a:rPr lang="en-US" altLang="zh-CN" baseline="-25000">
                        <a:latin typeface="Times New Roman" pitchFamily="2" charset="0"/>
                        <a:ea typeface="宋体" charset="0"/>
                      </a:rPr>
                      <a:t>21</a:t>
                    </a:r>
                  </a:p>
                  <a:p>
                    <a:pPr>
                      <a:buFont typeface="Arial" charset="0"/>
                      <a:buNone/>
                      <a:defRPr/>
                    </a:pPr>
                    <a:r>
                      <a:rPr lang="en-US" altLang="zh-CN" baseline="-25000">
                        <a:latin typeface="Times New Roman" pitchFamily="2" charset="0"/>
                        <a:ea typeface="宋体" charset="0"/>
                      </a:rPr>
                      <a:t> </a:t>
                    </a:r>
                    <a:r>
                      <a:rPr lang="en-US" altLang="zh-CN">
                        <a:latin typeface="Times New Roman" pitchFamily="2" charset="0"/>
                        <a:ea typeface="宋体" charset="0"/>
                      </a:rPr>
                      <a:t>a</a:t>
                    </a:r>
                    <a:r>
                      <a:rPr lang="en-US" altLang="zh-CN" baseline="-25000">
                        <a:latin typeface="Times New Roman" pitchFamily="2" charset="0"/>
                        <a:ea typeface="宋体" charset="0"/>
                      </a:rPr>
                      <a:t>22 </a:t>
                    </a:r>
                  </a:p>
                  <a:p>
                    <a:pPr>
                      <a:buFont typeface="Arial" charset="0"/>
                      <a:buNone/>
                      <a:defRPr/>
                    </a:pPr>
                    <a:endParaRPr lang="en-US" altLang="zh-CN">
                      <a:latin typeface="Times New Roman" pitchFamily="2" charset="0"/>
                      <a:ea typeface="Arial Unicode MS" charset="0"/>
                    </a:endParaRPr>
                  </a:p>
                  <a:p>
                    <a:pPr>
                      <a:buFont typeface="Arial" charset="0"/>
                      <a:buNone/>
                      <a:defRPr/>
                    </a:pPr>
                    <a:r>
                      <a:rPr lang="en-US" altLang="zh-CN">
                        <a:latin typeface="Times New Roman" pitchFamily="2" charset="0"/>
                        <a:ea typeface="Arial Unicode MS" charset="0"/>
                      </a:rPr>
                      <a:t>… </a:t>
                    </a:r>
                  </a:p>
                  <a:p>
                    <a:pPr>
                      <a:buFont typeface="Arial" charset="0"/>
                      <a:buNone/>
                      <a:defRPr/>
                    </a:pPr>
                    <a:r>
                      <a:rPr lang="en-US" altLang="zh-CN">
                        <a:latin typeface="Times New Roman" pitchFamily="2" charset="0"/>
                        <a:ea typeface="宋体" charset="0"/>
                      </a:rPr>
                      <a:t>a</a:t>
                    </a:r>
                    <a:r>
                      <a:rPr lang="en-US" altLang="zh-CN" baseline="-25000">
                        <a:latin typeface="Times New Roman" pitchFamily="2" charset="0"/>
                        <a:ea typeface="宋体" charset="0"/>
                      </a:rPr>
                      <a:t>2n</a:t>
                    </a:r>
                  </a:p>
                </p:txBody>
              </p:sp>
              <p:sp>
                <p:nvSpPr>
                  <p:cNvPr id="243737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0" y="336"/>
                    <a:ext cx="408" cy="0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Times New Roman" pitchFamily="2" charset="0"/>
                      <a:ea typeface="宋体" charset="0"/>
                    </a:endParaRPr>
                  </a:p>
                </p:txBody>
              </p:sp>
              <p:sp>
                <p:nvSpPr>
                  <p:cNvPr id="243738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0" y="672"/>
                    <a:ext cx="408" cy="0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Times New Roman" pitchFamily="2" charset="0"/>
                      <a:ea typeface="宋体" charset="0"/>
                    </a:endParaRPr>
                  </a:p>
                </p:txBody>
              </p:sp>
              <p:sp>
                <p:nvSpPr>
                  <p:cNvPr id="243739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0" y="1019"/>
                    <a:ext cx="408" cy="0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Times New Roman" pitchFamily="2" charset="0"/>
                      <a:ea typeface="宋体" charset="0"/>
                    </a:endParaRPr>
                  </a:p>
                </p:txBody>
              </p:sp>
            </p:grpSp>
            <p:sp>
              <p:nvSpPr>
                <p:cNvPr id="243740" name="AutoShape 28"/>
                <p:cNvSpPr/>
                <p:nvPr/>
              </p:nvSpPr>
              <p:spPr bwMode="auto">
                <a:xfrm>
                  <a:off x="482" y="0"/>
                  <a:ext cx="113" cy="1349"/>
                </a:xfrm>
                <a:prstGeom prst="rightBrace">
                  <a:avLst>
                    <a:gd name="adj1" fmla="val 99484"/>
                    <a:gd name="adj2" fmla="val 50000"/>
                  </a:avLst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43741" name="Rectangle 29"/>
                <p:cNvSpPr>
                  <a:spLocks noChangeArrowheads="1"/>
                </p:cNvSpPr>
                <p:nvPr/>
              </p:nvSpPr>
              <p:spPr bwMode="auto">
                <a:xfrm>
                  <a:off x="624" y="288"/>
                  <a:ext cx="317" cy="7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zh-CN" altLang="en-US" b="1">
                      <a:latin typeface="Times New Roman" pitchFamily="2" charset="0"/>
                      <a:ea typeface="宋体" charset="0"/>
                    </a:rPr>
                    <a:t>第</a:t>
                  </a:r>
                </a:p>
                <a:p>
                  <a:pPr>
                    <a:buFont typeface="Arial" charset="0"/>
                    <a:buNone/>
                    <a:defRPr/>
                  </a:pPr>
                  <a:r>
                    <a:rPr lang="zh-CN" altLang="en-US" b="1">
                      <a:latin typeface="Times New Roman" pitchFamily="2" charset="0"/>
                      <a:ea typeface="宋体" charset="0"/>
                    </a:rPr>
                    <a:t> </a:t>
                  </a:r>
                  <a:r>
                    <a:rPr lang="en-US" altLang="zh-CN" b="1">
                      <a:latin typeface="Times New Roman" pitchFamily="2" charset="0"/>
                      <a:ea typeface="宋体" charset="0"/>
                    </a:rPr>
                    <a:t>2</a:t>
                  </a:r>
                </a:p>
                <a:p>
                  <a:pPr>
                    <a:buFont typeface="Arial" charset="0"/>
                    <a:buNone/>
                    <a:defRPr/>
                  </a:pPr>
                  <a:r>
                    <a:rPr lang="zh-CN" altLang="en-US" b="1">
                      <a:latin typeface="Times New Roman" pitchFamily="2" charset="0"/>
                      <a:ea typeface="宋体" charset="0"/>
                    </a:rPr>
                    <a:t>行</a:t>
                  </a:r>
                </a:p>
              </p:txBody>
            </p:sp>
          </p:grpSp>
          <p:grpSp>
            <p:nvGrpSpPr>
              <p:cNvPr id="15" name="Group 30"/>
              <p:cNvGrpSpPr>
                <a:grpSpLocks/>
              </p:cNvGrpSpPr>
              <p:nvPr/>
            </p:nvGrpSpPr>
            <p:grpSpPr bwMode="auto">
              <a:xfrm>
                <a:off x="0" y="2805"/>
                <a:ext cx="941" cy="1134"/>
                <a:chOff x="0" y="0"/>
                <a:chExt cx="941" cy="1360"/>
              </a:xfrm>
            </p:grpSpPr>
            <p:grpSp>
              <p:nvGrpSpPr>
                <p:cNvPr id="16" name="Group 3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11" cy="1360"/>
                  <a:chOff x="0" y="0"/>
                  <a:chExt cx="411" cy="1360"/>
                </a:xfrm>
              </p:grpSpPr>
              <p:sp>
                <p:nvSpPr>
                  <p:cNvPr id="243744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3" y="0"/>
                    <a:ext cx="408" cy="1360"/>
                  </a:xfrm>
                  <a:prstGeom prst="rect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Font typeface="Arial" charset="0"/>
                      <a:buNone/>
                      <a:defRPr/>
                    </a:pPr>
                    <a:r>
                      <a:rPr lang="en-US" altLang="zh-CN">
                        <a:latin typeface="Times New Roman" pitchFamily="2" charset="0"/>
                        <a:ea typeface="宋体" charset="0"/>
                      </a:rPr>
                      <a:t>a</a:t>
                    </a:r>
                    <a:r>
                      <a:rPr lang="en-US" altLang="zh-CN" baseline="-25000">
                        <a:latin typeface="Times New Roman" pitchFamily="2" charset="0"/>
                        <a:ea typeface="宋体" charset="0"/>
                      </a:rPr>
                      <a:t>m1</a:t>
                    </a:r>
                  </a:p>
                  <a:p>
                    <a:pPr>
                      <a:buFont typeface="Arial" charset="0"/>
                      <a:buNone/>
                      <a:defRPr/>
                    </a:pPr>
                    <a:r>
                      <a:rPr lang="en-US" altLang="zh-CN" baseline="-25000">
                        <a:latin typeface="Times New Roman" pitchFamily="2" charset="0"/>
                        <a:ea typeface="宋体" charset="0"/>
                      </a:rPr>
                      <a:t> </a:t>
                    </a:r>
                    <a:r>
                      <a:rPr lang="en-US" altLang="zh-CN">
                        <a:latin typeface="Times New Roman" pitchFamily="2" charset="0"/>
                        <a:ea typeface="宋体" charset="0"/>
                      </a:rPr>
                      <a:t>a</a:t>
                    </a:r>
                    <a:r>
                      <a:rPr lang="en-US" altLang="zh-CN" baseline="-25000">
                        <a:latin typeface="Times New Roman" pitchFamily="2" charset="0"/>
                        <a:ea typeface="宋体" charset="0"/>
                      </a:rPr>
                      <a:t>m2 </a:t>
                    </a:r>
                  </a:p>
                  <a:p>
                    <a:pPr>
                      <a:buFont typeface="Arial" charset="0"/>
                      <a:buNone/>
                      <a:defRPr/>
                    </a:pPr>
                    <a:endParaRPr lang="en-US" altLang="zh-CN">
                      <a:latin typeface="Times New Roman" pitchFamily="2" charset="0"/>
                      <a:ea typeface="Arial Unicode MS" charset="0"/>
                    </a:endParaRPr>
                  </a:p>
                  <a:p>
                    <a:pPr>
                      <a:buFont typeface="Arial" charset="0"/>
                      <a:buNone/>
                      <a:defRPr/>
                    </a:pPr>
                    <a:r>
                      <a:rPr lang="en-US" altLang="zh-CN">
                        <a:latin typeface="Times New Roman" pitchFamily="2" charset="0"/>
                        <a:ea typeface="Arial Unicode MS" charset="0"/>
                      </a:rPr>
                      <a:t>… </a:t>
                    </a:r>
                  </a:p>
                  <a:p>
                    <a:pPr>
                      <a:buFont typeface="Arial" charset="0"/>
                      <a:buNone/>
                      <a:defRPr/>
                    </a:pPr>
                    <a:r>
                      <a:rPr lang="en-US" altLang="zh-CN">
                        <a:latin typeface="Times New Roman" pitchFamily="2" charset="0"/>
                        <a:ea typeface="宋体" charset="0"/>
                      </a:rPr>
                      <a:t>A</a:t>
                    </a:r>
                    <a:r>
                      <a:rPr lang="en-US" altLang="zh-CN" baseline="-25000">
                        <a:latin typeface="Times New Roman" pitchFamily="2" charset="0"/>
                        <a:ea typeface="宋体" charset="0"/>
                      </a:rPr>
                      <a:t>mn </a:t>
                    </a:r>
                  </a:p>
                </p:txBody>
              </p:sp>
              <p:sp>
                <p:nvSpPr>
                  <p:cNvPr id="243745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0" y="336"/>
                    <a:ext cx="408" cy="0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Times New Roman" pitchFamily="2" charset="0"/>
                      <a:ea typeface="宋体" charset="0"/>
                    </a:endParaRPr>
                  </a:p>
                </p:txBody>
              </p:sp>
              <p:sp>
                <p:nvSpPr>
                  <p:cNvPr id="243746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0" y="672"/>
                    <a:ext cx="408" cy="0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Times New Roman" pitchFamily="2" charset="0"/>
                      <a:ea typeface="宋体" charset="0"/>
                    </a:endParaRPr>
                  </a:p>
                </p:txBody>
              </p:sp>
              <p:sp>
                <p:nvSpPr>
                  <p:cNvPr id="243747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0" y="1019"/>
                    <a:ext cx="408" cy="0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Times New Roman" pitchFamily="2" charset="0"/>
                      <a:ea typeface="宋体" charset="0"/>
                    </a:endParaRPr>
                  </a:p>
                </p:txBody>
              </p:sp>
            </p:grpSp>
            <p:sp>
              <p:nvSpPr>
                <p:cNvPr id="243748" name="AutoShape 36"/>
                <p:cNvSpPr/>
                <p:nvPr/>
              </p:nvSpPr>
              <p:spPr bwMode="auto">
                <a:xfrm>
                  <a:off x="482" y="0"/>
                  <a:ext cx="113" cy="1349"/>
                </a:xfrm>
                <a:prstGeom prst="rightBrace">
                  <a:avLst>
                    <a:gd name="adj1" fmla="val 99484"/>
                    <a:gd name="adj2" fmla="val 50000"/>
                  </a:avLst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4" name="Rectangle 37"/>
                <p:cNvSpPr>
                  <a:spLocks noChangeArrowheads="1"/>
                </p:cNvSpPr>
                <p:nvPr/>
              </p:nvSpPr>
              <p:spPr bwMode="auto">
                <a:xfrm>
                  <a:off x="624" y="288"/>
                  <a:ext cx="317" cy="7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zh-CN" altLang="en-US" b="1">
                      <a:latin typeface="Times New Roman" pitchFamily="2" charset="0"/>
                      <a:ea typeface="宋体" charset="0"/>
                    </a:rPr>
                    <a:t>第</a:t>
                  </a:r>
                </a:p>
                <a:p>
                  <a:pPr>
                    <a:buFont typeface="Arial" charset="0"/>
                    <a:buNone/>
                    <a:defRPr/>
                  </a:pPr>
                  <a:r>
                    <a:rPr lang="zh-CN" altLang="en-US" b="1">
                      <a:latin typeface="Times New Roman" pitchFamily="2" charset="0"/>
                      <a:ea typeface="宋体" charset="0"/>
                    </a:rPr>
                    <a:t> </a:t>
                  </a:r>
                  <a:r>
                    <a:rPr lang="en-US" altLang="zh-CN" b="1">
                      <a:latin typeface="Times New Roman" pitchFamily="2" charset="0"/>
                      <a:ea typeface="宋体" charset="0"/>
                    </a:rPr>
                    <a:t>m</a:t>
                  </a:r>
                </a:p>
                <a:p>
                  <a:pPr>
                    <a:buFont typeface="Arial" charset="0"/>
                    <a:buNone/>
                    <a:defRPr/>
                  </a:pPr>
                  <a:r>
                    <a:rPr lang="zh-CN" altLang="en-US" b="1">
                      <a:latin typeface="Times New Roman" pitchFamily="2" charset="0"/>
                      <a:ea typeface="宋体" charset="0"/>
                    </a:rPr>
                    <a:t>行</a:t>
                  </a:r>
                </a:p>
              </p:txBody>
            </p:sp>
          </p:grpSp>
          <p:grpSp>
            <p:nvGrpSpPr>
              <p:cNvPr id="17" name="Group 38"/>
              <p:cNvGrpSpPr>
                <a:grpSpLocks/>
              </p:cNvGrpSpPr>
              <p:nvPr/>
            </p:nvGrpSpPr>
            <p:grpSpPr bwMode="auto">
              <a:xfrm>
                <a:off x="10" y="2487"/>
                <a:ext cx="1008" cy="317"/>
                <a:chOff x="0" y="0"/>
                <a:chExt cx="1008" cy="376"/>
              </a:xfrm>
            </p:grpSpPr>
            <p:sp>
              <p:nvSpPr>
                <p:cNvPr id="5" name="Rectangle 39"/>
                <p:cNvSpPr>
                  <a:spLocks noChangeArrowheads="1"/>
                </p:cNvSpPr>
                <p:nvPr/>
              </p:nvSpPr>
              <p:spPr bwMode="auto">
                <a:xfrm>
                  <a:off x="0" y="36"/>
                  <a:ext cx="408" cy="340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zh-CN" altLang="en-US" sz="2800">
                      <a:latin typeface="Times New Roman" pitchFamily="2" charset="0"/>
                      <a:ea typeface="Arial Unicode MS" charset="0"/>
                    </a:rPr>
                    <a:t>┆</a:t>
                  </a:r>
                </a:p>
              </p:txBody>
            </p:sp>
            <p:sp>
              <p:nvSpPr>
                <p:cNvPr id="6" name="Rectangle 40"/>
                <p:cNvSpPr>
                  <a:spLocks noChangeArrowheads="1"/>
                </p:cNvSpPr>
                <p:nvPr/>
              </p:nvSpPr>
              <p:spPr bwMode="auto">
                <a:xfrm>
                  <a:off x="672" y="0"/>
                  <a:ext cx="336" cy="3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zh-CN" altLang="en-US" sz="2800">
                      <a:latin typeface="Times New Roman" pitchFamily="2" charset="0"/>
                      <a:ea typeface="Arial Unicode MS" charset="0"/>
                    </a:rPr>
                    <a:t>┆</a:t>
                  </a:r>
                </a:p>
              </p:txBody>
            </p:sp>
          </p:grpSp>
          <p:sp>
            <p:nvSpPr>
              <p:cNvPr id="243753" name="Rectangle 41"/>
              <p:cNvSpPr>
                <a:spLocks noChangeArrowheads="1"/>
              </p:cNvSpPr>
              <p:nvPr/>
            </p:nvSpPr>
            <p:spPr bwMode="auto">
              <a:xfrm>
                <a:off x="10" y="3939"/>
                <a:ext cx="408" cy="227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r>
                  <a:rPr lang="en-US" altLang="zh-CN" sz="2800">
                    <a:latin typeface="Times New Roman" pitchFamily="2" charset="0"/>
                    <a:ea typeface="Arial Unicode MS" charset="0"/>
                  </a:rPr>
                  <a:t>…</a:t>
                </a:r>
                <a:endParaRPr lang="en-US" altLang="zh-CN">
                  <a:latin typeface="Times New Roman" pitchFamily="2" charset="0"/>
                  <a:ea typeface="宋体" charset="0"/>
                </a:endParaRPr>
              </a:p>
            </p:txBody>
          </p:sp>
          <p:sp>
            <p:nvSpPr>
              <p:cNvPr id="243754" name="Rectangle 42"/>
              <p:cNvSpPr>
                <a:spLocks noChangeArrowheads="1"/>
              </p:cNvSpPr>
              <p:nvPr/>
            </p:nvSpPr>
            <p:spPr bwMode="auto">
              <a:xfrm>
                <a:off x="10" y="0"/>
                <a:ext cx="408" cy="227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r>
                  <a:rPr lang="en-US" altLang="zh-CN" sz="2800">
                    <a:latin typeface="Times New Roman" pitchFamily="2" charset="0"/>
                    <a:ea typeface="Arial Unicode MS" charset="0"/>
                  </a:rPr>
                  <a:t>…</a:t>
                </a:r>
                <a:endParaRPr lang="en-US" altLang="zh-CN">
                  <a:latin typeface="Times New Roman" pitchFamily="2" charset="0"/>
                  <a:ea typeface="宋体" charset="0"/>
                </a:endParaRPr>
              </a:p>
            </p:txBody>
          </p:sp>
        </p:grpSp>
        <p:grpSp>
          <p:nvGrpSpPr>
            <p:cNvPr id="18" name="Group 43"/>
            <p:cNvGrpSpPr>
              <a:grpSpLocks/>
            </p:cNvGrpSpPr>
            <p:nvPr/>
          </p:nvGrpSpPr>
          <p:grpSpPr bwMode="auto">
            <a:xfrm>
              <a:off x="4445" y="0"/>
              <a:ext cx="1020" cy="4081"/>
              <a:chOff x="0" y="0"/>
              <a:chExt cx="1018" cy="4166"/>
            </a:xfrm>
          </p:grpSpPr>
          <p:grpSp>
            <p:nvGrpSpPr>
              <p:cNvPr id="19" name="Group 44"/>
              <p:cNvGrpSpPr>
                <a:grpSpLocks/>
              </p:cNvGrpSpPr>
              <p:nvPr/>
            </p:nvGrpSpPr>
            <p:grpSpPr bwMode="auto">
              <a:xfrm>
                <a:off x="0" y="233"/>
                <a:ext cx="941" cy="1134"/>
                <a:chOff x="0" y="0"/>
                <a:chExt cx="941" cy="1360"/>
              </a:xfrm>
            </p:grpSpPr>
            <p:grpSp>
              <p:nvGrpSpPr>
                <p:cNvPr id="20" name="Group 45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11" cy="1360"/>
                  <a:chOff x="0" y="0"/>
                  <a:chExt cx="411" cy="1360"/>
                </a:xfrm>
              </p:grpSpPr>
              <p:sp>
                <p:nvSpPr>
                  <p:cNvPr id="243758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3" y="0"/>
                    <a:ext cx="408" cy="1360"/>
                  </a:xfrm>
                  <a:prstGeom prst="rect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Font typeface="Arial" charset="0"/>
                      <a:buNone/>
                      <a:defRPr/>
                    </a:pPr>
                    <a:r>
                      <a:rPr lang="en-US" altLang="zh-CN">
                        <a:latin typeface="Times New Roman" pitchFamily="2" charset="0"/>
                        <a:ea typeface="宋体" charset="0"/>
                      </a:rPr>
                      <a:t>a</a:t>
                    </a:r>
                    <a:r>
                      <a:rPr lang="en-US" altLang="zh-CN" baseline="-25000">
                        <a:latin typeface="Times New Roman" pitchFamily="2" charset="0"/>
                        <a:ea typeface="宋体" charset="0"/>
                      </a:rPr>
                      <a:t>11</a:t>
                    </a:r>
                  </a:p>
                  <a:p>
                    <a:pPr>
                      <a:buFont typeface="Arial" charset="0"/>
                      <a:buNone/>
                      <a:defRPr/>
                    </a:pPr>
                    <a:r>
                      <a:rPr lang="en-US" altLang="zh-CN" baseline="-25000">
                        <a:latin typeface="Times New Roman" pitchFamily="2" charset="0"/>
                        <a:ea typeface="宋体" charset="0"/>
                      </a:rPr>
                      <a:t> </a:t>
                    </a:r>
                    <a:r>
                      <a:rPr lang="en-US" altLang="zh-CN">
                        <a:latin typeface="Times New Roman" pitchFamily="2" charset="0"/>
                        <a:ea typeface="宋体" charset="0"/>
                      </a:rPr>
                      <a:t>a</a:t>
                    </a:r>
                    <a:r>
                      <a:rPr lang="en-US" altLang="zh-CN" baseline="-25000">
                        <a:latin typeface="Times New Roman" pitchFamily="2" charset="0"/>
                        <a:ea typeface="宋体" charset="0"/>
                      </a:rPr>
                      <a:t>21 </a:t>
                    </a:r>
                  </a:p>
                  <a:p>
                    <a:pPr>
                      <a:buFont typeface="Arial" charset="0"/>
                      <a:buNone/>
                      <a:defRPr/>
                    </a:pPr>
                    <a:endParaRPr lang="en-US" altLang="zh-CN">
                      <a:latin typeface="Times New Roman" pitchFamily="2" charset="0"/>
                      <a:ea typeface="Arial Unicode MS" charset="0"/>
                    </a:endParaRPr>
                  </a:p>
                  <a:p>
                    <a:pPr>
                      <a:buFont typeface="Arial" charset="0"/>
                      <a:buNone/>
                      <a:defRPr/>
                    </a:pPr>
                    <a:r>
                      <a:rPr lang="en-US" altLang="zh-CN">
                        <a:latin typeface="Times New Roman" pitchFamily="2" charset="0"/>
                        <a:ea typeface="Arial Unicode MS" charset="0"/>
                      </a:rPr>
                      <a:t>… </a:t>
                    </a:r>
                  </a:p>
                  <a:p>
                    <a:pPr>
                      <a:buFont typeface="Arial" charset="0"/>
                      <a:buNone/>
                      <a:defRPr/>
                    </a:pPr>
                    <a:r>
                      <a:rPr lang="en-US" altLang="zh-CN">
                        <a:latin typeface="Times New Roman" pitchFamily="2" charset="0"/>
                        <a:ea typeface="宋体" charset="0"/>
                      </a:rPr>
                      <a:t>a</a:t>
                    </a:r>
                    <a:r>
                      <a:rPr lang="en-US" altLang="zh-CN" baseline="-25000">
                        <a:latin typeface="Times New Roman" pitchFamily="2" charset="0"/>
                        <a:ea typeface="宋体" charset="0"/>
                      </a:rPr>
                      <a:t>m1</a:t>
                    </a:r>
                  </a:p>
                </p:txBody>
              </p:sp>
              <p:sp>
                <p:nvSpPr>
                  <p:cNvPr id="243759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0" y="335"/>
                    <a:ext cx="408" cy="0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Times New Roman" pitchFamily="2" charset="0"/>
                      <a:ea typeface="宋体" charset="0"/>
                    </a:endParaRPr>
                  </a:p>
                </p:txBody>
              </p:sp>
              <p:sp>
                <p:nvSpPr>
                  <p:cNvPr id="243760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0" y="672"/>
                    <a:ext cx="408" cy="0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Times New Roman" pitchFamily="2" charset="0"/>
                      <a:ea typeface="宋体" charset="0"/>
                    </a:endParaRPr>
                  </a:p>
                </p:txBody>
              </p:sp>
              <p:sp>
                <p:nvSpPr>
                  <p:cNvPr id="243761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0" y="1018"/>
                    <a:ext cx="408" cy="0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Times New Roman" pitchFamily="2" charset="0"/>
                      <a:ea typeface="宋体" charset="0"/>
                    </a:endParaRPr>
                  </a:p>
                </p:txBody>
              </p:sp>
            </p:grpSp>
            <p:sp>
              <p:nvSpPr>
                <p:cNvPr id="243762" name="AutoShape 50"/>
                <p:cNvSpPr/>
                <p:nvPr/>
              </p:nvSpPr>
              <p:spPr bwMode="auto">
                <a:xfrm>
                  <a:off x="482" y="0"/>
                  <a:ext cx="113" cy="1349"/>
                </a:xfrm>
                <a:prstGeom prst="rightBrace">
                  <a:avLst>
                    <a:gd name="adj1" fmla="val 99484"/>
                    <a:gd name="adj2" fmla="val 50000"/>
                  </a:avLst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43763" name="Rectangle 51"/>
                <p:cNvSpPr>
                  <a:spLocks noChangeArrowheads="1"/>
                </p:cNvSpPr>
                <p:nvPr/>
              </p:nvSpPr>
              <p:spPr bwMode="auto">
                <a:xfrm>
                  <a:off x="624" y="287"/>
                  <a:ext cx="317" cy="7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zh-CN" altLang="en-US" b="1">
                      <a:latin typeface="Times New Roman" pitchFamily="2" charset="0"/>
                      <a:ea typeface="宋体" charset="0"/>
                    </a:rPr>
                    <a:t>第</a:t>
                  </a:r>
                </a:p>
                <a:p>
                  <a:pPr>
                    <a:buFont typeface="Arial" charset="0"/>
                    <a:buNone/>
                    <a:defRPr/>
                  </a:pPr>
                  <a:r>
                    <a:rPr lang="zh-CN" altLang="en-US" b="1">
                      <a:latin typeface="Times New Roman" pitchFamily="2" charset="0"/>
                      <a:ea typeface="宋体" charset="0"/>
                    </a:rPr>
                    <a:t> </a:t>
                  </a:r>
                  <a:r>
                    <a:rPr lang="en-US" altLang="zh-CN" b="1">
                      <a:latin typeface="Times New Roman" pitchFamily="2" charset="0"/>
                      <a:ea typeface="宋体" charset="0"/>
                    </a:rPr>
                    <a:t>1</a:t>
                  </a:r>
                </a:p>
                <a:p>
                  <a:pPr>
                    <a:buFont typeface="Arial" charset="0"/>
                    <a:buNone/>
                    <a:defRPr/>
                  </a:pPr>
                  <a:r>
                    <a:rPr lang="zh-CN" altLang="en-US" b="1">
                      <a:latin typeface="Times New Roman" pitchFamily="2" charset="0"/>
                      <a:ea typeface="宋体" charset="0"/>
                    </a:rPr>
                    <a:t>列</a:t>
                  </a:r>
                </a:p>
              </p:txBody>
            </p:sp>
          </p:grpSp>
          <p:grpSp>
            <p:nvGrpSpPr>
              <p:cNvPr id="21" name="Group 52"/>
              <p:cNvGrpSpPr>
                <a:grpSpLocks/>
              </p:cNvGrpSpPr>
              <p:nvPr/>
            </p:nvGrpSpPr>
            <p:grpSpPr bwMode="auto">
              <a:xfrm>
                <a:off x="0" y="1375"/>
                <a:ext cx="941" cy="1134"/>
                <a:chOff x="0" y="0"/>
                <a:chExt cx="941" cy="1360"/>
              </a:xfrm>
            </p:grpSpPr>
            <p:grpSp>
              <p:nvGrpSpPr>
                <p:cNvPr id="22" name="Group 5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11" cy="1360"/>
                  <a:chOff x="0" y="0"/>
                  <a:chExt cx="411" cy="1360"/>
                </a:xfrm>
              </p:grpSpPr>
              <p:sp>
                <p:nvSpPr>
                  <p:cNvPr id="243766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" y="0"/>
                    <a:ext cx="408" cy="1360"/>
                  </a:xfrm>
                  <a:prstGeom prst="rect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Font typeface="Arial" charset="0"/>
                      <a:buNone/>
                      <a:defRPr/>
                    </a:pPr>
                    <a:r>
                      <a:rPr lang="en-US" altLang="zh-CN">
                        <a:latin typeface="Times New Roman" pitchFamily="2" charset="0"/>
                        <a:ea typeface="宋体" charset="0"/>
                      </a:rPr>
                      <a:t>a</a:t>
                    </a:r>
                    <a:r>
                      <a:rPr lang="en-US" altLang="zh-CN" baseline="-25000">
                        <a:latin typeface="Times New Roman" pitchFamily="2" charset="0"/>
                        <a:ea typeface="宋体" charset="0"/>
                      </a:rPr>
                      <a:t>12</a:t>
                    </a:r>
                  </a:p>
                  <a:p>
                    <a:pPr>
                      <a:buFont typeface="Arial" charset="0"/>
                      <a:buNone/>
                      <a:defRPr/>
                    </a:pPr>
                    <a:r>
                      <a:rPr lang="en-US" altLang="zh-CN" baseline="-25000">
                        <a:latin typeface="Times New Roman" pitchFamily="2" charset="0"/>
                        <a:ea typeface="宋体" charset="0"/>
                      </a:rPr>
                      <a:t> </a:t>
                    </a:r>
                    <a:r>
                      <a:rPr lang="en-US" altLang="zh-CN">
                        <a:latin typeface="Times New Roman" pitchFamily="2" charset="0"/>
                        <a:ea typeface="宋体" charset="0"/>
                      </a:rPr>
                      <a:t>a</a:t>
                    </a:r>
                    <a:r>
                      <a:rPr lang="en-US" altLang="zh-CN" baseline="-25000">
                        <a:latin typeface="Times New Roman" pitchFamily="2" charset="0"/>
                        <a:ea typeface="宋体" charset="0"/>
                      </a:rPr>
                      <a:t>22 </a:t>
                    </a:r>
                  </a:p>
                  <a:p>
                    <a:pPr>
                      <a:buFont typeface="Arial" charset="0"/>
                      <a:buNone/>
                      <a:defRPr/>
                    </a:pPr>
                    <a:endParaRPr lang="en-US" altLang="zh-CN">
                      <a:latin typeface="Times New Roman" pitchFamily="2" charset="0"/>
                      <a:ea typeface="Arial Unicode MS" charset="0"/>
                    </a:endParaRPr>
                  </a:p>
                  <a:p>
                    <a:pPr>
                      <a:buFont typeface="Arial" charset="0"/>
                      <a:buNone/>
                      <a:defRPr/>
                    </a:pPr>
                    <a:r>
                      <a:rPr lang="en-US" altLang="zh-CN">
                        <a:latin typeface="Times New Roman" pitchFamily="2" charset="0"/>
                        <a:ea typeface="Arial Unicode MS" charset="0"/>
                      </a:rPr>
                      <a:t>… </a:t>
                    </a:r>
                  </a:p>
                  <a:p>
                    <a:pPr>
                      <a:buFont typeface="Arial" charset="0"/>
                      <a:buNone/>
                      <a:defRPr/>
                    </a:pPr>
                    <a:r>
                      <a:rPr lang="en-US" altLang="zh-CN">
                        <a:latin typeface="Times New Roman" pitchFamily="2" charset="0"/>
                        <a:ea typeface="宋体" charset="0"/>
                      </a:rPr>
                      <a:t>a</a:t>
                    </a:r>
                    <a:r>
                      <a:rPr lang="en-US" altLang="zh-CN" baseline="-25000">
                        <a:latin typeface="Times New Roman" pitchFamily="2" charset="0"/>
                        <a:ea typeface="宋体" charset="0"/>
                      </a:rPr>
                      <a:t>m2</a:t>
                    </a:r>
                  </a:p>
                </p:txBody>
              </p:sp>
              <p:sp>
                <p:nvSpPr>
                  <p:cNvPr id="243767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0" y="336"/>
                    <a:ext cx="408" cy="0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Times New Roman" pitchFamily="2" charset="0"/>
                      <a:ea typeface="宋体" charset="0"/>
                    </a:endParaRPr>
                  </a:p>
                </p:txBody>
              </p:sp>
              <p:sp>
                <p:nvSpPr>
                  <p:cNvPr id="243768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0" y="672"/>
                    <a:ext cx="408" cy="0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Times New Roman" pitchFamily="2" charset="0"/>
                      <a:ea typeface="宋体" charset="0"/>
                    </a:endParaRPr>
                  </a:p>
                </p:txBody>
              </p:sp>
              <p:sp>
                <p:nvSpPr>
                  <p:cNvPr id="243769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0" y="1019"/>
                    <a:ext cx="408" cy="0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Times New Roman" pitchFamily="2" charset="0"/>
                      <a:ea typeface="宋体" charset="0"/>
                    </a:endParaRPr>
                  </a:p>
                </p:txBody>
              </p:sp>
            </p:grpSp>
            <p:sp>
              <p:nvSpPr>
                <p:cNvPr id="243770" name="AutoShape 58"/>
                <p:cNvSpPr/>
                <p:nvPr/>
              </p:nvSpPr>
              <p:spPr bwMode="auto">
                <a:xfrm>
                  <a:off x="482" y="0"/>
                  <a:ext cx="113" cy="1349"/>
                </a:xfrm>
                <a:prstGeom prst="rightBrace">
                  <a:avLst>
                    <a:gd name="adj1" fmla="val 99484"/>
                    <a:gd name="adj2" fmla="val 50000"/>
                  </a:avLst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10" name="Rectangle 59"/>
                <p:cNvSpPr>
                  <a:spLocks noChangeArrowheads="1"/>
                </p:cNvSpPr>
                <p:nvPr/>
              </p:nvSpPr>
              <p:spPr bwMode="auto">
                <a:xfrm>
                  <a:off x="624" y="288"/>
                  <a:ext cx="317" cy="7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zh-CN" altLang="en-US" b="1">
                      <a:latin typeface="Times New Roman" pitchFamily="2" charset="0"/>
                      <a:ea typeface="宋体" charset="0"/>
                    </a:rPr>
                    <a:t>第</a:t>
                  </a:r>
                </a:p>
                <a:p>
                  <a:pPr>
                    <a:buFont typeface="Arial" charset="0"/>
                    <a:buNone/>
                    <a:defRPr/>
                  </a:pPr>
                  <a:r>
                    <a:rPr lang="zh-CN" altLang="en-US" b="1">
                      <a:latin typeface="Times New Roman" pitchFamily="2" charset="0"/>
                      <a:ea typeface="宋体" charset="0"/>
                    </a:rPr>
                    <a:t> </a:t>
                  </a:r>
                  <a:r>
                    <a:rPr lang="en-US" altLang="zh-CN" b="1">
                      <a:latin typeface="Times New Roman" pitchFamily="2" charset="0"/>
                      <a:ea typeface="宋体" charset="0"/>
                    </a:rPr>
                    <a:t>2</a:t>
                  </a:r>
                </a:p>
                <a:p>
                  <a:pPr>
                    <a:buFont typeface="Arial" charset="0"/>
                    <a:buNone/>
                    <a:defRPr/>
                  </a:pPr>
                  <a:r>
                    <a:rPr lang="zh-CN" altLang="en-US" b="1">
                      <a:latin typeface="Times New Roman" pitchFamily="2" charset="0"/>
                      <a:ea typeface="宋体" charset="0"/>
                    </a:rPr>
                    <a:t>列</a:t>
                  </a:r>
                </a:p>
              </p:txBody>
            </p:sp>
          </p:grpSp>
          <p:grpSp>
            <p:nvGrpSpPr>
              <p:cNvPr id="23" name="Group 60"/>
              <p:cNvGrpSpPr>
                <a:grpSpLocks/>
              </p:cNvGrpSpPr>
              <p:nvPr/>
            </p:nvGrpSpPr>
            <p:grpSpPr bwMode="auto">
              <a:xfrm>
                <a:off x="0" y="2805"/>
                <a:ext cx="941" cy="1135"/>
                <a:chOff x="0" y="0"/>
                <a:chExt cx="941" cy="1361"/>
              </a:xfrm>
            </p:grpSpPr>
            <p:grpSp>
              <p:nvGrpSpPr>
                <p:cNvPr id="24" name="Group 61"/>
                <p:cNvGrpSpPr>
                  <a:grpSpLocks/>
                </p:cNvGrpSpPr>
                <p:nvPr/>
              </p:nvGrpSpPr>
              <p:grpSpPr bwMode="auto">
                <a:xfrm>
                  <a:off x="0" y="1"/>
                  <a:ext cx="422" cy="1360"/>
                  <a:chOff x="0" y="1"/>
                  <a:chExt cx="422" cy="1360"/>
                </a:xfrm>
              </p:grpSpPr>
              <p:sp>
                <p:nvSpPr>
                  <p:cNvPr id="243774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14" y="1"/>
                    <a:ext cx="408" cy="1360"/>
                  </a:xfrm>
                  <a:prstGeom prst="rect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Font typeface="Arial" charset="0"/>
                      <a:buNone/>
                      <a:defRPr/>
                    </a:pPr>
                    <a:r>
                      <a:rPr lang="en-US" altLang="zh-CN" dirty="0" smtClean="0">
                        <a:latin typeface="Times New Roman" pitchFamily="2" charset="0"/>
                        <a:ea typeface="宋体" charset="0"/>
                      </a:rPr>
                      <a:t>a</a:t>
                    </a:r>
                    <a:r>
                      <a:rPr lang="en-US" altLang="zh-CN" baseline="-25000" dirty="0" smtClean="0">
                        <a:latin typeface="Times New Roman" pitchFamily="2" charset="0"/>
                        <a:ea typeface="宋体" charset="0"/>
                      </a:rPr>
                      <a:t>1n</a:t>
                    </a:r>
                    <a:endParaRPr lang="en-US" altLang="zh-CN" baseline="-25000" dirty="0">
                      <a:latin typeface="Times New Roman" pitchFamily="2" charset="0"/>
                      <a:ea typeface="宋体" charset="0"/>
                    </a:endParaRPr>
                  </a:p>
                  <a:p>
                    <a:pPr>
                      <a:buFont typeface="Arial" charset="0"/>
                      <a:buNone/>
                      <a:defRPr/>
                    </a:pPr>
                    <a:r>
                      <a:rPr lang="en-US" altLang="zh-CN" baseline="-25000" dirty="0">
                        <a:latin typeface="Times New Roman" pitchFamily="2" charset="0"/>
                        <a:ea typeface="宋体" charset="0"/>
                      </a:rPr>
                      <a:t> </a:t>
                    </a:r>
                    <a:r>
                      <a:rPr lang="en-US" altLang="zh-CN" dirty="0" smtClean="0">
                        <a:latin typeface="Times New Roman" pitchFamily="2" charset="0"/>
                        <a:ea typeface="宋体" charset="0"/>
                      </a:rPr>
                      <a:t>a</a:t>
                    </a:r>
                    <a:r>
                      <a:rPr lang="en-US" altLang="zh-CN" baseline="-25000" dirty="0" smtClean="0">
                        <a:latin typeface="Times New Roman" pitchFamily="2" charset="0"/>
                        <a:ea typeface="宋体" charset="0"/>
                      </a:rPr>
                      <a:t>2n </a:t>
                    </a:r>
                    <a:endParaRPr lang="en-US" altLang="zh-CN" baseline="-25000" dirty="0">
                      <a:latin typeface="Times New Roman" pitchFamily="2" charset="0"/>
                      <a:ea typeface="宋体" charset="0"/>
                    </a:endParaRPr>
                  </a:p>
                  <a:p>
                    <a:pPr>
                      <a:buFont typeface="Arial" charset="0"/>
                      <a:buNone/>
                      <a:defRPr/>
                    </a:pPr>
                    <a:endParaRPr lang="en-US" altLang="zh-CN" dirty="0">
                      <a:latin typeface="Times New Roman" pitchFamily="2" charset="0"/>
                      <a:ea typeface="Arial Unicode MS" charset="0"/>
                    </a:endParaRPr>
                  </a:p>
                  <a:p>
                    <a:pPr>
                      <a:buFont typeface="Arial" charset="0"/>
                      <a:buNone/>
                      <a:defRPr/>
                    </a:pPr>
                    <a:r>
                      <a:rPr lang="en-US" altLang="zh-CN" dirty="0">
                        <a:latin typeface="Times New Roman" pitchFamily="2" charset="0"/>
                        <a:ea typeface="Arial Unicode MS" charset="0"/>
                      </a:rPr>
                      <a:t>… </a:t>
                    </a:r>
                  </a:p>
                  <a:p>
                    <a:pPr>
                      <a:buFont typeface="Arial" charset="0"/>
                      <a:buNone/>
                      <a:defRPr/>
                    </a:pPr>
                    <a:r>
                      <a:rPr lang="en-US" altLang="zh-CN" dirty="0" err="1">
                        <a:latin typeface="Times New Roman" pitchFamily="2" charset="0"/>
                        <a:ea typeface="宋体" charset="0"/>
                      </a:rPr>
                      <a:t>a</a:t>
                    </a:r>
                    <a:r>
                      <a:rPr lang="en-US" altLang="zh-CN" baseline="-25000" dirty="0" err="1">
                        <a:latin typeface="Times New Roman" pitchFamily="2" charset="0"/>
                        <a:ea typeface="宋体" charset="0"/>
                      </a:rPr>
                      <a:t>mn</a:t>
                    </a:r>
                    <a:endParaRPr lang="en-US" altLang="zh-CN" baseline="-25000" dirty="0">
                      <a:latin typeface="Times New Roman" pitchFamily="2" charset="0"/>
                      <a:ea typeface="宋体" charset="0"/>
                    </a:endParaRPr>
                  </a:p>
                </p:txBody>
              </p:sp>
              <p:sp>
                <p:nvSpPr>
                  <p:cNvPr id="243775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0" y="336"/>
                    <a:ext cx="408" cy="0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Times New Roman" pitchFamily="2" charset="0"/>
                      <a:ea typeface="宋体" charset="0"/>
                    </a:endParaRPr>
                  </a:p>
                </p:txBody>
              </p:sp>
              <p:sp>
                <p:nvSpPr>
                  <p:cNvPr id="243776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0" y="672"/>
                    <a:ext cx="408" cy="0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Times New Roman" pitchFamily="2" charset="0"/>
                      <a:ea typeface="宋体" charset="0"/>
                    </a:endParaRPr>
                  </a:p>
                </p:txBody>
              </p:sp>
              <p:sp>
                <p:nvSpPr>
                  <p:cNvPr id="243777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0" y="1019"/>
                    <a:ext cx="408" cy="0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Times New Roman" pitchFamily="2" charset="0"/>
                      <a:ea typeface="宋体" charset="0"/>
                    </a:endParaRPr>
                  </a:p>
                </p:txBody>
              </p:sp>
            </p:grpSp>
            <p:sp>
              <p:nvSpPr>
                <p:cNvPr id="13" name="AutoShape 66"/>
                <p:cNvSpPr/>
                <p:nvPr/>
              </p:nvSpPr>
              <p:spPr bwMode="auto">
                <a:xfrm>
                  <a:off x="482" y="0"/>
                  <a:ext cx="113" cy="1349"/>
                </a:xfrm>
                <a:prstGeom prst="rightBrace">
                  <a:avLst>
                    <a:gd name="adj1" fmla="val 99484"/>
                    <a:gd name="adj2" fmla="val 50000"/>
                  </a:avLst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43779" name="Rectangle 67"/>
                <p:cNvSpPr>
                  <a:spLocks noChangeArrowheads="1"/>
                </p:cNvSpPr>
                <p:nvPr/>
              </p:nvSpPr>
              <p:spPr bwMode="auto">
                <a:xfrm>
                  <a:off x="624" y="288"/>
                  <a:ext cx="317" cy="7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zh-CN" altLang="en-US" b="1">
                      <a:latin typeface="Times New Roman" pitchFamily="2" charset="0"/>
                      <a:ea typeface="宋体" charset="0"/>
                    </a:rPr>
                    <a:t>第</a:t>
                  </a:r>
                </a:p>
                <a:p>
                  <a:pPr>
                    <a:buFont typeface="Arial" charset="0"/>
                    <a:buNone/>
                    <a:defRPr/>
                  </a:pPr>
                  <a:r>
                    <a:rPr lang="zh-CN" altLang="en-US" b="1">
                      <a:latin typeface="Times New Roman" pitchFamily="2" charset="0"/>
                      <a:ea typeface="宋体" charset="0"/>
                    </a:rPr>
                    <a:t> </a:t>
                  </a:r>
                  <a:r>
                    <a:rPr lang="en-US" altLang="zh-CN" b="1">
                      <a:latin typeface="Times New Roman" pitchFamily="2" charset="0"/>
                      <a:ea typeface="宋体" charset="0"/>
                    </a:rPr>
                    <a:t>n</a:t>
                  </a:r>
                </a:p>
                <a:p>
                  <a:pPr>
                    <a:buFont typeface="Arial" charset="0"/>
                    <a:buNone/>
                    <a:defRPr/>
                  </a:pPr>
                  <a:r>
                    <a:rPr lang="zh-CN" altLang="en-US" b="1">
                      <a:latin typeface="Times New Roman" pitchFamily="2" charset="0"/>
                      <a:ea typeface="宋体" charset="0"/>
                    </a:rPr>
                    <a:t>列</a:t>
                  </a:r>
                </a:p>
              </p:txBody>
            </p:sp>
          </p:grpSp>
          <p:grpSp>
            <p:nvGrpSpPr>
              <p:cNvPr id="25" name="Group 68"/>
              <p:cNvGrpSpPr>
                <a:grpSpLocks/>
              </p:cNvGrpSpPr>
              <p:nvPr/>
            </p:nvGrpSpPr>
            <p:grpSpPr bwMode="auto">
              <a:xfrm>
                <a:off x="10" y="2487"/>
                <a:ext cx="1008" cy="317"/>
                <a:chOff x="0" y="0"/>
                <a:chExt cx="1008" cy="376"/>
              </a:xfrm>
            </p:grpSpPr>
            <p:sp>
              <p:nvSpPr>
                <p:cNvPr id="243781" name="Rectangle 69"/>
                <p:cNvSpPr>
                  <a:spLocks noChangeArrowheads="1"/>
                </p:cNvSpPr>
                <p:nvPr/>
              </p:nvSpPr>
              <p:spPr bwMode="auto">
                <a:xfrm>
                  <a:off x="0" y="36"/>
                  <a:ext cx="408" cy="340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zh-CN" altLang="en-US" sz="2800">
                      <a:latin typeface="Times New Roman" pitchFamily="2" charset="0"/>
                      <a:ea typeface="Arial Unicode MS" charset="0"/>
                    </a:rPr>
                    <a:t>┆</a:t>
                  </a:r>
                </a:p>
              </p:txBody>
            </p:sp>
            <p:sp>
              <p:nvSpPr>
                <p:cNvPr id="243782" name="Rectangle 70"/>
                <p:cNvSpPr>
                  <a:spLocks noChangeArrowheads="1"/>
                </p:cNvSpPr>
                <p:nvPr/>
              </p:nvSpPr>
              <p:spPr bwMode="auto">
                <a:xfrm>
                  <a:off x="672" y="0"/>
                  <a:ext cx="336" cy="3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zh-CN" altLang="en-US" sz="2800">
                      <a:latin typeface="Times New Roman" pitchFamily="2" charset="0"/>
                      <a:ea typeface="Arial Unicode MS" charset="0"/>
                    </a:rPr>
                    <a:t>┆</a:t>
                  </a:r>
                </a:p>
              </p:txBody>
            </p:sp>
          </p:grpSp>
          <p:sp>
            <p:nvSpPr>
              <p:cNvPr id="243783" name="Rectangle 71"/>
              <p:cNvSpPr>
                <a:spLocks noChangeArrowheads="1"/>
              </p:cNvSpPr>
              <p:nvPr/>
            </p:nvSpPr>
            <p:spPr bwMode="auto">
              <a:xfrm>
                <a:off x="10" y="3939"/>
                <a:ext cx="408" cy="227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r>
                  <a:rPr lang="en-US" altLang="zh-CN" sz="2800">
                    <a:latin typeface="Times New Roman" pitchFamily="2" charset="0"/>
                    <a:ea typeface="Arial Unicode MS" charset="0"/>
                  </a:rPr>
                  <a:t>…</a:t>
                </a:r>
                <a:endParaRPr lang="en-US" altLang="zh-CN">
                  <a:latin typeface="Times New Roman" pitchFamily="2" charset="0"/>
                  <a:ea typeface="宋体" charset="0"/>
                </a:endParaRPr>
              </a:p>
            </p:txBody>
          </p:sp>
          <p:sp>
            <p:nvSpPr>
              <p:cNvPr id="243784" name="Rectangle 72"/>
              <p:cNvSpPr>
                <a:spLocks noChangeArrowheads="1"/>
              </p:cNvSpPr>
              <p:nvPr/>
            </p:nvSpPr>
            <p:spPr bwMode="auto">
              <a:xfrm>
                <a:off x="10" y="0"/>
                <a:ext cx="408" cy="227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r>
                  <a:rPr lang="en-US" altLang="zh-CN" sz="2800">
                    <a:latin typeface="Times New Roman" pitchFamily="2" charset="0"/>
                    <a:ea typeface="Arial Unicode MS" charset="0"/>
                  </a:rPr>
                  <a:t>…</a:t>
                </a:r>
                <a:endParaRPr lang="en-US" altLang="zh-CN">
                  <a:latin typeface="Times New Roman" pitchFamily="2" charset="0"/>
                  <a:ea typeface="宋体" charset="0"/>
                </a:endParaRPr>
              </a:p>
            </p:txBody>
          </p:sp>
        </p:grpSp>
      </p:grpSp>
      <p:sp>
        <p:nvSpPr>
          <p:cNvPr id="73" name="灯片编号占位符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173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/>
          </p:nvPr>
        </p:nvSpPr>
        <p:spPr>
          <a:xfrm>
            <a:off x="152400" y="179388"/>
            <a:ext cx="8812213" cy="6489700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   </a:t>
            </a:r>
            <a:r>
              <a:rPr lang="zh-CN" altLang="en-US" sz="2800" b="1" dirty="0">
                <a:latin typeface="宋体" pitchFamily="2" charset="-122"/>
              </a:rPr>
              <a:t>设有二维数组</a:t>
            </a:r>
            <a:r>
              <a:rPr lang="en-US" altLang="zh-CN" sz="2800" b="1" dirty="0"/>
              <a:t>A=(</a:t>
            </a:r>
            <a:r>
              <a:rPr lang="en-US" altLang="zh-CN" sz="2800" b="1" dirty="0" err="1"/>
              <a:t>a</a:t>
            </a:r>
            <a:r>
              <a:rPr lang="en-US" altLang="zh-CN" sz="2800" b="1" baseline="-25000" dirty="0" err="1"/>
              <a:t>ij</a:t>
            </a:r>
            <a:r>
              <a:rPr lang="en-US" altLang="zh-CN" sz="2800" b="1" dirty="0"/>
              <a:t>)</a:t>
            </a:r>
            <a:r>
              <a:rPr lang="en-US" altLang="zh-CN" sz="2800" b="1" baseline="-25000" dirty="0" err="1"/>
              <a:t>m</a:t>
            </a:r>
            <a:r>
              <a:rPr lang="en-US" altLang="zh-CN" sz="2800" b="1" baseline="-25000" dirty="0" err="1">
                <a:sym typeface="Symbol" pitchFamily="18" charset="2"/>
              </a:rPr>
              <a:t></a:t>
            </a:r>
            <a:r>
              <a:rPr lang="en-US" altLang="zh-CN" sz="2800" b="1" baseline="-25000" dirty="0" err="1"/>
              <a:t>n</a:t>
            </a:r>
            <a:r>
              <a:rPr lang="zh-CN" altLang="en-US" sz="2800" b="1" dirty="0">
                <a:latin typeface="宋体" pitchFamily="2" charset="-122"/>
              </a:rPr>
              <a:t>，若每个元素占用的存储单元数为</a:t>
            </a:r>
            <a:r>
              <a:rPr lang="en-US" altLang="zh-CN" sz="2800" b="1" i="1" dirty="0"/>
              <a:t>l</a:t>
            </a:r>
            <a:r>
              <a:rPr lang="en-US" altLang="zh-CN" sz="2800" b="1" dirty="0">
                <a:latin typeface="宋体" pitchFamily="2" charset="-122"/>
              </a:rPr>
              <a:t>(</a:t>
            </a:r>
            <a:r>
              <a:rPr lang="zh-CN" altLang="en-US" sz="2800" b="1" dirty="0">
                <a:latin typeface="宋体" pitchFamily="2" charset="-122"/>
              </a:rPr>
              <a:t>个</a:t>
            </a:r>
            <a:r>
              <a:rPr lang="en-US" altLang="zh-CN" sz="2800" b="1" dirty="0">
                <a:latin typeface="宋体" pitchFamily="2" charset="-122"/>
              </a:rPr>
              <a:t>)</a:t>
            </a:r>
            <a:r>
              <a:rPr lang="zh-CN" altLang="en-US" sz="2800" b="1" dirty="0">
                <a:latin typeface="宋体" pitchFamily="2" charset="-122"/>
              </a:rPr>
              <a:t>，</a:t>
            </a:r>
            <a:r>
              <a:rPr lang="en-US" altLang="zh-CN" sz="2800" b="1" dirty="0"/>
              <a:t>LOC[a</a:t>
            </a:r>
            <a:r>
              <a:rPr lang="en-US" altLang="zh-CN" sz="2800" b="1" baseline="-25000" dirty="0"/>
              <a:t>11</a:t>
            </a:r>
            <a:r>
              <a:rPr lang="en-US" altLang="zh-CN" sz="2800" b="1" dirty="0"/>
              <a:t>]</a:t>
            </a:r>
            <a:r>
              <a:rPr lang="zh-CN" altLang="en-US" sz="2800" b="1" dirty="0"/>
              <a:t>表示元素</a:t>
            </a:r>
            <a:r>
              <a:rPr lang="en-US" altLang="zh-CN" sz="2800" b="1" dirty="0"/>
              <a:t>a</a:t>
            </a:r>
            <a:r>
              <a:rPr lang="en-US" altLang="zh-CN" sz="2800" b="1" baseline="-25000" dirty="0"/>
              <a:t>11</a:t>
            </a:r>
            <a:r>
              <a:rPr lang="zh-CN" altLang="en-US" sz="2800" b="1" dirty="0"/>
              <a:t>的首地址</a:t>
            </a:r>
            <a:r>
              <a:rPr lang="zh-CN" altLang="en-US" sz="2800" b="1" dirty="0">
                <a:latin typeface="宋体" pitchFamily="2" charset="-122"/>
              </a:rPr>
              <a:t>，即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数组的</a:t>
            </a:r>
            <a:r>
              <a:rPr lang="zh-CN" altLang="en-US" sz="2800" b="1" dirty="0">
                <a:solidFill>
                  <a:srgbClr val="FF0000"/>
                </a:solidFill>
              </a:rPr>
              <a:t>首地址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。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dirty="0"/>
              <a:t>1</a:t>
            </a:r>
            <a:r>
              <a:rPr lang="en-US" altLang="zh-CN" b="1" dirty="0">
                <a:latin typeface="楷体_GB2312" pitchFamily="1" charset="-122"/>
              </a:rPr>
              <a:t>  </a:t>
            </a:r>
            <a:r>
              <a:rPr lang="zh-CN" altLang="en-US" b="1" dirty="0">
                <a:latin typeface="楷体_GB2312" pitchFamily="1" charset="-122"/>
              </a:rPr>
              <a:t>以</a:t>
            </a:r>
            <a:r>
              <a:rPr lang="zh-CN" altLang="en-US" b="1" dirty="0"/>
              <a:t>“</a:t>
            </a:r>
            <a:r>
              <a:rPr lang="zh-CN" altLang="en-US" b="1" dirty="0">
                <a:solidFill>
                  <a:schemeClr val="folHlink"/>
                </a:solidFill>
                <a:latin typeface="楷体_GB2312" pitchFamily="1" charset="-122"/>
              </a:rPr>
              <a:t>行优先顺序</a:t>
            </a:r>
            <a:r>
              <a:rPr lang="zh-CN" altLang="en-US" b="1" dirty="0"/>
              <a:t>”</a:t>
            </a:r>
            <a:r>
              <a:rPr lang="zh-CN" altLang="en-US" b="1" dirty="0">
                <a:latin typeface="楷体_GB2312" pitchFamily="1" charset="-122"/>
              </a:rPr>
              <a:t>存储</a:t>
            </a:r>
            <a:endParaRPr lang="zh-CN" altLang="en-US" b="1" dirty="0">
              <a:latin typeface="宋体" pitchFamily="2" charset="-122"/>
            </a:endParaRPr>
          </a:p>
          <a:p>
            <a:pPr marL="53340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latin typeface="宋体" pitchFamily="2" charset="-122"/>
              </a:rPr>
              <a:t>⑴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行中的每个元素对应的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首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地址是：</a:t>
            </a:r>
          </a:p>
          <a:p>
            <a:pPr marL="10795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/>
              <a:t> </a:t>
            </a:r>
            <a:r>
              <a:rPr lang="en-US" altLang="zh-CN" sz="2800" b="1" dirty="0"/>
              <a:t>LOC[a</a:t>
            </a:r>
            <a:r>
              <a:rPr lang="en-US" altLang="zh-CN" sz="2800" b="1" baseline="-25000" dirty="0"/>
              <a:t>1j</a:t>
            </a:r>
            <a:r>
              <a:rPr lang="en-US" altLang="zh-CN" sz="2800" b="1" dirty="0"/>
              <a:t>]=LOC[a</a:t>
            </a:r>
            <a:r>
              <a:rPr lang="en-US" altLang="zh-CN" sz="2800" b="1" baseline="-25000" dirty="0"/>
              <a:t>11</a:t>
            </a:r>
            <a:r>
              <a:rPr lang="en-US" altLang="zh-CN" sz="2800" b="1" dirty="0"/>
              <a:t>]+(j-1)</a:t>
            </a:r>
            <a:r>
              <a:rPr lang="en-US" altLang="zh-CN" sz="2800" b="1" dirty="0">
                <a:sym typeface="Symbol" pitchFamily="18" charset="2"/>
              </a:rPr>
              <a:t></a:t>
            </a:r>
            <a:r>
              <a:rPr lang="en-US" altLang="zh-CN" sz="2800" b="1" i="1" dirty="0"/>
              <a:t>l        </a:t>
            </a:r>
            <a:r>
              <a:rPr lang="en-US" altLang="zh-CN" sz="2800" b="1" dirty="0"/>
              <a:t>j=1,2,</a:t>
            </a:r>
            <a:r>
              <a:rPr lang="en-US" altLang="zh-CN" sz="2800" b="1" baseline="-25000" dirty="0"/>
              <a:t> </a:t>
            </a:r>
            <a:r>
              <a:rPr lang="en-US" altLang="zh-CN" sz="2800" b="1" dirty="0">
                <a:ea typeface="Arial Unicode MS" pitchFamily="34" charset="-122"/>
                <a:cs typeface="Arial Unicode MS" pitchFamily="34" charset="-122"/>
              </a:rPr>
              <a:t>…</a:t>
            </a:r>
            <a:r>
              <a:rPr lang="en-US" altLang="zh-CN" sz="2800" b="1" dirty="0"/>
              <a:t>,n</a:t>
            </a:r>
          </a:p>
          <a:p>
            <a:pPr marL="53340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dirty="0"/>
              <a:t>(2) 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行中的每个元素对应的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首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地址是：</a:t>
            </a:r>
          </a:p>
          <a:p>
            <a:pPr marL="53340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/>
              <a:t>       </a:t>
            </a:r>
            <a:r>
              <a:rPr lang="en-US" altLang="zh-CN" b="1" dirty="0"/>
              <a:t>LOC[a</a:t>
            </a:r>
            <a:r>
              <a:rPr lang="en-US" altLang="zh-CN" b="1" baseline="-25000" dirty="0"/>
              <a:t>2j</a:t>
            </a:r>
            <a:r>
              <a:rPr lang="en-US" altLang="zh-CN" b="1" dirty="0"/>
              <a:t>]=LOC[a</a:t>
            </a:r>
            <a:r>
              <a:rPr lang="en-US" altLang="zh-CN" b="1" baseline="-25000" dirty="0"/>
              <a:t>11</a:t>
            </a:r>
            <a:r>
              <a:rPr lang="en-US" altLang="zh-CN" b="1" dirty="0"/>
              <a:t>]+</a:t>
            </a:r>
            <a:r>
              <a:rPr lang="en-US" altLang="zh-CN" b="1" dirty="0" err="1"/>
              <a:t>n</a:t>
            </a:r>
            <a:r>
              <a:rPr lang="en-US" altLang="zh-CN" b="1" dirty="0" err="1">
                <a:sym typeface="Symbol" pitchFamily="18" charset="2"/>
              </a:rPr>
              <a:t></a:t>
            </a:r>
            <a:r>
              <a:rPr lang="en-US" altLang="zh-CN" b="1" i="1" dirty="0" err="1"/>
              <a:t>l</a:t>
            </a:r>
            <a:r>
              <a:rPr lang="en-US" altLang="zh-CN" b="1" i="1" dirty="0"/>
              <a:t> </a:t>
            </a:r>
            <a:r>
              <a:rPr lang="en-US" altLang="zh-CN" b="1" dirty="0"/>
              <a:t>+(j-1)</a:t>
            </a:r>
            <a:r>
              <a:rPr lang="en-US" altLang="zh-CN" b="1" dirty="0">
                <a:sym typeface="Symbol" pitchFamily="18" charset="2"/>
              </a:rPr>
              <a:t></a:t>
            </a:r>
            <a:r>
              <a:rPr lang="en-US" altLang="zh-CN" b="1" i="1" dirty="0"/>
              <a:t>l      </a:t>
            </a:r>
            <a:r>
              <a:rPr lang="en-US" altLang="zh-CN" b="1" dirty="0"/>
              <a:t>j=1,2,</a:t>
            </a:r>
            <a:r>
              <a:rPr lang="en-US" altLang="zh-CN" b="1" baseline="-25000" dirty="0"/>
              <a:t> </a:t>
            </a:r>
            <a:r>
              <a:rPr lang="en-US" altLang="zh-CN" b="1" dirty="0">
                <a:ea typeface="Arial Unicode MS" pitchFamily="34" charset="-122"/>
                <a:cs typeface="Arial Unicode MS" pitchFamily="34" charset="-122"/>
              </a:rPr>
              <a:t>…</a:t>
            </a:r>
            <a:r>
              <a:rPr lang="en-US" altLang="zh-CN" b="1" dirty="0"/>
              <a:t>,n</a:t>
            </a:r>
          </a:p>
          <a:p>
            <a:pPr marL="53340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dirty="0">
                <a:ea typeface="Arial Unicode MS" pitchFamily="34" charset="-122"/>
                <a:cs typeface="Arial Unicode MS" pitchFamily="34" charset="-122"/>
              </a:rPr>
              <a:t>        … … …</a:t>
            </a:r>
            <a:endParaRPr lang="en-US" altLang="zh-CN" b="1" dirty="0"/>
          </a:p>
          <a:p>
            <a:pPr marL="53340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dirty="0">
                <a:latin typeface="宋体" pitchFamily="2" charset="-122"/>
              </a:rPr>
              <a:t>⑶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m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行中的每个元素对应的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首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地址是：</a:t>
            </a:r>
          </a:p>
          <a:p>
            <a:pPr marL="10795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/>
              <a:t>LOC[</a:t>
            </a:r>
            <a:r>
              <a:rPr lang="en-US" altLang="zh-CN" sz="2800" b="1" dirty="0" err="1"/>
              <a:t>a</a:t>
            </a:r>
            <a:r>
              <a:rPr lang="en-US" altLang="zh-CN" sz="2800" b="1" baseline="-25000" dirty="0" err="1"/>
              <a:t>mj</a:t>
            </a:r>
            <a:r>
              <a:rPr lang="en-US" altLang="zh-CN" sz="2800" b="1" dirty="0"/>
              <a:t>]=LOC[a</a:t>
            </a:r>
            <a:r>
              <a:rPr lang="en-US" altLang="zh-CN" sz="2800" b="1" baseline="-25000" dirty="0"/>
              <a:t>11</a:t>
            </a:r>
            <a:r>
              <a:rPr lang="en-US" altLang="zh-CN" sz="2800" b="1" dirty="0"/>
              <a:t>]+(m-1)</a:t>
            </a:r>
            <a:r>
              <a:rPr lang="en-US" altLang="zh-CN" sz="2800" b="1" dirty="0">
                <a:sym typeface="Symbol" pitchFamily="18" charset="2"/>
              </a:rPr>
              <a:t></a:t>
            </a:r>
            <a:r>
              <a:rPr lang="en-US" altLang="zh-CN" sz="2800" b="1" dirty="0" err="1"/>
              <a:t>n</a:t>
            </a:r>
            <a:r>
              <a:rPr lang="en-US" altLang="zh-CN" sz="2800" b="1" dirty="0" err="1">
                <a:sym typeface="Symbol" pitchFamily="18" charset="2"/>
              </a:rPr>
              <a:t></a:t>
            </a:r>
            <a:r>
              <a:rPr lang="en-US" altLang="zh-CN" sz="2800" b="1" i="1" dirty="0" err="1"/>
              <a:t>l</a:t>
            </a:r>
            <a:r>
              <a:rPr lang="en-US" altLang="zh-CN" sz="2800" b="1" i="1" dirty="0"/>
              <a:t> </a:t>
            </a:r>
            <a:r>
              <a:rPr lang="en-US" altLang="zh-CN" sz="2800" b="1" dirty="0"/>
              <a:t>+(j-1)</a:t>
            </a:r>
            <a:r>
              <a:rPr lang="en-US" altLang="zh-CN" sz="2800" b="1" dirty="0">
                <a:sym typeface="Symbol" pitchFamily="18" charset="2"/>
              </a:rPr>
              <a:t></a:t>
            </a:r>
            <a:r>
              <a:rPr lang="en-US" altLang="zh-CN" sz="2800" b="1" i="1" dirty="0"/>
              <a:t>l     </a:t>
            </a:r>
            <a:r>
              <a:rPr lang="en-US" altLang="zh-CN" sz="2800" b="1" dirty="0"/>
              <a:t>j=1,2,</a:t>
            </a:r>
            <a:r>
              <a:rPr lang="en-US" altLang="zh-CN" sz="2800" b="1" baseline="-25000" dirty="0"/>
              <a:t> </a:t>
            </a:r>
            <a:r>
              <a:rPr lang="en-US" altLang="zh-CN" sz="2800" b="1" dirty="0">
                <a:ea typeface="Arial Unicode MS" pitchFamily="34" charset="-122"/>
                <a:cs typeface="Arial Unicode MS" pitchFamily="34" charset="-122"/>
              </a:rPr>
              <a:t>…</a:t>
            </a:r>
            <a:r>
              <a:rPr lang="en-US" altLang="zh-CN" sz="2800" b="1" dirty="0"/>
              <a:t>,n</a:t>
            </a:r>
            <a:r>
              <a:rPr lang="en-US" altLang="zh-CN" sz="2000" b="1" dirty="0"/>
              <a:t>    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174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/>
          </p:nvPr>
        </p:nvSpPr>
        <p:spPr>
          <a:xfrm>
            <a:off x="76200" y="836712"/>
            <a:ext cx="8991600" cy="5381642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/>
              <a:t>       由此可知</a:t>
            </a:r>
            <a:r>
              <a:rPr lang="zh-CN" altLang="en-US" sz="2800" b="1" dirty="0">
                <a:latin typeface="宋体" pitchFamily="2" charset="-122"/>
              </a:rPr>
              <a:t>，二维数组中</a:t>
            </a:r>
            <a:r>
              <a:rPr lang="zh-CN" altLang="en-US" sz="2800" b="1" dirty="0">
                <a:solidFill>
                  <a:schemeClr val="folHlink"/>
                </a:solidFill>
                <a:latin typeface="宋体" pitchFamily="2" charset="-122"/>
              </a:rPr>
              <a:t>任一元素</a:t>
            </a:r>
            <a:r>
              <a:rPr lang="en-US" altLang="zh-CN" sz="2800" b="1" dirty="0" err="1">
                <a:solidFill>
                  <a:schemeClr val="folHlink"/>
                </a:solidFill>
              </a:rPr>
              <a:t>a</a:t>
            </a:r>
            <a:r>
              <a:rPr lang="en-US" altLang="zh-CN" sz="2800" b="1" baseline="-25000" dirty="0" err="1">
                <a:solidFill>
                  <a:schemeClr val="folHlink"/>
                </a:solidFill>
              </a:rPr>
              <a:t>ij</a:t>
            </a:r>
            <a:r>
              <a:rPr lang="zh-CN" altLang="en-US" sz="2800" b="1" dirty="0">
                <a:solidFill>
                  <a:schemeClr val="folHlink"/>
                </a:solidFill>
                <a:latin typeface="宋体" pitchFamily="2" charset="-122"/>
              </a:rPr>
              <a:t>的</a:t>
            </a:r>
            <a:r>
              <a:rPr lang="en-US" altLang="zh-CN" sz="2800" b="1" dirty="0">
                <a:solidFill>
                  <a:schemeClr val="folHlink"/>
                </a:solidFill>
                <a:latin typeface="宋体" pitchFamily="2" charset="-122"/>
              </a:rPr>
              <a:t>(</a:t>
            </a:r>
            <a:r>
              <a:rPr lang="zh-CN" altLang="en-US" sz="2800" b="1" dirty="0">
                <a:solidFill>
                  <a:schemeClr val="folHlink"/>
                </a:solidFill>
                <a:latin typeface="宋体" pitchFamily="2" charset="-122"/>
              </a:rPr>
              <a:t>首</a:t>
            </a:r>
            <a:r>
              <a:rPr lang="en-US" altLang="zh-CN" sz="2800" b="1" dirty="0">
                <a:solidFill>
                  <a:schemeClr val="folHlink"/>
                </a:solidFill>
                <a:latin typeface="宋体" pitchFamily="2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宋体" pitchFamily="2" charset="-122"/>
              </a:rPr>
              <a:t>地址</a:t>
            </a:r>
            <a:r>
              <a:rPr lang="zh-CN" altLang="en-US" sz="2800" b="1" dirty="0">
                <a:latin typeface="宋体" pitchFamily="2" charset="-122"/>
              </a:rPr>
              <a:t>是：</a:t>
            </a:r>
          </a:p>
          <a:p>
            <a:pPr marL="53340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dirty="0"/>
              <a:t>LOC[</a:t>
            </a:r>
            <a:r>
              <a:rPr lang="en-US" altLang="zh-CN" b="1" dirty="0" err="1"/>
              <a:t>a</a:t>
            </a:r>
            <a:r>
              <a:rPr lang="en-US" altLang="zh-CN" b="1" baseline="-25000" dirty="0" err="1"/>
              <a:t>ij</a:t>
            </a:r>
            <a:r>
              <a:rPr lang="en-US" altLang="zh-CN" b="1" dirty="0"/>
              <a:t>]=LOC[a</a:t>
            </a:r>
            <a:r>
              <a:rPr lang="en-US" altLang="zh-CN" b="1" baseline="-25000" dirty="0"/>
              <a:t>11</a:t>
            </a:r>
            <a:r>
              <a:rPr lang="en-US" altLang="zh-CN" b="1" dirty="0"/>
              <a:t>]+[(i-1)</a:t>
            </a:r>
            <a:r>
              <a:rPr lang="en-US" altLang="zh-CN" b="1" dirty="0">
                <a:sym typeface="Symbol" pitchFamily="18" charset="2"/>
              </a:rPr>
              <a:t></a:t>
            </a:r>
            <a:r>
              <a:rPr lang="en-US" altLang="zh-CN" b="1" dirty="0"/>
              <a:t>n</a:t>
            </a:r>
            <a:r>
              <a:rPr lang="en-US" altLang="zh-CN" b="1" i="1" dirty="0"/>
              <a:t> </a:t>
            </a:r>
            <a:r>
              <a:rPr lang="en-US" altLang="zh-CN" b="1" dirty="0"/>
              <a:t>+(j-1)]</a:t>
            </a:r>
            <a:r>
              <a:rPr lang="en-US" altLang="zh-CN" b="1" dirty="0">
                <a:sym typeface="Symbol" pitchFamily="18" charset="2"/>
              </a:rPr>
              <a:t></a:t>
            </a:r>
            <a:r>
              <a:rPr lang="en-US" altLang="zh-CN" b="1" i="1" dirty="0"/>
              <a:t>l </a:t>
            </a:r>
            <a:r>
              <a:rPr lang="en-US" altLang="zh-CN" b="1" dirty="0"/>
              <a:t>         (5-1)</a:t>
            </a:r>
          </a:p>
          <a:p>
            <a:pPr marL="53340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=1,2,</a:t>
            </a:r>
            <a:r>
              <a:rPr lang="en-US" altLang="zh-CN" b="1" baseline="-25000" dirty="0"/>
              <a:t> </a:t>
            </a:r>
            <a:r>
              <a:rPr lang="en-US" altLang="zh-CN" b="1" dirty="0">
                <a:ea typeface="Arial Unicode MS" pitchFamily="34" charset="-122"/>
                <a:cs typeface="Arial Unicode MS" pitchFamily="34" charset="-122"/>
              </a:rPr>
              <a:t>…</a:t>
            </a:r>
            <a:r>
              <a:rPr lang="en-US" altLang="zh-CN" b="1" dirty="0"/>
              <a:t>,m    j=1,2,</a:t>
            </a:r>
            <a:r>
              <a:rPr lang="en-US" altLang="zh-CN" b="1" baseline="-25000" dirty="0"/>
              <a:t> </a:t>
            </a:r>
            <a:r>
              <a:rPr lang="en-US" altLang="zh-CN" b="1" dirty="0">
                <a:ea typeface="Arial Unicode MS" pitchFamily="34" charset="-122"/>
                <a:cs typeface="Arial Unicode MS" pitchFamily="34" charset="-122"/>
              </a:rPr>
              <a:t>…</a:t>
            </a:r>
            <a:r>
              <a:rPr lang="en-US" altLang="zh-CN" b="1" dirty="0"/>
              <a:t>,n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/>
              <a:t>       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/>
              <a:t>      根据</a:t>
            </a:r>
            <a:r>
              <a:rPr lang="en-US" altLang="zh-CN" sz="2800" b="1" dirty="0"/>
              <a:t>(5-1)</a:t>
            </a:r>
            <a:r>
              <a:rPr lang="zh-CN" altLang="en-US" sz="2800" b="1" dirty="0"/>
              <a:t>式</a:t>
            </a:r>
            <a:r>
              <a:rPr lang="zh-CN" altLang="en-US" sz="2800" b="1" dirty="0">
                <a:latin typeface="宋体" pitchFamily="2" charset="-122"/>
              </a:rPr>
              <a:t>，对于三维数组</a:t>
            </a:r>
            <a:r>
              <a:rPr lang="en-US" altLang="zh-CN" sz="2800" b="1" dirty="0"/>
              <a:t>A=(</a:t>
            </a:r>
            <a:r>
              <a:rPr lang="en-US" altLang="zh-CN" sz="2800" b="1" dirty="0" err="1"/>
              <a:t>a</a:t>
            </a:r>
            <a:r>
              <a:rPr lang="en-US" altLang="zh-CN" sz="2800" b="1" baseline="-18000" dirty="0" err="1"/>
              <a:t>ijk</a:t>
            </a:r>
            <a:r>
              <a:rPr lang="en-US" altLang="zh-CN" sz="2800" b="1" dirty="0"/>
              <a:t>)</a:t>
            </a:r>
            <a:r>
              <a:rPr lang="en-US" altLang="zh-CN" sz="2800" b="1" baseline="-25000" dirty="0" err="1"/>
              <a:t>m</a:t>
            </a:r>
            <a:r>
              <a:rPr lang="en-US" altLang="zh-CN" sz="2800" b="1" baseline="-25000" dirty="0" err="1">
                <a:sym typeface="Symbol" pitchFamily="18" charset="2"/>
              </a:rPr>
              <a:t></a:t>
            </a:r>
            <a:r>
              <a:rPr lang="en-US" altLang="zh-CN" sz="2800" b="1" baseline="-25000" dirty="0" err="1"/>
              <a:t>n</a:t>
            </a:r>
            <a:r>
              <a:rPr lang="en-US" altLang="zh-CN" sz="2800" b="1" baseline="-25000" dirty="0" err="1">
                <a:sym typeface="Symbol" pitchFamily="18" charset="2"/>
              </a:rPr>
              <a:t></a:t>
            </a:r>
            <a:r>
              <a:rPr lang="en-US" altLang="zh-CN" sz="2800" b="1" baseline="-25000" dirty="0" err="1"/>
              <a:t>p</a:t>
            </a:r>
            <a:r>
              <a:rPr lang="zh-CN" altLang="en-US" sz="2800" b="1" dirty="0">
                <a:latin typeface="宋体" pitchFamily="2" charset="-122"/>
              </a:rPr>
              <a:t>，若每个元素占用的存储单元数为</a:t>
            </a:r>
            <a:r>
              <a:rPr lang="en-US" altLang="zh-CN" sz="2800" b="1" i="1" dirty="0"/>
              <a:t>l</a:t>
            </a:r>
            <a:r>
              <a:rPr lang="en-US" altLang="zh-CN" sz="2800" b="1" dirty="0">
                <a:latin typeface="宋体" pitchFamily="2" charset="-122"/>
              </a:rPr>
              <a:t>(</a:t>
            </a:r>
            <a:r>
              <a:rPr lang="zh-CN" altLang="en-US" sz="2800" b="1" dirty="0">
                <a:latin typeface="宋体" pitchFamily="2" charset="-122"/>
              </a:rPr>
              <a:t>个</a:t>
            </a:r>
            <a:r>
              <a:rPr lang="en-US" altLang="zh-CN" sz="2800" b="1" dirty="0">
                <a:latin typeface="宋体" pitchFamily="2" charset="-122"/>
              </a:rPr>
              <a:t>)</a:t>
            </a:r>
            <a:r>
              <a:rPr lang="zh-CN" altLang="en-US" sz="2800" b="1" dirty="0">
                <a:latin typeface="宋体" pitchFamily="2" charset="-122"/>
              </a:rPr>
              <a:t>，</a:t>
            </a:r>
            <a:r>
              <a:rPr lang="en-US" altLang="zh-CN" sz="2800" b="1" dirty="0"/>
              <a:t>LOC[a</a:t>
            </a:r>
            <a:r>
              <a:rPr lang="en-US" altLang="zh-CN" sz="2800" b="1" baseline="-25000" dirty="0"/>
              <a:t>111</a:t>
            </a:r>
            <a:r>
              <a:rPr lang="en-US" altLang="zh-CN" sz="2800" b="1" dirty="0"/>
              <a:t>]</a:t>
            </a:r>
            <a:r>
              <a:rPr lang="zh-CN" altLang="en-US" sz="2800" b="1" dirty="0"/>
              <a:t>表示元素</a:t>
            </a:r>
            <a:r>
              <a:rPr lang="en-US" altLang="zh-CN" sz="2800" b="1" dirty="0"/>
              <a:t>a</a:t>
            </a:r>
            <a:r>
              <a:rPr lang="en-US" altLang="zh-CN" sz="2800" b="1" baseline="-25000" dirty="0"/>
              <a:t>111</a:t>
            </a:r>
            <a:r>
              <a:rPr lang="zh-CN" altLang="en-US" sz="2800" b="1" dirty="0"/>
              <a:t>的首地址</a:t>
            </a:r>
            <a:r>
              <a:rPr lang="zh-CN" altLang="en-US" sz="2800" b="1" dirty="0">
                <a:latin typeface="宋体" pitchFamily="2" charset="-122"/>
              </a:rPr>
              <a:t>，即</a:t>
            </a:r>
            <a:r>
              <a:rPr lang="zh-CN" altLang="en-US" sz="2800" b="1" dirty="0">
                <a:solidFill>
                  <a:schemeClr val="accent1"/>
                </a:solidFill>
                <a:latin typeface="宋体" pitchFamily="2" charset="-122"/>
              </a:rPr>
              <a:t>数组的</a:t>
            </a:r>
            <a:r>
              <a:rPr lang="zh-CN" altLang="en-US" sz="2800" b="1" dirty="0">
                <a:solidFill>
                  <a:schemeClr val="accent1"/>
                </a:solidFill>
              </a:rPr>
              <a:t>首地址</a:t>
            </a:r>
            <a:r>
              <a:rPr lang="zh-CN" altLang="en-US" sz="2800" b="1" dirty="0">
                <a:latin typeface="宋体" pitchFamily="2" charset="-122"/>
              </a:rPr>
              <a:t>。</a:t>
            </a:r>
            <a:r>
              <a:rPr lang="zh-CN" altLang="en-US" sz="2800" b="1" dirty="0">
                <a:latin typeface="楷体_GB2312" pitchFamily="1" charset="-122"/>
              </a:rPr>
              <a:t>以</a:t>
            </a:r>
            <a:r>
              <a:rPr lang="zh-CN" altLang="en-US" sz="2800" b="1" dirty="0"/>
              <a:t>“</a:t>
            </a:r>
            <a:r>
              <a:rPr lang="zh-CN" altLang="en-US" sz="2800" b="1" dirty="0">
                <a:solidFill>
                  <a:schemeClr val="folHlink"/>
                </a:solidFill>
                <a:latin typeface="楷体_GB2312" pitchFamily="1" charset="-122"/>
              </a:rPr>
              <a:t>行优先顺序</a:t>
            </a:r>
            <a:r>
              <a:rPr lang="zh-CN" altLang="en-US" sz="2800" b="1" dirty="0"/>
              <a:t>”</a:t>
            </a:r>
            <a:r>
              <a:rPr lang="zh-CN" altLang="en-US" sz="2800" b="1" dirty="0">
                <a:latin typeface="楷体_GB2312" pitchFamily="1" charset="-122"/>
              </a:rPr>
              <a:t>存储在内存中</a:t>
            </a:r>
            <a:r>
              <a:rPr lang="zh-CN" altLang="en-US" sz="2800" b="1" dirty="0">
                <a:latin typeface="宋体" pitchFamily="2" charset="-122"/>
              </a:rPr>
              <a:t>。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宋体" pitchFamily="2" charset="-122"/>
              </a:rPr>
              <a:t>    三维数组中任一元素</a:t>
            </a:r>
            <a:r>
              <a:rPr lang="en-US" altLang="zh-CN" sz="2800" b="1" dirty="0" err="1"/>
              <a:t>a</a:t>
            </a:r>
            <a:r>
              <a:rPr lang="en-US" altLang="zh-CN" sz="2800" b="1" baseline="-25000" dirty="0" err="1"/>
              <a:t>ijk</a:t>
            </a:r>
            <a:r>
              <a:rPr lang="zh-CN" altLang="en-US" sz="2800" b="1" dirty="0">
                <a:latin typeface="宋体" pitchFamily="2" charset="-122"/>
              </a:rPr>
              <a:t>的</a:t>
            </a:r>
            <a:r>
              <a:rPr lang="en-US" altLang="zh-CN" sz="2800" b="1" dirty="0">
                <a:latin typeface="宋体" pitchFamily="2" charset="-122"/>
              </a:rPr>
              <a:t>(</a:t>
            </a:r>
            <a:r>
              <a:rPr lang="zh-CN" altLang="en-US" sz="2800" b="1" dirty="0">
                <a:latin typeface="宋体" pitchFamily="2" charset="-122"/>
              </a:rPr>
              <a:t>首</a:t>
            </a:r>
            <a:r>
              <a:rPr lang="en-US" altLang="zh-CN" sz="2800" b="1" dirty="0">
                <a:latin typeface="宋体" pitchFamily="2" charset="-122"/>
              </a:rPr>
              <a:t>)</a:t>
            </a:r>
            <a:r>
              <a:rPr lang="zh-CN" altLang="en-US" sz="2800" b="1" dirty="0">
                <a:latin typeface="宋体" pitchFamily="2" charset="-122"/>
              </a:rPr>
              <a:t>地址是：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/>
              <a:t> </a:t>
            </a:r>
            <a:r>
              <a:rPr lang="en-US" altLang="zh-CN" sz="2800" b="1" dirty="0"/>
              <a:t>LOC(</a:t>
            </a:r>
            <a:r>
              <a:rPr lang="en-US" altLang="zh-CN" sz="2800" b="1" dirty="0" err="1"/>
              <a:t>a</a:t>
            </a:r>
            <a:r>
              <a:rPr lang="en-US" altLang="zh-CN" sz="2800" b="1" baseline="-20000" dirty="0" err="1"/>
              <a:t>ijk</a:t>
            </a:r>
            <a:r>
              <a:rPr lang="en-US" altLang="zh-CN" sz="2800" b="1" dirty="0"/>
              <a:t>)=LOC[a</a:t>
            </a:r>
            <a:r>
              <a:rPr lang="en-US" altLang="zh-CN" sz="2800" b="1" baseline="-20000" dirty="0"/>
              <a:t>111</a:t>
            </a:r>
            <a:r>
              <a:rPr lang="en-US" altLang="zh-CN" sz="2800" b="1" dirty="0"/>
              <a:t>]+[(i-1)</a:t>
            </a:r>
            <a:r>
              <a:rPr lang="en-US" altLang="zh-CN" sz="2800" b="1" dirty="0">
                <a:sym typeface="Symbol" pitchFamily="18" charset="2"/>
              </a:rPr>
              <a:t></a:t>
            </a:r>
            <a:r>
              <a:rPr lang="en-US" altLang="zh-CN" sz="2800" b="1" dirty="0" err="1"/>
              <a:t>n</a:t>
            </a:r>
            <a:r>
              <a:rPr lang="en-US" altLang="zh-CN" sz="2800" b="1" dirty="0" err="1">
                <a:sym typeface="Symbol" pitchFamily="18" charset="2"/>
              </a:rPr>
              <a:t></a:t>
            </a:r>
            <a:r>
              <a:rPr lang="en-US" altLang="zh-CN" sz="2800" b="1" dirty="0" err="1"/>
              <a:t>p</a:t>
            </a:r>
            <a:r>
              <a:rPr lang="en-US" altLang="zh-CN" sz="2800" b="1" dirty="0"/>
              <a:t>+(j-1)</a:t>
            </a:r>
            <a:r>
              <a:rPr lang="en-US" altLang="zh-CN" sz="2800" b="1" dirty="0">
                <a:sym typeface="Symbol" pitchFamily="18" charset="2"/>
              </a:rPr>
              <a:t></a:t>
            </a:r>
            <a:r>
              <a:rPr lang="en-US" altLang="zh-CN" sz="2800" b="1" dirty="0"/>
              <a:t>p+(k-1)]</a:t>
            </a:r>
            <a:r>
              <a:rPr lang="en-US" altLang="zh-CN" sz="2800" b="1" dirty="0">
                <a:sym typeface="Symbol" pitchFamily="18" charset="2"/>
              </a:rPr>
              <a:t></a:t>
            </a:r>
            <a:r>
              <a:rPr lang="en-US" altLang="zh-CN" sz="2800" b="1" i="1" dirty="0"/>
              <a:t>l   </a:t>
            </a:r>
            <a:r>
              <a:rPr lang="en-US" altLang="zh-CN" sz="2800" b="1" dirty="0"/>
              <a:t>(5-2)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175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/>
          </p:nvPr>
        </p:nvSpPr>
        <p:spPr>
          <a:xfrm>
            <a:off x="165893" y="926604"/>
            <a:ext cx="8812213" cy="5004792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/>
              <a:t>       </a:t>
            </a:r>
            <a:endParaRPr lang="en-US" altLang="zh-CN" sz="2800" b="1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        推而广之</a:t>
            </a:r>
            <a:r>
              <a:rPr lang="zh-CN" altLang="en-US" dirty="0">
                <a:latin typeface="宋体" pitchFamily="2" charset="-122"/>
              </a:rPr>
              <a:t>，对</a:t>
            </a:r>
            <a:r>
              <a:rPr lang="en-US" altLang="zh-CN" dirty="0"/>
              <a:t>n</a:t>
            </a:r>
            <a:r>
              <a:rPr lang="zh-CN" altLang="en-US" dirty="0">
                <a:latin typeface="宋体" pitchFamily="2" charset="-122"/>
              </a:rPr>
              <a:t>维数组</a:t>
            </a:r>
            <a:r>
              <a:rPr lang="en-US" altLang="zh-CN" dirty="0"/>
              <a:t>A=(a</a:t>
            </a:r>
            <a:r>
              <a:rPr lang="en-US" altLang="zh-CN" baseline="-8000" dirty="0"/>
              <a:t>j</a:t>
            </a:r>
            <a:r>
              <a:rPr lang="en-US" altLang="zh-CN" baseline="-40000" dirty="0"/>
              <a:t>1</a:t>
            </a:r>
            <a:r>
              <a:rPr lang="en-US" altLang="zh-CN" baseline="-8000" dirty="0"/>
              <a:t>j</a:t>
            </a:r>
            <a:r>
              <a:rPr lang="en-US" altLang="zh-CN" baseline="-40000" dirty="0"/>
              <a:t>2</a:t>
            </a:r>
            <a:r>
              <a:rPr lang="en-US" altLang="zh-CN" baseline="-25000" dirty="0"/>
              <a:t>…</a:t>
            </a:r>
            <a:r>
              <a:rPr lang="en-US" altLang="zh-CN" baseline="-8000" dirty="0" err="1"/>
              <a:t>j</a:t>
            </a:r>
            <a:r>
              <a:rPr lang="en-US" altLang="zh-CN" baseline="-40000" dirty="0" err="1"/>
              <a:t>n</a:t>
            </a:r>
            <a:r>
              <a:rPr lang="en-US" altLang="zh-CN" dirty="0"/>
              <a:t>) </a:t>
            </a:r>
            <a:r>
              <a:rPr lang="zh-CN" altLang="en-US" dirty="0">
                <a:latin typeface="宋体" pitchFamily="2" charset="-122"/>
              </a:rPr>
              <a:t>，若每个元素占用的存储单元数为</a:t>
            </a:r>
            <a:r>
              <a:rPr lang="en-US" altLang="zh-CN" i="1" dirty="0"/>
              <a:t>l</a:t>
            </a:r>
            <a:r>
              <a:rPr lang="en-US" altLang="zh-CN" dirty="0">
                <a:latin typeface="宋体" pitchFamily="2" charset="-122"/>
              </a:rPr>
              <a:t>(</a:t>
            </a:r>
            <a:r>
              <a:rPr lang="zh-CN" altLang="en-US" dirty="0">
                <a:latin typeface="宋体" pitchFamily="2" charset="-122"/>
              </a:rPr>
              <a:t>个</a:t>
            </a:r>
            <a:r>
              <a:rPr lang="en-US" altLang="zh-CN" dirty="0">
                <a:latin typeface="宋体" pitchFamily="2" charset="-122"/>
              </a:rPr>
              <a:t>)</a:t>
            </a:r>
            <a:r>
              <a:rPr lang="zh-CN" altLang="en-US" dirty="0">
                <a:latin typeface="宋体" pitchFamily="2" charset="-122"/>
              </a:rPr>
              <a:t>，</a:t>
            </a:r>
            <a:r>
              <a:rPr lang="en-US" altLang="zh-CN" dirty="0"/>
              <a:t>LOC[a</a:t>
            </a:r>
            <a:r>
              <a:rPr lang="en-US" altLang="zh-CN" baseline="-25000" dirty="0"/>
              <a:t>11 …1</a:t>
            </a:r>
            <a:r>
              <a:rPr lang="en-US" altLang="zh-CN" dirty="0"/>
              <a:t>]</a:t>
            </a:r>
            <a:r>
              <a:rPr lang="zh-CN" altLang="en-US" dirty="0"/>
              <a:t>表示元素</a:t>
            </a:r>
            <a:r>
              <a:rPr lang="en-US" altLang="zh-CN" dirty="0"/>
              <a:t>a</a:t>
            </a:r>
            <a:r>
              <a:rPr lang="en-US" altLang="zh-CN" baseline="-25000" dirty="0"/>
              <a:t>11 …1</a:t>
            </a:r>
            <a:r>
              <a:rPr lang="zh-CN" altLang="en-US" dirty="0"/>
              <a:t>的首地址</a:t>
            </a:r>
            <a:r>
              <a:rPr lang="zh-CN" altLang="en-US" dirty="0">
                <a:latin typeface="宋体" pitchFamily="2" charset="-122"/>
              </a:rPr>
              <a:t>。则</a:t>
            </a:r>
            <a:r>
              <a:rPr lang="zh-CN" altLang="en-US" dirty="0">
                <a:solidFill>
                  <a:schemeClr val="hlink"/>
                </a:solidFill>
              </a:rPr>
              <a:t> </a:t>
            </a:r>
            <a:r>
              <a:rPr lang="zh-CN" altLang="en-US" dirty="0">
                <a:latin typeface="楷体_GB2312" pitchFamily="1" charset="-122"/>
              </a:rPr>
              <a:t>以</a:t>
            </a:r>
            <a:r>
              <a:rPr lang="zh-CN" altLang="en-US" dirty="0"/>
              <a:t>“</a:t>
            </a:r>
            <a:r>
              <a:rPr lang="zh-CN" altLang="en-US" dirty="0">
                <a:solidFill>
                  <a:schemeClr val="folHlink"/>
                </a:solidFill>
                <a:latin typeface="楷体_GB2312" pitchFamily="1" charset="-122"/>
              </a:rPr>
              <a:t>行优先顺序</a:t>
            </a:r>
            <a:r>
              <a:rPr lang="zh-CN" altLang="en-US" dirty="0"/>
              <a:t>”</a:t>
            </a:r>
            <a:r>
              <a:rPr lang="zh-CN" altLang="en-US" dirty="0">
                <a:latin typeface="楷体_GB2312" pitchFamily="1" charset="-122"/>
              </a:rPr>
              <a:t>存储在内存中</a:t>
            </a:r>
            <a:r>
              <a:rPr lang="zh-CN" altLang="en-US" dirty="0">
                <a:latin typeface="宋体" pitchFamily="2" charset="-122"/>
              </a:rPr>
              <a:t>。</a:t>
            </a:r>
            <a:endParaRPr lang="en-US" altLang="zh-CN" dirty="0"/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/>
              <a:t>   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/>
              <a:t>        </a:t>
            </a:r>
            <a:r>
              <a:rPr lang="en-US" altLang="zh-CN" sz="2800" b="1" dirty="0"/>
              <a:t>n</a:t>
            </a:r>
            <a:r>
              <a:rPr lang="zh-CN" altLang="en-US" sz="2800" b="1" dirty="0">
                <a:latin typeface="宋体" pitchFamily="2" charset="-122"/>
              </a:rPr>
              <a:t>维数组中任一元素</a:t>
            </a:r>
            <a:r>
              <a:rPr lang="en-US" altLang="zh-CN" sz="2800" b="1" dirty="0"/>
              <a:t>a</a:t>
            </a:r>
            <a:r>
              <a:rPr lang="en-US" altLang="zh-CN" sz="2800" b="1" baseline="-8000" dirty="0"/>
              <a:t>j</a:t>
            </a:r>
            <a:r>
              <a:rPr lang="en-US" altLang="zh-CN" sz="2800" b="1" baseline="-40000" dirty="0"/>
              <a:t>1</a:t>
            </a:r>
            <a:r>
              <a:rPr lang="en-US" altLang="zh-CN" sz="2800" b="1" baseline="-8000" dirty="0"/>
              <a:t>j</a:t>
            </a:r>
            <a:r>
              <a:rPr lang="en-US" altLang="zh-CN" sz="2800" b="1" baseline="-40000" dirty="0"/>
              <a:t>2</a:t>
            </a:r>
            <a:r>
              <a:rPr lang="en-US" altLang="zh-CN" sz="2800" b="1" baseline="-25000" dirty="0"/>
              <a:t>…</a:t>
            </a:r>
            <a:r>
              <a:rPr lang="en-US" altLang="zh-CN" sz="2800" b="1" baseline="-8000" dirty="0" err="1"/>
              <a:t>j</a:t>
            </a:r>
            <a:r>
              <a:rPr lang="en-US" altLang="zh-CN" sz="2800" b="1" baseline="-40000" dirty="0" err="1"/>
              <a:t>n</a:t>
            </a:r>
            <a:r>
              <a:rPr lang="zh-CN" altLang="en-US" sz="2800" b="1" dirty="0">
                <a:latin typeface="宋体" pitchFamily="2" charset="-122"/>
              </a:rPr>
              <a:t>的</a:t>
            </a:r>
            <a:r>
              <a:rPr lang="en-US" altLang="zh-CN" sz="2800" b="1" dirty="0">
                <a:latin typeface="宋体" pitchFamily="2" charset="-122"/>
              </a:rPr>
              <a:t>(</a:t>
            </a:r>
            <a:r>
              <a:rPr lang="zh-CN" altLang="en-US" sz="2800" b="1" dirty="0">
                <a:latin typeface="宋体" pitchFamily="2" charset="-122"/>
              </a:rPr>
              <a:t>首</a:t>
            </a:r>
            <a:r>
              <a:rPr lang="en-US" altLang="zh-CN" sz="2800" b="1" dirty="0">
                <a:latin typeface="宋体" pitchFamily="2" charset="-122"/>
              </a:rPr>
              <a:t>)</a:t>
            </a:r>
            <a:r>
              <a:rPr lang="zh-CN" altLang="en-US" sz="2800" b="1" dirty="0">
                <a:latin typeface="宋体" pitchFamily="2" charset="-122"/>
              </a:rPr>
              <a:t>地址是：</a:t>
            </a:r>
            <a:endParaRPr lang="en-US" altLang="zh-CN" sz="2800" b="1" dirty="0">
              <a:latin typeface="宋体" pitchFamily="2" charset="-122"/>
            </a:endParaRP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endParaRPr lang="zh-CN" altLang="en-US" sz="2800" b="1" dirty="0">
              <a:latin typeface="宋体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/>
              <a:t>     </a:t>
            </a:r>
            <a:r>
              <a:rPr lang="en-US" altLang="zh-CN" sz="2800" b="1" dirty="0"/>
              <a:t>LOC[a</a:t>
            </a:r>
            <a:r>
              <a:rPr lang="en-US" altLang="zh-CN" sz="2800" b="1" baseline="-8000" dirty="0"/>
              <a:t>j</a:t>
            </a:r>
            <a:r>
              <a:rPr lang="en-US" altLang="zh-CN" sz="2800" b="1" baseline="-40000" dirty="0"/>
              <a:t>1</a:t>
            </a:r>
            <a:r>
              <a:rPr lang="en-US" altLang="zh-CN" sz="2800" b="1" baseline="-8000" dirty="0"/>
              <a:t>j</a:t>
            </a:r>
            <a:r>
              <a:rPr lang="en-US" altLang="zh-CN" sz="2800" b="1" baseline="-40000" dirty="0"/>
              <a:t>2</a:t>
            </a:r>
            <a:r>
              <a:rPr lang="en-US" altLang="zh-CN" sz="2800" b="1" baseline="-25000" dirty="0"/>
              <a:t>…</a:t>
            </a:r>
            <a:r>
              <a:rPr lang="en-US" altLang="zh-CN" sz="2800" b="1" baseline="-8000" dirty="0" err="1"/>
              <a:t>j</a:t>
            </a:r>
            <a:r>
              <a:rPr lang="en-US" altLang="zh-CN" sz="2800" b="1" baseline="-40000" dirty="0" err="1"/>
              <a:t>n</a:t>
            </a:r>
            <a:r>
              <a:rPr lang="en-US" altLang="zh-CN" sz="2800" b="1" dirty="0"/>
              <a:t>]=LOC[a</a:t>
            </a:r>
            <a:r>
              <a:rPr lang="en-US" altLang="zh-CN" sz="2800" b="1" baseline="-25000" dirty="0"/>
              <a:t>11 …1</a:t>
            </a:r>
            <a:r>
              <a:rPr lang="en-US" altLang="zh-CN" sz="2800" b="1" dirty="0"/>
              <a:t>]+[</a:t>
            </a:r>
            <a:r>
              <a:rPr lang="en-US" altLang="zh-CN" dirty="0">
                <a:sym typeface="Symbol" pitchFamily="18" charset="2"/>
              </a:rPr>
              <a:t>(j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dirty="0">
                <a:sym typeface="Symbol" pitchFamily="18" charset="2"/>
              </a:rPr>
              <a:t>-1) </a:t>
            </a:r>
            <a:r>
              <a:rPr lang="en-US" altLang="zh-CN" sz="2800" b="1" dirty="0"/>
              <a:t>(b</a:t>
            </a:r>
            <a:r>
              <a:rPr lang="en-US" altLang="zh-CN" sz="2800" b="1" baseline="-25000" dirty="0"/>
              <a:t>2</a:t>
            </a:r>
            <a:r>
              <a:rPr lang="en-US" altLang="zh-CN" sz="2800" b="1" dirty="0">
                <a:sym typeface="Symbol" pitchFamily="18" charset="2"/>
              </a:rPr>
              <a:t></a:t>
            </a:r>
            <a:r>
              <a:rPr lang="en-US" altLang="zh-CN" sz="2800" b="1" dirty="0">
                <a:ea typeface="Arial Unicode MS" pitchFamily="34" charset="-122"/>
                <a:cs typeface="Arial Unicode MS" pitchFamily="34" charset="-122"/>
              </a:rPr>
              <a:t>…</a:t>
            </a:r>
            <a:r>
              <a:rPr lang="en-US" altLang="zh-CN" sz="2800" b="1" dirty="0">
                <a:sym typeface="Symbol" pitchFamily="18" charset="2"/>
              </a:rPr>
              <a:t></a:t>
            </a:r>
            <a:r>
              <a:rPr lang="en-US" altLang="zh-CN" sz="2800" b="1" dirty="0" err="1"/>
              <a:t>b</a:t>
            </a:r>
            <a:r>
              <a:rPr lang="en-US" altLang="zh-CN" sz="2800" b="1" baseline="-25000" dirty="0" err="1"/>
              <a:t>n</a:t>
            </a:r>
            <a:r>
              <a:rPr lang="en-US" altLang="zh-CN" sz="2800" b="1" dirty="0"/>
              <a:t>)</a:t>
            </a:r>
            <a:endParaRPr lang="en-US" altLang="zh-CN" sz="2800" b="1" dirty="0">
              <a:sym typeface="Symbol" pitchFamily="18" charset="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 dirty="0"/>
              <a:t>                             + </a:t>
            </a:r>
            <a:r>
              <a:rPr lang="en-US" altLang="zh-CN" dirty="0">
                <a:sym typeface="Symbol" pitchFamily="18" charset="2"/>
              </a:rPr>
              <a:t>(j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en-US" altLang="zh-CN" dirty="0">
                <a:sym typeface="Symbol" pitchFamily="18" charset="2"/>
              </a:rPr>
              <a:t>-1)</a:t>
            </a:r>
            <a:r>
              <a:rPr lang="en-US" altLang="zh-CN" sz="2800" b="1" dirty="0"/>
              <a:t>(b</a:t>
            </a:r>
            <a:r>
              <a:rPr lang="en-US" altLang="zh-CN" sz="2800" b="1" baseline="-25000" dirty="0"/>
              <a:t>3</a:t>
            </a:r>
            <a:r>
              <a:rPr lang="en-US" altLang="zh-CN" sz="2800" b="1" dirty="0">
                <a:sym typeface="Symbol" pitchFamily="18" charset="2"/>
              </a:rPr>
              <a:t></a:t>
            </a:r>
            <a:r>
              <a:rPr lang="en-US" altLang="zh-CN" sz="2800" b="1" dirty="0">
                <a:ea typeface="Arial Unicode MS" pitchFamily="34" charset="-122"/>
                <a:cs typeface="Arial Unicode MS" pitchFamily="34" charset="-122"/>
              </a:rPr>
              <a:t>…</a:t>
            </a:r>
            <a:r>
              <a:rPr lang="en-US" altLang="zh-CN" sz="2800" b="1" dirty="0">
                <a:sym typeface="Symbol" pitchFamily="18" charset="2"/>
              </a:rPr>
              <a:t></a:t>
            </a:r>
            <a:r>
              <a:rPr lang="en-US" altLang="zh-CN" sz="2800" b="1" dirty="0" err="1"/>
              <a:t>b</a:t>
            </a:r>
            <a:r>
              <a:rPr lang="en-US" altLang="zh-CN" sz="2800" b="1" baseline="-25000" dirty="0" err="1"/>
              <a:t>n</a:t>
            </a:r>
            <a:r>
              <a:rPr lang="en-US" altLang="zh-CN" sz="2800" b="1" dirty="0"/>
              <a:t>)</a:t>
            </a:r>
            <a:r>
              <a:rPr lang="en-US" altLang="zh-CN" sz="2800" b="1" dirty="0">
                <a:sym typeface="Symbol" pitchFamily="18" charset="2"/>
              </a:rPr>
              <a:t> + </a:t>
            </a:r>
            <a:r>
              <a:rPr lang="en-US" altLang="zh-CN" sz="2800" b="1" dirty="0">
                <a:ea typeface="Arial Unicode MS" pitchFamily="34" charset="-122"/>
                <a:cs typeface="Arial Unicode MS" pitchFamily="34" charset="-122"/>
              </a:rPr>
              <a:t>…</a:t>
            </a:r>
            <a:r>
              <a:rPr lang="en-US" altLang="zh-CN" sz="2800" b="1" dirty="0">
                <a:sym typeface="Symbol" pitchFamily="18" charset="2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 dirty="0">
                <a:sym typeface="Symbol" pitchFamily="18" charset="2"/>
              </a:rPr>
              <a:t>                             + (j</a:t>
            </a:r>
            <a:r>
              <a:rPr lang="en-US" altLang="zh-CN" sz="2800" b="1" baseline="-25000" dirty="0">
                <a:sym typeface="Symbol" pitchFamily="18" charset="2"/>
              </a:rPr>
              <a:t>n-1</a:t>
            </a:r>
            <a:r>
              <a:rPr lang="en-US" altLang="zh-CN" sz="2800" b="1" dirty="0">
                <a:sym typeface="Symbol" pitchFamily="18" charset="2"/>
              </a:rPr>
              <a:t>-1)</a:t>
            </a:r>
            <a:r>
              <a:rPr lang="en-US" altLang="zh-CN" dirty="0"/>
              <a:t> </a:t>
            </a:r>
            <a:r>
              <a:rPr lang="en-US" altLang="zh-CN" dirty="0">
                <a:sym typeface="Symbol" pitchFamily="18" charset="2"/>
              </a:rPr>
              <a:t></a:t>
            </a:r>
            <a:r>
              <a:rPr lang="en-US" altLang="zh-CN" dirty="0"/>
              <a:t>b</a:t>
            </a:r>
            <a:r>
              <a:rPr lang="en-US" altLang="zh-CN" baseline="-25000" dirty="0"/>
              <a:t>n</a:t>
            </a:r>
            <a:r>
              <a:rPr lang="en-US" altLang="zh-CN" sz="2800" b="1" dirty="0">
                <a:sym typeface="Symbol" pitchFamily="18" charset="2"/>
              </a:rPr>
              <a:t>+ (j</a:t>
            </a:r>
            <a:r>
              <a:rPr lang="en-US" altLang="zh-CN" sz="2800" b="1" baseline="-25000" dirty="0">
                <a:sym typeface="Symbol" pitchFamily="18" charset="2"/>
              </a:rPr>
              <a:t>n</a:t>
            </a:r>
            <a:r>
              <a:rPr lang="en-US" altLang="zh-CN" sz="2800" b="1" dirty="0">
                <a:sym typeface="Symbol" pitchFamily="18" charset="2"/>
              </a:rPr>
              <a:t>-1)] </a:t>
            </a:r>
            <a:r>
              <a:rPr lang="en-US" altLang="zh-CN" sz="2800" b="1" i="1" dirty="0"/>
              <a:t>l                </a:t>
            </a:r>
            <a:r>
              <a:rPr lang="en-US" altLang="zh-CN" sz="2800" b="1" dirty="0"/>
              <a:t>(5-3)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176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/>
          </p:nvPr>
        </p:nvSpPr>
        <p:spPr>
          <a:xfrm>
            <a:off x="152400" y="179388"/>
            <a:ext cx="8812213" cy="6489700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dirty="0"/>
              <a:t>2</a:t>
            </a:r>
            <a:r>
              <a:rPr lang="en-US" altLang="zh-CN" b="1" dirty="0">
                <a:latin typeface="楷体_GB2312" pitchFamily="1" charset="-122"/>
              </a:rPr>
              <a:t>  </a:t>
            </a:r>
            <a:r>
              <a:rPr lang="zh-CN" altLang="en-US" b="1" dirty="0">
                <a:latin typeface="楷体_GB2312" pitchFamily="1" charset="-122"/>
              </a:rPr>
              <a:t>以</a:t>
            </a:r>
            <a:r>
              <a:rPr lang="zh-CN" altLang="en-US" b="1" dirty="0"/>
              <a:t>“</a:t>
            </a:r>
            <a:r>
              <a:rPr lang="zh-CN" altLang="en-US" b="1" dirty="0">
                <a:solidFill>
                  <a:schemeClr val="folHlink"/>
                </a:solidFill>
                <a:latin typeface="楷体_GB2312" pitchFamily="1" charset="-122"/>
              </a:rPr>
              <a:t>列优先顺序</a:t>
            </a:r>
            <a:r>
              <a:rPr lang="zh-CN" altLang="en-US" b="1" dirty="0"/>
              <a:t>”</a:t>
            </a:r>
            <a:r>
              <a:rPr lang="zh-CN" altLang="en-US" b="1" dirty="0">
                <a:latin typeface="楷体_GB2312" pitchFamily="1" charset="-122"/>
              </a:rPr>
              <a:t>存储</a:t>
            </a:r>
            <a:endParaRPr lang="zh-CN" altLang="en-US" b="1" dirty="0">
              <a:latin typeface="宋体" pitchFamily="2" charset="-122"/>
            </a:endParaRPr>
          </a:p>
          <a:p>
            <a:pPr marL="53340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latin typeface="宋体" pitchFamily="2" charset="-122"/>
              </a:rPr>
              <a:t>⑴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列中的每个元素对应的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首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地址是：</a:t>
            </a:r>
          </a:p>
          <a:p>
            <a:pPr marL="10795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/>
              <a:t> </a:t>
            </a:r>
            <a:r>
              <a:rPr lang="en-US" altLang="zh-CN" sz="2800" b="1" dirty="0"/>
              <a:t>LOC[a</a:t>
            </a:r>
            <a:r>
              <a:rPr lang="en-US" altLang="zh-CN" sz="2800" b="1" baseline="-25000" dirty="0"/>
              <a:t>j1</a:t>
            </a:r>
            <a:r>
              <a:rPr lang="en-US" altLang="zh-CN" sz="2800" b="1" dirty="0"/>
              <a:t>]=LOC[a</a:t>
            </a:r>
            <a:r>
              <a:rPr lang="en-US" altLang="zh-CN" sz="2800" b="1" baseline="-25000" dirty="0"/>
              <a:t>11</a:t>
            </a:r>
            <a:r>
              <a:rPr lang="en-US" altLang="zh-CN" sz="2800" b="1" dirty="0"/>
              <a:t>]+(j-1)</a:t>
            </a:r>
            <a:r>
              <a:rPr lang="en-US" altLang="zh-CN" sz="2800" b="1" dirty="0">
                <a:sym typeface="Symbol" pitchFamily="18" charset="2"/>
              </a:rPr>
              <a:t></a:t>
            </a:r>
            <a:r>
              <a:rPr lang="en-US" altLang="zh-CN" sz="2800" b="1" i="1" dirty="0"/>
              <a:t>l        </a:t>
            </a:r>
            <a:r>
              <a:rPr lang="en-US" altLang="zh-CN" sz="2800" b="1" dirty="0"/>
              <a:t>j=1,2,</a:t>
            </a:r>
            <a:r>
              <a:rPr lang="en-US" altLang="zh-CN" sz="2800" b="1" baseline="-25000" dirty="0"/>
              <a:t> </a:t>
            </a:r>
            <a:r>
              <a:rPr lang="en-US" altLang="zh-CN" sz="2800" b="1" dirty="0">
                <a:ea typeface="Arial Unicode MS" pitchFamily="34" charset="-122"/>
                <a:cs typeface="Arial Unicode MS" pitchFamily="34" charset="-122"/>
              </a:rPr>
              <a:t>…</a:t>
            </a:r>
            <a:r>
              <a:rPr lang="en-US" altLang="zh-CN" sz="2800" b="1" dirty="0"/>
              <a:t>,m</a:t>
            </a:r>
          </a:p>
          <a:p>
            <a:pPr marL="53340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dirty="0"/>
              <a:t>(2) 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列中的每个元素对应的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首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地址是</a:t>
            </a:r>
            <a:r>
              <a:rPr lang="zh-CN" altLang="en-US" b="1" dirty="0">
                <a:latin typeface="宋体" pitchFamily="2" charset="-122"/>
              </a:rPr>
              <a:t>：</a:t>
            </a:r>
          </a:p>
          <a:p>
            <a:pPr marL="53340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/>
              <a:t>       </a:t>
            </a:r>
            <a:r>
              <a:rPr lang="en-US" altLang="zh-CN" b="1" dirty="0"/>
              <a:t>LOC[a</a:t>
            </a:r>
            <a:r>
              <a:rPr lang="en-US" altLang="zh-CN" b="1" baseline="-25000" dirty="0"/>
              <a:t>j2</a:t>
            </a:r>
            <a:r>
              <a:rPr lang="en-US" altLang="zh-CN" b="1" dirty="0"/>
              <a:t>]=LOC[a</a:t>
            </a:r>
            <a:r>
              <a:rPr lang="en-US" altLang="zh-CN" b="1" baseline="-25000" dirty="0"/>
              <a:t>11</a:t>
            </a:r>
            <a:r>
              <a:rPr lang="en-US" altLang="zh-CN" b="1" dirty="0"/>
              <a:t>]+</a:t>
            </a:r>
            <a:r>
              <a:rPr lang="en-US" altLang="zh-CN" b="1" dirty="0" err="1"/>
              <a:t>m</a:t>
            </a:r>
            <a:r>
              <a:rPr lang="en-US" altLang="zh-CN" b="1" dirty="0" err="1">
                <a:sym typeface="Symbol" pitchFamily="18" charset="2"/>
              </a:rPr>
              <a:t></a:t>
            </a:r>
            <a:r>
              <a:rPr lang="en-US" altLang="zh-CN" b="1" i="1" dirty="0" err="1"/>
              <a:t>l</a:t>
            </a:r>
            <a:r>
              <a:rPr lang="en-US" altLang="zh-CN" b="1" i="1" dirty="0"/>
              <a:t> </a:t>
            </a:r>
            <a:r>
              <a:rPr lang="en-US" altLang="zh-CN" b="1" dirty="0"/>
              <a:t>+(j-1)</a:t>
            </a:r>
            <a:r>
              <a:rPr lang="en-US" altLang="zh-CN" b="1" dirty="0">
                <a:sym typeface="Symbol" pitchFamily="18" charset="2"/>
              </a:rPr>
              <a:t></a:t>
            </a:r>
            <a:r>
              <a:rPr lang="en-US" altLang="zh-CN" b="1" i="1" dirty="0"/>
              <a:t>l      </a:t>
            </a:r>
            <a:r>
              <a:rPr lang="en-US" altLang="zh-CN" b="1" dirty="0"/>
              <a:t>j=1,2,</a:t>
            </a:r>
            <a:r>
              <a:rPr lang="en-US" altLang="zh-CN" b="1" baseline="-25000" dirty="0"/>
              <a:t> </a:t>
            </a:r>
            <a:r>
              <a:rPr lang="en-US" altLang="zh-CN" b="1" dirty="0">
                <a:ea typeface="Arial Unicode MS" pitchFamily="34" charset="-122"/>
                <a:cs typeface="Arial Unicode MS" pitchFamily="34" charset="-122"/>
              </a:rPr>
              <a:t>…</a:t>
            </a:r>
            <a:r>
              <a:rPr lang="en-US" altLang="zh-CN" b="1" dirty="0"/>
              <a:t>,m</a:t>
            </a:r>
          </a:p>
          <a:p>
            <a:pPr marL="53340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dirty="0">
                <a:ea typeface="Arial Unicode MS" pitchFamily="34" charset="-122"/>
                <a:cs typeface="Arial Unicode MS" pitchFamily="34" charset="-122"/>
              </a:rPr>
              <a:t>        … … …</a:t>
            </a:r>
            <a:endParaRPr lang="en-US" altLang="zh-CN" b="1" dirty="0"/>
          </a:p>
          <a:p>
            <a:pPr marL="53340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dirty="0">
                <a:latin typeface="宋体" pitchFamily="2" charset="-122"/>
              </a:rPr>
              <a:t>⑶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列中的每个元素对应的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首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地址是</a:t>
            </a:r>
            <a:r>
              <a:rPr lang="zh-CN" altLang="en-US" b="1" dirty="0">
                <a:latin typeface="宋体" pitchFamily="2" charset="-122"/>
              </a:rPr>
              <a:t>：</a:t>
            </a:r>
          </a:p>
          <a:p>
            <a:pPr marL="10795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/>
              <a:t>LOC[</a:t>
            </a:r>
            <a:r>
              <a:rPr lang="en-US" altLang="zh-CN" sz="2800" b="1" dirty="0" err="1"/>
              <a:t>a</a:t>
            </a:r>
            <a:r>
              <a:rPr lang="en-US" altLang="zh-CN" sz="2800" b="1" baseline="-25000" dirty="0" err="1"/>
              <a:t>jn</a:t>
            </a:r>
            <a:r>
              <a:rPr lang="en-US" altLang="zh-CN" sz="2800" b="1" dirty="0"/>
              <a:t>]=LOC[a</a:t>
            </a:r>
            <a:r>
              <a:rPr lang="en-US" altLang="zh-CN" sz="2800" b="1" baseline="-25000" dirty="0"/>
              <a:t>11</a:t>
            </a:r>
            <a:r>
              <a:rPr lang="en-US" altLang="zh-CN" sz="2800" b="1" dirty="0"/>
              <a:t>]+ </a:t>
            </a:r>
            <a:r>
              <a:rPr lang="en-US" altLang="zh-CN" sz="2800" b="1" dirty="0">
                <a:sym typeface="Symbol" pitchFamily="18" charset="2"/>
              </a:rPr>
              <a:t>(</a:t>
            </a:r>
            <a:r>
              <a:rPr lang="en-US" altLang="zh-CN" sz="2800" b="1" dirty="0"/>
              <a:t>n-1)</a:t>
            </a:r>
            <a:r>
              <a:rPr lang="en-US" altLang="zh-CN" sz="2800" b="1" dirty="0">
                <a:sym typeface="Symbol" pitchFamily="18" charset="2"/>
              </a:rPr>
              <a:t></a:t>
            </a:r>
            <a:r>
              <a:rPr lang="en-US" altLang="zh-CN" sz="2800" b="1" dirty="0" err="1"/>
              <a:t>m</a:t>
            </a:r>
            <a:r>
              <a:rPr lang="en-US" altLang="zh-CN" sz="2800" b="1" dirty="0" err="1">
                <a:sym typeface="Symbol" pitchFamily="18" charset="2"/>
              </a:rPr>
              <a:t></a:t>
            </a:r>
            <a:r>
              <a:rPr lang="en-US" altLang="zh-CN" sz="2800" b="1" i="1" dirty="0" err="1"/>
              <a:t>l</a:t>
            </a:r>
            <a:r>
              <a:rPr lang="en-US" altLang="zh-CN" sz="2800" b="1" i="1" dirty="0"/>
              <a:t> </a:t>
            </a:r>
            <a:r>
              <a:rPr lang="en-US" altLang="zh-CN" sz="2800" b="1" dirty="0"/>
              <a:t>+(j-1)</a:t>
            </a:r>
            <a:r>
              <a:rPr lang="en-US" altLang="zh-CN" sz="2800" b="1" dirty="0">
                <a:sym typeface="Symbol" pitchFamily="18" charset="2"/>
              </a:rPr>
              <a:t></a:t>
            </a:r>
            <a:r>
              <a:rPr lang="en-US" altLang="zh-CN" sz="2800" b="1" i="1" dirty="0"/>
              <a:t>l     </a:t>
            </a:r>
            <a:r>
              <a:rPr lang="en-US" altLang="zh-CN" sz="2800" b="1" dirty="0"/>
              <a:t>j=1,2,</a:t>
            </a:r>
            <a:r>
              <a:rPr lang="en-US" altLang="zh-CN" sz="2800" b="1" baseline="-25000" dirty="0"/>
              <a:t> </a:t>
            </a:r>
            <a:r>
              <a:rPr lang="en-US" altLang="zh-CN" sz="2800" b="1" dirty="0">
                <a:ea typeface="Arial Unicode MS" pitchFamily="34" charset="-122"/>
                <a:cs typeface="Arial Unicode MS" pitchFamily="34" charset="-122"/>
              </a:rPr>
              <a:t>…</a:t>
            </a:r>
            <a:r>
              <a:rPr lang="en-US" altLang="zh-CN" sz="2800" b="1" dirty="0"/>
              <a:t>,m</a:t>
            </a:r>
            <a:r>
              <a:rPr lang="en-US" altLang="zh-CN" sz="2000" b="1" dirty="0"/>
              <a:t>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/>
              <a:t>      </a:t>
            </a:r>
            <a:r>
              <a:rPr lang="zh-CN" altLang="en-US" sz="2800" b="1" dirty="0"/>
              <a:t>由此可知</a:t>
            </a:r>
            <a:r>
              <a:rPr lang="zh-CN" altLang="en-US" sz="2800" b="1" dirty="0">
                <a:latin typeface="宋体" pitchFamily="2" charset="-122"/>
              </a:rPr>
              <a:t>，二维数组中</a:t>
            </a:r>
            <a:r>
              <a:rPr lang="zh-CN" altLang="en-US" sz="2800" b="1" dirty="0">
                <a:solidFill>
                  <a:schemeClr val="folHlink"/>
                </a:solidFill>
                <a:latin typeface="宋体" pitchFamily="2" charset="-122"/>
              </a:rPr>
              <a:t>任一元素</a:t>
            </a:r>
            <a:r>
              <a:rPr lang="en-US" altLang="zh-CN" sz="2800" b="1" dirty="0" err="1">
                <a:solidFill>
                  <a:schemeClr val="folHlink"/>
                </a:solidFill>
              </a:rPr>
              <a:t>a</a:t>
            </a:r>
            <a:r>
              <a:rPr lang="en-US" altLang="zh-CN" sz="2800" b="1" baseline="-25000" dirty="0" err="1">
                <a:solidFill>
                  <a:schemeClr val="folHlink"/>
                </a:solidFill>
              </a:rPr>
              <a:t>ji</a:t>
            </a:r>
            <a:r>
              <a:rPr lang="zh-CN" altLang="en-US" sz="2800" b="1" dirty="0">
                <a:solidFill>
                  <a:schemeClr val="folHlink"/>
                </a:solidFill>
                <a:latin typeface="宋体" pitchFamily="2" charset="-122"/>
              </a:rPr>
              <a:t>的</a:t>
            </a:r>
            <a:r>
              <a:rPr lang="en-US" altLang="zh-CN" sz="2800" b="1" dirty="0">
                <a:solidFill>
                  <a:schemeClr val="folHlink"/>
                </a:solidFill>
                <a:latin typeface="宋体" pitchFamily="2" charset="-122"/>
              </a:rPr>
              <a:t>(</a:t>
            </a:r>
            <a:r>
              <a:rPr lang="zh-CN" altLang="en-US" sz="2800" b="1" dirty="0">
                <a:solidFill>
                  <a:schemeClr val="folHlink"/>
                </a:solidFill>
                <a:latin typeface="宋体" pitchFamily="2" charset="-122"/>
              </a:rPr>
              <a:t>首</a:t>
            </a:r>
            <a:r>
              <a:rPr lang="en-US" altLang="zh-CN" sz="2800" b="1" dirty="0">
                <a:solidFill>
                  <a:schemeClr val="folHlink"/>
                </a:solidFill>
                <a:latin typeface="宋体" pitchFamily="2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宋体" pitchFamily="2" charset="-122"/>
              </a:rPr>
              <a:t>地址</a:t>
            </a:r>
            <a:r>
              <a:rPr lang="zh-CN" altLang="en-US" sz="2800" b="1" dirty="0">
                <a:latin typeface="宋体" pitchFamily="2" charset="-122"/>
              </a:rPr>
              <a:t>是：</a:t>
            </a:r>
          </a:p>
          <a:p>
            <a:pPr marL="53340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dirty="0"/>
              <a:t>LOC[</a:t>
            </a:r>
            <a:r>
              <a:rPr lang="en-US" altLang="zh-CN" b="1" dirty="0" err="1"/>
              <a:t>a</a:t>
            </a:r>
            <a:r>
              <a:rPr lang="en-US" altLang="zh-CN" b="1" baseline="-25000" dirty="0" err="1"/>
              <a:t>ji</a:t>
            </a:r>
            <a:r>
              <a:rPr lang="en-US" altLang="zh-CN" b="1" dirty="0"/>
              <a:t>]=LOC[a</a:t>
            </a:r>
            <a:r>
              <a:rPr lang="en-US" altLang="zh-CN" b="1" baseline="-25000" dirty="0"/>
              <a:t>11</a:t>
            </a:r>
            <a:r>
              <a:rPr lang="en-US" altLang="zh-CN" b="1" dirty="0"/>
              <a:t>]+[(i-1)</a:t>
            </a:r>
            <a:r>
              <a:rPr lang="en-US" altLang="zh-CN" b="1" dirty="0">
                <a:sym typeface="Symbol" pitchFamily="18" charset="2"/>
              </a:rPr>
              <a:t></a:t>
            </a:r>
            <a:r>
              <a:rPr lang="en-US" altLang="zh-CN" b="1" dirty="0"/>
              <a:t>m+(j-1)]</a:t>
            </a:r>
            <a:r>
              <a:rPr lang="en-US" altLang="zh-CN" b="1" dirty="0">
                <a:sym typeface="Symbol" pitchFamily="18" charset="2"/>
              </a:rPr>
              <a:t></a:t>
            </a:r>
            <a:r>
              <a:rPr lang="en-US" altLang="zh-CN" b="1" i="1" dirty="0"/>
              <a:t>l </a:t>
            </a:r>
            <a:r>
              <a:rPr lang="en-US" altLang="zh-CN" b="1" dirty="0"/>
              <a:t>         (5-1)</a:t>
            </a:r>
          </a:p>
          <a:p>
            <a:pPr marL="53340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dirty="0" err="1"/>
              <a:t>i</a:t>
            </a:r>
            <a:r>
              <a:rPr lang="en-US" altLang="zh-CN" b="1" dirty="0"/>
              <a:t>=1,2,</a:t>
            </a:r>
            <a:r>
              <a:rPr lang="en-US" altLang="zh-CN" b="1" baseline="-25000" dirty="0"/>
              <a:t> </a:t>
            </a:r>
            <a:r>
              <a:rPr lang="en-US" altLang="zh-CN" b="1" dirty="0">
                <a:ea typeface="Arial Unicode MS" pitchFamily="34" charset="-122"/>
                <a:cs typeface="Arial Unicode MS" pitchFamily="34" charset="-122"/>
              </a:rPr>
              <a:t>…</a:t>
            </a:r>
            <a:r>
              <a:rPr lang="en-US" altLang="zh-CN" b="1" dirty="0"/>
              <a:t>,n    j=1,2,</a:t>
            </a:r>
            <a:r>
              <a:rPr lang="en-US" altLang="zh-CN" b="1" baseline="-25000" dirty="0"/>
              <a:t> </a:t>
            </a:r>
            <a:r>
              <a:rPr lang="en-US" altLang="zh-CN" b="1" dirty="0">
                <a:ea typeface="Arial Unicode MS" pitchFamily="34" charset="-122"/>
                <a:cs typeface="Arial Unicode MS" pitchFamily="34" charset="-122"/>
              </a:rPr>
              <a:t>…</a:t>
            </a:r>
            <a:r>
              <a:rPr lang="en-US" altLang="zh-CN" b="1" dirty="0"/>
              <a:t>,m</a:t>
            </a:r>
            <a:r>
              <a:rPr lang="en-US" altLang="zh-CN" sz="2400" b="1" dirty="0"/>
              <a:t>   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177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11138"/>
            <a:ext cx="6705600" cy="914400"/>
          </a:xfrm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zh-CN" b="1" dirty="0">
                <a:effectLst/>
                <a:latin typeface="+mj-ea"/>
              </a:rPr>
              <a:t>5.3  </a:t>
            </a:r>
            <a:r>
              <a:rPr lang="zh-CN" altLang="en-US" b="1" dirty="0">
                <a:effectLst/>
                <a:latin typeface="+mj-ea"/>
              </a:rPr>
              <a:t>矩阵的压缩存储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/>
          </p:nvPr>
        </p:nvSpPr>
        <p:spPr>
          <a:xfrm>
            <a:off x="152400" y="1287463"/>
            <a:ext cx="8839200" cy="5165725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宋体" pitchFamily="2" charset="-122"/>
              </a:rPr>
              <a:t>    </a:t>
            </a:r>
            <a:r>
              <a:rPr lang="zh-CN" altLang="zh-CN" sz="2800" b="1" dirty="0">
                <a:latin typeface="宋体" pitchFamily="2" charset="-122"/>
              </a:rPr>
              <a:t>矩阵是一种常用的数学对象，在高级语言编程时，通常将一个矩阵描述为一个二维数组。</a:t>
            </a:r>
            <a:endParaRPr lang="en-US" altLang="zh-CN" sz="2800" b="1" dirty="0">
              <a:latin typeface="宋体" pitchFamily="2" charset="-122"/>
            </a:endParaRP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zh-CN" sz="2800" dirty="0">
                <a:latin typeface="宋体" pitchFamily="2" charset="-122"/>
              </a:rPr>
              <a:t>    </a:t>
            </a:r>
            <a:r>
              <a:rPr lang="zh-CN" altLang="zh-CN" sz="2800" b="1" dirty="0">
                <a:latin typeface="宋体" pitchFamily="2" charset="-122"/>
              </a:rPr>
              <a:t>对于</a:t>
            </a:r>
            <a:r>
              <a:rPr lang="zh-CN" altLang="zh-CN" sz="2800" b="1" dirty="0">
                <a:solidFill>
                  <a:schemeClr val="folHlink"/>
                </a:solidFill>
                <a:latin typeface="宋体" pitchFamily="2" charset="-122"/>
              </a:rPr>
              <a:t>高阶矩阵</a:t>
            </a:r>
            <a:r>
              <a:rPr lang="zh-CN" altLang="zh-CN" sz="2800" b="1" dirty="0">
                <a:latin typeface="宋体" pitchFamily="2" charset="-122"/>
              </a:rPr>
              <a:t>，若其</a:t>
            </a:r>
            <a:r>
              <a:rPr lang="zh-CN" altLang="zh-CN" sz="2800" b="1" dirty="0">
                <a:solidFill>
                  <a:srgbClr val="FF0000"/>
                </a:solidFill>
                <a:latin typeface="宋体" pitchFamily="2" charset="-122"/>
              </a:rPr>
              <a:t>中非零元素呈某种规律分布或者矩阵中有大量的零元素</a:t>
            </a:r>
            <a:r>
              <a:rPr lang="zh-CN" altLang="zh-CN" sz="2800" b="1" dirty="0">
                <a:latin typeface="宋体" pitchFamily="2" charset="-122"/>
              </a:rPr>
              <a:t>，若仍然用常规方法存储，可能存储重复的非零元素或零元素，将造成存储空间的大量浪费。对这类矩阵进行压缩存储：</a:t>
            </a:r>
          </a:p>
          <a:p>
            <a:pPr marL="53340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zh-CN" b="1" dirty="0">
                <a:solidFill>
                  <a:schemeClr val="folHlink"/>
                </a:solidFill>
                <a:latin typeface="宋体" pitchFamily="2" charset="-122"/>
              </a:rPr>
              <a:t>◆</a:t>
            </a:r>
            <a:r>
              <a:rPr lang="zh-CN" altLang="zh-CN" b="1" dirty="0">
                <a:latin typeface="宋体" pitchFamily="2" charset="-122"/>
              </a:rPr>
              <a:t> 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多个相同的非零元素只分配一个存储空间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；</a:t>
            </a:r>
          </a:p>
          <a:p>
            <a:pPr marL="53340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zh-CN" b="1" dirty="0">
                <a:solidFill>
                  <a:schemeClr val="folHlink"/>
                </a:solidFill>
                <a:latin typeface="楷体" pitchFamily="49" charset="-122"/>
                <a:ea typeface="楷体" pitchFamily="49" charset="-122"/>
              </a:rPr>
              <a:t>◆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 零元素不分配空间。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178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09688" y="147638"/>
            <a:ext cx="5638800" cy="833437"/>
          </a:xfrm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zh-CN" b="1" dirty="0">
                <a:effectLst/>
                <a:latin typeface="+mj-ea"/>
              </a:rPr>
              <a:t>5.3.1   </a:t>
            </a:r>
            <a:r>
              <a:rPr lang="zh-CN" altLang="en-US" b="1" dirty="0">
                <a:effectLst/>
                <a:latin typeface="+mj-ea"/>
              </a:rPr>
              <a:t>特殊矩阵</a:t>
            </a:r>
            <a:endParaRPr lang="zh-CN" altLang="en-US" b="1" dirty="0">
              <a:solidFill>
                <a:schemeClr val="tx1"/>
              </a:solidFill>
              <a:effectLst/>
              <a:latin typeface="+mj-ea"/>
            </a:endParaRPr>
          </a:p>
        </p:txBody>
      </p:sp>
      <p:sp>
        <p:nvSpPr>
          <p:cNvPr id="21506" name="Rectangle 3"/>
          <p:cNvSpPr>
            <a:spLocks noGrp="1" noChangeArrowheads="1"/>
          </p:cNvSpPr>
          <p:nvPr>
            <p:ph/>
          </p:nvPr>
        </p:nvSpPr>
        <p:spPr>
          <a:xfrm>
            <a:off x="228600" y="908050"/>
            <a:ext cx="8664575" cy="338455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itchFamily="2" charset="-122"/>
              </a:rPr>
              <a:t>特殊矩阵</a:t>
            </a:r>
            <a:r>
              <a:rPr lang="zh-CN" altLang="en-US" b="1" dirty="0">
                <a:latin typeface="宋体" pitchFamily="2" charset="-122"/>
              </a:rPr>
              <a:t>：</a:t>
            </a:r>
            <a:r>
              <a:rPr lang="zh-CN" altLang="en-US" sz="2800" b="1" dirty="0">
                <a:latin typeface="宋体" pitchFamily="2" charset="-122"/>
              </a:rPr>
              <a:t>是指非零元素或零元素的分布有一定规律的矩阵。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3200" b="1" dirty="0">
                <a:solidFill>
                  <a:schemeClr val="folHlink"/>
                </a:solidFill>
                <a:latin typeface="楷体" pitchFamily="49" charset="-122"/>
              </a:rPr>
              <a:t>1  </a:t>
            </a:r>
            <a:r>
              <a:rPr lang="zh-CN" altLang="en-US" sz="3200" b="1" dirty="0">
                <a:solidFill>
                  <a:schemeClr val="folHlink"/>
                </a:solidFill>
                <a:latin typeface="楷体" pitchFamily="49" charset="-122"/>
              </a:rPr>
              <a:t>对称矩阵</a:t>
            </a:r>
            <a:r>
              <a:rPr lang="zh-CN" altLang="en-US" sz="3200" dirty="0">
                <a:latin typeface="楷体" pitchFamily="49" charset="-122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dirty="0">
                <a:latin typeface="宋体" pitchFamily="2" charset="-122"/>
              </a:rPr>
              <a:t>   </a:t>
            </a:r>
            <a:r>
              <a:rPr lang="zh-CN" altLang="en-US" sz="2800" b="1" dirty="0">
                <a:latin typeface="宋体" pitchFamily="2" charset="-122"/>
              </a:rPr>
              <a:t>若一个</a:t>
            </a:r>
            <a:r>
              <a:rPr lang="en-US" altLang="zh-CN" sz="2800" b="1" dirty="0"/>
              <a:t>n</a:t>
            </a:r>
            <a:r>
              <a:rPr lang="zh-CN" altLang="en-US" sz="2800" b="1" dirty="0">
                <a:latin typeface="宋体" pitchFamily="2" charset="-122"/>
              </a:rPr>
              <a:t>阶方阵</a:t>
            </a:r>
            <a:r>
              <a:rPr lang="en-US" altLang="zh-CN" sz="2800" b="1" dirty="0"/>
              <a:t>A=(</a:t>
            </a:r>
            <a:r>
              <a:rPr lang="en-US" altLang="zh-CN" sz="2800" b="1" dirty="0" err="1"/>
              <a:t>a</a:t>
            </a:r>
            <a:r>
              <a:rPr lang="en-US" altLang="zh-CN" sz="2800" b="1" baseline="-18000" dirty="0" err="1"/>
              <a:t>ij</a:t>
            </a:r>
            <a:r>
              <a:rPr lang="en-US" altLang="zh-CN" sz="2800" b="1" dirty="0"/>
              <a:t>)</a:t>
            </a:r>
            <a:r>
              <a:rPr lang="en-US" altLang="zh-CN" sz="2800" b="1" baseline="-25000" dirty="0" err="1"/>
              <a:t>n</a:t>
            </a:r>
            <a:r>
              <a:rPr lang="en-US" altLang="zh-CN" sz="2800" b="1" baseline="-25000" dirty="0" err="1">
                <a:sym typeface="Symbol" pitchFamily="18" charset="2"/>
              </a:rPr>
              <a:t></a:t>
            </a:r>
            <a:r>
              <a:rPr lang="en-US" altLang="zh-CN" sz="2800" b="1" baseline="-25000" dirty="0" err="1"/>
              <a:t>n</a:t>
            </a:r>
            <a:r>
              <a:rPr lang="zh-CN" altLang="en-US" sz="2800" b="1" dirty="0">
                <a:latin typeface="宋体" pitchFamily="2" charset="-122"/>
              </a:rPr>
              <a:t>中的元素满足性质：</a:t>
            </a:r>
          </a:p>
          <a:p>
            <a:pPr marL="1079500" lvl="2" indent="0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b="1" dirty="0" err="1"/>
              <a:t>a</a:t>
            </a:r>
            <a:r>
              <a:rPr lang="en-US" altLang="zh-CN" sz="2800" b="1" baseline="-18000" dirty="0" err="1"/>
              <a:t>ij</a:t>
            </a:r>
            <a:r>
              <a:rPr lang="en-US" altLang="zh-CN" sz="2800" b="1" dirty="0"/>
              <a:t>=</a:t>
            </a:r>
            <a:r>
              <a:rPr lang="en-US" altLang="zh-CN" sz="2800" b="1" dirty="0" err="1"/>
              <a:t>a</a:t>
            </a:r>
            <a:r>
              <a:rPr lang="en-US" altLang="zh-CN" sz="2800" b="1" baseline="-18000" dirty="0" err="1"/>
              <a:t>ji</a:t>
            </a:r>
            <a:r>
              <a:rPr lang="en-US" altLang="zh-CN" sz="2800" b="1" dirty="0"/>
              <a:t>   1≦i,j≦n</a:t>
            </a:r>
            <a:r>
              <a:rPr lang="zh-CN" altLang="en-US" sz="2800" b="1" dirty="0"/>
              <a:t>且</a:t>
            </a:r>
            <a:r>
              <a:rPr lang="en-US" altLang="zh-CN" sz="2800" b="1" dirty="0" err="1"/>
              <a:t>i</a:t>
            </a:r>
            <a:r>
              <a:rPr lang="en-US" altLang="zh-CN" sz="2800" b="1" dirty="0" err="1">
                <a:ea typeface="Arial Unicode MS" pitchFamily="34" charset="-122"/>
                <a:cs typeface="Arial Unicode MS" pitchFamily="34" charset="-122"/>
              </a:rPr>
              <a:t>≠</a:t>
            </a:r>
            <a:r>
              <a:rPr lang="en-US" altLang="zh-CN" sz="2800" b="1" dirty="0" err="1"/>
              <a:t>j</a:t>
            </a:r>
            <a:endParaRPr lang="en-US" altLang="zh-CN" sz="2800" b="1" dirty="0"/>
          </a:p>
          <a:p>
            <a:pPr marL="0" indent="0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800" b="1" dirty="0">
                <a:latin typeface="宋体" pitchFamily="2" charset="-122"/>
              </a:rPr>
              <a:t>则称</a:t>
            </a:r>
            <a:r>
              <a:rPr lang="en-US" altLang="zh-CN" sz="2800" b="1" dirty="0"/>
              <a:t>A</a:t>
            </a:r>
            <a:r>
              <a:rPr lang="zh-CN" altLang="en-US" sz="2800" b="1" dirty="0">
                <a:latin typeface="宋体" pitchFamily="2" charset="-122"/>
              </a:rPr>
              <a:t>为对称矩阵，如图</a:t>
            </a:r>
            <a:r>
              <a:rPr lang="en-US" altLang="zh-CN" sz="2800" b="1" dirty="0"/>
              <a:t>5-3</a:t>
            </a:r>
            <a:r>
              <a:rPr lang="zh-CN" altLang="en-US" sz="2800" b="1" dirty="0">
                <a:latin typeface="宋体" pitchFamily="2" charset="-122"/>
              </a:rPr>
              <a:t>所示。</a:t>
            </a:r>
            <a:endParaRPr lang="zh-CN" altLang="en-US" sz="2800" dirty="0">
              <a:latin typeface="宋体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5800" y="4292600"/>
            <a:ext cx="6610350" cy="2471738"/>
            <a:chOff x="0" y="0"/>
            <a:chExt cx="4164" cy="1557"/>
          </a:xfrm>
        </p:grpSpPr>
        <p:sp>
          <p:nvSpPr>
            <p:cNvPr id="21508" name="Rectangle 5"/>
            <p:cNvSpPr>
              <a:spLocks noChangeArrowheads="1"/>
            </p:cNvSpPr>
            <p:nvPr/>
          </p:nvSpPr>
          <p:spPr bwMode="auto">
            <a:xfrm>
              <a:off x="1296" y="1317"/>
              <a:ext cx="1787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图</a:t>
              </a:r>
              <a:r>
                <a:rPr lang="en-US" altLang="zh-CN" sz="2000" b="1" dirty="0">
                  <a:latin typeface="楷体" pitchFamily="49" charset="-122"/>
                  <a:ea typeface="楷体" pitchFamily="49" charset="-122"/>
                </a:rPr>
                <a:t>5-3 </a:t>
              </a:r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对称矩阵示例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0"/>
              <a:ext cx="4164" cy="1272"/>
              <a:chOff x="0" y="0"/>
              <a:chExt cx="4164" cy="1272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48"/>
                <a:ext cx="1653" cy="1224"/>
                <a:chOff x="0" y="0"/>
                <a:chExt cx="1653" cy="1362"/>
              </a:xfrm>
            </p:grpSpPr>
            <p:sp>
              <p:nvSpPr>
                <p:cNvPr id="250888" name="AutoShape 8"/>
                <p:cNvSpPr/>
                <p:nvPr/>
              </p:nvSpPr>
              <p:spPr bwMode="auto">
                <a:xfrm>
                  <a:off x="337" y="72"/>
                  <a:ext cx="68" cy="1270"/>
                </a:xfrm>
                <a:prstGeom prst="leftBracket">
                  <a:avLst>
                    <a:gd name="adj" fmla="val 155637"/>
                  </a:avLst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50889" name="AutoShape 9"/>
                <p:cNvSpPr/>
                <p:nvPr/>
              </p:nvSpPr>
              <p:spPr bwMode="auto">
                <a:xfrm>
                  <a:off x="1585" y="72"/>
                  <a:ext cx="68" cy="1270"/>
                </a:xfrm>
                <a:prstGeom prst="rightBracket">
                  <a:avLst>
                    <a:gd name="adj" fmla="val 155637"/>
                  </a:avLst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50890" name="Rectangle 10"/>
                <p:cNvSpPr>
                  <a:spLocks noChangeArrowheads="1"/>
                </p:cNvSpPr>
                <p:nvPr/>
              </p:nvSpPr>
              <p:spPr bwMode="auto">
                <a:xfrm>
                  <a:off x="412" y="0"/>
                  <a:ext cx="1179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>
                      <a:latin typeface="Times New Roman" pitchFamily="2" charset="0"/>
                      <a:ea typeface="宋体" charset="0"/>
                    </a:rPr>
                    <a:t>1   5   1   3   7</a:t>
                  </a:r>
                </a:p>
              </p:txBody>
            </p:sp>
            <p:sp>
              <p:nvSpPr>
                <p:cNvPr id="250891" name="Rectangle 11"/>
                <p:cNvSpPr>
                  <a:spLocks noChangeArrowheads="1"/>
                </p:cNvSpPr>
                <p:nvPr/>
              </p:nvSpPr>
              <p:spPr bwMode="auto">
                <a:xfrm>
                  <a:off x="415" y="863"/>
                  <a:ext cx="1179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>
                      <a:latin typeface="Times New Roman" pitchFamily="2" charset="0"/>
                      <a:ea typeface="宋体" charset="0"/>
                    </a:rPr>
                    <a:t>3   0   2   5   1</a:t>
                  </a:r>
                </a:p>
              </p:txBody>
            </p:sp>
            <p:sp>
              <p:nvSpPr>
                <p:cNvPr id="250892" name="Rectangle 12"/>
                <p:cNvSpPr>
                  <a:spLocks noChangeArrowheads="1"/>
                </p:cNvSpPr>
                <p:nvPr/>
              </p:nvSpPr>
              <p:spPr bwMode="auto">
                <a:xfrm>
                  <a:off x="412" y="1135"/>
                  <a:ext cx="1179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>
                      <a:latin typeface="Times New Roman" pitchFamily="2" charset="0"/>
                      <a:ea typeface="宋体" charset="0"/>
                    </a:rPr>
                    <a:t>7   0   6   1   3</a:t>
                  </a:r>
                </a:p>
              </p:txBody>
            </p:sp>
            <p:sp>
              <p:nvSpPr>
                <p:cNvPr id="250893" name="Rectangle 13"/>
                <p:cNvSpPr>
                  <a:spLocks noChangeArrowheads="1"/>
                </p:cNvSpPr>
                <p:nvPr/>
              </p:nvSpPr>
              <p:spPr bwMode="auto">
                <a:xfrm>
                  <a:off x="412" y="288"/>
                  <a:ext cx="1179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>
                      <a:latin typeface="Times New Roman" pitchFamily="2" charset="0"/>
                      <a:ea typeface="宋体" charset="0"/>
                    </a:rPr>
                    <a:t>5   0   8   0   0</a:t>
                  </a:r>
                </a:p>
              </p:txBody>
            </p:sp>
            <p:sp>
              <p:nvSpPr>
                <p:cNvPr id="250894" name="Rectangle 14"/>
                <p:cNvSpPr>
                  <a:spLocks noChangeArrowheads="1"/>
                </p:cNvSpPr>
                <p:nvPr/>
              </p:nvSpPr>
              <p:spPr bwMode="auto">
                <a:xfrm>
                  <a:off x="412" y="576"/>
                  <a:ext cx="1179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>
                      <a:latin typeface="Times New Roman" pitchFamily="2" charset="0"/>
                      <a:ea typeface="宋体" charset="0"/>
                    </a:rPr>
                    <a:t>1   8   9   2   6</a:t>
                  </a:r>
                </a:p>
              </p:txBody>
            </p:sp>
            <p:sp>
              <p:nvSpPr>
                <p:cNvPr id="250895" name="Rectangle 15"/>
                <p:cNvSpPr>
                  <a:spLocks noChangeArrowheads="1"/>
                </p:cNvSpPr>
                <p:nvPr/>
              </p:nvSpPr>
              <p:spPr bwMode="auto">
                <a:xfrm>
                  <a:off x="0" y="565"/>
                  <a:ext cx="385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>
                      <a:latin typeface="Times New Roman" pitchFamily="2" charset="0"/>
                      <a:ea typeface="宋体" charset="0"/>
                    </a:rPr>
                    <a:t>A=</a:t>
                  </a:r>
                </a:p>
              </p:txBody>
            </p:sp>
          </p:grpSp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2213" y="0"/>
                <a:ext cx="1951" cy="1224"/>
                <a:chOff x="0" y="0"/>
                <a:chExt cx="1951" cy="1230"/>
              </a:xfrm>
            </p:grpSpPr>
            <p:sp>
              <p:nvSpPr>
                <p:cNvPr id="250897" name="Rectangle 17"/>
                <p:cNvSpPr>
                  <a:spLocks noChangeArrowheads="1"/>
                </p:cNvSpPr>
                <p:nvPr/>
              </p:nvSpPr>
              <p:spPr bwMode="auto">
                <a:xfrm>
                  <a:off x="430" y="0"/>
                  <a:ext cx="1437" cy="11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zh-CN" altLang="en-US" sz="2800">
                      <a:latin typeface="Times New Roman" pitchFamily="2" charset="0"/>
                      <a:ea typeface="宋体" charset="0"/>
                    </a:rPr>
                    <a:t> </a:t>
                  </a:r>
                  <a:r>
                    <a:rPr lang="en-US" altLang="zh-CN">
                      <a:latin typeface="Times New Roman" pitchFamily="2" charset="0"/>
                      <a:ea typeface="宋体" charset="0"/>
                    </a:rPr>
                    <a:t>a</a:t>
                  </a:r>
                  <a:r>
                    <a:rPr lang="en-US" altLang="zh-CN" baseline="-25000">
                      <a:latin typeface="Times New Roman" pitchFamily="2" charset="0"/>
                      <a:ea typeface="宋体" charset="0"/>
                    </a:rPr>
                    <a:t>11</a:t>
                  </a:r>
                </a:p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>
                      <a:latin typeface="Times New Roman" pitchFamily="2" charset="0"/>
                      <a:ea typeface="宋体" charset="0"/>
                    </a:rPr>
                    <a:t> a</a:t>
                  </a:r>
                  <a:r>
                    <a:rPr lang="en-US" altLang="zh-CN" baseline="-25000">
                      <a:latin typeface="Times New Roman" pitchFamily="2" charset="0"/>
                      <a:ea typeface="宋体" charset="0"/>
                    </a:rPr>
                    <a:t>21   </a:t>
                  </a:r>
                  <a:r>
                    <a:rPr lang="en-US" altLang="zh-CN">
                      <a:latin typeface="Times New Roman" pitchFamily="2" charset="0"/>
                      <a:ea typeface="宋体" charset="0"/>
                    </a:rPr>
                    <a:t>a</a:t>
                  </a:r>
                  <a:r>
                    <a:rPr lang="en-US" altLang="zh-CN" baseline="-25000">
                      <a:latin typeface="Times New Roman" pitchFamily="2" charset="0"/>
                      <a:ea typeface="宋体" charset="0"/>
                    </a:rPr>
                    <a:t>22</a:t>
                  </a:r>
                </a:p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>
                      <a:latin typeface="Times New Roman" pitchFamily="2" charset="0"/>
                      <a:ea typeface="宋体" charset="0"/>
                    </a:rPr>
                    <a:t> a</a:t>
                  </a:r>
                  <a:r>
                    <a:rPr lang="en-US" altLang="zh-CN" baseline="-25000">
                      <a:latin typeface="Times New Roman" pitchFamily="2" charset="0"/>
                      <a:ea typeface="宋体" charset="0"/>
                    </a:rPr>
                    <a:t>31   </a:t>
                  </a:r>
                  <a:r>
                    <a:rPr lang="en-US" altLang="zh-CN">
                      <a:latin typeface="Times New Roman" pitchFamily="2" charset="0"/>
                      <a:ea typeface="宋体" charset="0"/>
                    </a:rPr>
                    <a:t>a</a:t>
                  </a:r>
                  <a:r>
                    <a:rPr lang="en-US" altLang="zh-CN" baseline="-25000">
                      <a:latin typeface="Times New Roman" pitchFamily="2" charset="0"/>
                      <a:ea typeface="宋体" charset="0"/>
                    </a:rPr>
                    <a:t>32   </a:t>
                  </a:r>
                  <a:r>
                    <a:rPr lang="en-US" altLang="zh-CN">
                      <a:latin typeface="Times New Roman" pitchFamily="2" charset="0"/>
                      <a:ea typeface="宋体" charset="0"/>
                    </a:rPr>
                    <a:t>a</a:t>
                  </a:r>
                  <a:r>
                    <a:rPr lang="en-US" altLang="zh-CN" baseline="-25000">
                      <a:latin typeface="Times New Roman" pitchFamily="2" charset="0"/>
                      <a:ea typeface="宋体" charset="0"/>
                    </a:rPr>
                    <a:t>33</a:t>
                  </a:r>
                  <a:endParaRPr lang="en-US" altLang="zh-CN">
                    <a:latin typeface="Times New Roman" pitchFamily="2" charset="0"/>
                    <a:ea typeface="宋体" charset="0"/>
                  </a:endParaRPr>
                </a:p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>
                      <a:latin typeface="Times New Roman" pitchFamily="2" charset="0"/>
                      <a:ea typeface="宋体" charset="0"/>
                    </a:rPr>
                    <a:t>… … …  …</a:t>
                  </a:r>
                </a:p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>
                      <a:latin typeface="Times New Roman" pitchFamily="2" charset="0"/>
                      <a:ea typeface="宋体" charset="0"/>
                    </a:rPr>
                    <a:t> a</a:t>
                  </a:r>
                  <a:r>
                    <a:rPr lang="en-US" altLang="zh-CN" baseline="-25000">
                      <a:latin typeface="Times New Roman" pitchFamily="2" charset="0"/>
                      <a:ea typeface="宋体" charset="0"/>
                    </a:rPr>
                    <a:t>n1   </a:t>
                  </a:r>
                  <a:r>
                    <a:rPr lang="en-US" altLang="zh-CN">
                      <a:latin typeface="Times New Roman" pitchFamily="2" charset="0"/>
                      <a:ea typeface="宋体" charset="0"/>
                    </a:rPr>
                    <a:t>a</a:t>
                  </a:r>
                  <a:r>
                    <a:rPr lang="en-US" altLang="zh-CN" baseline="-25000">
                      <a:latin typeface="Times New Roman" pitchFamily="2" charset="0"/>
                      <a:ea typeface="宋体" charset="0"/>
                    </a:rPr>
                    <a:t>n2   </a:t>
                  </a:r>
                  <a:r>
                    <a:rPr lang="en-US" altLang="zh-CN">
                      <a:latin typeface="Times New Roman" pitchFamily="2" charset="0"/>
                      <a:ea typeface="Arial Unicode MS" charset="0"/>
                    </a:rPr>
                    <a:t>…      </a:t>
                  </a:r>
                  <a:r>
                    <a:rPr lang="en-US" altLang="zh-CN">
                      <a:latin typeface="Times New Roman" pitchFamily="2" charset="0"/>
                      <a:ea typeface="宋体" charset="0"/>
                    </a:rPr>
                    <a:t>a</a:t>
                  </a:r>
                  <a:r>
                    <a:rPr lang="en-US" altLang="zh-CN" baseline="-25000">
                      <a:latin typeface="Times New Roman" pitchFamily="2" charset="0"/>
                      <a:ea typeface="宋体" charset="0"/>
                    </a:rPr>
                    <a:t>nn</a:t>
                  </a:r>
                </a:p>
              </p:txBody>
            </p:sp>
            <p:sp>
              <p:nvSpPr>
                <p:cNvPr id="250898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340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 sz="2800">
                      <a:latin typeface="Times New Roman" pitchFamily="2" charset="0"/>
                      <a:ea typeface="宋体" charset="0"/>
                    </a:rPr>
                    <a:t>A=</a:t>
                  </a:r>
                </a:p>
              </p:txBody>
            </p:sp>
            <p:sp>
              <p:nvSpPr>
                <p:cNvPr id="250899" name="AutoShape 19"/>
                <p:cNvSpPr/>
                <p:nvPr/>
              </p:nvSpPr>
              <p:spPr bwMode="auto">
                <a:xfrm>
                  <a:off x="379" y="66"/>
                  <a:ext cx="45" cy="1134"/>
                </a:xfrm>
                <a:prstGeom prst="leftBracket">
                  <a:avLst>
                    <a:gd name="adj" fmla="val 210000"/>
                  </a:avLst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50900" name="AutoShape 20"/>
                <p:cNvSpPr/>
                <p:nvPr/>
              </p:nvSpPr>
              <p:spPr bwMode="auto">
                <a:xfrm>
                  <a:off x="1906" y="96"/>
                  <a:ext cx="45" cy="1134"/>
                </a:xfrm>
                <a:prstGeom prst="rightBracket">
                  <a:avLst>
                    <a:gd name="adj" fmla="val 210000"/>
                  </a:avLst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</p:grpSp>
        </p:grp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179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pPr eaLnBrk="1" hangingPunct="1"/>
            <a:r>
              <a:rPr lang="zh-CN" altLang="en-US"/>
              <a:t>顺序表</a:t>
            </a:r>
            <a:endParaRPr lang="zh-CN" altLang="en-US" sz="1600" b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3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	</a:t>
            </a:r>
            <a:r>
              <a:rPr lang="en-US" altLang="zh-CN" dirty="0">
                <a:solidFill>
                  <a:srgbClr val="008000"/>
                </a:solidFill>
                <a:ea typeface="楷体_GB2312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楷体" pitchFamily="49" charset="-122"/>
              </a:rPr>
              <a:t>将表</a:t>
            </a: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LA</a:t>
            </a:r>
            <a:r>
              <a:rPr lang="zh-CN" altLang="en-US" dirty="0">
                <a:solidFill>
                  <a:srgbClr val="008000"/>
                </a:solidFill>
                <a:latin typeface="楷体" pitchFamily="49" charset="-122"/>
              </a:rPr>
              <a:t>余下的元素赋给表</a:t>
            </a: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LC</a:t>
            </a:r>
            <a:endParaRPr lang="en-US" altLang="zh-CN" dirty="0">
              <a:latin typeface="楷体" pitchFamily="49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CC"/>
                </a:solidFill>
                <a:ea typeface="楷体_GB2312" pitchFamily="49" charset="-122"/>
              </a:rPr>
              <a:t>	while</a:t>
            </a:r>
            <a:r>
              <a:rPr lang="en-US" altLang="zh-CN" dirty="0">
                <a:ea typeface="楷体_GB2312" pitchFamily="49" charset="-122"/>
              </a:rPr>
              <a:t> (</a:t>
            </a:r>
            <a:r>
              <a:rPr lang="en-US" altLang="zh-CN" dirty="0" err="1">
                <a:ea typeface="楷体_GB2312" pitchFamily="49" charset="-122"/>
              </a:rPr>
              <a:t>i≤La.n</a:t>
            </a:r>
            <a:r>
              <a:rPr lang="en-US" altLang="zh-CN" dirty="0">
                <a:ea typeface="楷体_GB2312" pitchFamily="49" charset="-122"/>
              </a:rPr>
              <a:t>)</a:t>
            </a:r>
            <a:endParaRPr lang="en-US" altLang="zh-CN" dirty="0">
              <a:solidFill>
                <a:srgbClr val="008000"/>
              </a:solidFill>
              <a:ea typeface="楷体_GB2312" pitchFamily="49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	 {  </a:t>
            </a:r>
            <a:r>
              <a:rPr lang="en-US" altLang="zh-CN" dirty="0" err="1">
                <a:ea typeface="楷体_GB2312" pitchFamily="49" charset="-122"/>
              </a:rPr>
              <a:t>Lc.elem</a:t>
            </a:r>
            <a:r>
              <a:rPr lang="en-US" altLang="zh-CN" baseline="-25000" dirty="0" err="1">
                <a:ea typeface="楷体_GB2312" pitchFamily="49" charset="-122"/>
              </a:rPr>
              <a:t>k</a:t>
            </a:r>
            <a:r>
              <a:rPr lang="en-US" altLang="zh-CN" baseline="-25000" dirty="0">
                <a:ea typeface="楷体_GB2312" pitchFamily="49" charset="-122"/>
              </a:rPr>
              <a:t> </a:t>
            </a:r>
            <a:r>
              <a:rPr lang="en-US" altLang="zh-CN" dirty="0">
                <a:ea typeface="楷体_GB2312" pitchFamily="49" charset="-122"/>
              </a:rPr>
              <a:t>= </a:t>
            </a:r>
            <a:r>
              <a:rPr lang="en-US" altLang="zh-CN" dirty="0" err="1">
                <a:ea typeface="楷体_GB2312" pitchFamily="49" charset="-122"/>
              </a:rPr>
              <a:t>La.elem</a:t>
            </a:r>
            <a:r>
              <a:rPr lang="en-US" altLang="zh-CN" baseline="-25000" dirty="0" err="1">
                <a:ea typeface="楷体_GB2312" pitchFamily="49" charset="-122"/>
              </a:rPr>
              <a:t>i</a:t>
            </a:r>
            <a:r>
              <a:rPr lang="en-US" altLang="zh-CN" dirty="0">
                <a:ea typeface="楷体_GB2312" pitchFamily="49" charset="-122"/>
              </a:rPr>
              <a:t>;   </a:t>
            </a:r>
            <a:r>
              <a:rPr lang="en-US" altLang="zh-CN" dirty="0" err="1">
                <a:ea typeface="楷体_GB2312" pitchFamily="49" charset="-122"/>
              </a:rPr>
              <a:t>i</a:t>
            </a:r>
            <a:r>
              <a:rPr lang="en-US" altLang="zh-CN" dirty="0">
                <a:ea typeface="楷体_GB2312" pitchFamily="49" charset="-122"/>
              </a:rPr>
              <a:t>++;   k++;  }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	</a:t>
            </a:r>
            <a:r>
              <a:rPr lang="en-US" altLang="zh-CN" dirty="0">
                <a:solidFill>
                  <a:srgbClr val="008000"/>
                </a:solidFill>
                <a:ea typeface="楷体_GB2312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楷体" pitchFamily="49" charset="-122"/>
              </a:rPr>
              <a:t>将表</a:t>
            </a: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LB</a:t>
            </a:r>
            <a:r>
              <a:rPr lang="zh-CN" altLang="en-US" dirty="0">
                <a:solidFill>
                  <a:srgbClr val="008000"/>
                </a:solidFill>
                <a:latin typeface="楷体" pitchFamily="49" charset="-122"/>
              </a:rPr>
              <a:t>余下的元素赋给表</a:t>
            </a: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LC</a:t>
            </a:r>
            <a:endParaRPr lang="en-US" altLang="zh-CN" dirty="0">
              <a:latin typeface="楷体" pitchFamily="49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CC"/>
                </a:solidFill>
                <a:ea typeface="楷体_GB2312" pitchFamily="49" charset="-122"/>
              </a:rPr>
              <a:t>	while</a:t>
            </a:r>
            <a:r>
              <a:rPr lang="en-US" altLang="zh-CN" dirty="0">
                <a:ea typeface="楷体_GB2312" pitchFamily="49" charset="-122"/>
              </a:rPr>
              <a:t> (</a:t>
            </a:r>
            <a:r>
              <a:rPr lang="en-US" altLang="zh-CN" dirty="0" err="1">
                <a:ea typeface="楷体_GB2312" pitchFamily="49" charset="-122"/>
              </a:rPr>
              <a:t>j≤L</a:t>
            </a:r>
            <a:r>
              <a:rPr lang="en-US" altLang="zh-CN" sz="2400" dirty="0" err="1">
                <a:ea typeface="楷体_GB2312" pitchFamily="49" charset="-122"/>
              </a:rPr>
              <a:t>b</a:t>
            </a:r>
            <a:r>
              <a:rPr lang="en-US" altLang="zh-CN" dirty="0" err="1">
                <a:ea typeface="楷体_GB2312" pitchFamily="49" charset="-122"/>
              </a:rPr>
              <a:t>.n</a:t>
            </a:r>
            <a:r>
              <a:rPr lang="en-US" altLang="zh-CN" dirty="0">
                <a:ea typeface="楷体_GB2312" pitchFamily="49" charset="-122"/>
              </a:rPr>
              <a:t>)</a:t>
            </a:r>
            <a:endParaRPr lang="en-US" altLang="zh-CN" dirty="0">
              <a:solidFill>
                <a:srgbClr val="008000"/>
              </a:solidFill>
              <a:ea typeface="楷体_GB2312" pitchFamily="49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	{  </a:t>
            </a:r>
            <a:r>
              <a:rPr lang="en-US" altLang="zh-CN" dirty="0" err="1">
                <a:ea typeface="楷体_GB2312" pitchFamily="49" charset="-122"/>
              </a:rPr>
              <a:t>Lc.elem</a:t>
            </a:r>
            <a:r>
              <a:rPr lang="en-US" altLang="zh-CN" baseline="-25000" dirty="0" err="1">
                <a:ea typeface="楷体_GB2312" pitchFamily="49" charset="-122"/>
              </a:rPr>
              <a:t>k</a:t>
            </a:r>
            <a:r>
              <a:rPr lang="en-US" altLang="zh-CN" baseline="-25000" dirty="0">
                <a:ea typeface="楷体_GB2312" pitchFamily="49" charset="-122"/>
              </a:rPr>
              <a:t> </a:t>
            </a:r>
            <a:r>
              <a:rPr lang="en-US" altLang="zh-CN" dirty="0">
                <a:ea typeface="楷体_GB2312" pitchFamily="49" charset="-122"/>
              </a:rPr>
              <a:t>= </a:t>
            </a:r>
            <a:r>
              <a:rPr lang="en-US" altLang="zh-CN" dirty="0" err="1">
                <a:ea typeface="楷体_GB2312" pitchFamily="49" charset="-122"/>
              </a:rPr>
              <a:t>L</a:t>
            </a:r>
            <a:r>
              <a:rPr lang="en-US" altLang="zh-CN" sz="2400" dirty="0" err="1">
                <a:ea typeface="楷体_GB2312" pitchFamily="49" charset="-122"/>
              </a:rPr>
              <a:t>b</a:t>
            </a:r>
            <a:r>
              <a:rPr lang="en-US" altLang="zh-CN" dirty="0" err="1">
                <a:ea typeface="楷体_GB2312" pitchFamily="49" charset="-122"/>
              </a:rPr>
              <a:t>.elem</a:t>
            </a:r>
            <a:r>
              <a:rPr lang="en-US" altLang="zh-CN" baseline="-25000" dirty="0" err="1">
                <a:ea typeface="楷体_GB2312" pitchFamily="49" charset="-122"/>
              </a:rPr>
              <a:t>j</a:t>
            </a:r>
            <a:r>
              <a:rPr lang="en-US" altLang="zh-CN" dirty="0">
                <a:ea typeface="楷体_GB2312" pitchFamily="49" charset="-122"/>
              </a:rPr>
              <a:t>;   j++;   k++;  }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} </a:t>
            </a:r>
            <a:r>
              <a:rPr lang="en-US" altLang="zh-CN" dirty="0">
                <a:solidFill>
                  <a:srgbClr val="CC0000"/>
                </a:solidFill>
                <a:ea typeface="楷体_GB2312" pitchFamily="49" charset="-122"/>
              </a:rPr>
              <a:t>// </a:t>
            </a:r>
            <a:r>
              <a:rPr lang="zh-CN" altLang="en-US" dirty="0">
                <a:solidFill>
                  <a:srgbClr val="CC0000"/>
                </a:solidFill>
                <a:latin typeface="楷体" pitchFamily="49" charset="-122"/>
              </a:rPr>
              <a:t>算法时间复杂度为</a:t>
            </a:r>
            <a:r>
              <a:rPr lang="en-US" altLang="zh-CN" dirty="0">
                <a:solidFill>
                  <a:srgbClr val="CC0000"/>
                </a:solidFill>
                <a:latin typeface="楷体" pitchFamily="49" charset="-122"/>
              </a:rPr>
              <a:t>O(</a:t>
            </a:r>
            <a:r>
              <a:rPr lang="en-US" altLang="zh-CN" dirty="0" err="1">
                <a:solidFill>
                  <a:srgbClr val="CC0000"/>
                </a:solidFill>
                <a:latin typeface="楷体" pitchFamily="49" charset="-122"/>
              </a:rPr>
              <a:t>La.n+L</a:t>
            </a:r>
            <a:r>
              <a:rPr lang="en-US" altLang="zh-CN" sz="2400" dirty="0" err="1">
                <a:solidFill>
                  <a:srgbClr val="CC0000"/>
                </a:solidFill>
                <a:latin typeface="楷体" pitchFamily="49" charset="-122"/>
              </a:rPr>
              <a:t>b</a:t>
            </a:r>
            <a:r>
              <a:rPr lang="en-US" altLang="zh-CN" dirty="0" err="1">
                <a:solidFill>
                  <a:srgbClr val="CC0000"/>
                </a:solidFill>
                <a:latin typeface="楷体" pitchFamily="49" charset="-122"/>
              </a:rPr>
              <a:t>.n</a:t>
            </a:r>
            <a:r>
              <a:rPr lang="en-US" altLang="zh-CN" dirty="0">
                <a:solidFill>
                  <a:srgbClr val="CC0000"/>
                </a:solidFill>
                <a:latin typeface="楷体" pitchFamily="49" charset="-122"/>
              </a:rPr>
              <a:t>)</a:t>
            </a:r>
          </a:p>
        </p:txBody>
      </p:sp>
      <p:sp>
        <p:nvSpPr>
          <p:cNvPr id="2560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89C89F8-402C-44B3-8377-07E101A6EADA}" type="slidenum">
              <a:rPr lang="zh-CN" altLang="en-US" smtClean="0">
                <a:ea typeface="宋体" charset="-122"/>
              </a:rPr>
              <a:pPr/>
              <a:t>18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/>
          </p:nvPr>
        </p:nvSpPr>
        <p:spPr>
          <a:xfrm>
            <a:off x="228600" y="147638"/>
            <a:ext cx="8736013" cy="5081587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>
                <a:latin typeface="宋体" pitchFamily="2" charset="-122"/>
              </a:rPr>
              <a:t>    </a:t>
            </a:r>
            <a:r>
              <a:rPr lang="zh-CN" altLang="en-US" sz="2800" b="1">
                <a:latin typeface="宋体" pitchFamily="2" charset="-122"/>
              </a:rPr>
              <a:t>对称矩阵中的</a:t>
            </a:r>
            <a:r>
              <a:rPr lang="zh-CN" altLang="en-US" sz="2800" b="1">
                <a:solidFill>
                  <a:schemeClr val="folHlink"/>
                </a:solidFill>
                <a:latin typeface="宋体" pitchFamily="2" charset="-122"/>
              </a:rPr>
              <a:t>元素关于主对角线对称</a:t>
            </a:r>
            <a:r>
              <a:rPr lang="zh-CN" altLang="en-US" sz="2800" b="1">
                <a:latin typeface="宋体" pitchFamily="2" charset="-122"/>
              </a:rPr>
              <a:t>，因此，让每一对对称元素</a:t>
            </a:r>
            <a:r>
              <a:rPr lang="en-US" altLang="zh-CN" sz="2800" b="1"/>
              <a:t>a</a:t>
            </a:r>
            <a:r>
              <a:rPr lang="en-US" altLang="zh-CN" sz="2800" b="1" baseline="-18000"/>
              <a:t>ij</a:t>
            </a:r>
            <a:r>
              <a:rPr lang="zh-CN" altLang="en-US" sz="2800" b="1"/>
              <a:t>和</a:t>
            </a:r>
            <a:r>
              <a:rPr lang="en-US" altLang="zh-CN" sz="2800" b="1"/>
              <a:t>a</a:t>
            </a:r>
            <a:r>
              <a:rPr lang="en-US" altLang="zh-CN" sz="2800" b="1" baseline="-18000"/>
              <a:t>ji</a:t>
            </a:r>
            <a:r>
              <a:rPr lang="en-US" altLang="zh-CN" sz="2800" b="1"/>
              <a:t>(i</a:t>
            </a:r>
            <a:r>
              <a:rPr lang="en-US" altLang="zh-CN" sz="2800" b="1">
                <a:ea typeface="Arial Unicode MS" pitchFamily="34" charset="-122"/>
                <a:cs typeface="Arial Unicode MS" pitchFamily="34" charset="-122"/>
              </a:rPr>
              <a:t>≠</a:t>
            </a:r>
            <a:r>
              <a:rPr lang="en-US" altLang="zh-CN" sz="2800" b="1"/>
              <a:t>j)</a:t>
            </a:r>
            <a:r>
              <a:rPr lang="zh-CN" altLang="en-US" sz="2800" b="1">
                <a:latin typeface="宋体" pitchFamily="2" charset="-122"/>
              </a:rPr>
              <a:t>分配一个存储空间，则</a:t>
            </a:r>
            <a:r>
              <a:rPr lang="en-US" altLang="zh-CN" sz="2800" b="1"/>
              <a:t>n</a:t>
            </a:r>
            <a:r>
              <a:rPr lang="en-US" altLang="zh-CN" sz="2800" b="1" baseline="30000"/>
              <a:t>2</a:t>
            </a:r>
            <a:r>
              <a:rPr lang="zh-CN" altLang="en-US" sz="2800" b="1"/>
              <a:t>个元素压缩存储到</a:t>
            </a:r>
            <a:r>
              <a:rPr lang="en-US" altLang="zh-CN" sz="2800" b="1"/>
              <a:t>n(n+1)/2</a:t>
            </a:r>
            <a:r>
              <a:rPr lang="zh-CN" altLang="en-US" sz="2800" b="1">
                <a:latin typeface="宋体" pitchFamily="2" charset="-122"/>
              </a:rPr>
              <a:t>个存储空间，能节约近一半的存储空间。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>
                <a:latin typeface="宋体" pitchFamily="2" charset="-122"/>
              </a:rPr>
              <a:t>    不失一般性，假设按</a:t>
            </a:r>
            <a:r>
              <a:rPr lang="zh-CN" altLang="en-US" sz="2800" b="1"/>
              <a:t>“</a:t>
            </a:r>
            <a:r>
              <a:rPr lang="zh-CN" altLang="en-US" sz="2800" b="1">
                <a:solidFill>
                  <a:schemeClr val="folHlink"/>
                </a:solidFill>
                <a:latin typeface="宋体" pitchFamily="2" charset="-122"/>
              </a:rPr>
              <a:t>行优先顺序</a:t>
            </a:r>
            <a:r>
              <a:rPr lang="zh-CN" altLang="en-US" sz="2800" b="1"/>
              <a:t>”</a:t>
            </a:r>
            <a:r>
              <a:rPr lang="zh-CN" altLang="en-US" sz="2800" b="1">
                <a:latin typeface="宋体" pitchFamily="2" charset="-122"/>
              </a:rPr>
              <a:t>存储下三角形</a:t>
            </a:r>
            <a:r>
              <a:rPr lang="en-US" altLang="zh-CN" sz="2800" b="1">
                <a:latin typeface="宋体" pitchFamily="2" charset="-122"/>
              </a:rPr>
              <a:t>(</a:t>
            </a:r>
            <a:r>
              <a:rPr lang="zh-CN" altLang="en-US" sz="2800" b="1">
                <a:latin typeface="宋体" pitchFamily="2" charset="-122"/>
              </a:rPr>
              <a:t>包括对角线</a:t>
            </a:r>
            <a:r>
              <a:rPr lang="en-US" altLang="zh-CN" sz="2800" b="1">
                <a:latin typeface="宋体" pitchFamily="2" charset="-122"/>
              </a:rPr>
              <a:t>)</a:t>
            </a:r>
            <a:r>
              <a:rPr lang="zh-CN" altLang="en-US" sz="2800" b="1">
                <a:latin typeface="宋体" pitchFamily="2" charset="-122"/>
              </a:rPr>
              <a:t>中的元素。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>
                <a:latin typeface="宋体" pitchFamily="2" charset="-122"/>
              </a:rPr>
              <a:t>    设用一维数组</a:t>
            </a:r>
            <a:r>
              <a:rPr lang="en-US" altLang="zh-CN" sz="2800" b="1">
                <a:latin typeface="宋体" pitchFamily="2" charset="-122"/>
              </a:rPr>
              <a:t>(</a:t>
            </a:r>
            <a:r>
              <a:rPr lang="zh-CN" altLang="en-US" sz="2800" b="1">
                <a:latin typeface="宋体" pitchFamily="2" charset="-122"/>
              </a:rPr>
              <a:t>向量</a:t>
            </a:r>
            <a:r>
              <a:rPr lang="en-US" altLang="zh-CN" sz="2800" b="1">
                <a:latin typeface="宋体" pitchFamily="2" charset="-122"/>
              </a:rPr>
              <a:t>)</a:t>
            </a:r>
            <a:r>
              <a:rPr lang="en-US" altLang="zh-CN" sz="2800" b="1"/>
              <a:t>sa[0</a:t>
            </a:r>
            <a:r>
              <a:rPr lang="en-US" altLang="zh-CN" sz="2800" b="1">
                <a:ea typeface="Arial Unicode MS" pitchFamily="34" charset="-122"/>
                <a:cs typeface="Arial Unicode MS" pitchFamily="34" charset="-122"/>
              </a:rPr>
              <a:t>…</a:t>
            </a:r>
            <a:r>
              <a:rPr lang="en-US" altLang="zh-CN" sz="2800" b="1"/>
              <a:t>n(n+1)/2]</a:t>
            </a:r>
            <a:r>
              <a:rPr lang="zh-CN" altLang="en-US" sz="2800" b="1"/>
              <a:t>存储</a:t>
            </a:r>
            <a:r>
              <a:rPr lang="en-US" altLang="zh-CN" sz="2800" b="1"/>
              <a:t>n</a:t>
            </a:r>
            <a:r>
              <a:rPr lang="zh-CN" altLang="en-US" sz="2800" b="1">
                <a:latin typeface="宋体" pitchFamily="2" charset="-122"/>
              </a:rPr>
              <a:t>阶对称矩阵，如图</a:t>
            </a:r>
            <a:r>
              <a:rPr lang="en-US" altLang="zh-CN" sz="2800" b="1"/>
              <a:t>5-4</a:t>
            </a:r>
            <a:r>
              <a:rPr lang="zh-CN" altLang="en-US" sz="2800" b="1">
                <a:latin typeface="宋体" pitchFamily="2" charset="-122"/>
              </a:rPr>
              <a:t>所示。为了便于访问，必须找出矩阵</a:t>
            </a:r>
            <a:r>
              <a:rPr lang="en-US" altLang="zh-CN" sz="2800" b="1"/>
              <a:t>A</a:t>
            </a:r>
            <a:r>
              <a:rPr lang="zh-CN" altLang="en-US" sz="2800" b="1">
                <a:latin typeface="宋体" pitchFamily="2" charset="-122"/>
              </a:rPr>
              <a:t>中的元素的下标值</a:t>
            </a:r>
            <a:r>
              <a:rPr lang="zh-CN" altLang="en-US" sz="2800" b="1"/>
              <a:t>（</a:t>
            </a:r>
            <a:r>
              <a:rPr lang="en-US" altLang="zh-CN" sz="2800" b="1"/>
              <a:t>i,j</a:t>
            </a:r>
            <a:r>
              <a:rPr lang="zh-CN" altLang="en-US" sz="2800" b="1"/>
              <a:t>）</a:t>
            </a:r>
            <a:r>
              <a:rPr lang="zh-CN" altLang="en-US" sz="2800" b="1">
                <a:latin typeface="宋体" pitchFamily="2" charset="-122"/>
              </a:rPr>
              <a:t>和向量</a:t>
            </a:r>
            <a:r>
              <a:rPr lang="en-US" altLang="zh-CN" sz="2800" b="1"/>
              <a:t>sa[k]</a:t>
            </a:r>
            <a:r>
              <a:rPr lang="zh-CN" altLang="en-US" sz="2800" b="1"/>
              <a:t>的</a:t>
            </a:r>
            <a:r>
              <a:rPr lang="zh-CN" altLang="en-US" sz="2800" b="1">
                <a:latin typeface="宋体" pitchFamily="2" charset="-122"/>
              </a:rPr>
              <a:t>下标值</a:t>
            </a:r>
            <a:r>
              <a:rPr lang="en-US" altLang="zh-CN" sz="2800" b="1"/>
              <a:t>k</a:t>
            </a:r>
            <a:r>
              <a:rPr lang="zh-CN" altLang="en-US" sz="2800" b="1"/>
              <a:t>之间的对应关系。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5157788"/>
            <a:ext cx="7405688" cy="1579562"/>
            <a:chOff x="0" y="0"/>
            <a:chExt cx="4665" cy="99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0"/>
              <a:ext cx="4665" cy="659"/>
              <a:chOff x="0" y="0"/>
              <a:chExt cx="4665" cy="659"/>
            </a:xfrm>
          </p:grpSpPr>
          <p:sp>
            <p:nvSpPr>
              <p:cNvPr id="251909" name="Rectangle 5"/>
              <p:cNvSpPr>
                <a:spLocks noChangeArrowheads="1"/>
              </p:cNvSpPr>
              <p:nvPr/>
            </p:nvSpPr>
            <p:spPr bwMode="auto">
              <a:xfrm>
                <a:off x="0" y="342"/>
                <a:ext cx="317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buFont typeface="Arial" charset="0"/>
                  <a:buNone/>
                  <a:defRPr/>
                </a:pPr>
                <a:r>
                  <a:rPr lang="en-US" altLang="zh-CN" b="1">
                    <a:latin typeface="Times New Roman" pitchFamily="2" charset="0"/>
                    <a:ea typeface="宋体" charset="0"/>
                  </a:rPr>
                  <a:t>sa</a:t>
                </a:r>
                <a:endParaRPr lang="en-US" altLang="zh-CN" b="1" baseline="-18000">
                  <a:latin typeface="Times New Roman" pitchFamily="2" charset="0"/>
                  <a:ea typeface="宋体" charset="0"/>
                </a:endParaRPr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365" y="319"/>
                <a:ext cx="3899" cy="340"/>
                <a:chOff x="0" y="0"/>
                <a:chExt cx="3899" cy="340"/>
              </a:xfrm>
            </p:grpSpPr>
            <p:sp>
              <p:nvSpPr>
                <p:cNvPr id="251911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899" cy="340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zh-CN" altLang="en-US" sz="2400" dirty="0">
                      <a:latin typeface="Times New Roman" pitchFamily="2" charset="0"/>
                      <a:ea typeface="宋体" charset="0"/>
                    </a:rPr>
                    <a:t> </a:t>
                  </a:r>
                  <a:r>
                    <a:rPr lang="en-US" altLang="zh-CN" sz="2400" b="1" dirty="0">
                      <a:latin typeface="Times New Roman" pitchFamily="2" charset="0"/>
                      <a:ea typeface="宋体" charset="0"/>
                    </a:rPr>
                    <a:t>a</a:t>
                  </a:r>
                  <a:r>
                    <a:rPr lang="en-US" altLang="zh-CN" sz="2400" b="1" baseline="-18000" dirty="0">
                      <a:latin typeface="Times New Roman" pitchFamily="2" charset="0"/>
                      <a:ea typeface="宋体" charset="0"/>
                    </a:rPr>
                    <a:t>11   </a:t>
                  </a:r>
                  <a:r>
                    <a:rPr lang="en-US" altLang="zh-CN" sz="2400" b="1" dirty="0">
                      <a:latin typeface="Times New Roman" pitchFamily="2" charset="0"/>
                      <a:ea typeface="宋体" charset="0"/>
                    </a:rPr>
                    <a:t>a</a:t>
                  </a:r>
                  <a:r>
                    <a:rPr lang="en-US" altLang="zh-CN" sz="2400" b="1" baseline="-18000" dirty="0">
                      <a:latin typeface="Times New Roman" pitchFamily="2" charset="0"/>
                      <a:ea typeface="宋体" charset="0"/>
                    </a:rPr>
                    <a:t>21    </a:t>
                  </a:r>
                  <a:r>
                    <a:rPr lang="en-US" altLang="zh-CN" sz="2400" b="1" dirty="0">
                      <a:latin typeface="Times New Roman" pitchFamily="2" charset="0"/>
                      <a:ea typeface="宋体" charset="0"/>
                    </a:rPr>
                    <a:t>a</a:t>
                  </a:r>
                  <a:r>
                    <a:rPr lang="en-US" altLang="zh-CN" sz="2400" b="1" baseline="-18000" dirty="0">
                      <a:latin typeface="Times New Roman" pitchFamily="2" charset="0"/>
                      <a:ea typeface="宋体" charset="0"/>
                    </a:rPr>
                    <a:t>22     </a:t>
                  </a:r>
                  <a:r>
                    <a:rPr lang="en-US" altLang="zh-CN" sz="2400" b="1" dirty="0">
                      <a:latin typeface="Times New Roman" pitchFamily="2" charset="0"/>
                      <a:ea typeface="宋体" charset="0"/>
                    </a:rPr>
                    <a:t>a</a:t>
                  </a:r>
                  <a:r>
                    <a:rPr lang="en-US" altLang="zh-CN" sz="2400" b="1" baseline="-18000" dirty="0">
                      <a:latin typeface="Times New Roman" pitchFamily="2" charset="0"/>
                      <a:ea typeface="宋体" charset="0"/>
                    </a:rPr>
                    <a:t>31     </a:t>
                  </a:r>
                  <a:r>
                    <a:rPr lang="en-US" altLang="zh-CN" sz="2400" b="1" dirty="0">
                      <a:latin typeface="Times New Roman" pitchFamily="2" charset="0"/>
                      <a:ea typeface="宋体" charset="0"/>
                    </a:rPr>
                    <a:t>a</a:t>
                  </a:r>
                  <a:r>
                    <a:rPr lang="en-US" altLang="zh-CN" sz="2400" b="1" baseline="-18000" dirty="0">
                      <a:latin typeface="Times New Roman" pitchFamily="2" charset="0"/>
                      <a:ea typeface="宋体" charset="0"/>
                    </a:rPr>
                    <a:t>32    </a:t>
                  </a:r>
                  <a:r>
                    <a:rPr lang="en-US" altLang="zh-CN" sz="2400" b="1" dirty="0">
                      <a:latin typeface="Times New Roman" pitchFamily="2" charset="0"/>
                      <a:ea typeface="宋体" charset="0"/>
                    </a:rPr>
                    <a:t>a</a:t>
                  </a:r>
                  <a:r>
                    <a:rPr lang="en-US" altLang="zh-CN" sz="2400" b="1" baseline="-18000" dirty="0">
                      <a:latin typeface="Times New Roman" pitchFamily="2" charset="0"/>
                      <a:ea typeface="宋体" charset="0"/>
                    </a:rPr>
                    <a:t>33    </a:t>
                  </a:r>
                  <a:r>
                    <a:rPr lang="en-US" altLang="zh-CN" sz="2400" b="1" dirty="0">
                      <a:latin typeface="Times New Roman" pitchFamily="2" charset="0"/>
                      <a:ea typeface="Arial Unicode MS" charset="0"/>
                    </a:rPr>
                    <a:t>…</a:t>
                  </a:r>
                  <a:r>
                    <a:rPr lang="en-US" altLang="zh-CN" sz="2400" b="1" baseline="-18000" dirty="0">
                      <a:latin typeface="Times New Roman" pitchFamily="2" charset="0"/>
                      <a:ea typeface="宋体" charset="0"/>
                    </a:rPr>
                    <a:t>    </a:t>
                  </a:r>
                  <a:r>
                    <a:rPr lang="en-US" altLang="zh-CN" sz="2400" b="1" dirty="0">
                      <a:latin typeface="Times New Roman" pitchFamily="2" charset="0"/>
                      <a:ea typeface="宋体" charset="0"/>
                    </a:rPr>
                    <a:t>a</a:t>
                  </a:r>
                  <a:r>
                    <a:rPr lang="en-US" altLang="zh-CN" sz="2400" b="1" baseline="-18000" dirty="0">
                      <a:latin typeface="Times New Roman" pitchFamily="2" charset="0"/>
                      <a:ea typeface="宋体" charset="0"/>
                    </a:rPr>
                    <a:t>n1 </a:t>
                  </a:r>
                  <a:r>
                    <a:rPr lang="en-US" altLang="zh-CN" sz="2400" b="1" dirty="0">
                      <a:latin typeface="Times New Roman" pitchFamily="2" charset="0"/>
                      <a:ea typeface="宋体" charset="0"/>
                    </a:rPr>
                    <a:t> </a:t>
                  </a:r>
                  <a:r>
                    <a:rPr lang="en-US" altLang="zh-CN" sz="2400" b="1" baseline="-18000" dirty="0">
                      <a:latin typeface="Times New Roman" pitchFamily="2" charset="0"/>
                      <a:ea typeface="宋体" charset="0"/>
                    </a:rPr>
                    <a:t>  </a:t>
                  </a:r>
                  <a:r>
                    <a:rPr lang="en-US" altLang="zh-CN" sz="2400" b="1" dirty="0">
                      <a:latin typeface="Times New Roman" pitchFamily="2" charset="0"/>
                      <a:ea typeface="宋体" charset="0"/>
                    </a:rPr>
                    <a:t>a</a:t>
                  </a:r>
                  <a:r>
                    <a:rPr lang="en-US" altLang="zh-CN" sz="2400" b="1" baseline="-18000" dirty="0">
                      <a:latin typeface="Times New Roman" pitchFamily="2" charset="0"/>
                      <a:ea typeface="宋体" charset="0"/>
                    </a:rPr>
                    <a:t>n2     </a:t>
                  </a:r>
                  <a:r>
                    <a:rPr lang="en-US" altLang="zh-CN" sz="2400" b="1" dirty="0">
                      <a:latin typeface="Times New Roman" pitchFamily="2" charset="0"/>
                      <a:ea typeface="Arial Unicode MS" charset="0"/>
                    </a:rPr>
                    <a:t>…  </a:t>
                  </a:r>
                  <a:r>
                    <a:rPr lang="en-US" altLang="zh-CN" sz="2400" b="1" baseline="-18000" dirty="0">
                      <a:latin typeface="Times New Roman" pitchFamily="2" charset="0"/>
                      <a:ea typeface="宋体" charset="0"/>
                    </a:rPr>
                    <a:t> </a:t>
                  </a:r>
                  <a:r>
                    <a:rPr lang="en-US" altLang="zh-CN" sz="2400" b="1" dirty="0" err="1">
                      <a:latin typeface="Times New Roman" pitchFamily="2" charset="0"/>
                      <a:ea typeface="宋体" charset="0"/>
                    </a:rPr>
                    <a:t>a</a:t>
                  </a:r>
                  <a:r>
                    <a:rPr lang="en-US" altLang="zh-CN" sz="2400" b="1" baseline="-18000" dirty="0" err="1">
                      <a:latin typeface="Times New Roman" pitchFamily="2" charset="0"/>
                      <a:ea typeface="宋体" charset="0"/>
                    </a:rPr>
                    <a:t>nn</a:t>
                  </a:r>
                  <a:endParaRPr lang="en-US" altLang="zh-CN" sz="2400" b="1" baseline="-18000" dirty="0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51912" name="Line 8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3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51913" name="Line 9"/>
                <p:cNvSpPr>
                  <a:spLocks noChangeShapeType="1"/>
                </p:cNvSpPr>
                <p:nvPr/>
              </p:nvSpPr>
              <p:spPr bwMode="auto">
                <a:xfrm>
                  <a:off x="720" y="0"/>
                  <a:ext cx="0" cy="3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51914" name="Line 10"/>
                <p:cNvSpPr>
                  <a:spLocks noChangeShapeType="1"/>
                </p:cNvSpPr>
                <p:nvPr/>
              </p:nvSpPr>
              <p:spPr bwMode="auto">
                <a:xfrm>
                  <a:off x="1056" y="0"/>
                  <a:ext cx="0" cy="3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51915" name="Line 11"/>
                <p:cNvSpPr>
                  <a:spLocks noChangeShapeType="1"/>
                </p:cNvSpPr>
                <p:nvPr/>
              </p:nvSpPr>
              <p:spPr bwMode="auto">
                <a:xfrm>
                  <a:off x="1440" y="0"/>
                  <a:ext cx="0" cy="3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51916" name="Line 12"/>
                <p:cNvSpPr>
                  <a:spLocks noChangeShapeType="1"/>
                </p:cNvSpPr>
                <p:nvPr/>
              </p:nvSpPr>
              <p:spPr bwMode="auto">
                <a:xfrm>
                  <a:off x="1776" y="0"/>
                  <a:ext cx="0" cy="3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51917" name="Line 13"/>
                <p:cNvSpPr>
                  <a:spLocks noChangeShapeType="1"/>
                </p:cNvSpPr>
                <p:nvPr/>
              </p:nvSpPr>
              <p:spPr bwMode="auto">
                <a:xfrm>
                  <a:off x="2130" y="0"/>
                  <a:ext cx="0" cy="3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51918" name="Line 14"/>
                <p:cNvSpPr>
                  <a:spLocks noChangeShapeType="1"/>
                </p:cNvSpPr>
                <p:nvPr/>
              </p:nvSpPr>
              <p:spPr bwMode="auto">
                <a:xfrm>
                  <a:off x="2466" y="0"/>
                  <a:ext cx="0" cy="3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51919" name="Line 15"/>
                <p:cNvSpPr>
                  <a:spLocks noChangeShapeType="1"/>
                </p:cNvSpPr>
                <p:nvPr/>
              </p:nvSpPr>
              <p:spPr bwMode="auto">
                <a:xfrm>
                  <a:off x="2802" y="0"/>
                  <a:ext cx="0" cy="3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51920" name="Line 16"/>
                <p:cNvSpPr>
                  <a:spLocks noChangeShapeType="1"/>
                </p:cNvSpPr>
                <p:nvPr/>
              </p:nvSpPr>
              <p:spPr bwMode="auto">
                <a:xfrm>
                  <a:off x="3186" y="0"/>
                  <a:ext cx="0" cy="3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51921" name="Line 17"/>
                <p:cNvSpPr>
                  <a:spLocks noChangeShapeType="1"/>
                </p:cNvSpPr>
                <p:nvPr/>
              </p:nvSpPr>
              <p:spPr bwMode="auto">
                <a:xfrm>
                  <a:off x="3522" y="0"/>
                  <a:ext cx="0" cy="3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</p:grpSp>
          <p:sp>
            <p:nvSpPr>
              <p:cNvPr id="251922" name="Rectangle 18"/>
              <p:cNvSpPr>
                <a:spLocks noChangeArrowheads="1"/>
              </p:cNvSpPr>
              <p:nvPr/>
            </p:nvSpPr>
            <p:spPr bwMode="auto">
              <a:xfrm>
                <a:off x="127" y="0"/>
                <a:ext cx="4538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r>
                  <a:rPr lang="en-US" altLang="zh-CN" sz="2400" b="1" dirty="0">
                    <a:latin typeface="Times New Roman" pitchFamily="2" charset="0"/>
                    <a:ea typeface="宋体" charset="0"/>
                  </a:rPr>
                  <a:t>K    0      1     2     3        </a:t>
                </a:r>
                <a:r>
                  <a:rPr lang="en-US" altLang="zh-CN" sz="2400" b="1" dirty="0">
                    <a:latin typeface="Times New Roman" pitchFamily="2" charset="0"/>
                    <a:ea typeface="Arial Unicode MS" charset="0"/>
                  </a:rPr>
                  <a:t>…</a:t>
                </a:r>
                <a:r>
                  <a:rPr lang="en-US" altLang="zh-CN" sz="2400" b="1" dirty="0">
                    <a:latin typeface="Times New Roman" pitchFamily="2" charset="0"/>
                    <a:ea typeface="宋体" charset="0"/>
                  </a:rPr>
                  <a:t>         n(n-1)/2  </a:t>
                </a:r>
                <a:r>
                  <a:rPr lang="en-US" altLang="zh-CN" sz="2400" b="1" dirty="0">
                    <a:latin typeface="Times New Roman" pitchFamily="2" charset="0"/>
                    <a:ea typeface="Arial Unicode MS" charset="0"/>
                  </a:rPr>
                  <a:t>…</a:t>
                </a:r>
                <a:r>
                  <a:rPr lang="en-US" altLang="zh-CN" sz="2400" b="1" dirty="0">
                    <a:latin typeface="Times New Roman" pitchFamily="2" charset="0"/>
                    <a:ea typeface="宋体" charset="0"/>
                  </a:rPr>
                  <a:t>   n(n+1)/2-1</a:t>
                </a:r>
              </a:p>
            </p:txBody>
          </p:sp>
        </p:grpSp>
        <p:sp>
          <p:nvSpPr>
            <p:cNvPr id="22546" name="Rectangle 19"/>
            <p:cNvSpPr>
              <a:spLocks noChangeArrowheads="1"/>
            </p:cNvSpPr>
            <p:nvPr/>
          </p:nvSpPr>
          <p:spPr bwMode="auto">
            <a:xfrm>
              <a:off x="1008" y="755"/>
              <a:ext cx="244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图</a:t>
              </a:r>
              <a:r>
                <a:rPr lang="en-US" altLang="zh-CN" sz="2000" b="1" dirty="0">
                  <a:latin typeface="楷体" pitchFamily="49" charset="-122"/>
                  <a:ea typeface="楷体" pitchFamily="49" charset="-122"/>
                </a:rPr>
                <a:t>5-4 </a:t>
              </a:r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对称矩阵的压缩存储示例</a:t>
              </a:r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180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8812213" cy="4542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</a:rPr>
              <a:t>      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若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i≧j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baseline="-18000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400" b="1" baseline="-18000" dirty="0">
                <a:latin typeface="楷体" pitchFamily="49" charset="-122"/>
                <a:ea typeface="楷体" pitchFamily="49" charset="-122"/>
              </a:rPr>
              <a:t> j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在下三角形中，直接保存在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sa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中。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baseline="-18000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400" b="1" baseline="-18000" dirty="0">
                <a:latin typeface="楷体" pitchFamily="49" charset="-122"/>
                <a:ea typeface="楷体" pitchFamily="49" charset="-122"/>
              </a:rPr>
              <a:t> j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之前的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i-1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行共有元素个数： 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1+2+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…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+(i-1)=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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(i-1)/2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而在第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行上，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baseline="-18000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400" b="1" baseline="-18000" dirty="0">
                <a:latin typeface="楷体" pitchFamily="49" charset="-122"/>
                <a:ea typeface="楷体" pitchFamily="49" charset="-122"/>
              </a:rPr>
              <a:t> j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之前恰有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j-1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个元素，因此，元素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baseline="-18000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400" b="1" baseline="-18000" dirty="0">
                <a:latin typeface="楷体" pitchFamily="49" charset="-122"/>
                <a:ea typeface="楷体" pitchFamily="49" charset="-122"/>
              </a:rPr>
              <a:t> j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保存在向量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sa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中时的下标值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之间的对应关系是：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         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k=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(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i-1)/2+j-1          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i≧j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若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&lt;j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：则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baseline="-20000" dirty="0" err="1">
                <a:latin typeface="楷体" pitchFamily="49" charset="-122"/>
                <a:ea typeface="楷体" pitchFamily="49" charset="-122"/>
              </a:rPr>
              <a:t>ij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是在上三角矩阵中。因为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baseline="-20000" dirty="0" err="1">
                <a:latin typeface="楷体" pitchFamily="49" charset="-122"/>
                <a:ea typeface="楷体" pitchFamily="49" charset="-122"/>
              </a:rPr>
              <a:t>ij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baseline="-20000" dirty="0" err="1">
                <a:latin typeface="楷体" pitchFamily="49" charset="-122"/>
                <a:ea typeface="楷体" pitchFamily="49" charset="-122"/>
              </a:rPr>
              <a:t>ji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，在向量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sa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中保存的是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baseline="-20000" dirty="0" err="1">
                <a:latin typeface="楷体" pitchFamily="49" charset="-122"/>
                <a:ea typeface="楷体" pitchFamily="49" charset="-122"/>
              </a:rPr>
              <a:t>ji</a:t>
            </a:r>
            <a:r>
              <a:rPr lang="en-US" altLang="zh-CN" sz="2400" b="1" baseline="-200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。依上述分析可得：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          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k=j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(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j-1)/2+i-1         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&lt;j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对称矩阵元素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baseline="-18000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400" b="1" baseline="-18000" dirty="0">
                <a:latin typeface="楷体" pitchFamily="49" charset="-122"/>
                <a:ea typeface="楷体" pitchFamily="49" charset="-122"/>
              </a:rPr>
              <a:t> j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保存在向量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sa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中时的下标值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与（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i,j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）之间的对应关系是：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  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28662" y="4857760"/>
            <a:ext cx="7391400" cy="1219201"/>
            <a:chOff x="0" y="0"/>
            <a:chExt cx="4656" cy="768"/>
          </a:xfrm>
        </p:grpSpPr>
        <p:sp>
          <p:nvSpPr>
            <p:cNvPr id="252932" name="Rectangle 4"/>
            <p:cNvSpPr>
              <a:spLocks noChangeArrowheads="1"/>
            </p:cNvSpPr>
            <p:nvPr/>
          </p:nvSpPr>
          <p:spPr bwMode="auto">
            <a:xfrm>
              <a:off x="436" y="0"/>
              <a:ext cx="2380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r>
                <a:rPr lang="en-US" altLang="zh-CN" sz="2800" b="1" dirty="0" err="1">
                  <a:latin typeface="Times New Roman" pitchFamily="2" charset="0"/>
                  <a:ea typeface="宋体" charset="0"/>
                </a:rPr>
                <a:t>i</a:t>
              </a:r>
              <a:r>
                <a:rPr lang="en-US" altLang="zh-CN" sz="2800" b="1" dirty="0">
                  <a:latin typeface="Times New Roman" pitchFamily="2" charset="0"/>
                  <a:ea typeface="宋体" charset="0"/>
                  <a:sym typeface="Symbol" pitchFamily="2" charset="2"/>
                </a:rPr>
                <a:t>(</a:t>
              </a:r>
              <a:r>
                <a:rPr lang="en-US" altLang="zh-CN" sz="2800" b="1" dirty="0">
                  <a:latin typeface="Times New Roman" pitchFamily="2" charset="0"/>
                  <a:ea typeface="宋体" charset="0"/>
                </a:rPr>
                <a:t>i-1)/2+j-1       </a:t>
              </a:r>
              <a:r>
                <a:rPr lang="zh-CN" altLang="en-US" sz="2800" b="1" dirty="0">
                  <a:latin typeface="楷体" pitchFamily="49" charset="-122"/>
                  <a:ea typeface="楷体" pitchFamily="49" charset="-122"/>
                </a:rPr>
                <a:t>当</a:t>
              </a:r>
              <a:r>
                <a:rPr lang="en-US" altLang="zh-CN" sz="2800" b="1" dirty="0" err="1">
                  <a:latin typeface="楷体" pitchFamily="49" charset="-122"/>
                  <a:ea typeface="楷体" pitchFamily="49" charset="-122"/>
                </a:rPr>
                <a:t>i≧j</a:t>
              </a:r>
              <a:r>
                <a:rPr lang="zh-CN" altLang="en-US" sz="2800" b="1" dirty="0">
                  <a:latin typeface="楷体" pitchFamily="49" charset="-122"/>
                  <a:ea typeface="楷体" pitchFamily="49" charset="-122"/>
                </a:rPr>
                <a:t>时</a:t>
              </a:r>
            </a:p>
          </p:txBody>
        </p:sp>
        <p:sp>
          <p:nvSpPr>
            <p:cNvPr id="252933" name="Rectangle 5"/>
            <p:cNvSpPr>
              <a:spLocks noChangeArrowheads="1"/>
            </p:cNvSpPr>
            <p:nvPr/>
          </p:nvSpPr>
          <p:spPr bwMode="auto">
            <a:xfrm>
              <a:off x="436" y="451"/>
              <a:ext cx="2380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 dirty="0">
                  <a:latin typeface="Times New Roman" pitchFamily="2" charset="0"/>
                  <a:ea typeface="宋体" charset="0"/>
                </a:rPr>
                <a:t>j</a:t>
              </a:r>
              <a:r>
                <a:rPr lang="en-US" altLang="zh-CN" sz="2800" b="1" dirty="0">
                  <a:latin typeface="Times New Roman" pitchFamily="2" charset="0"/>
                  <a:ea typeface="宋体" charset="0"/>
                  <a:sym typeface="Symbol" pitchFamily="2" charset="2"/>
                </a:rPr>
                <a:t>(</a:t>
              </a:r>
              <a:r>
                <a:rPr lang="en-US" altLang="zh-CN" sz="2800" b="1" dirty="0">
                  <a:latin typeface="Times New Roman" pitchFamily="2" charset="0"/>
                  <a:ea typeface="宋体" charset="0"/>
                </a:rPr>
                <a:t>j-1)/2+i-1        </a:t>
              </a:r>
              <a:r>
                <a:rPr lang="zh-CN" altLang="en-US" sz="2800" b="1" dirty="0">
                  <a:latin typeface="楷体" pitchFamily="49" charset="-122"/>
                  <a:ea typeface="楷体" pitchFamily="49" charset="-122"/>
                </a:rPr>
                <a:t>当</a:t>
              </a:r>
              <a:r>
                <a:rPr lang="en-US" altLang="zh-CN" sz="2800" b="1" dirty="0" err="1">
                  <a:latin typeface="楷体" pitchFamily="49" charset="-122"/>
                  <a:ea typeface="楷体" pitchFamily="49" charset="-122"/>
                </a:rPr>
                <a:t>i</a:t>
              </a:r>
              <a:r>
                <a:rPr lang="en-US" altLang="zh-CN" sz="2800" b="1" dirty="0">
                  <a:latin typeface="楷体" pitchFamily="49" charset="-122"/>
                  <a:ea typeface="楷体" pitchFamily="49" charset="-122"/>
                </a:rPr>
                <a:t>&lt;j</a:t>
              </a:r>
              <a:r>
                <a:rPr lang="zh-CN" altLang="en-US" sz="2800" b="1" dirty="0">
                  <a:latin typeface="楷体" pitchFamily="49" charset="-122"/>
                  <a:ea typeface="楷体" pitchFamily="49" charset="-122"/>
                </a:rPr>
                <a:t>时</a:t>
              </a:r>
            </a:p>
          </p:txBody>
        </p:sp>
        <p:sp>
          <p:nvSpPr>
            <p:cNvPr id="252934" name="AutoShape 6"/>
            <p:cNvSpPr/>
            <p:nvPr/>
          </p:nvSpPr>
          <p:spPr bwMode="auto">
            <a:xfrm>
              <a:off x="340" y="144"/>
              <a:ext cx="68" cy="453"/>
            </a:xfrm>
            <a:prstGeom prst="leftBrace">
              <a:avLst>
                <a:gd name="adj1" fmla="val 55515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Times New Roman" pitchFamily="2" charset="0"/>
                <a:ea typeface="宋体" charset="0"/>
              </a:endParaRPr>
            </a:p>
          </p:txBody>
        </p:sp>
        <p:sp>
          <p:nvSpPr>
            <p:cNvPr id="252935" name="Rectangle 7"/>
            <p:cNvSpPr>
              <a:spLocks noChangeArrowheads="1"/>
            </p:cNvSpPr>
            <p:nvPr/>
          </p:nvSpPr>
          <p:spPr bwMode="auto">
            <a:xfrm>
              <a:off x="0" y="219"/>
              <a:ext cx="340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r>
                <a:rPr lang="en-US" altLang="zh-CN" b="1">
                  <a:latin typeface="Times New Roman" pitchFamily="2" charset="0"/>
                  <a:ea typeface="宋体" charset="0"/>
                </a:rPr>
                <a:t>K=</a:t>
              </a:r>
            </a:p>
          </p:txBody>
        </p:sp>
        <p:sp>
          <p:nvSpPr>
            <p:cNvPr id="252936" name="Rectangle 8"/>
            <p:cNvSpPr>
              <a:spLocks noChangeArrowheads="1"/>
            </p:cNvSpPr>
            <p:nvPr/>
          </p:nvSpPr>
          <p:spPr bwMode="auto">
            <a:xfrm>
              <a:off x="2980" y="144"/>
              <a:ext cx="1676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r>
                <a:rPr lang="en-US" altLang="zh-CN" b="1">
                  <a:latin typeface="Times New Roman" pitchFamily="2" charset="0"/>
                  <a:ea typeface="宋体" charset="0"/>
                </a:rPr>
                <a:t>1</a:t>
              </a:r>
              <a:r>
                <a:rPr lang="en-US" altLang="zh-CN" b="1">
                  <a:latin typeface="Times New Roman" pitchFamily="2" charset="0"/>
                  <a:ea typeface="Arial Unicode MS" charset="0"/>
                </a:rPr>
                <a:t>≦</a:t>
              </a:r>
              <a:r>
                <a:rPr lang="en-US" altLang="zh-CN" b="1">
                  <a:latin typeface="Times New Roman" pitchFamily="2" charset="0"/>
                  <a:ea typeface="宋体" charset="0"/>
                </a:rPr>
                <a:t>i,j</a:t>
              </a:r>
              <a:r>
                <a:rPr lang="en-US" altLang="zh-CN" b="1">
                  <a:latin typeface="Times New Roman" pitchFamily="2" charset="0"/>
                  <a:ea typeface="Arial Unicode MS" charset="0"/>
                </a:rPr>
                <a:t>≦</a:t>
              </a:r>
              <a:r>
                <a:rPr lang="en-US" altLang="zh-CN" b="1">
                  <a:latin typeface="Times New Roman" pitchFamily="2" charset="0"/>
                  <a:ea typeface="宋体" charset="0"/>
                </a:rPr>
                <a:t> n</a:t>
              </a:r>
              <a:r>
                <a:rPr lang="en-US" altLang="zh-CN">
                  <a:latin typeface="Times New Roman" pitchFamily="2" charset="0"/>
                  <a:ea typeface="宋体" charset="0"/>
                </a:rPr>
                <a:t>         </a:t>
              </a:r>
              <a:r>
                <a:rPr lang="en-US" altLang="zh-CN" sz="3200">
                  <a:latin typeface="Times New Roman" pitchFamily="2" charset="0"/>
                  <a:ea typeface="宋体" charset="0"/>
                </a:rPr>
                <a:t>(5-4)</a:t>
              </a: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2B6B-AA1D-4887-8599-80B6176056D5}" type="slidenum">
              <a:rPr lang="zh-CN" altLang="en-US" smtClean="0"/>
              <a:pPr/>
              <a:t>181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2"/>
          <p:cNvSpPr txBox="1">
            <a:spLocks noChangeArrowheads="1"/>
          </p:cNvSpPr>
          <p:nvPr/>
        </p:nvSpPr>
        <p:spPr bwMode="auto">
          <a:xfrm>
            <a:off x="152400" y="177800"/>
            <a:ext cx="8740775" cy="590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根据上述的下标对应关系，对于矩阵中的任意元素</a:t>
            </a:r>
            <a:r>
              <a:rPr lang="en-US" altLang="zh-CN" sz="2800" b="1" dirty="0" err="1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800" b="1" baseline="-20000" dirty="0" err="1">
                <a:latin typeface="楷体" pitchFamily="49" charset="-122"/>
                <a:ea typeface="楷体" pitchFamily="49" charset="-122"/>
              </a:rPr>
              <a:t>ij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，均可在一维数组</a:t>
            </a:r>
            <a:r>
              <a:rPr lang="en-US" altLang="zh-CN" sz="2800" b="1" dirty="0" err="1">
                <a:latin typeface="楷体" pitchFamily="49" charset="-122"/>
                <a:ea typeface="楷体" pitchFamily="49" charset="-122"/>
              </a:rPr>
              <a:t>sa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中唯一确定其位置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；反之，对所有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k=0,2, 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…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,n(n+1)/2-1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，都能确定</a:t>
            </a:r>
            <a:r>
              <a:rPr lang="en-US" altLang="zh-CN" sz="2800" b="1" dirty="0" err="1">
                <a:latin typeface="楷体" pitchFamily="49" charset="-122"/>
                <a:ea typeface="楷体" pitchFamily="49" charset="-122"/>
              </a:rPr>
              <a:t>sa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[k]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中的元素在矩阵中的位置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800" b="1" dirty="0" err="1">
                <a:latin typeface="楷体" pitchFamily="49" charset="-122"/>
                <a:ea typeface="楷体" pitchFamily="49" charset="-122"/>
              </a:rPr>
              <a:t>i,j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800" b="1" u="sng" dirty="0">
                <a:latin typeface="楷体" pitchFamily="49" charset="-122"/>
                <a:ea typeface="楷体" pitchFamily="49" charset="-122"/>
              </a:rPr>
              <a:t>称</a:t>
            </a:r>
            <a:r>
              <a:rPr lang="en-US" altLang="zh-CN" sz="2800" b="1" u="sng" dirty="0" err="1">
                <a:latin typeface="楷体" pitchFamily="49" charset="-122"/>
                <a:ea typeface="楷体" pitchFamily="49" charset="-122"/>
              </a:rPr>
              <a:t>sa</a:t>
            </a:r>
            <a:r>
              <a:rPr lang="en-US" altLang="zh-CN" sz="2800" b="1" u="sng" dirty="0">
                <a:latin typeface="楷体" pitchFamily="49" charset="-122"/>
                <a:ea typeface="楷体" pitchFamily="49" charset="-122"/>
              </a:rPr>
              <a:t>[0</a:t>
            </a:r>
            <a:r>
              <a:rPr lang="en-US" altLang="zh-CN" sz="2800" b="1" u="sng" dirty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…</a:t>
            </a:r>
            <a:r>
              <a:rPr lang="en-US" altLang="zh-CN" sz="2800" b="1" u="sng" dirty="0">
                <a:latin typeface="楷体" pitchFamily="49" charset="-122"/>
                <a:ea typeface="楷体" pitchFamily="49" charset="-122"/>
              </a:rPr>
              <a:t>n(n+1)/2]</a:t>
            </a:r>
            <a:r>
              <a:rPr lang="zh-CN" altLang="en-US" sz="2800" b="1" u="sng" dirty="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800" b="1" u="sng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800" b="1" u="sng" dirty="0">
                <a:latin typeface="楷体" pitchFamily="49" charset="-122"/>
                <a:ea typeface="楷体" pitchFamily="49" charset="-122"/>
              </a:rPr>
              <a:t>阶对称矩阵</a:t>
            </a:r>
            <a:r>
              <a:rPr lang="en-US" altLang="zh-CN" sz="2800" b="1" u="sng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800" b="1" u="sng" dirty="0">
                <a:latin typeface="楷体" pitchFamily="49" charset="-122"/>
                <a:ea typeface="楷体" pitchFamily="49" charset="-122"/>
              </a:rPr>
              <a:t>的压缩存储。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3200" b="1" dirty="0">
                <a:solidFill>
                  <a:schemeClr val="folHlink"/>
                </a:solidFill>
                <a:latin typeface="楷体" pitchFamily="49" charset="-122"/>
                <a:ea typeface="楷体" pitchFamily="49" charset="-122"/>
              </a:rPr>
              <a:t>2  </a:t>
            </a:r>
            <a:r>
              <a:rPr lang="zh-CN" altLang="en-US" sz="3200" b="1" dirty="0">
                <a:solidFill>
                  <a:schemeClr val="folHlink"/>
                </a:solidFill>
                <a:latin typeface="楷体" pitchFamily="49" charset="-122"/>
                <a:ea typeface="楷体" pitchFamily="49" charset="-122"/>
              </a:rPr>
              <a:t>三角矩阵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     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以主对角线划分，三角矩阵有上三角和下三角两种。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    上三角矩阵的下三角（不包括主对角线）中的元素均为常数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c(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一般为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0)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。下三角矩阵正好相反，它的主对角线上方均为常数，如图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5-5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所示。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2B6B-AA1D-4887-8599-80B6176056D5}" type="slidenum">
              <a:rPr lang="zh-CN" altLang="en-US" smtClean="0"/>
              <a:pPr/>
              <a:t>182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600200" y="144463"/>
            <a:ext cx="5638800" cy="2924175"/>
            <a:chOff x="0" y="0"/>
            <a:chExt cx="3552" cy="1842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144" y="0"/>
              <a:ext cx="3264" cy="1161"/>
              <a:chOff x="0" y="0"/>
              <a:chExt cx="3264" cy="1161"/>
            </a:xfrm>
          </p:grpSpPr>
          <p:grpSp>
            <p:nvGrpSpPr>
              <p:cNvPr id="5" name="Group 4"/>
              <p:cNvGrpSpPr>
                <a:grpSpLocks/>
              </p:cNvGrpSpPr>
              <p:nvPr/>
            </p:nvGrpSpPr>
            <p:grpSpPr bwMode="auto">
              <a:xfrm>
                <a:off x="0" y="9"/>
                <a:ext cx="1412" cy="1152"/>
                <a:chOff x="0" y="0"/>
                <a:chExt cx="1412" cy="1152"/>
              </a:xfrm>
            </p:grpSpPr>
            <p:sp>
              <p:nvSpPr>
                <p:cNvPr id="254981" name="AutoShape 5"/>
                <p:cNvSpPr/>
                <p:nvPr/>
              </p:nvSpPr>
              <p:spPr bwMode="auto">
                <a:xfrm>
                  <a:off x="0" y="96"/>
                  <a:ext cx="68" cy="1043"/>
                </a:xfrm>
                <a:prstGeom prst="leftBracket">
                  <a:avLst>
                    <a:gd name="adj" fmla="val 127819"/>
                  </a:avLst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54982" name="AutoShape 6"/>
                <p:cNvSpPr/>
                <p:nvPr/>
              </p:nvSpPr>
              <p:spPr bwMode="auto">
                <a:xfrm>
                  <a:off x="1344" y="109"/>
                  <a:ext cx="68" cy="1043"/>
                </a:xfrm>
                <a:prstGeom prst="rightBracket">
                  <a:avLst>
                    <a:gd name="adj" fmla="val 127819"/>
                  </a:avLst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" name="Rectangle 7"/>
                <p:cNvSpPr>
                  <a:spLocks noChangeArrowheads="1"/>
                </p:cNvSpPr>
                <p:nvPr/>
              </p:nvSpPr>
              <p:spPr bwMode="auto">
                <a:xfrm>
                  <a:off x="78" y="0"/>
                  <a:ext cx="1315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zh-CN">
                      <a:ea typeface="楷体_GB2312" pitchFamily="1" charset="-122"/>
                    </a:rPr>
                    <a:t>a</a:t>
                  </a:r>
                  <a:r>
                    <a:rPr lang="en-US" altLang="zh-CN" baseline="-25000">
                      <a:ea typeface="楷体_GB2312" pitchFamily="1" charset="-122"/>
                    </a:rPr>
                    <a:t>11</a:t>
                  </a:r>
                  <a:r>
                    <a:rPr lang="en-US" altLang="zh-CN">
                      <a:ea typeface="楷体_GB2312" pitchFamily="1" charset="-122"/>
                    </a:rPr>
                    <a:t>   a</a:t>
                  </a:r>
                  <a:r>
                    <a:rPr lang="en-US" altLang="zh-CN" baseline="-25000">
                      <a:ea typeface="楷体_GB2312" pitchFamily="1" charset="-122"/>
                    </a:rPr>
                    <a:t>12</a:t>
                  </a:r>
                  <a:r>
                    <a:rPr lang="en-US" altLang="zh-CN">
                      <a:ea typeface="楷体_GB2312" pitchFamily="1" charset="-122"/>
                    </a:rPr>
                    <a:t>  …  a</a:t>
                  </a:r>
                  <a:r>
                    <a:rPr lang="en-US" altLang="zh-CN" baseline="-25000">
                      <a:ea typeface="楷体_GB2312" pitchFamily="1" charset="-122"/>
                    </a:rPr>
                    <a:t>1n</a:t>
                  </a:r>
                  <a:endParaRPr lang="zh-CN" altLang="zh-CN" baseline="-25000">
                    <a:ea typeface="楷体_GB2312" pitchFamily="1" charset="-122"/>
                  </a:endParaRPr>
                </a:p>
              </p:txBody>
            </p:sp>
            <p:sp>
              <p:nvSpPr>
                <p:cNvPr id="254984" name="Rectangle 8"/>
                <p:cNvSpPr>
                  <a:spLocks noChangeArrowheads="1"/>
                </p:cNvSpPr>
                <p:nvPr/>
              </p:nvSpPr>
              <p:spPr bwMode="auto">
                <a:xfrm>
                  <a:off x="75" y="336"/>
                  <a:ext cx="1315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zh-CN">
                      <a:ea typeface="楷体_GB2312" pitchFamily="1" charset="-122"/>
                    </a:rPr>
                    <a:t>c     a</a:t>
                  </a:r>
                  <a:r>
                    <a:rPr lang="en-US" altLang="zh-CN" baseline="-25000">
                      <a:ea typeface="楷体_GB2312" pitchFamily="1" charset="-122"/>
                    </a:rPr>
                    <a:t>22</a:t>
                  </a:r>
                  <a:r>
                    <a:rPr lang="en-US" altLang="zh-CN">
                      <a:ea typeface="楷体_GB2312" pitchFamily="1" charset="-122"/>
                    </a:rPr>
                    <a:t>  …  a</a:t>
                  </a:r>
                  <a:r>
                    <a:rPr lang="en-US" altLang="zh-CN" baseline="-25000">
                      <a:ea typeface="楷体_GB2312" pitchFamily="1" charset="-122"/>
                    </a:rPr>
                    <a:t>2n</a:t>
                  </a:r>
                  <a:endParaRPr lang="zh-CN" altLang="zh-CN" baseline="-25000">
                    <a:ea typeface="楷体_GB2312" pitchFamily="1" charset="-122"/>
                  </a:endParaRPr>
                </a:p>
              </p:txBody>
            </p:sp>
            <p:sp>
              <p:nvSpPr>
                <p:cNvPr id="254985" name="Rectangle 9"/>
                <p:cNvSpPr>
                  <a:spLocks noChangeArrowheads="1"/>
                </p:cNvSpPr>
                <p:nvPr/>
              </p:nvSpPr>
              <p:spPr bwMode="auto">
                <a:xfrm>
                  <a:off x="75" y="895"/>
                  <a:ext cx="1315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zh-CN">
                      <a:ea typeface="楷体_GB2312" pitchFamily="1" charset="-122"/>
                    </a:rPr>
                    <a:t>c       c  …   a</a:t>
                  </a:r>
                  <a:r>
                    <a:rPr lang="en-US" altLang="zh-CN" baseline="-25000">
                      <a:ea typeface="楷体_GB2312" pitchFamily="1" charset="-122"/>
                    </a:rPr>
                    <a:t>nn</a:t>
                  </a:r>
                  <a:endParaRPr lang="zh-CN" altLang="zh-CN" baseline="-25000">
                    <a:ea typeface="楷体_GB2312" pitchFamily="1" charset="-122"/>
                  </a:endParaRPr>
                </a:p>
              </p:txBody>
            </p:sp>
            <p:sp>
              <p:nvSpPr>
                <p:cNvPr id="25609" name="Rectangle 10"/>
                <p:cNvSpPr>
                  <a:spLocks noChangeArrowheads="1"/>
                </p:cNvSpPr>
                <p:nvPr/>
              </p:nvSpPr>
              <p:spPr bwMode="auto">
                <a:xfrm>
                  <a:off x="75" y="624"/>
                  <a:ext cx="1315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altLang="zh-CN">
                      <a:ea typeface="楷体_GB2312" pitchFamily="1" charset="-122"/>
                    </a:rPr>
                    <a:t>…    …    …</a:t>
                  </a:r>
                </a:p>
              </p:txBody>
            </p:sp>
          </p:grpSp>
          <p:grpSp>
            <p:nvGrpSpPr>
              <p:cNvPr id="6" name="Group 11"/>
              <p:cNvGrpSpPr>
                <a:grpSpLocks/>
              </p:cNvGrpSpPr>
              <p:nvPr/>
            </p:nvGrpSpPr>
            <p:grpSpPr bwMode="auto">
              <a:xfrm>
                <a:off x="1852" y="0"/>
                <a:ext cx="1412" cy="1152"/>
                <a:chOff x="0" y="0"/>
                <a:chExt cx="1412" cy="1152"/>
              </a:xfrm>
            </p:grpSpPr>
            <p:sp>
              <p:nvSpPr>
                <p:cNvPr id="254988" name="AutoShape 12"/>
                <p:cNvSpPr/>
                <p:nvPr/>
              </p:nvSpPr>
              <p:spPr bwMode="auto">
                <a:xfrm>
                  <a:off x="0" y="96"/>
                  <a:ext cx="68" cy="1043"/>
                </a:xfrm>
                <a:prstGeom prst="leftBracket">
                  <a:avLst>
                    <a:gd name="adj" fmla="val 127819"/>
                  </a:avLst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54989" name="AutoShape 13"/>
                <p:cNvSpPr/>
                <p:nvPr/>
              </p:nvSpPr>
              <p:spPr bwMode="auto">
                <a:xfrm>
                  <a:off x="1344" y="109"/>
                  <a:ext cx="68" cy="1043"/>
                </a:xfrm>
                <a:prstGeom prst="rightBracket">
                  <a:avLst>
                    <a:gd name="adj" fmla="val 127819"/>
                  </a:avLst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5613" name="Rectangle 14"/>
                <p:cNvSpPr>
                  <a:spLocks noChangeArrowheads="1"/>
                </p:cNvSpPr>
                <p:nvPr/>
              </p:nvSpPr>
              <p:spPr bwMode="auto">
                <a:xfrm>
                  <a:off x="78" y="0"/>
                  <a:ext cx="1315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altLang="zh-CN">
                      <a:ea typeface="楷体_GB2312" pitchFamily="1" charset="-122"/>
                    </a:rPr>
                    <a:t>a</a:t>
                  </a:r>
                  <a:r>
                    <a:rPr lang="en-US" altLang="zh-CN" baseline="-25000">
                      <a:ea typeface="楷体_GB2312" pitchFamily="1" charset="-122"/>
                    </a:rPr>
                    <a:t>11</a:t>
                  </a:r>
                  <a:r>
                    <a:rPr lang="en-US" altLang="zh-CN">
                      <a:ea typeface="楷体_GB2312" pitchFamily="1" charset="-122"/>
                    </a:rPr>
                    <a:t>    c    …  c</a:t>
                  </a:r>
                  <a:endParaRPr lang="en-US" altLang="zh-CN" baseline="-25000">
                    <a:ea typeface="楷体_GB2312" pitchFamily="1" charset="-122"/>
                  </a:endParaRPr>
                </a:p>
              </p:txBody>
            </p:sp>
            <p:sp>
              <p:nvSpPr>
                <p:cNvPr id="25614" name="Rectangle 15"/>
                <p:cNvSpPr>
                  <a:spLocks noChangeArrowheads="1"/>
                </p:cNvSpPr>
                <p:nvPr/>
              </p:nvSpPr>
              <p:spPr bwMode="auto">
                <a:xfrm>
                  <a:off x="75" y="336"/>
                  <a:ext cx="1315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altLang="zh-CN">
                      <a:ea typeface="楷体_GB2312" pitchFamily="1" charset="-122"/>
                    </a:rPr>
                    <a:t>a</a:t>
                  </a:r>
                  <a:r>
                    <a:rPr lang="en-US" altLang="zh-CN" baseline="-25000">
                      <a:ea typeface="楷体_GB2312" pitchFamily="1" charset="-122"/>
                    </a:rPr>
                    <a:t>21</a:t>
                  </a:r>
                  <a:r>
                    <a:rPr lang="en-US" altLang="zh-CN">
                      <a:ea typeface="楷体_GB2312" pitchFamily="1" charset="-122"/>
                    </a:rPr>
                    <a:t>    a</a:t>
                  </a:r>
                  <a:r>
                    <a:rPr lang="en-US" altLang="zh-CN" baseline="-25000">
                      <a:ea typeface="楷体_GB2312" pitchFamily="1" charset="-122"/>
                    </a:rPr>
                    <a:t>22</a:t>
                  </a:r>
                  <a:r>
                    <a:rPr lang="en-US" altLang="zh-CN">
                      <a:ea typeface="楷体_GB2312" pitchFamily="1" charset="-122"/>
                    </a:rPr>
                    <a:t>  …  c</a:t>
                  </a:r>
                  <a:endParaRPr lang="en-US" altLang="zh-CN" baseline="-25000">
                    <a:ea typeface="楷体_GB2312" pitchFamily="1" charset="-122"/>
                  </a:endParaRPr>
                </a:p>
              </p:txBody>
            </p:sp>
            <p:sp>
              <p:nvSpPr>
                <p:cNvPr id="254992" name="Rectangle 16"/>
                <p:cNvSpPr>
                  <a:spLocks noChangeArrowheads="1"/>
                </p:cNvSpPr>
                <p:nvPr/>
              </p:nvSpPr>
              <p:spPr bwMode="auto">
                <a:xfrm>
                  <a:off x="75" y="895"/>
                  <a:ext cx="1315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zh-CN">
                      <a:ea typeface="楷体_GB2312" pitchFamily="1" charset="-122"/>
                    </a:rPr>
                    <a:t>a</a:t>
                  </a:r>
                  <a:r>
                    <a:rPr lang="en-US" altLang="zh-CN" baseline="-25000">
                      <a:ea typeface="楷体_GB2312" pitchFamily="1" charset="-122"/>
                    </a:rPr>
                    <a:t>n1</a:t>
                  </a:r>
                  <a:r>
                    <a:rPr lang="en-US" altLang="zh-CN">
                      <a:ea typeface="楷体_GB2312" pitchFamily="1" charset="-122"/>
                    </a:rPr>
                    <a:t>    a</a:t>
                  </a:r>
                  <a:r>
                    <a:rPr lang="en-US" altLang="zh-CN" baseline="-25000">
                      <a:ea typeface="楷体_GB2312" pitchFamily="1" charset="-122"/>
                    </a:rPr>
                    <a:t>n2</a:t>
                  </a:r>
                  <a:r>
                    <a:rPr lang="en-US" altLang="zh-CN">
                      <a:ea typeface="楷体_GB2312" pitchFamily="1" charset="-122"/>
                    </a:rPr>
                    <a:t>  …  a</a:t>
                  </a:r>
                  <a:r>
                    <a:rPr lang="en-US" altLang="zh-CN" baseline="-25000">
                      <a:ea typeface="楷体_GB2312" pitchFamily="1" charset="-122"/>
                    </a:rPr>
                    <a:t>nn</a:t>
                  </a:r>
                  <a:endParaRPr lang="zh-CN" altLang="zh-CN" baseline="-25000">
                    <a:ea typeface="楷体_GB2312" pitchFamily="1" charset="-122"/>
                  </a:endParaRPr>
                </a:p>
              </p:txBody>
            </p:sp>
            <p:sp>
              <p:nvSpPr>
                <p:cNvPr id="25616" name="Rectangle 17"/>
                <p:cNvSpPr>
                  <a:spLocks noChangeArrowheads="1"/>
                </p:cNvSpPr>
                <p:nvPr/>
              </p:nvSpPr>
              <p:spPr bwMode="auto">
                <a:xfrm>
                  <a:off x="75" y="624"/>
                  <a:ext cx="1315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altLang="zh-CN">
                      <a:ea typeface="楷体_GB2312" pitchFamily="1" charset="-122"/>
                    </a:rPr>
                    <a:t>…    …    …</a:t>
                  </a:r>
                </a:p>
              </p:txBody>
            </p:sp>
          </p:grpSp>
        </p:grpSp>
        <p:sp>
          <p:nvSpPr>
            <p:cNvPr id="25617" name="Rectangle 18"/>
            <p:cNvSpPr>
              <a:spLocks noChangeArrowheads="1"/>
            </p:cNvSpPr>
            <p:nvPr/>
          </p:nvSpPr>
          <p:spPr bwMode="auto">
            <a:xfrm>
              <a:off x="624" y="1602"/>
              <a:ext cx="187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图</a:t>
              </a:r>
              <a:r>
                <a:rPr lang="en-US" altLang="zh-CN" sz="2000" b="1" dirty="0">
                  <a:latin typeface="楷体" pitchFamily="49" charset="-122"/>
                  <a:ea typeface="楷体" pitchFamily="49" charset="-122"/>
                </a:rPr>
                <a:t>5-5   </a:t>
              </a:r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三角矩阵示例</a:t>
              </a:r>
            </a:p>
          </p:txBody>
        </p:sp>
        <p:sp>
          <p:nvSpPr>
            <p:cNvPr id="25618" name="Rectangle 19"/>
            <p:cNvSpPr>
              <a:spLocks noChangeArrowheads="1"/>
            </p:cNvSpPr>
            <p:nvPr/>
          </p:nvSpPr>
          <p:spPr bwMode="auto">
            <a:xfrm>
              <a:off x="1872" y="1239"/>
              <a:ext cx="168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US" altLang="zh-CN" sz="2000" b="1" dirty="0"/>
                <a:t>(b)</a:t>
              </a:r>
              <a:r>
                <a:rPr lang="en-US" altLang="zh-CN" sz="2000" b="1" dirty="0">
                  <a:latin typeface="Arial" pitchFamily="34" charset="0"/>
                </a:rPr>
                <a:t>   </a:t>
              </a:r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下三角矩阵示例</a:t>
              </a:r>
            </a:p>
          </p:txBody>
        </p:sp>
        <p:sp>
          <p:nvSpPr>
            <p:cNvPr id="25619" name="Rectangle 20"/>
            <p:cNvSpPr>
              <a:spLocks noChangeArrowheads="1"/>
            </p:cNvSpPr>
            <p:nvPr/>
          </p:nvSpPr>
          <p:spPr bwMode="auto">
            <a:xfrm>
              <a:off x="0" y="1239"/>
              <a:ext cx="163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US" altLang="zh-CN" sz="2000" b="1" dirty="0"/>
                <a:t>(a)</a:t>
              </a:r>
              <a:r>
                <a:rPr lang="en-US" altLang="zh-CN" sz="2000" b="1" dirty="0">
                  <a:latin typeface="Arial" pitchFamily="34" charset="0"/>
                </a:rPr>
                <a:t>   </a:t>
              </a:r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上三角矩阵示例</a:t>
              </a:r>
            </a:p>
          </p:txBody>
        </p:sp>
      </p:grpSp>
      <p:sp>
        <p:nvSpPr>
          <p:cNvPr id="25620" name="Rectangle 21"/>
          <p:cNvSpPr>
            <a:spLocks noChangeArrowheads="1"/>
          </p:cNvSpPr>
          <p:nvPr/>
        </p:nvSpPr>
        <p:spPr bwMode="auto">
          <a:xfrm>
            <a:off x="152400" y="3276600"/>
            <a:ext cx="8812213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三角矩阵中的重复元素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可共享一个存储空间，其余的元素正好有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n(n+1)/2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个，因此，三角矩阵可压缩存储到向量</a:t>
            </a:r>
            <a:r>
              <a:rPr lang="en-US" altLang="zh-CN" sz="2800" b="1" dirty="0" err="1">
                <a:latin typeface="楷体" pitchFamily="49" charset="-122"/>
                <a:ea typeface="楷体" pitchFamily="49" charset="-122"/>
              </a:rPr>
              <a:t>sa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[0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…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n(n+1)/2]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中，其中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存放在向量的第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n(n+1)/2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个分量中。</a:t>
            </a:r>
          </a:p>
          <a:p>
            <a:pPr>
              <a:lnSpc>
                <a:spcPct val="110000"/>
              </a:lnSpc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    下三角矩阵元素</a:t>
            </a:r>
            <a:r>
              <a:rPr lang="en-US" altLang="zh-CN" sz="2800" b="1" dirty="0" err="1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800" b="1" baseline="-18000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800" b="1" baseline="-18000" dirty="0">
                <a:latin typeface="楷体" pitchFamily="49" charset="-122"/>
                <a:ea typeface="楷体" pitchFamily="49" charset="-122"/>
              </a:rPr>
              <a:t> j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保存在向量</a:t>
            </a:r>
            <a:r>
              <a:rPr lang="en-US" altLang="zh-CN" sz="2800" b="1" dirty="0" err="1">
                <a:latin typeface="楷体" pitchFamily="49" charset="-122"/>
                <a:ea typeface="楷体" pitchFamily="49" charset="-122"/>
              </a:rPr>
              <a:t>sa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中时的下标值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与（</a:t>
            </a:r>
            <a:r>
              <a:rPr lang="en-US" altLang="zh-CN" sz="2800" b="1" dirty="0" err="1">
                <a:latin typeface="楷体" pitchFamily="49" charset="-122"/>
                <a:ea typeface="楷体" pitchFamily="49" charset="-122"/>
              </a:rPr>
              <a:t>i,j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）之间的对应关系是：</a:t>
            </a: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2B6B-AA1D-4887-8599-80B6176056D5}" type="slidenum">
              <a:rPr lang="zh-CN" altLang="en-US" smtClean="0"/>
              <a:pPr/>
              <a:t>183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/>
          </p:nvPr>
        </p:nvSpPr>
        <p:spPr>
          <a:xfrm>
            <a:off x="152400" y="1600200"/>
            <a:ext cx="8915400" cy="1066800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>
                <a:latin typeface="宋体" pitchFamily="2" charset="-122"/>
              </a:rPr>
              <a:t>   上</a:t>
            </a:r>
            <a:r>
              <a:rPr lang="zh-CN" altLang="en-US" sz="2800" b="1" dirty="0">
                <a:latin typeface="宋体" pitchFamily="2" charset="-122"/>
              </a:rPr>
              <a:t>三角矩阵元素</a:t>
            </a:r>
            <a:r>
              <a:rPr lang="en-US" altLang="zh-CN" sz="2800" b="1" dirty="0" err="1"/>
              <a:t>a</a:t>
            </a:r>
            <a:r>
              <a:rPr lang="en-US" altLang="zh-CN" sz="2800" b="1" baseline="-18000" dirty="0" err="1"/>
              <a:t>i</a:t>
            </a:r>
            <a:r>
              <a:rPr lang="en-US" altLang="zh-CN" sz="2800" b="1" baseline="-18000" dirty="0"/>
              <a:t> j</a:t>
            </a:r>
            <a:r>
              <a:rPr lang="zh-CN" altLang="en-US" sz="2800" b="1" dirty="0"/>
              <a:t>保存</a:t>
            </a:r>
            <a:r>
              <a:rPr lang="zh-CN" altLang="en-US" sz="2800" b="1" dirty="0">
                <a:latin typeface="宋体" pitchFamily="2" charset="-122"/>
              </a:rPr>
              <a:t>在向量</a:t>
            </a:r>
            <a:r>
              <a:rPr lang="en-US" altLang="zh-CN" sz="2800" b="1" dirty="0" err="1"/>
              <a:t>sa</a:t>
            </a:r>
            <a:r>
              <a:rPr lang="zh-CN" altLang="en-US" sz="2800" b="1" dirty="0"/>
              <a:t>中时的</a:t>
            </a:r>
            <a:r>
              <a:rPr lang="zh-CN" altLang="en-US" sz="2800" b="1" dirty="0">
                <a:latin typeface="宋体" pitchFamily="2" charset="-122"/>
              </a:rPr>
              <a:t>下标值</a:t>
            </a:r>
            <a:r>
              <a:rPr lang="en-US" altLang="zh-CN" sz="2800" b="1" dirty="0"/>
              <a:t>k</a:t>
            </a:r>
            <a:r>
              <a:rPr lang="zh-CN" altLang="en-US" sz="2800" b="1" dirty="0"/>
              <a:t>与</a:t>
            </a:r>
            <a:endParaRPr lang="en-US" altLang="zh-CN" sz="2800" b="1" dirty="0"/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 err="1"/>
              <a:t>i,j</a:t>
            </a:r>
            <a:r>
              <a:rPr lang="zh-CN" altLang="en-US" sz="2800" b="1" dirty="0"/>
              <a:t>）之间的对应关系</a:t>
            </a:r>
            <a:r>
              <a:rPr lang="zh-CN" altLang="en-US" sz="2800" b="1" dirty="0">
                <a:latin typeface="宋体" pitchFamily="2" charset="-122"/>
              </a:rPr>
              <a:t>是：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01688" y="152400"/>
            <a:ext cx="7802562" cy="1219200"/>
            <a:chOff x="0" y="0"/>
            <a:chExt cx="4915" cy="768"/>
          </a:xfrm>
        </p:grpSpPr>
        <p:sp>
          <p:nvSpPr>
            <p:cNvPr id="256004" name="Rectangle 4"/>
            <p:cNvSpPr>
              <a:spLocks noChangeArrowheads="1"/>
            </p:cNvSpPr>
            <p:nvPr/>
          </p:nvSpPr>
          <p:spPr bwMode="auto">
            <a:xfrm>
              <a:off x="507" y="0"/>
              <a:ext cx="2380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r>
                <a:rPr lang="en-US" altLang="zh-CN" sz="2800" b="1">
                  <a:latin typeface="Times New Roman" pitchFamily="2" charset="0"/>
                  <a:ea typeface="宋体" charset="0"/>
                </a:rPr>
                <a:t>i</a:t>
              </a:r>
              <a:r>
                <a:rPr lang="en-US" altLang="zh-CN" sz="2800" b="1">
                  <a:latin typeface="Times New Roman" pitchFamily="2" charset="0"/>
                  <a:ea typeface="宋体" charset="0"/>
                  <a:sym typeface="Symbol" pitchFamily="2" charset="2"/>
                </a:rPr>
                <a:t>(</a:t>
              </a:r>
              <a:r>
                <a:rPr lang="en-US" altLang="zh-CN" sz="2800" b="1">
                  <a:latin typeface="Times New Roman" pitchFamily="2" charset="0"/>
                  <a:ea typeface="宋体" charset="0"/>
                </a:rPr>
                <a:t>i-1)/2+j-1       </a:t>
              </a:r>
              <a:r>
                <a:rPr lang="zh-CN" altLang="en-US" sz="2800" b="1">
                  <a:latin typeface="Times New Roman" pitchFamily="2" charset="0"/>
                  <a:ea typeface="宋体" charset="0"/>
                </a:rPr>
                <a:t>当</a:t>
              </a:r>
              <a:r>
                <a:rPr lang="en-US" altLang="zh-CN" sz="2800" b="1">
                  <a:latin typeface="Times New Roman" pitchFamily="2" charset="0"/>
                  <a:ea typeface="宋体" charset="0"/>
                </a:rPr>
                <a:t>i≧j</a:t>
              </a:r>
              <a:r>
                <a:rPr lang="zh-CN" altLang="en-US" sz="2800" b="1">
                  <a:latin typeface="Times New Roman" pitchFamily="2" charset="0"/>
                  <a:ea typeface="宋体" charset="0"/>
                </a:rPr>
                <a:t>时</a:t>
              </a:r>
            </a:p>
          </p:txBody>
        </p:sp>
        <p:sp>
          <p:nvSpPr>
            <p:cNvPr id="256005" name="Rectangle 5"/>
            <p:cNvSpPr>
              <a:spLocks noChangeArrowheads="1"/>
            </p:cNvSpPr>
            <p:nvPr/>
          </p:nvSpPr>
          <p:spPr bwMode="auto">
            <a:xfrm>
              <a:off x="507" y="451"/>
              <a:ext cx="2380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r>
                <a:rPr lang="en-US" altLang="zh-CN" sz="2800" b="1">
                  <a:latin typeface="Times New Roman" pitchFamily="2" charset="0"/>
                  <a:ea typeface="宋体" charset="0"/>
                </a:rPr>
                <a:t>n</a:t>
              </a:r>
              <a:r>
                <a:rPr lang="en-US" altLang="zh-CN" sz="2800" b="1">
                  <a:latin typeface="Times New Roman" pitchFamily="2" charset="0"/>
                  <a:ea typeface="宋体" charset="0"/>
                  <a:sym typeface="Symbol" pitchFamily="2" charset="2"/>
                </a:rPr>
                <a:t>(</a:t>
              </a:r>
              <a:r>
                <a:rPr lang="en-US" altLang="zh-CN" sz="2800" b="1">
                  <a:latin typeface="Times New Roman" pitchFamily="2" charset="0"/>
                  <a:ea typeface="宋体" charset="0"/>
                </a:rPr>
                <a:t>n+1)/2           </a:t>
              </a:r>
              <a:r>
                <a:rPr lang="zh-CN" altLang="en-US" sz="2800" b="1">
                  <a:latin typeface="Times New Roman" pitchFamily="2" charset="0"/>
                  <a:ea typeface="宋体" charset="0"/>
                </a:rPr>
                <a:t>当</a:t>
              </a:r>
              <a:r>
                <a:rPr lang="en-US" altLang="zh-CN" sz="2800" b="1">
                  <a:latin typeface="Times New Roman" pitchFamily="2" charset="0"/>
                  <a:ea typeface="宋体" charset="0"/>
                </a:rPr>
                <a:t>i&lt;j</a:t>
              </a:r>
              <a:r>
                <a:rPr lang="zh-CN" altLang="en-US" sz="2800" b="1">
                  <a:latin typeface="Times New Roman" pitchFamily="2" charset="0"/>
                  <a:ea typeface="宋体" charset="0"/>
                </a:rPr>
                <a:t>时</a:t>
              </a:r>
            </a:p>
          </p:txBody>
        </p:sp>
        <p:sp>
          <p:nvSpPr>
            <p:cNvPr id="256006" name="AutoShape 6"/>
            <p:cNvSpPr/>
            <p:nvPr/>
          </p:nvSpPr>
          <p:spPr bwMode="auto">
            <a:xfrm>
              <a:off x="411" y="144"/>
              <a:ext cx="68" cy="453"/>
            </a:xfrm>
            <a:prstGeom prst="leftBrace">
              <a:avLst>
                <a:gd name="adj1" fmla="val 55515"/>
                <a:gd name="adj2" fmla="val 50000"/>
              </a:avLst>
            </a:prstGeom>
            <a:noFill/>
            <a:ln w="2857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Times New Roman" pitchFamily="2" charset="0"/>
                <a:ea typeface="宋体" charset="0"/>
              </a:endParaRPr>
            </a:p>
          </p:txBody>
        </p:sp>
        <p:sp>
          <p:nvSpPr>
            <p:cNvPr id="256007" name="Rectangle 7"/>
            <p:cNvSpPr>
              <a:spLocks noChangeArrowheads="1"/>
            </p:cNvSpPr>
            <p:nvPr/>
          </p:nvSpPr>
          <p:spPr bwMode="auto">
            <a:xfrm>
              <a:off x="0" y="219"/>
              <a:ext cx="340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r>
                <a:rPr lang="en-US" altLang="zh-CN" sz="2800" b="1">
                  <a:latin typeface="Times New Roman" pitchFamily="2" charset="0"/>
                  <a:ea typeface="宋体" charset="0"/>
                </a:rPr>
                <a:t>K=</a:t>
              </a:r>
            </a:p>
          </p:txBody>
        </p:sp>
        <p:sp>
          <p:nvSpPr>
            <p:cNvPr id="256008" name="Rectangle 8"/>
            <p:cNvSpPr>
              <a:spLocks noChangeArrowheads="1"/>
            </p:cNvSpPr>
            <p:nvPr/>
          </p:nvSpPr>
          <p:spPr bwMode="auto">
            <a:xfrm>
              <a:off x="3051" y="144"/>
              <a:ext cx="1864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r>
                <a:rPr lang="en-US" altLang="zh-CN" b="1">
                  <a:latin typeface="Times New Roman" pitchFamily="2" charset="0"/>
                  <a:ea typeface="宋体" charset="0"/>
                </a:rPr>
                <a:t>1</a:t>
              </a:r>
              <a:r>
                <a:rPr lang="en-US" altLang="zh-CN" b="1">
                  <a:latin typeface="Times New Roman" pitchFamily="2" charset="0"/>
                  <a:ea typeface="Arial Unicode MS" charset="0"/>
                </a:rPr>
                <a:t>≦</a:t>
              </a:r>
              <a:r>
                <a:rPr lang="en-US" altLang="zh-CN" b="1">
                  <a:latin typeface="Times New Roman" pitchFamily="2" charset="0"/>
                  <a:ea typeface="宋体" charset="0"/>
                </a:rPr>
                <a:t>i,j</a:t>
              </a:r>
              <a:r>
                <a:rPr lang="en-US" altLang="zh-CN" b="1">
                  <a:latin typeface="Times New Roman" pitchFamily="2" charset="0"/>
                  <a:ea typeface="Arial Unicode MS" charset="0"/>
                </a:rPr>
                <a:t>≦</a:t>
              </a:r>
              <a:r>
                <a:rPr lang="en-US" altLang="zh-CN" b="1">
                  <a:latin typeface="Times New Roman" pitchFamily="2" charset="0"/>
                  <a:ea typeface="宋体" charset="0"/>
                </a:rPr>
                <a:t> n         </a:t>
              </a:r>
              <a:r>
                <a:rPr lang="en-US" altLang="zh-CN" sz="3200" b="1">
                  <a:latin typeface="Times New Roman" pitchFamily="2" charset="0"/>
                  <a:ea typeface="宋体" charset="0"/>
                </a:rPr>
                <a:t>(5-5)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936625" y="2743200"/>
            <a:ext cx="7812088" cy="1219200"/>
            <a:chOff x="0" y="0"/>
            <a:chExt cx="4921" cy="768"/>
          </a:xfrm>
        </p:grpSpPr>
        <p:sp>
          <p:nvSpPr>
            <p:cNvPr id="256010" name="Rectangle 10"/>
            <p:cNvSpPr>
              <a:spLocks noChangeArrowheads="1"/>
            </p:cNvSpPr>
            <p:nvPr/>
          </p:nvSpPr>
          <p:spPr bwMode="auto">
            <a:xfrm>
              <a:off x="518" y="0"/>
              <a:ext cx="2452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r>
                <a:rPr lang="en-US" altLang="zh-CN" sz="2800" b="1">
                  <a:latin typeface="Times New Roman" pitchFamily="2" charset="0"/>
                  <a:ea typeface="宋体" charset="0"/>
                </a:rPr>
                <a:t>i</a:t>
              </a:r>
              <a:r>
                <a:rPr lang="en-US" altLang="zh-CN" sz="2800" b="1">
                  <a:latin typeface="Times New Roman" pitchFamily="2" charset="0"/>
                  <a:ea typeface="宋体" charset="0"/>
                  <a:sym typeface="Symbol" pitchFamily="2" charset="2"/>
                </a:rPr>
                <a:t>(</a:t>
              </a:r>
              <a:r>
                <a:rPr lang="en-US" altLang="zh-CN" sz="2800" b="1">
                  <a:latin typeface="Times New Roman" pitchFamily="2" charset="0"/>
                  <a:ea typeface="宋体" charset="0"/>
                </a:rPr>
                <a:t>i-1)/2+j-1        </a:t>
              </a:r>
              <a:r>
                <a:rPr lang="zh-CN" altLang="en-US" sz="2800" b="1">
                  <a:latin typeface="Times New Roman" pitchFamily="2" charset="0"/>
                  <a:ea typeface="宋体" charset="0"/>
                </a:rPr>
                <a:t>当</a:t>
              </a:r>
              <a:r>
                <a:rPr lang="en-US" altLang="zh-CN" sz="2800" b="1">
                  <a:latin typeface="Times New Roman" pitchFamily="2" charset="0"/>
                  <a:ea typeface="宋体" charset="0"/>
                </a:rPr>
                <a:t>i</a:t>
              </a:r>
              <a:r>
                <a:rPr lang="en-US" altLang="zh-CN" b="1">
                  <a:latin typeface="Times New Roman" pitchFamily="2" charset="0"/>
                  <a:ea typeface="Arial Unicode MS" charset="0"/>
                </a:rPr>
                <a:t>≦</a:t>
              </a:r>
              <a:r>
                <a:rPr lang="en-US" altLang="zh-CN" sz="2800" b="1">
                  <a:latin typeface="Times New Roman" pitchFamily="2" charset="0"/>
                  <a:ea typeface="宋体" charset="0"/>
                </a:rPr>
                <a:t>j</a:t>
              </a:r>
              <a:r>
                <a:rPr lang="zh-CN" altLang="en-US" sz="2800" b="1">
                  <a:latin typeface="Times New Roman" pitchFamily="2" charset="0"/>
                  <a:ea typeface="宋体" charset="0"/>
                </a:rPr>
                <a:t>时</a:t>
              </a:r>
            </a:p>
          </p:txBody>
        </p:sp>
        <p:sp>
          <p:nvSpPr>
            <p:cNvPr id="256011" name="Rectangle 11"/>
            <p:cNvSpPr>
              <a:spLocks noChangeArrowheads="1"/>
            </p:cNvSpPr>
            <p:nvPr/>
          </p:nvSpPr>
          <p:spPr bwMode="auto">
            <a:xfrm>
              <a:off x="518" y="451"/>
              <a:ext cx="2380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r>
                <a:rPr lang="en-US" altLang="zh-CN" sz="2800" b="1">
                  <a:latin typeface="Times New Roman" pitchFamily="2" charset="0"/>
                  <a:ea typeface="宋体" charset="0"/>
                </a:rPr>
                <a:t>n</a:t>
              </a:r>
              <a:r>
                <a:rPr lang="en-US" altLang="zh-CN" sz="2800" b="1">
                  <a:latin typeface="Times New Roman" pitchFamily="2" charset="0"/>
                  <a:ea typeface="宋体" charset="0"/>
                  <a:sym typeface="Symbol" pitchFamily="2" charset="2"/>
                </a:rPr>
                <a:t>(</a:t>
              </a:r>
              <a:r>
                <a:rPr lang="en-US" altLang="zh-CN" sz="2800" b="1">
                  <a:latin typeface="Times New Roman" pitchFamily="2" charset="0"/>
                  <a:ea typeface="宋体" charset="0"/>
                </a:rPr>
                <a:t>n+1)/2           </a:t>
              </a:r>
              <a:r>
                <a:rPr lang="zh-CN" altLang="en-US" sz="2800" b="1">
                  <a:latin typeface="Times New Roman" pitchFamily="2" charset="0"/>
                  <a:ea typeface="宋体" charset="0"/>
                </a:rPr>
                <a:t>当</a:t>
              </a:r>
              <a:r>
                <a:rPr lang="en-US" altLang="zh-CN" sz="2800" b="1">
                  <a:latin typeface="Times New Roman" pitchFamily="2" charset="0"/>
                  <a:ea typeface="宋体" charset="0"/>
                </a:rPr>
                <a:t>i&gt;j</a:t>
              </a:r>
              <a:r>
                <a:rPr lang="zh-CN" altLang="en-US" sz="2800" b="1">
                  <a:latin typeface="Times New Roman" pitchFamily="2" charset="0"/>
                  <a:ea typeface="宋体" charset="0"/>
                </a:rPr>
                <a:t>时</a:t>
              </a:r>
            </a:p>
          </p:txBody>
        </p:sp>
        <p:sp>
          <p:nvSpPr>
            <p:cNvPr id="256012" name="AutoShape 12"/>
            <p:cNvSpPr/>
            <p:nvPr/>
          </p:nvSpPr>
          <p:spPr bwMode="auto">
            <a:xfrm>
              <a:off x="422" y="144"/>
              <a:ext cx="68" cy="453"/>
            </a:xfrm>
            <a:prstGeom prst="leftBrace">
              <a:avLst>
                <a:gd name="adj1" fmla="val 55515"/>
                <a:gd name="adj2" fmla="val 50000"/>
              </a:avLst>
            </a:prstGeom>
            <a:noFill/>
            <a:ln w="2857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Times New Roman" pitchFamily="2" charset="0"/>
                <a:ea typeface="宋体" charset="0"/>
              </a:endParaRPr>
            </a:p>
          </p:txBody>
        </p:sp>
        <p:sp>
          <p:nvSpPr>
            <p:cNvPr id="256013" name="Rectangle 13"/>
            <p:cNvSpPr>
              <a:spLocks noChangeArrowheads="1"/>
            </p:cNvSpPr>
            <p:nvPr/>
          </p:nvSpPr>
          <p:spPr bwMode="auto">
            <a:xfrm>
              <a:off x="0" y="219"/>
              <a:ext cx="340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r>
                <a:rPr lang="en-US" altLang="zh-CN" sz="2800" b="1">
                  <a:latin typeface="Times New Roman" pitchFamily="2" charset="0"/>
                  <a:ea typeface="宋体" charset="0"/>
                </a:rPr>
                <a:t>K=</a:t>
              </a:r>
            </a:p>
          </p:txBody>
        </p:sp>
        <p:sp>
          <p:nvSpPr>
            <p:cNvPr id="256014" name="Rectangle 14"/>
            <p:cNvSpPr>
              <a:spLocks noChangeArrowheads="1"/>
            </p:cNvSpPr>
            <p:nvPr/>
          </p:nvSpPr>
          <p:spPr bwMode="auto">
            <a:xfrm>
              <a:off x="3062" y="189"/>
              <a:ext cx="1859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r>
                <a:rPr lang="en-US" altLang="zh-CN" b="1">
                  <a:latin typeface="Times New Roman" pitchFamily="2" charset="0"/>
                  <a:ea typeface="宋体" charset="0"/>
                </a:rPr>
                <a:t>1</a:t>
              </a:r>
              <a:r>
                <a:rPr lang="en-US" altLang="zh-CN" b="1">
                  <a:latin typeface="Times New Roman" pitchFamily="2" charset="0"/>
                  <a:ea typeface="Arial Unicode MS" charset="0"/>
                </a:rPr>
                <a:t>≦</a:t>
              </a:r>
              <a:r>
                <a:rPr lang="en-US" altLang="zh-CN" b="1">
                  <a:latin typeface="Times New Roman" pitchFamily="2" charset="0"/>
                  <a:ea typeface="宋体" charset="0"/>
                </a:rPr>
                <a:t>i,j</a:t>
              </a:r>
              <a:r>
                <a:rPr lang="en-US" altLang="zh-CN" b="1">
                  <a:latin typeface="Times New Roman" pitchFamily="2" charset="0"/>
                  <a:ea typeface="Arial Unicode MS" charset="0"/>
                </a:rPr>
                <a:t>≦</a:t>
              </a:r>
              <a:r>
                <a:rPr lang="en-US" altLang="zh-CN" b="1">
                  <a:latin typeface="Times New Roman" pitchFamily="2" charset="0"/>
                  <a:ea typeface="宋体" charset="0"/>
                </a:rPr>
                <a:t>n         </a:t>
              </a:r>
              <a:r>
                <a:rPr lang="en-US" altLang="zh-CN" sz="3200" b="1">
                  <a:latin typeface="Times New Roman" pitchFamily="2" charset="0"/>
                  <a:ea typeface="宋体" charset="0"/>
                </a:rPr>
                <a:t>(5-6)</a:t>
              </a:r>
            </a:p>
          </p:txBody>
        </p:sp>
      </p:grpSp>
      <p:sp>
        <p:nvSpPr>
          <p:cNvPr id="26638" name="Rectangle 15"/>
          <p:cNvSpPr>
            <a:spLocks noChangeArrowheads="1"/>
          </p:cNvSpPr>
          <p:nvPr/>
        </p:nvSpPr>
        <p:spPr bwMode="auto">
          <a:xfrm>
            <a:off x="152400" y="4191000"/>
            <a:ext cx="881221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chemeClr val="folHlink"/>
                </a:solidFill>
                <a:latin typeface="楷体" pitchFamily="49" charset="-122"/>
                <a:ea typeface="楷体" pitchFamily="49" charset="-122"/>
              </a:rPr>
              <a:t>3    </a:t>
            </a:r>
            <a:r>
              <a:rPr lang="zh-CN" altLang="en-US" sz="3200" b="1" dirty="0">
                <a:solidFill>
                  <a:schemeClr val="folHlink"/>
                </a:solidFill>
                <a:latin typeface="楷体" pitchFamily="49" charset="-122"/>
                <a:ea typeface="楷体" pitchFamily="49" charset="-122"/>
              </a:rPr>
              <a:t>对角矩阵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矩阵中，除了主对角线和主对角线上或下方若干条对角线上的元素之外，其余元素皆为零。即所有的非零元素集中在以主对角线为了中心的带状区域中，</a:t>
            </a: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如图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5-6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所示。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184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66800" y="92075"/>
            <a:ext cx="4965700" cy="3413125"/>
            <a:chOff x="0" y="0"/>
            <a:chExt cx="3128" cy="215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3128" cy="1814"/>
              <a:chOff x="0" y="0"/>
              <a:chExt cx="3147" cy="1840"/>
            </a:xfrm>
          </p:grpSpPr>
          <p:sp>
            <p:nvSpPr>
              <p:cNvPr id="257028" name="AutoShape 4"/>
              <p:cNvSpPr/>
              <p:nvPr/>
            </p:nvSpPr>
            <p:spPr bwMode="auto">
              <a:xfrm>
                <a:off x="391" y="19"/>
                <a:ext cx="67" cy="1768"/>
              </a:xfrm>
              <a:prstGeom prst="leftBracket">
                <a:avLst>
                  <a:gd name="adj" fmla="val 216667"/>
                </a:avLst>
              </a:prstGeom>
              <a:noFill/>
              <a:ln w="952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Times New Roman" pitchFamily="2" charset="0"/>
                  <a:ea typeface="宋体" charset="0"/>
                </a:endParaRPr>
              </a:p>
            </p:txBody>
          </p:sp>
          <p:sp>
            <p:nvSpPr>
              <p:cNvPr id="257029" name="AutoShape 5"/>
              <p:cNvSpPr/>
              <p:nvPr/>
            </p:nvSpPr>
            <p:spPr bwMode="auto">
              <a:xfrm>
                <a:off x="3079" y="72"/>
                <a:ext cx="68" cy="1768"/>
              </a:xfrm>
              <a:prstGeom prst="rightBracket">
                <a:avLst>
                  <a:gd name="adj" fmla="val 216667"/>
                </a:avLst>
              </a:prstGeom>
              <a:noFill/>
              <a:ln w="952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Times New Roman" pitchFamily="2" charset="0"/>
                  <a:ea typeface="宋体" charset="0"/>
                </a:endParaRPr>
              </a:p>
            </p:txBody>
          </p:sp>
          <p:sp>
            <p:nvSpPr>
              <p:cNvPr id="257030" name="Rectangle 6"/>
              <p:cNvSpPr>
                <a:spLocks noChangeArrowheads="1"/>
              </p:cNvSpPr>
              <p:nvPr/>
            </p:nvSpPr>
            <p:spPr bwMode="auto">
              <a:xfrm>
                <a:off x="539" y="0"/>
                <a:ext cx="1496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r>
                  <a:rPr lang="en-US" altLang="zh-CN">
                    <a:latin typeface="Times New Roman" pitchFamily="2" charset="0"/>
                    <a:ea typeface="宋体" charset="0"/>
                  </a:rPr>
                  <a:t>a</a:t>
                </a:r>
                <a:r>
                  <a:rPr lang="en-US" altLang="zh-CN" baseline="-25000">
                    <a:latin typeface="Times New Roman" pitchFamily="2" charset="0"/>
                    <a:ea typeface="宋体" charset="0"/>
                  </a:rPr>
                  <a:t>11</a:t>
                </a:r>
                <a:r>
                  <a:rPr lang="en-US" altLang="zh-CN">
                    <a:latin typeface="Times New Roman" pitchFamily="2" charset="0"/>
                    <a:ea typeface="宋体" charset="0"/>
                  </a:rPr>
                  <a:t>   a</a:t>
                </a:r>
                <a:r>
                  <a:rPr lang="en-US" altLang="zh-CN" baseline="-25000">
                    <a:latin typeface="Times New Roman" pitchFamily="2" charset="0"/>
                    <a:ea typeface="宋体" charset="0"/>
                  </a:rPr>
                  <a:t>12    </a:t>
                </a:r>
                <a:r>
                  <a:rPr lang="en-US" altLang="zh-CN">
                    <a:latin typeface="Times New Roman" pitchFamily="2" charset="0"/>
                    <a:ea typeface="宋体" charset="0"/>
                  </a:rPr>
                  <a:t>0  </a:t>
                </a:r>
                <a:r>
                  <a:rPr lang="en-US" altLang="zh-CN">
                    <a:latin typeface="Times New Roman" pitchFamily="2" charset="0"/>
                    <a:ea typeface="楷体_GB2312" charset="0"/>
                  </a:rPr>
                  <a:t>…</a:t>
                </a:r>
                <a:r>
                  <a:rPr lang="en-US" altLang="zh-CN" sz="2000">
                    <a:latin typeface="Times New Roman" pitchFamily="2" charset="0"/>
                    <a:ea typeface="楷体_GB2312" charset="0"/>
                  </a:rPr>
                  <a:t>.  </a:t>
                </a:r>
                <a:r>
                  <a:rPr lang="en-US" altLang="zh-CN">
                    <a:latin typeface="Times New Roman" pitchFamily="2" charset="0"/>
                    <a:ea typeface="宋体" charset="0"/>
                  </a:rPr>
                  <a:t>0</a:t>
                </a:r>
              </a:p>
            </p:txBody>
          </p:sp>
          <p:sp>
            <p:nvSpPr>
              <p:cNvPr id="257031" name="Rectangle 7"/>
              <p:cNvSpPr>
                <a:spLocks noChangeArrowheads="1"/>
              </p:cNvSpPr>
              <p:nvPr/>
            </p:nvSpPr>
            <p:spPr bwMode="auto">
              <a:xfrm>
                <a:off x="555" y="294"/>
                <a:ext cx="1678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r>
                  <a:rPr lang="en-US" altLang="zh-CN">
                    <a:latin typeface="Times New Roman" pitchFamily="2" charset="0"/>
                    <a:ea typeface="宋体" charset="0"/>
                  </a:rPr>
                  <a:t>a</a:t>
                </a:r>
                <a:r>
                  <a:rPr lang="en-US" altLang="zh-CN" baseline="-25000">
                    <a:latin typeface="Times New Roman" pitchFamily="2" charset="0"/>
                    <a:ea typeface="宋体" charset="0"/>
                  </a:rPr>
                  <a:t>21</a:t>
                </a:r>
                <a:r>
                  <a:rPr lang="en-US" altLang="zh-CN">
                    <a:latin typeface="Times New Roman" pitchFamily="2" charset="0"/>
                    <a:ea typeface="宋体" charset="0"/>
                  </a:rPr>
                  <a:t>   a</a:t>
                </a:r>
                <a:r>
                  <a:rPr lang="en-US" altLang="zh-CN" baseline="-25000">
                    <a:latin typeface="Times New Roman" pitchFamily="2" charset="0"/>
                    <a:ea typeface="宋体" charset="0"/>
                  </a:rPr>
                  <a:t>22   </a:t>
                </a:r>
                <a:r>
                  <a:rPr lang="en-US" altLang="zh-CN">
                    <a:latin typeface="Times New Roman" pitchFamily="2" charset="0"/>
                    <a:ea typeface="宋体" charset="0"/>
                  </a:rPr>
                  <a:t>a</a:t>
                </a:r>
                <a:r>
                  <a:rPr lang="en-US" altLang="zh-CN" baseline="-25000">
                    <a:latin typeface="Times New Roman" pitchFamily="2" charset="0"/>
                    <a:ea typeface="宋体" charset="0"/>
                  </a:rPr>
                  <a:t>23</a:t>
                </a:r>
                <a:r>
                  <a:rPr lang="en-US" altLang="zh-CN">
                    <a:latin typeface="Times New Roman" pitchFamily="2" charset="0"/>
                    <a:ea typeface="宋体" charset="0"/>
                  </a:rPr>
                  <a:t>    0 </a:t>
                </a:r>
                <a:r>
                  <a:rPr lang="en-US" altLang="zh-CN">
                    <a:latin typeface="Times New Roman" pitchFamily="2" charset="0"/>
                    <a:ea typeface="楷体_GB2312" charset="0"/>
                  </a:rPr>
                  <a:t>…</a:t>
                </a:r>
                <a:r>
                  <a:rPr lang="en-US" altLang="zh-CN" sz="2000">
                    <a:latin typeface="Times New Roman" pitchFamily="2" charset="0"/>
                    <a:ea typeface="楷体_GB2312" charset="0"/>
                  </a:rPr>
                  <a:t>.  </a:t>
                </a:r>
                <a:r>
                  <a:rPr lang="en-US" altLang="zh-CN">
                    <a:latin typeface="Times New Roman" pitchFamily="2" charset="0"/>
                    <a:ea typeface="宋体" charset="0"/>
                  </a:rPr>
                  <a:t>0</a:t>
                </a:r>
              </a:p>
            </p:txBody>
          </p:sp>
          <p:sp>
            <p:nvSpPr>
              <p:cNvPr id="257032" name="Rectangle 8"/>
              <p:cNvSpPr>
                <a:spLocks noChangeArrowheads="1"/>
              </p:cNvSpPr>
              <p:nvPr/>
            </p:nvSpPr>
            <p:spPr bwMode="auto">
              <a:xfrm>
                <a:off x="555" y="585"/>
                <a:ext cx="2086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r>
                  <a:rPr lang="en-US" altLang="zh-CN">
                    <a:latin typeface="Times New Roman" pitchFamily="2" charset="0"/>
                    <a:ea typeface="宋体" charset="0"/>
                  </a:rPr>
                  <a:t>0      a</a:t>
                </a:r>
                <a:r>
                  <a:rPr lang="en-US" altLang="zh-CN" baseline="-25000">
                    <a:latin typeface="Times New Roman" pitchFamily="2" charset="0"/>
                    <a:ea typeface="宋体" charset="0"/>
                  </a:rPr>
                  <a:t>32   </a:t>
                </a:r>
                <a:r>
                  <a:rPr lang="en-US" altLang="zh-CN">
                    <a:latin typeface="Times New Roman" pitchFamily="2" charset="0"/>
                    <a:ea typeface="宋体" charset="0"/>
                  </a:rPr>
                  <a:t>a</a:t>
                </a:r>
                <a:r>
                  <a:rPr lang="en-US" altLang="zh-CN" baseline="-25000">
                    <a:latin typeface="Times New Roman" pitchFamily="2" charset="0"/>
                    <a:ea typeface="宋体" charset="0"/>
                  </a:rPr>
                  <a:t>33</a:t>
                </a:r>
                <a:r>
                  <a:rPr lang="en-US" altLang="zh-CN">
                    <a:latin typeface="Times New Roman" pitchFamily="2" charset="0"/>
                    <a:ea typeface="宋体" charset="0"/>
                  </a:rPr>
                  <a:t>   a</a:t>
                </a:r>
                <a:r>
                  <a:rPr lang="en-US" altLang="zh-CN" baseline="-25000">
                    <a:latin typeface="Times New Roman" pitchFamily="2" charset="0"/>
                    <a:ea typeface="宋体" charset="0"/>
                  </a:rPr>
                  <a:t>34</a:t>
                </a:r>
                <a:r>
                  <a:rPr lang="en-US" altLang="zh-CN">
                    <a:latin typeface="Times New Roman" pitchFamily="2" charset="0"/>
                    <a:ea typeface="宋体" charset="0"/>
                  </a:rPr>
                  <a:t>   0 </a:t>
                </a:r>
                <a:r>
                  <a:rPr lang="en-US" altLang="zh-CN">
                    <a:latin typeface="Times New Roman" pitchFamily="2" charset="0"/>
                    <a:ea typeface="楷体_GB2312" charset="0"/>
                  </a:rPr>
                  <a:t>…</a:t>
                </a:r>
                <a:r>
                  <a:rPr lang="en-US" altLang="zh-CN" sz="2000">
                    <a:latin typeface="Times New Roman" pitchFamily="2" charset="0"/>
                    <a:ea typeface="楷体_GB2312" charset="0"/>
                  </a:rPr>
                  <a:t>.  </a:t>
                </a:r>
                <a:r>
                  <a:rPr lang="en-US" altLang="zh-CN">
                    <a:latin typeface="Times New Roman" pitchFamily="2" charset="0"/>
                    <a:ea typeface="宋体" charset="0"/>
                  </a:rPr>
                  <a:t>0</a:t>
                </a:r>
              </a:p>
            </p:txBody>
          </p:sp>
          <p:sp>
            <p:nvSpPr>
              <p:cNvPr id="257033" name="Rectangle 9"/>
              <p:cNvSpPr>
                <a:spLocks noChangeArrowheads="1"/>
              </p:cNvSpPr>
              <p:nvPr/>
            </p:nvSpPr>
            <p:spPr bwMode="auto">
              <a:xfrm>
                <a:off x="555" y="876"/>
                <a:ext cx="1678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r>
                  <a:rPr lang="zh-CN" altLang="en-US">
                    <a:latin typeface="Times New Roman" pitchFamily="2" charset="0"/>
                    <a:ea typeface="楷体_GB2312" charset="0"/>
                  </a:rPr>
                  <a:t>   </a:t>
                </a:r>
                <a:r>
                  <a:rPr lang="en-US" altLang="zh-CN">
                    <a:latin typeface="Times New Roman" pitchFamily="2" charset="0"/>
                    <a:ea typeface="楷体_GB2312" charset="0"/>
                  </a:rPr>
                  <a:t>…    …     …    …</a:t>
                </a:r>
                <a:r>
                  <a:rPr lang="en-US" altLang="zh-CN" sz="2000">
                    <a:latin typeface="Times New Roman" pitchFamily="2" charset="0"/>
                    <a:ea typeface="楷体_GB2312" charset="0"/>
                  </a:rPr>
                  <a:t>.  </a:t>
                </a:r>
                <a:endParaRPr lang="en-US" altLang="zh-CN">
                  <a:latin typeface="Times New Roman" pitchFamily="2" charset="0"/>
                  <a:ea typeface="宋体" charset="0"/>
                </a:endParaRPr>
              </a:p>
            </p:txBody>
          </p:sp>
          <p:sp>
            <p:nvSpPr>
              <p:cNvPr id="257034" name="Rectangle 10"/>
              <p:cNvSpPr>
                <a:spLocks noChangeArrowheads="1"/>
              </p:cNvSpPr>
              <p:nvPr/>
            </p:nvSpPr>
            <p:spPr bwMode="auto">
              <a:xfrm>
                <a:off x="555" y="1521"/>
                <a:ext cx="2494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r>
                  <a:rPr lang="en-US" altLang="zh-CN">
                    <a:latin typeface="Times New Roman" pitchFamily="2" charset="0"/>
                    <a:ea typeface="宋体" charset="0"/>
                  </a:rPr>
                  <a:t>0   </a:t>
                </a:r>
                <a:r>
                  <a:rPr lang="en-US" altLang="zh-CN">
                    <a:latin typeface="Times New Roman" pitchFamily="2" charset="0"/>
                    <a:ea typeface="楷体_GB2312" charset="0"/>
                  </a:rPr>
                  <a:t>…</a:t>
                </a:r>
                <a:r>
                  <a:rPr lang="en-US" altLang="zh-CN" sz="2000">
                    <a:latin typeface="Times New Roman" pitchFamily="2" charset="0"/>
                    <a:ea typeface="楷体_GB2312" charset="0"/>
                  </a:rPr>
                  <a:t>.     </a:t>
                </a:r>
                <a:r>
                  <a:rPr lang="en-US" altLang="zh-CN">
                    <a:latin typeface="Times New Roman" pitchFamily="2" charset="0"/>
                    <a:ea typeface="宋体" charset="0"/>
                  </a:rPr>
                  <a:t>0     0         a</a:t>
                </a:r>
                <a:r>
                  <a:rPr lang="en-US" altLang="zh-CN" baseline="-25000">
                    <a:latin typeface="Times New Roman" pitchFamily="2" charset="0"/>
                    <a:ea typeface="宋体" charset="0"/>
                  </a:rPr>
                  <a:t>n n-1</a:t>
                </a:r>
                <a:r>
                  <a:rPr lang="en-US" altLang="zh-CN">
                    <a:latin typeface="Times New Roman" pitchFamily="2" charset="0"/>
                    <a:ea typeface="宋体" charset="0"/>
                  </a:rPr>
                  <a:t>    a</a:t>
                </a:r>
                <a:r>
                  <a:rPr lang="en-US" altLang="zh-CN" baseline="-25000">
                    <a:latin typeface="Times New Roman" pitchFamily="2" charset="0"/>
                    <a:ea typeface="宋体" charset="0"/>
                  </a:rPr>
                  <a:t>n n</a:t>
                </a:r>
                <a:endParaRPr lang="en-US" altLang="zh-CN">
                  <a:latin typeface="Times New Roman" pitchFamily="2" charset="0"/>
                  <a:ea typeface="宋体" charset="0"/>
                </a:endParaRPr>
              </a:p>
            </p:txBody>
          </p:sp>
          <p:sp>
            <p:nvSpPr>
              <p:cNvPr id="257035" name="Rectangle 11"/>
              <p:cNvSpPr>
                <a:spLocks noChangeArrowheads="1"/>
              </p:cNvSpPr>
              <p:nvPr/>
            </p:nvSpPr>
            <p:spPr bwMode="auto">
              <a:xfrm>
                <a:off x="555" y="1198"/>
                <a:ext cx="2494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r>
                  <a:rPr lang="en-US" altLang="zh-CN">
                    <a:latin typeface="Times New Roman" pitchFamily="2" charset="0"/>
                    <a:ea typeface="宋体" charset="0"/>
                  </a:rPr>
                  <a:t>0   </a:t>
                </a:r>
                <a:r>
                  <a:rPr lang="en-US" altLang="zh-CN">
                    <a:latin typeface="Times New Roman" pitchFamily="2" charset="0"/>
                    <a:ea typeface="楷体_GB2312" charset="0"/>
                  </a:rPr>
                  <a:t>…</a:t>
                </a:r>
                <a:r>
                  <a:rPr lang="en-US" altLang="zh-CN" sz="2000">
                    <a:latin typeface="Times New Roman" pitchFamily="2" charset="0"/>
                    <a:ea typeface="楷体_GB2312" charset="0"/>
                  </a:rPr>
                  <a:t>.     </a:t>
                </a:r>
                <a:r>
                  <a:rPr lang="en-US" altLang="zh-CN">
                    <a:latin typeface="Times New Roman" pitchFamily="2" charset="0"/>
                    <a:ea typeface="宋体" charset="0"/>
                  </a:rPr>
                  <a:t>0   a</a:t>
                </a:r>
                <a:r>
                  <a:rPr lang="en-US" altLang="zh-CN" baseline="-25000">
                    <a:latin typeface="Times New Roman" pitchFamily="2" charset="0"/>
                    <a:ea typeface="宋体" charset="0"/>
                  </a:rPr>
                  <a:t>n-1 n-2</a:t>
                </a:r>
                <a:r>
                  <a:rPr lang="en-US" altLang="zh-CN">
                    <a:latin typeface="Times New Roman" pitchFamily="2" charset="0"/>
                    <a:ea typeface="宋体" charset="0"/>
                  </a:rPr>
                  <a:t>   a</a:t>
                </a:r>
                <a:r>
                  <a:rPr lang="en-US" altLang="zh-CN" baseline="-25000">
                    <a:latin typeface="Times New Roman" pitchFamily="2" charset="0"/>
                    <a:ea typeface="宋体" charset="0"/>
                  </a:rPr>
                  <a:t>n-1 n-1</a:t>
                </a:r>
                <a:r>
                  <a:rPr lang="en-US" altLang="zh-CN">
                    <a:latin typeface="Times New Roman" pitchFamily="2" charset="0"/>
                    <a:ea typeface="宋体" charset="0"/>
                  </a:rPr>
                  <a:t>  a</a:t>
                </a:r>
                <a:r>
                  <a:rPr lang="en-US" altLang="zh-CN" baseline="-25000">
                    <a:latin typeface="Times New Roman" pitchFamily="2" charset="0"/>
                    <a:ea typeface="宋体" charset="0"/>
                  </a:rPr>
                  <a:t>n-1 n</a:t>
                </a:r>
                <a:endParaRPr lang="en-US" altLang="zh-CN">
                  <a:latin typeface="Times New Roman" pitchFamily="2" charset="0"/>
                  <a:ea typeface="宋体" charset="0"/>
                </a:endParaRPr>
              </a:p>
            </p:txBody>
          </p:sp>
          <p:sp>
            <p:nvSpPr>
              <p:cNvPr id="257036" name="Rectangle 12"/>
              <p:cNvSpPr>
                <a:spLocks noChangeArrowheads="1"/>
              </p:cNvSpPr>
              <p:nvPr/>
            </p:nvSpPr>
            <p:spPr bwMode="auto">
              <a:xfrm>
                <a:off x="0" y="886"/>
                <a:ext cx="363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r>
                  <a:rPr lang="en-US" altLang="zh-CN">
                    <a:latin typeface="Times New Roman" pitchFamily="2" charset="0"/>
                    <a:ea typeface="宋体" charset="0"/>
                  </a:rPr>
                  <a:t>A=</a:t>
                </a:r>
              </a:p>
            </p:txBody>
          </p:sp>
        </p:grpSp>
        <p:sp>
          <p:nvSpPr>
            <p:cNvPr id="27660" name="Rectangle 13"/>
            <p:cNvSpPr>
              <a:spLocks noChangeArrowheads="1"/>
            </p:cNvSpPr>
            <p:nvPr/>
          </p:nvSpPr>
          <p:spPr bwMode="auto">
            <a:xfrm>
              <a:off x="768" y="1910"/>
              <a:ext cx="187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图</a:t>
              </a:r>
              <a:r>
                <a:rPr lang="en-US" altLang="zh-CN" sz="2000" b="1" dirty="0">
                  <a:latin typeface="楷体" pitchFamily="49" charset="-122"/>
                  <a:ea typeface="楷体" pitchFamily="49" charset="-122"/>
                </a:rPr>
                <a:t>5-6  </a:t>
              </a:r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三对角矩阵示例</a:t>
              </a:r>
            </a:p>
          </p:txBody>
        </p:sp>
      </p:grpSp>
      <p:sp>
        <p:nvSpPr>
          <p:cNvPr id="27661" name="Rectangle 14"/>
          <p:cNvSpPr>
            <a:spLocks noGrp="1" noChangeArrowheads="1"/>
          </p:cNvSpPr>
          <p:nvPr>
            <p:ph/>
          </p:nvPr>
        </p:nvSpPr>
        <p:spPr>
          <a:xfrm>
            <a:off x="152400" y="3573463"/>
            <a:ext cx="8812213" cy="3048000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/>
              <a:t>非零元素仅出现在主对角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a</a:t>
            </a:r>
            <a:r>
              <a:rPr lang="en-US" altLang="zh-CN" sz="2800" b="1" baseline="-18000" dirty="0" err="1"/>
              <a:t>i</a:t>
            </a:r>
            <a:r>
              <a:rPr lang="en-US" altLang="zh-CN" sz="2800" b="1" baseline="-18000" dirty="0"/>
              <a:t> i</a:t>
            </a:r>
            <a:r>
              <a:rPr lang="en-US" altLang="zh-CN" sz="2800" b="1" dirty="0"/>
              <a:t>,1≦i≦n)</a:t>
            </a:r>
            <a:r>
              <a:rPr lang="zh-CN" altLang="en-US" sz="2800" b="1" dirty="0"/>
              <a:t>上</a:t>
            </a:r>
            <a:endParaRPr lang="en-US" altLang="zh-CN" sz="2800" b="1" dirty="0"/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/>
              <a:t>主对角线上的那条对角线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a</a:t>
            </a:r>
            <a:r>
              <a:rPr lang="en-US" altLang="zh-CN" sz="2800" b="1" baseline="-18000" dirty="0" err="1"/>
              <a:t>i</a:t>
            </a:r>
            <a:r>
              <a:rPr lang="en-US" altLang="zh-CN" sz="2800" b="1" baseline="-18000" dirty="0"/>
              <a:t> i+1</a:t>
            </a:r>
            <a:r>
              <a:rPr lang="en-US" altLang="zh-CN" sz="2800" b="1" dirty="0"/>
              <a:t>,1≦i≦n-1)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/>
              <a:t>主对角线下的那条对角线上</a:t>
            </a:r>
            <a:r>
              <a:rPr lang="en-US" altLang="zh-CN" sz="2800" b="1" dirty="0"/>
              <a:t>(a</a:t>
            </a:r>
            <a:r>
              <a:rPr lang="en-US" altLang="zh-CN" sz="2800" b="1" baseline="-18000" dirty="0"/>
              <a:t>i+1 i</a:t>
            </a:r>
            <a:r>
              <a:rPr lang="en-US" altLang="zh-CN" sz="2800" b="1" dirty="0"/>
              <a:t>,1≦i≦n-1)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/>
              <a:t>显然，当</a:t>
            </a:r>
            <a:r>
              <a:rPr lang="en-US" altLang="zh-CN" sz="2800" b="1" dirty="0"/>
              <a:t>|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-j |&gt;1</a:t>
            </a:r>
            <a:r>
              <a:rPr lang="zh-CN" altLang="en-US" sz="2800" b="1" dirty="0"/>
              <a:t>时，元素</a:t>
            </a:r>
            <a:r>
              <a:rPr lang="en-US" altLang="zh-CN" sz="2800" b="1" dirty="0" err="1"/>
              <a:t>a</a:t>
            </a:r>
            <a:r>
              <a:rPr lang="en-US" altLang="zh-CN" sz="2800" b="1" baseline="-18000" dirty="0" err="1"/>
              <a:t>ij</a:t>
            </a:r>
            <a:r>
              <a:rPr lang="en-US" altLang="zh-CN" sz="2800" b="1" dirty="0"/>
              <a:t>=0</a:t>
            </a:r>
            <a:r>
              <a:rPr lang="zh-CN" altLang="en-US" sz="2800" b="1" dirty="0"/>
              <a:t>。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宋体" pitchFamily="2" charset="-122"/>
              </a:rPr>
              <a:t>    由此可知，一个</a:t>
            </a:r>
            <a:r>
              <a:rPr lang="en-US" altLang="zh-CN" sz="2800" b="1" dirty="0"/>
              <a:t>k</a:t>
            </a:r>
            <a:r>
              <a:rPr lang="zh-CN" altLang="en-US" sz="2800" b="1" dirty="0">
                <a:latin typeface="宋体" pitchFamily="2" charset="-122"/>
              </a:rPr>
              <a:t>对角矩阵</a:t>
            </a:r>
            <a:r>
              <a:rPr lang="en-US" altLang="zh-CN" sz="2800" b="1" dirty="0">
                <a:latin typeface="宋体" pitchFamily="2" charset="-122"/>
              </a:rPr>
              <a:t>(</a:t>
            </a:r>
            <a:r>
              <a:rPr lang="en-US" altLang="zh-CN" sz="2800" b="1" dirty="0"/>
              <a:t>k</a:t>
            </a:r>
            <a:r>
              <a:rPr lang="zh-CN" altLang="en-US" sz="2800" b="1" dirty="0">
                <a:latin typeface="宋体" pitchFamily="2" charset="-122"/>
              </a:rPr>
              <a:t>为奇数</a:t>
            </a:r>
            <a:r>
              <a:rPr lang="en-US" altLang="zh-CN" sz="2800" b="1" dirty="0">
                <a:latin typeface="宋体" pitchFamily="2" charset="-122"/>
              </a:rPr>
              <a:t>)</a:t>
            </a:r>
            <a:r>
              <a:rPr lang="en-US" altLang="zh-CN" sz="2800" b="1" dirty="0"/>
              <a:t>A</a:t>
            </a:r>
            <a:r>
              <a:rPr lang="zh-CN" altLang="en-US" sz="2800" b="1" dirty="0">
                <a:latin typeface="宋体" pitchFamily="2" charset="-122"/>
              </a:rPr>
              <a:t>是满足下述条件：</a:t>
            </a:r>
            <a:r>
              <a:rPr lang="zh-CN" altLang="en-US" sz="2800" b="1" dirty="0"/>
              <a:t> </a:t>
            </a:r>
            <a:r>
              <a:rPr lang="zh-CN" altLang="en-US" sz="2800" b="1" dirty="0">
                <a:latin typeface="宋体" pitchFamily="2" charset="-122"/>
              </a:rPr>
              <a:t>当</a:t>
            </a:r>
            <a:r>
              <a:rPr lang="en-US" altLang="zh-CN" sz="2800" b="1" dirty="0"/>
              <a:t>|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-j |&gt;(k-1)/2</a:t>
            </a:r>
            <a:r>
              <a:rPr lang="zh-CN" altLang="en-US" sz="2800" b="1" dirty="0">
                <a:latin typeface="宋体" pitchFamily="2" charset="-122"/>
              </a:rPr>
              <a:t>时， </a:t>
            </a:r>
            <a:r>
              <a:rPr lang="en-US" altLang="zh-CN" sz="2800" b="1" dirty="0" err="1"/>
              <a:t>a</a:t>
            </a:r>
            <a:r>
              <a:rPr lang="en-US" altLang="zh-CN" sz="2800" b="1" baseline="-18000" dirty="0" err="1"/>
              <a:t>i</a:t>
            </a:r>
            <a:r>
              <a:rPr lang="en-US" altLang="zh-CN" sz="2800" b="1" baseline="-18000" dirty="0"/>
              <a:t> j</a:t>
            </a:r>
            <a:r>
              <a:rPr lang="en-US" altLang="zh-CN" sz="2800" b="1" dirty="0"/>
              <a:t>=0 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185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/>
          </p:nvPr>
        </p:nvSpPr>
        <p:spPr>
          <a:xfrm>
            <a:off x="107504" y="223838"/>
            <a:ext cx="8857109" cy="6517530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宋体" pitchFamily="2" charset="-122"/>
              </a:rPr>
              <a:t>    对角矩阵可按</a:t>
            </a:r>
            <a:r>
              <a:rPr lang="zh-CN" altLang="en-US" sz="2800" b="1" dirty="0">
                <a:solidFill>
                  <a:schemeClr val="folHlink"/>
                </a:solidFill>
                <a:latin typeface="宋体" pitchFamily="2" charset="-122"/>
              </a:rPr>
              <a:t>行优先顺序</a:t>
            </a:r>
            <a:r>
              <a:rPr lang="zh-CN" altLang="en-US" sz="2800" b="1" dirty="0">
                <a:latin typeface="宋体" pitchFamily="2" charset="-122"/>
              </a:rPr>
              <a:t>或</a:t>
            </a:r>
            <a:r>
              <a:rPr lang="zh-CN" altLang="en-US" sz="2800" b="1" dirty="0">
                <a:solidFill>
                  <a:schemeClr val="folHlink"/>
                </a:solidFill>
                <a:latin typeface="宋体" pitchFamily="2" charset="-122"/>
              </a:rPr>
              <a:t>对角线顺序</a:t>
            </a:r>
            <a:r>
              <a:rPr lang="zh-CN" altLang="en-US" sz="2800" b="1" dirty="0">
                <a:latin typeface="宋体" pitchFamily="2" charset="-122"/>
              </a:rPr>
              <a:t>，将其压缩存储到一个向量中，并且也能找到每个非零元素和向量下标的对应关系。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宋体" pitchFamily="2" charset="-122"/>
              </a:rPr>
              <a:t>    仍然以三对角矩阵为例讨论。</a:t>
            </a:r>
          </a:p>
          <a:p>
            <a:pPr marL="53340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当</a:t>
            </a:r>
            <a:r>
              <a:rPr lang="en-US" altLang="zh-CN" b="1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=1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j=1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，或</a:t>
            </a:r>
            <a:r>
              <a:rPr lang="en-US" altLang="zh-CN" b="1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=n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j=n-1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n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或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marL="53340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 smtClean="0"/>
              <a:t>1&lt;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&lt;n-1,j=i-1</a:t>
            </a:r>
            <a:r>
              <a:rPr lang="zh-CN" altLang="en-US" sz="2800" b="1" dirty="0"/>
              <a:t>、</a:t>
            </a:r>
            <a:r>
              <a:rPr lang="en-US" altLang="zh-CN" sz="2800" b="1" dirty="0" err="1"/>
              <a:t>i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i+1</a:t>
            </a:r>
            <a:r>
              <a:rPr lang="zh-CN" altLang="en-US" sz="2800" b="1" dirty="0">
                <a:latin typeface="宋体" pitchFamily="2" charset="-122"/>
              </a:rPr>
              <a:t>的元素</a:t>
            </a:r>
            <a:r>
              <a:rPr lang="en-US" altLang="zh-CN" sz="2800" b="1" dirty="0" err="1"/>
              <a:t>a</a:t>
            </a:r>
            <a:r>
              <a:rPr lang="en-US" altLang="zh-CN" sz="2800" b="1" baseline="-18000" dirty="0" err="1"/>
              <a:t>ij</a:t>
            </a:r>
            <a:r>
              <a:rPr lang="zh-CN" altLang="en-US" sz="2800" b="1" dirty="0">
                <a:latin typeface="宋体" pitchFamily="2" charset="-122"/>
              </a:rPr>
              <a:t>外，其余元素都是</a:t>
            </a:r>
            <a:r>
              <a:rPr lang="en-US" altLang="zh-CN" sz="2800" b="1" dirty="0"/>
              <a:t>0</a:t>
            </a:r>
            <a:r>
              <a:rPr lang="zh-CN" altLang="en-US" sz="2800" b="1" dirty="0">
                <a:latin typeface="宋体" pitchFamily="2" charset="-122"/>
              </a:rPr>
              <a:t>。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宋体" pitchFamily="2" charset="-122"/>
              </a:rPr>
              <a:t>    对这种矩阵，当以按</a:t>
            </a:r>
            <a:r>
              <a:rPr lang="zh-CN" altLang="en-US" sz="2800" b="1" dirty="0"/>
              <a:t>“</a:t>
            </a:r>
            <a:r>
              <a:rPr lang="zh-CN" altLang="en-US" sz="2800" b="1" dirty="0">
                <a:solidFill>
                  <a:schemeClr val="folHlink"/>
                </a:solidFill>
                <a:latin typeface="宋体" pitchFamily="2" charset="-122"/>
              </a:rPr>
              <a:t>行优先顺序</a:t>
            </a:r>
            <a:r>
              <a:rPr lang="zh-CN" altLang="en-US" sz="2800" b="1" dirty="0"/>
              <a:t>”</a:t>
            </a:r>
            <a:r>
              <a:rPr lang="zh-CN" altLang="en-US" sz="2800" b="1" dirty="0">
                <a:latin typeface="宋体" pitchFamily="2" charset="-122"/>
              </a:rPr>
              <a:t>存储时</a:t>
            </a:r>
            <a:r>
              <a:rPr lang="zh-CN" altLang="en-US" sz="2800" b="1" dirty="0" smtClean="0">
                <a:latin typeface="宋体" pitchFamily="2" charset="-122"/>
              </a:rPr>
              <a:t>，第</a:t>
            </a:r>
            <a:r>
              <a:rPr lang="en-US" altLang="zh-CN" sz="2800" b="1" dirty="0"/>
              <a:t>1</a:t>
            </a:r>
            <a:r>
              <a:rPr lang="zh-CN" altLang="en-US" sz="2800" b="1" dirty="0">
                <a:latin typeface="宋体" pitchFamily="2" charset="-122"/>
              </a:rPr>
              <a:t>行和第</a:t>
            </a:r>
            <a:r>
              <a:rPr lang="en-US" altLang="zh-CN" sz="2800" b="1" dirty="0"/>
              <a:t>n</a:t>
            </a:r>
            <a:r>
              <a:rPr lang="zh-CN" altLang="en-US" sz="2800" b="1" dirty="0">
                <a:latin typeface="宋体" pitchFamily="2" charset="-122"/>
              </a:rPr>
              <a:t>行是</a:t>
            </a:r>
            <a:r>
              <a:rPr lang="en-US" altLang="zh-CN" sz="2800" b="1" dirty="0"/>
              <a:t>2</a:t>
            </a:r>
            <a:r>
              <a:rPr lang="zh-CN" altLang="en-US" sz="2800" b="1" dirty="0">
                <a:latin typeface="宋体" pitchFamily="2" charset="-122"/>
              </a:rPr>
              <a:t>个非零元素，其余每行的非零元素都要是</a:t>
            </a:r>
            <a:r>
              <a:rPr lang="en-US" altLang="zh-CN" sz="2800" b="1" dirty="0"/>
              <a:t>3</a:t>
            </a:r>
            <a:r>
              <a:rPr lang="zh-CN" altLang="en-US" sz="2800" b="1" dirty="0">
                <a:latin typeface="宋体" pitchFamily="2" charset="-122"/>
              </a:rPr>
              <a:t>个，则需存储的元素个数为</a:t>
            </a:r>
            <a:r>
              <a:rPr lang="en-US" altLang="zh-CN" sz="2800" b="1" dirty="0"/>
              <a:t>3n-2</a:t>
            </a:r>
            <a:r>
              <a:rPr lang="zh-CN" altLang="en-US" sz="2800" b="1" dirty="0">
                <a:latin typeface="宋体" pitchFamily="2" charset="-122"/>
              </a:rPr>
              <a:t>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5018088"/>
            <a:ext cx="7038975" cy="1579562"/>
            <a:chOff x="0" y="0"/>
            <a:chExt cx="4434" cy="99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0"/>
              <a:ext cx="4434" cy="659"/>
              <a:chOff x="0" y="0"/>
              <a:chExt cx="4434" cy="659"/>
            </a:xfrm>
          </p:grpSpPr>
          <p:sp>
            <p:nvSpPr>
              <p:cNvPr id="258053" name="Rectangle 5"/>
              <p:cNvSpPr>
                <a:spLocks noChangeArrowheads="1"/>
              </p:cNvSpPr>
              <p:nvPr/>
            </p:nvSpPr>
            <p:spPr bwMode="auto">
              <a:xfrm>
                <a:off x="0" y="342"/>
                <a:ext cx="317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buFont typeface="Arial" charset="0"/>
                  <a:buNone/>
                  <a:defRPr/>
                </a:pPr>
                <a:r>
                  <a:rPr lang="en-US" altLang="zh-CN">
                    <a:latin typeface="Times New Roman" pitchFamily="2" charset="0"/>
                    <a:ea typeface="宋体" charset="0"/>
                  </a:rPr>
                  <a:t>sa</a:t>
                </a:r>
                <a:endParaRPr lang="en-US" altLang="zh-CN" baseline="-18000">
                  <a:latin typeface="Times New Roman" pitchFamily="2" charset="0"/>
                  <a:ea typeface="宋体" charset="0"/>
                </a:endParaRPr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365" y="319"/>
                <a:ext cx="4035" cy="340"/>
                <a:chOff x="0" y="0"/>
                <a:chExt cx="4035" cy="340"/>
              </a:xfrm>
            </p:grpSpPr>
            <p:sp>
              <p:nvSpPr>
                <p:cNvPr id="258055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035" cy="340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zh-CN" altLang="en-US" dirty="0">
                      <a:latin typeface="Times New Roman" pitchFamily="2" charset="0"/>
                      <a:ea typeface="宋体" charset="0"/>
                    </a:rPr>
                    <a:t> </a:t>
                  </a:r>
                  <a:r>
                    <a:rPr lang="en-US" altLang="zh-CN" sz="2400" dirty="0">
                      <a:latin typeface="Times New Roman" pitchFamily="2" charset="0"/>
                      <a:ea typeface="宋体" charset="0"/>
                    </a:rPr>
                    <a:t>a</a:t>
                  </a:r>
                  <a:r>
                    <a:rPr lang="en-US" altLang="zh-CN" sz="2400" baseline="-18000" dirty="0">
                      <a:latin typeface="Times New Roman" pitchFamily="2" charset="0"/>
                      <a:ea typeface="宋体" charset="0"/>
                    </a:rPr>
                    <a:t>11   </a:t>
                  </a:r>
                  <a:r>
                    <a:rPr lang="en-US" altLang="zh-CN" sz="2400" dirty="0">
                      <a:latin typeface="Times New Roman" pitchFamily="2" charset="0"/>
                      <a:ea typeface="宋体" charset="0"/>
                    </a:rPr>
                    <a:t>a</a:t>
                  </a:r>
                  <a:r>
                    <a:rPr lang="en-US" altLang="zh-CN" sz="2400" baseline="-18000" dirty="0">
                      <a:latin typeface="Times New Roman" pitchFamily="2" charset="0"/>
                      <a:ea typeface="宋体" charset="0"/>
                    </a:rPr>
                    <a:t>12    </a:t>
                  </a:r>
                  <a:r>
                    <a:rPr lang="en-US" altLang="zh-CN" sz="2400" dirty="0">
                      <a:latin typeface="Times New Roman" pitchFamily="2" charset="0"/>
                      <a:ea typeface="宋体" charset="0"/>
                    </a:rPr>
                    <a:t>a</a:t>
                  </a:r>
                  <a:r>
                    <a:rPr lang="en-US" altLang="zh-CN" sz="2400" baseline="-18000" dirty="0">
                      <a:latin typeface="Times New Roman" pitchFamily="2" charset="0"/>
                      <a:ea typeface="宋体" charset="0"/>
                    </a:rPr>
                    <a:t>21     </a:t>
                  </a:r>
                  <a:r>
                    <a:rPr lang="en-US" altLang="zh-CN" sz="2400" dirty="0">
                      <a:latin typeface="Times New Roman" pitchFamily="2" charset="0"/>
                      <a:ea typeface="宋体" charset="0"/>
                    </a:rPr>
                    <a:t>a</a:t>
                  </a:r>
                  <a:r>
                    <a:rPr lang="en-US" altLang="zh-CN" sz="2400" baseline="-18000" dirty="0">
                      <a:latin typeface="Times New Roman" pitchFamily="2" charset="0"/>
                      <a:ea typeface="宋体" charset="0"/>
                    </a:rPr>
                    <a:t>22     </a:t>
                  </a:r>
                  <a:r>
                    <a:rPr lang="en-US" altLang="zh-CN" sz="2400" dirty="0">
                      <a:latin typeface="Times New Roman" pitchFamily="2" charset="0"/>
                      <a:ea typeface="宋体" charset="0"/>
                    </a:rPr>
                    <a:t>a</a:t>
                  </a:r>
                  <a:r>
                    <a:rPr lang="en-US" altLang="zh-CN" sz="2400" baseline="-18000" dirty="0">
                      <a:latin typeface="Times New Roman" pitchFamily="2" charset="0"/>
                      <a:ea typeface="宋体" charset="0"/>
                    </a:rPr>
                    <a:t>23    </a:t>
                  </a:r>
                  <a:r>
                    <a:rPr lang="en-US" altLang="zh-CN" sz="2400" dirty="0">
                      <a:latin typeface="Times New Roman" pitchFamily="2" charset="0"/>
                      <a:ea typeface="宋体" charset="0"/>
                    </a:rPr>
                    <a:t>a</a:t>
                  </a:r>
                  <a:r>
                    <a:rPr lang="en-US" altLang="zh-CN" sz="2400" baseline="-18000" dirty="0">
                      <a:latin typeface="Times New Roman" pitchFamily="2" charset="0"/>
                      <a:ea typeface="宋体" charset="0"/>
                    </a:rPr>
                    <a:t>32   </a:t>
                  </a:r>
                  <a:r>
                    <a:rPr lang="en-US" altLang="zh-CN" sz="2400" dirty="0">
                      <a:latin typeface="Times New Roman" pitchFamily="2" charset="0"/>
                      <a:ea typeface="宋体" charset="0"/>
                    </a:rPr>
                    <a:t>a</a:t>
                  </a:r>
                  <a:r>
                    <a:rPr lang="en-US" altLang="zh-CN" sz="2400" baseline="-18000" dirty="0">
                      <a:latin typeface="Times New Roman" pitchFamily="2" charset="0"/>
                      <a:ea typeface="宋体" charset="0"/>
                    </a:rPr>
                    <a:t>33     </a:t>
                  </a:r>
                  <a:r>
                    <a:rPr lang="en-US" altLang="zh-CN" sz="2400" dirty="0">
                      <a:latin typeface="Times New Roman" pitchFamily="2" charset="0"/>
                      <a:ea typeface="宋体" charset="0"/>
                    </a:rPr>
                    <a:t>a</a:t>
                  </a:r>
                  <a:r>
                    <a:rPr lang="en-US" altLang="zh-CN" sz="2400" baseline="-18000" dirty="0">
                      <a:latin typeface="Times New Roman" pitchFamily="2" charset="0"/>
                      <a:ea typeface="宋体" charset="0"/>
                    </a:rPr>
                    <a:t>34     </a:t>
                  </a:r>
                  <a:r>
                    <a:rPr lang="en-US" altLang="zh-CN" sz="2400" dirty="0">
                      <a:latin typeface="Times New Roman" pitchFamily="2" charset="0"/>
                      <a:ea typeface="Arial Unicode MS" charset="0"/>
                    </a:rPr>
                    <a:t>…</a:t>
                  </a:r>
                  <a:r>
                    <a:rPr lang="en-US" altLang="zh-CN" sz="2400" baseline="-18000" dirty="0">
                      <a:latin typeface="Times New Roman" pitchFamily="2" charset="0"/>
                      <a:ea typeface="宋体" charset="0"/>
                    </a:rPr>
                    <a:t>    </a:t>
                  </a:r>
                  <a:r>
                    <a:rPr lang="en-US" altLang="zh-CN" sz="2400" dirty="0">
                      <a:latin typeface="Times New Roman" pitchFamily="2" charset="0"/>
                      <a:ea typeface="宋体" charset="0"/>
                    </a:rPr>
                    <a:t>a</a:t>
                  </a:r>
                  <a:r>
                    <a:rPr lang="en-US" altLang="zh-CN" sz="2400" baseline="-18000" dirty="0">
                      <a:latin typeface="Times New Roman" pitchFamily="2" charset="0"/>
                      <a:ea typeface="宋体" charset="0"/>
                    </a:rPr>
                    <a:t>n n-1   </a:t>
                  </a:r>
                  <a:r>
                    <a:rPr lang="en-US" altLang="zh-CN" sz="2400" dirty="0">
                      <a:latin typeface="Times New Roman" pitchFamily="2" charset="0"/>
                      <a:ea typeface="Arial Unicode MS" charset="0"/>
                    </a:rPr>
                    <a:t> </a:t>
                  </a:r>
                  <a:r>
                    <a:rPr lang="en-US" altLang="zh-CN" sz="2400" baseline="-18000" dirty="0">
                      <a:latin typeface="Times New Roman" pitchFamily="2" charset="0"/>
                      <a:ea typeface="宋体" charset="0"/>
                    </a:rPr>
                    <a:t> </a:t>
                  </a:r>
                  <a:r>
                    <a:rPr lang="en-US" altLang="zh-CN" sz="2400" dirty="0" err="1">
                      <a:latin typeface="Times New Roman" pitchFamily="2" charset="0"/>
                      <a:ea typeface="宋体" charset="0"/>
                    </a:rPr>
                    <a:t>a</a:t>
                  </a:r>
                  <a:r>
                    <a:rPr lang="en-US" altLang="zh-CN" sz="2400" baseline="-18000" dirty="0" err="1">
                      <a:latin typeface="Times New Roman" pitchFamily="2" charset="0"/>
                      <a:ea typeface="宋体" charset="0"/>
                    </a:rPr>
                    <a:t>nn</a:t>
                  </a:r>
                  <a:endParaRPr lang="en-US" altLang="zh-CN" sz="2400" baseline="-18000" dirty="0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58056" name="Line 8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3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58057" name="Line 9"/>
                <p:cNvSpPr>
                  <a:spLocks noChangeShapeType="1"/>
                </p:cNvSpPr>
                <p:nvPr/>
              </p:nvSpPr>
              <p:spPr bwMode="auto">
                <a:xfrm>
                  <a:off x="720" y="0"/>
                  <a:ext cx="0" cy="3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58058" name="Line 10"/>
                <p:cNvSpPr>
                  <a:spLocks noChangeShapeType="1"/>
                </p:cNvSpPr>
                <p:nvPr/>
              </p:nvSpPr>
              <p:spPr bwMode="auto">
                <a:xfrm>
                  <a:off x="1056" y="0"/>
                  <a:ext cx="0" cy="3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58059" name="Line 11"/>
                <p:cNvSpPr>
                  <a:spLocks noChangeShapeType="1"/>
                </p:cNvSpPr>
                <p:nvPr/>
              </p:nvSpPr>
              <p:spPr bwMode="auto">
                <a:xfrm>
                  <a:off x="1440" y="0"/>
                  <a:ext cx="0" cy="3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58060" name="Line 12"/>
                <p:cNvSpPr>
                  <a:spLocks noChangeShapeType="1"/>
                </p:cNvSpPr>
                <p:nvPr/>
              </p:nvSpPr>
              <p:spPr bwMode="auto">
                <a:xfrm>
                  <a:off x="1776" y="0"/>
                  <a:ext cx="0" cy="3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58061" name="Line 13"/>
                <p:cNvSpPr>
                  <a:spLocks noChangeShapeType="1"/>
                </p:cNvSpPr>
                <p:nvPr/>
              </p:nvSpPr>
              <p:spPr bwMode="auto">
                <a:xfrm>
                  <a:off x="2130" y="0"/>
                  <a:ext cx="0" cy="3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58062" name="Line 14"/>
                <p:cNvSpPr>
                  <a:spLocks noChangeShapeType="1"/>
                </p:cNvSpPr>
                <p:nvPr/>
              </p:nvSpPr>
              <p:spPr bwMode="auto">
                <a:xfrm>
                  <a:off x="2466" y="0"/>
                  <a:ext cx="0" cy="3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58063" name="Line 15"/>
                <p:cNvSpPr>
                  <a:spLocks noChangeShapeType="1"/>
                </p:cNvSpPr>
                <p:nvPr/>
              </p:nvSpPr>
              <p:spPr bwMode="auto">
                <a:xfrm>
                  <a:off x="2802" y="0"/>
                  <a:ext cx="0" cy="3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58064" name="Line 16"/>
                <p:cNvSpPr>
                  <a:spLocks noChangeShapeType="1"/>
                </p:cNvSpPr>
                <p:nvPr/>
              </p:nvSpPr>
              <p:spPr bwMode="auto">
                <a:xfrm>
                  <a:off x="3186" y="0"/>
                  <a:ext cx="0" cy="3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58065" name="Line 17"/>
                <p:cNvSpPr>
                  <a:spLocks noChangeShapeType="1"/>
                </p:cNvSpPr>
                <p:nvPr/>
              </p:nvSpPr>
              <p:spPr bwMode="auto">
                <a:xfrm>
                  <a:off x="3619" y="0"/>
                  <a:ext cx="0" cy="3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</p:grpSp>
          <p:sp>
            <p:nvSpPr>
              <p:cNvPr id="258066" name="Rectangle 18"/>
              <p:cNvSpPr>
                <a:spLocks noChangeArrowheads="1"/>
              </p:cNvSpPr>
              <p:nvPr/>
            </p:nvSpPr>
            <p:spPr bwMode="auto">
              <a:xfrm>
                <a:off x="127" y="0"/>
                <a:ext cx="4307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r>
                  <a:rPr lang="en-US" altLang="zh-CN" sz="2400" dirty="0">
                    <a:latin typeface="Times New Roman" pitchFamily="2" charset="0"/>
                    <a:ea typeface="宋体" charset="0"/>
                  </a:rPr>
                  <a:t>K    </a:t>
                </a:r>
                <a:r>
                  <a:rPr lang="en-US" altLang="zh-CN" sz="2400" dirty="0" smtClean="0">
                    <a:latin typeface="Times New Roman" pitchFamily="2" charset="0"/>
                    <a:ea typeface="宋体" charset="0"/>
                  </a:rPr>
                  <a:t>0      </a:t>
                </a:r>
                <a:r>
                  <a:rPr lang="en-US" altLang="zh-CN" sz="2400" dirty="0">
                    <a:latin typeface="Times New Roman" pitchFamily="2" charset="0"/>
                    <a:ea typeface="宋体" charset="0"/>
                  </a:rPr>
                  <a:t>1</a:t>
                </a:r>
                <a:r>
                  <a:rPr lang="en-US" altLang="zh-CN" sz="2400" dirty="0" smtClean="0">
                    <a:latin typeface="Times New Roman" pitchFamily="2" charset="0"/>
                    <a:ea typeface="宋体" charset="0"/>
                  </a:rPr>
                  <a:t>     </a:t>
                </a:r>
                <a:r>
                  <a:rPr lang="en-US" altLang="zh-CN" sz="2400" dirty="0">
                    <a:latin typeface="Times New Roman" pitchFamily="2" charset="0"/>
                    <a:ea typeface="宋体" charset="0"/>
                  </a:rPr>
                  <a:t>2</a:t>
                </a:r>
                <a:r>
                  <a:rPr lang="en-US" altLang="zh-CN" sz="2400" dirty="0" smtClean="0">
                    <a:latin typeface="Times New Roman" pitchFamily="2" charset="0"/>
                    <a:ea typeface="宋体" charset="0"/>
                  </a:rPr>
                  <a:t>     </a:t>
                </a:r>
                <a:r>
                  <a:rPr lang="en-US" altLang="zh-CN" sz="2400" dirty="0">
                    <a:latin typeface="Times New Roman" pitchFamily="2" charset="0"/>
                    <a:ea typeface="宋体" charset="0"/>
                  </a:rPr>
                  <a:t>3</a:t>
                </a:r>
                <a:r>
                  <a:rPr lang="en-US" altLang="zh-CN" sz="2400" dirty="0" smtClean="0">
                    <a:latin typeface="Times New Roman" pitchFamily="2" charset="0"/>
                    <a:ea typeface="宋体" charset="0"/>
                  </a:rPr>
                  <a:t>     </a:t>
                </a:r>
                <a:r>
                  <a:rPr lang="en-US" altLang="zh-CN" sz="2400" dirty="0">
                    <a:latin typeface="Times New Roman" pitchFamily="2" charset="0"/>
                    <a:ea typeface="宋体" charset="0"/>
                  </a:rPr>
                  <a:t>4</a:t>
                </a:r>
                <a:r>
                  <a:rPr lang="en-US" altLang="zh-CN" sz="2400" dirty="0" smtClean="0">
                    <a:latin typeface="Times New Roman" pitchFamily="2" charset="0"/>
                    <a:ea typeface="宋体" charset="0"/>
                  </a:rPr>
                  <a:t>     </a:t>
                </a:r>
                <a:r>
                  <a:rPr lang="en-US" altLang="zh-CN" sz="2400" dirty="0">
                    <a:latin typeface="Times New Roman" pitchFamily="2" charset="0"/>
                    <a:ea typeface="宋体" charset="0"/>
                  </a:rPr>
                  <a:t>5</a:t>
                </a:r>
                <a:r>
                  <a:rPr lang="en-US" altLang="zh-CN" sz="2400" dirty="0" smtClean="0">
                    <a:latin typeface="Times New Roman" pitchFamily="2" charset="0"/>
                    <a:ea typeface="宋体" charset="0"/>
                  </a:rPr>
                  <a:t>     </a:t>
                </a:r>
                <a:r>
                  <a:rPr lang="en-US" altLang="zh-CN" sz="2400" dirty="0">
                    <a:latin typeface="Times New Roman" pitchFamily="2" charset="0"/>
                    <a:ea typeface="宋体" charset="0"/>
                  </a:rPr>
                  <a:t>6</a:t>
                </a:r>
                <a:r>
                  <a:rPr lang="en-US" altLang="zh-CN" sz="2400" dirty="0" smtClean="0">
                    <a:latin typeface="Times New Roman" pitchFamily="2" charset="0"/>
                    <a:ea typeface="宋体" charset="0"/>
                  </a:rPr>
                  <a:t>      </a:t>
                </a:r>
                <a:r>
                  <a:rPr lang="en-US" altLang="zh-CN" sz="2400" dirty="0">
                    <a:latin typeface="Times New Roman" pitchFamily="2" charset="0"/>
                    <a:ea typeface="宋体" charset="0"/>
                  </a:rPr>
                  <a:t>7</a:t>
                </a:r>
                <a:r>
                  <a:rPr lang="en-US" altLang="zh-CN" sz="2400" dirty="0" smtClean="0">
                    <a:latin typeface="Times New Roman" pitchFamily="2" charset="0"/>
                    <a:ea typeface="宋体" charset="0"/>
                  </a:rPr>
                  <a:t>    </a:t>
                </a:r>
                <a:r>
                  <a:rPr lang="en-US" altLang="zh-CN" sz="2400" dirty="0">
                    <a:latin typeface="Times New Roman" pitchFamily="2" charset="0"/>
                    <a:ea typeface="Arial Unicode MS" charset="0"/>
                  </a:rPr>
                  <a:t>…</a:t>
                </a:r>
                <a:r>
                  <a:rPr lang="en-US" altLang="zh-CN" sz="2400" dirty="0">
                    <a:latin typeface="Times New Roman" pitchFamily="2" charset="0"/>
                    <a:ea typeface="宋体" charset="0"/>
                  </a:rPr>
                  <a:t>  </a:t>
                </a:r>
                <a:r>
                  <a:rPr lang="en-US" altLang="zh-CN" sz="2400" dirty="0" smtClean="0">
                    <a:latin typeface="Times New Roman" pitchFamily="2" charset="0"/>
                    <a:ea typeface="宋体" charset="0"/>
                  </a:rPr>
                  <a:t>3n-4   3n-3</a:t>
                </a:r>
                <a:endParaRPr lang="en-US" altLang="zh-CN" sz="2400" dirty="0">
                  <a:latin typeface="Times New Roman" pitchFamily="2" charset="0"/>
                  <a:ea typeface="宋体" charset="0"/>
                </a:endParaRPr>
              </a:p>
            </p:txBody>
          </p:sp>
        </p:grpSp>
        <p:sp>
          <p:nvSpPr>
            <p:cNvPr id="28690" name="Rectangle 19"/>
            <p:cNvSpPr>
              <a:spLocks noChangeArrowheads="1"/>
            </p:cNvSpPr>
            <p:nvPr/>
          </p:nvSpPr>
          <p:spPr bwMode="auto">
            <a:xfrm>
              <a:off x="1008" y="755"/>
              <a:ext cx="259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图</a:t>
              </a:r>
              <a:r>
                <a:rPr lang="en-US" altLang="zh-CN" sz="2000" b="1" dirty="0">
                  <a:latin typeface="楷体" pitchFamily="49" charset="-122"/>
                  <a:ea typeface="楷体" pitchFamily="49" charset="-122"/>
                </a:rPr>
                <a:t>5-7 </a:t>
              </a:r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三对角矩阵的压缩存储示例</a:t>
              </a:r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186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2"/>
          <p:cNvSpPr txBox="1">
            <a:spLocks noChangeArrowheads="1"/>
          </p:cNvSpPr>
          <p:nvPr/>
        </p:nvSpPr>
        <p:spPr bwMode="auto">
          <a:xfrm>
            <a:off x="142844" y="714356"/>
            <a:ext cx="8812213" cy="542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3200" dirty="0">
                <a:latin typeface="宋体" pitchFamily="2" charset="-122"/>
              </a:rPr>
              <a:t>   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如图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5-7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所示三对角矩阵的压缩存储形式。数组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sa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中的元素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sa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[k]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与三对角矩阵中的元素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baseline="-18000" dirty="0" err="1">
                <a:latin typeface="楷体" pitchFamily="49" charset="-122"/>
                <a:ea typeface="楷体" pitchFamily="49" charset="-122"/>
              </a:rPr>
              <a:t>ij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存在一一对应关系，在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baseline="-18000" dirty="0" err="1">
                <a:latin typeface="楷体" pitchFamily="49" charset="-122"/>
                <a:ea typeface="楷体" pitchFamily="49" charset="-122"/>
              </a:rPr>
              <a:t>ij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之前有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i-1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行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共有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(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i-1)-1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个非零元素，在第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行，有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j-i+1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个非零元素，这样，非零元素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baseline="-18000" dirty="0" err="1">
                <a:latin typeface="楷体" pitchFamily="49" charset="-122"/>
                <a:ea typeface="楷体" pitchFamily="49" charset="-122"/>
              </a:rPr>
              <a:t>ij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的地址为：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       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LOC[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baseline="-25000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400" b="1" baseline="-25000" dirty="0">
                <a:latin typeface="楷体" pitchFamily="49" charset="-122"/>
                <a:ea typeface="楷体" pitchFamily="49" charset="-122"/>
              </a:rPr>
              <a:t> j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] =LOC[a</a:t>
            </a:r>
            <a:r>
              <a:rPr lang="en-US" altLang="zh-CN" sz="2400" b="1" baseline="-25000" dirty="0">
                <a:latin typeface="楷体" pitchFamily="49" charset="-122"/>
                <a:ea typeface="楷体" pitchFamily="49" charset="-122"/>
              </a:rPr>
              <a:t>11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] +[3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(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i-1)-1+(j-i+1)]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</a:t>
            </a:r>
            <a:r>
              <a:rPr lang="en-US" altLang="zh-CN" sz="2400" b="1" i="1" dirty="0">
                <a:latin typeface="楷体" pitchFamily="49" charset="-122"/>
                <a:ea typeface="楷体" pitchFamily="49" charset="-122"/>
              </a:rPr>
              <a:t>l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         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LOC[a</a:t>
            </a:r>
            <a:r>
              <a:rPr lang="en-US" altLang="zh-CN" sz="2400" b="1" baseline="-25000" dirty="0">
                <a:latin typeface="楷体" pitchFamily="49" charset="-122"/>
                <a:ea typeface="楷体" pitchFamily="49" charset="-122"/>
              </a:rPr>
              <a:t>11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]+(2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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i+j-3)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</a:t>
            </a:r>
            <a:r>
              <a:rPr lang="en-US" altLang="zh-CN" sz="2400" b="1" i="1" dirty="0">
                <a:latin typeface="楷体" pitchFamily="49" charset="-122"/>
                <a:ea typeface="楷体" pitchFamily="49" charset="-122"/>
              </a:rPr>
              <a:t>l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上例中，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baseline="-18000" dirty="0">
                <a:latin typeface="楷体" pitchFamily="49" charset="-122"/>
                <a:ea typeface="楷体" pitchFamily="49" charset="-122"/>
              </a:rPr>
              <a:t>34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对应着</a:t>
            </a:r>
            <a:r>
              <a:rPr lang="en-US" altLang="zh-CN" sz="2400" b="1" dirty="0" err="1" smtClean="0">
                <a:latin typeface="楷体" pitchFamily="49" charset="-122"/>
                <a:ea typeface="楷体" pitchFamily="49" charset="-122"/>
              </a:rPr>
              <a:t>sa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[7] 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,  k=2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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i+j-3=2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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3+4-3=7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称</a:t>
            </a:r>
            <a:r>
              <a:rPr lang="en-US" altLang="zh-CN" sz="2400" b="1" u="sng" dirty="0" err="1">
                <a:latin typeface="楷体" pitchFamily="49" charset="-122"/>
                <a:ea typeface="楷体" pitchFamily="49" charset="-122"/>
              </a:rPr>
              <a:t>sa</a:t>
            </a:r>
            <a:r>
              <a:rPr lang="en-US" altLang="zh-CN" sz="2400" b="1" u="sng" dirty="0">
                <a:latin typeface="楷体" pitchFamily="49" charset="-122"/>
                <a:ea typeface="楷体" pitchFamily="49" charset="-122"/>
              </a:rPr>
              <a:t>[0</a:t>
            </a:r>
            <a:r>
              <a:rPr lang="en-US" altLang="zh-CN" sz="2400" b="1" u="sng" dirty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…</a:t>
            </a:r>
            <a:r>
              <a:rPr lang="en-US" altLang="zh-CN" sz="2400" b="1" u="sng" dirty="0"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 b="1" u="sng" dirty="0">
                <a:latin typeface="楷体" pitchFamily="49" charset="-122"/>
                <a:ea typeface="楷体" pitchFamily="49" charset="-122"/>
                <a:sym typeface="Symbol" pitchFamily="18" charset="2"/>
              </a:rPr>
              <a:t></a:t>
            </a:r>
            <a:r>
              <a:rPr lang="en-US" altLang="zh-CN" sz="2400" b="1" u="sng" dirty="0">
                <a:latin typeface="楷体" pitchFamily="49" charset="-122"/>
                <a:ea typeface="楷体" pitchFamily="49" charset="-122"/>
              </a:rPr>
              <a:t>n-2]</a:t>
            </a:r>
            <a:r>
              <a:rPr lang="zh-CN" altLang="en-US" sz="2400" b="1" u="sng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400" b="1" u="sng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 b="1" u="sng" dirty="0">
                <a:latin typeface="楷体" pitchFamily="49" charset="-122"/>
                <a:ea typeface="楷体" pitchFamily="49" charset="-122"/>
              </a:rPr>
              <a:t>阶三对角矩阵</a:t>
            </a:r>
            <a:r>
              <a:rPr lang="en-US" altLang="zh-CN" sz="2400" b="1" u="sng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b="1" u="sng" dirty="0">
                <a:latin typeface="楷体" pitchFamily="49" charset="-122"/>
                <a:ea typeface="楷体" pitchFamily="49" charset="-122"/>
              </a:rPr>
              <a:t>的压缩存储。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    上述各种特殊矩阵，其非零元素的分布都是有规律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的，因此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总能找到一种方法将它们压缩存储到一个向量中，并且一般都能找到矩阵中的元素与该向量的对应关系，通过这个关系，仍能对矩阵的元素进行随机存取。</a:t>
            </a:r>
            <a:r>
              <a:rPr lang="zh-CN" altLang="en-US" sz="2400" b="1" dirty="0">
                <a:solidFill>
                  <a:srgbClr val="336600"/>
                </a:solidFill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187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58863" y="146050"/>
            <a:ext cx="4953000" cy="762000"/>
          </a:xfrm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zh-CN" b="1" dirty="0">
                <a:effectLst/>
                <a:latin typeface="+mj-ea"/>
              </a:rPr>
              <a:t>5.3.2    </a:t>
            </a:r>
            <a:r>
              <a:rPr lang="zh-CN" altLang="en-US" b="1" dirty="0">
                <a:effectLst/>
                <a:latin typeface="+mj-ea"/>
              </a:rPr>
              <a:t>稀疏矩阵</a:t>
            </a:r>
            <a:endParaRPr lang="zh-CN" altLang="en-US" b="1" dirty="0">
              <a:solidFill>
                <a:schemeClr val="tx1"/>
              </a:solidFill>
              <a:effectLst/>
              <a:latin typeface="+mj-ea"/>
            </a:endParaRPr>
          </a:p>
        </p:txBody>
      </p:sp>
      <p:sp>
        <p:nvSpPr>
          <p:cNvPr id="30722" name="Rectangle 3"/>
          <p:cNvSpPr>
            <a:spLocks noChangeArrowheads="1"/>
          </p:cNvSpPr>
          <p:nvPr/>
        </p:nvSpPr>
        <p:spPr bwMode="auto">
          <a:xfrm>
            <a:off x="228600" y="981075"/>
            <a:ext cx="8736013" cy="251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chemeClr val="folHlink"/>
                </a:solidFill>
                <a:latin typeface="楷体" pitchFamily="49" charset="-122"/>
                <a:ea typeface="楷体" pitchFamily="49" charset="-122"/>
              </a:rPr>
              <a:t>稀疏矩阵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800" b="1" dirty="0">
                <a:solidFill>
                  <a:schemeClr val="accent1"/>
                </a:solidFill>
              </a:rPr>
              <a:t>Sparse Matrix</a:t>
            </a:r>
            <a:r>
              <a:rPr lang="en-US" altLang="zh-CN" sz="2800" b="1" dirty="0"/>
              <a:t>)</a:t>
            </a:r>
            <a:r>
              <a:rPr lang="zh-CN" altLang="en-US" sz="2800" b="1" dirty="0">
                <a:latin typeface="宋体" pitchFamily="2" charset="-122"/>
              </a:rPr>
              <a:t>：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对于稀疏矩阵，目前还没有一个确切的定义。设矩阵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是一个</a:t>
            </a:r>
            <a:r>
              <a:rPr lang="en-US" altLang="zh-CN" sz="2800" b="1" dirty="0" err="1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800" b="1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</a:t>
            </a:r>
            <a:r>
              <a:rPr lang="en-US" altLang="zh-CN" sz="2800" b="1" dirty="0" err="1">
                <a:latin typeface="楷体" pitchFamily="49" charset="-122"/>
                <a:ea typeface="楷体" pitchFamily="49" charset="-122"/>
              </a:rPr>
              <a:t>m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的矩阵中有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个非零元素，设  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δ=s/(</a:t>
            </a:r>
            <a:r>
              <a:rPr lang="en-US" altLang="zh-CN" sz="2800" b="1" dirty="0" err="1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800" b="1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</a:t>
            </a:r>
            <a:r>
              <a:rPr lang="en-US" altLang="zh-CN" sz="2800" b="1" dirty="0" err="1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，称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δ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为稀疏因子，如果某一矩阵的稀疏因子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δ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满足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δ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≦0.05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时称为稀疏矩阵，如图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5-8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所示。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79712" y="3182938"/>
            <a:ext cx="4495800" cy="3579811"/>
            <a:chOff x="0" y="0"/>
            <a:chExt cx="2832" cy="2255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0"/>
              <a:ext cx="2832" cy="1920"/>
              <a:chOff x="0" y="0"/>
              <a:chExt cx="2832" cy="1920"/>
            </a:xfrm>
          </p:grpSpPr>
          <p:sp>
            <p:nvSpPr>
              <p:cNvPr id="260102" name="Rectangle 6"/>
              <p:cNvSpPr>
                <a:spLocks noChangeArrowheads="1"/>
              </p:cNvSpPr>
              <p:nvPr/>
            </p:nvSpPr>
            <p:spPr bwMode="auto">
              <a:xfrm>
                <a:off x="427" y="0"/>
                <a:ext cx="226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2400" dirty="0">
                    <a:latin typeface="楷体_GB2312" pitchFamily="1" charset="-122"/>
                    <a:ea typeface="楷体_GB2312" pitchFamily="1" charset="-122"/>
                  </a:rPr>
                  <a:t>0  12  9  0  0  0  0  0</a:t>
                </a:r>
                <a:endParaRPr lang="zh-CN" altLang="zh-CN" sz="2400" dirty="0">
                  <a:latin typeface="楷体_GB2312" pitchFamily="1" charset="-122"/>
                  <a:ea typeface="楷体_GB2312" pitchFamily="1" charset="-122"/>
                </a:endParaRPr>
              </a:p>
            </p:txBody>
          </p:sp>
          <p:sp>
            <p:nvSpPr>
              <p:cNvPr id="260103" name="Rectangle 7"/>
              <p:cNvSpPr>
                <a:spLocks noChangeArrowheads="1"/>
              </p:cNvSpPr>
              <p:nvPr/>
            </p:nvSpPr>
            <p:spPr bwMode="auto">
              <a:xfrm>
                <a:off x="459" y="271"/>
                <a:ext cx="226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2400" dirty="0">
                    <a:latin typeface="楷体_GB2312" pitchFamily="1" charset="-122"/>
                    <a:ea typeface="楷体_GB2312" pitchFamily="1" charset="-122"/>
                  </a:rPr>
                  <a:t>0  0   0  0  0  0  0  0</a:t>
                </a:r>
                <a:endParaRPr lang="zh-CN" altLang="zh-CN" sz="2400" dirty="0">
                  <a:latin typeface="楷体_GB2312" pitchFamily="1" charset="-122"/>
                  <a:ea typeface="楷体_GB2312" pitchFamily="1" charset="-122"/>
                </a:endParaRPr>
              </a:p>
            </p:txBody>
          </p:sp>
          <p:sp>
            <p:nvSpPr>
              <p:cNvPr id="260104" name="Rectangle 8"/>
              <p:cNvSpPr>
                <a:spLocks noChangeArrowheads="1"/>
              </p:cNvSpPr>
              <p:nvPr/>
            </p:nvSpPr>
            <p:spPr bwMode="auto">
              <a:xfrm>
                <a:off x="433" y="568"/>
                <a:ext cx="226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2400" dirty="0">
                    <a:latin typeface="楷体_GB2312" pitchFamily="1" charset="-122"/>
                    <a:ea typeface="楷体_GB2312" pitchFamily="1" charset="-122"/>
                  </a:rPr>
                  <a:t>-3 0   0  0  0  0  0  4</a:t>
                </a:r>
                <a:endParaRPr lang="zh-CN" altLang="zh-CN" sz="2400" dirty="0">
                  <a:latin typeface="楷体_GB2312" pitchFamily="1" charset="-122"/>
                  <a:ea typeface="楷体_GB2312" pitchFamily="1" charset="-122"/>
                </a:endParaRPr>
              </a:p>
            </p:txBody>
          </p:sp>
          <p:sp>
            <p:nvSpPr>
              <p:cNvPr id="260105" name="Rectangle 9"/>
              <p:cNvSpPr>
                <a:spLocks noChangeArrowheads="1"/>
              </p:cNvSpPr>
              <p:nvPr/>
            </p:nvSpPr>
            <p:spPr bwMode="auto">
              <a:xfrm>
                <a:off x="433" y="877"/>
                <a:ext cx="226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2400" dirty="0">
                    <a:latin typeface="楷体_GB2312" pitchFamily="1" charset="-122"/>
                    <a:ea typeface="楷体_GB2312" pitchFamily="1" charset="-122"/>
                  </a:rPr>
                  <a:t>0  0  24  0  0  2  0  0</a:t>
                </a:r>
                <a:endParaRPr lang="zh-CN" altLang="zh-CN" sz="2400" dirty="0">
                  <a:latin typeface="楷体_GB2312" pitchFamily="1" charset="-122"/>
                  <a:ea typeface="楷体_GB2312" pitchFamily="1" charset="-122"/>
                </a:endParaRPr>
              </a:p>
            </p:txBody>
          </p:sp>
          <p:sp>
            <p:nvSpPr>
              <p:cNvPr id="260106" name="Rectangle 10"/>
              <p:cNvSpPr>
                <a:spLocks noChangeArrowheads="1"/>
              </p:cNvSpPr>
              <p:nvPr/>
            </p:nvSpPr>
            <p:spPr bwMode="auto">
              <a:xfrm>
                <a:off x="433" y="1165"/>
                <a:ext cx="226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2400" dirty="0">
                    <a:latin typeface="楷体_GB2312" pitchFamily="1" charset="-122"/>
                    <a:ea typeface="楷体_GB2312" pitchFamily="1" charset="-122"/>
                  </a:rPr>
                  <a:t>0 18  0   0  0  0  0  0</a:t>
                </a:r>
                <a:endParaRPr lang="zh-CN" altLang="zh-CN" sz="2400" dirty="0">
                  <a:latin typeface="楷体_GB2312" pitchFamily="1" charset="-122"/>
                  <a:ea typeface="楷体_GB2312" pitchFamily="1" charset="-122"/>
                </a:endParaRPr>
              </a:p>
            </p:txBody>
          </p:sp>
          <p:sp>
            <p:nvSpPr>
              <p:cNvPr id="260107" name="Rectangle 11"/>
              <p:cNvSpPr>
                <a:spLocks noChangeArrowheads="1"/>
              </p:cNvSpPr>
              <p:nvPr/>
            </p:nvSpPr>
            <p:spPr bwMode="auto">
              <a:xfrm>
                <a:off x="433" y="1453"/>
                <a:ext cx="226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2400" dirty="0">
                    <a:latin typeface="楷体_GB2312" pitchFamily="1" charset="-122"/>
                    <a:ea typeface="楷体_GB2312" pitchFamily="1" charset="-122"/>
                  </a:rPr>
                  <a:t>0  0  0   0  0  0 -7  0</a:t>
                </a:r>
                <a:endParaRPr lang="zh-CN" altLang="zh-CN" sz="2400" dirty="0">
                  <a:latin typeface="楷体_GB2312" pitchFamily="1" charset="-122"/>
                  <a:ea typeface="楷体_GB2312" pitchFamily="1" charset="-122"/>
                </a:endParaRPr>
              </a:p>
            </p:txBody>
          </p:sp>
          <p:sp>
            <p:nvSpPr>
              <p:cNvPr id="260108" name="AutoShape 12"/>
              <p:cNvSpPr/>
              <p:nvPr/>
            </p:nvSpPr>
            <p:spPr bwMode="auto">
              <a:xfrm>
                <a:off x="384" y="16"/>
                <a:ext cx="68" cy="1904"/>
              </a:xfrm>
              <a:prstGeom prst="leftBracket">
                <a:avLst>
                  <a:gd name="adj" fmla="val 233333"/>
                </a:avLst>
              </a:prstGeom>
              <a:noFill/>
              <a:ln w="952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Times New Roman" pitchFamily="2" charset="0"/>
                  <a:ea typeface="宋体" charset="0"/>
                </a:endParaRPr>
              </a:p>
            </p:txBody>
          </p:sp>
          <p:sp>
            <p:nvSpPr>
              <p:cNvPr id="260109" name="AutoShape 13"/>
              <p:cNvSpPr/>
              <p:nvPr/>
            </p:nvSpPr>
            <p:spPr bwMode="auto">
              <a:xfrm>
                <a:off x="2764" y="0"/>
                <a:ext cx="68" cy="1904"/>
              </a:xfrm>
              <a:prstGeom prst="rightBracket">
                <a:avLst>
                  <a:gd name="adj" fmla="val 233333"/>
                </a:avLst>
              </a:prstGeom>
              <a:noFill/>
              <a:ln w="952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Times New Roman" pitchFamily="2" charset="0"/>
                  <a:ea typeface="宋体" charset="0"/>
                </a:endParaRPr>
              </a:p>
            </p:txBody>
          </p:sp>
          <p:sp>
            <p:nvSpPr>
              <p:cNvPr id="260110" name="Rectangle 14"/>
              <p:cNvSpPr>
                <a:spLocks noChangeArrowheads="1"/>
              </p:cNvSpPr>
              <p:nvPr/>
            </p:nvSpPr>
            <p:spPr bwMode="auto">
              <a:xfrm>
                <a:off x="0" y="903"/>
                <a:ext cx="38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r>
                  <a:rPr lang="en-US" altLang="zh-CN" sz="2800" dirty="0">
                    <a:latin typeface="Times New Roman" pitchFamily="2" charset="0"/>
                    <a:ea typeface="宋体" charset="0"/>
                  </a:rPr>
                  <a:t>A=</a:t>
                </a:r>
              </a:p>
            </p:txBody>
          </p:sp>
          <p:sp>
            <p:nvSpPr>
              <p:cNvPr id="260111" name="Rectangle 15"/>
              <p:cNvSpPr>
                <a:spLocks noChangeArrowheads="1"/>
              </p:cNvSpPr>
              <p:nvPr/>
            </p:nvSpPr>
            <p:spPr bwMode="auto">
              <a:xfrm>
                <a:off x="432" y="1693"/>
                <a:ext cx="226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2400" dirty="0">
                    <a:latin typeface="楷体_GB2312" pitchFamily="1" charset="-122"/>
                    <a:ea typeface="楷体_GB2312" pitchFamily="1" charset="-122"/>
                  </a:rPr>
                  <a:t>0  0  0  -6  0  0  0  0</a:t>
                </a:r>
                <a:endParaRPr lang="zh-CN" altLang="zh-CN" sz="2400" dirty="0">
                  <a:latin typeface="楷体_GB2312" pitchFamily="1" charset="-122"/>
                  <a:ea typeface="楷体_GB2312" pitchFamily="1" charset="-122"/>
                </a:endParaRPr>
              </a:p>
            </p:txBody>
          </p:sp>
        </p:grpSp>
        <p:sp>
          <p:nvSpPr>
            <p:cNvPr id="30735" name="Rectangle 16"/>
            <p:cNvSpPr>
              <a:spLocks noChangeArrowheads="1"/>
            </p:cNvSpPr>
            <p:nvPr/>
          </p:nvSpPr>
          <p:spPr bwMode="auto">
            <a:xfrm>
              <a:off x="544" y="2015"/>
              <a:ext cx="192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图</a:t>
              </a:r>
              <a:r>
                <a:rPr lang="en-US" altLang="zh-CN" sz="2000" b="1" dirty="0">
                  <a:latin typeface="楷体" pitchFamily="49" charset="-122"/>
                  <a:ea typeface="楷体" pitchFamily="49" charset="-122"/>
                </a:rPr>
                <a:t>5-8   </a:t>
              </a:r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稀疏矩阵示例</a:t>
              </a: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188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ChangeArrowheads="1"/>
          </p:cNvSpPr>
          <p:nvPr/>
        </p:nvSpPr>
        <p:spPr bwMode="auto">
          <a:xfrm>
            <a:off x="228600" y="981075"/>
            <a:ext cx="8736013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    对于稀疏矩阵，采用压缩存储方法时，只存储非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元素。必须存储非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元素的行下标值、列下标值、元素值。因此，一个三元组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800" b="1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, j, </a:t>
            </a:r>
            <a:r>
              <a:rPr lang="en-US" altLang="zh-CN" sz="2800" b="1" dirty="0" err="1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800" b="1" baseline="-20000" dirty="0" err="1">
                <a:latin typeface="楷体" pitchFamily="49" charset="-122"/>
                <a:ea typeface="楷体" pitchFamily="49" charset="-122"/>
              </a:rPr>
              <a:t>ij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唯一确定稀疏矩阵的一个非零元素。</a:t>
            </a:r>
          </a:p>
          <a:p>
            <a:pPr>
              <a:lnSpc>
                <a:spcPct val="110000"/>
              </a:lnSpc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    如图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5-8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的稀疏矩阵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的三元组线性表为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b="1" dirty="0" smtClean="0"/>
              <a:t>( </a:t>
            </a:r>
            <a:r>
              <a:rPr lang="en-US" altLang="zh-CN" sz="2000" b="1" dirty="0"/>
              <a:t>(1,2,12), (1,3,9), (3,1,-3), (3,8,4), (4,3,24), (5,2,18), (6,7,-7), (7,4,-6) ) </a:t>
            </a:r>
          </a:p>
          <a:p>
            <a:pPr marL="533400" lvl="1">
              <a:lnSpc>
                <a:spcPct val="110000"/>
              </a:lnSpc>
            </a:pPr>
            <a:endParaRPr lang="en-US" altLang="zh-CN" sz="3600" b="1" dirty="0">
              <a:solidFill>
                <a:schemeClr val="folHlink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chemeClr val="folHlink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3200" b="1" dirty="0">
                <a:solidFill>
                  <a:schemeClr val="folHlink"/>
                </a:solidFill>
                <a:latin typeface="楷体" pitchFamily="49" charset="-122"/>
                <a:ea typeface="楷体" pitchFamily="49" charset="-122"/>
              </a:rPr>
              <a:t>、三元组顺序表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若以行序为主序，稀疏矩阵中所有非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元素的三元组，就可以得构成该稀疏矩阵的一个三元组顺序表。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189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顺序表小结</a:t>
            </a:r>
          </a:p>
        </p:txBody>
      </p:sp>
      <p:graphicFrame>
        <p:nvGraphicFramePr>
          <p:cNvPr id="128003" name="Group 3"/>
          <p:cNvGraphicFramePr>
            <a:graphicFrameLocks noGrp="1"/>
          </p:cNvGraphicFramePr>
          <p:nvPr>
            <p:ph idx="1"/>
          </p:nvPr>
        </p:nvGraphicFramePr>
        <p:xfrm>
          <a:off x="1000125" y="3281363"/>
          <a:ext cx="7143777" cy="790575"/>
        </p:xfrm>
        <a:graphic>
          <a:graphicData uri="http://schemas.openxmlformats.org/drawingml/2006/table">
            <a:tbl>
              <a:tblPr/>
              <a:tblGrid>
                <a:gridCol w="713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9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49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31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66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31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90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113567" marR="113567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113567" marR="113567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113567" marR="113567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113567" marR="113567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113567" marR="113567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113567" marR="113567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113567" marR="113567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113567" marR="113567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113567" marR="113567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113567" marR="113567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07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A894DCF-4AB0-432A-83F3-BA0B89C295C1}" type="slidenum">
              <a:rPr lang="zh-CN" altLang="en-US" smtClean="0">
                <a:ea typeface="宋体" charset="-122"/>
              </a:rPr>
              <a:pPr/>
              <a:t>19</a:t>
            </a:fld>
            <a:endParaRPr lang="en-US" altLang="zh-CN">
              <a:ea typeface="宋体" charset="-122"/>
            </a:endParaRPr>
          </a:p>
        </p:txBody>
      </p:sp>
      <p:sp>
        <p:nvSpPr>
          <p:cNvPr id="20508" name="Rectangle 27"/>
          <p:cNvSpPr>
            <a:spLocks noChangeArrowheads="1"/>
          </p:cNvSpPr>
          <p:nvPr/>
        </p:nvSpPr>
        <p:spPr bwMode="auto">
          <a:xfrm>
            <a:off x="1320800" y="1771650"/>
            <a:ext cx="6480175" cy="577850"/>
          </a:xfrm>
          <a:prstGeom prst="rect">
            <a:avLst/>
          </a:prstGeom>
          <a:noFill/>
          <a:ln w="38100" cmpd="dbl">
            <a:solidFill>
              <a:srgbClr val="00CCFF"/>
            </a:solidFill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008000"/>
              </a:buClr>
              <a:buFont typeface="Wingdings" pitchFamily="2" charset="2"/>
              <a:buChar char="Ä"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线性表的顺序存储结构：</a:t>
            </a:r>
          </a:p>
        </p:txBody>
      </p:sp>
      <p:sp>
        <p:nvSpPr>
          <p:cNvPr id="128028" name="Rectangle 28"/>
          <p:cNvSpPr>
            <a:spLocks noChangeArrowheads="1"/>
          </p:cNvSpPr>
          <p:nvPr/>
        </p:nvSpPr>
        <p:spPr bwMode="auto">
          <a:xfrm>
            <a:off x="5368925" y="3433763"/>
            <a:ext cx="574675" cy="427037"/>
          </a:xfrm>
          <a:prstGeom prst="rect">
            <a:avLst/>
          </a:prstGeom>
          <a:noFill/>
          <a:ln w="6350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latin typeface="Times New Roman" pitchFamily="18" charset="0"/>
              </a:rPr>
              <a:t>a</a:t>
            </a:r>
            <a:r>
              <a:rPr lang="en-US" altLang="zh-CN" b="1">
                <a:latin typeface="Times New Roman" pitchFamily="18" charset="0"/>
              </a:rPr>
              <a:t>n-</a:t>
            </a:r>
            <a:r>
              <a:rPr lang="en-US" altLang="zh-CN" sz="1600" b="1">
                <a:latin typeface="Times New Roman" pitchFamily="18" charset="0"/>
              </a:rPr>
              <a:t>1</a:t>
            </a:r>
            <a:endParaRPr lang="zh-CN" altLang="en-US" sz="1600" b="1">
              <a:latin typeface="Times New Roman" pitchFamily="18" charset="0"/>
            </a:endParaRPr>
          </a:p>
        </p:txBody>
      </p:sp>
      <p:sp>
        <p:nvSpPr>
          <p:cNvPr id="128029" name="Rectangle 29"/>
          <p:cNvSpPr>
            <a:spLocks noChangeArrowheads="1"/>
          </p:cNvSpPr>
          <p:nvPr/>
        </p:nvSpPr>
        <p:spPr bwMode="auto">
          <a:xfrm>
            <a:off x="6197600" y="3429000"/>
            <a:ext cx="358775" cy="427038"/>
          </a:xfrm>
          <a:prstGeom prst="rect">
            <a:avLst/>
          </a:prstGeom>
          <a:noFill/>
          <a:ln w="6350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latin typeface="Times New Roman" pitchFamily="18" charset="0"/>
              </a:rPr>
              <a:t>a</a:t>
            </a:r>
            <a:r>
              <a:rPr lang="en-US" altLang="zh-CN" b="1">
                <a:latin typeface="Times New Roman" pitchFamily="18" charset="0"/>
              </a:rPr>
              <a:t>n</a:t>
            </a:r>
            <a:endParaRPr lang="zh-CN" altLang="en-US" b="1">
              <a:latin typeface="Times New Roman" pitchFamily="18" charset="0"/>
            </a:endParaRPr>
          </a:p>
        </p:txBody>
      </p:sp>
      <p:sp>
        <p:nvSpPr>
          <p:cNvPr id="128030" name="Rectangle 30"/>
          <p:cNvSpPr>
            <a:spLocks noChangeArrowheads="1"/>
          </p:cNvSpPr>
          <p:nvPr/>
        </p:nvSpPr>
        <p:spPr bwMode="auto">
          <a:xfrm>
            <a:off x="4745038" y="3508375"/>
            <a:ext cx="358775" cy="274638"/>
          </a:xfrm>
          <a:prstGeom prst="rect">
            <a:avLst/>
          </a:prstGeom>
          <a:noFill/>
          <a:ln w="6350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/>
              <a:t>…</a:t>
            </a:r>
            <a:endParaRPr lang="en-US" altLang="zh-CN" b="1">
              <a:latin typeface="Times New Roman" pitchFamily="18" charset="0"/>
            </a:endParaRPr>
          </a:p>
        </p:txBody>
      </p:sp>
      <p:sp>
        <p:nvSpPr>
          <p:cNvPr id="128031" name="Rectangle 31"/>
          <p:cNvSpPr>
            <a:spLocks noChangeArrowheads="1"/>
          </p:cNvSpPr>
          <p:nvPr/>
        </p:nvSpPr>
        <p:spPr bwMode="auto">
          <a:xfrm>
            <a:off x="3979863" y="3429000"/>
            <a:ext cx="503237" cy="427038"/>
          </a:xfrm>
          <a:prstGeom prst="rect">
            <a:avLst/>
          </a:prstGeom>
          <a:noFill/>
          <a:ln w="6350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latin typeface="Times New Roman" pitchFamily="18" charset="0"/>
              </a:rPr>
              <a:t>a</a:t>
            </a:r>
            <a:r>
              <a:rPr lang="en-US" altLang="zh-CN" b="1">
                <a:latin typeface="Times New Roman" pitchFamily="18" charset="0"/>
              </a:rPr>
              <a:t>i+</a:t>
            </a:r>
            <a:r>
              <a:rPr lang="en-US" altLang="zh-CN" sz="1600" b="1">
                <a:latin typeface="Times New Roman" pitchFamily="18" charset="0"/>
              </a:rPr>
              <a:t>1</a:t>
            </a: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128032" name="Rectangle 32"/>
          <p:cNvSpPr>
            <a:spLocks noChangeArrowheads="1"/>
          </p:cNvSpPr>
          <p:nvPr/>
        </p:nvSpPr>
        <p:spPr bwMode="auto">
          <a:xfrm>
            <a:off x="3392488" y="3429000"/>
            <a:ext cx="358775" cy="427038"/>
          </a:xfrm>
          <a:prstGeom prst="rect">
            <a:avLst/>
          </a:prstGeom>
          <a:noFill/>
          <a:ln w="6350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latin typeface="Times New Roman" pitchFamily="18" charset="0"/>
              </a:rPr>
              <a:t>a</a:t>
            </a:r>
            <a:r>
              <a:rPr lang="en-US" altLang="zh-CN" b="1">
                <a:latin typeface="Times New Roman" pitchFamily="18" charset="0"/>
              </a:rPr>
              <a:t>i</a:t>
            </a:r>
            <a:endParaRPr lang="zh-CN" altLang="en-US" b="1">
              <a:latin typeface="Times New Roman" pitchFamily="18" charset="0"/>
            </a:endParaRPr>
          </a:p>
        </p:txBody>
      </p:sp>
      <p:sp>
        <p:nvSpPr>
          <p:cNvPr id="128033" name="Rectangle 33"/>
          <p:cNvSpPr>
            <a:spLocks noChangeArrowheads="1"/>
          </p:cNvSpPr>
          <p:nvPr/>
        </p:nvSpPr>
        <p:spPr bwMode="auto">
          <a:xfrm>
            <a:off x="2500313" y="3429000"/>
            <a:ext cx="574675" cy="427038"/>
          </a:xfrm>
          <a:prstGeom prst="rect">
            <a:avLst/>
          </a:prstGeom>
          <a:noFill/>
          <a:ln w="6350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latin typeface="Times New Roman" pitchFamily="18" charset="0"/>
              </a:rPr>
              <a:t>a</a:t>
            </a:r>
            <a:r>
              <a:rPr lang="en-US" altLang="zh-CN" b="1">
                <a:latin typeface="Times New Roman" pitchFamily="18" charset="0"/>
              </a:rPr>
              <a:t>i-</a:t>
            </a:r>
            <a:r>
              <a:rPr lang="en-US" altLang="zh-CN" sz="1600" b="1">
                <a:latin typeface="Times New Roman" pitchFamily="18" charset="0"/>
              </a:rPr>
              <a:t>1</a:t>
            </a:r>
            <a:endParaRPr lang="zh-CN" altLang="en-US" sz="1600" b="1">
              <a:latin typeface="Times New Roman" pitchFamily="18" charset="0"/>
            </a:endParaRPr>
          </a:p>
        </p:txBody>
      </p:sp>
      <p:sp>
        <p:nvSpPr>
          <p:cNvPr id="128034" name="Rectangle 34"/>
          <p:cNvSpPr>
            <a:spLocks noChangeArrowheads="1"/>
          </p:cNvSpPr>
          <p:nvPr/>
        </p:nvSpPr>
        <p:spPr bwMode="auto">
          <a:xfrm>
            <a:off x="1879600" y="3498850"/>
            <a:ext cx="360363" cy="274638"/>
          </a:xfrm>
          <a:prstGeom prst="rect">
            <a:avLst/>
          </a:prstGeom>
          <a:noFill/>
          <a:ln w="6350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/>
              <a:t>…</a:t>
            </a:r>
            <a:endParaRPr lang="en-US" altLang="zh-CN" b="1">
              <a:latin typeface="Times New Roman" pitchFamily="18" charset="0"/>
            </a:endParaRPr>
          </a:p>
        </p:txBody>
      </p:sp>
      <p:sp>
        <p:nvSpPr>
          <p:cNvPr id="128035" name="Rectangle 35"/>
          <p:cNvSpPr>
            <a:spLocks noChangeArrowheads="1"/>
          </p:cNvSpPr>
          <p:nvPr/>
        </p:nvSpPr>
        <p:spPr bwMode="auto">
          <a:xfrm>
            <a:off x="1214438" y="3429000"/>
            <a:ext cx="360362" cy="427038"/>
          </a:xfrm>
          <a:prstGeom prst="rect">
            <a:avLst/>
          </a:prstGeom>
          <a:noFill/>
          <a:ln w="6350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latin typeface="Times New Roman" pitchFamily="18" charset="0"/>
              </a:rPr>
              <a:t>a</a:t>
            </a:r>
            <a:r>
              <a:rPr lang="en-US" altLang="zh-CN" sz="1600" b="1">
                <a:latin typeface="Times New Roman" pitchFamily="18" charset="0"/>
              </a:rPr>
              <a:t>1</a:t>
            </a:r>
          </a:p>
        </p:txBody>
      </p:sp>
      <p:sp>
        <p:nvSpPr>
          <p:cNvPr id="128036" name="AutoShape 36"/>
          <p:cNvSpPr>
            <a:spLocks noChangeArrowheads="1"/>
          </p:cNvSpPr>
          <p:nvPr/>
        </p:nvSpPr>
        <p:spPr bwMode="auto">
          <a:xfrm>
            <a:off x="1258888" y="5013325"/>
            <a:ext cx="3887787" cy="576263"/>
          </a:xfrm>
          <a:prstGeom prst="wedgeRoundRectCallout">
            <a:avLst>
              <a:gd name="adj1" fmla="val 25102"/>
              <a:gd name="adj2" fmla="val -209056"/>
              <a:gd name="adj3" fmla="val 16667"/>
            </a:avLst>
          </a:prstGeom>
          <a:noFill/>
          <a:ln w="3175" algn="ctr">
            <a:solidFill>
              <a:srgbClr val="008000"/>
            </a:solidFill>
            <a:miter lim="800000"/>
            <a:headEnd/>
            <a:tailEnd type="none" w="sm" len="lg"/>
          </a:ln>
        </p:spPr>
        <p:txBody>
          <a:bodyPr/>
          <a:lstStyle/>
          <a:p>
            <a:pPr algn="ctr"/>
            <a:r>
              <a:rPr lang="zh-CN" altLang="en-US" sz="2400" b="1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申请一块空间，大小固定</a:t>
            </a:r>
          </a:p>
        </p:txBody>
      </p:sp>
      <p:sp>
        <p:nvSpPr>
          <p:cNvPr id="128037" name="Text Box 37"/>
          <p:cNvSpPr txBox="1">
            <a:spLocks noChangeArrowheads="1"/>
          </p:cNvSpPr>
          <p:nvPr/>
        </p:nvSpPr>
        <p:spPr bwMode="auto">
          <a:xfrm>
            <a:off x="1474788" y="5110163"/>
            <a:ext cx="3455987" cy="360362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 type="none" w="sm" len="lg"/>
          </a:ln>
        </p:spPr>
        <p:txBody>
          <a:bodyPr wrap="none" lIns="0" tIns="0" rIns="0" bIns="0" anchor="ctr" anchorCtr="1"/>
          <a:lstStyle/>
          <a:p>
            <a:pPr algn="ctr"/>
            <a:r>
              <a:rPr lang="zh-CN" altLang="en-US" sz="2400" b="1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根据需要存储数据元素</a:t>
            </a:r>
          </a:p>
        </p:txBody>
      </p:sp>
      <p:sp>
        <p:nvSpPr>
          <p:cNvPr id="128038" name="Rectangle 38"/>
          <p:cNvSpPr>
            <a:spLocks noChangeArrowheads="1"/>
          </p:cNvSpPr>
          <p:nvPr/>
        </p:nvSpPr>
        <p:spPr bwMode="auto">
          <a:xfrm>
            <a:off x="6577013" y="2857500"/>
            <a:ext cx="1152525" cy="304800"/>
          </a:xfrm>
          <a:prstGeom prst="rect">
            <a:avLst/>
          </a:prstGeom>
          <a:noFill/>
          <a:ln w="6350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008000"/>
                </a:solidFill>
                <a:latin typeface="Times New Roman" pitchFamily="18" charset="0"/>
              </a:rPr>
              <a:t>(</a:t>
            </a:r>
            <a:r>
              <a:rPr lang="en-US" altLang="zh-CN" sz="2000" b="1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000" b="1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个单元</a:t>
            </a:r>
            <a:r>
              <a:rPr lang="en-US" altLang="zh-CN" sz="2000" b="1" dirty="0">
                <a:solidFill>
                  <a:srgbClr val="008000"/>
                </a:solidFill>
                <a:latin typeface="Times New Roman" pitchFamily="18" charset="0"/>
              </a:rPr>
              <a:t>)</a:t>
            </a:r>
            <a:endParaRPr lang="en-US" altLang="zh-CN" sz="1400" b="1" dirty="0">
              <a:solidFill>
                <a:srgbClr val="008000"/>
              </a:solidFill>
              <a:latin typeface="Times New Roman" pitchFamily="18" charset="0"/>
            </a:endParaRPr>
          </a:p>
        </p:txBody>
      </p:sp>
      <p:sp>
        <p:nvSpPr>
          <p:cNvPr id="128039" name="Text Box 39"/>
          <p:cNvSpPr txBox="1">
            <a:spLocks noChangeArrowheads="1"/>
          </p:cNvSpPr>
          <p:nvPr/>
        </p:nvSpPr>
        <p:spPr bwMode="auto">
          <a:xfrm>
            <a:off x="1474788" y="5110163"/>
            <a:ext cx="3455987" cy="360362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 type="none" w="sm" len="lg"/>
          </a:ln>
        </p:spPr>
        <p:txBody>
          <a:bodyPr wrap="none" lIns="0" tIns="0" rIns="0" bIns="0" anchor="ctr" anchorCtr="1"/>
          <a:lstStyle/>
          <a:p>
            <a:pPr algn="ctr"/>
            <a:r>
              <a:rPr lang="zh-CN" altLang="en-US" sz="2400" b="1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如果需要插入一个元素</a:t>
            </a:r>
          </a:p>
        </p:txBody>
      </p:sp>
      <p:sp>
        <p:nvSpPr>
          <p:cNvPr id="128040" name="Text Box 40"/>
          <p:cNvSpPr txBox="1">
            <a:spLocks noChangeArrowheads="1"/>
          </p:cNvSpPr>
          <p:nvPr/>
        </p:nvSpPr>
        <p:spPr bwMode="auto">
          <a:xfrm>
            <a:off x="1474788" y="5110163"/>
            <a:ext cx="3455987" cy="360362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 type="none" w="sm" len="lg"/>
          </a:ln>
        </p:spPr>
        <p:txBody>
          <a:bodyPr wrap="none" lIns="0" tIns="0" rIns="0" bIns="0" anchor="ctr" anchorCtr="1"/>
          <a:lstStyle/>
          <a:p>
            <a:pPr algn="ctr"/>
            <a:r>
              <a:rPr lang="zh-CN" altLang="en-US" sz="2400" b="1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如果需要删除一个元素</a:t>
            </a:r>
          </a:p>
        </p:txBody>
      </p:sp>
      <p:sp>
        <p:nvSpPr>
          <p:cNvPr id="128041" name="Rectangle 41"/>
          <p:cNvSpPr>
            <a:spLocks noChangeArrowheads="1"/>
          </p:cNvSpPr>
          <p:nvPr/>
        </p:nvSpPr>
        <p:spPr bwMode="auto">
          <a:xfrm>
            <a:off x="6126163" y="3433763"/>
            <a:ext cx="503237" cy="427037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latin typeface="Times New Roman" pitchFamily="18" charset="0"/>
              </a:rPr>
              <a:t>a</a:t>
            </a:r>
            <a:r>
              <a:rPr lang="en-US" altLang="zh-CN" b="1">
                <a:latin typeface="Times New Roman" pitchFamily="18" charset="0"/>
              </a:rPr>
              <a:t>n-</a:t>
            </a:r>
            <a:r>
              <a:rPr lang="en-US" altLang="zh-CN" sz="1600" b="1">
                <a:latin typeface="Times New Roman" pitchFamily="18" charset="0"/>
              </a:rPr>
              <a:t>1</a:t>
            </a:r>
            <a:endParaRPr lang="zh-CN" altLang="en-US" sz="1600" b="1">
              <a:latin typeface="Times New Roman" pitchFamily="18" charset="0"/>
            </a:endParaRPr>
          </a:p>
        </p:txBody>
      </p:sp>
      <p:sp>
        <p:nvSpPr>
          <p:cNvPr id="128042" name="Rectangle 42"/>
          <p:cNvSpPr>
            <a:spLocks noChangeArrowheads="1"/>
          </p:cNvSpPr>
          <p:nvPr/>
        </p:nvSpPr>
        <p:spPr bwMode="auto">
          <a:xfrm>
            <a:off x="6927850" y="3429000"/>
            <a:ext cx="358775" cy="427038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latin typeface="Times New Roman" pitchFamily="18" charset="0"/>
              </a:rPr>
              <a:t>a</a:t>
            </a:r>
            <a:r>
              <a:rPr lang="en-US" altLang="zh-CN" b="1">
                <a:latin typeface="Times New Roman" pitchFamily="18" charset="0"/>
              </a:rPr>
              <a:t>n</a:t>
            </a:r>
            <a:endParaRPr lang="zh-CN" altLang="en-US" b="1">
              <a:latin typeface="Times New Roman" pitchFamily="18" charset="0"/>
            </a:endParaRPr>
          </a:p>
        </p:txBody>
      </p:sp>
      <p:sp>
        <p:nvSpPr>
          <p:cNvPr id="128043" name="Rectangle 43"/>
          <p:cNvSpPr>
            <a:spLocks noChangeArrowheads="1"/>
          </p:cNvSpPr>
          <p:nvPr/>
        </p:nvSpPr>
        <p:spPr bwMode="auto">
          <a:xfrm>
            <a:off x="5405438" y="3511550"/>
            <a:ext cx="503237" cy="274638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/>
              <a:t>…</a:t>
            </a:r>
            <a:endParaRPr lang="en-US" altLang="zh-CN" b="1">
              <a:latin typeface="Times New Roman" pitchFamily="18" charset="0"/>
            </a:endParaRPr>
          </a:p>
        </p:txBody>
      </p:sp>
      <p:sp>
        <p:nvSpPr>
          <p:cNvPr id="128044" name="Rectangle 44"/>
          <p:cNvSpPr>
            <a:spLocks noChangeArrowheads="1"/>
          </p:cNvSpPr>
          <p:nvPr/>
        </p:nvSpPr>
        <p:spPr bwMode="auto">
          <a:xfrm>
            <a:off x="4687888" y="3429000"/>
            <a:ext cx="503237" cy="427038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latin typeface="Times New Roman" pitchFamily="18" charset="0"/>
              </a:rPr>
              <a:t>a</a:t>
            </a:r>
            <a:r>
              <a:rPr lang="en-US" altLang="zh-CN" b="1">
                <a:latin typeface="Times New Roman" pitchFamily="18" charset="0"/>
              </a:rPr>
              <a:t>i+</a:t>
            </a:r>
            <a:r>
              <a:rPr lang="en-US" altLang="zh-CN" sz="1600" b="1">
                <a:latin typeface="Times New Roman" pitchFamily="18" charset="0"/>
              </a:rPr>
              <a:t>1</a:t>
            </a: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128045" name="Rectangle 45"/>
          <p:cNvSpPr>
            <a:spLocks noChangeArrowheads="1"/>
          </p:cNvSpPr>
          <p:nvPr/>
        </p:nvSpPr>
        <p:spPr bwMode="auto">
          <a:xfrm>
            <a:off x="3970338" y="3429000"/>
            <a:ext cx="500062" cy="427038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latin typeface="Times New Roman" pitchFamily="18" charset="0"/>
              </a:rPr>
              <a:t>a</a:t>
            </a:r>
            <a:r>
              <a:rPr lang="en-US" altLang="zh-CN" b="1">
                <a:latin typeface="Times New Roman" pitchFamily="18" charset="0"/>
              </a:rPr>
              <a:t>i</a:t>
            </a:r>
            <a:endParaRPr lang="zh-CN" altLang="en-US" b="1">
              <a:latin typeface="Times New Roman" pitchFamily="18" charset="0"/>
            </a:endParaRPr>
          </a:p>
        </p:txBody>
      </p:sp>
      <p:sp>
        <p:nvSpPr>
          <p:cNvPr id="128046" name="Rectangle 46"/>
          <p:cNvSpPr>
            <a:spLocks noChangeArrowheads="1"/>
          </p:cNvSpPr>
          <p:nvPr/>
        </p:nvSpPr>
        <p:spPr bwMode="auto">
          <a:xfrm>
            <a:off x="3367088" y="3429000"/>
            <a:ext cx="358775" cy="427038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e</a:t>
            </a:r>
            <a:endParaRPr lang="zh-CN" altLang="en-US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28047" name="Rectangle 47"/>
          <p:cNvSpPr>
            <a:spLocks noChangeArrowheads="1"/>
          </p:cNvSpPr>
          <p:nvPr/>
        </p:nvSpPr>
        <p:spPr bwMode="auto">
          <a:xfrm>
            <a:off x="5357813" y="3429000"/>
            <a:ext cx="574675" cy="427038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latin typeface="Times New Roman" pitchFamily="18" charset="0"/>
              </a:rPr>
              <a:t>a</a:t>
            </a:r>
            <a:r>
              <a:rPr lang="en-US" altLang="zh-CN" b="1">
                <a:latin typeface="Times New Roman" pitchFamily="18" charset="0"/>
              </a:rPr>
              <a:t>n-</a:t>
            </a:r>
            <a:r>
              <a:rPr lang="en-US" altLang="zh-CN" sz="1600" b="1">
                <a:latin typeface="Times New Roman" pitchFamily="18" charset="0"/>
              </a:rPr>
              <a:t>1</a:t>
            </a:r>
            <a:endParaRPr lang="zh-CN" altLang="en-US" sz="1600" b="1">
              <a:latin typeface="Times New Roman" pitchFamily="18" charset="0"/>
            </a:endParaRPr>
          </a:p>
        </p:txBody>
      </p:sp>
      <p:sp>
        <p:nvSpPr>
          <p:cNvPr id="128048" name="Rectangle 48"/>
          <p:cNvSpPr>
            <a:spLocks noChangeArrowheads="1"/>
          </p:cNvSpPr>
          <p:nvPr/>
        </p:nvSpPr>
        <p:spPr bwMode="auto">
          <a:xfrm>
            <a:off x="6126163" y="3433763"/>
            <a:ext cx="504825" cy="427037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latin typeface="Times New Roman" pitchFamily="18" charset="0"/>
              </a:rPr>
              <a:t>a</a:t>
            </a:r>
            <a:r>
              <a:rPr lang="en-US" altLang="zh-CN" b="1">
                <a:latin typeface="Times New Roman" pitchFamily="18" charset="0"/>
              </a:rPr>
              <a:t>n</a:t>
            </a:r>
            <a:endParaRPr lang="zh-CN" altLang="en-US" b="1">
              <a:latin typeface="Times New Roman" pitchFamily="18" charset="0"/>
            </a:endParaRPr>
          </a:p>
        </p:txBody>
      </p:sp>
      <p:sp>
        <p:nvSpPr>
          <p:cNvPr id="128049" name="Rectangle 49"/>
          <p:cNvSpPr>
            <a:spLocks noChangeArrowheads="1"/>
          </p:cNvSpPr>
          <p:nvPr/>
        </p:nvSpPr>
        <p:spPr bwMode="auto">
          <a:xfrm>
            <a:off x="4687888" y="3508375"/>
            <a:ext cx="503237" cy="274638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/>
              <a:t>…</a:t>
            </a:r>
            <a:endParaRPr lang="en-US" altLang="zh-CN" b="1">
              <a:latin typeface="Times New Roman" pitchFamily="18" charset="0"/>
            </a:endParaRPr>
          </a:p>
        </p:txBody>
      </p:sp>
      <p:sp>
        <p:nvSpPr>
          <p:cNvPr id="128050" name="Rectangle 50"/>
          <p:cNvSpPr>
            <a:spLocks noChangeArrowheads="1"/>
          </p:cNvSpPr>
          <p:nvPr/>
        </p:nvSpPr>
        <p:spPr bwMode="auto">
          <a:xfrm>
            <a:off x="3967163" y="3433763"/>
            <a:ext cx="503237" cy="427037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latin typeface="Times New Roman" pitchFamily="18" charset="0"/>
              </a:rPr>
              <a:t>a</a:t>
            </a:r>
            <a:r>
              <a:rPr lang="en-US" altLang="zh-CN" b="1">
                <a:latin typeface="Times New Roman" pitchFamily="18" charset="0"/>
              </a:rPr>
              <a:t>i+</a:t>
            </a:r>
            <a:r>
              <a:rPr lang="en-US" altLang="zh-CN" sz="1600" b="1">
                <a:latin typeface="Times New Roman" pitchFamily="18" charset="0"/>
              </a:rPr>
              <a:t>1</a:t>
            </a: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128051" name="AutoShape 51"/>
          <p:cNvSpPr>
            <a:spLocks/>
          </p:cNvSpPr>
          <p:nvPr/>
        </p:nvSpPr>
        <p:spPr bwMode="auto">
          <a:xfrm>
            <a:off x="6429375" y="4724400"/>
            <a:ext cx="274638" cy="360363"/>
          </a:xfrm>
          <a:prstGeom prst="borderCallout1">
            <a:avLst>
              <a:gd name="adj1" fmla="val 31718"/>
              <a:gd name="adj2" fmla="val -27745"/>
              <a:gd name="adj3" fmla="val -165199"/>
              <a:gd name="adj4" fmla="val -27745"/>
            </a:avLst>
          </a:prstGeom>
          <a:noFill/>
          <a:ln w="6350" algn="ctr">
            <a:solidFill>
              <a:srgbClr val="008000"/>
            </a:solidFill>
            <a:miter lim="800000"/>
            <a:headEnd type="arrow" w="med" len="med"/>
            <a:tailEnd type="none" w="sm" len="lg"/>
          </a:ln>
        </p:spPr>
        <p:txBody>
          <a:bodyPr lIns="0" tIns="0" rIns="0" bIns="0" anchor="ctr" anchorCtr="1"/>
          <a:lstStyle/>
          <a:p>
            <a:pPr algn="ctr"/>
            <a:r>
              <a:rPr lang="en-US" altLang="zh-CN" sz="2400">
                <a:latin typeface="Times New Roman" pitchFamily="18" charset="0"/>
              </a:rPr>
              <a:t>n</a:t>
            </a:r>
          </a:p>
        </p:txBody>
      </p:sp>
      <p:sp>
        <p:nvSpPr>
          <p:cNvPr id="128052" name="AutoShape 52"/>
          <p:cNvSpPr>
            <a:spLocks/>
          </p:cNvSpPr>
          <p:nvPr/>
        </p:nvSpPr>
        <p:spPr bwMode="auto">
          <a:xfrm>
            <a:off x="7154863" y="4724400"/>
            <a:ext cx="274637" cy="360363"/>
          </a:xfrm>
          <a:prstGeom prst="borderCallout1">
            <a:avLst>
              <a:gd name="adj1" fmla="val 31718"/>
              <a:gd name="adj2" fmla="val -27745"/>
              <a:gd name="adj3" fmla="val -165199"/>
              <a:gd name="adj4" fmla="val -27745"/>
            </a:avLst>
          </a:prstGeom>
          <a:noFill/>
          <a:ln w="6350" algn="ctr">
            <a:solidFill>
              <a:srgbClr val="008000"/>
            </a:solidFill>
            <a:miter lim="800000"/>
            <a:headEnd type="arrow" w="med" len="med"/>
            <a:tailEnd type="none" w="sm" len="lg"/>
          </a:ln>
        </p:spPr>
        <p:txBody>
          <a:bodyPr lIns="0" tIns="0" rIns="0" bIns="0" anchor="ctr" anchorCtr="1"/>
          <a:lstStyle/>
          <a:p>
            <a:pPr algn="ctr"/>
            <a:r>
              <a:rPr lang="en-US" altLang="zh-CN" sz="2400">
                <a:latin typeface="Times New Roman" pitchFamily="18" charset="0"/>
              </a:rPr>
              <a:t>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12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2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8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8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8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8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8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8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28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8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2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12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128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8" dur="5000"/>
                                        <p:tgtEl>
                                          <p:spTgt spid="12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12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128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128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128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000"/>
                            </p:stCondLst>
                            <p:childTnLst>
                              <p:par>
                                <p:cTn id="11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1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28" grpId="0"/>
      <p:bldP spid="128029" grpId="0"/>
      <p:bldP spid="128030" grpId="0"/>
      <p:bldP spid="128031" grpId="0"/>
      <p:bldP spid="128032" grpId="0"/>
      <p:bldP spid="128033" grpId="0"/>
      <p:bldP spid="128034" grpId="0"/>
      <p:bldP spid="128035" grpId="0"/>
      <p:bldP spid="128036" grpId="0" animBg="1"/>
      <p:bldP spid="128037" grpId="0" animBg="1"/>
      <p:bldP spid="128038" grpId="0"/>
      <p:bldP spid="128039" grpId="0" animBg="1"/>
      <p:bldP spid="128040" grpId="0" animBg="1"/>
      <p:bldP spid="128041" grpId="0" animBg="1"/>
      <p:bldP spid="128042" grpId="0" animBg="1"/>
      <p:bldP spid="128043" grpId="0" animBg="1"/>
      <p:bldP spid="128044" grpId="0" animBg="1"/>
      <p:bldP spid="128045" grpId="0" animBg="1"/>
      <p:bldP spid="128046" grpId="0" animBg="1"/>
      <p:bldP spid="128047" grpId="0" animBg="1"/>
      <p:bldP spid="128048" grpId="0" animBg="1"/>
      <p:bldP spid="128049" grpId="0" animBg="1"/>
      <p:bldP spid="128050" grpId="0" animBg="1"/>
      <p:bldP spid="128051" grpId="0" animBg="1"/>
      <p:bldP spid="128051" grpId="1" animBg="1"/>
      <p:bldP spid="128051" grpId="2" animBg="1"/>
      <p:bldP spid="128052" grpId="0" animBg="1"/>
      <p:bldP spid="128052" grpId="1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ChangeArrowheads="1"/>
          </p:cNvSpPr>
          <p:nvPr/>
        </p:nvSpPr>
        <p:spPr bwMode="auto">
          <a:xfrm>
            <a:off x="228600" y="908051"/>
            <a:ext cx="8736013" cy="530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相应的数据结构定义如下：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3200" b="1" dirty="0">
                <a:solidFill>
                  <a:schemeClr val="folHlink"/>
                </a:solidFill>
                <a:latin typeface="楷体" pitchFamily="49" charset="-122"/>
                <a:ea typeface="楷体" pitchFamily="49" charset="-122"/>
              </a:rPr>
              <a:t>⑴ 三元组结点定义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   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 dirty="0"/>
              <a:t>#define MAX_SIZE 101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 dirty="0" err="1"/>
              <a:t>typedef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elemtype</a:t>
            </a:r>
            <a:r>
              <a:rPr lang="en-US" altLang="zh-CN" sz="2800" b="1" dirty="0"/>
              <a:t> ;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 dirty="0" err="1"/>
              <a:t>typedef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struct</a:t>
            </a:r>
            <a:endParaRPr lang="en-US" altLang="zh-CN" sz="2800" b="1" dirty="0"/>
          </a:p>
          <a:p>
            <a:pPr marL="355600" lvl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 dirty="0"/>
              <a:t>{   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 row ;     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/*  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行下标  *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/</a:t>
            </a:r>
          </a:p>
          <a:p>
            <a:pPr marL="723900" lvl="2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 dirty="0" err="1"/>
              <a:t>int</a:t>
            </a:r>
            <a:r>
              <a:rPr lang="en-US" altLang="zh-CN" sz="2800" b="1" dirty="0"/>
              <a:t>  </a:t>
            </a:r>
            <a:r>
              <a:rPr lang="en-US" altLang="zh-CN" sz="2800" b="1" dirty="0" err="1"/>
              <a:t>col</a:t>
            </a:r>
            <a:r>
              <a:rPr lang="en-US" altLang="zh-CN" sz="2800" b="1" dirty="0"/>
              <a:t> ;        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/*  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列下标  *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/</a:t>
            </a:r>
          </a:p>
          <a:p>
            <a:pPr marL="723900" lvl="2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 dirty="0" err="1"/>
              <a:t>elemtype</a:t>
            </a:r>
            <a:r>
              <a:rPr lang="en-US" altLang="zh-CN" sz="2800" b="1" dirty="0"/>
              <a:t> value;      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/*  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元素值  *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/</a:t>
            </a:r>
          </a:p>
          <a:p>
            <a:pPr marL="355600" lvl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 dirty="0"/>
              <a:t>}Triple 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190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/>
          </p:nvPr>
        </p:nvSpPr>
        <p:spPr>
          <a:xfrm>
            <a:off x="285720" y="1071546"/>
            <a:ext cx="8553480" cy="5076825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200" b="1" dirty="0">
                <a:solidFill>
                  <a:schemeClr val="folHlink"/>
                </a:solidFill>
              </a:rPr>
              <a:t>⑵  三元组顺序表定义</a:t>
            </a:r>
            <a:r>
              <a:rPr lang="zh-CN" altLang="en-US" sz="3200" b="1" dirty="0"/>
              <a:t>   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 err="1"/>
              <a:t>typedef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struct</a:t>
            </a:r>
            <a:r>
              <a:rPr lang="en-US" altLang="zh-CN" sz="2800" b="1" dirty="0"/>
              <a:t> </a:t>
            </a:r>
          </a:p>
          <a:p>
            <a:pPr marL="35560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dirty="0"/>
              <a:t>{   </a:t>
            </a:r>
            <a:r>
              <a:rPr lang="en-US" altLang="zh-CN" b="1" dirty="0" err="1"/>
              <a:t>int</a:t>
            </a:r>
            <a:r>
              <a:rPr lang="en-US" altLang="zh-CN" b="1" dirty="0"/>
              <a:t>  </a:t>
            </a:r>
            <a:r>
              <a:rPr lang="en-US" altLang="zh-CN" b="1" dirty="0" err="1"/>
              <a:t>rn</a:t>
            </a:r>
            <a:r>
              <a:rPr lang="en-US" altLang="zh-CN" b="1" dirty="0"/>
              <a:t> ;         </a:t>
            </a:r>
            <a:r>
              <a:rPr lang="en-US" altLang="zh-CN" sz="2400" b="1" dirty="0"/>
              <a:t>/*  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行数</a:t>
            </a:r>
            <a:r>
              <a:rPr lang="zh-CN" altLang="en-US" sz="2400" b="1" dirty="0"/>
              <a:t>   *</a:t>
            </a:r>
            <a:r>
              <a:rPr lang="en-US" altLang="zh-CN" sz="2400" b="1" dirty="0"/>
              <a:t>/</a:t>
            </a: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 err="1"/>
              <a:t>int</a:t>
            </a:r>
            <a:r>
              <a:rPr lang="en-US" altLang="zh-CN" sz="2800" b="1" dirty="0"/>
              <a:t>  </a:t>
            </a:r>
            <a:r>
              <a:rPr lang="en-US" altLang="zh-CN" sz="2800" b="1" dirty="0" err="1"/>
              <a:t>cn</a:t>
            </a:r>
            <a:r>
              <a:rPr lang="en-US" altLang="zh-CN" sz="2800" b="1" dirty="0"/>
              <a:t> ;         </a:t>
            </a:r>
            <a:r>
              <a:rPr lang="en-US" altLang="zh-CN" b="1" dirty="0"/>
              <a:t>/*  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列数</a:t>
            </a:r>
            <a:r>
              <a:rPr lang="zh-CN" altLang="en-US" b="1" dirty="0"/>
              <a:t>   *</a:t>
            </a:r>
            <a:r>
              <a:rPr lang="en-US" altLang="zh-CN" b="1" dirty="0"/>
              <a:t>/</a:t>
            </a: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 err="1"/>
              <a:t>int</a:t>
            </a:r>
            <a:r>
              <a:rPr lang="en-US" altLang="zh-CN" sz="2800" b="1" dirty="0"/>
              <a:t>  </a:t>
            </a:r>
            <a:r>
              <a:rPr lang="en-US" altLang="zh-CN" sz="2800" b="1" dirty="0" err="1"/>
              <a:t>tn</a:t>
            </a:r>
            <a:r>
              <a:rPr lang="en-US" altLang="zh-CN" sz="2800" b="1" dirty="0"/>
              <a:t> ;         </a:t>
            </a:r>
            <a:r>
              <a:rPr lang="en-US" altLang="zh-CN" b="1" dirty="0"/>
              <a:t>/*   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非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元素个数   </a:t>
            </a:r>
            <a:r>
              <a:rPr lang="zh-CN" altLang="en-US" b="1" dirty="0"/>
              <a:t>*</a:t>
            </a:r>
            <a:r>
              <a:rPr lang="en-US" altLang="zh-CN" b="1" dirty="0"/>
              <a:t>/</a:t>
            </a: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/>
              <a:t>Triple   data[MAX_SIZE] ; </a:t>
            </a:r>
          </a:p>
          <a:p>
            <a:pPr marL="35560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dirty="0"/>
              <a:t>}</a:t>
            </a:r>
            <a:r>
              <a:rPr lang="en-US" altLang="zh-CN" b="1" dirty="0" err="1"/>
              <a:t>TMatrix</a:t>
            </a:r>
            <a:r>
              <a:rPr lang="en-US" altLang="zh-CN" b="1" dirty="0"/>
              <a:t> ;</a:t>
            </a:r>
            <a:r>
              <a:rPr lang="en-US" altLang="zh-CN" dirty="0"/>
              <a:t>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    </a:t>
            </a:r>
            <a:r>
              <a:rPr lang="zh-CN" altLang="en-US" sz="2800" b="1" dirty="0">
                <a:latin typeface="宋体" pitchFamily="2" charset="-122"/>
              </a:rPr>
              <a:t>图</a:t>
            </a:r>
            <a:r>
              <a:rPr lang="en-US" altLang="zh-CN" sz="2800" b="1" dirty="0"/>
              <a:t>5-8</a:t>
            </a:r>
            <a:r>
              <a:rPr lang="zh-CN" altLang="en-US" sz="2800" b="1" dirty="0">
                <a:latin typeface="宋体" pitchFamily="2" charset="-122"/>
              </a:rPr>
              <a:t>所示的稀疏矩阵及其相应的转置矩阵所对应的三元组顺序表如图</a:t>
            </a:r>
            <a:r>
              <a:rPr lang="en-US" altLang="zh-CN" sz="2800" b="1" dirty="0"/>
              <a:t>5-9</a:t>
            </a:r>
            <a:r>
              <a:rPr lang="zh-CN" altLang="en-US" sz="2800" b="1" dirty="0">
                <a:latin typeface="宋体" pitchFamily="2" charset="-122"/>
              </a:rPr>
              <a:t>所示。   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191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55650" y="304800"/>
            <a:ext cx="6461125" cy="6076950"/>
            <a:chOff x="0" y="0"/>
            <a:chExt cx="4070" cy="3828"/>
          </a:xfrm>
        </p:grpSpPr>
        <p:sp>
          <p:nvSpPr>
            <p:cNvPr id="34818" name="Rectangle 3"/>
            <p:cNvSpPr>
              <a:spLocks noChangeArrowheads="1"/>
            </p:cNvSpPr>
            <p:nvPr/>
          </p:nvSpPr>
          <p:spPr bwMode="auto">
            <a:xfrm>
              <a:off x="272" y="3556"/>
              <a:ext cx="3629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图</a:t>
              </a:r>
              <a:r>
                <a:rPr lang="en-US" altLang="zh-CN" sz="2000" b="1" dirty="0">
                  <a:latin typeface="楷体" pitchFamily="49" charset="-122"/>
                  <a:ea typeface="楷体" pitchFamily="49" charset="-122"/>
                </a:rPr>
                <a:t>5-9   </a:t>
              </a:r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稀疏矩阵及其转置矩阵的三元组顺序表</a:t>
              </a: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0"/>
              <a:ext cx="1999" cy="3456"/>
              <a:chOff x="0" y="0"/>
              <a:chExt cx="1999" cy="3456"/>
            </a:xfrm>
          </p:grpSpPr>
          <p:grpSp>
            <p:nvGrpSpPr>
              <p:cNvPr id="7" name="Group 5"/>
              <p:cNvGrpSpPr>
                <a:grpSpLocks/>
              </p:cNvGrpSpPr>
              <p:nvPr/>
            </p:nvGrpSpPr>
            <p:grpSpPr bwMode="auto">
              <a:xfrm>
                <a:off x="363" y="0"/>
                <a:ext cx="1488" cy="3199"/>
                <a:chOff x="0" y="0"/>
                <a:chExt cx="1488" cy="3199"/>
              </a:xfrm>
            </p:grpSpPr>
            <p:grpSp>
              <p:nvGrpSpPr>
                <p:cNvPr id="10" name="Group 6"/>
                <p:cNvGrpSpPr>
                  <a:grpSpLocks/>
                </p:cNvGrpSpPr>
                <p:nvPr/>
              </p:nvGrpSpPr>
              <p:grpSpPr bwMode="auto">
                <a:xfrm>
                  <a:off x="0" y="72"/>
                  <a:ext cx="317" cy="675"/>
                  <a:chOff x="0" y="0"/>
                  <a:chExt cx="317" cy="675"/>
                </a:xfrm>
              </p:grpSpPr>
              <p:sp>
                <p:nvSpPr>
                  <p:cNvPr id="264199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17" cy="227"/>
                  </a:xfrm>
                  <a:prstGeom prst="rect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>
                      <a:buFont typeface="Arial" charset="0"/>
                      <a:buNone/>
                      <a:defRPr/>
                    </a:pPr>
                    <a:r>
                      <a:rPr lang="en-US" altLang="zh-CN">
                        <a:latin typeface="Times New Roman" pitchFamily="2" charset="0"/>
                        <a:ea typeface="宋体" charset="0"/>
                      </a:rPr>
                      <a:t>7</a:t>
                    </a:r>
                  </a:p>
                </p:txBody>
              </p:sp>
              <p:sp>
                <p:nvSpPr>
                  <p:cNvPr id="264200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48"/>
                    <a:ext cx="317" cy="227"/>
                  </a:xfrm>
                  <a:prstGeom prst="rect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>
                      <a:buFont typeface="Arial" charset="0"/>
                      <a:buNone/>
                      <a:defRPr/>
                    </a:pPr>
                    <a:r>
                      <a:rPr lang="en-US" altLang="zh-CN">
                        <a:latin typeface="Times New Roman" pitchFamily="2" charset="0"/>
                        <a:ea typeface="宋体" charset="0"/>
                      </a:rPr>
                      <a:t>9</a:t>
                    </a:r>
                  </a:p>
                </p:txBody>
              </p:sp>
              <p:sp>
                <p:nvSpPr>
                  <p:cNvPr id="264201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22"/>
                    <a:ext cx="317" cy="227"/>
                  </a:xfrm>
                  <a:prstGeom prst="rect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>
                      <a:buFont typeface="Arial" charset="0"/>
                      <a:buNone/>
                      <a:defRPr/>
                    </a:pPr>
                    <a:r>
                      <a:rPr lang="en-US" altLang="zh-CN">
                        <a:latin typeface="Times New Roman" pitchFamily="2" charset="0"/>
                        <a:ea typeface="宋体" charset="0"/>
                      </a:rPr>
                      <a:t>8</a:t>
                    </a:r>
                  </a:p>
                </p:txBody>
              </p:sp>
            </p:grpSp>
            <p:sp>
              <p:nvSpPr>
                <p:cNvPr id="264202" name="Rectangle 10"/>
                <p:cNvSpPr>
                  <a:spLocks noChangeArrowheads="1"/>
                </p:cNvSpPr>
                <p:nvPr/>
              </p:nvSpPr>
              <p:spPr bwMode="auto">
                <a:xfrm>
                  <a:off x="445" y="0"/>
                  <a:ext cx="680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 b="1" dirty="0" err="1">
                      <a:latin typeface="Times New Roman" pitchFamily="2" charset="0"/>
                      <a:ea typeface="宋体" charset="0"/>
                    </a:rPr>
                    <a:t>rn</a:t>
                  </a:r>
                  <a:r>
                    <a:rPr lang="zh-CN" altLang="en-US" b="1" dirty="0">
                      <a:latin typeface="楷体" pitchFamily="49" charset="-122"/>
                      <a:ea typeface="楷体" pitchFamily="49" charset="-122"/>
                    </a:rPr>
                    <a:t>行数</a:t>
                  </a:r>
                </a:p>
              </p:txBody>
            </p:sp>
            <p:sp>
              <p:nvSpPr>
                <p:cNvPr id="264203" name="Rectangle 11"/>
                <p:cNvSpPr>
                  <a:spLocks noChangeArrowheads="1"/>
                </p:cNvSpPr>
                <p:nvPr/>
              </p:nvSpPr>
              <p:spPr bwMode="auto">
                <a:xfrm>
                  <a:off x="437" y="255"/>
                  <a:ext cx="680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 b="1" dirty="0" err="1">
                      <a:latin typeface="Times New Roman" pitchFamily="2" charset="0"/>
                      <a:ea typeface="宋体" charset="0"/>
                    </a:rPr>
                    <a:t>cn</a:t>
                  </a:r>
                  <a:r>
                    <a:rPr lang="zh-CN" altLang="en-US" b="1" dirty="0">
                      <a:latin typeface="楷体" pitchFamily="49" charset="-122"/>
                      <a:ea typeface="楷体" pitchFamily="49" charset="-122"/>
                    </a:rPr>
                    <a:t>列数</a:t>
                  </a:r>
                </a:p>
              </p:txBody>
            </p:sp>
            <p:sp>
              <p:nvSpPr>
                <p:cNvPr id="264204" name="Rectangle 12"/>
                <p:cNvSpPr>
                  <a:spLocks noChangeArrowheads="1"/>
                </p:cNvSpPr>
                <p:nvPr/>
              </p:nvSpPr>
              <p:spPr bwMode="auto">
                <a:xfrm>
                  <a:off x="445" y="508"/>
                  <a:ext cx="104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 b="1" dirty="0" err="1">
                      <a:latin typeface="Times New Roman" pitchFamily="2" charset="0"/>
                      <a:ea typeface="宋体" charset="0"/>
                    </a:rPr>
                    <a:t>tn</a:t>
                  </a:r>
                  <a:r>
                    <a:rPr lang="zh-CN" altLang="en-US" b="1" dirty="0">
                      <a:latin typeface="楷体" pitchFamily="49" charset="-122"/>
                      <a:ea typeface="楷体" pitchFamily="49" charset="-122"/>
                    </a:rPr>
                    <a:t>元素个数</a:t>
                  </a:r>
                </a:p>
              </p:txBody>
            </p:sp>
            <p:grpSp>
              <p:nvGrpSpPr>
                <p:cNvPr id="15" name="Group 13"/>
                <p:cNvGrpSpPr>
                  <a:grpSpLocks/>
                </p:cNvGrpSpPr>
                <p:nvPr/>
              </p:nvGrpSpPr>
              <p:grpSpPr bwMode="auto">
                <a:xfrm>
                  <a:off x="7" y="2780"/>
                  <a:ext cx="227" cy="419"/>
                  <a:chOff x="0" y="0"/>
                  <a:chExt cx="227" cy="419"/>
                </a:xfrm>
              </p:grpSpPr>
              <p:sp>
                <p:nvSpPr>
                  <p:cNvPr id="264206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92"/>
                    <a:ext cx="227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>
                      <a:buFont typeface="Arial" charset="0"/>
                      <a:buNone/>
                      <a:defRPr/>
                    </a:pPr>
                    <a:r>
                      <a:rPr lang="en-US" altLang="zh-CN">
                        <a:latin typeface="Times New Roman" pitchFamily="2" charset="0"/>
                        <a:ea typeface="宋体" charset="0"/>
                      </a:rPr>
                      <a:t>row</a:t>
                    </a:r>
                  </a:p>
                </p:txBody>
              </p:sp>
              <p:sp>
                <p:nvSpPr>
                  <p:cNvPr id="264207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5" y="0"/>
                    <a:ext cx="0" cy="181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tx1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Times New Roman" pitchFamily="2" charset="0"/>
                      <a:ea typeface="宋体" charset="0"/>
                    </a:endParaRPr>
                  </a:p>
                </p:txBody>
              </p:sp>
            </p:grpSp>
            <p:grpSp>
              <p:nvGrpSpPr>
                <p:cNvPr id="16" name="Group 16"/>
                <p:cNvGrpSpPr>
                  <a:grpSpLocks/>
                </p:cNvGrpSpPr>
                <p:nvPr/>
              </p:nvGrpSpPr>
              <p:grpSpPr bwMode="auto">
                <a:xfrm>
                  <a:off x="355" y="2768"/>
                  <a:ext cx="227" cy="419"/>
                  <a:chOff x="0" y="0"/>
                  <a:chExt cx="227" cy="419"/>
                </a:xfrm>
              </p:grpSpPr>
              <p:sp>
                <p:nvSpPr>
                  <p:cNvPr id="264209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92"/>
                    <a:ext cx="227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>
                      <a:buFont typeface="Arial" charset="0"/>
                      <a:buNone/>
                      <a:defRPr/>
                    </a:pPr>
                    <a:r>
                      <a:rPr lang="en-US" altLang="zh-CN">
                        <a:latin typeface="Times New Roman" pitchFamily="2" charset="0"/>
                        <a:ea typeface="宋体" charset="0"/>
                      </a:rPr>
                      <a:t>col</a:t>
                    </a:r>
                  </a:p>
                </p:txBody>
              </p:sp>
              <p:sp>
                <p:nvSpPr>
                  <p:cNvPr id="264210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5" y="0"/>
                    <a:ext cx="0" cy="181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tx1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Times New Roman" pitchFamily="2" charset="0"/>
                      <a:ea typeface="宋体" charset="0"/>
                    </a:endParaRPr>
                  </a:p>
                </p:txBody>
              </p:sp>
            </p:grpSp>
            <p:grpSp>
              <p:nvGrpSpPr>
                <p:cNvPr id="17" name="Group 19"/>
                <p:cNvGrpSpPr>
                  <a:grpSpLocks/>
                </p:cNvGrpSpPr>
                <p:nvPr/>
              </p:nvGrpSpPr>
              <p:grpSpPr bwMode="auto">
                <a:xfrm>
                  <a:off x="772" y="2759"/>
                  <a:ext cx="227" cy="419"/>
                  <a:chOff x="0" y="0"/>
                  <a:chExt cx="227" cy="419"/>
                </a:xfrm>
              </p:grpSpPr>
              <p:sp>
                <p:nvSpPr>
                  <p:cNvPr id="264212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92"/>
                    <a:ext cx="227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>
                      <a:buFont typeface="Arial" charset="0"/>
                      <a:buNone/>
                      <a:defRPr/>
                    </a:pPr>
                    <a:r>
                      <a:rPr lang="en-US" altLang="zh-CN">
                        <a:latin typeface="Times New Roman" pitchFamily="2" charset="0"/>
                        <a:ea typeface="宋体" charset="0"/>
                      </a:rPr>
                      <a:t>value</a:t>
                    </a:r>
                  </a:p>
                </p:txBody>
              </p:sp>
              <p:sp>
                <p:nvSpPr>
                  <p:cNvPr id="264213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5" y="0"/>
                    <a:ext cx="0" cy="181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tx1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Times New Roman" pitchFamily="2" charset="0"/>
                      <a:ea typeface="宋体" charset="0"/>
                    </a:endParaRPr>
                  </a:p>
                </p:txBody>
              </p:sp>
            </p:grpSp>
            <p:grpSp>
              <p:nvGrpSpPr>
                <p:cNvPr id="18" name="Group 22"/>
                <p:cNvGrpSpPr>
                  <a:grpSpLocks/>
                </p:cNvGrpSpPr>
                <p:nvPr/>
              </p:nvGrpSpPr>
              <p:grpSpPr bwMode="auto">
                <a:xfrm>
                  <a:off x="0" y="744"/>
                  <a:ext cx="952" cy="2037"/>
                  <a:chOff x="0" y="0"/>
                  <a:chExt cx="952" cy="2037"/>
                </a:xfrm>
              </p:grpSpPr>
              <p:grpSp>
                <p:nvGrpSpPr>
                  <p:cNvPr id="19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952" cy="232"/>
                    <a:chOff x="0" y="0"/>
                    <a:chExt cx="952" cy="232"/>
                  </a:xfrm>
                </p:grpSpPr>
                <p:sp>
                  <p:nvSpPr>
                    <p:cNvPr id="264216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952" cy="227"/>
                    </a:xfrm>
                    <a:prstGeom prst="rect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buFont typeface="Arial" charset="0"/>
                        <a:buNone/>
                        <a:defRPr/>
                      </a:pPr>
                      <a:r>
                        <a:rPr lang="en-US" altLang="zh-CN">
                          <a:latin typeface="Times New Roman" pitchFamily="2" charset="0"/>
                          <a:ea typeface="宋体" charset="0"/>
                        </a:rPr>
                        <a:t>1    2    12</a:t>
                      </a:r>
                    </a:p>
                  </p:txBody>
                </p:sp>
                <p:sp>
                  <p:nvSpPr>
                    <p:cNvPr id="264217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8" y="5"/>
                      <a:ext cx="0" cy="227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264218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4" y="5"/>
                      <a:ext cx="0" cy="227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</p:grpSp>
              <p:grpSp>
                <p:nvGrpSpPr>
                  <p:cNvPr id="20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0" y="222"/>
                    <a:ext cx="952" cy="232"/>
                    <a:chOff x="0" y="0"/>
                    <a:chExt cx="952" cy="232"/>
                  </a:xfrm>
                </p:grpSpPr>
                <p:sp>
                  <p:nvSpPr>
                    <p:cNvPr id="264220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952" cy="227"/>
                    </a:xfrm>
                    <a:prstGeom prst="rect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buFont typeface="Arial" charset="0"/>
                        <a:buNone/>
                        <a:defRPr/>
                      </a:pPr>
                      <a:r>
                        <a:rPr lang="en-US" altLang="zh-CN">
                          <a:latin typeface="Times New Roman" pitchFamily="2" charset="0"/>
                          <a:ea typeface="宋体" charset="0"/>
                        </a:rPr>
                        <a:t>1    3     9</a:t>
                      </a:r>
                    </a:p>
                  </p:txBody>
                </p:sp>
                <p:sp>
                  <p:nvSpPr>
                    <p:cNvPr id="264221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8" y="5"/>
                      <a:ext cx="0" cy="227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264222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4" y="5"/>
                      <a:ext cx="0" cy="227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</p:grpSp>
              <p:grpSp>
                <p:nvGrpSpPr>
                  <p:cNvPr id="21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0" y="445"/>
                    <a:ext cx="952" cy="232"/>
                    <a:chOff x="0" y="0"/>
                    <a:chExt cx="952" cy="232"/>
                  </a:xfrm>
                </p:grpSpPr>
                <p:sp>
                  <p:nvSpPr>
                    <p:cNvPr id="264224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952" cy="227"/>
                    </a:xfrm>
                    <a:prstGeom prst="rect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buFont typeface="Arial" charset="0"/>
                        <a:buNone/>
                        <a:defRPr/>
                      </a:pPr>
                      <a:r>
                        <a:rPr lang="en-US" altLang="zh-CN">
                          <a:latin typeface="Times New Roman" pitchFamily="2" charset="0"/>
                          <a:ea typeface="宋体" charset="0"/>
                        </a:rPr>
                        <a:t>3    1    -3</a:t>
                      </a:r>
                    </a:p>
                  </p:txBody>
                </p:sp>
                <p:sp>
                  <p:nvSpPr>
                    <p:cNvPr id="264225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8" y="5"/>
                      <a:ext cx="0" cy="227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264226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4" y="5"/>
                      <a:ext cx="0" cy="227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</p:grpSp>
              <p:grpSp>
                <p:nvGrpSpPr>
                  <p:cNvPr id="22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0" y="668"/>
                    <a:ext cx="952" cy="232"/>
                    <a:chOff x="0" y="0"/>
                    <a:chExt cx="952" cy="232"/>
                  </a:xfrm>
                </p:grpSpPr>
                <p:sp>
                  <p:nvSpPr>
                    <p:cNvPr id="264228" name="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952" cy="227"/>
                    </a:xfrm>
                    <a:prstGeom prst="rect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buFont typeface="Arial" charset="0"/>
                        <a:buNone/>
                        <a:defRPr/>
                      </a:pPr>
                      <a:r>
                        <a:rPr lang="en-US" altLang="zh-CN">
                          <a:latin typeface="Times New Roman" pitchFamily="2" charset="0"/>
                          <a:ea typeface="宋体" charset="0"/>
                        </a:rPr>
                        <a:t>3    8     4</a:t>
                      </a:r>
                    </a:p>
                  </p:txBody>
                </p:sp>
                <p:sp>
                  <p:nvSpPr>
                    <p:cNvPr id="264229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8" y="5"/>
                      <a:ext cx="0" cy="227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264230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4" y="5"/>
                      <a:ext cx="0" cy="227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</p:grpSp>
              <p:grpSp>
                <p:nvGrpSpPr>
                  <p:cNvPr id="23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0" y="891"/>
                    <a:ext cx="952" cy="232"/>
                    <a:chOff x="0" y="0"/>
                    <a:chExt cx="952" cy="232"/>
                  </a:xfrm>
                </p:grpSpPr>
                <p:sp>
                  <p:nvSpPr>
                    <p:cNvPr id="264232" name="Rectangle 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952" cy="227"/>
                    </a:xfrm>
                    <a:prstGeom prst="rect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buFont typeface="Arial" charset="0"/>
                        <a:buNone/>
                        <a:defRPr/>
                      </a:pPr>
                      <a:r>
                        <a:rPr lang="en-US" altLang="zh-CN">
                          <a:latin typeface="Times New Roman" pitchFamily="2" charset="0"/>
                          <a:ea typeface="宋体" charset="0"/>
                        </a:rPr>
                        <a:t>4    3    24</a:t>
                      </a:r>
                    </a:p>
                  </p:txBody>
                </p:sp>
                <p:sp>
                  <p:nvSpPr>
                    <p:cNvPr id="264233" name="Line 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8" y="5"/>
                      <a:ext cx="0" cy="227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264234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4" y="5"/>
                      <a:ext cx="0" cy="227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</p:grpSp>
              <p:grpSp>
                <p:nvGrpSpPr>
                  <p:cNvPr id="24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0" y="1350"/>
                    <a:ext cx="952" cy="232"/>
                    <a:chOff x="0" y="0"/>
                    <a:chExt cx="952" cy="232"/>
                  </a:xfrm>
                </p:grpSpPr>
                <p:sp>
                  <p:nvSpPr>
                    <p:cNvPr id="264236" name="Rectangle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952" cy="227"/>
                    </a:xfrm>
                    <a:prstGeom prst="rect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buFont typeface="Arial" charset="0"/>
                        <a:buNone/>
                        <a:defRPr/>
                      </a:pPr>
                      <a:r>
                        <a:rPr lang="en-US" altLang="zh-CN">
                          <a:latin typeface="Times New Roman" pitchFamily="2" charset="0"/>
                          <a:ea typeface="宋体" charset="0"/>
                        </a:rPr>
                        <a:t>5    2   18</a:t>
                      </a:r>
                    </a:p>
                  </p:txBody>
                </p:sp>
                <p:sp>
                  <p:nvSpPr>
                    <p:cNvPr id="264237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8" y="5"/>
                      <a:ext cx="0" cy="227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264238" name="Line 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4" y="5"/>
                      <a:ext cx="0" cy="227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</p:grpSp>
              <p:grpSp>
                <p:nvGrpSpPr>
                  <p:cNvPr id="25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0" y="1573"/>
                    <a:ext cx="952" cy="232"/>
                    <a:chOff x="0" y="0"/>
                    <a:chExt cx="952" cy="232"/>
                  </a:xfrm>
                </p:grpSpPr>
                <p:sp>
                  <p:nvSpPr>
                    <p:cNvPr id="264240" name="Rectangle 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952" cy="227"/>
                    </a:xfrm>
                    <a:prstGeom prst="rect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buFont typeface="Arial" charset="0"/>
                        <a:buNone/>
                        <a:defRPr/>
                      </a:pPr>
                      <a:r>
                        <a:rPr lang="en-US" altLang="zh-CN">
                          <a:latin typeface="Times New Roman" pitchFamily="2" charset="0"/>
                          <a:ea typeface="宋体" charset="0"/>
                        </a:rPr>
                        <a:t>6    7    -7</a:t>
                      </a:r>
                    </a:p>
                  </p:txBody>
                </p:sp>
                <p:sp>
                  <p:nvSpPr>
                    <p:cNvPr id="264241" name="Line 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8" y="5"/>
                      <a:ext cx="0" cy="227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264242" name="Line 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4" y="5"/>
                      <a:ext cx="0" cy="227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</p:grpSp>
              <p:grpSp>
                <p:nvGrpSpPr>
                  <p:cNvPr id="26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0" y="1805"/>
                    <a:ext cx="952" cy="232"/>
                    <a:chOff x="0" y="0"/>
                    <a:chExt cx="952" cy="232"/>
                  </a:xfrm>
                </p:grpSpPr>
                <p:sp>
                  <p:nvSpPr>
                    <p:cNvPr id="264244" name="Rectangle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952" cy="227"/>
                    </a:xfrm>
                    <a:prstGeom prst="rect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buFont typeface="Arial" charset="0"/>
                        <a:buNone/>
                        <a:defRPr/>
                      </a:pPr>
                      <a:r>
                        <a:rPr lang="en-US" altLang="zh-CN">
                          <a:latin typeface="Times New Roman" pitchFamily="2" charset="0"/>
                          <a:ea typeface="宋体" charset="0"/>
                        </a:rPr>
                        <a:t>7    4    -6</a:t>
                      </a:r>
                    </a:p>
                  </p:txBody>
                </p:sp>
                <p:sp>
                  <p:nvSpPr>
                    <p:cNvPr id="264245" name="Line 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8" y="5"/>
                      <a:ext cx="0" cy="227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264246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4" y="5"/>
                      <a:ext cx="0" cy="227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</p:grpSp>
              <p:grpSp>
                <p:nvGrpSpPr>
                  <p:cNvPr id="27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0" y="1119"/>
                    <a:ext cx="952" cy="232"/>
                    <a:chOff x="0" y="0"/>
                    <a:chExt cx="952" cy="232"/>
                  </a:xfrm>
                </p:grpSpPr>
                <p:sp>
                  <p:nvSpPr>
                    <p:cNvPr id="264248" name="Rectangle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952" cy="227"/>
                    </a:xfrm>
                    <a:prstGeom prst="rect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buFont typeface="Arial" charset="0"/>
                        <a:buNone/>
                        <a:defRPr/>
                      </a:pPr>
                      <a:r>
                        <a:rPr lang="en-US" altLang="zh-CN">
                          <a:latin typeface="Times New Roman" pitchFamily="2" charset="0"/>
                          <a:ea typeface="宋体" charset="0"/>
                        </a:rPr>
                        <a:t>4    6     2</a:t>
                      </a:r>
                    </a:p>
                  </p:txBody>
                </p:sp>
                <p:sp>
                  <p:nvSpPr>
                    <p:cNvPr id="264249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8" y="5"/>
                      <a:ext cx="0" cy="227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264250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4" y="5"/>
                      <a:ext cx="0" cy="227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</p:grpSp>
            </p:grpSp>
          </p:grpSp>
          <p:sp>
            <p:nvSpPr>
              <p:cNvPr id="34874" name="Rectangle 59"/>
              <p:cNvSpPr>
                <a:spLocks noChangeArrowheads="1"/>
              </p:cNvSpPr>
              <p:nvPr/>
            </p:nvSpPr>
            <p:spPr bwMode="auto">
              <a:xfrm>
                <a:off x="0" y="3216"/>
                <a:ext cx="1999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 anchor="ctr"/>
              <a:lstStyle/>
              <a:p>
                <a:pPr algn="ctr" eaLnBrk="0" hangingPunct="0"/>
                <a:r>
                  <a:rPr lang="en-US" altLang="zh-CN" sz="2000" b="1" dirty="0"/>
                  <a:t>(a</a:t>
                </a:r>
                <a:r>
                  <a:rPr lang="en-US" altLang="zh-CN" sz="2000" b="1" dirty="0">
                    <a:latin typeface="楷体" pitchFamily="49" charset="-122"/>
                    <a:ea typeface="楷体" pitchFamily="49" charset="-122"/>
                  </a:rPr>
                  <a:t>)</a:t>
                </a:r>
                <a:r>
                  <a:rPr lang="zh-CN" altLang="en-US" sz="2000" b="1" dirty="0">
                    <a:latin typeface="楷体" pitchFamily="49" charset="-122"/>
                    <a:ea typeface="楷体" pitchFamily="49" charset="-122"/>
                  </a:rPr>
                  <a:t>原矩阵的三元组表</a:t>
                </a:r>
              </a:p>
            </p:txBody>
          </p:sp>
        </p:grpSp>
        <p:grpSp>
          <p:nvGrpSpPr>
            <p:cNvPr id="28" name="Group 60"/>
            <p:cNvGrpSpPr>
              <a:grpSpLocks/>
            </p:cNvGrpSpPr>
            <p:nvPr/>
          </p:nvGrpSpPr>
          <p:grpSpPr bwMode="auto">
            <a:xfrm>
              <a:off x="2223" y="0"/>
              <a:ext cx="1847" cy="3456"/>
              <a:chOff x="0" y="0"/>
              <a:chExt cx="1847" cy="3456"/>
            </a:xfrm>
          </p:grpSpPr>
          <p:grpSp>
            <p:nvGrpSpPr>
              <p:cNvPr id="29" name="Group 61"/>
              <p:cNvGrpSpPr>
                <a:grpSpLocks/>
              </p:cNvGrpSpPr>
              <p:nvPr/>
            </p:nvGrpSpPr>
            <p:grpSpPr bwMode="auto">
              <a:xfrm>
                <a:off x="359" y="0"/>
                <a:ext cx="1488" cy="3177"/>
                <a:chOff x="0" y="0"/>
                <a:chExt cx="1488" cy="3177"/>
              </a:xfrm>
            </p:grpSpPr>
            <p:grpSp>
              <p:nvGrpSpPr>
                <p:cNvPr id="30" name="Group 62"/>
                <p:cNvGrpSpPr>
                  <a:grpSpLocks/>
                </p:cNvGrpSpPr>
                <p:nvPr/>
              </p:nvGrpSpPr>
              <p:grpSpPr bwMode="auto">
                <a:xfrm>
                  <a:off x="0" y="63"/>
                  <a:ext cx="317" cy="675"/>
                  <a:chOff x="0" y="0"/>
                  <a:chExt cx="317" cy="675"/>
                </a:xfrm>
              </p:grpSpPr>
              <p:sp>
                <p:nvSpPr>
                  <p:cNvPr id="264255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17" cy="227"/>
                  </a:xfrm>
                  <a:prstGeom prst="rect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>
                      <a:buFont typeface="Arial" charset="0"/>
                      <a:buNone/>
                      <a:defRPr/>
                    </a:pPr>
                    <a:r>
                      <a:rPr lang="en-US" altLang="zh-CN">
                        <a:latin typeface="Times New Roman" pitchFamily="2" charset="0"/>
                        <a:ea typeface="宋体" charset="0"/>
                      </a:rPr>
                      <a:t>8</a:t>
                    </a:r>
                  </a:p>
                </p:txBody>
              </p:sp>
              <p:sp>
                <p:nvSpPr>
                  <p:cNvPr id="264256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48"/>
                    <a:ext cx="317" cy="227"/>
                  </a:xfrm>
                  <a:prstGeom prst="rect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>
                      <a:buFont typeface="Arial" charset="0"/>
                      <a:buNone/>
                      <a:defRPr/>
                    </a:pPr>
                    <a:r>
                      <a:rPr lang="en-US" altLang="zh-CN">
                        <a:latin typeface="Times New Roman" pitchFamily="2" charset="0"/>
                        <a:ea typeface="宋体" charset="0"/>
                      </a:rPr>
                      <a:t>9</a:t>
                    </a:r>
                  </a:p>
                </p:txBody>
              </p:sp>
              <p:sp>
                <p:nvSpPr>
                  <p:cNvPr id="264257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22"/>
                    <a:ext cx="317" cy="227"/>
                  </a:xfrm>
                  <a:prstGeom prst="rect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>
                      <a:buFont typeface="Arial" charset="0"/>
                      <a:buNone/>
                      <a:defRPr/>
                    </a:pPr>
                    <a:r>
                      <a:rPr lang="en-US" altLang="zh-CN">
                        <a:latin typeface="Times New Roman" pitchFamily="2" charset="0"/>
                        <a:ea typeface="宋体" charset="0"/>
                      </a:rPr>
                      <a:t>7</a:t>
                    </a:r>
                  </a:p>
                </p:txBody>
              </p:sp>
            </p:grpSp>
            <p:sp>
              <p:nvSpPr>
                <p:cNvPr id="4" name="Rectangle 66"/>
                <p:cNvSpPr>
                  <a:spLocks noChangeArrowheads="1"/>
                </p:cNvSpPr>
                <p:nvPr/>
              </p:nvSpPr>
              <p:spPr bwMode="auto">
                <a:xfrm>
                  <a:off x="445" y="0"/>
                  <a:ext cx="680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 b="1" dirty="0" err="1">
                      <a:latin typeface="Times New Roman" pitchFamily="2" charset="0"/>
                      <a:ea typeface="宋体" charset="0"/>
                    </a:rPr>
                    <a:t>rn</a:t>
                  </a:r>
                  <a:r>
                    <a:rPr lang="zh-CN" altLang="en-US" b="1" dirty="0">
                      <a:latin typeface="楷体" pitchFamily="49" charset="-122"/>
                      <a:ea typeface="楷体" pitchFamily="49" charset="-122"/>
                    </a:rPr>
                    <a:t>行数</a:t>
                  </a:r>
                </a:p>
              </p:txBody>
            </p:sp>
            <p:sp>
              <p:nvSpPr>
                <p:cNvPr id="5" name="Rectangle 67"/>
                <p:cNvSpPr>
                  <a:spLocks noChangeArrowheads="1"/>
                </p:cNvSpPr>
                <p:nvPr/>
              </p:nvSpPr>
              <p:spPr bwMode="auto">
                <a:xfrm>
                  <a:off x="437" y="255"/>
                  <a:ext cx="680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 b="1" dirty="0" err="1">
                      <a:latin typeface="Times New Roman" pitchFamily="2" charset="0"/>
                      <a:ea typeface="宋体" charset="0"/>
                    </a:rPr>
                    <a:t>cn</a:t>
                  </a:r>
                  <a:r>
                    <a:rPr lang="zh-CN" altLang="en-US" b="1" dirty="0">
                      <a:latin typeface="楷体" pitchFamily="49" charset="-122"/>
                      <a:ea typeface="楷体" pitchFamily="49" charset="-122"/>
                    </a:rPr>
                    <a:t>列数</a:t>
                  </a:r>
                </a:p>
              </p:txBody>
            </p:sp>
            <p:sp>
              <p:nvSpPr>
                <p:cNvPr id="6" name="Rectangle 68"/>
                <p:cNvSpPr>
                  <a:spLocks noChangeArrowheads="1"/>
                </p:cNvSpPr>
                <p:nvPr/>
              </p:nvSpPr>
              <p:spPr bwMode="auto">
                <a:xfrm>
                  <a:off x="445" y="508"/>
                  <a:ext cx="104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 b="1" dirty="0" err="1">
                      <a:latin typeface="Times New Roman" pitchFamily="2" charset="0"/>
                      <a:ea typeface="宋体" charset="0"/>
                    </a:rPr>
                    <a:t>tn</a:t>
                  </a:r>
                  <a:r>
                    <a:rPr lang="zh-CN" altLang="en-US" b="1" dirty="0">
                      <a:latin typeface="楷体" pitchFamily="49" charset="-122"/>
                      <a:ea typeface="楷体" pitchFamily="49" charset="-122"/>
                    </a:rPr>
                    <a:t>元素个数</a:t>
                  </a:r>
                </a:p>
              </p:txBody>
            </p:sp>
            <p:grpSp>
              <p:nvGrpSpPr>
                <p:cNvPr id="31" name="Group 69"/>
                <p:cNvGrpSpPr>
                  <a:grpSpLocks/>
                </p:cNvGrpSpPr>
                <p:nvPr/>
              </p:nvGrpSpPr>
              <p:grpSpPr bwMode="auto">
                <a:xfrm>
                  <a:off x="16" y="2758"/>
                  <a:ext cx="227" cy="419"/>
                  <a:chOff x="0" y="0"/>
                  <a:chExt cx="227" cy="419"/>
                </a:xfrm>
              </p:grpSpPr>
              <p:sp>
                <p:nvSpPr>
                  <p:cNvPr id="8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92"/>
                    <a:ext cx="227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>
                      <a:buFont typeface="Arial" charset="0"/>
                      <a:buNone/>
                      <a:defRPr/>
                    </a:pPr>
                    <a:r>
                      <a:rPr lang="en-US" altLang="zh-CN">
                        <a:latin typeface="Times New Roman" pitchFamily="2" charset="0"/>
                        <a:ea typeface="宋体" charset="0"/>
                      </a:rPr>
                      <a:t>row</a:t>
                    </a:r>
                  </a:p>
                </p:txBody>
              </p:sp>
              <p:sp>
                <p:nvSpPr>
                  <p:cNvPr id="9" name="Line 7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5" y="0"/>
                    <a:ext cx="0" cy="181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tx1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Times New Roman" pitchFamily="2" charset="0"/>
                      <a:ea typeface="宋体" charset="0"/>
                    </a:endParaRPr>
                  </a:p>
                </p:txBody>
              </p:sp>
            </p:grpSp>
            <p:grpSp>
              <p:nvGrpSpPr>
                <p:cNvPr id="34816" name="Group 72"/>
                <p:cNvGrpSpPr>
                  <a:grpSpLocks/>
                </p:cNvGrpSpPr>
                <p:nvPr/>
              </p:nvGrpSpPr>
              <p:grpSpPr bwMode="auto">
                <a:xfrm>
                  <a:off x="382" y="2746"/>
                  <a:ext cx="227" cy="419"/>
                  <a:chOff x="0" y="0"/>
                  <a:chExt cx="227" cy="419"/>
                </a:xfrm>
              </p:grpSpPr>
              <p:sp>
                <p:nvSpPr>
                  <p:cNvPr id="11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92"/>
                    <a:ext cx="227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>
                      <a:buFont typeface="Arial" charset="0"/>
                      <a:buNone/>
                      <a:defRPr/>
                    </a:pPr>
                    <a:r>
                      <a:rPr lang="en-US" altLang="zh-CN">
                        <a:latin typeface="Times New Roman" pitchFamily="2" charset="0"/>
                        <a:ea typeface="宋体" charset="0"/>
                      </a:rPr>
                      <a:t>col</a:t>
                    </a:r>
                  </a:p>
                </p:txBody>
              </p:sp>
              <p:sp>
                <p:nvSpPr>
                  <p:cNvPr id="12" name="Line 7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5" y="0"/>
                    <a:ext cx="0" cy="181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tx1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Times New Roman" pitchFamily="2" charset="0"/>
                      <a:ea typeface="宋体" charset="0"/>
                    </a:endParaRPr>
                  </a:p>
                </p:txBody>
              </p:sp>
            </p:grpSp>
            <p:grpSp>
              <p:nvGrpSpPr>
                <p:cNvPr id="34817" name="Group 75"/>
                <p:cNvGrpSpPr>
                  <a:grpSpLocks/>
                </p:cNvGrpSpPr>
                <p:nvPr/>
              </p:nvGrpSpPr>
              <p:grpSpPr bwMode="auto">
                <a:xfrm>
                  <a:off x="772" y="2737"/>
                  <a:ext cx="227" cy="419"/>
                  <a:chOff x="0" y="0"/>
                  <a:chExt cx="227" cy="419"/>
                </a:xfrm>
              </p:grpSpPr>
              <p:sp>
                <p:nvSpPr>
                  <p:cNvPr id="13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92"/>
                    <a:ext cx="227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>
                      <a:buFont typeface="Arial" charset="0"/>
                      <a:buNone/>
                      <a:defRPr/>
                    </a:pPr>
                    <a:r>
                      <a:rPr lang="en-US" altLang="zh-CN">
                        <a:latin typeface="Times New Roman" pitchFamily="2" charset="0"/>
                        <a:ea typeface="宋体" charset="0"/>
                      </a:rPr>
                      <a:t>value</a:t>
                    </a:r>
                  </a:p>
                </p:txBody>
              </p:sp>
              <p:sp>
                <p:nvSpPr>
                  <p:cNvPr id="14" name="Line 7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5" y="0"/>
                    <a:ext cx="0" cy="181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tx1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Times New Roman" pitchFamily="2" charset="0"/>
                      <a:ea typeface="宋体" charset="0"/>
                    </a:endParaRPr>
                  </a:p>
                </p:txBody>
              </p:sp>
            </p:grpSp>
            <p:grpSp>
              <p:nvGrpSpPr>
                <p:cNvPr id="34819" name="Group 78"/>
                <p:cNvGrpSpPr>
                  <a:grpSpLocks/>
                </p:cNvGrpSpPr>
                <p:nvPr/>
              </p:nvGrpSpPr>
              <p:grpSpPr bwMode="auto">
                <a:xfrm>
                  <a:off x="0" y="735"/>
                  <a:ext cx="952" cy="2015"/>
                  <a:chOff x="0" y="0"/>
                  <a:chExt cx="952" cy="2015"/>
                </a:xfrm>
              </p:grpSpPr>
              <p:grpSp>
                <p:nvGrpSpPr>
                  <p:cNvPr id="34820" name="Group 79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952" cy="232"/>
                    <a:chOff x="0" y="0"/>
                    <a:chExt cx="952" cy="232"/>
                  </a:xfrm>
                </p:grpSpPr>
                <p:sp>
                  <p:nvSpPr>
                    <p:cNvPr id="264272" name="Rectangle 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952" cy="227"/>
                    </a:xfrm>
                    <a:prstGeom prst="rect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buFont typeface="Arial" charset="0"/>
                        <a:buNone/>
                        <a:defRPr/>
                      </a:pPr>
                      <a:r>
                        <a:rPr lang="en-US" altLang="zh-CN">
                          <a:latin typeface="Times New Roman" pitchFamily="2" charset="0"/>
                          <a:ea typeface="宋体" charset="0"/>
                        </a:rPr>
                        <a:t>1    3    -3</a:t>
                      </a:r>
                    </a:p>
                  </p:txBody>
                </p:sp>
                <p:sp>
                  <p:nvSpPr>
                    <p:cNvPr id="264273" name="Line 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8" y="5"/>
                      <a:ext cx="0" cy="227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264274" name="Line 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4" y="5"/>
                      <a:ext cx="0" cy="227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</p:grpSp>
              <p:grpSp>
                <p:nvGrpSpPr>
                  <p:cNvPr id="34821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0" y="222"/>
                    <a:ext cx="952" cy="232"/>
                    <a:chOff x="0" y="0"/>
                    <a:chExt cx="952" cy="232"/>
                  </a:xfrm>
                </p:grpSpPr>
                <p:sp>
                  <p:nvSpPr>
                    <p:cNvPr id="264276" name="Rectangl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952" cy="227"/>
                    </a:xfrm>
                    <a:prstGeom prst="rect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buFont typeface="Arial" charset="0"/>
                        <a:buNone/>
                        <a:defRPr/>
                      </a:pPr>
                      <a:r>
                        <a:rPr lang="en-US" altLang="zh-CN">
                          <a:latin typeface="Times New Roman" pitchFamily="2" charset="0"/>
                          <a:ea typeface="宋体" charset="0"/>
                        </a:rPr>
                        <a:t>2    1    12</a:t>
                      </a:r>
                    </a:p>
                  </p:txBody>
                </p:sp>
                <p:sp>
                  <p:nvSpPr>
                    <p:cNvPr id="264277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8" y="5"/>
                      <a:ext cx="0" cy="227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264278" name="Line 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4" y="5"/>
                      <a:ext cx="0" cy="227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</p:grpSp>
              <p:grpSp>
                <p:nvGrpSpPr>
                  <p:cNvPr id="34822" name="Group 87"/>
                  <p:cNvGrpSpPr>
                    <a:grpSpLocks/>
                  </p:cNvGrpSpPr>
                  <p:nvPr/>
                </p:nvGrpSpPr>
                <p:grpSpPr bwMode="auto">
                  <a:xfrm>
                    <a:off x="0" y="445"/>
                    <a:ext cx="952" cy="232"/>
                    <a:chOff x="0" y="0"/>
                    <a:chExt cx="952" cy="232"/>
                  </a:xfrm>
                </p:grpSpPr>
                <p:sp>
                  <p:nvSpPr>
                    <p:cNvPr id="264280" name="Rectangle 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952" cy="227"/>
                    </a:xfrm>
                    <a:prstGeom prst="rect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buFont typeface="Arial" charset="0"/>
                        <a:buNone/>
                        <a:defRPr/>
                      </a:pPr>
                      <a:r>
                        <a:rPr lang="en-US" altLang="zh-CN">
                          <a:latin typeface="Times New Roman" pitchFamily="2" charset="0"/>
                          <a:ea typeface="宋体" charset="0"/>
                        </a:rPr>
                        <a:t>2    5    18</a:t>
                      </a:r>
                    </a:p>
                  </p:txBody>
                </p:sp>
                <p:sp>
                  <p:nvSpPr>
                    <p:cNvPr id="264281" name="Line 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8" y="5"/>
                      <a:ext cx="0" cy="227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264282" name="Line 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4" y="5"/>
                      <a:ext cx="0" cy="227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</p:grpSp>
              <p:grpSp>
                <p:nvGrpSpPr>
                  <p:cNvPr id="34823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0" y="668"/>
                    <a:ext cx="952" cy="232"/>
                    <a:chOff x="0" y="0"/>
                    <a:chExt cx="952" cy="232"/>
                  </a:xfrm>
                </p:grpSpPr>
                <p:sp>
                  <p:nvSpPr>
                    <p:cNvPr id="264284" name="Rectangle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952" cy="227"/>
                    </a:xfrm>
                    <a:prstGeom prst="rect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buFont typeface="Arial" charset="0"/>
                        <a:buNone/>
                        <a:defRPr/>
                      </a:pPr>
                      <a:r>
                        <a:rPr lang="en-US" altLang="zh-CN">
                          <a:latin typeface="Times New Roman" pitchFamily="2" charset="0"/>
                          <a:ea typeface="宋体" charset="0"/>
                        </a:rPr>
                        <a:t>3    1     9</a:t>
                      </a:r>
                    </a:p>
                  </p:txBody>
                </p:sp>
                <p:sp>
                  <p:nvSpPr>
                    <p:cNvPr id="264285" name="Line 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8" y="5"/>
                      <a:ext cx="0" cy="227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264286" name="Line 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4" y="5"/>
                      <a:ext cx="0" cy="227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</p:grpSp>
              <p:grpSp>
                <p:nvGrpSpPr>
                  <p:cNvPr id="34824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0" y="891"/>
                    <a:ext cx="952" cy="232"/>
                    <a:chOff x="0" y="0"/>
                    <a:chExt cx="952" cy="232"/>
                  </a:xfrm>
                </p:grpSpPr>
                <p:sp>
                  <p:nvSpPr>
                    <p:cNvPr id="264288" name="Rectangle 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952" cy="227"/>
                    </a:xfrm>
                    <a:prstGeom prst="rect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buFont typeface="Arial" charset="0"/>
                        <a:buNone/>
                        <a:defRPr/>
                      </a:pPr>
                      <a:r>
                        <a:rPr lang="en-US" altLang="zh-CN">
                          <a:latin typeface="Times New Roman" pitchFamily="2" charset="0"/>
                          <a:ea typeface="宋体" charset="0"/>
                        </a:rPr>
                        <a:t>3    4    24</a:t>
                      </a:r>
                    </a:p>
                  </p:txBody>
                </p:sp>
                <p:sp>
                  <p:nvSpPr>
                    <p:cNvPr id="264289" name="Line 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8" y="5"/>
                      <a:ext cx="0" cy="227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264290" name="Line 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4" y="5"/>
                      <a:ext cx="0" cy="227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</p:grpSp>
              <p:grpSp>
                <p:nvGrpSpPr>
                  <p:cNvPr id="34825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0" y="1114"/>
                    <a:ext cx="952" cy="232"/>
                    <a:chOff x="0" y="0"/>
                    <a:chExt cx="952" cy="232"/>
                  </a:xfrm>
                </p:grpSpPr>
                <p:sp>
                  <p:nvSpPr>
                    <p:cNvPr id="264292" name="Rectangle 1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952" cy="227"/>
                    </a:xfrm>
                    <a:prstGeom prst="rect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buFont typeface="Arial" charset="0"/>
                        <a:buNone/>
                        <a:defRPr/>
                      </a:pPr>
                      <a:r>
                        <a:rPr lang="en-US" altLang="zh-CN">
                          <a:latin typeface="Times New Roman" pitchFamily="2" charset="0"/>
                          <a:ea typeface="宋体" charset="0"/>
                        </a:rPr>
                        <a:t>4    7    -6</a:t>
                      </a:r>
                    </a:p>
                  </p:txBody>
                </p:sp>
                <p:sp>
                  <p:nvSpPr>
                    <p:cNvPr id="264293" name="Line 1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8" y="5"/>
                      <a:ext cx="0" cy="227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264294" name="Line 1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4" y="5"/>
                      <a:ext cx="0" cy="227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</p:grpSp>
              <p:grpSp>
                <p:nvGrpSpPr>
                  <p:cNvPr id="34826" name="Group 103"/>
                  <p:cNvGrpSpPr>
                    <a:grpSpLocks/>
                  </p:cNvGrpSpPr>
                  <p:nvPr/>
                </p:nvGrpSpPr>
                <p:grpSpPr bwMode="auto">
                  <a:xfrm>
                    <a:off x="0" y="1560"/>
                    <a:ext cx="952" cy="232"/>
                    <a:chOff x="0" y="0"/>
                    <a:chExt cx="952" cy="232"/>
                  </a:xfrm>
                </p:grpSpPr>
                <p:sp>
                  <p:nvSpPr>
                    <p:cNvPr id="264296" name="Rectangle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952" cy="227"/>
                    </a:xfrm>
                    <a:prstGeom prst="rect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buFont typeface="Arial" charset="0"/>
                        <a:buNone/>
                        <a:defRPr/>
                      </a:pPr>
                      <a:r>
                        <a:rPr lang="en-US" altLang="zh-CN">
                          <a:latin typeface="Times New Roman" pitchFamily="2" charset="0"/>
                          <a:ea typeface="宋体" charset="0"/>
                        </a:rPr>
                        <a:t>7    6    -7</a:t>
                      </a:r>
                    </a:p>
                  </p:txBody>
                </p:sp>
                <p:sp>
                  <p:nvSpPr>
                    <p:cNvPr id="264297" name="Line 1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8" y="5"/>
                      <a:ext cx="0" cy="227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264298" name="Line 1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4" y="5"/>
                      <a:ext cx="0" cy="227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</p:grpSp>
              <p:grpSp>
                <p:nvGrpSpPr>
                  <p:cNvPr id="34827" name="Group 107"/>
                  <p:cNvGrpSpPr>
                    <a:grpSpLocks/>
                  </p:cNvGrpSpPr>
                  <p:nvPr/>
                </p:nvGrpSpPr>
                <p:grpSpPr bwMode="auto">
                  <a:xfrm>
                    <a:off x="0" y="1783"/>
                    <a:ext cx="952" cy="232"/>
                    <a:chOff x="0" y="0"/>
                    <a:chExt cx="952" cy="232"/>
                  </a:xfrm>
                </p:grpSpPr>
                <p:sp>
                  <p:nvSpPr>
                    <p:cNvPr id="264300" name="Rectangl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952" cy="227"/>
                    </a:xfrm>
                    <a:prstGeom prst="rect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buFont typeface="Arial" charset="0"/>
                        <a:buNone/>
                        <a:defRPr/>
                      </a:pPr>
                      <a:r>
                        <a:rPr lang="en-US" altLang="zh-CN">
                          <a:latin typeface="Times New Roman" pitchFamily="2" charset="0"/>
                          <a:ea typeface="宋体" charset="0"/>
                        </a:rPr>
                        <a:t>8    2     4</a:t>
                      </a:r>
                    </a:p>
                  </p:txBody>
                </p:sp>
                <p:sp>
                  <p:nvSpPr>
                    <p:cNvPr id="264301" name="Line 10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8" y="5"/>
                      <a:ext cx="0" cy="227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264302" name="Line 1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4" y="5"/>
                      <a:ext cx="0" cy="227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</p:grpSp>
              <p:grpSp>
                <p:nvGrpSpPr>
                  <p:cNvPr id="34828" name="Group 111"/>
                  <p:cNvGrpSpPr>
                    <a:grpSpLocks/>
                  </p:cNvGrpSpPr>
                  <p:nvPr/>
                </p:nvGrpSpPr>
                <p:grpSpPr bwMode="auto">
                  <a:xfrm>
                    <a:off x="0" y="1338"/>
                    <a:ext cx="952" cy="232"/>
                    <a:chOff x="0" y="0"/>
                    <a:chExt cx="952" cy="232"/>
                  </a:xfrm>
                </p:grpSpPr>
                <p:sp>
                  <p:nvSpPr>
                    <p:cNvPr id="264304" name="Rectangle 1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952" cy="227"/>
                    </a:xfrm>
                    <a:prstGeom prst="rect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buFont typeface="Arial" charset="0"/>
                        <a:buNone/>
                        <a:defRPr/>
                      </a:pPr>
                      <a:r>
                        <a:rPr lang="en-US" altLang="zh-CN">
                          <a:latin typeface="Times New Roman" pitchFamily="2" charset="0"/>
                          <a:ea typeface="宋体" charset="0"/>
                        </a:rPr>
                        <a:t>6    4     2</a:t>
                      </a:r>
                    </a:p>
                  </p:txBody>
                </p:sp>
                <p:sp>
                  <p:nvSpPr>
                    <p:cNvPr id="264305" name="Line 1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8" y="5"/>
                      <a:ext cx="0" cy="227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264306" name="Line 1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4" y="5"/>
                      <a:ext cx="0" cy="227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</p:grpSp>
            </p:grpSp>
          </p:grpSp>
          <p:sp>
            <p:nvSpPr>
              <p:cNvPr id="34930" name="Rectangle 115"/>
              <p:cNvSpPr>
                <a:spLocks noChangeArrowheads="1"/>
              </p:cNvSpPr>
              <p:nvPr/>
            </p:nvSpPr>
            <p:spPr bwMode="auto">
              <a:xfrm>
                <a:off x="0" y="3216"/>
                <a:ext cx="1824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 anchor="ctr"/>
              <a:lstStyle/>
              <a:p>
                <a:pPr algn="ctr" eaLnBrk="0" hangingPunct="0"/>
                <a:r>
                  <a:rPr lang="en-US" altLang="zh-CN" sz="2000" b="1" dirty="0"/>
                  <a:t>(b)</a:t>
                </a:r>
                <a:r>
                  <a:rPr lang="zh-CN" altLang="en-US" sz="2000" b="1" dirty="0">
                    <a:latin typeface="楷体" pitchFamily="49" charset="-122"/>
                    <a:ea typeface="楷体" pitchFamily="49" charset="-122"/>
                  </a:rPr>
                  <a:t>转置矩阵的三元组表</a:t>
                </a:r>
              </a:p>
            </p:txBody>
          </p:sp>
        </p:grpSp>
      </p:grpSp>
      <p:sp>
        <p:nvSpPr>
          <p:cNvPr id="116" name="灯片编号占位符 1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192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ChangeArrowheads="1"/>
          </p:cNvSpPr>
          <p:nvPr/>
        </p:nvSpPr>
        <p:spPr bwMode="auto">
          <a:xfrm>
            <a:off x="0" y="714356"/>
            <a:ext cx="8785225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 b="1" dirty="0"/>
              <a:t>        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矩阵的运算包括矩阵的</a:t>
            </a:r>
            <a:r>
              <a:rPr lang="zh-CN" altLang="en-US" sz="2800" b="1" u="sng" dirty="0">
                <a:latin typeface="楷体" pitchFamily="49" charset="-122"/>
                <a:ea typeface="楷体" pitchFamily="49" charset="-122"/>
              </a:rPr>
              <a:t>转置、矩阵求逆、矩阵的加减、矩阵的乘除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等。在此，先讨论在这种压缩存储结构下的求矩阵的转置的运算。</a:t>
            </a:r>
          </a:p>
          <a:p>
            <a:pPr>
              <a:lnSpc>
                <a:spcPct val="110000"/>
              </a:lnSpc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     一个</a:t>
            </a:r>
            <a:r>
              <a:rPr lang="en-US" altLang="zh-CN" sz="2800" b="1" dirty="0" err="1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sz="2800" b="1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</a:t>
            </a:r>
            <a:r>
              <a:rPr lang="en-US" altLang="zh-CN" sz="2800" b="1" dirty="0" err="1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的矩阵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，它的转置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是一个</a:t>
            </a:r>
            <a:r>
              <a:rPr lang="en-US" altLang="zh-CN" sz="2800" b="1" dirty="0" err="1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800" b="1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</a:t>
            </a:r>
            <a:r>
              <a:rPr lang="en-US" altLang="zh-CN" sz="2800" b="1" dirty="0" err="1">
                <a:latin typeface="楷体" pitchFamily="49" charset="-122"/>
                <a:ea typeface="楷体" pitchFamily="49" charset="-122"/>
              </a:rPr>
              <a:t>m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的矩阵，且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b[</a:t>
            </a:r>
            <a:r>
              <a:rPr lang="en-US" altLang="zh-CN" sz="2800" b="1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][j]=a[j][</a:t>
            </a:r>
            <a:r>
              <a:rPr lang="en-US" altLang="zh-CN" sz="2800" b="1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]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0≦i≦n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0≦j≦m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，即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的行是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的列，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的列是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的行。</a:t>
            </a:r>
          </a:p>
          <a:p>
            <a:pPr>
              <a:lnSpc>
                <a:spcPct val="110000"/>
              </a:lnSpc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    设稀疏矩阵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2800" b="1" dirty="0">
                <a:solidFill>
                  <a:schemeClr val="folHlink"/>
                </a:solidFill>
                <a:latin typeface="楷体" pitchFamily="49" charset="-122"/>
                <a:ea typeface="楷体" pitchFamily="49" charset="-122"/>
              </a:rPr>
              <a:t>按行优先顺序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压缩存储在三元组表</a:t>
            </a:r>
            <a:r>
              <a:rPr lang="en-US" altLang="zh-CN" sz="2800" b="1" dirty="0" err="1">
                <a:latin typeface="楷体" pitchFamily="49" charset="-122"/>
                <a:ea typeface="楷体" pitchFamily="49" charset="-122"/>
              </a:rPr>
              <a:t>a.data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中，若仅仅是简单地交换</a:t>
            </a:r>
            <a:r>
              <a:rPr lang="en-US" altLang="zh-CN" sz="2800" b="1" dirty="0" err="1">
                <a:latin typeface="楷体" pitchFamily="49" charset="-122"/>
                <a:ea typeface="楷体" pitchFamily="49" charset="-122"/>
              </a:rPr>
              <a:t>a.data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中</a:t>
            </a:r>
            <a:r>
              <a:rPr lang="en-US" altLang="zh-CN" sz="2800" b="1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j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的内容，得到三元组表</a:t>
            </a:r>
            <a:r>
              <a:rPr lang="en-US" altLang="zh-CN" sz="2800" b="1" dirty="0" err="1">
                <a:latin typeface="楷体" pitchFamily="49" charset="-122"/>
                <a:ea typeface="楷体" pitchFamily="49" charset="-122"/>
              </a:rPr>
              <a:t>b.data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800" b="1" dirty="0" err="1">
                <a:latin typeface="楷体" pitchFamily="49" charset="-122"/>
                <a:ea typeface="楷体" pitchFamily="49" charset="-122"/>
              </a:rPr>
              <a:t>b.data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将是一个</a:t>
            </a:r>
            <a:r>
              <a:rPr lang="zh-CN" altLang="en-US" sz="2800" b="1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按列优先顺序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存储的稀疏矩阵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，要得到按行优先顺序存储的</a:t>
            </a:r>
            <a:r>
              <a:rPr lang="en-US" altLang="zh-CN" sz="2800" b="1" dirty="0" err="1">
                <a:latin typeface="楷体" pitchFamily="49" charset="-122"/>
                <a:ea typeface="楷体" pitchFamily="49" charset="-122"/>
              </a:rPr>
              <a:t>b.data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，就必须重新排列三元组表</a:t>
            </a:r>
            <a:r>
              <a:rPr lang="en-US" altLang="zh-CN" sz="2800" b="1" dirty="0" err="1">
                <a:latin typeface="楷体" pitchFamily="49" charset="-122"/>
                <a:ea typeface="楷体" pitchFamily="49" charset="-122"/>
              </a:rPr>
              <a:t>b.data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中元素的顺序。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193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/>
          </p:nvPr>
        </p:nvSpPr>
        <p:spPr>
          <a:xfrm>
            <a:off x="147638" y="928670"/>
            <a:ext cx="8816975" cy="5308618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/>
              <a:t> </a:t>
            </a:r>
            <a:r>
              <a:rPr lang="zh-CN" altLang="en-US" b="1" dirty="0">
                <a:latin typeface="楷体" pitchFamily="49" charset="-122"/>
              </a:rPr>
              <a:t>求转置矩阵的基本算法思想是：</a:t>
            </a:r>
          </a:p>
          <a:p>
            <a:pPr marL="53340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chemeClr val="folHlink"/>
                </a:solidFill>
                <a:latin typeface="楷体" pitchFamily="49" charset="-122"/>
                <a:ea typeface="楷体" pitchFamily="49" charset="-122"/>
              </a:rPr>
              <a:t>①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 将矩阵的行、列下标值交换。即将三元组表中的行、列位置值</a:t>
            </a:r>
            <a:r>
              <a:rPr lang="en-US" altLang="zh-CN" b="1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j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相互交换；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 </a:t>
            </a:r>
          </a:p>
          <a:p>
            <a:pPr marL="53340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chemeClr val="folHlink"/>
                </a:solidFill>
                <a:latin typeface="楷体" pitchFamily="49" charset="-122"/>
                <a:ea typeface="楷体" pitchFamily="49" charset="-122"/>
              </a:rPr>
              <a:t>②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重排三元组表中元素的顺序。即交换后仍然是</a:t>
            </a:r>
            <a:r>
              <a:rPr lang="zh-CN" altLang="en-US" b="1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按行优先顺序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排序的。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endParaRPr lang="en-US" altLang="zh-CN" b="1" dirty="0">
              <a:solidFill>
                <a:schemeClr val="folHlink"/>
              </a:solidFill>
              <a:latin typeface="楷体" pitchFamily="49" charset="-122"/>
            </a:endParaRP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chemeClr val="folHlink"/>
                </a:solidFill>
                <a:latin typeface="楷体" pitchFamily="49" charset="-122"/>
              </a:rPr>
              <a:t>算法思想</a:t>
            </a:r>
            <a:r>
              <a:rPr lang="zh-CN" altLang="en-US" b="1" dirty="0">
                <a:latin typeface="楷体" pitchFamily="49" charset="-122"/>
              </a:rPr>
              <a:t>：</a:t>
            </a:r>
            <a:r>
              <a:rPr lang="zh-CN" altLang="en-US" sz="2800" b="1" dirty="0">
                <a:latin typeface="楷体" pitchFamily="49" charset="-122"/>
              </a:rPr>
              <a:t>按稀疏矩阵</a:t>
            </a:r>
            <a:r>
              <a:rPr lang="en-US" altLang="zh-CN" sz="2800" b="1" dirty="0">
                <a:latin typeface="楷体" pitchFamily="49" charset="-122"/>
              </a:rPr>
              <a:t>A</a:t>
            </a:r>
            <a:r>
              <a:rPr lang="zh-CN" altLang="en-US" sz="2800" b="1" dirty="0">
                <a:latin typeface="楷体" pitchFamily="49" charset="-122"/>
              </a:rPr>
              <a:t>的三元组表</a:t>
            </a:r>
            <a:r>
              <a:rPr lang="en-US" altLang="zh-CN" sz="2800" b="1" dirty="0" err="1">
                <a:latin typeface="楷体" pitchFamily="49" charset="-122"/>
              </a:rPr>
              <a:t>a.data</a:t>
            </a:r>
            <a:r>
              <a:rPr lang="zh-CN" altLang="en-US" sz="2800" b="1" dirty="0">
                <a:latin typeface="楷体" pitchFamily="49" charset="-122"/>
              </a:rPr>
              <a:t>中的</a:t>
            </a:r>
            <a:r>
              <a:rPr lang="zh-CN" altLang="en-US" sz="2800" b="1" dirty="0">
                <a:solidFill>
                  <a:schemeClr val="folHlink"/>
                </a:solidFill>
                <a:latin typeface="楷体" pitchFamily="49" charset="-122"/>
              </a:rPr>
              <a:t>列次序依次</a:t>
            </a:r>
            <a:r>
              <a:rPr lang="zh-CN" altLang="en-US" sz="2800" b="1" dirty="0">
                <a:latin typeface="楷体" pitchFamily="49" charset="-122"/>
              </a:rPr>
              <a:t>找到相应的三元组存入</a:t>
            </a:r>
            <a:r>
              <a:rPr lang="en-US" altLang="zh-CN" sz="2800" b="1" dirty="0" err="1">
                <a:latin typeface="楷体" pitchFamily="49" charset="-122"/>
              </a:rPr>
              <a:t>b.data</a:t>
            </a:r>
            <a:r>
              <a:rPr lang="zh-CN" altLang="en-US" sz="2800" b="1" dirty="0">
                <a:latin typeface="楷体" pitchFamily="49" charset="-122"/>
              </a:rPr>
              <a:t>中。</a:t>
            </a:r>
            <a:r>
              <a:rPr lang="zh-CN" altLang="en-US" b="1" dirty="0">
                <a:latin typeface="楷体" pitchFamily="49" charset="-122"/>
              </a:rPr>
              <a:t>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>
                <a:latin typeface="楷体" pitchFamily="49" charset="-122"/>
              </a:rPr>
              <a:t>    </a:t>
            </a:r>
            <a:r>
              <a:rPr lang="zh-CN" altLang="en-US" sz="2800" b="1" dirty="0">
                <a:latin typeface="楷体" pitchFamily="49" charset="-122"/>
              </a:rPr>
              <a:t>每找转置后矩阵的一个三元组，需从头至尾扫描整个三元组表</a:t>
            </a:r>
            <a:r>
              <a:rPr lang="en-US" altLang="zh-CN" sz="2800" b="1" dirty="0" err="1">
                <a:latin typeface="楷体" pitchFamily="49" charset="-122"/>
              </a:rPr>
              <a:t>a.data</a:t>
            </a:r>
            <a:r>
              <a:rPr lang="en-US" altLang="zh-CN" sz="2800" b="1" dirty="0">
                <a:latin typeface="楷体" pitchFamily="49" charset="-122"/>
              </a:rPr>
              <a:t> </a:t>
            </a:r>
            <a:r>
              <a:rPr lang="zh-CN" altLang="en-US" sz="2800" b="1" dirty="0">
                <a:latin typeface="楷体" pitchFamily="49" charset="-122"/>
              </a:rPr>
              <a:t>。找到之后自然就成为按行优先的转置矩阵的压缩存储表示。</a:t>
            </a:r>
            <a:endParaRPr lang="zh-CN" altLang="en-US" b="1" dirty="0">
              <a:latin typeface="楷体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194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ChangeArrowheads="1"/>
          </p:cNvSpPr>
          <p:nvPr/>
        </p:nvSpPr>
        <p:spPr bwMode="auto">
          <a:xfrm>
            <a:off x="152400" y="211138"/>
            <a:ext cx="8839200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按方法一求转置矩阵的算法如下：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/>
              <a:t>void </a:t>
            </a:r>
            <a:r>
              <a:rPr lang="en-US" altLang="zh-CN" sz="2800" b="1" dirty="0" err="1"/>
              <a:t>TransMatrix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TMatrix</a:t>
            </a:r>
            <a:r>
              <a:rPr lang="en-US" altLang="zh-CN" sz="2800" b="1" dirty="0"/>
              <a:t> a , </a:t>
            </a:r>
            <a:r>
              <a:rPr lang="en-US" altLang="zh-CN" sz="2800" b="1" dirty="0" err="1"/>
              <a:t>TMatrix</a:t>
            </a:r>
            <a:r>
              <a:rPr lang="en-US" altLang="zh-CN" sz="2800" b="1" dirty="0"/>
              <a:t> b)</a:t>
            </a:r>
          </a:p>
          <a:p>
            <a:pPr marL="355600" lvl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/>
              <a:t>{   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p , q , </a:t>
            </a:r>
            <a:r>
              <a:rPr lang="en-US" altLang="zh-CN" sz="2800" b="1" dirty="0" err="1"/>
              <a:t>col</a:t>
            </a:r>
            <a:r>
              <a:rPr lang="en-US" altLang="zh-CN" sz="2800" b="1" dirty="0"/>
              <a:t> ;</a:t>
            </a:r>
          </a:p>
          <a:p>
            <a:pPr marL="723900" lvl="2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 err="1"/>
              <a:t>b.rn</a:t>
            </a:r>
            <a:r>
              <a:rPr lang="en-US" altLang="zh-CN" sz="2800" b="1" dirty="0"/>
              <a:t>=a.cn ;  b.cn=</a:t>
            </a:r>
            <a:r>
              <a:rPr lang="en-US" altLang="zh-CN" sz="2800" b="1" dirty="0" err="1"/>
              <a:t>a.rn</a:t>
            </a:r>
            <a:r>
              <a:rPr lang="en-US" altLang="zh-CN" sz="2800" b="1" dirty="0"/>
              <a:t> ;  b.tn=a.tn ;</a:t>
            </a:r>
          </a:p>
          <a:p>
            <a:pPr marL="1079500" lvl="3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b="1" dirty="0"/>
              <a:t>/*   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置三元组表</a:t>
            </a:r>
            <a:r>
              <a:rPr lang="en-US" altLang="zh-CN" b="1" dirty="0" err="1">
                <a:latin typeface="楷体" pitchFamily="49" charset="-122"/>
                <a:ea typeface="楷体" pitchFamily="49" charset="-122"/>
              </a:rPr>
              <a:t>b.data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的行、列数和非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元素个数 </a:t>
            </a:r>
            <a:r>
              <a:rPr lang="zh-CN" altLang="en-US" b="1" dirty="0"/>
              <a:t>*</a:t>
            </a:r>
            <a:r>
              <a:rPr lang="en-US" altLang="zh-CN" b="1" dirty="0"/>
              <a:t>/</a:t>
            </a:r>
          </a:p>
          <a:p>
            <a:pPr marL="723900" lvl="2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/>
              <a:t>if  (b.tn==0)    </a:t>
            </a:r>
            <a:r>
              <a:rPr lang="en-US" altLang="zh-CN" sz="2800" b="1" dirty="0" err="1"/>
              <a:t>printf</a:t>
            </a:r>
            <a:r>
              <a:rPr lang="en-US" altLang="zh-CN" sz="2800" b="1" dirty="0"/>
              <a:t>(“ The Matrix A=0\n” );</a:t>
            </a:r>
          </a:p>
          <a:p>
            <a:pPr marL="723900" lvl="2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/>
              <a:t>else</a:t>
            </a:r>
          </a:p>
          <a:p>
            <a:pPr marL="1079500" lvl="3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/>
              <a:t>{   q=0;</a:t>
            </a:r>
          </a:p>
          <a:p>
            <a:pPr marL="1435100" lvl="4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/>
              <a:t>for  (</a:t>
            </a:r>
            <a:r>
              <a:rPr lang="en-US" altLang="zh-CN" sz="2800" b="1" dirty="0" err="1"/>
              <a:t>col</a:t>
            </a:r>
            <a:r>
              <a:rPr lang="en-US" altLang="zh-CN" sz="2800" b="1" dirty="0"/>
              <a:t>=1; </a:t>
            </a:r>
            <a:r>
              <a:rPr lang="en-US" altLang="zh-CN" sz="2800" b="1" dirty="0" err="1"/>
              <a:t>col</a:t>
            </a:r>
            <a:r>
              <a:rPr lang="en-US" altLang="zh-CN" sz="2800" b="1" dirty="0"/>
              <a:t>&lt;=a.cn ; </a:t>
            </a:r>
            <a:r>
              <a:rPr lang="en-US" altLang="zh-CN" sz="2800" b="1" dirty="0" err="1"/>
              <a:t>col</a:t>
            </a:r>
            <a:r>
              <a:rPr lang="en-US" altLang="zh-CN" sz="2800" b="1" dirty="0"/>
              <a:t>++)</a:t>
            </a:r>
          </a:p>
          <a:p>
            <a:pPr marL="1435100" lvl="4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/>
              <a:t>     </a:t>
            </a:r>
            <a:r>
              <a:rPr lang="en-US" altLang="zh-CN" b="1" dirty="0"/>
              <a:t> /*  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每循环一次找到转置后的一个三元组  </a:t>
            </a:r>
            <a:r>
              <a:rPr lang="zh-CN" altLang="en-US" b="1" dirty="0"/>
              <a:t>*</a:t>
            </a:r>
            <a:r>
              <a:rPr lang="en-US" altLang="zh-CN" b="1" dirty="0"/>
              <a:t>/</a:t>
            </a:r>
          </a:p>
          <a:p>
            <a:pPr marL="1435100" lvl="4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 dirty="0"/>
              <a:t>for  (p=0 ;p&lt;a.tn ; p++)</a:t>
            </a:r>
          </a:p>
          <a:p>
            <a:pPr marL="1435100" lvl="4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 dirty="0"/>
              <a:t>      </a:t>
            </a:r>
            <a:r>
              <a:rPr lang="en-US" altLang="zh-CN" b="1" dirty="0"/>
              <a:t>/*  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循环次数是非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元素个数   </a:t>
            </a:r>
            <a:r>
              <a:rPr lang="zh-CN" altLang="en-US" b="1" dirty="0"/>
              <a:t>*</a:t>
            </a:r>
            <a:r>
              <a:rPr lang="en-US" altLang="zh-CN" b="1" dirty="0"/>
              <a:t>/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2B6B-AA1D-4887-8599-80B6176056D5}" type="slidenum">
              <a:rPr lang="zh-CN" altLang="en-US" smtClean="0"/>
              <a:pPr/>
              <a:t>195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/>
          </p:nvPr>
        </p:nvSpPr>
        <p:spPr>
          <a:xfrm>
            <a:off x="152400" y="149225"/>
            <a:ext cx="8686800" cy="6448425"/>
          </a:xfrm>
        </p:spPr>
        <p:txBody>
          <a:bodyPr/>
          <a:lstStyle/>
          <a:p>
            <a:pPr marL="1435100" lvl="4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1800" b="1" dirty="0"/>
              <a:t>    </a:t>
            </a:r>
            <a:r>
              <a:rPr lang="en-US" altLang="zh-CN" sz="2800" b="1" dirty="0"/>
              <a:t>if  (</a:t>
            </a:r>
            <a:r>
              <a:rPr lang="en-US" altLang="zh-CN" sz="2800" b="1" dirty="0" err="1"/>
              <a:t>a.data</a:t>
            </a:r>
            <a:r>
              <a:rPr lang="en-US" altLang="zh-CN" sz="2800" b="1" dirty="0"/>
              <a:t>[p].</a:t>
            </a:r>
            <a:r>
              <a:rPr lang="en-US" altLang="zh-CN" sz="2800" b="1" dirty="0" err="1"/>
              <a:t>col</a:t>
            </a:r>
            <a:r>
              <a:rPr lang="en-US" altLang="zh-CN" sz="2800" b="1" dirty="0"/>
              <a:t>==</a:t>
            </a:r>
            <a:r>
              <a:rPr lang="en-US" altLang="zh-CN" sz="2800" b="1" dirty="0" err="1"/>
              <a:t>col</a:t>
            </a:r>
            <a:r>
              <a:rPr lang="en-US" altLang="zh-CN" sz="2800" b="1" dirty="0"/>
              <a:t>)</a:t>
            </a:r>
          </a:p>
          <a:p>
            <a:pPr marL="1435100" lvl="4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/>
              <a:t>        {  </a:t>
            </a:r>
            <a:r>
              <a:rPr lang="en-US" altLang="zh-CN" sz="2800" b="1" dirty="0" err="1"/>
              <a:t>b.data</a:t>
            </a:r>
            <a:r>
              <a:rPr lang="en-US" altLang="zh-CN" sz="2800" b="1" dirty="0"/>
              <a:t>[q].row=</a:t>
            </a:r>
            <a:r>
              <a:rPr lang="en-US" altLang="zh-CN" sz="2800" b="1" dirty="0" err="1"/>
              <a:t>a.data</a:t>
            </a:r>
            <a:r>
              <a:rPr lang="en-US" altLang="zh-CN" sz="2800" b="1" dirty="0"/>
              <a:t>[p].</a:t>
            </a:r>
            <a:r>
              <a:rPr lang="en-US" altLang="zh-CN" sz="2800" b="1" dirty="0" err="1"/>
              <a:t>col</a:t>
            </a:r>
            <a:r>
              <a:rPr lang="en-US" altLang="zh-CN" sz="2800" b="1" dirty="0"/>
              <a:t> ;</a:t>
            </a:r>
          </a:p>
          <a:p>
            <a:pPr marL="1435100" lvl="4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/>
              <a:t>            </a:t>
            </a:r>
            <a:r>
              <a:rPr lang="en-US" altLang="zh-CN" sz="2800" b="1" dirty="0" err="1"/>
              <a:t>b.data</a:t>
            </a:r>
            <a:r>
              <a:rPr lang="en-US" altLang="zh-CN" sz="2800" b="1" dirty="0"/>
              <a:t>[q].</a:t>
            </a:r>
            <a:r>
              <a:rPr lang="en-US" altLang="zh-CN" sz="2800" b="1" dirty="0" err="1"/>
              <a:t>col</a:t>
            </a:r>
            <a:r>
              <a:rPr lang="en-US" altLang="zh-CN" sz="2800" b="1" dirty="0"/>
              <a:t>=</a:t>
            </a:r>
            <a:r>
              <a:rPr lang="en-US" altLang="zh-CN" sz="2800" b="1" dirty="0" err="1"/>
              <a:t>a.data</a:t>
            </a:r>
            <a:r>
              <a:rPr lang="en-US" altLang="zh-CN" sz="2800" b="1" dirty="0"/>
              <a:t>[p].row ; </a:t>
            </a:r>
          </a:p>
          <a:p>
            <a:pPr marL="1435100" lvl="4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/>
              <a:t>             </a:t>
            </a:r>
            <a:r>
              <a:rPr lang="en-US" altLang="zh-CN" sz="2800" b="1" dirty="0" err="1"/>
              <a:t>b.data</a:t>
            </a:r>
            <a:r>
              <a:rPr lang="en-US" altLang="zh-CN" sz="2800" b="1" dirty="0"/>
              <a:t>[q].value=</a:t>
            </a:r>
            <a:r>
              <a:rPr lang="en-US" altLang="zh-CN" sz="2800" b="1" dirty="0" err="1"/>
              <a:t>a.data</a:t>
            </a:r>
            <a:r>
              <a:rPr lang="en-US" altLang="zh-CN" sz="2800" b="1" dirty="0"/>
              <a:t>[p].value; </a:t>
            </a:r>
          </a:p>
          <a:p>
            <a:pPr marL="1435100" lvl="4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/>
              <a:t>             q++ ;</a:t>
            </a:r>
          </a:p>
          <a:p>
            <a:pPr marL="1435100" lvl="4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/>
              <a:t>         }</a:t>
            </a:r>
          </a:p>
          <a:p>
            <a:pPr marL="1079500" lvl="3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/>
              <a:t>}</a:t>
            </a:r>
          </a:p>
          <a:p>
            <a:pPr marL="35560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dirty="0"/>
              <a:t>}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itchFamily="2" charset="-122"/>
              </a:rPr>
              <a:t>算法分析</a:t>
            </a:r>
            <a:r>
              <a:rPr lang="zh-CN" altLang="en-US" b="1" dirty="0">
                <a:latin typeface="宋体" pitchFamily="2" charset="-122"/>
              </a:rPr>
              <a:t>：</a:t>
            </a:r>
            <a:r>
              <a:rPr lang="zh-CN" altLang="en-US" sz="2800" b="1" dirty="0">
                <a:latin typeface="宋体" pitchFamily="2" charset="-122"/>
              </a:rPr>
              <a:t>本算法主要的工作是在</a:t>
            </a:r>
            <a:r>
              <a:rPr lang="en-US" altLang="zh-CN" sz="2800" b="1" dirty="0"/>
              <a:t>p</a:t>
            </a:r>
            <a:r>
              <a:rPr lang="zh-CN" altLang="en-US" sz="2800" b="1" dirty="0">
                <a:latin typeface="宋体" pitchFamily="2" charset="-122"/>
              </a:rPr>
              <a:t>和</a:t>
            </a:r>
            <a:r>
              <a:rPr lang="en-US" altLang="zh-CN" sz="2800" b="1" dirty="0" err="1"/>
              <a:t>col</a:t>
            </a:r>
            <a:r>
              <a:rPr lang="zh-CN" altLang="en-US" sz="2800" b="1" dirty="0">
                <a:latin typeface="宋体" pitchFamily="2" charset="-122"/>
              </a:rPr>
              <a:t>的两个循环中完成的，故算法的时间复杂度为</a:t>
            </a:r>
            <a:r>
              <a:rPr lang="en-US" altLang="zh-CN" sz="2800" b="1" dirty="0"/>
              <a:t>O(</a:t>
            </a:r>
            <a:r>
              <a:rPr lang="en-US" altLang="zh-CN" sz="2800" b="1" dirty="0" err="1"/>
              <a:t>cn</a:t>
            </a:r>
            <a:r>
              <a:rPr lang="en-US" altLang="zh-CN" sz="2800" b="1" dirty="0" err="1">
                <a:sym typeface="Symbol" pitchFamily="18" charset="2"/>
              </a:rPr>
              <a:t></a:t>
            </a:r>
            <a:r>
              <a:rPr lang="en-US" altLang="zh-CN" sz="2800" b="1" dirty="0" err="1"/>
              <a:t>tn</a:t>
            </a:r>
            <a:r>
              <a:rPr lang="en-US" altLang="zh-CN" sz="2800" b="1" dirty="0"/>
              <a:t>)</a:t>
            </a:r>
            <a:r>
              <a:rPr lang="zh-CN" altLang="en-US" sz="2800" b="1" dirty="0">
                <a:latin typeface="宋体" pitchFamily="2" charset="-122"/>
              </a:rPr>
              <a:t>，即矩阵的列数和非</a:t>
            </a:r>
            <a:r>
              <a:rPr lang="en-US" altLang="zh-CN" sz="2800" b="1" dirty="0"/>
              <a:t>0</a:t>
            </a:r>
            <a:r>
              <a:rPr lang="zh-CN" altLang="en-US" sz="2800" b="1" dirty="0">
                <a:latin typeface="宋体" pitchFamily="2" charset="-122"/>
              </a:rPr>
              <a:t>元素的个数的乘积成正比。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196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/>
          </p:nvPr>
        </p:nvSpPr>
        <p:spPr>
          <a:xfrm>
            <a:off x="144463" y="223838"/>
            <a:ext cx="8820150" cy="5292725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>
                <a:latin typeface="宋体" pitchFamily="2" charset="-122"/>
              </a:rPr>
              <a:t>而一般传统矩阵的转置算法为：</a:t>
            </a:r>
          </a:p>
          <a:p>
            <a:pPr marL="53340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/>
              <a:t>for(col=1; col&lt;=n ;++col)</a:t>
            </a:r>
          </a:p>
          <a:p>
            <a:pPr marL="10795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/>
              <a:t>for(row=0 ; row&lt;=m ;++row)</a:t>
            </a:r>
          </a:p>
          <a:p>
            <a:pPr marL="1606550" lvl="3" indent="635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/>
              <a:t>b[col][row]=a[row][col] ;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>
                <a:latin typeface="宋体" pitchFamily="2" charset="-122"/>
              </a:rPr>
              <a:t>    </a:t>
            </a:r>
            <a:r>
              <a:rPr lang="zh-CN" altLang="en-US" sz="2800" b="1">
                <a:latin typeface="宋体" pitchFamily="2" charset="-122"/>
              </a:rPr>
              <a:t>其时间复杂度为</a:t>
            </a:r>
            <a:r>
              <a:rPr lang="en-US" altLang="zh-CN" sz="2800" b="1"/>
              <a:t>O(n</a:t>
            </a:r>
            <a:r>
              <a:rPr lang="en-US" altLang="zh-CN" sz="2800" b="1">
                <a:sym typeface="Symbol" pitchFamily="18" charset="2"/>
              </a:rPr>
              <a:t></a:t>
            </a:r>
            <a:r>
              <a:rPr lang="en-US" altLang="zh-CN" sz="2800" b="1"/>
              <a:t>m)</a:t>
            </a:r>
            <a:r>
              <a:rPr lang="zh-CN" altLang="en-US" sz="2800" b="1">
                <a:latin typeface="宋体" pitchFamily="2" charset="-122"/>
              </a:rPr>
              <a:t>。当非零元素的个数</a:t>
            </a:r>
            <a:r>
              <a:rPr lang="en-US" altLang="zh-CN" sz="2800" b="1"/>
              <a:t>tn</a:t>
            </a:r>
            <a:r>
              <a:rPr lang="zh-CN" altLang="en-US" sz="2800" b="1">
                <a:latin typeface="宋体" pitchFamily="2" charset="-122"/>
              </a:rPr>
              <a:t>和</a:t>
            </a:r>
            <a:r>
              <a:rPr lang="en-US" altLang="zh-CN" sz="2800" b="1"/>
              <a:t>m</a:t>
            </a:r>
            <a:r>
              <a:rPr lang="en-US" altLang="zh-CN" sz="2800" b="1">
                <a:sym typeface="Symbol" pitchFamily="18" charset="2"/>
              </a:rPr>
              <a:t></a:t>
            </a:r>
            <a:r>
              <a:rPr lang="en-US" altLang="zh-CN" sz="2800" b="1"/>
              <a:t>n</a:t>
            </a:r>
            <a:r>
              <a:rPr lang="zh-CN" altLang="en-US" sz="2800" b="1">
                <a:latin typeface="宋体" pitchFamily="2" charset="-122"/>
              </a:rPr>
              <a:t>同数量级时，算法</a:t>
            </a:r>
            <a:r>
              <a:rPr lang="en-US" altLang="zh-CN" sz="2800" b="1"/>
              <a:t>TransMatrix</a:t>
            </a:r>
            <a:r>
              <a:rPr lang="zh-CN" altLang="en-US" sz="2800" b="1">
                <a:latin typeface="宋体" pitchFamily="2" charset="-122"/>
              </a:rPr>
              <a:t>的时间复杂度为</a:t>
            </a:r>
            <a:r>
              <a:rPr lang="en-US" altLang="zh-CN" sz="2800" b="1"/>
              <a:t>O(m</a:t>
            </a:r>
            <a:r>
              <a:rPr lang="en-US" altLang="zh-CN" sz="2800" b="1">
                <a:sym typeface="Symbol" pitchFamily="18" charset="2"/>
              </a:rPr>
              <a:t></a:t>
            </a:r>
            <a:r>
              <a:rPr lang="en-US" altLang="zh-CN" sz="2800" b="1"/>
              <a:t>n</a:t>
            </a:r>
            <a:r>
              <a:rPr lang="en-US" altLang="zh-CN" sz="2800" b="1" baseline="20000"/>
              <a:t>2</a:t>
            </a:r>
            <a:r>
              <a:rPr lang="en-US" altLang="zh-CN" sz="2800" b="1"/>
              <a:t>)</a:t>
            </a:r>
            <a:r>
              <a:rPr lang="zh-CN" altLang="en-US" sz="2800" b="1">
                <a:latin typeface="宋体" pitchFamily="2" charset="-122"/>
              </a:rPr>
              <a:t>。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>
                <a:latin typeface="宋体" pitchFamily="2" charset="-122"/>
              </a:rPr>
              <a:t>    由此可见，虽然节省了存储空间，但时间复杂度却大大增加。所以上述算法只适合于稀疏矩阵中非</a:t>
            </a:r>
            <a:r>
              <a:rPr lang="en-US" altLang="zh-CN" sz="2800" b="1"/>
              <a:t>0</a:t>
            </a:r>
            <a:r>
              <a:rPr lang="zh-CN" altLang="en-US" sz="2800" b="1">
                <a:latin typeface="宋体" pitchFamily="2" charset="-122"/>
              </a:rPr>
              <a:t>元素的个数</a:t>
            </a:r>
            <a:r>
              <a:rPr lang="en-US" altLang="zh-CN" sz="2800" b="1"/>
              <a:t>tn</a:t>
            </a:r>
            <a:r>
              <a:rPr lang="zh-CN" altLang="en-US" sz="2800" b="1">
                <a:latin typeface="宋体" pitchFamily="2" charset="-122"/>
              </a:rPr>
              <a:t>远远小于</a:t>
            </a:r>
            <a:r>
              <a:rPr lang="en-US" altLang="zh-CN" sz="2800" b="1"/>
              <a:t>m</a:t>
            </a:r>
            <a:r>
              <a:rPr lang="en-US" altLang="zh-CN" sz="2800" b="1">
                <a:sym typeface="Symbol" pitchFamily="18" charset="2"/>
              </a:rPr>
              <a:t></a:t>
            </a:r>
            <a:r>
              <a:rPr lang="en-US" altLang="zh-CN" sz="2800" b="1"/>
              <a:t>n</a:t>
            </a:r>
            <a:r>
              <a:rPr lang="zh-CN" altLang="en-US" sz="2800" b="1"/>
              <a:t>的情况</a:t>
            </a:r>
            <a:r>
              <a:rPr lang="zh-CN" altLang="en-US" sz="2800" b="1">
                <a:latin typeface="宋体" pitchFamily="2" charset="-122"/>
              </a:rPr>
              <a:t>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197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内容占位符 1"/>
          <p:cNvSpPr>
            <a:spLocks noGrp="1" noChangeArrowheads="1"/>
          </p:cNvSpPr>
          <p:nvPr>
            <p:ph/>
          </p:nvPr>
        </p:nvSpPr>
        <p:spPr>
          <a:xfrm>
            <a:off x="611188" y="1700213"/>
            <a:ext cx="7772400" cy="3675062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sz="2800" b="1">
                <a:latin typeface="宋体" pitchFamily="2" charset="-122"/>
              </a:rPr>
              <a:t>    </a:t>
            </a:r>
            <a:r>
              <a:rPr lang="zh-CN" altLang="en-US" sz="2800" b="1"/>
              <a:t>当矩阵的非零元个数和位置在操作过程中变化较大时</a:t>
            </a:r>
            <a:r>
              <a:rPr lang="en-US" altLang="zh-CN" sz="2800" b="1"/>
              <a:t>,</a:t>
            </a:r>
            <a:r>
              <a:rPr lang="zh-CN" altLang="en-US" sz="2800" b="1"/>
              <a:t>就不宜采用顺序存储结构来表示三元组的线性表。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800" b="1"/>
              <a:t>       例如</a:t>
            </a:r>
            <a:r>
              <a:rPr lang="en-US" altLang="zh-CN" sz="2800" b="1"/>
              <a:t>,</a:t>
            </a:r>
            <a:r>
              <a:rPr lang="zh-CN" altLang="en-US" sz="2800" b="1"/>
              <a:t>在作</a:t>
            </a:r>
            <a:r>
              <a:rPr lang="en-US" altLang="zh-CN" sz="2800" b="1"/>
              <a:t>“</a:t>
            </a:r>
            <a:r>
              <a:rPr lang="zh-CN" altLang="en-US" sz="2800" b="1"/>
              <a:t>将矩阵</a:t>
            </a:r>
            <a:r>
              <a:rPr lang="en-US" altLang="zh-CN" sz="2800" b="1"/>
              <a:t>B</a:t>
            </a:r>
            <a:r>
              <a:rPr lang="zh-CN" altLang="en-US" sz="2800" b="1"/>
              <a:t>加到矩阵</a:t>
            </a:r>
            <a:r>
              <a:rPr lang="en-US" altLang="zh-CN" sz="2800" b="1"/>
              <a:t>A</a:t>
            </a:r>
            <a:r>
              <a:rPr lang="zh-CN" altLang="en-US" sz="2800" b="1"/>
              <a:t>上</a:t>
            </a:r>
            <a:r>
              <a:rPr lang="en-US" altLang="zh-CN" sz="2800" b="1"/>
              <a:t>”</a:t>
            </a:r>
            <a:r>
              <a:rPr lang="zh-CN" altLang="en-US" sz="2800" b="1"/>
              <a:t>的操作时</a:t>
            </a:r>
            <a:r>
              <a:rPr lang="en-US" altLang="zh-CN" sz="2800" b="1"/>
              <a:t>,</a:t>
            </a:r>
            <a:r>
              <a:rPr lang="zh-CN" altLang="en-US" sz="2800" b="1"/>
              <a:t>由于非零元的插入或删除将会引起</a:t>
            </a:r>
            <a:r>
              <a:rPr lang="en-US" altLang="zh-CN" sz="2800" b="1"/>
              <a:t>A.data</a:t>
            </a:r>
            <a:r>
              <a:rPr lang="zh-CN" altLang="en-US" sz="2800" b="1"/>
              <a:t>中元素的移动。为此</a:t>
            </a:r>
            <a:r>
              <a:rPr lang="en-US" altLang="zh-CN" sz="2800" b="1"/>
              <a:t>,</a:t>
            </a:r>
            <a:r>
              <a:rPr lang="zh-CN" altLang="en-US" sz="2800" b="1"/>
              <a:t>对这种类型的矩阵</a:t>
            </a:r>
            <a:r>
              <a:rPr lang="en-US" altLang="zh-CN" sz="2800" b="1"/>
              <a:t>,</a:t>
            </a:r>
            <a:r>
              <a:rPr lang="zh-CN" altLang="en-US" sz="2800" b="1"/>
              <a:t>采用链式存储结构表示比三元组的线性表更方便。</a:t>
            </a:r>
            <a:endParaRPr lang="zh-CN" altLang="en-US" sz="2800" b="1">
              <a:latin typeface="宋体" pitchFamily="2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23528" y="1052736"/>
            <a:ext cx="3887787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n-US" altLang="zh-CN" sz="3200" b="1" dirty="0">
                <a:solidFill>
                  <a:schemeClr val="folHlink"/>
                </a:solidFill>
                <a:latin typeface="楷体" pitchFamily="49" charset="-122"/>
                <a:ea typeface="楷体" pitchFamily="49" charset="-122"/>
                <a:cs typeface="+mj-cs"/>
              </a:rPr>
              <a:t>2</a:t>
            </a:r>
            <a:r>
              <a:rPr lang="zh-CN" altLang="en-US" sz="3200" b="1" dirty="0">
                <a:solidFill>
                  <a:schemeClr val="folHlink"/>
                </a:solidFill>
                <a:latin typeface="楷体" pitchFamily="49" charset="-122"/>
                <a:ea typeface="楷体" pitchFamily="49" charset="-122"/>
                <a:cs typeface="+mj-cs"/>
              </a:rPr>
              <a:t>、十字链表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198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3"/>
          <p:cNvSpPr>
            <a:spLocks noChangeArrowheads="1"/>
          </p:cNvSpPr>
          <p:nvPr/>
        </p:nvSpPr>
        <p:spPr bwMode="auto">
          <a:xfrm>
            <a:off x="228600" y="908050"/>
            <a:ext cx="8736013" cy="352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</a:pPr>
            <a:endParaRPr lang="zh-CN" altLang="en-US" sz="2800" b="1" dirty="0"/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/>
              <a:t>       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矩阵中非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元素的结点所含的域有：</a:t>
            </a:r>
            <a:r>
              <a:rPr lang="zh-CN" altLang="en-US" sz="2800" b="1" dirty="0">
                <a:solidFill>
                  <a:schemeClr val="folHlink"/>
                </a:solidFill>
                <a:latin typeface="楷体" pitchFamily="49" charset="-122"/>
                <a:ea typeface="楷体" pitchFamily="49" charset="-122"/>
              </a:rPr>
              <a:t>行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800" b="1" dirty="0">
                <a:solidFill>
                  <a:schemeClr val="folHlink"/>
                </a:solidFill>
                <a:latin typeface="楷体" pitchFamily="49" charset="-122"/>
                <a:ea typeface="楷体" pitchFamily="49" charset="-122"/>
              </a:rPr>
              <a:t>列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800" b="1" dirty="0">
                <a:solidFill>
                  <a:schemeClr val="folHlink"/>
                </a:solidFill>
                <a:latin typeface="楷体" pitchFamily="49" charset="-122"/>
                <a:ea typeface="楷体" pitchFamily="49" charset="-122"/>
              </a:rPr>
              <a:t>值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800" b="1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行指针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指向同一行的下一个非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元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800" b="1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列指针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指向同一列的下一个非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元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。其次，十字交叉链表还有一个头结点，结点的结构如图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5-10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所示。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28800" y="4030663"/>
            <a:ext cx="5457825" cy="1774825"/>
            <a:chOff x="0" y="0"/>
            <a:chExt cx="3438" cy="1118"/>
          </a:xfrm>
        </p:grpSpPr>
        <p:sp>
          <p:nvSpPr>
            <p:cNvPr id="54275" name="Rectangle 5"/>
            <p:cNvSpPr>
              <a:spLocks noChangeArrowheads="1"/>
            </p:cNvSpPr>
            <p:nvPr/>
          </p:nvSpPr>
          <p:spPr bwMode="auto">
            <a:xfrm>
              <a:off x="768" y="878"/>
              <a:ext cx="2139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图</a:t>
              </a:r>
              <a:r>
                <a:rPr lang="en-US" altLang="zh-CN" sz="2000" b="1" dirty="0">
                  <a:latin typeface="楷体" pitchFamily="49" charset="-122"/>
                  <a:ea typeface="楷体" pitchFamily="49" charset="-122"/>
                </a:rPr>
                <a:t>5-10  </a:t>
              </a:r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十字链表结点结构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0"/>
              <a:ext cx="3438" cy="830"/>
              <a:chOff x="0" y="0"/>
              <a:chExt cx="3438" cy="830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3238" cy="542"/>
                <a:chOff x="0" y="0"/>
                <a:chExt cx="3238" cy="542"/>
              </a:xfrm>
            </p:grpSpPr>
            <p:grpSp>
              <p:nvGrpSpPr>
                <p:cNvPr id="5" name="Group 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318" cy="542"/>
                  <a:chOff x="0" y="0"/>
                  <a:chExt cx="1318" cy="542"/>
                </a:xfrm>
              </p:grpSpPr>
              <p:grpSp>
                <p:nvGrpSpPr>
                  <p:cNvPr id="6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1315" cy="272"/>
                    <a:chOff x="0" y="0"/>
                    <a:chExt cx="1315" cy="272"/>
                  </a:xfrm>
                </p:grpSpPr>
                <p:sp>
                  <p:nvSpPr>
                    <p:cNvPr id="282634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1315" cy="272"/>
                    </a:xfrm>
                    <a:prstGeom prst="rect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r>
                        <a:rPr lang="en-US" altLang="zh-CN" dirty="0">
                          <a:latin typeface="Times New Roman" pitchFamily="2" charset="0"/>
                          <a:ea typeface="宋体" charset="0"/>
                        </a:rPr>
                        <a:t>row       </a:t>
                      </a:r>
                      <a:r>
                        <a:rPr lang="en-US" altLang="zh-CN" dirty="0" err="1">
                          <a:latin typeface="Times New Roman" pitchFamily="2" charset="0"/>
                          <a:ea typeface="宋体" charset="0"/>
                        </a:rPr>
                        <a:t>col</a:t>
                      </a:r>
                      <a:r>
                        <a:rPr lang="en-US" altLang="zh-CN" dirty="0">
                          <a:latin typeface="Times New Roman" pitchFamily="2" charset="0"/>
                          <a:ea typeface="宋体" charset="0"/>
                        </a:rPr>
                        <a:t>     value</a:t>
                      </a:r>
                    </a:p>
                  </p:txBody>
                </p:sp>
                <p:sp>
                  <p:nvSpPr>
                    <p:cNvPr id="282635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0"/>
                      <a:ext cx="0" cy="272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282636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16" y="0"/>
                      <a:ext cx="0" cy="272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</p:grpSp>
              <p:grpSp>
                <p:nvGrpSpPr>
                  <p:cNvPr id="7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3" y="270"/>
                    <a:ext cx="1315" cy="272"/>
                    <a:chOff x="0" y="0"/>
                    <a:chExt cx="1315" cy="272"/>
                  </a:xfrm>
                </p:grpSpPr>
                <p:sp>
                  <p:nvSpPr>
                    <p:cNvPr id="282638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1315" cy="272"/>
                    </a:xfrm>
                    <a:prstGeom prst="rect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r>
                        <a:rPr lang="zh-CN" altLang="en-US" dirty="0">
                          <a:latin typeface="Times New Roman" pitchFamily="2" charset="0"/>
                          <a:ea typeface="宋体" charset="0"/>
                        </a:rPr>
                        <a:t> </a:t>
                      </a:r>
                      <a:r>
                        <a:rPr lang="en-US" altLang="zh-CN" dirty="0">
                          <a:latin typeface="Times New Roman" pitchFamily="2" charset="0"/>
                          <a:ea typeface="宋体" charset="0"/>
                        </a:rPr>
                        <a:t>down         right</a:t>
                      </a:r>
                    </a:p>
                  </p:txBody>
                </p:sp>
                <p:sp>
                  <p:nvSpPr>
                    <p:cNvPr id="282639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1" y="0"/>
                      <a:ext cx="0" cy="272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</p:grpSp>
            </p:grpSp>
            <p:grpSp>
              <p:nvGrpSpPr>
                <p:cNvPr id="8" name="Group 16"/>
                <p:cNvGrpSpPr>
                  <a:grpSpLocks/>
                </p:cNvGrpSpPr>
                <p:nvPr/>
              </p:nvGrpSpPr>
              <p:grpSpPr bwMode="auto">
                <a:xfrm>
                  <a:off x="1920" y="0"/>
                  <a:ext cx="1318" cy="542"/>
                  <a:chOff x="0" y="0"/>
                  <a:chExt cx="1318" cy="542"/>
                </a:xfrm>
              </p:grpSpPr>
              <p:grpSp>
                <p:nvGrpSpPr>
                  <p:cNvPr id="9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1315" cy="272"/>
                    <a:chOff x="0" y="0"/>
                    <a:chExt cx="1315" cy="272"/>
                  </a:xfrm>
                </p:grpSpPr>
                <p:sp>
                  <p:nvSpPr>
                    <p:cNvPr id="282642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1315" cy="272"/>
                    </a:xfrm>
                    <a:prstGeom prst="rect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r>
                        <a:rPr lang="zh-CN" altLang="en-US" dirty="0">
                          <a:latin typeface="Times New Roman" pitchFamily="2" charset="0"/>
                          <a:ea typeface="宋体" charset="0"/>
                        </a:rPr>
                        <a:t>  </a:t>
                      </a:r>
                      <a:r>
                        <a:rPr lang="en-US" altLang="zh-CN" dirty="0" err="1">
                          <a:latin typeface="Times New Roman" pitchFamily="2" charset="0"/>
                          <a:ea typeface="宋体" charset="0"/>
                        </a:rPr>
                        <a:t>rn</a:t>
                      </a:r>
                      <a:r>
                        <a:rPr lang="en-US" altLang="zh-CN" dirty="0">
                          <a:latin typeface="Times New Roman" pitchFamily="2" charset="0"/>
                          <a:ea typeface="宋体" charset="0"/>
                        </a:rPr>
                        <a:t>         </a:t>
                      </a:r>
                      <a:r>
                        <a:rPr lang="en-US" altLang="zh-CN" dirty="0" err="1">
                          <a:latin typeface="Times New Roman" pitchFamily="2" charset="0"/>
                          <a:ea typeface="宋体" charset="0"/>
                        </a:rPr>
                        <a:t>cn</a:t>
                      </a:r>
                      <a:r>
                        <a:rPr lang="en-US" altLang="zh-CN" dirty="0">
                          <a:latin typeface="Times New Roman" pitchFamily="2" charset="0"/>
                          <a:ea typeface="宋体" charset="0"/>
                        </a:rPr>
                        <a:t>     </a:t>
                      </a:r>
                      <a:r>
                        <a:rPr lang="en-US" altLang="zh-CN" dirty="0" err="1">
                          <a:latin typeface="Times New Roman" pitchFamily="2" charset="0"/>
                          <a:ea typeface="宋体" charset="0"/>
                        </a:rPr>
                        <a:t>tn</a:t>
                      </a:r>
                      <a:endParaRPr lang="en-US" altLang="zh-CN" dirty="0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282643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0"/>
                      <a:ext cx="0" cy="272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282644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16" y="0"/>
                      <a:ext cx="0" cy="272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</p:grpSp>
              <p:grpSp>
                <p:nvGrpSpPr>
                  <p:cNvPr id="10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3" y="270"/>
                    <a:ext cx="1315" cy="272"/>
                    <a:chOff x="0" y="0"/>
                    <a:chExt cx="1315" cy="272"/>
                  </a:xfrm>
                </p:grpSpPr>
                <p:sp>
                  <p:nvSpPr>
                    <p:cNvPr id="282646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1315" cy="272"/>
                    </a:xfrm>
                    <a:prstGeom prst="rect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r>
                        <a:rPr lang="zh-CN" altLang="en-US" dirty="0">
                          <a:latin typeface="Times New Roman" pitchFamily="2" charset="0"/>
                          <a:ea typeface="宋体" charset="0"/>
                        </a:rPr>
                        <a:t> </a:t>
                      </a:r>
                      <a:r>
                        <a:rPr lang="en-US" altLang="zh-CN" dirty="0">
                          <a:latin typeface="Times New Roman" pitchFamily="2" charset="0"/>
                          <a:ea typeface="宋体" charset="0"/>
                        </a:rPr>
                        <a:t>down         right</a:t>
                      </a:r>
                    </a:p>
                  </p:txBody>
                </p:sp>
                <p:sp>
                  <p:nvSpPr>
                    <p:cNvPr id="282647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1" y="0"/>
                      <a:ext cx="0" cy="272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</p:grpSp>
            </p:grpSp>
          </p:grpSp>
          <p:sp>
            <p:nvSpPr>
              <p:cNvPr id="54294" name="Rectangle 24"/>
              <p:cNvSpPr>
                <a:spLocks noChangeArrowheads="1"/>
              </p:cNvSpPr>
              <p:nvPr/>
            </p:nvSpPr>
            <p:spPr bwMode="auto">
              <a:xfrm>
                <a:off x="48" y="590"/>
                <a:ext cx="129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 anchor="ctr"/>
              <a:lstStyle/>
              <a:p>
                <a:pPr algn="ctr" eaLnBrk="0" hangingPunct="0"/>
                <a:r>
                  <a:rPr lang="en-US" altLang="zh-CN" sz="2000" b="1" dirty="0"/>
                  <a:t>(a)</a:t>
                </a:r>
                <a:r>
                  <a:rPr lang="en-US" altLang="zh-CN" sz="2000" b="1" dirty="0">
                    <a:latin typeface="Arial" pitchFamily="34" charset="0"/>
                  </a:rPr>
                  <a:t>   </a:t>
                </a:r>
                <a:r>
                  <a:rPr lang="zh-CN" altLang="en-US" sz="2000" b="1" dirty="0">
                    <a:latin typeface="楷体" pitchFamily="49" charset="-122"/>
                    <a:ea typeface="楷体" pitchFamily="49" charset="-122"/>
                  </a:rPr>
                  <a:t>结点结构</a:t>
                </a:r>
              </a:p>
            </p:txBody>
          </p:sp>
          <p:sp>
            <p:nvSpPr>
              <p:cNvPr id="54295" name="Rectangle 25"/>
              <p:cNvSpPr>
                <a:spLocks noChangeArrowheads="1"/>
              </p:cNvSpPr>
              <p:nvPr/>
            </p:nvSpPr>
            <p:spPr bwMode="auto">
              <a:xfrm>
                <a:off x="1968" y="590"/>
                <a:ext cx="147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 anchor="ctr"/>
              <a:lstStyle/>
              <a:p>
                <a:pPr algn="ctr" eaLnBrk="0" hangingPunct="0"/>
                <a:r>
                  <a:rPr lang="en-US" altLang="zh-CN" sz="2000" b="1" dirty="0"/>
                  <a:t>(b)</a:t>
                </a:r>
                <a:r>
                  <a:rPr lang="en-US" altLang="zh-CN" sz="2000" b="1" dirty="0">
                    <a:latin typeface="Arial" pitchFamily="34" charset="0"/>
                  </a:rPr>
                  <a:t>   </a:t>
                </a:r>
                <a:r>
                  <a:rPr lang="zh-CN" altLang="en-US" sz="2000" b="1" dirty="0">
                    <a:latin typeface="楷体" pitchFamily="49" charset="-122"/>
                    <a:ea typeface="楷体" pitchFamily="49" charset="-122"/>
                  </a:rPr>
                  <a:t>头结点结构</a:t>
                </a:r>
              </a:p>
            </p:txBody>
          </p:sp>
        </p:grp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199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数据结构与算法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b="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Data Structures and Algorithms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419BB-E17F-4A68-8340-27658F7866D1}" type="slidenum">
              <a:rPr lang="zh-CN" altLang="en-US" smtClean="0"/>
              <a:pPr>
                <a:defRPr/>
              </a:pPr>
              <a:t>2</a:t>
            </a:fld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2483768" y="2132856"/>
            <a:ext cx="4392488" cy="3456384"/>
            <a:chOff x="242211" y="63479"/>
            <a:chExt cx="2865855" cy="1910764"/>
          </a:xfrm>
          <a:solidFill>
            <a:srgbClr val="006600"/>
          </a:solidFill>
        </p:grpSpPr>
        <p:sp>
          <p:nvSpPr>
            <p:cNvPr id="15" name="圆角矩形 14"/>
            <p:cNvSpPr/>
            <p:nvPr/>
          </p:nvSpPr>
          <p:spPr>
            <a:xfrm>
              <a:off x="242211" y="63479"/>
              <a:ext cx="2865855" cy="191076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圆角矩形 4"/>
            <p:cNvSpPr/>
            <p:nvPr/>
          </p:nvSpPr>
          <p:spPr>
            <a:xfrm>
              <a:off x="498091" y="110083"/>
              <a:ext cx="2375069" cy="172421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t" anchorCtr="0">
              <a:noAutofit/>
            </a:bodyPr>
            <a:lstStyle/>
            <a:p>
              <a:pPr lvl="0" algn="l" defTabSz="10668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sz="3200" b="1" kern="1200" dirty="0">
                  <a:solidFill>
                    <a:schemeClr val="bg1"/>
                  </a:solidFill>
                  <a:latin typeface="楷体" pitchFamily="49" charset="-122"/>
                  <a:ea typeface="楷体" pitchFamily="49" charset="-122"/>
                </a:rPr>
                <a:t>线性表概念</a:t>
              </a:r>
            </a:p>
            <a:p>
              <a:pPr defTabSz="1066800">
                <a:lnSpc>
                  <a:spcPct val="150000"/>
                </a:lnSpc>
                <a:spcAft>
                  <a:spcPts val="0"/>
                </a:spcAft>
              </a:pPr>
              <a:r>
                <a:rPr lang="zh-CN" sz="3200" b="1" kern="1200" dirty="0">
                  <a:solidFill>
                    <a:schemeClr val="bg1"/>
                  </a:solidFill>
                  <a:latin typeface="楷体" pitchFamily="49" charset="-122"/>
                  <a:ea typeface="楷体" pitchFamily="49" charset="-122"/>
                </a:rPr>
                <a:t>顺序表</a:t>
              </a:r>
              <a:endParaRPr lang="en-US" altLang="zh-CN" sz="3200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3837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dirty="0"/>
              <a:t>顺序表的主要特点</a:t>
            </a:r>
          </a:p>
        </p:txBody>
      </p:sp>
      <p:sp>
        <p:nvSpPr>
          <p:cNvPr id="21507" name="内容占位符 5"/>
          <p:cNvSpPr>
            <a:spLocks noGrp="1"/>
          </p:cNvSpPr>
          <p:nvPr>
            <p:ph idx="1"/>
          </p:nvPr>
        </p:nvSpPr>
        <p:spPr>
          <a:xfrm>
            <a:off x="1000124" y="1600200"/>
            <a:ext cx="7388299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(1)</a:t>
            </a:r>
            <a:r>
              <a:rPr lang="zh-CN" altLang="en-US" dirty="0">
                <a:latin typeface="楷体" pitchFamily="49" charset="-122"/>
              </a:rPr>
              <a:t>存储空间利用率高</a:t>
            </a: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——</a:t>
            </a:r>
            <a:r>
              <a:rPr lang="zh-CN" altLang="en-US" dirty="0">
                <a:solidFill>
                  <a:srgbClr val="008000"/>
                </a:solidFill>
                <a:latin typeface="楷体" pitchFamily="49" charset="-122"/>
              </a:rPr>
              <a:t>只存储元素值。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(2)</a:t>
            </a:r>
            <a:r>
              <a:rPr lang="zh-CN" altLang="en-US" dirty="0">
                <a:latin typeface="楷体" pitchFamily="49" charset="-122"/>
              </a:rPr>
              <a:t>随机存取</a:t>
            </a: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——</a:t>
            </a:r>
            <a:r>
              <a:rPr lang="zh-CN" altLang="en-US" dirty="0">
                <a:latin typeface="楷体" pitchFamily="49" charset="-122"/>
              </a:rPr>
              <a:t>可以通过计算来确定顺序表中第</a:t>
            </a:r>
            <a:r>
              <a:rPr lang="en-US" altLang="zh-CN" dirty="0" err="1">
                <a:latin typeface="楷体" pitchFamily="49" charset="-122"/>
              </a:rPr>
              <a:t>i</a:t>
            </a:r>
            <a:r>
              <a:rPr lang="zh-CN" altLang="en-US" dirty="0">
                <a:latin typeface="楷体" pitchFamily="49" charset="-122"/>
              </a:rPr>
              <a:t>个数据元素的存储地址 </a:t>
            </a:r>
            <a:r>
              <a:rPr lang="en-US" altLang="zh-CN" dirty="0">
                <a:latin typeface="楷体" pitchFamily="49" charset="-122"/>
              </a:rPr>
              <a:t>L</a:t>
            </a:r>
            <a:r>
              <a:rPr lang="en-US" altLang="zh-CN" sz="2400" dirty="0">
                <a:latin typeface="楷体" pitchFamily="49" charset="-122"/>
              </a:rPr>
              <a:t>i </a:t>
            </a:r>
            <a:r>
              <a:rPr lang="en-US" altLang="zh-CN" dirty="0">
                <a:latin typeface="楷体" pitchFamily="49" charset="-122"/>
              </a:rPr>
              <a:t>= L</a:t>
            </a:r>
            <a:r>
              <a:rPr lang="en-US" altLang="zh-CN" sz="2000" dirty="0">
                <a:latin typeface="楷体" pitchFamily="49" charset="-122"/>
              </a:rPr>
              <a:t>0</a:t>
            </a:r>
            <a:r>
              <a:rPr lang="en-US" altLang="zh-CN" dirty="0">
                <a:latin typeface="楷体" pitchFamily="49" charset="-122"/>
              </a:rPr>
              <a:t>+(i-1)*m,</a:t>
            </a:r>
            <a:r>
              <a:rPr lang="zh-CN" altLang="en-US" dirty="0">
                <a:latin typeface="楷体" pitchFamily="49" charset="-122"/>
              </a:rPr>
              <a:t>其中，</a:t>
            </a:r>
            <a:r>
              <a:rPr lang="en-US" altLang="zh-CN" dirty="0">
                <a:latin typeface="楷体" pitchFamily="49" charset="-122"/>
              </a:rPr>
              <a:t>L</a:t>
            </a:r>
            <a:r>
              <a:rPr lang="en-US" altLang="zh-CN" sz="2000" dirty="0">
                <a:latin typeface="楷体" pitchFamily="49" charset="-122"/>
              </a:rPr>
              <a:t>0</a:t>
            </a:r>
            <a:r>
              <a:rPr lang="zh-CN" altLang="en-US" dirty="0">
                <a:latin typeface="楷体" pitchFamily="49" charset="-122"/>
              </a:rPr>
              <a:t>为第一个数据元素的存储地址，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楷体" pitchFamily="49" charset="-122"/>
              </a:rPr>
              <a:t>m</a:t>
            </a:r>
            <a:r>
              <a:rPr lang="zh-CN" altLang="en-US" dirty="0">
                <a:latin typeface="楷体" pitchFamily="49" charset="-122"/>
              </a:rPr>
              <a:t>为每个数据元素所占用的存储单元数。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(3)</a:t>
            </a:r>
            <a:r>
              <a:rPr lang="zh-CN" altLang="en-US" dirty="0">
                <a:latin typeface="楷体" pitchFamily="49" charset="-122"/>
              </a:rPr>
              <a:t>插入和删除数据元素会引起大量结点移动。</a:t>
            </a: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5031802-C43E-4CFE-B190-D53B2CA449FD}" type="slidenum">
              <a:rPr lang="zh-CN" altLang="en-US" smtClean="0">
                <a:ea typeface="宋体" charset="-122"/>
              </a:rPr>
              <a:pPr/>
              <a:t>20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/>
          </p:nvPr>
        </p:nvSpPr>
        <p:spPr>
          <a:xfrm>
            <a:off x="152400" y="188913"/>
            <a:ext cx="8839200" cy="6480175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宋体" pitchFamily="2" charset="-122"/>
              </a:rPr>
              <a:t>    稀疏矩阵中同一行的非</a:t>
            </a:r>
            <a:r>
              <a:rPr lang="en-US" altLang="zh-CN" sz="2800" b="1" dirty="0"/>
              <a:t>0</a:t>
            </a:r>
            <a:r>
              <a:rPr lang="zh-CN" altLang="en-US" sz="2800" b="1" dirty="0">
                <a:latin typeface="宋体" pitchFamily="2" charset="-122"/>
              </a:rPr>
              <a:t>元素的由</a:t>
            </a:r>
            <a:r>
              <a:rPr lang="en-US" altLang="zh-CN" sz="2800" b="1" dirty="0"/>
              <a:t>right</a:t>
            </a:r>
            <a:r>
              <a:rPr lang="zh-CN" altLang="en-US" sz="2800" b="1" dirty="0"/>
              <a:t>指针域链接成一个行链表</a:t>
            </a:r>
            <a:r>
              <a:rPr lang="zh-CN" altLang="en-US" sz="2800" b="1" dirty="0">
                <a:latin typeface="宋体" pitchFamily="2" charset="-122"/>
              </a:rPr>
              <a:t>，</a:t>
            </a:r>
            <a:r>
              <a:rPr lang="zh-CN" altLang="en-US" sz="2800" b="1" dirty="0"/>
              <a:t> 由</a:t>
            </a:r>
            <a:r>
              <a:rPr lang="en-US" altLang="zh-CN" sz="2800" b="1" dirty="0"/>
              <a:t>down</a:t>
            </a:r>
            <a:r>
              <a:rPr lang="zh-CN" altLang="en-US" sz="2800" b="1" dirty="0"/>
              <a:t>指针域链接成一个列链表</a:t>
            </a:r>
            <a:r>
              <a:rPr lang="zh-CN" altLang="en-US" sz="2800" b="1" dirty="0">
                <a:latin typeface="宋体" pitchFamily="2" charset="-122"/>
              </a:rPr>
              <a:t>。则每个非</a:t>
            </a:r>
            <a:r>
              <a:rPr lang="en-US" altLang="zh-CN" sz="2800" b="1" dirty="0"/>
              <a:t>0</a:t>
            </a:r>
            <a:r>
              <a:rPr lang="zh-CN" altLang="en-US" sz="2800" b="1" dirty="0">
                <a:latin typeface="宋体" pitchFamily="2" charset="-122"/>
              </a:rPr>
              <a:t>元素既是</a:t>
            </a:r>
            <a:r>
              <a:rPr lang="zh-CN" altLang="en-US" sz="2800" b="1" dirty="0"/>
              <a:t>某个行链表中的一个结点</a:t>
            </a:r>
            <a:r>
              <a:rPr lang="zh-CN" altLang="en-US" sz="2800" b="1" dirty="0">
                <a:latin typeface="宋体" pitchFamily="2" charset="-122"/>
              </a:rPr>
              <a:t>，</a:t>
            </a:r>
            <a:r>
              <a:rPr lang="zh-CN" altLang="en-US" sz="2800" b="1" dirty="0"/>
              <a:t>同时又</a:t>
            </a:r>
            <a:r>
              <a:rPr lang="zh-CN" altLang="en-US" sz="2800" b="1" dirty="0">
                <a:latin typeface="宋体" pitchFamily="2" charset="-122"/>
              </a:rPr>
              <a:t>是</a:t>
            </a:r>
            <a:r>
              <a:rPr lang="zh-CN" altLang="en-US" sz="2800" b="1" dirty="0"/>
              <a:t>某个列链表中的一个结点</a:t>
            </a:r>
            <a:r>
              <a:rPr lang="zh-CN" altLang="en-US" sz="2800" b="1" dirty="0">
                <a:latin typeface="宋体" pitchFamily="2" charset="-122"/>
              </a:rPr>
              <a:t>，所有的</a:t>
            </a:r>
            <a:r>
              <a:rPr lang="zh-CN" altLang="en-US" sz="2800" b="1" dirty="0">
                <a:solidFill>
                  <a:schemeClr val="accent1"/>
                </a:solidFill>
                <a:latin typeface="宋体" pitchFamily="2" charset="-122"/>
              </a:rPr>
              <a:t>非</a:t>
            </a:r>
            <a:r>
              <a:rPr lang="en-US" altLang="zh-CN" sz="2800" b="1" dirty="0">
                <a:solidFill>
                  <a:schemeClr val="accent1"/>
                </a:solidFill>
              </a:rPr>
              <a:t>0</a:t>
            </a:r>
            <a:r>
              <a:rPr lang="zh-CN" altLang="en-US" sz="2800" b="1" dirty="0">
                <a:solidFill>
                  <a:schemeClr val="accent1"/>
                </a:solidFill>
                <a:latin typeface="宋体" pitchFamily="2" charset="-122"/>
              </a:rPr>
              <a:t>元素</a:t>
            </a:r>
            <a:r>
              <a:rPr lang="zh-CN" altLang="en-US" sz="2800" b="1" dirty="0">
                <a:latin typeface="宋体" pitchFamily="2" charset="-122"/>
              </a:rPr>
              <a:t>构成一个</a:t>
            </a:r>
            <a:r>
              <a:rPr lang="zh-CN" altLang="en-US" sz="2800" b="1" dirty="0">
                <a:solidFill>
                  <a:schemeClr val="folHlink"/>
                </a:solidFill>
                <a:latin typeface="宋体" pitchFamily="2" charset="-122"/>
              </a:rPr>
              <a:t>十字交叉</a:t>
            </a:r>
            <a:r>
              <a:rPr lang="zh-CN" altLang="en-US" sz="2800" b="1" dirty="0">
                <a:latin typeface="宋体" pitchFamily="2" charset="-122"/>
              </a:rPr>
              <a:t>的链表。称为</a:t>
            </a:r>
            <a:r>
              <a:rPr lang="zh-CN" altLang="en-US" sz="2800" b="1" dirty="0">
                <a:solidFill>
                  <a:schemeClr val="folHlink"/>
                </a:solidFill>
                <a:latin typeface="宋体" pitchFamily="2" charset="-122"/>
              </a:rPr>
              <a:t>十字链表</a:t>
            </a:r>
            <a:r>
              <a:rPr lang="zh-CN" altLang="en-US" sz="2800" b="1" dirty="0">
                <a:latin typeface="宋体" pitchFamily="2" charset="-122"/>
              </a:rPr>
              <a:t>。用两个</a:t>
            </a:r>
            <a:r>
              <a:rPr lang="zh-CN" altLang="en-US" sz="2800" b="1" dirty="0"/>
              <a:t>一</a:t>
            </a:r>
            <a:r>
              <a:rPr lang="zh-CN" altLang="en-US" sz="2800" b="1" dirty="0">
                <a:latin typeface="宋体" pitchFamily="2" charset="-122"/>
              </a:rPr>
              <a:t>维数组分别存储行</a:t>
            </a:r>
            <a:r>
              <a:rPr lang="zh-CN" altLang="en-US" sz="2800" b="1" dirty="0"/>
              <a:t>链表的头指针和列链表的头指针</a:t>
            </a:r>
            <a:r>
              <a:rPr lang="zh-CN" altLang="en-US" sz="2800" b="1" dirty="0">
                <a:latin typeface="宋体" pitchFamily="2" charset="-122"/>
              </a:rPr>
              <a:t>。</a:t>
            </a:r>
            <a:endParaRPr lang="en-US" altLang="zh-CN" sz="2800" b="1" dirty="0">
              <a:latin typeface="宋体" pitchFamily="2" charset="-122"/>
            </a:endParaRP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宋体" pitchFamily="2" charset="-122"/>
              </a:rPr>
              <a:t>对于图</a:t>
            </a:r>
            <a:r>
              <a:rPr lang="en-US" altLang="zh-CN" sz="2800" b="1" dirty="0"/>
              <a:t>5-11(a)</a:t>
            </a:r>
            <a:r>
              <a:rPr lang="zh-CN" altLang="en-US" sz="2800" b="1" dirty="0"/>
              <a:t>的</a:t>
            </a:r>
            <a:r>
              <a:rPr lang="zh-CN" altLang="en-US" sz="2800" b="1" dirty="0">
                <a:latin typeface="宋体" pitchFamily="2" charset="-122"/>
              </a:rPr>
              <a:t>稀疏矩阵</a:t>
            </a:r>
            <a:r>
              <a:rPr lang="en-US" altLang="zh-CN" sz="2800" b="1" dirty="0"/>
              <a:t>A </a:t>
            </a:r>
            <a:r>
              <a:rPr lang="zh-CN" altLang="en-US" sz="2800" b="1" dirty="0">
                <a:latin typeface="宋体" pitchFamily="2" charset="-122"/>
              </a:rPr>
              <a:t>，对应的十字交叉链表如图</a:t>
            </a:r>
            <a:r>
              <a:rPr lang="en-US" altLang="zh-CN" sz="2800" b="1" dirty="0"/>
              <a:t>5-11(b)</a:t>
            </a:r>
            <a:r>
              <a:rPr lang="zh-CN" altLang="en-US" sz="2800" b="1" dirty="0">
                <a:latin typeface="宋体" pitchFamily="2" charset="-122"/>
              </a:rPr>
              <a:t>所示，结点的描述如下：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800" b="1" dirty="0"/>
              <a:t>typedef struct  </a:t>
            </a:r>
            <a:r>
              <a:rPr lang="en-US" altLang="zh-CN" sz="2800" b="1" dirty="0" err="1"/>
              <a:t>Clnode</a:t>
            </a:r>
            <a:r>
              <a:rPr lang="en-US" altLang="zh-CN" sz="2800" b="1" dirty="0"/>
              <a:t>  </a:t>
            </a:r>
          </a:p>
          <a:p>
            <a:pPr marL="355600" lvl="1" indent="0">
              <a:buFont typeface="Wingdings" pitchFamily="2" charset="2"/>
              <a:buNone/>
            </a:pPr>
            <a:r>
              <a:rPr lang="en-US" altLang="zh-CN" b="1" dirty="0"/>
              <a:t>{   </a:t>
            </a:r>
            <a:r>
              <a:rPr lang="en-US" altLang="zh-CN" b="1" dirty="0" err="1"/>
              <a:t>int</a:t>
            </a:r>
            <a:r>
              <a:rPr lang="en-US" altLang="zh-CN" b="1" dirty="0"/>
              <a:t>  row , </a:t>
            </a:r>
            <a:r>
              <a:rPr lang="en-US" altLang="zh-CN" b="1" dirty="0" err="1"/>
              <a:t>col</a:t>
            </a:r>
            <a:r>
              <a:rPr lang="en-US" altLang="zh-CN" b="1" dirty="0"/>
              <a:t> ;</a:t>
            </a:r>
            <a:r>
              <a:rPr lang="en-US" altLang="zh-CN" sz="2400" b="1" dirty="0"/>
              <a:t>   </a:t>
            </a:r>
            <a:r>
              <a:rPr lang="en-US" altLang="zh-CN" sz="2000" b="1" dirty="0"/>
              <a:t>/*  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行号和列号</a:t>
            </a:r>
            <a:r>
              <a:rPr lang="zh-CN" altLang="en-US" sz="2000" b="1" dirty="0"/>
              <a:t>  *</a:t>
            </a:r>
            <a:r>
              <a:rPr lang="en-US" altLang="zh-CN" sz="2000" b="1" dirty="0"/>
              <a:t>/</a:t>
            </a:r>
            <a:r>
              <a:rPr lang="en-US" altLang="zh-CN" sz="2400" b="1" dirty="0"/>
              <a:t>     </a:t>
            </a:r>
          </a:p>
          <a:p>
            <a:pPr marL="723900" lvl="2" indent="0">
              <a:buFont typeface="Wingdings" pitchFamily="2" charset="2"/>
              <a:buNone/>
            </a:pPr>
            <a:r>
              <a:rPr lang="en-US" altLang="zh-CN" sz="2800" b="1" dirty="0" err="1"/>
              <a:t>elemtype</a:t>
            </a:r>
            <a:r>
              <a:rPr lang="en-US" altLang="zh-CN" sz="2800" b="1" dirty="0"/>
              <a:t> value ;</a:t>
            </a:r>
            <a:r>
              <a:rPr lang="en-US" altLang="zh-CN" sz="2000" b="1" dirty="0"/>
              <a:t>    </a:t>
            </a:r>
            <a:r>
              <a:rPr lang="en-US" altLang="zh-CN" b="1" dirty="0"/>
              <a:t>/*  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元素值  </a:t>
            </a:r>
            <a:r>
              <a:rPr lang="zh-CN" altLang="en-US" b="1" dirty="0"/>
              <a:t>*</a:t>
            </a:r>
            <a:r>
              <a:rPr lang="en-US" altLang="zh-CN" b="1" dirty="0"/>
              <a:t>/</a:t>
            </a:r>
          </a:p>
          <a:p>
            <a:pPr marL="723900" lvl="2" indent="0">
              <a:buFont typeface="Wingdings" pitchFamily="2" charset="2"/>
              <a:buNone/>
            </a:pPr>
            <a:r>
              <a:rPr lang="en-US" altLang="zh-CN" sz="2800" b="1" dirty="0" err="1"/>
              <a:t>struct</a:t>
            </a:r>
            <a:r>
              <a:rPr lang="en-US" altLang="zh-CN" sz="2800" b="1" dirty="0"/>
              <a:t>  </a:t>
            </a:r>
            <a:r>
              <a:rPr lang="en-US" altLang="zh-CN" sz="2800" b="1" dirty="0" err="1"/>
              <a:t>Clnode</a:t>
            </a:r>
            <a:r>
              <a:rPr lang="en-US" altLang="zh-CN" sz="2800" b="1" dirty="0"/>
              <a:t>  *down , *right ;</a:t>
            </a:r>
          </a:p>
          <a:p>
            <a:pPr marL="355600" lvl="1" indent="0">
              <a:buFont typeface="Wingdings" pitchFamily="2" charset="2"/>
              <a:buNone/>
            </a:pPr>
            <a:r>
              <a:rPr lang="en-US" altLang="zh-CN" b="1" dirty="0"/>
              <a:t>}</a:t>
            </a:r>
            <a:r>
              <a:rPr lang="en-US" altLang="zh-CN" b="1" dirty="0" err="1"/>
              <a:t>OLNode</a:t>
            </a:r>
            <a:r>
              <a:rPr lang="en-US" altLang="zh-CN" b="1" dirty="0"/>
              <a:t> ;</a:t>
            </a:r>
            <a:r>
              <a:rPr lang="en-US" altLang="zh-CN" sz="2400" b="1" dirty="0"/>
              <a:t>   /*  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非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元素结点  </a:t>
            </a:r>
            <a:r>
              <a:rPr lang="zh-CN" altLang="en-US" sz="2400" b="1" dirty="0"/>
              <a:t>*</a:t>
            </a:r>
            <a:r>
              <a:rPr lang="en-US" altLang="zh-CN" sz="2400" b="1" dirty="0"/>
              <a:t>/</a:t>
            </a:r>
            <a:endParaRPr lang="en-US" altLang="zh-CN" sz="2400" b="1" dirty="0">
              <a:latin typeface="宋体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200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/>
          </p:nvPr>
        </p:nvSpPr>
        <p:spPr>
          <a:xfrm>
            <a:off x="152400" y="144463"/>
            <a:ext cx="5356225" cy="357187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2800" b="1" dirty="0"/>
              <a:t>typedef struct   </a:t>
            </a:r>
          </a:p>
          <a:p>
            <a:pPr marL="355600" lvl="1" indent="0">
              <a:buFont typeface="Wingdings" pitchFamily="2" charset="2"/>
              <a:buNone/>
            </a:pPr>
            <a:r>
              <a:rPr lang="en-US" altLang="zh-CN" b="1" dirty="0"/>
              <a:t>{   </a:t>
            </a:r>
            <a:r>
              <a:rPr lang="en-US" altLang="zh-CN" b="1" dirty="0" err="1"/>
              <a:t>int</a:t>
            </a:r>
            <a:r>
              <a:rPr lang="en-US" altLang="zh-CN" b="1" dirty="0"/>
              <a:t>   </a:t>
            </a:r>
            <a:r>
              <a:rPr lang="en-US" altLang="zh-CN" b="1" dirty="0" err="1"/>
              <a:t>rn</a:t>
            </a:r>
            <a:r>
              <a:rPr lang="en-US" altLang="zh-CN" b="1" dirty="0"/>
              <a:t>;        </a:t>
            </a:r>
            <a:r>
              <a:rPr lang="en-US" altLang="zh-CN" sz="2400" b="1" dirty="0"/>
              <a:t>/* 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矩阵的行数</a:t>
            </a:r>
            <a:r>
              <a:rPr lang="zh-CN" altLang="en-US" sz="2400" b="1" dirty="0"/>
              <a:t>  *</a:t>
            </a:r>
            <a:r>
              <a:rPr lang="en-US" altLang="zh-CN" sz="2400" b="1" dirty="0"/>
              <a:t>/     </a:t>
            </a:r>
          </a:p>
          <a:p>
            <a:pPr marL="723900" lvl="2" indent="0">
              <a:buFont typeface="Wingdings" pitchFamily="2" charset="2"/>
              <a:buNone/>
            </a:pPr>
            <a:r>
              <a:rPr lang="en-US" altLang="zh-CN" sz="2800" b="1" dirty="0" err="1"/>
              <a:t>int</a:t>
            </a:r>
            <a:r>
              <a:rPr lang="en-US" altLang="zh-CN" sz="2800" b="1" dirty="0"/>
              <a:t>   </a:t>
            </a:r>
            <a:r>
              <a:rPr lang="en-US" altLang="zh-CN" sz="2800" b="1" dirty="0" err="1"/>
              <a:t>cn</a:t>
            </a:r>
            <a:r>
              <a:rPr lang="en-US" altLang="zh-CN" sz="2800" b="1" dirty="0"/>
              <a:t>;        </a:t>
            </a:r>
            <a:r>
              <a:rPr lang="en-US" altLang="zh-CN" b="1" dirty="0"/>
              <a:t>/* 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矩阵的列数</a:t>
            </a:r>
            <a:r>
              <a:rPr lang="zh-CN" altLang="en-US" b="1" dirty="0"/>
              <a:t>  *</a:t>
            </a:r>
            <a:r>
              <a:rPr lang="en-US" altLang="zh-CN" b="1" dirty="0"/>
              <a:t>/</a:t>
            </a:r>
          </a:p>
          <a:p>
            <a:pPr marL="723900" lvl="2" indent="0">
              <a:buFont typeface="Wingdings" pitchFamily="2" charset="2"/>
              <a:buNone/>
            </a:pPr>
            <a:r>
              <a:rPr lang="en-US" altLang="zh-CN" sz="2800" b="1" dirty="0" err="1"/>
              <a:t>int</a:t>
            </a:r>
            <a:r>
              <a:rPr lang="en-US" altLang="zh-CN" sz="2800" b="1" dirty="0"/>
              <a:t>   </a:t>
            </a:r>
            <a:r>
              <a:rPr lang="en-US" altLang="zh-CN" sz="2800" b="1" dirty="0" err="1"/>
              <a:t>tn</a:t>
            </a:r>
            <a:r>
              <a:rPr lang="en-US" altLang="zh-CN" sz="2800" b="1" dirty="0"/>
              <a:t>;        </a:t>
            </a:r>
            <a:r>
              <a:rPr lang="en-US" altLang="zh-CN" b="1" dirty="0"/>
              <a:t>/* 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非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元素总数 </a:t>
            </a:r>
            <a:r>
              <a:rPr lang="zh-CN" altLang="en-US" b="1" dirty="0"/>
              <a:t>*</a:t>
            </a:r>
            <a:r>
              <a:rPr lang="en-US" altLang="zh-CN" b="1" dirty="0"/>
              <a:t>/</a:t>
            </a:r>
          </a:p>
          <a:p>
            <a:pPr marL="723900" lvl="2" indent="0">
              <a:buFont typeface="Wingdings" pitchFamily="2" charset="2"/>
              <a:buNone/>
            </a:pPr>
            <a:r>
              <a:rPr lang="en-US" altLang="zh-CN" sz="2800" b="1" dirty="0" err="1"/>
              <a:t>OLNode</a:t>
            </a:r>
            <a:r>
              <a:rPr lang="en-US" altLang="zh-CN" sz="2800" b="1" dirty="0"/>
              <a:t> *</a:t>
            </a:r>
            <a:r>
              <a:rPr lang="en-US" altLang="zh-CN" sz="2800" b="1" dirty="0" err="1"/>
              <a:t>rhead</a:t>
            </a:r>
            <a:r>
              <a:rPr lang="en-US" altLang="zh-CN" sz="2800" b="1" dirty="0"/>
              <a:t> ;  </a:t>
            </a:r>
          </a:p>
          <a:p>
            <a:pPr marL="723900" lvl="2" indent="0">
              <a:buFont typeface="Wingdings" pitchFamily="2" charset="2"/>
              <a:buNone/>
            </a:pPr>
            <a:r>
              <a:rPr lang="en-US" altLang="zh-CN" sz="2800" b="1" dirty="0" err="1"/>
              <a:t>OLNode</a:t>
            </a:r>
            <a:r>
              <a:rPr lang="en-US" altLang="zh-CN" sz="2800" b="1" dirty="0"/>
              <a:t> *</a:t>
            </a:r>
            <a:r>
              <a:rPr lang="en-US" altLang="zh-CN" sz="2800" b="1" dirty="0" err="1"/>
              <a:t>chead</a:t>
            </a:r>
            <a:r>
              <a:rPr lang="en-US" altLang="zh-CN" sz="2800" b="1" dirty="0"/>
              <a:t> ; </a:t>
            </a:r>
          </a:p>
          <a:p>
            <a:pPr marL="355600" lvl="1" indent="0">
              <a:buFont typeface="Wingdings" pitchFamily="2" charset="2"/>
              <a:buNone/>
            </a:pPr>
            <a:r>
              <a:rPr lang="en-US" altLang="zh-CN" b="1" dirty="0"/>
              <a:t>} </a:t>
            </a:r>
            <a:r>
              <a:rPr lang="en-US" altLang="zh-CN" b="1" dirty="0" err="1"/>
              <a:t>CrossList</a:t>
            </a:r>
            <a:r>
              <a:rPr lang="en-US" altLang="zh-CN" b="1" dirty="0"/>
              <a:t> ;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58888" y="1630363"/>
            <a:ext cx="7829550" cy="4967287"/>
            <a:chOff x="0" y="0"/>
            <a:chExt cx="4932" cy="3129"/>
          </a:xfrm>
        </p:grpSpPr>
        <p:sp>
          <p:nvSpPr>
            <p:cNvPr id="284676" name="Rectangle 4"/>
            <p:cNvSpPr>
              <a:spLocks noChangeArrowheads="1"/>
            </p:cNvSpPr>
            <p:nvPr/>
          </p:nvSpPr>
          <p:spPr bwMode="auto">
            <a:xfrm>
              <a:off x="1089" y="2889"/>
              <a:ext cx="273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/>
              <a:r>
                <a:rPr lang="zh-CN" altLang="en-US" sz="2000" b="1" noProof="1">
                  <a:latin typeface="楷体" pitchFamily="49" charset="-122"/>
                  <a:ea typeface="楷体" pitchFamily="49" charset="-122"/>
                  <a:cs typeface="+mn-ea"/>
                </a:rPr>
                <a:t>图</a:t>
              </a:r>
              <a:r>
                <a:rPr lang="en-US" altLang="zh-CN" sz="2000" b="1" noProof="1">
                  <a:latin typeface="楷体" pitchFamily="49" charset="-122"/>
                  <a:ea typeface="楷体" pitchFamily="49" charset="-122"/>
                  <a:cs typeface="+mn-ea"/>
                </a:rPr>
                <a:t>5-11</a:t>
              </a:r>
              <a:r>
                <a:rPr lang="en-US" altLang="zh-CN" sz="2000" b="1" noProof="1">
                  <a:effectLst>
                    <a:outerShdw blurRad="38100" dist="38100" dir="2700000">
                      <a:srgbClr val="FFFFFF"/>
                    </a:outerShdw>
                  </a:effectLst>
                  <a:latin typeface="楷体" pitchFamily="49" charset="-122"/>
                  <a:ea typeface="楷体" pitchFamily="49" charset="-122"/>
                  <a:cs typeface="+mn-ea"/>
                </a:rPr>
                <a:t>  </a:t>
              </a:r>
              <a:r>
                <a:rPr lang="zh-CN" altLang="en-US" sz="2000" b="1" noProof="1">
                  <a:latin typeface="楷体" pitchFamily="49" charset="-122"/>
                  <a:ea typeface="楷体" pitchFamily="49" charset="-122"/>
                  <a:cs typeface="+mn-ea"/>
                </a:rPr>
                <a:t>稀疏矩阵及其十字交叉链表</a:t>
              </a:r>
              <a:endParaRPr lang="zh-CN" altLang="en-US" sz="2000" b="1" noProof="1"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1451"/>
              <a:ext cx="1859" cy="1326"/>
              <a:chOff x="0" y="0"/>
              <a:chExt cx="1859" cy="132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1859" cy="997"/>
                <a:chOff x="0" y="0"/>
                <a:chExt cx="1940" cy="1104"/>
              </a:xfrm>
            </p:grpSpPr>
            <p:sp>
              <p:nvSpPr>
                <p:cNvPr id="284679" name="Rectangle 7"/>
                <p:cNvSpPr>
                  <a:spLocks noChangeArrowheads="1"/>
                </p:cNvSpPr>
                <p:nvPr/>
              </p:nvSpPr>
              <p:spPr bwMode="auto">
                <a:xfrm>
                  <a:off x="427" y="0"/>
                  <a:ext cx="1406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zh-CN">
                      <a:latin typeface="楷体_GB2312" pitchFamily="1" charset="-122"/>
                      <a:ea typeface="楷体_GB2312" pitchFamily="1" charset="-122"/>
                    </a:rPr>
                    <a:t>0  12  0  0  0</a:t>
                  </a:r>
                  <a:endParaRPr lang="zh-CN" altLang="zh-CN">
                    <a:latin typeface="楷体_GB2312" pitchFamily="1" charset="-122"/>
                    <a:ea typeface="楷体_GB2312" pitchFamily="1" charset="-122"/>
                  </a:endParaRPr>
                </a:p>
              </p:txBody>
            </p:sp>
            <p:sp>
              <p:nvSpPr>
                <p:cNvPr id="284680" name="Rectangle 8"/>
                <p:cNvSpPr>
                  <a:spLocks noChangeArrowheads="1"/>
                </p:cNvSpPr>
                <p:nvPr/>
              </p:nvSpPr>
              <p:spPr bwMode="auto">
                <a:xfrm>
                  <a:off x="433" y="259"/>
                  <a:ext cx="1406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zh-CN">
                      <a:latin typeface="楷体_GB2312" pitchFamily="1" charset="-122"/>
                      <a:ea typeface="楷体_GB2312" pitchFamily="1" charset="-122"/>
                    </a:rPr>
                    <a:t>0  0   0  0 -4</a:t>
                  </a:r>
                  <a:endParaRPr lang="zh-CN" altLang="zh-CN">
                    <a:latin typeface="楷体_GB2312" pitchFamily="1" charset="-122"/>
                    <a:ea typeface="楷体_GB2312" pitchFamily="1" charset="-122"/>
                  </a:endParaRPr>
                </a:p>
              </p:txBody>
            </p:sp>
            <p:sp>
              <p:nvSpPr>
                <p:cNvPr id="284681" name="Rectangle 9"/>
                <p:cNvSpPr>
                  <a:spLocks noChangeArrowheads="1"/>
                </p:cNvSpPr>
                <p:nvPr/>
              </p:nvSpPr>
              <p:spPr bwMode="auto">
                <a:xfrm>
                  <a:off x="432" y="576"/>
                  <a:ext cx="1406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zh-CN">
                      <a:latin typeface="楷体_GB2312" pitchFamily="1" charset="-122"/>
                      <a:ea typeface="楷体_GB2312" pitchFamily="1" charset="-122"/>
                    </a:rPr>
                    <a:t>0  5   0  0  0</a:t>
                  </a:r>
                  <a:endParaRPr lang="zh-CN" altLang="zh-CN">
                    <a:latin typeface="楷体_GB2312" pitchFamily="1" charset="-122"/>
                    <a:ea typeface="楷体_GB2312" pitchFamily="1" charset="-122"/>
                  </a:endParaRPr>
                </a:p>
              </p:txBody>
            </p:sp>
            <p:sp>
              <p:nvSpPr>
                <p:cNvPr id="284682" name="Rectangle 10"/>
                <p:cNvSpPr>
                  <a:spLocks noChangeArrowheads="1"/>
                </p:cNvSpPr>
                <p:nvPr/>
              </p:nvSpPr>
              <p:spPr bwMode="auto">
                <a:xfrm>
                  <a:off x="432" y="877"/>
                  <a:ext cx="1406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zh-CN">
                      <a:latin typeface="楷体_GB2312" pitchFamily="1" charset="-122"/>
                      <a:ea typeface="楷体_GB2312" pitchFamily="1" charset="-122"/>
                    </a:rPr>
                    <a:t>0  0   3  0  0</a:t>
                  </a:r>
                  <a:endParaRPr lang="zh-CN" altLang="zh-CN">
                    <a:latin typeface="楷体_GB2312" pitchFamily="1" charset="-122"/>
                    <a:ea typeface="楷体_GB2312" pitchFamily="1" charset="-122"/>
                  </a:endParaRPr>
                </a:p>
              </p:txBody>
            </p:sp>
            <p:sp>
              <p:nvSpPr>
                <p:cNvPr id="284683" name="AutoShape 11"/>
                <p:cNvSpPr/>
                <p:nvPr/>
              </p:nvSpPr>
              <p:spPr bwMode="auto">
                <a:xfrm>
                  <a:off x="384" y="16"/>
                  <a:ext cx="68" cy="1088"/>
                </a:xfrm>
                <a:prstGeom prst="leftBracket">
                  <a:avLst>
                    <a:gd name="adj" fmla="val 133333"/>
                  </a:avLst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84684" name="AutoShape 12"/>
                <p:cNvSpPr/>
                <p:nvPr/>
              </p:nvSpPr>
              <p:spPr bwMode="auto">
                <a:xfrm>
                  <a:off x="1872" y="0"/>
                  <a:ext cx="68" cy="1088"/>
                </a:xfrm>
                <a:prstGeom prst="rightBracket">
                  <a:avLst>
                    <a:gd name="adj" fmla="val 133333"/>
                  </a:avLst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84685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432"/>
                  <a:ext cx="385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 sz="2800">
                      <a:latin typeface="Times New Roman" pitchFamily="2" charset="0"/>
                      <a:ea typeface="宋体" charset="0"/>
                    </a:rPr>
                    <a:t>A=</a:t>
                  </a:r>
                </a:p>
              </p:txBody>
            </p:sp>
          </p:grpSp>
          <p:sp>
            <p:nvSpPr>
              <p:cNvPr id="56333" name="Rectangle 14"/>
              <p:cNvSpPr>
                <a:spLocks noChangeArrowheads="1"/>
              </p:cNvSpPr>
              <p:nvPr/>
            </p:nvSpPr>
            <p:spPr bwMode="auto">
              <a:xfrm>
                <a:off x="388" y="1134"/>
                <a:ext cx="120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 anchor="ctr"/>
              <a:lstStyle/>
              <a:p>
                <a:pPr algn="ctr" eaLnBrk="0" hangingPunct="0"/>
                <a:r>
                  <a:rPr lang="en-US" altLang="zh-CN" sz="2000" b="1" dirty="0"/>
                  <a:t>(a)</a:t>
                </a:r>
                <a:r>
                  <a:rPr lang="en-US" altLang="zh-CN" sz="2000" b="1" dirty="0">
                    <a:latin typeface="Arial" pitchFamily="34" charset="0"/>
                  </a:rPr>
                  <a:t>   </a:t>
                </a:r>
                <a:r>
                  <a:rPr lang="zh-CN" altLang="en-US" sz="2000" b="1" dirty="0">
                    <a:latin typeface="楷体" pitchFamily="49" charset="-122"/>
                    <a:ea typeface="楷体" pitchFamily="49" charset="-122"/>
                  </a:rPr>
                  <a:t>稀疏矩阵</a:t>
                </a:r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2471" y="0"/>
              <a:ext cx="2461" cy="2811"/>
              <a:chOff x="0" y="0"/>
              <a:chExt cx="2461" cy="2811"/>
            </a:xfrm>
          </p:grpSpPr>
          <p:sp>
            <p:nvSpPr>
              <p:cNvPr id="284688" name="Rectangle 16"/>
              <p:cNvSpPr>
                <a:spLocks noChangeArrowheads="1"/>
              </p:cNvSpPr>
              <p:nvPr/>
            </p:nvSpPr>
            <p:spPr bwMode="auto">
              <a:xfrm>
                <a:off x="96" y="2619"/>
                <a:ext cx="228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/>
              <a:lstStyle/>
              <a:p>
                <a:pPr algn="ctr"/>
                <a:r>
                  <a:rPr lang="en-US" altLang="zh-CN" sz="2000" b="1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Times New Roman" pitchFamily="2" charset="0"/>
                    <a:ea typeface="宋体" charset="-122"/>
                    <a:cs typeface="+mn-ea"/>
                  </a:rPr>
                  <a:t>(b</a:t>
                </a:r>
                <a:r>
                  <a:rPr lang="en-US" altLang="zh-CN" sz="2000" b="1" noProof="1">
                    <a:latin typeface="Times New Roman" pitchFamily="2" charset="0"/>
                    <a:ea typeface="宋体" charset="-122"/>
                    <a:cs typeface="+mn-ea"/>
                  </a:rPr>
                  <a:t>)</a:t>
                </a:r>
                <a:r>
                  <a:rPr lang="en-US" altLang="zh-CN" sz="2000" b="1" noProof="1">
                    <a:latin typeface="Arial" charset="0"/>
                    <a:ea typeface="宋体" charset="-122"/>
                    <a:cs typeface="+mn-ea"/>
                  </a:rPr>
                  <a:t>   </a:t>
                </a:r>
                <a:r>
                  <a:rPr lang="zh-CN" altLang="en-US" sz="2000" b="1" noProof="1">
                    <a:latin typeface="楷体" pitchFamily="49" charset="-122"/>
                    <a:ea typeface="楷体" pitchFamily="49" charset="-122"/>
                    <a:cs typeface="+mn-ea"/>
                  </a:rPr>
                  <a:t>稀疏矩阵的十字交叉链表</a:t>
                </a:r>
                <a:endParaRPr lang="zh-CN" altLang="en-US" sz="2000" b="1" noProof="1">
                  <a:latin typeface="楷体" pitchFamily="49" charset="-122"/>
                  <a:ea typeface="楷体" pitchFamily="49" charset="-122"/>
                </a:endParaRPr>
              </a:p>
            </p:txBody>
          </p:sp>
          <p:grpSp>
            <p:nvGrpSpPr>
              <p:cNvPr id="6" name="Group 17"/>
              <p:cNvGrpSpPr>
                <a:grpSpLocks/>
              </p:cNvGrpSpPr>
              <p:nvPr/>
            </p:nvGrpSpPr>
            <p:grpSpPr bwMode="auto">
              <a:xfrm>
                <a:off x="0" y="0"/>
                <a:ext cx="2461" cy="2483"/>
                <a:chOff x="0" y="0"/>
                <a:chExt cx="2461" cy="2483"/>
              </a:xfrm>
            </p:grpSpPr>
            <p:grpSp>
              <p:nvGrpSpPr>
                <p:cNvPr id="7" name="Group 1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461" cy="2483"/>
                  <a:chOff x="0" y="0"/>
                  <a:chExt cx="2461" cy="2483"/>
                </a:xfrm>
              </p:grpSpPr>
              <p:sp>
                <p:nvSpPr>
                  <p:cNvPr id="28469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84" y="0"/>
                    <a:ext cx="589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Font typeface="Arial" charset="0"/>
                      <a:buNone/>
                      <a:defRPr/>
                    </a:pPr>
                    <a:r>
                      <a:rPr lang="en-US" altLang="zh-CN" sz="2000">
                        <a:latin typeface="Times New Roman" pitchFamily="2" charset="0"/>
                        <a:ea typeface="宋体" charset="0"/>
                      </a:rPr>
                      <a:t>A.chead</a:t>
                    </a:r>
                  </a:p>
                </p:txBody>
              </p:sp>
              <p:sp>
                <p:nvSpPr>
                  <p:cNvPr id="284692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88"/>
                    <a:ext cx="589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Font typeface="Arial" charset="0"/>
                      <a:buNone/>
                      <a:defRPr/>
                    </a:pPr>
                    <a:r>
                      <a:rPr lang="en-US" altLang="zh-CN" sz="2000" dirty="0" err="1">
                        <a:latin typeface="Times New Roman" pitchFamily="2" charset="0"/>
                        <a:ea typeface="宋体" charset="0"/>
                      </a:rPr>
                      <a:t>A.rhead</a:t>
                    </a:r>
                    <a:endParaRPr lang="en-US" altLang="zh-CN" sz="2000" dirty="0">
                      <a:latin typeface="Times New Roman" pitchFamily="2" charset="0"/>
                      <a:ea typeface="宋体" charset="0"/>
                    </a:endParaRPr>
                  </a:p>
                </p:txBody>
              </p:sp>
              <p:grpSp>
                <p:nvGrpSpPr>
                  <p:cNvPr id="8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241" y="227"/>
                    <a:ext cx="2220" cy="2256"/>
                    <a:chOff x="0" y="0"/>
                    <a:chExt cx="2220" cy="2256"/>
                  </a:xfrm>
                </p:grpSpPr>
                <p:sp>
                  <p:nvSpPr>
                    <p:cNvPr id="284694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4" y="0"/>
                      <a:ext cx="1632" cy="204"/>
                    </a:xfrm>
                    <a:prstGeom prst="rect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r>
                        <a:rPr lang="zh-CN" altLang="en-US" dirty="0">
                          <a:latin typeface="Times New Roman" pitchFamily="2" charset="0"/>
                          <a:ea typeface="Arial Unicode MS" charset="0"/>
                        </a:rPr>
                        <a:t>⋀                          ⋀</a:t>
                      </a:r>
                    </a:p>
                  </p:txBody>
                </p:sp>
                <p:sp>
                  <p:nvSpPr>
                    <p:cNvPr id="284695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76" y="144"/>
                      <a:ext cx="0" cy="204"/>
                    </a:xfrm>
                    <a:prstGeom prst="line">
                      <a:avLst/>
                    </a:prstGeom>
                    <a:noFill/>
                    <a:ln w="19050" cmpd="sng">
                      <a:solidFill>
                        <a:schemeClr val="tx1"/>
                      </a:solidFill>
                      <a:rou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grpSp>
                  <p:nvGrpSpPr>
                    <p:cNvPr id="9" name="Group 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92" y="352"/>
                      <a:ext cx="612" cy="408"/>
                      <a:chOff x="0" y="0"/>
                      <a:chExt cx="612" cy="408"/>
                    </a:xfrm>
                  </p:grpSpPr>
                  <p:sp>
                    <p:nvSpPr>
                      <p:cNvPr id="284697" name="Rectangle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612" cy="204"/>
                      </a:xfrm>
                      <a:prstGeom prst="rect">
                        <a:avLst/>
                      </a:prstGeom>
                      <a:noFill/>
                      <a:ln w="9525" cmpd="sng">
                        <a:solidFill>
                          <a:schemeClr val="tx1"/>
                        </a:solidFill>
                        <a:miter lim="800000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buFont typeface="Arial" charset="0"/>
                          <a:buNone/>
                          <a:defRPr/>
                        </a:pPr>
                        <a:r>
                          <a:rPr lang="en-US" altLang="zh-CN" dirty="0">
                            <a:latin typeface="Times New Roman" pitchFamily="2" charset="0"/>
                            <a:ea typeface="宋体" charset="0"/>
                          </a:rPr>
                          <a:t>1  2   12</a:t>
                        </a:r>
                      </a:p>
                    </p:txBody>
                  </p:sp>
                  <p:sp>
                    <p:nvSpPr>
                      <p:cNvPr id="284698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0" y="0"/>
                        <a:ext cx="0" cy="204"/>
                      </a:xfrm>
                      <a:prstGeom prst="line">
                        <a:avLst/>
                      </a:prstGeom>
                      <a:noFill/>
                      <a:ln w="9525" cmpd="sng">
                        <a:solidFill>
                          <a:schemeClr val="tx1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pPr>
                          <a:buFont typeface="Arial" charset="0"/>
                          <a:buNone/>
                          <a:defRPr/>
                        </a:pPr>
                        <a:endParaRPr lang="zh-CN" altLang="en-US">
                          <a:latin typeface="Times New Roman" pitchFamily="2" charset="0"/>
                          <a:ea typeface="宋体" charset="0"/>
                        </a:endParaRPr>
                      </a:p>
                    </p:txBody>
                  </p:sp>
                  <p:sp>
                    <p:nvSpPr>
                      <p:cNvPr id="284699" name="Line 2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6" y="0"/>
                        <a:ext cx="0" cy="204"/>
                      </a:xfrm>
                      <a:prstGeom prst="line">
                        <a:avLst/>
                      </a:prstGeom>
                      <a:noFill/>
                      <a:ln w="9525" cmpd="sng">
                        <a:solidFill>
                          <a:schemeClr val="tx1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pPr>
                          <a:buFont typeface="Arial" charset="0"/>
                          <a:buNone/>
                          <a:defRPr/>
                        </a:pPr>
                        <a:endParaRPr lang="zh-CN" altLang="en-US">
                          <a:latin typeface="Times New Roman" pitchFamily="2" charset="0"/>
                          <a:ea typeface="宋体" charset="0"/>
                        </a:endParaRPr>
                      </a:p>
                    </p:txBody>
                  </p:sp>
                  <p:sp>
                    <p:nvSpPr>
                      <p:cNvPr id="284700" name="Rectangle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204"/>
                        <a:ext cx="612" cy="204"/>
                      </a:xfrm>
                      <a:prstGeom prst="rect">
                        <a:avLst/>
                      </a:prstGeom>
                      <a:noFill/>
                      <a:ln w="9525" cmpd="sng">
                        <a:solidFill>
                          <a:schemeClr val="tx1"/>
                        </a:solidFill>
                        <a:miter lim="800000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buFont typeface="Arial" charset="0"/>
                          <a:buNone/>
                          <a:defRPr/>
                        </a:pPr>
                        <a:r>
                          <a:rPr lang="zh-CN" altLang="en-US">
                            <a:latin typeface="Times New Roman" pitchFamily="2" charset="0"/>
                            <a:ea typeface="Arial Unicode MS" charset="0"/>
                          </a:rPr>
                          <a:t>        ⋀</a:t>
                        </a:r>
                      </a:p>
                    </p:txBody>
                  </p:sp>
                  <p:sp>
                    <p:nvSpPr>
                      <p:cNvPr id="284701" name="Line 2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6" y="204"/>
                        <a:ext cx="0" cy="204"/>
                      </a:xfrm>
                      <a:prstGeom prst="line">
                        <a:avLst/>
                      </a:prstGeom>
                      <a:noFill/>
                      <a:ln w="9525" cmpd="sng">
                        <a:solidFill>
                          <a:schemeClr val="tx1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pPr>
                          <a:buFont typeface="Arial" charset="0"/>
                          <a:buNone/>
                          <a:defRPr/>
                        </a:pPr>
                        <a:endParaRPr lang="zh-CN" altLang="en-US">
                          <a:latin typeface="Times New Roman" pitchFamily="2" charset="0"/>
                          <a:ea typeface="宋体" charset="0"/>
                        </a:endParaRPr>
                      </a:p>
                    </p:txBody>
                  </p:sp>
                </p:grpSp>
                <p:grpSp>
                  <p:nvGrpSpPr>
                    <p:cNvPr id="10" name="Group 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92" y="1264"/>
                      <a:ext cx="612" cy="408"/>
                      <a:chOff x="0" y="0"/>
                      <a:chExt cx="612" cy="408"/>
                    </a:xfrm>
                  </p:grpSpPr>
                  <p:sp>
                    <p:nvSpPr>
                      <p:cNvPr id="284703" name="Rectangle 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612" cy="204"/>
                      </a:xfrm>
                      <a:prstGeom prst="rect">
                        <a:avLst/>
                      </a:prstGeom>
                      <a:noFill/>
                      <a:ln w="9525" cmpd="sng">
                        <a:solidFill>
                          <a:schemeClr val="tx1"/>
                        </a:solidFill>
                        <a:miter lim="800000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buFont typeface="Arial" charset="0"/>
                          <a:buNone/>
                          <a:defRPr/>
                        </a:pPr>
                        <a:r>
                          <a:rPr lang="en-US" altLang="zh-CN" dirty="0">
                            <a:latin typeface="Times New Roman" pitchFamily="2" charset="0"/>
                            <a:ea typeface="宋体" charset="0"/>
                          </a:rPr>
                          <a:t>3   2   5</a:t>
                        </a:r>
                      </a:p>
                    </p:txBody>
                  </p:sp>
                  <p:sp>
                    <p:nvSpPr>
                      <p:cNvPr id="284704" name="Line 3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0" y="0"/>
                        <a:ext cx="0" cy="204"/>
                      </a:xfrm>
                      <a:prstGeom prst="line">
                        <a:avLst/>
                      </a:prstGeom>
                      <a:noFill/>
                      <a:ln w="9525" cmpd="sng">
                        <a:solidFill>
                          <a:schemeClr val="tx1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pPr>
                          <a:buFont typeface="Arial" charset="0"/>
                          <a:buNone/>
                          <a:defRPr/>
                        </a:pPr>
                        <a:endParaRPr lang="zh-CN" altLang="en-US">
                          <a:latin typeface="Times New Roman" pitchFamily="2" charset="0"/>
                          <a:ea typeface="宋体" charset="0"/>
                        </a:endParaRPr>
                      </a:p>
                    </p:txBody>
                  </p:sp>
                  <p:sp>
                    <p:nvSpPr>
                      <p:cNvPr id="284705" name="Line 3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6" y="0"/>
                        <a:ext cx="0" cy="204"/>
                      </a:xfrm>
                      <a:prstGeom prst="line">
                        <a:avLst/>
                      </a:prstGeom>
                      <a:noFill/>
                      <a:ln w="9525" cmpd="sng">
                        <a:solidFill>
                          <a:schemeClr val="tx1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pPr>
                          <a:buFont typeface="Arial" charset="0"/>
                          <a:buNone/>
                          <a:defRPr/>
                        </a:pPr>
                        <a:endParaRPr lang="zh-CN" altLang="en-US">
                          <a:latin typeface="Times New Roman" pitchFamily="2" charset="0"/>
                          <a:ea typeface="宋体" charset="0"/>
                        </a:endParaRPr>
                      </a:p>
                    </p:txBody>
                  </p:sp>
                  <p:sp>
                    <p:nvSpPr>
                      <p:cNvPr id="284706" name="Rectangle 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204"/>
                        <a:ext cx="612" cy="204"/>
                      </a:xfrm>
                      <a:prstGeom prst="rect">
                        <a:avLst/>
                      </a:prstGeom>
                      <a:noFill/>
                      <a:ln w="9525" cmpd="sng">
                        <a:solidFill>
                          <a:schemeClr val="tx1"/>
                        </a:solidFill>
                        <a:miter lim="800000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buFont typeface="Arial" charset="0"/>
                          <a:buNone/>
                          <a:defRPr/>
                        </a:pPr>
                        <a:r>
                          <a:rPr lang="zh-CN" altLang="en-US">
                            <a:latin typeface="Times New Roman" pitchFamily="2" charset="0"/>
                            <a:ea typeface="Arial Unicode MS" charset="0"/>
                          </a:rPr>
                          <a:t> ⋀</a:t>
                        </a:r>
                        <a:r>
                          <a:rPr lang="zh-CN" altLang="en-US">
                            <a:latin typeface="Times New Roman" pitchFamily="2" charset="0"/>
                            <a:ea typeface="宋体" charset="0"/>
                          </a:rPr>
                          <a:t>     </a:t>
                        </a:r>
                        <a:r>
                          <a:rPr lang="zh-CN" altLang="en-US">
                            <a:latin typeface="Times New Roman" pitchFamily="2" charset="0"/>
                            <a:ea typeface="Arial Unicode MS" charset="0"/>
                          </a:rPr>
                          <a:t>⋀</a:t>
                        </a:r>
                        <a:endParaRPr lang="zh-CN" altLang="en-US">
                          <a:latin typeface="Times New Roman" pitchFamily="2" charset="0"/>
                          <a:ea typeface="宋体" charset="0"/>
                        </a:endParaRPr>
                      </a:p>
                    </p:txBody>
                  </p:sp>
                  <p:sp>
                    <p:nvSpPr>
                      <p:cNvPr id="284707" name="Line 3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6" y="204"/>
                        <a:ext cx="0" cy="204"/>
                      </a:xfrm>
                      <a:prstGeom prst="line">
                        <a:avLst/>
                      </a:prstGeom>
                      <a:noFill/>
                      <a:ln w="9525" cmpd="sng">
                        <a:solidFill>
                          <a:schemeClr val="tx1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pPr>
                          <a:buFont typeface="Arial" charset="0"/>
                          <a:buNone/>
                          <a:defRPr/>
                        </a:pPr>
                        <a:endParaRPr lang="zh-CN" altLang="en-US">
                          <a:latin typeface="Times New Roman" pitchFamily="2" charset="0"/>
                          <a:ea typeface="宋体" charset="0"/>
                        </a:endParaRPr>
                      </a:p>
                    </p:txBody>
                  </p:sp>
                </p:grpSp>
                <p:grpSp>
                  <p:nvGrpSpPr>
                    <p:cNvPr id="11" name="Group 3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08" y="792"/>
                      <a:ext cx="612" cy="408"/>
                      <a:chOff x="0" y="0"/>
                      <a:chExt cx="612" cy="408"/>
                    </a:xfrm>
                  </p:grpSpPr>
                  <p:sp>
                    <p:nvSpPr>
                      <p:cNvPr id="284709" name="Rectangle 3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612" cy="204"/>
                      </a:xfrm>
                      <a:prstGeom prst="rect">
                        <a:avLst/>
                      </a:prstGeom>
                      <a:noFill/>
                      <a:ln w="9525" cmpd="sng">
                        <a:solidFill>
                          <a:schemeClr val="tx1"/>
                        </a:solidFill>
                        <a:miter lim="800000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buFont typeface="Arial" charset="0"/>
                          <a:buNone/>
                          <a:defRPr/>
                        </a:pPr>
                        <a:r>
                          <a:rPr lang="en-US" altLang="zh-CN" dirty="0">
                            <a:latin typeface="Times New Roman" pitchFamily="2" charset="0"/>
                            <a:ea typeface="宋体" charset="0"/>
                          </a:rPr>
                          <a:t>2   5  -4</a:t>
                        </a:r>
                      </a:p>
                    </p:txBody>
                  </p:sp>
                  <p:sp>
                    <p:nvSpPr>
                      <p:cNvPr id="284710" name="Line 3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0" y="0"/>
                        <a:ext cx="0" cy="204"/>
                      </a:xfrm>
                      <a:prstGeom prst="line">
                        <a:avLst/>
                      </a:prstGeom>
                      <a:noFill/>
                      <a:ln w="9525" cmpd="sng">
                        <a:solidFill>
                          <a:schemeClr val="tx1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pPr>
                          <a:buFont typeface="Arial" charset="0"/>
                          <a:buNone/>
                          <a:defRPr/>
                        </a:pPr>
                        <a:endParaRPr lang="zh-CN" altLang="en-US">
                          <a:latin typeface="Times New Roman" pitchFamily="2" charset="0"/>
                          <a:ea typeface="宋体" charset="0"/>
                        </a:endParaRPr>
                      </a:p>
                    </p:txBody>
                  </p:sp>
                  <p:sp>
                    <p:nvSpPr>
                      <p:cNvPr id="284711" name="Line 3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6" y="0"/>
                        <a:ext cx="0" cy="204"/>
                      </a:xfrm>
                      <a:prstGeom prst="line">
                        <a:avLst/>
                      </a:prstGeom>
                      <a:noFill/>
                      <a:ln w="9525" cmpd="sng">
                        <a:solidFill>
                          <a:schemeClr val="tx1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pPr>
                          <a:buFont typeface="Arial" charset="0"/>
                          <a:buNone/>
                          <a:defRPr/>
                        </a:pPr>
                        <a:endParaRPr lang="zh-CN" altLang="en-US">
                          <a:latin typeface="Times New Roman" pitchFamily="2" charset="0"/>
                          <a:ea typeface="宋体" charset="0"/>
                        </a:endParaRPr>
                      </a:p>
                    </p:txBody>
                  </p:sp>
                  <p:sp>
                    <p:nvSpPr>
                      <p:cNvPr id="284712" name="Rectangle 4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204"/>
                        <a:ext cx="612" cy="204"/>
                      </a:xfrm>
                      <a:prstGeom prst="rect">
                        <a:avLst/>
                      </a:prstGeom>
                      <a:noFill/>
                      <a:ln w="9525" cmpd="sng">
                        <a:solidFill>
                          <a:schemeClr val="tx1"/>
                        </a:solidFill>
                        <a:miter lim="800000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buFont typeface="Arial" charset="0"/>
                          <a:buNone/>
                          <a:defRPr/>
                        </a:pPr>
                        <a:r>
                          <a:rPr lang="zh-CN" altLang="en-US">
                            <a:latin typeface="Times New Roman" pitchFamily="2" charset="0"/>
                            <a:ea typeface="Arial Unicode MS" charset="0"/>
                          </a:rPr>
                          <a:t> ⋀    </a:t>
                        </a:r>
                        <a:r>
                          <a:rPr lang="zh-CN" altLang="en-US">
                            <a:latin typeface="Times New Roman" pitchFamily="2" charset="0"/>
                            <a:ea typeface="宋体" charset="0"/>
                          </a:rPr>
                          <a:t> </a:t>
                        </a:r>
                        <a:r>
                          <a:rPr lang="zh-CN" altLang="en-US">
                            <a:latin typeface="Times New Roman" pitchFamily="2" charset="0"/>
                            <a:ea typeface="Arial Unicode MS" charset="0"/>
                          </a:rPr>
                          <a:t>⋀</a:t>
                        </a:r>
                        <a:endParaRPr lang="zh-CN" altLang="en-US">
                          <a:latin typeface="Times New Roman" pitchFamily="2" charset="0"/>
                          <a:ea typeface="宋体" charset="0"/>
                        </a:endParaRPr>
                      </a:p>
                    </p:txBody>
                  </p:sp>
                  <p:sp>
                    <p:nvSpPr>
                      <p:cNvPr id="284713" name="Line 4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6" y="204"/>
                        <a:ext cx="0" cy="204"/>
                      </a:xfrm>
                      <a:prstGeom prst="line">
                        <a:avLst/>
                      </a:prstGeom>
                      <a:noFill/>
                      <a:ln w="9525" cmpd="sng">
                        <a:solidFill>
                          <a:schemeClr val="tx1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pPr>
                          <a:buFont typeface="Arial" charset="0"/>
                          <a:buNone/>
                          <a:defRPr/>
                        </a:pPr>
                        <a:endParaRPr lang="zh-CN" altLang="en-US">
                          <a:latin typeface="Times New Roman" pitchFamily="2" charset="0"/>
                          <a:ea typeface="宋体" charset="0"/>
                        </a:endParaRPr>
                      </a:p>
                    </p:txBody>
                  </p:sp>
                </p:grpSp>
                <p:grpSp>
                  <p:nvGrpSpPr>
                    <p:cNvPr id="12" name="Group 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16" y="1848"/>
                      <a:ext cx="612" cy="408"/>
                      <a:chOff x="0" y="0"/>
                      <a:chExt cx="612" cy="408"/>
                    </a:xfrm>
                  </p:grpSpPr>
                  <p:sp>
                    <p:nvSpPr>
                      <p:cNvPr id="284715" name="Rectangle 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612" cy="204"/>
                      </a:xfrm>
                      <a:prstGeom prst="rect">
                        <a:avLst/>
                      </a:prstGeom>
                      <a:noFill/>
                      <a:ln w="9525" cmpd="sng">
                        <a:solidFill>
                          <a:schemeClr val="tx1"/>
                        </a:solidFill>
                        <a:miter lim="800000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buFont typeface="Arial" charset="0"/>
                          <a:buNone/>
                          <a:defRPr/>
                        </a:pPr>
                        <a:r>
                          <a:rPr lang="en-US" altLang="zh-CN" dirty="0">
                            <a:latin typeface="Times New Roman" pitchFamily="2" charset="0"/>
                            <a:ea typeface="宋体" charset="0"/>
                          </a:rPr>
                          <a:t>4   3   3</a:t>
                        </a:r>
                      </a:p>
                    </p:txBody>
                  </p:sp>
                  <p:sp>
                    <p:nvSpPr>
                      <p:cNvPr id="284716" name="Line 4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0" y="0"/>
                        <a:ext cx="0" cy="204"/>
                      </a:xfrm>
                      <a:prstGeom prst="line">
                        <a:avLst/>
                      </a:prstGeom>
                      <a:noFill/>
                      <a:ln w="9525" cmpd="sng">
                        <a:solidFill>
                          <a:schemeClr val="tx1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pPr>
                          <a:buFont typeface="Arial" charset="0"/>
                          <a:buNone/>
                          <a:defRPr/>
                        </a:pPr>
                        <a:r>
                          <a:rPr lang="en-US" altLang="zh-CN" dirty="0">
                            <a:latin typeface="Times New Roman" pitchFamily="2" charset="0"/>
                            <a:ea typeface="宋体" charset="0"/>
                          </a:rPr>
                          <a:t>  </a:t>
                        </a:r>
                        <a:endParaRPr lang="zh-CN" altLang="en-US" dirty="0">
                          <a:latin typeface="Times New Roman" pitchFamily="2" charset="0"/>
                          <a:ea typeface="宋体" charset="0"/>
                        </a:endParaRPr>
                      </a:p>
                    </p:txBody>
                  </p:sp>
                  <p:sp>
                    <p:nvSpPr>
                      <p:cNvPr id="284717" name="Line 4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6" y="0"/>
                        <a:ext cx="0" cy="204"/>
                      </a:xfrm>
                      <a:prstGeom prst="line">
                        <a:avLst/>
                      </a:prstGeom>
                      <a:noFill/>
                      <a:ln w="9525" cmpd="sng">
                        <a:solidFill>
                          <a:schemeClr val="tx1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pPr>
                          <a:buFont typeface="Arial" charset="0"/>
                          <a:buNone/>
                          <a:defRPr/>
                        </a:pPr>
                        <a:endParaRPr lang="zh-CN" altLang="en-US">
                          <a:latin typeface="Times New Roman" pitchFamily="2" charset="0"/>
                          <a:ea typeface="宋体" charset="0"/>
                        </a:endParaRPr>
                      </a:p>
                    </p:txBody>
                  </p:sp>
                  <p:sp>
                    <p:nvSpPr>
                      <p:cNvPr id="284718" name="Rectangle 4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204"/>
                        <a:ext cx="612" cy="204"/>
                      </a:xfrm>
                      <a:prstGeom prst="rect">
                        <a:avLst/>
                      </a:prstGeom>
                      <a:noFill/>
                      <a:ln w="9525" cmpd="sng">
                        <a:solidFill>
                          <a:schemeClr val="tx1"/>
                        </a:solidFill>
                        <a:miter lim="800000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buFont typeface="Arial" charset="0"/>
                          <a:buNone/>
                          <a:defRPr/>
                        </a:pPr>
                        <a:r>
                          <a:rPr lang="zh-CN" altLang="en-US">
                            <a:latin typeface="Times New Roman" pitchFamily="2" charset="0"/>
                            <a:ea typeface="Arial Unicode MS" charset="0"/>
                          </a:rPr>
                          <a:t> ⋀    </a:t>
                        </a:r>
                        <a:r>
                          <a:rPr lang="zh-CN" altLang="en-US">
                            <a:latin typeface="Times New Roman" pitchFamily="2" charset="0"/>
                            <a:ea typeface="宋体" charset="0"/>
                          </a:rPr>
                          <a:t> </a:t>
                        </a:r>
                        <a:r>
                          <a:rPr lang="zh-CN" altLang="en-US">
                            <a:latin typeface="Times New Roman" pitchFamily="2" charset="0"/>
                            <a:ea typeface="Arial Unicode MS" charset="0"/>
                          </a:rPr>
                          <a:t>⋀</a:t>
                        </a:r>
                        <a:endParaRPr lang="zh-CN" altLang="en-US">
                          <a:latin typeface="Times New Roman" pitchFamily="2" charset="0"/>
                          <a:ea typeface="宋体" charset="0"/>
                        </a:endParaRPr>
                      </a:p>
                    </p:txBody>
                  </p:sp>
                  <p:sp>
                    <p:nvSpPr>
                      <p:cNvPr id="284719" name="Line 4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6" y="204"/>
                        <a:ext cx="0" cy="204"/>
                      </a:xfrm>
                      <a:prstGeom prst="line">
                        <a:avLst/>
                      </a:prstGeom>
                      <a:noFill/>
                      <a:ln w="9525" cmpd="sng">
                        <a:solidFill>
                          <a:schemeClr val="tx1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pPr>
                          <a:buFont typeface="Arial" charset="0"/>
                          <a:buNone/>
                          <a:defRPr/>
                        </a:pPr>
                        <a:endParaRPr lang="zh-CN" altLang="en-US">
                          <a:latin typeface="Times New Roman" pitchFamily="2" charset="0"/>
                          <a:ea typeface="宋体" charset="0"/>
                        </a:endParaRPr>
                      </a:p>
                    </p:txBody>
                  </p:sp>
                </p:grpSp>
                <p:sp>
                  <p:nvSpPr>
                    <p:cNvPr id="284720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12" y="144"/>
                      <a:ext cx="0" cy="1700"/>
                    </a:xfrm>
                    <a:prstGeom prst="line">
                      <a:avLst/>
                    </a:prstGeom>
                    <a:noFill/>
                    <a:ln w="19050" cmpd="sng">
                      <a:solidFill>
                        <a:schemeClr val="tx1"/>
                      </a:solidFill>
                      <a:rou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284721" name="Line 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84" y="135"/>
                      <a:ext cx="0" cy="657"/>
                    </a:xfrm>
                    <a:prstGeom prst="line">
                      <a:avLst/>
                    </a:prstGeom>
                    <a:noFill/>
                    <a:ln w="19050" cmpd="sng">
                      <a:solidFill>
                        <a:schemeClr val="tx1"/>
                      </a:solidFill>
                      <a:rou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284722" name="Line 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84" y="688"/>
                      <a:ext cx="0" cy="567"/>
                    </a:xfrm>
                    <a:prstGeom prst="line">
                      <a:avLst/>
                    </a:prstGeom>
                    <a:noFill/>
                    <a:ln w="19050" cmpd="sng">
                      <a:solidFill>
                        <a:schemeClr val="tx1"/>
                      </a:solidFill>
                      <a:rou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grpSp>
                  <p:nvGrpSpPr>
                    <p:cNvPr id="13" name="Group 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288"/>
                      <a:ext cx="204" cy="1950"/>
                      <a:chOff x="0" y="0"/>
                      <a:chExt cx="204" cy="1950"/>
                    </a:xfrm>
                  </p:grpSpPr>
                  <p:sp>
                    <p:nvSpPr>
                      <p:cNvPr id="284724" name="Rectangle 5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204" cy="1950"/>
                      </a:xfrm>
                      <a:prstGeom prst="rect">
                        <a:avLst/>
                      </a:prstGeom>
                      <a:noFill/>
                      <a:ln w="9525" cmpd="sng">
                        <a:solidFill>
                          <a:schemeClr val="tx1"/>
                        </a:solidFill>
                        <a:miter lim="800000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buFont typeface="Arial" charset="0"/>
                          <a:buNone/>
                          <a:defRPr/>
                        </a:pPr>
                        <a:endParaRPr lang="zh-CN" altLang="en-US">
                          <a:latin typeface="Times New Roman" pitchFamily="2" charset="0"/>
                          <a:ea typeface="宋体" charset="0"/>
                        </a:endParaRPr>
                      </a:p>
                    </p:txBody>
                  </p:sp>
                  <p:sp>
                    <p:nvSpPr>
                      <p:cNvPr id="284725" name="Line 5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0" y="528"/>
                        <a:ext cx="204" cy="0"/>
                      </a:xfrm>
                      <a:prstGeom prst="line">
                        <a:avLst/>
                      </a:prstGeom>
                      <a:noFill/>
                      <a:ln w="9525" cmpd="sng">
                        <a:solidFill>
                          <a:schemeClr val="tx1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pPr>
                          <a:buFont typeface="Arial" charset="0"/>
                          <a:buNone/>
                          <a:defRPr/>
                        </a:pPr>
                        <a:endParaRPr lang="zh-CN" altLang="en-US">
                          <a:latin typeface="Times New Roman" pitchFamily="2" charset="0"/>
                          <a:ea typeface="宋体" charset="0"/>
                        </a:endParaRPr>
                      </a:p>
                    </p:txBody>
                  </p:sp>
                  <p:sp>
                    <p:nvSpPr>
                      <p:cNvPr id="284726" name="Line 5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0" y="1056"/>
                        <a:ext cx="204" cy="0"/>
                      </a:xfrm>
                      <a:prstGeom prst="line">
                        <a:avLst/>
                      </a:prstGeom>
                      <a:noFill/>
                      <a:ln w="9525" cmpd="sng">
                        <a:solidFill>
                          <a:schemeClr val="tx1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pPr>
                          <a:buFont typeface="Arial" charset="0"/>
                          <a:buNone/>
                          <a:defRPr/>
                        </a:pPr>
                        <a:endParaRPr lang="zh-CN" altLang="en-US">
                          <a:latin typeface="Times New Roman" pitchFamily="2" charset="0"/>
                          <a:ea typeface="宋体" charset="0"/>
                        </a:endParaRPr>
                      </a:p>
                    </p:txBody>
                  </p:sp>
                  <p:sp>
                    <p:nvSpPr>
                      <p:cNvPr id="284727" name="Line 5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0" y="1536"/>
                        <a:ext cx="204" cy="0"/>
                      </a:xfrm>
                      <a:prstGeom prst="line">
                        <a:avLst/>
                      </a:prstGeom>
                      <a:noFill/>
                      <a:ln w="9525" cmpd="sng">
                        <a:solidFill>
                          <a:schemeClr val="tx1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pPr>
                          <a:buFont typeface="Arial" charset="0"/>
                          <a:buNone/>
                          <a:defRPr/>
                        </a:pPr>
                        <a:endParaRPr lang="zh-CN" altLang="en-US">
                          <a:latin typeface="Times New Roman" pitchFamily="2" charset="0"/>
                          <a:ea typeface="宋体" charset="0"/>
                        </a:endParaRPr>
                      </a:p>
                    </p:txBody>
                  </p:sp>
                </p:grpSp>
                <p:sp>
                  <p:nvSpPr>
                    <p:cNvPr id="284728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8" y="624"/>
                      <a:ext cx="385" cy="0"/>
                    </a:xfrm>
                    <a:prstGeom prst="line">
                      <a:avLst/>
                    </a:prstGeom>
                    <a:noFill/>
                    <a:ln w="19050" cmpd="sng">
                      <a:solidFill>
                        <a:schemeClr val="tx1"/>
                      </a:solidFill>
                      <a:rou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284729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8" y="1056"/>
                      <a:ext cx="1496" cy="0"/>
                    </a:xfrm>
                    <a:prstGeom prst="line">
                      <a:avLst/>
                    </a:prstGeom>
                    <a:noFill/>
                    <a:ln w="19050" cmpd="sng">
                      <a:solidFill>
                        <a:schemeClr val="tx1"/>
                      </a:solidFill>
                      <a:rou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284730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2" y="1584"/>
                      <a:ext cx="363" cy="0"/>
                    </a:xfrm>
                    <a:prstGeom prst="line">
                      <a:avLst/>
                    </a:prstGeom>
                    <a:noFill/>
                    <a:ln w="19050" cmpd="sng">
                      <a:solidFill>
                        <a:schemeClr val="tx1"/>
                      </a:solidFill>
                      <a:rou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284731" name="Line 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0" y="2112"/>
                      <a:ext cx="975" cy="0"/>
                    </a:xfrm>
                    <a:prstGeom prst="line">
                      <a:avLst/>
                    </a:prstGeom>
                    <a:noFill/>
                    <a:ln w="19050" cmpd="sng">
                      <a:solidFill>
                        <a:schemeClr val="tx1"/>
                      </a:solidFill>
                      <a:rou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</p:grpSp>
            </p:grpSp>
            <p:grpSp>
              <p:nvGrpSpPr>
                <p:cNvPr id="14" name="Group 60"/>
                <p:cNvGrpSpPr>
                  <a:grpSpLocks/>
                </p:cNvGrpSpPr>
                <p:nvPr/>
              </p:nvGrpSpPr>
              <p:grpSpPr bwMode="auto">
                <a:xfrm>
                  <a:off x="973" y="227"/>
                  <a:ext cx="1008" cy="204"/>
                  <a:chOff x="0" y="0"/>
                  <a:chExt cx="1008" cy="204"/>
                </a:xfrm>
              </p:grpSpPr>
              <p:sp>
                <p:nvSpPr>
                  <p:cNvPr id="284733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36" y="0"/>
                    <a:ext cx="0" cy="204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Times New Roman" pitchFamily="2" charset="0"/>
                      <a:ea typeface="宋体" charset="0"/>
                    </a:endParaRPr>
                  </a:p>
                </p:txBody>
              </p:sp>
              <p:sp>
                <p:nvSpPr>
                  <p:cNvPr id="284734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0"/>
                    <a:ext cx="0" cy="204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Times New Roman" pitchFamily="2" charset="0"/>
                      <a:ea typeface="宋体" charset="0"/>
                    </a:endParaRPr>
                  </a:p>
                </p:txBody>
              </p:sp>
              <p:sp>
                <p:nvSpPr>
                  <p:cNvPr id="284735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1008" y="0"/>
                    <a:ext cx="0" cy="204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Times New Roman" pitchFamily="2" charset="0"/>
                      <a:ea typeface="宋体" charset="0"/>
                    </a:endParaRPr>
                  </a:p>
                </p:txBody>
              </p:sp>
              <p:sp>
                <p:nvSpPr>
                  <p:cNvPr id="284736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0" cy="204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Times New Roman" pitchFamily="2" charset="0"/>
                      <a:ea typeface="宋体" charset="0"/>
                    </a:endParaRPr>
                  </a:p>
                </p:txBody>
              </p:sp>
            </p:grpSp>
          </p:grpSp>
        </p:grpSp>
      </p:grpSp>
      <p:sp>
        <p:nvSpPr>
          <p:cNvPr id="65" name="灯片编号占位符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201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52400"/>
            <a:ext cx="5410200" cy="838200"/>
          </a:xfrm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zh-CN" b="1" dirty="0">
                <a:effectLst/>
                <a:latin typeface="+mj-ea"/>
              </a:rPr>
              <a:t>5.4   </a:t>
            </a:r>
            <a:r>
              <a:rPr lang="zh-CN" altLang="en-US" b="1" dirty="0">
                <a:effectLst/>
                <a:latin typeface="+mj-ea"/>
              </a:rPr>
              <a:t>广义表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/>
          </p:nvPr>
        </p:nvSpPr>
        <p:spPr>
          <a:xfrm>
            <a:off x="152400" y="1143000"/>
            <a:ext cx="8812213" cy="5165725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>
                <a:latin typeface="宋体" pitchFamily="2" charset="-122"/>
              </a:rPr>
              <a:t>    </a:t>
            </a:r>
            <a:r>
              <a:rPr lang="zh-CN" altLang="en-US" sz="2800" b="1" dirty="0">
                <a:latin typeface="宋体" pitchFamily="2" charset="-122"/>
              </a:rPr>
              <a:t>广义表是线性表的推广和扩充，在人工智能领域中应用十分广泛。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/>
              <a:t>       在第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章中，我们把线性表定义为</a:t>
            </a:r>
            <a:r>
              <a:rPr lang="en-US" altLang="zh-CN" sz="2800" b="1" dirty="0"/>
              <a:t>n(n≧0 )</a:t>
            </a:r>
            <a:r>
              <a:rPr lang="zh-CN" altLang="en-US" sz="2800" b="1" dirty="0"/>
              <a:t>个元素</a:t>
            </a:r>
            <a:r>
              <a:rPr lang="en-US" altLang="zh-CN" sz="2800" b="1" dirty="0"/>
              <a:t>a</a:t>
            </a:r>
            <a:r>
              <a:rPr lang="en-US" altLang="zh-CN" sz="2800" b="1" baseline="-20000" dirty="0"/>
              <a:t>1</a:t>
            </a:r>
            <a:r>
              <a:rPr lang="en-US" altLang="zh-CN" sz="2800" b="1" dirty="0"/>
              <a:t>, a</a:t>
            </a:r>
            <a:r>
              <a:rPr lang="en-US" altLang="zh-CN" sz="2800" b="1" baseline="-20000" dirty="0"/>
              <a:t>2 </a:t>
            </a:r>
            <a:r>
              <a:rPr lang="en-US" altLang="zh-CN" sz="2800" b="1" dirty="0"/>
              <a:t>,…, a</a:t>
            </a:r>
            <a:r>
              <a:rPr lang="en-US" altLang="zh-CN" sz="2800" b="1" baseline="-20000" dirty="0"/>
              <a:t>n</a:t>
            </a:r>
            <a:r>
              <a:rPr lang="zh-CN" altLang="en-US" sz="2800" b="1" dirty="0"/>
              <a:t>的有穷序列，该序列中的所有元素具有相同的数据类型且只能是原子项</a:t>
            </a:r>
            <a:r>
              <a:rPr lang="en-US" altLang="zh-CN" sz="2800" b="1" dirty="0"/>
              <a:t>(Atom)</a:t>
            </a:r>
            <a:r>
              <a:rPr lang="zh-CN" altLang="en-US" sz="2800" b="1" dirty="0"/>
              <a:t>。所谓</a:t>
            </a:r>
            <a:r>
              <a:rPr lang="zh-CN" altLang="en-US" sz="2800" b="1" dirty="0">
                <a:solidFill>
                  <a:schemeClr val="folHlink"/>
                </a:solidFill>
              </a:rPr>
              <a:t>原子项可以是一个数或一个结构，是指结构上不可再分的</a:t>
            </a:r>
            <a:r>
              <a:rPr lang="zh-CN" altLang="en-US" sz="2800" b="1" dirty="0"/>
              <a:t>。若放松对元素的这种限制，容许它们具有其自身结构，就产生了广义表的概念。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       </a:t>
            </a:r>
            <a:r>
              <a:rPr lang="zh-CN" altLang="en-US" b="1" dirty="0">
                <a:solidFill>
                  <a:schemeClr val="folHlink"/>
                </a:solidFill>
              </a:rPr>
              <a:t>广义表</a:t>
            </a:r>
            <a:r>
              <a:rPr lang="en-US" altLang="zh-CN" b="1" dirty="0"/>
              <a:t>(</a:t>
            </a:r>
            <a:r>
              <a:rPr lang="en-US" altLang="zh-CN" b="1" dirty="0">
                <a:solidFill>
                  <a:schemeClr val="accent1"/>
                </a:solidFill>
              </a:rPr>
              <a:t>Lists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chemeClr val="folHlink"/>
                </a:solidFill>
              </a:rPr>
              <a:t>又称为列表</a:t>
            </a:r>
            <a:r>
              <a:rPr lang="zh-CN" altLang="en-US" b="1" dirty="0">
                <a:solidFill>
                  <a:schemeClr val="hlink"/>
                </a:solidFill>
              </a:rPr>
              <a:t> </a:t>
            </a:r>
            <a:r>
              <a:rPr lang="en-US" altLang="zh-CN" b="1" dirty="0"/>
              <a:t>)</a:t>
            </a:r>
            <a:r>
              <a:rPr lang="zh-CN" altLang="en-US" b="1" dirty="0"/>
              <a:t>：</a:t>
            </a:r>
            <a:r>
              <a:rPr lang="zh-CN" altLang="en-US" sz="2800" b="1" dirty="0"/>
              <a:t>是由</a:t>
            </a:r>
            <a:r>
              <a:rPr lang="en-US" altLang="zh-CN" sz="2800" b="1" dirty="0"/>
              <a:t>n(n </a:t>
            </a:r>
            <a:r>
              <a:rPr lang="en-US" altLang="zh-CN" sz="2800" b="1" dirty="0">
                <a:ea typeface="Arial Unicode MS" pitchFamily="34" charset="-122"/>
                <a:cs typeface="Arial Unicode MS" pitchFamily="34" charset="-122"/>
              </a:rPr>
              <a:t>≧</a:t>
            </a:r>
            <a:r>
              <a:rPr lang="en-US" altLang="zh-CN" sz="2800" b="1" dirty="0"/>
              <a:t>0)</a:t>
            </a:r>
            <a:r>
              <a:rPr lang="zh-CN" altLang="en-US" sz="2800" b="1" dirty="0"/>
              <a:t>个元素组成的有穷序列： </a:t>
            </a:r>
            <a:r>
              <a:rPr lang="en-US" altLang="zh-CN" sz="2800" b="1" dirty="0"/>
              <a:t>LS=(a</a:t>
            </a:r>
            <a:r>
              <a:rPr lang="en-US" altLang="zh-CN" sz="2800" b="1" baseline="-18000" dirty="0"/>
              <a:t>1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a</a:t>
            </a:r>
            <a:r>
              <a:rPr lang="en-US" altLang="zh-CN" sz="2800" b="1" baseline="-18000" dirty="0"/>
              <a:t>2</a:t>
            </a:r>
            <a:r>
              <a:rPr lang="zh-CN" altLang="en-US" sz="2800" b="1" dirty="0"/>
              <a:t>，</a:t>
            </a:r>
            <a:r>
              <a:rPr lang="en-US" altLang="zh-CN" sz="2800" b="1" dirty="0">
                <a:ea typeface="Arial Unicode MS" pitchFamily="34" charset="-122"/>
                <a:cs typeface="Arial Unicode MS" pitchFamily="34" charset="-122"/>
              </a:rPr>
              <a:t>…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a</a:t>
            </a:r>
            <a:r>
              <a:rPr lang="en-US" altLang="zh-CN" sz="2800" b="1" baseline="-18000" dirty="0"/>
              <a:t>n</a:t>
            </a:r>
            <a:r>
              <a:rPr lang="en-US" altLang="zh-CN" sz="2800" b="1" dirty="0" smtClean="0"/>
              <a:t>)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楷体" pitchFamily="49" charset="-122"/>
              </a:rPr>
              <a:t>其中</a:t>
            </a:r>
            <a:r>
              <a:rPr lang="en-US" altLang="zh-CN" dirty="0" err="1">
                <a:latin typeface="楷体" pitchFamily="49" charset="-122"/>
              </a:rPr>
              <a:t>a</a:t>
            </a:r>
            <a:r>
              <a:rPr lang="en-US" altLang="zh-CN" baseline="-18000" dirty="0" err="1">
                <a:latin typeface="楷体" pitchFamily="49" charset="-122"/>
              </a:rPr>
              <a:t>i</a:t>
            </a:r>
            <a:r>
              <a:rPr lang="zh-CN" altLang="en-US" dirty="0">
                <a:latin typeface="楷体" pitchFamily="49" charset="-122"/>
              </a:rPr>
              <a:t>或者是原子项，或者是一个广义表。</a:t>
            </a:r>
            <a:endParaRPr lang="en-US" altLang="zh-CN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202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/>
          </p:nvPr>
        </p:nvSpPr>
        <p:spPr>
          <a:xfrm>
            <a:off x="152400" y="980727"/>
            <a:ext cx="8812213" cy="4680521"/>
          </a:xfrm>
        </p:spPr>
        <p:txBody>
          <a:bodyPr/>
          <a:lstStyle/>
          <a:p>
            <a:pPr marL="38100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LS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是广义表的名字，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为它的长度。若</a:t>
            </a:r>
            <a:r>
              <a:rPr lang="en-US" altLang="zh-CN" b="1" dirty="0" err="1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b="1" baseline="-18000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是广义表，则称为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LS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的子表。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楷体" pitchFamily="49" charset="-122"/>
              </a:rPr>
              <a:t>习惯上：原子用</a:t>
            </a:r>
            <a:r>
              <a:rPr lang="zh-CN" altLang="en-US" sz="2800" b="1" dirty="0">
                <a:solidFill>
                  <a:schemeClr val="folHlink"/>
                </a:solidFill>
                <a:latin typeface="楷体" pitchFamily="49" charset="-122"/>
              </a:rPr>
              <a:t>小写字母</a:t>
            </a:r>
            <a:r>
              <a:rPr lang="zh-CN" altLang="en-US" sz="2800" b="1" dirty="0">
                <a:latin typeface="楷体" pitchFamily="49" charset="-122"/>
              </a:rPr>
              <a:t>，子表用</a:t>
            </a:r>
            <a:r>
              <a:rPr lang="zh-CN" altLang="en-US" sz="2800" b="1" dirty="0">
                <a:solidFill>
                  <a:schemeClr val="folHlink"/>
                </a:solidFill>
                <a:latin typeface="楷体" pitchFamily="49" charset="-122"/>
              </a:rPr>
              <a:t>大写字母</a:t>
            </a:r>
            <a:r>
              <a:rPr lang="zh-CN" altLang="en-US" sz="2800" b="1" dirty="0">
                <a:latin typeface="楷体" pitchFamily="49" charset="-122"/>
              </a:rPr>
              <a:t>。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楷体" pitchFamily="49" charset="-122"/>
              </a:rPr>
              <a:t>若广义表</a:t>
            </a:r>
            <a:r>
              <a:rPr lang="en-US" altLang="zh-CN" sz="2800" b="1" dirty="0">
                <a:latin typeface="楷体" pitchFamily="49" charset="-122"/>
              </a:rPr>
              <a:t>LS</a:t>
            </a:r>
            <a:r>
              <a:rPr lang="zh-CN" altLang="en-US" sz="2800" b="1" dirty="0">
                <a:latin typeface="楷体" pitchFamily="49" charset="-122"/>
              </a:rPr>
              <a:t>非空时：</a:t>
            </a:r>
          </a:p>
          <a:p>
            <a:pPr marL="838200" lvl="1" indent="-457200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hlink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>
                <a:solidFill>
                  <a:schemeClr val="folHlink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b="1" baseline="-18000" dirty="0">
                <a:solidFill>
                  <a:schemeClr val="folHlink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表中第一个元素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称为</a:t>
            </a:r>
            <a:r>
              <a:rPr lang="zh-CN" altLang="en-US" b="1" dirty="0">
                <a:solidFill>
                  <a:schemeClr val="folHlink"/>
                </a:solidFill>
                <a:latin typeface="楷体" pitchFamily="49" charset="-122"/>
                <a:ea typeface="楷体" pitchFamily="49" charset="-122"/>
              </a:rPr>
              <a:t>表头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；</a:t>
            </a:r>
          </a:p>
          <a:p>
            <a:pPr marL="838200" lvl="1" indent="-457200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folHlink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其余元素组成的子表称为</a:t>
            </a:r>
            <a:r>
              <a:rPr lang="zh-CN" altLang="en-US" b="1" dirty="0">
                <a:solidFill>
                  <a:schemeClr val="folHlink"/>
                </a:solidFill>
                <a:latin typeface="楷体" pitchFamily="49" charset="-122"/>
                <a:ea typeface="楷体" pitchFamily="49" charset="-122"/>
              </a:rPr>
              <a:t>表尾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；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(a</a:t>
            </a:r>
            <a:r>
              <a:rPr lang="en-US" altLang="zh-CN" sz="2400" b="1" baseline="-18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baseline="-180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…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baseline="-18000" dirty="0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)</a:t>
            </a:r>
          </a:p>
          <a:p>
            <a:pPr marL="838200" lvl="1" indent="-457200"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folHlink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广义表中所包含的元素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包括原子和子表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的个数称为表的</a:t>
            </a:r>
            <a:r>
              <a:rPr lang="zh-CN" altLang="en-US" b="1" dirty="0">
                <a:solidFill>
                  <a:schemeClr val="folHlink"/>
                </a:solidFill>
                <a:latin typeface="楷体" pitchFamily="49" charset="-122"/>
                <a:ea typeface="楷体" pitchFamily="49" charset="-122"/>
              </a:rPr>
              <a:t>长度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marL="838200" lvl="1" indent="-457200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folHlink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广义表中括号的最大层数称为</a:t>
            </a:r>
            <a:r>
              <a:rPr lang="zh-CN" altLang="en-US" b="1" dirty="0">
                <a:solidFill>
                  <a:schemeClr val="folHlink"/>
                </a:solidFill>
                <a:latin typeface="楷体" pitchFamily="49" charset="-122"/>
                <a:ea typeface="楷体" pitchFamily="49" charset="-122"/>
              </a:rPr>
              <a:t>表深 </a:t>
            </a:r>
            <a:r>
              <a:rPr lang="en-US" altLang="zh-CN" b="1" dirty="0">
                <a:solidFill>
                  <a:schemeClr val="folHlink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b="1" dirty="0">
                <a:solidFill>
                  <a:schemeClr val="folHlink"/>
                </a:solidFill>
                <a:latin typeface="楷体" pitchFamily="49" charset="-122"/>
                <a:ea typeface="楷体" pitchFamily="49" charset="-122"/>
              </a:rPr>
              <a:t>度</a:t>
            </a:r>
            <a:r>
              <a:rPr lang="en-US" altLang="zh-CN" b="1" dirty="0">
                <a:solidFill>
                  <a:schemeClr val="folHlink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sz="2800" b="1" dirty="0" smtClean="0">
              <a:latin typeface="楷体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203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Line 2"/>
          <p:cNvSpPr>
            <a:spLocks noChangeShapeType="1"/>
          </p:cNvSpPr>
          <p:nvPr/>
        </p:nvSpPr>
        <p:spPr bwMode="auto">
          <a:xfrm>
            <a:off x="914400" y="6858000"/>
            <a:ext cx="762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Times New Roman" pitchFamily="2" charset="0"/>
              <a:ea typeface="宋体" charset="0"/>
            </a:endParaRPr>
          </a:p>
        </p:txBody>
      </p:sp>
      <p:sp>
        <p:nvSpPr>
          <p:cNvPr id="60418" name="Rectangle 3"/>
          <p:cNvSpPr>
            <a:spLocks noChangeArrowheads="1"/>
          </p:cNvSpPr>
          <p:nvPr/>
        </p:nvSpPr>
        <p:spPr bwMode="auto">
          <a:xfrm>
            <a:off x="1114398" y="1722429"/>
            <a:ext cx="345760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表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5-2     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广义表及其示例</a:t>
            </a:r>
          </a:p>
        </p:txBody>
      </p:sp>
      <p:graphicFrame>
        <p:nvGraphicFramePr>
          <p:cNvPr id="28877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534168"/>
              </p:ext>
            </p:extLst>
          </p:nvPr>
        </p:nvGraphicFramePr>
        <p:xfrm>
          <a:off x="642910" y="2214554"/>
          <a:ext cx="4252913" cy="3260725"/>
        </p:xfrm>
        <a:graphic>
          <a:graphicData uri="http://schemas.openxmlformats.org/drawingml/2006/table">
            <a:tbl>
              <a:tblPr/>
              <a:tblGrid>
                <a:gridCol w="1947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广  义  表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表长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表深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" charset="0"/>
                          <a:ea typeface="宋体" charset="0"/>
                        </a:rPr>
                        <a:t>A=(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" charset="0"/>
                          <a:ea typeface="宋体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" charset="0"/>
                          <a:ea typeface="宋体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" charset="0"/>
                          <a:ea typeface="宋体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" charset="0"/>
                          <a:ea typeface="宋体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" charset="0"/>
                          <a:ea typeface="宋体" charset="0"/>
                        </a:rPr>
                        <a:t>B=(e)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" charset="0"/>
                          <a:ea typeface="宋体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" charset="0"/>
                          <a:ea typeface="宋体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" charset="0"/>
                          <a:ea typeface="宋体" charset="0"/>
                        </a:rPr>
                        <a:t>C=(a,(b,c,d))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" charset="0"/>
                          <a:ea typeface="宋体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" charset="0"/>
                          <a:ea typeface="宋体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" charset="0"/>
                          <a:ea typeface="宋体" charset="0"/>
                        </a:rPr>
                        <a:t>D=(A,B,C)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" charset="0"/>
                          <a:ea typeface="宋体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" charset="0"/>
                          <a:ea typeface="宋体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" charset="0"/>
                          <a:ea typeface="宋体" charset="0"/>
                        </a:rPr>
                        <a:t>E=(a,E)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" charset="0"/>
                          <a:ea typeface="宋体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" charset="0"/>
                          <a:ea typeface="Arial Unicode MS" charset="0"/>
                        </a:rPr>
                        <a:t>∞</a:t>
                      </a: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2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" charset="0"/>
                          <a:ea typeface="宋体" charset="0"/>
                        </a:rPr>
                        <a:t>F=((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" charset="0"/>
                          <a:ea typeface="宋体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" charset="0"/>
                          <a:ea typeface="宋体" charset="0"/>
                        </a:rPr>
                        <a:t>))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" charset="0"/>
                          <a:ea typeface="宋体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" charset="0"/>
                          <a:ea typeface="宋体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5427635" y="1893879"/>
            <a:ext cx="3429000" cy="2620963"/>
            <a:chOff x="0" y="0"/>
            <a:chExt cx="2160" cy="1651"/>
          </a:xfrm>
        </p:grpSpPr>
        <p:grpSp>
          <p:nvGrpSpPr>
            <p:cNvPr id="3" name="Group 39"/>
            <p:cNvGrpSpPr>
              <a:grpSpLocks/>
            </p:cNvGrpSpPr>
            <p:nvPr/>
          </p:nvGrpSpPr>
          <p:grpSpPr bwMode="auto">
            <a:xfrm>
              <a:off x="48" y="0"/>
              <a:ext cx="1972" cy="1315"/>
              <a:chOff x="0" y="0"/>
              <a:chExt cx="1989" cy="1365"/>
            </a:xfrm>
          </p:grpSpPr>
          <p:sp>
            <p:nvSpPr>
              <p:cNvPr id="288808" name="Rectangle 40"/>
              <p:cNvSpPr>
                <a:spLocks noChangeArrowheads="1"/>
              </p:cNvSpPr>
              <p:nvPr/>
            </p:nvSpPr>
            <p:spPr bwMode="auto">
              <a:xfrm>
                <a:off x="765" y="786"/>
                <a:ext cx="205" cy="20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r>
                  <a:rPr lang="en-US" altLang="zh-CN">
                    <a:latin typeface="Times New Roman" pitchFamily="2" charset="0"/>
                    <a:ea typeface="宋体" charset="0"/>
                  </a:rPr>
                  <a:t>a</a:t>
                </a:r>
              </a:p>
            </p:txBody>
          </p:sp>
          <p:sp>
            <p:nvSpPr>
              <p:cNvPr id="288809" name="Rectangle 41"/>
              <p:cNvSpPr>
                <a:spLocks noChangeArrowheads="1"/>
              </p:cNvSpPr>
              <p:nvPr/>
            </p:nvSpPr>
            <p:spPr bwMode="auto">
              <a:xfrm>
                <a:off x="1089" y="1158"/>
                <a:ext cx="204" cy="203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r>
                  <a:rPr lang="en-US" altLang="zh-CN">
                    <a:latin typeface="Times New Roman" pitchFamily="2" charset="0"/>
                    <a:ea typeface="宋体" charset="0"/>
                  </a:rPr>
                  <a:t>b</a:t>
                </a:r>
              </a:p>
            </p:txBody>
          </p:sp>
          <p:sp>
            <p:nvSpPr>
              <p:cNvPr id="288810" name="Rectangle 42"/>
              <p:cNvSpPr>
                <a:spLocks noChangeArrowheads="1"/>
              </p:cNvSpPr>
              <p:nvPr/>
            </p:nvSpPr>
            <p:spPr bwMode="auto">
              <a:xfrm>
                <a:off x="486" y="789"/>
                <a:ext cx="204" cy="20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r>
                  <a:rPr lang="en-US" altLang="zh-CN">
                    <a:latin typeface="Times New Roman" pitchFamily="2" charset="0"/>
                    <a:ea typeface="宋体" charset="0"/>
                  </a:rPr>
                  <a:t>e</a:t>
                </a:r>
              </a:p>
            </p:txBody>
          </p:sp>
          <p:sp>
            <p:nvSpPr>
              <p:cNvPr id="288811" name="Rectangle 43"/>
              <p:cNvSpPr>
                <a:spLocks noChangeArrowheads="1"/>
              </p:cNvSpPr>
              <p:nvPr/>
            </p:nvSpPr>
            <p:spPr bwMode="auto">
              <a:xfrm>
                <a:off x="1452" y="1152"/>
                <a:ext cx="204" cy="203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r>
                  <a:rPr lang="en-US" altLang="zh-CN">
                    <a:latin typeface="Times New Roman" pitchFamily="2" charset="0"/>
                    <a:ea typeface="宋体" charset="0"/>
                  </a:rPr>
                  <a:t>c</a:t>
                </a:r>
              </a:p>
            </p:txBody>
          </p:sp>
          <p:sp>
            <p:nvSpPr>
              <p:cNvPr id="288812" name="Rectangle 44"/>
              <p:cNvSpPr>
                <a:spLocks noChangeArrowheads="1"/>
              </p:cNvSpPr>
              <p:nvPr/>
            </p:nvSpPr>
            <p:spPr bwMode="auto">
              <a:xfrm>
                <a:off x="1785" y="1161"/>
                <a:ext cx="204" cy="20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r>
                  <a:rPr lang="en-US" altLang="zh-CN">
                    <a:latin typeface="Times New Roman" pitchFamily="2" charset="0"/>
                    <a:ea typeface="宋体" charset="0"/>
                  </a:rPr>
                  <a:t>d</a:t>
                </a:r>
              </a:p>
            </p:txBody>
          </p:sp>
          <p:grpSp>
            <p:nvGrpSpPr>
              <p:cNvPr id="4" name="Group 45"/>
              <p:cNvGrpSpPr>
                <a:grpSpLocks/>
              </p:cNvGrpSpPr>
              <p:nvPr/>
            </p:nvGrpSpPr>
            <p:grpSpPr bwMode="auto">
              <a:xfrm>
                <a:off x="0" y="354"/>
                <a:ext cx="318" cy="240"/>
                <a:chOff x="0" y="0"/>
                <a:chExt cx="318" cy="240"/>
              </a:xfrm>
            </p:grpSpPr>
            <p:sp>
              <p:nvSpPr>
                <p:cNvPr id="288814" name="Rectangle 4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4" cy="2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>
                      <a:latin typeface="Times New Roman" pitchFamily="2" charset="0"/>
                      <a:ea typeface="宋体" charset="0"/>
                    </a:rPr>
                    <a:t>A</a:t>
                  </a:r>
                </a:p>
              </p:txBody>
            </p:sp>
            <p:sp>
              <p:nvSpPr>
                <p:cNvPr id="288815" name="Oval 47"/>
                <p:cNvSpPr>
                  <a:spLocks noChangeArrowheads="1"/>
                </p:cNvSpPr>
                <p:nvPr/>
              </p:nvSpPr>
              <p:spPr bwMode="auto">
                <a:xfrm>
                  <a:off x="205" y="127"/>
                  <a:ext cx="113" cy="113"/>
                </a:xfrm>
                <a:prstGeom prst="ellips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</p:grpSp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537" y="327"/>
                <a:ext cx="288" cy="257"/>
                <a:chOff x="0" y="0"/>
                <a:chExt cx="288" cy="257"/>
              </a:xfrm>
            </p:grpSpPr>
            <p:sp>
              <p:nvSpPr>
                <p:cNvPr id="288817" name="Rectangle 49"/>
                <p:cNvSpPr>
                  <a:spLocks noChangeArrowheads="1"/>
                </p:cNvSpPr>
                <p:nvPr/>
              </p:nvSpPr>
              <p:spPr bwMode="auto">
                <a:xfrm>
                  <a:off x="83" y="0"/>
                  <a:ext cx="205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>
                      <a:latin typeface="Times New Roman" pitchFamily="2" charset="0"/>
                      <a:ea typeface="宋体" charset="0"/>
                    </a:rPr>
                    <a:t>B</a:t>
                  </a:r>
                </a:p>
              </p:txBody>
            </p:sp>
            <p:sp>
              <p:nvSpPr>
                <p:cNvPr id="288818" name="Oval 50"/>
                <p:cNvSpPr>
                  <a:spLocks noChangeArrowheads="1"/>
                </p:cNvSpPr>
                <p:nvPr/>
              </p:nvSpPr>
              <p:spPr bwMode="auto">
                <a:xfrm>
                  <a:off x="0" y="144"/>
                  <a:ext cx="113" cy="113"/>
                </a:xfrm>
                <a:prstGeom prst="ellips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</p:grpSp>
          <p:grpSp>
            <p:nvGrpSpPr>
              <p:cNvPr id="6" name="Group 51"/>
              <p:cNvGrpSpPr>
                <a:grpSpLocks/>
              </p:cNvGrpSpPr>
              <p:nvPr/>
            </p:nvGrpSpPr>
            <p:grpSpPr bwMode="auto">
              <a:xfrm>
                <a:off x="1029" y="336"/>
                <a:ext cx="288" cy="257"/>
                <a:chOff x="0" y="0"/>
                <a:chExt cx="288" cy="257"/>
              </a:xfrm>
            </p:grpSpPr>
            <p:sp>
              <p:nvSpPr>
                <p:cNvPr id="288820" name="Rectangle 52"/>
                <p:cNvSpPr>
                  <a:spLocks noChangeArrowheads="1"/>
                </p:cNvSpPr>
                <p:nvPr/>
              </p:nvSpPr>
              <p:spPr bwMode="auto">
                <a:xfrm>
                  <a:off x="84" y="0"/>
                  <a:ext cx="205" cy="2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>
                      <a:latin typeface="Times New Roman" pitchFamily="2" charset="0"/>
                      <a:ea typeface="宋体" charset="0"/>
                    </a:rPr>
                    <a:t>C</a:t>
                  </a:r>
                </a:p>
              </p:txBody>
            </p:sp>
            <p:sp>
              <p:nvSpPr>
                <p:cNvPr id="288821" name="Oval 53"/>
                <p:cNvSpPr>
                  <a:spLocks noChangeArrowheads="1"/>
                </p:cNvSpPr>
                <p:nvPr/>
              </p:nvSpPr>
              <p:spPr bwMode="auto">
                <a:xfrm>
                  <a:off x="0" y="144"/>
                  <a:ext cx="113" cy="113"/>
                </a:xfrm>
                <a:prstGeom prst="ellips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</p:grpSp>
          <p:sp>
            <p:nvSpPr>
              <p:cNvPr id="288822" name="Line 54"/>
              <p:cNvSpPr>
                <a:spLocks noChangeShapeType="1"/>
              </p:cNvSpPr>
              <p:nvPr/>
            </p:nvSpPr>
            <p:spPr bwMode="auto">
              <a:xfrm>
                <a:off x="585" y="270"/>
                <a:ext cx="0" cy="192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Times New Roman" pitchFamily="2" charset="0"/>
                  <a:ea typeface="宋体" charset="0"/>
                </a:endParaRPr>
              </a:p>
            </p:txBody>
          </p:sp>
          <p:sp>
            <p:nvSpPr>
              <p:cNvPr id="288823" name="Line 55"/>
              <p:cNvSpPr>
                <a:spLocks noChangeShapeType="1"/>
              </p:cNvSpPr>
              <p:nvPr/>
            </p:nvSpPr>
            <p:spPr bwMode="auto">
              <a:xfrm flipH="1">
                <a:off x="249" y="240"/>
                <a:ext cx="287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Times New Roman" pitchFamily="2" charset="0"/>
                  <a:ea typeface="宋体" charset="0"/>
                </a:endParaRPr>
              </a:p>
            </p:txBody>
          </p:sp>
          <p:sp>
            <p:nvSpPr>
              <p:cNvPr id="288824" name="Line 56"/>
              <p:cNvSpPr>
                <a:spLocks noChangeShapeType="1"/>
              </p:cNvSpPr>
              <p:nvPr/>
            </p:nvSpPr>
            <p:spPr bwMode="auto">
              <a:xfrm>
                <a:off x="633" y="240"/>
                <a:ext cx="432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Times New Roman" pitchFamily="2" charset="0"/>
                  <a:ea typeface="宋体" charset="0"/>
                </a:endParaRPr>
              </a:p>
            </p:txBody>
          </p:sp>
          <p:sp>
            <p:nvSpPr>
              <p:cNvPr id="288825" name="Line 57"/>
              <p:cNvSpPr>
                <a:spLocks noChangeShapeType="1"/>
              </p:cNvSpPr>
              <p:nvPr/>
            </p:nvSpPr>
            <p:spPr bwMode="auto">
              <a:xfrm>
                <a:off x="594" y="588"/>
                <a:ext cx="0" cy="192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Times New Roman" pitchFamily="2" charset="0"/>
                  <a:ea typeface="宋体" charset="0"/>
                </a:endParaRPr>
              </a:p>
            </p:txBody>
          </p:sp>
          <p:sp>
            <p:nvSpPr>
              <p:cNvPr id="288826" name="Line 58"/>
              <p:cNvSpPr>
                <a:spLocks noChangeShapeType="1"/>
              </p:cNvSpPr>
              <p:nvPr/>
            </p:nvSpPr>
            <p:spPr bwMode="auto">
              <a:xfrm flipH="1">
                <a:off x="864" y="585"/>
                <a:ext cx="192" cy="192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Times New Roman" pitchFamily="2" charset="0"/>
                  <a:ea typeface="宋体" charset="0"/>
                </a:endParaRPr>
              </a:p>
            </p:txBody>
          </p:sp>
          <p:sp>
            <p:nvSpPr>
              <p:cNvPr id="288827" name="Oval 59"/>
              <p:cNvSpPr>
                <a:spLocks noChangeArrowheads="1"/>
              </p:cNvSpPr>
              <p:nvPr/>
            </p:nvSpPr>
            <p:spPr bwMode="auto">
              <a:xfrm>
                <a:off x="1510" y="825"/>
                <a:ext cx="113" cy="113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Times New Roman" pitchFamily="2" charset="0"/>
                  <a:ea typeface="宋体" charset="0"/>
                </a:endParaRPr>
              </a:p>
            </p:txBody>
          </p:sp>
          <p:sp>
            <p:nvSpPr>
              <p:cNvPr id="288828" name="Line 60"/>
              <p:cNvSpPr>
                <a:spLocks noChangeShapeType="1"/>
              </p:cNvSpPr>
              <p:nvPr/>
            </p:nvSpPr>
            <p:spPr bwMode="auto">
              <a:xfrm>
                <a:off x="1143" y="546"/>
                <a:ext cx="393" cy="27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Times New Roman" pitchFamily="2" charset="0"/>
                  <a:ea typeface="宋体" charset="0"/>
                </a:endParaRPr>
              </a:p>
            </p:txBody>
          </p:sp>
          <p:grpSp>
            <p:nvGrpSpPr>
              <p:cNvPr id="7" name="Group 61"/>
              <p:cNvGrpSpPr>
                <a:grpSpLocks/>
              </p:cNvGrpSpPr>
              <p:nvPr/>
            </p:nvGrpSpPr>
            <p:grpSpPr bwMode="auto">
              <a:xfrm>
                <a:off x="537" y="0"/>
                <a:ext cx="288" cy="257"/>
                <a:chOff x="0" y="0"/>
                <a:chExt cx="288" cy="257"/>
              </a:xfrm>
            </p:grpSpPr>
            <p:sp>
              <p:nvSpPr>
                <p:cNvPr id="288830" name="Rectangle 62"/>
                <p:cNvSpPr>
                  <a:spLocks noChangeArrowheads="1"/>
                </p:cNvSpPr>
                <p:nvPr/>
              </p:nvSpPr>
              <p:spPr bwMode="auto">
                <a:xfrm>
                  <a:off x="83" y="0"/>
                  <a:ext cx="205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>
                      <a:latin typeface="Times New Roman" pitchFamily="2" charset="0"/>
                      <a:ea typeface="宋体" charset="0"/>
                    </a:rPr>
                    <a:t>D</a:t>
                  </a:r>
                </a:p>
              </p:txBody>
            </p:sp>
            <p:sp>
              <p:nvSpPr>
                <p:cNvPr id="288831" name="Oval 63"/>
                <p:cNvSpPr>
                  <a:spLocks noChangeArrowheads="1"/>
                </p:cNvSpPr>
                <p:nvPr/>
              </p:nvSpPr>
              <p:spPr bwMode="auto">
                <a:xfrm>
                  <a:off x="0" y="144"/>
                  <a:ext cx="113" cy="113"/>
                </a:xfrm>
                <a:prstGeom prst="ellips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</p:grpSp>
          <p:sp>
            <p:nvSpPr>
              <p:cNvPr id="288832" name="Line 64"/>
              <p:cNvSpPr>
                <a:spLocks noChangeShapeType="1"/>
              </p:cNvSpPr>
              <p:nvPr/>
            </p:nvSpPr>
            <p:spPr bwMode="auto">
              <a:xfrm flipH="1">
                <a:off x="1191" y="921"/>
                <a:ext cx="336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Times New Roman" pitchFamily="2" charset="0"/>
                  <a:ea typeface="宋体" charset="0"/>
                </a:endParaRPr>
              </a:p>
            </p:txBody>
          </p:sp>
          <p:sp>
            <p:nvSpPr>
              <p:cNvPr id="288833" name="Line 65"/>
              <p:cNvSpPr>
                <a:spLocks noChangeShapeType="1"/>
              </p:cNvSpPr>
              <p:nvPr/>
            </p:nvSpPr>
            <p:spPr bwMode="auto">
              <a:xfrm>
                <a:off x="1566" y="941"/>
                <a:ext cx="0" cy="204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Times New Roman" pitchFamily="2" charset="0"/>
                  <a:ea typeface="宋体" charset="0"/>
                </a:endParaRPr>
              </a:p>
            </p:txBody>
          </p:sp>
          <p:sp>
            <p:nvSpPr>
              <p:cNvPr id="288834" name="Line 66"/>
              <p:cNvSpPr>
                <a:spLocks noChangeShapeType="1"/>
              </p:cNvSpPr>
              <p:nvPr/>
            </p:nvSpPr>
            <p:spPr bwMode="auto">
              <a:xfrm>
                <a:off x="1602" y="921"/>
                <a:ext cx="288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Times New Roman" pitchFamily="2" charset="0"/>
                  <a:ea typeface="宋体" charset="0"/>
                </a:endParaRPr>
              </a:p>
            </p:txBody>
          </p:sp>
        </p:grpSp>
        <p:sp>
          <p:nvSpPr>
            <p:cNvPr id="60482" name="Rectangle 67"/>
            <p:cNvSpPr>
              <a:spLocks noChangeArrowheads="1"/>
            </p:cNvSpPr>
            <p:nvPr/>
          </p:nvSpPr>
          <p:spPr bwMode="auto">
            <a:xfrm>
              <a:off x="0" y="1411"/>
              <a:ext cx="216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图</a:t>
              </a:r>
              <a:r>
                <a:rPr lang="en-US" altLang="zh-CN" sz="2000" b="1" dirty="0">
                  <a:latin typeface="楷体" pitchFamily="49" charset="-122"/>
                  <a:ea typeface="楷体" pitchFamily="49" charset="-122"/>
                </a:rPr>
                <a:t>5-12   </a:t>
              </a:r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广义表的图形表示</a:t>
              </a:r>
            </a:p>
          </p:txBody>
        </p:sp>
      </p:grp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204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28381" y="831833"/>
            <a:ext cx="7220246" cy="5084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有关广义表的这些概念的例子如表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5-2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所示。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Line 2"/>
          <p:cNvSpPr>
            <a:spLocks noChangeShapeType="1"/>
          </p:cNvSpPr>
          <p:nvPr/>
        </p:nvSpPr>
        <p:spPr bwMode="auto">
          <a:xfrm>
            <a:off x="914400" y="6858000"/>
            <a:ext cx="762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Times New Roman" pitchFamily="2" charset="0"/>
              <a:ea typeface="宋体" charset="0"/>
            </a:endParaRPr>
          </a:p>
        </p:txBody>
      </p:sp>
      <p:sp>
        <p:nvSpPr>
          <p:cNvPr id="289795" name="Rectangle 3"/>
          <p:cNvSpPr>
            <a:spLocks noGrp="1" noChangeArrowheads="1"/>
          </p:cNvSpPr>
          <p:nvPr>
            <p:ph/>
          </p:nvPr>
        </p:nvSpPr>
        <p:spPr>
          <a:xfrm>
            <a:off x="107504" y="625476"/>
            <a:ext cx="8812213" cy="5732462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noProof="1">
                <a:solidFill>
                  <a:schemeClr val="folHlink"/>
                </a:solidFill>
                <a:latin typeface="宋体" charset="-122"/>
              </a:rPr>
              <a:t>广义表的重要结论</a:t>
            </a:r>
            <a:r>
              <a:rPr lang="zh-CN" altLang="en-US" noProof="1">
                <a:latin typeface="宋体" charset="-122"/>
              </a:rPr>
              <a:t>：</a:t>
            </a:r>
          </a:p>
          <a:p>
            <a:pPr marL="38100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noProof="1">
                <a:latin typeface="楷体" pitchFamily="49" charset="-122"/>
                <a:ea typeface="楷体" pitchFamily="49" charset="-122"/>
              </a:rPr>
              <a:t>⑴ 广义表的元素可以是原子，也可以是子表，子表的元素又可以是子表， </a:t>
            </a:r>
            <a:r>
              <a:rPr lang="en-US" altLang="zh-CN" b="1" noProof="1">
                <a:latin typeface="楷体" pitchFamily="49" charset="-122"/>
                <a:ea typeface="楷体" pitchFamily="49" charset="-122"/>
              </a:rPr>
              <a:t>…</a:t>
            </a:r>
            <a:r>
              <a:rPr lang="zh-CN" altLang="en-US" b="1" noProof="1">
                <a:latin typeface="楷体" pitchFamily="49" charset="-122"/>
                <a:ea typeface="楷体" pitchFamily="49" charset="-122"/>
              </a:rPr>
              <a:t>。即广义表是一个多层次的结构。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noProof="1">
                <a:latin typeface="楷体" pitchFamily="49" charset="-122"/>
              </a:rPr>
              <a:t>      表</a:t>
            </a:r>
            <a:r>
              <a:rPr lang="en-US" altLang="zh-CN" sz="2800" b="1" noProof="1">
                <a:latin typeface="楷体" pitchFamily="49" charset="-122"/>
              </a:rPr>
              <a:t>5-2</a:t>
            </a:r>
            <a:r>
              <a:rPr lang="zh-CN" altLang="en-US" sz="2800" b="1" noProof="1">
                <a:latin typeface="楷体" pitchFamily="49" charset="-122"/>
              </a:rPr>
              <a:t>中的广义表</a:t>
            </a:r>
            <a:r>
              <a:rPr lang="en-US" altLang="zh-CN" sz="2800" b="1" noProof="1">
                <a:latin typeface="楷体" pitchFamily="49" charset="-122"/>
              </a:rPr>
              <a:t>D</a:t>
            </a:r>
            <a:r>
              <a:rPr lang="zh-CN" altLang="en-US" sz="2800" b="1" noProof="1">
                <a:latin typeface="楷体" pitchFamily="49" charset="-122"/>
              </a:rPr>
              <a:t>的图形表示如图</a:t>
            </a:r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楷体" pitchFamily="49" charset="-122"/>
              </a:rPr>
              <a:t>5</a:t>
            </a:r>
            <a:r>
              <a:rPr lang="en-US" altLang="zh-CN" sz="2800" b="1" noProof="1">
                <a:latin typeface="楷体" pitchFamily="49" charset="-122"/>
              </a:rPr>
              <a:t>-12</a:t>
            </a:r>
            <a:r>
              <a:rPr lang="zh-CN" altLang="en-US" sz="2800" b="1" noProof="1">
                <a:latin typeface="楷体" pitchFamily="49" charset="-122"/>
              </a:rPr>
              <a:t>所示。</a:t>
            </a:r>
            <a:endParaRPr lang="zh-CN" altLang="en-US" b="1" noProof="1">
              <a:latin typeface="楷体" pitchFamily="49" charset="-122"/>
            </a:endParaRPr>
          </a:p>
          <a:p>
            <a:pPr marL="38100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noProof="1">
                <a:latin typeface="楷体" pitchFamily="49" charset="-122"/>
                <a:ea typeface="楷体" pitchFamily="49" charset="-122"/>
              </a:rPr>
              <a:t>(2) </a:t>
            </a:r>
            <a:r>
              <a:rPr lang="zh-CN" altLang="en-US" b="1" noProof="1">
                <a:latin typeface="楷体" pitchFamily="49" charset="-122"/>
                <a:ea typeface="楷体" pitchFamily="49" charset="-122"/>
              </a:rPr>
              <a:t>广义表可以被其它广义表所共享，也可以共享其它广义表。广义表共享其它广义表时通过表名引用。</a:t>
            </a:r>
          </a:p>
          <a:p>
            <a:pPr marL="38100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noProof="1">
                <a:latin typeface="楷体" pitchFamily="49" charset="-122"/>
                <a:ea typeface="楷体" pitchFamily="49" charset="-122"/>
              </a:rPr>
              <a:t>(3) </a:t>
            </a:r>
            <a:r>
              <a:rPr lang="zh-CN" altLang="en-US" b="1" noProof="1">
                <a:latin typeface="楷体" pitchFamily="49" charset="-122"/>
                <a:ea typeface="楷体" pitchFamily="49" charset="-122"/>
              </a:rPr>
              <a:t>广义表本身可以是一个递归表。</a:t>
            </a:r>
          </a:p>
          <a:p>
            <a:pPr marL="38100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noProof="1">
                <a:latin typeface="楷体" pitchFamily="49" charset="-122"/>
                <a:ea typeface="楷体" pitchFamily="49" charset="-122"/>
              </a:rPr>
              <a:t>(4) </a:t>
            </a:r>
            <a:r>
              <a:rPr lang="zh-CN" altLang="en-US" b="1" noProof="1">
                <a:latin typeface="楷体" pitchFamily="49" charset="-122"/>
                <a:ea typeface="楷体" pitchFamily="49" charset="-122"/>
              </a:rPr>
              <a:t>根据对表头、表尾的定义，任何一个非空广义表的表头可以是原子，也可以是子表， 而表尾必定是广义表。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205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88913"/>
            <a:ext cx="6629400" cy="762000"/>
          </a:xfrm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zh-CN" b="1" dirty="0">
                <a:effectLst/>
                <a:latin typeface="+mj-ea"/>
              </a:rPr>
              <a:t>5.5   </a:t>
            </a:r>
            <a:r>
              <a:rPr lang="zh-CN" altLang="en-US" b="1" dirty="0">
                <a:effectLst/>
                <a:latin typeface="+mj-ea"/>
              </a:rPr>
              <a:t>广义表的存储结构</a:t>
            </a:r>
          </a:p>
        </p:txBody>
      </p:sp>
      <p:sp>
        <p:nvSpPr>
          <p:cNvPr id="62466" name="Rectangle 3"/>
          <p:cNvSpPr>
            <a:spLocks noChangeArrowheads="1"/>
          </p:cNvSpPr>
          <p:nvPr/>
        </p:nvSpPr>
        <p:spPr bwMode="auto">
          <a:xfrm>
            <a:off x="228600" y="1714488"/>
            <a:ext cx="8736013" cy="401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>
                <a:latin typeface="宋体" pitchFamily="2" charset="-122"/>
              </a:rPr>
              <a:t>       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由于广义表中的数据元素具有不同的结构，通常</a:t>
            </a:r>
            <a:r>
              <a:rPr lang="zh-CN" altLang="en-US" sz="2800" b="1" dirty="0">
                <a:solidFill>
                  <a:schemeClr val="folHlink"/>
                </a:solidFill>
                <a:latin typeface="楷体" pitchFamily="49" charset="-122"/>
                <a:ea typeface="楷体" pitchFamily="49" charset="-122"/>
              </a:rPr>
              <a:t>用链式存储结构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表示，每个数据元素用一个结点表示。因此，广义表中就有两类结点：</a:t>
            </a:r>
          </a:p>
          <a:p>
            <a:pPr marL="381000" lvl="1">
              <a:lnSpc>
                <a:spcPct val="110000"/>
              </a:lnSpc>
              <a:buClr>
                <a:schemeClr val="accent2"/>
              </a:buClr>
              <a:buSzPct val="80000"/>
            </a:pPr>
            <a:r>
              <a:rPr lang="zh-CN" altLang="en-US" sz="2800" b="1" dirty="0">
                <a:solidFill>
                  <a:schemeClr val="folHlink"/>
                </a:solidFill>
                <a:latin typeface="楷体" pitchFamily="49" charset="-122"/>
                <a:ea typeface="楷体" pitchFamily="49" charset="-122"/>
              </a:rPr>
              <a:t>◆ 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一类是</a:t>
            </a:r>
            <a:r>
              <a:rPr lang="zh-CN" altLang="en-US" sz="2800" b="1" dirty="0">
                <a:solidFill>
                  <a:schemeClr val="folHlink"/>
                </a:solidFill>
                <a:latin typeface="楷体" pitchFamily="49" charset="-122"/>
                <a:ea typeface="楷体" pitchFamily="49" charset="-122"/>
              </a:rPr>
              <a:t>表结点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，用来表示广义表项，由标志域，表头指针域，表尾指针域组成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;</a:t>
            </a:r>
          </a:p>
          <a:p>
            <a:pPr marL="381000" lvl="1">
              <a:lnSpc>
                <a:spcPct val="110000"/>
              </a:lnSpc>
              <a:buClr>
                <a:schemeClr val="accent2"/>
              </a:buClr>
              <a:buSzPct val="80000"/>
            </a:pPr>
            <a:r>
              <a:rPr lang="en-US" altLang="zh-CN" sz="2800" b="1" dirty="0">
                <a:solidFill>
                  <a:schemeClr val="folHlink"/>
                </a:solidFill>
                <a:latin typeface="楷体" pitchFamily="49" charset="-122"/>
                <a:ea typeface="楷体" pitchFamily="49" charset="-122"/>
              </a:rPr>
              <a:t>◆ 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另一类是</a:t>
            </a:r>
            <a:r>
              <a:rPr lang="zh-CN" altLang="en-US" sz="2800" b="1" dirty="0">
                <a:solidFill>
                  <a:schemeClr val="folHlink"/>
                </a:solidFill>
                <a:latin typeface="楷体" pitchFamily="49" charset="-122"/>
                <a:ea typeface="楷体" pitchFamily="49" charset="-122"/>
              </a:rPr>
              <a:t>原子结点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，用来表示原子项，由标志域，原子的值域组成。如图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5-13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所示。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206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207</a:t>
            </a:fld>
            <a:endParaRPr lang="en-US" altLang="zh-CN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14282" y="2071678"/>
            <a:ext cx="8599487" cy="1295400"/>
            <a:chOff x="0" y="0"/>
            <a:chExt cx="5417" cy="816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0" y="0"/>
              <a:ext cx="5417" cy="272"/>
              <a:chOff x="0" y="0"/>
              <a:chExt cx="5417" cy="272"/>
            </a:xfrm>
          </p:grpSpPr>
          <p:grpSp>
            <p:nvGrpSpPr>
              <p:cNvPr id="9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1859" cy="272"/>
                <a:chOff x="0" y="0"/>
                <a:chExt cx="1859" cy="272"/>
              </a:xfrm>
            </p:grpSpPr>
            <p:sp>
              <p:nvSpPr>
                <p:cNvPr id="14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59" cy="2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zh-CN" altLang="en-US" b="1" dirty="0">
                      <a:latin typeface="楷体" pitchFamily="49" charset="-122"/>
                      <a:ea typeface="楷体" pitchFamily="49" charset="-122"/>
                    </a:rPr>
                    <a:t>标志</a:t>
                  </a:r>
                  <a:r>
                    <a:rPr lang="en-US" altLang="zh-CN" b="1" dirty="0">
                      <a:latin typeface="楷体" pitchFamily="49" charset="-122"/>
                      <a:ea typeface="楷体" pitchFamily="49" charset="-122"/>
                    </a:rPr>
                    <a:t>tag=0       </a:t>
                  </a:r>
                  <a:r>
                    <a:rPr lang="zh-CN" altLang="en-US" b="1" dirty="0">
                      <a:latin typeface="楷体" pitchFamily="49" charset="-122"/>
                      <a:ea typeface="楷体" pitchFamily="49" charset="-122"/>
                    </a:rPr>
                    <a:t>原子的值</a:t>
                  </a:r>
                  <a:r>
                    <a:rPr lang="zh-CN" altLang="en-US" dirty="0">
                      <a:latin typeface="楷体" pitchFamily="49" charset="-122"/>
                      <a:ea typeface="楷体" pitchFamily="49" charset="-122"/>
                    </a:rPr>
                    <a:t> </a:t>
                  </a:r>
                </a:p>
              </p:txBody>
            </p:sp>
            <p:sp>
              <p:nvSpPr>
                <p:cNvPr id="15" name="Line 7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272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</p:grpSp>
          <p:grpSp>
            <p:nvGrpSpPr>
              <p:cNvPr id="10" name="Group 8"/>
              <p:cNvGrpSpPr>
                <a:grpSpLocks/>
              </p:cNvGrpSpPr>
              <p:nvPr/>
            </p:nvGrpSpPr>
            <p:grpSpPr bwMode="auto">
              <a:xfrm>
                <a:off x="2243" y="0"/>
                <a:ext cx="3174" cy="272"/>
                <a:chOff x="0" y="0"/>
                <a:chExt cx="3174" cy="272"/>
              </a:xfrm>
            </p:grpSpPr>
            <p:sp>
              <p:nvSpPr>
                <p:cNvPr id="11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174" cy="2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zh-CN" altLang="en-US" b="1" dirty="0">
                      <a:latin typeface="楷体" pitchFamily="49" charset="-122"/>
                      <a:ea typeface="楷体" pitchFamily="49" charset="-122"/>
                    </a:rPr>
                    <a:t>标志</a:t>
                  </a:r>
                  <a:r>
                    <a:rPr lang="en-US" altLang="zh-CN" b="1" dirty="0">
                      <a:latin typeface="楷体" pitchFamily="49" charset="-122"/>
                      <a:ea typeface="楷体" pitchFamily="49" charset="-122"/>
                    </a:rPr>
                    <a:t>tag=1     </a:t>
                  </a:r>
                  <a:r>
                    <a:rPr lang="zh-CN" altLang="en-US" b="1" dirty="0">
                      <a:latin typeface="楷体" pitchFamily="49" charset="-122"/>
                      <a:ea typeface="楷体" pitchFamily="49" charset="-122"/>
                    </a:rPr>
                    <a:t>表头指针</a:t>
                  </a:r>
                  <a:r>
                    <a:rPr lang="en-US" altLang="zh-CN" b="1" dirty="0">
                      <a:latin typeface="楷体" pitchFamily="49" charset="-122"/>
                      <a:ea typeface="楷体" pitchFamily="49" charset="-122"/>
                    </a:rPr>
                    <a:t>hp      </a:t>
                  </a:r>
                  <a:r>
                    <a:rPr lang="zh-CN" altLang="en-US" b="1" dirty="0">
                      <a:latin typeface="楷体" pitchFamily="49" charset="-122"/>
                      <a:ea typeface="楷体" pitchFamily="49" charset="-122"/>
                    </a:rPr>
                    <a:t>表尾指针</a:t>
                  </a:r>
                  <a:r>
                    <a:rPr lang="en-US" altLang="zh-CN" b="1" dirty="0" err="1">
                      <a:latin typeface="楷体" pitchFamily="49" charset="-122"/>
                      <a:ea typeface="楷体" pitchFamily="49" charset="-122"/>
                    </a:rPr>
                    <a:t>tp</a:t>
                  </a:r>
                  <a:r>
                    <a:rPr lang="en-US" altLang="zh-CN" b="1" dirty="0">
                      <a:latin typeface="楷体" pitchFamily="49" charset="-122"/>
                      <a:ea typeface="楷体" pitchFamily="49" charset="-122"/>
                    </a:rPr>
                    <a:t> </a:t>
                  </a:r>
                </a:p>
              </p:txBody>
            </p:sp>
            <p:sp>
              <p:nvSpPr>
                <p:cNvPr id="12" name="Line 10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272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13" name="Line 11"/>
                <p:cNvSpPr>
                  <a:spLocks noChangeShapeType="1"/>
                </p:cNvSpPr>
                <p:nvPr/>
              </p:nvSpPr>
              <p:spPr bwMode="auto">
                <a:xfrm>
                  <a:off x="2064" y="0"/>
                  <a:ext cx="0" cy="272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</p:grpSp>
        </p:grpSp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1331" y="576"/>
              <a:ext cx="283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图</a:t>
              </a:r>
              <a:r>
                <a:rPr lang="en-US" altLang="zh-CN" sz="2000" b="1" dirty="0">
                  <a:latin typeface="楷体" pitchFamily="49" charset="-122"/>
                  <a:ea typeface="楷体" pitchFamily="49" charset="-122"/>
                </a:rPr>
                <a:t>5-13 </a:t>
              </a:r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广义表的链表结点结构示意图</a:t>
              </a:r>
            </a:p>
          </p:txBody>
        </p: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3107" y="336"/>
              <a:ext cx="1134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US" altLang="zh-CN" sz="2000" b="1" dirty="0"/>
                <a:t>(b)</a:t>
              </a:r>
              <a:r>
                <a:rPr lang="en-US" altLang="zh-CN" sz="2000" b="1" dirty="0">
                  <a:latin typeface="Arial" pitchFamily="34" charset="0"/>
                </a:rPr>
                <a:t>     </a:t>
              </a:r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表结点</a:t>
              </a:r>
            </a:p>
          </p:txBody>
        </p:sp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275" y="336"/>
              <a:ext cx="1270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US" altLang="zh-CN" sz="2000" b="1" dirty="0"/>
                <a:t>(a)</a:t>
              </a:r>
              <a:r>
                <a:rPr lang="en-US" altLang="zh-CN" sz="2000" b="1" dirty="0">
                  <a:latin typeface="Arial" pitchFamily="34" charset="0"/>
                </a:rPr>
                <a:t>     </a:t>
              </a:r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原子结点</a:t>
              </a:r>
            </a:p>
          </p:txBody>
        </p:sp>
      </p:grp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285720" y="3857628"/>
            <a:ext cx="857256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just" eaLnBrk="0" hangingPunct="0"/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    只要广义表非空，都是由表头和表尾组成。即一个确定的表头和表尾就唯一确定一个广义表。</a:t>
            </a:r>
            <a:endParaRPr lang="zh-CN" altLang="en-US" sz="28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ChangeArrowheads="1"/>
          </p:cNvSpPr>
          <p:nvPr/>
        </p:nvSpPr>
        <p:spPr bwMode="auto">
          <a:xfrm>
            <a:off x="285720" y="1000108"/>
            <a:ext cx="8526493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相应的数据结构定义如下：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 err="1"/>
              <a:t>typedef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struct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GLNode</a:t>
            </a:r>
            <a:endParaRPr lang="en-US" altLang="zh-CN" sz="2800" b="1" dirty="0"/>
          </a:p>
          <a:p>
            <a:pPr marL="355600"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/>
              <a:t>{  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  tag ;     </a:t>
            </a:r>
            <a:r>
              <a:rPr lang="en-US" altLang="zh-CN" b="1" dirty="0"/>
              <a:t>/* 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标志域，为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：表结点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;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0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：原子结点</a:t>
            </a:r>
            <a:r>
              <a:rPr lang="zh-CN" altLang="en-US" b="1" dirty="0">
                <a:latin typeface="宋体" pitchFamily="2" charset="-122"/>
              </a:rPr>
              <a:t>  </a:t>
            </a:r>
            <a:r>
              <a:rPr lang="zh-CN" altLang="en-US" b="1" dirty="0"/>
              <a:t>*</a:t>
            </a:r>
            <a:r>
              <a:rPr lang="en-US" altLang="zh-CN" b="1" dirty="0"/>
              <a:t>/</a:t>
            </a:r>
            <a:endParaRPr lang="en-US" altLang="zh-CN" sz="2800" b="1" dirty="0"/>
          </a:p>
          <a:p>
            <a:pPr marL="723900" lvl="2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/>
              <a:t>union</a:t>
            </a:r>
          </a:p>
          <a:p>
            <a:pPr marL="1079500" lvl="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/>
              <a:t>{  </a:t>
            </a:r>
            <a:r>
              <a:rPr lang="en-US" altLang="zh-CN" sz="2800" b="1" dirty="0" err="1"/>
              <a:t>elemtype</a:t>
            </a:r>
            <a:r>
              <a:rPr lang="en-US" altLang="zh-CN" sz="2800" b="1" dirty="0"/>
              <a:t> value;     </a:t>
            </a:r>
            <a:r>
              <a:rPr lang="en-US" altLang="zh-CN" b="1" dirty="0"/>
              <a:t>/*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原子结点的值域  </a:t>
            </a:r>
            <a:r>
              <a:rPr lang="zh-CN" altLang="en-US" b="1" dirty="0"/>
              <a:t>*</a:t>
            </a:r>
            <a:r>
              <a:rPr lang="en-US" altLang="zh-CN" b="1" dirty="0"/>
              <a:t>/</a:t>
            </a:r>
          </a:p>
          <a:p>
            <a:pPr marL="1435100" lvl="4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 err="1"/>
              <a:t>struct</a:t>
            </a:r>
            <a:endParaRPr lang="en-US" altLang="zh-CN" sz="2800" b="1" dirty="0"/>
          </a:p>
          <a:p>
            <a:pPr marL="1435100" lvl="4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/>
              <a:t>    {  </a:t>
            </a:r>
            <a:r>
              <a:rPr lang="en-US" altLang="zh-CN" sz="2800" b="1" dirty="0" err="1"/>
              <a:t>struct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GLNode</a:t>
            </a:r>
            <a:r>
              <a:rPr lang="en-US" altLang="zh-CN" sz="2800" b="1" dirty="0"/>
              <a:t>  *hp , *</a:t>
            </a:r>
            <a:r>
              <a:rPr lang="en-US" altLang="zh-CN" sz="2800" b="1" dirty="0" err="1"/>
              <a:t>tp</a:t>
            </a:r>
            <a:r>
              <a:rPr lang="en-US" altLang="zh-CN" sz="2800" b="1" dirty="0"/>
              <a:t> ;</a:t>
            </a:r>
          </a:p>
          <a:p>
            <a:pPr marL="1435100" lvl="4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/>
              <a:t>     }</a:t>
            </a:r>
            <a:r>
              <a:rPr lang="en-US" altLang="zh-CN" sz="2800" b="1" dirty="0" err="1"/>
              <a:t>ptr</a:t>
            </a:r>
            <a:r>
              <a:rPr lang="en-US" altLang="zh-CN" sz="2800" b="1" dirty="0"/>
              <a:t> ;   </a:t>
            </a:r>
            <a:r>
              <a:rPr lang="en-US" altLang="zh-CN" b="1" dirty="0"/>
              <a:t>/*  </a:t>
            </a:r>
            <a:r>
              <a:rPr lang="en-US" altLang="zh-CN" b="1" dirty="0" err="1">
                <a:latin typeface="楷体" pitchFamily="49" charset="-122"/>
                <a:ea typeface="楷体" pitchFamily="49" charset="-122"/>
              </a:rPr>
              <a:t>ptr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atom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两成员共用  </a:t>
            </a:r>
            <a:r>
              <a:rPr lang="zh-CN" altLang="en-US" b="1" dirty="0"/>
              <a:t>*</a:t>
            </a:r>
            <a:r>
              <a:rPr lang="en-US" altLang="zh-CN" b="1" dirty="0"/>
              <a:t>/</a:t>
            </a:r>
          </a:p>
          <a:p>
            <a:pPr marL="1079500" lvl="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/>
              <a:t>}</a:t>
            </a:r>
            <a:r>
              <a:rPr lang="en-US" altLang="zh-CN" sz="2800" b="1" dirty="0" err="1"/>
              <a:t>Gdata</a:t>
            </a:r>
            <a:r>
              <a:rPr lang="en-US" altLang="zh-CN" sz="2800" b="1" dirty="0"/>
              <a:t> ; </a:t>
            </a:r>
          </a:p>
          <a:p>
            <a:pPr marL="355600"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/>
              <a:t>} </a:t>
            </a:r>
            <a:r>
              <a:rPr lang="en-US" altLang="zh-CN" sz="2800" b="1" dirty="0" err="1"/>
              <a:t>GLNode</a:t>
            </a:r>
            <a:r>
              <a:rPr lang="en-US" altLang="zh-CN" sz="2800" b="1" dirty="0"/>
              <a:t> ;      </a:t>
            </a:r>
            <a:r>
              <a:rPr lang="en-US" altLang="zh-CN" b="1" dirty="0"/>
              <a:t>/*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广义表结点类型  </a:t>
            </a:r>
            <a:r>
              <a:rPr lang="zh-CN" altLang="en-US" b="1" dirty="0"/>
              <a:t>*</a:t>
            </a:r>
            <a:r>
              <a:rPr lang="en-US" altLang="zh-CN" b="1" dirty="0"/>
              <a:t>/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208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152400" y="211138"/>
            <a:ext cx="8812213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  <a:buClr>
                <a:srgbClr val="000000"/>
              </a:buClr>
              <a:buFont typeface="Arial" charset="0"/>
              <a:buNone/>
            </a:pPr>
            <a:r>
              <a:rPr lang="zh-CN" altLang="en-US" sz="2800" b="1" noProof="1">
                <a:latin typeface="楷体" pitchFamily="49" charset="-122"/>
                <a:ea typeface="楷体" pitchFamily="49" charset="-122"/>
                <a:cs typeface="+mn-ea"/>
              </a:rPr>
              <a:t>例： 对</a:t>
            </a:r>
            <a:r>
              <a:rPr lang="en-US" altLang="zh-CN" sz="2400" b="1" noProof="1">
                <a:latin typeface="楷体" pitchFamily="49" charset="-122"/>
                <a:ea typeface="楷体" pitchFamily="49" charset="-122"/>
                <a:cs typeface="+mn-ea"/>
              </a:rPr>
              <a:t>A=()</a:t>
            </a:r>
            <a:r>
              <a:rPr lang="zh-CN" altLang="en-US" sz="2400" b="1" noProof="1">
                <a:latin typeface="楷体" pitchFamily="49" charset="-122"/>
                <a:ea typeface="楷体" pitchFamily="49" charset="-122"/>
                <a:cs typeface="+mn-ea"/>
              </a:rPr>
              <a:t>，</a:t>
            </a:r>
            <a:r>
              <a:rPr lang="en-US" altLang="zh-CN" sz="2400" b="1" noProof="1">
                <a:latin typeface="楷体" pitchFamily="49" charset="-122"/>
                <a:ea typeface="楷体" pitchFamily="49" charset="-122"/>
                <a:cs typeface="+mn-ea"/>
              </a:rPr>
              <a:t>B=(e)</a:t>
            </a:r>
            <a:r>
              <a:rPr lang="zh-CN" altLang="en-US" sz="2400" b="1" noProof="1">
                <a:latin typeface="楷体" pitchFamily="49" charset="-122"/>
                <a:ea typeface="楷体" pitchFamily="49" charset="-122"/>
                <a:cs typeface="+mn-ea"/>
              </a:rPr>
              <a:t>，</a:t>
            </a:r>
            <a:r>
              <a:rPr lang="en-US" altLang="zh-CN" sz="2400" b="1" noProof="1">
                <a:latin typeface="楷体" pitchFamily="49" charset="-122"/>
                <a:ea typeface="楷体" pitchFamily="49" charset="-122"/>
                <a:cs typeface="+mn-ea"/>
              </a:rPr>
              <a:t>C=(a, (b, c, d) )</a:t>
            </a:r>
            <a:r>
              <a:rPr lang="zh-CN" altLang="en-US" sz="2400" b="1" noProof="1">
                <a:latin typeface="楷体" pitchFamily="49" charset="-122"/>
                <a:ea typeface="楷体" pitchFamily="49" charset="-122"/>
                <a:cs typeface="+mn-ea"/>
              </a:rPr>
              <a:t>，</a:t>
            </a:r>
            <a:r>
              <a:rPr lang="en-US" altLang="zh-CN" sz="2400" b="1" noProof="1">
                <a:latin typeface="楷体" pitchFamily="49" charset="-122"/>
                <a:ea typeface="楷体" pitchFamily="49" charset="-122"/>
                <a:cs typeface="+mn-ea"/>
              </a:rPr>
              <a:t>D=(A, B, C)</a:t>
            </a:r>
            <a:r>
              <a:rPr lang="zh-CN" altLang="en-US" sz="2400" b="1" noProof="1" smtClean="0">
                <a:latin typeface="楷体" pitchFamily="49" charset="-122"/>
                <a:ea typeface="楷体" pitchFamily="49" charset="-122"/>
                <a:cs typeface="+mn-ea"/>
              </a:rPr>
              <a:t>，  </a:t>
            </a:r>
            <a:r>
              <a:rPr lang="en-US" altLang="zh-CN" sz="2400" b="1" noProof="1" smtClean="0">
                <a:latin typeface="楷体" pitchFamily="49" charset="-122"/>
                <a:ea typeface="楷体" pitchFamily="49" charset="-122"/>
                <a:cs typeface="+mn-ea"/>
              </a:rPr>
              <a:t>E</a:t>
            </a:r>
            <a:r>
              <a:rPr lang="en-US" altLang="zh-CN" sz="2400" b="1" noProof="1">
                <a:latin typeface="楷体" pitchFamily="49" charset="-122"/>
                <a:ea typeface="楷体" pitchFamily="49" charset="-122"/>
                <a:cs typeface="+mn-ea"/>
              </a:rPr>
              <a:t>=(a, E)</a:t>
            </a:r>
            <a:r>
              <a:rPr lang="zh-CN" altLang="en-US" sz="2800" b="1" noProof="1">
                <a:latin typeface="楷体" pitchFamily="49" charset="-122"/>
                <a:ea typeface="楷体" pitchFamily="49" charset="-122"/>
                <a:cs typeface="+mn-ea"/>
              </a:rPr>
              <a:t>的广义表的存储结构如图</a:t>
            </a:r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楷体" pitchFamily="49" charset="-122"/>
                <a:ea typeface="楷体" pitchFamily="49" charset="-122"/>
                <a:cs typeface="+mn-ea"/>
              </a:rPr>
              <a:t>5</a:t>
            </a:r>
            <a:r>
              <a:rPr lang="en-US" altLang="zh-CN" sz="2800" b="1" noProof="1">
                <a:latin typeface="楷体" pitchFamily="49" charset="-122"/>
                <a:ea typeface="楷体" pitchFamily="49" charset="-122"/>
                <a:cs typeface="+mn-ea"/>
              </a:rPr>
              <a:t>-14</a:t>
            </a:r>
            <a:r>
              <a:rPr lang="zh-CN" altLang="en-US" sz="2800" b="1" noProof="1">
                <a:latin typeface="楷体" pitchFamily="49" charset="-122"/>
                <a:ea typeface="楷体" pitchFamily="49" charset="-122"/>
                <a:cs typeface="+mn-ea"/>
              </a:rPr>
              <a:t>所示。</a:t>
            </a:r>
            <a:endParaRPr lang="zh-CN" altLang="en-US" sz="2800" b="1" noProof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92869" name="Rectangle 5"/>
          <p:cNvSpPr>
            <a:spLocks noChangeArrowheads="1"/>
          </p:cNvSpPr>
          <p:nvPr/>
        </p:nvSpPr>
        <p:spPr bwMode="auto">
          <a:xfrm>
            <a:off x="1371600" y="1341438"/>
            <a:ext cx="1293813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r>
              <a:rPr lang="en-US" altLang="zh-CN">
                <a:latin typeface="Times New Roman" pitchFamily="2" charset="0"/>
                <a:ea typeface="宋体" charset="0"/>
              </a:rPr>
              <a:t>A=NULL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89125" y="1693863"/>
            <a:ext cx="1481138" cy="1065212"/>
            <a:chOff x="0" y="0"/>
            <a:chExt cx="934" cy="67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45" y="162"/>
              <a:ext cx="589" cy="181"/>
              <a:chOff x="0" y="0"/>
              <a:chExt cx="589" cy="181"/>
            </a:xfrm>
          </p:grpSpPr>
          <p:sp>
            <p:nvSpPr>
              <p:cNvPr id="292872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9" cy="18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r>
                  <a:rPr lang="en-US" altLang="zh-CN" dirty="0">
                    <a:latin typeface="Times New Roman" pitchFamily="2" charset="0"/>
                    <a:ea typeface="宋体" charset="0"/>
                  </a:rPr>
                  <a:t>1        </a:t>
                </a:r>
                <a:r>
                  <a:rPr lang="en-US" altLang="zh-CN" dirty="0">
                    <a:latin typeface="Times New Roman" pitchFamily="2" charset="0"/>
                    <a:ea typeface="Arial Unicode MS" charset="0"/>
                  </a:rPr>
                  <a:t>∧</a:t>
                </a:r>
                <a:endParaRPr lang="en-US" altLang="zh-CN" dirty="0">
                  <a:latin typeface="Times New Roman" pitchFamily="2" charset="0"/>
                  <a:ea typeface="宋体" charset="0"/>
                </a:endParaRPr>
              </a:p>
            </p:txBody>
          </p:sp>
          <p:sp>
            <p:nvSpPr>
              <p:cNvPr id="292873" name="Line 9"/>
              <p:cNvSpPr>
                <a:spLocks noChangeShapeType="1"/>
              </p:cNvSpPr>
              <p:nvPr/>
            </p:nvSpPr>
            <p:spPr bwMode="auto">
              <a:xfrm>
                <a:off x="202" y="0"/>
                <a:ext cx="0" cy="18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Times New Roman" pitchFamily="2" charset="0"/>
                  <a:ea typeface="宋体" charset="0"/>
                </a:endParaRPr>
              </a:p>
            </p:txBody>
          </p:sp>
          <p:sp>
            <p:nvSpPr>
              <p:cNvPr id="292874" name="Line 10"/>
              <p:cNvSpPr>
                <a:spLocks noChangeShapeType="1"/>
              </p:cNvSpPr>
              <p:nvPr/>
            </p:nvSpPr>
            <p:spPr bwMode="auto">
              <a:xfrm>
                <a:off x="423" y="0"/>
                <a:ext cx="0" cy="18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Times New Roman" pitchFamily="2" charset="0"/>
                  <a:ea typeface="宋体" charset="0"/>
                </a:endParaRPr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456" y="489"/>
              <a:ext cx="408" cy="183"/>
              <a:chOff x="0" y="0"/>
              <a:chExt cx="408" cy="183"/>
            </a:xfrm>
          </p:grpSpPr>
          <p:sp>
            <p:nvSpPr>
              <p:cNvPr id="292876" name="Rectangle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7" cy="181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r>
                  <a:rPr lang="en-US" altLang="zh-CN" dirty="0">
                    <a:latin typeface="Times New Roman" pitchFamily="2" charset="0"/>
                    <a:ea typeface="宋体" charset="0"/>
                  </a:rPr>
                  <a:t>0    e</a:t>
                </a:r>
              </a:p>
            </p:txBody>
          </p:sp>
          <p:sp>
            <p:nvSpPr>
              <p:cNvPr id="292877" name="Line 13"/>
              <p:cNvSpPr>
                <a:spLocks noChangeShapeType="1"/>
              </p:cNvSpPr>
              <p:nvPr/>
            </p:nvSpPr>
            <p:spPr bwMode="auto">
              <a:xfrm>
                <a:off x="210" y="2"/>
                <a:ext cx="0" cy="18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Times New Roman" pitchFamily="2" charset="0"/>
                  <a:ea typeface="宋体" charset="0"/>
                </a:endParaRPr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0" y="0"/>
              <a:ext cx="336" cy="231"/>
              <a:chOff x="0" y="0"/>
              <a:chExt cx="336" cy="231"/>
            </a:xfrm>
          </p:grpSpPr>
          <p:sp>
            <p:nvSpPr>
              <p:cNvPr id="292879" name="Rectangle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r>
                  <a:rPr lang="en-US" altLang="zh-CN">
                    <a:latin typeface="Times New Roman" pitchFamily="2" charset="0"/>
                    <a:ea typeface="宋体" charset="0"/>
                  </a:rPr>
                  <a:t>B</a:t>
                </a:r>
              </a:p>
            </p:txBody>
          </p:sp>
          <p:sp>
            <p:nvSpPr>
              <p:cNvPr id="292880" name="Line 16"/>
              <p:cNvSpPr>
                <a:spLocks noChangeShapeType="1"/>
              </p:cNvSpPr>
              <p:nvPr/>
            </p:nvSpPr>
            <p:spPr bwMode="auto">
              <a:xfrm>
                <a:off x="0" y="231"/>
                <a:ext cx="336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Times New Roman" pitchFamily="2" charset="0"/>
                  <a:ea typeface="宋体" charset="0"/>
                </a:endParaRPr>
              </a:p>
            </p:txBody>
          </p:sp>
        </p:grpSp>
        <p:sp>
          <p:nvSpPr>
            <p:cNvPr id="292881" name="Line 17"/>
            <p:cNvSpPr>
              <a:spLocks noChangeShapeType="1"/>
            </p:cNvSpPr>
            <p:nvPr/>
          </p:nvSpPr>
          <p:spPr bwMode="auto">
            <a:xfrm>
              <a:off x="663" y="285"/>
              <a:ext cx="0" cy="203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Times New Roman" pitchFamily="2" charset="0"/>
                <a:ea typeface="宋体" charset="0"/>
              </a:endParaRP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208213" y="2682875"/>
            <a:ext cx="4967287" cy="1628775"/>
            <a:chOff x="0" y="0"/>
            <a:chExt cx="3133" cy="1026"/>
          </a:xfrm>
        </p:grpSpPr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345" y="171"/>
              <a:ext cx="589" cy="181"/>
              <a:chOff x="0" y="0"/>
              <a:chExt cx="589" cy="181"/>
            </a:xfrm>
          </p:grpSpPr>
          <p:sp>
            <p:nvSpPr>
              <p:cNvPr id="292884" name="Rectangle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9" cy="181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r>
                  <a:rPr lang="en-US" altLang="zh-CN">
                    <a:latin typeface="Times New Roman" pitchFamily="2" charset="0"/>
                    <a:ea typeface="宋体" charset="0"/>
                  </a:rPr>
                  <a:t>1</a:t>
                </a:r>
              </a:p>
            </p:txBody>
          </p:sp>
          <p:sp>
            <p:nvSpPr>
              <p:cNvPr id="292885" name="Line 21"/>
              <p:cNvSpPr>
                <a:spLocks noChangeShapeType="1"/>
              </p:cNvSpPr>
              <p:nvPr/>
            </p:nvSpPr>
            <p:spPr bwMode="auto">
              <a:xfrm>
                <a:off x="202" y="0"/>
                <a:ext cx="0" cy="18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Times New Roman" pitchFamily="2" charset="0"/>
                  <a:ea typeface="宋体" charset="0"/>
                </a:endParaRPr>
              </a:p>
            </p:txBody>
          </p:sp>
          <p:sp>
            <p:nvSpPr>
              <p:cNvPr id="292886" name="Line 22"/>
              <p:cNvSpPr>
                <a:spLocks noChangeShapeType="1"/>
              </p:cNvSpPr>
              <p:nvPr/>
            </p:nvSpPr>
            <p:spPr bwMode="auto">
              <a:xfrm>
                <a:off x="423" y="0"/>
                <a:ext cx="0" cy="18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Times New Roman" pitchFamily="2" charset="0"/>
                  <a:ea typeface="宋体" charset="0"/>
                </a:endParaRPr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456" y="498"/>
              <a:ext cx="408" cy="183"/>
              <a:chOff x="0" y="0"/>
              <a:chExt cx="408" cy="183"/>
            </a:xfrm>
          </p:grpSpPr>
          <p:sp>
            <p:nvSpPr>
              <p:cNvPr id="292888" name="Rectangle 2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9" cy="181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r>
                  <a:rPr lang="en-US" altLang="zh-CN">
                    <a:latin typeface="Times New Roman" pitchFamily="2" charset="0"/>
                    <a:ea typeface="宋体" charset="0"/>
                  </a:rPr>
                  <a:t>0  a</a:t>
                </a:r>
              </a:p>
            </p:txBody>
          </p:sp>
          <p:sp>
            <p:nvSpPr>
              <p:cNvPr id="292889" name="Line 25"/>
              <p:cNvSpPr>
                <a:spLocks noChangeShapeType="1"/>
              </p:cNvSpPr>
              <p:nvPr/>
            </p:nvSpPr>
            <p:spPr bwMode="auto">
              <a:xfrm>
                <a:off x="210" y="2"/>
                <a:ext cx="0" cy="18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Times New Roman" pitchFamily="2" charset="0"/>
                  <a:ea typeface="宋体" charset="0"/>
                </a:endParaRPr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0" y="0"/>
              <a:ext cx="336" cy="231"/>
              <a:chOff x="0" y="0"/>
              <a:chExt cx="336" cy="231"/>
            </a:xfrm>
          </p:grpSpPr>
          <p:sp>
            <p:nvSpPr>
              <p:cNvPr id="292891" name="Rectangle 2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r>
                  <a:rPr lang="en-US" altLang="zh-CN">
                    <a:latin typeface="Times New Roman" pitchFamily="2" charset="0"/>
                    <a:ea typeface="宋体" charset="0"/>
                  </a:rPr>
                  <a:t>C</a:t>
                </a:r>
              </a:p>
            </p:txBody>
          </p:sp>
          <p:sp>
            <p:nvSpPr>
              <p:cNvPr id="292892" name="Line 28"/>
              <p:cNvSpPr>
                <a:spLocks noChangeShapeType="1"/>
              </p:cNvSpPr>
              <p:nvPr/>
            </p:nvSpPr>
            <p:spPr bwMode="auto">
              <a:xfrm>
                <a:off x="0" y="231"/>
                <a:ext cx="336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Times New Roman" pitchFamily="2" charset="0"/>
                  <a:ea typeface="宋体" charset="0"/>
                </a:endParaRPr>
              </a:p>
            </p:txBody>
          </p:sp>
        </p:grpSp>
        <p:sp>
          <p:nvSpPr>
            <p:cNvPr id="292893" name="Line 29"/>
            <p:cNvSpPr>
              <a:spLocks noChangeShapeType="1"/>
            </p:cNvSpPr>
            <p:nvPr/>
          </p:nvSpPr>
          <p:spPr bwMode="auto">
            <a:xfrm>
              <a:off x="663" y="294"/>
              <a:ext cx="0" cy="204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Times New Roman" pitchFamily="2" charset="0"/>
                <a:ea typeface="宋体" charset="0"/>
              </a:endParaRPr>
            </a:p>
          </p:txBody>
        </p:sp>
        <p:sp>
          <p:nvSpPr>
            <p:cNvPr id="292894" name="Line 30"/>
            <p:cNvSpPr>
              <a:spLocks noChangeShapeType="1"/>
            </p:cNvSpPr>
            <p:nvPr/>
          </p:nvSpPr>
          <p:spPr bwMode="auto">
            <a:xfrm>
              <a:off x="882" y="267"/>
              <a:ext cx="204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Times New Roman" pitchFamily="2" charset="0"/>
                <a:ea typeface="宋体" charset="0"/>
              </a:endParaRPr>
            </a:p>
          </p:txBody>
        </p:sp>
        <p:grpSp>
          <p:nvGrpSpPr>
            <p:cNvPr id="10" name="Group 31"/>
            <p:cNvGrpSpPr>
              <a:grpSpLocks/>
            </p:cNvGrpSpPr>
            <p:nvPr/>
          </p:nvGrpSpPr>
          <p:grpSpPr bwMode="auto">
            <a:xfrm>
              <a:off x="1095" y="501"/>
              <a:ext cx="589" cy="525"/>
              <a:chOff x="0" y="0"/>
              <a:chExt cx="589" cy="525"/>
            </a:xfrm>
          </p:grpSpPr>
          <p:grpSp>
            <p:nvGrpSpPr>
              <p:cNvPr id="11" name="Group 32"/>
              <p:cNvGrpSpPr>
                <a:grpSpLocks/>
              </p:cNvGrpSpPr>
              <p:nvPr/>
            </p:nvGrpSpPr>
            <p:grpSpPr bwMode="auto">
              <a:xfrm>
                <a:off x="0" y="0"/>
                <a:ext cx="589" cy="181"/>
                <a:chOff x="0" y="0"/>
                <a:chExt cx="589" cy="181"/>
              </a:xfrm>
            </p:grpSpPr>
            <p:sp>
              <p:nvSpPr>
                <p:cNvPr id="292897" name="Rectangle 3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89" cy="181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>
                      <a:latin typeface="Times New Roman" pitchFamily="2" charset="0"/>
                      <a:ea typeface="宋体" charset="0"/>
                    </a:rPr>
                    <a:t>1</a:t>
                  </a:r>
                </a:p>
              </p:txBody>
            </p:sp>
            <p:sp>
              <p:nvSpPr>
                <p:cNvPr id="292898" name="Line 34"/>
                <p:cNvSpPr>
                  <a:spLocks noChangeShapeType="1"/>
                </p:cNvSpPr>
                <p:nvPr/>
              </p:nvSpPr>
              <p:spPr bwMode="auto">
                <a:xfrm>
                  <a:off x="202" y="0"/>
                  <a:ext cx="0" cy="18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92899" name="Line 35"/>
                <p:cNvSpPr>
                  <a:spLocks noChangeShapeType="1"/>
                </p:cNvSpPr>
                <p:nvPr/>
              </p:nvSpPr>
              <p:spPr bwMode="auto">
                <a:xfrm>
                  <a:off x="423" y="0"/>
                  <a:ext cx="0" cy="18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</p:grpSp>
          <p:grpSp>
            <p:nvGrpSpPr>
              <p:cNvPr id="12" name="Group 36"/>
              <p:cNvGrpSpPr>
                <a:grpSpLocks/>
              </p:cNvGrpSpPr>
              <p:nvPr/>
            </p:nvGrpSpPr>
            <p:grpSpPr bwMode="auto">
              <a:xfrm>
                <a:off x="84" y="342"/>
                <a:ext cx="408" cy="183"/>
                <a:chOff x="0" y="0"/>
                <a:chExt cx="408" cy="183"/>
              </a:xfrm>
            </p:grpSpPr>
            <p:sp>
              <p:nvSpPr>
                <p:cNvPr id="292901" name="Rectangle 37"/>
                <p:cNvSpPr>
                  <a:spLocks noChangeArrowheads="1"/>
                </p:cNvSpPr>
                <p:nvPr/>
              </p:nvSpPr>
              <p:spPr bwMode="auto">
                <a:xfrm>
                  <a:off x="1" y="0"/>
                  <a:ext cx="408" cy="181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 dirty="0">
                      <a:latin typeface="Times New Roman" pitchFamily="2" charset="0"/>
                      <a:ea typeface="宋体" charset="0"/>
                    </a:rPr>
                    <a:t>0    b</a:t>
                  </a:r>
                </a:p>
              </p:txBody>
            </p:sp>
            <p:sp>
              <p:nvSpPr>
                <p:cNvPr id="292902" name="Line 38"/>
                <p:cNvSpPr>
                  <a:spLocks noChangeShapeType="1"/>
                </p:cNvSpPr>
                <p:nvPr/>
              </p:nvSpPr>
              <p:spPr bwMode="auto">
                <a:xfrm>
                  <a:off x="210" y="2"/>
                  <a:ext cx="0" cy="18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</p:grpSp>
          <p:sp>
            <p:nvSpPr>
              <p:cNvPr id="292903" name="Line 39"/>
              <p:cNvSpPr>
                <a:spLocks noChangeShapeType="1"/>
              </p:cNvSpPr>
              <p:nvPr/>
            </p:nvSpPr>
            <p:spPr bwMode="auto">
              <a:xfrm>
                <a:off x="297" y="123"/>
                <a:ext cx="0" cy="20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Times New Roman" pitchFamily="2" charset="0"/>
                  <a:ea typeface="宋体" charset="0"/>
                </a:endParaRPr>
              </a:p>
            </p:txBody>
          </p:sp>
        </p:grpSp>
        <p:grpSp>
          <p:nvGrpSpPr>
            <p:cNvPr id="13" name="Group 40"/>
            <p:cNvGrpSpPr>
              <a:grpSpLocks/>
            </p:cNvGrpSpPr>
            <p:nvPr/>
          </p:nvGrpSpPr>
          <p:grpSpPr bwMode="auto">
            <a:xfrm>
              <a:off x="1095" y="174"/>
              <a:ext cx="589" cy="327"/>
              <a:chOff x="0" y="0"/>
              <a:chExt cx="589" cy="327"/>
            </a:xfrm>
          </p:grpSpPr>
          <p:grpSp>
            <p:nvGrpSpPr>
              <p:cNvPr id="14" name="Group 41"/>
              <p:cNvGrpSpPr>
                <a:grpSpLocks/>
              </p:cNvGrpSpPr>
              <p:nvPr/>
            </p:nvGrpSpPr>
            <p:grpSpPr bwMode="auto">
              <a:xfrm>
                <a:off x="0" y="0"/>
                <a:ext cx="589" cy="181"/>
                <a:chOff x="0" y="0"/>
                <a:chExt cx="589" cy="181"/>
              </a:xfrm>
            </p:grpSpPr>
            <p:sp>
              <p:nvSpPr>
                <p:cNvPr id="292906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89" cy="181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 dirty="0">
                      <a:latin typeface="Times New Roman" pitchFamily="2" charset="0"/>
                      <a:ea typeface="宋体" charset="0"/>
                    </a:rPr>
                    <a:t>1        </a:t>
                  </a:r>
                  <a:r>
                    <a:rPr lang="en-US" altLang="zh-CN" dirty="0">
                      <a:latin typeface="Times New Roman" pitchFamily="2" charset="0"/>
                      <a:ea typeface="Arial Unicode MS" charset="0"/>
                    </a:rPr>
                    <a:t>∧</a:t>
                  </a:r>
                  <a:endParaRPr lang="en-US" altLang="zh-CN" dirty="0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92907" name="Line 43"/>
                <p:cNvSpPr>
                  <a:spLocks noChangeShapeType="1"/>
                </p:cNvSpPr>
                <p:nvPr/>
              </p:nvSpPr>
              <p:spPr bwMode="auto">
                <a:xfrm>
                  <a:off x="202" y="0"/>
                  <a:ext cx="0" cy="18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92908" name="Line 44"/>
                <p:cNvSpPr>
                  <a:spLocks noChangeShapeType="1"/>
                </p:cNvSpPr>
                <p:nvPr/>
              </p:nvSpPr>
              <p:spPr bwMode="auto">
                <a:xfrm>
                  <a:off x="423" y="0"/>
                  <a:ext cx="0" cy="18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</p:grpSp>
          <p:sp>
            <p:nvSpPr>
              <p:cNvPr id="292909" name="Line 45"/>
              <p:cNvSpPr>
                <a:spLocks noChangeShapeType="1"/>
              </p:cNvSpPr>
              <p:nvPr/>
            </p:nvSpPr>
            <p:spPr bwMode="auto">
              <a:xfrm>
                <a:off x="301" y="123"/>
                <a:ext cx="0" cy="20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Times New Roman" pitchFamily="2" charset="0"/>
                  <a:ea typeface="宋体" charset="0"/>
                </a:endParaRPr>
              </a:p>
            </p:txBody>
          </p:sp>
        </p:grpSp>
        <p:sp>
          <p:nvSpPr>
            <p:cNvPr id="292910" name="Line 46"/>
            <p:cNvSpPr>
              <a:spLocks noChangeShapeType="1"/>
            </p:cNvSpPr>
            <p:nvPr/>
          </p:nvSpPr>
          <p:spPr bwMode="auto">
            <a:xfrm>
              <a:off x="1620" y="585"/>
              <a:ext cx="204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Times New Roman" pitchFamily="2" charset="0"/>
                <a:ea typeface="宋体" charset="0"/>
              </a:endParaRPr>
            </a:p>
          </p:txBody>
        </p:sp>
        <p:grpSp>
          <p:nvGrpSpPr>
            <p:cNvPr id="15" name="Group 47"/>
            <p:cNvGrpSpPr>
              <a:grpSpLocks/>
            </p:cNvGrpSpPr>
            <p:nvPr/>
          </p:nvGrpSpPr>
          <p:grpSpPr bwMode="auto">
            <a:xfrm>
              <a:off x="1815" y="498"/>
              <a:ext cx="589" cy="525"/>
              <a:chOff x="0" y="0"/>
              <a:chExt cx="589" cy="525"/>
            </a:xfrm>
          </p:grpSpPr>
          <p:grpSp>
            <p:nvGrpSpPr>
              <p:cNvPr id="16" name="Group 48"/>
              <p:cNvGrpSpPr>
                <a:grpSpLocks/>
              </p:cNvGrpSpPr>
              <p:nvPr/>
            </p:nvGrpSpPr>
            <p:grpSpPr bwMode="auto">
              <a:xfrm>
                <a:off x="0" y="0"/>
                <a:ext cx="589" cy="181"/>
                <a:chOff x="0" y="0"/>
                <a:chExt cx="589" cy="181"/>
              </a:xfrm>
            </p:grpSpPr>
            <p:sp>
              <p:nvSpPr>
                <p:cNvPr id="292913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89" cy="181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>
                      <a:latin typeface="Times New Roman" pitchFamily="2" charset="0"/>
                      <a:ea typeface="宋体" charset="0"/>
                    </a:rPr>
                    <a:t>1</a:t>
                  </a:r>
                </a:p>
              </p:txBody>
            </p:sp>
            <p:sp>
              <p:nvSpPr>
                <p:cNvPr id="292914" name="Line 50"/>
                <p:cNvSpPr>
                  <a:spLocks noChangeShapeType="1"/>
                </p:cNvSpPr>
                <p:nvPr/>
              </p:nvSpPr>
              <p:spPr bwMode="auto">
                <a:xfrm>
                  <a:off x="202" y="0"/>
                  <a:ext cx="0" cy="18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92915" name="Line 51"/>
                <p:cNvSpPr>
                  <a:spLocks noChangeShapeType="1"/>
                </p:cNvSpPr>
                <p:nvPr/>
              </p:nvSpPr>
              <p:spPr bwMode="auto">
                <a:xfrm>
                  <a:off x="423" y="0"/>
                  <a:ext cx="0" cy="18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</p:grpSp>
          <p:grpSp>
            <p:nvGrpSpPr>
              <p:cNvPr id="17" name="Group 52"/>
              <p:cNvGrpSpPr>
                <a:grpSpLocks/>
              </p:cNvGrpSpPr>
              <p:nvPr/>
            </p:nvGrpSpPr>
            <p:grpSpPr bwMode="auto">
              <a:xfrm>
                <a:off x="84" y="342"/>
                <a:ext cx="408" cy="183"/>
                <a:chOff x="0" y="0"/>
                <a:chExt cx="408" cy="183"/>
              </a:xfrm>
            </p:grpSpPr>
            <p:sp>
              <p:nvSpPr>
                <p:cNvPr id="292917" name="Rectangle 5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08" cy="181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 dirty="0">
                      <a:latin typeface="Times New Roman" pitchFamily="2" charset="0"/>
                      <a:ea typeface="宋体" charset="0"/>
                    </a:rPr>
                    <a:t>0    c</a:t>
                  </a:r>
                </a:p>
              </p:txBody>
            </p:sp>
            <p:sp>
              <p:nvSpPr>
                <p:cNvPr id="292918" name="Line 54"/>
                <p:cNvSpPr>
                  <a:spLocks noChangeShapeType="1"/>
                </p:cNvSpPr>
                <p:nvPr/>
              </p:nvSpPr>
              <p:spPr bwMode="auto">
                <a:xfrm>
                  <a:off x="210" y="2"/>
                  <a:ext cx="0" cy="18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</p:grpSp>
          <p:sp>
            <p:nvSpPr>
              <p:cNvPr id="292919" name="Line 55"/>
              <p:cNvSpPr>
                <a:spLocks noChangeShapeType="1"/>
              </p:cNvSpPr>
              <p:nvPr/>
            </p:nvSpPr>
            <p:spPr bwMode="auto">
              <a:xfrm>
                <a:off x="297" y="123"/>
                <a:ext cx="0" cy="20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Times New Roman" pitchFamily="2" charset="0"/>
                  <a:ea typeface="宋体" charset="0"/>
                </a:endParaRPr>
              </a:p>
            </p:txBody>
          </p:sp>
        </p:grpSp>
        <p:sp>
          <p:nvSpPr>
            <p:cNvPr id="292920" name="Line 56"/>
            <p:cNvSpPr>
              <a:spLocks noChangeShapeType="1"/>
            </p:cNvSpPr>
            <p:nvPr/>
          </p:nvSpPr>
          <p:spPr bwMode="auto">
            <a:xfrm>
              <a:off x="2340" y="585"/>
              <a:ext cx="204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Times New Roman" pitchFamily="2" charset="0"/>
                <a:ea typeface="宋体" charset="0"/>
              </a:endParaRPr>
            </a:p>
          </p:txBody>
        </p:sp>
        <p:grpSp>
          <p:nvGrpSpPr>
            <p:cNvPr id="18" name="Group 57"/>
            <p:cNvGrpSpPr>
              <a:grpSpLocks/>
            </p:cNvGrpSpPr>
            <p:nvPr/>
          </p:nvGrpSpPr>
          <p:grpSpPr bwMode="auto">
            <a:xfrm>
              <a:off x="2544" y="489"/>
              <a:ext cx="589" cy="525"/>
              <a:chOff x="0" y="0"/>
              <a:chExt cx="589" cy="525"/>
            </a:xfrm>
          </p:grpSpPr>
          <p:grpSp>
            <p:nvGrpSpPr>
              <p:cNvPr id="19" name="Group 58"/>
              <p:cNvGrpSpPr>
                <a:grpSpLocks/>
              </p:cNvGrpSpPr>
              <p:nvPr/>
            </p:nvGrpSpPr>
            <p:grpSpPr bwMode="auto">
              <a:xfrm>
                <a:off x="0" y="0"/>
                <a:ext cx="589" cy="181"/>
                <a:chOff x="0" y="0"/>
                <a:chExt cx="589" cy="181"/>
              </a:xfrm>
            </p:grpSpPr>
            <p:sp>
              <p:nvSpPr>
                <p:cNvPr id="292923" name="Rectangle 5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89" cy="181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 dirty="0">
                      <a:latin typeface="Times New Roman" pitchFamily="2" charset="0"/>
                      <a:ea typeface="宋体" charset="0"/>
                    </a:rPr>
                    <a:t>1        </a:t>
                  </a:r>
                  <a:r>
                    <a:rPr lang="en-US" altLang="zh-CN" dirty="0">
                      <a:latin typeface="Times New Roman" pitchFamily="2" charset="0"/>
                      <a:ea typeface="Arial Unicode MS" charset="0"/>
                    </a:rPr>
                    <a:t>∧</a:t>
                  </a:r>
                </a:p>
              </p:txBody>
            </p:sp>
            <p:sp>
              <p:nvSpPr>
                <p:cNvPr id="292924" name="Line 60"/>
                <p:cNvSpPr>
                  <a:spLocks noChangeShapeType="1"/>
                </p:cNvSpPr>
                <p:nvPr/>
              </p:nvSpPr>
              <p:spPr bwMode="auto">
                <a:xfrm>
                  <a:off x="202" y="0"/>
                  <a:ext cx="0" cy="18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92925" name="Line 61"/>
                <p:cNvSpPr>
                  <a:spLocks noChangeShapeType="1"/>
                </p:cNvSpPr>
                <p:nvPr/>
              </p:nvSpPr>
              <p:spPr bwMode="auto">
                <a:xfrm>
                  <a:off x="423" y="0"/>
                  <a:ext cx="0" cy="18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</p:grpSp>
          <p:grpSp>
            <p:nvGrpSpPr>
              <p:cNvPr id="20" name="Group 62"/>
              <p:cNvGrpSpPr>
                <a:grpSpLocks/>
              </p:cNvGrpSpPr>
              <p:nvPr/>
            </p:nvGrpSpPr>
            <p:grpSpPr bwMode="auto">
              <a:xfrm>
                <a:off x="84" y="342"/>
                <a:ext cx="408" cy="183"/>
                <a:chOff x="0" y="0"/>
                <a:chExt cx="408" cy="183"/>
              </a:xfrm>
            </p:grpSpPr>
            <p:sp>
              <p:nvSpPr>
                <p:cNvPr id="292927" name="Rectangle 6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08" cy="181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 dirty="0">
                      <a:latin typeface="Times New Roman" pitchFamily="2" charset="0"/>
                      <a:ea typeface="宋体" charset="0"/>
                    </a:rPr>
                    <a:t>0    d</a:t>
                  </a:r>
                </a:p>
              </p:txBody>
            </p:sp>
            <p:sp>
              <p:nvSpPr>
                <p:cNvPr id="292928" name="Line 64"/>
                <p:cNvSpPr>
                  <a:spLocks noChangeShapeType="1"/>
                </p:cNvSpPr>
                <p:nvPr/>
              </p:nvSpPr>
              <p:spPr bwMode="auto">
                <a:xfrm>
                  <a:off x="210" y="2"/>
                  <a:ext cx="0" cy="18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</p:grpSp>
          <p:sp>
            <p:nvSpPr>
              <p:cNvPr id="292929" name="Line 65"/>
              <p:cNvSpPr>
                <a:spLocks noChangeShapeType="1"/>
              </p:cNvSpPr>
              <p:nvPr/>
            </p:nvSpPr>
            <p:spPr bwMode="auto">
              <a:xfrm>
                <a:off x="297" y="123"/>
                <a:ext cx="0" cy="20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Times New Roman" pitchFamily="2" charset="0"/>
                  <a:ea typeface="宋体" charset="0"/>
                </a:endParaRPr>
              </a:p>
            </p:txBody>
          </p:sp>
        </p:grpSp>
      </p:grpSp>
      <p:sp>
        <p:nvSpPr>
          <p:cNvPr id="292931" name="Line 67"/>
          <p:cNvSpPr>
            <a:spLocks noChangeShapeType="1"/>
          </p:cNvSpPr>
          <p:nvPr/>
        </p:nvSpPr>
        <p:spPr bwMode="auto">
          <a:xfrm>
            <a:off x="4819650" y="5137150"/>
            <a:ext cx="323850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Times New Roman" pitchFamily="2" charset="0"/>
              <a:ea typeface="宋体" charset="0"/>
            </a:endParaRPr>
          </a:p>
        </p:txBody>
      </p:sp>
      <p:grpSp>
        <p:nvGrpSpPr>
          <p:cNvPr id="21" name="Group 68"/>
          <p:cNvGrpSpPr>
            <a:grpSpLocks/>
          </p:cNvGrpSpPr>
          <p:nvPr/>
        </p:nvGrpSpPr>
        <p:grpSpPr bwMode="auto">
          <a:xfrm>
            <a:off x="2316163" y="4775200"/>
            <a:ext cx="531812" cy="366713"/>
            <a:chOff x="0" y="0"/>
            <a:chExt cx="336" cy="231"/>
          </a:xfrm>
        </p:grpSpPr>
        <p:sp>
          <p:nvSpPr>
            <p:cNvPr id="292933" name="Rectangle 69"/>
            <p:cNvSpPr>
              <a:spLocks noChangeArrowheads="1"/>
            </p:cNvSpPr>
            <p:nvPr/>
          </p:nvSpPr>
          <p:spPr bwMode="auto">
            <a:xfrm>
              <a:off x="0" y="0"/>
              <a:ext cx="227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r>
                <a:rPr lang="en-US" altLang="zh-CN">
                  <a:latin typeface="Times New Roman" pitchFamily="2" charset="0"/>
                  <a:ea typeface="宋体" charset="0"/>
                </a:rPr>
                <a:t>D</a:t>
              </a:r>
            </a:p>
          </p:txBody>
        </p:sp>
        <p:sp>
          <p:nvSpPr>
            <p:cNvPr id="292934" name="Line 70"/>
            <p:cNvSpPr>
              <a:spLocks noChangeShapeType="1"/>
            </p:cNvSpPr>
            <p:nvPr/>
          </p:nvSpPr>
          <p:spPr bwMode="auto">
            <a:xfrm>
              <a:off x="0" y="231"/>
              <a:ext cx="336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Times New Roman" pitchFamily="2" charset="0"/>
                <a:ea typeface="宋体" charset="0"/>
              </a:endParaRPr>
            </a:p>
          </p:txBody>
        </p:sp>
      </p:grpSp>
      <p:sp>
        <p:nvSpPr>
          <p:cNvPr id="292935" name="Line 71"/>
          <p:cNvSpPr>
            <a:spLocks noChangeShapeType="1"/>
          </p:cNvSpPr>
          <p:nvPr/>
        </p:nvSpPr>
        <p:spPr bwMode="auto">
          <a:xfrm>
            <a:off x="3670300" y="5170488"/>
            <a:ext cx="323850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Times New Roman" pitchFamily="2" charset="0"/>
              <a:ea typeface="宋体" charset="0"/>
            </a:endParaRPr>
          </a:p>
        </p:txBody>
      </p:sp>
      <p:grpSp>
        <p:nvGrpSpPr>
          <p:cNvPr id="22" name="Group 72"/>
          <p:cNvGrpSpPr>
            <a:grpSpLocks/>
          </p:cNvGrpSpPr>
          <p:nvPr/>
        </p:nvGrpSpPr>
        <p:grpSpPr bwMode="auto">
          <a:xfrm>
            <a:off x="2841625" y="5018088"/>
            <a:ext cx="933450" cy="287337"/>
            <a:chOff x="0" y="0"/>
            <a:chExt cx="589" cy="181"/>
          </a:xfrm>
        </p:grpSpPr>
        <p:sp>
          <p:nvSpPr>
            <p:cNvPr id="292937" name="Rectangle 73"/>
            <p:cNvSpPr>
              <a:spLocks noChangeArrowheads="1"/>
            </p:cNvSpPr>
            <p:nvPr/>
          </p:nvSpPr>
          <p:spPr bwMode="auto">
            <a:xfrm>
              <a:off x="0" y="0"/>
              <a:ext cx="589" cy="181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r>
                <a:rPr lang="en-US" altLang="zh-CN" dirty="0">
                  <a:latin typeface="Times New Roman" pitchFamily="2" charset="0"/>
                  <a:ea typeface="宋体" charset="0"/>
                </a:rPr>
                <a:t>1  </a:t>
              </a:r>
              <a:r>
                <a:rPr lang="en-US" altLang="zh-CN" dirty="0">
                  <a:latin typeface="Times New Roman" pitchFamily="2" charset="0"/>
                  <a:ea typeface="Arial Unicode MS" charset="0"/>
                </a:rPr>
                <a:t>∧</a:t>
              </a:r>
              <a:endParaRPr lang="en-US" altLang="zh-CN" dirty="0">
                <a:latin typeface="Times New Roman" pitchFamily="2" charset="0"/>
                <a:ea typeface="宋体" charset="0"/>
              </a:endParaRPr>
            </a:p>
          </p:txBody>
        </p:sp>
        <p:sp>
          <p:nvSpPr>
            <p:cNvPr id="292938" name="Line 74"/>
            <p:cNvSpPr>
              <a:spLocks noChangeShapeType="1"/>
            </p:cNvSpPr>
            <p:nvPr/>
          </p:nvSpPr>
          <p:spPr bwMode="auto">
            <a:xfrm>
              <a:off x="201" y="0"/>
              <a:ext cx="0" cy="18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Times New Roman" pitchFamily="2" charset="0"/>
                <a:ea typeface="宋体" charset="0"/>
              </a:endParaRPr>
            </a:p>
          </p:txBody>
        </p:sp>
        <p:sp>
          <p:nvSpPr>
            <p:cNvPr id="292939" name="Line 75"/>
            <p:cNvSpPr>
              <a:spLocks noChangeShapeType="1"/>
            </p:cNvSpPr>
            <p:nvPr/>
          </p:nvSpPr>
          <p:spPr bwMode="auto">
            <a:xfrm>
              <a:off x="423" y="0"/>
              <a:ext cx="0" cy="18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Times New Roman" pitchFamily="2" charset="0"/>
                <a:ea typeface="宋体" charset="0"/>
              </a:endParaRPr>
            </a:p>
          </p:txBody>
        </p:sp>
      </p:grpSp>
      <p:grpSp>
        <p:nvGrpSpPr>
          <p:cNvPr id="23" name="Group 76"/>
          <p:cNvGrpSpPr>
            <a:grpSpLocks/>
          </p:cNvGrpSpPr>
          <p:nvPr/>
        </p:nvGrpSpPr>
        <p:grpSpPr bwMode="auto">
          <a:xfrm>
            <a:off x="3973513" y="4999038"/>
            <a:ext cx="933450" cy="287337"/>
            <a:chOff x="0" y="0"/>
            <a:chExt cx="589" cy="181"/>
          </a:xfrm>
        </p:grpSpPr>
        <p:sp>
          <p:nvSpPr>
            <p:cNvPr id="292941" name="Rectangle 77"/>
            <p:cNvSpPr>
              <a:spLocks noChangeArrowheads="1"/>
            </p:cNvSpPr>
            <p:nvPr/>
          </p:nvSpPr>
          <p:spPr bwMode="auto">
            <a:xfrm>
              <a:off x="0" y="0"/>
              <a:ext cx="589" cy="181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r>
                <a:rPr lang="en-US" altLang="zh-CN">
                  <a:latin typeface="Times New Roman" pitchFamily="2" charset="0"/>
                  <a:ea typeface="宋体" charset="0"/>
                </a:rPr>
                <a:t>1     </a:t>
              </a:r>
            </a:p>
          </p:txBody>
        </p:sp>
        <p:sp>
          <p:nvSpPr>
            <p:cNvPr id="292942" name="Line 78"/>
            <p:cNvSpPr>
              <a:spLocks noChangeShapeType="1"/>
            </p:cNvSpPr>
            <p:nvPr/>
          </p:nvSpPr>
          <p:spPr bwMode="auto">
            <a:xfrm>
              <a:off x="201" y="0"/>
              <a:ext cx="0" cy="18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Times New Roman" pitchFamily="2" charset="0"/>
                <a:ea typeface="宋体" charset="0"/>
              </a:endParaRPr>
            </a:p>
          </p:txBody>
        </p:sp>
        <p:sp>
          <p:nvSpPr>
            <p:cNvPr id="292943" name="Line 79"/>
            <p:cNvSpPr>
              <a:spLocks noChangeShapeType="1"/>
            </p:cNvSpPr>
            <p:nvPr/>
          </p:nvSpPr>
          <p:spPr bwMode="auto">
            <a:xfrm>
              <a:off x="423" y="0"/>
              <a:ext cx="0" cy="18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Times New Roman" pitchFamily="2" charset="0"/>
                <a:ea typeface="宋体" charset="0"/>
              </a:endParaRPr>
            </a:p>
          </p:txBody>
        </p:sp>
      </p:grpSp>
      <p:grpSp>
        <p:nvGrpSpPr>
          <p:cNvPr id="24" name="Group 85"/>
          <p:cNvGrpSpPr>
            <a:grpSpLocks/>
          </p:cNvGrpSpPr>
          <p:nvPr/>
        </p:nvGrpSpPr>
        <p:grpSpPr bwMode="auto">
          <a:xfrm>
            <a:off x="5143500" y="5013325"/>
            <a:ext cx="933450" cy="287338"/>
            <a:chOff x="0" y="0"/>
            <a:chExt cx="589" cy="181"/>
          </a:xfrm>
        </p:grpSpPr>
        <p:sp>
          <p:nvSpPr>
            <p:cNvPr id="292950" name="Rectangle 86"/>
            <p:cNvSpPr>
              <a:spLocks noChangeArrowheads="1"/>
            </p:cNvSpPr>
            <p:nvPr/>
          </p:nvSpPr>
          <p:spPr bwMode="auto">
            <a:xfrm>
              <a:off x="0" y="0"/>
              <a:ext cx="589" cy="181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r>
                <a:rPr lang="en-US" altLang="zh-CN" dirty="0">
                  <a:latin typeface="Times New Roman" pitchFamily="2" charset="0"/>
                  <a:ea typeface="宋体" charset="0"/>
                </a:rPr>
                <a:t>1        </a:t>
              </a:r>
              <a:r>
                <a:rPr lang="en-US" altLang="zh-CN" dirty="0">
                  <a:latin typeface="Times New Roman" pitchFamily="2" charset="0"/>
                  <a:ea typeface="Arial Unicode MS" charset="0"/>
                </a:rPr>
                <a:t>∧</a:t>
              </a:r>
              <a:endParaRPr lang="en-US" altLang="zh-CN" dirty="0">
                <a:latin typeface="Times New Roman" pitchFamily="2" charset="0"/>
                <a:ea typeface="宋体" charset="0"/>
              </a:endParaRPr>
            </a:p>
          </p:txBody>
        </p:sp>
        <p:sp>
          <p:nvSpPr>
            <p:cNvPr id="292951" name="Line 87"/>
            <p:cNvSpPr>
              <a:spLocks noChangeShapeType="1"/>
            </p:cNvSpPr>
            <p:nvPr/>
          </p:nvSpPr>
          <p:spPr bwMode="auto">
            <a:xfrm>
              <a:off x="201" y="0"/>
              <a:ext cx="0" cy="18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Times New Roman" pitchFamily="2" charset="0"/>
                <a:ea typeface="宋体" charset="0"/>
              </a:endParaRPr>
            </a:p>
          </p:txBody>
        </p:sp>
        <p:sp>
          <p:nvSpPr>
            <p:cNvPr id="292952" name="Line 88"/>
            <p:cNvSpPr>
              <a:spLocks noChangeShapeType="1"/>
            </p:cNvSpPr>
            <p:nvPr/>
          </p:nvSpPr>
          <p:spPr bwMode="auto">
            <a:xfrm>
              <a:off x="423" y="0"/>
              <a:ext cx="0" cy="18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Times New Roman" pitchFamily="2" charset="0"/>
                <a:ea typeface="宋体" charset="0"/>
              </a:endParaRPr>
            </a:p>
          </p:txBody>
        </p:sp>
      </p:grpSp>
      <p:grpSp>
        <p:nvGrpSpPr>
          <p:cNvPr id="25" name="Group 93"/>
          <p:cNvGrpSpPr>
            <a:grpSpLocks/>
          </p:cNvGrpSpPr>
          <p:nvPr/>
        </p:nvGrpSpPr>
        <p:grpSpPr bwMode="auto">
          <a:xfrm>
            <a:off x="2084388" y="2193925"/>
            <a:ext cx="2371725" cy="2903538"/>
            <a:chOff x="0" y="0"/>
            <a:chExt cx="1496" cy="1831"/>
          </a:xfrm>
        </p:grpSpPr>
        <p:sp>
          <p:nvSpPr>
            <p:cNvPr id="292958" name="Line 94"/>
            <p:cNvSpPr>
              <a:spLocks noChangeShapeType="1"/>
            </p:cNvSpPr>
            <p:nvPr/>
          </p:nvSpPr>
          <p:spPr bwMode="auto">
            <a:xfrm>
              <a:off x="9" y="3"/>
              <a:ext cx="204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Times New Roman" pitchFamily="2" charset="0"/>
                <a:ea typeface="宋体" charset="0"/>
              </a:endParaRPr>
            </a:p>
          </p:txBody>
        </p:sp>
        <p:sp>
          <p:nvSpPr>
            <p:cNvPr id="292959" name="Line 95"/>
            <p:cNvSpPr>
              <a:spLocks noChangeShapeType="1"/>
            </p:cNvSpPr>
            <p:nvPr/>
          </p:nvSpPr>
          <p:spPr bwMode="auto">
            <a:xfrm>
              <a:off x="0" y="0"/>
              <a:ext cx="0" cy="15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Times New Roman" pitchFamily="2" charset="0"/>
                <a:ea typeface="宋体" charset="0"/>
              </a:endParaRPr>
            </a:p>
          </p:txBody>
        </p:sp>
        <p:sp>
          <p:nvSpPr>
            <p:cNvPr id="292960" name="Line 96"/>
            <p:cNvSpPr>
              <a:spLocks noChangeShapeType="1"/>
            </p:cNvSpPr>
            <p:nvPr/>
          </p:nvSpPr>
          <p:spPr bwMode="auto">
            <a:xfrm>
              <a:off x="0" y="1536"/>
              <a:ext cx="1496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Times New Roman" pitchFamily="2" charset="0"/>
                <a:ea typeface="宋体" charset="0"/>
              </a:endParaRPr>
            </a:p>
          </p:txBody>
        </p:sp>
        <p:sp>
          <p:nvSpPr>
            <p:cNvPr id="292961" name="Line 97"/>
            <p:cNvSpPr>
              <a:spLocks noChangeShapeType="1"/>
            </p:cNvSpPr>
            <p:nvPr/>
          </p:nvSpPr>
          <p:spPr bwMode="auto">
            <a:xfrm>
              <a:off x="1488" y="1536"/>
              <a:ext cx="0" cy="29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Times New Roman" pitchFamily="2" charset="0"/>
                <a:ea typeface="宋体" charset="0"/>
              </a:endParaRPr>
            </a:p>
          </p:txBody>
        </p:sp>
      </p:grpSp>
      <p:grpSp>
        <p:nvGrpSpPr>
          <p:cNvPr id="26" name="Group 98"/>
          <p:cNvGrpSpPr>
            <a:grpSpLocks/>
          </p:cNvGrpSpPr>
          <p:nvPr/>
        </p:nvGrpSpPr>
        <p:grpSpPr bwMode="auto">
          <a:xfrm>
            <a:off x="2432050" y="3182938"/>
            <a:ext cx="3200400" cy="1965325"/>
            <a:chOff x="0" y="0"/>
            <a:chExt cx="2019" cy="1239"/>
          </a:xfrm>
        </p:grpSpPr>
        <p:sp>
          <p:nvSpPr>
            <p:cNvPr id="292963" name="Line 99"/>
            <p:cNvSpPr>
              <a:spLocks noChangeShapeType="1"/>
            </p:cNvSpPr>
            <p:nvPr/>
          </p:nvSpPr>
          <p:spPr bwMode="auto">
            <a:xfrm>
              <a:off x="0" y="0"/>
              <a:ext cx="204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Times New Roman" pitchFamily="2" charset="0"/>
                <a:ea typeface="宋体" charset="0"/>
              </a:endParaRPr>
            </a:p>
          </p:txBody>
        </p:sp>
        <p:sp>
          <p:nvSpPr>
            <p:cNvPr id="292964" name="Line 100"/>
            <p:cNvSpPr>
              <a:spLocks noChangeShapeType="1"/>
            </p:cNvSpPr>
            <p:nvPr/>
          </p:nvSpPr>
          <p:spPr bwMode="auto">
            <a:xfrm>
              <a:off x="3" y="0"/>
              <a:ext cx="0" cy="839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Times New Roman" pitchFamily="2" charset="0"/>
                <a:ea typeface="宋体" charset="0"/>
              </a:endParaRPr>
            </a:p>
          </p:txBody>
        </p:sp>
        <p:sp>
          <p:nvSpPr>
            <p:cNvPr id="292965" name="Line 101"/>
            <p:cNvSpPr>
              <a:spLocks noChangeShapeType="1"/>
            </p:cNvSpPr>
            <p:nvPr/>
          </p:nvSpPr>
          <p:spPr bwMode="auto">
            <a:xfrm>
              <a:off x="3" y="846"/>
              <a:ext cx="2016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Times New Roman" pitchFamily="2" charset="0"/>
                <a:ea typeface="宋体" charset="0"/>
              </a:endParaRPr>
            </a:p>
          </p:txBody>
        </p:sp>
        <p:sp>
          <p:nvSpPr>
            <p:cNvPr id="292966" name="Line 102"/>
            <p:cNvSpPr>
              <a:spLocks noChangeShapeType="1"/>
            </p:cNvSpPr>
            <p:nvPr/>
          </p:nvSpPr>
          <p:spPr bwMode="auto">
            <a:xfrm>
              <a:off x="2019" y="855"/>
              <a:ext cx="0" cy="38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Times New Roman" pitchFamily="2" charset="0"/>
                <a:ea typeface="宋体" charset="0"/>
              </a:endParaRPr>
            </a:p>
          </p:txBody>
        </p:sp>
      </p:grpSp>
      <p:grpSp>
        <p:nvGrpSpPr>
          <p:cNvPr id="27" name="Group 103"/>
          <p:cNvGrpSpPr>
            <a:grpSpLocks/>
          </p:cNvGrpSpPr>
          <p:nvPr/>
        </p:nvGrpSpPr>
        <p:grpSpPr bwMode="auto">
          <a:xfrm>
            <a:off x="4567238" y="1798638"/>
            <a:ext cx="2657475" cy="1065212"/>
            <a:chOff x="0" y="0"/>
            <a:chExt cx="1676" cy="672"/>
          </a:xfrm>
        </p:grpSpPr>
        <p:grpSp>
          <p:nvGrpSpPr>
            <p:cNvPr id="28" name="Group 104"/>
            <p:cNvGrpSpPr>
              <a:grpSpLocks/>
            </p:cNvGrpSpPr>
            <p:nvPr/>
          </p:nvGrpSpPr>
          <p:grpSpPr bwMode="auto">
            <a:xfrm>
              <a:off x="0" y="0"/>
              <a:ext cx="934" cy="672"/>
              <a:chOff x="0" y="0"/>
              <a:chExt cx="934" cy="672"/>
            </a:xfrm>
          </p:grpSpPr>
          <p:grpSp>
            <p:nvGrpSpPr>
              <p:cNvPr id="29" name="Group 105"/>
              <p:cNvGrpSpPr>
                <a:grpSpLocks/>
              </p:cNvGrpSpPr>
              <p:nvPr/>
            </p:nvGrpSpPr>
            <p:grpSpPr bwMode="auto">
              <a:xfrm>
                <a:off x="345" y="162"/>
                <a:ext cx="589" cy="181"/>
                <a:chOff x="0" y="0"/>
                <a:chExt cx="589" cy="181"/>
              </a:xfrm>
            </p:grpSpPr>
            <p:sp>
              <p:nvSpPr>
                <p:cNvPr id="292970" name="Rectangle 10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89" cy="180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>
                      <a:latin typeface="Times New Roman" pitchFamily="2" charset="0"/>
                      <a:ea typeface="宋体" charset="0"/>
                    </a:rPr>
                    <a:t>1</a:t>
                  </a:r>
                </a:p>
              </p:txBody>
            </p:sp>
            <p:sp>
              <p:nvSpPr>
                <p:cNvPr id="292971" name="Line 107"/>
                <p:cNvSpPr>
                  <a:spLocks noChangeShapeType="1"/>
                </p:cNvSpPr>
                <p:nvPr/>
              </p:nvSpPr>
              <p:spPr bwMode="auto">
                <a:xfrm>
                  <a:off x="202" y="0"/>
                  <a:ext cx="0" cy="18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292972" name="Line 108"/>
                <p:cNvSpPr>
                  <a:spLocks noChangeShapeType="1"/>
                </p:cNvSpPr>
                <p:nvPr/>
              </p:nvSpPr>
              <p:spPr bwMode="auto">
                <a:xfrm>
                  <a:off x="423" y="0"/>
                  <a:ext cx="0" cy="18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</p:grpSp>
          <p:grpSp>
            <p:nvGrpSpPr>
              <p:cNvPr id="30" name="Group 109"/>
              <p:cNvGrpSpPr>
                <a:grpSpLocks/>
              </p:cNvGrpSpPr>
              <p:nvPr/>
            </p:nvGrpSpPr>
            <p:grpSpPr bwMode="auto">
              <a:xfrm>
                <a:off x="456" y="489"/>
                <a:ext cx="408" cy="183"/>
                <a:chOff x="0" y="0"/>
                <a:chExt cx="408" cy="183"/>
              </a:xfrm>
            </p:grpSpPr>
            <p:sp>
              <p:nvSpPr>
                <p:cNvPr id="292974" name="Rectangle 110"/>
                <p:cNvSpPr>
                  <a:spLocks noChangeArrowheads="1"/>
                </p:cNvSpPr>
                <p:nvPr/>
              </p:nvSpPr>
              <p:spPr bwMode="auto">
                <a:xfrm>
                  <a:off x="1" y="0"/>
                  <a:ext cx="407" cy="181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 dirty="0">
                      <a:latin typeface="Times New Roman" pitchFamily="2" charset="0"/>
                      <a:ea typeface="宋体" charset="0"/>
                    </a:rPr>
                    <a:t>0    a</a:t>
                  </a:r>
                </a:p>
              </p:txBody>
            </p:sp>
            <p:sp>
              <p:nvSpPr>
                <p:cNvPr id="292975" name="Line 111"/>
                <p:cNvSpPr>
                  <a:spLocks noChangeShapeType="1"/>
                </p:cNvSpPr>
                <p:nvPr/>
              </p:nvSpPr>
              <p:spPr bwMode="auto">
                <a:xfrm>
                  <a:off x="210" y="2"/>
                  <a:ext cx="0" cy="18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</p:grpSp>
          <p:grpSp>
            <p:nvGrpSpPr>
              <p:cNvPr id="31" name="Group 112"/>
              <p:cNvGrpSpPr>
                <a:grpSpLocks/>
              </p:cNvGrpSpPr>
              <p:nvPr/>
            </p:nvGrpSpPr>
            <p:grpSpPr bwMode="auto">
              <a:xfrm>
                <a:off x="0" y="0"/>
                <a:ext cx="336" cy="231"/>
                <a:chOff x="0" y="0"/>
                <a:chExt cx="336" cy="231"/>
              </a:xfrm>
            </p:grpSpPr>
            <p:sp>
              <p:nvSpPr>
                <p:cNvPr id="292977" name="Rectangle 11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27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r>
                    <a:rPr lang="en-US" altLang="zh-CN">
                      <a:latin typeface="Times New Roman" pitchFamily="2" charset="0"/>
                      <a:ea typeface="宋体" charset="0"/>
                    </a:rPr>
                    <a:t>E</a:t>
                  </a:r>
                </a:p>
              </p:txBody>
            </p:sp>
            <p:sp>
              <p:nvSpPr>
                <p:cNvPr id="292978" name="Line 114"/>
                <p:cNvSpPr>
                  <a:spLocks noChangeShapeType="1"/>
                </p:cNvSpPr>
                <p:nvPr/>
              </p:nvSpPr>
              <p:spPr bwMode="auto">
                <a:xfrm>
                  <a:off x="0" y="231"/>
                  <a:ext cx="336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</p:grpSp>
          <p:sp>
            <p:nvSpPr>
              <p:cNvPr id="292979" name="Line 115"/>
              <p:cNvSpPr>
                <a:spLocks noChangeShapeType="1"/>
              </p:cNvSpPr>
              <p:nvPr/>
            </p:nvSpPr>
            <p:spPr bwMode="auto">
              <a:xfrm>
                <a:off x="663" y="285"/>
                <a:ext cx="0" cy="203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Times New Roman" pitchFamily="2" charset="0"/>
                  <a:ea typeface="宋体" charset="0"/>
                </a:endParaRPr>
              </a:p>
            </p:txBody>
          </p:sp>
        </p:grpSp>
        <p:grpSp>
          <p:nvGrpSpPr>
            <p:cNvPr id="292864" name="Group 116"/>
            <p:cNvGrpSpPr>
              <a:grpSpLocks/>
            </p:cNvGrpSpPr>
            <p:nvPr/>
          </p:nvGrpSpPr>
          <p:grpSpPr bwMode="auto">
            <a:xfrm>
              <a:off x="1087" y="173"/>
              <a:ext cx="589" cy="181"/>
              <a:chOff x="0" y="0"/>
              <a:chExt cx="589" cy="181"/>
            </a:xfrm>
          </p:grpSpPr>
          <p:sp>
            <p:nvSpPr>
              <p:cNvPr id="292981" name="Rectangle 11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9" cy="18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r>
                  <a:rPr lang="en-US" altLang="zh-CN" dirty="0">
                    <a:latin typeface="Times New Roman" pitchFamily="2" charset="0"/>
                    <a:ea typeface="宋体" charset="0"/>
                  </a:rPr>
                  <a:t>1        </a:t>
                </a:r>
                <a:r>
                  <a:rPr lang="en-US" altLang="zh-CN" dirty="0">
                    <a:latin typeface="Times New Roman" pitchFamily="2" charset="0"/>
                    <a:ea typeface="Arial Unicode MS" charset="0"/>
                  </a:rPr>
                  <a:t>∧</a:t>
                </a:r>
                <a:endParaRPr lang="en-US" altLang="zh-CN" dirty="0">
                  <a:latin typeface="Times New Roman" pitchFamily="2" charset="0"/>
                  <a:ea typeface="宋体" charset="0"/>
                </a:endParaRPr>
              </a:p>
            </p:txBody>
          </p:sp>
          <p:sp>
            <p:nvSpPr>
              <p:cNvPr id="292982" name="Line 118"/>
              <p:cNvSpPr>
                <a:spLocks noChangeShapeType="1"/>
              </p:cNvSpPr>
              <p:nvPr/>
            </p:nvSpPr>
            <p:spPr bwMode="auto">
              <a:xfrm>
                <a:off x="202" y="0"/>
                <a:ext cx="0" cy="18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Times New Roman" pitchFamily="2" charset="0"/>
                  <a:ea typeface="宋体" charset="0"/>
                </a:endParaRPr>
              </a:p>
            </p:txBody>
          </p:sp>
          <p:sp>
            <p:nvSpPr>
              <p:cNvPr id="292983" name="Line 119"/>
              <p:cNvSpPr>
                <a:spLocks noChangeShapeType="1"/>
              </p:cNvSpPr>
              <p:nvPr/>
            </p:nvSpPr>
            <p:spPr bwMode="auto">
              <a:xfrm>
                <a:off x="423" y="0"/>
                <a:ext cx="0" cy="18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Times New Roman" pitchFamily="2" charset="0"/>
                  <a:ea typeface="宋体" charset="0"/>
                </a:endParaRPr>
              </a:p>
            </p:txBody>
          </p:sp>
        </p:grpSp>
        <p:sp>
          <p:nvSpPr>
            <p:cNvPr id="292984" name="Line 120"/>
            <p:cNvSpPr>
              <a:spLocks noChangeShapeType="1"/>
            </p:cNvSpPr>
            <p:nvPr/>
          </p:nvSpPr>
          <p:spPr bwMode="auto">
            <a:xfrm>
              <a:off x="877" y="249"/>
              <a:ext cx="204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Times New Roman" pitchFamily="2" charset="0"/>
                <a:ea typeface="宋体" charset="0"/>
              </a:endParaRPr>
            </a:p>
          </p:txBody>
        </p:sp>
        <p:grpSp>
          <p:nvGrpSpPr>
            <p:cNvPr id="292865" name="Group 121"/>
            <p:cNvGrpSpPr>
              <a:grpSpLocks/>
            </p:cNvGrpSpPr>
            <p:nvPr/>
          </p:nvGrpSpPr>
          <p:grpSpPr bwMode="auto">
            <a:xfrm>
              <a:off x="223" y="9"/>
              <a:ext cx="1156" cy="227"/>
              <a:chOff x="0" y="0"/>
              <a:chExt cx="1156" cy="227"/>
            </a:xfrm>
          </p:grpSpPr>
          <p:sp>
            <p:nvSpPr>
              <p:cNvPr id="292986" name="Line 122"/>
              <p:cNvSpPr>
                <a:spLocks noChangeShapeType="1"/>
              </p:cNvSpPr>
              <p:nvPr/>
            </p:nvSpPr>
            <p:spPr bwMode="auto">
              <a:xfrm>
                <a:off x="0" y="9"/>
                <a:ext cx="0" cy="20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Times New Roman" pitchFamily="2" charset="0"/>
                  <a:ea typeface="宋体" charset="0"/>
                </a:endParaRPr>
              </a:p>
            </p:txBody>
          </p:sp>
          <p:sp>
            <p:nvSpPr>
              <p:cNvPr id="292987" name="Line 123"/>
              <p:cNvSpPr>
                <a:spLocks noChangeShapeType="1"/>
              </p:cNvSpPr>
              <p:nvPr/>
            </p:nvSpPr>
            <p:spPr bwMode="auto">
              <a:xfrm>
                <a:off x="0" y="0"/>
                <a:ext cx="1155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Times New Roman" pitchFamily="2" charset="0"/>
                  <a:ea typeface="宋体" charset="0"/>
                </a:endParaRPr>
              </a:p>
            </p:txBody>
          </p:sp>
          <p:sp>
            <p:nvSpPr>
              <p:cNvPr id="292988" name="Line 124"/>
              <p:cNvSpPr>
                <a:spLocks noChangeShapeType="1"/>
              </p:cNvSpPr>
              <p:nvPr/>
            </p:nvSpPr>
            <p:spPr bwMode="auto">
              <a:xfrm>
                <a:off x="1152" y="0"/>
                <a:ext cx="0" cy="22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Times New Roman" pitchFamily="2" charset="0"/>
                  <a:ea typeface="宋体" charset="0"/>
                </a:endParaRPr>
              </a:p>
            </p:txBody>
          </p:sp>
        </p:grpSp>
      </p:grpSp>
      <p:sp>
        <p:nvSpPr>
          <p:cNvPr id="64624" name="Rectangle 125"/>
          <p:cNvSpPr>
            <a:spLocks noChangeArrowheads="1"/>
          </p:cNvSpPr>
          <p:nvPr/>
        </p:nvSpPr>
        <p:spPr bwMode="auto">
          <a:xfrm>
            <a:off x="1676400" y="5568950"/>
            <a:ext cx="449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图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5-14   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广义表的存储结构示意图</a:t>
            </a:r>
          </a:p>
        </p:txBody>
      </p:sp>
      <p:sp>
        <p:nvSpPr>
          <p:cNvPr id="114" name="灯片编号占位符 1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209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数据结构与算法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b="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Data Structures and Algorithms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419BB-E17F-4A68-8340-27658F7866D1}" type="slidenum">
              <a:rPr lang="zh-CN" altLang="en-US" smtClean="0"/>
              <a:pPr>
                <a:defRPr/>
              </a:pPr>
              <a:t>21</a:t>
            </a:fld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2699792" y="2229575"/>
            <a:ext cx="4032448" cy="2855609"/>
            <a:chOff x="3381061" y="86938"/>
            <a:chExt cx="2865855" cy="1910764"/>
          </a:xfrm>
          <a:gradFill>
            <a:gsLst>
              <a:gs pos="0">
                <a:srgbClr val="FFFFCC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grpSpPr>
        <p:sp>
          <p:nvSpPr>
            <p:cNvPr id="13" name="圆角矩形 12"/>
            <p:cNvSpPr/>
            <p:nvPr/>
          </p:nvSpPr>
          <p:spPr>
            <a:xfrm>
              <a:off x="3381061" y="86938"/>
              <a:ext cx="2865855" cy="191076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圆角矩形 6">
              <a:hlinkClick r:id="rId2" action="ppaction://hlinksldjump"/>
            </p:cNvPr>
            <p:cNvSpPr/>
            <p:nvPr/>
          </p:nvSpPr>
          <p:spPr>
            <a:xfrm>
              <a:off x="3636941" y="118586"/>
              <a:ext cx="2302919" cy="179957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t" anchorCtr="0">
              <a:noAutofit/>
            </a:bodyPr>
            <a:lstStyle/>
            <a:p>
              <a:pPr lvl="0" defTabSz="10668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sz="2800" b="1" kern="1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链表</a:t>
              </a:r>
            </a:p>
            <a:p>
              <a:pPr lvl="0" defTabSz="10668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800" b="1" kern="1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线性链表</a:t>
              </a:r>
              <a:endParaRPr lang="en-US" altLang="zh-CN" sz="2800" b="1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defTabSz="10668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sz="2800" b="1" kern="1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循环链表</a:t>
              </a:r>
              <a:endParaRPr lang="en-US" altLang="zh-CN" sz="2800" b="1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defTabSz="10668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sz="2800" b="1" kern="1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双向链表</a:t>
              </a:r>
              <a:endParaRPr lang="en-US" altLang="zh-CN" sz="2800" b="1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2324614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/>
          </p:nvPr>
        </p:nvSpPr>
        <p:spPr>
          <a:xfrm>
            <a:off x="76200" y="234949"/>
            <a:ext cx="8991600" cy="4500563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noProof="1">
                <a:latin typeface="楷体" pitchFamily="49" charset="-122"/>
              </a:rPr>
              <a:t>对于上述存储结构，有如下几个特点：</a:t>
            </a:r>
          </a:p>
          <a:p>
            <a:pPr marL="38100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noProof="1">
                <a:latin typeface="楷体" pitchFamily="49" charset="-122"/>
                <a:ea typeface="楷体" pitchFamily="49" charset="-122"/>
              </a:rPr>
              <a:t>(1) </a:t>
            </a:r>
            <a:r>
              <a:rPr lang="zh-CN" altLang="en-US" b="1" noProof="1">
                <a:latin typeface="楷体" pitchFamily="49" charset="-122"/>
                <a:ea typeface="楷体" pitchFamily="49" charset="-122"/>
              </a:rPr>
              <a:t>若广义表为空，表头指针为空；否则，表头指针总是指向一个表结点，其中</a:t>
            </a:r>
            <a:r>
              <a:rPr lang="en-US" altLang="zh-CN" b="1" noProof="1">
                <a:latin typeface="楷体" pitchFamily="49" charset="-122"/>
                <a:ea typeface="楷体" pitchFamily="49" charset="-122"/>
              </a:rPr>
              <a:t>hp</a:t>
            </a:r>
            <a:r>
              <a:rPr lang="zh-CN" altLang="en-US" b="1" noProof="1">
                <a:latin typeface="楷体" pitchFamily="49" charset="-122"/>
                <a:ea typeface="楷体" pitchFamily="49" charset="-122"/>
              </a:rPr>
              <a:t>指向广义表的表头结点</a:t>
            </a:r>
            <a:r>
              <a:rPr lang="en-US" altLang="zh-CN" b="1" noProof="1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b="1" noProof="1">
                <a:latin typeface="楷体" pitchFamily="49" charset="-122"/>
                <a:ea typeface="楷体" pitchFamily="49" charset="-122"/>
              </a:rPr>
              <a:t>或为原子结点，或为表结点</a:t>
            </a:r>
            <a:r>
              <a:rPr lang="en-US" altLang="zh-CN" b="1" noProof="1">
                <a:latin typeface="楷体" pitchFamily="49" charset="-122"/>
                <a:ea typeface="楷体" pitchFamily="49" charset="-122"/>
              </a:rPr>
              <a:t>) </a:t>
            </a:r>
            <a:r>
              <a:rPr lang="zh-CN" altLang="en-US" b="1" noProof="1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b="1" noProof="1">
                <a:latin typeface="楷体" pitchFamily="49" charset="-122"/>
                <a:ea typeface="楷体" pitchFamily="49" charset="-122"/>
              </a:rPr>
              <a:t>tp</a:t>
            </a:r>
            <a:r>
              <a:rPr lang="zh-CN" altLang="en-US" b="1" noProof="1">
                <a:latin typeface="楷体" pitchFamily="49" charset="-122"/>
                <a:ea typeface="楷体" pitchFamily="49" charset="-122"/>
              </a:rPr>
              <a:t>指向广义表的表尾</a:t>
            </a:r>
            <a:r>
              <a:rPr lang="en-US" altLang="zh-CN" b="1" noProof="1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b="1" noProof="1">
                <a:latin typeface="楷体" pitchFamily="49" charset="-122"/>
                <a:ea typeface="楷体" pitchFamily="49" charset="-122"/>
              </a:rPr>
              <a:t>表尾为空时，指针为空，否则必为表结点</a:t>
            </a:r>
            <a:r>
              <a:rPr lang="en-US" altLang="zh-CN" b="1" noProof="1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b="1" noProof="1">
                <a:latin typeface="楷体" pitchFamily="49" charset="-122"/>
                <a:ea typeface="楷体" pitchFamily="49" charset="-122"/>
              </a:rPr>
              <a:t>。</a:t>
            </a:r>
          </a:p>
          <a:p>
            <a:pPr marL="38100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noProof="1">
                <a:latin typeface="楷体" pitchFamily="49" charset="-122"/>
                <a:ea typeface="楷体" pitchFamily="49" charset="-122"/>
              </a:rPr>
              <a:t>(2)  </a:t>
            </a:r>
            <a:r>
              <a:rPr lang="zh-CN" altLang="en-US" b="1" noProof="1">
                <a:latin typeface="楷体" pitchFamily="49" charset="-122"/>
                <a:ea typeface="楷体" pitchFamily="49" charset="-122"/>
              </a:rPr>
              <a:t>这种结构求广义表的长度、深度、表头、表尾的操作十分方便。</a:t>
            </a:r>
          </a:p>
          <a:p>
            <a:pPr marL="38100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noProof="1">
                <a:latin typeface="楷体" pitchFamily="49" charset="-122"/>
                <a:ea typeface="楷体" pitchFamily="49" charset="-122"/>
              </a:rPr>
              <a:t>(3)  </a:t>
            </a:r>
            <a:r>
              <a:rPr lang="zh-CN" altLang="en-US" b="1" noProof="1">
                <a:latin typeface="楷体" pitchFamily="49" charset="-122"/>
                <a:ea typeface="楷体" pitchFamily="49" charset="-122"/>
              </a:rPr>
              <a:t>表结点太多，造成空间浪费。也可用图</a:t>
            </a:r>
            <a:r>
              <a:rPr lang="en-US" altLang="zh-CN" b="1" noProof="1">
                <a:effectLst>
                  <a:outerShdw blurRad="38100" dist="38100" dir="2700000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5</a:t>
            </a:r>
            <a:r>
              <a:rPr lang="en-US" altLang="zh-CN" b="1" noProof="1">
                <a:latin typeface="楷体" pitchFamily="49" charset="-122"/>
                <a:ea typeface="楷体" pitchFamily="49" charset="-122"/>
              </a:rPr>
              <a:t>-15</a:t>
            </a:r>
            <a:r>
              <a:rPr lang="zh-CN" altLang="en-US" b="1" noProof="1">
                <a:latin typeface="楷体" pitchFamily="49" charset="-122"/>
                <a:ea typeface="楷体" pitchFamily="49" charset="-122"/>
              </a:rPr>
              <a:t>所示的结点结构。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5888" y="5013325"/>
            <a:ext cx="8704262" cy="1368425"/>
            <a:chOff x="0" y="0"/>
            <a:chExt cx="5483" cy="862"/>
          </a:xfrm>
        </p:grpSpPr>
        <p:sp>
          <p:nvSpPr>
            <p:cNvPr id="65539" name="Rectangle 4"/>
            <p:cNvSpPr>
              <a:spLocks noChangeArrowheads="1"/>
            </p:cNvSpPr>
            <p:nvPr/>
          </p:nvSpPr>
          <p:spPr bwMode="auto">
            <a:xfrm>
              <a:off x="1367" y="622"/>
              <a:ext cx="283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图</a:t>
              </a:r>
              <a:r>
                <a:rPr lang="en-US" altLang="zh-CN" sz="2000" b="1" dirty="0">
                  <a:latin typeface="楷体" pitchFamily="49" charset="-122"/>
                  <a:ea typeface="楷体" pitchFamily="49" charset="-122"/>
                </a:rPr>
                <a:t>5-15 </a:t>
              </a:r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广义表的链表结点结构示意图</a:t>
              </a:r>
            </a:p>
          </p:txBody>
        </p:sp>
        <p:sp>
          <p:nvSpPr>
            <p:cNvPr id="65540" name="Rectangle 5"/>
            <p:cNvSpPr>
              <a:spLocks noChangeArrowheads="1"/>
            </p:cNvSpPr>
            <p:nvPr/>
          </p:nvSpPr>
          <p:spPr bwMode="auto">
            <a:xfrm>
              <a:off x="3397" y="336"/>
              <a:ext cx="1134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US" altLang="zh-CN" sz="2000" b="1" dirty="0"/>
                <a:t>(b)</a:t>
              </a:r>
              <a:r>
                <a:rPr lang="en-US" altLang="zh-CN" sz="2000" b="1" dirty="0">
                  <a:latin typeface="Arial" pitchFamily="34" charset="0"/>
                </a:rPr>
                <a:t>     </a:t>
              </a:r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表结点</a:t>
              </a:r>
            </a:p>
          </p:txBody>
        </p:sp>
        <p:sp>
          <p:nvSpPr>
            <p:cNvPr id="65541" name="Rectangle 6"/>
            <p:cNvSpPr>
              <a:spLocks noChangeArrowheads="1"/>
            </p:cNvSpPr>
            <p:nvPr/>
          </p:nvSpPr>
          <p:spPr bwMode="auto">
            <a:xfrm>
              <a:off x="311" y="336"/>
              <a:ext cx="140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US" altLang="zh-CN" sz="2000" b="1" dirty="0"/>
                <a:t>(a</a:t>
              </a:r>
              <a:r>
                <a:rPr lang="en-US" altLang="zh-CN" sz="2000" b="1" dirty="0">
                  <a:latin typeface="楷体" pitchFamily="49" charset="-122"/>
                  <a:ea typeface="楷体" pitchFamily="49" charset="-122"/>
                </a:rPr>
                <a:t>) </a:t>
              </a:r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原子结点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760" y="0"/>
              <a:ext cx="2723" cy="272"/>
              <a:chOff x="0" y="0"/>
              <a:chExt cx="2723" cy="272"/>
            </a:xfrm>
          </p:grpSpPr>
          <p:sp>
            <p:nvSpPr>
              <p:cNvPr id="65543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723" cy="2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b="1" dirty="0"/>
                  <a:t>tag=1     </a:t>
                </a:r>
                <a:r>
                  <a:rPr lang="zh-CN" altLang="en-US" b="1" dirty="0">
                    <a:latin typeface="楷体" pitchFamily="49" charset="-122"/>
                    <a:ea typeface="楷体" pitchFamily="49" charset="-122"/>
                  </a:rPr>
                  <a:t>表头指针</a:t>
                </a:r>
                <a:r>
                  <a:rPr lang="en-US" altLang="zh-CN" b="1" dirty="0">
                    <a:latin typeface="楷体" pitchFamily="49" charset="-122"/>
                    <a:ea typeface="楷体" pitchFamily="49" charset="-122"/>
                  </a:rPr>
                  <a:t>hp      </a:t>
                </a:r>
                <a:r>
                  <a:rPr lang="zh-CN" altLang="en-US" b="1" dirty="0">
                    <a:latin typeface="楷体" pitchFamily="49" charset="-122"/>
                    <a:ea typeface="楷体" pitchFamily="49" charset="-122"/>
                  </a:rPr>
                  <a:t>表尾指针</a:t>
                </a:r>
                <a:r>
                  <a:rPr lang="en-US" altLang="zh-CN" b="1" dirty="0" err="1">
                    <a:latin typeface="楷体" pitchFamily="49" charset="-122"/>
                    <a:ea typeface="楷体" pitchFamily="49" charset="-122"/>
                  </a:rPr>
                  <a:t>tp</a:t>
                </a:r>
                <a:r>
                  <a:rPr lang="en-US" altLang="zh-CN" dirty="0">
                    <a:latin typeface="楷体" pitchFamily="49" charset="-122"/>
                    <a:ea typeface="楷体" pitchFamily="49" charset="-122"/>
                  </a:rPr>
                  <a:t> </a:t>
                </a:r>
              </a:p>
            </p:txBody>
          </p:sp>
          <p:sp>
            <p:nvSpPr>
              <p:cNvPr id="293897" name="Line 9"/>
              <p:cNvSpPr>
                <a:spLocks noChangeShapeType="1"/>
              </p:cNvSpPr>
              <p:nvPr/>
            </p:nvSpPr>
            <p:spPr bwMode="auto">
              <a:xfrm>
                <a:off x="591" y="0"/>
                <a:ext cx="0" cy="272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Times New Roman" pitchFamily="2" charset="0"/>
                  <a:ea typeface="宋体" charset="0"/>
                </a:endParaRPr>
              </a:p>
            </p:txBody>
          </p:sp>
          <p:sp>
            <p:nvSpPr>
              <p:cNvPr id="293898" name="Line 10"/>
              <p:cNvSpPr>
                <a:spLocks noChangeShapeType="1"/>
              </p:cNvSpPr>
              <p:nvPr/>
            </p:nvSpPr>
            <p:spPr bwMode="auto">
              <a:xfrm>
                <a:off x="1680" y="0"/>
                <a:ext cx="0" cy="272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Times New Roman" pitchFamily="2" charset="0"/>
                  <a:ea typeface="宋体" charset="0"/>
                </a:endParaRPr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0" y="0"/>
              <a:ext cx="2626" cy="272"/>
              <a:chOff x="0" y="0"/>
              <a:chExt cx="2626" cy="272"/>
            </a:xfrm>
          </p:grpSpPr>
          <p:sp>
            <p:nvSpPr>
              <p:cNvPr id="65547" name="Rectangle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626" cy="2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b="1" dirty="0"/>
                  <a:t>tag=0      </a:t>
                </a:r>
                <a:r>
                  <a:rPr lang="zh-CN" altLang="en-US" b="1" dirty="0">
                    <a:latin typeface="楷体" pitchFamily="49" charset="-122"/>
                    <a:ea typeface="楷体" pitchFamily="49" charset="-122"/>
                  </a:rPr>
                  <a:t>原子的值      表尾指针</a:t>
                </a:r>
                <a:r>
                  <a:rPr lang="en-US" altLang="zh-CN" b="1" dirty="0" err="1">
                    <a:latin typeface="楷体" pitchFamily="49" charset="-122"/>
                    <a:ea typeface="楷体" pitchFamily="49" charset="-122"/>
                  </a:rPr>
                  <a:t>tp</a:t>
                </a:r>
                <a:r>
                  <a:rPr lang="en-US" altLang="zh-CN" dirty="0">
                    <a:latin typeface="楷体" pitchFamily="49" charset="-122"/>
                    <a:ea typeface="楷体" pitchFamily="49" charset="-122"/>
                  </a:rPr>
                  <a:t> </a:t>
                </a:r>
              </a:p>
            </p:txBody>
          </p:sp>
          <p:sp>
            <p:nvSpPr>
              <p:cNvPr id="293901" name="Line 13"/>
              <p:cNvSpPr>
                <a:spLocks noChangeShapeType="1"/>
              </p:cNvSpPr>
              <p:nvPr/>
            </p:nvSpPr>
            <p:spPr bwMode="auto">
              <a:xfrm>
                <a:off x="585" y="0"/>
                <a:ext cx="0" cy="272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Times New Roman" pitchFamily="2" charset="0"/>
                  <a:ea typeface="宋体" charset="0"/>
                </a:endParaRPr>
              </a:p>
            </p:txBody>
          </p:sp>
          <p:sp>
            <p:nvSpPr>
              <p:cNvPr id="293902" name="Line 14"/>
              <p:cNvSpPr>
                <a:spLocks noChangeShapeType="1"/>
              </p:cNvSpPr>
              <p:nvPr/>
            </p:nvSpPr>
            <p:spPr bwMode="auto">
              <a:xfrm>
                <a:off x="1530" y="0"/>
                <a:ext cx="0" cy="272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Times New Roman" pitchFamily="2" charset="0"/>
                  <a:ea typeface="宋体" charset="0"/>
                </a:endParaRPr>
              </a:p>
            </p:txBody>
          </p:sp>
        </p:grp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210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内容占位符 1"/>
          <p:cNvSpPr>
            <a:spLocks noGrp="1" noChangeArrowheads="1"/>
          </p:cNvSpPr>
          <p:nvPr>
            <p:ph/>
          </p:nvPr>
        </p:nvSpPr>
        <p:spPr>
          <a:xfrm>
            <a:off x="251520" y="642918"/>
            <a:ext cx="8535322" cy="5486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b="1" dirty="0" err="1"/>
              <a:t>typedef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struct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GLNode</a:t>
            </a:r>
            <a:endParaRPr lang="en-US" altLang="zh-CN" sz="2800" b="1" dirty="0"/>
          </a:p>
          <a:p>
            <a:pPr lvl="1"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b="1" dirty="0"/>
              <a:t>{  </a:t>
            </a:r>
            <a:r>
              <a:rPr lang="en-US" altLang="zh-CN" b="1" dirty="0" err="1"/>
              <a:t>int</a:t>
            </a:r>
            <a:r>
              <a:rPr lang="en-US" altLang="zh-CN" b="1" dirty="0"/>
              <a:t>   tag 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;     /* 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标志域，为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：表结点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;</a:t>
            </a:r>
          </a:p>
          <a:p>
            <a:pPr lvl="1"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                  为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：原子结点  *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/</a:t>
            </a:r>
          </a:p>
          <a:p>
            <a:pPr lvl="2"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/>
              <a:t>union</a:t>
            </a:r>
          </a:p>
          <a:p>
            <a:pPr lvl="3"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/>
              <a:t>{  </a:t>
            </a:r>
            <a:r>
              <a:rPr lang="en-US" altLang="zh-CN" sz="2800" b="1" dirty="0" err="1"/>
              <a:t>elemtype</a:t>
            </a:r>
            <a:r>
              <a:rPr lang="en-US" altLang="zh-CN" sz="2800" b="1" dirty="0"/>
              <a:t> value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;/* 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原子结点的值域  *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/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  <a:p>
            <a:pPr lvl="3"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 dirty="0"/>
              <a:t>    </a:t>
            </a:r>
            <a:r>
              <a:rPr lang="en-US" altLang="zh-CN" sz="2800" b="1" dirty="0" err="1"/>
              <a:t>struct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GLNode</a:t>
            </a:r>
            <a:r>
              <a:rPr lang="en-US" altLang="zh-CN" sz="2800" b="1" dirty="0"/>
              <a:t>  *hp;</a:t>
            </a:r>
            <a:r>
              <a:rPr lang="zh-CN" altLang="en-US" sz="2800" b="1" dirty="0"/>
              <a:t> 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*表节点的表头指针*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/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  <a:p>
            <a:pPr lvl="3"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/>
              <a:t>};</a:t>
            </a:r>
            <a:endParaRPr lang="en-US" altLang="zh-CN" b="1" dirty="0"/>
          </a:p>
          <a:p>
            <a:pPr lvl="3"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 err="1"/>
              <a:t>Struct</a:t>
            </a:r>
            <a:r>
              <a:rPr lang="zh-CN" altLang="en-US" sz="2800" b="1" dirty="0"/>
              <a:t> </a:t>
            </a:r>
            <a:r>
              <a:rPr lang="en-US" altLang="zh-CN" sz="2800" b="1" dirty="0" err="1"/>
              <a:t>GLNode</a:t>
            </a:r>
            <a:r>
              <a:rPr lang="zh-CN" altLang="en-US" sz="2800" b="1" dirty="0"/>
              <a:t> *</a:t>
            </a:r>
            <a:r>
              <a:rPr lang="en-US" altLang="zh-CN" sz="2800" b="1" dirty="0" err="1"/>
              <a:t>tp</a:t>
            </a:r>
            <a:r>
              <a:rPr lang="en-US" altLang="zh-CN" sz="2800" b="1" dirty="0"/>
              <a:t>;</a:t>
            </a:r>
            <a:r>
              <a:rPr lang="zh-CN" altLang="en-US" sz="2800" b="1" dirty="0"/>
              <a:t> 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*相当于线性链表的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next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，指向下一个元素节点*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/ </a:t>
            </a:r>
          </a:p>
          <a:p>
            <a:pPr lvl="1"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b="1" dirty="0"/>
              <a:t>} </a:t>
            </a:r>
            <a:r>
              <a:rPr lang="en-US" altLang="zh-CN" b="1" dirty="0" err="1"/>
              <a:t>GLNode</a:t>
            </a:r>
            <a:r>
              <a:rPr lang="en-US" altLang="zh-CN" b="1" dirty="0"/>
              <a:t> ;      /*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广义表结点类型  </a:t>
            </a:r>
            <a:r>
              <a:rPr lang="zh-CN" altLang="en-US" b="1" dirty="0"/>
              <a:t>*</a:t>
            </a:r>
            <a:r>
              <a:rPr lang="en-US" altLang="zh-CN" b="1" dirty="0"/>
              <a:t>/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211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5" name="内容占位符 2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071546"/>
            <a:ext cx="9144000" cy="4714908"/>
          </a:xfr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CFFA-9162-4795-A94E-2747091806DB}" type="slidenum">
              <a:rPr lang="zh-CN" altLang="en-US" smtClean="0"/>
              <a:pPr/>
              <a:t>212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链表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340768"/>
            <a:ext cx="7143750" cy="1857175"/>
          </a:xfrm>
        </p:spPr>
        <p:txBody>
          <a:bodyPr>
            <a:spAutoFit/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CC0000"/>
                </a:solidFill>
              </a:rPr>
              <a:t>定义：</a:t>
            </a:r>
            <a:r>
              <a:rPr lang="zh-CN" altLang="en-US" dirty="0"/>
              <a:t>链表是一种能够动态进行存储分配的数据结构。当需要插入数据元素时，申请一个</a:t>
            </a:r>
            <a:r>
              <a:rPr lang="zh-CN" altLang="en-US" dirty="0">
                <a:solidFill>
                  <a:srgbClr val="3333FF"/>
                </a:solidFill>
              </a:rPr>
              <a:t>结点</a:t>
            </a:r>
            <a:r>
              <a:rPr lang="zh-CN" altLang="en-US" dirty="0"/>
              <a:t>的地址单元，并将该单元链入线性表中。</a:t>
            </a:r>
          </a:p>
        </p:txBody>
      </p:sp>
      <p:sp>
        <p:nvSpPr>
          <p:cNvPr id="6246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0C1D6FA-558C-4051-9D54-49C01BAD3A4E}" type="slidenum">
              <a:rPr lang="zh-CN" altLang="en-US" smtClean="0">
                <a:ea typeface="宋体" charset="-122"/>
              </a:rPr>
              <a:pPr/>
              <a:t>22</a:t>
            </a:fld>
            <a:endParaRPr lang="en-US" altLang="zh-CN">
              <a:ea typeface="宋体" charset="-122"/>
            </a:endParaRPr>
          </a:p>
        </p:txBody>
      </p:sp>
      <p:grpSp>
        <p:nvGrpSpPr>
          <p:cNvPr id="2" name="Group 89"/>
          <p:cNvGrpSpPr>
            <a:grpSpLocks/>
          </p:cNvGrpSpPr>
          <p:nvPr/>
        </p:nvGrpSpPr>
        <p:grpSpPr bwMode="auto">
          <a:xfrm>
            <a:off x="1692275" y="3346450"/>
            <a:ext cx="719138" cy="1285875"/>
            <a:chOff x="1066" y="2108"/>
            <a:chExt cx="453" cy="810"/>
          </a:xfrm>
        </p:grpSpPr>
        <p:sp>
          <p:nvSpPr>
            <p:cNvPr id="62510" name="Rectangle 18"/>
            <p:cNvSpPr>
              <a:spLocks noChangeArrowheads="1"/>
            </p:cNvSpPr>
            <p:nvPr/>
          </p:nvSpPr>
          <p:spPr bwMode="auto">
            <a:xfrm>
              <a:off x="1066" y="2108"/>
              <a:ext cx="449" cy="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  <a:buClr>
                  <a:srgbClr val="008000"/>
                </a:buClr>
                <a:buFont typeface="Wingdings" pitchFamily="2" charset="2"/>
                <a:buNone/>
              </a:pPr>
              <a:r>
                <a:rPr lang="en-US" altLang="zh-CN" sz="2400" b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a</a:t>
              </a:r>
              <a:r>
                <a:rPr lang="en-US" altLang="zh-CN" sz="2400" b="1" baseline="-30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</a:t>
              </a:r>
              <a:endPara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62511" name="Rectangle 19"/>
            <p:cNvSpPr>
              <a:spLocks noChangeArrowheads="1"/>
            </p:cNvSpPr>
            <p:nvPr/>
          </p:nvSpPr>
          <p:spPr bwMode="auto">
            <a:xfrm>
              <a:off x="1066" y="2516"/>
              <a:ext cx="453" cy="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  <a:buClr>
                  <a:srgbClr val="008000"/>
                </a:buClr>
                <a:buFont typeface="Wingdings" pitchFamily="2" charset="2"/>
                <a:buNone/>
              </a:pPr>
              <a:r>
                <a:rPr lang="en-US" altLang="zh-CN" sz="2400" b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k</a:t>
              </a:r>
              <a:r>
                <a:rPr lang="en-US" altLang="zh-CN" sz="2400" b="1" baseline="-30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</a:t>
              </a:r>
              <a:endPara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" name="Group 90"/>
          <p:cNvGrpSpPr>
            <a:grpSpLocks/>
          </p:cNvGrpSpPr>
          <p:nvPr/>
        </p:nvGrpSpPr>
        <p:grpSpPr bwMode="auto">
          <a:xfrm>
            <a:off x="3132138" y="3417888"/>
            <a:ext cx="712787" cy="1214437"/>
            <a:chOff x="1973" y="2153"/>
            <a:chExt cx="449" cy="765"/>
          </a:xfrm>
        </p:grpSpPr>
        <p:sp>
          <p:nvSpPr>
            <p:cNvPr id="62508" name="Rectangle 22"/>
            <p:cNvSpPr>
              <a:spLocks noChangeArrowheads="1"/>
            </p:cNvSpPr>
            <p:nvPr/>
          </p:nvSpPr>
          <p:spPr bwMode="auto">
            <a:xfrm>
              <a:off x="1973" y="2153"/>
              <a:ext cx="408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  <a:buClr>
                  <a:srgbClr val="008000"/>
                </a:buClr>
                <a:buFont typeface="Wingdings" pitchFamily="2" charset="2"/>
                <a:buNone/>
              </a:pPr>
              <a:r>
                <a:rPr lang="en-US" altLang="zh-CN" sz="2400" b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a</a:t>
              </a:r>
              <a:r>
                <a:rPr lang="en-US" altLang="zh-CN" sz="2400" b="1" baseline="-30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  <a:endPara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62509" name="Rectangle 23"/>
            <p:cNvSpPr>
              <a:spLocks noChangeArrowheads="1"/>
            </p:cNvSpPr>
            <p:nvPr/>
          </p:nvSpPr>
          <p:spPr bwMode="auto">
            <a:xfrm>
              <a:off x="1973" y="2516"/>
              <a:ext cx="449" cy="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  <a:buClr>
                  <a:srgbClr val="008000"/>
                </a:buClr>
                <a:buFont typeface="Wingdings" pitchFamily="2" charset="2"/>
                <a:buNone/>
              </a:pPr>
              <a:r>
                <a:rPr lang="en-US" altLang="zh-CN" sz="2400" b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k</a:t>
              </a:r>
              <a:r>
                <a:rPr lang="en-US" altLang="zh-CN" sz="2400" b="1" baseline="-30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  <a:endPara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6011863" y="3355975"/>
            <a:ext cx="714375" cy="1276350"/>
            <a:chOff x="3787" y="2114"/>
            <a:chExt cx="450" cy="804"/>
          </a:xfrm>
        </p:grpSpPr>
        <p:sp>
          <p:nvSpPr>
            <p:cNvPr id="62506" name="Rectangle 31"/>
            <p:cNvSpPr>
              <a:spLocks noChangeArrowheads="1"/>
            </p:cNvSpPr>
            <p:nvPr/>
          </p:nvSpPr>
          <p:spPr bwMode="auto">
            <a:xfrm>
              <a:off x="3787" y="2114"/>
              <a:ext cx="450" cy="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  <a:buClr>
                  <a:srgbClr val="008000"/>
                </a:buClr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3333FF"/>
                  </a:solidFill>
                  <a:ea typeface="楷体_GB2312" pitchFamily="49" charset="-122"/>
                  <a:cs typeface="Times New Roman" pitchFamily="18" charset="0"/>
                </a:rPr>
                <a:t>…</a:t>
              </a:r>
              <a:endPara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62507" name="Rectangle 34"/>
            <p:cNvSpPr>
              <a:spLocks noChangeArrowheads="1"/>
            </p:cNvSpPr>
            <p:nvPr/>
          </p:nvSpPr>
          <p:spPr bwMode="auto">
            <a:xfrm>
              <a:off x="3787" y="2516"/>
              <a:ext cx="450" cy="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  <a:buClr>
                  <a:srgbClr val="008000"/>
                </a:buClr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3333FF"/>
                  </a:solidFill>
                  <a:ea typeface="楷体_GB2312" pitchFamily="49" charset="-122"/>
                  <a:cs typeface="Times New Roman" pitchFamily="18" charset="0"/>
                </a:rPr>
                <a:t>…</a:t>
              </a:r>
              <a:endPara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6737350" y="3346450"/>
            <a:ext cx="722313" cy="1285875"/>
            <a:chOff x="4244" y="2108"/>
            <a:chExt cx="455" cy="810"/>
          </a:xfrm>
        </p:grpSpPr>
        <p:sp>
          <p:nvSpPr>
            <p:cNvPr id="62504" name="Rectangle 36"/>
            <p:cNvSpPr>
              <a:spLocks noChangeArrowheads="1"/>
            </p:cNvSpPr>
            <p:nvPr/>
          </p:nvSpPr>
          <p:spPr bwMode="auto">
            <a:xfrm>
              <a:off x="4249" y="2108"/>
              <a:ext cx="450" cy="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  <a:buClr>
                  <a:srgbClr val="008000"/>
                </a:buClr>
                <a:buFont typeface="Wingdings" pitchFamily="2" charset="2"/>
                <a:buNone/>
              </a:pPr>
              <a:r>
                <a:rPr lang="en-US" altLang="zh-CN" sz="2400" b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a</a:t>
              </a:r>
              <a:r>
                <a:rPr lang="en-US" altLang="zh-CN" sz="2400" b="1" baseline="-30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n-1</a:t>
              </a:r>
              <a:endPara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62505" name="Rectangle 37"/>
            <p:cNvSpPr>
              <a:spLocks noChangeArrowheads="1"/>
            </p:cNvSpPr>
            <p:nvPr/>
          </p:nvSpPr>
          <p:spPr bwMode="auto">
            <a:xfrm>
              <a:off x="4244" y="2516"/>
              <a:ext cx="450" cy="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  <a:buClr>
                  <a:srgbClr val="008000"/>
                </a:buClr>
                <a:buFont typeface="Wingdings" pitchFamily="2" charset="2"/>
                <a:buNone/>
              </a:pPr>
              <a:r>
                <a:rPr lang="en-US" altLang="zh-CN" sz="2400" b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k</a:t>
              </a:r>
              <a:r>
                <a:rPr lang="en-US" altLang="zh-CN" sz="2400" b="1" baseline="-30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n-1</a:t>
              </a:r>
              <a:endPara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6" name="Group 96"/>
          <p:cNvGrpSpPr>
            <a:grpSpLocks/>
          </p:cNvGrpSpPr>
          <p:nvPr/>
        </p:nvGrpSpPr>
        <p:grpSpPr bwMode="auto">
          <a:xfrm>
            <a:off x="7464425" y="3359150"/>
            <a:ext cx="793750" cy="1285875"/>
            <a:chOff x="4702" y="2116"/>
            <a:chExt cx="500" cy="810"/>
          </a:xfrm>
        </p:grpSpPr>
        <p:sp>
          <p:nvSpPr>
            <p:cNvPr id="62502" name="Rectangle 38"/>
            <p:cNvSpPr>
              <a:spLocks noChangeArrowheads="1"/>
            </p:cNvSpPr>
            <p:nvPr/>
          </p:nvSpPr>
          <p:spPr bwMode="auto">
            <a:xfrm>
              <a:off x="4702" y="2116"/>
              <a:ext cx="449" cy="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  <a:buClr>
                  <a:srgbClr val="008000"/>
                </a:buClr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CC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a</a:t>
              </a:r>
              <a:r>
                <a:rPr lang="en-US" altLang="zh-CN" sz="2400" b="1" baseline="-30000">
                  <a:solidFill>
                    <a:srgbClr val="CC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n</a:t>
              </a:r>
              <a:endParaRPr lang="en-US" altLang="zh-CN" sz="24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62503" name="Rectangle 39"/>
            <p:cNvSpPr>
              <a:spLocks noChangeArrowheads="1"/>
            </p:cNvSpPr>
            <p:nvPr/>
          </p:nvSpPr>
          <p:spPr bwMode="auto">
            <a:xfrm>
              <a:off x="4702" y="2524"/>
              <a:ext cx="500" cy="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  <a:buClr>
                  <a:srgbClr val="008000"/>
                </a:buClr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CC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NULL</a:t>
              </a:r>
            </a:p>
          </p:txBody>
        </p:sp>
      </p:grpSp>
      <p:sp>
        <p:nvSpPr>
          <p:cNvPr id="62474" name="Line 49"/>
          <p:cNvSpPr>
            <a:spLocks noChangeShapeType="1"/>
          </p:cNvSpPr>
          <p:nvPr/>
        </p:nvSpPr>
        <p:spPr bwMode="auto">
          <a:xfrm>
            <a:off x="3906838" y="3363913"/>
            <a:ext cx="0" cy="1277937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75" name="Line 50"/>
          <p:cNvSpPr>
            <a:spLocks noChangeShapeType="1"/>
          </p:cNvSpPr>
          <p:nvPr/>
        </p:nvSpPr>
        <p:spPr bwMode="auto">
          <a:xfrm>
            <a:off x="4619625" y="3363913"/>
            <a:ext cx="0" cy="1277937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2476" name="Group 92"/>
          <p:cNvGrpSpPr>
            <a:grpSpLocks/>
          </p:cNvGrpSpPr>
          <p:nvPr/>
        </p:nvGrpSpPr>
        <p:grpSpPr bwMode="auto">
          <a:xfrm>
            <a:off x="971550" y="3359150"/>
            <a:ext cx="7213600" cy="1293813"/>
            <a:chOff x="612" y="2116"/>
            <a:chExt cx="4544" cy="815"/>
          </a:xfrm>
        </p:grpSpPr>
        <p:sp>
          <p:nvSpPr>
            <p:cNvPr id="62491" name="Rectangle 16"/>
            <p:cNvSpPr>
              <a:spLocks noChangeArrowheads="1"/>
            </p:cNvSpPr>
            <p:nvPr/>
          </p:nvSpPr>
          <p:spPr bwMode="auto">
            <a:xfrm>
              <a:off x="612" y="2127"/>
              <a:ext cx="450" cy="402"/>
            </a:xfrm>
            <a:prstGeom prst="rect">
              <a:avLst/>
            </a:prstGeom>
            <a:solidFill>
              <a:srgbClr val="B4B4B4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lnSpc>
                  <a:spcPct val="150000"/>
                </a:lnSpc>
                <a:buClr>
                  <a:srgbClr val="008000"/>
                </a:buClr>
                <a:buFont typeface="Wingdings" pitchFamily="2" charset="2"/>
                <a:buNone/>
              </a:pPr>
              <a:endParaRPr lang="zh-CN" altLang="en-US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2492" name="Rectangle 17"/>
            <p:cNvSpPr>
              <a:spLocks noChangeArrowheads="1"/>
            </p:cNvSpPr>
            <p:nvPr/>
          </p:nvSpPr>
          <p:spPr bwMode="auto">
            <a:xfrm>
              <a:off x="1519" y="2116"/>
              <a:ext cx="450" cy="402"/>
            </a:xfrm>
            <a:prstGeom prst="rect">
              <a:avLst/>
            </a:prstGeom>
            <a:solidFill>
              <a:srgbClr val="B4B4B4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lnSpc>
                  <a:spcPct val="150000"/>
                </a:lnSpc>
                <a:buClr>
                  <a:srgbClr val="008000"/>
                </a:buClr>
                <a:buFont typeface="Wingdings" pitchFamily="2" charset="2"/>
                <a:buNone/>
              </a:pPr>
              <a:endParaRPr lang="zh-CN" altLang="en-US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2493" name="Rectangle 20"/>
            <p:cNvSpPr>
              <a:spLocks noChangeArrowheads="1"/>
            </p:cNvSpPr>
            <p:nvPr/>
          </p:nvSpPr>
          <p:spPr bwMode="auto">
            <a:xfrm>
              <a:off x="2917" y="2516"/>
              <a:ext cx="449" cy="402"/>
            </a:xfrm>
            <a:prstGeom prst="rect">
              <a:avLst/>
            </a:prstGeom>
            <a:solidFill>
              <a:srgbClr val="B4B4B4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lnSpc>
                  <a:spcPct val="150000"/>
                </a:lnSpc>
                <a:buClr>
                  <a:srgbClr val="008000"/>
                </a:buClr>
                <a:buFont typeface="Wingdings" pitchFamily="2" charset="2"/>
                <a:buNone/>
              </a:pPr>
              <a:endParaRPr lang="zh-CN" altLang="en-US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2494" name="Rectangle 21"/>
            <p:cNvSpPr>
              <a:spLocks noChangeArrowheads="1"/>
            </p:cNvSpPr>
            <p:nvPr/>
          </p:nvSpPr>
          <p:spPr bwMode="auto">
            <a:xfrm>
              <a:off x="2920" y="2127"/>
              <a:ext cx="450" cy="402"/>
            </a:xfrm>
            <a:prstGeom prst="rect">
              <a:avLst/>
            </a:prstGeom>
            <a:solidFill>
              <a:srgbClr val="B4B4B4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lnSpc>
                  <a:spcPct val="150000"/>
                </a:lnSpc>
                <a:buClr>
                  <a:srgbClr val="008000"/>
                </a:buClr>
                <a:buFont typeface="Wingdings" pitchFamily="2" charset="2"/>
                <a:buNone/>
              </a:pPr>
              <a:endParaRPr lang="zh-CN" altLang="en-US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2495" name="Rectangle 26"/>
            <p:cNvSpPr>
              <a:spLocks noChangeArrowheads="1"/>
            </p:cNvSpPr>
            <p:nvPr/>
          </p:nvSpPr>
          <p:spPr bwMode="auto">
            <a:xfrm>
              <a:off x="612" y="2529"/>
              <a:ext cx="450" cy="402"/>
            </a:xfrm>
            <a:prstGeom prst="rect">
              <a:avLst/>
            </a:prstGeom>
            <a:solidFill>
              <a:srgbClr val="B4B4B4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lnSpc>
                  <a:spcPct val="150000"/>
                </a:lnSpc>
                <a:buClr>
                  <a:srgbClr val="008000"/>
                </a:buClr>
                <a:buFont typeface="Wingdings" pitchFamily="2" charset="2"/>
                <a:buNone/>
              </a:pPr>
              <a:endParaRPr lang="zh-CN" altLang="en-US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2496" name="Rectangle 27"/>
            <p:cNvSpPr>
              <a:spLocks noChangeArrowheads="1"/>
            </p:cNvSpPr>
            <p:nvPr/>
          </p:nvSpPr>
          <p:spPr bwMode="auto">
            <a:xfrm>
              <a:off x="3367" y="2516"/>
              <a:ext cx="450" cy="402"/>
            </a:xfrm>
            <a:prstGeom prst="rect">
              <a:avLst/>
            </a:prstGeom>
            <a:solidFill>
              <a:srgbClr val="B4B4B4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lnSpc>
                  <a:spcPct val="150000"/>
                </a:lnSpc>
                <a:buClr>
                  <a:srgbClr val="008000"/>
                </a:buClr>
                <a:buFont typeface="Wingdings" pitchFamily="2" charset="2"/>
                <a:buNone/>
              </a:pPr>
              <a:endParaRPr lang="zh-CN" altLang="en-US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2497" name="Rectangle 28"/>
            <p:cNvSpPr>
              <a:spLocks noChangeArrowheads="1"/>
            </p:cNvSpPr>
            <p:nvPr/>
          </p:nvSpPr>
          <p:spPr bwMode="auto">
            <a:xfrm>
              <a:off x="1512" y="2529"/>
              <a:ext cx="449" cy="402"/>
            </a:xfrm>
            <a:prstGeom prst="rect">
              <a:avLst/>
            </a:prstGeom>
            <a:solidFill>
              <a:srgbClr val="B4B4B4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lnSpc>
                  <a:spcPct val="150000"/>
                </a:lnSpc>
                <a:buClr>
                  <a:srgbClr val="008000"/>
                </a:buClr>
                <a:buFont typeface="Wingdings" pitchFamily="2" charset="2"/>
                <a:buNone/>
              </a:pPr>
              <a:endParaRPr lang="zh-CN" altLang="en-US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2498" name="Rectangle 29"/>
            <p:cNvSpPr>
              <a:spLocks noChangeArrowheads="1"/>
            </p:cNvSpPr>
            <p:nvPr/>
          </p:nvSpPr>
          <p:spPr bwMode="auto">
            <a:xfrm>
              <a:off x="3318" y="2124"/>
              <a:ext cx="500" cy="402"/>
            </a:xfrm>
            <a:prstGeom prst="rect">
              <a:avLst/>
            </a:prstGeom>
            <a:solidFill>
              <a:srgbClr val="B4B4B4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lnSpc>
                  <a:spcPct val="150000"/>
                </a:lnSpc>
                <a:buClr>
                  <a:srgbClr val="008000"/>
                </a:buClr>
                <a:buFont typeface="Wingdings" pitchFamily="2" charset="2"/>
                <a:buNone/>
              </a:pPr>
              <a:endParaRPr lang="zh-CN" altLang="en-US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2499" name="Line 55"/>
            <p:cNvSpPr>
              <a:spLocks noChangeShapeType="1"/>
            </p:cNvSpPr>
            <p:nvPr/>
          </p:nvSpPr>
          <p:spPr bwMode="auto">
            <a:xfrm>
              <a:off x="612" y="2119"/>
              <a:ext cx="4544" cy="0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0" name="Line 56"/>
            <p:cNvSpPr>
              <a:spLocks noChangeShapeType="1"/>
            </p:cNvSpPr>
            <p:nvPr/>
          </p:nvSpPr>
          <p:spPr bwMode="auto">
            <a:xfrm>
              <a:off x="612" y="2523"/>
              <a:ext cx="4544" cy="0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1" name="Line 57"/>
            <p:cNvSpPr>
              <a:spLocks noChangeShapeType="1"/>
            </p:cNvSpPr>
            <p:nvPr/>
          </p:nvSpPr>
          <p:spPr bwMode="auto">
            <a:xfrm>
              <a:off x="612" y="2931"/>
              <a:ext cx="4544" cy="0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2477" name="Group 97"/>
          <p:cNvGrpSpPr>
            <a:grpSpLocks/>
          </p:cNvGrpSpPr>
          <p:nvPr/>
        </p:nvGrpSpPr>
        <p:grpSpPr bwMode="auto">
          <a:xfrm>
            <a:off x="971550" y="3363913"/>
            <a:ext cx="7213600" cy="1277937"/>
            <a:chOff x="612" y="2119"/>
            <a:chExt cx="4544" cy="805"/>
          </a:xfrm>
        </p:grpSpPr>
        <p:sp>
          <p:nvSpPr>
            <p:cNvPr id="62482" name="Line 46"/>
            <p:cNvSpPr>
              <a:spLocks noChangeShapeType="1"/>
            </p:cNvSpPr>
            <p:nvPr/>
          </p:nvSpPr>
          <p:spPr bwMode="auto">
            <a:xfrm>
              <a:off x="1062" y="2119"/>
              <a:ext cx="0" cy="805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3" name="Line 47"/>
            <p:cNvSpPr>
              <a:spLocks noChangeShapeType="1"/>
            </p:cNvSpPr>
            <p:nvPr/>
          </p:nvSpPr>
          <p:spPr bwMode="auto">
            <a:xfrm>
              <a:off x="1512" y="2119"/>
              <a:ext cx="0" cy="805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4" name="Line 48"/>
            <p:cNvSpPr>
              <a:spLocks noChangeShapeType="1"/>
            </p:cNvSpPr>
            <p:nvPr/>
          </p:nvSpPr>
          <p:spPr bwMode="auto">
            <a:xfrm>
              <a:off x="1961" y="2119"/>
              <a:ext cx="0" cy="805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5" name="Line 51"/>
            <p:cNvSpPr>
              <a:spLocks noChangeShapeType="1"/>
            </p:cNvSpPr>
            <p:nvPr/>
          </p:nvSpPr>
          <p:spPr bwMode="auto">
            <a:xfrm>
              <a:off x="3360" y="2119"/>
              <a:ext cx="0" cy="805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6" name="Line 52"/>
            <p:cNvSpPr>
              <a:spLocks noChangeShapeType="1"/>
            </p:cNvSpPr>
            <p:nvPr/>
          </p:nvSpPr>
          <p:spPr bwMode="auto">
            <a:xfrm>
              <a:off x="3807" y="2119"/>
              <a:ext cx="0" cy="805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7" name="Line 53"/>
            <p:cNvSpPr>
              <a:spLocks noChangeShapeType="1"/>
            </p:cNvSpPr>
            <p:nvPr/>
          </p:nvSpPr>
          <p:spPr bwMode="auto">
            <a:xfrm>
              <a:off x="4256" y="2119"/>
              <a:ext cx="0" cy="805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8" name="Line 54"/>
            <p:cNvSpPr>
              <a:spLocks noChangeShapeType="1"/>
            </p:cNvSpPr>
            <p:nvPr/>
          </p:nvSpPr>
          <p:spPr bwMode="auto">
            <a:xfrm>
              <a:off x="4706" y="2119"/>
              <a:ext cx="0" cy="805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9" name="Line 58"/>
            <p:cNvSpPr>
              <a:spLocks noChangeShapeType="1"/>
            </p:cNvSpPr>
            <p:nvPr/>
          </p:nvSpPr>
          <p:spPr bwMode="auto">
            <a:xfrm>
              <a:off x="612" y="2119"/>
              <a:ext cx="0" cy="805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0" name="Line 59"/>
            <p:cNvSpPr>
              <a:spLocks noChangeShapeType="1"/>
            </p:cNvSpPr>
            <p:nvPr/>
          </p:nvSpPr>
          <p:spPr bwMode="auto">
            <a:xfrm>
              <a:off x="5156" y="2119"/>
              <a:ext cx="0" cy="805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478" name="Rectangle 285"/>
          <p:cNvSpPr>
            <a:spLocks noChangeArrowheads="1"/>
          </p:cNvSpPr>
          <p:nvPr/>
        </p:nvSpPr>
        <p:spPr bwMode="auto">
          <a:xfrm>
            <a:off x="971550" y="5157788"/>
            <a:ext cx="7272338" cy="427037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marL="363538" indent="-363538" algn="just">
              <a:spcBef>
                <a:spcPct val="20000"/>
              </a:spcBef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其中，</a:t>
            </a:r>
            <a:r>
              <a:rPr lang="en-US" altLang="zh-CN" sz="2800" b="1" dirty="0" err="1">
                <a:latin typeface="楷体" pitchFamily="49" charset="-122"/>
                <a:ea typeface="楷体" pitchFamily="49" charset="-122"/>
              </a:rPr>
              <a:t>k</a:t>
            </a:r>
            <a:r>
              <a:rPr lang="en-US" altLang="zh-CN" sz="2800" b="1" baseline="-25000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800" b="1" baseline="-25000" dirty="0">
                <a:latin typeface="楷体" pitchFamily="49" charset="-122"/>
                <a:ea typeface="楷体" pitchFamily="49" charset="-122"/>
              </a:rPr>
              <a:t>i+1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的地址，</a:t>
            </a:r>
            <a:r>
              <a:rPr lang="en-US" altLang="zh-CN" sz="2800" b="1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 =1, 2, …, n-1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grpSp>
        <p:nvGrpSpPr>
          <p:cNvPr id="9" name="Group 93"/>
          <p:cNvGrpSpPr>
            <a:grpSpLocks/>
          </p:cNvGrpSpPr>
          <p:nvPr/>
        </p:nvGrpSpPr>
        <p:grpSpPr bwMode="auto">
          <a:xfrm>
            <a:off x="3924300" y="3417888"/>
            <a:ext cx="712788" cy="1222375"/>
            <a:chOff x="2472" y="2153"/>
            <a:chExt cx="449" cy="770"/>
          </a:xfrm>
        </p:grpSpPr>
        <p:sp>
          <p:nvSpPr>
            <p:cNvPr id="62480" name="Rectangle 87"/>
            <p:cNvSpPr>
              <a:spLocks noChangeArrowheads="1"/>
            </p:cNvSpPr>
            <p:nvPr/>
          </p:nvSpPr>
          <p:spPr bwMode="auto">
            <a:xfrm>
              <a:off x="2472" y="2153"/>
              <a:ext cx="408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  <a:buClr>
                  <a:srgbClr val="008000"/>
                </a:buClr>
                <a:buFont typeface="Wingdings" pitchFamily="2" charset="2"/>
                <a:buNone/>
              </a:pPr>
              <a:r>
                <a:rPr lang="en-US" altLang="zh-CN" sz="2400" b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a</a:t>
              </a:r>
              <a:r>
                <a:rPr lang="en-US" altLang="zh-CN" sz="2400" b="1" baseline="-30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3</a:t>
              </a:r>
              <a:endPara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62481" name="Rectangle 88"/>
            <p:cNvSpPr>
              <a:spLocks noChangeArrowheads="1"/>
            </p:cNvSpPr>
            <p:nvPr/>
          </p:nvSpPr>
          <p:spPr bwMode="auto">
            <a:xfrm>
              <a:off x="2472" y="2521"/>
              <a:ext cx="449" cy="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  <a:buClr>
                  <a:srgbClr val="008000"/>
                </a:buClr>
                <a:buFont typeface="Wingdings" pitchFamily="2" charset="2"/>
                <a:buNone/>
              </a:pPr>
              <a:r>
                <a:rPr lang="en-US" altLang="zh-CN" sz="2400" b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k</a:t>
              </a:r>
              <a:r>
                <a:rPr lang="en-US" altLang="zh-CN" sz="2400" b="1" baseline="-30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3</a:t>
              </a:r>
              <a:endPara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链表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/>
              <a:t> 链式存储结构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dirty="0" err="1">
                <a:solidFill>
                  <a:srgbClr val="0000CC"/>
                </a:solidFill>
              </a:rPr>
              <a:t>struct</a:t>
            </a:r>
            <a:r>
              <a:rPr lang="en-US" altLang="zh-CN" dirty="0">
                <a:solidFill>
                  <a:srgbClr val="0000CC"/>
                </a:solidFill>
              </a:rPr>
              <a:t> </a:t>
            </a:r>
            <a:r>
              <a:rPr lang="en-US" altLang="zh-CN" dirty="0"/>
              <a:t>Node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dirty="0"/>
              <a:t>{	Type  data;	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数据域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err="1">
                <a:solidFill>
                  <a:srgbClr val="0000CC"/>
                </a:solidFill>
              </a:rPr>
              <a:t>struct</a:t>
            </a:r>
            <a:r>
              <a:rPr lang="en-US" altLang="zh-CN" dirty="0"/>
              <a:t> Node  *next;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指针域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dirty="0"/>
              <a:t>};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</a:rPr>
              <a:t>也称为链表的结点。</a:t>
            </a:r>
            <a:endParaRPr lang="en-US" altLang="zh-CN" dirty="0">
              <a:solidFill>
                <a:srgbClr val="008000"/>
              </a:solidFill>
            </a:endParaRP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6349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A3C22D0-9792-4F2A-A3B8-31112EB6F10E}" type="slidenum">
              <a:rPr lang="zh-CN" altLang="en-US" smtClean="0">
                <a:ea typeface="宋体" charset="-122"/>
              </a:rPr>
              <a:pPr/>
              <a:t>23</a:t>
            </a:fld>
            <a:endParaRPr lang="en-US" altLang="zh-CN">
              <a:ea typeface="宋体" charset="-12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195513" y="4997450"/>
            <a:ext cx="4897437" cy="519113"/>
            <a:chOff x="1383" y="3103"/>
            <a:chExt cx="3085" cy="327"/>
          </a:xfrm>
        </p:grpSpPr>
        <p:sp>
          <p:nvSpPr>
            <p:cNvPr id="63494" name="Rectangle 5"/>
            <p:cNvSpPr>
              <a:spLocks noChangeArrowheads="1"/>
            </p:cNvSpPr>
            <p:nvPr/>
          </p:nvSpPr>
          <p:spPr bwMode="auto">
            <a:xfrm>
              <a:off x="2562" y="3111"/>
              <a:ext cx="953" cy="318"/>
            </a:xfrm>
            <a:prstGeom prst="rect">
              <a:avLst/>
            </a:prstGeom>
            <a:noFill/>
            <a:ln w="6350" algn="ctr">
              <a:solidFill>
                <a:srgbClr val="FF0000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</a:rPr>
                <a:t>data</a:t>
              </a:r>
            </a:p>
          </p:txBody>
        </p:sp>
        <p:sp>
          <p:nvSpPr>
            <p:cNvPr id="63495" name="Rectangle 6"/>
            <p:cNvSpPr>
              <a:spLocks noChangeArrowheads="1"/>
            </p:cNvSpPr>
            <p:nvPr/>
          </p:nvSpPr>
          <p:spPr bwMode="auto">
            <a:xfrm>
              <a:off x="3515" y="3111"/>
              <a:ext cx="953" cy="318"/>
            </a:xfrm>
            <a:prstGeom prst="rect">
              <a:avLst/>
            </a:prstGeom>
            <a:noFill/>
            <a:ln w="6350" algn="ctr">
              <a:solidFill>
                <a:srgbClr val="FF0000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华文新魏" pitchFamily="2" charset="-122"/>
                  <a:sym typeface="Symbol" pitchFamily="18" charset="2"/>
                </a:rPr>
                <a:t>next</a:t>
              </a:r>
            </a:p>
          </p:txBody>
        </p:sp>
        <p:sp>
          <p:nvSpPr>
            <p:cNvPr id="63496" name="Text Box 7"/>
            <p:cNvSpPr txBox="1">
              <a:spLocks noChangeArrowheads="1"/>
            </p:cNvSpPr>
            <p:nvPr/>
          </p:nvSpPr>
          <p:spPr bwMode="auto">
            <a:xfrm>
              <a:off x="1383" y="3103"/>
              <a:ext cx="1270" cy="327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一个结点：</a:t>
              </a:r>
              <a:endParaRPr lang="zh-CN" altLang="en-US" sz="2800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  <a:sym typeface="Wingdings" pitchFamily="2" charset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dirty="0"/>
              <a:t>链表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marL="363538" indent="-363538" eaLnBrk="1" hangingPunct="1"/>
            <a:r>
              <a:rPr lang="zh-CN" altLang="en-US" dirty="0">
                <a:solidFill>
                  <a:srgbClr val="CC0000"/>
                </a:solidFill>
              </a:rPr>
              <a:t>数据域</a:t>
            </a:r>
            <a:r>
              <a:rPr lang="zh-CN" altLang="en-US" dirty="0"/>
              <a:t>：存储数据元素的内容。</a:t>
            </a:r>
          </a:p>
          <a:p>
            <a:pPr marL="363538" indent="-363538" eaLnBrk="1" hangingPunct="1"/>
            <a:r>
              <a:rPr lang="zh-CN" altLang="en-US" dirty="0">
                <a:solidFill>
                  <a:srgbClr val="CC0000"/>
                </a:solidFill>
              </a:rPr>
              <a:t>指针域</a:t>
            </a:r>
            <a:r>
              <a:rPr lang="zh-CN" altLang="en-US" dirty="0"/>
              <a:t>：存储后继元素的首地址。</a:t>
            </a:r>
          </a:p>
          <a:p>
            <a:pPr marL="363538" indent="-363538" eaLnBrk="1" hangingPunct="1"/>
            <a:r>
              <a:rPr lang="zh-CN" altLang="en-US" dirty="0">
                <a:solidFill>
                  <a:srgbClr val="CC0000"/>
                </a:solidFill>
              </a:rPr>
              <a:t>结点</a:t>
            </a:r>
            <a:r>
              <a:rPr lang="zh-CN" altLang="en-US" dirty="0"/>
              <a:t>：一个数据元素在内存中的映象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由连续的若干个字节组成，该区域正好可以存储一个数据元素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 dirty="0"/>
              <a:t> ，包括数据域和指针域。</a:t>
            </a:r>
          </a:p>
          <a:p>
            <a:pPr marL="363538" indent="-363538" eaLnBrk="1" hangingPunct="1"/>
            <a:r>
              <a:rPr lang="zh-CN" altLang="en-US" dirty="0">
                <a:solidFill>
                  <a:srgbClr val="CC0000"/>
                </a:solidFill>
              </a:rPr>
              <a:t>链表</a:t>
            </a:r>
            <a:r>
              <a:rPr lang="zh-CN" altLang="en-US" dirty="0"/>
              <a:t>：以 </a:t>
            </a:r>
            <a:r>
              <a:rPr lang="zh-CN" altLang="en-US" dirty="0">
                <a:solidFill>
                  <a:srgbClr val="3333FF"/>
                </a:solidFill>
                <a:latin typeface="楷体" pitchFamily="49" charset="-122"/>
              </a:rPr>
              <a:t>结点序列</a:t>
            </a:r>
            <a:r>
              <a:rPr lang="zh-CN" altLang="en-US" dirty="0"/>
              <a:t>表示的线性表。</a:t>
            </a:r>
          </a:p>
        </p:txBody>
      </p:sp>
      <p:sp>
        <p:nvSpPr>
          <p:cNvPr id="6451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69AC33F-2BE8-4AAD-87A4-869ADAE6ECC8}" type="slidenum">
              <a:rPr lang="zh-CN" altLang="en-US" smtClean="0">
                <a:ea typeface="宋体" charset="-122"/>
              </a:rPr>
              <a:pPr/>
              <a:t>24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链表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marL="450850" indent="-450850" eaLnBrk="1" hangingPunct="1">
              <a:lnSpc>
                <a:spcPct val="135000"/>
              </a:lnSpc>
            </a:pPr>
            <a:r>
              <a:rPr lang="zh-CN" altLang="en-US" dirty="0">
                <a:solidFill>
                  <a:srgbClr val="CC0000"/>
                </a:solidFill>
              </a:rPr>
              <a:t>线性链表</a:t>
            </a:r>
            <a:r>
              <a:rPr lang="en-US" altLang="zh-CN" dirty="0"/>
              <a:t>(</a:t>
            </a:r>
            <a:r>
              <a:rPr lang="zh-CN" altLang="en-US" dirty="0"/>
              <a:t>也称为</a:t>
            </a:r>
            <a:r>
              <a:rPr lang="zh-CN" altLang="en-US" dirty="0">
                <a:solidFill>
                  <a:srgbClr val="CC00CC"/>
                </a:solidFill>
              </a:rPr>
              <a:t>单链表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</a:p>
          <a:p>
            <a:pPr marL="450850" indent="-450850"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dirty="0"/>
              <a:t>	链表的每个结点只包含一个指针域。</a:t>
            </a:r>
          </a:p>
          <a:p>
            <a:pPr marL="450850" indent="-450850" eaLnBrk="1" hangingPunct="1">
              <a:lnSpc>
                <a:spcPct val="135000"/>
              </a:lnSpc>
            </a:pPr>
            <a:r>
              <a:rPr lang="zh-CN" altLang="en-US" dirty="0">
                <a:solidFill>
                  <a:srgbClr val="0000CC"/>
                </a:solidFill>
                <a:latin typeface="楷体" pitchFamily="49" charset="-122"/>
              </a:rPr>
              <a:t>头结点</a:t>
            </a:r>
            <a:r>
              <a:rPr lang="zh-CN" altLang="en-US" dirty="0"/>
              <a:t>：附加在第一个数据元素之前的结点，该结点的数据域一般为“空”、指针域存放第一个数据元素的地址。</a:t>
            </a:r>
            <a:endParaRPr lang="zh-CN" altLang="en-US" dirty="0">
              <a:solidFill>
                <a:srgbClr val="008000"/>
              </a:solidFill>
            </a:endParaRPr>
          </a:p>
          <a:p>
            <a:pPr marL="450850" indent="-450850" eaLnBrk="1" hangingPunct="1">
              <a:lnSpc>
                <a:spcPct val="135000"/>
              </a:lnSpc>
            </a:pPr>
            <a:r>
              <a:rPr lang="zh-CN" altLang="en-US" dirty="0">
                <a:solidFill>
                  <a:srgbClr val="0000CC"/>
                </a:solidFill>
                <a:latin typeface="楷体" pitchFamily="49" charset="-122"/>
              </a:rPr>
              <a:t>头指针</a:t>
            </a:r>
            <a:r>
              <a:rPr lang="zh-CN" altLang="en-US" dirty="0"/>
              <a:t>：线性链表中第一个结点或头结点的存储地址，它是访问链表的起始点。</a:t>
            </a:r>
            <a:endParaRPr lang="zh-CN" altLang="en-US" dirty="0">
              <a:solidFill>
                <a:srgbClr val="996600"/>
              </a:solidFill>
            </a:endParaRPr>
          </a:p>
        </p:txBody>
      </p:sp>
      <p:sp>
        <p:nvSpPr>
          <p:cNvPr id="6554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796C305-CFE5-45DF-8473-03F8FCFAB5CA}" type="slidenum">
              <a:rPr lang="zh-CN" altLang="en-US" smtClean="0">
                <a:ea typeface="宋体" charset="-122"/>
              </a:rPr>
              <a:pPr/>
              <a:t>25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dirty="0"/>
              <a:t>链表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marL="363538" indent="-363538" eaLnBrk="1" hangingPunct="1"/>
            <a:r>
              <a:rPr lang="zh-CN" altLang="en-US" dirty="0">
                <a:solidFill>
                  <a:srgbClr val="CC0000"/>
                </a:solidFill>
              </a:rPr>
              <a:t>动态链表</a:t>
            </a:r>
            <a:r>
              <a:rPr lang="zh-CN" altLang="en-US" dirty="0"/>
              <a:t>：采用动态地址分配方法建立的线性链表</a:t>
            </a:r>
            <a:r>
              <a:rPr lang="en-US" altLang="zh-CN" dirty="0"/>
              <a:t>(</a:t>
            </a:r>
            <a:r>
              <a:rPr lang="zh-CN" altLang="en-US" dirty="0"/>
              <a:t>指针型描述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 marL="363538" indent="-363538" eaLnBrk="1" hangingPunct="1"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zh-CN" altLang="en-US" dirty="0">
                <a:solidFill>
                  <a:srgbClr val="008000"/>
                </a:solidFill>
              </a:rPr>
              <a:t>○</a:t>
            </a:r>
            <a:r>
              <a:rPr lang="zh-CN" altLang="en-US" dirty="0"/>
              <a:t>动态分配一个存储区域，它正好可以容纳一个</a:t>
            </a:r>
            <a:r>
              <a:rPr lang="en-US" altLang="zh-CN" dirty="0">
                <a:solidFill>
                  <a:srgbClr val="3333FF"/>
                </a:solidFill>
              </a:rPr>
              <a:t>Node</a:t>
            </a:r>
            <a:r>
              <a:rPr lang="zh-CN" altLang="en-US" dirty="0"/>
              <a:t>结构类型的数据元素：</a:t>
            </a:r>
          </a:p>
          <a:p>
            <a:pPr marL="363538" indent="-363538" algn="ctr" eaLnBrk="1" hangingPunct="1"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3333FF"/>
                </a:solidFill>
              </a:rPr>
              <a:t>p = (Node</a:t>
            </a:r>
            <a:r>
              <a:rPr lang="zh-CN" altLang="en-US" dirty="0">
                <a:solidFill>
                  <a:srgbClr val="3333FF"/>
                </a:solidFill>
              </a:rPr>
              <a:t>*</a:t>
            </a:r>
            <a:r>
              <a:rPr lang="en-US" altLang="zh-CN" dirty="0">
                <a:solidFill>
                  <a:srgbClr val="3333FF"/>
                </a:solidFill>
              </a:rPr>
              <a:t>)  </a:t>
            </a:r>
            <a:r>
              <a:rPr lang="en-US" altLang="zh-CN" dirty="0" err="1">
                <a:solidFill>
                  <a:srgbClr val="3333FF"/>
                </a:solidFill>
              </a:rPr>
              <a:t>malloc</a:t>
            </a:r>
            <a:r>
              <a:rPr lang="en-US" altLang="zh-CN" dirty="0">
                <a:solidFill>
                  <a:srgbClr val="3333FF"/>
                </a:solidFill>
              </a:rPr>
              <a:t>( </a:t>
            </a:r>
            <a:r>
              <a:rPr lang="en-US" altLang="zh-CN" dirty="0" err="1">
                <a:solidFill>
                  <a:srgbClr val="3333FF"/>
                </a:solidFill>
              </a:rPr>
              <a:t>sizeof</a:t>
            </a:r>
            <a:r>
              <a:rPr lang="en-US" altLang="zh-CN" dirty="0">
                <a:solidFill>
                  <a:srgbClr val="3333FF"/>
                </a:solidFill>
              </a:rPr>
              <a:t>( Node ) )</a:t>
            </a:r>
          </a:p>
        </p:txBody>
      </p:sp>
      <p:sp>
        <p:nvSpPr>
          <p:cNvPr id="6656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1BF5250-B6FF-4700-8863-BDB931A35FA1}" type="slidenum">
              <a:rPr lang="zh-CN" altLang="en-US" smtClean="0">
                <a:ea typeface="宋体" charset="-122"/>
              </a:rPr>
              <a:pPr/>
              <a:t>26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链表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marL="363538" indent="-363538" eaLnBrk="1" hangingPunct="1">
              <a:lnSpc>
                <a:spcPct val="175000"/>
              </a:lnSpc>
            </a:pPr>
            <a:r>
              <a:rPr lang="zh-CN" altLang="en-US" dirty="0"/>
              <a:t>线性表：</a:t>
            </a:r>
          </a:p>
          <a:p>
            <a:pPr marL="363538" indent="-363538" eaLnBrk="1" hangingPunct="1">
              <a:lnSpc>
                <a:spcPct val="175000"/>
              </a:lnSpc>
              <a:spcBef>
                <a:spcPct val="55000"/>
              </a:spcBef>
            </a:pPr>
            <a:r>
              <a:rPr lang="zh-CN" altLang="en-US" dirty="0"/>
              <a:t>如果</a:t>
            </a:r>
            <a:r>
              <a:rPr lang="en-US" altLang="zh-CN" dirty="0"/>
              <a:t>p−&gt;data=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</a:rPr>
              <a:t>(p</a:t>
            </a:r>
            <a:r>
              <a:rPr lang="zh-CN" altLang="en-US" dirty="0">
                <a:solidFill>
                  <a:srgbClr val="008000"/>
                </a:solidFill>
              </a:rPr>
              <a:t>指向线性链表中第</a:t>
            </a:r>
            <a:r>
              <a:rPr lang="en-US" altLang="zh-CN" dirty="0" err="1">
                <a:solidFill>
                  <a:srgbClr val="008000"/>
                </a:solidFill>
              </a:rPr>
              <a:t>i</a:t>
            </a:r>
            <a:r>
              <a:rPr lang="zh-CN" altLang="en-US" dirty="0">
                <a:solidFill>
                  <a:srgbClr val="008000"/>
                </a:solidFill>
              </a:rPr>
              <a:t>个数据元素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 dirty="0"/>
              <a:t>，则</a:t>
            </a:r>
            <a:r>
              <a:rPr lang="en-US" altLang="zh-CN" dirty="0">
                <a:solidFill>
                  <a:srgbClr val="FF0000"/>
                </a:solidFill>
              </a:rPr>
              <a:t>p−&gt;next</a:t>
            </a:r>
            <a:r>
              <a:rPr lang="en-US" altLang="zh-CN" dirty="0"/>
              <a:t>−&gt;data=a</a:t>
            </a:r>
            <a:r>
              <a:rPr lang="en-US" altLang="zh-CN" baseline="-25000" dirty="0"/>
              <a:t>i+1</a:t>
            </a:r>
            <a:r>
              <a:rPr lang="zh-CN" altLang="en-US" dirty="0"/>
              <a:t>。</a:t>
            </a:r>
          </a:p>
          <a:p>
            <a:pPr marL="363538" indent="-363538" eaLnBrk="1" hangingPunct="1">
              <a:lnSpc>
                <a:spcPct val="175000"/>
              </a:lnSpc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3333FF"/>
                </a:solidFill>
              </a:rPr>
              <a:t>p = p−&gt;next;</a:t>
            </a:r>
            <a:endParaRPr lang="en-US" altLang="zh-CN" dirty="0">
              <a:solidFill>
                <a:srgbClr val="008000"/>
              </a:solidFill>
            </a:endParaRPr>
          </a:p>
          <a:p>
            <a:pPr marL="363538" indent="-363538" eaLnBrk="1" hangingPunct="1">
              <a:lnSpc>
                <a:spcPct val="175000"/>
              </a:lnSpc>
            </a:pP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6758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D8BA269-35C4-407B-B86C-04B9013C704F}" type="slidenum">
              <a:rPr lang="zh-CN" altLang="en-US" smtClean="0">
                <a:ea typeface="宋体" charset="-122"/>
              </a:rPr>
              <a:pPr/>
              <a:t>27</a:t>
            </a:fld>
            <a:endParaRPr lang="en-US" altLang="zh-CN">
              <a:ea typeface="宋体" charset="-122"/>
            </a:endParaRPr>
          </a:p>
        </p:txBody>
      </p:sp>
      <p:pic>
        <p:nvPicPr>
          <p:cNvPr id="67589" name="Picture 195"/>
          <p:cNvPicPr>
            <a:picLocks noChangeAspect="1" noChangeArrowheads="1"/>
          </p:cNvPicPr>
          <p:nvPr/>
        </p:nvPicPr>
        <p:blipFill>
          <a:blip r:embed="rId2" cstate="print"/>
          <a:srcRect l="23315" t="37735" r="32722" b="53558"/>
          <a:stretch>
            <a:fillRect/>
          </a:stretch>
        </p:blipFill>
        <p:spPr bwMode="auto">
          <a:xfrm>
            <a:off x="2751138" y="1931988"/>
            <a:ext cx="5421312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链表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marL="363538" indent="-363538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线性链表操作要点：</a:t>
            </a:r>
          </a:p>
          <a:p>
            <a:pPr marL="363538" indent="-363538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008000"/>
                </a:solidFill>
                <a:sym typeface="Wingdings" pitchFamily="2" charset="2"/>
              </a:rPr>
              <a:t> </a:t>
            </a:r>
            <a:r>
              <a:rPr lang="zh-CN" altLang="en-US">
                <a:sym typeface="Wingdings" pitchFamily="2" charset="2"/>
              </a:rPr>
              <a:t>访问</a:t>
            </a:r>
            <a:r>
              <a:rPr lang="zh-CN" altLang="en-US"/>
              <a:t>链表，只能从头指针开始，沿着指针*</a:t>
            </a:r>
            <a:r>
              <a:rPr lang="en-US" altLang="zh-CN"/>
              <a:t>next</a:t>
            </a:r>
            <a:r>
              <a:rPr lang="zh-CN" altLang="en-US"/>
              <a:t>的指向进行访问</a:t>
            </a:r>
            <a:r>
              <a:rPr lang="en-US" altLang="zh-CN">
                <a:solidFill>
                  <a:srgbClr val="3333FF"/>
                </a:solidFill>
              </a:rPr>
              <a:t>(</a:t>
            </a:r>
            <a:r>
              <a:rPr lang="zh-CN" altLang="en-US">
                <a:solidFill>
                  <a:srgbClr val="3333FF"/>
                </a:solidFill>
              </a:rPr>
              <a:t>不能逆向</a:t>
            </a:r>
            <a:r>
              <a:rPr lang="en-US" altLang="zh-CN">
                <a:solidFill>
                  <a:srgbClr val="3333FF"/>
                </a:solidFill>
              </a:rPr>
              <a:t>)</a:t>
            </a:r>
            <a:r>
              <a:rPr lang="zh-CN" altLang="en-US"/>
              <a:t> 。</a:t>
            </a:r>
          </a:p>
          <a:p>
            <a:pPr marL="363538" indent="-363538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008000"/>
                </a:solidFill>
                <a:sym typeface="Wingdings" pitchFamily="2" charset="2"/>
              </a:rPr>
              <a:t> </a:t>
            </a:r>
            <a:r>
              <a:rPr lang="zh-CN" altLang="en-US"/>
              <a:t>头指针不能丢</a:t>
            </a:r>
            <a:r>
              <a:rPr lang="en-US" altLang="zh-CN">
                <a:solidFill>
                  <a:srgbClr val="008000"/>
                </a:solidFill>
                <a:latin typeface="Arial" charset="0"/>
              </a:rPr>
              <a:t>——</a:t>
            </a:r>
            <a:r>
              <a:rPr lang="zh-CN" altLang="en-US">
                <a:solidFill>
                  <a:srgbClr val="008000"/>
                </a:solidFill>
              </a:rPr>
              <a:t>丢了，链表就没了</a:t>
            </a:r>
            <a:r>
              <a:rPr lang="zh-CN" altLang="en-US"/>
              <a:t>。</a:t>
            </a:r>
          </a:p>
          <a:p>
            <a:pPr marL="363538" indent="-363538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008000"/>
                </a:solidFill>
                <a:sym typeface="Wingdings" pitchFamily="2" charset="2"/>
              </a:rPr>
              <a:t> </a:t>
            </a:r>
            <a:r>
              <a:rPr lang="zh-CN" altLang="en-US">
                <a:sym typeface="Wingdings" pitchFamily="2" charset="2"/>
              </a:rPr>
              <a:t>在断开链表之前，注意保存后段链表的 </a:t>
            </a:r>
            <a:r>
              <a:rPr lang="zh-CN" altLang="en-US">
                <a:latin typeface="Arial" charset="0"/>
                <a:sym typeface="Wingdings" pitchFamily="2" charset="2"/>
              </a:rPr>
              <a:t>“</a:t>
            </a:r>
            <a:r>
              <a:rPr lang="zh-CN" altLang="en-US"/>
              <a:t>头指针</a:t>
            </a:r>
            <a:r>
              <a:rPr lang="zh-CN" altLang="en-US">
                <a:latin typeface="Arial" charset="0"/>
              </a:rPr>
              <a:t>”</a:t>
            </a:r>
            <a:r>
              <a:rPr lang="zh-CN" altLang="en-US"/>
              <a:t>，否则后</a:t>
            </a:r>
            <a:r>
              <a:rPr lang="zh-CN" altLang="en-US">
                <a:sym typeface="Wingdings" pitchFamily="2" charset="2"/>
              </a:rPr>
              <a:t>段链表将丢失。</a:t>
            </a:r>
          </a:p>
        </p:txBody>
      </p:sp>
      <p:sp>
        <p:nvSpPr>
          <p:cNvPr id="6861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761F66F-1A45-499A-804D-41A0BD7835AD}" type="slidenum">
              <a:rPr lang="zh-CN" altLang="en-US" smtClean="0">
                <a:ea typeface="宋体" charset="-122"/>
              </a:rPr>
              <a:pPr/>
              <a:t>28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链表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marL="450850" indent="-265113" eaLnBrk="1" hangingPunct="1">
              <a:lnSpc>
                <a:spcPct val="125000"/>
              </a:lnSpc>
            </a:pPr>
            <a:r>
              <a:rPr lang="zh-CN" altLang="en-US" dirty="0">
                <a:solidFill>
                  <a:srgbClr val="CC0000"/>
                </a:solidFill>
              </a:rPr>
              <a:t>链式存储结构</a:t>
            </a:r>
            <a:endParaRPr lang="zh-CN" altLang="en-US" dirty="0"/>
          </a:p>
          <a:p>
            <a:pPr marL="450850" indent="-265113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dirty="0" err="1">
                <a:solidFill>
                  <a:srgbClr val="0000CC"/>
                </a:solidFill>
              </a:rPr>
              <a:t>typedef</a:t>
            </a:r>
            <a:r>
              <a:rPr lang="en-US" altLang="zh-CN" dirty="0">
                <a:solidFill>
                  <a:srgbClr val="0000CC"/>
                </a:solidFill>
              </a:rPr>
              <a:t> </a:t>
            </a:r>
            <a:r>
              <a:rPr lang="en-US" altLang="zh-CN" dirty="0" err="1">
                <a:solidFill>
                  <a:srgbClr val="0000CC"/>
                </a:solidFill>
              </a:rPr>
              <a:t>struct</a:t>
            </a:r>
            <a:r>
              <a:rPr lang="en-US" altLang="zh-CN" dirty="0">
                <a:solidFill>
                  <a:srgbClr val="0000CC"/>
                </a:solidFill>
              </a:rPr>
              <a:t> </a:t>
            </a:r>
            <a:r>
              <a:rPr lang="en-US" altLang="zh-CN" dirty="0"/>
              <a:t>Node</a:t>
            </a:r>
          </a:p>
          <a:p>
            <a:pPr marL="450850" indent="-265113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dirty="0"/>
              <a:t>{</a:t>
            </a:r>
          </a:p>
          <a:p>
            <a:pPr marL="450850" indent="-265113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dirty="0"/>
              <a:t>		Type  data;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数据域</a:t>
            </a:r>
          </a:p>
          <a:p>
            <a:pPr marL="450850" indent="-265113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dirty="0"/>
              <a:t>		</a:t>
            </a:r>
            <a:r>
              <a:rPr lang="en-US" altLang="zh-CN" dirty="0" err="1">
                <a:solidFill>
                  <a:srgbClr val="0000CC"/>
                </a:solidFill>
              </a:rPr>
              <a:t>struct</a:t>
            </a:r>
            <a:r>
              <a:rPr lang="en-US" altLang="zh-CN" dirty="0"/>
              <a:t> Node  *next;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指针域</a:t>
            </a:r>
          </a:p>
          <a:p>
            <a:pPr marL="450850" indent="-265113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dirty="0"/>
              <a:t>} Node, *</a:t>
            </a:r>
            <a:r>
              <a:rPr lang="en-US" altLang="zh-CN" dirty="0" err="1"/>
              <a:t>LinkList</a:t>
            </a:r>
            <a:r>
              <a:rPr lang="en-US" altLang="zh-CN" dirty="0"/>
              <a:t>;</a:t>
            </a:r>
          </a:p>
        </p:txBody>
      </p:sp>
      <p:sp>
        <p:nvSpPr>
          <p:cNvPr id="6963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9FA3234-41F2-4492-A7EC-37A46863ED80}" type="slidenum">
              <a:rPr lang="zh-CN" altLang="en-US" smtClean="0">
                <a:ea typeface="宋体" charset="-122"/>
              </a:rPr>
              <a:pPr/>
              <a:t>29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dirty="0"/>
              <a:t>表结构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marL="450850" indent="-450850" eaLnBrk="1" hangingPunct="1"/>
            <a:r>
              <a:rPr lang="zh-CN" altLang="en-US">
                <a:solidFill>
                  <a:srgbClr val="CC0000"/>
                </a:solidFill>
              </a:rPr>
              <a:t>线性结构：</a:t>
            </a:r>
            <a:r>
              <a:rPr lang="zh-CN" altLang="en-US"/>
              <a:t>是一个数据元素的有限序列</a:t>
            </a:r>
            <a:r>
              <a:rPr lang="en-US" altLang="zh-CN"/>
              <a:t>,</a:t>
            </a:r>
          </a:p>
          <a:p>
            <a:pPr marL="450850" indent="-450850" eaLnBrk="1" hangingPunct="1">
              <a:buFont typeface="Wingdings" pitchFamily="2" charset="2"/>
              <a:buNone/>
            </a:pPr>
            <a:r>
              <a:rPr lang="zh-CN" altLang="en-US"/>
              <a:t>	如</a:t>
            </a:r>
            <a:r>
              <a:rPr lang="en-US" altLang="zh-CN"/>
              <a:t>(a</a:t>
            </a:r>
            <a:r>
              <a:rPr lang="en-US" altLang="zh-CN" baseline="-25000"/>
              <a:t>1</a:t>
            </a:r>
            <a:r>
              <a:rPr lang="en-US" altLang="zh-CN"/>
              <a:t>, a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en-US" altLang="zh-CN">
                <a:latin typeface="Arial" charset="0"/>
              </a:rPr>
              <a:t>…</a:t>
            </a:r>
            <a:r>
              <a:rPr lang="en-US" altLang="zh-CN"/>
              <a:t>, a</a:t>
            </a:r>
            <a:r>
              <a:rPr lang="en-US" altLang="zh-CN" baseline="-25000"/>
              <a:t>n</a:t>
            </a:r>
            <a:r>
              <a:rPr lang="en-US" altLang="zh-CN"/>
              <a:t>)</a:t>
            </a:r>
            <a:r>
              <a:rPr lang="zh-CN" altLang="en-US"/>
              <a:t>，其逻辑关系如下：</a:t>
            </a:r>
            <a:endParaRPr lang="en-US" altLang="zh-CN" baseline="-25000"/>
          </a:p>
          <a:p>
            <a:pPr marL="450850" indent="-450850" eaLnBrk="1" hangingPunct="1">
              <a:buFont typeface="Wingdings" pitchFamily="2" charset="2"/>
              <a:buNone/>
            </a:pPr>
            <a:endParaRPr lang="zh-CN" altLang="en-US"/>
          </a:p>
          <a:p>
            <a:pPr marL="450850" indent="-450850" eaLnBrk="1" hangingPunct="1">
              <a:buFont typeface="Wingdings" pitchFamily="2" charset="2"/>
              <a:buNone/>
            </a:pPr>
            <a:endParaRPr lang="zh-CN" altLang="en-US"/>
          </a:p>
          <a:p>
            <a:pPr marL="450850" indent="-450850" eaLnBrk="1" hangingPunct="1">
              <a:buFont typeface="Wingdings" pitchFamily="2" charset="2"/>
              <a:buNone/>
            </a:pPr>
            <a:endParaRPr lang="en-US" altLang="zh-CN"/>
          </a:p>
          <a:p>
            <a:pPr marL="450850" indent="-450850" eaLnBrk="1" hangingPunct="1">
              <a:buFont typeface="Wingdings" pitchFamily="2" charset="2"/>
              <a:buNone/>
            </a:pPr>
            <a:r>
              <a:rPr lang="zh-CN" altLang="en-US"/>
              <a:t>　</a:t>
            </a:r>
            <a:r>
              <a:rPr lang="en-US" altLang="zh-CN"/>
              <a:t>a</a:t>
            </a:r>
            <a:r>
              <a:rPr lang="en-US" altLang="zh-CN" baseline="-25000"/>
              <a:t>i-1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en-US" altLang="zh-CN" baseline="-25000"/>
              <a:t>i</a:t>
            </a:r>
            <a:r>
              <a:rPr lang="zh-CN" altLang="en-US"/>
              <a:t>的</a:t>
            </a:r>
            <a:r>
              <a:rPr lang="zh-CN" altLang="en-US">
                <a:solidFill>
                  <a:srgbClr val="0000CC"/>
                </a:solidFill>
              </a:rPr>
              <a:t>前驱</a:t>
            </a:r>
            <a:r>
              <a:rPr lang="zh-CN" altLang="en-US"/>
              <a:t>元素，</a:t>
            </a:r>
            <a:r>
              <a:rPr lang="en-US" altLang="zh-CN"/>
              <a:t>a</a:t>
            </a:r>
            <a:r>
              <a:rPr lang="en-US" altLang="zh-CN" baseline="-25000"/>
              <a:t>i 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en-US" altLang="zh-CN" baseline="-25000"/>
              <a:t>i-1</a:t>
            </a:r>
            <a:r>
              <a:rPr lang="zh-CN" altLang="en-US"/>
              <a:t>的</a:t>
            </a:r>
            <a:r>
              <a:rPr lang="zh-CN" altLang="en-US">
                <a:solidFill>
                  <a:srgbClr val="0000CC"/>
                </a:solidFill>
              </a:rPr>
              <a:t>后继</a:t>
            </a:r>
            <a:r>
              <a:rPr lang="zh-CN" altLang="en-US"/>
              <a:t>元素。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819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2D87EB9-3FEA-400A-9AD1-A7D67A8C766B}" type="slidenum">
              <a:rPr lang="zh-CN" altLang="en-US" smtClean="0">
                <a:ea typeface="宋体" charset="-122"/>
              </a:rPr>
              <a:pPr/>
              <a:t>3</a:t>
            </a:fld>
            <a:endParaRPr lang="en-US" altLang="zh-CN">
              <a:ea typeface="宋体" charset="-122"/>
            </a:endParaRPr>
          </a:p>
        </p:txBody>
      </p:sp>
      <p:grpSp>
        <p:nvGrpSpPr>
          <p:cNvPr id="8197" name="Group 33"/>
          <p:cNvGrpSpPr>
            <a:grpSpLocks/>
          </p:cNvGrpSpPr>
          <p:nvPr/>
        </p:nvGrpSpPr>
        <p:grpSpPr bwMode="auto">
          <a:xfrm>
            <a:off x="1133475" y="3432175"/>
            <a:ext cx="6908801" cy="1365250"/>
            <a:chOff x="755" y="1890"/>
            <a:chExt cx="4352" cy="860"/>
          </a:xfrm>
        </p:grpSpPr>
        <p:grpSp>
          <p:nvGrpSpPr>
            <p:cNvPr id="8199" name="Group 25"/>
            <p:cNvGrpSpPr>
              <a:grpSpLocks/>
            </p:cNvGrpSpPr>
            <p:nvPr/>
          </p:nvGrpSpPr>
          <p:grpSpPr bwMode="auto">
            <a:xfrm>
              <a:off x="1156" y="1890"/>
              <a:ext cx="3425" cy="361"/>
              <a:chOff x="1156" y="2024"/>
              <a:chExt cx="3425" cy="361"/>
            </a:xfrm>
          </p:grpSpPr>
          <p:sp>
            <p:nvSpPr>
              <p:cNvPr id="8204" name="Oval 15"/>
              <p:cNvSpPr>
                <a:spLocks noChangeAspect="1" noChangeArrowheads="1"/>
              </p:cNvSpPr>
              <p:nvPr/>
            </p:nvSpPr>
            <p:spPr bwMode="auto">
              <a:xfrm>
                <a:off x="1156" y="2024"/>
                <a:ext cx="361" cy="361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pPr algn="ctr"/>
                <a:r>
                  <a:rPr lang="en-US" altLang="zh-CN" sz="2400" b="1">
                    <a:latin typeface="Times New Roman" pitchFamily="18" charset="0"/>
                  </a:rPr>
                  <a:t>a</a:t>
                </a:r>
                <a:r>
                  <a:rPr lang="en-US" altLang="zh-CN" sz="2400" b="1" baseline="-25000">
                    <a:latin typeface="Times New Roman" pitchFamily="18" charset="0"/>
                  </a:rPr>
                  <a:t>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8205" name="Oval 16"/>
              <p:cNvSpPr>
                <a:spLocks noChangeAspect="1" noChangeArrowheads="1"/>
              </p:cNvSpPr>
              <p:nvPr/>
            </p:nvSpPr>
            <p:spPr bwMode="auto">
              <a:xfrm>
                <a:off x="2688" y="2024"/>
                <a:ext cx="361" cy="361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pPr algn="just"/>
                <a:r>
                  <a:rPr lang="en-US" altLang="zh-CN" sz="2400" b="1">
                    <a:latin typeface="Times New Roman" pitchFamily="18" charset="0"/>
                  </a:rPr>
                  <a:t>a</a:t>
                </a:r>
                <a:r>
                  <a:rPr lang="en-US" altLang="zh-CN" sz="2400" b="1" baseline="-25000">
                    <a:latin typeface="Times New Roman" pitchFamily="18" charset="0"/>
                  </a:rPr>
                  <a:t>i-1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8206" name="Oval 17"/>
              <p:cNvSpPr>
                <a:spLocks noChangeAspect="1" noChangeArrowheads="1"/>
              </p:cNvSpPr>
              <p:nvPr/>
            </p:nvSpPr>
            <p:spPr bwMode="auto">
              <a:xfrm>
                <a:off x="3319" y="2024"/>
                <a:ext cx="361" cy="361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pPr algn="ctr"/>
                <a:r>
                  <a:rPr lang="en-US" altLang="zh-CN" sz="2400" b="1">
                    <a:latin typeface="Times New Roman" pitchFamily="18" charset="0"/>
                  </a:rPr>
                  <a:t>a</a:t>
                </a:r>
                <a:r>
                  <a:rPr lang="en-US" altLang="zh-CN" sz="2400" b="1" baseline="-25000">
                    <a:latin typeface="Times New Roman" pitchFamily="18" charset="0"/>
                  </a:rPr>
                  <a:t>i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8207" name="Line 18"/>
              <p:cNvSpPr>
                <a:spLocks noChangeAspect="1" noChangeShapeType="1"/>
              </p:cNvSpPr>
              <p:nvPr/>
            </p:nvSpPr>
            <p:spPr bwMode="auto">
              <a:xfrm>
                <a:off x="1518" y="2203"/>
                <a:ext cx="270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arrow" w="med" len="med"/>
              </a:ln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8208" name="Line 19"/>
              <p:cNvSpPr>
                <a:spLocks noChangeAspect="1" noChangeShapeType="1"/>
              </p:cNvSpPr>
              <p:nvPr/>
            </p:nvSpPr>
            <p:spPr bwMode="auto">
              <a:xfrm>
                <a:off x="2120" y="2203"/>
                <a:ext cx="568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prstDash val="lgDashDotDot"/>
                <a:round/>
                <a:headEnd/>
                <a:tailEnd type="arrow" w="med" len="med"/>
              </a:ln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8209" name="Line 20"/>
              <p:cNvSpPr>
                <a:spLocks noChangeAspect="1" noChangeShapeType="1"/>
              </p:cNvSpPr>
              <p:nvPr/>
            </p:nvSpPr>
            <p:spPr bwMode="auto">
              <a:xfrm>
                <a:off x="3049" y="2203"/>
                <a:ext cx="270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arrow" w="med" len="med"/>
              </a:ln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8210" name="Line 21"/>
              <p:cNvSpPr>
                <a:spLocks noChangeAspect="1" noChangeShapeType="1"/>
              </p:cNvSpPr>
              <p:nvPr/>
            </p:nvSpPr>
            <p:spPr bwMode="auto">
              <a:xfrm>
                <a:off x="3680" y="2203"/>
                <a:ext cx="289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prstDash val="lgDashDotDot"/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8211" name="Oval 22"/>
              <p:cNvSpPr>
                <a:spLocks noChangeAspect="1" noChangeArrowheads="1"/>
              </p:cNvSpPr>
              <p:nvPr/>
            </p:nvSpPr>
            <p:spPr bwMode="auto">
              <a:xfrm>
                <a:off x="1787" y="2024"/>
                <a:ext cx="360" cy="361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pPr algn="ctr"/>
                <a:r>
                  <a:rPr lang="en-US" altLang="zh-CN" sz="2400" b="1">
                    <a:latin typeface="Times New Roman" pitchFamily="18" charset="0"/>
                  </a:rPr>
                  <a:t>a</a:t>
                </a:r>
                <a:r>
                  <a:rPr lang="en-US" altLang="zh-CN" sz="2400" b="1" baseline="-25000"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8212" name="Oval 23"/>
              <p:cNvSpPr>
                <a:spLocks noChangeAspect="1" noChangeArrowheads="1"/>
              </p:cNvSpPr>
              <p:nvPr/>
            </p:nvSpPr>
            <p:spPr bwMode="auto">
              <a:xfrm>
                <a:off x="4220" y="2024"/>
                <a:ext cx="361" cy="361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pPr algn="ctr"/>
                <a:r>
                  <a:rPr lang="en-US" altLang="zh-CN" sz="2400" b="1">
                    <a:latin typeface="Times New Roman" pitchFamily="18" charset="0"/>
                  </a:rPr>
                  <a:t>a</a:t>
                </a:r>
                <a:r>
                  <a:rPr lang="en-US" altLang="zh-CN" sz="2400" b="1" baseline="-25000">
                    <a:latin typeface="Times New Roman" pitchFamily="18" charset="0"/>
                  </a:rPr>
                  <a:t>n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8213" name="Line 24"/>
              <p:cNvSpPr>
                <a:spLocks noChangeAspect="1" noChangeShapeType="1"/>
              </p:cNvSpPr>
              <p:nvPr/>
            </p:nvSpPr>
            <p:spPr bwMode="auto">
              <a:xfrm>
                <a:off x="3955" y="2205"/>
                <a:ext cx="270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arrow" w="med" len="med"/>
              </a:ln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8200" name="Rectangle 28"/>
            <p:cNvSpPr>
              <a:spLocks noChangeArrowheads="1"/>
            </p:cNvSpPr>
            <p:nvPr/>
          </p:nvSpPr>
          <p:spPr bwMode="auto">
            <a:xfrm>
              <a:off x="755" y="2517"/>
              <a:ext cx="1267" cy="233"/>
            </a:xfrm>
            <a:prstGeom prst="rect">
              <a:avLst/>
            </a:prstGeom>
            <a:solidFill>
              <a:srgbClr val="008000"/>
            </a:solidFill>
            <a:ln w="6350" algn="ctr">
              <a:solidFill>
                <a:srgbClr val="008000"/>
              </a:solidFill>
              <a:miter lim="800000"/>
              <a:headEnd/>
              <a:tailEnd type="none" w="sm" len="lg"/>
            </a:ln>
          </p:spPr>
          <p:txBody>
            <a:bodyPr wrap="none" lIns="0" tIns="0" rIns="0" bIns="0" anchor="ctr" anchorCtr="1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FFFFCC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400" b="1" dirty="0">
                  <a:solidFill>
                    <a:srgbClr val="FFFFCC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zh-CN" altLang="en-US" sz="2400" b="1" dirty="0">
                  <a:solidFill>
                    <a:srgbClr val="FFFFCC"/>
                  </a:solidFill>
                  <a:latin typeface="楷体" pitchFamily="49" charset="-122"/>
                  <a:ea typeface="楷体" pitchFamily="49" charset="-122"/>
                </a:rPr>
                <a:t>个数据元素</a:t>
              </a:r>
            </a:p>
          </p:txBody>
        </p:sp>
        <p:sp>
          <p:nvSpPr>
            <p:cNvPr id="8201" name="Rectangle 29"/>
            <p:cNvSpPr>
              <a:spLocks noChangeArrowheads="1"/>
            </p:cNvSpPr>
            <p:nvPr/>
          </p:nvSpPr>
          <p:spPr bwMode="auto">
            <a:xfrm>
              <a:off x="3645" y="2517"/>
              <a:ext cx="1462" cy="233"/>
            </a:xfrm>
            <a:prstGeom prst="rect">
              <a:avLst/>
            </a:prstGeom>
            <a:solidFill>
              <a:srgbClr val="008000"/>
            </a:solidFill>
            <a:ln w="6350" algn="ctr">
              <a:solidFill>
                <a:srgbClr val="008000"/>
              </a:solidFill>
              <a:miter lim="800000"/>
              <a:headEnd/>
              <a:tailEnd type="none" w="sm" len="lg"/>
            </a:ln>
          </p:spPr>
          <p:txBody>
            <a:bodyPr wrap="none" lIns="0" tIns="0" rIns="0" bIns="0" anchor="ctr" anchorCtr="1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FFFFCC"/>
                  </a:solidFill>
                  <a:latin typeface="楷体" pitchFamily="49" charset="-122"/>
                  <a:ea typeface="楷体" pitchFamily="49" charset="-122"/>
                </a:rPr>
                <a:t>最后</a:t>
              </a:r>
              <a:r>
                <a:rPr lang="en-US" altLang="zh-CN" sz="2400" b="1" dirty="0">
                  <a:solidFill>
                    <a:srgbClr val="FFFFCC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zh-CN" altLang="en-US" sz="2400" b="1" dirty="0">
                  <a:solidFill>
                    <a:srgbClr val="FFFFCC"/>
                  </a:solidFill>
                  <a:latin typeface="楷体" pitchFamily="49" charset="-122"/>
                  <a:ea typeface="楷体" pitchFamily="49" charset="-122"/>
                </a:rPr>
                <a:t>个数据元素</a:t>
              </a:r>
            </a:p>
          </p:txBody>
        </p:sp>
        <p:sp>
          <p:nvSpPr>
            <p:cNvPr id="8202" name="Line 31"/>
            <p:cNvSpPr>
              <a:spLocks noChangeShapeType="1"/>
            </p:cNvSpPr>
            <p:nvPr/>
          </p:nvSpPr>
          <p:spPr bwMode="auto">
            <a:xfrm flipV="1">
              <a:off x="1338" y="2251"/>
              <a:ext cx="0" cy="272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arrow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3" name="Line 32"/>
            <p:cNvSpPr>
              <a:spLocks noChangeShapeType="1"/>
            </p:cNvSpPr>
            <p:nvPr/>
          </p:nvSpPr>
          <p:spPr bwMode="auto">
            <a:xfrm flipV="1">
              <a:off x="4422" y="2251"/>
              <a:ext cx="0" cy="272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arrow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构造一个空链表</a:t>
            </a:r>
            <a:r>
              <a:rPr lang="en-US" altLang="zh-CN"/>
              <a:t>L</a:t>
            </a:r>
            <a:endParaRPr lang="zh-CN" alt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/>
              <a:t>int InitList (LinkList &amp;L)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/>
              <a:t>{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/>
              <a:t>	L=( LinkList ) malloc(</a:t>
            </a:r>
            <a:r>
              <a:rPr lang="en-US" altLang="zh-CN">
                <a:solidFill>
                  <a:srgbClr val="3333FF"/>
                </a:solidFill>
              </a:rPr>
              <a:t>sizeof</a:t>
            </a:r>
            <a:r>
              <a:rPr lang="en-US" altLang="zh-CN"/>
              <a:t>( Node ));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/>
              <a:t>	if (!L) return 0;  </a:t>
            </a:r>
            <a:r>
              <a:rPr lang="en-US" altLang="zh-CN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申请空间失败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/>
              <a:t>	L−&gt;next=NULL;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/>
              <a:t>	return 1;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/>
              <a:t>} </a:t>
            </a:r>
            <a:r>
              <a:rPr lang="en-US" altLang="zh-CN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建立</a:t>
            </a:r>
            <a:r>
              <a:rPr lang="en-US" altLang="zh-CN">
                <a:solidFill>
                  <a:srgbClr val="008000"/>
                </a:solidFill>
              </a:rPr>
              <a:t>1</a:t>
            </a:r>
            <a:r>
              <a:rPr lang="zh-CN" altLang="en-US">
                <a:solidFill>
                  <a:srgbClr val="008000"/>
                </a:solidFill>
              </a:rPr>
              <a:t>个头结点，其数据域没赋值。</a:t>
            </a:r>
            <a:endParaRPr lang="en-US" altLang="zh-CN">
              <a:solidFill>
                <a:srgbClr val="008000"/>
              </a:solidFill>
            </a:endParaRPr>
          </a:p>
        </p:txBody>
      </p:sp>
      <p:sp>
        <p:nvSpPr>
          <p:cNvPr id="7066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1EEBDF3-7A44-44CB-9C4A-7454D6275655}" type="slidenum">
              <a:rPr lang="zh-CN" altLang="en-US" smtClean="0">
                <a:ea typeface="宋体" charset="-122"/>
              </a:rPr>
              <a:pPr/>
              <a:t>30</a:t>
            </a:fld>
            <a:endParaRPr lang="en-US" altLang="zh-CN">
              <a:ea typeface="宋体" charset="-122"/>
            </a:endParaRPr>
          </a:p>
        </p:txBody>
      </p:sp>
      <p:grpSp>
        <p:nvGrpSpPr>
          <p:cNvPr id="70661" name="Group 7"/>
          <p:cNvGrpSpPr>
            <a:grpSpLocks/>
          </p:cNvGrpSpPr>
          <p:nvPr/>
        </p:nvGrpSpPr>
        <p:grpSpPr bwMode="auto">
          <a:xfrm>
            <a:off x="5508625" y="1628775"/>
            <a:ext cx="2806700" cy="579438"/>
            <a:chOff x="2789" y="3067"/>
            <a:chExt cx="1768" cy="365"/>
          </a:xfrm>
        </p:grpSpPr>
        <p:sp>
          <p:nvSpPr>
            <p:cNvPr id="70662" name="Rectangle 4"/>
            <p:cNvSpPr>
              <a:spLocks noChangeArrowheads="1"/>
            </p:cNvSpPr>
            <p:nvPr/>
          </p:nvSpPr>
          <p:spPr bwMode="auto">
            <a:xfrm>
              <a:off x="3379" y="3113"/>
              <a:ext cx="589" cy="318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70663" name="Rectangle 5"/>
            <p:cNvSpPr>
              <a:spLocks noChangeArrowheads="1"/>
            </p:cNvSpPr>
            <p:nvPr/>
          </p:nvSpPr>
          <p:spPr bwMode="auto">
            <a:xfrm>
              <a:off x="3968" y="3113"/>
              <a:ext cx="589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ea typeface="华文新魏" pitchFamily="2" charset="-122"/>
                  <a:sym typeface="Symbol" pitchFamily="18" charset="2"/>
                </a:rPr>
                <a:t></a:t>
              </a:r>
            </a:p>
          </p:txBody>
        </p:sp>
        <p:sp>
          <p:nvSpPr>
            <p:cNvPr id="70664" name="Text Box 6"/>
            <p:cNvSpPr txBox="1">
              <a:spLocks noChangeArrowheads="1"/>
            </p:cNvSpPr>
            <p:nvPr/>
          </p:nvSpPr>
          <p:spPr bwMode="auto">
            <a:xfrm>
              <a:off x="2789" y="3067"/>
              <a:ext cx="673" cy="365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</a:rPr>
                <a:t>L</a:t>
              </a:r>
              <a:r>
                <a:rPr lang="en-US" altLang="zh-CN">
                  <a:solidFill>
                    <a:srgbClr val="008000"/>
                  </a:solidFill>
                  <a:latin typeface="Times New Roman" pitchFamily="18" charset="0"/>
                  <a:sym typeface="Wingdings" pitchFamily="2" charset="2"/>
                </a:rPr>
                <a:t></a:t>
              </a:r>
            </a:p>
          </p:txBody>
        </p:sp>
      </p:grp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dirty="0"/>
              <a:t>在链表</a:t>
            </a:r>
            <a:r>
              <a:rPr lang="en-US" altLang="zh-CN" dirty="0"/>
              <a:t>L</a:t>
            </a:r>
            <a:r>
              <a:rPr lang="zh-CN" altLang="en-US" dirty="0"/>
              <a:t>中插入</a:t>
            </a:r>
            <a:r>
              <a:rPr lang="en-US" altLang="zh-CN" dirty="0"/>
              <a:t>1</a:t>
            </a:r>
            <a:r>
              <a:rPr lang="zh-CN" altLang="en-US" dirty="0"/>
              <a:t>个数据元素</a:t>
            </a:r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8000"/>
                </a:solidFill>
                <a:sym typeface="Wingdings" pitchFamily="2" charset="2"/>
              </a:rPr>
              <a:t></a:t>
            </a:r>
            <a:r>
              <a:rPr lang="zh-CN" altLang="en-US"/>
              <a:t>算法思路</a:t>
            </a:r>
            <a:r>
              <a:rPr lang="en-US" altLang="zh-CN">
                <a:solidFill>
                  <a:srgbClr val="008000"/>
                </a:solidFill>
              </a:rPr>
              <a:t>(</a:t>
            </a:r>
            <a:r>
              <a:rPr lang="zh-CN" altLang="en-US">
                <a:solidFill>
                  <a:srgbClr val="008000"/>
                </a:solidFill>
              </a:rPr>
              <a:t>前插入法</a:t>
            </a:r>
            <a:r>
              <a:rPr lang="en-US" altLang="zh-CN">
                <a:solidFill>
                  <a:srgbClr val="008000"/>
                </a:solidFill>
              </a:rPr>
              <a:t>)</a:t>
            </a:r>
            <a:r>
              <a:rPr lang="zh-CN" altLang="en-US">
                <a:solidFill>
                  <a:srgbClr val="008000"/>
                </a:solidFill>
              </a:rPr>
              <a:t>：</a:t>
            </a:r>
          </a:p>
        </p:txBody>
      </p:sp>
      <p:sp>
        <p:nvSpPr>
          <p:cNvPr id="7168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D3BE20C-BCBD-41B6-AC25-04892C35B646}" type="slidenum">
              <a:rPr lang="zh-CN" altLang="en-US" smtClean="0">
                <a:ea typeface="宋体" charset="-122"/>
              </a:rPr>
              <a:pPr/>
              <a:t>31</a:t>
            </a:fld>
            <a:endParaRPr lang="en-US" altLang="zh-CN">
              <a:ea typeface="宋体" charset="-122"/>
            </a:endParaRPr>
          </a:p>
        </p:txBody>
      </p:sp>
      <p:grpSp>
        <p:nvGrpSpPr>
          <p:cNvPr id="71685" name="Group 4"/>
          <p:cNvGrpSpPr>
            <a:grpSpLocks/>
          </p:cNvGrpSpPr>
          <p:nvPr/>
        </p:nvGrpSpPr>
        <p:grpSpPr bwMode="auto">
          <a:xfrm>
            <a:off x="1116013" y="4452938"/>
            <a:ext cx="1584325" cy="647700"/>
            <a:chOff x="747" y="2886"/>
            <a:chExt cx="998" cy="408"/>
          </a:xfrm>
        </p:grpSpPr>
        <p:grpSp>
          <p:nvGrpSpPr>
            <p:cNvPr id="71716" name="Group 5"/>
            <p:cNvGrpSpPr>
              <a:grpSpLocks/>
            </p:cNvGrpSpPr>
            <p:nvPr/>
          </p:nvGrpSpPr>
          <p:grpSpPr bwMode="auto">
            <a:xfrm>
              <a:off x="1110" y="2886"/>
              <a:ext cx="635" cy="408"/>
              <a:chOff x="1474" y="3068"/>
              <a:chExt cx="726" cy="318"/>
            </a:xfrm>
          </p:grpSpPr>
          <p:sp>
            <p:nvSpPr>
              <p:cNvPr id="71718" name="Rectangle 6"/>
              <p:cNvSpPr>
                <a:spLocks noChangeArrowheads="1"/>
              </p:cNvSpPr>
              <p:nvPr/>
            </p:nvSpPr>
            <p:spPr bwMode="auto">
              <a:xfrm>
                <a:off x="1474" y="3068"/>
                <a:ext cx="453" cy="318"/>
              </a:xfrm>
              <a:prstGeom prst="rect">
                <a:avLst/>
              </a:prstGeom>
              <a:solidFill>
                <a:schemeClr val="bg2">
                  <a:alpha val="59999"/>
                </a:schemeClr>
              </a:solidFill>
              <a:ln w="6350" algn="ctr">
                <a:solidFill>
                  <a:schemeClr val="tx1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pPr algn="ctr"/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71719" name="Rectangle 7"/>
              <p:cNvSpPr>
                <a:spLocks noChangeArrowheads="1"/>
              </p:cNvSpPr>
              <p:nvPr/>
            </p:nvSpPr>
            <p:spPr bwMode="auto">
              <a:xfrm>
                <a:off x="1927" y="3068"/>
                <a:ext cx="273" cy="318"/>
              </a:xfrm>
              <a:prstGeom prst="rect">
                <a:avLst/>
              </a:prstGeom>
              <a:noFill/>
              <a:ln w="6350" algn="ctr">
                <a:solidFill>
                  <a:schemeClr val="tx1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pPr algn="ctr"/>
                <a:endParaRPr lang="en-US" altLang="zh-CN" sz="3200" b="1">
                  <a:ea typeface="华文新魏" pitchFamily="2" charset="-122"/>
                  <a:sym typeface="Symbol" pitchFamily="18" charset="2"/>
                </a:endParaRPr>
              </a:p>
            </p:txBody>
          </p:sp>
        </p:grpSp>
        <p:sp>
          <p:nvSpPr>
            <p:cNvPr id="71717" name="Text Box 8"/>
            <p:cNvSpPr txBox="1">
              <a:spLocks noChangeArrowheads="1"/>
            </p:cNvSpPr>
            <p:nvPr/>
          </p:nvSpPr>
          <p:spPr bwMode="auto">
            <a:xfrm>
              <a:off x="747" y="2955"/>
              <a:ext cx="408" cy="269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 type="none" w="sm" len="lg"/>
            </a:ln>
          </p:spPr>
          <p:txBody>
            <a:bodyPr lIns="0" tIns="0" rIns="0" bIns="0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</a:rPr>
                <a:t>L</a:t>
              </a:r>
              <a:r>
                <a:rPr lang="en-US" altLang="zh-CN" sz="2400" b="1">
                  <a:solidFill>
                    <a:srgbClr val="008000"/>
                  </a:solidFill>
                  <a:latin typeface="Times New Roman" pitchFamily="18" charset="0"/>
                  <a:sym typeface="Wingdings" pitchFamily="2" charset="2"/>
                </a:rPr>
                <a:t></a:t>
              </a:r>
            </a:p>
          </p:txBody>
        </p:sp>
      </p:grpSp>
      <p:sp>
        <p:nvSpPr>
          <p:cNvPr id="55314" name="Line 18"/>
          <p:cNvSpPr>
            <a:spLocks noChangeShapeType="1"/>
          </p:cNvSpPr>
          <p:nvPr/>
        </p:nvSpPr>
        <p:spPr bwMode="auto">
          <a:xfrm>
            <a:off x="2484438" y="4811713"/>
            <a:ext cx="576262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arrow" w="lg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1687" name="Group 28"/>
          <p:cNvGrpSpPr>
            <a:grpSpLocks/>
          </p:cNvGrpSpPr>
          <p:nvPr/>
        </p:nvGrpSpPr>
        <p:grpSpPr bwMode="auto">
          <a:xfrm>
            <a:off x="3060700" y="4451350"/>
            <a:ext cx="4826000" cy="647700"/>
            <a:chOff x="1928" y="3022"/>
            <a:chExt cx="3040" cy="408"/>
          </a:xfrm>
        </p:grpSpPr>
        <p:grpSp>
          <p:nvGrpSpPr>
            <p:cNvPr id="71703" name="Group 9"/>
            <p:cNvGrpSpPr>
              <a:grpSpLocks/>
            </p:cNvGrpSpPr>
            <p:nvPr/>
          </p:nvGrpSpPr>
          <p:grpSpPr bwMode="auto">
            <a:xfrm>
              <a:off x="1928" y="3022"/>
              <a:ext cx="635" cy="408"/>
              <a:chOff x="1474" y="3068"/>
              <a:chExt cx="726" cy="318"/>
            </a:xfrm>
          </p:grpSpPr>
          <p:sp>
            <p:nvSpPr>
              <p:cNvPr id="71714" name="Rectangle 10"/>
              <p:cNvSpPr>
                <a:spLocks noChangeArrowheads="1"/>
              </p:cNvSpPr>
              <p:nvPr/>
            </p:nvSpPr>
            <p:spPr bwMode="auto">
              <a:xfrm>
                <a:off x="1474" y="3068"/>
                <a:ext cx="453" cy="318"/>
              </a:xfrm>
              <a:prstGeom prst="rect">
                <a:avLst/>
              </a:prstGeom>
              <a:noFill/>
              <a:ln w="6350" algn="ctr">
                <a:solidFill>
                  <a:schemeClr val="tx1"/>
                </a:solidFill>
                <a:miter lim="800000"/>
                <a:headEnd/>
                <a:tailEnd type="none" w="sm" len="lg"/>
              </a:ln>
            </p:spPr>
            <p:txBody>
              <a:bodyPr wrap="none" tIns="0" bIns="0" anchor="ctr" anchorCtr="1"/>
              <a:lstStyle/>
              <a:p>
                <a:pPr algn="ctr"/>
                <a:r>
                  <a:rPr lang="en-US" altLang="zh-CN" sz="2800" b="1">
                    <a:latin typeface="Times New Roman" pitchFamily="18" charset="0"/>
                  </a:rPr>
                  <a:t>a</a:t>
                </a:r>
                <a:r>
                  <a:rPr lang="en-US" altLang="zh-CN" sz="2800" b="1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71715" name="Rectangle 11"/>
              <p:cNvSpPr>
                <a:spLocks noChangeArrowheads="1"/>
              </p:cNvSpPr>
              <p:nvPr/>
            </p:nvSpPr>
            <p:spPr bwMode="auto">
              <a:xfrm>
                <a:off x="1927" y="3068"/>
                <a:ext cx="273" cy="318"/>
              </a:xfrm>
              <a:prstGeom prst="rect">
                <a:avLst/>
              </a:prstGeom>
              <a:noFill/>
              <a:ln w="6350" algn="ctr">
                <a:solidFill>
                  <a:schemeClr val="tx1"/>
                </a:solidFill>
                <a:miter lim="800000"/>
                <a:headEnd/>
                <a:tailEnd type="none" w="sm" len="lg"/>
              </a:ln>
            </p:spPr>
            <p:txBody>
              <a:bodyPr wrap="none" tIns="0" bIns="0" anchor="ctr" anchorCtr="1"/>
              <a:lstStyle/>
              <a:p>
                <a:pPr algn="ctr"/>
                <a:endParaRPr lang="en-US" altLang="zh-CN" sz="3200" b="1">
                  <a:ea typeface="华文新魏" pitchFamily="2" charset="-122"/>
                  <a:sym typeface="Symbol" pitchFamily="18" charset="2"/>
                </a:endParaRPr>
              </a:p>
            </p:txBody>
          </p:sp>
        </p:grpSp>
        <p:grpSp>
          <p:nvGrpSpPr>
            <p:cNvPr id="71704" name="Group 12"/>
            <p:cNvGrpSpPr>
              <a:grpSpLocks/>
            </p:cNvGrpSpPr>
            <p:nvPr/>
          </p:nvGrpSpPr>
          <p:grpSpPr bwMode="auto">
            <a:xfrm>
              <a:off x="2790" y="3022"/>
              <a:ext cx="635" cy="408"/>
              <a:chOff x="1474" y="3068"/>
              <a:chExt cx="726" cy="318"/>
            </a:xfrm>
          </p:grpSpPr>
          <p:sp>
            <p:nvSpPr>
              <p:cNvPr id="71712" name="Rectangle 13"/>
              <p:cNvSpPr>
                <a:spLocks noChangeArrowheads="1"/>
              </p:cNvSpPr>
              <p:nvPr/>
            </p:nvSpPr>
            <p:spPr bwMode="auto">
              <a:xfrm>
                <a:off x="1474" y="3068"/>
                <a:ext cx="453" cy="318"/>
              </a:xfrm>
              <a:prstGeom prst="rect">
                <a:avLst/>
              </a:prstGeom>
              <a:noFill/>
              <a:ln w="6350" algn="ctr">
                <a:solidFill>
                  <a:schemeClr val="tx1"/>
                </a:solidFill>
                <a:miter lim="800000"/>
                <a:headEnd/>
                <a:tailEnd type="none" w="sm" len="lg"/>
              </a:ln>
            </p:spPr>
            <p:txBody>
              <a:bodyPr wrap="none" tIns="0" bIns="0" anchor="ctr" anchorCtr="1"/>
              <a:lstStyle/>
              <a:p>
                <a:pPr algn="ctr"/>
                <a:r>
                  <a:rPr lang="en-US" altLang="zh-CN" sz="2800" b="1">
                    <a:latin typeface="Times New Roman" pitchFamily="18" charset="0"/>
                  </a:rPr>
                  <a:t>a</a:t>
                </a:r>
                <a:r>
                  <a:rPr lang="en-US" altLang="zh-CN" sz="2800" b="1" baseline="-25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71713" name="Rectangle 14"/>
              <p:cNvSpPr>
                <a:spLocks noChangeArrowheads="1"/>
              </p:cNvSpPr>
              <p:nvPr/>
            </p:nvSpPr>
            <p:spPr bwMode="auto">
              <a:xfrm>
                <a:off x="1927" y="3068"/>
                <a:ext cx="273" cy="318"/>
              </a:xfrm>
              <a:prstGeom prst="rect">
                <a:avLst/>
              </a:prstGeom>
              <a:noFill/>
              <a:ln w="6350" algn="ctr">
                <a:solidFill>
                  <a:schemeClr val="tx1"/>
                </a:solidFill>
                <a:miter lim="800000"/>
                <a:headEnd/>
                <a:tailEnd type="none" w="sm" len="lg"/>
              </a:ln>
            </p:spPr>
            <p:txBody>
              <a:bodyPr wrap="none" tIns="0" bIns="0" anchor="ctr" anchorCtr="1"/>
              <a:lstStyle/>
              <a:p>
                <a:pPr algn="ctr"/>
                <a:endParaRPr lang="en-US" altLang="zh-CN" sz="3200" b="1">
                  <a:ea typeface="华文新魏" pitchFamily="2" charset="-122"/>
                  <a:sym typeface="Symbol" pitchFamily="18" charset="2"/>
                </a:endParaRPr>
              </a:p>
            </p:txBody>
          </p:sp>
        </p:grpSp>
        <p:grpSp>
          <p:nvGrpSpPr>
            <p:cNvPr id="71705" name="Group 15"/>
            <p:cNvGrpSpPr>
              <a:grpSpLocks/>
            </p:cNvGrpSpPr>
            <p:nvPr/>
          </p:nvGrpSpPr>
          <p:grpSpPr bwMode="auto">
            <a:xfrm>
              <a:off x="4333" y="3022"/>
              <a:ext cx="635" cy="408"/>
              <a:chOff x="1474" y="3068"/>
              <a:chExt cx="726" cy="318"/>
            </a:xfrm>
          </p:grpSpPr>
          <p:sp>
            <p:nvSpPr>
              <p:cNvPr id="71710" name="Rectangle 16"/>
              <p:cNvSpPr>
                <a:spLocks noChangeArrowheads="1"/>
              </p:cNvSpPr>
              <p:nvPr/>
            </p:nvSpPr>
            <p:spPr bwMode="auto">
              <a:xfrm>
                <a:off x="1474" y="3068"/>
                <a:ext cx="453" cy="318"/>
              </a:xfrm>
              <a:prstGeom prst="rect">
                <a:avLst/>
              </a:prstGeom>
              <a:noFill/>
              <a:ln w="6350" algn="ctr">
                <a:solidFill>
                  <a:schemeClr val="tx1"/>
                </a:solidFill>
                <a:miter lim="800000"/>
                <a:headEnd/>
                <a:tailEnd type="none" w="sm" len="lg"/>
              </a:ln>
            </p:spPr>
            <p:txBody>
              <a:bodyPr wrap="none" tIns="0" bIns="0" anchor="ctr" anchorCtr="1"/>
              <a:lstStyle/>
              <a:p>
                <a:pPr algn="ctr"/>
                <a:r>
                  <a:rPr lang="en-US" altLang="zh-CN" sz="2800" b="1">
                    <a:latin typeface="Times New Roman" pitchFamily="18" charset="0"/>
                  </a:rPr>
                  <a:t>a</a:t>
                </a:r>
                <a:r>
                  <a:rPr lang="en-US" altLang="zh-CN" sz="2800" b="1" baseline="-25000"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71711" name="Rectangle 17"/>
              <p:cNvSpPr>
                <a:spLocks noChangeArrowheads="1"/>
              </p:cNvSpPr>
              <p:nvPr/>
            </p:nvSpPr>
            <p:spPr bwMode="auto">
              <a:xfrm>
                <a:off x="1927" y="3068"/>
                <a:ext cx="273" cy="318"/>
              </a:xfrm>
              <a:prstGeom prst="rect">
                <a:avLst/>
              </a:prstGeom>
              <a:noFill/>
              <a:ln w="6350" algn="ctr">
                <a:solidFill>
                  <a:schemeClr val="tx1"/>
                </a:solidFill>
                <a:miter lim="800000"/>
                <a:headEnd/>
                <a:tailEnd type="none" w="sm" len="lg"/>
              </a:ln>
            </p:spPr>
            <p:txBody>
              <a:bodyPr wrap="none" tIns="0" bIns="0" anchor="ctr" anchorCtr="1"/>
              <a:lstStyle/>
              <a:p>
                <a:pPr algn="ctr"/>
                <a:r>
                  <a:rPr lang="en-US" altLang="zh-CN" sz="3200" b="1">
                    <a:latin typeface="Times New Roman" pitchFamily="18" charset="0"/>
                    <a:sym typeface="Symbol" pitchFamily="18" charset="2"/>
                  </a:rPr>
                  <a:t></a:t>
                </a:r>
              </a:p>
            </p:txBody>
          </p:sp>
        </p:grpSp>
        <p:sp>
          <p:nvSpPr>
            <p:cNvPr id="71706" name="Line 19"/>
            <p:cNvSpPr>
              <a:spLocks noChangeShapeType="1"/>
            </p:cNvSpPr>
            <p:nvPr/>
          </p:nvSpPr>
          <p:spPr bwMode="auto">
            <a:xfrm>
              <a:off x="2427" y="3249"/>
              <a:ext cx="363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oval" w="med" len="med"/>
              <a:tailEnd type="arrow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7" name="Line 20"/>
            <p:cNvSpPr>
              <a:spLocks noChangeShapeType="1"/>
            </p:cNvSpPr>
            <p:nvPr/>
          </p:nvSpPr>
          <p:spPr bwMode="auto">
            <a:xfrm>
              <a:off x="3289" y="3249"/>
              <a:ext cx="363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oval" w="med" len="med"/>
              <a:tailEnd type="arrow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8" name="Line 21"/>
            <p:cNvSpPr>
              <a:spLocks noChangeShapeType="1"/>
            </p:cNvSpPr>
            <p:nvPr/>
          </p:nvSpPr>
          <p:spPr bwMode="auto">
            <a:xfrm>
              <a:off x="3970" y="3249"/>
              <a:ext cx="363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oval" w="med" len="med"/>
              <a:tailEnd type="arrow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9" name="Text Box 23"/>
            <p:cNvSpPr txBox="1">
              <a:spLocks noChangeArrowheads="1"/>
            </p:cNvSpPr>
            <p:nvPr/>
          </p:nvSpPr>
          <p:spPr bwMode="auto">
            <a:xfrm>
              <a:off x="3668" y="3023"/>
              <a:ext cx="227" cy="307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 type="none" w="sm" len="lg"/>
            </a:ln>
          </p:spPr>
          <p:txBody>
            <a:bodyPr lIns="0" tIns="0" rIns="0" bIns="0" anchor="ctr" anchorCtr="1">
              <a:spAutoFit/>
            </a:bodyPr>
            <a:lstStyle/>
            <a:p>
              <a:pPr algn="ctr"/>
              <a:r>
                <a:rPr lang="en-US" altLang="zh-CN" sz="3200" b="1">
                  <a:sym typeface="Symbol" pitchFamily="18" charset="2"/>
                </a:rPr>
                <a:t>…</a:t>
              </a:r>
              <a:endParaRPr lang="zh-CN" altLang="en-US" sz="3200" b="1">
                <a:sym typeface="Symbol" pitchFamily="18" charset="2"/>
              </a:endParaRPr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2411413" y="3371850"/>
            <a:ext cx="1008062" cy="647700"/>
            <a:chOff x="1474" y="3068"/>
            <a:chExt cx="726" cy="318"/>
          </a:xfrm>
        </p:grpSpPr>
        <p:sp>
          <p:nvSpPr>
            <p:cNvPr id="71701" name="Rectangle 26"/>
            <p:cNvSpPr>
              <a:spLocks noChangeArrowheads="1"/>
            </p:cNvSpPr>
            <p:nvPr/>
          </p:nvSpPr>
          <p:spPr bwMode="auto">
            <a:xfrm>
              <a:off x="1474" y="3068"/>
              <a:ext cx="45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endParaRPr lang="en-US" altLang="zh-CN" sz="2800" b="1" baseline="-25000">
                <a:latin typeface="Times New Roman" pitchFamily="18" charset="0"/>
              </a:endParaRPr>
            </a:p>
          </p:txBody>
        </p:sp>
        <p:sp>
          <p:nvSpPr>
            <p:cNvPr id="71702" name="Rectangle 27"/>
            <p:cNvSpPr>
              <a:spLocks noChangeArrowheads="1"/>
            </p:cNvSpPr>
            <p:nvPr/>
          </p:nvSpPr>
          <p:spPr bwMode="auto">
            <a:xfrm>
              <a:off x="1927" y="3068"/>
              <a:ext cx="27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endParaRPr lang="en-US" altLang="zh-CN" sz="3200" b="1">
                <a:ea typeface="华文新魏" pitchFamily="2" charset="-122"/>
                <a:sym typeface="Symbol" pitchFamily="18" charset="2"/>
              </a:endParaRPr>
            </a:p>
          </p:txBody>
        </p:sp>
      </p:grpSp>
      <p:sp>
        <p:nvSpPr>
          <p:cNvPr id="55325" name="Text Box 29"/>
          <p:cNvSpPr txBox="1">
            <a:spLocks noChangeArrowheads="1"/>
          </p:cNvSpPr>
          <p:nvPr/>
        </p:nvSpPr>
        <p:spPr bwMode="auto">
          <a:xfrm>
            <a:off x="2555875" y="3443288"/>
            <a:ext cx="360363" cy="487362"/>
          </a:xfrm>
          <a:prstGeom prst="rect">
            <a:avLst/>
          </a:prstGeom>
          <a:noFill/>
          <a:ln w="6350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e</a:t>
            </a:r>
            <a:endParaRPr lang="zh-CN" altLang="en-US" sz="32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55326" name="Line 30"/>
          <p:cNvSpPr>
            <a:spLocks noChangeShapeType="1"/>
          </p:cNvSpPr>
          <p:nvPr/>
        </p:nvSpPr>
        <p:spPr bwMode="auto">
          <a:xfrm>
            <a:off x="3278188" y="3730625"/>
            <a:ext cx="4318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27" name="Line 31"/>
          <p:cNvSpPr>
            <a:spLocks noChangeShapeType="1"/>
          </p:cNvSpPr>
          <p:nvPr/>
        </p:nvSpPr>
        <p:spPr bwMode="auto">
          <a:xfrm>
            <a:off x="3700463" y="3717925"/>
            <a:ext cx="0" cy="50482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28" name="Line 32"/>
          <p:cNvSpPr>
            <a:spLocks noChangeShapeType="1"/>
          </p:cNvSpPr>
          <p:nvPr/>
        </p:nvSpPr>
        <p:spPr bwMode="auto">
          <a:xfrm flipH="1">
            <a:off x="2900363" y="4235450"/>
            <a:ext cx="817562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29" name="Line 33"/>
          <p:cNvSpPr>
            <a:spLocks noChangeShapeType="1"/>
          </p:cNvSpPr>
          <p:nvPr/>
        </p:nvSpPr>
        <p:spPr bwMode="auto">
          <a:xfrm>
            <a:off x="2917825" y="4235450"/>
            <a:ext cx="0" cy="431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30" name="Line 34"/>
          <p:cNvSpPr>
            <a:spLocks noChangeShapeType="1"/>
          </p:cNvSpPr>
          <p:nvPr/>
        </p:nvSpPr>
        <p:spPr bwMode="auto">
          <a:xfrm>
            <a:off x="2905125" y="4654550"/>
            <a:ext cx="179388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lg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31" name="Line 35"/>
          <p:cNvSpPr>
            <a:spLocks noChangeShapeType="1"/>
          </p:cNvSpPr>
          <p:nvPr/>
        </p:nvSpPr>
        <p:spPr bwMode="auto">
          <a:xfrm>
            <a:off x="2484438" y="4824413"/>
            <a:ext cx="32385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32" name="Line 36"/>
          <p:cNvSpPr>
            <a:spLocks noChangeShapeType="1"/>
          </p:cNvSpPr>
          <p:nvPr/>
        </p:nvSpPr>
        <p:spPr bwMode="auto">
          <a:xfrm>
            <a:off x="2805113" y="4222750"/>
            <a:ext cx="0" cy="611188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33" name="Line 37"/>
          <p:cNvSpPr>
            <a:spLocks noChangeShapeType="1"/>
          </p:cNvSpPr>
          <p:nvPr/>
        </p:nvSpPr>
        <p:spPr bwMode="auto">
          <a:xfrm flipH="1">
            <a:off x="2149475" y="4235450"/>
            <a:ext cx="665163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34" name="Line 38"/>
          <p:cNvSpPr>
            <a:spLocks noChangeShapeType="1"/>
          </p:cNvSpPr>
          <p:nvPr/>
        </p:nvSpPr>
        <p:spPr bwMode="auto">
          <a:xfrm>
            <a:off x="2162175" y="3717925"/>
            <a:ext cx="0" cy="522288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35" name="Line 39"/>
          <p:cNvSpPr>
            <a:spLocks noChangeShapeType="1"/>
          </p:cNvSpPr>
          <p:nvPr/>
        </p:nvSpPr>
        <p:spPr bwMode="auto">
          <a:xfrm>
            <a:off x="2149475" y="3730625"/>
            <a:ext cx="269875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lg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36" name="Text Box 40"/>
          <p:cNvSpPr txBox="1">
            <a:spLocks noChangeArrowheads="1"/>
          </p:cNvSpPr>
          <p:nvPr/>
        </p:nvSpPr>
        <p:spPr bwMode="auto">
          <a:xfrm>
            <a:off x="2339975" y="2852738"/>
            <a:ext cx="288925" cy="519112"/>
          </a:xfrm>
          <a:prstGeom prst="rect">
            <a:avLst/>
          </a:prstGeom>
          <a:noFill/>
          <a:ln w="6350" algn="ctr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3333FF"/>
                </a:solidFill>
                <a:latin typeface="Times New Roman" pitchFamily="18" charset="0"/>
              </a:rPr>
              <a:t>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5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5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5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55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0" dur="1000"/>
                                        <p:tgtEl>
                                          <p:spTgt spid="55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5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5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1000"/>
                                        <p:tgtEl>
                                          <p:spTgt spid="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5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5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4" grpId="0" animBg="1"/>
      <p:bldP spid="55325" grpId="0"/>
      <p:bldP spid="55326" grpId="0" animBg="1"/>
      <p:bldP spid="55327" grpId="0" animBg="1"/>
      <p:bldP spid="55328" grpId="0" animBg="1"/>
      <p:bldP spid="55329" grpId="0" animBg="1"/>
      <p:bldP spid="55330" grpId="0" animBg="1"/>
      <p:bldP spid="55331" grpId="0" animBg="1"/>
      <p:bldP spid="55332" grpId="0" animBg="1"/>
      <p:bldP spid="55333" grpId="0" animBg="1"/>
      <p:bldP spid="55334" grpId="0" animBg="1"/>
      <p:bldP spid="55335" grpId="0" animBg="1"/>
      <p:bldP spid="553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在链表</a:t>
            </a:r>
            <a:r>
              <a:rPr lang="en-US" altLang="zh-CN"/>
              <a:t>L</a:t>
            </a:r>
            <a:r>
              <a:rPr lang="zh-CN" altLang="en-US"/>
              <a:t>中插入</a:t>
            </a:r>
            <a:r>
              <a:rPr lang="en-US" altLang="zh-CN"/>
              <a:t>1</a:t>
            </a:r>
            <a:r>
              <a:rPr lang="zh-CN" altLang="en-US"/>
              <a:t>个数据元素</a:t>
            </a:r>
            <a:r>
              <a:rPr lang="en-US" altLang="zh-CN"/>
              <a:t>e</a:t>
            </a:r>
            <a:endParaRPr lang="zh-CN" alt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/>
              <a:t>InsertList (LinkList &amp;L, Type e)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/>
              <a:t>{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/>
              <a:t>	p=(LinkList)  malloc(</a:t>
            </a:r>
            <a:r>
              <a:rPr lang="en-US" altLang="zh-CN">
                <a:solidFill>
                  <a:srgbClr val="3333FF"/>
                </a:solidFill>
              </a:rPr>
              <a:t>sizeof</a:t>
            </a:r>
            <a:r>
              <a:rPr lang="en-US" altLang="zh-CN"/>
              <a:t>(Node)); 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/>
              <a:t>	p−&gt;data = e</a:t>
            </a:r>
            <a:r>
              <a:rPr lang="zh-CN" altLang="en-US"/>
              <a:t>；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/>
              <a:t>	p−&gt;next = L−&gt;next</a:t>
            </a:r>
            <a:r>
              <a:rPr lang="zh-CN" altLang="en-US"/>
              <a:t>；</a:t>
            </a:r>
            <a:endParaRPr lang="zh-CN" altLang="en-US">
              <a:solidFill>
                <a:srgbClr val="008000"/>
              </a:solidFill>
            </a:endParaRP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/>
              <a:t>	</a:t>
            </a:r>
            <a:r>
              <a:rPr lang="en-US" altLang="zh-CN"/>
              <a:t>L−&gt;next = p</a:t>
            </a:r>
            <a:r>
              <a:rPr lang="zh-CN" altLang="en-US"/>
              <a:t>；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/>
              <a:t>} </a:t>
            </a:r>
            <a:r>
              <a:rPr lang="en-US" altLang="zh-CN">
                <a:solidFill>
                  <a:srgbClr val="008000"/>
                </a:solidFill>
              </a:rPr>
              <a:t>// InsertList</a:t>
            </a:r>
          </a:p>
        </p:txBody>
      </p:sp>
      <p:sp>
        <p:nvSpPr>
          <p:cNvPr id="7270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1E2C91F-78E8-4A89-B3DB-1F40C62FFC96}" type="slidenum">
              <a:rPr lang="zh-CN" altLang="en-US" smtClean="0">
                <a:ea typeface="宋体" charset="-122"/>
              </a:rPr>
              <a:pPr/>
              <a:t>32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在链表</a:t>
            </a:r>
            <a:r>
              <a:rPr lang="en-US" altLang="zh-CN"/>
              <a:t>L</a:t>
            </a:r>
            <a:r>
              <a:rPr lang="zh-CN" altLang="en-US"/>
              <a:t>中输入</a:t>
            </a:r>
            <a:r>
              <a:rPr lang="en-US" altLang="zh-CN"/>
              <a:t>n</a:t>
            </a:r>
            <a:r>
              <a:rPr lang="zh-CN" altLang="en-US"/>
              <a:t>个数据元素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marL="363538" indent="-363538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8000"/>
                </a:solidFill>
                <a:sym typeface="Wingdings" pitchFamily="2" charset="2"/>
              </a:rPr>
              <a:t></a:t>
            </a:r>
            <a:r>
              <a:rPr lang="zh-CN" altLang="en-US"/>
              <a:t>建立一个带头结点的、能够输入</a:t>
            </a:r>
            <a:r>
              <a:rPr lang="en-US" altLang="zh-CN"/>
              <a:t>n</a:t>
            </a:r>
            <a:r>
              <a:rPr lang="zh-CN" altLang="en-US"/>
              <a:t>个数据元素的链表</a:t>
            </a:r>
            <a:r>
              <a:rPr lang="en-US" altLang="zh-CN"/>
              <a:t>L</a:t>
            </a:r>
            <a:r>
              <a:rPr lang="zh-CN" altLang="en-US"/>
              <a:t>。</a:t>
            </a:r>
          </a:p>
          <a:p>
            <a:pPr marL="363538" indent="-363538" eaLnBrk="1" hangingPunct="1">
              <a:lnSpc>
                <a:spcPct val="20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996600"/>
                </a:solidFill>
              </a:rPr>
              <a:t>	</a:t>
            </a:r>
            <a:r>
              <a:rPr lang="zh-CN" altLang="en-US">
                <a:solidFill>
                  <a:srgbClr val="C00000"/>
                </a:solidFill>
              </a:rPr>
              <a:t>算法思路</a:t>
            </a:r>
            <a:r>
              <a:rPr lang="en-US" altLang="zh-CN">
                <a:solidFill>
                  <a:srgbClr val="008000"/>
                </a:solidFill>
              </a:rPr>
              <a:t>(</a:t>
            </a:r>
            <a:r>
              <a:rPr lang="zh-CN" altLang="en-US">
                <a:solidFill>
                  <a:srgbClr val="008000"/>
                </a:solidFill>
              </a:rPr>
              <a:t>尾插入法</a:t>
            </a:r>
            <a:r>
              <a:rPr lang="en-US" altLang="zh-CN">
                <a:solidFill>
                  <a:srgbClr val="008000"/>
                </a:solidFill>
              </a:rPr>
              <a:t>)</a:t>
            </a:r>
            <a:r>
              <a:rPr lang="zh-CN" altLang="en-US">
                <a:solidFill>
                  <a:srgbClr val="008000"/>
                </a:solidFill>
              </a:rPr>
              <a:t>：</a:t>
            </a:r>
          </a:p>
          <a:p>
            <a:pPr marL="363538" indent="-363538" eaLnBrk="1" hangingPunct="1">
              <a:lnSpc>
                <a:spcPct val="140000"/>
              </a:lnSpc>
              <a:buFont typeface="Wingdings" pitchFamily="2" charset="2"/>
              <a:buNone/>
            </a:pPr>
            <a:endParaRPr lang="en-US" altLang="zh-CN"/>
          </a:p>
        </p:txBody>
      </p:sp>
      <p:sp>
        <p:nvSpPr>
          <p:cNvPr id="7373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47B961B-58A4-4241-A53C-930553B0C1FD}" type="slidenum">
              <a:rPr lang="zh-CN" altLang="en-US" smtClean="0">
                <a:ea typeface="宋体" charset="-122"/>
              </a:rPr>
              <a:pPr/>
              <a:t>33</a:t>
            </a:fld>
            <a:endParaRPr lang="en-US" altLang="zh-CN">
              <a:ea typeface="宋体" charset="-122"/>
            </a:endParaRPr>
          </a:p>
        </p:txBody>
      </p: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1185863" y="4581525"/>
            <a:ext cx="1584325" cy="647700"/>
            <a:chOff x="747" y="2886"/>
            <a:chExt cx="998" cy="408"/>
          </a:xfrm>
        </p:grpSpPr>
        <p:grpSp>
          <p:nvGrpSpPr>
            <p:cNvPr id="73750" name="Group 74"/>
            <p:cNvGrpSpPr>
              <a:grpSpLocks/>
            </p:cNvGrpSpPr>
            <p:nvPr/>
          </p:nvGrpSpPr>
          <p:grpSpPr bwMode="auto">
            <a:xfrm>
              <a:off x="1110" y="2886"/>
              <a:ext cx="635" cy="408"/>
              <a:chOff x="1474" y="3068"/>
              <a:chExt cx="726" cy="318"/>
            </a:xfrm>
          </p:grpSpPr>
          <p:sp>
            <p:nvSpPr>
              <p:cNvPr id="73752" name="Rectangle 71"/>
              <p:cNvSpPr>
                <a:spLocks noChangeArrowheads="1"/>
              </p:cNvSpPr>
              <p:nvPr/>
            </p:nvSpPr>
            <p:spPr bwMode="auto">
              <a:xfrm>
                <a:off x="1474" y="3068"/>
                <a:ext cx="453" cy="318"/>
              </a:xfrm>
              <a:prstGeom prst="rect">
                <a:avLst/>
              </a:prstGeom>
              <a:solidFill>
                <a:schemeClr val="bg2">
                  <a:alpha val="59999"/>
                </a:schemeClr>
              </a:solidFill>
              <a:ln w="6350" algn="ctr">
                <a:solidFill>
                  <a:schemeClr val="tx1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pPr algn="ctr"/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73753" name="Rectangle 72"/>
              <p:cNvSpPr>
                <a:spLocks noChangeArrowheads="1"/>
              </p:cNvSpPr>
              <p:nvPr/>
            </p:nvSpPr>
            <p:spPr bwMode="auto">
              <a:xfrm>
                <a:off x="1927" y="3068"/>
                <a:ext cx="273" cy="318"/>
              </a:xfrm>
              <a:prstGeom prst="rect">
                <a:avLst/>
              </a:prstGeom>
              <a:noFill/>
              <a:ln w="6350" algn="ctr">
                <a:solidFill>
                  <a:schemeClr val="tx1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pPr algn="ctr"/>
                <a:endParaRPr lang="en-US" altLang="zh-CN" sz="3200" b="1">
                  <a:ea typeface="华文新魏" pitchFamily="2" charset="-122"/>
                  <a:sym typeface="Symbol" pitchFamily="18" charset="2"/>
                </a:endParaRPr>
              </a:p>
            </p:txBody>
          </p:sp>
        </p:grpSp>
        <p:sp>
          <p:nvSpPr>
            <p:cNvPr id="73751" name="Text Box 73"/>
            <p:cNvSpPr txBox="1">
              <a:spLocks noChangeArrowheads="1"/>
            </p:cNvSpPr>
            <p:nvPr/>
          </p:nvSpPr>
          <p:spPr bwMode="auto">
            <a:xfrm>
              <a:off x="747" y="2955"/>
              <a:ext cx="408" cy="269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 type="none" w="sm" len="lg"/>
            </a:ln>
          </p:spPr>
          <p:txBody>
            <a:bodyPr lIns="0" tIns="0" rIns="0" bIns="0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</a:rPr>
                <a:t>L</a:t>
              </a:r>
              <a:r>
                <a:rPr lang="en-US" altLang="zh-CN" sz="2400" b="1">
                  <a:solidFill>
                    <a:srgbClr val="008000"/>
                  </a:solidFill>
                  <a:latin typeface="Times New Roman" pitchFamily="18" charset="0"/>
                  <a:sym typeface="Wingdings" pitchFamily="2" charset="2"/>
                </a:rPr>
                <a:t></a:t>
              </a:r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3130550" y="4579938"/>
            <a:ext cx="1008063" cy="647700"/>
            <a:chOff x="1474" y="3068"/>
            <a:chExt cx="726" cy="318"/>
          </a:xfrm>
        </p:grpSpPr>
        <p:sp>
          <p:nvSpPr>
            <p:cNvPr id="73748" name="Rectangle 76"/>
            <p:cNvSpPr>
              <a:spLocks noChangeArrowheads="1"/>
            </p:cNvSpPr>
            <p:nvPr/>
          </p:nvSpPr>
          <p:spPr bwMode="auto">
            <a:xfrm>
              <a:off x="1474" y="3068"/>
              <a:ext cx="45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a</a:t>
              </a:r>
              <a:r>
                <a:rPr lang="en-US" altLang="zh-CN" sz="2800" b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3749" name="Rectangle 77"/>
            <p:cNvSpPr>
              <a:spLocks noChangeArrowheads="1"/>
            </p:cNvSpPr>
            <p:nvPr/>
          </p:nvSpPr>
          <p:spPr bwMode="auto">
            <a:xfrm>
              <a:off x="1927" y="3068"/>
              <a:ext cx="27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endParaRPr lang="en-US" altLang="zh-CN" sz="3200" b="1">
                <a:ea typeface="华文新魏" pitchFamily="2" charset="-122"/>
                <a:sym typeface="Symbol" pitchFamily="18" charset="2"/>
              </a:endParaRPr>
            </a:p>
          </p:txBody>
        </p:sp>
      </p:grp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4498975" y="4579938"/>
            <a:ext cx="1008063" cy="647700"/>
            <a:chOff x="1474" y="3068"/>
            <a:chExt cx="726" cy="318"/>
          </a:xfrm>
        </p:grpSpPr>
        <p:sp>
          <p:nvSpPr>
            <p:cNvPr id="73746" name="Rectangle 79"/>
            <p:cNvSpPr>
              <a:spLocks noChangeArrowheads="1"/>
            </p:cNvSpPr>
            <p:nvPr/>
          </p:nvSpPr>
          <p:spPr bwMode="auto">
            <a:xfrm>
              <a:off x="1474" y="3068"/>
              <a:ext cx="45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a</a:t>
              </a:r>
              <a:r>
                <a:rPr lang="en-US" altLang="zh-CN" sz="2800" b="1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3747" name="Rectangle 80"/>
            <p:cNvSpPr>
              <a:spLocks noChangeArrowheads="1"/>
            </p:cNvSpPr>
            <p:nvPr/>
          </p:nvSpPr>
          <p:spPr bwMode="auto">
            <a:xfrm>
              <a:off x="1927" y="3068"/>
              <a:ext cx="27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endParaRPr lang="en-US" altLang="zh-CN" sz="3200" b="1">
                <a:ea typeface="华文新魏" pitchFamily="2" charset="-122"/>
                <a:sym typeface="Symbol" pitchFamily="18" charset="2"/>
              </a:endParaRPr>
            </a:p>
          </p:txBody>
        </p: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6948488" y="4579938"/>
            <a:ext cx="1008062" cy="647700"/>
            <a:chOff x="1474" y="3068"/>
            <a:chExt cx="726" cy="318"/>
          </a:xfrm>
        </p:grpSpPr>
        <p:sp>
          <p:nvSpPr>
            <p:cNvPr id="73744" name="Rectangle 82"/>
            <p:cNvSpPr>
              <a:spLocks noChangeArrowheads="1"/>
            </p:cNvSpPr>
            <p:nvPr/>
          </p:nvSpPr>
          <p:spPr bwMode="auto">
            <a:xfrm>
              <a:off x="1474" y="3068"/>
              <a:ext cx="45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a</a:t>
              </a:r>
              <a:r>
                <a:rPr lang="en-US" altLang="zh-CN" sz="2800" b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3745" name="Rectangle 83"/>
            <p:cNvSpPr>
              <a:spLocks noChangeArrowheads="1"/>
            </p:cNvSpPr>
            <p:nvPr/>
          </p:nvSpPr>
          <p:spPr bwMode="auto">
            <a:xfrm>
              <a:off x="1927" y="3068"/>
              <a:ext cx="27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endParaRPr lang="en-US" altLang="zh-CN" sz="3200" b="1">
                <a:ea typeface="华文新魏" pitchFamily="2" charset="-122"/>
                <a:sym typeface="Symbol" pitchFamily="18" charset="2"/>
              </a:endParaRPr>
            </a:p>
          </p:txBody>
        </p:sp>
      </p:grpSp>
      <p:sp>
        <p:nvSpPr>
          <p:cNvPr id="46164" name="Line 84"/>
          <p:cNvSpPr>
            <a:spLocks noChangeShapeType="1"/>
          </p:cNvSpPr>
          <p:nvPr/>
        </p:nvSpPr>
        <p:spPr bwMode="auto">
          <a:xfrm>
            <a:off x="2554288" y="4940300"/>
            <a:ext cx="576262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arrow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65" name="Line 85"/>
          <p:cNvSpPr>
            <a:spLocks noChangeShapeType="1"/>
          </p:cNvSpPr>
          <p:nvPr/>
        </p:nvSpPr>
        <p:spPr bwMode="auto">
          <a:xfrm>
            <a:off x="3922713" y="4940300"/>
            <a:ext cx="576262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arrow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66" name="Line 86"/>
          <p:cNvSpPr>
            <a:spLocks noChangeShapeType="1"/>
          </p:cNvSpPr>
          <p:nvPr/>
        </p:nvSpPr>
        <p:spPr bwMode="auto">
          <a:xfrm>
            <a:off x="5291138" y="4940300"/>
            <a:ext cx="576262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arrow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67" name="Line 87"/>
          <p:cNvSpPr>
            <a:spLocks noChangeShapeType="1"/>
          </p:cNvSpPr>
          <p:nvPr/>
        </p:nvSpPr>
        <p:spPr bwMode="auto">
          <a:xfrm>
            <a:off x="6372225" y="4940300"/>
            <a:ext cx="576263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arrow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70" name="Text Box 90"/>
          <p:cNvSpPr txBox="1">
            <a:spLocks noChangeArrowheads="1"/>
          </p:cNvSpPr>
          <p:nvPr/>
        </p:nvSpPr>
        <p:spPr bwMode="auto">
          <a:xfrm>
            <a:off x="7596188" y="4670425"/>
            <a:ext cx="360362" cy="487363"/>
          </a:xfrm>
          <a:prstGeom prst="rect">
            <a:avLst/>
          </a:prstGeom>
          <a:noFill/>
          <a:ln w="6350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zh-CN" sz="3200" b="1">
                <a:sym typeface="Symbol" pitchFamily="18" charset="2"/>
              </a:rPr>
              <a:t></a:t>
            </a:r>
            <a:endParaRPr lang="zh-CN" altLang="en-US" sz="3200" b="1">
              <a:sym typeface="Symbol" pitchFamily="18" charset="2"/>
            </a:endParaRPr>
          </a:p>
        </p:txBody>
      </p:sp>
      <p:sp>
        <p:nvSpPr>
          <p:cNvPr id="46172" name="Text Box 92"/>
          <p:cNvSpPr txBox="1">
            <a:spLocks noChangeArrowheads="1"/>
          </p:cNvSpPr>
          <p:nvPr/>
        </p:nvSpPr>
        <p:spPr bwMode="auto">
          <a:xfrm>
            <a:off x="5892800" y="4581525"/>
            <a:ext cx="360363" cy="487363"/>
          </a:xfrm>
          <a:prstGeom prst="rect">
            <a:avLst/>
          </a:prstGeom>
          <a:noFill/>
          <a:ln w="6350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zh-CN" sz="3200" b="1">
                <a:sym typeface="Symbol" pitchFamily="18" charset="2"/>
              </a:rPr>
              <a:t>…</a:t>
            </a:r>
            <a:endParaRPr lang="zh-CN" altLang="en-US" sz="3200" b="1">
              <a:sym typeface="Symbol" pitchFamily="18" charset="2"/>
            </a:endParaRPr>
          </a:p>
        </p:txBody>
      </p:sp>
      <p:sp>
        <p:nvSpPr>
          <p:cNvPr id="46173" name="Text Box 93"/>
          <p:cNvSpPr txBox="1">
            <a:spLocks noChangeArrowheads="1"/>
          </p:cNvSpPr>
          <p:nvPr/>
        </p:nvSpPr>
        <p:spPr bwMode="auto">
          <a:xfrm>
            <a:off x="2411413" y="4652963"/>
            <a:ext cx="360362" cy="487362"/>
          </a:xfrm>
          <a:prstGeom prst="rect">
            <a:avLst/>
          </a:prstGeom>
          <a:noFill/>
          <a:ln w="6350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zh-CN" sz="3200" b="1">
                <a:solidFill>
                  <a:srgbClr val="008000"/>
                </a:solidFill>
                <a:sym typeface="Symbol" pitchFamily="18" charset="2"/>
              </a:rPr>
              <a:t></a:t>
            </a:r>
            <a:endParaRPr lang="zh-CN" altLang="en-US" sz="3200" b="1">
              <a:solidFill>
                <a:srgbClr val="008000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4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64" grpId="0" animBg="1"/>
      <p:bldP spid="46165" grpId="0" animBg="1"/>
      <p:bldP spid="46166" grpId="0" animBg="1"/>
      <p:bldP spid="46167" grpId="0" animBg="1"/>
      <p:bldP spid="46170" grpId="0"/>
      <p:bldP spid="46172" grpId="0"/>
      <p:bldP spid="46173" grpId="0"/>
      <p:bldP spid="46173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在链表</a:t>
            </a:r>
            <a:r>
              <a:rPr lang="en-US" altLang="zh-CN"/>
              <a:t>L</a:t>
            </a:r>
            <a:r>
              <a:rPr lang="zh-CN" altLang="en-US"/>
              <a:t>中输入</a:t>
            </a:r>
            <a:r>
              <a:rPr lang="en-US" altLang="zh-CN"/>
              <a:t>n</a:t>
            </a:r>
            <a:r>
              <a:rPr lang="zh-CN" altLang="en-US"/>
              <a:t>个数据元素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1000124" y="1600200"/>
            <a:ext cx="7388299" cy="4525963"/>
          </a:xfrm>
        </p:spPr>
        <p:txBody>
          <a:bodyPr/>
          <a:lstStyle/>
          <a:p>
            <a:pPr marL="185738" indent="-185738"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latin typeface="楷体" pitchFamily="49" charset="-122"/>
              </a:rPr>
              <a:t>①</a:t>
            </a:r>
            <a:r>
              <a:rPr lang="zh-CN" altLang="en-US" dirty="0">
                <a:latin typeface="楷体" pitchFamily="49" charset="-122"/>
              </a:rPr>
              <a:t>构造头结点</a:t>
            </a:r>
            <a:r>
              <a:rPr lang="en-US" altLang="zh-CN" dirty="0">
                <a:latin typeface="楷体" pitchFamily="49" charset="-122"/>
              </a:rPr>
              <a:t>L</a:t>
            </a:r>
            <a:r>
              <a:rPr lang="zh-CN" altLang="en-US" dirty="0">
                <a:latin typeface="楷体" pitchFamily="49" charset="-122"/>
              </a:rPr>
              <a:t>，取</a:t>
            </a:r>
            <a:r>
              <a:rPr lang="en-US" altLang="zh-CN" dirty="0">
                <a:solidFill>
                  <a:srgbClr val="FF0000"/>
                </a:solidFill>
                <a:latin typeface="楷体" pitchFamily="49" charset="-122"/>
              </a:rPr>
              <a:t>q</a:t>
            </a:r>
            <a:r>
              <a:rPr lang="en-US" altLang="zh-CN" dirty="0">
                <a:latin typeface="楷体" pitchFamily="49" charset="-122"/>
              </a:rPr>
              <a:t>=L;  </a:t>
            </a: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楷体" pitchFamily="49" charset="-122"/>
              </a:rPr>
              <a:t>新结点链入位置</a:t>
            </a:r>
            <a:endParaRPr lang="zh-CN" altLang="en-US" dirty="0">
              <a:latin typeface="楷体" pitchFamily="49" charset="-122"/>
            </a:endParaRPr>
          </a:p>
          <a:p>
            <a:pPr marL="185738" indent="-185738"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dirty="0">
                <a:latin typeface="楷体" pitchFamily="49" charset="-122"/>
              </a:rPr>
              <a:t>	②</a:t>
            </a:r>
            <a:r>
              <a:rPr lang="zh-CN" altLang="en-US" dirty="0">
                <a:latin typeface="楷体" pitchFamily="49" charset="-122"/>
              </a:rPr>
              <a:t>产生</a:t>
            </a:r>
            <a:r>
              <a:rPr lang="en-US" altLang="zh-CN" dirty="0">
                <a:latin typeface="楷体" pitchFamily="49" charset="-122"/>
              </a:rPr>
              <a:t>1</a:t>
            </a:r>
            <a:r>
              <a:rPr lang="zh-CN" altLang="en-US" dirty="0">
                <a:latin typeface="楷体" pitchFamily="49" charset="-122"/>
              </a:rPr>
              <a:t>个结点</a:t>
            </a:r>
            <a:r>
              <a:rPr lang="en-US" altLang="zh-CN" dirty="0">
                <a:solidFill>
                  <a:srgbClr val="FF0000"/>
                </a:solidFill>
                <a:latin typeface="楷体" pitchFamily="49" charset="-122"/>
              </a:rPr>
              <a:t>p</a:t>
            </a:r>
            <a:r>
              <a:rPr lang="en-US" altLang="zh-CN" dirty="0">
                <a:latin typeface="楷体" pitchFamily="49" charset="-122"/>
              </a:rPr>
              <a:t>;</a:t>
            </a:r>
          </a:p>
          <a:p>
            <a:pPr marL="185738" indent="-185738" eaLnBrk="1" hangingPunct="1">
              <a:lnSpc>
                <a:spcPct val="135000"/>
              </a:lnSpc>
              <a:buNone/>
            </a:pPr>
            <a:r>
              <a:rPr lang="zh-CN" altLang="en-US" dirty="0">
                <a:latin typeface="楷体" pitchFamily="49" charset="-122"/>
              </a:rPr>
              <a:t>	</a:t>
            </a:r>
            <a:r>
              <a:rPr lang="en-US" altLang="zh-CN" dirty="0">
                <a:latin typeface="楷体" pitchFamily="49" charset="-122"/>
              </a:rPr>
              <a:t>③</a:t>
            </a:r>
            <a:r>
              <a:rPr lang="zh-CN" altLang="en-US" dirty="0">
                <a:latin typeface="楷体" pitchFamily="49" charset="-122"/>
              </a:rPr>
              <a:t>输入</a:t>
            </a:r>
            <a:r>
              <a:rPr lang="en-US" altLang="zh-CN" dirty="0">
                <a:latin typeface="楷体" pitchFamily="49" charset="-122"/>
              </a:rPr>
              <a:t>p−&gt;data</a:t>
            </a:r>
            <a:r>
              <a:rPr lang="zh-CN" altLang="en-US" dirty="0">
                <a:latin typeface="楷体" pitchFamily="49" charset="-122"/>
              </a:rPr>
              <a:t>的值</a:t>
            </a:r>
            <a:r>
              <a:rPr lang="en-US" altLang="zh-CN" dirty="0">
                <a:latin typeface="楷体" pitchFamily="49" charset="-122"/>
              </a:rPr>
              <a:t>;</a:t>
            </a:r>
            <a:endParaRPr lang="zh-CN" altLang="en-US" dirty="0">
              <a:latin typeface="楷体" pitchFamily="49" charset="-122"/>
            </a:endParaRPr>
          </a:p>
          <a:p>
            <a:pPr marL="185738" indent="-185738" eaLnBrk="1" hangingPunct="1">
              <a:lnSpc>
                <a:spcPct val="135000"/>
              </a:lnSpc>
              <a:buNone/>
            </a:pPr>
            <a:r>
              <a:rPr lang="en-US" altLang="zh-CN" dirty="0">
                <a:latin typeface="楷体" pitchFamily="49" charset="-122"/>
              </a:rPr>
              <a:t>	</a:t>
            </a:r>
            <a:r>
              <a:rPr lang="zh-CN" altLang="en-US" dirty="0">
                <a:latin typeface="楷体" pitchFamily="49" charset="-122"/>
              </a:rPr>
              <a:t>④将结点</a:t>
            </a:r>
            <a:r>
              <a:rPr lang="en-US" altLang="zh-CN" dirty="0">
                <a:latin typeface="楷体" pitchFamily="49" charset="-122"/>
              </a:rPr>
              <a:t>p</a:t>
            </a:r>
            <a:r>
              <a:rPr lang="zh-CN" altLang="en-US" dirty="0">
                <a:latin typeface="楷体" pitchFamily="49" charset="-122"/>
              </a:rPr>
              <a:t>链入</a:t>
            </a:r>
            <a:r>
              <a:rPr lang="en-US" altLang="zh-CN" dirty="0">
                <a:latin typeface="楷体" pitchFamily="49" charset="-122"/>
              </a:rPr>
              <a:t>L:  q−&gt;next=p;</a:t>
            </a:r>
          </a:p>
          <a:p>
            <a:pPr marL="185738" indent="-185738"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dirty="0">
                <a:latin typeface="楷体" pitchFamily="49" charset="-122"/>
              </a:rPr>
              <a:t>	⑤取</a:t>
            </a:r>
            <a:r>
              <a:rPr lang="en-US" altLang="zh-CN" dirty="0">
                <a:latin typeface="楷体" pitchFamily="49" charset="-122"/>
              </a:rPr>
              <a:t>q=p;  </a:t>
            </a: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楷体" pitchFamily="49" charset="-122"/>
              </a:rPr>
              <a:t>变更新结点的链入位置</a:t>
            </a:r>
          </a:p>
          <a:p>
            <a:pPr marL="185738" indent="-185738"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dirty="0">
                <a:latin typeface="楷体" pitchFamily="49" charset="-122"/>
              </a:rPr>
              <a:t>	⑥重复执行</a:t>
            </a:r>
            <a:r>
              <a:rPr lang="en-US" altLang="zh-CN" dirty="0">
                <a:latin typeface="楷体" pitchFamily="49" charset="-122"/>
              </a:rPr>
              <a:t>②</a:t>
            </a:r>
            <a:r>
              <a:rPr lang="zh-CN" altLang="en-US" dirty="0">
                <a:latin typeface="楷体" pitchFamily="49" charset="-122"/>
              </a:rPr>
              <a:t>至⑤，直到需要的次数</a:t>
            </a:r>
            <a:r>
              <a:rPr lang="en-US" altLang="zh-CN" dirty="0">
                <a:latin typeface="楷体" pitchFamily="49" charset="-122"/>
              </a:rPr>
              <a:t>n;</a:t>
            </a:r>
          </a:p>
          <a:p>
            <a:pPr marL="185738" indent="-185738"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dirty="0">
                <a:latin typeface="楷体" pitchFamily="49" charset="-122"/>
              </a:rPr>
              <a:t>	⑦置链尾指针</a:t>
            </a:r>
            <a:r>
              <a:rPr lang="en-US" altLang="zh-CN" dirty="0">
                <a:latin typeface="楷体" pitchFamily="49" charset="-122"/>
              </a:rPr>
              <a:t>p−&gt;next=NULL;   </a:t>
            </a: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楷体" pitchFamily="49" charset="-122"/>
              </a:rPr>
              <a:t>算法结束</a:t>
            </a:r>
          </a:p>
        </p:txBody>
      </p:sp>
      <p:sp>
        <p:nvSpPr>
          <p:cNvPr id="7475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B23D783-272B-4E0D-983F-95422315B1FC}" type="slidenum">
              <a:rPr lang="zh-CN" altLang="en-US" smtClean="0">
                <a:ea typeface="宋体" charset="-122"/>
              </a:rPr>
              <a:pPr/>
              <a:t>34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输出链表</a:t>
            </a:r>
            <a:r>
              <a:rPr lang="en-US" altLang="zh-CN"/>
              <a:t>L</a:t>
            </a:r>
            <a:r>
              <a:rPr lang="zh-CN" altLang="en-US"/>
              <a:t>中的所有数据元素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 err="1"/>
              <a:t>PrintList</a:t>
            </a:r>
            <a:r>
              <a:rPr lang="en-US" altLang="zh-CN" dirty="0"/>
              <a:t>(</a:t>
            </a:r>
            <a:r>
              <a:rPr lang="en-US" altLang="zh-CN" dirty="0" err="1"/>
              <a:t>LinkList</a:t>
            </a:r>
            <a:r>
              <a:rPr lang="en-US" altLang="zh-CN" dirty="0"/>
              <a:t> L)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{	p=L−&gt;next</a:t>
            </a:r>
            <a:r>
              <a:rPr lang="zh-CN" altLang="en-US" dirty="0"/>
              <a:t>；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跳过头结点</a:t>
            </a:r>
            <a:endParaRPr lang="en-US" altLang="zh-CN" dirty="0">
              <a:solidFill>
                <a:srgbClr val="008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while(p)</a:t>
            </a:r>
            <a:endParaRPr lang="zh-CN" altLang="en-US" dirty="0">
              <a:solidFill>
                <a:srgbClr val="008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{	</a:t>
            </a:r>
            <a:r>
              <a:rPr lang="en-US" altLang="zh-CN" dirty="0" err="1">
                <a:solidFill>
                  <a:srgbClr val="3333FF"/>
                </a:solidFill>
              </a:rPr>
              <a:t>printf</a:t>
            </a:r>
            <a:r>
              <a:rPr lang="en-US" altLang="zh-CN" dirty="0">
                <a:solidFill>
                  <a:srgbClr val="3333FF"/>
                </a:solidFill>
              </a:rPr>
              <a:t>(p−&gt;data);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		p=p−&gt;next;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	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}</a:t>
            </a:r>
            <a:r>
              <a:rPr lang="en-US" altLang="zh-CN" dirty="0">
                <a:solidFill>
                  <a:srgbClr val="008000"/>
                </a:solidFill>
              </a:rPr>
              <a:t> // </a:t>
            </a:r>
            <a:r>
              <a:rPr lang="en-US" altLang="zh-CN" dirty="0" err="1">
                <a:solidFill>
                  <a:srgbClr val="008000"/>
                </a:solidFill>
              </a:rPr>
              <a:t>PrintList</a:t>
            </a:r>
            <a:r>
              <a:rPr lang="zh-CN" altLang="en-US" dirty="0">
                <a:solidFill>
                  <a:srgbClr val="008000"/>
                </a:solidFill>
              </a:rPr>
              <a:t>，时间复杂度为</a:t>
            </a:r>
            <a:r>
              <a:rPr lang="en-US" altLang="zh-CN" dirty="0">
                <a:solidFill>
                  <a:srgbClr val="008000"/>
                </a:solidFill>
              </a:rPr>
              <a:t>O(n)</a:t>
            </a:r>
          </a:p>
        </p:txBody>
      </p:sp>
      <p:sp>
        <p:nvSpPr>
          <p:cNvPr id="7578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DD6A22E-D6A4-4112-853A-C3197D5C710A}" type="slidenum">
              <a:rPr lang="zh-CN" altLang="en-US" smtClean="0">
                <a:ea typeface="宋体" charset="-122"/>
              </a:rPr>
              <a:pPr/>
              <a:t>35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删除链表</a:t>
            </a:r>
            <a:r>
              <a:rPr lang="en-US" altLang="zh-CN"/>
              <a:t>L</a:t>
            </a:r>
            <a:r>
              <a:rPr lang="zh-CN" altLang="en-US"/>
              <a:t>中的第</a:t>
            </a:r>
            <a:r>
              <a:rPr lang="en-US" altLang="zh-CN"/>
              <a:t>i</a:t>
            </a:r>
            <a:r>
              <a:rPr lang="zh-CN" altLang="en-US"/>
              <a:t>个结点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marL="357188" indent="-357188"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8000"/>
                </a:solidFill>
                <a:sym typeface="Wingdings" pitchFamily="2" charset="2"/>
              </a:rPr>
              <a:t></a:t>
            </a:r>
            <a:r>
              <a:rPr lang="zh-CN" altLang="en-US">
                <a:solidFill>
                  <a:srgbClr val="C00000"/>
                </a:solidFill>
              </a:rPr>
              <a:t>算法思路</a:t>
            </a:r>
            <a:r>
              <a:rPr lang="zh-CN" altLang="en-US"/>
              <a:t>：先找到第</a:t>
            </a:r>
            <a:r>
              <a:rPr lang="en-US" altLang="zh-CN"/>
              <a:t>i</a:t>
            </a:r>
            <a:r>
              <a:rPr lang="zh-CN" altLang="en-US"/>
              <a:t>个结点</a:t>
            </a:r>
            <a:r>
              <a:rPr lang="en-US" altLang="zh-CN"/>
              <a:t>p</a:t>
            </a:r>
            <a:r>
              <a:rPr lang="zh-CN" altLang="en-US"/>
              <a:t>，再将结点</a:t>
            </a:r>
            <a:r>
              <a:rPr lang="en-US" altLang="zh-CN"/>
              <a:t>p+1</a:t>
            </a:r>
            <a:r>
              <a:rPr lang="zh-CN" altLang="en-US"/>
              <a:t>的指针填入结点</a:t>
            </a:r>
            <a:r>
              <a:rPr lang="en-US" altLang="zh-CN"/>
              <a:t>p-1</a:t>
            </a:r>
            <a:r>
              <a:rPr lang="zh-CN" altLang="en-US"/>
              <a:t>的指针域。</a:t>
            </a:r>
            <a:endParaRPr lang="en-US" altLang="zh-CN"/>
          </a:p>
          <a:p>
            <a:pPr marL="357188" indent="-357188" eaLnBrk="1" hangingPunct="1">
              <a:lnSpc>
                <a:spcPct val="120000"/>
              </a:lnSpc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7680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02D9C15-2BD2-42B8-9CE2-DA854058217C}" type="slidenum">
              <a:rPr lang="zh-CN" altLang="en-US" smtClean="0">
                <a:ea typeface="宋体" charset="-122"/>
              </a:rPr>
              <a:pPr/>
              <a:t>36</a:t>
            </a:fld>
            <a:endParaRPr lang="en-US" altLang="zh-CN">
              <a:ea typeface="宋体" charset="-122"/>
            </a:endParaRPr>
          </a:p>
        </p:txBody>
      </p:sp>
      <p:grpSp>
        <p:nvGrpSpPr>
          <p:cNvPr id="76805" name="Group 59"/>
          <p:cNvGrpSpPr>
            <a:grpSpLocks/>
          </p:cNvGrpSpPr>
          <p:nvPr/>
        </p:nvGrpSpPr>
        <p:grpSpPr bwMode="auto">
          <a:xfrm>
            <a:off x="1042988" y="4724400"/>
            <a:ext cx="3673475" cy="649288"/>
            <a:chOff x="657" y="3066"/>
            <a:chExt cx="2314" cy="409"/>
          </a:xfrm>
        </p:grpSpPr>
        <p:grpSp>
          <p:nvGrpSpPr>
            <p:cNvPr id="76830" name="Group 5"/>
            <p:cNvGrpSpPr>
              <a:grpSpLocks/>
            </p:cNvGrpSpPr>
            <p:nvPr/>
          </p:nvGrpSpPr>
          <p:grpSpPr bwMode="auto">
            <a:xfrm>
              <a:off x="1045" y="3067"/>
              <a:ext cx="361" cy="408"/>
              <a:chOff x="1474" y="3068"/>
              <a:chExt cx="726" cy="318"/>
            </a:xfrm>
          </p:grpSpPr>
          <p:sp>
            <p:nvSpPr>
              <p:cNvPr id="76842" name="Rectangle 6"/>
              <p:cNvSpPr>
                <a:spLocks noChangeArrowheads="1"/>
              </p:cNvSpPr>
              <p:nvPr/>
            </p:nvSpPr>
            <p:spPr bwMode="auto">
              <a:xfrm>
                <a:off x="1474" y="3068"/>
                <a:ext cx="453" cy="318"/>
              </a:xfrm>
              <a:prstGeom prst="rect">
                <a:avLst/>
              </a:prstGeom>
              <a:solidFill>
                <a:schemeClr val="bg2">
                  <a:alpha val="59999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pPr algn="ctr"/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76843" name="Rectangle 7"/>
              <p:cNvSpPr>
                <a:spLocks noChangeArrowheads="1"/>
              </p:cNvSpPr>
              <p:nvPr/>
            </p:nvSpPr>
            <p:spPr bwMode="auto">
              <a:xfrm>
                <a:off x="1927" y="3068"/>
                <a:ext cx="273" cy="318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pPr algn="ctr"/>
                <a:endParaRPr lang="en-US" altLang="zh-CN" sz="3200" b="1">
                  <a:ea typeface="华文新魏" pitchFamily="2" charset="-122"/>
                  <a:sym typeface="Symbol" pitchFamily="18" charset="2"/>
                </a:endParaRPr>
              </a:p>
            </p:txBody>
          </p:sp>
        </p:grpSp>
        <p:sp>
          <p:nvSpPr>
            <p:cNvPr id="76831" name="Text Box 8"/>
            <p:cNvSpPr txBox="1">
              <a:spLocks noChangeArrowheads="1"/>
            </p:cNvSpPr>
            <p:nvPr/>
          </p:nvSpPr>
          <p:spPr bwMode="auto">
            <a:xfrm>
              <a:off x="657" y="3136"/>
              <a:ext cx="414" cy="269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 type="none" w="sm" len="lg"/>
            </a:ln>
          </p:spPr>
          <p:txBody>
            <a:bodyPr lIns="0" tIns="0" rIns="0" bIns="0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</a:rPr>
                <a:t>L</a:t>
              </a:r>
              <a:r>
                <a:rPr lang="en-US" altLang="zh-CN" sz="2400" b="1">
                  <a:solidFill>
                    <a:srgbClr val="008000"/>
                  </a:solidFill>
                  <a:latin typeface="Times New Roman" pitchFamily="18" charset="0"/>
                  <a:sym typeface="Wingdings" pitchFamily="2" charset="2"/>
                </a:rPr>
                <a:t></a:t>
              </a:r>
            </a:p>
          </p:txBody>
        </p:sp>
        <p:sp>
          <p:nvSpPr>
            <p:cNvPr id="76832" name="Line 18"/>
            <p:cNvSpPr>
              <a:spLocks noChangeShapeType="1"/>
            </p:cNvSpPr>
            <p:nvPr/>
          </p:nvSpPr>
          <p:spPr bwMode="auto">
            <a:xfrm>
              <a:off x="1338" y="3293"/>
              <a:ext cx="206" cy="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oval" w="med" len="med"/>
              <a:tailEnd type="arrow" w="lg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6833" name="Group 9"/>
            <p:cNvGrpSpPr>
              <a:grpSpLocks/>
            </p:cNvGrpSpPr>
            <p:nvPr/>
          </p:nvGrpSpPr>
          <p:grpSpPr bwMode="auto">
            <a:xfrm>
              <a:off x="1535" y="3066"/>
              <a:ext cx="361" cy="408"/>
              <a:chOff x="1474" y="3068"/>
              <a:chExt cx="726" cy="318"/>
            </a:xfrm>
          </p:grpSpPr>
          <p:sp>
            <p:nvSpPr>
              <p:cNvPr id="76840" name="Rectangle 10"/>
              <p:cNvSpPr>
                <a:spLocks noChangeArrowheads="1"/>
              </p:cNvSpPr>
              <p:nvPr/>
            </p:nvSpPr>
            <p:spPr bwMode="auto">
              <a:xfrm>
                <a:off x="1474" y="3068"/>
                <a:ext cx="453" cy="318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sm" len="lg"/>
              </a:ln>
            </p:spPr>
            <p:txBody>
              <a:bodyPr wrap="none" tIns="0" bIns="0" anchor="ctr" anchorCtr="1"/>
              <a:lstStyle/>
              <a:p>
                <a:pPr algn="ctr"/>
                <a:r>
                  <a:rPr lang="en-US" altLang="zh-CN" sz="2800" b="1">
                    <a:latin typeface="Times New Roman" pitchFamily="18" charset="0"/>
                  </a:rPr>
                  <a:t>a</a:t>
                </a:r>
                <a:r>
                  <a:rPr lang="en-US" altLang="zh-CN" sz="2800" b="1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76841" name="Rectangle 11"/>
              <p:cNvSpPr>
                <a:spLocks noChangeArrowheads="1"/>
              </p:cNvSpPr>
              <p:nvPr/>
            </p:nvSpPr>
            <p:spPr bwMode="auto">
              <a:xfrm>
                <a:off x="1927" y="3068"/>
                <a:ext cx="273" cy="318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sm" len="lg"/>
              </a:ln>
            </p:spPr>
            <p:txBody>
              <a:bodyPr wrap="none" tIns="0" bIns="0" anchor="ctr" anchorCtr="1"/>
              <a:lstStyle/>
              <a:p>
                <a:pPr algn="ctr"/>
                <a:endParaRPr lang="en-US" altLang="zh-CN" sz="3200" b="1">
                  <a:ea typeface="华文新魏" pitchFamily="2" charset="-122"/>
                  <a:sym typeface="Symbol" pitchFamily="18" charset="2"/>
                </a:endParaRPr>
              </a:p>
            </p:txBody>
          </p:sp>
        </p:grpSp>
        <p:grpSp>
          <p:nvGrpSpPr>
            <p:cNvPr id="76834" name="Group 12"/>
            <p:cNvGrpSpPr>
              <a:grpSpLocks/>
            </p:cNvGrpSpPr>
            <p:nvPr/>
          </p:nvGrpSpPr>
          <p:grpSpPr bwMode="auto">
            <a:xfrm>
              <a:off x="2482" y="3066"/>
              <a:ext cx="489" cy="408"/>
              <a:chOff x="1474" y="3068"/>
              <a:chExt cx="726" cy="318"/>
            </a:xfrm>
          </p:grpSpPr>
          <p:sp>
            <p:nvSpPr>
              <p:cNvPr id="76838" name="Rectangle 13"/>
              <p:cNvSpPr>
                <a:spLocks noChangeArrowheads="1"/>
              </p:cNvSpPr>
              <p:nvPr/>
            </p:nvSpPr>
            <p:spPr bwMode="auto">
              <a:xfrm>
                <a:off x="1474" y="3068"/>
                <a:ext cx="453" cy="318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sm" len="lg"/>
              </a:ln>
            </p:spPr>
            <p:txBody>
              <a:bodyPr wrap="none" tIns="0" bIns="0" anchor="ctr" anchorCtr="1"/>
              <a:lstStyle/>
              <a:p>
                <a:pPr algn="ctr"/>
                <a:r>
                  <a:rPr lang="en-US" altLang="zh-CN" sz="2800" b="1">
                    <a:latin typeface="Times New Roman" pitchFamily="18" charset="0"/>
                  </a:rPr>
                  <a:t>a</a:t>
                </a:r>
                <a:r>
                  <a:rPr lang="en-US" altLang="zh-CN" sz="2800" b="1" baseline="-25000">
                    <a:latin typeface="Times New Roman" pitchFamily="18" charset="0"/>
                  </a:rPr>
                  <a:t>i-1</a:t>
                </a:r>
              </a:p>
            </p:txBody>
          </p:sp>
          <p:sp>
            <p:nvSpPr>
              <p:cNvPr id="76839" name="Rectangle 14"/>
              <p:cNvSpPr>
                <a:spLocks noChangeArrowheads="1"/>
              </p:cNvSpPr>
              <p:nvPr/>
            </p:nvSpPr>
            <p:spPr bwMode="auto">
              <a:xfrm>
                <a:off x="1927" y="3068"/>
                <a:ext cx="273" cy="318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sm" len="lg"/>
              </a:ln>
            </p:spPr>
            <p:txBody>
              <a:bodyPr wrap="none" tIns="0" bIns="0" anchor="ctr" anchorCtr="1"/>
              <a:lstStyle/>
              <a:p>
                <a:pPr algn="ctr"/>
                <a:endParaRPr lang="en-US" altLang="zh-CN" sz="3200" b="1">
                  <a:ea typeface="华文新魏" pitchFamily="2" charset="-122"/>
                  <a:sym typeface="Symbol" pitchFamily="18" charset="2"/>
                </a:endParaRPr>
              </a:p>
            </p:txBody>
          </p:sp>
        </p:grpSp>
        <p:sp>
          <p:nvSpPr>
            <p:cNvPr id="76835" name="Line 19"/>
            <p:cNvSpPr>
              <a:spLocks noChangeShapeType="1"/>
            </p:cNvSpPr>
            <p:nvPr/>
          </p:nvSpPr>
          <p:spPr bwMode="auto">
            <a:xfrm>
              <a:off x="2290" y="3293"/>
              <a:ext cx="206" cy="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oval" w="med" len="med"/>
              <a:tailEnd type="arrow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36" name="Line 20"/>
            <p:cNvSpPr>
              <a:spLocks noChangeShapeType="1"/>
            </p:cNvSpPr>
            <p:nvPr/>
          </p:nvSpPr>
          <p:spPr bwMode="auto">
            <a:xfrm>
              <a:off x="1837" y="3293"/>
              <a:ext cx="206" cy="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oval" w="med" len="med"/>
              <a:tailEnd type="arrow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37" name="Text Box 23"/>
            <p:cNvSpPr txBox="1">
              <a:spLocks noChangeArrowheads="1"/>
            </p:cNvSpPr>
            <p:nvPr/>
          </p:nvSpPr>
          <p:spPr bwMode="auto">
            <a:xfrm>
              <a:off x="2018" y="3067"/>
              <a:ext cx="272" cy="307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 type="none" w="sm" len="lg"/>
            </a:ln>
          </p:spPr>
          <p:txBody>
            <a:bodyPr lIns="0" tIns="0" rIns="0" bIns="0" anchor="ctr" anchorCtr="1">
              <a:spAutoFit/>
            </a:bodyPr>
            <a:lstStyle/>
            <a:p>
              <a:pPr algn="ctr"/>
              <a:r>
                <a:rPr lang="en-US" altLang="zh-CN" sz="3200" b="1">
                  <a:sym typeface="Symbol" pitchFamily="18" charset="2"/>
                </a:rPr>
                <a:t>…</a:t>
              </a:r>
              <a:endParaRPr lang="zh-CN" altLang="en-US" sz="3200" b="1">
                <a:sym typeface="Symbol" pitchFamily="18" charset="2"/>
              </a:endParaRPr>
            </a:p>
          </p:txBody>
        </p:sp>
      </p:grpSp>
      <p:sp>
        <p:nvSpPr>
          <p:cNvPr id="55314" name="Line 18"/>
          <p:cNvSpPr>
            <a:spLocks noChangeShapeType="1"/>
          </p:cNvSpPr>
          <p:nvPr/>
        </p:nvSpPr>
        <p:spPr bwMode="auto">
          <a:xfrm>
            <a:off x="4622800" y="5084763"/>
            <a:ext cx="327025" cy="158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oval" w="med" len="med"/>
            <a:tailEnd type="arrow" w="lg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4935538" y="4724400"/>
            <a:ext cx="573087" cy="647700"/>
            <a:chOff x="1474" y="3068"/>
            <a:chExt cx="726" cy="318"/>
          </a:xfrm>
        </p:grpSpPr>
        <p:sp>
          <p:nvSpPr>
            <p:cNvPr id="76828" name="Rectangle 10"/>
            <p:cNvSpPr>
              <a:spLocks noChangeArrowheads="1"/>
            </p:cNvSpPr>
            <p:nvPr/>
          </p:nvSpPr>
          <p:spPr bwMode="auto">
            <a:xfrm>
              <a:off x="1474" y="3068"/>
              <a:ext cx="453" cy="318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a</a:t>
              </a:r>
              <a:r>
                <a:rPr lang="en-US" altLang="zh-CN" sz="2800" b="1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76829" name="Rectangle 11"/>
            <p:cNvSpPr>
              <a:spLocks noChangeArrowheads="1"/>
            </p:cNvSpPr>
            <p:nvPr/>
          </p:nvSpPr>
          <p:spPr bwMode="auto">
            <a:xfrm>
              <a:off x="1927" y="3068"/>
              <a:ext cx="273" cy="318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endParaRPr lang="en-US" altLang="zh-CN" sz="3200" b="1">
                <a:ea typeface="华文新魏" pitchFamily="2" charset="-122"/>
                <a:sym typeface="Symbol" pitchFamily="18" charset="2"/>
              </a:endParaRPr>
            </a:p>
          </p:txBody>
        </p:sp>
      </p:grpSp>
      <p:sp>
        <p:nvSpPr>
          <p:cNvPr id="103472" name="Line 19"/>
          <p:cNvSpPr>
            <a:spLocks noChangeShapeType="1"/>
          </p:cNvSpPr>
          <p:nvPr/>
        </p:nvSpPr>
        <p:spPr bwMode="auto">
          <a:xfrm>
            <a:off x="5435600" y="5084763"/>
            <a:ext cx="327025" cy="158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oval" w="med" len="med"/>
            <a:tailEnd type="arrow" w="lg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6809" name="Group 60"/>
          <p:cNvGrpSpPr>
            <a:grpSpLocks/>
          </p:cNvGrpSpPr>
          <p:nvPr/>
        </p:nvGrpSpPr>
        <p:grpSpPr bwMode="auto">
          <a:xfrm>
            <a:off x="5753100" y="4724400"/>
            <a:ext cx="2347913" cy="647700"/>
            <a:chOff x="3624" y="3066"/>
            <a:chExt cx="1479" cy="408"/>
          </a:xfrm>
        </p:grpSpPr>
        <p:grpSp>
          <p:nvGrpSpPr>
            <p:cNvPr id="76819" name="Group 15"/>
            <p:cNvGrpSpPr>
              <a:grpSpLocks/>
            </p:cNvGrpSpPr>
            <p:nvPr/>
          </p:nvGrpSpPr>
          <p:grpSpPr bwMode="auto">
            <a:xfrm>
              <a:off x="4742" y="3066"/>
              <a:ext cx="361" cy="408"/>
              <a:chOff x="1474" y="3068"/>
              <a:chExt cx="726" cy="318"/>
            </a:xfrm>
          </p:grpSpPr>
          <p:sp>
            <p:nvSpPr>
              <p:cNvPr id="76826" name="Rectangle 16"/>
              <p:cNvSpPr>
                <a:spLocks noChangeArrowheads="1"/>
              </p:cNvSpPr>
              <p:nvPr/>
            </p:nvSpPr>
            <p:spPr bwMode="auto">
              <a:xfrm>
                <a:off x="1474" y="3068"/>
                <a:ext cx="453" cy="318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sm" len="lg"/>
              </a:ln>
            </p:spPr>
            <p:txBody>
              <a:bodyPr wrap="none" tIns="0" bIns="0" anchor="ctr" anchorCtr="1"/>
              <a:lstStyle/>
              <a:p>
                <a:pPr algn="ctr"/>
                <a:r>
                  <a:rPr lang="en-US" altLang="zh-CN" sz="2800" b="1">
                    <a:latin typeface="Times New Roman" pitchFamily="18" charset="0"/>
                  </a:rPr>
                  <a:t>a</a:t>
                </a:r>
                <a:r>
                  <a:rPr lang="en-US" altLang="zh-CN" sz="2800" b="1" baseline="-25000"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76827" name="Rectangle 17"/>
              <p:cNvSpPr>
                <a:spLocks noChangeArrowheads="1"/>
              </p:cNvSpPr>
              <p:nvPr/>
            </p:nvSpPr>
            <p:spPr bwMode="auto">
              <a:xfrm>
                <a:off x="1927" y="3068"/>
                <a:ext cx="273" cy="318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sm" len="lg"/>
              </a:ln>
            </p:spPr>
            <p:txBody>
              <a:bodyPr wrap="none" tIns="0" bIns="0" anchor="ctr" anchorCtr="1"/>
              <a:lstStyle/>
              <a:p>
                <a:pPr algn="ctr"/>
                <a:r>
                  <a:rPr lang="en-US" altLang="zh-CN" sz="3200" b="1">
                    <a:latin typeface="Times New Roman" pitchFamily="18" charset="0"/>
                    <a:sym typeface="Symbol" pitchFamily="18" charset="2"/>
                  </a:rPr>
                  <a:t></a:t>
                </a:r>
              </a:p>
            </p:txBody>
          </p:sp>
        </p:grpSp>
        <p:sp>
          <p:nvSpPr>
            <p:cNvPr id="76820" name="Line 21"/>
            <p:cNvSpPr>
              <a:spLocks noChangeShapeType="1"/>
            </p:cNvSpPr>
            <p:nvPr/>
          </p:nvSpPr>
          <p:spPr bwMode="auto">
            <a:xfrm>
              <a:off x="4535" y="3293"/>
              <a:ext cx="206" cy="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oval" w="med" len="med"/>
              <a:tailEnd type="arrow" w="lg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6821" name="Group 12"/>
            <p:cNvGrpSpPr>
              <a:grpSpLocks/>
            </p:cNvGrpSpPr>
            <p:nvPr/>
          </p:nvGrpSpPr>
          <p:grpSpPr bwMode="auto">
            <a:xfrm>
              <a:off x="3624" y="3066"/>
              <a:ext cx="489" cy="408"/>
              <a:chOff x="1474" y="3068"/>
              <a:chExt cx="726" cy="318"/>
            </a:xfrm>
          </p:grpSpPr>
          <p:sp>
            <p:nvSpPr>
              <p:cNvPr id="76824" name="Rectangle 13"/>
              <p:cNvSpPr>
                <a:spLocks noChangeArrowheads="1"/>
              </p:cNvSpPr>
              <p:nvPr/>
            </p:nvSpPr>
            <p:spPr bwMode="auto">
              <a:xfrm>
                <a:off x="1474" y="3068"/>
                <a:ext cx="453" cy="318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sm" len="lg"/>
              </a:ln>
            </p:spPr>
            <p:txBody>
              <a:bodyPr wrap="none" tIns="0" bIns="0" anchor="ctr" anchorCtr="1"/>
              <a:lstStyle/>
              <a:p>
                <a:pPr algn="ctr"/>
                <a:r>
                  <a:rPr lang="en-US" altLang="zh-CN" sz="2800" b="1">
                    <a:latin typeface="Times New Roman" pitchFamily="18" charset="0"/>
                  </a:rPr>
                  <a:t>a</a:t>
                </a:r>
                <a:r>
                  <a:rPr lang="en-US" altLang="zh-CN" sz="2800" b="1" baseline="-25000">
                    <a:latin typeface="Times New Roman" pitchFamily="18" charset="0"/>
                  </a:rPr>
                  <a:t>i+1</a:t>
                </a:r>
              </a:p>
            </p:txBody>
          </p:sp>
          <p:sp>
            <p:nvSpPr>
              <p:cNvPr id="76825" name="Rectangle 14"/>
              <p:cNvSpPr>
                <a:spLocks noChangeArrowheads="1"/>
              </p:cNvSpPr>
              <p:nvPr/>
            </p:nvSpPr>
            <p:spPr bwMode="auto">
              <a:xfrm>
                <a:off x="1927" y="3068"/>
                <a:ext cx="273" cy="318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sm" len="lg"/>
              </a:ln>
            </p:spPr>
            <p:txBody>
              <a:bodyPr wrap="none" tIns="0" bIns="0" anchor="ctr" anchorCtr="1"/>
              <a:lstStyle/>
              <a:p>
                <a:pPr algn="ctr"/>
                <a:endParaRPr lang="en-US" altLang="zh-CN" sz="3200" b="1">
                  <a:ea typeface="华文新魏" pitchFamily="2" charset="-122"/>
                  <a:sym typeface="Symbol" pitchFamily="18" charset="2"/>
                </a:endParaRPr>
              </a:p>
            </p:txBody>
          </p:sp>
        </p:grpSp>
        <p:sp>
          <p:nvSpPr>
            <p:cNvPr id="76822" name="Line 20"/>
            <p:cNvSpPr>
              <a:spLocks noChangeShapeType="1"/>
            </p:cNvSpPr>
            <p:nvPr/>
          </p:nvSpPr>
          <p:spPr bwMode="auto">
            <a:xfrm>
              <a:off x="4059" y="3303"/>
              <a:ext cx="206" cy="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oval" w="med" len="med"/>
              <a:tailEnd type="arrow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3" name="Text Box 23"/>
            <p:cNvSpPr txBox="1">
              <a:spLocks noChangeArrowheads="1"/>
            </p:cNvSpPr>
            <p:nvPr/>
          </p:nvSpPr>
          <p:spPr bwMode="auto">
            <a:xfrm>
              <a:off x="4241" y="3077"/>
              <a:ext cx="272" cy="307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 type="none" w="sm" len="lg"/>
            </a:ln>
          </p:spPr>
          <p:txBody>
            <a:bodyPr lIns="0" tIns="0" rIns="0" bIns="0" anchor="ctr" anchorCtr="1">
              <a:spAutoFit/>
            </a:bodyPr>
            <a:lstStyle/>
            <a:p>
              <a:pPr algn="ctr"/>
              <a:r>
                <a:rPr lang="en-US" altLang="zh-CN" sz="3200" b="1">
                  <a:sym typeface="Symbol" pitchFamily="18" charset="2"/>
                </a:rPr>
                <a:t>…</a:t>
              </a:r>
              <a:endParaRPr lang="zh-CN" altLang="en-US" sz="3200" b="1">
                <a:sym typeface="Symbol" pitchFamily="18" charset="2"/>
              </a:endParaRPr>
            </a:p>
          </p:txBody>
        </p:sp>
      </p:grpSp>
      <p:grpSp>
        <p:nvGrpSpPr>
          <p:cNvPr id="10" name="Group 52"/>
          <p:cNvGrpSpPr>
            <a:grpSpLocks/>
          </p:cNvGrpSpPr>
          <p:nvPr/>
        </p:nvGrpSpPr>
        <p:grpSpPr bwMode="auto">
          <a:xfrm>
            <a:off x="2593975" y="3573463"/>
            <a:ext cx="288925" cy="1079500"/>
            <a:chOff x="1634" y="2296"/>
            <a:chExt cx="182" cy="680"/>
          </a:xfrm>
        </p:grpSpPr>
        <p:sp>
          <p:nvSpPr>
            <p:cNvPr id="76817" name="Text Box 40"/>
            <p:cNvSpPr txBox="1">
              <a:spLocks noChangeArrowheads="1"/>
            </p:cNvSpPr>
            <p:nvPr/>
          </p:nvSpPr>
          <p:spPr bwMode="auto">
            <a:xfrm>
              <a:off x="1634" y="2296"/>
              <a:ext cx="182" cy="327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FF"/>
                  </a:solidFill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76818" name="Line 51"/>
            <p:cNvSpPr>
              <a:spLocks noChangeShapeType="1"/>
            </p:cNvSpPr>
            <p:nvPr/>
          </p:nvSpPr>
          <p:spPr bwMode="auto">
            <a:xfrm>
              <a:off x="1655" y="2432"/>
              <a:ext cx="0" cy="5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arrow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477" name="Line 53"/>
          <p:cNvSpPr>
            <a:spLocks noChangeShapeType="1"/>
          </p:cNvSpPr>
          <p:nvPr/>
        </p:nvSpPr>
        <p:spPr bwMode="auto">
          <a:xfrm>
            <a:off x="2771775" y="4222750"/>
            <a:ext cx="2232025" cy="0"/>
          </a:xfrm>
          <a:prstGeom prst="line">
            <a:avLst/>
          </a:prstGeom>
          <a:noFill/>
          <a:ln w="57150" cap="rnd">
            <a:solidFill>
              <a:srgbClr val="0000FF"/>
            </a:solidFill>
            <a:prstDash val="sysDot"/>
            <a:round/>
            <a:headEnd/>
            <a:tailEnd type="arrow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Group 54"/>
          <p:cNvGrpSpPr>
            <a:grpSpLocks/>
          </p:cNvGrpSpPr>
          <p:nvPr/>
        </p:nvGrpSpPr>
        <p:grpSpPr bwMode="auto">
          <a:xfrm>
            <a:off x="5076825" y="3573463"/>
            <a:ext cx="288925" cy="1079500"/>
            <a:chOff x="1634" y="2296"/>
            <a:chExt cx="182" cy="680"/>
          </a:xfrm>
        </p:grpSpPr>
        <p:sp>
          <p:nvSpPr>
            <p:cNvPr id="76815" name="Text Box 40"/>
            <p:cNvSpPr txBox="1">
              <a:spLocks noChangeArrowheads="1"/>
            </p:cNvSpPr>
            <p:nvPr/>
          </p:nvSpPr>
          <p:spPr bwMode="auto">
            <a:xfrm>
              <a:off x="1634" y="2296"/>
              <a:ext cx="182" cy="327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FF"/>
                  </a:solidFill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76816" name="Line 56"/>
            <p:cNvSpPr>
              <a:spLocks noChangeShapeType="1"/>
            </p:cNvSpPr>
            <p:nvPr/>
          </p:nvSpPr>
          <p:spPr bwMode="auto">
            <a:xfrm>
              <a:off x="1655" y="2432"/>
              <a:ext cx="0" cy="5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arrow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481" name="Text Box 57"/>
          <p:cNvSpPr txBox="1">
            <a:spLocks noChangeArrowheads="1"/>
          </p:cNvSpPr>
          <p:nvPr/>
        </p:nvSpPr>
        <p:spPr bwMode="auto">
          <a:xfrm>
            <a:off x="5507038" y="3702050"/>
            <a:ext cx="2160587" cy="952500"/>
          </a:xfrm>
          <a:prstGeom prst="rect">
            <a:avLst/>
          </a:prstGeom>
          <a:noFill/>
          <a:ln w="6350" algn="ctr">
            <a:solidFill>
              <a:srgbClr val="008000"/>
            </a:solidFill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(p-1)</a:t>
            </a:r>
            <a:r>
              <a:rPr lang="en-US" altLang="zh-CN" sz="2800" b="1">
                <a:latin typeface="Times New Roman" pitchFamily="18" charset="0"/>
              </a:rPr>
              <a:t>-&gt;next</a:t>
            </a:r>
          </a:p>
          <a:p>
            <a:pPr algn="r"/>
            <a:r>
              <a:rPr lang="en-US" altLang="zh-CN" sz="2800" b="1">
                <a:latin typeface="Times New Roman" pitchFamily="18" charset="0"/>
              </a:rPr>
              <a:t>= p-&gt;next;</a:t>
            </a:r>
            <a:endParaRPr lang="zh-CN" altLang="en-US" sz="2800" b="1">
              <a:latin typeface="Times New Roman" pitchFamily="18" charset="0"/>
            </a:endParaRPr>
          </a:p>
        </p:txBody>
      </p:sp>
      <p:sp>
        <p:nvSpPr>
          <p:cNvPr id="103482" name="Line 20"/>
          <p:cNvSpPr>
            <a:spLocks noChangeShapeType="1"/>
          </p:cNvSpPr>
          <p:nvPr/>
        </p:nvSpPr>
        <p:spPr bwMode="auto">
          <a:xfrm>
            <a:off x="4592638" y="5086350"/>
            <a:ext cx="1190625" cy="15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oval" w="med" len="med"/>
            <a:tailEnd type="arrow" w="lg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0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3000"/>
                                        <p:tgtEl>
                                          <p:spTgt spid="103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0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2000"/>
                                        <p:tgtEl>
                                          <p:spTgt spid="55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03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000"/>
                                        <p:tgtEl>
                                          <p:spTgt spid="103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4" grpId="0" animBg="1"/>
      <p:bldP spid="103472" grpId="0" animBg="1"/>
      <p:bldP spid="103477" grpId="0" animBg="1"/>
      <p:bldP spid="103477" grpId="1" animBg="1"/>
      <p:bldP spid="103481" grpId="0" animBg="1"/>
      <p:bldP spid="10348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删除链表</a:t>
            </a:r>
            <a:r>
              <a:rPr lang="en-US" altLang="zh-CN"/>
              <a:t>L</a:t>
            </a:r>
            <a:r>
              <a:rPr lang="zh-CN" altLang="en-US"/>
              <a:t>中的第</a:t>
            </a:r>
            <a:r>
              <a:rPr lang="en-US" altLang="zh-CN"/>
              <a:t>i</a:t>
            </a:r>
            <a:r>
              <a:rPr lang="zh-CN" altLang="en-US"/>
              <a:t>个结点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dirty="0" err="1"/>
              <a:t>DeleteList</a:t>
            </a:r>
            <a:r>
              <a:rPr lang="en-US" altLang="zh-CN" dirty="0"/>
              <a:t>(</a:t>
            </a:r>
            <a:r>
              <a:rPr lang="en-US" altLang="zh-CN" dirty="0" err="1"/>
              <a:t>LinkList</a:t>
            </a:r>
            <a:r>
              <a:rPr lang="en-US" altLang="zh-CN" dirty="0"/>
              <a:t> &amp;L,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dirty="0"/>
              <a:t>{	j=1; p=L-&gt;next, q=L;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dirty="0"/>
              <a:t>	while(p &amp; j&lt;</a:t>
            </a:r>
            <a:r>
              <a:rPr lang="en-US" altLang="zh-CN" dirty="0" err="1"/>
              <a:t>i</a:t>
            </a:r>
            <a:r>
              <a:rPr lang="en-US" altLang="zh-CN" dirty="0"/>
              <a:t>)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寻找第</a:t>
            </a:r>
            <a:r>
              <a:rPr lang="en-US" altLang="zh-CN" dirty="0" err="1">
                <a:solidFill>
                  <a:srgbClr val="008000"/>
                </a:solidFill>
              </a:rPr>
              <a:t>i</a:t>
            </a:r>
            <a:r>
              <a:rPr lang="zh-CN" altLang="en-US" dirty="0">
                <a:solidFill>
                  <a:srgbClr val="008000"/>
                </a:solidFill>
              </a:rPr>
              <a:t>个结点</a:t>
            </a:r>
            <a:r>
              <a:rPr lang="en-US" altLang="zh-CN" dirty="0">
                <a:solidFill>
                  <a:srgbClr val="008000"/>
                </a:solidFill>
              </a:rPr>
              <a:t>p</a:t>
            </a:r>
            <a:endParaRPr lang="en-US" altLang="zh-CN" dirty="0"/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dirty="0"/>
              <a:t>	{  ++j;  q=p;  p=p-&gt;next; }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dirty="0"/>
              <a:t> </a:t>
            </a:r>
            <a:r>
              <a:rPr lang="zh-CN" altLang="en-US" dirty="0"/>
              <a:t>	</a:t>
            </a:r>
            <a:r>
              <a:rPr lang="en-US" altLang="zh-CN" dirty="0">
                <a:solidFill>
                  <a:srgbClr val="3333FF"/>
                </a:solidFill>
              </a:rPr>
              <a:t>if (p)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删除第</a:t>
            </a:r>
            <a:r>
              <a:rPr lang="en-US" altLang="zh-CN" dirty="0" err="1">
                <a:solidFill>
                  <a:srgbClr val="008000"/>
                </a:solidFill>
              </a:rPr>
              <a:t>i</a:t>
            </a:r>
            <a:r>
              <a:rPr lang="zh-CN" altLang="en-US" dirty="0">
                <a:solidFill>
                  <a:srgbClr val="008000"/>
                </a:solidFill>
              </a:rPr>
              <a:t>个结点</a:t>
            </a:r>
            <a:endParaRPr lang="en-US" altLang="zh-CN" dirty="0"/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3333FF"/>
                </a:solidFill>
              </a:rPr>
              <a:t>{  q-&gt;next=p-&gt;next; free(p); }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dirty="0"/>
              <a:t>} </a:t>
            </a:r>
            <a:r>
              <a:rPr lang="en-US" altLang="zh-CN" dirty="0">
                <a:solidFill>
                  <a:srgbClr val="008000"/>
                </a:solidFill>
              </a:rPr>
              <a:t>// </a:t>
            </a:r>
            <a:r>
              <a:rPr lang="en-US" altLang="zh-CN" dirty="0" err="1">
                <a:solidFill>
                  <a:srgbClr val="008000"/>
                </a:solidFill>
              </a:rPr>
              <a:t>DeleteList</a:t>
            </a:r>
            <a:r>
              <a:rPr lang="zh-CN" altLang="en-US" dirty="0">
                <a:solidFill>
                  <a:srgbClr val="008000"/>
                </a:solidFill>
              </a:rPr>
              <a:t>，时间复杂度为</a:t>
            </a:r>
            <a:r>
              <a:rPr lang="en-US" altLang="zh-CN" dirty="0">
                <a:solidFill>
                  <a:srgbClr val="008000"/>
                </a:solidFill>
              </a:rPr>
              <a:t>O(n)</a:t>
            </a:r>
          </a:p>
        </p:txBody>
      </p:sp>
      <p:sp>
        <p:nvSpPr>
          <p:cNvPr id="7782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6B93E32-3CBC-456C-A05D-28400F30DC2C}" type="slidenum">
              <a:rPr lang="zh-CN" altLang="en-US" smtClean="0">
                <a:ea typeface="宋体" charset="-122"/>
              </a:rPr>
              <a:pPr/>
              <a:t>37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pPr eaLnBrk="1" hangingPunct="1"/>
            <a:r>
              <a:rPr lang="zh-CN" altLang="en-US"/>
              <a:t>链表</a:t>
            </a:r>
            <a:endParaRPr lang="zh-CN" altLang="en-US" sz="1600" b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899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marL="363538" indent="-363538"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  <a:latin typeface="楷体" pitchFamily="49" charset="-122"/>
              </a:rPr>
              <a:t>例</a:t>
            </a: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2-2  </a:t>
            </a:r>
            <a:r>
              <a:rPr lang="zh-CN" altLang="en-US" dirty="0">
                <a:latin typeface="楷体" pitchFamily="49" charset="-122"/>
              </a:rPr>
              <a:t>将两个按值递增的链表</a:t>
            </a:r>
            <a:r>
              <a:rPr lang="en-US" altLang="zh-CN" dirty="0">
                <a:latin typeface="楷体" pitchFamily="49" charset="-122"/>
              </a:rPr>
              <a:t>La</a:t>
            </a:r>
            <a:r>
              <a:rPr lang="zh-CN" altLang="en-US" dirty="0">
                <a:latin typeface="楷体" pitchFamily="49" charset="-122"/>
              </a:rPr>
              <a:t>和</a:t>
            </a:r>
            <a:r>
              <a:rPr lang="en-US" altLang="zh-CN" dirty="0">
                <a:latin typeface="楷体" pitchFamily="49" charset="-122"/>
              </a:rPr>
              <a:t>Lb</a:t>
            </a:r>
            <a:r>
              <a:rPr lang="zh-CN" altLang="en-US" dirty="0">
                <a:latin typeface="楷体" pitchFamily="49" charset="-122"/>
              </a:rPr>
              <a:t>归并为一个按值递增的链表</a:t>
            </a:r>
            <a:r>
              <a:rPr lang="en-US" altLang="zh-CN" dirty="0">
                <a:latin typeface="楷体" pitchFamily="49" charset="-122"/>
              </a:rPr>
              <a:t>L</a:t>
            </a:r>
            <a:r>
              <a:rPr lang="zh-CN" altLang="en-US" dirty="0">
                <a:latin typeface="楷体" pitchFamily="49" charset="-122"/>
              </a:rPr>
              <a:t>。</a:t>
            </a:r>
            <a:endParaRPr lang="zh-CN" altLang="en-US" dirty="0">
              <a:solidFill>
                <a:srgbClr val="008000"/>
              </a:solidFill>
              <a:latin typeface="楷体" pitchFamily="49" charset="-122"/>
              <a:sym typeface="Wingdings" pitchFamily="2" charset="2"/>
            </a:endParaRPr>
          </a:p>
          <a:p>
            <a:pPr marL="363538" indent="-363538"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  <a:latin typeface="楷体" pitchFamily="49" charset="-122"/>
                <a:sym typeface="Wingdings" pitchFamily="2" charset="2"/>
              </a:rPr>
              <a:t></a:t>
            </a:r>
            <a:r>
              <a:rPr lang="zh-CN" altLang="en-US" dirty="0">
                <a:solidFill>
                  <a:srgbClr val="CC0000"/>
                </a:solidFill>
                <a:latin typeface="楷体" pitchFamily="49" charset="-122"/>
              </a:rPr>
              <a:t>算法思路</a:t>
            </a:r>
            <a:r>
              <a:rPr lang="zh-CN" altLang="en-US" dirty="0">
                <a:latin typeface="楷体" pitchFamily="49" charset="-122"/>
              </a:rPr>
              <a:t>：</a:t>
            </a:r>
          </a:p>
          <a:p>
            <a:pPr marL="363538" indent="-363538">
              <a:buFont typeface="Wingdings" pitchFamily="2" charset="2"/>
              <a:buNone/>
            </a:pPr>
            <a:r>
              <a:rPr lang="zh-CN" altLang="en-US" dirty="0">
                <a:latin typeface="楷体" pitchFamily="49" charset="-122"/>
              </a:rPr>
              <a:t>	利用</a:t>
            </a:r>
            <a:r>
              <a:rPr lang="en-US" altLang="zh-CN" dirty="0">
                <a:latin typeface="楷体" pitchFamily="49" charset="-122"/>
              </a:rPr>
              <a:t>La</a:t>
            </a:r>
            <a:r>
              <a:rPr lang="zh-CN" altLang="en-US" dirty="0">
                <a:latin typeface="楷体" pitchFamily="49" charset="-122"/>
              </a:rPr>
              <a:t>存储归并结果。</a:t>
            </a:r>
          </a:p>
          <a:p>
            <a:pPr marL="363538" indent="-363538">
              <a:buFont typeface="Wingdings" pitchFamily="2" charset="2"/>
              <a:buNone/>
            </a:pPr>
            <a:r>
              <a:rPr lang="zh-CN" altLang="en-US" dirty="0">
                <a:latin typeface="楷体" pitchFamily="49" charset="-122"/>
              </a:rPr>
              <a:t>	对于</a:t>
            </a:r>
            <a:r>
              <a:rPr lang="en-US" altLang="zh-CN" dirty="0">
                <a:latin typeface="楷体" pitchFamily="49" charset="-122"/>
              </a:rPr>
              <a:t>Lb</a:t>
            </a:r>
            <a:r>
              <a:rPr lang="zh-CN" altLang="en-US" dirty="0">
                <a:latin typeface="楷体" pitchFamily="49" charset="-122"/>
              </a:rPr>
              <a:t>中的每个结点，依次插入到</a:t>
            </a:r>
            <a:r>
              <a:rPr lang="en-US" altLang="zh-CN" dirty="0">
                <a:latin typeface="楷体" pitchFamily="49" charset="-122"/>
              </a:rPr>
              <a:t>La</a:t>
            </a:r>
            <a:r>
              <a:rPr lang="zh-CN" altLang="en-US" dirty="0">
                <a:latin typeface="楷体" pitchFamily="49" charset="-122"/>
              </a:rPr>
              <a:t>中的相应位置上</a:t>
            </a:r>
            <a:r>
              <a:rPr lang="zh-CN" altLang="en-US" dirty="0">
                <a:solidFill>
                  <a:srgbClr val="008000"/>
                </a:solidFill>
                <a:latin typeface="楷体" pitchFamily="49" charset="-122"/>
              </a:rPr>
              <a:t>，销毁</a:t>
            </a: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Lb</a:t>
            </a:r>
            <a:r>
              <a:rPr lang="zh-CN" altLang="en-US" dirty="0">
                <a:latin typeface="楷体" pitchFamily="49" charset="-122"/>
              </a:rPr>
              <a:t>。</a:t>
            </a:r>
            <a:endParaRPr lang="en-US" altLang="zh-CN" dirty="0">
              <a:latin typeface="楷体" pitchFamily="49" charset="-122"/>
            </a:endParaRPr>
          </a:p>
        </p:txBody>
      </p:sp>
      <p:sp>
        <p:nvSpPr>
          <p:cNvPr id="8090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50AC9A7-905D-42AB-8446-8E121A6363C2}" type="slidenum">
              <a:rPr lang="zh-CN" altLang="en-US" smtClean="0">
                <a:ea typeface="宋体" charset="-122"/>
              </a:rPr>
              <a:pPr/>
              <a:t>38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pPr eaLnBrk="1" hangingPunct="1"/>
            <a:r>
              <a:rPr lang="zh-CN" altLang="en-US"/>
              <a:t>链表</a:t>
            </a:r>
            <a:endParaRPr lang="zh-CN" altLang="en-US" sz="1600" b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23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901DE70-D6C7-40A8-BB03-1B993D8DA60F}" type="slidenum">
              <a:rPr lang="zh-CN" altLang="en-US" smtClean="0">
                <a:ea typeface="宋体" charset="-122"/>
              </a:rPr>
              <a:pPr/>
              <a:t>39</a:t>
            </a:fld>
            <a:endParaRPr lang="en-US" altLang="zh-CN">
              <a:ea typeface="宋体" charset="-122"/>
            </a:endParaRPr>
          </a:p>
        </p:txBody>
      </p:sp>
      <p:grpSp>
        <p:nvGrpSpPr>
          <p:cNvPr id="81924" name="Group 3"/>
          <p:cNvGrpSpPr>
            <a:grpSpLocks/>
          </p:cNvGrpSpPr>
          <p:nvPr/>
        </p:nvGrpSpPr>
        <p:grpSpPr bwMode="auto">
          <a:xfrm>
            <a:off x="1979613" y="1846263"/>
            <a:ext cx="900112" cy="647700"/>
            <a:chOff x="1474" y="3068"/>
            <a:chExt cx="726" cy="318"/>
          </a:xfrm>
        </p:grpSpPr>
        <p:sp>
          <p:nvSpPr>
            <p:cNvPr id="82009" name="Rectangle 4"/>
            <p:cNvSpPr>
              <a:spLocks noChangeArrowheads="1"/>
            </p:cNvSpPr>
            <p:nvPr/>
          </p:nvSpPr>
          <p:spPr bwMode="auto">
            <a:xfrm>
              <a:off x="1474" y="3068"/>
              <a:ext cx="453" cy="318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82010" name="Rectangle 5"/>
            <p:cNvSpPr>
              <a:spLocks noChangeArrowheads="1"/>
            </p:cNvSpPr>
            <p:nvPr/>
          </p:nvSpPr>
          <p:spPr bwMode="auto">
            <a:xfrm>
              <a:off x="1927" y="3068"/>
              <a:ext cx="27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/>
            <a:p>
              <a:pPr algn="ctr"/>
              <a:endParaRPr lang="en-US" altLang="zh-CN" sz="3200" b="1">
                <a:ea typeface="华文新魏" pitchFamily="2" charset="-122"/>
                <a:sym typeface="Symbol" pitchFamily="18" charset="2"/>
              </a:endParaRPr>
            </a:p>
          </p:txBody>
        </p:sp>
      </p:grpSp>
      <p:sp>
        <p:nvSpPr>
          <p:cNvPr id="81925" name="Text Box 6"/>
          <p:cNvSpPr txBox="1">
            <a:spLocks noChangeArrowheads="1"/>
          </p:cNvSpPr>
          <p:nvPr/>
        </p:nvSpPr>
        <p:spPr bwMode="auto">
          <a:xfrm>
            <a:off x="1116013" y="1955800"/>
            <a:ext cx="935037" cy="427038"/>
          </a:xfrm>
          <a:prstGeom prst="rect">
            <a:avLst/>
          </a:prstGeom>
          <a:noFill/>
          <a:ln w="6350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La</a:t>
            </a:r>
            <a:r>
              <a:rPr lang="en-US" altLang="zh-CN" sz="2400" b="1">
                <a:solidFill>
                  <a:srgbClr val="008000"/>
                </a:solidFill>
                <a:latin typeface="Times New Roman" pitchFamily="18" charset="0"/>
                <a:sym typeface="Wingdings" pitchFamily="2" charset="2"/>
              </a:rPr>
              <a:t></a:t>
            </a:r>
          </a:p>
        </p:txBody>
      </p:sp>
      <p:sp>
        <p:nvSpPr>
          <p:cNvPr id="108551" name="Line 7"/>
          <p:cNvSpPr>
            <a:spLocks noChangeShapeType="1"/>
          </p:cNvSpPr>
          <p:nvPr/>
        </p:nvSpPr>
        <p:spPr bwMode="auto">
          <a:xfrm>
            <a:off x="2700338" y="2205038"/>
            <a:ext cx="576262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arrow" w="lg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1927" name="Group 8"/>
          <p:cNvGrpSpPr>
            <a:grpSpLocks/>
          </p:cNvGrpSpPr>
          <p:nvPr/>
        </p:nvGrpSpPr>
        <p:grpSpPr bwMode="auto">
          <a:xfrm>
            <a:off x="3276600" y="1844675"/>
            <a:ext cx="900113" cy="647700"/>
            <a:chOff x="1474" y="3068"/>
            <a:chExt cx="726" cy="318"/>
          </a:xfrm>
        </p:grpSpPr>
        <p:sp>
          <p:nvSpPr>
            <p:cNvPr id="82007" name="Rectangle 9"/>
            <p:cNvSpPr>
              <a:spLocks noChangeArrowheads="1"/>
            </p:cNvSpPr>
            <p:nvPr/>
          </p:nvSpPr>
          <p:spPr bwMode="auto">
            <a:xfrm>
              <a:off x="1474" y="3068"/>
              <a:ext cx="45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19</a:t>
              </a:r>
              <a:endParaRPr lang="en-US" altLang="zh-CN" sz="2800" b="1" baseline="-25000">
                <a:latin typeface="Times New Roman" pitchFamily="18" charset="0"/>
              </a:endParaRPr>
            </a:p>
          </p:txBody>
        </p:sp>
        <p:sp>
          <p:nvSpPr>
            <p:cNvPr id="82008" name="Rectangle 10"/>
            <p:cNvSpPr>
              <a:spLocks noChangeArrowheads="1"/>
            </p:cNvSpPr>
            <p:nvPr/>
          </p:nvSpPr>
          <p:spPr bwMode="auto">
            <a:xfrm>
              <a:off x="1927" y="3068"/>
              <a:ext cx="27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endParaRPr lang="en-US" altLang="zh-CN" sz="3200" b="1">
                <a:ea typeface="华文新魏" pitchFamily="2" charset="-122"/>
                <a:sym typeface="Symbol" pitchFamily="18" charset="2"/>
              </a:endParaRPr>
            </a:p>
          </p:txBody>
        </p:sp>
      </p:grpSp>
      <p:grpSp>
        <p:nvGrpSpPr>
          <p:cNvPr id="81928" name="Group 11"/>
          <p:cNvGrpSpPr>
            <a:grpSpLocks/>
          </p:cNvGrpSpPr>
          <p:nvPr/>
        </p:nvGrpSpPr>
        <p:grpSpPr bwMode="auto">
          <a:xfrm>
            <a:off x="4573588" y="1844675"/>
            <a:ext cx="900112" cy="647700"/>
            <a:chOff x="1474" y="3068"/>
            <a:chExt cx="726" cy="318"/>
          </a:xfrm>
        </p:grpSpPr>
        <p:sp>
          <p:nvSpPr>
            <p:cNvPr id="82005" name="Rectangle 12"/>
            <p:cNvSpPr>
              <a:spLocks noChangeArrowheads="1"/>
            </p:cNvSpPr>
            <p:nvPr/>
          </p:nvSpPr>
          <p:spPr bwMode="auto">
            <a:xfrm>
              <a:off x="1474" y="3068"/>
              <a:ext cx="45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26</a:t>
              </a:r>
              <a:endParaRPr lang="en-US" altLang="zh-CN" sz="2800" b="1" baseline="-25000">
                <a:latin typeface="Times New Roman" pitchFamily="18" charset="0"/>
              </a:endParaRPr>
            </a:p>
          </p:txBody>
        </p:sp>
        <p:sp>
          <p:nvSpPr>
            <p:cNvPr id="82006" name="Rectangle 13"/>
            <p:cNvSpPr>
              <a:spLocks noChangeArrowheads="1"/>
            </p:cNvSpPr>
            <p:nvPr/>
          </p:nvSpPr>
          <p:spPr bwMode="auto">
            <a:xfrm>
              <a:off x="1927" y="3068"/>
              <a:ext cx="27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endParaRPr lang="en-US" altLang="zh-CN" sz="3200" b="1">
                <a:ea typeface="华文新魏" pitchFamily="2" charset="-122"/>
                <a:sym typeface="Symbol" pitchFamily="18" charset="2"/>
              </a:endParaRPr>
            </a:p>
          </p:txBody>
        </p:sp>
      </p:grpSp>
      <p:grpSp>
        <p:nvGrpSpPr>
          <p:cNvPr id="81929" name="Group 14"/>
          <p:cNvGrpSpPr>
            <a:grpSpLocks/>
          </p:cNvGrpSpPr>
          <p:nvPr/>
        </p:nvGrpSpPr>
        <p:grpSpPr bwMode="auto">
          <a:xfrm>
            <a:off x="5867400" y="1844675"/>
            <a:ext cx="900113" cy="647700"/>
            <a:chOff x="1474" y="3068"/>
            <a:chExt cx="726" cy="318"/>
          </a:xfrm>
        </p:grpSpPr>
        <p:sp>
          <p:nvSpPr>
            <p:cNvPr id="82003" name="Rectangle 15"/>
            <p:cNvSpPr>
              <a:spLocks noChangeArrowheads="1"/>
            </p:cNvSpPr>
            <p:nvPr/>
          </p:nvSpPr>
          <p:spPr bwMode="auto">
            <a:xfrm>
              <a:off x="1474" y="3068"/>
              <a:ext cx="45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57</a:t>
              </a:r>
              <a:endParaRPr lang="en-US" altLang="zh-CN" sz="2800" b="1" baseline="-25000">
                <a:latin typeface="Times New Roman" pitchFamily="18" charset="0"/>
              </a:endParaRPr>
            </a:p>
          </p:txBody>
        </p:sp>
        <p:sp>
          <p:nvSpPr>
            <p:cNvPr id="82004" name="Rectangle 16"/>
            <p:cNvSpPr>
              <a:spLocks noChangeArrowheads="1"/>
            </p:cNvSpPr>
            <p:nvPr/>
          </p:nvSpPr>
          <p:spPr bwMode="auto">
            <a:xfrm>
              <a:off x="1927" y="3068"/>
              <a:ext cx="27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r>
                <a:rPr lang="en-US" altLang="zh-CN" sz="3200" b="1">
                  <a:latin typeface="Times New Roman" pitchFamily="18" charset="0"/>
                  <a:sym typeface="Symbol" pitchFamily="18" charset="2"/>
                </a:rPr>
                <a:t></a:t>
              </a:r>
            </a:p>
          </p:txBody>
        </p:sp>
      </p:grpSp>
      <p:sp>
        <p:nvSpPr>
          <p:cNvPr id="81930" name="Line 17"/>
          <p:cNvSpPr>
            <a:spLocks noChangeShapeType="1"/>
          </p:cNvSpPr>
          <p:nvPr/>
        </p:nvSpPr>
        <p:spPr bwMode="auto">
          <a:xfrm>
            <a:off x="3997325" y="2205038"/>
            <a:ext cx="576263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arrow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562" name="Line 18"/>
          <p:cNvSpPr>
            <a:spLocks noChangeShapeType="1"/>
          </p:cNvSpPr>
          <p:nvPr/>
        </p:nvSpPr>
        <p:spPr bwMode="auto">
          <a:xfrm>
            <a:off x="5292725" y="2205038"/>
            <a:ext cx="576263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arrow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563" name="Line 19"/>
          <p:cNvSpPr>
            <a:spLocks noChangeShapeType="1"/>
          </p:cNvSpPr>
          <p:nvPr/>
        </p:nvSpPr>
        <p:spPr bwMode="auto">
          <a:xfrm>
            <a:off x="3109913" y="2262188"/>
            <a:ext cx="179387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564" name="Line 20"/>
          <p:cNvSpPr>
            <a:spLocks noChangeShapeType="1"/>
          </p:cNvSpPr>
          <p:nvPr/>
        </p:nvSpPr>
        <p:spPr bwMode="auto">
          <a:xfrm>
            <a:off x="4284663" y="3194050"/>
            <a:ext cx="0" cy="11160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565" name="Line 21"/>
          <p:cNvSpPr>
            <a:spLocks noChangeShapeType="1"/>
          </p:cNvSpPr>
          <p:nvPr/>
        </p:nvSpPr>
        <p:spPr bwMode="auto">
          <a:xfrm flipH="1">
            <a:off x="3132138" y="3211513"/>
            <a:ext cx="1169987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566" name="Line 22"/>
          <p:cNvSpPr>
            <a:spLocks noChangeShapeType="1"/>
          </p:cNvSpPr>
          <p:nvPr/>
        </p:nvSpPr>
        <p:spPr bwMode="auto">
          <a:xfrm>
            <a:off x="2976563" y="4148138"/>
            <a:ext cx="287337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1189038" y="3932238"/>
            <a:ext cx="2087562" cy="647700"/>
            <a:chOff x="703" y="2568"/>
            <a:chExt cx="1315" cy="408"/>
          </a:xfrm>
        </p:grpSpPr>
        <p:grpSp>
          <p:nvGrpSpPr>
            <p:cNvPr id="81998" name="Group 24"/>
            <p:cNvGrpSpPr>
              <a:grpSpLocks/>
            </p:cNvGrpSpPr>
            <p:nvPr/>
          </p:nvGrpSpPr>
          <p:grpSpPr bwMode="auto">
            <a:xfrm>
              <a:off x="1201" y="2568"/>
              <a:ext cx="567" cy="408"/>
              <a:chOff x="1474" y="3068"/>
              <a:chExt cx="726" cy="318"/>
            </a:xfrm>
          </p:grpSpPr>
          <p:sp>
            <p:nvSpPr>
              <p:cNvPr id="82001" name="Rectangle 25"/>
              <p:cNvSpPr>
                <a:spLocks noChangeArrowheads="1"/>
              </p:cNvSpPr>
              <p:nvPr/>
            </p:nvSpPr>
            <p:spPr bwMode="auto">
              <a:xfrm>
                <a:off x="1474" y="3068"/>
                <a:ext cx="453" cy="318"/>
              </a:xfrm>
              <a:prstGeom prst="rect">
                <a:avLst/>
              </a:prstGeom>
              <a:solidFill>
                <a:schemeClr val="bg2">
                  <a:alpha val="59999"/>
                </a:schemeClr>
              </a:solidFill>
              <a:ln w="6350" algn="ctr">
                <a:solidFill>
                  <a:schemeClr val="tx1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pPr algn="ctr"/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82002" name="Rectangle 26"/>
              <p:cNvSpPr>
                <a:spLocks noChangeArrowheads="1"/>
              </p:cNvSpPr>
              <p:nvPr/>
            </p:nvSpPr>
            <p:spPr bwMode="auto">
              <a:xfrm>
                <a:off x="1927" y="3068"/>
                <a:ext cx="273" cy="318"/>
              </a:xfrm>
              <a:prstGeom prst="rect">
                <a:avLst/>
              </a:prstGeom>
              <a:noFill/>
              <a:ln w="6350" algn="ctr">
                <a:solidFill>
                  <a:schemeClr val="tx1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pPr algn="ctr"/>
                <a:endParaRPr lang="en-US" altLang="zh-CN" sz="3200" b="1">
                  <a:ea typeface="华文新魏" pitchFamily="2" charset="-122"/>
                  <a:sym typeface="Symbol" pitchFamily="18" charset="2"/>
                </a:endParaRPr>
              </a:p>
            </p:txBody>
          </p:sp>
        </p:grpSp>
        <p:sp>
          <p:nvSpPr>
            <p:cNvPr id="81999" name="Text Box 27"/>
            <p:cNvSpPr txBox="1">
              <a:spLocks noChangeArrowheads="1"/>
            </p:cNvSpPr>
            <p:nvPr/>
          </p:nvSpPr>
          <p:spPr bwMode="auto">
            <a:xfrm>
              <a:off x="703" y="2637"/>
              <a:ext cx="543" cy="269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 type="none" w="sm" len="lg"/>
            </a:ln>
          </p:spPr>
          <p:txBody>
            <a:bodyPr lIns="0" tIns="0" rIns="0" bIns="0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</a:rPr>
                <a:t>L</a:t>
              </a:r>
              <a:r>
                <a:rPr lang="en-US" altLang="zh-CN" sz="2400" b="1">
                  <a:latin typeface="Times New Roman" pitchFamily="18" charset="0"/>
                </a:rPr>
                <a:t>b</a:t>
              </a:r>
              <a:r>
                <a:rPr lang="en-US" altLang="zh-CN" sz="2400" b="1">
                  <a:solidFill>
                    <a:srgbClr val="008000"/>
                  </a:solidFill>
                  <a:latin typeface="Times New Roman" pitchFamily="18" charset="0"/>
                  <a:sym typeface="Wingdings" pitchFamily="2" charset="2"/>
                </a:rPr>
                <a:t></a:t>
              </a:r>
            </a:p>
          </p:txBody>
        </p:sp>
        <p:sp>
          <p:nvSpPr>
            <p:cNvPr id="82000" name="Line 28"/>
            <p:cNvSpPr>
              <a:spLocks noChangeShapeType="1"/>
            </p:cNvSpPr>
            <p:nvPr/>
          </p:nvSpPr>
          <p:spPr bwMode="auto">
            <a:xfrm>
              <a:off x="1655" y="2794"/>
              <a:ext cx="363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oval" w="med" len="med"/>
              <a:tailEnd type="arrow" w="lg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1937" name="Group 29"/>
          <p:cNvGrpSpPr>
            <a:grpSpLocks/>
          </p:cNvGrpSpPr>
          <p:nvPr/>
        </p:nvGrpSpPr>
        <p:grpSpPr bwMode="auto">
          <a:xfrm>
            <a:off x="3276600" y="3930650"/>
            <a:ext cx="900113" cy="647700"/>
            <a:chOff x="1474" y="3068"/>
            <a:chExt cx="726" cy="318"/>
          </a:xfrm>
        </p:grpSpPr>
        <p:sp>
          <p:nvSpPr>
            <p:cNvPr id="81996" name="Rectangle 30"/>
            <p:cNvSpPr>
              <a:spLocks noChangeArrowheads="1"/>
            </p:cNvSpPr>
            <p:nvPr/>
          </p:nvSpPr>
          <p:spPr bwMode="auto">
            <a:xfrm>
              <a:off x="1474" y="3068"/>
              <a:ext cx="45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10</a:t>
              </a:r>
              <a:endParaRPr lang="en-US" altLang="zh-CN" sz="2800" b="1" baseline="-25000">
                <a:latin typeface="Times New Roman" pitchFamily="18" charset="0"/>
              </a:endParaRPr>
            </a:p>
          </p:txBody>
        </p:sp>
        <p:sp>
          <p:nvSpPr>
            <p:cNvPr id="81997" name="Rectangle 31"/>
            <p:cNvSpPr>
              <a:spLocks noChangeArrowheads="1"/>
            </p:cNvSpPr>
            <p:nvPr/>
          </p:nvSpPr>
          <p:spPr bwMode="auto">
            <a:xfrm>
              <a:off x="1927" y="3068"/>
              <a:ext cx="27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endParaRPr lang="en-US" altLang="zh-CN" sz="3200" b="1">
                <a:ea typeface="华文新魏" pitchFamily="2" charset="-122"/>
                <a:sym typeface="Symbol" pitchFamily="18" charset="2"/>
              </a:endParaRPr>
            </a:p>
          </p:txBody>
        </p:sp>
      </p:grpSp>
      <p:grpSp>
        <p:nvGrpSpPr>
          <p:cNvPr id="81938" name="Group 32"/>
          <p:cNvGrpSpPr>
            <a:grpSpLocks/>
          </p:cNvGrpSpPr>
          <p:nvPr/>
        </p:nvGrpSpPr>
        <p:grpSpPr bwMode="auto">
          <a:xfrm>
            <a:off x="4573588" y="3930650"/>
            <a:ext cx="900112" cy="647700"/>
            <a:chOff x="1474" y="3068"/>
            <a:chExt cx="726" cy="318"/>
          </a:xfrm>
        </p:grpSpPr>
        <p:sp>
          <p:nvSpPr>
            <p:cNvPr id="81994" name="Rectangle 33"/>
            <p:cNvSpPr>
              <a:spLocks noChangeArrowheads="1"/>
            </p:cNvSpPr>
            <p:nvPr/>
          </p:nvSpPr>
          <p:spPr bwMode="auto">
            <a:xfrm>
              <a:off x="1474" y="3068"/>
              <a:ext cx="45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43</a:t>
              </a:r>
              <a:endParaRPr lang="en-US" altLang="zh-CN" sz="2800" b="1" baseline="-25000">
                <a:latin typeface="Times New Roman" pitchFamily="18" charset="0"/>
              </a:endParaRPr>
            </a:p>
          </p:txBody>
        </p:sp>
        <p:sp>
          <p:nvSpPr>
            <p:cNvPr id="81995" name="Rectangle 34"/>
            <p:cNvSpPr>
              <a:spLocks noChangeArrowheads="1"/>
            </p:cNvSpPr>
            <p:nvPr/>
          </p:nvSpPr>
          <p:spPr bwMode="auto">
            <a:xfrm>
              <a:off x="1927" y="3068"/>
              <a:ext cx="27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endParaRPr lang="en-US" altLang="zh-CN" sz="3200" b="1">
                <a:ea typeface="华文新魏" pitchFamily="2" charset="-122"/>
                <a:sym typeface="Symbol" pitchFamily="18" charset="2"/>
              </a:endParaRPr>
            </a:p>
          </p:txBody>
        </p:sp>
      </p:grpSp>
      <p:grpSp>
        <p:nvGrpSpPr>
          <p:cNvPr id="81939" name="Group 35"/>
          <p:cNvGrpSpPr>
            <a:grpSpLocks/>
          </p:cNvGrpSpPr>
          <p:nvPr/>
        </p:nvGrpSpPr>
        <p:grpSpPr bwMode="auto">
          <a:xfrm>
            <a:off x="7165975" y="3930650"/>
            <a:ext cx="900113" cy="647700"/>
            <a:chOff x="1474" y="3068"/>
            <a:chExt cx="726" cy="318"/>
          </a:xfrm>
        </p:grpSpPr>
        <p:sp>
          <p:nvSpPr>
            <p:cNvPr id="81992" name="Rectangle 36"/>
            <p:cNvSpPr>
              <a:spLocks noChangeArrowheads="1"/>
            </p:cNvSpPr>
            <p:nvPr/>
          </p:nvSpPr>
          <p:spPr bwMode="auto">
            <a:xfrm>
              <a:off x="1474" y="3068"/>
              <a:ext cx="45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78</a:t>
              </a:r>
              <a:endParaRPr lang="en-US" altLang="zh-CN" sz="2800" b="1" baseline="-25000">
                <a:latin typeface="Times New Roman" pitchFamily="18" charset="0"/>
              </a:endParaRPr>
            </a:p>
          </p:txBody>
        </p:sp>
        <p:sp>
          <p:nvSpPr>
            <p:cNvPr id="81993" name="Rectangle 37"/>
            <p:cNvSpPr>
              <a:spLocks noChangeArrowheads="1"/>
            </p:cNvSpPr>
            <p:nvPr/>
          </p:nvSpPr>
          <p:spPr bwMode="auto">
            <a:xfrm>
              <a:off x="1927" y="3068"/>
              <a:ext cx="27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r>
                <a:rPr lang="en-US" altLang="zh-CN" sz="3200" b="1">
                  <a:latin typeface="Times New Roman" pitchFamily="18" charset="0"/>
                  <a:sym typeface="Symbol" pitchFamily="18" charset="2"/>
                </a:rPr>
                <a:t></a:t>
              </a:r>
            </a:p>
          </p:txBody>
        </p:sp>
      </p:grpSp>
      <p:sp>
        <p:nvSpPr>
          <p:cNvPr id="108582" name="Line 38"/>
          <p:cNvSpPr>
            <a:spLocks noChangeShapeType="1"/>
          </p:cNvSpPr>
          <p:nvPr/>
        </p:nvSpPr>
        <p:spPr bwMode="auto">
          <a:xfrm>
            <a:off x="3997325" y="4291013"/>
            <a:ext cx="576263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arrow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583" name="Line 39"/>
          <p:cNvSpPr>
            <a:spLocks noChangeShapeType="1"/>
          </p:cNvSpPr>
          <p:nvPr/>
        </p:nvSpPr>
        <p:spPr bwMode="auto">
          <a:xfrm>
            <a:off x="5292725" y="4291013"/>
            <a:ext cx="576263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arrow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42" name="Line 40"/>
          <p:cNvSpPr>
            <a:spLocks noChangeShapeType="1"/>
          </p:cNvSpPr>
          <p:nvPr/>
        </p:nvSpPr>
        <p:spPr bwMode="auto">
          <a:xfrm>
            <a:off x="6589713" y="4291013"/>
            <a:ext cx="576262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arrow" w="lg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1943" name="Group 41"/>
          <p:cNvGrpSpPr>
            <a:grpSpLocks/>
          </p:cNvGrpSpPr>
          <p:nvPr/>
        </p:nvGrpSpPr>
        <p:grpSpPr bwMode="auto">
          <a:xfrm>
            <a:off x="5868988" y="3930650"/>
            <a:ext cx="900112" cy="647700"/>
            <a:chOff x="1474" y="3068"/>
            <a:chExt cx="726" cy="318"/>
          </a:xfrm>
        </p:grpSpPr>
        <p:sp>
          <p:nvSpPr>
            <p:cNvPr id="81990" name="Rectangle 42"/>
            <p:cNvSpPr>
              <a:spLocks noChangeArrowheads="1"/>
            </p:cNvSpPr>
            <p:nvPr/>
          </p:nvSpPr>
          <p:spPr bwMode="auto">
            <a:xfrm>
              <a:off x="1474" y="3068"/>
              <a:ext cx="45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62</a:t>
              </a:r>
              <a:endParaRPr lang="en-US" altLang="zh-CN" sz="2800" b="1" baseline="-25000">
                <a:latin typeface="Times New Roman" pitchFamily="18" charset="0"/>
              </a:endParaRPr>
            </a:p>
          </p:txBody>
        </p:sp>
        <p:sp>
          <p:nvSpPr>
            <p:cNvPr id="81991" name="Rectangle 43"/>
            <p:cNvSpPr>
              <a:spLocks noChangeArrowheads="1"/>
            </p:cNvSpPr>
            <p:nvPr/>
          </p:nvSpPr>
          <p:spPr bwMode="auto">
            <a:xfrm>
              <a:off x="1927" y="3068"/>
              <a:ext cx="27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endParaRPr lang="en-US" altLang="zh-CN" sz="3200" b="1">
                <a:ea typeface="华文新魏" pitchFamily="2" charset="-122"/>
                <a:sym typeface="Symbol" pitchFamily="18" charset="2"/>
              </a:endParaRPr>
            </a:p>
          </p:txBody>
        </p:sp>
      </p:grpSp>
      <p:grpSp>
        <p:nvGrpSpPr>
          <p:cNvPr id="12" name="Group 44"/>
          <p:cNvGrpSpPr>
            <a:grpSpLocks/>
          </p:cNvGrpSpPr>
          <p:nvPr/>
        </p:nvGrpSpPr>
        <p:grpSpPr bwMode="auto">
          <a:xfrm>
            <a:off x="3565525" y="2492375"/>
            <a:ext cx="431800" cy="469900"/>
            <a:chOff x="2200" y="1842"/>
            <a:chExt cx="272" cy="296"/>
          </a:xfrm>
        </p:grpSpPr>
        <p:sp>
          <p:nvSpPr>
            <p:cNvPr id="81988" name="Line 45"/>
            <p:cNvSpPr>
              <a:spLocks noChangeShapeType="1"/>
            </p:cNvSpPr>
            <p:nvPr/>
          </p:nvSpPr>
          <p:spPr bwMode="auto">
            <a:xfrm>
              <a:off x="2200" y="1842"/>
              <a:ext cx="0" cy="27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triangle" w="med" len="med"/>
              <a:tailEnd type="none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89" name="Text Box 46"/>
            <p:cNvSpPr txBox="1">
              <a:spLocks noChangeArrowheads="1"/>
            </p:cNvSpPr>
            <p:nvPr/>
          </p:nvSpPr>
          <p:spPr bwMode="auto">
            <a:xfrm>
              <a:off x="2200" y="1869"/>
              <a:ext cx="272" cy="269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 type="none" w="sm" len="lg"/>
            </a:ln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</a:rPr>
                <a:t>p</a:t>
              </a:r>
              <a:endParaRPr lang="en-US" altLang="zh-CN" sz="28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3565525" y="3325813"/>
            <a:ext cx="431800" cy="606425"/>
            <a:chOff x="2200" y="2549"/>
            <a:chExt cx="272" cy="382"/>
          </a:xfrm>
        </p:grpSpPr>
        <p:sp>
          <p:nvSpPr>
            <p:cNvPr id="81986" name="Line 48"/>
            <p:cNvSpPr>
              <a:spLocks noChangeShapeType="1"/>
            </p:cNvSpPr>
            <p:nvPr/>
          </p:nvSpPr>
          <p:spPr bwMode="auto">
            <a:xfrm>
              <a:off x="2200" y="2658"/>
              <a:ext cx="0" cy="27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87" name="Text Box 49"/>
            <p:cNvSpPr txBox="1">
              <a:spLocks noChangeArrowheads="1"/>
            </p:cNvSpPr>
            <p:nvPr/>
          </p:nvSpPr>
          <p:spPr bwMode="auto">
            <a:xfrm>
              <a:off x="2200" y="2549"/>
              <a:ext cx="272" cy="269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 type="none" w="sm" len="lg"/>
            </a:ln>
          </p:spPr>
          <p:txBody>
            <a:bodyPr lIns="0" tIns="0" rIns="0" bIns="0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</a:rPr>
                <a:t>L</a:t>
              </a:r>
              <a:r>
                <a:rPr lang="en-US" altLang="zh-CN" sz="2400" b="1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108594" name="Line 50"/>
          <p:cNvSpPr>
            <a:spLocks noChangeShapeType="1"/>
          </p:cNvSpPr>
          <p:nvPr/>
        </p:nvSpPr>
        <p:spPr bwMode="auto">
          <a:xfrm>
            <a:off x="3997325" y="4292600"/>
            <a:ext cx="28733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595" name="Line 51"/>
          <p:cNvSpPr>
            <a:spLocks noChangeShapeType="1"/>
          </p:cNvSpPr>
          <p:nvPr/>
        </p:nvSpPr>
        <p:spPr bwMode="auto">
          <a:xfrm>
            <a:off x="3132138" y="2262188"/>
            <a:ext cx="0" cy="9540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596" name="Line 52"/>
          <p:cNvSpPr>
            <a:spLocks noChangeShapeType="1"/>
          </p:cNvSpPr>
          <p:nvPr/>
        </p:nvSpPr>
        <p:spPr bwMode="auto">
          <a:xfrm>
            <a:off x="2700338" y="2205038"/>
            <a:ext cx="287337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597" name="Line 53"/>
          <p:cNvSpPr>
            <a:spLocks noChangeShapeType="1"/>
          </p:cNvSpPr>
          <p:nvPr/>
        </p:nvSpPr>
        <p:spPr bwMode="auto">
          <a:xfrm>
            <a:off x="2989263" y="2187575"/>
            <a:ext cx="0" cy="19796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" name="Group 54"/>
          <p:cNvGrpSpPr>
            <a:grpSpLocks/>
          </p:cNvGrpSpPr>
          <p:nvPr/>
        </p:nvGrpSpPr>
        <p:grpSpPr bwMode="auto">
          <a:xfrm>
            <a:off x="4860925" y="3325813"/>
            <a:ext cx="431800" cy="606425"/>
            <a:chOff x="2200" y="2549"/>
            <a:chExt cx="272" cy="382"/>
          </a:xfrm>
        </p:grpSpPr>
        <p:sp>
          <p:nvSpPr>
            <p:cNvPr id="81984" name="Line 55"/>
            <p:cNvSpPr>
              <a:spLocks noChangeShapeType="1"/>
            </p:cNvSpPr>
            <p:nvPr/>
          </p:nvSpPr>
          <p:spPr bwMode="auto">
            <a:xfrm>
              <a:off x="2200" y="2658"/>
              <a:ext cx="0" cy="27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85" name="Text Box 56"/>
            <p:cNvSpPr txBox="1">
              <a:spLocks noChangeArrowheads="1"/>
            </p:cNvSpPr>
            <p:nvPr/>
          </p:nvSpPr>
          <p:spPr bwMode="auto">
            <a:xfrm>
              <a:off x="2200" y="2549"/>
              <a:ext cx="272" cy="269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 type="none" w="sm" len="lg"/>
            </a:ln>
          </p:spPr>
          <p:txBody>
            <a:bodyPr lIns="0" tIns="0" rIns="0" bIns="0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</a:rPr>
                <a:t>L</a:t>
              </a:r>
              <a:r>
                <a:rPr lang="en-US" altLang="zh-CN" sz="2400" b="1"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15" name="Group 57"/>
          <p:cNvGrpSpPr>
            <a:grpSpLocks/>
          </p:cNvGrpSpPr>
          <p:nvPr/>
        </p:nvGrpSpPr>
        <p:grpSpPr bwMode="auto">
          <a:xfrm>
            <a:off x="6157913" y="3325813"/>
            <a:ext cx="431800" cy="606425"/>
            <a:chOff x="2200" y="2549"/>
            <a:chExt cx="272" cy="382"/>
          </a:xfrm>
        </p:grpSpPr>
        <p:sp>
          <p:nvSpPr>
            <p:cNvPr id="81982" name="Line 58"/>
            <p:cNvSpPr>
              <a:spLocks noChangeShapeType="1"/>
            </p:cNvSpPr>
            <p:nvPr/>
          </p:nvSpPr>
          <p:spPr bwMode="auto">
            <a:xfrm>
              <a:off x="2200" y="2658"/>
              <a:ext cx="0" cy="27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83" name="Text Box 59"/>
            <p:cNvSpPr txBox="1">
              <a:spLocks noChangeArrowheads="1"/>
            </p:cNvSpPr>
            <p:nvPr/>
          </p:nvSpPr>
          <p:spPr bwMode="auto">
            <a:xfrm>
              <a:off x="2200" y="2549"/>
              <a:ext cx="272" cy="269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 type="none" w="sm" len="lg"/>
            </a:ln>
          </p:spPr>
          <p:txBody>
            <a:bodyPr lIns="0" tIns="0" rIns="0" bIns="0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</a:rPr>
                <a:t>L</a:t>
              </a:r>
              <a:r>
                <a:rPr lang="en-US" altLang="zh-CN" sz="2400" b="1"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16" name="Group 60"/>
          <p:cNvGrpSpPr>
            <a:grpSpLocks/>
          </p:cNvGrpSpPr>
          <p:nvPr/>
        </p:nvGrpSpPr>
        <p:grpSpPr bwMode="auto">
          <a:xfrm>
            <a:off x="4860925" y="2492375"/>
            <a:ext cx="431800" cy="469900"/>
            <a:chOff x="2200" y="1842"/>
            <a:chExt cx="272" cy="296"/>
          </a:xfrm>
        </p:grpSpPr>
        <p:sp>
          <p:nvSpPr>
            <p:cNvPr id="81980" name="Line 61"/>
            <p:cNvSpPr>
              <a:spLocks noChangeShapeType="1"/>
            </p:cNvSpPr>
            <p:nvPr/>
          </p:nvSpPr>
          <p:spPr bwMode="auto">
            <a:xfrm>
              <a:off x="2200" y="1842"/>
              <a:ext cx="0" cy="27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triangle" w="med" len="med"/>
              <a:tailEnd type="none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81" name="Text Box 62"/>
            <p:cNvSpPr txBox="1">
              <a:spLocks noChangeArrowheads="1"/>
            </p:cNvSpPr>
            <p:nvPr/>
          </p:nvSpPr>
          <p:spPr bwMode="auto">
            <a:xfrm>
              <a:off x="2200" y="1869"/>
              <a:ext cx="272" cy="269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 type="none" w="sm" len="lg"/>
            </a:ln>
          </p:spPr>
          <p:txBody>
            <a:bodyPr lIns="0" tIns="0" rIns="0" bIns="0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</a:rPr>
                <a:t>p</a:t>
              </a:r>
              <a:endParaRPr lang="en-US" altLang="zh-CN" sz="28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7" name="Group 63"/>
          <p:cNvGrpSpPr>
            <a:grpSpLocks/>
          </p:cNvGrpSpPr>
          <p:nvPr/>
        </p:nvGrpSpPr>
        <p:grpSpPr bwMode="auto">
          <a:xfrm>
            <a:off x="6157913" y="2492375"/>
            <a:ext cx="431800" cy="469900"/>
            <a:chOff x="2200" y="1842"/>
            <a:chExt cx="272" cy="296"/>
          </a:xfrm>
        </p:grpSpPr>
        <p:sp>
          <p:nvSpPr>
            <p:cNvPr id="81978" name="Line 64"/>
            <p:cNvSpPr>
              <a:spLocks noChangeShapeType="1"/>
            </p:cNvSpPr>
            <p:nvPr/>
          </p:nvSpPr>
          <p:spPr bwMode="auto">
            <a:xfrm>
              <a:off x="2200" y="1842"/>
              <a:ext cx="0" cy="27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triangle" w="med" len="med"/>
              <a:tailEnd type="none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9" name="Text Box 65"/>
            <p:cNvSpPr txBox="1">
              <a:spLocks noChangeArrowheads="1"/>
            </p:cNvSpPr>
            <p:nvPr/>
          </p:nvSpPr>
          <p:spPr bwMode="auto">
            <a:xfrm>
              <a:off x="2200" y="1869"/>
              <a:ext cx="272" cy="269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 type="none" w="sm" len="lg"/>
            </a:ln>
          </p:spPr>
          <p:txBody>
            <a:bodyPr lIns="0" tIns="0" rIns="0" bIns="0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</a:rPr>
                <a:t>p</a:t>
              </a:r>
              <a:endParaRPr lang="en-US" altLang="zh-CN" sz="28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sp>
        <p:nvSpPr>
          <p:cNvPr id="108610" name="Line 66"/>
          <p:cNvSpPr>
            <a:spLocks noChangeShapeType="1"/>
          </p:cNvSpPr>
          <p:nvPr/>
        </p:nvSpPr>
        <p:spPr bwMode="auto">
          <a:xfrm>
            <a:off x="5703888" y="2276475"/>
            <a:ext cx="179387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611" name="Line 67"/>
          <p:cNvSpPr>
            <a:spLocks noChangeShapeType="1"/>
          </p:cNvSpPr>
          <p:nvPr/>
        </p:nvSpPr>
        <p:spPr bwMode="auto">
          <a:xfrm>
            <a:off x="5581650" y="3194050"/>
            <a:ext cx="0" cy="11160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612" name="Line 68"/>
          <p:cNvSpPr>
            <a:spLocks noChangeShapeType="1"/>
          </p:cNvSpPr>
          <p:nvPr/>
        </p:nvSpPr>
        <p:spPr bwMode="auto">
          <a:xfrm flipH="1" flipV="1">
            <a:off x="5562600" y="3211513"/>
            <a:ext cx="161925" cy="15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613" name="Line 69"/>
          <p:cNvSpPr>
            <a:spLocks noChangeShapeType="1"/>
          </p:cNvSpPr>
          <p:nvPr/>
        </p:nvSpPr>
        <p:spPr bwMode="auto">
          <a:xfrm>
            <a:off x="5294313" y="4292600"/>
            <a:ext cx="287337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614" name="Line 70"/>
          <p:cNvSpPr>
            <a:spLocks noChangeShapeType="1"/>
          </p:cNvSpPr>
          <p:nvPr/>
        </p:nvSpPr>
        <p:spPr bwMode="auto">
          <a:xfrm>
            <a:off x="5711825" y="2276475"/>
            <a:ext cx="0" cy="9540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615" name="Line 71"/>
          <p:cNvSpPr>
            <a:spLocks noChangeShapeType="1"/>
          </p:cNvSpPr>
          <p:nvPr/>
        </p:nvSpPr>
        <p:spPr bwMode="auto">
          <a:xfrm>
            <a:off x="4416425" y="4148138"/>
            <a:ext cx="1619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616" name="Line 72"/>
          <p:cNvSpPr>
            <a:spLocks noChangeShapeType="1"/>
          </p:cNvSpPr>
          <p:nvPr/>
        </p:nvSpPr>
        <p:spPr bwMode="auto">
          <a:xfrm>
            <a:off x="5292725" y="2222500"/>
            <a:ext cx="28733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617" name="Line 73"/>
          <p:cNvSpPr>
            <a:spLocks noChangeShapeType="1"/>
          </p:cNvSpPr>
          <p:nvPr/>
        </p:nvSpPr>
        <p:spPr bwMode="auto">
          <a:xfrm>
            <a:off x="5581650" y="2205038"/>
            <a:ext cx="0" cy="863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618" name="Line 74"/>
          <p:cNvSpPr>
            <a:spLocks noChangeShapeType="1"/>
          </p:cNvSpPr>
          <p:nvPr/>
        </p:nvSpPr>
        <p:spPr bwMode="auto">
          <a:xfrm flipH="1">
            <a:off x="4416425" y="3068638"/>
            <a:ext cx="116998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619" name="Line 75"/>
          <p:cNvSpPr>
            <a:spLocks noChangeShapeType="1"/>
          </p:cNvSpPr>
          <p:nvPr/>
        </p:nvSpPr>
        <p:spPr bwMode="auto">
          <a:xfrm>
            <a:off x="4429125" y="3057525"/>
            <a:ext cx="0" cy="10969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8" name="Group 76"/>
          <p:cNvGrpSpPr>
            <a:grpSpLocks/>
          </p:cNvGrpSpPr>
          <p:nvPr/>
        </p:nvGrpSpPr>
        <p:grpSpPr bwMode="auto">
          <a:xfrm>
            <a:off x="7285038" y="2492375"/>
            <a:ext cx="431800" cy="469900"/>
            <a:chOff x="2200" y="1842"/>
            <a:chExt cx="272" cy="296"/>
          </a:xfrm>
        </p:grpSpPr>
        <p:sp>
          <p:nvSpPr>
            <p:cNvPr id="81976" name="Line 77"/>
            <p:cNvSpPr>
              <a:spLocks noChangeShapeType="1"/>
            </p:cNvSpPr>
            <p:nvPr/>
          </p:nvSpPr>
          <p:spPr bwMode="auto">
            <a:xfrm>
              <a:off x="2200" y="1842"/>
              <a:ext cx="0" cy="27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triangle" w="med" len="med"/>
              <a:tailEnd type="none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7" name="Text Box 78"/>
            <p:cNvSpPr txBox="1">
              <a:spLocks noChangeArrowheads="1"/>
            </p:cNvSpPr>
            <p:nvPr/>
          </p:nvSpPr>
          <p:spPr bwMode="auto">
            <a:xfrm>
              <a:off x="2200" y="1869"/>
              <a:ext cx="272" cy="269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 type="none" w="sm" len="lg"/>
            </a:ln>
          </p:spPr>
          <p:txBody>
            <a:bodyPr lIns="0" tIns="0" rIns="0" bIns="0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</a:rPr>
                <a:t>p</a:t>
              </a:r>
              <a:endParaRPr lang="en-US" altLang="zh-CN" sz="28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sp>
        <p:nvSpPr>
          <p:cNvPr id="108623" name="Text Box 79"/>
          <p:cNvSpPr txBox="1">
            <a:spLocks noChangeArrowheads="1"/>
          </p:cNvSpPr>
          <p:nvPr/>
        </p:nvSpPr>
        <p:spPr bwMode="auto">
          <a:xfrm>
            <a:off x="6445250" y="1928813"/>
            <a:ext cx="287338" cy="457200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108624" name="Line 80"/>
          <p:cNvSpPr>
            <a:spLocks noChangeShapeType="1"/>
          </p:cNvSpPr>
          <p:nvPr/>
        </p:nvSpPr>
        <p:spPr bwMode="auto">
          <a:xfrm>
            <a:off x="5707063" y="4141788"/>
            <a:ext cx="1619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625" name="Line 81"/>
          <p:cNvSpPr>
            <a:spLocks noChangeShapeType="1"/>
          </p:cNvSpPr>
          <p:nvPr/>
        </p:nvSpPr>
        <p:spPr bwMode="auto">
          <a:xfrm>
            <a:off x="6583363" y="2216150"/>
            <a:ext cx="287337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626" name="Line 82"/>
          <p:cNvSpPr>
            <a:spLocks noChangeShapeType="1"/>
          </p:cNvSpPr>
          <p:nvPr/>
        </p:nvSpPr>
        <p:spPr bwMode="auto">
          <a:xfrm>
            <a:off x="6872288" y="2198688"/>
            <a:ext cx="0" cy="11699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627" name="Line 83"/>
          <p:cNvSpPr>
            <a:spLocks noChangeShapeType="1"/>
          </p:cNvSpPr>
          <p:nvPr/>
        </p:nvSpPr>
        <p:spPr bwMode="auto">
          <a:xfrm flipH="1">
            <a:off x="5707063" y="3355975"/>
            <a:ext cx="11874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628" name="Line 84"/>
          <p:cNvSpPr>
            <a:spLocks noChangeShapeType="1"/>
          </p:cNvSpPr>
          <p:nvPr/>
        </p:nvSpPr>
        <p:spPr bwMode="auto">
          <a:xfrm flipH="1">
            <a:off x="5719763" y="3355975"/>
            <a:ext cx="4762" cy="7921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629" name="Text Box 85"/>
          <p:cNvSpPr txBox="1">
            <a:spLocks noChangeArrowheads="1"/>
          </p:cNvSpPr>
          <p:nvPr/>
        </p:nvSpPr>
        <p:spPr bwMode="auto">
          <a:xfrm>
            <a:off x="1476375" y="5213350"/>
            <a:ext cx="6697663" cy="519113"/>
          </a:xfrm>
          <a:prstGeom prst="rect">
            <a:avLst/>
          </a:prstGeom>
          <a:noFill/>
          <a:ln w="6350" algn="ctr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while ( p-&gt;data &lt; L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-&gt;data )   p = p-&gt;next;</a:t>
            </a:r>
            <a:endParaRPr lang="zh-CN" altLang="en-US" sz="28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8630" name="Text Box 86"/>
          <p:cNvSpPr txBox="1">
            <a:spLocks noChangeArrowheads="1"/>
          </p:cNvSpPr>
          <p:nvPr/>
        </p:nvSpPr>
        <p:spPr bwMode="auto">
          <a:xfrm>
            <a:off x="1836738" y="5213350"/>
            <a:ext cx="5184775" cy="519113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p = L-&gt;next;       L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 = L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-&gt;next;</a:t>
            </a:r>
          </a:p>
        </p:txBody>
      </p:sp>
      <p:sp>
        <p:nvSpPr>
          <p:cNvPr id="108631" name="Text Box 87"/>
          <p:cNvSpPr txBox="1">
            <a:spLocks noChangeArrowheads="1"/>
          </p:cNvSpPr>
          <p:nvPr/>
        </p:nvSpPr>
        <p:spPr bwMode="auto">
          <a:xfrm>
            <a:off x="1908175" y="5213350"/>
            <a:ext cx="4537075" cy="519113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8000"/>
                </a:solidFill>
                <a:latin typeface="Times New Roman" pitchFamily="18" charset="0"/>
              </a:rPr>
              <a:t>La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-&gt;next = L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;        </a:t>
            </a:r>
            <a:r>
              <a:rPr lang="en-US" altLang="zh-CN" sz="2800" b="1">
                <a:solidFill>
                  <a:srgbClr val="008000"/>
                </a:solidFill>
                <a:latin typeface="Times New Roman" pitchFamily="18" charset="0"/>
              </a:rPr>
              <a:t>q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 = L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108632" name="Text Box 88"/>
          <p:cNvSpPr txBox="1">
            <a:spLocks noChangeArrowheads="1"/>
          </p:cNvSpPr>
          <p:nvPr/>
        </p:nvSpPr>
        <p:spPr bwMode="auto">
          <a:xfrm>
            <a:off x="2195513" y="5229225"/>
            <a:ext cx="2736850" cy="519113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Lb = Lb-&gt;next;</a:t>
            </a:r>
            <a:r>
              <a:rPr lang="en-US" altLang="zh-CN" sz="2400">
                <a:latin typeface="Times New Roman" pitchFamily="18" charset="0"/>
              </a:rPr>
              <a:t>      </a:t>
            </a:r>
            <a:endParaRPr lang="en-US" altLang="zh-CN" sz="28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8633" name="Text Box 89"/>
          <p:cNvSpPr txBox="1">
            <a:spLocks noChangeArrowheads="1"/>
          </p:cNvSpPr>
          <p:nvPr/>
        </p:nvSpPr>
        <p:spPr bwMode="auto">
          <a:xfrm>
            <a:off x="2268538" y="5213350"/>
            <a:ext cx="2376487" cy="519113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8000"/>
                </a:solidFill>
                <a:latin typeface="Times New Roman" pitchFamily="18" charset="0"/>
              </a:rPr>
              <a:t>q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-&gt;next = p;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10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10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0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0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108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0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0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000"/>
                                        <p:tgtEl>
                                          <p:spTgt spid="108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1" dur="1000"/>
                                        <p:tgtEl>
                                          <p:spTgt spid="108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0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10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000"/>
                                        <p:tgtEl>
                                          <p:spTgt spid="10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1000"/>
                                        <p:tgtEl>
                                          <p:spTgt spid="10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0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10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1000"/>
                                        <p:tgtEl>
                                          <p:spTgt spid="108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9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10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4" dur="1000"/>
                                        <p:tgtEl>
                                          <p:spTgt spid="108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10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22" presetClass="exit" presetSubtype="8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7" dur="1000"/>
                                        <p:tgtEl>
                                          <p:spTgt spid="108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2" dur="1000"/>
                                        <p:tgtEl>
                                          <p:spTgt spid="108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10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1000"/>
                                        <p:tgtEl>
                                          <p:spTgt spid="10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1000"/>
                                        <p:tgtEl>
                                          <p:spTgt spid="10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0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1000"/>
                                        <p:tgtEl>
                                          <p:spTgt spid="10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1000"/>
                                        <p:tgtEl>
                                          <p:spTgt spid="10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6000"/>
                            </p:stCondLst>
                            <p:childTnLst>
                              <p:par>
                                <p:cTn id="145" presetID="1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1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000"/>
                            </p:stCondLst>
                            <p:childTnLst>
                              <p:par>
                                <p:cTn id="1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8000"/>
                            </p:stCondLst>
                            <p:childTnLst>
                              <p:par>
                                <p:cTn id="15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4" dur="1000"/>
                                        <p:tgtEl>
                                          <p:spTgt spid="1085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90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10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1000"/>
                                        <p:tgtEl>
                                          <p:spTgt spid="10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1000"/>
                                        <p:tgtEl>
                                          <p:spTgt spid="10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1000"/>
                                        <p:tgtEl>
                                          <p:spTgt spid="10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1000"/>
                                        <p:tgtEl>
                                          <p:spTgt spid="10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17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000"/>
                            </p:stCondLst>
                            <p:childTnLst>
                              <p:par>
                                <p:cTn id="18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1000"/>
                                        <p:tgtEl>
                                          <p:spTgt spid="10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000"/>
                            </p:stCondLst>
                            <p:childTnLst>
                              <p:par>
                                <p:cTn id="1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1000"/>
                                        <p:tgtEl>
                                          <p:spTgt spid="10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000"/>
                            </p:stCondLst>
                            <p:childTnLst>
                              <p:par>
                                <p:cTn id="1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1000"/>
                                        <p:tgtEl>
                                          <p:spTgt spid="10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1" dur="1000"/>
                                        <p:tgtEl>
                                          <p:spTgt spid="10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4000"/>
                            </p:stCondLst>
                            <p:childTnLst>
                              <p:par>
                                <p:cTn id="2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1000"/>
                                        <p:tgtEl>
                                          <p:spTgt spid="10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0"/>
                            </p:stCondLst>
                            <p:childTnLst>
                              <p:par>
                                <p:cTn id="2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1000"/>
                                        <p:tgtEl>
                                          <p:spTgt spid="10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1" grpId="0" animBg="1"/>
      <p:bldP spid="108562" grpId="0" animBg="1"/>
      <p:bldP spid="108563" grpId="0" animBg="1"/>
      <p:bldP spid="108564" grpId="0" animBg="1"/>
      <p:bldP spid="108565" grpId="0" animBg="1"/>
      <p:bldP spid="108566" grpId="0" animBg="1"/>
      <p:bldP spid="108582" grpId="0" animBg="1"/>
      <p:bldP spid="108583" grpId="0" animBg="1"/>
      <p:bldP spid="108594" grpId="0" animBg="1"/>
      <p:bldP spid="108595" grpId="0" animBg="1"/>
      <p:bldP spid="108596" grpId="0" animBg="1"/>
      <p:bldP spid="108597" grpId="0" animBg="1"/>
      <p:bldP spid="108610" grpId="0" animBg="1"/>
      <p:bldP spid="108611" grpId="0" animBg="1"/>
      <p:bldP spid="108612" grpId="0" animBg="1"/>
      <p:bldP spid="108613" grpId="0" animBg="1"/>
      <p:bldP spid="108614" grpId="0" animBg="1"/>
      <p:bldP spid="108615" grpId="0" animBg="1"/>
      <p:bldP spid="108616" grpId="0" animBg="1"/>
      <p:bldP spid="108617" grpId="0" animBg="1"/>
      <p:bldP spid="108618" grpId="0" animBg="1"/>
      <p:bldP spid="108619" grpId="0" animBg="1"/>
      <p:bldP spid="108623" grpId="0" animBg="1"/>
      <p:bldP spid="108624" grpId="0" animBg="1"/>
      <p:bldP spid="108625" grpId="0" animBg="1"/>
      <p:bldP spid="108626" grpId="0" animBg="1"/>
      <p:bldP spid="108627" grpId="0" animBg="1"/>
      <p:bldP spid="108628" grpId="0" animBg="1"/>
      <p:bldP spid="108629" grpId="0"/>
      <p:bldP spid="108629" grpId="1"/>
      <p:bldP spid="108630" grpId="0" animBg="1"/>
      <p:bldP spid="108630" grpId="1" animBg="1"/>
      <p:bldP spid="108631" grpId="0" animBg="1"/>
      <p:bldP spid="108631" grpId="1" animBg="1"/>
      <p:bldP spid="108632" grpId="0" animBg="1"/>
      <p:bldP spid="108632" grpId="1" animBg="1"/>
      <p:bldP spid="108633" grpId="0" animBg="1"/>
      <p:bldP spid="10863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708025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线性结构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CC0000"/>
                </a:solidFill>
              </a:rPr>
              <a:t>逻辑结构特征</a:t>
            </a:r>
            <a:r>
              <a:rPr lang="zh-CN" altLang="en-US" dirty="0"/>
              <a:t>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008000"/>
                </a:solidFill>
              </a:rPr>
              <a:t>　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在数据元素的非空有限集中，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008000"/>
                </a:solidFill>
              </a:rPr>
              <a:t>　</a:t>
            </a:r>
            <a:r>
              <a:rPr lang="en-US" altLang="zh-CN" dirty="0">
                <a:solidFill>
                  <a:srgbClr val="008000"/>
                </a:solidFill>
              </a:rPr>
              <a:t>(1)</a:t>
            </a:r>
            <a:r>
              <a:rPr lang="zh-CN" altLang="en-US" dirty="0"/>
              <a:t>存在唯一的第</a:t>
            </a:r>
            <a:r>
              <a:rPr lang="en-US" altLang="zh-CN" dirty="0"/>
              <a:t>1</a:t>
            </a:r>
            <a:r>
              <a:rPr lang="zh-CN" altLang="en-US" dirty="0"/>
              <a:t>个数据元素；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008000"/>
                </a:solidFill>
              </a:rPr>
              <a:t>　</a:t>
            </a:r>
            <a:r>
              <a:rPr lang="en-US" altLang="zh-CN" dirty="0">
                <a:solidFill>
                  <a:srgbClr val="008000"/>
                </a:solidFill>
              </a:rPr>
              <a:t>(2)</a:t>
            </a:r>
            <a:r>
              <a:rPr lang="zh-CN" altLang="en-US" dirty="0"/>
              <a:t>存在唯一的最后</a:t>
            </a:r>
            <a:r>
              <a:rPr lang="en-US" altLang="zh-CN" dirty="0"/>
              <a:t>1</a:t>
            </a:r>
            <a:r>
              <a:rPr lang="zh-CN" altLang="en-US" dirty="0"/>
              <a:t>个数据元素；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006600"/>
                </a:solidFill>
              </a:rPr>
              <a:t>　</a:t>
            </a:r>
            <a:r>
              <a:rPr lang="en-US" altLang="zh-CN" dirty="0">
                <a:solidFill>
                  <a:srgbClr val="006600"/>
                </a:solidFill>
              </a:rPr>
              <a:t>(3)</a:t>
            </a:r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en-US" altLang="zh-CN" dirty="0"/>
              <a:t>(&gt;1)</a:t>
            </a:r>
            <a:r>
              <a:rPr lang="zh-CN" altLang="en-US" dirty="0"/>
              <a:t>个数据元素有唯一的</a:t>
            </a:r>
            <a:r>
              <a:rPr lang="en-US" altLang="zh-CN" dirty="0"/>
              <a:t>1</a:t>
            </a:r>
            <a:r>
              <a:rPr lang="zh-CN" altLang="en-US" dirty="0"/>
              <a:t>个前驱；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006600"/>
                </a:solidFill>
              </a:rPr>
              <a:t>　</a:t>
            </a:r>
            <a:r>
              <a:rPr lang="en-US" altLang="zh-CN" dirty="0">
                <a:solidFill>
                  <a:srgbClr val="006600"/>
                </a:solidFill>
              </a:rPr>
              <a:t>(4)</a:t>
            </a:r>
            <a:r>
              <a:rPr lang="zh-CN" altLang="en-US" dirty="0"/>
              <a:t>第</a:t>
            </a:r>
            <a:r>
              <a:rPr lang="en-US" altLang="zh-CN" dirty="0"/>
              <a:t>j(&lt;n)</a:t>
            </a:r>
            <a:r>
              <a:rPr lang="zh-CN" altLang="en-US" dirty="0"/>
              <a:t>个数据元素有唯一的</a:t>
            </a:r>
            <a:r>
              <a:rPr lang="en-US" altLang="zh-CN" dirty="0"/>
              <a:t>1</a:t>
            </a:r>
            <a:r>
              <a:rPr lang="zh-CN" altLang="en-US" dirty="0"/>
              <a:t>个后继。</a:t>
            </a:r>
          </a:p>
        </p:txBody>
      </p:sp>
      <p:sp>
        <p:nvSpPr>
          <p:cNvPr id="922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D47A67A-FAB7-42E0-9ED8-7F1CBD00CF53}" type="slidenum">
              <a:rPr lang="zh-CN" altLang="en-US" smtClean="0">
                <a:ea typeface="宋体" charset="-122"/>
              </a:rPr>
              <a:pPr/>
              <a:t>4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pPr eaLnBrk="1" hangingPunct="1"/>
            <a:r>
              <a:rPr lang="zh-CN" altLang="en-US"/>
              <a:t>链表</a:t>
            </a:r>
            <a:endParaRPr lang="zh-CN" altLang="en-US" sz="1600" b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947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dirty="0" err="1">
                <a:ea typeface="楷体_GB2312" pitchFamily="49" charset="-122"/>
              </a:rPr>
              <a:t>MergeList</a:t>
            </a:r>
            <a:r>
              <a:rPr lang="en-US" altLang="zh-CN" dirty="0">
                <a:ea typeface="楷体_GB2312" pitchFamily="49" charset="-122"/>
              </a:rPr>
              <a:t> (</a:t>
            </a:r>
            <a:r>
              <a:rPr lang="en-US" altLang="zh-CN" dirty="0" err="1">
                <a:ea typeface="楷体_GB2312" pitchFamily="49" charset="-122"/>
              </a:rPr>
              <a:t>LinkList</a:t>
            </a:r>
            <a:r>
              <a:rPr lang="en-US" altLang="zh-CN" dirty="0">
                <a:ea typeface="楷体_GB2312" pitchFamily="49" charset="-122"/>
              </a:rPr>
              <a:t> &amp;L, </a:t>
            </a:r>
            <a:r>
              <a:rPr lang="en-US" altLang="zh-CN" dirty="0" err="1">
                <a:ea typeface="楷体_GB2312" pitchFamily="49" charset="-122"/>
              </a:rPr>
              <a:t>LinkList</a:t>
            </a:r>
            <a:r>
              <a:rPr lang="en-US" altLang="zh-CN" dirty="0">
                <a:ea typeface="楷体_GB2312" pitchFamily="49" charset="-122"/>
              </a:rPr>
              <a:t> L</a:t>
            </a:r>
            <a:r>
              <a:rPr lang="en-US" altLang="zh-CN" sz="2400" dirty="0">
                <a:ea typeface="楷体_GB2312" pitchFamily="49" charset="-122"/>
              </a:rPr>
              <a:t>b</a:t>
            </a:r>
            <a:r>
              <a:rPr lang="en-US" altLang="zh-CN" dirty="0">
                <a:ea typeface="楷体_GB2312" pitchFamily="49" charset="-122"/>
              </a:rPr>
              <a:t>)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{	p=L-&gt;next,</a:t>
            </a:r>
            <a:r>
              <a:rPr lang="zh-CN" altLang="en-US" dirty="0">
                <a:ea typeface="楷体_GB2312" pitchFamily="49" charset="-122"/>
              </a:rPr>
              <a:t>  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q</a:t>
            </a:r>
            <a:r>
              <a:rPr lang="en-US" altLang="zh-CN" dirty="0">
                <a:ea typeface="楷体_GB2312" pitchFamily="49" charset="-122"/>
              </a:rPr>
              <a:t>=L,  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L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b</a:t>
            </a:r>
            <a:r>
              <a:rPr lang="en-US" altLang="zh-CN" dirty="0">
                <a:ea typeface="楷体_GB2312" pitchFamily="49" charset="-122"/>
              </a:rPr>
              <a:t>=L</a:t>
            </a:r>
            <a:r>
              <a:rPr lang="en-US" altLang="zh-CN" sz="2400" dirty="0">
                <a:ea typeface="楷体_GB2312" pitchFamily="49" charset="-122"/>
              </a:rPr>
              <a:t>b</a:t>
            </a:r>
            <a:r>
              <a:rPr lang="en-US" altLang="zh-CN" dirty="0">
                <a:ea typeface="楷体_GB2312" pitchFamily="49" charset="-122"/>
              </a:rPr>
              <a:t>-&gt;next;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	</a:t>
            </a:r>
            <a:r>
              <a:rPr lang="en-US" altLang="zh-CN" dirty="0">
                <a:solidFill>
                  <a:srgbClr val="3333FF"/>
                </a:solidFill>
                <a:ea typeface="楷体_GB2312" pitchFamily="49" charset="-122"/>
              </a:rPr>
              <a:t>while</a:t>
            </a:r>
            <a:r>
              <a:rPr lang="en-US" altLang="zh-CN" dirty="0">
                <a:ea typeface="楷体_GB2312" pitchFamily="49" charset="-122"/>
              </a:rPr>
              <a:t>(L</a:t>
            </a:r>
            <a:r>
              <a:rPr lang="en-US" altLang="zh-CN" sz="2400" dirty="0">
                <a:ea typeface="楷体_GB2312" pitchFamily="49" charset="-122"/>
              </a:rPr>
              <a:t>b</a:t>
            </a:r>
            <a:r>
              <a:rPr lang="en-US" altLang="zh-CN" dirty="0">
                <a:ea typeface="楷体_GB2312" pitchFamily="49" charset="-122"/>
              </a:rPr>
              <a:t>)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	{	</a:t>
            </a:r>
            <a:r>
              <a:rPr lang="en-US" altLang="zh-CN" dirty="0">
                <a:solidFill>
                  <a:srgbClr val="3333FF"/>
                </a:solidFill>
                <a:ea typeface="楷体_GB2312" pitchFamily="49" charset="-122"/>
              </a:rPr>
              <a:t>while</a:t>
            </a:r>
            <a:r>
              <a:rPr lang="en-US" altLang="zh-CN" dirty="0">
                <a:ea typeface="楷体_GB2312" pitchFamily="49" charset="-122"/>
              </a:rPr>
              <a:t> (p-&gt;data &lt; L</a:t>
            </a:r>
            <a:r>
              <a:rPr lang="en-US" altLang="zh-CN" sz="2400" dirty="0">
                <a:ea typeface="楷体_GB2312" pitchFamily="49" charset="-122"/>
              </a:rPr>
              <a:t>b</a:t>
            </a:r>
            <a:r>
              <a:rPr lang="en-US" altLang="zh-CN" dirty="0">
                <a:ea typeface="楷体_GB2312" pitchFamily="49" charset="-122"/>
              </a:rPr>
              <a:t>-&gt;data)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		{  q=p;   p=p-&gt;next;  }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		q-&gt;next=L</a:t>
            </a:r>
            <a:r>
              <a:rPr lang="en-US" altLang="zh-CN" sz="2400" dirty="0">
                <a:ea typeface="楷体_GB2312" pitchFamily="49" charset="-122"/>
              </a:rPr>
              <a:t>b</a:t>
            </a:r>
            <a:r>
              <a:rPr lang="en-US" altLang="zh-CN" dirty="0">
                <a:ea typeface="楷体_GB2312" pitchFamily="49" charset="-122"/>
              </a:rPr>
              <a:t>;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		</a:t>
            </a:r>
            <a:r>
              <a:rPr lang="en-US" altLang="zh-CN" dirty="0">
                <a:solidFill>
                  <a:srgbClr val="3333FF"/>
                </a:solidFill>
                <a:ea typeface="楷体_GB2312" pitchFamily="49" charset="-122"/>
              </a:rPr>
              <a:t>if </a:t>
            </a:r>
            <a:r>
              <a:rPr lang="en-US" altLang="zh-CN" dirty="0">
                <a:ea typeface="楷体_GB2312" pitchFamily="49" charset="-122"/>
              </a:rPr>
              <a:t>(!p)  break;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		q=L</a:t>
            </a:r>
            <a:r>
              <a:rPr lang="en-US" altLang="zh-CN" sz="2400" dirty="0">
                <a:ea typeface="楷体_GB2312" pitchFamily="49" charset="-122"/>
              </a:rPr>
              <a:t>b</a:t>
            </a:r>
            <a:r>
              <a:rPr lang="en-US" altLang="zh-CN" dirty="0">
                <a:ea typeface="楷体_GB2312" pitchFamily="49" charset="-122"/>
              </a:rPr>
              <a:t>; L</a:t>
            </a:r>
            <a:r>
              <a:rPr lang="en-US" altLang="zh-CN" sz="2400" dirty="0">
                <a:ea typeface="楷体_GB2312" pitchFamily="49" charset="-122"/>
              </a:rPr>
              <a:t>b</a:t>
            </a:r>
            <a:r>
              <a:rPr lang="en-US" altLang="zh-CN" dirty="0">
                <a:ea typeface="楷体_GB2312" pitchFamily="49" charset="-122"/>
              </a:rPr>
              <a:t>=L</a:t>
            </a:r>
            <a:r>
              <a:rPr lang="en-US" altLang="zh-CN" sz="2400" dirty="0">
                <a:ea typeface="楷体_GB2312" pitchFamily="49" charset="-122"/>
              </a:rPr>
              <a:t>b</a:t>
            </a:r>
            <a:r>
              <a:rPr lang="en-US" altLang="zh-CN" dirty="0">
                <a:ea typeface="楷体_GB2312" pitchFamily="49" charset="-122"/>
              </a:rPr>
              <a:t>-&gt;next; q-&gt;next=p;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	} </a:t>
            </a:r>
            <a:r>
              <a:rPr lang="en-US" altLang="zh-CN" dirty="0">
                <a:solidFill>
                  <a:srgbClr val="008000"/>
                </a:solidFill>
                <a:ea typeface="楷体_GB2312" pitchFamily="49" charset="-122"/>
              </a:rPr>
              <a:t>//while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} </a:t>
            </a:r>
            <a:r>
              <a:rPr lang="en-US" altLang="zh-CN" dirty="0">
                <a:solidFill>
                  <a:srgbClr val="008000"/>
                </a:solidFill>
                <a:ea typeface="楷体_GB2312" pitchFamily="49" charset="-122"/>
              </a:rPr>
              <a:t>// </a:t>
            </a:r>
            <a:r>
              <a:rPr lang="zh-CN" altLang="en-US" dirty="0">
                <a:solidFill>
                  <a:srgbClr val="003399"/>
                </a:solidFill>
                <a:latin typeface="楷体" pitchFamily="49" charset="-122"/>
              </a:rPr>
              <a:t>算法时间复杂度为</a:t>
            </a:r>
            <a:r>
              <a:rPr lang="en-US" altLang="zh-CN" dirty="0">
                <a:solidFill>
                  <a:srgbClr val="003399"/>
                </a:solidFill>
                <a:latin typeface="楷体" pitchFamily="49" charset="-122"/>
              </a:rPr>
              <a:t>O(</a:t>
            </a:r>
            <a:r>
              <a:rPr lang="en-US" altLang="zh-CN" dirty="0" err="1">
                <a:solidFill>
                  <a:srgbClr val="003399"/>
                </a:solidFill>
                <a:latin typeface="楷体" pitchFamily="49" charset="-122"/>
              </a:rPr>
              <a:t>n</a:t>
            </a:r>
            <a:r>
              <a:rPr lang="en-US" altLang="zh-CN" sz="3200" baseline="-25000" dirty="0" err="1">
                <a:solidFill>
                  <a:srgbClr val="003399"/>
                </a:solidFill>
                <a:latin typeface="楷体" pitchFamily="49" charset="-122"/>
              </a:rPr>
              <a:t>a</a:t>
            </a:r>
            <a:r>
              <a:rPr lang="en-US" altLang="zh-CN" dirty="0" err="1">
                <a:solidFill>
                  <a:srgbClr val="003399"/>
                </a:solidFill>
                <a:latin typeface="楷体" pitchFamily="49" charset="-122"/>
              </a:rPr>
              <a:t>+n</a:t>
            </a:r>
            <a:r>
              <a:rPr lang="en-US" altLang="zh-CN" sz="3200" baseline="-25000" dirty="0" err="1">
                <a:solidFill>
                  <a:srgbClr val="003399"/>
                </a:solidFill>
                <a:latin typeface="楷体" pitchFamily="49" charset="-122"/>
              </a:rPr>
              <a:t>b</a:t>
            </a:r>
            <a:r>
              <a:rPr lang="en-US" altLang="zh-CN" dirty="0">
                <a:solidFill>
                  <a:srgbClr val="003399"/>
                </a:solidFill>
                <a:latin typeface="楷体" pitchFamily="49" charset="-122"/>
              </a:rPr>
              <a:t>)</a:t>
            </a:r>
            <a:endParaRPr lang="en-US" altLang="zh-CN" dirty="0">
              <a:latin typeface="楷体" pitchFamily="49" charset="-122"/>
            </a:endParaRPr>
          </a:p>
        </p:txBody>
      </p:sp>
      <p:sp>
        <p:nvSpPr>
          <p:cNvPr id="8294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E7DA239-89C1-45E9-8E83-5ACBD6D68EE6}" type="slidenum">
              <a:rPr lang="zh-CN" altLang="en-US" smtClean="0">
                <a:ea typeface="宋体" charset="-122"/>
              </a:rPr>
              <a:pPr/>
              <a:t>40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pPr eaLnBrk="1" hangingPunct="1"/>
            <a:r>
              <a:rPr lang="zh-CN" altLang="en-US"/>
              <a:t>链表</a:t>
            </a:r>
            <a:endParaRPr lang="zh-CN" altLang="en-US" sz="1600" b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971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  <a:latin typeface="楷体" pitchFamily="49" charset="-122"/>
              </a:rPr>
              <a:t>例</a:t>
            </a: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2-3</a:t>
            </a:r>
            <a:r>
              <a:rPr lang="en-US" altLang="zh-CN" dirty="0">
                <a:latin typeface="楷体" pitchFamily="49" charset="-122"/>
              </a:rPr>
              <a:t>  </a:t>
            </a:r>
            <a:r>
              <a:rPr lang="zh-CN" altLang="en-US" dirty="0">
                <a:latin typeface="楷体" pitchFamily="49" charset="-122"/>
              </a:rPr>
              <a:t>已知指针</a:t>
            </a:r>
            <a:r>
              <a:rPr lang="en-US" altLang="zh-CN" dirty="0">
                <a:latin typeface="楷体" pitchFamily="49" charset="-122"/>
              </a:rPr>
              <a:t>La</a:t>
            </a:r>
            <a:r>
              <a:rPr lang="zh-CN" altLang="en-US" dirty="0">
                <a:latin typeface="楷体" pitchFamily="49" charset="-122"/>
              </a:rPr>
              <a:t>和</a:t>
            </a:r>
            <a:r>
              <a:rPr lang="en-US" altLang="zh-CN" dirty="0">
                <a:latin typeface="楷体" pitchFamily="49" charset="-122"/>
              </a:rPr>
              <a:t>Lb</a:t>
            </a:r>
            <a:r>
              <a:rPr lang="zh-CN" altLang="en-US" dirty="0">
                <a:latin typeface="楷体" pitchFamily="49" charset="-122"/>
              </a:rPr>
              <a:t>分别指向两个链表的头结点。试设计算法，将两个链表连接成一个链表，要求以尽可能短的时间完成连接运算，并分析算法的时间复杂度。</a:t>
            </a:r>
          </a:p>
        </p:txBody>
      </p:sp>
      <p:sp>
        <p:nvSpPr>
          <p:cNvPr id="8397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3F1E875-BF5E-4E31-BE23-33185D8DCE69}" type="slidenum">
              <a:rPr lang="zh-CN" altLang="en-US" smtClean="0">
                <a:ea typeface="宋体" charset="-122"/>
              </a:rPr>
              <a:pPr/>
              <a:t>41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链表</a:t>
            </a:r>
            <a:endParaRPr lang="zh-CN" altLang="en-US" sz="1600" b="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995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楷体" pitchFamily="49" charset="-122"/>
              </a:rPr>
              <a:t>算法思路：</a:t>
            </a:r>
          </a:p>
          <a:p>
            <a:pPr>
              <a:lnSpc>
                <a:spcPct val="135000"/>
              </a:lnSpc>
              <a:buFont typeface="Wingdings" pitchFamily="2" charset="2"/>
              <a:buChar char="Ø"/>
            </a:pPr>
            <a:endParaRPr lang="zh-CN" altLang="en-US" dirty="0">
              <a:latin typeface="楷体" pitchFamily="49" charset="-122"/>
            </a:endParaRP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dirty="0">
                <a:latin typeface="楷体" pitchFamily="49" charset="-122"/>
              </a:rPr>
              <a:t>将较长的链表连接在较短的链表之后。</a:t>
            </a:r>
            <a:endParaRPr lang="en-US" altLang="zh-CN" dirty="0">
              <a:latin typeface="楷体" pitchFamily="49" charset="-122"/>
            </a:endParaRP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endParaRPr lang="zh-CN" altLang="en-US" dirty="0">
              <a:latin typeface="楷体" pitchFamily="49" charset="-122"/>
            </a:endParaRP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 ??</a:t>
            </a:r>
            <a:r>
              <a:rPr lang="en-US" altLang="zh-CN" dirty="0">
                <a:latin typeface="楷体" pitchFamily="49" charset="-122"/>
              </a:rPr>
              <a:t>  </a:t>
            </a:r>
            <a:r>
              <a:rPr lang="zh-CN" altLang="en-US" dirty="0">
                <a:latin typeface="楷体" pitchFamily="49" charset="-122"/>
              </a:rPr>
              <a:t>算法的时间复杂度</a:t>
            </a:r>
            <a:r>
              <a:rPr lang="en-US" altLang="zh-CN" dirty="0">
                <a:latin typeface="楷体" pitchFamily="49" charset="-122"/>
              </a:rPr>
              <a:t>=min(</a:t>
            </a:r>
            <a:r>
              <a:rPr lang="en-US" altLang="zh-CN" dirty="0" err="1">
                <a:latin typeface="楷体" pitchFamily="49" charset="-122"/>
              </a:rPr>
              <a:t>n</a:t>
            </a:r>
            <a:r>
              <a:rPr lang="en-US" altLang="zh-CN" sz="3200" baseline="-25000" dirty="0" err="1">
                <a:latin typeface="楷体" pitchFamily="49" charset="-122"/>
              </a:rPr>
              <a:t>a</a:t>
            </a:r>
            <a:r>
              <a:rPr lang="en-US" altLang="zh-CN" dirty="0">
                <a:latin typeface="楷体" pitchFamily="49" charset="-122"/>
              </a:rPr>
              <a:t>, </a:t>
            </a:r>
            <a:r>
              <a:rPr lang="en-US" altLang="zh-CN" dirty="0" err="1">
                <a:latin typeface="楷体" pitchFamily="49" charset="-122"/>
              </a:rPr>
              <a:t>n</a:t>
            </a:r>
            <a:r>
              <a:rPr lang="en-US" altLang="zh-CN" sz="3200" baseline="-25000" dirty="0" err="1">
                <a:latin typeface="楷体" pitchFamily="49" charset="-122"/>
              </a:rPr>
              <a:t>b</a:t>
            </a:r>
            <a:r>
              <a:rPr lang="en-US" altLang="zh-CN" dirty="0">
                <a:latin typeface="楷体" pitchFamily="49" charset="-122"/>
              </a:rPr>
              <a:t>)</a:t>
            </a:r>
          </a:p>
        </p:txBody>
      </p:sp>
      <p:sp>
        <p:nvSpPr>
          <p:cNvPr id="8499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09C56AB-170A-47EF-B5D3-28185911A1A4}" type="slidenum">
              <a:rPr lang="zh-CN" altLang="en-US" smtClean="0">
                <a:ea typeface="宋体" charset="-122"/>
              </a:rPr>
              <a:pPr/>
              <a:t>42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pPr eaLnBrk="1" hangingPunct="1"/>
            <a:r>
              <a:rPr lang="zh-CN" altLang="en-US"/>
              <a:t>链表</a:t>
            </a:r>
            <a:endParaRPr lang="zh-CN" altLang="en-US" sz="1600" b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019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 err="1">
                <a:ea typeface="楷体_GB2312" pitchFamily="49" charset="-122"/>
              </a:rPr>
              <a:t>LinkList</a:t>
            </a:r>
            <a:r>
              <a:rPr lang="en-US" altLang="zh-CN" dirty="0">
                <a:ea typeface="楷体_GB2312" pitchFamily="49" charset="-122"/>
              </a:rPr>
              <a:t> link( </a:t>
            </a:r>
            <a:r>
              <a:rPr lang="en-US" altLang="zh-CN" dirty="0" err="1">
                <a:ea typeface="楷体_GB2312" pitchFamily="49" charset="-122"/>
              </a:rPr>
              <a:t>LinkList</a:t>
            </a:r>
            <a:r>
              <a:rPr lang="en-US" altLang="zh-CN" dirty="0">
                <a:ea typeface="楷体_GB2312" pitchFamily="49" charset="-122"/>
              </a:rPr>
              <a:t> La, </a:t>
            </a:r>
            <a:r>
              <a:rPr lang="en-US" altLang="zh-CN" dirty="0" err="1">
                <a:ea typeface="楷体_GB2312" pitchFamily="49" charset="-122"/>
              </a:rPr>
              <a:t>LinkList</a:t>
            </a:r>
            <a:r>
              <a:rPr lang="en-US" altLang="zh-CN" dirty="0">
                <a:ea typeface="楷体_GB2312" pitchFamily="49" charset="-122"/>
              </a:rPr>
              <a:t> L</a:t>
            </a:r>
            <a:r>
              <a:rPr lang="en-US" altLang="zh-CN" sz="2400" dirty="0">
                <a:ea typeface="楷体_GB2312" pitchFamily="49" charset="-122"/>
              </a:rPr>
              <a:t>b</a:t>
            </a:r>
            <a:r>
              <a:rPr lang="en-US" altLang="zh-CN" dirty="0">
                <a:ea typeface="楷体_GB2312" pitchFamily="49" charset="-122"/>
              </a:rPr>
              <a:t> )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{</a:t>
            </a:r>
            <a:r>
              <a:rPr lang="da-DK" altLang="zh-CN" dirty="0">
                <a:ea typeface="楷体_GB2312" pitchFamily="49" charset="-122"/>
              </a:rPr>
              <a:t>	</a:t>
            </a:r>
            <a:r>
              <a:rPr lang="da-DK" altLang="zh-CN" dirty="0">
                <a:solidFill>
                  <a:srgbClr val="3333FF"/>
                </a:solidFill>
                <a:ea typeface="楷体_GB2312" pitchFamily="49" charset="-122"/>
              </a:rPr>
              <a:t>Pa=La; </a:t>
            </a:r>
            <a:r>
              <a:rPr lang="zh-CN" altLang="da-DK" dirty="0">
                <a:solidFill>
                  <a:srgbClr val="3333FF"/>
                </a:solidFill>
                <a:ea typeface="楷体_GB2312" pitchFamily="49" charset="-122"/>
              </a:rPr>
              <a:t> </a:t>
            </a:r>
            <a:r>
              <a:rPr lang="da-DK" altLang="zh-CN" dirty="0">
                <a:solidFill>
                  <a:srgbClr val="3333FF"/>
                </a:solidFill>
                <a:ea typeface="楷体_GB2312" pitchFamily="49" charset="-122"/>
              </a:rPr>
              <a:t>P</a:t>
            </a:r>
            <a:r>
              <a:rPr lang="da-DK" altLang="zh-CN" sz="2400" dirty="0">
                <a:solidFill>
                  <a:srgbClr val="3333FF"/>
                </a:solidFill>
                <a:ea typeface="楷体_GB2312" pitchFamily="49" charset="-122"/>
              </a:rPr>
              <a:t>b</a:t>
            </a:r>
            <a:r>
              <a:rPr lang="da-DK" altLang="zh-CN" dirty="0">
                <a:solidFill>
                  <a:srgbClr val="3333FF"/>
                </a:solidFill>
                <a:ea typeface="楷体_GB2312" pitchFamily="49" charset="-122"/>
              </a:rPr>
              <a:t>=L</a:t>
            </a:r>
            <a:r>
              <a:rPr lang="da-DK" altLang="zh-CN" sz="2400" dirty="0">
                <a:solidFill>
                  <a:srgbClr val="3333FF"/>
                </a:solidFill>
                <a:ea typeface="楷体_GB2312" pitchFamily="49" charset="-122"/>
              </a:rPr>
              <a:t>b</a:t>
            </a:r>
            <a:r>
              <a:rPr lang="da-DK" altLang="zh-CN" dirty="0">
                <a:solidFill>
                  <a:srgbClr val="3333FF"/>
                </a:solidFill>
                <a:ea typeface="楷体_GB2312" pitchFamily="49" charset="-122"/>
              </a:rPr>
              <a:t>;</a:t>
            </a:r>
            <a:endParaRPr lang="zh-CN" altLang="da-DK" sz="2400" dirty="0">
              <a:solidFill>
                <a:srgbClr val="008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3333FF"/>
                </a:solidFill>
                <a:ea typeface="楷体_GB2312" pitchFamily="49" charset="-122"/>
              </a:rPr>
              <a:t>	while ( Pa-&gt;next  &amp;  </a:t>
            </a:r>
            <a:r>
              <a:rPr lang="en-US" altLang="zh-CN" dirty="0" err="1">
                <a:solidFill>
                  <a:srgbClr val="3333FF"/>
                </a:solidFill>
                <a:ea typeface="楷体_GB2312" pitchFamily="49" charset="-122"/>
              </a:rPr>
              <a:t>P</a:t>
            </a:r>
            <a:r>
              <a:rPr lang="en-US" altLang="zh-CN" sz="2400" dirty="0" err="1">
                <a:solidFill>
                  <a:srgbClr val="3333FF"/>
                </a:solidFill>
                <a:ea typeface="楷体_GB2312" pitchFamily="49" charset="-122"/>
              </a:rPr>
              <a:t>b</a:t>
            </a:r>
            <a:r>
              <a:rPr lang="en-US" altLang="zh-CN" dirty="0">
                <a:solidFill>
                  <a:srgbClr val="3333FF"/>
                </a:solidFill>
                <a:ea typeface="楷体_GB2312" pitchFamily="49" charset="-122"/>
              </a:rPr>
              <a:t>-&gt;next )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3333FF"/>
                </a:solidFill>
                <a:ea typeface="楷体_GB2312" pitchFamily="49" charset="-122"/>
              </a:rPr>
              <a:t>	{ Pa=Pa-&gt;next;  </a:t>
            </a:r>
            <a:r>
              <a:rPr lang="en-US" altLang="zh-CN" dirty="0" err="1">
                <a:solidFill>
                  <a:srgbClr val="3333FF"/>
                </a:solidFill>
                <a:ea typeface="楷体_GB2312" pitchFamily="49" charset="-122"/>
              </a:rPr>
              <a:t>P</a:t>
            </a:r>
            <a:r>
              <a:rPr lang="en-US" altLang="zh-CN" sz="2400" dirty="0" err="1">
                <a:solidFill>
                  <a:srgbClr val="3333FF"/>
                </a:solidFill>
                <a:ea typeface="楷体_GB2312" pitchFamily="49" charset="-122"/>
              </a:rPr>
              <a:t>b</a:t>
            </a:r>
            <a:r>
              <a:rPr lang="en-US" altLang="zh-CN" dirty="0">
                <a:solidFill>
                  <a:srgbClr val="3333FF"/>
                </a:solidFill>
                <a:ea typeface="楷体_GB2312" pitchFamily="49" charset="-122"/>
              </a:rPr>
              <a:t>=</a:t>
            </a:r>
            <a:r>
              <a:rPr lang="en-US" altLang="zh-CN" dirty="0" err="1">
                <a:solidFill>
                  <a:srgbClr val="3333FF"/>
                </a:solidFill>
                <a:ea typeface="楷体_GB2312" pitchFamily="49" charset="-122"/>
              </a:rPr>
              <a:t>P</a:t>
            </a:r>
            <a:r>
              <a:rPr lang="en-US" altLang="zh-CN" sz="2400" dirty="0" err="1">
                <a:solidFill>
                  <a:srgbClr val="3333FF"/>
                </a:solidFill>
                <a:ea typeface="楷体_GB2312" pitchFamily="49" charset="-122"/>
              </a:rPr>
              <a:t>b</a:t>
            </a:r>
            <a:r>
              <a:rPr lang="en-US" altLang="zh-CN" dirty="0">
                <a:solidFill>
                  <a:srgbClr val="3333FF"/>
                </a:solidFill>
                <a:ea typeface="楷体_GB2312" pitchFamily="49" charset="-122"/>
              </a:rPr>
              <a:t>-&gt;next; }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	if ( !Pa-&gt;next )   </a:t>
            </a:r>
            <a:r>
              <a:rPr lang="en-US" altLang="zh-CN" dirty="0">
                <a:solidFill>
                  <a:srgbClr val="008000"/>
                </a:solidFill>
                <a:ea typeface="楷体_GB2312" pitchFamily="49" charset="-122"/>
              </a:rPr>
              <a:t>// La</a:t>
            </a:r>
            <a:r>
              <a:rPr lang="zh-CN" altLang="en-US" dirty="0">
                <a:solidFill>
                  <a:srgbClr val="008000"/>
                </a:solidFill>
                <a:ea typeface="楷体_GB2312" pitchFamily="49" charset="-122"/>
              </a:rPr>
              <a:t>指向的链表较短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	{ Pa-&gt;next=L</a:t>
            </a:r>
            <a:r>
              <a:rPr lang="en-US" altLang="zh-CN" sz="2400" dirty="0">
                <a:ea typeface="楷体_GB2312" pitchFamily="49" charset="-122"/>
              </a:rPr>
              <a:t>b-&gt;</a:t>
            </a:r>
            <a:r>
              <a:rPr lang="en-US" altLang="zh-CN" dirty="0">
                <a:ea typeface="楷体_GB2312" pitchFamily="49" charset="-122"/>
              </a:rPr>
              <a:t>next;  return La; }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	else { </a:t>
            </a:r>
            <a:r>
              <a:rPr lang="en-US" altLang="zh-CN" dirty="0" err="1">
                <a:ea typeface="楷体_GB2312" pitchFamily="49" charset="-122"/>
              </a:rPr>
              <a:t>P</a:t>
            </a:r>
            <a:r>
              <a:rPr lang="en-US" altLang="zh-CN" sz="2400" dirty="0" err="1">
                <a:ea typeface="楷体_GB2312" pitchFamily="49" charset="-122"/>
              </a:rPr>
              <a:t>b</a:t>
            </a:r>
            <a:r>
              <a:rPr lang="en-US" altLang="zh-CN" dirty="0">
                <a:ea typeface="楷体_GB2312" pitchFamily="49" charset="-122"/>
              </a:rPr>
              <a:t>-&gt;next=La-&gt;next; return L</a:t>
            </a:r>
            <a:r>
              <a:rPr lang="en-US" altLang="zh-CN" sz="2400" dirty="0">
                <a:ea typeface="楷体_GB2312" pitchFamily="49" charset="-122"/>
              </a:rPr>
              <a:t>b</a:t>
            </a:r>
            <a:r>
              <a:rPr lang="en-US" altLang="zh-CN" dirty="0">
                <a:ea typeface="楷体_GB2312" pitchFamily="49" charset="-122"/>
              </a:rPr>
              <a:t>; }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} 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// 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</a:rPr>
              <a:t>算法的时间复杂度为</a:t>
            </a:r>
            <a:r>
              <a:rPr lang="en-US" altLang="zh-CN" dirty="0">
                <a:solidFill>
                  <a:srgbClr val="FF0000"/>
                </a:solidFill>
                <a:latin typeface="楷体" pitchFamily="49" charset="-122"/>
              </a:rPr>
              <a:t>O(</a:t>
            </a:r>
            <a:r>
              <a:rPr lang="en-US" altLang="zh-CN" dirty="0">
                <a:latin typeface="楷体" pitchFamily="49" charset="-122"/>
              </a:rPr>
              <a:t>min(</a:t>
            </a:r>
            <a:r>
              <a:rPr lang="en-US" altLang="zh-CN" dirty="0" err="1">
                <a:latin typeface="楷体" pitchFamily="49" charset="-122"/>
              </a:rPr>
              <a:t>n</a:t>
            </a:r>
            <a:r>
              <a:rPr lang="en-US" altLang="zh-CN" sz="3200" baseline="-25000" dirty="0" err="1">
                <a:latin typeface="楷体" pitchFamily="49" charset="-122"/>
              </a:rPr>
              <a:t>a</a:t>
            </a:r>
            <a:r>
              <a:rPr lang="en-US" altLang="zh-CN" dirty="0">
                <a:latin typeface="楷体" pitchFamily="49" charset="-122"/>
              </a:rPr>
              <a:t>, </a:t>
            </a:r>
            <a:r>
              <a:rPr lang="en-US" altLang="zh-CN" dirty="0" err="1">
                <a:latin typeface="楷体" pitchFamily="49" charset="-122"/>
              </a:rPr>
              <a:t>n</a:t>
            </a:r>
            <a:r>
              <a:rPr lang="en-US" altLang="zh-CN" sz="3200" baseline="-25000" dirty="0" err="1">
                <a:latin typeface="楷体" pitchFamily="49" charset="-122"/>
              </a:rPr>
              <a:t>b</a:t>
            </a:r>
            <a:r>
              <a:rPr lang="en-US" altLang="zh-CN" dirty="0">
                <a:latin typeface="楷体" pitchFamily="49" charset="-122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楷体" pitchFamily="49" charset="-122"/>
              </a:rPr>
              <a:t>)</a:t>
            </a:r>
            <a:endParaRPr lang="zh-CN" altLang="en-US" dirty="0">
              <a:solidFill>
                <a:srgbClr val="FF0000"/>
              </a:solidFill>
              <a:latin typeface="楷体" pitchFamily="49" charset="-122"/>
            </a:endParaRPr>
          </a:p>
        </p:txBody>
      </p:sp>
      <p:sp>
        <p:nvSpPr>
          <p:cNvPr id="8602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2301247-A60B-49EF-8C13-1677B2D0E23F}" type="slidenum">
              <a:rPr lang="zh-CN" altLang="en-US" smtClean="0">
                <a:ea typeface="宋体" charset="-122"/>
              </a:rPr>
              <a:pPr/>
              <a:t>43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链表小结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itchFamily="2" charset="2"/>
              <a:buChar char="Ä"/>
            </a:pPr>
            <a:r>
              <a:rPr lang="zh-CN" altLang="en-US"/>
              <a:t>线性表的链式存储结构：</a:t>
            </a:r>
          </a:p>
        </p:txBody>
      </p:sp>
      <p:sp>
        <p:nvSpPr>
          <p:cNvPr id="7885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5C4DC0A-0079-4BB1-9AF4-ADF2A469FFD6}" type="slidenum">
              <a:rPr lang="zh-CN" altLang="en-US" smtClean="0">
                <a:ea typeface="宋体" charset="-122"/>
              </a:rPr>
              <a:pPr/>
              <a:t>44</a:t>
            </a:fld>
            <a:endParaRPr lang="en-US" altLang="zh-CN">
              <a:ea typeface="宋体" charset="-122"/>
            </a:endParaRPr>
          </a:p>
        </p:txBody>
      </p:sp>
      <p:sp>
        <p:nvSpPr>
          <p:cNvPr id="130052" name="Line 4"/>
          <p:cNvSpPr>
            <a:spLocks noChangeShapeType="1"/>
          </p:cNvSpPr>
          <p:nvPr/>
        </p:nvSpPr>
        <p:spPr bwMode="auto">
          <a:xfrm>
            <a:off x="3865563" y="5156200"/>
            <a:ext cx="576262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arrow" w="lg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16013" y="4797425"/>
            <a:ext cx="1584325" cy="647700"/>
            <a:chOff x="747" y="2886"/>
            <a:chExt cx="998" cy="408"/>
          </a:xfrm>
        </p:grpSpPr>
        <p:grpSp>
          <p:nvGrpSpPr>
            <p:cNvPr id="78885" name="Group 6"/>
            <p:cNvGrpSpPr>
              <a:grpSpLocks/>
            </p:cNvGrpSpPr>
            <p:nvPr/>
          </p:nvGrpSpPr>
          <p:grpSpPr bwMode="auto">
            <a:xfrm>
              <a:off x="1110" y="2886"/>
              <a:ext cx="635" cy="408"/>
              <a:chOff x="1474" y="3068"/>
              <a:chExt cx="726" cy="318"/>
            </a:xfrm>
          </p:grpSpPr>
          <p:sp>
            <p:nvSpPr>
              <p:cNvPr id="78887" name="Rectangle 7"/>
              <p:cNvSpPr>
                <a:spLocks noChangeArrowheads="1"/>
              </p:cNvSpPr>
              <p:nvPr/>
            </p:nvSpPr>
            <p:spPr bwMode="auto">
              <a:xfrm>
                <a:off x="1474" y="3068"/>
                <a:ext cx="453" cy="318"/>
              </a:xfrm>
              <a:prstGeom prst="rect">
                <a:avLst/>
              </a:prstGeom>
              <a:solidFill>
                <a:schemeClr val="bg2">
                  <a:alpha val="59999"/>
                </a:schemeClr>
              </a:solidFill>
              <a:ln w="6350" algn="ctr">
                <a:solidFill>
                  <a:schemeClr val="tx1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pPr algn="ctr"/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78888" name="Rectangle 8"/>
              <p:cNvSpPr>
                <a:spLocks noChangeArrowheads="1"/>
              </p:cNvSpPr>
              <p:nvPr/>
            </p:nvSpPr>
            <p:spPr bwMode="auto">
              <a:xfrm>
                <a:off x="1927" y="3068"/>
                <a:ext cx="273" cy="318"/>
              </a:xfrm>
              <a:prstGeom prst="rect">
                <a:avLst/>
              </a:prstGeom>
              <a:noFill/>
              <a:ln w="6350" algn="ctr">
                <a:solidFill>
                  <a:schemeClr val="tx1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pPr algn="ctr"/>
                <a:endParaRPr lang="en-US" altLang="zh-CN" sz="3200" b="1">
                  <a:ea typeface="华文新魏" pitchFamily="2" charset="-122"/>
                  <a:sym typeface="Symbol" pitchFamily="18" charset="2"/>
                </a:endParaRPr>
              </a:p>
            </p:txBody>
          </p:sp>
        </p:grpSp>
        <p:sp>
          <p:nvSpPr>
            <p:cNvPr id="78886" name="Text Box 9"/>
            <p:cNvSpPr txBox="1">
              <a:spLocks noChangeArrowheads="1"/>
            </p:cNvSpPr>
            <p:nvPr/>
          </p:nvSpPr>
          <p:spPr bwMode="auto">
            <a:xfrm>
              <a:off x="747" y="2955"/>
              <a:ext cx="408" cy="269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 type="none" w="sm" len="lg"/>
            </a:ln>
          </p:spPr>
          <p:txBody>
            <a:bodyPr lIns="0" tIns="0" rIns="0" bIns="0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</a:rPr>
                <a:t>L</a:t>
              </a:r>
              <a:r>
                <a:rPr lang="en-US" altLang="zh-CN" sz="2400" b="1">
                  <a:solidFill>
                    <a:srgbClr val="008000"/>
                  </a:solidFill>
                  <a:latin typeface="Times New Roman" pitchFamily="18" charset="0"/>
                  <a:sym typeface="Wingdings" pitchFamily="2" charset="2"/>
                </a:rPr>
                <a:t>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060700" y="4795838"/>
            <a:ext cx="1008063" cy="647700"/>
            <a:chOff x="1474" y="3068"/>
            <a:chExt cx="726" cy="318"/>
          </a:xfrm>
        </p:grpSpPr>
        <p:sp>
          <p:nvSpPr>
            <p:cNvPr id="78883" name="Rectangle 11"/>
            <p:cNvSpPr>
              <a:spLocks noChangeArrowheads="1"/>
            </p:cNvSpPr>
            <p:nvPr/>
          </p:nvSpPr>
          <p:spPr bwMode="auto">
            <a:xfrm>
              <a:off x="1474" y="3068"/>
              <a:ext cx="45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a</a:t>
              </a:r>
              <a:r>
                <a:rPr lang="en-US" altLang="zh-CN" sz="2800" b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8884" name="Rectangle 12"/>
            <p:cNvSpPr>
              <a:spLocks noChangeArrowheads="1"/>
            </p:cNvSpPr>
            <p:nvPr/>
          </p:nvSpPr>
          <p:spPr bwMode="auto">
            <a:xfrm>
              <a:off x="1927" y="3068"/>
              <a:ext cx="27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endParaRPr lang="en-US" altLang="zh-CN" sz="3200" b="1">
                <a:ea typeface="华文新魏" pitchFamily="2" charset="-122"/>
                <a:sym typeface="Symbol" pitchFamily="18" charset="2"/>
              </a:endParaRP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429125" y="4795838"/>
            <a:ext cx="1008063" cy="647700"/>
            <a:chOff x="1474" y="3068"/>
            <a:chExt cx="726" cy="318"/>
          </a:xfrm>
        </p:grpSpPr>
        <p:sp>
          <p:nvSpPr>
            <p:cNvPr id="78881" name="Rectangle 14"/>
            <p:cNvSpPr>
              <a:spLocks noChangeArrowheads="1"/>
            </p:cNvSpPr>
            <p:nvPr/>
          </p:nvSpPr>
          <p:spPr bwMode="auto">
            <a:xfrm>
              <a:off x="1474" y="3068"/>
              <a:ext cx="45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a</a:t>
              </a:r>
              <a:r>
                <a:rPr lang="en-US" altLang="zh-CN" sz="2800" b="1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8882" name="Rectangle 15"/>
            <p:cNvSpPr>
              <a:spLocks noChangeArrowheads="1"/>
            </p:cNvSpPr>
            <p:nvPr/>
          </p:nvSpPr>
          <p:spPr bwMode="auto">
            <a:xfrm>
              <a:off x="1927" y="3068"/>
              <a:ext cx="27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endParaRPr lang="en-US" altLang="zh-CN" sz="3200" b="1">
                <a:ea typeface="华文新魏" pitchFamily="2" charset="-122"/>
                <a:sym typeface="Symbol" pitchFamily="18" charset="2"/>
              </a:endParaRP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6878638" y="4795838"/>
            <a:ext cx="1008062" cy="647700"/>
            <a:chOff x="1474" y="3068"/>
            <a:chExt cx="726" cy="318"/>
          </a:xfrm>
        </p:grpSpPr>
        <p:sp>
          <p:nvSpPr>
            <p:cNvPr id="78879" name="Rectangle 17"/>
            <p:cNvSpPr>
              <a:spLocks noChangeArrowheads="1"/>
            </p:cNvSpPr>
            <p:nvPr/>
          </p:nvSpPr>
          <p:spPr bwMode="auto">
            <a:xfrm>
              <a:off x="1474" y="3068"/>
              <a:ext cx="45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a</a:t>
              </a:r>
              <a:r>
                <a:rPr lang="en-US" altLang="zh-CN" sz="2800" b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8880" name="Rectangle 18"/>
            <p:cNvSpPr>
              <a:spLocks noChangeArrowheads="1"/>
            </p:cNvSpPr>
            <p:nvPr/>
          </p:nvSpPr>
          <p:spPr bwMode="auto">
            <a:xfrm>
              <a:off x="1927" y="3068"/>
              <a:ext cx="27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r>
                <a:rPr lang="en-US" altLang="zh-CN" sz="3200" b="1">
                  <a:latin typeface="Times New Roman" pitchFamily="18" charset="0"/>
                  <a:sym typeface="Symbol" pitchFamily="18" charset="2"/>
                </a:rPr>
                <a:t></a:t>
              </a:r>
            </a:p>
          </p:txBody>
        </p:sp>
      </p:grpSp>
      <p:sp>
        <p:nvSpPr>
          <p:cNvPr id="130067" name="Line 19"/>
          <p:cNvSpPr>
            <a:spLocks noChangeShapeType="1"/>
          </p:cNvSpPr>
          <p:nvPr/>
        </p:nvSpPr>
        <p:spPr bwMode="auto">
          <a:xfrm>
            <a:off x="2497138" y="5156200"/>
            <a:ext cx="576262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arrow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68" name="Line 20"/>
          <p:cNvSpPr>
            <a:spLocks noChangeShapeType="1"/>
          </p:cNvSpPr>
          <p:nvPr/>
        </p:nvSpPr>
        <p:spPr bwMode="auto">
          <a:xfrm>
            <a:off x="5221288" y="5156200"/>
            <a:ext cx="576262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arrow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69" name="Line 21"/>
          <p:cNvSpPr>
            <a:spLocks noChangeShapeType="1"/>
          </p:cNvSpPr>
          <p:nvPr/>
        </p:nvSpPr>
        <p:spPr bwMode="auto">
          <a:xfrm>
            <a:off x="6302375" y="5156200"/>
            <a:ext cx="576263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arrow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70" name="Text Box 22"/>
          <p:cNvSpPr txBox="1">
            <a:spLocks noChangeArrowheads="1"/>
          </p:cNvSpPr>
          <p:nvPr/>
        </p:nvSpPr>
        <p:spPr bwMode="auto">
          <a:xfrm>
            <a:off x="5822950" y="4797425"/>
            <a:ext cx="360363" cy="487363"/>
          </a:xfrm>
          <a:prstGeom prst="rect">
            <a:avLst/>
          </a:prstGeom>
          <a:noFill/>
          <a:ln w="6350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zh-CN" sz="3200" b="1">
                <a:sym typeface="Symbol" pitchFamily="18" charset="2"/>
              </a:rPr>
              <a:t>…</a:t>
            </a:r>
            <a:endParaRPr lang="zh-CN" altLang="en-US" sz="3200" b="1">
              <a:sym typeface="Symbol" pitchFamily="18" charset="2"/>
            </a:endParaRPr>
          </a:p>
        </p:txBody>
      </p: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3767138" y="3716338"/>
            <a:ext cx="1008062" cy="647700"/>
            <a:chOff x="1474" y="3068"/>
            <a:chExt cx="726" cy="318"/>
          </a:xfrm>
        </p:grpSpPr>
        <p:sp>
          <p:nvSpPr>
            <p:cNvPr id="78877" name="Rectangle 24"/>
            <p:cNvSpPr>
              <a:spLocks noChangeArrowheads="1"/>
            </p:cNvSpPr>
            <p:nvPr/>
          </p:nvSpPr>
          <p:spPr bwMode="auto">
            <a:xfrm>
              <a:off x="1474" y="3068"/>
              <a:ext cx="45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endParaRPr lang="en-US" altLang="zh-CN" sz="2800" b="1" baseline="-25000">
                <a:latin typeface="Times New Roman" pitchFamily="18" charset="0"/>
              </a:endParaRPr>
            </a:p>
          </p:txBody>
        </p:sp>
        <p:sp>
          <p:nvSpPr>
            <p:cNvPr id="78878" name="Rectangle 25"/>
            <p:cNvSpPr>
              <a:spLocks noChangeArrowheads="1"/>
            </p:cNvSpPr>
            <p:nvPr/>
          </p:nvSpPr>
          <p:spPr bwMode="auto">
            <a:xfrm>
              <a:off x="1927" y="3068"/>
              <a:ext cx="27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endParaRPr lang="en-US" altLang="zh-CN" sz="3200" b="1">
                <a:ea typeface="华文新魏" pitchFamily="2" charset="-122"/>
                <a:sym typeface="Symbol" pitchFamily="18" charset="2"/>
              </a:endParaRPr>
            </a:p>
          </p:txBody>
        </p:sp>
      </p:grpSp>
      <p:sp>
        <p:nvSpPr>
          <p:cNvPr id="130074" name="Text Box 26"/>
          <p:cNvSpPr txBox="1">
            <a:spLocks noChangeArrowheads="1"/>
          </p:cNvSpPr>
          <p:nvPr/>
        </p:nvSpPr>
        <p:spPr bwMode="auto">
          <a:xfrm>
            <a:off x="3911600" y="3787775"/>
            <a:ext cx="360363" cy="487363"/>
          </a:xfrm>
          <a:prstGeom prst="rect">
            <a:avLst/>
          </a:prstGeom>
          <a:noFill/>
          <a:ln w="6350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e</a:t>
            </a:r>
            <a:endParaRPr lang="zh-CN" altLang="en-US" sz="32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30075" name="Line 27"/>
          <p:cNvSpPr>
            <a:spLocks noChangeShapeType="1"/>
          </p:cNvSpPr>
          <p:nvPr/>
        </p:nvSpPr>
        <p:spPr bwMode="auto">
          <a:xfrm>
            <a:off x="4619625" y="4075113"/>
            <a:ext cx="4318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76" name="Line 28"/>
          <p:cNvSpPr>
            <a:spLocks noChangeShapeType="1"/>
          </p:cNvSpPr>
          <p:nvPr/>
        </p:nvSpPr>
        <p:spPr bwMode="auto">
          <a:xfrm>
            <a:off x="5038725" y="4062413"/>
            <a:ext cx="0" cy="50482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77" name="Line 29"/>
          <p:cNvSpPr>
            <a:spLocks noChangeShapeType="1"/>
          </p:cNvSpPr>
          <p:nvPr/>
        </p:nvSpPr>
        <p:spPr bwMode="auto">
          <a:xfrm flipH="1">
            <a:off x="4241800" y="4579938"/>
            <a:ext cx="817563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78" name="Line 30"/>
          <p:cNvSpPr>
            <a:spLocks noChangeShapeType="1"/>
          </p:cNvSpPr>
          <p:nvPr/>
        </p:nvSpPr>
        <p:spPr bwMode="auto">
          <a:xfrm>
            <a:off x="4259263" y="4579938"/>
            <a:ext cx="0" cy="431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79" name="Line 31"/>
          <p:cNvSpPr>
            <a:spLocks noChangeShapeType="1"/>
          </p:cNvSpPr>
          <p:nvPr/>
        </p:nvSpPr>
        <p:spPr bwMode="auto">
          <a:xfrm>
            <a:off x="4246563" y="4999038"/>
            <a:ext cx="179387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lg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80" name="Line 32"/>
          <p:cNvSpPr>
            <a:spLocks noChangeShapeType="1"/>
          </p:cNvSpPr>
          <p:nvPr/>
        </p:nvSpPr>
        <p:spPr bwMode="auto">
          <a:xfrm>
            <a:off x="3852863" y="5168900"/>
            <a:ext cx="32385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81" name="Line 33"/>
          <p:cNvSpPr>
            <a:spLocks noChangeShapeType="1"/>
          </p:cNvSpPr>
          <p:nvPr/>
        </p:nvSpPr>
        <p:spPr bwMode="auto">
          <a:xfrm>
            <a:off x="4160838" y="4567238"/>
            <a:ext cx="0" cy="611187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82" name="Line 34"/>
          <p:cNvSpPr>
            <a:spLocks noChangeShapeType="1"/>
          </p:cNvSpPr>
          <p:nvPr/>
        </p:nvSpPr>
        <p:spPr bwMode="auto">
          <a:xfrm flipH="1">
            <a:off x="3505200" y="4579938"/>
            <a:ext cx="665163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83" name="Line 35"/>
          <p:cNvSpPr>
            <a:spLocks noChangeShapeType="1"/>
          </p:cNvSpPr>
          <p:nvPr/>
        </p:nvSpPr>
        <p:spPr bwMode="auto">
          <a:xfrm>
            <a:off x="3517900" y="4062413"/>
            <a:ext cx="0" cy="522287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84" name="Line 36"/>
          <p:cNvSpPr>
            <a:spLocks noChangeShapeType="1"/>
          </p:cNvSpPr>
          <p:nvPr/>
        </p:nvSpPr>
        <p:spPr bwMode="auto">
          <a:xfrm>
            <a:off x="3505200" y="4075113"/>
            <a:ext cx="269875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lg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85" name="AutoShape 37"/>
          <p:cNvSpPr>
            <a:spLocks noChangeArrowheads="1"/>
          </p:cNvSpPr>
          <p:nvPr/>
        </p:nvSpPr>
        <p:spPr bwMode="auto">
          <a:xfrm>
            <a:off x="5292725" y="2781300"/>
            <a:ext cx="2592388" cy="792163"/>
          </a:xfrm>
          <a:prstGeom prst="roundRect">
            <a:avLst>
              <a:gd name="adj" fmla="val 16667"/>
            </a:avLst>
          </a:prstGeom>
          <a:noFill/>
          <a:ln w="6350" algn="ctr">
            <a:solidFill>
              <a:srgbClr val="008000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008000"/>
                </a:solidFill>
                <a:latin typeface="Times New Roman" pitchFamily="18" charset="0"/>
              </a:rPr>
              <a:t>需要增加元素时，</a:t>
            </a:r>
          </a:p>
          <a:p>
            <a:pPr algn="ctr"/>
            <a:r>
              <a:rPr lang="zh-CN" altLang="en-US" sz="2400" b="1">
                <a:solidFill>
                  <a:srgbClr val="008000"/>
                </a:solidFill>
                <a:latin typeface="Times New Roman" pitchFamily="18" charset="0"/>
              </a:rPr>
              <a:t>申请一个结点空间</a:t>
            </a:r>
          </a:p>
        </p:txBody>
      </p:sp>
      <p:sp>
        <p:nvSpPr>
          <p:cNvPr id="130086" name="AutoShape 38"/>
          <p:cNvSpPr>
            <a:spLocks noChangeArrowheads="1"/>
          </p:cNvSpPr>
          <p:nvPr/>
        </p:nvSpPr>
        <p:spPr bwMode="auto">
          <a:xfrm>
            <a:off x="5005388" y="2781300"/>
            <a:ext cx="2879725" cy="7921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50" algn="ctr">
            <a:solidFill>
              <a:srgbClr val="008000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008000"/>
                </a:solidFill>
                <a:latin typeface="Times New Roman" pitchFamily="18" charset="0"/>
              </a:rPr>
              <a:t>需要插入一个元素时</a:t>
            </a:r>
          </a:p>
          <a:p>
            <a:pPr algn="ctr"/>
            <a:r>
              <a:rPr lang="zh-CN" altLang="en-US" sz="2400" b="1">
                <a:solidFill>
                  <a:srgbClr val="008000"/>
                </a:solidFill>
                <a:latin typeface="Times New Roman" pitchFamily="18" charset="0"/>
              </a:rPr>
              <a:t>再申请一个结点空间</a:t>
            </a:r>
          </a:p>
        </p:txBody>
      </p:sp>
      <p:sp>
        <p:nvSpPr>
          <p:cNvPr id="130087" name="AutoShape 39"/>
          <p:cNvSpPr>
            <a:spLocks noChangeArrowheads="1"/>
          </p:cNvSpPr>
          <p:nvPr/>
        </p:nvSpPr>
        <p:spPr bwMode="auto">
          <a:xfrm>
            <a:off x="5005388" y="2768600"/>
            <a:ext cx="2879725" cy="7921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50" algn="ctr">
            <a:solidFill>
              <a:srgbClr val="008000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删除一个数据元素</a:t>
            </a:r>
          </a:p>
          <a:p>
            <a:pPr algn="ctr"/>
            <a:r>
              <a:rPr lang="en-US" altLang="zh-CN" sz="2400" b="1" dirty="0">
                <a:solidFill>
                  <a:srgbClr val="008000"/>
                </a:solidFill>
              </a:rPr>
              <a:t>……</a:t>
            </a:r>
            <a:endParaRPr lang="en-US" altLang="zh-CN" sz="2400" b="1" dirty="0">
              <a:solidFill>
                <a:srgbClr val="008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3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30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3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3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30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0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3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13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1000"/>
                                        <p:tgtEl>
                                          <p:spTgt spid="130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130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30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9" dur="10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3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10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1000"/>
                                        <p:tgtEl>
                                          <p:spTgt spid="130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0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1000"/>
                                        <p:tgtEl>
                                          <p:spTgt spid="13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30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1000"/>
                                        <p:tgtEl>
                                          <p:spTgt spid="13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4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13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0"/>
                                        <p:tgtEl>
                                          <p:spTgt spid="13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2" grpId="0" animBg="1"/>
      <p:bldP spid="130052" grpId="1" animBg="1"/>
      <p:bldP spid="130067" grpId="0" animBg="1"/>
      <p:bldP spid="130068" grpId="0" animBg="1"/>
      <p:bldP spid="130069" grpId="0" animBg="1"/>
      <p:bldP spid="130070" grpId="0"/>
      <p:bldP spid="130074" grpId="0"/>
      <p:bldP spid="130075" grpId="0" animBg="1"/>
      <p:bldP spid="130076" grpId="0" animBg="1"/>
      <p:bldP spid="130077" grpId="0" animBg="1"/>
      <p:bldP spid="130078" grpId="0" animBg="1"/>
      <p:bldP spid="130079" grpId="0" animBg="1"/>
      <p:bldP spid="130080" grpId="0" animBg="1"/>
      <p:bldP spid="130081" grpId="0" animBg="1"/>
      <p:bldP spid="130082" grpId="0" animBg="1"/>
      <p:bldP spid="130083" grpId="0" animBg="1"/>
      <p:bldP spid="130084" grpId="0" animBg="1"/>
      <p:bldP spid="130085" grpId="0" animBg="1"/>
      <p:bldP spid="130086" grpId="0" animBg="1"/>
      <p:bldP spid="13008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链表的主要特点</a:t>
            </a:r>
          </a:p>
        </p:txBody>
      </p:sp>
      <p:sp>
        <p:nvSpPr>
          <p:cNvPr id="79875" name="内容占位符 5"/>
          <p:cNvSpPr>
            <a:spLocks noGrp="1"/>
          </p:cNvSpPr>
          <p:nvPr>
            <p:ph idx="1"/>
          </p:nvPr>
        </p:nvSpPr>
        <p:spPr>
          <a:xfrm>
            <a:off x="755576" y="1556792"/>
            <a:ext cx="7632847" cy="4525963"/>
          </a:xfrm>
        </p:spPr>
        <p:txBody>
          <a:bodyPr/>
          <a:lstStyle/>
          <a:p>
            <a:pPr marL="450850" indent="-450850">
              <a:buClr>
                <a:srgbClr val="3F6A18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(1) </a:t>
            </a:r>
            <a:r>
              <a:rPr lang="zh-CN" altLang="en-US" dirty="0">
                <a:latin typeface="楷体" pitchFamily="49" charset="-122"/>
              </a:rPr>
              <a:t>存储空间利用率低</a:t>
            </a: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——</a:t>
            </a:r>
            <a:r>
              <a:rPr lang="zh-CN" altLang="en-US" dirty="0">
                <a:solidFill>
                  <a:srgbClr val="3333FF"/>
                </a:solidFill>
                <a:latin typeface="楷体" pitchFamily="49" charset="-122"/>
              </a:rPr>
              <a:t>结点中包含自身信息域和表示链接信息的指针域。</a:t>
            </a:r>
          </a:p>
          <a:p>
            <a:pPr marL="450850" indent="-450850">
              <a:buClr>
                <a:srgbClr val="3F6A18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(2)</a:t>
            </a:r>
            <a:r>
              <a:rPr lang="en-US" altLang="zh-CN" dirty="0">
                <a:latin typeface="楷体" pitchFamily="49" charset="-122"/>
              </a:rPr>
              <a:t> </a:t>
            </a:r>
            <a:r>
              <a:rPr lang="zh-CN" altLang="en-US" dirty="0">
                <a:latin typeface="楷体" pitchFamily="49" charset="-122"/>
              </a:rPr>
              <a:t>逻辑位置相邻的结点 </a:t>
            </a: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(</a:t>
            </a:r>
            <a:r>
              <a:rPr lang="zh-CN" altLang="en-US" dirty="0">
                <a:solidFill>
                  <a:srgbClr val="008000"/>
                </a:solidFill>
                <a:latin typeface="楷体" pitchFamily="49" charset="-122"/>
              </a:rPr>
              <a:t>如</a:t>
            </a: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a</a:t>
            </a:r>
            <a:r>
              <a:rPr lang="en-US" altLang="zh-CN" baseline="-25000" dirty="0">
                <a:solidFill>
                  <a:srgbClr val="008000"/>
                </a:solidFill>
                <a:latin typeface="楷体" pitchFamily="49" charset="-122"/>
              </a:rPr>
              <a:t>2</a:t>
            </a:r>
            <a:r>
              <a:rPr lang="zh-CN" altLang="en-US" dirty="0">
                <a:solidFill>
                  <a:srgbClr val="008000"/>
                </a:solidFill>
                <a:latin typeface="楷体" pitchFamily="49" charset="-122"/>
              </a:rPr>
              <a:t>和</a:t>
            </a: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a</a:t>
            </a:r>
            <a:r>
              <a:rPr lang="en-US" altLang="zh-CN" baseline="-25000" dirty="0">
                <a:solidFill>
                  <a:srgbClr val="008000"/>
                </a:solidFill>
                <a:latin typeface="楷体" pitchFamily="49" charset="-122"/>
              </a:rPr>
              <a:t>3</a:t>
            </a: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)</a:t>
            </a:r>
            <a:r>
              <a:rPr lang="zh-CN" altLang="en-US" dirty="0">
                <a:latin typeface="楷体" pitchFamily="49" charset="-122"/>
              </a:rPr>
              <a:t>，在物理位置上不一定相邻</a:t>
            </a:r>
            <a:r>
              <a:rPr lang="en-US" altLang="zh-CN" dirty="0">
                <a:solidFill>
                  <a:srgbClr val="3333FF"/>
                </a:solidFill>
                <a:latin typeface="楷体" pitchFamily="49" charset="-122"/>
              </a:rPr>
              <a:t>(</a:t>
            </a:r>
            <a:r>
              <a:rPr lang="zh-CN" altLang="en-US" dirty="0">
                <a:solidFill>
                  <a:srgbClr val="3333FF"/>
                </a:solidFill>
                <a:latin typeface="楷体" pitchFamily="49" charset="-122"/>
              </a:rPr>
              <a:t>需要结点时才申请空间</a:t>
            </a:r>
            <a:r>
              <a:rPr lang="en-US" altLang="zh-CN" dirty="0">
                <a:solidFill>
                  <a:srgbClr val="3333FF"/>
                </a:solidFill>
                <a:latin typeface="楷体" pitchFamily="49" charset="-122"/>
              </a:rPr>
              <a:t>)</a:t>
            </a:r>
            <a:r>
              <a:rPr lang="zh-CN" altLang="en-US" dirty="0">
                <a:latin typeface="楷体" pitchFamily="49" charset="-122"/>
              </a:rPr>
              <a:t>。</a:t>
            </a:r>
          </a:p>
          <a:p>
            <a:pPr marL="450850" indent="-450850">
              <a:buClr>
                <a:srgbClr val="3F6A18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(3)</a:t>
            </a:r>
            <a:r>
              <a:rPr lang="en-US" altLang="zh-CN" dirty="0">
                <a:latin typeface="楷体" pitchFamily="49" charset="-122"/>
              </a:rPr>
              <a:t> </a:t>
            </a:r>
            <a:r>
              <a:rPr lang="zh-CN" altLang="en-US" dirty="0">
                <a:latin typeface="楷体" pitchFamily="49" charset="-122"/>
              </a:rPr>
              <a:t>删除和插入结点操作比较灵活</a:t>
            </a: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——</a:t>
            </a:r>
            <a:r>
              <a:rPr lang="zh-CN" altLang="en-US" dirty="0">
                <a:solidFill>
                  <a:srgbClr val="3333FF"/>
                </a:solidFill>
                <a:latin typeface="楷体" pitchFamily="49" charset="-122"/>
              </a:rPr>
              <a:t>只要修改相关结点的指针即可，不必移动结点。</a:t>
            </a:r>
          </a:p>
        </p:txBody>
      </p:sp>
      <p:sp>
        <p:nvSpPr>
          <p:cNvPr id="7987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A75A353-7B7C-4663-A725-B8B6B680716A}" type="slidenum">
              <a:rPr lang="zh-CN" altLang="en-US" smtClean="0">
                <a:ea typeface="宋体" charset="-122"/>
              </a:rPr>
              <a:pPr/>
              <a:t>45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循环链表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eaLnBrk="1" hangingPunct="1"/>
            <a:r>
              <a:rPr lang="zh-CN" altLang="en-US"/>
              <a:t>链表中最后一个结点的指针指向头结点</a:t>
            </a:r>
            <a:r>
              <a:rPr lang="en-US" altLang="zh-CN">
                <a:solidFill>
                  <a:srgbClr val="006600"/>
                </a:solidFill>
                <a:latin typeface="Arial" charset="0"/>
              </a:rPr>
              <a:t>——</a:t>
            </a:r>
            <a:r>
              <a:rPr lang="zh-CN" altLang="en-US">
                <a:solidFill>
                  <a:srgbClr val="008000"/>
                </a:solidFill>
              </a:rPr>
              <a:t>从链表中的任一结点出发均可访问到其它结点。</a:t>
            </a:r>
            <a:endParaRPr lang="en-US" altLang="zh-CN">
              <a:solidFill>
                <a:srgbClr val="008000"/>
              </a:solidFill>
            </a:endParaRPr>
          </a:p>
        </p:txBody>
      </p:sp>
      <p:sp>
        <p:nvSpPr>
          <p:cNvPr id="8704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CFEF742-C907-4A8F-B39B-E8E7172F9E87}" type="slidenum">
              <a:rPr lang="zh-CN" altLang="en-US" smtClean="0">
                <a:ea typeface="宋体" charset="-122"/>
              </a:rPr>
              <a:pPr/>
              <a:t>46</a:t>
            </a:fld>
            <a:endParaRPr lang="en-US" altLang="zh-CN">
              <a:ea typeface="宋体" charset="-122"/>
            </a:endParaRPr>
          </a:p>
        </p:txBody>
      </p:sp>
      <p:pic>
        <p:nvPicPr>
          <p:cNvPr id="87045" name="Picture 250"/>
          <p:cNvPicPr>
            <a:picLocks noChangeAspect="1" noChangeArrowheads="1"/>
          </p:cNvPicPr>
          <p:nvPr/>
        </p:nvPicPr>
        <p:blipFill>
          <a:blip r:embed="rId2" cstate="print"/>
          <a:srcRect l="20908" t="54871" r="12544" b="18291"/>
          <a:stretch>
            <a:fillRect/>
          </a:stretch>
        </p:blipFill>
        <p:spPr bwMode="auto">
          <a:xfrm>
            <a:off x="1403350" y="3643313"/>
            <a:ext cx="6553200" cy="15763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</p:pic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循环链表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</a:rPr>
              <a:t>例</a:t>
            </a:r>
            <a:r>
              <a:rPr lang="en-US" altLang="zh-CN" dirty="0">
                <a:solidFill>
                  <a:srgbClr val="008000"/>
                </a:solidFill>
              </a:rPr>
              <a:t>2-4</a:t>
            </a:r>
            <a:r>
              <a:rPr lang="zh-CN" altLang="en-US" dirty="0"/>
              <a:t> 将两个含有头结点的循环链表连接起来。</a:t>
            </a:r>
          </a:p>
        </p:txBody>
      </p:sp>
      <p:sp>
        <p:nvSpPr>
          <p:cNvPr id="8806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19FAADB-9ED4-452D-A311-5E0C7CF88845}" type="slidenum">
              <a:rPr lang="zh-CN" altLang="en-US" smtClean="0">
                <a:ea typeface="宋体" charset="-122"/>
              </a:rPr>
              <a:pPr/>
              <a:t>47</a:t>
            </a:fld>
            <a:endParaRPr lang="en-US" altLang="zh-CN">
              <a:ea typeface="宋体" charset="-122"/>
            </a:endParaRPr>
          </a:p>
        </p:txBody>
      </p:sp>
      <p:grpSp>
        <p:nvGrpSpPr>
          <p:cNvPr id="88069" name="Group 4"/>
          <p:cNvGrpSpPr>
            <a:grpSpLocks/>
          </p:cNvGrpSpPr>
          <p:nvPr/>
        </p:nvGrpSpPr>
        <p:grpSpPr bwMode="auto">
          <a:xfrm>
            <a:off x="1835150" y="2782888"/>
            <a:ext cx="900113" cy="647700"/>
            <a:chOff x="1474" y="3068"/>
            <a:chExt cx="726" cy="318"/>
          </a:xfrm>
        </p:grpSpPr>
        <p:sp>
          <p:nvSpPr>
            <p:cNvPr id="88128" name="Rectangle 5"/>
            <p:cNvSpPr>
              <a:spLocks noChangeArrowheads="1"/>
            </p:cNvSpPr>
            <p:nvPr/>
          </p:nvSpPr>
          <p:spPr bwMode="auto">
            <a:xfrm>
              <a:off x="1474" y="3068"/>
              <a:ext cx="453" cy="318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88129" name="Rectangle 6"/>
            <p:cNvSpPr>
              <a:spLocks noChangeArrowheads="1"/>
            </p:cNvSpPr>
            <p:nvPr/>
          </p:nvSpPr>
          <p:spPr bwMode="auto">
            <a:xfrm>
              <a:off x="1927" y="3068"/>
              <a:ext cx="27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/>
            <a:p>
              <a:pPr algn="ctr"/>
              <a:endParaRPr lang="en-US" altLang="zh-CN" sz="3200" b="1">
                <a:ea typeface="华文新魏" pitchFamily="2" charset="-122"/>
                <a:sym typeface="Symbol" pitchFamily="18" charset="2"/>
              </a:endParaRPr>
            </a:p>
          </p:txBody>
        </p:sp>
      </p:grpSp>
      <p:sp>
        <p:nvSpPr>
          <p:cNvPr id="88070" name="Text Box 7"/>
          <p:cNvSpPr txBox="1">
            <a:spLocks noChangeArrowheads="1"/>
          </p:cNvSpPr>
          <p:nvPr/>
        </p:nvSpPr>
        <p:spPr bwMode="auto">
          <a:xfrm>
            <a:off x="1031875" y="3000375"/>
            <a:ext cx="935038" cy="427038"/>
          </a:xfrm>
          <a:prstGeom prst="rect">
            <a:avLst/>
          </a:prstGeom>
          <a:noFill/>
          <a:ln w="6350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La</a:t>
            </a:r>
            <a:r>
              <a:rPr lang="en-US" altLang="zh-CN" sz="2400" b="1">
                <a:solidFill>
                  <a:srgbClr val="008000"/>
                </a:solidFill>
                <a:latin typeface="Times New Roman" pitchFamily="18" charset="0"/>
                <a:sym typeface="Wingdings" pitchFamily="2" charset="2"/>
              </a:rPr>
              <a:t></a:t>
            </a:r>
          </a:p>
        </p:txBody>
      </p:sp>
      <p:sp>
        <p:nvSpPr>
          <p:cNvPr id="96264" name="Line 8"/>
          <p:cNvSpPr>
            <a:spLocks noChangeShapeType="1"/>
          </p:cNvSpPr>
          <p:nvPr/>
        </p:nvSpPr>
        <p:spPr bwMode="auto">
          <a:xfrm>
            <a:off x="2555875" y="3141663"/>
            <a:ext cx="576263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arrow" w="lg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8072" name="Group 9"/>
          <p:cNvGrpSpPr>
            <a:grpSpLocks/>
          </p:cNvGrpSpPr>
          <p:nvPr/>
        </p:nvGrpSpPr>
        <p:grpSpPr bwMode="auto">
          <a:xfrm>
            <a:off x="3132138" y="2781300"/>
            <a:ext cx="900112" cy="647700"/>
            <a:chOff x="1474" y="3068"/>
            <a:chExt cx="726" cy="318"/>
          </a:xfrm>
        </p:grpSpPr>
        <p:sp>
          <p:nvSpPr>
            <p:cNvPr id="88126" name="Rectangle 10"/>
            <p:cNvSpPr>
              <a:spLocks noChangeArrowheads="1"/>
            </p:cNvSpPr>
            <p:nvPr/>
          </p:nvSpPr>
          <p:spPr bwMode="auto">
            <a:xfrm>
              <a:off x="1474" y="3068"/>
              <a:ext cx="45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a</a:t>
              </a:r>
              <a:r>
                <a:rPr lang="en-US" altLang="zh-CN" sz="2800" b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8127" name="Rectangle 11"/>
            <p:cNvSpPr>
              <a:spLocks noChangeArrowheads="1"/>
            </p:cNvSpPr>
            <p:nvPr/>
          </p:nvSpPr>
          <p:spPr bwMode="auto">
            <a:xfrm>
              <a:off x="1927" y="3068"/>
              <a:ext cx="27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endParaRPr lang="en-US" altLang="zh-CN" sz="3200" b="1">
                <a:ea typeface="华文新魏" pitchFamily="2" charset="-122"/>
                <a:sym typeface="Symbol" pitchFamily="18" charset="2"/>
              </a:endParaRPr>
            </a:p>
          </p:txBody>
        </p:sp>
      </p:grpSp>
      <p:grpSp>
        <p:nvGrpSpPr>
          <p:cNvPr id="88073" name="Group 12"/>
          <p:cNvGrpSpPr>
            <a:grpSpLocks/>
          </p:cNvGrpSpPr>
          <p:nvPr/>
        </p:nvGrpSpPr>
        <p:grpSpPr bwMode="auto">
          <a:xfrm>
            <a:off x="4429125" y="2781300"/>
            <a:ext cx="900113" cy="647700"/>
            <a:chOff x="1474" y="3068"/>
            <a:chExt cx="726" cy="318"/>
          </a:xfrm>
        </p:grpSpPr>
        <p:sp>
          <p:nvSpPr>
            <p:cNvPr id="88124" name="Rectangle 13"/>
            <p:cNvSpPr>
              <a:spLocks noChangeArrowheads="1"/>
            </p:cNvSpPr>
            <p:nvPr/>
          </p:nvSpPr>
          <p:spPr bwMode="auto">
            <a:xfrm>
              <a:off x="1474" y="3068"/>
              <a:ext cx="45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r>
                <a:rPr lang="en-US" altLang="zh-CN" sz="2800" b="1"/>
                <a:t>…</a:t>
              </a:r>
              <a:endParaRPr lang="en-US" altLang="zh-CN" sz="2800" b="1" baseline="-25000">
                <a:latin typeface="Times New Roman" pitchFamily="18" charset="0"/>
              </a:endParaRPr>
            </a:p>
          </p:txBody>
        </p:sp>
        <p:sp>
          <p:nvSpPr>
            <p:cNvPr id="88125" name="Rectangle 14"/>
            <p:cNvSpPr>
              <a:spLocks noChangeArrowheads="1"/>
            </p:cNvSpPr>
            <p:nvPr/>
          </p:nvSpPr>
          <p:spPr bwMode="auto">
            <a:xfrm>
              <a:off x="1927" y="3068"/>
              <a:ext cx="27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endParaRPr lang="en-US" altLang="zh-CN" sz="3200" b="1">
                <a:ea typeface="华文新魏" pitchFamily="2" charset="-122"/>
                <a:sym typeface="Symbol" pitchFamily="18" charset="2"/>
              </a:endParaRPr>
            </a:p>
          </p:txBody>
        </p:sp>
      </p:grpSp>
      <p:grpSp>
        <p:nvGrpSpPr>
          <p:cNvPr id="88074" name="Group 15"/>
          <p:cNvGrpSpPr>
            <a:grpSpLocks/>
          </p:cNvGrpSpPr>
          <p:nvPr/>
        </p:nvGrpSpPr>
        <p:grpSpPr bwMode="auto">
          <a:xfrm>
            <a:off x="5722938" y="2781300"/>
            <a:ext cx="900112" cy="647700"/>
            <a:chOff x="1474" y="3068"/>
            <a:chExt cx="726" cy="318"/>
          </a:xfrm>
        </p:grpSpPr>
        <p:sp>
          <p:nvSpPr>
            <p:cNvPr id="88122" name="Rectangle 16"/>
            <p:cNvSpPr>
              <a:spLocks noChangeArrowheads="1"/>
            </p:cNvSpPr>
            <p:nvPr/>
          </p:nvSpPr>
          <p:spPr bwMode="auto">
            <a:xfrm>
              <a:off x="1474" y="3068"/>
              <a:ext cx="45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a</a:t>
              </a:r>
              <a:r>
                <a:rPr lang="en-US" altLang="zh-CN" sz="2800" b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88123" name="Rectangle 17"/>
            <p:cNvSpPr>
              <a:spLocks noChangeArrowheads="1"/>
            </p:cNvSpPr>
            <p:nvPr/>
          </p:nvSpPr>
          <p:spPr bwMode="auto">
            <a:xfrm>
              <a:off x="1927" y="3068"/>
              <a:ext cx="27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r>
                <a:rPr lang="en-US" altLang="zh-CN" sz="3200" b="1">
                  <a:latin typeface="Times New Roman" pitchFamily="18" charset="0"/>
                  <a:sym typeface="Symbol" pitchFamily="18" charset="2"/>
                </a:rPr>
                <a:t></a:t>
              </a:r>
            </a:p>
          </p:txBody>
        </p:sp>
      </p:grpSp>
      <p:sp>
        <p:nvSpPr>
          <p:cNvPr id="88075" name="Line 18"/>
          <p:cNvSpPr>
            <a:spLocks noChangeShapeType="1"/>
          </p:cNvSpPr>
          <p:nvPr/>
        </p:nvSpPr>
        <p:spPr bwMode="auto">
          <a:xfrm>
            <a:off x="3852863" y="3141663"/>
            <a:ext cx="576262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arrow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076" name="Line 19"/>
          <p:cNvSpPr>
            <a:spLocks noChangeShapeType="1"/>
          </p:cNvSpPr>
          <p:nvPr/>
        </p:nvSpPr>
        <p:spPr bwMode="auto">
          <a:xfrm>
            <a:off x="5148263" y="3141663"/>
            <a:ext cx="576262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arrow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79" name="Line 23"/>
          <p:cNvSpPr>
            <a:spLocks noChangeShapeType="1"/>
          </p:cNvSpPr>
          <p:nvPr/>
        </p:nvSpPr>
        <p:spPr bwMode="auto">
          <a:xfrm>
            <a:off x="2987675" y="3213100"/>
            <a:ext cx="161925" cy="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 type="triangle" w="lg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8078" name="Group 25"/>
          <p:cNvGrpSpPr>
            <a:grpSpLocks/>
          </p:cNvGrpSpPr>
          <p:nvPr/>
        </p:nvGrpSpPr>
        <p:grpSpPr bwMode="auto">
          <a:xfrm>
            <a:off x="1835150" y="4508500"/>
            <a:ext cx="900113" cy="647700"/>
            <a:chOff x="1474" y="3068"/>
            <a:chExt cx="726" cy="318"/>
          </a:xfrm>
        </p:grpSpPr>
        <p:sp>
          <p:nvSpPr>
            <p:cNvPr id="88120" name="Rectangle 26"/>
            <p:cNvSpPr>
              <a:spLocks noChangeArrowheads="1"/>
            </p:cNvSpPr>
            <p:nvPr/>
          </p:nvSpPr>
          <p:spPr bwMode="auto">
            <a:xfrm>
              <a:off x="1474" y="3068"/>
              <a:ext cx="453" cy="318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88121" name="Rectangle 27"/>
            <p:cNvSpPr>
              <a:spLocks noChangeArrowheads="1"/>
            </p:cNvSpPr>
            <p:nvPr/>
          </p:nvSpPr>
          <p:spPr bwMode="auto">
            <a:xfrm>
              <a:off x="1927" y="3068"/>
              <a:ext cx="27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/>
            <a:p>
              <a:pPr algn="ctr"/>
              <a:endParaRPr lang="en-US" altLang="zh-CN" sz="3200" b="1">
                <a:ea typeface="华文新魏" pitchFamily="2" charset="-122"/>
                <a:sym typeface="Symbol" pitchFamily="18" charset="2"/>
              </a:endParaRPr>
            </a:p>
          </p:txBody>
        </p:sp>
      </p:grpSp>
      <p:sp>
        <p:nvSpPr>
          <p:cNvPr id="88079" name="Text Box 28"/>
          <p:cNvSpPr txBox="1">
            <a:spLocks noChangeArrowheads="1"/>
          </p:cNvSpPr>
          <p:nvPr/>
        </p:nvSpPr>
        <p:spPr bwMode="auto">
          <a:xfrm>
            <a:off x="1069975" y="4435475"/>
            <a:ext cx="862013" cy="427038"/>
          </a:xfrm>
          <a:prstGeom prst="rect">
            <a:avLst/>
          </a:prstGeom>
          <a:noFill/>
          <a:ln w="6350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L</a:t>
            </a:r>
            <a:r>
              <a:rPr lang="en-US" altLang="zh-CN" sz="2400" b="1">
                <a:latin typeface="Times New Roman" pitchFamily="18" charset="0"/>
              </a:rPr>
              <a:t>b</a:t>
            </a:r>
            <a:r>
              <a:rPr lang="en-US" altLang="zh-CN" sz="2400" b="1">
                <a:solidFill>
                  <a:srgbClr val="008000"/>
                </a:solidFill>
                <a:latin typeface="Times New Roman" pitchFamily="18" charset="0"/>
                <a:sym typeface="Wingdings" pitchFamily="2" charset="2"/>
              </a:rPr>
              <a:t></a:t>
            </a:r>
          </a:p>
        </p:txBody>
      </p:sp>
      <p:sp>
        <p:nvSpPr>
          <p:cNvPr id="96285" name="Line 29"/>
          <p:cNvSpPr>
            <a:spLocks noChangeShapeType="1"/>
          </p:cNvSpPr>
          <p:nvPr/>
        </p:nvSpPr>
        <p:spPr bwMode="auto">
          <a:xfrm>
            <a:off x="2555875" y="4867275"/>
            <a:ext cx="576263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arrow" w="lg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3132138" y="4506913"/>
            <a:ext cx="900112" cy="647700"/>
            <a:chOff x="1474" y="3068"/>
            <a:chExt cx="726" cy="318"/>
          </a:xfrm>
        </p:grpSpPr>
        <p:sp>
          <p:nvSpPr>
            <p:cNvPr id="88118" name="Rectangle 31"/>
            <p:cNvSpPr>
              <a:spLocks noChangeArrowheads="1"/>
            </p:cNvSpPr>
            <p:nvPr/>
          </p:nvSpPr>
          <p:spPr bwMode="auto">
            <a:xfrm>
              <a:off x="1474" y="3068"/>
              <a:ext cx="45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b</a:t>
              </a:r>
              <a:r>
                <a:rPr lang="en-US" altLang="zh-CN" sz="2800" b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8119" name="Rectangle 32"/>
            <p:cNvSpPr>
              <a:spLocks noChangeArrowheads="1"/>
            </p:cNvSpPr>
            <p:nvPr/>
          </p:nvSpPr>
          <p:spPr bwMode="auto">
            <a:xfrm>
              <a:off x="1927" y="3068"/>
              <a:ext cx="27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endParaRPr lang="en-US" altLang="zh-CN" sz="3200" b="1">
                <a:ea typeface="华文新魏" pitchFamily="2" charset="-122"/>
                <a:sym typeface="Symbol" pitchFamily="18" charset="2"/>
              </a:endParaRPr>
            </a:p>
          </p:txBody>
        </p:sp>
      </p:grpSp>
      <p:grpSp>
        <p:nvGrpSpPr>
          <p:cNvPr id="88082" name="Group 33"/>
          <p:cNvGrpSpPr>
            <a:grpSpLocks/>
          </p:cNvGrpSpPr>
          <p:nvPr/>
        </p:nvGrpSpPr>
        <p:grpSpPr bwMode="auto">
          <a:xfrm>
            <a:off x="4429125" y="4506913"/>
            <a:ext cx="900113" cy="647700"/>
            <a:chOff x="1474" y="3068"/>
            <a:chExt cx="726" cy="318"/>
          </a:xfrm>
        </p:grpSpPr>
        <p:sp>
          <p:nvSpPr>
            <p:cNvPr id="88116" name="Rectangle 34"/>
            <p:cNvSpPr>
              <a:spLocks noChangeArrowheads="1"/>
            </p:cNvSpPr>
            <p:nvPr/>
          </p:nvSpPr>
          <p:spPr bwMode="auto">
            <a:xfrm>
              <a:off x="1474" y="3068"/>
              <a:ext cx="45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b</a:t>
              </a:r>
              <a:r>
                <a:rPr lang="en-US" altLang="zh-CN" sz="2800" b="1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88117" name="Rectangle 35"/>
            <p:cNvSpPr>
              <a:spLocks noChangeArrowheads="1"/>
            </p:cNvSpPr>
            <p:nvPr/>
          </p:nvSpPr>
          <p:spPr bwMode="auto">
            <a:xfrm>
              <a:off x="1927" y="3068"/>
              <a:ext cx="27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endParaRPr lang="en-US" altLang="zh-CN" sz="3200" b="1">
                <a:ea typeface="华文新魏" pitchFamily="2" charset="-122"/>
                <a:sym typeface="Symbol" pitchFamily="18" charset="2"/>
              </a:endParaRPr>
            </a:p>
          </p:txBody>
        </p:sp>
      </p:grpSp>
      <p:grpSp>
        <p:nvGrpSpPr>
          <p:cNvPr id="88083" name="Group 36"/>
          <p:cNvGrpSpPr>
            <a:grpSpLocks/>
          </p:cNvGrpSpPr>
          <p:nvPr/>
        </p:nvGrpSpPr>
        <p:grpSpPr bwMode="auto">
          <a:xfrm>
            <a:off x="7021513" y="4506913"/>
            <a:ext cx="900112" cy="647700"/>
            <a:chOff x="1474" y="3068"/>
            <a:chExt cx="726" cy="318"/>
          </a:xfrm>
        </p:grpSpPr>
        <p:sp>
          <p:nvSpPr>
            <p:cNvPr id="88114" name="Rectangle 37"/>
            <p:cNvSpPr>
              <a:spLocks noChangeArrowheads="1"/>
            </p:cNvSpPr>
            <p:nvPr/>
          </p:nvSpPr>
          <p:spPr bwMode="auto">
            <a:xfrm>
              <a:off x="1474" y="3068"/>
              <a:ext cx="45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b</a:t>
              </a:r>
              <a:r>
                <a:rPr lang="en-US" altLang="zh-CN" sz="2800" b="1" baseline="-25000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88115" name="Rectangle 38"/>
            <p:cNvSpPr>
              <a:spLocks noChangeArrowheads="1"/>
            </p:cNvSpPr>
            <p:nvPr/>
          </p:nvSpPr>
          <p:spPr bwMode="auto">
            <a:xfrm>
              <a:off x="1927" y="3068"/>
              <a:ext cx="27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endParaRPr lang="en-US" altLang="zh-CN" sz="3200" b="1">
                <a:latin typeface="Times New Roman" pitchFamily="18" charset="0"/>
                <a:sym typeface="Symbol" pitchFamily="18" charset="2"/>
              </a:endParaRPr>
            </a:p>
          </p:txBody>
        </p:sp>
      </p:grpSp>
      <p:sp>
        <p:nvSpPr>
          <p:cNvPr id="96295" name="Line 39"/>
          <p:cNvSpPr>
            <a:spLocks noChangeShapeType="1"/>
          </p:cNvSpPr>
          <p:nvPr/>
        </p:nvSpPr>
        <p:spPr bwMode="auto">
          <a:xfrm>
            <a:off x="3852863" y="4867275"/>
            <a:ext cx="576262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arrow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085" name="Line 40"/>
          <p:cNvSpPr>
            <a:spLocks noChangeShapeType="1"/>
          </p:cNvSpPr>
          <p:nvPr/>
        </p:nvSpPr>
        <p:spPr bwMode="auto">
          <a:xfrm>
            <a:off x="5148263" y="4867275"/>
            <a:ext cx="576262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arrow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086" name="Line 41"/>
          <p:cNvSpPr>
            <a:spLocks noChangeShapeType="1"/>
          </p:cNvSpPr>
          <p:nvPr/>
        </p:nvSpPr>
        <p:spPr bwMode="auto">
          <a:xfrm>
            <a:off x="6445250" y="4867275"/>
            <a:ext cx="576263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arrow" w="lg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8087" name="Group 42"/>
          <p:cNvGrpSpPr>
            <a:grpSpLocks/>
          </p:cNvGrpSpPr>
          <p:nvPr/>
        </p:nvGrpSpPr>
        <p:grpSpPr bwMode="auto">
          <a:xfrm>
            <a:off x="5724525" y="4506913"/>
            <a:ext cx="900113" cy="647700"/>
            <a:chOff x="1474" y="3068"/>
            <a:chExt cx="726" cy="318"/>
          </a:xfrm>
        </p:grpSpPr>
        <p:sp>
          <p:nvSpPr>
            <p:cNvPr id="88112" name="Rectangle 43"/>
            <p:cNvSpPr>
              <a:spLocks noChangeArrowheads="1"/>
            </p:cNvSpPr>
            <p:nvPr/>
          </p:nvSpPr>
          <p:spPr bwMode="auto">
            <a:xfrm>
              <a:off x="1474" y="3068"/>
              <a:ext cx="45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r>
                <a:rPr lang="en-US" altLang="zh-CN" sz="2800" b="1"/>
                <a:t>…</a:t>
              </a:r>
              <a:endParaRPr lang="en-US" altLang="zh-CN" sz="2800" b="1" baseline="-25000">
                <a:latin typeface="Times New Roman" pitchFamily="18" charset="0"/>
              </a:endParaRPr>
            </a:p>
          </p:txBody>
        </p:sp>
        <p:sp>
          <p:nvSpPr>
            <p:cNvPr id="88113" name="Rectangle 44"/>
            <p:cNvSpPr>
              <a:spLocks noChangeArrowheads="1"/>
            </p:cNvSpPr>
            <p:nvPr/>
          </p:nvSpPr>
          <p:spPr bwMode="auto">
            <a:xfrm>
              <a:off x="1927" y="3068"/>
              <a:ext cx="27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endParaRPr lang="en-US" altLang="zh-CN" sz="3200" b="1">
                <a:ea typeface="华文新魏" pitchFamily="2" charset="-122"/>
                <a:sym typeface="Symbol" pitchFamily="18" charset="2"/>
              </a:endParaRPr>
            </a:p>
          </p:txBody>
        </p:sp>
      </p:grpSp>
      <p:sp>
        <p:nvSpPr>
          <p:cNvPr id="88088" name="Text Box 80"/>
          <p:cNvSpPr txBox="1">
            <a:spLocks noChangeArrowheads="1"/>
          </p:cNvSpPr>
          <p:nvPr/>
        </p:nvSpPr>
        <p:spPr bwMode="auto">
          <a:xfrm>
            <a:off x="6300788" y="2865438"/>
            <a:ext cx="287337" cy="457200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96338" name="Line 82"/>
          <p:cNvSpPr>
            <a:spLocks noChangeShapeType="1"/>
          </p:cNvSpPr>
          <p:nvPr/>
        </p:nvSpPr>
        <p:spPr bwMode="auto">
          <a:xfrm>
            <a:off x="2568575" y="4868863"/>
            <a:ext cx="419100" cy="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 type="oval" w="med" len="med"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39" name="Line 83"/>
          <p:cNvSpPr>
            <a:spLocks noChangeShapeType="1"/>
          </p:cNvSpPr>
          <p:nvPr/>
        </p:nvSpPr>
        <p:spPr bwMode="auto">
          <a:xfrm>
            <a:off x="2987675" y="3195638"/>
            <a:ext cx="0" cy="16906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091" name="Line 86"/>
          <p:cNvSpPr>
            <a:spLocks noChangeShapeType="1"/>
          </p:cNvSpPr>
          <p:nvPr/>
        </p:nvSpPr>
        <p:spPr bwMode="auto">
          <a:xfrm>
            <a:off x="6443663" y="3140075"/>
            <a:ext cx="576262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092" name="Line 87"/>
          <p:cNvSpPr>
            <a:spLocks noChangeShapeType="1"/>
          </p:cNvSpPr>
          <p:nvPr/>
        </p:nvSpPr>
        <p:spPr bwMode="auto">
          <a:xfrm flipV="1">
            <a:off x="7007225" y="2492375"/>
            <a:ext cx="0" cy="6477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093" name="Line 88"/>
          <p:cNvSpPr>
            <a:spLocks noChangeShapeType="1"/>
          </p:cNvSpPr>
          <p:nvPr/>
        </p:nvSpPr>
        <p:spPr bwMode="auto">
          <a:xfrm>
            <a:off x="1619250" y="2492375"/>
            <a:ext cx="5400675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094" name="Line 89"/>
          <p:cNvSpPr>
            <a:spLocks noChangeShapeType="1"/>
          </p:cNvSpPr>
          <p:nvPr/>
        </p:nvSpPr>
        <p:spPr bwMode="auto">
          <a:xfrm flipV="1">
            <a:off x="1631950" y="2492375"/>
            <a:ext cx="0" cy="503238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095" name="Line 90"/>
          <p:cNvSpPr>
            <a:spLocks noChangeShapeType="1"/>
          </p:cNvSpPr>
          <p:nvPr/>
        </p:nvSpPr>
        <p:spPr bwMode="auto">
          <a:xfrm>
            <a:off x="1619250" y="2995613"/>
            <a:ext cx="2159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096" name="Line 91"/>
          <p:cNvSpPr>
            <a:spLocks noChangeShapeType="1"/>
          </p:cNvSpPr>
          <p:nvPr/>
        </p:nvSpPr>
        <p:spPr bwMode="auto">
          <a:xfrm flipV="1">
            <a:off x="1619250" y="4987925"/>
            <a:ext cx="0" cy="522288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097" name="Line 92"/>
          <p:cNvSpPr>
            <a:spLocks noChangeShapeType="1"/>
          </p:cNvSpPr>
          <p:nvPr/>
        </p:nvSpPr>
        <p:spPr bwMode="auto">
          <a:xfrm>
            <a:off x="1619250" y="5010150"/>
            <a:ext cx="2159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098" name="Line 93"/>
          <p:cNvSpPr>
            <a:spLocks noChangeShapeType="1"/>
          </p:cNvSpPr>
          <p:nvPr/>
        </p:nvSpPr>
        <p:spPr bwMode="auto">
          <a:xfrm>
            <a:off x="1606550" y="5516563"/>
            <a:ext cx="6513513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099" name="Line 94"/>
          <p:cNvSpPr>
            <a:spLocks noChangeShapeType="1"/>
          </p:cNvSpPr>
          <p:nvPr/>
        </p:nvSpPr>
        <p:spPr bwMode="auto">
          <a:xfrm flipV="1">
            <a:off x="8101013" y="4854575"/>
            <a:ext cx="0" cy="6477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100" name="Line 95"/>
          <p:cNvSpPr>
            <a:spLocks noChangeShapeType="1"/>
          </p:cNvSpPr>
          <p:nvPr/>
        </p:nvSpPr>
        <p:spPr bwMode="auto">
          <a:xfrm>
            <a:off x="7740650" y="4867275"/>
            <a:ext cx="377825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Group 105"/>
          <p:cNvGrpSpPr>
            <a:grpSpLocks/>
          </p:cNvGrpSpPr>
          <p:nvPr/>
        </p:nvGrpSpPr>
        <p:grpSpPr bwMode="auto">
          <a:xfrm>
            <a:off x="3386138" y="3429000"/>
            <a:ext cx="249237" cy="433388"/>
            <a:chOff x="2088" y="2160"/>
            <a:chExt cx="157" cy="273"/>
          </a:xfrm>
        </p:grpSpPr>
        <p:sp>
          <p:nvSpPr>
            <p:cNvPr id="88110" name="Line 97"/>
            <p:cNvSpPr>
              <a:spLocks noChangeShapeType="1"/>
            </p:cNvSpPr>
            <p:nvPr/>
          </p:nvSpPr>
          <p:spPr bwMode="auto">
            <a:xfrm>
              <a:off x="2088" y="2160"/>
              <a:ext cx="0" cy="27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triangle" w="med" len="med"/>
              <a:tailEnd type="none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1" name="Text Box 98"/>
            <p:cNvSpPr txBox="1">
              <a:spLocks noChangeArrowheads="1"/>
            </p:cNvSpPr>
            <p:nvPr/>
          </p:nvSpPr>
          <p:spPr bwMode="auto">
            <a:xfrm>
              <a:off x="2109" y="2160"/>
              <a:ext cx="136" cy="230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 type="none" w="sm" len="lg"/>
            </a:ln>
          </p:spPr>
          <p:txBody>
            <a:bodyPr lIns="0" tIns="0" rIns="0" bIns="0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</a:rPr>
                <a:t>p</a:t>
              </a:r>
              <a:endParaRPr lang="en-US" altLang="zh-CN" sz="2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sp>
        <p:nvSpPr>
          <p:cNvPr id="96358" name="Line 102"/>
          <p:cNvSpPr>
            <a:spLocks noChangeShapeType="1"/>
          </p:cNvSpPr>
          <p:nvPr/>
        </p:nvSpPr>
        <p:spPr bwMode="auto">
          <a:xfrm>
            <a:off x="2555875" y="3141663"/>
            <a:ext cx="2857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59" name="Line 103"/>
          <p:cNvSpPr>
            <a:spLocks noChangeShapeType="1"/>
          </p:cNvSpPr>
          <p:nvPr/>
        </p:nvSpPr>
        <p:spPr bwMode="auto">
          <a:xfrm>
            <a:off x="2843213" y="3122613"/>
            <a:ext cx="0" cy="90011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60" name="Line 104"/>
          <p:cNvSpPr>
            <a:spLocks noChangeShapeType="1"/>
          </p:cNvSpPr>
          <p:nvPr/>
        </p:nvSpPr>
        <p:spPr bwMode="auto">
          <a:xfrm>
            <a:off x="4211638" y="4724400"/>
            <a:ext cx="2159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" name="Group 106"/>
          <p:cNvGrpSpPr>
            <a:grpSpLocks/>
          </p:cNvGrpSpPr>
          <p:nvPr/>
        </p:nvGrpSpPr>
        <p:grpSpPr bwMode="auto">
          <a:xfrm>
            <a:off x="1835150" y="4508500"/>
            <a:ext cx="900113" cy="647700"/>
            <a:chOff x="1474" y="3068"/>
            <a:chExt cx="726" cy="318"/>
          </a:xfrm>
        </p:grpSpPr>
        <p:sp>
          <p:nvSpPr>
            <p:cNvPr id="88108" name="Rectangle 107"/>
            <p:cNvSpPr>
              <a:spLocks noChangeArrowheads="1"/>
            </p:cNvSpPr>
            <p:nvPr/>
          </p:nvSpPr>
          <p:spPr bwMode="auto">
            <a:xfrm>
              <a:off x="1474" y="3068"/>
              <a:ext cx="453" cy="318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b</a:t>
              </a:r>
              <a:r>
                <a:rPr lang="en-US" altLang="zh-CN" sz="2800" b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8109" name="Rectangle 108"/>
            <p:cNvSpPr>
              <a:spLocks noChangeArrowheads="1"/>
            </p:cNvSpPr>
            <p:nvPr/>
          </p:nvSpPr>
          <p:spPr bwMode="auto">
            <a:xfrm>
              <a:off x="1927" y="3068"/>
              <a:ext cx="273" cy="318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tIns="0" bIns="0" anchor="ctr" anchorCtr="1"/>
            <a:lstStyle/>
            <a:p>
              <a:pPr algn="ctr"/>
              <a:endParaRPr lang="en-US" altLang="zh-CN" sz="3200" b="1">
                <a:ea typeface="华文新魏" pitchFamily="2" charset="-122"/>
                <a:sym typeface="Symbol" pitchFamily="18" charset="2"/>
              </a:endParaRPr>
            </a:p>
          </p:txBody>
        </p:sp>
      </p:grpSp>
      <p:sp>
        <p:nvSpPr>
          <p:cNvPr id="96367" name="Line 111"/>
          <p:cNvSpPr>
            <a:spLocks noChangeShapeType="1"/>
          </p:cNvSpPr>
          <p:nvPr/>
        </p:nvSpPr>
        <p:spPr bwMode="auto">
          <a:xfrm>
            <a:off x="2843213" y="4005263"/>
            <a:ext cx="13684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68" name="Line 112"/>
          <p:cNvSpPr>
            <a:spLocks noChangeShapeType="1"/>
          </p:cNvSpPr>
          <p:nvPr/>
        </p:nvSpPr>
        <p:spPr bwMode="auto">
          <a:xfrm>
            <a:off x="4211638" y="3986213"/>
            <a:ext cx="0" cy="7556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10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9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9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9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6" dur="1000"/>
                                        <p:tgtEl>
                                          <p:spTgt spid="96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7" dur="1000"/>
                                        <p:tgtEl>
                                          <p:spTgt spid="96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9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9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9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4" grpId="0" animBg="1"/>
      <p:bldP spid="96279" grpId="0" animBg="1"/>
      <p:bldP spid="96285" grpId="0" animBg="1"/>
      <p:bldP spid="96295" grpId="0" animBg="1"/>
      <p:bldP spid="96338" grpId="0" animBg="1"/>
      <p:bldP spid="96339" grpId="0" animBg="1"/>
      <p:bldP spid="96358" grpId="0" animBg="1"/>
      <p:bldP spid="96359" grpId="0" animBg="1"/>
      <p:bldP spid="96360" grpId="0" animBg="1"/>
      <p:bldP spid="96367" grpId="0" animBg="1"/>
      <p:bldP spid="9636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循环链表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  <a:sym typeface="Wingdings" pitchFamily="2" charset="2"/>
              </a:rPr>
              <a:t></a:t>
            </a:r>
            <a:r>
              <a:rPr lang="zh-CN" altLang="en-US" dirty="0">
                <a:solidFill>
                  <a:srgbClr val="008000"/>
                </a:solidFill>
              </a:rPr>
              <a:t> 将两个含有头结点的循环链表连接起来。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 err="1"/>
              <a:t>CircularMerge</a:t>
            </a:r>
            <a:r>
              <a:rPr lang="en-US" altLang="zh-CN" dirty="0"/>
              <a:t> (</a:t>
            </a:r>
            <a:r>
              <a:rPr lang="en-US" altLang="zh-CN" dirty="0" err="1"/>
              <a:t>LinkList</a:t>
            </a:r>
            <a:r>
              <a:rPr lang="en-US" altLang="zh-CN" dirty="0"/>
              <a:t> &amp;La, </a:t>
            </a:r>
            <a:r>
              <a:rPr lang="en-US" altLang="zh-CN" dirty="0" err="1"/>
              <a:t>LinkList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C00CC"/>
                </a:solidFill>
              </a:rPr>
              <a:t>L</a:t>
            </a:r>
            <a:r>
              <a:rPr lang="en-US" altLang="zh-CN" sz="2400" dirty="0">
                <a:solidFill>
                  <a:srgbClr val="CC00CC"/>
                </a:solidFill>
              </a:rPr>
              <a:t>b</a:t>
            </a:r>
            <a:r>
              <a:rPr lang="en-US" altLang="zh-CN" dirty="0"/>
              <a:t>)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/>
              <a:t>{	p=La-&gt;next;</a:t>
            </a:r>
            <a:endParaRPr lang="zh-CN" altLang="en-US" dirty="0">
              <a:solidFill>
                <a:srgbClr val="008000"/>
              </a:solidFill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La-&gt;next=L</a:t>
            </a:r>
            <a:r>
              <a:rPr lang="en-US" altLang="zh-CN" sz="2400" dirty="0"/>
              <a:t>b</a:t>
            </a:r>
            <a:r>
              <a:rPr lang="en-US" altLang="zh-CN" dirty="0"/>
              <a:t>-&gt;next-&gt;next;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Lb-&gt;data=L</a:t>
            </a:r>
            <a:r>
              <a:rPr lang="en-US" altLang="zh-CN" sz="2400" dirty="0"/>
              <a:t>b</a:t>
            </a:r>
            <a:r>
              <a:rPr lang="en-US" altLang="zh-CN" dirty="0"/>
              <a:t>-&gt;next-&gt;data;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free (L</a:t>
            </a:r>
            <a:r>
              <a:rPr lang="en-US" altLang="zh-CN" sz="2400" dirty="0"/>
              <a:t>b</a:t>
            </a:r>
            <a:r>
              <a:rPr lang="en-US" altLang="zh-CN" dirty="0"/>
              <a:t>-&gt;next);</a:t>
            </a:r>
            <a:endParaRPr lang="zh-CN" altLang="en-US" dirty="0">
              <a:solidFill>
                <a:srgbClr val="008000"/>
              </a:solidFill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L</a:t>
            </a:r>
            <a:r>
              <a:rPr lang="en-US" altLang="zh-CN" sz="2400" dirty="0"/>
              <a:t>b</a:t>
            </a:r>
            <a:r>
              <a:rPr lang="en-US" altLang="zh-CN" dirty="0"/>
              <a:t>-&gt;next=p;</a:t>
            </a:r>
            <a:endParaRPr lang="zh-CN" altLang="en-US" dirty="0">
              <a:solidFill>
                <a:srgbClr val="008000"/>
              </a:solidFill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/>
              <a:t>} </a:t>
            </a:r>
            <a:r>
              <a:rPr lang="en-US" altLang="zh-CN" dirty="0">
                <a:solidFill>
                  <a:srgbClr val="008000"/>
                </a:solidFill>
              </a:rPr>
              <a:t>// </a:t>
            </a:r>
            <a:r>
              <a:rPr lang="en-US" altLang="zh-CN" dirty="0" err="1">
                <a:solidFill>
                  <a:srgbClr val="008000"/>
                </a:solidFill>
              </a:rPr>
              <a:t>CircularMerge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8909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464685A-6617-4F0A-ABCC-00EE7CC6B5FF}" type="slidenum">
              <a:rPr lang="zh-CN" altLang="en-US" smtClean="0">
                <a:ea typeface="宋体" charset="-122"/>
              </a:rPr>
              <a:pPr/>
              <a:t>48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zh-CN" dirty="0"/>
              <a:t>Josephus</a:t>
            </a:r>
            <a:r>
              <a:rPr lang="zh-CN" altLang="en-US" dirty="0"/>
              <a:t>问题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6600"/>
                </a:solidFill>
              </a:rPr>
              <a:t>例</a:t>
            </a:r>
            <a:r>
              <a:rPr lang="en-US" altLang="zh-CN" dirty="0">
                <a:solidFill>
                  <a:srgbClr val="006600"/>
                </a:solidFill>
              </a:rPr>
              <a:t>2-5</a:t>
            </a:r>
            <a:r>
              <a:rPr lang="zh-CN" altLang="en-US" dirty="0">
                <a:solidFill>
                  <a:srgbClr val="006600"/>
                </a:solidFill>
              </a:rPr>
              <a:t>  </a:t>
            </a:r>
            <a:r>
              <a:rPr lang="zh-CN" altLang="en-US" dirty="0">
                <a:solidFill>
                  <a:srgbClr val="3333FF"/>
                </a:solidFill>
              </a:rPr>
              <a:t>问题描述</a:t>
            </a:r>
            <a:endParaRPr lang="en-US" altLang="zh-CN" dirty="0">
              <a:solidFill>
                <a:srgbClr val="3333FF"/>
              </a:solidFill>
            </a:endParaRP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dirty="0"/>
              <a:t>设有</a:t>
            </a:r>
            <a:r>
              <a:rPr lang="en-US" altLang="zh-CN" dirty="0"/>
              <a:t>n</a:t>
            </a:r>
            <a:r>
              <a:rPr lang="zh-CN" altLang="en-US" dirty="0"/>
              <a:t>个数构成一个环链，要求从第</a:t>
            </a:r>
            <a:r>
              <a:rPr lang="en-US" altLang="zh-CN" dirty="0"/>
              <a:t>k</a:t>
            </a:r>
            <a:r>
              <a:rPr lang="zh-CN" altLang="en-US" dirty="0"/>
              <a:t>个数开始数数，数到</a:t>
            </a:r>
            <a:r>
              <a:rPr lang="en-US" altLang="zh-CN" dirty="0"/>
              <a:t>m</a:t>
            </a:r>
            <a:r>
              <a:rPr lang="zh-CN" altLang="en-US" dirty="0"/>
              <a:t>的那个数被弹出，然后从该数的下一个数重新数数，数到</a:t>
            </a:r>
            <a:r>
              <a:rPr lang="en-US" altLang="zh-CN" dirty="0"/>
              <a:t>m</a:t>
            </a:r>
            <a:r>
              <a:rPr lang="zh-CN" altLang="en-US" dirty="0"/>
              <a:t>的那个数又被弹出，如此重复，直到所有的数均被弹出为止。输出这些数弹出的序列。</a:t>
            </a:r>
            <a:endParaRPr lang="en-US" altLang="zh-CN" dirty="0"/>
          </a:p>
        </p:txBody>
      </p:sp>
      <p:sp>
        <p:nvSpPr>
          <p:cNvPr id="9011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864D2EA-C96E-4570-847B-484EFBDCFCDD}" type="slidenum">
              <a:rPr lang="zh-CN" altLang="en-US" smtClean="0">
                <a:ea typeface="宋体" charset="-122"/>
              </a:rPr>
              <a:pPr/>
              <a:t>49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表结构</a:t>
            </a: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CC0000"/>
                </a:solidFill>
              </a:rPr>
              <a:t> </a:t>
            </a:r>
            <a:r>
              <a:rPr lang="zh-CN" altLang="en-US">
                <a:solidFill>
                  <a:srgbClr val="3333FF"/>
                </a:solidFill>
              </a:rPr>
              <a:t>线性表的形式定义：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/>
              <a:t>D={a</a:t>
            </a:r>
            <a:r>
              <a:rPr lang="en-US" altLang="zh-CN" baseline="-25000"/>
              <a:t>i</a:t>
            </a:r>
            <a:r>
              <a:rPr lang="en-US" altLang="zh-CN"/>
              <a:t> | a</a:t>
            </a:r>
            <a:r>
              <a:rPr lang="en-US" altLang="zh-CN" baseline="-25000"/>
              <a:t>i</a:t>
            </a:r>
            <a:r>
              <a:rPr lang="en-US" altLang="zh-CN"/>
              <a:t>∈ElemSet, i=1, 2, </a:t>
            </a:r>
            <a:r>
              <a:rPr lang="en-US" altLang="zh-CN">
                <a:latin typeface="Arial" charset="0"/>
              </a:rPr>
              <a:t>…</a:t>
            </a:r>
            <a:r>
              <a:rPr lang="en-US" altLang="zh-CN"/>
              <a:t>, n, n</a:t>
            </a:r>
            <a:r>
              <a:rPr lang="en-US" altLang="zh-CN" sz="2000"/>
              <a:t>≥</a:t>
            </a:r>
            <a:r>
              <a:rPr lang="en-US" altLang="zh-CN"/>
              <a:t>0}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其中</a:t>
            </a:r>
            <a:r>
              <a:rPr lang="en-US" altLang="zh-CN"/>
              <a:t>,  ElemSet</a:t>
            </a:r>
            <a:r>
              <a:rPr lang="en-US" altLang="zh-CN">
                <a:latin typeface="Arial" charset="0"/>
              </a:rPr>
              <a:t>——</a:t>
            </a:r>
            <a:r>
              <a:rPr lang="zh-CN" altLang="en-US"/>
              <a:t>数据对象；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/>
              <a:t>	 i </a:t>
            </a:r>
            <a:r>
              <a:rPr lang="en-US" altLang="zh-CN">
                <a:solidFill>
                  <a:srgbClr val="008000"/>
                </a:solidFill>
                <a:latin typeface="Arial" charset="0"/>
              </a:rPr>
              <a:t>——</a:t>
            </a:r>
            <a:r>
              <a:rPr lang="zh-CN" altLang="en-US"/>
              <a:t>数据元素</a:t>
            </a:r>
            <a:r>
              <a:rPr lang="en-US" altLang="zh-CN"/>
              <a:t>a</a:t>
            </a:r>
            <a:r>
              <a:rPr lang="en-US" altLang="zh-CN" baseline="-25000"/>
              <a:t>i</a:t>
            </a:r>
            <a:r>
              <a:rPr lang="zh-CN" altLang="en-US"/>
              <a:t>在线性表中的</a:t>
            </a:r>
            <a:r>
              <a:rPr lang="zh-CN" altLang="en-US">
                <a:solidFill>
                  <a:srgbClr val="CC0000"/>
                </a:solidFill>
              </a:rPr>
              <a:t>位序</a:t>
            </a:r>
            <a:r>
              <a:rPr lang="en-US" altLang="zh-CN"/>
              <a:t>;</a:t>
            </a:r>
            <a:endParaRPr lang="zh-CN" altLang="en-US"/>
          </a:p>
          <a:p>
            <a:pPr eaLnBrk="1" hangingPunct="1">
              <a:buFont typeface="Wingdings" pitchFamily="2" charset="2"/>
              <a:buNone/>
            </a:pPr>
            <a:r>
              <a:rPr lang="en-US" altLang="zh-CN"/>
              <a:t>	 n</a:t>
            </a:r>
            <a:r>
              <a:rPr lang="en-US" altLang="zh-CN">
                <a:solidFill>
                  <a:srgbClr val="008000"/>
                </a:solidFill>
                <a:latin typeface="Arial" charset="0"/>
              </a:rPr>
              <a:t>——</a:t>
            </a:r>
            <a:r>
              <a:rPr lang="zh-CN" altLang="en-US"/>
              <a:t>线性表的</a:t>
            </a:r>
            <a:r>
              <a:rPr lang="zh-CN" altLang="en-US">
                <a:solidFill>
                  <a:srgbClr val="CC0000"/>
                </a:solidFill>
              </a:rPr>
              <a:t>长度</a:t>
            </a:r>
            <a:r>
              <a:rPr lang="en-US" altLang="zh-CN"/>
              <a:t>(</a:t>
            </a:r>
            <a:r>
              <a:rPr lang="zh-CN" altLang="en-US"/>
              <a:t>即元素的个数</a:t>
            </a:r>
            <a:r>
              <a:rPr lang="en-US" altLang="zh-CN"/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	当</a:t>
            </a:r>
            <a:r>
              <a:rPr lang="en-US" altLang="zh-CN"/>
              <a:t>n=0</a:t>
            </a:r>
            <a:r>
              <a:rPr lang="zh-CN" altLang="en-US"/>
              <a:t>时称为</a:t>
            </a:r>
            <a:r>
              <a:rPr lang="zh-CN" altLang="en-US">
                <a:solidFill>
                  <a:srgbClr val="CC0000"/>
                </a:solidFill>
              </a:rPr>
              <a:t>空表</a:t>
            </a:r>
            <a:r>
              <a:rPr lang="zh-CN" altLang="en-US"/>
              <a:t>。</a:t>
            </a:r>
          </a:p>
        </p:txBody>
      </p:sp>
      <p:sp>
        <p:nvSpPr>
          <p:cNvPr id="1024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C794284-9DEF-44AD-9369-62D3D6820480}" type="slidenum">
              <a:rPr lang="zh-CN" altLang="en-US" smtClean="0">
                <a:ea typeface="宋体" charset="-122"/>
              </a:rPr>
              <a:pPr/>
              <a:t>5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zh-CN"/>
              <a:t>Josephus</a:t>
            </a:r>
            <a:r>
              <a:rPr lang="zh-CN" altLang="en-US"/>
              <a:t>问题</a:t>
            </a:r>
            <a:endParaRPr lang="en-US" altLang="zh-CN"/>
          </a:p>
        </p:txBody>
      </p:sp>
      <p:sp>
        <p:nvSpPr>
          <p:cNvPr id="91139" name="内容占位符 40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r>
              <a:rPr lang="zh-CN" altLang="en-US">
                <a:solidFill>
                  <a:srgbClr val="008000"/>
                </a:solidFill>
              </a:rPr>
              <a:t>例如，</a:t>
            </a:r>
            <a:r>
              <a:rPr lang="en-US" altLang="zh-CN"/>
              <a:t>n=7</a:t>
            </a:r>
            <a:r>
              <a:rPr lang="zh-CN" altLang="en-US"/>
              <a:t>，</a:t>
            </a:r>
            <a:r>
              <a:rPr lang="en-US" altLang="zh-CN"/>
              <a:t>k=2</a:t>
            </a:r>
            <a:r>
              <a:rPr lang="zh-CN" altLang="en-US"/>
              <a:t>，</a:t>
            </a:r>
            <a:r>
              <a:rPr lang="en-US" altLang="zh-CN"/>
              <a:t>m=3:</a:t>
            </a:r>
          </a:p>
        </p:txBody>
      </p:sp>
      <p:sp>
        <p:nvSpPr>
          <p:cNvPr id="9114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0813100-D2AE-4CE4-BEA6-6D6BF7B36E42}" type="slidenum">
              <a:rPr lang="zh-CN" altLang="en-US" smtClean="0">
                <a:ea typeface="宋体" charset="-122"/>
              </a:rPr>
              <a:pPr/>
              <a:t>50</a:t>
            </a:fld>
            <a:endParaRPr lang="en-US" altLang="zh-CN">
              <a:ea typeface="宋体" charset="-122"/>
            </a:endParaRPr>
          </a:p>
        </p:txBody>
      </p:sp>
      <p:sp>
        <p:nvSpPr>
          <p:cNvPr id="67590" name="Oval 6"/>
          <p:cNvSpPr>
            <a:spLocks noChangeArrowheads="1"/>
          </p:cNvSpPr>
          <p:nvPr/>
        </p:nvSpPr>
        <p:spPr bwMode="auto">
          <a:xfrm>
            <a:off x="2771775" y="2492375"/>
            <a:ext cx="719138" cy="719138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latin typeface="Times New Roman" pitchFamily="18" charset="0"/>
              </a:rPr>
              <a:t>a</a:t>
            </a:r>
            <a:r>
              <a:rPr lang="en-US" altLang="zh-CN" sz="2400" b="1">
                <a:latin typeface="Times New Roman" pitchFamily="18" charset="0"/>
              </a:rPr>
              <a:t>1</a:t>
            </a:r>
          </a:p>
        </p:txBody>
      </p:sp>
      <p:sp>
        <p:nvSpPr>
          <p:cNvPr id="67591" name="Oval 7"/>
          <p:cNvSpPr>
            <a:spLocks noChangeArrowheads="1"/>
          </p:cNvSpPr>
          <p:nvPr/>
        </p:nvSpPr>
        <p:spPr bwMode="auto">
          <a:xfrm>
            <a:off x="2554288" y="4725988"/>
            <a:ext cx="719137" cy="719137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latin typeface="Times New Roman" pitchFamily="18" charset="0"/>
              </a:rPr>
              <a:t>a</a:t>
            </a:r>
            <a:r>
              <a:rPr lang="en-US" altLang="zh-CN" sz="2400" b="1">
                <a:latin typeface="Times New Roman" pitchFamily="18" charset="0"/>
              </a:rPr>
              <a:t>3</a:t>
            </a:r>
          </a:p>
        </p:txBody>
      </p:sp>
      <p:sp>
        <p:nvSpPr>
          <p:cNvPr id="67592" name="Oval 8"/>
          <p:cNvSpPr>
            <a:spLocks noChangeArrowheads="1"/>
          </p:cNvSpPr>
          <p:nvPr/>
        </p:nvSpPr>
        <p:spPr bwMode="auto">
          <a:xfrm>
            <a:off x="3922713" y="5110163"/>
            <a:ext cx="719137" cy="719137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latin typeface="Times New Roman" pitchFamily="18" charset="0"/>
              </a:rPr>
              <a:t>a</a:t>
            </a:r>
            <a:r>
              <a:rPr lang="en-US" altLang="zh-CN" sz="2400" b="1">
                <a:latin typeface="Times New Roman" pitchFamily="18" charset="0"/>
              </a:rPr>
              <a:t>4</a:t>
            </a:r>
          </a:p>
        </p:txBody>
      </p:sp>
      <p:sp>
        <p:nvSpPr>
          <p:cNvPr id="67593" name="Oval 9"/>
          <p:cNvSpPr>
            <a:spLocks noChangeArrowheads="1"/>
          </p:cNvSpPr>
          <p:nvPr/>
        </p:nvSpPr>
        <p:spPr bwMode="auto">
          <a:xfrm>
            <a:off x="4932363" y="4292600"/>
            <a:ext cx="719137" cy="719138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latin typeface="Times New Roman" pitchFamily="18" charset="0"/>
              </a:rPr>
              <a:t>a</a:t>
            </a:r>
            <a:r>
              <a:rPr lang="en-US" altLang="zh-CN" sz="2400" b="1">
                <a:latin typeface="Times New Roman" pitchFamily="18" charset="0"/>
              </a:rPr>
              <a:t>5</a:t>
            </a:r>
          </a:p>
        </p:txBody>
      </p:sp>
      <p:sp>
        <p:nvSpPr>
          <p:cNvPr id="67594" name="Oval 10"/>
          <p:cNvSpPr>
            <a:spLocks noChangeArrowheads="1"/>
          </p:cNvSpPr>
          <p:nvPr/>
        </p:nvSpPr>
        <p:spPr bwMode="auto">
          <a:xfrm>
            <a:off x="4930775" y="3068638"/>
            <a:ext cx="719138" cy="719137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latin typeface="Times New Roman" pitchFamily="18" charset="0"/>
              </a:rPr>
              <a:t>a</a:t>
            </a:r>
            <a:r>
              <a:rPr lang="en-US" altLang="zh-CN" sz="2400" b="1">
                <a:latin typeface="Times New Roman" pitchFamily="18" charset="0"/>
              </a:rPr>
              <a:t>6</a:t>
            </a:r>
          </a:p>
        </p:txBody>
      </p:sp>
      <p:sp>
        <p:nvSpPr>
          <p:cNvPr id="67595" name="Oval 11"/>
          <p:cNvSpPr>
            <a:spLocks noChangeArrowheads="1"/>
          </p:cNvSpPr>
          <p:nvPr/>
        </p:nvSpPr>
        <p:spPr bwMode="auto">
          <a:xfrm>
            <a:off x="3995738" y="2276475"/>
            <a:ext cx="719137" cy="719138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latin typeface="Times New Roman" pitchFamily="18" charset="0"/>
              </a:rPr>
              <a:t>a</a:t>
            </a:r>
            <a:r>
              <a:rPr lang="en-US" altLang="zh-CN" sz="2400" b="1">
                <a:latin typeface="Times New Roman" pitchFamily="18" charset="0"/>
              </a:rPr>
              <a:t>7</a:t>
            </a:r>
          </a:p>
        </p:txBody>
      </p:sp>
      <p:sp>
        <p:nvSpPr>
          <p:cNvPr id="67596" name="Oval 12"/>
          <p:cNvSpPr>
            <a:spLocks noChangeArrowheads="1"/>
          </p:cNvSpPr>
          <p:nvPr/>
        </p:nvSpPr>
        <p:spPr bwMode="auto">
          <a:xfrm>
            <a:off x="2122488" y="3573463"/>
            <a:ext cx="719137" cy="719137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latin typeface="Times New Roman" pitchFamily="18" charset="0"/>
              </a:rPr>
              <a:t>a</a:t>
            </a:r>
            <a:r>
              <a:rPr lang="en-US" altLang="zh-CN" sz="2400" b="1">
                <a:latin typeface="Times New Roman" pitchFamily="18" charset="0"/>
              </a:rPr>
              <a:t>2</a:t>
            </a:r>
          </a:p>
        </p:txBody>
      </p:sp>
      <p:sp>
        <p:nvSpPr>
          <p:cNvPr id="67598" name="Line 14"/>
          <p:cNvSpPr>
            <a:spLocks noChangeShapeType="1"/>
          </p:cNvSpPr>
          <p:nvPr/>
        </p:nvSpPr>
        <p:spPr bwMode="auto">
          <a:xfrm flipH="1">
            <a:off x="2592388" y="3113088"/>
            <a:ext cx="282575" cy="469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599" name="Line 15"/>
          <p:cNvSpPr>
            <a:spLocks noChangeShapeType="1"/>
          </p:cNvSpPr>
          <p:nvPr/>
        </p:nvSpPr>
        <p:spPr bwMode="auto">
          <a:xfrm>
            <a:off x="2554288" y="4292600"/>
            <a:ext cx="144462" cy="503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600" name="Line 16"/>
          <p:cNvSpPr>
            <a:spLocks noChangeShapeType="1"/>
          </p:cNvSpPr>
          <p:nvPr/>
        </p:nvSpPr>
        <p:spPr bwMode="auto">
          <a:xfrm>
            <a:off x="3216275" y="5240338"/>
            <a:ext cx="719138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601" name="Line 17"/>
          <p:cNvSpPr>
            <a:spLocks noChangeShapeType="1"/>
          </p:cNvSpPr>
          <p:nvPr/>
        </p:nvSpPr>
        <p:spPr bwMode="auto">
          <a:xfrm flipV="1">
            <a:off x="4610100" y="4940300"/>
            <a:ext cx="536575" cy="3889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602" name="Line 18"/>
          <p:cNvSpPr>
            <a:spLocks noChangeShapeType="1"/>
          </p:cNvSpPr>
          <p:nvPr/>
        </p:nvSpPr>
        <p:spPr bwMode="auto">
          <a:xfrm flipV="1">
            <a:off x="5362575" y="3762375"/>
            <a:ext cx="12700" cy="530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603" name="Line 19"/>
          <p:cNvSpPr>
            <a:spLocks noChangeShapeType="1"/>
          </p:cNvSpPr>
          <p:nvPr/>
        </p:nvSpPr>
        <p:spPr bwMode="auto">
          <a:xfrm flipH="1" flipV="1">
            <a:off x="4643438" y="2779713"/>
            <a:ext cx="431800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604" name="Line 20"/>
          <p:cNvSpPr>
            <a:spLocks noChangeShapeType="1"/>
          </p:cNvSpPr>
          <p:nvPr/>
        </p:nvSpPr>
        <p:spPr bwMode="auto">
          <a:xfrm flipH="1">
            <a:off x="3419475" y="2563813"/>
            <a:ext cx="568325" cy="144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605" name="Line 21"/>
          <p:cNvSpPr>
            <a:spLocks noChangeShapeType="1"/>
          </p:cNvSpPr>
          <p:nvPr/>
        </p:nvSpPr>
        <p:spPr bwMode="auto">
          <a:xfrm>
            <a:off x="2627313" y="2276475"/>
            <a:ext cx="287337" cy="287338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arrow" w="sm" len="lg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258888" y="2779713"/>
            <a:ext cx="1008062" cy="936625"/>
            <a:chOff x="566" y="1933"/>
            <a:chExt cx="635" cy="590"/>
          </a:xfrm>
        </p:grpSpPr>
        <p:sp>
          <p:nvSpPr>
            <p:cNvPr id="91172" name="Line 22"/>
            <p:cNvSpPr>
              <a:spLocks noChangeShapeType="1"/>
            </p:cNvSpPr>
            <p:nvPr/>
          </p:nvSpPr>
          <p:spPr bwMode="auto">
            <a:xfrm>
              <a:off x="884" y="2206"/>
              <a:ext cx="317" cy="317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arrow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73" name="Text Box 23"/>
            <p:cNvSpPr txBox="1">
              <a:spLocks noChangeArrowheads="1"/>
            </p:cNvSpPr>
            <p:nvPr/>
          </p:nvSpPr>
          <p:spPr bwMode="auto">
            <a:xfrm>
              <a:off x="566" y="1933"/>
              <a:ext cx="590" cy="327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FF"/>
                  </a:solidFill>
                  <a:latin typeface="Times New Roman" pitchFamily="18" charset="0"/>
                </a:rPr>
                <a:t>k=2</a:t>
              </a:r>
            </a:p>
          </p:txBody>
        </p:sp>
      </p:grpSp>
      <p:sp>
        <p:nvSpPr>
          <p:cNvPr id="67609" name="Oval 25"/>
          <p:cNvSpPr>
            <a:spLocks noChangeArrowheads="1"/>
          </p:cNvSpPr>
          <p:nvPr/>
        </p:nvSpPr>
        <p:spPr bwMode="auto">
          <a:xfrm>
            <a:off x="6805613" y="1628775"/>
            <a:ext cx="719137" cy="719138"/>
          </a:xfrm>
          <a:prstGeom prst="ellipse">
            <a:avLst/>
          </a:prstGeom>
          <a:solidFill>
            <a:schemeClr val="bg1"/>
          </a:solidFill>
          <a:ln w="25400" algn="ctr">
            <a:solidFill>
              <a:srgbClr val="FF0000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67610" name="Oval 26"/>
          <p:cNvSpPr>
            <a:spLocks noChangeArrowheads="1"/>
          </p:cNvSpPr>
          <p:nvPr/>
        </p:nvSpPr>
        <p:spPr bwMode="auto">
          <a:xfrm>
            <a:off x="6805613" y="2205038"/>
            <a:ext cx="719137" cy="719137"/>
          </a:xfrm>
          <a:prstGeom prst="ellipse">
            <a:avLst/>
          </a:prstGeom>
          <a:solidFill>
            <a:schemeClr val="bg1"/>
          </a:solidFill>
          <a:ln w="25400" algn="ctr">
            <a:solidFill>
              <a:srgbClr val="FF0000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67611" name="Oval 27"/>
          <p:cNvSpPr>
            <a:spLocks noChangeArrowheads="1"/>
          </p:cNvSpPr>
          <p:nvPr/>
        </p:nvSpPr>
        <p:spPr bwMode="auto">
          <a:xfrm>
            <a:off x="6805613" y="2781300"/>
            <a:ext cx="719137" cy="719138"/>
          </a:xfrm>
          <a:prstGeom prst="ellipse">
            <a:avLst/>
          </a:prstGeom>
          <a:solidFill>
            <a:schemeClr val="bg1"/>
          </a:solidFill>
          <a:ln w="25400" algn="ctr">
            <a:solidFill>
              <a:srgbClr val="FF0000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7612" name="Oval 28"/>
          <p:cNvSpPr>
            <a:spLocks noChangeArrowheads="1"/>
          </p:cNvSpPr>
          <p:nvPr/>
        </p:nvSpPr>
        <p:spPr bwMode="auto">
          <a:xfrm>
            <a:off x="6805613" y="3357563"/>
            <a:ext cx="719137" cy="719137"/>
          </a:xfrm>
          <a:prstGeom prst="ellipse">
            <a:avLst/>
          </a:prstGeom>
          <a:solidFill>
            <a:schemeClr val="bg1"/>
          </a:solidFill>
          <a:ln w="25400" algn="ctr">
            <a:solidFill>
              <a:srgbClr val="FF0000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7613" name="Oval 29"/>
          <p:cNvSpPr>
            <a:spLocks noChangeArrowheads="1"/>
          </p:cNvSpPr>
          <p:nvPr/>
        </p:nvSpPr>
        <p:spPr bwMode="auto">
          <a:xfrm>
            <a:off x="6805613" y="3933825"/>
            <a:ext cx="719137" cy="719138"/>
          </a:xfrm>
          <a:prstGeom prst="ellipse">
            <a:avLst/>
          </a:prstGeom>
          <a:solidFill>
            <a:schemeClr val="bg1"/>
          </a:solidFill>
          <a:ln w="25400" algn="ctr">
            <a:solidFill>
              <a:srgbClr val="FF0000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67614" name="Oval 30"/>
          <p:cNvSpPr>
            <a:spLocks noChangeArrowheads="1"/>
          </p:cNvSpPr>
          <p:nvPr/>
        </p:nvSpPr>
        <p:spPr bwMode="auto">
          <a:xfrm>
            <a:off x="6805613" y="4508500"/>
            <a:ext cx="719137" cy="719138"/>
          </a:xfrm>
          <a:prstGeom prst="ellipse">
            <a:avLst/>
          </a:prstGeom>
          <a:solidFill>
            <a:schemeClr val="bg1"/>
          </a:solidFill>
          <a:ln w="25400" algn="ctr">
            <a:solidFill>
              <a:srgbClr val="FF0000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7615" name="Oval 31"/>
          <p:cNvSpPr>
            <a:spLocks noChangeArrowheads="1"/>
          </p:cNvSpPr>
          <p:nvPr/>
        </p:nvSpPr>
        <p:spPr bwMode="auto">
          <a:xfrm>
            <a:off x="6805613" y="5084763"/>
            <a:ext cx="719137" cy="719137"/>
          </a:xfrm>
          <a:prstGeom prst="ellipse">
            <a:avLst/>
          </a:prstGeom>
          <a:solidFill>
            <a:schemeClr val="bg1"/>
          </a:solidFill>
          <a:ln w="25400" algn="ctr">
            <a:solidFill>
              <a:srgbClr val="FF0000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67616" name="Line 32"/>
          <p:cNvSpPr>
            <a:spLocks noChangeShapeType="1"/>
          </p:cNvSpPr>
          <p:nvPr/>
        </p:nvSpPr>
        <p:spPr bwMode="auto">
          <a:xfrm flipV="1">
            <a:off x="3275013" y="4833938"/>
            <a:ext cx="1695450" cy="250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618" name="Line 34"/>
          <p:cNvSpPr>
            <a:spLocks noChangeShapeType="1"/>
          </p:cNvSpPr>
          <p:nvPr/>
        </p:nvSpPr>
        <p:spPr bwMode="auto">
          <a:xfrm flipH="1" flipV="1">
            <a:off x="5507038" y="4868863"/>
            <a:ext cx="433387" cy="504825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arrow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620" name="Line 36"/>
          <p:cNvSpPr>
            <a:spLocks noChangeShapeType="1"/>
          </p:cNvSpPr>
          <p:nvPr/>
        </p:nvSpPr>
        <p:spPr bwMode="auto">
          <a:xfrm>
            <a:off x="2233613" y="2263775"/>
            <a:ext cx="609600" cy="373063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arrow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621" name="Line 37"/>
          <p:cNvSpPr>
            <a:spLocks noChangeShapeType="1"/>
          </p:cNvSpPr>
          <p:nvPr/>
        </p:nvSpPr>
        <p:spPr bwMode="auto">
          <a:xfrm flipH="1" flipV="1">
            <a:off x="3490913" y="2852738"/>
            <a:ext cx="1441450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623" name="Line 39"/>
          <p:cNvSpPr>
            <a:spLocks noChangeShapeType="1"/>
          </p:cNvSpPr>
          <p:nvPr/>
        </p:nvSpPr>
        <p:spPr bwMode="auto">
          <a:xfrm>
            <a:off x="2843213" y="4076700"/>
            <a:ext cx="2089150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624" name="Line 40"/>
          <p:cNvSpPr>
            <a:spLocks noChangeShapeType="1"/>
          </p:cNvSpPr>
          <p:nvPr/>
        </p:nvSpPr>
        <p:spPr bwMode="auto">
          <a:xfrm flipH="1">
            <a:off x="2843213" y="3500438"/>
            <a:ext cx="2089150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625" name="Line 41"/>
          <p:cNvSpPr>
            <a:spLocks noChangeShapeType="1"/>
          </p:cNvSpPr>
          <p:nvPr/>
        </p:nvSpPr>
        <p:spPr bwMode="auto">
          <a:xfrm flipH="1" flipV="1">
            <a:off x="2843213" y="3933825"/>
            <a:ext cx="2089150" cy="574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627" name="Line 43"/>
          <p:cNvSpPr>
            <a:spLocks noChangeShapeType="1"/>
          </p:cNvSpPr>
          <p:nvPr/>
        </p:nvSpPr>
        <p:spPr bwMode="auto">
          <a:xfrm>
            <a:off x="1403350" y="3573463"/>
            <a:ext cx="792163" cy="2159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arrow" w="sm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10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xit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10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10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6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67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6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1" dur="1000"/>
                                        <p:tgtEl>
                                          <p:spTgt spid="676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9" dur="10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2" dur="1000"/>
                                        <p:tgtEl>
                                          <p:spTgt spid="67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1000"/>
                                        <p:tgtEl>
                                          <p:spTgt spid="6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1000"/>
                                        <p:tgtEl>
                                          <p:spTgt spid="6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1000"/>
                                        <p:tgtEl>
                                          <p:spTgt spid="67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1000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1000"/>
                                        <p:tgtEl>
                                          <p:spTgt spid="676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9" dur="10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4" dur="1000"/>
                                        <p:tgtEl>
                                          <p:spTgt spid="6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6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6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22" presetClass="exit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4" dur="1000"/>
                                        <p:tgtEl>
                                          <p:spTgt spid="676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0"/>
                            </p:stCondLst>
                            <p:childTnLst>
                              <p:par>
                                <p:cTn id="97" presetID="2" presetClass="exit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1000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0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000"/>
                            </p:stCondLst>
                            <p:childTnLst>
                              <p:par>
                                <p:cTn id="10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3" dur="10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6" dur="1000"/>
                                        <p:tgtEl>
                                          <p:spTgt spid="676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000"/>
                            </p:stCondLst>
                            <p:childTnLst>
                              <p:par>
                                <p:cTn id="10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1" dur="1000"/>
                                        <p:tgtEl>
                                          <p:spTgt spid="6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6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0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1000"/>
                                        <p:tgtEl>
                                          <p:spTgt spid="6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0" presetID="2" presetClass="exit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1000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1000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5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6" dur="1000"/>
                                        <p:tgtEl>
                                          <p:spTgt spid="67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9" dur="10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4" dur="1000"/>
                                        <p:tgtEl>
                                          <p:spTgt spid="6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1000"/>
                                        <p:tgtEl>
                                          <p:spTgt spid="67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9" presetID="2" presetClass="exit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1000"/>
                                        <p:tgtEl>
                                          <p:spTgt spid="67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1000"/>
                                        <p:tgtEl>
                                          <p:spTgt spid="67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6000"/>
                            </p:stCondLst>
                            <p:childTnLst>
                              <p:par>
                                <p:cTn id="144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5" dur="1000"/>
                                        <p:tgtEl>
                                          <p:spTgt spid="676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9" dur="1000"/>
                                        <p:tgtEl>
                                          <p:spTgt spid="67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2" dur="1000"/>
                                        <p:tgtEl>
                                          <p:spTgt spid="67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8000"/>
                            </p:stCondLst>
                            <p:childTnLst>
                              <p:par>
                                <p:cTn id="15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7" dur="1000"/>
                                        <p:tgtEl>
                                          <p:spTgt spid="6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9000"/>
                            </p:stCondLst>
                            <p:childTnLst>
                              <p:par>
                                <p:cTn id="159" presetID="22" presetClass="exit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0" dur="10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10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1000"/>
                                        <p:tgtEl>
                                          <p:spTgt spid="67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 animBg="1"/>
      <p:bldP spid="67591" grpId="0" animBg="1"/>
      <p:bldP spid="67592" grpId="0" animBg="1"/>
      <p:bldP spid="67593" grpId="0" animBg="1"/>
      <p:bldP spid="67594" grpId="0" animBg="1"/>
      <p:bldP spid="67595" grpId="0" animBg="1"/>
      <p:bldP spid="67596" grpId="0" animBg="1"/>
      <p:bldP spid="67598" grpId="0" animBg="1"/>
      <p:bldP spid="67599" grpId="0" animBg="1"/>
      <p:bldP spid="67600" grpId="0" animBg="1"/>
      <p:bldP spid="67601" grpId="0" animBg="1"/>
      <p:bldP spid="67602" grpId="0" animBg="1"/>
      <p:bldP spid="67603" grpId="0" animBg="1"/>
      <p:bldP spid="67604" grpId="0" animBg="1"/>
      <p:bldP spid="67605" grpId="0" animBg="1"/>
      <p:bldP spid="67609" grpId="0" animBg="1"/>
      <p:bldP spid="67610" grpId="0" animBg="1"/>
      <p:bldP spid="67611" grpId="0" animBg="1"/>
      <p:bldP spid="67612" grpId="0" animBg="1"/>
      <p:bldP spid="67613" grpId="0" animBg="1"/>
      <p:bldP spid="67614" grpId="0" animBg="1"/>
      <p:bldP spid="67615" grpId="0" animBg="1"/>
      <p:bldP spid="67616" grpId="0" animBg="1"/>
      <p:bldP spid="67616" grpId="1" animBg="1"/>
      <p:bldP spid="67618" grpId="0" animBg="1"/>
      <p:bldP spid="67618" grpId="1" animBg="1"/>
      <p:bldP spid="67618" grpId="2" animBg="1"/>
      <p:bldP spid="67618" grpId="3" animBg="1"/>
      <p:bldP spid="67620" grpId="0" animBg="1"/>
      <p:bldP spid="67620" grpId="1" animBg="1"/>
      <p:bldP spid="67621" grpId="0" animBg="1"/>
      <p:bldP spid="67621" grpId="1" animBg="1"/>
      <p:bldP spid="67623" grpId="0" animBg="1"/>
      <p:bldP spid="67623" grpId="1" animBg="1"/>
      <p:bldP spid="67624" grpId="0" animBg="1"/>
      <p:bldP spid="67624" grpId="1" animBg="1"/>
      <p:bldP spid="67625" grpId="0" animBg="1"/>
      <p:bldP spid="67625" grpId="1" animBg="1"/>
      <p:bldP spid="67627" grpId="0" animBg="1"/>
      <p:bldP spid="67627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zh-CN"/>
              <a:t>Josephus</a:t>
            </a:r>
            <a:r>
              <a:rPr lang="zh-CN" altLang="en-US"/>
              <a:t>问题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>
                <a:solidFill>
                  <a:srgbClr val="CC0000"/>
                </a:solidFill>
              </a:rPr>
              <a:t>算法思路</a:t>
            </a:r>
            <a:r>
              <a:rPr lang="zh-CN" altLang="en-US"/>
              <a:t>：</a:t>
            </a:r>
          </a:p>
          <a:p>
            <a:pPr eaLnBrk="1" hangingPunct="1">
              <a:lnSpc>
                <a:spcPct val="20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008000"/>
                </a:solidFill>
              </a:rPr>
              <a:t>①</a:t>
            </a:r>
            <a:r>
              <a:rPr lang="zh-CN" altLang="en-US"/>
              <a:t>建立循环链表</a:t>
            </a:r>
            <a:r>
              <a:rPr lang="en-US" altLang="zh-CN"/>
              <a:t>L=(a</a:t>
            </a:r>
            <a:r>
              <a:rPr lang="en-US" altLang="zh-CN" baseline="-25000"/>
              <a:t>1</a:t>
            </a:r>
            <a:r>
              <a:rPr lang="en-US" altLang="zh-CN"/>
              <a:t>, a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en-US" altLang="zh-CN">
                <a:latin typeface="Arial" charset="0"/>
              </a:rPr>
              <a:t>…</a:t>
            </a:r>
            <a:r>
              <a:rPr lang="en-US" altLang="zh-CN"/>
              <a:t>, a</a:t>
            </a:r>
            <a:r>
              <a:rPr lang="en-US" altLang="zh-CN" baseline="-25000"/>
              <a:t>n</a:t>
            </a:r>
            <a:r>
              <a:rPr lang="en-US" altLang="zh-CN"/>
              <a:t>)</a:t>
            </a:r>
            <a:r>
              <a:rPr lang="zh-CN" altLang="en-US"/>
              <a:t>如下：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9216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9898B4C-335C-4F39-8240-6ACBDBE65A40}" type="slidenum">
              <a:rPr lang="zh-CN" altLang="en-US" smtClean="0">
                <a:ea typeface="宋体" charset="-122"/>
              </a:rPr>
              <a:pPr/>
              <a:t>51</a:t>
            </a:fld>
            <a:endParaRPr lang="en-US" altLang="zh-CN">
              <a:ea typeface="宋体" charset="-122"/>
            </a:endParaRPr>
          </a:p>
        </p:txBody>
      </p:sp>
      <p:grpSp>
        <p:nvGrpSpPr>
          <p:cNvPr id="92165" name="Group 128"/>
          <p:cNvGrpSpPr>
            <a:grpSpLocks/>
          </p:cNvGrpSpPr>
          <p:nvPr/>
        </p:nvGrpSpPr>
        <p:grpSpPr bwMode="auto">
          <a:xfrm>
            <a:off x="1285875" y="3429000"/>
            <a:ext cx="6480175" cy="1362075"/>
            <a:chOff x="884" y="1888"/>
            <a:chExt cx="3772" cy="601"/>
          </a:xfrm>
        </p:grpSpPr>
        <p:grpSp>
          <p:nvGrpSpPr>
            <p:cNvPr id="92166" name="Group 103"/>
            <p:cNvGrpSpPr>
              <a:grpSpLocks/>
            </p:cNvGrpSpPr>
            <p:nvPr/>
          </p:nvGrpSpPr>
          <p:grpSpPr bwMode="auto">
            <a:xfrm>
              <a:off x="1390" y="2071"/>
              <a:ext cx="567" cy="408"/>
              <a:chOff x="1474" y="3068"/>
              <a:chExt cx="726" cy="318"/>
            </a:xfrm>
          </p:grpSpPr>
          <p:sp>
            <p:nvSpPr>
              <p:cNvPr id="92186" name="Rectangle 104"/>
              <p:cNvSpPr>
                <a:spLocks noChangeArrowheads="1"/>
              </p:cNvSpPr>
              <p:nvPr/>
            </p:nvSpPr>
            <p:spPr bwMode="auto">
              <a:xfrm>
                <a:off x="1474" y="3068"/>
                <a:ext cx="453" cy="318"/>
              </a:xfrm>
              <a:prstGeom prst="rect">
                <a:avLst/>
              </a:prstGeom>
              <a:noFill/>
              <a:ln w="6350" algn="ctr">
                <a:solidFill>
                  <a:schemeClr val="tx1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>
                    <a:latin typeface="Times New Roman" pitchFamily="18" charset="0"/>
                  </a:rPr>
                  <a:t>a</a:t>
                </a:r>
                <a:r>
                  <a:rPr lang="en-US" altLang="zh-CN" sz="2800" b="1" baseline="-25000">
                    <a:latin typeface="Times New Roman" pitchFamily="18" charset="0"/>
                  </a:rPr>
                  <a:t>1</a:t>
                </a:r>
                <a:endParaRPr lang="zh-CN" altLang="en-US" sz="2800" b="1" baseline="-25000">
                  <a:latin typeface="Times New Roman" pitchFamily="18" charset="0"/>
                </a:endParaRPr>
              </a:p>
            </p:txBody>
          </p:sp>
          <p:sp>
            <p:nvSpPr>
              <p:cNvPr id="92187" name="Rectangle 105"/>
              <p:cNvSpPr>
                <a:spLocks noChangeArrowheads="1"/>
              </p:cNvSpPr>
              <p:nvPr/>
            </p:nvSpPr>
            <p:spPr bwMode="auto">
              <a:xfrm>
                <a:off x="1927" y="3068"/>
                <a:ext cx="273" cy="318"/>
              </a:xfrm>
              <a:prstGeom prst="rect">
                <a:avLst/>
              </a:prstGeom>
              <a:noFill/>
              <a:ln w="6350" algn="ctr">
                <a:solidFill>
                  <a:schemeClr val="tx1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pPr algn="ctr"/>
                <a:endParaRPr lang="en-US" altLang="zh-CN" sz="3200" b="1">
                  <a:ea typeface="华文新魏" pitchFamily="2" charset="-122"/>
                  <a:sym typeface="Symbol" pitchFamily="18" charset="2"/>
                </a:endParaRPr>
              </a:p>
            </p:txBody>
          </p:sp>
        </p:grpSp>
        <p:sp>
          <p:nvSpPr>
            <p:cNvPr id="92167" name="Text Box 106"/>
            <p:cNvSpPr txBox="1">
              <a:spLocks noChangeArrowheads="1"/>
            </p:cNvSpPr>
            <p:nvPr/>
          </p:nvSpPr>
          <p:spPr bwMode="auto">
            <a:xfrm>
              <a:off x="884" y="2198"/>
              <a:ext cx="589" cy="291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 type="none" w="sm" len="lg"/>
            </a:ln>
          </p:spPr>
          <p:txBody>
            <a:bodyPr lIns="0" tIns="0" rIns="0" bIns="0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</a:rPr>
                <a:t>La</a:t>
              </a:r>
              <a:r>
                <a:rPr lang="en-US" altLang="zh-CN" sz="2400" b="1">
                  <a:solidFill>
                    <a:srgbClr val="008000"/>
                  </a:solidFill>
                  <a:latin typeface="Times New Roman" pitchFamily="18" charset="0"/>
                  <a:sym typeface="Wingdings" pitchFamily="2" charset="2"/>
                </a:rPr>
                <a:t></a:t>
              </a:r>
            </a:p>
          </p:txBody>
        </p:sp>
        <p:sp>
          <p:nvSpPr>
            <p:cNvPr id="92168" name="Line 107"/>
            <p:cNvSpPr>
              <a:spLocks noChangeShapeType="1"/>
            </p:cNvSpPr>
            <p:nvPr/>
          </p:nvSpPr>
          <p:spPr bwMode="auto">
            <a:xfrm>
              <a:off x="1844" y="2297"/>
              <a:ext cx="363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oval" w="med" len="med"/>
              <a:tailEnd type="arrow" w="lg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169" name="Group 108"/>
            <p:cNvGrpSpPr>
              <a:grpSpLocks/>
            </p:cNvGrpSpPr>
            <p:nvPr/>
          </p:nvGrpSpPr>
          <p:grpSpPr bwMode="auto">
            <a:xfrm>
              <a:off x="2207" y="2070"/>
              <a:ext cx="567" cy="408"/>
              <a:chOff x="1474" y="3068"/>
              <a:chExt cx="726" cy="318"/>
            </a:xfrm>
          </p:grpSpPr>
          <p:sp>
            <p:nvSpPr>
              <p:cNvPr id="92184" name="Rectangle 109"/>
              <p:cNvSpPr>
                <a:spLocks noChangeArrowheads="1"/>
              </p:cNvSpPr>
              <p:nvPr/>
            </p:nvSpPr>
            <p:spPr bwMode="auto">
              <a:xfrm>
                <a:off x="1474" y="3068"/>
                <a:ext cx="453" cy="318"/>
              </a:xfrm>
              <a:prstGeom prst="rect">
                <a:avLst/>
              </a:prstGeom>
              <a:noFill/>
              <a:ln w="6350" algn="ctr">
                <a:solidFill>
                  <a:schemeClr val="tx1"/>
                </a:solidFill>
                <a:miter lim="800000"/>
                <a:headEnd/>
                <a:tailEnd type="none" w="sm" len="lg"/>
              </a:ln>
            </p:spPr>
            <p:txBody>
              <a:bodyPr wrap="none" tIns="0" bIns="0" anchor="ctr" anchorCtr="1"/>
              <a:lstStyle/>
              <a:p>
                <a:pPr algn="ctr"/>
                <a:r>
                  <a:rPr lang="en-US" altLang="zh-CN" sz="2800" b="1">
                    <a:latin typeface="Times New Roman" pitchFamily="18" charset="0"/>
                  </a:rPr>
                  <a:t>a</a:t>
                </a:r>
                <a:r>
                  <a:rPr lang="en-US" altLang="zh-CN" sz="2800" b="1" baseline="-25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92185" name="Rectangle 110"/>
              <p:cNvSpPr>
                <a:spLocks noChangeArrowheads="1"/>
              </p:cNvSpPr>
              <p:nvPr/>
            </p:nvSpPr>
            <p:spPr bwMode="auto">
              <a:xfrm>
                <a:off x="1927" y="3068"/>
                <a:ext cx="273" cy="318"/>
              </a:xfrm>
              <a:prstGeom prst="rect">
                <a:avLst/>
              </a:prstGeom>
              <a:noFill/>
              <a:ln w="6350" algn="ctr">
                <a:solidFill>
                  <a:schemeClr val="tx1"/>
                </a:solidFill>
                <a:miter lim="800000"/>
                <a:headEnd/>
                <a:tailEnd type="none" w="sm" len="lg"/>
              </a:ln>
            </p:spPr>
            <p:txBody>
              <a:bodyPr wrap="none" tIns="0" bIns="0" anchor="ctr" anchorCtr="1"/>
              <a:lstStyle/>
              <a:p>
                <a:pPr algn="ctr"/>
                <a:endParaRPr lang="en-US" altLang="zh-CN" sz="3200" b="1">
                  <a:ea typeface="华文新魏" pitchFamily="2" charset="-122"/>
                  <a:sym typeface="Symbol" pitchFamily="18" charset="2"/>
                </a:endParaRPr>
              </a:p>
            </p:txBody>
          </p:sp>
        </p:grpSp>
        <p:grpSp>
          <p:nvGrpSpPr>
            <p:cNvPr id="92170" name="Group 111"/>
            <p:cNvGrpSpPr>
              <a:grpSpLocks/>
            </p:cNvGrpSpPr>
            <p:nvPr/>
          </p:nvGrpSpPr>
          <p:grpSpPr bwMode="auto">
            <a:xfrm>
              <a:off x="3024" y="2070"/>
              <a:ext cx="567" cy="408"/>
              <a:chOff x="1474" y="3068"/>
              <a:chExt cx="726" cy="318"/>
            </a:xfrm>
          </p:grpSpPr>
          <p:sp>
            <p:nvSpPr>
              <p:cNvPr id="92182" name="Rectangle 112"/>
              <p:cNvSpPr>
                <a:spLocks noChangeArrowheads="1"/>
              </p:cNvSpPr>
              <p:nvPr/>
            </p:nvSpPr>
            <p:spPr bwMode="auto">
              <a:xfrm>
                <a:off x="1474" y="3068"/>
                <a:ext cx="453" cy="318"/>
              </a:xfrm>
              <a:prstGeom prst="rect">
                <a:avLst/>
              </a:prstGeom>
              <a:noFill/>
              <a:ln w="6350" algn="ctr">
                <a:solidFill>
                  <a:schemeClr val="tx1"/>
                </a:solidFill>
                <a:miter lim="800000"/>
                <a:headEnd/>
                <a:tailEnd type="none" w="sm" len="lg"/>
              </a:ln>
            </p:spPr>
            <p:txBody>
              <a:bodyPr wrap="none" tIns="0" bIns="0" anchor="ctr" anchorCtr="1"/>
              <a:lstStyle/>
              <a:p>
                <a:pPr algn="ctr"/>
                <a:r>
                  <a:rPr lang="en-US" altLang="zh-CN" sz="2800" b="1"/>
                  <a:t>…</a:t>
                </a:r>
                <a:endParaRPr lang="en-US" altLang="zh-CN" sz="2800" b="1" baseline="-25000">
                  <a:latin typeface="Times New Roman" pitchFamily="18" charset="0"/>
                </a:endParaRPr>
              </a:p>
            </p:txBody>
          </p:sp>
          <p:sp>
            <p:nvSpPr>
              <p:cNvPr id="92183" name="Rectangle 113"/>
              <p:cNvSpPr>
                <a:spLocks noChangeArrowheads="1"/>
              </p:cNvSpPr>
              <p:nvPr/>
            </p:nvSpPr>
            <p:spPr bwMode="auto">
              <a:xfrm>
                <a:off x="1927" y="3068"/>
                <a:ext cx="273" cy="318"/>
              </a:xfrm>
              <a:prstGeom prst="rect">
                <a:avLst/>
              </a:prstGeom>
              <a:noFill/>
              <a:ln w="6350" algn="ctr">
                <a:solidFill>
                  <a:schemeClr val="tx1"/>
                </a:solidFill>
                <a:miter lim="800000"/>
                <a:headEnd/>
                <a:tailEnd type="none" w="sm" len="lg"/>
              </a:ln>
            </p:spPr>
            <p:txBody>
              <a:bodyPr wrap="none" tIns="0" bIns="0" anchor="ctr" anchorCtr="1"/>
              <a:lstStyle/>
              <a:p>
                <a:pPr algn="ctr"/>
                <a:endParaRPr lang="en-US" altLang="zh-CN" sz="3200" b="1">
                  <a:ea typeface="华文新魏" pitchFamily="2" charset="-122"/>
                  <a:sym typeface="Symbol" pitchFamily="18" charset="2"/>
                </a:endParaRPr>
              </a:p>
            </p:txBody>
          </p:sp>
        </p:grpSp>
        <p:grpSp>
          <p:nvGrpSpPr>
            <p:cNvPr id="92171" name="Group 114"/>
            <p:cNvGrpSpPr>
              <a:grpSpLocks/>
            </p:cNvGrpSpPr>
            <p:nvPr/>
          </p:nvGrpSpPr>
          <p:grpSpPr bwMode="auto">
            <a:xfrm>
              <a:off x="3839" y="2070"/>
              <a:ext cx="567" cy="408"/>
              <a:chOff x="1474" y="3068"/>
              <a:chExt cx="726" cy="318"/>
            </a:xfrm>
          </p:grpSpPr>
          <p:sp>
            <p:nvSpPr>
              <p:cNvPr id="92180" name="Rectangle 115"/>
              <p:cNvSpPr>
                <a:spLocks noChangeArrowheads="1"/>
              </p:cNvSpPr>
              <p:nvPr/>
            </p:nvSpPr>
            <p:spPr bwMode="auto">
              <a:xfrm>
                <a:off x="1474" y="3068"/>
                <a:ext cx="453" cy="318"/>
              </a:xfrm>
              <a:prstGeom prst="rect">
                <a:avLst/>
              </a:prstGeom>
              <a:noFill/>
              <a:ln w="6350" algn="ctr">
                <a:solidFill>
                  <a:schemeClr val="tx1"/>
                </a:solidFill>
                <a:miter lim="800000"/>
                <a:headEnd/>
                <a:tailEnd type="none" w="sm" len="lg"/>
              </a:ln>
            </p:spPr>
            <p:txBody>
              <a:bodyPr wrap="none" tIns="0" bIns="0" anchor="ctr" anchorCtr="1"/>
              <a:lstStyle/>
              <a:p>
                <a:pPr algn="ctr"/>
                <a:r>
                  <a:rPr lang="en-US" altLang="zh-CN" sz="2800" b="1">
                    <a:latin typeface="Times New Roman" pitchFamily="18" charset="0"/>
                  </a:rPr>
                  <a:t>a</a:t>
                </a:r>
                <a:r>
                  <a:rPr lang="en-US" altLang="zh-CN" sz="2800" b="1" baseline="-25000"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92181" name="Rectangle 116"/>
              <p:cNvSpPr>
                <a:spLocks noChangeArrowheads="1"/>
              </p:cNvSpPr>
              <p:nvPr/>
            </p:nvSpPr>
            <p:spPr bwMode="auto">
              <a:xfrm>
                <a:off x="1927" y="3068"/>
                <a:ext cx="273" cy="318"/>
              </a:xfrm>
              <a:prstGeom prst="rect">
                <a:avLst/>
              </a:prstGeom>
              <a:noFill/>
              <a:ln w="6350" algn="ctr">
                <a:solidFill>
                  <a:schemeClr val="tx1"/>
                </a:solidFill>
                <a:miter lim="800000"/>
                <a:headEnd/>
                <a:tailEnd type="none" w="sm" len="lg"/>
              </a:ln>
            </p:spPr>
            <p:txBody>
              <a:bodyPr wrap="none" tIns="0" bIns="0" anchor="ctr" anchorCtr="1"/>
              <a:lstStyle/>
              <a:p>
                <a:pPr algn="ctr"/>
                <a:r>
                  <a:rPr lang="en-US" altLang="zh-CN" sz="3200" b="1">
                    <a:latin typeface="Times New Roman" pitchFamily="18" charset="0"/>
                    <a:sym typeface="Symbol" pitchFamily="18" charset="2"/>
                  </a:rPr>
                  <a:t></a:t>
                </a:r>
              </a:p>
            </p:txBody>
          </p:sp>
        </p:grpSp>
        <p:sp>
          <p:nvSpPr>
            <p:cNvPr id="92172" name="Line 117"/>
            <p:cNvSpPr>
              <a:spLocks noChangeShapeType="1"/>
            </p:cNvSpPr>
            <p:nvPr/>
          </p:nvSpPr>
          <p:spPr bwMode="auto">
            <a:xfrm>
              <a:off x="2661" y="2297"/>
              <a:ext cx="363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oval" w="med" len="med"/>
              <a:tailEnd type="arrow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3" name="Line 118"/>
            <p:cNvSpPr>
              <a:spLocks noChangeShapeType="1"/>
            </p:cNvSpPr>
            <p:nvPr/>
          </p:nvSpPr>
          <p:spPr bwMode="auto">
            <a:xfrm>
              <a:off x="3477" y="2297"/>
              <a:ext cx="363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oval" w="med" len="med"/>
              <a:tailEnd type="arrow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4" name="Text Box 120"/>
            <p:cNvSpPr txBox="1">
              <a:spLocks noChangeArrowheads="1"/>
            </p:cNvSpPr>
            <p:nvPr/>
          </p:nvSpPr>
          <p:spPr bwMode="auto">
            <a:xfrm>
              <a:off x="4203" y="2123"/>
              <a:ext cx="181" cy="312"/>
            </a:xfrm>
            <a:prstGeom prst="rect">
              <a:avLst/>
            </a:prstGeom>
            <a:solidFill>
              <a:schemeClr val="bg1"/>
            </a:solidFill>
            <a:ln w="6350" algn="ctr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92175" name="Line 121"/>
            <p:cNvSpPr>
              <a:spLocks noChangeShapeType="1"/>
            </p:cNvSpPr>
            <p:nvPr/>
          </p:nvSpPr>
          <p:spPr bwMode="auto">
            <a:xfrm>
              <a:off x="4293" y="2296"/>
              <a:ext cx="363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oval" w="med" len="med"/>
              <a:tailEnd type="none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6" name="Line 122"/>
            <p:cNvSpPr>
              <a:spLocks noChangeShapeType="1"/>
            </p:cNvSpPr>
            <p:nvPr/>
          </p:nvSpPr>
          <p:spPr bwMode="auto">
            <a:xfrm flipV="1">
              <a:off x="4648" y="1888"/>
              <a:ext cx="0" cy="40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7" name="Line 123"/>
            <p:cNvSpPr>
              <a:spLocks noChangeShapeType="1"/>
            </p:cNvSpPr>
            <p:nvPr/>
          </p:nvSpPr>
          <p:spPr bwMode="auto">
            <a:xfrm>
              <a:off x="1254" y="1888"/>
              <a:ext cx="3402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8" name="Line 124"/>
            <p:cNvSpPr>
              <a:spLocks noChangeShapeType="1"/>
            </p:cNvSpPr>
            <p:nvPr/>
          </p:nvSpPr>
          <p:spPr bwMode="auto">
            <a:xfrm flipV="1">
              <a:off x="1262" y="1888"/>
              <a:ext cx="0" cy="317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9" name="Line 125"/>
            <p:cNvSpPr>
              <a:spLocks noChangeShapeType="1"/>
            </p:cNvSpPr>
            <p:nvPr/>
          </p:nvSpPr>
          <p:spPr bwMode="auto">
            <a:xfrm>
              <a:off x="1254" y="2205"/>
              <a:ext cx="136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zh-CN"/>
              <a:t>Josephus</a:t>
            </a:r>
            <a:r>
              <a:rPr lang="zh-CN" altLang="en-US"/>
              <a:t>问题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CC0000"/>
                </a:solidFill>
              </a:rPr>
              <a:t>算法思路</a:t>
            </a:r>
            <a:r>
              <a:rPr lang="zh-CN" altLang="en-US"/>
              <a:t>：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>
                <a:solidFill>
                  <a:srgbClr val="008000"/>
                </a:solidFill>
              </a:rPr>
              <a:t>②</a:t>
            </a:r>
            <a:r>
              <a:rPr lang="zh-CN" altLang="en-US"/>
              <a:t>设置计数起始点</a:t>
            </a:r>
            <a:r>
              <a:rPr lang="en-US" altLang="zh-CN"/>
              <a:t>k</a:t>
            </a:r>
            <a:r>
              <a:rPr lang="zh-CN" altLang="en-US"/>
              <a:t> </a:t>
            </a:r>
            <a:r>
              <a:rPr lang="en-US" altLang="zh-CN">
                <a:solidFill>
                  <a:srgbClr val="008000"/>
                </a:solidFill>
              </a:rPr>
              <a:t>(</a:t>
            </a:r>
            <a:r>
              <a:rPr lang="zh-CN" altLang="en-US">
                <a:solidFill>
                  <a:srgbClr val="008000"/>
                </a:solidFill>
              </a:rPr>
              <a:t>用一重循环实现</a:t>
            </a:r>
            <a:r>
              <a:rPr lang="en-US" altLang="zh-CN">
                <a:solidFill>
                  <a:srgbClr val="008000"/>
                </a:solidFill>
              </a:rPr>
              <a:t>)</a:t>
            </a:r>
            <a:r>
              <a:rPr lang="zh-CN" altLang="en-US"/>
              <a:t>；</a:t>
            </a:r>
            <a:endParaRPr lang="en-US" altLang="zh-CN"/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8000"/>
                </a:solidFill>
              </a:rPr>
              <a:t>③</a:t>
            </a:r>
            <a:r>
              <a:rPr lang="zh-CN" altLang="en-US"/>
              <a:t>计数，当值为</a:t>
            </a:r>
            <a:r>
              <a:rPr lang="en-US" altLang="zh-CN"/>
              <a:t>m</a:t>
            </a:r>
            <a:r>
              <a:rPr lang="zh-CN" altLang="en-US"/>
              <a:t>时弹出结点</a:t>
            </a:r>
            <a:r>
              <a:rPr lang="en-US" altLang="zh-CN"/>
              <a:t>a</a:t>
            </a:r>
            <a:r>
              <a:rPr lang="en-US" altLang="zh-CN" baseline="-25000"/>
              <a:t>i</a:t>
            </a:r>
            <a:r>
              <a:rPr lang="zh-CN" altLang="en-US"/>
              <a:t>；</a:t>
            </a:r>
            <a:endParaRPr lang="en-US" altLang="zh-CN"/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8000"/>
                </a:solidFill>
              </a:rPr>
              <a:t>④</a:t>
            </a:r>
            <a:r>
              <a:rPr lang="zh-CN" altLang="en-US"/>
              <a:t>链接结点</a:t>
            </a:r>
            <a:r>
              <a:rPr lang="en-US" altLang="zh-CN"/>
              <a:t>a</a:t>
            </a:r>
            <a:r>
              <a:rPr lang="en-US" altLang="zh-CN" baseline="-25000"/>
              <a:t>i-1</a:t>
            </a:r>
            <a:r>
              <a:rPr lang="zh-CN" altLang="en-US"/>
              <a:t>→</a:t>
            </a:r>
            <a:r>
              <a:rPr lang="en-US" altLang="zh-CN"/>
              <a:t>a</a:t>
            </a:r>
            <a:r>
              <a:rPr lang="en-US" altLang="zh-CN" baseline="-25000"/>
              <a:t>i+1</a:t>
            </a:r>
            <a:r>
              <a:rPr lang="zh-CN" altLang="en-US"/>
              <a:t>，并释放该结点</a:t>
            </a:r>
            <a:r>
              <a:rPr lang="en-US" altLang="zh-CN"/>
              <a:t>a</a:t>
            </a:r>
            <a:r>
              <a:rPr lang="en-US" altLang="zh-CN" baseline="-25000"/>
              <a:t>i</a:t>
            </a:r>
            <a:r>
              <a:rPr lang="zh-CN" altLang="en-US"/>
              <a:t>；</a:t>
            </a:r>
            <a:endParaRPr lang="en-US" altLang="zh-CN">
              <a:solidFill>
                <a:srgbClr val="008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8000"/>
                </a:solidFill>
              </a:rPr>
              <a:t>⑤</a:t>
            </a:r>
            <a:r>
              <a:rPr lang="zh-CN" altLang="en-US"/>
              <a:t>重复步骤</a:t>
            </a:r>
            <a:r>
              <a:rPr lang="zh-CN" altLang="en-US">
                <a:solidFill>
                  <a:srgbClr val="008000"/>
                </a:solidFill>
              </a:rPr>
              <a:t>③</a:t>
            </a:r>
            <a:r>
              <a:rPr lang="zh-CN" altLang="en-US"/>
              <a:t>和</a:t>
            </a:r>
            <a:r>
              <a:rPr lang="zh-CN" altLang="en-US">
                <a:solidFill>
                  <a:srgbClr val="008000"/>
                </a:solidFill>
              </a:rPr>
              <a:t>④</a:t>
            </a:r>
            <a:r>
              <a:rPr lang="zh-CN" altLang="en-US"/>
              <a:t>操作，直到弹出</a:t>
            </a:r>
            <a:r>
              <a:rPr lang="en-US" altLang="zh-CN"/>
              <a:t>n</a:t>
            </a:r>
            <a:r>
              <a:rPr lang="zh-CN" altLang="en-US"/>
              <a:t>个结点。</a:t>
            </a:r>
            <a:endParaRPr lang="en-US" altLang="zh-CN"/>
          </a:p>
        </p:txBody>
      </p:sp>
      <p:sp>
        <p:nvSpPr>
          <p:cNvPr id="9318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90DFBF1-659D-4900-BECA-72DF0034ED1F}" type="slidenum">
              <a:rPr lang="zh-CN" altLang="en-US" smtClean="0">
                <a:ea typeface="宋体" charset="-122"/>
              </a:rPr>
              <a:pPr/>
              <a:t>52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zh-CN"/>
              <a:t>Josephus</a:t>
            </a:r>
            <a:r>
              <a:rPr lang="zh-CN" altLang="en-US"/>
              <a:t>问题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rIns="180000"/>
          <a:lstStyle/>
          <a:p>
            <a:pPr marL="185738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/>
              <a:t>Josephus(</a:t>
            </a:r>
            <a:r>
              <a:rPr lang="en-US" altLang="zh-CN" dirty="0" err="1"/>
              <a:t>LinkList</a:t>
            </a:r>
            <a:r>
              <a:rPr lang="en-US" altLang="zh-CN" dirty="0"/>
              <a:t> L, </a:t>
            </a:r>
            <a:r>
              <a:rPr lang="en-US" altLang="zh-CN" dirty="0" err="1">
                <a:solidFill>
                  <a:srgbClr val="3333FF"/>
                </a:solidFill>
              </a:rPr>
              <a:t>int</a:t>
            </a:r>
            <a:r>
              <a:rPr lang="en-US" altLang="zh-CN" dirty="0"/>
              <a:t> n, </a:t>
            </a:r>
            <a:r>
              <a:rPr lang="en-US" altLang="zh-CN" dirty="0" err="1">
                <a:solidFill>
                  <a:srgbClr val="3333FF"/>
                </a:solidFill>
              </a:rPr>
              <a:t>int</a:t>
            </a:r>
            <a:r>
              <a:rPr lang="en-US" altLang="zh-CN" dirty="0"/>
              <a:t> k, </a:t>
            </a:r>
            <a:r>
              <a:rPr lang="en-US" altLang="zh-CN" dirty="0" err="1">
                <a:solidFill>
                  <a:srgbClr val="3333FF"/>
                </a:solidFill>
              </a:rPr>
              <a:t>int</a:t>
            </a:r>
            <a:r>
              <a:rPr lang="en-US" altLang="zh-CN" dirty="0"/>
              <a:t> m)</a:t>
            </a:r>
          </a:p>
          <a:p>
            <a:pPr marL="185738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/>
              <a:t>{	p=q=L;</a:t>
            </a:r>
            <a:endParaRPr lang="en-US" altLang="zh-CN" dirty="0">
              <a:solidFill>
                <a:srgbClr val="008000"/>
              </a:solidFill>
            </a:endParaRPr>
          </a:p>
          <a:p>
            <a:pPr marL="185738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</a:t>
            </a:r>
            <a:r>
              <a:rPr lang="en-US" altLang="zh-CN" dirty="0"/>
              <a:t>=1;  </a:t>
            </a:r>
            <a:r>
              <a:rPr lang="en-US" altLang="zh-CN" dirty="0">
                <a:solidFill>
                  <a:srgbClr val="3333FF"/>
                </a:solidFill>
              </a:rPr>
              <a:t>while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&lt;k) { ++</a:t>
            </a:r>
            <a:r>
              <a:rPr lang="en-US" altLang="zh-CN" dirty="0" err="1"/>
              <a:t>i</a:t>
            </a:r>
            <a:r>
              <a:rPr lang="en-US" altLang="zh-CN" dirty="0"/>
              <a:t>;  p=p-&gt;next;}</a:t>
            </a:r>
          </a:p>
          <a:p>
            <a:pPr marL="185738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/>
              <a:t>	j=1;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依次弹出</a:t>
            </a:r>
            <a:r>
              <a:rPr lang="en-US" altLang="zh-CN" dirty="0">
                <a:solidFill>
                  <a:srgbClr val="008000"/>
                </a:solidFill>
              </a:rPr>
              <a:t>n-1</a:t>
            </a:r>
            <a:r>
              <a:rPr lang="zh-CN" altLang="en-US" dirty="0">
                <a:solidFill>
                  <a:srgbClr val="008000"/>
                </a:solidFill>
              </a:rPr>
              <a:t>个数据元素</a:t>
            </a:r>
          </a:p>
          <a:p>
            <a:pPr marL="185738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3333FF"/>
                </a:solidFill>
              </a:rPr>
              <a:t>while</a:t>
            </a:r>
            <a:r>
              <a:rPr lang="en-US" altLang="zh-CN" dirty="0"/>
              <a:t>(j&lt;n)</a:t>
            </a:r>
          </a:p>
          <a:p>
            <a:pPr marL="185738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CC0000"/>
                </a:solidFill>
              </a:rPr>
              <a:t>	{</a:t>
            </a:r>
            <a:r>
              <a:rPr lang="en-US" altLang="zh-CN" dirty="0"/>
              <a:t>	</a:t>
            </a:r>
            <a:r>
              <a:rPr lang="en-US" altLang="zh-CN" dirty="0" err="1"/>
              <a:t>i</a:t>
            </a:r>
            <a:r>
              <a:rPr lang="en-US" altLang="zh-CN" dirty="0"/>
              <a:t>=1;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弹出计数值为</a:t>
            </a:r>
            <a:r>
              <a:rPr lang="en-US" altLang="zh-CN" dirty="0">
                <a:solidFill>
                  <a:srgbClr val="008000"/>
                </a:solidFill>
              </a:rPr>
              <a:t>m</a:t>
            </a:r>
            <a:r>
              <a:rPr lang="zh-CN" altLang="en-US" dirty="0">
                <a:solidFill>
                  <a:srgbClr val="008000"/>
                </a:solidFill>
              </a:rPr>
              <a:t>的元素</a:t>
            </a:r>
          </a:p>
          <a:p>
            <a:pPr marL="185738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/>
              <a:t>		</a:t>
            </a:r>
            <a:r>
              <a:rPr lang="en-US" altLang="zh-CN" dirty="0">
                <a:solidFill>
                  <a:srgbClr val="3333FF"/>
                </a:solidFill>
              </a:rPr>
              <a:t>while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&lt;m){++</a:t>
            </a:r>
            <a:r>
              <a:rPr lang="en-US" altLang="zh-CN" dirty="0" err="1"/>
              <a:t>i</a:t>
            </a:r>
            <a:r>
              <a:rPr lang="en-US" altLang="zh-CN" dirty="0"/>
              <a:t>; q=p; p=p-&gt;next;}</a:t>
            </a:r>
          </a:p>
          <a:p>
            <a:pPr marL="185738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/>
              <a:t>		++j;</a:t>
            </a:r>
          </a:p>
        </p:txBody>
      </p:sp>
      <p:sp>
        <p:nvSpPr>
          <p:cNvPr id="9421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D119D00-6386-47E3-BBDB-A54F752F29E3}" type="slidenum">
              <a:rPr lang="zh-CN" altLang="en-US" smtClean="0">
                <a:ea typeface="宋体" charset="-122"/>
              </a:rPr>
              <a:pPr/>
              <a:t>53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zh-CN"/>
              <a:t>Josephus</a:t>
            </a:r>
            <a:r>
              <a:rPr lang="zh-CN" altLang="en-US"/>
              <a:t>问题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/>
              <a:t>		printf</a:t>
            </a:r>
            <a:r>
              <a:rPr lang="zh-CN" altLang="en-US"/>
              <a:t>：</a:t>
            </a:r>
            <a:r>
              <a:rPr lang="en-US" altLang="zh-CN"/>
              <a:t>p-&gt;data;  </a:t>
            </a:r>
            <a:r>
              <a:rPr lang="en-US" altLang="zh-CN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输出数据元素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/>
              <a:t>		</a:t>
            </a:r>
            <a:r>
              <a:rPr lang="en-US" altLang="zh-CN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将第</a:t>
            </a:r>
            <a:r>
              <a:rPr lang="en-US" altLang="zh-CN">
                <a:solidFill>
                  <a:srgbClr val="008000"/>
                </a:solidFill>
              </a:rPr>
              <a:t>j</a:t>
            </a:r>
            <a:r>
              <a:rPr lang="zh-CN" altLang="en-US">
                <a:solidFill>
                  <a:srgbClr val="008000"/>
                </a:solidFill>
              </a:rPr>
              <a:t>个结点链到第</a:t>
            </a:r>
            <a:r>
              <a:rPr lang="en-US" altLang="zh-CN">
                <a:solidFill>
                  <a:srgbClr val="008000"/>
                </a:solidFill>
              </a:rPr>
              <a:t>j-2</a:t>
            </a:r>
            <a:r>
              <a:rPr lang="zh-CN" altLang="en-US">
                <a:solidFill>
                  <a:srgbClr val="008000"/>
                </a:solidFill>
              </a:rPr>
              <a:t>个结点上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/>
              <a:t>		q-&gt;next=p-&gt;next;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/>
              <a:t>		free (p);  </a:t>
            </a:r>
            <a:r>
              <a:rPr lang="en-US" altLang="zh-CN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释放当前结点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/>
              <a:t>		p=q-&gt;next;</a:t>
            </a:r>
            <a:endParaRPr lang="en-US" altLang="zh-CN">
              <a:solidFill>
                <a:srgbClr val="CC00CC"/>
              </a:solidFill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CC0000"/>
                </a:solidFill>
              </a:rPr>
              <a:t>} </a:t>
            </a:r>
            <a:r>
              <a:rPr lang="en-US" altLang="zh-CN">
                <a:solidFill>
                  <a:srgbClr val="008000"/>
                </a:solidFill>
              </a:rPr>
              <a:t>//while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/>
              <a:t>	printf: p-&gt;data; </a:t>
            </a:r>
            <a:r>
              <a:rPr lang="en-US" altLang="zh-CN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输出最后</a:t>
            </a:r>
            <a:r>
              <a:rPr lang="en-US" altLang="zh-CN">
                <a:solidFill>
                  <a:srgbClr val="008000"/>
                </a:solidFill>
              </a:rPr>
              <a:t>1</a:t>
            </a:r>
            <a:r>
              <a:rPr lang="zh-CN" altLang="en-US">
                <a:solidFill>
                  <a:srgbClr val="008000"/>
                </a:solidFill>
              </a:rPr>
              <a:t>个数据元素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/>
              <a:t>} </a:t>
            </a:r>
            <a:r>
              <a:rPr lang="en-US" altLang="zh-CN">
                <a:solidFill>
                  <a:srgbClr val="008000"/>
                </a:solidFill>
              </a:rPr>
              <a:t>// Josephus</a:t>
            </a:r>
          </a:p>
        </p:txBody>
      </p:sp>
      <p:sp>
        <p:nvSpPr>
          <p:cNvPr id="9523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B42A912-DEC3-490E-AE6B-D76D059BA898}" type="slidenum">
              <a:rPr lang="zh-CN" altLang="en-US" smtClean="0">
                <a:ea typeface="宋体" charset="-122"/>
              </a:rPr>
              <a:pPr/>
              <a:t>54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zh-CN"/>
              <a:t>Josephus</a:t>
            </a:r>
            <a:r>
              <a:rPr lang="zh-CN" altLang="en-US"/>
              <a:t>问题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marL="363538" indent="-363538" eaLnBrk="1" hangingPunct="1"/>
            <a:r>
              <a:rPr lang="zh-CN" altLang="en-US"/>
              <a:t>算法的运行时间主要由两部分组成：</a:t>
            </a:r>
          </a:p>
          <a:p>
            <a:pPr marL="363538" indent="-363538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6600"/>
                </a:solidFill>
              </a:rPr>
              <a:t>(1)</a:t>
            </a:r>
            <a:r>
              <a:rPr lang="zh-CN" altLang="en-US"/>
              <a:t>定位计数起始位置的时间</a:t>
            </a:r>
            <a:r>
              <a:rPr lang="en-US" altLang="zh-CN"/>
              <a:t>O(k)</a:t>
            </a:r>
            <a:r>
              <a:rPr lang="zh-CN" altLang="en-US"/>
              <a:t>；</a:t>
            </a:r>
          </a:p>
          <a:p>
            <a:pPr marL="363538" indent="-363538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6600"/>
                </a:solidFill>
              </a:rPr>
              <a:t>(2)</a:t>
            </a:r>
            <a:r>
              <a:rPr lang="zh-CN" altLang="en-US"/>
              <a:t>对所有数据元素，依次完成计数到</a:t>
            </a:r>
            <a:r>
              <a:rPr lang="en-US" altLang="zh-CN"/>
              <a:t>m</a:t>
            </a:r>
            <a:r>
              <a:rPr lang="zh-CN" altLang="en-US"/>
              <a:t>及弹出数据元素的时间</a:t>
            </a:r>
            <a:r>
              <a:rPr lang="en-US" altLang="zh-CN"/>
              <a:t>O(m*n)</a:t>
            </a:r>
            <a:r>
              <a:rPr lang="zh-CN" altLang="en-US"/>
              <a:t>。</a:t>
            </a:r>
          </a:p>
          <a:p>
            <a:pPr marL="363538" indent="-363538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6600"/>
                </a:solidFill>
                <a:sym typeface="Wingdings" pitchFamily="2" charset="2"/>
              </a:rPr>
              <a:t></a:t>
            </a:r>
            <a:r>
              <a:rPr lang="zh-CN" altLang="en-US"/>
              <a:t>算法的</a:t>
            </a:r>
            <a:r>
              <a:rPr lang="zh-CN" altLang="en-US">
                <a:solidFill>
                  <a:srgbClr val="CC0000"/>
                </a:solidFill>
              </a:rPr>
              <a:t>时间复杂度</a:t>
            </a:r>
            <a:r>
              <a:rPr lang="zh-CN" altLang="en-US"/>
              <a:t>为：</a:t>
            </a:r>
          </a:p>
          <a:p>
            <a:pPr marL="363538" indent="-363538" algn="ctr" eaLnBrk="1" hangingPunct="1">
              <a:buFont typeface="Wingdings" pitchFamily="2" charset="2"/>
              <a:buNone/>
            </a:pPr>
            <a:r>
              <a:rPr lang="en-US" altLang="zh-CN"/>
              <a:t>O(k)+O(m*n) </a:t>
            </a:r>
            <a:r>
              <a:rPr lang="en-US" altLang="zh-CN">
                <a:solidFill>
                  <a:srgbClr val="008000"/>
                </a:solidFill>
              </a:rPr>
              <a:t>=&gt; </a:t>
            </a:r>
            <a:r>
              <a:rPr lang="en-US" altLang="zh-CN"/>
              <a:t>max(O(k), O(m*n))</a:t>
            </a:r>
          </a:p>
        </p:txBody>
      </p:sp>
      <p:sp>
        <p:nvSpPr>
          <p:cNvPr id="9626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A9C3459-9602-4AA7-9F5E-C50988AC5928}" type="slidenum">
              <a:rPr lang="zh-CN" altLang="en-US" smtClean="0">
                <a:ea typeface="宋体" charset="-122"/>
              </a:rPr>
              <a:pPr/>
              <a:t>55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双向链表 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marL="363538" indent="-363538" eaLnBrk="1" hangingPunct="1"/>
            <a:r>
              <a:rPr lang="zh-CN" altLang="en-US"/>
              <a:t>链表的每个结点包含两个指针域，一个指向后继，一个指向前驱。</a:t>
            </a:r>
          </a:p>
          <a:p>
            <a:pPr marL="363538" indent="-363538" eaLnBrk="1" hangingPunct="1"/>
            <a:r>
              <a:rPr lang="zh-CN" altLang="en-US">
                <a:solidFill>
                  <a:srgbClr val="008000"/>
                </a:solidFill>
              </a:rPr>
              <a:t>双向链表示意图： </a:t>
            </a:r>
            <a:endParaRPr lang="en-US" altLang="zh-CN">
              <a:solidFill>
                <a:srgbClr val="008000"/>
              </a:solidFill>
            </a:endParaRPr>
          </a:p>
        </p:txBody>
      </p:sp>
      <p:sp>
        <p:nvSpPr>
          <p:cNvPr id="9728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88835B5-9029-4DDA-8026-FAB123AEDE23}" type="slidenum">
              <a:rPr lang="zh-CN" altLang="en-US" smtClean="0">
                <a:ea typeface="宋体" charset="-122"/>
              </a:rPr>
              <a:pPr/>
              <a:t>56</a:t>
            </a:fld>
            <a:endParaRPr lang="en-US" altLang="zh-CN">
              <a:ea typeface="宋体" charset="-122"/>
            </a:endParaRPr>
          </a:p>
        </p:txBody>
      </p:sp>
      <p:pic>
        <p:nvPicPr>
          <p:cNvPr id="97285" name="Picture 4"/>
          <p:cNvPicPr>
            <a:picLocks noChangeAspect="1" noChangeArrowheads="1"/>
          </p:cNvPicPr>
          <p:nvPr/>
        </p:nvPicPr>
        <p:blipFill>
          <a:blip r:embed="rId2" cstate="print"/>
          <a:srcRect l="22162" t="40239" r="14635" b="33533"/>
          <a:stretch>
            <a:fillRect/>
          </a:stretch>
        </p:blipFill>
        <p:spPr bwMode="auto">
          <a:xfrm>
            <a:off x="1403350" y="3860800"/>
            <a:ext cx="6516688" cy="17319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</p:pic>
      <p:sp>
        <p:nvSpPr>
          <p:cNvPr id="97286" name="Line 5"/>
          <p:cNvSpPr>
            <a:spLocks noChangeShapeType="1"/>
          </p:cNvSpPr>
          <p:nvPr/>
        </p:nvSpPr>
        <p:spPr bwMode="auto">
          <a:xfrm>
            <a:off x="6240463" y="4797425"/>
            <a:ext cx="2889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双向链表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CC0000"/>
                </a:solidFill>
              </a:rPr>
              <a:t>双向链表结构类型：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err="1"/>
              <a:t>typedef</a:t>
            </a:r>
            <a:r>
              <a:rPr lang="en-US" altLang="zh-CN" dirty="0">
                <a:solidFill>
                  <a:srgbClr val="3333FF"/>
                </a:solidFill>
              </a:rPr>
              <a:t> </a:t>
            </a:r>
            <a:r>
              <a:rPr lang="en-US" altLang="zh-CN" dirty="0" err="1">
                <a:solidFill>
                  <a:srgbClr val="3333FF"/>
                </a:solidFill>
              </a:rPr>
              <a:t>struct</a:t>
            </a:r>
            <a:r>
              <a:rPr lang="en-US" altLang="zh-CN" dirty="0">
                <a:solidFill>
                  <a:srgbClr val="3333FF"/>
                </a:solidFill>
              </a:rPr>
              <a:t> </a:t>
            </a:r>
            <a:r>
              <a:rPr lang="en-US" altLang="zh-CN" dirty="0" err="1">
                <a:solidFill>
                  <a:srgbClr val="3333FF"/>
                </a:solidFill>
              </a:rPr>
              <a:t>DNode</a:t>
            </a:r>
            <a:endParaRPr lang="en-US" altLang="zh-CN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{	Type data</a:t>
            </a:r>
            <a:r>
              <a:rPr lang="zh-CN" altLang="en-US" dirty="0"/>
              <a:t>；	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数据域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err="1">
                <a:solidFill>
                  <a:srgbClr val="3333FF"/>
                </a:solidFill>
              </a:rPr>
              <a:t>struct</a:t>
            </a:r>
            <a:r>
              <a:rPr lang="en-US" altLang="zh-CN" dirty="0">
                <a:solidFill>
                  <a:srgbClr val="3333FF"/>
                </a:solidFill>
              </a:rPr>
              <a:t> </a:t>
            </a:r>
            <a:r>
              <a:rPr lang="en-US" altLang="zh-CN" dirty="0" err="1">
                <a:solidFill>
                  <a:srgbClr val="3333FF"/>
                </a:solidFill>
              </a:rPr>
              <a:t>DNode</a:t>
            </a:r>
            <a:r>
              <a:rPr lang="en-US" altLang="zh-CN" dirty="0"/>
              <a:t> *prior;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指向前驱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3333FF"/>
                </a:solidFill>
              </a:rPr>
              <a:t>	</a:t>
            </a:r>
            <a:r>
              <a:rPr lang="en-US" altLang="zh-CN" dirty="0" err="1">
                <a:solidFill>
                  <a:srgbClr val="3333FF"/>
                </a:solidFill>
              </a:rPr>
              <a:t>struct</a:t>
            </a:r>
            <a:r>
              <a:rPr lang="en-US" altLang="zh-CN" dirty="0">
                <a:solidFill>
                  <a:srgbClr val="3333FF"/>
                </a:solidFill>
              </a:rPr>
              <a:t> </a:t>
            </a:r>
            <a:r>
              <a:rPr lang="en-US" altLang="zh-CN" dirty="0" err="1">
                <a:solidFill>
                  <a:srgbClr val="3333FF"/>
                </a:solidFill>
              </a:rPr>
              <a:t>DNode</a:t>
            </a:r>
            <a:r>
              <a:rPr lang="en-US" altLang="zh-CN" dirty="0"/>
              <a:t> *next</a:t>
            </a:r>
            <a:r>
              <a:rPr lang="zh-CN" altLang="en-US" dirty="0"/>
              <a:t>；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指向后继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} </a:t>
            </a:r>
            <a:r>
              <a:rPr lang="en-US" altLang="zh-CN" dirty="0" err="1"/>
              <a:t>DNode</a:t>
            </a:r>
            <a:r>
              <a:rPr lang="en-US" altLang="zh-CN" dirty="0"/>
              <a:t>, *</a:t>
            </a:r>
            <a:r>
              <a:rPr lang="en-US" altLang="zh-CN" dirty="0" err="1"/>
              <a:t>DLinkList</a:t>
            </a:r>
            <a:r>
              <a:rPr lang="en-US" altLang="zh-CN" dirty="0"/>
              <a:t>;</a:t>
            </a:r>
          </a:p>
        </p:txBody>
      </p:sp>
      <p:sp>
        <p:nvSpPr>
          <p:cNvPr id="9830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90989D6-9CB1-41CD-A792-0633F765C5B6}" type="slidenum">
              <a:rPr lang="zh-CN" altLang="en-US" smtClean="0">
                <a:ea typeface="宋体" charset="-122"/>
              </a:rPr>
              <a:pPr/>
              <a:t>57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dirty="0"/>
              <a:t>在双向链表中插入元素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marL="450850" indent="-450850"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8000"/>
                </a:solidFill>
                <a:sym typeface="Wingdings" pitchFamily="2" charset="2"/>
              </a:rPr>
              <a:t></a:t>
            </a:r>
            <a:r>
              <a:rPr lang="zh-CN" altLang="en-US">
                <a:sym typeface="Wingdings" pitchFamily="2" charset="2"/>
              </a:rPr>
              <a:t> </a:t>
            </a:r>
            <a:r>
              <a:rPr lang="zh-CN" altLang="en-US"/>
              <a:t>在双向链表</a:t>
            </a:r>
            <a:r>
              <a:rPr lang="en-US" altLang="zh-CN"/>
              <a:t>L</a:t>
            </a:r>
            <a:r>
              <a:rPr lang="zh-CN" altLang="en-US"/>
              <a:t>中的第</a:t>
            </a:r>
            <a:r>
              <a:rPr lang="en-US" altLang="zh-CN"/>
              <a:t>i</a:t>
            </a:r>
            <a:r>
              <a:rPr lang="zh-CN" altLang="en-US"/>
              <a:t>个元素之前插入一个数据元素</a:t>
            </a:r>
            <a:r>
              <a:rPr lang="en-US" altLang="zh-CN"/>
              <a:t>e</a:t>
            </a:r>
            <a:r>
              <a:rPr lang="zh-CN" altLang="en-US"/>
              <a:t>。</a:t>
            </a:r>
          </a:p>
        </p:txBody>
      </p:sp>
      <p:sp>
        <p:nvSpPr>
          <p:cNvPr id="9933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D664ACC-945E-4FF2-8A19-15250E24B675}" type="slidenum">
              <a:rPr lang="zh-CN" altLang="en-US" smtClean="0">
                <a:ea typeface="宋体" charset="-122"/>
              </a:rPr>
              <a:pPr/>
              <a:t>58</a:t>
            </a:fld>
            <a:endParaRPr lang="en-US" altLang="zh-CN">
              <a:ea typeface="宋体" charset="-122"/>
            </a:endParaRPr>
          </a:p>
        </p:txBody>
      </p:sp>
      <p:grpSp>
        <p:nvGrpSpPr>
          <p:cNvPr id="99333" name="Group 8"/>
          <p:cNvGrpSpPr>
            <a:grpSpLocks/>
          </p:cNvGrpSpPr>
          <p:nvPr/>
        </p:nvGrpSpPr>
        <p:grpSpPr bwMode="auto">
          <a:xfrm>
            <a:off x="2874963" y="4365625"/>
            <a:ext cx="1008062" cy="647700"/>
            <a:chOff x="884" y="2659"/>
            <a:chExt cx="635" cy="272"/>
          </a:xfrm>
        </p:grpSpPr>
        <p:sp>
          <p:nvSpPr>
            <p:cNvPr id="99397" name="Rectangle 5"/>
            <p:cNvSpPr>
              <a:spLocks noChangeArrowheads="1"/>
            </p:cNvSpPr>
            <p:nvPr/>
          </p:nvSpPr>
          <p:spPr bwMode="auto">
            <a:xfrm>
              <a:off x="884" y="2659"/>
              <a:ext cx="182" cy="27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zh-CN" sz="2400" b="1">
                  <a:solidFill>
                    <a:srgbClr val="3333FF"/>
                  </a:solidFill>
                </a:rPr>
                <a:t>^</a:t>
              </a:r>
              <a:endParaRPr lang="zh-CN" altLang="en-US" sz="2400" b="1">
                <a:solidFill>
                  <a:srgbClr val="3333FF"/>
                </a:solidFill>
              </a:endParaRPr>
            </a:p>
          </p:txBody>
        </p:sp>
        <p:sp>
          <p:nvSpPr>
            <p:cNvPr id="99398" name="Rectangle 6"/>
            <p:cNvSpPr>
              <a:spLocks noChangeArrowheads="1"/>
            </p:cNvSpPr>
            <p:nvPr/>
          </p:nvSpPr>
          <p:spPr bwMode="auto">
            <a:xfrm>
              <a:off x="1066" y="2659"/>
              <a:ext cx="272" cy="27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a</a:t>
              </a:r>
              <a:r>
                <a:rPr lang="en-US" altLang="zh-CN" sz="2400" b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9399" name="Rectangle 7"/>
            <p:cNvSpPr>
              <a:spLocks noChangeArrowheads="1"/>
            </p:cNvSpPr>
            <p:nvPr/>
          </p:nvSpPr>
          <p:spPr bwMode="auto">
            <a:xfrm>
              <a:off x="1337" y="2659"/>
              <a:ext cx="182" cy="27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lIns="0" tIns="0" rIns="0" bIns="0" anchor="ctr" anchorCtr="1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99334" name="Line 9"/>
          <p:cNvSpPr>
            <a:spLocks noChangeShapeType="1"/>
          </p:cNvSpPr>
          <p:nvPr/>
        </p:nvSpPr>
        <p:spPr bwMode="auto">
          <a:xfrm flipV="1">
            <a:off x="3740150" y="4005263"/>
            <a:ext cx="0" cy="6477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9335" name="Line 10"/>
          <p:cNvSpPr>
            <a:spLocks noChangeShapeType="1"/>
          </p:cNvSpPr>
          <p:nvPr/>
        </p:nvSpPr>
        <p:spPr bwMode="auto">
          <a:xfrm flipV="1">
            <a:off x="3738563" y="4017963"/>
            <a:ext cx="1008062" cy="0"/>
          </a:xfrm>
          <a:prstGeom prst="line">
            <a:avLst/>
          </a:prstGeom>
          <a:noFill/>
          <a:ln w="38100">
            <a:solidFill>
              <a:srgbClr val="008000"/>
            </a:solidFill>
            <a:prstDash val="lgDashDotDot"/>
            <a:round/>
            <a:headEnd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9336" name="Group 15"/>
          <p:cNvGrpSpPr>
            <a:grpSpLocks/>
          </p:cNvGrpSpPr>
          <p:nvPr/>
        </p:nvGrpSpPr>
        <p:grpSpPr bwMode="auto">
          <a:xfrm>
            <a:off x="4243388" y="4365625"/>
            <a:ext cx="1008062" cy="647700"/>
            <a:chOff x="884" y="2659"/>
            <a:chExt cx="635" cy="272"/>
          </a:xfrm>
        </p:grpSpPr>
        <p:sp>
          <p:nvSpPr>
            <p:cNvPr id="99394" name="Rectangle 16"/>
            <p:cNvSpPr>
              <a:spLocks noChangeArrowheads="1"/>
            </p:cNvSpPr>
            <p:nvPr/>
          </p:nvSpPr>
          <p:spPr bwMode="auto">
            <a:xfrm>
              <a:off x="884" y="2659"/>
              <a:ext cx="182" cy="27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lIns="0" tIns="0" rIns="0" bIns="0" anchor="ctr" anchorCtr="1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99395" name="Rectangle 17"/>
            <p:cNvSpPr>
              <a:spLocks noChangeArrowheads="1"/>
            </p:cNvSpPr>
            <p:nvPr/>
          </p:nvSpPr>
          <p:spPr bwMode="auto">
            <a:xfrm>
              <a:off x="1066" y="2659"/>
              <a:ext cx="272" cy="27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a</a:t>
              </a:r>
              <a:r>
                <a:rPr lang="en-US" altLang="zh-CN" sz="2400" b="1" baseline="-25000">
                  <a:latin typeface="Times New Roman" pitchFamily="18" charset="0"/>
                </a:rPr>
                <a:t>i-1</a:t>
              </a:r>
            </a:p>
          </p:txBody>
        </p:sp>
        <p:sp>
          <p:nvSpPr>
            <p:cNvPr id="99396" name="Rectangle 18"/>
            <p:cNvSpPr>
              <a:spLocks noChangeArrowheads="1"/>
            </p:cNvSpPr>
            <p:nvPr/>
          </p:nvSpPr>
          <p:spPr bwMode="auto">
            <a:xfrm>
              <a:off x="1337" y="2659"/>
              <a:ext cx="182" cy="27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lIns="0" tIns="0" rIns="0" bIns="0" anchor="ctr" anchorCtr="1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</p:grpSp>
      <p:grpSp>
        <p:nvGrpSpPr>
          <p:cNvPr id="99337" name="Group 19"/>
          <p:cNvGrpSpPr>
            <a:grpSpLocks/>
          </p:cNvGrpSpPr>
          <p:nvPr/>
        </p:nvGrpSpPr>
        <p:grpSpPr bwMode="auto">
          <a:xfrm>
            <a:off x="5757863" y="4365625"/>
            <a:ext cx="1008062" cy="647700"/>
            <a:chOff x="884" y="2659"/>
            <a:chExt cx="635" cy="272"/>
          </a:xfrm>
        </p:grpSpPr>
        <p:sp>
          <p:nvSpPr>
            <p:cNvPr id="99391" name="Rectangle 20"/>
            <p:cNvSpPr>
              <a:spLocks noChangeArrowheads="1"/>
            </p:cNvSpPr>
            <p:nvPr/>
          </p:nvSpPr>
          <p:spPr bwMode="auto">
            <a:xfrm>
              <a:off x="884" y="2659"/>
              <a:ext cx="182" cy="27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lIns="0" tIns="0" rIns="0" bIns="0" anchor="ctr" anchorCtr="1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99392" name="Rectangle 21"/>
            <p:cNvSpPr>
              <a:spLocks noChangeArrowheads="1"/>
            </p:cNvSpPr>
            <p:nvPr/>
          </p:nvSpPr>
          <p:spPr bwMode="auto">
            <a:xfrm>
              <a:off x="1066" y="2659"/>
              <a:ext cx="272" cy="27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a</a:t>
              </a:r>
              <a:r>
                <a:rPr lang="en-US" altLang="zh-CN" sz="2400" b="1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99393" name="Rectangle 22"/>
            <p:cNvSpPr>
              <a:spLocks noChangeArrowheads="1"/>
            </p:cNvSpPr>
            <p:nvPr/>
          </p:nvSpPr>
          <p:spPr bwMode="auto">
            <a:xfrm>
              <a:off x="1337" y="2659"/>
              <a:ext cx="182" cy="27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lIns="0" tIns="0" rIns="0" bIns="0" anchor="ctr" anchorCtr="1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</p:grpSp>
      <p:grpSp>
        <p:nvGrpSpPr>
          <p:cNvPr id="99338" name="Group 23"/>
          <p:cNvGrpSpPr>
            <a:grpSpLocks/>
          </p:cNvGrpSpPr>
          <p:nvPr/>
        </p:nvGrpSpPr>
        <p:grpSpPr bwMode="auto">
          <a:xfrm>
            <a:off x="7126288" y="4365625"/>
            <a:ext cx="1008062" cy="647700"/>
            <a:chOff x="884" y="2659"/>
            <a:chExt cx="635" cy="272"/>
          </a:xfrm>
        </p:grpSpPr>
        <p:sp>
          <p:nvSpPr>
            <p:cNvPr id="99388" name="Rectangle 24"/>
            <p:cNvSpPr>
              <a:spLocks noChangeArrowheads="1"/>
            </p:cNvSpPr>
            <p:nvPr/>
          </p:nvSpPr>
          <p:spPr bwMode="auto">
            <a:xfrm>
              <a:off x="884" y="2659"/>
              <a:ext cx="182" cy="27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lIns="0" tIns="0" rIns="0" bIns="0" anchor="ctr" anchorCtr="1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99389" name="Rectangle 25"/>
            <p:cNvSpPr>
              <a:spLocks noChangeArrowheads="1"/>
            </p:cNvSpPr>
            <p:nvPr/>
          </p:nvSpPr>
          <p:spPr bwMode="auto">
            <a:xfrm>
              <a:off x="1066" y="2659"/>
              <a:ext cx="272" cy="27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a</a:t>
              </a:r>
              <a:r>
                <a:rPr lang="en-US" altLang="zh-CN" sz="2400" b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99390" name="Rectangle 26"/>
            <p:cNvSpPr>
              <a:spLocks noChangeArrowheads="1"/>
            </p:cNvSpPr>
            <p:nvPr/>
          </p:nvSpPr>
          <p:spPr bwMode="auto">
            <a:xfrm>
              <a:off x="1337" y="2659"/>
              <a:ext cx="182" cy="27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zh-CN" sz="2400" b="1">
                  <a:solidFill>
                    <a:srgbClr val="008000"/>
                  </a:solidFill>
                </a:rPr>
                <a:t>^</a:t>
              </a:r>
            </a:p>
          </p:txBody>
        </p:sp>
      </p:grpSp>
      <p:sp>
        <p:nvSpPr>
          <p:cNvPr id="99339" name="Line 27"/>
          <p:cNvSpPr>
            <a:spLocks noChangeShapeType="1"/>
          </p:cNvSpPr>
          <p:nvPr/>
        </p:nvSpPr>
        <p:spPr bwMode="auto">
          <a:xfrm flipH="1">
            <a:off x="4733925" y="4005263"/>
            <a:ext cx="0" cy="360362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9340" name="Line 29"/>
          <p:cNvSpPr>
            <a:spLocks noChangeShapeType="1"/>
          </p:cNvSpPr>
          <p:nvPr/>
        </p:nvSpPr>
        <p:spPr bwMode="auto">
          <a:xfrm flipV="1">
            <a:off x="6621463" y="4005263"/>
            <a:ext cx="1008062" cy="0"/>
          </a:xfrm>
          <a:prstGeom prst="line">
            <a:avLst/>
          </a:prstGeom>
          <a:noFill/>
          <a:ln w="38100">
            <a:solidFill>
              <a:srgbClr val="008000"/>
            </a:solidFill>
            <a:prstDash val="lgDashDotDot"/>
            <a:round/>
            <a:headEnd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9341" name="Line 30"/>
          <p:cNvSpPr>
            <a:spLocks noChangeShapeType="1"/>
          </p:cNvSpPr>
          <p:nvPr/>
        </p:nvSpPr>
        <p:spPr bwMode="auto">
          <a:xfrm flipH="1">
            <a:off x="7616825" y="3992563"/>
            <a:ext cx="0" cy="360362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9342" name="Line 31"/>
          <p:cNvSpPr>
            <a:spLocks noChangeShapeType="1"/>
          </p:cNvSpPr>
          <p:nvPr/>
        </p:nvSpPr>
        <p:spPr bwMode="auto">
          <a:xfrm flipV="1">
            <a:off x="5108575" y="3992563"/>
            <a:ext cx="0" cy="6477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04" name="Line 32"/>
          <p:cNvSpPr>
            <a:spLocks noChangeShapeType="1"/>
          </p:cNvSpPr>
          <p:nvPr/>
        </p:nvSpPr>
        <p:spPr bwMode="auto">
          <a:xfrm flipV="1">
            <a:off x="5108575" y="4005263"/>
            <a:ext cx="1150938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9344" name="Line 33"/>
          <p:cNvSpPr>
            <a:spLocks noChangeShapeType="1"/>
          </p:cNvSpPr>
          <p:nvPr/>
        </p:nvSpPr>
        <p:spPr bwMode="auto">
          <a:xfrm flipH="1">
            <a:off x="6261100" y="3992563"/>
            <a:ext cx="0" cy="360362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9345" name="Line 34"/>
          <p:cNvSpPr>
            <a:spLocks noChangeShapeType="1"/>
          </p:cNvSpPr>
          <p:nvPr/>
        </p:nvSpPr>
        <p:spPr bwMode="auto">
          <a:xfrm rot="10800000" flipV="1">
            <a:off x="7270750" y="4725988"/>
            <a:ext cx="0" cy="6477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 type="oval" w="med" len="med"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9346" name="Line 35"/>
          <p:cNvSpPr>
            <a:spLocks noChangeShapeType="1"/>
          </p:cNvSpPr>
          <p:nvPr/>
        </p:nvSpPr>
        <p:spPr bwMode="auto">
          <a:xfrm rot="10800000" flipV="1">
            <a:off x="6230938" y="5360988"/>
            <a:ext cx="1008062" cy="0"/>
          </a:xfrm>
          <a:prstGeom prst="line">
            <a:avLst/>
          </a:prstGeom>
          <a:noFill/>
          <a:ln w="38100">
            <a:solidFill>
              <a:srgbClr val="3366FF"/>
            </a:solidFill>
            <a:prstDash val="lgDashDotDot"/>
            <a:round/>
            <a:headEnd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9347" name="Line 36"/>
          <p:cNvSpPr>
            <a:spLocks noChangeShapeType="1"/>
          </p:cNvSpPr>
          <p:nvPr/>
        </p:nvSpPr>
        <p:spPr bwMode="auto">
          <a:xfrm rot="10800000" flipH="1">
            <a:off x="6275388" y="5013325"/>
            <a:ext cx="0" cy="360363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9348" name="Line 37"/>
          <p:cNvSpPr>
            <a:spLocks noChangeShapeType="1"/>
          </p:cNvSpPr>
          <p:nvPr/>
        </p:nvSpPr>
        <p:spPr bwMode="auto">
          <a:xfrm rot="10800000" flipV="1">
            <a:off x="4389438" y="4738688"/>
            <a:ext cx="0" cy="6477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 type="oval" w="med" len="med"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9349" name="Line 38"/>
          <p:cNvSpPr>
            <a:spLocks noChangeShapeType="1"/>
          </p:cNvSpPr>
          <p:nvPr/>
        </p:nvSpPr>
        <p:spPr bwMode="auto">
          <a:xfrm rot="10800000" flipV="1">
            <a:off x="3357563" y="5375275"/>
            <a:ext cx="1008062" cy="0"/>
          </a:xfrm>
          <a:prstGeom prst="line">
            <a:avLst/>
          </a:prstGeom>
          <a:noFill/>
          <a:ln w="38100">
            <a:solidFill>
              <a:srgbClr val="3366FF"/>
            </a:solidFill>
            <a:prstDash val="lgDashDotDot"/>
            <a:round/>
            <a:headEnd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9350" name="Line 39"/>
          <p:cNvSpPr>
            <a:spLocks noChangeShapeType="1"/>
          </p:cNvSpPr>
          <p:nvPr/>
        </p:nvSpPr>
        <p:spPr bwMode="auto">
          <a:xfrm rot="10800000" flipH="1">
            <a:off x="3392488" y="5026025"/>
            <a:ext cx="0" cy="360363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13" name="Line 41"/>
          <p:cNvSpPr>
            <a:spLocks noChangeShapeType="1"/>
          </p:cNvSpPr>
          <p:nvPr/>
        </p:nvSpPr>
        <p:spPr bwMode="auto">
          <a:xfrm rot="10800000" flipV="1">
            <a:off x="4746625" y="5372100"/>
            <a:ext cx="1150938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9352" name="Line 42"/>
          <p:cNvSpPr>
            <a:spLocks noChangeShapeType="1"/>
          </p:cNvSpPr>
          <p:nvPr/>
        </p:nvSpPr>
        <p:spPr bwMode="auto">
          <a:xfrm rot="10800000" flipH="1">
            <a:off x="4748213" y="5026025"/>
            <a:ext cx="0" cy="360363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9353" name="Group 44"/>
          <p:cNvGrpSpPr>
            <a:grpSpLocks/>
          </p:cNvGrpSpPr>
          <p:nvPr/>
        </p:nvGrpSpPr>
        <p:grpSpPr bwMode="auto">
          <a:xfrm>
            <a:off x="1506538" y="4365625"/>
            <a:ext cx="1008062" cy="647700"/>
            <a:chOff x="884" y="2659"/>
            <a:chExt cx="635" cy="272"/>
          </a:xfrm>
        </p:grpSpPr>
        <p:sp>
          <p:nvSpPr>
            <p:cNvPr id="99385" name="Rectangle 45"/>
            <p:cNvSpPr>
              <a:spLocks noChangeArrowheads="1"/>
            </p:cNvSpPr>
            <p:nvPr/>
          </p:nvSpPr>
          <p:spPr bwMode="auto">
            <a:xfrm>
              <a:off x="884" y="2659"/>
              <a:ext cx="182" cy="27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lIns="0" tIns="0" rIns="0" bIns="0" anchor="ctr" anchorCtr="1"/>
            <a:lstStyle/>
            <a:p>
              <a:pPr algn="ctr"/>
              <a:endParaRPr lang="zh-CN" altLang="en-US" sz="2400" b="1">
                <a:solidFill>
                  <a:srgbClr val="3333FF"/>
                </a:solidFill>
              </a:endParaRPr>
            </a:p>
          </p:txBody>
        </p:sp>
        <p:sp>
          <p:nvSpPr>
            <p:cNvPr id="99386" name="Rectangle 46" descr="50%"/>
            <p:cNvSpPr>
              <a:spLocks noChangeArrowheads="1"/>
            </p:cNvSpPr>
            <p:nvPr/>
          </p:nvSpPr>
          <p:spPr bwMode="auto">
            <a:xfrm>
              <a:off x="1066" y="2659"/>
              <a:ext cx="272" cy="272"/>
            </a:xfrm>
            <a:prstGeom prst="rect">
              <a:avLst/>
            </a:prstGeom>
            <a:pattFill prst="pct50">
              <a:fgClr>
                <a:schemeClr val="bg2"/>
              </a:fgClr>
              <a:bgClr>
                <a:schemeClr val="bg1"/>
              </a:bgClr>
            </a:pattFill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lIns="0" tIns="0" rIns="0" bIns="0" anchor="ctr" anchorCtr="1"/>
            <a:lstStyle/>
            <a:p>
              <a:pPr algn="ctr"/>
              <a:endParaRPr lang="en-US" altLang="zh-CN" sz="2400" b="1" baseline="-25000">
                <a:latin typeface="Times New Roman" pitchFamily="18" charset="0"/>
              </a:endParaRPr>
            </a:p>
          </p:txBody>
        </p:sp>
        <p:sp>
          <p:nvSpPr>
            <p:cNvPr id="99387" name="Rectangle 47"/>
            <p:cNvSpPr>
              <a:spLocks noChangeArrowheads="1"/>
            </p:cNvSpPr>
            <p:nvPr/>
          </p:nvSpPr>
          <p:spPr bwMode="auto">
            <a:xfrm>
              <a:off x="1337" y="2659"/>
              <a:ext cx="182" cy="27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lIns="0" tIns="0" rIns="0" bIns="0" anchor="ctr" anchorCtr="1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99354" name="Line 48"/>
          <p:cNvSpPr>
            <a:spLocks noChangeShapeType="1"/>
          </p:cNvSpPr>
          <p:nvPr/>
        </p:nvSpPr>
        <p:spPr bwMode="auto">
          <a:xfrm flipV="1">
            <a:off x="2371725" y="4005263"/>
            <a:ext cx="0" cy="6477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9355" name="Line 49"/>
          <p:cNvSpPr>
            <a:spLocks noChangeShapeType="1"/>
          </p:cNvSpPr>
          <p:nvPr/>
        </p:nvSpPr>
        <p:spPr bwMode="auto">
          <a:xfrm flipV="1">
            <a:off x="2370138" y="4017963"/>
            <a:ext cx="1008062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9356" name="Line 50"/>
          <p:cNvSpPr>
            <a:spLocks noChangeShapeType="1"/>
          </p:cNvSpPr>
          <p:nvPr/>
        </p:nvSpPr>
        <p:spPr bwMode="auto">
          <a:xfrm flipH="1">
            <a:off x="3365500" y="4005263"/>
            <a:ext cx="0" cy="360362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9357" name="Line 51"/>
          <p:cNvSpPr>
            <a:spLocks noChangeShapeType="1"/>
          </p:cNvSpPr>
          <p:nvPr/>
        </p:nvSpPr>
        <p:spPr bwMode="auto">
          <a:xfrm rot="10800000" flipH="1" flipV="1">
            <a:off x="1646238" y="4724400"/>
            <a:ext cx="1587" cy="935038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 type="oval" w="med" len="med"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9358" name="Line 52"/>
          <p:cNvSpPr>
            <a:spLocks noChangeShapeType="1"/>
          </p:cNvSpPr>
          <p:nvPr/>
        </p:nvSpPr>
        <p:spPr bwMode="auto">
          <a:xfrm rot="10800000" flipV="1">
            <a:off x="1649413" y="5646738"/>
            <a:ext cx="5973762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9359" name="Line 53"/>
          <p:cNvSpPr>
            <a:spLocks noChangeShapeType="1"/>
          </p:cNvSpPr>
          <p:nvPr/>
        </p:nvSpPr>
        <p:spPr bwMode="auto">
          <a:xfrm rot="10800000" flipH="1">
            <a:off x="7627938" y="5013325"/>
            <a:ext cx="0" cy="6477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9360" name="Text Box 54"/>
          <p:cNvSpPr txBox="1">
            <a:spLocks noChangeArrowheads="1"/>
          </p:cNvSpPr>
          <p:nvPr/>
        </p:nvSpPr>
        <p:spPr bwMode="auto">
          <a:xfrm>
            <a:off x="900113" y="4437063"/>
            <a:ext cx="360362" cy="519112"/>
          </a:xfrm>
          <a:prstGeom prst="rect">
            <a:avLst/>
          </a:prstGeom>
          <a:noFill/>
          <a:ln w="6350" algn="ctr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L</a:t>
            </a:r>
          </a:p>
        </p:txBody>
      </p:sp>
      <p:sp>
        <p:nvSpPr>
          <p:cNvPr id="99361" name="Line 55"/>
          <p:cNvSpPr>
            <a:spLocks noChangeShapeType="1"/>
          </p:cNvSpPr>
          <p:nvPr/>
        </p:nvSpPr>
        <p:spPr bwMode="auto">
          <a:xfrm>
            <a:off x="1220788" y="4724400"/>
            <a:ext cx="288925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5033963" y="2997200"/>
            <a:ext cx="1008062" cy="647700"/>
            <a:chOff x="884" y="2659"/>
            <a:chExt cx="635" cy="272"/>
          </a:xfrm>
        </p:grpSpPr>
        <p:sp>
          <p:nvSpPr>
            <p:cNvPr id="99382" name="Rectangle 57"/>
            <p:cNvSpPr>
              <a:spLocks noChangeArrowheads="1"/>
            </p:cNvSpPr>
            <p:nvPr/>
          </p:nvSpPr>
          <p:spPr bwMode="auto">
            <a:xfrm>
              <a:off x="884" y="2659"/>
              <a:ext cx="182" cy="272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lIns="0" tIns="0" rIns="0" bIns="0" anchor="ctr" anchorCtr="1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99383" name="Rectangle 58"/>
            <p:cNvSpPr>
              <a:spLocks noChangeArrowheads="1"/>
            </p:cNvSpPr>
            <p:nvPr/>
          </p:nvSpPr>
          <p:spPr bwMode="auto">
            <a:xfrm>
              <a:off x="1066" y="2659"/>
              <a:ext cx="272" cy="272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e</a:t>
              </a:r>
              <a:endParaRPr lang="en-US" altLang="zh-CN" sz="2800" b="1" baseline="-25000">
                <a:latin typeface="Times New Roman" pitchFamily="18" charset="0"/>
              </a:endParaRPr>
            </a:p>
          </p:txBody>
        </p:sp>
        <p:sp>
          <p:nvSpPr>
            <p:cNvPr id="99384" name="Rectangle 59"/>
            <p:cNvSpPr>
              <a:spLocks noChangeArrowheads="1"/>
            </p:cNvSpPr>
            <p:nvPr/>
          </p:nvSpPr>
          <p:spPr bwMode="auto">
            <a:xfrm>
              <a:off x="1337" y="2659"/>
              <a:ext cx="182" cy="272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lIns="0" tIns="0" rIns="0" bIns="0" anchor="ctr" anchorCtr="1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79932" name="Line 60"/>
          <p:cNvSpPr>
            <a:spLocks noChangeShapeType="1"/>
          </p:cNvSpPr>
          <p:nvPr/>
        </p:nvSpPr>
        <p:spPr bwMode="auto">
          <a:xfrm flipV="1">
            <a:off x="5899150" y="3357563"/>
            <a:ext cx="360363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33" name="Line 61"/>
          <p:cNvSpPr>
            <a:spLocks noChangeShapeType="1"/>
          </p:cNvSpPr>
          <p:nvPr/>
        </p:nvSpPr>
        <p:spPr bwMode="auto">
          <a:xfrm flipH="1">
            <a:off x="6257925" y="3344863"/>
            <a:ext cx="0" cy="1008062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34" name="Line 62"/>
          <p:cNvSpPr>
            <a:spLocks noChangeShapeType="1"/>
          </p:cNvSpPr>
          <p:nvPr/>
        </p:nvSpPr>
        <p:spPr bwMode="auto">
          <a:xfrm flipV="1">
            <a:off x="4891088" y="4005263"/>
            <a:ext cx="233362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36" name="Line 64"/>
          <p:cNvSpPr>
            <a:spLocks noChangeShapeType="1"/>
          </p:cNvSpPr>
          <p:nvPr/>
        </p:nvSpPr>
        <p:spPr bwMode="auto">
          <a:xfrm flipV="1">
            <a:off x="4891088" y="2709863"/>
            <a:ext cx="0" cy="1312862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37" name="Line 65"/>
          <p:cNvSpPr>
            <a:spLocks noChangeShapeType="1"/>
          </p:cNvSpPr>
          <p:nvPr/>
        </p:nvSpPr>
        <p:spPr bwMode="auto">
          <a:xfrm flipV="1">
            <a:off x="4878388" y="2722563"/>
            <a:ext cx="665162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38" name="Line 66"/>
          <p:cNvSpPr>
            <a:spLocks noChangeShapeType="1"/>
          </p:cNvSpPr>
          <p:nvPr/>
        </p:nvSpPr>
        <p:spPr bwMode="auto">
          <a:xfrm flipH="1">
            <a:off x="5538788" y="2709863"/>
            <a:ext cx="0" cy="287337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39" name="Line 67"/>
          <p:cNvSpPr>
            <a:spLocks noChangeShapeType="1"/>
          </p:cNvSpPr>
          <p:nvPr/>
        </p:nvSpPr>
        <p:spPr bwMode="auto">
          <a:xfrm rot="10800000" flipV="1">
            <a:off x="5178425" y="3357563"/>
            <a:ext cx="0" cy="4318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 type="oval" w="med" len="med"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40" name="Line 68"/>
          <p:cNvSpPr>
            <a:spLocks noChangeShapeType="1"/>
          </p:cNvSpPr>
          <p:nvPr/>
        </p:nvSpPr>
        <p:spPr bwMode="auto">
          <a:xfrm rot="10800000" flipV="1">
            <a:off x="5173663" y="3786188"/>
            <a:ext cx="233362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41" name="Line 69"/>
          <p:cNvSpPr>
            <a:spLocks noChangeShapeType="1"/>
          </p:cNvSpPr>
          <p:nvPr/>
        </p:nvSpPr>
        <p:spPr bwMode="auto">
          <a:xfrm rot="10800000" flipV="1">
            <a:off x="5394325" y="3781425"/>
            <a:ext cx="0" cy="1601788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9372" name="Line 70"/>
          <p:cNvSpPr>
            <a:spLocks noChangeShapeType="1"/>
          </p:cNvSpPr>
          <p:nvPr/>
        </p:nvSpPr>
        <p:spPr bwMode="auto">
          <a:xfrm rot="10800000" flipV="1">
            <a:off x="4746625" y="5373688"/>
            <a:ext cx="6477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44" name="Line 72"/>
          <p:cNvSpPr>
            <a:spLocks noChangeShapeType="1"/>
          </p:cNvSpPr>
          <p:nvPr/>
        </p:nvSpPr>
        <p:spPr bwMode="auto">
          <a:xfrm rot="10800000" flipH="1">
            <a:off x="5551488" y="3644900"/>
            <a:ext cx="0" cy="1081088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3"/>
          <p:cNvGrpSpPr>
            <a:grpSpLocks/>
          </p:cNvGrpSpPr>
          <p:nvPr/>
        </p:nvGrpSpPr>
        <p:grpSpPr bwMode="auto">
          <a:xfrm>
            <a:off x="5754688" y="4365625"/>
            <a:ext cx="1008062" cy="647700"/>
            <a:chOff x="884" y="2659"/>
            <a:chExt cx="635" cy="272"/>
          </a:xfrm>
        </p:grpSpPr>
        <p:sp>
          <p:nvSpPr>
            <p:cNvPr id="99379" name="Rectangle 74"/>
            <p:cNvSpPr>
              <a:spLocks noChangeArrowheads="1"/>
            </p:cNvSpPr>
            <p:nvPr/>
          </p:nvSpPr>
          <p:spPr bwMode="auto">
            <a:xfrm>
              <a:off x="884" y="2659"/>
              <a:ext cx="182" cy="272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FF0000"/>
              </a:solidFill>
              <a:miter lim="800000"/>
              <a:headEnd/>
              <a:tailEnd type="none" w="sm" len="lg"/>
            </a:ln>
          </p:spPr>
          <p:txBody>
            <a:bodyPr wrap="none" lIns="0" tIns="0" rIns="0" bIns="0" anchor="ctr" anchorCtr="1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99380" name="Rectangle 75"/>
            <p:cNvSpPr>
              <a:spLocks noChangeArrowheads="1"/>
            </p:cNvSpPr>
            <p:nvPr/>
          </p:nvSpPr>
          <p:spPr bwMode="auto">
            <a:xfrm>
              <a:off x="1066" y="2659"/>
              <a:ext cx="272" cy="272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FF0000"/>
              </a:solidFill>
              <a:miter lim="800000"/>
              <a:headEnd/>
              <a:tailEnd type="none" w="sm" len="lg"/>
            </a:ln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99381" name="Rectangle 76"/>
            <p:cNvSpPr>
              <a:spLocks noChangeArrowheads="1"/>
            </p:cNvSpPr>
            <p:nvPr/>
          </p:nvSpPr>
          <p:spPr bwMode="auto">
            <a:xfrm>
              <a:off x="1337" y="2659"/>
              <a:ext cx="182" cy="272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FF0000"/>
              </a:solidFill>
              <a:miter lim="800000"/>
              <a:headEnd/>
              <a:tailEnd type="none" w="sm" len="lg"/>
            </a:ln>
          </p:spPr>
          <p:txBody>
            <a:bodyPr wrap="none" lIns="0" tIns="0" rIns="0" bIns="0" anchor="ctr" anchorCtr="1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79943" name="Line 71"/>
          <p:cNvSpPr>
            <a:spLocks noChangeShapeType="1"/>
          </p:cNvSpPr>
          <p:nvPr/>
        </p:nvSpPr>
        <p:spPr bwMode="auto">
          <a:xfrm rot="10800000" flipV="1">
            <a:off x="5538788" y="4725988"/>
            <a:ext cx="360362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 type="oval" w="med" len="med"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12" name="Line 40"/>
          <p:cNvSpPr>
            <a:spLocks noChangeShapeType="1"/>
          </p:cNvSpPr>
          <p:nvPr/>
        </p:nvSpPr>
        <p:spPr bwMode="auto">
          <a:xfrm rot="10800000" flipV="1">
            <a:off x="5902325" y="4738688"/>
            <a:ext cx="0" cy="6477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 type="oval" w="med" len="med"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9377" name="Line 28"/>
          <p:cNvSpPr>
            <a:spLocks noChangeShapeType="1"/>
          </p:cNvSpPr>
          <p:nvPr/>
        </p:nvSpPr>
        <p:spPr bwMode="auto">
          <a:xfrm flipV="1">
            <a:off x="6623050" y="3992563"/>
            <a:ext cx="0" cy="6477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661" name="Text Box 77"/>
          <p:cNvSpPr txBox="1">
            <a:spLocks noChangeArrowheads="1"/>
          </p:cNvSpPr>
          <p:nvPr/>
        </p:nvSpPr>
        <p:spPr bwMode="auto">
          <a:xfrm>
            <a:off x="5724525" y="2478088"/>
            <a:ext cx="431800" cy="519112"/>
          </a:xfrm>
          <a:prstGeom prst="rect">
            <a:avLst/>
          </a:prstGeom>
          <a:noFill/>
          <a:ln w="6350" algn="ctr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q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7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7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" dur="1000"/>
                                        <p:tgtEl>
                                          <p:spTgt spid="79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1000"/>
                                        <p:tgtEl>
                                          <p:spTgt spid="7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7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79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7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7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7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7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000"/>
                                        <p:tgtEl>
                                          <p:spTgt spid="799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1000"/>
                                        <p:tgtEl>
                                          <p:spTgt spid="799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1000"/>
                                        <p:tgtEl>
                                          <p:spTgt spid="7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1000"/>
                                        <p:tgtEl>
                                          <p:spTgt spid="7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04" grpId="0" animBg="1"/>
      <p:bldP spid="79913" grpId="0" animBg="1"/>
      <p:bldP spid="79932" grpId="0" animBg="1"/>
      <p:bldP spid="79933" grpId="0" animBg="1"/>
      <p:bldP spid="79934" grpId="0" animBg="1"/>
      <p:bldP spid="79936" grpId="0" animBg="1"/>
      <p:bldP spid="79937" grpId="0" animBg="1"/>
      <p:bldP spid="79938" grpId="0" animBg="1"/>
      <p:bldP spid="79939" grpId="0" animBg="1"/>
      <p:bldP spid="79940" grpId="0" animBg="1"/>
      <p:bldP spid="79941" grpId="0" animBg="1"/>
      <p:bldP spid="79944" grpId="0" animBg="1"/>
      <p:bldP spid="79943" grpId="0" animBg="1"/>
      <p:bldP spid="79912" grpId="0" animBg="1"/>
      <p:bldP spid="6766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在双向链表中插入元素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marL="627063" indent="-627063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 err="1"/>
              <a:t>DLinkIns</a:t>
            </a:r>
            <a:r>
              <a:rPr lang="en-US" altLang="zh-CN" dirty="0"/>
              <a:t> (</a:t>
            </a:r>
            <a:r>
              <a:rPr lang="en-US" altLang="zh-CN" dirty="0" err="1"/>
              <a:t>DLinkList</a:t>
            </a:r>
            <a:r>
              <a:rPr lang="en-US" altLang="zh-CN" dirty="0"/>
              <a:t> &amp;L, </a:t>
            </a:r>
            <a:r>
              <a:rPr lang="en-US" altLang="zh-CN" dirty="0" err="1">
                <a:solidFill>
                  <a:srgbClr val="3333FF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3333FF"/>
                </a:solidFill>
              </a:rPr>
              <a:t>i</a:t>
            </a:r>
            <a:r>
              <a:rPr lang="en-US" altLang="zh-CN" dirty="0"/>
              <a:t>, Type e)</a:t>
            </a:r>
          </a:p>
          <a:p>
            <a:pPr marL="627063" indent="-627063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/>
              <a:t>{</a:t>
            </a:r>
            <a:r>
              <a:rPr lang="zh-CN" altLang="en-US" dirty="0">
                <a:solidFill>
                  <a:srgbClr val="CC0000"/>
                </a:solidFill>
              </a:rPr>
              <a:t>	</a:t>
            </a:r>
            <a:r>
              <a:rPr lang="en-US" altLang="zh-CN" dirty="0">
                <a:solidFill>
                  <a:srgbClr val="CC0000"/>
                </a:solidFill>
              </a:rPr>
              <a:t>p=L;  k=0;</a:t>
            </a:r>
          </a:p>
          <a:p>
            <a:pPr marL="627063" indent="-627063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CC0000"/>
                </a:solidFill>
              </a:rPr>
              <a:t>	while (p-&gt;next &amp; k&lt;</a:t>
            </a:r>
            <a:r>
              <a:rPr lang="en-US" altLang="zh-CN" dirty="0" err="1">
                <a:solidFill>
                  <a:srgbClr val="CC0000"/>
                </a:solidFill>
              </a:rPr>
              <a:t>i</a:t>
            </a:r>
            <a:r>
              <a:rPr lang="en-US" altLang="zh-CN" dirty="0">
                <a:solidFill>
                  <a:srgbClr val="CC0000"/>
                </a:solidFill>
              </a:rPr>
              <a:t> ) { p=p-&gt;next;  k++; }</a:t>
            </a:r>
          </a:p>
          <a:p>
            <a:pPr marL="627063" indent="-627063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q=( </a:t>
            </a:r>
            <a:r>
              <a:rPr lang="en-US" altLang="zh-CN" dirty="0" err="1"/>
              <a:t>DLinkList</a:t>
            </a:r>
            <a:r>
              <a:rPr lang="en-US" altLang="zh-CN" dirty="0"/>
              <a:t> ) </a:t>
            </a:r>
            <a:r>
              <a:rPr lang="en-US" altLang="zh-CN" dirty="0" err="1"/>
              <a:t>malloc</a:t>
            </a:r>
            <a:r>
              <a:rPr lang="en-US" altLang="zh-CN" dirty="0"/>
              <a:t> ( </a:t>
            </a:r>
            <a:r>
              <a:rPr lang="en-US" altLang="zh-CN" dirty="0" err="1">
                <a:solidFill>
                  <a:srgbClr val="3333FF"/>
                </a:solidFill>
              </a:rPr>
              <a:t>sizeof</a:t>
            </a:r>
            <a:r>
              <a:rPr lang="en-US" altLang="zh-CN" dirty="0">
                <a:solidFill>
                  <a:srgbClr val="3333FF"/>
                </a:solidFill>
              </a:rPr>
              <a:t> </a:t>
            </a:r>
            <a:r>
              <a:rPr lang="en-US" altLang="zh-CN" dirty="0"/>
              <a:t>( </a:t>
            </a:r>
            <a:r>
              <a:rPr lang="en-US" altLang="zh-CN" dirty="0" err="1"/>
              <a:t>DNode</a:t>
            </a:r>
            <a:r>
              <a:rPr lang="en-US" altLang="zh-CN" dirty="0"/>
              <a:t> ) );</a:t>
            </a:r>
          </a:p>
          <a:p>
            <a:pPr marL="627063" indent="-627063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/>
              <a:t>	q-&gt;data=e;</a:t>
            </a:r>
          </a:p>
          <a:p>
            <a:pPr marL="627063" indent="-627063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/>
              <a:t>	q-&gt;next=p;  p-&gt;prior-&gt;next=q;</a:t>
            </a:r>
          </a:p>
          <a:p>
            <a:pPr marL="627063" indent="-627063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/>
              <a:t>	q-&gt;prior=p-&gt;prior;  p-&gt;prior=q;</a:t>
            </a:r>
          </a:p>
          <a:p>
            <a:pPr marL="627063" indent="-627063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/>
              <a:t>} </a:t>
            </a:r>
            <a:r>
              <a:rPr lang="en-US" altLang="zh-CN" dirty="0">
                <a:solidFill>
                  <a:srgbClr val="008000"/>
                </a:solidFill>
              </a:rPr>
              <a:t>// </a:t>
            </a:r>
            <a:r>
              <a:rPr lang="zh-CN" altLang="en-US" dirty="0">
                <a:solidFill>
                  <a:srgbClr val="008000"/>
                </a:solidFill>
              </a:rPr>
              <a:t>算法的时间复杂度为</a:t>
            </a:r>
            <a:r>
              <a:rPr lang="en-US" altLang="zh-CN" dirty="0">
                <a:solidFill>
                  <a:srgbClr val="008000"/>
                </a:solidFill>
              </a:rPr>
              <a:t>O(n)</a:t>
            </a:r>
            <a:endParaRPr lang="zh-CN" altLang="en-US" dirty="0"/>
          </a:p>
        </p:txBody>
      </p:sp>
      <p:sp>
        <p:nvSpPr>
          <p:cNvPr id="10035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B9E2625-CE20-4915-9F2E-8F0A0CED2AE6}" type="slidenum">
              <a:rPr lang="zh-CN" altLang="en-US" smtClean="0">
                <a:ea typeface="宋体" charset="-122"/>
              </a:rPr>
              <a:pPr/>
              <a:t>59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表结构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marL="1524000" indent="-1524000" eaLnBrk="1" hangingPunct="1"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6600"/>
                </a:solidFill>
              </a:rPr>
              <a:t>(1)</a:t>
            </a:r>
            <a:r>
              <a:rPr lang="zh-CN" altLang="en-US">
                <a:solidFill>
                  <a:srgbClr val="CC0000"/>
                </a:solidFill>
              </a:rPr>
              <a:t>顺序存储结构</a:t>
            </a:r>
            <a:r>
              <a:rPr lang="en-US" altLang="zh-CN">
                <a:solidFill>
                  <a:srgbClr val="008000"/>
                </a:solidFill>
                <a:latin typeface="Arial" charset="0"/>
              </a:rPr>
              <a:t>——</a:t>
            </a:r>
            <a:r>
              <a:rPr lang="zh-CN" altLang="en-US">
                <a:solidFill>
                  <a:srgbClr val="3333FF"/>
                </a:solidFill>
              </a:rPr>
              <a:t>由位置描述逻辑关系</a:t>
            </a:r>
            <a:endParaRPr lang="en-US" altLang="zh-CN">
              <a:solidFill>
                <a:srgbClr val="3333FF"/>
              </a:solidFill>
            </a:endParaRPr>
          </a:p>
          <a:p>
            <a:pPr marL="1524000" indent="-1524000" eaLnBrk="1" hangingPunct="1">
              <a:lnSpc>
                <a:spcPct val="200000"/>
              </a:lnSpc>
              <a:buFont typeface="Wingdings" pitchFamily="2" charset="2"/>
              <a:buNone/>
            </a:pPr>
            <a:endParaRPr lang="zh-CN" altLang="en-US"/>
          </a:p>
          <a:p>
            <a:pPr marL="1524000" indent="-1524000" eaLnBrk="1" hangingPunct="1"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6600"/>
                </a:solidFill>
              </a:rPr>
              <a:t>(2)</a:t>
            </a:r>
            <a:r>
              <a:rPr lang="zh-CN" altLang="en-US">
                <a:solidFill>
                  <a:srgbClr val="CC0000"/>
                </a:solidFill>
              </a:rPr>
              <a:t>链式存储结构</a:t>
            </a:r>
            <a:r>
              <a:rPr lang="en-US" altLang="zh-CN">
                <a:solidFill>
                  <a:srgbClr val="008000"/>
                </a:solidFill>
                <a:latin typeface="Arial" charset="0"/>
              </a:rPr>
              <a:t>——</a:t>
            </a:r>
            <a:r>
              <a:rPr lang="zh-CN" altLang="en-US">
                <a:solidFill>
                  <a:srgbClr val="3333FF"/>
                </a:solidFill>
              </a:rPr>
              <a:t>由指针描述逻辑关系</a:t>
            </a:r>
          </a:p>
        </p:txBody>
      </p:sp>
      <p:sp>
        <p:nvSpPr>
          <p:cNvPr id="1126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F12D871-E271-4E7D-95FF-A284EF353F1A}" type="slidenum">
              <a:rPr lang="zh-CN" altLang="en-US" smtClean="0">
                <a:ea typeface="宋体" charset="-122"/>
              </a:rPr>
              <a:pPr/>
              <a:t>6</a:t>
            </a:fld>
            <a:endParaRPr lang="en-US" altLang="zh-CN">
              <a:ea typeface="宋体" charset="-122"/>
            </a:endParaRPr>
          </a:p>
        </p:txBody>
      </p:sp>
      <p:graphicFrame>
        <p:nvGraphicFramePr>
          <p:cNvPr id="9246" name="Group 30"/>
          <p:cNvGraphicFramePr>
            <a:graphicFrameLocks noGrp="1"/>
          </p:cNvGraphicFramePr>
          <p:nvPr/>
        </p:nvGraphicFramePr>
        <p:xfrm>
          <a:off x="1500188" y="2571750"/>
          <a:ext cx="6096000" cy="663575"/>
        </p:xfrm>
        <a:graphic>
          <a:graphicData uri="http://schemas.openxmlformats.org/drawingml/2006/table">
            <a:tbl>
              <a:tblPr/>
              <a:tblGrid>
                <a:gridCol w="87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63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…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287" name="Group 42"/>
          <p:cNvGrpSpPr>
            <a:grpSpLocks/>
          </p:cNvGrpSpPr>
          <p:nvPr/>
        </p:nvGrpSpPr>
        <p:grpSpPr bwMode="auto">
          <a:xfrm>
            <a:off x="1619250" y="4652963"/>
            <a:ext cx="4465638" cy="576262"/>
            <a:chOff x="1020" y="3067"/>
            <a:chExt cx="2813" cy="363"/>
          </a:xfrm>
        </p:grpSpPr>
        <p:sp>
          <p:nvSpPr>
            <p:cNvPr id="11288" name="Line 31"/>
            <p:cNvSpPr>
              <a:spLocks noChangeShapeType="1"/>
            </p:cNvSpPr>
            <p:nvPr/>
          </p:nvSpPr>
          <p:spPr bwMode="auto">
            <a:xfrm>
              <a:off x="1020" y="3248"/>
              <a:ext cx="3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" name="Oval 32"/>
            <p:cNvSpPr>
              <a:spLocks noChangeArrowheads="1"/>
            </p:cNvSpPr>
            <p:nvPr/>
          </p:nvSpPr>
          <p:spPr bwMode="auto">
            <a:xfrm>
              <a:off x="1329" y="3067"/>
              <a:ext cx="363" cy="363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lIns="18000" tIns="0" rIns="18000" bIns="0" anchor="ctr" anchorCtr="1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a</a:t>
              </a:r>
              <a:r>
                <a:rPr lang="en-US" altLang="zh-CN" sz="3200" b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290" name="Line 33"/>
            <p:cNvSpPr>
              <a:spLocks noChangeShapeType="1"/>
            </p:cNvSpPr>
            <p:nvPr/>
          </p:nvSpPr>
          <p:spPr bwMode="auto">
            <a:xfrm>
              <a:off x="1700" y="3248"/>
              <a:ext cx="3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Oval 34"/>
            <p:cNvSpPr>
              <a:spLocks noChangeArrowheads="1"/>
            </p:cNvSpPr>
            <p:nvPr/>
          </p:nvSpPr>
          <p:spPr bwMode="auto">
            <a:xfrm>
              <a:off x="2009" y="3067"/>
              <a:ext cx="363" cy="363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lIns="18000" tIns="0" rIns="18000" bIns="0" anchor="ctr" anchorCtr="1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a</a:t>
              </a:r>
              <a:r>
                <a:rPr lang="en-US" altLang="zh-CN" sz="3200" b="1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1292" name="Line 35"/>
            <p:cNvSpPr>
              <a:spLocks noChangeShapeType="1"/>
            </p:cNvSpPr>
            <p:nvPr/>
          </p:nvSpPr>
          <p:spPr bwMode="auto">
            <a:xfrm>
              <a:off x="2381" y="3248"/>
              <a:ext cx="3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Line 37"/>
            <p:cNvSpPr>
              <a:spLocks noChangeShapeType="1"/>
            </p:cNvSpPr>
            <p:nvPr/>
          </p:nvSpPr>
          <p:spPr bwMode="auto">
            <a:xfrm>
              <a:off x="3161" y="3248"/>
              <a:ext cx="3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4" name="Oval 38"/>
            <p:cNvSpPr>
              <a:spLocks noChangeArrowheads="1"/>
            </p:cNvSpPr>
            <p:nvPr/>
          </p:nvSpPr>
          <p:spPr bwMode="auto">
            <a:xfrm>
              <a:off x="3470" y="3067"/>
              <a:ext cx="363" cy="363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lIns="18000" tIns="0" rIns="18000" bIns="0" anchor="ctr" anchorCtr="1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a</a:t>
              </a:r>
              <a:r>
                <a:rPr lang="en-US" altLang="zh-CN" sz="3200" b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1295" name="Line 39"/>
            <p:cNvSpPr>
              <a:spLocks noChangeShapeType="1"/>
            </p:cNvSpPr>
            <p:nvPr/>
          </p:nvSpPr>
          <p:spPr bwMode="auto">
            <a:xfrm>
              <a:off x="2728" y="3248"/>
              <a:ext cx="363" cy="0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ysDot"/>
              <a:round/>
              <a:headEnd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在双向链表中删除元素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  <a:sym typeface="Wingdings" pitchFamily="2" charset="2"/>
              </a:rPr>
              <a:t></a:t>
            </a:r>
            <a:r>
              <a:rPr lang="zh-CN" altLang="en-US" dirty="0">
                <a:solidFill>
                  <a:srgbClr val="008000"/>
                </a:solidFill>
              </a:rPr>
              <a:t> </a:t>
            </a:r>
            <a:r>
              <a:rPr lang="zh-CN" altLang="en-US" dirty="0"/>
              <a:t>删除双向链表</a:t>
            </a:r>
            <a:r>
              <a:rPr lang="en-US" altLang="zh-CN" dirty="0"/>
              <a:t>L</a:t>
            </a:r>
            <a:r>
              <a:rPr lang="zh-CN" altLang="en-US" dirty="0"/>
              <a:t>中的第</a:t>
            </a:r>
            <a:r>
              <a:rPr lang="en-US" altLang="zh-CN" dirty="0" err="1"/>
              <a:t>i</a:t>
            </a:r>
            <a:r>
              <a:rPr lang="zh-CN" altLang="en-US" dirty="0"/>
              <a:t>个结点。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dirty="0" err="1"/>
              <a:t>DlinkDel</a:t>
            </a:r>
            <a:r>
              <a:rPr lang="en-US" altLang="zh-CN" dirty="0"/>
              <a:t> (</a:t>
            </a:r>
            <a:r>
              <a:rPr lang="en-US" altLang="zh-CN" dirty="0" err="1"/>
              <a:t>DLinkList</a:t>
            </a:r>
            <a:r>
              <a:rPr lang="en-US" altLang="zh-CN" dirty="0"/>
              <a:t> &amp;L, </a:t>
            </a:r>
            <a:r>
              <a:rPr lang="en-US" altLang="zh-CN" dirty="0" err="1">
                <a:solidFill>
                  <a:srgbClr val="3333FF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3333FF"/>
                </a:solidFill>
              </a:rPr>
              <a:t>i</a:t>
            </a:r>
            <a:r>
              <a:rPr lang="en-US" altLang="zh-CN" dirty="0"/>
              <a:t>)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dirty="0"/>
              <a:t>{	p = L;   k = 0;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3333FF"/>
                </a:solidFill>
              </a:rPr>
              <a:t>	while ( p-&gt;next  &amp;  k&lt;</a:t>
            </a:r>
            <a:r>
              <a:rPr lang="en-US" altLang="zh-CN" dirty="0" err="1">
                <a:solidFill>
                  <a:srgbClr val="3333FF"/>
                </a:solidFill>
              </a:rPr>
              <a:t>i</a:t>
            </a:r>
            <a:r>
              <a:rPr lang="en-US" altLang="zh-CN" dirty="0">
                <a:solidFill>
                  <a:srgbClr val="3333FF"/>
                </a:solidFill>
              </a:rPr>
              <a:t> )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3333FF"/>
                </a:solidFill>
              </a:rPr>
              <a:t>	{  p = p-&gt;next;   k++;  }	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dirty="0"/>
              <a:t>	p-&gt;prior-&gt;next = p-&gt;next;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dirty="0"/>
              <a:t>	p-&gt;next-&gt;prior = p-&gt;prior;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dirty="0"/>
              <a:t>	free (p);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dirty="0"/>
              <a:t>}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算法的时间复杂度为</a:t>
            </a:r>
            <a:r>
              <a:rPr lang="en-US" altLang="zh-CN" dirty="0">
                <a:solidFill>
                  <a:srgbClr val="008000"/>
                </a:solidFill>
              </a:rPr>
              <a:t>O(n)</a:t>
            </a:r>
          </a:p>
        </p:txBody>
      </p:sp>
      <p:sp>
        <p:nvSpPr>
          <p:cNvPr id="10138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95CE259-BFEE-424F-864A-FD540DB051C0}" type="slidenum">
              <a:rPr lang="zh-CN" altLang="en-US" smtClean="0">
                <a:ea typeface="宋体" charset="-122"/>
              </a:rPr>
              <a:pPr/>
              <a:t>60</a:t>
            </a:fld>
            <a:endParaRPr lang="en-US" altLang="zh-CN">
              <a:ea typeface="宋体" charset="-122"/>
            </a:endParaRPr>
          </a:p>
        </p:txBody>
      </p:sp>
      <p:sp>
        <p:nvSpPr>
          <p:cNvPr id="5" name="动作按钮: 开始 4">
            <a:hlinkClick r:id="" action="ppaction://hlinkshowjump?jump=firstslide" highlightClick="1"/>
          </p:cNvPr>
          <p:cNvSpPr/>
          <p:nvPr/>
        </p:nvSpPr>
        <p:spPr>
          <a:xfrm rot="5400000">
            <a:off x="8326243" y="5909082"/>
            <a:ext cx="432000" cy="180000"/>
          </a:xfrm>
          <a:prstGeom prst="actionButtonBeginning">
            <a:avLst/>
          </a:prstGeom>
          <a:noFill/>
          <a:ln w="127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数据结构与算法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b="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Data Structures and Algorithms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419BB-E17F-4A68-8340-27658F7866D1}" type="slidenum">
              <a:rPr lang="zh-CN" altLang="en-US" smtClean="0"/>
              <a:pPr>
                <a:defRPr/>
              </a:pPr>
              <a:t>61</a:t>
            </a:fld>
            <a:endParaRPr lang="en-US" altLang="zh-CN" dirty="0"/>
          </a:p>
        </p:txBody>
      </p:sp>
      <p:grpSp>
        <p:nvGrpSpPr>
          <p:cNvPr id="7" name="组合 6"/>
          <p:cNvGrpSpPr/>
          <p:nvPr/>
        </p:nvGrpSpPr>
        <p:grpSpPr>
          <a:xfrm>
            <a:off x="2483768" y="2129640"/>
            <a:ext cx="4176463" cy="3315584"/>
            <a:chOff x="242211" y="2278057"/>
            <a:chExt cx="2865855" cy="1910764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grpSpPr>
        <p:sp>
          <p:nvSpPr>
            <p:cNvPr id="11" name="圆角矩形 10"/>
            <p:cNvSpPr/>
            <p:nvPr/>
          </p:nvSpPr>
          <p:spPr>
            <a:xfrm>
              <a:off x="242211" y="2278057"/>
              <a:ext cx="2865855" cy="191076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圆角矩形 8">
              <a:hlinkClick r:id="rId2" action="ppaction://hlinksldjump"/>
            </p:cNvPr>
            <p:cNvSpPr/>
            <p:nvPr/>
          </p:nvSpPr>
          <p:spPr>
            <a:xfrm>
              <a:off x="686913" y="2279910"/>
              <a:ext cx="2174097" cy="164964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t" anchorCtr="0">
              <a:noAutofit/>
            </a:bodyPr>
            <a:lstStyle/>
            <a:p>
              <a:pPr lvl="0" algn="l" defTabSz="10668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sz="3200" b="1" kern="1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栈</a:t>
              </a:r>
              <a:endParaRPr lang="en-US" altLang="zh-CN" sz="3200" b="1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l" defTabSz="10668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sz="3200" b="1" kern="1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队列</a:t>
              </a:r>
              <a:endParaRPr lang="en-US" altLang="zh-CN" sz="3200" b="1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l" defTabSz="10668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循环队列</a:t>
              </a:r>
              <a:endParaRPr lang="en-US" altLang="zh-CN" sz="3200" b="1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l" defTabSz="10668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迷宫问题</a:t>
              </a:r>
              <a:endParaRPr lang="en-US" altLang="zh-CN" sz="3200" b="1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2373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栈和队列</a:t>
            </a:r>
            <a:endParaRPr lang="en-US" altLang="zh-CN"/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eaLnBrk="1" hangingPunct="1"/>
            <a:r>
              <a:rPr lang="zh-CN" altLang="en-US"/>
              <a:t>栈和队列都是限制在</a:t>
            </a:r>
            <a:r>
              <a:rPr lang="zh-CN" altLang="en-US">
                <a:latin typeface="Arial" charset="0"/>
              </a:rPr>
              <a:t>“</a:t>
            </a:r>
            <a:r>
              <a:rPr lang="zh-CN" altLang="en-US">
                <a:solidFill>
                  <a:srgbClr val="CC0000"/>
                </a:solidFill>
              </a:rPr>
              <a:t>端点</a:t>
            </a:r>
            <a:r>
              <a:rPr lang="zh-CN" altLang="en-US">
                <a:latin typeface="Arial" charset="0"/>
              </a:rPr>
              <a:t>”</a:t>
            </a:r>
            <a:r>
              <a:rPr lang="zh-CN" altLang="en-US"/>
              <a:t>进行</a:t>
            </a:r>
            <a:r>
              <a:rPr lang="zh-CN" altLang="en-US">
                <a:solidFill>
                  <a:srgbClr val="CC0000"/>
                </a:solidFill>
              </a:rPr>
              <a:t>插入</a:t>
            </a:r>
            <a:r>
              <a:rPr lang="zh-CN" altLang="en-US"/>
              <a:t>操作和</a:t>
            </a:r>
            <a:r>
              <a:rPr lang="zh-CN" altLang="en-US">
                <a:solidFill>
                  <a:srgbClr val="CC0000"/>
                </a:solidFill>
              </a:rPr>
              <a:t>删除</a:t>
            </a:r>
            <a:r>
              <a:rPr lang="zh-CN" altLang="en-US"/>
              <a:t>操作的线性表。</a:t>
            </a:r>
            <a:endParaRPr lang="en-US" altLang="zh-CN"/>
          </a:p>
        </p:txBody>
      </p:sp>
      <p:sp>
        <p:nvSpPr>
          <p:cNvPr id="102404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67B947F-C1A1-40E5-995C-A82D1BB05AEE}" type="slidenum">
              <a:rPr lang="en-US" altLang="zh-CN" smtClean="0">
                <a:ea typeface="宋体" charset="-122"/>
              </a:rPr>
              <a:pPr/>
              <a:t>62</a:t>
            </a:fld>
            <a:endParaRPr lang="en-US" altLang="zh-CN">
              <a:ea typeface="宋体" charset="-122"/>
            </a:endParaRPr>
          </a:p>
        </p:txBody>
      </p:sp>
      <p:graphicFrame>
        <p:nvGraphicFramePr>
          <p:cNvPr id="8245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644164"/>
              </p:ext>
            </p:extLst>
          </p:nvPr>
        </p:nvGraphicFramePr>
        <p:xfrm>
          <a:off x="1259632" y="3429000"/>
          <a:ext cx="6456188" cy="2130426"/>
        </p:xfrm>
        <a:graphic>
          <a:graphicData uri="http://schemas.openxmlformats.org/drawingml/2006/table">
            <a:tbl>
              <a:tblPr/>
              <a:tblGrid>
                <a:gridCol w="1613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9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操作位置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线性表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栈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队列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插入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[1, n+1]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i=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n+1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楷体" pitchFamily="49" charset="-122"/>
                        <a:ea typeface="楷体" pitchFamily="49" charset="-122"/>
                        <a:sym typeface="Symbol" pitchFamily="18" charset="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i=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n+1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楷体" pitchFamily="49" charset="-122"/>
                        <a:ea typeface="楷体" pitchFamily="49" charset="-122"/>
                        <a:sym typeface="Symbol" pitchFamily="18" charset="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删除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[1, n]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楷体" pitchFamily="49" charset="-122"/>
                        <a:ea typeface="楷体" pitchFamily="49" charset="-122"/>
                        <a:sym typeface="Symbol" pitchFamily="18" charset="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=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n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楷体" pitchFamily="49" charset="-122"/>
                        <a:ea typeface="楷体" pitchFamily="49" charset="-122"/>
                        <a:sym typeface="Symbol" pitchFamily="18" charset="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=1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dirty="0"/>
              <a:t>栈</a:t>
            </a:r>
            <a:endParaRPr lang="en-US" altLang="zh-CN" dirty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lIns="180000" tIns="180000" rIns="180000" bIns="180000"/>
          <a:lstStyle/>
          <a:p>
            <a:pPr eaLnBrk="1" hangingPunct="1">
              <a:lnSpc>
                <a:spcPct val="105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C00000"/>
                </a:solidFill>
              </a:rPr>
              <a:t>栈</a:t>
            </a:r>
            <a:r>
              <a:rPr lang="zh-CN" altLang="en-US" dirty="0"/>
              <a:t>是一种后进先出</a:t>
            </a:r>
            <a:r>
              <a:rPr lang="en-US" altLang="zh-CN" dirty="0"/>
              <a:t>(LIFO)</a:t>
            </a:r>
            <a:r>
              <a:rPr lang="zh-CN" altLang="en-US" dirty="0"/>
              <a:t>的线性表。</a:t>
            </a:r>
            <a:endParaRPr lang="en-US" altLang="zh-CN" dirty="0"/>
          </a:p>
        </p:txBody>
      </p:sp>
      <p:sp>
        <p:nvSpPr>
          <p:cNvPr id="10342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3F92305-5A84-466A-9C33-52B2FB202377}" type="slidenum">
              <a:rPr lang="zh-CN" altLang="en-US" smtClean="0">
                <a:ea typeface="宋体" charset="-122"/>
              </a:rPr>
              <a:pPr/>
              <a:t>63</a:t>
            </a:fld>
            <a:endParaRPr lang="en-US" altLang="zh-CN">
              <a:ea typeface="宋体" charset="-122"/>
            </a:endParaRPr>
          </a:p>
        </p:txBody>
      </p:sp>
      <p:graphicFrame>
        <p:nvGraphicFramePr>
          <p:cNvPr id="6174" name="Group 30"/>
          <p:cNvGraphicFramePr>
            <a:graphicFrameLocks noGrp="1"/>
          </p:cNvGraphicFramePr>
          <p:nvPr/>
        </p:nvGraphicFramePr>
        <p:xfrm>
          <a:off x="2268538" y="4144963"/>
          <a:ext cx="5064125" cy="808038"/>
        </p:xfrm>
        <a:graphic>
          <a:graphicData uri="http://schemas.openxmlformats.org/drawingml/2006/table">
            <a:tbl>
              <a:tblPr/>
              <a:tblGrid>
                <a:gridCol w="101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头结点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n-1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……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443" name="Text Box 31"/>
          <p:cNvSpPr txBox="1">
            <a:spLocks noChangeArrowheads="1"/>
          </p:cNvSpPr>
          <p:nvPr/>
        </p:nvSpPr>
        <p:spPr bwMode="auto">
          <a:xfrm>
            <a:off x="1547813" y="4289425"/>
            <a:ext cx="8636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S </a:t>
            </a:r>
            <a:r>
              <a:rPr lang="en-US" altLang="zh-CN" sz="2000" b="1">
                <a:solidFill>
                  <a:srgbClr val="008000"/>
                </a:solidFill>
                <a:latin typeface="Times New Roman" pitchFamily="18" charset="0"/>
                <a:sym typeface="Wingdings" pitchFamily="2" charset="2"/>
              </a:rPr>
              <a:t></a:t>
            </a:r>
            <a:endParaRPr lang="en-US" altLang="zh-CN" sz="2000" b="1">
              <a:solidFill>
                <a:srgbClr val="008000"/>
              </a:solidFill>
              <a:latin typeface="Times New Roman" pitchFamily="18" charset="0"/>
            </a:endParaRPr>
          </a:p>
        </p:txBody>
      </p:sp>
      <p:sp>
        <p:nvSpPr>
          <p:cNvPr id="103444" name="Text Box 32"/>
          <p:cNvSpPr txBox="1">
            <a:spLocks noChangeArrowheads="1"/>
          </p:cNvSpPr>
          <p:nvPr/>
        </p:nvSpPr>
        <p:spPr bwMode="auto">
          <a:xfrm>
            <a:off x="3276600" y="5030788"/>
            <a:ext cx="1008063" cy="7747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CN" altLang="en-US" sz="2800" b="1" dirty="0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</a:t>
            </a:r>
          </a:p>
          <a:p>
            <a:pPr algn="ctr">
              <a:lnSpc>
                <a:spcPct val="8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栈顶</a:t>
            </a:r>
            <a:endParaRPr lang="en-US" altLang="zh-CN" sz="28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3445" name="Text Box 33"/>
          <p:cNvSpPr txBox="1">
            <a:spLocks noChangeArrowheads="1"/>
          </p:cNvSpPr>
          <p:nvPr/>
        </p:nvSpPr>
        <p:spPr bwMode="auto">
          <a:xfrm>
            <a:off x="6372225" y="5030788"/>
            <a:ext cx="936625" cy="7747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CN" altLang="en-US" sz="2800" b="1" dirty="0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</a:t>
            </a:r>
          </a:p>
          <a:p>
            <a:pPr algn="ctr">
              <a:lnSpc>
                <a:spcPct val="8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栈底</a:t>
            </a:r>
          </a:p>
        </p:txBody>
      </p:sp>
      <p:sp>
        <p:nvSpPr>
          <p:cNvPr id="103446" name="Text Box 35"/>
          <p:cNvSpPr txBox="1">
            <a:spLocks noChangeArrowheads="1"/>
          </p:cNvSpPr>
          <p:nvPr/>
        </p:nvSpPr>
        <p:spPr bwMode="auto">
          <a:xfrm>
            <a:off x="2411413" y="3203575"/>
            <a:ext cx="719137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 algn="ctr"/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top</a:t>
            </a:r>
          </a:p>
          <a:p>
            <a:pPr algn="ctr"/>
            <a:r>
              <a:rPr lang="zh-CN" altLang="en-US" sz="2800" b="1" dirty="0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</a:t>
            </a:r>
            <a:endParaRPr lang="zh-CN" altLang="zh-CN" sz="2800" b="1" dirty="0">
              <a:solidFill>
                <a:srgbClr val="008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03447" name="Text Box 36"/>
          <p:cNvSpPr txBox="1">
            <a:spLocks noChangeArrowheads="1"/>
          </p:cNvSpPr>
          <p:nvPr/>
        </p:nvSpPr>
        <p:spPr bwMode="auto">
          <a:xfrm>
            <a:off x="6372225" y="3213100"/>
            <a:ext cx="936625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base</a:t>
            </a:r>
          </a:p>
          <a:p>
            <a:pPr algn="ctr"/>
            <a:r>
              <a:rPr lang="zh-CN" altLang="en-US" sz="2800" b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</a:t>
            </a:r>
            <a:endParaRPr lang="zh-CN" altLang="zh-CN" sz="2800" b="1">
              <a:solidFill>
                <a:srgbClr val="008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03448" name="TextBox 6"/>
          <p:cNvSpPr txBox="1">
            <a:spLocks noChangeArrowheads="1"/>
          </p:cNvSpPr>
          <p:nvPr/>
        </p:nvSpPr>
        <p:spPr bwMode="auto">
          <a:xfrm>
            <a:off x="4356100" y="2540000"/>
            <a:ext cx="3744913" cy="531813"/>
          </a:xfrm>
          <a:prstGeom prst="rect">
            <a:avLst/>
          </a:prstGeom>
          <a:solidFill>
            <a:srgbClr val="CCFFFF"/>
          </a:solidFill>
          <a:ln w="12700">
            <a:solidFill>
              <a:srgbClr val="008000"/>
            </a:solidFill>
            <a:miter lim="800000"/>
            <a:headEnd/>
            <a:tailEnd/>
          </a:ln>
        </p:spPr>
        <p:txBody>
          <a:bodyPr rIns="0">
            <a:spAutoFit/>
          </a:bodyPr>
          <a:lstStyle/>
          <a:p>
            <a:pPr>
              <a:buClr>
                <a:srgbClr val="0080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当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top=base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时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, 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栈空</a:t>
            </a:r>
            <a:endParaRPr lang="zh-CN" altLang="en-US" sz="28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Text Box 38">
            <a:extLst>
              <a:ext uri="{FF2B5EF4-FFF2-40B4-BE49-F238E27FC236}">
                <a16:creationId xmlns:a16="http://schemas.microsoft.com/office/drawing/2014/main" id="{05A8ED78-604E-06F5-6136-C98C92514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953" y="2954009"/>
            <a:ext cx="1008063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333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进 出</a:t>
            </a:r>
          </a:p>
          <a:p>
            <a:pPr algn="ctr"/>
            <a:r>
              <a:rPr lang="zh-CN" altLang="en-US" sz="2400" b="1" dirty="0">
                <a:solidFill>
                  <a:srgbClr val="3333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栈 栈</a:t>
            </a:r>
          </a:p>
          <a:p>
            <a:pPr algn="ctr"/>
            <a:r>
              <a:rPr lang="zh-CN" altLang="en-US" sz="2400" b="1" dirty="0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   </a:t>
            </a:r>
            <a:endParaRPr lang="zh-CN" altLang="zh-CN" sz="2400" b="1" dirty="0">
              <a:solidFill>
                <a:srgbClr val="008000"/>
              </a:solidFill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栈</a:t>
            </a:r>
            <a:endParaRPr lang="en-US" altLang="zh-CN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bIns="288000" anchor="b"/>
          <a:lstStyle/>
          <a:p>
            <a:pPr marL="238125" eaLnBrk="1" hangingPunct="1">
              <a:lnSpc>
                <a:spcPct val="105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b="0">
                <a:solidFill>
                  <a:srgbClr val="3333FF"/>
                </a:solidFill>
              </a:rPr>
              <a:t> </a:t>
            </a:r>
          </a:p>
        </p:txBody>
      </p:sp>
      <p:sp>
        <p:nvSpPr>
          <p:cNvPr id="10445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94CFF4C-8BE0-42D0-8639-33FB883AF76E}" type="slidenum">
              <a:rPr lang="zh-CN" altLang="en-US" smtClean="0">
                <a:ea typeface="宋体" charset="-122"/>
              </a:rPr>
              <a:pPr/>
              <a:t>64</a:t>
            </a:fld>
            <a:endParaRPr lang="en-US" altLang="zh-CN">
              <a:ea typeface="宋体" charset="-122"/>
            </a:endParaRPr>
          </a:p>
        </p:txBody>
      </p:sp>
      <p:sp>
        <p:nvSpPr>
          <p:cNvPr id="250887" name="Text Box 7"/>
          <p:cNvSpPr txBox="1">
            <a:spLocks noChangeArrowheads="1"/>
          </p:cNvSpPr>
          <p:nvPr/>
        </p:nvSpPr>
        <p:spPr bwMode="auto">
          <a:xfrm>
            <a:off x="2771775" y="2725738"/>
            <a:ext cx="576263" cy="48736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latin typeface="Times New Roman" pitchFamily="18" charset="0"/>
              </a:rPr>
              <a:t>a</a:t>
            </a:r>
            <a:r>
              <a:rPr lang="en-US" altLang="zh-CN" sz="3200" b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50888" name="Text Box 8"/>
          <p:cNvSpPr txBox="1">
            <a:spLocks noChangeArrowheads="1"/>
          </p:cNvSpPr>
          <p:nvPr/>
        </p:nvSpPr>
        <p:spPr bwMode="auto">
          <a:xfrm>
            <a:off x="3563938" y="2725738"/>
            <a:ext cx="576262" cy="48736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latin typeface="Times New Roman" pitchFamily="18" charset="0"/>
              </a:rPr>
              <a:t>a</a:t>
            </a:r>
            <a:r>
              <a:rPr lang="en-US" altLang="zh-CN" sz="3200" b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250889" name="Text Box 9"/>
          <p:cNvSpPr txBox="1">
            <a:spLocks noChangeArrowheads="1"/>
          </p:cNvSpPr>
          <p:nvPr/>
        </p:nvSpPr>
        <p:spPr bwMode="auto">
          <a:xfrm>
            <a:off x="4356100" y="2725738"/>
            <a:ext cx="576263" cy="48736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latin typeface="Times New Roman" pitchFamily="18" charset="0"/>
              </a:rPr>
              <a:t>a</a:t>
            </a:r>
            <a:r>
              <a:rPr lang="en-US" altLang="zh-CN" sz="3200" b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250890" name="Text Box 10"/>
          <p:cNvSpPr txBox="1">
            <a:spLocks noChangeArrowheads="1"/>
          </p:cNvSpPr>
          <p:nvPr/>
        </p:nvSpPr>
        <p:spPr bwMode="auto">
          <a:xfrm>
            <a:off x="5076825" y="2725738"/>
            <a:ext cx="576263" cy="48736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latin typeface="Times New Roman" pitchFamily="18" charset="0"/>
              </a:rPr>
              <a:t>a</a:t>
            </a:r>
            <a:r>
              <a:rPr lang="en-US" altLang="zh-CN" sz="3200" b="1" baseline="-25000">
                <a:latin typeface="Times New Roman" pitchFamily="18" charset="0"/>
              </a:rPr>
              <a:t>4</a:t>
            </a:r>
          </a:p>
        </p:txBody>
      </p:sp>
      <p:sp>
        <p:nvSpPr>
          <p:cNvPr id="250892" name="Text Box 12"/>
          <p:cNvSpPr txBox="1">
            <a:spLocks noChangeArrowheads="1"/>
          </p:cNvSpPr>
          <p:nvPr/>
        </p:nvSpPr>
        <p:spPr bwMode="auto">
          <a:xfrm>
            <a:off x="6804025" y="2725738"/>
            <a:ext cx="576263" cy="48736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latin typeface="Times New Roman" pitchFamily="18" charset="0"/>
              </a:rPr>
              <a:t>a</a:t>
            </a:r>
            <a:r>
              <a:rPr lang="en-US" altLang="zh-CN" sz="3200" b="1" baseline="-25000">
                <a:latin typeface="Times New Roman" pitchFamily="18" charset="0"/>
              </a:rPr>
              <a:t>n</a:t>
            </a:r>
          </a:p>
        </p:txBody>
      </p:sp>
      <p:sp>
        <p:nvSpPr>
          <p:cNvPr id="250893" name="Line 13"/>
          <p:cNvSpPr>
            <a:spLocks noChangeShapeType="1"/>
          </p:cNvSpPr>
          <p:nvPr/>
        </p:nvSpPr>
        <p:spPr bwMode="auto">
          <a:xfrm>
            <a:off x="5856288" y="3046413"/>
            <a:ext cx="71913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0952" name="Group 72"/>
          <p:cNvGraphicFramePr>
            <a:graphicFrameLocks noGrp="1"/>
          </p:cNvGraphicFramePr>
          <p:nvPr/>
        </p:nvGraphicFramePr>
        <p:xfrm>
          <a:off x="2554288" y="3500438"/>
          <a:ext cx="4968875" cy="649288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7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9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475" name="AutoShape 73"/>
          <p:cNvSpPr>
            <a:spLocks/>
          </p:cNvSpPr>
          <p:nvPr/>
        </p:nvSpPr>
        <p:spPr bwMode="auto">
          <a:xfrm>
            <a:off x="1495425" y="4437063"/>
            <a:ext cx="576263" cy="863600"/>
          </a:xfrm>
          <a:prstGeom prst="borderCallout1">
            <a:avLst>
              <a:gd name="adj1" fmla="val 13236"/>
              <a:gd name="adj2" fmla="val 113222"/>
              <a:gd name="adj3" fmla="val -49634"/>
              <a:gd name="adj4" fmla="val 206889"/>
            </a:avLst>
          </a:prstGeom>
          <a:solidFill>
            <a:srgbClr val="008080"/>
          </a:solidFill>
          <a:ln w="12700" algn="ctr">
            <a:solidFill>
              <a:schemeClr val="tx1"/>
            </a:solidFill>
            <a:miter lim="800000"/>
            <a:headEnd type="arrow" w="sm" len="lg"/>
            <a:tailEnd/>
          </a:ln>
        </p:spPr>
        <p:txBody>
          <a:bodyPr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栈底</a:t>
            </a:r>
            <a:endParaRPr lang="en-US" altLang="zh-CN" sz="2400" b="1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0954" name="Text Box 74"/>
          <p:cNvSpPr txBox="1">
            <a:spLocks noChangeArrowheads="1"/>
          </p:cNvSpPr>
          <p:nvPr/>
        </p:nvSpPr>
        <p:spPr bwMode="auto">
          <a:xfrm>
            <a:off x="2698750" y="3644900"/>
            <a:ext cx="576263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latin typeface="Times New Roman" pitchFamily="18" charset="0"/>
              </a:rPr>
              <a:t>a</a:t>
            </a:r>
            <a:r>
              <a:rPr lang="en-US" altLang="zh-CN" sz="3200" b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50955" name="Text Box 75"/>
          <p:cNvSpPr txBox="1">
            <a:spLocks noChangeArrowheads="1"/>
          </p:cNvSpPr>
          <p:nvPr/>
        </p:nvSpPr>
        <p:spPr bwMode="auto">
          <a:xfrm>
            <a:off x="3562350" y="3662363"/>
            <a:ext cx="576263" cy="48736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latin typeface="Times New Roman" pitchFamily="18" charset="0"/>
              </a:rPr>
              <a:t>a</a:t>
            </a:r>
            <a:r>
              <a:rPr lang="en-US" altLang="zh-CN" sz="3200" b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250956" name="Text Box 76"/>
          <p:cNvSpPr txBox="1">
            <a:spLocks noChangeArrowheads="1"/>
          </p:cNvSpPr>
          <p:nvPr/>
        </p:nvSpPr>
        <p:spPr bwMode="auto">
          <a:xfrm>
            <a:off x="2698750" y="4597400"/>
            <a:ext cx="576263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latin typeface="Times New Roman" pitchFamily="18" charset="0"/>
              </a:rPr>
              <a:t>a</a:t>
            </a:r>
            <a:r>
              <a:rPr lang="en-US" altLang="zh-CN" sz="3200" b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250957" name="Text Box 77"/>
          <p:cNvSpPr txBox="1">
            <a:spLocks noChangeArrowheads="1"/>
          </p:cNvSpPr>
          <p:nvPr/>
        </p:nvSpPr>
        <p:spPr bwMode="auto">
          <a:xfrm>
            <a:off x="3563938" y="4597400"/>
            <a:ext cx="576262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latin typeface="Times New Roman" pitchFamily="18" charset="0"/>
              </a:rPr>
              <a:t>a</a:t>
            </a:r>
            <a:r>
              <a:rPr lang="en-US" altLang="zh-CN" sz="3200" b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250958" name="Text Box 78"/>
          <p:cNvSpPr txBox="1">
            <a:spLocks noChangeArrowheads="1"/>
          </p:cNvSpPr>
          <p:nvPr/>
        </p:nvSpPr>
        <p:spPr bwMode="auto">
          <a:xfrm>
            <a:off x="4356100" y="4597400"/>
            <a:ext cx="576263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latin typeface="Times New Roman" pitchFamily="18" charset="0"/>
              </a:rPr>
              <a:t>a</a:t>
            </a:r>
            <a:r>
              <a:rPr lang="en-US" altLang="zh-CN" sz="3200" b="1" baseline="-25000">
                <a:latin typeface="Times New Roman" pitchFamily="18" charset="0"/>
              </a:rPr>
              <a:t>n</a:t>
            </a:r>
          </a:p>
        </p:txBody>
      </p:sp>
      <p:sp>
        <p:nvSpPr>
          <p:cNvPr id="250959" name="Text Box 79"/>
          <p:cNvSpPr txBox="1">
            <a:spLocks noChangeArrowheads="1"/>
          </p:cNvSpPr>
          <p:nvPr/>
        </p:nvSpPr>
        <p:spPr bwMode="auto">
          <a:xfrm>
            <a:off x="6011863" y="4597400"/>
            <a:ext cx="576262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latin typeface="Times New Roman" pitchFamily="18" charset="0"/>
              </a:rPr>
              <a:t>a</a:t>
            </a:r>
            <a:r>
              <a:rPr lang="en-US" altLang="zh-CN" sz="3200" b="1" baseline="-25000">
                <a:latin typeface="Times New Roman" pitchFamily="18" charset="0"/>
              </a:rPr>
              <a:t>4</a:t>
            </a:r>
          </a:p>
        </p:txBody>
      </p:sp>
      <p:sp>
        <p:nvSpPr>
          <p:cNvPr id="250960" name="Text Box 80"/>
          <p:cNvSpPr txBox="1">
            <a:spLocks noChangeArrowheads="1"/>
          </p:cNvSpPr>
          <p:nvPr/>
        </p:nvSpPr>
        <p:spPr bwMode="auto">
          <a:xfrm>
            <a:off x="6804025" y="4597400"/>
            <a:ext cx="576263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latin typeface="Times New Roman" pitchFamily="18" charset="0"/>
              </a:rPr>
              <a:t>a</a:t>
            </a:r>
            <a:r>
              <a:rPr lang="en-US" altLang="zh-CN" sz="3200" b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50961" name="Line 81"/>
          <p:cNvSpPr>
            <a:spLocks noChangeShapeType="1"/>
          </p:cNvSpPr>
          <p:nvPr/>
        </p:nvSpPr>
        <p:spPr bwMode="auto">
          <a:xfrm>
            <a:off x="5076825" y="4916488"/>
            <a:ext cx="719138" cy="0"/>
          </a:xfrm>
          <a:prstGeom prst="line">
            <a:avLst/>
          </a:prstGeom>
          <a:noFill/>
          <a:ln w="38100">
            <a:solidFill>
              <a:srgbClr val="FF6600"/>
            </a:solidFill>
            <a:prstDash val="dash"/>
            <a:round/>
            <a:headEnd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0962" name="Text Box 82"/>
          <p:cNvSpPr txBox="1">
            <a:spLocks noChangeArrowheads="1"/>
          </p:cNvSpPr>
          <p:nvPr/>
        </p:nvSpPr>
        <p:spPr bwMode="auto">
          <a:xfrm>
            <a:off x="3562350" y="3659188"/>
            <a:ext cx="576263" cy="48736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latin typeface="Times New Roman" pitchFamily="18" charset="0"/>
              </a:rPr>
              <a:t>a</a:t>
            </a:r>
            <a:r>
              <a:rPr lang="en-US" altLang="zh-CN" sz="3200" b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250963" name="Text Box 83"/>
          <p:cNvSpPr txBox="1">
            <a:spLocks noChangeArrowheads="1"/>
          </p:cNvSpPr>
          <p:nvPr/>
        </p:nvSpPr>
        <p:spPr bwMode="auto">
          <a:xfrm>
            <a:off x="3563938" y="3662363"/>
            <a:ext cx="576262" cy="48736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latin typeface="Times New Roman" pitchFamily="18" charset="0"/>
              </a:rPr>
              <a:t>a</a:t>
            </a:r>
            <a:r>
              <a:rPr lang="en-US" altLang="zh-CN" sz="3200" b="1" baseline="-25000">
                <a:latin typeface="Times New Roman" pitchFamily="18" charset="0"/>
              </a:rPr>
              <a:t>4</a:t>
            </a:r>
          </a:p>
        </p:txBody>
      </p:sp>
      <p:sp>
        <p:nvSpPr>
          <p:cNvPr id="250964" name="Line 84"/>
          <p:cNvSpPr>
            <a:spLocks noChangeShapeType="1"/>
          </p:cNvSpPr>
          <p:nvPr/>
        </p:nvSpPr>
        <p:spPr bwMode="auto">
          <a:xfrm>
            <a:off x="4271963" y="3933825"/>
            <a:ext cx="719137" cy="0"/>
          </a:xfrm>
          <a:prstGeom prst="line">
            <a:avLst/>
          </a:prstGeom>
          <a:noFill/>
          <a:ln w="38100">
            <a:solidFill>
              <a:srgbClr val="800000"/>
            </a:solidFill>
            <a:prstDash val="dash"/>
            <a:round/>
            <a:headEnd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0965" name="Text Box 85"/>
          <p:cNvSpPr txBox="1">
            <a:spLocks noChangeArrowheads="1"/>
          </p:cNvSpPr>
          <p:nvPr/>
        </p:nvSpPr>
        <p:spPr bwMode="auto">
          <a:xfrm>
            <a:off x="5219700" y="3644900"/>
            <a:ext cx="576263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latin typeface="Times New Roman" pitchFamily="18" charset="0"/>
              </a:rPr>
              <a:t>a</a:t>
            </a:r>
            <a:r>
              <a:rPr lang="en-US" altLang="zh-CN" sz="3200" b="1" baseline="-25000">
                <a:latin typeface="Times New Roman" pitchFamily="18" charset="0"/>
              </a:rPr>
              <a:t>n</a:t>
            </a:r>
          </a:p>
        </p:txBody>
      </p:sp>
      <p:sp>
        <p:nvSpPr>
          <p:cNvPr id="104488" name="Rectangle 86"/>
          <p:cNvSpPr>
            <a:spLocks noChangeArrowheads="1"/>
          </p:cNvSpPr>
          <p:nvPr/>
        </p:nvSpPr>
        <p:spPr bwMode="auto">
          <a:xfrm>
            <a:off x="1114425" y="1916113"/>
            <a:ext cx="720725" cy="1225550"/>
          </a:xfrm>
          <a:prstGeom prst="rect">
            <a:avLst/>
          </a:prstGeom>
          <a:noFill/>
          <a:ln w="6350" algn="ctr">
            <a:solidFill>
              <a:schemeClr val="tx1"/>
            </a:solidFill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进出栈例</a:t>
            </a:r>
          </a:p>
          <a:p>
            <a:pPr algn="ctr"/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———</a:t>
            </a:r>
          </a:p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▲</a:t>
            </a:r>
            <a:r>
              <a:rPr lang="zh-CN" altLang="en-US" sz="16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栈顶</a:t>
            </a:r>
            <a:endParaRPr lang="en-US" altLang="zh-CN" sz="16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0967" name="Text Box 87"/>
          <p:cNvSpPr txBox="1">
            <a:spLocks noChangeArrowheads="1"/>
          </p:cNvSpPr>
          <p:nvPr/>
        </p:nvSpPr>
        <p:spPr bwMode="auto">
          <a:xfrm>
            <a:off x="2771775" y="4149725"/>
            <a:ext cx="3587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  <a:latin typeface="Times New Roman" pitchFamily="18" charset="0"/>
              </a:rPr>
              <a:t>▲</a:t>
            </a:r>
          </a:p>
        </p:txBody>
      </p:sp>
      <p:sp>
        <p:nvSpPr>
          <p:cNvPr id="250968" name="Text Box 88"/>
          <p:cNvSpPr txBox="1">
            <a:spLocks noChangeArrowheads="1"/>
          </p:cNvSpPr>
          <p:nvPr/>
        </p:nvSpPr>
        <p:spPr bwMode="auto">
          <a:xfrm>
            <a:off x="3636963" y="4149725"/>
            <a:ext cx="3587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  <a:latin typeface="Times New Roman" pitchFamily="18" charset="0"/>
              </a:rPr>
              <a:t>▲</a:t>
            </a:r>
          </a:p>
        </p:txBody>
      </p:sp>
      <p:sp>
        <p:nvSpPr>
          <p:cNvPr id="250969" name="Text Box 89"/>
          <p:cNvSpPr txBox="1">
            <a:spLocks noChangeArrowheads="1"/>
          </p:cNvSpPr>
          <p:nvPr/>
        </p:nvSpPr>
        <p:spPr bwMode="auto">
          <a:xfrm>
            <a:off x="4427538" y="4149725"/>
            <a:ext cx="3587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  <a:latin typeface="Times New Roman" pitchFamily="18" charset="0"/>
              </a:rPr>
              <a:t>▲</a:t>
            </a:r>
          </a:p>
        </p:txBody>
      </p:sp>
      <p:sp>
        <p:nvSpPr>
          <p:cNvPr id="250970" name="Text Box 90"/>
          <p:cNvSpPr txBox="1">
            <a:spLocks noChangeArrowheads="1"/>
          </p:cNvSpPr>
          <p:nvPr/>
        </p:nvSpPr>
        <p:spPr bwMode="auto">
          <a:xfrm>
            <a:off x="5292725" y="4149725"/>
            <a:ext cx="3587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  <a:latin typeface="Times New Roman" pitchFamily="18" charset="0"/>
              </a:rPr>
              <a:t>▲</a:t>
            </a:r>
          </a:p>
        </p:txBody>
      </p:sp>
      <p:sp>
        <p:nvSpPr>
          <p:cNvPr id="250975" name="Text Box 95"/>
          <p:cNvSpPr txBox="1">
            <a:spLocks noChangeArrowheads="1"/>
          </p:cNvSpPr>
          <p:nvPr/>
        </p:nvSpPr>
        <p:spPr bwMode="auto">
          <a:xfrm>
            <a:off x="6084888" y="4149725"/>
            <a:ext cx="3587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  <a:latin typeface="Times New Roman" pitchFamily="18" charset="0"/>
              </a:rPr>
              <a:t>▲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2508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5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1000"/>
                                        <p:tgtEl>
                                          <p:spTgt spid="2509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5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1000"/>
                                        <p:tgtEl>
                                          <p:spTgt spid="2508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5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1000"/>
                                        <p:tgtEl>
                                          <p:spTgt spid="2509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5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9" dur="1000"/>
                                        <p:tgtEl>
                                          <p:spTgt spid="2509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25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1000"/>
                                        <p:tgtEl>
                                          <p:spTgt spid="2509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5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000"/>
                                        <p:tgtEl>
                                          <p:spTgt spid="2508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25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xit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1000"/>
                                        <p:tgtEl>
                                          <p:spTgt spid="2509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25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2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3" dur="1000"/>
                                        <p:tgtEl>
                                          <p:spTgt spid="2509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2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1000"/>
                                        <p:tgtEl>
                                          <p:spTgt spid="25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xit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1000"/>
                                        <p:tgtEl>
                                          <p:spTgt spid="2509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250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1000"/>
                                        <p:tgtEl>
                                          <p:spTgt spid="2508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25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xit" presetSubtype="8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" dur="500"/>
                                        <p:tgtEl>
                                          <p:spTgt spid="2509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8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5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6" dur="500"/>
                                        <p:tgtEl>
                                          <p:spTgt spid="2508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5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13" presetID="22" presetClass="exit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4" dur="500"/>
                                        <p:tgtEl>
                                          <p:spTgt spid="2509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5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0"/>
                            </p:stCondLst>
                            <p:childTnLst>
                              <p:par>
                                <p:cTn id="121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2" dur="500"/>
                                        <p:tgtEl>
                                          <p:spTgt spid="2508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5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000"/>
                            </p:stCondLst>
                            <p:childTnLst>
                              <p:par>
                                <p:cTn id="129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0" dur="500"/>
                                        <p:tgtEl>
                                          <p:spTgt spid="2509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5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9" dur="1000"/>
                                        <p:tgtEl>
                                          <p:spTgt spid="250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1000"/>
                                        <p:tgtEl>
                                          <p:spTgt spid="25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000"/>
                            </p:stCondLst>
                            <p:childTnLst>
                              <p:par>
                                <p:cTn id="146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7" dur="1000"/>
                                        <p:tgtEl>
                                          <p:spTgt spid="2509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1000"/>
                                        <p:tgtEl>
                                          <p:spTgt spid="250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00"/>
                            </p:stCondLst>
                            <p:childTnLst>
                              <p:par>
                                <p:cTn id="154" presetID="2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5" dur="500"/>
                                        <p:tgtEl>
                                          <p:spTgt spid="2509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500"/>
                            </p:stCondLst>
                            <p:childTnLst>
                              <p:par>
                                <p:cTn id="158" presetID="22" presetClass="entr" presetSubtype="2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25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0"/>
                            </p:stCondLst>
                            <p:childTnLst>
                              <p:par>
                                <p:cTn id="162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3" dur="500"/>
                                        <p:tgtEl>
                                          <p:spTgt spid="2509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5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50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6000"/>
                            </p:stCondLst>
                            <p:childTnLst>
                              <p:par>
                                <p:cTn id="170" presetID="2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1" dur="500"/>
                                        <p:tgtEl>
                                          <p:spTgt spid="2509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6500"/>
                            </p:stCondLst>
                            <p:childTnLst>
                              <p:par>
                                <p:cTn id="174" presetID="22" presetClass="entr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6" dur="500"/>
                                        <p:tgtEl>
                                          <p:spTgt spid="25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7000"/>
                            </p:stCondLst>
                            <p:childTnLst>
                              <p:par>
                                <p:cTn id="178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9" dur="500"/>
                                        <p:tgtEl>
                                          <p:spTgt spid="2509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7500"/>
                            </p:stCondLst>
                            <p:childTnLst>
                              <p:par>
                                <p:cTn id="182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3" dur="500"/>
                                        <p:tgtEl>
                                          <p:spTgt spid="2509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8000"/>
                            </p:stCondLst>
                            <p:childTnLst>
                              <p:par>
                                <p:cTn id="1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5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8500"/>
                            </p:stCondLst>
                            <p:childTnLst>
                              <p:par>
                                <p:cTn id="190" presetID="2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1" dur="500"/>
                                        <p:tgtEl>
                                          <p:spTgt spid="2509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9000"/>
                            </p:stCondLst>
                            <p:childTnLst>
                              <p:par>
                                <p:cTn id="194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6" dur="500"/>
                                        <p:tgtEl>
                                          <p:spTgt spid="25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9500"/>
                            </p:stCondLst>
                            <p:childTnLst>
                              <p:par>
                                <p:cTn id="198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9" dur="500"/>
                                        <p:tgtEl>
                                          <p:spTgt spid="2509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250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7" grpId="0"/>
      <p:bldP spid="250888" grpId="0"/>
      <p:bldP spid="250889" grpId="0"/>
      <p:bldP spid="250892" grpId="0"/>
      <p:bldP spid="250893" grpId="0" animBg="1"/>
      <p:bldP spid="250954" grpId="0"/>
      <p:bldP spid="250954" grpId="1"/>
      <p:bldP spid="250955" grpId="0"/>
      <p:bldP spid="250955" grpId="1"/>
      <p:bldP spid="250956" grpId="0"/>
      <p:bldP spid="250957" grpId="0"/>
      <p:bldP spid="250958" grpId="0"/>
      <p:bldP spid="250959" grpId="0"/>
      <p:bldP spid="250960" grpId="0"/>
      <p:bldP spid="250961" grpId="0" animBg="1"/>
      <p:bldP spid="250962" grpId="0"/>
      <p:bldP spid="250962" grpId="1"/>
      <p:bldP spid="250962" grpId="2"/>
      <p:bldP spid="250963" grpId="0"/>
      <p:bldP spid="250963" grpId="1"/>
      <p:bldP spid="250964" grpId="0" animBg="1"/>
      <p:bldP spid="250964" grpId="1" animBg="1"/>
      <p:bldP spid="250965" grpId="0"/>
      <p:bldP spid="250965" grpId="1"/>
      <p:bldP spid="250967" grpId="0"/>
      <p:bldP spid="250967" grpId="1"/>
      <p:bldP spid="250968" grpId="0"/>
      <p:bldP spid="250968" grpId="1"/>
      <p:bldP spid="250968" grpId="2"/>
      <p:bldP spid="250968" grpId="3"/>
      <p:bldP spid="250968" grpId="4"/>
      <p:bldP spid="250968" grpId="5"/>
      <p:bldP spid="250968" grpId="6"/>
      <p:bldP spid="250969" grpId="0"/>
      <p:bldP spid="250969" grpId="1"/>
      <p:bldP spid="250969" grpId="2"/>
      <p:bldP spid="250969" grpId="3"/>
      <p:bldP spid="250969" grpId="4"/>
      <p:bldP spid="250969" grpId="5"/>
      <p:bldP spid="250969" grpId="6"/>
      <p:bldP spid="250969" grpId="7"/>
      <p:bldP spid="250970" grpId="0"/>
      <p:bldP spid="250970" grpId="1"/>
      <p:bldP spid="250970" grpId="2"/>
      <p:bldP spid="250970" grpId="3"/>
      <p:bldP spid="250975" grpId="0"/>
      <p:bldP spid="250975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dirty="0"/>
              <a:t>栈</a:t>
            </a:r>
            <a:endParaRPr lang="en-US" altLang="zh-CN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bIns="288000"/>
          <a:lstStyle/>
          <a:p>
            <a:pPr marL="450850" indent="-45085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</a:rPr>
              <a:t>例</a:t>
            </a:r>
            <a:r>
              <a:rPr lang="en-US" altLang="zh-CN" dirty="0">
                <a:solidFill>
                  <a:srgbClr val="008000"/>
                </a:solidFill>
              </a:rPr>
              <a:t>2-6</a:t>
            </a:r>
            <a:r>
              <a:rPr lang="zh-CN" altLang="en-US" dirty="0"/>
              <a:t>  一个栈的输入序列为</a:t>
            </a:r>
            <a:r>
              <a:rPr lang="en-US" altLang="zh-CN" dirty="0"/>
              <a:t>a</a:t>
            </a:r>
            <a:r>
              <a:rPr lang="en-US" altLang="zh-CN" sz="3200" baseline="-25000" dirty="0"/>
              <a:t>1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altLang="zh-CN" sz="3200" baseline="-25000" dirty="0"/>
              <a:t>2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altLang="zh-CN" sz="3200" baseline="-25000" dirty="0"/>
              <a:t>3</a:t>
            </a:r>
            <a:r>
              <a:rPr lang="zh-CN" altLang="en-US" dirty="0"/>
              <a:t>  </a:t>
            </a:r>
            <a:r>
              <a:rPr lang="en-US" altLang="zh-CN" dirty="0"/>
              <a:t>a</a:t>
            </a:r>
            <a:r>
              <a:rPr lang="en-US" altLang="zh-CN" sz="3200" baseline="-25000" dirty="0"/>
              <a:t>4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altLang="zh-CN" sz="3200" baseline="-25000" dirty="0"/>
              <a:t>5 </a:t>
            </a:r>
            <a:r>
              <a:rPr lang="zh-CN" altLang="en-US" dirty="0"/>
              <a:t>，则栈的输出序列不可能是</a:t>
            </a:r>
            <a:r>
              <a:rPr lang="en-US" altLang="zh-CN" dirty="0"/>
              <a:t>(   </a:t>
            </a:r>
            <a:r>
              <a:rPr lang="zh-CN" altLang="en-US" dirty="0"/>
              <a:t> 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 marL="450850" indent="-45085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dirty="0"/>
              <a:t>	(A)  a</a:t>
            </a:r>
            <a:r>
              <a:rPr lang="en-US" altLang="zh-CN" sz="3200" baseline="-25000" dirty="0"/>
              <a:t>2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altLang="zh-CN" sz="3200" baseline="-25000" dirty="0"/>
              <a:t>3</a:t>
            </a:r>
            <a:r>
              <a:rPr lang="zh-CN" altLang="en-US" dirty="0"/>
              <a:t>  </a:t>
            </a:r>
            <a:r>
              <a:rPr lang="en-US" altLang="zh-CN" dirty="0"/>
              <a:t>a</a:t>
            </a:r>
            <a:r>
              <a:rPr lang="en-US" altLang="zh-CN" sz="3200" baseline="-25000" dirty="0"/>
              <a:t>4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altLang="zh-CN" sz="3200" baseline="-25000" dirty="0"/>
              <a:t>1</a:t>
            </a:r>
            <a:r>
              <a:rPr lang="en-US" altLang="zh-CN" dirty="0"/>
              <a:t>  a</a:t>
            </a:r>
            <a:r>
              <a:rPr lang="en-US" altLang="zh-CN" sz="3200" baseline="-25000" dirty="0"/>
              <a:t>5 </a:t>
            </a:r>
            <a:endParaRPr lang="zh-CN" altLang="en-US" dirty="0"/>
          </a:p>
          <a:p>
            <a:pPr marL="450850" indent="-45085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dirty="0"/>
              <a:t>	(B)  a</a:t>
            </a:r>
            <a:r>
              <a:rPr lang="en-US" altLang="zh-CN" sz="3200" baseline="-25000" dirty="0"/>
              <a:t>2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altLang="zh-CN" sz="3200" baseline="-25000" dirty="0"/>
              <a:t>3</a:t>
            </a:r>
            <a:r>
              <a:rPr lang="zh-CN" altLang="en-US" dirty="0"/>
              <a:t>  </a:t>
            </a:r>
            <a:r>
              <a:rPr lang="en-US" altLang="zh-CN" dirty="0"/>
              <a:t>a</a:t>
            </a:r>
            <a:r>
              <a:rPr lang="en-US" altLang="zh-CN" sz="3200" baseline="-25000" dirty="0"/>
              <a:t>1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altLang="zh-CN" sz="3200" baseline="-25000" dirty="0"/>
              <a:t>4</a:t>
            </a:r>
            <a:r>
              <a:rPr lang="en-US" altLang="zh-CN" dirty="0"/>
              <a:t>  a</a:t>
            </a:r>
            <a:r>
              <a:rPr lang="en-US" altLang="zh-CN" sz="3200" baseline="-25000" dirty="0"/>
              <a:t>5 </a:t>
            </a:r>
            <a:endParaRPr lang="zh-CN" altLang="en-US" dirty="0"/>
          </a:p>
          <a:p>
            <a:pPr marL="450850" indent="-45085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dirty="0"/>
              <a:t>	(C)  a</a:t>
            </a:r>
            <a:r>
              <a:rPr lang="en-US" altLang="zh-CN" sz="3200" baseline="-25000" dirty="0"/>
              <a:t>5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altLang="zh-CN" sz="3200" baseline="-25000" dirty="0"/>
              <a:t>4</a:t>
            </a:r>
            <a:r>
              <a:rPr lang="zh-CN" altLang="en-US" dirty="0"/>
              <a:t>  </a:t>
            </a:r>
            <a:r>
              <a:rPr lang="en-US" altLang="zh-CN" dirty="0"/>
              <a:t>a</a:t>
            </a:r>
            <a:r>
              <a:rPr lang="en-US" altLang="zh-CN" sz="3200" baseline="-25000" dirty="0"/>
              <a:t>1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altLang="zh-CN" sz="3200" baseline="-25000" dirty="0"/>
              <a:t>3</a:t>
            </a:r>
            <a:r>
              <a:rPr lang="en-US" altLang="zh-CN" dirty="0"/>
              <a:t>  a</a:t>
            </a:r>
            <a:r>
              <a:rPr lang="en-US" altLang="zh-CN" sz="3200" baseline="-25000" dirty="0"/>
              <a:t>2 </a:t>
            </a:r>
            <a:endParaRPr lang="zh-CN" altLang="en-US" dirty="0"/>
          </a:p>
          <a:p>
            <a:pPr marL="450850" indent="-45085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dirty="0"/>
              <a:t>	(D)  a</a:t>
            </a:r>
            <a:r>
              <a:rPr lang="en-US" altLang="zh-CN" sz="3200" baseline="-25000" dirty="0"/>
              <a:t>1</a:t>
            </a:r>
            <a:r>
              <a:rPr lang="en-US" altLang="zh-CN" dirty="0"/>
              <a:t>  a</a:t>
            </a:r>
            <a:r>
              <a:rPr lang="en-US" altLang="zh-CN" sz="3200" baseline="-25000" dirty="0"/>
              <a:t>5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altLang="zh-CN" sz="3200" baseline="-25000" dirty="0"/>
              <a:t>4</a:t>
            </a:r>
            <a:r>
              <a:rPr lang="zh-CN" altLang="en-US" dirty="0"/>
              <a:t>  </a:t>
            </a:r>
            <a:r>
              <a:rPr lang="en-US" altLang="zh-CN" dirty="0"/>
              <a:t>a</a:t>
            </a:r>
            <a:r>
              <a:rPr lang="en-US" altLang="zh-CN" sz="3200" baseline="-25000" dirty="0"/>
              <a:t>3</a:t>
            </a:r>
            <a:r>
              <a:rPr lang="en-US" altLang="zh-CN" dirty="0"/>
              <a:t>  a</a:t>
            </a:r>
            <a:r>
              <a:rPr lang="en-US" altLang="zh-CN" sz="3200" baseline="-25000" dirty="0"/>
              <a:t>2 </a:t>
            </a:r>
            <a:endParaRPr lang="zh-CN" altLang="en-US" dirty="0"/>
          </a:p>
        </p:txBody>
      </p:sp>
      <p:sp>
        <p:nvSpPr>
          <p:cNvPr id="10547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E46ECBF-EBAF-482F-A304-C02555BC2E9D}" type="slidenum">
              <a:rPr lang="zh-CN" altLang="en-US" smtClean="0">
                <a:ea typeface="宋体" charset="-122"/>
              </a:rPr>
              <a:pPr/>
              <a:t>65</a:t>
            </a:fld>
            <a:endParaRPr lang="en-US" altLang="zh-CN">
              <a:ea typeface="宋体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71750" y="4570413"/>
            <a:ext cx="1285875" cy="1587"/>
          </a:xfrm>
          <a:prstGeom prst="line">
            <a:avLst/>
          </a:prstGeom>
          <a:ln w="76200">
            <a:solidFill>
              <a:srgbClr val="CC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FD4742F-7CE3-ACF1-FEC2-C9644B76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2B6B-AA1D-4887-8599-80B6176056D5}" type="slidenum">
              <a:rPr lang="zh-CN" altLang="en-US" smtClean="0"/>
              <a:pPr/>
              <a:t>66</a:t>
            </a:fld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5EDC1A-2F95-AA18-2185-351D246D1390}"/>
              </a:ext>
            </a:extLst>
          </p:cNvPr>
          <p:cNvSpPr txBox="1"/>
          <p:nvPr/>
        </p:nvSpPr>
        <p:spPr>
          <a:xfrm>
            <a:off x="827584" y="1546813"/>
            <a:ext cx="7530604" cy="4897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栈的抽象数据类型定义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ADT Stack{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数据对象：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D ={ </a:t>
            </a:r>
            <a:r>
              <a:rPr lang="en-US" altLang="zh-CN" sz="28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a</a:t>
            </a:r>
            <a:r>
              <a:rPr lang="en-US" altLang="zh-CN" sz="2800" b="1" baseline="-25000" dirty="0" err="1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sz="28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|a</a:t>
            </a:r>
            <a:r>
              <a:rPr lang="en-US" altLang="zh-CN" sz="2800" b="1" baseline="-25000" dirty="0" err="1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sz="28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∈ElemSet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,  </a:t>
            </a:r>
            <a:r>
              <a:rPr lang="en-US" altLang="zh-CN" sz="28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=1,2,…,n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n≥0 }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数据关系：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R ={&lt;a</a:t>
            </a:r>
            <a:r>
              <a:rPr lang="en-US" altLang="zh-CN" sz="2800" b="1" baseline="-25000" dirty="0">
                <a:latin typeface="KaiTi" panose="02010609060101010101" pitchFamily="49" charset="-122"/>
                <a:ea typeface="KaiTi" panose="02010609060101010101" pitchFamily="49" charset="-122"/>
              </a:rPr>
              <a:t>i-1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, a</a:t>
            </a:r>
            <a:r>
              <a:rPr lang="en-US" altLang="zh-CN" sz="2800" b="1" baseline="-25000" dirty="0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&gt;|a</a:t>
            </a:r>
            <a:r>
              <a:rPr lang="en-US" altLang="zh-CN" sz="2800" b="1" baseline="-25000" dirty="0">
                <a:latin typeface="KaiTi" panose="02010609060101010101" pitchFamily="49" charset="-122"/>
                <a:ea typeface="KaiTi" panose="02010609060101010101" pitchFamily="49" charset="-122"/>
              </a:rPr>
              <a:t>i-1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r>
              <a:rPr lang="en-US" altLang="zh-CN" sz="28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a</a:t>
            </a:r>
            <a:r>
              <a:rPr lang="en-US" altLang="zh-CN" sz="2800" b="1" baseline="-25000" dirty="0" err="1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sz="28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∈D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,  </a:t>
            </a:r>
            <a:r>
              <a:rPr lang="en-US" altLang="zh-CN" sz="28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=2,3,…,n }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基本操作：</a:t>
            </a:r>
            <a:endParaRPr lang="en-US" altLang="zh-CN" sz="28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    初始化、进栈、出栈、取栈顶元素等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} ADT Stack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91FD9C-9E08-FD37-B365-2B37510DEE03}"/>
              </a:ext>
            </a:extLst>
          </p:cNvPr>
          <p:cNvSpPr txBox="1">
            <a:spLocks noChangeArrowheads="1"/>
          </p:cNvSpPr>
          <p:nvPr/>
        </p:nvSpPr>
        <p:spPr>
          <a:xfrm>
            <a:off x="1000125" y="274638"/>
            <a:ext cx="7143750" cy="1143000"/>
          </a:xfrm>
          <a:prstGeom prst="rect">
            <a:avLst/>
          </a:prstGeom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fol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folHlink"/>
                </a:solidFill>
                <a:latin typeface="华文新魏" pitchFamily="2" charset="-122"/>
                <a:ea typeface="华文新魏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folHlink"/>
                </a:solidFill>
                <a:latin typeface="华文新魏" pitchFamily="2" charset="-122"/>
                <a:ea typeface="华文新魏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folHlink"/>
                </a:solidFill>
                <a:latin typeface="华文新魏" pitchFamily="2" charset="-122"/>
                <a:ea typeface="华文新魏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folHlink"/>
                </a:solidFill>
                <a:latin typeface="华文新魏" pitchFamily="2" charset="-122"/>
                <a:ea typeface="华文新魏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folHlink"/>
                </a:solidFill>
                <a:latin typeface="华文新魏" pitchFamily="2" charset="-122"/>
                <a:ea typeface="华文新魏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folHlink"/>
                </a:solidFill>
                <a:latin typeface="华文新魏" pitchFamily="2" charset="-122"/>
                <a:ea typeface="华文新魏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folHlink"/>
                </a:solidFill>
                <a:latin typeface="华文新魏" pitchFamily="2" charset="-122"/>
                <a:ea typeface="华文新魏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folHlink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kern="0"/>
              <a:t>栈</a:t>
            </a:r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8986147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顺序栈</a:t>
            </a:r>
            <a:endParaRPr lang="en-US" altLang="zh-CN"/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lIns="180000" tIns="72000" bIns="72000"/>
          <a:lstStyle/>
          <a:p>
            <a:pPr marL="85725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CC0000"/>
                </a:solidFill>
              </a:rPr>
              <a:t>顺序栈</a:t>
            </a:r>
            <a:r>
              <a:rPr lang="zh-CN" altLang="en-US" dirty="0"/>
              <a:t>：用顺序存储结构表示的栈。</a:t>
            </a:r>
          </a:p>
          <a:p>
            <a:pPr marL="85725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dirty="0" err="1">
                <a:solidFill>
                  <a:srgbClr val="3333FF"/>
                </a:solidFill>
              </a:rPr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endParaRPr lang="en-US" altLang="zh-CN" dirty="0"/>
          </a:p>
          <a:p>
            <a:pPr marL="85725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dirty="0"/>
              <a:t>{</a:t>
            </a:r>
            <a:endParaRPr lang="zh-CN" altLang="en-US" dirty="0"/>
          </a:p>
          <a:p>
            <a:pPr marL="85725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dirty="0"/>
              <a:t>	Type *base;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栈底指针</a:t>
            </a:r>
          </a:p>
          <a:p>
            <a:pPr marL="85725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dirty="0"/>
              <a:t>	Type *top;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栈顶指针</a:t>
            </a:r>
          </a:p>
          <a:p>
            <a:pPr marL="85725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stacksize</a:t>
            </a:r>
            <a:r>
              <a:rPr lang="en-US" altLang="zh-CN" dirty="0"/>
              <a:t>;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当前分配的存储容量</a:t>
            </a:r>
          </a:p>
          <a:p>
            <a:pPr marL="85725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dirty="0"/>
              <a:t>} </a:t>
            </a:r>
            <a:r>
              <a:rPr lang="en-US" altLang="zh-CN" dirty="0" err="1"/>
              <a:t>SStack</a:t>
            </a:r>
            <a:r>
              <a:rPr lang="en-US" altLang="zh-CN" dirty="0"/>
              <a:t>;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顺序栈结构类型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10854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AAC701E-DA22-49FB-AB28-6DD152C4C8A4}" type="slidenum">
              <a:rPr lang="zh-CN" altLang="en-US" smtClean="0">
                <a:ea typeface="宋体" charset="-122"/>
              </a:rPr>
              <a:pPr/>
              <a:t>67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顺序栈</a:t>
            </a:r>
            <a:endParaRPr lang="en-US" altLang="zh-CN"/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bIns="108000"/>
          <a:lstStyle/>
          <a:p>
            <a:pPr marL="85725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8000"/>
                </a:solidFill>
              </a:rPr>
              <a:t>(1)</a:t>
            </a:r>
            <a:r>
              <a:rPr lang="en-US" altLang="zh-CN" sz="2400"/>
              <a:t> </a:t>
            </a:r>
            <a:r>
              <a:rPr lang="zh-CN" altLang="en-US" sz="2400"/>
              <a:t>构造一个空栈</a:t>
            </a:r>
            <a:r>
              <a:rPr lang="en-US" altLang="zh-CN" sz="2400"/>
              <a:t>S</a:t>
            </a:r>
            <a:r>
              <a:rPr lang="zh-CN" altLang="en-US" sz="2400"/>
              <a:t>。</a:t>
            </a:r>
          </a:p>
          <a:p>
            <a:pPr marL="85725" eaLnBrk="1" hangingPunct="1">
              <a:buFont typeface="Wingdings" pitchFamily="2" charset="2"/>
              <a:buNone/>
            </a:pPr>
            <a:r>
              <a:rPr lang="en-US" altLang="zh-CN" sz="2400"/>
              <a:t>InitStack(SStack &amp;S)</a:t>
            </a:r>
          </a:p>
          <a:p>
            <a:pPr marL="85725" eaLnBrk="1" hangingPunct="1">
              <a:buFont typeface="Wingdings" pitchFamily="2" charset="2"/>
              <a:buNone/>
            </a:pPr>
            <a:r>
              <a:rPr lang="en-US" altLang="zh-CN" sz="2400"/>
              <a:t>{</a:t>
            </a:r>
          </a:p>
          <a:p>
            <a:pPr marL="85725" eaLnBrk="1" hangingPunct="1">
              <a:buFont typeface="Wingdings" pitchFamily="2" charset="2"/>
              <a:buNone/>
            </a:pPr>
            <a:r>
              <a:rPr lang="en-US" altLang="zh-CN" sz="2400"/>
              <a:t>	S.base=(Type *)  malloc(</a:t>
            </a:r>
            <a:r>
              <a:rPr lang="en-US" altLang="zh-CN" sz="2400">
                <a:solidFill>
                  <a:srgbClr val="C00000"/>
                </a:solidFill>
              </a:rPr>
              <a:t>N</a:t>
            </a:r>
            <a:r>
              <a:rPr lang="en-US" altLang="zh-CN" sz="2400"/>
              <a:t>*sizeof(Type));</a:t>
            </a:r>
          </a:p>
          <a:p>
            <a:pPr marL="85725" eaLnBrk="1" hangingPunct="1">
              <a:buFont typeface="Wingdings" pitchFamily="2" charset="2"/>
              <a:buNone/>
            </a:pPr>
            <a:r>
              <a:rPr lang="en-US" altLang="zh-CN" sz="2400"/>
              <a:t>	S.top=S.base;</a:t>
            </a:r>
            <a:r>
              <a:rPr lang="zh-CN" altLang="en-US" sz="2400"/>
              <a:t>　</a:t>
            </a:r>
            <a:r>
              <a:rPr lang="en-US" altLang="zh-CN" sz="2400">
                <a:solidFill>
                  <a:srgbClr val="008000"/>
                </a:solidFill>
              </a:rPr>
              <a:t>//</a:t>
            </a:r>
            <a:r>
              <a:rPr lang="zh-CN" altLang="en-US" sz="2400">
                <a:solidFill>
                  <a:srgbClr val="008000"/>
                </a:solidFill>
              </a:rPr>
              <a:t>空栈</a:t>
            </a:r>
          </a:p>
          <a:p>
            <a:pPr marL="85725" eaLnBrk="1" hangingPunct="1">
              <a:buFont typeface="Wingdings" pitchFamily="2" charset="2"/>
              <a:buNone/>
            </a:pPr>
            <a:r>
              <a:rPr lang="en-US" altLang="zh-CN" sz="2400"/>
              <a:t>	S.stacktsize=</a:t>
            </a:r>
            <a:r>
              <a:rPr lang="en-US" altLang="zh-CN" sz="2400">
                <a:solidFill>
                  <a:srgbClr val="C00000"/>
                </a:solidFill>
              </a:rPr>
              <a:t>N</a:t>
            </a:r>
            <a:r>
              <a:rPr lang="en-US" altLang="zh-CN" sz="2400"/>
              <a:t>;</a:t>
            </a:r>
            <a:r>
              <a:rPr lang="zh-CN" altLang="en-US" sz="2400"/>
              <a:t>　</a:t>
            </a:r>
            <a:r>
              <a:rPr lang="en-US" altLang="zh-CN" sz="2400">
                <a:solidFill>
                  <a:srgbClr val="008000"/>
                </a:solidFill>
              </a:rPr>
              <a:t>//</a:t>
            </a:r>
            <a:r>
              <a:rPr lang="zh-CN" altLang="en-US" sz="2400">
                <a:solidFill>
                  <a:srgbClr val="008000"/>
                </a:solidFill>
              </a:rPr>
              <a:t>初始存储容量</a:t>
            </a:r>
          </a:p>
          <a:p>
            <a:pPr marL="85725" eaLnBrk="1" hangingPunct="1">
              <a:buFont typeface="Wingdings" pitchFamily="2" charset="2"/>
              <a:buNone/>
            </a:pPr>
            <a:r>
              <a:rPr lang="en-US" altLang="zh-CN" sz="2400"/>
              <a:t>} </a:t>
            </a:r>
            <a:r>
              <a:rPr lang="en-US" altLang="zh-CN" sz="2400">
                <a:solidFill>
                  <a:srgbClr val="008000"/>
                </a:solidFill>
              </a:rPr>
              <a:t>// InitStack</a:t>
            </a:r>
          </a:p>
        </p:txBody>
      </p:sp>
      <p:sp>
        <p:nvSpPr>
          <p:cNvPr id="10957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92611E5-2922-450F-BAD3-4993ABD6F78E}" type="slidenum">
              <a:rPr lang="zh-CN" altLang="en-US" smtClean="0">
                <a:ea typeface="宋体" charset="-122"/>
              </a:rPr>
              <a:pPr/>
              <a:t>68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顺序栈</a:t>
            </a:r>
            <a:endParaRPr lang="en-US" altLang="zh-CN"/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bIns="108000"/>
          <a:lstStyle/>
          <a:p>
            <a:pPr marL="85725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8000"/>
                </a:solidFill>
              </a:rPr>
              <a:t>(2)</a:t>
            </a:r>
            <a:r>
              <a:rPr lang="en-US" altLang="zh-CN" sz="2400" dirty="0"/>
              <a:t> </a:t>
            </a:r>
            <a:r>
              <a:rPr lang="zh-CN" altLang="en-US" sz="2400" dirty="0">
                <a:solidFill>
                  <a:srgbClr val="C00000"/>
                </a:solidFill>
              </a:rPr>
              <a:t>进栈</a:t>
            </a:r>
            <a:r>
              <a:rPr lang="zh-CN" altLang="en-US" sz="2400" dirty="0"/>
              <a:t>：将一个数据元素</a:t>
            </a:r>
            <a:r>
              <a:rPr lang="en-US" altLang="zh-CN" sz="2400" dirty="0"/>
              <a:t>e</a:t>
            </a:r>
            <a:r>
              <a:rPr lang="zh-CN" altLang="en-US" sz="2400" dirty="0"/>
              <a:t>压入栈顶。</a:t>
            </a:r>
          </a:p>
          <a:p>
            <a:pPr marL="85725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/>
              <a:t>Push(</a:t>
            </a:r>
            <a:r>
              <a:rPr lang="en-US" altLang="zh-CN" sz="2400" dirty="0" err="1"/>
              <a:t>SStack</a:t>
            </a:r>
            <a:r>
              <a:rPr lang="en-US" altLang="zh-CN" sz="2400" dirty="0"/>
              <a:t> &amp;S, Type e)</a:t>
            </a:r>
          </a:p>
          <a:p>
            <a:pPr marL="85725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/>
              <a:t>{</a:t>
            </a:r>
            <a:r>
              <a:rPr lang="en-US" altLang="zh-CN" sz="2400" dirty="0">
                <a:solidFill>
                  <a:srgbClr val="3333FF"/>
                </a:solidFill>
              </a:rPr>
              <a:t>	if ( </a:t>
            </a:r>
            <a:r>
              <a:rPr lang="en-US" altLang="zh-CN" sz="2400" dirty="0" err="1">
                <a:solidFill>
                  <a:srgbClr val="3333FF"/>
                </a:solidFill>
              </a:rPr>
              <a:t>S.top-S.base</a:t>
            </a:r>
            <a:r>
              <a:rPr lang="en-US" altLang="zh-CN" sz="2400" dirty="0">
                <a:solidFill>
                  <a:srgbClr val="3333FF"/>
                </a:solidFill>
              </a:rPr>
              <a:t>&gt;=</a:t>
            </a:r>
            <a:r>
              <a:rPr lang="en-US" altLang="zh-CN" sz="2400" dirty="0" err="1">
                <a:solidFill>
                  <a:srgbClr val="3333FF"/>
                </a:solidFill>
              </a:rPr>
              <a:t>S.stacksize</a:t>
            </a:r>
            <a:r>
              <a:rPr lang="en-US" altLang="zh-CN" sz="2400" dirty="0">
                <a:solidFill>
                  <a:srgbClr val="3333FF"/>
                </a:solidFill>
              </a:rPr>
              <a:t> )</a:t>
            </a:r>
          </a:p>
          <a:p>
            <a:pPr marL="85725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FF"/>
                </a:solidFill>
              </a:rPr>
              <a:t>	{	</a:t>
            </a:r>
            <a:r>
              <a:rPr lang="en-US" altLang="zh-CN" sz="2400" dirty="0" err="1">
                <a:solidFill>
                  <a:srgbClr val="3333FF"/>
                </a:solidFill>
              </a:rPr>
              <a:t>S.base</a:t>
            </a:r>
            <a:r>
              <a:rPr lang="en-US" altLang="zh-CN" sz="2400" dirty="0">
                <a:solidFill>
                  <a:srgbClr val="3333FF"/>
                </a:solidFill>
              </a:rPr>
              <a:t>=(Type *) </a:t>
            </a:r>
            <a:r>
              <a:rPr lang="en-US" altLang="zh-CN" sz="2400" dirty="0" err="1">
                <a:solidFill>
                  <a:srgbClr val="3333FF"/>
                </a:solidFill>
              </a:rPr>
              <a:t>realloc</a:t>
            </a:r>
            <a:r>
              <a:rPr lang="en-US" altLang="zh-CN" sz="2400" dirty="0">
                <a:solidFill>
                  <a:srgbClr val="3333FF"/>
                </a:solidFill>
              </a:rPr>
              <a:t>( </a:t>
            </a:r>
            <a:r>
              <a:rPr lang="en-US" altLang="zh-CN" sz="2400" dirty="0" err="1">
                <a:solidFill>
                  <a:srgbClr val="3333FF"/>
                </a:solidFill>
              </a:rPr>
              <a:t>S.base</a:t>
            </a:r>
            <a:r>
              <a:rPr lang="en-US" altLang="zh-CN" sz="2400" dirty="0">
                <a:solidFill>
                  <a:srgbClr val="3333FF"/>
                </a:solidFill>
              </a:rPr>
              <a:t>,</a:t>
            </a:r>
          </a:p>
          <a:p>
            <a:pPr marL="85725" algn="r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FF"/>
                </a:solidFill>
              </a:rPr>
              <a:t>(</a:t>
            </a:r>
            <a:r>
              <a:rPr lang="en-US" altLang="zh-CN" sz="2400" dirty="0" err="1">
                <a:solidFill>
                  <a:srgbClr val="3333FF"/>
                </a:solidFill>
              </a:rPr>
              <a:t>S.stacksize</a:t>
            </a:r>
            <a:r>
              <a:rPr lang="en-US" altLang="zh-CN" sz="2400" dirty="0">
                <a:solidFill>
                  <a:srgbClr val="3333FF"/>
                </a:solidFill>
              </a:rPr>
              <a:t>+</a:t>
            </a:r>
            <a:r>
              <a:rPr lang="zh-CN" altLang="en-US" sz="2400" dirty="0">
                <a:solidFill>
                  <a:srgbClr val="C00000"/>
                </a:solidFill>
              </a:rPr>
              <a:t>△</a:t>
            </a:r>
            <a:r>
              <a:rPr lang="en-US" altLang="zh-CN" sz="2400" dirty="0">
                <a:solidFill>
                  <a:srgbClr val="C00000"/>
                </a:solidFill>
              </a:rPr>
              <a:t>N</a:t>
            </a:r>
            <a:r>
              <a:rPr lang="en-US" altLang="zh-CN" sz="2400" dirty="0">
                <a:solidFill>
                  <a:srgbClr val="3333FF"/>
                </a:solidFill>
              </a:rPr>
              <a:t>)*</a:t>
            </a:r>
            <a:r>
              <a:rPr lang="en-US" altLang="zh-CN" sz="2400" dirty="0" err="1">
                <a:solidFill>
                  <a:srgbClr val="3333FF"/>
                </a:solidFill>
              </a:rPr>
              <a:t>sizeof</a:t>
            </a:r>
            <a:r>
              <a:rPr lang="en-US" altLang="zh-CN" sz="2400" dirty="0">
                <a:solidFill>
                  <a:srgbClr val="3333FF"/>
                </a:solidFill>
              </a:rPr>
              <a:t>(Type) );</a:t>
            </a:r>
          </a:p>
          <a:p>
            <a:pPr marL="85725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FF"/>
                </a:solidFill>
              </a:rPr>
              <a:t>		</a:t>
            </a:r>
            <a:r>
              <a:rPr lang="en-US" altLang="zh-CN" sz="2400" dirty="0" err="1">
                <a:solidFill>
                  <a:srgbClr val="3333FF"/>
                </a:solidFill>
              </a:rPr>
              <a:t>S.top</a:t>
            </a:r>
            <a:r>
              <a:rPr lang="en-US" altLang="zh-CN" sz="2400" dirty="0">
                <a:solidFill>
                  <a:srgbClr val="3333FF"/>
                </a:solidFill>
              </a:rPr>
              <a:t>=</a:t>
            </a:r>
            <a:r>
              <a:rPr lang="en-US" altLang="zh-CN" sz="2400" dirty="0" err="1">
                <a:solidFill>
                  <a:srgbClr val="3333FF"/>
                </a:solidFill>
              </a:rPr>
              <a:t>S.base+S.stacksize</a:t>
            </a:r>
            <a:r>
              <a:rPr lang="en-US" altLang="zh-CN" sz="2400" dirty="0">
                <a:solidFill>
                  <a:srgbClr val="3333FF"/>
                </a:solidFill>
              </a:rPr>
              <a:t>;</a:t>
            </a:r>
          </a:p>
          <a:p>
            <a:pPr marL="85725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FF"/>
                </a:solidFill>
              </a:rPr>
              <a:t>		</a:t>
            </a:r>
            <a:r>
              <a:rPr lang="en-US" altLang="zh-CN" sz="2400" dirty="0" err="1">
                <a:solidFill>
                  <a:srgbClr val="3333FF"/>
                </a:solidFill>
              </a:rPr>
              <a:t>S.stacktsize</a:t>
            </a:r>
            <a:r>
              <a:rPr lang="en-US" altLang="zh-CN" sz="2400" dirty="0">
                <a:solidFill>
                  <a:srgbClr val="3333FF"/>
                </a:solidFill>
              </a:rPr>
              <a:t>+=</a:t>
            </a:r>
            <a:r>
              <a:rPr lang="zh-CN" altLang="en-US" sz="2400" dirty="0">
                <a:solidFill>
                  <a:srgbClr val="3333FF"/>
                </a:solidFill>
              </a:rPr>
              <a:t> </a:t>
            </a:r>
            <a:r>
              <a:rPr lang="zh-CN" altLang="en-US" sz="2400" dirty="0">
                <a:solidFill>
                  <a:srgbClr val="C00000"/>
                </a:solidFill>
              </a:rPr>
              <a:t>△</a:t>
            </a:r>
            <a:r>
              <a:rPr lang="en-US" altLang="zh-CN" sz="2400" dirty="0">
                <a:solidFill>
                  <a:srgbClr val="C00000"/>
                </a:solidFill>
              </a:rPr>
              <a:t>N</a:t>
            </a:r>
            <a:r>
              <a:rPr lang="en-US" altLang="zh-CN" sz="2400" dirty="0">
                <a:solidFill>
                  <a:srgbClr val="3333FF"/>
                </a:solidFill>
              </a:rPr>
              <a:t>;</a:t>
            </a:r>
          </a:p>
          <a:p>
            <a:pPr marL="85725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FF"/>
                </a:solidFill>
              </a:rPr>
              <a:t>	}</a:t>
            </a:r>
          </a:p>
          <a:p>
            <a:pPr marL="85725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/>
              <a:t>	*</a:t>
            </a:r>
            <a:r>
              <a:rPr lang="en-US" altLang="zh-CN" sz="2400" dirty="0" err="1"/>
              <a:t>S.top</a:t>
            </a:r>
            <a:r>
              <a:rPr lang="en-US" altLang="zh-CN" sz="2400" dirty="0"/>
              <a:t>++=e; 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压入数据元素</a:t>
            </a:r>
            <a:r>
              <a:rPr lang="en-US" altLang="zh-CN" sz="2400" dirty="0">
                <a:solidFill>
                  <a:srgbClr val="008000"/>
                </a:solidFill>
              </a:rPr>
              <a:t>e</a:t>
            </a:r>
            <a:r>
              <a:rPr lang="zh-CN" altLang="en-US" sz="2400" dirty="0">
                <a:solidFill>
                  <a:srgbClr val="008000"/>
                </a:solidFill>
              </a:rPr>
              <a:t>，</a:t>
            </a:r>
            <a:r>
              <a:rPr lang="en-US" altLang="zh-CN" sz="2400" dirty="0">
                <a:solidFill>
                  <a:srgbClr val="008000"/>
                </a:solidFill>
              </a:rPr>
              <a:t>top+1</a:t>
            </a:r>
          </a:p>
          <a:p>
            <a:pPr marL="85725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/>
              <a:t>} </a:t>
            </a:r>
            <a:r>
              <a:rPr lang="en-US" altLang="zh-CN" sz="2400" dirty="0">
                <a:solidFill>
                  <a:srgbClr val="008000"/>
                </a:solidFill>
              </a:rPr>
              <a:t>// Push</a:t>
            </a:r>
          </a:p>
        </p:txBody>
      </p:sp>
      <p:sp>
        <p:nvSpPr>
          <p:cNvPr id="11059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D89C155-E403-40B9-87BD-17ED33F23B53}" type="slidenum">
              <a:rPr lang="zh-CN" altLang="en-US" smtClean="0">
                <a:ea typeface="宋体" charset="-122"/>
              </a:rPr>
              <a:pPr/>
              <a:t>69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顺序表</a:t>
            </a:r>
            <a:endParaRPr lang="en-US" altLang="zh-CN"/>
          </a:p>
        </p:txBody>
      </p:sp>
      <p:graphicFrame>
        <p:nvGraphicFramePr>
          <p:cNvPr id="10287" name="Group 47"/>
          <p:cNvGraphicFramePr>
            <a:graphicFrameLocks noGrp="1"/>
          </p:cNvGraphicFramePr>
          <p:nvPr>
            <p:ph idx="1"/>
          </p:nvPr>
        </p:nvGraphicFramePr>
        <p:xfrm>
          <a:off x="1000125" y="3513138"/>
          <a:ext cx="7143750" cy="2201863"/>
        </p:xfrm>
        <a:graphic>
          <a:graphicData uri="http://schemas.openxmlformats.org/drawingml/2006/table">
            <a:tbl>
              <a:tblPr/>
              <a:tblGrid>
                <a:gridCol w="184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5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23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9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19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87400">
                <a:tc>
                  <a:txBody>
                    <a:bodyPr/>
                    <a:lstStyle/>
                    <a:p>
                      <a:pPr marL="450850" marR="0" lvl="0" indent="-4508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下标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2984" marR="102984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0850" marR="0" lvl="0" indent="-4508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02984" marR="102984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0850" marR="0" lvl="0" indent="-4508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02984" marR="102984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0850" marR="0" lvl="0" indent="-4508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…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102984" marR="102984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0850" marR="0" lvl="0" indent="-4508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n-2</a:t>
                      </a:r>
                    </a:p>
                  </a:txBody>
                  <a:tcPr marL="102984" marR="102984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0850" marR="0" lvl="0" indent="-4508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n-1</a:t>
                      </a:r>
                    </a:p>
                  </a:txBody>
                  <a:tcPr marL="102984" marR="102984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102984" marR="102984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102984" marR="102984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 marL="450850" marR="0" lvl="0" indent="-4508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存储内容</a:t>
                      </a:r>
                    </a:p>
                  </a:txBody>
                  <a:tcPr marL="102984" marR="102984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0850" marR="0" lvl="0" indent="-4508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102984" marR="102984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0850" marR="0" lvl="0" indent="-4508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102984" marR="102984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0850" marR="0" lvl="0" indent="-4508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…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102984" marR="102984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0850" marR="0" lvl="0" indent="-4508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n-1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102984" marR="102984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0850" marR="0" lvl="0" indent="-4508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n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102984" marR="102984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102984" marR="102984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102984" marR="102984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438">
                <a:tc>
                  <a:txBody>
                    <a:bodyPr/>
                    <a:lstStyle/>
                    <a:p>
                      <a:pPr marL="450850" marR="0" lvl="0" indent="-4508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存储地址</a:t>
                      </a:r>
                    </a:p>
                  </a:txBody>
                  <a:tcPr marL="102984" marR="102984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0850" marR="0" lvl="0" indent="-4508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kumimoji="0" lang="en-US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102984" marR="102984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0850" marR="0" lvl="0" indent="-4508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kumimoji="0" lang="en-US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102984" marR="102984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0850" marR="0" lvl="0" indent="-4508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…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102984" marR="102984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0850" marR="0" lvl="0" indent="-4508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kumimoji="0" lang="en-US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n-2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102984" marR="102984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0850" marR="0" lvl="0" indent="-4508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kumimoji="0" lang="en-US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n-1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102984" marR="102984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0850" marR="0" lvl="0" indent="-4508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1" i="0" u="none" strike="noStrike" cap="none" normalizeH="0" baseline="-3000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102984" marR="102984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-3000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102984" marR="102984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29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AB60F0A-C267-44D7-B7F2-B23509885617}" type="slidenum">
              <a:rPr lang="zh-CN" altLang="en-US" smtClean="0">
                <a:ea typeface="宋体" charset="-122"/>
              </a:rPr>
              <a:pPr/>
              <a:t>7</a:t>
            </a:fld>
            <a:endParaRPr lang="en-US" altLang="zh-CN">
              <a:ea typeface="宋体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1563" y="1714500"/>
            <a:ext cx="7000875" cy="13033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rgbClr val="CC0000"/>
                </a:solidFill>
                <a:latin typeface="+mn-lt"/>
                <a:ea typeface="楷体" pitchFamily="49" charset="-122"/>
              </a:rPr>
              <a:t>定义：</a:t>
            </a:r>
            <a:r>
              <a:rPr lang="zh-CN" altLang="en-US" sz="2800" b="1" dirty="0">
                <a:latin typeface="+mn-lt"/>
                <a:ea typeface="楷体" pitchFamily="49" charset="-122"/>
              </a:rPr>
              <a:t>用一组地址连续的存储单元存储线性表的数据元素</a:t>
            </a:r>
            <a:r>
              <a:rPr lang="en-US" altLang="zh-CN" sz="2800" b="1" dirty="0">
                <a:latin typeface="+mn-lt"/>
                <a:ea typeface="楷体" pitchFamily="49" charset="-122"/>
              </a:rPr>
              <a:t>(a</a:t>
            </a:r>
            <a:r>
              <a:rPr lang="en-US" altLang="zh-CN" sz="2800" b="1" baseline="-25000" dirty="0">
                <a:latin typeface="+mn-lt"/>
                <a:ea typeface="楷体" pitchFamily="49" charset="-122"/>
              </a:rPr>
              <a:t>1</a:t>
            </a:r>
            <a:r>
              <a:rPr lang="en-US" altLang="zh-CN" sz="2800" b="1" dirty="0">
                <a:latin typeface="+mn-lt"/>
                <a:ea typeface="楷体" pitchFamily="49" charset="-122"/>
              </a:rPr>
              <a:t>, a</a:t>
            </a:r>
            <a:r>
              <a:rPr lang="en-US" altLang="zh-CN" sz="2800" b="1" baseline="-25000" dirty="0">
                <a:latin typeface="+mn-lt"/>
                <a:ea typeface="楷体" pitchFamily="49" charset="-122"/>
              </a:rPr>
              <a:t>2</a:t>
            </a:r>
            <a:r>
              <a:rPr lang="en-US" altLang="zh-CN" sz="2800" b="1" dirty="0">
                <a:latin typeface="+mn-lt"/>
                <a:ea typeface="楷体" pitchFamily="49" charset="-122"/>
              </a:rPr>
              <a:t>, …, a</a:t>
            </a:r>
            <a:r>
              <a:rPr lang="en-US" altLang="zh-CN" sz="2800" b="1" baseline="-25000" dirty="0">
                <a:latin typeface="+mn-lt"/>
                <a:ea typeface="楷体" pitchFamily="49" charset="-122"/>
              </a:rPr>
              <a:t>n</a:t>
            </a:r>
            <a:r>
              <a:rPr lang="en-US" altLang="zh-CN" sz="2800" b="1" dirty="0">
                <a:latin typeface="+mn-lt"/>
                <a:ea typeface="楷体" pitchFamily="49" charset="-122"/>
              </a:rPr>
              <a:t>)</a:t>
            </a:r>
            <a:r>
              <a:rPr lang="zh-CN" altLang="en-US" sz="2800" b="1" dirty="0">
                <a:latin typeface="+mn-lt"/>
                <a:ea typeface="楷体" pitchFamily="49" charset="-122"/>
              </a:rPr>
              <a:t>。 </a:t>
            </a: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顺序栈</a:t>
            </a:r>
            <a:endParaRPr lang="en-US" altLang="zh-CN"/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bIns="108000"/>
          <a:lstStyle/>
          <a:p>
            <a:pPr marL="85725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8000"/>
                </a:solidFill>
              </a:rPr>
              <a:t>(3)</a:t>
            </a:r>
            <a:r>
              <a:rPr lang="en-US" altLang="zh-CN"/>
              <a:t> </a:t>
            </a:r>
            <a:r>
              <a:rPr lang="zh-CN" altLang="en-US">
                <a:solidFill>
                  <a:srgbClr val="C00000"/>
                </a:solidFill>
              </a:rPr>
              <a:t>出栈</a:t>
            </a:r>
            <a:r>
              <a:rPr lang="zh-CN" altLang="en-US"/>
              <a:t>：弹出栈顶元素，并用</a:t>
            </a:r>
            <a:r>
              <a:rPr lang="en-US" altLang="zh-CN"/>
              <a:t>e</a:t>
            </a:r>
            <a:r>
              <a:rPr lang="zh-CN" altLang="en-US"/>
              <a:t>返回。</a:t>
            </a:r>
          </a:p>
          <a:p>
            <a:pPr marL="85725" eaLnBrk="1" hangingPunct="1">
              <a:buFont typeface="Wingdings" pitchFamily="2" charset="2"/>
              <a:buNone/>
            </a:pPr>
            <a:r>
              <a:rPr lang="en-US" altLang="zh-CN"/>
              <a:t>Pop(SStack &amp;S, Type &amp;e)</a:t>
            </a:r>
          </a:p>
          <a:p>
            <a:pPr marL="85725" eaLnBrk="1" hangingPunct="1">
              <a:buFont typeface="Wingdings" pitchFamily="2" charset="2"/>
              <a:buNone/>
            </a:pPr>
            <a:r>
              <a:rPr lang="en-US" altLang="zh-CN"/>
              <a:t>{</a:t>
            </a:r>
          </a:p>
          <a:p>
            <a:pPr marL="85725" eaLnBrk="1" hangingPunct="1">
              <a:buFont typeface="Wingdings" pitchFamily="2" charset="2"/>
              <a:buNone/>
            </a:pPr>
            <a:r>
              <a:rPr lang="en-US" altLang="zh-CN"/>
              <a:t>	if ( S.top!=S.base )  e=*--S.top;</a:t>
            </a:r>
            <a:endParaRPr lang="en-US" altLang="zh-CN">
              <a:solidFill>
                <a:srgbClr val="008000"/>
              </a:solidFill>
            </a:endParaRPr>
          </a:p>
          <a:p>
            <a:pPr marL="85725" eaLnBrk="1" hangingPunct="1">
              <a:buFont typeface="Wingdings" pitchFamily="2" charset="2"/>
              <a:buNone/>
            </a:pPr>
            <a:r>
              <a:rPr lang="en-US" altLang="zh-CN"/>
              <a:t>} </a:t>
            </a:r>
            <a:r>
              <a:rPr lang="en-US" altLang="zh-CN">
                <a:solidFill>
                  <a:srgbClr val="008000"/>
                </a:solidFill>
              </a:rPr>
              <a:t>// Pop</a:t>
            </a:r>
          </a:p>
        </p:txBody>
      </p:sp>
      <p:sp>
        <p:nvSpPr>
          <p:cNvPr id="11162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2BDAD80-1AED-4504-9360-AA0C69032858}" type="slidenum">
              <a:rPr lang="zh-CN" altLang="en-US" smtClean="0">
                <a:ea typeface="宋体" charset="-122"/>
              </a:rPr>
              <a:pPr/>
              <a:t>70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链栈</a:t>
            </a:r>
            <a:endParaRPr lang="en-US" altLang="zh-CN"/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bIns="108000"/>
          <a:lstStyle/>
          <a:p>
            <a:pPr marL="85725" eaLnBrk="1" hangingPunct="1">
              <a:lnSpc>
                <a:spcPct val="125000"/>
              </a:lnSpc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链栈</a:t>
            </a:r>
            <a:r>
              <a:rPr lang="zh-CN" altLang="en-US" dirty="0"/>
              <a:t>：用链式存储结构表示的栈。</a:t>
            </a:r>
          </a:p>
          <a:p>
            <a:pPr marL="85725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链栈结构类型</a:t>
            </a:r>
            <a:endParaRPr lang="en-US" altLang="zh-CN" sz="2400" dirty="0">
              <a:solidFill>
                <a:srgbClr val="008000"/>
              </a:solidFill>
            </a:endParaRPr>
          </a:p>
          <a:p>
            <a:pPr marL="85725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3399"/>
                </a:solidFill>
              </a:rPr>
              <a:t>struct</a:t>
            </a:r>
            <a:r>
              <a:rPr lang="en-US" altLang="zh-CN" dirty="0">
                <a:solidFill>
                  <a:srgbClr val="003399"/>
                </a:solidFill>
              </a:rPr>
              <a:t> </a:t>
            </a:r>
            <a:r>
              <a:rPr lang="en-US" altLang="zh-CN" dirty="0" err="1">
                <a:solidFill>
                  <a:srgbClr val="003399"/>
                </a:solidFill>
              </a:rPr>
              <a:t>SNode</a:t>
            </a:r>
            <a:endParaRPr lang="en-US" altLang="zh-CN" dirty="0">
              <a:solidFill>
                <a:srgbClr val="003399"/>
              </a:solidFill>
            </a:endParaRPr>
          </a:p>
          <a:p>
            <a:pPr marL="85725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dirty="0"/>
              <a:t>{</a:t>
            </a:r>
          </a:p>
          <a:p>
            <a:pPr marL="85725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dirty="0"/>
              <a:t>	Type data;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数据域</a:t>
            </a:r>
          </a:p>
          <a:p>
            <a:pPr marL="85725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err="1">
                <a:solidFill>
                  <a:srgbClr val="003399"/>
                </a:solidFill>
              </a:rPr>
              <a:t>struct</a:t>
            </a:r>
            <a:r>
              <a:rPr lang="en-US" altLang="zh-CN" dirty="0">
                <a:solidFill>
                  <a:srgbClr val="003399"/>
                </a:solidFill>
              </a:rPr>
              <a:t> </a:t>
            </a:r>
            <a:r>
              <a:rPr lang="en-US" altLang="zh-CN" dirty="0" err="1">
                <a:solidFill>
                  <a:srgbClr val="003399"/>
                </a:solidFill>
              </a:rPr>
              <a:t>SNode</a:t>
            </a:r>
            <a:r>
              <a:rPr lang="en-US" altLang="zh-CN" dirty="0">
                <a:solidFill>
                  <a:srgbClr val="003399"/>
                </a:solidFill>
              </a:rPr>
              <a:t> </a:t>
            </a:r>
            <a:r>
              <a:rPr lang="en-US" altLang="zh-CN" dirty="0"/>
              <a:t>*next;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指针域</a:t>
            </a:r>
          </a:p>
          <a:p>
            <a:pPr marL="85725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dirty="0"/>
              <a:t>} </a:t>
            </a:r>
            <a:r>
              <a:rPr lang="en-US" altLang="zh-CN" dirty="0" err="1"/>
              <a:t>SNode</a:t>
            </a:r>
            <a:r>
              <a:rPr lang="en-US" altLang="zh-CN" dirty="0"/>
              <a:t>, *</a:t>
            </a:r>
            <a:r>
              <a:rPr lang="en-US" altLang="zh-CN" dirty="0" err="1"/>
              <a:t>LinkStack</a:t>
            </a:r>
            <a:r>
              <a:rPr lang="en-US" altLang="zh-CN" dirty="0"/>
              <a:t>;</a:t>
            </a:r>
          </a:p>
        </p:txBody>
      </p:sp>
      <p:sp>
        <p:nvSpPr>
          <p:cNvPr id="11264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1A37173-C3D0-4A6A-8D1C-DFC58A3FD40E}" type="slidenum">
              <a:rPr lang="zh-CN" altLang="en-US" smtClean="0">
                <a:ea typeface="宋体" charset="-122"/>
              </a:rPr>
              <a:pPr/>
              <a:t>71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链栈</a:t>
            </a:r>
            <a:endParaRPr lang="en-US" altLang="zh-CN"/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bIns="108000"/>
          <a:lstStyle/>
          <a:p>
            <a:pPr marL="85725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(1)</a:t>
            </a:r>
            <a:r>
              <a:rPr lang="zh-CN" altLang="en-US" dirty="0">
                <a:solidFill>
                  <a:srgbClr val="C00000"/>
                </a:solidFill>
              </a:rPr>
              <a:t>进栈</a:t>
            </a:r>
            <a:r>
              <a:rPr lang="zh-CN" altLang="en-US" dirty="0"/>
              <a:t>：向链栈</a:t>
            </a:r>
            <a:r>
              <a:rPr lang="en-US" altLang="zh-CN" dirty="0"/>
              <a:t>S</a:t>
            </a:r>
            <a:r>
              <a:rPr lang="zh-CN" altLang="en-US" dirty="0"/>
              <a:t>压入一个数据元素</a:t>
            </a:r>
            <a:r>
              <a:rPr lang="en-US" altLang="zh-CN" dirty="0"/>
              <a:t>e</a:t>
            </a:r>
            <a:r>
              <a:rPr lang="zh-CN" altLang="en-US" dirty="0"/>
              <a:t>。</a:t>
            </a:r>
          </a:p>
          <a:p>
            <a:pPr marL="85725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/>
              <a:t>Push(</a:t>
            </a:r>
            <a:r>
              <a:rPr lang="en-US" altLang="zh-CN" dirty="0" err="1"/>
              <a:t>LinkStack</a:t>
            </a:r>
            <a:r>
              <a:rPr lang="en-US" altLang="zh-CN" dirty="0"/>
              <a:t> &amp;S, Type e)</a:t>
            </a:r>
          </a:p>
          <a:p>
            <a:pPr marL="85725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/>
              <a:t>{</a:t>
            </a:r>
          </a:p>
          <a:p>
            <a:pPr marL="85725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/>
              <a:t>	p=(</a:t>
            </a:r>
            <a:r>
              <a:rPr lang="en-US" altLang="zh-CN" dirty="0" err="1"/>
              <a:t>LinkStack</a:t>
            </a:r>
            <a:r>
              <a:rPr lang="en-US" altLang="zh-CN" dirty="0"/>
              <a:t>) </a:t>
            </a:r>
            <a:r>
              <a:rPr lang="en-US" altLang="zh-CN" dirty="0" err="1"/>
              <a:t>malloc</a:t>
            </a:r>
            <a:r>
              <a:rPr lang="en-US" altLang="zh-CN" dirty="0"/>
              <a:t>(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SNode</a:t>
            </a:r>
            <a:r>
              <a:rPr lang="en-US" altLang="zh-CN" dirty="0"/>
              <a:t>));</a:t>
            </a:r>
          </a:p>
          <a:p>
            <a:pPr marL="85725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/>
              <a:t>	p-&gt;data=e;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压入数据元素</a:t>
            </a:r>
            <a:r>
              <a:rPr lang="en-US" altLang="zh-CN" dirty="0">
                <a:solidFill>
                  <a:srgbClr val="008000"/>
                </a:solidFill>
              </a:rPr>
              <a:t>e</a:t>
            </a:r>
          </a:p>
          <a:p>
            <a:pPr marL="85725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/>
              <a:t>	p-&gt;next=S-&gt;next;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将新结点链入</a:t>
            </a:r>
            <a:r>
              <a:rPr lang="en-US" altLang="zh-CN" dirty="0">
                <a:solidFill>
                  <a:srgbClr val="008000"/>
                </a:solidFill>
              </a:rPr>
              <a:t>S</a:t>
            </a:r>
            <a:r>
              <a:rPr lang="zh-CN" altLang="en-US" dirty="0">
                <a:solidFill>
                  <a:srgbClr val="008000"/>
                </a:solidFill>
              </a:rPr>
              <a:t>中</a:t>
            </a:r>
          </a:p>
          <a:p>
            <a:pPr marL="85725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/>
              <a:t>	S-&gt;next=p;   </a:t>
            </a:r>
            <a:r>
              <a:rPr lang="en-US" altLang="zh-CN" dirty="0">
                <a:solidFill>
                  <a:srgbClr val="008000"/>
                </a:solidFill>
              </a:rPr>
              <a:t>//S</a:t>
            </a:r>
            <a:r>
              <a:rPr lang="zh-CN" altLang="en-US" dirty="0">
                <a:solidFill>
                  <a:srgbClr val="008000"/>
                </a:solidFill>
              </a:rPr>
              <a:t>指向新结点</a:t>
            </a:r>
          </a:p>
          <a:p>
            <a:pPr marL="85725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/>
              <a:t>} </a:t>
            </a:r>
            <a:r>
              <a:rPr lang="en-US" altLang="zh-CN" dirty="0">
                <a:solidFill>
                  <a:srgbClr val="008000"/>
                </a:solidFill>
              </a:rPr>
              <a:t>// Push</a:t>
            </a:r>
          </a:p>
        </p:txBody>
      </p:sp>
      <p:sp>
        <p:nvSpPr>
          <p:cNvPr id="11366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BEAAAAA-E309-4DB7-87FD-D2AA11F2656E}" type="slidenum">
              <a:rPr lang="zh-CN" altLang="en-US" smtClean="0">
                <a:ea typeface="宋体" charset="-122"/>
              </a:rPr>
              <a:pPr/>
              <a:t>72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973320" y="125760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dirty="0"/>
              <a:t>链栈</a:t>
            </a:r>
            <a:endParaRPr lang="en-US" altLang="zh-CN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965370" y="1268760"/>
            <a:ext cx="7392818" cy="4525963"/>
          </a:xfrm>
        </p:spPr>
        <p:txBody>
          <a:bodyPr bIns="108000"/>
          <a:lstStyle/>
          <a:p>
            <a:pPr marL="85725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(2)</a:t>
            </a:r>
            <a:r>
              <a:rPr lang="zh-CN" altLang="en-US" dirty="0">
                <a:solidFill>
                  <a:srgbClr val="C00000"/>
                </a:solidFill>
              </a:rPr>
              <a:t>出栈</a:t>
            </a:r>
            <a:r>
              <a:rPr lang="zh-CN" altLang="en-US" dirty="0"/>
              <a:t>：弹出栈顶元素，并用</a:t>
            </a:r>
            <a:r>
              <a:rPr lang="en-US" altLang="zh-CN" dirty="0"/>
              <a:t>e</a:t>
            </a:r>
            <a:r>
              <a:rPr lang="zh-CN" altLang="en-US" dirty="0"/>
              <a:t>返回。</a:t>
            </a:r>
          </a:p>
          <a:p>
            <a:pPr marL="85725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dirty="0"/>
              <a:t>Pop(</a:t>
            </a:r>
            <a:r>
              <a:rPr lang="en-US" altLang="zh-CN" dirty="0" err="1"/>
              <a:t>LinkStack</a:t>
            </a:r>
            <a:r>
              <a:rPr lang="en-US" altLang="zh-CN" dirty="0"/>
              <a:t> &amp;S, Type &amp;e)</a:t>
            </a:r>
          </a:p>
          <a:p>
            <a:pPr marL="85725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dirty="0"/>
              <a:t>{</a:t>
            </a: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sz="2800" b="1" dirty="0"/>
              <a:t>if  (S-&gt;next==NULL )</a:t>
            </a:r>
          </a:p>
          <a:p>
            <a:pPr marL="1079500" lvl="3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/>
              <a:t> </a:t>
            </a:r>
            <a:r>
              <a:rPr lang="en-US" altLang="zh-CN" sz="2800" b="1" dirty="0"/>
              <a:t>return ERROR ;    </a:t>
            </a:r>
            <a:r>
              <a:rPr lang="en-US" altLang="zh-CN" sz="2800" b="1" dirty="0">
                <a:solidFill>
                  <a:srgbClr val="008000"/>
                </a:solidFill>
                <a:latin typeface="+mn-lt"/>
                <a:ea typeface="楷体" pitchFamily="49" charset="-122"/>
                <a:cs typeface="+mn-cs"/>
              </a:rPr>
              <a:t>//</a:t>
            </a:r>
            <a:r>
              <a:rPr lang="zh-CN" altLang="en-US" sz="2800" b="1" dirty="0">
                <a:solidFill>
                  <a:srgbClr val="008000"/>
                </a:solidFill>
                <a:latin typeface="+mn-lt"/>
                <a:ea typeface="楷体" pitchFamily="49" charset="-122"/>
                <a:cs typeface="+mn-cs"/>
              </a:rPr>
              <a:t>栈空，返回错误标志</a:t>
            </a:r>
            <a:endParaRPr lang="en-US" altLang="zh-CN" sz="2800" b="1" dirty="0">
              <a:solidFill>
                <a:srgbClr val="008000"/>
              </a:solidFill>
              <a:latin typeface="+mn-lt"/>
              <a:ea typeface="楷体" pitchFamily="49" charset="-122"/>
              <a:cs typeface="+mn-cs"/>
            </a:endParaRPr>
          </a:p>
          <a:p>
            <a:pPr marL="85725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dirty="0"/>
              <a:t>         </a:t>
            </a:r>
            <a:r>
              <a:rPr lang="en-US" altLang="zh-CN" dirty="0"/>
              <a:t>p=S-&gt;next;</a:t>
            </a:r>
          </a:p>
          <a:p>
            <a:pPr marL="85725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dirty="0"/>
              <a:t>	S-&gt;next=p-&gt;next;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修改链接指针</a:t>
            </a:r>
          </a:p>
          <a:p>
            <a:pPr marL="85725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dirty="0"/>
              <a:t>	e=p-&gt;data;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弹出栈顶元素</a:t>
            </a:r>
          </a:p>
          <a:p>
            <a:pPr marL="85725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dirty="0"/>
              <a:t>	free(p);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释放</a:t>
            </a:r>
            <a:r>
              <a:rPr lang="en-US" altLang="zh-CN" dirty="0">
                <a:solidFill>
                  <a:srgbClr val="008000"/>
                </a:solidFill>
              </a:rPr>
              <a:t>p</a:t>
            </a:r>
            <a:r>
              <a:rPr lang="zh-CN" altLang="en-US" dirty="0">
                <a:solidFill>
                  <a:srgbClr val="008000"/>
                </a:solidFill>
              </a:rPr>
              <a:t>结点</a:t>
            </a:r>
          </a:p>
          <a:p>
            <a:pPr marL="85725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dirty="0"/>
              <a:t>} </a:t>
            </a:r>
            <a:r>
              <a:rPr lang="en-US" altLang="zh-CN" dirty="0">
                <a:solidFill>
                  <a:srgbClr val="008000"/>
                </a:solidFill>
              </a:rPr>
              <a:t>// Pop</a:t>
            </a:r>
          </a:p>
        </p:txBody>
      </p:sp>
      <p:sp>
        <p:nvSpPr>
          <p:cNvPr id="11469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C61047D-A99E-4EFF-A630-827E784C6BBF}" type="slidenum">
              <a:rPr lang="zh-CN" altLang="en-US" smtClean="0">
                <a:ea typeface="宋体" charset="-122"/>
              </a:rPr>
              <a:pPr/>
              <a:t>73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栈</a:t>
            </a:r>
            <a:endParaRPr lang="en-US" altLang="zh-CN"/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bIns="108000"/>
          <a:lstStyle/>
          <a:p>
            <a:pPr marL="85725" eaLnBrk="1" hangingPunct="1"/>
            <a:r>
              <a:rPr lang="zh-CN" altLang="en-US" dirty="0">
                <a:solidFill>
                  <a:srgbClr val="CC00CC"/>
                </a:solidFill>
              </a:rPr>
              <a:t> </a:t>
            </a:r>
            <a:r>
              <a:rPr lang="zh-CN" altLang="en-US" dirty="0">
                <a:solidFill>
                  <a:schemeClr val="hlink"/>
                </a:solidFill>
              </a:rPr>
              <a:t>在使用栈时应注意：</a:t>
            </a:r>
          </a:p>
          <a:p>
            <a:pPr marL="85725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(1)</a:t>
            </a:r>
            <a:r>
              <a:rPr lang="zh-CN" altLang="en-US" dirty="0"/>
              <a:t>栈在使用之前必须初始化。</a:t>
            </a:r>
          </a:p>
          <a:p>
            <a:pPr marL="85725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(2)</a:t>
            </a:r>
            <a:r>
              <a:rPr lang="zh-CN" altLang="en-US" dirty="0"/>
              <a:t>顺序栈的大小</a:t>
            </a:r>
            <a:r>
              <a:rPr lang="en-US" altLang="zh-CN" dirty="0">
                <a:solidFill>
                  <a:srgbClr val="008000"/>
                </a:solidFill>
                <a:latin typeface="Arial" charset="0"/>
              </a:rPr>
              <a:t>——</a:t>
            </a:r>
            <a:endParaRPr lang="en-US" altLang="zh-CN" dirty="0">
              <a:solidFill>
                <a:srgbClr val="008000"/>
              </a:solidFill>
            </a:endParaRPr>
          </a:p>
          <a:p>
            <a:pPr marL="550863" lvl="1" indent="0" eaLnBrk="1" hangingPunct="1">
              <a:buFont typeface="Arial" charset="0"/>
              <a:buNone/>
            </a:pPr>
            <a:r>
              <a:rPr lang="zh-CN" altLang="en-US" b="1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栈太小容易溢出，栈太大浪费空间。</a:t>
            </a:r>
          </a:p>
          <a:p>
            <a:pPr marL="85725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(3)</a:t>
            </a:r>
            <a:r>
              <a:rPr lang="zh-CN" altLang="en-US" dirty="0"/>
              <a:t>空栈问题。空栈常常是解决问题的起点，同时又是解决问题的终点。 </a:t>
            </a:r>
            <a:endParaRPr lang="en-US" altLang="zh-CN" dirty="0"/>
          </a:p>
        </p:txBody>
      </p:sp>
      <p:sp>
        <p:nvSpPr>
          <p:cNvPr id="11571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7EBA3E5-7161-4251-94EC-3AE214F07CF3}" type="slidenum">
              <a:rPr lang="zh-CN" altLang="en-US" smtClean="0">
                <a:ea typeface="宋体" charset="-122"/>
              </a:rPr>
              <a:pPr/>
              <a:t>74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队列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lIns="180000" tIns="180000" rIns="180000" bIns="180000"/>
          <a:lstStyle/>
          <a:p>
            <a:pPr eaLnBrk="1" hangingPunct="1">
              <a:lnSpc>
                <a:spcPct val="105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>
                <a:solidFill>
                  <a:srgbClr val="C00000"/>
                </a:solidFill>
              </a:rPr>
              <a:t>队列</a:t>
            </a:r>
            <a:r>
              <a:rPr lang="zh-CN" altLang="en-US"/>
              <a:t>是一种先进先出</a:t>
            </a:r>
            <a:r>
              <a:rPr lang="en-US" altLang="zh-CN"/>
              <a:t>(FIFO)</a:t>
            </a:r>
            <a:r>
              <a:rPr lang="zh-CN" altLang="en-US"/>
              <a:t>的线性表。</a:t>
            </a:r>
            <a:endParaRPr lang="en-US" altLang="zh-CN"/>
          </a:p>
        </p:txBody>
      </p:sp>
      <p:sp>
        <p:nvSpPr>
          <p:cNvPr id="10650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E798161-FFA2-4323-A93F-69A57A391305}" type="slidenum">
              <a:rPr lang="zh-CN" altLang="en-US" smtClean="0">
                <a:ea typeface="宋体" charset="-122"/>
              </a:rPr>
              <a:pPr/>
              <a:t>75</a:t>
            </a:fld>
            <a:endParaRPr lang="en-US" altLang="zh-CN">
              <a:ea typeface="宋体" charset="-122"/>
            </a:endParaRPr>
          </a:p>
        </p:txBody>
      </p:sp>
      <p:sp>
        <p:nvSpPr>
          <p:cNvPr id="106501" name="Text Box 18"/>
          <p:cNvSpPr txBox="1">
            <a:spLocks noChangeArrowheads="1"/>
          </p:cNvSpPr>
          <p:nvPr/>
        </p:nvSpPr>
        <p:spPr bwMode="auto">
          <a:xfrm>
            <a:off x="1476375" y="4289425"/>
            <a:ext cx="8636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Q </a:t>
            </a:r>
            <a:r>
              <a:rPr lang="en-US" altLang="zh-CN" sz="2000" b="1">
                <a:solidFill>
                  <a:srgbClr val="008000"/>
                </a:solidFill>
                <a:latin typeface="Times New Roman" pitchFamily="18" charset="0"/>
                <a:sym typeface="Wingdings" pitchFamily="2" charset="2"/>
              </a:rPr>
              <a:t></a:t>
            </a:r>
            <a:endParaRPr lang="en-US" altLang="zh-CN" sz="2000" b="1">
              <a:solidFill>
                <a:srgbClr val="008000"/>
              </a:solidFill>
              <a:latin typeface="Times New Roman" pitchFamily="18" charset="0"/>
            </a:endParaRPr>
          </a:p>
        </p:txBody>
      </p:sp>
      <p:grpSp>
        <p:nvGrpSpPr>
          <p:cNvPr id="106502" name="组合 17"/>
          <p:cNvGrpSpPr>
            <a:grpSpLocks/>
          </p:cNvGrpSpPr>
          <p:nvPr/>
        </p:nvGrpSpPr>
        <p:grpSpPr bwMode="auto">
          <a:xfrm>
            <a:off x="3203575" y="5030788"/>
            <a:ext cx="3248025" cy="774700"/>
            <a:chOff x="3203575" y="5030788"/>
            <a:chExt cx="3247392" cy="774700"/>
          </a:xfrm>
        </p:grpSpPr>
        <p:sp>
          <p:nvSpPr>
            <p:cNvPr id="106525" name="Text Box 19"/>
            <p:cNvSpPr txBox="1">
              <a:spLocks noChangeArrowheads="1"/>
            </p:cNvSpPr>
            <p:nvPr/>
          </p:nvSpPr>
          <p:spPr bwMode="auto">
            <a:xfrm>
              <a:off x="3203575" y="5030788"/>
              <a:ext cx="1008063" cy="7747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800" b="1" dirty="0">
                  <a:solidFill>
                    <a:srgbClr val="008000"/>
                  </a:solidFill>
                  <a:latin typeface="Times New Roman" pitchFamily="18" charset="0"/>
                  <a:sym typeface="Symbol" pitchFamily="18" charset="2"/>
                </a:rPr>
                <a:t>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2800" b="1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队首</a:t>
              </a:r>
              <a:endParaRPr lang="en-US" altLang="zh-CN" sz="28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6526" name="Text Box 20"/>
            <p:cNvSpPr txBox="1">
              <a:spLocks noChangeArrowheads="1"/>
            </p:cNvSpPr>
            <p:nvPr/>
          </p:nvSpPr>
          <p:spPr bwMode="auto">
            <a:xfrm>
              <a:off x="5514342" y="5030788"/>
              <a:ext cx="936625" cy="7747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800" b="1" dirty="0">
                  <a:solidFill>
                    <a:srgbClr val="008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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2800" b="1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队尾</a:t>
              </a:r>
              <a:endParaRPr lang="en-US" altLang="zh-CN" sz="28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06503" name="组合 16"/>
          <p:cNvGrpSpPr>
            <a:grpSpLocks/>
          </p:cNvGrpSpPr>
          <p:nvPr/>
        </p:nvGrpSpPr>
        <p:grpSpPr bwMode="auto">
          <a:xfrm>
            <a:off x="2779713" y="3189288"/>
            <a:ext cx="5006975" cy="979487"/>
            <a:chOff x="2779707" y="3189273"/>
            <a:chExt cx="5007003" cy="979520"/>
          </a:xfrm>
        </p:grpSpPr>
        <p:sp>
          <p:nvSpPr>
            <p:cNvPr id="106521" name="Text Box 21"/>
            <p:cNvSpPr txBox="1">
              <a:spLocks noChangeArrowheads="1"/>
            </p:cNvSpPr>
            <p:nvPr/>
          </p:nvSpPr>
          <p:spPr bwMode="auto">
            <a:xfrm>
              <a:off x="6000760" y="3214686"/>
              <a:ext cx="941383" cy="9541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pPr algn="r"/>
              <a:r>
                <a:rPr lang="zh-CN" altLang="en-US" sz="28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入队</a:t>
              </a:r>
              <a:r>
                <a:rPr lang="zh-CN" altLang="en-US" sz="2800" b="1" dirty="0">
                  <a:solidFill>
                    <a:srgbClr val="008000"/>
                  </a:solidFill>
                  <a:latin typeface="Times New Roman" pitchFamily="18" charset="0"/>
                  <a:sym typeface="Symbol" pitchFamily="18" charset="2"/>
                </a:rPr>
                <a:t></a:t>
              </a:r>
              <a:endParaRPr lang="zh-CN" altLang="zh-CN" sz="2800" b="1" dirty="0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6522" name="Text Box 22"/>
            <p:cNvSpPr txBox="1">
              <a:spLocks noChangeArrowheads="1"/>
            </p:cNvSpPr>
            <p:nvPr/>
          </p:nvSpPr>
          <p:spPr bwMode="auto">
            <a:xfrm>
              <a:off x="2779707" y="3197230"/>
              <a:ext cx="1006475" cy="94615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front</a:t>
              </a:r>
            </a:p>
            <a:p>
              <a:pPr algn="r"/>
              <a:r>
                <a:rPr lang="zh-CN" altLang="en-US" sz="2800" b="1">
                  <a:solidFill>
                    <a:srgbClr val="008000"/>
                  </a:solidFill>
                  <a:latin typeface="Times New Roman" pitchFamily="18" charset="0"/>
                  <a:sym typeface="Symbol" pitchFamily="18" charset="2"/>
                </a:rPr>
                <a:t></a:t>
              </a:r>
              <a:endParaRPr lang="zh-CN" altLang="zh-CN" sz="2800" b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6523" name="Text Box 23"/>
            <p:cNvSpPr txBox="1">
              <a:spLocks noChangeArrowheads="1"/>
            </p:cNvSpPr>
            <p:nvPr/>
          </p:nvSpPr>
          <p:spPr bwMode="auto">
            <a:xfrm>
              <a:off x="6850085" y="3197230"/>
              <a:ext cx="936625" cy="9461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rear</a:t>
              </a:r>
            </a:p>
            <a:p>
              <a:r>
                <a:rPr lang="zh-CN" altLang="en-US" sz="2800" b="1">
                  <a:solidFill>
                    <a:srgbClr val="008000"/>
                  </a:solidFill>
                  <a:latin typeface="Times New Roman" pitchFamily="18" charset="0"/>
                  <a:sym typeface="Symbol" pitchFamily="18" charset="2"/>
                </a:rPr>
                <a:t></a:t>
              </a:r>
              <a:endParaRPr lang="zh-CN" altLang="zh-CN" sz="2800" b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6524" name="Text Box 27"/>
            <p:cNvSpPr txBox="1">
              <a:spLocks noChangeArrowheads="1"/>
            </p:cNvSpPr>
            <p:nvPr/>
          </p:nvSpPr>
          <p:spPr bwMode="auto">
            <a:xfrm>
              <a:off x="3643306" y="3189273"/>
              <a:ext cx="1003303" cy="9541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出队</a:t>
              </a:r>
              <a:r>
                <a:rPr lang="zh-CN" altLang="en-US" sz="2800" b="1" dirty="0">
                  <a:solidFill>
                    <a:srgbClr val="008000"/>
                  </a:solidFill>
                  <a:latin typeface="Times New Roman" pitchFamily="18" charset="0"/>
                  <a:sym typeface="Symbol" pitchFamily="18" charset="2"/>
                </a:rPr>
                <a:t></a:t>
              </a:r>
              <a:endParaRPr lang="zh-CN" altLang="zh-CN" sz="2800" b="1" dirty="0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  <p:sp>
        <p:nvSpPr>
          <p:cNvPr id="106504" name="TextBox 6"/>
          <p:cNvSpPr txBox="1">
            <a:spLocks noChangeArrowheads="1"/>
          </p:cNvSpPr>
          <p:nvPr/>
        </p:nvSpPr>
        <p:spPr bwMode="auto">
          <a:xfrm>
            <a:off x="2797175" y="2428875"/>
            <a:ext cx="4583113" cy="531813"/>
          </a:xfrm>
          <a:prstGeom prst="rect">
            <a:avLst/>
          </a:prstGeom>
          <a:solidFill>
            <a:srgbClr val="CCFFFF"/>
          </a:solidFill>
          <a:ln w="12700">
            <a:solidFill>
              <a:srgbClr val="008000"/>
            </a:solidFill>
            <a:miter lim="800000"/>
            <a:headEnd/>
            <a:tailEnd/>
          </a:ln>
        </p:spPr>
        <p:txBody>
          <a:bodyPr rIns="0">
            <a:spAutoFit/>
          </a:bodyPr>
          <a:lstStyle/>
          <a:p>
            <a:pPr>
              <a:buClr>
                <a:srgbClr val="0080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当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front=rear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时，队列空</a:t>
            </a:r>
          </a:p>
        </p:txBody>
      </p:sp>
      <p:graphicFrame>
        <p:nvGraphicFramePr>
          <p:cNvPr id="97317" name="Group 37"/>
          <p:cNvGraphicFramePr>
            <a:graphicFrameLocks noGrp="1"/>
          </p:cNvGraphicFramePr>
          <p:nvPr/>
        </p:nvGraphicFramePr>
        <p:xfrm>
          <a:off x="2268538" y="4144963"/>
          <a:ext cx="5064125" cy="808038"/>
        </p:xfrm>
        <a:graphic>
          <a:graphicData uri="http://schemas.openxmlformats.org/drawingml/2006/table">
            <a:tbl>
              <a:tblPr/>
              <a:tblGrid>
                <a:gridCol w="101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头结点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…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队列</a:t>
            </a:r>
            <a:endParaRPr lang="en-US" altLang="zh-CN"/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bIns="288000" anchor="b"/>
          <a:lstStyle/>
          <a:p>
            <a:pPr marL="238125" eaLnBrk="1" hangingPunct="1">
              <a:lnSpc>
                <a:spcPct val="105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b="0">
                <a:solidFill>
                  <a:srgbClr val="3333FF"/>
                </a:solidFill>
              </a:rPr>
              <a:t> </a:t>
            </a:r>
          </a:p>
        </p:txBody>
      </p:sp>
      <p:sp>
        <p:nvSpPr>
          <p:cNvPr id="10752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CD2A8B8-D768-409D-86B0-8F39136D57CA}" type="slidenum">
              <a:rPr lang="zh-CN" altLang="en-US" smtClean="0">
                <a:ea typeface="宋体" charset="-122"/>
              </a:rPr>
              <a:pPr/>
              <a:t>76</a:t>
            </a:fld>
            <a:endParaRPr lang="en-US" altLang="zh-CN">
              <a:ea typeface="宋体" charset="-122"/>
            </a:endParaRPr>
          </a:p>
        </p:txBody>
      </p:sp>
      <p:sp>
        <p:nvSpPr>
          <p:cNvPr id="250887" name="Text Box 7"/>
          <p:cNvSpPr txBox="1">
            <a:spLocks noChangeArrowheads="1"/>
          </p:cNvSpPr>
          <p:nvPr/>
        </p:nvSpPr>
        <p:spPr bwMode="auto">
          <a:xfrm>
            <a:off x="2844800" y="2725738"/>
            <a:ext cx="576263" cy="48736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latin typeface="Times New Roman" pitchFamily="18" charset="0"/>
              </a:rPr>
              <a:t>a</a:t>
            </a:r>
            <a:r>
              <a:rPr lang="en-US" altLang="zh-CN" sz="3200" b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50888" name="Text Box 8"/>
          <p:cNvSpPr txBox="1">
            <a:spLocks noChangeArrowheads="1"/>
          </p:cNvSpPr>
          <p:nvPr/>
        </p:nvSpPr>
        <p:spPr bwMode="auto">
          <a:xfrm>
            <a:off x="3636963" y="2725738"/>
            <a:ext cx="576262" cy="48736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latin typeface="Times New Roman" pitchFamily="18" charset="0"/>
              </a:rPr>
              <a:t>a</a:t>
            </a:r>
            <a:r>
              <a:rPr lang="en-US" altLang="zh-CN" sz="3200" b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250889" name="Text Box 9"/>
          <p:cNvSpPr txBox="1">
            <a:spLocks noChangeArrowheads="1"/>
          </p:cNvSpPr>
          <p:nvPr/>
        </p:nvSpPr>
        <p:spPr bwMode="auto">
          <a:xfrm>
            <a:off x="4429125" y="2725738"/>
            <a:ext cx="576263" cy="48736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latin typeface="Times New Roman" pitchFamily="18" charset="0"/>
              </a:rPr>
              <a:t>a</a:t>
            </a:r>
            <a:r>
              <a:rPr lang="en-US" altLang="zh-CN" sz="3200" b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250892" name="Text Box 12"/>
          <p:cNvSpPr txBox="1">
            <a:spLocks noChangeArrowheads="1"/>
          </p:cNvSpPr>
          <p:nvPr/>
        </p:nvSpPr>
        <p:spPr bwMode="auto">
          <a:xfrm>
            <a:off x="6097588" y="2725738"/>
            <a:ext cx="576262" cy="48736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latin typeface="Times New Roman" pitchFamily="18" charset="0"/>
              </a:rPr>
              <a:t>a</a:t>
            </a:r>
            <a:r>
              <a:rPr lang="en-US" altLang="zh-CN" sz="3200" b="1" baseline="-25000">
                <a:latin typeface="Times New Roman" pitchFamily="18" charset="0"/>
              </a:rPr>
              <a:t>n</a:t>
            </a:r>
          </a:p>
        </p:txBody>
      </p:sp>
      <p:sp>
        <p:nvSpPr>
          <p:cNvPr id="250893" name="Line 13"/>
          <p:cNvSpPr>
            <a:spLocks noChangeShapeType="1"/>
          </p:cNvSpPr>
          <p:nvPr/>
        </p:nvSpPr>
        <p:spPr bwMode="auto">
          <a:xfrm>
            <a:off x="5149850" y="3046413"/>
            <a:ext cx="719138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0952" name="Group 72"/>
          <p:cNvGraphicFramePr>
            <a:graphicFrameLocks noGrp="1"/>
          </p:cNvGraphicFramePr>
          <p:nvPr/>
        </p:nvGraphicFramePr>
        <p:xfrm>
          <a:off x="2627313" y="3500438"/>
          <a:ext cx="4968875" cy="649288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7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9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0954" name="Text Box 74"/>
          <p:cNvSpPr txBox="1">
            <a:spLocks noChangeArrowheads="1"/>
          </p:cNvSpPr>
          <p:nvPr/>
        </p:nvSpPr>
        <p:spPr bwMode="auto">
          <a:xfrm>
            <a:off x="2771775" y="3644900"/>
            <a:ext cx="576263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latin typeface="Times New Roman" pitchFamily="18" charset="0"/>
              </a:rPr>
              <a:t>a</a:t>
            </a:r>
            <a:r>
              <a:rPr lang="en-US" altLang="zh-CN" sz="3200" b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50955" name="Text Box 75"/>
          <p:cNvSpPr txBox="1">
            <a:spLocks noChangeArrowheads="1"/>
          </p:cNvSpPr>
          <p:nvPr/>
        </p:nvSpPr>
        <p:spPr bwMode="auto">
          <a:xfrm>
            <a:off x="3635375" y="3662363"/>
            <a:ext cx="576263" cy="48736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latin typeface="Times New Roman" pitchFamily="18" charset="0"/>
              </a:rPr>
              <a:t>a</a:t>
            </a:r>
            <a:r>
              <a:rPr lang="en-US" altLang="zh-CN" sz="3200" b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250956" name="Text Box 76"/>
          <p:cNvSpPr txBox="1">
            <a:spLocks noChangeArrowheads="1"/>
          </p:cNvSpPr>
          <p:nvPr/>
        </p:nvSpPr>
        <p:spPr bwMode="auto">
          <a:xfrm>
            <a:off x="2771775" y="4597400"/>
            <a:ext cx="576263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latin typeface="Times New Roman" pitchFamily="18" charset="0"/>
              </a:rPr>
              <a:t>a</a:t>
            </a:r>
            <a:r>
              <a:rPr lang="en-US" altLang="zh-CN" sz="3200" b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50957" name="Text Box 77"/>
          <p:cNvSpPr txBox="1">
            <a:spLocks noChangeArrowheads="1"/>
          </p:cNvSpPr>
          <p:nvPr/>
        </p:nvSpPr>
        <p:spPr bwMode="auto">
          <a:xfrm>
            <a:off x="3636963" y="4597400"/>
            <a:ext cx="576262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latin typeface="Times New Roman" pitchFamily="18" charset="0"/>
              </a:rPr>
              <a:t>a</a:t>
            </a:r>
            <a:r>
              <a:rPr lang="en-US" altLang="zh-CN" sz="3200" b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250964" name="Line 84"/>
          <p:cNvSpPr>
            <a:spLocks noChangeShapeType="1"/>
          </p:cNvSpPr>
          <p:nvPr/>
        </p:nvSpPr>
        <p:spPr bwMode="auto">
          <a:xfrm>
            <a:off x="5175250" y="3933825"/>
            <a:ext cx="719138" cy="0"/>
          </a:xfrm>
          <a:prstGeom prst="line">
            <a:avLst/>
          </a:prstGeom>
          <a:noFill/>
          <a:ln w="38100">
            <a:solidFill>
              <a:srgbClr val="800000"/>
            </a:solidFill>
            <a:prstDash val="dash"/>
            <a:round/>
            <a:headEnd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0965" name="Text Box 85"/>
          <p:cNvSpPr txBox="1">
            <a:spLocks noChangeArrowheads="1"/>
          </p:cNvSpPr>
          <p:nvPr/>
        </p:nvSpPr>
        <p:spPr bwMode="auto">
          <a:xfrm>
            <a:off x="6097588" y="3644900"/>
            <a:ext cx="576262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latin typeface="Times New Roman" pitchFamily="18" charset="0"/>
              </a:rPr>
              <a:t>a</a:t>
            </a:r>
            <a:r>
              <a:rPr lang="en-US" altLang="zh-CN" sz="3200" b="1" baseline="-25000">
                <a:latin typeface="Times New Roman" pitchFamily="18" charset="0"/>
              </a:rPr>
              <a:t>n</a:t>
            </a:r>
          </a:p>
        </p:txBody>
      </p:sp>
      <p:sp>
        <p:nvSpPr>
          <p:cNvPr id="107552" name="Rectangle 86"/>
          <p:cNvSpPr>
            <a:spLocks noChangeArrowheads="1"/>
          </p:cNvSpPr>
          <p:nvPr/>
        </p:nvSpPr>
        <p:spPr bwMode="auto">
          <a:xfrm>
            <a:off x="1114425" y="1919288"/>
            <a:ext cx="793750" cy="2779712"/>
          </a:xfrm>
          <a:prstGeom prst="rect">
            <a:avLst/>
          </a:prstGeom>
          <a:solidFill>
            <a:srgbClr val="CCFFFF"/>
          </a:solidFill>
          <a:ln w="6350" algn="ctr">
            <a:solidFill>
              <a:srgbClr val="008000"/>
            </a:solidFill>
            <a:miter lim="800000"/>
            <a:headEnd/>
            <a:tailEnd type="none" w="sm" len="lg"/>
          </a:ln>
        </p:spPr>
        <p:txBody>
          <a:bodyPr lIns="0" tIns="0" rIns="0" bIns="216000" anchor="ctr" anchorCtr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进出队列</a:t>
            </a:r>
          </a:p>
          <a:p>
            <a:pPr algn="ctr">
              <a:lnSpc>
                <a:spcPct val="150000"/>
              </a:lnSpc>
            </a:pPr>
            <a:r>
              <a:rPr lang="en-US" altLang="zh-CN" sz="2400">
                <a:latin typeface="楷体" pitchFamily="49" charset="-122"/>
                <a:ea typeface="楷体" pitchFamily="49" charset="-122"/>
              </a:rPr>
              <a:t>——</a:t>
            </a:r>
          </a:p>
          <a:p>
            <a:pPr algn="ctr">
              <a:lnSpc>
                <a:spcPct val="150000"/>
              </a:lnSpc>
            </a:pPr>
            <a:r>
              <a:rPr lang="en-US" altLang="zh-CN" sz="2000" b="1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▲</a:t>
            </a:r>
            <a:r>
              <a:rPr lang="zh-CN" altLang="en-US" sz="2000" b="1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队首</a:t>
            </a:r>
          </a:p>
          <a:p>
            <a:pPr algn="ctr">
              <a:lnSpc>
                <a:spcPct val="150000"/>
              </a:lnSpc>
            </a:pPr>
            <a:r>
              <a:rPr lang="en-US" altLang="zh-CN" sz="20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▲</a:t>
            </a:r>
            <a:r>
              <a:rPr lang="zh-CN" altLang="en-US" sz="20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队尾</a:t>
            </a:r>
          </a:p>
        </p:txBody>
      </p:sp>
      <p:sp>
        <p:nvSpPr>
          <p:cNvPr id="250967" name="Text Box 87"/>
          <p:cNvSpPr txBox="1">
            <a:spLocks noChangeArrowheads="1"/>
          </p:cNvSpPr>
          <p:nvPr/>
        </p:nvSpPr>
        <p:spPr bwMode="auto">
          <a:xfrm>
            <a:off x="2844800" y="4149725"/>
            <a:ext cx="3587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  <a:latin typeface="Times New Roman" pitchFamily="18" charset="0"/>
              </a:rPr>
              <a:t>▲</a:t>
            </a:r>
          </a:p>
        </p:txBody>
      </p:sp>
      <p:sp>
        <p:nvSpPr>
          <p:cNvPr id="250968" name="Text Box 88"/>
          <p:cNvSpPr txBox="1">
            <a:spLocks noChangeArrowheads="1"/>
          </p:cNvSpPr>
          <p:nvPr/>
        </p:nvSpPr>
        <p:spPr bwMode="auto">
          <a:xfrm>
            <a:off x="3709988" y="4149725"/>
            <a:ext cx="3587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  <a:latin typeface="Times New Roman" pitchFamily="18" charset="0"/>
              </a:rPr>
              <a:t>▲</a:t>
            </a:r>
          </a:p>
        </p:txBody>
      </p:sp>
      <p:sp>
        <p:nvSpPr>
          <p:cNvPr id="250969" name="Text Box 89"/>
          <p:cNvSpPr txBox="1">
            <a:spLocks noChangeArrowheads="1"/>
          </p:cNvSpPr>
          <p:nvPr/>
        </p:nvSpPr>
        <p:spPr bwMode="auto">
          <a:xfrm>
            <a:off x="4500563" y="4149725"/>
            <a:ext cx="3587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  <a:latin typeface="Times New Roman" pitchFamily="18" charset="0"/>
              </a:rPr>
              <a:t>▲</a:t>
            </a:r>
          </a:p>
        </p:txBody>
      </p:sp>
      <p:sp>
        <p:nvSpPr>
          <p:cNvPr id="250970" name="Text Box 90"/>
          <p:cNvSpPr txBox="1">
            <a:spLocks noChangeArrowheads="1"/>
          </p:cNvSpPr>
          <p:nvPr/>
        </p:nvSpPr>
        <p:spPr bwMode="auto">
          <a:xfrm>
            <a:off x="5365750" y="4149725"/>
            <a:ext cx="3587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  <a:latin typeface="Times New Roman" pitchFamily="18" charset="0"/>
              </a:rPr>
              <a:t>▲</a:t>
            </a:r>
          </a:p>
        </p:txBody>
      </p:sp>
      <p:sp>
        <p:nvSpPr>
          <p:cNvPr id="250975" name="Text Box 95"/>
          <p:cNvSpPr txBox="1">
            <a:spLocks noChangeArrowheads="1"/>
          </p:cNvSpPr>
          <p:nvPr/>
        </p:nvSpPr>
        <p:spPr bwMode="auto">
          <a:xfrm>
            <a:off x="6157913" y="4149725"/>
            <a:ext cx="3587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  <a:latin typeface="Times New Roman" pitchFamily="18" charset="0"/>
              </a:rPr>
              <a:t>▲</a:t>
            </a:r>
          </a:p>
        </p:txBody>
      </p:sp>
      <p:sp>
        <p:nvSpPr>
          <p:cNvPr id="2" name="Text Box 75"/>
          <p:cNvSpPr txBox="1">
            <a:spLocks noChangeArrowheads="1"/>
          </p:cNvSpPr>
          <p:nvPr/>
        </p:nvSpPr>
        <p:spPr bwMode="auto">
          <a:xfrm>
            <a:off x="4429125" y="3644900"/>
            <a:ext cx="576263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latin typeface="Times New Roman" pitchFamily="18" charset="0"/>
              </a:rPr>
              <a:t>a</a:t>
            </a:r>
            <a:r>
              <a:rPr lang="en-US" altLang="zh-CN" sz="3200" b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3" name="Text Box 87"/>
          <p:cNvSpPr txBox="1">
            <a:spLocks noChangeArrowheads="1"/>
          </p:cNvSpPr>
          <p:nvPr/>
        </p:nvSpPr>
        <p:spPr bwMode="auto">
          <a:xfrm>
            <a:off x="2844800" y="4149725"/>
            <a:ext cx="3587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</a:rPr>
              <a:t>▲</a:t>
            </a:r>
          </a:p>
        </p:txBody>
      </p:sp>
      <p:sp>
        <p:nvSpPr>
          <p:cNvPr id="4" name="Text Box 87"/>
          <p:cNvSpPr txBox="1">
            <a:spLocks noChangeArrowheads="1"/>
          </p:cNvSpPr>
          <p:nvPr/>
        </p:nvSpPr>
        <p:spPr bwMode="auto">
          <a:xfrm>
            <a:off x="3708400" y="4149725"/>
            <a:ext cx="3587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</a:rPr>
              <a:t>▲</a:t>
            </a:r>
          </a:p>
        </p:txBody>
      </p:sp>
      <p:sp>
        <p:nvSpPr>
          <p:cNvPr id="5" name="Text Box 87"/>
          <p:cNvSpPr txBox="1">
            <a:spLocks noChangeArrowheads="1"/>
          </p:cNvSpPr>
          <p:nvPr/>
        </p:nvSpPr>
        <p:spPr bwMode="auto">
          <a:xfrm>
            <a:off x="4500563" y="4149725"/>
            <a:ext cx="3587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</a:rPr>
              <a:t>▲</a:t>
            </a:r>
          </a:p>
        </p:txBody>
      </p:sp>
      <p:sp>
        <p:nvSpPr>
          <p:cNvPr id="6" name="Text Box 95"/>
          <p:cNvSpPr txBox="1">
            <a:spLocks noChangeArrowheads="1"/>
          </p:cNvSpPr>
          <p:nvPr/>
        </p:nvSpPr>
        <p:spPr bwMode="auto">
          <a:xfrm>
            <a:off x="7008813" y="4149725"/>
            <a:ext cx="3587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  <a:latin typeface="Times New Roman" pitchFamily="18" charset="0"/>
              </a:rPr>
              <a:t>▲</a:t>
            </a:r>
          </a:p>
        </p:txBody>
      </p:sp>
      <p:sp>
        <p:nvSpPr>
          <p:cNvPr id="7" name="Line 84"/>
          <p:cNvSpPr>
            <a:spLocks noChangeShapeType="1"/>
          </p:cNvSpPr>
          <p:nvPr/>
        </p:nvSpPr>
        <p:spPr bwMode="auto">
          <a:xfrm>
            <a:off x="4357688" y="4868863"/>
            <a:ext cx="71913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5214938" y="4572000"/>
            <a:ext cx="576262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latin typeface="Times New Roman" pitchFamily="18" charset="0"/>
              </a:rPr>
              <a:t>a</a:t>
            </a:r>
            <a:r>
              <a:rPr lang="en-US" altLang="zh-CN" sz="3200" b="1" baseline="-25000">
                <a:latin typeface="Times New Roman" pitchFamily="18" charset="0"/>
              </a:rPr>
              <a:t>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2508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5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1000"/>
                                        <p:tgtEl>
                                          <p:spTgt spid="2509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5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1000"/>
                                        <p:tgtEl>
                                          <p:spTgt spid="2508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5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2509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5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1000"/>
                                        <p:tgtEl>
                                          <p:spTgt spid="2509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5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1000"/>
                                        <p:tgtEl>
                                          <p:spTgt spid="2508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1000"/>
                                        <p:tgtEl>
                                          <p:spTgt spid="2509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25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1000"/>
                                        <p:tgtEl>
                                          <p:spTgt spid="2508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25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1000"/>
                                        <p:tgtEl>
                                          <p:spTgt spid="2509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25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1000"/>
                                        <p:tgtEl>
                                          <p:spTgt spid="2508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25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0"/>
                            </p:stCondLst>
                            <p:childTnLst>
                              <p:par>
                                <p:cTn id="9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9" dur="1000"/>
                                        <p:tgtEl>
                                          <p:spTgt spid="250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1000"/>
                                        <p:tgtEl>
                                          <p:spTgt spid="2509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250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0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0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7" grpId="0"/>
      <p:bldP spid="250888" grpId="0"/>
      <p:bldP spid="250889" grpId="0"/>
      <p:bldP spid="250892" grpId="0"/>
      <p:bldP spid="250893" grpId="0" animBg="1"/>
      <p:bldP spid="250954" grpId="0"/>
      <p:bldP spid="250954" grpId="1"/>
      <p:bldP spid="250955" grpId="0"/>
      <p:bldP spid="250955" grpId="1"/>
      <p:bldP spid="250957" grpId="0"/>
      <p:bldP spid="250964" grpId="0" animBg="1"/>
      <p:bldP spid="250965" grpId="0"/>
      <p:bldP spid="250967" grpId="0"/>
      <p:bldP spid="250968" grpId="0"/>
      <p:bldP spid="250969" grpId="0"/>
      <p:bldP spid="250970" grpId="0"/>
      <p:bldP spid="250970" grpId="1"/>
      <p:bldP spid="250975" grpId="0"/>
      <p:bldP spid="250975" grpId="1"/>
      <p:bldP spid="2" grpId="0"/>
      <p:bldP spid="3" grpId="0"/>
      <p:bldP spid="3" grpId="1"/>
      <p:bldP spid="4" grpId="0"/>
      <p:bldP spid="4" grpId="1"/>
      <p:bldP spid="5" grpId="0"/>
      <p:bldP spid="6" grpId="0"/>
      <p:bldP spid="7" grpId="0" animBg="1"/>
      <p:bldP spid="30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A8EAF4-16E7-F8C8-FCFE-CE1908E5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2B6B-AA1D-4887-8599-80B6176056D5}" type="slidenum">
              <a:rPr lang="zh-CN" altLang="en-US" smtClean="0"/>
              <a:pPr/>
              <a:t>77</a:t>
            </a:fld>
            <a:endParaRPr lang="en-US" altLang="zh-CN"/>
          </a:p>
        </p:txBody>
      </p:sp>
      <p:sp>
        <p:nvSpPr>
          <p:cNvPr id="3" name="Text Box 22">
            <a:extLst>
              <a:ext uri="{FF2B5EF4-FFF2-40B4-BE49-F238E27FC236}">
                <a16:creationId xmlns:a16="http://schemas.microsoft.com/office/drawing/2014/main" id="{13783C42-8788-7C5D-B48F-5B4C17A82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893" y="325437"/>
            <a:ext cx="8812213" cy="615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队列的抽象数据类型定义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ADT Queue{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数据对象：</a:t>
            </a:r>
            <a:r>
              <a:rPr lang="en-US" altLang="zh-CN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D ={ </a:t>
            </a:r>
            <a:r>
              <a:rPr lang="en-US" altLang="zh-CN" sz="24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a</a:t>
            </a:r>
            <a:r>
              <a:rPr lang="en-US" altLang="zh-CN" sz="2400" b="1" baseline="-25000" dirty="0" err="1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sz="24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|a</a:t>
            </a:r>
            <a:r>
              <a:rPr lang="en-US" altLang="zh-CN" sz="2400" b="1" baseline="-25000" dirty="0" err="1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sz="24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∈ElemSet</a:t>
            </a:r>
            <a:r>
              <a:rPr lang="en-US" altLang="zh-CN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,  </a:t>
            </a:r>
            <a:r>
              <a:rPr lang="en-US" altLang="zh-CN" sz="24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=1, 2, …, n, n &gt;= 0 }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数据关系：</a:t>
            </a:r>
            <a:r>
              <a:rPr lang="en-US" altLang="zh-CN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R = {&lt;a</a:t>
            </a:r>
            <a:r>
              <a:rPr lang="en-US" altLang="zh-CN" sz="2400" b="1" baseline="-20000" dirty="0">
                <a:latin typeface="KaiTi" panose="02010609060101010101" pitchFamily="49" charset="-122"/>
                <a:ea typeface="KaiTi" panose="02010609060101010101" pitchFamily="49" charset="-122"/>
              </a:rPr>
              <a:t>i-1</a:t>
            </a:r>
            <a:r>
              <a:rPr lang="en-US" altLang="zh-CN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, a</a:t>
            </a:r>
            <a:r>
              <a:rPr lang="en-US" altLang="zh-CN" sz="2400" b="1" baseline="-20000" dirty="0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&gt; | a</a:t>
            </a:r>
            <a:r>
              <a:rPr lang="en-US" altLang="zh-CN" sz="2400" b="1" baseline="-20000" dirty="0">
                <a:latin typeface="KaiTi" panose="02010609060101010101" pitchFamily="49" charset="-122"/>
                <a:ea typeface="KaiTi" panose="02010609060101010101" pitchFamily="49" charset="-122"/>
              </a:rPr>
              <a:t>i-1</a:t>
            </a:r>
            <a:r>
              <a:rPr lang="en-US" altLang="zh-CN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, </a:t>
            </a:r>
            <a:r>
              <a:rPr lang="en-US" altLang="zh-CN" sz="24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a</a:t>
            </a:r>
            <a:r>
              <a:rPr lang="en-US" altLang="zh-CN" sz="2400" b="1" baseline="-20000" dirty="0" err="1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sz="24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∈D</a:t>
            </a:r>
            <a:r>
              <a:rPr lang="en-US" altLang="zh-CN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,  </a:t>
            </a:r>
            <a:r>
              <a:rPr lang="en-US" altLang="zh-CN" sz="24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=2,3,…,n }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       </a:t>
            </a: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约定</a:t>
            </a:r>
            <a:r>
              <a:rPr lang="en-US" altLang="zh-CN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a</a:t>
            </a:r>
            <a:r>
              <a:rPr lang="en-US" altLang="zh-CN" sz="2400" b="1" baseline="-20000" dirty="0">
                <a:latin typeface="KaiTi" panose="02010609060101010101" pitchFamily="49" charset="-122"/>
                <a:ea typeface="KaiTi" panose="02010609060101010101" pitchFamily="49" charset="-122"/>
              </a:rPr>
              <a:t>1</a:t>
            </a: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端为队首，</a:t>
            </a:r>
            <a:r>
              <a:rPr lang="en-US" altLang="zh-CN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a</a:t>
            </a:r>
            <a:r>
              <a:rPr lang="en-US" altLang="zh-CN" sz="2400" b="1" baseline="-20000" dirty="0">
                <a:latin typeface="KaiTi" panose="02010609060101010101" pitchFamily="49" charset="-122"/>
                <a:ea typeface="KaiTi" panose="02010609060101010101" pitchFamily="49" charset="-122"/>
              </a:rPr>
              <a:t>n</a:t>
            </a: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端为队尾。</a:t>
            </a:r>
            <a:endParaRPr lang="en-US" altLang="zh-CN" sz="2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基本操作：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InitQueue</a:t>
            </a:r>
            <a:r>
              <a:rPr lang="en-US" altLang="zh-CN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(&amp;Q)</a:t>
            </a: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：创建一个空队列</a:t>
            </a:r>
            <a:r>
              <a:rPr lang="en-US" altLang="zh-CN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Q</a:t>
            </a: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；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EmptyQueue</a:t>
            </a:r>
            <a:r>
              <a:rPr lang="en-US" altLang="zh-CN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(&amp;Q)</a:t>
            </a: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：若队列为空，则返回</a:t>
            </a:r>
            <a:r>
              <a:rPr lang="en-US" altLang="zh-CN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true </a:t>
            </a: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，否则返回</a:t>
            </a:r>
            <a:r>
              <a:rPr lang="en-US" altLang="zh-CN" sz="24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flase</a:t>
            </a:r>
            <a:r>
              <a:rPr lang="en-US" altLang="zh-CN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；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⋯⋯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EnQueue</a:t>
            </a:r>
            <a:r>
              <a:rPr lang="en-US" altLang="zh-CN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(&amp;</a:t>
            </a:r>
            <a:r>
              <a:rPr lang="en-US" altLang="zh-CN" sz="24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Q,e</a:t>
            </a:r>
            <a:r>
              <a:rPr lang="en-US" altLang="zh-CN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) </a:t>
            </a: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：向队尾插入元素</a:t>
            </a:r>
            <a:r>
              <a:rPr lang="en-US" altLang="zh-CN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e</a:t>
            </a: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；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DeQueue</a:t>
            </a:r>
            <a:r>
              <a:rPr lang="en-US" altLang="zh-CN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(&amp;</a:t>
            </a:r>
            <a:r>
              <a:rPr lang="en-US" altLang="zh-CN" sz="24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Q,e</a:t>
            </a:r>
            <a:r>
              <a:rPr lang="en-US" altLang="zh-CN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) </a:t>
            </a: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：删除队首元素</a:t>
            </a:r>
            <a:r>
              <a:rPr lang="en-US" altLang="zh-CN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e</a:t>
            </a: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；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} ADT Queue</a:t>
            </a:r>
          </a:p>
        </p:txBody>
      </p:sp>
    </p:spTree>
    <p:extLst>
      <p:ext uri="{BB962C8B-B14F-4D97-AF65-F5344CB8AC3E}">
        <p14:creationId xmlns:p14="http://schemas.microsoft.com/office/powerpoint/2010/main" val="41724771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顺序队列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rIns="180000" bIns="108000"/>
          <a:lstStyle/>
          <a:p>
            <a:pPr marL="174625" indent="1588"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C00000"/>
                </a:solidFill>
              </a:rPr>
              <a:t>顺序队列</a:t>
            </a:r>
            <a:r>
              <a:rPr lang="zh-CN" altLang="en-US"/>
              <a:t>：用顺序存储结构表示的队列。</a:t>
            </a:r>
          </a:p>
          <a:p>
            <a:pPr marL="174625" indent="1588"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/>
              <a:t>typedef  struct</a:t>
            </a:r>
          </a:p>
          <a:p>
            <a:pPr marL="174625" indent="1588"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/>
              <a:t>{</a:t>
            </a:r>
            <a:endParaRPr lang="zh-CN" altLang="en-US"/>
          </a:p>
          <a:p>
            <a:pPr marL="174625" indent="1588"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/>
              <a:t>	Type *front</a:t>
            </a:r>
            <a:r>
              <a:rPr lang="zh-CN" altLang="en-US"/>
              <a:t>； </a:t>
            </a:r>
            <a:r>
              <a:rPr lang="en-US" altLang="zh-CN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队首指针</a:t>
            </a:r>
          </a:p>
          <a:p>
            <a:pPr marL="174625" indent="1588"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/>
              <a:t>	Type *rear</a:t>
            </a:r>
            <a:r>
              <a:rPr lang="zh-CN" altLang="en-US"/>
              <a:t>； </a:t>
            </a:r>
            <a:r>
              <a:rPr lang="en-US" altLang="zh-CN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队尾指针</a:t>
            </a:r>
          </a:p>
          <a:p>
            <a:pPr marL="174625" indent="1588"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/>
              <a:t>	int  queuesize;   </a:t>
            </a:r>
            <a:r>
              <a:rPr lang="en-US" altLang="zh-CN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当前分配的存储容量</a:t>
            </a:r>
          </a:p>
          <a:p>
            <a:pPr marL="174625" indent="1588"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/>
              <a:t>} SQueue</a:t>
            </a:r>
            <a:r>
              <a:rPr lang="zh-CN" altLang="en-US"/>
              <a:t>； </a:t>
            </a:r>
            <a:r>
              <a:rPr lang="en-US" altLang="zh-CN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顺序队列结构类型</a:t>
            </a:r>
          </a:p>
        </p:txBody>
      </p:sp>
      <p:sp>
        <p:nvSpPr>
          <p:cNvPr id="11674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8A6A7D3-6447-41EE-B4A9-1CCC81811C51}" type="slidenum">
              <a:rPr lang="zh-CN" altLang="en-US" smtClean="0">
                <a:ea typeface="宋体" charset="-122"/>
              </a:rPr>
              <a:pPr/>
              <a:t>78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顺序队列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rIns="180000" bIns="108000"/>
          <a:lstStyle/>
          <a:p>
            <a:pPr marL="174625" indent="1588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(1)</a:t>
            </a:r>
            <a:r>
              <a:rPr lang="zh-CN" altLang="en-US" dirty="0">
                <a:solidFill>
                  <a:srgbClr val="C00000"/>
                </a:solidFill>
              </a:rPr>
              <a:t>入队</a:t>
            </a:r>
            <a:r>
              <a:rPr lang="zh-CN" altLang="en-US" dirty="0">
                <a:solidFill>
                  <a:srgbClr val="0D0D0D"/>
                </a:solidFill>
              </a:rPr>
              <a:t>：</a:t>
            </a:r>
            <a:r>
              <a:rPr lang="zh-CN" altLang="en-US" dirty="0"/>
              <a:t>向队列</a:t>
            </a:r>
            <a:r>
              <a:rPr lang="en-US" altLang="zh-CN" dirty="0"/>
              <a:t>Q</a:t>
            </a:r>
            <a:r>
              <a:rPr lang="zh-CN" altLang="en-US" dirty="0"/>
              <a:t>插入一个数据元素</a:t>
            </a:r>
            <a:r>
              <a:rPr lang="en-US" altLang="zh-CN" dirty="0"/>
              <a:t>e</a:t>
            </a:r>
            <a:r>
              <a:rPr lang="zh-CN" altLang="en-US" dirty="0"/>
              <a:t>。</a:t>
            </a:r>
          </a:p>
          <a:p>
            <a:pPr marL="174625" indent="1588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 err="1"/>
              <a:t>EnQueue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SQueue</a:t>
            </a:r>
            <a:r>
              <a:rPr lang="en-US" altLang="zh-CN" sz="2400" dirty="0"/>
              <a:t> &amp;Q, Type e)</a:t>
            </a:r>
          </a:p>
          <a:p>
            <a:pPr marL="174625" indent="1588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/>
              <a:t>{	if (</a:t>
            </a:r>
            <a:r>
              <a:rPr lang="en-US" altLang="zh-CN" sz="2400" dirty="0" err="1">
                <a:solidFill>
                  <a:srgbClr val="CC00CC"/>
                </a:solidFill>
              </a:rPr>
              <a:t>Q.rear-Q.front</a:t>
            </a:r>
            <a:r>
              <a:rPr lang="en-US" altLang="zh-CN" sz="2400" dirty="0">
                <a:solidFill>
                  <a:srgbClr val="CC00CC"/>
                </a:solidFill>
              </a:rPr>
              <a:t>&gt;=</a:t>
            </a:r>
            <a:r>
              <a:rPr lang="en-US" altLang="zh-CN" sz="2400" dirty="0" err="1">
                <a:solidFill>
                  <a:srgbClr val="CC00CC"/>
                </a:solidFill>
              </a:rPr>
              <a:t>Q.queuesize</a:t>
            </a:r>
            <a:r>
              <a:rPr lang="en-US" altLang="zh-CN" sz="2400" dirty="0"/>
              <a:t>) </a:t>
            </a:r>
          </a:p>
          <a:p>
            <a:pPr marL="174625" indent="1588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</a:rPr>
              <a:t>	{	</a:t>
            </a:r>
            <a:r>
              <a:rPr lang="en-US" altLang="zh-CN" sz="2400" dirty="0" err="1">
                <a:solidFill>
                  <a:srgbClr val="CC3300"/>
                </a:solidFill>
              </a:rPr>
              <a:t>Q.front</a:t>
            </a:r>
            <a:r>
              <a:rPr lang="en-US" altLang="zh-CN" sz="2400" dirty="0"/>
              <a:t>=(Type *) </a:t>
            </a:r>
            <a:r>
              <a:rPr lang="en-US" altLang="zh-CN" sz="2400" dirty="0" err="1"/>
              <a:t>realloc</a:t>
            </a:r>
            <a:r>
              <a:rPr lang="en-US" altLang="zh-CN" sz="2400" dirty="0"/>
              <a:t>(</a:t>
            </a:r>
            <a:r>
              <a:rPr lang="en-US" altLang="zh-CN" sz="2000" dirty="0" err="1"/>
              <a:t>Q.front</a:t>
            </a:r>
            <a:r>
              <a:rPr lang="en-US" altLang="zh-CN" sz="2000" dirty="0"/>
              <a:t>,</a:t>
            </a:r>
            <a:endParaRPr lang="en-US" altLang="zh-CN" sz="2400" dirty="0"/>
          </a:p>
          <a:p>
            <a:pPr marL="174625" indent="1588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/>
              <a:t>		     (</a:t>
            </a:r>
            <a:r>
              <a:rPr lang="en-US" altLang="zh-CN" sz="2400" dirty="0" err="1"/>
              <a:t>Q.queuesize</a:t>
            </a:r>
            <a:r>
              <a:rPr lang="en-US" altLang="zh-CN" sz="2400" dirty="0"/>
              <a:t>+</a:t>
            </a:r>
            <a:r>
              <a:rPr lang="zh-CN" altLang="en-US" sz="2400" dirty="0">
                <a:solidFill>
                  <a:srgbClr val="CC00CC"/>
                </a:solidFill>
              </a:rPr>
              <a:t>△Ｎ</a:t>
            </a:r>
            <a:r>
              <a:rPr lang="en-US" altLang="zh-CN" sz="2400" dirty="0"/>
              <a:t>)</a:t>
            </a:r>
            <a:r>
              <a:rPr lang="en-US" altLang="zh-CN" sz="2400" dirty="0" err="1"/>
              <a:t>sizeof</a:t>
            </a:r>
            <a:r>
              <a:rPr lang="en-US" altLang="zh-CN" sz="2400" dirty="0"/>
              <a:t>(Type))</a:t>
            </a:r>
            <a:r>
              <a:rPr lang="zh-CN" altLang="en-US" sz="2400" dirty="0"/>
              <a:t>；</a:t>
            </a:r>
            <a:endParaRPr lang="zh-CN" altLang="en-US" sz="2400" dirty="0">
              <a:solidFill>
                <a:srgbClr val="008000"/>
              </a:solidFill>
            </a:endParaRPr>
          </a:p>
          <a:p>
            <a:pPr marL="174625" indent="1588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Q.rear</a:t>
            </a:r>
            <a:r>
              <a:rPr lang="en-US" altLang="zh-CN" sz="2400" dirty="0"/>
              <a:t>=</a:t>
            </a:r>
            <a:r>
              <a:rPr lang="en-US" altLang="zh-CN" sz="2400" dirty="0" err="1"/>
              <a:t>Q.front+Q.Queuesize</a:t>
            </a:r>
            <a:r>
              <a:rPr lang="zh-CN" altLang="en-US" sz="2400" dirty="0"/>
              <a:t>；</a:t>
            </a:r>
          </a:p>
          <a:p>
            <a:pPr marL="174625" indent="1588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Q.Queuesize</a:t>
            </a:r>
            <a:r>
              <a:rPr lang="en-US" altLang="zh-CN" sz="2400" dirty="0"/>
              <a:t>+=</a:t>
            </a:r>
            <a:r>
              <a:rPr lang="zh-CN" altLang="en-US" sz="2400" dirty="0">
                <a:solidFill>
                  <a:srgbClr val="CC00CC"/>
                </a:solidFill>
              </a:rPr>
              <a:t> △Ｎ</a:t>
            </a:r>
            <a:r>
              <a:rPr lang="zh-CN" altLang="en-US" sz="2400" dirty="0"/>
              <a:t>；</a:t>
            </a:r>
            <a:r>
              <a:rPr lang="en-US" altLang="zh-CN" sz="2400" dirty="0">
                <a:solidFill>
                  <a:srgbClr val="CC3300"/>
                </a:solidFill>
              </a:rPr>
              <a:t>}</a:t>
            </a:r>
          </a:p>
          <a:p>
            <a:pPr marL="174625" indent="1588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/>
              <a:t>	*</a:t>
            </a:r>
            <a:r>
              <a:rPr lang="en-US" altLang="zh-CN" sz="2400" dirty="0" err="1"/>
              <a:t>Q.rear</a:t>
            </a:r>
            <a:r>
              <a:rPr lang="en-US" altLang="zh-CN" sz="2400" dirty="0"/>
              <a:t>++=e;</a:t>
            </a:r>
            <a:r>
              <a:rPr lang="zh-CN" altLang="en-US" sz="2400" dirty="0"/>
              <a:t>　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在队尾插入数据元素</a:t>
            </a:r>
            <a:r>
              <a:rPr lang="en-US" altLang="zh-CN" sz="2000" dirty="0">
                <a:solidFill>
                  <a:srgbClr val="008000"/>
                </a:solidFill>
              </a:rPr>
              <a:t>e</a:t>
            </a:r>
            <a:r>
              <a:rPr lang="zh-CN" altLang="en-US" sz="2000" dirty="0">
                <a:solidFill>
                  <a:srgbClr val="008000"/>
                </a:solidFill>
              </a:rPr>
              <a:t>，</a:t>
            </a:r>
            <a:r>
              <a:rPr lang="en-US" altLang="zh-CN" sz="2000" dirty="0">
                <a:solidFill>
                  <a:srgbClr val="008000"/>
                </a:solidFill>
              </a:rPr>
              <a:t>rear+1</a:t>
            </a:r>
          </a:p>
          <a:p>
            <a:pPr marL="174625" indent="1588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/>
              <a:t>} </a:t>
            </a:r>
            <a:r>
              <a:rPr lang="en-US" altLang="zh-CN" sz="2400" dirty="0">
                <a:solidFill>
                  <a:srgbClr val="008000"/>
                </a:solidFill>
              </a:rPr>
              <a:t>// </a:t>
            </a:r>
            <a:r>
              <a:rPr lang="en-US" altLang="zh-CN" sz="2400" dirty="0" err="1">
                <a:solidFill>
                  <a:srgbClr val="008000"/>
                </a:solidFill>
              </a:rPr>
              <a:t>EnQueue</a:t>
            </a:r>
            <a:endParaRPr lang="zh-CN" altLang="en-US" sz="2400" dirty="0">
              <a:solidFill>
                <a:srgbClr val="008000"/>
              </a:solidFill>
            </a:endParaRPr>
          </a:p>
        </p:txBody>
      </p:sp>
      <p:sp>
        <p:nvSpPr>
          <p:cNvPr id="11776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B64502-2CB6-4943-BE66-F20A1DD530E9}" type="slidenum">
              <a:rPr lang="zh-CN" altLang="en-US" smtClean="0">
                <a:ea typeface="宋体" charset="-122"/>
              </a:rPr>
              <a:pPr/>
              <a:t>79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顺序表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/>
              <a:t>C</a:t>
            </a:r>
            <a:r>
              <a:rPr lang="zh-CN" altLang="en-US"/>
              <a:t>语言中的数组描述：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0000CC"/>
                </a:solidFill>
              </a:rPr>
              <a:t>Type</a:t>
            </a:r>
            <a:r>
              <a:rPr lang="en-US" altLang="zh-CN"/>
              <a:t> A[N];   </a:t>
            </a:r>
            <a:r>
              <a:rPr lang="en-US" altLang="zh-CN">
                <a:solidFill>
                  <a:srgbClr val="008000"/>
                </a:solidFill>
              </a:rPr>
              <a:t>//Type: </a:t>
            </a:r>
            <a:r>
              <a:rPr lang="zh-CN" altLang="en-US">
                <a:solidFill>
                  <a:srgbClr val="008000"/>
                </a:solidFill>
              </a:rPr>
              <a:t>数据类型</a:t>
            </a:r>
            <a:endParaRPr lang="en-US" altLang="zh-CN">
              <a:solidFill>
                <a:srgbClr val="008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8000"/>
                </a:solidFill>
                <a:sym typeface="Wingdings" pitchFamily="2" charset="2"/>
              </a:rPr>
              <a:t></a:t>
            </a:r>
            <a:r>
              <a:rPr lang="zh-CN" altLang="en-US">
                <a:sym typeface="Wingdings" pitchFamily="2" charset="2"/>
              </a:rPr>
              <a:t>声明一块大小固定的空间。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/>
              <a:t>或者 </a:t>
            </a:r>
            <a:r>
              <a:rPr lang="en-US" altLang="zh-CN">
                <a:solidFill>
                  <a:srgbClr val="0000CC"/>
                </a:solidFill>
              </a:rPr>
              <a:t>Type</a:t>
            </a:r>
            <a:r>
              <a:rPr lang="en-US" altLang="zh-CN"/>
              <a:t> *A;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8000"/>
                </a:solidFill>
                <a:sym typeface="Wingdings" pitchFamily="2" charset="2"/>
              </a:rPr>
              <a:t></a:t>
            </a:r>
            <a:r>
              <a:rPr lang="zh-CN" altLang="en-US">
                <a:sym typeface="Wingdings" pitchFamily="2" charset="2"/>
              </a:rPr>
              <a:t>指向</a:t>
            </a:r>
            <a:r>
              <a:rPr lang="zh-CN" altLang="en-US">
                <a:latin typeface="Arial" charset="0"/>
                <a:sym typeface="Wingdings" pitchFamily="2" charset="2"/>
              </a:rPr>
              <a:t>“</a:t>
            </a:r>
            <a:r>
              <a:rPr lang="zh-CN" altLang="en-US">
                <a:sym typeface="Wingdings" pitchFamily="2" charset="2"/>
              </a:rPr>
              <a:t>一块</a:t>
            </a:r>
            <a:r>
              <a:rPr lang="zh-CN" altLang="en-US">
                <a:latin typeface="Arial" charset="0"/>
                <a:sym typeface="Wingdings" pitchFamily="2" charset="2"/>
              </a:rPr>
              <a:t>”</a:t>
            </a:r>
            <a:r>
              <a:rPr lang="zh-CN" altLang="en-US">
                <a:sym typeface="Wingdings" pitchFamily="2" charset="2"/>
              </a:rPr>
              <a:t>空间的首地址</a:t>
            </a:r>
            <a:r>
              <a:rPr lang="en-US" altLang="zh-CN">
                <a:solidFill>
                  <a:srgbClr val="008000"/>
                </a:solidFill>
                <a:sym typeface="Wingdings" pitchFamily="2" charset="2"/>
              </a:rPr>
              <a:t>(</a:t>
            </a:r>
            <a:r>
              <a:rPr lang="zh-CN" altLang="en-US">
                <a:solidFill>
                  <a:srgbClr val="008000"/>
                </a:solidFill>
                <a:sym typeface="Wingdings" pitchFamily="2" charset="2"/>
              </a:rPr>
              <a:t>存储数据元素之前，一般需要再申请具体空间</a:t>
            </a:r>
            <a:r>
              <a:rPr lang="en-US" altLang="zh-CN">
                <a:solidFill>
                  <a:srgbClr val="008000"/>
                </a:solidFill>
                <a:sym typeface="Wingdings" pitchFamily="2" charset="2"/>
              </a:rPr>
              <a:t>)</a:t>
            </a:r>
            <a:r>
              <a:rPr lang="zh-CN" altLang="en-US">
                <a:sym typeface="Wingdings" pitchFamily="2" charset="2"/>
              </a:rPr>
              <a:t>。</a:t>
            </a:r>
            <a:endParaRPr lang="en-US" altLang="zh-CN">
              <a:sym typeface="Wingdings" pitchFamily="2" charset="2"/>
            </a:endParaRPr>
          </a:p>
        </p:txBody>
      </p:sp>
      <p:sp>
        <p:nvSpPr>
          <p:cNvPr id="1331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3D9CBE6-3A35-400E-AD10-57EDC238AB81}" type="slidenum">
              <a:rPr lang="zh-CN" altLang="en-US" smtClean="0">
                <a:ea typeface="宋体" charset="-122"/>
              </a:rPr>
              <a:pPr/>
              <a:t>8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顺序队列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rIns="180000" bIns="108000"/>
          <a:lstStyle/>
          <a:p>
            <a:pPr marL="174625" indent="1588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(2)</a:t>
            </a:r>
            <a:r>
              <a:rPr lang="zh-CN" altLang="en-US" dirty="0">
                <a:solidFill>
                  <a:srgbClr val="C00000"/>
                </a:solidFill>
              </a:rPr>
              <a:t>出队</a:t>
            </a:r>
            <a:r>
              <a:rPr lang="zh-CN" altLang="en-US" dirty="0">
                <a:solidFill>
                  <a:srgbClr val="0D0D0D"/>
                </a:solidFill>
              </a:rPr>
              <a:t>：</a:t>
            </a:r>
            <a:r>
              <a:rPr lang="zh-CN" altLang="en-US" dirty="0"/>
              <a:t>删除</a:t>
            </a:r>
            <a:r>
              <a:rPr lang="en-US" altLang="zh-CN" dirty="0"/>
              <a:t>Q</a:t>
            </a:r>
            <a:r>
              <a:rPr lang="zh-CN" altLang="en-US" dirty="0"/>
              <a:t>的队首元素，并用</a:t>
            </a:r>
            <a:r>
              <a:rPr lang="en-US" altLang="zh-CN" dirty="0"/>
              <a:t>e</a:t>
            </a:r>
            <a:r>
              <a:rPr lang="zh-CN" altLang="en-US" dirty="0"/>
              <a:t>返回。</a:t>
            </a:r>
          </a:p>
          <a:p>
            <a:pPr marL="174625" indent="1588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 err="1"/>
              <a:t>DeQueue</a:t>
            </a:r>
            <a:r>
              <a:rPr lang="en-US" altLang="zh-CN" dirty="0"/>
              <a:t>(</a:t>
            </a:r>
            <a:r>
              <a:rPr lang="en-US" altLang="zh-CN" dirty="0" err="1"/>
              <a:t>SQueue</a:t>
            </a:r>
            <a:r>
              <a:rPr lang="en-US" altLang="zh-CN" dirty="0"/>
              <a:t> &amp;Q, Type &amp;e)</a:t>
            </a:r>
          </a:p>
          <a:p>
            <a:pPr marL="174625" indent="1588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/>
              <a:t>{</a:t>
            </a:r>
          </a:p>
          <a:p>
            <a:pPr marL="174625" indent="1588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/>
              <a:t>	if (</a:t>
            </a:r>
            <a:r>
              <a:rPr lang="en-US" altLang="zh-CN" dirty="0" err="1"/>
              <a:t>Q.rear</a:t>
            </a:r>
            <a:r>
              <a:rPr lang="en-US" altLang="zh-CN" dirty="0"/>
              <a:t>!=</a:t>
            </a:r>
            <a:r>
              <a:rPr lang="en-US" altLang="zh-CN" dirty="0" err="1">
                <a:solidFill>
                  <a:srgbClr val="C00000"/>
                </a:solidFill>
              </a:rPr>
              <a:t>Q.front</a:t>
            </a:r>
            <a:r>
              <a:rPr lang="en-US" altLang="zh-CN" dirty="0"/>
              <a:t>) e=*</a:t>
            </a:r>
            <a:r>
              <a:rPr lang="en-US" altLang="zh-CN" dirty="0" err="1"/>
              <a:t>Q.front</a:t>
            </a:r>
            <a:r>
              <a:rPr lang="en-US" altLang="zh-CN" dirty="0"/>
              <a:t>++;</a:t>
            </a:r>
            <a:endParaRPr lang="zh-CN" altLang="en-US" dirty="0"/>
          </a:p>
          <a:p>
            <a:pPr marL="174625" indent="1588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/>
              <a:t>} </a:t>
            </a:r>
            <a:r>
              <a:rPr lang="en-US" altLang="zh-CN" dirty="0">
                <a:solidFill>
                  <a:srgbClr val="008000"/>
                </a:solidFill>
              </a:rPr>
              <a:t>// </a:t>
            </a:r>
            <a:r>
              <a:rPr lang="en-US" altLang="zh-CN" dirty="0" err="1">
                <a:solidFill>
                  <a:srgbClr val="008000"/>
                </a:solidFill>
              </a:rPr>
              <a:t>DeQueue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1878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7DC51F2-34E4-4B7D-8BA7-BE0FE1101A6D}" type="slidenum">
              <a:rPr lang="zh-CN" altLang="en-US" smtClean="0">
                <a:ea typeface="宋体" charset="-122"/>
              </a:rPr>
              <a:pPr/>
              <a:t>80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链队列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rIns="180000" bIns="108000"/>
          <a:lstStyle/>
          <a:p>
            <a:pPr marL="174625" indent="1588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C00000"/>
                </a:solidFill>
              </a:rPr>
              <a:t>链队列</a:t>
            </a:r>
            <a:r>
              <a:rPr lang="zh-CN" altLang="en-US" dirty="0"/>
              <a:t>：用链式存储结构表示的队列。</a:t>
            </a:r>
          </a:p>
          <a:p>
            <a:pPr marL="174625" indent="1588" eaLnBrk="1" hangingPunct="1">
              <a:buFont typeface="Wingdings" pitchFamily="2" charset="2"/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3333FF"/>
                </a:solidFill>
              </a:rPr>
              <a:t>struct</a:t>
            </a:r>
            <a:r>
              <a:rPr lang="en-US" altLang="zh-CN" dirty="0">
                <a:solidFill>
                  <a:srgbClr val="3333FF"/>
                </a:solidFill>
              </a:rPr>
              <a:t> </a:t>
            </a:r>
            <a:r>
              <a:rPr lang="en-US" altLang="zh-CN" dirty="0" err="1">
                <a:solidFill>
                  <a:srgbClr val="3333FF"/>
                </a:solidFill>
              </a:rPr>
              <a:t>QNode</a:t>
            </a:r>
            <a:endParaRPr lang="en-US" altLang="zh-CN" dirty="0"/>
          </a:p>
          <a:p>
            <a:pPr marL="174625" indent="1588" eaLnBrk="1" hangingPunct="1">
              <a:buFont typeface="Wingdings" pitchFamily="2" charset="2"/>
              <a:buNone/>
            </a:pPr>
            <a:r>
              <a:rPr lang="en-US" altLang="zh-CN" dirty="0"/>
              <a:t>{</a:t>
            </a:r>
          </a:p>
          <a:p>
            <a:pPr marL="174625" indent="1588" eaLnBrk="1" hangingPunct="1">
              <a:buFont typeface="Wingdings" pitchFamily="2" charset="2"/>
              <a:buNone/>
            </a:pPr>
            <a:r>
              <a:rPr lang="en-US" altLang="zh-CN" dirty="0"/>
              <a:t>	Type data;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数据域</a:t>
            </a:r>
          </a:p>
          <a:p>
            <a:pPr marL="174625" indent="1588" eaLnBrk="1" hangingPunct="1"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err="1">
                <a:solidFill>
                  <a:srgbClr val="3333FF"/>
                </a:solidFill>
              </a:rPr>
              <a:t>struct</a:t>
            </a:r>
            <a:r>
              <a:rPr lang="en-US" altLang="zh-CN" dirty="0">
                <a:solidFill>
                  <a:srgbClr val="3333FF"/>
                </a:solidFill>
              </a:rPr>
              <a:t> </a:t>
            </a:r>
            <a:r>
              <a:rPr lang="en-US" altLang="zh-CN" dirty="0" err="1">
                <a:solidFill>
                  <a:srgbClr val="3333FF"/>
                </a:solidFill>
              </a:rPr>
              <a:t>QNode</a:t>
            </a:r>
            <a:r>
              <a:rPr lang="en-US" altLang="zh-CN" dirty="0"/>
              <a:t> *next;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指针域</a:t>
            </a:r>
          </a:p>
          <a:p>
            <a:pPr marL="174625" indent="1588" eaLnBrk="1" hangingPunct="1">
              <a:buFont typeface="Wingdings" pitchFamily="2" charset="2"/>
              <a:buNone/>
            </a:pPr>
            <a:r>
              <a:rPr lang="en-US" altLang="zh-CN" dirty="0"/>
              <a:t>} </a:t>
            </a:r>
            <a:r>
              <a:rPr lang="en-US" altLang="zh-CN" dirty="0" err="1"/>
              <a:t>QNode</a:t>
            </a:r>
            <a:r>
              <a:rPr lang="en-US" altLang="zh-CN" dirty="0"/>
              <a:t>, *</a:t>
            </a:r>
            <a:r>
              <a:rPr lang="en-US" altLang="zh-CN" dirty="0" err="1"/>
              <a:t>LinkQueue</a:t>
            </a:r>
            <a:r>
              <a:rPr lang="en-US" altLang="zh-CN" dirty="0"/>
              <a:t>;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链队列结构类型</a:t>
            </a:r>
          </a:p>
        </p:txBody>
      </p:sp>
      <p:sp>
        <p:nvSpPr>
          <p:cNvPr id="11981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F444F7B-F8A8-4C38-9F78-8E938E803CD1}" type="slidenum">
              <a:rPr lang="zh-CN" altLang="en-US" smtClean="0">
                <a:ea typeface="宋体" charset="-122"/>
              </a:rPr>
              <a:pPr/>
              <a:t>81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链队列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rIns="180000" bIns="108000"/>
          <a:lstStyle/>
          <a:p>
            <a:pPr marL="174625" indent="1588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(1)</a:t>
            </a:r>
            <a:r>
              <a:rPr lang="zh-CN" altLang="en-US" dirty="0">
                <a:solidFill>
                  <a:srgbClr val="3333FF"/>
                </a:solidFill>
              </a:rPr>
              <a:t>入队</a:t>
            </a:r>
            <a:r>
              <a:rPr lang="zh-CN" altLang="en-US" dirty="0">
                <a:solidFill>
                  <a:srgbClr val="0D0D0D"/>
                </a:solidFill>
              </a:rPr>
              <a:t>：</a:t>
            </a:r>
            <a:r>
              <a:rPr lang="zh-CN" altLang="en-US" dirty="0"/>
              <a:t>在队尾插入一个数据元素</a:t>
            </a:r>
            <a:r>
              <a:rPr lang="en-US" altLang="zh-CN" dirty="0"/>
              <a:t>e</a:t>
            </a:r>
            <a:r>
              <a:rPr lang="zh-CN" altLang="en-US" dirty="0"/>
              <a:t>。</a:t>
            </a:r>
          </a:p>
          <a:p>
            <a:pPr marL="174625" indent="1588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 err="1"/>
              <a:t>EnQueue</a:t>
            </a:r>
            <a:r>
              <a:rPr lang="en-US" altLang="zh-CN" dirty="0"/>
              <a:t>(</a:t>
            </a:r>
            <a:r>
              <a:rPr lang="en-US" altLang="zh-CN" dirty="0" err="1"/>
              <a:t>LinkQueue</a:t>
            </a:r>
            <a:r>
              <a:rPr lang="en-US" altLang="zh-CN" dirty="0"/>
              <a:t> &amp;Q, Type e)</a:t>
            </a:r>
          </a:p>
          <a:p>
            <a:pPr marL="174625" indent="1588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/>
              <a:t>{</a:t>
            </a:r>
          </a:p>
          <a:p>
            <a:pPr marL="174625" indent="1588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while (q-&gt;next)  q=q-&gt;next;</a:t>
            </a:r>
          </a:p>
          <a:p>
            <a:pPr marL="174625" indent="1588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/>
              <a:t>	p=(</a:t>
            </a:r>
            <a:r>
              <a:rPr lang="en-US" altLang="zh-CN" sz="2600" dirty="0" err="1"/>
              <a:t>LinkQueue</a:t>
            </a:r>
            <a:r>
              <a:rPr lang="en-US" altLang="zh-CN" dirty="0"/>
              <a:t>) malloc(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sz="2600" dirty="0" err="1"/>
              <a:t>QNode</a:t>
            </a:r>
            <a:r>
              <a:rPr lang="en-US" altLang="zh-CN" dirty="0"/>
              <a:t>));</a:t>
            </a:r>
          </a:p>
          <a:p>
            <a:pPr marL="174625" indent="1588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/>
              <a:t>	p-&gt;data=e;</a:t>
            </a:r>
          </a:p>
          <a:p>
            <a:pPr marL="174625" indent="1588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/>
              <a:t>	q-&gt;next=p;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将新结点链入</a:t>
            </a:r>
            <a:r>
              <a:rPr lang="en-US" altLang="zh-CN" dirty="0">
                <a:solidFill>
                  <a:srgbClr val="008000"/>
                </a:solidFill>
              </a:rPr>
              <a:t>Q</a:t>
            </a:r>
          </a:p>
          <a:p>
            <a:pPr marL="174625" indent="1588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/>
              <a:t>	p-&gt;next=NULL;</a:t>
            </a:r>
          </a:p>
          <a:p>
            <a:pPr marL="174625" indent="1588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/>
              <a:t>} </a:t>
            </a:r>
            <a:r>
              <a:rPr lang="en-US" altLang="zh-CN" dirty="0">
                <a:solidFill>
                  <a:srgbClr val="008000"/>
                </a:solidFill>
              </a:rPr>
              <a:t>// </a:t>
            </a:r>
            <a:r>
              <a:rPr lang="en-US" altLang="zh-CN" dirty="0" err="1">
                <a:solidFill>
                  <a:srgbClr val="008000"/>
                </a:solidFill>
              </a:rPr>
              <a:t>EnQueue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2083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2AB9CAB-7F1C-4258-AA6B-8CC79D3E83E8}" type="slidenum">
              <a:rPr lang="zh-CN" altLang="en-US" smtClean="0">
                <a:ea typeface="宋体" charset="-122"/>
              </a:rPr>
              <a:pPr/>
              <a:t>82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链队列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268760"/>
            <a:ext cx="7143750" cy="4857403"/>
          </a:xfrm>
        </p:spPr>
        <p:txBody>
          <a:bodyPr rIns="180000" bIns="108000"/>
          <a:lstStyle/>
          <a:p>
            <a:pPr marL="174625" indent="1588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(2)</a:t>
            </a:r>
            <a:r>
              <a:rPr lang="zh-CN" altLang="en-US" dirty="0">
                <a:solidFill>
                  <a:srgbClr val="3333FF"/>
                </a:solidFill>
              </a:rPr>
              <a:t>出队</a:t>
            </a:r>
            <a:r>
              <a:rPr lang="zh-CN" altLang="en-US" dirty="0"/>
              <a:t>：删除队首元素，并用</a:t>
            </a:r>
            <a:r>
              <a:rPr lang="en-US" altLang="zh-CN" dirty="0"/>
              <a:t>e</a:t>
            </a:r>
            <a:r>
              <a:rPr lang="zh-CN" altLang="en-US" dirty="0"/>
              <a:t>返回。</a:t>
            </a:r>
          </a:p>
          <a:p>
            <a:pPr marL="174625" indent="1588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 err="1"/>
              <a:t>DeQueue</a:t>
            </a:r>
            <a:r>
              <a:rPr lang="en-US" altLang="zh-CN" dirty="0"/>
              <a:t>(</a:t>
            </a:r>
            <a:r>
              <a:rPr lang="en-US" altLang="zh-CN" dirty="0" err="1"/>
              <a:t>LinkQueue</a:t>
            </a:r>
            <a:r>
              <a:rPr lang="en-US" altLang="zh-CN" dirty="0"/>
              <a:t> &amp;Q, Type &amp;e)</a:t>
            </a:r>
          </a:p>
          <a:p>
            <a:pPr marL="174625" indent="1588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/>
              <a:t>{</a:t>
            </a:r>
          </a:p>
          <a:p>
            <a:pPr marL="174625" indent="1588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/>
              <a:t>	if (!Q-&gt;next) return ERROR;</a:t>
            </a:r>
          </a:p>
          <a:p>
            <a:pPr marL="174625" indent="1588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/>
              <a:t>        p=Q-&gt;next;</a:t>
            </a:r>
          </a:p>
          <a:p>
            <a:pPr marL="174625" indent="1588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/>
              <a:t>	e=p-&gt;data;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弹出栈顶元素</a:t>
            </a:r>
          </a:p>
          <a:p>
            <a:pPr marL="174625" indent="1588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/>
              <a:t>	Q-&gt;next=p-&gt;next;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修改链接指针</a:t>
            </a:r>
          </a:p>
          <a:p>
            <a:pPr marL="174625" indent="1588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/>
              <a:t>	free(p);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释放</a:t>
            </a:r>
            <a:r>
              <a:rPr lang="en-US" altLang="zh-CN" dirty="0">
                <a:solidFill>
                  <a:srgbClr val="008000"/>
                </a:solidFill>
              </a:rPr>
              <a:t>p</a:t>
            </a:r>
            <a:r>
              <a:rPr lang="zh-CN" altLang="en-US" dirty="0">
                <a:solidFill>
                  <a:srgbClr val="008000"/>
                </a:solidFill>
              </a:rPr>
              <a:t>结点</a:t>
            </a:r>
          </a:p>
          <a:p>
            <a:pPr marL="174625" indent="1588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/>
              <a:t>} </a:t>
            </a:r>
            <a:r>
              <a:rPr lang="en-US" altLang="zh-CN" dirty="0">
                <a:solidFill>
                  <a:srgbClr val="008000"/>
                </a:solidFill>
              </a:rPr>
              <a:t>// </a:t>
            </a:r>
            <a:r>
              <a:rPr lang="en-US" altLang="zh-CN" dirty="0" err="1">
                <a:solidFill>
                  <a:srgbClr val="008000"/>
                </a:solidFill>
              </a:rPr>
              <a:t>DeQueue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12186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8000C51-8257-4ECE-9B9C-D1CB1A65F88D}" type="slidenum">
              <a:rPr lang="zh-CN" altLang="en-US" smtClean="0">
                <a:ea typeface="宋体" charset="-122"/>
              </a:rPr>
              <a:pPr/>
              <a:t>83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应用举例</a:t>
            </a:r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bIns="108000"/>
          <a:lstStyle/>
          <a:p>
            <a:pPr marL="85725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008000"/>
                </a:solidFill>
              </a:rPr>
              <a:t>例</a:t>
            </a:r>
            <a:r>
              <a:rPr lang="en-US" altLang="zh-CN" dirty="0">
                <a:solidFill>
                  <a:srgbClr val="008000"/>
                </a:solidFill>
              </a:rPr>
              <a:t>2-7</a:t>
            </a:r>
            <a:r>
              <a:rPr lang="zh-CN" altLang="en-US" dirty="0">
                <a:solidFill>
                  <a:srgbClr val="008000"/>
                </a:solidFill>
              </a:rPr>
              <a:t> </a:t>
            </a:r>
            <a:r>
              <a:rPr lang="zh-CN" altLang="en-US" sz="2400" dirty="0"/>
              <a:t>  </a:t>
            </a:r>
            <a:r>
              <a:rPr lang="zh-CN" altLang="en-US" dirty="0"/>
              <a:t>输入</a:t>
            </a:r>
            <a:r>
              <a:rPr lang="en-US" altLang="zh-CN" dirty="0"/>
              <a:t>10</a:t>
            </a:r>
            <a:r>
              <a:rPr lang="zh-CN" altLang="en-US" dirty="0"/>
              <a:t>进制数</a:t>
            </a:r>
            <a:r>
              <a:rPr lang="en-US" altLang="zh-CN" dirty="0"/>
              <a:t>n</a:t>
            </a:r>
            <a:r>
              <a:rPr lang="zh-CN" altLang="en-US" dirty="0"/>
              <a:t>，输出</a:t>
            </a:r>
            <a:r>
              <a:rPr lang="en-US" altLang="zh-CN" dirty="0"/>
              <a:t>d</a:t>
            </a:r>
            <a:r>
              <a:rPr lang="zh-CN" altLang="en-US" dirty="0"/>
              <a:t>进制数。</a:t>
            </a:r>
            <a:endParaRPr lang="en-US" altLang="zh-CN" dirty="0"/>
          </a:p>
          <a:p>
            <a:pPr marL="620713" indent="-617538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chemeClr val="hlink"/>
                </a:solidFill>
              </a:rPr>
              <a:t>	</a:t>
            </a:r>
            <a:r>
              <a:rPr lang="zh-CN" altLang="en-US" sz="2400" dirty="0">
                <a:solidFill>
                  <a:schemeClr val="hlink"/>
                </a:solidFill>
              </a:rPr>
              <a:t>原理：</a:t>
            </a:r>
            <a:r>
              <a:rPr lang="en-US" altLang="zh-CN" sz="2400" dirty="0">
                <a:solidFill>
                  <a:srgbClr val="C00000"/>
                </a:solidFill>
              </a:rPr>
              <a:t>n = ( n div d )×d + n mod d</a:t>
            </a:r>
          </a:p>
          <a:p>
            <a:pPr marL="85725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rgbClr val="008000"/>
                </a:solidFill>
              </a:rPr>
              <a:t>例如，</a:t>
            </a:r>
            <a:r>
              <a:rPr lang="en-US" altLang="zh-CN" sz="2400" dirty="0"/>
              <a:t>(1348)</a:t>
            </a:r>
            <a:r>
              <a:rPr lang="en-US" altLang="zh-CN" sz="2400" baseline="-25000" dirty="0"/>
              <a:t>10</a:t>
            </a:r>
            <a:r>
              <a:rPr lang="en-US" altLang="zh-CN" sz="2400" dirty="0"/>
              <a:t> = (2504)</a:t>
            </a:r>
            <a:r>
              <a:rPr lang="en-US" altLang="zh-CN" sz="2400" baseline="-25000" dirty="0"/>
              <a:t>8</a:t>
            </a:r>
            <a:r>
              <a:rPr lang="zh-CN" altLang="en-US" sz="2400" dirty="0"/>
              <a:t>，运算过程：</a:t>
            </a:r>
            <a:endParaRPr lang="en-US" altLang="zh-CN" sz="2400" dirty="0"/>
          </a:p>
        </p:txBody>
      </p:sp>
      <p:sp>
        <p:nvSpPr>
          <p:cNvPr id="12288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60F1B98-5AAF-491D-8AC2-340B3121ECB5}" type="slidenum">
              <a:rPr lang="zh-CN" altLang="en-US" smtClean="0">
                <a:ea typeface="宋体" charset="-122"/>
              </a:rPr>
              <a:pPr/>
              <a:t>84</a:t>
            </a:fld>
            <a:endParaRPr lang="en-US" altLang="zh-CN">
              <a:ea typeface="宋体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408948"/>
              </p:ext>
            </p:extLst>
          </p:nvPr>
        </p:nvGraphicFramePr>
        <p:xfrm>
          <a:off x="1643063" y="3357563"/>
          <a:ext cx="6096000" cy="231648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div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d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mod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d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1348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168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168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上箭头 6"/>
          <p:cNvSpPr>
            <a:spLocks noChangeArrowheads="1"/>
          </p:cNvSpPr>
          <p:nvPr/>
        </p:nvSpPr>
        <p:spPr bwMode="auto">
          <a:xfrm>
            <a:off x="6186488" y="3857625"/>
            <a:ext cx="1071562" cy="1857375"/>
          </a:xfrm>
          <a:prstGeom prst="upArrow">
            <a:avLst>
              <a:gd name="adj1" fmla="val 50000"/>
              <a:gd name="adj2" fmla="val 50002"/>
            </a:avLst>
          </a:prstGeom>
          <a:noFill/>
          <a:ln w="25400" algn="ctr">
            <a:solidFill>
              <a:srgbClr val="C00000"/>
            </a:solidFill>
            <a:round/>
            <a:headEnd/>
            <a:tailEnd type="arrow" w="sm" len="lg"/>
          </a:ln>
        </p:spPr>
        <p:txBody>
          <a:bodyPr/>
          <a:lstStyle/>
          <a:p>
            <a:pPr algn="ctr"/>
            <a:endParaRPr lang="zh-CN" altLang="en-US" sz="2400" b="1">
              <a:latin typeface="Times New Roman" pitchFamily="18" charset="0"/>
            </a:endParaRPr>
          </a:p>
        </p:txBody>
      </p:sp>
      <p:cxnSp>
        <p:nvCxnSpPr>
          <p:cNvPr id="9" name="直接箭头连接符 8"/>
          <p:cNvCxnSpPr>
            <a:cxnSpLocks noChangeShapeType="1"/>
          </p:cNvCxnSpPr>
          <p:nvPr/>
        </p:nvCxnSpPr>
        <p:spPr bwMode="auto">
          <a:xfrm rot="10800000" flipV="1">
            <a:off x="2928938" y="4164013"/>
            <a:ext cx="1489075" cy="407987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应用举例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bIns="108000"/>
          <a:lstStyle/>
          <a:p>
            <a:pPr marL="85725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输入</a:t>
            </a:r>
            <a:r>
              <a:rPr lang="en-US" altLang="zh-CN" dirty="0">
                <a:solidFill>
                  <a:srgbClr val="008000"/>
                </a:solidFill>
              </a:rPr>
              <a:t>10</a:t>
            </a:r>
            <a:r>
              <a:rPr lang="zh-CN" altLang="en-US" dirty="0">
                <a:solidFill>
                  <a:srgbClr val="008000"/>
                </a:solidFill>
              </a:rPr>
              <a:t>进制数</a:t>
            </a:r>
            <a:r>
              <a:rPr lang="en-US" altLang="zh-CN" dirty="0">
                <a:solidFill>
                  <a:srgbClr val="008000"/>
                </a:solidFill>
              </a:rPr>
              <a:t>n</a:t>
            </a:r>
            <a:r>
              <a:rPr lang="zh-CN" altLang="en-US" dirty="0">
                <a:solidFill>
                  <a:srgbClr val="008000"/>
                </a:solidFill>
              </a:rPr>
              <a:t>，输出指定的</a:t>
            </a:r>
            <a:r>
              <a:rPr lang="en-US" altLang="zh-CN" dirty="0">
                <a:solidFill>
                  <a:srgbClr val="008000"/>
                </a:solidFill>
              </a:rPr>
              <a:t>d</a:t>
            </a:r>
            <a:r>
              <a:rPr lang="zh-CN" altLang="en-US" dirty="0">
                <a:solidFill>
                  <a:srgbClr val="008000"/>
                </a:solidFill>
              </a:rPr>
              <a:t>进制数</a:t>
            </a:r>
            <a:r>
              <a:rPr lang="en-US" altLang="zh-CN" dirty="0">
                <a:solidFill>
                  <a:srgbClr val="008000"/>
                </a:solidFill>
              </a:rPr>
              <a:t>(2~9)</a:t>
            </a:r>
          </a:p>
          <a:p>
            <a:pPr marL="85725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dirty="0"/>
              <a:t>Conversion(</a:t>
            </a:r>
            <a:r>
              <a:rPr lang="en-US" altLang="zh-CN" dirty="0" err="1"/>
              <a:t>int</a:t>
            </a:r>
            <a:r>
              <a:rPr lang="en-US" altLang="zh-CN" dirty="0"/>
              <a:t> n, </a:t>
            </a:r>
            <a:r>
              <a:rPr lang="en-US" altLang="zh-CN" dirty="0" err="1"/>
              <a:t>int</a:t>
            </a:r>
            <a:r>
              <a:rPr lang="en-US" altLang="zh-CN" dirty="0"/>
              <a:t> d)</a:t>
            </a:r>
          </a:p>
          <a:p>
            <a:pPr marL="85725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dirty="0"/>
              <a:t>{ </a:t>
            </a:r>
          </a:p>
          <a:p>
            <a:pPr marL="85725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InitStack</a:t>
            </a:r>
            <a:r>
              <a:rPr lang="en-US" altLang="zh-CN" dirty="0"/>
              <a:t>(S);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构造空链栈</a:t>
            </a:r>
            <a:r>
              <a:rPr lang="en-US" altLang="zh-CN" dirty="0">
                <a:solidFill>
                  <a:srgbClr val="008000"/>
                </a:solidFill>
              </a:rPr>
              <a:t>S</a:t>
            </a:r>
          </a:p>
          <a:p>
            <a:pPr marL="85725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dirty="0"/>
              <a:t>	while (n) {  Push(S, </a:t>
            </a:r>
            <a:r>
              <a:rPr lang="en-US" altLang="zh-CN" dirty="0" err="1"/>
              <a:t>n%d</a:t>
            </a:r>
            <a:r>
              <a:rPr lang="en-US" altLang="zh-CN" dirty="0"/>
              <a:t>);  n/=d;  }</a:t>
            </a:r>
          </a:p>
          <a:p>
            <a:pPr marL="85725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Print(S);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输出转换结果</a:t>
            </a:r>
            <a:endParaRPr lang="en-US" altLang="zh-CN" dirty="0">
              <a:solidFill>
                <a:srgbClr val="008000"/>
              </a:solidFill>
            </a:endParaRPr>
          </a:p>
          <a:p>
            <a:pPr marL="85725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dirty="0"/>
              <a:t>} </a:t>
            </a:r>
            <a:r>
              <a:rPr lang="en-US" altLang="zh-CN" dirty="0">
                <a:solidFill>
                  <a:srgbClr val="008000"/>
                </a:solidFill>
              </a:rPr>
              <a:t>// Conversion</a:t>
            </a:r>
          </a:p>
        </p:txBody>
      </p:sp>
      <p:sp>
        <p:nvSpPr>
          <p:cNvPr id="12390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FB56A46-6874-4213-B7A7-1E9AD4D60F2A}" type="slidenum">
              <a:rPr lang="zh-CN" altLang="en-US" smtClean="0">
                <a:ea typeface="宋体" charset="-122"/>
              </a:rPr>
              <a:pPr/>
              <a:t>85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应用举例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rIns="180000" bIns="108000"/>
          <a:lstStyle/>
          <a:p>
            <a:pPr marL="174625" indent="1588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</a:rPr>
              <a:t>例</a:t>
            </a:r>
            <a:r>
              <a:rPr lang="en-US" altLang="zh-CN" dirty="0">
                <a:solidFill>
                  <a:srgbClr val="008000"/>
                </a:solidFill>
              </a:rPr>
              <a:t>2-8</a:t>
            </a:r>
            <a:r>
              <a:rPr lang="zh-CN" altLang="en-US" dirty="0"/>
              <a:t>  先产生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[1</a:t>
            </a:r>
            <a:r>
              <a:rPr lang="zh-CN" altLang="en-US" dirty="0"/>
              <a:t>，</a:t>
            </a:r>
            <a:r>
              <a:rPr lang="en-US" altLang="zh-CN" dirty="0"/>
              <a:t>100]</a:t>
            </a:r>
            <a:r>
              <a:rPr lang="zh-CN" altLang="en-US" dirty="0"/>
              <a:t>之间的随机整数，然后按照数的产生顺序依次配对输出奇数和偶数</a:t>
            </a:r>
            <a:r>
              <a:rPr lang="en-US" altLang="zh-CN" dirty="0"/>
              <a:t>(</a:t>
            </a:r>
            <a:r>
              <a:rPr lang="zh-CN" altLang="en-US" dirty="0"/>
              <a:t>即一次输出</a:t>
            </a:r>
            <a:r>
              <a:rPr lang="en-US" altLang="zh-CN" dirty="0"/>
              <a:t>1</a:t>
            </a:r>
            <a:r>
              <a:rPr lang="zh-CN" altLang="en-US" dirty="0"/>
              <a:t>个奇数和</a:t>
            </a:r>
            <a:r>
              <a:rPr lang="en-US" altLang="zh-CN" dirty="0"/>
              <a:t>1</a:t>
            </a:r>
            <a:r>
              <a:rPr lang="zh-CN" altLang="en-US" dirty="0"/>
              <a:t>个偶数</a:t>
            </a:r>
            <a:r>
              <a:rPr lang="en-US" altLang="zh-CN" dirty="0"/>
              <a:t>)</a:t>
            </a:r>
            <a:r>
              <a:rPr lang="zh-CN" altLang="en-US" dirty="0"/>
              <a:t>，直到奇数或者偶数输出完毕为止。</a:t>
            </a:r>
          </a:p>
          <a:p>
            <a:pPr marL="174625" indent="1588" eaLnBrk="1" hangingPunct="1">
              <a:spcBef>
                <a:spcPts val="1200"/>
              </a:spcBef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008000"/>
                </a:solidFill>
              </a:rPr>
              <a:t>思路</a:t>
            </a:r>
            <a:r>
              <a:rPr lang="en-US" altLang="zh-CN" dirty="0"/>
              <a:t>:  </a:t>
            </a:r>
            <a:r>
              <a:rPr lang="zh-CN" altLang="en-US" dirty="0"/>
              <a:t>用</a:t>
            </a:r>
            <a:r>
              <a:rPr lang="en-US" altLang="zh-CN" dirty="0"/>
              <a:t>2</a:t>
            </a:r>
            <a:r>
              <a:rPr lang="zh-CN" altLang="en-US" dirty="0"/>
              <a:t>个队列分别寄存奇数和偶数。</a:t>
            </a:r>
          </a:p>
        </p:txBody>
      </p:sp>
      <p:sp>
        <p:nvSpPr>
          <p:cNvPr id="12493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FFFFC19-9EE4-4D1B-9C75-0B476FC43A36}" type="slidenum">
              <a:rPr lang="zh-CN" altLang="en-US" smtClean="0">
                <a:ea typeface="宋体" charset="-122"/>
              </a:rPr>
              <a:pPr/>
              <a:t>86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应用举例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rIns="180000" bIns="108000"/>
          <a:lstStyle/>
          <a:p>
            <a:pPr marL="93663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 err="1"/>
              <a:t>LinkQueue</a:t>
            </a:r>
            <a:r>
              <a:rPr lang="en-US" altLang="zh-CN" dirty="0"/>
              <a:t> (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</a:p>
          <a:p>
            <a:pPr marL="93663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/>
              <a:t>{</a:t>
            </a:r>
            <a:r>
              <a:rPr lang="zh-CN" altLang="en-US" dirty="0"/>
              <a:t>	</a:t>
            </a:r>
            <a:r>
              <a:rPr lang="en-US" altLang="zh-CN" dirty="0" err="1"/>
              <a:t>InitQueue</a:t>
            </a:r>
            <a:r>
              <a:rPr lang="en-US" altLang="zh-CN" dirty="0"/>
              <a:t>(Q1)</a:t>
            </a:r>
            <a:r>
              <a:rPr lang="zh-CN" altLang="en-US" dirty="0"/>
              <a:t>，</a:t>
            </a:r>
            <a:r>
              <a:rPr lang="en-US" altLang="zh-CN" dirty="0" err="1"/>
              <a:t>InitQueue</a:t>
            </a:r>
            <a:r>
              <a:rPr lang="en-US" altLang="zh-CN" dirty="0"/>
              <a:t>(Q2)</a:t>
            </a:r>
            <a:r>
              <a:rPr lang="zh-CN" altLang="en-US" dirty="0"/>
              <a:t>；</a:t>
            </a:r>
          </a:p>
          <a:p>
            <a:pPr marL="93663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C00000"/>
                </a:solidFill>
              </a:rPr>
              <a:t>	产生</a:t>
            </a:r>
            <a:r>
              <a:rPr lang="en-US" altLang="zh-CN" dirty="0">
                <a:solidFill>
                  <a:srgbClr val="C00000"/>
                </a:solidFill>
              </a:rPr>
              <a:t>n</a:t>
            </a:r>
            <a:r>
              <a:rPr lang="zh-CN" altLang="en-US" dirty="0">
                <a:solidFill>
                  <a:srgbClr val="C00000"/>
                </a:solidFill>
              </a:rPr>
              <a:t>个</a:t>
            </a:r>
            <a:r>
              <a:rPr lang="en-US" altLang="zh-CN" dirty="0">
                <a:solidFill>
                  <a:srgbClr val="C00000"/>
                </a:solidFill>
              </a:rPr>
              <a:t>[1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100]</a:t>
            </a:r>
            <a:r>
              <a:rPr lang="zh-CN" altLang="en-US" dirty="0">
                <a:solidFill>
                  <a:srgbClr val="C00000"/>
                </a:solidFill>
              </a:rPr>
              <a:t>之间的随机整数：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93663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C00000"/>
                </a:solidFill>
              </a:rPr>
              <a:t>	if (k%2=1)  </a:t>
            </a:r>
            <a:r>
              <a:rPr lang="en-US" altLang="zh-CN" dirty="0" err="1">
                <a:solidFill>
                  <a:srgbClr val="C00000"/>
                </a:solidFill>
              </a:rPr>
              <a:t>InsertQueue</a:t>
            </a:r>
            <a:r>
              <a:rPr lang="en-US" altLang="zh-CN" dirty="0">
                <a:solidFill>
                  <a:srgbClr val="C00000"/>
                </a:solidFill>
              </a:rPr>
              <a:t>(Q1, k);</a:t>
            </a:r>
            <a:endParaRPr lang="zh-CN" altLang="en-US" dirty="0">
              <a:solidFill>
                <a:srgbClr val="C00000"/>
              </a:solidFill>
            </a:endParaRPr>
          </a:p>
          <a:p>
            <a:pPr marL="93663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C00000"/>
                </a:solidFill>
              </a:rPr>
              <a:t>	else  </a:t>
            </a:r>
            <a:r>
              <a:rPr lang="en-US" altLang="zh-CN" dirty="0" err="1">
                <a:solidFill>
                  <a:srgbClr val="C00000"/>
                </a:solidFill>
              </a:rPr>
              <a:t>InsertQueue</a:t>
            </a:r>
            <a:r>
              <a:rPr lang="en-US" altLang="zh-CN" dirty="0">
                <a:solidFill>
                  <a:srgbClr val="C00000"/>
                </a:solidFill>
              </a:rPr>
              <a:t>(Q2, k);</a:t>
            </a:r>
          </a:p>
          <a:p>
            <a:pPr marL="93663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3333FF"/>
                </a:solidFill>
              </a:rPr>
              <a:t>	</a:t>
            </a:r>
            <a:r>
              <a:rPr lang="zh-CN" altLang="en-US" dirty="0">
                <a:solidFill>
                  <a:srgbClr val="3333FF"/>
                </a:solidFill>
              </a:rPr>
              <a:t>当</a:t>
            </a:r>
            <a:r>
              <a:rPr lang="en-US" altLang="zh-CN" dirty="0">
                <a:solidFill>
                  <a:srgbClr val="3333FF"/>
                </a:solidFill>
              </a:rPr>
              <a:t>Q1</a:t>
            </a:r>
            <a:r>
              <a:rPr lang="zh-CN" altLang="en-US" dirty="0">
                <a:solidFill>
                  <a:srgbClr val="3333FF"/>
                </a:solidFill>
              </a:rPr>
              <a:t>非空 </a:t>
            </a:r>
            <a:r>
              <a:rPr lang="en-US" altLang="zh-CN" dirty="0">
                <a:solidFill>
                  <a:srgbClr val="3333FF"/>
                </a:solidFill>
              </a:rPr>
              <a:t>&amp;&amp; Q2</a:t>
            </a:r>
            <a:r>
              <a:rPr lang="zh-CN" altLang="en-US" dirty="0">
                <a:solidFill>
                  <a:srgbClr val="3333FF"/>
                </a:solidFill>
              </a:rPr>
              <a:t>非空时：</a:t>
            </a:r>
          </a:p>
          <a:p>
            <a:pPr marL="93663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3333FF"/>
                </a:solidFill>
              </a:rPr>
              <a:t>	</a:t>
            </a:r>
            <a:r>
              <a:rPr lang="en-US" altLang="zh-CN" dirty="0" err="1">
                <a:solidFill>
                  <a:srgbClr val="3333FF"/>
                </a:solidFill>
              </a:rPr>
              <a:t>DeQueue</a:t>
            </a:r>
            <a:r>
              <a:rPr lang="en-US" altLang="zh-CN" dirty="0">
                <a:solidFill>
                  <a:srgbClr val="3333FF"/>
                </a:solidFill>
              </a:rPr>
              <a:t>(Q1,e1);</a:t>
            </a:r>
          </a:p>
          <a:p>
            <a:pPr marL="93663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3333FF"/>
                </a:solidFill>
              </a:rPr>
              <a:t>	</a:t>
            </a:r>
            <a:r>
              <a:rPr lang="en-US" altLang="zh-CN" dirty="0" err="1">
                <a:solidFill>
                  <a:srgbClr val="3333FF"/>
                </a:solidFill>
              </a:rPr>
              <a:t>DeQueue</a:t>
            </a:r>
            <a:r>
              <a:rPr lang="en-US" altLang="zh-CN" dirty="0">
                <a:solidFill>
                  <a:srgbClr val="3333FF"/>
                </a:solidFill>
              </a:rPr>
              <a:t>(Q2,e2);</a:t>
            </a:r>
          </a:p>
          <a:p>
            <a:pPr marL="93663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3333FF"/>
                </a:solidFill>
              </a:rPr>
              <a:t>	</a:t>
            </a:r>
            <a:r>
              <a:rPr lang="en-US" altLang="zh-CN" dirty="0" err="1">
                <a:solidFill>
                  <a:srgbClr val="3333FF"/>
                </a:solidFill>
              </a:rPr>
              <a:t>printf</a:t>
            </a:r>
            <a:r>
              <a:rPr lang="en-US" altLang="zh-CN" dirty="0">
                <a:solidFill>
                  <a:srgbClr val="3333FF"/>
                </a:solidFill>
              </a:rPr>
              <a:t>(e1, e2);</a:t>
            </a:r>
            <a:endParaRPr lang="zh-CN" altLang="en-US" dirty="0">
              <a:solidFill>
                <a:srgbClr val="3333FF"/>
              </a:solidFill>
            </a:endParaRPr>
          </a:p>
          <a:p>
            <a:pPr marL="93663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/>
              <a:t>} </a:t>
            </a:r>
            <a:r>
              <a:rPr lang="en-US" altLang="zh-CN" dirty="0">
                <a:solidFill>
                  <a:srgbClr val="008000"/>
                </a:solidFill>
              </a:rPr>
              <a:t>// </a:t>
            </a:r>
            <a:r>
              <a:rPr lang="en-US" altLang="zh-CN" dirty="0" err="1">
                <a:solidFill>
                  <a:srgbClr val="008000"/>
                </a:solidFill>
              </a:rPr>
              <a:t>LinkQueue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12595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611AC49-67B4-474C-8FB4-42857A20DD29}" type="slidenum">
              <a:rPr lang="zh-CN" altLang="en-US" smtClean="0">
                <a:ea typeface="宋体" charset="-122"/>
              </a:rPr>
              <a:pPr/>
              <a:t>87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13F3C6C-9941-9297-537E-24C29721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2B6B-AA1D-4887-8599-80B6176056D5}" type="slidenum">
              <a:rPr lang="zh-CN" altLang="en-US" smtClean="0"/>
              <a:pPr/>
              <a:t>88</a:t>
            </a:fld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4FC3E8-F5DD-51E0-7D0D-A04D9B86EDED}"/>
              </a:ext>
            </a:extLst>
          </p:cNvPr>
          <p:cNvSpPr txBox="1"/>
          <p:nvPr/>
        </p:nvSpPr>
        <p:spPr>
          <a:xfrm>
            <a:off x="647564" y="1628800"/>
            <a:ext cx="7848872" cy="1930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为充分利用向量空间，克服“</a:t>
            </a:r>
            <a:r>
              <a:rPr lang="zh-CN" altLang="en-US" sz="2800" b="1" dirty="0">
                <a:solidFill>
                  <a:schemeClr val="folHlin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假溢出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”现象的方法是：将为队列分配的</a:t>
            </a:r>
            <a:r>
              <a:rPr lang="zh-CN" altLang="en-US" sz="2800" b="1" dirty="0">
                <a:solidFill>
                  <a:schemeClr val="accent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向量空间看成为一个首尾相接的圆环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，并称这种队列为</a:t>
            </a:r>
            <a:r>
              <a:rPr lang="zh-CN" altLang="en-US" sz="2800" b="1" dirty="0">
                <a:solidFill>
                  <a:schemeClr val="folHlin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循环队列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en-US" altLang="zh-CN" sz="2800" b="1" dirty="0">
                <a:solidFill>
                  <a:schemeClr val="accent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Circular Queue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)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54A326-E743-C9AE-9812-76450516826D}"/>
              </a:ext>
            </a:extLst>
          </p:cNvPr>
          <p:cNvSpPr txBox="1"/>
          <p:nvPr/>
        </p:nvSpPr>
        <p:spPr>
          <a:xfrm>
            <a:off x="647563" y="3608916"/>
            <a:ext cx="7710625" cy="2749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例：设有循环队列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QU[0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5]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，其初始状态是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front=rear=0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，各种操作后队列的头、尾指针的状态变化情况如下图所示。</a:t>
            </a:r>
            <a:endParaRPr lang="en-US" altLang="zh-CN" sz="28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812800" lvl="1" indent="-457200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循环队列为空：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front=rear 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</a:p>
          <a:p>
            <a:pPr marL="812800" lvl="1" indent="-457200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循环队列满：</a:t>
            </a:r>
            <a:endParaRPr lang="en-US" altLang="zh-CN" sz="28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5560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      (rear+1)%MAX_QUEUE_SIZE =front</a:t>
            </a:r>
            <a:endParaRPr lang="zh-CN" altLang="en-US" sz="28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62361F-27DE-1BEC-CE67-8CDD147A1310}"/>
              </a:ext>
            </a:extLst>
          </p:cNvPr>
          <p:cNvSpPr txBox="1">
            <a:spLocks noChangeArrowheads="1"/>
          </p:cNvSpPr>
          <p:nvPr/>
        </p:nvSpPr>
        <p:spPr>
          <a:xfrm>
            <a:off x="1000125" y="274638"/>
            <a:ext cx="7143750" cy="1143000"/>
          </a:xfrm>
          <a:prstGeom prst="rect">
            <a:avLst/>
          </a:prstGeom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fol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folHlink"/>
                </a:solidFill>
                <a:latin typeface="华文新魏" pitchFamily="2" charset="-122"/>
                <a:ea typeface="华文新魏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folHlink"/>
                </a:solidFill>
                <a:latin typeface="华文新魏" pitchFamily="2" charset="-122"/>
                <a:ea typeface="华文新魏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folHlink"/>
                </a:solidFill>
                <a:latin typeface="华文新魏" pitchFamily="2" charset="-122"/>
                <a:ea typeface="华文新魏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folHlink"/>
                </a:solidFill>
                <a:latin typeface="华文新魏" pitchFamily="2" charset="-122"/>
                <a:ea typeface="华文新魏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folHlink"/>
                </a:solidFill>
                <a:latin typeface="华文新魏" pitchFamily="2" charset="-122"/>
                <a:ea typeface="华文新魏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folHlink"/>
                </a:solidFill>
                <a:latin typeface="华文新魏" pitchFamily="2" charset="-122"/>
                <a:ea typeface="华文新魏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folHlink"/>
                </a:solidFill>
                <a:latin typeface="华文新魏" pitchFamily="2" charset="-122"/>
                <a:ea typeface="华文新魏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folHlink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kern="0"/>
              <a:t>循环队列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16873122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8D86F7F-2665-53B4-2EF5-B6EE8E33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2B6B-AA1D-4887-8599-80B6176056D5}" type="slidenum">
              <a:rPr lang="zh-CN" altLang="en-US" smtClean="0"/>
              <a:pPr/>
              <a:t>89</a:t>
            </a:fld>
            <a:endParaRPr lang="en-US" altLang="zh-CN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2421F50E-27B3-7F04-E6D9-ED52B2AD59C5}"/>
              </a:ext>
            </a:extLst>
          </p:cNvPr>
          <p:cNvGrpSpPr>
            <a:grpSpLocks/>
          </p:cNvGrpSpPr>
          <p:nvPr/>
        </p:nvGrpSpPr>
        <p:grpSpPr bwMode="auto">
          <a:xfrm>
            <a:off x="896144" y="797718"/>
            <a:ext cx="6843713" cy="2492741"/>
            <a:chOff x="0" y="0"/>
            <a:chExt cx="5520" cy="1835"/>
          </a:xfrm>
        </p:grpSpPr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6D9E726D-5F1F-2365-B8D0-E726A231F1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593" cy="1835"/>
              <a:chOff x="0" y="0"/>
              <a:chExt cx="1593" cy="1835"/>
            </a:xfrm>
          </p:grpSpPr>
          <p:grpSp>
            <p:nvGrpSpPr>
              <p:cNvPr id="65" name="Group 5">
                <a:extLst>
                  <a:ext uri="{FF2B5EF4-FFF2-40B4-BE49-F238E27FC236}">
                    <a16:creationId xmlns:a16="http://schemas.microsoft.com/office/drawing/2014/main" id="{6E6EBE2A-4665-3BFC-888A-6EDE8FFB2C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3" y="338"/>
                <a:ext cx="1270" cy="1225"/>
                <a:chOff x="0" y="0"/>
                <a:chExt cx="1270" cy="1225"/>
              </a:xfrm>
            </p:grpSpPr>
            <p:grpSp>
              <p:nvGrpSpPr>
                <p:cNvPr id="75" name="Group 6">
                  <a:extLst>
                    <a:ext uri="{FF2B5EF4-FFF2-40B4-BE49-F238E27FC236}">
                      <a16:creationId xmlns:a16="http://schemas.microsoft.com/office/drawing/2014/main" id="{5B77B16C-C70C-FB34-92B0-60CFC8A7781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270" cy="1225"/>
                  <a:chOff x="0" y="0"/>
                  <a:chExt cx="1270" cy="1225"/>
                </a:xfrm>
              </p:grpSpPr>
              <p:sp>
                <p:nvSpPr>
                  <p:cNvPr id="82" name="Oval 7">
                    <a:extLst>
                      <a:ext uri="{FF2B5EF4-FFF2-40B4-BE49-F238E27FC236}">
                        <a16:creationId xmlns:a16="http://schemas.microsoft.com/office/drawing/2014/main" id="{3EBAE05A-B548-B2A0-6892-C67D5DE26D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" y="438"/>
                    <a:ext cx="363" cy="363"/>
                  </a:xfrm>
                  <a:prstGeom prst="ellips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Times New Roman" pitchFamily="2" charset="0"/>
                      <a:ea typeface="宋体" charset="0"/>
                    </a:endParaRPr>
                  </a:p>
                </p:txBody>
              </p:sp>
              <p:grpSp>
                <p:nvGrpSpPr>
                  <p:cNvPr id="83" name="Group 8">
                    <a:extLst>
                      <a:ext uri="{FF2B5EF4-FFF2-40B4-BE49-F238E27FC236}">
                        <a16:creationId xmlns:a16="http://schemas.microsoft.com/office/drawing/2014/main" id="{449468C2-721F-59EA-3AD1-A6DE98C31F7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1270" cy="1225"/>
                    <a:chOff x="0" y="0"/>
                    <a:chExt cx="1225" cy="1188"/>
                  </a:xfrm>
                </p:grpSpPr>
                <p:sp>
                  <p:nvSpPr>
                    <p:cNvPr id="84" name="Oval 9">
                      <a:extLst>
                        <a:ext uri="{FF2B5EF4-FFF2-40B4-BE49-F238E27FC236}">
                          <a16:creationId xmlns:a16="http://schemas.microsoft.com/office/drawing/2014/main" id="{33AEB1A0-5339-E28A-F2CE-F6AD839CF0B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1225" cy="1180"/>
                    </a:xfrm>
                    <a:prstGeom prst="ellips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85" name="Line 10">
                      <a:extLst>
                        <a:ext uri="{FF2B5EF4-FFF2-40B4-BE49-F238E27FC236}">
                          <a16:creationId xmlns:a16="http://schemas.microsoft.com/office/drawing/2014/main" id="{18B9A3EF-2262-29CB-A3D1-9420FCE53EC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9" y="0"/>
                      <a:ext cx="0" cy="409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86" name="Line 11">
                      <a:extLst>
                        <a:ext uri="{FF2B5EF4-FFF2-40B4-BE49-F238E27FC236}">
                          <a16:creationId xmlns:a16="http://schemas.microsoft.com/office/drawing/2014/main" id="{751E2DD3-E2A1-1C1D-9855-9A0C58AA270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9" y="787"/>
                      <a:ext cx="0" cy="401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87" name="Line 12">
                      <a:extLst>
                        <a:ext uri="{FF2B5EF4-FFF2-40B4-BE49-F238E27FC236}">
                          <a16:creationId xmlns:a16="http://schemas.microsoft.com/office/drawing/2014/main" id="{1C7952BF-030F-06E8-FE4E-B31F6B00015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55" y="318"/>
                      <a:ext cx="408" cy="181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88" name="Line 13">
                      <a:extLst>
                        <a:ext uri="{FF2B5EF4-FFF2-40B4-BE49-F238E27FC236}">
                          <a16:creationId xmlns:a16="http://schemas.microsoft.com/office/drawing/2014/main" id="{B192C98A-75E1-1E28-D1E2-D0E79D4213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1" y="697"/>
                      <a:ext cx="354" cy="173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89" name="Line 14">
                      <a:extLst>
                        <a:ext uri="{FF2B5EF4-FFF2-40B4-BE49-F238E27FC236}">
                          <a16:creationId xmlns:a16="http://schemas.microsoft.com/office/drawing/2014/main" id="{CF9A0706-7ED1-40DC-84CF-FF61D4F3BF4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47" y="726"/>
                      <a:ext cx="388" cy="181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90" name="Line 15">
                      <a:extLst>
                        <a:ext uri="{FF2B5EF4-FFF2-40B4-BE49-F238E27FC236}">
                          <a16:creationId xmlns:a16="http://schemas.microsoft.com/office/drawing/2014/main" id="{13FA317F-C978-5758-86F3-68172D0DB22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" y="350"/>
                      <a:ext cx="387" cy="182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</p:grpSp>
            </p:grpSp>
            <p:sp>
              <p:nvSpPr>
                <p:cNvPr id="76" name="Rectangle 16">
                  <a:extLst>
                    <a:ext uri="{FF2B5EF4-FFF2-40B4-BE49-F238E27FC236}">
                      <a16:creationId xmlns:a16="http://schemas.microsoft.com/office/drawing/2014/main" id="{C8FCCF86-031A-2BB1-74E6-18F65597C6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" y="281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buFont typeface="Arial" charset="0"/>
                    <a:buNone/>
                    <a:defRPr/>
                  </a:pPr>
                  <a:r>
                    <a:rPr lang="en-US" altLang="zh-CN" sz="2000" b="1">
                      <a:latin typeface="Times New Roman" pitchFamily="2" charset="0"/>
                      <a:ea typeface="宋体" charset="0"/>
                    </a:rPr>
                    <a:t>1</a:t>
                  </a:r>
                </a:p>
              </p:txBody>
            </p:sp>
            <p:sp>
              <p:nvSpPr>
                <p:cNvPr id="77" name="Rectangle 17">
                  <a:extLst>
                    <a:ext uri="{FF2B5EF4-FFF2-40B4-BE49-F238E27FC236}">
                      <a16:creationId xmlns:a16="http://schemas.microsoft.com/office/drawing/2014/main" id="{30FC62F8-19DF-EA94-440A-F3A8340CCE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1" y="499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buFont typeface="Arial" charset="0"/>
                    <a:buNone/>
                    <a:defRPr/>
                  </a:pPr>
                  <a:r>
                    <a:rPr lang="en-US" altLang="zh-CN" sz="2000" b="1">
                      <a:latin typeface="Times New Roman" pitchFamily="2" charset="0"/>
                      <a:ea typeface="宋体" charset="0"/>
                    </a:rPr>
                    <a:t>2</a:t>
                  </a:r>
                </a:p>
              </p:txBody>
            </p:sp>
            <p:sp>
              <p:nvSpPr>
                <p:cNvPr id="78" name="Rectangle 18">
                  <a:extLst>
                    <a:ext uri="{FF2B5EF4-FFF2-40B4-BE49-F238E27FC236}">
                      <a16:creationId xmlns:a16="http://schemas.microsoft.com/office/drawing/2014/main" id="{2E962046-5C61-3B8A-D88C-5E31C50CBB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1" y="782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buFont typeface="Arial" charset="0"/>
                    <a:buNone/>
                    <a:defRPr/>
                  </a:pPr>
                  <a:r>
                    <a:rPr lang="en-US" altLang="zh-CN" sz="2000" b="1">
                      <a:latin typeface="Times New Roman" pitchFamily="2" charset="0"/>
                      <a:ea typeface="宋体" charset="0"/>
                    </a:rPr>
                    <a:t>3</a:t>
                  </a:r>
                </a:p>
              </p:txBody>
            </p:sp>
            <p:sp>
              <p:nvSpPr>
                <p:cNvPr id="79" name="Rectangle 19">
                  <a:extLst>
                    <a:ext uri="{FF2B5EF4-FFF2-40B4-BE49-F238E27FC236}">
                      <a16:creationId xmlns:a16="http://schemas.microsoft.com/office/drawing/2014/main" id="{FD8B2CDF-07DF-FF82-C439-14232A0E1B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" y="801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buFont typeface="Arial" charset="0"/>
                    <a:buNone/>
                    <a:defRPr/>
                  </a:pPr>
                  <a:r>
                    <a:rPr lang="en-US" altLang="zh-CN" sz="2000" b="1">
                      <a:latin typeface="Times New Roman" pitchFamily="2" charset="0"/>
                      <a:ea typeface="宋体" charset="0"/>
                    </a:rPr>
                    <a:t>4</a:t>
                  </a:r>
                </a:p>
              </p:txBody>
            </p:sp>
            <p:sp>
              <p:nvSpPr>
                <p:cNvPr id="80" name="Rectangle 20">
                  <a:extLst>
                    <a:ext uri="{FF2B5EF4-FFF2-40B4-BE49-F238E27FC236}">
                      <a16:creationId xmlns:a16="http://schemas.microsoft.com/office/drawing/2014/main" id="{E0BAE8D6-0229-9F63-81FA-C4DF118C1D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" y="545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buFont typeface="Arial" charset="0"/>
                    <a:buNone/>
                    <a:defRPr/>
                  </a:pPr>
                  <a:r>
                    <a:rPr lang="en-US" altLang="zh-CN" sz="2000" b="1">
                      <a:latin typeface="Times New Roman" pitchFamily="2" charset="0"/>
                      <a:ea typeface="宋体" charset="0"/>
                    </a:rPr>
                    <a:t>5</a:t>
                  </a:r>
                </a:p>
              </p:txBody>
            </p:sp>
            <p:sp>
              <p:nvSpPr>
                <p:cNvPr id="81" name="Rectangle 21">
                  <a:extLst>
                    <a:ext uri="{FF2B5EF4-FFF2-40B4-BE49-F238E27FC236}">
                      <a16:creationId xmlns:a16="http://schemas.microsoft.com/office/drawing/2014/main" id="{56A4982E-4207-9BE4-4F3E-343EA543E3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" y="273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buFont typeface="Arial" charset="0"/>
                    <a:buNone/>
                    <a:defRPr/>
                  </a:pPr>
                  <a:r>
                    <a:rPr lang="en-US" altLang="zh-CN" sz="2000" b="1">
                      <a:latin typeface="Times New Roman" pitchFamily="2" charset="0"/>
                      <a:ea typeface="宋体" charset="0"/>
                    </a:rPr>
                    <a:t>0</a:t>
                  </a:r>
                </a:p>
              </p:txBody>
            </p:sp>
          </p:grpSp>
          <p:sp>
            <p:nvSpPr>
              <p:cNvPr id="66" name="Rectangle 22">
                <a:extLst>
                  <a:ext uri="{FF2B5EF4-FFF2-40B4-BE49-F238E27FC236}">
                    <a16:creationId xmlns:a16="http://schemas.microsoft.com/office/drawing/2014/main" id="{ACDA319F-A9D1-7CA7-04F1-9E3A1C15C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" y="1608"/>
                <a:ext cx="862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/>
                  <a:t>(a)  </a:t>
                </a:r>
                <a:r>
                  <a:rPr lang="zh-CN" altLang="en-US" sz="2000" b="1">
                    <a:ea typeface="楷体_GB2312" pitchFamily="1" charset="-122"/>
                  </a:rPr>
                  <a:t>空队列</a:t>
                </a:r>
              </a:p>
            </p:txBody>
          </p:sp>
          <p:grpSp>
            <p:nvGrpSpPr>
              <p:cNvPr id="67" name="Group 23">
                <a:extLst>
                  <a:ext uri="{FF2B5EF4-FFF2-40B4-BE49-F238E27FC236}">
                    <a16:creationId xmlns:a16="http://schemas.microsoft.com/office/drawing/2014/main" id="{367778F1-CFDD-0654-6790-52BF40B2EF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78"/>
                <a:ext cx="454" cy="408"/>
                <a:chOff x="0" y="0"/>
                <a:chExt cx="454" cy="408"/>
              </a:xfrm>
            </p:grpSpPr>
            <p:sp>
              <p:nvSpPr>
                <p:cNvPr id="72" name="Rectangle 24">
                  <a:extLst>
                    <a:ext uri="{FF2B5EF4-FFF2-40B4-BE49-F238E27FC236}">
                      <a16:creationId xmlns:a16="http://schemas.microsoft.com/office/drawing/2014/main" id="{033A022A-1969-123B-C408-CA6FE8A2F7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08" cy="2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buFont typeface="Arial" charset="0"/>
                    <a:buNone/>
                    <a:defRPr/>
                  </a:pPr>
                  <a:r>
                    <a:rPr lang="en-US" altLang="zh-CN" sz="2000" b="1">
                      <a:latin typeface="Times New Roman" pitchFamily="2" charset="0"/>
                      <a:ea typeface="宋体" charset="0"/>
                    </a:rPr>
                    <a:t>front</a:t>
                  </a:r>
                </a:p>
              </p:txBody>
            </p:sp>
            <p:sp>
              <p:nvSpPr>
                <p:cNvPr id="73" name="Line 25">
                  <a:extLst>
                    <a:ext uri="{FF2B5EF4-FFF2-40B4-BE49-F238E27FC236}">
                      <a16:creationId xmlns:a16="http://schemas.microsoft.com/office/drawing/2014/main" id="{99BA5A34-C2CC-D543-426B-8537EA2A82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" y="198"/>
                  <a:ext cx="408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74" name="Line 26">
                  <a:extLst>
                    <a:ext uri="{FF2B5EF4-FFF2-40B4-BE49-F238E27FC236}">
                      <a16:creationId xmlns:a16="http://schemas.microsoft.com/office/drawing/2014/main" id="{88D213E4-63F2-F8B5-F423-EE4D4CF0E8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" y="198"/>
                  <a:ext cx="37" cy="21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</p:grpSp>
          <p:grpSp>
            <p:nvGrpSpPr>
              <p:cNvPr id="68" name="Group 27">
                <a:extLst>
                  <a:ext uri="{FF2B5EF4-FFF2-40B4-BE49-F238E27FC236}">
                    <a16:creationId xmlns:a16="http://schemas.microsoft.com/office/drawing/2014/main" id="{2011669C-C6C7-DD84-02F9-B0585205F4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4" y="0"/>
                <a:ext cx="363" cy="408"/>
                <a:chOff x="0" y="0"/>
                <a:chExt cx="363" cy="408"/>
              </a:xfrm>
            </p:grpSpPr>
            <p:sp>
              <p:nvSpPr>
                <p:cNvPr id="69" name="Rectangle 28">
                  <a:extLst>
                    <a:ext uri="{FF2B5EF4-FFF2-40B4-BE49-F238E27FC236}">
                      <a16:creationId xmlns:a16="http://schemas.microsoft.com/office/drawing/2014/main" id="{F1832FBB-4556-007A-A7C8-E2790B73EC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3" cy="2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buFont typeface="Arial" charset="0"/>
                    <a:buNone/>
                    <a:defRPr/>
                  </a:pPr>
                  <a:r>
                    <a:rPr lang="en-US" altLang="zh-CN" sz="2000" b="1">
                      <a:latin typeface="Times New Roman" pitchFamily="2" charset="0"/>
                      <a:ea typeface="宋体" charset="0"/>
                    </a:rPr>
                    <a:t>rear</a:t>
                  </a:r>
                </a:p>
              </p:txBody>
            </p:sp>
            <p:sp>
              <p:nvSpPr>
                <p:cNvPr id="70" name="Line 29">
                  <a:extLst>
                    <a:ext uri="{FF2B5EF4-FFF2-40B4-BE49-F238E27FC236}">
                      <a16:creationId xmlns:a16="http://schemas.microsoft.com/office/drawing/2014/main" id="{9E44A621-839E-ED1D-3236-DA60FBB34A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227"/>
                  <a:ext cx="318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71" name="Line 30">
                  <a:extLst>
                    <a:ext uri="{FF2B5EF4-FFF2-40B4-BE49-F238E27FC236}">
                      <a16:creationId xmlns:a16="http://schemas.microsoft.com/office/drawing/2014/main" id="{46A5360C-1E5E-3A7C-C3E5-C47F150D98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227"/>
                  <a:ext cx="0" cy="181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</p:grpSp>
        </p:grpSp>
        <p:grpSp>
          <p:nvGrpSpPr>
            <p:cNvPr id="5" name="Group 31">
              <a:extLst>
                <a:ext uri="{FF2B5EF4-FFF2-40B4-BE49-F238E27FC236}">
                  <a16:creationId xmlns:a16="http://schemas.microsoft.com/office/drawing/2014/main" id="{6ABCCE08-A6BC-E2EF-652C-F78C7404F9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8" y="158"/>
              <a:ext cx="1593" cy="1657"/>
              <a:chOff x="0" y="0"/>
              <a:chExt cx="1593" cy="1657"/>
            </a:xfrm>
          </p:grpSpPr>
          <p:grpSp>
            <p:nvGrpSpPr>
              <p:cNvPr id="35" name="Group 32">
                <a:extLst>
                  <a:ext uri="{FF2B5EF4-FFF2-40B4-BE49-F238E27FC236}">
                    <a16:creationId xmlns:a16="http://schemas.microsoft.com/office/drawing/2014/main" id="{50A8C9A5-E9B1-7BF3-4B0F-B279B049BD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3" y="160"/>
                <a:ext cx="1270" cy="1225"/>
                <a:chOff x="0" y="0"/>
                <a:chExt cx="1270" cy="1225"/>
              </a:xfrm>
            </p:grpSpPr>
            <p:grpSp>
              <p:nvGrpSpPr>
                <p:cNvPr id="49" name="Group 33">
                  <a:extLst>
                    <a:ext uri="{FF2B5EF4-FFF2-40B4-BE49-F238E27FC236}">
                      <a16:creationId xmlns:a16="http://schemas.microsoft.com/office/drawing/2014/main" id="{7749623C-DF92-4EA2-7CD2-6564FF52D96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270" cy="1225"/>
                  <a:chOff x="0" y="0"/>
                  <a:chExt cx="1270" cy="1225"/>
                </a:xfrm>
              </p:grpSpPr>
              <p:sp>
                <p:nvSpPr>
                  <p:cNvPr id="56" name="Oval 34">
                    <a:extLst>
                      <a:ext uri="{FF2B5EF4-FFF2-40B4-BE49-F238E27FC236}">
                        <a16:creationId xmlns:a16="http://schemas.microsoft.com/office/drawing/2014/main" id="{754A0B56-A6DC-A80B-671E-7F9037B07AA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" y="438"/>
                    <a:ext cx="363" cy="363"/>
                  </a:xfrm>
                  <a:prstGeom prst="ellips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Times New Roman" pitchFamily="2" charset="0"/>
                      <a:ea typeface="宋体" charset="0"/>
                    </a:endParaRPr>
                  </a:p>
                </p:txBody>
              </p:sp>
              <p:grpSp>
                <p:nvGrpSpPr>
                  <p:cNvPr id="57" name="Group 35">
                    <a:extLst>
                      <a:ext uri="{FF2B5EF4-FFF2-40B4-BE49-F238E27FC236}">
                        <a16:creationId xmlns:a16="http://schemas.microsoft.com/office/drawing/2014/main" id="{80CE89A3-2EF1-394E-172A-98B6C9EA82B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1270" cy="1225"/>
                    <a:chOff x="0" y="0"/>
                    <a:chExt cx="1225" cy="1188"/>
                  </a:xfrm>
                </p:grpSpPr>
                <p:sp>
                  <p:nvSpPr>
                    <p:cNvPr id="58" name="Oval 36">
                      <a:extLst>
                        <a:ext uri="{FF2B5EF4-FFF2-40B4-BE49-F238E27FC236}">
                          <a16:creationId xmlns:a16="http://schemas.microsoft.com/office/drawing/2014/main" id="{7CB629EF-D347-3CBC-FEB2-3E4E86386F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1225" cy="1180"/>
                    </a:xfrm>
                    <a:prstGeom prst="ellips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59" name="Line 37">
                      <a:extLst>
                        <a:ext uri="{FF2B5EF4-FFF2-40B4-BE49-F238E27FC236}">
                          <a16:creationId xmlns:a16="http://schemas.microsoft.com/office/drawing/2014/main" id="{90901290-D230-2DF3-80D9-3C120080316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9" y="0"/>
                      <a:ext cx="0" cy="409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60" name="Line 38">
                      <a:extLst>
                        <a:ext uri="{FF2B5EF4-FFF2-40B4-BE49-F238E27FC236}">
                          <a16:creationId xmlns:a16="http://schemas.microsoft.com/office/drawing/2014/main" id="{286CA912-3A06-F21A-DA79-A6601A21118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9" y="787"/>
                      <a:ext cx="0" cy="401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61" name="Line 39">
                      <a:extLst>
                        <a:ext uri="{FF2B5EF4-FFF2-40B4-BE49-F238E27FC236}">
                          <a16:creationId xmlns:a16="http://schemas.microsoft.com/office/drawing/2014/main" id="{60E8185A-0912-B56D-D093-A390285ECE0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55" y="318"/>
                      <a:ext cx="408" cy="181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62" name="Line 40">
                      <a:extLst>
                        <a:ext uri="{FF2B5EF4-FFF2-40B4-BE49-F238E27FC236}">
                          <a16:creationId xmlns:a16="http://schemas.microsoft.com/office/drawing/2014/main" id="{40611B5E-C2C1-CA97-D564-08DD7048590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1" y="697"/>
                      <a:ext cx="354" cy="173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63" name="Line 41">
                      <a:extLst>
                        <a:ext uri="{FF2B5EF4-FFF2-40B4-BE49-F238E27FC236}">
                          <a16:creationId xmlns:a16="http://schemas.microsoft.com/office/drawing/2014/main" id="{9C1597E4-B334-AD14-D1C6-AEEC5138A81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47" y="726"/>
                      <a:ext cx="388" cy="181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64" name="Line 42">
                      <a:extLst>
                        <a:ext uri="{FF2B5EF4-FFF2-40B4-BE49-F238E27FC236}">
                          <a16:creationId xmlns:a16="http://schemas.microsoft.com/office/drawing/2014/main" id="{E59F5D16-D1E6-AD0B-8984-C8B50121EC1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" y="350"/>
                      <a:ext cx="387" cy="182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</p:grpSp>
            </p:grpSp>
            <p:sp>
              <p:nvSpPr>
                <p:cNvPr id="50" name="Rectangle 43">
                  <a:extLst>
                    <a:ext uri="{FF2B5EF4-FFF2-40B4-BE49-F238E27FC236}">
                      <a16:creationId xmlns:a16="http://schemas.microsoft.com/office/drawing/2014/main" id="{ED8CF2C2-2E30-E78D-1799-D4547CC73E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" y="281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buFont typeface="Arial" charset="0"/>
                    <a:buNone/>
                    <a:defRPr/>
                  </a:pPr>
                  <a:r>
                    <a:rPr lang="en-US" altLang="zh-CN" sz="2000" b="1">
                      <a:latin typeface="Times New Roman" pitchFamily="2" charset="0"/>
                      <a:ea typeface="宋体" charset="0"/>
                    </a:rPr>
                    <a:t>1</a:t>
                  </a:r>
                </a:p>
              </p:txBody>
            </p:sp>
            <p:sp>
              <p:nvSpPr>
                <p:cNvPr id="51" name="Rectangle 44">
                  <a:extLst>
                    <a:ext uri="{FF2B5EF4-FFF2-40B4-BE49-F238E27FC236}">
                      <a16:creationId xmlns:a16="http://schemas.microsoft.com/office/drawing/2014/main" id="{515D21EC-C31B-2CB6-BE62-F8EE5A308A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1" y="499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buFont typeface="Arial" charset="0"/>
                    <a:buNone/>
                    <a:defRPr/>
                  </a:pPr>
                  <a:r>
                    <a:rPr lang="en-US" altLang="zh-CN" sz="2000" b="1">
                      <a:latin typeface="Times New Roman" pitchFamily="2" charset="0"/>
                      <a:ea typeface="宋体" charset="0"/>
                    </a:rPr>
                    <a:t>2</a:t>
                  </a:r>
                </a:p>
              </p:txBody>
            </p:sp>
            <p:sp>
              <p:nvSpPr>
                <p:cNvPr id="52" name="Rectangle 45">
                  <a:extLst>
                    <a:ext uri="{FF2B5EF4-FFF2-40B4-BE49-F238E27FC236}">
                      <a16:creationId xmlns:a16="http://schemas.microsoft.com/office/drawing/2014/main" id="{00819372-8C3A-00D9-3DE3-396C9045BB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1" y="782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buFont typeface="Arial" charset="0"/>
                    <a:buNone/>
                    <a:defRPr/>
                  </a:pPr>
                  <a:r>
                    <a:rPr lang="en-US" altLang="zh-CN" sz="2000" b="1">
                      <a:latin typeface="Times New Roman" pitchFamily="2" charset="0"/>
                      <a:ea typeface="宋体" charset="0"/>
                    </a:rPr>
                    <a:t>3</a:t>
                  </a:r>
                </a:p>
              </p:txBody>
            </p:sp>
            <p:sp>
              <p:nvSpPr>
                <p:cNvPr id="53" name="Rectangle 46">
                  <a:extLst>
                    <a:ext uri="{FF2B5EF4-FFF2-40B4-BE49-F238E27FC236}">
                      <a16:creationId xmlns:a16="http://schemas.microsoft.com/office/drawing/2014/main" id="{4062F52A-517B-2231-0F22-A9E991314D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" y="801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buFont typeface="Arial" charset="0"/>
                    <a:buNone/>
                    <a:defRPr/>
                  </a:pPr>
                  <a:r>
                    <a:rPr lang="en-US" altLang="zh-CN" sz="2000" b="1">
                      <a:latin typeface="Times New Roman" pitchFamily="2" charset="0"/>
                      <a:ea typeface="宋体" charset="0"/>
                    </a:rPr>
                    <a:t>4</a:t>
                  </a:r>
                </a:p>
              </p:txBody>
            </p:sp>
            <p:sp>
              <p:nvSpPr>
                <p:cNvPr id="54" name="Rectangle 47">
                  <a:extLst>
                    <a:ext uri="{FF2B5EF4-FFF2-40B4-BE49-F238E27FC236}">
                      <a16:creationId xmlns:a16="http://schemas.microsoft.com/office/drawing/2014/main" id="{B987C294-E60C-A8DD-B88B-11E1A1CE8A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" y="545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buFont typeface="Arial" charset="0"/>
                    <a:buNone/>
                    <a:defRPr/>
                  </a:pPr>
                  <a:r>
                    <a:rPr lang="en-US" altLang="zh-CN" sz="2000" b="1">
                      <a:latin typeface="Times New Roman" pitchFamily="2" charset="0"/>
                      <a:ea typeface="宋体" charset="0"/>
                    </a:rPr>
                    <a:t>5</a:t>
                  </a:r>
                </a:p>
              </p:txBody>
            </p:sp>
            <p:sp>
              <p:nvSpPr>
                <p:cNvPr id="55" name="Rectangle 48">
                  <a:extLst>
                    <a:ext uri="{FF2B5EF4-FFF2-40B4-BE49-F238E27FC236}">
                      <a16:creationId xmlns:a16="http://schemas.microsoft.com/office/drawing/2014/main" id="{1E3E9DFE-D907-46C9-CA1D-1DDDEF3F75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" y="273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buFont typeface="Arial" charset="0"/>
                    <a:buNone/>
                    <a:defRPr/>
                  </a:pPr>
                  <a:r>
                    <a:rPr lang="en-US" altLang="zh-CN" sz="2000" b="1">
                      <a:latin typeface="Times New Roman" pitchFamily="2" charset="0"/>
                      <a:ea typeface="宋体" charset="0"/>
                    </a:rPr>
                    <a:t>0</a:t>
                  </a:r>
                </a:p>
              </p:txBody>
            </p:sp>
          </p:grpSp>
          <p:sp>
            <p:nvSpPr>
              <p:cNvPr id="36" name="Rectangle 49">
                <a:extLst>
                  <a:ext uri="{FF2B5EF4-FFF2-40B4-BE49-F238E27FC236}">
                    <a16:creationId xmlns:a16="http://schemas.microsoft.com/office/drawing/2014/main" id="{427645EC-3142-68DC-FC4B-CE4A3794D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" y="1430"/>
                <a:ext cx="1133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/>
                  <a:t>(b)  d, e, b, g</a:t>
                </a:r>
                <a:r>
                  <a:rPr lang="zh-CN" altLang="en-US" sz="2000" b="1"/>
                  <a:t>入</a:t>
                </a:r>
                <a:r>
                  <a:rPr lang="zh-CN" altLang="en-US" sz="2000" b="1">
                    <a:ea typeface="楷体_GB2312" pitchFamily="1" charset="-122"/>
                  </a:rPr>
                  <a:t>队</a:t>
                </a:r>
              </a:p>
            </p:txBody>
          </p:sp>
          <p:grpSp>
            <p:nvGrpSpPr>
              <p:cNvPr id="37" name="Group 50">
                <a:extLst>
                  <a:ext uri="{FF2B5EF4-FFF2-40B4-BE49-F238E27FC236}">
                    <a16:creationId xmlns:a16="http://schemas.microsoft.com/office/drawing/2014/main" id="{728C273C-79DE-9C53-B8C7-8A0C86C1B5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454" cy="408"/>
                <a:chOff x="0" y="0"/>
                <a:chExt cx="454" cy="408"/>
              </a:xfrm>
            </p:grpSpPr>
            <p:sp>
              <p:nvSpPr>
                <p:cNvPr id="46" name="Rectangle 51">
                  <a:extLst>
                    <a:ext uri="{FF2B5EF4-FFF2-40B4-BE49-F238E27FC236}">
                      <a16:creationId xmlns:a16="http://schemas.microsoft.com/office/drawing/2014/main" id="{131F1239-FB15-7F43-DFB2-85DBD7D471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08" cy="2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buFont typeface="Arial" charset="0"/>
                    <a:buNone/>
                    <a:defRPr/>
                  </a:pPr>
                  <a:r>
                    <a:rPr lang="en-US" altLang="zh-CN" sz="2000" b="1">
                      <a:latin typeface="Times New Roman" pitchFamily="2" charset="0"/>
                      <a:ea typeface="宋体" charset="0"/>
                    </a:rPr>
                    <a:t>front</a:t>
                  </a:r>
                </a:p>
              </p:txBody>
            </p:sp>
            <p:sp>
              <p:nvSpPr>
                <p:cNvPr id="47" name="Line 52">
                  <a:extLst>
                    <a:ext uri="{FF2B5EF4-FFF2-40B4-BE49-F238E27FC236}">
                      <a16:creationId xmlns:a16="http://schemas.microsoft.com/office/drawing/2014/main" id="{8E3440D6-736D-D63C-AC83-B9DE32B7AB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" y="198"/>
                  <a:ext cx="408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48" name="Line 53">
                  <a:extLst>
                    <a:ext uri="{FF2B5EF4-FFF2-40B4-BE49-F238E27FC236}">
                      <a16:creationId xmlns:a16="http://schemas.microsoft.com/office/drawing/2014/main" id="{8DCC9F2C-3D34-37E9-9646-4EA49D9DC7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" y="198"/>
                  <a:ext cx="37" cy="21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</p:grpSp>
          <p:sp>
            <p:nvSpPr>
              <p:cNvPr id="38" name="Rectangle 54">
                <a:extLst>
                  <a:ext uri="{FF2B5EF4-FFF2-40B4-BE49-F238E27FC236}">
                    <a16:creationId xmlns:a16="http://schemas.microsoft.com/office/drawing/2014/main" id="{49883AA9-2256-1426-1CF0-D9F4C73F0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" y="275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buFont typeface="Arial" charset="0"/>
                  <a:buNone/>
                  <a:defRPr/>
                </a:pPr>
                <a:r>
                  <a:rPr lang="en-US" altLang="zh-CN" b="1">
                    <a:solidFill>
                      <a:schemeClr val="folHlink"/>
                    </a:solidFill>
                    <a:latin typeface="Times New Roman" pitchFamily="2" charset="0"/>
                    <a:ea typeface="宋体" charset="0"/>
                  </a:rPr>
                  <a:t>d</a:t>
                </a:r>
              </a:p>
            </p:txBody>
          </p:sp>
          <p:sp>
            <p:nvSpPr>
              <p:cNvPr id="39" name="Rectangle 55">
                <a:extLst>
                  <a:ext uri="{FF2B5EF4-FFF2-40B4-BE49-F238E27FC236}">
                    <a16:creationId xmlns:a16="http://schemas.microsoft.com/office/drawing/2014/main" id="{F0AAABB7-630D-39C4-1794-B459690E97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4" y="296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buFont typeface="Arial" charset="0"/>
                  <a:buNone/>
                  <a:defRPr/>
                </a:pPr>
                <a:r>
                  <a:rPr lang="en-US" altLang="zh-CN" b="1" dirty="0">
                    <a:solidFill>
                      <a:schemeClr val="folHlink"/>
                    </a:solidFill>
                    <a:latin typeface="Times New Roman" pitchFamily="2" charset="0"/>
                    <a:ea typeface="宋体" charset="0"/>
                  </a:rPr>
                  <a:t>e</a:t>
                </a:r>
              </a:p>
            </p:txBody>
          </p:sp>
          <p:sp>
            <p:nvSpPr>
              <p:cNvPr id="40" name="Rectangle 56">
                <a:extLst>
                  <a:ext uri="{FF2B5EF4-FFF2-40B4-BE49-F238E27FC236}">
                    <a16:creationId xmlns:a16="http://schemas.microsoft.com/office/drawing/2014/main" id="{D6CDFE60-A289-5821-5993-8742533CB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1" y="704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buFont typeface="Arial" charset="0"/>
                  <a:buNone/>
                  <a:defRPr/>
                </a:pPr>
                <a:r>
                  <a:rPr lang="en-US" altLang="zh-CN" b="1">
                    <a:solidFill>
                      <a:schemeClr val="folHlink"/>
                    </a:solidFill>
                    <a:latin typeface="Times New Roman" pitchFamily="2" charset="0"/>
                    <a:ea typeface="宋体" charset="0"/>
                  </a:rPr>
                  <a:t>b</a:t>
                </a:r>
              </a:p>
            </p:txBody>
          </p:sp>
          <p:sp>
            <p:nvSpPr>
              <p:cNvPr id="41" name="Rectangle 57">
                <a:extLst>
                  <a:ext uri="{FF2B5EF4-FFF2-40B4-BE49-F238E27FC236}">
                    <a16:creationId xmlns:a16="http://schemas.microsoft.com/office/drawing/2014/main" id="{3D16478F-A1AA-71F5-298A-352612419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9" y="1067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buFont typeface="Arial" charset="0"/>
                  <a:buNone/>
                  <a:defRPr/>
                </a:pPr>
                <a:r>
                  <a:rPr lang="en-US" altLang="zh-CN" b="1">
                    <a:solidFill>
                      <a:schemeClr val="folHlink"/>
                    </a:solidFill>
                    <a:latin typeface="Times New Roman" pitchFamily="2" charset="0"/>
                    <a:ea typeface="宋体" charset="0"/>
                  </a:rPr>
                  <a:t>g</a:t>
                </a:r>
              </a:p>
            </p:txBody>
          </p:sp>
          <p:grpSp>
            <p:nvGrpSpPr>
              <p:cNvPr id="42" name="Group 58">
                <a:extLst>
                  <a:ext uri="{FF2B5EF4-FFF2-40B4-BE49-F238E27FC236}">
                    <a16:creationId xmlns:a16="http://schemas.microsoft.com/office/drawing/2014/main" id="{FEE11BE9-27AE-0DFF-7E92-17F72D19A9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" y="1094"/>
                <a:ext cx="500" cy="230"/>
                <a:chOff x="0" y="0"/>
                <a:chExt cx="500" cy="230"/>
              </a:xfrm>
            </p:grpSpPr>
            <p:sp>
              <p:nvSpPr>
                <p:cNvPr id="43" name="Rectangle 59">
                  <a:extLst>
                    <a:ext uri="{FF2B5EF4-FFF2-40B4-BE49-F238E27FC236}">
                      <a16:creationId xmlns:a16="http://schemas.microsoft.com/office/drawing/2014/main" id="{9D4445C4-F9F3-A880-7969-9452903858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" y="0"/>
                  <a:ext cx="316" cy="2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buFont typeface="Arial" charset="0"/>
                    <a:buNone/>
                    <a:defRPr/>
                  </a:pPr>
                  <a:r>
                    <a:rPr lang="en-US" altLang="zh-CN" sz="2000" b="1">
                      <a:latin typeface="Times New Roman" pitchFamily="2" charset="0"/>
                      <a:ea typeface="宋体" charset="0"/>
                    </a:rPr>
                    <a:t>rear</a:t>
                  </a:r>
                </a:p>
              </p:txBody>
            </p:sp>
            <p:sp>
              <p:nvSpPr>
                <p:cNvPr id="44" name="Line 60">
                  <a:extLst>
                    <a:ext uri="{FF2B5EF4-FFF2-40B4-BE49-F238E27FC236}">
                      <a16:creationId xmlns:a16="http://schemas.microsoft.com/office/drawing/2014/main" id="{B88E8669-8D81-B84A-53AB-4DADF9B291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230"/>
                  <a:ext cx="408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45" name="Line 61">
                  <a:extLst>
                    <a:ext uri="{FF2B5EF4-FFF2-40B4-BE49-F238E27FC236}">
                      <a16:creationId xmlns:a16="http://schemas.microsoft.com/office/drawing/2014/main" id="{019AF15D-A9F2-FF1C-FCB9-CC28D2731E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9" y="137"/>
                  <a:ext cx="91" cy="91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</p:grpSp>
        </p:grpSp>
        <p:grpSp>
          <p:nvGrpSpPr>
            <p:cNvPr id="6" name="Group 62">
              <a:extLst>
                <a:ext uri="{FF2B5EF4-FFF2-40B4-BE49-F238E27FC236}">
                  <a16:creationId xmlns:a16="http://schemas.microsoft.com/office/drawing/2014/main" id="{D526EC87-4EE5-9E02-277C-951D8BF1EF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8" y="326"/>
              <a:ext cx="2012" cy="1497"/>
              <a:chOff x="0" y="0"/>
              <a:chExt cx="2012" cy="1497"/>
            </a:xfrm>
          </p:grpSpPr>
          <p:grpSp>
            <p:nvGrpSpPr>
              <p:cNvPr id="7" name="Group 63">
                <a:extLst>
                  <a:ext uri="{FF2B5EF4-FFF2-40B4-BE49-F238E27FC236}">
                    <a16:creationId xmlns:a16="http://schemas.microsoft.com/office/drawing/2014/main" id="{B92F623D-8576-CB88-1148-E2F5CA92EE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0" y="0"/>
                <a:ext cx="1270" cy="1225"/>
                <a:chOff x="0" y="0"/>
                <a:chExt cx="1270" cy="1225"/>
              </a:xfrm>
            </p:grpSpPr>
            <p:grpSp>
              <p:nvGrpSpPr>
                <p:cNvPr id="19" name="Group 64">
                  <a:extLst>
                    <a:ext uri="{FF2B5EF4-FFF2-40B4-BE49-F238E27FC236}">
                      <a16:creationId xmlns:a16="http://schemas.microsoft.com/office/drawing/2014/main" id="{67EAE25F-35F9-D1AF-5A3F-3D0C49985FF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270" cy="1225"/>
                  <a:chOff x="0" y="0"/>
                  <a:chExt cx="1270" cy="1225"/>
                </a:xfrm>
              </p:grpSpPr>
              <p:sp>
                <p:nvSpPr>
                  <p:cNvPr id="26" name="Oval 65">
                    <a:extLst>
                      <a:ext uri="{FF2B5EF4-FFF2-40B4-BE49-F238E27FC236}">
                        <a16:creationId xmlns:a16="http://schemas.microsoft.com/office/drawing/2014/main" id="{C4728FE3-C73C-6D61-F632-91DB3C8C3D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" y="438"/>
                    <a:ext cx="363" cy="363"/>
                  </a:xfrm>
                  <a:prstGeom prst="ellips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Times New Roman" pitchFamily="2" charset="0"/>
                      <a:ea typeface="宋体" charset="0"/>
                    </a:endParaRPr>
                  </a:p>
                </p:txBody>
              </p:sp>
              <p:grpSp>
                <p:nvGrpSpPr>
                  <p:cNvPr id="27" name="Group 66">
                    <a:extLst>
                      <a:ext uri="{FF2B5EF4-FFF2-40B4-BE49-F238E27FC236}">
                        <a16:creationId xmlns:a16="http://schemas.microsoft.com/office/drawing/2014/main" id="{588C1122-3802-0D2C-5D64-4EB24E1066D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1270" cy="1225"/>
                    <a:chOff x="0" y="0"/>
                    <a:chExt cx="1225" cy="1188"/>
                  </a:xfrm>
                </p:grpSpPr>
                <p:sp>
                  <p:nvSpPr>
                    <p:cNvPr id="28" name="Oval 67">
                      <a:extLst>
                        <a:ext uri="{FF2B5EF4-FFF2-40B4-BE49-F238E27FC236}">
                          <a16:creationId xmlns:a16="http://schemas.microsoft.com/office/drawing/2014/main" id="{255CB719-3A4E-EB53-9151-746726EDB46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1225" cy="1180"/>
                    </a:xfrm>
                    <a:prstGeom prst="ellips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29" name="Line 68">
                      <a:extLst>
                        <a:ext uri="{FF2B5EF4-FFF2-40B4-BE49-F238E27FC236}">
                          <a16:creationId xmlns:a16="http://schemas.microsoft.com/office/drawing/2014/main" id="{265FFCC4-E9BA-FB26-3D43-509EC6A2621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9" y="0"/>
                      <a:ext cx="0" cy="409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30" name="Line 69">
                      <a:extLst>
                        <a:ext uri="{FF2B5EF4-FFF2-40B4-BE49-F238E27FC236}">
                          <a16:creationId xmlns:a16="http://schemas.microsoft.com/office/drawing/2014/main" id="{75C8465B-7406-41C7-8D33-836C145ECB7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9" y="787"/>
                      <a:ext cx="0" cy="401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31" name="Line 70">
                      <a:extLst>
                        <a:ext uri="{FF2B5EF4-FFF2-40B4-BE49-F238E27FC236}">
                          <a16:creationId xmlns:a16="http://schemas.microsoft.com/office/drawing/2014/main" id="{A8D5C3B0-0110-32F7-B7EB-03CD571AE0A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55" y="318"/>
                      <a:ext cx="408" cy="181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32" name="Line 71">
                      <a:extLst>
                        <a:ext uri="{FF2B5EF4-FFF2-40B4-BE49-F238E27FC236}">
                          <a16:creationId xmlns:a16="http://schemas.microsoft.com/office/drawing/2014/main" id="{9F86BCB6-6657-76B5-292C-19C5D697156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1" y="697"/>
                      <a:ext cx="354" cy="173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33" name="Line 72">
                      <a:extLst>
                        <a:ext uri="{FF2B5EF4-FFF2-40B4-BE49-F238E27FC236}">
                          <a16:creationId xmlns:a16="http://schemas.microsoft.com/office/drawing/2014/main" id="{62BEB9F7-D289-4B62-BF16-9889AB5EB64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47" y="726"/>
                      <a:ext cx="388" cy="181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34" name="Line 73">
                      <a:extLst>
                        <a:ext uri="{FF2B5EF4-FFF2-40B4-BE49-F238E27FC236}">
                          <a16:creationId xmlns:a16="http://schemas.microsoft.com/office/drawing/2014/main" id="{DAC612FA-3A20-EE62-09EC-A6C919C03F7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" y="350"/>
                      <a:ext cx="387" cy="182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</p:grpSp>
            </p:grpSp>
            <p:sp>
              <p:nvSpPr>
                <p:cNvPr id="20" name="Rectangle 74">
                  <a:extLst>
                    <a:ext uri="{FF2B5EF4-FFF2-40B4-BE49-F238E27FC236}">
                      <a16:creationId xmlns:a16="http://schemas.microsoft.com/office/drawing/2014/main" id="{40186586-DD2C-4B58-BDD2-4CF400157D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" y="281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buFont typeface="Arial" charset="0"/>
                    <a:buNone/>
                    <a:defRPr/>
                  </a:pPr>
                  <a:r>
                    <a:rPr lang="en-US" altLang="zh-CN" sz="2000" b="1">
                      <a:latin typeface="Times New Roman" pitchFamily="2" charset="0"/>
                      <a:ea typeface="宋体" charset="0"/>
                    </a:rPr>
                    <a:t>1</a:t>
                  </a:r>
                </a:p>
              </p:txBody>
            </p:sp>
            <p:sp>
              <p:nvSpPr>
                <p:cNvPr id="21" name="Rectangle 75">
                  <a:extLst>
                    <a:ext uri="{FF2B5EF4-FFF2-40B4-BE49-F238E27FC236}">
                      <a16:creationId xmlns:a16="http://schemas.microsoft.com/office/drawing/2014/main" id="{C137BEF3-AFA0-2A8F-28F4-66373001B5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1" y="499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buFont typeface="Arial" charset="0"/>
                    <a:buNone/>
                    <a:defRPr/>
                  </a:pPr>
                  <a:r>
                    <a:rPr lang="en-US" altLang="zh-CN" sz="2000" b="1">
                      <a:latin typeface="Times New Roman" pitchFamily="2" charset="0"/>
                      <a:ea typeface="宋体" charset="0"/>
                    </a:rPr>
                    <a:t>2</a:t>
                  </a:r>
                </a:p>
              </p:txBody>
            </p:sp>
            <p:sp>
              <p:nvSpPr>
                <p:cNvPr id="22" name="Rectangle 76">
                  <a:extLst>
                    <a:ext uri="{FF2B5EF4-FFF2-40B4-BE49-F238E27FC236}">
                      <a16:creationId xmlns:a16="http://schemas.microsoft.com/office/drawing/2014/main" id="{B01E4182-113B-D060-F7B6-4435BA44FA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1" y="782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buFont typeface="Arial" charset="0"/>
                    <a:buNone/>
                    <a:defRPr/>
                  </a:pPr>
                  <a:r>
                    <a:rPr lang="en-US" altLang="zh-CN" sz="2000" b="1" dirty="0">
                      <a:latin typeface="Times New Roman" pitchFamily="2" charset="0"/>
                      <a:ea typeface="宋体" charset="0"/>
                    </a:rPr>
                    <a:t>3</a:t>
                  </a:r>
                </a:p>
              </p:txBody>
            </p:sp>
            <p:sp>
              <p:nvSpPr>
                <p:cNvPr id="23" name="Rectangle 77">
                  <a:extLst>
                    <a:ext uri="{FF2B5EF4-FFF2-40B4-BE49-F238E27FC236}">
                      <a16:creationId xmlns:a16="http://schemas.microsoft.com/office/drawing/2014/main" id="{365CA4B4-48E0-83EB-5267-C16EC99A4D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" y="801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buFont typeface="Arial" charset="0"/>
                    <a:buNone/>
                    <a:defRPr/>
                  </a:pPr>
                  <a:r>
                    <a:rPr lang="en-US" altLang="zh-CN" sz="2000" b="1">
                      <a:latin typeface="Times New Roman" pitchFamily="2" charset="0"/>
                      <a:ea typeface="宋体" charset="0"/>
                    </a:rPr>
                    <a:t>4</a:t>
                  </a:r>
                </a:p>
              </p:txBody>
            </p:sp>
            <p:sp>
              <p:nvSpPr>
                <p:cNvPr id="24" name="Rectangle 78">
                  <a:extLst>
                    <a:ext uri="{FF2B5EF4-FFF2-40B4-BE49-F238E27FC236}">
                      <a16:creationId xmlns:a16="http://schemas.microsoft.com/office/drawing/2014/main" id="{5FC9ACEC-EBC6-351A-3DBC-C2F30FDB58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" y="545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buFont typeface="Arial" charset="0"/>
                    <a:buNone/>
                    <a:defRPr/>
                  </a:pPr>
                  <a:r>
                    <a:rPr lang="en-US" altLang="zh-CN" sz="2000" b="1">
                      <a:latin typeface="Times New Roman" pitchFamily="2" charset="0"/>
                      <a:ea typeface="宋体" charset="0"/>
                    </a:rPr>
                    <a:t>5</a:t>
                  </a:r>
                </a:p>
              </p:txBody>
            </p:sp>
            <p:sp>
              <p:nvSpPr>
                <p:cNvPr id="25" name="Rectangle 79">
                  <a:extLst>
                    <a:ext uri="{FF2B5EF4-FFF2-40B4-BE49-F238E27FC236}">
                      <a16:creationId xmlns:a16="http://schemas.microsoft.com/office/drawing/2014/main" id="{F5246CDD-5B6E-CB47-38F5-51C0DD1630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" y="273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buFont typeface="Arial" charset="0"/>
                    <a:buNone/>
                    <a:defRPr/>
                  </a:pPr>
                  <a:r>
                    <a:rPr lang="en-US" altLang="zh-CN" sz="2000" b="1">
                      <a:latin typeface="Times New Roman" pitchFamily="2" charset="0"/>
                      <a:ea typeface="宋体" charset="0"/>
                    </a:rPr>
                    <a:t>0</a:t>
                  </a:r>
                </a:p>
              </p:txBody>
            </p:sp>
          </p:grpSp>
          <p:sp>
            <p:nvSpPr>
              <p:cNvPr id="8" name="Rectangle 80">
                <a:extLst>
                  <a:ext uri="{FF2B5EF4-FFF2-40B4-BE49-F238E27FC236}">
                    <a16:creationId xmlns:a16="http://schemas.microsoft.com/office/drawing/2014/main" id="{4110C7F6-710B-3369-8FD1-C58BD0AA30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" y="1270"/>
                <a:ext cx="992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/>
                  <a:t>(c)   d, e</a:t>
                </a:r>
                <a:r>
                  <a:rPr lang="zh-CN" altLang="en-US" sz="2000" b="1">
                    <a:ea typeface="楷体_GB2312" pitchFamily="1" charset="-122"/>
                  </a:rPr>
                  <a:t>出队</a:t>
                </a:r>
              </a:p>
            </p:txBody>
          </p:sp>
          <p:sp>
            <p:nvSpPr>
              <p:cNvPr id="9" name="Rectangle 81">
                <a:extLst>
                  <a:ext uri="{FF2B5EF4-FFF2-40B4-BE49-F238E27FC236}">
                    <a16:creationId xmlns:a16="http://schemas.microsoft.com/office/drawing/2014/main" id="{06C3DC3C-E087-3CF0-A7F3-18D1EFA1E3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8" y="544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buFont typeface="Arial" charset="0"/>
                  <a:buNone/>
                  <a:defRPr/>
                </a:pPr>
                <a:r>
                  <a:rPr lang="en-US" altLang="zh-CN" b="1">
                    <a:solidFill>
                      <a:schemeClr val="folHlink"/>
                    </a:solidFill>
                    <a:latin typeface="Times New Roman" pitchFamily="2" charset="0"/>
                    <a:ea typeface="宋体" charset="0"/>
                  </a:rPr>
                  <a:t>b</a:t>
                </a:r>
              </a:p>
            </p:txBody>
          </p:sp>
          <p:sp>
            <p:nvSpPr>
              <p:cNvPr id="10" name="Rectangle 82">
                <a:extLst>
                  <a:ext uri="{FF2B5EF4-FFF2-40B4-BE49-F238E27FC236}">
                    <a16:creationId xmlns:a16="http://schemas.microsoft.com/office/drawing/2014/main" id="{4BD8C766-97BD-3613-FA65-BB7E3682FF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" y="907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buFont typeface="Arial" charset="0"/>
                  <a:buNone/>
                  <a:defRPr/>
                </a:pPr>
                <a:r>
                  <a:rPr lang="en-US" altLang="zh-CN" b="1">
                    <a:solidFill>
                      <a:schemeClr val="folHlink"/>
                    </a:solidFill>
                    <a:latin typeface="Times New Roman" pitchFamily="2" charset="0"/>
                    <a:ea typeface="宋体" charset="0"/>
                  </a:rPr>
                  <a:t>g</a:t>
                </a:r>
              </a:p>
            </p:txBody>
          </p:sp>
          <p:grpSp>
            <p:nvGrpSpPr>
              <p:cNvPr id="11" name="Group 83">
                <a:extLst>
                  <a:ext uri="{FF2B5EF4-FFF2-40B4-BE49-F238E27FC236}">
                    <a16:creationId xmlns:a16="http://schemas.microsoft.com/office/drawing/2014/main" id="{BD81E880-8511-41B8-F3EF-716184BD2C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8" y="129"/>
                <a:ext cx="454" cy="301"/>
                <a:chOff x="0" y="0"/>
                <a:chExt cx="454" cy="301"/>
              </a:xfrm>
            </p:grpSpPr>
            <p:sp>
              <p:nvSpPr>
                <p:cNvPr id="16" name="Rectangle 84">
                  <a:extLst>
                    <a:ext uri="{FF2B5EF4-FFF2-40B4-BE49-F238E27FC236}">
                      <a16:creationId xmlns:a16="http://schemas.microsoft.com/office/drawing/2014/main" id="{0EB9761D-6D0E-68FB-884A-430C27AB25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" y="0"/>
                  <a:ext cx="408" cy="2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buFont typeface="Arial" charset="0"/>
                    <a:buNone/>
                    <a:defRPr/>
                  </a:pPr>
                  <a:r>
                    <a:rPr lang="en-US" altLang="zh-CN" sz="2000" b="1">
                      <a:latin typeface="Times New Roman" pitchFamily="2" charset="0"/>
                      <a:ea typeface="宋体" charset="0"/>
                    </a:rPr>
                    <a:t>front</a:t>
                  </a:r>
                </a:p>
              </p:txBody>
            </p:sp>
            <p:sp>
              <p:nvSpPr>
                <p:cNvPr id="17" name="Line 85">
                  <a:extLst>
                    <a:ext uri="{FF2B5EF4-FFF2-40B4-BE49-F238E27FC236}">
                      <a16:creationId xmlns:a16="http://schemas.microsoft.com/office/drawing/2014/main" id="{DE552355-2CF8-84F3-E29A-CC33A72B10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" y="206"/>
                  <a:ext cx="408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18" name="Line 86">
                  <a:extLst>
                    <a:ext uri="{FF2B5EF4-FFF2-40B4-BE49-F238E27FC236}">
                      <a16:creationId xmlns:a16="http://schemas.microsoft.com/office/drawing/2014/main" id="{568AB8BF-A038-6769-4FB4-BBB60E44DC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0" y="211"/>
                  <a:ext cx="46" cy="9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</p:grpSp>
          <p:grpSp>
            <p:nvGrpSpPr>
              <p:cNvPr id="12" name="Group 87">
                <a:extLst>
                  <a:ext uri="{FF2B5EF4-FFF2-40B4-BE49-F238E27FC236}">
                    <a16:creationId xmlns:a16="http://schemas.microsoft.com/office/drawing/2014/main" id="{7B846B9F-464B-5AA8-32ED-D50B1F6CE1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937"/>
                <a:ext cx="514" cy="231"/>
                <a:chOff x="0" y="0"/>
                <a:chExt cx="514" cy="231"/>
              </a:xfrm>
            </p:grpSpPr>
            <p:sp>
              <p:nvSpPr>
                <p:cNvPr id="13" name="Rectangle 88">
                  <a:extLst>
                    <a:ext uri="{FF2B5EF4-FFF2-40B4-BE49-F238E27FC236}">
                      <a16:creationId xmlns:a16="http://schemas.microsoft.com/office/drawing/2014/main" id="{AE22D4AD-7999-A12C-080D-27AD100BD1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" y="0"/>
                  <a:ext cx="316" cy="2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buFont typeface="Arial" charset="0"/>
                    <a:buNone/>
                    <a:defRPr/>
                  </a:pPr>
                  <a:r>
                    <a:rPr lang="en-US" altLang="zh-CN" sz="2000" b="1">
                      <a:latin typeface="Times New Roman" pitchFamily="2" charset="0"/>
                      <a:ea typeface="宋体" charset="0"/>
                    </a:rPr>
                    <a:t>rear</a:t>
                  </a:r>
                </a:p>
              </p:txBody>
            </p:sp>
            <p:sp>
              <p:nvSpPr>
                <p:cNvPr id="14" name="Line 89">
                  <a:extLst>
                    <a:ext uri="{FF2B5EF4-FFF2-40B4-BE49-F238E27FC236}">
                      <a16:creationId xmlns:a16="http://schemas.microsoft.com/office/drawing/2014/main" id="{BC47B9E3-D054-A0DD-2892-C4E29695F8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230"/>
                  <a:ext cx="408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15" name="Line 90">
                  <a:extLst>
                    <a:ext uri="{FF2B5EF4-FFF2-40B4-BE49-F238E27FC236}">
                      <a16:creationId xmlns:a16="http://schemas.microsoft.com/office/drawing/2014/main" id="{4ACD9490-7A46-5366-B5A4-A7560CD1D8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1" y="118"/>
                  <a:ext cx="113" cy="113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</p:grpSp>
        </p:grpSp>
      </p:grpSp>
      <p:grpSp>
        <p:nvGrpSpPr>
          <p:cNvPr id="91" name="Group 3">
            <a:extLst>
              <a:ext uri="{FF2B5EF4-FFF2-40B4-BE49-F238E27FC236}">
                <a16:creationId xmlns:a16="http://schemas.microsoft.com/office/drawing/2014/main" id="{01035113-BE0A-B9AE-C78F-B23EE6C5E2FA}"/>
              </a:ext>
            </a:extLst>
          </p:cNvPr>
          <p:cNvGrpSpPr>
            <a:grpSpLocks/>
          </p:cNvGrpSpPr>
          <p:nvPr/>
        </p:nvGrpSpPr>
        <p:grpSpPr bwMode="auto">
          <a:xfrm>
            <a:off x="1014722" y="3504753"/>
            <a:ext cx="6889232" cy="2889965"/>
            <a:chOff x="0" y="0"/>
            <a:chExt cx="5270" cy="2042"/>
          </a:xfrm>
        </p:grpSpPr>
        <p:grpSp>
          <p:nvGrpSpPr>
            <p:cNvPr id="92" name="Group 4">
              <a:extLst>
                <a:ext uri="{FF2B5EF4-FFF2-40B4-BE49-F238E27FC236}">
                  <a16:creationId xmlns:a16="http://schemas.microsoft.com/office/drawing/2014/main" id="{9B1CA3AB-3CD5-DF67-9245-1A280FE1F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702" cy="1682"/>
              <a:chOff x="0" y="0"/>
              <a:chExt cx="1702" cy="1682"/>
            </a:xfrm>
          </p:grpSpPr>
          <p:grpSp>
            <p:nvGrpSpPr>
              <p:cNvPr id="156" name="Group 5">
                <a:extLst>
                  <a:ext uri="{FF2B5EF4-FFF2-40B4-BE49-F238E27FC236}">
                    <a16:creationId xmlns:a16="http://schemas.microsoft.com/office/drawing/2014/main" id="{B19D69F3-A180-1607-8B17-585E315168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77"/>
                <a:ext cx="1270" cy="1225"/>
                <a:chOff x="0" y="0"/>
                <a:chExt cx="1270" cy="1225"/>
              </a:xfrm>
            </p:grpSpPr>
            <p:grpSp>
              <p:nvGrpSpPr>
                <p:cNvPr id="171" name="Group 6">
                  <a:extLst>
                    <a:ext uri="{FF2B5EF4-FFF2-40B4-BE49-F238E27FC236}">
                      <a16:creationId xmlns:a16="http://schemas.microsoft.com/office/drawing/2014/main" id="{9126A167-38FA-40F8-8795-7D8CC01A6EE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270" cy="1225"/>
                  <a:chOff x="0" y="0"/>
                  <a:chExt cx="1270" cy="1225"/>
                </a:xfrm>
              </p:grpSpPr>
              <p:sp>
                <p:nvSpPr>
                  <p:cNvPr id="178" name="Oval 7">
                    <a:extLst>
                      <a:ext uri="{FF2B5EF4-FFF2-40B4-BE49-F238E27FC236}">
                        <a16:creationId xmlns:a16="http://schemas.microsoft.com/office/drawing/2014/main" id="{B64EDF58-91AA-F979-5E52-CE07F013A7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" y="438"/>
                    <a:ext cx="363" cy="363"/>
                  </a:xfrm>
                  <a:prstGeom prst="ellips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Times New Roman" pitchFamily="2" charset="0"/>
                      <a:ea typeface="宋体" charset="0"/>
                    </a:endParaRPr>
                  </a:p>
                </p:txBody>
              </p:sp>
              <p:grpSp>
                <p:nvGrpSpPr>
                  <p:cNvPr id="179" name="Group 8">
                    <a:extLst>
                      <a:ext uri="{FF2B5EF4-FFF2-40B4-BE49-F238E27FC236}">
                        <a16:creationId xmlns:a16="http://schemas.microsoft.com/office/drawing/2014/main" id="{A6DA369C-F87A-82E1-D91A-F2F167959BF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1270" cy="1225"/>
                    <a:chOff x="0" y="0"/>
                    <a:chExt cx="1225" cy="1188"/>
                  </a:xfrm>
                </p:grpSpPr>
                <p:sp>
                  <p:nvSpPr>
                    <p:cNvPr id="180" name="Oval 9">
                      <a:extLst>
                        <a:ext uri="{FF2B5EF4-FFF2-40B4-BE49-F238E27FC236}">
                          <a16:creationId xmlns:a16="http://schemas.microsoft.com/office/drawing/2014/main" id="{09ACB3EF-585C-AFA1-C095-3829E7FF30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1225" cy="1180"/>
                    </a:xfrm>
                    <a:prstGeom prst="ellips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181" name="Line 10">
                      <a:extLst>
                        <a:ext uri="{FF2B5EF4-FFF2-40B4-BE49-F238E27FC236}">
                          <a16:creationId xmlns:a16="http://schemas.microsoft.com/office/drawing/2014/main" id="{C0731638-4177-1DE3-DC1E-80B63F14693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9" y="0"/>
                      <a:ext cx="0" cy="409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182" name="Line 11">
                      <a:extLst>
                        <a:ext uri="{FF2B5EF4-FFF2-40B4-BE49-F238E27FC236}">
                          <a16:creationId xmlns:a16="http://schemas.microsoft.com/office/drawing/2014/main" id="{6A877B20-1BC0-5B2D-9069-3C55C992FC1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9" y="787"/>
                      <a:ext cx="0" cy="401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183" name="Line 12">
                      <a:extLst>
                        <a:ext uri="{FF2B5EF4-FFF2-40B4-BE49-F238E27FC236}">
                          <a16:creationId xmlns:a16="http://schemas.microsoft.com/office/drawing/2014/main" id="{F305DCFC-7A9C-1317-FC39-768D064131D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55" y="318"/>
                      <a:ext cx="408" cy="181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184" name="Line 13">
                      <a:extLst>
                        <a:ext uri="{FF2B5EF4-FFF2-40B4-BE49-F238E27FC236}">
                          <a16:creationId xmlns:a16="http://schemas.microsoft.com/office/drawing/2014/main" id="{D2ECF655-CD12-EF7F-92AB-CC1CB8313F8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1" y="697"/>
                      <a:ext cx="354" cy="173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185" name="Line 14">
                      <a:extLst>
                        <a:ext uri="{FF2B5EF4-FFF2-40B4-BE49-F238E27FC236}">
                          <a16:creationId xmlns:a16="http://schemas.microsoft.com/office/drawing/2014/main" id="{2D69025C-BA55-5769-994F-B7E2668CC24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47" y="726"/>
                      <a:ext cx="388" cy="181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186" name="Line 15">
                      <a:extLst>
                        <a:ext uri="{FF2B5EF4-FFF2-40B4-BE49-F238E27FC236}">
                          <a16:creationId xmlns:a16="http://schemas.microsoft.com/office/drawing/2014/main" id="{018CA142-28E5-F08C-CA4E-FB6D57E9C12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" y="350"/>
                      <a:ext cx="387" cy="182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</p:grpSp>
            </p:grpSp>
            <p:sp>
              <p:nvSpPr>
                <p:cNvPr id="172" name="Rectangle 16">
                  <a:extLst>
                    <a:ext uri="{FF2B5EF4-FFF2-40B4-BE49-F238E27FC236}">
                      <a16:creationId xmlns:a16="http://schemas.microsoft.com/office/drawing/2014/main" id="{E6AC0C00-8E01-2B71-AE68-BE8750971A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" y="281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buFont typeface="Arial" charset="0"/>
                    <a:buNone/>
                    <a:defRPr/>
                  </a:pPr>
                  <a:r>
                    <a:rPr lang="en-US" altLang="zh-CN" sz="2000" b="1">
                      <a:latin typeface="Times New Roman" pitchFamily="2" charset="0"/>
                      <a:ea typeface="宋体" charset="0"/>
                    </a:rPr>
                    <a:t>1</a:t>
                  </a:r>
                </a:p>
              </p:txBody>
            </p:sp>
            <p:sp>
              <p:nvSpPr>
                <p:cNvPr id="173" name="Rectangle 17">
                  <a:extLst>
                    <a:ext uri="{FF2B5EF4-FFF2-40B4-BE49-F238E27FC236}">
                      <a16:creationId xmlns:a16="http://schemas.microsoft.com/office/drawing/2014/main" id="{2DBFB3A0-FB57-575B-E39E-050AA370FC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1" y="499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buFont typeface="Arial" charset="0"/>
                    <a:buNone/>
                    <a:defRPr/>
                  </a:pPr>
                  <a:r>
                    <a:rPr lang="en-US" altLang="zh-CN" sz="2000" b="1">
                      <a:latin typeface="Times New Roman" pitchFamily="2" charset="0"/>
                      <a:ea typeface="宋体" charset="0"/>
                    </a:rPr>
                    <a:t>2</a:t>
                  </a:r>
                </a:p>
              </p:txBody>
            </p:sp>
            <p:sp>
              <p:nvSpPr>
                <p:cNvPr id="174" name="Rectangle 18">
                  <a:extLst>
                    <a:ext uri="{FF2B5EF4-FFF2-40B4-BE49-F238E27FC236}">
                      <a16:creationId xmlns:a16="http://schemas.microsoft.com/office/drawing/2014/main" id="{30045E24-1439-90D7-FCC5-2112EAACAF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1" y="782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buFont typeface="Arial" charset="0"/>
                    <a:buNone/>
                    <a:defRPr/>
                  </a:pPr>
                  <a:r>
                    <a:rPr lang="en-US" altLang="zh-CN" sz="2000" b="1">
                      <a:latin typeface="Times New Roman" pitchFamily="2" charset="0"/>
                      <a:ea typeface="宋体" charset="0"/>
                    </a:rPr>
                    <a:t>3</a:t>
                  </a:r>
                </a:p>
              </p:txBody>
            </p:sp>
            <p:sp>
              <p:nvSpPr>
                <p:cNvPr id="175" name="Rectangle 19">
                  <a:extLst>
                    <a:ext uri="{FF2B5EF4-FFF2-40B4-BE49-F238E27FC236}">
                      <a16:creationId xmlns:a16="http://schemas.microsoft.com/office/drawing/2014/main" id="{3A26FF64-A4F4-0E42-9BC1-DF0FDBB16C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" y="801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buFont typeface="Arial" charset="0"/>
                    <a:buNone/>
                    <a:defRPr/>
                  </a:pPr>
                  <a:r>
                    <a:rPr lang="en-US" altLang="zh-CN" sz="2000" b="1">
                      <a:latin typeface="Times New Roman" pitchFamily="2" charset="0"/>
                      <a:ea typeface="宋体" charset="0"/>
                    </a:rPr>
                    <a:t>4</a:t>
                  </a:r>
                </a:p>
              </p:txBody>
            </p:sp>
            <p:sp>
              <p:nvSpPr>
                <p:cNvPr id="176" name="Rectangle 20">
                  <a:extLst>
                    <a:ext uri="{FF2B5EF4-FFF2-40B4-BE49-F238E27FC236}">
                      <a16:creationId xmlns:a16="http://schemas.microsoft.com/office/drawing/2014/main" id="{08FD0F2C-82BD-8F9F-7660-F1D32D6BB9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" y="545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buFont typeface="Arial" charset="0"/>
                    <a:buNone/>
                    <a:defRPr/>
                  </a:pPr>
                  <a:r>
                    <a:rPr lang="en-US" altLang="zh-CN" sz="2000" b="1">
                      <a:latin typeface="Times New Roman" pitchFamily="2" charset="0"/>
                      <a:ea typeface="宋体" charset="0"/>
                    </a:rPr>
                    <a:t>5</a:t>
                  </a:r>
                </a:p>
              </p:txBody>
            </p:sp>
            <p:sp>
              <p:nvSpPr>
                <p:cNvPr id="177" name="Rectangle 21">
                  <a:extLst>
                    <a:ext uri="{FF2B5EF4-FFF2-40B4-BE49-F238E27FC236}">
                      <a16:creationId xmlns:a16="http://schemas.microsoft.com/office/drawing/2014/main" id="{47B213BF-1140-60D1-C975-21038068FD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" y="273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buFont typeface="Arial" charset="0"/>
                    <a:buNone/>
                    <a:defRPr/>
                  </a:pPr>
                  <a:r>
                    <a:rPr lang="en-US" altLang="zh-CN" sz="2000" b="1">
                      <a:latin typeface="Times New Roman" pitchFamily="2" charset="0"/>
                      <a:ea typeface="宋体" charset="0"/>
                    </a:rPr>
                    <a:t>0</a:t>
                  </a:r>
                </a:p>
              </p:txBody>
            </p:sp>
          </p:grpSp>
          <p:sp>
            <p:nvSpPr>
              <p:cNvPr id="157" name="Rectangle 22">
                <a:extLst>
                  <a:ext uri="{FF2B5EF4-FFF2-40B4-BE49-F238E27FC236}">
                    <a16:creationId xmlns:a16="http://schemas.microsoft.com/office/drawing/2014/main" id="{2ACE85B0-3BD1-663A-A6B3-5BF47E5B0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" y="1455"/>
                <a:ext cx="1042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/>
                  <a:t>(d)   i, j, k</a:t>
                </a:r>
                <a:r>
                  <a:rPr lang="zh-CN" altLang="en-US" sz="2000" b="1"/>
                  <a:t>入</a:t>
                </a:r>
                <a:r>
                  <a:rPr lang="zh-CN" altLang="en-US" sz="2000" b="1">
                    <a:ea typeface="楷体_GB2312" pitchFamily="1" charset="-122"/>
                  </a:rPr>
                  <a:t>队</a:t>
                </a:r>
              </a:p>
            </p:txBody>
          </p:sp>
          <p:sp>
            <p:nvSpPr>
              <p:cNvPr id="158" name="Rectangle 23">
                <a:extLst>
                  <a:ext uri="{FF2B5EF4-FFF2-40B4-BE49-F238E27FC236}">
                    <a16:creationId xmlns:a16="http://schemas.microsoft.com/office/drawing/2014/main" id="{D9F5E578-2745-9EA2-EABC-A8A7E7887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8" y="721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buFont typeface="Arial" charset="0"/>
                  <a:buNone/>
                  <a:defRPr/>
                </a:pPr>
                <a:r>
                  <a:rPr lang="en-US" altLang="zh-CN" b="1">
                    <a:solidFill>
                      <a:schemeClr val="folHlink"/>
                    </a:solidFill>
                    <a:latin typeface="Times New Roman" pitchFamily="2" charset="0"/>
                    <a:ea typeface="宋体" charset="0"/>
                  </a:rPr>
                  <a:t>b</a:t>
                </a:r>
              </a:p>
            </p:txBody>
          </p:sp>
          <p:sp>
            <p:nvSpPr>
              <p:cNvPr id="159" name="Rectangle 24">
                <a:extLst>
                  <a:ext uri="{FF2B5EF4-FFF2-40B4-BE49-F238E27FC236}">
                    <a16:creationId xmlns:a16="http://schemas.microsoft.com/office/drawing/2014/main" id="{D80AF95E-DB21-FA2F-27CC-673535EBF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6" y="1084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buFont typeface="Arial" charset="0"/>
                  <a:buNone/>
                  <a:defRPr/>
                </a:pPr>
                <a:r>
                  <a:rPr lang="en-US" altLang="zh-CN" b="1">
                    <a:solidFill>
                      <a:schemeClr val="folHlink"/>
                    </a:solidFill>
                    <a:latin typeface="Times New Roman" pitchFamily="2" charset="0"/>
                    <a:ea typeface="宋体" charset="0"/>
                  </a:rPr>
                  <a:t>g</a:t>
                </a:r>
              </a:p>
            </p:txBody>
          </p:sp>
          <p:grpSp>
            <p:nvGrpSpPr>
              <p:cNvPr id="160" name="Group 25">
                <a:extLst>
                  <a:ext uri="{FF2B5EF4-FFF2-40B4-BE49-F238E27FC236}">
                    <a16:creationId xmlns:a16="http://schemas.microsoft.com/office/drawing/2014/main" id="{0CD80C94-1CDD-E15C-31DD-8C7325899D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8" y="306"/>
                <a:ext cx="454" cy="301"/>
                <a:chOff x="0" y="0"/>
                <a:chExt cx="454" cy="301"/>
              </a:xfrm>
            </p:grpSpPr>
            <p:sp>
              <p:nvSpPr>
                <p:cNvPr id="168" name="Rectangle 26">
                  <a:extLst>
                    <a:ext uri="{FF2B5EF4-FFF2-40B4-BE49-F238E27FC236}">
                      <a16:creationId xmlns:a16="http://schemas.microsoft.com/office/drawing/2014/main" id="{324F96A2-81B4-9177-DBA9-173B279B76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" y="0"/>
                  <a:ext cx="408" cy="2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buFont typeface="Arial" charset="0"/>
                    <a:buNone/>
                    <a:defRPr/>
                  </a:pPr>
                  <a:r>
                    <a:rPr lang="en-US" altLang="zh-CN" sz="2000" b="1">
                      <a:latin typeface="Times New Roman" pitchFamily="2" charset="0"/>
                      <a:ea typeface="宋体" charset="0"/>
                    </a:rPr>
                    <a:t>front</a:t>
                  </a:r>
                </a:p>
              </p:txBody>
            </p:sp>
            <p:sp>
              <p:nvSpPr>
                <p:cNvPr id="169" name="Line 27">
                  <a:extLst>
                    <a:ext uri="{FF2B5EF4-FFF2-40B4-BE49-F238E27FC236}">
                      <a16:creationId xmlns:a16="http://schemas.microsoft.com/office/drawing/2014/main" id="{FE12DAEC-F29B-4323-63F0-530068B641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" y="206"/>
                  <a:ext cx="408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170" name="Line 28">
                  <a:extLst>
                    <a:ext uri="{FF2B5EF4-FFF2-40B4-BE49-F238E27FC236}">
                      <a16:creationId xmlns:a16="http://schemas.microsoft.com/office/drawing/2014/main" id="{63ECDADA-57F9-C68F-A4A4-AC01F59D0C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0" y="211"/>
                  <a:ext cx="46" cy="9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</p:grpSp>
          <p:sp>
            <p:nvSpPr>
              <p:cNvPr id="161" name="Rectangle 29">
                <a:extLst>
                  <a:ext uri="{FF2B5EF4-FFF2-40B4-BE49-F238E27FC236}">
                    <a16:creationId xmlns:a16="http://schemas.microsoft.com/office/drawing/2014/main" id="{D9818265-F873-1512-47E3-56961AA15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" y="1100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buFont typeface="Arial" charset="0"/>
                  <a:buNone/>
                  <a:defRPr/>
                </a:pPr>
                <a:r>
                  <a:rPr lang="en-US" altLang="zh-CN" b="1">
                    <a:solidFill>
                      <a:schemeClr val="folHlink"/>
                    </a:solidFill>
                    <a:latin typeface="Times New Roman" pitchFamily="2" charset="0"/>
                    <a:ea typeface="宋体" charset="0"/>
                  </a:rPr>
                  <a:t>i</a:t>
                </a:r>
              </a:p>
            </p:txBody>
          </p:sp>
          <p:sp>
            <p:nvSpPr>
              <p:cNvPr id="162" name="Rectangle 30">
                <a:extLst>
                  <a:ext uri="{FF2B5EF4-FFF2-40B4-BE49-F238E27FC236}">
                    <a16:creationId xmlns:a16="http://schemas.microsoft.com/office/drawing/2014/main" id="{D20055F1-91C3-65F8-0179-798C7A556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" y="722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buFont typeface="Arial" charset="0"/>
                  <a:buNone/>
                  <a:defRPr/>
                </a:pPr>
                <a:r>
                  <a:rPr lang="en-US" altLang="zh-CN" b="1">
                    <a:solidFill>
                      <a:schemeClr val="folHlink"/>
                    </a:solidFill>
                    <a:latin typeface="Times New Roman" pitchFamily="2" charset="0"/>
                    <a:ea typeface="宋体" charset="0"/>
                  </a:rPr>
                  <a:t>j</a:t>
                </a:r>
              </a:p>
            </p:txBody>
          </p:sp>
          <p:sp>
            <p:nvSpPr>
              <p:cNvPr id="163" name="Rectangle 31">
                <a:extLst>
                  <a:ext uri="{FF2B5EF4-FFF2-40B4-BE49-F238E27FC236}">
                    <a16:creationId xmlns:a16="http://schemas.microsoft.com/office/drawing/2014/main" id="{302C494C-D202-0EC7-ED65-C359D9E79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" y="268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buFont typeface="Arial" charset="0"/>
                  <a:buNone/>
                  <a:defRPr/>
                </a:pPr>
                <a:r>
                  <a:rPr lang="en-US" altLang="zh-CN" b="1">
                    <a:solidFill>
                      <a:schemeClr val="folHlink"/>
                    </a:solidFill>
                    <a:latin typeface="Times New Roman" pitchFamily="2" charset="0"/>
                    <a:ea typeface="宋体" charset="0"/>
                  </a:rPr>
                  <a:t>k</a:t>
                </a:r>
              </a:p>
            </p:txBody>
          </p:sp>
          <p:grpSp>
            <p:nvGrpSpPr>
              <p:cNvPr id="164" name="Group 32">
                <a:extLst>
                  <a:ext uri="{FF2B5EF4-FFF2-40B4-BE49-F238E27FC236}">
                    <a16:creationId xmlns:a16="http://schemas.microsoft.com/office/drawing/2014/main" id="{396E88B0-E8D1-A819-302F-CE1FEB0618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3" y="0"/>
                <a:ext cx="499" cy="318"/>
                <a:chOff x="0" y="0"/>
                <a:chExt cx="499" cy="318"/>
              </a:xfrm>
            </p:grpSpPr>
            <p:sp>
              <p:nvSpPr>
                <p:cNvPr id="165" name="Rectangle 33">
                  <a:extLst>
                    <a:ext uri="{FF2B5EF4-FFF2-40B4-BE49-F238E27FC236}">
                      <a16:creationId xmlns:a16="http://schemas.microsoft.com/office/drawing/2014/main" id="{B369F82D-D029-D6E5-EC76-84AF6FB5C1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" y="0"/>
                  <a:ext cx="362" cy="2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buFont typeface="Arial" charset="0"/>
                    <a:buNone/>
                    <a:defRPr/>
                  </a:pPr>
                  <a:r>
                    <a:rPr lang="en-US" altLang="zh-CN" sz="2000" b="1">
                      <a:latin typeface="Times New Roman" pitchFamily="2" charset="0"/>
                      <a:ea typeface="宋体" charset="0"/>
                    </a:rPr>
                    <a:t>rear</a:t>
                  </a:r>
                </a:p>
              </p:txBody>
            </p:sp>
            <p:sp>
              <p:nvSpPr>
                <p:cNvPr id="166" name="Line 34">
                  <a:extLst>
                    <a:ext uri="{FF2B5EF4-FFF2-40B4-BE49-F238E27FC236}">
                      <a16:creationId xmlns:a16="http://schemas.microsoft.com/office/drawing/2014/main" id="{B9DCA7F6-2D8D-1C77-7430-A3D95B5481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" y="230"/>
                  <a:ext cx="408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167" name="Line 35">
                  <a:extLst>
                    <a:ext uri="{FF2B5EF4-FFF2-40B4-BE49-F238E27FC236}">
                      <a16:creationId xmlns:a16="http://schemas.microsoft.com/office/drawing/2014/main" id="{C8AF0A2D-7C2F-AD1B-B8C5-53D8DCE960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0" y="227"/>
                  <a:ext cx="91" cy="91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</p:grpSp>
        </p:grpSp>
        <p:grpSp>
          <p:nvGrpSpPr>
            <p:cNvPr id="93" name="Group 36">
              <a:extLst>
                <a:ext uri="{FF2B5EF4-FFF2-40B4-BE49-F238E27FC236}">
                  <a16:creationId xmlns:a16="http://schemas.microsoft.com/office/drawing/2014/main" id="{45EC96E8-01A9-A6B3-CE48-725C047B04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5" y="16"/>
              <a:ext cx="1837" cy="1703"/>
              <a:chOff x="0" y="0"/>
              <a:chExt cx="1837" cy="1703"/>
            </a:xfrm>
          </p:grpSpPr>
          <p:grpSp>
            <p:nvGrpSpPr>
              <p:cNvPr id="127" name="Group 37">
                <a:extLst>
                  <a:ext uri="{FF2B5EF4-FFF2-40B4-BE49-F238E27FC236}">
                    <a16:creationId xmlns:a16="http://schemas.microsoft.com/office/drawing/2014/main" id="{8067E839-817A-BDC5-20FD-30889E71CC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6" y="198"/>
                <a:ext cx="1270" cy="1225"/>
                <a:chOff x="0" y="0"/>
                <a:chExt cx="1270" cy="1225"/>
              </a:xfrm>
            </p:grpSpPr>
            <p:grpSp>
              <p:nvGrpSpPr>
                <p:cNvPr id="140" name="Group 38">
                  <a:extLst>
                    <a:ext uri="{FF2B5EF4-FFF2-40B4-BE49-F238E27FC236}">
                      <a16:creationId xmlns:a16="http://schemas.microsoft.com/office/drawing/2014/main" id="{D14871BA-4C9B-34A4-3C4A-3145ED9862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270" cy="1225"/>
                  <a:chOff x="0" y="0"/>
                  <a:chExt cx="1270" cy="1225"/>
                </a:xfrm>
              </p:grpSpPr>
              <p:sp>
                <p:nvSpPr>
                  <p:cNvPr id="147" name="Oval 39">
                    <a:extLst>
                      <a:ext uri="{FF2B5EF4-FFF2-40B4-BE49-F238E27FC236}">
                        <a16:creationId xmlns:a16="http://schemas.microsoft.com/office/drawing/2014/main" id="{92AFB8A3-4CC4-9F27-EFD4-50ACB7CA2A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" y="438"/>
                    <a:ext cx="363" cy="363"/>
                  </a:xfrm>
                  <a:prstGeom prst="ellips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Times New Roman" pitchFamily="2" charset="0"/>
                      <a:ea typeface="宋体" charset="0"/>
                    </a:endParaRPr>
                  </a:p>
                </p:txBody>
              </p:sp>
              <p:grpSp>
                <p:nvGrpSpPr>
                  <p:cNvPr id="148" name="Group 40">
                    <a:extLst>
                      <a:ext uri="{FF2B5EF4-FFF2-40B4-BE49-F238E27FC236}">
                        <a16:creationId xmlns:a16="http://schemas.microsoft.com/office/drawing/2014/main" id="{2812143B-D6FE-ABF3-6214-80C26F1A18B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1270" cy="1225"/>
                    <a:chOff x="0" y="0"/>
                    <a:chExt cx="1225" cy="1188"/>
                  </a:xfrm>
                </p:grpSpPr>
                <p:sp>
                  <p:nvSpPr>
                    <p:cNvPr id="149" name="Oval 41">
                      <a:extLst>
                        <a:ext uri="{FF2B5EF4-FFF2-40B4-BE49-F238E27FC236}">
                          <a16:creationId xmlns:a16="http://schemas.microsoft.com/office/drawing/2014/main" id="{836385DD-B6BD-680F-8598-7E2DA030D8D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1225" cy="1180"/>
                    </a:xfrm>
                    <a:prstGeom prst="ellips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150" name="Line 42">
                      <a:extLst>
                        <a:ext uri="{FF2B5EF4-FFF2-40B4-BE49-F238E27FC236}">
                          <a16:creationId xmlns:a16="http://schemas.microsoft.com/office/drawing/2014/main" id="{41B1DADE-C67B-AACB-A9F7-2BC413AA040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9" y="0"/>
                      <a:ext cx="0" cy="409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151" name="Line 43">
                      <a:extLst>
                        <a:ext uri="{FF2B5EF4-FFF2-40B4-BE49-F238E27FC236}">
                          <a16:creationId xmlns:a16="http://schemas.microsoft.com/office/drawing/2014/main" id="{05224BB3-0C90-9B3B-57E7-F217D03C1FA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9" y="787"/>
                      <a:ext cx="0" cy="401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152" name="Line 44">
                      <a:extLst>
                        <a:ext uri="{FF2B5EF4-FFF2-40B4-BE49-F238E27FC236}">
                          <a16:creationId xmlns:a16="http://schemas.microsoft.com/office/drawing/2014/main" id="{0320C1AE-55FC-8E4E-DD5D-076BD2711CF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55" y="318"/>
                      <a:ext cx="408" cy="181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153" name="Line 45">
                      <a:extLst>
                        <a:ext uri="{FF2B5EF4-FFF2-40B4-BE49-F238E27FC236}">
                          <a16:creationId xmlns:a16="http://schemas.microsoft.com/office/drawing/2014/main" id="{7A87B493-C4C5-1665-032A-63CB53EEAB9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1" y="697"/>
                      <a:ext cx="354" cy="173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154" name="Line 46">
                      <a:extLst>
                        <a:ext uri="{FF2B5EF4-FFF2-40B4-BE49-F238E27FC236}">
                          <a16:creationId xmlns:a16="http://schemas.microsoft.com/office/drawing/2014/main" id="{F8055849-435D-3190-FAD3-9D6DBB90280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47" y="726"/>
                      <a:ext cx="388" cy="181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155" name="Line 47">
                      <a:extLst>
                        <a:ext uri="{FF2B5EF4-FFF2-40B4-BE49-F238E27FC236}">
                          <a16:creationId xmlns:a16="http://schemas.microsoft.com/office/drawing/2014/main" id="{C2B55F44-5D2D-BC97-D7A0-FE27693A56E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" y="350"/>
                      <a:ext cx="387" cy="182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</p:grpSp>
            </p:grpSp>
            <p:sp>
              <p:nvSpPr>
                <p:cNvPr id="141" name="Rectangle 48">
                  <a:extLst>
                    <a:ext uri="{FF2B5EF4-FFF2-40B4-BE49-F238E27FC236}">
                      <a16:creationId xmlns:a16="http://schemas.microsoft.com/office/drawing/2014/main" id="{9D7AB7B3-142A-C597-80DA-31F06BB59C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" y="281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buFont typeface="Arial" charset="0"/>
                    <a:buNone/>
                    <a:defRPr/>
                  </a:pPr>
                  <a:r>
                    <a:rPr lang="en-US" altLang="zh-CN" sz="2000" b="1">
                      <a:latin typeface="Times New Roman" pitchFamily="2" charset="0"/>
                      <a:ea typeface="宋体" charset="0"/>
                    </a:rPr>
                    <a:t>1</a:t>
                  </a:r>
                </a:p>
              </p:txBody>
            </p:sp>
            <p:sp>
              <p:nvSpPr>
                <p:cNvPr id="142" name="Rectangle 49">
                  <a:extLst>
                    <a:ext uri="{FF2B5EF4-FFF2-40B4-BE49-F238E27FC236}">
                      <a16:creationId xmlns:a16="http://schemas.microsoft.com/office/drawing/2014/main" id="{C01E04F3-4D53-A8D7-AA4D-5030612582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1" y="499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buFont typeface="Arial" charset="0"/>
                    <a:buNone/>
                    <a:defRPr/>
                  </a:pPr>
                  <a:r>
                    <a:rPr lang="en-US" altLang="zh-CN" sz="2000" b="1">
                      <a:latin typeface="Times New Roman" pitchFamily="2" charset="0"/>
                      <a:ea typeface="宋体" charset="0"/>
                    </a:rPr>
                    <a:t>2</a:t>
                  </a:r>
                </a:p>
              </p:txBody>
            </p:sp>
            <p:sp>
              <p:nvSpPr>
                <p:cNvPr id="143" name="Rectangle 50">
                  <a:extLst>
                    <a:ext uri="{FF2B5EF4-FFF2-40B4-BE49-F238E27FC236}">
                      <a16:creationId xmlns:a16="http://schemas.microsoft.com/office/drawing/2014/main" id="{7D9C8E2E-C857-D9C7-E1DB-98E40F3B5D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1" y="782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buFont typeface="Arial" charset="0"/>
                    <a:buNone/>
                    <a:defRPr/>
                  </a:pPr>
                  <a:r>
                    <a:rPr lang="en-US" altLang="zh-CN" sz="2000" b="1">
                      <a:latin typeface="Times New Roman" pitchFamily="2" charset="0"/>
                      <a:ea typeface="宋体" charset="0"/>
                    </a:rPr>
                    <a:t>3</a:t>
                  </a:r>
                </a:p>
              </p:txBody>
            </p:sp>
            <p:sp>
              <p:nvSpPr>
                <p:cNvPr id="144" name="Rectangle 51">
                  <a:extLst>
                    <a:ext uri="{FF2B5EF4-FFF2-40B4-BE49-F238E27FC236}">
                      <a16:creationId xmlns:a16="http://schemas.microsoft.com/office/drawing/2014/main" id="{3406FC71-3A40-6861-8A8C-67FC3001C6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" y="801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buFont typeface="Arial" charset="0"/>
                    <a:buNone/>
                    <a:defRPr/>
                  </a:pPr>
                  <a:r>
                    <a:rPr lang="en-US" altLang="zh-CN" sz="2000" b="1">
                      <a:latin typeface="Times New Roman" pitchFamily="2" charset="0"/>
                      <a:ea typeface="宋体" charset="0"/>
                    </a:rPr>
                    <a:t>4</a:t>
                  </a:r>
                </a:p>
              </p:txBody>
            </p:sp>
            <p:sp>
              <p:nvSpPr>
                <p:cNvPr id="145" name="Rectangle 52">
                  <a:extLst>
                    <a:ext uri="{FF2B5EF4-FFF2-40B4-BE49-F238E27FC236}">
                      <a16:creationId xmlns:a16="http://schemas.microsoft.com/office/drawing/2014/main" id="{6E0FD701-280D-CCB5-274B-8F52FA1815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" y="545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buFont typeface="Arial" charset="0"/>
                    <a:buNone/>
                    <a:defRPr/>
                  </a:pPr>
                  <a:r>
                    <a:rPr lang="en-US" altLang="zh-CN" sz="2000" b="1">
                      <a:latin typeface="Times New Roman" pitchFamily="2" charset="0"/>
                      <a:ea typeface="宋体" charset="0"/>
                    </a:rPr>
                    <a:t>5</a:t>
                  </a:r>
                </a:p>
              </p:txBody>
            </p:sp>
            <p:sp>
              <p:nvSpPr>
                <p:cNvPr id="146" name="Rectangle 53">
                  <a:extLst>
                    <a:ext uri="{FF2B5EF4-FFF2-40B4-BE49-F238E27FC236}">
                      <a16:creationId xmlns:a16="http://schemas.microsoft.com/office/drawing/2014/main" id="{843FA861-8A7C-F3BB-CB63-2C55DF8B1F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" y="273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buFont typeface="Arial" charset="0"/>
                    <a:buNone/>
                    <a:defRPr/>
                  </a:pPr>
                  <a:r>
                    <a:rPr lang="en-US" altLang="zh-CN" sz="2000" b="1">
                      <a:latin typeface="Times New Roman" pitchFamily="2" charset="0"/>
                      <a:ea typeface="宋体" charset="0"/>
                    </a:rPr>
                    <a:t>0</a:t>
                  </a:r>
                </a:p>
              </p:txBody>
            </p:sp>
          </p:grpSp>
          <p:sp>
            <p:nvSpPr>
              <p:cNvPr id="128" name="Rectangle 54">
                <a:extLst>
                  <a:ext uri="{FF2B5EF4-FFF2-40B4-BE49-F238E27FC236}">
                    <a16:creationId xmlns:a16="http://schemas.microsoft.com/office/drawing/2014/main" id="{E3379CEE-0A0B-1BFD-B4E4-8CA22B9B6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" y="1476"/>
                <a:ext cx="1042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/>
                  <a:t>(e)   b, g</a:t>
                </a:r>
                <a:r>
                  <a:rPr lang="zh-CN" altLang="en-US" sz="2000" b="1">
                    <a:ea typeface="楷体_GB2312" pitchFamily="1" charset="-122"/>
                  </a:rPr>
                  <a:t>出队</a:t>
                </a:r>
              </a:p>
            </p:txBody>
          </p:sp>
          <p:sp>
            <p:nvSpPr>
              <p:cNvPr id="129" name="Rectangle 55">
                <a:extLst>
                  <a:ext uri="{FF2B5EF4-FFF2-40B4-BE49-F238E27FC236}">
                    <a16:creationId xmlns:a16="http://schemas.microsoft.com/office/drawing/2014/main" id="{1AFB6A4C-2B2E-E2C5-A5F6-7B9A3C819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" y="1121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buFont typeface="Arial" charset="0"/>
                  <a:buNone/>
                  <a:defRPr/>
                </a:pPr>
                <a:r>
                  <a:rPr lang="en-US" altLang="zh-CN" b="1">
                    <a:solidFill>
                      <a:schemeClr val="folHlink"/>
                    </a:solidFill>
                    <a:latin typeface="Times New Roman" pitchFamily="2" charset="0"/>
                    <a:ea typeface="宋体" charset="0"/>
                  </a:rPr>
                  <a:t>i</a:t>
                </a:r>
              </a:p>
            </p:txBody>
          </p:sp>
          <p:sp>
            <p:nvSpPr>
              <p:cNvPr id="130" name="Rectangle 56">
                <a:extLst>
                  <a:ext uri="{FF2B5EF4-FFF2-40B4-BE49-F238E27FC236}">
                    <a16:creationId xmlns:a16="http://schemas.microsoft.com/office/drawing/2014/main" id="{296FB6F5-9A9D-F2B9-A7CC-094ED657F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" y="743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buFont typeface="Arial" charset="0"/>
                  <a:buNone/>
                  <a:defRPr/>
                </a:pPr>
                <a:r>
                  <a:rPr lang="en-US" altLang="zh-CN" b="1">
                    <a:solidFill>
                      <a:schemeClr val="folHlink"/>
                    </a:solidFill>
                    <a:latin typeface="Times New Roman" pitchFamily="2" charset="0"/>
                    <a:ea typeface="宋体" charset="0"/>
                  </a:rPr>
                  <a:t>j</a:t>
                </a:r>
              </a:p>
            </p:txBody>
          </p:sp>
          <p:sp>
            <p:nvSpPr>
              <p:cNvPr id="131" name="Rectangle 57">
                <a:extLst>
                  <a:ext uri="{FF2B5EF4-FFF2-40B4-BE49-F238E27FC236}">
                    <a16:creationId xmlns:a16="http://schemas.microsoft.com/office/drawing/2014/main" id="{8774088B-CA5F-267C-E31F-ACA5F26CC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" y="289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buFont typeface="Arial" charset="0"/>
                  <a:buNone/>
                  <a:defRPr/>
                </a:pPr>
                <a:r>
                  <a:rPr lang="en-US" altLang="zh-CN" b="1">
                    <a:solidFill>
                      <a:schemeClr val="folHlink"/>
                    </a:solidFill>
                    <a:latin typeface="Times New Roman" pitchFamily="2" charset="0"/>
                    <a:ea typeface="宋体" charset="0"/>
                  </a:rPr>
                  <a:t>k</a:t>
                </a:r>
              </a:p>
            </p:txBody>
          </p:sp>
          <p:grpSp>
            <p:nvGrpSpPr>
              <p:cNvPr id="132" name="Group 58">
                <a:extLst>
                  <a:ext uri="{FF2B5EF4-FFF2-40B4-BE49-F238E27FC236}">
                    <a16:creationId xmlns:a16="http://schemas.microsoft.com/office/drawing/2014/main" id="{FA8EF92D-FE65-4C70-22F6-4E98597920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84" y="0"/>
                <a:ext cx="453" cy="364"/>
                <a:chOff x="0" y="0"/>
                <a:chExt cx="453" cy="364"/>
              </a:xfrm>
            </p:grpSpPr>
            <p:sp>
              <p:nvSpPr>
                <p:cNvPr id="137" name="Rectangle 59">
                  <a:extLst>
                    <a:ext uri="{FF2B5EF4-FFF2-40B4-BE49-F238E27FC236}">
                      <a16:creationId xmlns:a16="http://schemas.microsoft.com/office/drawing/2014/main" id="{B550A55E-E656-70A5-354B-C39A21C26B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" y="0"/>
                  <a:ext cx="362" cy="2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buFont typeface="Arial" charset="0"/>
                    <a:buNone/>
                    <a:defRPr/>
                  </a:pPr>
                  <a:r>
                    <a:rPr lang="en-US" altLang="zh-CN" sz="2000" b="1">
                      <a:latin typeface="Times New Roman" pitchFamily="2" charset="0"/>
                      <a:ea typeface="宋体" charset="0"/>
                    </a:rPr>
                    <a:t>rear</a:t>
                  </a:r>
                </a:p>
              </p:txBody>
            </p:sp>
            <p:sp>
              <p:nvSpPr>
                <p:cNvPr id="138" name="Line 60">
                  <a:extLst>
                    <a:ext uri="{FF2B5EF4-FFF2-40B4-BE49-F238E27FC236}">
                      <a16:creationId xmlns:a16="http://schemas.microsoft.com/office/drawing/2014/main" id="{950DFAD8-72D9-7E33-18C2-BD179D0F6B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" y="230"/>
                  <a:ext cx="408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139" name="Line 61">
                  <a:extLst>
                    <a:ext uri="{FF2B5EF4-FFF2-40B4-BE49-F238E27FC236}">
                      <a16:creationId xmlns:a16="http://schemas.microsoft.com/office/drawing/2014/main" id="{F8354DD7-AC3F-C60C-6ECF-F694481335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0" y="227"/>
                  <a:ext cx="46" cy="137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</p:grpSp>
          <p:grpSp>
            <p:nvGrpSpPr>
              <p:cNvPr id="133" name="Group 62">
                <a:extLst>
                  <a:ext uri="{FF2B5EF4-FFF2-40B4-BE49-F238E27FC236}">
                    <a16:creationId xmlns:a16="http://schemas.microsoft.com/office/drawing/2014/main" id="{3CF3AD28-FCEC-BE5C-587B-5BE69221FE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212"/>
                <a:ext cx="557" cy="226"/>
                <a:chOff x="0" y="0"/>
                <a:chExt cx="557" cy="226"/>
              </a:xfrm>
            </p:grpSpPr>
            <p:sp>
              <p:nvSpPr>
                <p:cNvPr id="134" name="Rectangle 63">
                  <a:extLst>
                    <a:ext uri="{FF2B5EF4-FFF2-40B4-BE49-F238E27FC236}">
                      <a16:creationId xmlns:a16="http://schemas.microsoft.com/office/drawing/2014/main" id="{C65AC1E3-DE90-91B3-1E49-AFF4D4B515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08" cy="2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buFont typeface="Arial" charset="0"/>
                    <a:buNone/>
                    <a:defRPr/>
                  </a:pPr>
                  <a:r>
                    <a:rPr lang="en-US" altLang="zh-CN" sz="2000" b="1">
                      <a:latin typeface="Times New Roman" pitchFamily="2" charset="0"/>
                      <a:ea typeface="宋体" charset="0"/>
                    </a:rPr>
                    <a:t>front</a:t>
                  </a:r>
                </a:p>
              </p:txBody>
            </p:sp>
            <p:sp>
              <p:nvSpPr>
                <p:cNvPr id="135" name="Line 64">
                  <a:extLst>
                    <a:ext uri="{FF2B5EF4-FFF2-40B4-BE49-F238E27FC236}">
                      <a16:creationId xmlns:a16="http://schemas.microsoft.com/office/drawing/2014/main" id="{9A17FD96-B6B4-84B6-71F3-E4F0FADDEE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" y="206"/>
                  <a:ext cx="408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136" name="Line 65">
                  <a:extLst>
                    <a:ext uri="{FF2B5EF4-FFF2-40B4-BE49-F238E27FC236}">
                      <a16:creationId xmlns:a16="http://schemas.microsoft.com/office/drawing/2014/main" id="{50EFD81B-38AE-65AD-6585-D2610F8EA5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1" y="74"/>
                  <a:ext cx="136" cy="136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</p:grpSp>
        </p:grpSp>
        <p:grpSp>
          <p:nvGrpSpPr>
            <p:cNvPr id="94" name="Group 66">
              <a:extLst>
                <a:ext uri="{FF2B5EF4-FFF2-40B4-BE49-F238E27FC236}">
                  <a16:creationId xmlns:a16="http://schemas.microsoft.com/office/drawing/2014/main" id="{8FED9768-595D-F8AF-5512-84F4648414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7" y="182"/>
              <a:ext cx="1893" cy="1505"/>
              <a:chOff x="0" y="0"/>
              <a:chExt cx="1893" cy="1505"/>
            </a:xfrm>
          </p:grpSpPr>
          <p:grpSp>
            <p:nvGrpSpPr>
              <p:cNvPr id="96" name="Group 67">
                <a:extLst>
                  <a:ext uri="{FF2B5EF4-FFF2-40B4-BE49-F238E27FC236}">
                    <a16:creationId xmlns:a16="http://schemas.microsoft.com/office/drawing/2014/main" id="{B0494453-0C48-4A3A-3425-D12D997932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6" y="0"/>
                <a:ext cx="1270" cy="1225"/>
                <a:chOff x="0" y="0"/>
                <a:chExt cx="1270" cy="1225"/>
              </a:xfrm>
            </p:grpSpPr>
            <p:grpSp>
              <p:nvGrpSpPr>
                <p:cNvPr id="111" name="Group 68">
                  <a:extLst>
                    <a:ext uri="{FF2B5EF4-FFF2-40B4-BE49-F238E27FC236}">
                      <a16:creationId xmlns:a16="http://schemas.microsoft.com/office/drawing/2014/main" id="{941D6A93-2F7C-3E16-C411-8046E6835B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270" cy="1225"/>
                  <a:chOff x="0" y="0"/>
                  <a:chExt cx="1270" cy="1225"/>
                </a:xfrm>
              </p:grpSpPr>
              <p:sp>
                <p:nvSpPr>
                  <p:cNvPr id="118" name="Oval 69">
                    <a:extLst>
                      <a:ext uri="{FF2B5EF4-FFF2-40B4-BE49-F238E27FC236}">
                        <a16:creationId xmlns:a16="http://schemas.microsoft.com/office/drawing/2014/main" id="{D17AA108-AAFE-1B12-72B8-2F147324F0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" y="438"/>
                    <a:ext cx="363" cy="363"/>
                  </a:xfrm>
                  <a:prstGeom prst="ellips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Times New Roman" pitchFamily="2" charset="0"/>
                      <a:ea typeface="宋体" charset="0"/>
                    </a:endParaRPr>
                  </a:p>
                </p:txBody>
              </p:sp>
              <p:grpSp>
                <p:nvGrpSpPr>
                  <p:cNvPr id="119" name="Group 70">
                    <a:extLst>
                      <a:ext uri="{FF2B5EF4-FFF2-40B4-BE49-F238E27FC236}">
                        <a16:creationId xmlns:a16="http://schemas.microsoft.com/office/drawing/2014/main" id="{3BE28F80-529B-4ABB-A45B-79020B297CD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1270" cy="1225"/>
                    <a:chOff x="0" y="0"/>
                    <a:chExt cx="1225" cy="1188"/>
                  </a:xfrm>
                </p:grpSpPr>
                <p:sp>
                  <p:nvSpPr>
                    <p:cNvPr id="120" name="Oval 71">
                      <a:extLst>
                        <a:ext uri="{FF2B5EF4-FFF2-40B4-BE49-F238E27FC236}">
                          <a16:creationId xmlns:a16="http://schemas.microsoft.com/office/drawing/2014/main" id="{51CC975B-AB43-E866-9906-F1E5F3DFC7F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1225" cy="1180"/>
                    </a:xfrm>
                    <a:prstGeom prst="ellips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121" name="Line 72">
                      <a:extLst>
                        <a:ext uri="{FF2B5EF4-FFF2-40B4-BE49-F238E27FC236}">
                          <a16:creationId xmlns:a16="http://schemas.microsoft.com/office/drawing/2014/main" id="{D22E2BAC-7C1F-3E65-E283-D5861F83423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9" y="0"/>
                      <a:ext cx="0" cy="409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122" name="Line 73">
                      <a:extLst>
                        <a:ext uri="{FF2B5EF4-FFF2-40B4-BE49-F238E27FC236}">
                          <a16:creationId xmlns:a16="http://schemas.microsoft.com/office/drawing/2014/main" id="{74EC0EF4-78E4-1644-B656-4BA7D377D5A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9" y="787"/>
                      <a:ext cx="0" cy="401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123" name="Line 74">
                      <a:extLst>
                        <a:ext uri="{FF2B5EF4-FFF2-40B4-BE49-F238E27FC236}">
                          <a16:creationId xmlns:a16="http://schemas.microsoft.com/office/drawing/2014/main" id="{C92A9F2D-BC47-7882-0F31-9F4650A1ABB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55" y="318"/>
                      <a:ext cx="408" cy="181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124" name="Line 75">
                      <a:extLst>
                        <a:ext uri="{FF2B5EF4-FFF2-40B4-BE49-F238E27FC236}">
                          <a16:creationId xmlns:a16="http://schemas.microsoft.com/office/drawing/2014/main" id="{EC4A5F44-3717-8124-95EF-580B5361082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1" y="697"/>
                      <a:ext cx="354" cy="173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125" name="Line 76">
                      <a:extLst>
                        <a:ext uri="{FF2B5EF4-FFF2-40B4-BE49-F238E27FC236}">
                          <a16:creationId xmlns:a16="http://schemas.microsoft.com/office/drawing/2014/main" id="{89F3328F-80BB-23E0-ADFA-F425D907CA7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47" y="726"/>
                      <a:ext cx="388" cy="181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  <p:sp>
                  <p:nvSpPr>
                    <p:cNvPr id="126" name="Line 77">
                      <a:extLst>
                        <a:ext uri="{FF2B5EF4-FFF2-40B4-BE49-F238E27FC236}">
                          <a16:creationId xmlns:a16="http://schemas.microsoft.com/office/drawing/2014/main" id="{E1E48546-33C1-EE7E-3CFE-346E63F91CB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" y="350"/>
                      <a:ext cx="387" cy="182"/>
                    </a:xfrm>
                    <a:prstGeom prst="line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buFont typeface="Arial" charset="0"/>
                        <a:buNone/>
                        <a:defRPr/>
                      </a:pPr>
                      <a:endParaRPr lang="zh-CN" altLang="en-US">
                        <a:latin typeface="Times New Roman" pitchFamily="2" charset="0"/>
                        <a:ea typeface="宋体" charset="0"/>
                      </a:endParaRPr>
                    </a:p>
                  </p:txBody>
                </p:sp>
              </p:grpSp>
            </p:grpSp>
            <p:sp>
              <p:nvSpPr>
                <p:cNvPr id="112" name="Rectangle 78">
                  <a:extLst>
                    <a:ext uri="{FF2B5EF4-FFF2-40B4-BE49-F238E27FC236}">
                      <a16:creationId xmlns:a16="http://schemas.microsoft.com/office/drawing/2014/main" id="{1EB02B47-A332-BC83-DCA5-DE016DC432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" y="281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buFont typeface="Arial" charset="0"/>
                    <a:buNone/>
                    <a:defRPr/>
                  </a:pPr>
                  <a:r>
                    <a:rPr lang="en-US" altLang="zh-CN" sz="2000" b="1">
                      <a:latin typeface="Times New Roman" pitchFamily="2" charset="0"/>
                      <a:ea typeface="宋体" charset="0"/>
                    </a:rPr>
                    <a:t>1</a:t>
                  </a:r>
                </a:p>
              </p:txBody>
            </p:sp>
            <p:sp>
              <p:nvSpPr>
                <p:cNvPr id="113" name="Rectangle 79">
                  <a:extLst>
                    <a:ext uri="{FF2B5EF4-FFF2-40B4-BE49-F238E27FC236}">
                      <a16:creationId xmlns:a16="http://schemas.microsoft.com/office/drawing/2014/main" id="{6694D603-2B0D-259E-A0D4-D838ECF8BC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1" y="499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buFont typeface="Arial" charset="0"/>
                    <a:buNone/>
                    <a:defRPr/>
                  </a:pPr>
                  <a:r>
                    <a:rPr lang="en-US" altLang="zh-CN" sz="2000" b="1">
                      <a:latin typeface="Times New Roman" pitchFamily="2" charset="0"/>
                      <a:ea typeface="宋体" charset="0"/>
                    </a:rPr>
                    <a:t>2</a:t>
                  </a:r>
                </a:p>
              </p:txBody>
            </p:sp>
            <p:sp>
              <p:nvSpPr>
                <p:cNvPr id="114" name="Rectangle 80">
                  <a:extLst>
                    <a:ext uri="{FF2B5EF4-FFF2-40B4-BE49-F238E27FC236}">
                      <a16:creationId xmlns:a16="http://schemas.microsoft.com/office/drawing/2014/main" id="{13FADE87-2D3F-9167-F78C-AADBA76510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1" y="782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buFont typeface="Arial" charset="0"/>
                    <a:buNone/>
                    <a:defRPr/>
                  </a:pPr>
                  <a:r>
                    <a:rPr lang="en-US" altLang="zh-CN" sz="2000" b="1">
                      <a:latin typeface="Times New Roman" pitchFamily="2" charset="0"/>
                      <a:ea typeface="宋体" charset="0"/>
                    </a:rPr>
                    <a:t>3</a:t>
                  </a:r>
                </a:p>
              </p:txBody>
            </p:sp>
            <p:sp>
              <p:nvSpPr>
                <p:cNvPr id="115" name="Rectangle 81">
                  <a:extLst>
                    <a:ext uri="{FF2B5EF4-FFF2-40B4-BE49-F238E27FC236}">
                      <a16:creationId xmlns:a16="http://schemas.microsoft.com/office/drawing/2014/main" id="{96384510-B1CF-BC46-95CC-1D70339D68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" y="801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buFont typeface="Arial" charset="0"/>
                    <a:buNone/>
                    <a:defRPr/>
                  </a:pPr>
                  <a:r>
                    <a:rPr lang="en-US" altLang="zh-CN" sz="2000" b="1">
                      <a:latin typeface="Times New Roman" pitchFamily="2" charset="0"/>
                      <a:ea typeface="宋体" charset="0"/>
                    </a:rPr>
                    <a:t>4</a:t>
                  </a:r>
                </a:p>
              </p:txBody>
            </p:sp>
            <p:sp>
              <p:nvSpPr>
                <p:cNvPr id="116" name="Rectangle 82">
                  <a:extLst>
                    <a:ext uri="{FF2B5EF4-FFF2-40B4-BE49-F238E27FC236}">
                      <a16:creationId xmlns:a16="http://schemas.microsoft.com/office/drawing/2014/main" id="{D0124ACB-BA9C-50D2-0619-8D94F619F1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" y="545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buFont typeface="Arial" charset="0"/>
                    <a:buNone/>
                    <a:defRPr/>
                  </a:pPr>
                  <a:r>
                    <a:rPr lang="en-US" altLang="zh-CN" sz="2000" b="1">
                      <a:latin typeface="Times New Roman" pitchFamily="2" charset="0"/>
                      <a:ea typeface="宋体" charset="0"/>
                    </a:rPr>
                    <a:t>5</a:t>
                  </a:r>
                </a:p>
              </p:txBody>
            </p:sp>
            <p:sp>
              <p:nvSpPr>
                <p:cNvPr id="117" name="Rectangle 83">
                  <a:extLst>
                    <a:ext uri="{FF2B5EF4-FFF2-40B4-BE49-F238E27FC236}">
                      <a16:creationId xmlns:a16="http://schemas.microsoft.com/office/drawing/2014/main" id="{3CDD8F06-5AF8-A505-5433-38E2501B05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" y="273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buFont typeface="Arial" charset="0"/>
                    <a:buNone/>
                    <a:defRPr/>
                  </a:pPr>
                  <a:r>
                    <a:rPr lang="en-US" altLang="zh-CN" sz="2000" b="1">
                      <a:latin typeface="Times New Roman" pitchFamily="2" charset="0"/>
                      <a:ea typeface="宋体" charset="0"/>
                    </a:rPr>
                    <a:t>0</a:t>
                  </a:r>
                </a:p>
              </p:txBody>
            </p:sp>
          </p:grpSp>
          <p:sp>
            <p:nvSpPr>
              <p:cNvPr id="97" name="Rectangle 84">
                <a:extLst>
                  <a:ext uri="{FF2B5EF4-FFF2-40B4-BE49-F238E27FC236}">
                    <a16:creationId xmlns:a16="http://schemas.microsoft.com/office/drawing/2014/main" id="{419FE791-A63A-6A5D-6E44-4EBE43F6A5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" y="1278"/>
                <a:ext cx="1243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/>
                  <a:t>(f)   r, p, s, t</a:t>
                </a:r>
                <a:r>
                  <a:rPr lang="zh-CN" altLang="en-US" sz="2000" b="1">
                    <a:ea typeface="楷体_GB2312" pitchFamily="1" charset="-122"/>
                  </a:rPr>
                  <a:t>入队</a:t>
                </a:r>
              </a:p>
            </p:txBody>
          </p:sp>
          <p:sp>
            <p:nvSpPr>
              <p:cNvPr id="98" name="Rectangle 85">
                <a:extLst>
                  <a:ext uri="{FF2B5EF4-FFF2-40B4-BE49-F238E27FC236}">
                    <a16:creationId xmlns:a16="http://schemas.microsoft.com/office/drawing/2014/main" id="{C94B3583-3666-2C7B-F1F7-5DABE5773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" y="923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buFont typeface="Arial" charset="0"/>
                  <a:buNone/>
                  <a:defRPr/>
                </a:pPr>
                <a:r>
                  <a:rPr lang="en-US" altLang="zh-CN" b="1">
                    <a:solidFill>
                      <a:schemeClr val="folHlink"/>
                    </a:solidFill>
                    <a:latin typeface="Times New Roman" pitchFamily="2" charset="0"/>
                    <a:ea typeface="宋体" charset="0"/>
                  </a:rPr>
                  <a:t>i</a:t>
                </a:r>
              </a:p>
            </p:txBody>
          </p:sp>
          <p:sp>
            <p:nvSpPr>
              <p:cNvPr id="99" name="Rectangle 86">
                <a:extLst>
                  <a:ext uri="{FF2B5EF4-FFF2-40B4-BE49-F238E27FC236}">
                    <a16:creationId xmlns:a16="http://schemas.microsoft.com/office/drawing/2014/main" id="{90220023-9733-1B01-8762-115116DCE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" y="545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buFont typeface="Arial" charset="0"/>
                  <a:buNone/>
                  <a:defRPr/>
                </a:pPr>
                <a:r>
                  <a:rPr lang="en-US" altLang="zh-CN" b="1">
                    <a:solidFill>
                      <a:schemeClr val="folHlink"/>
                    </a:solidFill>
                    <a:latin typeface="Times New Roman" pitchFamily="2" charset="0"/>
                    <a:ea typeface="宋体" charset="0"/>
                  </a:rPr>
                  <a:t>j</a:t>
                </a:r>
              </a:p>
            </p:txBody>
          </p:sp>
          <p:sp>
            <p:nvSpPr>
              <p:cNvPr id="100" name="Rectangle 87">
                <a:extLst>
                  <a:ext uri="{FF2B5EF4-FFF2-40B4-BE49-F238E27FC236}">
                    <a16:creationId xmlns:a16="http://schemas.microsoft.com/office/drawing/2014/main" id="{6419F31B-287C-A869-59BD-1A532309A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" y="91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buFont typeface="Arial" charset="0"/>
                  <a:buNone/>
                  <a:defRPr/>
                </a:pPr>
                <a:r>
                  <a:rPr lang="en-US" altLang="zh-CN" b="1">
                    <a:solidFill>
                      <a:schemeClr val="folHlink"/>
                    </a:solidFill>
                    <a:latin typeface="Times New Roman" pitchFamily="2" charset="0"/>
                    <a:ea typeface="宋体" charset="0"/>
                  </a:rPr>
                  <a:t>k</a:t>
                </a:r>
              </a:p>
            </p:txBody>
          </p:sp>
          <p:grpSp>
            <p:nvGrpSpPr>
              <p:cNvPr id="101" name="Group 88">
                <a:extLst>
                  <a:ext uri="{FF2B5EF4-FFF2-40B4-BE49-F238E27FC236}">
                    <a16:creationId xmlns:a16="http://schemas.microsoft.com/office/drawing/2014/main" id="{33D73385-B932-4822-04C2-5B6A5389E5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014"/>
                <a:ext cx="557" cy="226"/>
                <a:chOff x="0" y="0"/>
                <a:chExt cx="557" cy="226"/>
              </a:xfrm>
            </p:grpSpPr>
            <p:sp>
              <p:nvSpPr>
                <p:cNvPr id="108" name="Rectangle 89">
                  <a:extLst>
                    <a:ext uri="{FF2B5EF4-FFF2-40B4-BE49-F238E27FC236}">
                      <a16:creationId xmlns:a16="http://schemas.microsoft.com/office/drawing/2014/main" id="{450A12A6-2269-3F93-CEB6-130168512C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08" cy="2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buFont typeface="Arial" charset="0"/>
                    <a:buNone/>
                    <a:defRPr/>
                  </a:pPr>
                  <a:r>
                    <a:rPr lang="en-US" altLang="zh-CN" sz="2000" b="1">
                      <a:latin typeface="Times New Roman" pitchFamily="2" charset="0"/>
                      <a:ea typeface="宋体" charset="0"/>
                    </a:rPr>
                    <a:t>front</a:t>
                  </a:r>
                </a:p>
              </p:txBody>
            </p:sp>
            <p:sp>
              <p:nvSpPr>
                <p:cNvPr id="109" name="Line 90">
                  <a:extLst>
                    <a:ext uri="{FF2B5EF4-FFF2-40B4-BE49-F238E27FC236}">
                      <a16:creationId xmlns:a16="http://schemas.microsoft.com/office/drawing/2014/main" id="{C5E18930-0734-66B9-8E5F-4DC93B70BA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" y="206"/>
                  <a:ext cx="408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110" name="Line 91">
                  <a:extLst>
                    <a:ext uri="{FF2B5EF4-FFF2-40B4-BE49-F238E27FC236}">
                      <a16:creationId xmlns:a16="http://schemas.microsoft.com/office/drawing/2014/main" id="{21CF8EB7-94FC-4EF8-418F-649E6B64AE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1" y="74"/>
                  <a:ext cx="136" cy="136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</p:grpSp>
          <p:sp>
            <p:nvSpPr>
              <p:cNvPr id="102" name="Rectangle 92">
                <a:extLst>
                  <a:ext uri="{FF2B5EF4-FFF2-40B4-BE49-F238E27FC236}">
                    <a16:creationId xmlns:a16="http://schemas.microsoft.com/office/drawing/2014/main" id="{4394B0C5-7074-7069-818E-147077199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7" y="137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buFont typeface="Arial" charset="0"/>
                  <a:buNone/>
                  <a:defRPr/>
                </a:pPr>
                <a:r>
                  <a:rPr lang="en-US" altLang="zh-CN" b="1">
                    <a:solidFill>
                      <a:schemeClr val="folHlink"/>
                    </a:solidFill>
                    <a:latin typeface="Times New Roman" pitchFamily="2" charset="0"/>
                    <a:ea typeface="宋体" charset="0"/>
                  </a:rPr>
                  <a:t>r</a:t>
                </a:r>
              </a:p>
            </p:txBody>
          </p:sp>
          <p:sp>
            <p:nvSpPr>
              <p:cNvPr id="103" name="Rectangle 93">
                <a:extLst>
                  <a:ext uri="{FF2B5EF4-FFF2-40B4-BE49-F238E27FC236}">
                    <a16:creationId xmlns:a16="http://schemas.microsoft.com/office/drawing/2014/main" id="{9032AF6A-5E46-BE31-94C7-5F35473BC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4" y="545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buFont typeface="Arial" charset="0"/>
                  <a:buNone/>
                  <a:defRPr/>
                </a:pPr>
                <a:r>
                  <a:rPr lang="en-US" altLang="zh-CN" b="1">
                    <a:solidFill>
                      <a:schemeClr val="folHlink"/>
                    </a:solidFill>
                    <a:latin typeface="Times New Roman" pitchFamily="2" charset="0"/>
                    <a:ea typeface="宋体" charset="0"/>
                  </a:rPr>
                  <a:t>p</a:t>
                </a:r>
              </a:p>
            </p:txBody>
          </p:sp>
          <p:grpSp>
            <p:nvGrpSpPr>
              <p:cNvPr id="104" name="Group 94">
                <a:extLst>
                  <a:ext uri="{FF2B5EF4-FFF2-40B4-BE49-F238E27FC236}">
                    <a16:creationId xmlns:a16="http://schemas.microsoft.com/office/drawing/2014/main" id="{582E54E2-E49B-E66A-8187-947461EB3E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950"/>
                <a:ext cx="540" cy="230"/>
                <a:chOff x="0" y="0"/>
                <a:chExt cx="540" cy="230"/>
              </a:xfrm>
            </p:grpSpPr>
            <p:sp>
              <p:nvSpPr>
                <p:cNvPr id="105" name="Rectangle 95">
                  <a:extLst>
                    <a:ext uri="{FF2B5EF4-FFF2-40B4-BE49-F238E27FC236}">
                      <a16:creationId xmlns:a16="http://schemas.microsoft.com/office/drawing/2014/main" id="{EAA5EA34-3797-7C13-7D54-5AC2B61ED2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" y="0"/>
                  <a:ext cx="362" cy="2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buFont typeface="Arial" charset="0"/>
                    <a:buNone/>
                    <a:defRPr/>
                  </a:pPr>
                  <a:r>
                    <a:rPr lang="en-US" altLang="zh-CN" sz="2000" b="1">
                      <a:latin typeface="Times New Roman" pitchFamily="2" charset="0"/>
                      <a:ea typeface="宋体" charset="0"/>
                    </a:rPr>
                    <a:t>rear</a:t>
                  </a:r>
                </a:p>
              </p:txBody>
            </p:sp>
            <p:sp>
              <p:nvSpPr>
                <p:cNvPr id="106" name="Line 96">
                  <a:extLst>
                    <a:ext uri="{FF2B5EF4-FFF2-40B4-BE49-F238E27FC236}">
                      <a16:creationId xmlns:a16="http://schemas.microsoft.com/office/drawing/2014/main" id="{BC4CA5AC-A25E-69EA-E973-E4249BBE83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6" y="222"/>
                  <a:ext cx="318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  <p:sp>
              <p:nvSpPr>
                <p:cNvPr id="107" name="Line 97">
                  <a:extLst>
                    <a:ext uri="{FF2B5EF4-FFF2-40B4-BE49-F238E27FC236}">
                      <a16:creationId xmlns:a16="http://schemas.microsoft.com/office/drawing/2014/main" id="{DC11351C-12D9-8031-1906-8AD3E66A03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0" y="94"/>
                  <a:ext cx="181" cy="136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Times New Roman" pitchFamily="2" charset="0"/>
                    <a:ea typeface="宋体" charset="0"/>
                  </a:endParaRPr>
                </a:p>
              </p:txBody>
            </p:sp>
          </p:grpSp>
        </p:grpSp>
        <p:sp>
          <p:nvSpPr>
            <p:cNvPr id="95" name="Rectangle 98">
              <a:extLst>
                <a:ext uri="{FF2B5EF4-FFF2-40B4-BE49-F238E27FC236}">
                  <a16:creationId xmlns:a16="http://schemas.microsoft.com/office/drawing/2014/main" id="{D8919EB8-EF2D-EBEE-19AE-377C9ADD0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" y="1815"/>
              <a:ext cx="265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dirty="0"/>
                <a:t> </a:t>
              </a:r>
              <a:r>
                <a:rPr lang="zh-CN" altLang="en-US" sz="2000" b="1" dirty="0">
                  <a:ea typeface="楷体_GB2312" pitchFamily="1" charset="-122"/>
                </a:rPr>
                <a:t>循环队列操作及指针变化情况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787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顺序表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/>
              <a:t>线性表的</a:t>
            </a:r>
            <a:r>
              <a:rPr lang="zh-CN" altLang="en-US">
                <a:solidFill>
                  <a:srgbClr val="CC0000"/>
                </a:solidFill>
              </a:rPr>
              <a:t>顺序存储结构</a:t>
            </a:r>
            <a:endParaRPr lang="zh-CN" altLang="en-US"/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00CC"/>
                </a:solidFill>
              </a:rPr>
              <a:t>typedef struct</a:t>
            </a:r>
            <a:r>
              <a:rPr lang="en-US" altLang="zh-CN"/>
              <a:t>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0000CC"/>
                </a:solidFill>
              </a:rPr>
              <a:t>Type</a:t>
            </a:r>
            <a:r>
              <a:rPr lang="en-US" altLang="zh-CN"/>
              <a:t> *elem;   </a:t>
            </a:r>
            <a:r>
              <a:rPr lang="en-US" altLang="zh-CN">
                <a:solidFill>
                  <a:srgbClr val="008000"/>
                </a:solidFill>
              </a:rPr>
              <a:t>//Type: </a:t>
            </a:r>
            <a:r>
              <a:rPr lang="zh-CN" altLang="en-US">
                <a:solidFill>
                  <a:srgbClr val="008000"/>
                </a:solidFill>
              </a:rPr>
              <a:t>用户定义数据类型</a:t>
            </a:r>
            <a:endParaRPr lang="en-US" altLang="zh-CN">
              <a:solidFill>
                <a:srgbClr val="008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0000CC"/>
                </a:solidFill>
              </a:rPr>
              <a:t>int</a:t>
            </a:r>
            <a:r>
              <a:rPr lang="en-US" altLang="zh-CN"/>
              <a:t> n;  </a:t>
            </a:r>
            <a:r>
              <a:rPr lang="en-US" altLang="zh-CN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线性表的长度</a:t>
            </a:r>
            <a:r>
              <a:rPr lang="en-US" altLang="zh-CN">
                <a:solidFill>
                  <a:srgbClr val="008000"/>
                </a:solidFill>
              </a:rPr>
              <a:t>(length)</a:t>
            </a:r>
            <a:endParaRPr lang="zh-CN" altLang="en-US">
              <a:solidFill>
                <a:srgbClr val="008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	</a:t>
            </a:r>
            <a:r>
              <a:rPr lang="en-US" altLang="zh-CN">
                <a:solidFill>
                  <a:srgbClr val="0000CC"/>
                </a:solidFill>
              </a:rPr>
              <a:t>int </a:t>
            </a:r>
            <a:r>
              <a:rPr lang="en-US" altLang="zh-CN"/>
              <a:t>N;  </a:t>
            </a:r>
            <a:r>
              <a:rPr lang="en-US" altLang="zh-CN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当前分配的存储容量</a:t>
            </a:r>
            <a:r>
              <a:rPr lang="en-US" altLang="zh-CN">
                <a:solidFill>
                  <a:srgbClr val="008000"/>
                </a:solidFill>
              </a:rPr>
              <a:t>(listsize)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/>
              <a:t>} SList;</a:t>
            </a:r>
            <a:endParaRPr lang="zh-CN" altLang="en-US"/>
          </a:p>
        </p:txBody>
      </p:sp>
      <p:sp>
        <p:nvSpPr>
          <p:cNvPr id="1434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065C2EF-821B-49E1-9765-E3E47ADED45C}" type="slidenum">
              <a:rPr lang="zh-CN" altLang="en-US" smtClean="0">
                <a:ea typeface="宋体" charset="-122"/>
              </a:rPr>
              <a:pPr/>
              <a:t>9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dirty="0"/>
              <a:t>循环队列</a:t>
            </a:r>
          </a:p>
        </p:txBody>
      </p:sp>
      <p:sp>
        <p:nvSpPr>
          <p:cNvPr id="126979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r>
              <a:rPr lang="zh-CN" altLang="en-US" dirty="0"/>
              <a:t>循环队列存储类型：</a:t>
            </a:r>
            <a:endParaRPr lang="en-US" altLang="zh-CN" dirty="0"/>
          </a:p>
          <a:p>
            <a:pPr>
              <a:buFont typeface="Wingdings" pitchFamily="2" charset="2"/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endParaRPr lang="en-US" altLang="zh-CN" dirty="0"/>
          </a:p>
          <a:p>
            <a:pPr>
              <a:buFont typeface="Wingdings" pitchFamily="2" charset="2"/>
              <a:buNone/>
            </a:pPr>
            <a:r>
              <a:rPr lang="en-US" altLang="zh-CN" dirty="0"/>
              <a:t>{	Type </a:t>
            </a:r>
            <a:r>
              <a:rPr lang="en-US" altLang="zh-CN" dirty="0" err="1"/>
              <a:t>elem</a:t>
            </a:r>
            <a:r>
              <a:rPr lang="en-US" altLang="zh-CN" dirty="0"/>
              <a:t>[N];	</a:t>
            </a:r>
            <a:r>
              <a:rPr lang="en-US" altLang="zh-CN" dirty="0">
                <a:solidFill>
                  <a:srgbClr val="008000"/>
                </a:solidFill>
              </a:rPr>
              <a:t>//N: </a:t>
            </a:r>
            <a:r>
              <a:rPr lang="zh-CN" altLang="en-US" dirty="0">
                <a:solidFill>
                  <a:srgbClr val="008000"/>
                </a:solidFill>
              </a:rPr>
              <a:t>元素最大个数</a:t>
            </a:r>
            <a:endParaRPr lang="en-US" altLang="zh-CN" dirty="0">
              <a:solidFill>
                <a:srgbClr val="008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front;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队首指针</a:t>
            </a:r>
            <a:endParaRPr lang="en-US" altLang="zh-CN" dirty="0">
              <a:solidFill>
                <a:srgbClr val="008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rear;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队尾指针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} </a:t>
            </a:r>
            <a:r>
              <a:rPr lang="en-US" altLang="zh-CN" dirty="0" err="1"/>
              <a:t>Squeue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12698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5C99B54-4E6A-4893-8232-510DEBA77285}" type="slidenum">
              <a:rPr lang="zh-CN" altLang="en-US" smtClean="0">
                <a:ea typeface="宋体" charset="-122"/>
              </a:rPr>
              <a:pPr/>
              <a:t>90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循环队列</a:t>
            </a:r>
          </a:p>
        </p:txBody>
      </p:sp>
      <p:sp>
        <p:nvSpPr>
          <p:cNvPr id="129027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r>
              <a:rPr lang="zh-CN" altLang="en-US" dirty="0">
                <a:solidFill>
                  <a:srgbClr val="3333FF"/>
                </a:solidFill>
              </a:rPr>
              <a:t>入队</a:t>
            </a:r>
            <a:r>
              <a:rPr lang="zh-CN" altLang="en-US" dirty="0"/>
              <a:t>：向队尾插入一个数据元素。</a:t>
            </a:r>
            <a:endParaRPr lang="en-US" altLang="zh-CN" dirty="0"/>
          </a:p>
          <a:p>
            <a:pPr>
              <a:buFont typeface="Wingdings" pitchFamily="2" charset="2"/>
              <a:buNone/>
            </a:pPr>
            <a:r>
              <a:rPr lang="en-US" altLang="zh-CN" dirty="0"/>
              <a:t>int </a:t>
            </a:r>
            <a:r>
              <a:rPr lang="en-US" altLang="zh-CN" dirty="0" err="1"/>
              <a:t>EnQueue</a:t>
            </a:r>
            <a:r>
              <a:rPr lang="en-US" altLang="zh-CN" dirty="0"/>
              <a:t>(</a:t>
            </a:r>
            <a:r>
              <a:rPr lang="en-US" altLang="zh-CN" dirty="0" err="1"/>
              <a:t>Squeue</a:t>
            </a:r>
            <a:r>
              <a:rPr lang="zh-CN" altLang="en-US" dirty="0"/>
              <a:t> *</a:t>
            </a:r>
            <a:r>
              <a:rPr lang="en-US" altLang="zh-CN" dirty="0"/>
              <a:t>Q,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x)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{	if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IsFull</a:t>
            </a:r>
            <a:r>
              <a:rPr lang="en-US" altLang="zh-CN" dirty="0"/>
              <a:t>(Q))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0;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队满时</a:t>
            </a:r>
            <a:endParaRPr lang="en-US" altLang="zh-CN" dirty="0">
              <a:solidFill>
                <a:srgbClr val="008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/>
              <a:t>	Q-&gt;</a:t>
            </a:r>
            <a:r>
              <a:rPr lang="en-US" altLang="zh-CN" dirty="0" err="1"/>
              <a:t>elem</a:t>
            </a:r>
            <a:r>
              <a:rPr lang="en-US" altLang="zh-CN" dirty="0"/>
              <a:t>[Q-&gt;rear]=x;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插入</a:t>
            </a:r>
            <a:r>
              <a:rPr lang="en-US" altLang="zh-CN" dirty="0">
                <a:solidFill>
                  <a:srgbClr val="008000"/>
                </a:solidFill>
              </a:rPr>
              <a:t>x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	Q-&gt;rear=(Q-&gt;rear+1)%N;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	return 1;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}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en-US" altLang="zh-CN" dirty="0" err="1">
                <a:solidFill>
                  <a:srgbClr val="008000"/>
                </a:solidFill>
              </a:rPr>
              <a:t>EnQueue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12902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EFF9C68-6551-4294-9157-3CEA060D68B7}" type="slidenum">
              <a:rPr lang="zh-CN" altLang="en-US" smtClean="0">
                <a:ea typeface="宋体" charset="-122"/>
              </a:rPr>
              <a:pPr/>
              <a:t>91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循环队列</a:t>
            </a:r>
          </a:p>
        </p:txBody>
      </p:sp>
      <p:sp>
        <p:nvSpPr>
          <p:cNvPr id="130051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r>
              <a:rPr lang="zh-CN" altLang="en-US" dirty="0">
                <a:solidFill>
                  <a:srgbClr val="3333FF"/>
                </a:solidFill>
              </a:rPr>
              <a:t>出队</a:t>
            </a:r>
            <a:r>
              <a:rPr lang="zh-CN" altLang="en-US" dirty="0"/>
              <a:t>：删除队首数据元素，并用</a:t>
            </a:r>
            <a:r>
              <a:rPr lang="en-US" altLang="zh-CN" dirty="0"/>
              <a:t>x</a:t>
            </a:r>
            <a:r>
              <a:rPr lang="zh-CN" altLang="en-US" dirty="0"/>
              <a:t>返回。</a:t>
            </a:r>
            <a:endParaRPr lang="en-US" altLang="zh-CN" dirty="0"/>
          </a:p>
          <a:p>
            <a:pPr>
              <a:buFont typeface="Wingdings" pitchFamily="2" charset="2"/>
              <a:buNone/>
            </a:pPr>
            <a:r>
              <a:rPr lang="en-US" altLang="zh-CN" dirty="0"/>
              <a:t>int </a:t>
            </a:r>
            <a:r>
              <a:rPr lang="en-US" altLang="zh-CN" dirty="0" err="1"/>
              <a:t>DeQueue</a:t>
            </a:r>
            <a:r>
              <a:rPr lang="en-US" altLang="zh-CN" dirty="0"/>
              <a:t>(</a:t>
            </a:r>
            <a:r>
              <a:rPr lang="en-US" altLang="zh-CN" dirty="0" err="1"/>
              <a:t>Squeue</a:t>
            </a:r>
            <a:r>
              <a:rPr lang="zh-CN" altLang="en-US" dirty="0"/>
              <a:t> *</a:t>
            </a:r>
            <a:r>
              <a:rPr lang="en-US" altLang="zh-CN" dirty="0"/>
              <a:t>Q,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x)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{	if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IsEmpty</a:t>
            </a:r>
            <a:r>
              <a:rPr lang="en-US" altLang="zh-CN" dirty="0"/>
              <a:t>(Q))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0;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队空时</a:t>
            </a:r>
            <a:endParaRPr lang="en-US" altLang="zh-CN" dirty="0">
              <a:solidFill>
                <a:srgbClr val="008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/>
              <a:t>	x=Q-&gt;</a:t>
            </a:r>
            <a:r>
              <a:rPr lang="en-US" altLang="zh-CN" dirty="0" err="1"/>
              <a:t>elem</a:t>
            </a:r>
            <a:r>
              <a:rPr lang="en-US" altLang="zh-CN" dirty="0"/>
              <a:t>[Q-&gt;front];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出队元素</a:t>
            </a:r>
            <a:r>
              <a:rPr lang="en-US" altLang="zh-CN" dirty="0">
                <a:solidFill>
                  <a:srgbClr val="008000"/>
                </a:solidFill>
              </a:rPr>
              <a:t>=&gt;x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	Q-&gt;front=(Q-&gt;front+1)%N;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	return 1;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}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en-US" altLang="zh-CN">
                <a:solidFill>
                  <a:srgbClr val="008000"/>
                </a:solidFill>
              </a:rPr>
              <a:t>DeQueue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13005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48020D9-1704-423A-B2B9-C464D4E8FE5C}" type="slidenum">
              <a:rPr lang="zh-CN" altLang="en-US" smtClean="0">
                <a:ea typeface="宋体" charset="-122"/>
              </a:rPr>
              <a:pPr/>
              <a:t>92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循环队列</a:t>
            </a:r>
          </a:p>
        </p:txBody>
      </p:sp>
      <p:sp>
        <p:nvSpPr>
          <p:cNvPr id="131075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008000"/>
                </a:solidFill>
              </a:rPr>
              <a:t>例</a:t>
            </a:r>
            <a:r>
              <a:rPr lang="en-US" altLang="zh-CN" sz="2400" dirty="0">
                <a:solidFill>
                  <a:srgbClr val="008000"/>
                </a:solidFill>
              </a:rPr>
              <a:t>2-9 </a:t>
            </a:r>
            <a:r>
              <a:rPr lang="zh-CN" altLang="en-US" sz="2400" dirty="0">
                <a:solidFill>
                  <a:srgbClr val="008000"/>
                </a:solidFill>
              </a:rPr>
              <a:t> </a:t>
            </a:r>
            <a:r>
              <a:rPr lang="zh-CN" altLang="en-US" sz="2400" dirty="0"/>
              <a:t> 有两个进程同时存在于一个程序中。其中第一个进程在屏幕上连续显示字符“</a:t>
            </a:r>
            <a:r>
              <a:rPr lang="en-US" altLang="zh-CN" sz="2400" dirty="0"/>
              <a:t>-”,</a:t>
            </a:r>
            <a:r>
              <a:rPr lang="zh-CN" altLang="en-US" sz="2400" dirty="0"/>
              <a:t>与此同时，程序不断检测键盘是否有输入，如果有，就读入用户键入的字符并保存到输入缓冲区中。在用户输入时，键入的字符并不立即回显在屏幕上。当用户键入一个逗号</a:t>
            </a:r>
            <a:r>
              <a:rPr lang="en-US" altLang="zh-CN" sz="2400" dirty="0"/>
              <a:t>(,)</a:t>
            </a:r>
            <a:r>
              <a:rPr lang="zh-CN" altLang="en-US" sz="2400" dirty="0"/>
              <a:t>时，表示第一个进程结束，第二个进程从缓冲区中读取那些已键入的字符并显示在屏幕上。第二个进程结束后，程序又进入第一个进程，重新显示字符“</a:t>
            </a:r>
            <a:r>
              <a:rPr lang="en-US" altLang="zh-CN" sz="2400" dirty="0"/>
              <a:t>-”,</a:t>
            </a:r>
            <a:r>
              <a:rPr lang="zh-CN" altLang="en-US" sz="2400" dirty="0"/>
              <a:t>同时用户又可以继续键入字符，直到用户输入一个分号</a:t>
            </a:r>
            <a:r>
              <a:rPr lang="en-US" altLang="zh-CN" sz="2400" dirty="0"/>
              <a:t>(;)</a:t>
            </a:r>
            <a:r>
              <a:rPr lang="zh-CN" altLang="en-US" sz="2400" dirty="0"/>
              <a:t>键，才结束第一个进程，同时也结束整个程序。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en-US" altLang="zh-CN" sz="2400" dirty="0"/>
              <a:t>_</a:t>
            </a:r>
            <a:r>
              <a:rPr lang="en-US" altLang="zh-CN" sz="2000" dirty="0" err="1">
                <a:solidFill>
                  <a:srgbClr val="008000"/>
                </a:solidFill>
              </a:rPr>
              <a:t>kbhit</a:t>
            </a:r>
            <a:r>
              <a:rPr lang="en-US" altLang="zh-CN" sz="2000" dirty="0">
                <a:solidFill>
                  <a:srgbClr val="008000"/>
                </a:solidFill>
              </a:rPr>
              <a:t>( )</a:t>
            </a:r>
            <a:r>
              <a:rPr lang="zh-CN" altLang="en-US" sz="2000" dirty="0">
                <a:solidFill>
                  <a:srgbClr val="008000"/>
                </a:solidFill>
              </a:rPr>
              <a:t>判断按键是否有效</a:t>
            </a:r>
            <a:r>
              <a:rPr lang="en-US" altLang="zh-CN" sz="2000" dirty="0">
                <a:solidFill>
                  <a:srgbClr val="008000"/>
                </a:solidFill>
              </a:rPr>
              <a:t>;	</a:t>
            </a:r>
            <a:r>
              <a:rPr lang="en-US" altLang="zh-CN" sz="2000" dirty="0" err="1">
                <a:solidFill>
                  <a:srgbClr val="008000"/>
                </a:solidFill>
              </a:rPr>
              <a:t>getch</a:t>
            </a:r>
            <a:r>
              <a:rPr lang="en-US" altLang="zh-CN" sz="2000" dirty="0">
                <a:solidFill>
                  <a:srgbClr val="008000"/>
                </a:solidFill>
              </a:rPr>
              <a:t>( )</a:t>
            </a:r>
            <a:r>
              <a:rPr lang="zh-CN" altLang="en-US" sz="2000" dirty="0">
                <a:solidFill>
                  <a:srgbClr val="008000"/>
                </a:solidFill>
              </a:rPr>
              <a:t>获取</a:t>
            </a:r>
            <a:r>
              <a:rPr lang="en-US" altLang="zh-CN" sz="2000" dirty="0">
                <a:solidFill>
                  <a:srgbClr val="008000"/>
                </a:solidFill>
              </a:rPr>
              <a:t>1</a:t>
            </a:r>
            <a:r>
              <a:rPr lang="zh-CN" altLang="en-US" sz="2000" dirty="0">
                <a:solidFill>
                  <a:srgbClr val="008000"/>
                </a:solidFill>
              </a:rPr>
              <a:t>个字符。</a:t>
            </a:r>
            <a:endParaRPr lang="zh-CN" altLang="en-US" sz="2400" dirty="0">
              <a:solidFill>
                <a:srgbClr val="008000"/>
              </a:solidFill>
            </a:endParaRPr>
          </a:p>
        </p:txBody>
      </p:sp>
      <p:sp>
        <p:nvSpPr>
          <p:cNvPr id="13107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2AE82C5-C0FE-495A-BB1B-4465944E9614}" type="slidenum">
              <a:rPr lang="zh-CN" altLang="en-US" smtClean="0">
                <a:ea typeface="宋体" charset="-122"/>
              </a:rPr>
              <a:pPr/>
              <a:t>93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dirty="0"/>
              <a:t>迷宫问题</a:t>
            </a:r>
            <a:endParaRPr lang="en-US" altLang="zh-CN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bIns="108000"/>
          <a:lstStyle/>
          <a:p>
            <a:pPr marL="93663" indent="-7938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6600"/>
                </a:solidFill>
                <a:latin typeface="Times New Roman" pitchFamily="18" charset="0"/>
              </a:rPr>
              <a:t>例</a:t>
            </a:r>
            <a:r>
              <a:rPr lang="en-US" altLang="zh-CN" dirty="0">
                <a:solidFill>
                  <a:srgbClr val="006600"/>
                </a:solidFill>
                <a:latin typeface="Times New Roman" pitchFamily="18" charset="0"/>
              </a:rPr>
              <a:t>2-10  </a:t>
            </a:r>
            <a:r>
              <a:rPr lang="zh-CN" altLang="en-US" dirty="0">
                <a:solidFill>
                  <a:srgbClr val="CC0000"/>
                </a:solidFill>
                <a:latin typeface="Times New Roman" pitchFamily="18" charset="0"/>
              </a:rPr>
              <a:t>问题描述</a:t>
            </a:r>
            <a:endParaRPr lang="en-US" altLang="zh-CN" dirty="0">
              <a:solidFill>
                <a:srgbClr val="CC0000"/>
              </a:solidFill>
              <a:latin typeface="Times New Roman" pitchFamily="18" charset="0"/>
            </a:endParaRPr>
          </a:p>
          <a:p>
            <a:pPr marL="93663" indent="-7938" eaLnBrk="1" hangingPunct="1"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假设迷宫由</a:t>
            </a:r>
            <a:r>
              <a:rPr lang="en-US" altLang="zh-CN" dirty="0">
                <a:latin typeface="Times New Roman" pitchFamily="18" charset="0"/>
              </a:rPr>
              <a:t>m</a:t>
            </a:r>
            <a:r>
              <a:rPr lang="zh-CN" altLang="en-US" dirty="0">
                <a:latin typeface="Times New Roman" pitchFamily="18" charset="0"/>
              </a:rPr>
              <a:t>行</a:t>
            </a:r>
            <a:r>
              <a:rPr lang="en-US" altLang="zh-CN" dirty="0">
                <a:latin typeface="Times New Roman" pitchFamily="18" charset="0"/>
              </a:rPr>
              <a:t>n</a:t>
            </a:r>
            <a:r>
              <a:rPr lang="zh-CN" altLang="en-US" dirty="0">
                <a:latin typeface="Times New Roman" pitchFamily="18" charset="0"/>
              </a:rPr>
              <a:t>列构成，有一个入口</a:t>
            </a:r>
            <a:r>
              <a:rPr lang="en-US" altLang="zh-CN" dirty="0">
                <a:latin typeface="Times New Roman" pitchFamily="18" charset="0"/>
              </a:rPr>
              <a:t>(1,  1)</a:t>
            </a:r>
            <a:r>
              <a:rPr lang="zh-CN" altLang="en-US" dirty="0">
                <a:latin typeface="Times New Roman" pitchFamily="18" charset="0"/>
              </a:rPr>
              <a:t>和一个出口</a:t>
            </a:r>
            <a:r>
              <a:rPr lang="en-US" altLang="zh-CN" dirty="0">
                <a:latin typeface="Times New Roman" pitchFamily="18" charset="0"/>
              </a:rPr>
              <a:t>(m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</a:rPr>
              <a:t>n)</a:t>
            </a:r>
            <a:r>
              <a:rPr lang="zh-CN" altLang="en-US" dirty="0">
                <a:latin typeface="Times New Roman" pitchFamily="18" charset="0"/>
              </a:rPr>
              <a:t>。试找出一条从入口通往出口的可行路径</a:t>
            </a:r>
            <a:r>
              <a:rPr lang="en-US" altLang="zh-CN" dirty="0">
                <a:solidFill>
                  <a:srgbClr val="008000"/>
                </a:solidFill>
                <a:latin typeface="Times New Roman" pitchFamily="18" charset="0"/>
              </a:rPr>
              <a:t>(</a:t>
            </a:r>
            <a:r>
              <a:rPr lang="zh-CN" altLang="en-US" dirty="0">
                <a:solidFill>
                  <a:srgbClr val="008000"/>
                </a:solidFill>
                <a:latin typeface="Times New Roman" pitchFamily="18" charset="0"/>
              </a:rPr>
              <a:t>如输出可通行路径方格的坐标序列</a:t>
            </a:r>
            <a:r>
              <a:rPr lang="en-US" altLang="zh-CN" dirty="0">
                <a:solidFill>
                  <a:srgbClr val="008000"/>
                </a:solidFill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。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2902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F753C41-A0DA-42AF-BABC-32343F47B3C9}" type="slidenum">
              <a:rPr lang="zh-CN" altLang="en-US" smtClean="0"/>
              <a:pPr/>
              <a:t>94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97033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3"/>
          <p:cNvGrpSpPr>
            <a:grpSpLocks/>
          </p:cNvGrpSpPr>
          <p:nvPr/>
        </p:nvGrpSpPr>
        <p:grpSpPr bwMode="auto">
          <a:xfrm>
            <a:off x="2066925" y="1590675"/>
            <a:ext cx="5648325" cy="4267200"/>
            <a:chOff x="2066925" y="1590675"/>
            <a:chExt cx="5648325" cy="4267200"/>
          </a:xfrm>
        </p:grpSpPr>
        <p:pic>
          <p:nvPicPr>
            <p:cNvPr id="130055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66925" y="1590675"/>
              <a:ext cx="5648325" cy="4267200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130056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53663" y="1655142"/>
              <a:ext cx="466725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0057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31385" y="5417541"/>
              <a:ext cx="466725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0058" name="Picture 1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55491" y="5429264"/>
              <a:ext cx="466725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0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迷宫问题</a:t>
            </a:r>
            <a:endParaRPr lang="en-US" altLang="zh-CN"/>
          </a:p>
        </p:txBody>
      </p:sp>
      <p:sp>
        <p:nvSpPr>
          <p:cNvPr id="130052" name="内容占位符 7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</a:rPr>
              <a:t>例</a:t>
            </a:r>
          </a:p>
        </p:txBody>
      </p:sp>
      <p:sp>
        <p:nvSpPr>
          <p:cNvPr id="130053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74B7C1A-9A31-4689-A990-2329D45AA3AE}" type="slidenum">
              <a:rPr lang="zh-CN" altLang="en-US" smtClean="0"/>
              <a:pPr/>
              <a:t>95</a:t>
            </a:fld>
            <a:endParaRPr lang="en-US" altLang="zh-CN"/>
          </a:p>
        </p:txBody>
      </p:sp>
      <p:pic>
        <p:nvPicPr>
          <p:cNvPr id="13005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19375" y="2027238"/>
            <a:ext cx="454342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07486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迷宫问题</a:t>
            </a:r>
            <a:endParaRPr lang="en-US" altLang="zh-CN"/>
          </a:p>
        </p:txBody>
      </p:sp>
      <p:sp>
        <p:nvSpPr>
          <p:cNvPr id="131075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  <a:latin typeface="Times New Roman" pitchFamily="18" charset="0"/>
                <a:sym typeface="Wingdings" pitchFamily="2" charset="2"/>
              </a:rPr>
              <a:t></a:t>
            </a:r>
            <a:r>
              <a:rPr lang="zh-CN" altLang="en-US" dirty="0">
                <a:latin typeface="Times New Roman" pitchFamily="18" charset="0"/>
              </a:rPr>
              <a:t>用</a:t>
            </a:r>
            <a:r>
              <a:rPr lang="en-US" altLang="zh-CN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维数组存储迷宫、栈保存通行路径。</a:t>
            </a:r>
            <a:endParaRPr lang="en-US" altLang="zh-CN" dirty="0">
              <a:latin typeface="Times New Roman" pitchFamily="18" charset="0"/>
            </a:endParaRP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dirty="0" err="1">
                <a:latin typeface="Times New Roman" pitchFamily="18" charset="0"/>
              </a:rPr>
              <a:t>struct</a:t>
            </a:r>
            <a:r>
              <a:rPr lang="en-US" altLang="zh-CN" dirty="0">
                <a:latin typeface="Times New Roman" pitchFamily="18" charset="0"/>
              </a:rPr>
              <a:t> Node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{	</a:t>
            </a:r>
            <a:r>
              <a:rPr lang="en-US" altLang="zh-CN" dirty="0" err="1">
                <a:latin typeface="Times New Roman" pitchFamily="18" charset="0"/>
              </a:rPr>
              <a:t>int</a:t>
            </a:r>
            <a:r>
              <a:rPr lang="en-US" altLang="zh-CN" dirty="0">
                <a:latin typeface="Times New Roman" pitchFamily="18" charset="0"/>
              </a:rPr>
              <a:t> data1;   </a:t>
            </a:r>
            <a:r>
              <a:rPr lang="en-US" altLang="zh-CN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Times New Roman" pitchFamily="18" charset="0"/>
              </a:rPr>
              <a:t>行坐标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	</a:t>
            </a:r>
            <a:r>
              <a:rPr lang="en-US" altLang="zh-CN" dirty="0" err="1">
                <a:latin typeface="Times New Roman" pitchFamily="18" charset="0"/>
              </a:rPr>
              <a:t>int</a:t>
            </a:r>
            <a:r>
              <a:rPr lang="en-US" altLang="zh-CN" dirty="0">
                <a:latin typeface="Times New Roman" pitchFamily="18" charset="0"/>
              </a:rPr>
              <a:t> data2;</a:t>
            </a:r>
            <a:r>
              <a:rPr lang="zh-CN" altLang="en-US" dirty="0">
                <a:latin typeface="Times New Roman" pitchFamily="18" charset="0"/>
              </a:rPr>
              <a:t>  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Times New Roman" pitchFamily="18" charset="0"/>
              </a:rPr>
              <a:t>列坐标</a:t>
            </a:r>
            <a:endParaRPr lang="en-US" altLang="zh-CN" dirty="0">
              <a:solidFill>
                <a:srgbClr val="008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	</a:t>
            </a:r>
            <a:r>
              <a:rPr lang="en-US" altLang="zh-CN" dirty="0" err="1">
                <a:latin typeface="Times New Roman" pitchFamily="18" charset="0"/>
              </a:rPr>
              <a:t>struct</a:t>
            </a:r>
            <a:r>
              <a:rPr lang="en-US" altLang="zh-CN" dirty="0">
                <a:latin typeface="Times New Roman" pitchFamily="18" charset="0"/>
              </a:rPr>
              <a:t> Node *next;</a:t>
            </a:r>
            <a:endParaRPr lang="zh-CN" altLang="en-US" dirty="0">
              <a:latin typeface="Times New Roman" pitchFamily="18" charset="0"/>
            </a:endParaRP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}; </a:t>
            </a: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</a:rPr>
              <a:t>//</a:t>
            </a:r>
            <a:r>
              <a:rPr lang="zh-CN" altLang="en-US" dirty="0">
                <a:solidFill>
                  <a:srgbClr val="3333FF"/>
                </a:solidFill>
                <a:latin typeface="Times New Roman" pitchFamily="18" charset="0"/>
              </a:rPr>
              <a:t> 栈存储结构</a:t>
            </a:r>
            <a:endParaRPr lang="en-US" altLang="zh-CN" dirty="0">
              <a:solidFill>
                <a:srgbClr val="3333FF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18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  <a:latin typeface="Times New Roman" pitchFamily="18" charset="0"/>
                <a:sym typeface="Wingdings" pitchFamily="2" charset="2"/>
              </a:rPr>
              <a:t></a:t>
            </a:r>
            <a:r>
              <a:rPr lang="zh-CN" altLang="en-US" dirty="0">
                <a:latin typeface="Times New Roman" pitchFamily="18" charset="0"/>
              </a:rPr>
              <a:t>回退时，用栈顶元素更新当前位置。</a:t>
            </a:r>
          </a:p>
        </p:txBody>
      </p:sp>
      <p:sp>
        <p:nvSpPr>
          <p:cNvPr id="13107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098BC5E-FEBA-4742-BFB7-F4EA62C2F66F}" type="slidenum">
              <a:rPr lang="zh-CN" altLang="en-US" smtClean="0"/>
              <a:pPr/>
              <a:t>96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072771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迷宫问题</a:t>
            </a:r>
            <a:endParaRPr lang="en-US" altLang="zh-CN"/>
          </a:p>
        </p:txBody>
      </p:sp>
      <p:sp>
        <p:nvSpPr>
          <p:cNvPr id="132099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769A285-CF1C-4A4C-AD2D-83BC580704CE}" type="slidenum">
              <a:rPr lang="zh-CN" altLang="en-US" smtClean="0"/>
              <a:pPr/>
              <a:t>97</a:t>
            </a:fld>
            <a:endParaRPr lang="en-US" altLang="zh-CN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857250" y="1928813"/>
          <a:ext cx="4000500" cy="3929065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3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入口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sym typeface="Symbol" pitchFamily="18" charset="2"/>
                        </a:rPr>
                        <a:t>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sym typeface="Symbol" pitchFamily="18" charset="2"/>
                        </a:rPr>
                        <a:t>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sym typeface="Symbol" pitchFamily="18" charset="2"/>
                        </a:rPr>
                        <a:t>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sym typeface="Symbol" pitchFamily="18" charset="2"/>
                        </a:rPr>
                        <a:t>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sym typeface="Symbol" pitchFamily="18" charset="2"/>
                        </a:rPr>
                        <a:t>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出口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000625" y="5429250"/>
            <a:ext cx="1714500" cy="461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3399"/>
                </a:solidFill>
                <a:latin typeface="楷体" pitchFamily="49" charset="-122"/>
                <a:ea typeface="楷体" pitchFamily="49" charset="-122"/>
              </a:rPr>
              <a:t>栈底元素</a:t>
            </a:r>
            <a:r>
              <a:rPr lang="zh-CN" altLang="en-US" sz="2400" b="1" dirty="0">
                <a:solidFill>
                  <a:srgbClr val="003399"/>
                </a:solidFill>
                <a:latin typeface="Times New Roman" pitchFamily="18" charset="0"/>
                <a:sym typeface="Wingdings" pitchFamily="2" charset="2"/>
              </a:rPr>
              <a:t></a:t>
            </a:r>
            <a:endParaRPr lang="zh-CN" altLang="en-US" sz="2400" b="1" dirty="0">
              <a:solidFill>
                <a:srgbClr val="003399"/>
              </a:solidFill>
              <a:latin typeface="Times New Roman" pitchFamily="18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000625" y="2895600"/>
            <a:ext cx="1714500" cy="461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3399"/>
                </a:solidFill>
                <a:latin typeface="楷体" pitchFamily="49" charset="-122"/>
                <a:ea typeface="楷体" pitchFamily="49" charset="-122"/>
              </a:rPr>
              <a:t>栈顶元素</a:t>
            </a:r>
            <a:r>
              <a:rPr lang="zh-CN" altLang="en-US" sz="2400" b="1" dirty="0">
                <a:solidFill>
                  <a:srgbClr val="003399"/>
                </a:solidFill>
                <a:latin typeface="Times New Roman" pitchFamily="18" charset="0"/>
                <a:sym typeface="Wingdings" pitchFamily="2" charset="2"/>
              </a:rPr>
              <a:t></a:t>
            </a:r>
            <a:endParaRPr lang="zh-CN" altLang="en-US" sz="2400" b="1" dirty="0">
              <a:solidFill>
                <a:srgbClr val="003399"/>
              </a:solidFill>
              <a:latin typeface="Times New Roman" pitchFamily="18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187700" y="2544763"/>
            <a:ext cx="500063" cy="461962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latin typeface="Times New Roman" pitchFamily="18" charset="0"/>
              </a:rPr>
              <a:t>  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616200" y="2538413"/>
            <a:ext cx="500063" cy="461962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latin typeface="Times New Roman" pitchFamily="18" charset="0"/>
              </a:rPr>
              <a:t>  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613025" y="3098800"/>
            <a:ext cx="500063" cy="461963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latin typeface="Times New Roman" pitchFamily="18" charset="0"/>
              </a:rPr>
              <a:t>  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041525" y="3657600"/>
            <a:ext cx="500063" cy="4603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endParaRPr lang="zh-CN" altLang="en-US" sz="2400" b="1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000625" y="3914775"/>
            <a:ext cx="1714500" cy="461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3399"/>
                </a:solidFill>
                <a:latin typeface="楷体" pitchFamily="49" charset="-122"/>
                <a:ea typeface="楷体" pitchFamily="49" charset="-122"/>
              </a:rPr>
              <a:t>栈顶元素</a:t>
            </a:r>
            <a:r>
              <a:rPr lang="zh-CN" altLang="en-US" sz="2400" b="1" dirty="0">
                <a:solidFill>
                  <a:srgbClr val="003399"/>
                </a:solidFill>
                <a:latin typeface="Times New Roman" pitchFamily="18" charset="0"/>
                <a:sym typeface="Wingdings" pitchFamily="2" charset="2"/>
              </a:rPr>
              <a:t></a:t>
            </a:r>
            <a:endParaRPr lang="zh-CN" altLang="en-US" sz="2400" b="1" dirty="0">
              <a:solidFill>
                <a:srgbClr val="003399"/>
              </a:solidFill>
              <a:latin typeface="Times New Roman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667500" y="1785938"/>
          <a:ext cx="1547813" cy="4145280"/>
        </p:xfrm>
        <a:graphic>
          <a:graphicData uri="http://schemas.openxmlformats.org/drawingml/2006/table">
            <a:tbl>
              <a:tblPr/>
              <a:tblGrid>
                <a:gridCol w="1547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956425" y="3933825"/>
            <a:ext cx="1000125" cy="4175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" tIns="36000" rIns="36000" bIns="36000" anchor="ctr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800" b="1">
                <a:solidFill>
                  <a:srgbClr val="C00000"/>
                </a:solidFill>
                <a:latin typeface="Times New Roman" pitchFamily="18" charset="0"/>
              </a:rPr>
              <a:t>3</a:t>
            </a:r>
            <a:r>
              <a:rPr lang="zh-CN" altLang="en-US" sz="2800" b="1">
                <a:solidFill>
                  <a:srgbClr val="C00000"/>
                </a:solidFill>
                <a:latin typeface="Times New Roman" pitchFamily="18" charset="0"/>
              </a:rPr>
              <a:t>，</a:t>
            </a:r>
            <a:r>
              <a:rPr lang="en-US" altLang="zh-CN" sz="2800" b="1">
                <a:solidFill>
                  <a:srgbClr val="C00000"/>
                </a:solidFill>
                <a:latin typeface="Times New Roman" pitchFamily="18" charset="0"/>
              </a:rPr>
              <a:t>2</a:t>
            </a:r>
            <a:endParaRPr lang="zh-CN" altLang="en-US" sz="2800" b="1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044700" y="3101975"/>
            <a:ext cx="500063" cy="461963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</a:t>
            </a:r>
            <a:endParaRPr lang="zh-CN" altLang="en-US" sz="2400" b="1">
              <a:solidFill>
                <a:srgbClr val="C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414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4" grpId="1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迷宫问题</a:t>
            </a:r>
            <a:endParaRPr lang="en-US" altLang="zh-CN"/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bIns="108000"/>
          <a:lstStyle/>
          <a:p>
            <a:pPr marL="174625" indent="-174625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zh-CN" sz="2400">
                <a:solidFill>
                  <a:srgbClr val="C00000"/>
                </a:solidFill>
              </a:rPr>
              <a:t>寻找迷宫路径算法的基本思</a:t>
            </a:r>
            <a:r>
              <a:rPr lang="zh-CN" altLang="en-US" sz="2400">
                <a:solidFill>
                  <a:srgbClr val="C00000"/>
                </a:solidFill>
              </a:rPr>
              <a:t>路</a:t>
            </a:r>
            <a:r>
              <a:rPr lang="zh-CN" altLang="zh-CN" sz="2400">
                <a:solidFill>
                  <a:srgbClr val="C00000"/>
                </a:solidFill>
              </a:rPr>
              <a:t>：</a:t>
            </a:r>
          </a:p>
          <a:p>
            <a:pPr marL="174625" indent="-174625" eaLnBrk="1" hangingPunct="1">
              <a:lnSpc>
                <a:spcPct val="130000"/>
              </a:lnSpc>
            </a:pPr>
            <a:r>
              <a:rPr lang="zh-CN" altLang="zh-CN" sz="2400"/>
              <a:t>从入口开始。</a:t>
            </a:r>
            <a:r>
              <a:rPr lang="zh-CN" altLang="en-US" sz="2400"/>
              <a:t>如果当前位置有通行路径，纳入可行路径</a:t>
            </a:r>
            <a:r>
              <a:rPr lang="en-US" altLang="zh-CN" sz="2400">
                <a:solidFill>
                  <a:srgbClr val="008000"/>
                </a:solidFill>
              </a:rPr>
              <a:t>(</a:t>
            </a:r>
            <a:r>
              <a:rPr lang="zh-CN" altLang="en-US" sz="2400">
                <a:solidFill>
                  <a:srgbClr val="008000"/>
                </a:solidFill>
              </a:rPr>
              <a:t>当前位置进栈</a:t>
            </a:r>
            <a:r>
              <a:rPr lang="en-US" altLang="zh-CN" sz="2400">
                <a:solidFill>
                  <a:srgbClr val="008000"/>
                </a:solidFill>
              </a:rPr>
              <a:t>)</a:t>
            </a:r>
            <a:r>
              <a:rPr lang="zh-CN" altLang="en-US" sz="2400"/>
              <a:t>，按照右</a:t>
            </a:r>
            <a:r>
              <a:rPr lang="en-US" altLang="zh-CN" sz="2400">
                <a:sym typeface="Symbol" pitchFamily="18" charset="2"/>
              </a:rPr>
              <a:t></a:t>
            </a:r>
            <a:r>
              <a:rPr lang="zh-CN" altLang="en-US" sz="2400"/>
              <a:t>下</a:t>
            </a:r>
            <a:r>
              <a:rPr lang="en-US" altLang="zh-CN" sz="2400">
                <a:sym typeface="Symbol" pitchFamily="18" charset="2"/>
              </a:rPr>
              <a:t></a:t>
            </a:r>
            <a:r>
              <a:rPr lang="zh-CN" altLang="en-US" sz="2400"/>
              <a:t>左</a:t>
            </a:r>
            <a:r>
              <a:rPr lang="en-US" altLang="zh-CN" sz="2400">
                <a:sym typeface="Symbol" pitchFamily="18" charset="2"/>
              </a:rPr>
              <a:t></a:t>
            </a:r>
            <a:r>
              <a:rPr lang="zh-CN" altLang="en-US" sz="2400"/>
              <a:t>上的顺序依次选择</a:t>
            </a:r>
            <a:r>
              <a:rPr lang="en-US" altLang="zh-CN" sz="2400"/>
              <a:t>1</a:t>
            </a:r>
            <a:r>
              <a:rPr lang="zh-CN" altLang="en-US" sz="2400"/>
              <a:t>个方向前进；</a:t>
            </a:r>
          </a:p>
          <a:p>
            <a:pPr marL="174625" indent="-174625" eaLnBrk="1" hangingPunct="1">
              <a:lnSpc>
                <a:spcPct val="130000"/>
              </a:lnSpc>
            </a:pPr>
            <a:r>
              <a:rPr lang="zh-CN" altLang="zh-CN" sz="2400"/>
              <a:t>如果当前位置的三个前进方向均不可通行</a:t>
            </a:r>
            <a:r>
              <a:rPr lang="zh-CN" altLang="en-US" sz="2400"/>
              <a:t>，</a:t>
            </a:r>
            <a:r>
              <a:rPr lang="zh-CN" altLang="zh-CN" sz="2400"/>
              <a:t>后退</a:t>
            </a:r>
            <a:r>
              <a:rPr lang="zh-CN" altLang="en-US" sz="2400"/>
              <a:t>，并将当前位置从可行路径中删去</a:t>
            </a:r>
            <a:r>
              <a:rPr lang="en-US" altLang="zh-CN" sz="2400">
                <a:solidFill>
                  <a:srgbClr val="008000"/>
                </a:solidFill>
              </a:rPr>
              <a:t>(</a:t>
            </a:r>
            <a:r>
              <a:rPr lang="zh-CN" altLang="en-US" sz="2400">
                <a:solidFill>
                  <a:srgbClr val="008000"/>
                </a:solidFill>
              </a:rPr>
              <a:t>出栈</a:t>
            </a:r>
            <a:r>
              <a:rPr lang="en-US" altLang="zh-CN" sz="2400">
                <a:solidFill>
                  <a:srgbClr val="008000"/>
                </a:solidFill>
              </a:rPr>
              <a:t>)</a:t>
            </a:r>
            <a:r>
              <a:rPr lang="zh-CN" altLang="en-US" sz="2400"/>
              <a:t>；</a:t>
            </a:r>
          </a:p>
          <a:p>
            <a:pPr marL="174625" indent="-174625" eaLnBrk="1" hangingPunct="1">
              <a:lnSpc>
                <a:spcPct val="130000"/>
              </a:lnSpc>
            </a:pPr>
            <a:r>
              <a:rPr lang="zh-CN" altLang="en-US" sz="2400"/>
              <a:t>如果当前位置为出口位置，搜索成功；</a:t>
            </a:r>
          </a:p>
          <a:p>
            <a:pPr marL="174625" indent="-174625" eaLnBrk="1" hangingPunct="1">
              <a:lnSpc>
                <a:spcPct val="130000"/>
              </a:lnSpc>
            </a:pPr>
            <a:r>
              <a:rPr lang="zh-CN" altLang="en-US" sz="2400"/>
              <a:t>如果当前位置为入口位置，且没有可通行路径，搜索失败。</a:t>
            </a:r>
            <a:endParaRPr lang="en-US" altLang="zh-CN" sz="2400">
              <a:solidFill>
                <a:srgbClr val="008000"/>
              </a:solidFill>
            </a:endParaRPr>
          </a:p>
        </p:txBody>
      </p:sp>
      <p:sp>
        <p:nvSpPr>
          <p:cNvPr id="13312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DB2A300-B5A0-4B09-8C7E-D9B6A84C25FC}" type="slidenum">
              <a:rPr lang="zh-CN" altLang="en-US" smtClean="0"/>
              <a:pPr/>
              <a:t>98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7550635"/>
      </p:ext>
    </p:extLst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迷宫问题</a:t>
            </a:r>
            <a:endParaRPr lang="en-US" altLang="zh-CN"/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bIns="108000"/>
          <a:lstStyle/>
          <a:p>
            <a:pPr eaLnBrk="1" hangingPunct="1"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</a:rPr>
              <a:t>迷宫置初值，构造空栈</a:t>
            </a:r>
            <a:r>
              <a:rPr lang="en-US" altLang="zh-CN" sz="2400" dirty="0">
                <a:latin typeface="Times New Roman" pitchFamily="18" charset="0"/>
              </a:rPr>
              <a:t>S;  </a:t>
            </a:r>
            <a:r>
              <a:rPr lang="en-US" altLang="zh-CN" sz="2400" dirty="0" err="1">
                <a:latin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</a:rPr>
              <a:t>=j=1;   </a:t>
            </a:r>
            <a:r>
              <a:rPr lang="en-US" altLang="zh-CN" sz="2400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Times New Roman" pitchFamily="18" charset="0"/>
              </a:rPr>
              <a:t>从</a:t>
            </a:r>
            <a:r>
              <a:rPr lang="en-US" altLang="zh-CN" sz="2400" dirty="0">
                <a:solidFill>
                  <a:srgbClr val="008000"/>
                </a:solidFill>
                <a:latin typeface="Times New Roman" pitchFamily="18" charset="0"/>
              </a:rPr>
              <a:t>(1, 1)</a:t>
            </a:r>
            <a:r>
              <a:rPr lang="zh-CN" altLang="en-US" sz="2400" dirty="0">
                <a:solidFill>
                  <a:srgbClr val="008000"/>
                </a:solidFill>
                <a:latin typeface="Times New Roman" pitchFamily="18" charset="0"/>
              </a:rPr>
              <a:t>开始搜索</a:t>
            </a:r>
            <a:endParaRPr lang="zh-CN" altLang="en-US" sz="2400" dirty="0">
              <a:solidFill>
                <a:srgbClr val="C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Times New Roman" pitchFamily="18" charset="0"/>
              </a:rPr>
              <a:t>while(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itchFamily="18" charset="0"/>
              </a:rPr>
              <a:t>i+j</a:t>
            </a:r>
            <a:r>
              <a:rPr lang="en-US" altLang="zh-CN" sz="2400" dirty="0">
                <a:solidFill>
                  <a:srgbClr val="C00000"/>
                </a:solidFill>
                <a:latin typeface="Times New Roman" pitchFamily="18" charset="0"/>
              </a:rPr>
              <a:t>)</a:t>
            </a:r>
            <a:r>
              <a:rPr lang="zh-CN" altLang="en-US" sz="2400" dirty="0">
                <a:solidFill>
                  <a:srgbClr val="C00000"/>
                </a:solidFill>
                <a:latin typeface="Times New Roman" pitchFamily="18" charset="0"/>
              </a:rPr>
              <a:t>：</a:t>
            </a:r>
            <a:endParaRPr lang="en-US" altLang="zh-CN" sz="2400" dirty="0">
              <a:solidFill>
                <a:srgbClr val="C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</a:rPr>
              <a:t>	k=0;    </a:t>
            </a:r>
            <a:r>
              <a:rPr lang="en-US" altLang="zh-CN" sz="2400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Times New Roman" pitchFamily="18" charset="0"/>
              </a:rPr>
              <a:t>没有前进的路径</a:t>
            </a:r>
            <a:endParaRPr lang="en-US" altLang="zh-CN" sz="2400" dirty="0">
              <a:solidFill>
                <a:srgbClr val="008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</a:rPr>
              <a:t>	if (</a:t>
            </a:r>
            <a:r>
              <a:rPr lang="en-US" altLang="zh-CN" sz="2400" dirty="0" err="1">
                <a:latin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</a:rPr>
              <a:t>==m&amp;&amp;j==n) k=9;	</a:t>
            </a:r>
            <a:r>
              <a:rPr lang="en-US" altLang="zh-CN" sz="2400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Times New Roman" pitchFamily="18" charset="0"/>
              </a:rPr>
              <a:t>搜索成功</a:t>
            </a:r>
            <a:endParaRPr lang="en-US" altLang="zh-CN" sz="2400" dirty="0">
              <a:solidFill>
                <a:srgbClr val="008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</a:rPr>
              <a:t>	else if (!Maze[</a:t>
            </a:r>
            <a:r>
              <a:rPr lang="en-US" altLang="zh-CN" sz="2400" dirty="0" err="1">
                <a:latin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</a:rPr>
              <a:t>][j+1]) k=2;	</a:t>
            </a:r>
            <a:r>
              <a:rPr lang="en-US" altLang="zh-CN" sz="2400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Times New Roman" pitchFamily="18" charset="0"/>
              </a:rPr>
              <a:t>右移</a:t>
            </a:r>
            <a:endParaRPr lang="en-US" altLang="zh-CN" sz="2400" dirty="0">
              <a:solidFill>
                <a:srgbClr val="008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</a:rPr>
              <a:t>	else if (!Maze[i+1][j]) k=3;	</a:t>
            </a:r>
            <a:r>
              <a:rPr lang="en-US" altLang="zh-CN" sz="2400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Times New Roman" pitchFamily="18" charset="0"/>
              </a:rPr>
              <a:t>下移</a:t>
            </a:r>
            <a:endParaRPr lang="en-US" altLang="zh-CN" sz="2400" dirty="0">
              <a:solidFill>
                <a:srgbClr val="008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</a:rPr>
              <a:t>	else if (!Maze[</a:t>
            </a:r>
            <a:r>
              <a:rPr lang="en-US" altLang="zh-CN" sz="2400" dirty="0" err="1">
                <a:latin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</a:rPr>
              <a:t>][j-1]) k=4;	</a:t>
            </a:r>
            <a:r>
              <a:rPr lang="en-US" altLang="zh-CN" sz="2400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Times New Roman" pitchFamily="18" charset="0"/>
              </a:rPr>
              <a:t>左移</a:t>
            </a:r>
            <a:endParaRPr lang="en-US" altLang="zh-CN" sz="2400" dirty="0">
              <a:solidFill>
                <a:srgbClr val="008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</a:rPr>
              <a:t>	else if (!Maze[i-1][j]) k=5;	</a:t>
            </a:r>
            <a:r>
              <a:rPr lang="en-US" altLang="zh-CN" sz="2400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Times New Roman" pitchFamily="18" charset="0"/>
              </a:rPr>
              <a:t>上移</a:t>
            </a:r>
            <a:endParaRPr lang="en-US" altLang="zh-CN" sz="2400" dirty="0">
              <a:solidFill>
                <a:srgbClr val="008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</a:rPr>
              <a:t>	else if (</a:t>
            </a:r>
            <a:r>
              <a:rPr lang="en-US" altLang="zh-CN" sz="2400" dirty="0" err="1">
                <a:latin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</a:rPr>
              <a:t>=1 &amp; j=1) k=6;	</a:t>
            </a:r>
            <a:r>
              <a:rPr lang="en-US" altLang="zh-CN" sz="2400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Times New Roman" pitchFamily="18" charset="0"/>
              </a:rPr>
              <a:t>搜索失败</a:t>
            </a:r>
            <a:endParaRPr lang="en-US" altLang="zh-CN" sz="2400" dirty="0">
              <a:solidFill>
                <a:srgbClr val="008000"/>
              </a:solidFill>
              <a:latin typeface="Times New Roman" pitchFamily="18" charset="0"/>
            </a:endParaRPr>
          </a:p>
        </p:txBody>
      </p:sp>
      <p:sp>
        <p:nvSpPr>
          <p:cNvPr id="13414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ED53933-C108-4214-B51A-55B6743B599E}" type="slidenum">
              <a:rPr lang="zh-CN" altLang="en-US" smtClean="0"/>
              <a:pPr/>
              <a:t>99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510170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华文新魏"/>
        <a:ea typeface="华文新魏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30986</TotalTime>
  <Words>13620</Words>
  <Application>Microsoft Office PowerPoint</Application>
  <PresentationFormat>全屏显示(4:3)</PresentationFormat>
  <Paragraphs>2419</Paragraphs>
  <Slides>212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212</vt:i4>
      </vt:variant>
    </vt:vector>
  </HeadingPairs>
  <TitlesOfParts>
    <vt:vector size="227" baseType="lpstr">
      <vt:lpstr>Arial Unicode MS</vt:lpstr>
      <vt:lpstr>KaiTi</vt:lpstr>
      <vt:lpstr>Kingsoft Phonetic Plain</vt:lpstr>
      <vt:lpstr>黑体</vt:lpstr>
      <vt:lpstr>华文新魏</vt:lpstr>
      <vt:lpstr>楷体</vt:lpstr>
      <vt:lpstr>楷体_GB2312</vt:lpstr>
      <vt:lpstr>宋体</vt:lpstr>
      <vt:lpstr>Arial</vt:lpstr>
      <vt:lpstr>Baskerville Old Face</vt:lpstr>
      <vt:lpstr>Calibri</vt:lpstr>
      <vt:lpstr>Symbol</vt:lpstr>
      <vt:lpstr>Times New Roman</vt:lpstr>
      <vt:lpstr>Wingdings</vt:lpstr>
      <vt:lpstr>2_Office 主题</vt:lpstr>
      <vt:lpstr>数据结构与算法 Data Structures and Algorithms</vt:lpstr>
      <vt:lpstr>数据结构与算法 Data Structures and Algorithms</vt:lpstr>
      <vt:lpstr>表结构</vt:lpstr>
      <vt:lpstr>线性结构</vt:lpstr>
      <vt:lpstr>表结构</vt:lpstr>
      <vt:lpstr>表结构</vt:lpstr>
      <vt:lpstr>顺序表</vt:lpstr>
      <vt:lpstr>顺序表</vt:lpstr>
      <vt:lpstr>顺序表</vt:lpstr>
      <vt:lpstr>顺序表基本操作</vt:lpstr>
      <vt:lpstr>构造一个空的顺序表L</vt:lpstr>
      <vt:lpstr>在第i个数据元素之前插入数据元素e</vt:lpstr>
      <vt:lpstr>删除L中的第i个数据元素(并用e返回)</vt:lpstr>
      <vt:lpstr>查找第1个值≥e的数据元素的位序</vt:lpstr>
      <vt:lpstr>顺序表</vt:lpstr>
      <vt:lpstr>顺序表</vt:lpstr>
      <vt:lpstr>顺序表</vt:lpstr>
      <vt:lpstr>顺序表</vt:lpstr>
      <vt:lpstr>顺序表小结</vt:lpstr>
      <vt:lpstr>顺序表的主要特点</vt:lpstr>
      <vt:lpstr>数据结构与算法 Data Structures and Algorithms</vt:lpstr>
      <vt:lpstr>链表</vt:lpstr>
      <vt:lpstr>链表</vt:lpstr>
      <vt:lpstr>链表</vt:lpstr>
      <vt:lpstr>链表</vt:lpstr>
      <vt:lpstr>链表</vt:lpstr>
      <vt:lpstr>链表</vt:lpstr>
      <vt:lpstr>链表</vt:lpstr>
      <vt:lpstr>链表</vt:lpstr>
      <vt:lpstr>构造一个空链表L</vt:lpstr>
      <vt:lpstr>在链表L中插入1个数据元素e</vt:lpstr>
      <vt:lpstr>在链表L中插入1个数据元素e</vt:lpstr>
      <vt:lpstr>在链表L中输入n个数据元素</vt:lpstr>
      <vt:lpstr>在链表L中输入n个数据元素</vt:lpstr>
      <vt:lpstr>输出链表L中的所有数据元素</vt:lpstr>
      <vt:lpstr>删除链表L中的第i个结点</vt:lpstr>
      <vt:lpstr>删除链表L中的第i个结点</vt:lpstr>
      <vt:lpstr>链表</vt:lpstr>
      <vt:lpstr>链表</vt:lpstr>
      <vt:lpstr>链表</vt:lpstr>
      <vt:lpstr>链表</vt:lpstr>
      <vt:lpstr>链表</vt:lpstr>
      <vt:lpstr>链表</vt:lpstr>
      <vt:lpstr>链表小结</vt:lpstr>
      <vt:lpstr>链表的主要特点</vt:lpstr>
      <vt:lpstr>循环链表</vt:lpstr>
      <vt:lpstr>循环链表</vt:lpstr>
      <vt:lpstr>循环链表</vt:lpstr>
      <vt:lpstr>Josephus问题</vt:lpstr>
      <vt:lpstr>Josephus问题</vt:lpstr>
      <vt:lpstr>Josephus问题</vt:lpstr>
      <vt:lpstr>Josephus问题</vt:lpstr>
      <vt:lpstr>Josephus问题</vt:lpstr>
      <vt:lpstr>Josephus问题</vt:lpstr>
      <vt:lpstr>Josephus问题</vt:lpstr>
      <vt:lpstr>双向链表 </vt:lpstr>
      <vt:lpstr>双向链表</vt:lpstr>
      <vt:lpstr>在双向链表中插入元素</vt:lpstr>
      <vt:lpstr>在双向链表中插入元素</vt:lpstr>
      <vt:lpstr>在双向链表中删除元素</vt:lpstr>
      <vt:lpstr>数据结构与算法 Data Structures and Algorithms</vt:lpstr>
      <vt:lpstr>栈和队列</vt:lpstr>
      <vt:lpstr>栈</vt:lpstr>
      <vt:lpstr>栈</vt:lpstr>
      <vt:lpstr>栈</vt:lpstr>
      <vt:lpstr>PowerPoint 演示文稿</vt:lpstr>
      <vt:lpstr>顺序栈</vt:lpstr>
      <vt:lpstr>顺序栈</vt:lpstr>
      <vt:lpstr>顺序栈</vt:lpstr>
      <vt:lpstr>顺序栈</vt:lpstr>
      <vt:lpstr>链栈</vt:lpstr>
      <vt:lpstr>链栈</vt:lpstr>
      <vt:lpstr>链栈</vt:lpstr>
      <vt:lpstr>栈</vt:lpstr>
      <vt:lpstr>队列</vt:lpstr>
      <vt:lpstr>队列</vt:lpstr>
      <vt:lpstr>PowerPoint 演示文稿</vt:lpstr>
      <vt:lpstr>顺序队列</vt:lpstr>
      <vt:lpstr>顺序队列</vt:lpstr>
      <vt:lpstr>顺序队列</vt:lpstr>
      <vt:lpstr>链队列</vt:lpstr>
      <vt:lpstr>链队列</vt:lpstr>
      <vt:lpstr>链队列</vt:lpstr>
      <vt:lpstr>应用举例</vt:lpstr>
      <vt:lpstr>应用举例</vt:lpstr>
      <vt:lpstr>应用举例</vt:lpstr>
      <vt:lpstr>应用举例</vt:lpstr>
      <vt:lpstr>PowerPoint 演示文稿</vt:lpstr>
      <vt:lpstr>PowerPoint 演示文稿</vt:lpstr>
      <vt:lpstr>循环队列</vt:lpstr>
      <vt:lpstr>循环队列</vt:lpstr>
      <vt:lpstr>循环队列</vt:lpstr>
      <vt:lpstr>循环队列</vt:lpstr>
      <vt:lpstr>迷宫问题</vt:lpstr>
      <vt:lpstr>迷宫问题</vt:lpstr>
      <vt:lpstr>迷宫问题</vt:lpstr>
      <vt:lpstr>迷宫问题</vt:lpstr>
      <vt:lpstr>迷宫问题</vt:lpstr>
      <vt:lpstr>迷宫问题</vt:lpstr>
      <vt:lpstr>迷宫问题</vt:lpstr>
      <vt:lpstr>数据结构与算法 Data Structures and Algorithms</vt:lpstr>
      <vt:lpstr>括号匹配检验</vt:lpstr>
      <vt:lpstr>括号匹配检验</vt:lpstr>
      <vt:lpstr>括号匹配检验</vt:lpstr>
      <vt:lpstr>算术表达式求值</vt:lpstr>
      <vt:lpstr>算术表达式求值</vt:lpstr>
      <vt:lpstr>算术表达式求值</vt:lpstr>
      <vt:lpstr>算术表达式求值</vt:lpstr>
      <vt:lpstr>算术表达式求值</vt:lpstr>
      <vt:lpstr>算术表达式求值</vt:lpstr>
      <vt:lpstr>算术表达式求值</vt:lpstr>
      <vt:lpstr>算术表达式求值</vt:lpstr>
      <vt:lpstr>算术表达式求值</vt:lpstr>
      <vt:lpstr>算术表达式求值</vt:lpstr>
      <vt:lpstr>算术表达式求值</vt:lpstr>
      <vt:lpstr>算术表达式求值</vt:lpstr>
      <vt:lpstr>算术表达式求值</vt:lpstr>
      <vt:lpstr>递归</vt:lpstr>
      <vt:lpstr>递归</vt:lpstr>
      <vt:lpstr>递归</vt:lpstr>
      <vt:lpstr>Ackerman函数</vt:lpstr>
      <vt:lpstr>Ackerman函数</vt:lpstr>
      <vt:lpstr>Ackerman函数</vt:lpstr>
      <vt:lpstr>Ackerman函数</vt:lpstr>
      <vt:lpstr>Ackerman函数</vt:lpstr>
      <vt:lpstr>Hanoi塔</vt:lpstr>
      <vt:lpstr>Hanoi塔</vt:lpstr>
      <vt:lpstr>Hanoi塔</vt:lpstr>
      <vt:lpstr>Hanoi塔</vt:lpstr>
      <vt:lpstr>Hanoi塔</vt:lpstr>
      <vt:lpstr>背包问题</vt:lpstr>
      <vt:lpstr>背包问题</vt:lpstr>
      <vt:lpstr>背包问题</vt:lpstr>
      <vt:lpstr>背包问题</vt:lpstr>
      <vt:lpstr>背包问题</vt:lpstr>
      <vt:lpstr>背包问题的另一种解法</vt:lpstr>
      <vt:lpstr>线性表逆置</vt:lpstr>
      <vt:lpstr>线性表逆置</vt:lpstr>
      <vt:lpstr>查找倒数第k个位置上的结点</vt:lpstr>
      <vt:lpstr>查找倒数第k个位置上的结点</vt:lpstr>
      <vt:lpstr>查找倒数第k个位置上的结点</vt:lpstr>
      <vt:lpstr>查找倒数第k个位置上的结点</vt:lpstr>
      <vt:lpstr>小结</vt:lpstr>
      <vt:lpstr>小结</vt:lpstr>
      <vt:lpstr>4.串</vt:lpstr>
      <vt:lpstr>4.1 串类型的定义</vt:lpstr>
      <vt:lpstr>PowerPoint 演示文稿</vt:lpstr>
      <vt:lpstr>PowerPoint 演示文稿</vt:lpstr>
      <vt:lpstr>串的抽象数据类型定义 </vt:lpstr>
      <vt:lpstr>PowerPoint 演示文稿</vt:lpstr>
      <vt:lpstr>4.2 串的存储表示和实现</vt:lpstr>
      <vt:lpstr>   串的定长顺序存储表示</vt:lpstr>
      <vt:lpstr>PowerPoint 演示文稿</vt:lpstr>
      <vt:lpstr>PowerPoint 演示文稿</vt:lpstr>
      <vt:lpstr>   串的堆分配存储表示</vt:lpstr>
      <vt:lpstr>PowerPoint 演示文稿</vt:lpstr>
      <vt:lpstr>PowerPoint 演示文稿</vt:lpstr>
      <vt:lpstr>   串的链式存储表示</vt:lpstr>
      <vt:lpstr>PowerPoint 演示文稿</vt:lpstr>
      <vt:lpstr>PowerPoint 演示文稿</vt:lpstr>
      <vt:lpstr>4.3 串的模式匹配算法</vt:lpstr>
      <vt:lpstr>Brute-Force模式匹配算法</vt:lpstr>
      <vt:lpstr>PowerPoint 演示文稿</vt:lpstr>
      <vt:lpstr>PowerPoint 演示文稿</vt:lpstr>
      <vt:lpstr>PowerPoint 演示文稿</vt:lpstr>
      <vt:lpstr>5.数组和广义表</vt:lpstr>
      <vt:lpstr>5.1   数组的定义</vt:lpstr>
      <vt:lpstr>5.1.1  数组的抽象数据类型定义 </vt:lpstr>
      <vt:lpstr>PowerPoint 演示文稿</vt:lpstr>
      <vt:lpstr>PowerPoint 演示文稿</vt:lpstr>
      <vt:lpstr>5.2  数组的顺序表示和实现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5.3  矩阵的压缩存储</vt:lpstr>
      <vt:lpstr>5.3.1   特殊矩阵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5.3.2    稀疏矩阵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5.4   广义表</vt:lpstr>
      <vt:lpstr>PowerPoint 演示文稿</vt:lpstr>
      <vt:lpstr>PowerPoint 演示文稿</vt:lpstr>
      <vt:lpstr>PowerPoint 演示文稿</vt:lpstr>
      <vt:lpstr>5.5   广义表的存储结构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chs</dc:creator>
  <cp:lastModifiedBy>liao</cp:lastModifiedBy>
  <cp:revision>417</cp:revision>
  <dcterms:created xsi:type="dcterms:W3CDTF">2012-05-18T09:12:50Z</dcterms:created>
  <dcterms:modified xsi:type="dcterms:W3CDTF">2023-10-11T13:15:12Z</dcterms:modified>
</cp:coreProperties>
</file>