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4" r:id="rId3"/>
    <p:sldId id="257" r:id="rId4"/>
    <p:sldId id="258" r:id="rId5"/>
    <p:sldId id="294" r:id="rId6"/>
    <p:sldId id="272" r:id="rId7"/>
    <p:sldId id="275" r:id="rId8"/>
    <p:sldId id="273" r:id="rId9"/>
    <p:sldId id="287" r:id="rId10"/>
    <p:sldId id="288" r:id="rId11"/>
    <p:sldId id="364" r:id="rId12"/>
    <p:sldId id="290" r:id="rId13"/>
    <p:sldId id="291" r:id="rId14"/>
    <p:sldId id="383" r:id="rId15"/>
    <p:sldId id="384" r:id="rId16"/>
    <p:sldId id="374" r:id="rId17"/>
    <p:sldId id="375" r:id="rId18"/>
    <p:sldId id="376" r:id="rId19"/>
    <p:sldId id="377" r:id="rId20"/>
    <p:sldId id="378" r:id="rId21"/>
    <p:sldId id="379" r:id="rId22"/>
    <p:sldId id="380" r:id="rId23"/>
    <p:sldId id="381" r:id="rId24"/>
    <p:sldId id="292" r:id="rId25"/>
    <p:sldId id="293" r:id="rId26"/>
    <p:sldId id="387" r:id="rId27"/>
    <p:sldId id="295" r:id="rId28"/>
    <p:sldId id="276" r:id="rId29"/>
    <p:sldId id="277" r:id="rId30"/>
    <p:sldId id="278" r:id="rId31"/>
    <p:sldId id="296" r:id="rId32"/>
    <p:sldId id="306" r:id="rId33"/>
    <p:sldId id="307" r:id="rId34"/>
    <p:sldId id="385" r:id="rId35"/>
    <p:sldId id="386" r:id="rId36"/>
    <p:sldId id="390" r:id="rId37"/>
    <p:sldId id="259" r:id="rId38"/>
    <p:sldId id="261" r:id="rId39"/>
    <p:sldId id="262" r:id="rId40"/>
    <p:sldId id="391" r:id="rId41"/>
    <p:sldId id="392" r:id="rId42"/>
    <p:sldId id="393" r:id="rId43"/>
    <p:sldId id="263" r:id="rId44"/>
    <p:sldId id="280" r:id="rId45"/>
    <p:sldId id="281" r:id="rId46"/>
    <p:sldId id="283" r:id="rId47"/>
    <p:sldId id="285" r:id="rId48"/>
    <p:sldId id="284" r:id="rId49"/>
    <p:sldId id="264" r:id="rId50"/>
    <p:sldId id="299" r:id="rId51"/>
    <p:sldId id="300" r:id="rId52"/>
    <p:sldId id="301" r:id="rId53"/>
    <p:sldId id="302" r:id="rId54"/>
    <p:sldId id="303" r:id="rId55"/>
    <p:sldId id="304" r:id="rId56"/>
    <p:sldId id="265" r:id="rId57"/>
    <p:sldId id="282" r:id="rId58"/>
    <p:sldId id="367" r:id="rId59"/>
    <p:sldId id="368" r:id="rId60"/>
    <p:sldId id="369" r:id="rId61"/>
    <p:sldId id="370" r:id="rId62"/>
    <p:sldId id="308" r:id="rId63"/>
    <p:sldId id="266" r:id="rId64"/>
    <p:sldId id="394" r:id="rId65"/>
    <p:sldId id="395" r:id="rId66"/>
    <p:sldId id="396" r:id="rId67"/>
    <p:sldId id="267" r:id="rId68"/>
    <p:sldId id="311" r:id="rId69"/>
    <p:sldId id="312" r:id="rId70"/>
    <p:sldId id="313" r:id="rId71"/>
    <p:sldId id="314" r:id="rId72"/>
    <p:sldId id="315" r:id="rId73"/>
    <p:sldId id="397" r:id="rId74"/>
    <p:sldId id="398" r:id="rId75"/>
    <p:sldId id="268" r:id="rId76"/>
    <p:sldId id="316" r:id="rId77"/>
    <p:sldId id="318" r:id="rId78"/>
    <p:sldId id="359" r:id="rId79"/>
    <p:sldId id="365" r:id="rId80"/>
    <p:sldId id="320" r:id="rId81"/>
    <p:sldId id="319" r:id="rId82"/>
    <p:sldId id="360" r:id="rId83"/>
    <p:sldId id="362" r:id="rId84"/>
    <p:sldId id="363" r:id="rId85"/>
    <p:sldId id="361" r:id="rId86"/>
    <p:sldId id="366" r:id="rId87"/>
    <p:sldId id="269" r:id="rId88"/>
    <p:sldId id="323" r:id="rId89"/>
    <p:sldId id="324" r:id="rId90"/>
    <p:sldId id="325" r:id="rId91"/>
    <p:sldId id="330" r:id="rId92"/>
    <p:sldId id="331" r:id="rId93"/>
    <p:sldId id="326" r:id="rId94"/>
    <p:sldId id="332" r:id="rId95"/>
    <p:sldId id="327" r:id="rId96"/>
    <p:sldId id="333" r:id="rId97"/>
    <p:sldId id="334" r:id="rId98"/>
    <p:sldId id="328" r:id="rId99"/>
    <p:sldId id="335" r:id="rId100"/>
    <p:sldId id="337" r:id="rId101"/>
    <p:sldId id="336" r:id="rId102"/>
    <p:sldId id="338" r:id="rId103"/>
    <p:sldId id="344" r:id="rId104"/>
    <p:sldId id="371" r:id="rId105"/>
    <p:sldId id="356" r:id="rId106"/>
    <p:sldId id="357" r:id="rId107"/>
    <p:sldId id="270" r:id="rId108"/>
    <p:sldId id="339" r:id="rId109"/>
    <p:sldId id="340" r:id="rId110"/>
    <p:sldId id="341" r:id="rId111"/>
    <p:sldId id="260" r:id="rId112"/>
    <p:sldId id="342" r:id="rId113"/>
    <p:sldId id="399" r:id="rId114"/>
    <p:sldId id="358" r:id="rId11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590"/>
  </p:normalViewPr>
  <p:slideViewPr>
    <p:cSldViewPr showGuides="1">
      <p:cViewPr varScale="1">
        <p:scale>
          <a:sx n="80" d="100"/>
          <a:sy n="80" d="100"/>
        </p:scale>
        <p:origin x="1522" y="6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37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Line 2"/>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2051" name="Group 8"/>
          <p:cNvGrpSpPr/>
          <p:nvPr/>
        </p:nvGrpSpPr>
        <p:grpSpPr>
          <a:xfrm>
            <a:off x="7493000" y="2992438"/>
            <a:ext cx="1338263" cy="2189162"/>
            <a:chOff x="4704" y="1885"/>
            <a:chExt cx="843" cy="1379"/>
          </a:xfrm>
        </p:grpSpPr>
        <p:sp>
          <p:nvSpPr>
            <p:cNvPr id="42" name="Oval 9"/>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10"/>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Oval 11"/>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Oval 12"/>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13"/>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4"/>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Oval 15"/>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16"/>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Oval 17"/>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Oval 18"/>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19"/>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20"/>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21"/>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Oval 22"/>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Oval 23"/>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24"/>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Oval 25"/>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6"/>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 name="Oval 27"/>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Oval 28"/>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Oval 29"/>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Oval 30"/>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Oval 31"/>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 name="Oval 32"/>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Oval 33"/>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 name="Oval 34"/>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35"/>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36"/>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37"/>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Oval 38"/>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 name="Oval 39"/>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52" name="Line 40"/>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en-US" altLang="zh-CN"/>
              <a:t>单击此处编辑母版副标题样式</a:t>
            </a:r>
          </a:p>
        </p:txBody>
      </p:sp>
      <p:sp>
        <p:nvSpPr>
          <p:cNvPr id="74" name="Rectangle 5"/>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endParaRPr kumimoji="0" lang="zh-CN" altLang="en-US" sz="30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1027" name="Rectangle 3"/>
          <p:cNvSpPr>
            <a:spLocks noGrp="1"/>
          </p:cNvSpPr>
          <p:nvPr>
            <p:ph type="title"/>
          </p:nvPr>
        </p:nvSpPr>
        <p:spPr>
          <a:xfrm>
            <a:off x="457200" y="122238"/>
            <a:ext cx="7543800" cy="1295400"/>
          </a:xfrm>
          <a:prstGeom prst="rect">
            <a:avLst/>
          </a:prstGeom>
          <a:noFill/>
          <a:ln w="9525">
            <a:noFill/>
          </a:ln>
        </p:spPr>
        <p:txBody>
          <a:bodyPr anchor="b" anchorCtr="0"/>
          <a:lstStyle/>
          <a:p>
            <a:pPr lvl="0"/>
            <a:r>
              <a:rPr lang="en-US" altLang="zh-CN" dirty="0"/>
              <a:t>单击此处编辑母版标题样式</a:t>
            </a:r>
          </a:p>
        </p:txBody>
      </p:sp>
      <p:sp>
        <p:nvSpPr>
          <p:cNvPr id="1028" name="Rectangle 4"/>
          <p:cNvSpPr>
            <a:spLocks noGrp="1"/>
          </p:cNvSpPr>
          <p:nvPr>
            <p:ph type="body" idx="1"/>
          </p:nvPr>
        </p:nvSpPr>
        <p:spPr>
          <a:xfrm>
            <a:off x="457200" y="1719263"/>
            <a:ext cx="8229600" cy="4411662"/>
          </a:xfrm>
          <a:prstGeom prst="rect">
            <a:avLst/>
          </a:prstGeom>
          <a:noFill/>
          <a:ln w="9525">
            <a:noFill/>
          </a:ln>
        </p:spPr>
        <p:txBody>
          <a:bodyPr/>
          <a:lstStyle/>
          <a:p>
            <a:pPr lvl="0"/>
            <a:r>
              <a:rPr lang="en-US" altLang="zh-CN" dirty="0"/>
              <a:t>单击此处编辑母版文本样式</a:t>
            </a:r>
          </a:p>
          <a:p>
            <a:pPr lvl="1"/>
            <a:r>
              <a:rPr lang="en-US" altLang="zh-CN" dirty="0"/>
              <a:t>第二级</a:t>
            </a:r>
          </a:p>
          <a:p>
            <a:pPr lvl="2"/>
            <a:r>
              <a:rPr lang="en-US" altLang="zh-CN" dirty="0"/>
              <a:t>第三级</a:t>
            </a:r>
          </a:p>
          <a:p>
            <a:pPr lvl="3"/>
            <a:r>
              <a:rPr lang="en-US" altLang="zh-CN" dirty="0"/>
              <a:t>第四级</a:t>
            </a:r>
          </a:p>
          <a:p>
            <a:pPr lvl="4"/>
            <a:r>
              <a:rPr lang="en-US" altLang="zh-CN" dirty="0"/>
              <a:t>第五级</a:t>
            </a:r>
          </a:p>
        </p:txBody>
      </p:sp>
      <p:sp>
        <p:nvSpPr>
          <p:cNvPr id="6149"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grpSp>
        <p:nvGrpSpPr>
          <p:cNvPr id="1032" name="Group 8"/>
          <p:cNvGrpSpPr/>
          <p:nvPr/>
        </p:nvGrpSpPr>
        <p:grpSpPr>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Oval 15"/>
            <p:cNvSpPr>
              <a:spLocks noChangeArrowheads="1"/>
            </p:cNvSpPr>
            <p:nvPr/>
          </p:nvSpPr>
          <p:spPr bwMode="auto">
            <a:xfrm>
              <a:off x="5472" y="1072"/>
              <a:ext cx="73" cy="7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Oval 16"/>
            <p:cNvSpPr>
              <a:spLocks noChangeArrowheads="1"/>
            </p:cNvSpPr>
            <p:nvPr/>
          </p:nvSpPr>
          <p:spPr bwMode="auto">
            <a:xfrm>
              <a:off x="5136" y="1184"/>
              <a:ext cx="80"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Oval 17"/>
            <p:cNvSpPr>
              <a:spLocks noChangeArrowheads="1"/>
            </p:cNvSpPr>
            <p:nvPr/>
          </p:nvSpPr>
          <p:spPr bwMode="auto">
            <a:xfrm>
              <a:off x="5248" y="1184"/>
              <a:ext cx="79"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Oval 18"/>
            <p:cNvSpPr>
              <a:spLocks noChangeArrowheads="1"/>
            </p:cNvSpPr>
            <p:nvPr/>
          </p:nvSpPr>
          <p:spPr bwMode="auto">
            <a:xfrm>
              <a:off x="5360" y="1184"/>
              <a:ext cx="76"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Oval 19"/>
            <p:cNvSpPr>
              <a:spLocks noChangeArrowheads="1"/>
            </p:cNvSpPr>
            <p:nvPr/>
          </p:nvSpPr>
          <p:spPr bwMode="auto">
            <a:xfrm>
              <a:off x="5472" y="1184"/>
              <a:ext cx="73"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Oval 20"/>
            <p:cNvSpPr>
              <a:spLocks noChangeArrowheads="1"/>
            </p:cNvSpPr>
            <p:nvPr/>
          </p:nvSpPr>
          <p:spPr bwMode="auto">
            <a:xfrm>
              <a:off x="5584" y="1184"/>
              <a:ext cx="80" cy="73"/>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Oval 24"/>
            <p:cNvSpPr>
              <a:spLocks noChangeArrowheads="1"/>
            </p:cNvSpPr>
            <p:nvPr/>
          </p:nvSpPr>
          <p:spPr bwMode="auto">
            <a:xfrm>
              <a:off x="5472" y="1296"/>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Oval 28"/>
            <p:cNvSpPr>
              <a:spLocks noChangeArrowheads="1"/>
            </p:cNvSpPr>
            <p:nvPr/>
          </p:nvSpPr>
          <p:spPr bwMode="auto">
            <a:xfrm>
              <a:off x="5472" y="1408"/>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Oval 33"/>
            <p:cNvSpPr>
              <a:spLocks noChangeArrowheads="1"/>
            </p:cNvSpPr>
            <p:nvPr/>
          </p:nvSpPr>
          <p:spPr bwMode="auto">
            <a:xfrm>
              <a:off x="5472" y="1520"/>
              <a:ext cx="73" cy="79"/>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Oval 34"/>
            <p:cNvSpPr>
              <a:spLocks noChangeArrowheads="1"/>
            </p:cNvSpPr>
            <p:nvPr/>
          </p:nvSpPr>
          <p:spPr bwMode="auto">
            <a:xfrm>
              <a:off x="5136" y="1632"/>
              <a:ext cx="80"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Oval 35"/>
            <p:cNvSpPr>
              <a:spLocks noChangeArrowheads="1"/>
            </p:cNvSpPr>
            <p:nvPr/>
          </p:nvSpPr>
          <p:spPr bwMode="auto">
            <a:xfrm>
              <a:off x="5248" y="1632"/>
              <a:ext cx="79"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Oval 36"/>
            <p:cNvSpPr>
              <a:spLocks noChangeArrowheads="1"/>
            </p:cNvSpPr>
            <p:nvPr/>
          </p:nvSpPr>
          <p:spPr bwMode="auto">
            <a:xfrm>
              <a:off x="5360" y="1632"/>
              <a:ext cx="76"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Oval 37"/>
            <p:cNvSpPr>
              <a:spLocks noChangeArrowheads="1"/>
            </p:cNvSpPr>
            <p:nvPr/>
          </p:nvSpPr>
          <p:spPr bwMode="auto">
            <a:xfrm>
              <a:off x="5472" y="1632"/>
              <a:ext cx="73"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Oval 39"/>
            <p:cNvSpPr>
              <a:spLocks noChangeArrowheads="1"/>
            </p:cNvSpPr>
            <p:nvPr/>
          </p:nvSpPr>
          <p:spPr bwMode="auto">
            <a:xfrm>
              <a:off x="5472" y="1744"/>
              <a:ext cx="73"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3.bin"/><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hiphotos.baidu.com/maqungang/pic/item/f812ded37b5d2edaa8ec9a26.jpg"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baike.baidu.com/view/26607.htm" TargetMode="External"/><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hyperlink" Target="http://baike.baidu.com/view/66878.ht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6.bin"/><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4.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0.bin"/><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2.bin"/><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5.bin"/><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6.bin"/><Relationship Id="rId1" Type="http://schemas.openxmlformats.org/officeDocument/2006/relationships/slideLayout" Target="../slideLayouts/slideLayout14.xml"/><Relationship Id="rId5" Type="http://schemas.openxmlformats.org/officeDocument/2006/relationships/image" Target="../media/image31.w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8.bin"/><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0.bin"/><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ln/>
        </p:spPr>
        <p:txBody>
          <a:bodyPr vert="horz" wrap="square" lIns="91440" tIns="45720" rIns="91440" bIns="45720" anchor="b" anchorCtr="0"/>
          <a:lstStyle/>
          <a:p>
            <a:pPr algn="l" eaLnBrk="1" hangingPunct="1">
              <a:buClrTx/>
              <a:buSzTx/>
              <a:buFontTx/>
            </a:pPr>
            <a:r>
              <a:rPr lang="zh-CN" altLang="en-US" dirty="0">
                <a:latin typeface="+mj-lt"/>
                <a:ea typeface="黑体" panose="02010609060101010101" pitchFamily="49" charset="-122"/>
                <a:cs typeface="+mj-cs"/>
              </a:rPr>
              <a:t>算法设计与分析</a:t>
            </a:r>
          </a:p>
        </p:txBody>
      </p:sp>
      <p:sp>
        <p:nvSpPr>
          <p:cNvPr id="3075" name="Rectangle 3"/>
          <p:cNvSpPr>
            <a:spLocks noGrp="1"/>
          </p:cNvSpPr>
          <p:nvPr>
            <p:ph type="subTitle" idx="1"/>
          </p:nvPr>
        </p:nvSpPr>
        <p:spPr>
          <a:xfrm>
            <a:off x="3563938" y="3068638"/>
            <a:ext cx="3678237" cy="2362200"/>
          </a:xfrm>
          <a:ln/>
        </p:spPr>
        <p:txBody>
          <a:bodyPr vert="horz" wrap="square" lIns="91440" tIns="45720" rIns="91440" bIns="45720" anchor="t" anchorCtr="0"/>
          <a:lstStyle/>
          <a:p>
            <a:pPr eaLnBrk="1" hangingPunct="1">
              <a:buSzPct val="70000"/>
            </a:pPr>
            <a:r>
              <a:rPr lang="en-US" altLang="zh-CN" sz="3600" b="1" dirty="0">
                <a:latin typeface="+mn-lt"/>
                <a:ea typeface="+mn-ea"/>
                <a:cs typeface="+mn-cs"/>
              </a:rPr>
              <a:t>——</a:t>
            </a:r>
            <a:r>
              <a:rPr lang="zh-CN" altLang="en-US" sz="3600" b="1" dirty="0">
                <a:solidFill>
                  <a:srgbClr val="003399"/>
                </a:solidFill>
                <a:latin typeface="+mn-lt"/>
                <a:ea typeface="黑体" panose="02010609060101010101" pitchFamily="49" charset="-122"/>
                <a:cs typeface="+mn-cs"/>
              </a:rPr>
              <a:t>递归与分治</a:t>
            </a:r>
            <a:endParaRPr lang="zh-CN" altLang="en-US" b="1" dirty="0">
              <a:solidFill>
                <a:srgbClr val="003399"/>
              </a:solidFill>
              <a:latin typeface="+mn-lt"/>
              <a:ea typeface="黑体" panose="02010609060101010101" pitchFamily="49" charset="-122"/>
              <a:cs typeface="+mn-cs"/>
            </a:endParaRPr>
          </a:p>
        </p:txBody>
      </p:sp>
      <p:pic>
        <p:nvPicPr>
          <p:cNvPr id="3076" name="Picture 4" descr="pp"/>
          <p:cNvPicPr>
            <a:picLocks noChangeAspect="1"/>
          </p:cNvPicPr>
          <p:nvPr/>
        </p:nvPicPr>
        <p:blipFill>
          <a:blip r:embed="rId2"/>
          <a:stretch>
            <a:fillRect/>
          </a:stretch>
        </p:blipFill>
        <p:spPr>
          <a:xfrm>
            <a:off x="179388" y="2852738"/>
            <a:ext cx="4048125" cy="11239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ln/>
        </p:spPr>
        <p:txBody>
          <a:bodyPr vert="horz" wrap="square" lIns="91440" tIns="45720" rIns="91440" bIns="45720" anchor="b" anchorCtr="0"/>
          <a:lstStyle/>
          <a:p>
            <a:pPr eaLnBrk="1" hangingPunct="1"/>
            <a:r>
              <a:rPr lang="zh-CN" altLang="en-US" dirty="0"/>
              <a:t>典型实例</a:t>
            </a:r>
            <a:r>
              <a:rPr lang="en-US" altLang="zh-CN" sz="3500" dirty="0"/>
              <a:t>——Hanoi</a:t>
            </a:r>
            <a:r>
              <a:rPr lang="zh-CN" altLang="en-US" sz="3500" dirty="0"/>
              <a:t>塔问题</a:t>
            </a:r>
          </a:p>
        </p:txBody>
      </p:sp>
      <p:grpSp>
        <p:nvGrpSpPr>
          <p:cNvPr id="12291" name="Group 19"/>
          <p:cNvGrpSpPr/>
          <p:nvPr/>
        </p:nvGrpSpPr>
        <p:grpSpPr>
          <a:xfrm>
            <a:off x="1258888" y="1773238"/>
            <a:ext cx="4895850" cy="2232025"/>
            <a:chOff x="748" y="1434"/>
            <a:chExt cx="3084" cy="1406"/>
          </a:xfrm>
        </p:grpSpPr>
        <p:sp>
          <p:nvSpPr>
            <p:cNvPr id="12315" name="Line 4"/>
            <p:cNvSpPr/>
            <p:nvPr/>
          </p:nvSpPr>
          <p:spPr>
            <a:xfrm>
              <a:off x="748" y="2840"/>
              <a:ext cx="3084" cy="0"/>
            </a:xfrm>
            <a:prstGeom prst="line">
              <a:avLst/>
            </a:prstGeom>
            <a:ln w="9525" cap="flat" cmpd="sng">
              <a:solidFill>
                <a:schemeClr val="tx1"/>
              </a:solidFill>
              <a:prstDash val="solid"/>
              <a:headEnd type="none" w="med" len="med"/>
              <a:tailEnd type="none" w="med" len="med"/>
            </a:ln>
          </p:spPr>
        </p:sp>
        <p:sp>
          <p:nvSpPr>
            <p:cNvPr id="12316" name="Rectangle 5"/>
            <p:cNvSpPr/>
            <p:nvPr/>
          </p:nvSpPr>
          <p:spPr>
            <a:xfrm>
              <a:off x="1338"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7" name="Rectangle 6"/>
            <p:cNvSpPr/>
            <p:nvPr/>
          </p:nvSpPr>
          <p:spPr>
            <a:xfrm>
              <a:off x="2290"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8" name="Rectangle 7"/>
            <p:cNvSpPr/>
            <p:nvPr/>
          </p:nvSpPr>
          <p:spPr>
            <a:xfrm>
              <a:off x="3198"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9" name="Rectangle 8"/>
            <p:cNvSpPr/>
            <p:nvPr/>
          </p:nvSpPr>
          <p:spPr>
            <a:xfrm>
              <a:off x="1066" y="2704"/>
              <a:ext cx="681"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0" name="Rectangle 9"/>
            <p:cNvSpPr/>
            <p:nvPr/>
          </p:nvSpPr>
          <p:spPr>
            <a:xfrm>
              <a:off x="1129" y="2568"/>
              <a:ext cx="544"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1" name="Rectangle 10"/>
            <p:cNvSpPr/>
            <p:nvPr/>
          </p:nvSpPr>
          <p:spPr>
            <a:xfrm>
              <a:off x="1184" y="2432"/>
              <a:ext cx="408"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2" name="Rectangle 11"/>
            <p:cNvSpPr/>
            <p:nvPr/>
          </p:nvSpPr>
          <p:spPr>
            <a:xfrm>
              <a:off x="1238" y="2296"/>
              <a:ext cx="317"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3" name="Text Box 12"/>
            <p:cNvSpPr txBox="1"/>
            <p:nvPr/>
          </p:nvSpPr>
          <p:spPr>
            <a:xfrm>
              <a:off x="1565" y="2115"/>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2324" name="Text Box 13"/>
            <p:cNvSpPr txBox="1"/>
            <p:nvPr/>
          </p:nvSpPr>
          <p:spPr>
            <a:xfrm>
              <a:off x="1655" y="2251"/>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2325" name="Text Box 14"/>
            <p:cNvSpPr txBox="1"/>
            <p:nvPr/>
          </p:nvSpPr>
          <p:spPr>
            <a:xfrm>
              <a:off x="1746" y="2387"/>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2326" name="Text Box 15"/>
            <p:cNvSpPr txBox="1"/>
            <p:nvPr/>
          </p:nvSpPr>
          <p:spPr>
            <a:xfrm>
              <a:off x="1837" y="2568"/>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sp>
          <p:nvSpPr>
            <p:cNvPr id="12327" name="Text Box 16"/>
            <p:cNvSpPr txBox="1"/>
            <p:nvPr/>
          </p:nvSpPr>
          <p:spPr>
            <a:xfrm>
              <a:off x="1519" y="1434"/>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sp>
          <p:nvSpPr>
            <p:cNvPr id="12328" name="Text Box 17"/>
            <p:cNvSpPr txBox="1"/>
            <p:nvPr/>
          </p:nvSpPr>
          <p:spPr>
            <a:xfrm>
              <a:off x="2472" y="1434"/>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sp>
          <p:nvSpPr>
            <p:cNvPr id="12329" name="Text Box 18"/>
            <p:cNvSpPr txBox="1"/>
            <p:nvPr/>
          </p:nvSpPr>
          <p:spPr>
            <a:xfrm>
              <a:off x="3379" y="1434"/>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grpSp>
        <p:nvGrpSpPr>
          <p:cNvPr id="3" name="Group 45"/>
          <p:cNvGrpSpPr/>
          <p:nvPr/>
        </p:nvGrpSpPr>
        <p:grpSpPr>
          <a:xfrm>
            <a:off x="3924300" y="3068638"/>
            <a:ext cx="4895850" cy="3384550"/>
            <a:chOff x="2472" y="1933"/>
            <a:chExt cx="3084" cy="2132"/>
          </a:xfrm>
        </p:grpSpPr>
        <p:grpSp>
          <p:nvGrpSpPr>
            <p:cNvPr id="12294" name="Group 44"/>
            <p:cNvGrpSpPr/>
            <p:nvPr/>
          </p:nvGrpSpPr>
          <p:grpSpPr>
            <a:xfrm>
              <a:off x="2472" y="2659"/>
              <a:ext cx="3084" cy="1406"/>
              <a:chOff x="2472" y="2659"/>
              <a:chExt cx="3084" cy="1406"/>
            </a:xfrm>
          </p:grpSpPr>
          <p:sp>
            <p:nvSpPr>
              <p:cNvPr id="12297" name="Line 21"/>
              <p:cNvSpPr/>
              <p:nvPr/>
            </p:nvSpPr>
            <p:spPr>
              <a:xfrm>
                <a:off x="2472" y="4065"/>
                <a:ext cx="3084" cy="0"/>
              </a:xfrm>
              <a:prstGeom prst="line">
                <a:avLst/>
              </a:prstGeom>
              <a:ln w="9525" cap="flat" cmpd="sng">
                <a:solidFill>
                  <a:schemeClr val="tx1"/>
                </a:solidFill>
                <a:prstDash val="solid"/>
                <a:headEnd type="none" w="med" len="med"/>
                <a:tailEnd type="none" w="med" len="med"/>
              </a:ln>
            </p:spPr>
          </p:sp>
          <p:grpSp>
            <p:nvGrpSpPr>
              <p:cNvPr id="12298" name="Group 36"/>
              <p:cNvGrpSpPr/>
              <p:nvPr/>
            </p:nvGrpSpPr>
            <p:grpSpPr>
              <a:xfrm>
                <a:off x="3606" y="2659"/>
                <a:ext cx="952" cy="1406"/>
                <a:chOff x="2790" y="2659"/>
                <a:chExt cx="952" cy="1406"/>
              </a:xfrm>
            </p:grpSpPr>
            <p:sp>
              <p:nvSpPr>
                <p:cNvPr id="12305" name="Rectangle 22"/>
                <p:cNvSpPr/>
                <p:nvPr/>
              </p:nvSpPr>
              <p:spPr>
                <a:xfrm>
                  <a:off x="3062" y="2841"/>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6" name="Rectangle 25"/>
                <p:cNvSpPr/>
                <p:nvPr/>
              </p:nvSpPr>
              <p:spPr>
                <a:xfrm>
                  <a:off x="2790" y="3929"/>
                  <a:ext cx="681"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7" name="Rectangle 26"/>
                <p:cNvSpPr/>
                <p:nvPr/>
              </p:nvSpPr>
              <p:spPr>
                <a:xfrm>
                  <a:off x="2853" y="3793"/>
                  <a:ext cx="544"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8" name="Rectangle 27"/>
                <p:cNvSpPr/>
                <p:nvPr/>
              </p:nvSpPr>
              <p:spPr>
                <a:xfrm>
                  <a:off x="2908" y="3657"/>
                  <a:ext cx="408"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9" name="Rectangle 28"/>
                <p:cNvSpPr/>
                <p:nvPr/>
              </p:nvSpPr>
              <p:spPr>
                <a:xfrm>
                  <a:off x="2962" y="3521"/>
                  <a:ext cx="317"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0" name="Text Box 29"/>
                <p:cNvSpPr txBox="1"/>
                <p:nvPr/>
              </p:nvSpPr>
              <p:spPr>
                <a:xfrm>
                  <a:off x="3289" y="3340"/>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2311" name="Text Box 30"/>
                <p:cNvSpPr txBox="1"/>
                <p:nvPr/>
              </p:nvSpPr>
              <p:spPr>
                <a:xfrm>
                  <a:off x="3379" y="3476"/>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2312" name="Text Box 31"/>
                <p:cNvSpPr txBox="1"/>
                <p:nvPr/>
              </p:nvSpPr>
              <p:spPr>
                <a:xfrm>
                  <a:off x="3470" y="3612"/>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2313" name="Text Box 32"/>
                <p:cNvSpPr txBox="1"/>
                <p:nvPr/>
              </p:nvSpPr>
              <p:spPr>
                <a:xfrm>
                  <a:off x="3561" y="3793"/>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sp>
              <p:nvSpPr>
                <p:cNvPr id="12314" name="Text Box 33"/>
                <p:cNvSpPr txBox="1"/>
                <p:nvPr/>
              </p:nvSpPr>
              <p:spPr>
                <a:xfrm>
                  <a:off x="3243" y="2659"/>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grpSp>
          <p:grpSp>
            <p:nvGrpSpPr>
              <p:cNvPr id="12299" name="Group 37"/>
              <p:cNvGrpSpPr/>
              <p:nvPr/>
            </p:nvGrpSpPr>
            <p:grpSpPr>
              <a:xfrm>
                <a:off x="2789" y="2659"/>
                <a:ext cx="409" cy="1406"/>
                <a:chOff x="4014" y="2659"/>
                <a:chExt cx="409" cy="1406"/>
              </a:xfrm>
            </p:grpSpPr>
            <p:sp>
              <p:nvSpPr>
                <p:cNvPr id="12303" name="Rectangle 23"/>
                <p:cNvSpPr/>
                <p:nvPr/>
              </p:nvSpPr>
              <p:spPr>
                <a:xfrm>
                  <a:off x="4014" y="2841"/>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4" name="Text Box 34"/>
                <p:cNvSpPr txBox="1"/>
                <p:nvPr/>
              </p:nvSpPr>
              <p:spPr>
                <a:xfrm>
                  <a:off x="4196" y="2659"/>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grpSp>
          <p:grpSp>
            <p:nvGrpSpPr>
              <p:cNvPr id="12300" name="Group 38"/>
              <p:cNvGrpSpPr/>
              <p:nvPr/>
            </p:nvGrpSpPr>
            <p:grpSpPr>
              <a:xfrm>
                <a:off x="5012" y="2659"/>
                <a:ext cx="409" cy="1405"/>
                <a:chOff x="4921" y="2659"/>
                <a:chExt cx="409" cy="1405"/>
              </a:xfrm>
            </p:grpSpPr>
            <p:sp>
              <p:nvSpPr>
                <p:cNvPr id="12301" name="Rectangle 24"/>
                <p:cNvSpPr/>
                <p:nvPr/>
              </p:nvSpPr>
              <p:spPr>
                <a:xfrm>
                  <a:off x="4921" y="2840"/>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2" name="Text Box 35"/>
                <p:cNvSpPr txBox="1"/>
                <p:nvPr/>
              </p:nvSpPr>
              <p:spPr>
                <a:xfrm>
                  <a:off x="5103" y="2659"/>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grpSp>
        <p:sp>
          <p:nvSpPr>
            <p:cNvPr id="12295" name="Line 39"/>
            <p:cNvSpPr/>
            <p:nvPr/>
          </p:nvSpPr>
          <p:spPr>
            <a:xfrm>
              <a:off x="3923" y="1933"/>
              <a:ext cx="545" cy="0"/>
            </a:xfrm>
            <a:prstGeom prst="line">
              <a:avLst/>
            </a:prstGeom>
            <a:ln w="19050" cap="flat" cmpd="sng">
              <a:solidFill>
                <a:schemeClr val="tx1"/>
              </a:solidFill>
              <a:prstDash val="solid"/>
              <a:headEnd type="none" w="med" len="med"/>
              <a:tailEnd type="none" w="med" len="med"/>
            </a:ln>
          </p:spPr>
        </p:sp>
        <p:sp>
          <p:nvSpPr>
            <p:cNvPr id="12296" name="Line 40"/>
            <p:cNvSpPr/>
            <p:nvPr/>
          </p:nvSpPr>
          <p:spPr>
            <a:xfrm>
              <a:off x="4468" y="1933"/>
              <a:ext cx="0" cy="545"/>
            </a:xfrm>
            <a:prstGeom prst="line">
              <a:avLst/>
            </a:prstGeom>
            <a:ln w="19050" cap="flat" cmpd="sng">
              <a:solidFill>
                <a:schemeClr val="tx1"/>
              </a:solidFill>
              <a:prstDash val="solid"/>
              <a:headEnd type="none" w="med" len="med"/>
              <a:tailEnd type="triangle" w="med" len="med"/>
            </a:ln>
          </p:spPr>
        </p:sp>
      </p:grpSp>
      <p:sp>
        <p:nvSpPr>
          <p:cNvPr id="56363" name="Text Box 43"/>
          <p:cNvSpPr txBox="1"/>
          <p:nvPr/>
        </p:nvSpPr>
        <p:spPr>
          <a:xfrm>
            <a:off x="250825" y="4221163"/>
            <a:ext cx="3529013" cy="24590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Tx/>
              <a:buFontTx/>
              <a:buNone/>
            </a:pPr>
            <a:r>
              <a:rPr lang="zh-CN" altLang="en-US" sz="2000" b="1" dirty="0">
                <a:solidFill>
                  <a:srgbClr val="003399"/>
                </a:solidFill>
              </a:rPr>
              <a:t>条件：</a:t>
            </a:r>
          </a:p>
          <a:p>
            <a:pPr marL="457200" lvl="0" indent="-457200" eaLnBrk="1" hangingPunct="1">
              <a:spcBef>
                <a:spcPct val="50000"/>
              </a:spcBef>
              <a:buClrTx/>
              <a:buSzTx/>
              <a:buFontTx/>
              <a:buAutoNum type="arabicPeriod"/>
            </a:pPr>
            <a:r>
              <a:rPr lang="zh-CN" altLang="en-US" sz="1800" dirty="0"/>
              <a:t>每次只移动一个圆盘；</a:t>
            </a:r>
          </a:p>
          <a:p>
            <a:pPr marL="457200" lvl="0" indent="-457200" eaLnBrk="1" hangingPunct="1">
              <a:spcBef>
                <a:spcPct val="50000"/>
              </a:spcBef>
              <a:buClrTx/>
              <a:buSzTx/>
              <a:buFontTx/>
              <a:buAutoNum type="arabicPeriod"/>
            </a:pPr>
            <a:r>
              <a:rPr lang="zh-CN" altLang="en-US" sz="1800" dirty="0"/>
              <a:t>任何时刻都不允许将较大的圆盘放在较小的圆盘上；</a:t>
            </a:r>
          </a:p>
          <a:p>
            <a:pPr marL="457200" lvl="0" indent="-457200" eaLnBrk="1" hangingPunct="1">
              <a:spcBef>
                <a:spcPct val="50000"/>
              </a:spcBef>
              <a:buClrTx/>
              <a:buSzTx/>
              <a:buFontTx/>
              <a:buAutoNum type="arabicPeriod"/>
            </a:pPr>
            <a:r>
              <a:rPr lang="zh-CN" altLang="en-US" sz="1800" dirty="0"/>
              <a:t>在满足条件１、</a:t>
            </a:r>
            <a:r>
              <a:rPr lang="en-US" altLang="zh-CN" sz="1800" dirty="0"/>
              <a:t>2</a:t>
            </a:r>
            <a:r>
              <a:rPr lang="zh-CN" altLang="en-US" sz="1800" dirty="0"/>
              <a:t>的前提下，可将圆盘移至</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中任一塔座上；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6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6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4"/>
          <p:cNvSpPr txBox="1"/>
          <p:nvPr/>
        </p:nvSpPr>
        <p:spPr>
          <a:xfrm>
            <a:off x="1547813" y="1628775"/>
            <a:ext cx="4679950" cy="1219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推论正确：</a:t>
            </a:r>
          </a:p>
          <a:p>
            <a:pPr marL="0" lvl="0" indent="0" eaLnBrk="1" hangingPunct="1">
              <a:spcBef>
                <a:spcPct val="50000"/>
              </a:spcBef>
              <a:buClrTx/>
              <a:buSzTx/>
              <a:buFontTx/>
              <a:buNone/>
            </a:pPr>
            <a:r>
              <a:rPr lang="zh-CN" altLang="en-US" sz="2000" b="1" dirty="0"/>
              <a:t>即对于</a:t>
            </a:r>
            <a:r>
              <a:rPr lang="en-US" altLang="zh-CN" sz="2000" b="1" dirty="0"/>
              <a:t>P1</a:t>
            </a:r>
            <a:r>
              <a:rPr lang="zh-CN" altLang="en-US" sz="2000" b="1" dirty="0"/>
              <a:t>中的每个</a:t>
            </a:r>
            <a:r>
              <a:rPr lang="en-US" altLang="zh-CN" sz="2000" b="1" dirty="0"/>
              <a:t>S1</a:t>
            </a:r>
            <a:r>
              <a:rPr lang="zh-CN" altLang="en-US" sz="2000" b="1" dirty="0"/>
              <a:t>上的点</a:t>
            </a:r>
            <a:r>
              <a:rPr lang="en-US" altLang="zh-CN" sz="2000" b="1" dirty="0"/>
              <a:t>p</a:t>
            </a:r>
            <a:r>
              <a:rPr lang="zh-CN" altLang="en-US" sz="2000" b="1" dirty="0"/>
              <a:t>，最多只要检查</a:t>
            </a:r>
            <a:r>
              <a:rPr lang="en-US" altLang="zh-CN" sz="2000" b="1" dirty="0"/>
              <a:t>S2</a:t>
            </a:r>
            <a:r>
              <a:rPr lang="zh-CN" altLang="en-US" sz="2000" b="1" dirty="0"/>
              <a:t>中的６个点即可。</a:t>
            </a:r>
          </a:p>
        </p:txBody>
      </p:sp>
      <p:grpSp>
        <p:nvGrpSpPr>
          <p:cNvPr id="2" name="Group 8"/>
          <p:cNvGrpSpPr/>
          <p:nvPr/>
        </p:nvGrpSpPr>
        <p:grpSpPr>
          <a:xfrm>
            <a:off x="2627313" y="3284538"/>
            <a:ext cx="4105275" cy="1503362"/>
            <a:chOff x="1655" y="2069"/>
            <a:chExt cx="2586" cy="947"/>
          </a:xfrm>
        </p:grpSpPr>
        <p:sp>
          <p:nvSpPr>
            <p:cNvPr id="104452" name="Line 5"/>
            <p:cNvSpPr/>
            <p:nvPr/>
          </p:nvSpPr>
          <p:spPr>
            <a:xfrm>
              <a:off x="1655" y="2069"/>
              <a:ext cx="0" cy="681"/>
            </a:xfrm>
            <a:prstGeom prst="line">
              <a:avLst/>
            </a:prstGeom>
            <a:ln w="9525" cap="flat" cmpd="sng">
              <a:solidFill>
                <a:schemeClr val="tx1"/>
              </a:solidFill>
              <a:prstDash val="solid"/>
              <a:headEnd type="none" w="med" len="med"/>
              <a:tailEnd type="none" w="med" len="med"/>
            </a:ln>
          </p:spPr>
        </p:sp>
        <p:sp>
          <p:nvSpPr>
            <p:cNvPr id="104453" name="Line 6"/>
            <p:cNvSpPr/>
            <p:nvPr/>
          </p:nvSpPr>
          <p:spPr>
            <a:xfrm>
              <a:off x="1655" y="2750"/>
              <a:ext cx="726" cy="0"/>
            </a:xfrm>
            <a:prstGeom prst="line">
              <a:avLst/>
            </a:prstGeom>
            <a:ln w="9525" cap="flat" cmpd="sng">
              <a:solidFill>
                <a:schemeClr val="tx1"/>
              </a:solidFill>
              <a:prstDash val="solid"/>
              <a:headEnd type="none" w="med" len="med"/>
              <a:tailEnd type="triangle" w="med" len="med"/>
            </a:ln>
          </p:spPr>
        </p:sp>
        <p:sp>
          <p:nvSpPr>
            <p:cNvPr id="104454" name="Text Box 7"/>
            <p:cNvSpPr txBox="1"/>
            <p:nvPr/>
          </p:nvSpPr>
          <p:spPr>
            <a:xfrm>
              <a:off x="2426" y="2478"/>
              <a:ext cx="1815" cy="5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FF0000"/>
                  </a:solidFill>
                </a:rPr>
                <a:t>新问题：</a:t>
              </a:r>
            </a:p>
            <a:p>
              <a:pPr marL="0" lvl="0" indent="0" eaLnBrk="1" hangingPunct="1">
                <a:spcBef>
                  <a:spcPct val="50000"/>
                </a:spcBef>
                <a:buClrTx/>
                <a:buSzTx/>
                <a:buFontTx/>
                <a:buNone/>
              </a:pPr>
              <a:r>
                <a:rPr lang="zh-CN" altLang="en-US" sz="2000" b="1" dirty="0"/>
                <a:t>这６个点如何确定？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a:ln/>
        </p:spPr>
        <p:txBody>
          <a:bodyPr vert="horz" wrap="square" lIns="91440" tIns="45720" rIns="91440" bIns="45720" anchor="b" anchorCtr="0"/>
          <a:lstStyle/>
          <a:p>
            <a:pPr eaLnBrk="1" hangingPunct="1"/>
            <a:r>
              <a:rPr lang="zh-CN" altLang="en-US" dirty="0"/>
              <a:t>对６个点的确定</a:t>
            </a:r>
          </a:p>
        </p:txBody>
      </p:sp>
      <p:sp>
        <p:nvSpPr>
          <p:cNvPr id="105475" name="Rectangle 3"/>
          <p:cNvSpPr>
            <a:spLocks noGrp="1"/>
          </p:cNvSpPr>
          <p:nvPr>
            <p:ph idx="1"/>
          </p:nvPr>
        </p:nvSpPr>
        <p:spPr>
          <a:xfrm>
            <a:off x="457200" y="1719263"/>
            <a:ext cx="7931150" cy="4411662"/>
          </a:xfrm>
          <a:ln/>
        </p:spPr>
        <p:txBody>
          <a:bodyPr vert="horz" wrap="square" lIns="91440" tIns="45720" rIns="91440" bIns="45720" anchor="t" anchorCtr="0"/>
          <a:lstStyle/>
          <a:p>
            <a:pPr eaLnBrk="1" hangingPunct="1"/>
            <a:r>
              <a:rPr lang="zh-CN" altLang="en-US" b="1" dirty="0">
                <a:solidFill>
                  <a:srgbClr val="003399"/>
                </a:solidFill>
              </a:rPr>
              <a:t>解决方案</a:t>
            </a:r>
          </a:p>
          <a:p>
            <a:pPr lvl="1" eaLnBrk="1" hangingPunct="1"/>
            <a:r>
              <a:rPr lang="zh-CN" altLang="en-US" dirty="0"/>
              <a:t>将</a:t>
            </a:r>
            <a:r>
              <a:rPr lang="en-US" altLang="zh-CN" dirty="0"/>
              <a:t>P1</a:t>
            </a:r>
            <a:r>
              <a:rPr lang="zh-CN" altLang="en-US" dirty="0"/>
              <a:t>和</a:t>
            </a:r>
            <a:r>
              <a:rPr lang="en-US" altLang="zh-CN" dirty="0"/>
              <a:t>P2</a:t>
            </a:r>
            <a:r>
              <a:rPr lang="zh-CN" altLang="en-US" dirty="0"/>
              <a:t>中所有</a:t>
            </a:r>
            <a:r>
              <a:rPr lang="en-US" altLang="zh-CN" dirty="0"/>
              <a:t>S</a:t>
            </a:r>
            <a:r>
              <a:rPr lang="zh-CN" altLang="en-US" dirty="0"/>
              <a:t>中的点按其</a:t>
            </a:r>
            <a:r>
              <a:rPr lang="en-US" altLang="zh-CN" dirty="0"/>
              <a:t>y</a:t>
            </a:r>
            <a:r>
              <a:rPr lang="zh-CN" altLang="en-US" dirty="0"/>
              <a:t>坐标进行排序，则对</a:t>
            </a:r>
            <a:r>
              <a:rPr lang="en-US" altLang="zh-CN" dirty="0"/>
              <a:t>P1</a:t>
            </a:r>
            <a:r>
              <a:rPr lang="zh-CN" altLang="en-US" dirty="0"/>
              <a:t>中的所有点，对排好序的点列进行一次扫描，就可以找出所有最近点对的候选点对。 </a:t>
            </a:r>
          </a:p>
          <a:p>
            <a:pPr lvl="2" eaLnBrk="1" hangingPunct="1"/>
            <a:r>
              <a:rPr lang="zh-CN" altLang="en-US" dirty="0"/>
              <a:t>对</a:t>
            </a:r>
            <a:r>
              <a:rPr lang="en-US" altLang="zh-CN" dirty="0"/>
              <a:t>P1</a:t>
            </a:r>
            <a:r>
              <a:rPr lang="zh-CN" altLang="en-US" dirty="0"/>
              <a:t>中的每个点最多只需要检查</a:t>
            </a:r>
            <a:r>
              <a:rPr lang="en-US" altLang="zh-CN" dirty="0"/>
              <a:t>P2</a:t>
            </a:r>
            <a:r>
              <a:rPr lang="zh-CN" altLang="en-US" dirty="0"/>
              <a:t>中排好序的相继６个点。 </a:t>
            </a:r>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算法复杂性分析</a:t>
            </a:r>
          </a:p>
        </p:txBody>
      </p:sp>
      <p:graphicFrame>
        <p:nvGraphicFramePr>
          <p:cNvPr id="106499" name="Object 4"/>
          <p:cNvGraphicFramePr>
            <a:graphicFrameLocks noGrp="1" noChangeAspect="1"/>
          </p:cNvGraphicFramePr>
          <p:nvPr>
            <p:ph idx="1"/>
          </p:nvPr>
        </p:nvGraphicFramePr>
        <p:xfrm>
          <a:off x="1331913" y="2349500"/>
          <a:ext cx="6096000" cy="1903413"/>
        </p:xfrm>
        <a:graphic>
          <a:graphicData uri="http://schemas.openxmlformats.org/presentationml/2006/ole">
            <mc:AlternateContent xmlns:mc="http://schemas.openxmlformats.org/markup-compatibility/2006">
              <mc:Choice xmlns:v="urn:schemas-microsoft-com:vml" Requires="v">
                <p:oleObj r:id="rId2" imgW="2197100" imgH="685800" progId="Equation.3">
                  <p:embed/>
                </p:oleObj>
              </mc:Choice>
              <mc:Fallback>
                <p:oleObj r:id="rId2" imgW="2197100" imgH="685800" progId="Equation.3">
                  <p:embed/>
                  <p:pic>
                    <p:nvPicPr>
                      <p:cNvPr id="0" name="图片 3105"/>
                      <p:cNvPicPr/>
                      <p:nvPr/>
                    </p:nvPicPr>
                    <p:blipFill>
                      <a:blip r:embed="rId3"/>
                      <a:srcRect/>
                      <a:stretch>
                        <a:fillRect/>
                      </a:stretch>
                    </p:blipFill>
                    <p:spPr>
                      <a:xfrm>
                        <a:off x="1331913" y="2349500"/>
                        <a:ext cx="6096000" cy="1903413"/>
                      </a:xfrm>
                      <a:prstGeom prst="rect">
                        <a:avLst/>
                      </a:prstGeom>
                      <a:noFill/>
                      <a:ln w="38100">
                        <a:miter/>
                      </a:ln>
                    </p:spPr>
                  </p:pic>
                </p:oleObj>
              </mc:Fallback>
            </mc:AlternateContent>
          </a:graphicData>
        </a:graphic>
      </p:graphicFrame>
      <p:sp>
        <p:nvSpPr>
          <p:cNvPr id="106500" name="Text Box 6"/>
          <p:cNvSpPr txBox="1"/>
          <p:nvPr/>
        </p:nvSpPr>
        <p:spPr>
          <a:xfrm>
            <a:off x="395288" y="4797425"/>
            <a:ext cx="8280400" cy="11445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该算法由</a:t>
            </a:r>
            <a:r>
              <a:rPr lang="en-US" altLang="zh-CN" sz="2400" b="1" dirty="0">
                <a:solidFill>
                  <a:srgbClr val="003399"/>
                </a:solidFill>
              </a:rPr>
              <a:t>Preparata</a:t>
            </a:r>
            <a:r>
              <a:rPr lang="zh-CN" altLang="en-US" sz="2400" b="1" dirty="0">
                <a:solidFill>
                  <a:srgbClr val="003399"/>
                </a:solidFill>
              </a:rPr>
              <a:t>和</a:t>
            </a:r>
            <a:r>
              <a:rPr lang="en-US" altLang="zh-CN" sz="2400" b="1" dirty="0">
                <a:solidFill>
                  <a:srgbClr val="003399"/>
                </a:solidFill>
              </a:rPr>
              <a:t>Shamos</a:t>
            </a:r>
            <a:r>
              <a:rPr lang="zh-CN" altLang="en-US" sz="2400" b="1" dirty="0">
                <a:solidFill>
                  <a:srgbClr val="003399"/>
                </a:solidFill>
              </a:rPr>
              <a:t>在</a:t>
            </a:r>
            <a:r>
              <a:rPr lang="en-US" altLang="zh-CN" sz="2400" b="1" dirty="0">
                <a:solidFill>
                  <a:srgbClr val="003399"/>
                </a:solidFill>
              </a:rPr>
              <a:t>1985</a:t>
            </a:r>
            <a:r>
              <a:rPr lang="zh-CN" altLang="en-US" sz="2400" b="1" dirty="0">
                <a:solidFill>
                  <a:srgbClr val="003399"/>
                </a:solidFill>
              </a:rPr>
              <a:t>年提出</a:t>
            </a:r>
          </a:p>
          <a:p>
            <a:pPr marL="0" lvl="0" indent="0" eaLnBrk="1" hangingPunct="1">
              <a:spcBef>
                <a:spcPct val="50000"/>
              </a:spcBef>
              <a:buClrTx/>
              <a:buSzTx/>
              <a:buFontTx/>
              <a:buNone/>
            </a:pPr>
            <a:r>
              <a:rPr lang="en-US" altLang="zh-CN" sz="1800" b="1" dirty="0">
                <a:solidFill>
                  <a:srgbClr val="003399"/>
                </a:solidFill>
              </a:rPr>
              <a:t>Preparata</a:t>
            </a:r>
            <a:r>
              <a:rPr lang="zh-CN" altLang="en-US" sz="1800" b="1" dirty="0">
                <a:solidFill>
                  <a:srgbClr val="003399"/>
                </a:solidFill>
              </a:rPr>
              <a:t> </a:t>
            </a:r>
            <a:r>
              <a:rPr lang="en-US" altLang="zh-CN" sz="1800" b="1" dirty="0">
                <a:solidFill>
                  <a:srgbClr val="003399"/>
                </a:solidFill>
              </a:rPr>
              <a:t>F. P., Shamos M. I.,  </a:t>
            </a:r>
            <a:r>
              <a:rPr lang="en-US" altLang="zh-CN" sz="1800" b="1" dirty="0">
                <a:solidFill>
                  <a:srgbClr val="FF0000"/>
                </a:solidFill>
              </a:rPr>
              <a:t>Computational Geometry:An Introduction.</a:t>
            </a:r>
            <a:r>
              <a:rPr lang="en-US" altLang="zh-CN" sz="1800" b="1" dirty="0">
                <a:solidFill>
                  <a:srgbClr val="003399"/>
                </a:solidFill>
              </a:rPr>
              <a:t>   New York:Springer-Verlag, 1985</a:t>
            </a:r>
            <a:endParaRPr lang="zh-CN" altLang="en-US" sz="1800" b="1" dirty="0">
              <a:solidFill>
                <a:srgbClr val="003399"/>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算法改进</a:t>
            </a:r>
          </a:p>
        </p:txBody>
      </p:sp>
      <p:sp>
        <p:nvSpPr>
          <p:cNvPr id="107523" name="Rectangle 3"/>
          <p:cNvSpPr>
            <a:spLocks noGrp="1"/>
          </p:cNvSpPr>
          <p:nvPr>
            <p:ph idx="1"/>
          </p:nvPr>
        </p:nvSpPr>
        <p:spPr>
          <a:xfrm>
            <a:off x="457200" y="1719263"/>
            <a:ext cx="8229600" cy="2070100"/>
          </a:xfrm>
          <a:ln/>
        </p:spPr>
        <p:txBody>
          <a:bodyPr vert="horz" wrap="square" lIns="91440" tIns="45720" rIns="91440" bIns="45720" anchor="t" anchorCtr="0"/>
          <a:lstStyle/>
          <a:p>
            <a:pPr eaLnBrk="1" hangingPunct="1"/>
            <a:r>
              <a:rPr lang="zh-CN" altLang="en-US" b="1" dirty="0">
                <a:solidFill>
                  <a:srgbClr val="003399"/>
                </a:solidFill>
              </a:rPr>
              <a:t>算法改进</a:t>
            </a:r>
          </a:p>
          <a:p>
            <a:pPr lvl="1" eaLnBrk="1" hangingPunct="1"/>
            <a:r>
              <a:rPr lang="zh-CN" altLang="en-US" dirty="0"/>
              <a:t>出发点</a:t>
            </a:r>
            <a:r>
              <a:rPr lang="en-US" altLang="zh-CN" dirty="0"/>
              <a:t>:</a:t>
            </a:r>
          </a:p>
          <a:p>
            <a:pPr lvl="2" eaLnBrk="1" hangingPunct="1"/>
            <a:r>
              <a:rPr lang="zh-CN" altLang="en-US" dirty="0"/>
              <a:t>在不改变现有的分治策略的前提下，算法复杂性的降低只能通过进一步减少候选点对的数目来实现；</a:t>
            </a:r>
            <a:endParaRPr lang="en-US" altLang="zh-CN" dirty="0"/>
          </a:p>
        </p:txBody>
      </p:sp>
      <p:grpSp>
        <p:nvGrpSpPr>
          <p:cNvPr id="2" name="Group 7"/>
          <p:cNvGrpSpPr/>
          <p:nvPr/>
        </p:nvGrpSpPr>
        <p:grpSpPr>
          <a:xfrm>
            <a:off x="1763713" y="4149725"/>
            <a:ext cx="5832475" cy="1189038"/>
            <a:chOff x="1111" y="2614"/>
            <a:chExt cx="3674" cy="749"/>
          </a:xfrm>
        </p:grpSpPr>
        <p:sp>
          <p:nvSpPr>
            <p:cNvPr id="107525" name="Text Box 5"/>
            <p:cNvSpPr txBox="1"/>
            <p:nvPr/>
          </p:nvSpPr>
          <p:spPr>
            <a:xfrm>
              <a:off x="1610" y="2750"/>
              <a:ext cx="3175"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问题：</a:t>
              </a:r>
              <a:r>
                <a:rPr lang="zh-CN" altLang="en-US" sz="1800" b="1" dirty="0"/>
                <a:t>能否在保证找到最近点对的前提下再进一步减少需要处理的候选点对数目？</a:t>
              </a:r>
            </a:p>
          </p:txBody>
        </p:sp>
        <p:graphicFrame>
          <p:nvGraphicFramePr>
            <p:cNvPr id="107526" name="Object 6"/>
            <p:cNvGraphicFramePr>
              <a:graphicFrameLocks noChangeAspect="1"/>
            </p:cNvGraphicFramePr>
            <p:nvPr/>
          </p:nvGraphicFramePr>
          <p:xfrm>
            <a:off x="1111" y="2614"/>
            <a:ext cx="348" cy="749"/>
          </p:xfrm>
          <a:graphic>
            <a:graphicData uri="http://schemas.openxmlformats.org/presentationml/2006/ole">
              <mc:AlternateContent xmlns:mc="http://schemas.openxmlformats.org/markup-compatibility/2006">
                <mc:Choice xmlns:v="urn:schemas-microsoft-com:vml" Requires="v">
                  <p:oleObj r:id="rId2" imgW="1857375" imgH="3996055" progId="">
                    <p:embed/>
                  </p:oleObj>
                </mc:Choice>
                <mc:Fallback>
                  <p:oleObj r:id="rId2" imgW="1857375" imgH="3996055" progId="">
                    <p:embed/>
                    <p:pic>
                      <p:nvPicPr>
                        <p:cNvPr id="0" name="图片 3103"/>
                        <p:cNvPicPr/>
                        <p:nvPr/>
                      </p:nvPicPr>
                      <p:blipFill>
                        <a:blip r:embed="rId3"/>
                        <a:stretch>
                          <a:fillRect/>
                        </a:stretch>
                      </p:blipFill>
                      <p:spPr>
                        <a:xfrm>
                          <a:off x="1111" y="2614"/>
                          <a:ext cx="348" cy="749"/>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未命名3"/>
          <p:cNvPicPr>
            <a:picLocks noGrp="1" noChangeAspect="1"/>
          </p:cNvPicPr>
          <p:nvPr>
            <p:ph/>
          </p:nvPr>
        </p:nvPicPr>
        <p:blipFill>
          <a:blip r:embed="rId2"/>
          <a:srcRect/>
          <a:stretch>
            <a:fillRect/>
          </a:stretch>
        </p:blipFill>
        <p:spPr>
          <a:xfrm>
            <a:off x="971550" y="981075"/>
            <a:ext cx="2795588" cy="4032250"/>
          </a:xfrm>
          <a:ln/>
        </p:spPr>
      </p:pic>
      <p:sp>
        <p:nvSpPr>
          <p:cNvPr id="108547" name="Text Box 3"/>
          <p:cNvSpPr txBox="1"/>
          <p:nvPr/>
        </p:nvSpPr>
        <p:spPr>
          <a:xfrm>
            <a:off x="3995738" y="3573463"/>
            <a:ext cx="3816350" cy="1768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dirty="0"/>
              <a:t>通过观察，我们可以发现：</a:t>
            </a:r>
          </a:p>
          <a:p>
            <a:pPr marL="0" lvl="0" indent="0" eaLnBrk="1" hangingPunct="1">
              <a:spcBef>
                <a:spcPct val="50000"/>
              </a:spcBef>
              <a:buClrTx/>
              <a:buSzTx/>
              <a:buFontTx/>
              <a:buNone/>
            </a:pPr>
            <a:r>
              <a:rPr lang="zh-CN" altLang="en-US" sz="2000" dirty="0"/>
              <a:t>对于点ｐ来说，</a:t>
            </a:r>
            <a:r>
              <a:rPr lang="zh-CN" altLang="en-US" sz="2000" b="1" dirty="0">
                <a:solidFill>
                  <a:srgbClr val="003399"/>
                </a:solidFill>
              </a:rPr>
              <a:t>最多只需要检查右半带域中的４个点（即其ｙ坐标与ｐ最近的最多４个点即可，上下个２个）</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a:ln/>
        </p:spPr>
        <p:txBody>
          <a:bodyPr vert="horz" wrap="square" lIns="91440" tIns="45720" rIns="91440" bIns="45720" anchor="b" anchorCtr="0"/>
          <a:lstStyle/>
          <a:p>
            <a:pPr eaLnBrk="1" hangingPunct="1"/>
            <a:r>
              <a:rPr lang="zh-CN" altLang="en-US" dirty="0"/>
              <a:t>改进算法的复杂性分析</a:t>
            </a:r>
          </a:p>
        </p:txBody>
      </p:sp>
      <p:graphicFrame>
        <p:nvGraphicFramePr>
          <p:cNvPr id="109571" name="Object 6"/>
          <p:cNvGraphicFramePr>
            <a:graphicFrameLocks noGrp="1" noChangeAspect="1"/>
          </p:cNvGraphicFramePr>
          <p:nvPr>
            <p:ph sz="half" idx="2"/>
          </p:nvPr>
        </p:nvGraphicFramePr>
        <p:xfrm>
          <a:off x="1331913" y="2205038"/>
          <a:ext cx="6553200" cy="2046287"/>
        </p:xfrm>
        <a:graphic>
          <a:graphicData uri="http://schemas.openxmlformats.org/presentationml/2006/ole">
            <mc:AlternateContent xmlns:mc="http://schemas.openxmlformats.org/markup-compatibility/2006">
              <mc:Choice xmlns:v="urn:schemas-microsoft-com:vml" Requires="v">
                <p:oleObj r:id="rId2" imgW="2197100" imgH="685800" progId="Equation.3">
                  <p:embed/>
                </p:oleObj>
              </mc:Choice>
              <mc:Fallback>
                <p:oleObj r:id="rId2" imgW="2197100" imgH="685800" progId="Equation.3">
                  <p:embed/>
                  <p:pic>
                    <p:nvPicPr>
                      <p:cNvPr id="0" name="图片 3104"/>
                      <p:cNvPicPr/>
                      <p:nvPr/>
                    </p:nvPicPr>
                    <p:blipFill>
                      <a:blip r:embed="rId3"/>
                      <a:srcRect/>
                      <a:stretch>
                        <a:fillRect/>
                      </a:stretch>
                    </p:blipFill>
                    <p:spPr>
                      <a:xfrm>
                        <a:off x="1331913" y="2205038"/>
                        <a:ext cx="6553200" cy="2046287"/>
                      </a:xfrm>
                      <a:prstGeom prst="rect">
                        <a:avLst/>
                      </a:prstGeom>
                      <a:noFill/>
                      <a:ln w="38100">
                        <a:miter/>
                      </a:ln>
                    </p:spPr>
                  </p:pic>
                </p:oleObj>
              </mc:Fallback>
            </mc:AlternateContent>
          </a:graphicData>
        </a:graphic>
      </p:graphicFrame>
      <p:sp>
        <p:nvSpPr>
          <p:cNvPr id="109572" name="Text Box 9"/>
          <p:cNvSpPr txBox="1"/>
          <p:nvPr/>
        </p:nvSpPr>
        <p:spPr>
          <a:xfrm>
            <a:off x="395288" y="4797425"/>
            <a:ext cx="8424862"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该算法是由周玉林，熊腾荣和朱洪于１９９８年提出</a:t>
            </a:r>
          </a:p>
          <a:p>
            <a:pPr marL="0" lvl="0" indent="0" eaLnBrk="1" hangingPunct="1">
              <a:spcBef>
                <a:spcPct val="50000"/>
              </a:spcBef>
              <a:buClrTx/>
              <a:buSzTx/>
              <a:buFontTx/>
              <a:buNone/>
            </a:pPr>
            <a:r>
              <a:rPr lang="zh-CN" altLang="en-US" sz="1800" b="1" dirty="0">
                <a:solidFill>
                  <a:srgbClr val="003399"/>
                </a:solidFill>
              </a:rPr>
              <a:t>周玉林  熊腾荣  朱洪</a:t>
            </a:r>
            <a:r>
              <a:rPr lang="en-US" altLang="zh-CN" sz="1800" b="1" dirty="0">
                <a:solidFill>
                  <a:srgbClr val="003399"/>
                </a:solidFill>
              </a:rPr>
              <a:t>, “</a:t>
            </a:r>
            <a:r>
              <a:rPr lang="zh-CN" altLang="en-US" sz="1800" b="1" dirty="0">
                <a:solidFill>
                  <a:srgbClr val="003399"/>
                </a:solidFill>
              </a:rPr>
              <a:t>求平面点集最近点对的一个改进算法”，　计算机研究与发展，</a:t>
            </a:r>
            <a:r>
              <a:rPr lang="en-US" altLang="zh-CN" sz="1800" b="1" dirty="0">
                <a:solidFill>
                  <a:srgbClr val="003399"/>
                </a:solidFill>
              </a:rPr>
              <a:t>Vol.35, No.10, Oct. 1998, pages:956-960</a:t>
            </a:r>
          </a:p>
          <a:p>
            <a:pPr marL="0" lvl="0" indent="0" eaLnBrk="1" hangingPunct="1">
              <a:spcBef>
                <a:spcPct val="50000"/>
              </a:spcBef>
              <a:buClrTx/>
              <a:buSzTx/>
              <a:buFontTx/>
              <a:buNone/>
            </a:pPr>
            <a:r>
              <a:rPr lang="en-US" altLang="zh-CN" sz="1800" b="1" dirty="0">
                <a:solidFill>
                  <a:srgbClr val="003399"/>
                </a:solidFill>
              </a:rPr>
              <a:t>——</a:t>
            </a:r>
            <a:r>
              <a:rPr lang="zh-CN" altLang="en-US" sz="1800" b="1" dirty="0">
                <a:solidFill>
                  <a:srgbClr val="003399"/>
                </a:solidFill>
              </a:rPr>
              <a:t>可以从“</a:t>
            </a:r>
            <a:r>
              <a:rPr lang="en-US" altLang="zh-CN" sz="1800" b="1" dirty="0"/>
              <a:t>…/</a:t>
            </a:r>
            <a:r>
              <a:rPr lang="zh-CN" altLang="en-US" sz="1800" b="1" dirty="0"/>
              <a:t>算法分析</a:t>
            </a:r>
            <a:r>
              <a:rPr lang="en-US" altLang="zh-CN" sz="1800" b="1" dirty="0"/>
              <a:t>/</a:t>
            </a:r>
            <a:r>
              <a:rPr lang="zh-CN" altLang="en-US" sz="1800" b="1" dirty="0"/>
              <a:t>参考资料</a:t>
            </a:r>
            <a:r>
              <a:rPr lang="en-US" altLang="zh-CN" sz="1800" b="1" dirty="0"/>
              <a:t>/”</a:t>
            </a:r>
            <a:r>
              <a:rPr lang="zh-CN" altLang="en-US" sz="1800" b="1" dirty="0">
                <a:solidFill>
                  <a:srgbClr val="000099"/>
                </a:solidFill>
              </a:rPr>
              <a:t>处下载</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a:ln/>
        </p:spPr>
        <p:txBody>
          <a:bodyPr vert="horz" wrap="square" lIns="91440" tIns="45720" rIns="91440" bIns="45720" anchor="b" anchorCtr="0"/>
          <a:lstStyle/>
          <a:p>
            <a:pPr eaLnBrk="1" hangingPunct="1"/>
            <a:r>
              <a:rPr lang="zh-CN" altLang="en-US" dirty="0"/>
              <a:t>进一步考虑的问题</a:t>
            </a:r>
          </a:p>
        </p:txBody>
      </p:sp>
      <p:grpSp>
        <p:nvGrpSpPr>
          <p:cNvPr id="110595" name="Group 7"/>
          <p:cNvGrpSpPr/>
          <p:nvPr/>
        </p:nvGrpSpPr>
        <p:grpSpPr>
          <a:xfrm>
            <a:off x="1258888" y="3141663"/>
            <a:ext cx="6840537" cy="946150"/>
            <a:chOff x="748" y="2024"/>
            <a:chExt cx="4309" cy="596"/>
          </a:xfrm>
        </p:grpSpPr>
        <p:sp>
          <p:nvSpPr>
            <p:cNvPr id="110596" name="Text Box 8"/>
            <p:cNvSpPr txBox="1"/>
            <p:nvPr/>
          </p:nvSpPr>
          <p:spPr>
            <a:xfrm>
              <a:off x="748" y="2024"/>
              <a:ext cx="1769" cy="5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t>二维空间的最近点对问题</a:t>
              </a:r>
            </a:p>
          </p:txBody>
        </p:sp>
        <p:sp>
          <p:nvSpPr>
            <p:cNvPr id="110597" name="Text Box 9"/>
            <p:cNvSpPr txBox="1"/>
            <p:nvPr/>
          </p:nvSpPr>
          <p:spPr>
            <a:xfrm>
              <a:off x="3288" y="2024"/>
              <a:ext cx="1769" cy="5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t>三维空间的最近点对问题</a:t>
              </a:r>
            </a:p>
          </p:txBody>
        </p:sp>
        <p:sp>
          <p:nvSpPr>
            <p:cNvPr id="110598" name="AutoShape 10"/>
            <p:cNvSpPr/>
            <p:nvPr/>
          </p:nvSpPr>
          <p:spPr>
            <a:xfrm>
              <a:off x="2744" y="2251"/>
              <a:ext cx="318" cy="363"/>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循环赛日程表</a:t>
            </a:r>
            <a:endParaRPr lang="zh-CN" altLang="en-US" sz="2600" dirty="0">
              <a:latin typeface="Times New Roman" panose="02020603050405020304"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a:ln/>
        </p:spPr>
        <p:txBody>
          <a:bodyPr vert="horz" wrap="square" lIns="91440" tIns="45720" rIns="91440" bIns="45720" anchor="b" anchorCtr="0"/>
          <a:lstStyle/>
          <a:p>
            <a:pPr eaLnBrk="1" hangingPunct="1"/>
            <a:r>
              <a:rPr lang="zh-CN" altLang="en-US" dirty="0"/>
              <a:t>问题描述</a:t>
            </a:r>
          </a:p>
        </p:txBody>
      </p:sp>
      <p:sp>
        <p:nvSpPr>
          <p:cNvPr id="112643" name="Rectangle 3"/>
          <p:cNvSpPr>
            <a:spLocks noGrp="1"/>
          </p:cNvSpPr>
          <p:nvPr>
            <p:ph idx="1"/>
          </p:nvPr>
        </p:nvSpPr>
        <p:spPr>
          <a:ln/>
        </p:spPr>
        <p:txBody>
          <a:bodyPr vert="horz" wrap="square" lIns="91440" tIns="45720" rIns="91440" bIns="45720" anchor="t" anchorCtr="0"/>
          <a:lstStyle/>
          <a:p>
            <a:pPr marL="571500" indent="-571500" eaLnBrk="1" hangingPunct="1"/>
            <a:r>
              <a:rPr lang="zh-CN" altLang="en-US" b="1" dirty="0">
                <a:solidFill>
                  <a:srgbClr val="003399"/>
                </a:solidFill>
              </a:rPr>
              <a:t>问题描述</a:t>
            </a:r>
          </a:p>
          <a:p>
            <a:pPr marL="840105" lvl="1" indent="-495935" eaLnBrk="1" hangingPunct="1"/>
            <a:r>
              <a:rPr lang="zh-CN" altLang="en-US" dirty="0"/>
              <a:t>设有</a:t>
            </a:r>
            <a:r>
              <a:rPr lang="en-US" altLang="zh-CN" dirty="0"/>
              <a:t>n=2</a:t>
            </a:r>
            <a:r>
              <a:rPr lang="en-US" altLang="zh-CN" baseline="30000" dirty="0"/>
              <a:t>k</a:t>
            </a:r>
            <a:r>
              <a:rPr lang="zh-CN" altLang="en-US" dirty="0"/>
              <a:t>个运动员要进行网球循环赛。现需要设计一个满足以下要求的比赛日程表：</a:t>
            </a:r>
          </a:p>
          <a:p>
            <a:pPr marL="1132205" lvl="2" indent="-438785" eaLnBrk="1" hangingPunct="1">
              <a:buFont typeface="Wingdings" panose="05000000000000000000" pitchFamily="2" charset="2"/>
              <a:buAutoNum type="arabicPeriod"/>
            </a:pPr>
            <a:r>
              <a:rPr lang="zh-CN" altLang="en-US" dirty="0"/>
              <a:t>每个选手必须与其他</a:t>
            </a:r>
            <a:r>
              <a:rPr lang="en-US" altLang="zh-CN" dirty="0"/>
              <a:t>n-1</a:t>
            </a:r>
            <a:r>
              <a:rPr lang="zh-CN" altLang="en-US" dirty="0"/>
              <a:t>个选手各比赛一次；</a:t>
            </a:r>
          </a:p>
          <a:p>
            <a:pPr marL="1132205" lvl="2" indent="-438785" eaLnBrk="1" hangingPunct="1">
              <a:buFont typeface="Wingdings" panose="05000000000000000000" pitchFamily="2" charset="2"/>
              <a:buAutoNum type="arabicPeriod"/>
            </a:pPr>
            <a:r>
              <a:rPr lang="zh-CN" altLang="en-US" dirty="0"/>
              <a:t>每个选手一天只能比赛一次；</a:t>
            </a:r>
          </a:p>
          <a:p>
            <a:pPr marL="1132205" lvl="2" indent="-438785" eaLnBrk="1" hangingPunct="1">
              <a:buFont typeface="Wingdings" panose="05000000000000000000" pitchFamily="2" charset="2"/>
              <a:buAutoNum type="arabicPeriod"/>
            </a:pPr>
            <a:r>
              <a:rPr lang="zh-CN" altLang="en-US" dirty="0"/>
              <a:t>循环赛共进行</a:t>
            </a:r>
            <a:r>
              <a:rPr lang="en-US" altLang="zh-CN" dirty="0"/>
              <a:t>n-1</a:t>
            </a:r>
            <a:r>
              <a:rPr lang="zh-CN" altLang="en-US" dirty="0"/>
              <a:t>天；</a:t>
            </a:r>
          </a:p>
          <a:p>
            <a:pPr marL="1132205" lvl="2" indent="-438785" eaLnBrk="1" hangingPunct="1">
              <a:buFont typeface="Wingdings" panose="05000000000000000000" pitchFamily="2" charset="2"/>
              <a:buAutoNum type="arabicPeriod"/>
            </a:pPr>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算法思想</a:t>
            </a:r>
          </a:p>
        </p:txBody>
      </p:sp>
      <p:sp>
        <p:nvSpPr>
          <p:cNvPr id="11366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算法设计思想</a:t>
            </a:r>
          </a:p>
          <a:p>
            <a:pPr lvl="1" eaLnBrk="1" hangingPunct="1"/>
            <a:r>
              <a:rPr lang="zh-CN" altLang="en-US" dirty="0"/>
              <a:t>根据分治策略，将所有选手分成两半，这样</a:t>
            </a:r>
            <a:r>
              <a:rPr lang="en-US" altLang="zh-CN" dirty="0"/>
              <a:t>n</a:t>
            </a:r>
            <a:r>
              <a:rPr lang="zh-CN" altLang="en-US" dirty="0"/>
              <a:t>个选手的比赛日程表就可以通过为</a:t>
            </a:r>
            <a:r>
              <a:rPr lang="en-US" altLang="zh-CN" dirty="0"/>
              <a:t>n/2</a:t>
            </a:r>
            <a:r>
              <a:rPr lang="zh-CN" altLang="en-US" dirty="0"/>
              <a:t>个选手设计的比赛日程表来决定。</a:t>
            </a:r>
          </a:p>
          <a:p>
            <a:pPr lvl="2" eaLnBrk="1" hangingPunct="1"/>
            <a:r>
              <a:rPr lang="zh-CN" altLang="en-US" dirty="0"/>
              <a:t>递归采用这种二分策略，直到只剩下２个选手。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p:nvPr/>
        </p:nvGrpSpPr>
        <p:grpSpPr>
          <a:xfrm>
            <a:off x="827088" y="692150"/>
            <a:ext cx="4176712" cy="1644650"/>
            <a:chOff x="748" y="1434"/>
            <a:chExt cx="3084" cy="1460"/>
          </a:xfrm>
        </p:grpSpPr>
        <p:sp>
          <p:nvSpPr>
            <p:cNvPr id="13374" name="Line 3"/>
            <p:cNvSpPr/>
            <p:nvPr/>
          </p:nvSpPr>
          <p:spPr>
            <a:xfrm>
              <a:off x="748" y="2840"/>
              <a:ext cx="3084" cy="0"/>
            </a:xfrm>
            <a:prstGeom prst="line">
              <a:avLst/>
            </a:prstGeom>
            <a:ln w="9525" cap="flat" cmpd="sng">
              <a:solidFill>
                <a:schemeClr val="tx1"/>
              </a:solidFill>
              <a:prstDash val="solid"/>
              <a:headEnd type="none" w="med" len="med"/>
              <a:tailEnd type="none" w="med" len="med"/>
            </a:ln>
          </p:spPr>
        </p:sp>
        <p:sp>
          <p:nvSpPr>
            <p:cNvPr id="13375" name="Rectangle 4"/>
            <p:cNvSpPr/>
            <p:nvPr/>
          </p:nvSpPr>
          <p:spPr>
            <a:xfrm>
              <a:off x="1338"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6" name="Rectangle 5"/>
            <p:cNvSpPr/>
            <p:nvPr/>
          </p:nvSpPr>
          <p:spPr>
            <a:xfrm>
              <a:off x="2290"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7" name="Rectangle 6"/>
            <p:cNvSpPr/>
            <p:nvPr/>
          </p:nvSpPr>
          <p:spPr>
            <a:xfrm>
              <a:off x="3198"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8" name="Rectangle 7"/>
            <p:cNvSpPr/>
            <p:nvPr/>
          </p:nvSpPr>
          <p:spPr>
            <a:xfrm>
              <a:off x="1066" y="2704"/>
              <a:ext cx="681"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9" name="Rectangle 8"/>
            <p:cNvSpPr/>
            <p:nvPr/>
          </p:nvSpPr>
          <p:spPr>
            <a:xfrm>
              <a:off x="1129" y="2568"/>
              <a:ext cx="544"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80" name="Rectangle 9"/>
            <p:cNvSpPr/>
            <p:nvPr/>
          </p:nvSpPr>
          <p:spPr>
            <a:xfrm>
              <a:off x="1184" y="2432"/>
              <a:ext cx="408"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81" name="Rectangle 10"/>
            <p:cNvSpPr/>
            <p:nvPr/>
          </p:nvSpPr>
          <p:spPr>
            <a:xfrm>
              <a:off x="1238" y="2296"/>
              <a:ext cx="317"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82" name="Text Box 11"/>
            <p:cNvSpPr txBox="1"/>
            <p:nvPr/>
          </p:nvSpPr>
          <p:spPr>
            <a:xfrm>
              <a:off x="1565" y="2115"/>
              <a:ext cx="181"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3383" name="Text Box 12"/>
            <p:cNvSpPr txBox="1"/>
            <p:nvPr/>
          </p:nvSpPr>
          <p:spPr>
            <a:xfrm>
              <a:off x="1655" y="2251"/>
              <a:ext cx="181" cy="32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3384" name="Text Box 13"/>
            <p:cNvSpPr txBox="1"/>
            <p:nvPr/>
          </p:nvSpPr>
          <p:spPr>
            <a:xfrm>
              <a:off x="1746" y="2387"/>
              <a:ext cx="181"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3385" name="Text Box 14"/>
            <p:cNvSpPr txBox="1"/>
            <p:nvPr/>
          </p:nvSpPr>
          <p:spPr>
            <a:xfrm>
              <a:off x="1837" y="2568"/>
              <a:ext cx="180" cy="32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sp>
          <p:nvSpPr>
            <p:cNvPr id="13386" name="Text Box 15"/>
            <p:cNvSpPr txBox="1"/>
            <p:nvPr/>
          </p:nvSpPr>
          <p:spPr>
            <a:xfrm>
              <a:off x="1519" y="1434"/>
              <a:ext cx="227"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sp>
          <p:nvSpPr>
            <p:cNvPr id="13387" name="Text Box 16"/>
            <p:cNvSpPr txBox="1"/>
            <p:nvPr/>
          </p:nvSpPr>
          <p:spPr>
            <a:xfrm>
              <a:off x="2472" y="1434"/>
              <a:ext cx="227"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sp>
          <p:nvSpPr>
            <p:cNvPr id="13388" name="Text Box 17"/>
            <p:cNvSpPr txBox="1"/>
            <p:nvPr/>
          </p:nvSpPr>
          <p:spPr>
            <a:xfrm>
              <a:off x="3380" y="1434"/>
              <a:ext cx="226"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sp>
        <p:nvSpPr>
          <p:cNvPr id="159762" name="Text Box 18"/>
          <p:cNvSpPr txBox="1"/>
          <p:nvPr/>
        </p:nvSpPr>
        <p:spPr>
          <a:xfrm>
            <a:off x="395288" y="5373688"/>
            <a:ext cx="2881312" cy="1100137"/>
          </a:xfrm>
          <a:prstGeom prst="rect">
            <a:avLst/>
          </a:prstGeom>
          <a:solidFill>
            <a:schemeClr val="hlink"/>
          </a:solidFill>
          <a:ln w="9525">
            <a:noFill/>
          </a:ln>
          <a:effectLst>
            <a:outerShdw dist="107763" dir="134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移动</a:t>
            </a:r>
            <a:r>
              <a:rPr lang="en-US" altLang="zh-CN" sz="1800" b="1" dirty="0">
                <a:solidFill>
                  <a:srgbClr val="FF0000"/>
                </a:solidFill>
              </a:rPr>
              <a:t>N</a:t>
            </a:r>
            <a:r>
              <a:rPr lang="zh-CN" altLang="en-US" sz="1800" b="1" dirty="0">
                <a:solidFill>
                  <a:srgbClr val="FF0000"/>
                </a:solidFill>
              </a:rPr>
              <a:t>个圆盘的过程包括</a:t>
            </a:r>
            <a:r>
              <a:rPr lang="en-US" altLang="zh-CN" sz="1800" b="1" dirty="0">
                <a:solidFill>
                  <a:srgbClr val="FF0000"/>
                </a:solidFill>
              </a:rPr>
              <a:t>:</a:t>
            </a:r>
          </a:p>
          <a:p>
            <a:pPr marL="0" lvl="0" indent="0" eaLnBrk="1" hangingPunct="1">
              <a:spcBef>
                <a:spcPct val="50000"/>
              </a:spcBef>
              <a:buClrTx/>
              <a:buSzTx/>
              <a:buFontTx/>
              <a:buNone/>
            </a:pPr>
            <a:r>
              <a:rPr lang="en-US" altLang="zh-CN" sz="1600" b="1" dirty="0"/>
              <a:t>2</a:t>
            </a:r>
            <a:r>
              <a:rPr lang="zh-CN" altLang="en-US" sz="1600" b="1" dirty="0"/>
              <a:t>次移动</a:t>
            </a:r>
            <a:r>
              <a:rPr lang="en-US" altLang="zh-CN" sz="1600" b="1" dirty="0"/>
              <a:t>N-1</a:t>
            </a:r>
            <a:r>
              <a:rPr lang="zh-CN" altLang="en-US" sz="1600" b="1" dirty="0"/>
              <a:t>个圆盘的过程</a:t>
            </a:r>
          </a:p>
          <a:p>
            <a:pPr marL="0" lvl="0" indent="0" eaLnBrk="1" hangingPunct="1">
              <a:spcBef>
                <a:spcPct val="50000"/>
              </a:spcBef>
              <a:buClrTx/>
              <a:buSzTx/>
              <a:buFontTx/>
              <a:buNone/>
            </a:pPr>
            <a:r>
              <a:rPr lang="en-US" altLang="zh-CN" sz="1600" b="1" dirty="0"/>
              <a:t>1</a:t>
            </a:r>
            <a:r>
              <a:rPr lang="zh-CN" altLang="en-US" sz="1600" b="1" dirty="0"/>
              <a:t>次移动</a:t>
            </a:r>
            <a:r>
              <a:rPr lang="en-US" altLang="zh-CN" sz="1600" b="1" dirty="0"/>
              <a:t>1</a:t>
            </a:r>
            <a:r>
              <a:rPr lang="zh-CN" altLang="en-US" sz="1600" b="1" dirty="0"/>
              <a:t>个圆盘的过程</a:t>
            </a:r>
          </a:p>
        </p:txBody>
      </p:sp>
      <p:grpSp>
        <p:nvGrpSpPr>
          <p:cNvPr id="3" name="Group 19"/>
          <p:cNvGrpSpPr/>
          <p:nvPr/>
        </p:nvGrpSpPr>
        <p:grpSpPr>
          <a:xfrm>
            <a:off x="1331913" y="2349500"/>
            <a:ext cx="5976937" cy="1987550"/>
            <a:chOff x="839" y="1480"/>
            <a:chExt cx="3765" cy="1252"/>
          </a:xfrm>
        </p:grpSpPr>
        <p:grpSp>
          <p:nvGrpSpPr>
            <p:cNvPr id="13344" name="Group 20"/>
            <p:cNvGrpSpPr/>
            <p:nvPr/>
          </p:nvGrpSpPr>
          <p:grpSpPr>
            <a:xfrm>
              <a:off x="839" y="1661"/>
              <a:ext cx="3765" cy="1071"/>
              <a:chOff x="839" y="1661"/>
              <a:chExt cx="3765" cy="1071"/>
            </a:xfrm>
          </p:grpSpPr>
          <p:grpSp>
            <p:nvGrpSpPr>
              <p:cNvPr id="13351" name="Group 21"/>
              <p:cNvGrpSpPr/>
              <p:nvPr/>
            </p:nvGrpSpPr>
            <p:grpSpPr>
              <a:xfrm>
                <a:off x="1655" y="1661"/>
                <a:ext cx="2949" cy="1071"/>
                <a:chOff x="1655" y="1661"/>
                <a:chExt cx="2949" cy="1071"/>
              </a:xfrm>
            </p:grpSpPr>
            <p:sp>
              <p:nvSpPr>
                <p:cNvPr id="13355" name="Line 22"/>
                <p:cNvSpPr/>
                <p:nvPr/>
              </p:nvSpPr>
              <p:spPr>
                <a:xfrm>
                  <a:off x="1655" y="2703"/>
                  <a:ext cx="2631" cy="0"/>
                </a:xfrm>
                <a:prstGeom prst="line">
                  <a:avLst/>
                </a:prstGeom>
                <a:ln w="9525" cap="flat" cmpd="sng">
                  <a:solidFill>
                    <a:schemeClr val="tx1"/>
                  </a:solidFill>
                  <a:prstDash val="solid"/>
                  <a:headEnd type="none" w="med" len="med"/>
                  <a:tailEnd type="none" w="med" len="med"/>
                </a:ln>
              </p:spPr>
            </p:sp>
            <p:sp>
              <p:nvSpPr>
                <p:cNvPr id="13356" name="Rectangle 23"/>
                <p:cNvSpPr/>
                <p:nvPr/>
              </p:nvSpPr>
              <p:spPr>
                <a:xfrm>
                  <a:off x="3702" y="1796"/>
                  <a:ext cx="116" cy="90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7" name="Rectangle 24"/>
                <p:cNvSpPr/>
                <p:nvPr/>
              </p:nvSpPr>
              <p:spPr>
                <a:xfrm>
                  <a:off x="3470" y="2602"/>
                  <a:ext cx="581" cy="1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8" name="Rectangle 25"/>
                <p:cNvSpPr/>
                <p:nvPr/>
              </p:nvSpPr>
              <p:spPr>
                <a:xfrm>
                  <a:off x="3524" y="2501"/>
                  <a:ext cx="464" cy="1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9" name="Rectangle 26"/>
                <p:cNvSpPr/>
                <p:nvPr/>
              </p:nvSpPr>
              <p:spPr>
                <a:xfrm>
                  <a:off x="3571" y="2401"/>
                  <a:ext cx="348" cy="1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60" name="Rectangle 27"/>
                <p:cNvSpPr/>
                <p:nvPr/>
              </p:nvSpPr>
              <p:spPr>
                <a:xfrm>
                  <a:off x="3617" y="2300"/>
                  <a:ext cx="270" cy="1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61" name="Text Box 28"/>
                <p:cNvSpPr txBox="1"/>
                <p:nvPr/>
              </p:nvSpPr>
              <p:spPr>
                <a:xfrm>
                  <a:off x="3896" y="2166"/>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3362" name="Text Box 29"/>
                <p:cNvSpPr txBox="1"/>
                <p:nvPr/>
              </p:nvSpPr>
              <p:spPr>
                <a:xfrm>
                  <a:off x="3973" y="2267"/>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3363" name="Text Box 30"/>
                <p:cNvSpPr txBox="1"/>
                <p:nvPr/>
              </p:nvSpPr>
              <p:spPr>
                <a:xfrm>
                  <a:off x="4050" y="2367"/>
                  <a:ext cx="155"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3364" name="Text Box 31"/>
                <p:cNvSpPr txBox="1"/>
                <p:nvPr/>
              </p:nvSpPr>
              <p:spPr>
                <a:xfrm>
                  <a:off x="4128" y="2501"/>
                  <a:ext cx="476"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n-1</a:t>
                  </a:r>
                </a:p>
              </p:txBody>
            </p:sp>
            <p:sp>
              <p:nvSpPr>
                <p:cNvPr id="13365" name="Text Box 32"/>
                <p:cNvSpPr txBox="1"/>
                <p:nvPr/>
              </p:nvSpPr>
              <p:spPr>
                <a:xfrm>
                  <a:off x="3857" y="1661"/>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nvGrpSpPr>
                <p:cNvPr id="13366" name="Group 33"/>
                <p:cNvGrpSpPr/>
                <p:nvPr/>
              </p:nvGrpSpPr>
              <p:grpSpPr>
                <a:xfrm>
                  <a:off x="2971" y="1661"/>
                  <a:ext cx="348" cy="1042"/>
                  <a:chOff x="2971" y="1661"/>
                  <a:chExt cx="348" cy="1042"/>
                </a:xfrm>
              </p:grpSpPr>
              <p:sp>
                <p:nvSpPr>
                  <p:cNvPr id="13372" name="Rectangle 34"/>
                  <p:cNvSpPr/>
                  <p:nvPr/>
                </p:nvSpPr>
                <p:spPr>
                  <a:xfrm>
                    <a:off x="2971" y="1796"/>
                    <a:ext cx="116" cy="90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3" name="Text Box 35"/>
                  <p:cNvSpPr txBox="1"/>
                  <p:nvPr/>
                </p:nvSpPr>
                <p:spPr>
                  <a:xfrm>
                    <a:off x="3126" y="1661"/>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grpSp>
            <p:grpSp>
              <p:nvGrpSpPr>
                <p:cNvPr id="13367" name="Group 36"/>
                <p:cNvGrpSpPr/>
                <p:nvPr/>
              </p:nvGrpSpPr>
              <p:grpSpPr>
                <a:xfrm>
                  <a:off x="2200" y="1661"/>
                  <a:ext cx="348" cy="1042"/>
                  <a:chOff x="3745" y="1661"/>
                  <a:chExt cx="348" cy="1042"/>
                </a:xfrm>
              </p:grpSpPr>
              <p:sp>
                <p:nvSpPr>
                  <p:cNvPr id="13370" name="Rectangle 37"/>
                  <p:cNvSpPr/>
                  <p:nvPr/>
                </p:nvSpPr>
                <p:spPr>
                  <a:xfrm>
                    <a:off x="3745" y="1796"/>
                    <a:ext cx="116" cy="90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1" name="Text Box 38"/>
                  <p:cNvSpPr txBox="1"/>
                  <p:nvPr/>
                </p:nvSpPr>
                <p:spPr>
                  <a:xfrm>
                    <a:off x="3900" y="1661"/>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grpSp>
            <p:sp>
              <p:nvSpPr>
                <p:cNvPr id="13368" name="Rectangle 39"/>
                <p:cNvSpPr/>
                <p:nvPr/>
              </p:nvSpPr>
              <p:spPr>
                <a:xfrm>
                  <a:off x="2744" y="2604"/>
                  <a:ext cx="581" cy="1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69" name="Text Box 40"/>
                <p:cNvSpPr txBox="1"/>
                <p:nvPr/>
              </p:nvSpPr>
              <p:spPr>
                <a:xfrm>
                  <a:off x="2562" y="2387"/>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grpSp>
          <p:grpSp>
            <p:nvGrpSpPr>
              <p:cNvPr id="13352" name="Group 41"/>
              <p:cNvGrpSpPr/>
              <p:nvPr/>
            </p:nvGrpSpPr>
            <p:grpSpPr>
              <a:xfrm>
                <a:off x="839" y="1933"/>
                <a:ext cx="590" cy="499"/>
                <a:chOff x="839" y="1933"/>
                <a:chExt cx="590" cy="499"/>
              </a:xfrm>
            </p:grpSpPr>
            <p:sp>
              <p:nvSpPr>
                <p:cNvPr id="13353" name="Line 42"/>
                <p:cNvSpPr/>
                <p:nvPr/>
              </p:nvSpPr>
              <p:spPr>
                <a:xfrm>
                  <a:off x="839" y="1933"/>
                  <a:ext cx="0" cy="499"/>
                </a:xfrm>
                <a:prstGeom prst="line">
                  <a:avLst/>
                </a:prstGeom>
                <a:ln w="19050" cap="flat" cmpd="sng">
                  <a:solidFill>
                    <a:schemeClr val="tx1"/>
                  </a:solidFill>
                  <a:prstDash val="solid"/>
                  <a:headEnd type="none" w="med" len="med"/>
                  <a:tailEnd type="none" w="med" len="med"/>
                </a:ln>
              </p:spPr>
            </p:sp>
            <p:sp>
              <p:nvSpPr>
                <p:cNvPr id="13354" name="Line 43"/>
                <p:cNvSpPr/>
                <p:nvPr/>
              </p:nvSpPr>
              <p:spPr>
                <a:xfrm>
                  <a:off x="839" y="2432"/>
                  <a:ext cx="590" cy="0"/>
                </a:xfrm>
                <a:prstGeom prst="line">
                  <a:avLst/>
                </a:prstGeom>
                <a:ln w="19050" cap="flat" cmpd="sng">
                  <a:solidFill>
                    <a:schemeClr val="tx1"/>
                  </a:solidFill>
                  <a:prstDash val="solid"/>
                  <a:headEnd type="none" w="med" len="med"/>
                  <a:tailEnd type="triangle" w="med" len="med"/>
                </a:ln>
              </p:spPr>
            </p:sp>
          </p:grpSp>
        </p:grpSp>
        <p:grpSp>
          <p:nvGrpSpPr>
            <p:cNvPr id="13345" name="Group 44"/>
            <p:cNvGrpSpPr/>
            <p:nvPr/>
          </p:nvGrpSpPr>
          <p:grpSpPr>
            <a:xfrm>
              <a:off x="2925" y="1480"/>
              <a:ext cx="272" cy="272"/>
              <a:chOff x="4105" y="890"/>
              <a:chExt cx="272" cy="272"/>
            </a:xfrm>
          </p:grpSpPr>
          <p:sp>
            <p:nvSpPr>
              <p:cNvPr id="13349" name="Oval 45"/>
              <p:cNvSpPr/>
              <p:nvPr/>
            </p:nvSpPr>
            <p:spPr>
              <a:xfrm>
                <a:off x="4105" y="890"/>
                <a:ext cx="272" cy="272"/>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0" name="Text Box 46"/>
              <p:cNvSpPr txBox="1"/>
              <p:nvPr/>
            </p:nvSpPr>
            <p:spPr>
              <a:xfrm>
                <a:off x="4129" y="90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solidFill>
                      <a:schemeClr val="bg1"/>
                    </a:solidFill>
                  </a:rPr>
                  <a:t>2</a:t>
                </a:r>
              </a:p>
            </p:txBody>
          </p:sp>
        </p:grpSp>
        <p:grpSp>
          <p:nvGrpSpPr>
            <p:cNvPr id="13346" name="Group 47"/>
            <p:cNvGrpSpPr/>
            <p:nvPr/>
          </p:nvGrpSpPr>
          <p:grpSpPr>
            <a:xfrm>
              <a:off x="3742" y="1480"/>
              <a:ext cx="272" cy="272"/>
              <a:chOff x="4105" y="890"/>
              <a:chExt cx="272" cy="272"/>
            </a:xfrm>
          </p:grpSpPr>
          <p:sp>
            <p:nvSpPr>
              <p:cNvPr id="13347" name="Oval 48"/>
              <p:cNvSpPr/>
              <p:nvPr/>
            </p:nvSpPr>
            <p:spPr>
              <a:xfrm>
                <a:off x="4105" y="890"/>
                <a:ext cx="272" cy="272"/>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48" name="Text Box 49"/>
              <p:cNvSpPr txBox="1"/>
              <p:nvPr/>
            </p:nvSpPr>
            <p:spPr>
              <a:xfrm>
                <a:off x="4129" y="90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solidFill>
                      <a:schemeClr val="bg1"/>
                    </a:solidFill>
                  </a:rPr>
                  <a:t>1</a:t>
                </a:r>
              </a:p>
            </p:txBody>
          </p:sp>
        </p:grpSp>
      </p:grpSp>
      <p:grpSp>
        <p:nvGrpSpPr>
          <p:cNvPr id="11" name="Group 50"/>
          <p:cNvGrpSpPr/>
          <p:nvPr/>
        </p:nvGrpSpPr>
        <p:grpSpPr>
          <a:xfrm>
            <a:off x="3348038" y="4581525"/>
            <a:ext cx="5472112" cy="1944688"/>
            <a:chOff x="2109" y="2886"/>
            <a:chExt cx="3447" cy="1225"/>
          </a:xfrm>
        </p:grpSpPr>
        <p:grpSp>
          <p:nvGrpSpPr>
            <p:cNvPr id="13318" name="Group 51"/>
            <p:cNvGrpSpPr/>
            <p:nvPr/>
          </p:nvGrpSpPr>
          <p:grpSpPr>
            <a:xfrm>
              <a:off x="2109" y="3113"/>
              <a:ext cx="3447" cy="998"/>
              <a:chOff x="2109" y="3113"/>
              <a:chExt cx="3447" cy="998"/>
            </a:xfrm>
          </p:grpSpPr>
          <p:grpSp>
            <p:nvGrpSpPr>
              <p:cNvPr id="13322" name="Group 52"/>
              <p:cNvGrpSpPr/>
              <p:nvPr/>
            </p:nvGrpSpPr>
            <p:grpSpPr>
              <a:xfrm>
                <a:off x="2925" y="3113"/>
                <a:ext cx="2631" cy="998"/>
                <a:chOff x="2925" y="3113"/>
                <a:chExt cx="2631" cy="998"/>
              </a:xfrm>
            </p:grpSpPr>
            <p:sp>
              <p:nvSpPr>
                <p:cNvPr id="13326" name="Line 53"/>
                <p:cNvSpPr/>
                <p:nvPr/>
              </p:nvSpPr>
              <p:spPr>
                <a:xfrm>
                  <a:off x="2925" y="4064"/>
                  <a:ext cx="2631" cy="0"/>
                </a:xfrm>
                <a:prstGeom prst="line">
                  <a:avLst/>
                </a:prstGeom>
                <a:ln w="9525" cap="flat" cmpd="sng">
                  <a:solidFill>
                    <a:schemeClr val="tx1"/>
                  </a:solidFill>
                  <a:prstDash val="solid"/>
                  <a:headEnd type="none" w="med" len="med"/>
                  <a:tailEnd type="none" w="med" len="med"/>
                </a:ln>
              </p:spPr>
            </p:sp>
            <p:grpSp>
              <p:nvGrpSpPr>
                <p:cNvPr id="13327" name="Group 54"/>
                <p:cNvGrpSpPr/>
                <p:nvPr/>
              </p:nvGrpSpPr>
              <p:grpSpPr>
                <a:xfrm>
                  <a:off x="3923" y="3113"/>
                  <a:ext cx="812" cy="998"/>
                  <a:chOff x="3196" y="3113"/>
                  <a:chExt cx="812" cy="998"/>
                </a:xfrm>
              </p:grpSpPr>
              <p:sp>
                <p:nvSpPr>
                  <p:cNvPr id="13334" name="Rectangle 55"/>
                  <p:cNvSpPr/>
                  <p:nvPr/>
                </p:nvSpPr>
                <p:spPr>
                  <a:xfrm>
                    <a:off x="3428" y="3236"/>
                    <a:ext cx="116" cy="82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5" name="Rectangle 56"/>
                  <p:cNvSpPr/>
                  <p:nvPr/>
                </p:nvSpPr>
                <p:spPr>
                  <a:xfrm>
                    <a:off x="3196" y="3972"/>
                    <a:ext cx="581" cy="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6" name="Rectangle 57"/>
                  <p:cNvSpPr/>
                  <p:nvPr/>
                </p:nvSpPr>
                <p:spPr>
                  <a:xfrm>
                    <a:off x="3250" y="3880"/>
                    <a:ext cx="464" cy="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7" name="Rectangle 58"/>
                  <p:cNvSpPr/>
                  <p:nvPr/>
                </p:nvSpPr>
                <p:spPr>
                  <a:xfrm>
                    <a:off x="3297" y="3788"/>
                    <a:ext cx="348" cy="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8" name="Rectangle 59"/>
                  <p:cNvSpPr/>
                  <p:nvPr/>
                </p:nvSpPr>
                <p:spPr>
                  <a:xfrm>
                    <a:off x="3343" y="3696"/>
                    <a:ext cx="270" cy="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9" name="Text Box 60"/>
                  <p:cNvSpPr txBox="1"/>
                  <p:nvPr/>
                </p:nvSpPr>
                <p:spPr>
                  <a:xfrm>
                    <a:off x="3622" y="3574"/>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3340" name="Text Box 61"/>
                  <p:cNvSpPr txBox="1"/>
                  <p:nvPr/>
                </p:nvSpPr>
                <p:spPr>
                  <a:xfrm>
                    <a:off x="3699" y="3666"/>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3341" name="Text Box 62"/>
                  <p:cNvSpPr txBox="1"/>
                  <p:nvPr/>
                </p:nvSpPr>
                <p:spPr>
                  <a:xfrm>
                    <a:off x="3776" y="3758"/>
                    <a:ext cx="155"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3342" name="Text Box 63"/>
                  <p:cNvSpPr txBox="1"/>
                  <p:nvPr/>
                </p:nvSpPr>
                <p:spPr>
                  <a:xfrm>
                    <a:off x="3854" y="3880"/>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sp>
                <p:nvSpPr>
                  <p:cNvPr id="13343" name="Text Box 64"/>
                  <p:cNvSpPr txBox="1"/>
                  <p:nvPr/>
                </p:nvSpPr>
                <p:spPr>
                  <a:xfrm>
                    <a:off x="3583" y="3113"/>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grpSp>
            <p:grpSp>
              <p:nvGrpSpPr>
                <p:cNvPr id="13328" name="Group 65"/>
                <p:cNvGrpSpPr/>
                <p:nvPr/>
              </p:nvGrpSpPr>
              <p:grpSpPr>
                <a:xfrm>
                  <a:off x="3334" y="3113"/>
                  <a:ext cx="348" cy="951"/>
                  <a:chOff x="4241" y="3113"/>
                  <a:chExt cx="348" cy="951"/>
                </a:xfrm>
              </p:grpSpPr>
              <p:sp>
                <p:nvSpPr>
                  <p:cNvPr id="13332" name="Rectangle 66"/>
                  <p:cNvSpPr/>
                  <p:nvPr/>
                </p:nvSpPr>
                <p:spPr>
                  <a:xfrm>
                    <a:off x="4241" y="3236"/>
                    <a:ext cx="116" cy="82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3" name="Text Box 67"/>
                  <p:cNvSpPr txBox="1"/>
                  <p:nvPr/>
                </p:nvSpPr>
                <p:spPr>
                  <a:xfrm>
                    <a:off x="4396" y="3113"/>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grpSp>
            <p:grpSp>
              <p:nvGrpSpPr>
                <p:cNvPr id="13329" name="Group 68"/>
                <p:cNvGrpSpPr/>
                <p:nvPr/>
              </p:nvGrpSpPr>
              <p:grpSpPr>
                <a:xfrm>
                  <a:off x="5015" y="3113"/>
                  <a:ext cx="348" cy="951"/>
                  <a:chOff x="5015" y="3113"/>
                  <a:chExt cx="348" cy="951"/>
                </a:xfrm>
              </p:grpSpPr>
              <p:sp>
                <p:nvSpPr>
                  <p:cNvPr id="13330" name="Rectangle 69"/>
                  <p:cNvSpPr/>
                  <p:nvPr/>
                </p:nvSpPr>
                <p:spPr>
                  <a:xfrm>
                    <a:off x="5015" y="3236"/>
                    <a:ext cx="116" cy="82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1" name="Text Box 70"/>
                  <p:cNvSpPr txBox="1"/>
                  <p:nvPr/>
                </p:nvSpPr>
                <p:spPr>
                  <a:xfrm>
                    <a:off x="5170" y="3113"/>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grpSp>
          <p:grpSp>
            <p:nvGrpSpPr>
              <p:cNvPr id="13323" name="Group 71"/>
              <p:cNvGrpSpPr/>
              <p:nvPr/>
            </p:nvGrpSpPr>
            <p:grpSpPr>
              <a:xfrm>
                <a:off x="2109" y="3203"/>
                <a:ext cx="590" cy="499"/>
                <a:chOff x="839" y="1933"/>
                <a:chExt cx="590" cy="499"/>
              </a:xfrm>
            </p:grpSpPr>
            <p:sp>
              <p:nvSpPr>
                <p:cNvPr id="13324" name="Line 72"/>
                <p:cNvSpPr/>
                <p:nvPr/>
              </p:nvSpPr>
              <p:spPr>
                <a:xfrm>
                  <a:off x="839" y="1933"/>
                  <a:ext cx="0" cy="499"/>
                </a:xfrm>
                <a:prstGeom prst="line">
                  <a:avLst/>
                </a:prstGeom>
                <a:ln w="19050" cap="flat" cmpd="sng">
                  <a:solidFill>
                    <a:schemeClr val="tx1"/>
                  </a:solidFill>
                  <a:prstDash val="solid"/>
                  <a:headEnd type="none" w="med" len="med"/>
                  <a:tailEnd type="none" w="med" len="med"/>
                </a:ln>
              </p:spPr>
            </p:sp>
            <p:sp>
              <p:nvSpPr>
                <p:cNvPr id="13325" name="Line 73"/>
                <p:cNvSpPr/>
                <p:nvPr/>
              </p:nvSpPr>
              <p:spPr>
                <a:xfrm>
                  <a:off x="839" y="2432"/>
                  <a:ext cx="590" cy="0"/>
                </a:xfrm>
                <a:prstGeom prst="line">
                  <a:avLst/>
                </a:prstGeom>
                <a:ln w="19050" cap="flat" cmpd="sng">
                  <a:solidFill>
                    <a:schemeClr val="tx1"/>
                  </a:solidFill>
                  <a:prstDash val="solid"/>
                  <a:headEnd type="none" w="med" len="med"/>
                  <a:tailEnd type="triangle" w="med" len="med"/>
                </a:ln>
              </p:spPr>
            </p:sp>
          </p:grpSp>
        </p:grpSp>
        <p:grpSp>
          <p:nvGrpSpPr>
            <p:cNvPr id="13319" name="Group 74"/>
            <p:cNvGrpSpPr/>
            <p:nvPr/>
          </p:nvGrpSpPr>
          <p:grpSpPr>
            <a:xfrm>
              <a:off x="4150" y="2886"/>
              <a:ext cx="272" cy="272"/>
              <a:chOff x="4105" y="890"/>
              <a:chExt cx="272" cy="272"/>
            </a:xfrm>
          </p:grpSpPr>
          <p:sp>
            <p:nvSpPr>
              <p:cNvPr id="13320" name="Oval 75"/>
              <p:cNvSpPr/>
              <p:nvPr/>
            </p:nvSpPr>
            <p:spPr>
              <a:xfrm>
                <a:off x="4105" y="890"/>
                <a:ext cx="272" cy="272"/>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21" name="Text Box 76"/>
              <p:cNvSpPr txBox="1"/>
              <p:nvPr/>
            </p:nvSpPr>
            <p:spPr>
              <a:xfrm>
                <a:off x="4129" y="90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solidFill>
                      <a:schemeClr val="bg1"/>
                    </a:solidFill>
                  </a:rPr>
                  <a:t>3</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9762"/>
                                        </p:tgtEl>
                                        <p:attrNameLst>
                                          <p:attrName>style.visibility</p:attrName>
                                        </p:attrNameLst>
                                      </p:cBhvr>
                                      <p:to>
                                        <p:strVal val="visible"/>
                                      </p:to>
                                    </p:set>
                                    <p:animEffect transition="in" filter="blinds(horizontal)">
                                      <p:cBhvr>
                                        <p:cTn id="17" dur="500"/>
                                        <p:tgtEl>
                                          <p:spTgt spid="159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a:ln/>
        </p:spPr>
        <p:txBody>
          <a:bodyPr vert="horz" wrap="square" lIns="91440" tIns="45720" rIns="91440" bIns="45720" anchor="b" anchorCtr="0"/>
          <a:lstStyle/>
          <a:p>
            <a:pPr eaLnBrk="1" hangingPunct="1"/>
            <a:r>
              <a:rPr lang="zh-CN" altLang="en-US" dirty="0"/>
              <a:t>考虑当</a:t>
            </a:r>
            <a:r>
              <a:rPr lang="en-US" altLang="zh-CN" dirty="0"/>
              <a:t>n=8</a:t>
            </a:r>
            <a:r>
              <a:rPr lang="zh-CN" altLang="en-US" dirty="0"/>
              <a:t>时的情况</a:t>
            </a:r>
          </a:p>
        </p:txBody>
      </p:sp>
      <p:sp>
        <p:nvSpPr>
          <p:cNvPr id="114691" name="Text Box 4"/>
          <p:cNvSpPr txBox="1"/>
          <p:nvPr/>
        </p:nvSpPr>
        <p:spPr>
          <a:xfrm>
            <a:off x="2700338" y="2133600"/>
            <a:ext cx="431800" cy="3255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８</a:t>
            </a:r>
          </a:p>
        </p:txBody>
      </p:sp>
      <p:sp>
        <p:nvSpPr>
          <p:cNvPr id="130053" name="Text Box 5"/>
          <p:cNvSpPr txBox="1"/>
          <p:nvPr/>
        </p:nvSpPr>
        <p:spPr>
          <a:xfrm>
            <a:off x="3132138" y="2133600"/>
            <a:ext cx="431800" cy="3255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７</a:t>
            </a:r>
          </a:p>
        </p:txBody>
      </p:sp>
      <p:sp>
        <p:nvSpPr>
          <p:cNvPr id="130054" name="Line 6"/>
          <p:cNvSpPr/>
          <p:nvPr/>
        </p:nvSpPr>
        <p:spPr>
          <a:xfrm>
            <a:off x="2195513" y="3789363"/>
            <a:ext cx="720725" cy="0"/>
          </a:xfrm>
          <a:prstGeom prst="line">
            <a:avLst/>
          </a:prstGeom>
          <a:ln w="9525" cap="flat" cmpd="sng">
            <a:solidFill>
              <a:schemeClr val="tx1"/>
            </a:solidFill>
            <a:prstDash val="solid"/>
            <a:headEnd type="none" w="med" len="med"/>
            <a:tailEnd type="none" w="med" len="med"/>
          </a:ln>
        </p:spPr>
      </p:sp>
      <p:sp>
        <p:nvSpPr>
          <p:cNvPr id="130055" name="Line 7"/>
          <p:cNvSpPr/>
          <p:nvPr/>
        </p:nvSpPr>
        <p:spPr>
          <a:xfrm>
            <a:off x="2555875" y="2971800"/>
            <a:ext cx="360363" cy="0"/>
          </a:xfrm>
          <a:prstGeom prst="line">
            <a:avLst/>
          </a:prstGeom>
          <a:ln w="9525" cap="flat" cmpd="sng">
            <a:solidFill>
              <a:schemeClr val="tx1"/>
            </a:solidFill>
            <a:prstDash val="solid"/>
            <a:headEnd type="none" w="med" len="med"/>
            <a:tailEnd type="none" w="med" len="med"/>
          </a:ln>
        </p:spPr>
      </p:sp>
      <p:sp>
        <p:nvSpPr>
          <p:cNvPr id="130056" name="Line 8"/>
          <p:cNvSpPr/>
          <p:nvPr/>
        </p:nvSpPr>
        <p:spPr>
          <a:xfrm>
            <a:off x="2555875" y="4581525"/>
            <a:ext cx="360363" cy="0"/>
          </a:xfrm>
          <a:prstGeom prst="line">
            <a:avLst/>
          </a:prstGeom>
          <a:ln w="9525" cap="flat" cmpd="sng">
            <a:solidFill>
              <a:schemeClr val="tx1"/>
            </a:solidFill>
            <a:prstDash val="solid"/>
            <a:headEnd type="none" w="med" len="med"/>
            <a:tailEnd type="none" w="med" len="med"/>
          </a:ln>
        </p:spPr>
      </p:sp>
      <p:grpSp>
        <p:nvGrpSpPr>
          <p:cNvPr id="2" name="Group 15"/>
          <p:cNvGrpSpPr/>
          <p:nvPr/>
        </p:nvGrpSpPr>
        <p:grpSpPr>
          <a:xfrm>
            <a:off x="3636963" y="2133600"/>
            <a:ext cx="863600" cy="3255963"/>
            <a:chOff x="1792" y="1344"/>
            <a:chExt cx="544" cy="2051"/>
          </a:xfrm>
        </p:grpSpPr>
        <p:sp>
          <p:nvSpPr>
            <p:cNvPr id="114706" name="Text Box 9"/>
            <p:cNvSpPr txBox="1"/>
            <p:nvPr/>
          </p:nvSpPr>
          <p:spPr>
            <a:xfrm>
              <a:off x="1792"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６</a:t>
              </a:r>
            </a:p>
          </p:txBody>
        </p:sp>
        <p:sp>
          <p:nvSpPr>
            <p:cNvPr id="114707" name="Text Box 10"/>
            <p:cNvSpPr txBox="1"/>
            <p:nvPr/>
          </p:nvSpPr>
          <p:spPr>
            <a:xfrm>
              <a:off x="2064"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５</a:t>
              </a:r>
            </a:p>
          </p:txBody>
        </p:sp>
      </p:grpSp>
      <p:grpSp>
        <p:nvGrpSpPr>
          <p:cNvPr id="3" name="Group 16"/>
          <p:cNvGrpSpPr/>
          <p:nvPr/>
        </p:nvGrpSpPr>
        <p:grpSpPr>
          <a:xfrm>
            <a:off x="4500563" y="2133600"/>
            <a:ext cx="1800225" cy="3255963"/>
            <a:chOff x="2336" y="1344"/>
            <a:chExt cx="1134" cy="2051"/>
          </a:xfrm>
        </p:grpSpPr>
        <p:sp>
          <p:nvSpPr>
            <p:cNvPr id="114702" name="Text Box 11"/>
            <p:cNvSpPr txBox="1"/>
            <p:nvPr/>
          </p:nvSpPr>
          <p:spPr>
            <a:xfrm>
              <a:off x="2336"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４</a:t>
              </a:r>
            </a:p>
          </p:txBody>
        </p:sp>
        <p:sp>
          <p:nvSpPr>
            <p:cNvPr id="114703" name="Text Box 12"/>
            <p:cNvSpPr txBox="1"/>
            <p:nvPr/>
          </p:nvSpPr>
          <p:spPr>
            <a:xfrm>
              <a:off x="2608"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３</a:t>
              </a:r>
            </a:p>
          </p:txBody>
        </p:sp>
        <p:sp>
          <p:nvSpPr>
            <p:cNvPr id="114704" name="Text Box 13"/>
            <p:cNvSpPr txBox="1"/>
            <p:nvPr/>
          </p:nvSpPr>
          <p:spPr>
            <a:xfrm>
              <a:off x="2926"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２</a:t>
              </a:r>
            </a:p>
          </p:txBody>
        </p:sp>
        <p:sp>
          <p:nvSpPr>
            <p:cNvPr id="114705" name="Text Box 14"/>
            <p:cNvSpPr txBox="1"/>
            <p:nvPr/>
          </p:nvSpPr>
          <p:spPr>
            <a:xfrm>
              <a:off x="3198"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１</a:t>
              </a:r>
            </a:p>
          </p:txBody>
        </p:sp>
      </p:grpSp>
      <p:grpSp>
        <p:nvGrpSpPr>
          <p:cNvPr id="4" name="Group 20"/>
          <p:cNvGrpSpPr/>
          <p:nvPr/>
        </p:nvGrpSpPr>
        <p:grpSpPr>
          <a:xfrm>
            <a:off x="2700338" y="2060575"/>
            <a:ext cx="1798637" cy="1727200"/>
            <a:chOff x="1202" y="1298"/>
            <a:chExt cx="1133" cy="1088"/>
          </a:xfrm>
        </p:grpSpPr>
        <p:sp>
          <p:nvSpPr>
            <p:cNvPr id="114699" name="Rectangle 17"/>
            <p:cNvSpPr/>
            <p:nvPr/>
          </p:nvSpPr>
          <p:spPr>
            <a:xfrm>
              <a:off x="1202" y="1298"/>
              <a:ext cx="544" cy="544"/>
            </a:xfrm>
            <a:prstGeom prst="rect">
              <a:avLst/>
            </a:prstGeom>
            <a:noFill/>
            <a:ln w="9525" cap="flat" cmpd="sng">
              <a:solidFill>
                <a:srgbClr val="FF0000"/>
              </a:solidFill>
              <a:prstDash val="dash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14700" name="Rectangle 18"/>
            <p:cNvSpPr/>
            <p:nvPr/>
          </p:nvSpPr>
          <p:spPr>
            <a:xfrm>
              <a:off x="1791" y="1842"/>
              <a:ext cx="544" cy="544"/>
            </a:xfrm>
            <a:prstGeom prst="rect">
              <a:avLst/>
            </a:prstGeom>
            <a:noFill/>
            <a:ln w="9525" cap="flat" cmpd="sng">
              <a:solidFill>
                <a:srgbClr val="FF0000"/>
              </a:solidFill>
              <a:prstDash val="dash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14701" name="Line 19"/>
            <p:cNvSpPr/>
            <p:nvPr/>
          </p:nvSpPr>
          <p:spPr>
            <a:xfrm>
              <a:off x="1701" y="1797"/>
              <a:ext cx="136" cy="136"/>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0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0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00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115715" name="Rectangle 3"/>
          <p:cNvSpPr>
            <a:spLocks noGrp="1"/>
          </p:cNvSpPr>
          <p:nvPr>
            <p:ph idx="1"/>
          </p:nvPr>
        </p:nvSpPr>
        <p:spPr>
          <a:ln/>
        </p:spPr>
        <p:txBody>
          <a:bodyPr vert="horz" wrap="square" lIns="91440" tIns="45720" rIns="91440" bIns="45720" anchor="t" anchorCtr="0"/>
          <a:lstStyle/>
          <a:p>
            <a:pPr eaLnBrk="1" hangingPunct="1"/>
            <a:r>
              <a:rPr lang="zh-CN" altLang="en-US" dirty="0"/>
              <a:t>基本概念</a:t>
            </a:r>
          </a:p>
          <a:p>
            <a:pPr eaLnBrk="1" hangingPunct="1"/>
            <a:r>
              <a:rPr lang="zh-CN" altLang="en-US" dirty="0"/>
              <a:t>实例分析</a:t>
            </a:r>
          </a:p>
          <a:p>
            <a:pPr eaLnBrk="1" hangingPunct="1"/>
            <a:r>
              <a:rPr lang="zh-CN" altLang="en-US" b="1" dirty="0">
                <a:solidFill>
                  <a:srgbClr val="FF0000"/>
                </a:solidFill>
              </a:rPr>
              <a:t>本章小节</a:t>
            </a:r>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a:ln/>
        </p:spPr>
        <p:txBody>
          <a:bodyPr vert="horz" wrap="square" lIns="91440" tIns="45720" rIns="91440" bIns="45720" anchor="b" anchorCtr="0"/>
          <a:lstStyle/>
          <a:p>
            <a:pPr eaLnBrk="1" hangingPunct="1"/>
            <a:r>
              <a:rPr lang="zh-CN" altLang="en-US" dirty="0"/>
              <a:t>本章小结</a:t>
            </a:r>
          </a:p>
        </p:txBody>
      </p:sp>
      <p:sp>
        <p:nvSpPr>
          <p:cNvPr id="116739"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本章小结</a:t>
            </a:r>
          </a:p>
          <a:p>
            <a:pPr lvl="1" eaLnBrk="1" hangingPunct="1"/>
            <a:r>
              <a:rPr lang="zh-CN" altLang="en-US" dirty="0"/>
              <a:t>基本概念：递归和分治</a:t>
            </a:r>
          </a:p>
          <a:p>
            <a:pPr lvl="1" eaLnBrk="1" hangingPunct="1"/>
            <a:r>
              <a:rPr lang="zh-CN" altLang="en-US" dirty="0"/>
              <a:t>实例分析</a:t>
            </a:r>
          </a:p>
          <a:p>
            <a:pPr lvl="2" eaLnBrk="1" hangingPunct="1"/>
            <a:r>
              <a:rPr lang="zh-CN" altLang="en-US" sz="2600" b="1" dirty="0"/>
              <a:t>二分搜索技术、</a:t>
            </a:r>
            <a:r>
              <a:rPr lang="zh-CN" altLang="en-US" sz="2600" dirty="0"/>
              <a:t>大整数的乘法、</a:t>
            </a:r>
            <a:r>
              <a:rPr lang="en-US" altLang="zh-CN" sz="2600" dirty="0"/>
              <a:t>Strassen</a:t>
            </a:r>
            <a:r>
              <a:rPr lang="zh-CN" altLang="zh-CN" sz="2600" dirty="0"/>
              <a:t>矩阵乘法</a:t>
            </a:r>
            <a:r>
              <a:rPr lang="zh-CN" altLang="en-US" sz="2600" dirty="0"/>
              <a:t>、</a:t>
            </a:r>
            <a:r>
              <a:rPr lang="zh-CN" altLang="zh-CN" sz="2600" dirty="0"/>
              <a:t>棋盘覆盖</a:t>
            </a:r>
            <a:r>
              <a:rPr lang="zh-CN" altLang="en-US" sz="2600" dirty="0"/>
              <a:t>、</a:t>
            </a:r>
            <a:r>
              <a:rPr lang="zh-CN" altLang="zh-CN" sz="2600" dirty="0"/>
              <a:t>合并排序</a:t>
            </a:r>
            <a:r>
              <a:rPr lang="zh-CN" altLang="en-US" sz="2600" dirty="0"/>
              <a:t>、</a:t>
            </a:r>
            <a:r>
              <a:rPr lang="zh-CN" altLang="zh-CN" sz="2600" b="1" dirty="0"/>
              <a:t>快速排序</a:t>
            </a:r>
            <a:r>
              <a:rPr lang="zh-CN" altLang="en-US" sz="2600" b="1" dirty="0"/>
              <a:t>、</a:t>
            </a:r>
            <a:r>
              <a:rPr lang="zh-CN" altLang="zh-CN" sz="2600" b="1" dirty="0"/>
              <a:t>线性时间选择</a:t>
            </a:r>
            <a:r>
              <a:rPr lang="zh-CN" altLang="en-US" sz="2600" b="1" dirty="0"/>
              <a:t>、</a:t>
            </a:r>
            <a:r>
              <a:rPr lang="zh-CN" altLang="zh-CN" sz="2600" b="1" dirty="0"/>
              <a:t>最近点对问题</a:t>
            </a:r>
            <a:r>
              <a:rPr lang="zh-CN" altLang="en-US" sz="2600" dirty="0"/>
              <a:t>和</a:t>
            </a:r>
            <a:r>
              <a:rPr lang="zh-CN" altLang="zh-CN" sz="2600" dirty="0"/>
              <a:t>循环赛日程表</a:t>
            </a:r>
            <a:endParaRPr lang="zh-CN" altLang="en-US" sz="2600" dirty="0"/>
          </a:p>
          <a:p>
            <a:pPr lvl="1" eaLnBrk="1" hangingPunct="1"/>
            <a:r>
              <a:rPr lang="zh-CN" altLang="en-US" b="1" dirty="0">
                <a:solidFill>
                  <a:srgbClr val="FF0000"/>
                </a:solidFill>
              </a:rPr>
              <a:t>学习的目的：</a:t>
            </a:r>
            <a:r>
              <a:rPr lang="zh-CN" altLang="en-US" dirty="0"/>
              <a:t>掌握基于分治策略的算法设计思想</a:t>
            </a:r>
          </a:p>
          <a:p>
            <a:pPr lvl="2" eaLnBrk="1" hangingPunct="1"/>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a:ln/>
        </p:spPr>
        <p:txBody>
          <a:bodyPr vert="horz" wrap="square" lIns="91440" tIns="45720" rIns="91440" bIns="45720" anchor="b" anchorCtr="0"/>
          <a:lstStyle/>
          <a:p>
            <a:pPr eaLnBrk="1" hangingPunct="1"/>
            <a:r>
              <a:rPr lang="zh-CN" altLang="en-US" dirty="0"/>
              <a:t>本章作业</a:t>
            </a:r>
          </a:p>
        </p:txBody>
      </p:sp>
      <p:sp>
        <p:nvSpPr>
          <p:cNvPr id="117763" name="Rectangle 3"/>
          <p:cNvSpPr>
            <a:spLocks noGrp="1"/>
          </p:cNvSpPr>
          <p:nvPr>
            <p:ph idx="1"/>
          </p:nvPr>
        </p:nvSpPr>
        <p:spPr>
          <a:xfrm>
            <a:off x="457200" y="1719263"/>
            <a:ext cx="8401050" cy="2281237"/>
          </a:xfrm>
          <a:ln/>
        </p:spPr>
        <p:txBody>
          <a:bodyPr vert="horz" wrap="square" lIns="91440" tIns="45720" rIns="91440" bIns="45720" anchor="t" anchorCtr="0"/>
          <a:lstStyle/>
          <a:p>
            <a:pPr eaLnBrk="1" hangingPunct="1"/>
            <a:r>
              <a:rPr lang="zh-CN" altLang="en-US" b="1" dirty="0">
                <a:solidFill>
                  <a:srgbClr val="003399"/>
                </a:solidFill>
              </a:rPr>
              <a:t>课本第</a:t>
            </a:r>
            <a:r>
              <a:rPr lang="en-US" altLang="zh-CN" b="1" dirty="0">
                <a:solidFill>
                  <a:srgbClr val="003399"/>
                </a:solidFill>
              </a:rPr>
              <a:t>2</a:t>
            </a:r>
            <a:r>
              <a:rPr lang="zh-CN" altLang="en-US" b="1" dirty="0">
                <a:solidFill>
                  <a:srgbClr val="003399"/>
                </a:solidFill>
              </a:rPr>
              <a:t>章课后练习</a:t>
            </a:r>
          </a:p>
          <a:p>
            <a:pPr lvl="1"/>
            <a:r>
              <a:rPr lang="zh-CN" altLang="en-US" b="1" dirty="0">
                <a:solidFill>
                  <a:srgbClr val="000099"/>
                </a:solidFill>
              </a:rPr>
              <a:t>算法分析题</a:t>
            </a:r>
            <a:r>
              <a:rPr lang="en-US" altLang="zh-CN" b="1" dirty="0">
                <a:solidFill>
                  <a:srgbClr val="000099"/>
                </a:solidFill>
              </a:rPr>
              <a:t>2</a:t>
            </a:r>
            <a:r>
              <a:rPr lang="zh-CN" altLang="en-US" b="1" dirty="0">
                <a:solidFill>
                  <a:srgbClr val="000099"/>
                </a:solidFill>
              </a:rPr>
              <a:t>：</a:t>
            </a:r>
            <a:r>
              <a:rPr lang="en-US" altLang="zh-CN" b="1" dirty="0">
                <a:solidFill>
                  <a:srgbClr val="000099"/>
                </a:solidFill>
              </a:rPr>
              <a:t>2-3</a:t>
            </a:r>
            <a:r>
              <a:rPr lang="zh-CN" altLang="en-US" b="1" dirty="0">
                <a:solidFill>
                  <a:srgbClr val="000099"/>
                </a:solidFill>
              </a:rPr>
              <a:t>，</a:t>
            </a:r>
            <a:r>
              <a:rPr lang="en-US" altLang="zh-CN" b="1" dirty="0">
                <a:solidFill>
                  <a:srgbClr val="000099"/>
                </a:solidFill>
              </a:rPr>
              <a:t>2-4</a:t>
            </a:r>
            <a:r>
              <a:rPr lang="zh-CN" altLang="en-US" b="1" dirty="0">
                <a:solidFill>
                  <a:srgbClr val="000099"/>
                </a:solidFill>
              </a:rPr>
              <a:t>，</a:t>
            </a:r>
            <a:r>
              <a:rPr lang="en-US" altLang="zh-CN" b="1" dirty="0">
                <a:solidFill>
                  <a:srgbClr val="000099"/>
                </a:solidFill>
              </a:rPr>
              <a:t>2-5</a:t>
            </a:r>
            <a:r>
              <a:rPr lang="zh-CN" altLang="en-US" b="1" dirty="0">
                <a:solidFill>
                  <a:srgbClr val="000099"/>
                </a:solidFill>
              </a:rPr>
              <a:t>，</a:t>
            </a:r>
            <a:r>
              <a:rPr lang="en-US" altLang="zh-CN" b="1" dirty="0">
                <a:solidFill>
                  <a:srgbClr val="000099"/>
                </a:solidFill>
              </a:rPr>
              <a:t>2-8</a:t>
            </a:r>
            <a:r>
              <a:rPr lang="zh-CN" altLang="en-US" b="1" dirty="0">
                <a:solidFill>
                  <a:srgbClr val="000099"/>
                </a:solidFill>
              </a:rPr>
              <a:t>，</a:t>
            </a:r>
            <a:r>
              <a:rPr lang="en-US" altLang="zh-CN" b="1" dirty="0">
                <a:solidFill>
                  <a:srgbClr val="000099"/>
                </a:solidFill>
              </a:rPr>
              <a:t>2-9</a:t>
            </a:r>
          </a:p>
          <a:p>
            <a:pPr lvl="1"/>
            <a:r>
              <a:rPr lang="zh-CN" altLang="en-US" b="1" dirty="0">
                <a:solidFill>
                  <a:srgbClr val="000099"/>
                </a:solidFill>
              </a:rPr>
              <a:t>算法实现题</a:t>
            </a:r>
            <a:r>
              <a:rPr lang="en-US" altLang="zh-CN" b="1" dirty="0">
                <a:solidFill>
                  <a:srgbClr val="000099"/>
                </a:solidFill>
              </a:rPr>
              <a:t>2</a:t>
            </a:r>
            <a:r>
              <a:rPr lang="zh-CN" altLang="en-US" b="1" dirty="0">
                <a:solidFill>
                  <a:srgbClr val="000099"/>
                </a:solidFill>
              </a:rPr>
              <a:t>：</a:t>
            </a:r>
            <a:r>
              <a:rPr lang="en-US" altLang="zh-CN" b="1" dirty="0">
                <a:solidFill>
                  <a:srgbClr val="000099"/>
                </a:solidFill>
              </a:rPr>
              <a:t>2-1</a:t>
            </a:r>
            <a:r>
              <a:rPr lang="zh-CN" altLang="en-US" b="1" dirty="0">
                <a:solidFill>
                  <a:srgbClr val="000099"/>
                </a:solidFill>
              </a:rPr>
              <a:t>，</a:t>
            </a:r>
            <a:r>
              <a:rPr lang="en-US" altLang="zh-CN" b="1" dirty="0">
                <a:solidFill>
                  <a:srgbClr val="000099"/>
                </a:solidFill>
              </a:rPr>
              <a:t>2-7</a:t>
            </a:r>
          </a:p>
          <a:p>
            <a:pPr lvl="1"/>
            <a:endParaRPr lang="en-US" altLang="zh-CN" b="1" dirty="0">
              <a:solidFill>
                <a:srgbClr val="000099"/>
              </a:solidFill>
            </a:endParaRPr>
          </a:p>
          <a:p>
            <a:pPr lvl="1"/>
            <a:endParaRPr lang="en-US" altLang="zh-CN" b="1" dirty="0">
              <a:solidFill>
                <a:srgbClr val="000099"/>
              </a:solidFill>
            </a:endParaRPr>
          </a:p>
        </p:txBody>
      </p:sp>
      <p:graphicFrame>
        <p:nvGraphicFramePr>
          <p:cNvPr id="117764" name="Object 4"/>
          <p:cNvGraphicFramePr>
            <a:graphicFrameLocks noChangeAspect="1"/>
          </p:cNvGraphicFramePr>
          <p:nvPr>
            <p:extLst>
              <p:ext uri="{D42A27DB-BD31-4B8C-83A1-F6EECF244321}">
                <p14:modId xmlns:p14="http://schemas.microsoft.com/office/powerpoint/2010/main" val="217782854"/>
              </p:ext>
            </p:extLst>
          </p:nvPr>
        </p:nvGraphicFramePr>
        <p:xfrm>
          <a:off x="269875" y="3573463"/>
          <a:ext cx="8502650" cy="2998787"/>
        </p:xfrm>
        <a:graphic>
          <a:graphicData uri="http://schemas.openxmlformats.org/presentationml/2006/ole">
            <mc:AlternateContent xmlns:mc="http://schemas.openxmlformats.org/markup-compatibility/2006">
              <mc:Choice xmlns:v="urn:schemas-microsoft-com:vml" Requires="v">
                <p:oleObj r:id="rId2" imgW="4610100" imgH="1625600" progId="Equation.3">
                  <p:embed/>
                </p:oleObj>
              </mc:Choice>
              <mc:Fallback>
                <p:oleObj r:id="rId2" imgW="4610100" imgH="1625600" progId="Equation.3">
                  <p:embed/>
                  <p:pic>
                    <p:nvPicPr>
                      <p:cNvPr id="0" name="图片 3106"/>
                      <p:cNvPicPr/>
                      <p:nvPr/>
                    </p:nvPicPr>
                    <p:blipFill>
                      <a:blip r:embed="rId3"/>
                      <a:stretch>
                        <a:fillRect/>
                      </a:stretch>
                    </p:blipFill>
                    <p:spPr>
                      <a:xfrm>
                        <a:off x="269875" y="3573463"/>
                        <a:ext cx="8502650" cy="2998787"/>
                      </a:xfrm>
                      <a:prstGeom prst="rect">
                        <a:avLst/>
                      </a:prstGeom>
                      <a:noFill/>
                      <a:ln w="38100">
                        <a:noFill/>
                        <a:miter/>
                      </a:ln>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a:ln/>
        </p:spPr>
        <p:txBody>
          <a:bodyPr vert="horz" wrap="square" lIns="91440" tIns="45720" rIns="91440" bIns="45720" anchor="b" anchorCtr="0"/>
          <a:lstStyle/>
          <a:p>
            <a:pPr eaLnBrk="1" hangingPunct="1"/>
            <a:r>
              <a:rPr lang="zh-CN" altLang="en-US" dirty="0"/>
              <a:t>下一章内容</a:t>
            </a:r>
          </a:p>
        </p:txBody>
      </p:sp>
      <p:sp>
        <p:nvSpPr>
          <p:cNvPr id="11878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动态规划</a:t>
            </a:r>
          </a:p>
          <a:p>
            <a:pPr lvl="1" eaLnBrk="1" hangingPunct="1"/>
            <a:r>
              <a:rPr lang="zh-CN" altLang="en-US" dirty="0"/>
              <a:t>基本概念</a:t>
            </a:r>
          </a:p>
          <a:p>
            <a:pPr lvl="1" eaLnBrk="1" hangingPunct="1"/>
            <a:r>
              <a:rPr lang="zh-CN" altLang="en-US" dirty="0"/>
              <a:t>实例分析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ln/>
        </p:spPr>
        <p:txBody>
          <a:bodyPr vert="horz" wrap="square" lIns="91440" tIns="45720" rIns="91440" bIns="45720" anchor="b" anchorCtr="0"/>
          <a:lstStyle/>
          <a:p>
            <a:pPr eaLnBrk="1" hangingPunct="1"/>
            <a:r>
              <a:rPr lang="en-US" altLang="zh-CN" sz="3500" dirty="0"/>
              <a:t>Hanoi</a:t>
            </a:r>
            <a:r>
              <a:rPr lang="zh-CN" altLang="en-US" sz="3500" dirty="0"/>
              <a:t>塔问题的递归算法</a:t>
            </a:r>
            <a:endParaRPr lang="en-US" altLang="zh-CN" sz="3500" dirty="0"/>
          </a:p>
        </p:txBody>
      </p:sp>
      <p:sp>
        <p:nvSpPr>
          <p:cNvPr id="14339" name="Text Box 4"/>
          <p:cNvSpPr txBox="1"/>
          <p:nvPr/>
        </p:nvSpPr>
        <p:spPr>
          <a:xfrm>
            <a:off x="468313" y="1628775"/>
            <a:ext cx="7920037" cy="4054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dirty="0"/>
              <a:t>Public static void hanoi(int n, int a,int b,int c)</a:t>
            </a:r>
          </a:p>
          <a:p>
            <a:pPr marL="0" lvl="0" indent="0" eaLnBrk="1" hangingPunct="1">
              <a:spcBef>
                <a:spcPct val="50000"/>
              </a:spcBef>
              <a:buClrTx/>
              <a:buSzTx/>
              <a:buFontTx/>
              <a:buNone/>
            </a:pPr>
            <a:r>
              <a:rPr lang="en-US" altLang="zh-CN" sz="2000" dirty="0"/>
              <a:t>{</a:t>
            </a:r>
          </a:p>
          <a:p>
            <a:pPr marL="0" lvl="0" indent="0" eaLnBrk="1" hangingPunct="1">
              <a:spcBef>
                <a:spcPct val="50000"/>
              </a:spcBef>
              <a:buClrTx/>
              <a:buSzTx/>
              <a:buFontTx/>
              <a:buNone/>
            </a:pPr>
            <a:r>
              <a:rPr lang="en-US" altLang="zh-CN" sz="2000" dirty="0"/>
              <a:t>      if(n&gt;0) </a:t>
            </a:r>
          </a:p>
          <a:p>
            <a:pPr marL="0" lvl="0" indent="0" eaLnBrk="1" hangingPunct="1">
              <a:spcBef>
                <a:spcPct val="50000"/>
              </a:spcBef>
              <a:buClrTx/>
              <a:buSzTx/>
              <a:buFontTx/>
              <a:buNone/>
            </a:pPr>
            <a:r>
              <a:rPr lang="en-US" altLang="zh-CN" sz="2000" dirty="0"/>
              <a:t>      {</a:t>
            </a:r>
          </a:p>
          <a:p>
            <a:pPr marL="0" lvl="0" indent="0" eaLnBrk="1" hangingPunct="1">
              <a:spcBef>
                <a:spcPct val="50000"/>
              </a:spcBef>
              <a:buClrTx/>
              <a:buSzTx/>
              <a:buFontTx/>
              <a:buNone/>
            </a:pPr>
            <a:r>
              <a:rPr lang="en-US" altLang="zh-CN" sz="2000" dirty="0"/>
              <a:t> 	hanoi(n-1,a,c,b);</a:t>
            </a:r>
            <a:r>
              <a:rPr lang="zh-CN" altLang="en-US" sz="2000" dirty="0"/>
              <a:t>　</a:t>
            </a:r>
            <a:endParaRPr lang="en-US" altLang="zh-CN" sz="1600" dirty="0"/>
          </a:p>
          <a:p>
            <a:pPr marL="0" lvl="0" indent="0" eaLnBrk="1" hangingPunct="1">
              <a:spcBef>
                <a:spcPct val="50000"/>
              </a:spcBef>
              <a:buClrTx/>
              <a:buSzTx/>
              <a:buFontTx/>
              <a:buNone/>
            </a:pPr>
            <a:r>
              <a:rPr lang="en-US" altLang="zh-CN" sz="2000" dirty="0"/>
              <a:t> 	move(a,b);</a:t>
            </a:r>
          </a:p>
          <a:p>
            <a:pPr marL="0" lvl="0" indent="0" eaLnBrk="1" hangingPunct="1">
              <a:spcBef>
                <a:spcPct val="50000"/>
              </a:spcBef>
              <a:buClrTx/>
              <a:buSzTx/>
              <a:buFontTx/>
              <a:buNone/>
            </a:pPr>
            <a:r>
              <a:rPr lang="en-US" altLang="zh-CN" sz="2000" dirty="0"/>
              <a:t>	hanoi(n-1,c,b,a);</a:t>
            </a:r>
          </a:p>
          <a:p>
            <a:pPr marL="0" lvl="0" indent="0" eaLnBrk="1" hangingPunct="1">
              <a:spcBef>
                <a:spcPct val="50000"/>
              </a:spcBef>
              <a:buClrTx/>
              <a:buSzTx/>
              <a:buFontTx/>
              <a:buNone/>
            </a:pPr>
            <a:r>
              <a:rPr lang="en-US" altLang="zh-CN" sz="2000" dirty="0"/>
              <a:t>       }</a:t>
            </a:r>
          </a:p>
          <a:p>
            <a:pPr marL="0" lvl="0" indent="0" eaLnBrk="1" hangingPunct="1">
              <a:spcBef>
                <a:spcPct val="50000"/>
              </a:spcBef>
              <a:buClrTx/>
              <a:buSzTx/>
              <a:buFontTx/>
              <a:buNone/>
            </a:pPr>
            <a:r>
              <a:rPr lang="en-US" altLang="zh-CN" sz="2000" dirty="0"/>
              <a:t>}</a:t>
            </a:r>
          </a:p>
        </p:txBody>
      </p:sp>
      <p:grpSp>
        <p:nvGrpSpPr>
          <p:cNvPr id="2" name="Group 10"/>
          <p:cNvGrpSpPr/>
          <p:nvPr/>
        </p:nvGrpSpPr>
        <p:grpSpPr>
          <a:xfrm>
            <a:off x="4356100" y="2276475"/>
            <a:ext cx="3887788" cy="1296988"/>
            <a:chOff x="2744" y="1434"/>
            <a:chExt cx="2449" cy="817"/>
          </a:xfrm>
        </p:grpSpPr>
        <p:sp>
          <p:nvSpPr>
            <p:cNvPr id="14344" name="Text Box 5"/>
            <p:cNvSpPr txBox="1"/>
            <p:nvPr/>
          </p:nvSpPr>
          <p:spPr>
            <a:xfrm>
              <a:off x="2789" y="1480"/>
              <a:ext cx="2359" cy="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表示以塔座</a:t>
              </a:r>
              <a:r>
                <a:rPr lang="en-US" altLang="zh-CN" sz="1800" dirty="0"/>
                <a:t>b</a:t>
              </a:r>
              <a:r>
                <a:rPr lang="zh-CN" altLang="en-US" sz="1800" dirty="0"/>
                <a:t>为辅助塔座，将塔座ａ上自下而上，由大到小叠在一起的ｎ个圆盘按规则移至塔座ｃ上并按同样顺序叠放。</a:t>
              </a:r>
            </a:p>
          </p:txBody>
        </p:sp>
        <p:sp>
          <p:nvSpPr>
            <p:cNvPr id="14345" name="AutoShape 6"/>
            <p:cNvSpPr/>
            <p:nvPr/>
          </p:nvSpPr>
          <p:spPr>
            <a:xfrm>
              <a:off x="2744" y="1434"/>
              <a:ext cx="2449" cy="817"/>
            </a:xfrm>
            <a:prstGeom prst="wedgeRoundRectCallout">
              <a:avLst>
                <a:gd name="adj1" fmla="val -76051"/>
                <a:gd name="adj2" fmla="val 57468"/>
                <a:gd name="adj3" fmla="val 16667"/>
              </a:avLst>
            </a:prstGeom>
            <a:noFill/>
            <a:ln w="6350" cap="flat" cmpd="sng">
              <a:solidFill>
                <a:srgbClr val="FF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grpSp>
      <p:grpSp>
        <p:nvGrpSpPr>
          <p:cNvPr id="3" name="Group 12"/>
          <p:cNvGrpSpPr/>
          <p:nvPr/>
        </p:nvGrpSpPr>
        <p:grpSpPr>
          <a:xfrm>
            <a:off x="4067175" y="4005263"/>
            <a:ext cx="2449513" cy="647700"/>
            <a:chOff x="2562" y="2523"/>
            <a:chExt cx="1543" cy="408"/>
          </a:xfrm>
        </p:grpSpPr>
        <p:sp>
          <p:nvSpPr>
            <p:cNvPr id="14342" name="AutoShape 8"/>
            <p:cNvSpPr/>
            <p:nvPr/>
          </p:nvSpPr>
          <p:spPr>
            <a:xfrm>
              <a:off x="2562" y="2523"/>
              <a:ext cx="1543" cy="408"/>
            </a:xfrm>
            <a:prstGeom prst="wedgeRoundRectCallout">
              <a:avLst>
                <a:gd name="adj1" fmla="val -103403"/>
                <a:gd name="adj2" fmla="val -28431"/>
                <a:gd name="adj3" fmla="val 16667"/>
              </a:avLst>
            </a:prstGeom>
            <a:noFill/>
            <a:ln w="6350" cap="flat" cmpd="sng">
              <a:solidFill>
                <a:srgbClr val="FF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14343" name="Text Box 11"/>
            <p:cNvSpPr txBox="1"/>
            <p:nvPr/>
          </p:nvSpPr>
          <p:spPr>
            <a:xfrm>
              <a:off x="2562" y="2523"/>
              <a:ext cx="1543"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将塔座</a:t>
              </a:r>
              <a:r>
                <a:rPr lang="en-US" altLang="zh-CN" sz="1800" dirty="0"/>
                <a:t>a</a:t>
              </a:r>
              <a:r>
                <a:rPr lang="zh-CN" altLang="en-US" sz="1800" dirty="0"/>
                <a:t>上的圆盘移动到塔座</a:t>
              </a:r>
              <a:r>
                <a:rPr lang="en-US" altLang="zh-CN" sz="1800" dirty="0"/>
                <a:t>b</a:t>
              </a:r>
              <a:r>
                <a:rPr lang="zh-CN" altLang="en-US" sz="1800" dirty="0"/>
                <a:t>上去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ln/>
        </p:spPr>
        <p:txBody>
          <a:bodyPr vert="horz" wrap="square" lIns="91440" tIns="45720" rIns="91440" bIns="45720" anchor="b" anchorCtr="0"/>
          <a:lstStyle/>
          <a:p>
            <a:pPr eaLnBrk="1" hangingPunct="1"/>
            <a:r>
              <a:rPr lang="en-US" altLang="zh-CN" sz="3500" dirty="0"/>
              <a:t>Hanoi</a:t>
            </a:r>
            <a:r>
              <a:rPr lang="zh-CN" altLang="en-US" sz="3500" dirty="0"/>
              <a:t>塔问题的复杂性分析</a:t>
            </a:r>
          </a:p>
        </p:txBody>
      </p:sp>
      <p:sp>
        <p:nvSpPr>
          <p:cNvPr id="15363" name="Rectangle 3"/>
          <p:cNvSpPr>
            <a:spLocks noGrp="1"/>
          </p:cNvSpPr>
          <p:nvPr>
            <p:ph idx="1"/>
          </p:nvPr>
        </p:nvSpPr>
        <p:spPr>
          <a:xfrm>
            <a:off x="457200" y="1719263"/>
            <a:ext cx="4186238" cy="4411662"/>
          </a:xfrm>
          <a:ln/>
        </p:spPr>
        <p:txBody>
          <a:bodyPr vert="horz" wrap="square" lIns="91440" tIns="45720" rIns="91440" bIns="45720" anchor="t" anchorCtr="0"/>
          <a:lstStyle/>
          <a:p>
            <a:pPr eaLnBrk="1" hangingPunct="1"/>
            <a:r>
              <a:rPr lang="zh-CN" altLang="en-US" sz="2600" dirty="0"/>
              <a:t>ｎ</a:t>
            </a:r>
            <a:r>
              <a:rPr lang="en-US" altLang="zh-CN" sz="2600" dirty="0"/>
              <a:t>=1</a:t>
            </a:r>
          </a:p>
          <a:p>
            <a:pPr lvl="1" eaLnBrk="1" hangingPunct="1"/>
            <a:r>
              <a:rPr lang="zh-CN" altLang="en-US" sz="2200" dirty="0"/>
              <a:t>移动次数Ｔ（１）＝１</a:t>
            </a:r>
          </a:p>
          <a:p>
            <a:pPr eaLnBrk="1" hangingPunct="1"/>
            <a:r>
              <a:rPr lang="zh-CN" altLang="en-US" sz="2600" dirty="0"/>
              <a:t>ｎ＝２</a:t>
            </a:r>
          </a:p>
          <a:p>
            <a:pPr lvl="1" eaLnBrk="1" hangingPunct="1"/>
            <a:r>
              <a:rPr lang="zh-CN" altLang="en-US" sz="2200" dirty="0"/>
              <a:t>移动次数Ｔ（２）＝３</a:t>
            </a:r>
          </a:p>
          <a:p>
            <a:pPr eaLnBrk="1" hangingPunct="1"/>
            <a:r>
              <a:rPr lang="zh-CN" altLang="en-US" sz="2600" dirty="0"/>
              <a:t>ｎ＝３</a:t>
            </a:r>
          </a:p>
          <a:p>
            <a:pPr lvl="1" eaLnBrk="1" hangingPunct="1"/>
            <a:r>
              <a:rPr lang="zh-CN" altLang="en-US" sz="2200" dirty="0"/>
              <a:t>移动次数Ｔ（３）＝７</a:t>
            </a:r>
          </a:p>
          <a:p>
            <a:pPr eaLnBrk="1" hangingPunct="1"/>
            <a:r>
              <a:rPr lang="zh-CN" altLang="en-US" sz="2600" dirty="0"/>
              <a:t>ｎ＝４</a:t>
            </a:r>
          </a:p>
          <a:p>
            <a:pPr lvl="1" eaLnBrk="1" hangingPunct="1"/>
            <a:r>
              <a:rPr lang="zh-CN" altLang="en-US" sz="2200" dirty="0"/>
              <a:t>移动次数Ｔ（４）＝１５</a:t>
            </a:r>
          </a:p>
          <a:p>
            <a:pPr eaLnBrk="1" hangingPunct="1"/>
            <a:r>
              <a:rPr lang="zh-CN" altLang="en-US" sz="2600" b="1" dirty="0">
                <a:solidFill>
                  <a:srgbClr val="FF0000"/>
                </a:solidFill>
              </a:rPr>
              <a:t>当ｎ＝Ｎ时</a:t>
            </a:r>
          </a:p>
          <a:p>
            <a:pPr lvl="1" eaLnBrk="1" hangingPunct="1"/>
            <a:r>
              <a:rPr lang="zh-CN" altLang="en-US" sz="2200" b="1" dirty="0">
                <a:solidFill>
                  <a:srgbClr val="FF0000"/>
                </a:solidFill>
              </a:rPr>
              <a:t>移动次数Ｔ（Ｎ）＝？</a:t>
            </a:r>
          </a:p>
        </p:txBody>
      </p:sp>
      <p:grpSp>
        <p:nvGrpSpPr>
          <p:cNvPr id="2" name="Group 10"/>
          <p:cNvGrpSpPr/>
          <p:nvPr/>
        </p:nvGrpSpPr>
        <p:grpSpPr>
          <a:xfrm>
            <a:off x="4716463" y="2205038"/>
            <a:ext cx="2232025" cy="3913187"/>
            <a:chOff x="2971" y="1389"/>
            <a:chExt cx="1406" cy="2465"/>
          </a:xfrm>
        </p:grpSpPr>
        <p:sp>
          <p:nvSpPr>
            <p:cNvPr id="15366" name="Text Box 4"/>
            <p:cNvSpPr txBox="1"/>
            <p:nvPr/>
          </p:nvSpPr>
          <p:spPr>
            <a:xfrm>
              <a:off x="3016" y="1389"/>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＝２</a:t>
              </a:r>
              <a:r>
                <a:rPr lang="zh-CN" altLang="en-US" sz="2400" b="1" baseline="30000" dirty="0">
                  <a:solidFill>
                    <a:srgbClr val="003399"/>
                  </a:solidFill>
                </a:rPr>
                <a:t>１</a:t>
              </a:r>
              <a:r>
                <a:rPr lang="zh-CN" altLang="en-US" sz="2000" b="1" dirty="0">
                  <a:solidFill>
                    <a:srgbClr val="003399"/>
                  </a:solidFill>
                </a:rPr>
                <a:t>－１</a:t>
              </a:r>
            </a:p>
          </p:txBody>
        </p:sp>
        <p:sp>
          <p:nvSpPr>
            <p:cNvPr id="15367" name="Text Box 6"/>
            <p:cNvSpPr txBox="1"/>
            <p:nvPr/>
          </p:nvSpPr>
          <p:spPr>
            <a:xfrm>
              <a:off x="2971" y="1979"/>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＝２</a:t>
              </a:r>
              <a:r>
                <a:rPr lang="zh-CN" altLang="en-US" sz="2400" b="1" baseline="30000" dirty="0">
                  <a:solidFill>
                    <a:srgbClr val="003399"/>
                  </a:solidFill>
                </a:rPr>
                <a:t>２</a:t>
              </a:r>
              <a:r>
                <a:rPr lang="zh-CN" altLang="en-US" sz="2400" b="1" dirty="0">
                  <a:solidFill>
                    <a:srgbClr val="003399"/>
                  </a:solidFill>
                </a:rPr>
                <a:t>－１</a:t>
              </a:r>
            </a:p>
          </p:txBody>
        </p:sp>
        <p:sp>
          <p:nvSpPr>
            <p:cNvPr id="15368" name="Text Box 7"/>
            <p:cNvSpPr txBox="1"/>
            <p:nvPr/>
          </p:nvSpPr>
          <p:spPr>
            <a:xfrm>
              <a:off x="2971" y="2478"/>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＝２</a:t>
              </a:r>
              <a:r>
                <a:rPr lang="zh-CN" altLang="en-US" sz="2400" b="1" baseline="30000" dirty="0">
                  <a:solidFill>
                    <a:srgbClr val="003399"/>
                  </a:solidFill>
                </a:rPr>
                <a:t>３</a:t>
              </a:r>
              <a:r>
                <a:rPr lang="zh-CN" altLang="en-US" sz="2000" b="1" dirty="0">
                  <a:solidFill>
                    <a:srgbClr val="003399"/>
                  </a:solidFill>
                </a:rPr>
                <a:t>－１</a:t>
              </a:r>
            </a:p>
          </p:txBody>
        </p:sp>
        <p:sp>
          <p:nvSpPr>
            <p:cNvPr id="15369" name="Text Box 8"/>
            <p:cNvSpPr txBox="1"/>
            <p:nvPr/>
          </p:nvSpPr>
          <p:spPr>
            <a:xfrm>
              <a:off x="2971" y="3067"/>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＝２</a:t>
              </a:r>
              <a:r>
                <a:rPr lang="zh-CN" altLang="en-US" sz="2400" b="1" baseline="30000" dirty="0">
                  <a:solidFill>
                    <a:srgbClr val="003399"/>
                  </a:solidFill>
                </a:rPr>
                <a:t>４</a:t>
              </a:r>
              <a:r>
                <a:rPr lang="zh-CN" altLang="en-US" sz="2000" b="1" dirty="0">
                  <a:solidFill>
                    <a:srgbClr val="003399"/>
                  </a:solidFill>
                </a:rPr>
                <a:t>－１</a:t>
              </a:r>
            </a:p>
          </p:txBody>
        </p:sp>
        <p:sp>
          <p:nvSpPr>
            <p:cNvPr id="15370" name="Text Box 9"/>
            <p:cNvSpPr txBox="1"/>
            <p:nvPr/>
          </p:nvSpPr>
          <p:spPr>
            <a:xfrm>
              <a:off x="2971" y="3566"/>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FF0000"/>
                  </a:solidFill>
                </a:rPr>
                <a:t>＝２</a:t>
              </a:r>
              <a:r>
                <a:rPr lang="zh-CN" altLang="en-US" sz="2400" b="1" baseline="30000" dirty="0">
                  <a:solidFill>
                    <a:srgbClr val="FF0000"/>
                  </a:solidFill>
                </a:rPr>
                <a:t>Ｎ</a:t>
              </a:r>
              <a:r>
                <a:rPr lang="zh-CN" altLang="en-US" sz="2000" b="1" dirty="0">
                  <a:solidFill>
                    <a:srgbClr val="FF0000"/>
                  </a:solidFill>
                </a:rPr>
                <a:t>－１</a:t>
              </a:r>
            </a:p>
          </p:txBody>
        </p:sp>
      </p:grpSp>
      <p:sp>
        <p:nvSpPr>
          <p:cNvPr id="59403" name="AutoShape 11"/>
          <p:cNvSpPr/>
          <p:nvPr/>
        </p:nvSpPr>
        <p:spPr>
          <a:xfrm>
            <a:off x="6516688" y="4941888"/>
            <a:ext cx="2232025" cy="792162"/>
          </a:xfrm>
          <a:prstGeom prst="wedgeRectCallout">
            <a:avLst>
              <a:gd name="adj1" fmla="val -43750"/>
              <a:gd name="adj2" fmla="val 70000"/>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400" b="1" dirty="0">
                <a:solidFill>
                  <a:srgbClr val="003399"/>
                </a:solidFill>
              </a:rPr>
              <a:t>NP</a:t>
            </a:r>
            <a:r>
              <a:rPr lang="zh-CN" altLang="en-US" sz="2400" b="1" dirty="0">
                <a:solidFill>
                  <a:srgbClr val="003399"/>
                </a:solidFill>
              </a:rPr>
              <a:t>类问题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9403"/>
                                        </p:tgtEl>
                                        <p:attrNameLst>
                                          <p:attrName>style.visibility</p:attrName>
                                        </p:attrNameLst>
                                      </p:cBhvr>
                                      <p:to>
                                        <p:strVal val="visible"/>
                                      </p:to>
                                    </p:set>
                                    <p:animEffect transition="in" filter="checkerboard(across)">
                                      <p:cBhvr>
                                        <p:cTn id="12" dur="500"/>
                                        <p:tgtEl>
                                          <p:spTgt spid="59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p:nvPr/>
        </p:nvSpPr>
        <p:spPr>
          <a:xfrm>
            <a:off x="1547813" y="1484313"/>
            <a:ext cx="6500812" cy="3949700"/>
          </a:xfrm>
          <a:prstGeom prst="rect">
            <a:avLst/>
          </a:prstGeom>
          <a:solidFill>
            <a:schemeClr val="tx1"/>
          </a:solidFill>
          <a:ln w="9525">
            <a:noFill/>
          </a:ln>
          <a:effectLst>
            <a:outerShdw dist="107763" dir="26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endParaRPr lang="zh-CN" altLang="en-US" sz="5000" b="1" dirty="0">
              <a:solidFill>
                <a:schemeClr val="bg1"/>
              </a:solidFill>
              <a:latin typeface="Times New Roman" panose="02020603050405020304" pitchFamily="18" charset="0"/>
              <a:ea typeface="幼圆" pitchFamily="49" charset="-122"/>
            </a:endParaRPr>
          </a:p>
          <a:p>
            <a:pPr marL="0" lvl="0" indent="0" algn="ctr" eaLnBrk="1" hangingPunct="1">
              <a:spcBef>
                <a:spcPct val="50000"/>
              </a:spcBef>
              <a:buClrTx/>
              <a:buSzTx/>
              <a:buFontTx/>
              <a:buNone/>
            </a:pPr>
            <a:r>
              <a:rPr lang="zh-CN" altLang="en-US" sz="5000" b="1" dirty="0">
                <a:solidFill>
                  <a:schemeClr val="bg1"/>
                </a:solidFill>
                <a:latin typeface="Times New Roman" panose="02020603050405020304" pitchFamily="18" charset="0"/>
                <a:ea typeface="幼圆" pitchFamily="49" charset="-122"/>
              </a:rPr>
              <a:t>关于问题可计算性的讨论</a:t>
            </a:r>
          </a:p>
          <a:p>
            <a:pPr marL="0" lvl="0" indent="0" algn="ctr" eaLnBrk="1" hangingPunct="1">
              <a:spcBef>
                <a:spcPct val="50000"/>
              </a:spcBef>
              <a:buClrTx/>
              <a:buSzTx/>
              <a:buFontTx/>
              <a:buNone/>
            </a:pPr>
            <a:endParaRPr lang="zh-CN" altLang="en-US" sz="2600" dirty="0">
              <a:latin typeface="Times New Roman" panose="02020603050405020304" pitchFamily="18" charset="0"/>
            </a:endParaRPr>
          </a:p>
          <a:p>
            <a:pPr marL="0" lvl="0" indent="0" algn="ctr" eaLnBrk="1" hangingPunct="1">
              <a:spcBef>
                <a:spcPct val="50000"/>
              </a:spcBef>
              <a:buClrTx/>
              <a:buSzTx/>
              <a:buFontTx/>
              <a:buNone/>
            </a:pPr>
            <a:endParaRPr lang="zh-CN" altLang="en-US" sz="2600"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算法复杂性同与运算能力的关系</a:t>
            </a:r>
          </a:p>
        </p:txBody>
      </p:sp>
      <p:graphicFrame>
        <p:nvGraphicFramePr>
          <p:cNvPr id="181251" name="Group 3"/>
          <p:cNvGraphicFramePr>
            <a:graphicFrameLocks noGrp="1"/>
          </p:cNvGraphicFramePr>
          <p:nvPr>
            <p:ph idx="1"/>
          </p:nvPr>
        </p:nvGraphicFramePr>
        <p:xfrm>
          <a:off x="539750" y="2997200"/>
          <a:ext cx="8229600" cy="3217865"/>
        </p:xfrm>
        <a:graphic>
          <a:graphicData uri="http://schemas.openxmlformats.org/drawingml/2006/table">
            <a:tbl>
              <a:tblPr/>
              <a:tblGrid>
                <a:gridCol w="1450975">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8788">
                  <a:extLst>
                    <a:ext uri="{9D8B030D-6E8A-4147-A177-3AD203B41FA5}">
                      <a16:colId xmlns:a16="http://schemas.microsoft.com/office/drawing/2014/main" val="20002"/>
                    </a:ext>
                  </a:extLst>
                </a:gridCol>
                <a:gridCol w="3322637">
                  <a:extLst>
                    <a:ext uri="{9D8B030D-6E8A-4147-A177-3AD203B41FA5}">
                      <a16:colId xmlns:a16="http://schemas.microsoft.com/office/drawing/2014/main" val="20003"/>
                    </a:ext>
                  </a:extLst>
                </a:gridCol>
              </a:tblGrid>
              <a:tr h="557213">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算法复杂性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C1</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可解规模</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C2</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可解规模</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N1</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与</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的关系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logn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N21=N11</a:t>
                      </a:r>
                      <a:r>
                        <a:rPr kumimoji="0" lang="en-US"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1000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N22=1000*N12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913">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nlogn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N23</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≈1000*N13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a:t>
                      </a:r>
                      <a:r>
                        <a:rPr kumimoji="0" lang="en-US"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3000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N24=31.62*N14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500">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r>
                        <a:rPr kumimoji="0" lang="en-US"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n</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N25=9.963+N15</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2913">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N26 </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≈N16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453" name="Text Box 45"/>
          <p:cNvSpPr txBox="1"/>
          <p:nvPr/>
        </p:nvSpPr>
        <p:spPr>
          <a:xfrm>
            <a:off x="468313" y="1628775"/>
            <a:ext cx="8207375" cy="10541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假定一个问题有六种不同的算法，算法复杂度分别是（</a:t>
            </a:r>
            <a:r>
              <a:rPr lang="en-US" altLang="zh-CN" sz="1800" dirty="0"/>
              <a:t>logn, n, nlogn, n</a:t>
            </a:r>
            <a:r>
              <a:rPr lang="en-US" altLang="zh-CN" sz="1800" baseline="30000" dirty="0"/>
              <a:t>2</a:t>
            </a:r>
            <a:r>
              <a:rPr lang="en-US" altLang="zh-CN" sz="1800" dirty="0"/>
              <a:t>, 2</a:t>
            </a:r>
            <a:r>
              <a:rPr lang="en-US" altLang="zh-CN" sz="1800" baseline="30000" dirty="0"/>
              <a:t>n</a:t>
            </a:r>
            <a:r>
              <a:rPr lang="en-US" altLang="zh-CN" sz="1800" dirty="0"/>
              <a:t>, n!)</a:t>
            </a:r>
            <a:endParaRPr lang="zh-CN" altLang="en-US" sz="1800" dirty="0"/>
          </a:p>
          <a:p>
            <a:pPr marL="0" lvl="0" indent="0" eaLnBrk="1" hangingPunct="1">
              <a:spcBef>
                <a:spcPct val="50000"/>
              </a:spcBef>
              <a:buClrTx/>
              <a:buSzTx/>
              <a:buFontTx/>
              <a:buNone/>
            </a:pPr>
            <a:r>
              <a:rPr lang="zh-CN" altLang="en-US" sz="1800" dirty="0"/>
              <a:t>这六种算法在低速计算机</a:t>
            </a:r>
            <a:r>
              <a:rPr lang="en-US" altLang="zh-CN" sz="1800" dirty="0"/>
              <a:t>C1</a:t>
            </a:r>
            <a:r>
              <a:rPr lang="zh-CN" altLang="en-US" sz="1800" dirty="0"/>
              <a:t>和比</a:t>
            </a:r>
            <a:r>
              <a:rPr lang="en-US" altLang="zh-CN" sz="1800" dirty="0"/>
              <a:t>C1</a:t>
            </a:r>
            <a:r>
              <a:rPr lang="zh-CN" altLang="en-US" sz="1800" dirty="0"/>
              <a:t>速度快</a:t>
            </a:r>
            <a:r>
              <a:rPr lang="en-US" altLang="zh-CN" sz="1800" dirty="0"/>
              <a:t>1000</a:t>
            </a:r>
            <a:r>
              <a:rPr lang="zh-CN" altLang="en-US" sz="1800" dirty="0"/>
              <a:t>倍的计算机</a:t>
            </a:r>
            <a:r>
              <a:rPr lang="en-US" altLang="zh-CN" sz="1800" dirty="0"/>
              <a:t>C2</a:t>
            </a:r>
            <a:r>
              <a:rPr lang="zh-CN" altLang="en-US" sz="1800" dirty="0"/>
              <a:t>上运行，</a:t>
            </a:r>
            <a:r>
              <a:rPr lang="en-US" altLang="zh-CN" sz="1800" dirty="0"/>
              <a:t>N1</a:t>
            </a:r>
            <a:r>
              <a:rPr lang="zh-CN" altLang="en-US" sz="1800" dirty="0"/>
              <a:t>和</a:t>
            </a:r>
            <a:r>
              <a:rPr lang="en-US" altLang="zh-CN" sz="1800" dirty="0"/>
              <a:t>N2</a:t>
            </a:r>
            <a:r>
              <a:rPr lang="zh-CN" altLang="en-US" sz="1800" dirty="0"/>
              <a:t>分别为这六种算法在</a:t>
            </a:r>
            <a:r>
              <a:rPr lang="en-US" altLang="zh-CN" sz="1800" dirty="0"/>
              <a:t>C1</a:t>
            </a:r>
            <a:r>
              <a:rPr lang="zh-CN" altLang="en-US" sz="1800" dirty="0"/>
              <a:t>和</a:t>
            </a:r>
            <a:r>
              <a:rPr lang="en-US" altLang="zh-CN" sz="1800" dirty="0"/>
              <a:t>C2</a:t>
            </a:r>
            <a:r>
              <a:rPr lang="zh-CN" altLang="en-US" sz="1800" dirty="0"/>
              <a:t>上的可解规模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ln/>
        </p:spPr>
        <p:txBody>
          <a:bodyPr vert="horz" wrap="square" lIns="91440" tIns="45720" rIns="91440" bIns="45720" anchor="b" anchorCtr="0"/>
          <a:lstStyle/>
          <a:p>
            <a:pPr eaLnBrk="1" hangingPunct="1"/>
            <a:r>
              <a:rPr lang="en-US" altLang="zh-CN" dirty="0"/>
              <a:t>“</a:t>
            </a:r>
            <a:r>
              <a:rPr lang="zh-CN" altLang="en-US" dirty="0"/>
              <a:t>难</a:t>
            </a:r>
            <a:r>
              <a:rPr lang="en-US" altLang="zh-CN" dirty="0"/>
              <a:t>”</a:t>
            </a:r>
            <a:r>
              <a:rPr lang="zh-CN" altLang="en-US" dirty="0"/>
              <a:t>问题 </a:t>
            </a:r>
            <a:r>
              <a:rPr lang="en-US" altLang="zh-CN" dirty="0">
                <a:solidFill>
                  <a:srgbClr val="FF0000"/>
                </a:solidFill>
              </a:rPr>
              <a:t>&amp;</a:t>
            </a:r>
            <a:r>
              <a:rPr lang="en-US" altLang="zh-CN" dirty="0"/>
              <a:t> “</a:t>
            </a:r>
            <a:r>
              <a:rPr lang="zh-CN" altLang="en-US" dirty="0"/>
              <a:t>易</a:t>
            </a:r>
            <a:r>
              <a:rPr lang="en-US" altLang="zh-CN" dirty="0"/>
              <a:t>”</a:t>
            </a:r>
            <a:r>
              <a:rPr lang="zh-CN" altLang="en-US" dirty="0"/>
              <a:t>问题</a:t>
            </a:r>
          </a:p>
        </p:txBody>
      </p:sp>
      <p:sp>
        <p:nvSpPr>
          <p:cNvPr id="18435" name="Rectangle 3"/>
          <p:cNvSpPr>
            <a:spLocks noGrp="1"/>
          </p:cNvSpPr>
          <p:nvPr>
            <p:ph idx="1"/>
          </p:nvPr>
        </p:nvSpPr>
        <p:spPr>
          <a:ln/>
        </p:spPr>
        <p:txBody>
          <a:bodyPr vert="horz" wrap="square" lIns="91440" tIns="45720" rIns="91440" bIns="45720" anchor="t" anchorCtr="0"/>
          <a:lstStyle/>
          <a:p>
            <a:pPr eaLnBrk="1" hangingPunct="1"/>
            <a:r>
              <a:rPr lang="en-US" altLang="zh-CN" b="1" dirty="0">
                <a:solidFill>
                  <a:srgbClr val="000099"/>
                </a:solidFill>
              </a:rPr>
              <a:t>“</a:t>
            </a:r>
            <a:r>
              <a:rPr lang="zh-CN" altLang="en-US" b="1" dirty="0">
                <a:solidFill>
                  <a:srgbClr val="000099"/>
                </a:solidFill>
              </a:rPr>
              <a:t>难</a:t>
            </a:r>
            <a:r>
              <a:rPr lang="en-US" altLang="zh-CN" b="1" dirty="0">
                <a:solidFill>
                  <a:srgbClr val="000099"/>
                </a:solidFill>
              </a:rPr>
              <a:t>”</a:t>
            </a:r>
            <a:r>
              <a:rPr lang="zh-CN" altLang="en-US" b="1" dirty="0">
                <a:solidFill>
                  <a:srgbClr val="000099"/>
                </a:solidFill>
              </a:rPr>
              <a:t>问题</a:t>
            </a:r>
          </a:p>
          <a:p>
            <a:pPr lvl="1" eaLnBrk="1" hangingPunct="1"/>
            <a:r>
              <a:rPr lang="zh-CN" altLang="en-US" dirty="0"/>
              <a:t>在确定性图灵机模型下，目前还没有找到多项式时间解法，需要指数函数时间解决的问题</a:t>
            </a:r>
          </a:p>
          <a:p>
            <a:pPr lvl="1" eaLnBrk="1" hangingPunct="1"/>
            <a:r>
              <a:rPr lang="en-US" altLang="zh-CN" dirty="0"/>
              <a:t>NP</a:t>
            </a:r>
            <a:r>
              <a:rPr lang="zh-CN" altLang="en-US" dirty="0"/>
              <a:t>类问题</a:t>
            </a:r>
          </a:p>
          <a:p>
            <a:pPr lvl="1" eaLnBrk="1" hangingPunct="1">
              <a:buNone/>
            </a:pPr>
            <a:endParaRPr lang="zh-CN" altLang="en-US" dirty="0"/>
          </a:p>
          <a:p>
            <a:pPr eaLnBrk="1" hangingPunct="1"/>
            <a:r>
              <a:rPr lang="en-US" altLang="zh-CN" b="1" dirty="0">
                <a:solidFill>
                  <a:srgbClr val="000099"/>
                </a:solidFill>
              </a:rPr>
              <a:t>“</a:t>
            </a:r>
            <a:r>
              <a:rPr lang="zh-CN" altLang="en-US" b="1" dirty="0">
                <a:solidFill>
                  <a:srgbClr val="000099"/>
                </a:solidFill>
              </a:rPr>
              <a:t>易</a:t>
            </a:r>
            <a:r>
              <a:rPr lang="en-US" altLang="zh-CN" b="1" dirty="0">
                <a:solidFill>
                  <a:srgbClr val="000099"/>
                </a:solidFill>
              </a:rPr>
              <a:t>”</a:t>
            </a:r>
            <a:r>
              <a:rPr lang="zh-CN" altLang="en-US" b="1" dirty="0">
                <a:solidFill>
                  <a:srgbClr val="000099"/>
                </a:solidFill>
              </a:rPr>
              <a:t>问题</a:t>
            </a:r>
          </a:p>
          <a:p>
            <a:pPr lvl="1" eaLnBrk="1" hangingPunct="1"/>
            <a:r>
              <a:rPr lang="zh-CN" altLang="en-US" dirty="0"/>
              <a:t>在确定性图灵机模型下，可以在多项式时间内解决的问题</a:t>
            </a:r>
          </a:p>
          <a:p>
            <a:pPr lvl="1" eaLnBrk="1" hangingPunct="1"/>
            <a:r>
              <a:rPr lang="en-US" altLang="zh-CN" dirty="0"/>
              <a:t>P</a:t>
            </a:r>
            <a:r>
              <a:rPr lang="zh-CN" altLang="en-US" dirty="0"/>
              <a:t>类问题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ln/>
        </p:spPr>
        <p:txBody>
          <a:bodyPr vert="horz" wrap="square" lIns="91440" tIns="45720" rIns="91440" bIns="45720" anchor="b" anchorCtr="0"/>
          <a:lstStyle/>
          <a:p>
            <a:pPr eaLnBrk="1" hangingPunct="1"/>
            <a:r>
              <a:rPr lang="zh-CN" altLang="en-US" dirty="0"/>
              <a:t>对“纯粹完美世界”的探索</a:t>
            </a:r>
            <a:r>
              <a:rPr lang="en-US" altLang="zh-CN" dirty="0"/>
              <a:t>(1/7)</a:t>
            </a:r>
            <a:endParaRPr lang="zh-CN" altLang="en-US" dirty="0"/>
          </a:p>
        </p:txBody>
      </p:sp>
      <p:sp>
        <p:nvSpPr>
          <p:cNvPr id="19459" name="Rectangle 3"/>
          <p:cNvSpPr>
            <a:spLocks noGrp="1"/>
          </p:cNvSpPr>
          <p:nvPr>
            <p:ph type="body" sz="half" idx="1"/>
          </p:nvPr>
        </p:nvSpPr>
        <p:spPr>
          <a:xfrm>
            <a:off x="323850" y="1700213"/>
            <a:ext cx="4176713" cy="4824412"/>
          </a:xfrm>
          <a:ln/>
        </p:spPr>
        <p:txBody>
          <a:bodyPr vert="horz" wrap="square" lIns="91440" tIns="45720" rIns="91440" bIns="45720" anchor="t" anchorCtr="0"/>
          <a:lstStyle/>
          <a:p>
            <a:pPr eaLnBrk="1" hangingPunct="1">
              <a:lnSpc>
                <a:spcPct val="80000"/>
              </a:lnSpc>
              <a:buClr>
                <a:schemeClr val="tx2"/>
              </a:buClr>
              <a:buSzPct val="70000"/>
              <a:buFont typeface="Wingdings" panose="05000000000000000000" pitchFamily="2" charset="2"/>
            </a:pPr>
            <a:r>
              <a:rPr lang="zh-CN" altLang="en-US" sz="2500" b="1" dirty="0">
                <a:solidFill>
                  <a:srgbClr val="000099"/>
                </a:solidFill>
              </a:rPr>
              <a:t>建立公理体系大厦</a:t>
            </a:r>
          </a:p>
          <a:p>
            <a:pPr lvl="1" eaLnBrk="1" hangingPunct="1">
              <a:lnSpc>
                <a:spcPct val="80000"/>
              </a:lnSpc>
              <a:buClr>
                <a:schemeClr val="accent2"/>
              </a:buClr>
              <a:buSzPct val="70000"/>
              <a:buFont typeface="Wingdings" panose="05000000000000000000" pitchFamily="2" charset="2"/>
            </a:pPr>
            <a:r>
              <a:rPr lang="zh-CN" altLang="en-US" sz="1800" dirty="0"/>
              <a:t>早在</a:t>
            </a:r>
            <a:r>
              <a:rPr lang="en-US" altLang="zh-CN" sz="1800" dirty="0"/>
              <a:t>19</a:t>
            </a:r>
            <a:r>
              <a:rPr lang="zh-CN" altLang="en-US" sz="1800" dirty="0"/>
              <a:t>世纪末的时候，康托尔为集合论做了奠基性的研究。</a:t>
            </a:r>
          </a:p>
          <a:p>
            <a:pPr lvl="1" eaLnBrk="1" hangingPunct="1">
              <a:lnSpc>
                <a:spcPct val="80000"/>
              </a:lnSpc>
              <a:buClr>
                <a:schemeClr val="accent2"/>
              </a:buClr>
              <a:buSzPct val="70000"/>
              <a:buFont typeface="Wingdings" panose="05000000000000000000" pitchFamily="2" charset="2"/>
            </a:pPr>
            <a:r>
              <a:rPr lang="zh-CN" altLang="en-US" sz="1800" dirty="0"/>
              <a:t>数学虽然五花八门，但是人们发现，运用集合这个概念可以概括所有的数学，也就是说</a:t>
            </a:r>
            <a:r>
              <a:rPr lang="zh-CN" altLang="en-US" sz="1800" b="1" dirty="0">
                <a:solidFill>
                  <a:srgbClr val="000099"/>
                </a:solidFill>
              </a:rPr>
              <a:t>集合是一切数学的基础</a:t>
            </a:r>
            <a:r>
              <a:rPr lang="zh-CN" altLang="en-US" sz="1800" dirty="0"/>
              <a:t>。</a:t>
            </a:r>
            <a:r>
              <a:rPr lang="zh-CN" altLang="en-US" sz="1800" b="1" dirty="0">
                <a:solidFill>
                  <a:srgbClr val="000099"/>
                </a:solidFill>
              </a:rPr>
              <a:t>如果为集合论奠定了公理化的基础，也就等于为数学奠定了基础。</a:t>
            </a:r>
          </a:p>
          <a:p>
            <a:pPr lvl="1" eaLnBrk="1" hangingPunct="1">
              <a:lnSpc>
                <a:spcPct val="80000"/>
              </a:lnSpc>
              <a:buClr>
                <a:schemeClr val="accent2"/>
              </a:buClr>
              <a:buSzPct val="70000"/>
              <a:buFont typeface="Wingdings" panose="05000000000000000000" pitchFamily="2" charset="2"/>
            </a:pPr>
            <a:r>
              <a:rPr lang="zh-CN" altLang="en-US" sz="1800" dirty="0"/>
              <a:t>康托尔就是做了这方面的贡献。他为了证明实数的个数比自然数多这个结论，发明了一种被称为“对角线删除”的证明方法。没想到的是，这个方法影响非常深广，直到后来的图灵停机问题、哥德尔定理其实都是该方法的不同延伸。</a:t>
            </a:r>
          </a:p>
        </p:txBody>
      </p:sp>
      <p:pic>
        <p:nvPicPr>
          <p:cNvPr id="19460" name="Picture 4" descr="f812ded37b5d2edaa8ec9a26">
            <a:hlinkClick r:id="rId2"/>
          </p:cNvPr>
          <p:cNvPicPr>
            <a:picLocks noGrp="1" noChangeAspect="1"/>
          </p:cNvPicPr>
          <p:nvPr>
            <p:ph sz="half" idx="2"/>
          </p:nvPr>
        </p:nvPicPr>
        <p:blipFill>
          <a:blip r:embed="rId3"/>
          <a:srcRect/>
          <a:stretch>
            <a:fillRect/>
          </a:stretch>
        </p:blipFill>
        <p:spPr>
          <a:xfrm>
            <a:off x="5651500" y="1773238"/>
            <a:ext cx="2017713" cy="2447925"/>
          </a:xfrm>
          <a:ln/>
        </p:spPr>
      </p:pic>
      <p:sp>
        <p:nvSpPr>
          <p:cNvPr id="19461" name="Text Box 5"/>
          <p:cNvSpPr txBox="1"/>
          <p:nvPr/>
        </p:nvSpPr>
        <p:spPr>
          <a:xfrm>
            <a:off x="5003800" y="4292600"/>
            <a:ext cx="3671888" cy="15890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600" dirty="0"/>
              <a:t>康托尔（</a:t>
            </a:r>
            <a:r>
              <a:rPr lang="en-US" altLang="zh-CN" sz="1600" dirty="0"/>
              <a:t>1845—1918</a:t>
            </a:r>
            <a:r>
              <a:rPr lang="zh-CN" altLang="en-US" sz="1600" dirty="0"/>
              <a:t>），生于俄国彼得堡一丹麦犹太血统的富商家庭，</a:t>
            </a:r>
            <a:r>
              <a:rPr lang="en-US" altLang="zh-CN" sz="1600" dirty="0"/>
              <a:t>10</a:t>
            </a:r>
            <a:r>
              <a:rPr lang="zh-CN" altLang="en-US" sz="1600" dirty="0"/>
              <a:t>岁随家迁居德国，自幼对数学有浓厚兴趣。</a:t>
            </a:r>
            <a:r>
              <a:rPr lang="en-US" altLang="zh-CN" sz="1600" dirty="0"/>
              <a:t>23</a:t>
            </a:r>
            <a:r>
              <a:rPr lang="zh-CN" altLang="en-US" sz="1600" dirty="0"/>
              <a:t>岁获博士学位，以后一直从事数学教学与研究。他所创立的集合论已被公认为全部数学的基础。</a:t>
            </a:r>
            <a:r>
              <a:rPr lang="zh-CN" altLang="en-US" sz="1800" dirty="0"/>
              <a:t> </a:t>
            </a:r>
          </a:p>
        </p:txBody>
      </p:sp>
      <p:sp>
        <p:nvSpPr>
          <p:cNvPr id="19462" name="Text Box 6"/>
          <p:cNvSpPr txBox="1"/>
          <p:nvPr/>
        </p:nvSpPr>
        <p:spPr>
          <a:xfrm>
            <a:off x="684213" y="6021388"/>
            <a:ext cx="78486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buNone/>
            </a:pPr>
            <a:r>
              <a:rPr lang="en-US" altLang="zh-CN" sz="2000" b="1" i="1" dirty="0">
                <a:solidFill>
                  <a:srgbClr val="FF0000"/>
                </a:solidFill>
              </a:rPr>
              <a:t>——19</a:t>
            </a:r>
            <a:r>
              <a:rPr lang="zh-CN" altLang="en-US" sz="2000" b="1" i="1" dirty="0">
                <a:solidFill>
                  <a:srgbClr val="FF0000"/>
                </a:solidFill>
              </a:rPr>
              <a:t>世纪末的人们忙于为基于集合论的数学建立公理体系大厦。</a:t>
            </a:r>
            <a:endParaRPr lang="zh-CN" altLang="en-US" sz="1800" b="1" i="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ln/>
        </p:spPr>
        <p:txBody>
          <a:bodyPr vert="horz" wrap="square" lIns="91440" tIns="45720" rIns="91440" bIns="45720" anchor="b" anchorCtr="0"/>
          <a:lstStyle/>
          <a:p>
            <a:pPr eaLnBrk="1" hangingPunct="1"/>
            <a:r>
              <a:rPr lang="zh-CN" altLang="en-US" dirty="0"/>
              <a:t>对“纯粹完美世界”的探索</a:t>
            </a:r>
            <a:r>
              <a:rPr lang="en-US" altLang="zh-CN" dirty="0"/>
              <a:t>(2/7)</a:t>
            </a:r>
            <a:endParaRPr lang="zh-CN" altLang="en-US" dirty="0"/>
          </a:p>
        </p:txBody>
      </p:sp>
      <p:sp>
        <p:nvSpPr>
          <p:cNvPr id="20483" name="Rectangle 3"/>
          <p:cNvSpPr>
            <a:spLocks noGrp="1"/>
          </p:cNvSpPr>
          <p:nvPr>
            <p:ph type="body" sz="half" idx="1"/>
          </p:nvPr>
        </p:nvSpPr>
        <p:spPr>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sz="2200" b="1" dirty="0">
                <a:solidFill>
                  <a:srgbClr val="000099"/>
                </a:solidFill>
              </a:rPr>
              <a:t>罗素悖论</a:t>
            </a:r>
          </a:p>
          <a:p>
            <a:pPr lvl="1" eaLnBrk="1" hangingPunct="1">
              <a:buClr>
                <a:schemeClr val="accent2"/>
              </a:buClr>
              <a:buSzPct val="70000"/>
              <a:buFont typeface="Wingdings" panose="05000000000000000000" pitchFamily="2" charset="2"/>
            </a:pPr>
            <a:r>
              <a:rPr lang="zh-CN" altLang="en-US" sz="2000" dirty="0"/>
              <a:t>“村子里有一个理发师，他给自己定了一条规矩：‘</a:t>
            </a:r>
            <a:r>
              <a:rPr lang="zh-CN" altLang="en-US" sz="2000" b="1" dirty="0"/>
              <a:t>不给那些所有给自己理发的人理发</a:t>
            </a:r>
            <a:r>
              <a:rPr lang="zh-CN" altLang="en-US" sz="2000" dirty="0"/>
              <a:t>’。现在就要问，</a:t>
            </a:r>
            <a:r>
              <a:rPr lang="zh-CN" altLang="en-US" sz="2000" b="1" dirty="0">
                <a:solidFill>
                  <a:srgbClr val="FF0000"/>
                </a:solidFill>
              </a:rPr>
              <a:t>这个理发师该不该给自己理发</a:t>
            </a:r>
            <a:r>
              <a:rPr lang="zh-CN" altLang="en-US" sz="2000" dirty="0"/>
              <a:t>？”。 </a:t>
            </a:r>
          </a:p>
          <a:p>
            <a:pPr lvl="2" eaLnBrk="1" hangingPunct="1">
              <a:buClr>
                <a:schemeClr val="accent1"/>
              </a:buClr>
              <a:buSzPct val="70000"/>
              <a:buFont typeface="Wingdings" panose="05000000000000000000" pitchFamily="2" charset="2"/>
            </a:pPr>
            <a:r>
              <a:rPr lang="zh-CN" altLang="en-US" sz="1900" dirty="0"/>
              <a:t>这个问题本身似乎是不可能的！</a:t>
            </a:r>
          </a:p>
          <a:p>
            <a:pPr lvl="1" eaLnBrk="1" hangingPunct="1">
              <a:buClr>
                <a:schemeClr val="accent2"/>
              </a:buClr>
              <a:buSzPct val="70000"/>
              <a:buFont typeface="Wingdings" panose="05000000000000000000" pitchFamily="2" charset="2"/>
            </a:pPr>
            <a:r>
              <a:rPr lang="zh-CN" altLang="en-US" sz="2000" dirty="0"/>
              <a:t>罗素悖论说明集合论中存在着矛盾，意味着整个数学体系存在着根本性的矛盾！</a:t>
            </a:r>
          </a:p>
          <a:p>
            <a:pPr lvl="2" eaLnBrk="1" hangingPunct="1">
              <a:buClr>
                <a:schemeClr val="accent1"/>
              </a:buClr>
              <a:buSzPct val="70000"/>
              <a:buFont typeface="Wingdings" panose="05000000000000000000" pitchFamily="2" charset="2"/>
            </a:pPr>
            <a:r>
              <a:rPr lang="zh-CN" altLang="en-US" sz="1900" dirty="0"/>
              <a:t>具有讽刺意味的是，数学一直以严格著称！  </a:t>
            </a:r>
            <a:endParaRPr lang="en-US" altLang="zh-CN" sz="1900" dirty="0"/>
          </a:p>
        </p:txBody>
      </p:sp>
      <p:pic>
        <p:nvPicPr>
          <p:cNvPr id="20484" name="Picture 4" descr="906289ddae34e52c5982ddad"/>
          <p:cNvPicPr>
            <a:picLocks noGrp="1" noChangeAspect="1"/>
          </p:cNvPicPr>
          <p:nvPr>
            <p:ph sz="half" idx="2"/>
          </p:nvPr>
        </p:nvPicPr>
        <p:blipFill>
          <a:blip r:embed="rId2"/>
          <a:srcRect/>
          <a:stretch>
            <a:fillRect/>
          </a:stretch>
        </p:blipFill>
        <p:spPr>
          <a:xfrm>
            <a:off x="5795963" y="1844675"/>
            <a:ext cx="1671637" cy="2232025"/>
          </a:xfrm>
          <a:ln/>
        </p:spPr>
      </p:pic>
      <p:sp>
        <p:nvSpPr>
          <p:cNvPr id="20485" name="Text Box 5"/>
          <p:cNvSpPr txBox="1"/>
          <p:nvPr/>
        </p:nvSpPr>
        <p:spPr>
          <a:xfrm>
            <a:off x="4643438" y="4149725"/>
            <a:ext cx="4286250" cy="1803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600" dirty="0"/>
              <a:t>伯特兰</a:t>
            </a:r>
            <a:r>
              <a:rPr lang="en-US" altLang="zh-CN" sz="1600" dirty="0"/>
              <a:t>·</a:t>
            </a:r>
            <a:r>
              <a:rPr lang="zh-CN" altLang="en-US" sz="1600" dirty="0"/>
              <a:t>罗素（</a:t>
            </a:r>
            <a:r>
              <a:rPr lang="en-US" altLang="zh-CN" sz="1600" dirty="0"/>
              <a:t>1872-1970</a:t>
            </a:r>
            <a:r>
              <a:rPr lang="zh-CN" altLang="en-US" sz="1600" dirty="0"/>
              <a:t>）英国</a:t>
            </a:r>
            <a:r>
              <a:rPr lang="zh-CN" altLang="en-US" sz="1600" dirty="0">
                <a:hlinkClick r:id="rId3"/>
              </a:rPr>
              <a:t>哲学家</a:t>
            </a:r>
            <a:r>
              <a:rPr lang="zh-CN" altLang="en-US" sz="1600" dirty="0"/>
              <a:t>、</a:t>
            </a:r>
            <a:r>
              <a:rPr lang="zh-CN" altLang="en-US" sz="1600" dirty="0">
                <a:hlinkClick r:id="rId4"/>
              </a:rPr>
              <a:t>数学家</a:t>
            </a:r>
            <a:r>
              <a:rPr lang="zh-CN" altLang="en-US" sz="1600" dirty="0"/>
              <a:t>、社会学家，也是本世纪西方最著名、影响最大的学者和社会活动家。</a:t>
            </a:r>
            <a:r>
              <a:rPr lang="en-US" altLang="zh-CN" sz="1600" dirty="0"/>
              <a:t>1901</a:t>
            </a:r>
            <a:r>
              <a:rPr lang="zh-CN" altLang="en-US" sz="1600" dirty="0"/>
              <a:t>年他发现了著名的罗素悖论，引发了</a:t>
            </a:r>
            <a:r>
              <a:rPr lang="en-US" altLang="zh-CN" sz="1600" dirty="0"/>
              <a:t>20</a:t>
            </a:r>
            <a:r>
              <a:rPr lang="zh-CN" altLang="en-US" sz="1600" dirty="0"/>
              <a:t>世纪初对数学基础的危机。他与怀特海合作于</a:t>
            </a:r>
            <a:r>
              <a:rPr lang="en-US" altLang="zh-CN" sz="1600" dirty="0"/>
              <a:t>1913</a:t>
            </a:r>
            <a:r>
              <a:rPr lang="zh-CN" altLang="en-US" sz="1600" dirty="0"/>
              <a:t>年完成了名著</a:t>
            </a:r>
            <a:r>
              <a:rPr lang="en-US" altLang="zh-CN" sz="1600" dirty="0"/>
              <a:t>《</a:t>
            </a:r>
            <a:r>
              <a:rPr lang="zh-CN" altLang="en-US" sz="1600" dirty="0"/>
              <a:t>数学原理</a:t>
            </a:r>
            <a:r>
              <a:rPr lang="en-US" altLang="zh-CN" sz="1600" dirty="0"/>
              <a:t>》</a:t>
            </a:r>
            <a:r>
              <a:rPr lang="zh-CN" altLang="en-US" sz="1600" dirty="0"/>
              <a:t>。提出并成为逻辑主义的代表人物。 </a:t>
            </a:r>
          </a:p>
        </p:txBody>
      </p:sp>
      <p:sp>
        <p:nvSpPr>
          <p:cNvPr id="20486" name="Text Box 6"/>
          <p:cNvSpPr txBox="1"/>
          <p:nvPr/>
        </p:nvSpPr>
        <p:spPr>
          <a:xfrm>
            <a:off x="1042988" y="6308725"/>
            <a:ext cx="66960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i="1" dirty="0">
                <a:solidFill>
                  <a:srgbClr val="FF0000"/>
                </a:solidFill>
              </a:rPr>
              <a:t>——</a:t>
            </a:r>
            <a:r>
              <a:rPr lang="zh-CN" altLang="en-US" sz="2000" b="1" i="1" dirty="0">
                <a:solidFill>
                  <a:srgbClr val="FF0000"/>
                </a:solidFill>
              </a:rPr>
              <a:t>哲学家罗素颠覆了整个数学大厦的基础！</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ln/>
        </p:spPr>
        <p:txBody>
          <a:bodyPr vert="horz" wrap="square" lIns="91440" tIns="45720" rIns="91440" bIns="45720" anchor="b" anchorCtr="0"/>
          <a:lstStyle/>
          <a:p>
            <a:pPr eaLnBrk="1" hangingPunct="1"/>
            <a:r>
              <a:rPr lang="zh-CN" altLang="en-US" dirty="0"/>
              <a:t>对“纯粹完美世界”的探索</a:t>
            </a:r>
            <a:r>
              <a:rPr lang="en-US" altLang="zh-CN" dirty="0"/>
              <a:t>(3/7)</a:t>
            </a:r>
            <a:endParaRPr lang="zh-CN" altLang="en-US" dirty="0"/>
          </a:p>
        </p:txBody>
      </p:sp>
      <p:sp>
        <p:nvSpPr>
          <p:cNvPr id="21507" name="Rectangle 3"/>
          <p:cNvSpPr>
            <a:spLocks noGrp="1"/>
          </p:cNvSpPr>
          <p:nvPr>
            <p:ph type="body" sz="half" idx="1"/>
          </p:nvPr>
        </p:nvSpPr>
        <p:spPr>
          <a:xfrm>
            <a:off x="457200" y="1719263"/>
            <a:ext cx="4186238" cy="4411662"/>
          </a:xfrm>
          <a:ln/>
        </p:spPr>
        <p:txBody>
          <a:bodyPr vert="horz" wrap="square" lIns="91440" tIns="45720" rIns="91440" bIns="45720" anchor="t" anchorCtr="0"/>
          <a:lstStyle/>
          <a:p>
            <a:pPr eaLnBrk="1" hangingPunct="1">
              <a:lnSpc>
                <a:spcPct val="90000"/>
              </a:lnSpc>
              <a:buClr>
                <a:schemeClr val="tx2"/>
              </a:buClr>
              <a:buSzPct val="70000"/>
              <a:buFont typeface="Wingdings" panose="05000000000000000000" pitchFamily="2" charset="2"/>
            </a:pPr>
            <a:r>
              <a:rPr lang="zh-CN" altLang="en-US" sz="2600" b="1" dirty="0">
                <a:solidFill>
                  <a:srgbClr val="000099"/>
                </a:solidFill>
              </a:rPr>
              <a:t>寻找避免罗素悖论产生的方法</a:t>
            </a:r>
            <a:r>
              <a:rPr lang="zh-CN" altLang="en-US" sz="2600" dirty="0"/>
              <a:t> </a:t>
            </a:r>
          </a:p>
          <a:p>
            <a:pPr lvl="1" eaLnBrk="1" hangingPunct="1">
              <a:lnSpc>
                <a:spcPct val="90000"/>
              </a:lnSpc>
              <a:buClr>
                <a:schemeClr val="accent2"/>
              </a:buClr>
              <a:buSzPct val="70000"/>
              <a:buFont typeface="Wingdings" panose="05000000000000000000" pitchFamily="2" charset="2"/>
            </a:pPr>
            <a:r>
              <a:rPr lang="zh-CN" altLang="en-US" sz="2200" dirty="0"/>
              <a:t>希望通过细心的选择数学公理能够将类似罗素悖论这样的怪物一劳永逸的排除精确数学体系之外 </a:t>
            </a:r>
          </a:p>
          <a:p>
            <a:pPr lvl="1" eaLnBrk="1" hangingPunct="1">
              <a:lnSpc>
                <a:spcPct val="90000"/>
              </a:lnSpc>
              <a:buClr>
                <a:schemeClr val="accent2"/>
              </a:buClr>
              <a:buSzPct val="70000"/>
              <a:buFont typeface="Wingdings" panose="05000000000000000000" pitchFamily="2" charset="2"/>
            </a:pPr>
            <a:r>
              <a:rPr lang="zh-CN" altLang="en-US" sz="2200" b="1" dirty="0">
                <a:solidFill>
                  <a:srgbClr val="003399"/>
                </a:solidFill>
              </a:rPr>
              <a:t>希尔伯特</a:t>
            </a:r>
            <a:r>
              <a:rPr lang="zh-CN" altLang="en-US" sz="2200" dirty="0"/>
              <a:t> </a:t>
            </a:r>
          </a:p>
          <a:p>
            <a:pPr lvl="2" eaLnBrk="1" hangingPunct="1">
              <a:lnSpc>
                <a:spcPct val="90000"/>
              </a:lnSpc>
              <a:buClr>
                <a:schemeClr val="accent1"/>
              </a:buClr>
              <a:buSzPct val="70000"/>
              <a:buFont typeface="Wingdings" panose="05000000000000000000" pitchFamily="2" charset="2"/>
            </a:pPr>
            <a:r>
              <a:rPr lang="zh-CN" altLang="en-US" sz="2100" dirty="0"/>
              <a:t>他希望找到一套公理体系能够排除悖论，并挽救纯粹而美丽无暇的数学 </a:t>
            </a:r>
          </a:p>
          <a:p>
            <a:pPr lvl="2" eaLnBrk="1" hangingPunct="1">
              <a:lnSpc>
                <a:spcPct val="90000"/>
              </a:lnSpc>
              <a:buClr>
                <a:schemeClr val="accent1"/>
              </a:buClr>
              <a:buSzPct val="70000"/>
              <a:buFont typeface="Wingdings" panose="05000000000000000000" pitchFamily="2" charset="2"/>
            </a:pPr>
            <a:r>
              <a:rPr lang="zh-CN" altLang="en-US" sz="2100" dirty="0"/>
              <a:t>没能完成他的梦想，但他坚信梦想是对的 </a:t>
            </a:r>
          </a:p>
        </p:txBody>
      </p:sp>
      <p:pic>
        <p:nvPicPr>
          <p:cNvPr id="21508" name="Picture 4" descr="b8798550feaf6a76853524a7"/>
          <p:cNvPicPr>
            <a:picLocks noGrp="1" noChangeAspect="1"/>
          </p:cNvPicPr>
          <p:nvPr>
            <p:ph sz="half" idx="2"/>
          </p:nvPr>
        </p:nvPicPr>
        <p:blipFill>
          <a:blip r:embed="rId2"/>
          <a:srcRect/>
          <a:stretch>
            <a:fillRect/>
          </a:stretch>
        </p:blipFill>
        <p:spPr>
          <a:xfrm>
            <a:off x="5867400" y="1773238"/>
            <a:ext cx="1708150" cy="2447925"/>
          </a:xfrm>
          <a:ln/>
        </p:spPr>
      </p:pic>
      <p:sp>
        <p:nvSpPr>
          <p:cNvPr id="21509" name="Text Box 5"/>
          <p:cNvSpPr txBox="1"/>
          <p:nvPr/>
        </p:nvSpPr>
        <p:spPr>
          <a:xfrm>
            <a:off x="4643438" y="4292600"/>
            <a:ext cx="4321175" cy="15890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600" dirty="0"/>
              <a:t>德国数学家</a:t>
            </a:r>
            <a:r>
              <a:rPr lang="en-US" altLang="zh-CN" sz="1600" dirty="0"/>
              <a:t>,</a:t>
            </a:r>
            <a:r>
              <a:rPr lang="zh-CN" altLang="en-US" sz="1600" dirty="0"/>
              <a:t> 希尔伯特</a:t>
            </a:r>
            <a:r>
              <a:rPr lang="en-US" altLang="zh-CN" sz="1600" dirty="0"/>
              <a:t>(Hilbert D,1862~1943)</a:t>
            </a:r>
            <a:r>
              <a:rPr lang="zh-CN" altLang="en-US" sz="1600" dirty="0"/>
              <a:t>生于东普鲁士哥尼斯堡附近的韦劳。是二十世纪上半叶德国乃至全世界最伟大的数学家之一。他在横跨两个世纪的六十年的研究生涯中，几乎走遍了现代数学所有前沿阵地，从而把他的思想深深地渗透进了整个现代数学。</a:t>
            </a:r>
            <a:r>
              <a:rPr lang="zh-CN" altLang="en-US" sz="18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p:cNvSpPr>
          <p:nvPr>
            <p:ph idx="1"/>
          </p:nvPr>
        </p:nvSpPr>
        <p:spPr>
          <a:xfrm>
            <a:off x="457200" y="1412875"/>
            <a:ext cx="8291513" cy="4718050"/>
          </a:xfrm>
          <a:solidFill>
            <a:schemeClr val="bg1">
              <a:alpha val="100000"/>
            </a:schemeClr>
          </a:solidFill>
          <a:ln/>
        </p:spPr>
        <p:txBody>
          <a:bodyPr vert="horz" wrap="square" lIns="91440" tIns="45720" rIns="91440" bIns="45720" anchor="t" anchorCtr="0"/>
          <a:lstStyle/>
          <a:p>
            <a:pPr eaLnBrk="1" hangingPunct="1">
              <a:lnSpc>
                <a:spcPct val="90000"/>
              </a:lnSpc>
            </a:pPr>
            <a:r>
              <a:rPr lang="zh-CN" altLang="en-US" sz="3400" b="1" dirty="0">
                <a:solidFill>
                  <a:srgbClr val="003399"/>
                </a:solidFill>
              </a:rPr>
              <a:t>策略描述</a:t>
            </a:r>
          </a:p>
          <a:p>
            <a:pPr lvl="1" eaLnBrk="1" hangingPunct="1">
              <a:lnSpc>
                <a:spcPct val="90000"/>
              </a:lnSpc>
            </a:pPr>
            <a:r>
              <a:rPr lang="zh-CN" altLang="en-US" dirty="0"/>
              <a:t>对于一个难以直接解决的大问题，如果该问题可以被分割成</a:t>
            </a:r>
            <a:r>
              <a:rPr lang="en-US" altLang="zh-CN" dirty="0"/>
              <a:t>k</a:t>
            </a:r>
            <a:r>
              <a:rPr lang="zh-CN" altLang="en-US" dirty="0"/>
              <a:t>个子问题（</a:t>
            </a:r>
            <a:r>
              <a:rPr lang="en-US" altLang="zh-CN" dirty="0"/>
              <a:t>1&lt;k</a:t>
            </a:r>
            <a:r>
              <a:rPr lang="en-US" altLang="zh-CN" dirty="0">
                <a:cs typeface="Arial" panose="020B0604020202020204" pitchFamily="34" charset="0"/>
              </a:rPr>
              <a:t>≤n</a:t>
            </a:r>
            <a:r>
              <a:rPr lang="zh-CN" altLang="en-US" dirty="0">
                <a:cs typeface="Arial" panose="020B0604020202020204" pitchFamily="34" charset="0"/>
              </a:rPr>
              <a:t>），而且这些子问题都可解，并且利用这些子问题的解可以求出原问题的解，那么我们就可以将原问题</a:t>
            </a:r>
            <a:r>
              <a:rPr lang="zh-CN" altLang="en-US" dirty="0"/>
              <a:t>分割成一些规模较小的相同问题，从而各个击破，</a:t>
            </a:r>
            <a:r>
              <a:rPr lang="zh-CN" altLang="en-US" b="1" dirty="0">
                <a:solidFill>
                  <a:srgbClr val="FF0000"/>
                </a:solidFill>
              </a:rPr>
              <a:t>分</a:t>
            </a:r>
            <a:r>
              <a:rPr lang="zh-CN" altLang="en-US" dirty="0"/>
              <a:t>而</a:t>
            </a:r>
            <a:r>
              <a:rPr lang="zh-CN" altLang="en-US" b="1" dirty="0">
                <a:solidFill>
                  <a:srgbClr val="FF0000"/>
                </a:solidFill>
              </a:rPr>
              <a:t>治</a:t>
            </a:r>
            <a:r>
              <a:rPr lang="zh-CN" altLang="en-US" dirty="0"/>
              <a:t>之。</a:t>
            </a:r>
          </a:p>
          <a:p>
            <a:pPr lvl="2" eaLnBrk="1" hangingPunct="1">
              <a:lnSpc>
                <a:spcPct val="90000"/>
              </a:lnSpc>
            </a:pPr>
            <a:endParaRPr lang="zh-CN" altLang="en-US" dirty="0">
              <a:cs typeface="Arial" panose="020B0604020202020204" pitchFamily="34" charset="0"/>
            </a:endParaRPr>
          </a:p>
          <a:p>
            <a:pPr lvl="1" eaLnBrk="1" hangingPunct="1">
              <a:lnSpc>
                <a:spcPct val="90000"/>
              </a:lnSpc>
            </a:pPr>
            <a:r>
              <a:rPr lang="zh-CN" altLang="en-US" dirty="0"/>
              <a:t>分治法产生的子问题往往是原问题的较小模式，从而为使用</a:t>
            </a:r>
            <a:r>
              <a:rPr lang="zh-CN" altLang="en-US" b="1" dirty="0">
                <a:solidFill>
                  <a:schemeClr val="hlink"/>
                </a:solidFill>
              </a:rPr>
              <a:t>递归技术</a:t>
            </a:r>
            <a:r>
              <a:rPr lang="zh-CN" altLang="en-US" dirty="0"/>
              <a:t>提供了方便。</a:t>
            </a:r>
          </a:p>
          <a:p>
            <a:pPr lvl="2" eaLnBrk="1" hangingPunct="1">
              <a:lnSpc>
                <a:spcPct val="90000"/>
              </a:lnSpc>
            </a:pPr>
            <a:r>
              <a:rPr lang="zh-CN" altLang="en-US" dirty="0"/>
              <a:t>通过反复使用分治手段，使子问题与原问题类型一致而规模不断缩小，最终使子问题缩小到容易求解的程度。</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ln/>
        </p:spPr>
        <p:txBody>
          <a:bodyPr vert="horz" wrap="square" lIns="91440" tIns="45720" rIns="91440" bIns="45720" anchor="b" anchorCtr="0"/>
          <a:lstStyle/>
          <a:p>
            <a:pPr eaLnBrk="1" hangingPunct="1"/>
            <a:r>
              <a:rPr lang="zh-CN" altLang="en-US" dirty="0"/>
              <a:t>对“纯粹完美世界”的探索</a:t>
            </a:r>
            <a:r>
              <a:rPr lang="en-US" altLang="zh-CN" dirty="0"/>
              <a:t>(4/7)</a:t>
            </a:r>
            <a:endParaRPr lang="zh-CN" altLang="en-US" dirty="0"/>
          </a:p>
        </p:txBody>
      </p:sp>
      <p:sp>
        <p:nvSpPr>
          <p:cNvPr id="22531" name="Rectangle 3"/>
          <p:cNvSpPr>
            <a:spLocks noGrp="1"/>
          </p:cNvSpPr>
          <p:nvPr>
            <p:ph type="body" sz="half" idx="1"/>
          </p:nvPr>
        </p:nvSpPr>
        <p:spPr>
          <a:xfrm>
            <a:off x="457200" y="1719263"/>
            <a:ext cx="4259263" cy="4411662"/>
          </a:xfrm>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sz="2600" b="1" dirty="0">
                <a:solidFill>
                  <a:srgbClr val="000099"/>
                </a:solidFill>
              </a:rPr>
              <a:t>哥德尔定理的提出</a:t>
            </a:r>
            <a:r>
              <a:rPr lang="zh-CN" altLang="en-US" sz="2200" dirty="0"/>
              <a:t> </a:t>
            </a:r>
          </a:p>
          <a:p>
            <a:pPr lvl="1" eaLnBrk="1" hangingPunct="1">
              <a:buClr>
                <a:schemeClr val="accent2"/>
              </a:buClr>
              <a:buSzPct val="70000"/>
              <a:buFont typeface="Wingdings" panose="05000000000000000000" pitchFamily="2" charset="2"/>
            </a:pPr>
            <a:r>
              <a:rPr lang="zh-CN" altLang="en-US" sz="2000" dirty="0"/>
              <a:t>哥德尔定理是数理逻辑中的一个定理，</a:t>
            </a:r>
            <a:r>
              <a:rPr lang="en-US" altLang="zh-CN" sz="2000" dirty="0"/>
              <a:t>1931</a:t>
            </a:r>
            <a:r>
              <a:rPr lang="zh-CN" altLang="en-US" sz="2000" dirty="0"/>
              <a:t>年奥地利逻辑、数学家克尔特</a:t>
            </a:r>
            <a:r>
              <a:rPr lang="en-US" altLang="zh-CN" sz="2000" dirty="0"/>
              <a:t>•</a:t>
            </a:r>
            <a:r>
              <a:rPr lang="zh-CN" altLang="en-US" sz="2000" dirty="0"/>
              <a:t>哥德尔发现并证明的，这个定理彻底粉碎了希尔伯特的形式主义理想。</a:t>
            </a:r>
          </a:p>
          <a:p>
            <a:pPr lvl="1" eaLnBrk="1" hangingPunct="1">
              <a:buClr>
                <a:schemeClr val="accent2"/>
              </a:buClr>
              <a:buSzPct val="70000"/>
              <a:buFont typeface="Wingdings" panose="05000000000000000000" pitchFamily="2" charset="2"/>
            </a:pPr>
            <a:r>
              <a:rPr lang="zh-CN" altLang="en-US" sz="2000" dirty="0"/>
              <a:t>任何一个数学的公理化体系都不是“完美的”。换个角度说，</a:t>
            </a:r>
            <a:r>
              <a:rPr lang="zh-CN" altLang="en-US" sz="2000" b="1" u="sng" dirty="0"/>
              <a:t>任何数学公理化系统都是死的，它总需要人为地从外界注入新的公理进去才能让它日趋完善，而它自己并不能完全自动避免矛盾产生</a:t>
            </a:r>
            <a:r>
              <a:rPr lang="zh-CN" altLang="en-US" sz="2000" dirty="0"/>
              <a:t>。 </a:t>
            </a:r>
          </a:p>
        </p:txBody>
      </p:sp>
      <p:pic>
        <p:nvPicPr>
          <p:cNvPr id="22532" name="Picture 4" descr="f35ea00965b0d5376a60fb43"/>
          <p:cNvPicPr>
            <a:picLocks noGrp="1" noChangeAspect="1"/>
          </p:cNvPicPr>
          <p:nvPr>
            <p:ph sz="half" idx="2"/>
          </p:nvPr>
        </p:nvPicPr>
        <p:blipFill>
          <a:blip r:embed="rId2"/>
          <a:srcRect/>
          <a:stretch>
            <a:fillRect/>
          </a:stretch>
        </p:blipFill>
        <p:spPr>
          <a:xfrm>
            <a:off x="5580063" y="2060575"/>
            <a:ext cx="2055812" cy="2736850"/>
          </a:xfrm>
          <a:ln/>
        </p:spPr>
      </p:pic>
      <p:sp>
        <p:nvSpPr>
          <p:cNvPr id="22533" name="Text Box 5"/>
          <p:cNvSpPr txBox="1"/>
          <p:nvPr/>
        </p:nvSpPr>
        <p:spPr>
          <a:xfrm>
            <a:off x="4859338" y="4843463"/>
            <a:ext cx="3889375" cy="1465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克尔特</a:t>
            </a:r>
            <a:r>
              <a:rPr lang="en-US" altLang="zh-CN" sz="1800" dirty="0"/>
              <a:t>•</a:t>
            </a:r>
            <a:r>
              <a:rPr lang="zh-CN" altLang="en-US" sz="1800" dirty="0"/>
              <a:t>哥德尔</a:t>
            </a:r>
            <a:r>
              <a:rPr lang="en-US" altLang="zh-CN" sz="1800" dirty="0"/>
              <a:t>(Kurt Godel)</a:t>
            </a:r>
            <a:r>
              <a:rPr lang="zh-CN" altLang="en-US" sz="1800" dirty="0"/>
              <a:t>（</a:t>
            </a:r>
            <a:r>
              <a:rPr lang="en-US" altLang="zh-CN" sz="1800" dirty="0"/>
              <a:t>1906—1978</a:t>
            </a:r>
            <a:r>
              <a:rPr lang="zh-CN" altLang="en-US" sz="1800" dirty="0"/>
              <a:t>）是位数学家、逻辑学家和哲学家。其最杰出的贡献是哥德尔不完全性定理和连续统假设的相对协调性证明。</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ln/>
        </p:spPr>
        <p:txBody>
          <a:bodyPr vert="horz" wrap="square" lIns="91440" tIns="45720" rIns="91440" bIns="45720" anchor="b" anchorCtr="0"/>
          <a:lstStyle/>
          <a:p>
            <a:pPr eaLnBrk="1" hangingPunct="1"/>
            <a:r>
              <a:rPr lang="zh-CN" altLang="en-US" dirty="0"/>
              <a:t>对“纯粹完美世界”的探索</a:t>
            </a:r>
            <a:r>
              <a:rPr lang="en-US" altLang="zh-CN" dirty="0"/>
              <a:t>(5/7)</a:t>
            </a:r>
            <a:endParaRPr lang="zh-CN" altLang="en-US" dirty="0"/>
          </a:p>
        </p:txBody>
      </p:sp>
      <p:sp>
        <p:nvSpPr>
          <p:cNvPr id="2355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哥德尔定理的影响</a:t>
            </a:r>
          </a:p>
          <a:p>
            <a:pPr lvl="1" eaLnBrk="1" hangingPunct="1"/>
            <a:r>
              <a:rPr lang="zh-CN" altLang="en-US" dirty="0"/>
              <a:t>哥德尔定理可以说整个</a:t>
            </a:r>
            <a:r>
              <a:rPr lang="zh-CN" altLang="en-US" b="1" dirty="0">
                <a:solidFill>
                  <a:srgbClr val="000099"/>
                </a:solidFill>
              </a:rPr>
              <a:t>扭转了人们的世界观</a:t>
            </a:r>
            <a:r>
              <a:rPr lang="zh-CN" altLang="en-US" dirty="0"/>
              <a:t>。因为被认为最“完美”最“纯粹”的数学都是不完全的，那么纯粹完美的世界也应该不存在。 </a:t>
            </a:r>
          </a:p>
          <a:p>
            <a:pPr lvl="1" eaLnBrk="1" hangingPunct="1"/>
            <a:r>
              <a:rPr lang="zh-CN" altLang="en-US" dirty="0"/>
              <a:t>哥德尔定理还指出了“理性”和“分析”方法的极限</a:t>
            </a:r>
          </a:p>
          <a:p>
            <a:pPr lvl="2" eaLnBrk="1" hangingPunct="1"/>
            <a:r>
              <a:rPr lang="zh-CN" altLang="en-US" dirty="0"/>
              <a:t>后来人们步入到了“综合”时代的部分原因</a:t>
            </a:r>
          </a:p>
          <a:p>
            <a:pPr lvl="1" eaLnBrk="1" hangingPunct="1"/>
            <a:r>
              <a:rPr lang="zh-CN" altLang="en-US" dirty="0"/>
              <a:t>哥德尔用来证明他定理的方法和康托尔证明实数比自然数多、图灵停机问题以及罗素悖论的方法是一脉相承的。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ln/>
        </p:spPr>
        <p:txBody>
          <a:bodyPr vert="horz" wrap="square" lIns="91440" tIns="45720" rIns="91440" bIns="45720" anchor="b" anchorCtr="0"/>
          <a:lstStyle/>
          <a:p>
            <a:pPr eaLnBrk="1" hangingPunct="1"/>
            <a:r>
              <a:rPr lang="zh-CN" altLang="en-US" dirty="0"/>
              <a:t>对“纯粹完美世界”的探索</a:t>
            </a:r>
            <a:r>
              <a:rPr lang="en-US" altLang="zh-CN" dirty="0"/>
              <a:t>(6/7)</a:t>
            </a:r>
            <a:endParaRPr lang="zh-CN" altLang="en-US" dirty="0"/>
          </a:p>
        </p:txBody>
      </p:sp>
      <p:sp>
        <p:nvSpPr>
          <p:cNvPr id="24579"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计算机时代的到来</a:t>
            </a:r>
          </a:p>
          <a:p>
            <a:pPr lvl="1" eaLnBrk="1" hangingPunct="1"/>
            <a:r>
              <a:rPr lang="zh-CN" altLang="en-US" dirty="0"/>
              <a:t>信息技术的发展给予人们以前无法想象的计算能力</a:t>
            </a:r>
          </a:p>
          <a:p>
            <a:pPr lvl="1" eaLnBrk="1" hangingPunct="1"/>
            <a:r>
              <a:rPr lang="zh-CN" altLang="en-US" dirty="0"/>
              <a:t>似乎科学技术是万能的，它们总会改善我们的生活，满足我们的欲望</a:t>
            </a:r>
          </a:p>
          <a:p>
            <a:pPr eaLnBrk="1" hangingPunct="1">
              <a:buNone/>
            </a:pPr>
            <a:r>
              <a:rPr lang="en-US" altLang="zh-CN" dirty="0"/>
              <a:t>——</a:t>
            </a:r>
            <a:r>
              <a:rPr lang="zh-CN" altLang="en-US" dirty="0"/>
              <a:t>渐渐的，人们似乎淡忘了图灵、歌德尔、康托尔等等大师们的思想。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ln/>
        </p:spPr>
        <p:txBody>
          <a:bodyPr vert="horz" wrap="square" lIns="91440" tIns="45720" rIns="91440" bIns="45720" anchor="b" anchorCtr="0"/>
          <a:lstStyle/>
          <a:p>
            <a:pPr eaLnBrk="1" hangingPunct="1"/>
            <a:r>
              <a:rPr lang="zh-CN" altLang="en-US" dirty="0"/>
              <a:t>对“纯粹完美世界”的探索</a:t>
            </a:r>
            <a:r>
              <a:rPr lang="en-US" altLang="zh-CN" dirty="0"/>
              <a:t>(7/7)</a:t>
            </a:r>
            <a:endParaRPr lang="zh-CN" altLang="en-US" dirty="0"/>
          </a:p>
        </p:txBody>
      </p:sp>
      <p:sp>
        <p:nvSpPr>
          <p:cNvPr id="2560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复杂性科学的研究</a:t>
            </a:r>
            <a:r>
              <a:rPr lang="zh-CN" altLang="en-US" dirty="0"/>
              <a:t> </a:t>
            </a:r>
          </a:p>
          <a:p>
            <a:pPr lvl="1" eaLnBrk="1" hangingPunct="1"/>
            <a:r>
              <a:rPr lang="zh-CN" altLang="en-US" dirty="0"/>
              <a:t>是否所有问题都是可计算的？</a:t>
            </a:r>
          </a:p>
          <a:p>
            <a:pPr lvl="1" eaLnBrk="1" hangingPunct="1"/>
            <a:r>
              <a:rPr lang="zh-CN" altLang="en-US" dirty="0"/>
              <a:t>计算的时间和空间与我们这个宇宙的时间和空间有什么关系呢？</a:t>
            </a:r>
          </a:p>
          <a:p>
            <a:pPr eaLnBrk="1" hangingPunct="1">
              <a:buNone/>
            </a:pPr>
            <a:r>
              <a:rPr lang="en-US" altLang="zh-CN" dirty="0"/>
              <a:t>——</a:t>
            </a:r>
            <a:r>
              <a:rPr lang="zh-CN" altLang="en-US" dirty="0"/>
              <a:t>我们又需要去面对那些古老而又根本的问题</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ln/>
        </p:spPr>
        <p:txBody>
          <a:bodyPr vert="horz" wrap="square" lIns="91440" tIns="45720" rIns="91440" bIns="45720" anchor="b" anchorCtr="0"/>
          <a:lstStyle/>
          <a:p>
            <a:pPr eaLnBrk="1" hangingPunct="1"/>
            <a:r>
              <a:rPr lang="zh-CN" altLang="en-US" dirty="0"/>
              <a:t>“世界末日问题”</a:t>
            </a:r>
          </a:p>
        </p:txBody>
      </p:sp>
      <p:grpSp>
        <p:nvGrpSpPr>
          <p:cNvPr id="26627" name="Group 20"/>
          <p:cNvGrpSpPr/>
          <p:nvPr/>
        </p:nvGrpSpPr>
        <p:grpSpPr>
          <a:xfrm>
            <a:off x="1908175" y="1916113"/>
            <a:ext cx="4895850" cy="2232025"/>
            <a:chOff x="793" y="1117"/>
            <a:chExt cx="3084" cy="1406"/>
          </a:xfrm>
        </p:grpSpPr>
        <p:sp>
          <p:nvSpPr>
            <p:cNvPr id="26633" name="Line 5"/>
            <p:cNvSpPr/>
            <p:nvPr/>
          </p:nvSpPr>
          <p:spPr>
            <a:xfrm>
              <a:off x="793" y="2523"/>
              <a:ext cx="3084" cy="0"/>
            </a:xfrm>
            <a:prstGeom prst="line">
              <a:avLst/>
            </a:prstGeom>
            <a:ln w="9525" cap="flat" cmpd="sng">
              <a:solidFill>
                <a:schemeClr val="tx1"/>
              </a:solidFill>
              <a:prstDash val="solid"/>
              <a:headEnd type="none" w="med" len="med"/>
              <a:tailEnd type="none" w="med" len="med"/>
            </a:ln>
          </p:spPr>
        </p:sp>
        <p:sp>
          <p:nvSpPr>
            <p:cNvPr id="26634" name="Rectangle 6"/>
            <p:cNvSpPr/>
            <p:nvPr/>
          </p:nvSpPr>
          <p:spPr>
            <a:xfrm>
              <a:off x="1383" y="1299"/>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6635" name="Rectangle 7"/>
            <p:cNvSpPr/>
            <p:nvPr/>
          </p:nvSpPr>
          <p:spPr>
            <a:xfrm>
              <a:off x="2335" y="1299"/>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6636" name="Rectangle 8"/>
            <p:cNvSpPr/>
            <p:nvPr/>
          </p:nvSpPr>
          <p:spPr>
            <a:xfrm>
              <a:off x="3243" y="1299"/>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6637" name="Rectangle 9"/>
            <p:cNvSpPr/>
            <p:nvPr/>
          </p:nvSpPr>
          <p:spPr>
            <a:xfrm>
              <a:off x="1111" y="2387"/>
              <a:ext cx="681"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6638" name="Rectangle 10"/>
            <p:cNvSpPr/>
            <p:nvPr/>
          </p:nvSpPr>
          <p:spPr>
            <a:xfrm>
              <a:off x="1174" y="2251"/>
              <a:ext cx="544"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6639" name="Rectangle 11"/>
            <p:cNvSpPr/>
            <p:nvPr/>
          </p:nvSpPr>
          <p:spPr>
            <a:xfrm>
              <a:off x="1229" y="2115"/>
              <a:ext cx="408"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6640" name="Rectangle 12"/>
            <p:cNvSpPr/>
            <p:nvPr/>
          </p:nvSpPr>
          <p:spPr>
            <a:xfrm>
              <a:off x="1283" y="1979"/>
              <a:ext cx="317"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6641" name="Text Box 13"/>
            <p:cNvSpPr txBox="1"/>
            <p:nvPr/>
          </p:nvSpPr>
          <p:spPr>
            <a:xfrm>
              <a:off x="1610" y="1798"/>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26642" name="Text Box 14"/>
            <p:cNvSpPr txBox="1"/>
            <p:nvPr/>
          </p:nvSpPr>
          <p:spPr>
            <a:xfrm>
              <a:off x="1700" y="1934"/>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26643" name="Text Box 15"/>
            <p:cNvSpPr txBox="1"/>
            <p:nvPr/>
          </p:nvSpPr>
          <p:spPr>
            <a:xfrm>
              <a:off x="1791" y="2070"/>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26644" name="Text Box 16"/>
            <p:cNvSpPr txBox="1"/>
            <p:nvPr/>
          </p:nvSpPr>
          <p:spPr>
            <a:xfrm>
              <a:off x="1882" y="2251"/>
              <a:ext cx="272"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t>64</a:t>
              </a:r>
            </a:p>
          </p:txBody>
        </p:sp>
        <p:sp>
          <p:nvSpPr>
            <p:cNvPr id="26645" name="Text Box 17"/>
            <p:cNvSpPr txBox="1"/>
            <p:nvPr/>
          </p:nvSpPr>
          <p:spPr>
            <a:xfrm>
              <a:off x="1564" y="1117"/>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sp>
          <p:nvSpPr>
            <p:cNvPr id="26646" name="Text Box 18"/>
            <p:cNvSpPr txBox="1"/>
            <p:nvPr/>
          </p:nvSpPr>
          <p:spPr>
            <a:xfrm>
              <a:off x="2517" y="1117"/>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sp>
          <p:nvSpPr>
            <p:cNvPr id="26647" name="Text Box 19"/>
            <p:cNvSpPr txBox="1"/>
            <p:nvPr/>
          </p:nvSpPr>
          <p:spPr>
            <a:xfrm>
              <a:off x="3424" y="1117"/>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grpSp>
        <p:nvGrpSpPr>
          <p:cNvPr id="3" name="Group 26"/>
          <p:cNvGrpSpPr/>
          <p:nvPr/>
        </p:nvGrpSpPr>
        <p:grpSpPr>
          <a:xfrm>
            <a:off x="1187450" y="3573463"/>
            <a:ext cx="3529013" cy="1943100"/>
            <a:chOff x="748" y="2251"/>
            <a:chExt cx="2223" cy="1224"/>
          </a:xfrm>
        </p:grpSpPr>
        <p:graphicFrame>
          <p:nvGraphicFramePr>
            <p:cNvPr id="26629" name="Object 21"/>
            <p:cNvGraphicFramePr>
              <a:graphicFrameLocks noChangeAspect="1"/>
            </p:cNvGraphicFramePr>
            <p:nvPr/>
          </p:nvGraphicFramePr>
          <p:xfrm flipH="1">
            <a:off x="748" y="2251"/>
            <a:ext cx="340" cy="825"/>
          </p:xfrm>
          <a:graphic>
            <a:graphicData uri="http://schemas.openxmlformats.org/presentationml/2006/ole">
              <mc:AlternateContent xmlns:mc="http://schemas.openxmlformats.org/markup-compatibility/2006">
                <mc:Choice xmlns:v="urn:schemas-microsoft-com:vml" Requires="v">
                  <p:oleObj r:id="rId2" imgW="1621790" imgH="3934460" progId="">
                    <p:embed/>
                  </p:oleObj>
                </mc:Choice>
                <mc:Fallback>
                  <p:oleObj r:id="rId2" imgW="1621790" imgH="3934460" progId="">
                    <p:embed/>
                    <p:pic>
                      <p:nvPicPr>
                        <p:cNvPr id="0" name="图片 3080"/>
                        <p:cNvPicPr/>
                        <p:nvPr/>
                      </p:nvPicPr>
                      <p:blipFill>
                        <a:blip r:embed="rId3"/>
                        <a:stretch>
                          <a:fillRect/>
                        </a:stretch>
                      </p:blipFill>
                      <p:spPr>
                        <a:xfrm flipH="1">
                          <a:off x="748" y="2251"/>
                          <a:ext cx="340" cy="825"/>
                        </a:xfrm>
                        <a:prstGeom prst="rect">
                          <a:avLst/>
                        </a:prstGeom>
                        <a:noFill/>
                        <a:ln w="38100">
                          <a:noFill/>
                          <a:miter/>
                        </a:ln>
                      </p:spPr>
                    </p:pic>
                  </p:oleObj>
                </mc:Fallback>
              </mc:AlternateContent>
            </a:graphicData>
          </a:graphic>
        </p:graphicFrame>
        <p:grpSp>
          <p:nvGrpSpPr>
            <p:cNvPr id="26630" name="Group 25"/>
            <p:cNvGrpSpPr/>
            <p:nvPr/>
          </p:nvGrpSpPr>
          <p:grpSpPr>
            <a:xfrm>
              <a:off x="1156" y="3022"/>
              <a:ext cx="1815" cy="453"/>
              <a:chOff x="1156" y="3022"/>
              <a:chExt cx="1815" cy="453"/>
            </a:xfrm>
          </p:grpSpPr>
          <p:sp>
            <p:nvSpPr>
              <p:cNvPr id="26631" name="AutoShape 23"/>
              <p:cNvSpPr/>
              <p:nvPr/>
            </p:nvSpPr>
            <p:spPr>
              <a:xfrm>
                <a:off x="1156" y="3022"/>
                <a:ext cx="1815" cy="453"/>
              </a:xfrm>
              <a:prstGeom prst="wedgeEllipseCallout">
                <a:avLst>
                  <a:gd name="adj1" fmla="val -53361"/>
                  <a:gd name="adj2" fmla="val -101435"/>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26632" name="Text Box 24"/>
              <p:cNvSpPr txBox="1"/>
              <p:nvPr/>
            </p:nvSpPr>
            <p:spPr>
              <a:xfrm>
                <a:off x="1202" y="3113"/>
                <a:ext cx="176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印度布拉玛神庙中的僧人</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ln/>
        </p:spPr>
        <p:txBody>
          <a:bodyPr vert="horz" wrap="square" lIns="91440" tIns="45720" rIns="91440" bIns="45720" anchor="b" anchorCtr="0"/>
          <a:lstStyle/>
          <a:p>
            <a:pPr eaLnBrk="1" hangingPunct="1"/>
            <a:r>
              <a:rPr lang="zh-CN" altLang="en-US" dirty="0"/>
              <a:t>“世界末日”的推算</a:t>
            </a:r>
          </a:p>
        </p:txBody>
      </p:sp>
      <p:sp>
        <p:nvSpPr>
          <p:cNvPr id="62467" name="Rectangle 3"/>
          <p:cNvSpPr>
            <a:spLocks noGrp="1"/>
          </p:cNvSpPr>
          <p:nvPr>
            <p:ph idx="1"/>
          </p:nvPr>
        </p:nvSpPr>
        <p:spPr>
          <a:ln/>
        </p:spPr>
        <p:txBody>
          <a:bodyPr vert="horz" wrap="square" lIns="91440" tIns="45720" rIns="91440" bIns="45720" anchor="t" anchorCtr="0"/>
          <a:lstStyle/>
          <a:p>
            <a:pPr eaLnBrk="1" hangingPunct="1"/>
            <a:r>
              <a:rPr lang="zh-CN" altLang="en-US" dirty="0"/>
              <a:t>假定该僧人每秒将一个圆盘从一个塔座移动到另一个塔座</a:t>
            </a:r>
          </a:p>
          <a:p>
            <a:pPr eaLnBrk="1" hangingPunct="1">
              <a:buNone/>
            </a:pPr>
            <a:r>
              <a:rPr lang="zh-CN" altLang="en-US" dirty="0"/>
              <a:t>	完成整个工作的时间＝ </a:t>
            </a:r>
            <a:r>
              <a:rPr lang="zh-CN" altLang="en-US" b="1" dirty="0">
                <a:solidFill>
                  <a:srgbClr val="003399"/>
                </a:solidFill>
              </a:rPr>
              <a:t>２</a:t>
            </a:r>
            <a:r>
              <a:rPr lang="en-US" altLang="zh-CN" b="1" baseline="30000" dirty="0">
                <a:solidFill>
                  <a:srgbClr val="003399"/>
                </a:solidFill>
              </a:rPr>
              <a:t>64</a:t>
            </a:r>
            <a:r>
              <a:rPr lang="zh-CN" altLang="en-US" b="1" dirty="0">
                <a:solidFill>
                  <a:srgbClr val="003399"/>
                </a:solidFill>
              </a:rPr>
              <a:t>－１（秒）</a:t>
            </a:r>
          </a:p>
          <a:p>
            <a:pPr eaLnBrk="1" hangingPunct="1">
              <a:buNone/>
            </a:pPr>
            <a:r>
              <a:rPr lang="zh-CN" altLang="en-US" b="1" dirty="0">
                <a:solidFill>
                  <a:srgbClr val="003399"/>
                </a:solidFill>
              </a:rPr>
              <a:t>＝</a:t>
            </a:r>
            <a:r>
              <a:rPr lang="en-US" altLang="zh-CN" b="1" dirty="0">
                <a:solidFill>
                  <a:srgbClr val="003399"/>
                </a:solidFill>
              </a:rPr>
              <a:t>18,446,744,073,709,551,615</a:t>
            </a:r>
            <a:r>
              <a:rPr lang="zh-CN" altLang="en-US" b="1" dirty="0">
                <a:solidFill>
                  <a:srgbClr val="003399"/>
                </a:solidFill>
              </a:rPr>
              <a:t>（秒）</a:t>
            </a:r>
          </a:p>
          <a:p>
            <a:pPr eaLnBrk="1" hangingPunct="1">
              <a:buNone/>
            </a:pPr>
            <a:r>
              <a:rPr lang="en-US" altLang="zh-CN" sz="4200" b="1" dirty="0">
                <a:solidFill>
                  <a:srgbClr val="FF0000"/>
                </a:solidFill>
                <a:latin typeface="宋体" panose="02010600030101010101" pitchFamily="2" charset="-122"/>
              </a:rPr>
              <a:t>≈5850</a:t>
            </a:r>
            <a:r>
              <a:rPr lang="zh-CN" altLang="en-US" sz="4200" b="1" dirty="0">
                <a:solidFill>
                  <a:srgbClr val="FF0000"/>
                </a:solidFill>
                <a:latin typeface="宋体" panose="02010600030101010101" pitchFamily="2" charset="-122"/>
              </a:rPr>
              <a:t>亿年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p:nvPr/>
        </p:nvSpPr>
        <p:spPr>
          <a:xfrm>
            <a:off x="685800" y="609600"/>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递归小结</a:t>
            </a:r>
            <a:endPar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28675" name="Text Box 3"/>
          <p:cNvSpPr txBox="1"/>
          <p:nvPr/>
        </p:nvSpPr>
        <p:spPr>
          <a:xfrm>
            <a:off x="250825" y="1700213"/>
            <a:ext cx="8618538"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50000"/>
              </a:lnSpc>
              <a:buClrTx/>
              <a:buSzTx/>
              <a:buFontTx/>
              <a:buNone/>
            </a:pPr>
            <a:r>
              <a:rPr lang="zh-CN" altLang="en-US" sz="3200" b="1" dirty="0">
                <a:solidFill>
                  <a:srgbClr val="FF0000"/>
                </a:solidFill>
                <a:latin typeface="宋体" panose="02010600030101010101" pitchFamily="2" charset="-122"/>
              </a:rPr>
              <a:t>优点：</a:t>
            </a:r>
            <a:r>
              <a:rPr lang="zh-CN" altLang="en-US" sz="3200" dirty="0">
                <a:latin typeface="宋体" panose="02010600030101010101" pitchFamily="2" charset="-122"/>
              </a:rPr>
              <a:t>结构清晰，可读性强，而且容易用数学归纳法来证明算法的正确性，因此它为设计算法、调试程序带来很大方便。</a:t>
            </a:r>
          </a:p>
        </p:txBody>
      </p:sp>
      <p:sp>
        <p:nvSpPr>
          <p:cNvPr id="28676" name="Text Box 4"/>
          <p:cNvSpPr txBox="1"/>
          <p:nvPr/>
        </p:nvSpPr>
        <p:spPr>
          <a:xfrm>
            <a:off x="250825" y="4221163"/>
            <a:ext cx="8618538"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50000"/>
              </a:lnSpc>
              <a:buClrTx/>
              <a:buSzTx/>
              <a:buFontTx/>
              <a:buNone/>
            </a:pPr>
            <a:r>
              <a:rPr lang="zh-CN" altLang="en-US" sz="3200" b="1" dirty="0">
                <a:solidFill>
                  <a:srgbClr val="0070C0"/>
                </a:solidFill>
                <a:latin typeface="宋体" panose="02010600030101010101" pitchFamily="2" charset="-122"/>
              </a:rPr>
              <a:t>缺点：</a:t>
            </a:r>
            <a:r>
              <a:rPr lang="zh-CN" altLang="en-US" sz="3200" dirty="0">
                <a:latin typeface="宋体" panose="02010600030101010101" pitchFamily="2" charset="-122"/>
              </a:rPr>
              <a:t>递归算法的</a:t>
            </a:r>
            <a:r>
              <a:rPr lang="zh-CN" altLang="en-US" sz="3200" b="1" u="sng" dirty="0">
                <a:latin typeface="宋体" panose="02010600030101010101" pitchFamily="2" charset="-122"/>
              </a:rPr>
              <a:t>运行效率较低</a:t>
            </a:r>
            <a:r>
              <a:rPr lang="zh-CN" altLang="en-US" sz="3200" dirty="0">
                <a:latin typeface="宋体" panose="02010600030101010101" pitchFamily="2" charset="-122"/>
              </a:rPr>
              <a:t>，无论是耗费的计算时间还是占用的存储空间都比非递归算法要多。</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ln/>
        </p:spPr>
        <p:txBody>
          <a:bodyPr vert="horz" wrap="square" lIns="91440" tIns="45720" rIns="91440" bIns="45720" anchor="b" anchorCtr="0"/>
          <a:lstStyle/>
          <a:p>
            <a:pPr eaLnBrk="1" hangingPunct="1"/>
            <a:r>
              <a:rPr lang="zh-CN" altLang="en-US" dirty="0"/>
              <a:t>基本概念</a:t>
            </a:r>
          </a:p>
        </p:txBody>
      </p:sp>
      <p:sp>
        <p:nvSpPr>
          <p:cNvPr id="29699" name="Rectangle 3"/>
          <p:cNvSpPr>
            <a:spLocks noGrp="1"/>
          </p:cNvSpPr>
          <p:nvPr>
            <p:ph idx="1"/>
          </p:nvPr>
        </p:nvSpPr>
        <p:spPr>
          <a:ln/>
        </p:spPr>
        <p:txBody>
          <a:bodyPr vert="horz" wrap="square" lIns="91440" tIns="45720" rIns="91440" bIns="45720" anchor="t" anchorCtr="0"/>
          <a:lstStyle/>
          <a:p>
            <a:pPr eaLnBrk="1" hangingPunct="1"/>
            <a:r>
              <a:rPr lang="zh-CN" altLang="en-US" dirty="0"/>
              <a:t>递归的概念</a:t>
            </a:r>
          </a:p>
          <a:p>
            <a:pPr eaLnBrk="1" hangingPunct="1"/>
            <a:r>
              <a:rPr lang="zh-CN" altLang="en-US" b="1" dirty="0">
                <a:solidFill>
                  <a:srgbClr val="FF0000"/>
                </a:solidFill>
              </a:rPr>
              <a:t>分治法的基本思想</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ln/>
        </p:spPr>
        <p:txBody>
          <a:bodyPr vert="horz" wrap="square" lIns="91440" tIns="45720" rIns="91440" bIns="45720" anchor="b" anchorCtr="0"/>
          <a:lstStyle/>
          <a:p>
            <a:pPr eaLnBrk="1" hangingPunct="1"/>
            <a:r>
              <a:rPr lang="zh-CN" altLang="en-US" dirty="0"/>
              <a:t>分治法的基本思想</a:t>
            </a:r>
          </a:p>
        </p:txBody>
      </p:sp>
      <p:sp>
        <p:nvSpPr>
          <p:cNvPr id="30723" name="Rectangle 3"/>
          <p:cNvSpPr>
            <a:spLocks noGrp="1"/>
          </p:cNvSpPr>
          <p:nvPr>
            <p:ph idx="1"/>
          </p:nvPr>
        </p:nvSpPr>
        <p:spPr>
          <a:xfrm>
            <a:off x="457200" y="1719263"/>
            <a:ext cx="8229600" cy="3438525"/>
          </a:xfrm>
          <a:ln/>
        </p:spPr>
        <p:txBody>
          <a:bodyPr vert="horz" wrap="square" lIns="91440" tIns="45720" rIns="91440" bIns="45720" anchor="t" anchorCtr="0"/>
          <a:lstStyle/>
          <a:p>
            <a:pPr eaLnBrk="1" hangingPunct="1"/>
            <a:r>
              <a:rPr lang="zh-CN" altLang="en-US" b="1" dirty="0">
                <a:solidFill>
                  <a:srgbClr val="003399"/>
                </a:solidFill>
              </a:rPr>
              <a:t>分治法的基本思想</a:t>
            </a:r>
          </a:p>
          <a:p>
            <a:pPr lvl="1" eaLnBrk="1" hangingPunct="1">
              <a:lnSpc>
                <a:spcPct val="150000"/>
              </a:lnSpc>
            </a:pPr>
            <a:r>
              <a:rPr lang="zh-CN" altLang="en-US" dirty="0"/>
              <a:t>将一个规模为</a:t>
            </a:r>
            <a:r>
              <a:rPr lang="en-US" altLang="zh-CN" dirty="0"/>
              <a:t>n</a:t>
            </a:r>
            <a:r>
              <a:rPr lang="zh-CN" altLang="en-US" dirty="0"/>
              <a:t>的问题分解为</a:t>
            </a:r>
            <a:r>
              <a:rPr lang="en-US" altLang="zh-CN" dirty="0"/>
              <a:t>k</a:t>
            </a:r>
            <a:r>
              <a:rPr lang="zh-CN" altLang="en-US" dirty="0"/>
              <a:t>个规模较小的子问题，这些子问题互相独立并且与原问题相同。通过递归地求解这些子问题，然后再将各个子问题的解合并，就可以实现对原问题的求解。</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p:nvPr/>
        </p:nvSpPr>
        <p:spPr>
          <a:xfrm>
            <a:off x="323850" y="765175"/>
            <a:ext cx="8135938" cy="42910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divide-and-conquer(P)</a:t>
            </a:r>
          </a:p>
          <a:p>
            <a:pPr marL="0" lvl="0" indent="0" eaLnBrk="1" hangingPunct="1">
              <a:spcBef>
                <a:spcPct val="50000"/>
              </a:spcBef>
              <a:buClrTx/>
              <a:buSzTx/>
              <a:buFontTx/>
              <a:buNone/>
            </a:pPr>
            <a:r>
              <a:rPr lang="en-US" altLang="zh-CN" sz="2400" dirty="0"/>
              <a:t>{</a:t>
            </a:r>
          </a:p>
          <a:p>
            <a:pPr marL="0" lvl="0" indent="0" eaLnBrk="1" hangingPunct="1">
              <a:spcBef>
                <a:spcPct val="50000"/>
              </a:spcBef>
              <a:buClrTx/>
              <a:buSzTx/>
              <a:buFontTx/>
              <a:buNone/>
            </a:pPr>
            <a:r>
              <a:rPr lang="en-US" altLang="zh-CN" sz="2400" dirty="0"/>
              <a:t>    if(|P|&lt;=n0)  adhoc(P);</a:t>
            </a:r>
          </a:p>
          <a:p>
            <a:pPr marL="0" lvl="0" indent="0" eaLnBrk="1" hangingPunct="1">
              <a:spcBef>
                <a:spcPct val="50000"/>
              </a:spcBef>
              <a:buClrTx/>
              <a:buSzTx/>
              <a:buFontTx/>
              <a:buNone/>
            </a:pPr>
            <a:r>
              <a:rPr lang="en-US" altLang="zh-CN" sz="2400" dirty="0"/>
              <a:t>    divide P into smaller subinstances P1,P2,…,Pk;</a:t>
            </a:r>
          </a:p>
          <a:p>
            <a:pPr marL="0" lvl="0" indent="0" eaLnBrk="1" hangingPunct="1">
              <a:spcBef>
                <a:spcPct val="50000"/>
              </a:spcBef>
              <a:buClrTx/>
              <a:buSzTx/>
              <a:buFontTx/>
              <a:buNone/>
            </a:pPr>
            <a:r>
              <a:rPr lang="en-US" altLang="zh-CN" sz="2400" dirty="0"/>
              <a:t>    for(i=1,i&lt;=k,i++)</a:t>
            </a:r>
          </a:p>
          <a:p>
            <a:pPr marL="0" lvl="0" indent="0" eaLnBrk="1" hangingPunct="1">
              <a:spcBef>
                <a:spcPct val="50000"/>
              </a:spcBef>
              <a:buClrTx/>
              <a:buSzTx/>
              <a:buFontTx/>
              <a:buNone/>
            </a:pPr>
            <a:r>
              <a:rPr lang="en-US" altLang="zh-CN" sz="2400" dirty="0"/>
              <a:t>         yi= divide-and-conquer(Pi);</a:t>
            </a:r>
          </a:p>
          <a:p>
            <a:pPr marL="0" lvl="0" indent="0" eaLnBrk="1" hangingPunct="1">
              <a:spcBef>
                <a:spcPct val="50000"/>
              </a:spcBef>
              <a:buClrTx/>
              <a:buSzTx/>
              <a:buFontTx/>
              <a:buNone/>
            </a:pPr>
            <a:r>
              <a:rPr lang="en-US" altLang="zh-CN" sz="2400" dirty="0"/>
              <a:t>   return merge(y1,y2,…,yk);</a:t>
            </a:r>
          </a:p>
          <a:p>
            <a:pPr marL="0" lvl="0" indent="0" eaLnBrk="1" hangingPunct="1">
              <a:spcBef>
                <a:spcPct val="50000"/>
              </a:spcBef>
              <a:buClrTx/>
              <a:buSzTx/>
              <a:buFontTx/>
              <a:buNone/>
            </a:pPr>
            <a:r>
              <a:rPr lang="en-US" altLang="zh-CN" sz="2400" dirty="0"/>
              <a:t>}</a:t>
            </a:r>
          </a:p>
        </p:txBody>
      </p:sp>
      <p:sp>
        <p:nvSpPr>
          <p:cNvPr id="31747" name="Text Box 5"/>
          <p:cNvSpPr txBox="1"/>
          <p:nvPr/>
        </p:nvSpPr>
        <p:spPr>
          <a:xfrm>
            <a:off x="5148263" y="3860800"/>
            <a:ext cx="3529012" cy="1320800"/>
          </a:xfrm>
          <a:prstGeom prst="rect">
            <a:avLst/>
          </a:prstGeom>
          <a:noFill/>
          <a:ln w="9525" cap="flat" cmpd="sng">
            <a:solidFill>
              <a:schemeClr val="tx1"/>
            </a:solidFill>
            <a:prstDash val="dashDot"/>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rgbClr val="003399"/>
                </a:solidFill>
              </a:rPr>
              <a:t>|P|</a:t>
            </a:r>
            <a:r>
              <a:rPr lang="zh-CN" altLang="en-US" sz="2000" b="1" dirty="0">
                <a:solidFill>
                  <a:srgbClr val="003399"/>
                </a:solidFill>
              </a:rPr>
              <a:t>：</a:t>
            </a:r>
            <a:r>
              <a:rPr lang="zh-CN" altLang="en-US" sz="1800" dirty="0"/>
              <a:t>问题</a:t>
            </a:r>
            <a:r>
              <a:rPr lang="en-US" altLang="zh-CN" sz="1800" dirty="0"/>
              <a:t>P</a:t>
            </a:r>
            <a:r>
              <a:rPr lang="zh-CN" altLang="en-US" sz="1800" dirty="0"/>
              <a:t>的规模；	</a:t>
            </a:r>
          </a:p>
          <a:p>
            <a:pPr marL="0" lvl="0" indent="0" eaLnBrk="1" hangingPunct="1">
              <a:spcBef>
                <a:spcPct val="50000"/>
              </a:spcBef>
              <a:buClrTx/>
              <a:buSzTx/>
              <a:buFontTx/>
              <a:buNone/>
            </a:pPr>
            <a:r>
              <a:rPr lang="en-US" altLang="zh-CN" sz="2000" b="1" dirty="0">
                <a:solidFill>
                  <a:srgbClr val="003399"/>
                </a:solidFill>
              </a:rPr>
              <a:t>adhoc</a:t>
            </a:r>
            <a:r>
              <a:rPr lang="zh-CN" altLang="en-US" sz="2000" b="1" dirty="0">
                <a:solidFill>
                  <a:srgbClr val="003399"/>
                </a:solidFill>
              </a:rPr>
              <a:t>：</a:t>
            </a:r>
            <a:r>
              <a:rPr lang="zh-CN" altLang="en-US" sz="1800" dirty="0"/>
              <a:t>分治法中的基本子运算</a:t>
            </a:r>
          </a:p>
          <a:p>
            <a:pPr marL="0" lvl="0" indent="0" eaLnBrk="1" hangingPunct="1">
              <a:spcBef>
                <a:spcPct val="50000"/>
              </a:spcBef>
              <a:buClrTx/>
              <a:buSzTx/>
              <a:buFontTx/>
              <a:buNone/>
            </a:pPr>
            <a:r>
              <a:rPr lang="en-US" altLang="zh-CN" sz="2000" b="1" dirty="0">
                <a:solidFill>
                  <a:srgbClr val="003399"/>
                </a:solidFill>
              </a:rPr>
              <a:t>n0</a:t>
            </a:r>
            <a:r>
              <a:rPr lang="zh-CN" altLang="en-US" sz="2000" b="1" dirty="0">
                <a:solidFill>
                  <a:srgbClr val="003399"/>
                </a:solidFill>
              </a:rPr>
              <a:t>：</a:t>
            </a:r>
            <a:r>
              <a:rPr lang="zh-CN" altLang="en-US" sz="1800" dirty="0"/>
              <a:t>阀值</a:t>
            </a:r>
            <a:endParaRPr lang="en-US" altLang="zh-CN" sz="1800" dirty="0"/>
          </a:p>
        </p:txBody>
      </p:sp>
      <p:sp>
        <p:nvSpPr>
          <p:cNvPr id="31748" name="AutoShape 6"/>
          <p:cNvSpPr/>
          <p:nvPr/>
        </p:nvSpPr>
        <p:spPr>
          <a:xfrm>
            <a:off x="3851275" y="1052513"/>
            <a:ext cx="5041900" cy="1152525"/>
          </a:xfrm>
          <a:prstGeom prst="wedgeEllipseCallout">
            <a:avLst>
              <a:gd name="adj1" fmla="val -53495"/>
              <a:gd name="adj2" fmla="val 35125"/>
            </a:avLst>
          </a:prstGeom>
          <a:noFill/>
          <a:ln w="9525" cap="flat" cmpd="sng">
            <a:solidFill>
              <a:srgbClr val="FF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t>如果问题</a:t>
            </a:r>
            <a:r>
              <a:rPr lang="en-US" altLang="zh-CN" sz="1800" dirty="0"/>
              <a:t>P</a:t>
            </a:r>
            <a:r>
              <a:rPr lang="zh-CN" altLang="en-US" sz="1800" dirty="0"/>
              <a:t>的规模不超过</a:t>
            </a:r>
            <a:r>
              <a:rPr lang="en-US" altLang="zh-CN" sz="1800" dirty="0"/>
              <a:t>n0</a:t>
            </a:r>
            <a:r>
              <a:rPr lang="zh-CN" altLang="en-US" sz="1800" dirty="0"/>
              <a:t>，说明问题已经容易求解，不要再继续分解。利用</a:t>
            </a:r>
            <a:r>
              <a:rPr lang="en-US" altLang="zh-CN" sz="1800" dirty="0"/>
              <a:t>adhoc(P)</a:t>
            </a:r>
            <a:r>
              <a:rPr lang="zh-CN" altLang="en-US" sz="1800" dirty="0"/>
              <a:t>直接求解。</a:t>
            </a:r>
          </a:p>
        </p:txBody>
      </p:sp>
      <p:sp>
        <p:nvSpPr>
          <p:cNvPr id="31749" name="Text Box 7"/>
          <p:cNvSpPr txBox="1"/>
          <p:nvPr/>
        </p:nvSpPr>
        <p:spPr>
          <a:xfrm>
            <a:off x="1187450" y="6092825"/>
            <a:ext cx="59055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800" b="1" dirty="0">
                <a:solidFill>
                  <a:srgbClr val="003399"/>
                </a:solidFill>
              </a:rPr>
              <a:t>分治法的一般算法设计模式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5123" name="Rectangle 3"/>
          <p:cNvSpPr>
            <a:spLocks noGrp="1"/>
          </p:cNvSpPr>
          <p:nvPr>
            <p:ph idx="1"/>
          </p:nvPr>
        </p:nvSpPr>
        <p:spPr>
          <a:ln/>
        </p:spPr>
        <p:txBody>
          <a:bodyPr vert="horz" wrap="square" lIns="91440" tIns="45720" rIns="91440" bIns="45720" anchor="t" anchorCtr="0"/>
          <a:lstStyle/>
          <a:p>
            <a:pPr eaLnBrk="1" hangingPunct="1"/>
            <a:r>
              <a:rPr lang="zh-CN" altLang="en-US" dirty="0"/>
              <a:t>基本概念</a:t>
            </a:r>
          </a:p>
          <a:p>
            <a:pPr eaLnBrk="1" hangingPunct="1"/>
            <a:r>
              <a:rPr lang="zh-CN" altLang="en-US" dirty="0"/>
              <a:t>实例分析</a:t>
            </a:r>
          </a:p>
          <a:p>
            <a:pPr eaLnBrk="1" hangingPunct="1"/>
            <a:r>
              <a:rPr lang="zh-CN" altLang="en-US" dirty="0"/>
              <a:t>本章小节</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ln/>
        </p:spPr>
        <p:txBody>
          <a:bodyPr vert="horz" wrap="square" lIns="91440" tIns="45720" rIns="91440" bIns="45720" anchor="b" anchorCtr="0"/>
          <a:lstStyle/>
          <a:p>
            <a:pPr eaLnBrk="1" hangingPunct="1"/>
            <a:r>
              <a:rPr lang="zh-CN" altLang="en-US" dirty="0"/>
              <a:t>分治法的分割原则</a:t>
            </a:r>
          </a:p>
        </p:txBody>
      </p:sp>
      <p:sp>
        <p:nvSpPr>
          <p:cNvPr id="32771" name="Rectangle 3"/>
          <p:cNvSpPr>
            <a:spLocks noGrp="1"/>
          </p:cNvSpPr>
          <p:nvPr>
            <p:ph idx="1"/>
          </p:nvPr>
        </p:nvSpPr>
        <p:spPr>
          <a:xfrm>
            <a:off x="457200" y="2060575"/>
            <a:ext cx="8229600" cy="4070350"/>
          </a:xfrm>
          <a:ln/>
        </p:spPr>
        <p:txBody>
          <a:bodyPr vert="horz" wrap="square" lIns="91440" tIns="45720" rIns="91440" bIns="45720" anchor="t" anchorCtr="0"/>
          <a:lstStyle/>
          <a:p>
            <a:pPr eaLnBrk="1" hangingPunct="1"/>
            <a:r>
              <a:rPr lang="zh-CN" altLang="en-US" b="1" dirty="0">
                <a:solidFill>
                  <a:srgbClr val="003399"/>
                </a:solidFill>
              </a:rPr>
              <a:t>分治法的分割原则</a:t>
            </a:r>
          </a:p>
          <a:p>
            <a:pPr lvl="1" eaLnBrk="1" hangingPunct="1"/>
            <a:r>
              <a:rPr lang="zh-CN" altLang="en-US" b="1" dirty="0">
                <a:solidFill>
                  <a:srgbClr val="FF0000"/>
                </a:solidFill>
              </a:rPr>
              <a:t>实践表明：</a:t>
            </a:r>
            <a:r>
              <a:rPr lang="zh-CN" altLang="en-US" dirty="0"/>
              <a:t>将一个问题划分成大小相等的</a:t>
            </a:r>
            <a:r>
              <a:rPr lang="en-US" altLang="zh-CN" dirty="0"/>
              <a:t>k</a:t>
            </a:r>
            <a:r>
              <a:rPr lang="zh-CN" altLang="en-US" dirty="0"/>
              <a:t>个子问题的处理方法行之有效；</a:t>
            </a:r>
          </a:p>
          <a:p>
            <a:pPr lvl="2" eaLnBrk="1" hangingPunct="1"/>
            <a:r>
              <a:rPr lang="zh-CN" altLang="en-US" sz="2800" dirty="0"/>
              <a:t>通常取</a:t>
            </a:r>
            <a:r>
              <a:rPr lang="en-US" altLang="zh-CN" sz="2800" b="1" dirty="0">
                <a:solidFill>
                  <a:srgbClr val="FF0000"/>
                </a:solidFill>
              </a:rPr>
              <a:t>k=2</a:t>
            </a:r>
            <a:endParaRPr lang="zh-CN"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ln/>
        </p:spPr>
        <p:txBody>
          <a:bodyPr vert="horz" wrap="square" lIns="91440" tIns="45720" rIns="91440" bIns="45720" anchor="b" anchorCtr="0"/>
          <a:lstStyle/>
          <a:p>
            <a:pPr eaLnBrk="1" hangingPunct="1"/>
            <a:r>
              <a:rPr lang="zh-CN" altLang="en-US" dirty="0"/>
              <a:t>分治法的求解过程</a:t>
            </a:r>
          </a:p>
        </p:txBody>
      </p:sp>
      <p:sp>
        <p:nvSpPr>
          <p:cNvPr id="65539" name="Rectangle 3"/>
          <p:cNvSpPr>
            <a:spLocks noGrp="1"/>
          </p:cNvSpPr>
          <p:nvPr>
            <p:ph idx="1"/>
          </p:nvPr>
        </p:nvSpPr>
        <p:spPr>
          <a:ln/>
        </p:spPr>
        <p:txBody>
          <a:bodyPr vert="horz" wrap="square" lIns="91440" tIns="45720" rIns="91440" bIns="45720" anchor="t" anchorCtr="0"/>
          <a:lstStyle/>
          <a:p>
            <a:pPr marL="571500" indent="-571500" eaLnBrk="1" hangingPunct="1">
              <a:buNone/>
            </a:pPr>
            <a:r>
              <a:rPr lang="zh-CN" altLang="en-US" b="1" dirty="0">
                <a:solidFill>
                  <a:srgbClr val="003399"/>
                </a:solidFill>
              </a:rPr>
              <a:t>分治法的求解过程</a:t>
            </a:r>
          </a:p>
          <a:p>
            <a:pPr marL="571500" indent="-571500" eaLnBrk="1" hangingPunct="1"/>
            <a:r>
              <a:rPr lang="zh-CN" altLang="en-US" b="1" dirty="0">
                <a:solidFill>
                  <a:schemeClr val="hlink"/>
                </a:solidFill>
              </a:rPr>
              <a:t>分解</a:t>
            </a:r>
            <a:r>
              <a:rPr lang="en-US" altLang="zh-CN" b="1" dirty="0">
                <a:solidFill>
                  <a:schemeClr val="hlink"/>
                </a:solidFill>
              </a:rPr>
              <a:t>(divide)</a:t>
            </a:r>
          </a:p>
          <a:p>
            <a:pPr marL="571500" indent="-571500" eaLnBrk="1" hangingPunct="1"/>
            <a:r>
              <a:rPr lang="zh-CN" altLang="en-US" b="1" dirty="0">
                <a:solidFill>
                  <a:schemeClr val="hlink"/>
                </a:solidFill>
              </a:rPr>
              <a:t>递归求解</a:t>
            </a:r>
            <a:r>
              <a:rPr lang="en-US" altLang="zh-CN" b="1" dirty="0">
                <a:solidFill>
                  <a:schemeClr val="hlink"/>
                </a:solidFill>
              </a:rPr>
              <a:t>(conquer)</a:t>
            </a:r>
          </a:p>
          <a:p>
            <a:pPr marL="571500" indent="-571500" eaLnBrk="1" hangingPunct="1"/>
            <a:r>
              <a:rPr lang="zh-CN" altLang="en-US" b="1" dirty="0">
                <a:solidFill>
                  <a:schemeClr val="hlink"/>
                </a:solidFill>
              </a:rPr>
              <a:t>合并</a:t>
            </a:r>
            <a:r>
              <a:rPr lang="en-US" altLang="zh-CN" b="1" dirty="0">
                <a:solidFill>
                  <a:schemeClr val="hlink"/>
                </a:solidFill>
              </a:rPr>
              <a:t>(merge)</a:t>
            </a:r>
          </a:p>
          <a:p>
            <a:pPr marL="571500" indent="-571500" eaLnBrk="1" hangingPunct="1">
              <a:buNone/>
            </a:pPr>
            <a:endParaRPr lang="en-US" altLang="zh-CN" b="1" dirty="0">
              <a:solidFill>
                <a:schemeClr val="hlink"/>
              </a:solidFill>
            </a:endParaRPr>
          </a:p>
          <a:p>
            <a:pPr marL="571500" indent="-571500" eaLnBrk="1" hangingPunct="1">
              <a:buNone/>
            </a:pPr>
            <a:r>
              <a:rPr lang="zh-CN" altLang="en-US" b="1" dirty="0"/>
              <a:t>说明：某些问题不需要</a:t>
            </a:r>
            <a:r>
              <a:rPr lang="zh-CN" altLang="en-US" b="1" dirty="0">
                <a:solidFill>
                  <a:srgbClr val="FF0000"/>
                </a:solidFill>
              </a:rPr>
              <a:t>合并</a:t>
            </a:r>
            <a:r>
              <a:rPr lang="zh-CN" altLang="en-US" b="1" dirty="0"/>
              <a:t>，比如二分搜索问题</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ln/>
        </p:spPr>
        <p:txBody>
          <a:bodyPr vert="horz" wrap="square" lIns="91440" tIns="45720" rIns="91440" bIns="45720" anchor="b" anchorCtr="0"/>
          <a:lstStyle/>
          <a:p>
            <a:pPr eaLnBrk="1" hangingPunct="1"/>
            <a:r>
              <a:rPr lang="zh-CN" altLang="en-US" dirty="0"/>
              <a:t>分治法的计算效率分析</a:t>
            </a:r>
          </a:p>
        </p:txBody>
      </p:sp>
      <p:sp>
        <p:nvSpPr>
          <p:cNvPr id="34819" name="Rectangle 3"/>
          <p:cNvSpPr>
            <a:spLocks noGrp="1"/>
          </p:cNvSpPr>
          <p:nvPr>
            <p:ph idx="1"/>
          </p:nvPr>
        </p:nvSpPr>
        <p:spPr>
          <a:xfrm>
            <a:off x="250825" y="1700213"/>
            <a:ext cx="8507413" cy="4411662"/>
          </a:xfrm>
          <a:ln/>
        </p:spPr>
        <p:txBody>
          <a:bodyPr vert="horz" wrap="square" lIns="91440" tIns="45720" rIns="91440" bIns="45720" anchor="t" anchorCtr="0"/>
          <a:lstStyle/>
          <a:p>
            <a:pPr eaLnBrk="1" hangingPunct="1"/>
            <a:r>
              <a:rPr lang="zh-CN" altLang="en-US" b="1" dirty="0">
                <a:solidFill>
                  <a:srgbClr val="003399"/>
                </a:solidFill>
              </a:rPr>
              <a:t>分治法的计算效率分析</a:t>
            </a:r>
          </a:p>
          <a:p>
            <a:pPr lvl="1" eaLnBrk="1" hangingPunct="1"/>
            <a:r>
              <a:rPr lang="zh-CN" altLang="en-US" b="1" dirty="0">
                <a:solidFill>
                  <a:schemeClr val="hlink"/>
                </a:solidFill>
              </a:rPr>
              <a:t>通常用递归方程来进行分析</a:t>
            </a:r>
          </a:p>
          <a:p>
            <a:pPr lvl="1" eaLnBrk="1" hangingPunct="1"/>
            <a:r>
              <a:rPr lang="zh-CN" altLang="en-US" dirty="0"/>
              <a:t>分治法将规模为</a:t>
            </a:r>
            <a:r>
              <a:rPr lang="en-US" altLang="zh-CN" dirty="0"/>
              <a:t>n</a:t>
            </a:r>
            <a:r>
              <a:rPr lang="zh-CN" altLang="en-US" dirty="0"/>
              <a:t>的问题分成</a:t>
            </a:r>
            <a:r>
              <a:rPr lang="en-US" altLang="zh-CN" dirty="0"/>
              <a:t>k</a:t>
            </a:r>
            <a:r>
              <a:rPr lang="zh-CN" altLang="en-US" dirty="0"/>
              <a:t>个规模为</a:t>
            </a:r>
            <a:r>
              <a:rPr lang="en-US" altLang="zh-CN" dirty="0"/>
              <a:t>n/m</a:t>
            </a:r>
            <a:r>
              <a:rPr lang="zh-CN" altLang="en-US" dirty="0"/>
              <a:t>的子问题</a:t>
            </a:r>
          </a:p>
          <a:p>
            <a:pPr lvl="2" eaLnBrk="1" hangingPunct="1"/>
            <a:r>
              <a:rPr lang="zh-CN" altLang="en-US" dirty="0"/>
              <a:t>设分解阈值</a:t>
            </a:r>
            <a:r>
              <a:rPr lang="en-US" altLang="zh-CN" dirty="0"/>
              <a:t>n0=1</a:t>
            </a:r>
            <a:r>
              <a:rPr lang="zh-CN" altLang="en-US" dirty="0"/>
              <a:t>，且</a:t>
            </a:r>
            <a:r>
              <a:rPr lang="en-US" altLang="zh-CN" dirty="0"/>
              <a:t>adhoc</a:t>
            </a:r>
            <a:r>
              <a:rPr lang="zh-CN" altLang="en-US" dirty="0"/>
              <a:t>解规模为</a:t>
            </a:r>
            <a:r>
              <a:rPr lang="en-US" altLang="zh-CN" dirty="0"/>
              <a:t>1</a:t>
            </a:r>
            <a:r>
              <a:rPr lang="zh-CN" altLang="en-US" dirty="0"/>
              <a:t>的问题耗费</a:t>
            </a:r>
            <a:r>
              <a:rPr lang="en-US" altLang="zh-CN" dirty="0"/>
              <a:t>1</a:t>
            </a:r>
            <a:r>
              <a:rPr lang="zh-CN" altLang="en-US" dirty="0"/>
              <a:t>个单位时间</a:t>
            </a:r>
          </a:p>
          <a:p>
            <a:pPr lvl="2" eaLnBrk="1" hangingPunct="1"/>
            <a:r>
              <a:rPr lang="zh-CN" altLang="en-US" dirty="0"/>
              <a:t>设将原问题分解为</a:t>
            </a:r>
            <a:r>
              <a:rPr lang="en-US" altLang="zh-CN" dirty="0"/>
              <a:t>k</a:t>
            </a:r>
            <a:r>
              <a:rPr lang="zh-CN" altLang="en-US" dirty="0"/>
              <a:t>个子问题以及用</a:t>
            </a:r>
            <a:r>
              <a:rPr lang="en-US" altLang="zh-CN" dirty="0"/>
              <a:t>merge</a:t>
            </a:r>
            <a:r>
              <a:rPr lang="zh-CN" altLang="en-US" dirty="0"/>
              <a:t>将</a:t>
            </a:r>
            <a:r>
              <a:rPr lang="en-US" altLang="zh-CN" dirty="0"/>
              <a:t>k</a:t>
            </a:r>
            <a:r>
              <a:rPr lang="zh-CN" altLang="en-US" dirty="0"/>
              <a:t>个子问题的解合并为原问题解需要使用</a:t>
            </a:r>
            <a:r>
              <a:rPr lang="en-US" altLang="zh-CN" dirty="0"/>
              <a:t>f(n)</a:t>
            </a:r>
            <a:r>
              <a:rPr lang="zh-CN" altLang="en-US" dirty="0"/>
              <a:t>个单位时间。</a:t>
            </a:r>
          </a:p>
          <a:p>
            <a:pPr lvl="2" eaLnBrk="1" hangingPunct="1"/>
            <a:r>
              <a:rPr lang="zh-CN" altLang="en-US" dirty="0"/>
              <a:t>用</a:t>
            </a:r>
            <a:r>
              <a:rPr lang="en-US" altLang="zh-CN" dirty="0"/>
              <a:t>T(n)</a:t>
            </a:r>
            <a:r>
              <a:rPr lang="zh-CN" altLang="en-US" dirty="0"/>
              <a:t>表示该分治法</a:t>
            </a:r>
            <a:r>
              <a:rPr lang="en-US" altLang="zh-CN" dirty="0"/>
              <a:t>divide-and-merge(P)</a:t>
            </a:r>
            <a:r>
              <a:rPr lang="zh-CN" altLang="en-US" dirty="0"/>
              <a:t>解规模为</a:t>
            </a:r>
            <a:r>
              <a:rPr lang="en-US" altLang="zh-CN" dirty="0"/>
              <a:t>|P|=n</a:t>
            </a:r>
            <a:r>
              <a:rPr lang="zh-CN" altLang="en-US" dirty="0"/>
              <a:t>的问题所需要的计算时间</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4"/>
          <p:cNvGraphicFramePr>
            <a:graphicFrameLocks noChangeAspect="1"/>
          </p:cNvGraphicFramePr>
          <p:nvPr/>
        </p:nvGraphicFramePr>
        <p:xfrm>
          <a:off x="1476375" y="1916113"/>
          <a:ext cx="5183188" cy="2921000"/>
        </p:xfrm>
        <a:graphic>
          <a:graphicData uri="http://schemas.openxmlformats.org/presentationml/2006/ole">
            <mc:AlternateContent xmlns:mc="http://schemas.openxmlformats.org/markup-compatibility/2006">
              <mc:Choice xmlns:v="urn:schemas-microsoft-com:vml" Requires="v">
                <p:oleObj r:id="rId2" imgW="2095500" imgH="1181100" progId="Equation.3">
                  <p:embed/>
                </p:oleObj>
              </mc:Choice>
              <mc:Fallback>
                <p:oleObj r:id="rId2" imgW="2095500" imgH="1181100" progId="Equation.3">
                  <p:embed/>
                  <p:pic>
                    <p:nvPicPr>
                      <p:cNvPr id="0" name="图片 3081"/>
                      <p:cNvPicPr/>
                      <p:nvPr/>
                    </p:nvPicPr>
                    <p:blipFill>
                      <a:blip r:embed="rId3"/>
                      <a:stretch>
                        <a:fillRect/>
                      </a:stretch>
                    </p:blipFill>
                    <p:spPr>
                      <a:xfrm>
                        <a:off x="1476375" y="1916113"/>
                        <a:ext cx="5183188" cy="2921000"/>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ln/>
        </p:spPr>
        <p:txBody>
          <a:bodyPr vert="horz" wrap="square" lIns="91440" tIns="45720" rIns="91440" bIns="45720" anchor="b" anchorCtr="0"/>
          <a:lstStyle/>
          <a:p>
            <a:r>
              <a:rPr lang="zh-CN" altLang="en-US" dirty="0"/>
              <a:t>主方法</a:t>
            </a:r>
            <a:r>
              <a:rPr lang="en-US" altLang="zh-CN" dirty="0"/>
              <a:t>(</a:t>
            </a:r>
            <a:r>
              <a:rPr lang="zh-CN" altLang="en-US" dirty="0"/>
              <a:t>详见</a:t>
            </a:r>
            <a:r>
              <a:rPr lang="en-US" altLang="zh-CN" dirty="0"/>
              <a:t>《</a:t>
            </a:r>
            <a:r>
              <a:rPr lang="zh-CN" altLang="en-US" dirty="0"/>
              <a:t>算法导论</a:t>
            </a:r>
            <a:r>
              <a:rPr lang="en-US" altLang="zh-CN" dirty="0"/>
              <a:t>》)</a:t>
            </a:r>
          </a:p>
        </p:txBody>
      </p:sp>
      <p:pic>
        <p:nvPicPr>
          <p:cNvPr id="36867" name="Picture 3"/>
          <p:cNvPicPr>
            <a:picLocks noChangeAspect="1"/>
          </p:cNvPicPr>
          <p:nvPr/>
        </p:nvPicPr>
        <p:blipFill>
          <a:blip r:embed="rId2"/>
          <a:stretch>
            <a:fillRect/>
          </a:stretch>
        </p:blipFill>
        <p:spPr>
          <a:xfrm>
            <a:off x="1476375" y="1841500"/>
            <a:ext cx="6723063" cy="5016500"/>
          </a:xfrm>
          <a:prstGeom prst="rect">
            <a:avLst/>
          </a:prstGeom>
          <a:noFill/>
          <a:ln w="9525">
            <a:noFill/>
          </a:ln>
        </p:spPr>
      </p:pic>
      <p:sp>
        <p:nvSpPr>
          <p:cNvPr id="36868" name="AutoShape 4"/>
          <p:cNvSpPr/>
          <p:nvPr/>
        </p:nvSpPr>
        <p:spPr>
          <a:xfrm>
            <a:off x="5724525" y="1412875"/>
            <a:ext cx="3025775" cy="720725"/>
          </a:xfrm>
          <a:prstGeom prst="wedgeRoundRectCallout">
            <a:avLst>
              <a:gd name="adj1" fmla="val -62745"/>
              <a:gd name="adj2" fmla="val 85019"/>
              <a:gd name="adj3" fmla="val 16667"/>
            </a:avLst>
          </a:prstGeom>
          <a:solidFill>
            <a:srgbClr val="CCFF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latin typeface="Tahoma" panose="020B0604030504040204" pitchFamily="34" charset="0"/>
              </a:rPr>
              <a:t>根据这两项对结果的影响不同，分成三种情况讨论</a:t>
            </a:r>
          </a:p>
        </p:txBody>
      </p:sp>
      <p:sp>
        <p:nvSpPr>
          <p:cNvPr id="36869" name="AutoShape 5"/>
          <p:cNvSpPr/>
          <p:nvPr/>
        </p:nvSpPr>
        <p:spPr>
          <a:xfrm>
            <a:off x="5651500" y="3789363"/>
            <a:ext cx="3025775" cy="503237"/>
          </a:xfrm>
          <a:prstGeom prst="wedgeRoundRectCallout">
            <a:avLst>
              <a:gd name="adj1" fmla="val -82755"/>
              <a:gd name="adj2" fmla="val 64181"/>
              <a:gd name="adj3" fmla="val 16667"/>
            </a:avLst>
          </a:prstGeom>
          <a:solidFill>
            <a:srgbClr val="CCFF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latin typeface="Tahoma" panose="020B0604030504040204" pitchFamily="34" charset="0"/>
              </a:rPr>
              <a:t>两项同阶</a:t>
            </a:r>
          </a:p>
        </p:txBody>
      </p:sp>
      <p:sp>
        <p:nvSpPr>
          <p:cNvPr id="36870" name="AutoShape 6"/>
          <p:cNvSpPr/>
          <p:nvPr/>
        </p:nvSpPr>
        <p:spPr>
          <a:xfrm>
            <a:off x="5724525" y="2708275"/>
            <a:ext cx="3168650" cy="720725"/>
          </a:xfrm>
          <a:prstGeom prst="wedgeRoundRectCallout">
            <a:avLst>
              <a:gd name="adj1" fmla="val -58032"/>
              <a:gd name="adj2" fmla="val 46843"/>
              <a:gd name="adj3" fmla="val 16667"/>
            </a:avLst>
          </a:prstGeom>
          <a:solidFill>
            <a:srgbClr val="CCFF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latin typeface="Tahoma" panose="020B0604030504040204" pitchFamily="34" charset="0"/>
              </a:rPr>
              <a:t>前一项比后一项的阶高，对结果的影响大，忽略后一项</a:t>
            </a:r>
          </a:p>
        </p:txBody>
      </p:sp>
      <p:sp>
        <p:nvSpPr>
          <p:cNvPr id="36871" name="AutoShape 7"/>
          <p:cNvSpPr/>
          <p:nvPr/>
        </p:nvSpPr>
        <p:spPr>
          <a:xfrm>
            <a:off x="5975350" y="4797425"/>
            <a:ext cx="3168650" cy="720725"/>
          </a:xfrm>
          <a:prstGeom prst="wedgeRoundRectCallout">
            <a:avLst>
              <a:gd name="adj1" fmla="val -63778"/>
              <a:gd name="adj2" fmla="val 21144"/>
              <a:gd name="adj3" fmla="val 16667"/>
            </a:avLst>
          </a:prstGeom>
          <a:solidFill>
            <a:srgbClr val="CCFF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latin typeface="Tahoma" panose="020B0604030504040204" pitchFamily="34" charset="0"/>
              </a:rPr>
              <a:t>后一项比前一项的阶高，对结果的影响大，忽略前一项</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p:cNvPicPr>
          <p:nvPr/>
        </p:nvPicPr>
        <p:blipFill>
          <a:blip r:embed="rId2"/>
          <a:stretch>
            <a:fillRect/>
          </a:stretch>
        </p:blipFill>
        <p:spPr>
          <a:xfrm>
            <a:off x="1649413" y="1052513"/>
            <a:ext cx="5573712" cy="5097462"/>
          </a:xfrm>
          <a:prstGeom prst="rect">
            <a:avLst/>
          </a:prstGeom>
          <a:noFill/>
          <a:ln w="9525">
            <a:noFill/>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p:nvPr/>
        </p:nvSpPr>
        <p:spPr>
          <a:xfrm>
            <a:off x="900113" y="4941888"/>
            <a:ext cx="6913562" cy="873125"/>
          </a:xfrm>
          <a:prstGeom prst="rect">
            <a:avLst/>
          </a:prstGeom>
          <a:solidFill>
            <a:srgbClr val="99CC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因为问题的计算复杂性一般是随着问题规模的增加而增加，因此大部分问题满足这个特征。</a:t>
            </a:r>
          </a:p>
        </p:txBody>
      </p:sp>
      <p:sp>
        <p:nvSpPr>
          <p:cNvPr id="40963" name="Text Box 5"/>
          <p:cNvSpPr txBox="1"/>
          <p:nvPr/>
        </p:nvSpPr>
        <p:spPr>
          <a:xfrm>
            <a:off x="900113" y="4941888"/>
            <a:ext cx="6913562" cy="873125"/>
          </a:xfrm>
          <a:prstGeom prst="rect">
            <a:avLst/>
          </a:prstGeom>
          <a:solidFill>
            <a:srgbClr val="CCFF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这条特征是应用分治法的前提，它也是大多数问题可以满足的，此特征反映了递归思想的应用</a:t>
            </a:r>
          </a:p>
        </p:txBody>
      </p:sp>
      <p:sp>
        <p:nvSpPr>
          <p:cNvPr id="40964" name="Text Box 6"/>
          <p:cNvSpPr txBox="1"/>
          <p:nvPr/>
        </p:nvSpPr>
        <p:spPr>
          <a:xfrm>
            <a:off x="898525" y="4941888"/>
            <a:ext cx="6913563" cy="1238250"/>
          </a:xfrm>
          <a:prstGeom prst="rect">
            <a:avLst/>
          </a:prstGeom>
          <a:solidFill>
            <a:schemeClr val="bg1"/>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能否利用分治法完全取决于问题是否具有这条特征，如果具备了前两条特征，而不具备第三条特征，则可以考虑</a:t>
            </a:r>
            <a:r>
              <a:rPr lang="zh-CN" altLang="en-US" sz="2400" b="1" dirty="0">
                <a:ea typeface="黑体" panose="02010609060101010101" pitchFamily="49" charset="-122"/>
              </a:rPr>
              <a:t>贪心算法</a:t>
            </a:r>
            <a:r>
              <a:rPr lang="zh-CN" altLang="en-US" sz="2400" dirty="0">
                <a:ea typeface="楷体_GB2312" panose="02010609030101010101" pitchFamily="1" charset="-122"/>
              </a:rPr>
              <a:t>或</a:t>
            </a:r>
            <a:r>
              <a:rPr lang="zh-CN" altLang="en-US" sz="2400" b="1" dirty="0">
                <a:ea typeface="黑体" panose="02010609060101010101" pitchFamily="49" charset="-122"/>
              </a:rPr>
              <a:t>动态规划</a:t>
            </a:r>
            <a:r>
              <a:rPr lang="zh-CN" altLang="en-US" sz="2400" dirty="0">
                <a:ea typeface="楷体_GB2312" panose="02010609030101010101" pitchFamily="1" charset="-122"/>
              </a:rPr>
              <a:t>。</a:t>
            </a:r>
          </a:p>
        </p:txBody>
      </p:sp>
      <p:sp>
        <p:nvSpPr>
          <p:cNvPr id="40965" name="Text Box 7"/>
          <p:cNvSpPr txBox="1"/>
          <p:nvPr/>
        </p:nvSpPr>
        <p:spPr>
          <a:xfrm>
            <a:off x="900113" y="4921250"/>
            <a:ext cx="6913562" cy="1603375"/>
          </a:xfrm>
          <a:prstGeom prst="rect">
            <a:avLst/>
          </a:prstGeom>
          <a:solidFill>
            <a:srgbClr val="CCFF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这条特征涉及到分治法的效率，如果各子问题是不独立的，则分治法要做许多不必要的工作，重复地解公共的子问题，此时虽然也可用分治法，但一般用</a:t>
            </a:r>
            <a:r>
              <a:rPr lang="zh-CN" altLang="en-US" sz="2400" b="1" dirty="0">
                <a:ea typeface="黑体" panose="02010609060101010101" pitchFamily="49" charset="-122"/>
              </a:rPr>
              <a:t>动态规划</a:t>
            </a:r>
            <a:r>
              <a:rPr lang="zh-CN" altLang="en-US" sz="2400" dirty="0">
                <a:ea typeface="楷体_GB2312" panose="02010609030101010101" pitchFamily="1" charset="-122"/>
              </a:rPr>
              <a:t>较好。</a:t>
            </a:r>
          </a:p>
        </p:txBody>
      </p:sp>
      <p:sp>
        <p:nvSpPr>
          <p:cNvPr id="40966" name="Rectangle 2"/>
          <p:cNvSpPr>
            <a:spLocks noGrp="1"/>
          </p:cNvSpPr>
          <p:nvPr>
            <p:ph type="title" idx="4294967295"/>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900" b="1" i="0" u="none" strike="noStrike" kern="0" cap="none" spc="0" normalizeH="0" baseline="0" noProof="1">
                <a:ln>
                  <a:noFill/>
                </a:ln>
                <a:solidFill>
                  <a:schemeClr val="tx2"/>
                </a:solidFill>
                <a:effectLst>
                  <a:outerShdw blurRad="38100" dist="38100" dir="2700000">
                    <a:srgbClr val="C0C0C0"/>
                  </a:outerShdw>
                </a:effectLst>
                <a:uLnTx/>
                <a:uFillTx/>
                <a:latin typeface="+mj-lt"/>
                <a:ea typeface="黑体" panose="02010609060101010101" pitchFamily="49" charset="-122"/>
                <a:cs typeface="+mj-cs"/>
              </a:rPr>
              <a:t>分治法的适用条件</a:t>
            </a:r>
          </a:p>
        </p:txBody>
      </p:sp>
      <p:sp>
        <p:nvSpPr>
          <p:cNvPr id="40967" name="Rectangle 3"/>
          <p:cNvSpPr>
            <a:spLocks noGrp="1"/>
          </p:cNvSpPr>
          <p:nvPr>
            <p:ph type="body" idx="1"/>
          </p:nvPr>
        </p:nvSpPr>
        <p:spPr>
          <a:xfrm>
            <a:off x="684213" y="1557338"/>
            <a:ext cx="7772400" cy="30273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n-lt"/>
                <a:ea typeface="黑体" panose="02010609060101010101" pitchFamily="49" charset="-122"/>
                <a:cs typeface="+mn-cs"/>
              </a:rPr>
              <a:t>分治法所能解决的问题一般具有以下几个特征：</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2400" b="1" i="0" u="none" strike="noStrike" kern="0" cap="none" spc="0" normalizeH="0" baseline="0" noProof="1">
                <a:ln>
                  <a:noFill/>
                </a:ln>
                <a:solidFill>
                  <a:schemeClr val="tx1"/>
                </a:solidFill>
                <a:effectLst/>
                <a:uLnTx/>
                <a:uFillTx/>
                <a:latin typeface="+mn-lt"/>
                <a:ea typeface="楷体_GB2312" panose="02010609030101010101" pitchFamily="1" charset="-122"/>
                <a:cs typeface="+mn-cs"/>
              </a:rPr>
              <a:t>该问题的规模缩小到一定的程度就可以容易地解决；</a:t>
            </a:r>
            <a:endParaRPr kumimoji="0" lang="zh-CN" altLang="en-US" sz="2400" b="0" i="0" u="none" strike="noStrike" kern="0" cap="none" spc="0" normalizeH="0" baseline="0" noProof="1">
              <a:ln>
                <a:noFill/>
              </a:ln>
              <a:solidFill>
                <a:schemeClr val="tx1"/>
              </a:solidFill>
              <a:effectLst/>
              <a:uLnTx/>
              <a:uFillTx/>
              <a:latin typeface="+mn-lt"/>
              <a:ea typeface="楷体_GB2312" panose="02010609030101010101"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2400" b="1" i="0" u="none" strike="noStrike" kern="0" cap="none" spc="0" normalizeH="0" baseline="0" noProof="1">
                <a:ln>
                  <a:noFill/>
                </a:ln>
                <a:solidFill>
                  <a:schemeClr val="tx1"/>
                </a:solidFill>
                <a:effectLst/>
                <a:uLnTx/>
                <a:uFillTx/>
                <a:latin typeface="+mn-lt"/>
                <a:ea typeface="楷体_GB2312" panose="02010609030101010101" pitchFamily="1" charset="-122"/>
                <a:cs typeface="+mn-cs"/>
              </a:rPr>
              <a:t>该问题可以分解为若干个规模较小的相同问题，即该问题具有</a:t>
            </a:r>
            <a:r>
              <a:rPr kumimoji="0" lang="zh-CN" altLang="en-US" sz="2400" b="1" i="0" u="none" strike="noStrike" kern="0" cap="none" spc="0" normalizeH="0" baseline="0" noProof="1">
                <a:ln>
                  <a:noFill/>
                </a:ln>
                <a:solidFill>
                  <a:schemeClr val="tx1"/>
                </a:solidFill>
                <a:effectLst/>
                <a:uLnTx/>
                <a:uFillTx/>
                <a:latin typeface="+mn-lt"/>
                <a:ea typeface="黑体" panose="02010609060101010101" pitchFamily="49" charset="-122"/>
                <a:cs typeface="+mn-cs"/>
              </a:rPr>
              <a:t>最优子结构性质</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2400" b="1" i="0" u="none" strike="noStrike" kern="0" cap="none" spc="0" normalizeH="0" baseline="0" noProof="1">
                <a:ln>
                  <a:noFill/>
                </a:ln>
                <a:solidFill>
                  <a:schemeClr val="tx1"/>
                </a:solidFill>
                <a:effectLst/>
                <a:uLnTx/>
                <a:uFillTx/>
                <a:latin typeface="+mn-lt"/>
                <a:ea typeface="楷体_GB2312" panose="02010609030101010101" pitchFamily="1" charset="-122"/>
                <a:cs typeface="+mn-cs"/>
              </a:rPr>
              <a:t>利用该问题分解出的子问题的解可以合并为该问题的解；</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2400" b="1" i="0" u="none" strike="noStrike" kern="0" cap="none" spc="0" normalizeH="0" baseline="0" noProof="1">
                <a:ln>
                  <a:noFill/>
                </a:ln>
                <a:solidFill>
                  <a:schemeClr val="tx1"/>
                </a:solidFill>
                <a:effectLst/>
                <a:uLnTx/>
                <a:uFillTx/>
                <a:latin typeface="+mn-lt"/>
                <a:ea typeface="楷体_GB2312" panose="02010609030101010101" pitchFamily="1" charset="-122"/>
                <a:cs typeface="+mn-cs"/>
              </a:rPr>
              <a:t>该问题所分解出的各个子问题是相互独立的，即子问题之间不包含公共的子问题。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7">
                                            <p:txEl>
                                              <p:pRg st="0" end="0"/>
                                            </p:txEl>
                                          </p:spTgt>
                                        </p:tgtEl>
                                        <p:attrNameLst>
                                          <p:attrName>style.visibility</p:attrName>
                                        </p:attrNameLst>
                                      </p:cBhvr>
                                      <p:to>
                                        <p:strVal val="visible"/>
                                      </p:to>
                                    </p:set>
                                    <p:animEffect transition="in" filter="blinds(horizontal)">
                                      <p:cBhvr>
                                        <p:cTn id="7" dur="500"/>
                                        <p:tgtEl>
                                          <p:spTgt spid="409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7">
                                            <p:txEl>
                                              <p:pRg st="1" end="1"/>
                                            </p:txEl>
                                          </p:spTgt>
                                        </p:tgtEl>
                                        <p:attrNameLst>
                                          <p:attrName>style.visibility</p:attrName>
                                        </p:attrNameLst>
                                      </p:cBhvr>
                                      <p:to>
                                        <p:strVal val="visible"/>
                                      </p:to>
                                    </p:set>
                                    <p:animEffect transition="in" filter="blinds(horizontal)">
                                      <p:cBhvr>
                                        <p:cTn id="12" dur="500"/>
                                        <p:tgtEl>
                                          <p:spTgt spid="409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2"/>
                                        </p:tgtEl>
                                        <p:attrNameLst>
                                          <p:attrName>style.visibility</p:attrName>
                                        </p:attrNameLst>
                                      </p:cBhvr>
                                      <p:to>
                                        <p:strVal val="visible"/>
                                      </p:to>
                                    </p:set>
                                    <p:animEffect transition="in" filter="blinds(horizontal)">
                                      <p:cBhvr>
                                        <p:cTn id="17" dur="500"/>
                                        <p:tgtEl>
                                          <p:spTgt spid="409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7">
                                            <p:txEl>
                                              <p:pRg st="2" end="2"/>
                                            </p:txEl>
                                          </p:spTgt>
                                        </p:tgtEl>
                                        <p:attrNameLst>
                                          <p:attrName>style.visibility</p:attrName>
                                        </p:attrNameLst>
                                      </p:cBhvr>
                                      <p:to>
                                        <p:strVal val="visible"/>
                                      </p:to>
                                    </p:set>
                                    <p:animEffect transition="in" filter="blinds(horizontal)">
                                      <p:cBhvr>
                                        <p:cTn id="22" dur="500"/>
                                        <p:tgtEl>
                                          <p:spTgt spid="409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3"/>
                                        </p:tgtEl>
                                        <p:attrNameLst>
                                          <p:attrName>style.visibility</p:attrName>
                                        </p:attrNameLst>
                                      </p:cBhvr>
                                      <p:to>
                                        <p:strVal val="visible"/>
                                      </p:to>
                                    </p:set>
                                    <p:animEffect transition="in" filter="blinds(horizontal)">
                                      <p:cBhvr>
                                        <p:cTn id="27" dur="500"/>
                                        <p:tgtEl>
                                          <p:spTgt spid="409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67">
                                            <p:txEl>
                                              <p:pRg st="3" end="3"/>
                                            </p:txEl>
                                          </p:spTgt>
                                        </p:tgtEl>
                                        <p:attrNameLst>
                                          <p:attrName>style.visibility</p:attrName>
                                        </p:attrNameLst>
                                      </p:cBhvr>
                                      <p:to>
                                        <p:strVal val="visible"/>
                                      </p:to>
                                    </p:set>
                                    <p:animEffect transition="in" filter="blinds(horizontal)">
                                      <p:cBhvr>
                                        <p:cTn id="32" dur="500"/>
                                        <p:tgtEl>
                                          <p:spTgt spid="4096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964"/>
                                        </p:tgtEl>
                                        <p:attrNameLst>
                                          <p:attrName>style.visibility</p:attrName>
                                        </p:attrNameLst>
                                      </p:cBhvr>
                                      <p:to>
                                        <p:strVal val="visible"/>
                                      </p:to>
                                    </p:set>
                                    <p:animEffect transition="in" filter="blinds(horizontal)">
                                      <p:cBhvr>
                                        <p:cTn id="37" dur="500"/>
                                        <p:tgtEl>
                                          <p:spTgt spid="4096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967">
                                            <p:txEl>
                                              <p:pRg st="4" end="4"/>
                                            </p:txEl>
                                          </p:spTgt>
                                        </p:tgtEl>
                                        <p:attrNameLst>
                                          <p:attrName>style.visibility</p:attrName>
                                        </p:attrNameLst>
                                      </p:cBhvr>
                                      <p:to>
                                        <p:strVal val="visible"/>
                                      </p:to>
                                    </p:set>
                                    <p:animEffect transition="in" filter="blinds(horizontal)">
                                      <p:cBhvr>
                                        <p:cTn id="42" dur="500"/>
                                        <p:tgtEl>
                                          <p:spTgt spid="4096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965"/>
                                        </p:tgtEl>
                                        <p:attrNameLst>
                                          <p:attrName>style.visibility</p:attrName>
                                        </p:attrNameLst>
                                      </p:cBhvr>
                                      <p:to>
                                        <p:strVal val="visible"/>
                                      </p:to>
                                    </p:set>
                                    <p:animEffect transition="in" filter="blinds(horizontal)">
                                      <p:cBhvr>
                                        <p:cTn id="47"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p:bldP spid="40963" grpId="0" animBg="1"/>
      <p:bldP spid="40964" grpId="0" animBg="1"/>
      <p:bldP spid="40965" grpId="0" animBg="1"/>
      <p:bldP spid="4096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39939" name="Rectangle 3"/>
          <p:cNvSpPr>
            <a:spLocks noGrp="1"/>
          </p:cNvSpPr>
          <p:nvPr>
            <p:ph idx="1"/>
          </p:nvPr>
        </p:nvSpPr>
        <p:spPr>
          <a:ln/>
        </p:spPr>
        <p:txBody>
          <a:bodyPr vert="horz" wrap="square" lIns="91440" tIns="45720" rIns="91440" bIns="45720" anchor="t" anchorCtr="0"/>
          <a:lstStyle/>
          <a:p>
            <a:pPr eaLnBrk="1" hangingPunct="1"/>
            <a:r>
              <a:rPr lang="zh-CN" altLang="en-US" dirty="0"/>
              <a:t>基本概念</a:t>
            </a:r>
          </a:p>
          <a:p>
            <a:pPr eaLnBrk="1" hangingPunct="1"/>
            <a:r>
              <a:rPr lang="zh-CN" altLang="en-US" b="1" dirty="0">
                <a:solidFill>
                  <a:srgbClr val="FF0000"/>
                </a:solidFill>
              </a:rPr>
              <a:t>实例分析</a:t>
            </a:r>
            <a:endParaRPr lang="zh-CN" altLang="en-US" dirty="0"/>
          </a:p>
          <a:p>
            <a:pPr eaLnBrk="1" hangingPunct="1"/>
            <a:r>
              <a:rPr lang="zh-CN" altLang="en-US" dirty="0"/>
              <a:t>本章小节</a:t>
            </a:r>
            <a:endParaRPr lang="zh-CN" altLang="en-US"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457200" y="685800"/>
            <a:ext cx="6248400" cy="5445125"/>
          </a:xfrm>
          <a:ln/>
        </p:spPr>
        <p:txBody>
          <a:bodyPr vert="horz" wrap="square" lIns="91440" tIns="45720" rIns="91440" bIns="45720" anchor="t" anchorCtr="0"/>
          <a:lstStyle/>
          <a:p>
            <a:pPr eaLnBrk="1" hangingPunct="1"/>
            <a:r>
              <a:rPr lang="zh-CN" altLang="en-US" sz="3200" dirty="0"/>
              <a:t>二分搜索技术</a:t>
            </a:r>
          </a:p>
          <a:p>
            <a:pPr eaLnBrk="1" hangingPunct="1"/>
            <a:r>
              <a:rPr lang="zh-CN" altLang="en-US" sz="3200" dirty="0"/>
              <a:t>大整数的乘法</a:t>
            </a:r>
          </a:p>
          <a:p>
            <a:pPr eaLnBrk="1" hangingPunct="1"/>
            <a:r>
              <a:rPr lang="en-US" altLang="zh-CN" sz="3200" dirty="0"/>
              <a:t>Strassen</a:t>
            </a:r>
            <a:r>
              <a:rPr lang="zh-CN" altLang="zh-CN" sz="3200" dirty="0"/>
              <a:t>矩阵乘法</a:t>
            </a:r>
          </a:p>
          <a:p>
            <a:pPr eaLnBrk="1" hangingPunct="1"/>
            <a:r>
              <a:rPr lang="zh-CN" altLang="zh-CN" sz="3200" dirty="0"/>
              <a:t>棋盘覆盖</a:t>
            </a:r>
          </a:p>
          <a:p>
            <a:pPr eaLnBrk="1" hangingPunct="1"/>
            <a:r>
              <a:rPr lang="zh-CN" altLang="zh-CN" sz="3200" dirty="0"/>
              <a:t>合并排序</a:t>
            </a:r>
          </a:p>
          <a:p>
            <a:pPr eaLnBrk="1" hangingPunct="1"/>
            <a:r>
              <a:rPr lang="zh-CN" altLang="zh-CN" sz="3200" dirty="0"/>
              <a:t>快速排序</a:t>
            </a:r>
          </a:p>
          <a:p>
            <a:pPr eaLnBrk="1" hangingPunct="1"/>
            <a:r>
              <a:rPr lang="zh-CN" altLang="zh-CN" sz="3200" dirty="0"/>
              <a:t>线性时间选择</a:t>
            </a:r>
          </a:p>
          <a:p>
            <a:pPr eaLnBrk="1" hangingPunct="1"/>
            <a:r>
              <a:rPr lang="zh-CN" altLang="zh-CN" sz="3200" dirty="0"/>
              <a:t>最近点对问题</a:t>
            </a:r>
          </a:p>
          <a:p>
            <a:pPr eaLnBrk="1" hangingPunct="1"/>
            <a:r>
              <a:rPr lang="zh-CN" altLang="zh-CN" sz="3200" dirty="0"/>
              <a:t>循环赛日程表</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5000" b="1" dirty="0">
                <a:solidFill>
                  <a:schemeClr val="bg1"/>
                </a:solidFill>
                <a:latin typeface="Times New Roman" panose="02020603050405020304" pitchFamily="18" charset="0"/>
                <a:ea typeface="幼圆" pitchFamily="49" charset="-122"/>
              </a:rPr>
              <a:t>二分搜索技术</a:t>
            </a:r>
            <a:endParaRPr lang="zh-CN" altLang="en-US" sz="26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614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基本概念</a:t>
            </a:r>
            <a:endParaRPr lang="zh-CN" altLang="en-US" dirty="0"/>
          </a:p>
          <a:p>
            <a:pPr lvl="1" eaLnBrk="1" hangingPunct="1"/>
            <a:r>
              <a:rPr lang="zh-CN" altLang="en-US" dirty="0"/>
              <a:t>递归的概念</a:t>
            </a:r>
          </a:p>
          <a:p>
            <a:pPr lvl="1" eaLnBrk="1" hangingPunct="1"/>
            <a:r>
              <a:rPr lang="zh-CN" altLang="en-US" dirty="0"/>
              <a:t>分治法的基本思想</a:t>
            </a:r>
          </a:p>
          <a:p>
            <a:pPr eaLnBrk="1" hangingPunct="1"/>
            <a:r>
              <a:rPr lang="zh-CN" altLang="en-US" dirty="0"/>
              <a:t>实例分析</a:t>
            </a:r>
          </a:p>
          <a:p>
            <a:pPr eaLnBrk="1" hangingPunct="1"/>
            <a:r>
              <a:rPr lang="zh-CN" altLang="en-US" dirty="0"/>
              <a:t>本章小节</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
          <p:cNvSpPr txBox="1"/>
          <p:nvPr/>
        </p:nvSpPr>
        <p:spPr>
          <a:xfrm>
            <a:off x="468313" y="4159250"/>
            <a:ext cx="8353425" cy="2676525"/>
          </a:xfrm>
          <a:prstGeom prst="rect">
            <a:avLst/>
          </a:prstGeom>
          <a:solidFill>
            <a:srgbClr val="99CC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solidFill>
                  <a:srgbClr val="000000"/>
                </a:solidFill>
                <a:ea typeface="黑体" panose="02010609060101010101" pitchFamily="49" charset="-122"/>
              </a:rPr>
              <a:t>分析：</a:t>
            </a:r>
            <a:r>
              <a:rPr lang="zh-CN" altLang="en-US" sz="2400" dirty="0">
                <a:ea typeface="楷体_GB2312" panose="02010609030101010101" pitchFamily="1" charset="-122"/>
              </a:rPr>
              <a:t>比较</a:t>
            </a:r>
            <a:r>
              <a:rPr lang="en-US" altLang="zh-CN" sz="2400" dirty="0">
                <a:ea typeface="楷体_GB2312" panose="02010609030101010101" pitchFamily="1" charset="-122"/>
              </a:rPr>
              <a:t>x</a:t>
            </a:r>
            <a:r>
              <a:rPr lang="zh-CN" altLang="en-US" sz="2400" dirty="0">
                <a:ea typeface="楷体_GB2312" panose="02010609030101010101" pitchFamily="1" charset="-122"/>
              </a:rPr>
              <a:t>和</a:t>
            </a:r>
            <a:r>
              <a:rPr lang="en-US" altLang="zh-CN" sz="2400" dirty="0">
                <a:ea typeface="楷体_GB2312" panose="02010609030101010101" pitchFamily="1" charset="-122"/>
              </a:rPr>
              <a:t>a</a:t>
            </a:r>
            <a:r>
              <a:rPr lang="zh-CN" altLang="en-US" sz="2400" dirty="0">
                <a:ea typeface="楷体_GB2312" panose="02010609030101010101" pitchFamily="1" charset="-122"/>
              </a:rPr>
              <a:t>的中间元素</a:t>
            </a:r>
            <a:r>
              <a:rPr lang="en-US" altLang="zh-CN" sz="2400" dirty="0">
                <a:ea typeface="楷体_GB2312" panose="02010609030101010101" pitchFamily="1" charset="-122"/>
              </a:rPr>
              <a:t>a[mid]</a:t>
            </a:r>
            <a:r>
              <a:rPr lang="zh-CN" altLang="en-US" sz="2400" dirty="0">
                <a:ea typeface="楷体_GB2312" panose="02010609030101010101" pitchFamily="1" charset="-122"/>
              </a:rPr>
              <a:t>，若</a:t>
            </a:r>
            <a:r>
              <a:rPr lang="en-US" altLang="zh-CN" sz="2400" dirty="0">
                <a:ea typeface="楷体_GB2312" panose="02010609030101010101" pitchFamily="1" charset="-122"/>
              </a:rPr>
              <a:t>x=a[mid]</a:t>
            </a:r>
            <a:r>
              <a:rPr lang="zh-CN" altLang="en-US" sz="2400" dirty="0">
                <a:ea typeface="楷体_GB2312" panose="02010609030101010101" pitchFamily="1" charset="-122"/>
              </a:rPr>
              <a:t>，则</a:t>
            </a:r>
            <a:r>
              <a:rPr lang="en-US" altLang="zh-CN" sz="2400" dirty="0">
                <a:ea typeface="楷体_GB2312" panose="02010609030101010101" pitchFamily="1" charset="-122"/>
              </a:rPr>
              <a:t>x</a:t>
            </a:r>
            <a:r>
              <a:rPr lang="zh-CN" altLang="en-US" sz="2400" dirty="0">
                <a:ea typeface="楷体_GB2312" panose="02010609030101010101" pitchFamily="1" charset="-122"/>
              </a:rPr>
              <a:t>在</a:t>
            </a:r>
            <a:r>
              <a:rPr lang="en-US" altLang="zh-CN" sz="2400" dirty="0">
                <a:ea typeface="楷体_GB2312" panose="02010609030101010101" pitchFamily="1" charset="-122"/>
              </a:rPr>
              <a:t>a</a:t>
            </a:r>
            <a:r>
              <a:rPr lang="zh-CN" altLang="en-US" sz="2400" dirty="0">
                <a:ea typeface="楷体_GB2312" panose="02010609030101010101" pitchFamily="1" charset="-122"/>
              </a:rPr>
              <a:t>中的位置就是</a:t>
            </a:r>
            <a:r>
              <a:rPr lang="en-US" altLang="zh-CN" sz="2400" dirty="0">
                <a:ea typeface="楷体_GB2312" panose="02010609030101010101" pitchFamily="1" charset="-122"/>
              </a:rPr>
              <a:t>mid</a:t>
            </a:r>
            <a:r>
              <a:rPr lang="zh-CN" altLang="en-US" sz="2400" dirty="0">
                <a:ea typeface="楷体_GB2312" panose="02010609030101010101" pitchFamily="1" charset="-122"/>
              </a:rPr>
              <a:t>；如果</a:t>
            </a:r>
            <a:r>
              <a:rPr lang="en-US" altLang="zh-CN" sz="2400" dirty="0">
                <a:ea typeface="楷体_GB2312" panose="02010609030101010101" pitchFamily="1" charset="-122"/>
              </a:rPr>
              <a:t>x&lt;a[mid]</a:t>
            </a:r>
            <a:r>
              <a:rPr lang="zh-CN" altLang="en-US" sz="2400" dirty="0">
                <a:ea typeface="楷体_GB2312" panose="02010609030101010101" pitchFamily="1" charset="-122"/>
              </a:rPr>
              <a:t>，由于</a:t>
            </a:r>
            <a:r>
              <a:rPr lang="en-US" altLang="zh-CN" sz="2400" dirty="0">
                <a:ea typeface="楷体_GB2312" panose="02010609030101010101" pitchFamily="1" charset="-122"/>
              </a:rPr>
              <a:t>a</a:t>
            </a:r>
            <a:r>
              <a:rPr lang="zh-CN" altLang="en-US" sz="2400" dirty="0">
                <a:ea typeface="楷体_GB2312" panose="02010609030101010101" pitchFamily="1" charset="-122"/>
              </a:rPr>
              <a:t>是递增排序的，因此假如</a:t>
            </a:r>
            <a:r>
              <a:rPr lang="en-US" altLang="zh-CN" sz="2400" dirty="0">
                <a:ea typeface="楷体_GB2312" panose="02010609030101010101" pitchFamily="1" charset="-122"/>
              </a:rPr>
              <a:t>x</a:t>
            </a:r>
            <a:r>
              <a:rPr lang="zh-CN" altLang="en-US" sz="2400" dirty="0">
                <a:ea typeface="楷体_GB2312" panose="02010609030101010101" pitchFamily="1" charset="-122"/>
              </a:rPr>
              <a:t>在</a:t>
            </a:r>
            <a:r>
              <a:rPr lang="en-US" altLang="zh-CN" sz="2400" dirty="0">
                <a:ea typeface="楷体_GB2312" panose="02010609030101010101" pitchFamily="1" charset="-122"/>
              </a:rPr>
              <a:t>a</a:t>
            </a:r>
            <a:r>
              <a:rPr lang="zh-CN" altLang="en-US" sz="2400" dirty="0">
                <a:ea typeface="楷体_GB2312" panose="02010609030101010101" pitchFamily="1" charset="-122"/>
              </a:rPr>
              <a:t>中的话，</a:t>
            </a:r>
            <a:r>
              <a:rPr lang="en-US" altLang="zh-CN" sz="2400" dirty="0">
                <a:ea typeface="楷体_GB2312" panose="02010609030101010101" pitchFamily="1" charset="-122"/>
              </a:rPr>
              <a:t>x</a:t>
            </a:r>
            <a:r>
              <a:rPr lang="zh-CN" altLang="en-US" sz="2400" dirty="0">
                <a:ea typeface="楷体_GB2312" panose="02010609030101010101" pitchFamily="1" charset="-122"/>
              </a:rPr>
              <a:t>必然排在</a:t>
            </a:r>
            <a:r>
              <a:rPr lang="en-US" altLang="zh-CN" sz="2400" dirty="0">
                <a:ea typeface="楷体_GB2312" panose="02010609030101010101" pitchFamily="1" charset="-122"/>
              </a:rPr>
              <a:t>a[mid]</a:t>
            </a:r>
            <a:r>
              <a:rPr lang="zh-CN" altLang="en-US" sz="2400" dirty="0">
                <a:ea typeface="楷体_GB2312" panose="02010609030101010101" pitchFamily="1" charset="-122"/>
              </a:rPr>
              <a:t>的前面，所以我们只要在</a:t>
            </a:r>
            <a:r>
              <a:rPr lang="en-US" altLang="zh-CN" sz="2400" dirty="0">
                <a:ea typeface="楷体_GB2312" panose="02010609030101010101" pitchFamily="1" charset="-122"/>
              </a:rPr>
              <a:t>a[mid]</a:t>
            </a:r>
            <a:r>
              <a:rPr lang="zh-CN" altLang="en-US" sz="2400" dirty="0">
                <a:ea typeface="楷体_GB2312" panose="02010609030101010101" pitchFamily="1" charset="-122"/>
              </a:rPr>
              <a:t>的前面查找</a:t>
            </a:r>
            <a:r>
              <a:rPr lang="en-US" altLang="zh-CN" sz="2400" dirty="0">
                <a:ea typeface="楷体_GB2312" panose="02010609030101010101" pitchFamily="1" charset="-122"/>
              </a:rPr>
              <a:t>x</a:t>
            </a:r>
            <a:r>
              <a:rPr lang="zh-CN" altLang="en-US" sz="2400" dirty="0">
                <a:ea typeface="楷体_GB2312" panose="02010609030101010101" pitchFamily="1" charset="-122"/>
              </a:rPr>
              <a:t>即可；如果</a:t>
            </a:r>
            <a:r>
              <a:rPr lang="en-US" altLang="zh-CN" sz="2400" dirty="0">
                <a:ea typeface="楷体_GB2312" panose="02010609030101010101" pitchFamily="1" charset="-122"/>
              </a:rPr>
              <a:t>x&gt;a[mid]</a:t>
            </a:r>
            <a:r>
              <a:rPr lang="zh-CN" altLang="en-US" sz="2400" dirty="0">
                <a:ea typeface="楷体_GB2312" panose="02010609030101010101" pitchFamily="1" charset="-122"/>
              </a:rPr>
              <a:t>，同理我们只要在</a:t>
            </a:r>
            <a:r>
              <a:rPr lang="en-US" altLang="zh-CN" sz="2400" dirty="0">
                <a:ea typeface="楷体_GB2312" panose="02010609030101010101" pitchFamily="1" charset="-122"/>
              </a:rPr>
              <a:t>a[mid]</a:t>
            </a:r>
            <a:r>
              <a:rPr lang="zh-CN" altLang="en-US" sz="2400" dirty="0">
                <a:ea typeface="楷体_GB2312" panose="02010609030101010101" pitchFamily="1" charset="-122"/>
              </a:rPr>
              <a:t>的后面查找</a:t>
            </a:r>
            <a:r>
              <a:rPr lang="en-US" altLang="zh-CN" sz="2400" dirty="0">
                <a:ea typeface="楷体_GB2312" panose="02010609030101010101" pitchFamily="1" charset="-122"/>
              </a:rPr>
              <a:t>x</a:t>
            </a:r>
            <a:r>
              <a:rPr lang="zh-CN" altLang="en-US" sz="2400" dirty="0">
                <a:ea typeface="楷体_GB2312" panose="02010609030101010101" pitchFamily="1" charset="-122"/>
              </a:rPr>
              <a:t>即可。无论是在前面还是后面查找</a:t>
            </a:r>
            <a:r>
              <a:rPr lang="en-US" altLang="zh-CN" sz="2400" dirty="0">
                <a:ea typeface="楷体_GB2312" panose="02010609030101010101" pitchFamily="1" charset="-122"/>
              </a:rPr>
              <a:t>x</a:t>
            </a:r>
            <a:r>
              <a:rPr lang="zh-CN" altLang="en-US" sz="2400" dirty="0">
                <a:ea typeface="楷体_GB2312" panose="02010609030101010101" pitchFamily="1" charset="-122"/>
              </a:rPr>
              <a:t>，其方法都和在</a:t>
            </a:r>
            <a:r>
              <a:rPr lang="en-US" altLang="zh-CN" sz="2400" dirty="0">
                <a:ea typeface="楷体_GB2312" panose="02010609030101010101" pitchFamily="1" charset="-122"/>
              </a:rPr>
              <a:t>a</a:t>
            </a:r>
            <a:r>
              <a:rPr lang="zh-CN" altLang="en-US" sz="2400" dirty="0">
                <a:ea typeface="楷体_GB2312" panose="02010609030101010101" pitchFamily="1" charset="-122"/>
              </a:rPr>
              <a:t>中查找</a:t>
            </a:r>
            <a:r>
              <a:rPr lang="en-US" altLang="zh-CN" sz="2400" dirty="0">
                <a:ea typeface="楷体_GB2312" panose="02010609030101010101" pitchFamily="1" charset="-122"/>
              </a:rPr>
              <a:t>x</a:t>
            </a:r>
            <a:r>
              <a:rPr lang="zh-CN" altLang="en-US" sz="2400" dirty="0">
                <a:ea typeface="楷体_GB2312" panose="02010609030101010101" pitchFamily="1" charset="-122"/>
              </a:rPr>
              <a:t>一样，只不过是查找的规模缩小了。这就说明了此问题满足分治法的第二个和第三个适用条件。</a:t>
            </a:r>
          </a:p>
        </p:txBody>
      </p:sp>
      <p:sp>
        <p:nvSpPr>
          <p:cNvPr id="44036" name="Text Box 8"/>
          <p:cNvSpPr txBox="1"/>
          <p:nvPr/>
        </p:nvSpPr>
        <p:spPr>
          <a:xfrm>
            <a:off x="0" y="3914775"/>
            <a:ext cx="9144000" cy="3140075"/>
          </a:xfrm>
          <a:prstGeom prst="rect">
            <a:avLst/>
          </a:prstGeom>
          <a:solidFill>
            <a:srgbClr val="FFFFFF"/>
          </a:soli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4000" dirty="0">
                <a:ea typeface="华文行楷" pitchFamily="2" charset="-122"/>
              </a:rPr>
              <a:t>                                                       </a:t>
            </a:r>
          </a:p>
          <a:p>
            <a:pPr marL="0" lvl="0" indent="0" eaLnBrk="1" hangingPunct="1">
              <a:spcBef>
                <a:spcPct val="0"/>
              </a:spcBef>
              <a:buClrTx/>
              <a:buSzTx/>
              <a:buFontTx/>
              <a:buNone/>
            </a:pPr>
            <a:r>
              <a:rPr lang="en-US" altLang="zh-CN" sz="4000" dirty="0">
                <a:ea typeface="华文行楷" pitchFamily="2" charset="-122"/>
              </a:rPr>
              <a:t> </a:t>
            </a:r>
          </a:p>
          <a:p>
            <a:pPr marL="0" lvl="0" indent="0" eaLnBrk="1" hangingPunct="1">
              <a:spcBef>
                <a:spcPct val="0"/>
              </a:spcBef>
              <a:buClrTx/>
              <a:buSzTx/>
              <a:buFontTx/>
              <a:buNone/>
            </a:pPr>
            <a:endParaRPr lang="en-US" altLang="zh-CN" sz="4000" dirty="0">
              <a:ea typeface="华文行楷" pitchFamily="2" charset="-122"/>
            </a:endParaRPr>
          </a:p>
          <a:p>
            <a:pPr marL="0" lvl="0" indent="0" eaLnBrk="1" hangingPunct="1">
              <a:spcBef>
                <a:spcPct val="0"/>
              </a:spcBef>
              <a:buClrTx/>
              <a:buSzTx/>
              <a:buFontTx/>
              <a:buNone/>
            </a:pPr>
            <a:endParaRPr lang="en-US" altLang="zh-CN" sz="4000" dirty="0">
              <a:ea typeface="华文行楷" pitchFamily="2" charset="-122"/>
            </a:endParaRPr>
          </a:p>
          <a:p>
            <a:pPr marL="0" lvl="0" indent="0" eaLnBrk="1" hangingPunct="1">
              <a:spcBef>
                <a:spcPct val="0"/>
              </a:spcBef>
              <a:buClrTx/>
              <a:buSzTx/>
              <a:buFontTx/>
              <a:buNone/>
            </a:pPr>
            <a:endParaRPr lang="en-US" altLang="zh-CN" sz="4000" dirty="0">
              <a:ea typeface="华文行楷" pitchFamily="2" charset="-122"/>
            </a:endParaRPr>
          </a:p>
        </p:txBody>
      </p:sp>
      <p:sp>
        <p:nvSpPr>
          <p:cNvPr id="44037" name="Text Box 4"/>
          <p:cNvSpPr txBox="1"/>
          <p:nvPr/>
        </p:nvSpPr>
        <p:spPr>
          <a:xfrm>
            <a:off x="539750" y="4297363"/>
            <a:ext cx="8353425" cy="1238250"/>
          </a:xfrm>
          <a:prstGeom prst="rect">
            <a:avLst/>
          </a:prstGeom>
          <a:solidFill>
            <a:schemeClr val="bg1"/>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solidFill>
                  <a:srgbClr val="000000"/>
                </a:solidFill>
                <a:ea typeface="黑体" panose="02010609060101010101" pitchFamily="49" charset="-122"/>
              </a:rPr>
              <a:t>分析：</a:t>
            </a:r>
            <a:r>
              <a:rPr lang="zh-CN" altLang="en-US" sz="2400" dirty="0">
                <a:ea typeface="楷体_GB2312" panose="02010609030101010101" pitchFamily="1" charset="-122"/>
              </a:rPr>
              <a:t>很显然此问题分解出的子问题相互独立，即在</a:t>
            </a:r>
            <a:r>
              <a:rPr lang="en-US" altLang="zh-CN" sz="2400" dirty="0">
                <a:ea typeface="楷体_GB2312" panose="02010609030101010101" pitchFamily="1" charset="-122"/>
              </a:rPr>
              <a:t>a[i]</a:t>
            </a:r>
            <a:r>
              <a:rPr lang="zh-CN" altLang="en-US" sz="2400" dirty="0">
                <a:ea typeface="楷体_GB2312" panose="02010609030101010101" pitchFamily="1" charset="-122"/>
              </a:rPr>
              <a:t>的前面或后面查找</a:t>
            </a:r>
            <a:r>
              <a:rPr lang="en-US" altLang="zh-CN" sz="2400" dirty="0">
                <a:ea typeface="楷体_GB2312" panose="02010609030101010101" pitchFamily="1" charset="-122"/>
              </a:rPr>
              <a:t>x</a:t>
            </a:r>
            <a:r>
              <a:rPr lang="zh-CN" altLang="en-US" sz="2400" dirty="0">
                <a:ea typeface="楷体_GB2312" panose="02010609030101010101" pitchFamily="1" charset="-122"/>
              </a:rPr>
              <a:t>是独立的子问题，因此满足分治法的第四个适用条件。</a:t>
            </a:r>
          </a:p>
        </p:txBody>
      </p:sp>
      <p:sp>
        <p:nvSpPr>
          <p:cNvPr id="44034" name="Text Box 3"/>
          <p:cNvSpPr txBox="1"/>
          <p:nvPr/>
        </p:nvSpPr>
        <p:spPr>
          <a:xfrm>
            <a:off x="468313" y="4149725"/>
            <a:ext cx="8353425" cy="1238250"/>
          </a:xfrm>
          <a:prstGeom prst="rect">
            <a:avLst/>
          </a:prstGeom>
          <a:solidFill>
            <a:srgbClr val="CCFF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solidFill>
                  <a:srgbClr val="000000"/>
                </a:solidFill>
                <a:ea typeface="黑体" panose="02010609060101010101" pitchFamily="49" charset="-122"/>
              </a:rPr>
              <a:t>分析：</a:t>
            </a:r>
            <a:r>
              <a:rPr lang="zh-CN" altLang="en-US" sz="2400" dirty="0">
                <a:ea typeface="楷体_GB2312" panose="02010609030101010101" pitchFamily="1" charset="-122"/>
              </a:rPr>
              <a:t>如果</a:t>
            </a:r>
            <a:r>
              <a:rPr lang="en-US" altLang="zh-CN" sz="2400" dirty="0">
                <a:ea typeface="楷体_GB2312" panose="02010609030101010101" pitchFamily="1" charset="-122"/>
              </a:rPr>
              <a:t>n=1</a:t>
            </a:r>
            <a:r>
              <a:rPr lang="zh-CN" altLang="en-US" sz="2400" dirty="0">
                <a:ea typeface="楷体_GB2312" panose="02010609030101010101" pitchFamily="1" charset="-122"/>
              </a:rPr>
              <a:t>即只有一个元素，则只要比较这个元素和</a:t>
            </a:r>
            <a:r>
              <a:rPr lang="en-US" altLang="zh-CN" sz="2400" dirty="0">
                <a:ea typeface="楷体_GB2312" panose="02010609030101010101" pitchFamily="1" charset="-122"/>
              </a:rPr>
              <a:t>x</a:t>
            </a:r>
            <a:r>
              <a:rPr lang="zh-CN" altLang="en-US" sz="2400" dirty="0">
                <a:ea typeface="楷体_GB2312" panose="02010609030101010101" pitchFamily="1" charset="-122"/>
              </a:rPr>
              <a:t>就可以确定</a:t>
            </a:r>
            <a:r>
              <a:rPr lang="en-US" altLang="zh-CN" sz="2400" dirty="0">
                <a:ea typeface="楷体_GB2312" panose="02010609030101010101" pitchFamily="1" charset="-122"/>
              </a:rPr>
              <a:t>x</a:t>
            </a:r>
            <a:r>
              <a:rPr lang="zh-CN" altLang="en-US" sz="2400" dirty="0">
                <a:ea typeface="楷体_GB2312" panose="02010609030101010101" pitchFamily="1" charset="-122"/>
              </a:rPr>
              <a:t>是否在表中。因此这个问题满足分治法的第一个适用条件</a:t>
            </a:r>
          </a:p>
        </p:txBody>
      </p:sp>
      <p:sp>
        <p:nvSpPr>
          <p:cNvPr id="44038" name="Rectangle 5"/>
          <p:cNvSpPr/>
          <p:nvPr/>
        </p:nvSpPr>
        <p:spPr>
          <a:xfrm>
            <a:off x="685800" y="609600"/>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二分搜索技术</a:t>
            </a:r>
            <a:endPar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43015" name="Text Box 6"/>
          <p:cNvSpPr txBox="1"/>
          <p:nvPr/>
        </p:nvSpPr>
        <p:spPr>
          <a:xfrm>
            <a:off x="250825" y="1557338"/>
            <a:ext cx="864235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latin typeface="Times New Roman" panose="02020603050405020304" pitchFamily="18" charset="0"/>
                <a:ea typeface="楷体_GB2312" panose="02010609030101010101" pitchFamily="1" charset="-122"/>
              </a:rPr>
              <a:t>给定已按升序排好序的</a:t>
            </a:r>
            <a:r>
              <a:rPr lang="en-US" altLang="zh-CN" sz="2400" b="1" dirty="0">
                <a:latin typeface="Times New Roman" panose="02020603050405020304" pitchFamily="18" charset="0"/>
                <a:ea typeface="楷体_GB2312" panose="02010609030101010101" pitchFamily="1" charset="-122"/>
              </a:rPr>
              <a:t>n</a:t>
            </a:r>
            <a:r>
              <a:rPr lang="zh-CN" altLang="en-US" sz="2400" b="1" dirty="0">
                <a:latin typeface="Times New Roman" panose="02020603050405020304" pitchFamily="18" charset="0"/>
                <a:ea typeface="楷体_GB2312" panose="02010609030101010101" pitchFamily="1" charset="-122"/>
              </a:rPr>
              <a:t>个元素</a:t>
            </a:r>
            <a:r>
              <a:rPr lang="en-US" altLang="zh-CN" sz="2400" b="1" dirty="0">
                <a:latin typeface="Times New Roman" panose="02020603050405020304" pitchFamily="18" charset="0"/>
                <a:ea typeface="楷体_GB2312" panose="02010609030101010101" pitchFamily="1" charset="-122"/>
              </a:rPr>
              <a:t>a[0:n-1]</a:t>
            </a:r>
            <a:r>
              <a:rPr lang="zh-CN" altLang="en-US" sz="2400" b="1" dirty="0">
                <a:latin typeface="Times New Roman" panose="02020603050405020304" pitchFamily="18" charset="0"/>
                <a:ea typeface="楷体_GB2312" panose="02010609030101010101" pitchFamily="1" charset="-122"/>
              </a:rPr>
              <a:t>，现要在这</a:t>
            </a:r>
            <a:r>
              <a:rPr lang="en-US" altLang="zh-CN" sz="2400" b="1" dirty="0">
                <a:latin typeface="Times New Roman" panose="02020603050405020304" pitchFamily="18" charset="0"/>
                <a:ea typeface="楷体_GB2312" panose="02010609030101010101" pitchFamily="1" charset="-122"/>
              </a:rPr>
              <a:t>n</a:t>
            </a:r>
            <a:r>
              <a:rPr lang="zh-CN" altLang="en-US" sz="2400" b="1" dirty="0">
                <a:latin typeface="Times New Roman" panose="02020603050405020304" pitchFamily="18" charset="0"/>
                <a:ea typeface="楷体_GB2312" panose="02010609030101010101" pitchFamily="1" charset="-122"/>
              </a:rPr>
              <a:t>个元素中找出一特定元素</a:t>
            </a:r>
            <a:r>
              <a:rPr lang="en-US" altLang="zh-CN" sz="2400" b="1" dirty="0">
                <a:latin typeface="Times New Roman" panose="02020603050405020304" pitchFamily="18" charset="0"/>
                <a:ea typeface="楷体_GB2312" panose="02010609030101010101" pitchFamily="1" charset="-122"/>
              </a:rPr>
              <a:t>x</a:t>
            </a:r>
            <a:r>
              <a:rPr lang="zh-CN" altLang="en-US" sz="2400" b="1" dirty="0">
                <a:latin typeface="Times New Roman" panose="02020603050405020304" pitchFamily="18" charset="0"/>
                <a:ea typeface="楷体_GB2312" panose="02010609030101010101" pitchFamily="1" charset="-122"/>
              </a:rPr>
              <a:t>。</a:t>
            </a:r>
          </a:p>
          <a:p>
            <a:pPr marL="0" lvl="0" indent="0" eaLnBrk="1" hangingPunct="1">
              <a:spcBef>
                <a:spcPct val="0"/>
              </a:spcBef>
              <a:buClrTx/>
              <a:buSzTx/>
              <a:buFontTx/>
              <a:buNone/>
            </a:pPr>
            <a:r>
              <a:rPr lang="zh-CN" altLang="en-US" sz="2400" b="1" dirty="0">
                <a:latin typeface="Times New Roman" panose="02020603050405020304" pitchFamily="18" charset="0"/>
                <a:ea typeface="黑体" panose="02010609060101010101" pitchFamily="49" charset="-122"/>
              </a:rPr>
              <a:t>分析：</a:t>
            </a:r>
          </a:p>
        </p:txBody>
      </p:sp>
      <p:sp>
        <p:nvSpPr>
          <p:cNvPr id="44040" name="Rectangle 7"/>
          <p:cNvSpPr/>
          <p:nvPr/>
        </p:nvSpPr>
        <p:spPr>
          <a:xfrm>
            <a:off x="1114425" y="1844675"/>
            <a:ext cx="7772400" cy="2376488"/>
          </a:xfrm>
          <a:prstGeom prst="rect">
            <a:avLst/>
          </a:prstGeom>
          <a:noFill/>
          <a:ln w="9525">
            <a:noFill/>
          </a:ln>
        </p:spPr>
        <p:txBody>
          <a:bodyPr/>
          <a:lstStyle/>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None/>
              <a:defRPr/>
            </a:pPr>
            <a:endParaRPr kumimoji="0" lang="en-US" altLang="x-none" sz="2400" b="1" i="0" u="none" strike="noStrike" kern="1200" cap="none" spc="0" normalizeH="0" baseline="0" noProof="1">
              <a:ln>
                <a:noFill/>
              </a:ln>
              <a:solidFill>
                <a:schemeClr val="tx1"/>
              </a:solidFill>
              <a:effectLst>
                <a:outerShdw blurRad="38100" dist="38100" dir="2700000">
                  <a:srgbClr val="C0C0C0"/>
                </a:outerShdw>
              </a:effectLst>
              <a:uLnTx/>
              <a:uFillTx/>
              <a:latin typeface="Arial" panose="020B0604020202020204" pitchFamily="34" charset="0"/>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Char char="ü"/>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该问题的规模缩小到一定的程度就可以容易地解决；</a:t>
            </a:r>
            <a:endPar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endParaRPr>
          </a:p>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Char char="ü"/>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该问题可以分解为若干个规模较小的相同问题</a:t>
            </a:r>
            <a:r>
              <a:rPr kumimoji="0" lang="en-US" altLang="x-none"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a:t>
            </a:r>
          </a:p>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Char char="ü"/>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分解出的子问题的解可以合并为原问题的解；</a:t>
            </a:r>
          </a:p>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Char char="ü"/>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分解出的各个子问题是相互独立的。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horizontal)">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40">
                                            <p:txEl>
                                              <p:pRg st="1" end="1"/>
                                            </p:txEl>
                                          </p:spTgt>
                                        </p:tgtEl>
                                        <p:attrNameLst>
                                          <p:attrName>style.visibility</p:attrName>
                                        </p:attrNameLst>
                                      </p:cBhvr>
                                      <p:to>
                                        <p:strVal val="visible"/>
                                      </p:to>
                                    </p:set>
                                    <p:animEffect transition="in" filter="blinds(horizontal)">
                                      <p:cBhvr>
                                        <p:cTn id="12" dur="500"/>
                                        <p:tgtEl>
                                          <p:spTgt spid="440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44034"/>
                                        </p:tgtEl>
                                      </p:cBhvr>
                                    </p:animEffect>
                                    <p:set>
                                      <p:cBhvr>
                                        <p:cTn id="17" dur="1" fill="hold">
                                          <p:stCondLst>
                                            <p:cond delay="499"/>
                                          </p:stCondLst>
                                        </p:cTn>
                                        <p:tgtEl>
                                          <p:spTgt spid="4403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035"/>
                                        </p:tgtEl>
                                        <p:attrNameLst>
                                          <p:attrName>style.visibility</p:attrName>
                                        </p:attrNameLst>
                                      </p:cBhvr>
                                      <p:to>
                                        <p:strVal val="visible"/>
                                      </p:to>
                                    </p:set>
                                    <p:animEffect transition="in" filter="blinds(horizontal)">
                                      <p:cBhvr>
                                        <p:cTn id="22" dur="500"/>
                                        <p:tgtEl>
                                          <p:spTgt spid="440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040">
                                            <p:txEl>
                                              <p:pRg st="2" end="2"/>
                                            </p:txEl>
                                          </p:spTgt>
                                        </p:tgtEl>
                                        <p:attrNameLst>
                                          <p:attrName>style.visibility</p:attrName>
                                        </p:attrNameLst>
                                      </p:cBhvr>
                                      <p:to>
                                        <p:strVal val="visible"/>
                                      </p:to>
                                    </p:set>
                                    <p:animEffect transition="in" filter="blinds(horizontal)">
                                      <p:cBhvr>
                                        <p:cTn id="27" dur="500"/>
                                        <p:tgtEl>
                                          <p:spTgt spid="44040">
                                            <p:txEl>
                                              <p:pRg st="2" end="2"/>
                                            </p:txEl>
                                          </p:spTgt>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44040">
                                            <p:txEl>
                                              <p:pRg st="3" end="3"/>
                                            </p:txEl>
                                          </p:spTgt>
                                        </p:tgtEl>
                                        <p:attrNameLst>
                                          <p:attrName>style.visibility</p:attrName>
                                        </p:attrNameLst>
                                      </p:cBhvr>
                                      <p:to>
                                        <p:strVal val="visible"/>
                                      </p:to>
                                    </p:set>
                                    <p:animEffect transition="in" filter="blinds(horizontal)">
                                      <p:cBhvr>
                                        <p:cTn id="31" dur="500"/>
                                        <p:tgtEl>
                                          <p:spTgt spid="44040">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4036"/>
                                        </p:tgtEl>
                                        <p:attrNameLst>
                                          <p:attrName>style.visibility</p:attrName>
                                        </p:attrNameLst>
                                      </p:cBhvr>
                                      <p:to>
                                        <p:strVal val="visible"/>
                                      </p:to>
                                    </p:set>
                                    <p:animEffect transition="in" filter="blinds(horizontal)">
                                      <p:cBhvr>
                                        <p:cTn id="36" dur="500"/>
                                        <p:tgtEl>
                                          <p:spTgt spid="4403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4037"/>
                                        </p:tgtEl>
                                        <p:attrNameLst>
                                          <p:attrName>style.visibility</p:attrName>
                                        </p:attrNameLst>
                                      </p:cBhvr>
                                      <p:to>
                                        <p:strVal val="visible"/>
                                      </p:to>
                                    </p:set>
                                    <p:animEffect transition="in" filter="blinds(horizontal)">
                                      <p:cBhvr>
                                        <p:cTn id="41" dur="500"/>
                                        <p:tgtEl>
                                          <p:spTgt spid="4403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4040">
                                            <p:txEl>
                                              <p:pRg st="4" end="4"/>
                                            </p:txEl>
                                          </p:spTgt>
                                        </p:tgtEl>
                                        <p:attrNameLst>
                                          <p:attrName>style.visibility</p:attrName>
                                        </p:attrNameLst>
                                      </p:cBhvr>
                                      <p:to>
                                        <p:strVal val="visible"/>
                                      </p:to>
                                    </p:set>
                                    <p:animEffect transition="in" filter="blinds(horizontal)">
                                      <p:cBhvr>
                                        <p:cTn id="46" dur="500"/>
                                        <p:tgtEl>
                                          <p:spTgt spid="440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ldLvl="0" animBg="1"/>
      <p:bldP spid="44036" grpId="0" bldLvl="0" animBg="1"/>
      <p:bldP spid="44037" grpId="0" bldLvl="0" animBg="1"/>
      <p:bldP spid="44034" grpId="0" animBg="1"/>
      <p:bldP spid="44034" grpId="1" animBg="1"/>
      <p:bldP spid="4404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7"/>
          <p:cNvSpPr>
            <a:spLocks noGrp="1"/>
          </p:cNvSpPr>
          <p:nvPr>
            <p:ph idx="1"/>
          </p:nvPr>
        </p:nvSpPr>
        <p:spPr>
          <a:xfrm>
            <a:off x="250825" y="1125538"/>
            <a:ext cx="8229600" cy="5160962"/>
          </a:xfrm>
          <a:ln/>
        </p:spPr>
        <p:txBody>
          <a:bodyPr vert="horz" wrap="square" lIns="91440" tIns="45720" rIns="91440" bIns="45720" anchor="t" anchorCtr="0"/>
          <a:lstStyle/>
          <a:p>
            <a:r>
              <a:rPr lang="zh-CN" altLang="en-US" dirty="0"/>
              <a:t>方案</a:t>
            </a:r>
            <a:r>
              <a:rPr lang="en-US" altLang="zh-CN" dirty="0"/>
              <a:t>1</a:t>
            </a:r>
            <a:r>
              <a:rPr lang="zh-CN" altLang="en-US" dirty="0"/>
              <a:t>：逐个比对数组中每个元素</a:t>
            </a:r>
            <a:endParaRPr lang="en-US" altLang="zh-CN" dirty="0"/>
          </a:p>
          <a:p>
            <a:pPr lvl="1"/>
            <a:r>
              <a:rPr lang="zh-CN" altLang="en-US" dirty="0"/>
              <a:t>在含有</a:t>
            </a:r>
            <a:r>
              <a:rPr lang="en-US" altLang="zh-CN" dirty="0"/>
              <a:t>n</a:t>
            </a:r>
            <a:r>
              <a:rPr lang="zh-CN" altLang="en-US" dirty="0"/>
              <a:t>个元素的线性表中查找一个元素在最坏情况下都需要进行</a:t>
            </a:r>
            <a:r>
              <a:rPr lang="en-US" altLang="zh-CN" dirty="0"/>
              <a:t>n</a:t>
            </a:r>
            <a:r>
              <a:rPr lang="zh-CN" altLang="en-US" dirty="0"/>
              <a:t>次比较，其时间复杂度为</a:t>
            </a:r>
            <a:r>
              <a:rPr lang="en-US" altLang="zh-CN" dirty="0"/>
              <a:t>O(n)</a:t>
            </a:r>
            <a:r>
              <a:rPr lang="zh-CN" altLang="en-US" dirty="0"/>
              <a:t>。</a:t>
            </a:r>
            <a:endParaRPr lang="en-US" altLang="zh-CN" dirty="0"/>
          </a:p>
          <a:p>
            <a:pPr lvl="1"/>
            <a:endParaRPr lang="en-US" altLang="zh-CN" dirty="0"/>
          </a:p>
          <a:p>
            <a:r>
              <a:rPr lang="zh-CN" altLang="en-US" dirty="0"/>
              <a:t>方案</a:t>
            </a:r>
            <a:r>
              <a:rPr lang="en-US" altLang="zh-CN" dirty="0"/>
              <a:t>2</a:t>
            </a:r>
            <a:r>
              <a:rPr lang="zh-CN" altLang="en-US" dirty="0"/>
              <a:t>：利用</a:t>
            </a:r>
            <a:r>
              <a:rPr lang="zh-CN" altLang="en-US" b="1" dirty="0">
                <a:solidFill>
                  <a:srgbClr val="FF0000"/>
                </a:solidFill>
              </a:rPr>
              <a:t>分治法</a:t>
            </a:r>
            <a:r>
              <a:rPr lang="zh-CN" altLang="en-US" dirty="0"/>
              <a:t>求解此问题</a:t>
            </a:r>
            <a:r>
              <a:rPr lang="en-US" altLang="zh-CN" dirty="0"/>
              <a:t>,</a:t>
            </a:r>
            <a:r>
              <a:rPr lang="zh-CN" altLang="en-US" dirty="0"/>
              <a:t>求解过程是：</a:t>
            </a:r>
            <a:endParaRPr lang="en-US" altLang="zh-CN" dirty="0"/>
          </a:p>
          <a:p>
            <a:pPr lvl="1"/>
            <a:r>
              <a:rPr lang="zh-CN" altLang="en-US" dirty="0"/>
              <a:t>将</a:t>
            </a:r>
            <a:r>
              <a:rPr lang="en-US" altLang="zh-CN" dirty="0"/>
              <a:t>n</a:t>
            </a:r>
            <a:r>
              <a:rPr lang="zh-CN" altLang="en-US" dirty="0"/>
              <a:t>个元素</a:t>
            </a:r>
            <a:r>
              <a:rPr lang="zh-CN" altLang="en-US" b="1" dirty="0"/>
              <a:t>分</a:t>
            </a:r>
            <a:r>
              <a:rPr lang="zh-CN" altLang="en-US" dirty="0"/>
              <a:t>成个数大致相等彼此独立的两半部</a:t>
            </a:r>
            <a:r>
              <a:rPr lang="zh-CN" altLang="en-US" b="1" dirty="0"/>
              <a:t>分，</a:t>
            </a:r>
            <a:r>
              <a:rPr lang="zh-CN" altLang="en-US" dirty="0"/>
              <a:t>即</a:t>
            </a:r>
            <a:r>
              <a:rPr lang="en-US" altLang="zh-CN" dirty="0"/>
              <a:t>a[n/2]</a:t>
            </a:r>
            <a:r>
              <a:rPr lang="zh-CN" altLang="en-US" dirty="0"/>
              <a:t>的前面或后面两个子问题；</a:t>
            </a:r>
            <a:endParaRPr lang="en-US" altLang="zh-CN" dirty="0"/>
          </a:p>
          <a:p>
            <a:pPr lvl="1"/>
            <a:r>
              <a:rPr lang="zh-CN" altLang="en-US" dirty="0"/>
              <a:t>将第</a:t>
            </a:r>
            <a:r>
              <a:rPr lang="en-US" altLang="zh-CN" dirty="0"/>
              <a:t>n/2</a:t>
            </a:r>
            <a:r>
              <a:rPr lang="zh-CN" altLang="en-US" dirty="0"/>
              <a:t>位置的元素与</a:t>
            </a:r>
            <a:r>
              <a:rPr lang="en-US" altLang="zh-CN" dirty="0"/>
              <a:t>x</a:t>
            </a:r>
            <a:r>
              <a:rPr lang="zh-CN" altLang="en-US" dirty="0"/>
              <a:t>进行比较，如果相等，则找到</a:t>
            </a:r>
            <a:r>
              <a:rPr lang="en-US" altLang="zh-CN" dirty="0"/>
              <a:t>x</a:t>
            </a:r>
            <a:r>
              <a:rPr lang="zh-CN" altLang="en-US" dirty="0"/>
              <a:t>，算法结束。如果</a:t>
            </a:r>
            <a:r>
              <a:rPr lang="en-US" altLang="zh-CN" dirty="0"/>
              <a:t>x&gt;a[n/2],</a:t>
            </a:r>
            <a:r>
              <a:rPr lang="zh-CN" altLang="en-US" dirty="0"/>
              <a:t>则在数组</a:t>
            </a:r>
            <a:r>
              <a:rPr lang="en-US" altLang="zh-CN" dirty="0"/>
              <a:t>a</a:t>
            </a:r>
            <a:r>
              <a:rPr lang="zh-CN" altLang="en-US" dirty="0"/>
              <a:t>的后半部</a:t>
            </a:r>
            <a:r>
              <a:rPr lang="zh-CN" altLang="en-US" b="1" dirty="0"/>
              <a:t>分</a:t>
            </a:r>
            <a:r>
              <a:rPr lang="zh-CN" altLang="en-US" dirty="0"/>
              <a:t>继续</a:t>
            </a:r>
            <a:r>
              <a:rPr lang="zh-CN" altLang="en-US" b="1" dirty="0"/>
              <a:t>搜索</a:t>
            </a:r>
            <a:r>
              <a:rPr lang="en-US" altLang="zh-CN" dirty="0"/>
              <a:t>x</a:t>
            </a:r>
            <a:r>
              <a:rPr lang="zh-CN" altLang="en-US" dirty="0"/>
              <a:t>；如果</a:t>
            </a:r>
            <a:r>
              <a:rPr lang="en-US" altLang="zh-CN" dirty="0"/>
              <a:t>x&lt;a[n/2],</a:t>
            </a:r>
            <a:r>
              <a:rPr lang="zh-CN" altLang="en-US" dirty="0"/>
              <a:t>则在数组</a:t>
            </a:r>
            <a:r>
              <a:rPr lang="en-US" altLang="zh-CN" dirty="0"/>
              <a:t>a</a:t>
            </a:r>
            <a:r>
              <a:rPr lang="zh-CN" altLang="en-US" dirty="0"/>
              <a:t>的前半部</a:t>
            </a:r>
            <a:r>
              <a:rPr lang="zh-CN" altLang="en-US" b="1" dirty="0"/>
              <a:t>分</a:t>
            </a:r>
            <a:r>
              <a:rPr lang="zh-CN" altLang="en-US" dirty="0"/>
              <a:t>继续</a:t>
            </a:r>
            <a:r>
              <a:rPr lang="zh-CN" altLang="en-US" b="1" dirty="0"/>
              <a:t>搜索</a:t>
            </a:r>
            <a:r>
              <a:rPr lang="en-US" altLang="zh-CN" dirty="0"/>
              <a:t>x</a:t>
            </a:r>
            <a:r>
              <a:rPr lang="zh-CN" altLang="en-US"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p:nvPr/>
        </p:nvSpPr>
        <p:spPr>
          <a:xfrm>
            <a:off x="685800" y="609600"/>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二分搜索技术</a:t>
            </a:r>
            <a:endPar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45059" name="Text Box 3"/>
          <p:cNvSpPr txBox="1"/>
          <p:nvPr/>
        </p:nvSpPr>
        <p:spPr>
          <a:xfrm>
            <a:off x="250825" y="1557338"/>
            <a:ext cx="864235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latin typeface="Times New Roman" panose="02020603050405020304" pitchFamily="18" charset="0"/>
                <a:ea typeface="楷体_GB2312" panose="02010609030101010101" pitchFamily="1" charset="-122"/>
              </a:rPr>
              <a:t>给定已按升序排好序的</a:t>
            </a:r>
            <a:r>
              <a:rPr lang="en-US" altLang="zh-CN" sz="2400" b="1" dirty="0">
                <a:latin typeface="Times New Roman" panose="02020603050405020304" pitchFamily="18" charset="0"/>
                <a:ea typeface="楷体_GB2312" panose="02010609030101010101" pitchFamily="1" charset="-122"/>
              </a:rPr>
              <a:t>n</a:t>
            </a:r>
            <a:r>
              <a:rPr lang="zh-CN" altLang="en-US" sz="2400" b="1" dirty="0">
                <a:latin typeface="Times New Roman" panose="02020603050405020304" pitchFamily="18" charset="0"/>
                <a:ea typeface="楷体_GB2312" panose="02010609030101010101" pitchFamily="1" charset="-122"/>
              </a:rPr>
              <a:t>个元素</a:t>
            </a:r>
            <a:r>
              <a:rPr lang="en-US" altLang="zh-CN" sz="2400" b="1" dirty="0">
                <a:latin typeface="Times New Roman" panose="02020603050405020304" pitchFamily="18" charset="0"/>
                <a:ea typeface="楷体_GB2312" panose="02010609030101010101" pitchFamily="1" charset="-122"/>
              </a:rPr>
              <a:t>a[0:n-1]</a:t>
            </a:r>
            <a:r>
              <a:rPr lang="zh-CN" altLang="en-US" sz="2400" b="1" dirty="0">
                <a:latin typeface="Times New Roman" panose="02020603050405020304" pitchFamily="18" charset="0"/>
                <a:ea typeface="楷体_GB2312" panose="02010609030101010101" pitchFamily="1" charset="-122"/>
              </a:rPr>
              <a:t>，现要在这</a:t>
            </a:r>
            <a:r>
              <a:rPr lang="en-US" altLang="zh-CN" sz="2400" b="1" dirty="0">
                <a:latin typeface="Times New Roman" panose="02020603050405020304" pitchFamily="18" charset="0"/>
                <a:ea typeface="楷体_GB2312" panose="02010609030101010101" pitchFamily="1" charset="-122"/>
              </a:rPr>
              <a:t>n</a:t>
            </a:r>
            <a:r>
              <a:rPr lang="zh-CN" altLang="en-US" sz="2400" b="1" dirty="0">
                <a:latin typeface="Times New Roman" panose="02020603050405020304" pitchFamily="18" charset="0"/>
                <a:ea typeface="楷体_GB2312" panose="02010609030101010101" pitchFamily="1" charset="-122"/>
              </a:rPr>
              <a:t>个元素中找出一特定元素</a:t>
            </a:r>
            <a:r>
              <a:rPr lang="en-US" altLang="zh-CN" sz="2400" b="1" dirty="0">
                <a:latin typeface="Times New Roman" panose="02020603050405020304" pitchFamily="18" charset="0"/>
                <a:ea typeface="楷体_GB2312" panose="02010609030101010101" pitchFamily="1" charset="-122"/>
              </a:rPr>
              <a:t>x</a:t>
            </a:r>
            <a:r>
              <a:rPr lang="zh-CN" altLang="en-US" sz="2400" b="1" dirty="0">
                <a:latin typeface="Times New Roman" panose="02020603050405020304" pitchFamily="18" charset="0"/>
                <a:ea typeface="楷体_GB2312" panose="02010609030101010101" pitchFamily="1" charset="-122"/>
              </a:rPr>
              <a:t>。</a:t>
            </a:r>
            <a:endParaRPr lang="zh-CN" altLang="en-US" sz="2400" b="1" dirty="0">
              <a:latin typeface="Times New Roman" panose="02020603050405020304" pitchFamily="18" charset="0"/>
              <a:ea typeface="黑体" panose="02010609060101010101" pitchFamily="49" charset="-122"/>
            </a:endParaRPr>
          </a:p>
        </p:txBody>
      </p:sp>
      <p:sp>
        <p:nvSpPr>
          <p:cNvPr id="45060" name="Text Box 4"/>
          <p:cNvSpPr txBox="1"/>
          <p:nvPr/>
        </p:nvSpPr>
        <p:spPr>
          <a:xfrm>
            <a:off x="250825" y="2420938"/>
            <a:ext cx="8353425" cy="3632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latin typeface="楷体_GB2312" panose="02010609030101010101" pitchFamily="1" charset="-122"/>
                <a:ea typeface="楷体_GB2312" panose="02010609030101010101" pitchFamily="1" charset="-122"/>
              </a:rPr>
              <a:t>据此容易设计出</a:t>
            </a:r>
            <a:r>
              <a:rPr lang="zh-CN" altLang="en-US" sz="2400" b="1" dirty="0">
                <a:latin typeface="黑体" panose="02010609060101010101" pitchFamily="49" charset="-122"/>
                <a:ea typeface="黑体" panose="02010609060101010101" pitchFamily="49" charset="-122"/>
              </a:rPr>
              <a:t>二分搜索算法</a:t>
            </a:r>
            <a:r>
              <a:rPr lang="zh-CN" altLang="en-US" sz="2400" dirty="0">
                <a:latin typeface="楷体_GB2312" panose="02010609030101010101" pitchFamily="1" charset="-122"/>
                <a:ea typeface="楷体_GB2312" panose="02010609030101010101" pitchFamily="1" charset="-122"/>
              </a:rPr>
              <a:t>：</a:t>
            </a:r>
          </a:p>
          <a:p>
            <a:pPr marL="0" lvl="0" indent="0" eaLnBrk="1" hangingPunct="1">
              <a:lnSpc>
                <a:spcPct val="130000"/>
              </a:lnSpc>
              <a:spcBef>
                <a:spcPct val="0"/>
              </a:spcBef>
              <a:buClrTx/>
              <a:buSzTx/>
              <a:buFontTx/>
              <a:buNone/>
            </a:pPr>
            <a:r>
              <a:rPr lang="en-US" altLang="zh-CN" sz="1600" dirty="0"/>
              <a:t>template&lt;class Type&gt; </a:t>
            </a:r>
          </a:p>
          <a:p>
            <a:pPr marL="0" lvl="0" indent="0" eaLnBrk="1" hangingPunct="1">
              <a:lnSpc>
                <a:spcPct val="130000"/>
              </a:lnSpc>
              <a:spcBef>
                <a:spcPct val="0"/>
              </a:spcBef>
              <a:buClrTx/>
              <a:buSzTx/>
              <a:buFontTx/>
              <a:buNone/>
            </a:pPr>
            <a:r>
              <a:rPr lang="en-US" altLang="zh-CN" sz="1600" dirty="0"/>
              <a:t>int BinarySearch(Type a[], const Type&amp; x, int l, int r)</a:t>
            </a:r>
          </a:p>
          <a:p>
            <a:pPr marL="0" lvl="0" indent="0" eaLnBrk="1" hangingPunct="1">
              <a:lnSpc>
                <a:spcPct val="130000"/>
              </a:lnSpc>
              <a:spcBef>
                <a:spcPct val="0"/>
              </a:spcBef>
              <a:buClrTx/>
              <a:buSzTx/>
              <a:buFontTx/>
              <a:buNone/>
            </a:pPr>
            <a:r>
              <a:rPr lang="en-US" altLang="zh-CN" sz="1600" dirty="0"/>
              <a:t>{</a:t>
            </a:r>
          </a:p>
          <a:p>
            <a:pPr marL="0" lvl="0" indent="0" eaLnBrk="1" hangingPunct="1">
              <a:lnSpc>
                <a:spcPct val="130000"/>
              </a:lnSpc>
              <a:spcBef>
                <a:spcPct val="0"/>
              </a:spcBef>
              <a:buClrTx/>
              <a:buSzTx/>
              <a:buFontTx/>
              <a:buNone/>
            </a:pPr>
            <a:r>
              <a:rPr lang="en-US" altLang="zh-CN" sz="1600" dirty="0"/>
              <a:t>     while (r &gt;= l){ </a:t>
            </a:r>
          </a:p>
          <a:p>
            <a:pPr marL="0" lvl="0" indent="0" eaLnBrk="1" hangingPunct="1">
              <a:lnSpc>
                <a:spcPct val="130000"/>
              </a:lnSpc>
              <a:spcBef>
                <a:spcPct val="0"/>
              </a:spcBef>
              <a:buClrTx/>
              <a:buSzTx/>
              <a:buFontTx/>
              <a:buNone/>
            </a:pPr>
            <a:r>
              <a:rPr lang="en-US" altLang="zh-CN" sz="1600" dirty="0"/>
              <a:t>        int m = (l+r)/2;</a:t>
            </a:r>
          </a:p>
          <a:p>
            <a:pPr marL="0" lvl="0" indent="0" eaLnBrk="1" hangingPunct="1">
              <a:lnSpc>
                <a:spcPct val="130000"/>
              </a:lnSpc>
              <a:spcBef>
                <a:spcPct val="0"/>
              </a:spcBef>
              <a:buClrTx/>
              <a:buSzTx/>
              <a:buFontTx/>
              <a:buNone/>
            </a:pPr>
            <a:r>
              <a:rPr lang="en-US" altLang="zh-CN" sz="1600" dirty="0"/>
              <a:t>        if (x == a[m]) return m;</a:t>
            </a:r>
          </a:p>
          <a:p>
            <a:pPr marL="0" lvl="0" indent="0" eaLnBrk="1" hangingPunct="1">
              <a:lnSpc>
                <a:spcPct val="130000"/>
              </a:lnSpc>
              <a:spcBef>
                <a:spcPct val="0"/>
              </a:spcBef>
              <a:buClrTx/>
              <a:buSzTx/>
              <a:buFontTx/>
              <a:buNone/>
            </a:pPr>
            <a:r>
              <a:rPr lang="en-US" altLang="zh-CN" sz="1600" dirty="0"/>
              <a:t>        if (x &lt; a[m]) r = m-1; else l = m+1;</a:t>
            </a:r>
          </a:p>
          <a:p>
            <a:pPr marL="0" lvl="0" indent="0" eaLnBrk="1" hangingPunct="1">
              <a:lnSpc>
                <a:spcPct val="130000"/>
              </a:lnSpc>
              <a:spcBef>
                <a:spcPct val="0"/>
              </a:spcBef>
              <a:buClrTx/>
              <a:buSzTx/>
              <a:buFontTx/>
              <a:buNone/>
            </a:pPr>
            <a:r>
              <a:rPr lang="en-US" altLang="zh-CN" sz="1600" dirty="0"/>
              <a:t>        }</a:t>
            </a:r>
          </a:p>
          <a:p>
            <a:pPr marL="0" lvl="0" indent="0" eaLnBrk="1" hangingPunct="1">
              <a:lnSpc>
                <a:spcPct val="130000"/>
              </a:lnSpc>
              <a:spcBef>
                <a:spcPct val="0"/>
              </a:spcBef>
              <a:buClrTx/>
              <a:buSzTx/>
              <a:buFontTx/>
              <a:buNone/>
            </a:pPr>
            <a:r>
              <a:rPr lang="en-US" altLang="zh-CN" sz="1600" dirty="0"/>
              <a:t>    return -1;</a:t>
            </a:r>
          </a:p>
          <a:p>
            <a:pPr marL="0" lvl="0" indent="0" eaLnBrk="1" hangingPunct="1">
              <a:lnSpc>
                <a:spcPct val="130000"/>
              </a:lnSpc>
              <a:spcBef>
                <a:spcPct val="0"/>
              </a:spcBef>
              <a:buClrTx/>
              <a:buSzTx/>
              <a:buFontTx/>
              <a:buNone/>
            </a:pPr>
            <a:r>
              <a:rPr lang="en-US" altLang="zh-CN" sz="1600" dirty="0"/>
              <a:t>} </a:t>
            </a:r>
          </a:p>
        </p:txBody>
      </p:sp>
      <p:sp>
        <p:nvSpPr>
          <p:cNvPr id="45061" name="Text Box 5"/>
          <p:cNvSpPr txBox="1"/>
          <p:nvPr/>
        </p:nvSpPr>
        <p:spPr>
          <a:xfrm>
            <a:off x="4030663" y="3873500"/>
            <a:ext cx="5005387" cy="2698750"/>
          </a:xfrm>
          <a:prstGeom prst="rect">
            <a:avLst/>
          </a:prstGeom>
          <a:solidFill>
            <a:schemeClr val="bg1"/>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ea typeface="黑体" panose="02010609060101010101" pitchFamily="49" charset="-122"/>
              </a:rPr>
              <a:t>算法复杂度分析：</a:t>
            </a:r>
          </a:p>
          <a:p>
            <a:pPr marL="0" lvl="0" indent="0" eaLnBrk="1" hangingPunct="1">
              <a:spcBef>
                <a:spcPct val="0"/>
              </a:spcBef>
              <a:buClrTx/>
              <a:buSzTx/>
              <a:buFontTx/>
              <a:buNone/>
            </a:pPr>
            <a:r>
              <a:rPr lang="zh-CN" altLang="en-US" sz="2400" dirty="0">
                <a:ea typeface="楷体_GB2312" panose="02010609030101010101" pitchFamily="1" charset="-122"/>
              </a:rPr>
              <a:t>每执行一次算法的</a:t>
            </a:r>
            <a:r>
              <a:rPr lang="en-US" altLang="zh-CN" sz="2400" dirty="0">
                <a:ea typeface="楷体_GB2312" panose="02010609030101010101" pitchFamily="1" charset="-122"/>
              </a:rPr>
              <a:t>while</a:t>
            </a:r>
            <a:r>
              <a:rPr lang="zh-CN" altLang="en-US" sz="2400" dirty="0">
                <a:ea typeface="楷体_GB2312" panose="02010609030101010101" pitchFamily="1" charset="-122"/>
              </a:rPr>
              <a:t>循环， 待搜索数组的大小减少一半。因此，在最坏情况下，</a:t>
            </a:r>
            <a:r>
              <a:rPr lang="en-US" altLang="zh-CN" sz="2400" dirty="0">
                <a:ea typeface="楷体_GB2312" panose="02010609030101010101" pitchFamily="1" charset="-122"/>
              </a:rPr>
              <a:t>while</a:t>
            </a:r>
            <a:r>
              <a:rPr lang="zh-CN" altLang="en-US" sz="2400" dirty="0">
                <a:ea typeface="楷体_GB2312" panose="02010609030101010101" pitchFamily="1" charset="-122"/>
              </a:rPr>
              <a:t>循环被执行了</a:t>
            </a:r>
            <a:r>
              <a:rPr lang="en-US" altLang="zh-CN" sz="2400" dirty="0">
                <a:ea typeface="楷体_GB2312" panose="02010609030101010101" pitchFamily="1" charset="-122"/>
              </a:rPr>
              <a:t>O(logn) </a:t>
            </a:r>
            <a:r>
              <a:rPr lang="zh-CN" altLang="en-US" sz="2400" dirty="0">
                <a:ea typeface="楷体_GB2312" panose="02010609030101010101" pitchFamily="1" charset="-122"/>
              </a:rPr>
              <a:t>次。循环体内运算需要</a:t>
            </a:r>
            <a:r>
              <a:rPr lang="en-US" altLang="zh-CN" sz="2400" dirty="0">
                <a:ea typeface="楷体_GB2312" panose="02010609030101010101" pitchFamily="1" charset="-122"/>
              </a:rPr>
              <a:t>O(1) </a:t>
            </a:r>
            <a:r>
              <a:rPr lang="zh-CN" altLang="en-US" sz="2400" dirty="0">
                <a:ea typeface="楷体_GB2312" panose="02010609030101010101" pitchFamily="1" charset="-122"/>
              </a:rPr>
              <a:t>时间，因此整个算法在最坏情况下的计算时间复杂性为</a:t>
            </a:r>
            <a:r>
              <a:rPr lang="en-US" altLang="zh-CN" sz="2400" dirty="0">
                <a:ea typeface="楷体_GB2312" panose="02010609030101010101" pitchFamily="1" charset="-122"/>
              </a:rPr>
              <a:t>O(logn) </a:t>
            </a:r>
            <a:r>
              <a:rPr lang="zh-CN" altLang="en-US" sz="2400" dirty="0">
                <a:ea typeface="楷体_GB2312" panose="02010609030101010101" pitchFamily="1"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5000" b="1" dirty="0">
                <a:solidFill>
                  <a:schemeClr val="bg1"/>
                </a:solidFill>
                <a:latin typeface="Times New Roman" panose="02020603050405020304" pitchFamily="18" charset="0"/>
                <a:ea typeface="幼圆" pitchFamily="49" charset="-122"/>
              </a:rPr>
              <a:t>大整数的乘法</a:t>
            </a:r>
            <a:endParaRPr lang="zh-CN" altLang="en-US" sz="2600"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ln/>
        </p:spPr>
        <p:txBody>
          <a:bodyPr vert="horz" wrap="square" lIns="91440" tIns="45720" rIns="91440" bIns="45720" anchor="b" anchorCtr="0"/>
          <a:lstStyle/>
          <a:p>
            <a:pPr eaLnBrk="1" hangingPunct="1"/>
            <a:r>
              <a:rPr lang="zh-CN" altLang="en-US" dirty="0"/>
              <a:t>大整数的乘法</a:t>
            </a:r>
          </a:p>
        </p:txBody>
      </p:sp>
      <p:sp>
        <p:nvSpPr>
          <p:cNvPr id="47107" name="Rectangle 3"/>
          <p:cNvSpPr>
            <a:spLocks noGrp="1"/>
          </p:cNvSpPr>
          <p:nvPr>
            <p:ph idx="1"/>
          </p:nvPr>
        </p:nvSpPr>
        <p:spPr>
          <a:xfrm>
            <a:off x="312738" y="1719263"/>
            <a:ext cx="8507412" cy="4411662"/>
          </a:xfrm>
          <a:ln/>
        </p:spPr>
        <p:txBody>
          <a:bodyPr vert="horz" wrap="square" lIns="91440" tIns="45720" rIns="91440" bIns="45720" anchor="t" anchorCtr="0"/>
          <a:lstStyle/>
          <a:p>
            <a:pPr eaLnBrk="1" hangingPunct="1"/>
            <a:r>
              <a:rPr lang="zh-CN" altLang="en-US" b="1" dirty="0">
                <a:solidFill>
                  <a:srgbClr val="003399"/>
                </a:solidFill>
              </a:rPr>
              <a:t>大整数的乘法</a:t>
            </a:r>
          </a:p>
          <a:p>
            <a:pPr lvl="1" eaLnBrk="1" hangingPunct="1"/>
            <a:r>
              <a:rPr lang="zh-CN" altLang="en-US" dirty="0"/>
              <a:t>问题描述</a:t>
            </a:r>
          </a:p>
          <a:p>
            <a:pPr lvl="2" eaLnBrk="1" hangingPunct="1"/>
            <a:r>
              <a:rPr lang="zh-CN" altLang="en-US" dirty="0"/>
              <a:t>需要处理的整数超过了计算机硬件能直接处理的整数范围</a:t>
            </a:r>
          </a:p>
          <a:p>
            <a:pPr lvl="2" eaLnBrk="1" hangingPunct="1"/>
            <a:r>
              <a:rPr lang="zh-CN" altLang="en-US" dirty="0"/>
              <a:t>浮点数计算对精度的影响</a:t>
            </a:r>
          </a:p>
          <a:p>
            <a:pPr lvl="1" eaLnBrk="1" hangingPunct="1"/>
            <a:r>
              <a:rPr lang="zh-CN" altLang="en-US" dirty="0"/>
              <a:t>解决方案</a:t>
            </a:r>
          </a:p>
          <a:p>
            <a:pPr lvl="2" eaLnBrk="1" hangingPunct="1"/>
            <a:r>
              <a:rPr lang="zh-CN" altLang="en-US" dirty="0"/>
              <a:t>利用软件方法来实现大整数的乘法</a:t>
            </a:r>
          </a:p>
          <a:p>
            <a:pPr lvl="1" eaLnBrk="1" hangingPunct="1"/>
            <a:r>
              <a:rPr lang="zh-CN" altLang="en-US" dirty="0"/>
              <a:t>典型应用</a:t>
            </a:r>
          </a:p>
          <a:p>
            <a:pPr lvl="2" eaLnBrk="1" hangingPunct="1"/>
            <a:r>
              <a:rPr lang="en-US" altLang="zh-CN" dirty="0"/>
              <a:t>RSA</a:t>
            </a:r>
            <a:r>
              <a:rPr lang="zh-CN" altLang="en-US" dirty="0"/>
              <a:t>密码体系</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6"/>
          <p:cNvGrpSpPr/>
          <p:nvPr/>
        </p:nvGrpSpPr>
        <p:grpSpPr>
          <a:xfrm>
            <a:off x="1258888" y="2349500"/>
            <a:ext cx="6048375" cy="2114550"/>
            <a:chOff x="658" y="526"/>
            <a:chExt cx="3810" cy="1332"/>
          </a:xfrm>
        </p:grpSpPr>
        <p:grpSp>
          <p:nvGrpSpPr>
            <p:cNvPr id="48133" name="Group 13"/>
            <p:cNvGrpSpPr/>
            <p:nvPr/>
          </p:nvGrpSpPr>
          <p:grpSpPr>
            <a:xfrm>
              <a:off x="658" y="526"/>
              <a:ext cx="1724" cy="862"/>
              <a:chOff x="431" y="1570"/>
              <a:chExt cx="1724" cy="862"/>
            </a:xfrm>
          </p:grpSpPr>
          <p:grpSp>
            <p:nvGrpSpPr>
              <p:cNvPr id="48144" name="Group 6"/>
              <p:cNvGrpSpPr/>
              <p:nvPr/>
            </p:nvGrpSpPr>
            <p:grpSpPr>
              <a:xfrm>
                <a:off x="930" y="1797"/>
                <a:ext cx="1225" cy="635"/>
                <a:chOff x="748" y="1706"/>
                <a:chExt cx="1225" cy="635"/>
              </a:xfrm>
            </p:grpSpPr>
            <p:sp>
              <p:nvSpPr>
                <p:cNvPr id="48150" name="Rectangle 4"/>
                <p:cNvSpPr/>
                <p:nvPr/>
              </p:nvSpPr>
              <p:spPr>
                <a:xfrm>
                  <a:off x="748" y="1706"/>
                  <a:ext cx="1225" cy="63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8151" name="Line 5"/>
                <p:cNvSpPr/>
                <p:nvPr/>
              </p:nvSpPr>
              <p:spPr>
                <a:xfrm>
                  <a:off x="1338" y="1706"/>
                  <a:ext cx="0" cy="635"/>
                </a:xfrm>
                <a:prstGeom prst="line">
                  <a:avLst/>
                </a:prstGeom>
                <a:ln w="9525" cap="flat" cmpd="sng">
                  <a:solidFill>
                    <a:schemeClr val="tx1"/>
                  </a:solidFill>
                  <a:prstDash val="solid"/>
                  <a:headEnd type="none" w="med" len="med"/>
                  <a:tailEnd type="none" w="med" len="med"/>
                </a:ln>
              </p:spPr>
            </p:sp>
          </p:grpSp>
          <p:sp>
            <p:nvSpPr>
              <p:cNvPr id="48145" name="Text Box 7"/>
              <p:cNvSpPr txBox="1"/>
              <p:nvPr/>
            </p:nvSpPr>
            <p:spPr>
              <a:xfrm>
                <a:off x="975" y="1570"/>
                <a:ext cx="49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n/2</a:t>
                </a:r>
                <a:r>
                  <a:rPr lang="zh-CN" altLang="en-US" sz="1800" dirty="0"/>
                  <a:t>位</a:t>
                </a:r>
              </a:p>
            </p:txBody>
          </p:sp>
          <p:sp>
            <p:nvSpPr>
              <p:cNvPr id="48146" name="Text Box 8"/>
              <p:cNvSpPr txBox="1"/>
              <p:nvPr/>
            </p:nvSpPr>
            <p:spPr>
              <a:xfrm>
                <a:off x="1610" y="1570"/>
                <a:ext cx="49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n/2</a:t>
                </a:r>
                <a:r>
                  <a:rPr lang="zh-CN" altLang="en-US" sz="1800" dirty="0"/>
                  <a:t>位</a:t>
                </a:r>
              </a:p>
            </p:txBody>
          </p:sp>
          <p:sp>
            <p:nvSpPr>
              <p:cNvPr id="48147" name="Text Box 9"/>
              <p:cNvSpPr txBox="1"/>
              <p:nvPr/>
            </p:nvSpPr>
            <p:spPr>
              <a:xfrm>
                <a:off x="1111" y="2024"/>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A</a:t>
                </a:r>
              </a:p>
            </p:txBody>
          </p:sp>
          <p:sp>
            <p:nvSpPr>
              <p:cNvPr id="48148" name="Text Box 10"/>
              <p:cNvSpPr txBox="1"/>
              <p:nvPr/>
            </p:nvSpPr>
            <p:spPr>
              <a:xfrm>
                <a:off x="1701" y="2024"/>
                <a:ext cx="22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B</a:t>
                </a:r>
              </a:p>
            </p:txBody>
          </p:sp>
          <p:sp>
            <p:nvSpPr>
              <p:cNvPr id="48149" name="Text Box 11"/>
              <p:cNvSpPr txBox="1"/>
              <p:nvPr/>
            </p:nvSpPr>
            <p:spPr>
              <a:xfrm>
                <a:off x="431" y="2024"/>
                <a:ext cx="45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2400" dirty="0"/>
                  <a:t>X=</a:t>
                </a:r>
              </a:p>
            </p:txBody>
          </p:sp>
        </p:grpSp>
        <p:grpSp>
          <p:nvGrpSpPr>
            <p:cNvPr id="48134" name="Group 14"/>
            <p:cNvGrpSpPr/>
            <p:nvPr/>
          </p:nvGrpSpPr>
          <p:grpSpPr>
            <a:xfrm>
              <a:off x="2744" y="572"/>
              <a:ext cx="1724" cy="862"/>
              <a:chOff x="431" y="1570"/>
              <a:chExt cx="1724" cy="862"/>
            </a:xfrm>
          </p:grpSpPr>
          <p:grpSp>
            <p:nvGrpSpPr>
              <p:cNvPr id="48136" name="Group 15"/>
              <p:cNvGrpSpPr/>
              <p:nvPr/>
            </p:nvGrpSpPr>
            <p:grpSpPr>
              <a:xfrm>
                <a:off x="930" y="1797"/>
                <a:ext cx="1225" cy="635"/>
                <a:chOff x="748" y="1706"/>
                <a:chExt cx="1225" cy="635"/>
              </a:xfrm>
            </p:grpSpPr>
            <p:sp>
              <p:nvSpPr>
                <p:cNvPr id="48142" name="Rectangle 16"/>
                <p:cNvSpPr/>
                <p:nvPr/>
              </p:nvSpPr>
              <p:spPr>
                <a:xfrm>
                  <a:off x="748" y="1706"/>
                  <a:ext cx="1225" cy="63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8143" name="Line 17"/>
                <p:cNvSpPr/>
                <p:nvPr/>
              </p:nvSpPr>
              <p:spPr>
                <a:xfrm>
                  <a:off x="1338" y="1706"/>
                  <a:ext cx="0" cy="635"/>
                </a:xfrm>
                <a:prstGeom prst="line">
                  <a:avLst/>
                </a:prstGeom>
                <a:ln w="9525" cap="flat" cmpd="sng">
                  <a:solidFill>
                    <a:schemeClr val="tx1"/>
                  </a:solidFill>
                  <a:prstDash val="solid"/>
                  <a:headEnd type="none" w="med" len="med"/>
                  <a:tailEnd type="none" w="med" len="med"/>
                </a:ln>
              </p:spPr>
            </p:sp>
          </p:grpSp>
          <p:sp>
            <p:nvSpPr>
              <p:cNvPr id="48137" name="Text Box 18"/>
              <p:cNvSpPr txBox="1"/>
              <p:nvPr/>
            </p:nvSpPr>
            <p:spPr>
              <a:xfrm>
                <a:off x="975" y="1570"/>
                <a:ext cx="49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n/2</a:t>
                </a:r>
                <a:r>
                  <a:rPr lang="zh-CN" altLang="en-US" sz="1800" dirty="0"/>
                  <a:t>位</a:t>
                </a:r>
              </a:p>
            </p:txBody>
          </p:sp>
          <p:sp>
            <p:nvSpPr>
              <p:cNvPr id="48138" name="Text Box 19"/>
              <p:cNvSpPr txBox="1"/>
              <p:nvPr/>
            </p:nvSpPr>
            <p:spPr>
              <a:xfrm>
                <a:off x="1610" y="1570"/>
                <a:ext cx="49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n/2</a:t>
                </a:r>
                <a:r>
                  <a:rPr lang="zh-CN" altLang="en-US" sz="1800" dirty="0"/>
                  <a:t>位</a:t>
                </a:r>
              </a:p>
            </p:txBody>
          </p:sp>
          <p:sp>
            <p:nvSpPr>
              <p:cNvPr id="48139" name="Text Box 20"/>
              <p:cNvSpPr txBox="1"/>
              <p:nvPr/>
            </p:nvSpPr>
            <p:spPr>
              <a:xfrm>
                <a:off x="1111" y="2024"/>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C</a:t>
                </a:r>
              </a:p>
            </p:txBody>
          </p:sp>
          <p:sp>
            <p:nvSpPr>
              <p:cNvPr id="48140" name="Text Box 21"/>
              <p:cNvSpPr txBox="1"/>
              <p:nvPr/>
            </p:nvSpPr>
            <p:spPr>
              <a:xfrm>
                <a:off x="1701" y="2024"/>
                <a:ext cx="22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D</a:t>
                </a:r>
              </a:p>
            </p:txBody>
          </p:sp>
          <p:sp>
            <p:nvSpPr>
              <p:cNvPr id="48141" name="Text Box 22"/>
              <p:cNvSpPr txBox="1"/>
              <p:nvPr/>
            </p:nvSpPr>
            <p:spPr>
              <a:xfrm>
                <a:off x="431" y="2024"/>
                <a:ext cx="45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2400" dirty="0"/>
                  <a:t>Y=</a:t>
                </a:r>
              </a:p>
            </p:txBody>
          </p:sp>
        </p:grpSp>
        <p:sp>
          <p:nvSpPr>
            <p:cNvPr id="48135" name="Text Box 23"/>
            <p:cNvSpPr txBox="1"/>
            <p:nvPr/>
          </p:nvSpPr>
          <p:spPr>
            <a:xfrm>
              <a:off x="1655" y="1570"/>
              <a:ext cx="226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400" b="1" dirty="0">
                  <a:solidFill>
                    <a:srgbClr val="003399"/>
                  </a:solidFill>
                </a:rPr>
                <a:t>大整数</a:t>
              </a:r>
              <a:r>
                <a:rPr lang="en-US" altLang="zh-CN" sz="2400" b="1" dirty="0">
                  <a:solidFill>
                    <a:srgbClr val="003399"/>
                  </a:solidFill>
                </a:rPr>
                <a:t>X</a:t>
              </a:r>
              <a:r>
                <a:rPr lang="zh-CN" altLang="en-US" sz="2400" b="1" dirty="0">
                  <a:solidFill>
                    <a:srgbClr val="003399"/>
                  </a:solidFill>
                </a:rPr>
                <a:t>和</a:t>
              </a:r>
              <a:r>
                <a:rPr lang="en-US" altLang="zh-CN" sz="2400" b="1" dirty="0">
                  <a:solidFill>
                    <a:srgbClr val="003399"/>
                  </a:solidFill>
                </a:rPr>
                <a:t>Y</a:t>
              </a:r>
              <a:r>
                <a:rPr lang="zh-CN" altLang="en-US" sz="2400" b="1" dirty="0">
                  <a:solidFill>
                    <a:srgbClr val="003399"/>
                  </a:solidFill>
                </a:rPr>
                <a:t>的分段</a:t>
              </a:r>
            </a:p>
          </p:txBody>
        </p:sp>
      </p:grpSp>
      <p:graphicFrame>
        <p:nvGraphicFramePr>
          <p:cNvPr id="42009" name="Object 25"/>
          <p:cNvGraphicFramePr>
            <a:graphicFrameLocks noChangeAspect="1"/>
          </p:cNvGraphicFramePr>
          <p:nvPr/>
        </p:nvGraphicFramePr>
        <p:xfrm>
          <a:off x="1692275" y="4724400"/>
          <a:ext cx="5697538" cy="1433513"/>
        </p:xfrm>
        <a:graphic>
          <a:graphicData uri="http://schemas.openxmlformats.org/presentationml/2006/ole">
            <mc:AlternateContent xmlns:mc="http://schemas.openxmlformats.org/markup-compatibility/2006">
              <mc:Choice xmlns:v="urn:schemas-microsoft-com:vml" Requires="v">
                <p:oleObj r:id="rId2" imgW="1816100" imgH="457200" progId="Equation.3">
                  <p:embed/>
                </p:oleObj>
              </mc:Choice>
              <mc:Fallback>
                <p:oleObj r:id="rId2" imgW="1816100" imgH="457200" progId="Equation.3">
                  <p:embed/>
                  <p:pic>
                    <p:nvPicPr>
                      <p:cNvPr id="0" name="图片 3078"/>
                      <p:cNvPicPr/>
                      <p:nvPr/>
                    </p:nvPicPr>
                    <p:blipFill>
                      <a:blip r:embed="rId3"/>
                      <a:stretch>
                        <a:fillRect/>
                      </a:stretch>
                    </p:blipFill>
                    <p:spPr>
                      <a:xfrm>
                        <a:off x="1692275" y="4724400"/>
                        <a:ext cx="5697538" cy="1433513"/>
                      </a:xfrm>
                      <a:prstGeom prst="rect">
                        <a:avLst/>
                      </a:prstGeom>
                      <a:noFill/>
                      <a:ln w="38100">
                        <a:noFill/>
                        <a:miter/>
                      </a:ln>
                    </p:spPr>
                  </p:pic>
                </p:oleObj>
              </mc:Fallback>
            </mc:AlternateContent>
          </a:graphicData>
        </a:graphic>
      </p:graphicFrame>
      <p:sp>
        <p:nvSpPr>
          <p:cNvPr id="48132" name="Text Box 27"/>
          <p:cNvSpPr txBox="1"/>
          <p:nvPr/>
        </p:nvSpPr>
        <p:spPr>
          <a:xfrm>
            <a:off x="1187450" y="1125538"/>
            <a:ext cx="511333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t>X</a:t>
            </a:r>
            <a:r>
              <a:rPr lang="zh-CN" altLang="en-US" sz="2800" b="1" dirty="0"/>
              <a:t>、</a:t>
            </a:r>
            <a:r>
              <a:rPr lang="en-US" altLang="zh-CN" sz="2800" b="1" dirty="0"/>
              <a:t>Y</a:t>
            </a:r>
            <a:r>
              <a:rPr lang="zh-CN" altLang="en-US" sz="2800" b="1" dirty="0"/>
              <a:t>为两个</a:t>
            </a:r>
            <a:r>
              <a:rPr lang="en-US" altLang="zh-CN" sz="2800" b="1" dirty="0"/>
              <a:t>n</a:t>
            </a:r>
            <a:r>
              <a:rPr lang="zh-CN" altLang="en-US" sz="2800" b="1" dirty="0"/>
              <a:t>位的二进制整数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p:cNvSpPr>
          <p:nvPr>
            <p:ph type="title"/>
          </p:nvPr>
        </p:nvSpPr>
        <p:spPr>
          <a:ln/>
        </p:spPr>
        <p:txBody>
          <a:bodyPr vert="horz" wrap="square" lIns="91440" tIns="45720" rIns="91440" bIns="45720" anchor="b" anchorCtr="0"/>
          <a:lstStyle/>
          <a:p>
            <a:pPr eaLnBrk="1" hangingPunct="1"/>
            <a:r>
              <a:rPr lang="en-US" altLang="zh-CN" dirty="0"/>
              <a:t>XY</a:t>
            </a:r>
            <a:r>
              <a:rPr lang="zh-CN" altLang="en-US" dirty="0"/>
              <a:t>的乘积形式（</a:t>
            </a:r>
            <a:r>
              <a:rPr lang="en-US" altLang="zh-CN" dirty="0"/>
              <a:t>1/2</a:t>
            </a:r>
            <a:r>
              <a:rPr lang="zh-CN" altLang="en-US" dirty="0"/>
              <a:t>）</a:t>
            </a:r>
          </a:p>
        </p:txBody>
      </p:sp>
      <p:graphicFrame>
        <p:nvGraphicFramePr>
          <p:cNvPr id="49155" name="Object 5"/>
          <p:cNvGraphicFramePr>
            <a:graphicFrameLocks noGrp="1" noChangeAspect="1"/>
          </p:cNvGraphicFramePr>
          <p:nvPr>
            <p:ph sz="half" idx="1"/>
          </p:nvPr>
        </p:nvGraphicFramePr>
        <p:xfrm>
          <a:off x="1619250" y="2852738"/>
          <a:ext cx="4968875" cy="1258887"/>
        </p:xfrm>
        <a:graphic>
          <a:graphicData uri="http://schemas.openxmlformats.org/presentationml/2006/ole">
            <mc:AlternateContent xmlns:mc="http://schemas.openxmlformats.org/markup-compatibility/2006">
              <mc:Choice xmlns:v="urn:schemas-microsoft-com:vml" Requires="v">
                <p:oleObj r:id="rId2" imgW="1905000" imgH="482600" progId="Equation.3">
                  <p:embed/>
                </p:oleObj>
              </mc:Choice>
              <mc:Fallback>
                <p:oleObj r:id="rId2" imgW="1905000" imgH="482600" progId="Equation.3">
                  <p:embed/>
                  <p:pic>
                    <p:nvPicPr>
                      <p:cNvPr id="0" name="图片 3079"/>
                      <p:cNvPicPr/>
                      <p:nvPr/>
                    </p:nvPicPr>
                    <p:blipFill>
                      <a:blip r:embed="rId3"/>
                      <a:srcRect/>
                      <a:stretch>
                        <a:fillRect/>
                      </a:stretch>
                    </p:blipFill>
                    <p:spPr>
                      <a:xfrm>
                        <a:off x="1619250" y="2852738"/>
                        <a:ext cx="4968875" cy="1258887"/>
                      </a:xfrm>
                      <a:prstGeom prst="rect">
                        <a:avLst/>
                      </a:prstGeom>
                      <a:noFill/>
                      <a:ln w="38100">
                        <a:miter/>
                      </a:ln>
                    </p:spPr>
                  </p:pic>
                </p:oleObj>
              </mc:Fallback>
            </mc:AlternateContent>
          </a:graphicData>
        </a:graphic>
      </p:graphicFrame>
      <p:sp>
        <p:nvSpPr>
          <p:cNvPr id="49156" name="Text Box 7"/>
          <p:cNvSpPr txBox="1"/>
          <p:nvPr/>
        </p:nvSpPr>
        <p:spPr>
          <a:xfrm>
            <a:off x="684213" y="2060575"/>
            <a:ext cx="2303462"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3600" b="1" dirty="0">
                <a:solidFill>
                  <a:srgbClr val="003399"/>
                </a:solidFill>
              </a:rPr>
              <a:t>形式一：</a:t>
            </a:r>
            <a:endParaRPr lang="en-US" altLang="zh-CN" sz="3600" b="1" dirty="0">
              <a:solidFill>
                <a:srgbClr val="003399"/>
              </a:solidFill>
            </a:endParaRPr>
          </a:p>
        </p:txBody>
      </p:sp>
      <p:sp>
        <p:nvSpPr>
          <p:cNvPr id="49157" name="Text Box 12"/>
          <p:cNvSpPr txBox="1"/>
          <p:nvPr/>
        </p:nvSpPr>
        <p:spPr>
          <a:xfrm>
            <a:off x="611188" y="4292600"/>
            <a:ext cx="7705725" cy="2162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003399"/>
                </a:solidFill>
              </a:rPr>
              <a:t>包括：</a:t>
            </a:r>
          </a:p>
          <a:p>
            <a:pPr marL="457200" lvl="1" indent="0" eaLnBrk="1" hangingPunct="1">
              <a:spcBef>
                <a:spcPct val="50000"/>
              </a:spcBef>
              <a:buClrTx/>
              <a:buSzTx/>
              <a:buFontTx/>
              <a:buChar char="•"/>
            </a:pPr>
            <a:r>
              <a:rPr lang="en-US" altLang="zh-CN" sz="2400" b="1" dirty="0">
                <a:solidFill>
                  <a:schemeClr val="hlink"/>
                </a:solidFill>
              </a:rPr>
              <a:t>4</a:t>
            </a:r>
            <a:r>
              <a:rPr lang="zh-CN" altLang="en-US" sz="2400" b="1" dirty="0">
                <a:solidFill>
                  <a:schemeClr val="hlink"/>
                </a:solidFill>
              </a:rPr>
              <a:t>次</a:t>
            </a:r>
            <a:r>
              <a:rPr lang="en-US" altLang="zh-CN" sz="2400" b="1" dirty="0">
                <a:solidFill>
                  <a:schemeClr val="hlink"/>
                </a:solidFill>
              </a:rPr>
              <a:t>n/2</a:t>
            </a:r>
            <a:r>
              <a:rPr lang="zh-CN" altLang="en-US" sz="2400" b="1" dirty="0">
                <a:solidFill>
                  <a:schemeClr val="hlink"/>
                </a:solidFill>
              </a:rPr>
              <a:t>位整数的乘法</a:t>
            </a:r>
          </a:p>
          <a:p>
            <a:pPr marL="457200" lvl="1" indent="0" eaLnBrk="1" hangingPunct="1">
              <a:spcBef>
                <a:spcPct val="50000"/>
              </a:spcBef>
              <a:buClrTx/>
              <a:buSzTx/>
              <a:buFontTx/>
              <a:buChar char="•"/>
            </a:pPr>
            <a:r>
              <a:rPr lang="en-US" altLang="zh-CN" sz="2400" b="1" dirty="0">
                <a:solidFill>
                  <a:schemeClr val="hlink"/>
                </a:solidFill>
              </a:rPr>
              <a:t>3</a:t>
            </a:r>
            <a:r>
              <a:rPr lang="zh-CN" altLang="en-US" sz="2400" b="1" dirty="0">
                <a:solidFill>
                  <a:schemeClr val="hlink"/>
                </a:solidFill>
              </a:rPr>
              <a:t>次不超过</a:t>
            </a:r>
            <a:r>
              <a:rPr lang="en-US" altLang="zh-CN" sz="2400" b="1" dirty="0">
                <a:solidFill>
                  <a:schemeClr val="hlink"/>
                </a:solidFill>
              </a:rPr>
              <a:t>2n</a:t>
            </a:r>
            <a:r>
              <a:rPr lang="zh-CN" altLang="en-US" sz="2400" b="1" dirty="0">
                <a:solidFill>
                  <a:schemeClr val="hlink"/>
                </a:solidFill>
              </a:rPr>
              <a:t>位的整数加法</a:t>
            </a:r>
          </a:p>
          <a:p>
            <a:pPr marL="457200" lvl="1" indent="0" eaLnBrk="1" hangingPunct="1">
              <a:spcBef>
                <a:spcPct val="50000"/>
              </a:spcBef>
              <a:buClrTx/>
              <a:buSzTx/>
              <a:buFontTx/>
              <a:buChar char="•"/>
            </a:pPr>
            <a:r>
              <a:rPr lang="en-US" altLang="zh-CN" sz="2400" b="1" dirty="0">
                <a:solidFill>
                  <a:schemeClr val="hlink"/>
                </a:solidFill>
              </a:rPr>
              <a:t>2</a:t>
            </a:r>
            <a:r>
              <a:rPr lang="zh-CN" altLang="en-US" sz="2400" b="1" dirty="0">
                <a:solidFill>
                  <a:schemeClr val="hlink"/>
                </a:solidFill>
              </a:rPr>
              <a:t>次移位</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p:nvPr/>
        </p:nvSpPr>
        <p:spPr>
          <a:xfrm>
            <a:off x="900113" y="1268413"/>
            <a:ext cx="7272337" cy="11604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003399"/>
                </a:solidFill>
                <a:latin typeface="宋体" panose="02010600030101010101" pitchFamily="2" charset="-122"/>
              </a:rPr>
              <a:t>☆</a:t>
            </a:r>
            <a:r>
              <a:rPr lang="zh-CN" altLang="en-US" sz="2800" b="1" dirty="0">
                <a:solidFill>
                  <a:srgbClr val="003399"/>
                </a:solidFill>
              </a:rPr>
              <a:t>所有加法和移位共用</a:t>
            </a:r>
            <a:r>
              <a:rPr lang="en-US" altLang="zh-CN" sz="2800" b="1" dirty="0">
                <a:solidFill>
                  <a:srgbClr val="003399"/>
                </a:solidFill>
              </a:rPr>
              <a:t>O(n)</a:t>
            </a:r>
            <a:r>
              <a:rPr lang="zh-CN" altLang="en-US" sz="2800" b="1" dirty="0">
                <a:solidFill>
                  <a:srgbClr val="003399"/>
                </a:solidFill>
              </a:rPr>
              <a:t>步运算</a:t>
            </a:r>
          </a:p>
          <a:p>
            <a:pPr marL="0" lvl="0" indent="0" eaLnBrk="1" hangingPunct="1">
              <a:spcBef>
                <a:spcPct val="50000"/>
              </a:spcBef>
              <a:buClrTx/>
              <a:buSzTx/>
              <a:buFontTx/>
              <a:buNone/>
            </a:pPr>
            <a:r>
              <a:rPr lang="zh-CN" altLang="en-US" sz="2800" b="1" dirty="0">
                <a:solidFill>
                  <a:srgbClr val="003399"/>
                </a:solidFill>
              </a:rPr>
              <a:t>☆设</a:t>
            </a:r>
            <a:r>
              <a:rPr lang="en-US" altLang="zh-CN" sz="2800" b="1" dirty="0">
                <a:solidFill>
                  <a:srgbClr val="003399"/>
                </a:solidFill>
              </a:rPr>
              <a:t>T(n)</a:t>
            </a:r>
            <a:r>
              <a:rPr lang="zh-CN" altLang="en-US" sz="2800" b="1" dirty="0">
                <a:solidFill>
                  <a:srgbClr val="003399"/>
                </a:solidFill>
              </a:rPr>
              <a:t>是</a:t>
            </a:r>
            <a:r>
              <a:rPr lang="en-US" altLang="zh-CN" sz="2800" b="1" dirty="0">
                <a:solidFill>
                  <a:srgbClr val="003399"/>
                </a:solidFill>
              </a:rPr>
              <a:t>2</a:t>
            </a:r>
            <a:r>
              <a:rPr lang="zh-CN" altLang="en-US" sz="2800" b="1" dirty="0">
                <a:solidFill>
                  <a:srgbClr val="003399"/>
                </a:solidFill>
              </a:rPr>
              <a:t>个</a:t>
            </a:r>
            <a:r>
              <a:rPr lang="en-US" altLang="zh-CN" sz="2800" b="1" dirty="0">
                <a:solidFill>
                  <a:srgbClr val="003399"/>
                </a:solidFill>
              </a:rPr>
              <a:t>n</a:t>
            </a:r>
            <a:r>
              <a:rPr lang="zh-CN" altLang="en-US" sz="2800" b="1" dirty="0">
                <a:solidFill>
                  <a:srgbClr val="003399"/>
                </a:solidFill>
              </a:rPr>
              <a:t>位整数相乘所需的运算总数</a:t>
            </a:r>
          </a:p>
        </p:txBody>
      </p:sp>
      <p:graphicFrame>
        <p:nvGraphicFramePr>
          <p:cNvPr id="50179" name="Object 5"/>
          <p:cNvGraphicFramePr>
            <a:graphicFrameLocks noChangeAspect="1"/>
          </p:cNvGraphicFramePr>
          <p:nvPr/>
        </p:nvGraphicFramePr>
        <p:xfrm>
          <a:off x="1187450" y="2997200"/>
          <a:ext cx="6408738" cy="2360613"/>
        </p:xfrm>
        <a:graphic>
          <a:graphicData uri="http://schemas.openxmlformats.org/presentationml/2006/ole">
            <mc:AlternateContent xmlns:mc="http://schemas.openxmlformats.org/markup-compatibility/2006">
              <mc:Choice xmlns:v="urn:schemas-microsoft-com:vml" Requires="v">
                <p:oleObj r:id="rId2" imgW="1930400" imgH="711200" progId="Equation.3">
                  <p:embed/>
                </p:oleObj>
              </mc:Choice>
              <mc:Fallback>
                <p:oleObj r:id="rId2" imgW="1930400" imgH="711200" progId="Equation.3">
                  <p:embed/>
                  <p:pic>
                    <p:nvPicPr>
                      <p:cNvPr id="0" name="图片 3077"/>
                      <p:cNvPicPr/>
                      <p:nvPr/>
                    </p:nvPicPr>
                    <p:blipFill>
                      <a:blip r:embed="rId3"/>
                      <a:stretch>
                        <a:fillRect/>
                      </a:stretch>
                    </p:blipFill>
                    <p:spPr>
                      <a:xfrm>
                        <a:off x="1187450" y="2997200"/>
                        <a:ext cx="6408738" cy="2360613"/>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p:cNvSpPr>
          <p:nvPr>
            <p:ph type="title"/>
          </p:nvPr>
        </p:nvSpPr>
        <p:spPr>
          <a:ln/>
        </p:spPr>
        <p:txBody>
          <a:bodyPr vert="horz" wrap="square" lIns="91440" tIns="45720" rIns="91440" bIns="45720" anchor="b" anchorCtr="0"/>
          <a:lstStyle/>
          <a:p>
            <a:pPr eaLnBrk="1" hangingPunct="1"/>
            <a:r>
              <a:rPr lang="en-US" altLang="zh-CN" dirty="0"/>
              <a:t>XY</a:t>
            </a:r>
            <a:r>
              <a:rPr lang="zh-CN" altLang="en-US" dirty="0"/>
              <a:t>的乘积形式（</a:t>
            </a:r>
            <a:r>
              <a:rPr lang="en-US" altLang="zh-CN" dirty="0"/>
              <a:t>2/2</a:t>
            </a:r>
            <a:r>
              <a:rPr lang="zh-CN" altLang="en-US" dirty="0"/>
              <a:t>）</a:t>
            </a:r>
          </a:p>
        </p:txBody>
      </p:sp>
      <p:graphicFrame>
        <p:nvGraphicFramePr>
          <p:cNvPr id="51203" name="Object 5"/>
          <p:cNvGraphicFramePr>
            <a:graphicFrameLocks noChangeAspect="1"/>
          </p:cNvGraphicFramePr>
          <p:nvPr/>
        </p:nvGraphicFramePr>
        <p:xfrm>
          <a:off x="1258888" y="2781300"/>
          <a:ext cx="6408737" cy="990600"/>
        </p:xfrm>
        <a:graphic>
          <a:graphicData uri="http://schemas.openxmlformats.org/presentationml/2006/ole">
            <mc:AlternateContent xmlns:mc="http://schemas.openxmlformats.org/markup-compatibility/2006">
              <mc:Choice xmlns:v="urn:schemas-microsoft-com:vml" Requires="v">
                <p:oleObj r:id="rId2" imgW="2959100" imgH="457200" progId="Equation.3">
                  <p:embed/>
                </p:oleObj>
              </mc:Choice>
              <mc:Fallback>
                <p:oleObj r:id="rId2" imgW="2959100" imgH="457200" progId="Equation.3">
                  <p:embed/>
                  <p:pic>
                    <p:nvPicPr>
                      <p:cNvPr id="0" name="图片 3075"/>
                      <p:cNvPicPr/>
                      <p:nvPr/>
                    </p:nvPicPr>
                    <p:blipFill>
                      <a:blip r:embed="rId3"/>
                      <a:stretch>
                        <a:fillRect/>
                      </a:stretch>
                    </p:blipFill>
                    <p:spPr>
                      <a:xfrm>
                        <a:off x="1258888" y="2781300"/>
                        <a:ext cx="6408737" cy="990600"/>
                      </a:xfrm>
                      <a:prstGeom prst="rect">
                        <a:avLst/>
                      </a:prstGeom>
                      <a:noFill/>
                      <a:ln w="38100">
                        <a:noFill/>
                        <a:miter/>
                      </a:ln>
                    </p:spPr>
                  </p:pic>
                </p:oleObj>
              </mc:Fallback>
            </mc:AlternateContent>
          </a:graphicData>
        </a:graphic>
      </p:graphicFrame>
      <p:sp>
        <p:nvSpPr>
          <p:cNvPr id="51204" name="Text Box 6"/>
          <p:cNvSpPr txBox="1"/>
          <p:nvPr/>
        </p:nvSpPr>
        <p:spPr>
          <a:xfrm>
            <a:off x="539750" y="1916113"/>
            <a:ext cx="2303463"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3600" b="1" dirty="0">
                <a:solidFill>
                  <a:srgbClr val="003399"/>
                </a:solidFill>
              </a:rPr>
              <a:t>形式二：</a:t>
            </a:r>
            <a:endParaRPr lang="en-US" altLang="zh-CN" sz="3600" b="1" dirty="0">
              <a:solidFill>
                <a:srgbClr val="003399"/>
              </a:solidFill>
            </a:endParaRPr>
          </a:p>
        </p:txBody>
      </p:sp>
      <p:sp>
        <p:nvSpPr>
          <p:cNvPr id="51205" name="Text Box 7"/>
          <p:cNvSpPr txBox="1"/>
          <p:nvPr/>
        </p:nvSpPr>
        <p:spPr>
          <a:xfrm>
            <a:off x="611188" y="4221163"/>
            <a:ext cx="7705725" cy="2162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003399"/>
                </a:solidFill>
              </a:rPr>
              <a:t>包括：</a:t>
            </a:r>
          </a:p>
          <a:p>
            <a:pPr marL="457200" lvl="1" indent="0" eaLnBrk="1" hangingPunct="1">
              <a:spcBef>
                <a:spcPct val="50000"/>
              </a:spcBef>
              <a:buClrTx/>
              <a:buSzTx/>
              <a:buFontTx/>
              <a:buChar char="•"/>
            </a:pPr>
            <a:r>
              <a:rPr lang="en-US" altLang="zh-CN" sz="2400" b="1" dirty="0">
                <a:solidFill>
                  <a:schemeClr val="hlink"/>
                </a:solidFill>
              </a:rPr>
              <a:t>3</a:t>
            </a:r>
            <a:r>
              <a:rPr lang="zh-CN" altLang="en-US" sz="2400" b="1" dirty="0">
                <a:solidFill>
                  <a:schemeClr val="hlink"/>
                </a:solidFill>
              </a:rPr>
              <a:t>次</a:t>
            </a:r>
            <a:r>
              <a:rPr lang="en-US" altLang="zh-CN" sz="2400" b="1" dirty="0">
                <a:solidFill>
                  <a:schemeClr val="hlink"/>
                </a:solidFill>
              </a:rPr>
              <a:t>n/2</a:t>
            </a:r>
            <a:r>
              <a:rPr lang="zh-CN" altLang="en-US" sz="2400" b="1" dirty="0">
                <a:solidFill>
                  <a:schemeClr val="hlink"/>
                </a:solidFill>
              </a:rPr>
              <a:t>位整数的乘法</a:t>
            </a:r>
          </a:p>
          <a:p>
            <a:pPr marL="457200" lvl="1" indent="0" eaLnBrk="1" hangingPunct="1">
              <a:spcBef>
                <a:spcPct val="50000"/>
              </a:spcBef>
              <a:buClrTx/>
              <a:buSzTx/>
              <a:buFontTx/>
              <a:buChar char="•"/>
            </a:pPr>
            <a:r>
              <a:rPr lang="en-US" altLang="zh-CN" sz="2400" b="1" dirty="0">
                <a:solidFill>
                  <a:schemeClr val="hlink"/>
                </a:solidFill>
              </a:rPr>
              <a:t>6</a:t>
            </a:r>
            <a:r>
              <a:rPr lang="zh-CN" altLang="en-US" sz="2400" b="1" dirty="0">
                <a:solidFill>
                  <a:schemeClr val="hlink"/>
                </a:solidFill>
              </a:rPr>
              <a:t>次整数加、减法</a:t>
            </a:r>
          </a:p>
          <a:p>
            <a:pPr marL="457200" lvl="1" indent="0" eaLnBrk="1" hangingPunct="1">
              <a:spcBef>
                <a:spcPct val="50000"/>
              </a:spcBef>
              <a:buClrTx/>
              <a:buSzTx/>
              <a:buFontTx/>
              <a:buChar char="•"/>
            </a:pPr>
            <a:r>
              <a:rPr lang="en-US" altLang="zh-CN" sz="2400" b="1" dirty="0">
                <a:solidFill>
                  <a:schemeClr val="hlink"/>
                </a:solidFill>
              </a:rPr>
              <a:t>2</a:t>
            </a:r>
            <a:r>
              <a:rPr lang="zh-CN" altLang="en-US" sz="2400" b="1" dirty="0">
                <a:solidFill>
                  <a:schemeClr val="hlink"/>
                </a:solidFill>
              </a:rPr>
              <a:t>次移位</a:t>
            </a:r>
          </a:p>
        </p:txBody>
      </p:sp>
      <p:graphicFrame>
        <p:nvGraphicFramePr>
          <p:cNvPr id="48139" name="Object 11"/>
          <p:cNvGraphicFramePr>
            <a:graphicFrameLocks noGrp="1" noChangeAspect="1"/>
          </p:cNvGraphicFramePr>
          <p:nvPr>
            <p:ph idx="1"/>
          </p:nvPr>
        </p:nvGraphicFramePr>
        <p:xfrm>
          <a:off x="4211638" y="4652963"/>
          <a:ext cx="4608512" cy="1698625"/>
        </p:xfrm>
        <a:graphic>
          <a:graphicData uri="http://schemas.openxmlformats.org/presentationml/2006/ole">
            <mc:AlternateContent xmlns:mc="http://schemas.openxmlformats.org/markup-compatibility/2006">
              <mc:Choice xmlns:v="urn:schemas-microsoft-com:vml" Requires="v">
                <p:oleObj r:id="rId4" imgW="1930400" imgH="711200" progId="Equation.3">
                  <p:embed/>
                </p:oleObj>
              </mc:Choice>
              <mc:Fallback>
                <p:oleObj r:id="rId4" imgW="1930400" imgH="711200" progId="Equation.3">
                  <p:embed/>
                  <p:pic>
                    <p:nvPicPr>
                      <p:cNvPr id="0" name="图片 3076"/>
                      <p:cNvPicPr/>
                      <p:nvPr/>
                    </p:nvPicPr>
                    <p:blipFill>
                      <a:blip r:embed="rId5"/>
                      <a:srcRect/>
                      <a:stretch>
                        <a:fillRect/>
                      </a:stretch>
                    </p:blipFill>
                    <p:spPr>
                      <a:xfrm>
                        <a:off x="4211638" y="4652963"/>
                        <a:ext cx="4608512" cy="169862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139"/>
                                        </p:tgtEl>
                                        <p:attrNameLst>
                                          <p:attrName>style.visibility</p:attrName>
                                        </p:attrNameLst>
                                      </p:cBhvr>
                                      <p:to>
                                        <p:strVal val="visible"/>
                                      </p:to>
                                    </p:set>
                                    <p:animEffect transition="in" filter="dissolve">
                                      <p:cBhvr>
                                        <p:cTn id="7" dur="500"/>
                                        <p:tgtEl>
                                          <p:spTgt spid="48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p:nvPr/>
        </p:nvSpPr>
        <p:spPr>
          <a:xfrm>
            <a:off x="1981200" y="2819400"/>
            <a:ext cx="5410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5000" b="1" dirty="0">
                <a:solidFill>
                  <a:schemeClr val="bg1"/>
                </a:solidFill>
                <a:latin typeface="幼圆" pitchFamily="49" charset="-122"/>
                <a:ea typeface="幼圆" pitchFamily="49" charset="-122"/>
              </a:rPr>
              <a:t>Strassen</a:t>
            </a:r>
            <a:r>
              <a:rPr lang="zh-CN" altLang="zh-CN" sz="5000" b="1" dirty="0">
                <a:solidFill>
                  <a:schemeClr val="bg1"/>
                </a:solidFill>
                <a:latin typeface="幼圆" pitchFamily="49" charset="-122"/>
                <a:ea typeface="幼圆" pitchFamily="49" charset="-122"/>
              </a:rPr>
              <a:t>矩阵乘法</a:t>
            </a:r>
            <a:endParaRPr lang="zh-CN" altLang="en-US" sz="260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ln/>
        </p:spPr>
        <p:txBody>
          <a:bodyPr vert="horz" wrap="square" lIns="91440" tIns="45720" rIns="91440" bIns="45720" anchor="b" anchorCtr="0"/>
          <a:lstStyle/>
          <a:p>
            <a:pPr eaLnBrk="1" hangingPunct="1"/>
            <a:r>
              <a:rPr lang="zh-CN" altLang="en-US" dirty="0"/>
              <a:t>基本概念</a:t>
            </a:r>
          </a:p>
        </p:txBody>
      </p:sp>
      <p:sp>
        <p:nvSpPr>
          <p:cNvPr id="7171"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递归的概念</a:t>
            </a:r>
          </a:p>
          <a:p>
            <a:pPr eaLnBrk="1" hangingPunct="1"/>
            <a:r>
              <a:rPr lang="zh-CN" altLang="en-US" dirty="0"/>
              <a:t>分治法的基本思想</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ln/>
        </p:spPr>
        <p:txBody>
          <a:bodyPr vert="horz" wrap="square" lIns="91440" tIns="45720" rIns="91440" bIns="45720" anchor="b" anchorCtr="0"/>
          <a:lstStyle/>
          <a:p>
            <a:pPr eaLnBrk="1" hangingPunct="1"/>
            <a:r>
              <a:rPr lang="en-US" altLang="zh-CN" dirty="0"/>
              <a:t>Strassen</a:t>
            </a:r>
            <a:r>
              <a:rPr lang="zh-CN" altLang="en-US" dirty="0"/>
              <a:t>矩阵乘法</a:t>
            </a:r>
          </a:p>
        </p:txBody>
      </p:sp>
      <p:sp>
        <p:nvSpPr>
          <p:cNvPr id="53251" name="Text Box 7"/>
          <p:cNvSpPr txBox="1"/>
          <p:nvPr/>
        </p:nvSpPr>
        <p:spPr>
          <a:xfrm>
            <a:off x="539750" y="5157788"/>
            <a:ext cx="8207375" cy="8540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3399"/>
                </a:solidFill>
              </a:rPr>
              <a:t>复杂性分析：</a:t>
            </a:r>
            <a:r>
              <a:rPr lang="zh-CN" altLang="en-US" sz="2000" dirty="0"/>
              <a:t>每计算一个</a:t>
            </a:r>
            <a:r>
              <a:rPr lang="en-US" altLang="zh-CN" sz="2000" dirty="0">
                <a:latin typeface="宋体" panose="02010600030101010101" pitchFamily="2" charset="-122"/>
              </a:rPr>
              <a:t>C[i][j]</a:t>
            </a:r>
            <a:r>
              <a:rPr lang="zh-CN" altLang="en-US" sz="2000" dirty="0"/>
              <a:t>，需要进行</a:t>
            </a:r>
            <a:r>
              <a:rPr lang="en-US" altLang="zh-CN" sz="2000" dirty="0"/>
              <a:t>n</a:t>
            </a:r>
            <a:r>
              <a:rPr lang="zh-CN" altLang="en-US" sz="2000" dirty="0"/>
              <a:t>次乘法和</a:t>
            </a:r>
            <a:r>
              <a:rPr lang="en-US" altLang="zh-CN" sz="2000" dirty="0"/>
              <a:t>n-1</a:t>
            </a:r>
            <a:r>
              <a:rPr lang="zh-CN" altLang="en-US" sz="2000" dirty="0"/>
              <a:t>次加法运算</a:t>
            </a:r>
          </a:p>
          <a:p>
            <a:pPr marL="0" lvl="0" indent="0" eaLnBrk="1" hangingPunct="1">
              <a:spcBef>
                <a:spcPct val="50000"/>
              </a:spcBef>
              <a:buClrTx/>
              <a:buSzTx/>
              <a:buFontTx/>
              <a:buNone/>
            </a:pPr>
            <a:r>
              <a:rPr lang="en-US" altLang="zh-CN" sz="2000" dirty="0"/>
              <a:t>——</a:t>
            </a:r>
            <a:r>
              <a:rPr lang="zh-CN" altLang="en-US" sz="2000" b="1" dirty="0">
                <a:solidFill>
                  <a:srgbClr val="FF0000"/>
                </a:solidFill>
              </a:rPr>
              <a:t>计算矩阵</a:t>
            </a:r>
            <a:r>
              <a:rPr lang="en-US" altLang="zh-CN" sz="2000" b="1" dirty="0">
                <a:solidFill>
                  <a:srgbClr val="FF0000"/>
                </a:solidFill>
              </a:rPr>
              <a:t>C</a:t>
            </a:r>
            <a:r>
              <a:rPr lang="zh-CN" altLang="en-US" sz="2000" b="1" dirty="0">
                <a:solidFill>
                  <a:srgbClr val="FF0000"/>
                </a:solidFill>
              </a:rPr>
              <a:t>的</a:t>
            </a:r>
            <a:r>
              <a:rPr lang="en-US" altLang="zh-CN" sz="2000" b="1" dirty="0">
                <a:solidFill>
                  <a:srgbClr val="FF0000"/>
                </a:solidFill>
              </a:rPr>
              <a:t>n</a:t>
            </a:r>
            <a:r>
              <a:rPr lang="en-US" altLang="zh-CN" sz="2000" b="1" baseline="30000" dirty="0">
                <a:solidFill>
                  <a:srgbClr val="FF0000"/>
                </a:solidFill>
              </a:rPr>
              <a:t>2</a:t>
            </a:r>
            <a:r>
              <a:rPr lang="zh-CN" altLang="en-US" sz="2000" b="1" dirty="0">
                <a:solidFill>
                  <a:srgbClr val="FF0000"/>
                </a:solidFill>
              </a:rPr>
              <a:t>个元素需要的计算时间为</a:t>
            </a:r>
            <a:r>
              <a:rPr lang="en-US" altLang="zh-CN" sz="2000" b="1" dirty="0">
                <a:solidFill>
                  <a:srgbClr val="FF0000"/>
                </a:solidFill>
              </a:rPr>
              <a:t>O( n</a:t>
            </a:r>
            <a:r>
              <a:rPr lang="en-US" altLang="zh-CN" sz="2000" b="1" baseline="30000" dirty="0">
                <a:solidFill>
                  <a:srgbClr val="FF0000"/>
                </a:solidFill>
              </a:rPr>
              <a:t>3</a:t>
            </a:r>
            <a:r>
              <a:rPr lang="en-US" altLang="zh-CN" sz="2000" b="1" dirty="0">
                <a:solidFill>
                  <a:srgbClr val="FF0000"/>
                </a:solidFill>
              </a:rPr>
              <a:t>)</a:t>
            </a:r>
          </a:p>
        </p:txBody>
      </p:sp>
      <p:graphicFrame>
        <p:nvGraphicFramePr>
          <p:cNvPr id="53252" name="Object 9"/>
          <p:cNvGraphicFramePr>
            <a:graphicFrameLocks noGrp="1" noChangeAspect="1"/>
          </p:cNvGraphicFramePr>
          <p:nvPr>
            <p:ph idx="1"/>
          </p:nvPr>
        </p:nvGraphicFramePr>
        <p:xfrm>
          <a:off x="1258888" y="1844675"/>
          <a:ext cx="5761037" cy="3068638"/>
        </p:xfrm>
        <a:graphic>
          <a:graphicData uri="http://schemas.openxmlformats.org/presentationml/2006/ole">
            <mc:AlternateContent xmlns:mc="http://schemas.openxmlformats.org/markup-compatibility/2006">
              <mc:Choice xmlns:v="urn:schemas-microsoft-com:vml" Requires="v">
                <p:oleObj r:id="rId2" imgW="2146300" imgH="1143000" progId="Equation.3">
                  <p:embed/>
                </p:oleObj>
              </mc:Choice>
              <mc:Fallback>
                <p:oleObj r:id="rId2" imgW="2146300" imgH="1143000" progId="Equation.3">
                  <p:embed/>
                  <p:pic>
                    <p:nvPicPr>
                      <p:cNvPr id="0" name="图片 3083"/>
                      <p:cNvPicPr/>
                      <p:nvPr/>
                    </p:nvPicPr>
                    <p:blipFill>
                      <a:blip r:embed="rId3"/>
                      <a:srcRect/>
                      <a:stretch>
                        <a:fillRect/>
                      </a:stretch>
                    </p:blipFill>
                    <p:spPr>
                      <a:xfrm>
                        <a:off x="1258888" y="1844675"/>
                        <a:ext cx="5761037" cy="3068638"/>
                      </a:xfrm>
                      <a:prstGeom prst="rect">
                        <a:avLst/>
                      </a:prstGeom>
                      <a:noFill/>
                      <a:ln w="38100">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p:cNvSpPr>
          <p:nvPr>
            <p:ph type="title"/>
          </p:nvPr>
        </p:nvSpPr>
        <p:spPr>
          <a:ln/>
        </p:spPr>
        <p:txBody>
          <a:bodyPr vert="horz" wrap="square" lIns="91440" tIns="45720" rIns="91440" bIns="45720" anchor="b" anchorCtr="0"/>
          <a:lstStyle/>
          <a:p>
            <a:pPr eaLnBrk="1" hangingPunct="1"/>
            <a:r>
              <a:rPr lang="zh-CN" altLang="en-US" dirty="0"/>
              <a:t>利用分治策略来求解矩阵乘法</a:t>
            </a:r>
          </a:p>
        </p:txBody>
      </p:sp>
      <p:graphicFrame>
        <p:nvGraphicFramePr>
          <p:cNvPr id="54275" name="Object 7"/>
          <p:cNvGraphicFramePr>
            <a:graphicFrameLocks noGrp="1" noChangeAspect="1"/>
          </p:cNvGraphicFramePr>
          <p:nvPr>
            <p:ph idx="1"/>
          </p:nvPr>
        </p:nvGraphicFramePr>
        <p:xfrm>
          <a:off x="971550" y="2420938"/>
          <a:ext cx="7345363" cy="2609850"/>
        </p:xfrm>
        <a:graphic>
          <a:graphicData uri="http://schemas.openxmlformats.org/presentationml/2006/ole">
            <mc:AlternateContent xmlns:mc="http://schemas.openxmlformats.org/markup-compatibility/2006">
              <mc:Choice xmlns:v="urn:schemas-microsoft-com:vml" Requires="v">
                <p:oleObj r:id="rId2" imgW="3289300" imgH="1168400" progId="Equation.3">
                  <p:embed/>
                </p:oleObj>
              </mc:Choice>
              <mc:Fallback>
                <p:oleObj r:id="rId2" imgW="3289300" imgH="1168400" progId="Equation.3">
                  <p:embed/>
                  <p:pic>
                    <p:nvPicPr>
                      <p:cNvPr id="0" name="图片 3082"/>
                      <p:cNvPicPr/>
                      <p:nvPr/>
                    </p:nvPicPr>
                    <p:blipFill>
                      <a:blip r:embed="rId3"/>
                      <a:srcRect/>
                      <a:stretch>
                        <a:fillRect/>
                      </a:stretch>
                    </p:blipFill>
                    <p:spPr>
                      <a:xfrm>
                        <a:off x="971550" y="2420938"/>
                        <a:ext cx="7345363" cy="2609850"/>
                      </a:xfrm>
                      <a:prstGeom prst="rect">
                        <a:avLst/>
                      </a:prstGeom>
                      <a:noFill/>
                      <a:ln w="38100">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4"/>
          <p:cNvGraphicFramePr>
            <a:graphicFrameLocks noChangeAspect="1"/>
          </p:cNvGraphicFramePr>
          <p:nvPr/>
        </p:nvGraphicFramePr>
        <p:xfrm>
          <a:off x="1258888" y="908050"/>
          <a:ext cx="5616575" cy="4219575"/>
        </p:xfrm>
        <a:graphic>
          <a:graphicData uri="http://schemas.openxmlformats.org/presentationml/2006/ole">
            <mc:AlternateContent xmlns:mc="http://schemas.openxmlformats.org/markup-compatibility/2006">
              <mc:Choice xmlns:v="urn:schemas-microsoft-com:vml" Requires="v">
                <p:oleObj r:id="rId2" imgW="2197100" imgH="1651000" progId="Equation.3">
                  <p:embed/>
                </p:oleObj>
              </mc:Choice>
              <mc:Fallback>
                <p:oleObj r:id="rId2" imgW="2197100" imgH="1651000" progId="Equation.3">
                  <p:embed/>
                  <p:pic>
                    <p:nvPicPr>
                      <p:cNvPr id="0" name="图片 3084"/>
                      <p:cNvPicPr/>
                      <p:nvPr/>
                    </p:nvPicPr>
                    <p:blipFill>
                      <a:blip r:embed="rId3"/>
                      <a:stretch>
                        <a:fillRect/>
                      </a:stretch>
                    </p:blipFill>
                    <p:spPr>
                      <a:xfrm>
                        <a:off x="1258888" y="908050"/>
                        <a:ext cx="5616575" cy="4219575"/>
                      </a:xfrm>
                      <a:prstGeom prst="rect">
                        <a:avLst/>
                      </a:prstGeom>
                      <a:noFill/>
                      <a:ln w="38100">
                        <a:noFill/>
                        <a:miter/>
                      </a:ln>
                    </p:spPr>
                  </p:pic>
                </p:oleObj>
              </mc:Fallback>
            </mc:AlternateContent>
          </a:graphicData>
        </a:graphic>
      </p:graphicFrame>
      <p:sp>
        <p:nvSpPr>
          <p:cNvPr id="74757" name="Text Box 5"/>
          <p:cNvSpPr txBox="1"/>
          <p:nvPr/>
        </p:nvSpPr>
        <p:spPr>
          <a:xfrm>
            <a:off x="468313" y="5445125"/>
            <a:ext cx="83534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问题：与用原始定义直接计算相比，并没有降低计算复杂性</a:t>
            </a:r>
          </a:p>
        </p:txBody>
      </p:sp>
      <p:grpSp>
        <p:nvGrpSpPr>
          <p:cNvPr id="2" name="Group 8"/>
          <p:cNvGrpSpPr/>
          <p:nvPr/>
        </p:nvGrpSpPr>
        <p:grpSpPr>
          <a:xfrm>
            <a:off x="2051050" y="549275"/>
            <a:ext cx="6194425" cy="2879725"/>
            <a:chOff x="1292" y="346"/>
            <a:chExt cx="3902" cy="1814"/>
          </a:xfrm>
        </p:grpSpPr>
        <p:sp>
          <p:nvSpPr>
            <p:cNvPr id="55301" name="Text Box 6"/>
            <p:cNvSpPr txBox="1"/>
            <p:nvPr/>
          </p:nvSpPr>
          <p:spPr>
            <a:xfrm>
              <a:off x="3152" y="1071"/>
              <a:ext cx="2042" cy="5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FF0000"/>
                  </a:solidFill>
                </a:rPr>
                <a:t>算法改进的出发点：</a:t>
              </a:r>
            </a:p>
            <a:p>
              <a:pPr marL="0" lvl="0" indent="0" eaLnBrk="1" hangingPunct="1">
                <a:spcBef>
                  <a:spcPct val="50000"/>
                </a:spcBef>
                <a:buClrTx/>
                <a:buSzTx/>
                <a:buFontTx/>
                <a:buNone/>
              </a:pPr>
              <a:r>
                <a:rPr lang="zh-CN" altLang="en-US" sz="2000" b="1" dirty="0">
                  <a:solidFill>
                    <a:srgbClr val="FF0000"/>
                  </a:solidFill>
                </a:rPr>
                <a:t>降低矩阵的乘法运算次数</a:t>
              </a:r>
            </a:p>
          </p:txBody>
        </p:sp>
        <p:sp>
          <p:nvSpPr>
            <p:cNvPr id="55302" name="Oval 7"/>
            <p:cNvSpPr/>
            <p:nvPr/>
          </p:nvSpPr>
          <p:spPr>
            <a:xfrm>
              <a:off x="1292" y="346"/>
              <a:ext cx="1679" cy="1814"/>
            </a:xfrm>
            <a:prstGeom prst="ellipse">
              <a:avLst/>
            </a:prstGeom>
            <a:noFill/>
            <a:ln w="9525" cap="flat" cmpd="sng">
              <a:solidFill>
                <a:srgbClr val="FF00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ln/>
        </p:spPr>
        <p:txBody>
          <a:bodyPr vert="horz" wrap="square" lIns="91440" tIns="45720" rIns="91440" bIns="45720" anchor="b" anchorCtr="0"/>
          <a:lstStyle/>
          <a:p>
            <a:pPr eaLnBrk="1" hangingPunct="1"/>
            <a:r>
              <a:rPr lang="zh-CN" altLang="en-US" dirty="0"/>
              <a:t>解决方案</a:t>
            </a:r>
          </a:p>
        </p:txBody>
      </p:sp>
      <p:graphicFrame>
        <p:nvGraphicFramePr>
          <p:cNvPr id="56323" name="Object 4"/>
          <p:cNvGraphicFramePr>
            <a:graphicFrameLocks noGrp="1" noChangeAspect="1"/>
          </p:cNvGraphicFramePr>
          <p:nvPr>
            <p:ph idx="1"/>
          </p:nvPr>
        </p:nvGraphicFramePr>
        <p:xfrm>
          <a:off x="3348038" y="1844675"/>
          <a:ext cx="4225925" cy="4064000"/>
        </p:xfrm>
        <a:graphic>
          <a:graphicData uri="http://schemas.openxmlformats.org/presentationml/2006/ole">
            <mc:AlternateContent xmlns:mc="http://schemas.openxmlformats.org/markup-compatibility/2006">
              <mc:Choice xmlns:v="urn:schemas-microsoft-com:vml" Requires="v">
                <p:oleObj r:id="rId2" imgW="1663700" imgH="1600200" progId="Equation.3">
                  <p:embed/>
                </p:oleObj>
              </mc:Choice>
              <mc:Fallback>
                <p:oleObj r:id="rId2" imgW="1663700" imgH="1600200" progId="Equation.3">
                  <p:embed/>
                  <p:pic>
                    <p:nvPicPr>
                      <p:cNvPr id="0" name="图片 3085"/>
                      <p:cNvPicPr/>
                      <p:nvPr/>
                    </p:nvPicPr>
                    <p:blipFill>
                      <a:blip r:embed="rId3"/>
                      <a:srcRect/>
                      <a:stretch>
                        <a:fillRect/>
                      </a:stretch>
                    </p:blipFill>
                    <p:spPr>
                      <a:xfrm>
                        <a:off x="3348038" y="1844675"/>
                        <a:ext cx="4225925" cy="4064000"/>
                      </a:xfrm>
                      <a:prstGeom prst="rect">
                        <a:avLst/>
                      </a:prstGeom>
                      <a:noFill/>
                      <a:ln w="38100">
                        <a:miter/>
                      </a:ln>
                    </p:spPr>
                  </p:pic>
                </p:oleObj>
              </mc:Fallback>
            </mc:AlternateContent>
          </a:graphicData>
        </a:graphic>
      </p:graphicFrame>
      <p:sp>
        <p:nvSpPr>
          <p:cNvPr id="56324" name="AutoShape 7"/>
          <p:cNvSpPr/>
          <p:nvPr/>
        </p:nvSpPr>
        <p:spPr>
          <a:xfrm>
            <a:off x="2700338" y="2060575"/>
            <a:ext cx="287337" cy="3600450"/>
          </a:xfrm>
          <a:prstGeom prst="leftBrace">
            <a:avLst>
              <a:gd name="adj1" fmla="val 104420"/>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6325" name="Text Box 8"/>
          <p:cNvSpPr txBox="1"/>
          <p:nvPr/>
        </p:nvSpPr>
        <p:spPr>
          <a:xfrm>
            <a:off x="971550" y="3284538"/>
            <a:ext cx="1584325" cy="13287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7</a:t>
            </a:r>
            <a:r>
              <a:rPr lang="zh-CN" altLang="en-US" sz="1800" dirty="0"/>
              <a:t>次</a:t>
            </a:r>
            <a:r>
              <a:rPr lang="en-US" altLang="zh-CN" sz="1800" dirty="0"/>
              <a:t>n/2</a:t>
            </a:r>
            <a:r>
              <a:rPr lang="zh-CN" altLang="en-US" sz="1800" dirty="0"/>
              <a:t>阶方阵的乘积</a:t>
            </a:r>
          </a:p>
          <a:p>
            <a:pPr marL="0" lvl="0" indent="0" eaLnBrk="1" hangingPunct="1">
              <a:spcBef>
                <a:spcPct val="50000"/>
              </a:spcBef>
              <a:buClrTx/>
              <a:buSzTx/>
              <a:buFontTx/>
              <a:buNone/>
            </a:pPr>
            <a:r>
              <a:rPr lang="en-US" altLang="zh-CN" sz="1800" dirty="0"/>
              <a:t>10</a:t>
            </a:r>
            <a:r>
              <a:rPr lang="zh-CN" altLang="en-US" sz="1800" dirty="0"/>
              <a:t>次</a:t>
            </a:r>
            <a:r>
              <a:rPr lang="en-US" altLang="zh-CN" sz="1800" dirty="0"/>
              <a:t>n/2</a:t>
            </a:r>
            <a:r>
              <a:rPr lang="zh-CN" altLang="en-US" sz="1800" dirty="0"/>
              <a:t>阶方阵的加减</a:t>
            </a:r>
            <a:endParaRPr lang="en-US" altLang="zh-CN" sz="1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4"/>
          <p:cNvGraphicFramePr>
            <a:graphicFrameLocks noChangeAspect="1"/>
          </p:cNvGraphicFramePr>
          <p:nvPr/>
        </p:nvGraphicFramePr>
        <p:xfrm>
          <a:off x="1835150" y="1341438"/>
          <a:ext cx="5400675" cy="4033837"/>
        </p:xfrm>
        <a:graphic>
          <a:graphicData uri="http://schemas.openxmlformats.org/presentationml/2006/ole">
            <mc:AlternateContent xmlns:mc="http://schemas.openxmlformats.org/markup-compatibility/2006">
              <mc:Choice xmlns:v="urn:schemas-microsoft-com:vml" Requires="v">
                <p:oleObj r:id="rId2" imgW="2209800" imgH="1651000" progId="Equation.3">
                  <p:embed/>
                </p:oleObj>
              </mc:Choice>
              <mc:Fallback>
                <p:oleObj r:id="rId2" imgW="2209800" imgH="1651000" progId="Equation.3">
                  <p:embed/>
                  <p:pic>
                    <p:nvPicPr>
                      <p:cNvPr id="0" name="图片 3086"/>
                      <p:cNvPicPr/>
                      <p:nvPr/>
                    </p:nvPicPr>
                    <p:blipFill>
                      <a:blip r:embed="rId3"/>
                      <a:stretch>
                        <a:fillRect/>
                      </a:stretch>
                    </p:blipFill>
                    <p:spPr>
                      <a:xfrm>
                        <a:off x="1835150" y="1341438"/>
                        <a:ext cx="5400675" cy="4033837"/>
                      </a:xfrm>
                      <a:prstGeom prst="rect">
                        <a:avLst/>
                      </a:prstGeom>
                      <a:noFill/>
                      <a:ln w="38100">
                        <a:noFill/>
                        <a:miter/>
                      </a:ln>
                    </p:spPr>
                  </p:pic>
                </p:oleObj>
              </mc:Fallback>
            </mc:AlternateContent>
          </a:graphicData>
        </a:graphic>
      </p:graphicFrame>
      <p:sp>
        <p:nvSpPr>
          <p:cNvPr id="57347" name="Text Box 5"/>
          <p:cNvSpPr txBox="1"/>
          <p:nvPr/>
        </p:nvSpPr>
        <p:spPr>
          <a:xfrm>
            <a:off x="1403350" y="5734050"/>
            <a:ext cx="6911975" cy="779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结果分析：</a:t>
            </a:r>
            <a:r>
              <a:rPr lang="en-US" altLang="zh-CN" sz="1800" b="1" dirty="0">
                <a:solidFill>
                  <a:srgbClr val="FF0000"/>
                </a:solidFill>
              </a:rPr>
              <a:t>O(n</a:t>
            </a:r>
            <a:r>
              <a:rPr lang="en-US" altLang="zh-CN" sz="1800" b="1" baseline="30000" dirty="0">
                <a:solidFill>
                  <a:srgbClr val="FF0000"/>
                </a:solidFill>
              </a:rPr>
              <a:t>2.81</a:t>
            </a:r>
            <a:r>
              <a:rPr lang="en-US" altLang="zh-CN" sz="1800" b="1" dirty="0">
                <a:solidFill>
                  <a:srgbClr val="FF0000"/>
                </a:solidFill>
              </a:rPr>
              <a:t>)&lt;O(n</a:t>
            </a:r>
            <a:r>
              <a:rPr lang="en-US" altLang="zh-CN" sz="1800" b="1" baseline="30000" dirty="0">
                <a:solidFill>
                  <a:srgbClr val="FF0000"/>
                </a:solidFill>
              </a:rPr>
              <a:t>3</a:t>
            </a:r>
            <a:r>
              <a:rPr lang="en-US" altLang="zh-CN" sz="1800" b="1" dirty="0">
                <a:solidFill>
                  <a:srgbClr val="FF0000"/>
                </a:solidFill>
              </a:rPr>
              <a:t>)</a:t>
            </a:r>
          </a:p>
          <a:p>
            <a:pPr marL="0" lvl="0" indent="0" eaLnBrk="1" hangingPunct="1">
              <a:spcBef>
                <a:spcPct val="50000"/>
              </a:spcBef>
              <a:buClrTx/>
              <a:buSzTx/>
              <a:buFontTx/>
              <a:buNone/>
            </a:pPr>
            <a:r>
              <a:rPr lang="en-US" altLang="zh-CN" sz="1800" b="1" dirty="0">
                <a:solidFill>
                  <a:srgbClr val="003399"/>
                </a:solidFill>
              </a:rPr>
              <a:t>Strassen</a:t>
            </a:r>
            <a:r>
              <a:rPr lang="zh-CN" altLang="en-US" sz="1800" b="1" dirty="0">
                <a:solidFill>
                  <a:srgbClr val="003399"/>
                </a:solidFill>
              </a:rPr>
              <a:t>矩阵乘法的计算时间复杂性比普通矩阵乘法有较大改进</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ln/>
        </p:spPr>
        <p:txBody>
          <a:bodyPr vert="horz" wrap="square" lIns="91440" tIns="45720" rIns="91440" bIns="45720" anchor="b" anchorCtr="0"/>
          <a:lstStyle/>
          <a:p>
            <a:pPr eaLnBrk="1" hangingPunct="1"/>
            <a:r>
              <a:rPr lang="zh-CN" altLang="en-US" dirty="0"/>
              <a:t>其他改进方案</a:t>
            </a:r>
          </a:p>
        </p:txBody>
      </p:sp>
      <p:sp>
        <p:nvSpPr>
          <p:cNvPr id="58371" name="Rectangle 3"/>
          <p:cNvSpPr>
            <a:spLocks noGrp="1"/>
          </p:cNvSpPr>
          <p:nvPr>
            <p:ph idx="1"/>
          </p:nvPr>
        </p:nvSpPr>
        <p:spPr>
          <a:ln/>
        </p:spPr>
        <p:txBody>
          <a:bodyPr vert="horz" wrap="square" lIns="91440" tIns="45720" rIns="91440" bIns="45720" anchor="t" anchorCtr="0"/>
          <a:lstStyle/>
          <a:p>
            <a:pPr eaLnBrk="1" hangingPunct="1"/>
            <a:r>
              <a:rPr lang="en-US" altLang="zh-CN" dirty="0"/>
              <a:t>Hopcroft</a:t>
            </a:r>
            <a:r>
              <a:rPr lang="zh-CN" altLang="en-US" dirty="0"/>
              <a:t>和</a:t>
            </a:r>
            <a:r>
              <a:rPr lang="en-US" altLang="zh-CN" dirty="0"/>
              <a:t>kerr</a:t>
            </a:r>
            <a:r>
              <a:rPr lang="zh-CN" altLang="en-US" dirty="0"/>
              <a:t>在</a:t>
            </a:r>
            <a:r>
              <a:rPr lang="en-US" altLang="zh-CN" dirty="0"/>
              <a:t>1971</a:t>
            </a:r>
            <a:r>
              <a:rPr lang="zh-CN" altLang="en-US" dirty="0"/>
              <a:t>年证明，计算</a:t>
            </a:r>
            <a:r>
              <a:rPr lang="en-US" altLang="zh-CN" dirty="0"/>
              <a:t>2</a:t>
            </a:r>
            <a:r>
              <a:rPr lang="zh-CN" altLang="en-US" dirty="0"/>
              <a:t>个</a:t>
            </a:r>
            <a:r>
              <a:rPr lang="en-US" altLang="zh-CN" dirty="0"/>
              <a:t>2*2</a:t>
            </a:r>
            <a:r>
              <a:rPr lang="zh-CN" altLang="en-US" dirty="0"/>
              <a:t>矩阵的乘积，</a:t>
            </a:r>
            <a:r>
              <a:rPr lang="en-US" altLang="zh-CN" dirty="0"/>
              <a:t>7</a:t>
            </a:r>
            <a:r>
              <a:rPr lang="zh-CN" altLang="en-US" dirty="0"/>
              <a:t>次乘法是必要的。</a:t>
            </a:r>
          </a:p>
          <a:p>
            <a:pPr lvl="1" eaLnBrk="1" hangingPunct="1"/>
            <a:r>
              <a:rPr lang="zh-CN" altLang="en-US" dirty="0"/>
              <a:t>要进一步改进矩阵乘法的时间复杂性，不能再基于计算</a:t>
            </a:r>
            <a:r>
              <a:rPr lang="en-US" altLang="zh-CN" dirty="0"/>
              <a:t>2*2</a:t>
            </a:r>
            <a:r>
              <a:rPr lang="zh-CN" altLang="en-US" dirty="0"/>
              <a:t>矩阵的</a:t>
            </a:r>
            <a:r>
              <a:rPr lang="en-US" altLang="zh-CN" dirty="0"/>
              <a:t>7</a:t>
            </a:r>
            <a:r>
              <a:rPr lang="zh-CN" altLang="en-US" dirty="0"/>
              <a:t>次乘法这种方式；</a:t>
            </a:r>
          </a:p>
          <a:p>
            <a:pPr eaLnBrk="1" hangingPunct="1"/>
            <a:r>
              <a:rPr lang="zh-CN" altLang="en-US" dirty="0"/>
              <a:t>其他方案：</a:t>
            </a:r>
          </a:p>
          <a:p>
            <a:pPr lvl="1" eaLnBrk="1" hangingPunct="1"/>
            <a:r>
              <a:rPr lang="zh-CN" altLang="en-US" dirty="0"/>
              <a:t>比如基于</a:t>
            </a:r>
            <a:r>
              <a:rPr lang="en-US" altLang="zh-CN" dirty="0"/>
              <a:t>3*3</a:t>
            </a:r>
            <a:r>
              <a:rPr lang="zh-CN" altLang="en-US" dirty="0"/>
              <a:t>或</a:t>
            </a:r>
            <a:r>
              <a:rPr lang="en-US" altLang="zh-CN" dirty="0"/>
              <a:t>5*5</a:t>
            </a:r>
            <a:r>
              <a:rPr lang="zh-CN" altLang="en-US" dirty="0"/>
              <a:t>矩阵的方法</a:t>
            </a:r>
          </a:p>
          <a:p>
            <a:pPr eaLnBrk="1" hangingPunct="1"/>
            <a:r>
              <a:rPr lang="zh-CN" altLang="en-US" dirty="0"/>
              <a:t>目前最好的计算时间上界是</a:t>
            </a:r>
            <a:r>
              <a:rPr lang="en-US" altLang="zh-CN" b="1" dirty="0">
                <a:solidFill>
                  <a:srgbClr val="FF0000"/>
                </a:solidFill>
              </a:rPr>
              <a:t>O(n</a:t>
            </a:r>
            <a:r>
              <a:rPr lang="en-US" altLang="zh-CN" b="1" baseline="30000" dirty="0">
                <a:solidFill>
                  <a:srgbClr val="FF0000"/>
                </a:solidFill>
              </a:rPr>
              <a:t>2.376</a:t>
            </a:r>
            <a:r>
              <a:rPr lang="en-US" altLang="zh-CN" b="1" dirty="0">
                <a:solidFill>
                  <a:srgbClr val="FF0000"/>
                </a:solidFill>
              </a:rPr>
              <a:t>)</a:t>
            </a:r>
            <a:r>
              <a:rPr lang="zh-CN" altLang="en-US" dirty="0"/>
              <a:t>，但目前所知道的矩阵乘法的最好下界为</a:t>
            </a:r>
            <a:r>
              <a:rPr lang="el-GR" altLang="zh-CN" b="1" dirty="0">
                <a:solidFill>
                  <a:srgbClr val="FF0000"/>
                </a:solidFill>
                <a:latin typeface="Batang" pitchFamily="18" charset="-127"/>
                <a:ea typeface="Batang" pitchFamily="18" charset="-127"/>
              </a:rPr>
              <a:t>Ω</a:t>
            </a:r>
            <a:r>
              <a:rPr lang="en-US" altLang="zh-CN" b="1" dirty="0">
                <a:solidFill>
                  <a:srgbClr val="FF0000"/>
                </a:solidFill>
                <a:latin typeface="Batang" pitchFamily="18" charset="-127"/>
                <a:ea typeface="Batang" pitchFamily="18" charset="-127"/>
              </a:rPr>
              <a:t>(n</a:t>
            </a:r>
            <a:r>
              <a:rPr lang="en-US" altLang="zh-CN" b="1" baseline="30000" dirty="0">
                <a:solidFill>
                  <a:srgbClr val="FF0000"/>
                </a:solidFill>
                <a:latin typeface="Batang" pitchFamily="18" charset="-127"/>
                <a:ea typeface="Batang" pitchFamily="18" charset="-127"/>
              </a:rPr>
              <a:t>2</a:t>
            </a:r>
            <a:r>
              <a:rPr lang="en-US" altLang="zh-CN" b="1" dirty="0">
                <a:solidFill>
                  <a:srgbClr val="FF0000"/>
                </a:solidFill>
                <a:latin typeface="Batang" pitchFamily="18" charset="-127"/>
                <a:ea typeface="Batang" pitchFamily="18" charset="-127"/>
              </a:rPr>
              <a:t>);</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棋盘覆盖</a:t>
            </a:r>
            <a:endParaRPr lang="zh-CN" altLang="en-US" sz="2600" dirty="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5"/>
          <p:cNvGrpSpPr/>
          <p:nvPr/>
        </p:nvGrpSpPr>
        <p:grpSpPr>
          <a:xfrm>
            <a:off x="1258888" y="4508500"/>
            <a:ext cx="1149350" cy="1149350"/>
            <a:chOff x="2699" y="1344"/>
            <a:chExt cx="724" cy="724"/>
          </a:xfrm>
        </p:grpSpPr>
        <p:sp>
          <p:nvSpPr>
            <p:cNvPr id="60454" name="Rectangle 22"/>
            <p:cNvSpPr/>
            <p:nvPr/>
          </p:nvSpPr>
          <p:spPr>
            <a:xfrm>
              <a:off x="2699"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5" name="Rectangle 23"/>
            <p:cNvSpPr/>
            <p:nvPr/>
          </p:nvSpPr>
          <p:spPr>
            <a:xfrm>
              <a:off x="3061"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6" name="Rectangle 24"/>
            <p:cNvSpPr/>
            <p:nvPr/>
          </p:nvSpPr>
          <p:spPr>
            <a:xfrm>
              <a:off x="2699" y="1706"/>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0419" name="Group 26"/>
          <p:cNvGrpSpPr/>
          <p:nvPr/>
        </p:nvGrpSpPr>
        <p:grpSpPr>
          <a:xfrm rot="5400000">
            <a:off x="3132138" y="4508500"/>
            <a:ext cx="1149350" cy="1149350"/>
            <a:chOff x="2699" y="1344"/>
            <a:chExt cx="724" cy="724"/>
          </a:xfrm>
        </p:grpSpPr>
        <p:sp>
          <p:nvSpPr>
            <p:cNvPr id="60451" name="Rectangle 27"/>
            <p:cNvSpPr/>
            <p:nvPr/>
          </p:nvSpPr>
          <p:spPr>
            <a:xfrm>
              <a:off x="2699"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2" name="Rectangle 28"/>
            <p:cNvSpPr/>
            <p:nvPr/>
          </p:nvSpPr>
          <p:spPr>
            <a:xfrm>
              <a:off x="3061"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3" name="Rectangle 29"/>
            <p:cNvSpPr/>
            <p:nvPr/>
          </p:nvSpPr>
          <p:spPr>
            <a:xfrm>
              <a:off x="2699" y="1706"/>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0420" name="Group 30"/>
          <p:cNvGrpSpPr/>
          <p:nvPr/>
        </p:nvGrpSpPr>
        <p:grpSpPr>
          <a:xfrm rot="10800000">
            <a:off x="6877050" y="4508500"/>
            <a:ext cx="1149350" cy="1149350"/>
            <a:chOff x="2699" y="1344"/>
            <a:chExt cx="724" cy="724"/>
          </a:xfrm>
        </p:grpSpPr>
        <p:sp>
          <p:nvSpPr>
            <p:cNvPr id="60448" name="Rectangle 31"/>
            <p:cNvSpPr/>
            <p:nvPr/>
          </p:nvSpPr>
          <p:spPr>
            <a:xfrm>
              <a:off x="2699"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9" name="Rectangle 32"/>
            <p:cNvSpPr/>
            <p:nvPr/>
          </p:nvSpPr>
          <p:spPr>
            <a:xfrm>
              <a:off x="3061"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0" name="Rectangle 33"/>
            <p:cNvSpPr/>
            <p:nvPr/>
          </p:nvSpPr>
          <p:spPr>
            <a:xfrm>
              <a:off x="2699" y="1706"/>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0421" name="Group 37"/>
          <p:cNvGrpSpPr/>
          <p:nvPr/>
        </p:nvGrpSpPr>
        <p:grpSpPr>
          <a:xfrm>
            <a:off x="5076825" y="4508500"/>
            <a:ext cx="1149350" cy="1149350"/>
            <a:chOff x="3833" y="2751"/>
            <a:chExt cx="724" cy="724"/>
          </a:xfrm>
        </p:grpSpPr>
        <p:sp>
          <p:nvSpPr>
            <p:cNvPr id="60445" name="Rectangle 34"/>
            <p:cNvSpPr/>
            <p:nvPr/>
          </p:nvSpPr>
          <p:spPr>
            <a:xfrm>
              <a:off x="3833" y="2751"/>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6" name="Rectangle 35"/>
            <p:cNvSpPr/>
            <p:nvPr/>
          </p:nvSpPr>
          <p:spPr>
            <a:xfrm>
              <a:off x="3833" y="3113"/>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7" name="Rectangle 36"/>
            <p:cNvSpPr/>
            <p:nvPr/>
          </p:nvSpPr>
          <p:spPr>
            <a:xfrm>
              <a:off x="4195" y="3113"/>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0422" name="Text Box 64"/>
          <p:cNvSpPr txBox="1"/>
          <p:nvPr/>
        </p:nvSpPr>
        <p:spPr>
          <a:xfrm>
            <a:off x="1403350" y="5734050"/>
            <a:ext cx="576263"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(a)</a:t>
            </a:r>
          </a:p>
        </p:txBody>
      </p:sp>
      <p:sp>
        <p:nvSpPr>
          <p:cNvPr id="60423" name="Text Box 65"/>
          <p:cNvSpPr txBox="1"/>
          <p:nvPr/>
        </p:nvSpPr>
        <p:spPr>
          <a:xfrm>
            <a:off x="3348038" y="5734050"/>
            <a:ext cx="57626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(b)</a:t>
            </a:r>
          </a:p>
        </p:txBody>
      </p:sp>
      <p:sp>
        <p:nvSpPr>
          <p:cNvPr id="60424" name="Text Box 66"/>
          <p:cNvSpPr txBox="1"/>
          <p:nvPr/>
        </p:nvSpPr>
        <p:spPr>
          <a:xfrm>
            <a:off x="5219700" y="5734050"/>
            <a:ext cx="576263"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(c)</a:t>
            </a:r>
          </a:p>
        </p:txBody>
      </p:sp>
      <p:sp>
        <p:nvSpPr>
          <p:cNvPr id="60425" name="Text Box 67"/>
          <p:cNvSpPr txBox="1"/>
          <p:nvPr/>
        </p:nvSpPr>
        <p:spPr>
          <a:xfrm>
            <a:off x="7164388" y="5734050"/>
            <a:ext cx="57626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a:t>
            </a:r>
          </a:p>
        </p:txBody>
      </p:sp>
      <p:sp>
        <p:nvSpPr>
          <p:cNvPr id="60426" name="Text Box 69"/>
          <p:cNvSpPr txBox="1"/>
          <p:nvPr/>
        </p:nvSpPr>
        <p:spPr>
          <a:xfrm>
            <a:off x="4716463" y="2565400"/>
            <a:ext cx="295275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rgbClr val="003399"/>
                </a:solidFill>
              </a:rPr>
              <a:t>K=2</a:t>
            </a:r>
            <a:r>
              <a:rPr lang="zh-CN" altLang="en-US" sz="2000" b="1" dirty="0">
                <a:solidFill>
                  <a:srgbClr val="003399"/>
                </a:solidFill>
              </a:rPr>
              <a:t>时的一个特殊棋盘</a:t>
            </a:r>
          </a:p>
        </p:txBody>
      </p:sp>
      <p:sp>
        <p:nvSpPr>
          <p:cNvPr id="60427" name="Text Box 70"/>
          <p:cNvSpPr txBox="1"/>
          <p:nvPr/>
        </p:nvSpPr>
        <p:spPr>
          <a:xfrm>
            <a:off x="3132138" y="6165850"/>
            <a:ext cx="295275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rgbClr val="003399"/>
                </a:solidFill>
              </a:rPr>
              <a:t>4</a:t>
            </a:r>
            <a:r>
              <a:rPr lang="zh-CN" altLang="en-US" sz="2000" b="1" dirty="0">
                <a:solidFill>
                  <a:srgbClr val="003399"/>
                </a:solidFill>
              </a:rPr>
              <a:t>种不同形态的</a:t>
            </a:r>
            <a:r>
              <a:rPr lang="en-US" altLang="zh-CN" sz="2000" b="1" dirty="0">
                <a:solidFill>
                  <a:srgbClr val="003399"/>
                </a:solidFill>
              </a:rPr>
              <a:t>L</a:t>
            </a:r>
            <a:r>
              <a:rPr lang="zh-CN" altLang="en-US" sz="2000" b="1" dirty="0">
                <a:solidFill>
                  <a:srgbClr val="003399"/>
                </a:solidFill>
              </a:rPr>
              <a:t>型骨牌</a:t>
            </a:r>
          </a:p>
        </p:txBody>
      </p:sp>
      <p:grpSp>
        <p:nvGrpSpPr>
          <p:cNvPr id="60428" name="Group 79"/>
          <p:cNvGrpSpPr/>
          <p:nvPr/>
        </p:nvGrpSpPr>
        <p:grpSpPr>
          <a:xfrm>
            <a:off x="1979613" y="1412875"/>
            <a:ext cx="2301875" cy="2303463"/>
            <a:chOff x="1247" y="890"/>
            <a:chExt cx="1450" cy="1451"/>
          </a:xfrm>
        </p:grpSpPr>
        <p:sp>
          <p:nvSpPr>
            <p:cNvPr id="60429" name="Rectangle 6"/>
            <p:cNvSpPr/>
            <p:nvPr/>
          </p:nvSpPr>
          <p:spPr>
            <a:xfrm>
              <a:off x="1247"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0" name="Rectangle 7"/>
            <p:cNvSpPr/>
            <p:nvPr/>
          </p:nvSpPr>
          <p:spPr>
            <a:xfrm>
              <a:off x="1609" y="890"/>
              <a:ext cx="362" cy="36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1" name="Rectangle 8"/>
            <p:cNvSpPr/>
            <p:nvPr/>
          </p:nvSpPr>
          <p:spPr>
            <a:xfrm>
              <a:off x="1247"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2" name="Rectangle 9"/>
            <p:cNvSpPr/>
            <p:nvPr/>
          </p:nvSpPr>
          <p:spPr>
            <a:xfrm>
              <a:off x="1609"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3" name="Rectangle 10"/>
            <p:cNvSpPr/>
            <p:nvPr/>
          </p:nvSpPr>
          <p:spPr>
            <a:xfrm>
              <a:off x="1973"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4" name="Rectangle 11"/>
            <p:cNvSpPr/>
            <p:nvPr/>
          </p:nvSpPr>
          <p:spPr>
            <a:xfrm>
              <a:off x="2335"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5" name="Rectangle 12"/>
            <p:cNvSpPr/>
            <p:nvPr/>
          </p:nvSpPr>
          <p:spPr>
            <a:xfrm>
              <a:off x="1973"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6" name="Rectangle 13"/>
            <p:cNvSpPr/>
            <p:nvPr/>
          </p:nvSpPr>
          <p:spPr>
            <a:xfrm>
              <a:off x="2335"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7" name="Rectangle 71"/>
            <p:cNvSpPr/>
            <p:nvPr/>
          </p:nvSpPr>
          <p:spPr>
            <a:xfrm>
              <a:off x="1247"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8" name="Rectangle 72"/>
            <p:cNvSpPr/>
            <p:nvPr/>
          </p:nvSpPr>
          <p:spPr>
            <a:xfrm>
              <a:off x="1609"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9" name="Rectangle 73"/>
            <p:cNvSpPr/>
            <p:nvPr/>
          </p:nvSpPr>
          <p:spPr>
            <a:xfrm>
              <a:off x="1247"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0" name="Rectangle 74"/>
            <p:cNvSpPr/>
            <p:nvPr/>
          </p:nvSpPr>
          <p:spPr>
            <a:xfrm>
              <a:off x="1609"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1" name="Rectangle 75"/>
            <p:cNvSpPr/>
            <p:nvPr/>
          </p:nvSpPr>
          <p:spPr>
            <a:xfrm>
              <a:off x="1973"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2" name="Rectangle 76"/>
            <p:cNvSpPr/>
            <p:nvPr/>
          </p:nvSpPr>
          <p:spPr>
            <a:xfrm>
              <a:off x="2335"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3" name="Rectangle 77"/>
            <p:cNvSpPr/>
            <p:nvPr/>
          </p:nvSpPr>
          <p:spPr>
            <a:xfrm>
              <a:off x="1973"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4" name="Rectangle 78"/>
            <p:cNvSpPr/>
            <p:nvPr/>
          </p:nvSpPr>
          <p:spPr>
            <a:xfrm>
              <a:off x="2335"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ln/>
        </p:spPr>
        <p:txBody>
          <a:bodyPr vert="horz" wrap="square" lIns="91440" tIns="45720" rIns="91440" bIns="45720" anchor="b" anchorCtr="0"/>
          <a:lstStyle/>
          <a:p>
            <a:pPr eaLnBrk="1" hangingPunct="1"/>
            <a:r>
              <a:rPr lang="zh-CN" altLang="en-US" dirty="0"/>
              <a:t>棋盘覆盖举例</a:t>
            </a:r>
          </a:p>
        </p:txBody>
      </p:sp>
      <p:grpSp>
        <p:nvGrpSpPr>
          <p:cNvPr id="61443" name="Group 3"/>
          <p:cNvGrpSpPr/>
          <p:nvPr/>
        </p:nvGrpSpPr>
        <p:grpSpPr>
          <a:xfrm>
            <a:off x="1331913" y="2349500"/>
            <a:ext cx="2301875" cy="2303463"/>
            <a:chOff x="1247" y="890"/>
            <a:chExt cx="1450" cy="1451"/>
          </a:xfrm>
        </p:grpSpPr>
        <p:sp>
          <p:nvSpPr>
            <p:cNvPr id="61482" name="Rectangle 4"/>
            <p:cNvSpPr/>
            <p:nvPr/>
          </p:nvSpPr>
          <p:spPr>
            <a:xfrm>
              <a:off x="1247"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3" name="Rectangle 5"/>
            <p:cNvSpPr/>
            <p:nvPr/>
          </p:nvSpPr>
          <p:spPr>
            <a:xfrm>
              <a:off x="1609" y="890"/>
              <a:ext cx="362" cy="36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4" name="Rectangle 6"/>
            <p:cNvSpPr/>
            <p:nvPr/>
          </p:nvSpPr>
          <p:spPr>
            <a:xfrm>
              <a:off x="1247"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5" name="Rectangle 7"/>
            <p:cNvSpPr/>
            <p:nvPr/>
          </p:nvSpPr>
          <p:spPr>
            <a:xfrm>
              <a:off x="1609"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6" name="Rectangle 8"/>
            <p:cNvSpPr/>
            <p:nvPr/>
          </p:nvSpPr>
          <p:spPr>
            <a:xfrm>
              <a:off x="1973"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7" name="Rectangle 9"/>
            <p:cNvSpPr/>
            <p:nvPr/>
          </p:nvSpPr>
          <p:spPr>
            <a:xfrm>
              <a:off x="2335"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8" name="Rectangle 10"/>
            <p:cNvSpPr/>
            <p:nvPr/>
          </p:nvSpPr>
          <p:spPr>
            <a:xfrm>
              <a:off x="1973"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9" name="Rectangle 11"/>
            <p:cNvSpPr/>
            <p:nvPr/>
          </p:nvSpPr>
          <p:spPr>
            <a:xfrm>
              <a:off x="2335"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0" name="Rectangle 12"/>
            <p:cNvSpPr/>
            <p:nvPr/>
          </p:nvSpPr>
          <p:spPr>
            <a:xfrm>
              <a:off x="1247"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1" name="Rectangle 13"/>
            <p:cNvSpPr/>
            <p:nvPr/>
          </p:nvSpPr>
          <p:spPr>
            <a:xfrm>
              <a:off x="1609"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2" name="Rectangle 14"/>
            <p:cNvSpPr/>
            <p:nvPr/>
          </p:nvSpPr>
          <p:spPr>
            <a:xfrm>
              <a:off x="1247"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3" name="Rectangle 15"/>
            <p:cNvSpPr/>
            <p:nvPr/>
          </p:nvSpPr>
          <p:spPr>
            <a:xfrm>
              <a:off x="1609"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4" name="Rectangle 16"/>
            <p:cNvSpPr/>
            <p:nvPr/>
          </p:nvSpPr>
          <p:spPr>
            <a:xfrm>
              <a:off x="1973"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5" name="Rectangle 17"/>
            <p:cNvSpPr/>
            <p:nvPr/>
          </p:nvSpPr>
          <p:spPr>
            <a:xfrm>
              <a:off x="2335"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6" name="Rectangle 18"/>
            <p:cNvSpPr/>
            <p:nvPr/>
          </p:nvSpPr>
          <p:spPr>
            <a:xfrm>
              <a:off x="1973"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7" name="Rectangle 19"/>
            <p:cNvSpPr/>
            <p:nvPr/>
          </p:nvSpPr>
          <p:spPr>
            <a:xfrm>
              <a:off x="2335"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4" name="Group 20"/>
          <p:cNvGrpSpPr/>
          <p:nvPr/>
        </p:nvGrpSpPr>
        <p:grpSpPr>
          <a:xfrm>
            <a:off x="4791075" y="2349500"/>
            <a:ext cx="2301875" cy="2303463"/>
            <a:chOff x="1247" y="890"/>
            <a:chExt cx="1450" cy="1451"/>
          </a:xfrm>
        </p:grpSpPr>
        <p:sp>
          <p:nvSpPr>
            <p:cNvPr id="61466" name="Rectangle 21"/>
            <p:cNvSpPr/>
            <p:nvPr/>
          </p:nvSpPr>
          <p:spPr>
            <a:xfrm>
              <a:off x="1247"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7" name="Rectangle 22"/>
            <p:cNvSpPr/>
            <p:nvPr/>
          </p:nvSpPr>
          <p:spPr>
            <a:xfrm>
              <a:off x="1609" y="890"/>
              <a:ext cx="362" cy="36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8" name="Rectangle 23"/>
            <p:cNvSpPr/>
            <p:nvPr/>
          </p:nvSpPr>
          <p:spPr>
            <a:xfrm>
              <a:off x="1247"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9" name="Rectangle 24"/>
            <p:cNvSpPr/>
            <p:nvPr/>
          </p:nvSpPr>
          <p:spPr>
            <a:xfrm>
              <a:off x="1609"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0" name="Rectangle 25"/>
            <p:cNvSpPr/>
            <p:nvPr/>
          </p:nvSpPr>
          <p:spPr>
            <a:xfrm>
              <a:off x="1973"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1" name="Rectangle 26"/>
            <p:cNvSpPr/>
            <p:nvPr/>
          </p:nvSpPr>
          <p:spPr>
            <a:xfrm>
              <a:off x="2335"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2" name="Rectangle 27"/>
            <p:cNvSpPr/>
            <p:nvPr/>
          </p:nvSpPr>
          <p:spPr>
            <a:xfrm>
              <a:off x="1973"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3" name="Rectangle 28"/>
            <p:cNvSpPr/>
            <p:nvPr/>
          </p:nvSpPr>
          <p:spPr>
            <a:xfrm>
              <a:off x="2335"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4" name="Rectangle 29"/>
            <p:cNvSpPr/>
            <p:nvPr/>
          </p:nvSpPr>
          <p:spPr>
            <a:xfrm>
              <a:off x="1247"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5" name="Rectangle 30"/>
            <p:cNvSpPr/>
            <p:nvPr/>
          </p:nvSpPr>
          <p:spPr>
            <a:xfrm>
              <a:off x="1609"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6" name="Rectangle 31"/>
            <p:cNvSpPr/>
            <p:nvPr/>
          </p:nvSpPr>
          <p:spPr>
            <a:xfrm>
              <a:off x="1247"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7" name="Rectangle 32"/>
            <p:cNvSpPr/>
            <p:nvPr/>
          </p:nvSpPr>
          <p:spPr>
            <a:xfrm>
              <a:off x="1609"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8" name="Rectangle 33"/>
            <p:cNvSpPr/>
            <p:nvPr/>
          </p:nvSpPr>
          <p:spPr>
            <a:xfrm>
              <a:off x="1973"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9" name="Rectangle 34"/>
            <p:cNvSpPr/>
            <p:nvPr/>
          </p:nvSpPr>
          <p:spPr>
            <a:xfrm>
              <a:off x="2335"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0" name="Rectangle 35"/>
            <p:cNvSpPr/>
            <p:nvPr/>
          </p:nvSpPr>
          <p:spPr>
            <a:xfrm>
              <a:off x="1973"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1" name="Rectangle 36"/>
            <p:cNvSpPr/>
            <p:nvPr/>
          </p:nvSpPr>
          <p:spPr>
            <a:xfrm>
              <a:off x="2335"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5" name="Group 37"/>
          <p:cNvGrpSpPr/>
          <p:nvPr/>
        </p:nvGrpSpPr>
        <p:grpSpPr>
          <a:xfrm rot="5400000">
            <a:off x="5940425" y="2349500"/>
            <a:ext cx="1149350" cy="1149350"/>
            <a:chOff x="2699" y="1344"/>
            <a:chExt cx="724" cy="724"/>
          </a:xfrm>
        </p:grpSpPr>
        <p:sp>
          <p:nvSpPr>
            <p:cNvPr id="61463" name="Rectangle 38"/>
            <p:cNvSpPr/>
            <p:nvPr/>
          </p:nvSpPr>
          <p:spPr>
            <a:xfrm>
              <a:off x="2699" y="1344"/>
              <a:ext cx="362" cy="36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4" name="Rectangle 39"/>
            <p:cNvSpPr/>
            <p:nvPr/>
          </p:nvSpPr>
          <p:spPr>
            <a:xfrm>
              <a:off x="3061" y="1344"/>
              <a:ext cx="362" cy="36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5" name="Rectangle 40"/>
            <p:cNvSpPr/>
            <p:nvPr/>
          </p:nvSpPr>
          <p:spPr>
            <a:xfrm>
              <a:off x="2699" y="1706"/>
              <a:ext cx="362" cy="36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6" name="Group 41"/>
          <p:cNvGrpSpPr/>
          <p:nvPr/>
        </p:nvGrpSpPr>
        <p:grpSpPr>
          <a:xfrm rot="10800000">
            <a:off x="5940425" y="3500438"/>
            <a:ext cx="1149350" cy="1149350"/>
            <a:chOff x="2699" y="1344"/>
            <a:chExt cx="724" cy="724"/>
          </a:xfrm>
        </p:grpSpPr>
        <p:sp>
          <p:nvSpPr>
            <p:cNvPr id="61460" name="Rectangle 42"/>
            <p:cNvSpPr/>
            <p:nvPr/>
          </p:nvSpPr>
          <p:spPr>
            <a:xfrm>
              <a:off x="2699" y="1344"/>
              <a:ext cx="362" cy="36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1" name="Rectangle 43"/>
            <p:cNvSpPr/>
            <p:nvPr/>
          </p:nvSpPr>
          <p:spPr>
            <a:xfrm>
              <a:off x="3061" y="1344"/>
              <a:ext cx="362" cy="36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2" name="Rectangle 44"/>
            <p:cNvSpPr/>
            <p:nvPr/>
          </p:nvSpPr>
          <p:spPr>
            <a:xfrm>
              <a:off x="2699" y="1706"/>
              <a:ext cx="362" cy="36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7" name="Group 45"/>
          <p:cNvGrpSpPr/>
          <p:nvPr/>
        </p:nvGrpSpPr>
        <p:grpSpPr>
          <a:xfrm>
            <a:off x="4787900" y="3500438"/>
            <a:ext cx="1149350" cy="1149350"/>
            <a:chOff x="3833" y="2751"/>
            <a:chExt cx="724" cy="724"/>
          </a:xfrm>
        </p:grpSpPr>
        <p:sp>
          <p:nvSpPr>
            <p:cNvPr id="61457" name="Rectangle 46"/>
            <p:cNvSpPr/>
            <p:nvPr/>
          </p:nvSpPr>
          <p:spPr>
            <a:xfrm>
              <a:off x="3833" y="2751"/>
              <a:ext cx="362" cy="362"/>
            </a:xfrm>
            <a:prstGeom prst="rect">
              <a:avLst/>
            </a:prstGeom>
            <a:solidFill>
              <a:srgbClr val="3366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8" name="Rectangle 47"/>
            <p:cNvSpPr/>
            <p:nvPr/>
          </p:nvSpPr>
          <p:spPr>
            <a:xfrm>
              <a:off x="3833" y="3113"/>
              <a:ext cx="362" cy="362"/>
            </a:xfrm>
            <a:prstGeom prst="rect">
              <a:avLst/>
            </a:prstGeom>
            <a:solidFill>
              <a:srgbClr val="3366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9" name="Rectangle 48"/>
            <p:cNvSpPr/>
            <p:nvPr/>
          </p:nvSpPr>
          <p:spPr>
            <a:xfrm>
              <a:off x="4195" y="3113"/>
              <a:ext cx="362" cy="362"/>
            </a:xfrm>
            <a:prstGeom prst="rect">
              <a:avLst/>
            </a:prstGeom>
            <a:solidFill>
              <a:srgbClr val="3366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8" name="Group 49"/>
          <p:cNvGrpSpPr/>
          <p:nvPr/>
        </p:nvGrpSpPr>
        <p:grpSpPr>
          <a:xfrm>
            <a:off x="4787900" y="2349500"/>
            <a:ext cx="1149350" cy="1149350"/>
            <a:chOff x="3833" y="2751"/>
            <a:chExt cx="724" cy="724"/>
          </a:xfrm>
        </p:grpSpPr>
        <p:sp>
          <p:nvSpPr>
            <p:cNvPr id="61454" name="Rectangle 50"/>
            <p:cNvSpPr/>
            <p:nvPr/>
          </p:nvSpPr>
          <p:spPr>
            <a:xfrm>
              <a:off x="3833" y="2751"/>
              <a:ext cx="362" cy="362"/>
            </a:xfrm>
            <a:prstGeom prst="rect">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5" name="Rectangle 51"/>
            <p:cNvSpPr/>
            <p:nvPr/>
          </p:nvSpPr>
          <p:spPr>
            <a:xfrm>
              <a:off x="3833" y="3113"/>
              <a:ext cx="362" cy="362"/>
            </a:xfrm>
            <a:prstGeom prst="rect">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6" name="Rectangle 52"/>
            <p:cNvSpPr/>
            <p:nvPr/>
          </p:nvSpPr>
          <p:spPr>
            <a:xfrm>
              <a:off x="4195" y="3113"/>
              <a:ext cx="362" cy="362"/>
            </a:xfrm>
            <a:prstGeom prst="rect">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9" name="Group 53"/>
          <p:cNvGrpSpPr/>
          <p:nvPr/>
        </p:nvGrpSpPr>
        <p:grpSpPr>
          <a:xfrm rot="10800000">
            <a:off x="5364163" y="2924175"/>
            <a:ext cx="1149350" cy="1149350"/>
            <a:chOff x="2699" y="1344"/>
            <a:chExt cx="724" cy="724"/>
          </a:xfrm>
        </p:grpSpPr>
        <p:sp>
          <p:nvSpPr>
            <p:cNvPr id="61451" name="Rectangle 54"/>
            <p:cNvSpPr/>
            <p:nvPr/>
          </p:nvSpPr>
          <p:spPr>
            <a:xfrm>
              <a:off x="2699" y="1344"/>
              <a:ext cx="362" cy="36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2" name="Rectangle 55"/>
            <p:cNvSpPr/>
            <p:nvPr/>
          </p:nvSpPr>
          <p:spPr>
            <a:xfrm>
              <a:off x="3061" y="1344"/>
              <a:ext cx="362" cy="36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3" name="Rectangle 56"/>
            <p:cNvSpPr/>
            <p:nvPr/>
          </p:nvSpPr>
          <p:spPr>
            <a:xfrm>
              <a:off x="2699" y="1706"/>
              <a:ext cx="362" cy="36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1450" name="AutoShape 57"/>
          <p:cNvSpPr/>
          <p:nvPr/>
        </p:nvSpPr>
        <p:spPr>
          <a:xfrm>
            <a:off x="3995738" y="3284538"/>
            <a:ext cx="576262" cy="431800"/>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ln/>
        </p:spPr>
        <p:txBody>
          <a:bodyPr vert="horz" wrap="square" lIns="91440" tIns="45720" rIns="91440" bIns="45720" anchor="b" anchorCtr="0"/>
          <a:lstStyle/>
          <a:p>
            <a:pPr eaLnBrk="1" hangingPunct="1"/>
            <a:r>
              <a:rPr lang="zh-CN" altLang="en-US" dirty="0"/>
              <a:t>存在的问题</a:t>
            </a:r>
          </a:p>
        </p:txBody>
      </p:sp>
      <p:grpSp>
        <p:nvGrpSpPr>
          <p:cNvPr id="62467" name="Group 3"/>
          <p:cNvGrpSpPr/>
          <p:nvPr/>
        </p:nvGrpSpPr>
        <p:grpSpPr>
          <a:xfrm>
            <a:off x="684213" y="2060575"/>
            <a:ext cx="3454400" cy="3457575"/>
            <a:chOff x="703" y="1298"/>
            <a:chExt cx="2176" cy="2178"/>
          </a:xfrm>
        </p:grpSpPr>
        <p:grpSp>
          <p:nvGrpSpPr>
            <p:cNvPr id="62480" name="Group 4"/>
            <p:cNvGrpSpPr/>
            <p:nvPr/>
          </p:nvGrpSpPr>
          <p:grpSpPr>
            <a:xfrm>
              <a:off x="703" y="1298"/>
              <a:ext cx="2176" cy="2178"/>
              <a:chOff x="703" y="1298"/>
              <a:chExt cx="2176" cy="2178"/>
            </a:xfrm>
          </p:grpSpPr>
          <p:grpSp>
            <p:nvGrpSpPr>
              <p:cNvPr id="62482" name="Group 5"/>
              <p:cNvGrpSpPr/>
              <p:nvPr/>
            </p:nvGrpSpPr>
            <p:grpSpPr>
              <a:xfrm>
                <a:off x="703" y="1298"/>
                <a:ext cx="2176" cy="2178"/>
                <a:chOff x="703" y="1298"/>
                <a:chExt cx="2176" cy="2178"/>
              </a:xfrm>
            </p:grpSpPr>
            <p:sp>
              <p:nvSpPr>
                <p:cNvPr id="62487" name="Rectangle 6"/>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88" name="Rectangle 7"/>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89" name="Rectangle 8"/>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90" name="Rectangle 9"/>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aphicFrame>
            <p:nvGraphicFramePr>
              <p:cNvPr id="62483" name="Object 10"/>
              <p:cNvGraphicFramePr>
                <a:graphicFrameLocks noChangeAspect="1"/>
              </p:cNvGraphicFramePr>
              <p:nvPr/>
            </p:nvGraphicFramePr>
            <p:xfrm>
              <a:off x="793" y="1706"/>
              <a:ext cx="952" cy="291"/>
            </p:xfrm>
            <a:graphic>
              <a:graphicData uri="http://schemas.openxmlformats.org/presentationml/2006/ole">
                <mc:AlternateContent xmlns:mc="http://schemas.openxmlformats.org/markup-compatibility/2006">
                  <mc:Choice xmlns:v="urn:schemas-microsoft-com:vml" Requires="v">
                    <p:oleObj r:id="rId2" imgW="622300" imgH="190500" progId="Equation.3">
                      <p:embed/>
                    </p:oleObj>
                  </mc:Choice>
                  <mc:Fallback>
                    <p:oleObj r:id="rId2" imgW="622300" imgH="190500" progId="Equation.3">
                      <p:embed/>
                      <p:pic>
                        <p:nvPicPr>
                          <p:cNvPr id="0" name="图片 3089"/>
                          <p:cNvPicPr/>
                          <p:nvPr/>
                        </p:nvPicPr>
                        <p:blipFill>
                          <a:blip r:embed="rId3"/>
                          <a:stretch>
                            <a:fillRect/>
                          </a:stretch>
                        </p:blipFill>
                        <p:spPr>
                          <a:xfrm>
                            <a:off x="793" y="1706"/>
                            <a:ext cx="952" cy="291"/>
                          </a:xfrm>
                          <a:prstGeom prst="rect">
                            <a:avLst/>
                          </a:prstGeom>
                          <a:noFill/>
                          <a:ln w="38100">
                            <a:noFill/>
                            <a:miter/>
                          </a:ln>
                        </p:spPr>
                      </p:pic>
                    </p:oleObj>
                  </mc:Fallback>
                </mc:AlternateContent>
              </a:graphicData>
            </a:graphic>
          </p:graphicFrame>
          <p:graphicFrame>
            <p:nvGraphicFramePr>
              <p:cNvPr id="62484" name="Object 11"/>
              <p:cNvGraphicFramePr>
                <a:graphicFrameLocks noChangeAspect="1"/>
              </p:cNvGraphicFramePr>
              <p:nvPr/>
            </p:nvGraphicFramePr>
            <p:xfrm>
              <a:off x="1837" y="1706"/>
              <a:ext cx="952" cy="291"/>
            </p:xfrm>
            <a:graphic>
              <a:graphicData uri="http://schemas.openxmlformats.org/presentationml/2006/ole">
                <mc:AlternateContent xmlns:mc="http://schemas.openxmlformats.org/markup-compatibility/2006">
                  <mc:Choice xmlns:v="urn:schemas-microsoft-com:vml" Requires="v">
                    <p:oleObj r:id="rId4" imgW="622300" imgH="190500" progId="Equation.3">
                      <p:embed/>
                    </p:oleObj>
                  </mc:Choice>
                  <mc:Fallback>
                    <p:oleObj r:id="rId4" imgW="622300" imgH="190500" progId="Equation.3">
                      <p:embed/>
                      <p:pic>
                        <p:nvPicPr>
                          <p:cNvPr id="0" name="图片 3092"/>
                          <p:cNvPicPr/>
                          <p:nvPr/>
                        </p:nvPicPr>
                        <p:blipFill>
                          <a:blip r:embed="rId3"/>
                          <a:stretch>
                            <a:fillRect/>
                          </a:stretch>
                        </p:blipFill>
                        <p:spPr>
                          <a:xfrm>
                            <a:off x="1837" y="1706"/>
                            <a:ext cx="952" cy="291"/>
                          </a:xfrm>
                          <a:prstGeom prst="rect">
                            <a:avLst/>
                          </a:prstGeom>
                          <a:noFill/>
                          <a:ln w="38100">
                            <a:noFill/>
                            <a:miter/>
                          </a:ln>
                        </p:spPr>
                      </p:pic>
                    </p:oleObj>
                  </mc:Fallback>
                </mc:AlternateContent>
              </a:graphicData>
            </a:graphic>
          </p:graphicFrame>
          <p:graphicFrame>
            <p:nvGraphicFramePr>
              <p:cNvPr id="62485" name="Object 12"/>
              <p:cNvGraphicFramePr>
                <a:graphicFrameLocks noChangeAspect="1"/>
              </p:cNvGraphicFramePr>
              <p:nvPr/>
            </p:nvGraphicFramePr>
            <p:xfrm>
              <a:off x="793" y="2795"/>
              <a:ext cx="952" cy="291"/>
            </p:xfrm>
            <a:graphic>
              <a:graphicData uri="http://schemas.openxmlformats.org/presentationml/2006/ole">
                <mc:AlternateContent xmlns:mc="http://schemas.openxmlformats.org/markup-compatibility/2006">
                  <mc:Choice xmlns:v="urn:schemas-microsoft-com:vml" Requires="v">
                    <p:oleObj r:id="rId5" imgW="622300" imgH="190500" progId="Equation.3">
                      <p:embed/>
                    </p:oleObj>
                  </mc:Choice>
                  <mc:Fallback>
                    <p:oleObj r:id="rId5" imgW="622300" imgH="190500" progId="Equation.3">
                      <p:embed/>
                      <p:pic>
                        <p:nvPicPr>
                          <p:cNvPr id="0" name="图片 3090"/>
                          <p:cNvPicPr/>
                          <p:nvPr/>
                        </p:nvPicPr>
                        <p:blipFill>
                          <a:blip r:embed="rId3"/>
                          <a:stretch>
                            <a:fillRect/>
                          </a:stretch>
                        </p:blipFill>
                        <p:spPr>
                          <a:xfrm>
                            <a:off x="793" y="2795"/>
                            <a:ext cx="952" cy="291"/>
                          </a:xfrm>
                          <a:prstGeom prst="rect">
                            <a:avLst/>
                          </a:prstGeom>
                          <a:noFill/>
                          <a:ln w="38100">
                            <a:noFill/>
                            <a:miter/>
                          </a:ln>
                        </p:spPr>
                      </p:pic>
                    </p:oleObj>
                  </mc:Fallback>
                </mc:AlternateContent>
              </a:graphicData>
            </a:graphic>
          </p:graphicFrame>
          <p:graphicFrame>
            <p:nvGraphicFramePr>
              <p:cNvPr id="62486" name="Object 13"/>
              <p:cNvGraphicFramePr>
                <a:graphicFrameLocks noChangeAspect="1"/>
              </p:cNvGraphicFramePr>
              <p:nvPr/>
            </p:nvGraphicFramePr>
            <p:xfrm>
              <a:off x="1837" y="2840"/>
              <a:ext cx="952" cy="291"/>
            </p:xfrm>
            <a:graphic>
              <a:graphicData uri="http://schemas.openxmlformats.org/presentationml/2006/ole">
                <mc:AlternateContent xmlns:mc="http://schemas.openxmlformats.org/markup-compatibility/2006">
                  <mc:Choice xmlns:v="urn:schemas-microsoft-com:vml" Requires="v">
                    <p:oleObj r:id="rId6" imgW="622300" imgH="190500" progId="Equation.3">
                      <p:embed/>
                    </p:oleObj>
                  </mc:Choice>
                  <mc:Fallback>
                    <p:oleObj r:id="rId6" imgW="622300" imgH="190500" progId="Equation.3">
                      <p:embed/>
                      <p:pic>
                        <p:nvPicPr>
                          <p:cNvPr id="0" name="图片 3091"/>
                          <p:cNvPicPr/>
                          <p:nvPr/>
                        </p:nvPicPr>
                        <p:blipFill>
                          <a:blip r:embed="rId3"/>
                          <a:stretch>
                            <a:fillRect/>
                          </a:stretch>
                        </p:blipFill>
                        <p:spPr>
                          <a:xfrm>
                            <a:off x="1837" y="2840"/>
                            <a:ext cx="952" cy="291"/>
                          </a:xfrm>
                          <a:prstGeom prst="rect">
                            <a:avLst/>
                          </a:prstGeom>
                          <a:noFill/>
                          <a:ln w="38100">
                            <a:noFill/>
                            <a:miter/>
                          </a:ln>
                        </p:spPr>
                      </p:pic>
                    </p:oleObj>
                  </mc:Fallback>
                </mc:AlternateContent>
              </a:graphicData>
            </a:graphic>
          </p:graphicFrame>
        </p:grpSp>
        <p:sp>
          <p:nvSpPr>
            <p:cNvPr id="62481" name="Rectangle 14"/>
            <p:cNvSpPr/>
            <p:nvPr/>
          </p:nvSpPr>
          <p:spPr>
            <a:xfrm>
              <a:off x="1202" y="1298"/>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2468" name="Group 15"/>
          <p:cNvGrpSpPr/>
          <p:nvPr/>
        </p:nvGrpSpPr>
        <p:grpSpPr>
          <a:xfrm>
            <a:off x="5003800" y="2060575"/>
            <a:ext cx="3454400" cy="3457575"/>
            <a:chOff x="703" y="1298"/>
            <a:chExt cx="2176" cy="2178"/>
          </a:xfrm>
        </p:grpSpPr>
        <p:sp>
          <p:nvSpPr>
            <p:cNvPr id="62476" name="Rectangle 16"/>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7" name="Rectangle 17"/>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8" name="Rectangle 18"/>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9" name="Rectangle 19"/>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2469" name="Rectangle 20"/>
          <p:cNvSpPr/>
          <p:nvPr/>
        </p:nvSpPr>
        <p:spPr>
          <a:xfrm>
            <a:off x="5795963" y="2060575"/>
            <a:ext cx="431800" cy="431800"/>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0" name="AutoShape 21"/>
          <p:cNvSpPr/>
          <p:nvPr/>
        </p:nvSpPr>
        <p:spPr>
          <a:xfrm>
            <a:off x="4427538" y="3573463"/>
            <a:ext cx="360362" cy="647700"/>
          </a:xfrm>
          <a:prstGeom prst="rightArrow">
            <a:avLst>
              <a:gd name="adj1" fmla="val 50000"/>
              <a:gd name="adj2" fmla="val 25000"/>
            </a:avLst>
          </a:prstGeom>
          <a:solidFill>
            <a:srgbClr val="333333"/>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1" name="Text Box 22"/>
          <p:cNvSpPr txBox="1"/>
          <p:nvPr/>
        </p:nvSpPr>
        <p:spPr>
          <a:xfrm>
            <a:off x="5580063" y="2997200"/>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1</a:t>
            </a:r>
          </a:p>
        </p:txBody>
      </p:sp>
      <p:sp>
        <p:nvSpPr>
          <p:cNvPr id="62472" name="Text Box 23"/>
          <p:cNvSpPr txBox="1"/>
          <p:nvPr/>
        </p:nvSpPr>
        <p:spPr>
          <a:xfrm>
            <a:off x="5580063" y="4508500"/>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3</a:t>
            </a:r>
          </a:p>
        </p:txBody>
      </p:sp>
      <p:sp>
        <p:nvSpPr>
          <p:cNvPr id="62473" name="Text Box 24"/>
          <p:cNvSpPr txBox="1"/>
          <p:nvPr/>
        </p:nvSpPr>
        <p:spPr>
          <a:xfrm>
            <a:off x="7235825" y="4508500"/>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4</a:t>
            </a:r>
          </a:p>
        </p:txBody>
      </p:sp>
      <p:sp>
        <p:nvSpPr>
          <p:cNvPr id="62474" name="Text Box 25"/>
          <p:cNvSpPr txBox="1"/>
          <p:nvPr/>
        </p:nvSpPr>
        <p:spPr>
          <a:xfrm>
            <a:off x="7235825" y="2997200"/>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a:t>
            </a:r>
          </a:p>
        </p:txBody>
      </p:sp>
      <p:sp>
        <p:nvSpPr>
          <p:cNvPr id="62475" name="Text Box 26"/>
          <p:cNvSpPr txBox="1"/>
          <p:nvPr/>
        </p:nvSpPr>
        <p:spPr>
          <a:xfrm>
            <a:off x="1403350" y="5876925"/>
            <a:ext cx="6769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FF0000"/>
                </a:solidFill>
              </a:rPr>
              <a:t>问题</a:t>
            </a:r>
            <a:r>
              <a:rPr lang="en-US" altLang="zh-CN" sz="2400" b="1" dirty="0">
                <a:solidFill>
                  <a:srgbClr val="FF0000"/>
                </a:solidFill>
              </a:rPr>
              <a:t>:</a:t>
            </a:r>
            <a:r>
              <a:rPr lang="zh-CN" altLang="en-US" sz="2000" b="1" dirty="0"/>
              <a:t>划分后的子问题</a:t>
            </a:r>
            <a:r>
              <a:rPr lang="en-US" altLang="zh-CN" sz="2000" b="1" dirty="0"/>
              <a:t>(2</a:t>
            </a:r>
            <a:r>
              <a:rPr lang="zh-CN" altLang="en-US" sz="2000" b="1" dirty="0"/>
              <a:t>、</a:t>
            </a:r>
            <a:r>
              <a:rPr lang="en-US" altLang="zh-CN" sz="2000" b="1" dirty="0"/>
              <a:t>3</a:t>
            </a:r>
            <a:r>
              <a:rPr lang="zh-CN" altLang="en-US" sz="2000" b="1" dirty="0"/>
              <a:t>、</a:t>
            </a:r>
            <a:r>
              <a:rPr lang="en-US" altLang="zh-CN" sz="2000" b="1" dirty="0"/>
              <a:t>4)</a:t>
            </a:r>
            <a:r>
              <a:rPr lang="zh-CN" altLang="en-US" sz="2000" b="1" dirty="0"/>
              <a:t>并不是原问题的较小模式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ln/>
        </p:spPr>
        <p:txBody>
          <a:bodyPr vert="horz" wrap="square" lIns="91440" tIns="45720" rIns="91440" bIns="45720" anchor="b" anchorCtr="0"/>
          <a:lstStyle/>
          <a:p>
            <a:pPr eaLnBrk="1" hangingPunct="1"/>
            <a:r>
              <a:rPr lang="zh-CN" altLang="en-US" dirty="0"/>
              <a:t>什么是递归算法</a:t>
            </a:r>
            <a:r>
              <a:rPr lang="en-US" altLang="zh-CN" dirty="0"/>
              <a:t>/</a:t>
            </a:r>
            <a:r>
              <a:rPr lang="zh-CN" altLang="en-US" dirty="0"/>
              <a:t>函数？</a:t>
            </a:r>
          </a:p>
        </p:txBody>
      </p:sp>
      <p:sp>
        <p:nvSpPr>
          <p:cNvPr id="819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递归算法</a:t>
            </a:r>
          </a:p>
          <a:p>
            <a:pPr lvl="1" eaLnBrk="1" hangingPunct="1"/>
            <a:r>
              <a:rPr lang="zh-CN" altLang="en-US" dirty="0"/>
              <a:t>直接或间接调用自身的算法</a:t>
            </a:r>
          </a:p>
          <a:p>
            <a:pPr eaLnBrk="1" hangingPunct="1"/>
            <a:r>
              <a:rPr lang="zh-CN" altLang="en-US" b="1" dirty="0">
                <a:solidFill>
                  <a:srgbClr val="003399"/>
                </a:solidFill>
              </a:rPr>
              <a:t>递归函数</a:t>
            </a:r>
          </a:p>
          <a:p>
            <a:pPr lvl="1" eaLnBrk="1" hangingPunct="1"/>
            <a:r>
              <a:rPr lang="zh-CN" altLang="en-US" dirty="0"/>
              <a:t>用函数自身给出定义的函数</a:t>
            </a:r>
          </a:p>
          <a:p>
            <a:pPr eaLnBrk="1" hangingPunct="1">
              <a:buNone/>
            </a:pPr>
            <a:r>
              <a:rPr lang="en-US" altLang="zh-CN" dirty="0"/>
              <a:t>——</a:t>
            </a:r>
            <a:r>
              <a:rPr lang="zh-CN" altLang="en-US" b="1" dirty="0">
                <a:solidFill>
                  <a:srgbClr val="FF0000"/>
                </a:solidFill>
              </a:rPr>
              <a:t>优点：</a:t>
            </a:r>
            <a:r>
              <a:rPr lang="zh-CN" altLang="en-US" dirty="0"/>
              <a:t>使用递归技术可以使函数的定义和算法的描述简洁易懂。</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ln/>
        </p:spPr>
        <p:txBody>
          <a:bodyPr vert="horz" wrap="square" lIns="91440" tIns="45720" rIns="91440" bIns="45720" anchor="b" anchorCtr="0"/>
          <a:lstStyle/>
          <a:p>
            <a:pPr eaLnBrk="1" hangingPunct="1"/>
            <a:r>
              <a:rPr lang="zh-CN" altLang="en-US" dirty="0"/>
              <a:t>解决问题的出发点</a:t>
            </a:r>
          </a:p>
        </p:txBody>
      </p:sp>
      <p:grpSp>
        <p:nvGrpSpPr>
          <p:cNvPr id="63491" name="Group 3"/>
          <p:cNvGrpSpPr/>
          <p:nvPr/>
        </p:nvGrpSpPr>
        <p:grpSpPr>
          <a:xfrm>
            <a:off x="827088" y="1844675"/>
            <a:ext cx="3454400" cy="3457575"/>
            <a:chOff x="3288" y="1434"/>
            <a:chExt cx="2176" cy="2178"/>
          </a:xfrm>
        </p:grpSpPr>
        <p:grpSp>
          <p:nvGrpSpPr>
            <p:cNvPr id="63508" name="Group 4"/>
            <p:cNvGrpSpPr/>
            <p:nvPr/>
          </p:nvGrpSpPr>
          <p:grpSpPr>
            <a:xfrm>
              <a:off x="3288" y="1434"/>
              <a:ext cx="2176" cy="2178"/>
              <a:chOff x="703" y="1298"/>
              <a:chExt cx="2176" cy="2178"/>
            </a:xfrm>
          </p:grpSpPr>
          <p:sp>
            <p:nvSpPr>
              <p:cNvPr id="63514" name="Rectangle 5"/>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15" name="Rectangle 6"/>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16" name="Rectangle 7"/>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17" name="Rectangle 8"/>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3509" name="Rectangle 9"/>
            <p:cNvSpPr/>
            <p:nvPr/>
          </p:nvSpPr>
          <p:spPr>
            <a:xfrm>
              <a:off x="3787" y="1434"/>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10" name="Text Box 10"/>
            <p:cNvSpPr txBox="1"/>
            <p:nvPr/>
          </p:nvSpPr>
          <p:spPr>
            <a:xfrm>
              <a:off x="3651"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1</a:t>
              </a:r>
            </a:p>
          </p:txBody>
        </p:sp>
        <p:sp>
          <p:nvSpPr>
            <p:cNvPr id="63511" name="Text Box 11"/>
            <p:cNvSpPr txBox="1"/>
            <p:nvPr/>
          </p:nvSpPr>
          <p:spPr>
            <a:xfrm>
              <a:off x="3651"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3</a:t>
              </a:r>
            </a:p>
          </p:txBody>
        </p:sp>
        <p:sp>
          <p:nvSpPr>
            <p:cNvPr id="63512" name="Text Box 12"/>
            <p:cNvSpPr txBox="1"/>
            <p:nvPr/>
          </p:nvSpPr>
          <p:spPr>
            <a:xfrm>
              <a:off x="4694"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4</a:t>
              </a:r>
            </a:p>
          </p:txBody>
        </p:sp>
        <p:sp>
          <p:nvSpPr>
            <p:cNvPr id="63513" name="Text Box 13"/>
            <p:cNvSpPr txBox="1"/>
            <p:nvPr/>
          </p:nvSpPr>
          <p:spPr>
            <a:xfrm>
              <a:off x="4694"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a:t>
              </a:r>
            </a:p>
          </p:txBody>
        </p:sp>
      </p:grpSp>
      <p:grpSp>
        <p:nvGrpSpPr>
          <p:cNvPr id="63492" name="Group 14"/>
          <p:cNvGrpSpPr/>
          <p:nvPr/>
        </p:nvGrpSpPr>
        <p:grpSpPr>
          <a:xfrm>
            <a:off x="5075238" y="1844675"/>
            <a:ext cx="3455987" cy="3457575"/>
            <a:chOff x="3288" y="1434"/>
            <a:chExt cx="2177" cy="2178"/>
          </a:xfrm>
        </p:grpSpPr>
        <p:grpSp>
          <p:nvGrpSpPr>
            <p:cNvPr id="63495" name="Group 15"/>
            <p:cNvGrpSpPr/>
            <p:nvPr/>
          </p:nvGrpSpPr>
          <p:grpSpPr>
            <a:xfrm>
              <a:off x="3288" y="1434"/>
              <a:ext cx="2176" cy="2178"/>
              <a:chOff x="703" y="1298"/>
              <a:chExt cx="2176" cy="2178"/>
            </a:xfrm>
          </p:grpSpPr>
          <p:sp>
            <p:nvSpPr>
              <p:cNvPr id="63504" name="Rectangle 16"/>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5" name="Rectangle 17"/>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6" name="Rectangle 18"/>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7" name="Rectangle 19"/>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3496" name="Rectangle 20"/>
            <p:cNvSpPr/>
            <p:nvPr/>
          </p:nvSpPr>
          <p:spPr>
            <a:xfrm>
              <a:off x="3787" y="1434"/>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497" name="Text Box 21"/>
            <p:cNvSpPr txBox="1"/>
            <p:nvPr/>
          </p:nvSpPr>
          <p:spPr>
            <a:xfrm>
              <a:off x="3651"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1</a:t>
              </a:r>
            </a:p>
          </p:txBody>
        </p:sp>
        <p:sp>
          <p:nvSpPr>
            <p:cNvPr id="63498" name="Text Box 22"/>
            <p:cNvSpPr txBox="1"/>
            <p:nvPr/>
          </p:nvSpPr>
          <p:spPr>
            <a:xfrm>
              <a:off x="3651"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3</a:t>
              </a:r>
            </a:p>
          </p:txBody>
        </p:sp>
        <p:sp>
          <p:nvSpPr>
            <p:cNvPr id="63499" name="Text Box 23"/>
            <p:cNvSpPr txBox="1"/>
            <p:nvPr/>
          </p:nvSpPr>
          <p:spPr>
            <a:xfrm>
              <a:off x="4694"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4</a:t>
              </a:r>
            </a:p>
          </p:txBody>
        </p:sp>
        <p:sp>
          <p:nvSpPr>
            <p:cNvPr id="63500" name="Text Box 24"/>
            <p:cNvSpPr txBox="1"/>
            <p:nvPr/>
          </p:nvSpPr>
          <p:spPr>
            <a:xfrm>
              <a:off x="4694"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a:t>
              </a:r>
            </a:p>
          </p:txBody>
        </p:sp>
        <p:sp>
          <p:nvSpPr>
            <p:cNvPr id="63501" name="Rectangle 25"/>
            <p:cNvSpPr/>
            <p:nvPr/>
          </p:nvSpPr>
          <p:spPr>
            <a:xfrm>
              <a:off x="3288" y="2523"/>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2" name="Rectangle 26"/>
            <p:cNvSpPr/>
            <p:nvPr/>
          </p:nvSpPr>
          <p:spPr>
            <a:xfrm>
              <a:off x="5193" y="2523"/>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3" name="Rectangle 27"/>
            <p:cNvSpPr/>
            <p:nvPr/>
          </p:nvSpPr>
          <p:spPr>
            <a:xfrm>
              <a:off x="4740" y="2251"/>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3493" name="AutoShape 28"/>
          <p:cNvSpPr/>
          <p:nvPr/>
        </p:nvSpPr>
        <p:spPr>
          <a:xfrm>
            <a:off x="4572000" y="3213100"/>
            <a:ext cx="288925" cy="720725"/>
          </a:xfrm>
          <a:prstGeom prst="rightArrow">
            <a:avLst>
              <a:gd name="adj1" fmla="val 50000"/>
              <a:gd name="adj2" fmla="val 25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494" name="Text Box 29"/>
          <p:cNvSpPr txBox="1"/>
          <p:nvPr/>
        </p:nvSpPr>
        <p:spPr>
          <a:xfrm>
            <a:off x="827088" y="5589588"/>
            <a:ext cx="7632700" cy="914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通过</a:t>
            </a:r>
            <a:r>
              <a:rPr lang="zh-CN" altLang="en-US" sz="1800" b="1" dirty="0">
                <a:solidFill>
                  <a:srgbClr val="000099"/>
                </a:solidFill>
              </a:rPr>
              <a:t>在子图中添加特殊方格</a:t>
            </a:r>
            <a:r>
              <a:rPr lang="zh-CN" altLang="en-US" sz="1800" b="1" dirty="0"/>
              <a:t>，使得划分后的子问题是原问题的较小模式</a:t>
            </a:r>
            <a:endParaRPr lang="zh-CN" altLang="en-US" sz="2400" b="1" dirty="0">
              <a:solidFill>
                <a:srgbClr val="FF0000"/>
              </a:solidFill>
            </a:endParaRPr>
          </a:p>
          <a:p>
            <a:pPr marL="0" lvl="0" indent="0" eaLnBrk="1" hangingPunct="1">
              <a:spcBef>
                <a:spcPct val="50000"/>
              </a:spcBef>
              <a:buClrTx/>
              <a:buSzTx/>
              <a:buFontTx/>
              <a:buNone/>
            </a:pPr>
            <a:r>
              <a:rPr lang="zh-CN" altLang="en-US" sz="2400" b="1" dirty="0">
                <a:solidFill>
                  <a:srgbClr val="FF0000"/>
                </a:solidFill>
              </a:rPr>
              <a:t>问题</a:t>
            </a:r>
            <a:r>
              <a:rPr lang="en-US" altLang="zh-CN" sz="2400" b="1" dirty="0">
                <a:solidFill>
                  <a:srgbClr val="FF0000"/>
                </a:solidFill>
              </a:rPr>
              <a:t>:</a:t>
            </a:r>
            <a:r>
              <a:rPr lang="zh-CN" altLang="en-US" sz="2000" b="1" dirty="0"/>
              <a:t>如何解决</a:t>
            </a:r>
            <a:r>
              <a:rPr lang="zh-CN" altLang="en-US" sz="1800" b="1" dirty="0"/>
              <a:t>在子图中添加特殊方格所带来的新问题（如何覆盖）</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2"/>
          <p:cNvGrpSpPr/>
          <p:nvPr/>
        </p:nvGrpSpPr>
        <p:grpSpPr>
          <a:xfrm>
            <a:off x="4932363" y="2060575"/>
            <a:ext cx="3454400" cy="3457575"/>
            <a:chOff x="3107" y="1298"/>
            <a:chExt cx="2176" cy="2178"/>
          </a:xfrm>
        </p:grpSpPr>
        <p:grpSp>
          <p:nvGrpSpPr>
            <p:cNvPr id="64531" name="Group 3"/>
            <p:cNvGrpSpPr/>
            <p:nvPr/>
          </p:nvGrpSpPr>
          <p:grpSpPr>
            <a:xfrm>
              <a:off x="3107" y="1298"/>
              <a:ext cx="2176" cy="2178"/>
              <a:chOff x="703" y="1298"/>
              <a:chExt cx="2176" cy="2178"/>
            </a:xfrm>
          </p:grpSpPr>
          <p:sp>
            <p:nvSpPr>
              <p:cNvPr id="64536" name="Rectangle 4"/>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7" name="Rectangle 5"/>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8" name="Rectangle 6"/>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9" name="Rectangle 7"/>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4532" name="Rectangle 8"/>
            <p:cNvSpPr/>
            <p:nvPr/>
          </p:nvSpPr>
          <p:spPr>
            <a:xfrm>
              <a:off x="3606" y="1298"/>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3" name="Rectangle 9"/>
            <p:cNvSpPr/>
            <p:nvPr/>
          </p:nvSpPr>
          <p:spPr>
            <a:xfrm>
              <a:off x="3923" y="2387"/>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4" name="Rectangle 10"/>
            <p:cNvSpPr/>
            <p:nvPr/>
          </p:nvSpPr>
          <p:spPr>
            <a:xfrm>
              <a:off x="4195" y="2115"/>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5" name="Rectangle 11"/>
            <p:cNvSpPr/>
            <p:nvPr/>
          </p:nvSpPr>
          <p:spPr>
            <a:xfrm>
              <a:off x="4195" y="2387"/>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4515" name="Rectangle 12"/>
          <p:cNvSpPr>
            <a:spLocks noGrp="1"/>
          </p:cNvSpPr>
          <p:nvPr>
            <p:ph type="title"/>
          </p:nvPr>
        </p:nvSpPr>
        <p:spPr>
          <a:ln/>
        </p:spPr>
        <p:txBody>
          <a:bodyPr vert="horz" wrap="square" lIns="91440" tIns="45720" rIns="91440" bIns="45720" anchor="b" anchorCtr="0"/>
          <a:lstStyle/>
          <a:p>
            <a:pPr eaLnBrk="1" hangingPunct="1"/>
            <a:r>
              <a:rPr lang="zh-CN" altLang="en-US" dirty="0"/>
              <a:t>算法思想</a:t>
            </a:r>
          </a:p>
        </p:txBody>
      </p:sp>
      <p:grpSp>
        <p:nvGrpSpPr>
          <p:cNvPr id="64516" name="Group 13"/>
          <p:cNvGrpSpPr/>
          <p:nvPr/>
        </p:nvGrpSpPr>
        <p:grpSpPr>
          <a:xfrm>
            <a:off x="755650" y="2060575"/>
            <a:ext cx="3455988" cy="3457575"/>
            <a:chOff x="3288" y="1434"/>
            <a:chExt cx="2177" cy="2178"/>
          </a:xfrm>
        </p:grpSpPr>
        <p:grpSp>
          <p:nvGrpSpPr>
            <p:cNvPr id="64518" name="Group 14"/>
            <p:cNvGrpSpPr/>
            <p:nvPr/>
          </p:nvGrpSpPr>
          <p:grpSpPr>
            <a:xfrm>
              <a:off x="3288" y="1434"/>
              <a:ext cx="2176" cy="2178"/>
              <a:chOff x="703" y="1298"/>
              <a:chExt cx="2176" cy="2178"/>
            </a:xfrm>
          </p:grpSpPr>
          <p:sp>
            <p:nvSpPr>
              <p:cNvPr id="64527" name="Rectangle 15"/>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8" name="Rectangle 16"/>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9" name="Rectangle 17"/>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0" name="Rectangle 18"/>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4519" name="Rectangle 19"/>
            <p:cNvSpPr/>
            <p:nvPr/>
          </p:nvSpPr>
          <p:spPr>
            <a:xfrm>
              <a:off x="3787" y="1434"/>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0" name="Text Box 20"/>
            <p:cNvSpPr txBox="1"/>
            <p:nvPr/>
          </p:nvSpPr>
          <p:spPr>
            <a:xfrm>
              <a:off x="3651"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1</a:t>
              </a:r>
            </a:p>
          </p:txBody>
        </p:sp>
        <p:sp>
          <p:nvSpPr>
            <p:cNvPr id="64521" name="Text Box 21"/>
            <p:cNvSpPr txBox="1"/>
            <p:nvPr/>
          </p:nvSpPr>
          <p:spPr>
            <a:xfrm>
              <a:off x="3651"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3</a:t>
              </a:r>
            </a:p>
          </p:txBody>
        </p:sp>
        <p:sp>
          <p:nvSpPr>
            <p:cNvPr id="64522" name="Text Box 22"/>
            <p:cNvSpPr txBox="1"/>
            <p:nvPr/>
          </p:nvSpPr>
          <p:spPr>
            <a:xfrm>
              <a:off x="4694"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4</a:t>
              </a:r>
            </a:p>
          </p:txBody>
        </p:sp>
        <p:sp>
          <p:nvSpPr>
            <p:cNvPr id="64523" name="Text Box 23"/>
            <p:cNvSpPr txBox="1"/>
            <p:nvPr/>
          </p:nvSpPr>
          <p:spPr>
            <a:xfrm>
              <a:off x="4694"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a:t>
              </a:r>
            </a:p>
          </p:txBody>
        </p:sp>
        <p:sp>
          <p:nvSpPr>
            <p:cNvPr id="64524" name="Rectangle 24"/>
            <p:cNvSpPr/>
            <p:nvPr/>
          </p:nvSpPr>
          <p:spPr>
            <a:xfrm>
              <a:off x="3288" y="2523"/>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5" name="Rectangle 25"/>
            <p:cNvSpPr/>
            <p:nvPr/>
          </p:nvSpPr>
          <p:spPr>
            <a:xfrm>
              <a:off x="5193" y="2523"/>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6" name="Rectangle 26"/>
            <p:cNvSpPr/>
            <p:nvPr/>
          </p:nvSpPr>
          <p:spPr>
            <a:xfrm>
              <a:off x="4740" y="2251"/>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4517" name="AutoShape 27"/>
          <p:cNvSpPr/>
          <p:nvPr/>
        </p:nvSpPr>
        <p:spPr>
          <a:xfrm>
            <a:off x="4427538" y="3644900"/>
            <a:ext cx="287337" cy="576263"/>
          </a:xfrm>
          <a:prstGeom prst="rightArrow">
            <a:avLst>
              <a:gd name="adj1" fmla="val 50000"/>
              <a:gd name="adj2" fmla="val 25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ln/>
        </p:spPr>
        <p:txBody>
          <a:bodyPr vert="horz" wrap="square" lIns="91440" tIns="45720" rIns="91440" bIns="45720" anchor="b" anchorCtr="0"/>
          <a:lstStyle/>
          <a:p>
            <a:pPr eaLnBrk="1" hangingPunct="1"/>
            <a:r>
              <a:rPr lang="zh-CN" altLang="en-US" dirty="0"/>
              <a:t>棋盘覆盖问题的算法复杂性分析</a:t>
            </a:r>
          </a:p>
        </p:txBody>
      </p:sp>
      <p:graphicFrame>
        <p:nvGraphicFramePr>
          <p:cNvPr id="65539" name="Object 4"/>
          <p:cNvGraphicFramePr>
            <a:graphicFrameLocks noGrp="1" noChangeAspect="1"/>
          </p:cNvGraphicFramePr>
          <p:nvPr>
            <p:ph idx="1"/>
          </p:nvPr>
        </p:nvGraphicFramePr>
        <p:xfrm>
          <a:off x="1692275" y="1916113"/>
          <a:ext cx="5329238" cy="2101850"/>
        </p:xfrm>
        <a:graphic>
          <a:graphicData uri="http://schemas.openxmlformats.org/presentationml/2006/ole">
            <mc:AlternateContent xmlns:mc="http://schemas.openxmlformats.org/markup-compatibility/2006">
              <mc:Choice xmlns:v="urn:schemas-microsoft-com:vml" Requires="v">
                <p:oleObj r:id="rId2" imgW="1803400" imgH="711200" progId="Equation.3">
                  <p:embed/>
                </p:oleObj>
              </mc:Choice>
              <mc:Fallback>
                <p:oleObj r:id="rId2" imgW="1803400" imgH="711200" progId="Equation.3">
                  <p:embed/>
                  <p:pic>
                    <p:nvPicPr>
                      <p:cNvPr id="0" name="图片 3087"/>
                      <p:cNvPicPr/>
                      <p:nvPr/>
                    </p:nvPicPr>
                    <p:blipFill>
                      <a:blip r:embed="rId3"/>
                      <a:srcRect/>
                      <a:stretch>
                        <a:fillRect/>
                      </a:stretch>
                    </p:blipFill>
                    <p:spPr>
                      <a:xfrm>
                        <a:off x="1692275" y="1916113"/>
                        <a:ext cx="5329238" cy="2101850"/>
                      </a:xfrm>
                      <a:prstGeom prst="rect">
                        <a:avLst/>
                      </a:prstGeom>
                      <a:noFill/>
                      <a:ln w="38100">
                        <a:miter/>
                      </a:ln>
                    </p:spPr>
                  </p:pic>
                </p:oleObj>
              </mc:Fallback>
            </mc:AlternateContent>
          </a:graphicData>
        </a:graphic>
      </p:graphicFrame>
      <p:sp>
        <p:nvSpPr>
          <p:cNvPr id="65540" name="Text Box 8"/>
          <p:cNvSpPr txBox="1"/>
          <p:nvPr/>
        </p:nvSpPr>
        <p:spPr>
          <a:xfrm>
            <a:off x="827088" y="4652963"/>
            <a:ext cx="72009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dirty="0"/>
              <a:t>覆盖整个棋盘需要的</a:t>
            </a:r>
            <a:r>
              <a:rPr lang="en-US" altLang="zh-CN" sz="2400" dirty="0"/>
              <a:t>L</a:t>
            </a:r>
            <a:r>
              <a:rPr lang="zh-CN" altLang="en-US" sz="2400" dirty="0"/>
              <a:t>型骨牌个数为</a:t>
            </a:r>
            <a:r>
              <a:rPr lang="en-US" altLang="zh-CN" sz="2400" b="1" dirty="0"/>
              <a:t>(4</a:t>
            </a:r>
            <a:r>
              <a:rPr lang="en-US" altLang="zh-CN" sz="2400" b="1" baseline="30000" dirty="0"/>
              <a:t>k</a:t>
            </a:r>
            <a:r>
              <a:rPr lang="en-US" altLang="zh-CN" sz="2400" b="1" dirty="0"/>
              <a:t> -1)/3</a:t>
            </a:r>
            <a:r>
              <a:rPr lang="zh-CN" altLang="en-US" sz="2400" dirty="0"/>
              <a:t>，该棋盘覆盖算法是一个在</a:t>
            </a:r>
            <a:r>
              <a:rPr lang="zh-CN" altLang="en-US" sz="2400" b="1" dirty="0"/>
              <a:t>渐近意义下最优的算法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合并排序</a:t>
            </a:r>
            <a:endParaRPr lang="zh-CN" altLang="en-US" sz="2600" dirty="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p:nvPr/>
        </p:nvSpPr>
        <p:spPr>
          <a:xfrm>
            <a:off x="684213" y="188913"/>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合并排序</a:t>
            </a:r>
            <a:endPar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67587" name="Text Box 4"/>
          <p:cNvSpPr txBox="1"/>
          <p:nvPr/>
        </p:nvSpPr>
        <p:spPr>
          <a:xfrm>
            <a:off x="250825" y="1341438"/>
            <a:ext cx="8569325" cy="1187450"/>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ea typeface="黑体" panose="02010609060101010101" pitchFamily="49" charset="-122"/>
              </a:rPr>
              <a:t>基本思想：</a:t>
            </a:r>
            <a:r>
              <a:rPr lang="zh-CN" altLang="en-US" sz="2400" dirty="0">
                <a:ea typeface="楷体_GB2312" panose="02010609030101010101" pitchFamily="1" charset="-122"/>
              </a:rPr>
              <a:t>将待排序元素分成大小大致相同的</a:t>
            </a:r>
            <a:r>
              <a:rPr lang="en-US" altLang="zh-CN" sz="2400" dirty="0">
                <a:ea typeface="楷体_GB2312" panose="02010609030101010101" pitchFamily="1" charset="-122"/>
              </a:rPr>
              <a:t>2</a:t>
            </a:r>
            <a:r>
              <a:rPr lang="zh-CN" altLang="en-US" sz="2400" dirty="0">
                <a:ea typeface="楷体_GB2312" panose="02010609030101010101" pitchFamily="1" charset="-122"/>
              </a:rPr>
              <a:t>个子集合，分别对</a:t>
            </a:r>
            <a:r>
              <a:rPr lang="en-US" altLang="zh-CN" sz="2400" dirty="0">
                <a:ea typeface="楷体_GB2312" panose="02010609030101010101" pitchFamily="1" charset="-122"/>
              </a:rPr>
              <a:t>2</a:t>
            </a:r>
            <a:r>
              <a:rPr lang="zh-CN" altLang="en-US" sz="2400" dirty="0">
                <a:ea typeface="楷体_GB2312" panose="02010609030101010101" pitchFamily="1" charset="-122"/>
              </a:rPr>
              <a:t>个子集合进行排序，最终将排好序的子集合合并成为所要求的排好序的集合。 </a:t>
            </a:r>
          </a:p>
        </p:txBody>
      </p:sp>
      <p:sp>
        <p:nvSpPr>
          <p:cNvPr id="67588" name="Rectangle 5"/>
          <p:cNvSpPr/>
          <p:nvPr/>
        </p:nvSpPr>
        <p:spPr>
          <a:xfrm>
            <a:off x="323850" y="2649538"/>
            <a:ext cx="6002338" cy="37195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en-US" altLang="zh-CN" sz="1800" dirty="0"/>
              <a:t>void </a:t>
            </a:r>
            <a:r>
              <a:rPr lang="zh-CN" altLang="en-US" sz="1800" b="1" dirty="0"/>
              <a:t>m</a:t>
            </a:r>
            <a:r>
              <a:rPr lang="en-US" altLang="zh-CN" sz="1800" b="1" dirty="0"/>
              <a:t>erge</a:t>
            </a:r>
            <a:r>
              <a:rPr lang="zh-CN" altLang="en-US" sz="1800" b="1" dirty="0"/>
              <a:t>s</a:t>
            </a:r>
            <a:r>
              <a:rPr lang="en-US" altLang="zh-CN" sz="1800" b="1" dirty="0"/>
              <a:t>ort</a:t>
            </a:r>
            <a:r>
              <a:rPr lang="en-US" altLang="zh-CN" sz="1800" dirty="0"/>
              <a:t>(Type a[], int left, int right)</a:t>
            </a:r>
          </a:p>
          <a:p>
            <a:pPr marL="0" lvl="0" indent="0" eaLnBrk="1" hangingPunct="1">
              <a:lnSpc>
                <a:spcPct val="110000"/>
              </a:lnSpc>
              <a:spcBef>
                <a:spcPct val="0"/>
              </a:spcBef>
              <a:buClrTx/>
              <a:buSzTx/>
              <a:buFontTx/>
              <a:buNone/>
            </a:pPr>
            <a:r>
              <a:rPr lang="en-US" altLang="zh-CN" sz="2400" dirty="0">
                <a:ea typeface="楷体_GB2312" panose="02010609030101010101" pitchFamily="1" charset="-122"/>
              </a:rPr>
              <a:t>   {</a:t>
            </a:r>
          </a:p>
          <a:p>
            <a:pPr marL="0" lvl="0" indent="0" eaLnBrk="1" hangingPunct="1">
              <a:spcBef>
                <a:spcPct val="0"/>
              </a:spcBef>
              <a:buClrTx/>
              <a:buSzTx/>
              <a:buFontTx/>
              <a:buNone/>
            </a:pPr>
            <a:r>
              <a:rPr lang="en-US" altLang="zh-CN" sz="2400" dirty="0">
                <a:ea typeface="楷体_GB2312" panose="02010609030101010101" pitchFamily="1" charset="-122"/>
              </a:rPr>
              <a:t>      </a:t>
            </a:r>
            <a:r>
              <a:rPr lang="en-US" altLang="zh-CN" sz="2400" b="1" dirty="0">
                <a:ea typeface="楷体_GB2312" panose="02010609030101010101" pitchFamily="1" charset="-122"/>
              </a:rPr>
              <a:t>if</a:t>
            </a:r>
            <a:r>
              <a:rPr lang="en-US" altLang="zh-CN" sz="2400" dirty="0">
                <a:ea typeface="楷体_GB2312" panose="02010609030101010101" pitchFamily="1" charset="-122"/>
              </a:rPr>
              <a:t> (left&lt;right) {//</a:t>
            </a:r>
            <a:r>
              <a:rPr lang="zh-CN" altLang="en-US" sz="2400" dirty="0">
                <a:ea typeface="楷体_GB2312" panose="02010609030101010101" pitchFamily="1" charset="-122"/>
              </a:rPr>
              <a:t>至少有</a:t>
            </a:r>
            <a:r>
              <a:rPr lang="en-US" altLang="zh-CN" sz="2400" dirty="0">
                <a:ea typeface="楷体_GB2312" panose="02010609030101010101" pitchFamily="1" charset="-122"/>
              </a:rPr>
              <a:t>2</a:t>
            </a:r>
            <a:r>
              <a:rPr lang="zh-CN" altLang="en-US" sz="2400" dirty="0">
                <a:ea typeface="楷体_GB2312" panose="02010609030101010101" pitchFamily="1" charset="-122"/>
              </a:rPr>
              <a:t>个元素</a:t>
            </a:r>
          </a:p>
          <a:p>
            <a:pPr marL="0" lvl="0" indent="0" eaLnBrk="1" hangingPunct="1">
              <a:spcBef>
                <a:spcPct val="0"/>
              </a:spcBef>
              <a:buClrTx/>
              <a:buSzTx/>
              <a:buFontTx/>
              <a:buNone/>
            </a:pPr>
            <a:r>
              <a:rPr lang="zh-CN" altLang="en-US" sz="2400" dirty="0">
                <a:ea typeface="楷体_GB2312" panose="02010609030101010101" pitchFamily="1" charset="-122"/>
              </a:rPr>
              <a:t>      </a:t>
            </a:r>
            <a:r>
              <a:rPr lang="en-US" altLang="zh-CN" sz="2400" dirty="0">
                <a:ea typeface="楷体_GB2312" panose="02010609030101010101" pitchFamily="1" charset="-122"/>
              </a:rPr>
              <a:t>int i=(left+right)/2;  //</a:t>
            </a:r>
            <a:r>
              <a:rPr lang="zh-CN" altLang="en-US" sz="2400" dirty="0">
                <a:ea typeface="楷体_GB2312" panose="02010609030101010101" pitchFamily="1" charset="-122"/>
              </a:rPr>
              <a:t>取中点</a:t>
            </a:r>
          </a:p>
          <a:p>
            <a:pPr marL="0" lvl="0" indent="0" eaLnBrk="1" hangingPunct="1">
              <a:spcBef>
                <a:spcPct val="0"/>
              </a:spcBef>
              <a:buClrTx/>
              <a:buSzTx/>
              <a:buFontTx/>
              <a:buNone/>
            </a:pPr>
            <a:r>
              <a:rPr lang="zh-CN" altLang="en-US" sz="2400" dirty="0">
                <a:ea typeface="楷体_GB2312" panose="02010609030101010101" pitchFamily="1" charset="-122"/>
              </a:rPr>
              <a:t>      </a:t>
            </a:r>
            <a:r>
              <a:rPr lang="en-US" altLang="zh-CN" sz="2400" b="1" dirty="0">
                <a:ea typeface="楷体_GB2312" panose="02010609030101010101" pitchFamily="1" charset="-122"/>
              </a:rPr>
              <a:t>merge</a:t>
            </a:r>
            <a:r>
              <a:rPr lang="zh-CN" altLang="en-US" sz="2400" b="1" dirty="0">
                <a:ea typeface="楷体_GB2312" panose="02010609030101010101" pitchFamily="1" charset="-122"/>
              </a:rPr>
              <a:t>s</a:t>
            </a:r>
            <a:r>
              <a:rPr lang="en-US" altLang="zh-CN" sz="2400" b="1" dirty="0">
                <a:ea typeface="楷体_GB2312" panose="02010609030101010101" pitchFamily="1" charset="-122"/>
              </a:rPr>
              <a:t>ort</a:t>
            </a:r>
            <a:r>
              <a:rPr lang="en-US" altLang="zh-CN" sz="2400" dirty="0">
                <a:ea typeface="楷体_GB2312" panose="02010609030101010101" pitchFamily="1" charset="-122"/>
              </a:rPr>
              <a:t>(a, left, i);</a:t>
            </a:r>
          </a:p>
          <a:p>
            <a:pPr marL="0" lvl="0" indent="0" eaLnBrk="1" hangingPunct="1">
              <a:spcBef>
                <a:spcPct val="0"/>
              </a:spcBef>
              <a:buClrTx/>
              <a:buSzTx/>
              <a:buFontTx/>
              <a:buNone/>
            </a:pPr>
            <a:r>
              <a:rPr lang="en-US" altLang="zh-CN" sz="2400" dirty="0">
                <a:ea typeface="楷体_GB2312" panose="02010609030101010101" pitchFamily="1" charset="-122"/>
              </a:rPr>
              <a:t>      </a:t>
            </a:r>
            <a:r>
              <a:rPr lang="en-US" altLang="zh-CN" sz="2400" b="1" dirty="0">
                <a:ea typeface="楷体_GB2312" panose="02010609030101010101" pitchFamily="1" charset="-122"/>
              </a:rPr>
              <a:t>merge</a:t>
            </a:r>
            <a:r>
              <a:rPr lang="zh-CN" altLang="en-US" sz="2400" b="1" dirty="0">
                <a:ea typeface="楷体_GB2312" panose="02010609030101010101" pitchFamily="1" charset="-122"/>
              </a:rPr>
              <a:t>s</a:t>
            </a:r>
            <a:r>
              <a:rPr lang="en-US" altLang="zh-CN" sz="2400" b="1" dirty="0">
                <a:ea typeface="楷体_GB2312" panose="02010609030101010101" pitchFamily="1" charset="-122"/>
              </a:rPr>
              <a:t>ort</a:t>
            </a:r>
            <a:r>
              <a:rPr lang="en-US" altLang="zh-CN" sz="2400" dirty="0">
                <a:ea typeface="楷体_GB2312" panose="02010609030101010101" pitchFamily="1" charset="-122"/>
              </a:rPr>
              <a:t>(a, i+1, right);</a:t>
            </a:r>
          </a:p>
          <a:p>
            <a:pPr marL="0" lvl="0" indent="0" eaLnBrk="1" hangingPunct="1">
              <a:spcBef>
                <a:spcPct val="0"/>
              </a:spcBef>
              <a:buClrTx/>
              <a:buSzTx/>
              <a:buFontTx/>
              <a:buNone/>
            </a:pPr>
            <a:r>
              <a:rPr lang="en-US" altLang="zh-CN" sz="2400" dirty="0">
                <a:ea typeface="楷体_GB2312" panose="02010609030101010101" pitchFamily="1" charset="-122"/>
              </a:rPr>
              <a:t>      </a:t>
            </a:r>
            <a:r>
              <a:rPr lang="en-US" altLang="zh-CN" sz="2400" b="1" dirty="0">
                <a:ea typeface="楷体_GB2312" panose="02010609030101010101" pitchFamily="1" charset="-122"/>
              </a:rPr>
              <a:t>merge</a:t>
            </a:r>
            <a:r>
              <a:rPr lang="en-US" altLang="zh-CN" sz="2400" dirty="0">
                <a:ea typeface="楷体_GB2312" panose="02010609030101010101" pitchFamily="1" charset="-122"/>
              </a:rPr>
              <a:t>(a, b, left, i, right);  //</a:t>
            </a:r>
            <a:r>
              <a:rPr lang="zh-CN" altLang="en-US" sz="2400" dirty="0">
                <a:ea typeface="楷体_GB2312" panose="02010609030101010101" pitchFamily="1" charset="-122"/>
              </a:rPr>
              <a:t>合并到数组</a:t>
            </a:r>
            <a:r>
              <a:rPr lang="en-US" altLang="zh-CN" sz="2400" dirty="0">
                <a:ea typeface="楷体_GB2312" panose="02010609030101010101" pitchFamily="1" charset="-122"/>
              </a:rPr>
              <a:t>b</a:t>
            </a:r>
          </a:p>
          <a:p>
            <a:pPr marL="0" lvl="0" indent="0" eaLnBrk="1" hangingPunct="1">
              <a:spcBef>
                <a:spcPct val="0"/>
              </a:spcBef>
              <a:buClrTx/>
              <a:buSzTx/>
              <a:buFontTx/>
              <a:buNone/>
            </a:pPr>
            <a:r>
              <a:rPr lang="en-US" altLang="zh-CN" sz="2400" dirty="0">
                <a:ea typeface="楷体_GB2312" panose="02010609030101010101" pitchFamily="1" charset="-122"/>
              </a:rPr>
              <a:t>      </a:t>
            </a:r>
            <a:r>
              <a:rPr lang="en-US" altLang="zh-CN" sz="2400" b="1" dirty="0">
                <a:ea typeface="楷体_GB2312" panose="02010609030101010101" pitchFamily="1" charset="-122"/>
              </a:rPr>
              <a:t>copy</a:t>
            </a:r>
            <a:r>
              <a:rPr lang="en-US" altLang="zh-CN" sz="2400" dirty="0">
                <a:ea typeface="楷体_GB2312" panose="02010609030101010101" pitchFamily="1" charset="-122"/>
              </a:rPr>
              <a:t>(a, b, left, right);    //</a:t>
            </a:r>
            <a:r>
              <a:rPr lang="zh-CN" altLang="en-US" sz="2400" dirty="0">
                <a:ea typeface="楷体_GB2312" panose="02010609030101010101" pitchFamily="1" charset="-122"/>
              </a:rPr>
              <a:t>复制回数组</a:t>
            </a:r>
            <a:r>
              <a:rPr lang="en-US" altLang="zh-CN" sz="2400" dirty="0">
                <a:ea typeface="楷体_GB2312" panose="02010609030101010101" pitchFamily="1" charset="-122"/>
              </a:rPr>
              <a:t>a</a:t>
            </a:r>
          </a:p>
          <a:p>
            <a:pPr marL="0" lvl="0" indent="0" eaLnBrk="1" hangingPunct="1">
              <a:spcBef>
                <a:spcPct val="0"/>
              </a:spcBef>
              <a:buClrTx/>
              <a:buSzTx/>
              <a:buFontTx/>
              <a:buNone/>
            </a:pPr>
            <a:r>
              <a:rPr lang="en-US" altLang="zh-CN" sz="2400" dirty="0">
                <a:ea typeface="楷体_GB2312" panose="02010609030101010101" pitchFamily="1" charset="-122"/>
              </a:rPr>
              <a:t>      }</a:t>
            </a:r>
          </a:p>
          <a:p>
            <a:pPr marL="0" lvl="0" indent="0" eaLnBrk="1" hangingPunct="1">
              <a:spcBef>
                <a:spcPct val="0"/>
              </a:spcBef>
              <a:buClrTx/>
              <a:buSzTx/>
              <a:buFontTx/>
              <a:buNone/>
            </a:pPr>
            <a:r>
              <a:rPr lang="en-US" altLang="zh-CN" sz="2400" dirty="0">
                <a:ea typeface="楷体_GB2312" panose="02010609030101010101" pitchFamily="1" charset="-122"/>
              </a:rPr>
              <a:t>   }</a:t>
            </a:r>
          </a:p>
        </p:txBody>
      </p:sp>
      <p:sp>
        <p:nvSpPr>
          <p:cNvPr id="67589" name="Rectangle 10"/>
          <p:cNvSpPr/>
          <p:nvPr/>
        </p:nvSpPr>
        <p:spPr>
          <a:xfrm>
            <a:off x="0" y="32004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nvGrpSpPr>
          <p:cNvPr id="2" name="Group 6"/>
          <p:cNvGrpSpPr/>
          <p:nvPr/>
        </p:nvGrpSpPr>
        <p:grpSpPr>
          <a:xfrm>
            <a:off x="1258888" y="1571625"/>
            <a:ext cx="6988175" cy="2144713"/>
            <a:chOff x="0" y="0"/>
            <a:chExt cx="4402" cy="1351"/>
          </a:xfrm>
        </p:grpSpPr>
        <p:sp>
          <p:nvSpPr>
            <p:cNvPr id="77831" name="AutoShape 7"/>
            <p:cNvSpPr/>
            <p:nvPr/>
          </p:nvSpPr>
          <p:spPr>
            <a:xfrm>
              <a:off x="0" y="0"/>
              <a:ext cx="4402" cy="1351"/>
            </a:xfrm>
            <a:prstGeom prst="roundRect">
              <a:avLst>
                <a:gd name="adj" fmla="val 16667"/>
              </a:avLst>
            </a:prstGeom>
            <a:solidFill>
              <a:schemeClr val="bg1"/>
            </a:solidFill>
            <a:ln w="38100" cap="flat" cmpd="sng">
              <a:solidFill>
                <a:srgbClr val="063DE8"/>
              </a:solidFill>
              <a:prstDash val="solid"/>
              <a:headEnd type="none" w="med" len="med"/>
              <a:tailEnd type="none" w="med" len="me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x-none"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merge</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x-none"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copy</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可以在</a:t>
              </a:r>
              <a:r>
                <a:rPr kumimoji="0" lang="en-US" altLang="x-none"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O(n)</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时间内完成，</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rPr>
                <a:t>复杂度分析</a:t>
              </a: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1">
                <a:ln>
                  <a:noFill/>
                </a:ln>
                <a:solidFill>
                  <a:schemeClr val="tx1"/>
                </a:solidFill>
                <a:effectLst>
                  <a:outerShdw blurRad="38100" dist="38100" dir="2700000">
                    <a:srgbClr val="C0C0C0"/>
                  </a:outerShdw>
                </a:effectLst>
                <a:uLnTx/>
                <a:uFillTx/>
                <a:latin typeface="Arial" panose="020B0604020202020204" pitchFamily="34"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1">
                <a:ln>
                  <a:noFill/>
                </a:ln>
                <a:solidFill>
                  <a:schemeClr val="tx1"/>
                </a:solidFill>
                <a:effectLst>
                  <a:outerShdw blurRad="38100" dist="38100" dir="2700000">
                    <a:srgbClr val="C0C0C0"/>
                  </a:outerShdw>
                </a:effectLst>
                <a:uLnTx/>
                <a:uFillTx/>
                <a:latin typeface="Arial" panose="020B0604020202020204" pitchFamily="34" charset="0"/>
                <a:ea typeface="黑体" panose="02010609060101010101"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x-none"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T(n)=O(nlogn) </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渐近意义下的最优算法</a:t>
              </a:r>
              <a:endParaRPr kumimoji="0" lang="zh-CN" altLang="en-US" sz="2400" b="1" i="0" u="none" strike="noStrike" kern="1200" cap="none" spc="0" normalizeH="0" baseline="0" noProof="1">
                <a:ln>
                  <a:noFill/>
                </a:ln>
                <a:solidFill>
                  <a:srgbClr val="FF0000"/>
                </a:solidFill>
                <a:effectLst/>
                <a:uLnTx/>
                <a:uFillTx/>
                <a:latin typeface="Arial" panose="020B0604020202020204" pitchFamily="34" charset="0"/>
                <a:ea typeface="楷体_GB2312" panose="02010609030101010101" pitchFamily="1" charset="-122"/>
                <a:cs typeface="+mn-cs"/>
                <a:sym typeface="Wingdings" panose="05000000000000000000" pitchFamily="2" charset="2"/>
              </a:endParaRPr>
            </a:p>
          </p:txBody>
        </p:sp>
        <p:graphicFrame>
          <p:nvGraphicFramePr>
            <p:cNvPr id="67595" name="对象 77831"/>
            <p:cNvGraphicFramePr>
              <a:graphicFrameLocks noChangeAspect="1"/>
            </p:cNvGraphicFramePr>
            <p:nvPr/>
          </p:nvGraphicFramePr>
          <p:xfrm>
            <a:off x="953" y="489"/>
            <a:ext cx="2313" cy="547"/>
          </p:xfrm>
          <a:graphic>
            <a:graphicData uri="http://schemas.openxmlformats.org/presentationml/2006/ole">
              <mc:AlternateContent xmlns:mc="http://schemas.openxmlformats.org/markup-compatibility/2006">
                <mc:Choice xmlns:v="urn:schemas-microsoft-com:vml" Requires="v">
                  <p:oleObj r:id="rId2" imgW="1930400" imgH="457200" progId="Equation.3">
                    <p:embed/>
                  </p:oleObj>
                </mc:Choice>
                <mc:Fallback>
                  <p:oleObj r:id="rId2" imgW="1930400" imgH="457200" progId="Equation.3">
                    <p:embed/>
                    <p:pic>
                      <p:nvPicPr>
                        <p:cNvPr id="0" name="图片 3088"/>
                        <p:cNvPicPr/>
                        <p:nvPr/>
                      </p:nvPicPr>
                      <p:blipFill>
                        <a:blip r:embed="rId3"/>
                        <a:stretch>
                          <a:fillRect/>
                        </a:stretch>
                      </p:blipFill>
                      <p:spPr>
                        <a:xfrm>
                          <a:off x="953" y="489"/>
                          <a:ext cx="2313" cy="547"/>
                        </a:xfrm>
                        <a:prstGeom prst="rect">
                          <a:avLst/>
                        </a:prstGeom>
                        <a:noFill/>
                        <a:ln w="38100">
                          <a:noFill/>
                          <a:miter/>
                        </a:ln>
                      </p:spPr>
                    </p:pic>
                  </p:oleObj>
                </mc:Fallback>
              </mc:AlternateContent>
            </a:graphicData>
          </a:graphic>
        </p:graphicFrame>
      </p:grpSp>
      <p:sp>
        <p:nvSpPr>
          <p:cNvPr id="77833" name="圆角矩形标注 8"/>
          <p:cNvSpPr/>
          <p:nvPr/>
        </p:nvSpPr>
        <p:spPr>
          <a:xfrm>
            <a:off x="4071938" y="2714625"/>
            <a:ext cx="3857625" cy="1303338"/>
          </a:xfrm>
          <a:prstGeom prst="wedgeRoundRectCallout">
            <a:avLst>
              <a:gd name="adj1" fmla="val -59421"/>
              <a:gd name="adj2" fmla="val 71912"/>
              <a:gd name="adj3" fmla="val 16667"/>
            </a:avLst>
          </a:prstGeom>
          <a:solidFill>
            <a:schemeClr val="bg1"/>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算法</a:t>
            </a:r>
            <a:r>
              <a:rPr lang="en-US" altLang="zh-CN" sz="2400" dirty="0"/>
              <a:t>merge</a:t>
            </a:r>
            <a:r>
              <a:rPr lang="zh-CN" altLang="en-US" sz="2400" dirty="0"/>
              <a:t>s</a:t>
            </a:r>
            <a:r>
              <a:rPr lang="en-US" altLang="zh-CN" sz="2400" dirty="0"/>
              <a:t>ort</a:t>
            </a:r>
            <a:r>
              <a:rPr lang="zh-CN" altLang="en-US" sz="2400" dirty="0"/>
              <a:t>递归地调用自身，不断将子序列分成两个更小的子序列</a:t>
            </a:r>
          </a:p>
        </p:txBody>
      </p:sp>
      <p:sp>
        <p:nvSpPr>
          <p:cNvPr id="77834" name="圆角矩形标注 9"/>
          <p:cNvSpPr/>
          <p:nvPr/>
        </p:nvSpPr>
        <p:spPr>
          <a:xfrm>
            <a:off x="4357688" y="4000500"/>
            <a:ext cx="3857625" cy="919163"/>
          </a:xfrm>
          <a:prstGeom prst="wedgeRoundRectCallout">
            <a:avLst>
              <a:gd name="adj1" fmla="val -59421"/>
              <a:gd name="adj2" fmla="val 71912"/>
              <a:gd name="adj3" fmla="val 16667"/>
            </a:avLst>
          </a:prstGeom>
          <a:solidFill>
            <a:schemeClr val="bg1"/>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算法</a:t>
            </a:r>
            <a:r>
              <a:rPr lang="en-US" altLang="zh-CN" sz="2400" dirty="0"/>
              <a:t>merge</a:t>
            </a:r>
            <a:r>
              <a:rPr lang="zh-CN" altLang="en-US" sz="2400" dirty="0"/>
              <a:t>合并两个排好序的数组到新数组</a:t>
            </a:r>
            <a:r>
              <a:rPr lang="en-US" altLang="zh-CN" sz="2400" dirty="0"/>
              <a:t>b</a:t>
            </a:r>
            <a:r>
              <a:rPr lang="zh-CN" altLang="en-US" sz="2400" dirty="0"/>
              <a:t>中</a:t>
            </a:r>
          </a:p>
        </p:txBody>
      </p:sp>
      <p:sp>
        <p:nvSpPr>
          <p:cNvPr id="77835" name="圆角矩形标注 10"/>
          <p:cNvSpPr/>
          <p:nvPr/>
        </p:nvSpPr>
        <p:spPr>
          <a:xfrm>
            <a:off x="4786313" y="4286250"/>
            <a:ext cx="3857625" cy="919163"/>
          </a:xfrm>
          <a:prstGeom prst="wedgeRoundRectCallout">
            <a:avLst>
              <a:gd name="adj1" fmla="val -59421"/>
              <a:gd name="adj2" fmla="val 71912"/>
              <a:gd name="adj3" fmla="val 16667"/>
            </a:avLst>
          </a:prstGeom>
          <a:solidFill>
            <a:schemeClr val="bg1"/>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算法</a:t>
            </a:r>
            <a:r>
              <a:rPr lang="en-US" altLang="zh-CN" sz="2400" dirty="0"/>
              <a:t>copy</a:t>
            </a:r>
            <a:r>
              <a:rPr lang="zh-CN" altLang="en-US" sz="2400" dirty="0"/>
              <a:t>将合并后的数值段再复制到数组</a:t>
            </a:r>
            <a:r>
              <a:rPr lang="en-US" altLang="zh-CN" sz="2400" dirty="0"/>
              <a:t>a</a:t>
            </a:r>
            <a:r>
              <a:rPr lang="zh-CN" altLang="en-US" sz="2400" dirty="0"/>
              <a:t>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33"/>
                                        </p:tgtEl>
                                        <p:attrNameLst>
                                          <p:attrName>style.visibility</p:attrName>
                                        </p:attrNameLst>
                                      </p:cBhvr>
                                      <p:to>
                                        <p:strVal val="visible"/>
                                      </p:to>
                                    </p:set>
                                    <p:animEffect transition="in" filter="blinds(horizontal)">
                                      <p:cBhvr>
                                        <p:cTn id="7" dur="500"/>
                                        <p:tgtEl>
                                          <p:spTgt spid="778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2" fill="hold" grpId="1" nodeType="clickEffect">
                                  <p:stCondLst>
                                    <p:cond delay="0"/>
                                  </p:stCondLst>
                                  <p:childTnLst>
                                    <p:anim calcmode="lin" valueType="num">
                                      <p:cBhvr>
                                        <p:cTn id="11" dur="500"/>
                                        <p:tgtEl>
                                          <p:spTgt spid="77833"/>
                                        </p:tgtEl>
                                        <p:attrNameLst>
                                          <p:attrName>ppt_x</p:attrName>
                                        </p:attrNameLst>
                                      </p:cBhvr>
                                      <p:tavLst>
                                        <p:tav tm="0">
                                          <p:val>
                                            <p:strVal val="ppt_x"/>
                                          </p:val>
                                        </p:tav>
                                        <p:tav tm="100000">
                                          <p:val>
                                            <p:strVal val="1+ppt_w/2"/>
                                          </p:val>
                                        </p:tav>
                                      </p:tavLst>
                                    </p:anim>
                                    <p:anim calcmode="lin" valueType="num">
                                      <p:cBhvr>
                                        <p:cTn id="12" dur="500"/>
                                        <p:tgtEl>
                                          <p:spTgt spid="77833"/>
                                        </p:tgtEl>
                                        <p:attrNameLst>
                                          <p:attrName>ppt_y</p:attrName>
                                        </p:attrNameLst>
                                      </p:cBhvr>
                                      <p:tavLst>
                                        <p:tav tm="0">
                                          <p:val>
                                            <p:strVal val="ppt_y"/>
                                          </p:val>
                                        </p:tav>
                                        <p:tav tm="100000">
                                          <p:val>
                                            <p:strVal val="ppt_y"/>
                                          </p:val>
                                        </p:tav>
                                      </p:tavLst>
                                    </p:anim>
                                    <p:set>
                                      <p:cBhvr>
                                        <p:cTn id="13" dur="1" fill="hold">
                                          <p:stCondLst>
                                            <p:cond delay="499"/>
                                          </p:stCondLst>
                                        </p:cTn>
                                        <p:tgtEl>
                                          <p:spTgt spid="7783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7834"/>
                                        </p:tgtEl>
                                        <p:attrNameLst>
                                          <p:attrName>style.visibility</p:attrName>
                                        </p:attrNameLst>
                                      </p:cBhvr>
                                      <p:to>
                                        <p:strVal val="visible"/>
                                      </p:to>
                                    </p:set>
                                    <p:animEffect transition="in" filter="blinds(horizontal)">
                                      <p:cBhvr>
                                        <p:cTn id="18" dur="500"/>
                                        <p:tgtEl>
                                          <p:spTgt spid="7783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grpId="1" nodeType="clickEffect">
                                  <p:stCondLst>
                                    <p:cond delay="0"/>
                                  </p:stCondLst>
                                  <p:childTnLst>
                                    <p:anim calcmode="lin" valueType="num">
                                      <p:cBhvr>
                                        <p:cTn id="22" dur="500"/>
                                        <p:tgtEl>
                                          <p:spTgt spid="77834"/>
                                        </p:tgtEl>
                                        <p:attrNameLst>
                                          <p:attrName>ppt_x</p:attrName>
                                        </p:attrNameLst>
                                      </p:cBhvr>
                                      <p:tavLst>
                                        <p:tav tm="0">
                                          <p:val>
                                            <p:strVal val="ppt_x"/>
                                          </p:val>
                                        </p:tav>
                                        <p:tav tm="100000">
                                          <p:val>
                                            <p:strVal val="1+ppt_w/2"/>
                                          </p:val>
                                        </p:tav>
                                      </p:tavLst>
                                    </p:anim>
                                    <p:anim calcmode="lin" valueType="num">
                                      <p:cBhvr>
                                        <p:cTn id="23" dur="500"/>
                                        <p:tgtEl>
                                          <p:spTgt spid="77834"/>
                                        </p:tgtEl>
                                        <p:attrNameLst>
                                          <p:attrName>ppt_y</p:attrName>
                                        </p:attrNameLst>
                                      </p:cBhvr>
                                      <p:tavLst>
                                        <p:tav tm="0">
                                          <p:val>
                                            <p:strVal val="ppt_y"/>
                                          </p:val>
                                        </p:tav>
                                        <p:tav tm="100000">
                                          <p:val>
                                            <p:strVal val="ppt_y"/>
                                          </p:val>
                                        </p:tav>
                                      </p:tavLst>
                                    </p:anim>
                                    <p:set>
                                      <p:cBhvr>
                                        <p:cTn id="24" dur="1" fill="hold">
                                          <p:stCondLst>
                                            <p:cond delay="499"/>
                                          </p:stCondLst>
                                        </p:cTn>
                                        <p:tgtEl>
                                          <p:spTgt spid="7783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7835"/>
                                        </p:tgtEl>
                                        <p:attrNameLst>
                                          <p:attrName>style.visibility</p:attrName>
                                        </p:attrNameLst>
                                      </p:cBhvr>
                                      <p:to>
                                        <p:strVal val="visible"/>
                                      </p:to>
                                    </p:set>
                                    <p:animEffect transition="in" filter="blinds(horizontal)">
                                      <p:cBhvr>
                                        <p:cTn id="29" dur="500"/>
                                        <p:tgtEl>
                                          <p:spTgt spid="7783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2" fill="hold" grpId="1" nodeType="clickEffect">
                                  <p:stCondLst>
                                    <p:cond delay="0"/>
                                  </p:stCondLst>
                                  <p:childTnLst>
                                    <p:anim calcmode="lin" valueType="num">
                                      <p:cBhvr>
                                        <p:cTn id="33" dur="500"/>
                                        <p:tgtEl>
                                          <p:spTgt spid="77835"/>
                                        </p:tgtEl>
                                        <p:attrNameLst>
                                          <p:attrName>ppt_x</p:attrName>
                                        </p:attrNameLst>
                                      </p:cBhvr>
                                      <p:tavLst>
                                        <p:tav tm="0">
                                          <p:val>
                                            <p:strVal val="ppt_x"/>
                                          </p:val>
                                        </p:tav>
                                        <p:tav tm="100000">
                                          <p:val>
                                            <p:strVal val="1+ppt_w/2"/>
                                          </p:val>
                                        </p:tav>
                                      </p:tavLst>
                                    </p:anim>
                                    <p:anim calcmode="lin" valueType="num">
                                      <p:cBhvr>
                                        <p:cTn id="34" dur="500"/>
                                        <p:tgtEl>
                                          <p:spTgt spid="77835"/>
                                        </p:tgtEl>
                                        <p:attrNameLst>
                                          <p:attrName>ppt_y</p:attrName>
                                        </p:attrNameLst>
                                      </p:cBhvr>
                                      <p:tavLst>
                                        <p:tav tm="0">
                                          <p:val>
                                            <p:strVal val="ppt_y"/>
                                          </p:val>
                                        </p:tav>
                                        <p:tav tm="100000">
                                          <p:val>
                                            <p:strVal val="ppt_y"/>
                                          </p:val>
                                        </p:tav>
                                      </p:tavLst>
                                    </p:anim>
                                    <p:set>
                                      <p:cBhvr>
                                        <p:cTn id="35" dur="1" fill="hold">
                                          <p:stCondLst>
                                            <p:cond delay="499"/>
                                          </p:stCondLst>
                                        </p:cTn>
                                        <p:tgtEl>
                                          <p:spTgt spid="7783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bldLvl="0" animBg="1"/>
      <p:bldP spid="77833" grpId="1" bldLvl="0" animBg="1"/>
      <p:bldP spid="77834" grpId="0" animBg="1"/>
      <p:bldP spid="77834" grpId="1" animBg="1"/>
      <p:bldP spid="77835" grpId="0" animBg="1"/>
      <p:bldP spid="77835"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p:nvPr/>
        </p:nvSpPr>
        <p:spPr>
          <a:xfrm>
            <a:off x="684213" y="188913"/>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改进</a:t>
            </a:r>
            <a:r>
              <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合并排序</a:t>
            </a: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算法</a:t>
            </a:r>
            <a:endPar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78851" name="Rectangle 5"/>
          <p:cNvSpPr/>
          <p:nvPr/>
        </p:nvSpPr>
        <p:spPr>
          <a:xfrm>
            <a:off x="642938" y="1516063"/>
            <a:ext cx="8072437" cy="304006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 typeface="Wingdings" panose="05000000000000000000" pitchFamily="2" charset="2"/>
              <a:buChar char="n"/>
            </a:pPr>
            <a:r>
              <a:rPr lang="zh-CN" altLang="en-US" sz="2800" dirty="0">
                <a:ea typeface="楷体_GB2312" panose="02010609030101010101" pitchFamily="1" charset="-122"/>
              </a:rPr>
              <a:t>算法</a:t>
            </a:r>
            <a:r>
              <a:rPr lang="en-US" altLang="zh-CN" sz="2800" dirty="0">
                <a:ea typeface="楷体_GB2312" panose="02010609030101010101" pitchFamily="1" charset="-122"/>
              </a:rPr>
              <a:t>merge</a:t>
            </a:r>
            <a:r>
              <a:rPr lang="zh-CN" altLang="en-US" sz="2800" dirty="0">
                <a:ea typeface="楷体_GB2312" panose="02010609030101010101" pitchFamily="1" charset="-122"/>
              </a:rPr>
              <a:t>s</a:t>
            </a:r>
            <a:r>
              <a:rPr lang="en-US" altLang="zh-CN" sz="2800" dirty="0">
                <a:ea typeface="楷体_GB2312" panose="02010609030101010101" pitchFamily="1" charset="-122"/>
              </a:rPr>
              <a:t>ort</a:t>
            </a:r>
            <a:r>
              <a:rPr lang="zh-CN" altLang="en-US" sz="2800" dirty="0">
                <a:ea typeface="楷体_GB2312" panose="02010609030101010101" pitchFamily="1" charset="-122"/>
              </a:rPr>
              <a:t>存在递归过程</a:t>
            </a:r>
            <a:endParaRPr lang="en-US" altLang="zh-CN" sz="2800" dirty="0">
              <a:ea typeface="楷体_GB2312" panose="02010609030101010101" pitchFamily="1" charset="-122"/>
            </a:endParaRPr>
          </a:p>
          <a:p>
            <a:pPr marL="457200" lvl="1" indent="0" eaLnBrk="1" hangingPunct="1">
              <a:lnSpc>
                <a:spcPct val="110000"/>
              </a:lnSpc>
              <a:spcBef>
                <a:spcPct val="0"/>
              </a:spcBef>
              <a:buClrTx/>
              <a:buSzTx/>
              <a:buFont typeface="Wingdings" panose="05000000000000000000" pitchFamily="2" charset="2"/>
              <a:buChar char="p"/>
            </a:pPr>
            <a:r>
              <a:rPr lang="zh-CN" altLang="en-US" sz="2400" dirty="0">
                <a:ea typeface="楷体_GB2312" panose="02010609030101010101" pitchFamily="1" charset="-122"/>
              </a:rPr>
              <a:t>它将序列一分为二，直到序列只剩一个元素为止，然后不断合并</a:t>
            </a:r>
            <a:r>
              <a:rPr lang="en-US" altLang="zh-CN" sz="2400" dirty="0">
                <a:ea typeface="楷体_GB2312" panose="02010609030101010101" pitchFamily="1" charset="-122"/>
              </a:rPr>
              <a:t>2</a:t>
            </a:r>
            <a:r>
              <a:rPr lang="zh-CN" altLang="en-US" sz="2400" dirty="0">
                <a:ea typeface="楷体_GB2312" panose="02010609030101010101" pitchFamily="1" charset="-122"/>
              </a:rPr>
              <a:t>个排好序的序列；</a:t>
            </a:r>
            <a:endParaRPr lang="en-US" altLang="zh-CN" sz="2400" dirty="0">
              <a:ea typeface="楷体_GB2312" panose="02010609030101010101" pitchFamily="1" charset="-122"/>
            </a:endParaRPr>
          </a:p>
          <a:p>
            <a:pPr marL="0" lvl="0" indent="0" eaLnBrk="1" hangingPunct="1">
              <a:lnSpc>
                <a:spcPct val="110000"/>
              </a:lnSpc>
              <a:spcBef>
                <a:spcPct val="0"/>
              </a:spcBef>
              <a:buClrTx/>
              <a:buSzTx/>
              <a:buFont typeface="Wingdings" panose="05000000000000000000" pitchFamily="2" charset="2"/>
              <a:buChar char="n"/>
            </a:pPr>
            <a:r>
              <a:rPr lang="zh-CN" altLang="en-US" sz="2800" dirty="0">
                <a:ea typeface="楷体_GB2312" panose="02010609030101010101" pitchFamily="1" charset="-122"/>
              </a:rPr>
              <a:t>改进思路：</a:t>
            </a:r>
            <a:endParaRPr lang="en-US" altLang="zh-CN" sz="2800" dirty="0">
              <a:ea typeface="楷体_GB2312" panose="02010609030101010101" pitchFamily="1" charset="-122"/>
            </a:endParaRPr>
          </a:p>
          <a:p>
            <a:pPr marL="457200" lvl="1" indent="0" eaLnBrk="1" hangingPunct="1">
              <a:lnSpc>
                <a:spcPct val="110000"/>
              </a:lnSpc>
              <a:spcBef>
                <a:spcPct val="0"/>
              </a:spcBef>
              <a:buClrTx/>
              <a:buSzTx/>
              <a:buFont typeface="Wingdings" panose="05000000000000000000" pitchFamily="2" charset="2"/>
              <a:buChar char="p"/>
            </a:pPr>
            <a:r>
              <a:rPr lang="zh-CN" altLang="en-US" sz="2400" dirty="0">
                <a:ea typeface="楷体_GB2312" panose="02010609030101010101" pitchFamily="1" charset="-122"/>
              </a:rPr>
              <a:t>将初始序列看出</a:t>
            </a:r>
            <a:r>
              <a:rPr lang="en-US" altLang="zh-CN" sz="2400" dirty="0">
                <a:ea typeface="楷体_GB2312" panose="02010609030101010101" pitchFamily="1" charset="-122"/>
              </a:rPr>
              <a:t>n</a:t>
            </a:r>
            <a:r>
              <a:rPr lang="zh-CN" altLang="en-US" sz="2400" dirty="0">
                <a:ea typeface="楷体_GB2312" panose="02010609030101010101" pitchFamily="1" charset="-122"/>
              </a:rPr>
              <a:t>个长度为</a:t>
            </a:r>
            <a:r>
              <a:rPr lang="en-US" altLang="zh-CN" sz="2400" dirty="0">
                <a:ea typeface="楷体_GB2312" panose="02010609030101010101" pitchFamily="1" charset="-122"/>
              </a:rPr>
              <a:t>1</a:t>
            </a:r>
            <a:r>
              <a:rPr lang="zh-CN" altLang="en-US" sz="2400" dirty="0">
                <a:ea typeface="楷体_GB2312" panose="02010609030101010101" pitchFamily="1" charset="-122"/>
              </a:rPr>
              <a:t>的有序子序列，然后两两归并，得到</a:t>
            </a:r>
            <a:r>
              <a:rPr lang="en-US" altLang="zh-CN" sz="2400" dirty="0">
                <a:ea typeface="楷体_GB2312" panose="02010609030101010101" pitchFamily="1" charset="-122"/>
              </a:rPr>
              <a:t>n/2</a:t>
            </a:r>
            <a:r>
              <a:rPr lang="zh-CN" altLang="en-US" sz="2400" dirty="0">
                <a:ea typeface="楷体_GB2312" panose="02010609030101010101" pitchFamily="1" charset="-122"/>
              </a:rPr>
              <a:t>个长度为</a:t>
            </a:r>
            <a:r>
              <a:rPr lang="en-US" altLang="zh-CN" sz="2400" dirty="0">
                <a:ea typeface="楷体_GB2312" panose="02010609030101010101" pitchFamily="1" charset="-122"/>
              </a:rPr>
              <a:t>2</a:t>
            </a:r>
            <a:r>
              <a:rPr lang="zh-CN" altLang="en-US" sz="2400" dirty="0">
                <a:ea typeface="楷体_GB2312" panose="02010609030101010101" pitchFamily="1" charset="-122"/>
              </a:rPr>
              <a:t>的有序子序列；再两两归并，重复直到得到一个长度为</a:t>
            </a:r>
            <a:r>
              <a:rPr lang="en-US" altLang="zh-CN" sz="2400" dirty="0">
                <a:ea typeface="楷体_GB2312" panose="02010609030101010101" pitchFamily="1" charset="-122"/>
              </a:rPr>
              <a:t>n</a:t>
            </a:r>
            <a:r>
              <a:rPr lang="zh-CN" altLang="en-US" sz="2400" dirty="0">
                <a:ea typeface="楷体_GB2312" panose="02010609030101010101" pitchFamily="1" charset="-122"/>
              </a:rPr>
              <a:t>的有序序列</a:t>
            </a:r>
            <a:endParaRPr lang="en-US" altLang="zh-CN" sz="2400" dirty="0">
              <a:ea typeface="楷体_GB2312" panose="0201060903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linds(horizontal)">
                                      <p:cBhvr>
                                        <p:cTn id="7" dur="500"/>
                                        <p:tgtEl>
                                          <p:spTgt spid="788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blinds(horizontal)">
                                      <p:cBhvr>
                                        <p:cTn id="10" dur="500"/>
                                        <p:tgtEl>
                                          <p:spTgt spid="788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animEffect transition="in" filter="blinds(horizontal)">
                                      <p:cBhvr>
                                        <p:cTn id="15" dur="500"/>
                                        <p:tgtEl>
                                          <p:spTgt spid="7885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18" dur="5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p:nvPr/>
        </p:nvSpPr>
        <p:spPr>
          <a:xfrm>
            <a:off x="684213" y="188913"/>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改进</a:t>
            </a:r>
            <a:r>
              <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合并排序</a:t>
            </a:r>
            <a:endPar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69635" name="Text Box 5"/>
          <p:cNvSpPr txBox="1"/>
          <p:nvPr/>
        </p:nvSpPr>
        <p:spPr>
          <a:xfrm>
            <a:off x="250825" y="1341438"/>
            <a:ext cx="85693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算法</a:t>
            </a:r>
            <a:r>
              <a:rPr lang="en-US" altLang="zh-CN" sz="2400" b="1" dirty="0">
                <a:ea typeface="楷体_GB2312" panose="02010609030101010101" pitchFamily="1" charset="-122"/>
              </a:rPr>
              <a:t>merge</a:t>
            </a:r>
            <a:r>
              <a:rPr lang="zh-CN" altLang="en-US" sz="2400" b="1" dirty="0">
                <a:ea typeface="楷体_GB2312" panose="02010609030101010101" pitchFamily="1" charset="-122"/>
              </a:rPr>
              <a:t>s</a:t>
            </a:r>
            <a:r>
              <a:rPr lang="en-US" altLang="zh-CN" sz="2400" b="1" dirty="0">
                <a:ea typeface="楷体_GB2312" panose="02010609030101010101" pitchFamily="1" charset="-122"/>
              </a:rPr>
              <a:t>ort</a:t>
            </a:r>
            <a:r>
              <a:rPr lang="zh-CN" altLang="en-US" sz="2400" dirty="0">
                <a:ea typeface="楷体_GB2312" panose="02010609030101010101" pitchFamily="1" charset="-122"/>
              </a:rPr>
              <a:t>的递归过程可以消去。</a:t>
            </a:r>
          </a:p>
        </p:txBody>
      </p:sp>
      <p:grpSp>
        <p:nvGrpSpPr>
          <p:cNvPr id="2" name="Group 4"/>
          <p:cNvGrpSpPr/>
          <p:nvPr/>
        </p:nvGrpSpPr>
        <p:grpSpPr>
          <a:xfrm>
            <a:off x="581025" y="1974850"/>
            <a:ext cx="7724775" cy="463550"/>
            <a:chOff x="0" y="0"/>
            <a:chExt cx="4866" cy="292"/>
          </a:xfrm>
        </p:grpSpPr>
        <p:sp>
          <p:nvSpPr>
            <p:cNvPr id="69662" name="Text Box 7"/>
            <p:cNvSpPr txBox="1"/>
            <p:nvPr/>
          </p:nvSpPr>
          <p:spPr>
            <a:xfrm>
              <a:off x="0" y="42"/>
              <a:ext cx="75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latin typeface="Verdana" panose="020B0604030504040204" pitchFamily="34" charset="0"/>
                  <a:ea typeface="楷体_GB2312" panose="02010609030101010101" pitchFamily="1" charset="-122"/>
                </a:rPr>
                <a:t>初始序列</a:t>
              </a:r>
            </a:p>
          </p:txBody>
        </p:sp>
        <p:sp>
          <p:nvSpPr>
            <p:cNvPr id="69663" name="Text Box 8"/>
            <p:cNvSpPr txBox="1"/>
            <p:nvPr/>
          </p:nvSpPr>
          <p:spPr>
            <a:xfrm>
              <a:off x="1008" y="0"/>
              <a:ext cx="385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latin typeface="Verdana" panose="020B0604030504040204" pitchFamily="34" charset="0"/>
                  <a:ea typeface="黑体" panose="02010609060101010101" pitchFamily="49" charset="-122"/>
                </a:rPr>
                <a:t>[49]  [38]  [65]  [97]  [76]  [13]  [27]</a:t>
              </a:r>
            </a:p>
          </p:txBody>
        </p:sp>
      </p:grpSp>
      <p:grpSp>
        <p:nvGrpSpPr>
          <p:cNvPr id="3" name="Group 7"/>
          <p:cNvGrpSpPr/>
          <p:nvPr/>
        </p:nvGrpSpPr>
        <p:grpSpPr>
          <a:xfrm>
            <a:off x="2571750" y="2400300"/>
            <a:ext cx="5276850" cy="781050"/>
            <a:chOff x="0" y="0"/>
            <a:chExt cx="3324" cy="492"/>
          </a:xfrm>
        </p:grpSpPr>
        <p:sp>
          <p:nvSpPr>
            <p:cNvPr id="69655" name="Freeform 10"/>
            <p:cNvSpPr/>
            <p:nvPr/>
          </p:nvSpPr>
          <p:spPr>
            <a:xfrm>
              <a:off x="0" y="12"/>
              <a:ext cx="570" cy="315"/>
            </a:xfrm>
            <a:custGeom>
              <a:avLst/>
              <a:gdLst>
                <a:gd name="txL" fmla="*/ 0 w 570"/>
                <a:gd name="txT" fmla="*/ 0 h 315"/>
                <a:gd name="txR" fmla="*/ 570 w 570"/>
                <a:gd name="txB" fmla="*/ 315 h 315"/>
              </a:gdLst>
              <a:ahLst/>
              <a:cxnLst>
                <a:cxn ang="0">
                  <a:pos x="0" y="18"/>
                </a:cxn>
                <a:cxn ang="0">
                  <a:pos x="306" y="312"/>
                </a:cxn>
                <a:cxn ang="0">
                  <a:pos x="570" y="0"/>
                </a:cxn>
              </a:cxnLst>
              <a:rect l="txL" t="txT" r="txR" b="txB"/>
              <a:pathLst>
                <a:path w="570" h="315">
                  <a:moveTo>
                    <a:pt x="0" y="18"/>
                  </a:moveTo>
                  <a:cubicBezTo>
                    <a:pt x="105" y="166"/>
                    <a:pt x="211" y="315"/>
                    <a:pt x="306" y="312"/>
                  </a:cubicBezTo>
                  <a:cubicBezTo>
                    <a:pt x="401" y="309"/>
                    <a:pt x="525" y="53"/>
                    <a:pt x="570"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56" name="Freeform 11"/>
            <p:cNvSpPr/>
            <p:nvPr/>
          </p:nvSpPr>
          <p:spPr>
            <a:xfrm>
              <a:off x="1116" y="6"/>
              <a:ext cx="570" cy="315"/>
            </a:xfrm>
            <a:custGeom>
              <a:avLst/>
              <a:gdLst>
                <a:gd name="txL" fmla="*/ 0 w 570"/>
                <a:gd name="txT" fmla="*/ 0 h 315"/>
                <a:gd name="txR" fmla="*/ 570 w 570"/>
                <a:gd name="txB" fmla="*/ 315 h 315"/>
              </a:gdLst>
              <a:ahLst/>
              <a:cxnLst>
                <a:cxn ang="0">
                  <a:pos x="0" y="18"/>
                </a:cxn>
                <a:cxn ang="0">
                  <a:pos x="306" y="312"/>
                </a:cxn>
                <a:cxn ang="0">
                  <a:pos x="570" y="0"/>
                </a:cxn>
              </a:cxnLst>
              <a:rect l="txL" t="txT" r="txR" b="txB"/>
              <a:pathLst>
                <a:path w="570" h="315">
                  <a:moveTo>
                    <a:pt x="0" y="18"/>
                  </a:moveTo>
                  <a:cubicBezTo>
                    <a:pt x="105" y="166"/>
                    <a:pt x="211" y="315"/>
                    <a:pt x="306" y="312"/>
                  </a:cubicBezTo>
                  <a:cubicBezTo>
                    <a:pt x="401" y="309"/>
                    <a:pt x="525" y="53"/>
                    <a:pt x="570"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57" name="Freeform 12"/>
            <p:cNvSpPr/>
            <p:nvPr/>
          </p:nvSpPr>
          <p:spPr>
            <a:xfrm>
              <a:off x="2232" y="0"/>
              <a:ext cx="570" cy="315"/>
            </a:xfrm>
            <a:custGeom>
              <a:avLst/>
              <a:gdLst>
                <a:gd name="txL" fmla="*/ 0 w 570"/>
                <a:gd name="txT" fmla="*/ 0 h 315"/>
                <a:gd name="txR" fmla="*/ 570 w 570"/>
                <a:gd name="txB" fmla="*/ 315 h 315"/>
              </a:gdLst>
              <a:ahLst/>
              <a:cxnLst>
                <a:cxn ang="0">
                  <a:pos x="0" y="18"/>
                </a:cxn>
                <a:cxn ang="0">
                  <a:pos x="306" y="312"/>
                </a:cxn>
                <a:cxn ang="0">
                  <a:pos x="570" y="0"/>
                </a:cxn>
              </a:cxnLst>
              <a:rect l="txL" t="txT" r="txR" b="txB"/>
              <a:pathLst>
                <a:path w="570" h="315">
                  <a:moveTo>
                    <a:pt x="0" y="18"/>
                  </a:moveTo>
                  <a:cubicBezTo>
                    <a:pt x="105" y="166"/>
                    <a:pt x="211" y="315"/>
                    <a:pt x="306" y="312"/>
                  </a:cubicBezTo>
                  <a:cubicBezTo>
                    <a:pt x="401" y="309"/>
                    <a:pt x="525" y="53"/>
                    <a:pt x="570"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58" name="Line 13"/>
            <p:cNvSpPr/>
            <p:nvPr/>
          </p:nvSpPr>
          <p:spPr>
            <a:xfrm>
              <a:off x="292" y="320"/>
              <a:ext cx="0" cy="168"/>
            </a:xfrm>
            <a:prstGeom prst="line">
              <a:avLst/>
            </a:prstGeom>
            <a:ln w="28575" cap="flat" cmpd="sng">
              <a:solidFill>
                <a:srgbClr val="FF9900"/>
              </a:solidFill>
              <a:prstDash val="solid"/>
              <a:headEnd type="none" w="med" len="med"/>
              <a:tailEnd type="triangle" w="med" len="med"/>
            </a:ln>
          </p:spPr>
        </p:sp>
        <p:sp>
          <p:nvSpPr>
            <p:cNvPr id="69659" name="Line 14"/>
            <p:cNvSpPr/>
            <p:nvPr/>
          </p:nvSpPr>
          <p:spPr>
            <a:xfrm>
              <a:off x="1422" y="324"/>
              <a:ext cx="0" cy="168"/>
            </a:xfrm>
            <a:prstGeom prst="line">
              <a:avLst/>
            </a:prstGeom>
            <a:ln w="28575" cap="flat" cmpd="sng">
              <a:solidFill>
                <a:srgbClr val="FF9900"/>
              </a:solidFill>
              <a:prstDash val="solid"/>
              <a:headEnd type="none" w="med" len="med"/>
              <a:tailEnd type="triangle" w="med" len="med"/>
            </a:ln>
          </p:spPr>
        </p:sp>
        <p:sp>
          <p:nvSpPr>
            <p:cNvPr id="69660" name="Line 15"/>
            <p:cNvSpPr/>
            <p:nvPr/>
          </p:nvSpPr>
          <p:spPr>
            <a:xfrm>
              <a:off x="2544" y="312"/>
              <a:ext cx="0" cy="168"/>
            </a:xfrm>
            <a:prstGeom prst="line">
              <a:avLst/>
            </a:prstGeom>
            <a:ln w="28575" cap="flat" cmpd="sng">
              <a:solidFill>
                <a:srgbClr val="FF9900"/>
              </a:solidFill>
              <a:prstDash val="solid"/>
              <a:headEnd type="none" w="med" len="med"/>
              <a:tailEnd type="triangle" w="med" len="med"/>
            </a:ln>
          </p:spPr>
        </p:sp>
        <p:sp>
          <p:nvSpPr>
            <p:cNvPr id="69661" name="Line 16"/>
            <p:cNvSpPr/>
            <p:nvPr/>
          </p:nvSpPr>
          <p:spPr>
            <a:xfrm>
              <a:off x="3324" y="24"/>
              <a:ext cx="0" cy="444"/>
            </a:xfrm>
            <a:prstGeom prst="line">
              <a:avLst/>
            </a:prstGeom>
            <a:ln w="28575" cap="flat" cmpd="sng">
              <a:solidFill>
                <a:srgbClr val="FF9900"/>
              </a:solidFill>
              <a:prstDash val="solid"/>
              <a:headEnd type="none" w="med" len="med"/>
              <a:tailEnd type="triangle" w="med" len="med"/>
            </a:ln>
          </p:spPr>
        </p:sp>
      </p:grpSp>
      <p:grpSp>
        <p:nvGrpSpPr>
          <p:cNvPr id="4" name="Group 15"/>
          <p:cNvGrpSpPr/>
          <p:nvPr/>
        </p:nvGrpSpPr>
        <p:grpSpPr>
          <a:xfrm>
            <a:off x="558800" y="3155950"/>
            <a:ext cx="7740650" cy="457200"/>
            <a:chOff x="0" y="0"/>
            <a:chExt cx="4876" cy="288"/>
          </a:xfrm>
        </p:grpSpPr>
        <p:sp>
          <p:nvSpPr>
            <p:cNvPr id="69653" name="Text Box 18"/>
            <p:cNvSpPr txBox="1"/>
            <p:nvPr/>
          </p:nvSpPr>
          <p:spPr>
            <a:xfrm>
              <a:off x="1132" y="0"/>
              <a:ext cx="37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latin typeface="Verdana" panose="020B0604030504040204" pitchFamily="34" charset="0"/>
                  <a:ea typeface="黑体" panose="02010609060101010101" pitchFamily="49" charset="-122"/>
                </a:rPr>
                <a:t>[38  49]     [65  97]    [13  76]   [27]</a:t>
              </a:r>
            </a:p>
          </p:txBody>
        </p:sp>
        <p:sp>
          <p:nvSpPr>
            <p:cNvPr id="69654" name="Text Box 19"/>
            <p:cNvSpPr txBox="1"/>
            <p:nvPr/>
          </p:nvSpPr>
          <p:spPr>
            <a:xfrm>
              <a:off x="0" y="24"/>
              <a:ext cx="54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dirty="0">
                  <a:latin typeface="Verdana" panose="020B0604030504040204" pitchFamily="34" charset="0"/>
                  <a:ea typeface="楷体_GB2312" panose="02010609030101010101" pitchFamily="1" charset="-122"/>
                </a:rPr>
                <a:t>第一步</a:t>
              </a:r>
            </a:p>
          </p:txBody>
        </p:sp>
      </p:grpSp>
      <p:grpSp>
        <p:nvGrpSpPr>
          <p:cNvPr id="5" name="Group 18"/>
          <p:cNvGrpSpPr/>
          <p:nvPr/>
        </p:nvGrpSpPr>
        <p:grpSpPr>
          <a:xfrm>
            <a:off x="530225" y="4241800"/>
            <a:ext cx="7543800" cy="468313"/>
            <a:chOff x="0" y="0"/>
            <a:chExt cx="4752" cy="295"/>
          </a:xfrm>
        </p:grpSpPr>
        <p:sp>
          <p:nvSpPr>
            <p:cNvPr id="69651" name="Text Box 21"/>
            <p:cNvSpPr txBox="1"/>
            <p:nvPr/>
          </p:nvSpPr>
          <p:spPr>
            <a:xfrm>
              <a:off x="0" y="64"/>
              <a:ext cx="54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dirty="0">
                  <a:latin typeface="Verdana" panose="020B0604030504040204" pitchFamily="34" charset="0"/>
                  <a:ea typeface="楷体_GB2312" panose="02010609030101010101" pitchFamily="1" charset="-122"/>
                </a:rPr>
                <a:t>第二步</a:t>
              </a:r>
            </a:p>
          </p:txBody>
        </p:sp>
        <p:sp>
          <p:nvSpPr>
            <p:cNvPr id="69652" name="Text Box 22"/>
            <p:cNvSpPr txBox="1"/>
            <p:nvPr/>
          </p:nvSpPr>
          <p:spPr>
            <a:xfrm>
              <a:off x="1288" y="0"/>
              <a:ext cx="346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latin typeface="Verdana" panose="020B0604030504040204" pitchFamily="34" charset="0"/>
                  <a:ea typeface="黑体" panose="02010609060101010101" pitchFamily="49" charset="-122"/>
                </a:rPr>
                <a:t>[38  49  65  97]         [13  27  76]</a:t>
              </a:r>
            </a:p>
          </p:txBody>
        </p:sp>
      </p:grpSp>
      <p:grpSp>
        <p:nvGrpSpPr>
          <p:cNvPr id="6" name="Group 21"/>
          <p:cNvGrpSpPr/>
          <p:nvPr/>
        </p:nvGrpSpPr>
        <p:grpSpPr>
          <a:xfrm>
            <a:off x="3028950" y="3533775"/>
            <a:ext cx="4829175" cy="647700"/>
            <a:chOff x="0" y="0"/>
            <a:chExt cx="3042" cy="408"/>
          </a:xfrm>
        </p:grpSpPr>
        <p:sp>
          <p:nvSpPr>
            <p:cNvPr id="69647" name="Freeform 24"/>
            <p:cNvSpPr/>
            <p:nvPr/>
          </p:nvSpPr>
          <p:spPr>
            <a:xfrm>
              <a:off x="0" y="6"/>
              <a:ext cx="1152" cy="255"/>
            </a:xfrm>
            <a:custGeom>
              <a:avLst/>
              <a:gdLst>
                <a:gd name="txL" fmla="*/ 0 w 1152"/>
                <a:gd name="txT" fmla="*/ 0 h 255"/>
                <a:gd name="txR" fmla="*/ 1152 w 1152"/>
                <a:gd name="txB" fmla="*/ 255 h 255"/>
              </a:gdLst>
              <a:ahLst/>
              <a:cxnLst>
                <a:cxn ang="0">
                  <a:pos x="0" y="18"/>
                </a:cxn>
                <a:cxn ang="0">
                  <a:pos x="582" y="252"/>
                </a:cxn>
                <a:cxn ang="0">
                  <a:pos x="1152" y="0"/>
                </a:cxn>
              </a:cxnLst>
              <a:rect l="txL" t="txT" r="txR" b="txB"/>
              <a:pathLst>
                <a:path w="1152" h="255">
                  <a:moveTo>
                    <a:pt x="0" y="18"/>
                  </a:moveTo>
                  <a:cubicBezTo>
                    <a:pt x="195" y="136"/>
                    <a:pt x="390" y="255"/>
                    <a:pt x="582" y="252"/>
                  </a:cubicBezTo>
                  <a:cubicBezTo>
                    <a:pt x="774" y="249"/>
                    <a:pt x="963" y="124"/>
                    <a:pt x="1152"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48" name="Freeform 25"/>
            <p:cNvSpPr/>
            <p:nvPr/>
          </p:nvSpPr>
          <p:spPr>
            <a:xfrm>
              <a:off x="2238" y="0"/>
              <a:ext cx="804" cy="212"/>
            </a:xfrm>
            <a:custGeom>
              <a:avLst/>
              <a:gdLst>
                <a:gd name="txL" fmla="*/ 0 w 804"/>
                <a:gd name="txT" fmla="*/ 0 h 212"/>
                <a:gd name="txR" fmla="*/ 804 w 804"/>
                <a:gd name="txB" fmla="*/ 212 h 212"/>
              </a:gdLst>
              <a:ahLst/>
              <a:cxnLst>
                <a:cxn ang="0">
                  <a:pos x="0" y="0"/>
                </a:cxn>
                <a:cxn ang="0">
                  <a:pos x="414" y="210"/>
                </a:cxn>
                <a:cxn ang="0">
                  <a:pos x="804" y="12"/>
                </a:cxn>
              </a:cxnLst>
              <a:rect l="txL" t="txT" r="txR" b="txB"/>
              <a:pathLst>
                <a:path w="804" h="212">
                  <a:moveTo>
                    <a:pt x="0" y="0"/>
                  </a:moveTo>
                  <a:cubicBezTo>
                    <a:pt x="140" y="104"/>
                    <a:pt x="280" y="208"/>
                    <a:pt x="414" y="210"/>
                  </a:cubicBezTo>
                  <a:cubicBezTo>
                    <a:pt x="548" y="212"/>
                    <a:pt x="676" y="112"/>
                    <a:pt x="804" y="12"/>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49" name="Line 26"/>
            <p:cNvSpPr/>
            <p:nvPr/>
          </p:nvSpPr>
          <p:spPr>
            <a:xfrm>
              <a:off x="576" y="264"/>
              <a:ext cx="0" cy="144"/>
            </a:xfrm>
            <a:prstGeom prst="line">
              <a:avLst/>
            </a:prstGeom>
            <a:ln w="28575" cap="flat" cmpd="sng">
              <a:solidFill>
                <a:srgbClr val="FF9900"/>
              </a:solidFill>
              <a:prstDash val="solid"/>
              <a:headEnd type="none" w="med" len="med"/>
              <a:tailEnd type="triangle" w="med" len="med"/>
            </a:ln>
          </p:spPr>
        </p:sp>
        <p:sp>
          <p:nvSpPr>
            <p:cNvPr id="69650" name="Line 27"/>
            <p:cNvSpPr/>
            <p:nvPr/>
          </p:nvSpPr>
          <p:spPr>
            <a:xfrm>
              <a:off x="2658" y="210"/>
              <a:ext cx="0" cy="144"/>
            </a:xfrm>
            <a:prstGeom prst="line">
              <a:avLst/>
            </a:prstGeom>
            <a:ln w="28575" cap="flat" cmpd="sng">
              <a:solidFill>
                <a:srgbClr val="FF9900"/>
              </a:solidFill>
              <a:prstDash val="solid"/>
              <a:headEnd type="none" w="med" len="med"/>
              <a:tailEnd type="triangle" w="med" len="med"/>
            </a:ln>
          </p:spPr>
        </p:sp>
      </p:grpSp>
      <p:grpSp>
        <p:nvGrpSpPr>
          <p:cNvPr id="7" name="Group 26"/>
          <p:cNvGrpSpPr/>
          <p:nvPr/>
        </p:nvGrpSpPr>
        <p:grpSpPr>
          <a:xfrm>
            <a:off x="555625" y="5445125"/>
            <a:ext cx="7061200" cy="457200"/>
            <a:chOff x="0" y="0"/>
            <a:chExt cx="4448" cy="288"/>
          </a:xfrm>
        </p:grpSpPr>
        <p:sp>
          <p:nvSpPr>
            <p:cNvPr id="69645" name="Text Box 29"/>
            <p:cNvSpPr txBox="1"/>
            <p:nvPr/>
          </p:nvSpPr>
          <p:spPr>
            <a:xfrm>
              <a:off x="0" y="20"/>
              <a:ext cx="54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dirty="0">
                  <a:latin typeface="Verdana" panose="020B0604030504040204" pitchFamily="34" charset="0"/>
                  <a:ea typeface="楷体_GB2312" panose="02010609030101010101" pitchFamily="1" charset="-122"/>
                </a:rPr>
                <a:t>第三步</a:t>
              </a:r>
            </a:p>
          </p:txBody>
        </p:sp>
        <p:sp>
          <p:nvSpPr>
            <p:cNvPr id="69646" name="Text Box 30"/>
            <p:cNvSpPr txBox="1"/>
            <p:nvPr/>
          </p:nvSpPr>
          <p:spPr>
            <a:xfrm>
              <a:off x="1566" y="0"/>
              <a:ext cx="288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latin typeface="Verdana" panose="020B0604030504040204" pitchFamily="34" charset="0"/>
                  <a:ea typeface="黑体" panose="02010609060101010101" pitchFamily="49" charset="-122"/>
                </a:rPr>
                <a:t>[13  27  38  49  65   76  97]</a:t>
              </a:r>
            </a:p>
          </p:txBody>
        </p:sp>
      </p:grpSp>
      <p:grpSp>
        <p:nvGrpSpPr>
          <p:cNvPr id="8" name="Group 29"/>
          <p:cNvGrpSpPr/>
          <p:nvPr/>
        </p:nvGrpSpPr>
        <p:grpSpPr>
          <a:xfrm>
            <a:off x="3962400" y="4597400"/>
            <a:ext cx="3187700" cy="673100"/>
            <a:chOff x="0" y="0"/>
            <a:chExt cx="2008" cy="424"/>
          </a:xfrm>
        </p:grpSpPr>
        <p:sp>
          <p:nvSpPr>
            <p:cNvPr id="69643" name="Freeform 32"/>
            <p:cNvSpPr/>
            <p:nvPr/>
          </p:nvSpPr>
          <p:spPr>
            <a:xfrm>
              <a:off x="0" y="0"/>
              <a:ext cx="2008" cy="265"/>
            </a:xfrm>
            <a:custGeom>
              <a:avLst/>
              <a:gdLst>
                <a:gd name="txL" fmla="*/ 0 w 2008"/>
                <a:gd name="txT" fmla="*/ 0 h 265"/>
                <a:gd name="txR" fmla="*/ 2008 w 2008"/>
                <a:gd name="txB" fmla="*/ 265 h 265"/>
              </a:gdLst>
              <a:ahLst/>
              <a:cxnLst>
                <a:cxn ang="0">
                  <a:pos x="0" y="8"/>
                </a:cxn>
                <a:cxn ang="0">
                  <a:pos x="1040" y="264"/>
                </a:cxn>
                <a:cxn ang="0">
                  <a:pos x="2008" y="0"/>
                </a:cxn>
              </a:cxnLst>
              <a:rect l="txL" t="txT" r="txR" b="txB"/>
              <a:pathLst>
                <a:path w="2008" h="265">
                  <a:moveTo>
                    <a:pt x="0" y="8"/>
                  </a:moveTo>
                  <a:cubicBezTo>
                    <a:pt x="352" y="136"/>
                    <a:pt x="705" y="265"/>
                    <a:pt x="1040" y="264"/>
                  </a:cubicBezTo>
                  <a:cubicBezTo>
                    <a:pt x="1375" y="263"/>
                    <a:pt x="1691" y="131"/>
                    <a:pt x="2008"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44" name="Line 33"/>
            <p:cNvSpPr/>
            <p:nvPr/>
          </p:nvSpPr>
          <p:spPr>
            <a:xfrm>
              <a:off x="1024" y="256"/>
              <a:ext cx="0" cy="168"/>
            </a:xfrm>
            <a:prstGeom prst="line">
              <a:avLst/>
            </a:prstGeom>
            <a:ln w="28575" cap="flat" cmpd="sng">
              <a:solidFill>
                <a:srgbClr val="FF9900"/>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快速排序</a:t>
            </a:r>
            <a:endParaRPr lang="zh-CN" altLang="en-US" sz="2600" dirty="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a:ln/>
        </p:spPr>
        <p:txBody>
          <a:bodyPr vert="horz" wrap="square" lIns="91440" tIns="45720" rIns="91440" bIns="45720" anchor="b" anchorCtr="0"/>
          <a:lstStyle/>
          <a:p>
            <a:pPr eaLnBrk="1" hangingPunct="1"/>
            <a:r>
              <a:rPr lang="zh-CN" altLang="en-US" dirty="0"/>
              <a:t>快速排序算法的基本思想</a:t>
            </a:r>
          </a:p>
        </p:txBody>
      </p:sp>
      <p:sp>
        <p:nvSpPr>
          <p:cNvPr id="71683" name="Rectangle 3"/>
          <p:cNvSpPr>
            <a:spLocks noGrp="1"/>
          </p:cNvSpPr>
          <p:nvPr>
            <p:ph idx="1"/>
          </p:nvPr>
        </p:nvSpPr>
        <p:spPr>
          <a:xfrm>
            <a:off x="250825" y="1700213"/>
            <a:ext cx="8507413" cy="4411662"/>
          </a:xfrm>
          <a:ln/>
        </p:spPr>
        <p:txBody>
          <a:bodyPr vert="horz" wrap="square" lIns="91440" tIns="45720" rIns="91440" bIns="45720" anchor="t" anchorCtr="0"/>
          <a:lstStyle/>
          <a:p>
            <a:pPr eaLnBrk="1" hangingPunct="1">
              <a:lnSpc>
                <a:spcPct val="90000"/>
              </a:lnSpc>
            </a:pPr>
            <a:r>
              <a:rPr lang="zh-CN" altLang="en-US" b="1" dirty="0">
                <a:solidFill>
                  <a:srgbClr val="003399"/>
                </a:solidFill>
              </a:rPr>
              <a:t>基本思想</a:t>
            </a:r>
          </a:p>
          <a:p>
            <a:pPr lvl="1" eaLnBrk="1" hangingPunct="1">
              <a:lnSpc>
                <a:spcPct val="90000"/>
              </a:lnSpc>
            </a:pPr>
            <a:r>
              <a:rPr lang="zh-CN" altLang="en-US" dirty="0"/>
              <a:t>对于输入的子数组</a:t>
            </a:r>
            <a:r>
              <a:rPr lang="en-US" altLang="zh-CN" dirty="0"/>
              <a:t>a[p:r]</a:t>
            </a:r>
            <a:r>
              <a:rPr lang="zh-CN" altLang="en-US" dirty="0"/>
              <a:t>，按分治策略的基本步骤进行求解；</a:t>
            </a:r>
          </a:p>
          <a:p>
            <a:pPr lvl="2" eaLnBrk="1" hangingPunct="1">
              <a:lnSpc>
                <a:spcPct val="90000"/>
              </a:lnSpc>
            </a:pPr>
            <a:r>
              <a:rPr lang="zh-CN" altLang="en-US" b="1" dirty="0">
                <a:solidFill>
                  <a:srgbClr val="003399"/>
                </a:solidFill>
              </a:rPr>
              <a:t>分解：</a:t>
            </a:r>
            <a:r>
              <a:rPr lang="zh-CN" altLang="en-US" dirty="0"/>
              <a:t>以</a:t>
            </a:r>
            <a:r>
              <a:rPr lang="en-US" altLang="zh-CN" dirty="0"/>
              <a:t>a[q]</a:t>
            </a:r>
            <a:r>
              <a:rPr lang="zh-CN" altLang="en-US" dirty="0"/>
              <a:t>为基准元素将</a:t>
            </a:r>
            <a:r>
              <a:rPr lang="en-US" altLang="zh-CN" dirty="0"/>
              <a:t>a[p:r]</a:t>
            </a:r>
            <a:r>
              <a:rPr lang="zh-CN" altLang="en-US" dirty="0"/>
              <a:t>划分成三段：</a:t>
            </a:r>
            <a:r>
              <a:rPr lang="en-US" altLang="zh-CN" dirty="0"/>
              <a:t>a[p:q-1]</a:t>
            </a:r>
            <a:r>
              <a:rPr lang="zh-CN" altLang="en-US" dirty="0"/>
              <a:t>、</a:t>
            </a:r>
            <a:r>
              <a:rPr lang="en-US" altLang="zh-CN" dirty="0"/>
              <a:t>a[q]</a:t>
            </a:r>
            <a:r>
              <a:rPr lang="zh-CN" altLang="en-US" dirty="0"/>
              <a:t>和</a:t>
            </a:r>
            <a:r>
              <a:rPr lang="en-US" altLang="zh-CN" dirty="0"/>
              <a:t>a[q+1:r]</a:t>
            </a:r>
            <a:r>
              <a:rPr lang="zh-CN" altLang="en-US" dirty="0"/>
              <a:t>，使得</a:t>
            </a:r>
          </a:p>
          <a:p>
            <a:pPr lvl="4" eaLnBrk="1" hangingPunct="1">
              <a:lnSpc>
                <a:spcPct val="90000"/>
              </a:lnSpc>
              <a:buNone/>
            </a:pPr>
            <a:r>
              <a:rPr lang="en-US" altLang="zh-CN" dirty="0"/>
              <a:t>	</a:t>
            </a:r>
            <a:r>
              <a:rPr lang="en-US" altLang="zh-CN" b="1" dirty="0">
                <a:solidFill>
                  <a:schemeClr val="hlink"/>
                </a:solidFill>
              </a:rPr>
              <a:t>a[p:q-1]</a:t>
            </a:r>
            <a:r>
              <a:rPr lang="zh-CN" altLang="en-US" b="1" dirty="0">
                <a:solidFill>
                  <a:schemeClr val="hlink"/>
                </a:solidFill>
              </a:rPr>
              <a:t>中任何元素</a:t>
            </a:r>
            <a:r>
              <a:rPr lang="en-US" altLang="zh-CN" b="1" dirty="0">
                <a:solidFill>
                  <a:schemeClr val="hlink"/>
                </a:solidFill>
                <a:latin typeface="宋体" panose="02010600030101010101" pitchFamily="2" charset="-122"/>
              </a:rPr>
              <a:t>≤</a:t>
            </a:r>
            <a:r>
              <a:rPr lang="en-US" altLang="zh-CN" b="1" dirty="0">
                <a:solidFill>
                  <a:schemeClr val="hlink"/>
                </a:solidFill>
              </a:rPr>
              <a:t>a[q]</a:t>
            </a:r>
          </a:p>
          <a:p>
            <a:pPr lvl="4" eaLnBrk="1" hangingPunct="1">
              <a:lnSpc>
                <a:spcPct val="90000"/>
              </a:lnSpc>
              <a:buNone/>
            </a:pPr>
            <a:r>
              <a:rPr lang="en-US" altLang="zh-CN" b="1" dirty="0">
                <a:solidFill>
                  <a:schemeClr val="hlink"/>
                </a:solidFill>
              </a:rPr>
              <a:t>	a[q+1:r]</a:t>
            </a:r>
            <a:r>
              <a:rPr lang="zh-CN" altLang="en-US" b="1" dirty="0">
                <a:solidFill>
                  <a:schemeClr val="hlink"/>
                </a:solidFill>
              </a:rPr>
              <a:t>中任何元素</a:t>
            </a:r>
            <a:r>
              <a:rPr lang="en-US" altLang="zh-CN" b="1" dirty="0">
                <a:solidFill>
                  <a:schemeClr val="hlink"/>
                </a:solidFill>
                <a:latin typeface="宋体" panose="02010600030101010101" pitchFamily="2" charset="-122"/>
              </a:rPr>
              <a:t>≥</a:t>
            </a:r>
            <a:r>
              <a:rPr lang="en-US" altLang="zh-CN" b="1" dirty="0">
                <a:solidFill>
                  <a:schemeClr val="hlink"/>
                </a:solidFill>
              </a:rPr>
              <a:t>a[q]</a:t>
            </a:r>
          </a:p>
          <a:p>
            <a:pPr lvl="2" eaLnBrk="1" hangingPunct="1">
              <a:lnSpc>
                <a:spcPct val="90000"/>
              </a:lnSpc>
            </a:pPr>
            <a:r>
              <a:rPr lang="zh-CN" altLang="en-US" b="1" dirty="0">
                <a:solidFill>
                  <a:srgbClr val="003399"/>
                </a:solidFill>
              </a:rPr>
              <a:t>递归求解：</a:t>
            </a:r>
            <a:r>
              <a:rPr lang="zh-CN" altLang="en-US" dirty="0"/>
              <a:t>通过递归调用快速排序算法，分别对</a:t>
            </a:r>
            <a:r>
              <a:rPr lang="en-US" altLang="zh-CN" dirty="0"/>
              <a:t>a[p:q-1]</a:t>
            </a:r>
            <a:r>
              <a:rPr lang="zh-CN" altLang="en-US" dirty="0"/>
              <a:t> 和</a:t>
            </a:r>
            <a:r>
              <a:rPr lang="en-US" altLang="zh-CN" dirty="0"/>
              <a:t>a[q+1:r]</a:t>
            </a:r>
            <a:r>
              <a:rPr lang="zh-CN" altLang="en-US" dirty="0"/>
              <a:t>进行排序；</a:t>
            </a:r>
          </a:p>
          <a:p>
            <a:pPr lvl="2" eaLnBrk="1" hangingPunct="1">
              <a:lnSpc>
                <a:spcPct val="90000"/>
              </a:lnSpc>
            </a:pPr>
            <a:r>
              <a:rPr lang="zh-CN" altLang="en-US" b="1" dirty="0">
                <a:solidFill>
                  <a:srgbClr val="003399"/>
                </a:solidFill>
              </a:rPr>
              <a:t>合并：</a:t>
            </a:r>
            <a:r>
              <a:rPr lang="zh-CN" altLang="en-US" dirty="0"/>
              <a:t>将排序好的</a:t>
            </a:r>
            <a:r>
              <a:rPr lang="en-US" altLang="zh-CN" dirty="0"/>
              <a:t>a[p:q-1]</a:t>
            </a:r>
            <a:r>
              <a:rPr lang="zh-CN" altLang="en-US" dirty="0"/>
              <a:t>和</a:t>
            </a:r>
            <a:r>
              <a:rPr lang="en-US" altLang="zh-CN" dirty="0"/>
              <a:t>a[q+1:r]</a:t>
            </a:r>
            <a:r>
              <a:rPr lang="zh-CN" altLang="en-US" dirty="0"/>
              <a:t>， 按照以下方式合并</a:t>
            </a:r>
          </a:p>
          <a:p>
            <a:pPr lvl="4" eaLnBrk="1" hangingPunct="1">
              <a:lnSpc>
                <a:spcPct val="90000"/>
              </a:lnSpc>
              <a:buNone/>
            </a:pPr>
            <a:r>
              <a:rPr lang="en-US" altLang="zh-CN" sz="2400" dirty="0"/>
              <a:t>	</a:t>
            </a:r>
            <a:r>
              <a:rPr lang="en-US" altLang="zh-CN" sz="2400" b="1" dirty="0">
                <a:solidFill>
                  <a:schemeClr val="hlink"/>
                </a:solidFill>
              </a:rPr>
              <a:t>a[p:q-1] =[a[p:q-1],a[q],a[q+1:r]]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ln/>
        </p:spPr>
        <p:txBody>
          <a:bodyPr vert="horz" wrap="square" lIns="91440" tIns="45720" rIns="91440" bIns="45720" anchor="b" anchorCtr="0"/>
          <a:lstStyle/>
          <a:p>
            <a:pPr eaLnBrk="1" hangingPunct="1"/>
            <a:r>
              <a:rPr lang="zh-CN" altLang="en-US" dirty="0"/>
              <a:t>快速排序算法的关键问题</a:t>
            </a:r>
            <a:endParaRPr lang="en-US" altLang="zh-CN" dirty="0"/>
          </a:p>
        </p:txBody>
      </p:sp>
      <p:graphicFrame>
        <p:nvGraphicFramePr>
          <p:cNvPr id="93187" name="Object 3"/>
          <p:cNvGraphicFramePr>
            <a:graphicFrameLocks noGrp="1" noChangeAspect="1"/>
          </p:cNvGraphicFramePr>
          <p:nvPr>
            <p:ph idx="1"/>
          </p:nvPr>
        </p:nvGraphicFramePr>
        <p:xfrm>
          <a:off x="468313" y="4076700"/>
          <a:ext cx="825500" cy="1774825"/>
        </p:xfrm>
        <a:graphic>
          <a:graphicData uri="http://schemas.openxmlformats.org/presentationml/2006/ole">
            <mc:AlternateContent xmlns:mc="http://schemas.openxmlformats.org/markup-compatibility/2006">
              <mc:Choice xmlns:v="urn:schemas-microsoft-com:vml" Requires="v">
                <p:oleObj r:id="rId2" imgW="1857375" imgH="3996055" progId="">
                  <p:embed/>
                </p:oleObj>
              </mc:Choice>
              <mc:Fallback>
                <p:oleObj r:id="rId2" imgW="1857375" imgH="3996055" progId="">
                  <p:embed/>
                  <p:pic>
                    <p:nvPicPr>
                      <p:cNvPr id="0" name="图片 3095"/>
                      <p:cNvPicPr/>
                      <p:nvPr/>
                    </p:nvPicPr>
                    <p:blipFill>
                      <a:blip r:embed="rId3"/>
                      <a:srcRect/>
                      <a:stretch>
                        <a:fillRect/>
                      </a:stretch>
                    </p:blipFill>
                    <p:spPr>
                      <a:xfrm>
                        <a:off x="468313" y="4076700"/>
                        <a:ext cx="825500" cy="1774825"/>
                      </a:xfrm>
                      <a:prstGeom prst="rect">
                        <a:avLst/>
                      </a:prstGeom>
                      <a:noFill/>
                      <a:ln w="38100">
                        <a:miter/>
                      </a:ln>
                    </p:spPr>
                  </p:pic>
                </p:oleObj>
              </mc:Fallback>
            </mc:AlternateContent>
          </a:graphicData>
        </a:graphic>
      </p:graphicFrame>
      <p:sp>
        <p:nvSpPr>
          <p:cNvPr id="72708" name="Text Box 4"/>
          <p:cNvSpPr txBox="1"/>
          <p:nvPr/>
        </p:nvSpPr>
        <p:spPr>
          <a:xfrm>
            <a:off x="2916238" y="2060575"/>
            <a:ext cx="5472112" cy="4054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dirty="0"/>
              <a:t>Private static void qSort(int p, int r)</a:t>
            </a:r>
          </a:p>
          <a:p>
            <a:pPr marL="0" lvl="0" indent="0" eaLnBrk="1" hangingPunct="1">
              <a:spcBef>
                <a:spcPct val="50000"/>
              </a:spcBef>
              <a:buClrTx/>
              <a:buSzTx/>
              <a:buFontTx/>
              <a:buNone/>
            </a:pPr>
            <a:r>
              <a:rPr lang="en-US" altLang="zh-CN" sz="2000" dirty="0"/>
              <a:t>{</a:t>
            </a:r>
          </a:p>
          <a:p>
            <a:pPr marL="0" lvl="0" indent="0" eaLnBrk="1" hangingPunct="1">
              <a:spcBef>
                <a:spcPct val="50000"/>
              </a:spcBef>
              <a:buClrTx/>
              <a:buSzTx/>
              <a:buFontTx/>
              <a:buNone/>
            </a:pPr>
            <a:r>
              <a:rPr lang="en-US" altLang="zh-CN" sz="2000" dirty="0"/>
              <a:t>      if(p&lt;r)</a:t>
            </a:r>
          </a:p>
          <a:p>
            <a:pPr marL="0" lvl="0" indent="0" eaLnBrk="1" hangingPunct="1">
              <a:spcBef>
                <a:spcPct val="50000"/>
              </a:spcBef>
              <a:buClrTx/>
              <a:buSzTx/>
              <a:buFontTx/>
              <a:buNone/>
            </a:pPr>
            <a:r>
              <a:rPr lang="en-US" altLang="zh-CN" sz="2000" dirty="0"/>
              <a:t>      {</a:t>
            </a:r>
          </a:p>
          <a:p>
            <a:pPr marL="0" lvl="0" indent="0" eaLnBrk="1" hangingPunct="1">
              <a:spcBef>
                <a:spcPct val="50000"/>
              </a:spcBef>
              <a:buClrTx/>
              <a:buSzTx/>
              <a:buFontTx/>
              <a:buNone/>
            </a:pPr>
            <a:r>
              <a:rPr lang="en-US" altLang="zh-CN" sz="2000" dirty="0"/>
              <a:t>	</a:t>
            </a:r>
            <a:r>
              <a:rPr lang="en-US" altLang="zh-CN" sz="2000" dirty="0">
                <a:solidFill>
                  <a:srgbClr val="FF0000"/>
                </a:solidFill>
              </a:rPr>
              <a:t>int q = partition(p,r);</a:t>
            </a:r>
          </a:p>
          <a:p>
            <a:pPr marL="0" lvl="0" indent="0" eaLnBrk="1" hangingPunct="1">
              <a:spcBef>
                <a:spcPct val="50000"/>
              </a:spcBef>
              <a:buClrTx/>
              <a:buSzTx/>
              <a:buFontTx/>
              <a:buNone/>
            </a:pPr>
            <a:r>
              <a:rPr lang="en-US" altLang="zh-CN" sz="2000" dirty="0"/>
              <a:t>	qSort(p,q-1);	//</a:t>
            </a:r>
            <a:r>
              <a:rPr lang="zh-CN" altLang="en-US" sz="2000" dirty="0"/>
              <a:t>对左半段进行排序</a:t>
            </a:r>
          </a:p>
          <a:p>
            <a:pPr marL="0" lvl="0" indent="0" eaLnBrk="1" hangingPunct="1">
              <a:spcBef>
                <a:spcPct val="50000"/>
              </a:spcBef>
              <a:buClrTx/>
              <a:buSzTx/>
              <a:buFontTx/>
              <a:buNone/>
            </a:pPr>
            <a:r>
              <a:rPr lang="en-US" altLang="zh-CN" sz="2000" dirty="0"/>
              <a:t>	qSort(q+1,r);	//</a:t>
            </a:r>
            <a:r>
              <a:rPr lang="zh-CN" altLang="en-US" sz="2000" dirty="0"/>
              <a:t>对右半段进行排序</a:t>
            </a:r>
            <a:endParaRPr lang="en-US" altLang="zh-CN" sz="2000" dirty="0"/>
          </a:p>
          <a:p>
            <a:pPr marL="0" lvl="0" indent="0" eaLnBrk="1" hangingPunct="1">
              <a:spcBef>
                <a:spcPct val="50000"/>
              </a:spcBef>
              <a:buClrTx/>
              <a:buSzTx/>
              <a:buFontTx/>
              <a:buNone/>
            </a:pPr>
            <a:r>
              <a:rPr lang="en-US" altLang="zh-CN" sz="2000" dirty="0"/>
              <a:t>       }</a:t>
            </a:r>
          </a:p>
          <a:p>
            <a:pPr marL="0" lvl="0" indent="0" eaLnBrk="1" hangingPunct="1">
              <a:spcBef>
                <a:spcPct val="50000"/>
              </a:spcBef>
              <a:buClrTx/>
              <a:buSzTx/>
              <a:buFontTx/>
              <a:buNone/>
            </a:pPr>
            <a:r>
              <a:rPr lang="en-US" altLang="zh-CN" sz="2000" dirty="0"/>
              <a:t>}</a:t>
            </a:r>
          </a:p>
        </p:txBody>
      </p:sp>
      <p:grpSp>
        <p:nvGrpSpPr>
          <p:cNvPr id="2" name="Group 5"/>
          <p:cNvGrpSpPr/>
          <p:nvPr/>
        </p:nvGrpSpPr>
        <p:grpSpPr>
          <a:xfrm>
            <a:off x="827088" y="2997200"/>
            <a:ext cx="1873250" cy="936625"/>
            <a:chOff x="521" y="1888"/>
            <a:chExt cx="1180" cy="590"/>
          </a:xfrm>
        </p:grpSpPr>
        <p:sp>
          <p:nvSpPr>
            <p:cNvPr id="72710" name="AutoShape 6"/>
            <p:cNvSpPr/>
            <p:nvPr/>
          </p:nvSpPr>
          <p:spPr>
            <a:xfrm>
              <a:off x="521" y="1888"/>
              <a:ext cx="1134" cy="590"/>
            </a:xfrm>
            <a:prstGeom prst="cloudCallout">
              <a:avLst>
                <a:gd name="adj1" fmla="val -45769"/>
                <a:gd name="adj2" fmla="val 60676"/>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sp>
          <p:nvSpPr>
            <p:cNvPr id="72711" name="Text Box 7"/>
            <p:cNvSpPr txBox="1"/>
            <p:nvPr/>
          </p:nvSpPr>
          <p:spPr>
            <a:xfrm>
              <a:off x="657" y="2069"/>
              <a:ext cx="104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如何确定</a:t>
              </a:r>
              <a:r>
                <a:rPr lang="en-US" altLang="zh-CN" sz="1800" b="1" dirty="0">
                  <a:solidFill>
                    <a:srgbClr val="FF0000"/>
                  </a:solidFill>
                </a:rPr>
                <a:t>q</a:t>
              </a:r>
              <a:r>
                <a:rPr lang="zh-CN" altLang="en-US" sz="1800" b="1" dirty="0">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ln/>
        </p:spPr>
        <p:txBody>
          <a:bodyPr vert="horz" wrap="square" lIns="91440" tIns="45720" rIns="91440" bIns="45720" anchor="b" anchorCtr="0"/>
          <a:lstStyle/>
          <a:p>
            <a:pPr eaLnBrk="1" hangingPunct="1"/>
            <a:r>
              <a:rPr lang="zh-CN" altLang="en-US" dirty="0"/>
              <a:t>其他实例</a:t>
            </a:r>
          </a:p>
        </p:txBody>
      </p:sp>
      <p:sp>
        <p:nvSpPr>
          <p:cNvPr id="9219" name="Rectangle 3"/>
          <p:cNvSpPr>
            <a:spLocks noGrp="1"/>
          </p:cNvSpPr>
          <p:nvPr>
            <p:ph idx="1"/>
          </p:nvPr>
        </p:nvSpPr>
        <p:spPr>
          <a:xfrm>
            <a:off x="611188" y="1916113"/>
            <a:ext cx="8075612" cy="4214812"/>
          </a:xfrm>
          <a:ln/>
        </p:spPr>
        <p:txBody>
          <a:bodyPr vert="horz" wrap="square" lIns="91440" tIns="45720" rIns="91440" bIns="45720" anchor="t" anchorCtr="0"/>
          <a:lstStyle/>
          <a:p>
            <a:pPr eaLnBrk="1" hangingPunct="1"/>
            <a:r>
              <a:rPr lang="zh-CN" altLang="en-US" b="1" dirty="0">
                <a:solidFill>
                  <a:srgbClr val="003399"/>
                </a:solidFill>
              </a:rPr>
              <a:t>阶乘函数</a:t>
            </a:r>
          </a:p>
          <a:p>
            <a:pPr eaLnBrk="1" hangingPunct="1"/>
            <a:r>
              <a:rPr lang="en-US" altLang="zh-CN" b="1" dirty="0">
                <a:solidFill>
                  <a:srgbClr val="003399"/>
                </a:solidFill>
              </a:rPr>
              <a:t>Fibonacci</a:t>
            </a:r>
            <a:r>
              <a:rPr lang="zh-CN" altLang="en-US" b="1" dirty="0">
                <a:solidFill>
                  <a:srgbClr val="003399"/>
                </a:solidFill>
              </a:rPr>
              <a:t>数列</a:t>
            </a:r>
          </a:p>
          <a:p>
            <a:pPr eaLnBrk="1" hangingPunct="1"/>
            <a:r>
              <a:rPr lang="en-US" altLang="zh-CN" b="1" dirty="0">
                <a:solidFill>
                  <a:srgbClr val="003399"/>
                </a:solidFill>
              </a:rPr>
              <a:t>Hanoi</a:t>
            </a:r>
            <a:r>
              <a:rPr lang="zh-CN" altLang="en-US" b="1" dirty="0">
                <a:solidFill>
                  <a:srgbClr val="003399"/>
                </a:solidFill>
              </a:rPr>
              <a:t>塔问题</a:t>
            </a:r>
          </a:p>
          <a:p>
            <a:pPr eaLnBrk="1" hangingPunct="1">
              <a:buNone/>
            </a:pPr>
            <a:endParaRPr lang="en-US" altLang="zh-CN" dirty="0">
              <a:latin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3"/>
          <p:cNvSpPr txBox="1"/>
          <p:nvPr/>
        </p:nvSpPr>
        <p:spPr>
          <a:xfrm>
            <a:off x="684213" y="549275"/>
            <a:ext cx="7416800" cy="50498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en-US" altLang="zh-CN" sz="1600" b="1" dirty="0"/>
              <a:t>Private static int partition(int p,int r)</a:t>
            </a:r>
          </a:p>
          <a:p>
            <a:pPr marL="0" lvl="0" indent="0" eaLnBrk="1" hangingPunct="1">
              <a:lnSpc>
                <a:spcPct val="80000"/>
              </a:lnSpc>
              <a:spcBef>
                <a:spcPct val="50000"/>
              </a:spcBef>
              <a:buClrTx/>
              <a:buSzTx/>
              <a:buFontTx/>
              <a:buNone/>
            </a:pPr>
            <a:r>
              <a:rPr lang="en-US" altLang="zh-CN" sz="1600" b="1" dirty="0"/>
              <a:t>{</a:t>
            </a:r>
          </a:p>
          <a:p>
            <a:pPr marL="0" lvl="0" indent="0" eaLnBrk="1" hangingPunct="1">
              <a:lnSpc>
                <a:spcPct val="80000"/>
              </a:lnSpc>
              <a:spcBef>
                <a:spcPct val="50000"/>
              </a:spcBef>
              <a:buClrTx/>
              <a:buSzTx/>
              <a:buFontTx/>
              <a:buNone/>
            </a:pPr>
            <a:r>
              <a:rPr lang="en-US" altLang="zh-CN" sz="1600" b="1" dirty="0"/>
              <a:t>     int i=p;j=r+1;</a:t>
            </a:r>
          </a:p>
          <a:p>
            <a:pPr marL="0" lvl="0" indent="0" eaLnBrk="1" hangingPunct="1">
              <a:lnSpc>
                <a:spcPct val="80000"/>
              </a:lnSpc>
              <a:spcBef>
                <a:spcPct val="50000"/>
              </a:spcBef>
              <a:buClrTx/>
              <a:buSzTx/>
              <a:buFontTx/>
              <a:buNone/>
            </a:pPr>
            <a:r>
              <a:rPr lang="en-US" altLang="zh-CN" sz="1600" b="1" dirty="0"/>
              <a:t>     x=a[p];</a:t>
            </a:r>
          </a:p>
          <a:p>
            <a:pPr marL="0" lvl="0" indent="0" eaLnBrk="1" hangingPunct="1">
              <a:lnSpc>
                <a:spcPct val="80000"/>
              </a:lnSpc>
              <a:spcBef>
                <a:spcPct val="50000"/>
              </a:spcBef>
              <a:buClrTx/>
              <a:buSzTx/>
              <a:buFontTx/>
              <a:buNone/>
            </a:pPr>
            <a:r>
              <a:rPr lang="en-US" altLang="zh-CN" sz="1600" b="1" dirty="0"/>
              <a:t>     </a:t>
            </a:r>
            <a:r>
              <a:rPr lang="en-US" altLang="zh-CN" sz="1600" b="1" dirty="0">
                <a:solidFill>
                  <a:srgbClr val="FF0000"/>
                </a:solidFill>
              </a:rPr>
              <a:t>//</a:t>
            </a:r>
            <a:r>
              <a:rPr lang="zh-CN" altLang="en-US" sz="1600" b="1" dirty="0">
                <a:solidFill>
                  <a:srgbClr val="FF0000"/>
                </a:solidFill>
              </a:rPr>
              <a:t>将</a:t>
            </a:r>
            <a:r>
              <a:rPr lang="en-US" altLang="zh-CN" sz="1600" b="1" dirty="0">
                <a:solidFill>
                  <a:srgbClr val="FF0000"/>
                </a:solidFill>
              </a:rPr>
              <a:t>&lt;x</a:t>
            </a:r>
            <a:r>
              <a:rPr lang="zh-CN" altLang="en-US" sz="1600" b="1" dirty="0">
                <a:solidFill>
                  <a:srgbClr val="FF0000"/>
                </a:solidFill>
              </a:rPr>
              <a:t>的元素交换到左边区域，将</a:t>
            </a:r>
            <a:r>
              <a:rPr lang="en-US" altLang="zh-CN" sz="1600" b="1" dirty="0">
                <a:solidFill>
                  <a:srgbClr val="FF0000"/>
                </a:solidFill>
              </a:rPr>
              <a:t>&gt;x</a:t>
            </a:r>
            <a:r>
              <a:rPr lang="zh-CN" altLang="en-US" sz="1600" b="1" dirty="0">
                <a:solidFill>
                  <a:srgbClr val="FF0000"/>
                </a:solidFill>
              </a:rPr>
              <a:t>的元素交换到右边区域</a:t>
            </a:r>
          </a:p>
          <a:p>
            <a:pPr marL="0" lvl="0" indent="0" eaLnBrk="1" hangingPunct="1">
              <a:lnSpc>
                <a:spcPct val="80000"/>
              </a:lnSpc>
              <a:spcBef>
                <a:spcPct val="50000"/>
              </a:spcBef>
              <a:buClrTx/>
              <a:buSzTx/>
              <a:buFontTx/>
              <a:buNone/>
            </a:pPr>
            <a:r>
              <a:rPr lang="en-US" altLang="zh-CN" sz="1600" b="1" dirty="0"/>
              <a:t>     while(true)</a:t>
            </a:r>
          </a:p>
          <a:p>
            <a:pPr marL="0" lvl="0" indent="0" eaLnBrk="1" hangingPunct="1">
              <a:lnSpc>
                <a:spcPct val="80000"/>
              </a:lnSpc>
              <a:spcBef>
                <a:spcPct val="50000"/>
              </a:spcBef>
              <a:buClrTx/>
              <a:buSzTx/>
              <a:buFontTx/>
              <a:buNone/>
            </a:pPr>
            <a:r>
              <a:rPr lang="en-US" altLang="zh-CN" sz="1600" b="1" dirty="0"/>
              <a:t>     {</a:t>
            </a:r>
          </a:p>
          <a:p>
            <a:pPr marL="0" lvl="0" indent="0" eaLnBrk="1" hangingPunct="1">
              <a:lnSpc>
                <a:spcPct val="80000"/>
              </a:lnSpc>
              <a:spcBef>
                <a:spcPct val="50000"/>
              </a:spcBef>
              <a:buClrTx/>
              <a:buSzTx/>
              <a:buFontTx/>
              <a:buNone/>
            </a:pPr>
            <a:r>
              <a:rPr lang="en-US" altLang="zh-CN" sz="1600" b="1" dirty="0"/>
              <a:t>	while(a[++i].compareTo(x)&lt;0);	//++i</a:t>
            </a:r>
            <a:r>
              <a:rPr lang="zh-CN" altLang="en-US" sz="1600" b="1" dirty="0"/>
              <a:t>，直到找到</a:t>
            </a:r>
            <a:r>
              <a:rPr lang="en-US" altLang="zh-CN" sz="1600" b="1" dirty="0"/>
              <a:t>&gt;x</a:t>
            </a:r>
            <a:r>
              <a:rPr lang="zh-CN" altLang="en-US" sz="1600" b="1" dirty="0"/>
              <a:t>的</a:t>
            </a:r>
            <a:r>
              <a:rPr lang="en-US" altLang="zh-CN" sz="1600" b="1" dirty="0"/>
              <a:t>a[i]</a:t>
            </a:r>
          </a:p>
          <a:p>
            <a:pPr marL="0" lvl="0" indent="0" eaLnBrk="1" hangingPunct="1">
              <a:lnSpc>
                <a:spcPct val="80000"/>
              </a:lnSpc>
              <a:spcBef>
                <a:spcPct val="50000"/>
              </a:spcBef>
              <a:buClrTx/>
              <a:buSzTx/>
              <a:buFontTx/>
              <a:buNone/>
            </a:pPr>
            <a:r>
              <a:rPr lang="en-US" altLang="zh-CN" sz="1600" b="1" dirty="0"/>
              <a:t>	while(a[--j].compareTo(x)&gt;0);	// --i</a:t>
            </a:r>
            <a:r>
              <a:rPr lang="zh-CN" altLang="en-US" sz="1600" b="1" dirty="0"/>
              <a:t>，直到找到</a:t>
            </a:r>
            <a:r>
              <a:rPr lang="en-US" altLang="zh-CN" sz="1600" b="1" dirty="0"/>
              <a:t>&lt;x</a:t>
            </a:r>
            <a:r>
              <a:rPr lang="zh-CN" altLang="en-US" sz="1600" b="1" dirty="0"/>
              <a:t>的</a:t>
            </a:r>
            <a:r>
              <a:rPr lang="en-US" altLang="zh-CN" sz="1600" b="1" dirty="0"/>
              <a:t>a[j]</a:t>
            </a:r>
          </a:p>
          <a:p>
            <a:pPr marL="0" lvl="0" indent="0" eaLnBrk="1" hangingPunct="1">
              <a:lnSpc>
                <a:spcPct val="80000"/>
              </a:lnSpc>
              <a:spcBef>
                <a:spcPct val="50000"/>
              </a:spcBef>
              <a:buClrTx/>
              <a:buSzTx/>
              <a:buFontTx/>
              <a:buNone/>
            </a:pPr>
            <a:r>
              <a:rPr lang="en-US" altLang="zh-CN" sz="1600" b="1" dirty="0"/>
              <a:t>	if(i&gt;=j)	break;</a:t>
            </a:r>
          </a:p>
          <a:p>
            <a:pPr marL="0" lvl="0" indent="0" eaLnBrk="1" hangingPunct="1">
              <a:lnSpc>
                <a:spcPct val="80000"/>
              </a:lnSpc>
              <a:spcBef>
                <a:spcPct val="50000"/>
              </a:spcBef>
              <a:buClrTx/>
              <a:buSzTx/>
              <a:buFontTx/>
              <a:buNone/>
            </a:pPr>
            <a:r>
              <a:rPr lang="en-US" altLang="zh-CN" sz="1600" b="1" dirty="0"/>
              <a:t>	MyMath.swap(a,i,j);		//</a:t>
            </a:r>
            <a:r>
              <a:rPr lang="zh-CN" altLang="en-US" sz="1600" b="1" dirty="0"/>
              <a:t>交换</a:t>
            </a:r>
            <a:r>
              <a:rPr lang="en-US" altLang="zh-CN" sz="1600" b="1" dirty="0"/>
              <a:t>a[i]</a:t>
            </a:r>
            <a:r>
              <a:rPr lang="zh-CN" altLang="en-US" sz="1600" b="1" dirty="0"/>
              <a:t>、</a:t>
            </a:r>
            <a:r>
              <a:rPr lang="en-US" altLang="zh-CN" sz="1600" b="1" dirty="0"/>
              <a:t>a[j]</a:t>
            </a:r>
            <a:r>
              <a:rPr lang="zh-CN" altLang="en-US" sz="1600" b="1" dirty="0"/>
              <a:t>的位置</a:t>
            </a:r>
          </a:p>
          <a:p>
            <a:pPr marL="0" lvl="0" indent="0" eaLnBrk="1" hangingPunct="1">
              <a:lnSpc>
                <a:spcPct val="80000"/>
              </a:lnSpc>
              <a:spcBef>
                <a:spcPct val="50000"/>
              </a:spcBef>
              <a:buClrTx/>
              <a:buSzTx/>
              <a:buFontTx/>
              <a:buNone/>
            </a:pPr>
            <a:r>
              <a:rPr lang="en-US" altLang="zh-CN" sz="1600" b="1" dirty="0"/>
              <a:t>      }</a:t>
            </a:r>
          </a:p>
          <a:p>
            <a:pPr marL="0" lvl="0" indent="0" eaLnBrk="1" hangingPunct="1">
              <a:lnSpc>
                <a:spcPct val="80000"/>
              </a:lnSpc>
              <a:spcBef>
                <a:spcPct val="50000"/>
              </a:spcBef>
              <a:buClrTx/>
              <a:buSzTx/>
              <a:buFontTx/>
              <a:buNone/>
            </a:pPr>
            <a:r>
              <a:rPr lang="en-US" altLang="zh-CN" sz="1600" b="1" dirty="0"/>
              <a:t>      a[p]=a[j];</a:t>
            </a:r>
          </a:p>
          <a:p>
            <a:pPr marL="0" lvl="0" indent="0" eaLnBrk="1" hangingPunct="1">
              <a:lnSpc>
                <a:spcPct val="80000"/>
              </a:lnSpc>
              <a:spcBef>
                <a:spcPct val="50000"/>
              </a:spcBef>
              <a:buClrTx/>
              <a:buSzTx/>
              <a:buFontTx/>
              <a:buNone/>
            </a:pPr>
            <a:r>
              <a:rPr lang="en-US" altLang="zh-CN" sz="1600" b="1" dirty="0"/>
              <a:t>      a[j]=x;</a:t>
            </a:r>
          </a:p>
          <a:p>
            <a:pPr marL="0" lvl="0" indent="0" eaLnBrk="1" hangingPunct="1">
              <a:lnSpc>
                <a:spcPct val="80000"/>
              </a:lnSpc>
              <a:spcBef>
                <a:spcPct val="50000"/>
              </a:spcBef>
              <a:buClrTx/>
              <a:buSzTx/>
              <a:buFontTx/>
              <a:buNone/>
            </a:pPr>
            <a:r>
              <a:rPr lang="en-US" altLang="zh-CN" sz="1600" b="1" dirty="0"/>
              <a:t>      return j;				</a:t>
            </a:r>
          </a:p>
          <a:p>
            <a:pPr marL="0" lvl="0" indent="0" eaLnBrk="1" hangingPunct="1">
              <a:lnSpc>
                <a:spcPct val="80000"/>
              </a:lnSpc>
              <a:spcBef>
                <a:spcPct val="50000"/>
              </a:spcBef>
              <a:buClrTx/>
              <a:buSzTx/>
              <a:buFontTx/>
              <a:buNone/>
            </a:pPr>
            <a:r>
              <a:rPr lang="en-US" altLang="zh-CN" sz="1600" b="1" dirty="0"/>
              <a:t>}   </a:t>
            </a:r>
          </a:p>
        </p:txBody>
      </p:sp>
      <p:grpSp>
        <p:nvGrpSpPr>
          <p:cNvPr id="2" name="Group 6"/>
          <p:cNvGrpSpPr/>
          <p:nvPr/>
        </p:nvGrpSpPr>
        <p:grpSpPr>
          <a:xfrm>
            <a:off x="2700338" y="5157788"/>
            <a:ext cx="2232025" cy="792162"/>
            <a:chOff x="1701" y="3249"/>
            <a:chExt cx="1406" cy="499"/>
          </a:xfrm>
        </p:grpSpPr>
        <p:sp>
          <p:nvSpPr>
            <p:cNvPr id="73732" name="AutoShape 4"/>
            <p:cNvSpPr/>
            <p:nvPr/>
          </p:nvSpPr>
          <p:spPr>
            <a:xfrm rot="10800000">
              <a:off x="1701" y="3249"/>
              <a:ext cx="1406" cy="499"/>
            </a:xfrm>
            <a:prstGeom prst="wedgeEllipseCallout">
              <a:avLst>
                <a:gd name="adj1" fmla="val 79940"/>
                <a:gd name="adj2" fmla="val 44986"/>
              </a:avLst>
            </a:prstGeom>
            <a:solidFill>
              <a:schemeClr val="bg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73733" name="Text Box 5"/>
            <p:cNvSpPr txBox="1"/>
            <p:nvPr/>
          </p:nvSpPr>
          <p:spPr>
            <a:xfrm>
              <a:off x="1882" y="3294"/>
              <a:ext cx="1225"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solidFill>
                    <a:srgbClr val="FF0000"/>
                  </a:solidFill>
                </a:rPr>
                <a:t>j</a:t>
              </a:r>
              <a:r>
                <a:rPr lang="zh-CN" altLang="en-US" sz="1800" dirty="0">
                  <a:solidFill>
                    <a:srgbClr val="FF0000"/>
                  </a:solidFill>
                </a:rPr>
                <a:t>就是我们所需要确定的</a:t>
              </a:r>
              <a:r>
                <a:rPr lang="en-US" altLang="zh-CN" sz="1800" dirty="0">
                  <a:solidFill>
                    <a:srgbClr val="FF0000"/>
                  </a:solidFill>
                </a:rPr>
                <a:t>q</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ln/>
        </p:spPr>
        <p:txBody>
          <a:bodyPr vert="horz" wrap="square" lIns="91440" tIns="45720" rIns="91440" bIns="45720" anchor="b" anchorCtr="0"/>
          <a:lstStyle/>
          <a:p>
            <a:pPr eaLnBrk="1" hangingPunct="1"/>
            <a:r>
              <a:rPr lang="zh-CN" altLang="en-US" dirty="0"/>
              <a:t>快速排序算法的复杂性分析</a:t>
            </a:r>
          </a:p>
        </p:txBody>
      </p:sp>
      <p:sp>
        <p:nvSpPr>
          <p:cNvPr id="7475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快速排序算法的复杂性分析</a:t>
            </a:r>
          </a:p>
          <a:p>
            <a:pPr lvl="1" eaLnBrk="1" hangingPunct="1"/>
            <a:r>
              <a:rPr lang="zh-CN" altLang="en-US" dirty="0"/>
              <a:t>运行时间与划分是否对称有关</a:t>
            </a:r>
          </a:p>
          <a:p>
            <a:pPr lvl="2" eaLnBrk="1" hangingPunct="1"/>
            <a:r>
              <a:rPr lang="zh-CN" altLang="en-US" b="1" dirty="0">
                <a:solidFill>
                  <a:schemeClr val="hlink"/>
                </a:solidFill>
              </a:rPr>
              <a:t>最坏情况：</a:t>
            </a:r>
            <a:r>
              <a:rPr lang="zh-CN" altLang="en-US" dirty="0"/>
              <a:t>对于一个包含</a:t>
            </a:r>
            <a:r>
              <a:rPr lang="en-US" altLang="zh-CN" dirty="0"/>
              <a:t>n</a:t>
            </a:r>
            <a:r>
              <a:rPr lang="zh-CN" altLang="en-US" dirty="0"/>
              <a:t>个元素的数组，被划分成两个区域，其中一个包含</a:t>
            </a:r>
            <a:r>
              <a:rPr lang="en-US" altLang="zh-CN" dirty="0"/>
              <a:t>n-1</a:t>
            </a:r>
            <a:r>
              <a:rPr lang="zh-CN" altLang="en-US" dirty="0"/>
              <a:t>个元素，而另一个中只有一个元素。</a:t>
            </a:r>
          </a:p>
          <a:p>
            <a:pPr lvl="2" eaLnBrk="1" hangingPunct="1"/>
            <a:r>
              <a:rPr lang="zh-CN" altLang="en-US" b="1" dirty="0">
                <a:solidFill>
                  <a:schemeClr val="hlink"/>
                </a:solidFill>
              </a:rPr>
              <a:t>最好情况：</a:t>
            </a:r>
            <a:r>
              <a:rPr lang="zh-CN" altLang="en-US" dirty="0"/>
              <a:t>每次划分都产生两个大小为</a:t>
            </a:r>
            <a:r>
              <a:rPr lang="en-US" altLang="zh-CN" dirty="0"/>
              <a:t>n/2</a:t>
            </a:r>
            <a:r>
              <a:rPr lang="zh-CN" altLang="en-US" dirty="0"/>
              <a:t>的区域。</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4"/>
          <p:cNvGraphicFramePr>
            <a:graphicFrameLocks noChangeAspect="1"/>
          </p:cNvGraphicFramePr>
          <p:nvPr/>
        </p:nvGraphicFramePr>
        <p:xfrm>
          <a:off x="1403350" y="620713"/>
          <a:ext cx="4537075" cy="4479925"/>
        </p:xfrm>
        <a:graphic>
          <a:graphicData uri="http://schemas.openxmlformats.org/presentationml/2006/ole">
            <mc:AlternateContent xmlns:mc="http://schemas.openxmlformats.org/markup-compatibility/2006">
              <mc:Choice xmlns:v="urn:schemas-microsoft-com:vml" Requires="v">
                <p:oleObj r:id="rId2" imgW="1930400" imgH="1905000" progId="Equation.3">
                  <p:embed/>
                </p:oleObj>
              </mc:Choice>
              <mc:Fallback>
                <p:oleObj r:id="rId2" imgW="1930400" imgH="1905000" progId="Equation.3">
                  <p:embed/>
                  <p:pic>
                    <p:nvPicPr>
                      <p:cNvPr id="0" name="图片 3096"/>
                      <p:cNvPicPr/>
                      <p:nvPr/>
                    </p:nvPicPr>
                    <p:blipFill>
                      <a:blip r:embed="rId3"/>
                      <a:stretch>
                        <a:fillRect/>
                      </a:stretch>
                    </p:blipFill>
                    <p:spPr>
                      <a:xfrm>
                        <a:off x="1403350" y="620713"/>
                        <a:ext cx="4537075" cy="4479925"/>
                      </a:xfrm>
                      <a:prstGeom prst="rect">
                        <a:avLst/>
                      </a:prstGeom>
                      <a:noFill/>
                      <a:ln w="38100">
                        <a:noFill/>
                        <a:miter/>
                      </a:ln>
                    </p:spPr>
                  </p:pic>
                </p:oleObj>
              </mc:Fallback>
            </mc:AlternateContent>
          </a:graphicData>
        </a:graphic>
      </p:graphicFrame>
      <p:sp>
        <p:nvSpPr>
          <p:cNvPr id="75779" name="Text Box 5"/>
          <p:cNvSpPr txBox="1"/>
          <p:nvPr/>
        </p:nvSpPr>
        <p:spPr>
          <a:xfrm>
            <a:off x="1042988" y="5157788"/>
            <a:ext cx="6842125" cy="14208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Char char="•"/>
            </a:pPr>
            <a:r>
              <a:rPr lang="zh-CN" altLang="en-US" sz="1800" dirty="0"/>
              <a:t> </a:t>
            </a:r>
            <a:r>
              <a:rPr lang="zh-CN" altLang="en-US" sz="1800" b="1" dirty="0">
                <a:solidFill>
                  <a:srgbClr val="003399"/>
                </a:solidFill>
              </a:rPr>
              <a:t>快速排序算法在平均情况下的时间复杂性是</a:t>
            </a:r>
            <a:r>
              <a:rPr lang="en-US" altLang="zh-CN" sz="1800" b="1" dirty="0">
                <a:solidFill>
                  <a:srgbClr val="003399"/>
                </a:solidFill>
              </a:rPr>
              <a:t>O(nlogn)</a:t>
            </a:r>
            <a:endParaRPr lang="zh-CN" altLang="en-US" sz="1800" b="1" dirty="0">
              <a:solidFill>
                <a:srgbClr val="003399"/>
              </a:solidFill>
            </a:endParaRPr>
          </a:p>
          <a:p>
            <a:pPr marL="0" lvl="0" indent="0" eaLnBrk="1" hangingPunct="1">
              <a:spcBef>
                <a:spcPct val="50000"/>
              </a:spcBef>
              <a:buClrTx/>
              <a:buSzTx/>
              <a:buFontTx/>
              <a:buChar char="•"/>
            </a:pPr>
            <a:r>
              <a:rPr lang="zh-CN" altLang="en-US" sz="1800" b="1" dirty="0">
                <a:solidFill>
                  <a:srgbClr val="003399"/>
                </a:solidFill>
              </a:rPr>
              <a:t> 通常基于比较的排序算法的算法复杂度是</a:t>
            </a:r>
            <a:r>
              <a:rPr lang="en-US" altLang="zh-CN" sz="1800" b="1" dirty="0">
                <a:solidFill>
                  <a:srgbClr val="003399"/>
                </a:solidFill>
              </a:rPr>
              <a:t>O(n</a:t>
            </a:r>
            <a:r>
              <a:rPr lang="en-US" altLang="zh-CN" sz="1800" b="1" baseline="30000" dirty="0">
                <a:solidFill>
                  <a:srgbClr val="003399"/>
                </a:solidFill>
              </a:rPr>
              <a:t>2</a:t>
            </a:r>
            <a:r>
              <a:rPr lang="en-US" altLang="zh-CN" sz="1800" b="1" dirty="0">
                <a:solidFill>
                  <a:srgbClr val="003399"/>
                </a:solidFill>
              </a:rPr>
              <a:t>)</a:t>
            </a:r>
            <a:endParaRPr lang="zh-CN" altLang="en-US" sz="1800" b="1" dirty="0">
              <a:solidFill>
                <a:srgbClr val="003399"/>
              </a:solidFill>
            </a:endParaRPr>
          </a:p>
          <a:p>
            <a:pPr marL="0" lvl="0" indent="0">
              <a:spcBef>
                <a:spcPct val="15000"/>
              </a:spcBef>
              <a:buNone/>
            </a:pPr>
            <a:r>
              <a:rPr lang="en-US" altLang="zh-CN" sz="1800" b="1" dirty="0">
                <a:solidFill>
                  <a:srgbClr val="003399"/>
                </a:solidFill>
              </a:rPr>
              <a:t>——</a:t>
            </a:r>
            <a:r>
              <a:rPr lang="zh-CN" altLang="en-US" sz="1800" b="1" dirty="0">
                <a:solidFill>
                  <a:srgbClr val="FF0000"/>
                </a:solidFill>
              </a:rPr>
              <a:t>快速排序算法因此得名，对规模大的问题较有效</a:t>
            </a:r>
          </a:p>
          <a:p>
            <a:pPr marL="0" lvl="0" indent="0">
              <a:spcBef>
                <a:spcPct val="15000"/>
              </a:spcBef>
              <a:buNone/>
            </a:pPr>
            <a:r>
              <a:rPr lang="zh-CN" altLang="en-US" sz="1800" b="1" dirty="0">
                <a:solidFill>
                  <a:srgbClr val="FF0000"/>
                </a:solidFill>
              </a:rPr>
              <a:t>算法设计者因为这个代表性贡献而获得</a:t>
            </a:r>
            <a:r>
              <a:rPr lang="en-US" altLang="zh-CN" sz="1800" b="1" dirty="0">
                <a:solidFill>
                  <a:srgbClr val="FF0000"/>
                </a:solidFill>
              </a:rPr>
              <a:t>1980</a:t>
            </a:r>
            <a:r>
              <a:rPr lang="zh-CN" altLang="en-US" sz="1800" b="1" dirty="0">
                <a:solidFill>
                  <a:srgbClr val="FF0000"/>
                </a:solidFill>
              </a:rPr>
              <a:t>年的</a:t>
            </a:r>
            <a:r>
              <a:rPr lang="en-US" altLang="zh-CN" sz="1800" b="1" dirty="0">
                <a:solidFill>
                  <a:srgbClr val="FF0000"/>
                </a:solidFill>
              </a:rPr>
              <a:t>Turing</a:t>
            </a:r>
            <a:r>
              <a:rPr lang="zh-CN" altLang="en-US" sz="1800" b="1" dirty="0">
                <a:solidFill>
                  <a:srgbClr val="FF0000"/>
                </a:solidFill>
              </a:rPr>
              <a:t>奖</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p:nvPr/>
        </p:nvSpPr>
        <p:spPr>
          <a:xfrm>
            <a:off x="827088" y="3857625"/>
            <a:ext cx="8316912" cy="20145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template&lt;class Type&gt;</a:t>
            </a:r>
          </a:p>
          <a:p>
            <a:pPr marL="0" lvl="0" indent="0" eaLnBrk="1" hangingPunct="1">
              <a:spcBef>
                <a:spcPct val="0"/>
              </a:spcBef>
              <a:buClrTx/>
              <a:buSzTx/>
              <a:buFontTx/>
              <a:buNone/>
            </a:pPr>
            <a:r>
              <a:rPr lang="en-US" altLang="zh-CN" sz="1800" dirty="0"/>
              <a:t>int </a:t>
            </a:r>
            <a:r>
              <a:rPr lang="en-US" altLang="zh-CN" sz="1800" b="1" dirty="0"/>
              <a:t>RandomizedPartition</a:t>
            </a:r>
            <a:r>
              <a:rPr lang="en-US" altLang="zh-CN" sz="1800" dirty="0"/>
              <a:t> (Type a[], int p, int r)</a:t>
            </a:r>
          </a:p>
          <a:p>
            <a:pPr marL="0" lvl="0" indent="0" eaLnBrk="1" hangingPunct="1">
              <a:spcBef>
                <a:spcPct val="0"/>
              </a:spcBef>
              <a:buClrTx/>
              <a:buSzTx/>
              <a:buFontTx/>
              <a:buNone/>
            </a:pPr>
            <a:r>
              <a:rPr lang="en-US" altLang="zh-CN" sz="1800" dirty="0"/>
              <a:t>{</a:t>
            </a:r>
          </a:p>
          <a:p>
            <a:pPr marL="0" lvl="0" indent="0" eaLnBrk="1" hangingPunct="1">
              <a:spcBef>
                <a:spcPct val="0"/>
              </a:spcBef>
              <a:buClrTx/>
              <a:buSzTx/>
              <a:buFontTx/>
              <a:buNone/>
            </a:pPr>
            <a:r>
              <a:rPr lang="en-US" altLang="zh-CN" sz="1800" dirty="0"/>
              <a:t>        int i = Random(p,r);</a:t>
            </a:r>
          </a:p>
          <a:p>
            <a:pPr marL="0" lvl="0" indent="0" eaLnBrk="1" hangingPunct="1">
              <a:spcBef>
                <a:spcPct val="0"/>
              </a:spcBef>
              <a:buClrTx/>
              <a:buSzTx/>
              <a:buFontTx/>
              <a:buNone/>
            </a:pPr>
            <a:r>
              <a:rPr lang="en-US" altLang="zh-CN" sz="1800" dirty="0"/>
              <a:t>        Swap(a[i], a[p]);</a:t>
            </a:r>
          </a:p>
          <a:p>
            <a:pPr marL="0" lvl="0" indent="0" eaLnBrk="1" hangingPunct="1">
              <a:spcBef>
                <a:spcPct val="0"/>
              </a:spcBef>
              <a:buClrTx/>
              <a:buSzTx/>
              <a:buFontTx/>
              <a:buNone/>
            </a:pPr>
            <a:r>
              <a:rPr lang="en-US" altLang="zh-CN" sz="1800" dirty="0"/>
              <a:t>        return Partition (a, p, r);</a:t>
            </a:r>
          </a:p>
          <a:p>
            <a:pPr marL="0" lvl="0" indent="0" eaLnBrk="1" hangingPunct="1">
              <a:spcBef>
                <a:spcPct val="0"/>
              </a:spcBef>
              <a:buClrTx/>
              <a:buSzTx/>
              <a:buFontTx/>
              <a:buNone/>
            </a:pPr>
            <a:r>
              <a:rPr lang="en-US" altLang="zh-CN" sz="1800" dirty="0"/>
              <a:t>}</a:t>
            </a:r>
          </a:p>
        </p:txBody>
      </p:sp>
      <p:sp>
        <p:nvSpPr>
          <p:cNvPr id="76803" name="Rectangle 7"/>
          <p:cNvSpPr/>
          <p:nvPr/>
        </p:nvSpPr>
        <p:spPr>
          <a:xfrm>
            <a:off x="0" y="1125538"/>
            <a:ext cx="8893175" cy="2654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800" dirty="0">
                <a:ea typeface="楷体_GB2312" panose="02010609030101010101" pitchFamily="1" charset="-122"/>
              </a:rPr>
              <a:t>    </a:t>
            </a:r>
            <a:r>
              <a:rPr lang="zh-CN" altLang="en-US" sz="2800" dirty="0">
                <a:ea typeface="楷体_GB2312" panose="02010609030101010101" pitchFamily="1" charset="-122"/>
              </a:rPr>
              <a:t>快速排序算法的性能取决于划分的对称性。通过修改算法</a:t>
            </a:r>
            <a:r>
              <a:rPr lang="en-US" altLang="zh-CN" sz="2800" b="1" dirty="0">
                <a:ea typeface="楷体_GB2312" panose="02010609030101010101" pitchFamily="1" charset="-122"/>
              </a:rPr>
              <a:t>partition</a:t>
            </a:r>
            <a:r>
              <a:rPr lang="zh-CN" altLang="en-US" sz="2800" dirty="0">
                <a:ea typeface="楷体_GB2312" panose="02010609030101010101" pitchFamily="1" charset="-122"/>
              </a:rPr>
              <a:t>，可以设计出采用随机选择策略的快速排序算法。在快速排序算法的每一步中，当数组还没有被划分时，可以在</a:t>
            </a:r>
            <a:r>
              <a:rPr lang="en-US" altLang="zh-CN" sz="2800" dirty="0">
                <a:ea typeface="楷体_GB2312" panose="02010609030101010101" pitchFamily="1" charset="-122"/>
              </a:rPr>
              <a:t>a[p:r]</a:t>
            </a:r>
            <a:r>
              <a:rPr lang="zh-CN" altLang="en-US" sz="2800" dirty="0">
                <a:ea typeface="楷体_GB2312" panose="02010609030101010101" pitchFamily="1" charset="-122"/>
              </a:rPr>
              <a:t>中随机选出一个元素作为划分基准，这样可以使划分基准的选择是随机的，从而可以期望划分是较对称的。</a:t>
            </a:r>
          </a:p>
        </p:txBody>
      </p:sp>
      <p:sp>
        <p:nvSpPr>
          <p:cNvPr id="91140" name="Text Box 8"/>
          <p:cNvSpPr txBox="1"/>
          <p:nvPr/>
        </p:nvSpPr>
        <p:spPr>
          <a:xfrm>
            <a:off x="539750" y="3856038"/>
            <a:ext cx="8353425" cy="1604962"/>
          </a:xfrm>
          <a:prstGeom prst="rect">
            <a:avLst/>
          </a:prstGeom>
          <a:solidFill>
            <a:schemeClr val="bg1"/>
          </a:solidFill>
          <a:ln w="50800" cap="flat" cmpd="sng">
            <a:solidFill>
              <a:schemeClr val="accent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
                <a:srgbClr val="FF9900"/>
              </a:buClr>
              <a:buSzTx/>
              <a:buFont typeface="Wingdings" panose="05000000000000000000" pitchFamily="2" charset="2"/>
              <a:buChar char="&amp;"/>
            </a:pPr>
            <a:r>
              <a:rPr lang="zh-CN" altLang="en-US" sz="3200" b="1" dirty="0">
                <a:ea typeface="楷体_GB2312" panose="02010609030101010101" pitchFamily="1" charset="-122"/>
              </a:rPr>
              <a:t>最坏时间复杂度：</a:t>
            </a:r>
            <a:r>
              <a:rPr lang="en-US" altLang="zh-CN" sz="3200" b="1" dirty="0">
                <a:ea typeface="楷体_GB2312" panose="02010609030101010101" pitchFamily="1" charset="-122"/>
              </a:rPr>
              <a:t>O(n</a:t>
            </a:r>
            <a:r>
              <a:rPr lang="en-US" altLang="zh-CN" sz="3200" b="1" baseline="30000" dirty="0">
                <a:ea typeface="楷体_GB2312" panose="02010609030101010101" pitchFamily="1" charset="-122"/>
              </a:rPr>
              <a:t>2</a:t>
            </a:r>
            <a:r>
              <a:rPr lang="en-US" altLang="zh-CN" sz="3200" b="1" dirty="0">
                <a:ea typeface="楷体_GB2312" panose="02010609030101010101" pitchFamily="1" charset="-122"/>
              </a:rPr>
              <a:t>)</a:t>
            </a:r>
          </a:p>
          <a:p>
            <a:pPr marL="0" lvl="0" indent="0" eaLnBrk="1" hangingPunct="1">
              <a:spcBef>
                <a:spcPct val="0"/>
              </a:spcBef>
              <a:buClr>
                <a:srgbClr val="FF9900"/>
              </a:buClr>
              <a:buSzTx/>
              <a:buFont typeface="Wingdings" panose="05000000000000000000" pitchFamily="2" charset="2"/>
              <a:buChar char="&amp;"/>
            </a:pPr>
            <a:r>
              <a:rPr lang="zh-CN" altLang="en-US" sz="3200" b="1" dirty="0">
                <a:ea typeface="楷体_GB2312" panose="02010609030101010101" pitchFamily="1" charset="-122"/>
              </a:rPr>
              <a:t>平均时间复杂度：</a:t>
            </a:r>
            <a:r>
              <a:rPr lang="en-US" altLang="zh-CN" sz="3200" b="1" dirty="0">
                <a:ea typeface="楷体_GB2312" panose="02010609030101010101" pitchFamily="1" charset="-122"/>
              </a:rPr>
              <a:t>O(nlogn)</a:t>
            </a:r>
          </a:p>
          <a:p>
            <a:pPr marL="0" lvl="0" indent="0" eaLnBrk="1" hangingPunct="1">
              <a:spcBef>
                <a:spcPct val="0"/>
              </a:spcBef>
              <a:buClr>
                <a:srgbClr val="FF9900"/>
              </a:buClr>
              <a:buSzTx/>
              <a:buFont typeface="Wingdings" panose="05000000000000000000" pitchFamily="2" charset="2"/>
              <a:buChar char="&amp;"/>
            </a:pPr>
            <a:r>
              <a:rPr lang="zh-CN" altLang="en-US" sz="3200" b="1" dirty="0">
                <a:ea typeface="楷体_GB2312" panose="02010609030101010101" pitchFamily="1" charset="-122"/>
              </a:rPr>
              <a:t>辅助空间：</a:t>
            </a:r>
            <a:r>
              <a:rPr lang="en-US" altLang="zh-CN" sz="3200" b="1" dirty="0">
                <a:ea typeface="楷体_GB2312" panose="02010609030101010101" pitchFamily="1" charset="-122"/>
              </a:rPr>
              <a:t>O(n)</a:t>
            </a:r>
            <a:r>
              <a:rPr lang="zh-CN" altLang="en-US" sz="3200" b="1" dirty="0">
                <a:ea typeface="楷体_GB2312" panose="02010609030101010101" pitchFamily="1" charset="-122"/>
              </a:rPr>
              <a:t>或</a:t>
            </a:r>
            <a:r>
              <a:rPr lang="en-US" altLang="zh-CN" sz="3200" b="1" dirty="0">
                <a:ea typeface="楷体_GB2312" panose="02010609030101010101" pitchFamily="1" charset="-122"/>
              </a:rPr>
              <a:t>O(logn)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blinds(horizontal)">
                                      <p:cBhvr>
                                        <p:cTn id="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ln/>
        </p:spPr>
        <p:txBody>
          <a:bodyPr vert="horz" wrap="square" lIns="91440" tIns="45720" rIns="91440" bIns="45720" anchor="b" anchorCtr="0"/>
          <a:lstStyle/>
          <a:p>
            <a:r>
              <a:rPr lang="zh-CN" altLang="en-US" dirty="0"/>
              <a:t>排序算法的比较</a:t>
            </a:r>
          </a:p>
        </p:txBody>
      </p:sp>
      <p:pic>
        <p:nvPicPr>
          <p:cNvPr id="77827" name="Picture 4"/>
          <p:cNvPicPr>
            <a:picLocks noChangeAspect="1"/>
          </p:cNvPicPr>
          <p:nvPr/>
        </p:nvPicPr>
        <p:blipFill>
          <a:blip r:embed="rId2"/>
          <a:stretch>
            <a:fillRect/>
          </a:stretch>
        </p:blipFill>
        <p:spPr>
          <a:xfrm>
            <a:off x="179388" y="2276475"/>
            <a:ext cx="8750300" cy="3111500"/>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线性时间选择</a:t>
            </a:r>
            <a:endParaRPr lang="zh-CN" altLang="en-US" sz="2600" dirty="0">
              <a:latin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ln/>
        </p:spPr>
        <p:txBody>
          <a:bodyPr vert="horz" wrap="square" lIns="91440" tIns="45720" rIns="91440" bIns="45720" anchor="b" anchorCtr="0"/>
          <a:lstStyle/>
          <a:p>
            <a:pPr eaLnBrk="1" hangingPunct="1"/>
            <a:r>
              <a:rPr lang="zh-CN" altLang="en-US" dirty="0"/>
              <a:t>线性时间选择的基本思想</a:t>
            </a:r>
          </a:p>
        </p:txBody>
      </p:sp>
      <p:sp>
        <p:nvSpPr>
          <p:cNvPr id="79875" name="Rectangle 3"/>
          <p:cNvSpPr>
            <a:spLocks noGrp="1"/>
          </p:cNvSpPr>
          <p:nvPr>
            <p:ph idx="1"/>
          </p:nvPr>
        </p:nvSpPr>
        <p:spPr>
          <a:ln/>
        </p:spPr>
        <p:txBody>
          <a:bodyPr vert="horz" wrap="square" lIns="91440" tIns="45720" rIns="91440" bIns="45720" anchor="t" anchorCtr="0"/>
          <a:lstStyle/>
          <a:p>
            <a:pPr eaLnBrk="1" hangingPunct="1">
              <a:lnSpc>
                <a:spcPct val="90000"/>
              </a:lnSpc>
            </a:pPr>
            <a:r>
              <a:rPr lang="zh-CN" altLang="en-US" b="1" dirty="0">
                <a:solidFill>
                  <a:srgbClr val="003399"/>
                </a:solidFill>
              </a:rPr>
              <a:t>元素选择问题</a:t>
            </a:r>
          </a:p>
          <a:p>
            <a:pPr lvl="1" eaLnBrk="1" hangingPunct="1">
              <a:lnSpc>
                <a:spcPct val="90000"/>
              </a:lnSpc>
            </a:pPr>
            <a:r>
              <a:rPr lang="zh-CN" altLang="en-US" b="1" dirty="0">
                <a:solidFill>
                  <a:schemeClr val="hlink"/>
                </a:solidFill>
              </a:rPr>
              <a:t>给定线性序集中的</a:t>
            </a:r>
            <a:r>
              <a:rPr lang="en-US" altLang="zh-CN" b="1" dirty="0">
                <a:solidFill>
                  <a:schemeClr val="hlink"/>
                </a:solidFill>
              </a:rPr>
              <a:t>n</a:t>
            </a:r>
            <a:r>
              <a:rPr lang="zh-CN" altLang="en-US" b="1" dirty="0">
                <a:solidFill>
                  <a:schemeClr val="hlink"/>
                </a:solidFill>
              </a:rPr>
              <a:t>个元素和一个整数</a:t>
            </a:r>
            <a:r>
              <a:rPr lang="en-US" altLang="zh-CN" b="1" dirty="0">
                <a:solidFill>
                  <a:schemeClr val="hlink"/>
                </a:solidFill>
              </a:rPr>
              <a:t>k</a:t>
            </a:r>
            <a:r>
              <a:rPr lang="zh-CN" altLang="en-US" b="1" dirty="0">
                <a:solidFill>
                  <a:schemeClr val="hlink"/>
                </a:solidFill>
              </a:rPr>
              <a:t>，</a:t>
            </a:r>
            <a:r>
              <a:rPr lang="en-US" altLang="zh-CN" b="1" dirty="0">
                <a:solidFill>
                  <a:schemeClr val="hlink"/>
                </a:solidFill>
              </a:rPr>
              <a:t>1</a:t>
            </a:r>
            <a:r>
              <a:rPr lang="en-US" altLang="zh-CN" b="1" dirty="0">
                <a:solidFill>
                  <a:schemeClr val="hlink"/>
                </a:solidFill>
                <a:cs typeface="Arial" panose="020B0604020202020204" pitchFamily="34" charset="0"/>
              </a:rPr>
              <a:t>≤k≤n</a:t>
            </a:r>
            <a:r>
              <a:rPr lang="zh-CN" altLang="en-US" b="1" dirty="0">
                <a:solidFill>
                  <a:schemeClr val="hlink"/>
                </a:solidFill>
                <a:cs typeface="Arial" panose="020B0604020202020204" pitchFamily="34" charset="0"/>
              </a:rPr>
              <a:t>，要求找出这</a:t>
            </a:r>
            <a:r>
              <a:rPr lang="en-US" altLang="zh-CN" b="1" dirty="0">
                <a:solidFill>
                  <a:schemeClr val="hlink"/>
                </a:solidFill>
                <a:cs typeface="Arial" panose="020B0604020202020204" pitchFamily="34" charset="0"/>
              </a:rPr>
              <a:t>n</a:t>
            </a:r>
            <a:r>
              <a:rPr lang="zh-CN" altLang="en-US" b="1" dirty="0">
                <a:solidFill>
                  <a:schemeClr val="hlink"/>
                </a:solidFill>
                <a:cs typeface="Arial" panose="020B0604020202020204" pitchFamily="34" charset="0"/>
              </a:rPr>
              <a:t>个元素中第</a:t>
            </a:r>
            <a:r>
              <a:rPr lang="en-US" altLang="zh-CN" b="1" dirty="0">
                <a:solidFill>
                  <a:schemeClr val="hlink"/>
                </a:solidFill>
                <a:cs typeface="Arial" panose="020B0604020202020204" pitchFamily="34" charset="0"/>
              </a:rPr>
              <a:t>k</a:t>
            </a:r>
            <a:r>
              <a:rPr lang="zh-CN" altLang="en-US" b="1" dirty="0">
                <a:solidFill>
                  <a:schemeClr val="hlink"/>
                </a:solidFill>
                <a:cs typeface="Arial" panose="020B0604020202020204" pitchFamily="34" charset="0"/>
              </a:rPr>
              <a:t>小的元素。</a:t>
            </a:r>
          </a:p>
          <a:p>
            <a:pPr lvl="2" eaLnBrk="1" hangingPunct="1">
              <a:lnSpc>
                <a:spcPct val="90000"/>
              </a:lnSpc>
            </a:pPr>
            <a:r>
              <a:rPr lang="zh-CN" altLang="en-US" dirty="0">
                <a:cs typeface="Arial" panose="020B0604020202020204" pitchFamily="34" charset="0"/>
              </a:rPr>
              <a:t>当</a:t>
            </a:r>
            <a:r>
              <a:rPr lang="en-US" altLang="zh-CN" dirty="0">
                <a:cs typeface="Arial" panose="020B0604020202020204" pitchFamily="34" charset="0"/>
              </a:rPr>
              <a:t>k=1</a:t>
            </a:r>
            <a:r>
              <a:rPr lang="zh-CN" altLang="en-US" dirty="0">
                <a:cs typeface="Arial" panose="020B0604020202020204" pitchFamily="34" charset="0"/>
              </a:rPr>
              <a:t>时</a:t>
            </a:r>
            <a:r>
              <a:rPr lang="en-US" altLang="zh-CN" dirty="0">
                <a:cs typeface="Arial" panose="020B0604020202020204" pitchFamily="34" charset="0"/>
              </a:rPr>
              <a:t>——</a:t>
            </a:r>
            <a:r>
              <a:rPr lang="zh-CN" altLang="en-US" dirty="0">
                <a:cs typeface="Arial" panose="020B0604020202020204" pitchFamily="34" charset="0"/>
              </a:rPr>
              <a:t>找最小元素；</a:t>
            </a:r>
          </a:p>
          <a:p>
            <a:pPr lvl="2" eaLnBrk="1" hangingPunct="1">
              <a:lnSpc>
                <a:spcPct val="90000"/>
              </a:lnSpc>
            </a:pPr>
            <a:r>
              <a:rPr lang="zh-CN" altLang="en-US" dirty="0">
                <a:cs typeface="Arial" panose="020B0604020202020204" pitchFamily="34" charset="0"/>
              </a:rPr>
              <a:t>当</a:t>
            </a:r>
            <a:r>
              <a:rPr lang="en-US" altLang="zh-CN" dirty="0">
                <a:cs typeface="Arial" panose="020B0604020202020204" pitchFamily="34" charset="0"/>
              </a:rPr>
              <a:t>k=n</a:t>
            </a:r>
            <a:r>
              <a:rPr lang="zh-CN" altLang="en-US" dirty="0">
                <a:cs typeface="Arial" panose="020B0604020202020204" pitchFamily="34" charset="0"/>
              </a:rPr>
              <a:t>时</a:t>
            </a:r>
            <a:r>
              <a:rPr lang="en-US" altLang="zh-CN" dirty="0">
                <a:cs typeface="Arial" panose="020B0604020202020204" pitchFamily="34" charset="0"/>
              </a:rPr>
              <a:t>——</a:t>
            </a:r>
            <a:r>
              <a:rPr lang="zh-CN" altLang="en-US" dirty="0">
                <a:cs typeface="Arial" panose="020B0604020202020204" pitchFamily="34" charset="0"/>
              </a:rPr>
              <a:t>找最大元素；</a:t>
            </a:r>
          </a:p>
          <a:p>
            <a:pPr lvl="2" eaLnBrk="1" hangingPunct="1">
              <a:lnSpc>
                <a:spcPct val="90000"/>
              </a:lnSpc>
            </a:pPr>
            <a:r>
              <a:rPr lang="zh-CN" altLang="en-US" dirty="0">
                <a:cs typeface="Arial" panose="020B0604020202020204" pitchFamily="34" charset="0"/>
              </a:rPr>
              <a:t>当</a:t>
            </a:r>
            <a:r>
              <a:rPr lang="en-US" altLang="zh-CN" dirty="0">
                <a:cs typeface="Arial" panose="020B0604020202020204" pitchFamily="34" charset="0"/>
              </a:rPr>
              <a:t>k=(n+1)/2——</a:t>
            </a:r>
            <a:r>
              <a:rPr lang="zh-CN" altLang="en-US" dirty="0">
                <a:cs typeface="Arial" panose="020B0604020202020204" pitchFamily="34" charset="0"/>
              </a:rPr>
              <a:t>找中位数</a:t>
            </a:r>
          </a:p>
          <a:p>
            <a:pPr eaLnBrk="1" hangingPunct="1">
              <a:lnSpc>
                <a:spcPct val="90000"/>
              </a:lnSpc>
            </a:pPr>
            <a:r>
              <a:rPr lang="zh-CN" altLang="en-US" b="1" dirty="0">
                <a:solidFill>
                  <a:srgbClr val="003399"/>
                </a:solidFill>
                <a:cs typeface="Arial" panose="020B0604020202020204" pitchFamily="34" charset="0"/>
              </a:rPr>
              <a:t>算法设计思想</a:t>
            </a:r>
          </a:p>
          <a:p>
            <a:pPr lvl="1" eaLnBrk="1" hangingPunct="1">
              <a:lnSpc>
                <a:spcPct val="90000"/>
              </a:lnSpc>
            </a:pPr>
            <a:r>
              <a:rPr lang="zh-CN" altLang="en-US" dirty="0">
                <a:cs typeface="Arial" panose="020B0604020202020204" pitchFamily="34" charset="0"/>
              </a:rPr>
              <a:t>与快速排序算法的设计思想基本相同，即对输入数组进行递归划分，但</a:t>
            </a:r>
            <a:r>
              <a:rPr lang="zh-CN" altLang="en-US" b="1" dirty="0">
                <a:solidFill>
                  <a:srgbClr val="000099"/>
                </a:solidFill>
                <a:cs typeface="Arial" panose="020B0604020202020204" pitchFamily="34" charset="0"/>
              </a:rPr>
              <a:t>操作上只对划分出的两个子数组中的一个进行进一步的递归处理</a:t>
            </a:r>
            <a:r>
              <a:rPr lang="zh-CN" altLang="en-US" dirty="0">
                <a:cs typeface="Arial" panose="020B0604020202020204" pitchFamily="34" charset="0"/>
              </a:rPr>
              <a:t>；</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4"/>
          <p:cNvSpPr txBox="1"/>
          <p:nvPr/>
        </p:nvSpPr>
        <p:spPr>
          <a:xfrm>
            <a:off x="395288" y="765175"/>
            <a:ext cx="7127875" cy="3255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Private static Comparable randomizedSelect(int p, int r, int k)</a:t>
            </a:r>
          </a:p>
          <a:p>
            <a:pPr marL="0" lvl="0" indent="0" eaLnBrk="1" hangingPunct="1">
              <a:spcBef>
                <a:spcPct val="50000"/>
              </a:spcBef>
              <a:buClrTx/>
              <a:buSzTx/>
              <a:buFontTx/>
              <a:buNone/>
            </a:pPr>
            <a:r>
              <a:rPr lang="en-US" altLang="zh-CN" sz="1800" dirty="0"/>
              <a:t>{</a:t>
            </a:r>
          </a:p>
          <a:p>
            <a:pPr marL="0" lvl="0" indent="0" eaLnBrk="1" hangingPunct="1">
              <a:spcBef>
                <a:spcPct val="50000"/>
              </a:spcBef>
              <a:buClrTx/>
              <a:buSzTx/>
              <a:buFontTx/>
              <a:buNone/>
            </a:pPr>
            <a:r>
              <a:rPr lang="en-US" altLang="zh-CN" sz="1800" dirty="0"/>
              <a:t>     if(p==r)   return a[p];</a:t>
            </a:r>
          </a:p>
          <a:p>
            <a:pPr marL="0" lvl="0" indent="0" eaLnBrk="1" hangingPunct="1">
              <a:spcBef>
                <a:spcPct val="50000"/>
              </a:spcBef>
              <a:buClrTx/>
              <a:buSzTx/>
              <a:buFontTx/>
              <a:buNone/>
            </a:pPr>
            <a:r>
              <a:rPr lang="en-US" altLang="zh-CN" sz="1800" dirty="0"/>
              <a:t>     int i=randomizedpartition(p,r);</a:t>
            </a:r>
          </a:p>
          <a:p>
            <a:pPr marL="0" lvl="0" indent="0" eaLnBrk="1" hangingPunct="1">
              <a:spcBef>
                <a:spcPct val="50000"/>
              </a:spcBef>
              <a:buClrTx/>
              <a:buSzTx/>
              <a:buFontTx/>
              <a:buNone/>
            </a:pPr>
            <a:r>
              <a:rPr lang="en-US" altLang="zh-CN" sz="1800" dirty="0"/>
              <a:t>     int j =i-p+1;</a:t>
            </a:r>
          </a:p>
          <a:p>
            <a:pPr marL="0" lvl="0" indent="0" eaLnBrk="1" hangingPunct="1">
              <a:spcBef>
                <a:spcPct val="50000"/>
              </a:spcBef>
              <a:buClrTx/>
              <a:buSzTx/>
              <a:buFontTx/>
              <a:buNone/>
            </a:pPr>
            <a:r>
              <a:rPr lang="en-US" altLang="zh-CN" sz="1800" dirty="0"/>
              <a:t>     if(k&lt;=j)    return randomizedSelect(p,i,k);</a:t>
            </a:r>
          </a:p>
          <a:p>
            <a:pPr marL="0" lvl="0" indent="0" eaLnBrk="1" hangingPunct="1">
              <a:spcBef>
                <a:spcPct val="50000"/>
              </a:spcBef>
              <a:buClrTx/>
              <a:buSzTx/>
              <a:buFontTx/>
              <a:buNone/>
            </a:pPr>
            <a:r>
              <a:rPr lang="en-US" altLang="zh-CN" sz="1800" dirty="0"/>
              <a:t>     else  return randomizedSelect(i+1,r,k-j);</a:t>
            </a:r>
          </a:p>
          <a:p>
            <a:pPr marL="0" lvl="0" indent="0" eaLnBrk="1" hangingPunct="1">
              <a:spcBef>
                <a:spcPct val="50000"/>
              </a:spcBef>
              <a:buClrTx/>
              <a:buSzTx/>
              <a:buFontTx/>
              <a:buNone/>
            </a:pPr>
            <a:r>
              <a:rPr lang="en-US" altLang="zh-CN" sz="1800" dirty="0"/>
              <a:t>}</a:t>
            </a:r>
          </a:p>
        </p:txBody>
      </p:sp>
      <p:sp>
        <p:nvSpPr>
          <p:cNvPr id="80899" name="Text Box 5"/>
          <p:cNvSpPr txBox="1"/>
          <p:nvPr/>
        </p:nvSpPr>
        <p:spPr>
          <a:xfrm>
            <a:off x="684213" y="4149725"/>
            <a:ext cx="7200900" cy="21542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说明：</a:t>
            </a:r>
            <a:r>
              <a:rPr lang="zh-CN" altLang="en-US" sz="1800" b="1" dirty="0">
                <a:solidFill>
                  <a:srgbClr val="FF0000"/>
                </a:solidFill>
              </a:rPr>
              <a:t>为什么只需要对其中的一个子数组进行进一步的递归处理</a:t>
            </a:r>
            <a:endParaRPr lang="zh-CN" altLang="en-US" sz="1800" dirty="0"/>
          </a:p>
          <a:p>
            <a:pPr marL="0" lvl="0" indent="0" eaLnBrk="1" hangingPunct="1">
              <a:spcBef>
                <a:spcPct val="50000"/>
              </a:spcBef>
              <a:buClrTx/>
              <a:buSzTx/>
              <a:buFontTx/>
              <a:buChar char="•"/>
            </a:pPr>
            <a:r>
              <a:rPr lang="zh-CN" altLang="en-US" sz="1800" dirty="0"/>
              <a:t>　数组</a:t>
            </a:r>
            <a:r>
              <a:rPr lang="en-US" altLang="zh-CN" sz="1800" dirty="0"/>
              <a:t>a[p:r]</a:t>
            </a:r>
            <a:r>
              <a:rPr lang="zh-CN" altLang="en-US" sz="1800" dirty="0"/>
              <a:t>被划分成两个子数组</a:t>
            </a:r>
            <a:r>
              <a:rPr lang="en-US" altLang="zh-CN" sz="1800" dirty="0"/>
              <a:t>a[p:i]</a:t>
            </a:r>
            <a:r>
              <a:rPr lang="zh-CN" altLang="en-US" sz="1800" dirty="0"/>
              <a:t>和</a:t>
            </a:r>
            <a:r>
              <a:rPr lang="en-US" altLang="zh-CN" sz="1800" dirty="0"/>
              <a:t>a[i+1:r],</a:t>
            </a:r>
            <a:r>
              <a:rPr lang="zh-CN" altLang="en-US" sz="1800" dirty="0"/>
              <a:t>使得</a:t>
            </a:r>
            <a:r>
              <a:rPr lang="en-US" altLang="zh-CN" sz="1800" dirty="0"/>
              <a:t>a[p:i]</a:t>
            </a:r>
            <a:r>
              <a:rPr lang="zh-CN" altLang="en-US" sz="1800" dirty="0"/>
              <a:t>中的元素都不大于</a:t>
            </a:r>
            <a:r>
              <a:rPr lang="en-US" altLang="zh-CN" sz="1800" dirty="0"/>
              <a:t>a[i+1:r]</a:t>
            </a:r>
            <a:r>
              <a:rPr lang="zh-CN" altLang="en-US" sz="1800" dirty="0"/>
              <a:t>中的元素；</a:t>
            </a:r>
          </a:p>
          <a:p>
            <a:pPr marL="0" lvl="0" indent="0" eaLnBrk="1" hangingPunct="1">
              <a:spcBef>
                <a:spcPct val="50000"/>
              </a:spcBef>
              <a:buClrTx/>
              <a:buSzTx/>
              <a:buFontTx/>
              <a:buChar char="•"/>
            </a:pPr>
            <a:r>
              <a:rPr lang="zh-CN" altLang="en-US" sz="1800" dirty="0"/>
              <a:t>　计算</a:t>
            </a:r>
            <a:r>
              <a:rPr lang="en-US" altLang="zh-CN" sz="1800" dirty="0"/>
              <a:t>a[p:i]</a:t>
            </a:r>
            <a:r>
              <a:rPr lang="zh-CN" altLang="en-US" sz="1800" dirty="0"/>
              <a:t>中的元素个数</a:t>
            </a:r>
            <a:r>
              <a:rPr lang="en-US" altLang="zh-CN" sz="1800" dirty="0"/>
              <a:t>j</a:t>
            </a:r>
            <a:r>
              <a:rPr lang="zh-CN" altLang="en-US" sz="1800" dirty="0"/>
              <a:t>，如果</a:t>
            </a:r>
            <a:r>
              <a:rPr lang="en-US" altLang="zh-CN" sz="1800" dirty="0"/>
              <a:t>k</a:t>
            </a:r>
            <a:r>
              <a:rPr lang="en-US" altLang="zh-CN" sz="1800" dirty="0">
                <a:latin typeface="宋体" panose="02010600030101010101" pitchFamily="2" charset="-122"/>
              </a:rPr>
              <a:t>≤j,</a:t>
            </a:r>
            <a:r>
              <a:rPr lang="zh-CN" altLang="en-US" sz="1800" dirty="0">
                <a:latin typeface="宋体" panose="02010600030101010101" pitchFamily="2" charset="-122"/>
              </a:rPr>
              <a:t>则所要找的元素就在</a:t>
            </a:r>
            <a:r>
              <a:rPr lang="en-US" altLang="zh-CN" sz="1800" dirty="0"/>
              <a:t>a[p:i]</a:t>
            </a:r>
            <a:r>
              <a:rPr lang="zh-CN" altLang="en-US" sz="1800" dirty="0"/>
              <a:t>内，否则在</a:t>
            </a:r>
            <a:r>
              <a:rPr lang="en-US" altLang="zh-CN" sz="1800" dirty="0"/>
              <a:t>a[i+1:r]</a:t>
            </a:r>
            <a:r>
              <a:rPr lang="zh-CN" altLang="en-US" sz="1800" dirty="0"/>
              <a:t>内</a:t>
            </a:r>
          </a:p>
          <a:p>
            <a:pPr marL="0" lvl="0" indent="0" eaLnBrk="1" hangingPunct="1">
              <a:spcBef>
                <a:spcPct val="50000"/>
              </a:spcBef>
              <a:buClrTx/>
              <a:buSzTx/>
              <a:buFontTx/>
              <a:buNone/>
            </a:pPr>
            <a:r>
              <a:rPr lang="en-US" altLang="zh-CN" sz="1800" dirty="0"/>
              <a:t>——</a:t>
            </a:r>
            <a:r>
              <a:rPr lang="zh-CN" altLang="en-US" sz="1800" dirty="0"/>
              <a:t>只要对其中的一个子数组进一步的递归处理即可</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ln/>
        </p:spPr>
        <p:txBody>
          <a:bodyPr vert="horz" wrap="square" lIns="91440" tIns="45720" rIns="91440" bIns="45720" anchor="b" anchorCtr="0"/>
          <a:lstStyle/>
          <a:p>
            <a:pPr eaLnBrk="1" hangingPunct="1"/>
            <a:r>
              <a:rPr lang="zh-CN" altLang="en-US" dirty="0"/>
              <a:t>对算法</a:t>
            </a:r>
            <a:r>
              <a:rPr lang="en-US" altLang="zh-CN" dirty="0"/>
              <a:t>select</a:t>
            </a:r>
            <a:r>
              <a:rPr lang="zh-CN" altLang="en-US" dirty="0"/>
              <a:t>的讨论</a:t>
            </a:r>
          </a:p>
        </p:txBody>
      </p:sp>
      <p:sp>
        <p:nvSpPr>
          <p:cNvPr id="81923" name="Rectangle 3"/>
          <p:cNvSpPr>
            <a:spLocks noGrp="1"/>
          </p:cNvSpPr>
          <p:nvPr>
            <p:ph idx="1"/>
          </p:nvPr>
        </p:nvSpPr>
        <p:spPr>
          <a:ln/>
        </p:spPr>
        <p:txBody>
          <a:bodyPr vert="horz" wrap="square" lIns="91440" tIns="45720" rIns="91440" bIns="45720" anchor="t" anchorCtr="0"/>
          <a:lstStyle/>
          <a:p>
            <a:pPr eaLnBrk="1" hangingPunct="1"/>
            <a:r>
              <a:rPr lang="zh-CN" altLang="en-US" dirty="0"/>
              <a:t>算法</a:t>
            </a:r>
            <a:r>
              <a:rPr lang="en-US" altLang="zh-CN" dirty="0"/>
              <a:t>select</a:t>
            </a:r>
            <a:r>
              <a:rPr lang="zh-CN" altLang="en-US" dirty="0"/>
              <a:t>与</a:t>
            </a:r>
            <a:r>
              <a:rPr lang="en-US" altLang="zh-CN" dirty="0"/>
              <a:t>randomizedSelect</a:t>
            </a:r>
            <a:r>
              <a:rPr lang="zh-CN" altLang="en-US" dirty="0"/>
              <a:t>算法相类似，但可以在最坏情况下用</a:t>
            </a:r>
            <a:r>
              <a:rPr lang="en-US" altLang="zh-CN" dirty="0"/>
              <a:t>O(n)</a:t>
            </a:r>
            <a:r>
              <a:rPr lang="zh-CN" altLang="en-US" dirty="0"/>
              <a:t>时间完成选择任务</a:t>
            </a:r>
          </a:p>
          <a:p>
            <a:pPr lvl="1" eaLnBrk="1" hangingPunct="1"/>
            <a:r>
              <a:rPr lang="en-US" altLang="zh-CN" dirty="0"/>
              <a:t>randomizedSelect</a:t>
            </a:r>
            <a:r>
              <a:rPr lang="zh-CN" altLang="en-US" dirty="0"/>
              <a:t>算法在最坏情况下需要</a:t>
            </a:r>
            <a:r>
              <a:rPr lang="el-GR" altLang="zh-CN" dirty="0">
                <a:latin typeface="宋体" panose="02010600030101010101" pitchFamily="2" charset="-122"/>
              </a:rPr>
              <a:t>Ω</a:t>
            </a:r>
            <a:r>
              <a:rPr lang="en-US" altLang="zh-CN" dirty="0">
                <a:latin typeface="宋体" panose="02010600030101010101" pitchFamily="2" charset="-122"/>
              </a:rPr>
              <a:t>(n</a:t>
            </a:r>
            <a:r>
              <a:rPr lang="en-US" altLang="zh-CN" baseline="30000" dirty="0">
                <a:latin typeface="宋体" panose="02010600030101010101" pitchFamily="2" charset="-122"/>
              </a:rPr>
              <a:t>2</a:t>
            </a:r>
            <a:r>
              <a:rPr lang="en-US" altLang="zh-CN" dirty="0">
                <a:latin typeface="宋体" panose="02010600030101010101" pitchFamily="2" charset="-122"/>
              </a:rPr>
              <a:t>)</a:t>
            </a:r>
            <a:r>
              <a:rPr lang="zh-CN" altLang="en-US" dirty="0">
                <a:latin typeface="宋体" panose="02010600030101010101" pitchFamily="2" charset="-122"/>
              </a:rPr>
              <a:t>计算时间，其平均计算时间为</a:t>
            </a:r>
            <a:r>
              <a:rPr lang="en-US" altLang="zh-CN" dirty="0"/>
              <a:t>O(n)</a:t>
            </a:r>
          </a:p>
          <a:p>
            <a:pPr lvl="1" eaLnBrk="1" hangingPunct="1"/>
            <a:r>
              <a:rPr lang="zh-CN" altLang="en-US" b="1" dirty="0">
                <a:solidFill>
                  <a:srgbClr val="FF0000"/>
                </a:solidFill>
              </a:rPr>
              <a:t>出发点：</a:t>
            </a:r>
          </a:p>
          <a:p>
            <a:pPr lvl="2" eaLnBrk="1" hangingPunct="1"/>
            <a:r>
              <a:rPr lang="zh-CN" altLang="en-US" dirty="0"/>
              <a:t>如果能在线性时间内找到一个划分基准，</a:t>
            </a:r>
            <a:r>
              <a:rPr lang="zh-CN" altLang="en-US" b="1" dirty="0">
                <a:solidFill>
                  <a:srgbClr val="000099"/>
                </a:solidFill>
              </a:rPr>
              <a:t>使得按这个基准所划分出的两个子数组的长度都至少为原数组的</a:t>
            </a:r>
            <a:r>
              <a:rPr lang="el-GR" altLang="zh-CN" b="1" dirty="0">
                <a:solidFill>
                  <a:srgbClr val="000099"/>
                </a:solidFill>
                <a:latin typeface="宋体" panose="02010600030101010101" pitchFamily="2" charset="-122"/>
              </a:rPr>
              <a:t>ε</a:t>
            </a:r>
            <a:r>
              <a:rPr lang="zh-CN" altLang="en-US" b="1" dirty="0">
                <a:solidFill>
                  <a:srgbClr val="000099"/>
                </a:solidFill>
                <a:latin typeface="宋体" panose="02010600030101010101" pitchFamily="2" charset="-122"/>
              </a:rPr>
              <a:t>倍（</a:t>
            </a:r>
            <a:r>
              <a:rPr lang="en-US" altLang="zh-CN" b="1" dirty="0">
                <a:solidFill>
                  <a:srgbClr val="000099"/>
                </a:solidFill>
                <a:latin typeface="宋体" panose="02010600030101010101" pitchFamily="2" charset="-122"/>
              </a:rPr>
              <a:t>0&lt;</a:t>
            </a:r>
            <a:r>
              <a:rPr lang="el-GR" altLang="zh-CN" b="1" dirty="0">
                <a:solidFill>
                  <a:srgbClr val="000099"/>
                </a:solidFill>
                <a:latin typeface="宋体" panose="02010600030101010101" pitchFamily="2" charset="-122"/>
              </a:rPr>
              <a:t>ε</a:t>
            </a:r>
            <a:r>
              <a:rPr lang="en-US" altLang="zh-CN" b="1" dirty="0">
                <a:solidFill>
                  <a:srgbClr val="000099"/>
                </a:solidFill>
                <a:latin typeface="宋体" panose="02010600030101010101" pitchFamily="2" charset="-122"/>
              </a:rPr>
              <a:t>&lt;1</a:t>
            </a:r>
            <a:r>
              <a:rPr lang="zh-CN" altLang="en-US" b="1" dirty="0">
                <a:solidFill>
                  <a:srgbClr val="000099"/>
                </a:solidFill>
                <a:latin typeface="宋体" panose="02010600030101010101" pitchFamily="2" charset="-122"/>
              </a:rPr>
              <a:t>）</a:t>
            </a:r>
            <a:r>
              <a:rPr lang="zh-CN" altLang="en-US" dirty="0">
                <a:latin typeface="宋体" panose="02010600030101010101" pitchFamily="2" charset="-122"/>
              </a:rPr>
              <a:t>，那么就可以在最坏的情况下用</a:t>
            </a:r>
            <a:r>
              <a:rPr lang="en-US" altLang="zh-CN" dirty="0"/>
              <a:t>O(n)</a:t>
            </a:r>
            <a:r>
              <a:rPr lang="zh-CN" altLang="en-US" dirty="0"/>
              <a:t>时间完成选择任务</a:t>
            </a:r>
            <a:endParaRPr lang="zh-CN" altLang="el-GR" dirty="0">
              <a:latin typeface="宋体" panose="02010600030101010101" pitchFamily="2" charset="-122"/>
            </a:endParaRPr>
          </a:p>
          <a:p>
            <a:pPr lvl="1" eaLnBrk="1" hangingPunct="1"/>
            <a:endParaRPr lang="zh-CN" altLang="el-G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a:ln/>
        </p:spPr>
        <p:txBody>
          <a:bodyPr vert="horz" wrap="square" lIns="91440" tIns="45720" rIns="91440" bIns="45720" anchor="b" anchorCtr="0"/>
          <a:lstStyle/>
          <a:p>
            <a:pPr eaLnBrk="1" hangingPunct="1"/>
            <a:r>
              <a:rPr lang="zh-CN" altLang="en-US" dirty="0"/>
              <a:t>说明</a:t>
            </a:r>
          </a:p>
        </p:txBody>
      </p:sp>
      <p:graphicFrame>
        <p:nvGraphicFramePr>
          <p:cNvPr id="82947" name="Object 4"/>
          <p:cNvGraphicFramePr>
            <a:graphicFrameLocks noGrp="1" noChangeAspect="1"/>
          </p:cNvGraphicFramePr>
          <p:nvPr>
            <p:ph idx="1"/>
          </p:nvPr>
        </p:nvGraphicFramePr>
        <p:xfrm>
          <a:off x="1247775" y="2133600"/>
          <a:ext cx="6862763" cy="3198813"/>
        </p:xfrm>
        <a:graphic>
          <a:graphicData uri="http://schemas.openxmlformats.org/presentationml/2006/ole">
            <mc:AlternateContent xmlns:mc="http://schemas.openxmlformats.org/markup-compatibility/2006">
              <mc:Choice xmlns:v="urn:schemas-microsoft-com:vml" Requires="v">
                <p:oleObj r:id="rId2" imgW="2997200" imgH="1397000" progId="Equation.3">
                  <p:embed/>
                </p:oleObj>
              </mc:Choice>
              <mc:Fallback>
                <p:oleObj r:id="rId2" imgW="2997200" imgH="1397000" progId="Equation.3">
                  <p:embed/>
                  <p:pic>
                    <p:nvPicPr>
                      <p:cNvPr id="0" name="图片 3097"/>
                      <p:cNvPicPr/>
                      <p:nvPr/>
                    </p:nvPicPr>
                    <p:blipFill>
                      <a:blip r:embed="rId3"/>
                      <a:srcRect/>
                      <a:stretch>
                        <a:fillRect/>
                      </a:stretch>
                    </p:blipFill>
                    <p:spPr>
                      <a:xfrm>
                        <a:off x="1247775" y="2133600"/>
                        <a:ext cx="6862763" cy="3198813"/>
                      </a:xfrm>
                      <a:prstGeom prst="rect">
                        <a:avLst/>
                      </a:prstGeom>
                      <a:noFill/>
                      <a:ln w="38100">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ln/>
        </p:spPr>
        <p:txBody>
          <a:bodyPr vert="horz" wrap="square" lIns="91440" tIns="45720" rIns="91440" bIns="45720" anchor="b" anchorCtr="0"/>
          <a:lstStyle/>
          <a:p>
            <a:pPr eaLnBrk="1" hangingPunct="1"/>
            <a:r>
              <a:rPr lang="zh-CN" altLang="en-US" dirty="0"/>
              <a:t>典型实例</a:t>
            </a:r>
            <a:r>
              <a:rPr lang="en-US" altLang="zh-CN" sz="3500" dirty="0"/>
              <a:t>——</a:t>
            </a:r>
            <a:r>
              <a:rPr lang="zh-CN" altLang="en-US" sz="3500" dirty="0"/>
              <a:t>阶乘函数</a:t>
            </a:r>
          </a:p>
        </p:txBody>
      </p:sp>
      <p:grpSp>
        <p:nvGrpSpPr>
          <p:cNvPr id="2" name="Group 17"/>
          <p:cNvGrpSpPr/>
          <p:nvPr/>
        </p:nvGrpSpPr>
        <p:grpSpPr>
          <a:xfrm>
            <a:off x="2627313" y="3789363"/>
            <a:ext cx="6049962" cy="2657475"/>
            <a:chOff x="1655" y="2387"/>
            <a:chExt cx="3811" cy="1674"/>
          </a:xfrm>
        </p:grpSpPr>
        <p:sp>
          <p:nvSpPr>
            <p:cNvPr id="10245" name="Text Box 7"/>
            <p:cNvSpPr txBox="1"/>
            <p:nvPr/>
          </p:nvSpPr>
          <p:spPr>
            <a:xfrm>
              <a:off x="2835" y="2387"/>
              <a:ext cx="2631" cy="167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Public static int </a:t>
              </a:r>
              <a:r>
                <a:rPr lang="en-US" altLang="zh-CN" sz="2400" dirty="0">
                  <a:solidFill>
                    <a:srgbClr val="FF0000"/>
                  </a:solidFill>
                </a:rPr>
                <a:t>factorial</a:t>
              </a:r>
              <a:r>
                <a:rPr lang="en-US" altLang="zh-CN" sz="2400" dirty="0"/>
                <a:t> (int n)</a:t>
              </a:r>
            </a:p>
            <a:p>
              <a:pPr marL="0" lvl="0" indent="0" eaLnBrk="1" hangingPunct="1">
                <a:spcBef>
                  <a:spcPct val="50000"/>
                </a:spcBef>
                <a:buClrTx/>
                <a:buSzTx/>
                <a:buFontTx/>
                <a:buNone/>
              </a:pPr>
              <a:r>
                <a:rPr lang="en-US" altLang="zh-CN" sz="2400" dirty="0"/>
                <a:t>{</a:t>
              </a:r>
            </a:p>
            <a:p>
              <a:pPr marL="0" lvl="0" indent="0" eaLnBrk="1" hangingPunct="1">
                <a:spcBef>
                  <a:spcPct val="50000"/>
                </a:spcBef>
                <a:buClrTx/>
                <a:buSzTx/>
                <a:buFontTx/>
                <a:buNone/>
              </a:pPr>
              <a:r>
                <a:rPr lang="en-US" altLang="zh-CN" sz="2400" dirty="0"/>
                <a:t>      if(n==0) return 1;</a:t>
              </a:r>
            </a:p>
            <a:p>
              <a:pPr marL="0" lvl="0" indent="0" eaLnBrk="1" hangingPunct="1">
                <a:spcBef>
                  <a:spcPct val="50000"/>
                </a:spcBef>
                <a:buClrTx/>
                <a:buSzTx/>
                <a:buFontTx/>
                <a:buNone/>
              </a:pPr>
              <a:r>
                <a:rPr lang="en-US" altLang="zh-CN" sz="2400" dirty="0"/>
                <a:t>      return n* </a:t>
              </a:r>
              <a:r>
                <a:rPr lang="en-US" altLang="zh-CN" sz="2400" dirty="0">
                  <a:solidFill>
                    <a:srgbClr val="FF0000"/>
                  </a:solidFill>
                </a:rPr>
                <a:t>factorial</a:t>
              </a:r>
              <a:r>
                <a:rPr lang="en-US" altLang="zh-CN" sz="2400" dirty="0"/>
                <a:t> (n-1);</a:t>
              </a:r>
            </a:p>
            <a:p>
              <a:pPr marL="0" lvl="0" indent="0" eaLnBrk="1" hangingPunct="1">
                <a:spcBef>
                  <a:spcPct val="50000"/>
                </a:spcBef>
                <a:buClrTx/>
                <a:buSzTx/>
                <a:buFontTx/>
                <a:buNone/>
              </a:pPr>
              <a:r>
                <a:rPr lang="en-US" altLang="zh-CN" sz="2400" dirty="0"/>
                <a:t>}</a:t>
              </a:r>
            </a:p>
          </p:txBody>
        </p:sp>
        <p:grpSp>
          <p:nvGrpSpPr>
            <p:cNvPr id="10246" name="Group 16"/>
            <p:cNvGrpSpPr/>
            <p:nvPr/>
          </p:nvGrpSpPr>
          <p:grpSpPr>
            <a:xfrm>
              <a:off x="1655" y="2568"/>
              <a:ext cx="771" cy="681"/>
              <a:chOff x="1655" y="2568"/>
              <a:chExt cx="771" cy="681"/>
            </a:xfrm>
          </p:grpSpPr>
          <p:sp>
            <p:nvSpPr>
              <p:cNvPr id="10247" name="Line 13"/>
              <p:cNvSpPr/>
              <p:nvPr/>
            </p:nvSpPr>
            <p:spPr>
              <a:xfrm>
                <a:off x="1655" y="2568"/>
                <a:ext cx="0" cy="681"/>
              </a:xfrm>
              <a:prstGeom prst="line">
                <a:avLst/>
              </a:prstGeom>
              <a:ln w="28575" cap="flat" cmpd="sng">
                <a:solidFill>
                  <a:schemeClr val="tx1"/>
                </a:solidFill>
                <a:prstDash val="solid"/>
                <a:headEnd type="none" w="med" len="med"/>
                <a:tailEnd type="none" w="med" len="med"/>
              </a:ln>
            </p:spPr>
          </p:sp>
          <p:sp>
            <p:nvSpPr>
              <p:cNvPr id="10248" name="Line 14"/>
              <p:cNvSpPr/>
              <p:nvPr/>
            </p:nvSpPr>
            <p:spPr>
              <a:xfrm>
                <a:off x="1655" y="3249"/>
                <a:ext cx="771" cy="0"/>
              </a:xfrm>
              <a:prstGeom prst="line">
                <a:avLst/>
              </a:prstGeom>
              <a:ln w="28575" cap="flat" cmpd="sng">
                <a:solidFill>
                  <a:schemeClr val="tx1"/>
                </a:solidFill>
                <a:prstDash val="solid"/>
                <a:headEnd type="none" w="med" len="med"/>
                <a:tailEnd type="triangle" w="lg" len="lg"/>
              </a:ln>
            </p:spPr>
          </p:sp>
        </p:grpSp>
      </p:grpSp>
      <p:graphicFrame>
        <p:nvGraphicFramePr>
          <p:cNvPr id="10244" name="Object 22"/>
          <p:cNvGraphicFramePr>
            <a:graphicFrameLocks noGrp="1" noChangeAspect="1"/>
          </p:cNvGraphicFramePr>
          <p:nvPr>
            <p:ph idx="1"/>
          </p:nvPr>
        </p:nvGraphicFramePr>
        <p:xfrm>
          <a:off x="900113" y="2060575"/>
          <a:ext cx="3384550" cy="1722438"/>
        </p:xfrm>
        <a:graphic>
          <a:graphicData uri="http://schemas.openxmlformats.org/presentationml/2006/ole">
            <mc:AlternateContent xmlns:mc="http://schemas.openxmlformats.org/markup-compatibility/2006">
              <mc:Choice xmlns:v="urn:schemas-microsoft-com:vml" Requires="v">
                <p:oleObj r:id="rId2" imgW="1397000" imgH="711200" progId="Equation.3">
                  <p:embed/>
                </p:oleObj>
              </mc:Choice>
              <mc:Fallback>
                <p:oleObj r:id="rId2" imgW="1397000" imgH="711200" progId="Equation.3">
                  <p:embed/>
                  <p:pic>
                    <p:nvPicPr>
                      <p:cNvPr id="0" name="图片 3075"/>
                      <p:cNvPicPr/>
                      <p:nvPr/>
                    </p:nvPicPr>
                    <p:blipFill>
                      <a:blip r:embed="rId3"/>
                      <a:srcRect/>
                      <a:stretch>
                        <a:fillRect/>
                      </a:stretch>
                    </p:blipFill>
                    <p:spPr>
                      <a:xfrm>
                        <a:off x="900113" y="2060575"/>
                        <a:ext cx="3384550" cy="1722438"/>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ln/>
        </p:spPr>
        <p:txBody>
          <a:bodyPr vert="horz" wrap="square" lIns="91440" tIns="45720" rIns="91440" bIns="45720" anchor="b" anchorCtr="0"/>
          <a:lstStyle/>
          <a:p>
            <a:pPr eaLnBrk="1" hangingPunct="1"/>
            <a:r>
              <a:rPr lang="zh-CN" altLang="en-US" dirty="0"/>
              <a:t>寻找满足要求的划分基准</a:t>
            </a:r>
          </a:p>
        </p:txBody>
      </p:sp>
      <p:sp>
        <p:nvSpPr>
          <p:cNvPr id="83971" name="Rectangle 3"/>
          <p:cNvSpPr>
            <a:spLocks noGrp="1"/>
          </p:cNvSpPr>
          <p:nvPr>
            <p:ph idx="1"/>
          </p:nvPr>
        </p:nvSpPr>
        <p:spPr>
          <a:ln/>
        </p:spPr>
        <p:txBody>
          <a:bodyPr vert="horz" wrap="square" lIns="91440" tIns="45720" rIns="91440" bIns="45720" anchor="t" anchorCtr="0"/>
          <a:lstStyle/>
          <a:p>
            <a:pPr marL="571500" indent="-571500" eaLnBrk="1" hangingPunct="1"/>
            <a:r>
              <a:rPr lang="zh-CN" altLang="en-US" b="1" dirty="0">
                <a:solidFill>
                  <a:srgbClr val="003399"/>
                </a:solidFill>
              </a:rPr>
              <a:t>按以下步骤寻找满足要求的划分基准</a:t>
            </a:r>
          </a:p>
          <a:p>
            <a:pPr marL="840105" lvl="1" indent="-495935" eaLnBrk="1" hangingPunct="1">
              <a:buFont typeface="Wingdings" panose="05000000000000000000" pitchFamily="2" charset="2"/>
              <a:buAutoNum type="arabicPeriod"/>
            </a:pPr>
            <a:r>
              <a:rPr lang="zh-CN" altLang="en-US" dirty="0"/>
              <a:t>将</a:t>
            </a:r>
            <a:r>
              <a:rPr lang="en-US" altLang="zh-CN" dirty="0"/>
              <a:t>n</a:t>
            </a:r>
            <a:r>
              <a:rPr lang="zh-CN" altLang="en-US" dirty="0"/>
              <a:t>个输入元素划分成</a:t>
            </a:r>
            <a:r>
              <a:rPr lang="zh-CN" altLang="en-US" dirty="0">
                <a:latin typeface="宋体" panose="02010600030101010101" pitchFamily="2" charset="-122"/>
                <a:cs typeface="Arial" panose="020B0604020202020204" pitchFamily="34" charset="0"/>
              </a:rPr>
              <a:t>┌</a:t>
            </a:r>
            <a:r>
              <a:rPr lang="en-US" altLang="zh-CN" dirty="0">
                <a:latin typeface="宋体" panose="02010600030101010101" pitchFamily="2" charset="-122"/>
                <a:cs typeface="Arial" panose="020B0604020202020204" pitchFamily="34" charset="0"/>
              </a:rPr>
              <a:t>n/5┒</a:t>
            </a:r>
            <a:r>
              <a:rPr lang="zh-CN" altLang="en-US" dirty="0">
                <a:latin typeface="宋体" panose="02010600030101010101" pitchFamily="2" charset="-122"/>
                <a:cs typeface="Arial" panose="020B0604020202020204" pitchFamily="34" charset="0"/>
              </a:rPr>
              <a:t>个组，每组</a:t>
            </a:r>
            <a:r>
              <a:rPr lang="en-US" altLang="zh-CN" dirty="0">
                <a:latin typeface="宋体" panose="02010600030101010101" pitchFamily="2" charset="-122"/>
                <a:cs typeface="Arial" panose="020B0604020202020204" pitchFamily="34" charset="0"/>
              </a:rPr>
              <a:t>5</a:t>
            </a:r>
            <a:r>
              <a:rPr lang="zh-CN" altLang="en-US" dirty="0">
                <a:latin typeface="宋体" panose="02010600030101010101" pitchFamily="2" charset="-122"/>
                <a:cs typeface="Arial" panose="020B0604020202020204" pitchFamily="34" charset="0"/>
              </a:rPr>
              <a:t>个元素，只可能有一个组不是</a:t>
            </a:r>
            <a:r>
              <a:rPr lang="en-US" altLang="zh-CN" dirty="0">
                <a:latin typeface="宋体" panose="02010600030101010101" pitchFamily="2" charset="-122"/>
                <a:cs typeface="Arial" panose="020B0604020202020204" pitchFamily="34" charset="0"/>
              </a:rPr>
              <a:t>5</a:t>
            </a:r>
            <a:r>
              <a:rPr lang="zh-CN" altLang="en-US" dirty="0">
                <a:latin typeface="宋体" panose="02010600030101010101" pitchFamily="2" charset="-122"/>
                <a:cs typeface="Arial" panose="020B0604020202020204" pitchFamily="34" charset="0"/>
              </a:rPr>
              <a:t>个元素。用任意一种排序算法对每组中的元素进行排序，并取出每组中的中位数，共┌</a:t>
            </a:r>
            <a:r>
              <a:rPr lang="en-US" altLang="zh-CN" dirty="0">
                <a:latin typeface="宋体" panose="02010600030101010101" pitchFamily="2" charset="-122"/>
                <a:cs typeface="Arial" panose="020B0604020202020204" pitchFamily="34" charset="0"/>
              </a:rPr>
              <a:t>n/5┒</a:t>
            </a:r>
            <a:r>
              <a:rPr lang="zh-CN" altLang="en-US" dirty="0">
                <a:latin typeface="宋体" panose="02010600030101010101" pitchFamily="2" charset="-122"/>
                <a:cs typeface="Arial" panose="020B0604020202020204" pitchFamily="34" charset="0"/>
              </a:rPr>
              <a:t>个。</a:t>
            </a:r>
          </a:p>
          <a:p>
            <a:pPr marL="840105" lvl="1" indent="-495935" eaLnBrk="1" hangingPunct="1">
              <a:buFont typeface="Wingdings" panose="05000000000000000000" pitchFamily="2" charset="2"/>
              <a:buAutoNum type="arabicPeriod"/>
            </a:pPr>
            <a:r>
              <a:rPr lang="zh-CN" altLang="en-US" dirty="0">
                <a:latin typeface="宋体" panose="02010600030101010101" pitchFamily="2" charset="-122"/>
                <a:cs typeface="Arial" panose="020B0604020202020204" pitchFamily="34" charset="0"/>
              </a:rPr>
              <a:t>递归调用算法</a:t>
            </a:r>
            <a:r>
              <a:rPr lang="en-US" altLang="zh-CN" dirty="0">
                <a:latin typeface="宋体" panose="02010600030101010101" pitchFamily="2" charset="-122"/>
                <a:cs typeface="Arial" panose="020B0604020202020204" pitchFamily="34" charset="0"/>
              </a:rPr>
              <a:t>select</a:t>
            </a:r>
            <a:r>
              <a:rPr lang="zh-CN" altLang="en-US" dirty="0">
                <a:latin typeface="宋体" panose="02010600030101010101" pitchFamily="2" charset="-122"/>
                <a:cs typeface="Arial" panose="020B0604020202020204" pitchFamily="34" charset="0"/>
              </a:rPr>
              <a:t>来找这┌</a:t>
            </a:r>
            <a:r>
              <a:rPr lang="en-US" altLang="zh-CN" dirty="0">
                <a:latin typeface="宋体" panose="02010600030101010101" pitchFamily="2" charset="-122"/>
                <a:cs typeface="Arial" panose="020B0604020202020204" pitchFamily="34" charset="0"/>
              </a:rPr>
              <a:t>n/5┒</a:t>
            </a:r>
            <a:r>
              <a:rPr lang="zh-CN" altLang="en-US" dirty="0">
                <a:latin typeface="宋体" panose="02010600030101010101" pitchFamily="2" charset="-122"/>
                <a:cs typeface="Arial" panose="020B0604020202020204" pitchFamily="34" charset="0"/>
              </a:rPr>
              <a:t>个元素的中位数。如果┌</a:t>
            </a:r>
            <a:r>
              <a:rPr lang="en-US" altLang="zh-CN" dirty="0">
                <a:latin typeface="宋体" panose="02010600030101010101" pitchFamily="2" charset="-122"/>
                <a:cs typeface="Arial" panose="020B0604020202020204" pitchFamily="34" charset="0"/>
              </a:rPr>
              <a:t>n/5┒</a:t>
            </a:r>
            <a:r>
              <a:rPr lang="zh-CN" altLang="en-US" dirty="0">
                <a:latin typeface="宋体" panose="02010600030101010101" pitchFamily="2" charset="-122"/>
                <a:cs typeface="Arial" panose="020B0604020202020204" pitchFamily="34" charset="0"/>
              </a:rPr>
              <a:t>个为偶数，就找它的两个中位数中较大的一个。以这个元素作为划分基准。</a:t>
            </a:r>
            <a:endParaRPr lang="zh-CN" altLang="en-US" dirty="0">
              <a:latin typeface="宋体" panose="02010600030101010101" pitchFamily="2" charset="-122"/>
              <a:ea typeface="Arial" panose="020B0604020202020204" pitchFamily="34" charset="0"/>
            </a:endParaRPr>
          </a:p>
        </p:txBody>
      </p:sp>
      <p:sp>
        <p:nvSpPr>
          <p:cNvPr id="83972" name="Text Box 4"/>
          <p:cNvSpPr txBox="1"/>
          <p:nvPr/>
        </p:nvSpPr>
        <p:spPr>
          <a:xfrm>
            <a:off x="971550" y="5589588"/>
            <a:ext cx="69135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FF0000"/>
                </a:solidFill>
              </a:rPr>
              <a:t>注：</a:t>
            </a:r>
            <a:r>
              <a:rPr lang="zh-CN" altLang="en-US" sz="2400" b="1" dirty="0"/>
              <a:t>假定</a:t>
            </a:r>
            <a:r>
              <a:rPr lang="en-US" altLang="zh-CN" sz="2400" b="1" dirty="0"/>
              <a:t>n</a:t>
            </a:r>
            <a:r>
              <a:rPr lang="zh-CN" altLang="en-US" sz="2400" b="1" dirty="0"/>
              <a:t>个元素都互不相等</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94"/>
          <p:cNvGrpSpPr/>
          <p:nvPr/>
        </p:nvGrpSpPr>
        <p:grpSpPr>
          <a:xfrm>
            <a:off x="1116013" y="1557338"/>
            <a:ext cx="6118225" cy="3527425"/>
            <a:chOff x="703" y="981"/>
            <a:chExt cx="3854" cy="2222"/>
          </a:xfrm>
        </p:grpSpPr>
        <p:grpSp>
          <p:nvGrpSpPr>
            <p:cNvPr id="84996" name="Group 44"/>
            <p:cNvGrpSpPr/>
            <p:nvPr/>
          </p:nvGrpSpPr>
          <p:grpSpPr>
            <a:xfrm>
              <a:off x="703" y="981"/>
              <a:ext cx="2131" cy="2222"/>
              <a:chOff x="1429" y="981"/>
              <a:chExt cx="2131" cy="2222"/>
            </a:xfrm>
          </p:grpSpPr>
          <p:grpSp>
            <p:nvGrpSpPr>
              <p:cNvPr id="85034" name="Group 13"/>
              <p:cNvGrpSpPr/>
              <p:nvPr/>
            </p:nvGrpSpPr>
            <p:grpSpPr>
              <a:xfrm>
                <a:off x="1429" y="981"/>
                <a:ext cx="362" cy="2222"/>
                <a:chOff x="1429" y="981"/>
                <a:chExt cx="362" cy="2222"/>
              </a:xfrm>
            </p:grpSpPr>
            <p:sp>
              <p:nvSpPr>
                <p:cNvPr id="85065" name="Oval 4"/>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6" name="Oval 5"/>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7" name="Oval 6"/>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8" name="Freeform 7"/>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69" name="Line 8"/>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70" name="Oval 9"/>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71" name="Oval 10"/>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72" name="Line 11"/>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73" name="Freeform 12"/>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35" name="Group 14"/>
              <p:cNvGrpSpPr/>
              <p:nvPr/>
            </p:nvGrpSpPr>
            <p:grpSpPr>
              <a:xfrm>
                <a:off x="2018" y="981"/>
                <a:ext cx="362" cy="2222"/>
                <a:chOff x="1429" y="981"/>
                <a:chExt cx="362" cy="2222"/>
              </a:xfrm>
            </p:grpSpPr>
            <p:sp>
              <p:nvSpPr>
                <p:cNvPr id="85056" name="Oval 15"/>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7" name="Oval 16"/>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8" name="Oval 17"/>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9" name="Freeform 18"/>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60" name="Line 19"/>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61" name="Oval 20"/>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2" name="Oval 21"/>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3" name="Line 22"/>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64" name="Freeform 23"/>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36" name="Group 24"/>
              <p:cNvGrpSpPr/>
              <p:nvPr/>
            </p:nvGrpSpPr>
            <p:grpSpPr>
              <a:xfrm>
                <a:off x="2609" y="981"/>
                <a:ext cx="362" cy="2222"/>
                <a:chOff x="1429" y="981"/>
                <a:chExt cx="362" cy="2222"/>
              </a:xfrm>
            </p:grpSpPr>
            <p:sp>
              <p:nvSpPr>
                <p:cNvPr id="85047" name="Oval 25"/>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8" name="Oval 26"/>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9" name="Oval 27"/>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0" name="Freeform 28"/>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51" name="Line 29"/>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52" name="Oval 30"/>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3" name="Oval 31"/>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4" name="Line 32"/>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55" name="Freeform 33"/>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37" name="Group 34"/>
              <p:cNvGrpSpPr/>
              <p:nvPr/>
            </p:nvGrpSpPr>
            <p:grpSpPr>
              <a:xfrm>
                <a:off x="3198" y="981"/>
                <a:ext cx="362" cy="2222"/>
                <a:chOff x="1429" y="981"/>
                <a:chExt cx="362" cy="2222"/>
              </a:xfrm>
            </p:grpSpPr>
            <p:sp>
              <p:nvSpPr>
                <p:cNvPr id="85038" name="Oval 35"/>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39" name="Oval 36"/>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0" name="Oval 37"/>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1" name="Freeform 38"/>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42" name="Line 39"/>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43" name="Oval 40"/>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4" name="Oval 41"/>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5" name="Line 42"/>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46" name="Freeform 43"/>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sp>
          <p:nvSpPr>
            <p:cNvPr id="84997" name="Line 45"/>
            <p:cNvSpPr/>
            <p:nvPr/>
          </p:nvSpPr>
          <p:spPr>
            <a:xfrm flipH="1">
              <a:off x="2245" y="2115"/>
              <a:ext cx="454" cy="0"/>
            </a:xfrm>
            <a:prstGeom prst="line">
              <a:avLst/>
            </a:prstGeom>
            <a:ln w="9525" cap="flat" cmpd="sng">
              <a:solidFill>
                <a:schemeClr val="tx1"/>
              </a:solidFill>
              <a:prstDash val="solid"/>
              <a:headEnd type="none" w="med" len="med"/>
              <a:tailEnd type="triangle" w="lg" len="lg"/>
            </a:ln>
          </p:spPr>
        </p:sp>
        <p:sp>
          <p:nvSpPr>
            <p:cNvPr id="84998" name="Freeform 46"/>
            <p:cNvSpPr/>
            <p:nvPr/>
          </p:nvSpPr>
          <p:spPr>
            <a:xfrm>
              <a:off x="1610" y="1979"/>
              <a:ext cx="1043" cy="90"/>
            </a:xfrm>
            <a:custGeom>
              <a:avLst/>
              <a:gdLst>
                <a:gd name="txL" fmla="*/ 0 w 1089"/>
                <a:gd name="txT" fmla="*/ 0 h 143"/>
                <a:gd name="txR" fmla="*/ 1089 w 1089"/>
                <a:gd name="txB" fmla="*/ 143 h 143"/>
              </a:gdLst>
              <a:ahLst/>
              <a:cxnLst>
                <a:cxn ang="0">
                  <a:pos x="707" y="2"/>
                </a:cxn>
                <a:cxn ang="0">
                  <a:pos x="501" y="1"/>
                </a:cxn>
                <a:cxn ang="0">
                  <a:pos x="206" y="1"/>
                </a:cxn>
                <a:cxn ang="0">
                  <a:pos x="0" y="1"/>
                </a:cxn>
              </a:cxnLst>
              <a:rect l="txL" t="txT" r="txR" b="txB"/>
              <a:pathLst>
                <a:path w="1089" h="143">
                  <a:moveTo>
                    <a:pt x="1089" y="143"/>
                  </a:moveTo>
                  <a:cubicBezTo>
                    <a:pt x="994" y="109"/>
                    <a:pt x="900" y="76"/>
                    <a:pt x="771" y="53"/>
                  </a:cubicBezTo>
                  <a:cubicBezTo>
                    <a:pt x="642" y="30"/>
                    <a:pt x="445" y="0"/>
                    <a:pt x="317" y="7"/>
                  </a:cubicBezTo>
                  <a:cubicBezTo>
                    <a:pt x="189" y="14"/>
                    <a:pt x="94" y="56"/>
                    <a:pt x="0" y="98"/>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4999" name="Freeform 48"/>
            <p:cNvSpPr/>
            <p:nvPr/>
          </p:nvSpPr>
          <p:spPr>
            <a:xfrm>
              <a:off x="1066" y="1873"/>
              <a:ext cx="1587" cy="196"/>
            </a:xfrm>
            <a:custGeom>
              <a:avLst/>
              <a:gdLst>
                <a:gd name="txL" fmla="*/ 0 w 1587"/>
                <a:gd name="txT" fmla="*/ 0 h 196"/>
                <a:gd name="txR" fmla="*/ 1587 w 1587"/>
                <a:gd name="txB" fmla="*/ 196 h 196"/>
              </a:gdLst>
              <a:ahLst/>
              <a:cxnLst>
                <a:cxn ang="0">
                  <a:pos x="1587" y="196"/>
                </a:cxn>
                <a:cxn ang="0">
                  <a:pos x="1224" y="60"/>
                </a:cxn>
                <a:cxn ang="0">
                  <a:pos x="635" y="15"/>
                </a:cxn>
                <a:cxn ang="0">
                  <a:pos x="0" y="151"/>
                </a:cxn>
              </a:cxnLst>
              <a:rect l="txL" t="txT" r="txR" b="txB"/>
              <a:pathLst>
                <a:path w="1587" h="196">
                  <a:moveTo>
                    <a:pt x="1587" y="196"/>
                  </a:moveTo>
                  <a:cubicBezTo>
                    <a:pt x="1485" y="143"/>
                    <a:pt x="1383" y="90"/>
                    <a:pt x="1224" y="60"/>
                  </a:cubicBezTo>
                  <a:cubicBezTo>
                    <a:pt x="1065" y="30"/>
                    <a:pt x="839" y="0"/>
                    <a:pt x="635" y="15"/>
                  </a:cubicBezTo>
                  <a:cubicBezTo>
                    <a:pt x="431" y="30"/>
                    <a:pt x="106" y="121"/>
                    <a:pt x="0" y="151"/>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nvGrpSpPr>
            <p:cNvPr id="85000" name="Group 50"/>
            <p:cNvGrpSpPr/>
            <p:nvPr/>
          </p:nvGrpSpPr>
          <p:grpSpPr>
            <a:xfrm>
              <a:off x="3061" y="981"/>
              <a:ext cx="362" cy="2222"/>
              <a:chOff x="1429" y="981"/>
              <a:chExt cx="362" cy="2222"/>
            </a:xfrm>
          </p:grpSpPr>
          <p:sp>
            <p:nvSpPr>
              <p:cNvPr id="85025" name="Oval 51"/>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6" name="Oval 52"/>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7" name="Oval 53"/>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8" name="Freeform 54"/>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29" name="Line 55"/>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30" name="Oval 56"/>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31" name="Oval 57"/>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32" name="Line 58"/>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33" name="Freeform 59"/>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01" name="Group 60"/>
            <p:cNvGrpSpPr/>
            <p:nvPr/>
          </p:nvGrpSpPr>
          <p:grpSpPr>
            <a:xfrm>
              <a:off x="3696" y="981"/>
              <a:ext cx="362" cy="2222"/>
              <a:chOff x="1429" y="981"/>
              <a:chExt cx="362" cy="2222"/>
            </a:xfrm>
          </p:grpSpPr>
          <p:sp>
            <p:nvSpPr>
              <p:cNvPr id="85016" name="Oval 61"/>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7" name="Oval 62"/>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8" name="Oval 63"/>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9" name="Freeform 64"/>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20" name="Line 65"/>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21" name="Oval 66"/>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2" name="Oval 67"/>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3" name="Line 68"/>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24" name="Freeform 69"/>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02" name="Group 70"/>
            <p:cNvGrpSpPr/>
            <p:nvPr/>
          </p:nvGrpSpPr>
          <p:grpSpPr>
            <a:xfrm>
              <a:off x="4195" y="981"/>
              <a:ext cx="362" cy="2222"/>
              <a:chOff x="1429" y="981"/>
              <a:chExt cx="362" cy="2222"/>
            </a:xfrm>
          </p:grpSpPr>
          <p:sp>
            <p:nvSpPr>
              <p:cNvPr id="85007" name="Oval 71"/>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08" name="Oval 72"/>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09" name="Oval 73"/>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0" name="Freeform 74"/>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11" name="Line 75"/>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12" name="Oval 76"/>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3" name="Oval 77"/>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4" name="Line 78"/>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15" name="Freeform 79"/>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sp>
          <p:nvSpPr>
            <p:cNvPr id="85003" name="Line 90"/>
            <p:cNvSpPr/>
            <p:nvPr/>
          </p:nvSpPr>
          <p:spPr>
            <a:xfrm flipH="1">
              <a:off x="2835" y="2115"/>
              <a:ext cx="454" cy="0"/>
            </a:xfrm>
            <a:prstGeom prst="line">
              <a:avLst/>
            </a:prstGeom>
            <a:ln w="9525" cap="flat" cmpd="sng">
              <a:solidFill>
                <a:schemeClr val="tx1"/>
              </a:solidFill>
              <a:prstDash val="solid"/>
              <a:headEnd type="none" w="med" len="med"/>
              <a:tailEnd type="triangle" w="lg" len="lg"/>
            </a:ln>
          </p:spPr>
        </p:sp>
        <p:sp>
          <p:nvSpPr>
            <p:cNvPr id="85004" name="Freeform 91"/>
            <p:cNvSpPr/>
            <p:nvPr/>
          </p:nvSpPr>
          <p:spPr>
            <a:xfrm>
              <a:off x="2835" y="1979"/>
              <a:ext cx="1043" cy="90"/>
            </a:xfrm>
            <a:custGeom>
              <a:avLst/>
              <a:gdLst>
                <a:gd name="txL" fmla="*/ 0 w 1089"/>
                <a:gd name="txT" fmla="*/ 0 h 143"/>
                <a:gd name="txR" fmla="*/ 1089 w 1089"/>
                <a:gd name="txB" fmla="*/ 143 h 143"/>
              </a:gdLst>
              <a:ahLst/>
              <a:cxnLst>
                <a:cxn ang="0">
                  <a:pos x="707" y="2"/>
                </a:cxn>
                <a:cxn ang="0">
                  <a:pos x="501" y="1"/>
                </a:cxn>
                <a:cxn ang="0">
                  <a:pos x="206" y="1"/>
                </a:cxn>
                <a:cxn ang="0">
                  <a:pos x="0" y="1"/>
                </a:cxn>
              </a:cxnLst>
              <a:rect l="txL" t="txT" r="txR" b="txB"/>
              <a:pathLst>
                <a:path w="1089" h="143">
                  <a:moveTo>
                    <a:pt x="1089" y="143"/>
                  </a:moveTo>
                  <a:cubicBezTo>
                    <a:pt x="994" y="109"/>
                    <a:pt x="900" y="76"/>
                    <a:pt x="771" y="53"/>
                  </a:cubicBezTo>
                  <a:cubicBezTo>
                    <a:pt x="642" y="30"/>
                    <a:pt x="445" y="0"/>
                    <a:pt x="317" y="7"/>
                  </a:cubicBezTo>
                  <a:cubicBezTo>
                    <a:pt x="189" y="14"/>
                    <a:pt x="94" y="56"/>
                    <a:pt x="0" y="98"/>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05" name="Freeform 92"/>
            <p:cNvSpPr/>
            <p:nvPr/>
          </p:nvSpPr>
          <p:spPr>
            <a:xfrm>
              <a:off x="2789" y="1842"/>
              <a:ext cx="1587" cy="196"/>
            </a:xfrm>
            <a:custGeom>
              <a:avLst/>
              <a:gdLst>
                <a:gd name="txL" fmla="*/ 0 w 1587"/>
                <a:gd name="txT" fmla="*/ 0 h 196"/>
                <a:gd name="txR" fmla="*/ 1587 w 1587"/>
                <a:gd name="txB" fmla="*/ 196 h 196"/>
              </a:gdLst>
              <a:ahLst/>
              <a:cxnLst>
                <a:cxn ang="0">
                  <a:pos x="1587" y="196"/>
                </a:cxn>
                <a:cxn ang="0">
                  <a:pos x="1224" y="60"/>
                </a:cxn>
                <a:cxn ang="0">
                  <a:pos x="635" y="15"/>
                </a:cxn>
                <a:cxn ang="0">
                  <a:pos x="0" y="151"/>
                </a:cxn>
              </a:cxnLst>
              <a:rect l="txL" t="txT" r="txR" b="txB"/>
              <a:pathLst>
                <a:path w="1587" h="196">
                  <a:moveTo>
                    <a:pt x="1587" y="196"/>
                  </a:moveTo>
                  <a:cubicBezTo>
                    <a:pt x="1485" y="143"/>
                    <a:pt x="1383" y="90"/>
                    <a:pt x="1224" y="60"/>
                  </a:cubicBezTo>
                  <a:cubicBezTo>
                    <a:pt x="1065" y="30"/>
                    <a:pt x="839" y="0"/>
                    <a:pt x="635" y="15"/>
                  </a:cubicBezTo>
                  <a:cubicBezTo>
                    <a:pt x="431" y="30"/>
                    <a:pt x="106" y="121"/>
                    <a:pt x="0" y="151"/>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06" name="Text Box 93"/>
            <p:cNvSpPr txBox="1"/>
            <p:nvPr/>
          </p:nvSpPr>
          <p:spPr>
            <a:xfrm>
              <a:off x="2880" y="2115"/>
              <a:ext cx="272"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dirty="0"/>
                <a:t>x</a:t>
              </a:r>
            </a:p>
          </p:txBody>
        </p:sp>
      </p:grpSp>
      <p:sp>
        <p:nvSpPr>
          <p:cNvPr id="84995" name="Text Box 95"/>
          <p:cNvSpPr txBox="1"/>
          <p:nvPr/>
        </p:nvSpPr>
        <p:spPr>
          <a:xfrm>
            <a:off x="2843213" y="5661025"/>
            <a:ext cx="30241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400" b="1" dirty="0">
                <a:solidFill>
                  <a:srgbClr val="003399"/>
                </a:solidFill>
              </a:rPr>
              <a:t>选择划分基准</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a:ln/>
        </p:spPr>
        <p:txBody>
          <a:bodyPr vert="horz" wrap="square" lIns="91440" tIns="45720" rIns="91440" bIns="45720" anchor="b" anchorCtr="0"/>
          <a:lstStyle/>
          <a:p>
            <a:pPr eaLnBrk="1" hangingPunct="1"/>
            <a:r>
              <a:rPr lang="zh-CN" altLang="en-US" dirty="0"/>
              <a:t>分析</a:t>
            </a:r>
          </a:p>
        </p:txBody>
      </p:sp>
      <p:graphicFrame>
        <p:nvGraphicFramePr>
          <p:cNvPr id="86019" name="Object 3"/>
          <p:cNvGraphicFramePr>
            <a:graphicFrameLocks noGrp="1" noChangeAspect="1"/>
          </p:cNvGraphicFramePr>
          <p:nvPr>
            <p:ph idx="1"/>
          </p:nvPr>
        </p:nvGraphicFramePr>
        <p:xfrm>
          <a:off x="1116013" y="1700213"/>
          <a:ext cx="7056437" cy="4703762"/>
        </p:xfrm>
        <a:graphic>
          <a:graphicData uri="http://schemas.openxmlformats.org/presentationml/2006/ole">
            <mc:AlternateContent xmlns:mc="http://schemas.openxmlformats.org/markup-compatibility/2006">
              <mc:Choice xmlns:v="urn:schemas-microsoft-com:vml" Requires="v">
                <p:oleObj r:id="rId2" imgW="4038600" imgH="2692400" progId="Equation.3">
                  <p:embed/>
                </p:oleObj>
              </mc:Choice>
              <mc:Fallback>
                <p:oleObj r:id="rId2" imgW="4038600" imgH="2692400" progId="Equation.3">
                  <p:embed/>
                  <p:pic>
                    <p:nvPicPr>
                      <p:cNvPr id="0" name="图片 3094"/>
                      <p:cNvPicPr/>
                      <p:nvPr/>
                    </p:nvPicPr>
                    <p:blipFill>
                      <a:blip r:embed="rId3"/>
                      <a:srcRect/>
                      <a:stretch>
                        <a:fillRect/>
                      </a:stretch>
                    </p:blipFill>
                    <p:spPr>
                      <a:xfrm>
                        <a:off x="1116013" y="1700213"/>
                        <a:ext cx="7056437" cy="4703762"/>
                      </a:xfrm>
                      <a:prstGeom prst="rect">
                        <a:avLst/>
                      </a:prstGeom>
                      <a:noFill/>
                      <a:ln w="38100">
                        <a:miter/>
                      </a:ln>
                    </p:spPr>
                  </p:pic>
                </p:oleObj>
              </mc:Fallback>
            </mc:AlternateContent>
          </a:graphicData>
        </a:graphic>
      </p:graphicFrame>
      <p:sp>
        <p:nvSpPr>
          <p:cNvPr id="86020" name="Line 4"/>
          <p:cNvSpPr/>
          <p:nvPr/>
        </p:nvSpPr>
        <p:spPr>
          <a:xfrm>
            <a:off x="3851275" y="6453188"/>
            <a:ext cx="3816350" cy="0"/>
          </a:xfrm>
          <a:prstGeom prst="line">
            <a:avLst/>
          </a:prstGeom>
          <a:ln w="57150" cap="flat" cmpd="sng">
            <a:solidFill>
              <a:srgbClr val="FF0000"/>
            </a:solidFill>
            <a:prstDash val="solid"/>
            <a:headEnd type="none" w="med" len="med"/>
            <a:tailEnd type="none" w="med" len="med"/>
          </a:ln>
        </p:spPr>
      </p:sp>
      <p:sp>
        <p:nvSpPr>
          <p:cNvPr id="86021" name="Line 5"/>
          <p:cNvSpPr/>
          <p:nvPr/>
        </p:nvSpPr>
        <p:spPr>
          <a:xfrm flipH="1">
            <a:off x="6732588" y="5734050"/>
            <a:ext cx="215900" cy="287338"/>
          </a:xfrm>
          <a:prstGeom prst="line">
            <a:avLst/>
          </a:prstGeom>
          <a:ln w="57150" cap="flat" cmpd="sng">
            <a:solidFill>
              <a:srgbClr val="000099"/>
            </a:solidFill>
            <a:prstDash val="solid"/>
            <a:headEnd type="none" w="med" len="med"/>
            <a:tailEnd type="triangle" w="lg" len="lg"/>
          </a:ln>
        </p:spPr>
      </p:sp>
      <p:sp>
        <p:nvSpPr>
          <p:cNvPr id="86022" name="Text Box 6"/>
          <p:cNvSpPr txBox="1"/>
          <p:nvPr/>
        </p:nvSpPr>
        <p:spPr>
          <a:xfrm>
            <a:off x="6300788" y="5013325"/>
            <a:ext cx="1871662"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000099"/>
                </a:solidFill>
              </a:rPr>
              <a:t>满足算法</a:t>
            </a:r>
            <a:r>
              <a:rPr lang="en-US" altLang="zh-CN" sz="1800" b="1" dirty="0">
                <a:solidFill>
                  <a:srgbClr val="000099"/>
                </a:solidFill>
              </a:rPr>
              <a:t>select</a:t>
            </a:r>
            <a:r>
              <a:rPr lang="zh-CN" altLang="en-US" sz="1800" b="1" dirty="0">
                <a:solidFill>
                  <a:srgbClr val="000099"/>
                </a:solidFill>
              </a:rPr>
              <a:t>的要求</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a:ln/>
        </p:spPr>
        <p:txBody>
          <a:bodyPr vert="horz" wrap="square" lIns="91440" tIns="45720" rIns="91440" bIns="45720" anchor="b" anchorCtr="0"/>
          <a:lstStyle/>
          <a:p>
            <a:pPr eaLnBrk="1" hangingPunct="1"/>
            <a:r>
              <a:rPr lang="zh-CN" altLang="en-US" dirty="0"/>
              <a:t>分析</a:t>
            </a:r>
          </a:p>
        </p:txBody>
      </p:sp>
      <p:sp>
        <p:nvSpPr>
          <p:cNvPr id="8704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分析</a:t>
            </a:r>
          </a:p>
          <a:p>
            <a:pPr lvl="1" eaLnBrk="1" hangingPunct="1"/>
            <a:r>
              <a:rPr lang="en-US" altLang="zh-CN" dirty="0"/>
              <a:t>Select</a:t>
            </a:r>
            <a:r>
              <a:rPr lang="zh-CN" altLang="en-US" dirty="0"/>
              <a:t>算法将每一组的大小定为</a:t>
            </a:r>
            <a:r>
              <a:rPr lang="en-US" altLang="zh-CN" dirty="0"/>
              <a:t>5</a:t>
            </a:r>
            <a:r>
              <a:rPr lang="zh-CN" altLang="en-US" dirty="0"/>
              <a:t>，并选取</a:t>
            </a:r>
            <a:r>
              <a:rPr lang="en-US" altLang="zh-CN" dirty="0"/>
              <a:t>75</a:t>
            </a:r>
            <a:r>
              <a:rPr lang="zh-CN" altLang="en-US" dirty="0"/>
              <a:t>作为是否进行递归调用的分界点。这两点保证了</a:t>
            </a:r>
            <a:r>
              <a:rPr lang="en-US" altLang="zh-CN" dirty="0"/>
              <a:t>T(n)</a:t>
            </a:r>
            <a:r>
              <a:rPr lang="zh-CN" altLang="en-US" dirty="0"/>
              <a:t>的递归式中两个自变量之和</a:t>
            </a:r>
          </a:p>
          <a:p>
            <a:pPr lvl="1" eaLnBrk="1" hangingPunct="1">
              <a:buNone/>
            </a:pPr>
            <a:r>
              <a:rPr lang="zh-CN" altLang="en-US" dirty="0"/>
              <a:t>		</a:t>
            </a:r>
            <a:r>
              <a:rPr lang="en-US" altLang="zh-CN" dirty="0"/>
              <a:t>n/5+3n/4=19n/20=an,0&lt;a&lt;1</a:t>
            </a:r>
          </a:p>
          <a:p>
            <a:pPr lvl="1" eaLnBrk="1" hangingPunct="1">
              <a:buNone/>
            </a:pPr>
            <a:r>
              <a:rPr lang="en-US" altLang="zh-CN" dirty="0"/>
              <a:t>——</a:t>
            </a:r>
            <a:r>
              <a:rPr lang="zh-CN" altLang="en-US" dirty="0"/>
              <a:t>使</a:t>
            </a:r>
            <a:r>
              <a:rPr lang="en-US" altLang="zh-CN" dirty="0"/>
              <a:t>T(n)=O(n)</a:t>
            </a:r>
            <a:r>
              <a:rPr lang="zh-CN" altLang="en-US" dirty="0"/>
              <a:t>的关键</a:t>
            </a:r>
          </a:p>
          <a:p>
            <a:pPr lvl="1" eaLnBrk="1" hangingPunct="1">
              <a:buNone/>
            </a:pPr>
            <a:r>
              <a:rPr lang="zh-CN" altLang="en-US" dirty="0"/>
              <a:t>*除</a:t>
            </a:r>
            <a:r>
              <a:rPr lang="en-US" altLang="zh-CN" dirty="0"/>
              <a:t>5</a:t>
            </a:r>
            <a:r>
              <a:rPr lang="zh-CN" altLang="en-US" dirty="0"/>
              <a:t>和</a:t>
            </a:r>
            <a:r>
              <a:rPr lang="en-US" altLang="zh-CN" dirty="0"/>
              <a:t>75</a:t>
            </a:r>
            <a:r>
              <a:rPr lang="zh-CN" altLang="en-US" dirty="0"/>
              <a:t>的组合之外，还有其他选择</a:t>
            </a:r>
          </a:p>
          <a:p>
            <a:pPr lvl="1" eaLnBrk="1" hangingPunct="1"/>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nvGraphicFramePr>
        <p:xfrm>
          <a:off x="755650" y="2133600"/>
          <a:ext cx="6913563" cy="1874838"/>
        </p:xfrm>
        <a:graphic>
          <a:graphicData uri="http://schemas.openxmlformats.org/presentationml/2006/ole">
            <mc:AlternateContent xmlns:mc="http://schemas.openxmlformats.org/markup-compatibility/2006">
              <mc:Choice xmlns:v="urn:schemas-microsoft-com:vml" Requires="v">
                <p:oleObj r:id="rId2" imgW="2527300" imgH="685800" progId="Equation.3">
                  <p:embed/>
                </p:oleObj>
              </mc:Choice>
              <mc:Fallback>
                <p:oleObj r:id="rId2" imgW="2527300" imgH="685800" progId="Equation.3">
                  <p:embed/>
                  <p:pic>
                    <p:nvPicPr>
                      <p:cNvPr id="0" name="图片 3093"/>
                      <p:cNvPicPr/>
                      <p:nvPr/>
                    </p:nvPicPr>
                    <p:blipFill>
                      <a:blip r:embed="rId3"/>
                      <a:stretch>
                        <a:fillRect/>
                      </a:stretch>
                    </p:blipFill>
                    <p:spPr>
                      <a:xfrm>
                        <a:off x="755650" y="2133600"/>
                        <a:ext cx="6913563" cy="1874838"/>
                      </a:xfrm>
                      <a:prstGeom prst="rect">
                        <a:avLst/>
                      </a:prstGeom>
                      <a:noFill/>
                      <a:ln w="38100">
                        <a:noFill/>
                        <a:miter/>
                      </a:ln>
                    </p:spPr>
                  </p:pic>
                </p:oleObj>
              </mc:Fallback>
            </mc:AlternateContent>
          </a:graphicData>
        </a:graphic>
      </p:graphicFrame>
      <p:sp>
        <p:nvSpPr>
          <p:cNvPr id="88067" name="Rectangle 3"/>
          <p:cNvSpPr>
            <a:spLocks noGrp="1"/>
          </p:cNvSpPr>
          <p:nvPr>
            <p:ph type="title"/>
          </p:nvPr>
        </p:nvSpPr>
        <p:spPr>
          <a:ln/>
        </p:spPr>
        <p:txBody>
          <a:bodyPr vert="horz" wrap="square" lIns="91440" tIns="45720" rIns="91440" bIns="45720" anchor="b" anchorCtr="0"/>
          <a:lstStyle/>
          <a:p>
            <a:pPr eaLnBrk="1" hangingPunct="1"/>
            <a:r>
              <a:rPr lang="zh-CN" altLang="en-US" dirty="0"/>
              <a:t>算法复杂性分析</a:t>
            </a:r>
          </a:p>
        </p:txBody>
      </p:sp>
      <p:grpSp>
        <p:nvGrpSpPr>
          <p:cNvPr id="2" name="Group 4"/>
          <p:cNvGrpSpPr/>
          <p:nvPr/>
        </p:nvGrpSpPr>
        <p:grpSpPr>
          <a:xfrm>
            <a:off x="2916238" y="2781300"/>
            <a:ext cx="1584325" cy="2159000"/>
            <a:chOff x="1837" y="1752"/>
            <a:chExt cx="998" cy="1360"/>
          </a:xfrm>
        </p:grpSpPr>
        <p:sp>
          <p:nvSpPr>
            <p:cNvPr id="88073" name="Oval 5"/>
            <p:cNvSpPr/>
            <p:nvPr/>
          </p:nvSpPr>
          <p:spPr>
            <a:xfrm>
              <a:off x="1973" y="1752"/>
              <a:ext cx="862" cy="408"/>
            </a:xfrm>
            <a:prstGeom prst="ellipse">
              <a:avLst/>
            </a:prstGeom>
            <a:noFill/>
            <a:ln w="9525" cap="flat" cmpd="sng">
              <a:solidFill>
                <a:srgbClr val="FF00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nvGrpSpPr>
            <p:cNvPr id="88074" name="Group 6"/>
            <p:cNvGrpSpPr/>
            <p:nvPr/>
          </p:nvGrpSpPr>
          <p:grpSpPr>
            <a:xfrm>
              <a:off x="1837" y="2704"/>
              <a:ext cx="907" cy="408"/>
              <a:chOff x="1837" y="2704"/>
              <a:chExt cx="907" cy="408"/>
            </a:xfrm>
          </p:grpSpPr>
          <p:sp>
            <p:nvSpPr>
              <p:cNvPr id="88075" name="AutoShape 7"/>
              <p:cNvSpPr/>
              <p:nvPr/>
            </p:nvSpPr>
            <p:spPr>
              <a:xfrm rot="10800000">
                <a:off x="1837" y="2704"/>
                <a:ext cx="907" cy="408"/>
              </a:xfrm>
              <a:prstGeom prst="wedgeRectCallout">
                <a:avLst>
                  <a:gd name="adj1" fmla="val -9319"/>
                  <a:gd name="adj2" fmla="val 181125"/>
                </a:avLst>
              </a:prstGeom>
              <a:no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88076" name="Text Box 8"/>
              <p:cNvSpPr txBox="1"/>
              <p:nvPr/>
            </p:nvSpPr>
            <p:spPr>
              <a:xfrm>
                <a:off x="1837" y="2704"/>
                <a:ext cx="907"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找中位数的中位数</a:t>
                </a:r>
              </a:p>
            </p:txBody>
          </p:sp>
        </p:grpSp>
      </p:grpSp>
      <p:grpSp>
        <p:nvGrpSpPr>
          <p:cNvPr id="4" name="Group 9"/>
          <p:cNvGrpSpPr/>
          <p:nvPr/>
        </p:nvGrpSpPr>
        <p:grpSpPr>
          <a:xfrm>
            <a:off x="4787900" y="2781300"/>
            <a:ext cx="3816350" cy="2701925"/>
            <a:chOff x="3016" y="1752"/>
            <a:chExt cx="2404" cy="1702"/>
          </a:xfrm>
        </p:grpSpPr>
        <p:sp>
          <p:nvSpPr>
            <p:cNvPr id="88070" name="Oval 10"/>
            <p:cNvSpPr/>
            <p:nvPr/>
          </p:nvSpPr>
          <p:spPr>
            <a:xfrm>
              <a:off x="3016" y="1752"/>
              <a:ext cx="862" cy="408"/>
            </a:xfrm>
            <a:prstGeom prst="ellipse">
              <a:avLst/>
            </a:prstGeom>
            <a:noFill/>
            <a:ln w="9525" cap="flat" cmpd="sng">
              <a:solidFill>
                <a:srgbClr val="FF00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8071" name="AutoShape 11"/>
            <p:cNvSpPr/>
            <p:nvPr/>
          </p:nvSpPr>
          <p:spPr>
            <a:xfrm rot="10800000">
              <a:off x="3016" y="2704"/>
              <a:ext cx="2359" cy="726"/>
            </a:xfrm>
            <a:prstGeom prst="wedgeRectCallout">
              <a:avLst>
                <a:gd name="adj1" fmla="val 26981"/>
                <a:gd name="adj2" fmla="val 123412"/>
              </a:avLst>
            </a:prstGeom>
            <a:no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88072" name="Text Box 12"/>
            <p:cNvSpPr txBox="1"/>
            <p:nvPr/>
          </p:nvSpPr>
          <p:spPr>
            <a:xfrm>
              <a:off x="3016" y="2704"/>
              <a:ext cx="2404" cy="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按算法所选基准</a:t>
              </a:r>
              <a:r>
                <a:rPr lang="en-US" altLang="zh-CN" sz="1800" dirty="0"/>
                <a:t>x</a:t>
              </a:r>
              <a:r>
                <a:rPr lang="zh-CN" altLang="en-US" sz="1800" dirty="0"/>
                <a:t>进行划分所得到的</a:t>
              </a:r>
              <a:r>
                <a:rPr lang="en-US" altLang="zh-CN" sz="1800" dirty="0"/>
                <a:t>2</a:t>
              </a:r>
              <a:r>
                <a:rPr lang="zh-CN" altLang="en-US" sz="1800" dirty="0"/>
                <a:t>个子数组分别至多有</a:t>
              </a:r>
              <a:r>
                <a:rPr lang="en-US" altLang="zh-CN" sz="1800" dirty="0"/>
                <a:t>3n/4</a:t>
              </a:r>
              <a:r>
                <a:rPr lang="zh-CN" altLang="en-US" sz="1800" dirty="0"/>
                <a:t>个元素，无论对哪一个子数组调用</a:t>
              </a:r>
              <a:r>
                <a:rPr lang="en-US" altLang="zh-CN" sz="1800" dirty="0"/>
                <a:t>select</a:t>
              </a:r>
              <a:r>
                <a:rPr lang="zh-CN" altLang="en-US" sz="1800" dirty="0"/>
                <a:t>都至多用</a:t>
              </a:r>
              <a:r>
                <a:rPr lang="en-US" altLang="zh-CN" sz="1800" dirty="0"/>
                <a:t>T(3n/4)</a:t>
              </a:r>
              <a:r>
                <a:rPr lang="zh-CN" altLang="en-US" sz="1800" dirty="0"/>
                <a:t>的时间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p:nvPr/>
        </p:nvSpPr>
        <p:spPr>
          <a:xfrm>
            <a:off x="468313" y="260350"/>
            <a:ext cx="7488237" cy="6383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en-US" altLang="zh-CN" sz="1800" dirty="0"/>
              <a:t>Private static Comparable select(int p, int r, int k)</a:t>
            </a:r>
          </a:p>
          <a:p>
            <a:pPr marL="0" lvl="0" indent="0" eaLnBrk="1" hangingPunct="1">
              <a:lnSpc>
                <a:spcPct val="80000"/>
              </a:lnSpc>
              <a:spcBef>
                <a:spcPct val="50000"/>
              </a:spcBef>
              <a:buClrTx/>
              <a:buSzTx/>
              <a:buFontTx/>
              <a:buNone/>
            </a:pPr>
            <a:r>
              <a:rPr lang="en-US" altLang="zh-CN" sz="1800" dirty="0"/>
              <a:t>{</a:t>
            </a:r>
          </a:p>
          <a:p>
            <a:pPr marL="0" lvl="0" indent="0" eaLnBrk="1" hangingPunct="1">
              <a:lnSpc>
                <a:spcPct val="80000"/>
              </a:lnSpc>
              <a:spcBef>
                <a:spcPct val="50000"/>
              </a:spcBef>
              <a:buClrTx/>
              <a:buSzTx/>
              <a:buFontTx/>
              <a:buNone/>
            </a:pPr>
            <a:r>
              <a:rPr lang="en-US" altLang="zh-CN" sz="1800" dirty="0"/>
              <a:t>      if(r-p)&lt;5)  {</a:t>
            </a:r>
          </a:p>
          <a:p>
            <a:pPr marL="0" lvl="0" indent="0" eaLnBrk="1" hangingPunct="1">
              <a:lnSpc>
                <a:spcPct val="80000"/>
              </a:lnSpc>
              <a:spcBef>
                <a:spcPct val="50000"/>
              </a:spcBef>
              <a:buClrTx/>
              <a:buSzTx/>
              <a:buFontTx/>
              <a:buNone/>
            </a:pPr>
            <a:r>
              <a:rPr lang="en-US" altLang="zh-CN" sz="1800" dirty="0"/>
              <a:t>	bubbleSort(p,r);	//</a:t>
            </a:r>
            <a:r>
              <a:rPr lang="zh-CN" altLang="en-US" sz="1800" dirty="0"/>
              <a:t>对数组</a:t>
            </a:r>
            <a:r>
              <a:rPr lang="en-US" altLang="zh-CN" sz="1800" dirty="0"/>
              <a:t>a[p:r]</a:t>
            </a:r>
            <a:r>
              <a:rPr lang="zh-CN" altLang="en-US" sz="1800" dirty="0"/>
              <a:t>进行排序</a:t>
            </a:r>
          </a:p>
          <a:p>
            <a:pPr marL="0" lvl="0" indent="0" eaLnBrk="1" hangingPunct="1">
              <a:lnSpc>
                <a:spcPct val="80000"/>
              </a:lnSpc>
              <a:spcBef>
                <a:spcPct val="50000"/>
              </a:spcBef>
              <a:buClrTx/>
              <a:buSzTx/>
              <a:buFontTx/>
              <a:buNone/>
            </a:pPr>
            <a:r>
              <a:rPr lang="en-US" altLang="zh-CN" sz="1800" dirty="0"/>
              <a:t>	return a[p+k-1];</a:t>
            </a:r>
          </a:p>
          <a:p>
            <a:pPr marL="0" lvl="0" indent="0" eaLnBrk="1" hangingPunct="1">
              <a:lnSpc>
                <a:spcPct val="80000"/>
              </a:lnSpc>
              <a:spcBef>
                <a:spcPct val="50000"/>
              </a:spcBef>
              <a:buClrTx/>
              <a:buSzTx/>
              <a:buFontTx/>
              <a:buNone/>
            </a:pPr>
            <a:r>
              <a:rPr lang="en-US" altLang="zh-CN" sz="1800" dirty="0"/>
              <a:t>       }</a:t>
            </a:r>
          </a:p>
          <a:p>
            <a:pPr marL="0" lvl="0" indent="0" eaLnBrk="1" hangingPunct="1">
              <a:lnSpc>
                <a:spcPct val="80000"/>
              </a:lnSpc>
              <a:spcBef>
                <a:spcPct val="50000"/>
              </a:spcBef>
              <a:buClrTx/>
              <a:buSzTx/>
              <a:buFontTx/>
              <a:buNone/>
            </a:pPr>
            <a:r>
              <a:rPr lang="en-US" altLang="zh-CN" sz="1800" dirty="0"/>
              <a:t>      //</a:t>
            </a:r>
            <a:r>
              <a:rPr lang="zh-CN" altLang="en-US" sz="1800" dirty="0"/>
              <a:t>将</a:t>
            </a:r>
            <a:r>
              <a:rPr lang="en-US" altLang="zh-CN" sz="1800" dirty="0"/>
              <a:t>a[p+5*i,p+5*i+4]</a:t>
            </a:r>
            <a:r>
              <a:rPr lang="zh-CN" altLang="en-US" sz="1800" dirty="0"/>
              <a:t>中的第</a:t>
            </a:r>
            <a:r>
              <a:rPr lang="en-US" altLang="zh-CN" sz="1800" dirty="0"/>
              <a:t>3</a:t>
            </a:r>
            <a:r>
              <a:rPr lang="zh-CN" altLang="en-US" sz="1800" dirty="0"/>
              <a:t>小元素与</a:t>
            </a:r>
            <a:r>
              <a:rPr lang="en-US" altLang="zh-CN" sz="1800" dirty="0"/>
              <a:t>a[p+i]</a:t>
            </a:r>
            <a:r>
              <a:rPr lang="zh-CN" altLang="en-US" sz="1800" dirty="0"/>
              <a:t>交换位置</a:t>
            </a:r>
          </a:p>
          <a:p>
            <a:pPr marL="0" lvl="0" indent="0" eaLnBrk="1" hangingPunct="1">
              <a:lnSpc>
                <a:spcPct val="80000"/>
              </a:lnSpc>
              <a:spcBef>
                <a:spcPct val="50000"/>
              </a:spcBef>
              <a:buClrTx/>
              <a:buSzTx/>
              <a:buFontTx/>
              <a:buNone/>
            </a:pPr>
            <a:r>
              <a:rPr lang="en-US" altLang="zh-CN" sz="1800" dirty="0"/>
              <a:t>      //</a:t>
            </a:r>
            <a:r>
              <a:rPr lang="zh-CN" altLang="en-US" sz="1800" dirty="0"/>
              <a:t>找中位数的中位数，</a:t>
            </a:r>
            <a:r>
              <a:rPr lang="en-US" altLang="zh-CN" sz="1800" dirty="0"/>
              <a:t>r-p-4</a:t>
            </a:r>
            <a:r>
              <a:rPr lang="zh-CN" altLang="en-US" sz="1800" dirty="0"/>
              <a:t>，即上面所说的</a:t>
            </a:r>
            <a:r>
              <a:rPr lang="en-US" altLang="zh-CN" sz="1800" dirty="0"/>
              <a:t>n-5</a:t>
            </a:r>
          </a:p>
          <a:p>
            <a:pPr marL="0" lvl="0" indent="0" eaLnBrk="1" hangingPunct="1">
              <a:lnSpc>
                <a:spcPct val="80000"/>
              </a:lnSpc>
              <a:spcBef>
                <a:spcPct val="50000"/>
              </a:spcBef>
              <a:buClrTx/>
              <a:buSzTx/>
              <a:buFontTx/>
              <a:buNone/>
            </a:pPr>
            <a:r>
              <a:rPr lang="en-US" altLang="zh-CN" sz="1800" dirty="0"/>
              <a:t>      for(int i=0;i&lt;=(r-p-4)/5;i++)  {</a:t>
            </a:r>
          </a:p>
          <a:p>
            <a:pPr marL="0" lvl="0" indent="0" eaLnBrk="1" hangingPunct="1">
              <a:lnSpc>
                <a:spcPct val="80000"/>
              </a:lnSpc>
              <a:spcBef>
                <a:spcPct val="50000"/>
              </a:spcBef>
              <a:buClrTx/>
              <a:buSzTx/>
              <a:buFontTx/>
              <a:buNone/>
            </a:pPr>
            <a:r>
              <a:rPr lang="en-US" altLang="zh-CN" sz="1800" dirty="0"/>
              <a:t>	int s = p+5*I, t=s+4;</a:t>
            </a:r>
          </a:p>
          <a:p>
            <a:pPr marL="0" lvl="0" indent="0" eaLnBrk="1" hangingPunct="1">
              <a:lnSpc>
                <a:spcPct val="80000"/>
              </a:lnSpc>
              <a:spcBef>
                <a:spcPct val="50000"/>
              </a:spcBef>
              <a:buClrTx/>
              <a:buSzTx/>
              <a:buFontTx/>
              <a:buNone/>
            </a:pPr>
            <a:r>
              <a:rPr lang="en-US" altLang="zh-CN" sz="1800" dirty="0"/>
              <a:t>	for(int j=0;j&lt;3;j++)	    bubble(s,t-j);</a:t>
            </a:r>
          </a:p>
          <a:p>
            <a:pPr marL="0" lvl="0" indent="0" eaLnBrk="1" hangingPunct="1">
              <a:lnSpc>
                <a:spcPct val="80000"/>
              </a:lnSpc>
              <a:spcBef>
                <a:spcPct val="50000"/>
              </a:spcBef>
              <a:buClrTx/>
              <a:buSzTx/>
              <a:buFontTx/>
              <a:buNone/>
            </a:pPr>
            <a:r>
              <a:rPr lang="en-US" altLang="zh-CN" sz="1800" dirty="0"/>
              <a:t>	MyMath.swap(a,p+I,s+2);</a:t>
            </a:r>
          </a:p>
          <a:p>
            <a:pPr marL="0" lvl="0" indent="0" eaLnBrk="1" hangingPunct="1">
              <a:lnSpc>
                <a:spcPct val="80000"/>
              </a:lnSpc>
              <a:spcBef>
                <a:spcPct val="50000"/>
              </a:spcBef>
              <a:buClrTx/>
              <a:buSzTx/>
              <a:buFontTx/>
              <a:buNone/>
            </a:pPr>
            <a:r>
              <a:rPr lang="en-US" altLang="zh-CN" sz="1800" dirty="0"/>
              <a:t>       }</a:t>
            </a:r>
          </a:p>
          <a:p>
            <a:pPr marL="0" lvl="0" indent="0" eaLnBrk="1" hangingPunct="1">
              <a:lnSpc>
                <a:spcPct val="80000"/>
              </a:lnSpc>
              <a:spcBef>
                <a:spcPct val="50000"/>
              </a:spcBef>
              <a:buClrTx/>
              <a:buSzTx/>
              <a:buFontTx/>
              <a:buNone/>
            </a:pPr>
            <a:r>
              <a:rPr lang="en-US" altLang="zh-CN" sz="1800" dirty="0"/>
              <a:t>      Comparable x=select(p,p+(r-p-4)/5,(r-p+6)/10);</a:t>
            </a:r>
          </a:p>
          <a:p>
            <a:pPr marL="0" lvl="0" indent="0" eaLnBrk="1" hangingPunct="1">
              <a:lnSpc>
                <a:spcPct val="80000"/>
              </a:lnSpc>
              <a:spcBef>
                <a:spcPct val="50000"/>
              </a:spcBef>
              <a:buClrTx/>
              <a:buSzTx/>
              <a:buFontTx/>
              <a:buNone/>
            </a:pPr>
            <a:r>
              <a:rPr lang="en-US" altLang="zh-CN" sz="1800" dirty="0"/>
              <a:t>      int i=patition(p,r,x), j=i-p+1;</a:t>
            </a:r>
          </a:p>
          <a:p>
            <a:pPr marL="0" lvl="0" indent="0" eaLnBrk="1" hangingPunct="1">
              <a:lnSpc>
                <a:spcPct val="80000"/>
              </a:lnSpc>
              <a:spcBef>
                <a:spcPct val="50000"/>
              </a:spcBef>
              <a:buClrTx/>
              <a:buSzTx/>
              <a:buFontTx/>
              <a:buNone/>
            </a:pPr>
            <a:r>
              <a:rPr lang="en-US" altLang="zh-CN" sz="1800" dirty="0"/>
              <a:t>      if(k&lt;=j)   return select(p,I,k);</a:t>
            </a:r>
          </a:p>
          <a:p>
            <a:pPr marL="0" lvl="0" indent="0" eaLnBrk="1" hangingPunct="1">
              <a:lnSpc>
                <a:spcPct val="80000"/>
              </a:lnSpc>
              <a:spcBef>
                <a:spcPct val="50000"/>
              </a:spcBef>
              <a:buClrTx/>
              <a:buSzTx/>
              <a:buFontTx/>
              <a:buNone/>
            </a:pPr>
            <a:r>
              <a:rPr lang="en-US" altLang="zh-CN" sz="1800" dirty="0"/>
              <a:t>      else return select(i+1,r,k-j);</a:t>
            </a:r>
          </a:p>
          <a:p>
            <a:pPr marL="0" lvl="0" indent="0" eaLnBrk="1" hangingPunct="1">
              <a:lnSpc>
                <a:spcPct val="80000"/>
              </a:lnSpc>
              <a:spcBef>
                <a:spcPct val="50000"/>
              </a:spcBef>
              <a:buClrTx/>
              <a:buSzTx/>
              <a:buFontTx/>
              <a:buNone/>
            </a:pPr>
            <a:r>
              <a:rPr lang="en-US" altLang="zh-CN" sz="1800" dirty="0"/>
              <a:t>}</a:t>
            </a:r>
          </a:p>
        </p:txBody>
      </p:sp>
      <p:sp>
        <p:nvSpPr>
          <p:cNvPr id="89091" name="Text Box 3"/>
          <p:cNvSpPr txBox="1"/>
          <p:nvPr/>
        </p:nvSpPr>
        <p:spPr>
          <a:xfrm>
            <a:off x="5292725" y="5805488"/>
            <a:ext cx="31670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rgbClr val="003399"/>
                </a:solidFill>
              </a:rPr>
              <a:t>Select</a:t>
            </a:r>
            <a:r>
              <a:rPr lang="zh-CN" altLang="en-US" sz="2400" b="1" dirty="0">
                <a:solidFill>
                  <a:srgbClr val="003399"/>
                </a:solidFill>
              </a:rPr>
              <a:t>算法流程</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ln/>
        </p:spPr>
        <p:txBody>
          <a:bodyPr vert="horz" wrap="square" lIns="91440" tIns="45720" rIns="91440" bIns="45720" anchor="b" anchorCtr="0"/>
          <a:lstStyle/>
          <a:p>
            <a:pPr eaLnBrk="1" hangingPunct="1"/>
            <a:r>
              <a:rPr lang="zh-CN" altLang="en-US" dirty="0"/>
              <a:t>考虑存在相等元素的问题</a:t>
            </a:r>
          </a:p>
        </p:txBody>
      </p:sp>
      <p:sp>
        <p:nvSpPr>
          <p:cNvPr id="90115" name="Text Box 4"/>
          <p:cNvSpPr txBox="1"/>
          <p:nvPr/>
        </p:nvSpPr>
        <p:spPr>
          <a:xfrm>
            <a:off x="468313" y="1628775"/>
            <a:ext cx="7848600" cy="4597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en-US" altLang="zh-CN" sz="1800" dirty="0"/>
              <a:t>Private static Comparable select(int p, int r, int k)</a:t>
            </a:r>
          </a:p>
          <a:p>
            <a:pPr marL="0" lvl="0" indent="0" eaLnBrk="1" hangingPunct="1">
              <a:lnSpc>
                <a:spcPct val="80000"/>
              </a:lnSpc>
              <a:spcBef>
                <a:spcPct val="50000"/>
              </a:spcBef>
              <a:buClrTx/>
              <a:buSzTx/>
              <a:buFontTx/>
              <a:buNone/>
            </a:pPr>
            <a:r>
              <a:rPr lang="en-US" altLang="zh-CN" sz="1800" dirty="0"/>
              <a:t>{</a:t>
            </a:r>
          </a:p>
          <a:p>
            <a:pPr marL="0" lvl="0" indent="0" eaLnBrk="1" hangingPunct="1">
              <a:lnSpc>
                <a:spcPct val="80000"/>
              </a:lnSpc>
              <a:spcBef>
                <a:spcPct val="50000"/>
              </a:spcBef>
              <a:buClrTx/>
              <a:buSzTx/>
              <a:buFontTx/>
              <a:buNone/>
            </a:pPr>
            <a:r>
              <a:rPr lang="en-US" altLang="zh-CN" sz="1800" dirty="0"/>
              <a:t>      … …</a:t>
            </a:r>
            <a:endParaRPr lang="zh-CN" altLang="en-US" sz="1800" dirty="0"/>
          </a:p>
          <a:p>
            <a:pPr marL="0" lvl="0" indent="0" eaLnBrk="1" hangingPunct="1">
              <a:lnSpc>
                <a:spcPct val="80000"/>
              </a:lnSpc>
              <a:spcBef>
                <a:spcPct val="50000"/>
              </a:spcBef>
              <a:buClrTx/>
              <a:buSzTx/>
              <a:buFontTx/>
              <a:buNone/>
            </a:pPr>
            <a:r>
              <a:rPr lang="en-US" altLang="zh-CN" sz="1800" dirty="0"/>
              <a:t>      Comparable x=select(p,p+(r-p-4)/5,(r-p+6)/10);</a:t>
            </a:r>
          </a:p>
          <a:p>
            <a:pPr marL="0" lvl="0" indent="0" eaLnBrk="1" hangingPunct="1">
              <a:lnSpc>
                <a:spcPct val="80000"/>
              </a:lnSpc>
              <a:spcBef>
                <a:spcPct val="50000"/>
              </a:spcBef>
              <a:buClrTx/>
              <a:buSzTx/>
              <a:buFontTx/>
              <a:buNone/>
            </a:pPr>
            <a:r>
              <a:rPr lang="en-US" altLang="zh-CN" sz="1800" dirty="0"/>
              <a:t>      int i=patition(p,r,x), j=i-p+1;</a:t>
            </a:r>
          </a:p>
          <a:p>
            <a:pPr marL="0" lvl="0" indent="0" eaLnBrk="1" hangingPunct="1">
              <a:lnSpc>
                <a:spcPct val="80000"/>
              </a:lnSpc>
              <a:spcBef>
                <a:spcPct val="50000"/>
              </a:spcBef>
              <a:buClrTx/>
              <a:buSzTx/>
              <a:buFontTx/>
              <a:buNone/>
            </a:pPr>
            <a:r>
              <a:rPr lang="en-US" altLang="zh-CN" sz="1800" dirty="0"/>
              <a:t>      ******************************</a:t>
            </a:r>
          </a:p>
          <a:p>
            <a:pPr marL="0" lvl="0" indent="0" eaLnBrk="1" hangingPunct="1">
              <a:lnSpc>
                <a:spcPct val="80000"/>
              </a:lnSpc>
              <a:spcBef>
                <a:spcPct val="50000"/>
              </a:spcBef>
              <a:buClrTx/>
              <a:buSzTx/>
              <a:buFontTx/>
              <a:buNone/>
            </a:pPr>
            <a:r>
              <a:rPr lang="en-US" altLang="zh-CN" sz="1800" dirty="0"/>
              <a:t>      </a:t>
            </a:r>
            <a:r>
              <a:rPr lang="zh-CN" altLang="en-US" sz="1800" b="1" dirty="0">
                <a:solidFill>
                  <a:srgbClr val="000099"/>
                </a:solidFill>
              </a:rPr>
              <a:t>对所有等于基准</a:t>
            </a:r>
            <a:r>
              <a:rPr lang="en-US" altLang="zh-CN" sz="1800" b="1" dirty="0">
                <a:solidFill>
                  <a:srgbClr val="000099"/>
                </a:solidFill>
              </a:rPr>
              <a:t>x</a:t>
            </a:r>
            <a:r>
              <a:rPr lang="zh-CN" altLang="en-US" sz="1800" b="1" dirty="0">
                <a:solidFill>
                  <a:srgbClr val="000099"/>
                </a:solidFill>
              </a:rPr>
              <a:t>的相等元素进行汇总</a:t>
            </a:r>
            <a:r>
              <a:rPr lang="en-US" altLang="zh-CN" sz="1800" b="1" dirty="0">
                <a:solidFill>
                  <a:srgbClr val="000099"/>
                </a:solidFill>
              </a:rPr>
              <a:t>;</a:t>
            </a:r>
          </a:p>
          <a:p>
            <a:pPr marL="0" lvl="0" indent="0" eaLnBrk="1" hangingPunct="1">
              <a:lnSpc>
                <a:spcPct val="80000"/>
              </a:lnSpc>
              <a:spcBef>
                <a:spcPct val="50000"/>
              </a:spcBef>
              <a:buClrTx/>
              <a:buSzTx/>
              <a:buFontTx/>
              <a:buNone/>
            </a:pPr>
            <a:r>
              <a:rPr lang="zh-CN" altLang="en-US" sz="1800" b="1" dirty="0">
                <a:solidFill>
                  <a:srgbClr val="000099"/>
                </a:solidFill>
              </a:rPr>
              <a:t>     如果</a:t>
            </a:r>
            <a:r>
              <a:rPr lang="en-US" altLang="zh-CN" sz="1800" b="1" dirty="0">
                <a:solidFill>
                  <a:srgbClr val="000099"/>
                </a:solidFill>
              </a:rPr>
              <a:t>(</a:t>
            </a:r>
            <a:r>
              <a:rPr lang="zh-CN" altLang="en-US" sz="1800" b="1" dirty="0">
                <a:solidFill>
                  <a:srgbClr val="000099"/>
                </a:solidFill>
              </a:rPr>
              <a:t>个数</a:t>
            </a:r>
            <a:r>
              <a:rPr lang="en-US" altLang="zh-CN" sz="1800" b="1" dirty="0">
                <a:solidFill>
                  <a:srgbClr val="000099"/>
                </a:solidFill>
              </a:rPr>
              <a:t>m</a:t>
            </a:r>
            <a:r>
              <a:rPr lang="en-US" altLang="zh-CN" sz="1800" b="1" dirty="0">
                <a:solidFill>
                  <a:srgbClr val="000099"/>
                </a:solidFill>
                <a:cs typeface="Arial" panose="020B0604020202020204" pitchFamily="34" charset="0"/>
              </a:rPr>
              <a:t>≥</a:t>
            </a:r>
            <a:r>
              <a:rPr lang="en-US" altLang="zh-CN" sz="1800" b="1" dirty="0">
                <a:solidFill>
                  <a:srgbClr val="000099"/>
                </a:solidFill>
              </a:rPr>
              <a:t>1</a:t>
            </a:r>
            <a:r>
              <a:rPr lang="zh-CN" altLang="en-US" sz="1800" b="1" dirty="0">
                <a:solidFill>
                  <a:srgbClr val="000099"/>
                </a:solidFill>
              </a:rPr>
              <a:t>，且</a:t>
            </a:r>
            <a:r>
              <a:rPr lang="en-US" altLang="zh-CN" sz="1800" b="1" dirty="0">
                <a:solidFill>
                  <a:srgbClr val="000099"/>
                </a:solidFill>
              </a:rPr>
              <a:t>j</a:t>
            </a:r>
            <a:r>
              <a:rPr lang="en-US" altLang="zh-CN" sz="1800" b="1" dirty="0">
                <a:solidFill>
                  <a:srgbClr val="000099"/>
                </a:solidFill>
                <a:cs typeface="Arial" panose="020B0604020202020204" pitchFamily="34" charset="0"/>
              </a:rPr>
              <a:t>≤k≤j+m-1)</a:t>
            </a:r>
          </a:p>
          <a:p>
            <a:pPr marL="0" lvl="0" indent="0" eaLnBrk="1" hangingPunct="1">
              <a:lnSpc>
                <a:spcPct val="80000"/>
              </a:lnSpc>
              <a:spcBef>
                <a:spcPct val="50000"/>
              </a:spcBef>
              <a:buClrTx/>
              <a:buSzTx/>
              <a:buFontTx/>
              <a:buNone/>
            </a:pPr>
            <a:r>
              <a:rPr lang="zh-CN" altLang="en-US" sz="1800" b="1" dirty="0">
                <a:solidFill>
                  <a:srgbClr val="000099"/>
                </a:solidFill>
                <a:cs typeface="Arial" panose="020B0604020202020204" pitchFamily="34" charset="0"/>
              </a:rPr>
              <a:t>      	直接返回</a:t>
            </a:r>
            <a:r>
              <a:rPr lang="en-US" altLang="zh-CN" sz="1800" b="1" dirty="0">
                <a:solidFill>
                  <a:srgbClr val="000099"/>
                </a:solidFill>
                <a:cs typeface="Arial" panose="020B0604020202020204" pitchFamily="34" charset="0"/>
              </a:rPr>
              <a:t>a[i];</a:t>
            </a:r>
          </a:p>
          <a:p>
            <a:pPr marL="0" lvl="0" indent="0" eaLnBrk="1" hangingPunct="1">
              <a:lnSpc>
                <a:spcPct val="80000"/>
              </a:lnSpc>
              <a:spcBef>
                <a:spcPct val="50000"/>
              </a:spcBef>
              <a:buClrTx/>
              <a:buSzTx/>
              <a:buFontTx/>
              <a:buNone/>
            </a:pPr>
            <a:r>
              <a:rPr lang="en-US" altLang="zh-CN" sz="1800" b="1" dirty="0">
                <a:solidFill>
                  <a:srgbClr val="000099"/>
                </a:solidFill>
              </a:rPr>
              <a:t>      </a:t>
            </a:r>
            <a:r>
              <a:rPr lang="zh-CN" altLang="en-US" sz="1800" b="1" dirty="0">
                <a:solidFill>
                  <a:srgbClr val="000099"/>
                </a:solidFill>
              </a:rPr>
              <a:t>否则 </a:t>
            </a:r>
          </a:p>
          <a:p>
            <a:pPr marL="0" lvl="0" indent="0" eaLnBrk="1" hangingPunct="1">
              <a:lnSpc>
                <a:spcPct val="80000"/>
              </a:lnSpc>
              <a:spcBef>
                <a:spcPct val="50000"/>
              </a:spcBef>
              <a:buClrTx/>
              <a:buSzTx/>
              <a:buFontTx/>
              <a:buNone/>
            </a:pPr>
            <a:r>
              <a:rPr lang="zh-CN" altLang="en-US" sz="1800" b="1" dirty="0">
                <a:solidFill>
                  <a:srgbClr val="000099"/>
                </a:solidFill>
              </a:rPr>
              <a:t>	调用</a:t>
            </a:r>
            <a:r>
              <a:rPr lang="en-US" altLang="zh-CN" sz="1800" b="1" dirty="0">
                <a:solidFill>
                  <a:srgbClr val="000099"/>
                </a:solidFill>
              </a:rPr>
              <a:t>select(i+m+1,r,k-j-m);</a:t>
            </a:r>
          </a:p>
          <a:p>
            <a:pPr marL="0" lvl="0" indent="0" eaLnBrk="1" hangingPunct="1">
              <a:lnSpc>
                <a:spcPct val="80000"/>
              </a:lnSpc>
              <a:spcBef>
                <a:spcPct val="50000"/>
              </a:spcBef>
              <a:buClrTx/>
              <a:buSzTx/>
              <a:buFontTx/>
              <a:buNone/>
            </a:pPr>
            <a:r>
              <a:rPr lang="en-US" altLang="zh-CN" sz="1800" dirty="0"/>
              <a:t>      *******************************</a:t>
            </a:r>
          </a:p>
          <a:p>
            <a:pPr marL="0" lvl="0" indent="0" eaLnBrk="1" hangingPunct="1">
              <a:lnSpc>
                <a:spcPct val="80000"/>
              </a:lnSpc>
              <a:spcBef>
                <a:spcPct val="50000"/>
              </a:spcBef>
              <a:buClrTx/>
              <a:buSzTx/>
              <a:buFontTx/>
              <a:buNone/>
            </a:pPr>
            <a:r>
              <a:rPr lang="en-US" altLang="zh-CN" sz="1800" dirty="0"/>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最近点对问题</a:t>
            </a:r>
            <a:endParaRPr lang="zh-CN" altLang="en-US" sz="5000" b="1" dirty="0">
              <a:solidFill>
                <a:schemeClr val="bg1"/>
              </a:solidFill>
              <a:latin typeface="Times New Roman" panose="02020603050405020304" pitchFamily="18" charset="0"/>
              <a:ea typeface="幼圆"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a:ln/>
        </p:spPr>
        <p:txBody>
          <a:bodyPr vert="horz" wrap="square" lIns="91440" tIns="45720" rIns="91440" bIns="45720" anchor="b" anchorCtr="0"/>
          <a:lstStyle/>
          <a:p>
            <a:pPr eaLnBrk="1" hangingPunct="1"/>
            <a:r>
              <a:rPr lang="zh-CN" altLang="en-US" dirty="0"/>
              <a:t>问题描述</a:t>
            </a:r>
            <a:r>
              <a:rPr lang="en-US" altLang="zh-CN" dirty="0"/>
              <a:t>&amp;</a:t>
            </a:r>
            <a:r>
              <a:rPr lang="zh-CN" altLang="en-US" dirty="0"/>
              <a:t>算法思想</a:t>
            </a:r>
          </a:p>
        </p:txBody>
      </p:sp>
      <p:sp>
        <p:nvSpPr>
          <p:cNvPr id="9216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最接近点对问题</a:t>
            </a:r>
          </a:p>
          <a:p>
            <a:pPr lvl="1" eaLnBrk="1" hangingPunct="1"/>
            <a:r>
              <a:rPr lang="zh-CN" altLang="en-US" dirty="0"/>
              <a:t>给定平面上</a:t>
            </a:r>
            <a:r>
              <a:rPr lang="en-US" altLang="zh-CN" dirty="0"/>
              <a:t>n</a:t>
            </a:r>
            <a:r>
              <a:rPr lang="zh-CN" altLang="en-US" dirty="0"/>
              <a:t>个点，找其中距离最近的一对点</a:t>
            </a:r>
          </a:p>
          <a:p>
            <a:pPr lvl="2" eaLnBrk="1" hangingPunct="1"/>
            <a:r>
              <a:rPr lang="zh-CN" altLang="en-US" dirty="0">
                <a:solidFill>
                  <a:srgbClr val="FF0000"/>
                </a:solidFill>
              </a:rPr>
              <a:t>该问题的计算时间下界为</a:t>
            </a:r>
            <a:r>
              <a:rPr lang="el-GR" altLang="zh-CN" dirty="0">
                <a:solidFill>
                  <a:srgbClr val="FF0000"/>
                </a:solidFill>
                <a:latin typeface="Batang" pitchFamily="18" charset="-127"/>
                <a:ea typeface="Batang" pitchFamily="18" charset="-127"/>
              </a:rPr>
              <a:t>Ω</a:t>
            </a:r>
            <a:r>
              <a:rPr lang="zh-CN" altLang="en-US" dirty="0">
                <a:solidFill>
                  <a:srgbClr val="FF0000"/>
                </a:solidFill>
                <a:latin typeface="Batang" pitchFamily="18" charset="-127"/>
                <a:ea typeface="Batang" pitchFamily="18" charset="-127"/>
              </a:rPr>
              <a:t>（</a:t>
            </a:r>
            <a:r>
              <a:rPr lang="en-US" altLang="zh-CN" dirty="0">
                <a:solidFill>
                  <a:srgbClr val="FF0000"/>
                </a:solidFill>
                <a:latin typeface="Batang" pitchFamily="18" charset="-127"/>
                <a:ea typeface="Batang" pitchFamily="18" charset="-127"/>
              </a:rPr>
              <a:t>nlogn)</a:t>
            </a:r>
          </a:p>
          <a:p>
            <a:pPr lvl="1" eaLnBrk="1" hangingPunct="1"/>
            <a:r>
              <a:rPr lang="zh-CN" altLang="en-US" b="1" dirty="0">
                <a:solidFill>
                  <a:srgbClr val="003399"/>
                </a:solidFill>
              </a:rPr>
              <a:t>解决方案</a:t>
            </a:r>
          </a:p>
          <a:p>
            <a:pPr lvl="2" eaLnBrk="1" hangingPunct="1"/>
            <a:r>
              <a:rPr lang="zh-CN" altLang="en-US" dirty="0"/>
              <a:t>最直接的方法：分别计算每对点之间的距离</a:t>
            </a:r>
          </a:p>
          <a:p>
            <a:pPr lvl="3" eaLnBrk="1" hangingPunct="1"/>
            <a:r>
              <a:rPr lang="zh-CN" altLang="en-US" dirty="0"/>
              <a:t>算法复杂性为</a:t>
            </a:r>
            <a:r>
              <a:rPr lang="en-US" altLang="zh-CN" dirty="0"/>
              <a:t>O(n</a:t>
            </a:r>
            <a:r>
              <a:rPr lang="en-US" altLang="zh-CN" baseline="30000" dirty="0"/>
              <a:t>2</a:t>
            </a:r>
            <a:r>
              <a:rPr lang="en-US" altLang="zh-CN" dirty="0"/>
              <a:t>)</a:t>
            </a:r>
          </a:p>
          <a:p>
            <a:pPr lvl="2" eaLnBrk="1" hangingPunct="1"/>
            <a:r>
              <a:rPr lang="zh-CN" altLang="en-US" dirty="0">
                <a:latin typeface="Batang" pitchFamily="18" charset="-127"/>
                <a:ea typeface="Batang" pitchFamily="18" charset="-127"/>
              </a:rPr>
              <a:t>利用分治策略</a:t>
            </a:r>
          </a:p>
          <a:p>
            <a:pPr lvl="3" eaLnBrk="1" hangingPunct="1"/>
            <a:r>
              <a:rPr lang="zh-CN" altLang="en-US" b="1" dirty="0">
                <a:solidFill>
                  <a:srgbClr val="FF0000"/>
                </a:solidFill>
                <a:latin typeface="Batang" pitchFamily="18" charset="-127"/>
                <a:ea typeface="Batang" pitchFamily="18" charset="-127"/>
              </a:rPr>
              <a:t>存在的问题：</a:t>
            </a:r>
            <a:r>
              <a:rPr lang="zh-CN" altLang="en-US" dirty="0">
                <a:latin typeface="Batang" pitchFamily="18" charset="-127"/>
                <a:ea typeface="Batang" pitchFamily="18" charset="-127"/>
              </a:rPr>
              <a:t>如果最近点对中两点分别位于两个子集中，如何实现分治法中的合并操作</a:t>
            </a:r>
            <a:r>
              <a:rPr lang="zh-CN" altLang="en-US" b="1" dirty="0">
                <a:solidFill>
                  <a:srgbClr val="FF0000"/>
                </a:solidFill>
                <a:latin typeface="Batang" pitchFamily="18" charset="-127"/>
                <a:ea typeface="Batang" pitchFamily="18" charset="-127"/>
              </a:rPr>
              <a:t>？</a:t>
            </a:r>
          </a:p>
          <a:p>
            <a:pPr lvl="4" eaLnBrk="1" hangingPunct="1"/>
            <a:endParaRPr lang="zh-CN" altLang="el-GR" dirty="0">
              <a:latin typeface="Batang" pitchFamily="18" charset="-127"/>
              <a:ea typeface="Batang" pitchFamily="18" charset="-127"/>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a:ln/>
        </p:spPr>
        <p:txBody>
          <a:bodyPr vert="horz" wrap="square" lIns="91440" tIns="45720" rIns="91440" bIns="45720" anchor="b" anchorCtr="0"/>
          <a:lstStyle/>
          <a:p>
            <a:pPr eaLnBrk="1" hangingPunct="1"/>
            <a:r>
              <a:rPr lang="zh-CN" altLang="en-US" dirty="0"/>
              <a:t>一维情况下的问题求解</a:t>
            </a:r>
          </a:p>
        </p:txBody>
      </p:sp>
      <p:sp>
        <p:nvSpPr>
          <p:cNvPr id="93187" name="Rectangle 3"/>
          <p:cNvSpPr>
            <a:spLocks noGrp="1"/>
          </p:cNvSpPr>
          <p:nvPr>
            <p:ph type="body" sz="half" idx="1"/>
          </p:nvPr>
        </p:nvSpPr>
        <p:spPr>
          <a:xfrm>
            <a:off x="457200" y="1719263"/>
            <a:ext cx="7931150" cy="4411662"/>
          </a:xfrm>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b="1" dirty="0">
                <a:solidFill>
                  <a:srgbClr val="003399"/>
                </a:solidFill>
              </a:rPr>
              <a:t>一维情况下的问题求解</a:t>
            </a:r>
          </a:p>
          <a:p>
            <a:pPr lvl="1" eaLnBrk="1" hangingPunct="1">
              <a:buClr>
                <a:schemeClr val="accent2"/>
              </a:buClr>
              <a:buSzPct val="70000"/>
              <a:buFont typeface="Wingdings" panose="05000000000000000000" pitchFamily="2" charset="2"/>
            </a:pPr>
            <a:r>
              <a:rPr lang="en-US" altLang="zh-CN" dirty="0"/>
              <a:t>S</a:t>
            </a:r>
            <a:r>
              <a:rPr lang="zh-CN" altLang="en-US" dirty="0"/>
              <a:t>中的</a:t>
            </a:r>
            <a:r>
              <a:rPr lang="en-US" altLang="zh-CN" dirty="0"/>
              <a:t>n</a:t>
            </a:r>
            <a:r>
              <a:rPr lang="zh-CN" altLang="en-US" dirty="0"/>
              <a:t>个点对应到</a:t>
            </a:r>
            <a:r>
              <a:rPr lang="en-US" altLang="zh-CN" dirty="0"/>
              <a:t>X</a:t>
            </a:r>
            <a:r>
              <a:rPr lang="zh-CN" altLang="en-US" dirty="0"/>
              <a:t>轴上的</a:t>
            </a:r>
            <a:r>
              <a:rPr lang="en-US" altLang="zh-CN" dirty="0"/>
              <a:t>n</a:t>
            </a:r>
            <a:r>
              <a:rPr lang="zh-CN" altLang="en-US" dirty="0"/>
              <a:t>个实数</a:t>
            </a:r>
          </a:p>
          <a:p>
            <a:pPr lvl="1" eaLnBrk="1" hangingPunct="1">
              <a:buClr>
                <a:schemeClr val="accent2"/>
              </a:buClr>
              <a:buSzPct val="70000"/>
              <a:buFont typeface="Wingdings" panose="05000000000000000000" pitchFamily="2" charset="2"/>
              <a:buNone/>
            </a:pPr>
            <a:r>
              <a:rPr lang="zh-CN" altLang="en-US" dirty="0"/>
              <a:t>		</a:t>
            </a:r>
            <a:r>
              <a:rPr lang="zh-CN" altLang="en-US" b="1" dirty="0">
                <a:solidFill>
                  <a:schemeClr val="hlink"/>
                </a:solidFill>
              </a:rPr>
              <a:t>最近点对问题</a:t>
            </a:r>
            <a:r>
              <a:rPr lang="en-US" altLang="zh-CN" b="1" dirty="0">
                <a:solidFill>
                  <a:schemeClr val="hlink"/>
                </a:solidFill>
                <a:sym typeface="Wingdings" panose="05000000000000000000" pitchFamily="2" charset="2"/>
              </a:rPr>
              <a:t></a:t>
            </a:r>
            <a:r>
              <a:rPr lang="zh-CN" altLang="en-US" b="1" dirty="0">
                <a:solidFill>
                  <a:schemeClr val="hlink"/>
                </a:solidFill>
              </a:rPr>
              <a:t>相差最小的</a:t>
            </a:r>
            <a:r>
              <a:rPr lang="en-US" altLang="zh-CN" b="1" dirty="0">
                <a:solidFill>
                  <a:schemeClr val="hlink"/>
                </a:solidFill>
              </a:rPr>
              <a:t>2</a:t>
            </a:r>
            <a:r>
              <a:rPr lang="zh-CN" altLang="en-US" b="1" dirty="0">
                <a:solidFill>
                  <a:schemeClr val="hlink"/>
                </a:solidFill>
              </a:rPr>
              <a:t>个数的问题</a:t>
            </a:r>
          </a:p>
          <a:p>
            <a:pPr lvl="1" eaLnBrk="1" hangingPunct="1">
              <a:buClr>
                <a:schemeClr val="accent2"/>
              </a:buClr>
              <a:buSzPct val="70000"/>
              <a:buFont typeface="Wingdings" panose="05000000000000000000" pitchFamily="2" charset="2"/>
            </a:pPr>
            <a:r>
              <a:rPr lang="zh-CN" altLang="en-US" b="1" dirty="0">
                <a:solidFill>
                  <a:srgbClr val="003399"/>
                </a:solidFill>
              </a:rPr>
              <a:t>解决方案</a:t>
            </a:r>
          </a:p>
          <a:p>
            <a:pPr lvl="2" eaLnBrk="1" hangingPunct="1">
              <a:buClr>
                <a:schemeClr val="accent1"/>
              </a:buClr>
              <a:buSzPct val="70000"/>
              <a:buFont typeface="Wingdings" panose="05000000000000000000" pitchFamily="2" charset="2"/>
            </a:pPr>
            <a:r>
              <a:rPr lang="zh-CN" altLang="en-US" sz="2500" dirty="0"/>
              <a:t>先对这</a:t>
            </a:r>
            <a:r>
              <a:rPr lang="en-US" altLang="zh-CN" sz="2500" dirty="0"/>
              <a:t>n</a:t>
            </a:r>
            <a:r>
              <a:rPr lang="zh-CN" altLang="en-US" sz="2500" dirty="0"/>
              <a:t>个实数进行排序，然后对排序好的数组进行一次线性扫描即可</a:t>
            </a:r>
          </a:p>
          <a:p>
            <a:pPr lvl="3" eaLnBrk="1" hangingPunct="1">
              <a:buClr>
                <a:schemeClr val="tx2"/>
              </a:buClr>
              <a:buSzPct val="75000"/>
              <a:buFont typeface="Wingdings" panose="05000000000000000000" pitchFamily="2" charset="2"/>
            </a:pPr>
            <a:r>
              <a:rPr lang="zh-CN" altLang="en-US" dirty="0"/>
              <a:t>算法复杂性为</a:t>
            </a:r>
            <a:r>
              <a:rPr lang="en-US" altLang="zh-CN" dirty="0"/>
              <a:t>O(nlogn)+O(n)=O(nlogn)</a:t>
            </a:r>
          </a:p>
        </p:txBody>
      </p:sp>
      <p:grpSp>
        <p:nvGrpSpPr>
          <p:cNvPr id="2" name="Group 11"/>
          <p:cNvGrpSpPr/>
          <p:nvPr/>
        </p:nvGrpSpPr>
        <p:grpSpPr>
          <a:xfrm>
            <a:off x="1187450" y="5300663"/>
            <a:ext cx="2951163" cy="1189037"/>
            <a:chOff x="748" y="3339"/>
            <a:chExt cx="1859" cy="749"/>
          </a:xfrm>
        </p:grpSpPr>
        <p:sp>
          <p:nvSpPr>
            <p:cNvPr id="93192" name="Text Box 5"/>
            <p:cNvSpPr txBox="1"/>
            <p:nvPr/>
          </p:nvSpPr>
          <p:spPr>
            <a:xfrm>
              <a:off x="1247" y="3475"/>
              <a:ext cx="1360"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问题：</a:t>
              </a:r>
              <a:r>
                <a:rPr lang="zh-CN" altLang="en-US" sz="1800" b="1" dirty="0"/>
                <a:t>该方案不利于向二维空间推广</a:t>
              </a:r>
            </a:p>
          </p:txBody>
        </p:sp>
        <p:graphicFrame>
          <p:nvGraphicFramePr>
            <p:cNvPr id="93193" name="Object 9"/>
            <p:cNvGraphicFramePr>
              <a:graphicFrameLocks noChangeAspect="1"/>
            </p:cNvGraphicFramePr>
            <p:nvPr/>
          </p:nvGraphicFramePr>
          <p:xfrm>
            <a:off x="748" y="3339"/>
            <a:ext cx="348" cy="749"/>
          </p:xfrm>
          <a:graphic>
            <a:graphicData uri="http://schemas.openxmlformats.org/presentationml/2006/ole">
              <mc:AlternateContent xmlns:mc="http://schemas.openxmlformats.org/markup-compatibility/2006">
                <mc:Choice xmlns:v="urn:schemas-microsoft-com:vml" Requires="v">
                  <p:oleObj r:id="rId2" imgW="1857375" imgH="3996055" progId="">
                    <p:embed/>
                  </p:oleObj>
                </mc:Choice>
                <mc:Fallback>
                  <p:oleObj r:id="rId2" imgW="1857375" imgH="3996055" progId="">
                    <p:embed/>
                    <p:pic>
                      <p:nvPicPr>
                        <p:cNvPr id="0" name="图片 3098"/>
                        <p:cNvPicPr/>
                        <p:nvPr/>
                      </p:nvPicPr>
                      <p:blipFill>
                        <a:blip r:embed="rId3"/>
                        <a:stretch>
                          <a:fillRect/>
                        </a:stretch>
                      </p:blipFill>
                      <p:spPr>
                        <a:xfrm>
                          <a:off x="748" y="3339"/>
                          <a:ext cx="348" cy="749"/>
                        </a:xfrm>
                        <a:prstGeom prst="rect">
                          <a:avLst/>
                        </a:prstGeom>
                        <a:noFill/>
                        <a:ln w="38100">
                          <a:noFill/>
                          <a:miter/>
                        </a:ln>
                      </p:spPr>
                    </p:pic>
                  </p:oleObj>
                </mc:Fallback>
              </mc:AlternateContent>
            </a:graphicData>
          </a:graphic>
        </p:graphicFrame>
      </p:grpSp>
      <p:grpSp>
        <p:nvGrpSpPr>
          <p:cNvPr id="3" name="Group 13"/>
          <p:cNvGrpSpPr/>
          <p:nvPr/>
        </p:nvGrpSpPr>
        <p:grpSpPr>
          <a:xfrm>
            <a:off x="5076825" y="5013325"/>
            <a:ext cx="3455988" cy="1552575"/>
            <a:chOff x="3198" y="3158"/>
            <a:chExt cx="2177" cy="978"/>
          </a:xfrm>
        </p:grpSpPr>
        <p:graphicFrame>
          <p:nvGraphicFramePr>
            <p:cNvPr id="93190" name="Object 7"/>
            <p:cNvGraphicFramePr>
              <a:graphicFrameLocks noChangeAspect="1"/>
            </p:cNvGraphicFramePr>
            <p:nvPr/>
          </p:nvGraphicFramePr>
          <p:xfrm>
            <a:off x="3198" y="3158"/>
            <a:ext cx="322" cy="978"/>
          </p:xfrm>
          <a:graphic>
            <a:graphicData uri="http://schemas.openxmlformats.org/presentationml/2006/ole">
              <mc:AlternateContent xmlns:mc="http://schemas.openxmlformats.org/markup-compatibility/2006">
                <mc:Choice xmlns:v="urn:schemas-microsoft-com:vml" Requires="v">
                  <p:oleObj r:id="rId4" imgW="1296035" imgH="3934460" progId="">
                    <p:embed/>
                  </p:oleObj>
                </mc:Choice>
                <mc:Fallback>
                  <p:oleObj r:id="rId4" imgW="1296035" imgH="3934460" progId="">
                    <p:embed/>
                    <p:pic>
                      <p:nvPicPr>
                        <p:cNvPr id="0" name="图片 3099"/>
                        <p:cNvPicPr/>
                        <p:nvPr/>
                      </p:nvPicPr>
                      <p:blipFill>
                        <a:blip r:embed="rId5"/>
                        <a:stretch>
                          <a:fillRect/>
                        </a:stretch>
                      </p:blipFill>
                      <p:spPr>
                        <a:xfrm>
                          <a:off x="3198" y="3158"/>
                          <a:ext cx="322" cy="978"/>
                        </a:xfrm>
                        <a:prstGeom prst="rect">
                          <a:avLst/>
                        </a:prstGeom>
                        <a:noFill/>
                        <a:ln w="38100">
                          <a:noFill/>
                          <a:miter/>
                        </a:ln>
                      </p:spPr>
                    </p:pic>
                  </p:oleObj>
                </mc:Fallback>
              </mc:AlternateContent>
            </a:graphicData>
          </a:graphic>
        </p:graphicFrame>
        <p:sp>
          <p:nvSpPr>
            <p:cNvPr id="93191" name="Text Box 12"/>
            <p:cNvSpPr txBox="1"/>
            <p:nvPr/>
          </p:nvSpPr>
          <p:spPr>
            <a:xfrm>
              <a:off x="3696" y="3339"/>
              <a:ext cx="1679" cy="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对策：</a:t>
              </a:r>
              <a:r>
                <a:rPr lang="zh-CN" altLang="en-US" sz="1800" b="1" dirty="0"/>
                <a:t>尝试用分治策略来设计一维情况下的求解方案，而且该方案可以向二维问题推广</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ln/>
        </p:spPr>
        <p:txBody>
          <a:bodyPr vert="horz" wrap="square" lIns="91440" tIns="45720" rIns="91440" bIns="45720" anchor="b" anchorCtr="0"/>
          <a:lstStyle/>
          <a:p>
            <a:pPr eaLnBrk="1" hangingPunct="1"/>
            <a:r>
              <a:rPr lang="zh-CN" altLang="en-US" dirty="0"/>
              <a:t>典型实例</a:t>
            </a:r>
            <a:r>
              <a:rPr lang="en-US" altLang="zh-CN" sz="3500" dirty="0"/>
              <a:t>——Fibonacci</a:t>
            </a:r>
            <a:r>
              <a:rPr lang="zh-CN" altLang="en-US" sz="3500" dirty="0"/>
              <a:t>数列</a:t>
            </a:r>
          </a:p>
        </p:txBody>
      </p:sp>
      <p:graphicFrame>
        <p:nvGraphicFramePr>
          <p:cNvPr id="11267" name="Object 4"/>
          <p:cNvGraphicFramePr>
            <a:graphicFrameLocks noGrp="1" noChangeAspect="1"/>
          </p:cNvGraphicFramePr>
          <p:nvPr>
            <p:ph idx="1"/>
          </p:nvPr>
        </p:nvGraphicFramePr>
        <p:xfrm>
          <a:off x="971550" y="1773238"/>
          <a:ext cx="5761038" cy="1831975"/>
        </p:xfrm>
        <a:graphic>
          <a:graphicData uri="http://schemas.openxmlformats.org/presentationml/2006/ole">
            <mc:AlternateContent xmlns:mc="http://schemas.openxmlformats.org/markup-compatibility/2006">
              <mc:Choice xmlns:v="urn:schemas-microsoft-com:vml" Requires="v">
                <p:oleObj r:id="rId2" imgW="2235200" imgH="711200" progId="Equation.3">
                  <p:embed/>
                </p:oleObj>
              </mc:Choice>
              <mc:Fallback>
                <p:oleObj r:id="rId2" imgW="2235200" imgH="711200" progId="Equation.3">
                  <p:embed/>
                  <p:pic>
                    <p:nvPicPr>
                      <p:cNvPr id="0" name="图片 3076"/>
                      <p:cNvPicPr/>
                      <p:nvPr/>
                    </p:nvPicPr>
                    <p:blipFill>
                      <a:blip r:embed="rId3"/>
                      <a:srcRect/>
                      <a:stretch>
                        <a:fillRect/>
                      </a:stretch>
                    </p:blipFill>
                    <p:spPr>
                      <a:xfrm>
                        <a:off x="971550" y="1773238"/>
                        <a:ext cx="5761038" cy="1831975"/>
                      </a:xfrm>
                      <a:prstGeom prst="rect">
                        <a:avLst/>
                      </a:prstGeom>
                      <a:noFill/>
                      <a:ln w="38100">
                        <a:miter/>
                      </a:ln>
                    </p:spPr>
                  </p:pic>
                </p:oleObj>
              </mc:Fallback>
            </mc:AlternateContent>
          </a:graphicData>
        </a:graphic>
      </p:graphicFrame>
      <p:grpSp>
        <p:nvGrpSpPr>
          <p:cNvPr id="2" name="Group 11"/>
          <p:cNvGrpSpPr/>
          <p:nvPr/>
        </p:nvGrpSpPr>
        <p:grpSpPr>
          <a:xfrm>
            <a:off x="1403350" y="3789363"/>
            <a:ext cx="7273925" cy="2657475"/>
            <a:chOff x="884" y="2387"/>
            <a:chExt cx="4582" cy="1674"/>
          </a:xfrm>
        </p:grpSpPr>
        <p:sp>
          <p:nvSpPr>
            <p:cNvPr id="11269" name="Text Box 7"/>
            <p:cNvSpPr txBox="1"/>
            <p:nvPr/>
          </p:nvSpPr>
          <p:spPr>
            <a:xfrm>
              <a:off x="1791" y="2387"/>
              <a:ext cx="3675" cy="167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Public static int </a:t>
              </a:r>
              <a:r>
                <a:rPr lang="en-US" altLang="zh-CN" sz="2400" dirty="0">
                  <a:solidFill>
                    <a:srgbClr val="FF0000"/>
                  </a:solidFill>
                </a:rPr>
                <a:t>fibonacci</a:t>
              </a:r>
              <a:r>
                <a:rPr lang="en-US" altLang="zh-CN" sz="2400" dirty="0"/>
                <a:t> (int n)</a:t>
              </a:r>
            </a:p>
            <a:p>
              <a:pPr marL="0" lvl="0" indent="0" eaLnBrk="1" hangingPunct="1">
                <a:spcBef>
                  <a:spcPct val="50000"/>
                </a:spcBef>
                <a:buClrTx/>
                <a:buSzTx/>
                <a:buFontTx/>
                <a:buNone/>
              </a:pPr>
              <a:r>
                <a:rPr lang="en-US" altLang="zh-CN" sz="2400" dirty="0"/>
                <a:t>{</a:t>
              </a:r>
            </a:p>
            <a:p>
              <a:pPr marL="0" lvl="0" indent="0" eaLnBrk="1" hangingPunct="1">
                <a:spcBef>
                  <a:spcPct val="50000"/>
                </a:spcBef>
                <a:buClrTx/>
                <a:buSzTx/>
                <a:buFontTx/>
                <a:buNone/>
              </a:pPr>
              <a:r>
                <a:rPr lang="en-US" altLang="zh-CN" sz="2400" dirty="0"/>
                <a:t>      if(n&lt;=1) return 1</a:t>
              </a:r>
              <a:r>
                <a:rPr lang="en-US" altLang="zh-CN" sz="2000" dirty="0"/>
                <a:t>;</a:t>
              </a:r>
            </a:p>
            <a:p>
              <a:pPr marL="0" lvl="0" indent="0" eaLnBrk="1" hangingPunct="1">
                <a:spcBef>
                  <a:spcPct val="50000"/>
                </a:spcBef>
                <a:buClrTx/>
                <a:buSzTx/>
                <a:buFontTx/>
                <a:buNone/>
              </a:pPr>
              <a:r>
                <a:rPr lang="en-US" altLang="zh-CN" sz="2400" dirty="0"/>
                <a:t>      return </a:t>
              </a:r>
              <a:r>
                <a:rPr lang="en-US" altLang="zh-CN" sz="2400" dirty="0">
                  <a:solidFill>
                    <a:srgbClr val="FF0000"/>
                  </a:solidFill>
                </a:rPr>
                <a:t>fibonacci </a:t>
              </a:r>
              <a:r>
                <a:rPr lang="en-US" altLang="zh-CN" sz="2400" dirty="0"/>
                <a:t>(n-1)+ </a:t>
              </a:r>
              <a:r>
                <a:rPr lang="en-US" altLang="zh-CN" sz="2400" dirty="0">
                  <a:solidFill>
                    <a:srgbClr val="FF0000"/>
                  </a:solidFill>
                </a:rPr>
                <a:t>fibonacci </a:t>
              </a:r>
              <a:r>
                <a:rPr lang="en-US" altLang="zh-CN" sz="2400" dirty="0"/>
                <a:t>(n-2)</a:t>
              </a:r>
              <a:r>
                <a:rPr lang="en-US" altLang="zh-CN" sz="2000" dirty="0"/>
                <a:t>;</a:t>
              </a:r>
            </a:p>
            <a:p>
              <a:pPr marL="0" lvl="0" indent="0" eaLnBrk="1" hangingPunct="1">
                <a:spcBef>
                  <a:spcPct val="50000"/>
                </a:spcBef>
                <a:buClrTx/>
                <a:buSzTx/>
                <a:buFontTx/>
                <a:buNone/>
              </a:pPr>
              <a:r>
                <a:rPr lang="en-US" altLang="zh-CN" sz="2400" dirty="0"/>
                <a:t>}</a:t>
              </a:r>
            </a:p>
          </p:txBody>
        </p:sp>
        <p:grpSp>
          <p:nvGrpSpPr>
            <p:cNvPr id="11270" name="Group 8"/>
            <p:cNvGrpSpPr/>
            <p:nvPr/>
          </p:nvGrpSpPr>
          <p:grpSpPr>
            <a:xfrm>
              <a:off x="884" y="2568"/>
              <a:ext cx="771" cy="681"/>
              <a:chOff x="1655" y="2568"/>
              <a:chExt cx="771" cy="681"/>
            </a:xfrm>
          </p:grpSpPr>
          <p:sp>
            <p:nvSpPr>
              <p:cNvPr id="11271" name="Line 9"/>
              <p:cNvSpPr/>
              <p:nvPr/>
            </p:nvSpPr>
            <p:spPr>
              <a:xfrm>
                <a:off x="1655" y="2568"/>
                <a:ext cx="0" cy="681"/>
              </a:xfrm>
              <a:prstGeom prst="line">
                <a:avLst/>
              </a:prstGeom>
              <a:ln w="28575" cap="flat" cmpd="sng">
                <a:solidFill>
                  <a:schemeClr val="tx1"/>
                </a:solidFill>
                <a:prstDash val="solid"/>
                <a:headEnd type="none" w="med" len="med"/>
                <a:tailEnd type="none" w="med" len="med"/>
              </a:ln>
            </p:spPr>
          </p:sp>
          <p:sp>
            <p:nvSpPr>
              <p:cNvPr id="11272" name="Line 10"/>
              <p:cNvSpPr/>
              <p:nvPr/>
            </p:nvSpPr>
            <p:spPr>
              <a:xfrm>
                <a:off x="1655" y="3249"/>
                <a:ext cx="771" cy="0"/>
              </a:xfrm>
              <a:prstGeom prst="line">
                <a:avLst/>
              </a:prstGeom>
              <a:ln w="28575" cap="flat" cmpd="sng">
                <a:solidFill>
                  <a:schemeClr val="tx1"/>
                </a:solidFill>
                <a:prstDash val="solid"/>
                <a:headEnd type="none" w="med" len="med"/>
                <a:tailEnd type="triangle" w="lg" len="lg"/>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 name="Group 41"/>
          <p:cNvGrpSpPr/>
          <p:nvPr/>
        </p:nvGrpSpPr>
        <p:grpSpPr>
          <a:xfrm>
            <a:off x="684213" y="981075"/>
            <a:ext cx="7272337" cy="2095500"/>
            <a:chOff x="703" y="1434"/>
            <a:chExt cx="4581" cy="1320"/>
          </a:xfrm>
        </p:grpSpPr>
        <p:sp>
          <p:nvSpPr>
            <p:cNvPr id="94213" name="Line 4"/>
            <p:cNvSpPr/>
            <p:nvPr/>
          </p:nvSpPr>
          <p:spPr>
            <a:xfrm>
              <a:off x="703" y="2115"/>
              <a:ext cx="4581" cy="0"/>
            </a:xfrm>
            <a:prstGeom prst="line">
              <a:avLst/>
            </a:prstGeom>
            <a:ln w="15875" cap="flat" cmpd="sng">
              <a:solidFill>
                <a:schemeClr val="tx1"/>
              </a:solidFill>
              <a:prstDash val="solid"/>
              <a:headEnd type="none" w="med" len="med"/>
              <a:tailEnd type="none" w="med" len="med"/>
            </a:ln>
          </p:spPr>
        </p:sp>
        <p:sp>
          <p:nvSpPr>
            <p:cNvPr id="94214" name="Oval 5"/>
            <p:cNvSpPr/>
            <p:nvPr/>
          </p:nvSpPr>
          <p:spPr>
            <a:xfrm>
              <a:off x="83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5" name="Oval 6"/>
            <p:cNvSpPr/>
            <p:nvPr/>
          </p:nvSpPr>
          <p:spPr>
            <a:xfrm>
              <a:off x="142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6" name="Oval 7"/>
            <p:cNvSpPr/>
            <p:nvPr/>
          </p:nvSpPr>
          <p:spPr>
            <a:xfrm>
              <a:off x="1927"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7" name="Oval 8"/>
            <p:cNvSpPr/>
            <p:nvPr/>
          </p:nvSpPr>
          <p:spPr>
            <a:xfrm>
              <a:off x="2200"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8" name="Oval 9"/>
            <p:cNvSpPr/>
            <p:nvPr/>
          </p:nvSpPr>
          <p:spPr>
            <a:xfrm>
              <a:off x="2744"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9" name="Oval 10"/>
            <p:cNvSpPr/>
            <p:nvPr/>
          </p:nvSpPr>
          <p:spPr>
            <a:xfrm>
              <a:off x="3061"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0" name="Oval 11"/>
            <p:cNvSpPr/>
            <p:nvPr/>
          </p:nvSpPr>
          <p:spPr>
            <a:xfrm>
              <a:off x="3515"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1" name="Oval 12"/>
            <p:cNvSpPr/>
            <p:nvPr/>
          </p:nvSpPr>
          <p:spPr>
            <a:xfrm>
              <a:off x="405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2" name="Oval 13"/>
            <p:cNvSpPr/>
            <p:nvPr/>
          </p:nvSpPr>
          <p:spPr>
            <a:xfrm>
              <a:off x="4694"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3" name="Oval 14"/>
            <p:cNvSpPr/>
            <p:nvPr/>
          </p:nvSpPr>
          <p:spPr>
            <a:xfrm>
              <a:off x="5012"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4" name="Line 15"/>
            <p:cNvSpPr/>
            <p:nvPr/>
          </p:nvSpPr>
          <p:spPr>
            <a:xfrm>
              <a:off x="2957" y="1714"/>
              <a:ext cx="0" cy="817"/>
            </a:xfrm>
            <a:prstGeom prst="line">
              <a:avLst/>
            </a:prstGeom>
            <a:ln w="9525" cap="flat" cmpd="sng">
              <a:solidFill>
                <a:schemeClr val="tx1"/>
              </a:solidFill>
              <a:prstDash val="solid"/>
              <a:headEnd type="none" w="med" len="med"/>
              <a:tailEnd type="none" w="med" len="med"/>
            </a:ln>
          </p:spPr>
        </p:sp>
        <p:grpSp>
          <p:nvGrpSpPr>
            <p:cNvPr id="94225" name="Group 24"/>
            <p:cNvGrpSpPr/>
            <p:nvPr/>
          </p:nvGrpSpPr>
          <p:grpSpPr>
            <a:xfrm>
              <a:off x="930" y="1706"/>
              <a:ext cx="1859" cy="136"/>
              <a:chOff x="975" y="2976"/>
              <a:chExt cx="1089" cy="91"/>
            </a:xfrm>
          </p:grpSpPr>
          <p:sp>
            <p:nvSpPr>
              <p:cNvPr id="94242" name="Line 17"/>
              <p:cNvSpPr/>
              <p:nvPr/>
            </p:nvSpPr>
            <p:spPr>
              <a:xfrm>
                <a:off x="1020" y="3022"/>
                <a:ext cx="454" cy="0"/>
              </a:xfrm>
              <a:prstGeom prst="line">
                <a:avLst/>
              </a:prstGeom>
              <a:ln w="9525" cap="flat" cmpd="sng">
                <a:solidFill>
                  <a:schemeClr val="tx1"/>
                </a:solidFill>
                <a:prstDash val="solid"/>
                <a:headEnd type="none" w="med" len="med"/>
                <a:tailEnd type="none" w="med" len="med"/>
              </a:ln>
            </p:spPr>
          </p:sp>
          <p:sp>
            <p:nvSpPr>
              <p:cNvPr id="94243" name="Line 18"/>
              <p:cNvSpPr/>
              <p:nvPr/>
            </p:nvSpPr>
            <p:spPr>
              <a:xfrm flipV="1">
                <a:off x="1474" y="2976"/>
                <a:ext cx="45" cy="46"/>
              </a:xfrm>
              <a:prstGeom prst="line">
                <a:avLst/>
              </a:prstGeom>
              <a:ln w="9525" cap="flat" cmpd="sng">
                <a:solidFill>
                  <a:schemeClr val="tx1"/>
                </a:solidFill>
                <a:prstDash val="solid"/>
                <a:headEnd type="none" w="med" len="med"/>
                <a:tailEnd type="none" w="med" len="med"/>
              </a:ln>
            </p:spPr>
          </p:sp>
          <p:sp>
            <p:nvSpPr>
              <p:cNvPr id="94244" name="Line 19"/>
              <p:cNvSpPr/>
              <p:nvPr/>
            </p:nvSpPr>
            <p:spPr>
              <a:xfrm>
                <a:off x="1519" y="2976"/>
                <a:ext cx="46" cy="46"/>
              </a:xfrm>
              <a:prstGeom prst="line">
                <a:avLst/>
              </a:prstGeom>
              <a:ln w="9525" cap="flat" cmpd="sng">
                <a:solidFill>
                  <a:schemeClr val="tx1"/>
                </a:solidFill>
                <a:prstDash val="solid"/>
                <a:headEnd type="none" w="med" len="med"/>
                <a:tailEnd type="none" w="med" len="med"/>
              </a:ln>
            </p:spPr>
          </p:sp>
          <p:sp>
            <p:nvSpPr>
              <p:cNvPr id="94245" name="Line 20"/>
              <p:cNvSpPr/>
              <p:nvPr/>
            </p:nvSpPr>
            <p:spPr>
              <a:xfrm>
                <a:off x="1565" y="3022"/>
                <a:ext cx="454" cy="0"/>
              </a:xfrm>
              <a:prstGeom prst="line">
                <a:avLst/>
              </a:prstGeom>
              <a:ln w="9525" cap="flat" cmpd="sng">
                <a:solidFill>
                  <a:schemeClr val="tx1"/>
                </a:solidFill>
                <a:prstDash val="solid"/>
                <a:headEnd type="none" w="med" len="med"/>
                <a:tailEnd type="none" w="med" len="med"/>
              </a:ln>
            </p:spPr>
          </p:sp>
          <p:sp>
            <p:nvSpPr>
              <p:cNvPr id="94246" name="Line 21"/>
              <p:cNvSpPr/>
              <p:nvPr/>
            </p:nvSpPr>
            <p:spPr>
              <a:xfrm flipH="1">
                <a:off x="975" y="3022"/>
                <a:ext cx="45" cy="45"/>
              </a:xfrm>
              <a:prstGeom prst="line">
                <a:avLst/>
              </a:prstGeom>
              <a:ln w="9525" cap="flat" cmpd="sng">
                <a:solidFill>
                  <a:schemeClr val="tx1"/>
                </a:solidFill>
                <a:prstDash val="solid"/>
                <a:headEnd type="none" w="med" len="med"/>
                <a:tailEnd type="none" w="med" len="med"/>
              </a:ln>
            </p:spPr>
          </p:sp>
          <p:sp>
            <p:nvSpPr>
              <p:cNvPr id="94247" name="Line 23"/>
              <p:cNvSpPr/>
              <p:nvPr/>
            </p:nvSpPr>
            <p:spPr>
              <a:xfrm>
                <a:off x="2018" y="3022"/>
                <a:ext cx="46" cy="45"/>
              </a:xfrm>
              <a:prstGeom prst="line">
                <a:avLst/>
              </a:prstGeom>
              <a:ln w="9525" cap="flat" cmpd="sng">
                <a:solidFill>
                  <a:schemeClr val="tx1"/>
                </a:solidFill>
                <a:prstDash val="solid"/>
                <a:headEnd type="none" w="med" len="med"/>
                <a:tailEnd type="none" w="med" len="med"/>
              </a:ln>
            </p:spPr>
          </p:sp>
        </p:grpSp>
        <p:grpSp>
          <p:nvGrpSpPr>
            <p:cNvPr id="94226" name="Group 25"/>
            <p:cNvGrpSpPr/>
            <p:nvPr/>
          </p:nvGrpSpPr>
          <p:grpSpPr>
            <a:xfrm>
              <a:off x="3107" y="1706"/>
              <a:ext cx="1950" cy="136"/>
              <a:chOff x="975" y="2976"/>
              <a:chExt cx="1089" cy="91"/>
            </a:xfrm>
          </p:grpSpPr>
          <p:sp>
            <p:nvSpPr>
              <p:cNvPr id="94236" name="Line 26"/>
              <p:cNvSpPr/>
              <p:nvPr/>
            </p:nvSpPr>
            <p:spPr>
              <a:xfrm>
                <a:off x="1020" y="3022"/>
                <a:ext cx="454" cy="0"/>
              </a:xfrm>
              <a:prstGeom prst="line">
                <a:avLst/>
              </a:prstGeom>
              <a:ln w="9525" cap="flat" cmpd="sng">
                <a:solidFill>
                  <a:schemeClr val="tx1"/>
                </a:solidFill>
                <a:prstDash val="solid"/>
                <a:headEnd type="none" w="med" len="med"/>
                <a:tailEnd type="none" w="med" len="med"/>
              </a:ln>
            </p:spPr>
          </p:sp>
          <p:sp>
            <p:nvSpPr>
              <p:cNvPr id="94237" name="Line 27"/>
              <p:cNvSpPr/>
              <p:nvPr/>
            </p:nvSpPr>
            <p:spPr>
              <a:xfrm flipV="1">
                <a:off x="1474" y="2976"/>
                <a:ext cx="45" cy="46"/>
              </a:xfrm>
              <a:prstGeom prst="line">
                <a:avLst/>
              </a:prstGeom>
              <a:ln w="9525" cap="flat" cmpd="sng">
                <a:solidFill>
                  <a:schemeClr val="tx1"/>
                </a:solidFill>
                <a:prstDash val="solid"/>
                <a:headEnd type="none" w="med" len="med"/>
                <a:tailEnd type="none" w="med" len="med"/>
              </a:ln>
            </p:spPr>
          </p:sp>
          <p:sp>
            <p:nvSpPr>
              <p:cNvPr id="94238" name="Line 28"/>
              <p:cNvSpPr/>
              <p:nvPr/>
            </p:nvSpPr>
            <p:spPr>
              <a:xfrm>
                <a:off x="1519" y="2976"/>
                <a:ext cx="46" cy="46"/>
              </a:xfrm>
              <a:prstGeom prst="line">
                <a:avLst/>
              </a:prstGeom>
              <a:ln w="9525" cap="flat" cmpd="sng">
                <a:solidFill>
                  <a:schemeClr val="tx1"/>
                </a:solidFill>
                <a:prstDash val="solid"/>
                <a:headEnd type="none" w="med" len="med"/>
                <a:tailEnd type="none" w="med" len="med"/>
              </a:ln>
            </p:spPr>
          </p:sp>
          <p:sp>
            <p:nvSpPr>
              <p:cNvPr id="94239" name="Line 29"/>
              <p:cNvSpPr/>
              <p:nvPr/>
            </p:nvSpPr>
            <p:spPr>
              <a:xfrm>
                <a:off x="1565" y="3022"/>
                <a:ext cx="454" cy="0"/>
              </a:xfrm>
              <a:prstGeom prst="line">
                <a:avLst/>
              </a:prstGeom>
              <a:ln w="9525" cap="flat" cmpd="sng">
                <a:solidFill>
                  <a:schemeClr val="tx1"/>
                </a:solidFill>
                <a:prstDash val="solid"/>
                <a:headEnd type="none" w="med" len="med"/>
                <a:tailEnd type="none" w="med" len="med"/>
              </a:ln>
            </p:spPr>
          </p:sp>
          <p:sp>
            <p:nvSpPr>
              <p:cNvPr id="94240" name="Line 30"/>
              <p:cNvSpPr/>
              <p:nvPr/>
            </p:nvSpPr>
            <p:spPr>
              <a:xfrm flipH="1">
                <a:off x="975" y="3022"/>
                <a:ext cx="45" cy="45"/>
              </a:xfrm>
              <a:prstGeom prst="line">
                <a:avLst/>
              </a:prstGeom>
              <a:ln w="9525" cap="flat" cmpd="sng">
                <a:solidFill>
                  <a:schemeClr val="tx1"/>
                </a:solidFill>
                <a:prstDash val="solid"/>
                <a:headEnd type="none" w="med" len="med"/>
                <a:tailEnd type="none" w="med" len="med"/>
              </a:ln>
            </p:spPr>
          </p:sp>
          <p:sp>
            <p:nvSpPr>
              <p:cNvPr id="94241" name="Line 31"/>
              <p:cNvSpPr/>
              <p:nvPr/>
            </p:nvSpPr>
            <p:spPr>
              <a:xfrm>
                <a:off x="2018" y="3022"/>
                <a:ext cx="46" cy="45"/>
              </a:xfrm>
              <a:prstGeom prst="line">
                <a:avLst/>
              </a:prstGeom>
              <a:ln w="9525" cap="flat" cmpd="sng">
                <a:solidFill>
                  <a:schemeClr val="tx1"/>
                </a:solidFill>
                <a:prstDash val="solid"/>
                <a:headEnd type="none" w="med" len="med"/>
                <a:tailEnd type="none" w="med" len="med"/>
              </a:ln>
            </p:spPr>
          </p:sp>
        </p:grpSp>
        <p:sp>
          <p:nvSpPr>
            <p:cNvPr id="94227" name="Text Box 32"/>
            <p:cNvSpPr txBox="1"/>
            <p:nvPr/>
          </p:nvSpPr>
          <p:spPr>
            <a:xfrm>
              <a:off x="1655" y="1434"/>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S1</a:t>
              </a:r>
            </a:p>
          </p:txBody>
        </p:sp>
        <p:sp>
          <p:nvSpPr>
            <p:cNvPr id="94228" name="Text Box 33"/>
            <p:cNvSpPr txBox="1"/>
            <p:nvPr/>
          </p:nvSpPr>
          <p:spPr>
            <a:xfrm>
              <a:off x="3878" y="1434"/>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S2</a:t>
              </a:r>
            </a:p>
          </p:txBody>
        </p:sp>
        <p:sp>
          <p:nvSpPr>
            <p:cNvPr id="94229" name="Text Box 34"/>
            <p:cNvSpPr txBox="1"/>
            <p:nvPr/>
          </p:nvSpPr>
          <p:spPr>
            <a:xfrm>
              <a:off x="2835" y="2523"/>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m</a:t>
              </a:r>
            </a:p>
          </p:txBody>
        </p:sp>
        <p:sp>
          <p:nvSpPr>
            <p:cNvPr id="94230" name="Text Box 35"/>
            <p:cNvSpPr txBox="1"/>
            <p:nvPr/>
          </p:nvSpPr>
          <p:spPr>
            <a:xfrm>
              <a:off x="1837"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94231" name="Text Box 36"/>
            <p:cNvSpPr txBox="1"/>
            <p:nvPr/>
          </p:nvSpPr>
          <p:spPr>
            <a:xfrm>
              <a:off x="2154"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94232" name="Text Box 37"/>
            <p:cNvSpPr txBox="1"/>
            <p:nvPr/>
          </p:nvSpPr>
          <p:spPr>
            <a:xfrm>
              <a:off x="2653"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p3</a:t>
              </a:r>
            </a:p>
          </p:txBody>
        </p:sp>
        <p:sp>
          <p:nvSpPr>
            <p:cNvPr id="94233" name="Text Box 38"/>
            <p:cNvSpPr txBox="1"/>
            <p:nvPr/>
          </p:nvSpPr>
          <p:spPr>
            <a:xfrm>
              <a:off x="3016"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q3</a:t>
              </a:r>
            </a:p>
          </p:txBody>
        </p:sp>
        <p:sp>
          <p:nvSpPr>
            <p:cNvPr id="94234" name="Text Box 39"/>
            <p:cNvSpPr txBox="1"/>
            <p:nvPr/>
          </p:nvSpPr>
          <p:spPr>
            <a:xfrm>
              <a:off x="4604"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q1</a:t>
              </a:r>
            </a:p>
          </p:txBody>
        </p:sp>
        <p:sp>
          <p:nvSpPr>
            <p:cNvPr id="94235" name="Text Box 40"/>
            <p:cNvSpPr txBox="1"/>
            <p:nvPr/>
          </p:nvSpPr>
          <p:spPr>
            <a:xfrm>
              <a:off x="4967"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q2</a:t>
              </a:r>
            </a:p>
          </p:txBody>
        </p:sp>
      </p:grpSp>
      <p:sp>
        <p:nvSpPr>
          <p:cNvPr id="94211" name="Text Box 42"/>
          <p:cNvSpPr txBox="1"/>
          <p:nvPr/>
        </p:nvSpPr>
        <p:spPr>
          <a:xfrm>
            <a:off x="1835150" y="3068638"/>
            <a:ext cx="51117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400" b="1" dirty="0">
                <a:solidFill>
                  <a:srgbClr val="003399"/>
                </a:solidFill>
              </a:rPr>
              <a:t>一维情况下的分治法</a:t>
            </a:r>
          </a:p>
        </p:txBody>
      </p:sp>
      <p:sp>
        <p:nvSpPr>
          <p:cNvPr id="94212" name="Text Box 43"/>
          <p:cNvSpPr txBox="1"/>
          <p:nvPr/>
        </p:nvSpPr>
        <p:spPr>
          <a:xfrm>
            <a:off x="1042988" y="3716338"/>
            <a:ext cx="6840537" cy="2873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3399"/>
                </a:solidFill>
              </a:rPr>
              <a:t>说明：</a:t>
            </a:r>
          </a:p>
          <a:p>
            <a:pPr marL="0" lvl="0" indent="0" eaLnBrk="1" hangingPunct="1">
              <a:spcBef>
                <a:spcPct val="50000"/>
              </a:spcBef>
              <a:buClrTx/>
              <a:buSzTx/>
              <a:buFontTx/>
              <a:buNone/>
            </a:pPr>
            <a:r>
              <a:rPr lang="zh-CN" altLang="en-US" sz="1800" dirty="0"/>
              <a:t>假定用</a:t>
            </a:r>
            <a:r>
              <a:rPr lang="en-US" altLang="zh-CN" sz="1800" dirty="0"/>
              <a:t>X</a:t>
            </a:r>
            <a:r>
              <a:rPr lang="zh-CN" altLang="en-US" sz="1800" dirty="0"/>
              <a:t>轴上的某个点</a:t>
            </a:r>
            <a:r>
              <a:rPr lang="en-US" altLang="zh-CN" sz="1800" dirty="0"/>
              <a:t>m</a:t>
            </a:r>
            <a:r>
              <a:rPr lang="zh-CN" altLang="en-US" sz="1800" dirty="0"/>
              <a:t>为分割点将</a:t>
            </a:r>
            <a:r>
              <a:rPr lang="en-US" altLang="zh-CN" sz="1800" dirty="0"/>
              <a:t>S</a:t>
            </a:r>
            <a:r>
              <a:rPr lang="zh-CN" altLang="en-US" sz="1800" dirty="0"/>
              <a:t>划分成</a:t>
            </a:r>
            <a:r>
              <a:rPr lang="en-US" altLang="zh-CN" sz="1800" dirty="0"/>
              <a:t>2</a:t>
            </a:r>
            <a:r>
              <a:rPr lang="zh-CN" altLang="en-US" sz="1800" dirty="0"/>
              <a:t>个集合：</a:t>
            </a:r>
            <a:r>
              <a:rPr lang="en-US" altLang="zh-CN" sz="1800" dirty="0"/>
              <a:t>S1</a:t>
            </a:r>
            <a:r>
              <a:rPr lang="zh-CN" altLang="en-US" sz="1800" dirty="0"/>
              <a:t>和</a:t>
            </a:r>
            <a:r>
              <a:rPr lang="en-US" altLang="zh-CN" sz="1800" dirty="0"/>
              <a:t>S2</a:t>
            </a:r>
            <a:r>
              <a:rPr lang="zh-CN" altLang="en-US" sz="1800" dirty="0"/>
              <a:t>，</a:t>
            </a:r>
          </a:p>
          <a:p>
            <a:pPr marL="0" lvl="0" indent="0" eaLnBrk="1" hangingPunct="1">
              <a:spcBef>
                <a:spcPct val="50000"/>
              </a:spcBef>
              <a:buClrTx/>
              <a:buSzTx/>
              <a:buFontTx/>
              <a:buNone/>
            </a:pPr>
            <a:r>
              <a:rPr lang="en-US" altLang="zh-CN" sz="1800" dirty="0"/>
              <a:t>	S1={x∈S|x≤m},	S2={x∈S|x&gt;m},</a:t>
            </a:r>
          </a:p>
          <a:p>
            <a:pPr marL="0" lvl="0" indent="0" eaLnBrk="1" hangingPunct="1">
              <a:spcBef>
                <a:spcPct val="50000"/>
              </a:spcBef>
              <a:buClrTx/>
              <a:buSzTx/>
              <a:buFontTx/>
              <a:buNone/>
            </a:pPr>
            <a:r>
              <a:rPr lang="zh-CN" altLang="en-US" sz="1800" dirty="0"/>
              <a:t>所以	</a:t>
            </a:r>
            <a:r>
              <a:rPr lang="en-US" altLang="zh-CN" sz="1800" dirty="0"/>
              <a:t>p∈S1, q∈S2	</a:t>
            </a:r>
            <a:r>
              <a:rPr lang="en-US" altLang="zh-CN" sz="1800" dirty="0">
                <a:sym typeface="Wingdings" panose="05000000000000000000" pitchFamily="2" charset="2"/>
              </a:rPr>
              <a:t>	p&lt;q</a:t>
            </a:r>
          </a:p>
          <a:p>
            <a:pPr marL="0" lvl="0" indent="0" eaLnBrk="1" hangingPunct="1">
              <a:spcBef>
                <a:spcPct val="50000"/>
              </a:spcBef>
              <a:buClrTx/>
              <a:buSzTx/>
              <a:buFontTx/>
              <a:buNone/>
            </a:pPr>
            <a:r>
              <a:rPr lang="zh-CN" altLang="en-US" sz="1800" dirty="0">
                <a:sym typeface="Wingdings" panose="05000000000000000000" pitchFamily="2" charset="2"/>
              </a:rPr>
              <a:t>递归地在</a:t>
            </a:r>
            <a:r>
              <a:rPr lang="en-US" altLang="zh-CN" sz="1800" dirty="0">
                <a:sym typeface="Wingdings" panose="05000000000000000000" pitchFamily="2" charset="2"/>
              </a:rPr>
              <a:t>S1</a:t>
            </a:r>
            <a:r>
              <a:rPr lang="zh-CN" altLang="en-US" sz="1800" dirty="0">
                <a:sym typeface="Wingdings" panose="05000000000000000000" pitchFamily="2" charset="2"/>
              </a:rPr>
              <a:t>和</a:t>
            </a:r>
            <a:r>
              <a:rPr lang="en-US" altLang="zh-CN" sz="1800" dirty="0">
                <a:sym typeface="Wingdings" panose="05000000000000000000" pitchFamily="2" charset="2"/>
              </a:rPr>
              <a:t>S2</a:t>
            </a:r>
            <a:r>
              <a:rPr lang="zh-CN" altLang="en-US" sz="1800" dirty="0">
                <a:sym typeface="Wingdings" panose="05000000000000000000" pitchFamily="2" charset="2"/>
              </a:rPr>
              <a:t>上找到最近点对</a:t>
            </a:r>
            <a:r>
              <a:rPr lang="en-US" altLang="zh-CN" sz="1800" dirty="0">
                <a:sym typeface="Wingdings" panose="05000000000000000000" pitchFamily="2" charset="2"/>
              </a:rPr>
              <a:t>{p1,p2}</a:t>
            </a:r>
            <a:r>
              <a:rPr lang="zh-CN" altLang="en-US" sz="1800" dirty="0">
                <a:sym typeface="Wingdings" panose="05000000000000000000" pitchFamily="2" charset="2"/>
              </a:rPr>
              <a:t>和</a:t>
            </a:r>
            <a:r>
              <a:rPr lang="en-US" altLang="zh-CN" sz="1800" dirty="0">
                <a:sym typeface="Wingdings" panose="05000000000000000000" pitchFamily="2" charset="2"/>
              </a:rPr>
              <a:t>{q1,q2}</a:t>
            </a:r>
          </a:p>
          <a:p>
            <a:pPr marL="0" lvl="0" indent="0" eaLnBrk="1" hangingPunct="1">
              <a:spcBef>
                <a:spcPct val="50000"/>
              </a:spcBef>
              <a:buClrTx/>
              <a:buSzTx/>
              <a:buFontTx/>
              <a:buNone/>
            </a:pPr>
            <a:r>
              <a:rPr lang="zh-CN" altLang="en-US" sz="1800" dirty="0">
                <a:sym typeface="Wingdings" panose="05000000000000000000" pitchFamily="2" charset="2"/>
              </a:rPr>
              <a:t>设	</a:t>
            </a:r>
            <a:r>
              <a:rPr lang="en-US" altLang="zh-CN" sz="1800" dirty="0">
                <a:sym typeface="Wingdings" panose="05000000000000000000" pitchFamily="2" charset="2"/>
              </a:rPr>
              <a:t>d=min{ |p1-p2|, |q1-q2| }</a:t>
            </a:r>
          </a:p>
          <a:p>
            <a:pPr marL="0" lvl="0" indent="0" eaLnBrk="1" hangingPunct="1">
              <a:spcBef>
                <a:spcPct val="50000"/>
              </a:spcBef>
              <a:buClrTx/>
              <a:buSzTx/>
              <a:buFontTx/>
              <a:buNone/>
            </a:pPr>
            <a:r>
              <a:rPr lang="zh-CN" altLang="en-US" sz="1800" b="1" dirty="0">
                <a:solidFill>
                  <a:srgbClr val="003399"/>
                </a:solidFill>
                <a:sym typeface="Wingdings" panose="05000000000000000000" pitchFamily="2" charset="2"/>
              </a:rPr>
              <a:t>可能的最近点对</a:t>
            </a:r>
            <a:r>
              <a:rPr lang="zh-CN" altLang="en-US" sz="1800" dirty="0">
                <a:sym typeface="Wingdings" panose="05000000000000000000" pitchFamily="2" charset="2"/>
              </a:rPr>
              <a:t>： </a:t>
            </a:r>
            <a:r>
              <a:rPr lang="en-US" altLang="zh-CN" sz="1800" b="1" dirty="0">
                <a:solidFill>
                  <a:schemeClr val="hlink"/>
                </a:solidFill>
                <a:sym typeface="Wingdings" panose="05000000000000000000" pitchFamily="2" charset="2"/>
              </a:rPr>
              <a:t>(p1,p2)</a:t>
            </a:r>
            <a:r>
              <a:rPr lang="zh-CN" altLang="en-US" sz="1800" b="1" dirty="0">
                <a:solidFill>
                  <a:schemeClr val="hlink"/>
                </a:solidFill>
                <a:sym typeface="Wingdings" panose="05000000000000000000" pitchFamily="2" charset="2"/>
              </a:rPr>
              <a:t>、</a:t>
            </a:r>
            <a:r>
              <a:rPr lang="en-US" altLang="zh-CN" sz="1800" b="1" dirty="0">
                <a:solidFill>
                  <a:schemeClr val="hlink"/>
                </a:solidFill>
                <a:sym typeface="Wingdings" panose="05000000000000000000" pitchFamily="2" charset="2"/>
              </a:rPr>
              <a:t>(q1,q2)</a:t>
            </a:r>
            <a:r>
              <a:rPr lang="zh-CN" altLang="en-US" sz="1800" dirty="0">
                <a:sym typeface="Wingdings" panose="05000000000000000000" pitchFamily="2" charset="2"/>
              </a:rPr>
              <a:t>或</a:t>
            </a:r>
            <a:r>
              <a:rPr lang="en-US" altLang="zh-CN" sz="1800" b="1" dirty="0">
                <a:solidFill>
                  <a:srgbClr val="FF0000"/>
                </a:solidFill>
                <a:sym typeface="Wingdings" panose="05000000000000000000" pitchFamily="2" charset="2"/>
              </a:rPr>
              <a:t>(p3,q3)</a:t>
            </a:r>
            <a:endParaRPr lang="zh-CN" altLang="en-US" sz="1800" b="1" dirty="0">
              <a:solidFill>
                <a:srgbClr val="FF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0"/>
          <p:cNvSpPr txBox="1"/>
          <p:nvPr/>
        </p:nvSpPr>
        <p:spPr>
          <a:xfrm>
            <a:off x="827088" y="3357563"/>
            <a:ext cx="7489825" cy="2735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3399"/>
                </a:solidFill>
              </a:rPr>
              <a:t>分析：</a:t>
            </a:r>
          </a:p>
          <a:p>
            <a:pPr marL="0" lvl="0" indent="0" eaLnBrk="1" hangingPunct="1">
              <a:spcBef>
                <a:spcPct val="50000"/>
              </a:spcBef>
              <a:buClrTx/>
              <a:buSzTx/>
              <a:buFontTx/>
              <a:buNone/>
            </a:pPr>
            <a:r>
              <a:rPr lang="zh-CN" altLang="en-US" sz="1800" dirty="0"/>
              <a:t>假定</a:t>
            </a:r>
            <a:r>
              <a:rPr lang="zh-CN" altLang="en-US" sz="1800" dirty="0">
                <a:sym typeface="Wingdings" panose="05000000000000000000" pitchFamily="2" charset="2"/>
              </a:rPr>
              <a:t>最近点对为</a:t>
            </a:r>
            <a:r>
              <a:rPr lang="en-US" altLang="zh-CN" sz="1800" dirty="0">
                <a:sym typeface="Wingdings" panose="05000000000000000000" pitchFamily="2" charset="2"/>
              </a:rPr>
              <a:t>{p3,q3},</a:t>
            </a:r>
            <a:r>
              <a:rPr lang="zh-CN" altLang="en-US" sz="1800" dirty="0">
                <a:sym typeface="Wingdings" panose="05000000000000000000" pitchFamily="2" charset="2"/>
              </a:rPr>
              <a:t>即</a:t>
            </a:r>
            <a:r>
              <a:rPr lang="en-US" altLang="zh-CN" sz="1800" dirty="0">
                <a:sym typeface="Wingdings" panose="05000000000000000000" pitchFamily="2" charset="2"/>
              </a:rPr>
              <a:t>|p3-q3|&lt;d</a:t>
            </a:r>
            <a:r>
              <a:rPr lang="zh-CN" altLang="en-US" sz="1800" dirty="0">
                <a:sym typeface="Wingdings" panose="05000000000000000000" pitchFamily="2" charset="2"/>
              </a:rPr>
              <a:t>，其中</a:t>
            </a:r>
            <a:r>
              <a:rPr lang="en-US" altLang="zh-CN" sz="1800" dirty="0">
                <a:sym typeface="Wingdings" panose="05000000000000000000" pitchFamily="2" charset="2"/>
              </a:rPr>
              <a:t>d=min{ |p1-p2|, |q1-q2| }</a:t>
            </a:r>
          </a:p>
          <a:p>
            <a:pPr marL="0" lvl="0" indent="0" eaLnBrk="1" hangingPunct="1">
              <a:spcBef>
                <a:spcPct val="50000"/>
              </a:spcBef>
              <a:buClrTx/>
              <a:buSzTx/>
              <a:buFontTx/>
              <a:buNone/>
            </a:pPr>
            <a:r>
              <a:rPr lang="zh-CN" altLang="en-US" sz="1800" b="1" dirty="0">
                <a:solidFill>
                  <a:srgbClr val="003399"/>
                </a:solidFill>
                <a:sym typeface="Wingdings" panose="05000000000000000000" pitchFamily="2" charset="2"/>
              </a:rPr>
              <a:t>结论</a:t>
            </a:r>
            <a:r>
              <a:rPr lang="en-US" altLang="zh-CN" sz="1800" b="1" dirty="0">
                <a:solidFill>
                  <a:srgbClr val="003399"/>
                </a:solidFill>
                <a:sym typeface="Wingdings" panose="05000000000000000000" pitchFamily="2" charset="2"/>
              </a:rPr>
              <a:t>1</a:t>
            </a:r>
            <a:r>
              <a:rPr lang="zh-CN" altLang="en-US" sz="1800" b="1" dirty="0">
                <a:solidFill>
                  <a:srgbClr val="003399"/>
                </a:solidFill>
                <a:sym typeface="Wingdings" panose="05000000000000000000" pitchFamily="2" charset="2"/>
              </a:rPr>
              <a:t>：</a:t>
            </a:r>
            <a:r>
              <a:rPr lang="zh-CN" altLang="en-US" sz="1800" dirty="0">
                <a:sym typeface="Wingdings" panose="05000000000000000000" pitchFamily="2" charset="2"/>
              </a:rPr>
              <a:t>在</a:t>
            </a:r>
            <a:r>
              <a:rPr lang="en-US" altLang="zh-CN" sz="1800" dirty="0">
                <a:sym typeface="Wingdings" panose="05000000000000000000" pitchFamily="2" charset="2"/>
              </a:rPr>
              <a:t>(m-d,m]</a:t>
            </a:r>
            <a:r>
              <a:rPr lang="zh-CN" altLang="en-US" sz="1800" dirty="0">
                <a:sym typeface="Wingdings" panose="05000000000000000000" pitchFamily="2" charset="2"/>
              </a:rPr>
              <a:t>中最多含有一个Ｓ上的点，且为</a:t>
            </a:r>
            <a:r>
              <a:rPr lang="en-US" altLang="zh-CN" sz="1800" dirty="0">
                <a:sym typeface="Wingdings" panose="05000000000000000000" pitchFamily="2" charset="2"/>
              </a:rPr>
              <a:t>S1</a:t>
            </a:r>
            <a:r>
              <a:rPr lang="zh-CN" altLang="en-US" sz="1800" dirty="0">
                <a:sym typeface="Wingdings" panose="05000000000000000000" pitchFamily="2" charset="2"/>
              </a:rPr>
              <a:t>上的最大点；</a:t>
            </a:r>
          </a:p>
          <a:p>
            <a:pPr marL="0" lvl="0" indent="0" eaLnBrk="1" hangingPunct="1">
              <a:spcBef>
                <a:spcPct val="50000"/>
              </a:spcBef>
              <a:buClrTx/>
              <a:buSzTx/>
              <a:buFontTx/>
              <a:buNone/>
            </a:pPr>
            <a:r>
              <a:rPr lang="zh-CN" altLang="en-US" sz="1800" b="1" dirty="0">
                <a:solidFill>
                  <a:srgbClr val="003399"/>
                </a:solidFill>
                <a:sym typeface="Wingdings" panose="05000000000000000000" pitchFamily="2" charset="2"/>
              </a:rPr>
              <a:t>结论</a:t>
            </a:r>
            <a:r>
              <a:rPr lang="en-US" altLang="zh-CN" sz="1800" b="1" dirty="0">
                <a:solidFill>
                  <a:srgbClr val="003399"/>
                </a:solidFill>
                <a:sym typeface="Wingdings" panose="05000000000000000000" pitchFamily="2" charset="2"/>
              </a:rPr>
              <a:t>2</a:t>
            </a:r>
            <a:r>
              <a:rPr lang="zh-CN" altLang="en-US" sz="1800" b="1" dirty="0">
                <a:solidFill>
                  <a:srgbClr val="003399"/>
                </a:solidFill>
                <a:sym typeface="Wingdings" panose="05000000000000000000" pitchFamily="2" charset="2"/>
              </a:rPr>
              <a:t>：</a:t>
            </a:r>
            <a:r>
              <a:rPr lang="zh-CN" altLang="en-US" sz="1800" dirty="0">
                <a:sym typeface="Wingdings" panose="05000000000000000000" pitchFamily="2" charset="2"/>
              </a:rPr>
              <a:t>在</a:t>
            </a:r>
            <a:r>
              <a:rPr lang="en-US" altLang="zh-CN" sz="1800" dirty="0">
                <a:sym typeface="Wingdings" panose="05000000000000000000" pitchFamily="2" charset="2"/>
              </a:rPr>
              <a:t>(m,m+d]</a:t>
            </a:r>
            <a:r>
              <a:rPr lang="zh-CN" altLang="en-US" sz="1800" dirty="0">
                <a:sym typeface="Wingdings" panose="05000000000000000000" pitchFamily="2" charset="2"/>
              </a:rPr>
              <a:t>中最多含有一个Ｓ上的点，且为</a:t>
            </a:r>
            <a:r>
              <a:rPr lang="en-US" altLang="zh-CN" sz="1800" dirty="0">
                <a:sym typeface="Wingdings" panose="05000000000000000000" pitchFamily="2" charset="2"/>
              </a:rPr>
              <a:t>S2</a:t>
            </a:r>
            <a:r>
              <a:rPr lang="zh-CN" altLang="en-US" sz="1800" dirty="0">
                <a:sym typeface="Wingdings" panose="05000000000000000000" pitchFamily="2" charset="2"/>
              </a:rPr>
              <a:t>上的最小点；</a:t>
            </a:r>
          </a:p>
          <a:p>
            <a:pPr marL="0" lvl="0" indent="0" eaLnBrk="1" hangingPunct="1">
              <a:spcBef>
                <a:spcPct val="50000"/>
              </a:spcBef>
              <a:buClrTx/>
              <a:buSzTx/>
              <a:buFontTx/>
              <a:buNone/>
            </a:pPr>
            <a:r>
              <a:rPr lang="en-US" altLang="zh-CN" sz="1800" dirty="0">
                <a:sym typeface="Wingdings" panose="05000000000000000000" pitchFamily="2" charset="2"/>
              </a:rPr>
              <a:t>——</a:t>
            </a:r>
            <a:r>
              <a:rPr lang="zh-CN" altLang="en-US" sz="1800" dirty="0">
                <a:sym typeface="Wingdings" panose="05000000000000000000" pitchFamily="2" charset="2"/>
              </a:rPr>
              <a:t>可以用线性时间找到区间</a:t>
            </a:r>
            <a:r>
              <a:rPr lang="en-US" altLang="zh-CN" sz="1800" dirty="0">
                <a:sym typeface="Wingdings" panose="05000000000000000000" pitchFamily="2" charset="2"/>
              </a:rPr>
              <a:t>(m-d,m]</a:t>
            </a:r>
            <a:r>
              <a:rPr lang="zh-CN" altLang="en-US" sz="1800" dirty="0">
                <a:sym typeface="Wingdings" panose="05000000000000000000" pitchFamily="2" charset="2"/>
              </a:rPr>
              <a:t>和</a:t>
            </a:r>
            <a:r>
              <a:rPr lang="en-US" altLang="zh-CN" sz="1800" dirty="0">
                <a:sym typeface="Wingdings" panose="05000000000000000000" pitchFamily="2" charset="2"/>
              </a:rPr>
              <a:t>(m,m+d]</a:t>
            </a:r>
            <a:r>
              <a:rPr lang="zh-CN" altLang="en-US" sz="1800" dirty="0">
                <a:sym typeface="Wingdings" panose="05000000000000000000" pitchFamily="2" charset="2"/>
              </a:rPr>
              <a:t>中所有点，即</a:t>
            </a:r>
            <a:r>
              <a:rPr lang="en-US" altLang="zh-CN" sz="1800" dirty="0">
                <a:sym typeface="Wingdings" panose="05000000000000000000" pitchFamily="2" charset="2"/>
              </a:rPr>
              <a:t>p3,q3</a:t>
            </a:r>
            <a:r>
              <a:rPr lang="zh-CN" altLang="en-US" sz="1800" dirty="0">
                <a:sym typeface="Wingdings" panose="05000000000000000000" pitchFamily="2" charset="2"/>
              </a:rPr>
              <a:t>，从而在</a:t>
            </a:r>
            <a:r>
              <a:rPr lang="zh-CN" altLang="en-US" sz="1800" dirty="0"/>
              <a:t>线性时间内完成将</a:t>
            </a:r>
            <a:r>
              <a:rPr lang="en-US" altLang="zh-CN" sz="1800" dirty="0"/>
              <a:t>S1</a:t>
            </a:r>
            <a:r>
              <a:rPr lang="zh-CN" altLang="en-US" sz="1800" dirty="0"/>
              <a:t>的解和</a:t>
            </a:r>
            <a:r>
              <a:rPr lang="en-US" altLang="zh-CN" sz="1800" dirty="0"/>
              <a:t>S2</a:t>
            </a:r>
            <a:r>
              <a:rPr lang="zh-CN" altLang="en-US" sz="1800" dirty="0"/>
              <a:t>的解进行合并得到</a:t>
            </a:r>
            <a:r>
              <a:rPr lang="en-US" altLang="zh-CN" sz="1800" dirty="0"/>
              <a:t>S</a:t>
            </a:r>
            <a:r>
              <a:rPr lang="zh-CN" altLang="en-US" sz="1800" dirty="0"/>
              <a:t>的解的过程。</a:t>
            </a:r>
          </a:p>
          <a:p>
            <a:pPr marL="0" lvl="0" indent="0" eaLnBrk="1" hangingPunct="1">
              <a:spcBef>
                <a:spcPct val="50000"/>
              </a:spcBef>
              <a:buClrTx/>
              <a:buSzTx/>
              <a:buFontTx/>
              <a:buNone/>
            </a:pPr>
            <a:r>
              <a:rPr lang="en-US" altLang="zh-CN" sz="1800" dirty="0"/>
              <a:t>——</a:t>
            </a:r>
            <a:r>
              <a:rPr lang="zh-CN" altLang="en-US" sz="1800" dirty="0"/>
              <a:t>按这种分治策略，合并步可以在</a:t>
            </a:r>
            <a:r>
              <a:rPr lang="en-US" altLang="zh-CN" sz="1800" dirty="0"/>
              <a:t>O(n)</a:t>
            </a:r>
            <a:r>
              <a:rPr lang="zh-CN" altLang="en-US" sz="1800" dirty="0"/>
              <a:t>时间内完成。</a:t>
            </a:r>
            <a:endParaRPr lang="en-US" altLang="zh-CN" sz="1800" dirty="0">
              <a:sym typeface="Wingdings" panose="05000000000000000000" pitchFamily="2" charset="2"/>
            </a:endParaRPr>
          </a:p>
        </p:txBody>
      </p:sp>
      <p:grpSp>
        <p:nvGrpSpPr>
          <p:cNvPr id="95235" name="Group 49"/>
          <p:cNvGrpSpPr/>
          <p:nvPr/>
        </p:nvGrpSpPr>
        <p:grpSpPr>
          <a:xfrm>
            <a:off x="684213" y="476250"/>
            <a:ext cx="7272337" cy="2600325"/>
            <a:chOff x="431" y="300"/>
            <a:chExt cx="4581" cy="1638"/>
          </a:xfrm>
        </p:grpSpPr>
        <p:grpSp>
          <p:nvGrpSpPr>
            <p:cNvPr id="95239" name="Group 4"/>
            <p:cNvGrpSpPr/>
            <p:nvPr/>
          </p:nvGrpSpPr>
          <p:grpSpPr>
            <a:xfrm>
              <a:off x="431" y="618"/>
              <a:ext cx="4581" cy="1320"/>
              <a:chOff x="703" y="1434"/>
              <a:chExt cx="4581" cy="1320"/>
            </a:xfrm>
          </p:grpSpPr>
          <p:sp>
            <p:nvSpPr>
              <p:cNvPr id="95248" name="Line 5"/>
              <p:cNvSpPr/>
              <p:nvPr/>
            </p:nvSpPr>
            <p:spPr>
              <a:xfrm>
                <a:off x="703" y="2115"/>
                <a:ext cx="4581" cy="0"/>
              </a:xfrm>
              <a:prstGeom prst="line">
                <a:avLst/>
              </a:prstGeom>
              <a:ln w="15875" cap="flat" cmpd="sng">
                <a:solidFill>
                  <a:schemeClr val="tx1"/>
                </a:solidFill>
                <a:prstDash val="solid"/>
                <a:headEnd type="none" w="med" len="med"/>
                <a:tailEnd type="none" w="med" len="med"/>
              </a:ln>
            </p:spPr>
          </p:sp>
          <p:sp>
            <p:nvSpPr>
              <p:cNvPr id="95249" name="Oval 6"/>
              <p:cNvSpPr/>
              <p:nvPr/>
            </p:nvSpPr>
            <p:spPr>
              <a:xfrm>
                <a:off x="83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0" name="Oval 7"/>
              <p:cNvSpPr/>
              <p:nvPr/>
            </p:nvSpPr>
            <p:spPr>
              <a:xfrm>
                <a:off x="142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1" name="Oval 8"/>
              <p:cNvSpPr/>
              <p:nvPr/>
            </p:nvSpPr>
            <p:spPr>
              <a:xfrm>
                <a:off x="1927"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2" name="Oval 9"/>
              <p:cNvSpPr/>
              <p:nvPr/>
            </p:nvSpPr>
            <p:spPr>
              <a:xfrm>
                <a:off x="2200"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3" name="Oval 10"/>
              <p:cNvSpPr/>
              <p:nvPr/>
            </p:nvSpPr>
            <p:spPr>
              <a:xfrm>
                <a:off x="2744"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4" name="Oval 11"/>
              <p:cNvSpPr/>
              <p:nvPr/>
            </p:nvSpPr>
            <p:spPr>
              <a:xfrm>
                <a:off x="3061"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5" name="Oval 12"/>
              <p:cNvSpPr/>
              <p:nvPr/>
            </p:nvSpPr>
            <p:spPr>
              <a:xfrm>
                <a:off x="3515"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6" name="Oval 13"/>
              <p:cNvSpPr/>
              <p:nvPr/>
            </p:nvSpPr>
            <p:spPr>
              <a:xfrm>
                <a:off x="405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7" name="Oval 14"/>
              <p:cNvSpPr/>
              <p:nvPr/>
            </p:nvSpPr>
            <p:spPr>
              <a:xfrm>
                <a:off x="4694"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8" name="Oval 15"/>
              <p:cNvSpPr/>
              <p:nvPr/>
            </p:nvSpPr>
            <p:spPr>
              <a:xfrm>
                <a:off x="5012"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9" name="Line 16"/>
              <p:cNvSpPr/>
              <p:nvPr/>
            </p:nvSpPr>
            <p:spPr>
              <a:xfrm>
                <a:off x="2957" y="1714"/>
                <a:ext cx="0" cy="817"/>
              </a:xfrm>
              <a:prstGeom prst="line">
                <a:avLst/>
              </a:prstGeom>
              <a:ln w="9525" cap="flat" cmpd="sng">
                <a:solidFill>
                  <a:schemeClr val="tx1"/>
                </a:solidFill>
                <a:prstDash val="solid"/>
                <a:headEnd type="none" w="med" len="med"/>
                <a:tailEnd type="none" w="med" len="med"/>
              </a:ln>
            </p:spPr>
          </p:sp>
          <p:grpSp>
            <p:nvGrpSpPr>
              <p:cNvPr id="95260" name="Group 17"/>
              <p:cNvGrpSpPr/>
              <p:nvPr/>
            </p:nvGrpSpPr>
            <p:grpSpPr>
              <a:xfrm>
                <a:off x="930" y="1706"/>
                <a:ext cx="1859" cy="136"/>
                <a:chOff x="975" y="2976"/>
                <a:chExt cx="1089" cy="91"/>
              </a:xfrm>
            </p:grpSpPr>
            <p:sp>
              <p:nvSpPr>
                <p:cNvPr id="95277" name="Line 18"/>
                <p:cNvSpPr/>
                <p:nvPr/>
              </p:nvSpPr>
              <p:spPr>
                <a:xfrm>
                  <a:off x="1020" y="3022"/>
                  <a:ext cx="454" cy="0"/>
                </a:xfrm>
                <a:prstGeom prst="line">
                  <a:avLst/>
                </a:prstGeom>
                <a:ln w="9525" cap="flat" cmpd="sng">
                  <a:solidFill>
                    <a:schemeClr val="tx1"/>
                  </a:solidFill>
                  <a:prstDash val="solid"/>
                  <a:headEnd type="none" w="med" len="med"/>
                  <a:tailEnd type="none" w="med" len="med"/>
                </a:ln>
              </p:spPr>
            </p:sp>
            <p:sp>
              <p:nvSpPr>
                <p:cNvPr id="95278" name="Line 19"/>
                <p:cNvSpPr/>
                <p:nvPr/>
              </p:nvSpPr>
              <p:spPr>
                <a:xfrm flipV="1">
                  <a:off x="1474" y="2976"/>
                  <a:ext cx="45" cy="46"/>
                </a:xfrm>
                <a:prstGeom prst="line">
                  <a:avLst/>
                </a:prstGeom>
                <a:ln w="9525" cap="flat" cmpd="sng">
                  <a:solidFill>
                    <a:schemeClr val="tx1"/>
                  </a:solidFill>
                  <a:prstDash val="solid"/>
                  <a:headEnd type="none" w="med" len="med"/>
                  <a:tailEnd type="none" w="med" len="med"/>
                </a:ln>
              </p:spPr>
            </p:sp>
            <p:sp>
              <p:nvSpPr>
                <p:cNvPr id="95279" name="Line 20"/>
                <p:cNvSpPr/>
                <p:nvPr/>
              </p:nvSpPr>
              <p:spPr>
                <a:xfrm>
                  <a:off x="1519" y="2976"/>
                  <a:ext cx="46" cy="46"/>
                </a:xfrm>
                <a:prstGeom prst="line">
                  <a:avLst/>
                </a:prstGeom>
                <a:ln w="9525" cap="flat" cmpd="sng">
                  <a:solidFill>
                    <a:schemeClr val="tx1"/>
                  </a:solidFill>
                  <a:prstDash val="solid"/>
                  <a:headEnd type="none" w="med" len="med"/>
                  <a:tailEnd type="none" w="med" len="med"/>
                </a:ln>
              </p:spPr>
            </p:sp>
            <p:sp>
              <p:nvSpPr>
                <p:cNvPr id="95280" name="Line 21"/>
                <p:cNvSpPr/>
                <p:nvPr/>
              </p:nvSpPr>
              <p:spPr>
                <a:xfrm>
                  <a:off x="1565" y="3022"/>
                  <a:ext cx="454" cy="0"/>
                </a:xfrm>
                <a:prstGeom prst="line">
                  <a:avLst/>
                </a:prstGeom>
                <a:ln w="9525" cap="flat" cmpd="sng">
                  <a:solidFill>
                    <a:schemeClr val="tx1"/>
                  </a:solidFill>
                  <a:prstDash val="solid"/>
                  <a:headEnd type="none" w="med" len="med"/>
                  <a:tailEnd type="none" w="med" len="med"/>
                </a:ln>
              </p:spPr>
            </p:sp>
            <p:sp>
              <p:nvSpPr>
                <p:cNvPr id="95281" name="Line 22"/>
                <p:cNvSpPr/>
                <p:nvPr/>
              </p:nvSpPr>
              <p:spPr>
                <a:xfrm flipH="1">
                  <a:off x="975" y="3022"/>
                  <a:ext cx="45" cy="45"/>
                </a:xfrm>
                <a:prstGeom prst="line">
                  <a:avLst/>
                </a:prstGeom>
                <a:ln w="9525" cap="flat" cmpd="sng">
                  <a:solidFill>
                    <a:schemeClr val="tx1"/>
                  </a:solidFill>
                  <a:prstDash val="solid"/>
                  <a:headEnd type="none" w="med" len="med"/>
                  <a:tailEnd type="none" w="med" len="med"/>
                </a:ln>
              </p:spPr>
            </p:sp>
            <p:sp>
              <p:nvSpPr>
                <p:cNvPr id="95282" name="Line 23"/>
                <p:cNvSpPr/>
                <p:nvPr/>
              </p:nvSpPr>
              <p:spPr>
                <a:xfrm>
                  <a:off x="2018" y="3022"/>
                  <a:ext cx="46" cy="45"/>
                </a:xfrm>
                <a:prstGeom prst="line">
                  <a:avLst/>
                </a:prstGeom>
                <a:ln w="9525" cap="flat" cmpd="sng">
                  <a:solidFill>
                    <a:schemeClr val="tx1"/>
                  </a:solidFill>
                  <a:prstDash val="solid"/>
                  <a:headEnd type="none" w="med" len="med"/>
                  <a:tailEnd type="none" w="med" len="med"/>
                </a:ln>
              </p:spPr>
            </p:sp>
          </p:grpSp>
          <p:grpSp>
            <p:nvGrpSpPr>
              <p:cNvPr id="95261" name="Group 24"/>
              <p:cNvGrpSpPr/>
              <p:nvPr/>
            </p:nvGrpSpPr>
            <p:grpSpPr>
              <a:xfrm>
                <a:off x="3107" y="1706"/>
                <a:ext cx="1950" cy="136"/>
                <a:chOff x="975" y="2976"/>
                <a:chExt cx="1089" cy="91"/>
              </a:xfrm>
            </p:grpSpPr>
            <p:sp>
              <p:nvSpPr>
                <p:cNvPr id="95271" name="Line 25"/>
                <p:cNvSpPr/>
                <p:nvPr/>
              </p:nvSpPr>
              <p:spPr>
                <a:xfrm>
                  <a:off x="1020" y="3022"/>
                  <a:ext cx="454" cy="0"/>
                </a:xfrm>
                <a:prstGeom prst="line">
                  <a:avLst/>
                </a:prstGeom>
                <a:ln w="9525" cap="flat" cmpd="sng">
                  <a:solidFill>
                    <a:schemeClr val="tx1"/>
                  </a:solidFill>
                  <a:prstDash val="solid"/>
                  <a:headEnd type="none" w="med" len="med"/>
                  <a:tailEnd type="none" w="med" len="med"/>
                </a:ln>
              </p:spPr>
            </p:sp>
            <p:sp>
              <p:nvSpPr>
                <p:cNvPr id="95272" name="Line 26"/>
                <p:cNvSpPr/>
                <p:nvPr/>
              </p:nvSpPr>
              <p:spPr>
                <a:xfrm flipV="1">
                  <a:off x="1474" y="2976"/>
                  <a:ext cx="45" cy="46"/>
                </a:xfrm>
                <a:prstGeom prst="line">
                  <a:avLst/>
                </a:prstGeom>
                <a:ln w="9525" cap="flat" cmpd="sng">
                  <a:solidFill>
                    <a:schemeClr val="tx1"/>
                  </a:solidFill>
                  <a:prstDash val="solid"/>
                  <a:headEnd type="none" w="med" len="med"/>
                  <a:tailEnd type="none" w="med" len="med"/>
                </a:ln>
              </p:spPr>
            </p:sp>
            <p:sp>
              <p:nvSpPr>
                <p:cNvPr id="95273" name="Line 27"/>
                <p:cNvSpPr/>
                <p:nvPr/>
              </p:nvSpPr>
              <p:spPr>
                <a:xfrm>
                  <a:off x="1519" y="2976"/>
                  <a:ext cx="46" cy="46"/>
                </a:xfrm>
                <a:prstGeom prst="line">
                  <a:avLst/>
                </a:prstGeom>
                <a:ln w="9525" cap="flat" cmpd="sng">
                  <a:solidFill>
                    <a:schemeClr val="tx1"/>
                  </a:solidFill>
                  <a:prstDash val="solid"/>
                  <a:headEnd type="none" w="med" len="med"/>
                  <a:tailEnd type="none" w="med" len="med"/>
                </a:ln>
              </p:spPr>
            </p:sp>
            <p:sp>
              <p:nvSpPr>
                <p:cNvPr id="95274" name="Line 28"/>
                <p:cNvSpPr/>
                <p:nvPr/>
              </p:nvSpPr>
              <p:spPr>
                <a:xfrm>
                  <a:off x="1565" y="3022"/>
                  <a:ext cx="454" cy="0"/>
                </a:xfrm>
                <a:prstGeom prst="line">
                  <a:avLst/>
                </a:prstGeom>
                <a:ln w="9525" cap="flat" cmpd="sng">
                  <a:solidFill>
                    <a:schemeClr val="tx1"/>
                  </a:solidFill>
                  <a:prstDash val="solid"/>
                  <a:headEnd type="none" w="med" len="med"/>
                  <a:tailEnd type="none" w="med" len="med"/>
                </a:ln>
              </p:spPr>
            </p:sp>
            <p:sp>
              <p:nvSpPr>
                <p:cNvPr id="95275" name="Line 29"/>
                <p:cNvSpPr/>
                <p:nvPr/>
              </p:nvSpPr>
              <p:spPr>
                <a:xfrm flipH="1">
                  <a:off x="975" y="3022"/>
                  <a:ext cx="45" cy="45"/>
                </a:xfrm>
                <a:prstGeom prst="line">
                  <a:avLst/>
                </a:prstGeom>
                <a:ln w="9525" cap="flat" cmpd="sng">
                  <a:solidFill>
                    <a:schemeClr val="tx1"/>
                  </a:solidFill>
                  <a:prstDash val="solid"/>
                  <a:headEnd type="none" w="med" len="med"/>
                  <a:tailEnd type="none" w="med" len="med"/>
                </a:ln>
              </p:spPr>
            </p:sp>
            <p:sp>
              <p:nvSpPr>
                <p:cNvPr id="95276" name="Line 30"/>
                <p:cNvSpPr/>
                <p:nvPr/>
              </p:nvSpPr>
              <p:spPr>
                <a:xfrm>
                  <a:off x="2018" y="3022"/>
                  <a:ext cx="46" cy="45"/>
                </a:xfrm>
                <a:prstGeom prst="line">
                  <a:avLst/>
                </a:prstGeom>
                <a:ln w="9525" cap="flat" cmpd="sng">
                  <a:solidFill>
                    <a:schemeClr val="tx1"/>
                  </a:solidFill>
                  <a:prstDash val="solid"/>
                  <a:headEnd type="none" w="med" len="med"/>
                  <a:tailEnd type="none" w="med" len="med"/>
                </a:ln>
              </p:spPr>
            </p:sp>
          </p:grpSp>
          <p:sp>
            <p:nvSpPr>
              <p:cNvPr id="95262" name="Text Box 31"/>
              <p:cNvSpPr txBox="1"/>
              <p:nvPr/>
            </p:nvSpPr>
            <p:spPr>
              <a:xfrm>
                <a:off x="1655" y="1434"/>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S1</a:t>
                </a:r>
              </a:p>
            </p:txBody>
          </p:sp>
          <p:sp>
            <p:nvSpPr>
              <p:cNvPr id="95263" name="Text Box 32"/>
              <p:cNvSpPr txBox="1"/>
              <p:nvPr/>
            </p:nvSpPr>
            <p:spPr>
              <a:xfrm>
                <a:off x="3878" y="1434"/>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S2</a:t>
                </a:r>
              </a:p>
            </p:txBody>
          </p:sp>
          <p:sp>
            <p:nvSpPr>
              <p:cNvPr id="95264" name="Text Box 33"/>
              <p:cNvSpPr txBox="1"/>
              <p:nvPr/>
            </p:nvSpPr>
            <p:spPr>
              <a:xfrm>
                <a:off x="2835" y="2523"/>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m</a:t>
                </a:r>
              </a:p>
            </p:txBody>
          </p:sp>
          <p:sp>
            <p:nvSpPr>
              <p:cNvPr id="95265" name="Text Box 34"/>
              <p:cNvSpPr txBox="1"/>
              <p:nvPr/>
            </p:nvSpPr>
            <p:spPr>
              <a:xfrm>
                <a:off x="1837"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95266" name="Text Box 35"/>
              <p:cNvSpPr txBox="1"/>
              <p:nvPr/>
            </p:nvSpPr>
            <p:spPr>
              <a:xfrm>
                <a:off x="2154"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95267" name="Text Box 36"/>
              <p:cNvSpPr txBox="1"/>
              <p:nvPr/>
            </p:nvSpPr>
            <p:spPr>
              <a:xfrm>
                <a:off x="2653"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solidFill>
                      <a:srgbClr val="FF0000"/>
                    </a:solidFill>
                  </a:rPr>
                  <a:t>p3</a:t>
                </a:r>
              </a:p>
            </p:txBody>
          </p:sp>
          <p:sp>
            <p:nvSpPr>
              <p:cNvPr id="95268" name="Text Box 37"/>
              <p:cNvSpPr txBox="1"/>
              <p:nvPr/>
            </p:nvSpPr>
            <p:spPr>
              <a:xfrm>
                <a:off x="3016"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solidFill>
                      <a:srgbClr val="FF0000"/>
                    </a:solidFill>
                  </a:rPr>
                  <a:t>q3</a:t>
                </a:r>
              </a:p>
            </p:txBody>
          </p:sp>
          <p:sp>
            <p:nvSpPr>
              <p:cNvPr id="95269" name="Text Box 38"/>
              <p:cNvSpPr txBox="1"/>
              <p:nvPr/>
            </p:nvSpPr>
            <p:spPr>
              <a:xfrm>
                <a:off x="4604"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q1</a:t>
                </a:r>
              </a:p>
            </p:txBody>
          </p:sp>
          <p:sp>
            <p:nvSpPr>
              <p:cNvPr id="95270" name="Text Box 39"/>
              <p:cNvSpPr txBox="1"/>
              <p:nvPr/>
            </p:nvSpPr>
            <p:spPr>
              <a:xfrm>
                <a:off x="4967"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q2</a:t>
                </a:r>
              </a:p>
            </p:txBody>
          </p:sp>
        </p:grpSp>
        <p:sp>
          <p:nvSpPr>
            <p:cNvPr id="95240" name="Line 41"/>
            <p:cNvSpPr/>
            <p:nvPr/>
          </p:nvSpPr>
          <p:spPr>
            <a:xfrm>
              <a:off x="2381" y="663"/>
              <a:ext cx="0" cy="635"/>
            </a:xfrm>
            <a:prstGeom prst="line">
              <a:avLst/>
            </a:prstGeom>
            <a:ln w="19050" cap="flat" cmpd="sng">
              <a:solidFill>
                <a:srgbClr val="008000"/>
              </a:solidFill>
              <a:prstDash val="dash"/>
              <a:headEnd type="none" w="med" len="med"/>
              <a:tailEnd type="none" w="med" len="med"/>
            </a:ln>
          </p:spPr>
        </p:sp>
        <p:sp>
          <p:nvSpPr>
            <p:cNvPr id="95241" name="Line 42"/>
            <p:cNvSpPr/>
            <p:nvPr/>
          </p:nvSpPr>
          <p:spPr>
            <a:xfrm>
              <a:off x="2677" y="663"/>
              <a:ext cx="0" cy="136"/>
            </a:xfrm>
            <a:prstGeom prst="line">
              <a:avLst/>
            </a:prstGeom>
            <a:ln w="9525" cap="flat" cmpd="sng">
              <a:solidFill>
                <a:schemeClr val="tx1"/>
              </a:solidFill>
              <a:prstDash val="solid"/>
              <a:headEnd type="none" w="med" len="med"/>
              <a:tailEnd type="none" w="med" len="med"/>
            </a:ln>
          </p:spPr>
        </p:sp>
        <p:sp>
          <p:nvSpPr>
            <p:cNvPr id="95242" name="Line 43"/>
            <p:cNvSpPr/>
            <p:nvPr/>
          </p:nvSpPr>
          <p:spPr>
            <a:xfrm>
              <a:off x="2971" y="663"/>
              <a:ext cx="0" cy="635"/>
            </a:xfrm>
            <a:prstGeom prst="line">
              <a:avLst/>
            </a:prstGeom>
            <a:ln w="19050" cap="flat" cmpd="sng">
              <a:solidFill>
                <a:srgbClr val="339966"/>
              </a:solidFill>
              <a:prstDash val="dash"/>
              <a:headEnd type="none" w="med" len="med"/>
              <a:tailEnd type="none" w="med" len="med"/>
            </a:ln>
          </p:spPr>
        </p:sp>
        <p:sp>
          <p:nvSpPr>
            <p:cNvPr id="95243" name="Line 44"/>
            <p:cNvSpPr/>
            <p:nvPr/>
          </p:nvSpPr>
          <p:spPr>
            <a:xfrm>
              <a:off x="2381" y="709"/>
              <a:ext cx="318" cy="0"/>
            </a:xfrm>
            <a:prstGeom prst="line">
              <a:avLst/>
            </a:prstGeom>
            <a:ln w="9525" cap="flat" cmpd="sng">
              <a:solidFill>
                <a:schemeClr val="tx1"/>
              </a:solidFill>
              <a:prstDash val="solid"/>
              <a:headEnd type="triangle" w="med" len="med"/>
              <a:tailEnd type="triangle" w="med" len="med"/>
            </a:ln>
          </p:spPr>
        </p:sp>
        <p:sp>
          <p:nvSpPr>
            <p:cNvPr id="95244" name="Line 45"/>
            <p:cNvSpPr/>
            <p:nvPr/>
          </p:nvSpPr>
          <p:spPr>
            <a:xfrm>
              <a:off x="2653" y="709"/>
              <a:ext cx="318" cy="0"/>
            </a:xfrm>
            <a:prstGeom prst="line">
              <a:avLst/>
            </a:prstGeom>
            <a:ln w="9525" cap="flat" cmpd="sng">
              <a:solidFill>
                <a:schemeClr val="tx1"/>
              </a:solidFill>
              <a:prstDash val="solid"/>
              <a:headEnd type="triangle" w="med" len="med"/>
              <a:tailEnd type="triangle" w="med" len="med"/>
            </a:ln>
          </p:spPr>
        </p:sp>
        <p:sp>
          <p:nvSpPr>
            <p:cNvPr id="95245" name="Text Box 46"/>
            <p:cNvSpPr txBox="1"/>
            <p:nvPr/>
          </p:nvSpPr>
          <p:spPr>
            <a:xfrm>
              <a:off x="2426" y="43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a:t>
              </a:r>
            </a:p>
          </p:txBody>
        </p:sp>
        <p:sp>
          <p:nvSpPr>
            <p:cNvPr id="95246" name="Text Box 47"/>
            <p:cNvSpPr txBox="1"/>
            <p:nvPr/>
          </p:nvSpPr>
          <p:spPr>
            <a:xfrm>
              <a:off x="2699" y="43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a:t>
              </a:r>
            </a:p>
          </p:txBody>
        </p:sp>
        <p:sp>
          <p:nvSpPr>
            <p:cNvPr id="95247" name="Oval 48"/>
            <p:cNvSpPr/>
            <p:nvPr/>
          </p:nvSpPr>
          <p:spPr>
            <a:xfrm>
              <a:off x="2064" y="300"/>
              <a:ext cx="1224" cy="1452"/>
            </a:xfrm>
            <a:prstGeom prst="ellipse">
              <a:avLst/>
            </a:prstGeom>
            <a:noFill/>
            <a:ln w="9525" cap="flat" cmpd="sng">
              <a:solidFill>
                <a:srgbClr val="FF00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 name="Group 52"/>
          <p:cNvGrpSpPr/>
          <p:nvPr/>
        </p:nvGrpSpPr>
        <p:grpSpPr>
          <a:xfrm>
            <a:off x="4427538" y="2924175"/>
            <a:ext cx="1871662" cy="504825"/>
            <a:chOff x="2789" y="1842"/>
            <a:chExt cx="1179" cy="318"/>
          </a:xfrm>
        </p:grpSpPr>
        <p:sp>
          <p:nvSpPr>
            <p:cNvPr id="95237" name="Text Box 50"/>
            <p:cNvSpPr txBox="1"/>
            <p:nvPr/>
          </p:nvSpPr>
          <p:spPr>
            <a:xfrm>
              <a:off x="2789" y="1888"/>
              <a:ext cx="117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1800" b="1" dirty="0">
                  <a:solidFill>
                    <a:srgbClr val="FF0000"/>
                  </a:solidFill>
                </a:rPr>
                <a:t>问题：</a:t>
              </a:r>
              <a:r>
                <a:rPr lang="en-US" altLang="zh-CN" sz="1800" b="1" dirty="0">
                  <a:solidFill>
                    <a:srgbClr val="FF0000"/>
                  </a:solidFill>
                </a:rPr>
                <a:t>m</a:t>
              </a:r>
              <a:r>
                <a:rPr lang="zh-CN" altLang="en-US" sz="1800" b="1" dirty="0">
                  <a:solidFill>
                    <a:srgbClr val="FF0000"/>
                  </a:solidFill>
                </a:rPr>
                <a:t>的选取</a:t>
              </a:r>
            </a:p>
          </p:txBody>
        </p:sp>
        <p:sp>
          <p:nvSpPr>
            <p:cNvPr id="95238" name="AutoShape 51"/>
            <p:cNvSpPr/>
            <p:nvPr/>
          </p:nvSpPr>
          <p:spPr>
            <a:xfrm rot="10800000">
              <a:off x="2835" y="1842"/>
              <a:ext cx="1088" cy="318"/>
            </a:xfrm>
            <a:prstGeom prst="wedgeEllipseCallout">
              <a:avLst>
                <a:gd name="adj1" fmla="val 53856"/>
                <a:gd name="adj2" fmla="val 44023"/>
              </a:avLst>
            </a:prstGeom>
            <a:no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a:ln/>
        </p:spPr>
        <p:txBody>
          <a:bodyPr vert="horz" wrap="square" lIns="91440" tIns="45720" rIns="91440" bIns="45720" anchor="b" anchorCtr="0"/>
          <a:lstStyle/>
          <a:p>
            <a:pPr eaLnBrk="1" hangingPunct="1"/>
            <a:r>
              <a:rPr lang="zh-CN" altLang="en-US" dirty="0"/>
              <a:t>ｍ的选取</a:t>
            </a:r>
          </a:p>
        </p:txBody>
      </p:sp>
      <p:sp>
        <p:nvSpPr>
          <p:cNvPr id="96259" name="Rectangle 3"/>
          <p:cNvSpPr>
            <a:spLocks noGrp="1"/>
          </p:cNvSpPr>
          <p:nvPr>
            <p:ph idx="1"/>
          </p:nvPr>
        </p:nvSpPr>
        <p:spPr>
          <a:xfrm>
            <a:off x="457200" y="1719263"/>
            <a:ext cx="7715250" cy="4411662"/>
          </a:xfrm>
          <a:ln/>
        </p:spPr>
        <p:txBody>
          <a:bodyPr vert="horz" wrap="square" lIns="91440" tIns="45720" rIns="91440" bIns="45720" anchor="t" anchorCtr="0"/>
          <a:lstStyle/>
          <a:p>
            <a:pPr eaLnBrk="1" hangingPunct="1"/>
            <a:r>
              <a:rPr lang="zh-CN" altLang="en-US" b="1" dirty="0">
                <a:solidFill>
                  <a:srgbClr val="003399"/>
                </a:solidFill>
              </a:rPr>
              <a:t>ｍ的选取</a:t>
            </a:r>
          </a:p>
          <a:p>
            <a:pPr lvl="1" eaLnBrk="1" hangingPunct="1"/>
            <a:r>
              <a:rPr lang="zh-CN" altLang="en-US" dirty="0"/>
              <a:t>用</a:t>
            </a:r>
            <a:r>
              <a:rPr lang="zh-CN" altLang="en-US" b="1" dirty="0">
                <a:solidFill>
                  <a:srgbClr val="FF0000"/>
                </a:solidFill>
              </a:rPr>
              <a:t>选取中位数</a:t>
            </a:r>
            <a:r>
              <a:rPr lang="zh-CN" altLang="en-US" dirty="0"/>
              <a:t>的线性时间算法可以在</a:t>
            </a:r>
            <a:r>
              <a:rPr lang="en-US" altLang="zh-CN" dirty="0"/>
              <a:t>O(n)</a:t>
            </a:r>
            <a:r>
              <a:rPr lang="zh-CN" altLang="en-US" dirty="0"/>
              <a:t>时间内确定一个平衡的分割点</a:t>
            </a:r>
            <a:r>
              <a:rPr lang="en-US" altLang="zh-CN" dirty="0"/>
              <a:t>m</a:t>
            </a:r>
            <a:r>
              <a:rPr lang="zh-CN" altLang="en-US" dirty="0"/>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4"/>
          <p:cNvSpPr txBox="1"/>
          <p:nvPr/>
        </p:nvSpPr>
        <p:spPr>
          <a:xfrm>
            <a:off x="250825" y="333375"/>
            <a:ext cx="6913563" cy="5319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Public static double cpair1(S)</a:t>
            </a:r>
          </a:p>
          <a:p>
            <a:pPr marL="0" lvl="0" indent="0" eaLnBrk="1" hangingPunct="1">
              <a:spcBef>
                <a:spcPct val="50000"/>
              </a:spcBef>
              <a:buClrTx/>
              <a:buSzTx/>
              <a:buFontTx/>
              <a:buNone/>
            </a:pPr>
            <a:r>
              <a:rPr lang="en-US" altLang="zh-CN" sz="1800" dirty="0"/>
              <a:t>{</a:t>
            </a:r>
          </a:p>
          <a:p>
            <a:pPr marL="0" lvl="0" indent="0" eaLnBrk="1" hangingPunct="1">
              <a:spcBef>
                <a:spcPct val="50000"/>
              </a:spcBef>
              <a:buClrTx/>
              <a:buSzTx/>
              <a:buFontTx/>
              <a:buNone/>
            </a:pPr>
            <a:r>
              <a:rPr lang="en-US" altLang="zh-CN" sz="1800" dirty="0"/>
              <a:t>      n=|S|;</a:t>
            </a:r>
          </a:p>
          <a:p>
            <a:pPr marL="0" lvl="0" indent="0" eaLnBrk="1" hangingPunct="1">
              <a:spcBef>
                <a:spcPct val="50000"/>
              </a:spcBef>
              <a:buClrTx/>
              <a:buSzTx/>
              <a:buFontTx/>
              <a:buNone/>
            </a:pPr>
            <a:r>
              <a:rPr lang="en-US" altLang="zh-CN" sz="1800" dirty="0"/>
              <a:t>      if(n&lt;2)    return -1;</a:t>
            </a:r>
          </a:p>
          <a:p>
            <a:pPr marL="0" lvl="0" indent="0" eaLnBrk="1" hangingPunct="1">
              <a:spcBef>
                <a:spcPct val="50000"/>
              </a:spcBef>
              <a:buClrTx/>
              <a:buSzTx/>
              <a:buFontTx/>
              <a:buNone/>
            </a:pPr>
            <a:r>
              <a:rPr lang="en-US" altLang="zh-CN" sz="1800" dirty="0"/>
              <a:t>      m=S</a:t>
            </a:r>
            <a:r>
              <a:rPr lang="zh-CN" altLang="en-US" sz="1800" dirty="0"/>
              <a:t>中各点坐标的中位数；</a:t>
            </a:r>
          </a:p>
          <a:p>
            <a:pPr marL="0" lvl="0" indent="0" eaLnBrk="1" hangingPunct="1">
              <a:spcBef>
                <a:spcPct val="50000"/>
              </a:spcBef>
              <a:buClrTx/>
              <a:buSzTx/>
              <a:buFontTx/>
              <a:buNone/>
            </a:pPr>
            <a:r>
              <a:rPr lang="zh-CN" altLang="en-US" sz="1800" dirty="0"/>
              <a:t>      </a:t>
            </a:r>
            <a:r>
              <a:rPr lang="en-US" altLang="zh-CN" sz="1800" dirty="0"/>
              <a:t>S1={x∈S|x≤m},    S2={x∈S|x&gt;m}</a:t>
            </a:r>
            <a:r>
              <a:rPr lang="zh-CN" altLang="en-US" sz="1800" dirty="0"/>
              <a:t>；</a:t>
            </a:r>
            <a:r>
              <a:rPr lang="en-US" altLang="zh-CN" sz="1800" dirty="0"/>
              <a:t>//</a:t>
            </a:r>
            <a:r>
              <a:rPr lang="zh-CN" altLang="en-US" sz="1800" dirty="0"/>
              <a:t>构造</a:t>
            </a:r>
            <a:r>
              <a:rPr lang="en-US" altLang="zh-CN" sz="1800" dirty="0"/>
              <a:t>S1</a:t>
            </a:r>
            <a:r>
              <a:rPr lang="zh-CN" altLang="en-US" sz="1800" dirty="0"/>
              <a:t>和</a:t>
            </a:r>
            <a:r>
              <a:rPr lang="en-US" altLang="zh-CN" sz="1800" dirty="0"/>
              <a:t>S2</a:t>
            </a:r>
          </a:p>
          <a:p>
            <a:pPr marL="0" lvl="0" indent="0" eaLnBrk="1" hangingPunct="1">
              <a:spcBef>
                <a:spcPct val="50000"/>
              </a:spcBef>
              <a:buClrTx/>
              <a:buSzTx/>
              <a:buFontTx/>
              <a:buNone/>
            </a:pPr>
            <a:r>
              <a:rPr lang="en-US" altLang="zh-CN" sz="1800" dirty="0"/>
              <a:t>      d1= cpair1(S1);</a:t>
            </a:r>
          </a:p>
          <a:p>
            <a:pPr marL="0" lvl="0" indent="0" eaLnBrk="1" hangingPunct="1">
              <a:spcBef>
                <a:spcPct val="50000"/>
              </a:spcBef>
              <a:buClrTx/>
              <a:buSzTx/>
              <a:buFontTx/>
              <a:buNone/>
            </a:pPr>
            <a:r>
              <a:rPr lang="en-US" altLang="zh-CN" sz="1800" dirty="0"/>
              <a:t>      d2= cpair1(S2);</a:t>
            </a:r>
          </a:p>
          <a:p>
            <a:pPr marL="0" lvl="0" indent="0" eaLnBrk="1" hangingPunct="1">
              <a:spcBef>
                <a:spcPct val="50000"/>
              </a:spcBef>
              <a:buClrTx/>
              <a:buSzTx/>
              <a:buFontTx/>
              <a:buNone/>
            </a:pPr>
            <a:r>
              <a:rPr lang="en-US" altLang="zh-CN" sz="1800" dirty="0"/>
              <a:t>      p=max(S1);</a:t>
            </a:r>
          </a:p>
          <a:p>
            <a:pPr marL="0" lvl="0" indent="0" eaLnBrk="1" hangingPunct="1">
              <a:spcBef>
                <a:spcPct val="50000"/>
              </a:spcBef>
              <a:buClrTx/>
              <a:buSzTx/>
              <a:buFontTx/>
              <a:buNone/>
            </a:pPr>
            <a:r>
              <a:rPr lang="en-US" altLang="zh-CN" sz="1800" dirty="0"/>
              <a:t>      q=min(S2);</a:t>
            </a:r>
          </a:p>
          <a:p>
            <a:pPr marL="0" lvl="0" indent="0" eaLnBrk="1" hangingPunct="1">
              <a:spcBef>
                <a:spcPct val="50000"/>
              </a:spcBef>
              <a:buClrTx/>
              <a:buSzTx/>
              <a:buFontTx/>
              <a:buNone/>
            </a:pPr>
            <a:r>
              <a:rPr lang="en-US" altLang="zh-CN" sz="1800" dirty="0"/>
              <a:t>      d=min(d1,d2,q-p);</a:t>
            </a:r>
          </a:p>
          <a:p>
            <a:pPr marL="0" lvl="0" indent="0" eaLnBrk="1" hangingPunct="1">
              <a:spcBef>
                <a:spcPct val="50000"/>
              </a:spcBef>
              <a:buClrTx/>
              <a:buSzTx/>
              <a:buFontTx/>
              <a:buNone/>
            </a:pPr>
            <a:r>
              <a:rPr lang="en-US" altLang="zh-CN" sz="1800" dirty="0"/>
              <a:t>      return d;</a:t>
            </a:r>
          </a:p>
          <a:p>
            <a:pPr marL="0" lvl="0" indent="0" eaLnBrk="1" hangingPunct="1">
              <a:spcBef>
                <a:spcPct val="50000"/>
              </a:spcBef>
              <a:buClrTx/>
              <a:buSzTx/>
              <a:buFontTx/>
              <a:buNone/>
            </a:pPr>
            <a:r>
              <a:rPr lang="en-US" altLang="zh-CN" sz="1800" dirty="0"/>
              <a:t>}</a:t>
            </a:r>
          </a:p>
        </p:txBody>
      </p:sp>
      <p:grpSp>
        <p:nvGrpSpPr>
          <p:cNvPr id="2" name="Group 10"/>
          <p:cNvGrpSpPr/>
          <p:nvPr/>
        </p:nvGrpSpPr>
        <p:grpSpPr>
          <a:xfrm>
            <a:off x="2843213" y="4365625"/>
            <a:ext cx="5946775" cy="1604963"/>
            <a:chOff x="1791" y="2750"/>
            <a:chExt cx="3746" cy="1011"/>
          </a:xfrm>
        </p:grpSpPr>
        <p:graphicFrame>
          <p:nvGraphicFramePr>
            <p:cNvPr id="97284" name="Object 6"/>
            <p:cNvGraphicFramePr>
              <a:graphicFrameLocks noChangeAspect="1"/>
            </p:cNvGraphicFramePr>
            <p:nvPr/>
          </p:nvGraphicFramePr>
          <p:xfrm>
            <a:off x="2653" y="2750"/>
            <a:ext cx="2884" cy="1011"/>
          </p:xfrm>
          <a:graphic>
            <a:graphicData uri="http://schemas.openxmlformats.org/presentationml/2006/ole">
              <mc:AlternateContent xmlns:mc="http://schemas.openxmlformats.org/markup-compatibility/2006">
                <mc:Choice xmlns:v="urn:schemas-microsoft-com:vml" Requires="v">
                  <p:oleObj r:id="rId2" imgW="1955800" imgH="685800" progId="Equation.3">
                    <p:embed/>
                  </p:oleObj>
                </mc:Choice>
                <mc:Fallback>
                  <p:oleObj r:id="rId2" imgW="1955800" imgH="685800" progId="Equation.3">
                    <p:embed/>
                    <p:pic>
                      <p:nvPicPr>
                        <p:cNvPr id="0" name="图片 3100"/>
                        <p:cNvPicPr/>
                        <p:nvPr/>
                      </p:nvPicPr>
                      <p:blipFill>
                        <a:blip r:embed="rId3"/>
                        <a:stretch>
                          <a:fillRect/>
                        </a:stretch>
                      </p:blipFill>
                      <p:spPr>
                        <a:xfrm>
                          <a:off x="2653" y="2750"/>
                          <a:ext cx="2884" cy="1011"/>
                        </a:xfrm>
                        <a:prstGeom prst="rect">
                          <a:avLst/>
                        </a:prstGeom>
                        <a:noFill/>
                        <a:ln w="38100">
                          <a:noFill/>
                          <a:miter/>
                        </a:ln>
                      </p:spPr>
                    </p:pic>
                  </p:oleObj>
                </mc:Fallback>
              </mc:AlternateContent>
            </a:graphicData>
          </a:graphic>
        </p:graphicFrame>
        <p:sp>
          <p:nvSpPr>
            <p:cNvPr id="97285" name="Line 9"/>
            <p:cNvSpPr/>
            <p:nvPr/>
          </p:nvSpPr>
          <p:spPr>
            <a:xfrm>
              <a:off x="1791" y="3385"/>
              <a:ext cx="635" cy="0"/>
            </a:xfrm>
            <a:prstGeom prst="line">
              <a:avLst/>
            </a:prstGeom>
            <a:ln w="38100" cap="flat" cmpd="sng">
              <a:solidFill>
                <a:schemeClr val="tx1"/>
              </a:solidFill>
              <a:prstDash val="solid"/>
              <a:headEnd type="none" w="med" len="med"/>
              <a:tailEnd type="triangle" w="lg"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a:ln/>
        </p:spPr>
        <p:txBody>
          <a:bodyPr vert="horz" wrap="square" lIns="91440" tIns="45720" rIns="91440" bIns="45720" anchor="b" anchorCtr="0"/>
          <a:lstStyle/>
          <a:p>
            <a:pPr eaLnBrk="1" hangingPunct="1"/>
            <a:r>
              <a:rPr lang="zh-CN" altLang="en-US" dirty="0"/>
              <a:t>下一步工作</a:t>
            </a:r>
          </a:p>
        </p:txBody>
      </p:sp>
      <p:grpSp>
        <p:nvGrpSpPr>
          <p:cNvPr id="98307" name="Group 7"/>
          <p:cNvGrpSpPr/>
          <p:nvPr/>
        </p:nvGrpSpPr>
        <p:grpSpPr>
          <a:xfrm>
            <a:off x="1258888" y="3141663"/>
            <a:ext cx="6840537" cy="946150"/>
            <a:chOff x="748" y="2024"/>
            <a:chExt cx="4309" cy="596"/>
          </a:xfrm>
        </p:grpSpPr>
        <p:sp>
          <p:nvSpPr>
            <p:cNvPr id="98308" name="Text Box 4"/>
            <p:cNvSpPr txBox="1"/>
            <p:nvPr/>
          </p:nvSpPr>
          <p:spPr>
            <a:xfrm>
              <a:off x="748" y="2024"/>
              <a:ext cx="1769" cy="5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t>一维空间的最近点对问题</a:t>
              </a:r>
            </a:p>
          </p:txBody>
        </p:sp>
        <p:sp>
          <p:nvSpPr>
            <p:cNvPr id="98309" name="Text Box 5"/>
            <p:cNvSpPr txBox="1"/>
            <p:nvPr/>
          </p:nvSpPr>
          <p:spPr>
            <a:xfrm>
              <a:off x="3288" y="2024"/>
              <a:ext cx="1769" cy="5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t>二维空间的最近点对问题</a:t>
              </a:r>
            </a:p>
          </p:txBody>
        </p:sp>
        <p:sp>
          <p:nvSpPr>
            <p:cNvPr id="98310" name="AutoShape 6"/>
            <p:cNvSpPr/>
            <p:nvPr/>
          </p:nvSpPr>
          <p:spPr>
            <a:xfrm>
              <a:off x="2744" y="2251"/>
              <a:ext cx="318" cy="363"/>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Group 29"/>
          <p:cNvGrpSpPr/>
          <p:nvPr/>
        </p:nvGrpSpPr>
        <p:grpSpPr>
          <a:xfrm>
            <a:off x="250825" y="765175"/>
            <a:ext cx="4535488" cy="4110038"/>
            <a:chOff x="884" y="709"/>
            <a:chExt cx="2857" cy="2589"/>
          </a:xfrm>
        </p:grpSpPr>
        <p:sp>
          <p:nvSpPr>
            <p:cNvPr id="99339" name="Line 5"/>
            <p:cNvSpPr/>
            <p:nvPr/>
          </p:nvSpPr>
          <p:spPr>
            <a:xfrm>
              <a:off x="1474" y="981"/>
              <a:ext cx="0" cy="1497"/>
            </a:xfrm>
            <a:prstGeom prst="line">
              <a:avLst/>
            </a:prstGeom>
            <a:ln w="9525" cap="flat" cmpd="sng">
              <a:solidFill>
                <a:schemeClr val="tx1"/>
              </a:solidFill>
              <a:prstDash val="solid"/>
              <a:headEnd type="none" w="med" len="med"/>
              <a:tailEnd type="none" w="med" len="med"/>
            </a:ln>
          </p:spPr>
        </p:sp>
        <p:sp>
          <p:nvSpPr>
            <p:cNvPr id="99340" name="Line 6"/>
            <p:cNvSpPr/>
            <p:nvPr/>
          </p:nvSpPr>
          <p:spPr>
            <a:xfrm>
              <a:off x="1474" y="981"/>
              <a:ext cx="0" cy="1950"/>
            </a:xfrm>
            <a:prstGeom prst="line">
              <a:avLst/>
            </a:prstGeom>
            <a:ln w="9525" cap="flat" cmpd="sng">
              <a:solidFill>
                <a:schemeClr val="tx1"/>
              </a:solidFill>
              <a:prstDash val="solid"/>
              <a:headEnd type="none" w="med" len="med"/>
              <a:tailEnd type="none" w="med" len="med"/>
            </a:ln>
          </p:spPr>
        </p:sp>
        <p:sp>
          <p:nvSpPr>
            <p:cNvPr id="99341" name="Line 7"/>
            <p:cNvSpPr/>
            <p:nvPr/>
          </p:nvSpPr>
          <p:spPr>
            <a:xfrm>
              <a:off x="2381" y="981"/>
              <a:ext cx="0" cy="1950"/>
            </a:xfrm>
            <a:prstGeom prst="line">
              <a:avLst/>
            </a:prstGeom>
            <a:ln w="9525" cap="flat" cmpd="sng">
              <a:solidFill>
                <a:schemeClr val="tx1"/>
              </a:solidFill>
              <a:prstDash val="solid"/>
              <a:headEnd type="none" w="med" len="med"/>
              <a:tailEnd type="none" w="med" len="med"/>
            </a:ln>
          </p:spPr>
        </p:sp>
        <p:sp>
          <p:nvSpPr>
            <p:cNvPr id="99342" name="Line 8"/>
            <p:cNvSpPr/>
            <p:nvPr/>
          </p:nvSpPr>
          <p:spPr>
            <a:xfrm>
              <a:off x="3288" y="981"/>
              <a:ext cx="0" cy="1950"/>
            </a:xfrm>
            <a:prstGeom prst="line">
              <a:avLst/>
            </a:prstGeom>
            <a:ln w="9525" cap="flat" cmpd="sng">
              <a:solidFill>
                <a:schemeClr val="tx1"/>
              </a:solidFill>
              <a:prstDash val="solid"/>
              <a:headEnd type="none" w="med" len="med"/>
              <a:tailEnd type="none" w="med" len="med"/>
            </a:ln>
          </p:spPr>
        </p:sp>
        <p:sp>
          <p:nvSpPr>
            <p:cNvPr id="99343" name="Line 9"/>
            <p:cNvSpPr/>
            <p:nvPr/>
          </p:nvSpPr>
          <p:spPr>
            <a:xfrm>
              <a:off x="1474" y="1071"/>
              <a:ext cx="907" cy="0"/>
            </a:xfrm>
            <a:prstGeom prst="line">
              <a:avLst/>
            </a:prstGeom>
            <a:ln w="9525" cap="flat" cmpd="sng">
              <a:solidFill>
                <a:schemeClr val="tx1"/>
              </a:solidFill>
              <a:prstDash val="solid"/>
              <a:headEnd type="triangle" w="med" len="med"/>
              <a:tailEnd type="triangle" w="med" len="med"/>
            </a:ln>
          </p:spPr>
        </p:sp>
        <p:sp>
          <p:nvSpPr>
            <p:cNvPr id="99344" name="Line 10"/>
            <p:cNvSpPr/>
            <p:nvPr/>
          </p:nvSpPr>
          <p:spPr>
            <a:xfrm>
              <a:off x="2381" y="1071"/>
              <a:ext cx="907" cy="0"/>
            </a:xfrm>
            <a:prstGeom prst="line">
              <a:avLst/>
            </a:prstGeom>
            <a:ln w="9525" cap="flat" cmpd="sng">
              <a:solidFill>
                <a:schemeClr val="tx1"/>
              </a:solidFill>
              <a:prstDash val="solid"/>
              <a:headEnd type="triangle" w="med" len="med"/>
              <a:tailEnd type="triangle" w="med" len="med"/>
            </a:ln>
          </p:spPr>
        </p:sp>
        <p:sp>
          <p:nvSpPr>
            <p:cNvPr id="99345" name="Oval 11"/>
            <p:cNvSpPr/>
            <p:nvPr/>
          </p:nvSpPr>
          <p:spPr>
            <a:xfrm>
              <a:off x="1655" y="1389"/>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46" name="Oval 12"/>
            <p:cNvSpPr/>
            <p:nvPr/>
          </p:nvSpPr>
          <p:spPr>
            <a:xfrm>
              <a:off x="1973" y="1752"/>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47" name="Oval 13"/>
            <p:cNvSpPr/>
            <p:nvPr/>
          </p:nvSpPr>
          <p:spPr>
            <a:xfrm>
              <a:off x="1655" y="27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48" name="Oval 14"/>
            <p:cNvSpPr/>
            <p:nvPr/>
          </p:nvSpPr>
          <p:spPr>
            <a:xfrm>
              <a:off x="2562" y="1661"/>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49" name="Oval 15"/>
            <p:cNvSpPr/>
            <p:nvPr/>
          </p:nvSpPr>
          <p:spPr>
            <a:xfrm>
              <a:off x="3061" y="1298"/>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50" name="Oval 16"/>
            <p:cNvSpPr/>
            <p:nvPr/>
          </p:nvSpPr>
          <p:spPr>
            <a:xfrm>
              <a:off x="3061" y="2296"/>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51" name="Line 17"/>
            <p:cNvSpPr/>
            <p:nvPr/>
          </p:nvSpPr>
          <p:spPr>
            <a:xfrm>
              <a:off x="1655" y="1389"/>
              <a:ext cx="363" cy="408"/>
            </a:xfrm>
            <a:prstGeom prst="line">
              <a:avLst/>
            </a:prstGeom>
            <a:ln w="9525" cap="flat" cmpd="sng">
              <a:solidFill>
                <a:schemeClr val="tx1"/>
              </a:solidFill>
              <a:prstDash val="solid"/>
              <a:headEnd type="none" w="med" len="med"/>
              <a:tailEnd type="none" w="med" len="med"/>
            </a:ln>
          </p:spPr>
        </p:sp>
        <p:sp>
          <p:nvSpPr>
            <p:cNvPr id="99352" name="Line 18"/>
            <p:cNvSpPr/>
            <p:nvPr/>
          </p:nvSpPr>
          <p:spPr>
            <a:xfrm flipV="1">
              <a:off x="2608" y="1298"/>
              <a:ext cx="499" cy="362"/>
            </a:xfrm>
            <a:prstGeom prst="line">
              <a:avLst/>
            </a:prstGeom>
            <a:ln w="9525" cap="flat" cmpd="sng">
              <a:solidFill>
                <a:schemeClr val="tx1"/>
              </a:solidFill>
              <a:prstDash val="solid"/>
              <a:headEnd type="none" w="med" len="med"/>
              <a:tailEnd type="none" w="med" len="med"/>
            </a:ln>
          </p:spPr>
        </p:sp>
        <p:sp>
          <p:nvSpPr>
            <p:cNvPr id="99353" name="Text Box 19"/>
            <p:cNvSpPr txBox="1"/>
            <p:nvPr/>
          </p:nvSpPr>
          <p:spPr>
            <a:xfrm>
              <a:off x="1746" y="3067"/>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99354" name="Text Box 20"/>
            <p:cNvSpPr txBox="1"/>
            <p:nvPr/>
          </p:nvSpPr>
          <p:spPr>
            <a:xfrm>
              <a:off x="2653" y="3067"/>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99355" name="Text Box 21"/>
            <p:cNvSpPr txBox="1"/>
            <p:nvPr/>
          </p:nvSpPr>
          <p:spPr>
            <a:xfrm>
              <a:off x="2744" y="1525"/>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d2</a:t>
              </a:r>
            </a:p>
          </p:txBody>
        </p:sp>
        <p:sp>
          <p:nvSpPr>
            <p:cNvPr id="99356" name="Text Box 22"/>
            <p:cNvSpPr txBox="1"/>
            <p:nvPr/>
          </p:nvSpPr>
          <p:spPr>
            <a:xfrm>
              <a:off x="1882" y="1344"/>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d1</a:t>
              </a:r>
            </a:p>
          </p:txBody>
        </p:sp>
        <p:sp>
          <p:nvSpPr>
            <p:cNvPr id="99357" name="Text Box 23"/>
            <p:cNvSpPr txBox="1"/>
            <p:nvPr/>
          </p:nvSpPr>
          <p:spPr>
            <a:xfrm>
              <a:off x="2200" y="70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l</a:t>
              </a:r>
            </a:p>
          </p:txBody>
        </p:sp>
        <p:sp>
          <p:nvSpPr>
            <p:cNvPr id="99358" name="Text Box 24"/>
            <p:cNvSpPr txBox="1"/>
            <p:nvPr/>
          </p:nvSpPr>
          <p:spPr>
            <a:xfrm>
              <a:off x="2699"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99359" name="Text Box 25"/>
            <p:cNvSpPr txBox="1"/>
            <p:nvPr/>
          </p:nvSpPr>
          <p:spPr>
            <a:xfrm>
              <a:off x="1746"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99360" name="Text Box 26"/>
            <p:cNvSpPr txBox="1"/>
            <p:nvPr/>
          </p:nvSpPr>
          <p:spPr>
            <a:xfrm>
              <a:off x="884" y="1797"/>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S1</a:t>
              </a:r>
            </a:p>
          </p:txBody>
        </p:sp>
        <p:sp>
          <p:nvSpPr>
            <p:cNvPr id="99361" name="Text Box 27"/>
            <p:cNvSpPr txBox="1"/>
            <p:nvPr/>
          </p:nvSpPr>
          <p:spPr>
            <a:xfrm>
              <a:off x="3424" y="1797"/>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S2</a:t>
              </a:r>
            </a:p>
          </p:txBody>
        </p:sp>
      </p:grpSp>
      <p:sp>
        <p:nvSpPr>
          <p:cNvPr id="99331" name="Text Box 28"/>
          <p:cNvSpPr txBox="1"/>
          <p:nvPr/>
        </p:nvSpPr>
        <p:spPr>
          <a:xfrm>
            <a:off x="827088" y="6021388"/>
            <a:ext cx="39592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000" b="1" dirty="0">
                <a:solidFill>
                  <a:srgbClr val="003399"/>
                </a:solidFill>
              </a:rPr>
              <a:t>距离直线</a:t>
            </a:r>
            <a:r>
              <a:rPr lang="en-US" altLang="zh-CN" sz="2000" b="1" dirty="0">
                <a:solidFill>
                  <a:srgbClr val="003399"/>
                </a:solidFill>
              </a:rPr>
              <a:t>l</a:t>
            </a:r>
            <a:r>
              <a:rPr lang="zh-CN" altLang="en-US" sz="2000" b="1" dirty="0">
                <a:solidFill>
                  <a:srgbClr val="003399"/>
                </a:solidFill>
              </a:rPr>
              <a:t>的距离小于</a:t>
            </a:r>
            <a:r>
              <a:rPr lang="en-US" altLang="zh-CN" sz="2000" b="1" dirty="0">
                <a:solidFill>
                  <a:srgbClr val="003399"/>
                </a:solidFill>
              </a:rPr>
              <a:t>d</a:t>
            </a:r>
            <a:r>
              <a:rPr lang="zh-CN" altLang="en-US" sz="2000" b="1" dirty="0">
                <a:solidFill>
                  <a:srgbClr val="003399"/>
                </a:solidFill>
              </a:rPr>
              <a:t>的所有点</a:t>
            </a:r>
          </a:p>
        </p:txBody>
      </p:sp>
      <p:sp>
        <p:nvSpPr>
          <p:cNvPr id="99332" name="Text Box 30"/>
          <p:cNvSpPr txBox="1"/>
          <p:nvPr/>
        </p:nvSpPr>
        <p:spPr>
          <a:xfrm>
            <a:off x="395288" y="4868863"/>
            <a:ext cx="4032250" cy="7794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直线ｌ：</a:t>
            </a:r>
            <a:r>
              <a:rPr lang="en-US" altLang="zh-CN" sz="1800" dirty="0"/>
              <a:t>x=m</a:t>
            </a:r>
            <a:endParaRPr lang="zh-CN" altLang="en-US" sz="1800" dirty="0"/>
          </a:p>
          <a:p>
            <a:pPr marL="0" lvl="0" indent="0" eaLnBrk="1" hangingPunct="1">
              <a:spcBef>
                <a:spcPct val="50000"/>
              </a:spcBef>
              <a:buClrTx/>
              <a:buSzTx/>
              <a:buFontTx/>
              <a:buNone/>
            </a:pPr>
            <a:r>
              <a:rPr lang="zh-CN" altLang="en-US" sz="1800" dirty="0"/>
              <a:t>其中</a:t>
            </a:r>
            <a:r>
              <a:rPr lang="en-US" altLang="zh-CN" sz="1800" dirty="0"/>
              <a:t>m</a:t>
            </a:r>
            <a:r>
              <a:rPr lang="zh-CN" altLang="en-US" sz="1800" dirty="0"/>
              <a:t>为</a:t>
            </a:r>
            <a:r>
              <a:rPr lang="en-US" altLang="zh-CN" sz="1800" dirty="0"/>
              <a:t>S</a:t>
            </a:r>
            <a:r>
              <a:rPr lang="zh-CN" altLang="en-US" sz="1800" dirty="0"/>
              <a:t>中各点</a:t>
            </a:r>
            <a:r>
              <a:rPr lang="en-US" altLang="zh-CN" sz="1800" dirty="0"/>
              <a:t>x</a:t>
            </a:r>
            <a:r>
              <a:rPr lang="zh-CN" altLang="en-US" sz="1800" dirty="0"/>
              <a:t>坐标的中位数．</a:t>
            </a:r>
          </a:p>
        </p:txBody>
      </p:sp>
      <p:grpSp>
        <p:nvGrpSpPr>
          <p:cNvPr id="3" name="Group 35"/>
          <p:cNvGrpSpPr/>
          <p:nvPr/>
        </p:nvGrpSpPr>
        <p:grpSpPr>
          <a:xfrm>
            <a:off x="5435600" y="1844675"/>
            <a:ext cx="2736850" cy="1517650"/>
            <a:chOff x="3424" y="2115"/>
            <a:chExt cx="1724" cy="956"/>
          </a:xfrm>
        </p:grpSpPr>
        <p:sp>
          <p:nvSpPr>
            <p:cNvPr id="99335" name="Text Box 31"/>
            <p:cNvSpPr txBox="1"/>
            <p:nvPr/>
          </p:nvSpPr>
          <p:spPr>
            <a:xfrm>
              <a:off x="3424" y="2523"/>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S</a:t>
              </a:r>
            </a:p>
          </p:txBody>
        </p:sp>
        <p:sp>
          <p:nvSpPr>
            <p:cNvPr id="99336" name="Text Box 32"/>
            <p:cNvSpPr txBox="1"/>
            <p:nvPr/>
          </p:nvSpPr>
          <p:spPr>
            <a:xfrm>
              <a:off x="3696" y="2115"/>
              <a:ext cx="1452"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S1={p∈S|x(p)≤m}</a:t>
              </a:r>
            </a:p>
          </p:txBody>
        </p:sp>
        <p:sp>
          <p:nvSpPr>
            <p:cNvPr id="99337" name="Text Box 33"/>
            <p:cNvSpPr txBox="1"/>
            <p:nvPr/>
          </p:nvSpPr>
          <p:spPr>
            <a:xfrm>
              <a:off x="3696" y="2840"/>
              <a:ext cx="1452"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S2={p∈S|x(p)&gt;m}</a:t>
              </a:r>
            </a:p>
          </p:txBody>
        </p:sp>
        <p:sp>
          <p:nvSpPr>
            <p:cNvPr id="99338" name="AutoShape 34"/>
            <p:cNvSpPr/>
            <p:nvPr/>
          </p:nvSpPr>
          <p:spPr>
            <a:xfrm>
              <a:off x="3651" y="2205"/>
              <a:ext cx="46" cy="771"/>
            </a:xfrm>
            <a:prstGeom prst="leftBrace">
              <a:avLst>
                <a:gd name="adj1" fmla="val 139673"/>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109604" name="Text Box 36"/>
          <p:cNvSpPr txBox="1"/>
          <p:nvPr/>
        </p:nvSpPr>
        <p:spPr>
          <a:xfrm>
            <a:off x="5435600" y="3716338"/>
            <a:ext cx="3097213" cy="2703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003399"/>
                </a:solidFill>
              </a:rPr>
              <a:t>说明：</a:t>
            </a:r>
          </a:p>
          <a:p>
            <a:pPr marL="0" lvl="0" indent="0" eaLnBrk="1" hangingPunct="1">
              <a:spcBef>
                <a:spcPct val="50000"/>
              </a:spcBef>
              <a:buClrTx/>
              <a:buSzTx/>
              <a:buFontTx/>
              <a:buNone/>
            </a:pPr>
            <a:r>
              <a:rPr lang="zh-CN" altLang="en-US" sz="1800" dirty="0"/>
              <a:t>递归地在</a:t>
            </a:r>
            <a:r>
              <a:rPr lang="en-US" altLang="zh-CN" sz="1800" dirty="0"/>
              <a:t>S1</a:t>
            </a:r>
            <a:r>
              <a:rPr lang="zh-CN" altLang="en-US" sz="1800" dirty="0"/>
              <a:t>和</a:t>
            </a:r>
            <a:r>
              <a:rPr lang="en-US" altLang="zh-CN" sz="1800" dirty="0"/>
              <a:t>S2</a:t>
            </a:r>
            <a:r>
              <a:rPr lang="zh-CN" altLang="en-US" sz="1800" dirty="0"/>
              <a:t>上求解最近点对问题，分别得到</a:t>
            </a:r>
            <a:r>
              <a:rPr lang="en-US" altLang="zh-CN" sz="1800" dirty="0"/>
              <a:t>S1</a:t>
            </a:r>
            <a:r>
              <a:rPr lang="zh-CN" altLang="en-US" sz="1800" dirty="0"/>
              <a:t>和</a:t>
            </a:r>
            <a:r>
              <a:rPr lang="en-US" altLang="zh-CN" sz="1800" dirty="0"/>
              <a:t>S2</a:t>
            </a:r>
            <a:r>
              <a:rPr lang="zh-CN" altLang="en-US" sz="1800" dirty="0"/>
              <a:t>中的最小距离</a:t>
            </a:r>
            <a:r>
              <a:rPr lang="en-US" altLang="zh-CN" sz="1800" dirty="0"/>
              <a:t>d1</a:t>
            </a:r>
            <a:r>
              <a:rPr lang="zh-CN" altLang="en-US" sz="1800" dirty="0"/>
              <a:t>和</a:t>
            </a:r>
            <a:r>
              <a:rPr lang="en-US" altLang="zh-CN" sz="1800" dirty="0"/>
              <a:t>d2</a:t>
            </a:r>
            <a:r>
              <a:rPr lang="zh-CN" altLang="en-US" sz="1800" dirty="0"/>
              <a:t>，其中</a:t>
            </a:r>
          </a:p>
          <a:p>
            <a:pPr marL="0" lvl="0" indent="0" eaLnBrk="1" hangingPunct="1">
              <a:spcBef>
                <a:spcPct val="50000"/>
              </a:spcBef>
              <a:buClrTx/>
              <a:buSzTx/>
              <a:buFontTx/>
              <a:buNone/>
            </a:pPr>
            <a:r>
              <a:rPr lang="en-US" altLang="zh-CN" sz="1800" b="1" dirty="0">
                <a:solidFill>
                  <a:srgbClr val="003399"/>
                </a:solidFill>
              </a:rPr>
              <a:t>d=min{d1,d2}</a:t>
            </a:r>
            <a:r>
              <a:rPr lang="zh-CN" altLang="en-US" sz="1800" b="1" dirty="0">
                <a:solidFill>
                  <a:srgbClr val="003399"/>
                </a:solidFill>
              </a:rPr>
              <a:t>．</a:t>
            </a:r>
          </a:p>
          <a:p>
            <a:pPr marL="0" lvl="0" indent="0" eaLnBrk="1" hangingPunct="1">
              <a:spcBef>
                <a:spcPct val="50000"/>
              </a:spcBef>
              <a:buClrTx/>
              <a:buSzTx/>
              <a:buFontTx/>
              <a:buNone/>
            </a:pPr>
            <a:r>
              <a:rPr lang="zh-CN" altLang="en-US" sz="1800" dirty="0">
                <a:solidFill>
                  <a:srgbClr val="FF0000"/>
                </a:solidFill>
              </a:rPr>
              <a:t>如果Ｓ中的最近点</a:t>
            </a:r>
            <a:r>
              <a:rPr lang="en-US" altLang="zh-CN" sz="1800" dirty="0">
                <a:solidFill>
                  <a:srgbClr val="FF0000"/>
                </a:solidFill>
              </a:rPr>
              <a:t>(p,q)</a:t>
            </a:r>
            <a:r>
              <a:rPr lang="zh-CN" altLang="en-US" sz="1800" dirty="0">
                <a:solidFill>
                  <a:srgbClr val="FF0000"/>
                </a:solidFill>
              </a:rPr>
              <a:t>间的距离</a:t>
            </a:r>
            <a:r>
              <a:rPr lang="en-US" altLang="zh-CN" sz="1800" dirty="0">
                <a:solidFill>
                  <a:srgbClr val="FF0000"/>
                </a:solidFill>
              </a:rPr>
              <a:t>&lt;d</a:t>
            </a:r>
            <a:r>
              <a:rPr lang="zh-CN" altLang="en-US" sz="1800" dirty="0">
                <a:solidFill>
                  <a:srgbClr val="FF0000"/>
                </a:solidFill>
              </a:rPr>
              <a:t>，则</a:t>
            </a:r>
            <a:r>
              <a:rPr lang="en-US" altLang="zh-CN" sz="1800" dirty="0">
                <a:solidFill>
                  <a:srgbClr val="FF0000"/>
                </a:solidFill>
              </a:rPr>
              <a:t>p</a:t>
            </a:r>
            <a:r>
              <a:rPr lang="zh-CN" altLang="en-US" sz="1800" dirty="0">
                <a:solidFill>
                  <a:srgbClr val="FF0000"/>
                </a:solidFill>
              </a:rPr>
              <a:t>、</a:t>
            </a:r>
            <a:r>
              <a:rPr lang="en-US" altLang="zh-CN" sz="1800" dirty="0">
                <a:solidFill>
                  <a:srgbClr val="FF0000"/>
                </a:solidFill>
              </a:rPr>
              <a:t>q</a:t>
            </a:r>
            <a:r>
              <a:rPr lang="zh-CN" altLang="en-US" sz="1800" dirty="0">
                <a:solidFill>
                  <a:srgbClr val="FF0000"/>
                </a:solidFill>
              </a:rPr>
              <a:t>必分属</a:t>
            </a:r>
            <a:r>
              <a:rPr lang="en-US" altLang="zh-CN" sz="1800" dirty="0">
                <a:solidFill>
                  <a:srgbClr val="FF0000"/>
                </a:solidFill>
              </a:rPr>
              <a:t>S1</a:t>
            </a:r>
            <a:r>
              <a:rPr lang="zh-CN" altLang="en-US" sz="1800" dirty="0">
                <a:solidFill>
                  <a:srgbClr val="FF0000"/>
                </a:solidFill>
              </a:rPr>
              <a:t>和</a:t>
            </a:r>
            <a:r>
              <a:rPr lang="en-US" altLang="zh-CN" sz="1800" dirty="0">
                <a:solidFill>
                  <a:srgbClr val="FF0000"/>
                </a:solidFill>
              </a:rPr>
              <a:t>S2</a:t>
            </a:r>
            <a:r>
              <a:rPr lang="zh-CN" altLang="en-US" sz="1800" dirty="0">
                <a:solidFill>
                  <a:srgbClr val="FF0000"/>
                </a:solidFill>
              </a:rPr>
              <a:t>（假定</a:t>
            </a:r>
            <a:r>
              <a:rPr lang="en-US" altLang="zh-CN" sz="1800" dirty="0">
                <a:solidFill>
                  <a:srgbClr val="FF0000"/>
                </a:solidFill>
              </a:rPr>
              <a:t>p∈S1</a:t>
            </a:r>
            <a:r>
              <a:rPr lang="zh-CN" altLang="en-US" sz="1800" dirty="0">
                <a:solidFill>
                  <a:srgbClr val="FF0000"/>
                </a:solidFill>
              </a:rPr>
              <a:t>，</a:t>
            </a:r>
            <a:r>
              <a:rPr lang="en-US" altLang="zh-CN" sz="1800" dirty="0">
                <a:solidFill>
                  <a:srgbClr val="FF0000"/>
                </a:solidFill>
              </a:rPr>
              <a:t>q∈S2</a:t>
            </a:r>
            <a:r>
              <a:rPr lang="zh-CN" altLang="en-US" sz="1800"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9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0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ln/>
        </p:spPr>
        <p:txBody>
          <a:bodyPr vert="horz" wrap="square" lIns="91440" tIns="45720" rIns="91440" bIns="45720" anchor="b" anchorCtr="0"/>
          <a:lstStyle/>
          <a:p>
            <a:pPr eaLnBrk="1" hangingPunct="1"/>
            <a:r>
              <a:rPr lang="zh-CN" altLang="en-US" dirty="0"/>
              <a:t>二维情况下边界点对的处理</a:t>
            </a:r>
          </a:p>
        </p:txBody>
      </p:sp>
      <p:grpSp>
        <p:nvGrpSpPr>
          <p:cNvPr id="100355" name="Group 4"/>
          <p:cNvGrpSpPr/>
          <p:nvPr/>
        </p:nvGrpSpPr>
        <p:grpSpPr>
          <a:xfrm>
            <a:off x="395288" y="1773238"/>
            <a:ext cx="4535487" cy="4110037"/>
            <a:chOff x="884" y="709"/>
            <a:chExt cx="2857" cy="2589"/>
          </a:xfrm>
        </p:grpSpPr>
        <p:sp>
          <p:nvSpPr>
            <p:cNvPr id="100358" name="Line 5"/>
            <p:cNvSpPr/>
            <p:nvPr/>
          </p:nvSpPr>
          <p:spPr>
            <a:xfrm>
              <a:off x="1474" y="981"/>
              <a:ext cx="0" cy="1497"/>
            </a:xfrm>
            <a:prstGeom prst="line">
              <a:avLst/>
            </a:prstGeom>
            <a:ln w="9525" cap="flat" cmpd="sng">
              <a:solidFill>
                <a:schemeClr val="tx1"/>
              </a:solidFill>
              <a:prstDash val="solid"/>
              <a:headEnd type="none" w="med" len="med"/>
              <a:tailEnd type="none" w="med" len="med"/>
            </a:ln>
          </p:spPr>
        </p:sp>
        <p:sp>
          <p:nvSpPr>
            <p:cNvPr id="100359" name="Line 6"/>
            <p:cNvSpPr/>
            <p:nvPr/>
          </p:nvSpPr>
          <p:spPr>
            <a:xfrm>
              <a:off x="1474" y="981"/>
              <a:ext cx="0" cy="1950"/>
            </a:xfrm>
            <a:prstGeom prst="line">
              <a:avLst/>
            </a:prstGeom>
            <a:ln w="9525" cap="flat" cmpd="sng">
              <a:solidFill>
                <a:schemeClr val="tx1"/>
              </a:solidFill>
              <a:prstDash val="solid"/>
              <a:headEnd type="none" w="med" len="med"/>
              <a:tailEnd type="none" w="med" len="med"/>
            </a:ln>
          </p:spPr>
        </p:sp>
        <p:sp>
          <p:nvSpPr>
            <p:cNvPr id="100360" name="Line 7"/>
            <p:cNvSpPr/>
            <p:nvPr/>
          </p:nvSpPr>
          <p:spPr>
            <a:xfrm>
              <a:off x="2381" y="981"/>
              <a:ext cx="0" cy="1950"/>
            </a:xfrm>
            <a:prstGeom prst="line">
              <a:avLst/>
            </a:prstGeom>
            <a:ln w="9525" cap="flat" cmpd="sng">
              <a:solidFill>
                <a:schemeClr val="tx1"/>
              </a:solidFill>
              <a:prstDash val="solid"/>
              <a:headEnd type="none" w="med" len="med"/>
              <a:tailEnd type="none" w="med" len="med"/>
            </a:ln>
          </p:spPr>
        </p:sp>
        <p:sp>
          <p:nvSpPr>
            <p:cNvPr id="100361" name="Line 8"/>
            <p:cNvSpPr/>
            <p:nvPr/>
          </p:nvSpPr>
          <p:spPr>
            <a:xfrm>
              <a:off x="3288" y="981"/>
              <a:ext cx="0" cy="1950"/>
            </a:xfrm>
            <a:prstGeom prst="line">
              <a:avLst/>
            </a:prstGeom>
            <a:ln w="9525" cap="flat" cmpd="sng">
              <a:solidFill>
                <a:schemeClr val="tx1"/>
              </a:solidFill>
              <a:prstDash val="solid"/>
              <a:headEnd type="none" w="med" len="med"/>
              <a:tailEnd type="none" w="med" len="med"/>
            </a:ln>
          </p:spPr>
        </p:sp>
        <p:sp>
          <p:nvSpPr>
            <p:cNvPr id="100362" name="Line 9"/>
            <p:cNvSpPr/>
            <p:nvPr/>
          </p:nvSpPr>
          <p:spPr>
            <a:xfrm>
              <a:off x="1474" y="1071"/>
              <a:ext cx="907" cy="0"/>
            </a:xfrm>
            <a:prstGeom prst="line">
              <a:avLst/>
            </a:prstGeom>
            <a:ln w="9525" cap="flat" cmpd="sng">
              <a:solidFill>
                <a:schemeClr val="tx1"/>
              </a:solidFill>
              <a:prstDash val="solid"/>
              <a:headEnd type="triangle" w="med" len="med"/>
              <a:tailEnd type="triangle" w="med" len="med"/>
            </a:ln>
          </p:spPr>
        </p:sp>
        <p:sp>
          <p:nvSpPr>
            <p:cNvPr id="100363" name="Line 10"/>
            <p:cNvSpPr/>
            <p:nvPr/>
          </p:nvSpPr>
          <p:spPr>
            <a:xfrm>
              <a:off x="2381" y="1071"/>
              <a:ext cx="907" cy="0"/>
            </a:xfrm>
            <a:prstGeom prst="line">
              <a:avLst/>
            </a:prstGeom>
            <a:ln w="9525" cap="flat" cmpd="sng">
              <a:solidFill>
                <a:schemeClr val="tx1"/>
              </a:solidFill>
              <a:prstDash val="solid"/>
              <a:headEnd type="triangle" w="med" len="med"/>
              <a:tailEnd type="triangle" w="med" len="med"/>
            </a:ln>
          </p:spPr>
        </p:sp>
        <p:sp>
          <p:nvSpPr>
            <p:cNvPr id="100364" name="Oval 11"/>
            <p:cNvSpPr/>
            <p:nvPr/>
          </p:nvSpPr>
          <p:spPr>
            <a:xfrm>
              <a:off x="1655" y="1389"/>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5" name="Oval 12"/>
            <p:cNvSpPr/>
            <p:nvPr/>
          </p:nvSpPr>
          <p:spPr>
            <a:xfrm>
              <a:off x="1973" y="1752"/>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6" name="Oval 13"/>
            <p:cNvSpPr/>
            <p:nvPr/>
          </p:nvSpPr>
          <p:spPr>
            <a:xfrm>
              <a:off x="1655" y="27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7" name="Oval 14"/>
            <p:cNvSpPr/>
            <p:nvPr/>
          </p:nvSpPr>
          <p:spPr>
            <a:xfrm>
              <a:off x="2562" y="1661"/>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8" name="Oval 15"/>
            <p:cNvSpPr/>
            <p:nvPr/>
          </p:nvSpPr>
          <p:spPr>
            <a:xfrm>
              <a:off x="3061" y="1298"/>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9" name="Oval 16"/>
            <p:cNvSpPr/>
            <p:nvPr/>
          </p:nvSpPr>
          <p:spPr>
            <a:xfrm>
              <a:off x="3061" y="2296"/>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70" name="Line 17"/>
            <p:cNvSpPr/>
            <p:nvPr/>
          </p:nvSpPr>
          <p:spPr>
            <a:xfrm>
              <a:off x="1655" y="1389"/>
              <a:ext cx="363" cy="408"/>
            </a:xfrm>
            <a:prstGeom prst="line">
              <a:avLst/>
            </a:prstGeom>
            <a:ln w="9525" cap="flat" cmpd="sng">
              <a:solidFill>
                <a:schemeClr val="tx1"/>
              </a:solidFill>
              <a:prstDash val="solid"/>
              <a:headEnd type="none" w="med" len="med"/>
              <a:tailEnd type="none" w="med" len="med"/>
            </a:ln>
          </p:spPr>
        </p:sp>
        <p:sp>
          <p:nvSpPr>
            <p:cNvPr id="100371" name="Line 18"/>
            <p:cNvSpPr/>
            <p:nvPr/>
          </p:nvSpPr>
          <p:spPr>
            <a:xfrm flipV="1">
              <a:off x="2608" y="1298"/>
              <a:ext cx="499" cy="362"/>
            </a:xfrm>
            <a:prstGeom prst="line">
              <a:avLst/>
            </a:prstGeom>
            <a:ln w="9525" cap="flat" cmpd="sng">
              <a:solidFill>
                <a:schemeClr val="tx1"/>
              </a:solidFill>
              <a:prstDash val="solid"/>
              <a:headEnd type="none" w="med" len="med"/>
              <a:tailEnd type="none" w="med" len="med"/>
            </a:ln>
          </p:spPr>
        </p:sp>
        <p:sp>
          <p:nvSpPr>
            <p:cNvPr id="100372" name="Text Box 19"/>
            <p:cNvSpPr txBox="1"/>
            <p:nvPr/>
          </p:nvSpPr>
          <p:spPr>
            <a:xfrm>
              <a:off x="1746" y="3067"/>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100373" name="Text Box 20"/>
            <p:cNvSpPr txBox="1"/>
            <p:nvPr/>
          </p:nvSpPr>
          <p:spPr>
            <a:xfrm>
              <a:off x="2653" y="3067"/>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100374" name="Text Box 21"/>
            <p:cNvSpPr txBox="1"/>
            <p:nvPr/>
          </p:nvSpPr>
          <p:spPr>
            <a:xfrm>
              <a:off x="2744" y="1525"/>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d2</a:t>
              </a:r>
            </a:p>
          </p:txBody>
        </p:sp>
        <p:sp>
          <p:nvSpPr>
            <p:cNvPr id="100375" name="Text Box 22"/>
            <p:cNvSpPr txBox="1"/>
            <p:nvPr/>
          </p:nvSpPr>
          <p:spPr>
            <a:xfrm>
              <a:off x="1882" y="1344"/>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d1</a:t>
              </a:r>
            </a:p>
          </p:txBody>
        </p:sp>
        <p:sp>
          <p:nvSpPr>
            <p:cNvPr id="100376" name="Text Box 23"/>
            <p:cNvSpPr txBox="1"/>
            <p:nvPr/>
          </p:nvSpPr>
          <p:spPr>
            <a:xfrm>
              <a:off x="2200" y="70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l</a:t>
              </a:r>
            </a:p>
          </p:txBody>
        </p:sp>
        <p:sp>
          <p:nvSpPr>
            <p:cNvPr id="100377" name="Text Box 24"/>
            <p:cNvSpPr txBox="1"/>
            <p:nvPr/>
          </p:nvSpPr>
          <p:spPr>
            <a:xfrm>
              <a:off x="2699"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0378" name="Text Box 25"/>
            <p:cNvSpPr txBox="1"/>
            <p:nvPr/>
          </p:nvSpPr>
          <p:spPr>
            <a:xfrm>
              <a:off x="1746"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0379" name="Text Box 26"/>
            <p:cNvSpPr txBox="1"/>
            <p:nvPr/>
          </p:nvSpPr>
          <p:spPr>
            <a:xfrm>
              <a:off x="884" y="1797"/>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S1</a:t>
              </a:r>
            </a:p>
          </p:txBody>
        </p:sp>
        <p:sp>
          <p:nvSpPr>
            <p:cNvPr id="100380" name="Text Box 27"/>
            <p:cNvSpPr txBox="1"/>
            <p:nvPr/>
          </p:nvSpPr>
          <p:spPr>
            <a:xfrm>
              <a:off x="3424" y="1797"/>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S2</a:t>
              </a:r>
            </a:p>
          </p:txBody>
        </p:sp>
      </p:grpSp>
      <p:sp>
        <p:nvSpPr>
          <p:cNvPr id="100356" name="Text Box 28"/>
          <p:cNvSpPr txBox="1"/>
          <p:nvPr/>
        </p:nvSpPr>
        <p:spPr>
          <a:xfrm>
            <a:off x="5003800" y="2205038"/>
            <a:ext cx="3384550" cy="13287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问题：</a:t>
            </a:r>
            <a:r>
              <a:rPr lang="en-US" altLang="zh-CN" sz="1800" b="1" dirty="0"/>
              <a:t>P1</a:t>
            </a:r>
            <a:r>
              <a:rPr lang="zh-CN" altLang="en-US" sz="1800" b="1" dirty="0"/>
              <a:t>中所有点与</a:t>
            </a:r>
            <a:r>
              <a:rPr lang="en-US" altLang="zh-CN" sz="1800" b="1" dirty="0"/>
              <a:t>P2</a:t>
            </a:r>
            <a:r>
              <a:rPr lang="zh-CN" altLang="en-US" sz="1800" b="1" dirty="0"/>
              <a:t>中所有点所构成的点对都需要考虑．</a:t>
            </a:r>
          </a:p>
          <a:p>
            <a:pPr marL="0" lvl="0" indent="0" eaLnBrk="1" hangingPunct="1">
              <a:spcBef>
                <a:spcPct val="50000"/>
              </a:spcBef>
              <a:buClrTx/>
              <a:buSzTx/>
              <a:buFontTx/>
              <a:buNone/>
            </a:pPr>
            <a:r>
              <a:rPr lang="en-US" altLang="zh-CN" sz="1800" b="1" dirty="0"/>
              <a:t>——</a:t>
            </a:r>
            <a:r>
              <a:rPr lang="zh-CN" altLang="en-US" sz="1800" b="1" dirty="0"/>
              <a:t>在最坏情况下，需要处理</a:t>
            </a:r>
            <a:r>
              <a:rPr lang="en-US" altLang="zh-CN" sz="1800" b="1" dirty="0">
                <a:solidFill>
                  <a:srgbClr val="FF0000"/>
                </a:solidFill>
              </a:rPr>
              <a:t>n</a:t>
            </a:r>
            <a:r>
              <a:rPr lang="en-US" altLang="zh-CN" sz="1800" b="1" baseline="30000" dirty="0">
                <a:solidFill>
                  <a:srgbClr val="FF0000"/>
                </a:solidFill>
              </a:rPr>
              <a:t>2</a:t>
            </a:r>
            <a:r>
              <a:rPr lang="en-US" altLang="zh-CN" sz="1800" b="1" dirty="0">
                <a:solidFill>
                  <a:srgbClr val="FF0000"/>
                </a:solidFill>
              </a:rPr>
              <a:t>/4</a:t>
            </a:r>
            <a:r>
              <a:rPr lang="zh-CN" altLang="en-US" sz="1800" b="1" dirty="0"/>
              <a:t>个候选点对</a:t>
            </a:r>
          </a:p>
        </p:txBody>
      </p:sp>
      <p:graphicFrame>
        <p:nvGraphicFramePr>
          <p:cNvPr id="117789" name="Object 29"/>
          <p:cNvGraphicFramePr>
            <a:graphicFrameLocks noGrp="1" noChangeAspect="1"/>
          </p:cNvGraphicFramePr>
          <p:nvPr>
            <p:ph idx="1"/>
          </p:nvPr>
        </p:nvGraphicFramePr>
        <p:xfrm>
          <a:off x="5724525" y="3933825"/>
          <a:ext cx="1863725" cy="1830388"/>
        </p:xfrm>
        <a:graphic>
          <a:graphicData uri="http://schemas.openxmlformats.org/presentationml/2006/ole">
            <mc:AlternateContent xmlns:mc="http://schemas.openxmlformats.org/markup-compatibility/2006">
              <mc:Choice xmlns:v="urn:schemas-microsoft-com:vml" Requires="v">
                <p:oleObj r:id="rId2" imgW="4017010" imgH="3945255" progId="">
                  <p:embed/>
                </p:oleObj>
              </mc:Choice>
              <mc:Fallback>
                <p:oleObj r:id="rId2" imgW="4017010" imgH="3945255" progId="">
                  <p:embed/>
                  <p:pic>
                    <p:nvPicPr>
                      <p:cNvPr id="0" name="图片 3101"/>
                      <p:cNvPicPr/>
                      <p:nvPr/>
                    </p:nvPicPr>
                    <p:blipFill>
                      <a:blip r:embed="rId3"/>
                      <a:srcRect/>
                      <a:stretch>
                        <a:fillRect/>
                      </a:stretch>
                    </p:blipFill>
                    <p:spPr>
                      <a:xfrm>
                        <a:off x="5724525" y="3933825"/>
                        <a:ext cx="1863725" cy="1830388"/>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7789"/>
                                        </p:tgtEl>
                                        <p:attrNameLst>
                                          <p:attrName>style.visibility</p:attrName>
                                        </p:attrNameLst>
                                      </p:cBhvr>
                                      <p:to>
                                        <p:strVal val="visible"/>
                                      </p:to>
                                    </p:set>
                                    <p:animEffect transition="in" filter="randombar(horizontal)">
                                      <p:cBhvr>
                                        <p:cTn id="7" dur="500"/>
                                        <p:tgtEl>
                                          <p:spTgt spid="117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44"/>
          <p:cNvSpPr txBox="1"/>
          <p:nvPr/>
        </p:nvSpPr>
        <p:spPr>
          <a:xfrm>
            <a:off x="2124075" y="1844675"/>
            <a:ext cx="24479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endParaRPr lang="zh-CN" altLang="en-US" sz="1800" dirty="0"/>
          </a:p>
        </p:txBody>
      </p:sp>
      <p:sp>
        <p:nvSpPr>
          <p:cNvPr id="101379" name="Text Box 45"/>
          <p:cNvSpPr txBox="1"/>
          <p:nvPr/>
        </p:nvSpPr>
        <p:spPr>
          <a:xfrm>
            <a:off x="1187450" y="1484313"/>
            <a:ext cx="4032250" cy="1158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FF0000"/>
                </a:solidFill>
              </a:rPr>
              <a:t>思考这个问题：</a:t>
            </a:r>
          </a:p>
          <a:p>
            <a:pPr marL="0" lvl="0" indent="0" eaLnBrk="1" hangingPunct="1">
              <a:spcBef>
                <a:spcPct val="50000"/>
              </a:spcBef>
              <a:buClrTx/>
              <a:buSzTx/>
              <a:buFontTx/>
              <a:buNone/>
            </a:pPr>
            <a:r>
              <a:rPr lang="zh-CN" altLang="en-US" sz="2000" b="1" dirty="0"/>
              <a:t>能否在保证找到最近点对的前提下减少需要处理的候选点对数目？</a:t>
            </a:r>
          </a:p>
        </p:txBody>
      </p:sp>
      <p:grpSp>
        <p:nvGrpSpPr>
          <p:cNvPr id="2" name="Group 53"/>
          <p:cNvGrpSpPr/>
          <p:nvPr/>
        </p:nvGrpSpPr>
        <p:grpSpPr>
          <a:xfrm>
            <a:off x="2124075" y="3213100"/>
            <a:ext cx="6262688" cy="2481263"/>
            <a:chOff x="1338" y="2024"/>
            <a:chExt cx="3945" cy="1563"/>
          </a:xfrm>
        </p:grpSpPr>
        <p:sp>
          <p:nvSpPr>
            <p:cNvPr id="101381" name="Text Box 46"/>
            <p:cNvSpPr txBox="1"/>
            <p:nvPr/>
          </p:nvSpPr>
          <p:spPr>
            <a:xfrm>
              <a:off x="1927" y="2750"/>
              <a:ext cx="3356" cy="8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003399"/>
                  </a:solidFill>
                </a:rPr>
                <a:t>对候选点对的选取：</a:t>
              </a:r>
            </a:p>
            <a:p>
              <a:pPr marL="0" lvl="0" indent="0" eaLnBrk="1" hangingPunct="1">
                <a:spcBef>
                  <a:spcPct val="50000"/>
                </a:spcBef>
                <a:buClrTx/>
                <a:buSzTx/>
                <a:buFontTx/>
                <a:buNone/>
              </a:pPr>
              <a:r>
                <a:rPr lang="zh-CN" altLang="en-US" sz="1800" b="1" dirty="0">
                  <a:solidFill>
                    <a:srgbClr val="FF0000"/>
                  </a:solidFill>
                </a:rPr>
                <a:t>分析的出发点：</a:t>
              </a:r>
              <a:r>
                <a:rPr lang="zh-CN" altLang="en-US" sz="1800" dirty="0"/>
                <a:t>由于</a:t>
              </a:r>
              <a:r>
                <a:rPr lang="en-US" altLang="zh-CN" sz="1800" dirty="0"/>
                <a:t>P1</a:t>
              </a:r>
              <a:r>
                <a:rPr lang="zh-CN" altLang="en-US" sz="1800" dirty="0"/>
                <a:t>中的任意一点</a:t>
              </a:r>
              <a:r>
                <a:rPr lang="en-US" altLang="zh-CN" sz="1800" dirty="0"/>
                <a:t>p</a:t>
              </a:r>
              <a:r>
                <a:rPr lang="zh-CN" altLang="en-US" sz="1800" dirty="0"/>
                <a:t>，如果它与</a:t>
              </a:r>
              <a:r>
                <a:rPr lang="en-US" altLang="zh-CN" sz="1800" dirty="0"/>
                <a:t>P2</a:t>
              </a:r>
              <a:r>
                <a:rPr lang="zh-CN" altLang="en-US" sz="1800" dirty="0"/>
                <a:t>中的点</a:t>
              </a:r>
              <a:r>
                <a:rPr lang="en-US" altLang="zh-CN" sz="1800" dirty="0"/>
                <a:t>q</a:t>
              </a:r>
              <a:r>
                <a:rPr lang="zh-CN" altLang="en-US" sz="1800" dirty="0"/>
                <a:t>构成最近点对的候选点对的话，那么必定满足：</a:t>
              </a:r>
              <a:r>
                <a:rPr lang="en-US" altLang="zh-CN" sz="1800" dirty="0"/>
                <a:t>distance(p,q)&lt;d</a:t>
              </a:r>
            </a:p>
          </p:txBody>
        </p:sp>
        <p:grpSp>
          <p:nvGrpSpPr>
            <p:cNvPr id="101382" name="Group 52"/>
            <p:cNvGrpSpPr/>
            <p:nvPr/>
          </p:nvGrpSpPr>
          <p:grpSpPr>
            <a:xfrm>
              <a:off x="1338" y="2024"/>
              <a:ext cx="1180" cy="862"/>
              <a:chOff x="1338" y="2024"/>
              <a:chExt cx="1180" cy="862"/>
            </a:xfrm>
          </p:grpSpPr>
          <p:grpSp>
            <p:nvGrpSpPr>
              <p:cNvPr id="101383" name="Group 50"/>
              <p:cNvGrpSpPr/>
              <p:nvPr/>
            </p:nvGrpSpPr>
            <p:grpSpPr>
              <a:xfrm>
                <a:off x="1338" y="2024"/>
                <a:ext cx="453" cy="862"/>
                <a:chOff x="1338" y="2024"/>
                <a:chExt cx="453" cy="862"/>
              </a:xfrm>
            </p:grpSpPr>
            <p:sp>
              <p:nvSpPr>
                <p:cNvPr id="101385" name="Line 48"/>
                <p:cNvSpPr/>
                <p:nvPr/>
              </p:nvSpPr>
              <p:spPr>
                <a:xfrm>
                  <a:off x="1338" y="2024"/>
                  <a:ext cx="0" cy="862"/>
                </a:xfrm>
                <a:prstGeom prst="line">
                  <a:avLst/>
                </a:prstGeom>
                <a:ln w="9525" cap="flat" cmpd="sng">
                  <a:solidFill>
                    <a:schemeClr val="tx1"/>
                  </a:solidFill>
                  <a:prstDash val="solid"/>
                  <a:headEnd type="none" w="med" len="med"/>
                  <a:tailEnd type="none" w="med" len="med"/>
                </a:ln>
              </p:spPr>
            </p:sp>
            <p:sp>
              <p:nvSpPr>
                <p:cNvPr id="101386" name="Line 49"/>
                <p:cNvSpPr/>
                <p:nvPr/>
              </p:nvSpPr>
              <p:spPr>
                <a:xfrm>
                  <a:off x="1338" y="2886"/>
                  <a:ext cx="453" cy="0"/>
                </a:xfrm>
                <a:prstGeom prst="line">
                  <a:avLst/>
                </a:prstGeom>
                <a:ln w="9525" cap="flat" cmpd="sng">
                  <a:solidFill>
                    <a:schemeClr val="tx1"/>
                  </a:solidFill>
                  <a:prstDash val="solid"/>
                  <a:headEnd type="none" w="med" len="med"/>
                  <a:tailEnd type="triangle" w="med" len="med"/>
                </a:ln>
              </p:spPr>
            </p:sp>
          </p:grpSp>
          <p:sp>
            <p:nvSpPr>
              <p:cNvPr id="101384" name="Text Box 51"/>
              <p:cNvSpPr txBox="1"/>
              <p:nvPr/>
            </p:nvSpPr>
            <p:spPr>
              <a:xfrm>
                <a:off x="1474" y="2024"/>
                <a:ext cx="1044" cy="57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可以，利用</a:t>
                </a:r>
                <a:r>
                  <a:rPr lang="zh-CN" altLang="en-US" sz="1800" b="1" dirty="0">
                    <a:solidFill>
                      <a:srgbClr val="FF0000"/>
                    </a:solidFill>
                  </a:rPr>
                  <a:t>点散布上的稀疏性质</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Group 51"/>
          <p:cNvGrpSpPr/>
          <p:nvPr/>
        </p:nvGrpSpPr>
        <p:grpSpPr>
          <a:xfrm>
            <a:off x="900113" y="1125538"/>
            <a:ext cx="3814762" cy="3965575"/>
            <a:chOff x="1837" y="709"/>
            <a:chExt cx="2403" cy="2498"/>
          </a:xfrm>
        </p:grpSpPr>
        <p:sp>
          <p:nvSpPr>
            <p:cNvPr id="102407" name="Line 5"/>
            <p:cNvSpPr/>
            <p:nvPr/>
          </p:nvSpPr>
          <p:spPr>
            <a:xfrm>
              <a:off x="1837" y="981"/>
              <a:ext cx="0" cy="1497"/>
            </a:xfrm>
            <a:prstGeom prst="line">
              <a:avLst/>
            </a:prstGeom>
            <a:ln w="9525" cap="flat" cmpd="sng">
              <a:solidFill>
                <a:schemeClr val="tx1"/>
              </a:solidFill>
              <a:prstDash val="solid"/>
              <a:headEnd type="none" w="med" len="med"/>
              <a:tailEnd type="none" w="med" len="med"/>
            </a:ln>
          </p:spPr>
        </p:sp>
        <p:sp>
          <p:nvSpPr>
            <p:cNvPr id="102408" name="Line 6"/>
            <p:cNvSpPr/>
            <p:nvPr/>
          </p:nvSpPr>
          <p:spPr>
            <a:xfrm>
              <a:off x="1837" y="981"/>
              <a:ext cx="0" cy="1950"/>
            </a:xfrm>
            <a:prstGeom prst="line">
              <a:avLst/>
            </a:prstGeom>
            <a:ln w="9525" cap="flat" cmpd="sng">
              <a:solidFill>
                <a:schemeClr val="tx1"/>
              </a:solidFill>
              <a:prstDash val="solid"/>
              <a:headEnd type="none" w="med" len="med"/>
              <a:tailEnd type="none" w="med" len="med"/>
            </a:ln>
          </p:spPr>
        </p:sp>
        <p:sp>
          <p:nvSpPr>
            <p:cNvPr id="102409" name="Line 7"/>
            <p:cNvSpPr/>
            <p:nvPr/>
          </p:nvSpPr>
          <p:spPr>
            <a:xfrm>
              <a:off x="2744" y="981"/>
              <a:ext cx="0" cy="1950"/>
            </a:xfrm>
            <a:prstGeom prst="line">
              <a:avLst/>
            </a:prstGeom>
            <a:ln w="9525" cap="flat" cmpd="sng">
              <a:solidFill>
                <a:schemeClr val="tx1"/>
              </a:solidFill>
              <a:prstDash val="solid"/>
              <a:headEnd type="none" w="med" len="med"/>
              <a:tailEnd type="none" w="med" len="med"/>
            </a:ln>
          </p:spPr>
        </p:sp>
        <p:sp>
          <p:nvSpPr>
            <p:cNvPr id="102410" name="Line 9"/>
            <p:cNvSpPr/>
            <p:nvPr/>
          </p:nvSpPr>
          <p:spPr>
            <a:xfrm>
              <a:off x="1837" y="1071"/>
              <a:ext cx="907" cy="0"/>
            </a:xfrm>
            <a:prstGeom prst="line">
              <a:avLst/>
            </a:prstGeom>
            <a:ln w="9525" cap="flat" cmpd="sng">
              <a:solidFill>
                <a:schemeClr val="tx1"/>
              </a:solidFill>
              <a:prstDash val="solid"/>
              <a:headEnd type="triangle" w="med" len="med"/>
              <a:tailEnd type="triangle" w="med" len="med"/>
            </a:ln>
          </p:spPr>
        </p:sp>
        <p:sp>
          <p:nvSpPr>
            <p:cNvPr id="102411" name="Line 10"/>
            <p:cNvSpPr/>
            <p:nvPr/>
          </p:nvSpPr>
          <p:spPr>
            <a:xfrm>
              <a:off x="2744" y="1071"/>
              <a:ext cx="907" cy="0"/>
            </a:xfrm>
            <a:prstGeom prst="line">
              <a:avLst/>
            </a:prstGeom>
            <a:ln w="9525" cap="flat" cmpd="sng">
              <a:solidFill>
                <a:schemeClr val="tx1"/>
              </a:solidFill>
              <a:prstDash val="solid"/>
              <a:headEnd type="triangle" w="med" len="med"/>
              <a:tailEnd type="triangle" w="med" len="med"/>
            </a:ln>
          </p:spPr>
        </p:sp>
        <p:sp>
          <p:nvSpPr>
            <p:cNvPr id="102412" name="Oval 11"/>
            <p:cNvSpPr/>
            <p:nvPr/>
          </p:nvSpPr>
          <p:spPr>
            <a:xfrm>
              <a:off x="2018" y="1389"/>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3" name="Oval 12"/>
            <p:cNvSpPr/>
            <p:nvPr/>
          </p:nvSpPr>
          <p:spPr>
            <a:xfrm>
              <a:off x="2381" y="1957"/>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4" name="Oval 13"/>
            <p:cNvSpPr/>
            <p:nvPr/>
          </p:nvSpPr>
          <p:spPr>
            <a:xfrm>
              <a:off x="2925" y="2659"/>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5" name="Oval 14"/>
            <p:cNvSpPr/>
            <p:nvPr/>
          </p:nvSpPr>
          <p:spPr>
            <a:xfrm>
              <a:off x="2925" y="1661"/>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6" name="Oval 15"/>
            <p:cNvSpPr/>
            <p:nvPr/>
          </p:nvSpPr>
          <p:spPr>
            <a:xfrm>
              <a:off x="3424" y="1298"/>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7" name="Oval 16"/>
            <p:cNvSpPr/>
            <p:nvPr/>
          </p:nvSpPr>
          <p:spPr>
            <a:xfrm>
              <a:off x="3424" y="2296"/>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8" name="Text Box 23"/>
            <p:cNvSpPr txBox="1"/>
            <p:nvPr/>
          </p:nvSpPr>
          <p:spPr>
            <a:xfrm>
              <a:off x="2608" y="70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l</a:t>
              </a:r>
            </a:p>
          </p:txBody>
        </p:sp>
        <p:sp>
          <p:nvSpPr>
            <p:cNvPr id="102419" name="Text Box 24"/>
            <p:cNvSpPr txBox="1"/>
            <p:nvPr/>
          </p:nvSpPr>
          <p:spPr>
            <a:xfrm>
              <a:off x="3062"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2420" name="Text Box 25"/>
            <p:cNvSpPr txBox="1"/>
            <p:nvPr/>
          </p:nvSpPr>
          <p:spPr>
            <a:xfrm>
              <a:off x="2109"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2421" name="Line 28"/>
            <p:cNvSpPr/>
            <p:nvPr/>
          </p:nvSpPr>
          <p:spPr>
            <a:xfrm>
              <a:off x="2381" y="1979"/>
              <a:ext cx="1588" cy="0"/>
            </a:xfrm>
            <a:prstGeom prst="line">
              <a:avLst/>
            </a:prstGeom>
            <a:ln w="9525" cap="flat" cmpd="sng">
              <a:solidFill>
                <a:schemeClr val="tx1"/>
              </a:solidFill>
              <a:prstDash val="solid"/>
              <a:headEnd type="none" w="med" len="med"/>
              <a:tailEnd type="none" w="med" len="med"/>
            </a:ln>
          </p:spPr>
        </p:sp>
        <p:sp>
          <p:nvSpPr>
            <p:cNvPr id="102422" name="Line 29"/>
            <p:cNvSpPr/>
            <p:nvPr/>
          </p:nvSpPr>
          <p:spPr>
            <a:xfrm>
              <a:off x="3651" y="1026"/>
              <a:ext cx="0" cy="1950"/>
            </a:xfrm>
            <a:prstGeom prst="line">
              <a:avLst/>
            </a:prstGeom>
            <a:ln w="9525" cap="flat" cmpd="sng">
              <a:solidFill>
                <a:srgbClr val="969696"/>
              </a:solidFill>
              <a:prstDash val="dash"/>
              <a:headEnd type="none" w="med" len="med"/>
              <a:tailEnd type="none" w="med" len="med"/>
            </a:ln>
          </p:spPr>
        </p:sp>
        <p:sp>
          <p:nvSpPr>
            <p:cNvPr id="102423" name="Line 30"/>
            <p:cNvSpPr/>
            <p:nvPr/>
          </p:nvSpPr>
          <p:spPr>
            <a:xfrm>
              <a:off x="2381" y="1979"/>
              <a:ext cx="1588" cy="0"/>
            </a:xfrm>
            <a:prstGeom prst="line">
              <a:avLst/>
            </a:prstGeom>
            <a:ln w="9525" cap="flat" cmpd="sng">
              <a:solidFill>
                <a:schemeClr val="tx1"/>
              </a:solidFill>
              <a:prstDash val="solid"/>
              <a:headEnd type="none" w="med" len="med"/>
              <a:tailEnd type="none" w="med" len="med"/>
            </a:ln>
          </p:spPr>
        </p:sp>
        <p:sp>
          <p:nvSpPr>
            <p:cNvPr id="102424" name="Line 31"/>
            <p:cNvSpPr/>
            <p:nvPr/>
          </p:nvSpPr>
          <p:spPr>
            <a:xfrm>
              <a:off x="2744" y="1207"/>
              <a:ext cx="1179" cy="0"/>
            </a:xfrm>
            <a:prstGeom prst="line">
              <a:avLst/>
            </a:prstGeom>
            <a:ln w="9525" cap="flat" cmpd="sng">
              <a:solidFill>
                <a:schemeClr val="tx1"/>
              </a:solidFill>
              <a:prstDash val="solid"/>
              <a:headEnd type="none" w="med" len="med"/>
              <a:tailEnd type="none" w="med" len="med"/>
            </a:ln>
          </p:spPr>
        </p:sp>
        <p:sp>
          <p:nvSpPr>
            <p:cNvPr id="102425" name="Line 32"/>
            <p:cNvSpPr/>
            <p:nvPr/>
          </p:nvSpPr>
          <p:spPr>
            <a:xfrm>
              <a:off x="3878" y="1207"/>
              <a:ext cx="0" cy="772"/>
            </a:xfrm>
            <a:prstGeom prst="line">
              <a:avLst/>
            </a:prstGeom>
            <a:ln w="9525" cap="flat" cmpd="sng">
              <a:solidFill>
                <a:schemeClr val="tx1"/>
              </a:solidFill>
              <a:prstDash val="solid"/>
              <a:headEnd type="triangle" w="med" len="med"/>
              <a:tailEnd type="triangle" w="med" len="med"/>
            </a:ln>
          </p:spPr>
        </p:sp>
        <p:sp>
          <p:nvSpPr>
            <p:cNvPr id="102426" name="Line 33"/>
            <p:cNvSpPr/>
            <p:nvPr/>
          </p:nvSpPr>
          <p:spPr>
            <a:xfrm>
              <a:off x="3878" y="1979"/>
              <a:ext cx="0" cy="772"/>
            </a:xfrm>
            <a:prstGeom prst="line">
              <a:avLst/>
            </a:prstGeom>
            <a:ln w="9525" cap="flat" cmpd="sng">
              <a:solidFill>
                <a:schemeClr val="tx1"/>
              </a:solidFill>
              <a:prstDash val="solid"/>
              <a:headEnd type="triangle" w="med" len="med"/>
              <a:tailEnd type="triangle" w="med" len="med"/>
            </a:ln>
          </p:spPr>
        </p:sp>
        <p:sp>
          <p:nvSpPr>
            <p:cNvPr id="102427" name="Line 34"/>
            <p:cNvSpPr/>
            <p:nvPr/>
          </p:nvSpPr>
          <p:spPr>
            <a:xfrm>
              <a:off x="2744" y="2750"/>
              <a:ext cx="1179" cy="0"/>
            </a:xfrm>
            <a:prstGeom prst="line">
              <a:avLst/>
            </a:prstGeom>
            <a:ln w="9525" cap="flat" cmpd="sng">
              <a:solidFill>
                <a:schemeClr val="tx1"/>
              </a:solidFill>
              <a:prstDash val="solid"/>
              <a:headEnd type="none" w="med" len="med"/>
              <a:tailEnd type="none" w="med" len="med"/>
            </a:ln>
          </p:spPr>
        </p:sp>
        <p:sp>
          <p:nvSpPr>
            <p:cNvPr id="102428" name="Text Box 35"/>
            <p:cNvSpPr txBox="1"/>
            <p:nvPr/>
          </p:nvSpPr>
          <p:spPr>
            <a:xfrm>
              <a:off x="3878" y="1434"/>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2429" name="Text Box 36"/>
            <p:cNvSpPr txBox="1"/>
            <p:nvPr/>
          </p:nvSpPr>
          <p:spPr>
            <a:xfrm>
              <a:off x="3923"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2430" name="Text Box 37"/>
            <p:cNvSpPr txBox="1"/>
            <p:nvPr/>
          </p:nvSpPr>
          <p:spPr>
            <a:xfrm>
              <a:off x="2154" y="2976"/>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102431" name="Text Box 38"/>
            <p:cNvSpPr txBox="1"/>
            <p:nvPr/>
          </p:nvSpPr>
          <p:spPr>
            <a:xfrm>
              <a:off x="3107" y="2976"/>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102432" name="Text Box 39"/>
            <p:cNvSpPr txBox="1"/>
            <p:nvPr/>
          </p:nvSpPr>
          <p:spPr>
            <a:xfrm>
              <a:off x="2109" y="1888"/>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a:t>
              </a:r>
            </a:p>
          </p:txBody>
        </p:sp>
        <p:sp>
          <p:nvSpPr>
            <p:cNvPr id="102433" name="Text Box 40"/>
            <p:cNvSpPr txBox="1"/>
            <p:nvPr/>
          </p:nvSpPr>
          <p:spPr>
            <a:xfrm>
              <a:off x="3152" y="2432"/>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R</a:t>
              </a:r>
            </a:p>
          </p:txBody>
        </p:sp>
        <p:sp>
          <p:nvSpPr>
            <p:cNvPr id="102434" name="Line 41"/>
            <p:cNvSpPr/>
            <p:nvPr/>
          </p:nvSpPr>
          <p:spPr>
            <a:xfrm flipV="1">
              <a:off x="2744" y="1207"/>
              <a:ext cx="272" cy="273"/>
            </a:xfrm>
            <a:prstGeom prst="line">
              <a:avLst/>
            </a:prstGeom>
            <a:ln w="9525" cap="flat" cmpd="sng">
              <a:solidFill>
                <a:srgbClr val="339966"/>
              </a:solidFill>
              <a:prstDash val="dash"/>
              <a:headEnd type="none" w="med" len="med"/>
              <a:tailEnd type="none" w="med" len="med"/>
            </a:ln>
          </p:spPr>
        </p:sp>
        <p:sp>
          <p:nvSpPr>
            <p:cNvPr id="102435" name="Line 42"/>
            <p:cNvSpPr/>
            <p:nvPr/>
          </p:nvSpPr>
          <p:spPr>
            <a:xfrm flipV="1">
              <a:off x="2744" y="1207"/>
              <a:ext cx="544" cy="545"/>
            </a:xfrm>
            <a:prstGeom prst="line">
              <a:avLst/>
            </a:prstGeom>
            <a:ln w="9525" cap="flat" cmpd="sng">
              <a:solidFill>
                <a:srgbClr val="339966"/>
              </a:solidFill>
              <a:prstDash val="dash"/>
              <a:headEnd type="none" w="med" len="med"/>
              <a:tailEnd type="none" w="med" len="med"/>
            </a:ln>
          </p:spPr>
        </p:sp>
        <p:sp>
          <p:nvSpPr>
            <p:cNvPr id="102436" name="Line 43"/>
            <p:cNvSpPr/>
            <p:nvPr/>
          </p:nvSpPr>
          <p:spPr>
            <a:xfrm flipV="1">
              <a:off x="2835" y="1207"/>
              <a:ext cx="771" cy="772"/>
            </a:xfrm>
            <a:prstGeom prst="line">
              <a:avLst/>
            </a:prstGeom>
            <a:ln w="9525" cap="flat" cmpd="sng">
              <a:solidFill>
                <a:srgbClr val="339966"/>
              </a:solidFill>
              <a:prstDash val="dash"/>
              <a:headEnd type="none" w="med" len="med"/>
              <a:tailEnd type="none" w="med" len="med"/>
            </a:ln>
          </p:spPr>
        </p:sp>
        <p:sp>
          <p:nvSpPr>
            <p:cNvPr id="102437" name="Line 44"/>
            <p:cNvSpPr/>
            <p:nvPr/>
          </p:nvSpPr>
          <p:spPr>
            <a:xfrm flipV="1">
              <a:off x="3107" y="1434"/>
              <a:ext cx="544" cy="545"/>
            </a:xfrm>
            <a:prstGeom prst="line">
              <a:avLst/>
            </a:prstGeom>
            <a:ln w="9525" cap="flat" cmpd="sng">
              <a:solidFill>
                <a:srgbClr val="339966"/>
              </a:solidFill>
              <a:prstDash val="dash"/>
              <a:headEnd type="none" w="med" len="med"/>
              <a:tailEnd type="none" w="med" len="med"/>
            </a:ln>
          </p:spPr>
        </p:sp>
        <p:sp>
          <p:nvSpPr>
            <p:cNvPr id="102438" name="Line 45"/>
            <p:cNvSpPr/>
            <p:nvPr/>
          </p:nvSpPr>
          <p:spPr>
            <a:xfrm flipV="1">
              <a:off x="3379" y="1706"/>
              <a:ext cx="272" cy="273"/>
            </a:xfrm>
            <a:prstGeom prst="line">
              <a:avLst/>
            </a:prstGeom>
            <a:ln w="9525" cap="flat" cmpd="sng">
              <a:solidFill>
                <a:srgbClr val="339966"/>
              </a:solidFill>
              <a:prstDash val="dash"/>
              <a:headEnd type="none" w="med" len="med"/>
              <a:tailEnd type="none" w="med" len="med"/>
            </a:ln>
          </p:spPr>
        </p:sp>
        <p:sp>
          <p:nvSpPr>
            <p:cNvPr id="102439" name="Line 46"/>
            <p:cNvSpPr/>
            <p:nvPr/>
          </p:nvSpPr>
          <p:spPr>
            <a:xfrm flipV="1">
              <a:off x="2744" y="1979"/>
              <a:ext cx="272" cy="273"/>
            </a:xfrm>
            <a:prstGeom prst="line">
              <a:avLst/>
            </a:prstGeom>
            <a:ln w="9525" cap="flat" cmpd="sng">
              <a:solidFill>
                <a:srgbClr val="339966"/>
              </a:solidFill>
              <a:prstDash val="dash"/>
              <a:headEnd type="none" w="med" len="med"/>
              <a:tailEnd type="none" w="med" len="med"/>
            </a:ln>
          </p:spPr>
        </p:sp>
        <p:sp>
          <p:nvSpPr>
            <p:cNvPr id="102440" name="Line 47"/>
            <p:cNvSpPr/>
            <p:nvPr/>
          </p:nvSpPr>
          <p:spPr>
            <a:xfrm flipV="1">
              <a:off x="2744" y="1979"/>
              <a:ext cx="544" cy="545"/>
            </a:xfrm>
            <a:prstGeom prst="line">
              <a:avLst/>
            </a:prstGeom>
            <a:ln w="9525" cap="flat" cmpd="sng">
              <a:solidFill>
                <a:srgbClr val="339966"/>
              </a:solidFill>
              <a:prstDash val="dash"/>
              <a:headEnd type="none" w="med" len="med"/>
              <a:tailEnd type="none" w="med" len="med"/>
            </a:ln>
          </p:spPr>
        </p:sp>
        <p:sp>
          <p:nvSpPr>
            <p:cNvPr id="102441" name="Line 48"/>
            <p:cNvSpPr/>
            <p:nvPr/>
          </p:nvSpPr>
          <p:spPr>
            <a:xfrm flipV="1">
              <a:off x="2835" y="1979"/>
              <a:ext cx="771" cy="772"/>
            </a:xfrm>
            <a:prstGeom prst="line">
              <a:avLst/>
            </a:prstGeom>
            <a:ln w="9525" cap="flat" cmpd="sng">
              <a:solidFill>
                <a:srgbClr val="339966"/>
              </a:solidFill>
              <a:prstDash val="dash"/>
              <a:headEnd type="none" w="med" len="med"/>
              <a:tailEnd type="none" w="med" len="med"/>
            </a:ln>
          </p:spPr>
        </p:sp>
        <p:sp>
          <p:nvSpPr>
            <p:cNvPr id="102442" name="Line 49"/>
            <p:cNvSpPr/>
            <p:nvPr/>
          </p:nvSpPr>
          <p:spPr>
            <a:xfrm flipV="1">
              <a:off x="3107" y="2206"/>
              <a:ext cx="544" cy="545"/>
            </a:xfrm>
            <a:prstGeom prst="line">
              <a:avLst/>
            </a:prstGeom>
            <a:ln w="9525" cap="flat" cmpd="sng">
              <a:solidFill>
                <a:srgbClr val="339966"/>
              </a:solidFill>
              <a:prstDash val="dash"/>
              <a:headEnd type="none" w="med" len="med"/>
              <a:tailEnd type="none" w="med" len="med"/>
            </a:ln>
          </p:spPr>
        </p:sp>
        <p:sp>
          <p:nvSpPr>
            <p:cNvPr id="102443" name="Line 50"/>
            <p:cNvSpPr/>
            <p:nvPr/>
          </p:nvSpPr>
          <p:spPr>
            <a:xfrm flipV="1">
              <a:off x="3379" y="2478"/>
              <a:ext cx="272" cy="273"/>
            </a:xfrm>
            <a:prstGeom prst="line">
              <a:avLst/>
            </a:prstGeom>
            <a:ln w="9525" cap="flat" cmpd="sng">
              <a:solidFill>
                <a:srgbClr val="339966"/>
              </a:solidFill>
              <a:prstDash val="dash"/>
              <a:headEnd type="none" w="med" len="med"/>
              <a:tailEnd type="none" w="med" len="med"/>
            </a:ln>
          </p:spPr>
        </p:sp>
      </p:grpSp>
      <p:sp>
        <p:nvSpPr>
          <p:cNvPr id="102403" name="Text Box 52"/>
          <p:cNvSpPr txBox="1"/>
          <p:nvPr/>
        </p:nvSpPr>
        <p:spPr>
          <a:xfrm>
            <a:off x="684213" y="5445125"/>
            <a:ext cx="38893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000" b="1" dirty="0">
                <a:solidFill>
                  <a:srgbClr val="003399"/>
                </a:solidFill>
                <a:latin typeface="宋体" panose="02010600030101010101" pitchFamily="2" charset="-122"/>
              </a:rPr>
              <a:t>包含点</a:t>
            </a:r>
            <a:r>
              <a:rPr lang="en-US" altLang="zh-CN" sz="2000" b="1" dirty="0">
                <a:solidFill>
                  <a:srgbClr val="003399"/>
                </a:solidFill>
                <a:latin typeface="宋体" panose="02010600030101010101" pitchFamily="2" charset="-122"/>
              </a:rPr>
              <a:t>q</a:t>
            </a:r>
            <a:r>
              <a:rPr lang="zh-CN" altLang="en-US" sz="2000" b="1" dirty="0">
                <a:solidFill>
                  <a:srgbClr val="003399"/>
                </a:solidFill>
                <a:latin typeface="宋体" panose="02010600030101010101" pitchFamily="2" charset="-122"/>
              </a:rPr>
              <a:t>的</a:t>
            </a:r>
            <a:r>
              <a:rPr lang="en-US" altLang="zh-CN" sz="2000" b="1" dirty="0">
                <a:solidFill>
                  <a:srgbClr val="003399"/>
                </a:solidFill>
                <a:latin typeface="宋体" panose="02010600030101010101" pitchFamily="2" charset="-122"/>
              </a:rPr>
              <a:t>d</a:t>
            </a:r>
            <a:r>
              <a:rPr lang="zh-CN" altLang="en-US" sz="2000" b="1" dirty="0">
                <a:solidFill>
                  <a:srgbClr val="003399"/>
                </a:solidFill>
                <a:latin typeface="宋体" panose="02010600030101010101" pitchFamily="2" charset="-122"/>
              </a:rPr>
              <a:t>＊</a:t>
            </a:r>
            <a:r>
              <a:rPr lang="en-US" altLang="zh-CN" sz="2000" b="1" dirty="0">
                <a:solidFill>
                  <a:srgbClr val="003399"/>
                </a:solidFill>
                <a:latin typeface="宋体" panose="02010600030101010101" pitchFamily="2" charset="-122"/>
              </a:rPr>
              <a:t>2d</a:t>
            </a:r>
            <a:r>
              <a:rPr lang="zh-CN" altLang="en-US" sz="2000" b="1" dirty="0">
                <a:solidFill>
                  <a:srgbClr val="003399"/>
                </a:solidFill>
                <a:latin typeface="宋体" panose="02010600030101010101" pitchFamily="2" charset="-122"/>
              </a:rPr>
              <a:t>矩形</a:t>
            </a:r>
            <a:r>
              <a:rPr lang="en-US" altLang="zh-CN" sz="2000" b="1" dirty="0">
                <a:solidFill>
                  <a:srgbClr val="003399"/>
                </a:solidFill>
                <a:latin typeface="宋体" panose="02010600030101010101" pitchFamily="2" charset="-122"/>
              </a:rPr>
              <a:t>R</a:t>
            </a:r>
          </a:p>
        </p:txBody>
      </p:sp>
      <p:sp>
        <p:nvSpPr>
          <p:cNvPr id="102404" name="Text Box 53"/>
          <p:cNvSpPr txBox="1"/>
          <p:nvPr/>
        </p:nvSpPr>
        <p:spPr>
          <a:xfrm>
            <a:off x="5076825" y="1700213"/>
            <a:ext cx="3673475" cy="1219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分析：</a:t>
            </a:r>
          </a:p>
          <a:p>
            <a:pPr marL="0" lvl="0" indent="0" eaLnBrk="1" hangingPunct="1">
              <a:spcBef>
                <a:spcPct val="50000"/>
              </a:spcBef>
              <a:buClrTx/>
              <a:buSzTx/>
              <a:buFontTx/>
              <a:buNone/>
            </a:pPr>
            <a:r>
              <a:rPr lang="zh-CN" altLang="en-US" sz="2000" b="1" dirty="0"/>
              <a:t>满足最近点对的候选条件的点必定落在</a:t>
            </a:r>
            <a:r>
              <a:rPr lang="en-US" altLang="zh-CN" sz="2000" b="1" dirty="0"/>
              <a:t>d*2d</a:t>
            </a:r>
            <a:r>
              <a:rPr lang="zh-CN" altLang="en-US" sz="2000" b="1" dirty="0"/>
              <a:t>的矩形Ｒ中．</a:t>
            </a:r>
          </a:p>
        </p:txBody>
      </p:sp>
      <p:sp>
        <p:nvSpPr>
          <p:cNvPr id="102405" name="Text Box 54"/>
          <p:cNvSpPr txBox="1"/>
          <p:nvPr/>
        </p:nvSpPr>
        <p:spPr>
          <a:xfrm>
            <a:off x="5076825" y="3573463"/>
            <a:ext cx="3816350" cy="1524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推论：</a:t>
            </a:r>
          </a:p>
          <a:p>
            <a:pPr marL="0" lvl="0" indent="0" eaLnBrk="1" hangingPunct="1">
              <a:spcBef>
                <a:spcPct val="50000"/>
              </a:spcBef>
              <a:buClrTx/>
              <a:buSzTx/>
              <a:buFontTx/>
              <a:buNone/>
            </a:pPr>
            <a:r>
              <a:rPr lang="zh-CN" altLang="en-US" sz="2000" b="1" dirty="0"/>
              <a:t>由于</a:t>
            </a:r>
            <a:r>
              <a:rPr lang="en-US" altLang="zh-CN" sz="2000" b="1" dirty="0"/>
              <a:t>P2</a:t>
            </a:r>
            <a:r>
              <a:rPr lang="zh-CN" altLang="en-US" sz="2000" b="1" dirty="0"/>
              <a:t>中任意两点的距离</a:t>
            </a:r>
            <a:r>
              <a:rPr lang="en-US" altLang="zh-CN" sz="2000" b="1" dirty="0">
                <a:latin typeface="宋体" panose="02010600030101010101" pitchFamily="2" charset="-122"/>
              </a:rPr>
              <a:t>≥d</a:t>
            </a:r>
            <a:r>
              <a:rPr lang="zh-CN" altLang="en-US" sz="2000" b="1" dirty="0">
                <a:latin typeface="宋体" panose="02010600030101010101" pitchFamily="2" charset="-122"/>
              </a:rPr>
              <a:t>，所以</a:t>
            </a:r>
            <a:r>
              <a:rPr lang="zh-CN" altLang="en-US" sz="2000" b="1" dirty="0"/>
              <a:t>矩形Ｒ中最多只有６个Ｓ中的点．</a:t>
            </a:r>
          </a:p>
        </p:txBody>
      </p:sp>
      <p:sp>
        <p:nvSpPr>
          <p:cNvPr id="102406" name="Text Box 55"/>
          <p:cNvSpPr txBox="1"/>
          <p:nvPr/>
        </p:nvSpPr>
        <p:spPr>
          <a:xfrm>
            <a:off x="5148263" y="5516563"/>
            <a:ext cx="23034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FF0000"/>
                </a:solidFill>
              </a:rPr>
              <a:t>推论可靠吗？</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a:ln/>
        </p:spPr>
        <p:txBody>
          <a:bodyPr vert="horz" wrap="square" lIns="91440" tIns="45720" rIns="91440" bIns="45720" anchor="b" anchorCtr="0"/>
          <a:lstStyle/>
          <a:p>
            <a:pPr eaLnBrk="1" hangingPunct="1"/>
            <a:r>
              <a:rPr lang="zh-CN" altLang="en-US" dirty="0"/>
              <a:t>推论的正确性分析</a:t>
            </a:r>
          </a:p>
        </p:txBody>
      </p:sp>
      <p:sp>
        <p:nvSpPr>
          <p:cNvPr id="103427" name="Rectangle 3"/>
          <p:cNvSpPr>
            <a:spLocks noGrp="1"/>
          </p:cNvSpPr>
          <p:nvPr>
            <p:ph type="body" sz="half" idx="1"/>
          </p:nvPr>
        </p:nvSpPr>
        <p:spPr>
          <a:xfrm>
            <a:off x="457200" y="1719263"/>
            <a:ext cx="4038600" cy="1925637"/>
          </a:xfrm>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sz="2600" b="1" dirty="0">
                <a:solidFill>
                  <a:srgbClr val="003399"/>
                </a:solidFill>
              </a:rPr>
              <a:t>推论的正确性分析</a:t>
            </a:r>
          </a:p>
          <a:p>
            <a:pPr lvl="1" eaLnBrk="1" hangingPunct="1">
              <a:buClr>
                <a:schemeClr val="accent2"/>
              </a:buClr>
              <a:buSzPct val="70000"/>
              <a:buFont typeface="Wingdings" panose="05000000000000000000" pitchFamily="2" charset="2"/>
            </a:pPr>
            <a:r>
              <a:rPr lang="zh-CN" altLang="en-US" sz="2200" dirty="0"/>
              <a:t>出发点：</a:t>
            </a:r>
            <a:r>
              <a:rPr lang="zh-CN" altLang="en-US" sz="2200" dirty="0">
                <a:solidFill>
                  <a:srgbClr val="FF0000"/>
                </a:solidFill>
              </a:rPr>
              <a:t>利用反证法</a:t>
            </a:r>
          </a:p>
          <a:p>
            <a:pPr lvl="2" eaLnBrk="1" hangingPunct="1">
              <a:buClr>
                <a:schemeClr val="accent1"/>
              </a:buClr>
              <a:buSzPct val="70000"/>
              <a:buFont typeface="Wingdings" panose="05000000000000000000" pitchFamily="2" charset="2"/>
            </a:pPr>
            <a:r>
              <a:rPr lang="zh-CN" altLang="en-US" sz="2100" dirty="0"/>
              <a:t>假定在</a:t>
            </a:r>
            <a:r>
              <a:rPr lang="zh-CN" altLang="en-US" sz="2100" b="1" dirty="0"/>
              <a:t>矩形Ｒ中有超过６个Ｓ中的点．</a:t>
            </a:r>
          </a:p>
        </p:txBody>
      </p:sp>
      <p:grpSp>
        <p:nvGrpSpPr>
          <p:cNvPr id="2" name="Group 4"/>
          <p:cNvGrpSpPr/>
          <p:nvPr/>
        </p:nvGrpSpPr>
        <p:grpSpPr>
          <a:xfrm>
            <a:off x="4859338" y="908050"/>
            <a:ext cx="3384550" cy="3457575"/>
            <a:chOff x="612" y="618"/>
            <a:chExt cx="2177" cy="2449"/>
          </a:xfrm>
        </p:grpSpPr>
        <p:sp>
          <p:nvSpPr>
            <p:cNvPr id="103442" name="Rectangle 5"/>
            <p:cNvSpPr/>
            <p:nvPr/>
          </p:nvSpPr>
          <p:spPr>
            <a:xfrm>
              <a:off x="1202" y="981"/>
              <a:ext cx="1043" cy="2086"/>
            </a:xfrm>
            <a:prstGeom prst="rect">
              <a:avLst/>
            </a:prstGeom>
            <a:noFill/>
            <a:ln w="222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43" name="Line 6"/>
            <p:cNvSpPr/>
            <p:nvPr/>
          </p:nvSpPr>
          <p:spPr>
            <a:xfrm>
              <a:off x="1202" y="1979"/>
              <a:ext cx="1043" cy="0"/>
            </a:xfrm>
            <a:prstGeom prst="line">
              <a:avLst/>
            </a:prstGeom>
            <a:ln w="19050" cap="flat" cmpd="sng">
              <a:solidFill>
                <a:schemeClr val="tx1"/>
              </a:solidFill>
              <a:prstDash val="solid"/>
              <a:headEnd type="none" w="med" len="med"/>
              <a:tailEnd type="none" w="med" len="med"/>
            </a:ln>
          </p:spPr>
        </p:sp>
        <p:sp>
          <p:nvSpPr>
            <p:cNvPr id="103444" name="Line 7"/>
            <p:cNvSpPr/>
            <p:nvPr/>
          </p:nvSpPr>
          <p:spPr>
            <a:xfrm>
              <a:off x="1202" y="1616"/>
              <a:ext cx="1043" cy="0"/>
            </a:xfrm>
            <a:prstGeom prst="line">
              <a:avLst/>
            </a:prstGeom>
            <a:ln w="9525" cap="flat" cmpd="sng">
              <a:solidFill>
                <a:srgbClr val="969696"/>
              </a:solidFill>
              <a:prstDash val="sysDot"/>
              <a:headEnd type="none" w="med" len="med"/>
              <a:tailEnd type="none" w="med" len="med"/>
            </a:ln>
          </p:spPr>
        </p:sp>
        <p:sp>
          <p:nvSpPr>
            <p:cNvPr id="103445" name="Line 8"/>
            <p:cNvSpPr/>
            <p:nvPr/>
          </p:nvSpPr>
          <p:spPr>
            <a:xfrm>
              <a:off x="1202" y="2341"/>
              <a:ext cx="1043" cy="0"/>
            </a:xfrm>
            <a:prstGeom prst="line">
              <a:avLst/>
            </a:prstGeom>
            <a:ln w="9525" cap="flat" cmpd="sng">
              <a:solidFill>
                <a:srgbClr val="969696"/>
              </a:solidFill>
              <a:prstDash val="sysDot"/>
              <a:headEnd type="none" w="med" len="med"/>
              <a:tailEnd type="none" w="med" len="med"/>
            </a:ln>
          </p:spPr>
        </p:sp>
        <p:sp>
          <p:nvSpPr>
            <p:cNvPr id="103446" name="Line 9"/>
            <p:cNvSpPr/>
            <p:nvPr/>
          </p:nvSpPr>
          <p:spPr>
            <a:xfrm>
              <a:off x="2290" y="981"/>
              <a:ext cx="182" cy="0"/>
            </a:xfrm>
            <a:prstGeom prst="line">
              <a:avLst/>
            </a:prstGeom>
            <a:ln w="9525" cap="flat" cmpd="sng">
              <a:solidFill>
                <a:schemeClr val="tx1"/>
              </a:solidFill>
              <a:prstDash val="solid"/>
              <a:headEnd type="none" w="med" len="med"/>
              <a:tailEnd type="none" w="med" len="med"/>
            </a:ln>
          </p:spPr>
        </p:sp>
        <p:sp>
          <p:nvSpPr>
            <p:cNvPr id="103447" name="Line 10"/>
            <p:cNvSpPr/>
            <p:nvPr/>
          </p:nvSpPr>
          <p:spPr>
            <a:xfrm>
              <a:off x="2290" y="1616"/>
              <a:ext cx="182" cy="0"/>
            </a:xfrm>
            <a:prstGeom prst="line">
              <a:avLst/>
            </a:prstGeom>
            <a:ln w="9525" cap="flat" cmpd="sng">
              <a:solidFill>
                <a:schemeClr val="tx1"/>
              </a:solidFill>
              <a:prstDash val="solid"/>
              <a:headEnd type="none" w="med" len="med"/>
              <a:tailEnd type="none" w="med" len="med"/>
            </a:ln>
          </p:spPr>
        </p:sp>
        <p:sp>
          <p:nvSpPr>
            <p:cNvPr id="103448" name="Line 11"/>
            <p:cNvSpPr/>
            <p:nvPr/>
          </p:nvSpPr>
          <p:spPr>
            <a:xfrm>
              <a:off x="975" y="1979"/>
              <a:ext cx="182" cy="0"/>
            </a:xfrm>
            <a:prstGeom prst="line">
              <a:avLst/>
            </a:prstGeom>
            <a:ln w="9525" cap="flat" cmpd="sng">
              <a:solidFill>
                <a:schemeClr val="tx1"/>
              </a:solidFill>
              <a:prstDash val="solid"/>
              <a:headEnd type="none" w="med" len="med"/>
              <a:tailEnd type="none" w="med" len="med"/>
            </a:ln>
          </p:spPr>
        </p:sp>
        <p:sp>
          <p:nvSpPr>
            <p:cNvPr id="103449" name="Line 12"/>
            <p:cNvSpPr/>
            <p:nvPr/>
          </p:nvSpPr>
          <p:spPr>
            <a:xfrm>
              <a:off x="2290" y="2341"/>
              <a:ext cx="182" cy="0"/>
            </a:xfrm>
            <a:prstGeom prst="line">
              <a:avLst/>
            </a:prstGeom>
            <a:ln w="9525" cap="flat" cmpd="sng">
              <a:solidFill>
                <a:schemeClr val="tx1"/>
              </a:solidFill>
              <a:prstDash val="solid"/>
              <a:headEnd type="none" w="med" len="med"/>
              <a:tailEnd type="none" w="med" len="med"/>
            </a:ln>
          </p:spPr>
        </p:sp>
        <p:sp>
          <p:nvSpPr>
            <p:cNvPr id="103450" name="Line 13"/>
            <p:cNvSpPr/>
            <p:nvPr/>
          </p:nvSpPr>
          <p:spPr>
            <a:xfrm>
              <a:off x="2290" y="3067"/>
              <a:ext cx="182" cy="0"/>
            </a:xfrm>
            <a:prstGeom prst="line">
              <a:avLst/>
            </a:prstGeom>
            <a:ln w="9525" cap="flat" cmpd="sng">
              <a:solidFill>
                <a:schemeClr val="tx1"/>
              </a:solidFill>
              <a:prstDash val="solid"/>
              <a:headEnd type="none" w="med" len="med"/>
              <a:tailEnd type="none" w="med" len="med"/>
            </a:ln>
          </p:spPr>
        </p:sp>
        <p:sp>
          <p:nvSpPr>
            <p:cNvPr id="103451" name="Line 14"/>
            <p:cNvSpPr/>
            <p:nvPr/>
          </p:nvSpPr>
          <p:spPr>
            <a:xfrm>
              <a:off x="975" y="981"/>
              <a:ext cx="182" cy="0"/>
            </a:xfrm>
            <a:prstGeom prst="line">
              <a:avLst/>
            </a:prstGeom>
            <a:ln w="9525" cap="flat" cmpd="sng">
              <a:solidFill>
                <a:schemeClr val="tx1"/>
              </a:solidFill>
              <a:prstDash val="solid"/>
              <a:headEnd type="none" w="med" len="med"/>
              <a:tailEnd type="none" w="med" len="med"/>
            </a:ln>
          </p:spPr>
        </p:sp>
        <p:sp>
          <p:nvSpPr>
            <p:cNvPr id="103452" name="Line 15"/>
            <p:cNvSpPr/>
            <p:nvPr/>
          </p:nvSpPr>
          <p:spPr>
            <a:xfrm>
              <a:off x="975" y="3067"/>
              <a:ext cx="182" cy="0"/>
            </a:xfrm>
            <a:prstGeom prst="line">
              <a:avLst/>
            </a:prstGeom>
            <a:ln w="9525" cap="flat" cmpd="sng">
              <a:solidFill>
                <a:schemeClr val="tx1"/>
              </a:solidFill>
              <a:prstDash val="solid"/>
              <a:headEnd type="none" w="med" len="med"/>
              <a:tailEnd type="none" w="med" len="med"/>
            </a:ln>
          </p:spPr>
        </p:sp>
        <p:sp>
          <p:nvSpPr>
            <p:cNvPr id="103453" name="Line 16"/>
            <p:cNvSpPr/>
            <p:nvPr/>
          </p:nvSpPr>
          <p:spPr>
            <a:xfrm>
              <a:off x="1066" y="981"/>
              <a:ext cx="0" cy="998"/>
            </a:xfrm>
            <a:prstGeom prst="line">
              <a:avLst/>
            </a:prstGeom>
            <a:ln w="9525" cap="flat" cmpd="sng">
              <a:solidFill>
                <a:schemeClr val="tx1"/>
              </a:solidFill>
              <a:prstDash val="solid"/>
              <a:headEnd type="triangle" w="med" len="med"/>
              <a:tailEnd type="triangle" w="med" len="med"/>
            </a:ln>
          </p:spPr>
        </p:sp>
        <p:sp>
          <p:nvSpPr>
            <p:cNvPr id="103454" name="Line 17"/>
            <p:cNvSpPr/>
            <p:nvPr/>
          </p:nvSpPr>
          <p:spPr>
            <a:xfrm>
              <a:off x="1066" y="1979"/>
              <a:ext cx="0" cy="1088"/>
            </a:xfrm>
            <a:prstGeom prst="line">
              <a:avLst/>
            </a:prstGeom>
            <a:ln w="9525" cap="flat" cmpd="sng">
              <a:solidFill>
                <a:schemeClr val="tx1"/>
              </a:solidFill>
              <a:prstDash val="solid"/>
              <a:headEnd type="triangle" w="med" len="med"/>
              <a:tailEnd type="triangle" w="med" len="med"/>
            </a:ln>
          </p:spPr>
        </p:sp>
        <p:sp>
          <p:nvSpPr>
            <p:cNvPr id="103455" name="Line 18"/>
            <p:cNvSpPr/>
            <p:nvPr/>
          </p:nvSpPr>
          <p:spPr>
            <a:xfrm>
              <a:off x="2381" y="981"/>
              <a:ext cx="0" cy="635"/>
            </a:xfrm>
            <a:prstGeom prst="line">
              <a:avLst/>
            </a:prstGeom>
            <a:ln w="9525" cap="flat" cmpd="sng">
              <a:solidFill>
                <a:schemeClr val="tx1"/>
              </a:solidFill>
              <a:prstDash val="solid"/>
              <a:headEnd type="triangle" w="med" len="med"/>
              <a:tailEnd type="triangle" w="med" len="med"/>
            </a:ln>
          </p:spPr>
        </p:sp>
        <p:sp>
          <p:nvSpPr>
            <p:cNvPr id="103456" name="Line 19"/>
            <p:cNvSpPr/>
            <p:nvPr/>
          </p:nvSpPr>
          <p:spPr>
            <a:xfrm>
              <a:off x="2381" y="1616"/>
              <a:ext cx="0" cy="725"/>
            </a:xfrm>
            <a:prstGeom prst="line">
              <a:avLst/>
            </a:prstGeom>
            <a:ln w="9525" cap="flat" cmpd="sng">
              <a:solidFill>
                <a:schemeClr val="tx1"/>
              </a:solidFill>
              <a:prstDash val="solid"/>
              <a:headEnd type="triangle" w="med" len="med"/>
              <a:tailEnd type="triangle" w="med" len="med"/>
            </a:ln>
          </p:spPr>
        </p:sp>
        <p:sp>
          <p:nvSpPr>
            <p:cNvPr id="103457" name="Line 20"/>
            <p:cNvSpPr/>
            <p:nvPr/>
          </p:nvSpPr>
          <p:spPr>
            <a:xfrm>
              <a:off x="2381" y="2341"/>
              <a:ext cx="0" cy="726"/>
            </a:xfrm>
            <a:prstGeom prst="line">
              <a:avLst/>
            </a:prstGeom>
            <a:ln w="9525" cap="flat" cmpd="sng">
              <a:solidFill>
                <a:schemeClr val="tx1"/>
              </a:solidFill>
              <a:prstDash val="solid"/>
              <a:headEnd type="triangle" w="med" len="med"/>
              <a:tailEnd type="triangle" w="med" len="med"/>
            </a:ln>
          </p:spPr>
        </p:sp>
        <p:sp>
          <p:nvSpPr>
            <p:cNvPr id="103458" name="Line 21"/>
            <p:cNvSpPr/>
            <p:nvPr/>
          </p:nvSpPr>
          <p:spPr>
            <a:xfrm>
              <a:off x="1701" y="981"/>
              <a:ext cx="0" cy="2086"/>
            </a:xfrm>
            <a:prstGeom prst="line">
              <a:avLst/>
            </a:prstGeom>
            <a:ln w="9525" cap="flat" cmpd="sng">
              <a:solidFill>
                <a:srgbClr val="969696"/>
              </a:solidFill>
              <a:prstDash val="sysDot"/>
              <a:headEnd type="none" w="med" len="med"/>
              <a:tailEnd type="none" w="med" len="med"/>
            </a:ln>
          </p:spPr>
        </p:sp>
        <p:sp>
          <p:nvSpPr>
            <p:cNvPr id="103459" name="Line 22"/>
            <p:cNvSpPr/>
            <p:nvPr/>
          </p:nvSpPr>
          <p:spPr>
            <a:xfrm>
              <a:off x="1202" y="799"/>
              <a:ext cx="0" cy="182"/>
            </a:xfrm>
            <a:prstGeom prst="line">
              <a:avLst/>
            </a:prstGeom>
            <a:ln w="9525" cap="flat" cmpd="sng">
              <a:solidFill>
                <a:schemeClr val="tx1"/>
              </a:solidFill>
              <a:prstDash val="solid"/>
              <a:headEnd type="none" w="med" len="med"/>
              <a:tailEnd type="none" w="med" len="med"/>
            </a:ln>
          </p:spPr>
        </p:sp>
        <p:sp>
          <p:nvSpPr>
            <p:cNvPr id="103460" name="Line 23"/>
            <p:cNvSpPr/>
            <p:nvPr/>
          </p:nvSpPr>
          <p:spPr>
            <a:xfrm>
              <a:off x="1701" y="799"/>
              <a:ext cx="0" cy="182"/>
            </a:xfrm>
            <a:prstGeom prst="line">
              <a:avLst/>
            </a:prstGeom>
            <a:ln w="9525" cap="flat" cmpd="sng">
              <a:solidFill>
                <a:schemeClr val="tx1"/>
              </a:solidFill>
              <a:prstDash val="solid"/>
              <a:headEnd type="none" w="med" len="med"/>
              <a:tailEnd type="none" w="med" len="med"/>
            </a:ln>
          </p:spPr>
        </p:sp>
        <p:sp>
          <p:nvSpPr>
            <p:cNvPr id="103461" name="Line 24"/>
            <p:cNvSpPr/>
            <p:nvPr/>
          </p:nvSpPr>
          <p:spPr>
            <a:xfrm>
              <a:off x="2245" y="799"/>
              <a:ext cx="0" cy="182"/>
            </a:xfrm>
            <a:prstGeom prst="line">
              <a:avLst/>
            </a:prstGeom>
            <a:ln w="9525" cap="flat" cmpd="sng">
              <a:solidFill>
                <a:schemeClr val="tx1"/>
              </a:solidFill>
              <a:prstDash val="solid"/>
              <a:headEnd type="none" w="med" len="med"/>
              <a:tailEnd type="none" w="med" len="med"/>
            </a:ln>
          </p:spPr>
        </p:sp>
        <p:sp>
          <p:nvSpPr>
            <p:cNvPr id="103462" name="Line 25"/>
            <p:cNvSpPr/>
            <p:nvPr/>
          </p:nvSpPr>
          <p:spPr>
            <a:xfrm>
              <a:off x="1202" y="845"/>
              <a:ext cx="499" cy="0"/>
            </a:xfrm>
            <a:prstGeom prst="line">
              <a:avLst/>
            </a:prstGeom>
            <a:ln w="9525" cap="flat" cmpd="sng">
              <a:solidFill>
                <a:schemeClr val="tx1"/>
              </a:solidFill>
              <a:prstDash val="solid"/>
              <a:headEnd type="triangle" w="med" len="med"/>
              <a:tailEnd type="triangle" w="med" len="med"/>
            </a:ln>
          </p:spPr>
        </p:sp>
        <p:sp>
          <p:nvSpPr>
            <p:cNvPr id="103463" name="Line 26"/>
            <p:cNvSpPr/>
            <p:nvPr/>
          </p:nvSpPr>
          <p:spPr>
            <a:xfrm>
              <a:off x="1701" y="845"/>
              <a:ext cx="544" cy="0"/>
            </a:xfrm>
            <a:prstGeom prst="line">
              <a:avLst/>
            </a:prstGeom>
            <a:ln w="9525" cap="flat" cmpd="sng">
              <a:solidFill>
                <a:schemeClr val="tx1"/>
              </a:solidFill>
              <a:prstDash val="solid"/>
              <a:headEnd type="triangle" w="med" len="med"/>
              <a:tailEnd type="triangle" w="med" len="med"/>
            </a:ln>
          </p:spPr>
        </p:sp>
        <p:sp>
          <p:nvSpPr>
            <p:cNvPr id="103464" name="Text Box 27"/>
            <p:cNvSpPr txBox="1"/>
            <p:nvPr/>
          </p:nvSpPr>
          <p:spPr>
            <a:xfrm>
              <a:off x="1247" y="618"/>
              <a:ext cx="361"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d/2</a:t>
              </a:r>
            </a:p>
          </p:txBody>
        </p:sp>
        <p:sp>
          <p:nvSpPr>
            <p:cNvPr id="103465" name="Text Box 28"/>
            <p:cNvSpPr txBox="1"/>
            <p:nvPr/>
          </p:nvSpPr>
          <p:spPr>
            <a:xfrm>
              <a:off x="1791" y="618"/>
              <a:ext cx="362"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d/2</a:t>
              </a:r>
            </a:p>
          </p:txBody>
        </p:sp>
        <p:sp>
          <p:nvSpPr>
            <p:cNvPr id="103466" name="Text Box 29"/>
            <p:cNvSpPr txBox="1"/>
            <p:nvPr/>
          </p:nvSpPr>
          <p:spPr>
            <a:xfrm>
              <a:off x="612" y="1434"/>
              <a:ext cx="362"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3467" name="Text Box 30"/>
            <p:cNvSpPr txBox="1"/>
            <p:nvPr/>
          </p:nvSpPr>
          <p:spPr>
            <a:xfrm>
              <a:off x="612" y="2341"/>
              <a:ext cx="362" cy="25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3468" name="Text Box 31"/>
            <p:cNvSpPr txBox="1"/>
            <p:nvPr/>
          </p:nvSpPr>
          <p:spPr>
            <a:xfrm>
              <a:off x="2381" y="1117"/>
              <a:ext cx="408"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2d/3</a:t>
              </a:r>
            </a:p>
          </p:txBody>
        </p:sp>
        <p:sp>
          <p:nvSpPr>
            <p:cNvPr id="103469" name="Text Box 32"/>
            <p:cNvSpPr txBox="1"/>
            <p:nvPr/>
          </p:nvSpPr>
          <p:spPr>
            <a:xfrm>
              <a:off x="2381" y="1843"/>
              <a:ext cx="408" cy="25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2d/3</a:t>
              </a:r>
            </a:p>
          </p:txBody>
        </p:sp>
        <p:sp>
          <p:nvSpPr>
            <p:cNvPr id="103470" name="Text Box 33"/>
            <p:cNvSpPr txBox="1"/>
            <p:nvPr/>
          </p:nvSpPr>
          <p:spPr>
            <a:xfrm>
              <a:off x="2381" y="2523"/>
              <a:ext cx="408"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2d/3</a:t>
              </a:r>
            </a:p>
          </p:txBody>
        </p:sp>
      </p:grpSp>
      <p:grpSp>
        <p:nvGrpSpPr>
          <p:cNvPr id="3" name="Group 41"/>
          <p:cNvGrpSpPr/>
          <p:nvPr/>
        </p:nvGrpSpPr>
        <p:grpSpPr>
          <a:xfrm>
            <a:off x="6084888" y="1700213"/>
            <a:ext cx="1079500" cy="2520950"/>
            <a:chOff x="3833" y="1616"/>
            <a:chExt cx="680" cy="1588"/>
          </a:xfrm>
        </p:grpSpPr>
        <p:sp>
          <p:nvSpPr>
            <p:cNvPr id="103435" name="Oval 34"/>
            <p:cNvSpPr/>
            <p:nvPr/>
          </p:nvSpPr>
          <p:spPr>
            <a:xfrm>
              <a:off x="4332" y="1616"/>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36" name="Oval 35"/>
            <p:cNvSpPr/>
            <p:nvPr/>
          </p:nvSpPr>
          <p:spPr>
            <a:xfrm>
              <a:off x="3833" y="1661"/>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37" name="Oval 36"/>
            <p:cNvSpPr/>
            <p:nvPr/>
          </p:nvSpPr>
          <p:spPr>
            <a:xfrm>
              <a:off x="3833" y="2251"/>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38" name="Oval 37"/>
            <p:cNvSpPr/>
            <p:nvPr/>
          </p:nvSpPr>
          <p:spPr>
            <a:xfrm>
              <a:off x="3833" y="3113"/>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39" name="Oval 38"/>
            <p:cNvSpPr/>
            <p:nvPr/>
          </p:nvSpPr>
          <p:spPr>
            <a:xfrm>
              <a:off x="4377" y="3158"/>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40" name="Oval 39"/>
            <p:cNvSpPr/>
            <p:nvPr/>
          </p:nvSpPr>
          <p:spPr>
            <a:xfrm>
              <a:off x="4377" y="2432"/>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41" name="Oval 40"/>
            <p:cNvSpPr/>
            <p:nvPr/>
          </p:nvSpPr>
          <p:spPr>
            <a:xfrm>
              <a:off x="4468" y="1842"/>
              <a:ext cx="45" cy="46"/>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120874" name="Text Box 42"/>
          <p:cNvSpPr txBox="1"/>
          <p:nvPr/>
        </p:nvSpPr>
        <p:spPr>
          <a:xfrm>
            <a:off x="611188" y="3716338"/>
            <a:ext cx="3959225" cy="1358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3399"/>
                </a:solidFill>
              </a:rPr>
              <a:t>分析：</a:t>
            </a:r>
          </a:p>
          <a:p>
            <a:pPr marL="0" lvl="0" indent="0" eaLnBrk="1" hangingPunct="1">
              <a:spcBef>
                <a:spcPct val="50000"/>
              </a:spcBef>
              <a:buClrTx/>
              <a:buSzTx/>
              <a:buFontTx/>
              <a:buNone/>
            </a:pPr>
            <a:r>
              <a:rPr lang="zh-CN" altLang="en-US" sz="1800" dirty="0"/>
              <a:t>（１）在６个</a:t>
            </a:r>
            <a:r>
              <a:rPr lang="en-US" altLang="zh-CN" sz="1800" dirty="0"/>
              <a:t>(d/2)*(2d/3)</a:t>
            </a:r>
            <a:r>
              <a:rPr lang="zh-CN" altLang="en-US" sz="1800" dirty="0"/>
              <a:t>的矩形中，必定有一个矩形中存在２个或两个以上的Ｓ中的点</a:t>
            </a:r>
            <a:r>
              <a:rPr lang="en-US" altLang="zh-CN" sz="1800" dirty="0"/>
              <a:t>——</a:t>
            </a:r>
            <a:r>
              <a:rPr lang="zh-CN" altLang="en-US" sz="1800" dirty="0"/>
              <a:t>根据鸽舍原理</a:t>
            </a:r>
          </a:p>
        </p:txBody>
      </p:sp>
      <p:grpSp>
        <p:nvGrpSpPr>
          <p:cNvPr id="4" name="Group 47"/>
          <p:cNvGrpSpPr/>
          <p:nvPr/>
        </p:nvGrpSpPr>
        <p:grpSpPr>
          <a:xfrm>
            <a:off x="611188" y="4581525"/>
            <a:ext cx="7704137" cy="2033588"/>
            <a:chOff x="385" y="2886"/>
            <a:chExt cx="4853" cy="1281"/>
          </a:xfrm>
        </p:grpSpPr>
        <p:graphicFrame>
          <p:nvGraphicFramePr>
            <p:cNvPr id="103432" name="Object 43"/>
            <p:cNvGraphicFramePr>
              <a:graphicFrameLocks noChangeAspect="1"/>
            </p:cNvGraphicFramePr>
            <p:nvPr/>
          </p:nvGraphicFramePr>
          <p:xfrm>
            <a:off x="3016" y="2886"/>
            <a:ext cx="2222" cy="1281"/>
          </p:xfrm>
          <a:graphic>
            <a:graphicData uri="http://schemas.openxmlformats.org/presentationml/2006/ole">
              <mc:AlternateContent xmlns:mc="http://schemas.openxmlformats.org/markup-compatibility/2006">
                <mc:Choice xmlns:v="urn:schemas-microsoft-com:vml" Requires="v">
                  <p:oleObj r:id="rId2" imgW="1828800" imgH="1054100" progId="Equation.3">
                    <p:embed/>
                  </p:oleObj>
                </mc:Choice>
                <mc:Fallback>
                  <p:oleObj r:id="rId2" imgW="1828800" imgH="1054100" progId="Equation.3">
                    <p:embed/>
                    <p:pic>
                      <p:nvPicPr>
                        <p:cNvPr id="0" name="图片 3102"/>
                        <p:cNvPicPr/>
                        <p:nvPr/>
                      </p:nvPicPr>
                      <p:blipFill>
                        <a:blip r:embed="rId3"/>
                        <a:stretch>
                          <a:fillRect/>
                        </a:stretch>
                      </p:blipFill>
                      <p:spPr>
                        <a:xfrm>
                          <a:off x="3016" y="2886"/>
                          <a:ext cx="2222" cy="1281"/>
                        </a:xfrm>
                        <a:prstGeom prst="rect">
                          <a:avLst/>
                        </a:prstGeom>
                        <a:noFill/>
                        <a:ln w="38100">
                          <a:noFill/>
                          <a:miter/>
                        </a:ln>
                      </p:spPr>
                    </p:pic>
                  </p:oleObj>
                </mc:Fallback>
              </mc:AlternateContent>
            </a:graphicData>
          </a:graphic>
        </p:graphicFrame>
        <p:sp>
          <p:nvSpPr>
            <p:cNvPr id="103433" name="Text Box 45"/>
            <p:cNvSpPr txBox="1"/>
            <p:nvPr/>
          </p:nvSpPr>
          <p:spPr>
            <a:xfrm>
              <a:off x="385" y="3249"/>
              <a:ext cx="2314" cy="8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（２）由（１），我们假定</a:t>
              </a:r>
              <a:r>
                <a:rPr lang="en-US" altLang="zh-CN" sz="1800" dirty="0"/>
                <a:t>u,v</a:t>
              </a:r>
              <a:r>
                <a:rPr lang="zh-CN" altLang="en-US" sz="1800" dirty="0"/>
                <a:t>是位于同一个</a:t>
              </a:r>
              <a:r>
                <a:rPr lang="en-US" altLang="zh-CN" sz="1800" dirty="0"/>
                <a:t>(d/2)*(2d/3)</a:t>
              </a:r>
              <a:r>
                <a:rPr lang="zh-CN" altLang="en-US" sz="1800" dirty="0"/>
                <a:t>的矩形中两个Ｓ中的点，两个点间的距离为</a:t>
              </a:r>
            </a:p>
            <a:p>
              <a:pPr marL="0" lvl="0" indent="0" eaLnBrk="1" hangingPunct="1">
                <a:spcBef>
                  <a:spcPct val="50000"/>
                </a:spcBef>
                <a:buClrTx/>
                <a:buSzTx/>
                <a:buFontTx/>
                <a:buNone/>
              </a:pPr>
              <a:endParaRPr lang="zh-CN" altLang="en-US" sz="1800" dirty="0"/>
            </a:p>
          </p:txBody>
        </p:sp>
        <p:sp>
          <p:nvSpPr>
            <p:cNvPr id="103434" name="Line 46"/>
            <p:cNvSpPr/>
            <p:nvPr/>
          </p:nvSpPr>
          <p:spPr>
            <a:xfrm>
              <a:off x="2562" y="3702"/>
              <a:ext cx="318" cy="0"/>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0874"/>
                                        </p:tgtEl>
                                        <p:attrNameLst>
                                          <p:attrName>style.visibility</p:attrName>
                                        </p:attrNameLst>
                                      </p:cBhvr>
                                      <p:to>
                                        <p:strVal val="visible"/>
                                      </p:to>
                                    </p:set>
                                    <p:animEffect transition="in" filter="randombar(horizontal)">
                                      <p:cBhvr>
                                        <p:cTn id="12" dur="500"/>
                                        <p:tgtEl>
                                          <p:spTgt spid="1208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74" grpId="0"/>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380</TotalTime>
  <Words>7668</Words>
  <Application>Microsoft Office PowerPoint</Application>
  <PresentationFormat>全屏显示(4:3)</PresentationFormat>
  <Paragraphs>837</Paragraphs>
  <Slides>114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114</vt:i4>
      </vt:variant>
    </vt:vector>
  </HeadingPairs>
  <TitlesOfParts>
    <vt:vector size="127" baseType="lpstr">
      <vt:lpstr>Batang</vt:lpstr>
      <vt:lpstr>黑体</vt:lpstr>
      <vt:lpstr>华文行楷</vt:lpstr>
      <vt:lpstr>楷体_GB2312</vt:lpstr>
      <vt:lpstr>宋体</vt:lpstr>
      <vt:lpstr>幼圆</vt:lpstr>
      <vt:lpstr>Arial</vt:lpstr>
      <vt:lpstr>Tahoma</vt:lpstr>
      <vt:lpstr>Times New Roman</vt:lpstr>
      <vt:lpstr>Verdana</vt:lpstr>
      <vt:lpstr>Wingdings</vt:lpstr>
      <vt:lpstr>Network</vt:lpstr>
      <vt:lpstr>Equation.3</vt:lpstr>
      <vt:lpstr>算法设计与分析</vt:lpstr>
      <vt:lpstr>PowerPoint 演示文稿</vt:lpstr>
      <vt:lpstr>提纲</vt:lpstr>
      <vt:lpstr>提纲</vt:lpstr>
      <vt:lpstr>基本概念</vt:lpstr>
      <vt:lpstr>什么是递归算法/函数？</vt:lpstr>
      <vt:lpstr>其他实例</vt:lpstr>
      <vt:lpstr>典型实例——阶乘函数</vt:lpstr>
      <vt:lpstr>典型实例——Fibonacci数列</vt:lpstr>
      <vt:lpstr>典型实例——Hanoi塔问题</vt:lpstr>
      <vt:lpstr>PowerPoint 演示文稿</vt:lpstr>
      <vt:lpstr>Hanoi塔问题的递归算法</vt:lpstr>
      <vt:lpstr>Hanoi塔问题的复杂性分析</vt:lpstr>
      <vt:lpstr>PowerPoint 演示文稿</vt:lpstr>
      <vt:lpstr>算法复杂性同与运算能力的关系</vt:lpstr>
      <vt:lpstr>“难”问题 &amp; “易”问题</vt:lpstr>
      <vt:lpstr>对“纯粹完美世界”的探索(1/7)</vt:lpstr>
      <vt:lpstr>对“纯粹完美世界”的探索(2/7)</vt:lpstr>
      <vt:lpstr>对“纯粹完美世界”的探索(3/7)</vt:lpstr>
      <vt:lpstr>对“纯粹完美世界”的探索(4/7)</vt:lpstr>
      <vt:lpstr>对“纯粹完美世界”的探索(5/7)</vt:lpstr>
      <vt:lpstr>对“纯粹完美世界”的探索(6/7)</vt:lpstr>
      <vt:lpstr>对“纯粹完美世界”的探索(7/7)</vt:lpstr>
      <vt:lpstr>“世界末日问题”</vt:lpstr>
      <vt:lpstr>“世界末日”的推算</vt:lpstr>
      <vt:lpstr>PowerPoint 演示文稿</vt:lpstr>
      <vt:lpstr>基本概念</vt:lpstr>
      <vt:lpstr>分治法的基本思想</vt:lpstr>
      <vt:lpstr>PowerPoint 演示文稿</vt:lpstr>
      <vt:lpstr>分治法的分割原则</vt:lpstr>
      <vt:lpstr>分治法的求解过程</vt:lpstr>
      <vt:lpstr>分治法的计算效率分析</vt:lpstr>
      <vt:lpstr>PowerPoint 演示文稿</vt:lpstr>
      <vt:lpstr>主方法(详见《算法导论》)</vt:lpstr>
      <vt:lpstr>PowerPoint 演示文稿</vt:lpstr>
      <vt:lpstr>分治法的适用条件</vt:lpstr>
      <vt:lpstr>提纲</vt:lpstr>
      <vt:lpstr>PowerPoint 演示文稿</vt:lpstr>
      <vt:lpstr>PowerPoint 演示文稿</vt:lpstr>
      <vt:lpstr>PowerPoint 演示文稿</vt:lpstr>
      <vt:lpstr>PowerPoint 演示文稿</vt:lpstr>
      <vt:lpstr>PowerPoint 演示文稿</vt:lpstr>
      <vt:lpstr>PowerPoint 演示文稿</vt:lpstr>
      <vt:lpstr>大整数的乘法</vt:lpstr>
      <vt:lpstr>PowerPoint 演示文稿</vt:lpstr>
      <vt:lpstr>XY的乘积形式（1/2）</vt:lpstr>
      <vt:lpstr>PowerPoint 演示文稿</vt:lpstr>
      <vt:lpstr>XY的乘积形式（2/2）</vt:lpstr>
      <vt:lpstr>PowerPoint 演示文稿</vt:lpstr>
      <vt:lpstr>Strassen矩阵乘法</vt:lpstr>
      <vt:lpstr>利用分治策略来求解矩阵乘法</vt:lpstr>
      <vt:lpstr>PowerPoint 演示文稿</vt:lpstr>
      <vt:lpstr>解决方案</vt:lpstr>
      <vt:lpstr>PowerPoint 演示文稿</vt:lpstr>
      <vt:lpstr>其他改进方案</vt:lpstr>
      <vt:lpstr>PowerPoint 演示文稿</vt:lpstr>
      <vt:lpstr>PowerPoint 演示文稿</vt:lpstr>
      <vt:lpstr>棋盘覆盖举例</vt:lpstr>
      <vt:lpstr>存在的问题</vt:lpstr>
      <vt:lpstr>解决问题的出发点</vt:lpstr>
      <vt:lpstr>算法思想</vt:lpstr>
      <vt:lpstr>棋盘覆盖问题的算法复杂性分析</vt:lpstr>
      <vt:lpstr>PowerPoint 演示文稿</vt:lpstr>
      <vt:lpstr>PowerPoint 演示文稿</vt:lpstr>
      <vt:lpstr>PowerPoint 演示文稿</vt:lpstr>
      <vt:lpstr>PowerPoint 演示文稿</vt:lpstr>
      <vt:lpstr>PowerPoint 演示文稿</vt:lpstr>
      <vt:lpstr>快速排序算法的基本思想</vt:lpstr>
      <vt:lpstr>快速排序算法的关键问题</vt:lpstr>
      <vt:lpstr>PowerPoint 演示文稿</vt:lpstr>
      <vt:lpstr>快速排序算法的复杂性分析</vt:lpstr>
      <vt:lpstr>PowerPoint 演示文稿</vt:lpstr>
      <vt:lpstr>PowerPoint 演示文稿</vt:lpstr>
      <vt:lpstr>排序算法的比较</vt:lpstr>
      <vt:lpstr>PowerPoint 演示文稿</vt:lpstr>
      <vt:lpstr>线性时间选择的基本思想</vt:lpstr>
      <vt:lpstr>PowerPoint 演示文稿</vt:lpstr>
      <vt:lpstr>对算法select的讨论</vt:lpstr>
      <vt:lpstr>说明</vt:lpstr>
      <vt:lpstr>寻找满足要求的划分基准</vt:lpstr>
      <vt:lpstr>PowerPoint 演示文稿</vt:lpstr>
      <vt:lpstr>分析</vt:lpstr>
      <vt:lpstr>分析</vt:lpstr>
      <vt:lpstr>算法复杂性分析</vt:lpstr>
      <vt:lpstr>PowerPoint 演示文稿</vt:lpstr>
      <vt:lpstr>考虑存在相等元素的问题</vt:lpstr>
      <vt:lpstr>PowerPoint 演示文稿</vt:lpstr>
      <vt:lpstr>问题描述&amp;算法思想</vt:lpstr>
      <vt:lpstr>一维情况下的问题求解</vt:lpstr>
      <vt:lpstr>PowerPoint 演示文稿</vt:lpstr>
      <vt:lpstr>PowerPoint 演示文稿</vt:lpstr>
      <vt:lpstr>ｍ的选取</vt:lpstr>
      <vt:lpstr>PowerPoint 演示文稿</vt:lpstr>
      <vt:lpstr>下一步工作</vt:lpstr>
      <vt:lpstr>PowerPoint 演示文稿</vt:lpstr>
      <vt:lpstr>二维情况下边界点对的处理</vt:lpstr>
      <vt:lpstr>PowerPoint 演示文稿</vt:lpstr>
      <vt:lpstr>PowerPoint 演示文稿</vt:lpstr>
      <vt:lpstr>推论的正确性分析</vt:lpstr>
      <vt:lpstr>PowerPoint 演示文稿</vt:lpstr>
      <vt:lpstr>对６个点的确定</vt:lpstr>
      <vt:lpstr>算法复杂性分析</vt:lpstr>
      <vt:lpstr>算法改进</vt:lpstr>
      <vt:lpstr>PowerPoint 演示文稿</vt:lpstr>
      <vt:lpstr>改进算法的复杂性分析</vt:lpstr>
      <vt:lpstr>进一步考虑的问题</vt:lpstr>
      <vt:lpstr>PowerPoint 演示文稿</vt:lpstr>
      <vt:lpstr>问题描述</vt:lpstr>
      <vt:lpstr>算法思想</vt:lpstr>
      <vt:lpstr>考虑当n=8时的情况</vt:lpstr>
      <vt:lpstr>提纲</vt:lpstr>
      <vt:lpstr>本章小结</vt:lpstr>
      <vt:lpstr>本章作业</vt:lpstr>
      <vt:lpstr>下一章内容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伟鑫 洪</cp:lastModifiedBy>
  <cp:revision>102</cp:revision>
  <dcterms:created xsi:type="dcterms:W3CDTF">2024-03-01T08:55:19Z</dcterms:created>
  <dcterms:modified xsi:type="dcterms:W3CDTF">2024-04-19T13:33:34Z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E79565A5747F4201AAE24891C77725B1_13</vt:lpwstr>
  </property>
  <property fmtid="{D5CDD505-2E9C-101B-9397-08002B2CF9AE}" pid="3" name="KSOProductBuildVer">
    <vt:lpwstr>2052-12.1.0.16250</vt:lpwstr>
  </property>
</Properties>
</file>