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267" r:id="rId4"/>
    <p:sldId id="268" r:id="rId5"/>
    <p:sldId id="264" r:id="rId6"/>
    <p:sldId id="265" r:id="rId7"/>
    <p:sldId id="266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84DC-91FC-44B4-AE65-FEE99DD1D103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29C8-03C0-4441-9E2F-9176E88AE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7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84DC-91FC-44B4-AE65-FEE99DD1D103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29C8-03C0-4441-9E2F-9176E88AE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84DC-91FC-44B4-AE65-FEE99DD1D103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29C8-03C0-4441-9E2F-9176E88AE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71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5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>
            <a:off x="7777163" y="188913"/>
            <a:ext cx="1116012" cy="395287"/>
          </a:xfrm>
          <a:prstGeom prst="ellipse">
            <a:avLst/>
          </a:prstGeom>
          <a:gradFill rotWithShape="1">
            <a:gsLst>
              <a:gs pos="0">
                <a:srgbClr val="660033">
                  <a:alpha val="73000"/>
                </a:srgbClr>
              </a:gs>
              <a:gs pos="50000">
                <a:srgbClr val="33CCCC">
                  <a:alpha val="89000"/>
                </a:srgbClr>
              </a:gs>
              <a:gs pos="100000">
                <a:srgbClr val="660033">
                  <a:alpha val="73000"/>
                </a:srgbClr>
              </a:gs>
            </a:gsLst>
            <a:lin ang="5400000" scaled="1"/>
          </a:gradFill>
          <a:ln>
            <a:noFill/>
          </a:ln>
          <a:effectLst/>
          <a:scene3d>
            <a:camera prst="legacyOblique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660033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>
                <a:solidFill>
                  <a:srgbClr val="FFFF99"/>
                </a:solidFill>
              </a:rPr>
              <a:t>概率论 </a:t>
            </a:r>
            <a:endParaRPr kumimoji="1" lang="zh-CN" altLang="en-US" sz="2400">
              <a:solidFill>
                <a:srgbClr val="FFFF99"/>
              </a:solidFill>
            </a:endParaRPr>
          </a:p>
        </p:txBody>
      </p:sp>
      <p:grpSp>
        <p:nvGrpSpPr>
          <p:cNvPr id="3" name="Group 39"/>
          <p:cNvGrpSpPr>
            <a:grpSpLocks/>
          </p:cNvGrpSpPr>
          <p:nvPr userDrawn="1"/>
        </p:nvGrpSpPr>
        <p:grpSpPr bwMode="auto">
          <a:xfrm>
            <a:off x="7777163" y="6346825"/>
            <a:ext cx="539750" cy="395288"/>
            <a:chOff x="5239" y="3453"/>
            <a:chExt cx="340" cy="249"/>
          </a:xfrm>
        </p:grpSpPr>
        <p:sp>
          <p:nvSpPr>
            <p:cNvPr id="4" name="Oval 40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-5400000">
              <a:off x="5284" y="3408"/>
              <a:ext cx="249" cy="340"/>
            </a:xfrm>
            <a:prstGeom prst="ellipse">
              <a:avLst/>
            </a:prstGeom>
            <a:gradFill rotWithShape="1">
              <a:gsLst>
                <a:gs pos="0">
                  <a:srgbClr val="660033">
                    <a:alpha val="62000"/>
                  </a:srgbClr>
                </a:gs>
                <a:gs pos="50000">
                  <a:srgbClr val="33CCCC">
                    <a:alpha val="81000"/>
                  </a:srgbClr>
                </a:gs>
                <a:gs pos="100000">
                  <a:srgbClr val="660033">
                    <a:alpha val="62000"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>
                <a:solidFill>
                  <a:srgbClr val="FFFF99"/>
                </a:solidFill>
              </a:endParaRPr>
            </a:p>
          </p:txBody>
        </p:sp>
        <p:sp>
          <p:nvSpPr>
            <p:cNvPr id="5" name="AutoShape 41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flipH="1">
              <a:off x="5307" y="3498"/>
              <a:ext cx="227" cy="181"/>
            </a:xfrm>
            <a:prstGeom prst="leftArrow">
              <a:avLst>
                <a:gd name="adj1" fmla="val 36269"/>
                <a:gd name="adj2" fmla="val 57394"/>
              </a:avLst>
            </a:prstGeom>
            <a:gradFill rotWithShape="1">
              <a:gsLst>
                <a:gs pos="0">
                  <a:srgbClr val="2F0018"/>
                </a:gs>
                <a:gs pos="50000">
                  <a:srgbClr val="660033"/>
                </a:gs>
                <a:gs pos="100000">
                  <a:srgbClr val="2F001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99"/>
                </a:solidFill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 userDrawn="1"/>
        </p:nvGrpSpPr>
        <p:grpSpPr bwMode="auto">
          <a:xfrm>
            <a:off x="7777163" y="6346825"/>
            <a:ext cx="539750" cy="395288"/>
            <a:chOff x="5239" y="3453"/>
            <a:chExt cx="340" cy="249"/>
          </a:xfrm>
        </p:grpSpPr>
        <p:sp>
          <p:nvSpPr>
            <p:cNvPr id="7" name="Oval 46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-5400000">
              <a:off x="5284" y="3408"/>
              <a:ext cx="249" cy="340"/>
            </a:xfrm>
            <a:prstGeom prst="ellipse">
              <a:avLst/>
            </a:prstGeom>
            <a:gradFill rotWithShape="1">
              <a:gsLst>
                <a:gs pos="0">
                  <a:srgbClr val="660033">
                    <a:alpha val="62000"/>
                  </a:srgbClr>
                </a:gs>
                <a:gs pos="50000">
                  <a:srgbClr val="33CCCC">
                    <a:alpha val="81000"/>
                  </a:srgbClr>
                </a:gs>
                <a:gs pos="100000">
                  <a:srgbClr val="660033">
                    <a:alpha val="62000"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>
                <a:solidFill>
                  <a:srgbClr val="FFFF99"/>
                </a:solidFill>
              </a:endParaRPr>
            </a:p>
          </p:txBody>
        </p:sp>
        <p:sp>
          <p:nvSpPr>
            <p:cNvPr id="8" name="AutoShape 47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flipH="1">
              <a:off x="5307" y="3498"/>
              <a:ext cx="227" cy="181"/>
            </a:xfrm>
            <a:prstGeom prst="leftArrow">
              <a:avLst>
                <a:gd name="adj1" fmla="val 36269"/>
                <a:gd name="adj2" fmla="val 57394"/>
              </a:avLst>
            </a:prstGeom>
            <a:gradFill rotWithShape="1">
              <a:gsLst>
                <a:gs pos="0">
                  <a:srgbClr val="2F0018"/>
                </a:gs>
                <a:gs pos="50000">
                  <a:srgbClr val="660033"/>
                </a:gs>
                <a:gs pos="100000">
                  <a:srgbClr val="2F001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99"/>
                </a:solidFill>
              </a:endParaRPr>
            </a:p>
          </p:txBody>
        </p:sp>
      </p:grpSp>
      <p:grpSp>
        <p:nvGrpSpPr>
          <p:cNvPr id="9" name="Group 48"/>
          <p:cNvGrpSpPr>
            <a:grpSpLocks/>
          </p:cNvGrpSpPr>
          <p:nvPr userDrawn="1"/>
        </p:nvGrpSpPr>
        <p:grpSpPr bwMode="auto">
          <a:xfrm>
            <a:off x="8424863" y="6305550"/>
            <a:ext cx="539750" cy="436563"/>
            <a:chOff x="5148" y="3972"/>
            <a:chExt cx="340" cy="275"/>
          </a:xfrm>
        </p:grpSpPr>
        <p:sp>
          <p:nvSpPr>
            <p:cNvPr id="10" name="Oval 49">
              <a:hlinkClick r:id="rId3" action="ppaction://hlinksldjump" highlightClick="1"/>
            </p:cNvPr>
            <p:cNvSpPr>
              <a:spLocks noChangeArrowheads="1"/>
            </p:cNvSpPr>
            <p:nvPr userDrawn="1"/>
          </p:nvSpPr>
          <p:spPr bwMode="auto">
            <a:xfrm rot="-5400000">
              <a:off x="5193" y="3953"/>
              <a:ext cx="249" cy="340"/>
            </a:xfrm>
            <a:prstGeom prst="ellipse">
              <a:avLst/>
            </a:prstGeom>
            <a:gradFill rotWithShape="1">
              <a:gsLst>
                <a:gs pos="0">
                  <a:srgbClr val="660033">
                    <a:alpha val="62000"/>
                  </a:srgbClr>
                </a:gs>
                <a:gs pos="50000">
                  <a:srgbClr val="33CCCC">
                    <a:alpha val="81000"/>
                  </a:srgbClr>
                </a:gs>
                <a:gs pos="100000">
                  <a:srgbClr val="660033">
                    <a:alpha val="62000"/>
                  </a:srgb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>
                <a:solidFill>
                  <a:srgbClr val="FFFF99"/>
                </a:solidFill>
              </a:endParaRPr>
            </a:p>
          </p:txBody>
        </p:sp>
        <p:sp>
          <p:nvSpPr>
            <p:cNvPr id="11" name="AutoShape 50"/>
            <p:cNvSpPr>
              <a:spLocks noChangeArrowheads="1"/>
            </p:cNvSpPr>
            <p:nvPr userDrawn="1"/>
          </p:nvSpPr>
          <p:spPr bwMode="auto">
            <a:xfrm rot="11282976" flipH="1">
              <a:off x="5193" y="3972"/>
              <a:ext cx="227" cy="2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40 w 21600"/>
                <a:gd name="T19" fmla="*/ 3207 h 21600"/>
                <a:gd name="T20" fmla="*/ 18460 w 21600"/>
                <a:gd name="T21" fmla="*/ 18393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66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FFFF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94575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2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2583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32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78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657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379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84DC-91FC-44B4-AE65-FEE99DD1D103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29C8-03C0-4441-9E2F-9176E88AE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28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3909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784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84DC-91FC-44B4-AE65-FEE99DD1D103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29C8-03C0-4441-9E2F-9176E88AE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4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84DC-91FC-44B4-AE65-FEE99DD1D103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29C8-03C0-4441-9E2F-9176E88AE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3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84DC-91FC-44B4-AE65-FEE99DD1D103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29C8-03C0-4441-9E2F-9176E88AE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8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84DC-91FC-44B4-AE65-FEE99DD1D103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29C8-03C0-4441-9E2F-9176E88AE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4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84DC-91FC-44B4-AE65-FEE99DD1D103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29C8-03C0-4441-9E2F-9176E88AE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3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84DC-91FC-44B4-AE65-FEE99DD1D103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29C8-03C0-4441-9E2F-9176E88AE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8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84DC-91FC-44B4-AE65-FEE99DD1D103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29C8-03C0-4441-9E2F-9176E88AE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7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../&#27010;&#29575;&#35770;&#19982;&#25968;&#29702;&#32479;&#35745;&#20027;&#30028;&#38754;.PPT#-1,5,&#24187;&#28783;&#29255; 5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84DC-91FC-44B4-AE65-FEE99DD1D103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29C8-03C0-4441-9E2F-9176E88AE7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8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4" name="Oval 6">
            <a:hlinkClick r:id="rId13" action="ppaction://hlinkpres?slideindex=5&amp;slidetitle=幻灯片 5" highlightClick="1"/>
          </p:cNvPr>
          <p:cNvSpPr>
            <a:spLocks noChangeArrowheads="1"/>
          </p:cNvSpPr>
          <p:nvPr userDrawn="1"/>
        </p:nvSpPr>
        <p:spPr bwMode="auto">
          <a:xfrm>
            <a:off x="7777163" y="188913"/>
            <a:ext cx="1116012" cy="395287"/>
          </a:xfrm>
          <a:prstGeom prst="ellipse">
            <a:avLst/>
          </a:prstGeom>
          <a:gradFill rotWithShape="1">
            <a:gsLst>
              <a:gs pos="0">
                <a:schemeClr val="accent1">
                  <a:alpha val="73000"/>
                </a:schemeClr>
              </a:gs>
              <a:gs pos="50000">
                <a:srgbClr val="33CCCC">
                  <a:alpha val="89000"/>
                </a:srgbClr>
              </a:gs>
              <a:gs pos="100000">
                <a:schemeClr val="accent1">
                  <a:alpha val="73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legacyOblique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>
                <a:solidFill>
                  <a:srgbClr val="FFFF99"/>
                </a:solidFill>
              </a:rPr>
              <a:t>概率论 </a:t>
            </a:r>
            <a:endParaRPr kumimoji="1" lang="zh-CN" altLang="en-US" sz="2400">
              <a:solidFill>
                <a:srgbClr val="FFFF99"/>
              </a:solidFill>
            </a:endParaRPr>
          </a:p>
        </p:txBody>
      </p:sp>
      <p:grpSp>
        <p:nvGrpSpPr>
          <p:cNvPr id="1027" name="Group 7"/>
          <p:cNvGrpSpPr>
            <a:grpSpLocks/>
          </p:cNvGrpSpPr>
          <p:nvPr userDrawn="1"/>
        </p:nvGrpSpPr>
        <p:grpSpPr bwMode="auto">
          <a:xfrm>
            <a:off x="7056438" y="6346825"/>
            <a:ext cx="539750" cy="395288"/>
            <a:chOff x="4740" y="3453"/>
            <a:chExt cx="340" cy="249"/>
          </a:xfrm>
        </p:grpSpPr>
        <p:sp>
          <p:nvSpPr>
            <p:cNvPr id="124936" name="Oval 8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-5400000">
              <a:off x="4786" y="3407"/>
              <a:ext cx="249" cy="34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50000">
                  <a:srgbClr val="33CCCC">
                    <a:alpha val="81000"/>
                  </a:srgbClr>
                </a:gs>
                <a:gs pos="100000">
                  <a:schemeClr val="accent1">
                    <a:alpha val="62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ObliqueRigh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>
                <a:solidFill>
                  <a:srgbClr val="FFFF99"/>
                </a:solidFill>
              </a:endParaRPr>
            </a:p>
          </p:txBody>
        </p:sp>
        <p:sp>
          <p:nvSpPr>
            <p:cNvPr id="124937" name="AutoShape 9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4808" y="3498"/>
              <a:ext cx="227" cy="181"/>
            </a:xfrm>
            <a:prstGeom prst="leftArrow">
              <a:avLst>
                <a:gd name="adj1" fmla="val 36269"/>
                <a:gd name="adj2" fmla="val 57394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>
                <a:solidFill>
                  <a:srgbClr val="FFFF99"/>
                </a:solidFill>
              </a:endParaRPr>
            </a:p>
          </p:txBody>
        </p:sp>
      </p:grpSp>
      <p:grpSp>
        <p:nvGrpSpPr>
          <p:cNvPr id="1028" name="Group 10"/>
          <p:cNvGrpSpPr>
            <a:grpSpLocks/>
          </p:cNvGrpSpPr>
          <p:nvPr userDrawn="1"/>
        </p:nvGrpSpPr>
        <p:grpSpPr bwMode="auto">
          <a:xfrm>
            <a:off x="7777163" y="6346825"/>
            <a:ext cx="539750" cy="395288"/>
            <a:chOff x="5239" y="3453"/>
            <a:chExt cx="340" cy="249"/>
          </a:xfrm>
        </p:grpSpPr>
        <p:sp>
          <p:nvSpPr>
            <p:cNvPr id="124939" name="Oval 11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-5400000">
              <a:off x="5285" y="3407"/>
              <a:ext cx="249" cy="34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50000">
                  <a:srgbClr val="33CCCC">
                    <a:alpha val="81000"/>
                  </a:srgbClr>
                </a:gs>
                <a:gs pos="100000">
                  <a:schemeClr val="accent1">
                    <a:alpha val="62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>
                <a:solidFill>
                  <a:srgbClr val="FFFF99"/>
                </a:solidFill>
              </a:endParaRPr>
            </a:p>
          </p:txBody>
        </p:sp>
        <p:sp>
          <p:nvSpPr>
            <p:cNvPr id="124940" name="AutoShape 12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flipH="1">
              <a:off x="5307" y="3498"/>
              <a:ext cx="227" cy="181"/>
            </a:xfrm>
            <a:prstGeom prst="leftArrow">
              <a:avLst>
                <a:gd name="adj1" fmla="val 36269"/>
                <a:gd name="adj2" fmla="val 57394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>
                <a:solidFill>
                  <a:srgbClr val="FFFF99"/>
                </a:solidFill>
              </a:endParaRPr>
            </a:p>
          </p:txBody>
        </p:sp>
      </p:grpSp>
      <p:grpSp>
        <p:nvGrpSpPr>
          <p:cNvPr id="1029" name="Group 13"/>
          <p:cNvGrpSpPr>
            <a:grpSpLocks/>
          </p:cNvGrpSpPr>
          <p:nvPr userDrawn="1"/>
        </p:nvGrpSpPr>
        <p:grpSpPr bwMode="auto">
          <a:xfrm>
            <a:off x="7056438" y="6346825"/>
            <a:ext cx="539750" cy="395288"/>
            <a:chOff x="4740" y="3453"/>
            <a:chExt cx="340" cy="249"/>
          </a:xfrm>
        </p:grpSpPr>
        <p:sp>
          <p:nvSpPr>
            <p:cNvPr id="124942" name="Oval 14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-5400000">
              <a:off x="4786" y="3407"/>
              <a:ext cx="249" cy="34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50000">
                  <a:srgbClr val="33CCCC">
                    <a:alpha val="81000"/>
                  </a:srgbClr>
                </a:gs>
                <a:gs pos="100000">
                  <a:schemeClr val="accent1">
                    <a:alpha val="62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ObliqueRigh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>
                <a:solidFill>
                  <a:srgbClr val="FFFF99"/>
                </a:solidFill>
              </a:endParaRPr>
            </a:p>
          </p:txBody>
        </p:sp>
        <p:sp>
          <p:nvSpPr>
            <p:cNvPr id="124943" name="AutoShape 15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4808" y="3498"/>
              <a:ext cx="227" cy="181"/>
            </a:xfrm>
            <a:prstGeom prst="leftArrow">
              <a:avLst>
                <a:gd name="adj1" fmla="val 36269"/>
                <a:gd name="adj2" fmla="val 57394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>
                <a:solidFill>
                  <a:srgbClr val="FFFF99"/>
                </a:solidFill>
              </a:endParaRPr>
            </a:p>
          </p:txBody>
        </p:sp>
      </p:grpSp>
      <p:grpSp>
        <p:nvGrpSpPr>
          <p:cNvPr id="1030" name="Group 16"/>
          <p:cNvGrpSpPr>
            <a:grpSpLocks/>
          </p:cNvGrpSpPr>
          <p:nvPr userDrawn="1"/>
        </p:nvGrpSpPr>
        <p:grpSpPr bwMode="auto">
          <a:xfrm>
            <a:off x="7777163" y="6346825"/>
            <a:ext cx="539750" cy="395288"/>
            <a:chOff x="5239" y="3453"/>
            <a:chExt cx="340" cy="249"/>
          </a:xfrm>
        </p:grpSpPr>
        <p:sp>
          <p:nvSpPr>
            <p:cNvPr id="124945" name="Oval 17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 rot="-5400000">
              <a:off x="5285" y="3407"/>
              <a:ext cx="249" cy="34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50000">
                  <a:srgbClr val="33CCCC">
                    <a:alpha val="81000"/>
                  </a:srgbClr>
                </a:gs>
                <a:gs pos="100000">
                  <a:schemeClr val="accent1">
                    <a:alpha val="62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>
                <a:solidFill>
                  <a:srgbClr val="FFFF99"/>
                </a:solidFill>
              </a:endParaRPr>
            </a:p>
          </p:txBody>
        </p:sp>
        <p:sp>
          <p:nvSpPr>
            <p:cNvPr id="124946" name="AutoShape 18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flipH="1">
              <a:off x="5307" y="3498"/>
              <a:ext cx="227" cy="181"/>
            </a:xfrm>
            <a:prstGeom prst="leftArrow">
              <a:avLst>
                <a:gd name="adj1" fmla="val 36269"/>
                <a:gd name="adj2" fmla="val 57394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>
                <a:solidFill>
                  <a:srgbClr val="FFFF99"/>
                </a:solidFill>
              </a:endParaRPr>
            </a:p>
          </p:txBody>
        </p:sp>
      </p:grpSp>
      <p:grpSp>
        <p:nvGrpSpPr>
          <p:cNvPr id="1031" name="Group 32"/>
          <p:cNvGrpSpPr>
            <a:grpSpLocks/>
          </p:cNvGrpSpPr>
          <p:nvPr userDrawn="1"/>
        </p:nvGrpSpPr>
        <p:grpSpPr bwMode="auto">
          <a:xfrm>
            <a:off x="8424863" y="6346825"/>
            <a:ext cx="539750" cy="395288"/>
            <a:chOff x="5307" y="3998"/>
            <a:chExt cx="340" cy="249"/>
          </a:xfrm>
        </p:grpSpPr>
        <p:sp>
          <p:nvSpPr>
            <p:cNvPr id="124956" name="Oval 28">
              <a:hlinkClick r:id="" action="ppaction://hlinkshowjump?jump=firstslide" highlightClick="1"/>
            </p:cNvPr>
            <p:cNvSpPr>
              <a:spLocks noChangeArrowheads="1"/>
            </p:cNvSpPr>
            <p:nvPr userDrawn="1"/>
          </p:nvSpPr>
          <p:spPr bwMode="auto">
            <a:xfrm rot="-5400000">
              <a:off x="5353" y="3952"/>
              <a:ext cx="249" cy="34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50000">
                  <a:srgbClr val="33CCCC">
                    <a:alpha val="81000"/>
                  </a:srgbClr>
                </a:gs>
                <a:gs pos="100000">
                  <a:schemeClr val="accent1">
                    <a:alpha val="62000"/>
                  </a:schemeClr>
                </a:gs>
              </a:gsLst>
              <a:lin ang="5400000" scaled="1"/>
            </a:gradFill>
            <a:ln>
              <a:noFill/>
            </a:ln>
            <a:effectLst/>
            <a:scene3d>
              <a:camera prst="legacyObliqueLeft"/>
              <a:lightRig rig="legacyFlat3" dir="b"/>
            </a:scene3d>
            <a:sp3d extrusionH="873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800" b="1">
                <a:solidFill>
                  <a:srgbClr val="FFFF99"/>
                </a:solidFill>
              </a:endParaRPr>
            </a:p>
          </p:txBody>
        </p:sp>
        <p:sp>
          <p:nvSpPr>
            <p:cNvPr id="1033" name="AutoShape 30">
              <a:hlinkClick r:id="" action="ppaction://hlinkshowjump?jump=firstslide"/>
            </p:cNvPr>
            <p:cNvSpPr>
              <a:spLocks noChangeArrowheads="1"/>
            </p:cNvSpPr>
            <p:nvPr userDrawn="1"/>
          </p:nvSpPr>
          <p:spPr bwMode="auto">
            <a:xfrm>
              <a:off x="5409" y="4021"/>
              <a:ext cx="136" cy="204"/>
            </a:xfrm>
            <a:prstGeom prst="upArrow">
              <a:avLst>
                <a:gd name="adj1" fmla="val 49676"/>
                <a:gd name="adj2" fmla="val 70979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8790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netedu.xauat.edu.cn/jpkc/netedu/jpkc/gdsx/homepage/5jxsd/51/513/5309/530902.htm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二重积分的计算方法</a:t>
            </a:r>
            <a:endParaRPr lang="zh-CN" altLang="en-US" dirty="0">
              <a:solidFill>
                <a:srgbClr val="C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65120" y="3776210"/>
            <a:ext cx="4735286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化二次积分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换元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法（极坐标系）</a:t>
            </a:r>
            <a:endParaRPr lang="zh-CN" altLang="en-US" sz="32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3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547687"/>
            <a:ext cx="80962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5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533400"/>
            <a:ext cx="80200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566737"/>
            <a:ext cx="79819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7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590550"/>
            <a:ext cx="77914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4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576262"/>
            <a:ext cx="79533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4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67794"/>
              </p:ext>
            </p:extLst>
          </p:nvPr>
        </p:nvGraphicFramePr>
        <p:xfrm>
          <a:off x="1290774" y="3650864"/>
          <a:ext cx="6320518" cy="1459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2755800" imgH="609480" progId="Equation.DSMT4">
                  <p:embed/>
                </p:oleObj>
              </mc:Choice>
              <mc:Fallback>
                <p:oleObj name="Equation" r:id="rId3" imgW="27558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774" y="3650864"/>
                        <a:ext cx="6320518" cy="1459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160338"/>
            <a:ext cx="54292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55650" y="5229225"/>
            <a:ext cx="7920038" cy="954088"/>
          </a:xfrm>
          <a:prstGeom prst="rect">
            <a:avLst/>
          </a:prstGeom>
          <a:ln w="19050">
            <a:solidFill>
              <a:srgbClr val="66FFFF"/>
            </a:solidFill>
            <a:prstDash val="dash"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二重积分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是二元函数在空间上的积分，其本质是求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曲顶柱体体积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，计算方法是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化为二次积分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331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641350"/>
            <a:ext cx="7343775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435225"/>
            <a:ext cx="22383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460625"/>
            <a:ext cx="1962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484188"/>
            <a:ext cx="4222750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矩形 1"/>
          <p:cNvSpPr>
            <a:spLocks noChangeArrowheads="1"/>
          </p:cNvSpPr>
          <p:nvPr/>
        </p:nvSpPr>
        <p:spPr bwMode="auto">
          <a:xfrm>
            <a:off x="684213" y="6308725"/>
            <a:ext cx="8712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>
                <a:solidFill>
                  <a:srgbClr val="FFFF99"/>
                </a:solidFill>
              </a:rPr>
              <a:t>二重积分的计算法</a:t>
            </a:r>
            <a:r>
              <a:rPr lang="zh-CN" altLang="en-US" sz="1200">
                <a:solidFill>
                  <a:srgbClr val="FFFF99"/>
                </a:solidFill>
                <a:hlinkClick r:id="rId6"/>
              </a:rPr>
              <a:t>http://netedu.xauat.edu.cn/jpkc/netedu/jpkc/gdsx/homepage/5jxsd/51/513/5309/530902.htm</a:t>
            </a:r>
            <a:endParaRPr lang="zh-CN" altLang="en-US" sz="160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8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二重积分换元法</a:t>
            </a:r>
            <a:endParaRPr lang="zh-CN" altLang="en-US" dirty="0">
              <a:solidFill>
                <a:srgbClr val="C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0423"/>
          <a:stretch/>
        </p:blipFill>
        <p:spPr>
          <a:xfrm>
            <a:off x="695325" y="1733005"/>
            <a:ext cx="7753350" cy="45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561975"/>
            <a:ext cx="79057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0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从平面直角坐标系到极坐标系的变换</a:t>
            </a:r>
            <a:endParaRPr lang="zh-CN" altLang="en-US" dirty="0">
              <a:solidFill>
                <a:srgbClr val="C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3339"/>
          <a:stretch/>
        </p:blipFill>
        <p:spPr>
          <a:xfrm>
            <a:off x="589644" y="1759131"/>
            <a:ext cx="7964712" cy="25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3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利用极坐标系计算二重积分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5882"/>
          <a:stretch/>
        </p:blipFill>
        <p:spPr>
          <a:xfrm>
            <a:off x="519112" y="1436914"/>
            <a:ext cx="8105775" cy="491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604837"/>
            <a:ext cx="8010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2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552450"/>
            <a:ext cx="79819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5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1">
  <a:themeElements>
    <a:clrScheme name="111 8">
      <a:dk1>
        <a:srgbClr val="969696"/>
      </a:dk1>
      <a:lt1>
        <a:srgbClr val="FFFF99"/>
      </a:lt1>
      <a:dk2>
        <a:srgbClr val="000066"/>
      </a:dk2>
      <a:lt2>
        <a:srgbClr val="FFFF99"/>
      </a:lt2>
      <a:accent1>
        <a:srgbClr val="660033"/>
      </a:accent1>
      <a:accent2>
        <a:srgbClr val="00FF00"/>
      </a:accent2>
      <a:accent3>
        <a:srgbClr val="AAAAB8"/>
      </a:accent3>
      <a:accent4>
        <a:srgbClr val="DADA82"/>
      </a:accent4>
      <a:accent5>
        <a:srgbClr val="B8AAAD"/>
      </a:accent5>
      <a:accent6>
        <a:srgbClr val="00E700"/>
      </a:accent6>
      <a:hlink>
        <a:srgbClr val="CCCCFF"/>
      </a:hlink>
      <a:folHlink>
        <a:srgbClr val="B2B2B2"/>
      </a:folHlink>
    </a:clrScheme>
    <a:fontScheme name="11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1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8">
        <a:dk1>
          <a:srgbClr val="969696"/>
        </a:dk1>
        <a:lt1>
          <a:srgbClr val="FFFF99"/>
        </a:lt1>
        <a:dk2>
          <a:srgbClr val="000066"/>
        </a:dk2>
        <a:lt2>
          <a:srgbClr val="FFFF99"/>
        </a:lt2>
        <a:accent1>
          <a:srgbClr val="660033"/>
        </a:accent1>
        <a:accent2>
          <a:srgbClr val="00FF00"/>
        </a:accent2>
        <a:accent3>
          <a:srgbClr val="AAAAB8"/>
        </a:accent3>
        <a:accent4>
          <a:srgbClr val="DADA82"/>
        </a:accent4>
        <a:accent5>
          <a:srgbClr val="B8AAAD"/>
        </a:accent5>
        <a:accent6>
          <a:srgbClr val="00E700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969696"/>
    </a:dk1>
    <a:lt1>
      <a:srgbClr val="FFFF99"/>
    </a:lt1>
    <a:dk2>
      <a:srgbClr val="000066"/>
    </a:dk2>
    <a:lt2>
      <a:srgbClr val="FFFFCC"/>
    </a:lt2>
    <a:accent1>
      <a:srgbClr val="00CC99"/>
    </a:accent1>
    <a:accent2>
      <a:srgbClr val="00FF00"/>
    </a:accent2>
    <a:accent3>
      <a:srgbClr val="AAAAB8"/>
    </a:accent3>
    <a:accent4>
      <a:srgbClr val="DADA82"/>
    </a:accent4>
    <a:accent5>
      <a:srgbClr val="AAE2CA"/>
    </a:accent5>
    <a:accent6>
      <a:srgbClr val="00E700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92</Words>
  <Application>Microsoft Office PowerPoint</Application>
  <PresentationFormat>全屏显示(4:3)</PresentationFormat>
  <Paragraphs>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华文琥珀</vt:lpstr>
      <vt:lpstr>华文楷体</vt:lpstr>
      <vt:lpstr>宋体</vt:lpstr>
      <vt:lpstr>Arial</vt:lpstr>
      <vt:lpstr>Calibri</vt:lpstr>
      <vt:lpstr>Calibri Light</vt:lpstr>
      <vt:lpstr>Times New Roman</vt:lpstr>
      <vt:lpstr>Office 主题</vt:lpstr>
      <vt:lpstr>111</vt:lpstr>
      <vt:lpstr>MathType 6.0 Equation</vt:lpstr>
      <vt:lpstr>二重积分的计算方法</vt:lpstr>
      <vt:lpstr>PowerPoint 演示文稿</vt:lpstr>
      <vt:lpstr>PowerPoint 演示文稿</vt:lpstr>
      <vt:lpstr>二重积分换元法</vt:lpstr>
      <vt:lpstr>PowerPoint 演示文稿</vt:lpstr>
      <vt:lpstr>从平面直角坐标系到极坐标系的变换</vt:lpstr>
      <vt:lpstr>利用极坐标系计算二重积分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xlzheng</dc:creator>
  <cp:lastModifiedBy>xlzheng</cp:lastModifiedBy>
  <cp:revision>5</cp:revision>
  <dcterms:created xsi:type="dcterms:W3CDTF">2018-04-12T08:27:47Z</dcterms:created>
  <dcterms:modified xsi:type="dcterms:W3CDTF">2018-04-12T09:53:06Z</dcterms:modified>
</cp:coreProperties>
</file>