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</p:sldMasterIdLst>
  <p:sldIdLst>
    <p:sldId id="288" r:id="rId5"/>
    <p:sldId id="256" r:id="rId6"/>
    <p:sldId id="290" r:id="rId7"/>
    <p:sldId id="257" r:id="rId8"/>
    <p:sldId id="258" r:id="rId9"/>
    <p:sldId id="259" r:id="rId10"/>
    <p:sldId id="260" r:id="rId11"/>
    <p:sldId id="295" r:id="rId12"/>
    <p:sldId id="291" r:id="rId13"/>
    <p:sldId id="261" r:id="rId14"/>
    <p:sldId id="262" r:id="rId15"/>
    <p:sldId id="296" r:id="rId16"/>
    <p:sldId id="297" r:id="rId17"/>
    <p:sldId id="263" r:id="rId18"/>
    <p:sldId id="298" r:id="rId19"/>
    <p:sldId id="264" r:id="rId20"/>
    <p:sldId id="299" r:id="rId21"/>
    <p:sldId id="292" r:id="rId22"/>
    <p:sldId id="265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08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289" r:id="rId42"/>
    <p:sldId id="268" r:id="rId43"/>
    <p:sldId id="269" r:id="rId44"/>
    <p:sldId id="293" r:id="rId45"/>
    <p:sldId id="270" r:id="rId46"/>
    <p:sldId id="271" r:id="rId47"/>
    <p:sldId id="272" r:id="rId48"/>
    <p:sldId id="273" r:id="rId49"/>
    <p:sldId id="319" r:id="rId50"/>
    <p:sldId id="320" r:id="rId51"/>
    <p:sldId id="321" r:id="rId52"/>
    <p:sldId id="294" r:id="rId53"/>
    <p:sldId id="277" r:id="rId54"/>
    <p:sldId id="322" r:id="rId55"/>
    <p:sldId id="323" r:id="rId56"/>
    <p:sldId id="276" r:id="rId57"/>
    <p:sldId id="279" r:id="rId58"/>
    <p:sldId id="281" r:id="rId59"/>
    <p:sldId id="282" r:id="rId60"/>
    <p:sldId id="283" r:id="rId61"/>
    <p:sldId id="612" r:id="rId62"/>
    <p:sldId id="613" r:id="rId63"/>
    <p:sldId id="614" r:id="rId64"/>
    <p:sldId id="615" r:id="rId65"/>
    <p:sldId id="616" r:id="rId66"/>
    <p:sldId id="617" r:id="rId67"/>
    <p:sldId id="618" r:id="rId68"/>
    <p:sldId id="619" r:id="rId69"/>
    <p:sldId id="343" r:id="rId70"/>
    <p:sldId id="344" r:id="rId71"/>
    <p:sldId id="345" r:id="rId72"/>
    <p:sldId id="623" r:id="rId73"/>
    <p:sldId id="624" r:id="rId74"/>
    <p:sldId id="625" r:id="rId7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15" autoAdjust="0"/>
    <p:restoredTop sz="90929"/>
  </p:normalViewPr>
  <p:slideViewPr>
    <p:cSldViewPr>
      <p:cViewPr varScale="1">
        <p:scale>
          <a:sx n="80" d="100"/>
          <a:sy n="80" d="100"/>
        </p:scale>
        <p:origin x="1886" y="67"/>
      </p:cViewPr>
      <p:guideLst>
        <p:guide orient="horz" pos="3696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image" Target="../media/image16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12" Type="http://schemas.openxmlformats.org/officeDocument/2006/relationships/image" Target="../media/image15.e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8.emf"/><Relationship Id="rId10" Type="http://schemas.openxmlformats.org/officeDocument/2006/relationships/image" Target="../media/image13.emf"/><Relationship Id="rId4" Type="http://schemas.openxmlformats.org/officeDocument/2006/relationships/image" Target="../media/image7.wmf"/><Relationship Id="rId9" Type="http://schemas.openxmlformats.org/officeDocument/2006/relationships/image" Target="../media/image12.emf"/><Relationship Id="rId14" Type="http://schemas.openxmlformats.org/officeDocument/2006/relationships/image" Target="../media/image1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emf"/><Relationship Id="rId3" Type="http://schemas.openxmlformats.org/officeDocument/2006/relationships/image" Target="../media/image20.emf"/><Relationship Id="rId7" Type="http://schemas.openxmlformats.org/officeDocument/2006/relationships/image" Target="../media/image24.emf"/><Relationship Id="rId12" Type="http://schemas.openxmlformats.org/officeDocument/2006/relationships/image" Target="../media/image29.e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emf"/><Relationship Id="rId11" Type="http://schemas.openxmlformats.org/officeDocument/2006/relationships/image" Target="../media/image28.emf"/><Relationship Id="rId5" Type="http://schemas.openxmlformats.org/officeDocument/2006/relationships/image" Target="../media/image22.emf"/><Relationship Id="rId10" Type="http://schemas.openxmlformats.org/officeDocument/2006/relationships/image" Target="../media/image27.emf"/><Relationship Id="rId4" Type="http://schemas.openxmlformats.org/officeDocument/2006/relationships/image" Target="../media/image21.emf"/><Relationship Id="rId9" Type="http://schemas.openxmlformats.org/officeDocument/2006/relationships/image" Target="../media/image2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49.wmf"/><Relationship Id="rId4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45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4" Type="http://schemas.openxmlformats.org/officeDocument/2006/relationships/image" Target="../media/image10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wmf"/><Relationship Id="rId1" Type="http://schemas.openxmlformats.org/officeDocument/2006/relationships/image" Target="../media/image102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wmf"/><Relationship Id="rId1" Type="http://schemas.openxmlformats.org/officeDocument/2006/relationships/image" Target="../media/image12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1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emf"/><Relationship Id="rId5" Type="http://schemas.openxmlformats.org/officeDocument/2006/relationships/image" Target="../media/image158.emf"/><Relationship Id="rId4" Type="http://schemas.openxmlformats.org/officeDocument/2006/relationships/image" Target="../media/image15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e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4" Type="http://schemas.openxmlformats.org/officeDocument/2006/relationships/image" Target="../media/image4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947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947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0AEAB8-DB3E-4932-BD6A-A7778DBAD46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3AC2D-1CE4-4CAB-B7D8-4C7A4F1509C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FE024-9B52-477E-A13B-6E8AC6B6954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9D9F-0033-4386-B317-87A4ECD6A1C4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7EEC3-A2A8-461D-84A0-D0E3371A14D6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6958-39B5-46FD-85DC-4A77C5A933C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B3853-970F-4809-B6BC-D0F300BB0E3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3A12E-7B91-4BA6-960C-9FA20C1BF735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35032-9AE9-41BD-A9E4-447CDE0D82E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AE9D5-4654-4D67-A317-23DF4A1D7183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D85038-EC6D-4732-BA98-94F7044D9C1D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楷体_GB2312"/>
                </a:endParaRPr>
              </a:p>
            </p:txBody>
          </p:sp>
        </p:grpSp>
      </p:grpSp>
      <p:sp>
        <p:nvSpPr>
          <p:cNvPr id="18" name="Rectangle 21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" name="Rectangle 23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38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1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3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B3BB49-FF3A-4497-A266-B0F43150F8A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D6A7F-CB57-4474-81E8-CEC0D44966E7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7054B-6B57-442A-9FD7-623F8CB810C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28775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8F1B-D46E-4F23-AC05-A712A4C5BE7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47E31-03FE-4B65-AE6D-1945B85AABB0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11417-74F9-4F6F-A05C-BC97444BDC6B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BD13C1-58AC-4CFA-BFBC-5B2EC5B624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E8B569-2A03-43F4-98D7-B7E73BCAC4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90E10-E607-442B-8CFE-F40B2F5DA09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4444E-114C-44CE-9725-BCD2C269251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2713"/>
            <a:ext cx="2057400" cy="5402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713"/>
            <a:ext cx="6019800" cy="5402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89F7-7067-478A-8F83-716EDB74AED1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>
    <p:wip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  <a:t>‹#›</a:t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8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4008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9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0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/>
            </a:lvl1pPr>
          </a:lstStyle>
          <a:p>
            <a:pPr>
              <a:defRPr/>
            </a:pPr>
            <a:fld id="{CF0FBE3E-07F9-489C-BF44-FD717F724175}" type="slidenum">
              <a:rPr kumimoji="0" lang="en-US" altLang="zh-CN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‹#›</a:t>
            </a:fld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14341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4342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4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49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0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8451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7C8B3E-008F-46E0-BFDB-07E02B83D5B9}" type="slidenum">
              <a:rPr kumimoji="0" lang="en-US" altLang="zh-CN">
                <a:solidFill>
                  <a:srgbClr val="000000"/>
                </a:solidFill>
              </a:rPr>
              <a:t>‹#›</a:t>
            </a:fld>
            <a:endParaRPr kumimoji="0" lang="en-US" altLang="zh-CN">
              <a:solidFill>
                <a:srgbClr val="000000"/>
              </a:solidFill>
            </a:endParaRPr>
          </a:p>
        </p:txBody>
      </p:sp>
      <p:grpSp>
        <p:nvGrpSpPr>
          <p:cNvPr id="614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Times New Roman" panose="02020603050405020304"/>
                <a:ea typeface="楷体_GB2312"/>
              </a:endParaRPr>
            </a:p>
          </p:txBody>
        </p:sp>
      </p:grpSp>
      <p:sp>
        <p:nvSpPr>
          <p:cNvPr id="614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2713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28775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</a:endParaRPr>
          </a:p>
        </p:txBody>
      </p:sp>
      <p:sp>
        <p:nvSpPr>
          <p:cNvPr id="5137" name="Rectangle 17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8" name="Rectangle 18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139" name="Rectangle 19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矩形 21510">
            <a:hlinkClick r:id="" action="ppaction://hlinkshowjump?jump=previousslide"/>
          </p:cNvPr>
          <p:cNvSpPr/>
          <p:nvPr userDrawn="1"/>
        </p:nvSpPr>
        <p:spPr>
          <a:xfrm>
            <a:off x="6388100" y="62865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2" name="矩形 21511">
            <a:hlinkClick r:id="" action="ppaction://hlinkshowjump?jump=nextslide"/>
          </p:cNvPr>
          <p:cNvSpPr/>
          <p:nvPr userDrawn="1"/>
        </p:nvSpPr>
        <p:spPr>
          <a:xfrm>
            <a:off x="72898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513" name="矩形 21512">
            <a:hlinkClick r:id="" action="ppaction://hlinkshowjump?jump=firstslide"/>
          </p:cNvPr>
          <p:cNvSpPr/>
          <p:nvPr userDrawn="1"/>
        </p:nvSpPr>
        <p:spPr>
          <a:xfrm>
            <a:off x="8204200" y="6299200"/>
            <a:ext cx="673100" cy="38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1517" name="图片 21516" descr="xmulogo-offical_blue"/>
          <p:cNvPicPr>
            <a:picLocks noChangeAspect="1"/>
          </p:cNvPicPr>
          <p:nvPr userDrawn="1"/>
        </p:nvPicPr>
        <p:blipFill>
          <a:blip r:embed="rId13">
            <a:lum bright="70001" contrast="-70000"/>
          </a:blip>
          <a:stretch>
            <a:fillRect/>
          </a:stretch>
        </p:blipFill>
        <p:spPr>
          <a:xfrm>
            <a:off x="7524750" y="115888"/>
            <a:ext cx="1479550" cy="1479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wipe/>
  </p:transition>
  <p:hf sldNum="0" hdr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1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/&#32447;&#24615;&#20195;&#25968;&#30005;&#23376;&#25945;&#26696;/&#20027;&#30028;&#38754;.ppt#7. PowerPoint &#28436;&#31034;&#25991;&#31295;" TargetMode="External"/><Relationship Id="rId3" Type="http://schemas.openxmlformats.org/officeDocument/2006/relationships/image" Target="../media/image3.GIF"/><Relationship Id="rId7" Type="http://schemas.openxmlformats.org/officeDocument/2006/relationships/slide" Target="slide5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slide" Target="slide38.xml"/><Relationship Id="rId5" Type="http://schemas.openxmlformats.org/officeDocument/2006/relationships/slide" Target="slide15.xml"/><Relationship Id="rId4" Type="http://schemas.openxmlformats.org/officeDocument/2006/relationships/slide" Target="slide2.xml"/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9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9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7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1.emf"/><Relationship Id="rId26" Type="http://schemas.openxmlformats.org/officeDocument/2006/relationships/image" Target="../media/image15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8.emf"/><Relationship Id="rId17" Type="http://schemas.openxmlformats.org/officeDocument/2006/relationships/oleObject" Target="../embeddings/oleObject8.bin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0.emf"/><Relationship Id="rId20" Type="http://schemas.openxmlformats.org/officeDocument/2006/relationships/image" Target="../media/image12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4.emf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23" Type="http://schemas.openxmlformats.org/officeDocument/2006/relationships/oleObject" Target="../embeddings/oleObject11.bin"/><Relationship Id="rId28" Type="http://schemas.openxmlformats.org/officeDocument/2006/relationships/image" Target="../media/image16.emf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9.emf"/><Relationship Id="rId22" Type="http://schemas.openxmlformats.org/officeDocument/2006/relationships/image" Target="../media/image13.emf"/><Relationship Id="rId27" Type="http://schemas.openxmlformats.org/officeDocument/2006/relationships/oleObject" Target="../embeddings/oleObject13.bin"/><Relationship Id="rId30" Type="http://schemas.openxmlformats.org/officeDocument/2006/relationships/image" Target="../media/image17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1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7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9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8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45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84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emf"/><Relationship Id="rId26" Type="http://schemas.openxmlformats.org/officeDocument/2006/relationships/image" Target="../media/image29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28.e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28" Type="http://schemas.openxmlformats.org/officeDocument/2006/relationships/image" Target="../media/image30.emf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Relationship Id="rId27" Type="http://schemas.openxmlformats.org/officeDocument/2006/relationships/oleObject" Target="../embeddings/oleObject27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3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3.bin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5" Type="http://schemas.openxmlformats.org/officeDocument/2006/relationships/oleObject" Target="../embeddings/oleObject94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1.bin"/><Relationship Id="rId14" Type="http://schemas.openxmlformats.org/officeDocument/2006/relationships/image" Target="../media/image91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96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oleObject" Target="../embeddings/oleObject10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97.wmf"/><Relationship Id="rId10" Type="http://schemas.openxmlformats.org/officeDocument/2006/relationships/image" Target="../media/image88.wmf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8.bin"/><Relationship Id="rId14" Type="http://schemas.openxmlformats.org/officeDocument/2006/relationships/oleObject" Target="../embeddings/oleObject10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e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9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07.bin"/><Relationship Id="rId4" Type="http://schemas.openxmlformats.org/officeDocument/2006/relationships/image" Target="../media/image102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104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13" Type="http://schemas.openxmlformats.org/officeDocument/2006/relationships/oleObject" Target="../embeddings/oleObject114.bin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8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2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0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7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123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123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4" Type="http://schemas.openxmlformats.org/officeDocument/2006/relationships/image" Target="../media/image12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5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2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7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1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30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33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5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1.vml"/><Relationship Id="rId4" Type="http://schemas.openxmlformats.org/officeDocument/2006/relationships/image" Target="../media/image138.wmf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9.wmf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6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43.vml"/><Relationship Id="rId4" Type="http://schemas.openxmlformats.org/officeDocument/2006/relationships/image" Target="../media/image141.wmf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2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47.bin"/><Relationship Id="rId21" Type="http://schemas.openxmlformats.org/officeDocument/2006/relationships/oleObject" Target="../embeddings/oleObject156.bin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4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5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3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8.bin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61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7.bin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159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55.wmf"/><Relationship Id="rId11" Type="http://schemas.openxmlformats.org/officeDocument/2006/relationships/image" Target="../media/image157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9.bin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154.wmf"/><Relationship Id="rId9" Type="http://schemas.openxmlformats.org/officeDocument/2006/relationships/image" Target="../media/image156.wmf"/><Relationship Id="rId14" Type="http://schemas.openxmlformats.org/officeDocument/2006/relationships/image" Target="../media/image158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3.w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5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4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40.xml"/><Relationship Id="rId4" Type="http://schemas.openxmlformats.org/officeDocument/2006/relationships/image" Target="../media/image16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45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90" name="Picture 3098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003550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1" name="Picture 3099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2" name="Picture 3100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8157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93" name="Picture 3101" descr="C:\My Documents\ARR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81488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4" name="Rectangle 310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2895600"/>
            <a:ext cx="4648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5" name="Rectangle 310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3581400"/>
            <a:ext cx="441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6" name="Rectangle 310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690688" y="4224338"/>
            <a:ext cx="434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7" name="Rectangle 310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676400" y="4872038"/>
            <a:ext cx="3733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8" name="Rectangle 3106">
            <a:hlinkClick r:id="rId8"/>
          </p:cNvPr>
          <p:cNvSpPr>
            <a:spLocks noChangeArrowheads="1"/>
          </p:cNvSpPr>
          <p:nvPr/>
        </p:nvSpPr>
        <p:spPr bwMode="auto">
          <a:xfrm>
            <a:off x="7648575" y="6386513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900" name="Rectangle 3108">
            <a:hlinkClick r:id="rId9"/>
          </p:cNvPr>
          <p:cNvSpPr>
            <a:spLocks noChangeArrowheads="1"/>
          </p:cNvSpPr>
          <p:nvPr/>
        </p:nvSpPr>
        <p:spPr bwMode="auto">
          <a:xfrm>
            <a:off x="6724650" y="63627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990600" y="914400"/>
          <a:ext cx="7634288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7" name="Equation" r:id="rId3" imgW="7632700" imgH="2197100" progId="Equation.3">
                  <p:embed/>
                </p:oleObj>
              </mc:Choice>
              <mc:Fallback>
                <p:oleObj name="Equation" r:id="rId3" imgW="7632700" imgH="2197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14400"/>
                        <a:ext cx="7634288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2254250" y="3048000"/>
          <a:ext cx="4635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Equation" r:id="rId5" imgW="4635500" imgH="469900" progId="Equation.3">
                  <p:embed/>
                </p:oleObj>
              </mc:Choice>
              <mc:Fallback>
                <p:oleObj name="Equation" r:id="rId5" imgW="46355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3048000"/>
                        <a:ext cx="4635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2828925" y="3695700"/>
          <a:ext cx="35052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7" imgW="3505200" imgH="2095500" progId="Equation.3">
                  <p:embed/>
                </p:oleObj>
              </mc:Choice>
              <mc:Fallback>
                <p:oleObj name="Equation" r:id="rId7" imgW="3505200" imgH="209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3695700"/>
                        <a:ext cx="35052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42975" y="2679700"/>
          <a:ext cx="2263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2" name="Equation" r:id="rId3" imgW="2311400" imgH="431800" progId="Equation.3">
                  <p:embed/>
                </p:oleObj>
              </mc:Choice>
              <mc:Fallback>
                <p:oleObj name="Equation" r:id="rId3" imgW="23114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679700"/>
                        <a:ext cx="22637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927100" y="130968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从而</a:t>
            </a:r>
          </a:p>
        </p:txBody>
      </p:sp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201988" y="1905000"/>
          <a:ext cx="53721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3" name="Equation" r:id="rId5" imgW="5486400" imgH="2057400" progId="Equation.3">
                  <p:embed/>
                </p:oleObj>
              </mc:Choice>
              <mc:Fallback>
                <p:oleObj name="Equation" r:id="rId5" imgW="5486400" imgH="205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1905000"/>
                        <a:ext cx="53721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863600" y="4622800"/>
          <a:ext cx="7442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4" name="Equation" r:id="rId7" imgW="7442200" imgH="482600" progId="Equation.3">
                  <p:embed/>
                </p:oleObj>
              </mc:Choice>
              <mc:Fallback>
                <p:oleObj name="Equation" r:id="rId7" imgW="74422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622800"/>
                        <a:ext cx="7442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设有向量组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l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， 若向量组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能由向量组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线性表示，即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2671763" y="1708150"/>
          <a:ext cx="3757612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2" name="Equation" r:id="rId3" imgW="1879600" imgH="927100" progId="Equation.DSMT4">
                  <p:embed/>
                </p:oleObj>
              </mc:Choice>
              <mc:Fallback>
                <p:oleObj name="Equation" r:id="rId3" imgW="1879600" imgH="927100" progId="Equation.DSMT4">
                  <p:embed/>
                  <p:pic>
                    <p:nvPicPr>
                      <p:cNvPr id="0" name="图片 737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708150"/>
                        <a:ext cx="3757612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0" name="Object 4"/>
          <p:cNvGraphicFramePr>
            <a:graphicFrameLocks noChangeAspect="1"/>
          </p:cNvGraphicFramePr>
          <p:nvPr/>
        </p:nvGraphicFramePr>
        <p:xfrm>
          <a:off x="1123950" y="3922713"/>
          <a:ext cx="68548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3" name="Equation" r:id="rId5" imgW="3429000" imgH="939800" progId="Equation.DSMT4">
                  <p:embed/>
                </p:oleObj>
              </mc:Choice>
              <mc:Fallback>
                <p:oleObj name="Equation" r:id="rId5" imgW="3429000" imgH="939800" progId="Equation.DSMT4">
                  <p:embed/>
                  <p:pic>
                    <p:nvPicPr>
                      <p:cNvPr id="0" name="图片 737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922713"/>
                        <a:ext cx="6854825" cy="188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02" name="Rectangle 6"/>
          <p:cNvSpPr>
            <a:spLocks noChangeArrowheads="1"/>
          </p:cNvSpPr>
          <p:nvPr/>
        </p:nvSpPr>
        <p:spPr bwMode="auto">
          <a:xfrm>
            <a:off x="2627313" y="1700213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3" name="Rectangle 7"/>
          <p:cNvSpPr>
            <a:spLocks noChangeArrowheads="1"/>
          </p:cNvSpPr>
          <p:nvPr/>
        </p:nvSpPr>
        <p:spPr bwMode="auto">
          <a:xfrm>
            <a:off x="2627313" y="2179638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2627313" y="2660650"/>
            <a:ext cx="3744912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5" name="Rectangle 9"/>
          <p:cNvSpPr>
            <a:spLocks noChangeArrowheads="1"/>
          </p:cNvSpPr>
          <p:nvPr/>
        </p:nvSpPr>
        <p:spPr bwMode="auto">
          <a:xfrm>
            <a:off x="2627313" y="3141663"/>
            <a:ext cx="3744912" cy="4333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1908175" y="4652963"/>
            <a:ext cx="7334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1533525" y="4652963"/>
            <a:ext cx="503238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5651500" y="3933825"/>
            <a:ext cx="576263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6270625" y="3933825"/>
            <a:ext cx="1152525" cy="1871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7596188" y="5589588"/>
            <a:ext cx="360362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57701" name="AutoShape 5"/>
          <p:cNvSpPr>
            <a:spLocks noChangeArrowheads="1"/>
          </p:cNvSpPr>
          <p:nvPr/>
        </p:nvSpPr>
        <p:spPr bwMode="auto">
          <a:xfrm>
            <a:off x="6516688" y="2482850"/>
            <a:ext cx="2447925" cy="1296988"/>
          </a:xfrm>
          <a:prstGeom prst="cloudCallout">
            <a:avLst>
              <a:gd name="adj1" fmla="val -51167"/>
              <a:gd name="adj2" fmla="val 6884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anchor="ctr" anchorCtr="1"/>
          <a:lstStyle/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</a:rPr>
              <a:t>线性表示的</a:t>
            </a: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</a:rPr>
              <a:t>系数矩阵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500"/>
                                        <p:tgtEl>
                                          <p:spTgt spid="157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2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500"/>
                                        <p:tgtEl>
                                          <p:spTgt spid="157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57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8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animBg="1"/>
      <p:bldP spid="157703" grpId="0" animBg="1"/>
      <p:bldP spid="157704" grpId="0" animBg="1"/>
      <p:bldP spid="157705" grpId="0" animBg="1"/>
      <p:bldP spid="157706" grpId="0" animBg="1"/>
      <p:bldP spid="157707" grpId="0" animBg="1"/>
      <p:bldP spid="157708" grpId="0" animBg="1"/>
      <p:bldP spid="157709" grpId="0" animBg="1"/>
      <p:bldP spid="157710" grpId="0" animBg="1"/>
      <p:bldP spid="1577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494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设有向量组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l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， 若向量组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能由向量组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</a:rPr>
              <a:t>线性表示，即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；</a:t>
            </a:r>
            <a:endParaRPr lang="zh-CN" altLang="en-US" b="1" i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baseline="-25000">
                <a:solidFill>
                  <a:srgbClr val="FF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；</a:t>
            </a:r>
            <a:endParaRPr lang="zh-CN" altLang="en-US" b="1" i="1" baseline="-25000">
              <a:solidFill>
                <a:srgbClr val="000000"/>
              </a:solidFill>
              <a:latin typeface="Times New Roman" panose="02020603050405020304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……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n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对于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，存在一组实数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</a:rPr>
              <a:t>，使得</a:t>
            </a:r>
          </a:p>
          <a:p>
            <a:pPr marL="342900" indent="-342900" algn="ctr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b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/>
              </a:rPr>
              <a:t> =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</a:rPr>
              <a:t>l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55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155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155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5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55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55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55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14400" y="1095375"/>
          <a:ext cx="76581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9" name="Equation" r:id="rId3" imgW="7734300" imgH="1485900" progId="Equation.3">
                  <p:embed/>
                </p:oleObj>
              </mc:Choice>
              <mc:Fallback>
                <p:oleObj name="Equation" r:id="rId3" imgW="7734300" imgH="148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95375"/>
                        <a:ext cx="76581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944563" y="3178175"/>
          <a:ext cx="7494587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0" name="Equation" r:id="rId5" imgW="7569200" imgH="2057400" progId="Equation.3">
                  <p:embed/>
                </p:oleObj>
              </mc:Choice>
              <mc:Fallback>
                <p:oleObj name="Equation" r:id="rId5" imgW="7569200" imgH="2057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3178175"/>
                        <a:ext cx="7494587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</a:p>
        </p:txBody>
      </p:sp>
      <p:sp>
        <p:nvSpPr>
          <p:cNvPr id="158724" name="Line 4"/>
          <p:cNvSpPr>
            <a:spLocks noChangeShapeType="1"/>
          </p:cNvSpPr>
          <p:nvPr/>
        </p:nvSpPr>
        <p:spPr bwMode="auto">
          <a:xfrm>
            <a:off x="11160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>
            <a:off x="17637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6" name="Line 6"/>
          <p:cNvSpPr>
            <a:spLocks noChangeShapeType="1"/>
          </p:cNvSpPr>
          <p:nvPr/>
        </p:nvSpPr>
        <p:spPr bwMode="auto">
          <a:xfrm>
            <a:off x="2411413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7" name="Line 7"/>
          <p:cNvSpPr>
            <a:spLocks noChangeShapeType="1"/>
          </p:cNvSpPr>
          <p:nvPr/>
        </p:nvSpPr>
        <p:spPr bwMode="auto">
          <a:xfrm>
            <a:off x="41116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8" name="Line 8"/>
          <p:cNvSpPr>
            <a:spLocks noChangeShapeType="1"/>
          </p:cNvSpPr>
          <p:nvPr/>
        </p:nvSpPr>
        <p:spPr bwMode="auto">
          <a:xfrm>
            <a:off x="47593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>
            <a:off x="5407025" y="1193800"/>
            <a:ext cx="0" cy="17272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8730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</a:t>
            </a:r>
          </a:p>
        </p:txBody>
      </p:sp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1416050" y="3201988"/>
          <a:ext cx="62706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6" name="Equation" r:id="rId3" imgW="3136900" imgH="939800" progId="Equation.DSMT4">
                  <p:embed/>
                </p:oleObj>
              </mc:Choice>
              <mc:Fallback>
                <p:oleObj name="Equation" r:id="rId3" imgW="3136900" imgH="939800" progId="Equation.DSMT4">
                  <p:embed/>
                  <p:pic>
                    <p:nvPicPr>
                      <p:cNvPr id="0" name="图片 747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3201988"/>
                        <a:ext cx="62706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32" name="Rectangle 12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为这一线性表示的系数矩阵．</a:t>
            </a:r>
          </a:p>
        </p:txBody>
      </p:sp>
      <p:graphicFrame>
        <p:nvGraphicFramePr>
          <p:cNvPr id="7171" name="Object 14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7" name="Equation" r:id="rId5" imgW="4140200" imgH="939800" progId="Equation.DSMT4">
                  <p:embed/>
                </p:oleObj>
              </mc:Choice>
              <mc:Fallback>
                <p:oleObj name="Equation" r:id="rId5" imgW="4140200" imgH="939800" progId="Equation.DSMT4">
                  <p:embed/>
                  <p:pic>
                    <p:nvPicPr>
                      <p:cNvPr id="0" name="图片 747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 animBg="1"/>
      <p:bldP spid="158727" grpId="0" animBg="1"/>
      <p:bldP spid="158728" grpId="0" animBg="1"/>
      <p:bldP spid="158729" grpId="0" animBg="1"/>
      <p:bldP spid="158730" grpId="0"/>
      <p:bldP spid="1587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822450" y="2819400"/>
          <a:ext cx="54991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Equation" r:id="rId3" imgW="5499100" imgH="2133600" progId="Equation.3">
                  <p:embed/>
                </p:oleObj>
              </mc:Choice>
              <mc:Fallback>
                <p:oleObj name="Equation" r:id="rId3" imgW="5499100" imgH="213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2819400"/>
                        <a:ext cx="54991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965200" y="1295400"/>
          <a:ext cx="76454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Equation" r:id="rId5" imgW="7721600" imgH="927100" progId="Equation.3">
                  <p:embed/>
                </p:oleObj>
              </mc:Choice>
              <mc:Fallback>
                <p:oleObj name="Equation" r:id="rId5" imgW="77216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295400"/>
                        <a:ext cx="76454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ChangeArrowheads="1"/>
          </p:cNvSpPr>
          <p:nvPr/>
        </p:nvSpPr>
        <p:spPr bwMode="auto">
          <a:xfrm>
            <a:off x="436563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，即</a:t>
            </a: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412750" y="1116013"/>
          <a:ext cx="82772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0" name="Equation" r:id="rId3" imgW="4140200" imgH="939800" progId="Equation.DSMT4">
                  <p:embed/>
                </p:oleObj>
              </mc:Choice>
              <mc:Fallback>
                <p:oleObj name="Equation" r:id="rId3" imgW="4140200" imgH="939800" progId="Equation.DSMT4">
                  <p:embed/>
                  <p:pic>
                    <p:nvPicPr>
                      <p:cNvPr id="0" name="图片 75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1116013"/>
                        <a:ext cx="82772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Rectangle 10"/>
          <p:cNvSpPr>
            <a:spLocks noChangeArrowheads="1"/>
          </p:cNvSpPr>
          <p:nvPr/>
        </p:nvSpPr>
        <p:spPr bwMode="auto">
          <a:xfrm>
            <a:off x="457200" y="3914775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则</a:t>
            </a:r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366963" y="3189288"/>
          <a:ext cx="4367212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1" name="Equation" r:id="rId5" imgW="2184400" imgH="952500" progId="Equation.DSMT4">
                  <p:embed/>
                </p:oleObj>
              </mc:Choice>
              <mc:Fallback>
                <p:oleObj name="Equation" r:id="rId5" imgW="2184400" imgH="952500" progId="Equation.DSMT4">
                  <p:embed/>
                  <p:pic>
                    <p:nvPicPr>
                      <p:cNvPr id="0" name="图片 75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3189288"/>
                        <a:ext cx="4367212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482600" y="1600200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58" name="Line 14"/>
          <p:cNvSpPr>
            <a:spLocks noChangeShapeType="1"/>
          </p:cNvSpPr>
          <p:nvPr/>
        </p:nvSpPr>
        <p:spPr bwMode="auto">
          <a:xfrm>
            <a:off x="482600" y="2068513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59" name="Line 15"/>
          <p:cNvSpPr>
            <a:spLocks noChangeShapeType="1"/>
          </p:cNvSpPr>
          <p:nvPr/>
        </p:nvSpPr>
        <p:spPr bwMode="auto">
          <a:xfrm>
            <a:off x="482600" y="2536825"/>
            <a:ext cx="25908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6156325" y="1600200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1" name="Line 17"/>
          <p:cNvSpPr>
            <a:spLocks noChangeShapeType="1"/>
          </p:cNvSpPr>
          <p:nvPr/>
        </p:nvSpPr>
        <p:spPr bwMode="auto">
          <a:xfrm>
            <a:off x="6156325" y="2068513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2" name="Line 18"/>
          <p:cNvSpPr>
            <a:spLocks noChangeShapeType="1"/>
          </p:cNvSpPr>
          <p:nvPr/>
        </p:nvSpPr>
        <p:spPr bwMode="auto">
          <a:xfrm>
            <a:off x="6156325" y="2536825"/>
            <a:ext cx="24479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9763" name="Rectangle 19"/>
          <p:cNvSpPr>
            <a:spLocks noChangeArrowheads="1"/>
          </p:cNvSpPr>
          <p:nvPr/>
        </p:nvSpPr>
        <p:spPr bwMode="auto">
          <a:xfrm>
            <a:off x="338138" y="5267325"/>
            <a:ext cx="843597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结论：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为这一线性表示的系数矩阵．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5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4" grpId="0"/>
      <p:bldP spid="159757" grpId="0" animBg="1"/>
      <p:bldP spid="159758" grpId="0" animBg="1"/>
      <p:bldP spid="159759" grpId="0" animBg="1"/>
      <p:bldP spid="159760" grpId="0" animBg="1"/>
      <p:bldP spid="159761" grpId="0" animBg="1"/>
      <p:bldP spid="159762" grpId="0" animBg="1"/>
      <p:bldP spid="1597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1026"/>
          <p:cNvGraphicFramePr>
            <a:graphicFrameLocks noChangeAspect="1"/>
          </p:cNvGraphicFramePr>
          <p:nvPr/>
        </p:nvGraphicFramePr>
        <p:xfrm>
          <a:off x="914400" y="1066800"/>
          <a:ext cx="76835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name="Equation" r:id="rId3" imgW="7683500" imgH="2578100" progId="Equation.3">
                  <p:embed/>
                </p:oleObj>
              </mc:Choice>
              <mc:Fallback>
                <p:oleObj name="Equation" r:id="rId3" imgW="7683500" imgH="2578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6835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1027"/>
          <p:cNvGraphicFramePr>
            <a:graphicFrameLocks noChangeAspect="1"/>
          </p:cNvGraphicFramePr>
          <p:nvPr/>
        </p:nvGraphicFramePr>
        <p:xfrm>
          <a:off x="971550" y="4146550"/>
          <a:ext cx="7581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name="Equation" r:id="rId5" imgW="10109200" imgH="1257300" progId="Equation.3">
                  <p:embed/>
                </p:oleObj>
              </mc:Choice>
              <mc:Fallback>
                <p:oleObj name="Equation" r:id="rId5" imgW="10109200" imgH="1257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146550"/>
                        <a:ext cx="7581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59564"/>
              </p:ext>
            </p:extLst>
          </p:nvPr>
        </p:nvGraphicFramePr>
        <p:xfrm>
          <a:off x="908050" y="1054844"/>
          <a:ext cx="7645400" cy="367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3" imgW="10198100" imgH="4889500" progId="Equation.3">
                  <p:embed/>
                </p:oleObj>
              </mc:Choice>
              <mc:Fallback>
                <p:oleObj name="Equation" r:id="rId3" imgW="10198100" imgH="4889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054844"/>
                        <a:ext cx="7645400" cy="367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822325" y="1530350"/>
            <a:ext cx="7883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若干个同维数的列向量（或同维数的行向量）所组成的集合叫做向量组．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581150" y="23685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例如</a:t>
            </a: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2616200" y="2425700"/>
          <a:ext cx="51435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6" name="Equation" r:id="rId3" imgW="5143500" imgH="546100" progId="Equation.3">
                  <p:embed/>
                </p:oleObj>
              </mc:Choice>
              <mc:Fallback>
                <p:oleObj name="Equation" r:id="rId3" imgW="5143500" imgH="546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2425700"/>
                        <a:ext cx="51435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4" name="Object 16"/>
          <p:cNvGraphicFramePr>
            <a:graphicFrameLocks noChangeAspect="1"/>
          </p:cNvGraphicFramePr>
          <p:nvPr/>
        </p:nvGraphicFramePr>
        <p:xfrm>
          <a:off x="1981200" y="3124200"/>
          <a:ext cx="52197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Equation" r:id="rId5" imgW="5219700" imgH="2082800" progId="Equation.3">
                  <p:embed/>
                </p:oleObj>
              </mc:Choice>
              <mc:Fallback>
                <p:oleObj name="Equation" r:id="rId5" imgW="5219700" imgH="2082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124200"/>
                        <a:ext cx="52197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02" name="Group 54"/>
          <p:cNvGrpSpPr/>
          <p:nvPr/>
        </p:nvGrpSpPr>
        <p:grpSpPr bwMode="auto">
          <a:xfrm>
            <a:off x="2762250" y="2851150"/>
            <a:ext cx="571500" cy="2387600"/>
            <a:chOff x="1740" y="1796"/>
            <a:chExt cx="360" cy="1504"/>
          </a:xfrm>
        </p:grpSpPr>
        <p:graphicFrame>
          <p:nvGraphicFramePr>
            <p:cNvPr id="2065" name="Object 17"/>
            <p:cNvGraphicFramePr>
              <a:graphicFrameLocks noChangeAspect="1"/>
            </p:cNvGraphicFramePr>
            <p:nvPr/>
          </p:nvGraphicFramePr>
          <p:xfrm>
            <a:off x="1816" y="1796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8" name="Equation" r:id="rId7" imgW="419100" imgH="495300" progId="Equation.3">
                    <p:embed/>
                  </p:oleObj>
                </mc:Choice>
                <mc:Fallback>
                  <p:oleObj name="Equation" r:id="rId7" imgW="419100" imgH="495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6" y="1796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1740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9" name="Group 71"/>
          <p:cNvGrpSpPr/>
          <p:nvPr/>
        </p:nvGrpSpPr>
        <p:grpSpPr bwMode="auto">
          <a:xfrm>
            <a:off x="1644650" y="5467350"/>
            <a:ext cx="6527800" cy="457200"/>
            <a:chOff x="1036" y="3444"/>
            <a:chExt cx="4112" cy="288"/>
          </a:xfrm>
        </p:grpSpPr>
        <p:graphicFrame>
          <p:nvGraphicFramePr>
            <p:cNvPr id="2073" name="Object 25"/>
            <p:cNvGraphicFramePr>
              <a:graphicFrameLocks noChangeAspect="1"/>
            </p:cNvGraphicFramePr>
            <p:nvPr/>
          </p:nvGraphicFramePr>
          <p:xfrm>
            <a:off x="1036" y="3476"/>
            <a:ext cx="41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49" name="Equation" r:id="rId9" imgW="6527800" imgH="406400" progId="Equation.3">
                    <p:embed/>
                  </p:oleObj>
                </mc:Choice>
                <mc:Fallback>
                  <p:oleObj name="Equation" r:id="rId9" imgW="6527800" imgH="40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3476"/>
                          <a:ext cx="41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5" name="Object 27"/>
            <p:cNvGraphicFramePr>
              <a:graphicFrameLocks noChangeAspect="1"/>
            </p:cNvGraphicFramePr>
            <p:nvPr/>
          </p:nvGraphicFramePr>
          <p:xfrm>
            <a:off x="1720" y="3444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0" name="Equation" r:id="rId11" imgW="419100" imgH="495300" progId="Equation.3">
                    <p:embed/>
                  </p:oleObj>
                </mc:Choice>
                <mc:Fallback>
                  <p:oleObj name="Equation" r:id="rId11" imgW="419100" imgH="495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0" y="3444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6" name="Object 28"/>
            <p:cNvGraphicFramePr>
              <a:graphicFrameLocks noChangeAspect="1"/>
            </p:cNvGraphicFramePr>
            <p:nvPr/>
          </p:nvGraphicFramePr>
          <p:xfrm>
            <a:off x="1992" y="3444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1" name="Equation" r:id="rId13" imgW="457200" imgH="495300" progId="Equation.3">
                    <p:embed/>
                  </p:oleObj>
                </mc:Choice>
                <mc:Fallback>
                  <p:oleObj name="Equation" r:id="rId13" imgW="457200" imgH="4953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2" y="3444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77" name="Object 29"/>
            <p:cNvGraphicFramePr>
              <a:graphicFrameLocks noChangeAspect="1"/>
            </p:cNvGraphicFramePr>
            <p:nvPr/>
          </p:nvGraphicFramePr>
          <p:xfrm>
            <a:off x="2632" y="3444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2" name="Equation" r:id="rId15" imgW="469900" imgH="495300" progId="Equation.3">
                    <p:embed/>
                  </p:oleObj>
                </mc:Choice>
                <mc:Fallback>
                  <p:oleObj name="Equation" r:id="rId15" imgW="469900" imgH="495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" y="3444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97" name="Rectangle 49"/>
          <p:cNvSpPr>
            <a:spLocks noGrp="1" noChangeArrowheads="1"/>
          </p:cNvSpPr>
          <p:nvPr>
            <p:ph type="title"/>
          </p:nvPr>
        </p:nvSpPr>
        <p:spPr>
          <a:xfrm>
            <a:off x="819150" y="609600"/>
            <a:ext cx="7772400" cy="1143000"/>
          </a:xfrm>
        </p:spPr>
        <p:txBody>
          <a:bodyPr/>
          <a:lstStyle/>
          <a:p>
            <a:r>
              <a:rPr lang="zh-CN" altLang="en-US"/>
              <a:t>一、向量、向量组与矩阵</a:t>
            </a:r>
          </a:p>
        </p:txBody>
      </p:sp>
      <p:grpSp>
        <p:nvGrpSpPr>
          <p:cNvPr id="2103" name="Group 55"/>
          <p:cNvGrpSpPr/>
          <p:nvPr/>
        </p:nvGrpSpPr>
        <p:grpSpPr bwMode="auto">
          <a:xfrm>
            <a:off x="3600450" y="2851150"/>
            <a:ext cx="571500" cy="2387600"/>
            <a:chOff x="2268" y="1796"/>
            <a:chExt cx="360" cy="1504"/>
          </a:xfrm>
        </p:grpSpPr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2336" y="1796"/>
            <a:ext cx="21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3" name="Equation" r:id="rId17" imgW="457200" imgH="495300" progId="Equation.3">
                    <p:embed/>
                  </p:oleObj>
                </mc:Choice>
                <mc:Fallback>
                  <p:oleObj name="Equation" r:id="rId17" imgW="457200" imgH="4953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796"/>
                          <a:ext cx="21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2268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04" name="Group 56"/>
          <p:cNvGrpSpPr/>
          <p:nvPr/>
        </p:nvGrpSpPr>
        <p:grpSpPr bwMode="auto">
          <a:xfrm>
            <a:off x="5010150" y="2825750"/>
            <a:ext cx="571500" cy="2413000"/>
            <a:chOff x="3156" y="1780"/>
            <a:chExt cx="360" cy="1520"/>
          </a:xfrm>
        </p:grpSpPr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3224" y="1780"/>
            <a:ext cx="21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4" name="Equation" r:id="rId19" imgW="457200" imgH="558800" progId="Equation.3">
                    <p:embed/>
                  </p:oleObj>
                </mc:Choice>
                <mc:Fallback>
                  <p:oleObj name="Equation" r:id="rId19" imgW="457200" imgH="5588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1780"/>
                          <a:ext cx="21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1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05" name="Group 57"/>
          <p:cNvGrpSpPr/>
          <p:nvPr/>
        </p:nvGrpSpPr>
        <p:grpSpPr bwMode="auto">
          <a:xfrm>
            <a:off x="6438900" y="2851150"/>
            <a:ext cx="571500" cy="2387600"/>
            <a:chOff x="4056" y="1796"/>
            <a:chExt cx="360" cy="1504"/>
          </a:xfrm>
        </p:grpSpPr>
        <p:graphicFrame>
          <p:nvGraphicFramePr>
            <p:cNvPr id="2068" name="Object 20"/>
            <p:cNvGraphicFramePr>
              <a:graphicFrameLocks noChangeAspect="1"/>
            </p:cNvGraphicFramePr>
            <p:nvPr/>
          </p:nvGraphicFramePr>
          <p:xfrm>
            <a:off x="4108" y="1796"/>
            <a:ext cx="22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" name="Equation" r:id="rId21" imgW="469900" imgH="495300" progId="Equation.3">
                    <p:embed/>
                  </p:oleObj>
                </mc:Choice>
                <mc:Fallback>
                  <p:oleObj name="Equation" r:id="rId21" imgW="469900" imgH="495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796"/>
                          <a:ext cx="224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4056" y="2064"/>
              <a:ext cx="360" cy="1236"/>
            </a:xfrm>
            <a:prstGeom prst="rect">
              <a:avLst/>
            </a:prstGeom>
            <a:noFill/>
            <a:ln w="38100">
              <a:solidFill>
                <a:srgbClr val="FF33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18" name="Group 70"/>
          <p:cNvGrpSpPr/>
          <p:nvPr/>
        </p:nvGrpSpPr>
        <p:grpSpPr bwMode="auto">
          <a:xfrm>
            <a:off x="2762250" y="2819400"/>
            <a:ext cx="4248150" cy="2413000"/>
            <a:chOff x="1836" y="1876"/>
            <a:chExt cx="2676" cy="1520"/>
          </a:xfrm>
        </p:grpSpPr>
        <p:grpSp>
          <p:nvGrpSpPr>
            <p:cNvPr id="2106" name="Group 58"/>
            <p:cNvGrpSpPr/>
            <p:nvPr/>
          </p:nvGrpSpPr>
          <p:grpSpPr bwMode="auto">
            <a:xfrm>
              <a:off x="1836" y="1892"/>
              <a:ext cx="360" cy="1504"/>
              <a:chOff x="1740" y="1796"/>
              <a:chExt cx="360" cy="1504"/>
            </a:xfrm>
          </p:grpSpPr>
          <p:graphicFrame>
            <p:nvGraphicFramePr>
              <p:cNvPr id="2107" name="Object 59"/>
              <p:cNvGraphicFramePr>
                <a:graphicFrameLocks noChangeAspect="1"/>
              </p:cNvGraphicFramePr>
              <p:nvPr/>
            </p:nvGraphicFramePr>
            <p:xfrm>
              <a:off x="1816" y="1796"/>
              <a:ext cx="200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6" name="Equation" r:id="rId23" imgW="419100" imgH="495300" progId="Equation.3">
                      <p:embed/>
                    </p:oleObj>
                  </mc:Choice>
                  <mc:Fallback>
                    <p:oleObj name="Equation" r:id="rId23" imgW="419100" imgH="495300" progId="Equation.3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6" y="1796"/>
                            <a:ext cx="200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08" name="Rectangle 60"/>
              <p:cNvSpPr>
                <a:spLocks noChangeArrowheads="1"/>
              </p:cNvSpPr>
              <p:nvPr/>
            </p:nvSpPr>
            <p:spPr bwMode="auto">
              <a:xfrm>
                <a:off x="1740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09" name="Group 61"/>
            <p:cNvGrpSpPr/>
            <p:nvPr/>
          </p:nvGrpSpPr>
          <p:grpSpPr bwMode="auto">
            <a:xfrm>
              <a:off x="2364" y="1892"/>
              <a:ext cx="360" cy="1504"/>
              <a:chOff x="2268" y="1796"/>
              <a:chExt cx="360" cy="1504"/>
            </a:xfrm>
          </p:grpSpPr>
          <p:graphicFrame>
            <p:nvGraphicFramePr>
              <p:cNvPr id="2110" name="Object 62"/>
              <p:cNvGraphicFramePr>
                <a:graphicFrameLocks noChangeAspect="1"/>
              </p:cNvGraphicFramePr>
              <p:nvPr/>
            </p:nvGraphicFramePr>
            <p:xfrm>
              <a:off x="2336" y="1796"/>
              <a:ext cx="21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7" name="Equation" r:id="rId25" imgW="457200" imgH="495300" progId="Equation.3">
                      <p:embed/>
                    </p:oleObj>
                  </mc:Choice>
                  <mc:Fallback>
                    <p:oleObj name="Equation" r:id="rId25" imgW="457200" imgH="4953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6" y="1796"/>
                            <a:ext cx="21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1" name="Rectangle 63"/>
              <p:cNvSpPr>
                <a:spLocks noChangeArrowheads="1"/>
              </p:cNvSpPr>
              <p:nvPr/>
            </p:nvSpPr>
            <p:spPr bwMode="auto">
              <a:xfrm>
                <a:off x="2268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2" name="Group 64"/>
            <p:cNvGrpSpPr/>
            <p:nvPr/>
          </p:nvGrpSpPr>
          <p:grpSpPr bwMode="auto">
            <a:xfrm>
              <a:off x="3252" y="1876"/>
              <a:ext cx="360" cy="1520"/>
              <a:chOff x="3156" y="1780"/>
              <a:chExt cx="360" cy="1520"/>
            </a:xfrm>
          </p:grpSpPr>
          <p:graphicFrame>
            <p:nvGraphicFramePr>
              <p:cNvPr id="2113" name="Object 65"/>
              <p:cNvGraphicFramePr>
                <a:graphicFrameLocks noChangeAspect="1"/>
              </p:cNvGraphicFramePr>
              <p:nvPr/>
            </p:nvGraphicFramePr>
            <p:xfrm>
              <a:off x="3224" y="1780"/>
              <a:ext cx="21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" name="Equation" r:id="rId27" imgW="457200" imgH="558800" progId="Equation.3">
                      <p:embed/>
                    </p:oleObj>
                  </mc:Choice>
                  <mc:Fallback>
                    <p:oleObj name="Equation" r:id="rId27" imgW="457200" imgH="558800" progId="Equation.3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4" y="1780"/>
                            <a:ext cx="216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4" name="Rectangle 66"/>
              <p:cNvSpPr>
                <a:spLocks noChangeArrowheads="1"/>
              </p:cNvSpPr>
              <p:nvPr/>
            </p:nvSpPr>
            <p:spPr bwMode="auto">
              <a:xfrm>
                <a:off x="31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15" name="Group 67"/>
            <p:cNvGrpSpPr/>
            <p:nvPr/>
          </p:nvGrpSpPr>
          <p:grpSpPr bwMode="auto">
            <a:xfrm>
              <a:off x="4152" y="1892"/>
              <a:ext cx="360" cy="1504"/>
              <a:chOff x="4056" y="1796"/>
              <a:chExt cx="360" cy="1504"/>
            </a:xfrm>
          </p:grpSpPr>
          <p:graphicFrame>
            <p:nvGraphicFramePr>
              <p:cNvPr id="2116" name="Object 68"/>
              <p:cNvGraphicFramePr>
                <a:graphicFrameLocks noChangeAspect="1"/>
              </p:cNvGraphicFramePr>
              <p:nvPr/>
            </p:nvGraphicFramePr>
            <p:xfrm>
              <a:off x="4108" y="1796"/>
              <a:ext cx="22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" name="Equation" r:id="rId29" imgW="469900" imgH="495300" progId="Equation.3">
                      <p:embed/>
                    </p:oleObj>
                  </mc:Choice>
                  <mc:Fallback>
                    <p:oleObj name="Equation" r:id="rId29" imgW="469900" imgH="495300" progId="Equation.3">
                      <p:embed/>
                      <p:pic>
                        <p:nvPicPr>
                          <p:cNvPr id="0" name="Object 6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08" y="1796"/>
                            <a:ext cx="22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17" name="Rectangle 69"/>
              <p:cNvSpPr>
                <a:spLocks noChangeArrowheads="1"/>
              </p:cNvSpPr>
              <p:nvPr/>
            </p:nvSpPr>
            <p:spPr bwMode="auto">
              <a:xfrm>
                <a:off x="4056" y="2064"/>
                <a:ext cx="360" cy="1236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autoUpdateAnimBg="0"/>
      <p:bldP spid="206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口诀：左行右列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57775"/>
          </a:xfrm>
          <a:noFill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0000FF"/>
                </a:solidFill>
              </a:rPr>
              <a:t>定理：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是一个 </a:t>
            </a:r>
            <a:r>
              <a:rPr lang="en-US" altLang="zh-CN" i="1" dirty="0" err="1"/>
              <a:t>m</a:t>
            </a:r>
            <a:r>
              <a:rPr lang="en-US" altLang="en-US" dirty="0" err="1"/>
              <a:t>×</a:t>
            </a:r>
            <a:r>
              <a:rPr lang="en-US" altLang="zh-CN" i="1" dirty="0" err="1"/>
              <a:t>n</a:t>
            </a:r>
            <a:r>
              <a:rPr lang="en-US" altLang="zh-CN" i="1" dirty="0"/>
              <a:t> </a:t>
            </a:r>
            <a:r>
              <a:rPr lang="zh-CN" altLang="en-US" dirty="0"/>
              <a:t>矩阵，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dirty="0"/>
              <a:t>对 </a:t>
            </a:r>
            <a:r>
              <a:rPr lang="en-US" altLang="zh-CN" i="1" dirty="0"/>
              <a:t>A </a:t>
            </a:r>
            <a:r>
              <a:rPr lang="zh-CN" altLang="en-US" dirty="0"/>
              <a:t>施行一次</a:t>
            </a:r>
            <a:r>
              <a:rPr lang="zh-CN" altLang="en-US" dirty="0">
                <a:solidFill>
                  <a:srgbClr val="FF0000"/>
                </a:solidFill>
              </a:rPr>
              <a:t>初等行变换</a:t>
            </a:r>
            <a:r>
              <a:rPr lang="zh-CN" altLang="en-US" dirty="0"/>
              <a:t>，相当于在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的左边</a:t>
            </a:r>
            <a:r>
              <a:rPr lang="zh-CN" altLang="en-US" dirty="0"/>
              <a:t>乘以相应的 </a:t>
            </a:r>
            <a:r>
              <a:rPr lang="en-US" altLang="zh-CN" i="1" dirty="0"/>
              <a:t>m </a:t>
            </a:r>
            <a:r>
              <a:rPr lang="zh-CN" altLang="en-US" dirty="0"/>
              <a:t>阶初等矩阵；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dirty="0"/>
              <a:t>对 </a:t>
            </a:r>
            <a:r>
              <a:rPr lang="en-US" altLang="zh-CN" i="1" dirty="0"/>
              <a:t>A </a:t>
            </a:r>
            <a:r>
              <a:rPr lang="zh-CN" altLang="en-US" dirty="0"/>
              <a:t>施行一次</a:t>
            </a:r>
            <a:r>
              <a:rPr lang="zh-CN" altLang="en-US" dirty="0">
                <a:solidFill>
                  <a:srgbClr val="FF0000"/>
                </a:solidFill>
              </a:rPr>
              <a:t>初等列变换</a:t>
            </a:r>
            <a:r>
              <a:rPr lang="zh-CN" altLang="en-US" dirty="0"/>
              <a:t>，相当于在</a:t>
            </a:r>
            <a:r>
              <a:rPr lang="zh-CN" altLang="en-US" dirty="0">
                <a:solidFill>
                  <a:schemeClr val="bg2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zh-CN" altLang="en-US" dirty="0">
                <a:solidFill>
                  <a:srgbClr val="FF0000"/>
                </a:solidFill>
              </a:rPr>
              <a:t>的右边</a:t>
            </a:r>
            <a:r>
              <a:rPr lang="zh-CN" altLang="en-US" dirty="0"/>
              <a:t>乘以相应的 </a:t>
            </a:r>
            <a:r>
              <a:rPr lang="en-US" altLang="zh-CN" i="1" dirty="0"/>
              <a:t>n </a:t>
            </a:r>
            <a:r>
              <a:rPr lang="zh-CN" altLang="en-US" dirty="0"/>
              <a:t>阶初等矩阵</a:t>
            </a:r>
            <a:r>
              <a:rPr lang="en-US" altLang="zh-CN" dirty="0">
                <a:latin typeface="楷体_GB2312" pitchFamily="49" charset="-122"/>
              </a:rPr>
              <a:t>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>
                <a:srgbClr val="0000FF"/>
              </a:buClr>
              <a:buSzTx/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结论：</a:t>
            </a:r>
            <a:r>
              <a:rPr kumimoji="1" lang="zh-CN" altLang="en-US" dirty="0"/>
              <a:t>若 </a:t>
            </a:r>
            <a:r>
              <a:rPr kumimoji="1" lang="en-US" altLang="zh-CN" i="1" dirty="0"/>
              <a:t>C </a:t>
            </a:r>
            <a:r>
              <a:rPr kumimoji="1" lang="en-US" altLang="zh-CN" dirty="0"/>
              <a:t>= </a:t>
            </a:r>
            <a:r>
              <a:rPr kumimoji="1" lang="en-US" altLang="zh-CN" i="1" dirty="0"/>
              <a:t>AB </a:t>
            </a:r>
            <a:r>
              <a:rPr kumimoji="1" lang="zh-CN" altLang="en-US" dirty="0"/>
              <a:t>，那么</a:t>
            </a: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/>
              <a:t>矩阵 </a:t>
            </a:r>
            <a:r>
              <a:rPr kumimoji="1" lang="en-US" altLang="zh-CN" i="1" dirty="0">
                <a:solidFill>
                  <a:srgbClr val="FF0000"/>
                </a:solidFill>
              </a:rPr>
              <a:t>C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的行向量组</a:t>
            </a:r>
            <a:r>
              <a:rPr kumimoji="1" lang="zh-CN" altLang="en-US" dirty="0"/>
              <a:t>能由矩阵 </a:t>
            </a:r>
            <a:r>
              <a:rPr kumimoji="1" lang="en-US" altLang="zh-CN" i="1" dirty="0">
                <a:solidFill>
                  <a:srgbClr val="FF0000"/>
                </a:solidFill>
              </a:rPr>
              <a:t>B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的行向量组</a:t>
            </a:r>
            <a:r>
              <a:rPr kumimoji="1" lang="zh-CN" altLang="en-US" dirty="0"/>
              <a:t>线性表示，</a:t>
            </a:r>
            <a:r>
              <a:rPr kumimoji="1" lang="en-US" altLang="zh-CN" i="1" dirty="0">
                <a:solidFill>
                  <a:srgbClr val="FF0000"/>
                </a:solidFill>
              </a:rPr>
              <a:t>A</a:t>
            </a:r>
            <a:r>
              <a:rPr kumimoji="1" lang="zh-CN" altLang="en-US" dirty="0"/>
              <a:t>为这一线性表示的系数矩阵．</a:t>
            </a:r>
            <a:r>
              <a:rPr kumimoji="1" lang="zh-CN" altLang="en-US" dirty="0">
                <a:solidFill>
                  <a:srgbClr val="0000FF"/>
                </a:solidFill>
              </a:rPr>
              <a:t>（</a:t>
            </a:r>
            <a:r>
              <a:rPr kumimoji="1" lang="en-US" altLang="zh-CN" i="1" dirty="0">
                <a:solidFill>
                  <a:srgbClr val="0000FF"/>
                </a:solidFill>
              </a:rPr>
              <a:t>A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在左边）</a:t>
            </a:r>
          </a:p>
          <a:p>
            <a:pPr eaLnBrk="1" hangingPunct="1">
              <a:lnSpc>
                <a:spcPct val="130000"/>
              </a:lnSpc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/>
              <a:t>矩阵 </a:t>
            </a:r>
            <a:r>
              <a:rPr kumimoji="1" lang="en-US" altLang="zh-CN" i="1" dirty="0">
                <a:solidFill>
                  <a:srgbClr val="FF0000"/>
                </a:solidFill>
              </a:rPr>
              <a:t>C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的列向量组</a:t>
            </a:r>
            <a:r>
              <a:rPr kumimoji="1" lang="zh-CN" altLang="en-US" dirty="0"/>
              <a:t>能由矩阵 </a:t>
            </a:r>
            <a:r>
              <a:rPr kumimoji="1" lang="en-US" altLang="zh-CN" i="1" dirty="0">
                <a:solidFill>
                  <a:srgbClr val="FF0000"/>
                </a:solidFill>
              </a:rPr>
              <a:t>A</a:t>
            </a: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zh-CN" altLang="en-US" dirty="0">
                <a:solidFill>
                  <a:srgbClr val="FF0000"/>
                </a:solidFill>
              </a:rPr>
              <a:t>的列向量组</a:t>
            </a:r>
            <a:r>
              <a:rPr kumimoji="1" lang="zh-CN" altLang="en-US" dirty="0"/>
              <a:t>线性表示，</a:t>
            </a:r>
            <a:r>
              <a:rPr kumimoji="1" lang="en-US" altLang="zh-CN" i="1" dirty="0">
                <a:solidFill>
                  <a:srgbClr val="FF0000"/>
                </a:solidFill>
              </a:rPr>
              <a:t>B</a:t>
            </a:r>
            <a:r>
              <a:rPr kumimoji="1" lang="zh-CN" altLang="en-US" dirty="0"/>
              <a:t>为这一线性表示的系数矩阵．</a:t>
            </a:r>
            <a:r>
              <a:rPr kumimoji="1" lang="zh-CN" altLang="en-US" dirty="0">
                <a:solidFill>
                  <a:srgbClr val="0000FF"/>
                </a:solidFill>
              </a:rPr>
              <a:t>（</a:t>
            </a:r>
            <a:r>
              <a:rPr kumimoji="1" lang="en-US" altLang="zh-CN" i="1" dirty="0">
                <a:solidFill>
                  <a:srgbClr val="0000FF"/>
                </a:solidFill>
              </a:rPr>
              <a:t>B</a:t>
            </a:r>
            <a:r>
              <a:rPr kumimoji="1" lang="en-US" altLang="zh-CN" dirty="0">
                <a:solidFill>
                  <a:srgbClr val="0000FF"/>
                </a:solidFill>
              </a:rPr>
              <a:t> </a:t>
            </a:r>
            <a:r>
              <a:rPr kumimoji="1" lang="zh-CN" altLang="en-US" dirty="0">
                <a:solidFill>
                  <a:srgbClr val="0000FF"/>
                </a:solidFill>
              </a:rPr>
              <a:t>在右边）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7" name="AutoShape 5"/>
          <p:cNvSpPr>
            <a:spLocks noChangeArrowheads="1"/>
          </p:cNvSpPr>
          <p:nvPr/>
        </p:nvSpPr>
        <p:spPr bwMode="auto">
          <a:xfrm>
            <a:off x="930275" y="32591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07950" y="725488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4" name="Equation" r:id="rId4" imgW="393065" imgH="266700" progId="Equation.DSMT4">
                  <p:embed/>
                </p:oleObj>
              </mc:Choice>
              <mc:Fallback>
                <p:oleObj name="Equation" r:id="rId4" imgW="393065" imgH="266700" progId="Equation.DSMT4">
                  <p:embed/>
                  <p:pic>
                    <p:nvPicPr>
                      <p:cNvPr id="0" name="图片 76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725488"/>
                        <a:ext cx="79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1495425" y="868363"/>
            <a:ext cx="741997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经过有限次初等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列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变换变成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</a:p>
          <a:p>
            <a:pPr marL="342900" indent="-342900"/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/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存在有限个初等矩阵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…,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</a:p>
          <a:p>
            <a:pPr marL="342900" indent="-342900"/>
            <a:endParaRPr kumimoji="0"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存在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可逆矩阵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en-US" altLang="zh-CN" b="1" i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的列向量组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</a:t>
            </a:r>
          </a:p>
        </p:txBody>
      </p:sp>
      <p:sp>
        <p:nvSpPr>
          <p:cNvPr id="161800" name="AutoShape 8"/>
          <p:cNvSpPr>
            <a:spLocks noChangeArrowheads="1"/>
          </p:cNvSpPr>
          <p:nvPr/>
        </p:nvSpPr>
        <p:spPr bwMode="auto">
          <a:xfrm>
            <a:off x="930275" y="8540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1" name="AutoShape 9"/>
          <p:cNvSpPr>
            <a:spLocks noChangeArrowheads="1"/>
          </p:cNvSpPr>
          <p:nvPr/>
        </p:nvSpPr>
        <p:spPr bwMode="auto">
          <a:xfrm>
            <a:off x="930275" y="16557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02" name="AutoShape 10"/>
          <p:cNvSpPr>
            <a:spLocks noChangeArrowheads="1"/>
          </p:cNvSpPr>
          <p:nvPr/>
        </p:nvSpPr>
        <p:spPr bwMode="auto">
          <a:xfrm>
            <a:off x="930275" y="245745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107950" y="4773613"/>
          <a:ext cx="7921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35" name="Equation" r:id="rId6" imgW="393065" imgH="266700" progId="Equation.DSMT4">
                  <p:embed/>
                </p:oleObj>
              </mc:Choice>
              <mc:Fallback>
                <p:oleObj name="Equation" r:id="rId6" imgW="393065" imgH="266700" progId="Equation.DSMT4">
                  <p:embed/>
                  <p:pic>
                    <p:nvPicPr>
                      <p:cNvPr id="0" name="图片 76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773613"/>
                        <a:ext cx="7921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8" name="Rectangle 16"/>
          <p:cNvSpPr>
            <a:spLocks noChangeArrowheads="1"/>
          </p:cNvSpPr>
          <p:nvPr/>
        </p:nvSpPr>
        <p:spPr bwMode="auto">
          <a:xfrm>
            <a:off x="1495425" y="4916488"/>
            <a:ext cx="6605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与矩阵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的行向量组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 </a:t>
            </a:r>
          </a:p>
        </p:txBody>
      </p:sp>
      <p:sp>
        <p:nvSpPr>
          <p:cNvPr id="161809" name="AutoShape 17"/>
          <p:cNvSpPr>
            <a:spLocks noChangeArrowheads="1"/>
          </p:cNvSpPr>
          <p:nvPr/>
        </p:nvSpPr>
        <p:spPr bwMode="auto">
          <a:xfrm>
            <a:off x="930275" y="4902200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1810" name="Rectangle 18"/>
          <p:cNvSpPr>
            <a:spLocks noChangeArrowheads="1"/>
          </p:cNvSpPr>
          <p:nvPr/>
        </p:nvSpPr>
        <p:spPr bwMode="auto">
          <a:xfrm>
            <a:off x="107950" y="4175125"/>
            <a:ext cx="158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同理可得 </a:t>
            </a:r>
          </a:p>
        </p:txBody>
      </p:sp>
      <p:sp>
        <p:nvSpPr>
          <p:cNvPr id="161811" name="AutoShape 19"/>
          <p:cNvSpPr>
            <a:spLocks noChangeArrowheads="1"/>
          </p:cNvSpPr>
          <p:nvPr/>
        </p:nvSpPr>
        <p:spPr bwMode="auto">
          <a:xfrm>
            <a:off x="6203950" y="600075"/>
            <a:ext cx="2551113" cy="525463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口诀：左行右列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/>
              </a:rPr>
              <a:t>.</a:t>
            </a:r>
          </a:p>
        </p:txBody>
      </p:sp>
      <p:sp>
        <p:nvSpPr>
          <p:cNvPr id="161812" name="AutoShape 20"/>
          <p:cNvSpPr>
            <a:spLocks noChangeArrowheads="1"/>
          </p:cNvSpPr>
          <p:nvPr/>
        </p:nvSpPr>
        <p:spPr bwMode="auto">
          <a:xfrm>
            <a:off x="6588224" y="1988840"/>
            <a:ext cx="2491357" cy="1441450"/>
          </a:xfrm>
          <a:prstGeom prst="cloudCallout">
            <a:avLst>
              <a:gd name="adj1" fmla="val -101282"/>
              <a:gd name="adj2" fmla="val 14759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</a:ln>
        </p:spPr>
        <p:txBody>
          <a:bodyPr anchor="ctr" anchorCtr="1"/>
          <a:lstStyle/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把</a:t>
            </a:r>
            <a:r>
              <a:rPr kumimoji="0" lang="zh-CN" altLang="en-US" sz="2000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sz="2000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P</a:t>
            </a:r>
            <a:r>
              <a:rPr kumimoji="0" lang="en-US" altLang="zh-CN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看成是</a:t>
            </a: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线性表示的</a:t>
            </a:r>
          </a:p>
          <a:p>
            <a:pPr algn="ctr"/>
            <a:r>
              <a:rPr kumimoji="0" lang="zh-CN" altLang="en-US" sz="2000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系数矩阵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1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17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6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617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16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animBg="1"/>
      <p:bldP spid="161800" grpId="0" animBg="1"/>
      <p:bldP spid="161801" grpId="0" animBg="1"/>
      <p:bldP spid="161802" grpId="0" animBg="1"/>
      <p:bldP spid="161808" grpId="0"/>
      <p:bldP spid="161809" grpId="0" animBg="1"/>
      <p:bldP spid="161810" grpId="0"/>
      <p:bldP spid="161811" grpId="0" animBg="1" autoUpdateAnimBg="0"/>
      <p:bldP spid="1618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457200" y="455613"/>
            <a:ext cx="8401050" cy="275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 dirty="0" err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能由向量组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存在矩阵 </a:t>
            </a:r>
            <a:r>
              <a:rPr kumimoji="0"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kumimoji="0"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= 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矩阵方程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 = 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有解</a:t>
            </a:r>
            <a:r>
              <a:rPr lang="zh-CN" altLang="en-US" b="1" i="1" baseline="-25000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P.84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P.86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）</a:t>
            </a:r>
          </a:p>
        </p:txBody>
      </p:sp>
      <p:sp>
        <p:nvSpPr>
          <p:cNvPr id="168967" name="AutoShape 7"/>
          <p:cNvSpPr>
            <a:spLocks noChangeAspect="1" noChangeArrowheads="1"/>
          </p:cNvSpPr>
          <p:nvPr/>
        </p:nvSpPr>
        <p:spPr bwMode="auto">
          <a:xfrm>
            <a:off x="611188" y="11112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8" name="AutoShape 8"/>
          <p:cNvSpPr>
            <a:spLocks noChangeAspect="1" noChangeArrowheads="1"/>
          </p:cNvSpPr>
          <p:nvPr/>
        </p:nvSpPr>
        <p:spPr bwMode="auto">
          <a:xfrm>
            <a:off x="611188" y="16700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457200" y="3500438"/>
            <a:ext cx="8291513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推论：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及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l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等价的充分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必要条件是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证明：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等价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               </a:t>
            </a:r>
            <a:r>
              <a:rPr lang="zh-CN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．</a:t>
            </a:r>
            <a:endParaRPr lang="en-US" altLang="zh-CN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71" name="AutoShape 11"/>
          <p:cNvSpPr>
            <a:spLocks noChangeAspect="1" noChangeArrowheads="1"/>
          </p:cNvSpPr>
          <p:nvPr/>
        </p:nvSpPr>
        <p:spPr bwMode="auto">
          <a:xfrm>
            <a:off x="611188" y="2787650"/>
            <a:ext cx="517525" cy="411163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8972" name="AutoShape 12"/>
          <p:cNvSpPr>
            <a:spLocks noChangeAspect="1" noChangeArrowheads="1"/>
          </p:cNvSpPr>
          <p:nvPr/>
        </p:nvSpPr>
        <p:spPr bwMode="auto">
          <a:xfrm>
            <a:off x="611188" y="222885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0" name="AutoShape 19"/>
          <p:cNvSpPr>
            <a:spLocks noChangeArrowheads="1"/>
          </p:cNvSpPr>
          <p:nvPr/>
        </p:nvSpPr>
        <p:spPr bwMode="auto">
          <a:xfrm>
            <a:off x="5378450" y="2687638"/>
            <a:ext cx="2908300" cy="511175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因为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en-US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≤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</a:t>
            </a:r>
            <a:r>
              <a:rPr lang="zh-CN" altLang="en-US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1" name="AutoShape 7"/>
          <p:cNvSpPr>
            <a:spLocks noChangeAspect="1" noChangeArrowheads="1"/>
          </p:cNvSpPr>
          <p:nvPr/>
        </p:nvSpPr>
        <p:spPr bwMode="auto">
          <a:xfrm>
            <a:off x="611188" y="5410200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2" name="AutoShape 7"/>
          <p:cNvSpPr>
            <a:spLocks noChangeAspect="1" noChangeArrowheads="1"/>
          </p:cNvSpPr>
          <p:nvPr/>
        </p:nvSpPr>
        <p:spPr bwMode="auto">
          <a:xfrm>
            <a:off x="6289675" y="50720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3" name="左大括号 12"/>
          <p:cNvSpPr/>
          <p:nvPr/>
        </p:nvSpPr>
        <p:spPr bwMode="auto">
          <a:xfrm>
            <a:off x="1285875" y="5265738"/>
            <a:ext cx="144463" cy="720725"/>
          </a:xfrm>
          <a:prstGeom prst="leftBrace">
            <a:avLst>
              <a:gd name="adj1" fmla="val 8315"/>
              <a:gd name="adj2" fmla="val 50000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4" name="AutoShape 7"/>
          <p:cNvSpPr>
            <a:spLocks noChangeAspect="1" noChangeArrowheads="1"/>
          </p:cNvSpPr>
          <p:nvPr/>
        </p:nvSpPr>
        <p:spPr bwMode="auto">
          <a:xfrm>
            <a:off x="6289675" y="5643563"/>
            <a:ext cx="496888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6754813" y="5086350"/>
            <a:ext cx="210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754813" y="5645150"/>
            <a:ext cx="2103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endParaRPr kumimoji="0" lang="en-US" altLang="zh-CN" b="1">
              <a:solidFill>
                <a:srgbClr val="0000FF"/>
              </a:solidFill>
              <a:latin typeface="楷体_GB2312" pitchFamily="49" charset="-122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8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8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8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68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68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89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89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1689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68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7" grpId="0" animBg="1"/>
      <p:bldP spid="168968" grpId="0" animBg="1"/>
      <p:bldP spid="168969" grpId="0" build="p"/>
      <p:bldP spid="168971" grpId="0" animBg="1"/>
      <p:bldP spid="168972" grpId="0" animBg="1"/>
      <p:bldP spid="10" grpId="0" animBg="1" autoUpdateAnimBg="0"/>
      <p:bldP spid="11" grpId="0" animBg="1"/>
      <p:bldP spid="12" grpId="0" animBg="1"/>
      <p:bldP spid="13" grpId="0" animBg="1"/>
      <p:bldP spid="14" grpId="0" animBg="1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6"/>
          <p:cNvSpPr>
            <a:spLocks noChangeArrowheads="1"/>
          </p:cNvSpPr>
          <p:nvPr/>
        </p:nvSpPr>
        <p:spPr bwMode="auto">
          <a:xfrm>
            <a:off x="457200" y="1063625"/>
            <a:ext cx="82296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9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证明向量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线性表示，并求出表示式．</a:t>
            </a: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/>
        </p:nvGraphicFramePr>
        <p:xfrm>
          <a:off x="1543050" y="465138"/>
          <a:ext cx="5045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Equation" r:id="rId3" imgW="2514600" imgH="927100" progId="Equation.DSMT4">
                  <p:embed/>
                </p:oleObj>
              </mc:Choice>
              <mc:Fallback>
                <p:oleObj name="Equation" r:id="rId3" imgW="2514600" imgH="927100" progId="Equation.DSMT4">
                  <p:embed/>
                  <p:pic>
                    <p:nvPicPr>
                      <p:cNvPr id="0" name="图片 778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465138"/>
                        <a:ext cx="5045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457200" y="2987675"/>
            <a:ext cx="8229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线性表示当且仅当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</p:txBody>
      </p:sp>
      <p:graphicFrame>
        <p:nvGraphicFramePr>
          <p:cNvPr id="167945" name="Object 9"/>
          <p:cNvGraphicFramePr>
            <a:graphicFrameLocks noChangeAspect="1"/>
          </p:cNvGraphicFramePr>
          <p:nvPr/>
        </p:nvGraphicFramePr>
        <p:xfrm>
          <a:off x="1835150" y="3733800"/>
          <a:ext cx="542607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9" name="Equation" r:id="rId5" imgW="2705100" imgH="927100" progId="Equation.DSMT4">
                  <p:embed/>
                </p:oleObj>
              </mc:Choice>
              <mc:Fallback>
                <p:oleObj name="Equation" r:id="rId5" imgW="2705100" imgH="927100" progId="Equation.DSMT4">
                  <p:embed/>
                  <p:pic>
                    <p:nvPicPr>
                      <p:cNvPr id="0" name="图片 778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33800"/>
                        <a:ext cx="5426075" cy="185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6" name="Rectangle 10"/>
          <p:cNvSpPr>
            <a:spLocks noChangeArrowheads="1"/>
          </p:cNvSpPr>
          <p:nvPr/>
        </p:nvSpPr>
        <p:spPr bwMode="auto">
          <a:xfrm>
            <a:off x="457200" y="5661025"/>
            <a:ext cx="850741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所以向量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能由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6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4" grpId="0"/>
      <p:bldP spid="1679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8"/>
          <p:cNvGraphicFramePr>
            <a:graphicFrameLocks noChangeAspect="1"/>
          </p:cNvGraphicFramePr>
          <p:nvPr/>
        </p:nvGraphicFramePr>
        <p:xfrm>
          <a:off x="1835150" y="430213"/>
          <a:ext cx="542607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7" name="Equation" r:id="rId3" imgW="2705100" imgH="927100" progId="Equation.DSMT4">
                  <p:embed/>
                </p:oleObj>
              </mc:Choice>
              <mc:Fallback>
                <p:oleObj name="Equation" r:id="rId3" imgW="2705100" imgH="927100" progId="Equation.DSMT4">
                  <p:embed/>
                  <p:pic>
                    <p:nvPicPr>
                      <p:cNvPr id="0" name="图片 78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30213"/>
                        <a:ext cx="5426075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457200" y="2692400"/>
            <a:ext cx="8229600" cy="283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行最简形矩阵对应的方程组为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通解为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所以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(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+ 2)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(2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1)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c 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</p:txBody>
      </p:sp>
      <p:graphicFrame>
        <p:nvGraphicFramePr>
          <p:cNvPr id="169994" name="Object 10"/>
          <p:cNvGraphicFramePr>
            <a:graphicFrameLocks noChangeAspect="1"/>
          </p:cNvGraphicFramePr>
          <p:nvPr/>
        </p:nvGraphicFramePr>
        <p:xfrm>
          <a:off x="4572000" y="2492375"/>
          <a:ext cx="2446338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8" name="Equation" r:id="rId5" imgW="1218565" imgH="482600" progId="Equation.DSMT4">
                  <p:embed/>
                </p:oleObj>
              </mc:Choice>
              <mc:Fallback>
                <p:oleObj name="Equation" r:id="rId5" imgW="1218565" imgH="482600" progId="Equation.DSMT4">
                  <p:embed/>
                  <p:pic>
                    <p:nvPicPr>
                      <p:cNvPr id="0" name="图片 78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2446338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5" name="Object 11"/>
          <p:cNvGraphicFramePr>
            <a:graphicFrameLocks noChangeAspect="1"/>
          </p:cNvGraphicFramePr>
          <p:nvPr/>
        </p:nvGraphicFramePr>
        <p:xfrm>
          <a:off x="1547813" y="3543300"/>
          <a:ext cx="387350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99" name="Equation" r:id="rId7" imgW="1930400" imgH="698500" progId="Equation.DSMT4">
                  <p:embed/>
                </p:oleObj>
              </mc:Choice>
              <mc:Fallback>
                <p:oleObj name="Equation" r:id="rId7" imgW="1930400" imgH="698500" progId="Equation.DSMT4">
                  <p:embed/>
                  <p:pic>
                    <p:nvPicPr>
                      <p:cNvPr id="0" name="图片 78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543300"/>
                        <a:ext cx="387350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9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99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436563" y="455613"/>
            <a:ext cx="8229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阶单位矩阵的列向量叫做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维单位坐标向量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设有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×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，试证：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维单位坐标向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量组能由矩阵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的列向量组线性表示的充分必要条件是</a:t>
            </a:r>
          </a:p>
          <a:p>
            <a:pPr marL="342900" indent="-342900" algn="ctr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457200" y="2903538"/>
            <a:ext cx="822960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分析：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维单位坐标向量组能由矩阵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的列向量组线性表示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R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</a:p>
        </p:txBody>
      </p:sp>
      <p:sp>
        <p:nvSpPr>
          <p:cNvPr id="171014" name="AutoShape 6"/>
          <p:cNvSpPr>
            <a:spLocks noChangeAspect="1" noChangeArrowheads="1"/>
          </p:cNvSpPr>
          <p:nvPr/>
        </p:nvSpPr>
        <p:spPr bwMode="auto">
          <a:xfrm>
            <a:off x="611188" y="3970338"/>
            <a:ext cx="496887" cy="395287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18" name="AutoShape 10"/>
          <p:cNvSpPr>
            <a:spLocks noChangeAspect="1" noChangeArrowheads="1"/>
          </p:cNvSpPr>
          <p:nvPr/>
        </p:nvSpPr>
        <p:spPr bwMode="auto">
          <a:xfrm>
            <a:off x="611188" y="4473575"/>
            <a:ext cx="496887" cy="395288"/>
          </a:xfrm>
          <a:prstGeom prst="leftRightArrow">
            <a:avLst>
              <a:gd name="adj1" fmla="val 50000"/>
              <a:gd name="adj2" fmla="val 25141"/>
            </a:avLst>
          </a:prstGeom>
          <a:solidFill>
            <a:srgbClr val="9999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1020" name="Rectangle 12"/>
          <p:cNvSpPr>
            <a:spLocks noChangeArrowheads="1"/>
          </p:cNvSpPr>
          <p:nvPr/>
        </p:nvSpPr>
        <p:spPr bwMode="auto">
          <a:xfrm>
            <a:off x="2854325" y="4437063"/>
            <a:ext cx="510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（注意到：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E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n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一定成立）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71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71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71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7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71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10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71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171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2" grpId="0" build="p"/>
      <p:bldP spid="171013" grpId="0" build="p"/>
      <p:bldP spid="171014" grpId="0" animBg="1"/>
      <p:bldP spid="171018" grpId="0" animBg="1"/>
      <p:bldP spid="1710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graphicFrame>
        <p:nvGraphicFramePr>
          <p:cNvPr id="176131" name="Object 3"/>
          <p:cNvGraphicFramePr>
            <a:graphicFrameLocks noChangeAspect="1"/>
          </p:cNvGraphicFramePr>
          <p:nvPr/>
        </p:nvGraphicFramePr>
        <p:xfrm>
          <a:off x="6780213" y="2236788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6" name="Equation" r:id="rId3" imgW="1002665" imgH="203200" progId="Equation.DSMT4">
                  <p:embed/>
                </p:oleObj>
              </mc:Choice>
              <mc:Fallback>
                <p:oleObj name="Equation" r:id="rId3" imgW="1002665" imgH="203200" progId="Equation.DSMT4">
                  <p:embed/>
                  <p:pic>
                    <p:nvPicPr>
                      <p:cNvPr id="0" name="图片 799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2236788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439738" y="177323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3609975" y="177323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线性方程组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</a:p>
        </p:txBody>
      </p:sp>
      <p:sp>
        <p:nvSpPr>
          <p:cNvPr id="176134" name="AutoShape 6"/>
          <p:cNvSpPr>
            <a:spLocks noChangeArrowheads="1"/>
          </p:cNvSpPr>
          <p:nvPr/>
        </p:nvSpPr>
        <p:spPr bwMode="auto">
          <a:xfrm>
            <a:off x="2686050" y="221138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35" name="AutoShape 7"/>
          <p:cNvSpPr>
            <a:spLocks noChangeArrowheads="1"/>
          </p:cNvSpPr>
          <p:nvPr/>
        </p:nvSpPr>
        <p:spPr bwMode="auto">
          <a:xfrm>
            <a:off x="5856288" y="22113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76136" name="Object 8"/>
          <p:cNvGraphicFramePr>
            <a:graphicFrameLocks noChangeAspect="1"/>
          </p:cNvGraphicFramePr>
          <p:nvPr/>
        </p:nvGraphicFramePr>
        <p:xfrm>
          <a:off x="6742113" y="3965575"/>
          <a:ext cx="20875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7" name="Equation" r:id="rId5" imgW="1040765" imgH="203200" progId="Equation.DSMT4">
                  <p:embed/>
                </p:oleObj>
              </mc:Choice>
              <mc:Fallback>
                <p:oleObj name="Equation" r:id="rId5" imgW="1040765" imgH="203200" progId="Equation.DSMT4">
                  <p:embed/>
                  <p:pic>
                    <p:nvPicPr>
                      <p:cNvPr id="0" name="图片 79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3965575"/>
                        <a:ext cx="20875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7" name="Rectangle 9"/>
          <p:cNvSpPr>
            <a:spLocks noChangeArrowheads="1"/>
          </p:cNvSpPr>
          <p:nvPr/>
        </p:nvSpPr>
        <p:spPr bwMode="auto">
          <a:xfrm>
            <a:off x="439738" y="350043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由向量组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</a:p>
        </p:txBody>
      </p:sp>
      <p:sp>
        <p:nvSpPr>
          <p:cNvPr id="176138" name="Rectangle 10"/>
          <p:cNvSpPr>
            <a:spLocks noChangeArrowheads="1"/>
          </p:cNvSpPr>
          <p:nvPr/>
        </p:nvSpPr>
        <p:spPr bwMode="auto">
          <a:xfrm>
            <a:off x="3609975" y="350043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矩阵方程组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</a:p>
        </p:txBody>
      </p:sp>
      <p:sp>
        <p:nvSpPr>
          <p:cNvPr id="176139" name="AutoShape 11"/>
          <p:cNvSpPr>
            <a:spLocks noChangeArrowheads="1"/>
          </p:cNvSpPr>
          <p:nvPr/>
        </p:nvSpPr>
        <p:spPr bwMode="auto">
          <a:xfrm>
            <a:off x="2686050" y="39401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40" name="AutoShape 12"/>
          <p:cNvSpPr>
            <a:spLocks noChangeArrowheads="1"/>
          </p:cNvSpPr>
          <p:nvPr/>
        </p:nvSpPr>
        <p:spPr bwMode="auto">
          <a:xfrm>
            <a:off x="5856288" y="39401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6141" name="AutoShape 13"/>
          <p:cNvSpPr>
            <a:spLocks noChangeAspect="1" noChangeArrowheads="1"/>
          </p:cNvSpPr>
          <p:nvPr/>
        </p:nvSpPr>
        <p:spPr bwMode="auto">
          <a:xfrm>
            <a:off x="5915025" y="4652963"/>
            <a:ext cx="517525" cy="411162"/>
          </a:xfrm>
          <a:prstGeom prst="rightArrow">
            <a:avLst>
              <a:gd name="adj1" fmla="val 50000"/>
              <a:gd name="adj2" fmla="val 31467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76142" name="Object 14"/>
          <p:cNvGraphicFramePr>
            <a:graphicFrameLocks noChangeAspect="1"/>
          </p:cNvGraphicFramePr>
          <p:nvPr/>
        </p:nvGraphicFramePr>
        <p:xfrm>
          <a:off x="6742113" y="4656138"/>
          <a:ext cx="1730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8" name="Equation" r:id="rId7" imgW="862965" imgH="203200" progId="Equation.DSMT4">
                  <p:embed/>
                </p:oleObj>
              </mc:Choice>
              <mc:Fallback>
                <p:oleObj name="Equation" r:id="rId7" imgW="862965" imgH="203200" progId="Equation.DSMT4">
                  <p:embed/>
                  <p:pic>
                    <p:nvPicPr>
                      <p:cNvPr id="0" name="图片 79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113" y="4656138"/>
                        <a:ext cx="1730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3609975" y="5692775"/>
          <a:ext cx="305593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39" name="Equation" r:id="rId9" imgW="1524000" imgH="203200" progId="Equation.DSMT4">
                  <p:embed/>
                </p:oleObj>
              </mc:Choice>
              <mc:Fallback>
                <p:oleObj name="Equation" r:id="rId9" imgW="1524000" imgH="203200" progId="Equation.DSMT4">
                  <p:embed/>
                  <p:pic>
                    <p:nvPicPr>
                      <p:cNvPr id="0" name="图片 799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5692775"/>
                        <a:ext cx="305593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44" name="Rectangle 16"/>
          <p:cNvSpPr>
            <a:spLocks noChangeArrowheads="1"/>
          </p:cNvSpPr>
          <p:nvPr/>
        </p:nvSpPr>
        <p:spPr bwMode="auto">
          <a:xfrm>
            <a:off x="439738" y="5229225"/>
            <a:ext cx="1900237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与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B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等价</a:t>
            </a:r>
          </a:p>
        </p:txBody>
      </p:sp>
      <p:sp>
        <p:nvSpPr>
          <p:cNvPr id="176145" name="AutoShape 17"/>
          <p:cNvSpPr>
            <a:spLocks noChangeArrowheads="1"/>
          </p:cNvSpPr>
          <p:nvPr/>
        </p:nvSpPr>
        <p:spPr bwMode="auto">
          <a:xfrm>
            <a:off x="2686050" y="5667375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6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6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6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6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6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6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/>
      <p:bldP spid="176133" grpId="0"/>
      <p:bldP spid="176134" grpId="0" animBg="1"/>
      <p:bldP spid="176135" grpId="0" animBg="1"/>
      <p:bldP spid="176137" grpId="0"/>
      <p:bldP spid="176138" grpId="0"/>
      <p:bldP spid="176139" grpId="0" animBg="1"/>
      <p:bldP spid="176140" grpId="0" animBg="1"/>
      <p:bldP spid="176141" grpId="0" animBg="1"/>
      <p:bldP spid="176144" grpId="0"/>
      <p:bldP spid="1761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685800" y="333375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/>
          <a:p>
            <a:r>
              <a:rPr kumimoji="0" lang="zh-CN" altLang="en-US" sz="3200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知识结构图</a:t>
            </a:r>
          </a:p>
        </p:txBody>
      </p:sp>
      <p:sp>
        <p:nvSpPr>
          <p:cNvPr id="172035" name="Rectangle 3"/>
          <p:cNvSpPr>
            <a:spLocks noChangeArrowheads="1"/>
          </p:cNvSpPr>
          <p:nvPr/>
        </p:nvSpPr>
        <p:spPr bwMode="auto">
          <a:xfrm>
            <a:off x="1333500" y="1568450"/>
            <a:ext cx="1725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n</a:t>
            </a: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维向量</a:t>
            </a:r>
          </a:p>
        </p:txBody>
      </p:sp>
      <p:sp>
        <p:nvSpPr>
          <p:cNvPr id="172036" name="Line 4"/>
          <p:cNvSpPr>
            <a:spLocks noChangeShapeType="1"/>
          </p:cNvSpPr>
          <p:nvPr/>
        </p:nvSpPr>
        <p:spPr bwMode="auto">
          <a:xfrm>
            <a:off x="2195513" y="21351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7" name="Rectangle 5"/>
          <p:cNvSpPr>
            <a:spLocks noChangeArrowheads="1"/>
          </p:cNvSpPr>
          <p:nvPr/>
        </p:nvSpPr>
        <p:spPr bwMode="auto">
          <a:xfrm>
            <a:off x="1330325" y="2593975"/>
            <a:ext cx="17256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</a:p>
        </p:txBody>
      </p:sp>
      <p:sp>
        <p:nvSpPr>
          <p:cNvPr id="172038" name="Line 6"/>
          <p:cNvSpPr>
            <a:spLocks noChangeShapeType="1"/>
          </p:cNvSpPr>
          <p:nvPr/>
        </p:nvSpPr>
        <p:spPr bwMode="auto">
          <a:xfrm>
            <a:off x="2195513" y="3159125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39" name="Line 7"/>
          <p:cNvSpPr>
            <a:spLocks noChangeShapeType="1"/>
          </p:cNvSpPr>
          <p:nvPr/>
        </p:nvSpPr>
        <p:spPr bwMode="auto">
          <a:xfrm flipV="1">
            <a:off x="3562350" y="2895600"/>
            <a:ext cx="723900" cy="15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0" name="Rectangle 8"/>
          <p:cNvSpPr>
            <a:spLocks noChangeArrowheads="1"/>
          </p:cNvSpPr>
          <p:nvPr/>
        </p:nvSpPr>
        <p:spPr bwMode="auto">
          <a:xfrm>
            <a:off x="4286250" y="2592388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向量组与矩阵的对应</a:t>
            </a:r>
          </a:p>
        </p:txBody>
      </p:sp>
      <p:sp>
        <p:nvSpPr>
          <p:cNvPr id="172041" name="Rectangle 9"/>
          <p:cNvSpPr>
            <a:spLocks noChangeArrowheads="1"/>
          </p:cNvSpPr>
          <p:nvPr/>
        </p:nvSpPr>
        <p:spPr bwMode="auto">
          <a:xfrm>
            <a:off x="387350" y="3617913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向量组的线性组合</a:t>
            </a:r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>
            <a:off x="2193925" y="4184650"/>
            <a:ext cx="0" cy="503238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3" name="Rectangle 11"/>
          <p:cNvSpPr>
            <a:spLocks noChangeArrowheads="1"/>
          </p:cNvSpPr>
          <p:nvPr/>
        </p:nvSpPr>
        <p:spPr bwMode="auto">
          <a:xfrm>
            <a:off x="381000" y="4643438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向量组的线性表示</a:t>
            </a:r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187575" y="5208588"/>
            <a:ext cx="0" cy="503237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5" name="Rectangle 13"/>
          <p:cNvSpPr>
            <a:spLocks noChangeArrowheads="1"/>
          </p:cNvSpPr>
          <p:nvPr/>
        </p:nvSpPr>
        <p:spPr bwMode="auto">
          <a:xfrm>
            <a:off x="395288" y="5667375"/>
            <a:ext cx="36004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向量组的等价</a:t>
            </a:r>
          </a:p>
        </p:txBody>
      </p:sp>
      <p:sp>
        <p:nvSpPr>
          <p:cNvPr id="172046" name="Line 14"/>
          <p:cNvSpPr>
            <a:spLocks noChangeShapeType="1"/>
          </p:cNvSpPr>
          <p:nvPr/>
        </p:nvSpPr>
        <p:spPr bwMode="auto">
          <a:xfrm flipV="1">
            <a:off x="3562350" y="49164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7" name="Rectangle 15"/>
          <p:cNvSpPr>
            <a:spLocks noChangeArrowheads="1"/>
          </p:cNvSpPr>
          <p:nvPr/>
        </p:nvSpPr>
        <p:spPr bwMode="auto">
          <a:xfrm>
            <a:off x="4286250" y="4613275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判定定理及必要条件</a:t>
            </a:r>
          </a:p>
        </p:txBody>
      </p:sp>
      <p:sp>
        <p:nvSpPr>
          <p:cNvPr id="172048" name="Line 16"/>
          <p:cNvSpPr>
            <a:spLocks noChangeShapeType="1"/>
          </p:cNvSpPr>
          <p:nvPr/>
        </p:nvSpPr>
        <p:spPr bwMode="auto">
          <a:xfrm flipV="1">
            <a:off x="3562350" y="5970588"/>
            <a:ext cx="723900" cy="1587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tailEnd type="arrow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72049" name="Rectangle 17"/>
          <p:cNvSpPr>
            <a:spLocks noChangeArrowheads="1"/>
          </p:cNvSpPr>
          <p:nvPr/>
        </p:nvSpPr>
        <p:spPr bwMode="auto">
          <a:xfrm>
            <a:off x="4286250" y="5667375"/>
            <a:ext cx="438943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342900" indent="-342900"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判定定理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7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7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2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72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7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/>
      <p:bldP spid="172036" grpId="0" animBg="1"/>
      <p:bldP spid="172037" grpId="0"/>
      <p:bldP spid="172038" grpId="0" animBg="1"/>
      <p:bldP spid="172039" grpId="0" animBg="1"/>
      <p:bldP spid="172040" grpId="0"/>
      <p:bldP spid="172041" grpId="0"/>
      <p:bldP spid="172042" grpId="0" animBg="1"/>
      <p:bldP spid="172043" grpId="0"/>
      <p:bldP spid="172044" grpId="0" animBg="1"/>
      <p:bldP spid="172045" grpId="0"/>
      <p:bldP spid="172046" grpId="0" animBg="1"/>
      <p:bldP spid="172047" grpId="0"/>
      <p:bldP spid="172048" grpId="0" animBg="1"/>
      <p:bldP spid="1720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14400" y="1412776"/>
          <a:ext cx="76295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4" name="Equation" r:id="rId3" imgW="7340600" imgH="1549400" progId="Equation.3">
                  <p:embed/>
                </p:oleObj>
              </mc:Choice>
              <mc:Fallback>
                <p:oleObj name="Equation" r:id="rId3" imgW="7340600" imgH="1549400" progId="Equation.3">
                  <p:embed/>
                  <p:pic>
                    <p:nvPicPr>
                      <p:cNvPr id="0" name="图片 809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12776"/>
                        <a:ext cx="76295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857250" y="3429000"/>
            <a:ext cx="1047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2" charset="-122"/>
              </a:rPr>
              <a:t>注意</a:t>
            </a:r>
          </a:p>
        </p:txBody>
      </p:sp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1052513" y="3490913"/>
          <a:ext cx="7469187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5" name="Equation" r:id="rId5" imgW="6934200" imgH="1562100" progId="Equation.3">
                  <p:embed/>
                </p:oleObj>
              </mc:Choice>
              <mc:Fallback>
                <p:oleObj name="Equation" r:id="rId5" imgW="6934200" imgH="1562100" progId="Equation.3">
                  <p:embed/>
                  <p:pic>
                    <p:nvPicPr>
                      <p:cNvPr id="0" name="图片 809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490913"/>
                        <a:ext cx="7469187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900113" y="5153025"/>
          <a:ext cx="75596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66" name="Equation" r:id="rId7" imgW="7404100" imgH="977900" progId="Equation.3">
                  <p:embed/>
                </p:oleObj>
              </mc:Choice>
              <mc:Fallback>
                <p:oleObj name="Equation" r:id="rId7" imgW="7404100" imgH="977900" progId="Equation.3">
                  <p:embed/>
                  <p:pic>
                    <p:nvPicPr>
                      <p:cNvPr id="0" name="图片 809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153025"/>
                        <a:ext cx="75596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38200" y="1268760"/>
            <a:ext cx="10871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定义</a:t>
            </a:r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35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二、线性相关性的概念</a:t>
            </a:r>
          </a:p>
        </p:txBody>
      </p:sp>
      <p:grpSp>
        <p:nvGrpSpPr>
          <p:cNvPr id="14360" name="Group 24"/>
          <p:cNvGrpSpPr/>
          <p:nvPr/>
        </p:nvGrpSpPr>
        <p:grpSpPr bwMode="auto">
          <a:xfrm>
            <a:off x="838200" y="2949575"/>
            <a:ext cx="7899400" cy="519113"/>
            <a:chOff x="528" y="1858"/>
            <a:chExt cx="4976" cy="327"/>
          </a:xfrm>
        </p:grpSpPr>
        <p:sp>
          <p:nvSpPr>
            <p:cNvPr id="14354" name="Text Box 18"/>
            <p:cNvSpPr txBox="1">
              <a:spLocks noChangeArrowheads="1"/>
            </p:cNvSpPr>
            <p:nvPr/>
          </p:nvSpPr>
          <p:spPr bwMode="auto">
            <a:xfrm>
              <a:off x="528" y="1858"/>
              <a:ext cx="4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则称向量组 是线性相关的，否则称它线性无关．</a:t>
              </a:r>
            </a:p>
          </p:txBody>
        </p:sp>
        <p:graphicFrame>
          <p:nvGraphicFramePr>
            <p:cNvPr id="14359" name="Object 23"/>
            <p:cNvGraphicFramePr>
              <a:graphicFrameLocks noChangeAspect="1"/>
            </p:cNvGraphicFramePr>
            <p:nvPr/>
          </p:nvGraphicFramePr>
          <p:xfrm>
            <a:off x="1680" y="1944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67" name="Equation" r:id="rId9" imgW="292100" imgH="304800" progId="Equation.3">
                    <p:embed/>
                  </p:oleObj>
                </mc:Choice>
                <mc:Fallback>
                  <p:oleObj name="Equation" r:id="rId9" imgW="292100" imgH="304800" progId="Equation.3">
                    <p:embed/>
                    <p:pic>
                      <p:nvPicPr>
                        <p:cNvPr id="0" name="图片 809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944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5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回顾：向量组的线性组合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4437063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， 对于任何一组实数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/>
              <a:t>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，表达式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 baseline="-2500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称为向量组 </a:t>
            </a:r>
            <a:r>
              <a:rPr kumimoji="1" lang="en-US" altLang="zh-CN" i="1"/>
              <a:t>A</a:t>
            </a:r>
            <a:r>
              <a:rPr kumimoji="1" lang="en-US" altLang="zh-CN"/>
              <a:t> </a:t>
            </a:r>
            <a:r>
              <a:rPr kumimoji="1" lang="zh-CN" altLang="en-US"/>
              <a:t>的一个</a:t>
            </a:r>
            <a:r>
              <a:rPr kumimoji="1" lang="zh-CN" altLang="en-US">
                <a:solidFill>
                  <a:srgbClr val="FF0000"/>
                </a:solidFill>
              </a:rPr>
              <a:t>线性组合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k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k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k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称为这个</a:t>
            </a:r>
            <a:r>
              <a:rPr kumimoji="1" lang="zh-CN" altLang="en-US">
                <a:solidFill>
                  <a:srgbClr val="FF0000"/>
                </a:solidFill>
              </a:rPr>
              <a:t>线性组合的系数</a:t>
            </a:r>
            <a:r>
              <a:rPr kumimoji="1" lang="zh-CN" altLang="en-US"/>
              <a:t>．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定义：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：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 </a:t>
            </a:r>
            <a:r>
              <a:rPr kumimoji="1" lang="zh-CN" altLang="en-US"/>
              <a:t>和向量 </a:t>
            </a:r>
            <a:r>
              <a:rPr kumimoji="1" lang="en-US" altLang="zh-CN" i="1"/>
              <a:t>b</a:t>
            </a:r>
            <a:r>
              <a:rPr kumimoji="1" lang="zh-CN" altLang="en-US"/>
              <a:t>，如果存在一组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实数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/>
              <a:t>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/>
              <a:t>, …,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m</a:t>
            </a:r>
            <a:r>
              <a:rPr kumimoji="1" lang="en-US" altLang="zh-CN"/>
              <a:t> </a:t>
            </a:r>
            <a:r>
              <a:rPr kumimoji="1" lang="zh-CN" altLang="en-US"/>
              <a:t>，使得</a:t>
            </a:r>
          </a:p>
          <a:p>
            <a:pPr algn="ctr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en-US" altLang="zh-CN" i="1"/>
              <a:t>b</a:t>
            </a:r>
            <a:r>
              <a:rPr kumimoji="1" lang="en-US" altLang="zh-CN" b="0"/>
              <a:t> =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1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1 </a:t>
            </a:r>
            <a:r>
              <a:rPr kumimoji="1" lang="en-US" altLang="zh-CN"/>
              <a:t>+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baseline="-25000"/>
              <a:t>2</a:t>
            </a:r>
            <a:r>
              <a:rPr kumimoji="1" lang="en-US" altLang="zh-CN" i="1"/>
              <a:t>a</a:t>
            </a:r>
            <a:r>
              <a:rPr kumimoji="1" lang="en-US" altLang="zh-CN" baseline="-25000"/>
              <a:t>2 </a:t>
            </a:r>
            <a:r>
              <a:rPr kumimoji="1" lang="en-US" altLang="zh-CN"/>
              <a:t>+ … + </a:t>
            </a:r>
            <a:r>
              <a:rPr kumimoji="1" lang="en-US" altLang="zh-CN" i="1">
                <a:latin typeface="Symbol" panose="05050102010706020507" pitchFamily="18" charset="2"/>
              </a:rPr>
              <a:t>l</a:t>
            </a:r>
            <a:r>
              <a:rPr kumimoji="1" lang="en-US" altLang="zh-CN" i="1" baseline="-25000"/>
              <a:t>m</a:t>
            </a:r>
            <a:r>
              <a:rPr kumimoji="1" lang="en-US" altLang="zh-CN" i="1"/>
              <a:t>a</a:t>
            </a:r>
            <a:r>
              <a:rPr kumimoji="1" lang="en-US" altLang="zh-CN" i="1" baseline="-25000"/>
              <a:t>m</a:t>
            </a:r>
            <a:endParaRPr kumimoji="1" lang="en-US" altLang="zh-CN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则称</a:t>
            </a:r>
            <a:r>
              <a:rPr kumimoji="1" lang="zh-CN" altLang="en-US">
                <a:solidFill>
                  <a:srgbClr val="FF0000"/>
                </a:solidFill>
              </a:rPr>
              <a:t>向量 </a:t>
            </a:r>
            <a:r>
              <a:rPr kumimoji="1" lang="en-US" altLang="zh-CN" i="1">
                <a:solidFill>
                  <a:srgbClr val="FF0000"/>
                </a:solidFill>
              </a:rPr>
              <a:t>b </a:t>
            </a:r>
            <a:r>
              <a:rPr kumimoji="1" lang="zh-CN" altLang="en-US">
                <a:solidFill>
                  <a:srgbClr val="FF0000"/>
                </a:solidFill>
              </a:rPr>
              <a:t>能由向量组 </a:t>
            </a:r>
            <a:r>
              <a:rPr kumimoji="1" lang="en-US" altLang="zh-CN" i="1">
                <a:solidFill>
                  <a:srgbClr val="FF0000"/>
                </a:solidFill>
              </a:rPr>
              <a:t>A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kumimoji="1" lang="zh-CN" altLang="en-US">
                <a:solidFill>
                  <a:srgbClr val="FF0000"/>
                </a:solidFill>
              </a:rPr>
              <a:t>的线性表示</a:t>
            </a:r>
            <a:r>
              <a:rPr kumimoji="1" lang="zh-CN" altLang="en-US"/>
              <a:t>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3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3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3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3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6" name="Object 2052"/>
          <p:cNvGraphicFramePr>
            <a:graphicFrameLocks noChangeAspect="1"/>
          </p:cNvGraphicFramePr>
          <p:nvPr/>
        </p:nvGraphicFramePr>
        <p:xfrm>
          <a:off x="1651000" y="887413"/>
          <a:ext cx="6731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6" name="Equation" r:id="rId3" imgW="6731000" imgH="533400" progId="Equation.3">
                  <p:embed/>
                </p:oleObj>
              </mc:Choice>
              <mc:Fallback>
                <p:oleObj name="Equation" r:id="rId3" imgW="6731000" imgH="5334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887413"/>
                        <a:ext cx="6731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2054"/>
          <p:cNvGraphicFramePr>
            <a:graphicFrameLocks noChangeAspect="1"/>
          </p:cNvGraphicFramePr>
          <p:nvPr/>
        </p:nvGraphicFramePr>
        <p:xfrm>
          <a:off x="1574800" y="1651000"/>
          <a:ext cx="3810000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67" name="Equation" r:id="rId5" imgW="3810000" imgH="3111500" progId="Equation.3">
                  <p:embed/>
                </p:oleObj>
              </mc:Choice>
              <mc:Fallback>
                <p:oleObj name="Equation" r:id="rId5" imgW="3810000" imgH="31115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651000"/>
                        <a:ext cx="3810000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50" name="Group 2086"/>
          <p:cNvGrpSpPr/>
          <p:nvPr/>
        </p:nvGrpSpPr>
        <p:grpSpPr bwMode="auto">
          <a:xfrm>
            <a:off x="2266950" y="1600200"/>
            <a:ext cx="4038600" cy="609600"/>
            <a:chOff x="1428" y="1008"/>
            <a:chExt cx="2544" cy="384"/>
          </a:xfrm>
        </p:grpSpPr>
        <p:graphicFrame>
          <p:nvGraphicFramePr>
            <p:cNvPr id="38919" name="Object 2055"/>
            <p:cNvGraphicFramePr>
              <a:graphicFrameLocks noChangeAspect="1"/>
            </p:cNvGraphicFramePr>
            <p:nvPr/>
          </p:nvGraphicFramePr>
          <p:xfrm>
            <a:off x="3708" y="100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8" name="Equation" r:id="rId7" imgW="558800" imgH="596900" progId="Equation.3">
                    <p:embed/>
                  </p:oleObj>
                </mc:Choice>
                <mc:Fallback>
                  <p:oleObj name="Equation" r:id="rId7" imgW="558800" imgH="596900" progId="Equation.3">
                    <p:embed/>
                    <p:pic>
                      <p:nvPicPr>
                        <p:cNvPr id="0" name="Object 20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00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3" name="Rectangle 2059"/>
            <p:cNvSpPr>
              <a:spLocks noChangeArrowheads="1"/>
            </p:cNvSpPr>
            <p:nvPr/>
          </p:nvSpPr>
          <p:spPr bwMode="auto">
            <a:xfrm>
              <a:off x="1428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1" name="Group 2087"/>
          <p:cNvGrpSpPr/>
          <p:nvPr/>
        </p:nvGrpSpPr>
        <p:grpSpPr bwMode="auto">
          <a:xfrm>
            <a:off x="2266950" y="2152650"/>
            <a:ext cx="4038600" cy="647700"/>
            <a:chOff x="1428" y="1356"/>
            <a:chExt cx="2544" cy="408"/>
          </a:xfrm>
        </p:grpSpPr>
        <p:graphicFrame>
          <p:nvGraphicFramePr>
            <p:cNvPr id="38920" name="Object 2056"/>
            <p:cNvGraphicFramePr>
              <a:graphicFrameLocks noChangeAspect="1"/>
            </p:cNvGraphicFramePr>
            <p:nvPr/>
          </p:nvGraphicFramePr>
          <p:xfrm>
            <a:off x="3708" y="1356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69" name="Equation" r:id="rId9" imgW="558800" imgH="596900" progId="Equation.3">
                    <p:embed/>
                  </p:oleObj>
                </mc:Choice>
                <mc:Fallback>
                  <p:oleObj name="Equation" r:id="rId9" imgW="558800" imgH="596900" progId="Equation.3">
                    <p:embed/>
                    <p:pic>
                      <p:nvPicPr>
                        <p:cNvPr id="0" name="Object 2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1356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4" name="Rectangle 2060"/>
            <p:cNvSpPr>
              <a:spLocks noChangeArrowheads="1"/>
            </p:cNvSpPr>
            <p:nvPr/>
          </p:nvSpPr>
          <p:spPr bwMode="auto">
            <a:xfrm>
              <a:off x="1428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2" name="Group 2088"/>
          <p:cNvGrpSpPr/>
          <p:nvPr/>
        </p:nvGrpSpPr>
        <p:grpSpPr bwMode="auto">
          <a:xfrm>
            <a:off x="2266950" y="3225800"/>
            <a:ext cx="4038600" cy="622300"/>
            <a:chOff x="1428" y="2032"/>
            <a:chExt cx="2544" cy="392"/>
          </a:xfrm>
        </p:grpSpPr>
        <p:graphicFrame>
          <p:nvGraphicFramePr>
            <p:cNvPr id="38921" name="Object 2057"/>
            <p:cNvGraphicFramePr>
              <a:graphicFrameLocks noChangeAspect="1"/>
            </p:cNvGraphicFramePr>
            <p:nvPr/>
          </p:nvGraphicFramePr>
          <p:xfrm>
            <a:off x="3708" y="2032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0" name="Equation" r:id="rId11" imgW="558800" imgH="596900" progId="Equation.3">
                    <p:embed/>
                  </p:oleObj>
                </mc:Choice>
                <mc:Fallback>
                  <p:oleObj name="Equation" r:id="rId11" imgW="558800" imgH="596900" progId="Equation.3">
                    <p:embed/>
                    <p:pic>
                      <p:nvPicPr>
                        <p:cNvPr id="0" name="Object 20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032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5" name="Rectangle 2061"/>
            <p:cNvSpPr>
              <a:spLocks noChangeArrowheads="1"/>
            </p:cNvSpPr>
            <p:nvPr/>
          </p:nvSpPr>
          <p:spPr bwMode="auto">
            <a:xfrm>
              <a:off x="1428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3" name="Group 2089"/>
          <p:cNvGrpSpPr/>
          <p:nvPr/>
        </p:nvGrpSpPr>
        <p:grpSpPr bwMode="auto">
          <a:xfrm>
            <a:off x="2266950" y="4210050"/>
            <a:ext cx="4057650" cy="666750"/>
            <a:chOff x="1428" y="2652"/>
            <a:chExt cx="2556" cy="420"/>
          </a:xfrm>
        </p:grpSpPr>
        <p:graphicFrame>
          <p:nvGraphicFramePr>
            <p:cNvPr id="38922" name="Object 2058"/>
            <p:cNvGraphicFramePr>
              <a:graphicFrameLocks noChangeAspect="1"/>
            </p:cNvGraphicFramePr>
            <p:nvPr/>
          </p:nvGraphicFramePr>
          <p:xfrm>
            <a:off x="3696" y="265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1" name="Equation" r:id="rId13" imgW="609600" imgH="596900" progId="Equation.3">
                    <p:embed/>
                  </p:oleObj>
                </mc:Choice>
                <mc:Fallback>
                  <p:oleObj name="Equation" r:id="rId13" imgW="609600" imgH="596900" progId="Equation.3">
                    <p:embed/>
                    <p:pic>
                      <p:nvPicPr>
                        <p:cNvPr id="0" name="Object 20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65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6" name="Rectangle 2062"/>
            <p:cNvSpPr>
              <a:spLocks noChangeArrowheads="1"/>
            </p:cNvSpPr>
            <p:nvPr/>
          </p:nvSpPr>
          <p:spPr bwMode="auto">
            <a:xfrm>
              <a:off x="1428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4" name="Group 2090"/>
          <p:cNvGrpSpPr/>
          <p:nvPr/>
        </p:nvGrpSpPr>
        <p:grpSpPr bwMode="auto">
          <a:xfrm>
            <a:off x="2266950" y="1600200"/>
            <a:ext cx="4057650" cy="3276600"/>
            <a:chOff x="4320" y="1008"/>
            <a:chExt cx="2556" cy="2064"/>
          </a:xfrm>
        </p:grpSpPr>
        <p:graphicFrame>
          <p:nvGraphicFramePr>
            <p:cNvPr id="38932" name="Object 2068"/>
            <p:cNvGraphicFramePr>
              <a:graphicFrameLocks noChangeAspect="1"/>
            </p:cNvGraphicFramePr>
            <p:nvPr/>
          </p:nvGraphicFramePr>
          <p:xfrm>
            <a:off x="6600" y="100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2" name="Equation" r:id="rId15" imgW="558800" imgH="596900" progId="Equation.3">
                    <p:embed/>
                  </p:oleObj>
                </mc:Choice>
                <mc:Fallback>
                  <p:oleObj name="Equation" r:id="rId15" imgW="558800" imgH="596900" progId="Equation.3">
                    <p:embed/>
                    <p:pic>
                      <p:nvPicPr>
                        <p:cNvPr id="0" name="Object 2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100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3" name="Rectangle 2069"/>
            <p:cNvSpPr>
              <a:spLocks noChangeArrowheads="1"/>
            </p:cNvSpPr>
            <p:nvPr/>
          </p:nvSpPr>
          <p:spPr bwMode="auto">
            <a:xfrm>
              <a:off x="4320" y="105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5" name="Object 2071"/>
            <p:cNvGraphicFramePr>
              <a:graphicFrameLocks noChangeAspect="1"/>
            </p:cNvGraphicFramePr>
            <p:nvPr/>
          </p:nvGraphicFramePr>
          <p:xfrm>
            <a:off x="6600" y="1356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3" name="Equation" r:id="rId17" imgW="558800" imgH="596900" progId="Equation.3">
                    <p:embed/>
                  </p:oleObj>
                </mc:Choice>
                <mc:Fallback>
                  <p:oleObj name="Equation" r:id="rId17" imgW="558800" imgH="596900" progId="Equation.3">
                    <p:embed/>
                    <p:pic>
                      <p:nvPicPr>
                        <p:cNvPr id="0" name="Object 2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1356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6" name="Rectangle 2072"/>
            <p:cNvSpPr>
              <a:spLocks noChangeArrowheads="1"/>
            </p:cNvSpPr>
            <p:nvPr/>
          </p:nvSpPr>
          <p:spPr bwMode="auto">
            <a:xfrm>
              <a:off x="4320" y="142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8" name="Object 2074"/>
            <p:cNvGraphicFramePr>
              <a:graphicFrameLocks noChangeAspect="1"/>
            </p:cNvGraphicFramePr>
            <p:nvPr/>
          </p:nvGraphicFramePr>
          <p:xfrm>
            <a:off x="6600" y="2032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4" name="Equation" r:id="rId19" imgW="558800" imgH="596900" progId="Equation.3">
                    <p:embed/>
                  </p:oleObj>
                </mc:Choice>
                <mc:Fallback>
                  <p:oleObj name="Equation" r:id="rId19" imgW="558800" imgH="596900" progId="Equation.3">
                    <p:embed/>
                    <p:pic>
                      <p:nvPicPr>
                        <p:cNvPr id="0" name="Object 2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0" y="2032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9" name="Rectangle 2075"/>
            <p:cNvSpPr>
              <a:spLocks noChangeArrowheads="1"/>
            </p:cNvSpPr>
            <p:nvPr/>
          </p:nvSpPr>
          <p:spPr bwMode="auto">
            <a:xfrm>
              <a:off x="4320" y="2088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41" name="Object 2077"/>
            <p:cNvGraphicFramePr>
              <a:graphicFrameLocks noChangeAspect="1"/>
            </p:cNvGraphicFramePr>
            <p:nvPr/>
          </p:nvGraphicFramePr>
          <p:xfrm>
            <a:off x="6588" y="2652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5" name="Equation" r:id="rId21" imgW="609600" imgH="596900" progId="Equation.3">
                    <p:embed/>
                  </p:oleObj>
                </mc:Choice>
                <mc:Fallback>
                  <p:oleObj name="Equation" r:id="rId21" imgW="609600" imgH="596900" progId="Equation.3">
                    <p:embed/>
                    <p:pic>
                      <p:nvPicPr>
                        <p:cNvPr id="0" name="Object 20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" y="2652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Rectangle 2078"/>
            <p:cNvSpPr>
              <a:spLocks noChangeArrowheads="1"/>
            </p:cNvSpPr>
            <p:nvPr/>
          </p:nvSpPr>
          <p:spPr bwMode="auto">
            <a:xfrm>
              <a:off x="4320" y="2736"/>
              <a:ext cx="1920" cy="336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8955" name="Group 2091"/>
          <p:cNvGrpSpPr/>
          <p:nvPr/>
        </p:nvGrpSpPr>
        <p:grpSpPr bwMode="auto">
          <a:xfrm>
            <a:off x="838200" y="5203825"/>
            <a:ext cx="7778750" cy="528638"/>
            <a:chOff x="672" y="3278"/>
            <a:chExt cx="4900" cy="333"/>
          </a:xfrm>
        </p:grpSpPr>
        <p:sp>
          <p:nvSpPr>
            <p:cNvPr id="38944" name="Text Box 2080"/>
            <p:cNvSpPr txBox="1">
              <a:spLocks noChangeArrowheads="1"/>
            </p:cNvSpPr>
            <p:nvPr/>
          </p:nvSpPr>
          <p:spPr bwMode="auto">
            <a:xfrm>
              <a:off x="672" y="3284"/>
              <a:ext cx="4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向量组       </a:t>
              </a:r>
              <a:r>
                <a:rPr lang="en-US" altLang="zh-CN" sz="2800" b="1"/>
                <a:t>,       , …</a:t>
              </a:r>
              <a:r>
                <a:rPr lang="zh-CN" altLang="en-US" sz="2800" b="1"/>
                <a:t>， 　称为矩阵</a:t>
              </a:r>
              <a:r>
                <a:rPr lang="en-US" altLang="zh-CN" sz="2800" b="1"/>
                <a:t>A</a:t>
              </a:r>
              <a:r>
                <a:rPr lang="zh-CN" altLang="en-US" sz="2800" b="1"/>
                <a:t>的行向量组．</a:t>
              </a:r>
            </a:p>
          </p:txBody>
        </p:sp>
        <p:graphicFrame>
          <p:nvGraphicFramePr>
            <p:cNvPr id="38945" name="Object 2081"/>
            <p:cNvGraphicFramePr>
              <a:graphicFrameLocks noChangeAspect="1"/>
            </p:cNvGraphicFramePr>
            <p:nvPr/>
          </p:nvGraphicFramePr>
          <p:xfrm>
            <a:off x="1490" y="327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6" name="Equation" r:id="rId23" imgW="558800" imgH="596900" progId="Equation.3">
                    <p:embed/>
                  </p:oleObj>
                </mc:Choice>
                <mc:Fallback>
                  <p:oleObj name="Equation" r:id="rId23" imgW="558800" imgH="596900" progId="Equation.3">
                    <p:embed/>
                    <p:pic>
                      <p:nvPicPr>
                        <p:cNvPr id="0" name="Object 2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0" y="327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6" name="Object 2082"/>
            <p:cNvGraphicFramePr>
              <a:graphicFrameLocks noChangeAspect="1"/>
            </p:cNvGraphicFramePr>
            <p:nvPr/>
          </p:nvGraphicFramePr>
          <p:xfrm>
            <a:off x="1918" y="3278"/>
            <a:ext cx="26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7" name="Equation" r:id="rId25" imgW="558800" imgH="596900" progId="Equation.3">
                    <p:embed/>
                  </p:oleObj>
                </mc:Choice>
                <mc:Fallback>
                  <p:oleObj name="Equation" r:id="rId25" imgW="558800" imgH="596900" progId="Equation.3">
                    <p:embed/>
                    <p:pic>
                      <p:nvPicPr>
                        <p:cNvPr id="0" name="Object 20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8" y="3278"/>
                          <a:ext cx="26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7" name="Object 2083"/>
            <p:cNvGraphicFramePr>
              <a:graphicFrameLocks noChangeAspect="1"/>
            </p:cNvGraphicFramePr>
            <p:nvPr/>
          </p:nvGraphicFramePr>
          <p:xfrm>
            <a:off x="2782" y="3278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78" name="Equation" r:id="rId27" imgW="609600" imgH="596900" progId="Equation.3">
                    <p:embed/>
                  </p:oleObj>
                </mc:Choice>
                <mc:Fallback>
                  <p:oleObj name="Equation" r:id="rId27" imgW="609600" imgH="596900" progId="Equation.3">
                    <p:embed/>
                    <p:pic>
                      <p:nvPicPr>
                        <p:cNvPr id="0" name="Object 2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2" y="3278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问题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给定向量组 </a:t>
            </a:r>
            <a:r>
              <a:rPr kumimoji="1" lang="en-US" altLang="zh-CN" i="1"/>
              <a:t>A</a:t>
            </a:r>
            <a:r>
              <a:rPr kumimoji="1" lang="zh-CN" altLang="en-US"/>
              <a:t>，</a:t>
            </a:r>
            <a:r>
              <a:rPr lang="zh-CN" altLang="en-US"/>
              <a:t>零向量是否可以由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kumimoji="1" lang="zh-CN" altLang="en-US"/>
              <a:t>线性表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/>
              <a:t>		  示？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solidFill>
                  <a:srgbClr val="0000FF"/>
                </a:solidFill>
              </a:rPr>
              <a:t>问题</a:t>
            </a:r>
            <a:r>
              <a:rPr kumimoji="1" lang="en-US" altLang="zh-CN">
                <a:solidFill>
                  <a:srgbClr val="0000FF"/>
                </a:solidFill>
              </a:rPr>
              <a:t>2</a:t>
            </a:r>
            <a:r>
              <a:rPr kumimoji="1" lang="zh-CN" altLang="en-US">
                <a:solidFill>
                  <a:srgbClr val="0000FF"/>
                </a:solidFill>
              </a:rPr>
              <a:t>：</a:t>
            </a:r>
            <a:r>
              <a:rPr kumimoji="1" lang="zh-CN" altLang="en-US"/>
              <a:t>如果</a:t>
            </a:r>
            <a:r>
              <a:rPr lang="zh-CN" altLang="en-US"/>
              <a:t>零向量可以由</a:t>
            </a:r>
            <a:r>
              <a:rPr kumimoji="1" lang="zh-CN" altLang="en-US"/>
              <a:t>向量组 </a:t>
            </a:r>
            <a:r>
              <a:rPr kumimoji="1" lang="en-US" altLang="zh-CN" i="1"/>
              <a:t>A </a:t>
            </a:r>
            <a:r>
              <a:rPr kumimoji="1" lang="zh-CN" altLang="en-US"/>
              <a:t>线性表示，线性组合的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>
                <a:latin typeface="楷体_GB2312" pitchFamily="49" charset="-122"/>
              </a:rPr>
              <a:t>       </a:t>
            </a:r>
            <a:r>
              <a:rPr kumimoji="1" lang="zh-CN" altLang="en-US"/>
              <a:t>系数是否不全为零？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99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6529388" y="1477963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2" name="Equation" r:id="rId3" imgW="1002665" imgH="203200" progId="Equation.DSMT4">
                  <p:embed/>
                </p:oleObj>
              </mc:Choice>
              <mc:Fallback>
                <p:oleObj name="Equation" r:id="rId3" imgW="1002665" imgH="203200" progId="Equation.DSMT4">
                  <p:embed/>
                  <p:pic>
                    <p:nvPicPr>
                      <p:cNvPr id="0" name="图片 829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1477963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88913" y="1014413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359150" y="1014413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线性方程组  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2435225" y="1452563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5605463" y="145256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06375" y="455613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的结论：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247650" y="2420938"/>
            <a:ext cx="8631238" cy="257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零向量是否可以由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线性表示？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1′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是否存在解？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回答：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一定存在解．</a:t>
            </a: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事实上，可令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</a:p>
          <a:p>
            <a:pPr marL="342900" indent="-3429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5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23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  <p:bldP spid="23559" grpId="0" animBg="1"/>
      <p:bldP spid="23560" grpId="0" animBg="1"/>
      <p:bldP spid="2356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06375" y="455613"/>
            <a:ext cx="86741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如果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零向量可以由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线性表示，线性组合的系数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是否不全为零？</a:t>
            </a: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问题</a:t>
            </a:r>
            <a:r>
              <a:rPr kumimoji="0"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2′</a:t>
            </a: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是否存在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？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回答：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齐次线性方程组不一定有非零解，从而线性组合的系数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不一定全等于零．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206375" y="3297238"/>
            <a:ext cx="7920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1258888" y="2870200"/>
          <a:ext cx="35290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0" name="Equation" r:id="rId3" imgW="1765300" imgH="698500" progId="Equation.DSMT4">
                  <p:embed/>
                </p:oleObj>
              </mc:Choice>
              <mc:Fallback>
                <p:oleObj name="Equation" r:id="rId3" imgW="1765300" imgH="698500" progId="Equation.DSMT4">
                  <p:embed/>
                  <p:pic>
                    <p:nvPicPr>
                      <p:cNvPr id="0" name="图片 839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2870200"/>
                        <a:ext cx="35290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1263650" y="4508500"/>
          <a:ext cx="7053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1" name="Equation" r:id="rId5" imgW="3530600" imgH="711200" progId="Equation.DSMT4">
                  <p:embed/>
                </p:oleObj>
              </mc:Choice>
              <mc:Fallback>
                <p:oleObj name="Equation" r:id="rId5" imgW="3530600" imgH="711200" progId="Equation.DSMT4">
                  <p:embed/>
                  <p:pic>
                    <p:nvPicPr>
                      <p:cNvPr id="0" name="图片 839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508500"/>
                        <a:ext cx="7053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827088" y="4951413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若</a:t>
            </a:r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>
            <a:off x="3851275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4311650" y="2935288"/>
            <a:ext cx="0" cy="125888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827088" y="621188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07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2" grpId="0"/>
      <p:bldP spid="30735" grpId="0"/>
      <p:bldP spid="30736" grpId="0" animBg="1"/>
      <p:bldP spid="30737" grpId="0" animBg="1"/>
      <p:bldP spid="307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向量组的线性相关性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229600" cy="1917700"/>
          </a:xfrm>
          <a:noFill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定义：</a:t>
            </a:r>
            <a:r>
              <a:rPr kumimoji="1" lang="zh-CN" altLang="en-US" dirty="0"/>
              <a:t>给定向量组 </a:t>
            </a:r>
            <a:r>
              <a:rPr kumimoji="1" lang="en-US" altLang="zh-CN" i="1" dirty="0"/>
              <a:t>A</a:t>
            </a:r>
            <a:r>
              <a:rPr kumimoji="1" lang="zh-CN" altLang="en-US" dirty="0"/>
              <a:t>：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i="1" dirty="0"/>
              <a:t>a</a:t>
            </a:r>
            <a:r>
              <a:rPr kumimoji="1" lang="en-US" altLang="zh-CN" i="1" baseline="-25000" dirty="0"/>
              <a:t>m </a:t>
            </a:r>
            <a:r>
              <a:rPr kumimoji="1" lang="zh-CN" altLang="en-US" dirty="0"/>
              <a:t>，如果存在</a:t>
            </a:r>
            <a:r>
              <a:rPr kumimoji="1" lang="zh-CN" altLang="en-US" dirty="0">
                <a:solidFill>
                  <a:srgbClr val="0000FF"/>
                </a:solidFill>
              </a:rPr>
              <a:t>不全为零</a:t>
            </a:r>
            <a:r>
              <a:rPr kumimoji="1" lang="zh-CN" altLang="en-US" dirty="0"/>
              <a:t>的实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zh-CN" altLang="en-US" dirty="0"/>
              <a:t>数 </a:t>
            </a:r>
            <a:r>
              <a:rPr kumimoji="1" lang="en-US" altLang="zh-CN" i="1" dirty="0"/>
              <a:t>k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, </a:t>
            </a:r>
            <a:r>
              <a:rPr kumimoji="1" lang="en-US" altLang="zh-CN" i="1" dirty="0"/>
              <a:t>k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, …, </a:t>
            </a:r>
            <a:r>
              <a:rPr kumimoji="1" lang="en-US" altLang="zh-CN" i="1" dirty="0"/>
              <a:t>k</a:t>
            </a:r>
            <a:r>
              <a:rPr kumimoji="1" lang="en-US" altLang="zh-CN" i="1" baseline="-25000" dirty="0"/>
              <a:t>m</a:t>
            </a:r>
            <a:r>
              <a:rPr kumimoji="1" lang="en-US" altLang="zh-CN" dirty="0"/>
              <a:t> </a:t>
            </a:r>
            <a:r>
              <a:rPr kumimoji="1" lang="zh-CN" altLang="en-US" dirty="0"/>
              <a:t>，使得</a:t>
            </a:r>
          </a:p>
          <a:p>
            <a:pPr algn="ctr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kumimoji="1" lang="en-US" altLang="zh-CN" i="1" dirty="0"/>
              <a:t>k</a:t>
            </a:r>
            <a:r>
              <a:rPr kumimoji="1" lang="en-US" altLang="zh-CN" baseline="-25000" dirty="0"/>
              <a:t>1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1 </a:t>
            </a:r>
            <a:r>
              <a:rPr kumimoji="1" lang="en-US" altLang="zh-CN" dirty="0"/>
              <a:t>+ </a:t>
            </a:r>
            <a:r>
              <a:rPr kumimoji="1" lang="en-US" altLang="zh-CN" i="1" dirty="0"/>
              <a:t>k</a:t>
            </a:r>
            <a:r>
              <a:rPr kumimoji="1" lang="en-US" altLang="zh-CN" baseline="-25000" dirty="0"/>
              <a:t>2</a:t>
            </a:r>
            <a:r>
              <a:rPr kumimoji="1" lang="en-US" altLang="zh-CN" i="1" dirty="0"/>
              <a:t>a</a:t>
            </a:r>
            <a:r>
              <a:rPr kumimoji="1" lang="en-US" altLang="zh-CN" baseline="-25000" dirty="0"/>
              <a:t>2 </a:t>
            </a:r>
            <a:r>
              <a:rPr kumimoji="1" lang="en-US" altLang="zh-CN" dirty="0"/>
              <a:t>+ … + </a:t>
            </a:r>
            <a:r>
              <a:rPr kumimoji="1" lang="en-US" altLang="zh-CN" i="1" dirty="0" err="1"/>
              <a:t>k</a:t>
            </a:r>
            <a:r>
              <a:rPr kumimoji="1" lang="en-US" altLang="zh-CN" i="1" baseline="-25000" dirty="0" err="1"/>
              <a:t>m</a:t>
            </a:r>
            <a:r>
              <a:rPr kumimoji="1" lang="en-US" altLang="zh-CN" i="1" dirty="0" err="1"/>
              <a:t>a</a:t>
            </a:r>
            <a:r>
              <a:rPr kumimoji="1" lang="en-US" altLang="zh-CN" i="1" baseline="-25000" dirty="0" err="1"/>
              <a:t>m</a:t>
            </a:r>
            <a:r>
              <a:rPr kumimoji="1" lang="en-US" altLang="zh-CN" i="1" baseline="-25000" dirty="0"/>
              <a:t> </a:t>
            </a:r>
            <a:r>
              <a:rPr kumimoji="1" lang="en-US" altLang="zh-CN" dirty="0"/>
              <a:t>=0</a:t>
            </a:r>
            <a:r>
              <a:rPr kumimoji="1" lang="zh-CN" altLang="en-US" dirty="0">
                <a:solidFill>
                  <a:srgbClr val="0000FF"/>
                </a:solidFill>
              </a:rPr>
              <a:t>（零向量）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则称</a:t>
            </a:r>
            <a:r>
              <a:rPr kumimoji="1" lang="zh-CN" altLang="en-US" dirty="0"/>
              <a:t>向量组 </a:t>
            </a:r>
            <a:r>
              <a:rPr kumimoji="1" lang="en-US" altLang="zh-CN" i="1" dirty="0"/>
              <a:t>A 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FF0000"/>
                </a:solidFill>
              </a:rPr>
              <a:t>线性相关</a:t>
            </a:r>
            <a:r>
              <a:rPr lang="zh-CN" altLang="en-US" dirty="0"/>
              <a:t>的，否则称它是</a:t>
            </a:r>
            <a:r>
              <a:rPr lang="zh-CN" altLang="en-US" dirty="0">
                <a:solidFill>
                  <a:srgbClr val="FF0000"/>
                </a:solidFill>
              </a:rPr>
              <a:t>线性无关</a:t>
            </a:r>
            <a:r>
              <a:rPr lang="zh-CN" altLang="en-US" dirty="0"/>
              <a:t>的．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511175" y="4078288"/>
            <a:ext cx="2332038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</a:t>
            </a:r>
            <a:endParaRPr lang="en-US" altLang="zh-CN" b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线性相关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546475" y="4076700"/>
            <a:ext cx="301625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2906713" y="45164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67575" y="4516438"/>
            <a:ext cx="139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>
            <a:sp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kumimoji="0" lang="en-US" altLang="zh-CN" b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&lt;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kumimoji="0"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</a:t>
            </a:r>
            <a:endParaRPr lang="en-US" altLang="zh-CN" b="1" i="1">
              <a:solidFill>
                <a:srgbClr val="FF0000"/>
              </a:solidFill>
              <a:latin typeface="楷体_GB2312" pitchFamily="49" charset="-122"/>
              <a:ea typeface="楷体_GB2312"/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6626225" y="45164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6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6" grpId="0"/>
      <p:bldP spid="24587" grpId="0"/>
      <p:bldP spid="24588" grpId="0" animBg="1"/>
      <p:bldP spid="24589" grpId="0"/>
      <p:bldP spid="2459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备注：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给定向量组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，不是线性相关，就是线性无关，两者必居其一．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线性相关，通常是指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≥2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的情形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.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若向量组只包含一个向量：当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零向量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时，线性相关；当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不是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零向量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时，线性无关．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p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≥2)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线性相关，也就是向量组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中，至少有一个向量能由其余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个向量线性表示．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特别地，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线性相关当且仅当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的分量对应成比例，其几何意义是两向量共线．</a:t>
            </a:r>
          </a:p>
          <a:p>
            <a:pPr marL="742950" lvl="1" indent="-285750">
              <a:lnSpc>
                <a:spcPct val="11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Blip>
                <a:blip r:embed="rId2"/>
              </a:buBlip>
            </a:pP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 i="1" baseline="-25000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8000"/>
                </a:solidFill>
                <a:latin typeface="Times New Roman" panose="02020603050405020304"/>
                <a:ea typeface="楷体_GB2312"/>
              </a:rPr>
              <a:t>线性相关的几何意义是三个向量共面．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向量组线性相关性的判定（重点、难点）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不全为零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</a:t>
            </a: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的秩小于向量的个数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	表示．</a:t>
            </a: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AutoShape 8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66" grpId="0" animBg="1"/>
      <p:bldP spid="40967" grpId="0" animBg="1"/>
      <p:bldP spid="4096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向量组线性无关性的判定</a:t>
            </a: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（重点、难点）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如果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，则必有</a:t>
            </a: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只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的秩等于向量的个数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中任何一个向量都不能由其余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	性表示．</a:t>
            </a:r>
          </a:p>
        </p:txBody>
      </p:sp>
      <p:sp>
        <p:nvSpPr>
          <p:cNvPr id="16387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57200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向量组线性相关性的判定（重点、难点）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线性相关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存在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不全为零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的实数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，使得</a:t>
            </a: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（零向量）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  <a:endParaRPr lang="zh-CN" altLang="en-US" b="1">
              <a:solidFill>
                <a:srgbClr val="0000FF"/>
              </a:solidFill>
              <a:latin typeface="Times New Roman" panose="02020603050405020304"/>
              <a:ea typeface="楷体_GB2312"/>
            </a:endParaRP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有非零解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的秩小于向量的个数 </a:t>
            </a:r>
            <a:r>
              <a:rPr lang="en-US" altLang="zh-CN" b="1" i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中至少有一个向量能由其余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个向量线性	表示．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455613" y="455613"/>
            <a:ext cx="8435975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向量组线性无关性的判定（重点、难点）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线性无关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如果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+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+ … +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=0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（零向量），则必有</a:t>
            </a:r>
          </a:p>
          <a:p>
            <a:pPr marL="342900" indent="-342900" algn="ctr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 … = 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=0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元齐次线性方程组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只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/>
              </a:rPr>
              <a:t>有零解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矩阵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= (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, …,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)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的秩等于向量的个数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342900" indent="-342900">
              <a:lnSpc>
                <a:spcPct val="17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		向量组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中任何一个向量都不能由其余 </a:t>
            </a:r>
            <a:r>
              <a:rPr lang="en-US" altLang="zh-CN" b="1" i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m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－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个向量线	性表示．</a:t>
            </a:r>
          </a:p>
        </p:txBody>
      </p:sp>
      <p:sp>
        <p:nvSpPr>
          <p:cNvPr id="45059" name="AutoShape 3"/>
          <p:cNvSpPr>
            <a:spLocks noChangeArrowheads="1"/>
          </p:cNvSpPr>
          <p:nvPr/>
        </p:nvSpPr>
        <p:spPr bwMode="auto">
          <a:xfrm>
            <a:off x="684213" y="184467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0" name="AutoShape 4"/>
          <p:cNvSpPr>
            <a:spLocks noChangeArrowheads="1"/>
          </p:cNvSpPr>
          <p:nvPr/>
        </p:nvSpPr>
        <p:spPr bwMode="auto">
          <a:xfrm>
            <a:off x="684213" y="3211513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1" name="AutoShape 5"/>
          <p:cNvSpPr>
            <a:spLocks noChangeArrowheads="1"/>
          </p:cNvSpPr>
          <p:nvPr/>
        </p:nvSpPr>
        <p:spPr bwMode="auto">
          <a:xfrm>
            <a:off x="684213" y="3895725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62" name="AutoShape 6"/>
          <p:cNvSpPr>
            <a:spLocks noChangeArrowheads="1"/>
          </p:cNvSpPr>
          <p:nvPr/>
        </p:nvSpPr>
        <p:spPr bwMode="auto">
          <a:xfrm>
            <a:off x="684213" y="45799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5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0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50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50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50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50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8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50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450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14" name="Group 26"/>
          <p:cNvGrpSpPr/>
          <p:nvPr/>
        </p:nvGrpSpPr>
        <p:grpSpPr bwMode="auto">
          <a:xfrm>
            <a:off x="898525" y="1676400"/>
            <a:ext cx="7729538" cy="1373188"/>
            <a:chOff x="566" y="1056"/>
            <a:chExt cx="4869" cy="865"/>
          </a:xfrm>
        </p:grpSpPr>
        <p:sp>
          <p:nvSpPr>
            <p:cNvPr id="37891" name="Text Box 3"/>
            <p:cNvSpPr txBox="1">
              <a:spLocks noChangeArrowheads="1"/>
            </p:cNvSpPr>
            <p:nvPr/>
          </p:nvSpPr>
          <p:spPr bwMode="auto">
            <a:xfrm>
              <a:off x="566" y="1056"/>
              <a:ext cx="4869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定理　向量组         （当     时）线性相关</a:t>
              </a:r>
            </a:p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的充分必要条件是            中至少有一个向</a:t>
              </a:r>
            </a:p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量可由其余     个向量线性表示．</a:t>
              </a:r>
            </a:p>
          </p:txBody>
        </p:sp>
        <p:graphicFrame>
          <p:nvGraphicFramePr>
            <p:cNvPr id="37892" name="Object 4"/>
            <p:cNvGraphicFramePr>
              <a:graphicFrameLocks noChangeAspect="1"/>
            </p:cNvGraphicFramePr>
            <p:nvPr/>
          </p:nvGraphicFramePr>
          <p:xfrm>
            <a:off x="2004" y="1106"/>
            <a:ext cx="116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2" name="Equation" r:id="rId3" imgW="1854200" imgH="431800" progId="Equation.3">
                    <p:embed/>
                  </p:oleObj>
                </mc:Choice>
                <mc:Fallback>
                  <p:oleObj name="Equation" r:id="rId3" imgW="1854200" imgH="4318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106"/>
                          <a:ext cx="116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3" name="Object 5"/>
            <p:cNvGraphicFramePr>
              <a:graphicFrameLocks noChangeAspect="1"/>
            </p:cNvGraphicFramePr>
            <p:nvPr/>
          </p:nvGraphicFramePr>
          <p:xfrm>
            <a:off x="3468" y="1133"/>
            <a:ext cx="5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3" name="公式" r:id="rId5" imgW="939165" imgH="330200" progId="Equation.3">
                    <p:embed/>
                  </p:oleObj>
                </mc:Choice>
                <mc:Fallback>
                  <p:oleObj name="公式" r:id="rId5" imgW="939165" imgH="330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133"/>
                          <a:ext cx="59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4" name="Object 6"/>
            <p:cNvGraphicFramePr>
              <a:graphicFrameLocks noChangeAspect="1"/>
            </p:cNvGraphicFramePr>
            <p:nvPr/>
          </p:nvGraphicFramePr>
          <p:xfrm>
            <a:off x="2448" y="1358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4" name="公式" r:id="rId7" imgW="2006600" imgH="457200" progId="Equation.3">
                    <p:embed/>
                  </p:oleObj>
                </mc:Choice>
                <mc:Fallback>
                  <p:oleObj name="公式" r:id="rId7" imgW="2006600" imgH="457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358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5" name="Object 7"/>
            <p:cNvGraphicFramePr>
              <a:graphicFrameLocks noChangeAspect="1"/>
            </p:cNvGraphicFramePr>
            <p:nvPr/>
          </p:nvGraphicFramePr>
          <p:xfrm>
            <a:off x="1776" y="1694"/>
            <a:ext cx="5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5" name="公式" r:id="rId9" imgW="876300" imgH="330200" progId="Equation.3">
                    <p:embed/>
                  </p:oleObj>
                </mc:Choice>
                <mc:Fallback>
                  <p:oleObj name="公式" r:id="rId9" imgW="876300" imgH="330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694"/>
                          <a:ext cx="5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889000" y="32956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1866900" y="33147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充分性</a:t>
            </a:r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990600" y="4114800"/>
            <a:ext cx="7848600" cy="1117600"/>
            <a:chOff x="552" y="1724"/>
            <a:chExt cx="4944" cy="704"/>
          </a:xfrm>
        </p:grpSpPr>
        <p:sp>
          <p:nvSpPr>
            <p:cNvPr id="37900" name="Text Box 12"/>
            <p:cNvSpPr txBox="1">
              <a:spLocks noChangeArrowheads="1"/>
            </p:cNvSpPr>
            <p:nvPr/>
          </p:nvSpPr>
          <p:spPr bwMode="auto">
            <a:xfrm>
              <a:off x="552" y="1724"/>
              <a:ext cx="494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2"/>
                  </a:solidFill>
                </a:rPr>
                <a:t>       </a:t>
              </a:r>
              <a:r>
                <a:rPr lang="zh-CN" altLang="en-US" sz="2800" b="1"/>
                <a:t>设                           中有一个向量（比如       ）能由其余向量线性表示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1296" y="1725"/>
            <a:ext cx="1392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6" name="公式" r:id="rId11" imgW="1879600" imgH="457200" progId="Equation.3">
                    <p:embed/>
                  </p:oleObj>
                </mc:Choice>
                <mc:Fallback>
                  <p:oleObj name="公式" r:id="rId11" imgW="18796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725"/>
                          <a:ext cx="1392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4896" y="1740"/>
            <a:ext cx="28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87" name="公式" r:id="rId13" imgW="393700" imgH="457200" progId="Equation.3">
                    <p:embed/>
                  </p:oleObj>
                </mc:Choice>
                <mc:Fallback>
                  <p:oleObj name="公式" r:id="rId13" imgW="393700" imgH="457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740"/>
                          <a:ext cx="28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5010150" y="47069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即有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/>
        </p:nvGraphicFramePr>
        <p:xfrm>
          <a:off x="2400300" y="5334000"/>
          <a:ext cx="4927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8" name="公式" r:id="rId15" imgW="4927600" imgH="457200" progId="Equation.3">
                  <p:embed/>
                </p:oleObj>
              </mc:Choice>
              <mc:Fallback>
                <p:oleObj name="公式" r:id="rId15" imgW="49276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5334000"/>
                        <a:ext cx="4927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2" name="Rectangle 24"/>
          <p:cNvSpPr>
            <a:spLocks noGrp="1" noChangeArrowheads="1"/>
          </p:cNvSpPr>
          <p:nvPr>
            <p:ph type="title"/>
          </p:nvPr>
        </p:nvSpPr>
        <p:spPr>
          <a:xfrm>
            <a:off x="800100" y="609600"/>
            <a:ext cx="7772400" cy="1143000"/>
          </a:xfrm>
        </p:spPr>
        <p:txBody>
          <a:bodyPr/>
          <a:lstStyle/>
          <a:p>
            <a:r>
              <a:rPr lang="zh-CN" altLang="en-US"/>
              <a:t>三、线性相关性的判定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7" grpId="0" autoUpdateAnimBg="0"/>
      <p:bldP spid="37898" grpId="0" autoUpdateAnimBg="0"/>
      <p:bldP spid="3790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94" name="Group 10"/>
          <p:cNvGrpSpPr/>
          <p:nvPr/>
        </p:nvGrpSpPr>
        <p:grpSpPr bwMode="auto">
          <a:xfrm>
            <a:off x="876300" y="1066800"/>
            <a:ext cx="7239000" cy="533400"/>
            <a:chOff x="480" y="2592"/>
            <a:chExt cx="4560" cy="336"/>
          </a:xfrm>
        </p:grpSpPr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480" y="259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</a:t>
              </a:r>
            </a:p>
          </p:txBody>
        </p:sp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1111" y="2640"/>
            <a:ext cx="392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6" name="公式" r:id="rId3" imgW="6235700" imgH="457200" progId="Equation.3">
                    <p:embed/>
                  </p:oleObj>
                </mc:Choice>
                <mc:Fallback>
                  <p:oleObj name="公式" r:id="rId3" imgW="6235700" imgH="457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40"/>
                          <a:ext cx="392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397" name="Group 13"/>
          <p:cNvGrpSpPr/>
          <p:nvPr/>
        </p:nvGrpSpPr>
        <p:grpSpPr bwMode="auto">
          <a:xfrm>
            <a:off x="895350" y="1905000"/>
            <a:ext cx="7410450" cy="519113"/>
            <a:chOff x="480" y="2976"/>
            <a:chExt cx="4668" cy="327"/>
          </a:xfrm>
        </p:grpSpPr>
        <p:sp>
          <p:nvSpPr>
            <p:cNvPr id="16398" name="Text Box 14"/>
            <p:cNvSpPr txBox="1">
              <a:spLocks noChangeArrowheads="1"/>
            </p:cNvSpPr>
            <p:nvPr/>
          </p:nvSpPr>
          <p:spPr bwMode="auto">
            <a:xfrm>
              <a:off x="480" y="2976"/>
              <a:ext cx="46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因                                         这      个数不全为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，</a:t>
              </a:r>
            </a:p>
          </p:txBody>
        </p:sp>
        <p:graphicFrame>
          <p:nvGraphicFramePr>
            <p:cNvPr id="16399" name="Object 15"/>
            <p:cNvGraphicFramePr>
              <a:graphicFrameLocks noChangeAspect="1"/>
            </p:cNvGraphicFramePr>
            <p:nvPr/>
          </p:nvGraphicFramePr>
          <p:xfrm>
            <a:off x="972" y="3000"/>
            <a:ext cx="19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7" name="公式" r:id="rId5" imgW="3035300" imgH="457200" progId="Equation.3">
                    <p:embed/>
                  </p:oleObj>
                </mc:Choice>
                <mc:Fallback>
                  <p:oleObj name="公式" r:id="rId5" imgW="3035300" imgH="457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2" y="3000"/>
                          <a:ext cx="19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3337" y="3057"/>
            <a:ext cx="21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8" name="公式" r:id="rId7" imgW="342900" imgH="254000" progId="Equation.3">
                    <p:embed/>
                  </p:oleObj>
                </mc:Choice>
                <mc:Fallback>
                  <p:oleObj name="公式" r:id="rId7" imgW="342900" imgH="254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7" y="3057"/>
                          <a:ext cx="21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1" name="Group 17"/>
          <p:cNvGrpSpPr/>
          <p:nvPr/>
        </p:nvGrpSpPr>
        <p:grpSpPr bwMode="auto">
          <a:xfrm>
            <a:off x="895350" y="2743200"/>
            <a:ext cx="4289425" cy="519113"/>
            <a:chOff x="480" y="3360"/>
            <a:chExt cx="2702" cy="327"/>
          </a:xfrm>
        </p:grpSpPr>
        <p:sp>
          <p:nvSpPr>
            <p:cNvPr id="16402" name="Text Box 18"/>
            <p:cNvSpPr txBox="1">
              <a:spLocks noChangeArrowheads="1"/>
            </p:cNvSpPr>
            <p:nvPr/>
          </p:nvSpPr>
          <p:spPr bwMode="auto">
            <a:xfrm>
              <a:off x="480" y="3360"/>
              <a:ext cx="27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                         线性相关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970" y="3366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09" name="公式" r:id="rId9" imgW="2006600" imgH="457200" progId="Equation.3">
                    <p:embed/>
                  </p:oleObj>
                </mc:Choice>
                <mc:Fallback>
                  <p:oleObj name="公式" r:id="rId9" imgW="2006600" imgH="457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3366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4" name="Text Box 20"/>
          <p:cNvSpPr txBox="1">
            <a:spLocks noChangeArrowheads="1"/>
          </p:cNvSpPr>
          <p:nvPr/>
        </p:nvSpPr>
        <p:spPr bwMode="auto">
          <a:xfrm>
            <a:off x="1571625" y="350520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必要性</a:t>
            </a:r>
          </a:p>
        </p:txBody>
      </p:sp>
      <p:grpSp>
        <p:nvGrpSpPr>
          <p:cNvPr id="16405" name="Group 21"/>
          <p:cNvGrpSpPr/>
          <p:nvPr/>
        </p:nvGrpSpPr>
        <p:grpSpPr bwMode="auto">
          <a:xfrm>
            <a:off x="2984500" y="3548063"/>
            <a:ext cx="4470400" cy="519112"/>
            <a:chOff x="1728" y="528"/>
            <a:chExt cx="2816" cy="327"/>
          </a:xfrm>
        </p:grpSpPr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1728" y="528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设                        线性相关，</a:t>
              </a:r>
            </a:p>
          </p:txBody>
        </p:sp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2048" y="528"/>
            <a:ext cx="12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0" name="公式" r:id="rId11" imgW="2006600" imgH="457200" progId="Equation.3">
                    <p:embed/>
                  </p:oleObj>
                </mc:Choice>
                <mc:Fallback>
                  <p:oleObj name="公式" r:id="rId11" imgW="2006600" imgH="457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8" y="528"/>
                          <a:ext cx="12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17" name="Group 33"/>
          <p:cNvGrpSpPr/>
          <p:nvPr/>
        </p:nvGrpSpPr>
        <p:grpSpPr bwMode="auto">
          <a:xfrm>
            <a:off x="914400" y="4267200"/>
            <a:ext cx="6019800" cy="519113"/>
            <a:chOff x="576" y="2688"/>
            <a:chExt cx="3792" cy="327"/>
          </a:xfrm>
        </p:grpSpPr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576" y="2688"/>
              <a:ext cx="3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/>
                <a:t>则有不全为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的数　　　　　　使                                   </a:t>
              </a:r>
            </a:p>
          </p:txBody>
        </p:sp>
        <p:graphicFrame>
          <p:nvGraphicFramePr>
            <p:cNvPr id="16410" name="Object 26"/>
            <p:cNvGraphicFramePr>
              <a:graphicFrameLocks noChangeAspect="1"/>
            </p:cNvGraphicFramePr>
            <p:nvPr/>
          </p:nvGraphicFramePr>
          <p:xfrm>
            <a:off x="2396" y="2708"/>
            <a:ext cx="12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11" name="Equation" r:id="rId12" imgW="1917700" imgH="431800" progId="Equation.3">
                    <p:embed/>
                  </p:oleObj>
                </mc:Choice>
                <mc:Fallback>
                  <p:oleObj name="Equation" r:id="rId12" imgW="1917700" imgH="431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6" y="2708"/>
                          <a:ext cx="12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11" name="Object 27"/>
          <p:cNvGraphicFramePr>
            <a:graphicFrameLocks noChangeAspect="1"/>
          </p:cNvGraphicFramePr>
          <p:nvPr/>
        </p:nvGraphicFramePr>
        <p:xfrm>
          <a:off x="2668588" y="5105400"/>
          <a:ext cx="4354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12" name="公式" r:id="rId14" imgW="4381500" imgH="457200" progId="Equation.3">
                  <p:embed/>
                </p:oleObj>
              </mc:Choice>
              <mc:Fallback>
                <p:oleObj name="公式" r:id="rId14" imgW="438150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5105400"/>
                        <a:ext cx="43545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914400" y="889000"/>
            <a:ext cx="7772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bg2"/>
                </a:solidFill>
              </a:rPr>
              <a:t>        </a:t>
            </a:r>
            <a:r>
              <a:rPr lang="zh-CN" altLang="en-US" sz="2800" b="1"/>
              <a:t>反之，由有限个向量所组成的向量组可以构成一个矩阵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935038" y="2024063"/>
          <a:ext cx="7683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3" imgW="7683500" imgH="952500" progId="Equation.3">
                  <p:embed/>
                </p:oleObj>
              </mc:Choice>
              <mc:Fallback>
                <p:oleObj name="Equation" r:id="rId3" imgW="76835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2024063"/>
                        <a:ext cx="7683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955675" y="3835400"/>
          <a:ext cx="4216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name="Equation" r:id="rId5" imgW="4216400" imgH="1574800" progId="Equation.3">
                  <p:embed/>
                </p:oleObj>
              </mc:Choice>
              <mc:Fallback>
                <p:oleObj name="Equation" r:id="rId5" imgW="4216400" imgH="157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835400"/>
                        <a:ext cx="4216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5519738" y="3657600"/>
          <a:ext cx="177800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Equation" r:id="rId7" imgW="2374900" imgH="2844800" progId="Equation.3">
                  <p:embed/>
                </p:oleObj>
              </mc:Choice>
              <mc:Fallback>
                <p:oleObj name="Equation" r:id="rId7" imgW="2374900" imgH="2844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3657600"/>
                        <a:ext cx="1778000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2946400" y="3162300"/>
          <a:ext cx="2921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9" imgW="3898900" imgH="571500" progId="Equation.3">
                  <p:embed/>
                </p:oleObj>
              </mc:Choice>
              <mc:Fallback>
                <p:oleObj name="Equation" r:id="rId9" imgW="3898900" imgH="571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3162300"/>
                        <a:ext cx="2921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12858" y="2466002"/>
            <a:ext cx="97210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i="1" dirty="0" err="1"/>
              <a:t>n</a:t>
            </a:r>
            <a:r>
              <a:rPr lang="en-US" altLang="zh-CN" sz="1800" b="1" dirty="0" err="1"/>
              <a:t>×</a:t>
            </a:r>
            <a:r>
              <a:rPr lang="en-US" altLang="zh-CN" sz="2800" b="1" i="1" dirty="0" err="1"/>
              <a:t>m</a:t>
            </a:r>
            <a:endParaRPr lang="zh-CN" altLang="en-US" sz="2800" b="1" i="1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1493838" y="990600"/>
            <a:ext cx="5905500" cy="519113"/>
            <a:chOff x="432" y="1392"/>
            <a:chExt cx="3720" cy="327"/>
          </a:xfrm>
        </p:grpSpPr>
        <p:sp>
          <p:nvSpPr>
            <p:cNvPr id="17411" name="Text Box 3"/>
            <p:cNvSpPr txBox="1">
              <a:spLocks noChangeArrowheads="1"/>
            </p:cNvSpPr>
            <p:nvPr/>
          </p:nvSpPr>
          <p:spPr bwMode="auto">
            <a:xfrm>
              <a:off x="432" y="1392"/>
              <a:ext cx="37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因                      中至少有一个不为</a:t>
              </a:r>
              <a:r>
                <a:rPr lang="en-US" altLang="zh-CN" sz="2800" b="1"/>
                <a:t>0</a:t>
              </a:r>
              <a:r>
                <a:rPr lang="zh-CN" altLang="en-US" sz="2800" b="1"/>
                <a:t>，</a:t>
              </a:r>
            </a:p>
          </p:txBody>
        </p:sp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720" y="1392"/>
            <a:ext cx="12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2" name="公式" r:id="rId3" imgW="1905000" imgH="457200" progId="Equation.3">
                    <p:embed/>
                  </p:oleObj>
                </mc:Choice>
                <mc:Fallback>
                  <p:oleObj name="公式" r:id="rId3" imgW="1905000" imgH="457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392"/>
                          <a:ext cx="120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9" name="Group 21"/>
          <p:cNvGrpSpPr/>
          <p:nvPr/>
        </p:nvGrpSpPr>
        <p:grpSpPr bwMode="auto">
          <a:xfrm>
            <a:off x="1495425" y="1814513"/>
            <a:ext cx="3054350" cy="519112"/>
            <a:chOff x="942" y="1143"/>
            <a:chExt cx="1924" cy="327"/>
          </a:xfrm>
        </p:grpSpPr>
        <p:sp>
          <p:nvSpPr>
            <p:cNvPr id="17414" name="Text Box 6"/>
            <p:cNvSpPr txBox="1">
              <a:spLocks noChangeArrowheads="1"/>
            </p:cNvSpPr>
            <p:nvPr/>
          </p:nvSpPr>
          <p:spPr bwMode="auto">
            <a:xfrm>
              <a:off x="942" y="1143"/>
              <a:ext cx="1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不妨设　　　则有</a:t>
              </a:r>
            </a:p>
          </p:txBody>
        </p: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1736" y="1152"/>
            <a:ext cx="66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3" name="公式" r:id="rId5" imgW="1054100" imgH="457200" progId="Equation.3">
                    <p:embed/>
                  </p:oleObj>
                </mc:Choice>
                <mc:Fallback>
                  <p:oleObj name="公式" r:id="rId5" imgW="10541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6" y="1152"/>
                          <a:ext cx="664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374775" y="2667000"/>
          <a:ext cx="6808788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公式" r:id="rId7" imgW="6807200" imgH="1066800" progId="Equation.3">
                  <p:embed/>
                </p:oleObj>
              </mc:Choice>
              <mc:Fallback>
                <p:oleObj name="公式" r:id="rId7" imgW="6807200" imgH="1066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667000"/>
                        <a:ext cx="6808788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9" name="Group 11"/>
          <p:cNvGrpSpPr/>
          <p:nvPr/>
        </p:nvGrpSpPr>
        <p:grpSpPr bwMode="auto">
          <a:xfrm>
            <a:off x="1524000" y="4129088"/>
            <a:ext cx="4752975" cy="519112"/>
            <a:chOff x="470" y="3546"/>
            <a:chExt cx="2994" cy="327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470" y="3546"/>
              <a:ext cx="29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即      能由其余向量线性表示</a:t>
              </a:r>
              <a:r>
                <a:rPr lang="en-US" altLang="zh-CN" sz="2800" b="1"/>
                <a:t>.</a:t>
              </a:r>
            </a:p>
          </p:txBody>
        </p:sp>
        <p:graphicFrame>
          <p:nvGraphicFramePr>
            <p:cNvPr id="17421" name="Object 13"/>
            <p:cNvGraphicFramePr>
              <a:graphicFrameLocks noChangeAspect="1"/>
            </p:cNvGraphicFramePr>
            <p:nvPr/>
          </p:nvGraphicFramePr>
          <p:xfrm>
            <a:off x="816" y="3552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85" name="公式" r:id="rId9" imgW="368300" imgH="457200" progId="Equation.3">
                    <p:embed/>
                  </p:oleObj>
                </mc:Choice>
                <mc:Fallback>
                  <p:oleObj name="公式" r:id="rId9" imgW="368300" imgH="457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52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1517650" y="4802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证毕</a:t>
            </a:r>
            <a:r>
              <a:rPr lang="en-US" altLang="zh-CN" sz="2800" b="1"/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1026"/>
          <p:cNvGraphicFramePr>
            <a:graphicFrameLocks noChangeAspect="1"/>
          </p:cNvGraphicFramePr>
          <p:nvPr/>
        </p:nvGraphicFramePr>
        <p:xfrm>
          <a:off x="914400" y="1571625"/>
          <a:ext cx="760730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Equation" r:id="rId3" imgW="10147300" imgH="3454400" progId="Equation.3">
                  <p:embed/>
                </p:oleObj>
              </mc:Choice>
              <mc:Fallback>
                <p:oleObj name="Equation" r:id="rId3" imgW="10147300" imgH="34544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71625"/>
                        <a:ext cx="7607300" cy="259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1027"/>
          <p:cNvSpPr txBox="1">
            <a:spLocks noChangeArrowheads="1"/>
          </p:cNvSpPr>
          <p:nvPr/>
        </p:nvSpPr>
        <p:spPr bwMode="auto">
          <a:xfrm>
            <a:off x="838200" y="792163"/>
            <a:ext cx="62642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线性相关性在线性方程组中的应用</a:t>
            </a:r>
          </a:p>
        </p:txBody>
      </p:sp>
      <p:graphicFrame>
        <p:nvGraphicFramePr>
          <p:cNvPr id="41988" name="Object 1028"/>
          <p:cNvGraphicFramePr>
            <a:graphicFrameLocks noChangeAspect="1"/>
          </p:cNvGraphicFramePr>
          <p:nvPr/>
        </p:nvGraphicFramePr>
        <p:xfrm>
          <a:off x="939800" y="4381500"/>
          <a:ext cx="70739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Equation" r:id="rId5" imgW="7073900" imgH="1536700" progId="Equation.3">
                  <p:embed/>
                </p:oleObj>
              </mc:Choice>
              <mc:Fallback>
                <p:oleObj name="Equation" r:id="rId5" imgW="7073900" imgH="1536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381500"/>
                        <a:ext cx="70739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Text Box 1029"/>
          <p:cNvSpPr txBox="1">
            <a:spLocks noChangeArrowheads="1"/>
          </p:cNvSpPr>
          <p:nvPr/>
        </p:nvSpPr>
        <p:spPr bwMode="auto">
          <a:xfrm>
            <a:off x="857250" y="4270375"/>
            <a:ext cx="100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结论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5" name="Object 3"/>
          <p:cNvGraphicFramePr>
            <a:graphicFrameLocks noChangeAspect="1"/>
          </p:cNvGraphicFramePr>
          <p:nvPr/>
        </p:nvGraphicFramePr>
        <p:xfrm>
          <a:off x="906463" y="1006475"/>
          <a:ext cx="75819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82" name="Equation" r:id="rId3" imgW="7734300" imgH="2095500" progId="Equation.3">
                  <p:embed/>
                </p:oleObj>
              </mc:Choice>
              <mc:Fallback>
                <p:oleObj name="Equation" r:id="rId3" imgW="7734300" imgH="209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1006475"/>
                        <a:ext cx="75819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838200" y="928688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885825" y="4357688"/>
            <a:ext cx="421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下面举例说明定理的应用</a:t>
            </a:r>
            <a:r>
              <a:rPr lang="en-US" altLang="zh-CN" sz="2800" b="1"/>
              <a:t>.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838200" y="33528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　</a:t>
            </a:r>
            <a:r>
              <a:rPr lang="zh-CN" altLang="en-US" sz="2800" b="1">
                <a:sym typeface="Wingdings" panose="05000000000000000000" pitchFamily="2" charset="2"/>
              </a:rPr>
              <a:t>（略）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autoUpdateAnimBg="0"/>
      <p:bldP spid="1844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1919288" y="1162050"/>
          <a:ext cx="177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6" name="Equation" r:id="rId3" imgW="1739900" imgH="431800" progId="Equation.3">
                  <p:embed/>
                </p:oleObj>
              </mc:Choice>
              <mc:Fallback>
                <p:oleObj name="Equation" r:id="rId3" imgW="17399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1162050"/>
                        <a:ext cx="177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977900" y="1638300"/>
          <a:ext cx="7632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7" name="Equation" r:id="rId5" imgW="7772400" imgH="508000" progId="Equation.3">
                  <p:embed/>
                </p:oleObj>
              </mc:Choice>
              <mc:Fallback>
                <p:oleObj name="Equation" r:id="rId5" imgW="7772400" imgH="508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1638300"/>
                        <a:ext cx="7632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14400" y="2235200"/>
          <a:ext cx="7181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8" name="Equation" r:id="rId7" imgW="7112000" imgH="431800" progId="Equation.3">
                  <p:embed/>
                </p:oleObj>
              </mc:Choice>
              <mc:Fallback>
                <p:oleObj name="Equation" r:id="rId7" imgW="7112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35200"/>
                        <a:ext cx="7181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873125" y="2930525"/>
            <a:ext cx="822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>
              <a:ea typeface="黑体" panose="02010609060101010101" pitchFamily="2" charset="-122"/>
            </a:endParaRP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895350" y="2997200"/>
          <a:ext cx="5638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9" name="Equation" r:id="rId9" imgW="5638800" imgH="1485900" progId="Equation.3">
                  <p:embed/>
                </p:oleObj>
              </mc:Choice>
              <mc:Fallback>
                <p:oleObj name="Equation" r:id="rId9" imgW="5638800" imgH="148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2997200"/>
                        <a:ext cx="5638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13"/>
          <p:cNvGraphicFramePr>
            <a:graphicFrameLocks noChangeAspect="1"/>
          </p:cNvGraphicFramePr>
          <p:nvPr/>
        </p:nvGraphicFramePr>
        <p:xfrm>
          <a:off x="3409950" y="4070350"/>
          <a:ext cx="403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0" name="Equation" r:id="rId11" imgW="4038600" imgH="444500" progId="Equation.3">
                  <p:embed/>
                </p:oleObj>
              </mc:Choice>
              <mc:Fallback>
                <p:oleObj name="Equation" r:id="rId11" imgW="40386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9950" y="4070350"/>
                        <a:ext cx="403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/>
          <p:cNvGraphicFramePr>
            <a:graphicFrameLocks noChangeAspect="1"/>
          </p:cNvGraphicFramePr>
          <p:nvPr/>
        </p:nvGraphicFramePr>
        <p:xfrm>
          <a:off x="971550" y="4591050"/>
          <a:ext cx="7454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1" name="Equation" r:id="rId13" imgW="7454900" imgH="939800" progId="Equation.3">
                  <p:embed/>
                </p:oleObj>
              </mc:Choice>
              <mc:Fallback>
                <p:oleObj name="Equation" r:id="rId13" imgW="7454900" imgH="93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91050"/>
                        <a:ext cx="7454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1" name="Text Box 15"/>
          <p:cNvSpPr txBox="1">
            <a:spLocks noChangeArrowheads="1"/>
          </p:cNvSpPr>
          <p:nvPr/>
        </p:nvSpPr>
        <p:spPr bwMode="auto">
          <a:xfrm>
            <a:off x="838200" y="11049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例１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2057400" y="1492250"/>
          <a:ext cx="47371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8" name="Equation" r:id="rId3" imgW="4737100" imgH="1511300" progId="Equation.3">
                  <p:embed/>
                </p:oleObj>
              </mc:Choice>
              <mc:Fallback>
                <p:oleObj name="Equation" r:id="rId3" imgW="47371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92250"/>
                        <a:ext cx="47371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933450" y="3092450"/>
          <a:ext cx="7658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79" name="Equation" r:id="rId5" imgW="7658100" imgH="444500" progId="Equation.3">
                  <p:embed/>
                </p:oleObj>
              </mc:Choice>
              <mc:Fallback>
                <p:oleObj name="Equation" r:id="rId5" imgW="76581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092450"/>
                        <a:ext cx="7658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895350" y="3657600"/>
            <a:ext cx="78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解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952500" y="4229100"/>
          <a:ext cx="74930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0" name="Equation" r:id="rId7" imgW="7493000" imgH="1562100" progId="Equation.3">
                  <p:embed/>
                </p:oleObj>
              </mc:Choice>
              <mc:Fallback>
                <p:oleObj name="Equation" r:id="rId7" imgW="7493000" imgH="156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229100"/>
                        <a:ext cx="74930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1905000" y="92075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81" name="Equation" r:id="rId9" imgW="685800" imgH="368300" progId="Equation.3">
                  <p:embed/>
                </p:oleObj>
              </mc:Choice>
              <mc:Fallback>
                <p:oleObj name="Equation" r:id="rId9" imgW="685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920750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Text Box 12"/>
          <p:cNvSpPr txBox="1">
            <a:spLocks noChangeArrowheads="1"/>
          </p:cNvSpPr>
          <p:nvPr/>
        </p:nvSpPr>
        <p:spPr bwMode="auto">
          <a:xfrm>
            <a:off x="838200" y="83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例２</a:t>
            </a:r>
          </a:p>
        </p:txBody>
      </p:sp>
      <p:sp>
        <p:nvSpPr>
          <p:cNvPr id="20493" name="Text Box 13"/>
          <p:cNvSpPr txBox="1">
            <a:spLocks noChangeArrowheads="1"/>
          </p:cNvSpPr>
          <p:nvPr/>
        </p:nvSpPr>
        <p:spPr bwMode="auto">
          <a:xfrm>
            <a:off x="1485900" y="36576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分析</a:t>
            </a:r>
            <a:endParaRPr lang="zh-CN" altLang="en-US" sz="28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9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231900" y="838200"/>
          <a:ext cx="35687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6" name="Equation" r:id="rId3" imgW="3568700" imgH="1511300" progId="Equation.3">
                  <p:embed/>
                </p:oleObj>
              </mc:Choice>
              <mc:Fallback>
                <p:oleObj name="Equation" r:id="rId3" imgW="3568700" imgH="151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838200"/>
                        <a:ext cx="35687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2324100" y="2806700"/>
          <a:ext cx="11811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7" name="Equation" r:id="rId5" imgW="1181100" imgH="1155700" progId="Equation.3">
                  <p:embed/>
                </p:oleObj>
              </mc:Choice>
              <mc:Fallback>
                <p:oleObj name="Equation" r:id="rId5" imgW="1181100" imgH="1155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806700"/>
                        <a:ext cx="11811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3765550" y="2743200"/>
          <a:ext cx="1676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8" name="Equation" r:id="rId7" imgW="1676400" imgH="1511300" progId="Equation.3">
                  <p:embed/>
                </p:oleObj>
              </mc:Choice>
              <mc:Fallback>
                <p:oleObj name="Equation" r:id="rId7" imgW="16764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550" y="2743200"/>
                        <a:ext cx="1676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10"/>
          <p:cNvGraphicFramePr>
            <a:graphicFrameLocks noChangeAspect="1"/>
          </p:cNvGraphicFramePr>
          <p:nvPr/>
        </p:nvGraphicFramePr>
        <p:xfrm>
          <a:off x="933450" y="4876800"/>
          <a:ext cx="7543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69" name="Equation" r:id="rId9" imgW="7543800" imgH="1003300" progId="Equation.3">
                  <p:embed/>
                </p:oleObj>
              </mc:Choice>
              <mc:Fallback>
                <p:oleObj name="Equation" r:id="rId9" imgW="7543800" imgH="1003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876800"/>
                        <a:ext cx="7543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5" name="Group 21"/>
          <p:cNvGrpSpPr/>
          <p:nvPr/>
        </p:nvGrpSpPr>
        <p:grpSpPr bwMode="auto">
          <a:xfrm>
            <a:off x="5334000" y="838200"/>
            <a:ext cx="2819400" cy="1511300"/>
            <a:chOff x="3360" y="528"/>
            <a:chExt cx="1776" cy="952"/>
          </a:xfrm>
        </p:grpSpPr>
        <p:graphicFrame>
          <p:nvGraphicFramePr>
            <p:cNvPr id="21510" name="Object 6"/>
            <p:cNvGraphicFramePr>
              <a:graphicFrameLocks noChangeAspect="1"/>
            </p:cNvGraphicFramePr>
            <p:nvPr/>
          </p:nvGraphicFramePr>
          <p:xfrm>
            <a:off x="4136" y="528"/>
            <a:ext cx="10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0" name="Equation" r:id="rId11" imgW="1587500" imgH="1511300" progId="Equation.3">
                    <p:embed/>
                  </p:oleObj>
                </mc:Choice>
                <mc:Fallback>
                  <p:oleObj name="Equation" r:id="rId11" imgW="1587500" imgH="151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528"/>
                          <a:ext cx="10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18"/>
            <p:cNvGraphicFramePr>
              <a:graphicFrameLocks noChangeAspect="1"/>
            </p:cNvGraphicFramePr>
            <p:nvPr/>
          </p:nvGraphicFramePr>
          <p:xfrm>
            <a:off x="3360" y="672"/>
            <a:ext cx="504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1" name="Equation" r:id="rId13" imgW="799465" imgH="989965" progId="Equation.3">
                    <p:embed/>
                  </p:oleObj>
                </mc:Choice>
                <mc:Fallback>
                  <p:oleObj name="Equation" r:id="rId13" imgW="799465" imgH="98996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504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527" name="Group 23"/>
          <p:cNvGrpSpPr/>
          <p:nvPr/>
        </p:nvGrpSpPr>
        <p:grpSpPr bwMode="auto">
          <a:xfrm>
            <a:off x="5276850" y="933450"/>
            <a:ext cx="2876550" cy="1511300"/>
            <a:chOff x="3324" y="1352"/>
            <a:chExt cx="1812" cy="952"/>
          </a:xfrm>
        </p:grpSpPr>
        <p:graphicFrame>
          <p:nvGraphicFramePr>
            <p:cNvPr id="21523" name="Object 19"/>
            <p:cNvGraphicFramePr>
              <a:graphicFrameLocks noChangeAspect="1"/>
            </p:cNvGraphicFramePr>
            <p:nvPr/>
          </p:nvGraphicFramePr>
          <p:xfrm>
            <a:off x="3324" y="1440"/>
            <a:ext cx="57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2" name="Equation" r:id="rId15" imgW="914400" imgH="1143000" progId="Equation.3">
                    <p:embed/>
                  </p:oleObj>
                </mc:Choice>
                <mc:Fallback>
                  <p:oleObj name="Equation" r:id="rId15" imgW="914400" imgH="1143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440"/>
                          <a:ext cx="576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0"/>
            <p:cNvGraphicFramePr>
              <a:graphicFrameLocks noChangeAspect="1"/>
            </p:cNvGraphicFramePr>
            <p:nvPr/>
          </p:nvGraphicFramePr>
          <p:xfrm>
            <a:off x="4136" y="1352"/>
            <a:ext cx="1000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73" name="Equation" r:id="rId17" imgW="1587500" imgH="1511300" progId="Equation.3">
                    <p:embed/>
                  </p:oleObj>
                </mc:Choice>
                <mc:Fallback>
                  <p:oleObj name="Equation" r:id="rId17" imgW="1587500" imgH="151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6" y="1352"/>
                          <a:ext cx="1000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457200" y="455613"/>
            <a:ext cx="82296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解题思路：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转化为齐次线性方程组的问题；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Font typeface="Wingdings" panose="05000000000000000000" pitchFamily="2" charset="2"/>
              <a:buChar char="ü"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转化为矩阵的秩的问题．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89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</a:p>
          <a:p>
            <a:pPr marL="609600" indent="-609600">
              <a:lnSpc>
                <a:spcPct val="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解法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转化为齐次线性方程组的问题．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                                                          ，记作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设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，则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线性无关，所以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又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|K| = 2 </a:t>
            </a:r>
            <a:r>
              <a:rPr lang="en-US" altLang="zh-CN" b="1">
                <a:solidFill>
                  <a:srgbClr val="000000"/>
                </a:solidFill>
                <a:latin typeface="Symbol" panose="05050102010706020507" pitchFamily="18" charset="2"/>
                <a:ea typeface="楷体_GB2312"/>
              </a:rPr>
              <a:t>≠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，那么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只有零解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x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0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9" name="Equation" r:id="rId3" imgW="2108200" imgH="698500" progId="Equation.DSMT4">
                  <p:embed/>
                </p:oleObj>
              </mc:Choice>
              <mc:Fallback>
                <p:oleObj name="Equation" r:id="rId3" imgW="2108200" imgH="698500" progId="Equation.DSMT4">
                  <p:embed/>
                  <p:pic>
                    <p:nvPicPr>
                      <p:cNvPr id="0" name="图片 85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24163"/>
                        <a:ext cx="42100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7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7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7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457200" y="455613"/>
            <a:ext cx="8229600" cy="538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例：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线性无关，且</a:t>
            </a:r>
          </a:p>
          <a:p>
            <a:pPr marL="609600" indent="-609600" algn="ctr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+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试证明向量组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</a:p>
          <a:p>
            <a:pPr marL="609600" indent="-609600">
              <a:lnSpc>
                <a:spcPct val="5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解法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zh-CN" altLang="en-US" b="1">
                <a:solidFill>
                  <a:srgbClr val="0000FF"/>
                </a:solidFill>
                <a:latin typeface="Times New Roman" panose="02020603050405020304"/>
                <a:ea typeface="楷体_GB2312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转化为矩阵的秩的问题．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已知                                                          ，记作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．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因为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| = 2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  <a:cs typeface="Times New Roman" panose="02020603050405020304" charset="0"/>
              </a:rPr>
              <a:t>≠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0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，所以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K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可逆，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又向量组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线性无关， 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endParaRPr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从而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R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(</a:t>
            </a:r>
            <a:r>
              <a:rPr kumimoji="0"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) = 3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，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向量组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3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线性无关．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1225550" y="2824163"/>
          <a:ext cx="42100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3" name="Equation" r:id="rId3" imgW="2108200" imgH="698500" progId="Equation.DSMT4">
                  <p:embed/>
                </p:oleObj>
              </mc:Choice>
              <mc:Fallback>
                <p:oleObj name="Equation" r:id="rId3" imgW="2108200" imgH="698500" progId="Equation.DSMT4">
                  <p:embed/>
                  <p:pic>
                    <p:nvPicPr>
                      <p:cNvPr id="0" name="图片 86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2824163"/>
                        <a:ext cx="42100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8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81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81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1027"/>
          <p:cNvGraphicFramePr>
            <a:graphicFrameLocks noChangeAspect="1"/>
          </p:cNvGraphicFramePr>
          <p:nvPr/>
        </p:nvGraphicFramePr>
        <p:xfrm>
          <a:off x="912813" y="908050"/>
          <a:ext cx="7786687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3" imgW="7785100" imgH="1549400" progId="Equation.3">
                  <p:embed/>
                </p:oleObj>
              </mc:Choice>
              <mc:Fallback>
                <p:oleObj name="Equation" r:id="rId3" imgW="7785100" imgH="1549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908050"/>
                        <a:ext cx="7786687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857250" y="83661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089150" y="4211638"/>
          <a:ext cx="4597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8" name="Equation" r:id="rId3" imgW="4597400" imgH="419100" progId="Equation.3">
                  <p:embed/>
                </p:oleObj>
              </mc:Choice>
              <mc:Fallback>
                <p:oleObj name="Equation" r:id="rId3" imgW="45974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211638"/>
                        <a:ext cx="4597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2438400" y="773113"/>
            <a:ext cx="4240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ea typeface="黑体" panose="02010609060101010101" pitchFamily="2" charset="-122"/>
              </a:rPr>
              <a:t>线性方程组的向量表示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1809750" y="1574800"/>
          <a:ext cx="5054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9" name="Equation" r:id="rId5" imgW="5054600" imgH="2044700" progId="Equation.3">
                  <p:embed/>
                </p:oleObj>
              </mc:Choice>
              <mc:Fallback>
                <p:oleObj name="Equation" r:id="rId5" imgW="5054600" imgH="204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1574800"/>
                        <a:ext cx="5054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24"/>
          <p:cNvGrpSpPr/>
          <p:nvPr/>
        </p:nvGrpSpPr>
        <p:grpSpPr bwMode="auto">
          <a:xfrm>
            <a:off x="1924050" y="1600200"/>
            <a:ext cx="685800" cy="3124200"/>
            <a:chOff x="1056" y="1008"/>
            <a:chExt cx="432" cy="1968"/>
          </a:xfrm>
        </p:grpSpPr>
        <p:sp>
          <p:nvSpPr>
            <p:cNvPr id="6155" name="Rectangle 11"/>
            <p:cNvSpPr>
              <a:spLocks noChangeArrowheads="1"/>
            </p:cNvSpPr>
            <p:nvPr/>
          </p:nvSpPr>
          <p:spPr bwMode="auto">
            <a:xfrm>
              <a:off x="1056" y="1008"/>
              <a:ext cx="432" cy="1344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" name="Rectangle 12"/>
            <p:cNvSpPr>
              <a:spLocks noChangeArrowheads="1"/>
            </p:cNvSpPr>
            <p:nvPr/>
          </p:nvSpPr>
          <p:spPr bwMode="auto">
            <a:xfrm>
              <a:off x="1104" y="2688"/>
              <a:ext cx="336" cy="288"/>
            </a:xfrm>
            <a:prstGeom prst="rect">
              <a:avLst/>
            </a:prstGeom>
            <a:noFill/>
            <a:ln w="38100">
              <a:solidFill>
                <a:srgbClr val="FF99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3" name="Line 19"/>
            <p:cNvSpPr>
              <a:spLocks noChangeShapeType="1"/>
            </p:cNvSpPr>
            <p:nvPr/>
          </p:nvSpPr>
          <p:spPr bwMode="auto">
            <a:xfrm>
              <a:off x="1296" y="2352"/>
              <a:ext cx="0" cy="336"/>
            </a:xfrm>
            <a:prstGeom prst="line">
              <a:avLst/>
            </a:prstGeom>
            <a:noFill/>
            <a:ln w="38100">
              <a:solidFill>
                <a:srgbClr val="8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173" name="Group 29"/>
          <p:cNvGrpSpPr/>
          <p:nvPr/>
        </p:nvGrpSpPr>
        <p:grpSpPr bwMode="auto">
          <a:xfrm>
            <a:off x="2940050" y="1600200"/>
            <a:ext cx="3978275" cy="3124200"/>
            <a:chOff x="1852" y="1008"/>
            <a:chExt cx="2506" cy="1968"/>
          </a:xfrm>
        </p:grpSpPr>
        <p:grpSp>
          <p:nvGrpSpPr>
            <p:cNvPr id="6169" name="Group 25"/>
            <p:cNvGrpSpPr/>
            <p:nvPr/>
          </p:nvGrpSpPr>
          <p:grpSpPr bwMode="auto">
            <a:xfrm>
              <a:off x="1852" y="1008"/>
              <a:ext cx="511" cy="1968"/>
              <a:chOff x="1828" y="1008"/>
              <a:chExt cx="511" cy="1968"/>
            </a:xfrm>
          </p:grpSpPr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1907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" name="Rectangle 16"/>
              <p:cNvSpPr>
                <a:spLocks noChangeArrowheads="1"/>
              </p:cNvSpPr>
              <p:nvPr/>
            </p:nvSpPr>
            <p:spPr bwMode="auto">
              <a:xfrm>
                <a:off x="1828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99CC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4" name="Line 20"/>
              <p:cNvSpPr>
                <a:spLocks noChangeShapeType="1"/>
              </p:cNvSpPr>
              <p:nvPr/>
            </p:nvSpPr>
            <p:spPr bwMode="auto">
              <a:xfrm>
                <a:off x="201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70" name="Group 26"/>
            <p:cNvGrpSpPr/>
            <p:nvPr/>
          </p:nvGrpSpPr>
          <p:grpSpPr bwMode="auto">
            <a:xfrm>
              <a:off x="3168" y="1008"/>
              <a:ext cx="432" cy="1968"/>
              <a:chOff x="3216" y="1008"/>
              <a:chExt cx="432" cy="1968"/>
            </a:xfrm>
          </p:grpSpPr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3216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5" name="Line 21"/>
              <p:cNvSpPr>
                <a:spLocks noChangeShapeType="1"/>
              </p:cNvSpPr>
              <p:nvPr/>
            </p:nvSpPr>
            <p:spPr bwMode="auto">
              <a:xfrm>
                <a:off x="3456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71" name="Group 27"/>
            <p:cNvGrpSpPr/>
            <p:nvPr/>
          </p:nvGrpSpPr>
          <p:grpSpPr bwMode="auto">
            <a:xfrm>
              <a:off x="3926" y="1008"/>
              <a:ext cx="432" cy="1942"/>
              <a:chOff x="4010" y="1008"/>
              <a:chExt cx="432" cy="1942"/>
            </a:xfrm>
          </p:grpSpPr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4010" y="1008"/>
                <a:ext cx="432" cy="1344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4063" y="2662"/>
                <a:ext cx="336" cy="288"/>
              </a:xfrm>
              <a:prstGeom prst="rect">
                <a:avLst/>
              </a:prstGeom>
              <a:noFill/>
              <a:ln w="38100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6" name="Line 22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808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838200" y="5089525"/>
            <a:ext cx="7359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方程组与增广矩阵的列向量组之间</a:t>
            </a:r>
            <a:r>
              <a:rPr lang="zh-CN" altLang="en-US" sz="2800" b="1">
                <a:ea typeface="黑体" panose="02010609060101010101" pitchFamily="2" charset="-122"/>
              </a:rPr>
              <a:t>一一对应</a:t>
            </a:r>
            <a:r>
              <a:rPr lang="zh-CN" altLang="en-US" sz="2800" b="1"/>
              <a:t>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7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895350" y="1168400"/>
          <a:ext cx="77851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2" name="Equation" r:id="rId3" imgW="7785100" imgH="2032000" progId="Equation.3">
                  <p:embed/>
                </p:oleObj>
              </mc:Choice>
              <mc:Fallback>
                <p:oleObj name="Equation" r:id="rId3" imgW="7785100" imgH="2032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1168400"/>
                        <a:ext cx="77851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800100" y="1062038"/>
            <a:ext cx="893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901700" y="3517900"/>
          <a:ext cx="7658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3" name="Equation" r:id="rId5" imgW="7658100" imgH="2044700" progId="Equation.3">
                  <p:embed/>
                </p:oleObj>
              </mc:Choice>
              <mc:Fallback>
                <p:oleObj name="Equation" r:id="rId5" imgW="7658100" imgH="2044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517900"/>
                        <a:ext cx="7658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838200" y="3386138"/>
            <a:ext cx="901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Text Box 1028"/>
          <p:cNvSpPr txBox="1">
            <a:spLocks noChangeArrowheads="1"/>
          </p:cNvSpPr>
          <p:nvPr/>
        </p:nvSpPr>
        <p:spPr bwMode="auto">
          <a:xfrm>
            <a:off x="857250" y="836613"/>
            <a:ext cx="1082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</a:p>
        </p:txBody>
      </p:sp>
      <p:graphicFrame>
        <p:nvGraphicFramePr>
          <p:cNvPr id="43013" name="Object 1029"/>
          <p:cNvGraphicFramePr>
            <a:graphicFrameLocks noChangeAspect="1"/>
          </p:cNvGraphicFramePr>
          <p:nvPr/>
        </p:nvGraphicFramePr>
        <p:xfrm>
          <a:off x="1420813" y="936603"/>
          <a:ext cx="17033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69" name="Equation" r:id="rId3" imgW="1651000" imgH="381000" progId="Equation.3">
                  <p:embed/>
                </p:oleObj>
              </mc:Choice>
              <mc:Fallback>
                <p:oleObj name="Equation" r:id="rId3" imgW="1651000" imgH="381000" progId="Equation.3">
                  <p:embed/>
                  <p:pic>
                    <p:nvPicPr>
                      <p:cNvPr id="0" name="图片 87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936603"/>
                        <a:ext cx="17033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1030"/>
          <p:cNvGraphicFramePr>
            <a:graphicFrameLocks noChangeAspect="1"/>
          </p:cNvGraphicFramePr>
          <p:nvPr/>
        </p:nvGraphicFramePr>
        <p:xfrm>
          <a:off x="1655763" y="1304156"/>
          <a:ext cx="6415087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0" name="Equation" r:id="rId5" imgW="6413500" imgH="2628900" progId="Equation.3">
                  <p:embed/>
                </p:oleObj>
              </mc:Choice>
              <mc:Fallback>
                <p:oleObj name="Equation" r:id="rId5" imgW="6413500" imgH="2628900" progId="Equation.3">
                  <p:embed/>
                  <p:pic>
                    <p:nvPicPr>
                      <p:cNvPr id="0" name="图片 870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304156"/>
                        <a:ext cx="6415087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77900" y="4091012"/>
          <a:ext cx="76708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1" name="Equation" r:id="rId7" imgW="7670800" imgH="2146300" progId="Equation.3">
                  <p:embed/>
                </p:oleObj>
              </mc:Choice>
              <mc:Fallback>
                <p:oleObj name="Equation" r:id="rId7" imgW="7670800" imgH="214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4091012"/>
                        <a:ext cx="76708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4" name="Group 10"/>
          <p:cNvGrpSpPr/>
          <p:nvPr/>
        </p:nvGrpSpPr>
        <p:grpSpPr bwMode="auto">
          <a:xfrm>
            <a:off x="755576" y="980728"/>
            <a:ext cx="7696200" cy="2078037"/>
            <a:chOff x="576" y="528"/>
            <a:chExt cx="4848" cy="1309"/>
          </a:xfrm>
        </p:grpSpPr>
        <p:graphicFrame>
          <p:nvGraphicFramePr>
            <p:cNvPr id="26627" name="Object 3"/>
            <p:cNvGraphicFramePr>
              <a:graphicFrameLocks noChangeAspect="1"/>
            </p:cNvGraphicFramePr>
            <p:nvPr/>
          </p:nvGraphicFramePr>
          <p:xfrm>
            <a:off x="576" y="528"/>
            <a:ext cx="4848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2" name="Equation" r:id="rId3" imgW="7848600" imgH="1562100" progId="Equation.3">
                    <p:embed/>
                  </p:oleObj>
                </mc:Choice>
                <mc:Fallback>
                  <p:oleObj name="Equation" r:id="rId3" imgW="7848600" imgH="1562100" progId="Equation.3">
                    <p:embed/>
                    <p:pic>
                      <p:nvPicPr>
                        <p:cNvPr id="0" name="图片 880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28"/>
                          <a:ext cx="4848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3" name="Object 9"/>
            <p:cNvGraphicFramePr>
              <a:graphicFrameLocks noChangeAspect="1"/>
            </p:cNvGraphicFramePr>
            <p:nvPr/>
          </p:nvGraphicFramePr>
          <p:xfrm>
            <a:off x="600" y="1565"/>
            <a:ext cx="36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093" name="Equation" r:id="rId5" imgW="5753100" imgH="431800" progId="Equation.3">
                    <p:embed/>
                  </p:oleObj>
                </mc:Choice>
                <mc:Fallback>
                  <p:oleObj name="Equation" r:id="rId5" imgW="5753100" imgH="431800" progId="Equation.3">
                    <p:embed/>
                    <p:pic>
                      <p:nvPicPr>
                        <p:cNvPr id="0" name="图片 880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" y="1565"/>
                          <a:ext cx="36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611560" y="3963268"/>
          <a:ext cx="835292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4" name="Equation" r:id="rId7" imgW="7645400" imgH="977900" progId="Equation.3">
                  <p:embed/>
                </p:oleObj>
              </mc:Choice>
              <mc:Fallback>
                <p:oleObj name="Equation" r:id="rId7" imgW="7645400" imgH="977900" progId="Equation.3">
                  <p:embed/>
                  <p:pic>
                    <p:nvPicPr>
                      <p:cNvPr id="0" name="图片 88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963268"/>
                        <a:ext cx="8352928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838200" y="3362325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说明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6" name="Object 10"/>
          <p:cNvGraphicFramePr>
            <a:graphicFrameLocks noChangeAspect="1"/>
          </p:cNvGraphicFramePr>
          <p:nvPr/>
        </p:nvGraphicFramePr>
        <p:xfrm>
          <a:off x="825500" y="1010940"/>
          <a:ext cx="773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9" name="Equation" r:id="rId3" imgW="7734300" imgH="977900" progId="Equation.3">
                  <p:embed/>
                </p:oleObj>
              </mc:Choice>
              <mc:Fallback>
                <p:oleObj name="Equation" r:id="rId3" imgW="77343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1010940"/>
                        <a:ext cx="773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46150" y="3510384"/>
          <a:ext cx="7670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30" name="Equation" r:id="rId5" imgW="7670800" imgH="1574800" progId="Equation.3">
                  <p:embed/>
                </p:oleObj>
              </mc:Choice>
              <mc:Fallback>
                <p:oleObj name="Equation" r:id="rId5" imgW="7670800" imgH="1574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510384"/>
                        <a:ext cx="76708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46150" y="2362200"/>
          <a:ext cx="76454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3" imgW="7645400" imgH="2070100" progId="Equation.3">
                  <p:embed/>
                </p:oleObj>
              </mc:Choice>
              <mc:Fallback>
                <p:oleObj name="Equation" r:id="rId3" imgW="7645400" imgH="2070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2362200"/>
                        <a:ext cx="76454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952500" y="4460875"/>
          <a:ext cx="75819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5" name="Equation" r:id="rId5" imgW="7581900" imgH="1498600" progId="Equation.3">
                  <p:embed/>
                </p:oleObj>
              </mc:Choice>
              <mc:Fallback>
                <p:oleObj name="Equation" r:id="rId5" imgW="7581900" imgH="149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460875"/>
                        <a:ext cx="75819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95350" y="608856"/>
          <a:ext cx="769778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6" name="Equation" r:id="rId7" imgW="7696200" imgH="1524000" progId="Equation.3">
                  <p:embed/>
                </p:oleObj>
              </mc:Choice>
              <mc:Fallback>
                <p:oleObj name="Equation" r:id="rId7" imgW="7696200" imgH="1524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608856"/>
                        <a:ext cx="769778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838200" y="1720850"/>
            <a:ext cx="7864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　　１</a:t>
            </a:r>
            <a:r>
              <a:rPr lang="en-US" altLang="zh-CN" sz="2800" b="1"/>
              <a:t>. </a:t>
            </a:r>
            <a:r>
              <a:rPr lang="zh-CN" altLang="en-US" sz="2800" b="1"/>
              <a:t>向量、向量组与矩阵之间的联系，线性方</a:t>
            </a:r>
          </a:p>
          <a:p>
            <a:r>
              <a:rPr lang="zh-CN" altLang="en-US" sz="2800" b="1"/>
              <a:t>程组的向量表示；线性组合与线性表示的概念；</a:t>
            </a:r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838200" y="28956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２</a:t>
            </a:r>
            <a:r>
              <a:rPr lang="en-US" altLang="zh-CN" sz="2800" b="1"/>
              <a:t>. </a:t>
            </a:r>
            <a:r>
              <a:rPr lang="zh-CN" altLang="en-US" sz="2800" b="1"/>
              <a:t>线性相关与线性无关的概念；线性相关性</a:t>
            </a:r>
          </a:p>
          <a:p>
            <a:r>
              <a:rPr lang="zh-CN" altLang="en-US" sz="2800" b="1"/>
              <a:t>在线性方程组中的应用；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zh-CN" altLang="en-US" sz="2800" b="1">
                <a:ea typeface="黑体" panose="02010609060101010101" pitchFamily="2" charset="-122"/>
              </a:rPr>
              <a:t>重点</a:t>
            </a:r>
            <a:r>
              <a:rPr lang="zh-CN" altLang="en-US" sz="2800" b="1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838200" y="4114800"/>
            <a:ext cx="78962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　　</a:t>
            </a:r>
            <a:r>
              <a:rPr lang="zh-CN" altLang="en-US" sz="2800" b="1"/>
              <a:t>３</a:t>
            </a:r>
            <a:r>
              <a:rPr lang="en-US" altLang="zh-CN" sz="2800" b="1"/>
              <a:t>. </a:t>
            </a:r>
            <a:r>
              <a:rPr lang="zh-CN" altLang="en-US" sz="2800" b="1"/>
              <a:t>线性相关与线性无关的判定方法：定义，</a:t>
            </a:r>
          </a:p>
          <a:p>
            <a:r>
              <a:rPr lang="zh-CN" altLang="en-US" sz="2800" b="1"/>
              <a:t>两个定理．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zh-CN" altLang="en-US" sz="2800" b="1">
                <a:ea typeface="黑体" panose="02010609060101010101" pitchFamily="2" charset="-122"/>
              </a:rPr>
              <a:t>难点</a:t>
            </a:r>
            <a:r>
              <a:rPr lang="zh-CN" altLang="en-US" sz="2800" b="1">
                <a:solidFill>
                  <a:schemeClr val="bg2"/>
                </a:solidFill>
              </a:rPr>
              <a:t>）</a:t>
            </a:r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四、小结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4" grpId="0" autoUpdateAnimBg="0"/>
      <p:bldP spid="29705" grpId="0" autoUpdateAnimBg="0"/>
      <p:bldP spid="29706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277938" y="2038350"/>
          <a:ext cx="7027862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Equation" r:id="rId3" imgW="7302500" imgH="2616200" progId="Equation.3">
                  <p:embed/>
                </p:oleObj>
              </mc:Choice>
              <mc:Fallback>
                <p:oleObj name="Equation" r:id="rId3" imgW="7302500" imgH="261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2038350"/>
                        <a:ext cx="7027862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</a:t>
            </a:r>
          </a:p>
        </p:txBody>
      </p:sp>
    </p:spTree>
  </p:cSld>
  <p:clrMapOvr>
    <a:masterClrMapping/>
  </p:clrMapOvr>
  <p:transition>
    <p:wip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1066800" y="1447800"/>
            <a:ext cx="447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　</a:t>
            </a:r>
            <a:r>
              <a:rPr lang="zh-CN" altLang="en-US" sz="2800" b="1">
                <a:sym typeface="Wingdings" panose="05000000000000000000" pitchFamily="2" charset="2"/>
              </a:rPr>
              <a:t>（１）、（２）略．</a:t>
            </a:r>
            <a:endParaRPr lang="zh-CN" altLang="en-US" sz="2800" b="1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885825" y="19812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（３）</a:t>
            </a:r>
            <a:r>
              <a:rPr lang="zh-CN" altLang="en-US" sz="2800" b="1">
                <a:ea typeface="黑体" panose="02010609060101010101" pitchFamily="2" charset="-122"/>
              </a:rPr>
              <a:t>充分性</a:t>
            </a:r>
          </a:p>
        </p:txBody>
      </p:sp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958850" y="2473325"/>
          <a:ext cx="75692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4" name="Equation" r:id="rId3" imgW="7569200" imgH="1879600" progId="Equation.3">
                  <p:embed/>
                </p:oleObj>
              </mc:Choice>
              <mc:Fallback>
                <p:oleObj name="Equation" r:id="rId3" imgW="7569200" imgH="1879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850" y="2473325"/>
                        <a:ext cx="75692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1600200" y="43576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必要性</a:t>
            </a:r>
          </a:p>
        </p:txBody>
      </p:sp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985838" y="4965700"/>
          <a:ext cx="737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5" name="Equation" r:id="rId5" imgW="7378700" imgH="977900" progId="Equation.3">
                  <p:embed/>
                </p:oleObj>
              </mc:Choice>
              <mc:Fallback>
                <p:oleObj name="Equation" r:id="rId5" imgW="73787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4965700"/>
                        <a:ext cx="737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 autoUpdateAnimBg="0"/>
      <p:bldP spid="31753" grpId="0" autoUpdateAnimBg="0"/>
      <p:bldP spid="31755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文本框 410625"/>
          <p:cNvSpPr txBox="1"/>
          <p:nvPr/>
        </p:nvSpPr>
        <p:spPr>
          <a:xfrm>
            <a:off x="990600" y="531813"/>
            <a:ext cx="6248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释 疑 解 难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410627" name="文本框 410626"/>
          <p:cNvSpPr txBox="1"/>
          <p:nvPr/>
        </p:nvSpPr>
        <p:spPr>
          <a:xfrm>
            <a:off x="762000" y="1724343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1.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若向量组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是否对于任意不全为零的数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因为按定义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向量组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线性相关是指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存在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不全为零的数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使得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</a:t>
            </a:r>
          </a:p>
        </p:txBody>
      </p:sp>
    </p:spTree>
  </p:cSld>
  <p:clrMapOvr>
    <a:masterClrMapping/>
  </p:clrMapOvr>
  <p:transition>
    <p:pull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文本框 411649"/>
          <p:cNvSpPr txBox="1"/>
          <p:nvPr/>
        </p:nvSpPr>
        <p:spPr>
          <a:xfrm>
            <a:off x="685800" y="706438"/>
            <a:ext cx="7848600" cy="50085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而不是对任意不全为零的数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都能使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上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式成立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否则必有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… 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=0).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我们也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可以用反例来说明该结论是否定的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取 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(1,0,0)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(2, 0, 0),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-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若取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1,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2, 那么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(5,0,0)  (0,0,0) 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这说明并非对任意不全为零的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都能使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.</a:t>
            </a:r>
          </a:p>
        </p:txBody>
      </p:sp>
    </p:spTree>
  </p:cSld>
  <p:clrMapOvr>
    <a:masterClrMapping/>
  </p:clrMapOvr>
  <p:transition>
    <p:pull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971550" y="1282700"/>
          <a:ext cx="7429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8" name="Equation" r:id="rId3" imgW="7429500" imgH="1003300" progId="Equation.3">
                  <p:embed/>
                </p:oleObj>
              </mc:Choice>
              <mc:Fallback>
                <p:oleObj name="Equation" r:id="rId3" imgW="7429500" imgH="1003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282700"/>
                        <a:ext cx="7429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 Box 10"/>
          <p:cNvSpPr txBox="1">
            <a:spLocks noChangeArrowheads="1"/>
          </p:cNvSpPr>
          <p:nvPr/>
        </p:nvSpPr>
        <p:spPr bwMode="auto">
          <a:xfrm>
            <a:off x="876300" y="1195388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定义１</a:t>
            </a:r>
          </a:p>
        </p:txBody>
      </p:sp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952500" y="2895600"/>
          <a:ext cx="7658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9" name="Equation" r:id="rId5" imgW="7658100" imgH="952500" progId="Equation.3">
                  <p:embed/>
                </p:oleObj>
              </mc:Choice>
              <mc:Fallback>
                <p:oleObj name="Equation" r:id="rId5" imgW="7658100" imgH="952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2895600"/>
                        <a:ext cx="7658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15"/>
          <p:cNvGrpSpPr/>
          <p:nvPr/>
        </p:nvGrpSpPr>
        <p:grpSpPr bwMode="auto">
          <a:xfrm>
            <a:off x="990600" y="1828800"/>
            <a:ext cx="5905500" cy="1512888"/>
            <a:chOff x="624" y="1152"/>
            <a:chExt cx="3720" cy="953"/>
          </a:xfrm>
        </p:grpSpPr>
        <p:graphicFrame>
          <p:nvGraphicFramePr>
            <p:cNvPr id="7179" name="Object 11"/>
            <p:cNvGraphicFramePr>
              <a:graphicFrameLocks noChangeAspect="1"/>
            </p:cNvGraphicFramePr>
            <p:nvPr/>
          </p:nvGraphicFramePr>
          <p:xfrm>
            <a:off x="624" y="1152"/>
            <a:ext cx="3720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00" name="Equation" r:id="rId7" imgW="5905500" imgH="1485900" progId="Equation.3">
                    <p:embed/>
                  </p:oleObj>
                </mc:Choice>
                <mc:Fallback>
                  <p:oleObj name="Equation" r:id="rId7" imgW="5905500" imgH="1485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152"/>
                          <a:ext cx="3720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1" name="Text Box 13"/>
            <p:cNvSpPr txBox="1">
              <a:spLocks noChangeArrowheads="1"/>
            </p:cNvSpPr>
            <p:nvPr/>
          </p:nvSpPr>
          <p:spPr bwMode="auto">
            <a:xfrm>
              <a:off x="2448" y="1778"/>
              <a:ext cx="10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线性组合</a:t>
              </a: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文本框 412673"/>
          <p:cNvSpPr txBox="1"/>
          <p:nvPr/>
        </p:nvSpPr>
        <p:spPr>
          <a:xfrm>
            <a:off x="685800" y="966788"/>
            <a:ext cx="78486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若向量组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线性无关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那么是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否对于任意不全为零的数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使得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 0 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结论是肯定的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因为若存在不全为零的数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k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则按线性相关的定义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文本框 413697"/>
          <p:cNvSpPr txBox="1"/>
          <p:nvPr/>
        </p:nvSpPr>
        <p:spPr>
          <a:xfrm>
            <a:off x="685800" y="508000"/>
            <a:ext cx="8001000" cy="5740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3.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如果向量组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r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2 )中任取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m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个向量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&lt;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所组成的部分向量组都线性无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那么这个向量组本身是否线性无关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未必是线性无关的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例如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取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(0,1)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(1,1) 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的任一部分组都是线性无关的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但由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-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 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知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当向量组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线性无关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其任何一部分向量组都线性无关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文本框 414721"/>
          <p:cNvSpPr txBox="1"/>
          <p:nvPr/>
        </p:nvSpPr>
        <p:spPr>
          <a:xfrm>
            <a:off x="685800" y="609600"/>
            <a:ext cx="7848600" cy="5649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4.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其中任何一个向量都可由其余向量线性表示吗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?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答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结论是否定的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我们知道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若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 2 )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则其中至少有一个向量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能由其余向量线性表示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但并非其中任一向量都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能由其余向量线性表示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例如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(0,0)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= (1,1) ,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很显然是线性相关的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不能由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表示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pull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文本框 415745"/>
          <p:cNvSpPr txBox="1"/>
          <p:nvPr/>
        </p:nvSpPr>
        <p:spPr>
          <a:xfrm>
            <a:off x="609600" y="296863"/>
            <a:ext cx="78486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5.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向量组的线性相关性能否用线性方程组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的解来判定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?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答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按向量组线性相关的定义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可知列向量组</a:t>
            </a:r>
          </a:p>
          <a:p>
            <a:pPr marL="0" marR="0" lvl="0" indent="0" algn="di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线性相关的充要条件是齐次线性方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程组 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有非零解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也就是齐次线性方程组</a:t>
            </a:r>
            <a:endParaRPr kumimoji="0" lang="zh-CN" altLang="en-US" sz="2800" b="1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415747" name="对象 415746"/>
          <p:cNvGraphicFramePr/>
          <p:nvPr/>
        </p:nvGraphicFramePr>
        <p:xfrm>
          <a:off x="1290638" y="4038600"/>
          <a:ext cx="4108450" cy="259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5" r:id="rId3" imgW="1422400" imgH="939800" progId="Equation.3">
                  <p:embed/>
                </p:oleObj>
              </mc:Choice>
              <mc:Fallback>
                <p:oleObj r:id="rId3" imgW="1422400" imgH="939800" progId="Equation.3">
                  <p:embed/>
                  <p:pic>
                    <p:nvPicPr>
                      <p:cNvPr id="0" name="对象 4157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0638" y="4038600"/>
                        <a:ext cx="4108450" cy="2590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5748" name="文本框 415747"/>
          <p:cNvSpPr txBox="1"/>
          <p:nvPr/>
        </p:nvSpPr>
        <p:spPr>
          <a:xfrm>
            <a:off x="5843588" y="5029200"/>
            <a:ext cx="246221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 0</a:t>
            </a:r>
          </a:p>
        </p:txBody>
      </p:sp>
    </p:spTree>
  </p:cSld>
  <p:clrMapOvr>
    <a:masterClrMapping/>
  </p:clrMapOvr>
  <p:transition>
    <p:pull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文本框 416769"/>
          <p:cNvSpPr txBox="1"/>
          <p:nvPr/>
        </p:nvSpPr>
        <p:spPr>
          <a:xfrm>
            <a:off x="685800" y="890588"/>
            <a:ext cx="7772400" cy="43672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有非零解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其中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=(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),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=(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, …,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)</a:t>
            </a:r>
            <a:r>
              <a:rPr kumimoji="0" lang="en-US" altLang="zh-CN" sz="2800" b="1" i="0" u="none" strike="noStrike" kern="1200" cap="none" spc="0" normalizeH="0" baseline="30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T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列向量</a:t>
            </a:r>
            <a:r>
              <a:rPr kumimoji="0" lang="zh-CN" altLang="en-US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</a:rPr>
              <a:t>能由列向量组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, … 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线性表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示的充分必要条件是非齐次线性方程组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      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</a:t>
            </a:r>
            <a:r>
              <a:rPr kumimoji="0" lang="en-US" altLang="zh-CN" sz="2800" b="1" i="1" u="none" strike="noStrike" kern="1200" cap="none" spc="0" normalizeH="0" baseline="-2500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= b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即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Ax = b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  <a:ea typeface="黑体" panose="0201060906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有解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(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但不一定是唯一解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</a:p>
        </p:txBody>
      </p:sp>
    </p:spTree>
  </p:cSld>
  <p:clrMapOvr>
    <a:masterClrMapping/>
  </p:clrMapOvr>
  <p:transition>
    <p:pull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矩形 417793"/>
          <p:cNvSpPr/>
          <p:nvPr/>
        </p:nvSpPr>
        <p:spPr>
          <a:xfrm>
            <a:off x="685800" y="985838"/>
            <a:ext cx="8077200" cy="2443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类似地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可以把行向量组线性相关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行向量能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由行向量组线性表示与线性方程组的解联系起来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从而可以利用线性方程组的解的情况来研究向量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组的线性相关性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charset="0"/>
                <a:ea typeface="黑体" panose="02010609060101010101" pitchFamily="2" charset="-122"/>
                <a:cs typeface="+mn-cs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>
    <p:pull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14" name="矩形 136213"/>
          <p:cNvSpPr/>
          <p:nvPr/>
        </p:nvSpPr>
        <p:spPr>
          <a:xfrm>
            <a:off x="1476375" y="273050"/>
            <a:ext cx="242728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单项选择题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sp>
        <p:nvSpPr>
          <p:cNvPr id="136216" name="矩形 136215"/>
          <p:cNvSpPr/>
          <p:nvPr/>
        </p:nvSpPr>
        <p:spPr>
          <a:xfrm>
            <a:off x="900113" y="1700213"/>
            <a:ext cx="6080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pt-BR" altLang="zh-CN" b="1" dirty="0">
                <a:latin typeface="Times New Roman" panose="02020603050405020304" charset="0"/>
              </a:rPr>
              <a:t>(A)</a:t>
            </a:r>
          </a:p>
        </p:txBody>
      </p:sp>
      <p:sp>
        <p:nvSpPr>
          <p:cNvPr id="136222" name="矩形 136221"/>
          <p:cNvSpPr/>
          <p:nvPr/>
        </p:nvSpPr>
        <p:spPr>
          <a:xfrm>
            <a:off x="900113" y="2420938"/>
            <a:ext cx="66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(B)</a:t>
            </a:r>
            <a:r>
              <a:rPr lang="pt-BR" altLang="zh-CN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36225" name="矩形 136224"/>
          <p:cNvSpPr/>
          <p:nvPr/>
        </p:nvSpPr>
        <p:spPr>
          <a:xfrm>
            <a:off x="900113" y="3141663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Times New Roman" panose="02020603050405020304" charset="0"/>
              </a:rPr>
              <a:t>(C)</a:t>
            </a:r>
            <a:r>
              <a:rPr lang="en-US" altLang="zh-CN">
                <a:latin typeface="Times New Roman" panose="02020603050405020304" charset="0"/>
              </a:rPr>
              <a:t> </a:t>
            </a:r>
          </a:p>
        </p:txBody>
      </p:sp>
      <p:sp>
        <p:nvSpPr>
          <p:cNvPr id="136228" name="矩形 136227"/>
          <p:cNvSpPr/>
          <p:nvPr/>
        </p:nvSpPr>
        <p:spPr>
          <a:xfrm>
            <a:off x="827088" y="3933825"/>
            <a:ext cx="760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</a:rPr>
              <a:t> </a:t>
            </a:r>
            <a:r>
              <a:rPr lang="en-US" altLang="zh-CN" b="1">
                <a:latin typeface="Times New Roman" panose="02020603050405020304" charset="0"/>
              </a:rPr>
              <a:t>(D)</a:t>
            </a:r>
            <a:r>
              <a:rPr lang="en-US" altLang="zh-CN">
                <a:latin typeface="Times New Roman" panose="02020603050405020304" charset="0"/>
              </a:rPr>
              <a:t> </a:t>
            </a:r>
          </a:p>
        </p:txBody>
      </p:sp>
      <p:sp>
        <p:nvSpPr>
          <p:cNvPr id="136233" name="矩形 136232"/>
          <p:cNvSpPr/>
          <p:nvPr/>
        </p:nvSpPr>
        <p:spPr>
          <a:xfrm>
            <a:off x="468313" y="1125538"/>
            <a:ext cx="14843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1. </a:t>
            </a:r>
            <a:r>
              <a:rPr lang="zh-CN" altLang="en-US" b="1" dirty="0">
                <a:latin typeface="Times New Roman" panose="02020603050405020304" charset="0"/>
              </a:rPr>
              <a:t>若向量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136234" name="对象 136233"/>
          <p:cNvGraphicFramePr/>
          <p:nvPr/>
        </p:nvGraphicFramePr>
        <p:xfrm>
          <a:off x="1835150" y="1196975"/>
          <a:ext cx="11509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6" r:id="rId3" imgW="622300" imgH="228600" progId="Equation.3">
                  <p:embed/>
                </p:oleObj>
              </mc:Choice>
              <mc:Fallback>
                <p:oleObj r:id="rId3" imgW="622300" imgH="228600" progId="Equation.3">
                  <p:embed/>
                  <p:pic>
                    <p:nvPicPr>
                      <p:cNvPr id="0" name="对象 1362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150" y="1196975"/>
                        <a:ext cx="115093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6" name="矩形 136235"/>
          <p:cNvSpPr/>
          <p:nvPr/>
        </p:nvSpPr>
        <p:spPr>
          <a:xfrm>
            <a:off x="2987675" y="1125538"/>
            <a:ext cx="15621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线性无关</a:t>
            </a:r>
            <a:r>
              <a:rPr lang="en-US" altLang="zh-CN" b="1">
                <a:latin typeface="Times New Roman" panose="02020603050405020304" charset="0"/>
              </a:rPr>
              <a:t>,</a:t>
            </a:r>
            <a:r>
              <a:rPr lang="en-US" altLang="zh-CN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136237" name="对象 136236"/>
          <p:cNvGraphicFramePr/>
          <p:nvPr/>
        </p:nvGraphicFramePr>
        <p:xfrm>
          <a:off x="4427538" y="1125538"/>
          <a:ext cx="11525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7" r:id="rId5" imgW="622300" imgH="215900" progId="Equation.3">
                  <p:embed/>
                </p:oleObj>
              </mc:Choice>
              <mc:Fallback>
                <p:oleObj r:id="rId5" imgW="622300" imgH="215900" progId="Equation.3">
                  <p:embed/>
                  <p:pic>
                    <p:nvPicPr>
                      <p:cNvPr id="0" name="对象 13623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538" y="1125538"/>
                        <a:ext cx="1152525" cy="40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39" name="矩形 136238"/>
          <p:cNvSpPr/>
          <p:nvPr/>
        </p:nvSpPr>
        <p:spPr>
          <a:xfrm>
            <a:off x="5580063" y="1125538"/>
            <a:ext cx="31384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线性相关</a:t>
            </a:r>
            <a:r>
              <a:rPr lang="en-US" altLang="zh-CN" b="1" dirty="0">
                <a:latin typeface="Times New Roman" panose="02020603050405020304" charset="0"/>
              </a:rPr>
              <a:t>, </a:t>
            </a:r>
            <a:r>
              <a:rPr lang="zh-CN" altLang="en-US" b="1" dirty="0">
                <a:latin typeface="Times New Roman" panose="02020603050405020304" charset="0"/>
              </a:rPr>
              <a:t>则</a:t>
            </a:r>
            <a:r>
              <a:rPr lang="en-US" altLang="zh-CN" b="1">
                <a:latin typeface="Times New Roman" panose="02020603050405020304" charset="0"/>
              </a:rPr>
              <a:t>(            ).</a:t>
            </a:r>
            <a:r>
              <a:rPr lang="en-US" altLang="zh-CN">
                <a:latin typeface="Times New Roman" panose="02020603050405020304" charset="0"/>
              </a:rPr>
              <a:t> </a:t>
            </a:r>
          </a:p>
        </p:txBody>
      </p:sp>
      <p:grpSp>
        <p:nvGrpSpPr>
          <p:cNvPr id="136250" name="组合 136249"/>
          <p:cNvGrpSpPr/>
          <p:nvPr/>
        </p:nvGrpSpPr>
        <p:grpSpPr>
          <a:xfrm>
            <a:off x="1476375" y="1700213"/>
            <a:ext cx="4365625" cy="530225"/>
            <a:chOff x="930" y="1071"/>
            <a:chExt cx="2750" cy="334"/>
          </a:xfrm>
        </p:grpSpPr>
        <p:graphicFrame>
          <p:nvGraphicFramePr>
            <p:cNvPr id="136240" name="对象 136239"/>
            <p:cNvGraphicFramePr/>
            <p:nvPr/>
          </p:nvGraphicFramePr>
          <p:xfrm>
            <a:off x="930" y="1071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8" r:id="rId7" imgW="190500" imgH="215900" progId="Equation.3">
                    <p:embed/>
                  </p:oleObj>
                </mc:Choice>
                <mc:Fallback>
                  <p:oleObj r:id="rId7" imgW="190500" imgH="215900" progId="Equation.3">
                    <p:embed/>
                    <p:pic>
                      <p:nvPicPr>
                        <p:cNvPr id="0" name="对象 1362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30" y="1071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2" name="矩形 136241"/>
            <p:cNvSpPr/>
            <p:nvPr/>
          </p:nvSpPr>
          <p:spPr>
            <a:xfrm>
              <a:off x="1202" y="1117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  <p:graphicFrame>
          <p:nvGraphicFramePr>
            <p:cNvPr id="136243" name="对象 136242"/>
            <p:cNvGraphicFramePr/>
            <p:nvPr/>
          </p:nvGraphicFramePr>
          <p:xfrm>
            <a:off x="1837" y="1071"/>
            <a:ext cx="930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39" r:id="rId9" imgW="635000" imgH="228600" progId="Equation.3">
                    <p:embed/>
                  </p:oleObj>
                </mc:Choice>
                <mc:Fallback>
                  <p:oleObj r:id="rId9" imgW="635000" imgH="228600" progId="Equation.3">
                    <p:embed/>
                    <p:pic>
                      <p:nvPicPr>
                        <p:cNvPr id="0" name="对象 13624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37" y="1071"/>
                          <a:ext cx="930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5" name="矩形 136244"/>
            <p:cNvSpPr/>
            <p:nvPr/>
          </p:nvSpPr>
          <p:spPr>
            <a:xfrm>
              <a:off x="2744" y="1117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</p:grpSp>
      <p:grpSp>
        <p:nvGrpSpPr>
          <p:cNvPr id="136251" name="组合 136250"/>
          <p:cNvGrpSpPr/>
          <p:nvPr/>
        </p:nvGrpSpPr>
        <p:grpSpPr>
          <a:xfrm>
            <a:off x="1476375" y="2347913"/>
            <a:ext cx="4365625" cy="530225"/>
            <a:chOff x="930" y="1479"/>
            <a:chExt cx="2750" cy="334"/>
          </a:xfrm>
        </p:grpSpPr>
        <p:graphicFrame>
          <p:nvGraphicFramePr>
            <p:cNvPr id="136246" name="对象 136245"/>
            <p:cNvGraphicFramePr/>
            <p:nvPr/>
          </p:nvGraphicFramePr>
          <p:xfrm>
            <a:off x="930" y="1479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0" r:id="rId11" imgW="190500" imgH="215900" progId="Equation.3">
                    <p:embed/>
                  </p:oleObj>
                </mc:Choice>
                <mc:Fallback>
                  <p:oleObj r:id="rId11" imgW="190500" imgH="215900" progId="Equation.3">
                    <p:embed/>
                    <p:pic>
                      <p:nvPicPr>
                        <p:cNvPr id="0" name="对象 13624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930" y="1479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7" name="矩形 136246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  <p:graphicFrame>
          <p:nvGraphicFramePr>
            <p:cNvPr id="136248" name="对象 136247"/>
            <p:cNvGraphicFramePr/>
            <p:nvPr/>
          </p:nvGraphicFramePr>
          <p:xfrm>
            <a:off x="1865" y="1479"/>
            <a:ext cx="87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1" r:id="rId13" imgW="596900" imgH="228600" progId="Equation.3">
                    <p:embed/>
                  </p:oleObj>
                </mc:Choice>
                <mc:Fallback>
                  <p:oleObj r:id="rId13" imgW="596900" imgH="228600" progId="Equation.3">
                    <p:embed/>
                    <p:pic>
                      <p:nvPicPr>
                        <p:cNvPr id="0" name="对象 136247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865" y="1479"/>
                          <a:ext cx="874" cy="3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49" name="矩形 136248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</p:grpSp>
      <p:grpSp>
        <p:nvGrpSpPr>
          <p:cNvPr id="136252" name="组合 136251"/>
          <p:cNvGrpSpPr/>
          <p:nvPr/>
        </p:nvGrpSpPr>
        <p:grpSpPr>
          <a:xfrm>
            <a:off x="1547813" y="3127375"/>
            <a:ext cx="4365625" cy="544513"/>
            <a:chOff x="930" y="1470"/>
            <a:chExt cx="2750" cy="343"/>
          </a:xfrm>
        </p:grpSpPr>
        <p:graphicFrame>
          <p:nvGraphicFramePr>
            <p:cNvPr id="136253" name="对象 136252"/>
            <p:cNvGraphicFramePr/>
            <p:nvPr/>
          </p:nvGraphicFramePr>
          <p:xfrm>
            <a:off x="930" y="1470"/>
            <a:ext cx="277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2" r:id="rId15" imgW="190500" imgH="228600" progId="Equation.3">
                    <p:embed/>
                  </p:oleObj>
                </mc:Choice>
                <mc:Fallback>
                  <p:oleObj r:id="rId15" imgW="190500" imgH="228600" progId="Equation.3">
                    <p:embed/>
                    <p:pic>
                      <p:nvPicPr>
                        <p:cNvPr id="0" name="对象 13625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30" y="1470"/>
                          <a:ext cx="277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4" name="矩形 136253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  <p:graphicFrame>
          <p:nvGraphicFramePr>
            <p:cNvPr id="136255" name="对象 136254"/>
            <p:cNvGraphicFramePr/>
            <p:nvPr/>
          </p:nvGraphicFramePr>
          <p:xfrm>
            <a:off x="1865" y="1488"/>
            <a:ext cx="874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3" r:id="rId17" imgW="596265" imgH="215900" progId="Equation.3">
                    <p:embed/>
                  </p:oleObj>
                </mc:Choice>
                <mc:Fallback>
                  <p:oleObj r:id="rId17" imgW="596265" imgH="215900" progId="Equation.3">
                    <p:embed/>
                    <p:pic>
                      <p:nvPicPr>
                        <p:cNvPr id="0" name="对象 1362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65" y="1488"/>
                          <a:ext cx="874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6" name="矩形 136255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</p:grpSp>
      <p:grpSp>
        <p:nvGrpSpPr>
          <p:cNvPr id="136257" name="组合 136256"/>
          <p:cNvGrpSpPr/>
          <p:nvPr/>
        </p:nvGrpSpPr>
        <p:grpSpPr>
          <a:xfrm>
            <a:off x="1619250" y="3875088"/>
            <a:ext cx="4365625" cy="530225"/>
            <a:chOff x="930" y="1479"/>
            <a:chExt cx="2750" cy="334"/>
          </a:xfrm>
        </p:grpSpPr>
        <p:graphicFrame>
          <p:nvGraphicFramePr>
            <p:cNvPr id="136258" name="对象 136257"/>
            <p:cNvGraphicFramePr/>
            <p:nvPr/>
          </p:nvGraphicFramePr>
          <p:xfrm>
            <a:off x="930" y="1479"/>
            <a:ext cx="27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4" r:id="rId19" imgW="190500" imgH="215900" progId="Equation.3">
                    <p:embed/>
                  </p:oleObj>
                </mc:Choice>
                <mc:Fallback>
                  <p:oleObj r:id="rId19" imgW="190500" imgH="215900" progId="Equation.3">
                    <p:embed/>
                    <p:pic>
                      <p:nvPicPr>
                        <p:cNvPr id="0" name="对象 13625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30" y="1479"/>
                          <a:ext cx="277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59" name="矩形 136258"/>
            <p:cNvSpPr/>
            <p:nvPr/>
          </p:nvSpPr>
          <p:spPr>
            <a:xfrm>
              <a:off x="1202" y="1525"/>
              <a:ext cx="74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必可由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  <p:graphicFrame>
          <p:nvGraphicFramePr>
            <p:cNvPr id="136260" name="对象 136259"/>
            <p:cNvGraphicFramePr/>
            <p:nvPr/>
          </p:nvGraphicFramePr>
          <p:xfrm>
            <a:off x="1865" y="1479"/>
            <a:ext cx="874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5" r:id="rId21" imgW="596900" imgH="228600" progId="Equation.3">
                    <p:embed/>
                  </p:oleObj>
                </mc:Choice>
                <mc:Fallback>
                  <p:oleObj r:id="rId21" imgW="596900" imgH="228600" progId="Equation.3">
                    <p:embed/>
                    <p:pic>
                      <p:nvPicPr>
                        <p:cNvPr id="0" name="对象 13625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65" y="1479"/>
                          <a:ext cx="874" cy="3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6261" name="矩形 136260"/>
            <p:cNvSpPr/>
            <p:nvPr/>
          </p:nvSpPr>
          <p:spPr>
            <a:xfrm>
              <a:off x="2744" y="1525"/>
              <a:ext cx="93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线性表出</a:t>
              </a:r>
              <a:r>
                <a:rPr lang="zh-CN" altLang="en-US" dirty="0">
                  <a:latin typeface="Times New Roman" panose="02020603050405020304" charset="0"/>
                </a:rPr>
                <a:t> </a:t>
              </a:r>
            </a:p>
          </p:txBody>
        </p:sp>
      </p:grpSp>
      <p:sp>
        <p:nvSpPr>
          <p:cNvPr id="136262" name="矩形 136261"/>
          <p:cNvSpPr/>
          <p:nvPr/>
        </p:nvSpPr>
        <p:spPr>
          <a:xfrm>
            <a:off x="7667625" y="10477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Times New Roman" panose="02020603050405020304" charset="0"/>
              </a:rPr>
              <a:t>D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6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/>
      <p:bldP spid="136216" grpId="0"/>
      <p:bldP spid="136222" grpId="0"/>
      <p:bldP spid="136225" grpId="0"/>
      <p:bldP spid="136228" grpId="0"/>
      <p:bldP spid="136233" grpId="0"/>
      <p:bldP spid="136236" grpId="0"/>
      <p:bldP spid="136239" grpId="0"/>
      <p:bldP spid="13626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13" name="矩形 135212"/>
          <p:cNvSpPr/>
          <p:nvPr/>
        </p:nvSpPr>
        <p:spPr>
          <a:xfrm>
            <a:off x="755650" y="765175"/>
            <a:ext cx="14843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2. </a:t>
            </a:r>
            <a:r>
              <a:rPr lang="zh-CN" altLang="en-US" b="1" dirty="0">
                <a:latin typeface="Times New Roman" panose="02020603050405020304" charset="0"/>
              </a:rPr>
              <a:t>向量组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</a:p>
        </p:txBody>
      </p:sp>
      <p:graphicFrame>
        <p:nvGraphicFramePr>
          <p:cNvPr id="135214" name="对象 135213"/>
          <p:cNvGraphicFramePr/>
          <p:nvPr/>
        </p:nvGraphicFramePr>
        <p:xfrm>
          <a:off x="2124075" y="765175"/>
          <a:ext cx="15843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0" r:id="rId3" imgW="825500" imgH="228600" progId="Equation.3">
                  <p:embed/>
                </p:oleObj>
              </mc:Choice>
              <mc:Fallback>
                <p:oleObj r:id="rId3" imgW="825500" imgH="228600" progId="Equation.3">
                  <p:embed/>
                  <p:pic>
                    <p:nvPicPr>
                      <p:cNvPr id="0" name="对象 1352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4075" y="765175"/>
                        <a:ext cx="158432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6" name="矩形 135215"/>
          <p:cNvSpPr/>
          <p:nvPr/>
        </p:nvSpPr>
        <p:spPr>
          <a:xfrm>
            <a:off x="3708400" y="765175"/>
            <a:ext cx="43656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线性无关的充分条件是</a:t>
            </a:r>
            <a:r>
              <a:rPr lang="en-US" altLang="zh-CN" b="1">
                <a:latin typeface="Times New Roman" panose="02020603050405020304" charset="0"/>
              </a:rPr>
              <a:t>(          ).</a:t>
            </a:r>
            <a:r>
              <a:rPr lang="en-US" altLang="zh-CN">
                <a:latin typeface="Times New Roman" panose="02020603050405020304" charset="0"/>
              </a:rPr>
              <a:t> </a:t>
            </a:r>
          </a:p>
        </p:txBody>
      </p:sp>
      <p:sp>
        <p:nvSpPr>
          <p:cNvPr id="135218" name="矩形 135217"/>
          <p:cNvSpPr/>
          <p:nvPr/>
        </p:nvSpPr>
        <p:spPr>
          <a:xfrm>
            <a:off x="1042988" y="1682750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(A)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17" name="对象 135216"/>
          <p:cNvGraphicFramePr/>
          <p:nvPr/>
        </p:nvGraphicFramePr>
        <p:xfrm>
          <a:off x="1692275" y="1700213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1" r:id="rId5" imgW="825500" imgH="228600" progId="Equation.3">
                  <p:embed/>
                </p:oleObj>
              </mc:Choice>
              <mc:Fallback>
                <p:oleObj r:id="rId5" imgW="825500" imgH="228600" progId="Equation.3">
                  <p:embed/>
                  <p:pic>
                    <p:nvPicPr>
                      <p:cNvPr id="0" name="对象 1352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1700213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19" name="矩形 135218"/>
          <p:cNvSpPr/>
          <p:nvPr/>
        </p:nvSpPr>
        <p:spPr>
          <a:xfrm>
            <a:off x="3419475" y="1700213"/>
            <a:ext cx="20224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均不为零向量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0" name="矩形 135219"/>
          <p:cNvSpPr/>
          <p:nvPr/>
        </p:nvSpPr>
        <p:spPr>
          <a:xfrm>
            <a:off x="1042988" y="2420938"/>
            <a:ext cx="66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(B)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1" name="对象 135220"/>
          <p:cNvGraphicFramePr/>
          <p:nvPr/>
        </p:nvGraphicFramePr>
        <p:xfrm>
          <a:off x="1692275" y="2438400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2" r:id="rId7" imgW="825500" imgH="228600" progId="Equation.3">
                  <p:embed/>
                </p:oleObj>
              </mc:Choice>
              <mc:Fallback>
                <p:oleObj r:id="rId7" imgW="825500" imgH="228600" progId="Equation.3">
                  <p:embed/>
                  <p:pic>
                    <p:nvPicPr>
                      <p:cNvPr id="0" name="对象 135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92275" y="2438400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2" name="矩形 135221"/>
          <p:cNvSpPr/>
          <p:nvPr/>
        </p:nvSpPr>
        <p:spPr>
          <a:xfrm>
            <a:off x="3419475" y="2438400"/>
            <a:ext cx="332422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中任意两个向量成比例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35223" name="矩形 135222"/>
          <p:cNvSpPr/>
          <p:nvPr/>
        </p:nvSpPr>
        <p:spPr>
          <a:xfrm>
            <a:off x="1042988" y="3068638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(C)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4" name="对象 135223"/>
          <p:cNvGraphicFramePr/>
          <p:nvPr/>
        </p:nvGraphicFramePr>
        <p:xfrm>
          <a:off x="1763713" y="3068638"/>
          <a:ext cx="17287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3" r:id="rId8" imgW="825500" imgH="228600" progId="Equation.3">
                  <p:embed/>
                </p:oleObj>
              </mc:Choice>
              <mc:Fallback>
                <p:oleObj r:id="rId8" imgW="825500" imgH="228600" progId="Equation.3">
                  <p:embed/>
                  <p:pic>
                    <p:nvPicPr>
                      <p:cNvPr id="0" name="对象 135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3068638"/>
                        <a:ext cx="1728787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5" name="矩形 135224"/>
          <p:cNvSpPr/>
          <p:nvPr/>
        </p:nvSpPr>
        <p:spPr>
          <a:xfrm>
            <a:off x="3490913" y="3068638"/>
            <a:ext cx="35544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中任意一个向量均不能由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135226" name="矩形 135225"/>
          <p:cNvSpPr/>
          <p:nvPr/>
        </p:nvSpPr>
        <p:spPr>
          <a:xfrm>
            <a:off x="1835150" y="3789363"/>
            <a:ext cx="33909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b="1" dirty="0">
                <a:latin typeface="Times New Roman" panose="02020603050405020304" charset="0"/>
              </a:rPr>
              <a:t>其余</a:t>
            </a:r>
            <a:r>
              <a:rPr lang="en-US" altLang="zh-CN" b="1" i="1">
                <a:latin typeface="Times New Roman" panose="02020603050405020304" charset="0"/>
              </a:rPr>
              <a:t>s</a:t>
            </a:r>
            <a:r>
              <a:rPr lang="en-US" altLang="zh-CN" b="1" dirty="0">
                <a:latin typeface="Times New Roman" panose="02020603050405020304" charset="0"/>
              </a:rPr>
              <a:t>-1</a:t>
            </a:r>
            <a:r>
              <a:rPr lang="zh-CN" altLang="en-US" b="1" dirty="0">
                <a:latin typeface="Times New Roman" panose="02020603050405020304" charset="0"/>
              </a:rPr>
              <a:t>个向量线性表出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35227" name="矩形 135226"/>
          <p:cNvSpPr/>
          <p:nvPr/>
        </p:nvSpPr>
        <p:spPr>
          <a:xfrm>
            <a:off x="1042988" y="4437063"/>
            <a:ext cx="68421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pt-BR" altLang="zh-CN" b="1" dirty="0">
                <a:latin typeface="Times New Roman" panose="02020603050405020304" charset="0"/>
              </a:rPr>
              <a:t>(D) </a:t>
            </a:r>
            <a:endParaRPr lang="pt-BR" altLang="zh-CN" dirty="0">
              <a:latin typeface="Times New Roman" panose="02020603050405020304" charset="0"/>
            </a:endParaRPr>
          </a:p>
        </p:txBody>
      </p:sp>
      <p:graphicFrame>
        <p:nvGraphicFramePr>
          <p:cNvPr id="135228" name="对象 135227"/>
          <p:cNvGraphicFramePr/>
          <p:nvPr/>
        </p:nvGraphicFramePr>
        <p:xfrm>
          <a:off x="1908175" y="4454525"/>
          <a:ext cx="1728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4" r:id="rId9" imgW="825500" imgH="228600" progId="Equation.3">
                  <p:embed/>
                </p:oleObj>
              </mc:Choice>
              <mc:Fallback>
                <p:oleObj r:id="rId9" imgW="825500" imgH="228600" progId="Equation.3">
                  <p:embed/>
                  <p:pic>
                    <p:nvPicPr>
                      <p:cNvPr id="0" name="对象 1352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8175" y="4454525"/>
                        <a:ext cx="1728788" cy="476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29" name="矩形 135228"/>
          <p:cNvSpPr/>
          <p:nvPr/>
        </p:nvSpPr>
        <p:spPr>
          <a:xfrm>
            <a:off x="3635375" y="4454525"/>
            <a:ext cx="36306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中有一部分向量线性无关</a:t>
            </a:r>
            <a:r>
              <a:rPr lang="zh-CN" altLang="en-US" dirty="0">
                <a:latin typeface="Times New Roman" panose="02020603050405020304" charset="0"/>
              </a:rPr>
              <a:t> </a:t>
            </a:r>
          </a:p>
        </p:txBody>
      </p:sp>
      <p:sp>
        <p:nvSpPr>
          <p:cNvPr id="135230" name="矩形 135229"/>
          <p:cNvSpPr/>
          <p:nvPr/>
        </p:nvSpPr>
        <p:spPr>
          <a:xfrm>
            <a:off x="7092950" y="615950"/>
            <a:ext cx="5143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pt-BR" altLang="zh-CN" sz="3600" b="1" dirty="0">
                <a:solidFill>
                  <a:srgbClr val="FF3300"/>
                </a:solidFill>
                <a:latin typeface="Times New Roman" panose="02020603050405020304" charset="0"/>
              </a:rPr>
              <a:t>C</a:t>
            </a:r>
            <a:endParaRPr lang="en-US" altLang="zh-CN" sz="3600" b="1">
              <a:solidFill>
                <a:srgbClr val="FF33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5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5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3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13" grpId="0"/>
      <p:bldP spid="135216" grpId="0"/>
      <p:bldP spid="135218" grpId="0"/>
      <p:bldP spid="135219" grpId="0"/>
      <p:bldP spid="135220" grpId="0"/>
      <p:bldP spid="135222" grpId="0"/>
      <p:bldP spid="135223" grpId="0"/>
      <p:bldP spid="135225" grpId="0"/>
      <p:bldP spid="135226" grpId="0"/>
      <p:bldP spid="135227" grpId="0"/>
      <p:bldP spid="135229" grpId="0"/>
      <p:bldP spid="13523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89" name="矩形 134188"/>
          <p:cNvSpPr/>
          <p:nvPr/>
        </p:nvSpPr>
        <p:spPr>
          <a:xfrm>
            <a:off x="539750" y="601663"/>
            <a:ext cx="7953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r>
              <a:rPr lang="en-US" altLang="zh-CN" b="1" dirty="0">
                <a:latin typeface="Times New Roman" panose="02020603050405020304" charset="0"/>
              </a:rPr>
              <a:t>3. </a:t>
            </a:r>
            <a:r>
              <a:rPr lang="zh-CN" altLang="en-US" b="1" dirty="0">
                <a:latin typeface="Times New Roman" panose="02020603050405020304" charset="0"/>
              </a:rPr>
              <a:t>设</a:t>
            </a:r>
            <a:endParaRPr lang="zh-CN" altLang="en-US" dirty="0">
              <a:latin typeface="Times New Roman" panose="02020603050405020304" charset="0"/>
            </a:endParaRPr>
          </a:p>
        </p:txBody>
      </p:sp>
      <p:graphicFrame>
        <p:nvGraphicFramePr>
          <p:cNvPr id="134188" name="对象 134187"/>
          <p:cNvGraphicFramePr/>
          <p:nvPr/>
        </p:nvGraphicFramePr>
        <p:xfrm>
          <a:off x="1258888" y="549275"/>
          <a:ext cx="19272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0" r:id="rId3" imgW="850900" imgH="228600" progId="Equation.3">
                  <p:embed/>
                </p:oleObj>
              </mc:Choice>
              <mc:Fallback>
                <p:oleObj r:id="rId3" imgW="850900" imgH="228600" progId="Equation.3">
                  <p:embed/>
                  <p:pic>
                    <p:nvPicPr>
                      <p:cNvPr id="0" name="对象 134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8888" y="549275"/>
                        <a:ext cx="1927225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90" name="矩形 134189"/>
          <p:cNvSpPr/>
          <p:nvPr/>
        </p:nvSpPr>
        <p:spPr>
          <a:xfrm>
            <a:off x="3203575" y="620713"/>
            <a:ext cx="56086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defTabSz="914400">
              <a:tabLst>
                <a:tab pos="2743200" algn="l"/>
              </a:tabLst>
            </a:pPr>
            <a:r>
              <a:rPr lang="zh-CN" altLang="en-US" b="1" dirty="0">
                <a:latin typeface="Times New Roman" panose="02020603050405020304" charset="0"/>
              </a:rPr>
              <a:t>均为</a:t>
            </a:r>
            <a:r>
              <a:rPr lang="en-US" altLang="zh-CN" b="1" i="1">
                <a:latin typeface="Times New Roman" panose="02020603050405020304" charset="0"/>
              </a:rPr>
              <a:t>n</a:t>
            </a:r>
            <a:r>
              <a:rPr lang="zh-CN" altLang="en-US" b="1" dirty="0">
                <a:latin typeface="Times New Roman" panose="02020603050405020304" charset="0"/>
              </a:rPr>
              <a:t>维向量</a:t>
            </a:r>
            <a:r>
              <a:rPr lang="en-US" altLang="zh-CN" b="1" dirty="0">
                <a:latin typeface="Times New Roman" panose="02020603050405020304" charset="0"/>
              </a:rPr>
              <a:t>,</a:t>
            </a:r>
            <a:r>
              <a:rPr lang="zh-CN" altLang="en-US" b="1" dirty="0">
                <a:latin typeface="Times New Roman" panose="02020603050405020304" charset="0"/>
              </a:rPr>
              <a:t>下列结论中正确的是</a:t>
            </a:r>
            <a:r>
              <a:rPr lang="en-US" altLang="zh-CN" b="1">
                <a:latin typeface="Times New Roman" panose="02020603050405020304" charset="0"/>
              </a:rPr>
              <a:t>(        ).</a:t>
            </a:r>
            <a:endParaRPr lang="en-US" altLang="zh-CN">
              <a:latin typeface="Times New Roman" panose="02020603050405020304" charset="0"/>
            </a:endParaRPr>
          </a:p>
        </p:txBody>
      </p:sp>
      <p:grpSp>
        <p:nvGrpSpPr>
          <p:cNvPr id="134204" name="组合 134203"/>
          <p:cNvGrpSpPr/>
          <p:nvPr/>
        </p:nvGrpSpPr>
        <p:grpSpPr>
          <a:xfrm>
            <a:off x="755650" y="1125538"/>
            <a:ext cx="7427913" cy="962025"/>
            <a:chOff x="476" y="935"/>
            <a:chExt cx="4679" cy="606"/>
          </a:xfrm>
        </p:grpSpPr>
        <p:graphicFrame>
          <p:nvGraphicFramePr>
            <p:cNvPr id="134192" name="对象 134191"/>
            <p:cNvGraphicFramePr/>
            <p:nvPr/>
          </p:nvGraphicFramePr>
          <p:xfrm>
            <a:off x="1066" y="935"/>
            <a:ext cx="263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1" r:id="rId5" imgW="1816100" imgH="228600" progId="Equation.3">
                    <p:embed/>
                  </p:oleObj>
                </mc:Choice>
                <mc:Fallback>
                  <p:oleObj r:id="rId5" imgW="1816100" imgH="228600" progId="Equation.3">
                    <p:embed/>
                    <p:pic>
                      <p:nvPicPr>
                        <p:cNvPr id="0" name="对象 1341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6" y="935"/>
                          <a:ext cx="2630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1" name="对象 134190"/>
            <p:cNvGraphicFramePr/>
            <p:nvPr/>
          </p:nvGraphicFramePr>
          <p:xfrm>
            <a:off x="3923" y="935"/>
            <a:ext cx="123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2" r:id="rId7" imgW="850900" imgH="228600" progId="Equation.3">
                    <p:embed/>
                  </p:oleObj>
                </mc:Choice>
                <mc:Fallback>
                  <p:oleObj r:id="rId7" imgW="850900" imgH="228600" progId="Equation.3">
                    <p:embed/>
                    <p:pic>
                      <p:nvPicPr>
                        <p:cNvPr id="0" name="对象 13419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23" y="935"/>
                          <a:ext cx="1232" cy="33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3" name="矩形 134192"/>
            <p:cNvSpPr/>
            <p:nvPr/>
          </p:nvSpPr>
          <p:spPr>
            <a:xfrm>
              <a:off x="476" y="935"/>
              <a:ext cx="62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pt-BR" b="1" dirty="0">
                  <a:latin typeface="Times New Roman" panose="02020603050405020304" charset="0"/>
                </a:rPr>
                <a:t>(A) 若</a:t>
              </a:r>
              <a:endParaRPr lang="zh-CN" altLang="pt-BR" dirty="0">
                <a:latin typeface="Times New Roman" panose="02020603050405020304" charset="0"/>
              </a:endParaRPr>
            </a:p>
          </p:txBody>
        </p:sp>
        <p:sp>
          <p:nvSpPr>
            <p:cNvPr id="134194" name="矩形 134193"/>
            <p:cNvSpPr/>
            <p:nvPr/>
          </p:nvSpPr>
          <p:spPr>
            <a:xfrm>
              <a:off x="3651" y="935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则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195" name="矩形 134194"/>
            <p:cNvSpPr/>
            <p:nvPr/>
          </p:nvSpPr>
          <p:spPr>
            <a:xfrm>
              <a:off x="521" y="1253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线性相关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pSp>
        <p:nvGrpSpPr>
          <p:cNvPr id="134205" name="组合 134204"/>
          <p:cNvGrpSpPr/>
          <p:nvPr/>
        </p:nvGrpSpPr>
        <p:grpSpPr>
          <a:xfrm>
            <a:off x="468313" y="2133600"/>
            <a:ext cx="7315200" cy="1152525"/>
            <a:chOff x="385" y="1740"/>
            <a:chExt cx="4608" cy="726"/>
          </a:xfrm>
        </p:grpSpPr>
        <p:graphicFrame>
          <p:nvGraphicFramePr>
            <p:cNvPr id="134198" name="对象 134197"/>
            <p:cNvGraphicFramePr/>
            <p:nvPr/>
          </p:nvGraphicFramePr>
          <p:xfrm>
            <a:off x="3198" y="1752"/>
            <a:ext cx="127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3" r:id="rId8" imgW="862965" imgH="228600" progId="Equation.3">
                    <p:embed/>
                  </p:oleObj>
                </mc:Choice>
                <mc:Fallback>
                  <p:oleObj r:id="rId8" imgW="862965" imgH="228600" progId="Equation.3">
                    <p:embed/>
                    <p:pic>
                      <p:nvPicPr>
                        <p:cNvPr id="0" name="对象 134197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98" y="1752"/>
                          <a:ext cx="1270" cy="3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7" name="对象 134196"/>
            <p:cNvGraphicFramePr/>
            <p:nvPr/>
          </p:nvGraphicFramePr>
          <p:xfrm>
            <a:off x="385" y="2160"/>
            <a:ext cx="2359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4" r:id="rId10" imgW="1816100" imgH="228600" progId="Equation.3">
                    <p:embed/>
                  </p:oleObj>
                </mc:Choice>
                <mc:Fallback>
                  <p:oleObj r:id="rId10" imgW="1816100" imgH="228600" progId="Equation.3">
                    <p:embed/>
                    <p:pic>
                      <p:nvPicPr>
                        <p:cNvPr id="0" name="对象 134196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5" y="2160"/>
                          <a:ext cx="2359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96" name="对象 134195"/>
            <p:cNvGraphicFramePr/>
            <p:nvPr/>
          </p:nvGraphicFramePr>
          <p:xfrm>
            <a:off x="3016" y="2160"/>
            <a:ext cx="11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185" r:id="rId12" imgW="850900" imgH="228600" progId="Equation.3">
                    <p:embed/>
                  </p:oleObj>
                </mc:Choice>
                <mc:Fallback>
                  <p:oleObj r:id="rId12" imgW="850900" imgH="228600" progId="Equation.3">
                    <p:embed/>
                    <p:pic>
                      <p:nvPicPr>
                        <p:cNvPr id="0" name="对象 13419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016" y="2160"/>
                          <a:ext cx="1134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99" name="矩形 134198"/>
            <p:cNvSpPr/>
            <p:nvPr/>
          </p:nvSpPr>
          <p:spPr>
            <a:xfrm>
              <a:off x="567" y="1740"/>
              <a:ext cx="26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latin typeface="Times New Roman" panose="02020603050405020304" charset="0"/>
                </a:rPr>
                <a:t>(B)</a:t>
              </a:r>
              <a:r>
                <a:rPr lang="zh-CN" altLang="en-US" b="1" dirty="0">
                  <a:latin typeface="Times New Roman" panose="02020603050405020304" charset="0"/>
                </a:rPr>
                <a:t>若对任意一组不全为零的数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0" name="矩形 134199"/>
            <p:cNvSpPr/>
            <p:nvPr/>
          </p:nvSpPr>
          <p:spPr>
            <a:xfrm>
              <a:off x="4468" y="1752"/>
              <a:ext cx="50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都有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1" name="矩形 134200"/>
            <p:cNvSpPr/>
            <p:nvPr/>
          </p:nvSpPr>
          <p:spPr>
            <a:xfrm>
              <a:off x="2744" y="2160"/>
              <a:ext cx="3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latin typeface="Times New Roman" panose="02020603050405020304" charset="0"/>
                </a:rPr>
                <a:t>则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  <p:sp>
          <p:nvSpPr>
            <p:cNvPr id="134202" name="矩形 134201"/>
            <p:cNvSpPr/>
            <p:nvPr/>
          </p:nvSpPr>
          <p:spPr>
            <a:xfrm>
              <a:off x="4105" y="2160"/>
              <a:ext cx="8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>
              <a:spAutoFit/>
            </a:bodyPr>
            <a:lstStyle/>
            <a:p>
              <a:pPr defTabSz="914400">
                <a:tabLst>
                  <a:tab pos="2743200" algn="l"/>
                </a:tabLst>
              </a:pPr>
              <a:r>
                <a:rPr lang="zh-CN" altLang="en-US" b="1" dirty="0">
                  <a:latin typeface="Times New Roman" panose="02020603050405020304" charset="0"/>
                </a:rPr>
                <a:t>线性无关</a:t>
              </a:r>
              <a:endParaRPr lang="zh-CN" altLang="en-US" dirty="0">
                <a:latin typeface="Times New Roman" panose="02020603050405020304" charset="0"/>
              </a:endParaRPr>
            </a:p>
          </p:txBody>
        </p:sp>
      </p:grpSp>
      <p:graphicFrame>
        <p:nvGraphicFramePr>
          <p:cNvPr id="134208" name="对象 134207"/>
          <p:cNvGraphicFramePr/>
          <p:nvPr/>
        </p:nvGraphicFramePr>
        <p:xfrm>
          <a:off x="971550" y="3213100"/>
          <a:ext cx="7337425" cy="182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6" r:id="rId13" imgW="3183890" imgH="793115" progId="Word.Document.8">
                  <p:embed/>
                </p:oleObj>
              </mc:Choice>
              <mc:Fallback>
                <p:oleObj r:id="rId13" imgW="3183890" imgH="793115" progId="Word.Document.8">
                  <p:embed/>
                  <p:pic>
                    <p:nvPicPr>
                      <p:cNvPr id="0" name="对象 13420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213100"/>
                        <a:ext cx="7337425" cy="182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09" name="对象 134208"/>
          <p:cNvGraphicFramePr/>
          <p:nvPr/>
        </p:nvGraphicFramePr>
        <p:xfrm>
          <a:off x="971550" y="4868863"/>
          <a:ext cx="73517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7" r:id="rId15" imgW="3183890" imgH="595630" progId="Word.Document.8">
                  <p:embed/>
                </p:oleObj>
              </mc:Choice>
              <mc:Fallback>
                <p:oleObj r:id="rId15" imgW="3183890" imgH="595630" progId="Word.Document.8">
                  <p:embed/>
                  <p:pic>
                    <p:nvPicPr>
                      <p:cNvPr id="0" name="对象 1342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71550" y="4868863"/>
                        <a:ext cx="7351713" cy="1371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210" name="矩形 134209"/>
          <p:cNvSpPr/>
          <p:nvPr/>
        </p:nvSpPr>
        <p:spPr>
          <a:xfrm>
            <a:off x="7956550" y="476250"/>
            <a:ext cx="48895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Times New Roman" panose="02020603050405020304" charset="0"/>
              </a:rPr>
              <a:t>B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4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89" grpId="0"/>
      <p:bldP spid="134190" grpId="0"/>
      <p:bldP spid="1342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" y="620395"/>
            <a:ext cx="8639175" cy="252412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95605" y="3284855"/>
            <a:ext cx="8534400" cy="2228850"/>
            <a:chOff x="623" y="5173"/>
            <a:chExt cx="13440" cy="351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3" y="5173"/>
              <a:ext cx="3315" cy="720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" y="5893"/>
              <a:ext cx="13440" cy="2790"/>
            </a:xfrm>
            <a:prstGeom prst="rect">
              <a:avLst/>
            </a:prstGeom>
          </p:spPr>
        </p:pic>
      </p:grpSp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514600" y="2438400"/>
          <a:ext cx="388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8" name="Equation" r:id="rId3" imgW="5181600" imgH="571500" progId="Equation.3">
                  <p:embed/>
                </p:oleObj>
              </mc:Choice>
              <mc:Fallback>
                <p:oleObj name="Equation" r:id="rId3" imgW="5181600" imgH="57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38400"/>
                        <a:ext cx="3886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939800" y="1130300"/>
          <a:ext cx="7708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" name="Equation" r:id="rId5" imgW="7708900" imgH="1003300" progId="Equation.3">
                  <p:embed/>
                </p:oleObj>
              </mc:Choice>
              <mc:Fallback>
                <p:oleObj name="Equation" r:id="rId5" imgW="7708900" imgH="1003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1130300"/>
                        <a:ext cx="7708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Object 12"/>
          <p:cNvGraphicFramePr>
            <a:graphicFrameLocks noChangeAspect="1"/>
          </p:cNvGraphicFramePr>
          <p:nvPr/>
        </p:nvGraphicFramePr>
        <p:xfrm>
          <a:off x="952500" y="4394200"/>
          <a:ext cx="5905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" name="Equation" r:id="rId7" imgW="5905500" imgH="1473200" progId="Equation.3">
                  <p:embed/>
                </p:oleObj>
              </mc:Choice>
              <mc:Fallback>
                <p:oleObj name="Equation" r:id="rId7" imgW="5905500" imgH="1473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394200"/>
                        <a:ext cx="59055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9" name="Group 17"/>
          <p:cNvGrpSpPr/>
          <p:nvPr/>
        </p:nvGrpSpPr>
        <p:grpSpPr bwMode="auto">
          <a:xfrm>
            <a:off x="838200" y="3048000"/>
            <a:ext cx="7905750" cy="946150"/>
            <a:chOff x="528" y="1920"/>
            <a:chExt cx="4980" cy="596"/>
          </a:xfrm>
        </p:grpSpPr>
        <p:grpSp>
          <p:nvGrpSpPr>
            <p:cNvPr id="8206" name="Group 14"/>
            <p:cNvGrpSpPr/>
            <p:nvPr/>
          </p:nvGrpSpPr>
          <p:grpSpPr bwMode="auto">
            <a:xfrm>
              <a:off x="528" y="1920"/>
              <a:ext cx="4980" cy="596"/>
              <a:chOff x="528" y="1920"/>
              <a:chExt cx="4980" cy="596"/>
            </a:xfrm>
          </p:grpSpPr>
          <p:graphicFrame>
            <p:nvGraphicFramePr>
              <p:cNvPr id="8195" name="Object 3"/>
              <p:cNvGraphicFramePr>
                <a:graphicFrameLocks noChangeAspect="1"/>
              </p:cNvGraphicFramePr>
              <p:nvPr/>
            </p:nvGraphicFramePr>
            <p:xfrm>
              <a:off x="614" y="1987"/>
              <a:ext cx="391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1" name="Equation" r:id="rId9" imgW="6210300" imgH="393700" progId="Equation.3">
                      <p:embed/>
                    </p:oleObj>
                  </mc:Choice>
                  <mc:Fallback>
                    <p:oleObj name="Equation" r:id="rId9" imgW="6210300" imgH="393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4" y="1987"/>
                            <a:ext cx="391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3" name="Text Box 11"/>
              <p:cNvSpPr txBox="1">
                <a:spLocks noChangeArrowheads="1"/>
              </p:cNvSpPr>
              <p:nvPr/>
            </p:nvSpPr>
            <p:spPr bwMode="auto">
              <a:xfrm>
                <a:off x="528" y="1920"/>
                <a:ext cx="4980" cy="5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　　　　　　　　　　　　　　　　   </a:t>
                </a:r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  能</a:t>
                </a:r>
              </a:p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由向量组  线性表示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．</a:t>
                </a:r>
              </a:p>
            </p:txBody>
          </p:sp>
        </p:grpSp>
        <p:graphicFrame>
          <p:nvGraphicFramePr>
            <p:cNvPr id="8207" name="Object 15"/>
            <p:cNvGraphicFramePr>
              <a:graphicFrameLocks noChangeAspect="1"/>
            </p:cNvGraphicFramePr>
            <p:nvPr/>
          </p:nvGraphicFramePr>
          <p:xfrm>
            <a:off x="5048" y="2004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2" name="Equation" r:id="rId11" imgW="215900" imgH="316865" progId="Equation.3">
                    <p:embed/>
                  </p:oleObj>
                </mc:Choice>
                <mc:Fallback>
                  <p:oleObj name="Equation" r:id="rId11" imgW="215900" imgH="3168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8" y="2004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8" name="Object 16"/>
            <p:cNvGraphicFramePr>
              <a:graphicFrameLocks noChangeAspect="1"/>
            </p:cNvGraphicFramePr>
            <p:nvPr/>
          </p:nvGraphicFramePr>
          <p:xfrm>
            <a:off x="1500" y="226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3" name="Equation" r:id="rId13" imgW="292100" imgH="304800" progId="Equation.3">
                    <p:embed/>
                  </p:oleObj>
                </mc:Choice>
                <mc:Fallback>
                  <p:oleObj name="Equation" r:id="rId13" imgW="292100" imgH="3048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26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795" y="1196340"/>
            <a:ext cx="6334125" cy="16668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95" y="3356610"/>
            <a:ext cx="6515100" cy="160020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" y="620395"/>
            <a:ext cx="8864600" cy="2997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6340"/>
            <a:ext cx="8767445" cy="3765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" y="5085080"/>
            <a:ext cx="8987155" cy="728980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457200" y="455613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结论：含有限个向量的有序向量组与矩阵一一对应．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323850" y="1125538"/>
          <a:ext cx="84439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8" name="Equation" r:id="rId3" imgW="4699000" imgH="939800" progId="Equation.DSMT4">
                  <p:embed/>
                </p:oleObj>
              </mc:Choice>
              <mc:Fallback>
                <p:oleObj name="Equation" r:id="rId3" imgW="4699000" imgH="939800" progId="Equation.DSMT4">
                  <p:embed/>
                  <p:pic>
                    <p:nvPicPr>
                      <p:cNvPr id="0" name="图片 72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125538"/>
                        <a:ext cx="84439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2" name="Object 6"/>
          <p:cNvGraphicFramePr>
            <a:graphicFrameLocks noChangeAspect="1"/>
          </p:cNvGraphicFramePr>
          <p:nvPr/>
        </p:nvGraphicFramePr>
        <p:xfrm>
          <a:off x="323850" y="3744913"/>
          <a:ext cx="3013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9" name="Equation" r:id="rId5" imgW="1676400" imgH="228600" progId="Equation.DSMT4">
                  <p:embed/>
                </p:oleObj>
              </mc:Choice>
              <mc:Fallback>
                <p:oleObj name="Equation" r:id="rId5" imgW="1676400" imgH="228600" progId="Equation.DSMT4">
                  <p:embed/>
                  <p:pic>
                    <p:nvPicPr>
                      <p:cNvPr id="0" name="图片 727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744913"/>
                        <a:ext cx="30130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/>
          <p:cNvGraphicFramePr>
            <a:graphicFrameLocks noChangeAspect="1"/>
          </p:cNvGraphicFramePr>
          <p:nvPr/>
        </p:nvGraphicFramePr>
        <p:xfrm>
          <a:off x="4787900" y="3105150"/>
          <a:ext cx="3490913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0" name="Equation" r:id="rId7" imgW="1943100" imgH="939800" progId="Equation.DSMT4">
                  <p:embed/>
                </p:oleObj>
              </mc:Choice>
              <mc:Fallback>
                <p:oleObj name="Equation" r:id="rId7" imgW="1943100" imgH="939800" progId="Equation.DSMT4">
                  <p:embed/>
                  <p:pic>
                    <p:nvPicPr>
                      <p:cNvPr id="0" name="图片 727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105150"/>
                        <a:ext cx="3490913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AutoShape 8"/>
          <p:cNvSpPr>
            <a:spLocks noChangeArrowheads="1"/>
          </p:cNvSpPr>
          <p:nvPr/>
        </p:nvSpPr>
        <p:spPr bwMode="auto">
          <a:xfrm>
            <a:off x="3773488" y="372268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6780213" y="5583238"/>
          <a:ext cx="2011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1" name="Equation" r:id="rId9" imgW="1002665" imgH="203200" progId="Equation.DSMT4">
                  <p:embed/>
                </p:oleObj>
              </mc:Choice>
              <mc:Fallback>
                <p:oleObj name="Equation" r:id="rId9" imgW="1002665" imgH="203200" progId="Equation.DSMT4">
                  <p:embed/>
                  <p:pic>
                    <p:nvPicPr>
                      <p:cNvPr id="0" name="图片 727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5583238"/>
                        <a:ext cx="2011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439738" y="5119688"/>
            <a:ext cx="1900237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 </a:t>
            </a: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能由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向量组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线性表示</a:t>
            </a:r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3609975" y="5119688"/>
            <a:ext cx="1900238" cy="133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线性方程组  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b</a:t>
            </a:r>
            <a:r>
              <a:rPr lang="en-US" altLang="zh-CN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      </a:t>
            </a:r>
          </a:p>
          <a:p>
            <a:pPr marL="342900" indent="-342900" algn="ctr">
              <a:spcBef>
                <a:spcPct val="20000"/>
              </a:spcBef>
              <a:buClr>
                <a:srgbClr val="9999CC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b="1">
                <a:solidFill>
                  <a:srgbClr val="000000"/>
                </a:solidFill>
                <a:latin typeface="楷体_GB2312" pitchFamily="49" charset="-122"/>
                <a:ea typeface="楷体_GB2312"/>
              </a:rPr>
              <a:t>有解</a:t>
            </a:r>
          </a:p>
        </p:txBody>
      </p:sp>
      <p:sp>
        <p:nvSpPr>
          <p:cNvPr id="152595" name="AutoShape 19"/>
          <p:cNvSpPr>
            <a:spLocks noChangeArrowheads="1"/>
          </p:cNvSpPr>
          <p:nvPr/>
        </p:nvSpPr>
        <p:spPr bwMode="auto">
          <a:xfrm>
            <a:off x="2686050" y="5557838"/>
            <a:ext cx="576263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6" name="AutoShape 20"/>
          <p:cNvSpPr>
            <a:spLocks noChangeArrowheads="1"/>
          </p:cNvSpPr>
          <p:nvPr/>
        </p:nvSpPr>
        <p:spPr bwMode="auto">
          <a:xfrm>
            <a:off x="5856288" y="5557838"/>
            <a:ext cx="576262" cy="457200"/>
          </a:xfrm>
          <a:prstGeom prst="leftRightArrow">
            <a:avLst>
              <a:gd name="adj1" fmla="val 50000"/>
              <a:gd name="adj2" fmla="val 25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7" name="Rectangle 21"/>
          <p:cNvSpPr>
            <a:spLocks noChangeArrowheads="1"/>
          </p:cNvSpPr>
          <p:nvPr/>
        </p:nvSpPr>
        <p:spPr bwMode="auto">
          <a:xfrm>
            <a:off x="457200" y="4627563"/>
            <a:ext cx="7231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P.83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定理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1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/>
                <a:ea typeface="楷体_GB2312"/>
              </a:rPr>
              <a:t>的结论：</a:t>
            </a:r>
          </a:p>
        </p:txBody>
      </p:sp>
      <p:sp>
        <p:nvSpPr>
          <p:cNvPr id="152598" name="Rectangle 22"/>
          <p:cNvSpPr>
            <a:spLocks noChangeArrowheads="1"/>
          </p:cNvSpPr>
          <p:nvPr/>
        </p:nvSpPr>
        <p:spPr bwMode="auto">
          <a:xfrm>
            <a:off x="2916238" y="1125538"/>
            <a:ext cx="2519362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5435600" y="1125538"/>
            <a:ext cx="3313113" cy="172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kumimoji="0" lang="zh-CN" altLang="en-US" sz="1800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84" grpId="0" animBg="1"/>
      <p:bldP spid="152589" grpId="0"/>
      <p:bldP spid="152592" grpId="0"/>
      <p:bldP spid="152595" grpId="0" animBg="1"/>
      <p:bldP spid="152596" grpId="0" animBg="1"/>
      <p:bldP spid="152597" grpId="0"/>
      <p:bldP spid="152598" grpId="0" animBg="1"/>
      <p:bldP spid="1525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/>
          <p:cNvGraphicFramePr>
            <a:graphicFrameLocks noChangeAspect="1"/>
          </p:cNvGraphicFramePr>
          <p:nvPr/>
        </p:nvGraphicFramePr>
        <p:xfrm>
          <a:off x="952500" y="990600"/>
          <a:ext cx="74295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15" name="Equation" r:id="rId3" imgW="7429500" imgH="1549400" progId="Equation.3">
                  <p:embed/>
                </p:oleObj>
              </mc:Choice>
              <mc:Fallback>
                <p:oleObj name="Equation" r:id="rId3" imgW="7429500" imgH="1549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990600"/>
                        <a:ext cx="74295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914400" y="898525"/>
            <a:ext cx="1082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定理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914400" y="28003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定义２</a:t>
            </a:r>
          </a:p>
        </p:txBody>
      </p:sp>
      <p:grpSp>
        <p:nvGrpSpPr>
          <p:cNvPr id="39948" name="Group 12"/>
          <p:cNvGrpSpPr/>
          <p:nvPr/>
        </p:nvGrpSpPr>
        <p:grpSpPr bwMode="auto">
          <a:xfrm>
            <a:off x="920750" y="2889250"/>
            <a:ext cx="7872413" cy="2624138"/>
            <a:chOff x="580" y="1820"/>
            <a:chExt cx="4959" cy="1653"/>
          </a:xfrm>
        </p:grpSpPr>
        <p:grpSp>
          <p:nvGrpSpPr>
            <p:cNvPr id="39945" name="Group 9"/>
            <p:cNvGrpSpPr/>
            <p:nvPr/>
          </p:nvGrpSpPr>
          <p:grpSpPr bwMode="auto">
            <a:xfrm>
              <a:off x="580" y="1820"/>
              <a:ext cx="4959" cy="1653"/>
              <a:chOff x="580" y="1820"/>
              <a:chExt cx="4959" cy="1653"/>
            </a:xfrm>
          </p:grpSpPr>
          <p:graphicFrame>
            <p:nvGraphicFramePr>
              <p:cNvPr id="39939" name="Object 3"/>
              <p:cNvGraphicFramePr>
                <a:graphicFrameLocks noChangeAspect="1"/>
              </p:cNvGraphicFramePr>
              <p:nvPr/>
            </p:nvGraphicFramePr>
            <p:xfrm>
              <a:off x="580" y="1820"/>
              <a:ext cx="4896" cy="1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0016" name="Equation" r:id="rId5" imgW="7772400" imgH="2578100" progId="Equation.3">
                      <p:embed/>
                    </p:oleObj>
                  </mc:Choice>
                  <mc:Fallback>
                    <p:oleObj name="Equation" r:id="rId5" imgW="7772400" imgH="25781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1820"/>
                            <a:ext cx="4896" cy="1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42" name="Text Box 6"/>
              <p:cNvSpPr txBox="1">
                <a:spLocks noChangeArrowheads="1"/>
              </p:cNvSpPr>
              <p:nvPr/>
            </p:nvSpPr>
            <p:spPr bwMode="auto">
              <a:xfrm>
                <a:off x="794" y="2802"/>
                <a:ext cx="305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向量组 能由向量组 线性表示</a:t>
                </a:r>
              </a:p>
            </p:txBody>
          </p:sp>
          <p:sp>
            <p:nvSpPr>
              <p:cNvPr id="39943" name="Text Box 7"/>
              <p:cNvSpPr txBox="1">
                <a:spLocks noChangeArrowheads="1"/>
              </p:cNvSpPr>
              <p:nvPr/>
            </p:nvSpPr>
            <p:spPr bwMode="auto">
              <a:xfrm>
                <a:off x="4067" y="3146"/>
                <a:ext cx="147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latin typeface="黑体" panose="02010609060101010101" pitchFamily="2" charset="-122"/>
                    <a:ea typeface="黑体" panose="02010609060101010101" pitchFamily="2" charset="-122"/>
                  </a:rPr>
                  <a:t>向量组等价</a:t>
                </a:r>
                <a:r>
                  <a:rPr lang="zh-CN" altLang="en-US" sz="2800" b="1">
                    <a:solidFill>
                      <a:schemeClr val="bg2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．</a:t>
                </a:r>
              </a:p>
            </p:txBody>
          </p:sp>
        </p:grpSp>
        <p:graphicFrame>
          <p:nvGraphicFramePr>
            <p:cNvPr id="39946" name="Object 10"/>
            <p:cNvGraphicFramePr>
              <a:graphicFrameLocks noChangeAspect="1"/>
            </p:cNvGraphicFramePr>
            <p:nvPr/>
          </p:nvGraphicFramePr>
          <p:xfrm>
            <a:off x="1500" y="2892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7" name="Equation" r:id="rId7" imgW="292100" imgH="292100" progId="Equation.3">
                    <p:embed/>
                  </p:oleObj>
                </mc:Choice>
                <mc:Fallback>
                  <p:oleObj name="Equation" r:id="rId7" imgW="292100" imgH="29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0" y="2892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7" name="Object 11"/>
            <p:cNvGraphicFramePr>
              <a:graphicFrameLocks noChangeAspect="1"/>
            </p:cNvGraphicFramePr>
            <p:nvPr/>
          </p:nvGraphicFramePr>
          <p:xfrm>
            <a:off x="2736" y="288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018" name="Equation" r:id="rId9" imgW="292100" imgH="304800" progId="Equation.3">
                    <p:embed/>
                  </p:oleObj>
                </mc:Choice>
                <mc:Fallback>
                  <p:oleObj name="Equation" r:id="rId9" imgW="2921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880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 autoUpdateAnimBg="0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4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楷体_GB2312" pitchFamily="49" charset="-122"/>
          </a:defRPr>
        </a:defPPr>
      </a:lstStyle>
    </a:lnDef>
  </a:objectDefaul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000000"/>
      </a:hlink>
      <a:folHlink>
        <a:srgbClr val="B2B2B2"/>
      </a:folHlink>
    </a:clrScheme>
    <a:fontScheme name="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343</TotalTime>
  <Words>2991</Words>
  <Application>Microsoft Office PowerPoint</Application>
  <PresentationFormat>全屏显示(4:3)</PresentationFormat>
  <Paragraphs>383</Paragraphs>
  <Slides>71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71</vt:i4>
      </vt:variant>
    </vt:vector>
  </HeadingPairs>
  <TitlesOfParts>
    <vt:vector size="87" baseType="lpstr">
      <vt:lpstr>黑体</vt:lpstr>
      <vt:lpstr>楷体_GB2312</vt:lpstr>
      <vt:lpstr>宋体</vt:lpstr>
      <vt:lpstr>Arial</vt:lpstr>
      <vt:lpstr>Arial Black</vt:lpstr>
      <vt:lpstr>Symbol</vt:lpstr>
      <vt:lpstr>Times New Roman</vt:lpstr>
      <vt:lpstr>Wingdings</vt:lpstr>
      <vt:lpstr>主题1</vt:lpstr>
      <vt:lpstr>14_Pixel</vt:lpstr>
      <vt:lpstr>15_Pixel</vt:lpstr>
      <vt:lpstr>模板</vt:lpstr>
      <vt:lpstr>Equation</vt:lpstr>
      <vt:lpstr>公式</vt:lpstr>
      <vt:lpstr>Equation.3</vt:lpstr>
      <vt:lpstr>Microsoft Word 97 - 2003 Document</vt:lpstr>
      <vt:lpstr>PowerPoint 演示文稿</vt:lpstr>
      <vt:lpstr>一、向量、向量组与矩阵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口诀：左行右列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二、线性相关性的概念</vt:lpstr>
      <vt:lpstr>回顾：向量组的线性组合</vt:lpstr>
      <vt:lpstr>引言</vt:lpstr>
      <vt:lpstr>PowerPoint 演示文稿</vt:lpstr>
      <vt:lpstr>PowerPoint 演示文稿</vt:lpstr>
      <vt:lpstr>向量组的线性相关性</vt:lpstr>
      <vt:lpstr>PowerPoint 演示文稿</vt:lpstr>
      <vt:lpstr>PowerPoint 演示文稿</vt:lpstr>
      <vt:lpstr>PowerPoint 演示文稿</vt:lpstr>
      <vt:lpstr>PowerPoint 演示文稿</vt:lpstr>
      <vt:lpstr>三、线性相关性的判定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四、小结</vt:lpstr>
      <vt:lpstr>思考题</vt:lpstr>
      <vt:lpstr>思考题解答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eye</dc:creator>
  <cp:lastModifiedBy>洪伟鑫</cp:lastModifiedBy>
  <cp:revision>106</cp:revision>
  <dcterms:created xsi:type="dcterms:W3CDTF">1990-03-28T01:10:00Z</dcterms:created>
  <dcterms:modified xsi:type="dcterms:W3CDTF">2023-02-05T15:55:38Z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FC3860F4CA814AEDBBD0F8FC0FACA61C</vt:lpwstr>
  </property>
  <property fmtid="{D5CDD505-2E9C-101B-9397-08002B2CF9AE}" pid="3" name="KSOProductBuildVer">
    <vt:lpwstr>2052-11.1.0.11045</vt:lpwstr>
  </property>
</Properties>
</file>