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83" r:id="rId6"/>
    <p:sldId id="256" r:id="rId7"/>
    <p:sldId id="308" r:id="rId8"/>
    <p:sldId id="309" r:id="rId9"/>
    <p:sldId id="284" r:id="rId10"/>
    <p:sldId id="257" r:id="rId11"/>
    <p:sldId id="285" r:id="rId12"/>
    <p:sldId id="315" r:id="rId13"/>
    <p:sldId id="316" r:id="rId14"/>
    <p:sldId id="317" r:id="rId15"/>
    <p:sldId id="318" r:id="rId16"/>
    <p:sldId id="319" r:id="rId17"/>
    <p:sldId id="258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310" r:id="rId26"/>
    <p:sldId id="311" r:id="rId27"/>
    <p:sldId id="312" r:id="rId28"/>
    <p:sldId id="313" r:id="rId29"/>
    <p:sldId id="314" r:id="rId30"/>
    <p:sldId id="304" r:id="rId31"/>
    <p:sldId id="306" r:id="rId32"/>
    <p:sldId id="307" r:id="rId33"/>
    <p:sldId id="33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2172" y="108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e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50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25.wmf"/><Relationship Id="rId14" Type="http://schemas.openxmlformats.org/officeDocument/2006/relationships/image" Target="../media/image2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5" Type="http://schemas.openxmlformats.org/officeDocument/2006/relationships/slide" Target="slide26.xml"/><Relationship Id="rId4" Type="http://schemas.openxmlformats.org/officeDocument/2006/relationships/slide" Target="slide13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40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4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9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6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3.e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0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1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9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6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08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5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1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5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3.w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29.xml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12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5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5.w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23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22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20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6.w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8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0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40.xml"/><Relationship Id="rId13" Type="http://schemas.openxmlformats.org/officeDocument/2006/relationships/audio" Target="../media/audio1.wav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6" name="Picture 20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178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7" name="Picture 21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019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18" name="Picture 22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9911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0" name="Rectangle 2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38300" y="2895600"/>
            <a:ext cx="40386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1" name="Rectangle 2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38300" y="3638550"/>
            <a:ext cx="5334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2" name="Rectangle 2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38300" y="4876800"/>
            <a:ext cx="3657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Rectangle 27">
            <a:hlinkClick r:id="rId6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Rectangle 29">
            <a:hlinkClick r:id="rId7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；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           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显然，必有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，但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未必成立．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于是把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正交化：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此时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⊥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510213" y="404813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1" imgW="647700" imgH="698500" progId="Equation.DSMT4">
                  <p:embed/>
                </p:oleObj>
              </mc:Choice>
              <mc:Fallback>
                <p:oleObj name="Equation" r:id="rId1" imgW="647700" imgH="698500" progId="Equation.DSMT4">
                  <p:embed/>
                  <p:pic>
                    <p:nvPicPr>
                      <p:cNvPr id="0" name="图片 87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404813"/>
                        <a:ext cx="1293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5867400" y="1819275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3" imgW="1295400" imgH="698500" progId="Equation.DSMT4">
                  <p:embed/>
                </p:oleObj>
              </mc:Choice>
              <mc:Fallback>
                <p:oleObj name="Equation" r:id="rId3" imgW="1295400" imgH="698500" progId="Equation.DSMT4">
                  <p:embed/>
                  <p:pic>
                    <p:nvPicPr>
                      <p:cNvPr id="0" name="图片 87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19275"/>
                        <a:ext cx="25876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1747838" y="4164013"/>
          <a:ext cx="5613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5" imgW="2806700" imgH="698500" progId="Equation.DSMT4">
                  <p:embed/>
                </p:oleObj>
              </mc:Choice>
              <mc:Fallback>
                <p:oleObj name="Equation" r:id="rId5" imgW="2806700" imgH="698500" progId="Equation.DSMT4">
                  <p:embed/>
                  <p:pic>
                    <p:nvPicPr>
                      <p:cNvPr id="0" name="图片 87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164013"/>
                        <a:ext cx="5613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323850" y="455613"/>
            <a:ext cx="86296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FF3300"/>
                </a:solidFill>
                <a:latin typeface="Times New Roman" panose="02020603050405020304"/>
                <a:ea typeface="楷体_GB2312"/>
              </a:rPr>
              <a:t>单位化：</a:t>
            </a:r>
            <a:endParaRPr kumimoji="0" lang="zh-CN" altLang="en-US" sz="2400" smtClean="0">
              <a:solidFill>
                <a:srgbClr val="FF33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；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               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5376863" y="979488"/>
          <a:ext cx="1293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1" imgW="647700" imgH="698500" progId="Equation.DSMT4">
                  <p:embed/>
                </p:oleObj>
              </mc:Choice>
              <mc:Fallback>
                <p:oleObj name="Equation" r:id="rId1" imgW="647700" imgH="698500" progId="Equation.DSMT4">
                  <p:embed/>
                  <p:pic>
                    <p:nvPicPr>
                      <p:cNvPr id="0" name="图片 88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979488"/>
                        <a:ext cx="1293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5734050" y="3330575"/>
          <a:ext cx="2943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Equation" r:id="rId3" imgW="1473200" imgH="698500" progId="Equation.DSMT4">
                  <p:embed/>
                </p:oleObj>
              </mc:Choice>
              <mc:Fallback>
                <p:oleObj name="Equation" r:id="rId3" imgW="1473200" imgH="698500" progId="Equation.DSMT4">
                  <p:embed/>
                  <p:pic>
                    <p:nvPicPr>
                      <p:cNvPr id="0" name="图片 88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330575"/>
                        <a:ext cx="2943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4" name="AutoShape 6"/>
          <p:cNvSpPr>
            <a:spLocks noChangeArrowheads="1"/>
          </p:cNvSpPr>
          <p:nvPr/>
        </p:nvSpPr>
        <p:spPr bwMode="auto">
          <a:xfrm>
            <a:off x="1116013" y="2479675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1690688" y="2035175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name="Equation" r:id="rId5" imgW="901065" imgH="698500" progId="Equation.DSMT4">
                  <p:embed/>
                </p:oleObj>
              </mc:Choice>
              <mc:Fallback>
                <p:oleObj name="Equation" r:id="rId5" imgW="901065" imgH="698500" progId="Equation.DSMT4">
                  <p:embed/>
                  <p:pic>
                    <p:nvPicPr>
                      <p:cNvPr id="0" name="图片 88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035175"/>
                        <a:ext cx="1801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6" name="AutoShape 8"/>
          <p:cNvSpPr>
            <a:spLocks noChangeArrowheads="1"/>
          </p:cNvSpPr>
          <p:nvPr/>
        </p:nvSpPr>
        <p:spPr bwMode="auto">
          <a:xfrm>
            <a:off x="1116013" y="4927600"/>
            <a:ext cx="457200" cy="50323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2457" name="Object 9"/>
          <p:cNvGraphicFramePr>
            <a:graphicFrameLocks noChangeAspect="1"/>
          </p:cNvGraphicFramePr>
          <p:nvPr/>
        </p:nvGraphicFramePr>
        <p:xfrm>
          <a:off x="1690688" y="4483100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9" name="Equation" r:id="rId7" imgW="1816100" imgH="698500" progId="Equation.DSMT4">
                  <p:embed/>
                </p:oleObj>
              </mc:Choice>
              <mc:Fallback>
                <p:oleObj name="Equation" r:id="rId7" imgW="1816100" imgH="698500" progId="Equation.DSMT4">
                  <p:embed/>
                  <p:pic>
                    <p:nvPicPr>
                      <p:cNvPr id="0" name="图片 88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83100"/>
                        <a:ext cx="3629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nimBg="1"/>
      <p:bldP spid="2324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56325" y="3616325"/>
            <a:ext cx="2663825" cy="2592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                        ；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时，对应的特征向量为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于是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构成正交阵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                                             ． </a:t>
            </a:r>
            <a:endParaRPr kumimoji="0" lang="zh-CN" altLang="en-US" sz="2400" i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64163" y="404813"/>
          <a:ext cx="18018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1" imgW="901065" imgH="698500" progId="Equation.DSMT4">
                  <p:embed/>
                </p:oleObj>
              </mc:Choice>
              <mc:Fallback>
                <p:oleObj name="Equation" r:id="rId1" imgW="901065" imgH="698500" progId="Equation.DSMT4">
                  <p:embed/>
                  <p:pic>
                    <p:nvPicPr>
                      <p:cNvPr id="0" name="图片 89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18018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800225" y="2500313"/>
          <a:ext cx="36290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Equation" r:id="rId3" imgW="1816100" imgH="698500" progId="Equation.DSMT4">
                  <p:embed/>
                </p:oleObj>
              </mc:Choice>
              <mc:Fallback>
                <p:oleObj name="Equation" r:id="rId3" imgW="1816100" imgH="698500" progId="Equation.DSMT4">
                  <p:embed/>
                  <p:pic>
                    <p:nvPicPr>
                      <p:cNvPr id="0" name="图片 89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500313"/>
                        <a:ext cx="36290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924300" y="3573463"/>
          <a:ext cx="492442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2" name="Equation" r:id="rId5" imgW="2463800" imgH="1333500" progId="Equation.DSMT4">
                  <p:embed/>
                </p:oleObj>
              </mc:Choice>
              <mc:Fallback>
                <p:oleObj name="Equation" r:id="rId5" imgW="2463800" imgH="1333500" progId="Equation.DSMT4">
                  <p:embed/>
                  <p:pic>
                    <p:nvPicPr>
                      <p:cNvPr id="0" name="图片 89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3463"/>
                        <a:ext cx="4924425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1187450" y="5157788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3" name="Equation" r:id="rId7" imgW="1663700" imgH="698500" progId="Equation.DSMT4">
                  <p:embed/>
                </p:oleObj>
              </mc:Choice>
              <mc:Fallback>
                <p:oleObj name="Equation" r:id="rId7" imgW="1663700" imgH="698500" progId="Equation.DSMT4">
                  <p:embed/>
                  <p:pic>
                    <p:nvPicPr>
                      <p:cNvPr id="0" name="图片 89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157788"/>
                        <a:ext cx="3324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Rectangle 26"/>
          <p:cNvSpPr>
            <a:spLocks noGrp="1" noChangeArrowheads="1"/>
          </p:cNvSpPr>
          <p:nvPr>
            <p:ph type="title"/>
          </p:nvPr>
        </p:nvSpPr>
        <p:spPr>
          <a:xfrm>
            <a:off x="11798" y="332656"/>
            <a:ext cx="9144000" cy="1143000"/>
          </a:xfrm>
        </p:spPr>
        <p:txBody>
          <a:bodyPr/>
          <a:lstStyle/>
          <a:p>
            <a:r>
              <a:rPr lang="zh-CN" altLang="en-US" sz="3600" dirty="0"/>
              <a:t>二、利用正交矩阵将对称矩阵</a:t>
            </a:r>
            <a:r>
              <a:rPr lang="zh-CN" altLang="en-US" sz="3600" dirty="0" smtClean="0"/>
              <a:t>对角化的</a:t>
            </a:r>
            <a:r>
              <a:rPr lang="zh-CN" altLang="en-US" sz="3600" dirty="0"/>
              <a:t>方法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251520" y="1376757"/>
            <a:ext cx="8784976" cy="5292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求出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的所有各不相同的特征值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200" i="1" dirty="0" err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，它们的重数依次为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 +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）．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对每个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重特征值 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，求方程组 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200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200" i="1" dirty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 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| = 0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的基础解系，得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个线性无关的特征向量．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把这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个线性无关的特征向量正交化、单位化，得到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个两两正交的单位特征向量．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因为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… + </a:t>
            </a:r>
            <a:r>
              <a:rPr lang="en-US" altLang="zh-CN" sz="2200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sz="2200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，总共可得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个两两正交的单位特征向量．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这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个两两正交的单位特征向量构成正交阵 </a:t>
            </a:r>
            <a:r>
              <a:rPr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，便有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 algn="ctr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200" i="1" baseline="30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200" baseline="30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200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200" i="1" dirty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lvl="0" indent="-457200">
              <a:lnSpc>
                <a:spcPct val="130000"/>
              </a:lnSpc>
              <a:spcBef>
                <a:spcPct val="20000"/>
              </a:spcBef>
              <a:buClr>
                <a:srgbClr val="0000FF"/>
              </a:buClr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 </a:t>
            </a:r>
            <a:r>
              <a:rPr kumimoji="0" lang="en-US" altLang="zh-CN" sz="2200" i="1" dirty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中对角元的排列次序应于中列向量的排列次序相对应</a:t>
            </a:r>
            <a:r>
              <a:rPr lang="en-US" altLang="zh-CN" sz="2200" dirty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sz="2200" dirty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838200" y="32575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58888" y="3962400"/>
          <a:ext cx="3821112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Equation" r:id="rId1" imgW="4241800" imgH="1511300" progId="Equation.3">
                  <p:embed/>
                </p:oleObj>
              </mc:Choice>
              <mc:Fallback>
                <p:oleObj name="Equation" r:id="rId1" imgW="42418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62400"/>
                        <a:ext cx="3821112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7" name="Group 23"/>
          <p:cNvGrpSpPr/>
          <p:nvPr/>
        </p:nvGrpSpPr>
        <p:grpSpPr bwMode="auto">
          <a:xfrm>
            <a:off x="5068888" y="4495800"/>
            <a:ext cx="3389312" cy="404813"/>
            <a:chOff x="3193" y="2832"/>
            <a:chExt cx="2135" cy="255"/>
          </a:xfrm>
        </p:grpSpPr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3193" y="2832"/>
            <a:ext cx="17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0" name="Equation" r:id="rId3" imgW="3251200" imgH="406400" progId="Equation.3">
                    <p:embed/>
                  </p:oleObj>
                </mc:Choice>
                <mc:Fallback>
                  <p:oleObj name="Equation" r:id="rId3" imgW="3251200" imgH="40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3" y="2832"/>
                          <a:ext cx="17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5017" y="2832"/>
            <a:ext cx="31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1" name="Equation" r:id="rId5" imgW="494665" imgH="317500" progId="Equation.3">
                    <p:embed/>
                  </p:oleObj>
                </mc:Choice>
                <mc:Fallback>
                  <p:oleObj name="Equation" r:id="rId5" imgW="494665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832"/>
                          <a:ext cx="31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914400" y="5562600"/>
          <a:ext cx="39751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7" imgW="3975100" imgH="444500" progId="Equation.3">
                  <p:embed/>
                </p:oleObj>
              </mc:Choice>
              <mc:Fallback>
                <p:oleObj name="Equation" r:id="rId7" imgW="39751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62600"/>
                        <a:ext cx="39751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0" name="Group 26"/>
          <p:cNvGrpSpPr/>
          <p:nvPr/>
        </p:nvGrpSpPr>
        <p:grpSpPr bwMode="auto">
          <a:xfrm>
            <a:off x="838200" y="762000"/>
            <a:ext cx="8066088" cy="2501900"/>
            <a:chOff x="528" y="480"/>
            <a:chExt cx="5081" cy="1576"/>
          </a:xfrm>
        </p:grpSpPr>
        <p:grpSp>
          <p:nvGrpSpPr>
            <p:cNvPr id="6168" name="Group 24"/>
            <p:cNvGrpSpPr/>
            <p:nvPr/>
          </p:nvGrpSpPr>
          <p:grpSpPr bwMode="auto">
            <a:xfrm>
              <a:off x="528" y="480"/>
              <a:ext cx="5081" cy="1576"/>
              <a:chOff x="528" y="480"/>
              <a:chExt cx="5081" cy="1576"/>
            </a:xfrm>
          </p:grpSpPr>
          <p:graphicFrame>
            <p:nvGraphicFramePr>
              <p:cNvPr id="6147" name="Object 3"/>
              <p:cNvGraphicFramePr>
                <a:graphicFrameLocks noChangeAspect="1"/>
              </p:cNvGraphicFramePr>
              <p:nvPr/>
            </p:nvGraphicFramePr>
            <p:xfrm>
              <a:off x="1048" y="1104"/>
              <a:ext cx="220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3" name="Equation" r:id="rId9" imgW="3505200" imgH="1511300" progId="Equation.3">
                      <p:embed/>
                    </p:oleObj>
                  </mc:Choice>
                  <mc:Fallback>
                    <p:oleObj name="Equation" r:id="rId9" imgW="3505200" imgH="15113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8" y="1104"/>
                            <a:ext cx="2208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8" name="Object 4"/>
              <p:cNvGraphicFramePr>
                <a:graphicFrameLocks noChangeAspect="1"/>
              </p:cNvGraphicFramePr>
              <p:nvPr/>
            </p:nvGraphicFramePr>
            <p:xfrm>
              <a:off x="3456" y="1104"/>
              <a:ext cx="1688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4" name="Equation" r:id="rId11" imgW="2679700" imgH="1511300" progId="Equation.3">
                      <p:embed/>
                    </p:oleObj>
                  </mc:Choice>
                  <mc:Fallback>
                    <p:oleObj name="Equation" r:id="rId11" imgW="2679700" imgH="15113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104"/>
                            <a:ext cx="1688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28" y="480"/>
                <a:ext cx="5081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例 </a:t>
                </a:r>
                <a:r>
                  <a:rPr lang="zh-CN" altLang="en-US">
                    <a:solidFill>
                      <a:schemeClr val="bg2"/>
                    </a:solidFill>
                  </a:rPr>
                  <a:t>   对下列各实对称矩阵，分别求出正交矩阵   ，</a:t>
                </a:r>
                <a:endParaRPr lang="zh-CN" altLang="en-US">
                  <a:solidFill>
                    <a:schemeClr val="bg2"/>
                  </a:solidFill>
                </a:endParaRPr>
              </a:p>
              <a:p>
                <a:r>
                  <a:rPr lang="zh-CN" altLang="en-US">
                    <a:solidFill>
                      <a:schemeClr val="bg2"/>
                    </a:solidFill>
                  </a:rPr>
                  <a:t>使            为对角阵</a:t>
                </a:r>
                <a:r>
                  <a:rPr lang="en-US" altLang="zh-CN">
                    <a:solidFill>
                      <a:schemeClr val="bg2"/>
                    </a:solidFill>
                  </a:rPr>
                  <a:t>.</a:t>
                </a:r>
                <a:endParaRPr lang="en-US" altLang="zh-CN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6149" name="Object 5"/>
              <p:cNvGraphicFramePr>
                <a:graphicFrameLocks noChangeAspect="1"/>
              </p:cNvGraphicFramePr>
              <p:nvPr/>
            </p:nvGraphicFramePr>
            <p:xfrm>
              <a:off x="840" y="768"/>
              <a:ext cx="6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55" name="Equation" r:id="rId13" imgW="1054100" imgH="381000" progId="Equation.3">
                      <p:embed/>
                    </p:oleObj>
                  </mc:Choice>
                  <mc:Fallback>
                    <p:oleObj name="Equation" r:id="rId13" imgW="1054100" imgH="3810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0" y="768"/>
                            <a:ext cx="66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69" name="Object 25"/>
            <p:cNvGraphicFramePr>
              <a:graphicFrameLocks noChangeAspect="1"/>
            </p:cNvGraphicFramePr>
            <p:nvPr/>
          </p:nvGraphicFramePr>
          <p:xfrm>
            <a:off x="5136" y="54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6" name="Equation" r:id="rId15" imgW="292100" imgH="292100" progId="Equation.3">
                    <p:embed/>
                  </p:oleObj>
                </mc:Choice>
                <mc:Fallback>
                  <p:oleObj name="Equation" r:id="rId15" imgW="292100" imgH="29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4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2" name="Group 28"/>
          <p:cNvGrpSpPr/>
          <p:nvPr/>
        </p:nvGrpSpPr>
        <p:grpSpPr bwMode="auto">
          <a:xfrm>
            <a:off x="1581150" y="3257550"/>
            <a:ext cx="4186238" cy="519113"/>
            <a:chOff x="996" y="2052"/>
            <a:chExt cx="2637" cy="327"/>
          </a:xfrm>
        </p:grpSpPr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996" y="2052"/>
              <a:ext cx="2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(1)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第一步  求  的特征值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171" name="Object 27"/>
            <p:cNvGraphicFramePr>
              <a:graphicFrameLocks noChangeAspect="1"/>
            </p:cNvGraphicFramePr>
            <p:nvPr/>
          </p:nvGraphicFramePr>
          <p:xfrm>
            <a:off x="2436" y="21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7" name="Equation" r:id="rId17" imgW="292100" imgH="304800" progId="Equation.3">
                    <p:embed/>
                  </p:oleObj>
                </mc:Choice>
                <mc:Fallback>
                  <p:oleObj name="Equation" r:id="rId17" imgW="2921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1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604963" y="927100"/>
          <a:ext cx="68151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Equation" r:id="rId1" imgW="9004300" imgH="596900" progId="Equation.3">
                  <p:embed/>
                </p:oleObj>
              </mc:Choice>
              <mc:Fallback>
                <p:oleObj name="Equation" r:id="rId1" imgW="90043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927100"/>
                        <a:ext cx="68151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914400" y="1619250"/>
          <a:ext cx="429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Equation" r:id="rId3" imgW="4292600" imgH="431800" progId="Equation.3">
                  <p:embed/>
                </p:oleObj>
              </mc:Choice>
              <mc:Fallback>
                <p:oleObj name="Equation" r:id="rId3" imgW="429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19250"/>
                        <a:ext cx="429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339850" y="2101850"/>
          <a:ext cx="3060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5" name="Equation" r:id="rId5" imgW="3060700" imgH="1536700" progId="Equation.3">
                  <p:embed/>
                </p:oleObj>
              </mc:Choice>
              <mc:Fallback>
                <p:oleObj name="Equation" r:id="rId5" imgW="30607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101850"/>
                        <a:ext cx="3060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381500" y="2613025"/>
            <a:ext cx="2784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 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048500" y="2133600"/>
          <a:ext cx="1600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7" imgW="1600200" imgH="1511300" progId="Equation.3">
                  <p:embed/>
                </p:oleObj>
              </mc:Choice>
              <mc:Fallback>
                <p:oleObj name="Equation" r:id="rId7" imgW="16002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2133600"/>
                        <a:ext cx="1600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14400" y="3752850"/>
          <a:ext cx="4114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9" imgW="4114800" imgH="431800" progId="Equation.3">
                  <p:embed/>
                </p:oleObj>
              </mc:Choice>
              <mc:Fallback>
                <p:oleObj name="Equation" r:id="rId9" imgW="4114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52850"/>
                        <a:ext cx="4114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295400" y="4311650"/>
          <a:ext cx="2260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11" imgW="2260600" imgH="1536700" progId="Equation.3">
                  <p:embed/>
                </p:oleObj>
              </mc:Choice>
              <mc:Fallback>
                <p:oleObj name="Equation" r:id="rId11" imgW="2260600" imgH="153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11650"/>
                        <a:ext cx="2260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4254500" y="48006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073900" y="4343400"/>
          <a:ext cx="1612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13" imgW="1612900" imgH="1511300" progId="Equation.3">
                  <p:embed/>
                </p:oleObj>
              </mc:Choice>
              <mc:Fallback>
                <p:oleObj name="Equation" r:id="rId13" imgW="16129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4343400"/>
                        <a:ext cx="1612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  <p:bldP spid="71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850900"/>
          <a:ext cx="4533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Equation" r:id="rId1" imgW="4533900" imgH="444500" progId="Equation.3">
                  <p:embed/>
                </p:oleObj>
              </mc:Choice>
              <mc:Fallback>
                <p:oleObj name="Equation" r:id="rId1" imgW="4533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50900"/>
                        <a:ext cx="4533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98600" y="1371600"/>
          <a:ext cx="3048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Equation" r:id="rId3" imgW="3048000" imgH="1536700" progId="Equation.3">
                  <p:embed/>
                </p:oleObj>
              </mc:Choice>
              <mc:Fallback>
                <p:oleObj name="Equation" r:id="rId3" imgW="30480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371600"/>
                        <a:ext cx="3048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22800" y="18288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解之得基础解系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7226300" y="1371600"/>
          <a:ext cx="138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Equation" r:id="rId5" imgW="1384300" imgH="1511300" progId="Equation.3">
                  <p:embed/>
                </p:oleObj>
              </mc:Choice>
              <mc:Fallback>
                <p:oleObj name="Equation" r:id="rId5" imgW="13843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1371600"/>
                        <a:ext cx="1384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581150" y="2949575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第三步   将特征向量正交化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914400" y="3625850"/>
          <a:ext cx="75199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Equation" r:id="rId7" imgW="7518400" imgH="1003300" progId="Equation.3">
                  <p:embed/>
                </p:oleObj>
              </mc:Choice>
              <mc:Fallback>
                <p:oleObj name="Equation" r:id="rId7" imgW="75184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25850"/>
                        <a:ext cx="75199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81150" y="4625975"/>
            <a:ext cx="461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第四步   将特征向量单位化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638300" y="5156200"/>
          <a:ext cx="358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Equation" r:id="rId9" imgW="3581400" imgH="939800" progId="Equation.3">
                  <p:embed/>
                </p:oleObj>
              </mc:Choice>
              <mc:Fallback>
                <p:oleObj name="Equation" r:id="rId9" imgW="3581400" imgH="93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156200"/>
                        <a:ext cx="358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8" grpId="0" autoUpdateAnimBg="0"/>
      <p:bldP spid="82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14400" y="914400"/>
          <a:ext cx="271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" imgW="2717800" imgH="1511300" progId="Equation.3">
                  <p:embed/>
                </p:oleObj>
              </mc:Choice>
              <mc:Fallback>
                <p:oleObj name="Equation" r:id="rId1" imgW="27178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71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810000" y="914400"/>
          <a:ext cx="1943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3" imgW="1943100" imgH="1511300" progId="Equation.3">
                  <p:embed/>
                </p:oleObj>
              </mc:Choice>
              <mc:Fallback>
                <p:oleObj name="Equation" r:id="rId3" imgW="19431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1943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172200" y="990600"/>
          <a:ext cx="1663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5" imgW="1663700" imgH="1511300" progId="Equation.3">
                  <p:embed/>
                </p:oleObj>
              </mc:Choice>
              <mc:Fallback>
                <p:oleObj name="Equation" r:id="rId5" imgW="16637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663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14400" y="2667000"/>
          <a:ext cx="57165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7" imgW="5715000" imgH="1511300" progId="Equation.3">
                  <p:embed/>
                </p:oleObj>
              </mc:Choice>
              <mc:Fallback>
                <p:oleObj name="Equation" r:id="rId7" imgW="57150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57165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39800" y="4419600"/>
          <a:ext cx="488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9" imgW="4889500" imgH="1511300" progId="Equation.3">
                  <p:embed/>
                </p:oleObj>
              </mc:Choice>
              <mc:Fallback>
                <p:oleObj name="Equation" r:id="rId9" imgW="4889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419600"/>
                        <a:ext cx="488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70050" y="800100"/>
          <a:ext cx="267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1" imgW="2679700" imgH="1511300" progId="Equation.3">
                  <p:embed/>
                </p:oleObj>
              </mc:Choice>
              <mc:Fallback>
                <p:oleObj name="Equation" r:id="rId1" imgW="2679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800100"/>
                        <a:ext cx="2679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90600" y="2438400"/>
          <a:ext cx="450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3" imgW="4508500" imgH="1511300" progId="Equation.3">
                  <p:embed/>
                </p:oleObj>
              </mc:Choice>
              <mc:Fallback>
                <p:oleObj name="Equation" r:id="rId3" imgW="4508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508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5562600" y="2895600"/>
          <a:ext cx="2527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5" imgW="2527300" imgH="482600" progId="Equation.3">
                  <p:embed/>
                </p:oleObj>
              </mc:Choice>
              <mc:Fallback>
                <p:oleObj name="Equation" r:id="rId5" imgW="2527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527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914400" y="4114800"/>
          <a:ext cx="4533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7" imgW="4533900" imgH="457200" progId="Equation.3">
                  <p:embed/>
                </p:oleObj>
              </mc:Choice>
              <mc:Fallback>
                <p:oleObj name="Equation" r:id="rId7" imgW="4533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4533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914400" y="4800600"/>
          <a:ext cx="5741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9" imgW="5740400" imgH="431800" progId="Equation.3">
                  <p:embed/>
                </p:oleObj>
              </mc:Choice>
              <mc:Fallback>
                <p:oleObj name="Equation" r:id="rId9" imgW="5740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5741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858000" y="4191000"/>
          <a:ext cx="147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0" name="Equation" r:id="rId11" imgW="1473200" imgH="1511300" progId="Equation.3">
                  <p:embed/>
                </p:oleObj>
              </mc:Choice>
              <mc:Fallback>
                <p:oleObj name="Equation" r:id="rId11" imgW="1473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1473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914400" y="5653088"/>
          <a:ext cx="6667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1" name="Equation" r:id="rId13" imgW="6464300" imgH="444500" progId="Equation.3">
                  <p:embed/>
                </p:oleObj>
              </mc:Choice>
              <mc:Fallback>
                <p:oleObj name="Equation" r:id="rId13" imgW="6464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53088"/>
                        <a:ext cx="6667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663700" y="838200"/>
          <a:ext cx="2984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name="Equation" r:id="rId1" imgW="2984500" imgH="1511300" progId="Equation.3">
                  <p:embed/>
                </p:oleObj>
              </mc:Choice>
              <mc:Fallback>
                <p:oleObj name="Equation" r:id="rId1" imgW="29845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838200"/>
                        <a:ext cx="2984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902200" y="1365250"/>
          <a:ext cx="2641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0" name="Equation" r:id="rId3" imgW="2641600" imgH="444500" progId="Equation.3">
                  <p:embed/>
                </p:oleObj>
              </mc:Choice>
              <mc:Fallback>
                <p:oleObj name="Equation" r:id="rId3" imgW="26416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365250"/>
                        <a:ext cx="2641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14400" y="2590800"/>
          <a:ext cx="3568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Equation" r:id="rId5" imgW="3568700" imgH="444500" progId="Equation.3">
                  <p:embed/>
                </p:oleObj>
              </mc:Choice>
              <mc:Fallback>
                <p:oleObj name="Equation" r:id="rId5" imgW="3568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90800"/>
                        <a:ext cx="3568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914400" y="3200400"/>
          <a:ext cx="65928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Equation" r:id="rId7" imgW="6591300" imgH="939800" progId="Equation.3">
                  <p:embed/>
                </p:oleObj>
              </mc:Choice>
              <mc:Fallback>
                <p:oleObj name="Equation" r:id="rId7" imgW="65913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65928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689100" y="4191000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9" imgW="2362200" imgH="1511300" progId="Equation.3">
                  <p:embed/>
                </p:oleObj>
              </mc:Choice>
              <mc:Fallback>
                <p:oleObj name="Equation" r:id="rId9" imgW="23622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191000"/>
                        <a:ext cx="236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127500" y="4267200"/>
          <a:ext cx="1460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11" imgW="1460500" imgH="1511300" progId="Equation.3">
                  <p:embed/>
                </p:oleObj>
              </mc:Choice>
              <mc:Fallback>
                <p:oleObj name="Equation" r:id="rId11" imgW="1460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267200"/>
                        <a:ext cx="1460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727700" y="4267200"/>
          <a:ext cx="189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13" imgW="1892300" imgH="1511300" progId="Equation.3">
                  <p:embed/>
                </p:oleObj>
              </mc:Choice>
              <mc:Fallback>
                <p:oleObj name="Equation" r:id="rId13" imgW="18923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267200"/>
                        <a:ext cx="189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38200" y="2487613"/>
            <a:ext cx="553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对称矩阵的特征值为实数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30416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869950" y="3136900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1" imgW="7556500" imgH="977900" progId="Equation.3">
                  <p:embed/>
                </p:oleObj>
              </mc:Choice>
              <mc:Fallback>
                <p:oleObj name="Equation" r:id="rId1" imgW="75565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136900"/>
                        <a:ext cx="7559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733550" y="4230688"/>
          <a:ext cx="4000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3" imgW="4000500" imgH="419100" progId="Equation.3">
                  <p:embed/>
                </p:oleObj>
              </mc:Choice>
              <mc:Fallback>
                <p:oleObj name="Equation" r:id="rId3" imgW="4000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230688"/>
                        <a:ext cx="40005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8" name="Group 30"/>
          <p:cNvGrpSpPr/>
          <p:nvPr/>
        </p:nvGrpSpPr>
        <p:grpSpPr bwMode="auto">
          <a:xfrm>
            <a:off x="914400" y="4789488"/>
            <a:ext cx="3505200" cy="457200"/>
            <a:chOff x="576" y="3017"/>
            <a:chExt cx="2208" cy="288"/>
          </a:xfrm>
        </p:grpSpPr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576" y="3017"/>
            <a:ext cx="2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5" imgW="3505200" imgH="457200" progId="Equation.3">
                    <p:embed/>
                  </p:oleObj>
                </mc:Choice>
                <mc:Fallback>
                  <p:oleObj name="Equation" r:id="rId5" imgW="35052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17"/>
                          <a:ext cx="22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>
              <a:graphicFrameLocks noChangeAspect="1"/>
            </p:cNvGraphicFramePr>
            <p:nvPr/>
          </p:nvGraphicFramePr>
          <p:xfrm>
            <a:off x="1776" y="3036"/>
            <a:ext cx="9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7" imgW="1968500" imgH="520700" progId="Equation.3">
                    <p:embed/>
                  </p:oleObj>
                </mc:Choice>
                <mc:Fallback>
                  <p:oleObj name="Equation" r:id="rId7" imgW="1968500" imgH="520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36"/>
                          <a:ext cx="92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933450" y="5410200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9" imgW="2400300" imgH="457200" progId="Equation.3">
                  <p:embed/>
                </p:oleObj>
              </mc:Choice>
              <mc:Fallback>
                <p:oleObj name="Equation" r:id="rId9" imgW="24003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5410200"/>
                        <a:ext cx="240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3390900" y="5410200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11" imgW="2971800" imgH="457200" progId="Equation.3">
                  <p:embed/>
                </p:oleObj>
              </mc:Choice>
              <mc:Fallback>
                <p:oleObj name="Equation" r:id="rId11" imgW="2971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410200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一、对称矩阵的性质</a:t>
            </a:r>
            <a:endParaRPr lang="zh-CN" altLang="en-US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914400" y="1492250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　　说明</a:t>
            </a:r>
            <a:r>
              <a:rPr lang="zh-CN" altLang="en-US"/>
              <a:t>：本节所提到的对称矩阵，除非特别说</a:t>
            </a:r>
            <a:endParaRPr lang="zh-CN" altLang="en-US"/>
          </a:p>
          <a:p>
            <a:r>
              <a:rPr lang="zh-CN" altLang="en-US"/>
              <a:t>明，均指</a:t>
            </a:r>
            <a:r>
              <a:rPr lang="zh-CN" altLang="en-US">
                <a:ea typeface="黑体" panose="02010609060101010101" pitchFamily="49" charset="-122"/>
              </a:rPr>
              <a:t>实对称矩阵</a:t>
            </a:r>
            <a:r>
              <a:rPr lang="zh-CN" altLang="en-US"/>
              <a:t>．</a:t>
            </a:r>
            <a:endParaRPr lang="zh-CN" altLang="en-US"/>
          </a:p>
        </p:txBody>
      </p:sp>
      <p:grpSp>
        <p:nvGrpSpPr>
          <p:cNvPr id="2079" name="Group 31"/>
          <p:cNvGrpSpPr/>
          <p:nvPr/>
        </p:nvGrpSpPr>
        <p:grpSpPr bwMode="auto">
          <a:xfrm>
            <a:off x="4495800" y="4808538"/>
            <a:ext cx="3403600" cy="430212"/>
            <a:chOff x="2832" y="3029"/>
            <a:chExt cx="2144" cy="271"/>
          </a:xfrm>
        </p:grpSpPr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2832" y="3029"/>
            <a:ext cx="21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13" imgW="3403600" imgH="431800" progId="Equation.3">
                    <p:embed/>
                  </p:oleObj>
                </mc:Choice>
                <mc:Fallback>
                  <p:oleObj name="Equation" r:id="rId13" imgW="34036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29"/>
                          <a:ext cx="21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3728" y="3041"/>
            <a:ext cx="11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7" name="Equation" r:id="rId15" imgW="2438400" imgH="520700" progId="Equation.3">
                    <p:embed/>
                  </p:oleObj>
                </mc:Choice>
                <mc:Fallback>
                  <p:oleObj name="Equation" r:id="rId15" imgW="2438400" imgH="520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3041"/>
                          <a:ext cx="11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3" grpId="0" autoUpdateAnimBg="0"/>
      <p:bldP spid="207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38200" y="8524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于是得正交阵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55750" y="1504950"/>
          <a:ext cx="5399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" imgW="5397500" imgH="1511300" progId="Equation.3">
                  <p:embed/>
                </p:oleObj>
              </mc:Choice>
              <mc:Fallback>
                <p:oleObj name="Equation" r:id="rId1" imgW="5397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504950"/>
                        <a:ext cx="53990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3409950"/>
          <a:ext cx="497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3" imgW="4978400" imgH="1511300" progId="Equation.3">
                  <p:embed/>
                </p:oleObj>
              </mc:Choice>
              <mc:Fallback>
                <p:oleObj name="Equation" r:id="rId3" imgW="49784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09950"/>
                        <a:ext cx="497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，求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kumimoji="0" lang="en-US" altLang="zh-CN" sz="2400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数学归纳法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Equation" r:id="rId1" imgW="927100" imgH="469900" progId="Equation.DSMT4">
                  <p:embed/>
                </p:oleObj>
              </mc:Choice>
              <mc:Fallback>
                <p:oleObj name="Equation" r:id="rId1" imgW="927100" imgH="469900" progId="Equation.DSMT4">
                  <p:embed/>
                  <p:pic>
                    <p:nvPicPr>
                      <p:cNvPr id="0" name="图片 79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4313" y="3000375"/>
          <a:ext cx="7334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Equation" r:id="rId3" imgW="3670300" imgH="482600" progId="Equation.DSMT4">
                  <p:embed/>
                </p:oleObj>
              </mc:Choice>
              <mc:Fallback>
                <p:oleObj name="Equation" r:id="rId3" imgW="3670300" imgH="482600" progId="Equation.DSMT4">
                  <p:embed/>
                  <p:pic>
                    <p:nvPicPr>
                      <p:cNvPr id="0" name="图片 79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3000375"/>
                        <a:ext cx="7334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4313" y="4246563"/>
          <a:ext cx="8526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2" name="Equation" r:id="rId5" imgW="4267200" imgH="482600" progId="Equation.DSMT4">
                  <p:embed/>
                </p:oleObj>
              </mc:Choice>
              <mc:Fallback>
                <p:oleObj name="Equation" r:id="rId5" imgW="4267200" imgH="482600" progId="Equation.DSMT4">
                  <p:embed/>
                  <p:pic>
                    <p:nvPicPr>
                      <p:cNvPr id="0" name="图片 79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246563"/>
                        <a:ext cx="85264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14313" y="5491163"/>
          <a:ext cx="82756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3" name="Equation" r:id="rId7" imgW="4140200" imgH="482600" progId="Equation.DSMT4">
                  <p:embed/>
                </p:oleObj>
              </mc:Choice>
              <mc:Fallback>
                <p:oleObj name="Equation" r:id="rId7" imgW="4140200" imgH="482600" progId="Equation.DSMT4">
                  <p:embed/>
                  <p:pic>
                    <p:nvPicPr>
                      <p:cNvPr id="0" name="图片 79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491163"/>
                        <a:ext cx="827563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2957513"/>
            <a:ext cx="2643188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215063" y="4214813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57888" y="5457825"/>
            <a:ext cx="2643187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14813" y="3914775"/>
            <a:ext cx="3500437" cy="1785938"/>
          </a:xfrm>
          <a:prstGeom prst="rect">
            <a:avLst/>
          </a:prstGeom>
          <a:solidFill>
            <a:srgbClr val="CC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的特征多项式相同</a:t>
            </a:r>
            <a:r>
              <a:rPr lang="en-US" altLang="zh-CN" smtClean="0"/>
              <a:t>,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的特征值也相同．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的多项式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多项式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相似．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阶对角阵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diag</a:t>
            </a:r>
            <a:r>
              <a:rPr lang="en-US" altLang="zh-CN" smtClean="0"/>
              <a:t>(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lang="en-US" altLang="zh-CN" smtClean="0"/>
              <a:t>) </a:t>
            </a:r>
            <a:r>
              <a:rPr kumimoji="1" lang="zh-CN" altLang="en-US" smtClean="0"/>
              <a:t>相似，则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从而通过计算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mtClean="0"/>
              <a:t>) </a:t>
            </a:r>
            <a:r>
              <a:rPr lang="zh-CN" altLang="en-US" smtClean="0"/>
              <a:t>可方便地计算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  <a:endParaRPr kumimoji="1" lang="en-US" altLang="zh-CN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mtClean="0">
                <a:solidFill>
                  <a:srgbClr val="FF0000"/>
                </a:solidFill>
              </a:rPr>
              <a:t>) = </a:t>
            </a:r>
            <a:r>
              <a:rPr kumimoji="1" lang="en-US" altLang="zh-CN" smtClean="0">
                <a:solidFill>
                  <a:srgbClr val="FF0000"/>
                </a:solidFill>
              </a:rPr>
              <a:t>|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−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kumimoji="1" lang="en-US" altLang="zh-CN" smtClean="0">
                <a:solidFill>
                  <a:srgbClr val="FF0000"/>
                </a:solidFill>
              </a:rPr>
              <a:t> |</a:t>
            </a:r>
            <a:r>
              <a:rPr kumimoji="1" lang="zh-CN" altLang="en-US" smtClean="0">
                <a:solidFill>
                  <a:srgbClr val="FF0000"/>
                </a:solidFill>
              </a:rPr>
              <a:t>，那么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) = O</a:t>
            </a:r>
            <a:r>
              <a:rPr lang="zh-CN" altLang="en-US" smtClean="0">
                <a:solidFill>
                  <a:srgbClr val="FF0000"/>
                </a:solidFill>
              </a:rPr>
              <a:t>（零矩阵）</a:t>
            </a:r>
            <a:r>
              <a:rPr kumimoji="1" lang="en-US" altLang="zh-CN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  <a:endParaRPr kumimoji="1" lang="en-US" altLang="zh-CN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16013" y="3846513"/>
          <a:ext cx="6899275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1" imgW="3454400" imgH="939800" progId="Equation.DSMT4">
                  <p:embed/>
                </p:oleObj>
              </mc:Choice>
              <mc:Fallback>
                <p:oleObj name="Equation" r:id="rId1" imgW="3454400" imgH="939800" progId="Equation.DSMT4">
                  <p:embed/>
                  <p:pic>
                    <p:nvPicPr>
                      <p:cNvPr id="0" name="图片 80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46513"/>
                        <a:ext cx="6899275" cy="187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19475" y="3841750"/>
            <a:ext cx="4608513" cy="1873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6143625"/>
            <a:ext cx="3786187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7332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，求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  <a:endParaRPr kumimoji="0" lang="en-US" altLang="zh-CN" sz="2400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数学归纳法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p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对称阵，所以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可以对角化．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求得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的特征值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3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下面求满足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l-GR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Λ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的可逆矩阵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571625" y="633413"/>
          <a:ext cx="18526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Equation" r:id="rId1" imgW="927100" imgH="469900" progId="Equation.DSMT4">
                  <p:embed/>
                </p:oleObj>
              </mc:Choice>
              <mc:Fallback>
                <p:oleObj name="Equation" r:id="rId1" imgW="927100" imgH="469900" progId="Equation.DSMT4">
                  <p:embed/>
                  <p:pic>
                    <p:nvPicPr>
                      <p:cNvPr id="0" name="图片 81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633413"/>
                        <a:ext cx="18526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1347788" y="3257550"/>
          <a:ext cx="6072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Equation" r:id="rId3" imgW="3378200" imgH="469900" progId="Equation.DSMT4">
                  <p:embed/>
                </p:oleObj>
              </mc:Choice>
              <mc:Fallback>
                <p:oleObj name="Equation" r:id="rId3" imgW="3378200" imgH="469900" progId="Equation.DSMT4">
                  <p:embed/>
                  <p:pic>
                    <p:nvPicPr>
                      <p:cNvPr id="0" name="图片 81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257550"/>
                        <a:ext cx="60721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08100" y="4849813"/>
          <a:ext cx="15224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Equation" r:id="rId5" imgW="761365" imgH="469900" progId="Equation.DSMT4">
                  <p:embed/>
                </p:oleObj>
              </mc:Choice>
              <mc:Fallback>
                <p:oleObj name="Equation" r:id="rId5" imgW="761365" imgH="469900" progId="Equation.DSMT4">
                  <p:embed/>
                  <p:pic>
                    <p:nvPicPr>
                      <p:cNvPr id="0" name="图片 81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849813"/>
                        <a:ext cx="15224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276600" y="4849813"/>
          <a:ext cx="18272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Equation" r:id="rId7" imgW="914400" imgH="469900" progId="Equation.DSMT4">
                  <p:embed/>
                </p:oleObj>
              </mc:Choice>
              <mc:Fallback>
                <p:oleObj name="Equation" r:id="rId7" imgW="914400" imgH="469900" progId="Equation.DSMT4">
                  <p:embed/>
                  <p:pic>
                    <p:nvPicPr>
                      <p:cNvPr id="0" name="图片 81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49813"/>
                        <a:ext cx="18272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7954963" cy="578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下面求满足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l-GR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Λ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的可逆矩阵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en-US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i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，得基础解系                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3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−3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，得基础解系                   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</a:pP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问题：是否需要单位化？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3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                                             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                                     ，则                             ．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71488" y="1527175"/>
          <a:ext cx="37052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1" imgW="1854200" imgH="469900" progId="Equation.DSMT4">
                  <p:embed/>
                </p:oleObj>
              </mc:Choice>
              <mc:Fallback>
                <p:oleObj name="Equation" r:id="rId1" imgW="1854200" imgH="469900" progId="Equation.DSMT4">
                  <p:embed/>
                  <p:pic>
                    <p:nvPicPr>
                      <p:cNvPr id="0" name="图片 8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527175"/>
                        <a:ext cx="37052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046788" y="1527175"/>
          <a:ext cx="114141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Equation" r:id="rId3" imgW="571500" imgH="469900" progId="Equation.DSMT4">
                  <p:embed/>
                </p:oleObj>
              </mc:Choice>
              <mc:Fallback>
                <p:oleObj name="Equation" r:id="rId3" imgW="571500" imgH="469900" progId="Equation.DSMT4">
                  <p:embed/>
                  <p:pic>
                    <p:nvPicPr>
                      <p:cNvPr id="0" name="图片 82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1527175"/>
                        <a:ext cx="114141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278188"/>
          <a:ext cx="3678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0" name="Equation" r:id="rId5" imgW="1841500" imgH="469900" progId="Equation.DSMT4">
                  <p:embed/>
                </p:oleObj>
              </mc:Choice>
              <mc:Fallback>
                <p:oleObj name="Equation" r:id="rId5" imgW="1841500" imgH="469900" progId="Equation.DSMT4">
                  <p:embed/>
                  <p:pic>
                    <p:nvPicPr>
                      <p:cNvPr id="0" name="图片 82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78188"/>
                        <a:ext cx="367823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6046788" y="3278188"/>
          <a:ext cx="13446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1" name="Equation" r:id="rId7" imgW="673100" imgH="469900" progId="Equation.DSMT4">
                  <p:embed/>
                </p:oleObj>
              </mc:Choice>
              <mc:Fallback>
                <p:oleObj name="Equation" r:id="rId7" imgW="673100" imgH="469900" progId="Equation.DSMT4">
                  <p:embed/>
                  <p:pic>
                    <p:nvPicPr>
                      <p:cNvPr id="0" name="图片 82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3278188"/>
                        <a:ext cx="13446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549775" y="4643438"/>
          <a:ext cx="34512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2" name="Equation" r:id="rId9" imgW="1727200" imgH="469900" progId="Equation.DSMT4">
                  <p:embed/>
                </p:oleObj>
              </mc:Choice>
              <mc:Fallback>
                <p:oleObj name="Equation" r:id="rId9" imgW="1727200" imgH="469900" progId="Equation.DSMT4">
                  <p:embed/>
                  <p:pic>
                    <p:nvPicPr>
                      <p:cNvPr id="0" name="图片 82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643438"/>
                        <a:ext cx="34512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57250" y="5529263"/>
          <a:ext cx="2917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3" name="Equation" r:id="rId11" imgW="1459865" imgH="469900" progId="Equation.DSMT4">
                  <p:embed/>
                </p:oleObj>
              </mc:Choice>
              <mc:Fallback>
                <p:oleObj name="Equation" r:id="rId11" imgW="1459865" imgH="469900" progId="Equation.DSMT4">
                  <p:embed/>
                  <p:pic>
                    <p:nvPicPr>
                      <p:cNvPr id="0" name="图片 82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529263"/>
                        <a:ext cx="2917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4389438" y="5529263"/>
          <a:ext cx="21828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Equation" r:id="rId13" imgW="1091565" imgH="469900" progId="Equation.DSMT4">
                  <p:embed/>
                </p:oleObj>
              </mc:Choice>
              <mc:Fallback>
                <p:oleObj name="Equation" r:id="rId13" imgW="1091565" imgH="469900" progId="Equation.DSMT4">
                  <p:embed/>
                  <p:pic>
                    <p:nvPicPr>
                      <p:cNvPr id="0" name="图片 82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5529263"/>
                        <a:ext cx="21828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869113" y="5529263"/>
          <a:ext cx="21320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Equation" r:id="rId15" imgW="1066800" imgH="469900" progId="Equation.DSMT4">
                  <p:embed/>
                </p:oleObj>
              </mc:Choice>
              <mc:Fallback>
                <p:oleObj name="Equation" r:id="rId15" imgW="1066800" imgH="469900" progId="Equation.DSMT4">
                  <p:embed/>
                  <p:pic>
                    <p:nvPicPr>
                      <p:cNvPr id="0" name="图片 82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529263"/>
                        <a:ext cx="2132012" cy="936625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7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7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57200" y="688975"/>
            <a:ext cx="82311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于是 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，即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graphicFrame>
        <p:nvGraphicFramePr>
          <p:cNvPr id="21505" name="Object 5"/>
          <p:cNvGraphicFramePr>
            <a:graphicFrameLocks noChangeAspect="1"/>
          </p:cNvGraphicFramePr>
          <p:nvPr/>
        </p:nvGraphicFramePr>
        <p:xfrm>
          <a:off x="814388" y="1714500"/>
          <a:ext cx="6751637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Equation" r:id="rId1" imgW="3378200" imgH="1244600" progId="Equation.DSMT4">
                  <p:embed/>
                </p:oleObj>
              </mc:Choice>
              <mc:Fallback>
                <p:oleObj name="Equation" r:id="rId1" imgW="3378200" imgH="1244600" progId="Equation.DSMT4">
                  <p:embed/>
                  <p:pic>
                    <p:nvPicPr>
                      <p:cNvPr id="0" name="图片 83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714500"/>
                        <a:ext cx="6751637" cy="248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238250" y="504825"/>
          <a:ext cx="2714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Equation" r:id="rId3" imgW="1358900" imgH="469900" progId="Equation.DSMT4">
                  <p:embed/>
                </p:oleObj>
              </mc:Choice>
              <mc:Fallback>
                <p:oleObj name="Equation" r:id="rId3" imgW="1358900" imgH="469900" progId="Equation.DSMT4">
                  <p:embed/>
                  <p:pic>
                    <p:nvPicPr>
                      <p:cNvPr id="0" name="图片 83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04825"/>
                        <a:ext cx="2714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600575" y="757238"/>
          <a:ext cx="1471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Equation" r:id="rId5" imgW="736600" imgH="190500" progId="Equation.DSMT4">
                  <p:embed/>
                </p:oleObj>
              </mc:Choice>
              <mc:Fallback>
                <p:oleObj name="Equation" r:id="rId5" imgW="736600" imgH="190500" progId="Equation.DSMT4">
                  <p:embed/>
                  <p:pic>
                    <p:nvPicPr>
                      <p:cNvPr id="0" name="图片 83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757238"/>
                        <a:ext cx="14716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43000" y="2155825"/>
            <a:ext cx="392906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3214688"/>
            <a:ext cx="6500813" cy="1000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073150" y="1546225"/>
            <a:ext cx="367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</a:t>
            </a:r>
            <a:r>
              <a:rPr lang="zh-CN" altLang="en-US">
                <a:latin typeface="宋体" panose="02010600030101010101" pitchFamily="2" charset="-122"/>
              </a:rPr>
              <a:t>　对称矩阵的性质：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三、小结</a:t>
            </a:r>
            <a:endParaRPr lang="zh-CN" altLang="en-US"/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1085850" y="2019300"/>
            <a:ext cx="736917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宋体" panose="02010600030101010101" pitchFamily="2" charset="-122"/>
              </a:rPr>
              <a:t>   (1)</a:t>
            </a:r>
            <a:r>
              <a:rPr lang="zh-CN" altLang="en-US">
                <a:latin typeface="宋体" panose="02010600030101010101" pitchFamily="2" charset="-122"/>
              </a:rPr>
              <a:t>特征值为实数；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　 </a:t>
            </a:r>
            <a:r>
              <a:rPr lang="en-US" altLang="zh-CN">
                <a:latin typeface="宋体" panose="02010600030101010101" pitchFamily="2" charset="-122"/>
              </a:rPr>
              <a:t>(2)</a:t>
            </a:r>
            <a:r>
              <a:rPr lang="zh-CN" altLang="en-US">
                <a:latin typeface="宋体" panose="02010600030101010101" pitchFamily="2" charset="-122"/>
              </a:rPr>
              <a:t>属于不同特征值的特征向量正交；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(3)</a:t>
            </a:r>
            <a:r>
              <a:rPr lang="zh-CN" altLang="en-US">
                <a:latin typeface="宋体" panose="02010600030101010101" pitchFamily="2" charset="-122"/>
              </a:rPr>
              <a:t>特征值的重数和与之对应的线性无关的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特征向量的个数相等；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latin typeface="宋体" panose="02010600030101010101" pitchFamily="2" charset="-122"/>
              </a:rPr>
              <a:t>(4)</a:t>
            </a:r>
            <a:r>
              <a:rPr lang="zh-CN" altLang="en-US">
                <a:latin typeface="宋体" panose="02010600030101010101" pitchFamily="2" charset="-122"/>
              </a:rPr>
              <a:t>必存在正交矩阵，将其化为对角矩阵，</a:t>
            </a:r>
            <a:endParaRPr lang="zh-CN" altLang="en-US">
              <a:latin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</a:rPr>
              <a:t>且对角矩阵对角元素即为特征值．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104900" y="4724400"/>
            <a:ext cx="762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　利用正交矩阵将对称阵化为对角阵的步骤：</a:t>
            </a:r>
            <a:endParaRPr lang="zh-CN" alt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031875" y="5180013"/>
            <a:ext cx="7439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   </a:t>
            </a:r>
            <a:r>
              <a:rPr lang="en-US" altLang="zh-CN"/>
              <a:t>(1)</a:t>
            </a:r>
            <a:r>
              <a:rPr lang="zh-CN" altLang="en-US"/>
              <a:t>求特征值；</a:t>
            </a:r>
            <a:r>
              <a:rPr lang="en-US" altLang="zh-CN"/>
              <a:t>(2)</a:t>
            </a:r>
            <a:r>
              <a:rPr lang="zh-CN" altLang="en-US"/>
              <a:t>找特征向量；</a:t>
            </a:r>
            <a:r>
              <a:rPr lang="en-US" altLang="zh-CN"/>
              <a:t>(3)</a:t>
            </a:r>
            <a:r>
              <a:rPr lang="zh-CN" altLang="en-US"/>
              <a:t>将特征向</a:t>
            </a:r>
            <a:endParaRPr lang="zh-CN" altLang="en-US"/>
          </a:p>
          <a:p>
            <a:r>
              <a:rPr lang="zh-CN" altLang="en-US"/>
              <a:t>量单位化；</a:t>
            </a:r>
            <a:r>
              <a:rPr lang="en-US" altLang="zh-CN"/>
              <a:t>(4)</a:t>
            </a:r>
            <a:r>
              <a:rPr lang="zh-CN" altLang="en-US"/>
              <a:t>最后正交化．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14" grpId="0" autoUpdateAnimBg="0"/>
      <p:bldP spid="51215" grpId="0" autoUpdateAnimBg="0"/>
      <p:bldP spid="512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" name="Object 1027"/>
          <p:cNvGraphicFramePr>
            <a:graphicFrameLocks noChangeAspect="1"/>
          </p:cNvGraphicFramePr>
          <p:nvPr/>
        </p:nvGraphicFramePr>
        <p:xfrm>
          <a:off x="914400" y="2057400"/>
          <a:ext cx="74945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Equation" r:id="rId1" imgW="7493000" imgH="1003300" progId="Equation.3">
                  <p:embed/>
                </p:oleObj>
              </mc:Choice>
              <mc:Fallback>
                <p:oleObj name="Equation" r:id="rId1" imgW="7493000" imgH="1003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4945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10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08050" y="1600200"/>
          <a:ext cx="764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1" imgW="7645400" imgH="977900" progId="Equation.3">
                  <p:embed/>
                </p:oleObj>
              </mc:Choice>
              <mc:Fallback>
                <p:oleObj name="Equation" r:id="rId1" imgW="76454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00200"/>
                        <a:ext cx="764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901700" y="2609850"/>
          <a:ext cx="523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Equation" r:id="rId3" imgW="5232400" imgH="1511300" progId="Equation.3">
                  <p:embed/>
                </p:oleObj>
              </mc:Choice>
              <mc:Fallback>
                <p:oleObj name="Equation" r:id="rId3" imgW="52324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609850"/>
                        <a:ext cx="523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14400" y="41910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Equation" r:id="rId5" imgW="6413500" imgH="457200" progId="Equation.3">
                  <p:embed/>
                </p:oleObj>
              </mc:Choice>
              <mc:Fallback>
                <p:oleObj name="Equation" r:id="rId5" imgW="641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133600" y="5048250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Equation" r:id="rId7" imgW="2108200" imgH="393700" progId="Equation.3">
                  <p:embed/>
                </p:oleObj>
              </mc:Choice>
              <mc:Fallback>
                <p:oleObj name="Equation" r:id="rId7" imgW="2108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48250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4267200" y="4743450"/>
          <a:ext cx="2806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9" imgW="2806700" imgH="977900" progId="Equation.3">
                  <p:embed/>
                </p:oleObj>
              </mc:Choice>
              <mc:Fallback>
                <p:oleObj name="Equation" r:id="rId9" imgW="2806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43450"/>
                        <a:ext cx="2806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2133600" y="5600700"/>
          <a:ext cx="102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11" imgW="1028700" imgH="419100" progId="Equation.3">
                  <p:embed/>
                </p:oleObj>
              </mc:Choice>
              <mc:Fallback>
                <p:oleObj name="Equation" r:id="rId11" imgW="10287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600700"/>
                        <a:ext cx="102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548640"/>
            <a:ext cx="4997450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672590"/>
            <a:ext cx="67183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3068955"/>
            <a:ext cx="6794500" cy="1346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4462145"/>
            <a:ext cx="396875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5" y="5372735"/>
            <a:ext cx="3835400" cy="13335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026"/>
          <p:cNvSpPr txBox="1">
            <a:spLocks noChangeArrowheads="1"/>
          </p:cNvSpPr>
          <p:nvPr/>
        </p:nvSpPr>
        <p:spPr bwMode="auto">
          <a:xfrm>
            <a:off x="838200" y="914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于是有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62467" name="Object 1027"/>
          <p:cNvGraphicFramePr>
            <a:graphicFrameLocks noChangeAspect="1"/>
          </p:cNvGraphicFramePr>
          <p:nvPr/>
        </p:nvGraphicFramePr>
        <p:xfrm>
          <a:off x="2667000" y="952500"/>
          <a:ext cx="901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Equation" r:id="rId1" imgW="901065" imgH="469900" progId="Equation.3">
                  <p:embed/>
                </p:oleObj>
              </mc:Choice>
              <mc:Fallback>
                <p:oleObj name="Equation" r:id="rId1" imgW="901065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52500"/>
                        <a:ext cx="901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28"/>
          <p:cNvGraphicFramePr>
            <a:graphicFrameLocks noChangeAspect="1"/>
          </p:cNvGraphicFramePr>
          <p:nvPr/>
        </p:nvGraphicFramePr>
        <p:xfrm>
          <a:off x="914400" y="1695450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Equation" r:id="rId3" imgW="1409065" imgH="482600" progId="Equation.3">
                  <p:embed/>
                </p:oleObj>
              </mc:Choice>
              <mc:Fallback>
                <p:oleObj name="Equation" r:id="rId3" imgW="1409065" imgH="482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95450"/>
                        <a:ext cx="140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29"/>
          <p:cNvGraphicFramePr>
            <a:graphicFrameLocks noChangeAspect="1"/>
          </p:cNvGraphicFramePr>
          <p:nvPr/>
        </p:nvGraphicFramePr>
        <p:xfrm>
          <a:off x="3657600" y="952500"/>
          <a:ext cx="1447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Equation" r:id="rId5" imgW="1447800" imgH="469900" progId="Equation.3">
                  <p:embed/>
                </p:oleObj>
              </mc:Choice>
              <mc:Fallback>
                <p:oleObj name="Equation" r:id="rId5" imgW="1447800" imgH="4699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52500"/>
                        <a:ext cx="1447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5181600" y="952500"/>
          <a:ext cx="1130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2" name="Equation" r:id="rId7" imgW="1129665" imgH="469900" progId="Equation.3">
                  <p:embed/>
                </p:oleObj>
              </mc:Choice>
              <mc:Fallback>
                <p:oleObj name="Equation" r:id="rId7" imgW="1129665" imgH="469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52500"/>
                        <a:ext cx="1130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31"/>
          <p:cNvGraphicFramePr>
            <a:graphicFrameLocks noChangeAspect="1"/>
          </p:cNvGraphicFramePr>
          <p:nvPr/>
        </p:nvGraphicFramePr>
        <p:xfrm>
          <a:off x="6400800" y="952500"/>
          <a:ext cx="1320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name="Equation" r:id="rId9" imgW="1320165" imgH="469900" progId="Equation.3">
                  <p:embed/>
                </p:oleObj>
              </mc:Choice>
              <mc:Fallback>
                <p:oleObj name="Equation" r:id="rId9" imgW="1320165" imgH="469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52500"/>
                        <a:ext cx="1320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032"/>
          <p:cNvGraphicFramePr>
            <a:graphicFrameLocks noChangeAspect="1"/>
          </p:cNvGraphicFramePr>
          <p:nvPr/>
        </p:nvGraphicFramePr>
        <p:xfrm>
          <a:off x="2381250" y="1695450"/>
          <a:ext cx="161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name="Equation" r:id="rId11" imgW="1612900" imgH="520700" progId="Equation.3">
                  <p:embed/>
                </p:oleObj>
              </mc:Choice>
              <mc:Fallback>
                <p:oleObj name="Equation" r:id="rId11" imgW="1612900" imgH="5207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695450"/>
                        <a:ext cx="1612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033"/>
          <p:cNvGraphicFramePr>
            <a:graphicFrameLocks noChangeAspect="1"/>
          </p:cNvGraphicFramePr>
          <p:nvPr/>
        </p:nvGraphicFramePr>
        <p:xfrm>
          <a:off x="4057650" y="1695450"/>
          <a:ext cx="147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name="Equation" r:id="rId13" imgW="1473200" imgH="520700" progId="Equation.3">
                  <p:embed/>
                </p:oleObj>
              </mc:Choice>
              <mc:Fallback>
                <p:oleObj name="Equation" r:id="rId13" imgW="1473200" imgH="5207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1695450"/>
                        <a:ext cx="147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34"/>
          <p:cNvGraphicFramePr>
            <a:graphicFrameLocks noChangeAspect="1"/>
          </p:cNvGraphicFramePr>
          <p:nvPr/>
        </p:nvGraphicFramePr>
        <p:xfrm>
          <a:off x="5715000" y="1695450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6" name="Equation" r:id="rId15" imgW="1409065" imgH="520700" progId="Equation.3">
                  <p:embed/>
                </p:oleObj>
              </mc:Choice>
              <mc:Fallback>
                <p:oleObj name="Equation" r:id="rId15" imgW="1409065" imgH="5207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695450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035"/>
          <p:cNvGraphicFramePr>
            <a:graphicFrameLocks noChangeAspect="1"/>
          </p:cNvGraphicFramePr>
          <p:nvPr/>
        </p:nvGraphicFramePr>
        <p:xfrm>
          <a:off x="7029450" y="1695450"/>
          <a:ext cx="128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7" name="Equation" r:id="rId17" imgW="1282700" imgH="457200" progId="Equation.3">
                  <p:embed/>
                </p:oleObj>
              </mc:Choice>
              <mc:Fallback>
                <p:oleObj name="Equation" r:id="rId17" imgW="1282700" imgH="4572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695450"/>
                        <a:ext cx="128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036"/>
          <p:cNvSpPr txBox="1">
            <a:spLocks noChangeArrowheads="1"/>
          </p:cNvSpPr>
          <p:nvPr/>
        </p:nvSpPr>
        <p:spPr bwMode="auto">
          <a:xfrm>
            <a:off x="857250" y="2362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两式相减，得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62477" name="Object 1037"/>
          <p:cNvGraphicFramePr>
            <a:graphicFrameLocks noChangeAspect="1"/>
          </p:cNvGraphicFramePr>
          <p:nvPr/>
        </p:nvGraphicFramePr>
        <p:xfrm>
          <a:off x="3035300" y="3200400"/>
          <a:ext cx="2374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19" imgW="2374900" imgH="469900" progId="Equation.3">
                  <p:embed/>
                </p:oleObj>
              </mc:Choice>
              <mc:Fallback>
                <p:oleObj name="Equation" r:id="rId19" imgW="2374900" imgH="4699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200400"/>
                        <a:ext cx="2374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039"/>
          <p:cNvGraphicFramePr>
            <a:graphicFrameLocks noChangeAspect="1"/>
          </p:cNvGraphicFramePr>
          <p:nvPr/>
        </p:nvGraphicFramePr>
        <p:xfrm>
          <a:off x="914400" y="394493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tion" r:id="rId21" imgW="2032000" imgH="406400" progId="Equation.3">
                  <p:embed/>
                </p:oleObj>
              </mc:Choice>
              <mc:Fallback>
                <p:oleObj name="Equation" r:id="rId21" imgW="2032000" imgH="4064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4938"/>
                        <a:ext cx="203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040"/>
          <p:cNvGraphicFramePr>
            <a:graphicFrameLocks noChangeAspect="1"/>
          </p:cNvGraphicFramePr>
          <p:nvPr/>
        </p:nvGraphicFramePr>
        <p:xfrm>
          <a:off x="6153150" y="4572000"/>
          <a:ext cx="2159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Equation" r:id="rId23" imgW="2159000" imgH="444500" progId="Equation.3">
                  <p:embed/>
                </p:oleObj>
              </mc:Choice>
              <mc:Fallback>
                <p:oleObj name="Equation" r:id="rId23" imgW="2159000" imgH="4445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4572000"/>
                        <a:ext cx="2159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041"/>
          <p:cNvGraphicFramePr>
            <a:graphicFrameLocks noChangeAspect="1"/>
          </p:cNvGraphicFramePr>
          <p:nvPr/>
        </p:nvGraphicFramePr>
        <p:xfrm>
          <a:off x="965200" y="53721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Equation" r:id="rId25" imgW="1346200" imgH="431800" progId="Equation.3">
                  <p:embed/>
                </p:oleObj>
              </mc:Choice>
              <mc:Fallback>
                <p:oleObj name="Equation" r:id="rId25" imgW="1346200" imgH="4318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372100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042"/>
          <p:cNvGraphicFramePr>
            <a:graphicFrameLocks noChangeAspect="1"/>
          </p:cNvGraphicFramePr>
          <p:nvPr/>
        </p:nvGraphicFramePr>
        <p:xfrm>
          <a:off x="2463800" y="5372100"/>
          <a:ext cx="279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Equation" r:id="rId27" imgW="2794000" imgH="393700" progId="Equation.3">
                  <p:embed/>
                </p:oleObj>
              </mc:Choice>
              <mc:Fallback>
                <p:oleObj name="Equation" r:id="rId27" imgW="2794000" imgH="3937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5372100"/>
                        <a:ext cx="279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043"/>
          <p:cNvGraphicFramePr>
            <a:graphicFrameLocks noChangeAspect="1"/>
          </p:cNvGraphicFramePr>
          <p:nvPr/>
        </p:nvGraphicFramePr>
        <p:xfrm>
          <a:off x="914400" y="4457700"/>
          <a:ext cx="505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29" imgW="5054600" imgH="800100" progId="Equation.3">
                  <p:embed/>
                </p:oleObj>
              </mc:Choice>
              <mc:Fallback>
                <p:oleObj name="Equation" r:id="rId29" imgW="5054600" imgH="8001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57700"/>
                        <a:ext cx="505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2151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的意义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14400" y="2286000"/>
          <a:ext cx="7696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Equation" r:id="rId1" imgW="7696200" imgH="2616200" progId="Equation.3">
                  <p:embed/>
                </p:oleObj>
              </mc:Choice>
              <mc:Fallback>
                <p:oleObj name="Equation" r:id="rId1" imgW="7696200" imgH="261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696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1" name="Object 1035"/>
          <p:cNvGraphicFramePr>
            <a:graphicFrameLocks noChangeAspect="1"/>
          </p:cNvGraphicFramePr>
          <p:nvPr/>
        </p:nvGraphicFramePr>
        <p:xfrm>
          <a:off x="930275" y="914400"/>
          <a:ext cx="74834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Equation" r:id="rId1" imgW="7480300" imgH="1003300" progId="Equation.3">
                  <p:embed/>
                </p:oleObj>
              </mc:Choice>
              <mc:Fallback>
                <p:oleObj name="Equation" r:id="rId1" imgW="7480300" imgH="10033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914400"/>
                        <a:ext cx="74834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037"/>
          <p:cNvSpPr>
            <a:spLocks noChangeArrowheads="1"/>
          </p:cNvSpPr>
          <p:nvPr/>
        </p:nvSpPr>
        <p:spPr bwMode="auto">
          <a:xfrm>
            <a:off x="876300" y="200025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0734" name="Object 1038"/>
          <p:cNvGraphicFramePr>
            <a:graphicFrameLocks noChangeAspect="1"/>
          </p:cNvGraphicFramePr>
          <p:nvPr/>
        </p:nvGraphicFramePr>
        <p:xfrm>
          <a:off x="1847850" y="2095500"/>
          <a:ext cx="488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8" name="Equation" r:id="rId3" imgW="4889500" imgH="419100" progId="Equation.3">
                  <p:embed/>
                </p:oleObj>
              </mc:Choice>
              <mc:Fallback>
                <p:oleObj name="Equation" r:id="rId3" imgW="4889500" imgH="4191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095500"/>
                        <a:ext cx="488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039"/>
          <p:cNvGraphicFramePr>
            <a:graphicFrameLocks noChangeAspect="1"/>
          </p:cNvGraphicFramePr>
          <p:nvPr/>
        </p:nvGraphicFramePr>
        <p:xfrm>
          <a:off x="1809750" y="2698750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5" imgW="2628900" imgH="431800" progId="Equation.3">
                  <p:embed/>
                </p:oleObj>
              </mc:Choice>
              <mc:Fallback>
                <p:oleObj name="Equation" r:id="rId5" imgW="2628900" imgH="4318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698750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040"/>
          <p:cNvGraphicFramePr>
            <a:graphicFrameLocks noChangeAspect="1"/>
          </p:cNvGraphicFramePr>
          <p:nvPr/>
        </p:nvGraphicFramePr>
        <p:xfrm>
          <a:off x="1784350" y="3371850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0" name="Equation" r:id="rId7" imgW="4140200" imgH="495300" progId="Equation.3">
                  <p:embed/>
                </p:oleObj>
              </mc:Choice>
              <mc:Fallback>
                <p:oleObj name="Equation" r:id="rId7" imgW="4140200" imgH="4953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371850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041"/>
          <p:cNvGraphicFramePr>
            <a:graphicFrameLocks noChangeAspect="1"/>
          </p:cNvGraphicFramePr>
          <p:nvPr/>
        </p:nvGraphicFramePr>
        <p:xfrm>
          <a:off x="5886450" y="3390900"/>
          <a:ext cx="259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1" name="Equation" r:id="rId9" imgW="2590800" imgH="495300" progId="Equation.3">
                  <p:embed/>
                </p:oleObj>
              </mc:Choice>
              <mc:Fallback>
                <p:oleObj name="Equation" r:id="rId9" imgW="2590800" imgH="4953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3390900"/>
                        <a:ext cx="259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1042"/>
          <p:cNvSpPr>
            <a:spLocks noChangeArrowheads="1"/>
          </p:cNvSpPr>
          <p:nvPr/>
        </p:nvSpPr>
        <p:spPr bwMode="auto">
          <a:xfrm>
            <a:off x="876300" y="41163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于是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30739" name="Object 1043"/>
          <p:cNvGraphicFramePr>
            <a:graphicFrameLocks noChangeAspect="1"/>
          </p:cNvGraphicFramePr>
          <p:nvPr/>
        </p:nvGraphicFramePr>
        <p:xfrm>
          <a:off x="1771650" y="4108450"/>
          <a:ext cx="467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Equation" r:id="rId11" imgW="4673600" imgH="520700" progId="Equation.3">
                  <p:embed/>
                </p:oleObj>
              </mc:Choice>
              <mc:Fallback>
                <p:oleObj name="Equation" r:id="rId11" imgW="4673600" imgH="5207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108450"/>
                        <a:ext cx="467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1044"/>
          <p:cNvGraphicFramePr>
            <a:graphicFrameLocks noChangeAspect="1"/>
          </p:cNvGraphicFramePr>
          <p:nvPr/>
        </p:nvGraphicFramePr>
        <p:xfrm>
          <a:off x="6559550" y="4127500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3" name="Equation" r:id="rId13" imgW="1714500" imgH="520700" progId="Equation.3">
                  <p:embed/>
                </p:oleObj>
              </mc:Choice>
              <mc:Fallback>
                <p:oleObj name="Equation" r:id="rId13" imgW="1714500" imgH="5207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4127500"/>
                        <a:ext cx="171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1052"/>
          <p:cNvGraphicFramePr>
            <a:graphicFrameLocks noChangeAspect="1"/>
          </p:cNvGraphicFramePr>
          <p:nvPr/>
        </p:nvGraphicFramePr>
        <p:xfrm>
          <a:off x="1009650" y="4813300"/>
          <a:ext cx="4927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4" name="Equation" r:id="rId15" imgW="4927600" imgH="520700" progId="Equation.3">
                  <p:embed/>
                </p:oleObj>
              </mc:Choice>
              <mc:Fallback>
                <p:oleObj name="Equation" r:id="rId15" imgW="4927600" imgH="52070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4813300"/>
                        <a:ext cx="4927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1053"/>
          <p:cNvGraphicFramePr>
            <a:graphicFrameLocks noChangeAspect="1"/>
          </p:cNvGraphicFramePr>
          <p:nvPr/>
        </p:nvGraphicFramePr>
        <p:xfrm>
          <a:off x="1790700" y="5475288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5" name="Equation" r:id="rId17" imgW="1562100" imgH="419100" progId="Equation.3">
                  <p:embed/>
                </p:oleObj>
              </mc:Choice>
              <mc:Fallback>
                <p:oleObj name="Equation" r:id="rId17" imgW="1562100" imgH="4191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475288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1054"/>
          <p:cNvGraphicFramePr>
            <a:graphicFrameLocks noChangeAspect="1"/>
          </p:cNvGraphicFramePr>
          <p:nvPr/>
        </p:nvGraphicFramePr>
        <p:xfrm>
          <a:off x="5410200" y="5513388"/>
          <a:ext cx="20955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6" name="Equation" r:id="rId19" imgW="2095500" imgH="431800" progId="Equation.3">
                  <p:embed/>
                </p:oleObj>
              </mc:Choice>
              <mc:Fallback>
                <p:oleObj name="Equation" r:id="rId19" imgW="2095500" imgH="4318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13388"/>
                        <a:ext cx="20955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1055"/>
          <p:cNvGraphicFramePr>
            <a:graphicFrameLocks noChangeAspect="1"/>
          </p:cNvGraphicFramePr>
          <p:nvPr/>
        </p:nvGraphicFramePr>
        <p:xfrm>
          <a:off x="3365500" y="5399088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Equation" r:id="rId21" imgW="1892300" imgH="520700" progId="Equation.3">
                  <p:embed/>
                </p:oleObj>
              </mc:Choice>
              <mc:Fallback>
                <p:oleObj name="Equation" r:id="rId21" imgW="1892300" imgH="52070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399088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920750" y="2527300"/>
          <a:ext cx="7726363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Equation" r:id="rId1" imgW="7569200" imgH="1511300" progId="Equation.3">
                  <p:embed/>
                </p:oleObj>
              </mc:Choice>
              <mc:Fallback>
                <p:oleObj name="Equation" r:id="rId1" imgW="7569200" imgH="15113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527300"/>
                        <a:ext cx="7726363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838200" y="4038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6115050" y="4171950"/>
          <a:ext cx="181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Equation" r:id="rId3" imgW="1816100" imgH="431800" progId="Equation.3">
                  <p:embed/>
                </p:oleObj>
              </mc:Choice>
              <mc:Fallback>
                <p:oleObj name="Equation" r:id="rId3" imgW="18161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171950"/>
                        <a:ext cx="181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0" name="Group 38"/>
          <p:cNvGrpSpPr/>
          <p:nvPr/>
        </p:nvGrpSpPr>
        <p:grpSpPr bwMode="auto">
          <a:xfrm>
            <a:off x="812800" y="4552950"/>
            <a:ext cx="4419600" cy="519113"/>
            <a:chOff x="600" y="2868"/>
            <a:chExt cx="2784" cy="327"/>
          </a:xfrm>
        </p:grpSpPr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600" y="2868"/>
              <a:ext cx="1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它们的重数依次为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3100" name="Object 28"/>
            <p:cNvGraphicFramePr>
              <a:graphicFrameLocks noChangeAspect="1"/>
            </p:cNvGraphicFramePr>
            <p:nvPr/>
          </p:nvGraphicFramePr>
          <p:xfrm>
            <a:off x="2448" y="2892"/>
            <a:ext cx="9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8" name="Equation" r:id="rId5" imgW="1485900" imgH="431800" progId="Equation.3">
                    <p:embed/>
                  </p:oleObj>
                </mc:Choice>
                <mc:Fallback>
                  <p:oleObj name="Equation" r:id="rId5" imgW="1485900" imgH="431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892"/>
                          <a:ext cx="9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927100" y="889000"/>
          <a:ext cx="76962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9" name="Equation" r:id="rId7" imgW="7696200" imgH="1473200" progId="Equation.3">
                  <p:embed/>
                </p:oleObj>
              </mc:Choice>
              <mc:Fallback>
                <p:oleObj name="Equation" r:id="rId7" imgW="7696200" imgH="1473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889000"/>
                        <a:ext cx="76962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5245100" y="4629150"/>
          <a:ext cx="313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9" imgW="3136900" imgH="431800" progId="Equation.3">
                  <p:embed/>
                </p:oleObj>
              </mc:Choice>
              <mc:Fallback>
                <p:oleObj name="Equation" r:id="rId9" imgW="31369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629150"/>
                        <a:ext cx="313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838200" y="5086350"/>
            <a:ext cx="7872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根据定理</a:t>
            </a:r>
            <a:r>
              <a:rPr lang="en-US" altLang="zh-CN"/>
              <a:t>1</a:t>
            </a:r>
            <a:r>
              <a:rPr lang="zh-CN" altLang="en-US"/>
              <a:t>（</a:t>
            </a:r>
            <a:r>
              <a:rPr lang="zh-CN" altLang="en-US">
                <a:ea typeface="黑体" panose="02010609060101010101" pitchFamily="49" charset="-122"/>
              </a:rPr>
              <a:t>对称矩阵的特征值为实数</a:t>
            </a:r>
            <a:r>
              <a:rPr lang="zh-CN" altLang="en-US"/>
              <a:t>）和定</a:t>
            </a:r>
            <a:endParaRPr lang="zh-CN" altLang="en-US"/>
          </a:p>
          <a:p>
            <a:r>
              <a:rPr lang="zh-CN" altLang="en-US"/>
              <a:t>理</a:t>
            </a:r>
            <a:r>
              <a:rPr lang="en-US" altLang="zh-CN"/>
              <a:t>3(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如上</a:t>
            </a:r>
            <a:r>
              <a:rPr lang="en-US" altLang="zh-CN"/>
              <a:t>)</a:t>
            </a:r>
            <a:r>
              <a:rPr lang="zh-CN" altLang="en-US"/>
              <a:t>可得：</a:t>
            </a:r>
            <a:endParaRPr lang="zh-CN" altLang="en-US"/>
          </a:p>
        </p:txBody>
      </p:sp>
      <p:grpSp>
        <p:nvGrpSpPr>
          <p:cNvPr id="3113" name="Group 41"/>
          <p:cNvGrpSpPr/>
          <p:nvPr/>
        </p:nvGrpSpPr>
        <p:grpSpPr bwMode="auto">
          <a:xfrm>
            <a:off x="1784350" y="4076700"/>
            <a:ext cx="4389438" cy="519113"/>
            <a:chOff x="1124" y="2568"/>
            <a:chExt cx="2765" cy="327"/>
          </a:xfrm>
        </p:grpSpPr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1124" y="2568"/>
              <a:ext cx="2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设   的互不相等的特征值为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3112" name="Object 40"/>
            <p:cNvGraphicFramePr>
              <a:graphicFrameLocks noChangeAspect="1"/>
            </p:cNvGraphicFramePr>
            <p:nvPr/>
          </p:nvGraphicFramePr>
          <p:xfrm>
            <a:off x="1368" y="26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1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26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" grpId="0" autoUpdateAnimBg="0"/>
      <p:bldP spid="31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61" name="Object 2065"/>
          <p:cNvGraphicFramePr>
            <a:graphicFrameLocks noChangeAspect="1"/>
          </p:cNvGraphicFramePr>
          <p:nvPr/>
        </p:nvGraphicFramePr>
        <p:xfrm>
          <a:off x="4400550" y="1943100"/>
          <a:ext cx="3556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1" imgW="3556000" imgH="444500" progId="Equation.3">
                  <p:embed/>
                </p:oleObj>
              </mc:Choice>
              <mc:Fallback>
                <p:oleObj name="Equation" r:id="rId1" imgW="3556000" imgH="44450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943100"/>
                        <a:ext cx="3556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2069"/>
          <p:cNvSpPr txBox="1">
            <a:spLocks noChangeArrowheads="1"/>
          </p:cNvSpPr>
          <p:nvPr/>
        </p:nvSpPr>
        <p:spPr bwMode="auto">
          <a:xfrm>
            <a:off x="1377950" y="3005138"/>
            <a:ext cx="7529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由定理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知</a:t>
            </a:r>
            <a:r>
              <a:rPr lang="zh-CN" altLang="en-US">
                <a:ea typeface="黑体" panose="02010609060101010101" pitchFamily="49" charset="-122"/>
              </a:rPr>
              <a:t>对应于不同特征值的特征向量正交</a:t>
            </a:r>
            <a:r>
              <a:rPr lang="zh-CN" altLang="en-US">
                <a:solidFill>
                  <a:schemeClr val="bg2"/>
                </a:solidFill>
              </a:rPr>
              <a:t>，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31776" name="Object 2080"/>
          <p:cNvGraphicFramePr>
            <a:graphicFrameLocks noChangeAspect="1"/>
          </p:cNvGraphicFramePr>
          <p:nvPr/>
        </p:nvGraphicFramePr>
        <p:xfrm>
          <a:off x="889000" y="838200"/>
          <a:ext cx="7797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3" imgW="7797800" imgH="1498600" progId="Equation.3">
                  <p:embed/>
                </p:oleObj>
              </mc:Choice>
              <mc:Fallback>
                <p:oleObj name="Equation" r:id="rId3" imgW="7797800" imgH="1498600" progId="Equation.3">
                  <p:embed/>
                  <p:pic>
                    <p:nvPicPr>
                      <p:cNvPr id="0" name="Object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838200"/>
                        <a:ext cx="7797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2081"/>
          <p:cNvGraphicFramePr>
            <a:graphicFrameLocks noChangeAspect="1"/>
          </p:cNvGraphicFramePr>
          <p:nvPr/>
        </p:nvGraphicFramePr>
        <p:xfrm>
          <a:off x="2895600" y="4495800"/>
          <a:ext cx="307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5" imgW="3073400" imgH="381000" progId="Equation.3">
                  <p:embed/>
                </p:oleObj>
              </mc:Choice>
              <mc:Fallback>
                <p:oleObj name="Equation" r:id="rId5" imgW="3073400" imgH="381000" progId="Equation.3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0"/>
                        <a:ext cx="307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2082"/>
          <p:cNvGraphicFramePr>
            <a:graphicFrameLocks noChangeAspect="1"/>
          </p:cNvGraphicFramePr>
          <p:nvPr/>
        </p:nvGraphicFramePr>
        <p:xfrm>
          <a:off x="874713" y="5067300"/>
          <a:ext cx="77358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8" name="Equation" r:id="rId7" imgW="7734300" imgH="952500" progId="Equation.3">
                  <p:embed/>
                </p:oleObj>
              </mc:Choice>
              <mc:Fallback>
                <p:oleObj name="Equation" r:id="rId7" imgW="7734300" imgH="952500" progId="Equation.3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067300"/>
                        <a:ext cx="77358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1" name="Group 2085"/>
          <p:cNvGrpSpPr/>
          <p:nvPr/>
        </p:nvGrpSpPr>
        <p:grpSpPr bwMode="auto">
          <a:xfrm>
            <a:off x="838200" y="2452688"/>
            <a:ext cx="4486275" cy="519112"/>
            <a:chOff x="528" y="1545"/>
            <a:chExt cx="2826" cy="327"/>
          </a:xfrm>
        </p:grpSpPr>
        <p:sp>
          <p:nvSpPr>
            <p:cNvPr id="31764" name="Rectangle 2068"/>
            <p:cNvSpPr>
              <a:spLocks noChangeArrowheads="1"/>
            </p:cNvSpPr>
            <p:nvPr/>
          </p:nvSpPr>
          <p:spPr bwMode="auto">
            <a:xfrm>
              <a:off x="528" y="1545"/>
              <a:ext cx="2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这样的特征向量共可得   个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31779" name="Object 2083"/>
            <p:cNvGraphicFramePr>
              <a:graphicFrameLocks noChangeAspect="1"/>
            </p:cNvGraphicFramePr>
            <p:nvPr/>
          </p:nvGraphicFramePr>
          <p:xfrm>
            <a:off x="2856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9" name="Equation" r:id="rId9" imgW="228600" imgH="241300" progId="Equation.3">
                    <p:embed/>
                  </p:oleObj>
                </mc:Choice>
                <mc:Fallback>
                  <p:oleObj name="Equation" r:id="rId9" imgW="228600" imgH="2413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2" name="Group 2086"/>
          <p:cNvGrpSpPr/>
          <p:nvPr/>
        </p:nvGrpSpPr>
        <p:grpSpPr bwMode="auto">
          <a:xfrm>
            <a:off x="1409700" y="3443288"/>
            <a:ext cx="5203825" cy="519112"/>
            <a:chOff x="888" y="2169"/>
            <a:chExt cx="3278" cy="327"/>
          </a:xfrm>
        </p:grpSpPr>
        <p:sp>
          <p:nvSpPr>
            <p:cNvPr id="31767" name="Rectangle 2071"/>
            <p:cNvSpPr>
              <a:spLocks noChangeArrowheads="1"/>
            </p:cNvSpPr>
            <p:nvPr/>
          </p:nvSpPr>
          <p:spPr bwMode="auto">
            <a:xfrm>
              <a:off x="888" y="2169"/>
              <a:ext cx="3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故这   个单位特征向量两两正交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31780" name="Object 2084"/>
            <p:cNvGraphicFramePr>
              <a:graphicFrameLocks noChangeAspect="1"/>
            </p:cNvGraphicFramePr>
            <p:nvPr/>
          </p:nvGraphicFramePr>
          <p:xfrm>
            <a:off x="1404" y="2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0" name="Equation" r:id="rId11" imgW="228600" imgH="241300" progId="Equation.3">
                    <p:embed/>
                  </p:oleObj>
                </mc:Choice>
                <mc:Fallback>
                  <p:oleObj name="Equation" r:id="rId11" imgW="228600" imgH="241300" progId="Equation.3">
                    <p:embed/>
                    <p:pic>
                      <p:nvPicPr>
                        <p:cNvPr id="0" name="Object 2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84" name="Group 2088"/>
          <p:cNvGrpSpPr/>
          <p:nvPr/>
        </p:nvGrpSpPr>
        <p:grpSpPr bwMode="auto">
          <a:xfrm>
            <a:off x="1390650" y="3976688"/>
            <a:ext cx="5921375" cy="519112"/>
            <a:chOff x="876" y="2505"/>
            <a:chExt cx="3730" cy="327"/>
          </a:xfrm>
        </p:grpSpPr>
        <p:sp>
          <p:nvSpPr>
            <p:cNvPr id="31768" name="Text Box 2072"/>
            <p:cNvSpPr txBox="1">
              <a:spLocks noChangeArrowheads="1"/>
            </p:cNvSpPr>
            <p:nvPr/>
          </p:nvSpPr>
          <p:spPr bwMode="auto">
            <a:xfrm>
              <a:off x="876" y="2505"/>
              <a:ext cx="3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以它们为列向量构成正交矩阵    ，则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31783" name="Object 2087"/>
            <p:cNvGraphicFramePr>
              <a:graphicFrameLocks noChangeAspect="1"/>
            </p:cNvGraphicFramePr>
            <p:nvPr/>
          </p:nvGraphicFramePr>
          <p:xfrm>
            <a:off x="3896" y="25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1" name="Equation" r:id="rId13" imgW="292100" imgH="292100" progId="Equation.3">
                    <p:embed/>
                  </p:oleObj>
                </mc:Choice>
                <mc:Fallback>
                  <p:oleObj name="Equation" r:id="rId13" imgW="292100" imgH="292100" progId="Equation.3">
                    <p:embed/>
                    <p:pic>
                      <p:nvPicPr>
                        <p:cNvPr id="0" name="Object 2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25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57200" y="808038"/>
            <a:ext cx="82311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                              ，求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正交阵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en-US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对角阵</a:t>
            </a:r>
            <a:r>
              <a:rPr kumimoji="0" lang="en-US" altLang="zh-CN" sz="2400" smtClean="0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kumimoji="0" lang="en-US" altLang="zh-CN" sz="2400" smtClean="0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对称阵，所以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可以对角化．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求得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的特征值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476375" y="404813"/>
          <a:ext cx="22828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4" name="Equation" r:id="rId1" imgW="1143000" imgH="698500" progId="Equation.DSMT4">
                  <p:embed/>
                </p:oleObj>
              </mc:Choice>
              <mc:Fallback>
                <p:oleObj name="Equation" r:id="rId1" imgW="1143000" imgH="698500" progId="Equation.DSMT4">
                  <p:embed/>
                  <p:pic>
                    <p:nvPicPr>
                      <p:cNvPr id="0" name="图片 84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22828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>
                                <a:alpha val="70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781175" y="2755900"/>
          <a:ext cx="55816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name="Equation" r:id="rId3" imgW="2794000" imgH="698500" progId="Equation.DSMT4">
                  <p:embed/>
                </p:oleObj>
              </mc:Choice>
              <mc:Fallback>
                <p:oleObj name="Equation" r:id="rId3" imgW="2794000" imgH="698500" progId="Equation.DSMT4">
                  <p:embed/>
                  <p:pic>
                    <p:nvPicPr>
                      <p:cNvPr id="0" name="图片 84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2755900"/>
                        <a:ext cx="55816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457200" y="455613"/>
            <a:ext cx="856615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+ 2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i="1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            ，得基础解系                 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解方程组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                                        ，得                                   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                                                   ，则                                           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. 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FF3300"/>
                </a:solidFill>
                <a:latin typeface="Times New Roman" panose="02020603050405020304"/>
                <a:ea typeface="楷体_GB2312"/>
              </a:rPr>
              <a:t>问题：这样的解法对吗？</a:t>
            </a:r>
            <a:endParaRPr kumimoji="0" lang="en-US" altLang="zh-CN" sz="2400" smtClean="0">
              <a:solidFill>
                <a:srgbClr val="FF33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468313" y="925513"/>
          <a:ext cx="45672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8" name="Equation" r:id="rId1" imgW="2286000" imgH="698500" progId="Equation.DSMT4">
                  <p:embed/>
                </p:oleObj>
              </mc:Choice>
              <mc:Fallback>
                <p:oleObj name="Equation" r:id="rId1" imgW="2286000" imgH="698500" progId="Equation.DSMT4">
                  <p:embed/>
                  <p:pic>
                    <p:nvPicPr>
                      <p:cNvPr id="0" name="图片 86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25513"/>
                        <a:ext cx="456723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/>
        </p:nvGraphicFramePr>
        <p:xfrm>
          <a:off x="6877050" y="898525"/>
          <a:ext cx="12938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Equation" r:id="rId3" imgW="647700" imgH="698500" progId="Equation.DSMT4">
                  <p:embed/>
                </p:oleObj>
              </mc:Choice>
              <mc:Fallback>
                <p:oleObj name="Equation" r:id="rId3" imgW="647700" imgH="698500" progId="Equation.DSMT4">
                  <p:embed/>
                  <p:pic>
                    <p:nvPicPr>
                      <p:cNvPr id="0" name="图片 86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898525"/>
                        <a:ext cx="12938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71488" y="3100388"/>
          <a:ext cx="471963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0" name="Equation" r:id="rId5" imgW="2362200" imgH="698500" progId="Equation.DSMT4">
                  <p:embed/>
                </p:oleObj>
              </mc:Choice>
              <mc:Fallback>
                <p:oleObj name="Equation" r:id="rId5" imgW="2362200" imgH="698500" progId="Equation.DSMT4">
                  <p:embed/>
                  <p:pic>
                    <p:nvPicPr>
                      <p:cNvPr id="0" name="图片 86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100388"/>
                        <a:ext cx="471963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/>
        </p:nvGraphicFramePr>
        <p:xfrm>
          <a:off x="5867400" y="3100388"/>
          <a:ext cx="25876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1" name="Equation" r:id="rId7" imgW="1295400" imgH="698500" progId="Equation.DSMT4">
                  <p:embed/>
                </p:oleObj>
              </mc:Choice>
              <mc:Fallback>
                <p:oleObj name="Equation" r:id="rId7" imgW="1295400" imgH="698500" progId="Equation.DSMT4">
                  <p:embed/>
                  <p:pic>
                    <p:nvPicPr>
                      <p:cNvPr id="0" name="图片 86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00388"/>
                        <a:ext cx="25876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900113" y="4870450"/>
          <a:ext cx="383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9" imgW="1917700" imgH="698500" progId="Equation.DSMT4">
                  <p:embed/>
                </p:oleObj>
              </mc:Choice>
              <mc:Fallback>
                <p:oleObj name="Equation" r:id="rId9" imgW="1917700" imgH="698500" progId="Equation.DSMT4">
                  <p:embed/>
                  <p:pic>
                    <p:nvPicPr>
                      <p:cNvPr id="0" name="图片 86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70450"/>
                        <a:ext cx="3832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00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/>
        </p:nvGraphicFramePr>
        <p:xfrm>
          <a:off x="5424488" y="4868863"/>
          <a:ext cx="3324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11" imgW="1663700" imgH="698500" progId="Equation.DSMT4">
                  <p:embed/>
                </p:oleObj>
              </mc:Choice>
              <mc:Fallback>
                <p:oleObj name="Equation" r:id="rId11" imgW="1663700" imgH="698500" progId="Equation.DSMT4">
                  <p:embed/>
                  <p:pic>
                    <p:nvPicPr>
                      <p:cNvPr id="0" name="图片 86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68863"/>
                        <a:ext cx="332422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7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7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7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7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65000"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3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2500</Words>
  <Application>WPS 演示</Application>
  <PresentationFormat>全屏显示(4:3)</PresentationFormat>
  <Paragraphs>190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136</vt:i4>
      </vt:variant>
      <vt:variant>
        <vt:lpstr>幻灯片标题</vt:lpstr>
      </vt:variant>
      <vt:variant>
        <vt:i4>29</vt:i4>
      </vt:variant>
    </vt:vector>
  </HeadingPairs>
  <TitlesOfParts>
    <vt:vector size="184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Symbol</vt:lpstr>
      <vt:lpstr>微软雅黑</vt:lpstr>
      <vt:lpstr>Arial Unicode MS</vt:lpstr>
      <vt:lpstr>Calibri</vt:lpstr>
      <vt:lpstr>主题1</vt:lpstr>
      <vt:lpstr>14_Pixel</vt:lpstr>
      <vt:lpstr>22_Pixel</vt:lpstr>
      <vt:lpstr>23_Pixel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一、对称矩阵的性质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二、利用正交矩阵将对称矩阵对角化的方法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思考题</vt:lpstr>
      <vt:lpstr>思考题解答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136</cp:revision>
  <dcterms:created xsi:type="dcterms:W3CDTF">2000-01-15T01:21:00Z</dcterms:created>
  <dcterms:modified xsi:type="dcterms:W3CDTF">2021-12-08T10:13:20Z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8C687BEFB2E1477F92FD05319542CCF0</vt:lpwstr>
  </property>
  <property fmtid="{D5CDD505-2E9C-101B-9397-08002B2CF9AE}" pid="3" name="KSOProductBuildVer">
    <vt:lpwstr>2052-11.1.0.11115</vt:lpwstr>
  </property>
</Properties>
</file>