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90" r:id="rId4"/>
    <p:sldId id="301" r:id="rId5"/>
    <p:sldId id="304" r:id="rId6"/>
    <p:sldId id="302" r:id="rId7"/>
    <p:sldId id="277" r:id="rId8"/>
    <p:sldId id="287" r:id="rId9"/>
    <p:sldId id="278" r:id="rId10"/>
    <p:sldId id="305" r:id="rId11"/>
    <p:sldId id="279" r:id="rId12"/>
    <p:sldId id="280" r:id="rId13"/>
    <p:sldId id="300" r:id="rId14"/>
    <p:sldId id="303" r:id="rId15"/>
    <p:sldId id="306" r:id="rId16"/>
    <p:sldId id="315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FF66CC"/>
    <a:srgbClr val="0000FF"/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16" d="100"/>
          <a:sy n="116" d="100"/>
        </p:scale>
        <p:origin x="2172" y="108"/>
      </p:cViewPr>
      <p:guideLst>
        <p:guide orient="horz" pos="2784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emf"/><Relationship Id="rId8" Type="http://schemas.openxmlformats.org/officeDocument/2006/relationships/image" Target="../media/image16.wmf"/><Relationship Id="rId7" Type="http://schemas.openxmlformats.org/officeDocument/2006/relationships/image" Target="../media/image15.emf"/><Relationship Id="rId6" Type="http://schemas.openxmlformats.org/officeDocument/2006/relationships/image" Target="../media/image14.e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e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ECDBE8D2-17E6-4113-8118-ECBD57C6BC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434DE8E-A10F-47C8-921A-F1029EAC2A7D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789C72A-0AE5-40A1-BFE6-16DDA3010B06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FF2B66B-D00D-4E19-A3AC-CAE9117C59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8B08BB68-E01C-4760-8E82-A70D3ADFD1B7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4FF0A12-9B33-461C-9A6C-4CDBD0017DD9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F4310583-EA73-4B7D-ACB2-E56408074207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9D3DFB3-FE1D-48D2-8641-5C9D7A0ADC62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7DC2E715-B3A1-4269-AE07-842ABFEF2793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B61BA87-9276-4755-A24E-5EDE401CAD96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BC7E454-8123-4075-A6B1-363534D37ADE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E1DDE5FA-03CD-4F5F-9B6A-46609FB2B06D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AAE292E0-ECAE-4B55-9144-927D4625F83F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5432542-F521-4DE8-A51B-691DD46C2C4E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DCBF603-F602-45DB-AB67-AECD4A1E3E0E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A80A630-7279-418E-828B-74D51032FC47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FE87EFD7-0DB5-4243-9DA1-24323B16D702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53F88A9C-0070-4AEA-BDA3-F3AC884690ED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6D933A4B-4DB7-4E9C-B101-8791C829F4BC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3354302-15B5-473D-A110-165E6B995DF3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CCB0083E-9657-40EE-AEEE-562DC2D271FF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1F516A70-9E4E-4A14-9A49-2FAA1D027129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fld id="{102D8D16-8342-44DA-BAF0-93DCDF3CAA5D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3" name="Rectangle 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4" name="Rectangle 10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 b="0">
                <a:solidFill>
                  <a:srgbClr val="000000"/>
                </a:solidFill>
                <a:latin typeface="Times New Roman" panose="02020603050405020304"/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solidFill>
                  <a:srgbClr val="000000"/>
                </a:solidFill>
                <a:ea typeface="楷体_GB2312"/>
                <a:cs typeface="楷体_GB2312"/>
              </a:defRPr>
            </a:lvl1pPr>
          </a:lstStyle>
          <a:p>
            <a:fld id="{29A44603-F003-45E3-9ECF-8E0CB4262D30}" type="slidenum">
              <a:rPr lang="en-US" altLang="zh-CN"/>
            </a:fld>
            <a:endParaRPr lang="en-US" altLang="zh-CN"/>
          </a:p>
        </p:txBody>
      </p:sp>
      <p:grpSp>
        <p:nvGrpSpPr>
          <p:cNvPr id="205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solidFill>
                  <a:srgbClr val="000000"/>
                </a:solidFill>
                <a:latin typeface="Times New Roman" panose="02020603050405020304"/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5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5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楷体_GB231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5" Type="http://schemas.openxmlformats.org/officeDocument/2006/relationships/hyperlink" Target="/&#32447;&#24615;&#20195;&#25968;&#30005;&#23376;&#25945;&#26696;/&#20027;&#30028;&#38754;.ppt#8. PowerPoint &#28436;&#31034;&#25991;&#31295;" TargetMode="External"/><Relationship Id="rId4" Type="http://schemas.openxmlformats.org/officeDocument/2006/relationships/slide" Target="slide10.xml"/><Relationship Id="rId3" Type="http://schemas.openxmlformats.org/officeDocument/2006/relationships/slide" Target="slide2.xml"/><Relationship Id="rId2" Type="http://schemas.openxmlformats.org/officeDocument/2006/relationships/image" Target="../media/image2.GI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0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4.wmf"/><Relationship Id="rId1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1" Type="http://schemas.openxmlformats.org/officeDocument/2006/relationships/vmlDrawing" Target="../drawings/vmlDrawing2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9" Type="http://schemas.openxmlformats.org/officeDocument/2006/relationships/image" Target="../media/image17.emf"/><Relationship Id="rId18" Type="http://schemas.openxmlformats.org/officeDocument/2006/relationships/oleObject" Target="../embeddings/oleObject16.bin"/><Relationship Id="rId17" Type="http://schemas.openxmlformats.org/officeDocument/2006/relationships/image" Target="../media/image16.wmf"/><Relationship Id="rId16" Type="http://schemas.openxmlformats.org/officeDocument/2006/relationships/oleObject" Target="../embeddings/oleObject15.bin"/><Relationship Id="rId15" Type="http://schemas.openxmlformats.org/officeDocument/2006/relationships/image" Target="../media/image15.emf"/><Relationship Id="rId14" Type="http://schemas.openxmlformats.org/officeDocument/2006/relationships/oleObject" Target="../embeddings/oleObject14.bin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4.e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8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6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1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6" name="Picture 12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908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7" name="Picture 13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9" name="Rectangle 1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00200" y="28575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0" name="Rectangle 1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00200" y="3562350"/>
            <a:ext cx="37147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1" name="Rectangle 17">
            <a:hlinkClick r:id="rId5"/>
          </p:cNvPr>
          <p:cNvSpPr>
            <a:spLocks noChangeArrowheads="1"/>
          </p:cNvSpPr>
          <p:nvPr/>
        </p:nvSpPr>
        <p:spPr bwMode="auto">
          <a:xfrm>
            <a:off x="7658100" y="63627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3" name="Rectangle 19">
            <a:hlinkClick r:id="rId6"/>
          </p:cNvPr>
          <p:cNvSpPr>
            <a:spLocks noChangeArrowheads="1"/>
          </p:cNvSpPr>
          <p:nvPr/>
        </p:nvSpPr>
        <p:spPr bwMode="auto">
          <a:xfrm>
            <a:off x="6724650" y="63817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二、小结</a:t>
            </a:r>
            <a:endParaRPr lang="zh-CN" alt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914400" y="1371600"/>
            <a:ext cx="7718425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将一个二次型化为标准形，可以用</a:t>
            </a:r>
            <a:r>
              <a:rPr lang="zh-CN" altLang="en-US">
                <a:ea typeface="黑体" panose="02010609060101010101" pitchFamily="49" charset="-122"/>
              </a:rPr>
              <a:t>正交变换</a:t>
            </a:r>
            <a:endParaRPr lang="zh-CN" altLang="en-US">
              <a:ea typeface="黑体" panose="02010609060101010101" pitchFamily="49" charset="-122"/>
            </a:endParaRPr>
          </a:p>
          <a:p>
            <a:r>
              <a:rPr lang="zh-CN" altLang="en-US">
                <a:ea typeface="黑体" panose="02010609060101010101" pitchFamily="49" charset="-122"/>
              </a:rPr>
              <a:t>法</a:t>
            </a:r>
            <a:r>
              <a:rPr lang="zh-CN" altLang="en-US"/>
              <a:t>，也可以用</a:t>
            </a:r>
            <a:r>
              <a:rPr lang="zh-CN" altLang="en-US">
                <a:ea typeface="黑体" panose="02010609060101010101" pitchFamily="49" charset="-122"/>
              </a:rPr>
              <a:t>拉格朗日配方法</a:t>
            </a:r>
            <a:r>
              <a:rPr lang="zh-CN" altLang="en-US"/>
              <a:t>，或者其它方法，</a:t>
            </a:r>
            <a:endParaRPr lang="zh-CN" altLang="en-US"/>
          </a:p>
          <a:p>
            <a:r>
              <a:rPr lang="zh-CN" altLang="en-US"/>
              <a:t>这取决于问题的要求．如果要求找出一个正交矩</a:t>
            </a:r>
            <a:endParaRPr lang="zh-CN" altLang="en-US"/>
          </a:p>
          <a:p>
            <a:r>
              <a:rPr lang="zh-CN" altLang="en-US"/>
              <a:t>阵，无疑应使用正交变换法；如果只需要找出一</a:t>
            </a:r>
            <a:endParaRPr lang="zh-CN" altLang="en-US"/>
          </a:p>
          <a:p>
            <a:r>
              <a:rPr lang="zh-CN" altLang="en-US"/>
              <a:t>个可逆的线性变换，那么各种方法都可以使用．</a:t>
            </a:r>
            <a:endParaRPr lang="zh-CN" altLang="en-US"/>
          </a:p>
          <a:p>
            <a:r>
              <a:rPr lang="zh-CN" altLang="en-US"/>
              <a:t>正交变换法的好处是有固定的步骤，可以按部就</a:t>
            </a:r>
            <a:endParaRPr lang="zh-CN" altLang="en-US"/>
          </a:p>
          <a:p>
            <a:r>
              <a:rPr lang="zh-CN" altLang="en-US"/>
              <a:t>班一步一步地求解，但计算量通常较大；如果二</a:t>
            </a:r>
            <a:endParaRPr lang="zh-CN" altLang="en-US"/>
          </a:p>
          <a:p>
            <a:r>
              <a:rPr lang="zh-CN" altLang="en-US"/>
              <a:t>次型中变量个数较少，使用拉格朗日配方法反而</a:t>
            </a:r>
            <a:endParaRPr lang="zh-CN" altLang="en-US"/>
          </a:p>
          <a:p>
            <a:r>
              <a:rPr lang="zh-CN" altLang="en-US"/>
              <a:t>比较简单．需要注意的是，</a:t>
            </a:r>
            <a:r>
              <a:rPr lang="zh-CN" altLang="en-US">
                <a:ea typeface="黑体" panose="02010609060101010101" pitchFamily="49" charset="-122"/>
              </a:rPr>
              <a:t>使用不同的方法</a:t>
            </a:r>
            <a:r>
              <a:rPr lang="zh-CN" altLang="en-US"/>
              <a:t>，</a:t>
            </a:r>
            <a:r>
              <a:rPr lang="zh-CN" altLang="en-US">
                <a:ea typeface="黑体" panose="02010609060101010101" pitchFamily="49" charset="-122"/>
              </a:rPr>
              <a:t>所</a:t>
            </a:r>
            <a:endParaRPr lang="zh-CN" altLang="en-US">
              <a:ea typeface="黑体" panose="02010609060101010101" pitchFamily="49" charset="-122"/>
            </a:endParaRPr>
          </a:p>
          <a:p>
            <a:r>
              <a:rPr lang="zh-CN" altLang="en-US">
                <a:ea typeface="黑体" panose="02010609060101010101" pitchFamily="49" charset="-122"/>
              </a:rPr>
              <a:t>得到的标准形可能不相同</a:t>
            </a:r>
            <a:r>
              <a:rPr lang="zh-CN" altLang="en-US"/>
              <a:t>，</a:t>
            </a:r>
            <a:r>
              <a:rPr lang="zh-CN" altLang="en-US">
                <a:ea typeface="黑体" panose="02010609060101010101" pitchFamily="49" charset="-122"/>
              </a:rPr>
              <a:t>但标准形中含有的项</a:t>
            </a:r>
            <a:endParaRPr lang="zh-CN" altLang="en-US">
              <a:ea typeface="黑体" panose="02010609060101010101" pitchFamily="49" charset="-122"/>
            </a:endParaRPr>
          </a:p>
          <a:p>
            <a:r>
              <a:rPr lang="zh-CN" altLang="en-US">
                <a:ea typeface="黑体" panose="02010609060101010101" pitchFamily="49" charset="-122"/>
              </a:rPr>
              <a:t>数必定相同</a:t>
            </a:r>
            <a:r>
              <a:rPr lang="zh-CN" altLang="en-US"/>
              <a:t>，</a:t>
            </a:r>
            <a:r>
              <a:rPr lang="zh-CN" altLang="en-US">
                <a:ea typeface="黑体" panose="02010609060101010101" pitchFamily="49" charset="-122"/>
              </a:rPr>
              <a:t>项数等于所给二次型的秩</a:t>
            </a:r>
            <a:r>
              <a:rPr lang="zh-CN" altLang="en-US"/>
              <a:t>．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914400" y="2389188"/>
          <a:ext cx="6353175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2" name="Equation" r:id="rId1" imgW="6235700" imgH="1524000" progId="Equation.3">
                  <p:embed/>
                </p:oleObj>
              </mc:Choice>
              <mc:Fallback>
                <p:oleObj name="Equation" r:id="rId1" imgW="6235700" imgH="152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89188"/>
                        <a:ext cx="6353175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  <a:endParaRPr lang="zh-CN" altLang="en-US"/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914400" y="1600200"/>
          <a:ext cx="582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6" name="Equation" r:id="rId1" imgW="5829300" imgH="406400" progId="Equation.3">
                  <p:embed/>
                </p:oleObj>
              </mc:Choice>
              <mc:Fallback>
                <p:oleObj name="Equation" r:id="rId1" imgW="58293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582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2971800" y="1981200"/>
          <a:ext cx="241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7" name="Equation" r:id="rId3" imgW="2413000" imgH="1562100" progId="Equation.3">
                  <p:embed/>
                </p:oleObj>
              </mc:Choice>
              <mc:Fallback>
                <p:oleObj name="Equation" r:id="rId3" imgW="2413000" imgH="156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81200"/>
                        <a:ext cx="2413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914400" y="3505200"/>
          <a:ext cx="436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" name="Equation" r:id="rId5" imgW="4368800" imgH="533400" progId="Equation.3">
                  <p:embed/>
                </p:oleObj>
              </mc:Choice>
              <mc:Fallback>
                <p:oleObj name="Equation" r:id="rId5" imgW="43688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4368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914400" y="4038600"/>
          <a:ext cx="6083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Equation" r:id="rId7" imgW="6083300" imgH="1562100" progId="Equation.3">
                  <p:embed/>
                </p:oleObj>
              </mc:Choice>
              <mc:Fallback>
                <p:oleObj name="Equation" r:id="rId7" imgW="6083300" imgH="156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60833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914400" y="1314450"/>
          <a:ext cx="4203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" name="Equation" r:id="rId1" imgW="4203700" imgH="1016000" progId="Equation.3">
                  <p:embed/>
                </p:oleObj>
              </mc:Choice>
              <mc:Fallback>
                <p:oleObj name="Equation" r:id="rId1" imgW="4203700" imgH="1016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14450"/>
                        <a:ext cx="4203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914400" y="2819400"/>
          <a:ext cx="43688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" name="Equation" r:id="rId3" imgW="4368800" imgH="2070100" progId="Equation.3">
                  <p:embed/>
                </p:oleObj>
              </mc:Choice>
              <mc:Fallback>
                <p:oleObj name="Equation" r:id="rId3" imgW="4368800" imgH="2070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43688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1844675"/>
            <a:ext cx="4572000" cy="11557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一、拉格朗日配方法的具体步骤</a:t>
            </a:r>
            <a:endParaRPr lang="zh-CN" altLang="en-US"/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838200" y="1981200"/>
            <a:ext cx="7718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用正交变换化二次型为标准形，其特点是</a:t>
            </a:r>
            <a:r>
              <a:rPr lang="zh-CN" altLang="en-US">
                <a:ea typeface="黑体" panose="02010609060101010101" pitchFamily="49" charset="-122"/>
              </a:rPr>
              <a:t>保</a:t>
            </a:r>
            <a:endParaRPr lang="zh-CN" altLang="en-US">
              <a:ea typeface="黑体" panose="02010609060101010101" pitchFamily="49" charset="-122"/>
            </a:endParaRPr>
          </a:p>
          <a:p>
            <a:r>
              <a:rPr lang="zh-CN" altLang="en-US">
                <a:ea typeface="黑体" panose="02010609060101010101" pitchFamily="49" charset="-122"/>
              </a:rPr>
              <a:t>持几何形状不变</a:t>
            </a:r>
            <a:r>
              <a:rPr lang="zh-CN" altLang="en-US"/>
              <a:t>．</a:t>
            </a:r>
            <a:endParaRPr lang="zh-CN" altLang="en-US"/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838200" y="3168650"/>
            <a:ext cx="7718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</a:t>
            </a:r>
            <a:r>
              <a:rPr lang="zh-CN" altLang="en-US">
                <a:ea typeface="黑体" panose="02010609060101010101" pitchFamily="49" charset="-122"/>
              </a:rPr>
              <a:t>问题</a:t>
            </a:r>
            <a:r>
              <a:rPr lang="zh-CN" altLang="en-US"/>
              <a:t>　有没有其它方法，也可以把二次型化</a:t>
            </a:r>
            <a:endParaRPr lang="zh-CN" altLang="en-US"/>
          </a:p>
          <a:p>
            <a:r>
              <a:rPr lang="zh-CN" altLang="en-US"/>
              <a:t>为标准形？</a:t>
            </a:r>
            <a:endParaRPr lang="zh-CN" altLang="en-US"/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838200" y="4357688"/>
            <a:ext cx="7718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问题的回答是肯定的。下面介绍一种行之有</a:t>
            </a:r>
            <a:endParaRPr lang="zh-CN" altLang="en-US"/>
          </a:p>
          <a:p>
            <a:r>
              <a:rPr lang="zh-CN" altLang="en-US"/>
              <a:t>效的方法</a:t>
            </a:r>
            <a:r>
              <a:rPr lang="en-US" altLang="zh-CN"/>
              <a:t>——</a:t>
            </a:r>
            <a:r>
              <a:rPr lang="zh-CN" altLang="en-US">
                <a:ea typeface="黑体" panose="02010609060101010101" pitchFamily="49" charset="-122"/>
              </a:rPr>
              <a:t>拉格朗日配方法</a:t>
            </a:r>
            <a:r>
              <a:rPr lang="zh-CN" altLang="en-US"/>
              <a:t>．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7" grpId="0" autoUpdateAnimBg="0"/>
      <p:bldP spid="48148" grpId="0" autoUpdateAnimBg="0"/>
      <p:bldP spid="4814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76" name="Group 1036"/>
          <p:cNvGrpSpPr/>
          <p:nvPr/>
        </p:nvGrpSpPr>
        <p:grpSpPr bwMode="auto">
          <a:xfrm>
            <a:off x="914400" y="1219200"/>
            <a:ext cx="7718425" cy="1800225"/>
            <a:chOff x="436" y="1056"/>
            <a:chExt cx="4862" cy="1134"/>
          </a:xfrm>
        </p:grpSpPr>
        <p:sp>
          <p:nvSpPr>
            <p:cNvPr id="62467" name="Text Box 1027"/>
            <p:cNvSpPr txBox="1">
              <a:spLocks noChangeArrowheads="1"/>
            </p:cNvSpPr>
            <p:nvPr/>
          </p:nvSpPr>
          <p:spPr bwMode="auto">
            <a:xfrm>
              <a:off x="436" y="1056"/>
              <a:ext cx="4862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　　</a:t>
              </a:r>
              <a:r>
                <a:rPr lang="en-US" altLang="zh-CN">
                  <a:solidFill>
                    <a:schemeClr val="bg2"/>
                  </a:solidFill>
                </a:rPr>
                <a:t>1.</a:t>
              </a:r>
              <a:r>
                <a:rPr lang="zh-CN" altLang="en-US">
                  <a:solidFill>
                    <a:schemeClr val="bg2"/>
                  </a:solidFill>
                </a:rPr>
                <a:t>　若二次型含有    的平方项，则先把含有</a:t>
              </a:r>
              <a:endParaRPr lang="zh-CN" altLang="en-US">
                <a:solidFill>
                  <a:schemeClr val="bg2"/>
                </a:solidFill>
              </a:endParaRPr>
            </a:p>
            <a:p>
              <a:r>
                <a:rPr lang="zh-CN" altLang="en-US">
                  <a:solidFill>
                    <a:schemeClr val="bg2"/>
                  </a:solidFill>
                </a:rPr>
                <a:t>    的乘积项集中，然后配方，再对其余的变量同</a:t>
              </a:r>
              <a:endParaRPr lang="zh-CN" altLang="en-US">
                <a:solidFill>
                  <a:schemeClr val="bg2"/>
                </a:solidFill>
              </a:endParaRPr>
            </a:p>
            <a:p>
              <a:r>
                <a:rPr lang="zh-CN" altLang="en-US">
                  <a:solidFill>
                    <a:schemeClr val="bg2"/>
                  </a:solidFill>
                </a:rPr>
                <a:t>样进行，直到都配成平方项为止，经过非退化线</a:t>
              </a:r>
              <a:endParaRPr lang="zh-CN" altLang="en-US">
                <a:solidFill>
                  <a:schemeClr val="bg2"/>
                </a:solidFill>
              </a:endParaRPr>
            </a:p>
            <a:p>
              <a:r>
                <a:rPr lang="zh-CN" altLang="en-US">
                  <a:solidFill>
                    <a:schemeClr val="bg2"/>
                  </a:solidFill>
                </a:rPr>
                <a:t>性变换，就得到标准形</a:t>
              </a:r>
              <a:r>
                <a:rPr lang="en-US" altLang="zh-CN">
                  <a:solidFill>
                    <a:schemeClr val="bg2"/>
                  </a:solidFill>
                </a:rPr>
                <a:t>; 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graphicFrame>
          <p:nvGraphicFramePr>
            <p:cNvPr id="62468" name="Object 1028"/>
            <p:cNvGraphicFramePr>
              <a:graphicFrameLocks noChangeAspect="1"/>
            </p:cNvGraphicFramePr>
            <p:nvPr/>
          </p:nvGraphicFramePr>
          <p:xfrm>
            <a:off x="2680" y="1056"/>
            <a:ext cx="20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0" name="Equation" r:id="rId1" imgW="330200" imgH="431800" progId="Equation.3">
                    <p:embed/>
                  </p:oleObj>
                </mc:Choice>
                <mc:Fallback>
                  <p:oleObj name="Equation" r:id="rId1" imgW="330200" imgH="43180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0" y="1056"/>
                          <a:ext cx="20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69" name="Object 1029"/>
            <p:cNvGraphicFramePr>
              <a:graphicFrameLocks noChangeAspect="1"/>
            </p:cNvGraphicFramePr>
            <p:nvPr/>
          </p:nvGraphicFramePr>
          <p:xfrm>
            <a:off x="504" y="1332"/>
            <a:ext cx="21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1" name="Equation" r:id="rId3" imgW="342900" imgH="431800" progId="Equation.3">
                    <p:embed/>
                  </p:oleObj>
                </mc:Choice>
                <mc:Fallback>
                  <p:oleObj name="Equation" r:id="rId3" imgW="342900" imgH="431800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1332"/>
                          <a:ext cx="21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3" name="Object 1033"/>
          <p:cNvGraphicFramePr>
            <a:graphicFrameLocks noChangeAspect="1"/>
          </p:cNvGraphicFramePr>
          <p:nvPr/>
        </p:nvGraphicFramePr>
        <p:xfrm>
          <a:off x="1676400" y="3886200"/>
          <a:ext cx="19685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Equation" r:id="rId5" imgW="1968500" imgH="1536700" progId="Equation.3">
                  <p:embed/>
                </p:oleObj>
              </mc:Choice>
              <mc:Fallback>
                <p:oleObj name="Equation" r:id="rId5" imgW="1968500" imgH="15367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86200"/>
                        <a:ext cx="19685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34"/>
          <p:cNvGraphicFramePr>
            <a:graphicFrameLocks noChangeAspect="1"/>
          </p:cNvGraphicFramePr>
          <p:nvPr/>
        </p:nvGraphicFramePr>
        <p:xfrm>
          <a:off x="4114800" y="4457700"/>
          <a:ext cx="3416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Equation" r:id="rId7" imgW="3416300" imgH="419100" progId="Equation.3">
                  <p:embed/>
                </p:oleObj>
              </mc:Choice>
              <mc:Fallback>
                <p:oleObj name="Equation" r:id="rId7" imgW="3416300" imgH="4191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57700"/>
                        <a:ext cx="3416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Text Box 1035"/>
          <p:cNvSpPr txBox="1">
            <a:spLocks noChangeArrowheads="1"/>
          </p:cNvSpPr>
          <p:nvPr/>
        </p:nvSpPr>
        <p:spPr bwMode="auto">
          <a:xfrm>
            <a:off x="838200" y="781050"/>
            <a:ext cx="3748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拉格朗日配方法的步骤</a:t>
            </a:r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62478" name="Group 1038"/>
          <p:cNvGrpSpPr/>
          <p:nvPr/>
        </p:nvGrpSpPr>
        <p:grpSpPr bwMode="auto">
          <a:xfrm>
            <a:off x="927100" y="2895600"/>
            <a:ext cx="7616825" cy="946150"/>
            <a:chOff x="584" y="2016"/>
            <a:chExt cx="4798" cy="596"/>
          </a:xfrm>
        </p:grpSpPr>
        <p:sp>
          <p:nvSpPr>
            <p:cNvPr id="62471" name="Rectangle 1031"/>
            <p:cNvSpPr>
              <a:spLocks noChangeArrowheads="1"/>
            </p:cNvSpPr>
            <p:nvPr/>
          </p:nvSpPr>
          <p:spPr bwMode="auto">
            <a:xfrm>
              <a:off x="584" y="2016"/>
              <a:ext cx="479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　　</a:t>
              </a:r>
              <a:r>
                <a:rPr lang="en-US" altLang="zh-CN">
                  <a:solidFill>
                    <a:schemeClr val="bg2"/>
                  </a:solidFill>
                </a:rPr>
                <a:t>2.</a:t>
              </a:r>
              <a:r>
                <a:rPr lang="zh-CN" altLang="en-US">
                  <a:solidFill>
                    <a:schemeClr val="bg2"/>
                  </a:solidFill>
                </a:rPr>
                <a:t>　若二次型中不含有平方项，但是            </a:t>
              </a:r>
              <a:endParaRPr lang="zh-CN" altLang="en-US">
                <a:solidFill>
                  <a:schemeClr val="bg2"/>
                </a:solidFill>
              </a:endParaRPr>
            </a:p>
            <a:p>
              <a:r>
                <a:rPr lang="zh-CN" altLang="en-US">
                  <a:solidFill>
                    <a:schemeClr val="bg2"/>
                  </a:solidFill>
                </a:rPr>
                <a:t>            则先作可逆线性变换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62472" name="Object 1032"/>
            <p:cNvGraphicFramePr>
              <a:graphicFrameLocks noChangeAspect="1"/>
            </p:cNvGraphicFramePr>
            <p:nvPr/>
          </p:nvGraphicFramePr>
          <p:xfrm>
            <a:off x="4680" y="2052"/>
            <a:ext cx="6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4" name="Equation" r:id="rId9" imgW="965200" imgH="469900" progId="Equation.3">
                    <p:embed/>
                  </p:oleObj>
                </mc:Choice>
                <mc:Fallback>
                  <p:oleObj name="Equation" r:id="rId9" imgW="965200" imgH="46990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0" y="2052"/>
                          <a:ext cx="6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7" name="Object 1037"/>
            <p:cNvGraphicFramePr>
              <a:graphicFrameLocks noChangeAspect="1"/>
            </p:cNvGraphicFramePr>
            <p:nvPr/>
          </p:nvGraphicFramePr>
          <p:xfrm>
            <a:off x="648" y="2328"/>
            <a:ext cx="6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5" name="Equation" r:id="rId11" imgW="1066165" imgH="393700" progId="Equation.3">
                    <p:embed/>
                  </p:oleObj>
                </mc:Choice>
                <mc:Fallback>
                  <p:oleObj name="Equation" r:id="rId11" imgW="1066165" imgH="39370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2328"/>
                          <a:ext cx="6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79" name="Rectangle 1039"/>
          <p:cNvSpPr>
            <a:spLocks noChangeArrowheads="1"/>
          </p:cNvSpPr>
          <p:nvPr/>
        </p:nvSpPr>
        <p:spPr bwMode="auto">
          <a:xfrm>
            <a:off x="838200" y="5283200"/>
            <a:ext cx="78962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化二次型为含有平方项的二次型，然后再按</a:t>
            </a:r>
            <a:r>
              <a:rPr lang="en-US" altLang="zh-CN">
                <a:solidFill>
                  <a:schemeClr val="bg2"/>
                </a:solidFill>
              </a:rPr>
              <a:t>1</a:t>
            </a:r>
            <a:r>
              <a:rPr lang="zh-CN" altLang="en-US">
                <a:solidFill>
                  <a:schemeClr val="bg2"/>
                </a:solidFill>
              </a:rPr>
              <a:t>中方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法配方</a:t>
            </a:r>
            <a:r>
              <a:rPr lang="en-US" altLang="zh-CN">
                <a:solidFill>
                  <a:schemeClr val="bg2"/>
                </a:solidFill>
              </a:rPr>
              <a:t>.</a:t>
            </a:r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857250" y="3048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1304925" y="3562350"/>
          <a:ext cx="63674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6" name="Equation" r:id="rId1" imgW="6426200" imgH="482600" progId="Equation.3">
                  <p:embed/>
                </p:oleObj>
              </mc:Choice>
              <mc:Fallback>
                <p:oleObj name="Equation" r:id="rId1" imgW="64262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3562350"/>
                        <a:ext cx="63674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85" name="Group 33"/>
          <p:cNvGrpSpPr/>
          <p:nvPr/>
        </p:nvGrpSpPr>
        <p:grpSpPr bwMode="auto">
          <a:xfrm>
            <a:off x="857250" y="1066800"/>
            <a:ext cx="7018338" cy="1636713"/>
            <a:chOff x="571" y="1140"/>
            <a:chExt cx="4421" cy="1031"/>
          </a:xfrm>
        </p:grpSpPr>
        <p:graphicFrame>
          <p:nvGraphicFramePr>
            <p:cNvPr id="49156" name="Object 4"/>
            <p:cNvGraphicFramePr>
              <a:graphicFrameLocks noChangeAspect="1"/>
            </p:cNvGraphicFramePr>
            <p:nvPr/>
          </p:nvGraphicFramePr>
          <p:xfrm>
            <a:off x="571" y="1204"/>
            <a:ext cx="4421" cy="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7" name="Equation" r:id="rId3" imgW="7086600" imgH="1562100" progId="Equation.3">
                    <p:embed/>
                  </p:oleObj>
                </mc:Choice>
                <mc:Fallback>
                  <p:oleObj name="Equation" r:id="rId3" imgW="7086600" imgH="1562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1204"/>
                          <a:ext cx="4421" cy="9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576" y="1140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9175" name="Group 23"/>
          <p:cNvGrpSpPr/>
          <p:nvPr/>
        </p:nvGrpSpPr>
        <p:grpSpPr bwMode="auto">
          <a:xfrm>
            <a:off x="1655763" y="4095750"/>
            <a:ext cx="6205537" cy="492125"/>
            <a:chOff x="1121" y="2868"/>
            <a:chExt cx="3909" cy="310"/>
          </a:xfrm>
        </p:grpSpPr>
        <p:graphicFrame>
          <p:nvGraphicFramePr>
            <p:cNvPr id="49159" name="Object 7"/>
            <p:cNvGraphicFramePr>
              <a:graphicFrameLocks noChangeAspect="1"/>
            </p:cNvGraphicFramePr>
            <p:nvPr/>
          </p:nvGraphicFramePr>
          <p:xfrm>
            <a:off x="1314" y="2868"/>
            <a:ext cx="180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8" name="Equation" r:id="rId5" imgW="3860800" imgH="647700" progId="Equation.3">
                    <p:embed/>
                  </p:oleObj>
                </mc:Choice>
                <mc:Fallback>
                  <p:oleObj name="Equation" r:id="rId5" imgW="3860800" imgH="647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2868"/>
                          <a:ext cx="180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8" name="Object 16"/>
            <p:cNvGraphicFramePr>
              <a:graphicFrameLocks noChangeAspect="1"/>
            </p:cNvGraphicFramePr>
            <p:nvPr/>
          </p:nvGraphicFramePr>
          <p:xfrm>
            <a:off x="3120" y="2880"/>
            <a:ext cx="191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9" name="Equation" r:id="rId7" imgW="3060700" imgH="482600" progId="Equation.3">
                    <p:embed/>
                  </p:oleObj>
                </mc:Choice>
                <mc:Fallback>
                  <p:oleObj name="Equation" r:id="rId7" imgW="3060700" imgH="482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880"/>
                          <a:ext cx="1910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9" name="Object 17"/>
            <p:cNvGraphicFramePr>
              <a:graphicFrameLocks noChangeAspect="1"/>
            </p:cNvGraphicFramePr>
            <p:nvPr/>
          </p:nvGraphicFramePr>
          <p:xfrm>
            <a:off x="1121" y="2988"/>
            <a:ext cx="151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0" name="Equation" r:id="rId9" imgW="241300" imgH="152400" progId="Equation.3">
                    <p:embed/>
                  </p:oleObj>
                </mc:Choice>
                <mc:Fallback>
                  <p:oleObj name="Equation" r:id="rId9" imgW="241300" imgH="1524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2988"/>
                          <a:ext cx="151" cy="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78" name="Group 26"/>
          <p:cNvGrpSpPr/>
          <p:nvPr/>
        </p:nvGrpSpPr>
        <p:grpSpPr bwMode="auto">
          <a:xfrm>
            <a:off x="5514975" y="2895600"/>
            <a:ext cx="2971800" cy="609600"/>
            <a:chOff x="3552" y="2112"/>
            <a:chExt cx="1872" cy="384"/>
          </a:xfrm>
        </p:grpSpPr>
        <p:sp>
          <p:nvSpPr>
            <p:cNvPr id="49170" name="AutoShape 18"/>
            <p:cNvSpPr>
              <a:spLocks noChangeArrowheads="1"/>
            </p:cNvSpPr>
            <p:nvPr/>
          </p:nvSpPr>
          <p:spPr bwMode="auto">
            <a:xfrm>
              <a:off x="3552" y="2112"/>
              <a:ext cx="1872" cy="384"/>
            </a:xfrm>
            <a:prstGeom prst="wedgeEllipseCallout">
              <a:avLst>
                <a:gd name="adj1" fmla="val -117949"/>
                <a:gd name="adj2" fmla="val 179167"/>
              </a:avLst>
            </a:prstGeom>
            <a:noFill/>
            <a:ln w="28575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aphicFrame>
          <p:nvGraphicFramePr>
            <p:cNvPr id="49171" name="Object 19"/>
            <p:cNvGraphicFramePr>
              <a:graphicFrameLocks noChangeAspect="1"/>
            </p:cNvGraphicFramePr>
            <p:nvPr/>
          </p:nvGraphicFramePr>
          <p:xfrm>
            <a:off x="3672" y="2184"/>
            <a:ext cx="160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1" name="Equation" r:id="rId11" imgW="3390900" imgH="558800" progId="Equation.3">
                    <p:embed/>
                  </p:oleObj>
                </mc:Choice>
                <mc:Fallback>
                  <p:oleObj name="Equation" r:id="rId11" imgW="3390900" imgH="558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2" y="2184"/>
                          <a:ext cx="160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74" name="Group 22"/>
          <p:cNvGrpSpPr/>
          <p:nvPr/>
        </p:nvGrpSpPr>
        <p:grpSpPr bwMode="auto">
          <a:xfrm>
            <a:off x="1952625" y="3062288"/>
            <a:ext cx="3025775" cy="957262"/>
            <a:chOff x="1308" y="2217"/>
            <a:chExt cx="1906" cy="603"/>
          </a:xfrm>
        </p:grpSpPr>
        <p:sp>
          <p:nvSpPr>
            <p:cNvPr id="49172" name="AutoShape 20"/>
            <p:cNvSpPr>
              <a:spLocks noChangeArrowheads="1"/>
            </p:cNvSpPr>
            <p:nvPr/>
          </p:nvSpPr>
          <p:spPr bwMode="auto">
            <a:xfrm flipH="1" flipV="1">
              <a:off x="1308" y="2520"/>
              <a:ext cx="288" cy="300"/>
            </a:xfrm>
            <a:prstGeom prst="wedgeRectCallout">
              <a:avLst>
                <a:gd name="adj1" fmla="val -178819"/>
                <a:gd name="adj2" fmla="val 81333"/>
              </a:avLst>
            </a:prstGeom>
            <a:noFill/>
            <a:ln w="38100">
              <a:solidFill>
                <a:srgbClr val="99336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/>
              <a:endParaRPr lang="zh-CN" altLang="zh-CN"/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1944" y="2217"/>
              <a:ext cx="1270" cy="351"/>
            </a:xfrm>
            <a:prstGeom prst="rect">
              <a:avLst/>
            </a:prstGeom>
            <a:noFill/>
            <a:ln w="38100">
              <a:solidFill>
                <a:srgbClr val="CC99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accent1"/>
                  </a:solidFill>
                </a:rPr>
                <a:t>含有平方项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49179" name="Group 27"/>
          <p:cNvGrpSpPr/>
          <p:nvPr/>
        </p:nvGrpSpPr>
        <p:grpSpPr bwMode="auto">
          <a:xfrm>
            <a:off x="1666875" y="4533900"/>
            <a:ext cx="2190750" cy="508000"/>
            <a:chOff x="1116" y="3144"/>
            <a:chExt cx="1380" cy="320"/>
          </a:xfrm>
        </p:grpSpPr>
        <p:graphicFrame>
          <p:nvGraphicFramePr>
            <p:cNvPr id="49167" name="Object 15"/>
            <p:cNvGraphicFramePr>
              <a:graphicFrameLocks noChangeAspect="1"/>
            </p:cNvGraphicFramePr>
            <p:nvPr/>
          </p:nvGraphicFramePr>
          <p:xfrm>
            <a:off x="1116" y="3268"/>
            <a:ext cx="127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2" name="Equation" r:id="rId13" imgW="241300" imgH="152400" progId="Equation.3">
                    <p:embed/>
                  </p:oleObj>
                </mc:Choice>
                <mc:Fallback>
                  <p:oleObj name="Equation" r:id="rId13" imgW="241300" imgH="1524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3268"/>
                          <a:ext cx="127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7" name="Object 25"/>
            <p:cNvGraphicFramePr>
              <a:graphicFrameLocks noChangeAspect="1"/>
            </p:cNvGraphicFramePr>
            <p:nvPr/>
          </p:nvGraphicFramePr>
          <p:xfrm>
            <a:off x="1325" y="3144"/>
            <a:ext cx="117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3" name="Equation" r:id="rId14" imgW="2959100" imgH="673100" progId="Equation.3">
                    <p:embed/>
                  </p:oleObj>
                </mc:Choice>
                <mc:Fallback>
                  <p:oleObj name="Equation" r:id="rId14" imgW="2959100" imgH="6731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5" y="3144"/>
                          <a:ext cx="117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80" name="Object 28"/>
          <p:cNvGraphicFramePr>
            <a:graphicFrameLocks noChangeAspect="1"/>
          </p:cNvGraphicFramePr>
          <p:nvPr/>
        </p:nvGraphicFramePr>
        <p:xfrm>
          <a:off x="4500563" y="5105400"/>
          <a:ext cx="25574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Equation" r:id="rId16" imgW="3060700" imgH="482600" progId="Equation.3">
                  <p:embed/>
                </p:oleObj>
              </mc:Choice>
              <mc:Fallback>
                <p:oleObj name="Equation" r:id="rId16" imgW="3060700" imgH="482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105400"/>
                        <a:ext cx="25574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84" name="Group 32"/>
          <p:cNvGrpSpPr/>
          <p:nvPr/>
        </p:nvGrpSpPr>
        <p:grpSpPr bwMode="auto">
          <a:xfrm>
            <a:off x="2009775" y="4572000"/>
            <a:ext cx="6524625" cy="1028700"/>
            <a:chOff x="1344" y="3168"/>
            <a:chExt cx="4110" cy="648"/>
          </a:xfrm>
        </p:grpSpPr>
        <p:graphicFrame>
          <p:nvGraphicFramePr>
            <p:cNvPr id="49176" name="Object 24"/>
            <p:cNvGraphicFramePr>
              <a:graphicFrameLocks noChangeAspect="1"/>
            </p:cNvGraphicFramePr>
            <p:nvPr/>
          </p:nvGraphicFramePr>
          <p:xfrm>
            <a:off x="1401" y="3504"/>
            <a:ext cx="141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5" name="Equation" r:id="rId18" imgW="3594100" imgH="647700" progId="Equation.3">
                    <p:embed/>
                  </p:oleObj>
                </mc:Choice>
                <mc:Fallback>
                  <p:oleObj name="Equation" r:id="rId18" imgW="3594100" imgH="6477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" y="3504"/>
                          <a:ext cx="141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1" name="AutoShape 29"/>
            <p:cNvSpPr>
              <a:spLocks noChangeArrowheads="1"/>
            </p:cNvSpPr>
            <p:nvPr/>
          </p:nvSpPr>
          <p:spPr bwMode="auto">
            <a:xfrm flipH="1" flipV="1">
              <a:off x="1344" y="3528"/>
              <a:ext cx="1536" cy="288"/>
            </a:xfrm>
            <a:prstGeom prst="wedgeRoundRectCallout">
              <a:avLst>
                <a:gd name="adj1" fmla="val -68556"/>
                <a:gd name="adj2" fmla="val 104167"/>
                <a:gd name="adj3" fmla="val 16667"/>
              </a:avLst>
            </a:prstGeom>
            <a:noFill/>
            <a:ln w="38100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/>
              <a:endParaRPr lang="zh-CN" altLang="zh-CN"/>
            </a:p>
          </p:txBody>
        </p:sp>
        <p:sp>
          <p:nvSpPr>
            <p:cNvPr id="49182" name="Text Box 30"/>
            <p:cNvSpPr txBox="1">
              <a:spLocks noChangeArrowheads="1"/>
            </p:cNvSpPr>
            <p:nvPr/>
          </p:nvSpPr>
          <p:spPr bwMode="auto">
            <a:xfrm>
              <a:off x="3060" y="3168"/>
              <a:ext cx="2394" cy="345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336600"/>
                  </a:solidFill>
                </a:rPr>
                <a:t>去掉配方后多出来的项</a:t>
              </a:r>
              <a:endParaRPr lang="zh-CN" altLang="en-US">
                <a:solidFill>
                  <a:srgbClr val="336600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1797050" y="927100"/>
          <a:ext cx="46037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1" imgW="5511800" imgH="520700" progId="Equation.3">
                  <p:embed/>
                </p:oleObj>
              </mc:Choice>
              <mc:Fallback>
                <p:oleObj name="Equation" r:id="rId1" imgW="5511800" imgH="520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927100"/>
                        <a:ext cx="46037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1789113" y="1625600"/>
          <a:ext cx="37544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3" imgW="4495800" imgH="508000" progId="Equation.3">
                  <p:embed/>
                </p:oleObj>
              </mc:Choice>
              <mc:Fallback>
                <p:oleObj name="Equation" r:id="rId3" imgW="4495800" imgH="508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625600"/>
                        <a:ext cx="37544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914400" y="2425700"/>
          <a:ext cx="33528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5" imgW="3352800" imgH="1536700" progId="Equation.3">
                  <p:embed/>
                </p:oleObj>
              </mc:Choice>
              <mc:Fallback>
                <p:oleObj name="Equation" r:id="rId5" imgW="3352800" imgH="1536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25700"/>
                        <a:ext cx="33528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4724400" y="2501900"/>
          <a:ext cx="30861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7" imgW="3086100" imgH="1536700" progId="Equation.3">
                  <p:embed/>
                </p:oleObj>
              </mc:Choice>
              <mc:Fallback>
                <p:oleObj name="Equation" r:id="rId7" imgW="3086100" imgH="1536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01900"/>
                        <a:ext cx="30861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4" name="Object 22"/>
          <p:cNvGraphicFramePr>
            <a:graphicFrameLocks noChangeAspect="1"/>
          </p:cNvGraphicFramePr>
          <p:nvPr/>
        </p:nvGraphicFramePr>
        <p:xfrm>
          <a:off x="1828800" y="4330700"/>
          <a:ext cx="43688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9" imgW="4368800" imgH="1536700" progId="Equation.3">
                  <p:embed/>
                </p:oleObj>
              </mc:Choice>
              <mc:Fallback>
                <p:oleObj name="Equation" r:id="rId9" imgW="4368800" imgH="1536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30700"/>
                        <a:ext cx="43688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676400" y="1054100"/>
          <a:ext cx="6654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1" imgW="6718300" imgH="482600" progId="Equation.3">
                  <p:embed/>
                </p:oleObj>
              </mc:Choice>
              <mc:Fallback>
                <p:oleObj name="Equation" r:id="rId1" imgW="67183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54100"/>
                        <a:ext cx="6654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2286000" y="1739900"/>
          <a:ext cx="149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3" imgW="1498600" imgH="469900" progId="Equation.3">
                  <p:embed/>
                </p:oleObj>
              </mc:Choice>
              <mc:Fallback>
                <p:oleObj name="Equation" r:id="rId3" imgW="14986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39900"/>
                        <a:ext cx="149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838200" y="2528888"/>
            <a:ext cx="2695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所用变换矩阵为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2514600" y="3594100"/>
          <a:ext cx="4876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5" imgW="4876800" imgH="1511300" progId="Equation.3">
                  <p:embed/>
                </p:oleObj>
              </mc:Choice>
              <mc:Fallback>
                <p:oleObj name="Equation" r:id="rId5" imgW="4876800" imgH="151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94100"/>
                        <a:ext cx="4876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914400" y="2895600"/>
          <a:ext cx="3302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1" imgW="3302000" imgH="1536700" progId="Equation.3">
                  <p:embed/>
                </p:oleObj>
              </mc:Choice>
              <mc:Fallback>
                <p:oleObj name="Equation" r:id="rId1" imgW="3302000" imgH="1536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33020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876300" y="24193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 b="0"/>
          </a:p>
        </p:txBody>
      </p:sp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914400" y="4738688"/>
          <a:ext cx="48133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3" imgW="4813300" imgH="444500" progId="Equation.3">
                  <p:embed/>
                </p:oleObj>
              </mc:Choice>
              <mc:Fallback>
                <p:oleObj name="Equation" r:id="rId3" imgW="48133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38688"/>
                        <a:ext cx="48133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914400" y="5462588"/>
          <a:ext cx="59817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5" imgW="5981700" imgH="482600" progId="Equation.3">
                  <p:embed/>
                </p:oleObj>
              </mc:Choice>
              <mc:Fallback>
                <p:oleObj name="Equation" r:id="rId5" imgW="5981700" imgH="48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62588"/>
                        <a:ext cx="59817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02" name="Group 26"/>
          <p:cNvGrpSpPr/>
          <p:nvPr/>
        </p:nvGrpSpPr>
        <p:grpSpPr bwMode="auto">
          <a:xfrm>
            <a:off x="838200" y="762000"/>
            <a:ext cx="5281613" cy="1617663"/>
            <a:chOff x="528" y="480"/>
            <a:chExt cx="3327" cy="1019"/>
          </a:xfrm>
        </p:grpSpPr>
        <p:graphicFrame>
          <p:nvGraphicFramePr>
            <p:cNvPr id="24585" name="Object 9"/>
            <p:cNvGraphicFramePr>
              <a:graphicFrameLocks noChangeAspect="1"/>
            </p:cNvGraphicFramePr>
            <p:nvPr/>
          </p:nvGraphicFramePr>
          <p:xfrm>
            <a:off x="576" y="540"/>
            <a:ext cx="3279" cy="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6" name="Equation" r:id="rId7" imgW="5283200" imgH="1524000" progId="Equation.3">
                    <p:embed/>
                  </p:oleObj>
                </mc:Choice>
                <mc:Fallback>
                  <p:oleObj name="Equation" r:id="rId7" imgW="5283200" imgH="1524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540"/>
                          <a:ext cx="3279" cy="9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528" y="480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524000" y="2400300"/>
            <a:ext cx="5565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由于所给二次型中无平方项，所以</a:t>
            </a:r>
            <a:endParaRPr lang="zh-CN" altLang="en-US"/>
          </a:p>
        </p:txBody>
      </p:sp>
      <p:graphicFrame>
        <p:nvGraphicFramePr>
          <p:cNvPr id="24601" name="Object 25"/>
          <p:cNvGraphicFramePr>
            <a:graphicFrameLocks noChangeAspect="1"/>
          </p:cNvGraphicFramePr>
          <p:nvPr/>
        </p:nvGraphicFramePr>
        <p:xfrm>
          <a:off x="4343400" y="2908300"/>
          <a:ext cx="42799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9" imgW="4279900" imgH="1587500" progId="Equation.3">
                  <p:embed/>
                </p:oleObj>
              </mc:Choice>
              <mc:Fallback>
                <p:oleObj name="Equation" r:id="rId9" imgW="4279900" imgH="15875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908300"/>
                        <a:ext cx="42799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 autoUpdateAnimBg="0"/>
      <p:bldP spid="246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849313" y="852488"/>
            <a:ext cx="1978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再配方，得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1600200" y="1447800"/>
          <a:ext cx="5372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Equation" r:id="rId1" imgW="5372100" imgH="508000" progId="Equation.3">
                  <p:embed/>
                </p:oleObj>
              </mc:Choice>
              <mc:Fallback>
                <p:oleObj name="Equation" r:id="rId1" imgW="53721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47800"/>
                        <a:ext cx="5372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930275" y="2057400"/>
          <a:ext cx="276542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Equation" r:id="rId3" imgW="2984500" imgH="1536700" progId="Equation.3">
                  <p:embed/>
                </p:oleObj>
              </mc:Choice>
              <mc:Fallback>
                <p:oleObj name="Equation" r:id="rId3" imgW="2984500" imgH="153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2057400"/>
                        <a:ext cx="2765425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957263" y="3644900"/>
          <a:ext cx="2852737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Equation" r:id="rId5" imgW="3124200" imgH="1536700" progId="Equation.3">
                  <p:embed/>
                </p:oleObj>
              </mc:Choice>
              <mc:Fallback>
                <p:oleObj name="Equation" r:id="rId5" imgW="3124200" imgH="153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3644900"/>
                        <a:ext cx="2852737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914400" y="5429250"/>
          <a:ext cx="4191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Equation" r:id="rId7" imgW="4191000" imgH="482600" progId="Equation.3">
                  <p:embed/>
                </p:oleObj>
              </mc:Choice>
              <mc:Fallback>
                <p:oleObj name="Equation" r:id="rId7" imgW="41910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29250"/>
                        <a:ext cx="4191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4229100" y="3613150"/>
          <a:ext cx="39751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Equation" r:id="rId9" imgW="3975100" imgH="1587500" progId="Equation.3">
                  <p:embed/>
                </p:oleObj>
              </mc:Choice>
              <mc:Fallback>
                <p:oleObj name="Equation" r:id="rId9" imgW="3975100" imgH="1587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3613150"/>
                        <a:ext cx="39751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838200" y="1004888"/>
            <a:ext cx="2695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所用变换矩阵为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1752600" y="1828800"/>
          <a:ext cx="4013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8" name="Equation" r:id="rId1" imgW="4013200" imgH="1511300" progId="Equation.3">
                  <p:embed/>
                </p:oleObj>
              </mc:Choice>
              <mc:Fallback>
                <p:oleObj name="Equation" r:id="rId1" imgW="4013200" imgH="151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28800"/>
                        <a:ext cx="4013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2101850" y="3663950"/>
          <a:ext cx="2451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9" name="Equation" r:id="rId3" imgW="2451100" imgH="1511300" progId="Equation.3">
                  <p:embed/>
                </p:oleObj>
              </mc:Choice>
              <mc:Fallback>
                <p:oleObj name="Equation" r:id="rId3" imgW="2451100" imgH="151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663950"/>
                        <a:ext cx="2451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4953000" y="4210050"/>
          <a:ext cx="1981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Equation" r:id="rId5" imgW="1981200" imgH="444500" progId="Equation.3">
                  <p:embed/>
                </p:oleObj>
              </mc:Choice>
              <mc:Fallback>
                <p:oleObj name="Equation" r:id="rId5" imgW="1981200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210050"/>
                        <a:ext cx="1981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4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569</Words>
  <Application>WPS 演示</Application>
  <PresentationFormat>全屏显示(4:3)</PresentationFormat>
  <Paragraphs>62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44</vt:i4>
      </vt:variant>
      <vt:variant>
        <vt:lpstr>幻灯片标题</vt:lpstr>
      </vt:variant>
      <vt:variant>
        <vt:i4>14</vt:i4>
      </vt:variant>
    </vt:vector>
  </HeadingPairs>
  <TitlesOfParts>
    <vt:vector size="74" baseType="lpstr">
      <vt:lpstr>Arial</vt:lpstr>
      <vt:lpstr>宋体</vt:lpstr>
      <vt:lpstr>Wingdings</vt:lpstr>
      <vt:lpstr>Times New Roman</vt:lpstr>
      <vt:lpstr>Arial</vt:lpstr>
      <vt:lpstr>Arial Black</vt:lpstr>
      <vt:lpstr>楷体_GB2312</vt:lpstr>
      <vt:lpstr>新宋体</vt:lpstr>
      <vt:lpstr>Times New Roman</vt:lpstr>
      <vt:lpstr>楷体_GB2312</vt:lpstr>
      <vt:lpstr>黑体</vt:lpstr>
      <vt:lpstr>微软雅黑</vt:lpstr>
      <vt:lpstr>Arial Unicode MS</vt:lpstr>
      <vt:lpstr>Calibri</vt:lpstr>
      <vt:lpstr>主题1</vt:lpstr>
      <vt:lpstr>14_Pixel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一、拉格朗日配方法的具体步骤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二、小结</vt:lpstr>
      <vt:lpstr>思考题</vt:lpstr>
      <vt:lpstr>思考题解答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hlzeng</dc:creator>
  <cp:lastModifiedBy>eye</cp:lastModifiedBy>
  <cp:revision>108</cp:revision>
  <dcterms:created xsi:type="dcterms:W3CDTF">2000-01-15T01:21:00Z</dcterms:created>
  <dcterms:modified xsi:type="dcterms:W3CDTF">2021-12-09T09:06:41Z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8C679CD068D647D5B6F217DDDBDA6075</vt:lpwstr>
  </property>
  <property fmtid="{D5CDD505-2E9C-101B-9397-08002B2CF9AE}" pid="3" name="KSOProductBuildVer">
    <vt:lpwstr>2052-11.1.0.11115</vt:lpwstr>
  </property>
</Properties>
</file>